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38" r:id="rId2"/>
    <p:sldMasterId id="2147483768" r:id="rId3"/>
    <p:sldMasterId id="2147483801" r:id="rId4"/>
    <p:sldMasterId id="2147483813" r:id="rId5"/>
    <p:sldMasterId id="2147483825" r:id="rId6"/>
    <p:sldMasterId id="2147483851" r:id="rId7"/>
    <p:sldMasterId id="2147483870" r:id="rId8"/>
  </p:sldMasterIdLst>
  <p:notesMasterIdLst>
    <p:notesMasterId r:id="rId27"/>
  </p:notesMasterIdLst>
  <p:sldIdLst>
    <p:sldId id="256" r:id="rId9"/>
    <p:sldId id="583" r:id="rId10"/>
    <p:sldId id="690" r:id="rId11"/>
    <p:sldId id="620" r:id="rId12"/>
    <p:sldId id="667" r:id="rId13"/>
    <p:sldId id="668" r:id="rId14"/>
    <p:sldId id="669" r:id="rId15"/>
    <p:sldId id="670" r:id="rId16"/>
    <p:sldId id="672" r:id="rId17"/>
    <p:sldId id="666" r:id="rId18"/>
    <p:sldId id="677" r:id="rId19"/>
    <p:sldId id="673" r:id="rId20"/>
    <p:sldId id="674" r:id="rId21"/>
    <p:sldId id="689" r:id="rId22"/>
    <p:sldId id="676" r:id="rId23"/>
    <p:sldId id="687" r:id="rId24"/>
    <p:sldId id="688" r:id="rId25"/>
    <p:sldId id="6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5754" autoAdjust="0"/>
  </p:normalViewPr>
  <p:slideViewPr>
    <p:cSldViewPr>
      <p:cViewPr varScale="1">
        <p:scale>
          <a:sx n="101" d="100"/>
          <a:sy n="101" d="100"/>
        </p:scale>
        <p:origin x="-1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9/11/2011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extLst>
      <p:ext uri="{BB962C8B-B14F-4D97-AF65-F5344CB8AC3E}">
        <p14:creationId xmlns:p14="http://schemas.microsoft.com/office/powerpoint/2010/main" val="38703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16</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17</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category,</a:t>
            </a:r>
            <a:r>
              <a:rPr lang="en-US" baseline="0" dirty="0" smtClean="0"/>
              <a:t> give examples, e.g. Astronomy solon 20 TB night, </a:t>
            </a:r>
          </a:p>
          <a:p>
            <a:r>
              <a:rPr lang="en-US" dirty="0" smtClean="0"/>
              <a:t>http://www.datacenterknowledge.com/archives/2009/12/22/the-data-crunching-powerhouse-behind-avatar/</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extLst>
      <p:ext uri="{BB962C8B-B14F-4D97-AF65-F5344CB8AC3E}">
        <p14:creationId xmlns:p14="http://schemas.microsoft.com/office/powerpoint/2010/main" val="365174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16000"/>
          </a:xfrm>
        </p:spPr>
        <p:txBody>
          <a:bodyPr/>
          <a:lstStyle>
            <a:lvl1pPr>
              <a:defRPr>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1092200"/>
            <a:ext cx="8229600" cy="52832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9"/>
          </a:xfrm>
        </p:spPr>
        <p:txBody>
          <a:bodyPr/>
          <a:lstStyle>
            <a:lvl1pPr>
              <a:defRPr sz="4400"/>
            </a:lvl1p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4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2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3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8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5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29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5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9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08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59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0719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84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7813" y="0"/>
            <a:ext cx="9144000" cy="533400"/>
          </a:xfrm>
          <a:prstGeom prst="rect">
            <a:avLst/>
          </a:prstGeom>
          <a:gradFill flip="none" rotWithShape="1">
            <a:gsLst>
              <a:gs pos="100000">
                <a:srgbClr val="002060"/>
              </a:gs>
              <a:gs pos="4000">
                <a:srgbClr val="493227"/>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4799" y="0"/>
            <a:ext cx="7906987" cy="506027"/>
          </a:xfrm>
        </p:spPr>
        <p:txBody>
          <a:bodyPr>
            <a:normAutofit/>
          </a:bodyPr>
          <a:lstStyle>
            <a:lvl1pPr algn="l">
              <a:defRPr sz="3600" b="0">
                <a:solidFill>
                  <a:schemeClr val="bg1"/>
                </a:solidFill>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2060"/>
              </a:buClr>
              <a:buSzPct val="70000"/>
              <a:buFontTx/>
              <a:buBlip>
                <a:blip r:embed="rId2"/>
              </a:buBlip>
              <a:defRPr>
                <a:solidFill>
                  <a:srgbClr val="002060"/>
                </a:solidFill>
                <a:latin typeface="Candara" pitchFamily="34" charset="0"/>
              </a:defRPr>
            </a:lvl1pPr>
            <a:lvl2pPr>
              <a:buClr>
                <a:srgbClr val="7E110D"/>
              </a:buClr>
              <a:defRPr>
                <a:solidFill>
                  <a:srgbClr val="002060"/>
                </a:solidFill>
                <a:latin typeface="Candara" pitchFamily="34" charset="0"/>
              </a:defRPr>
            </a:lvl2pPr>
            <a:lvl3pPr>
              <a:defRPr>
                <a:solidFill>
                  <a:srgbClr val="002060"/>
                </a:solidFill>
                <a:latin typeface="Candara" pitchFamily="34" charset="0"/>
              </a:defRPr>
            </a:lvl3pPr>
            <a:lvl4pPr>
              <a:defRPr>
                <a:solidFill>
                  <a:srgbClr val="002060"/>
                </a:solidFill>
                <a:latin typeface="Candara" pitchFamily="34" charset="0"/>
              </a:defRPr>
            </a:lvl4pPr>
            <a:lvl5pPr>
              <a:defRPr>
                <a:solidFill>
                  <a:srgbClr val="002060"/>
                </a:solidFill>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09608"/>
            <a:ext cx="9144000" cy="248392"/>
          </a:xfrm>
          <a:prstGeom prst="rect">
            <a:avLst/>
          </a:prstGeom>
          <a:solidFill>
            <a:srgbClr val="54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4"/>
          <p:cNvSpPr txBox="1">
            <a:spLocks/>
          </p:cNvSpPr>
          <p:nvPr userDrawn="1"/>
        </p:nvSpPr>
        <p:spPr>
          <a:xfrm>
            <a:off x="1866900" y="6609608"/>
            <a:ext cx="5410200" cy="2785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white"/>
                </a:solidFill>
              </a:rPr>
              <a:t>Jaliya Ekanayake - School of Informatics and Computing</a:t>
            </a:r>
            <a:endParaRPr lang="en-US" dirty="0">
              <a:solidFill>
                <a:prstClr val="white"/>
              </a:solidFill>
            </a:endParaRPr>
          </a:p>
        </p:txBody>
      </p:sp>
      <p:sp>
        <p:nvSpPr>
          <p:cNvPr id="9" name="Slide Number Placeholder 5"/>
          <p:cNvSpPr txBox="1">
            <a:spLocks/>
          </p:cNvSpPr>
          <p:nvPr userDrawn="1"/>
        </p:nvSpPr>
        <p:spPr>
          <a:xfrm>
            <a:off x="-17813" y="652303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EFFF6C-AE4E-4FE6-A064-67A5E3D5DC7A}" type="slidenum">
              <a:rPr lang="en-US" smtClean="0">
                <a:solidFill>
                  <a:prstClr val="white"/>
                </a:solidFill>
              </a:rPr>
              <a:pPr/>
              <a:t>‹#›</a:t>
            </a:fld>
            <a:endParaRPr lang="en-US" dirty="0">
              <a:solidFill>
                <a:prstClr val="white"/>
              </a:solidFill>
            </a:endParaRPr>
          </a:p>
        </p:txBody>
      </p:sp>
      <p:pic>
        <p:nvPicPr>
          <p:cNvPr id="10" name="Picture 2" descr="C:\Users\jaliyaek\Desktop\iub_branding_web\img\iub_crimson.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6536864"/>
            <a:ext cx="1219199" cy="31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41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51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6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35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55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43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035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31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8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289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66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36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4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6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6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86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29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339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6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86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38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48080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9/11/2011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82562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32849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0616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46255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5100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2591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05520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46604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43974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4333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9/11/2011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24248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8"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Arial" pitchFamily="34" charset="0"/>
                  <a:ea typeface="SimSun" charset="0"/>
                  <a:cs typeface="Arial" pitchFamily="34" charset="0"/>
                </a:rPr>
                <a:t>EGI-</a:t>
              </a:r>
              <a:r>
                <a:rPr lang="en-GB" sz="3200" b="1" dirty="0" err="1">
                  <a:solidFill>
                    <a:srgbClr val="FFFFFF"/>
                  </a:solidFill>
                  <a:latin typeface="Arial" pitchFamily="34" charset="0"/>
                  <a:ea typeface="SimSun" charset="0"/>
                  <a:cs typeface="Arial" pitchFamily="34" charset="0"/>
                </a:rPr>
                <a:t>InSPIRE</a:t>
              </a:r>
              <a:endParaRPr lang="en-GB" sz="3200" b="1" dirty="0">
                <a:solidFill>
                  <a:srgbClr val="FFFFFF"/>
                </a:solidFill>
                <a:latin typeface="Arial" pitchFamily="34" charset="0"/>
                <a:ea typeface="SimSun" charset="0"/>
                <a:cs typeface="Arial" pitchFamily="34"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pic>
        <p:nvPicPr>
          <p:cNvPr id="16" name="Picture 1"/>
          <p:cNvPicPr>
            <a:picLocks noChangeAspect="1" noChangeArrowheads="1"/>
          </p:cNvPicPr>
          <p:nvPr userDrawn="1"/>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18" name="Group 21"/>
          <p:cNvGrpSpPr>
            <a:grpSpLocks/>
          </p:cNvGrpSpPr>
          <p:nvPr userDrawn="1"/>
        </p:nvGrpSpPr>
        <p:grpSpPr bwMode="auto">
          <a:xfrm>
            <a:off x="0" y="0"/>
            <a:ext cx="9215438" cy="1081088"/>
            <a:chOff x="-1" y="0"/>
            <a:chExt cx="9215439" cy="1081088"/>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20"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sp>
          <p:nvSpPr>
            <p:cNvPr id="23" name="Text Box 12"/>
            <p:cNvSpPr txBox="1">
              <a:spLocks noChangeArrowheads="1"/>
            </p:cNvSpPr>
            <p:nvPr userDrawn="1"/>
          </p:nvSpPr>
          <p:spPr bwMode="auto">
            <a:xfrm>
              <a:off x="6551613" y="503238"/>
              <a:ext cx="2663825" cy="577850"/>
            </a:xfrm>
            <a:prstGeom prst="rect">
              <a:avLst/>
            </a:prstGeom>
            <a:noFill/>
            <a:ln>
              <a:noFill/>
            </a:ln>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fontAlgn="base" hangingPunct="1">
                <a:spcBef>
                  <a:spcPct val="0"/>
                </a:spcBef>
                <a:spcAft>
                  <a:spcPct val="0"/>
                </a:spcAft>
                <a:defRPr/>
              </a:pPr>
              <a:r>
                <a:rPr lang="en-GB" sz="3200" b="1">
                  <a:solidFill>
                    <a:srgbClr val="FFFFFF"/>
                  </a:solidFill>
                  <a:ea typeface="SimSun" pitchFamily="2" charset="-122"/>
                  <a:cs typeface="Arial" pitchFamily="34" charset="0"/>
                </a:rPr>
                <a:t>EGI-InSPIRE</a:t>
              </a:r>
            </a:p>
          </p:txBody>
        </p:sp>
      </p:grpSp>
      <p:pic>
        <p:nvPicPr>
          <p:cNvPr id="24" name="Picture 3"/>
          <p:cNvPicPr>
            <a:picLocks noChangeAspect="1" noChangeArrowheads="1"/>
          </p:cNvPicPr>
          <p:nvPr userDrawn="1"/>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25" name="Picture 4"/>
          <p:cNvPicPr>
            <a:picLocks noChangeAspect="1" noChangeArrowheads="1"/>
          </p:cNvPicPr>
          <p:nvPr userDrawn="1"/>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26"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7"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8"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1/10/2010</a:t>
            </a:r>
            <a:endParaRPr lang="en-US" dirty="0">
              <a:solidFill>
                <a:prstClr val="white"/>
              </a:solidFill>
            </a:endParaRPr>
          </a:p>
        </p:txBody>
      </p:sp>
      <p:sp>
        <p:nvSpPr>
          <p:cNvPr id="29"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30"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76101FC0-D9D0-49EF-9321-3A26CFA307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12551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6" name="Slide Number Placeholder 5"/>
          <p:cNvSpPr>
            <a:spLocks noGrp="1"/>
          </p:cNvSpPr>
          <p:nvPr>
            <p:ph type="sldNum" sz="quarter" idx="12"/>
          </p:nvPr>
        </p:nvSpPr>
        <p:spPr/>
        <p:txBody>
          <a:bodyPr/>
          <a:lstStyle>
            <a:lvl1pPr>
              <a:defRPr/>
            </a:lvl1pPr>
          </a:lstStyle>
          <a:p>
            <a:pPr>
              <a:defRPr/>
            </a:pPr>
            <a:fld id="{B766B822-0537-47F4-AF44-3AAE4040AAE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9367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5" name="Slide Number Placeholder 5"/>
          <p:cNvSpPr>
            <a:spLocks noGrp="1"/>
          </p:cNvSpPr>
          <p:nvPr>
            <p:ph type="sldNum" sz="quarter" idx="12"/>
          </p:nvPr>
        </p:nvSpPr>
        <p:spPr/>
        <p:txBody>
          <a:bodyPr/>
          <a:lstStyle>
            <a:lvl1pPr>
              <a:defRPr/>
            </a:lvl1pPr>
          </a:lstStyle>
          <a:p>
            <a:pPr>
              <a:defRPr/>
            </a:pPr>
            <a:fld id="{D9526476-F840-40C0-8DB5-D37D96D7452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1898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en-US">
                <a:solidFill>
                  <a:prstClr val="white"/>
                </a:solidFill>
              </a:rPr>
              <a:t>1/10/2010</a:t>
            </a:r>
            <a:endParaRPr lang="en-GB">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r>
              <a:rPr lang="en-GB">
                <a:solidFill>
                  <a:prstClr val="white"/>
                </a:solidFill>
              </a:rPr>
              <a:t>NSF &amp; EC - Rome 2010</a:t>
            </a:r>
          </a:p>
        </p:txBody>
      </p:sp>
      <p:sp>
        <p:nvSpPr>
          <p:cNvPr id="5" name="Slide Number Placeholder 4"/>
          <p:cNvSpPr>
            <a:spLocks noGrp="1"/>
          </p:cNvSpPr>
          <p:nvPr>
            <p:ph type="sldNum" sz="quarter" idx="12"/>
          </p:nvPr>
        </p:nvSpPr>
        <p:spPr/>
        <p:txBody>
          <a:bodyPr/>
          <a:lstStyle>
            <a:lvl1pPr>
              <a:defRPr/>
            </a:lvl1pPr>
          </a:lstStyle>
          <a:p>
            <a:pPr>
              <a:defRPr/>
            </a:pPr>
            <a:fld id="{977D435D-5BF8-4B6E-B3BC-5C9FD3D93EA4}"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14957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8913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735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5097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176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0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9/11/2011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94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17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861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363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9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0.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1.jpeg"/><Relationship Id="rId5" Type="http://schemas.openxmlformats.org/officeDocument/2006/relationships/theme" Target="../theme/theme7.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5.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9/11/2011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p:nvPicPr>
        <p:blipFill>
          <a:blip r:embed="rId5" cstate="print"/>
          <a:stretch>
            <a:fillRect/>
          </a:stretch>
        </p:blipFill>
        <p:spPr>
          <a:xfrm>
            <a:off x="7543802" y="109252"/>
            <a:ext cx="1600199" cy="595345"/>
          </a:xfrm>
          <a:prstGeom prst="rect">
            <a:avLst/>
          </a:prstGeom>
        </p:spPr>
      </p:pic>
      <p:pic>
        <p:nvPicPr>
          <p:cNvPr id="15" name="Picture 14" descr="FS_PPT_Master.jpg"/>
          <p:cNvPicPr>
            <a:picLocks noChangeAspect="1"/>
          </p:cNvPicPr>
          <p:nvPr/>
        </p:nvPicPr>
        <p:blipFill>
          <a:blip r:embed="rId6" cstate="print"/>
          <a:srcRect b="3533"/>
          <a:stretch>
            <a:fillRect/>
          </a:stretch>
        </p:blipFill>
        <p:spPr>
          <a:xfrm>
            <a:off x="8686801" y="783819"/>
            <a:ext cx="457199" cy="409981"/>
          </a:xfrm>
          <a:prstGeom prst="rect">
            <a:avLst/>
          </a:prstGeom>
        </p:spPr>
      </p:pic>
      <p:cxnSp>
        <p:nvCxnSpPr>
          <p:cNvPr id="7" name="Straight Connector 6"/>
          <p:cNvCxnSpPr/>
          <p:nvPr/>
        </p:nvCxnSpPr>
        <p:spPr>
          <a:xfrm>
            <a:off x="0" y="6578600"/>
            <a:ext cx="6934200"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2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4" name="Text Placeholder 13"/>
          <p:cNvSpPr>
            <a:spLocks noGrp="1"/>
          </p:cNvSpPr>
          <p:nvPr>
            <p:ph type="body" idx="1"/>
          </p:nvPr>
        </p:nvSpPr>
        <p:spPr>
          <a:xfrm>
            <a:off x="457200" y="1295400"/>
            <a:ext cx="8229600" cy="50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FS_PPT_title.bmp"/>
          <p:cNvPicPr>
            <a:picLocks noChangeAspect="1"/>
          </p:cNvPicPr>
          <p:nvPr/>
        </p:nvPicPr>
        <p:blipFill>
          <a:blip r:embed="rId7" cstate="print"/>
          <a:stretch>
            <a:fillRect/>
          </a:stretch>
        </p:blipFill>
        <p:spPr>
          <a:xfrm>
            <a:off x="8208996" y="-25399"/>
            <a:ext cx="935004" cy="729996"/>
          </a:xfrm>
          <a:prstGeom prst="rect">
            <a:avLst/>
          </a:prstGeom>
        </p:spPr>
      </p:pic>
      <p:pic>
        <p:nvPicPr>
          <p:cNvPr id="19" name="Picture 18" descr="FS_PPT_Master.jpg"/>
          <p:cNvPicPr>
            <a:picLocks noChangeAspect="1"/>
          </p:cNvPicPr>
          <p:nvPr/>
        </p:nvPicPr>
        <p:blipFill>
          <a:blip r:embed="rId8" cstate="print"/>
          <a:srcRect b="3533"/>
          <a:stretch>
            <a:fillRect/>
          </a:stretch>
        </p:blipFill>
        <p:spPr>
          <a:xfrm>
            <a:off x="7848601" y="-25400"/>
            <a:ext cx="304799" cy="409981"/>
          </a:xfrm>
          <a:prstGeom prst="rect">
            <a:avLst/>
          </a:prstGeom>
        </p:spPr>
      </p:pic>
      <p:sp>
        <p:nvSpPr>
          <p:cNvPr id="9" name="TextBox 8"/>
          <p:cNvSpPr txBox="1"/>
          <p:nvPr/>
        </p:nvSpPr>
        <p:spPr>
          <a:xfrm>
            <a:off x="4419600" y="6514069"/>
            <a:ext cx="4800600" cy="276999"/>
          </a:xfrm>
          <a:prstGeom prst="rect">
            <a:avLst/>
          </a:prstGeom>
          <a:noFill/>
        </p:spPr>
        <p:txBody>
          <a:bodyPr wrap="square" rtlCol="0">
            <a:spAutoFit/>
          </a:bodyPr>
          <a:lstStyle/>
          <a:p>
            <a:pPr defTabSz="457200"/>
            <a:r>
              <a:rPr lang="en-US" sz="1200" i="1" dirty="0" smtClean="0">
                <a:solidFill>
                  <a:prstClr val="black"/>
                </a:solidFill>
                <a:latin typeface="Candara" pitchFamily="34" charset="0"/>
              </a:rPr>
              <a:t>Barga, Gannon: Cloud Computing Presentation, MSR Faculty Summit 2009</a:t>
            </a:r>
            <a:endParaRPr lang="en-US" sz="1200" i="1" dirty="0">
              <a:solidFill>
                <a:prstClr val="black"/>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1" r:id="rId2"/>
    <p:sldLayoutId id="2147483743" r:id="rId3"/>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8772709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9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34CC8-CB97-4FFC-B09D-AAAA3F5FEE58}"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22710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3715-30A8-46DA-AC9F-68C70606CC3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5708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bwMode="auto">
          <a:xfrm>
            <a:off x="152400" y="304800"/>
            <a:ext cx="883920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803267" name="Rectangle 3"/>
          <p:cNvSpPr>
            <a:spLocks noGrp="1" noChangeArrowheads="1"/>
          </p:cNvSpPr>
          <p:nvPr>
            <p:ph type="body" idx="1"/>
          </p:nvPr>
        </p:nvSpPr>
        <p:spPr bwMode="auto">
          <a:xfrm>
            <a:off x="152400" y="16002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03268" name="Rectangle 4"/>
          <p:cNvSpPr>
            <a:spLocks noChangeArrowheads="1"/>
          </p:cNvSpPr>
          <p:nvPr userDrawn="1"/>
        </p:nvSpPr>
        <p:spPr bwMode="auto">
          <a:xfrm flipV="1">
            <a:off x="1371600" y="6440488"/>
            <a:ext cx="6477000" cy="74612"/>
          </a:xfrm>
          <a:prstGeom prst="rect">
            <a:avLst/>
          </a:prstGeom>
          <a:solidFill>
            <a:srgbClr val="000080"/>
          </a:solidFill>
          <a:ln>
            <a:noFill/>
          </a:ln>
          <a:effectLst/>
          <a:extLs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1803269" name="Text Box 5"/>
          <p:cNvSpPr txBox="1">
            <a:spLocks noChangeArrowheads="1"/>
          </p:cNvSpPr>
          <p:nvPr userDrawn="1"/>
        </p:nvSpPr>
        <p:spPr bwMode="auto">
          <a:xfrm>
            <a:off x="4572000" y="6553200"/>
            <a:ext cx="3200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fontAlgn="base" hangingPunct="0">
              <a:spcBef>
                <a:spcPct val="0"/>
              </a:spcBef>
              <a:spcAft>
                <a:spcPct val="0"/>
              </a:spcAft>
            </a:pPr>
            <a:r>
              <a:rPr lang="en-US" sz="1000" b="1" smtClean="0">
                <a:solidFill>
                  <a:srgbClr val="000000"/>
                </a:solidFill>
                <a:latin typeface="Arial" pitchFamily="34" charset="0"/>
              </a:rPr>
              <a:t>UNIVERSITY OF CALIFORNIA, SAN DIEGO</a:t>
            </a:r>
          </a:p>
        </p:txBody>
      </p:sp>
      <p:sp>
        <p:nvSpPr>
          <p:cNvPr id="1803270" name="Text Box 6"/>
          <p:cNvSpPr txBox="1">
            <a:spLocks noChangeArrowheads="1"/>
          </p:cNvSpPr>
          <p:nvPr userDrawn="1"/>
        </p:nvSpPr>
        <p:spPr bwMode="auto">
          <a:xfrm>
            <a:off x="1355725" y="6248400"/>
            <a:ext cx="5654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b="1" smtClean="0">
                <a:solidFill>
                  <a:srgbClr val="000000"/>
                </a:solidFill>
                <a:latin typeface="Arial" pitchFamily="34" charset="0"/>
              </a:rPr>
              <a:t>SAN DIEGO SUPERCOMPUTER CENTER</a:t>
            </a:r>
          </a:p>
        </p:txBody>
      </p:sp>
      <p:pic>
        <p:nvPicPr>
          <p:cNvPr id="180327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688" y="6270625"/>
            <a:ext cx="804862" cy="422275"/>
          </a:xfrm>
          <a:prstGeom prst="rect">
            <a:avLst/>
          </a:prstGeom>
          <a:noFill/>
          <a:extLst>
            <a:ext uri="{909E8E84-426E-40DD-AFC4-6F175D3DCCD1}">
              <a14:hiddenFill xmlns:a14="http://schemas.microsoft.com/office/drawing/2010/main">
                <a:solidFill>
                  <a:srgbClr val="FFFFFF"/>
                </a:solidFill>
              </a14:hiddenFill>
            </a:ext>
          </a:extLst>
        </p:spPr>
      </p:pic>
      <p:pic>
        <p:nvPicPr>
          <p:cNvPr id="1803272" name="Picture 8" descr="SDSC_logo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952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803273" name="Text Box 9"/>
          <p:cNvSpPr txBox="1">
            <a:spLocks noChangeArrowheads="1"/>
          </p:cNvSpPr>
          <p:nvPr userDrawn="1"/>
        </p:nvSpPr>
        <p:spPr bwMode="auto">
          <a:xfrm>
            <a:off x="3200400" y="6521450"/>
            <a:ext cx="1436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i="1" smtClean="0">
                <a:solidFill>
                  <a:srgbClr val="009999"/>
                </a:solidFill>
              </a:rPr>
              <a:t>Fran Berman</a:t>
            </a:r>
          </a:p>
        </p:txBody>
      </p:sp>
    </p:spTree>
    <p:extLst>
      <p:ext uri="{BB962C8B-B14F-4D97-AF65-F5344CB8AC3E}">
        <p14:creationId xmlns:p14="http://schemas.microsoft.com/office/powerpoint/2010/main" val="287270137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algn="ctr" rtl="0" fontAlgn="base">
        <a:lnSpc>
          <a:spcPct val="95000"/>
        </a:lnSpc>
        <a:spcBef>
          <a:spcPct val="0"/>
        </a:spcBef>
        <a:spcAft>
          <a:spcPct val="0"/>
        </a:spcAft>
        <a:defRPr sz="3600" b="1" i="1">
          <a:solidFill>
            <a:srgbClr val="000099"/>
          </a:solidFill>
          <a:latin typeface="+mj-lt"/>
          <a:ea typeface="+mj-ea"/>
          <a:cs typeface="+mj-cs"/>
        </a:defRPr>
      </a:lvl1pPr>
      <a:lvl2pPr algn="ctr" rtl="0" fontAlgn="base">
        <a:lnSpc>
          <a:spcPct val="95000"/>
        </a:lnSpc>
        <a:spcBef>
          <a:spcPct val="0"/>
        </a:spcBef>
        <a:spcAft>
          <a:spcPct val="0"/>
        </a:spcAft>
        <a:defRPr sz="3600" b="1" i="1">
          <a:solidFill>
            <a:srgbClr val="000099"/>
          </a:solidFill>
          <a:latin typeface="Helvetica" charset="0"/>
        </a:defRPr>
      </a:lvl2pPr>
      <a:lvl3pPr algn="ctr" rtl="0" fontAlgn="base">
        <a:lnSpc>
          <a:spcPct val="95000"/>
        </a:lnSpc>
        <a:spcBef>
          <a:spcPct val="0"/>
        </a:spcBef>
        <a:spcAft>
          <a:spcPct val="0"/>
        </a:spcAft>
        <a:defRPr sz="3600" b="1" i="1">
          <a:solidFill>
            <a:srgbClr val="000099"/>
          </a:solidFill>
          <a:latin typeface="Helvetica" charset="0"/>
        </a:defRPr>
      </a:lvl3pPr>
      <a:lvl4pPr algn="ctr" rtl="0" fontAlgn="base">
        <a:lnSpc>
          <a:spcPct val="95000"/>
        </a:lnSpc>
        <a:spcBef>
          <a:spcPct val="0"/>
        </a:spcBef>
        <a:spcAft>
          <a:spcPct val="0"/>
        </a:spcAft>
        <a:defRPr sz="3600" b="1" i="1">
          <a:solidFill>
            <a:srgbClr val="000099"/>
          </a:solidFill>
          <a:latin typeface="Helvetica" charset="0"/>
        </a:defRPr>
      </a:lvl4pPr>
      <a:lvl5pPr algn="ctr" rtl="0" fontAlgn="base">
        <a:lnSpc>
          <a:spcPct val="95000"/>
        </a:lnSpc>
        <a:spcBef>
          <a:spcPct val="0"/>
        </a:spcBef>
        <a:spcAft>
          <a:spcPct val="0"/>
        </a:spcAft>
        <a:defRPr sz="3600" b="1" i="1">
          <a:solidFill>
            <a:srgbClr val="000099"/>
          </a:solidFill>
          <a:latin typeface="Helvetica" charset="0"/>
        </a:defRPr>
      </a:lvl5pPr>
      <a:lvl6pPr marL="457200" algn="ctr" rtl="0" fontAlgn="base">
        <a:lnSpc>
          <a:spcPct val="95000"/>
        </a:lnSpc>
        <a:spcBef>
          <a:spcPct val="0"/>
        </a:spcBef>
        <a:spcAft>
          <a:spcPct val="0"/>
        </a:spcAft>
        <a:defRPr sz="3600" b="1" i="1">
          <a:solidFill>
            <a:srgbClr val="000099"/>
          </a:solidFill>
          <a:latin typeface="Helvetica" charset="0"/>
        </a:defRPr>
      </a:lvl6pPr>
      <a:lvl7pPr marL="914400" algn="ctr" rtl="0" fontAlgn="base">
        <a:lnSpc>
          <a:spcPct val="95000"/>
        </a:lnSpc>
        <a:spcBef>
          <a:spcPct val="0"/>
        </a:spcBef>
        <a:spcAft>
          <a:spcPct val="0"/>
        </a:spcAft>
        <a:defRPr sz="3600" b="1" i="1">
          <a:solidFill>
            <a:srgbClr val="000099"/>
          </a:solidFill>
          <a:latin typeface="Helvetica" charset="0"/>
        </a:defRPr>
      </a:lvl7pPr>
      <a:lvl8pPr marL="1371600" algn="ctr" rtl="0" fontAlgn="base">
        <a:lnSpc>
          <a:spcPct val="95000"/>
        </a:lnSpc>
        <a:spcBef>
          <a:spcPct val="0"/>
        </a:spcBef>
        <a:spcAft>
          <a:spcPct val="0"/>
        </a:spcAft>
        <a:defRPr sz="3600" b="1" i="1">
          <a:solidFill>
            <a:srgbClr val="000099"/>
          </a:solidFill>
          <a:latin typeface="Helvetica" charset="0"/>
        </a:defRPr>
      </a:lvl8pPr>
      <a:lvl9pPr marL="1828800" algn="ctr" rtl="0" fontAlgn="base">
        <a:lnSpc>
          <a:spcPct val="95000"/>
        </a:lnSpc>
        <a:spcBef>
          <a:spcPct val="0"/>
        </a:spcBef>
        <a:spcAft>
          <a:spcPct val="0"/>
        </a:spcAft>
        <a:defRPr sz="3600" b="1" i="1">
          <a:solidFill>
            <a:srgbClr val="000099"/>
          </a:solidFill>
          <a:latin typeface="Helvetica" charset="0"/>
        </a:defRPr>
      </a:lvl9pPr>
    </p:titleStyle>
    <p:bodyStyle>
      <a:lvl1pPr marL="342900" indent="-342900" algn="l" rtl="0" fontAlgn="base">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fontAlgn="base">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pitchFamily="1" charset="0"/>
        </a:defRPr>
      </a:lvl4pPr>
      <a:lvl5pPr marL="2057400" indent="-228600" algn="l" rtl="0" fontAlgn="base">
        <a:spcBef>
          <a:spcPct val="20000"/>
        </a:spcBef>
        <a:spcAft>
          <a:spcPct val="0"/>
        </a:spcAft>
        <a:buChar char="»"/>
        <a:defRPr sz="2000">
          <a:solidFill>
            <a:schemeClr val="tx1"/>
          </a:solidFill>
          <a:latin typeface="Times" pitchFamily="1" charset="0"/>
        </a:defRPr>
      </a:lvl5pPr>
      <a:lvl6pPr marL="2514600" indent="-228600" algn="l" rtl="0" fontAlgn="base">
        <a:spcBef>
          <a:spcPct val="20000"/>
        </a:spcBef>
        <a:spcAft>
          <a:spcPct val="0"/>
        </a:spcAft>
        <a:buChar char="»"/>
        <a:defRPr sz="2000">
          <a:solidFill>
            <a:schemeClr val="tx1"/>
          </a:solidFill>
          <a:latin typeface="Times" pitchFamily="1" charset="0"/>
        </a:defRPr>
      </a:lvl6pPr>
      <a:lvl7pPr marL="2971800" indent="-228600" algn="l" rtl="0" fontAlgn="base">
        <a:spcBef>
          <a:spcPct val="20000"/>
        </a:spcBef>
        <a:spcAft>
          <a:spcPct val="0"/>
        </a:spcAft>
        <a:buChar char="»"/>
        <a:defRPr sz="2000">
          <a:solidFill>
            <a:schemeClr val="tx1"/>
          </a:solidFill>
          <a:latin typeface="Times" pitchFamily="1" charset="0"/>
        </a:defRPr>
      </a:lvl7pPr>
      <a:lvl8pPr marL="3429000" indent="-228600" algn="l" rtl="0" fontAlgn="base">
        <a:spcBef>
          <a:spcPct val="20000"/>
        </a:spcBef>
        <a:spcAft>
          <a:spcPct val="0"/>
        </a:spcAft>
        <a:buChar char="»"/>
        <a:defRPr sz="2000">
          <a:solidFill>
            <a:schemeClr val="tx1"/>
          </a:solidFill>
          <a:latin typeface="Times" pitchFamily="1" charset="0"/>
        </a:defRPr>
      </a:lvl8pPr>
      <a:lvl9pPr marL="3886200" indent="-228600" algn="l" rtl="0" fontAlgn="base">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2"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7188"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grpSp>
      <p:sp>
        <p:nvSpPr>
          <p:cNvPr id="7172"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1/10/2010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68048CB0-408C-4B2B-83AC-03D46ADC8A1B}" type="slidenum">
              <a:rPr lang="en-US">
                <a:solidFill>
                  <a:prstClr val="white"/>
                </a:solidFill>
              </a:rPr>
              <a:pPr>
                <a:defRPr/>
              </a:pPr>
              <a:t>‹#›</a:t>
            </a:fld>
            <a:endParaRPr lang="en-US" dirty="0">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3" name="Group 12"/>
          <p:cNvGrpSpPr>
            <a:grpSpLocks/>
          </p:cNvGrpSpPr>
          <p:nvPr userDrawn="1"/>
        </p:nvGrpSpPr>
        <p:grpSpPr bwMode="auto">
          <a:xfrm>
            <a:off x="0" y="0"/>
            <a:ext cx="9144000" cy="1044575"/>
            <a:chOff x="-1" y="0"/>
            <a:chExt cx="9144001" cy="1044575"/>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7184"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grpSp>
      <p:sp>
        <p:nvSpPr>
          <p:cNvPr id="23"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4"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Tree>
    <p:extLst>
      <p:ext uri="{BB962C8B-B14F-4D97-AF65-F5344CB8AC3E}">
        <p14:creationId xmlns:p14="http://schemas.microsoft.com/office/powerpoint/2010/main" val="155696351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hf hdr="0"/>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r>
              <a:rPr lang="en-US" smtClean="0"/>
              <a:t>Third level</a:t>
            </a:r>
          </a:p>
          <a:p>
            <a:pPr lvl="2"/>
            <a:r>
              <a:rPr lang="en-US" smtClean="0"/>
              <a:t>Fourth level</a:t>
            </a:r>
          </a:p>
          <a:p>
            <a:pPr lvl="3"/>
            <a:r>
              <a:rPr lang="en-US" smtClean="0"/>
              <a:t>Fifth level</a:t>
            </a:r>
          </a:p>
        </p:txBody>
      </p:sp>
    </p:spTree>
    <p:extLst>
      <p:ext uri="{BB962C8B-B14F-4D97-AF65-F5344CB8AC3E}">
        <p14:creationId xmlns:p14="http://schemas.microsoft.com/office/powerpoint/2010/main" val="16345435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53.jpeg"/><Relationship Id="rId5" Type="http://schemas.openxmlformats.org/officeDocument/2006/relationships/image" Target="../media/image52.gif"/><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omist.com/node/15579717" TargetMode="External"/><Relationship Id="rId7" Type="http://schemas.openxmlformats.org/officeDocument/2006/relationships/hyperlink" Target="http://research.microsoft.com/en-us/collaboration/fourthparadigm/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hyperlink" Target="http://techcrunch.com/2010/11/10/twitter-tv/" TargetMode="External"/><Relationship Id="rId5" Type="http://schemas.openxmlformats.org/officeDocument/2006/relationships/hyperlink" Target="http://www.ncbi.nlm.nih.gov/genbank/" TargetMode="External"/><Relationship Id="rId4" Type="http://schemas.openxmlformats.org/officeDocument/2006/relationships/hyperlink" Target="http://www.worldwidewebsiz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7.xml"/><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wmf"/><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Autofit/>
          </a:bodyPr>
          <a:lstStyle/>
          <a:p>
            <a:r>
              <a:rPr lang="en-US" sz="6600" b="1" i="1" dirty="0" smtClean="0"/>
              <a:t>Clouds will win!</a:t>
            </a:r>
            <a:endParaRPr lang="en-US" sz="6600" dirty="0"/>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hlinkClick r:id="rId3"/>
              </a:rPr>
              <a:t>gcf@indiana.edu</a:t>
            </a:r>
            <a:r>
              <a:rPr lang="en-US" sz="2000" dirty="0" smtClean="0"/>
              <a:t>            </a:t>
            </a:r>
          </a:p>
          <a:p>
            <a:pPr lvl="0" algn="ctr">
              <a:spcBef>
                <a:spcPct val="20000"/>
              </a:spcBef>
              <a:defRPr/>
            </a:pPr>
            <a:r>
              <a:rPr lang="en-US" sz="2000" dirty="0" smtClean="0"/>
              <a:t> </a:t>
            </a:r>
            <a:r>
              <a:rPr lang="en-US" sz="2000" dirty="0" smtClean="0">
                <a:hlinkClick r:id="rId4"/>
              </a:rPr>
              <a:t>http://www.infomall.org</a:t>
            </a:r>
            <a:r>
              <a:rPr lang="en-US" sz="2000" dirty="0" smtClean="0"/>
              <a:t>    </a:t>
            </a:r>
            <a:r>
              <a:rPr lang="en-US" sz="2000" dirty="0" smtClean="0">
                <a:hlinkClick r:id="rId5"/>
              </a:rPr>
              <a:t>http://www.futuregrid.org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algn="ctr">
              <a:spcBef>
                <a:spcPct val="20000"/>
              </a:spcBef>
            </a:pPr>
            <a:r>
              <a:rPr lang="en-US" sz="1900" dirty="0" smtClean="0">
                <a:latin typeface="Times New Roman" pitchFamily="18" charset="0"/>
                <a:cs typeface="Times New Roman" pitchFamily="18" charset="0"/>
              </a:rPr>
              <a:t>Director, Digital Science Center, Pervasive Technology Institute</a:t>
            </a:r>
          </a:p>
          <a:p>
            <a:pPr lvl="0" algn="ctr">
              <a:spcBef>
                <a:spcPct val="20000"/>
              </a:spcBef>
            </a:pPr>
            <a:r>
              <a:rPr lang="en-US" sz="1900" dirty="0" smtClean="0">
                <a:latin typeface="Times New Roman" pitchFamily="18" charset="0"/>
                <a:cs typeface="Times New Roman" pitchFamily="18" charset="0"/>
              </a:rPr>
              <a:t>Associate Dean for Research and Graduate Studies,  School of Informatics and Computing</a:t>
            </a:r>
          </a:p>
          <a:p>
            <a:pPr lvl="0" algn="ctr">
              <a:spcBef>
                <a:spcPct val="20000"/>
              </a:spcBef>
            </a:pPr>
            <a:r>
              <a:rPr lang="en-US" sz="1900" dirty="0" smtClean="0">
                <a:latin typeface="Times New Roman" pitchFamily="18" charset="0"/>
                <a:cs typeface="Times New Roman" pitchFamily="18" charset="0"/>
              </a:rPr>
              <a:t>Indiana University Bloomington</a:t>
            </a:r>
            <a:endParaRPr kumimoji="0" lang="en-US" sz="2400" b="0" i="0" u="none" strike="noStrike" kern="1200" cap="none" spc="0" normalizeH="0" baseline="0" noProof="0" dirty="0" smtClean="0">
              <a:ln>
                <a:noFill/>
              </a:ln>
              <a:effectLst/>
              <a:uLnTx/>
              <a:uFillTx/>
              <a:latin typeface="+mn-lt"/>
              <a:ea typeface="+mn-ea"/>
              <a:cs typeface="+mn-cs"/>
            </a:endParaRPr>
          </a:p>
        </p:txBody>
      </p:sp>
      <p:sp>
        <p:nvSpPr>
          <p:cNvPr id="6" name="Subtitle 2"/>
          <p:cNvSpPr txBox="1">
            <a:spLocks/>
          </p:cNvSpPr>
          <p:nvPr/>
        </p:nvSpPr>
        <p:spPr bwMode="auto">
          <a:xfrm>
            <a:off x="457200" y="19050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smtClean="0">
                <a:solidFill>
                  <a:schemeClr val="tx1"/>
                </a:solidFill>
              </a:rPr>
              <a:t>FutureGrid Tutorial at </a:t>
            </a:r>
            <a:r>
              <a:rPr lang="en-US" sz="2800" b="1" dirty="0">
                <a:solidFill>
                  <a:schemeClr val="tx1"/>
                </a:solidFill>
              </a:rPr>
              <a:t>PPAM 2011 </a:t>
            </a:r>
            <a:endParaRPr lang="en-US" sz="2800" b="1" dirty="0" smtClean="0">
              <a:solidFill>
                <a:schemeClr val="tx1"/>
              </a:solidFill>
            </a:endParaRPr>
          </a:p>
          <a:p>
            <a:r>
              <a:rPr lang="en-US" sz="2800" b="1" dirty="0" smtClean="0">
                <a:solidFill>
                  <a:schemeClr val="tx1"/>
                </a:solidFill>
              </a:rPr>
              <a:t>Torun Poland</a:t>
            </a:r>
          </a:p>
          <a:p>
            <a:r>
              <a:rPr lang="en-US" sz="2800" b="1" dirty="0" smtClean="0">
                <a:solidFill>
                  <a:schemeClr val="tx1"/>
                </a:solidFill>
              </a:rPr>
              <a:t>September 11 2011</a:t>
            </a:r>
            <a:endParaRPr lang="it-IT"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p:nvGrpSpPr>
        <p:grpSpPr>
          <a:xfrm>
            <a:off x="78628" y="1544"/>
            <a:ext cx="9144000" cy="6428787"/>
            <a:chOff x="2428" y="49197"/>
            <a:chExt cx="9144000" cy="6858000"/>
          </a:xfrm>
        </p:grpSpPr>
        <p:pic>
          <p:nvPicPr>
            <p:cNvPr id="1026" name="Picture 2" descr="http://www.gartner.com/hc/images/215650_0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 y="4919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540000" flipV="1">
              <a:off x="5020171" y="809919"/>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Left Arrow 19"/>
            <p:cNvSpPr/>
            <p:nvPr/>
          </p:nvSpPr>
          <p:spPr>
            <a:xfrm rot="21180000" flipV="1">
              <a:off x="5152745" y="21171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 Arrow 20"/>
            <p:cNvSpPr/>
            <p:nvPr/>
          </p:nvSpPr>
          <p:spPr>
            <a:xfrm rot="-1320000" flipV="1">
              <a:off x="4997041" y="2939486"/>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102124" y="62014"/>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6"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964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381000" y="1143000"/>
            <a:ext cx="8610600" cy="5715000"/>
          </a:xfrm>
        </p:spPr>
        <p:txBody>
          <a:bodyPr>
            <a:normAutofit lnSpcReduction="1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r>
              <a:rPr lang="en-US" sz="2800" dirty="0" smtClean="0">
                <a:solidFill>
                  <a:srgbClr val="FF0000"/>
                </a:solidFill>
              </a:rPr>
              <a:t>Public Clouds </a:t>
            </a:r>
            <a:r>
              <a:rPr lang="en-US" sz="2800" dirty="0" smtClean="0"/>
              <a:t>are broadly accessible resources like Amazon and Microsoft Azure – powerful but not easy to optimize and perhaps data trust/privacy issues</a:t>
            </a:r>
          </a:p>
          <a:p>
            <a:r>
              <a:rPr lang="en-US" sz="2800" dirty="0" smtClean="0">
                <a:solidFill>
                  <a:srgbClr val="FF0000"/>
                </a:solidFill>
              </a:rPr>
              <a:t>Private Clouds </a:t>
            </a:r>
            <a:r>
              <a:rPr lang="en-US" sz="2800" dirty="0" smtClean="0"/>
              <a:t>run similar software and mechanisms but on “your own computers”</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59240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2010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extLst>
      <p:ext uri="{BB962C8B-B14F-4D97-AF65-F5344CB8AC3E}">
        <p14:creationId xmlns:p14="http://schemas.microsoft.com/office/powerpoint/2010/main" val="104081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229600" cy="1143000"/>
          </a:xfrm>
        </p:spPr>
        <p:txBody>
          <a:bodyPr>
            <a:normAutofit/>
          </a:bodyPr>
          <a:lstStyle/>
          <a:p>
            <a:r>
              <a:rPr lang="en-US" sz="3600" b="1" dirty="0" smtClean="0"/>
              <a:t>Fault Tolerance and MapReduce</a:t>
            </a:r>
            <a:endParaRPr lang="en-US" sz="3600" b="1"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extLst>
      <p:ext uri="{BB962C8B-B14F-4D97-AF65-F5344CB8AC3E}">
        <p14:creationId xmlns:p14="http://schemas.microsoft.com/office/powerpoint/2010/main" val="2102901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52600"/>
            <a:ext cx="8252644" cy="584775"/>
          </a:xfrm>
          <a:prstGeom prst="rect">
            <a:avLst/>
          </a:prstGeom>
          <a:solidFill>
            <a:schemeClr val="tx1"/>
          </a:solidFill>
        </p:spPr>
        <p:txBody>
          <a:bodyPr wrap="none" rtlCol="0">
            <a:spAutoFit/>
          </a:bodyPr>
          <a:lstStyle/>
          <a:p>
            <a:r>
              <a:rPr lang="en-US" sz="3200" b="1" dirty="0" smtClean="0">
                <a:ln w="1905"/>
                <a:solidFill>
                  <a:prstClr val="white"/>
                </a:solidFill>
                <a:effectLst>
                  <a:innerShdw blurRad="69850" dist="43180" dir="5400000">
                    <a:srgbClr val="000000">
                      <a:alpha val="65000"/>
                    </a:srgbClr>
                  </a:innerShdw>
                </a:effectLst>
              </a:rPr>
              <a:t>Components of a Scientific Computing Platform</a:t>
            </a:r>
            <a:endParaRPr lang="en-US" sz="3200" b="1" dirty="0">
              <a:ln w="1905"/>
              <a:solidFill>
                <a:prstClr val="white"/>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nvGraphicFramePr>
        <p:xfrm>
          <a:off x="0" y="1"/>
          <a:ext cx="9144000" cy="6940296"/>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1800" b="1" dirty="0">
                          <a:solidFill>
                            <a:srgbClr val="FF0000"/>
                          </a:solidFill>
                          <a:latin typeface="Calibri"/>
                          <a:ea typeface="Calibri"/>
                          <a:cs typeface="Times New Roman"/>
                        </a:rPr>
                        <a:t>Authentication and Authorization:</a:t>
                      </a:r>
                      <a:r>
                        <a:rPr lang="en-US" sz="1800" dirty="0">
                          <a:solidFill>
                            <a:srgbClr val="FF0000"/>
                          </a:solidFill>
                          <a:latin typeface="Calibri"/>
                          <a:ea typeface="Calibri"/>
                          <a:cs typeface="Times New Roman"/>
                        </a:rPr>
                        <a:t> </a:t>
                      </a:r>
                      <a:r>
                        <a:rPr lang="en-US" sz="1800" dirty="0">
                          <a:latin typeface="Calibri"/>
                          <a:ea typeface="Calibri"/>
                          <a:cs typeface="Times New Roman"/>
                        </a:rPr>
                        <a:t>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Workflow:</a:t>
                      </a:r>
                      <a:r>
                        <a:rPr lang="en-US" sz="1800" dirty="0">
                          <a:solidFill>
                            <a:srgbClr val="FF0000"/>
                          </a:solidFill>
                          <a:latin typeface="Calibri"/>
                          <a:ea typeface="Calibri"/>
                          <a:cs typeface="Times New Roman"/>
                        </a:rPr>
                        <a:t> </a:t>
                      </a:r>
                      <a:r>
                        <a:rPr lang="en-US" sz="1800" dirty="0">
                          <a:latin typeface="Calibri"/>
                          <a:ea typeface="Calibri"/>
                          <a:cs typeface="Times New Roman"/>
                        </a:rPr>
                        <a:t>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Data Transport:</a:t>
                      </a:r>
                      <a:r>
                        <a:rPr lang="en-US" sz="1800" dirty="0">
                          <a:solidFill>
                            <a:srgbClr val="FF0000"/>
                          </a:solidFill>
                          <a:latin typeface="Calibri"/>
                          <a:ea typeface="Calibri"/>
                          <a:cs typeface="Times New Roman"/>
                        </a:rPr>
                        <a:t> </a:t>
                      </a:r>
                      <a:r>
                        <a:rPr lang="en-US" sz="1800" dirty="0">
                          <a:latin typeface="Calibri"/>
                          <a:ea typeface="Calibri"/>
                          <a:cs typeface="Times New Roman"/>
                        </a:rPr>
                        <a:t>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Program Library: </a:t>
                      </a:r>
                      <a:r>
                        <a:rPr lang="en-US" sz="1800" dirty="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Blob: </a:t>
                      </a:r>
                      <a:r>
                        <a:rPr lang="en-US" sz="1800" dirty="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DPFS Data Parallel File System: </a:t>
                      </a:r>
                      <a:r>
                        <a:rPr lang="en-US" sz="1800" dirty="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Table: </a:t>
                      </a:r>
                      <a:r>
                        <a:rPr lang="en-US" sz="1800" dirty="0">
                          <a:latin typeface="Calibri"/>
                          <a:ea typeface="Calibri"/>
                          <a:cs typeface="Times New Roman"/>
                        </a:rPr>
                        <a:t>Support of Table Data structures modeled on  Apache </a:t>
                      </a:r>
                      <a:r>
                        <a:rPr lang="en-US" sz="1800" dirty="0" err="1" smtClean="0">
                          <a:latin typeface="Calibri"/>
                          <a:ea typeface="Calibri"/>
                          <a:cs typeface="Times New Roman"/>
                        </a:rPr>
                        <a:t>Hbase</a:t>
                      </a:r>
                      <a:r>
                        <a:rPr lang="en-US" sz="1800" dirty="0" smtClean="0">
                          <a:latin typeface="Calibri"/>
                          <a:ea typeface="Calibri"/>
                          <a:cs typeface="Times New Roman"/>
                        </a:rPr>
                        <a:t>/</a:t>
                      </a:r>
                      <a:r>
                        <a:rPr lang="en-US" sz="1800" dirty="0" err="1" smtClean="0">
                          <a:latin typeface="Calibri"/>
                          <a:ea typeface="Calibri"/>
                          <a:cs typeface="Times New Roman"/>
                        </a:rPr>
                        <a:t>CouchDB</a:t>
                      </a:r>
                      <a:r>
                        <a:rPr lang="en-US" sz="1800" dirty="0" smtClean="0">
                          <a:latin typeface="Calibri"/>
                          <a:ea typeface="Calibri"/>
                          <a:cs typeface="Times New Roman"/>
                        </a:rPr>
                        <a:t> </a:t>
                      </a:r>
                      <a:r>
                        <a:rPr lang="en-US" sz="1800" dirty="0">
                          <a:latin typeface="Calibri"/>
                          <a:ea typeface="Calibri"/>
                          <a:cs typeface="Times New Roman"/>
                        </a:rPr>
                        <a:t>or Amazon SimpleDB/Azure </a:t>
                      </a:r>
                      <a:r>
                        <a:rPr lang="en-US" sz="1800" dirty="0" smtClean="0">
                          <a:latin typeface="Calibri"/>
                          <a:ea typeface="Calibri"/>
                          <a:cs typeface="Times New Roman"/>
                        </a:rPr>
                        <a:t>Table. There is “Big” and “Little” tables – generally NOSQL</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SQL: </a:t>
                      </a:r>
                      <a:r>
                        <a:rPr lang="en-US" sz="1800" dirty="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Queues: </a:t>
                      </a:r>
                      <a:r>
                        <a:rPr lang="en-US" sz="1800" dirty="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Worker Role: </a:t>
                      </a:r>
                      <a:r>
                        <a:rPr lang="en-US" sz="1800" dirty="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MapReduce: </a:t>
                      </a:r>
                      <a:r>
                        <a:rPr lang="en-US" sz="1800" dirty="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Software as a Service: </a:t>
                      </a:r>
                      <a:r>
                        <a:rPr lang="en-US" sz="1800" dirty="0">
                          <a:latin typeface="Calibri"/>
                          <a:ea typeface="Calibri"/>
                          <a:cs typeface="Times New Roman"/>
                        </a:rPr>
                        <a:t>This concept is shared between Clouds and Grids and can be supported without special attention</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Web Role: </a:t>
                      </a:r>
                      <a:r>
                        <a:rPr lang="en-US" sz="18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26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spTree>
    <p:extLst>
      <p:ext uri="{BB962C8B-B14F-4D97-AF65-F5344CB8AC3E}">
        <p14:creationId xmlns:p14="http://schemas.microsoft.com/office/powerpoint/2010/main" val="396648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b="1" dirty="0" smtClean="0"/>
              <a:t>Traditional File System?</a:t>
            </a:r>
            <a:endParaRPr lang="en-US" b="1" dirty="0"/>
          </a:p>
        </p:txBody>
      </p:sp>
      <p:sp>
        <p:nvSpPr>
          <p:cNvPr id="23" name="Content Placeholder 22"/>
          <p:cNvSpPr>
            <a:spLocks noGrp="1"/>
          </p:cNvSpPr>
          <p:nvPr>
            <p:ph idx="1"/>
          </p:nvPr>
        </p:nvSpPr>
        <p:spPr>
          <a:xfrm>
            <a:off x="457200" y="4935142"/>
            <a:ext cx="8229600" cy="1465658"/>
          </a:xfrm>
        </p:spPr>
        <p:txBody>
          <a:bodyPr>
            <a:normAutofit fontScale="77500" lnSpcReduction="20000"/>
          </a:bodyPr>
          <a:lstStyle/>
          <a:p>
            <a:r>
              <a:rPr lang="en-US" dirty="0" smtClean="0"/>
              <a:t>Typically a shared file system (Lustre, NFS …) used to support high performance computing</a:t>
            </a:r>
          </a:p>
          <a:p>
            <a:r>
              <a:rPr lang="en-US" dirty="0" smtClean="0"/>
              <a:t>Big advantages in flexible computing on shared data but doesn’t “</a:t>
            </a:r>
            <a:r>
              <a:rPr lang="en-US" b="1" dirty="0" smtClean="0"/>
              <a:t>bring computing to data</a:t>
            </a:r>
            <a:r>
              <a:rPr lang="en-US" dirty="0" smtClean="0"/>
              <a:t>”</a:t>
            </a:r>
            <a:endParaRPr lang="en-US" dirty="0"/>
          </a:p>
        </p:txBody>
      </p:sp>
      <p:grpSp>
        <p:nvGrpSpPr>
          <p:cNvPr id="22" name="Group 21"/>
          <p:cNvGrpSpPr/>
          <p:nvPr/>
        </p:nvGrpSpPr>
        <p:grpSpPr>
          <a:xfrm>
            <a:off x="228600" y="1295400"/>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423184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Data Parallel File System?</a:t>
            </a:r>
            <a:endParaRPr lang="en-US" b="1" dirty="0"/>
          </a:p>
        </p:txBody>
      </p:sp>
      <p:sp>
        <p:nvSpPr>
          <p:cNvPr id="25" name="Content Placeholder 24"/>
          <p:cNvSpPr>
            <a:spLocks noGrp="1"/>
          </p:cNvSpPr>
          <p:nvPr>
            <p:ph idx="1"/>
          </p:nvPr>
        </p:nvSpPr>
        <p:spPr>
          <a:xfrm>
            <a:off x="414585" y="6248400"/>
            <a:ext cx="8229600" cy="514668"/>
          </a:xfrm>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191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583" y="0"/>
            <a:ext cx="8229600" cy="1143000"/>
          </a:xfrm>
        </p:spPr>
        <p:txBody>
          <a:bodyPr>
            <a:normAutofit fontScale="90000"/>
          </a:bodyPr>
          <a:lstStyle/>
          <a:p>
            <a:r>
              <a:rPr lang="en-US" b="1" dirty="0" smtClean="0"/>
              <a:t>Important Platform Capability</a:t>
            </a:r>
            <a:br>
              <a:rPr lang="en-US" b="1" dirty="0" smtClean="0"/>
            </a:br>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extLst>
      <p:ext uri="{BB962C8B-B14F-4D97-AF65-F5344CB8AC3E}">
        <p14:creationId xmlns:p14="http://schemas.microsoft.com/office/powerpoint/2010/main" val="146756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extLst>
      <p:ext uri="{BB962C8B-B14F-4D97-AF65-F5344CB8AC3E}">
        <p14:creationId xmlns:p14="http://schemas.microsoft.com/office/powerpoint/2010/main" val="262644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ndara" pitchFamily="34" charset="0"/>
              </a:rPr>
              <a:t>Big Data in Many Domains</a:t>
            </a:r>
            <a:endParaRPr lang="en-US" dirty="0">
              <a:latin typeface="Candara" pitchFamily="34" charset="0"/>
            </a:endParaRPr>
          </a:p>
        </p:txBody>
      </p:sp>
      <p:sp>
        <p:nvSpPr>
          <p:cNvPr id="3" name="Content Placeholder 2"/>
          <p:cNvSpPr>
            <a:spLocks noGrp="1"/>
          </p:cNvSpPr>
          <p:nvPr>
            <p:ph idx="1"/>
          </p:nvPr>
        </p:nvSpPr>
        <p:spPr>
          <a:xfrm>
            <a:off x="0" y="609600"/>
            <a:ext cx="9067800" cy="5867400"/>
          </a:xfrm>
        </p:spPr>
        <p:txBody>
          <a:bodyPr>
            <a:normAutofit fontScale="85000" lnSpcReduction="20000"/>
          </a:bodyPr>
          <a:lstStyle/>
          <a:p>
            <a:pPr>
              <a:buFont typeface="Wingdings" pitchFamily="2" charset="2"/>
              <a:buChar char="Ø"/>
            </a:pPr>
            <a:r>
              <a:rPr lang="en-US" sz="2400" dirty="0" smtClean="0">
                <a:solidFill>
                  <a:srgbClr val="002060"/>
                </a:solidFill>
                <a:latin typeface="Candara" pitchFamily="34" charset="0"/>
              </a:rPr>
              <a:t>According to </a:t>
            </a:r>
            <a:r>
              <a:rPr lang="en-US" sz="2400" dirty="0" smtClean="0">
                <a:solidFill>
                  <a:srgbClr val="002060"/>
                </a:solidFill>
                <a:latin typeface="Candara" pitchFamily="34" charset="0"/>
                <a:hlinkClick r:id="rId3"/>
              </a:rPr>
              <a:t>one</a:t>
            </a:r>
            <a:r>
              <a:rPr lang="en-US" sz="2400" dirty="0" smtClean="0">
                <a:solidFill>
                  <a:srgbClr val="002060"/>
                </a:solidFill>
                <a:latin typeface="Candara" pitchFamily="34" charset="0"/>
              </a:rPr>
              <a:t> estimate, we created 150 exabytes (billion gigabytes) of data in 2005. In 2010, we created 1,200 </a:t>
            </a:r>
            <a:r>
              <a:rPr lang="en-US" sz="2400" dirty="0" err="1" smtClean="0">
                <a:solidFill>
                  <a:srgbClr val="002060"/>
                </a:solidFill>
                <a:latin typeface="Candara" pitchFamily="34" charset="0"/>
              </a:rPr>
              <a:t>exabytes</a:t>
            </a:r>
            <a:endParaRPr lang="en-US" sz="2400" dirty="0" smtClean="0">
              <a:solidFill>
                <a:srgbClr val="002060"/>
              </a:solidFill>
              <a:latin typeface="Candara" pitchFamily="34" charset="0"/>
            </a:endParaRPr>
          </a:p>
          <a:p>
            <a:pPr>
              <a:buFont typeface="Wingdings" pitchFamily="2" charset="2"/>
              <a:buChar char="Ø"/>
            </a:pPr>
            <a:r>
              <a:rPr lang="en-US" sz="2400" dirty="0"/>
              <a:t>Enterprise Storage sold in 2010 was 15 </a:t>
            </a:r>
            <a:r>
              <a:rPr lang="en-US" sz="2400" dirty="0" err="1"/>
              <a:t>Exabytes</a:t>
            </a:r>
            <a:r>
              <a:rPr lang="en-US" sz="2400" dirty="0"/>
              <a:t>; BUT total storage sold (including flash memory etc.) was 1500 </a:t>
            </a:r>
            <a:r>
              <a:rPr lang="en-US" sz="2400" dirty="0" err="1"/>
              <a:t>Exabytes</a:t>
            </a:r>
            <a:endParaRPr lang="en-US" sz="2400" dirty="0"/>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hlinkClick r:id="rId4"/>
              </a:rPr>
              <a:t>Size of the web </a:t>
            </a:r>
            <a:r>
              <a:rPr lang="en-US" sz="2400" dirty="0" smtClean="0">
                <a:solidFill>
                  <a:srgbClr val="002060"/>
                </a:solidFill>
                <a:latin typeface="Candara" pitchFamily="34" charset="0"/>
              </a:rPr>
              <a:t>~ 3 billion web </a:t>
            </a:r>
            <a:r>
              <a:rPr lang="en-US" sz="2400" dirty="0"/>
              <a:t>pages: MapReduce at Google was on </a:t>
            </a:r>
            <a:r>
              <a:rPr lang="en-US" sz="2400" dirty="0" smtClean="0"/>
              <a:t>average processing </a:t>
            </a:r>
            <a:r>
              <a:rPr lang="en-US" sz="2400" dirty="0"/>
              <a:t>20PB per day in January </a:t>
            </a:r>
            <a:r>
              <a:rPr lang="en-US" sz="2400" dirty="0" smtClean="0"/>
              <a:t>2008</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During 2009, American drone aircraft flying over Iraq and Afghanistan sent back around 24 years’ worth of video footage</a:t>
            </a:r>
          </a:p>
          <a:p>
            <a:pPr lvl="1">
              <a:buFont typeface="Wingdings" pitchFamily="2" charset="2"/>
              <a:buChar char="Ø"/>
            </a:pPr>
            <a:r>
              <a:rPr lang="en-US" sz="2000" dirty="0">
                <a:hlinkClick r:id="rId3"/>
              </a:rPr>
              <a:t>http://</a:t>
            </a:r>
            <a:r>
              <a:rPr lang="en-US" sz="2000" dirty="0" smtClean="0">
                <a:hlinkClick r:id="rId3"/>
              </a:rPr>
              <a:t>www.economist.com/node/15579717</a:t>
            </a:r>
            <a:endParaRPr lang="en-US" sz="2000" dirty="0" smtClean="0"/>
          </a:p>
          <a:p>
            <a:pPr lvl="1">
              <a:buFont typeface="Wingdings" pitchFamily="2" charset="2"/>
              <a:buChar char="Ø"/>
            </a:pPr>
            <a:r>
              <a:rPr lang="en-US" sz="2000" dirty="0"/>
              <a:t>New models being </a:t>
            </a:r>
            <a:r>
              <a:rPr lang="en-US" sz="2000"/>
              <a:t>deployed </a:t>
            </a:r>
            <a:r>
              <a:rPr lang="en-US" sz="2000" smtClean="0"/>
              <a:t>in 2010 will </a:t>
            </a:r>
            <a:r>
              <a:rPr lang="en-US" sz="2000" dirty="0"/>
              <a:t>produce ten times as many data streams as their predecessors, and those in 2011 will produce 30 times as many</a:t>
            </a:r>
            <a:endParaRPr lang="en-US" sz="20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~108 million sequence records in </a:t>
            </a:r>
            <a:r>
              <a:rPr lang="en-US" sz="2400" dirty="0" smtClean="0">
                <a:solidFill>
                  <a:srgbClr val="002060"/>
                </a:solidFill>
                <a:latin typeface="Candara" pitchFamily="34" charset="0"/>
                <a:hlinkClick r:id="rId5"/>
              </a:rPr>
              <a:t>GenBank</a:t>
            </a:r>
            <a:r>
              <a:rPr lang="en-US" sz="2400" dirty="0" smtClean="0">
                <a:solidFill>
                  <a:srgbClr val="002060"/>
                </a:solidFill>
                <a:latin typeface="Candara" pitchFamily="34" charset="0"/>
              </a:rPr>
              <a:t> in 2009, doubling in every 18 months</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~20 million purchases at Wal-Mart a day</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90 million </a:t>
            </a:r>
            <a:r>
              <a:rPr lang="en-US" sz="2400" dirty="0" smtClean="0">
                <a:solidFill>
                  <a:srgbClr val="002060"/>
                </a:solidFill>
                <a:latin typeface="Candara" pitchFamily="34" charset="0"/>
                <a:hlinkClick r:id="rId6"/>
              </a:rPr>
              <a:t>Tweets a day</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Astronomy, Particle Physics, Medical Records …</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t>Most scientific task shows CPU:IO ratio of 10000:1 – Dr. Jim Gray</a:t>
            </a:r>
          </a:p>
          <a:p>
            <a:pPr>
              <a:buFont typeface="Wingdings" pitchFamily="2" charset="2"/>
              <a:buChar char="Ø"/>
            </a:pPr>
            <a:endParaRPr lang="en-US" sz="600" dirty="0" smtClean="0"/>
          </a:p>
          <a:p>
            <a:pPr>
              <a:buFont typeface="Wingdings" pitchFamily="2" charset="2"/>
              <a:buChar char="Ø"/>
            </a:pPr>
            <a:r>
              <a:rPr lang="en-US" sz="2400" i="1" dirty="0" smtClean="0">
                <a:hlinkClick r:id="rId7"/>
              </a:rPr>
              <a:t>The </a:t>
            </a:r>
            <a:r>
              <a:rPr lang="en-US" sz="2400" i="1" dirty="0">
                <a:hlinkClick r:id="rId7"/>
              </a:rPr>
              <a:t>Fourth Paradigm: Data-Intensive Scientific </a:t>
            </a:r>
            <a:r>
              <a:rPr lang="en-US" sz="2400" i="1" dirty="0" smtClean="0">
                <a:hlinkClick r:id="rId7"/>
              </a:rPr>
              <a:t>Discovery</a:t>
            </a:r>
            <a:endParaRPr lang="en-US" sz="2400" i="1" dirty="0"/>
          </a:p>
          <a:p>
            <a:pPr>
              <a:buFont typeface="Wingdings" pitchFamily="2" charset="2"/>
              <a:buChar char="Ø"/>
            </a:pPr>
            <a:r>
              <a:rPr lang="en-US" sz="2400" i="1" dirty="0" smtClean="0"/>
              <a:t>Large Hadron Collider at CERN; 100 Petabytes to find Higgs Boson</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p:txBody>
      </p:sp>
    </p:spTree>
    <p:extLst>
      <p:ext uri="{BB962C8B-B14F-4D97-AF65-F5344CB8AC3E}">
        <p14:creationId xmlns:p14="http://schemas.microsoft.com/office/powerpoint/2010/main" val="423850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0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103156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extLst>
      <p:ext uri="{BB962C8B-B14F-4D97-AF65-F5344CB8AC3E}">
        <p14:creationId xmlns:p14="http://schemas.microsoft.com/office/powerpoint/2010/main" val="247483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13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3"/>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3"/>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105400" y="5105400"/>
            <a:ext cx="175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553206" y="1676403"/>
            <a:ext cx="1343027" cy="1343024"/>
          </a:xfrm>
          <a:prstGeom prst="rect">
            <a:avLst/>
          </a:prstGeom>
          <a:noFill/>
          <a:ln w="9525">
            <a:noFill/>
            <a:miter lim="800000"/>
            <a:headEnd/>
            <a:tailEnd/>
          </a:ln>
        </p:spPr>
      </p:pic>
    </p:spTree>
    <p:extLst>
      <p:ext uri="{BB962C8B-B14F-4D97-AF65-F5344CB8AC3E}">
        <p14:creationId xmlns:p14="http://schemas.microsoft.com/office/powerpoint/2010/main" val="48981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 y="76200"/>
            <a:ext cx="8229600" cy="1143000"/>
          </a:xfrm>
        </p:spPr>
        <p:txBody>
          <a:bodyPr/>
          <a:lstStyle/>
          <a:p>
            <a:r>
              <a:rPr lang="en-US" b="1" dirty="0" smtClean="0"/>
              <a:t>Clouds and Jobs</a:t>
            </a:r>
            <a:endParaRPr lang="en-US" b="1" dirty="0"/>
          </a:p>
        </p:txBody>
      </p:sp>
      <p:sp>
        <p:nvSpPr>
          <p:cNvPr id="3" name="Content Placeholder 2"/>
          <p:cNvSpPr>
            <a:spLocks noGrp="1"/>
          </p:cNvSpPr>
          <p:nvPr>
            <p:ph idx="1"/>
          </p:nvPr>
        </p:nvSpPr>
        <p:spPr>
          <a:xfrm>
            <a:off x="76200" y="1371600"/>
            <a:ext cx="8991600" cy="5334000"/>
          </a:xfrm>
        </p:spPr>
        <p:txBody>
          <a:bodyPr>
            <a:normAutofit fontScale="77500" lnSpcReduction="20000"/>
          </a:bodyPr>
          <a:lstStyle/>
          <a:p>
            <a:r>
              <a:rPr lang="en-US" dirty="0" smtClean="0"/>
              <a:t>Clouds </a:t>
            </a:r>
            <a:r>
              <a:rPr lang="en-US" dirty="0"/>
              <a:t>are a major industry thrust with a growing fraction of IT expenditure that IDC estimates will grow to $44.2 billion direct investment in </a:t>
            </a:r>
            <a:r>
              <a:rPr lang="en-US" dirty="0" smtClean="0"/>
              <a:t>2013 </a:t>
            </a:r>
            <a:r>
              <a:rPr lang="en-US" dirty="0"/>
              <a:t>while 15% of IT investment in 2011 will be related to cloud systems with a 30% growth in public </a:t>
            </a:r>
            <a:r>
              <a:rPr lang="en-US" dirty="0" smtClean="0"/>
              <a:t>sector.</a:t>
            </a:r>
          </a:p>
          <a:p>
            <a:r>
              <a:rPr lang="en-US" dirty="0" smtClean="0"/>
              <a:t>Gartner </a:t>
            </a:r>
            <a:r>
              <a:rPr lang="en-US" dirty="0"/>
              <a:t>also rates cloud computing high on list of critical emerging technologies with for example “Cloud Computing” and “Cloud Web Platforms” rated as transformational (their highest rating for impact) in the next 2-5 </a:t>
            </a:r>
            <a:r>
              <a:rPr lang="en-US" dirty="0" smtClean="0"/>
              <a:t>years.</a:t>
            </a:r>
          </a:p>
          <a:p>
            <a:r>
              <a:rPr lang="en-US" dirty="0" smtClean="0"/>
              <a:t>Correspondingly </a:t>
            </a:r>
            <a:r>
              <a:rPr lang="en-US" dirty="0"/>
              <a:t>there is and will continue to be major opportunities for new jobs in cloud computing with a recent European study estimating there will be 2.4 million new cloud computing jobs in Europe alone by </a:t>
            </a:r>
            <a:r>
              <a:rPr lang="en-US" dirty="0" smtClean="0"/>
              <a:t>2015. </a:t>
            </a:r>
          </a:p>
          <a:p>
            <a:r>
              <a:rPr lang="en-US" dirty="0"/>
              <a:t>C</a:t>
            </a:r>
            <a:r>
              <a:rPr lang="en-US" dirty="0" smtClean="0"/>
              <a:t>loud </a:t>
            </a:r>
            <a:r>
              <a:rPr lang="en-US" dirty="0"/>
              <a:t>computing is an attractive for projects focusing on workforce development. Note that the recently signed “America Competes Act</a:t>
            </a:r>
            <a:r>
              <a:rPr lang="en-US" dirty="0" smtClean="0"/>
              <a:t>” </a:t>
            </a:r>
            <a:r>
              <a:rPr lang="en-US" dirty="0"/>
              <a:t>calls out the importance of economic development in broader impact of NSF </a:t>
            </a:r>
            <a:r>
              <a:rPr lang="en-US" dirty="0" smtClean="0"/>
              <a:t>projects</a:t>
            </a:r>
            <a:endParaRPr lang="en-US" dirty="0"/>
          </a:p>
        </p:txBody>
      </p:sp>
    </p:spTree>
    <p:extLst>
      <p:ext uri="{BB962C8B-B14F-4D97-AF65-F5344CB8AC3E}">
        <p14:creationId xmlns:p14="http://schemas.microsoft.com/office/powerpoint/2010/main" val="85754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24211</TotalTime>
  <Words>1556</Words>
  <Application>Microsoft Office PowerPoint</Application>
  <PresentationFormat>On-screen Show (4:3)</PresentationFormat>
  <Paragraphs>278</Paragraphs>
  <Slides>18</Slides>
  <Notes>18</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Office Theme</vt:lpstr>
      <vt:lpstr>4_Office Theme</vt:lpstr>
      <vt:lpstr>7_Office Theme</vt:lpstr>
      <vt:lpstr>3_Office Theme</vt:lpstr>
      <vt:lpstr>6_Office Theme</vt:lpstr>
      <vt:lpstr>1_NPACI/SDSC (logo) template</vt:lpstr>
      <vt:lpstr>EG-InSPIRE</vt:lpstr>
      <vt:lpstr>Title Master</vt:lpstr>
      <vt:lpstr>Clouds will win!</vt:lpstr>
      <vt:lpstr>Important Trends</vt:lpstr>
      <vt:lpstr>Big Data in Many Domains</vt:lpstr>
      <vt:lpstr>PowerPoint Presentation</vt:lpstr>
      <vt:lpstr>Data Centers Clouds &amp;  Economies of Scale I</vt:lpstr>
      <vt:lpstr>Data Centers, Clouds  &amp; Economies of Scale II</vt:lpstr>
      <vt:lpstr>X as a Service</vt:lpstr>
      <vt:lpstr>Sensors as a Service Cell phones are important sensor</vt:lpstr>
      <vt:lpstr>Clouds and Jobs</vt:lpstr>
      <vt:lpstr>PowerPoint Presentation</vt:lpstr>
      <vt:lpstr>Philosophy of Clouds and Grids</vt:lpstr>
      <vt:lpstr>Grids MPI and Clouds </vt:lpstr>
      <vt:lpstr>Fault Tolerance and MapReduce</vt:lpstr>
      <vt:lpstr>PowerPoint Presentation</vt:lpstr>
      <vt:lpstr>PowerPoint Presentation</vt:lpstr>
      <vt:lpstr>Traditional File System?</vt:lpstr>
      <vt:lpstr>Data Parallel File System?</vt:lpstr>
      <vt:lpstr>Important Platform Capability MapReduce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1042</cp:revision>
  <dcterms:created xsi:type="dcterms:W3CDTF">2009-02-17T15:34:47Z</dcterms:created>
  <dcterms:modified xsi:type="dcterms:W3CDTF">2011-09-11T07:26:52Z</dcterms:modified>
</cp:coreProperties>
</file>