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46D2"/>
    <a:srgbClr val="FF0000"/>
    <a:srgbClr val="698ED9"/>
    <a:srgbClr val="A7C4FF"/>
    <a:srgbClr val="003064"/>
    <a:srgbClr val="FFCC66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-468" y="-162"/>
      </p:cViewPr>
      <p:guideLst>
        <p:guide orient="horz" pos="4836"/>
        <p:guide orient="horz" pos="20196"/>
        <p:guide orient="horz" pos="214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4008" y="-120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692150"/>
            <a:ext cx="46212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86DC6-59D6-41A9-9327-3DEBAA6EF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862345-3FA5-4EB4-80AA-65229116B0C6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IU, UC, TACC, UF, SDSC, ISI, UV, PU, Tennessee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1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2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5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58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3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6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6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3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37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pitchFamily="-109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pitchFamily="-109" charset="-128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pitchFamily="-109" charset="-128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pitchFamily="-109" charset="-128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09" charset="-128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09" charset="-128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09" charset="-128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09" charset="-128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AutoShape 13"/>
          <p:cNvSpPr>
            <a:spLocks noChangeArrowheads="1"/>
          </p:cNvSpPr>
          <p:nvPr/>
        </p:nvSpPr>
        <p:spPr bwMode="auto">
          <a:xfrm>
            <a:off x="569913" y="500063"/>
            <a:ext cx="42519600" cy="4541364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>
            <a:headEnd/>
            <a:tailEnd/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4389438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83" name="Text Box 14"/>
          <p:cNvSpPr txBox="1">
            <a:spLocks noChangeArrowheads="1"/>
          </p:cNvSpPr>
          <p:nvPr/>
        </p:nvSpPr>
        <p:spPr bwMode="auto">
          <a:xfrm>
            <a:off x="6388100" y="1100276"/>
            <a:ext cx="309022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smtClean="0"/>
              <a:t>FutureGrid: </a:t>
            </a:r>
            <a:r>
              <a:rPr lang="en-US" sz="8000" b="1" dirty="0"/>
              <a:t>An Experimental Grid Cloud and HPC </a:t>
            </a:r>
            <a:r>
              <a:rPr lang="en-US" sz="8000" b="1" dirty="0" smtClean="0"/>
              <a:t>Test-Bed</a:t>
            </a:r>
            <a:endParaRPr lang="en-US" sz="8000" b="1" dirty="0"/>
          </a:p>
          <a:p>
            <a:pPr eaLnBrk="1" hangingPunct="1">
              <a:spcBef>
                <a:spcPct val="50000"/>
              </a:spcBef>
            </a:pPr>
            <a:r>
              <a:rPr lang="en-US" sz="3600" b="1" dirty="0"/>
              <a:t>PI: Geoffrey Fox*, </a:t>
            </a:r>
            <a:r>
              <a:rPr lang="en-US" sz="3600" b="1" dirty="0" err="1"/>
              <a:t>CoPIs</a:t>
            </a:r>
            <a:r>
              <a:rPr lang="en-US" sz="3600" b="1" dirty="0"/>
              <a:t>: Kate </a:t>
            </a:r>
            <a:r>
              <a:rPr lang="en-US" sz="3600" b="1" dirty="0" err="1"/>
              <a:t>Keahey</a:t>
            </a:r>
            <a:r>
              <a:rPr lang="en-US" sz="3600" b="1" baseline="30000" dirty="0"/>
              <a:t>+</a:t>
            </a:r>
            <a:r>
              <a:rPr lang="en-US" sz="3600" b="1" dirty="0"/>
              <a:t>, Warren Smith</a:t>
            </a:r>
            <a:r>
              <a:rPr lang="en-US" sz="3600" b="1" baseline="30000" dirty="0"/>
              <a:t>-</a:t>
            </a:r>
            <a:r>
              <a:rPr lang="en-US" sz="3600" b="1" dirty="0"/>
              <a:t>, Jose Fortes</a:t>
            </a:r>
            <a:r>
              <a:rPr lang="en-US" sz="3600" b="1" baseline="30000" dirty="0"/>
              <a:t>#</a:t>
            </a:r>
            <a:r>
              <a:rPr lang="en-US" sz="3600" b="1" dirty="0"/>
              <a:t>, Andrew </a:t>
            </a:r>
            <a:r>
              <a:rPr lang="en-US" sz="3600" b="1" dirty="0" err="1"/>
              <a:t>Grimshaw</a:t>
            </a:r>
            <a:r>
              <a:rPr lang="en-US" sz="3600" b="1" baseline="30000" dirty="0"/>
              <a:t>$</a:t>
            </a:r>
            <a:r>
              <a:rPr lang="en-US" sz="3600" b="1" dirty="0"/>
              <a:t>, Software Lead: </a:t>
            </a:r>
            <a:r>
              <a:rPr lang="en-US" sz="3600" b="1" dirty="0" err="1"/>
              <a:t>Gregor</a:t>
            </a:r>
            <a:r>
              <a:rPr lang="en-US" sz="3600" b="1" dirty="0"/>
              <a:t> von </a:t>
            </a:r>
            <a:r>
              <a:rPr lang="en-US" sz="3600" b="1" dirty="0" err="1"/>
              <a:t>Laszewski</a:t>
            </a:r>
            <a:r>
              <a:rPr lang="en-US" sz="3600" b="1" dirty="0"/>
              <a:t>*</a:t>
            </a:r>
          </a:p>
          <a:p>
            <a:pPr eaLnBrk="1" hangingPunct="1">
              <a:spcBef>
                <a:spcPct val="50000"/>
              </a:spcBef>
            </a:pPr>
            <a:r>
              <a:rPr lang="en-US" sz="4800" b="1" dirty="0"/>
              <a:t>*</a:t>
            </a:r>
            <a:r>
              <a:rPr lang="en-US" sz="3200" b="1" dirty="0"/>
              <a:t>Indiana University, </a:t>
            </a:r>
            <a:r>
              <a:rPr lang="en-US" sz="3200" dirty="0"/>
              <a:t> </a:t>
            </a:r>
            <a:r>
              <a:rPr lang="en-US" sz="3200" b="1" baseline="30000" dirty="0"/>
              <a:t>+</a:t>
            </a:r>
            <a:r>
              <a:rPr lang="en-US" sz="3200" b="1" dirty="0"/>
              <a:t>University of Chicago, </a:t>
            </a:r>
            <a:r>
              <a:rPr lang="en-US" sz="3200" b="1" baseline="30000" dirty="0"/>
              <a:t>-</a:t>
            </a:r>
            <a:r>
              <a:rPr lang="en-US" sz="3200" b="1" dirty="0"/>
              <a:t>Texas Applied Computing Center,  </a:t>
            </a:r>
            <a:r>
              <a:rPr lang="en-US" sz="3200" b="1" baseline="30000" dirty="0"/>
              <a:t>#</a:t>
            </a:r>
            <a:r>
              <a:rPr lang="en-US" sz="3200" b="1" dirty="0"/>
              <a:t>University of Florida, </a:t>
            </a:r>
            <a:r>
              <a:rPr lang="en-US" sz="3200" b="1" baseline="30000" dirty="0"/>
              <a:t>$</a:t>
            </a:r>
            <a:r>
              <a:rPr lang="en-US" sz="3200" b="1" dirty="0"/>
              <a:t>University of Virginia, </a:t>
            </a:r>
            <a:br>
              <a:rPr lang="en-US" sz="3200" b="1" dirty="0"/>
            </a:br>
            <a:r>
              <a:rPr lang="en-US" sz="3200" b="1" dirty="0"/>
              <a:t>San Diego Supercomputer Center, Information Sciences Institute, Purdue University, University of Tennessee, Technical University Dresden</a:t>
            </a:r>
          </a:p>
        </p:txBody>
      </p:sp>
      <p:pic>
        <p:nvPicPr>
          <p:cNvPr id="3090" name="Picture 23" descr="futuregri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136650"/>
            <a:ext cx="5008563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4" descr="futuregri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5" y="1173163"/>
            <a:ext cx="5008563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529892" y="5349300"/>
            <a:ext cx="42519600" cy="346358"/>
          </a:xfrm>
          <a:prstGeom prst="roundRect">
            <a:avLst>
              <a:gd name="adj" fmla="val 10870"/>
            </a:avLst>
          </a:prstGeom>
          <a:solidFill>
            <a:srgbClr val="FFCC66"/>
          </a:solidFill>
          <a:ln>
            <a:solidFill>
              <a:srgbClr val="FF6666"/>
            </a:solidFill>
            <a:headEnd/>
            <a:tailEnd/>
          </a:ln>
          <a:effectLst>
            <a:glow rad="63500">
              <a:schemeClr val="accent1">
                <a:alpha val="75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defTabSz="4389438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4" name="AutoShape 30"/>
          <p:cNvSpPr>
            <a:spLocks noChangeArrowheads="1"/>
          </p:cNvSpPr>
          <p:nvPr/>
        </p:nvSpPr>
        <p:spPr bwMode="auto">
          <a:xfrm>
            <a:off x="552117" y="6130168"/>
            <a:ext cx="10363200" cy="259842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Text Box 40"/>
          <p:cNvSpPr txBox="1">
            <a:spLocks noChangeArrowheads="1"/>
          </p:cNvSpPr>
          <p:nvPr/>
        </p:nvSpPr>
        <p:spPr bwMode="auto">
          <a:xfrm>
            <a:off x="744205" y="7681155"/>
            <a:ext cx="9690100" cy="670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70" tIns="30584" rIns="61170" bIns="3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3600" dirty="0"/>
              <a:t>FG’s mission is to enable experimental work that </a:t>
            </a:r>
            <a:r>
              <a:rPr lang="en-US" sz="3600" dirty="0" smtClean="0"/>
              <a:t>advances innovation </a:t>
            </a:r>
            <a:r>
              <a:rPr lang="en-US" sz="3600" dirty="0"/>
              <a:t>and scientific understanding of distributed computing and parallel computing </a:t>
            </a:r>
            <a:r>
              <a:rPr lang="en-US" sz="3600" dirty="0" smtClean="0"/>
              <a:t>paradigms</a:t>
            </a:r>
          </a:p>
          <a:p>
            <a:pPr algn="l"/>
            <a:endParaRPr lang="en-US" sz="3600" dirty="0"/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/>
              <a:t>The engineering science of middleware that enables these paradigms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/>
              <a:t>The use and drivers of these paradigms by important applications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3600" dirty="0"/>
              <a:t>The education of a new generation of students and workforce on the use of these paradigms and their </a:t>
            </a:r>
            <a:r>
              <a:rPr lang="en-US" sz="3600" dirty="0" smtClean="0"/>
              <a:t>applications</a:t>
            </a:r>
            <a:endParaRPr lang="en-US" sz="3600" dirty="0"/>
          </a:p>
        </p:txBody>
      </p:sp>
      <p:sp>
        <p:nvSpPr>
          <p:cNvPr id="3098" name="Text Box 11"/>
          <p:cNvSpPr txBox="1">
            <a:spLocks noChangeArrowheads="1"/>
          </p:cNvSpPr>
          <p:nvPr/>
        </p:nvSpPr>
        <p:spPr bwMode="auto">
          <a:xfrm>
            <a:off x="628317" y="6169855"/>
            <a:ext cx="9829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About FutureGrid</a:t>
            </a:r>
          </a:p>
        </p:txBody>
      </p:sp>
      <p:pic>
        <p:nvPicPr>
          <p:cNvPr id="3099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29" y="30022043"/>
            <a:ext cx="20224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C:\Users\Geoffrey Fox\Desktop\AzaleaDskT\FutureGrid\FutureGridPEP2011\gtb network v17_revised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892" y="14554406"/>
            <a:ext cx="10118726" cy="53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768017" y="24226783"/>
            <a:ext cx="9690100" cy="61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70" tIns="30584" rIns="61170" bIns="3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Rather </a:t>
            </a:r>
            <a:r>
              <a:rPr lang="en-US" sz="3600" dirty="0">
                <a:cs typeface="Arial" pitchFamily="34" charset="0"/>
              </a:rPr>
              <a:t>than loading images onto VM’s, FutureGrid 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dynamically </a:t>
            </a:r>
            <a:r>
              <a:rPr lang="en-US" sz="3600" dirty="0">
                <a:solidFill>
                  <a:srgbClr val="FF0000"/>
                </a:solidFill>
                <a:cs typeface="Arial" pitchFamily="34" charset="0"/>
              </a:rPr>
              <a:t>provisioning </a:t>
            </a:r>
            <a:r>
              <a:rPr lang="en-US" sz="3600" dirty="0">
                <a:cs typeface="Arial" pitchFamily="34" charset="0"/>
              </a:rPr>
              <a:t>software as needed onto “bare-metal” using </a:t>
            </a:r>
            <a:r>
              <a:rPr lang="en-US" sz="3600" dirty="0" smtClean="0">
                <a:cs typeface="Arial" pitchFamily="34" charset="0"/>
              </a:rPr>
              <a:t>Moab/xCAT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Aiming at Image </a:t>
            </a:r>
            <a:r>
              <a:rPr lang="en-US" sz="3600" smtClean="0">
                <a:cs typeface="Arial" pitchFamily="34" charset="0"/>
              </a:rPr>
              <a:t>library </a:t>
            </a:r>
            <a:r>
              <a:rPr lang="en-US" sz="3600" smtClean="0">
                <a:cs typeface="Arial" pitchFamily="34" charset="0"/>
              </a:rPr>
              <a:t>including  </a:t>
            </a:r>
            <a:r>
              <a:rPr lang="en-US" sz="3600" dirty="0" smtClean="0">
                <a:cs typeface="Arial" pitchFamily="34" charset="0"/>
              </a:rPr>
              <a:t>MPI, </a:t>
            </a:r>
            <a:r>
              <a:rPr lang="en-US" sz="3600" dirty="0" err="1" smtClean="0">
                <a:cs typeface="Arial" pitchFamily="34" charset="0"/>
              </a:rPr>
              <a:t>OpenMP</a:t>
            </a:r>
            <a:r>
              <a:rPr lang="en-US" sz="3600" dirty="0" smtClean="0">
                <a:cs typeface="Arial" pitchFamily="34" charset="0"/>
              </a:rPr>
              <a:t>, Hadoop, Dryad, </a:t>
            </a:r>
            <a:r>
              <a:rPr lang="en-US" sz="3600" dirty="0" err="1" smtClean="0">
                <a:cs typeface="Arial" pitchFamily="34" charset="0"/>
              </a:rPr>
              <a:t>gLite</a:t>
            </a:r>
            <a:r>
              <a:rPr lang="en-US" sz="3600" dirty="0" smtClean="0">
                <a:cs typeface="Arial" pitchFamily="34" charset="0"/>
              </a:rPr>
              <a:t>, Unicore, Globus, </a:t>
            </a:r>
            <a:r>
              <a:rPr lang="en-US" sz="3600" dirty="0" err="1" smtClean="0">
                <a:cs typeface="Arial" pitchFamily="34" charset="0"/>
              </a:rPr>
              <a:t>Xen</a:t>
            </a:r>
            <a:r>
              <a:rPr lang="en-US" sz="3600" dirty="0" smtClean="0">
                <a:cs typeface="Arial" pitchFamily="34" charset="0"/>
              </a:rPr>
              <a:t>, </a:t>
            </a:r>
            <a:r>
              <a:rPr lang="en-US" sz="3600" dirty="0" err="1" smtClean="0">
                <a:cs typeface="Arial" pitchFamily="34" charset="0"/>
              </a:rPr>
              <a:t>ScaleMP</a:t>
            </a:r>
            <a:r>
              <a:rPr lang="en-US" sz="3600" dirty="0" smtClean="0">
                <a:cs typeface="Arial" pitchFamily="34" charset="0"/>
              </a:rPr>
              <a:t> (distributed Shared Memory), Nimbus, Eucalyptus, OpenNebula, KVM, Windows …..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Growth </a:t>
            </a:r>
            <a:r>
              <a:rPr lang="en-US" sz="3600" dirty="0">
                <a:cs typeface="Arial" pitchFamily="34" charset="0"/>
              </a:rPr>
              <a:t>comes from users depositing novel images in </a:t>
            </a:r>
            <a:r>
              <a:rPr lang="en-US" sz="3600" dirty="0" smtClean="0">
                <a:cs typeface="Arial" pitchFamily="34" charset="0"/>
              </a:rPr>
              <a:t>library</a:t>
            </a:r>
            <a:endParaRPr lang="en-US" sz="3600" dirty="0">
              <a:cs typeface="Arial" pitchFamily="34" charset="0"/>
            </a:endParaRPr>
          </a:p>
        </p:txBody>
      </p:sp>
      <p:sp>
        <p:nvSpPr>
          <p:cNvPr id="32" name="Text Box 40"/>
          <p:cNvSpPr txBox="1">
            <a:spLocks noChangeArrowheads="1"/>
          </p:cNvSpPr>
          <p:nvPr/>
        </p:nvSpPr>
        <p:spPr bwMode="auto">
          <a:xfrm>
            <a:off x="814055" y="30778593"/>
            <a:ext cx="9690100" cy="5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70" tIns="30584" rIns="61170" bIns="3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en-US" sz="3600" dirty="0" smtClean="0">
                <a:latin typeface="+mn-lt"/>
                <a:cs typeface="Times New Roman" pitchFamily="18" charset="0"/>
              </a:rPr>
              <a:t>Sponsored by:</a:t>
            </a:r>
            <a:endParaRPr lang="en-US" sz="3600" dirty="0">
              <a:latin typeface="+mn-lt"/>
              <a:cs typeface="Times New Roman" pitchFamily="18" charset="0"/>
            </a:endParaRP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768017" y="19933338"/>
            <a:ext cx="9690100" cy="21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170" tIns="30584" rIns="61170" bIns="3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5000"/>
              </a:lnSpc>
            </a:pPr>
            <a:r>
              <a:rPr lang="en-US" sz="3600" dirty="0"/>
              <a:t>FutureGrid has ~4000 (will grow to ~5000) distributed cores with a dedicated network and a Spirent XGEM network fault and delay generator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74355" y="22463955"/>
            <a:ext cx="98298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/>
              <a:t>Operational Model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1068677" y="6093820"/>
            <a:ext cx="21456650" cy="26056896"/>
            <a:chOff x="11018452" y="6501306"/>
            <a:chExt cx="21456650" cy="26056896"/>
          </a:xfrm>
        </p:grpSpPr>
        <p:sp>
          <p:nvSpPr>
            <p:cNvPr id="3076" name="AutoShape 31"/>
            <p:cNvSpPr>
              <a:spLocks noChangeArrowheads="1"/>
            </p:cNvSpPr>
            <p:nvPr/>
          </p:nvSpPr>
          <p:spPr bwMode="auto">
            <a:xfrm>
              <a:off x="11018452" y="6574002"/>
              <a:ext cx="21456650" cy="25984200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just">
                <a:lnSpc>
                  <a:spcPct val="95000"/>
                </a:lnSpc>
              </a:pPr>
              <a:endParaRPr lang="en-US" sz="8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95000"/>
                </a:lnSpc>
              </a:pPr>
              <a:endParaRPr lang="en-US" sz="8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8" name="Text Box 10"/>
            <p:cNvSpPr txBox="1">
              <a:spLocks noChangeArrowheads="1"/>
            </p:cNvSpPr>
            <p:nvPr/>
          </p:nvSpPr>
          <p:spPr bwMode="auto">
            <a:xfrm>
              <a:off x="13408025" y="6501306"/>
              <a:ext cx="15703550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/>
                <a:t>FutureGrid Projects</a:t>
              </a:r>
              <a:endParaRPr lang="en-US" b="1" dirty="0"/>
            </a:p>
          </p:txBody>
        </p:sp>
        <p:sp>
          <p:nvSpPr>
            <p:cNvPr id="3086" name="Text Box 39"/>
            <p:cNvSpPr txBox="1">
              <a:spLocks noChangeArrowheads="1"/>
            </p:cNvSpPr>
            <p:nvPr/>
          </p:nvSpPr>
          <p:spPr bwMode="auto">
            <a:xfrm>
              <a:off x="22390100" y="8261350"/>
              <a:ext cx="9766300" cy="47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170" tIns="30584" rIns="61170" bIns="30584">
              <a:spAutoFit/>
            </a:bodyPr>
            <a:lstStyle>
              <a:lvl1pPr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>
                <a:lnSpc>
                  <a:spcPct val="95000"/>
                </a:lnSpc>
              </a:pPr>
              <a:endParaRPr lang="en-US" sz="2800" dirty="0">
                <a:latin typeface="Times New Roman" pitchFamily="18" charset="0"/>
              </a:endParaRPr>
            </a:p>
          </p:txBody>
        </p:sp>
        <p:pic>
          <p:nvPicPr>
            <p:cNvPr id="3104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6686" y="12492996"/>
              <a:ext cx="21045102" cy="20040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11888402" y="7917078"/>
              <a:ext cx="20586700" cy="427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1170" tIns="30584" rIns="61170" bIns="30584">
              <a:spAutoFit/>
            </a:bodyPr>
            <a:lstStyle>
              <a:lvl1pPr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612775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612775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just">
                <a:lnSpc>
                  <a:spcPct val="95000"/>
                </a:lnSpc>
              </a:pPr>
              <a:r>
                <a:rPr lang="en-US" sz="3600" dirty="0"/>
                <a:t>FutureGrid has </a:t>
              </a:r>
              <a:r>
                <a:rPr lang="en-US" sz="3600" dirty="0" smtClean="0"/>
                <a:t>currently over 100 Projects with a very different mix from TeraGrid as </a:t>
              </a:r>
            </a:p>
            <a:p>
              <a:pPr marL="571500" indent="-571500" algn="just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3600" dirty="0" smtClean="0"/>
                <a:t>Significant education use</a:t>
              </a:r>
            </a:p>
            <a:p>
              <a:pPr marL="571500" indent="-571500" algn="just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3600" dirty="0" smtClean="0"/>
                <a:t>Over half projects are Computer Science</a:t>
              </a:r>
            </a:p>
            <a:p>
              <a:pPr marL="571500" indent="-571500" algn="just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3600" dirty="0" smtClean="0"/>
                <a:t>Most popular domain is Life Science</a:t>
              </a:r>
            </a:p>
            <a:p>
              <a:pPr marL="571500" indent="-571500" algn="just">
                <a:lnSpc>
                  <a:spcPct val="95000"/>
                </a:lnSpc>
                <a:buFont typeface="Arial" pitchFamily="34" charset="0"/>
                <a:buChar char="•"/>
              </a:pPr>
              <a:r>
                <a:rPr lang="en-US" sz="3600" dirty="0" smtClean="0"/>
                <a:t>Projects tend to be small in terms of CPU use.</a:t>
              </a:r>
            </a:p>
            <a:p>
              <a:pPr algn="just">
                <a:lnSpc>
                  <a:spcPct val="95000"/>
                </a:lnSpc>
              </a:pPr>
              <a:endParaRPr lang="en-US" sz="3600" dirty="0"/>
            </a:p>
            <a:p>
              <a:pPr algn="just">
                <a:lnSpc>
                  <a:spcPct val="95000"/>
                </a:lnSpc>
              </a:pPr>
              <a:r>
                <a:rPr lang="en-US" sz="3600" dirty="0" smtClean="0"/>
                <a:t>Register for a portal account at https://portal.futuregrid.org/login and then </a:t>
              </a:r>
            </a:p>
            <a:p>
              <a:pPr algn="just">
                <a:lnSpc>
                  <a:spcPct val="95000"/>
                </a:lnSpc>
              </a:pPr>
              <a:r>
                <a:rPr lang="en-US" sz="3600" dirty="0" smtClean="0"/>
                <a:t>Apply </a:t>
              </a:r>
              <a:r>
                <a:rPr lang="en-US" sz="3600" smtClean="0"/>
                <a:t>for your </a:t>
              </a:r>
              <a:r>
                <a:rPr lang="en-US" sz="3600" dirty="0" smtClean="0"/>
                <a:t>own project at https://portal.futuregrid.org/node/add/fg-projects</a:t>
              </a:r>
              <a:endParaRPr lang="en-US" sz="3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678687" y="6111118"/>
            <a:ext cx="11136313" cy="26022300"/>
            <a:chOff x="0" y="5942013"/>
            <a:chExt cx="11136313" cy="26022300"/>
          </a:xfrm>
        </p:grpSpPr>
        <p:sp>
          <p:nvSpPr>
            <p:cNvPr id="3077" name="AutoShape 4"/>
            <p:cNvSpPr>
              <a:spLocks noChangeArrowheads="1"/>
            </p:cNvSpPr>
            <p:nvPr/>
          </p:nvSpPr>
          <p:spPr bwMode="auto">
            <a:xfrm>
              <a:off x="0" y="5942013"/>
              <a:ext cx="11136313" cy="25984200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Text Box 42"/>
            <p:cNvSpPr txBox="1">
              <a:spLocks noChangeArrowheads="1"/>
            </p:cNvSpPr>
            <p:nvPr/>
          </p:nvSpPr>
          <p:spPr bwMode="auto">
            <a:xfrm>
              <a:off x="0" y="6255408"/>
              <a:ext cx="11018452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389438" eaLnBrk="0" hangingPunct="0"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 smtClean="0"/>
                <a:t>FutureGrid Software</a:t>
              </a:r>
              <a:endParaRPr lang="en-US" b="1" dirty="0"/>
            </a:p>
          </p:txBody>
        </p:sp>
        <p:pic>
          <p:nvPicPr>
            <p:cNvPr id="3094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65" y="20317980"/>
              <a:ext cx="9887335" cy="1164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C:\Users\Geoffrey Fox\Desktop\plan-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7862930"/>
              <a:ext cx="10401300" cy="13203552"/>
            </a:xfrm>
            <a:prstGeom prst="rect">
              <a:avLst/>
            </a:prstGeom>
            <a:noFill/>
          </p:spPr>
        </p:pic>
      </p:grp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35148044" y="7681155"/>
            <a:ext cx="4646612" cy="61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70" tIns="30584" rIns="61170" bIns="3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3600" dirty="0" smtClean="0"/>
              <a:t>Architecture</a:t>
            </a:r>
            <a:endParaRPr lang="en-US" sz="3600" dirty="0"/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5148044" y="21311787"/>
            <a:ext cx="4646612" cy="61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170" tIns="30584" rIns="61170" bIns="3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sz="3600" dirty="0" smtClean="0"/>
              <a:t>Implementing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5462</TotalTime>
  <Words>300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Horizontal Poster</dc:title>
  <dc:creator/>
  <dc:description>©MegaPrint Inc. 2009</dc:description>
  <cp:lastModifiedBy>Geoffrey Fox</cp:lastModifiedBy>
  <cp:revision>56</cp:revision>
  <dcterms:created xsi:type="dcterms:W3CDTF">2010-07-16T15:14:49Z</dcterms:created>
  <dcterms:modified xsi:type="dcterms:W3CDTF">2011-03-14T21:04:00Z</dcterms:modified>
  <cp:category>Research Poster</cp:category>
</cp:coreProperties>
</file>