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77" r:id="rId2"/>
    <p:sldId id="281" r:id="rId3"/>
    <p:sldId id="307" r:id="rId4"/>
    <p:sldId id="259" r:id="rId5"/>
    <p:sldId id="283" r:id="rId6"/>
    <p:sldId id="282" r:id="rId7"/>
    <p:sldId id="286" r:id="rId8"/>
    <p:sldId id="287" r:id="rId9"/>
    <p:sldId id="288" r:id="rId10"/>
    <p:sldId id="291" r:id="rId11"/>
    <p:sldId id="303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0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07C2C5-6D35-3343-9342-3CE0BA3D7B3C}" type="doc">
      <dgm:prSet loTypeId="urn:microsoft.com/office/officeart/2005/8/layout/target3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1E25B12-7807-6944-8C8F-647E100DCC99}">
      <dgm:prSet phldrT="[Text]"/>
      <dgm:spPr/>
      <dgm:t>
        <a:bodyPr/>
        <a:lstStyle/>
        <a:p>
          <a:r>
            <a:rPr lang="en-US" dirty="0" smtClean="0"/>
            <a:t>(</a:t>
          </a:r>
          <a:r>
            <a:rPr lang="en-US" dirty="0" err="1" smtClean="0"/>
            <a:t>IaaS</a:t>
          </a:r>
          <a:r>
            <a:rPr lang="en-US" dirty="0" smtClean="0"/>
            <a:t> Orchestration)</a:t>
          </a:r>
          <a:br>
            <a:rPr lang="en-US" dirty="0" smtClean="0"/>
          </a:br>
          <a:r>
            <a:rPr lang="en-US" dirty="0" smtClean="0"/>
            <a:t>Virtual Cluster</a:t>
          </a:r>
          <a:endParaRPr lang="en-US" dirty="0"/>
        </a:p>
      </dgm:t>
    </dgm:pt>
    <dgm:pt modelId="{BF8AA2C1-177E-C548-890B-F49CFC5F1903}" type="parTrans" cxnId="{D2B804A5-10BD-A94E-833A-3A873FDAE122}">
      <dgm:prSet/>
      <dgm:spPr/>
      <dgm:t>
        <a:bodyPr/>
        <a:lstStyle/>
        <a:p>
          <a:endParaRPr lang="en-US"/>
        </a:p>
      </dgm:t>
    </dgm:pt>
    <dgm:pt modelId="{218BF23F-431E-9A44-AAF8-3D6E8599CCC1}" type="sibTrans" cxnId="{D2B804A5-10BD-A94E-833A-3A873FDAE122}">
      <dgm:prSet/>
      <dgm:spPr/>
      <dgm:t>
        <a:bodyPr/>
        <a:lstStyle/>
        <a:p>
          <a:endParaRPr lang="en-US"/>
        </a:p>
      </dgm:t>
    </dgm:pt>
    <dgm:pt modelId="{EC0A4967-EED1-CD41-939C-D4C57405A782}">
      <dgm:prSet phldrT="[Text]"/>
      <dgm:spPr/>
      <dgm:t>
        <a:bodyPr/>
        <a:lstStyle/>
        <a:p>
          <a:r>
            <a:rPr lang="en-US" dirty="0" smtClean="0"/>
            <a:t>Heat</a:t>
          </a:r>
          <a:endParaRPr lang="en-US" dirty="0"/>
        </a:p>
      </dgm:t>
    </dgm:pt>
    <dgm:pt modelId="{FC388876-CA6E-BD4D-9687-6D91DE51403A}" type="parTrans" cxnId="{173DE930-14E9-8544-83EA-1B6E2B5F458E}">
      <dgm:prSet/>
      <dgm:spPr/>
      <dgm:t>
        <a:bodyPr/>
        <a:lstStyle/>
        <a:p>
          <a:endParaRPr lang="en-US"/>
        </a:p>
      </dgm:t>
    </dgm:pt>
    <dgm:pt modelId="{DE1A5A2F-2F5C-4144-A4A0-E256B642E3EF}" type="sibTrans" cxnId="{173DE930-14E9-8544-83EA-1B6E2B5F458E}">
      <dgm:prSet/>
      <dgm:spPr/>
      <dgm:t>
        <a:bodyPr/>
        <a:lstStyle/>
        <a:p>
          <a:endParaRPr lang="en-US"/>
        </a:p>
      </dgm:t>
    </dgm:pt>
    <dgm:pt modelId="{4816E84F-D615-A840-9808-4766BD9C63E8}">
      <dgm:prSet phldrT="[Text]"/>
      <dgm:spPr/>
      <dgm:t>
        <a:bodyPr/>
        <a:lstStyle/>
        <a:p>
          <a:r>
            <a:rPr lang="en-US" dirty="0" smtClean="0"/>
            <a:t>Python</a:t>
          </a:r>
          <a:endParaRPr lang="en-US" dirty="0"/>
        </a:p>
      </dgm:t>
    </dgm:pt>
    <dgm:pt modelId="{5CAF89FD-4352-0745-A498-65EDC5F8F404}" type="parTrans" cxnId="{04CFF833-506E-BE4A-8223-7F28EBDE30DB}">
      <dgm:prSet/>
      <dgm:spPr/>
      <dgm:t>
        <a:bodyPr/>
        <a:lstStyle/>
        <a:p>
          <a:endParaRPr lang="en-US"/>
        </a:p>
      </dgm:t>
    </dgm:pt>
    <dgm:pt modelId="{3ED7B928-D68A-374B-8094-1134080185BA}" type="sibTrans" cxnId="{04CFF833-506E-BE4A-8223-7F28EBDE30DB}">
      <dgm:prSet/>
      <dgm:spPr/>
      <dgm:t>
        <a:bodyPr/>
        <a:lstStyle/>
        <a:p>
          <a:endParaRPr lang="en-US"/>
        </a:p>
      </dgm:t>
    </dgm:pt>
    <dgm:pt modelId="{1E40C10E-092B-4C44-8EEA-C4110E061153}">
      <dgm:prSet phldrT="[Text]"/>
      <dgm:spPr/>
      <dgm:t>
        <a:bodyPr/>
        <a:lstStyle/>
        <a:p>
          <a:r>
            <a:rPr lang="en-US" dirty="0" smtClean="0"/>
            <a:t>Components</a:t>
          </a:r>
          <a:endParaRPr lang="en-US" dirty="0"/>
        </a:p>
      </dgm:t>
    </dgm:pt>
    <dgm:pt modelId="{03899DEF-551E-4049-8EAD-4C0CEAD52178}" type="parTrans" cxnId="{93C014B5-5EFB-4C44-A4EF-244BB92BDF8E}">
      <dgm:prSet/>
      <dgm:spPr/>
      <dgm:t>
        <a:bodyPr/>
        <a:lstStyle/>
        <a:p>
          <a:endParaRPr lang="en-US"/>
        </a:p>
      </dgm:t>
    </dgm:pt>
    <dgm:pt modelId="{31E175A2-12EA-9849-B7AA-11DAAAD70438}" type="sibTrans" cxnId="{93C014B5-5EFB-4C44-A4EF-244BB92BDF8E}">
      <dgm:prSet/>
      <dgm:spPr/>
      <dgm:t>
        <a:bodyPr/>
        <a:lstStyle/>
        <a:p>
          <a:endParaRPr lang="en-US"/>
        </a:p>
      </dgm:t>
    </dgm:pt>
    <dgm:pt modelId="{0D9AF716-B8A7-144D-AC89-E16B3D218F53}">
      <dgm:prSet phldrT="[Text]"/>
      <dgm:spPr/>
      <dgm:t>
        <a:bodyPr/>
        <a:lstStyle/>
        <a:p>
          <a:r>
            <a:rPr lang="en-US" dirty="0" smtClean="0"/>
            <a:t>Chef or Puppet</a:t>
          </a:r>
          <a:br>
            <a:rPr lang="en-US" dirty="0" smtClean="0"/>
          </a:br>
          <a:r>
            <a:rPr lang="en-US" smtClean="0"/>
            <a:t>(Recipes/Puppies)</a:t>
          </a:r>
          <a:endParaRPr lang="en-US" dirty="0"/>
        </a:p>
      </dgm:t>
    </dgm:pt>
    <dgm:pt modelId="{277450B2-404B-A64E-B63C-E3A714FC5F41}" type="parTrans" cxnId="{29853A9D-583C-AC40-96B6-0191F4A616A7}">
      <dgm:prSet/>
      <dgm:spPr/>
      <dgm:t>
        <a:bodyPr/>
        <a:lstStyle/>
        <a:p>
          <a:endParaRPr lang="en-US"/>
        </a:p>
      </dgm:t>
    </dgm:pt>
    <dgm:pt modelId="{B2A33DF6-33B1-3F40-8AD2-3EEDC6584DA2}" type="sibTrans" cxnId="{29853A9D-583C-AC40-96B6-0191F4A616A7}">
      <dgm:prSet/>
      <dgm:spPr/>
      <dgm:t>
        <a:bodyPr/>
        <a:lstStyle/>
        <a:p>
          <a:endParaRPr lang="en-US"/>
        </a:p>
      </dgm:t>
    </dgm:pt>
    <dgm:pt modelId="{9A55BC43-5CCE-C04A-9EA1-F67F4A77D86E}">
      <dgm:prSet phldrT="[Text]"/>
      <dgm:spPr/>
      <dgm:t>
        <a:bodyPr/>
        <a:lstStyle/>
        <a:p>
          <a:r>
            <a:rPr lang="en-US" dirty="0" smtClean="0"/>
            <a:t>Infrastructure</a:t>
          </a:r>
          <a:endParaRPr lang="en-US" dirty="0"/>
        </a:p>
      </dgm:t>
    </dgm:pt>
    <dgm:pt modelId="{21D3223C-5878-884B-9150-A1EFDA0F6CA4}" type="parTrans" cxnId="{FC4608F6-C097-8540-B704-C38E4E423253}">
      <dgm:prSet/>
      <dgm:spPr/>
      <dgm:t>
        <a:bodyPr/>
        <a:lstStyle/>
        <a:p>
          <a:endParaRPr lang="en-US"/>
        </a:p>
      </dgm:t>
    </dgm:pt>
    <dgm:pt modelId="{ED4B17BA-396D-304F-B03F-20A3903F2A5A}" type="sibTrans" cxnId="{FC4608F6-C097-8540-B704-C38E4E423253}">
      <dgm:prSet/>
      <dgm:spPr/>
      <dgm:t>
        <a:bodyPr/>
        <a:lstStyle/>
        <a:p>
          <a:endParaRPr lang="en-US"/>
        </a:p>
      </dgm:t>
    </dgm:pt>
    <dgm:pt modelId="{61813B07-0059-BC4C-9979-1E940CACCD91}">
      <dgm:prSet phldrT="[Text]"/>
      <dgm:spPr/>
      <dgm:t>
        <a:bodyPr/>
        <a:lstStyle/>
        <a:p>
          <a:r>
            <a:rPr lang="en-US" dirty="0" smtClean="0"/>
            <a:t>VMs, </a:t>
          </a:r>
          <a:r>
            <a:rPr lang="en-US" dirty="0" err="1" smtClean="0"/>
            <a:t>Docker</a:t>
          </a:r>
          <a:r>
            <a:rPr lang="en-US" dirty="0" smtClean="0"/>
            <a:t>, </a:t>
          </a:r>
          <a:r>
            <a:rPr lang="en-US" smtClean="0"/>
            <a:t>Networks, Baremetal</a:t>
          </a:r>
          <a:endParaRPr lang="en-US" dirty="0"/>
        </a:p>
      </dgm:t>
    </dgm:pt>
    <dgm:pt modelId="{6296B46B-184F-384B-A389-1FCB380D36E9}" type="parTrans" cxnId="{17D8973A-7279-A44A-9656-5C1EBC902FF1}">
      <dgm:prSet/>
      <dgm:spPr/>
      <dgm:t>
        <a:bodyPr/>
        <a:lstStyle/>
        <a:p>
          <a:endParaRPr lang="en-US"/>
        </a:p>
      </dgm:t>
    </dgm:pt>
    <dgm:pt modelId="{3FC46328-5030-B640-9761-5890D4A495EF}" type="sibTrans" cxnId="{17D8973A-7279-A44A-9656-5C1EBC902FF1}">
      <dgm:prSet/>
      <dgm:spPr/>
      <dgm:t>
        <a:bodyPr/>
        <a:lstStyle/>
        <a:p>
          <a:endParaRPr lang="en-US"/>
        </a:p>
      </dgm:t>
    </dgm:pt>
    <dgm:pt modelId="{8A623EE8-D161-1F4B-B067-40E8CB821DC2}">
      <dgm:prSet phldrT="[Text]"/>
      <dgm:spPr/>
      <dgm:t>
        <a:bodyPr/>
        <a:lstStyle/>
        <a:p>
          <a:r>
            <a:rPr lang="en-US" dirty="0" smtClean="0"/>
            <a:t>(SaaS Orchestration)</a:t>
          </a:r>
        </a:p>
        <a:p>
          <a:r>
            <a:rPr lang="en-US" dirty="0" smtClean="0"/>
            <a:t>Workflow</a:t>
          </a:r>
          <a:endParaRPr lang="en-US" dirty="0"/>
        </a:p>
      </dgm:t>
    </dgm:pt>
    <dgm:pt modelId="{D7FE4A8F-022C-AC44-8C74-20FAC6E16B83}" type="parTrans" cxnId="{9A677D14-36C6-D740-9AD7-37DE034A92F0}">
      <dgm:prSet/>
      <dgm:spPr/>
      <dgm:t>
        <a:bodyPr/>
        <a:lstStyle/>
        <a:p>
          <a:endParaRPr lang="en-US"/>
        </a:p>
      </dgm:t>
    </dgm:pt>
    <dgm:pt modelId="{6E0040A2-056D-BF4D-81F1-2E5F2AE57940}" type="sibTrans" cxnId="{9A677D14-36C6-D740-9AD7-37DE034A92F0}">
      <dgm:prSet/>
      <dgm:spPr/>
      <dgm:t>
        <a:bodyPr/>
        <a:lstStyle/>
        <a:p>
          <a:endParaRPr lang="en-US"/>
        </a:p>
      </dgm:t>
    </dgm:pt>
    <dgm:pt modelId="{D1FFA636-9DB2-EB43-94AF-A185D3E654AB}">
      <dgm:prSet phldrT="[Text]"/>
      <dgm:spPr/>
      <dgm:t>
        <a:bodyPr/>
        <a:lstStyle/>
        <a:p>
          <a:r>
            <a:rPr lang="en-US" dirty="0" err="1" smtClean="0"/>
            <a:t>IPython</a:t>
          </a:r>
          <a:endParaRPr lang="en-US" dirty="0"/>
        </a:p>
      </dgm:t>
    </dgm:pt>
    <dgm:pt modelId="{050B5B5C-CA11-F04F-B0A8-15DF3EA2852A}" type="parTrans" cxnId="{FD4E511B-6FE9-0844-A1EF-BFD8224853C8}">
      <dgm:prSet/>
      <dgm:spPr/>
      <dgm:t>
        <a:bodyPr/>
        <a:lstStyle/>
        <a:p>
          <a:endParaRPr lang="en-US"/>
        </a:p>
      </dgm:t>
    </dgm:pt>
    <dgm:pt modelId="{2F3651DF-DBBE-D146-935A-B5E5A5972DD6}" type="sibTrans" cxnId="{FD4E511B-6FE9-0844-A1EF-BFD8224853C8}">
      <dgm:prSet/>
      <dgm:spPr/>
      <dgm:t>
        <a:bodyPr/>
        <a:lstStyle/>
        <a:p>
          <a:endParaRPr lang="en-US"/>
        </a:p>
      </dgm:t>
    </dgm:pt>
    <dgm:pt modelId="{6F91135E-4C40-6746-8F08-CE430D855592}">
      <dgm:prSet phldrT="[Text]"/>
      <dgm:spPr/>
      <dgm:t>
        <a:bodyPr/>
        <a:lstStyle/>
        <a:p>
          <a:r>
            <a:rPr lang="en-US" dirty="0" smtClean="0"/>
            <a:t>Pegasus etc.</a:t>
          </a:r>
          <a:endParaRPr lang="en-US" dirty="0"/>
        </a:p>
      </dgm:t>
    </dgm:pt>
    <dgm:pt modelId="{3675C22F-3D14-9A4F-96F1-6281C882BE27}" type="parTrans" cxnId="{62DD05C5-1D5E-9743-BD4B-A477C751888B}">
      <dgm:prSet/>
      <dgm:spPr/>
      <dgm:t>
        <a:bodyPr/>
        <a:lstStyle/>
        <a:p>
          <a:endParaRPr lang="en-US"/>
        </a:p>
      </dgm:t>
    </dgm:pt>
    <dgm:pt modelId="{A40D2F02-10DF-B54C-A140-DFC519331017}" type="sibTrans" cxnId="{62DD05C5-1D5E-9743-BD4B-A477C751888B}">
      <dgm:prSet/>
      <dgm:spPr/>
      <dgm:t>
        <a:bodyPr/>
        <a:lstStyle/>
        <a:p>
          <a:endParaRPr lang="en-US"/>
        </a:p>
      </dgm:t>
    </dgm:pt>
    <dgm:pt modelId="{8EDAA68C-E4F6-F248-9CEF-CA51121AA7DF}" type="pres">
      <dgm:prSet presAssocID="{1107C2C5-6D35-3343-9342-3CE0BA3D7B3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B81A2B-1A1D-604E-959A-08E07B74CE05}" type="pres">
      <dgm:prSet presAssocID="{8A623EE8-D161-1F4B-B067-40E8CB821DC2}" presName="circle1" presStyleLbl="node1" presStyleIdx="0" presStyleCnt="4"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79C5CA00-511A-A247-B8B4-D8EE95B19DCD}" type="pres">
      <dgm:prSet presAssocID="{8A623EE8-D161-1F4B-B067-40E8CB821DC2}" presName="space" presStyleCnt="0"/>
      <dgm:spPr/>
    </dgm:pt>
    <dgm:pt modelId="{1D4D3C4D-05E1-EA4E-8E6A-C9B0AD385B25}" type="pres">
      <dgm:prSet presAssocID="{8A623EE8-D161-1F4B-B067-40E8CB821DC2}" presName="rect1" presStyleLbl="alignAcc1" presStyleIdx="0" presStyleCnt="4"/>
      <dgm:spPr/>
      <dgm:t>
        <a:bodyPr/>
        <a:lstStyle/>
        <a:p>
          <a:endParaRPr lang="en-US"/>
        </a:p>
      </dgm:t>
    </dgm:pt>
    <dgm:pt modelId="{EEE05515-6487-C44F-B6FD-9006B77462AD}" type="pres">
      <dgm:prSet presAssocID="{E1E25B12-7807-6944-8C8F-647E100DCC99}" presName="vertSpace2" presStyleLbl="node1" presStyleIdx="0" presStyleCnt="4"/>
      <dgm:spPr/>
    </dgm:pt>
    <dgm:pt modelId="{37E32989-327D-384B-99EA-A6910B9E65E9}" type="pres">
      <dgm:prSet presAssocID="{E1E25B12-7807-6944-8C8F-647E100DCC99}" presName="circle2" presStyleLbl="node1" presStyleIdx="1" presStyleCnt="4"/>
      <dgm:spPr/>
    </dgm:pt>
    <dgm:pt modelId="{8E76B562-F679-4041-99B1-756D7995F956}" type="pres">
      <dgm:prSet presAssocID="{E1E25B12-7807-6944-8C8F-647E100DCC99}" presName="rect2" presStyleLbl="alignAcc1" presStyleIdx="1" presStyleCnt="4"/>
      <dgm:spPr/>
      <dgm:t>
        <a:bodyPr/>
        <a:lstStyle/>
        <a:p>
          <a:endParaRPr lang="en-US"/>
        </a:p>
      </dgm:t>
    </dgm:pt>
    <dgm:pt modelId="{5B444D83-798C-274E-923E-304D624A7C9A}" type="pres">
      <dgm:prSet presAssocID="{1E40C10E-092B-4C44-8EEA-C4110E061153}" presName="vertSpace3" presStyleLbl="node1" presStyleIdx="1" presStyleCnt="4"/>
      <dgm:spPr/>
    </dgm:pt>
    <dgm:pt modelId="{8BF9FB02-694D-9D4E-8F6B-6B521AE825CA}" type="pres">
      <dgm:prSet presAssocID="{1E40C10E-092B-4C44-8EEA-C4110E061153}" presName="circle3" presStyleLbl="node1" presStyleIdx="2" presStyleCnt="4"/>
      <dgm:spPr/>
    </dgm:pt>
    <dgm:pt modelId="{39E4664A-B20E-B340-86E3-2A69C4E94C5C}" type="pres">
      <dgm:prSet presAssocID="{1E40C10E-092B-4C44-8EEA-C4110E061153}" presName="rect3" presStyleLbl="alignAcc1" presStyleIdx="2" presStyleCnt="4"/>
      <dgm:spPr/>
      <dgm:t>
        <a:bodyPr/>
        <a:lstStyle/>
        <a:p>
          <a:endParaRPr lang="en-US"/>
        </a:p>
      </dgm:t>
    </dgm:pt>
    <dgm:pt modelId="{165680D7-8367-1D4F-92A2-0220BA6810D3}" type="pres">
      <dgm:prSet presAssocID="{9A55BC43-5CCE-C04A-9EA1-F67F4A77D86E}" presName="vertSpace4" presStyleLbl="node1" presStyleIdx="2" presStyleCnt="4"/>
      <dgm:spPr/>
    </dgm:pt>
    <dgm:pt modelId="{64A075C5-DE18-9D4C-BA04-902FC9DA7B2F}" type="pres">
      <dgm:prSet presAssocID="{9A55BC43-5CCE-C04A-9EA1-F67F4A77D86E}" presName="circle4" presStyleLbl="node1" presStyleIdx="3" presStyleCnt="4"/>
      <dgm:spPr/>
    </dgm:pt>
    <dgm:pt modelId="{FA07BEE4-13D9-4649-BF1A-F876EF19621B}" type="pres">
      <dgm:prSet presAssocID="{9A55BC43-5CCE-C04A-9EA1-F67F4A77D86E}" presName="rect4" presStyleLbl="alignAcc1" presStyleIdx="3" presStyleCnt="4"/>
      <dgm:spPr/>
      <dgm:t>
        <a:bodyPr/>
        <a:lstStyle/>
        <a:p>
          <a:endParaRPr lang="en-US"/>
        </a:p>
      </dgm:t>
    </dgm:pt>
    <dgm:pt modelId="{EC916D3C-52FE-534E-8FE7-679103DA3DBE}" type="pres">
      <dgm:prSet presAssocID="{8A623EE8-D161-1F4B-B067-40E8CB821DC2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8189D0-6850-224D-84E7-C6ED75E7A592}" type="pres">
      <dgm:prSet presAssocID="{8A623EE8-D161-1F4B-B067-40E8CB821DC2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B11F26-1659-4B4B-8432-FB08FBD5AC42}" type="pres">
      <dgm:prSet presAssocID="{E1E25B12-7807-6944-8C8F-647E100DCC99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9DDF7C-3928-C946-85E8-29AC6EE62A4B}" type="pres">
      <dgm:prSet presAssocID="{E1E25B12-7807-6944-8C8F-647E100DCC99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95A74-4D8C-AD4B-9EE9-8995F4D7178C}" type="pres">
      <dgm:prSet presAssocID="{1E40C10E-092B-4C44-8EEA-C4110E061153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9FF7E3-91DD-1345-BF13-3B5CE8152537}" type="pres">
      <dgm:prSet presAssocID="{1E40C10E-092B-4C44-8EEA-C4110E061153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4A348E-E2F3-954A-B809-9AFE7909A308}" type="pres">
      <dgm:prSet presAssocID="{9A55BC43-5CCE-C04A-9EA1-F67F4A77D86E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811E91-EDB2-D748-9EE1-B5B32C614AF1}" type="pres">
      <dgm:prSet presAssocID="{9A55BC43-5CCE-C04A-9EA1-F67F4A77D86E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02B06F-67F0-4CFB-BA37-3E51461888B6}" type="presOf" srcId="{1107C2C5-6D35-3343-9342-3CE0BA3D7B3C}" destId="{8EDAA68C-E4F6-F248-9CEF-CA51121AA7DF}" srcOrd="0" destOrd="0" presId="urn:microsoft.com/office/officeart/2005/8/layout/target3"/>
    <dgm:cxn modelId="{06CE30A5-AE4A-4A85-81E7-378D02DEB164}" type="presOf" srcId="{61813B07-0059-BC4C-9979-1E940CACCD91}" destId="{61811E91-EDB2-D748-9EE1-B5B32C614AF1}" srcOrd="0" destOrd="0" presId="urn:microsoft.com/office/officeart/2005/8/layout/target3"/>
    <dgm:cxn modelId="{1C175F75-83AB-42E0-8D48-9E1C48231C50}" type="presOf" srcId="{1E40C10E-092B-4C44-8EEA-C4110E061153}" destId="{B1595A74-4D8C-AD4B-9EE9-8995F4D7178C}" srcOrd="1" destOrd="0" presId="urn:microsoft.com/office/officeart/2005/8/layout/target3"/>
    <dgm:cxn modelId="{26B59244-E352-4D1F-AC3F-519EA960FC66}" type="presOf" srcId="{D1FFA636-9DB2-EB43-94AF-A185D3E654AB}" destId="{028189D0-6850-224D-84E7-C6ED75E7A592}" srcOrd="0" destOrd="0" presId="urn:microsoft.com/office/officeart/2005/8/layout/target3"/>
    <dgm:cxn modelId="{D2B804A5-10BD-A94E-833A-3A873FDAE122}" srcId="{1107C2C5-6D35-3343-9342-3CE0BA3D7B3C}" destId="{E1E25B12-7807-6944-8C8F-647E100DCC99}" srcOrd="1" destOrd="0" parTransId="{BF8AA2C1-177E-C548-890B-F49CFC5F1903}" sibTransId="{218BF23F-431E-9A44-AAF8-3D6E8599CCC1}"/>
    <dgm:cxn modelId="{FC4608F6-C097-8540-B704-C38E4E423253}" srcId="{1107C2C5-6D35-3343-9342-3CE0BA3D7B3C}" destId="{9A55BC43-5CCE-C04A-9EA1-F67F4A77D86E}" srcOrd="3" destOrd="0" parTransId="{21D3223C-5878-884B-9150-A1EFDA0F6CA4}" sibTransId="{ED4B17BA-396D-304F-B03F-20A3903F2A5A}"/>
    <dgm:cxn modelId="{9A677D14-36C6-D740-9AD7-37DE034A92F0}" srcId="{1107C2C5-6D35-3343-9342-3CE0BA3D7B3C}" destId="{8A623EE8-D161-1F4B-B067-40E8CB821DC2}" srcOrd="0" destOrd="0" parTransId="{D7FE4A8F-022C-AC44-8C74-20FAC6E16B83}" sibTransId="{6E0040A2-056D-BF4D-81F1-2E5F2AE57940}"/>
    <dgm:cxn modelId="{173DE930-14E9-8544-83EA-1B6E2B5F458E}" srcId="{E1E25B12-7807-6944-8C8F-647E100DCC99}" destId="{EC0A4967-EED1-CD41-939C-D4C57405A782}" srcOrd="0" destOrd="0" parTransId="{FC388876-CA6E-BD4D-9687-6D91DE51403A}" sibTransId="{DE1A5A2F-2F5C-4144-A4A0-E256B642E3EF}"/>
    <dgm:cxn modelId="{17D8973A-7279-A44A-9656-5C1EBC902FF1}" srcId="{9A55BC43-5CCE-C04A-9EA1-F67F4A77D86E}" destId="{61813B07-0059-BC4C-9979-1E940CACCD91}" srcOrd="0" destOrd="0" parTransId="{6296B46B-184F-384B-A389-1FCB380D36E9}" sibTransId="{3FC46328-5030-B640-9761-5890D4A495EF}"/>
    <dgm:cxn modelId="{62DD05C5-1D5E-9743-BD4B-A477C751888B}" srcId="{8A623EE8-D161-1F4B-B067-40E8CB821DC2}" destId="{6F91135E-4C40-6746-8F08-CE430D855592}" srcOrd="1" destOrd="0" parTransId="{3675C22F-3D14-9A4F-96F1-6281C882BE27}" sibTransId="{A40D2F02-10DF-B54C-A140-DFC519331017}"/>
    <dgm:cxn modelId="{CB35BFB2-ED72-481F-A025-A41B2EDACA22}" type="presOf" srcId="{9A55BC43-5CCE-C04A-9EA1-F67F4A77D86E}" destId="{634A348E-E2F3-954A-B809-9AFE7909A308}" srcOrd="1" destOrd="0" presId="urn:microsoft.com/office/officeart/2005/8/layout/target3"/>
    <dgm:cxn modelId="{719A4DC9-20F0-400E-82A1-328293616945}" type="presOf" srcId="{EC0A4967-EED1-CD41-939C-D4C57405A782}" destId="{CF9DDF7C-3928-C946-85E8-29AC6EE62A4B}" srcOrd="0" destOrd="0" presId="urn:microsoft.com/office/officeart/2005/8/layout/target3"/>
    <dgm:cxn modelId="{57A4258B-4697-4476-A9B7-102F9ABD1EC1}" type="presOf" srcId="{4816E84F-D615-A840-9808-4766BD9C63E8}" destId="{CF9DDF7C-3928-C946-85E8-29AC6EE62A4B}" srcOrd="0" destOrd="1" presId="urn:microsoft.com/office/officeart/2005/8/layout/target3"/>
    <dgm:cxn modelId="{8539359F-A7A6-412E-BD22-583112E34EAD}" type="presOf" srcId="{1E40C10E-092B-4C44-8EEA-C4110E061153}" destId="{39E4664A-B20E-B340-86E3-2A69C4E94C5C}" srcOrd="0" destOrd="0" presId="urn:microsoft.com/office/officeart/2005/8/layout/target3"/>
    <dgm:cxn modelId="{FD4E511B-6FE9-0844-A1EF-BFD8224853C8}" srcId="{8A623EE8-D161-1F4B-B067-40E8CB821DC2}" destId="{D1FFA636-9DB2-EB43-94AF-A185D3E654AB}" srcOrd="0" destOrd="0" parTransId="{050B5B5C-CA11-F04F-B0A8-15DF3EA2852A}" sibTransId="{2F3651DF-DBBE-D146-935A-B5E5A5972DD6}"/>
    <dgm:cxn modelId="{4C30A48D-7108-4947-A38A-6ACA5AE6A6EA}" type="presOf" srcId="{0D9AF716-B8A7-144D-AC89-E16B3D218F53}" destId="{E29FF7E3-91DD-1345-BF13-3B5CE8152537}" srcOrd="0" destOrd="0" presId="urn:microsoft.com/office/officeart/2005/8/layout/target3"/>
    <dgm:cxn modelId="{BFED3E83-5113-4DEC-B94C-8B1B15B2E8F2}" type="presOf" srcId="{E1E25B12-7807-6944-8C8F-647E100DCC99}" destId="{8E76B562-F679-4041-99B1-756D7995F956}" srcOrd="0" destOrd="0" presId="urn:microsoft.com/office/officeart/2005/8/layout/target3"/>
    <dgm:cxn modelId="{29853A9D-583C-AC40-96B6-0191F4A616A7}" srcId="{1E40C10E-092B-4C44-8EEA-C4110E061153}" destId="{0D9AF716-B8A7-144D-AC89-E16B3D218F53}" srcOrd="0" destOrd="0" parTransId="{277450B2-404B-A64E-B63C-E3A714FC5F41}" sibTransId="{B2A33DF6-33B1-3F40-8AD2-3EEDC6584DA2}"/>
    <dgm:cxn modelId="{DA4E470D-259C-45F0-905E-80803972BD2E}" type="presOf" srcId="{8A623EE8-D161-1F4B-B067-40E8CB821DC2}" destId="{1D4D3C4D-05E1-EA4E-8E6A-C9B0AD385B25}" srcOrd="0" destOrd="0" presId="urn:microsoft.com/office/officeart/2005/8/layout/target3"/>
    <dgm:cxn modelId="{4B091E39-4F96-4178-87A7-B0E57DB1802E}" type="presOf" srcId="{6F91135E-4C40-6746-8F08-CE430D855592}" destId="{028189D0-6850-224D-84E7-C6ED75E7A592}" srcOrd="0" destOrd="1" presId="urn:microsoft.com/office/officeart/2005/8/layout/target3"/>
    <dgm:cxn modelId="{6DCB6BAC-3003-474E-94DF-A1193345E66D}" type="presOf" srcId="{9A55BC43-5CCE-C04A-9EA1-F67F4A77D86E}" destId="{FA07BEE4-13D9-4649-BF1A-F876EF19621B}" srcOrd="0" destOrd="0" presId="urn:microsoft.com/office/officeart/2005/8/layout/target3"/>
    <dgm:cxn modelId="{EB7D8E2B-DB93-4D85-944C-EE1897A09AEA}" type="presOf" srcId="{8A623EE8-D161-1F4B-B067-40E8CB821DC2}" destId="{EC916D3C-52FE-534E-8FE7-679103DA3DBE}" srcOrd="1" destOrd="0" presId="urn:microsoft.com/office/officeart/2005/8/layout/target3"/>
    <dgm:cxn modelId="{93C014B5-5EFB-4C44-A4EF-244BB92BDF8E}" srcId="{1107C2C5-6D35-3343-9342-3CE0BA3D7B3C}" destId="{1E40C10E-092B-4C44-8EEA-C4110E061153}" srcOrd="2" destOrd="0" parTransId="{03899DEF-551E-4049-8EAD-4C0CEAD52178}" sibTransId="{31E175A2-12EA-9849-B7AA-11DAAAD70438}"/>
    <dgm:cxn modelId="{04CFF833-506E-BE4A-8223-7F28EBDE30DB}" srcId="{E1E25B12-7807-6944-8C8F-647E100DCC99}" destId="{4816E84F-D615-A840-9808-4766BD9C63E8}" srcOrd="1" destOrd="0" parTransId="{5CAF89FD-4352-0745-A498-65EDC5F8F404}" sibTransId="{3ED7B928-D68A-374B-8094-1134080185BA}"/>
    <dgm:cxn modelId="{E8B5B66E-436B-4CB6-9241-FBB250D9AF21}" type="presOf" srcId="{E1E25B12-7807-6944-8C8F-647E100DCC99}" destId="{A9B11F26-1659-4B4B-8432-FB08FBD5AC42}" srcOrd="1" destOrd="0" presId="urn:microsoft.com/office/officeart/2005/8/layout/target3"/>
    <dgm:cxn modelId="{9DC6AE81-47E3-436B-9630-601115BB3048}" type="presParOf" srcId="{8EDAA68C-E4F6-F248-9CEF-CA51121AA7DF}" destId="{A4B81A2B-1A1D-604E-959A-08E07B74CE05}" srcOrd="0" destOrd="0" presId="urn:microsoft.com/office/officeart/2005/8/layout/target3"/>
    <dgm:cxn modelId="{BC85B43C-D9C6-4DB3-A2B3-85F9C106FAFE}" type="presParOf" srcId="{8EDAA68C-E4F6-F248-9CEF-CA51121AA7DF}" destId="{79C5CA00-511A-A247-B8B4-D8EE95B19DCD}" srcOrd="1" destOrd="0" presId="urn:microsoft.com/office/officeart/2005/8/layout/target3"/>
    <dgm:cxn modelId="{9D327407-6A58-4C46-9EE0-1E84465C3880}" type="presParOf" srcId="{8EDAA68C-E4F6-F248-9CEF-CA51121AA7DF}" destId="{1D4D3C4D-05E1-EA4E-8E6A-C9B0AD385B25}" srcOrd="2" destOrd="0" presId="urn:microsoft.com/office/officeart/2005/8/layout/target3"/>
    <dgm:cxn modelId="{2DF516F4-B402-42AF-B336-918F43122DB2}" type="presParOf" srcId="{8EDAA68C-E4F6-F248-9CEF-CA51121AA7DF}" destId="{EEE05515-6487-C44F-B6FD-9006B77462AD}" srcOrd="3" destOrd="0" presId="urn:microsoft.com/office/officeart/2005/8/layout/target3"/>
    <dgm:cxn modelId="{ACD95D11-E119-47D0-839F-2726B157613F}" type="presParOf" srcId="{8EDAA68C-E4F6-F248-9CEF-CA51121AA7DF}" destId="{37E32989-327D-384B-99EA-A6910B9E65E9}" srcOrd="4" destOrd="0" presId="urn:microsoft.com/office/officeart/2005/8/layout/target3"/>
    <dgm:cxn modelId="{74BC8FB7-7DD3-44F4-A170-07501B0C5380}" type="presParOf" srcId="{8EDAA68C-E4F6-F248-9CEF-CA51121AA7DF}" destId="{8E76B562-F679-4041-99B1-756D7995F956}" srcOrd="5" destOrd="0" presId="urn:microsoft.com/office/officeart/2005/8/layout/target3"/>
    <dgm:cxn modelId="{05E6EB3E-9EA1-4F61-A466-9D8FF05AE09A}" type="presParOf" srcId="{8EDAA68C-E4F6-F248-9CEF-CA51121AA7DF}" destId="{5B444D83-798C-274E-923E-304D624A7C9A}" srcOrd="6" destOrd="0" presId="urn:microsoft.com/office/officeart/2005/8/layout/target3"/>
    <dgm:cxn modelId="{206A9779-D712-4710-9535-FCA0C217B548}" type="presParOf" srcId="{8EDAA68C-E4F6-F248-9CEF-CA51121AA7DF}" destId="{8BF9FB02-694D-9D4E-8F6B-6B521AE825CA}" srcOrd="7" destOrd="0" presId="urn:microsoft.com/office/officeart/2005/8/layout/target3"/>
    <dgm:cxn modelId="{9645B99A-FE93-4AFA-8D24-AB986C8C1AAB}" type="presParOf" srcId="{8EDAA68C-E4F6-F248-9CEF-CA51121AA7DF}" destId="{39E4664A-B20E-B340-86E3-2A69C4E94C5C}" srcOrd="8" destOrd="0" presId="urn:microsoft.com/office/officeart/2005/8/layout/target3"/>
    <dgm:cxn modelId="{1FCF30EC-074C-40A1-8C77-A670201AE41C}" type="presParOf" srcId="{8EDAA68C-E4F6-F248-9CEF-CA51121AA7DF}" destId="{165680D7-8367-1D4F-92A2-0220BA6810D3}" srcOrd="9" destOrd="0" presId="urn:microsoft.com/office/officeart/2005/8/layout/target3"/>
    <dgm:cxn modelId="{E7A27318-0772-4789-B440-D4FB10FA6AB4}" type="presParOf" srcId="{8EDAA68C-E4F6-F248-9CEF-CA51121AA7DF}" destId="{64A075C5-DE18-9D4C-BA04-902FC9DA7B2F}" srcOrd="10" destOrd="0" presId="urn:microsoft.com/office/officeart/2005/8/layout/target3"/>
    <dgm:cxn modelId="{EE23287F-148C-4B19-8E54-C633F0CE484E}" type="presParOf" srcId="{8EDAA68C-E4F6-F248-9CEF-CA51121AA7DF}" destId="{FA07BEE4-13D9-4649-BF1A-F876EF19621B}" srcOrd="11" destOrd="0" presId="urn:microsoft.com/office/officeart/2005/8/layout/target3"/>
    <dgm:cxn modelId="{B7A4CDD7-D0B9-46A2-AC13-39CC7AC4DE18}" type="presParOf" srcId="{8EDAA68C-E4F6-F248-9CEF-CA51121AA7DF}" destId="{EC916D3C-52FE-534E-8FE7-679103DA3DBE}" srcOrd="12" destOrd="0" presId="urn:microsoft.com/office/officeart/2005/8/layout/target3"/>
    <dgm:cxn modelId="{528E74AD-68E6-4011-B308-5BE1EC43E2FD}" type="presParOf" srcId="{8EDAA68C-E4F6-F248-9CEF-CA51121AA7DF}" destId="{028189D0-6850-224D-84E7-C6ED75E7A592}" srcOrd="13" destOrd="0" presId="urn:microsoft.com/office/officeart/2005/8/layout/target3"/>
    <dgm:cxn modelId="{FBE0916C-0B28-4D2C-80BC-24FDEAD4E914}" type="presParOf" srcId="{8EDAA68C-E4F6-F248-9CEF-CA51121AA7DF}" destId="{A9B11F26-1659-4B4B-8432-FB08FBD5AC42}" srcOrd="14" destOrd="0" presId="urn:microsoft.com/office/officeart/2005/8/layout/target3"/>
    <dgm:cxn modelId="{99833075-BC30-4C76-B1BD-41715085982A}" type="presParOf" srcId="{8EDAA68C-E4F6-F248-9CEF-CA51121AA7DF}" destId="{CF9DDF7C-3928-C946-85E8-29AC6EE62A4B}" srcOrd="15" destOrd="0" presId="urn:microsoft.com/office/officeart/2005/8/layout/target3"/>
    <dgm:cxn modelId="{288D5FA4-66A2-44EA-8892-58F96F6D7CB7}" type="presParOf" srcId="{8EDAA68C-E4F6-F248-9CEF-CA51121AA7DF}" destId="{B1595A74-4D8C-AD4B-9EE9-8995F4D7178C}" srcOrd="16" destOrd="0" presId="urn:microsoft.com/office/officeart/2005/8/layout/target3"/>
    <dgm:cxn modelId="{52884CE2-49A9-4B43-851F-B79881971A42}" type="presParOf" srcId="{8EDAA68C-E4F6-F248-9CEF-CA51121AA7DF}" destId="{E29FF7E3-91DD-1345-BF13-3B5CE8152537}" srcOrd="17" destOrd="0" presId="urn:microsoft.com/office/officeart/2005/8/layout/target3"/>
    <dgm:cxn modelId="{C082C1D3-073F-45F0-8761-F2D8261269B2}" type="presParOf" srcId="{8EDAA68C-E4F6-F248-9CEF-CA51121AA7DF}" destId="{634A348E-E2F3-954A-B809-9AFE7909A308}" srcOrd="18" destOrd="0" presId="urn:microsoft.com/office/officeart/2005/8/layout/target3"/>
    <dgm:cxn modelId="{C6B01385-80AB-436F-AFEB-3CB1574102B4}" type="presParOf" srcId="{8EDAA68C-E4F6-F248-9CEF-CA51121AA7DF}" destId="{61811E91-EDB2-D748-9EE1-B5B32C614AF1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81A2B-1A1D-604E-959A-08E07B74CE05}">
      <dsp:nvSpPr>
        <dsp:cNvPr id="0" name=""/>
        <dsp:cNvSpPr/>
      </dsp:nvSpPr>
      <dsp:spPr>
        <a:xfrm>
          <a:off x="0" y="298835"/>
          <a:ext cx="4279128" cy="427912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4D3C4D-05E1-EA4E-8E6A-C9B0AD385B25}">
      <dsp:nvSpPr>
        <dsp:cNvPr id="0" name=""/>
        <dsp:cNvSpPr/>
      </dsp:nvSpPr>
      <dsp:spPr>
        <a:xfrm>
          <a:off x="2139564" y="298835"/>
          <a:ext cx="4992316" cy="42791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(SaaS Orchestration)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Workflow</a:t>
          </a:r>
          <a:endParaRPr lang="en-US" sz="2200" kern="1200" dirty="0"/>
        </a:p>
      </dsp:txBody>
      <dsp:txXfrm>
        <a:off x="2139564" y="298835"/>
        <a:ext cx="2496158" cy="909314"/>
      </dsp:txXfrm>
    </dsp:sp>
    <dsp:sp modelId="{37E32989-327D-384B-99EA-A6910B9E65E9}">
      <dsp:nvSpPr>
        <dsp:cNvPr id="0" name=""/>
        <dsp:cNvSpPr/>
      </dsp:nvSpPr>
      <dsp:spPr>
        <a:xfrm>
          <a:off x="561635" y="1208150"/>
          <a:ext cx="3155856" cy="315585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76B562-F679-4041-99B1-756D7995F956}">
      <dsp:nvSpPr>
        <dsp:cNvPr id="0" name=""/>
        <dsp:cNvSpPr/>
      </dsp:nvSpPr>
      <dsp:spPr>
        <a:xfrm>
          <a:off x="2139564" y="1208150"/>
          <a:ext cx="4992316" cy="31558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(</a:t>
          </a:r>
          <a:r>
            <a:rPr lang="en-US" sz="2200" kern="1200" dirty="0" err="1" smtClean="0"/>
            <a:t>IaaS</a:t>
          </a:r>
          <a:r>
            <a:rPr lang="en-US" sz="2200" kern="1200" dirty="0" smtClean="0"/>
            <a:t> Orchestration)</a:t>
          </a:r>
          <a:br>
            <a:rPr lang="en-US" sz="2200" kern="1200" dirty="0" smtClean="0"/>
          </a:br>
          <a:r>
            <a:rPr lang="en-US" sz="2200" kern="1200" dirty="0" smtClean="0"/>
            <a:t>Virtual Cluster</a:t>
          </a:r>
          <a:endParaRPr lang="en-US" sz="2200" kern="1200" dirty="0"/>
        </a:p>
      </dsp:txBody>
      <dsp:txXfrm>
        <a:off x="2139564" y="1208150"/>
        <a:ext cx="2496158" cy="909314"/>
      </dsp:txXfrm>
    </dsp:sp>
    <dsp:sp modelId="{8BF9FB02-694D-9D4E-8F6B-6B521AE825CA}">
      <dsp:nvSpPr>
        <dsp:cNvPr id="0" name=""/>
        <dsp:cNvSpPr/>
      </dsp:nvSpPr>
      <dsp:spPr>
        <a:xfrm>
          <a:off x="1123271" y="2117465"/>
          <a:ext cx="2032585" cy="203258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E4664A-B20E-B340-86E3-2A69C4E94C5C}">
      <dsp:nvSpPr>
        <dsp:cNvPr id="0" name=""/>
        <dsp:cNvSpPr/>
      </dsp:nvSpPr>
      <dsp:spPr>
        <a:xfrm>
          <a:off x="2139564" y="2117465"/>
          <a:ext cx="4992316" cy="20325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Components</a:t>
          </a:r>
          <a:endParaRPr lang="en-US" sz="2200" kern="1200" dirty="0"/>
        </a:p>
      </dsp:txBody>
      <dsp:txXfrm>
        <a:off x="2139564" y="2117465"/>
        <a:ext cx="2496158" cy="909314"/>
      </dsp:txXfrm>
    </dsp:sp>
    <dsp:sp modelId="{64A075C5-DE18-9D4C-BA04-902FC9DA7B2F}">
      <dsp:nvSpPr>
        <dsp:cNvPr id="0" name=""/>
        <dsp:cNvSpPr/>
      </dsp:nvSpPr>
      <dsp:spPr>
        <a:xfrm>
          <a:off x="1684906" y="3026780"/>
          <a:ext cx="909314" cy="90931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07BEE4-13D9-4649-BF1A-F876EF19621B}">
      <dsp:nvSpPr>
        <dsp:cNvPr id="0" name=""/>
        <dsp:cNvSpPr/>
      </dsp:nvSpPr>
      <dsp:spPr>
        <a:xfrm>
          <a:off x="2139564" y="3026780"/>
          <a:ext cx="4992316" cy="9093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Infrastructure</a:t>
          </a:r>
          <a:endParaRPr lang="en-US" sz="2200" kern="1200" dirty="0"/>
        </a:p>
      </dsp:txBody>
      <dsp:txXfrm>
        <a:off x="2139564" y="3026780"/>
        <a:ext cx="2496158" cy="909314"/>
      </dsp:txXfrm>
    </dsp:sp>
    <dsp:sp modelId="{028189D0-6850-224D-84E7-C6ED75E7A592}">
      <dsp:nvSpPr>
        <dsp:cNvPr id="0" name=""/>
        <dsp:cNvSpPr/>
      </dsp:nvSpPr>
      <dsp:spPr>
        <a:xfrm>
          <a:off x="4635722" y="298835"/>
          <a:ext cx="2496158" cy="90931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/>
            <a:t>IPython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Pegasus etc.</a:t>
          </a:r>
          <a:endParaRPr lang="en-US" sz="1900" kern="1200" dirty="0"/>
        </a:p>
      </dsp:txBody>
      <dsp:txXfrm>
        <a:off x="4635722" y="298835"/>
        <a:ext cx="2496158" cy="909314"/>
      </dsp:txXfrm>
    </dsp:sp>
    <dsp:sp modelId="{CF9DDF7C-3928-C946-85E8-29AC6EE62A4B}">
      <dsp:nvSpPr>
        <dsp:cNvPr id="0" name=""/>
        <dsp:cNvSpPr/>
      </dsp:nvSpPr>
      <dsp:spPr>
        <a:xfrm>
          <a:off x="4635722" y="1208150"/>
          <a:ext cx="2496158" cy="90931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Heat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Python</a:t>
          </a:r>
          <a:endParaRPr lang="en-US" sz="1900" kern="1200" dirty="0"/>
        </a:p>
      </dsp:txBody>
      <dsp:txXfrm>
        <a:off x="4635722" y="1208150"/>
        <a:ext cx="2496158" cy="909314"/>
      </dsp:txXfrm>
    </dsp:sp>
    <dsp:sp modelId="{E29FF7E3-91DD-1345-BF13-3B5CE8152537}">
      <dsp:nvSpPr>
        <dsp:cNvPr id="0" name=""/>
        <dsp:cNvSpPr/>
      </dsp:nvSpPr>
      <dsp:spPr>
        <a:xfrm>
          <a:off x="4635722" y="2117465"/>
          <a:ext cx="2496158" cy="90931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Chef or Puppet</a:t>
          </a:r>
          <a:br>
            <a:rPr lang="en-US" sz="1900" kern="1200" dirty="0" smtClean="0"/>
          </a:br>
          <a:r>
            <a:rPr lang="en-US" sz="1900" kern="1200" smtClean="0"/>
            <a:t>(Recipes/Puppies)</a:t>
          </a:r>
          <a:endParaRPr lang="en-US" sz="1900" kern="1200" dirty="0"/>
        </a:p>
      </dsp:txBody>
      <dsp:txXfrm>
        <a:off x="4635722" y="2117465"/>
        <a:ext cx="2496158" cy="909314"/>
      </dsp:txXfrm>
    </dsp:sp>
    <dsp:sp modelId="{61811E91-EDB2-D748-9EE1-B5B32C614AF1}">
      <dsp:nvSpPr>
        <dsp:cNvPr id="0" name=""/>
        <dsp:cNvSpPr/>
      </dsp:nvSpPr>
      <dsp:spPr>
        <a:xfrm>
          <a:off x="4635722" y="3026780"/>
          <a:ext cx="2496158" cy="90931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VMs, </a:t>
          </a:r>
          <a:r>
            <a:rPr lang="en-US" sz="1900" kern="1200" dirty="0" err="1" smtClean="0"/>
            <a:t>Docker</a:t>
          </a:r>
          <a:r>
            <a:rPr lang="en-US" sz="1900" kern="1200" dirty="0" smtClean="0"/>
            <a:t>, </a:t>
          </a:r>
          <a:r>
            <a:rPr lang="en-US" sz="1900" kern="1200" smtClean="0"/>
            <a:t>Networks, Baremetal</a:t>
          </a:r>
          <a:endParaRPr lang="en-US" sz="1900" kern="1200" dirty="0"/>
        </a:p>
      </dsp:txBody>
      <dsp:txXfrm>
        <a:off x="4635722" y="3026780"/>
        <a:ext cx="2496158" cy="909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F5351-C2C8-41AF-A69C-FABCEEC26379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F9A7B-8F76-4372-9BD8-83F7347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2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46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4917-5EB3-415D-9340-9CAA674FD7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42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Due to its integrated services </a:t>
            </a:r>
            <a:r>
              <a:rPr lang="en-US" dirty="0" err="1" smtClean="0"/>
              <a:t>Cloudmesh</a:t>
            </a:r>
            <a:r>
              <a:rPr lang="en-US" dirty="0" smtClean="0"/>
              <a:t> provides the ability to be an onramp for other clouds.</a:t>
            </a:r>
          </a:p>
          <a:p>
            <a:r>
              <a:rPr lang="en-US" dirty="0" smtClean="0"/>
              <a:t>It provides information services to various system level sensors to give access to sensor and utilization data. Internally, it can be used to optimize the system usage.</a:t>
            </a:r>
          </a:p>
          <a:p>
            <a:r>
              <a:rPr lang="en-US" dirty="0" smtClean="0"/>
              <a:t>The provisioning experience from FutureGrid has taught us that we need to provide</a:t>
            </a:r>
          </a:p>
          <a:p>
            <a:pPr lvl="1"/>
            <a:r>
              <a:rPr lang="en-US" dirty="0" smtClean="0"/>
              <a:t>the creation of new clouds (rain)</a:t>
            </a:r>
          </a:p>
          <a:p>
            <a:pPr lvl="1"/>
            <a:r>
              <a:rPr lang="en-US" dirty="0" smtClean="0"/>
              <a:t>the repartitioning of resources between services (cloud shifting)</a:t>
            </a:r>
          </a:p>
          <a:p>
            <a:pPr lvl="1"/>
            <a:r>
              <a:rPr lang="en-US" dirty="0" smtClean="0"/>
              <a:t>and the integration of external cloud resources in case of over provisioning (cloud bursting)</a:t>
            </a:r>
          </a:p>
          <a:p>
            <a:r>
              <a:rPr lang="en-US" dirty="0" smtClean="0"/>
              <a:t>As we deal with many </a:t>
            </a:r>
            <a:r>
              <a:rPr lang="en-US" dirty="0" err="1" smtClean="0"/>
              <a:t>IaaS</a:t>
            </a:r>
            <a:r>
              <a:rPr lang="en-US" dirty="0" smtClean="0"/>
              <a:t> frameworks, we need an abstraction layer on top of the </a:t>
            </a:r>
            <a:r>
              <a:rPr lang="en-US" dirty="0" err="1" smtClean="0"/>
              <a:t>IaaS</a:t>
            </a:r>
            <a:r>
              <a:rPr lang="en-US" dirty="0" smtClean="0"/>
              <a:t> framework.</a:t>
            </a:r>
          </a:p>
          <a:p>
            <a:r>
              <a:rPr lang="en-US" dirty="0" smtClean="0"/>
              <a:t>Experiment management is conducted with workflows controlled in shells, Python/</a:t>
            </a:r>
            <a:r>
              <a:rPr lang="en-US" dirty="0" err="1" smtClean="0"/>
              <a:t>iPython</a:t>
            </a:r>
            <a:r>
              <a:rPr lang="en-US" dirty="0" smtClean="0"/>
              <a:t>, as well as systems such as </a:t>
            </a:r>
            <a:r>
              <a:rPr lang="en-US" dirty="0" err="1" smtClean="0"/>
              <a:t>OpenStack's</a:t>
            </a:r>
            <a:r>
              <a:rPr lang="en-US" dirty="0" smtClean="0"/>
              <a:t> Heat.</a:t>
            </a:r>
          </a:p>
          <a:p>
            <a:r>
              <a:rPr lang="en-US" dirty="0" smtClean="0"/>
              <a:t>Accounting is supported through additional services such as user management and charge rate management.</a:t>
            </a:r>
          </a:p>
          <a:p>
            <a:r>
              <a:rPr lang="en-US" dirty="0" smtClean="0"/>
              <a:t>Not all features are yet implemented. Figure shows the main functionality that we target at this time to implement.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72916-1AE8-9542-A42C-676A221E1C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07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84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6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24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17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98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2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53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4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30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358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8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30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7332"/>
            <a:ext cx="9144000" cy="1339057"/>
          </a:xfrm>
        </p:spPr>
        <p:txBody>
          <a:bodyPr>
            <a:noAutofit/>
          </a:bodyPr>
          <a:lstStyle/>
          <a:p>
            <a:r>
              <a:rPr lang="en-US" b="1" dirty="0"/>
              <a:t>Recipes for Success with Big Data using </a:t>
            </a:r>
            <a:r>
              <a:rPr lang="en-US" b="1" dirty="0" err="1"/>
              <a:t>FutureGrid</a:t>
            </a:r>
            <a:r>
              <a:rPr lang="en-US" b="1" dirty="0"/>
              <a:t> </a:t>
            </a:r>
            <a:r>
              <a:rPr lang="en-US" b="1" dirty="0" err="1"/>
              <a:t>Cloudmesh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03005"/>
            <a:ext cx="9144000" cy="838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SDSC Exhibit Booth</a:t>
            </a:r>
          </a:p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New Orleans Convention Center</a:t>
            </a:r>
          </a:p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November 19 2014</a:t>
            </a:r>
            <a:endParaRPr lang="it-IT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069976"/>
            <a:ext cx="9144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259291"/>
            <a:ext cx="9144000" cy="213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prstClr val="black"/>
                </a:solidFill>
                <a:cs typeface="Times New Roman" pitchFamily="18" charset="0"/>
              </a:rPr>
              <a:t>Geoffrey </a:t>
            </a:r>
            <a:r>
              <a:rPr lang="en-US" sz="2000" b="1" dirty="0" smtClean="0">
                <a:solidFill>
                  <a:prstClr val="black"/>
                </a:solidFill>
                <a:cs typeface="Times New Roman" pitchFamily="18" charset="0"/>
              </a:rPr>
              <a:t>Fox, </a:t>
            </a:r>
            <a:r>
              <a:rPr lang="en-US" sz="2000" b="1" dirty="0" err="1" smtClean="0">
                <a:solidFill>
                  <a:prstClr val="black"/>
                </a:solidFill>
                <a:cs typeface="Times New Roman" pitchFamily="18" charset="0"/>
              </a:rPr>
              <a:t>Gregor</a:t>
            </a:r>
            <a:r>
              <a:rPr lang="en-US" sz="20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cs typeface="Times New Roman" pitchFamily="18" charset="0"/>
              </a:rPr>
              <a:t>von </a:t>
            </a:r>
            <a:r>
              <a:rPr lang="en-US" sz="2000" b="1" dirty="0" err="1" smtClean="0">
                <a:solidFill>
                  <a:prstClr val="black"/>
                </a:solidFill>
                <a:cs typeface="Times New Roman" pitchFamily="18" charset="0"/>
              </a:rPr>
              <a:t>Laszewski</a:t>
            </a:r>
            <a:r>
              <a:rPr lang="en-US" sz="20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endParaRPr lang="en-US" sz="2000" b="1" dirty="0">
              <a:solidFill>
                <a:prstClr val="black"/>
              </a:solidFill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hlinkClick r:id="rId4"/>
              </a:rPr>
              <a:t>http://www.infomall.org</a:t>
            </a:r>
            <a:endParaRPr lang="en-US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Digital Science Center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10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… Working with VMs in </a:t>
            </a:r>
            <a:r>
              <a:rPr lang="en-US" b="1" dirty="0" err="1" smtClean="0"/>
              <a:t>Cloudmesh</a:t>
            </a:r>
            <a:endParaRPr lang="en-US" b="1" dirty="0"/>
          </a:p>
        </p:txBody>
      </p:sp>
      <p:pic>
        <p:nvPicPr>
          <p:cNvPr id="2" name="Content Placeholder 1" descr="Screen Shot 2014-09-30 at 3.44.58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1" b="4891"/>
          <a:stretch>
            <a:fillRect/>
          </a:stretch>
        </p:blipFill>
        <p:spPr>
          <a:xfrm>
            <a:off x="439679" y="1600200"/>
            <a:ext cx="8229600" cy="4525963"/>
          </a:xfrm>
        </p:spPr>
      </p:pic>
      <p:sp>
        <p:nvSpPr>
          <p:cNvPr id="5" name="Rounded Rectangular Callout 4"/>
          <p:cNvSpPr/>
          <p:nvPr/>
        </p:nvSpPr>
        <p:spPr>
          <a:xfrm>
            <a:off x="1447753" y="3470404"/>
            <a:ext cx="1228038" cy="502444"/>
          </a:xfrm>
          <a:prstGeom prst="wedgeRoundRectCallout">
            <a:avLst>
              <a:gd name="adj1" fmla="val -44877"/>
              <a:gd name="adj2" fmla="val 81019"/>
              <a:gd name="adj3" fmla="val 16667"/>
            </a:avLst>
          </a:prstGeom>
          <a:gradFill flip="none" rotWithShape="1">
            <a:gsLst>
              <a:gs pos="0">
                <a:schemeClr val="accent5">
                  <a:shade val="70000"/>
                  <a:satMod val="150000"/>
                  <a:alpha val="41000"/>
                </a:schemeClr>
              </a:gs>
              <a:gs pos="34000">
                <a:schemeClr val="accent5">
                  <a:shade val="70000"/>
                  <a:satMod val="140000"/>
                  <a:alpha val="41000"/>
                </a:schemeClr>
              </a:gs>
              <a:gs pos="70000">
                <a:schemeClr val="accent5">
                  <a:tint val="100000"/>
                  <a:shade val="90000"/>
                  <a:satMod val="140000"/>
                  <a:alpha val="41000"/>
                </a:schemeClr>
              </a:gs>
              <a:gs pos="100000">
                <a:schemeClr val="accent5">
                  <a:tint val="100000"/>
                  <a:shade val="100000"/>
                  <a:satMod val="100000"/>
                  <a:alpha val="4100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VMs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450534" y="5690594"/>
            <a:ext cx="3266569" cy="502444"/>
          </a:xfrm>
          <a:prstGeom prst="wedgeRoundRectCallout">
            <a:avLst>
              <a:gd name="adj1" fmla="val -81345"/>
              <a:gd name="adj2" fmla="val -285647"/>
              <a:gd name="adj3" fmla="val 16667"/>
            </a:avLst>
          </a:prstGeom>
          <a:gradFill flip="none" rotWithShape="1">
            <a:gsLst>
              <a:gs pos="0">
                <a:schemeClr val="accent5">
                  <a:shade val="70000"/>
                  <a:satMod val="150000"/>
                  <a:alpha val="41000"/>
                </a:schemeClr>
              </a:gs>
              <a:gs pos="34000">
                <a:schemeClr val="accent5">
                  <a:shade val="70000"/>
                  <a:satMod val="140000"/>
                  <a:alpha val="41000"/>
                </a:schemeClr>
              </a:gs>
              <a:gs pos="70000">
                <a:schemeClr val="accent5">
                  <a:tint val="100000"/>
                  <a:shade val="90000"/>
                  <a:satMod val="140000"/>
                  <a:alpha val="41000"/>
                </a:schemeClr>
              </a:gs>
              <a:gs pos="100000">
                <a:schemeClr val="accent5">
                  <a:tint val="100000"/>
                  <a:shade val="100000"/>
                  <a:satMod val="100000"/>
                  <a:alpha val="4100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Panel with VM Table (HP)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864243" y="2618262"/>
            <a:ext cx="1109018" cy="502444"/>
          </a:xfrm>
          <a:prstGeom prst="wedgeRoundRectCallout">
            <a:avLst>
              <a:gd name="adj1" fmla="val -44034"/>
              <a:gd name="adj2" fmla="val 114779"/>
              <a:gd name="adj3" fmla="val 16667"/>
            </a:avLst>
          </a:prstGeom>
          <a:gradFill flip="none" rotWithShape="1">
            <a:gsLst>
              <a:gs pos="0">
                <a:schemeClr val="accent5">
                  <a:shade val="70000"/>
                  <a:satMod val="150000"/>
                  <a:alpha val="41000"/>
                </a:schemeClr>
              </a:gs>
              <a:gs pos="34000">
                <a:schemeClr val="accent5">
                  <a:shade val="70000"/>
                  <a:satMod val="140000"/>
                  <a:alpha val="41000"/>
                </a:schemeClr>
              </a:gs>
              <a:gs pos="70000">
                <a:schemeClr val="accent5">
                  <a:tint val="100000"/>
                  <a:shade val="90000"/>
                  <a:satMod val="140000"/>
                  <a:alpha val="41000"/>
                </a:schemeClr>
              </a:gs>
              <a:gs pos="100000">
                <a:schemeClr val="accent5">
                  <a:tint val="100000"/>
                  <a:shade val="100000"/>
                  <a:satMod val="100000"/>
                  <a:alpha val="4100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18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316" t="8641" r="19368" b="3423"/>
          <a:stretch/>
        </p:blipFill>
        <p:spPr>
          <a:xfrm>
            <a:off x="0" y="0"/>
            <a:ext cx="6255682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261639" y="-51762"/>
            <a:ext cx="6882361" cy="6909762"/>
            <a:chOff x="684755" y="0"/>
            <a:chExt cx="6882361" cy="6909762"/>
          </a:xfrm>
        </p:grpSpPr>
        <p:grpSp>
          <p:nvGrpSpPr>
            <p:cNvPr id="9" name="Group 8"/>
            <p:cNvGrpSpPr/>
            <p:nvPr/>
          </p:nvGrpSpPr>
          <p:grpSpPr>
            <a:xfrm>
              <a:off x="717331" y="51762"/>
              <a:ext cx="6849785" cy="6858000"/>
              <a:chOff x="0" y="0"/>
              <a:chExt cx="6849785" cy="6858000"/>
            </a:xfrm>
          </p:grpSpPr>
          <p:pic>
            <p:nvPicPr>
              <p:cNvPr id="1026" name="Picture 2" descr="digraph foo {&#10;     node [shape=record];&#10;&#10;     a [label=&quot;Part A | Account Application &quot;,&#10;         URL=&quot;http://www.youtube.com/watch?v=CwHFaluDgzc&quot;,&#10;         target=&quot;_blank&quot;];&#10;&#10;     a1 [label=&quot;Part A.1 | Account Application &quot;,&#10;         URL=&quot;http://www.youtube.com/watch?v=c7mjKI8mJws&quot;,&#10;         target=&quot;_blank&quot;];&#10;&#10;     a2 [label=&quot;Part A.2 | OpenID Upload &quot;,&#10;         URL=&quot;http://www.youtube.com/watch?v=rZzpCYWDEpI&quot;,&#10;         target=&quot;_blank&quot;];&#10;&#10;     a3 [label=&quot;Part A.3 | SSHkey Upload &quot;,&#10;         URL=&quot;http://www.youtube.com/watch?v=4wjVwQbOlSU&quot;,&#10;         target=&quot;_blank&quot;];&#10;&#10;     a4 [label=&quot;Part A.4 | Project Join Request&quot;,&#10;         URL=&quot;http://www.youtube.com/watch?v=5xQiPBwt58s&quot;,&#10;         target=&quot;_blank&quot;];&#10;&#10;     b [label=&quot;Part B | Introduction to Cloudmesh &quot;,&#10;         URL=&quot;http://www.youtube.com/watch?v=njHHjRMb7V8&quot;,&#10;         target=&quot;_blank&quot;];&#10;&#10;     c [label=&quot;Part C | Overview of Cloudmesh Learning Web Site&quot;,&#10;         URL=&quot;http://www.youtube.com/watch?v=uGIPmiJ0cxg&quot;,&#10;         target=&quot;_blank&quot;];&#10;&#10;     d1 [label=&quot;Part D.1 | Install Cloudmesh on a Desktop&quot;,&#10;         URL=&quot;http://www.youtube.com/watch?v=lGiJifD0VgU&quot;,&#10;         target=&quot;_blank&quot;];&#10;&#10;     d2 [label=&quot;Part D.2 | Install Cloudmesh on a VM&quot;,&#10;         URL=&quot;http://www.youtube.com/watch?v=rcecpgm-47g&quot;,&#10;         target=&quot;_blank&quot;];&#10;&#10;     e  [label=&quot;Part E | The Cloudmesh Web Interface&quot;,&#10;         URL=&quot;http://www.youtube.com/watch?v=l_P4G85rysA&quot;,&#10;         target=&quot;_blank&quot;];&#10;&#10;     f  [label=&quot;Part F | The Cloudmesh IPython Learning Server&quot;,&#10;         URL=&quot;http://www.youtube.com/watch?v=1dn_av-zC00&quot;,&#10;         target=&quot;_blank&quot;];&#10;&#10;     g  [label=&quot;Part G | The Cloudmesh Command Shell interface&quot;,&#10;         URL=&quot;http://www.youtube.com/watch?v=hdq-t-ggkXA&quot;,&#10;         target=&quot;_blank&quot;];&#10;&#10;     h  [label=&quot;Part H | The Cloudmesh Command Shell API&quot;,&#10;         URL=&quot;http://www.youtube.com/watch?v=mF33LYqC30c&quot;,&#10;         target=&quot;_blank&quot;];&#10;&#10;     i  [label=&quot;Part I | The Cloudmesh Python API&quot;,&#10;         URL=&quot;http://www.youtube.com/watch?v=xOL_-Sfh9MA&quot;,&#10;         target=&quot;_blank&quot;];&#10;&#10;     class [label=&quot;Class&quot;];&#10;     subgraph accounts {&#10;         a1 -&gt; a2 -&gt; a3 -&gt; a4&#10;     }&#10;&#10;     a -&gt; a1 [lhead=accounts];&#10;     a4 -&gt; b [ltail=accounts];&#10;     class -&gt; a -&gt; b -&gt; c ;&#10;     c -&gt; d1;&#10;     c -&gt; d2 -&gt; f;&#10;     d1 -&gt; e -&gt; f -&gt; g -&gt; h -&gt; i;&#10;}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372870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/>
              <a:srcRect l="11064" t="8708" r="13214" b="2475"/>
              <a:stretch/>
            </p:blipFill>
            <p:spPr>
              <a:xfrm>
                <a:off x="3350172" y="0"/>
                <a:ext cx="3499613" cy="6858000"/>
              </a:xfrm>
              <a:prstGeom prst="rect">
                <a:avLst/>
              </a:prstGeom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684755" y="0"/>
              <a:ext cx="12533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Cloudmesh</a:t>
              </a:r>
              <a:r>
                <a:rPr lang="en-US" b="1" dirty="0" smtClean="0"/>
                <a:t> MOOC Videos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4212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3999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There are a lot of Big Data and HPC Software systems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Challenge! Manage environment offering these different components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775" t="6539" r="10397" b="3211"/>
          <a:stretch/>
        </p:blipFill>
        <p:spPr>
          <a:xfrm>
            <a:off x="0" y="777766"/>
            <a:ext cx="9144000" cy="608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6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645" y="181333"/>
            <a:ext cx="9078686" cy="80771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Maybe a Big Data Initiative would include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02432"/>
            <a:ext cx="9144000" cy="6055567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We don’t need 266 software packages so can choose e.g.</a:t>
            </a:r>
          </a:p>
          <a:p>
            <a:r>
              <a:rPr lang="en-US" sz="2200" b="1" dirty="0" smtClean="0"/>
              <a:t>Workflow: </a:t>
            </a:r>
            <a:r>
              <a:rPr lang="en-US" sz="2200" dirty="0" err="1" smtClean="0"/>
              <a:t>IPython</a:t>
            </a:r>
            <a:r>
              <a:rPr lang="en-US" sz="2200" dirty="0" smtClean="0"/>
              <a:t>, Pegasus or Kepler (replaced by tools like </a:t>
            </a:r>
            <a:r>
              <a:rPr lang="en-US" sz="2200" dirty="0" err="1" smtClean="0"/>
              <a:t>Tez</a:t>
            </a:r>
            <a:r>
              <a:rPr lang="en-US" sz="2200" dirty="0" smtClean="0"/>
              <a:t>?)</a:t>
            </a:r>
          </a:p>
          <a:p>
            <a:r>
              <a:rPr lang="en-US" sz="2200" b="1" dirty="0" smtClean="0"/>
              <a:t>Data Analytics: </a:t>
            </a:r>
            <a:r>
              <a:rPr lang="en-US" sz="2200" dirty="0" smtClean="0"/>
              <a:t>Mahout, R, </a:t>
            </a:r>
            <a:r>
              <a:rPr lang="en-US" sz="2200" dirty="0" err="1" smtClean="0"/>
              <a:t>ImageJ</a:t>
            </a:r>
            <a:r>
              <a:rPr lang="en-US" sz="2200" dirty="0" smtClean="0"/>
              <a:t>, </a:t>
            </a:r>
            <a:r>
              <a:rPr lang="en-US" sz="2200" dirty="0" err="1" smtClean="0"/>
              <a:t>Scalapack</a:t>
            </a:r>
            <a:r>
              <a:rPr lang="en-US" sz="2200" dirty="0" smtClean="0"/>
              <a:t> </a:t>
            </a:r>
          </a:p>
          <a:p>
            <a:r>
              <a:rPr lang="en-US" sz="2200" b="1" dirty="0" smtClean="0"/>
              <a:t>High level Programming: </a:t>
            </a:r>
            <a:r>
              <a:rPr lang="en-US" sz="2200" dirty="0" smtClean="0"/>
              <a:t>Hive, Pig</a:t>
            </a:r>
          </a:p>
          <a:p>
            <a:r>
              <a:rPr lang="en-US" sz="2200" b="1" dirty="0" smtClean="0"/>
              <a:t>Parallel Programming model: </a:t>
            </a:r>
            <a:r>
              <a:rPr lang="en-US" sz="2200" dirty="0" smtClean="0"/>
              <a:t>Hadoop, Spark, Giraph (Twister4Azure, Harp), MPI; </a:t>
            </a:r>
            <a:endParaRPr lang="en-US" sz="2200" dirty="0" smtClean="0"/>
          </a:p>
          <a:p>
            <a:r>
              <a:rPr lang="en-US" sz="2200" b="1" dirty="0" smtClean="0"/>
              <a:t>Streaming: </a:t>
            </a:r>
            <a:r>
              <a:rPr lang="en-US" sz="2200" dirty="0" smtClean="0"/>
              <a:t>Storm</a:t>
            </a:r>
            <a:r>
              <a:rPr lang="en-US" sz="2200" dirty="0" smtClean="0"/>
              <a:t>, </a:t>
            </a:r>
            <a:r>
              <a:rPr lang="en-US" sz="2200" dirty="0" err="1" smtClean="0"/>
              <a:t>Kapfka</a:t>
            </a:r>
            <a:r>
              <a:rPr lang="en-US" sz="2200" dirty="0" smtClean="0"/>
              <a:t> or </a:t>
            </a:r>
            <a:r>
              <a:rPr lang="en-US" sz="2200" dirty="0" err="1" smtClean="0"/>
              <a:t>RabbitMQ</a:t>
            </a:r>
            <a:r>
              <a:rPr lang="en-US" sz="2200" dirty="0" smtClean="0"/>
              <a:t> (Sensors)</a:t>
            </a:r>
          </a:p>
          <a:p>
            <a:r>
              <a:rPr lang="en-US" sz="2200" b="1" dirty="0" smtClean="0"/>
              <a:t>In-memory: </a:t>
            </a:r>
            <a:r>
              <a:rPr lang="en-US" sz="2200" dirty="0" err="1" smtClean="0"/>
              <a:t>Memcached</a:t>
            </a:r>
            <a:endParaRPr lang="en-US" sz="2200" dirty="0" smtClean="0"/>
          </a:p>
          <a:p>
            <a:r>
              <a:rPr lang="en-US" sz="2200" b="1" dirty="0" smtClean="0"/>
              <a:t>Data Management: </a:t>
            </a:r>
            <a:r>
              <a:rPr lang="en-US" sz="2200" dirty="0" err="1" smtClean="0"/>
              <a:t>Hbase</a:t>
            </a:r>
            <a:r>
              <a:rPr lang="en-US" sz="2200" dirty="0" smtClean="0"/>
              <a:t>, </a:t>
            </a:r>
            <a:r>
              <a:rPr lang="en-US" sz="2200" dirty="0" err="1" smtClean="0"/>
              <a:t>MongoDB</a:t>
            </a:r>
            <a:r>
              <a:rPr lang="en-US" sz="2200" dirty="0" smtClean="0"/>
              <a:t>, MySQL or Derby</a:t>
            </a:r>
          </a:p>
          <a:p>
            <a:r>
              <a:rPr lang="en-US" sz="2200" b="1" dirty="0" smtClean="0"/>
              <a:t>Distributed Coordination: </a:t>
            </a:r>
            <a:r>
              <a:rPr lang="en-US" sz="2200" dirty="0" smtClean="0"/>
              <a:t>Zookeeper</a:t>
            </a:r>
          </a:p>
          <a:p>
            <a:r>
              <a:rPr lang="en-US" sz="2200" b="1" dirty="0" smtClean="0"/>
              <a:t>Cluster Management: </a:t>
            </a:r>
            <a:r>
              <a:rPr lang="en-US" sz="2200" dirty="0" smtClean="0"/>
              <a:t>Yarn, </a:t>
            </a:r>
            <a:r>
              <a:rPr lang="en-US" sz="2200" dirty="0" err="1" smtClean="0"/>
              <a:t>Slurm</a:t>
            </a:r>
            <a:endParaRPr lang="en-US" sz="2200" dirty="0" smtClean="0"/>
          </a:p>
          <a:p>
            <a:r>
              <a:rPr lang="en-US" sz="2200" b="1" dirty="0" smtClean="0"/>
              <a:t>File Systems: </a:t>
            </a:r>
            <a:r>
              <a:rPr lang="en-US" sz="2200" dirty="0" smtClean="0"/>
              <a:t>HDFS, </a:t>
            </a:r>
            <a:r>
              <a:rPr lang="en-US" sz="2200" dirty="0" err="1" smtClean="0"/>
              <a:t>Lustre</a:t>
            </a:r>
            <a:endParaRPr lang="en-US" sz="2200" dirty="0" smtClean="0"/>
          </a:p>
          <a:p>
            <a:r>
              <a:rPr lang="en-US" sz="2200" b="1" dirty="0" smtClean="0"/>
              <a:t>DevOps: </a:t>
            </a:r>
            <a:r>
              <a:rPr lang="en-US" sz="2200" dirty="0" err="1" smtClean="0"/>
              <a:t>Cloudmesh</a:t>
            </a:r>
            <a:r>
              <a:rPr lang="en-US" sz="2200" dirty="0" smtClean="0"/>
              <a:t>, Chef, Puppet, Docker, Cobbler</a:t>
            </a:r>
          </a:p>
          <a:p>
            <a:r>
              <a:rPr lang="en-US" sz="2200" b="1" dirty="0" err="1" smtClean="0"/>
              <a:t>IaaS</a:t>
            </a:r>
            <a:r>
              <a:rPr lang="en-US" sz="2200" b="1" dirty="0" smtClean="0"/>
              <a:t>: </a:t>
            </a:r>
            <a:r>
              <a:rPr lang="en-US" sz="2200" dirty="0" smtClean="0"/>
              <a:t>Amazon, Azure, OpenStack, Libcloud</a:t>
            </a:r>
          </a:p>
          <a:p>
            <a:r>
              <a:rPr lang="en-US" sz="2200" b="1" dirty="0" smtClean="0"/>
              <a:t>Monitoring: </a:t>
            </a:r>
            <a:r>
              <a:rPr lang="en-US" sz="2200" dirty="0" smtClean="0"/>
              <a:t>Inca, Ganglia, </a:t>
            </a:r>
            <a:r>
              <a:rPr lang="en-US" sz="2200" dirty="0" err="1" smtClean="0"/>
              <a:t>Nagios</a:t>
            </a:r>
            <a:endParaRPr lang="en-US" sz="22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4675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20"/>
            <a:ext cx="8229600" cy="813383"/>
          </a:xfrm>
        </p:spPr>
        <p:txBody>
          <a:bodyPr/>
          <a:lstStyle/>
          <a:p>
            <a:r>
              <a:rPr lang="en-US" b="1" dirty="0" err="1" smtClean="0"/>
              <a:t>CloudMesh</a:t>
            </a:r>
            <a:r>
              <a:rPr lang="en-US" b="1" dirty="0" smtClean="0"/>
              <a:t> </a:t>
            </a:r>
            <a:r>
              <a:rPr lang="en-US" b="1" dirty="0" err="1" smtClean="0"/>
              <a:t>SDDSaaS</a:t>
            </a:r>
            <a:r>
              <a:rPr lang="en-US" b="1" dirty="0" smtClean="0"/>
              <a:t> Architecture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0229"/>
            <a:ext cx="9144000" cy="5984149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Cloudmesh</a:t>
            </a:r>
            <a:r>
              <a:rPr lang="en-US" dirty="0" smtClean="0"/>
              <a:t> </a:t>
            </a:r>
            <a:r>
              <a:rPr lang="en-US" dirty="0"/>
              <a:t>is a </a:t>
            </a:r>
            <a:r>
              <a:rPr lang="en-US" dirty="0" smtClean="0"/>
              <a:t>open source http</a:t>
            </a:r>
            <a:r>
              <a:rPr lang="en-US" dirty="0"/>
              <a:t>://cloudmesh.github.io </a:t>
            </a:r>
            <a:r>
              <a:rPr lang="en-US" dirty="0" smtClean="0"/>
              <a:t>toolkit: </a:t>
            </a:r>
          </a:p>
          <a:p>
            <a:pPr lvl="1"/>
            <a:r>
              <a:rPr lang="en-US" dirty="0" smtClean="0"/>
              <a:t>A software-defined distributed system encompassing </a:t>
            </a:r>
            <a:r>
              <a:rPr lang="en-US" b="1" dirty="0" smtClean="0"/>
              <a:t>virtualized and bare-metal </a:t>
            </a:r>
            <a:r>
              <a:rPr lang="en-US" dirty="0" smtClean="0"/>
              <a:t>infrastructure, networks, application, systems and platform software with a unifying goal of providing Computing as a Service.</a:t>
            </a:r>
          </a:p>
          <a:p>
            <a:pPr lvl="1"/>
            <a:r>
              <a:rPr lang="en-US" dirty="0" smtClean="0"/>
              <a:t>The creation of a tightly integrated mesh of services targeting </a:t>
            </a:r>
            <a:r>
              <a:rPr lang="en-US" b="1" dirty="0" smtClean="0"/>
              <a:t>multiple </a:t>
            </a:r>
            <a:r>
              <a:rPr lang="en-US" b="1" dirty="0" err="1" smtClean="0"/>
              <a:t>IaaS</a:t>
            </a:r>
            <a:r>
              <a:rPr lang="en-US" b="1" dirty="0" smtClean="0"/>
              <a:t> </a:t>
            </a:r>
            <a:r>
              <a:rPr lang="en-US" dirty="0" smtClean="0"/>
              <a:t>frameworks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ability to </a:t>
            </a:r>
            <a:r>
              <a:rPr lang="en-US" b="1" dirty="0" smtClean="0"/>
              <a:t>federate</a:t>
            </a:r>
            <a:r>
              <a:rPr lang="en-US" dirty="0" smtClean="0"/>
              <a:t> a number of </a:t>
            </a:r>
            <a:r>
              <a:rPr lang="en-US" b="1" dirty="0" smtClean="0"/>
              <a:t>resources</a:t>
            </a:r>
            <a:r>
              <a:rPr lang="en-US" dirty="0" smtClean="0"/>
              <a:t> from academia and industry. This includes existing </a:t>
            </a:r>
            <a:r>
              <a:rPr lang="en-US" dirty="0" err="1" smtClean="0">
                <a:solidFill>
                  <a:srgbClr val="FF0000"/>
                </a:solidFill>
              </a:rPr>
              <a:t>FutureSystems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infrastructure</a:t>
            </a:r>
            <a:r>
              <a:rPr lang="en-US" dirty="0" smtClean="0">
                <a:solidFill>
                  <a:srgbClr val="FF0000"/>
                </a:solidFill>
              </a:rPr>
              <a:t>, Amazon Web Services, Azure, HP Cloud, Karlsruhe</a:t>
            </a:r>
            <a:r>
              <a:rPr lang="en-US" dirty="0" smtClean="0"/>
              <a:t> using several </a:t>
            </a:r>
            <a:r>
              <a:rPr lang="en-US" dirty="0" err="1" smtClean="0"/>
              <a:t>IaaS</a:t>
            </a:r>
            <a:r>
              <a:rPr lang="en-US" dirty="0" smtClean="0"/>
              <a:t> frameworks </a:t>
            </a:r>
          </a:p>
          <a:p>
            <a:pPr lvl="1"/>
            <a:r>
              <a:rPr lang="en-US" dirty="0" smtClean="0"/>
              <a:t>The creation of an environment in which it becomes easier to experiment with platforms and software services while </a:t>
            </a:r>
            <a:r>
              <a:rPr lang="en-US" b="1" dirty="0" smtClean="0"/>
              <a:t>assisting with their deployment </a:t>
            </a:r>
            <a:r>
              <a:rPr lang="en-US" dirty="0" smtClean="0"/>
              <a:t>and</a:t>
            </a:r>
            <a:r>
              <a:rPr lang="en-US" b="1" dirty="0" smtClean="0"/>
              <a:t> execution. </a:t>
            </a:r>
          </a:p>
          <a:p>
            <a:pPr lvl="1"/>
            <a:r>
              <a:rPr lang="en-US" dirty="0" smtClean="0"/>
              <a:t>The exposure of information to guide the efficient utilization of resources. (</a:t>
            </a:r>
            <a:r>
              <a:rPr lang="en-US" b="1" dirty="0" smtClean="0"/>
              <a:t>Monitoring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Support </a:t>
            </a:r>
            <a:r>
              <a:rPr lang="en-US" b="1" dirty="0" smtClean="0"/>
              <a:t>reproducible computing environments</a:t>
            </a:r>
          </a:p>
          <a:p>
            <a:pPr lvl="1"/>
            <a:r>
              <a:rPr lang="en-US" dirty="0" err="1" smtClean="0"/>
              <a:t>IPython</a:t>
            </a:r>
            <a:r>
              <a:rPr lang="en-US" dirty="0" smtClean="0"/>
              <a:t>-based </a:t>
            </a:r>
            <a:r>
              <a:rPr lang="en-US" b="1" dirty="0" smtClean="0"/>
              <a:t>workflow </a:t>
            </a:r>
            <a:r>
              <a:rPr lang="en-US" dirty="0" smtClean="0"/>
              <a:t>as an interoperable </a:t>
            </a:r>
            <a:r>
              <a:rPr lang="en-US" b="1" dirty="0" smtClean="0"/>
              <a:t>onramp</a:t>
            </a:r>
          </a:p>
          <a:p>
            <a:r>
              <a:rPr lang="en-US" b="1" dirty="0" err="1" smtClean="0"/>
              <a:t>Cloudmesh</a:t>
            </a:r>
            <a:r>
              <a:rPr lang="en-US" b="1" dirty="0" smtClean="0"/>
              <a:t> exposes both hypervisor-based and bare-metal provisioning to users and administrators</a:t>
            </a:r>
          </a:p>
          <a:p>
            <a:r>
              <a:rPr lang="en-US" dirty="0"/>
              <a:t>A</a:t>
            </a:r>
            <a:r>
              <a:rPr lang="en-US" dirty="0" smtClean="0"/>
              <a:t>ccess through </a:t>
            </a:r>
            <a:r>
              <a:rPr lang="en-US" b="1" dirty="0" smtClean="0"/>
              <a:t>command line, API, and Web interfaces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10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911"/>
            <a:ext cx="9041481" cy="67451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 smtClean="0"/>
              <a:t>Cloudmesh</a:t>
            </a:r>
            <a:r>
              <a:rPr lang="en-US" sz="3200" b="1" dirty="0" smtClean="0"/>
              <a:t> and </a:t>
            </a:r>
            <a:r>
              <a:rPr lang="en-US" sz="3200" b="1" dirty="0" err="1" smtClean="0"/>
              <a:t>SDDSaaS</a:t>
            </a:r>
            <a:r>
              <a:rPr lang="en-US" sz="3200" b="1" dirty="0" smtClean="0"/>
              <a:t> Stack for HPC-ABDS</a:t>
            </a:r>
            <a:endParaRPr lang="en-US" sz="3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873448" y="1371600"/>
            <a:ext cx="4642713" cy="4810268"/>
            <a:chOff x="873448" y="2117868"/>
            <a:chExt cx="4642713" cy="4064000"/>
          </a:xfrm>
        </p:grpSpPr>
        <p:sp>
          <p:nvSpPr>
            <p:cNvPr id="6" name="Isosceles Triangle 5"/>
            <p:cNvSpPr/>
            <p:nvPr/>
          </p:nvSpPr>
          <p:spPr>
            <a:xfrm>
              <a:off x="873448" y="2117868"/>
              <a:ext cx="4064000" cy="4064000"/>
            </a:xfrm>
            <a:prstGeom prst="triangl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2874561" y="3102487"/>
              <a:ext cx="2641600" cy="409797"/>
            </a:xfrm>
            <a:custGeom>
              <a:avLst/>
              <a:gdLst>
                <a:gd name="connsiteX0" fmla="*/ 0 w 2641600"/>
                <a:gd name="connsiteY0" fmla="*/ 96310 h 577849"/>
                <a:gd name="connsiteX1" fmla="*/ 96310 w 2641600"/>
                <a:gd name="connsiteY1" fmla="*/ 0 h 577849"/>
                <a:gd name="connsiteX2" fmla="*/ 2545290 w 2641600"/>
                <a:gd name="connsiteY2" fmla="*/ 0 h 577849"/>
                <a:gd name="connsiteX3" fmla="*/ 2641600 w 2641600"/>
                <a:gd name="connsiteY3" fmla="*/ 96310 h 577849"/>
                <a:gd name="connsiteX4" fmla="*/ 2641600 w 2641600"/>
                <a:gd name="connsiteY4" fmla="*/ 481539 h 577849"/>
                <a:gd name="connsiteX5" fmla="*/ 2545290 w 2641600"/>
                <a:gd name="connsiteY5" fmla="*/ 577849 h 577849"/>
                <a:gd name="connsiteX6" fmla="*/ 96310 w 2641600"/>
                <a:gd name="connsiteY6" fmla="*/ 577849 h 577849"/>
                <a:gd name="connsiteX7" fmla="*/ 0 w 2641600"/>
                <a:gd name="connsiteY7" fmla="*/ 481539 h 577849"/>
                <a:gd name="connsiteX8" fmla="*/ 0 w 2641600"/>
                <a:gd name="connsiteY8" fmla="*/ 96310 h 577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1600" h="577849">
                  <a:moveTo>
                    <a:pt x="0" y="96310"/>
                  </a:moveTo>
                  <a:cubicBezTo>
                    <a:pt x="0" y="43119"/>
                    <a:pt x="43119" y="0"/>
                    <a:pt x="96310" y="0"/>
                  </a:cubicBezTo>
                  <a:lnTo>
                    <a:pt x="2545290" y="0"/>
                  </a:lnTo>
                  <a:cubicBezTo>
                    <a:pt x="2598481" y="0"/>
                    <a:pt x="2641600" y="43119"/>
                    <a:pt x="2641600" y="96310"/>
                  </a:cubicBezTo>
                  <a:lnTo>
                    <a:pt x="2641600" y="481539"/>
                  </a:lnTo>
                  <a:cubicBezTo>
                    <a:pt x="2641600" y="534730"/>
                    <a:pt x="2598481" y="577849"/>
                    <a:pt x="2545290" y="577849"/>
                  </a:cubicBezTo>
                  <a:lnTo>
                    <a:pt x="96310" y="577849"/>
                  </a:lnTo>
                  <a:cubicBezTo>
                    <a:pt x="43119" y="577849"/>
                    <a:pt x="0" y="534730"/>
                    <a:pt x="0" y="481539"/>
                  </a:cubicBezTo>
                  <a:lnTo>
                    <a:pt x="0" y="9631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458" tIns="123458" rIns="123458" bIns="123458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err="1" smtClean="0"/>
                <a:t>SaaS</a:t>
              </a:r>
              <a:endParaRPr lang="en-US" sz="2500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874561" y="3644856"/>
              <a:ext cx="2641600" cy="374275"/>
            </a:xfrm>
            <a:custGeom>
              <a:avLst/>
              <a:gdLst>
                <a:gd name="connsiteX0" fmla="*/ 0 w 2641600"/>
                <a:gd name="connsiteY0" fmla="*/ 96310 h 577849"/>
                <a:gd name="connsiteX1" fmla="*/ 96310 w 2641600"/>
                <a:gd name="connsiteY1" fmla="*/ 0 h 577849"/>
                <a:gd name="connsiteX2" fmla="*/ 2545290 w 2641600"/>
                <a:gd name="connsiteY2" fmla="*/ 0 h 577849"/>
                <a:gd name="connsiteX3" fmla="*/ 2641600 w 2641600"/>
                <a:gd name="connsiteY3" fmla="*/ 96310 h 577849"/>
                <a:gd name="connsiteX4" fmla="*/ 2641600 w 2641600"/>
                <a:gd name="connsiteY4" fmla="*/ 481539 h 577849"/>
                <a:gd name="connsiteX5" fmla="*/ 2545290 w 2641600"/>
                <a:gd name="connsiteY5" fmla="*/ 577849 h 577849"/>
                <a:gd name="connsiteX6" fmla="*/ 96310 w 2641600"/>
                <a:gd name="connsiteY6" fmla="*/ 577849 h 577849"/>
                <a:gd name="connsiteX7" fmla="*/ 0 w 2641600"/>
                <a:gd name="connsiteY7" fmla="*/ 481539 h 577849"/>
                <a:gd name="connsiteX8" fmla="*/ 0 w 2641600"/>
                <a:gd name="connsiteY8" fmla="*/ 96310 h 577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1600" h="577849">
                  <a:moveTo>
                    <a:pt x="0" y="96310"/>
                  </a:moveTo>
                  <a:cubicBezTo>
                    <a:pt x="0" y="43119"/>
                    <a:pt x="43119" y="0"/>
                    <a:pt x="96310" y="0"/>
                  </a:cubicBezTo>
                  <a:lnTo>
                    <a:pt x="2545290" y="0"/>
                  </a:lnTo>
                  <a:cubicBezTo>
                    <a:pt x="2598481" y="0"/>
                    <a:pt x="2641600" y="43119"/>
                    <a:pt x="2641600" y="96310"/>
                  </a:cubicBezTo>
                  <a:lnTo>
                    <a:pt x="2641600" y="481539"/>
                  </a:lnTo>
                  <a:cubicBezTo>
                    <a:pt x="2641600" y="534730"/>
                    <a:pt x="2598481" y="577849"/>
                    <a:pt x="2545290" y="577849"/>
                  </a:cubicBezTo>
                  <a:lnTo>
                    <a:pt x="96310" y="577849"/>
                  </a:lnTo>
                  <a:cubicBezTo>
                    <a:pt x="43119" y="577849"/>
                    <a:pt x="0" y="534730"/>
                    <a:pt x="0" y="481539"/>
                  </a:cubicBezTo>
                  <a:lnTo>
                    <a:pt x="0" y="9631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458" tIns="123458" rIns="123458" bIns="123458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err="1" smtClean="0"/>
                <a:t>PaaS</a:t>
              </a:r>
              <a:endParaRPr lang="en-US" sz="2500" kern="12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874561" y="4151702"/>
              <a:ext cx="2641600" cy="455655"/>
            </a:xfrm>
            <a:custGeom>
              <a:avLst/>
              <a:gdLst>
                <a:gd name="connsiteX0" fmla="*/ 0 w 2641600"/>
                <a:gd name="connsiteY0" fmla="*/ 96310 h 577849"/>
                <a:gd name="connsiteX1" fmla="*/ 96310 w 2641600"/>
                <a:gd name="connsiteY1" fmla="*/ 0 h 577849"/>
                <a:gd name="connsiteX2" fmla="*/ 2545290 w 2641600"/>
                <a:gd name="connsiteY2" fmla="*/ 0 h 577849"/>
                <a:gd name="connsiteX3" fmla="*/ 2641600 w 2641600"/>
                <a:gd name="connsiteY3" fmla="*/ 96310 h 577849"/>
                <a:gd name="connsiteX4" fmla="*/ 2641600 w 2641600"/>
                <a:gd name="connsiteY4" fmla="*/ 481539 h 577849"/>
                <a:gd name="connsiteX5" fmla="*/ 2545290 w 2641600"/>
                <a:gd name="connsiteY5" fmla="*/ 577849 h 577849"/>
                <a:gd name="connsiteX6" fmla="*/ 96310 w 2641600"/>
                <a:gd name="connsiteY6" fmla="*/ 577849 h 577849"/>
                <a:gd name="connsiteX7" fmla="*/ 0 w 2641600"/>
                <a:gd name="connsiteY7" fmla="*/ 481539 h 577849"/>
                <a:gd name="connsiteX8" fmla="*/ 0 w 2641600"/>
                <a:gd name="connsiteY8" fmla="*/ 96310 h 577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1600" h="577849">
                  <a:moveTo>
                    <a:pt x="0" y="96310"/>
                  </a:moveTo>
                  <a:cubicBezTo>
                    <a:pt x="0" y="43119"/>
                    <a:pt x="43119" y="0"/>
                    <a:pt x="96310" y="0"/>
                  </a:cubicBezTo>
                  <a:lnTo>
                    <a:pt x="2545290" y="0"/>
                  </a:lnTo>
                  <a:cubicBezTo>
                    <a:pt x="2598481" y="0"/>
                    <a:pt x="2641600" y="43119"/>
                    <a:pt x="2641600" y="96310"/>
                  </a:cubicBezTo>
                  <a:lnTo>
                    <a:pt x="2641600" y="481539"/>
                  </a:lnTo>
                  <a:cubicBezTo>
                    <a:pt x="2641600" y="534730"/>
                    <a:pt x="2598481" y="577849"/>
                    <a:pt x="2545290" y="577849"/>
                  </a:cubicBezTo>
                  <a:lnTo>
                    <a:pt x="96310" y="577849"/>
                  </a:lnTo>
                  <a:cubicBezTo>
                    <a:pt x="43119" y="577849"/>
                    <a:pt x="0" y="534730"/>
                    <a:pt x="0" y="481539"/>
                  </a:cubicBezTo>
                  <a:lnTo>
                    <a:pt x="0" y="9631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458" tIns="123458" rIns="123458" bIns="123458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err="1" smtClean="0"/>
                <a:t>IaaS</a:t>
              </a:r>
              <a:endParaRPr lang="en-US" sz="2500" kern="12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874561" y="4739928"/>
              <a:ext cx="2641600" cy="409798"/>
            </a:xfrm>
            <a:custGeom>
              <a:avLst/>
              <a:gdLst>
                <a:gd name="connsiteX0" fmla="*/ 0 w 2641600"/>
                <a:gd name="connsiteY0" fmla="*/ 96310 h 577849"/>
                <a:gd name="connsiteX1" fmla="*/ 96310 w 2641600"/>
                <a:gd name="connsiteY1" fmla="*/ 0 h 577849"/>
                <a:gd name="connsiteX2" fmla="*/ 2545290 w 2641600"/>
                <a:gd name="connsiteY2" fmla="*/ 0 h 577849"/>
                <a:gd name="connsiteX3" fmla="*/ 2641600 w 2641600"/>
                <a:gd name="connsiteY3" fmla="*/ 96310 h 577849"/>
                <a:gd name="connsiteX4" fmla="*/ 2641600 w 2641600"/>
                <a:gd name="connsiteY4" fmla="*/ 481539 h 577849"/>
                <a:gd name="connsiteX5" fmla="*/ 2545290 w 2641600"/>
                <a:gd name="connsiteY5" fmla="*/ 577849 h 577849"/>
                <a:gd name="connsiteX6" fmla="*/ 96310 w 2641600"/>
                <a:gd name="connsiteY6" fmla="*/ 577849 h 577849"/>
                <a:gd name="connsiteX7" fmla="*/ 0 w 2641600"/>
                <a:gd name="connsiteY7" fmla="*/ 481539 h 577849"/>
                <a:gd name="connsiteX8" fmla="*/ 0 w 2641600"/>
                <a:gd name="connsiteY8" fmla="*/ 96310 h 577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1600" h="577849">
                  <a:moveTo>
                    <a:pt x="0" y="96310"/>
                  </a:moveTo>
                  <a:cubicBezTo>
                    <a:pt x="0" y="43119"/>
                    <a:pt x="43119" y="0"/>
                    <a:pt x="96310" y="0"/>
                  </a:cubicBezTo>
                  <a:lnTo>
                    <a:pt x="2545290" y="0"/>
                  </a:lnTo>
                  <a:cubicBezTo>
                    <a:pt x="2598481" y="0"/>
                    <a:pt x="2641600" y="43119"/>
                    <a:pt x="2641600" y="96310"/>
                  </a:cubicBezTo>
                  <a:lnTo>
                    <a:pt x="2641600" y="481539"/>
                  </a:lnTo>
                  <a:cubicBezTo>
                    <a:pt x="2641600" y="534730"/>
                    <a:pt x="2598481" y="577849"/>
                    <a:pt x="2545290" y="577849"/>
                  </a:cubicBezTo>
                  <a:lnTo>
                    <a:pt x="96310" y="577849"/>
                  </a:lnTo>
                  <a:cubicBezTo>
                    <a:pt x="43119" y="577849"/>
                    <a:pt x="0" y="534730"/>
                    <a:pt x="0" y="481539"/>
                  </a:cubicBezTo>
                  <a:lnTo>
                    <a:pt x="0" y="9631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458" tIns="123458" rIns="123458" bIns="123458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err="1" smtClean="0"/>
                <a:t>NaaS</a:t>
              </a:r>
              <a:endParaRPr lang="en-US" sz="2500" kern="12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874561" y="5282296"/>
              <a:ext cx="2641600" cy="507786"/>
            </a:xfrm>
            <a:custGeom>
              <a:avLst/>
              <a:gdLst>
                <a:gd name="connsiteX0" fmla="*/ 0 w 2641600"/>
                <a:gd name="connsiteY0" fmla="*/ 96310 h 577849"/>
                <a:gd name="connsiteX1" fmla="*/ 96310 w 2641600"/>
                <a:gd name="connsiteY1" fmla="*/ 0 h 577849"/>
                <a:gd name="connsiteX2" fmla="*/ 2545290 w 2641600"/>
                <a:gd name="connsiteY2" fmla="*/ 0 h 577849"/>
                <a:gd name="connsiteX3" fmla="*/ 2641600 w 2641600"/>
                <a:gd name="connsiteY3" fmla="*/ 96310 h 577849"/>
                <a:gd name="connsiteX4" fmla="*/ 2641600 w 2641600"/>
                <a:gd name="connsiteY4" fmla="*/ 481539 h 577849"/>
                <a:gd name="connsiteX5" fmla="*/ 2545290 w 2641600"/>
                <a:gd name="connsiteY5" fmla="*/ 577849 h 577849"/>
                <a:gd name="connsiteX6" fmla="*/ 96310 w 2641600"/>
                <a:gd name="connsiteY6" fmla="*/ 577849 h 577849"/>
                <a:gd name="connsiteX7" fmla="*/ 0 w 2641600"/>
                <a:gd name="connsiteY7" fmla="*/ 481539 h 577849"/>
                <a:gd name="connsiteX8" fmla="*/ 0 w 2641600"/>
                <a:gd name="connsiteY8" fmla="*/ 96310 h 577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1600" h="577849">
                  <a:moveTo>
                    <a:pt x="0" y="96310"/>
                  </a:moveTo>
                  <a:cubicBezTo>
                    <a:pt x="0" y="43119"/>
                    <a:pt x="43119" y="0"/>
                    <a:pt x="96310" y="0"/>
                  </a:cubicBezTo>
                  <a:lnTo>
                    <a:pt x="2545290" y="0"/>
                  </a:lnTo>
                  <a:cubicBezTo>
                    <a:pt x="2598481" y="0"/>
                    <a:pt x="2641600" y="43119"/>
                    <a:pt x="2641600" y="96310"/>
                  </a:cubicBezTo>
                  <a:lnTo>
                    <a:pt x="2641600" y="481539"/>
                  </a:lnTo>
                  <a:cubicBezTo>
                    <a:pt x="2641600" y="534730"/>
                    <a:pt x="2598481" y="577849"/>
                    <a:pt x="2545290" y="577849"/>
                  </a:cubicBezTo>
                  <a:lnTo>
                    <a:pt x="96310" y="577849"/>
                  </a:lnTo>
                  <a:cubicBezTo>
                    <a:pt x="43119" y="577849"/>
                    <a:pt x="0" y="534730"/>
                    <a:pt x="0" y="481539"/>
                  </a:cubicBezTo>
                  <a:lnTo>
                    <a:pt x="0" y="9631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458" tIns="123458" rIns="123458" bIns="123458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err="1" smtClean="0"/>
                <a:t>BMaaS</a:t>
              </a:r>
              <a:endParaRPr lang="en-US" sz="2500" kern="1200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874561" y="2530350"/>
              <a:ext cx="2641600" cy="409797"/>
            </a:xfrm>
            <a:custGeom>
              <a:avLst/>
              <a:gdLst>
                <a:gd name="connsiteX0" fmla="*/ 0 w 2641600"/>
                <a:gd name="connsiteY0" fmla="*/ 96310 h 577849"/>
                <a:gd name="connsiteX1" fmla="*/ 96310 w 2641600"/>
                <a:gd name="connsiteY1" fmla="*/ 0 h 577849"/>
                <a:gd name="connsiteX2" fmla="*/ 2545290 w 2641600"/>
                <a:gd name="connsiteY2" fmla="*/ 0 h 577849"/>
                <a:gd name="connsiteX3" fmla="*/ 2641600 w 2641600"/>
                <a:gd name="connsiteY3" fmla="*/ 96310 h 577849"/>
                <a:gd name="connsiteX4" fmla="*/ 2641600 w 2641600"/>
                <a:gd name="connsiteY4" fmla="*/ 481539 h 577849"/>
                <a:gd name="connsiteX5" fmla="*/ 2545290 w 2641600"/>
                <a:gd name="connsiteY5" fmla="*/ 577849 h 577849"/>
                <a:gd name="connsiteX6" fmla="*/ 96310 w 2641600"/>
                <a:gd name="connsiteY6" fmla="*/ 577849 h 577849"/>
                <a:gd name="connsiteX7" fmla="*/ 0 w 2641600"/>
                <a:gd name="connsiteY7" fmla="*/ 481539 h 577849"/>
                <a:gd name="connsiteX8" fmla="*/ 0 w 2641600"/>
                <a:gd name="connsiteY8" fmla="*/ 96310 h 577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1600" h="577849">
                  <a:moveTo>
                    <a:pt x="0" y="96310"/>
                  </a:moveTo>
                  <a:cubicBezTo>
                    <a:pt x="0" y="43119"/>
                    <a:pt x="43119" y="0"/>
                    <a:pt x="96310" y="0"/>
                  </a:cubicBezTo>
                  <a:lnTo>
                    <a:pt x="2545290" y="0"/>
                  </a:lnTo>
                  <a:cubicBezTo>
                    <a:pt x="2598481" y="0"/>
                    <a:pt x="2641600" y="43119"/>
                    <a:pt x="2641600" y="96310"/>
                  </a:cubicBezTo>
                  <a:lnTo>
                    <a:pt x="2641600" y="481539"/>
                  </a:lnTo>
                  <a:cubicBezTo>
                    <a:pt x="2641600" y="534730"/>
                    <a:pt x="2598481" y="577849"/>
                    <a:pt x="2545290" y="577849"/>
                  </a:cubicBezTo>
                  <a:lnTo>
                    <a:pt x="96310" y="577849"/>
                  </a:lnTo>
                  <a:cubicBezTo>
                    <a:pt x="43119" y="577849"/>
                    <a:pt x="0" y="534730"/>
                    <a:pt x="0" y="481539"/>
                  </a:cubicBezTo>
                  <a:lnTo>
                    <a:pt x="0" y="9631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458" tIns="123458" rIns="123458" bIns="123458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Orchestration</a:t>
              </a:r>
              <a:endParaRPr lang="en-US" sz="2500" kern="1200" dirty="0"/>
            </a:p>
          </p:txBody>
        </p:sp>
      </p:grpSp>
      <p:sp>
        <p:nvSpPr>
          <p:cNvPr id="8" name="Rounded Rectangular Callout 7"/>
          <p:cNvSpPr/>
          <p:nvPr/>
        </p:nvSpPr>
        <p:spPr>
          <a:xfrm>
            <a:off x="6333282" y="2242922"/>
            <a:ext cx="2708199" cy="668432"/>
          </a:xfrm>
          <a:prstGeom prst="wedgeRoundRectCallout">
            <a:avLst>
              <a:gd name="adj1" fmla="val -80155"/>
              <a:gd name="adj2" fmla="val 3732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Mahout, </a:t>
            </a:r>
            <a:r>
              <a:rPr lang="en-US" dirty="0" err="1" smtClean="0"/>
              <a:t>MLlib</a:t>
            </a:r>
            <a:r>
              <a:rPr lang="en-US" dirty="0" smtClean="0"/>
              <a:t>, R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333282" y="3060686"/>
            <a:ext cx="2708199" cy="668432"/>
          </a:xfrm>
          <a:prstGeom prst="wedgeRoundRectCallout">
            <a:avLst>
              <a:gd name="adj1" fmla="val -80720"/>
              <a:gd name="adj2" fmla="val -387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Hadoop, </a:t>
            </a:r>
            <a:r>
              <a:rPr lang="en-US" dirty="0" err="1" smtClean="0"/>
              <a:t>Giraph</a:t>
            </a:r>
            <a:r>
              <a:rPr lang="en-US" dirty="0" smtClean="0"/>
              <a:t>, Storm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6376414" y="3882112"/>
            <a:ext cx="2708199" cy="668432"/>
          </a:xfrm>
          <a:prstGeom prst="wedgeRoundRectCallout">
            <a:avLst>
              <a:gd name="adj1" fmla="val -78460"/>
              <a:gd name="adj2" fmla="val -19899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Docker</a:t>
            </a:r>
            <a:r>
              <a:rPr lang="en-US" dirty="0" smtClean="0"/>
              <a:t>, </a:t>
            </a:r>
            <a:r>
              <a:rPr lang="en-US" dirty="0" err="1" smtClean="0"/>
              <a:t>OpenStack</a:t>
            </a:r>
            <a:r>
              <a:rPr lang="en-US" dirty="0" smtClean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Bare </a:t>
            </a:r>
            <a:r>
              <a:rPr lang="en-US" dirty="0" smtClean="0"/>
              <a:t>metal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6376414" y="4711443"/>
            <a:ext cx="2708199" cy="668432"/>
          </a:xfrm>
          <a:prstGeom prst="wedgeRoundRectCallout">
            <a:avLst>
              <a:gd name="adj1" fmla="val -81501"/>
              <a:gd name="adj2" fmla="val -45368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29915" y="942293"/>
            <a:ext cx="3611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Just examples from 266 components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6376414" y="5513436"/>
            <a:ext cx="2708199" cy="668432"/>
          </a:xfrm>
          <a:prstGeom prst="wedgeRoundRectCallout">
            <a:avLst>
              <a:gd name="adj1" fmla="val -80155"/>
              <a:gd name="adj2" fmla="val -63387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Cobbler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526676" y="3797493"/>
            <a:ext cx="244809" cy="52073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551678" y="5128588"/>
            <a:ext cx="244809" cy="52073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07910" y="6152674"/>
            <a:ext cx="3654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Abstract</a:t>
            </a:r>
          </a:p>
          <a:p>
            <a:pPr algn="ctr"/>
            <a:r>
              <a:rPr lang="en-US" b="1" dirty="0" smtClean="0"/>
              <a:t>Interfaces removes tool dependency</a:t>
            </a:r>
            <a:endParaRPr lang="en-US" b="1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6333282" y="1464619"/>
            <a:ext cx="2708199" cy="668432"/>
          </a:xfrm>
          <a:prstGeom prst="wedgeRoundRectCallout">
            <a:avLst>
              <a:gd name="adj1" fmla="val -80155"/>
              <a:gd name="adj2" fmla="val 37323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IPython</a:t>
            </a:r>
            <a:r>
              <a:rPr lang="en-US" dirty="0" smtClean="0"/>
              <a:t>, Pegasus, Kepler, </a:t>
            </a:r>
            <a:r>
              <a:rPr lang="en-US" dirty="0" err="1" smtClean="0"/>
              <a:t>FlumeJava</a:t>
            </a:r>
            <a:r>
              <a:rPr lang="en-US" dirty="0" smtClean="0"/>
              <a:t>, </a:t>
            </a:r>
            <a:r>
              <a:rPr lang="en-US" dirty="0" err="1" smtClean="0"/>
              <a:t>Tez</a:t>
            </a:r>
            <a:r>
              <a:rPr lang="en-US" dirty="0" smtClean="0"/>
              <a:t>, Cascading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4" idx="0"/>
          </p:cNvCxnSpPr>
          <p:nvPr/>
        </p:nvCxnSpPr>
        <p:spPr>
          <a:xfrm flipV="1">
            <a:off x="5635366" y="5731716"/>
            <a:ext cx="0" cy="4209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5530" y="833380"/>
            <a:ext cx="4528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One Chef recipe per IU CS Masters Student ….</a:t>
            </a:r>
          </a:p>
          <a:p>
            <a:r>
              <a:rPr lang="en-US" b="1" dirty="0" smtClean="0"/>
              <a:t>Data Distributed and Streaming …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84220" y="2994321"/>
            <a:ext cx="2178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HPC-ABDS at 4 levels</a:t>
            </a:r>
            <a:endParaRPr lang="en-US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2541847" y="1949784"/>
            <a:ext cx="16626" cy="2458405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51"/>
    </mc:Choice>
    <mc:Fallback xmlns="">
      <p:transition spd="slow" advTm="5435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30426"/>
            <a:ext cx="9085277" cy="990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Cloudmesh</a:t>
            </a:r>
            <a:r>
              <a:rPr lang="en-US" b="1" dirty="0" smtClean="0"/>
              <a:t>: from </a:t>
            </a:r>
            <a:r>
              <a:rPr lang="en-US" b="1" dirty="0" err="1" smtClean="0"/>
              <a:t>IaaS</a:t>
            </a:r>
            <a:r>
              <a:rPr lang="en-US" b="1" dirty="0" smtClean="0"/>
              <a:t>(</a:t>
            </a:r>
            <a:r>
              <a:rPr lang="en-US" b="1" dirty="0" err="1" smtClean="0"/>
              <a:t>NaaS</a:t>
            </a:r>
            <a:r>
              <a:rPr lang="en-US" b="1" dirty="0" smtClean="0"/>
              <a:t>) to Workflow (Orchestration)</a:t>
            </a:r>
            <a:endParaRPr lang="en-US" b="1" dirty="0"/>
          </a:p>
        </p:txBody>
      </p:sp>
      <p:graphicFrame>
        <p:nvGraphicFramePr>
          <p:cNvPr id="1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008969"/>
              </p:ext>
            </p:extLst>
          </p:nvPr>
        </p:nvGraphicFramePr>
        <p:xfrm>
          <a:off x="345688" y="1221026"/>
          <a:ext cx="713188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/>
          <p:cNvSpPr/>
          <p:nvPr/>
        </p:nvSpPr>
        <p:spPr>
          <a:xfrm>
            <a:off x="8048099" y="2550734"/>
            <a:ext cx="933334" cy="26099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Images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7589080" y="4782338"/>
            <a:ext cx="420765" cy="248401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7589080" y="3752787"/>
            <a:ext cx="420765" cy="248401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flipH="1">
            <a:off x="7589078" y="2700039"/>
            <a:ext cx="397815" cy="248401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48099" y="1405717"/>
            <a:ext cx="933334" cy="10060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Data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7" name="Left-Right Arrow 16"/>
          <p:cNvSpPr/>
          <p:nvPr/>
        </p:nvSpPr>
        <p:spPr>
          <a:xfrm>
            <a:off x="7589080" y="1908723"/>
            <a:ext cx="459019" cy="237265"/>
          </a:xfrm>
          <a:prstGeom prst="leftRightArrow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503" y="5811889"/>
            <a:ext cx="8996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HPC-ABDS Software </a:t>
            </a:r>
            <a:r>
              <a:rPr lang="en-US" sz="2400" dirty="0" smtClean="0"/>
              <a:t>components defined in </a:t>
            </a:r>
            <a:r>
              <a:rPr lang="en-US" sz="2400" b="1" dirty="0" smtClean="0"/>
              <a:t>Chef</a:t>
            </a:r>
            <a:r>
              <a:rPr lang="en-US" sz="2400" dirty="0" smtClean="0"/>
              <a:t>. Python (</a:t>
            </a:r>
            <a:r>
              <a:rPr lang="en-US" sz="2400" b="1" dirty="0" err="1" smtClean="0"/>
              <a:t>Cloudmesh</a:t>
            </a:r>
            <a:r>
              <a:rPr lang="en-US" sz="2400" dirty="0" smtClean="0"/>
              <a:t>) controls </a:t>
            </a:r>
            <a:r>
              <a:rPr lang="en-US" sz="2400" b="1" dirty="0" smtClean="0"/>
              <a:t>deployment</a:t>
            </a:r>
            <a:r>
              <a:rPr lang="en-US" sz="2400" dirty="0" smtClean="0"/>
              <a:t> (virtual cluster) and </a:t>
            </a:r>
            <a:r>
              <a:rPr lang="en-US" sz="2400" b="1" dirty="0" smtClean="0"/>
              <a:t>execution </a:t>
            </a:r>
            <a:r>
              <a:rPr lang="en-US" sz="2400" dirty="0" smtClean="0"/>
              <a:t>(workflow)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591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205" y="19523"/>
            <a:ext cx="8229600" cy="990600"/>
          </a:xfrm>
        </p:spPr>
        <p:txBody>
          <a:bodyPr/>
          <a:lstStyle/>
          <a:p>
            <a:r>
              <a:rPr lang="en-US" b="1" dirty="0" err="1" smtClean="0"/>
              <a:t>Cloudmesh</a:t>
            </a:r>
            <a:r>
              <a:rPr lang="en-US" b="1" dirty="0" smtClean="0"/>
              <a:t> Functionality</a:t>
            </a:r>
            <a:endParaRPr lang="en-US" b="1" dirty="0"/>
          </a:p>
        </p:txBody>
      </p:sp>
      <p:grpSp>
        <p:nvGrpSpPr>
          <p:cNvPr id="6" name="Diagram group"/>
          <p:cNvGrpSpPr/>
          <p:nvPr/>
        </p:nvGrpSpPr>
        <p:grpSpPr>
          <a:xfrm>
            <a:off x="2455333" y="5069101"/>
            <a:ext cx="4338236" cy="1788899"/>
            <a:chOff x="0" y="1338791"/>
            <a:chExt cx="6095999" cy="892527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7" name="Group 6"/>
            <p:cNvGrpSpPr/>
            <p:nvPr/>
          </p:nvGrpSpPr>
          <p:grpSpPr>
            <a:xfrm>
              <a:off x="0" y="1338791"/>
              <a:ext cx="6095999" cy="892527"/>
              <a:chOff x="0" y="1338791"/>
              <a:chExt cx="6095999" cy="892527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0" y="1338791"/>
                <a:ext cx="6095999" cy="892527"/>
              </a:xfrm>
              <a:prstGeom prst="roundRect">
                <a:avLst>
                  <a:gd name="adj" fmla="val 10000"/>
                </a:avLst>
              </a:prstGeom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8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alpha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Rounded Rectangle 4"/>
              <p:cNvSpPr/>
              <p:nvPr/>
            </p:nvSpPr>
            <p:spPr>
              <a:xfrm>
                <a:off x="26141" y="1364932"/>
                <a:ext cx="6043717" cy="84024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30480" rIns="45720" bIns="3048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b="1" kern="1200" dirty="0" smtClean="0"/>
                  <a:t>User On-Ramp</a:t>
                </a:r>
              </a:p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kern="1200" dirty="0" smtClean="0"/>
                  <a:t>Amazon, Azure, </a:t>
                </a:r>
                <a:r>
                  <a:rPr lang="en-US" b="1" kern="1200" dirty="0" err="1" smtClean="0"/>
                  <a:t>FutureSystems</a:t>
                </a:r>
                <a:r>
                  <a:rPr lang="en-US" b="1" kern="1200" dirty="0" smtClean="0"/>
                  <a:t>,  Comet, XSEDE,  </a:t>
                </a:r>
                <a:r>
                  <a:rPr lang="en-US" b="1" kern="1200" dirty="0" err="1" smtClean="0"/>
                  <a:t>ExoGeni</a:t>
                </a:r>
                <a:r>
                  <a:rPr lang="en-US" b="1" kern="1200" dirty="0" smtClean="0"/>
                  <a:t>, Other Science Clouds</a:t>
                </a:r>
                <a:endParaRPr lang="en-US" b="1" kern="1200" dirty="0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318157" y="142875"/>
            <a:ext cx="8571187" cy="5517511"/>
            <a:chOff x="318157" y="423169"/>
            <a:chExt cx="8571187" cy="5237217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sp>
          <p:nvSpPr>
            <p:cNvPr id="11" name="Freeform 10"/>
            <p:cNvSpPr/>
            <p:nvPr/>
          </p:nvSpPr>
          <p:spPr>
            <a:xfrm>
              <a:off x="3383822" y="4121834"/>
              <a:ext cx="2439857" cy="1400485"/>
            </a:xfrm>
            <a:custGeom>
              <a:avLst/>
              <a:gdLst>
                <a:gd name="connsiteX0" fmla="*/ 0 w 2439857"/>
                <a:gd name="connsiteY0" fmla="*/ 700243 h 1400485"/>
                <a:gd name="connsiteX1" fmla="*/ 1219929 w 2439857"/>
                <a:gd name="connsiteY1" fmla="*/ 0 h 1400485"/>
                <a:gd name="connsiteX2" fmla="*/ 2439858 w 2439857"/>
                <a:gd name="connsiteY2" fmla="*/ 700243 h 1400485"/>
                <a:gd name="connsiteX3" fmla="*/ 1219929 w 2439857"/>
                <a:gd name="connsiteY3" fmla="*/ 1400486 h 1400485"/>
                <a:gd name="connsiteX4" fmla="*/ 0 w 2439857"/>
                <a:gd name="connsiteY4" fmla="*/ 700243 h 140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9857" h="1400485">
                  <a:moveTo>
                    <a:pt x="0" y="700243"/>
                  </a:moveTo>
                  <a:cubicBezTo>
                    <a:pt x="0" y="313509"/>
                    <a:pt x="546181" y="0"/>
                    <a:pt x="1219929" y="0"/>
                  </a:cubicBezTo>
                  <a:cubicBezTo>
                    <a:pt x="1893677" y="0"/>
                    <a:pt x="2439858" y="313509"/>
                    <a:pt x="2439858" y="700243"/>
                  </a:cubicBezTo>
                  <a:cubicBezTo>
                    <a:pt x="2439858" y="1086977"/>
                    <a:pt x="1893677" y="1400486"/>
                    <a:pt x="1219929" y="1400486"/>
                  </a:cubicBezTo>
                  <a:cubicBezTo>
                    <a:pt x="546181" y="1400486"/>
                    <a:pt x="0" y="1086977"/>
                    <a:pt x="0" y="700243"/>
                  </a:cubicBezTo>
                  <a:close/>
                </a:path>
              </a:pathLst>
            </a:cu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549" tIns="220336" rIns="372549" bIns="2203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 smtClean="0">
                  <a:latin typeface="Arial"/>
                  <a:cs typeface="Arial"/>
                </a:rPr>
                <a:t>Cloudmesh</a:t>
              </a:r>
              <a:endParaRPr lang="en-US" sz="2400" b="1" kern="1200" dirty="0">
                <a:latin typeface="Arial"/>
                <a:cs typeface="Arial"/>
              </a:endParaRPr>
            </a:p>
          </p:txBody>
        </p:sp>
        <p:sp>
          <p:nvSpPr>
            <p:cNvPr id="12" name="Left Arrow 11"/>
            <p:cNvSpPr/>
            <p:nvPr/>
          </p:nvSpPr>
          <p:spPr>
            <a:xfrm rot="10800000">
              <a:off x="1366044" y="4507710"/>
              <a:ext cx="1906799" cy="628732"/>
            </a:xfrm>
            <a:prstGeom prst="leftArrow">
              <a:avLst>
                <a:gd name="adj1" fmla="val 60000"/>
                <a:gd name="adj2" fmla="val 50000"/>
              </a:avLst>
            </a:prstGeom>
            <a:sp3d z="-54080" prstMaterial="plastic">
              <a:bevelT w="25400" h="25400"/>
              <a:bevelB w="25400" h="25400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318157" y="3983766"/>
              <a:ext cx="2095775" cy="1676620"/>
            </a:xfrm>
            <a:custGeom>
              <a:avLst/>
              <a:gdLst>
                <a:gd name="connsiteX0" fmla="*/ 0 w 2095775"/>
                <a:gd name="connsiteY0" fmla="*/ 167662 h 1676620"/>
                <a:gd name="connsiteX1" fmla="*/ 167662 w 2095775"/>
                <a:gd name="connsiteY1" fmla="*/ 0 h 1676620"/>
                <a:gd name="connsiteX2" fmla="*/ 1928113 w 2095775"/>
                <a:gd name="connsiteY2" fmla="*/ 0 h 1676620"/>
                <a:gd name="connsiteX3" fmla="*/ 2095775 w 2095775"/>
                <a:gd name="connsiteY3" fmla="*/ 167662 h 1676620"/>
                <a:gd name="connsiteX4" fmla="*/ 2095775 w 2095775"/>
                <a:gd name="connsiteY4" fmla="*/ 1508958 h 1676620"/>
                <a:gd name="connsiteX5" fmla="*/ 1928113 w 2095775"/>
                <a:gd name="connsiteY5" fmla="*/ 1676620 h 1676620"/>
                <a:gd name="connsiteX6" fmla="*/ 167662 w 2095775"/>
                <a:gd name="connsiteY6" fmla="*/ 1676620 h 1676620"/>
                <a:gd name="connsiteX7" fmla="*/ 0 w 2095775"/>
                <a:gd name="connsiteY7" fmla="*/ 1508958 h 1676620"/>
                <a:gd name="connsiteX8" fmla="*/ 0 w 2095775"/>
                <a:gd name="connsiteY8" fmla="*/ 167662 h 167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775" h="1676620">
                  <a:moveTo>
                    <a:pt x="0" y="167662"/>
                  </a:moveTo>
                  <a:cubicBezTo>
                    <a:pt x="0" y="75065"/>
                    <a:pt x="75065" y="0"/>
                    <a:pt x="167662" y="0"/>
                  </a:cubicBezTo>
                  <a:lnTo>
                    <a:pt x="1928113" y="0"/>
                  </a:lnTo>
                  <a:cubicBezTo>
                    <a:pt x="2020710" y="0"/>
                    <a:pt x="2095775" y="75065"/>
                    <a:pt x="2095775" y="167662"/>
                  </a:cubicBezTo>
                  <a:lnTo>
                    <a:pt x="2095775" y="1508958"/>
                  </a:lnTo>
                  <a:cubicBezTo>
                    <a:pt x="2095775" y="1601555"/>
                    <a:pt x="2020710" y="1676620"/>
                    <a:pt x="1928113" y="1676620"/>
                  </a:cubicBezTo>
                  <a:lnTo>
                    <a:pt x="167662" y="1676620"/>
                  </a:lnTo>
                  <a:cubicBezTo>
                    <a:pt x="75065" y="1676620"/>
                    <a:pt x="0" y="1601555"/>
                    <a:pt x="0" y="1508958"/>
                  </a:cubicBezTo>
                  <a:lnTo>
                    <a:pt x="0" y="167662"/>
                  </a:lnTo>
                  <a:close/>
                </a:path>
              </a:pathLst>
            </a:cu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827" tIns="94827" rIns="94827" bIns="94827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atin typeface="Arial"/>
                  <a:cs typeface="Arial"/>
                </a:rPr>
                <a:t>Information Services</a:t>
              </a:r>
              <a:endParaRPr lang="en-US" sz="2400" b="1" kern="1200" dirty="0">
                <a:latin typeface="Arial"/>
                <a:cs typeface="Arial"/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kern="1200" dirty="0" err="1" smtClean="0">
                  <a:latin typeface="Arial"/>
                  <a:cs typeface="Arial"/>
                </a:rPr>
                <a:t>CloudMetrics</a:t>
              </a:r>
              <a:endParaRPr lang="en-US" sz="1900" b="1" kern="1200" dirty="0">
                <a:latin typeface="Arial"/>
                <a:cs typeface="Arial"/>
              </a:endParaRPr>
            </a:p>
          </p:txBody>
        </p:sp>
        <p:sp>
          <p:nvSpPr>
            <p:cNvPr id="14" name="Left Arrow 13"/>
            <p:cNvSpPr/>
            <p:nvPr/>
          </p:nvSpPr>
          <p:spPr>
            <a:xfrm rot="13089708">
              <a:off x="1572278" y="3092967"/>
              <a:ext cx="2462373" cy="628732"/>
            </a:xfrm>
            <a:prstGeom prst="leftArrow">
              <a:avLst>
                <a:gd name="adj1" fmla="val 60000"/>
                <a:gd name="adj2" fmla="val 50000"/>
              </a:avLst>
            </a:prstGeom>
            <a:sp3d z="-54080" prstMaterial="plastic">
              <a:bevelT w="25400" h="25400"/>
              <a:bevelB w="25400" h="25400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116192"/>
                <a:satOff val="6725"/>
                <a:lumOff val="539"/>
                <a:alphaOff val="0"/>
              </a:schemeClr>
            </a:fillRef>
            <a:effectRef idx="2">
              <a:schemeClr val="accent4">
                <a:hueOff val="-1116192"/>
                <a:satOff val="6725"/>
                <a:lumOff val="539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531827" y="1808292"/>
              <a:ext cx="2607186" cy="1676620"/>
            </a:xfrm>
            <a:custGeom>
              <a:avLst/>
              <a:gdLst>
                <a:gd name="connsiteX0" fmla="*/ 0 w 2607186"/>
                <a:gd name="connsiteY0" fmla="*/ 167662 h 1676620"/>
                <a:gd name="connsiteX1" fmla="*/ 167662 w 2607186"/>
                <a:gd name="connsiteY1" fmla="*/ 0 h 1676620"/>
                <a:gd name="connsiteX2" fmla="*/ 2439524 w 2607186"/>
                <a:gd name="connsiteY2" fmla="*/ 0 h 1676620"/>
                <a:gd name="connsiteX3" fmla="*/ 2607186 w 2607186"/>
                <a:gd name="connsiteY3" fmla="*/ 167662 h 1676620"/>
                <a:gd name="connsiteX4" fmla="*/ 2607186 w 2607186"/>
                <a:gd name="connsiteY4" fmla="*/ 1508958 h 1676620"/>
                <a:gd name="connsiteX5" fmla="*/ 2439524 w 2607186"/>
                <a:gd name="connsiteY5" fmla="*/ 1676620 h 1676620"/>
                <a:gd name="connsiteX6" fmla="*/ 167662 w 2607186"/>
                <a:gd name="connsiteY6" fmla="*/ 1676620 h 1676620"/>
                <a:gd name="connsiteX7" fmla="*/ 0 w 2607186"/>
                <a:gd name="connsiteY7" fmla="*/ 1508958 h 1676620"/>
                <a:gd name="connsiteX8" fmla="*/ 0 w 2607186"/>
                <a:gd name="connsiteY8" fmla="*/ 167662 h 167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7186" h="1676620">
                  <a:moveTo>
                    <a:pt x="0" y="167662"/>
                  </a:moveTo>
                  <a:cubicBezTo>
                    <a:pt x="0" y="75065"/>
                    <a:pt x="75065" y="0"/>
                    <a:pt x="167662" y="0"/>
                  </a:cubicBezTo>
                  <a:lnTo>
                    <a:pt x="2439524" y="0"/>
                  </a:lnTo>
                  <a:cubicBezTo>
                    <a:pt x="2532121" y="0"/>
                    <a:pt x="2607186" y="75065"/>
                    <a:pt x="2607186" y="167662"/>
                  </a:cubicBezTo>
                  <a:lnTo>
                    <a:pt x="2607186" y="1508958"/>
                  </a:lnTo>
                  <a:cubicBezTo>
                    <a:pt x="2607186" y="1601555"/>
                    <a:pt x="2532121" y="1676620"/>
                    <a:pt x="2439524" y="1676620"/>
                  </a:cubicBezTo>
                  <a:lnTo>
                    <a:pt x="167662" y="1676620"/>
                  </a:lnTo>
                  <a:cubicBezTo>
                    <a:pt x="75065" y="1676620"/>
                    <a:pt x="0" y="1601555"/>
                    <a:pt x="0" y="1508958"/>
                  </a:cubicBezTo>
                  <a:lnTo>
                    <a:pt x="0" y="167662"/>
                  </a:lnTo>
                  <a:close/>
                </a:path>
              </a:pathLst>
            </a:cu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116192"/>
                <a:satOff val="6725"/>
                <a:lumOff val="539"/>
                <a:alphaOff val="0"/>
              </a:schemeClr>
            </a:fillRef>
            <a:effectRef idx="2">
              <a:schemeClr val="accent4">
                <a:hueOff val="-1116192"/>
                <a:satOff val="6725"/>
                <a:lumOff val="53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827" tIns="94827" rIns="94827" bIns="94827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atin typeface="Arial"/>
                  <a:cs typeface="Arial"/>
                </a:rPr>
                <a:t>Provisioning Management</a:t>
              </a:r>
              <a:endParaRPr lang="en-US" sz="2400" b="1" kern="1200" dirty="0">
                <a:latin typeface="Arial"/>
                <a:cs typeface="Arial"/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kern="1200" dirty="0" smtClean="0">
                  <a:latin typeface="Arial"/>
                  <a:cs typeface="Arial"/>
                </a:rPr>
                <a:t>Rain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dirty="0" smtClean="0">
                  <a:latin typeface="Arial"/>
                  <a:cs typeface="Arial"/>
                </a:rPr>
                <a:t>Cloud Shifting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kern="1200" dirty="0" smtClean="0">
                  <a:latin typeface="Arial"/>
                  <a:cs typeface="Arial"/>
                </a:rPr>
                <a:t>Cloud Bursting</a:t>
              </a:r>
              <a:endParaRPr lang="en-US" sz="1900" b="1" kern="1200" dirty="0">
                <a:latin typeface="Arial"/>
                <a:cs typeface="Arial"/>
              </a:endParaRPr>
            </a:p>
          </p:txBody>
        </p:sp>
        <p:sp>
          <p:nvSpPr>
            <p:cNvPr id="16" name="Left Arrow 15"/>
            <p:cNvSpPr/>
            <p:nvPr/>
          </p:nvSpPr>
          <p:spPr>
            <a:xfrm rot="16114334">
              <a:off x="3196720" y="2298664"/>
              <a:ext cx="2703942" cy="628732"/>
            </a:xfrm>
            <a:prstGeom prst="leftArrow">
              <a:avLst>
                <a:gd name="adj1" fmla="val 60000"/>
                <a:gd name="adj2" fmla="val 50000"/>
              </a:avLst>
            </a:prstGeom>
            <a:sp3d z="-54080" prstMaterial="plastic">
              <a:bevelT w="25400" h="25400"/>
              <a:bevelB w="25400" h="25400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2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3250519" y="423169"/>
              <a:ext cx="2528972" cy="1676620"/>
            </a:xfrm>
            <a:custGeom>
              <a:avLst/>
              <a:gdLst>
                <a:gd name="connsiteX0" fmla="*/ 0 w 2528972"/>
                <a:gd name="connsiteY0" fmla="*/ 167662 h 1676620"/>
                <a:gd name="connsiteX1" fmla="*/ 167662 w 2528972"/>
                <a:gd name="connsiteY1" fmla="*/ 0 h 1676620"/>
                <a:gd name="connsiteX2" fmla="*/ 2361310 w 2528972"/>
                <a:gd name="connsiteY2" fmla="*/ 0 h 1676620"/>
                <a:gd name="connsiteX3" fmla="*/ 2528972 w 2528972"/>
                <a:gd name="connsiteY3" fmla="*/ 167662 h 1676620"/>
                <a:gd name="connsiteX4" fmla="*/ 2528972 w 2528972"/>
                <a:gd name="connsiteY4" fmla="*/ 1508958 h 1676620"/>
                <a:gd name="connsiteX5" fmla="*/ 2361310 w 2528972"/>
                <a:gd name="connsiteY5" fmla="*/ 1676620 h 1676620"/>
                <a:gd name="connsiteX6" fmla="*/ 167662 w 2528972"/>
                <a:gd name="connsiteY6" fmla="*/ 1676620 h 1676620"/>
                <a:gd name="connsiteX7" fmla="*/ 0 w 2528972"/>
                <a:gd name="connsiteY7" fmla="*/ 1508958 h 1676620"/>
                <a:gd name="connsiteX8" fmla="*/ 0 w 2528972"/>
                <a:gd name="connsiteY8" fmla="*/ 167662 h 167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8972" h="1676620">
                  <a:moveTo>
                    <a:pt x="0" y="167662"/>
                  </a:moveTo>
                  <a:cubicBezTo>
                    <a:pt x="0" y="75065"/>
                    <a:pt x="75065" y="0"/>
                    <a:pt x="167662" y="0"/>
                  </a:cubicBezTo>
                  <a:lnTo>
                    <a:pt x="2361310" y="0"/>
                  </a:lnTo>
                  <a:cubicBezTo>
                    <a:pt x="2453907" y="0"/>
                    <a:pt x="2528972" y="75065"/>
                    <a:pt x="2528972" y="167662"/>
                  </a:cubicBezTo>
                  <a:lnTo>
                    <a:pt x="2528972" y="1508958"/>
                  </a:lnTo>
                  <a:cubicBezTo>
                    <a:pt x="2528972" y="1601555"/>
                    <a:pt x="2453907" y="1676620"/>
                    <a:pt x="2361310" y="1676620"/>
                  </a:cubicBezTo>
                  <a:lnTo>
                    <a:pt x="167662" y="1676620"/>
                  </a:lnTo>
                  <a:cubicBezTo>
                    <a:pt x="75065" y="1676620"/>
                    <a:pt x="0" y="1601555"/>
                    <a:pt x="0" y="1508958"/>
                  </a:cubicBezTo>
                  <a:lnTo>
                    <a:pt x="0" y="167662"/>
                  </a:lnTo>
                  <a:close/>
                </a:path>
              </a:pathLst>
            </a:cu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2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827" tIns="94827" rIns="94827" bIns="94827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atin typeface="Arial"/>
                  <a:cs typeface="Arial"/>
                </a:rPr>
                <a:t>Virtual Machine</a:t>
              </a:r>
              <a:br>
                <a:rPr lang="en-US" sz="2400" b="1" kern="1200" dirty="0" smtClean="0">
                  <a:latin typeface="Arial"/>
                  <a:cs typeface="Arial"/>
                </a:rPr>
              </a:br>
              <a:r>
                <a:rPr lang="en-US" sz="2400" b="1" kern="1200" dirty="0" smtClean="0">
                  <a:latin typeface="Arial"/>
                  <a:cs typeface="Arial"/>
                </a:rPr>
                <a:t>Management</a:t>
              </a:r>
              <a:endParaRPr lang="en-US" sz="2400" b="1" kern="1200" dirty="0">
                <a:latin typeface="Arial"/>
                <a:cs typeface="Arial"/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dirty="0" err="1" smtClean="0">
                  <a:latin typeface="Arial"/>
                  <a:cs typeface="Arial"/>
                </a:rPr>
                <a:t>IaaS</a:t>
              </a:r>
              <a:r>
                <a:rPr lang="en-US" sz="1900" b="1" dirty="0" smtClean="0">
                  <a:latin typeface="Arial"/>
                  <a:cs typeface="Arial"/>
                </a:rPr>
                <a:t> Abstraction</a:t>
              </a:r>
              <a:endParaRPr lang="en-US" sz="1900" b="1" kern="1200" dirty="0">
                <a:latin typeface="Arial"/>
                <a:cs typeface="Arial"/>
              </a:endParaRPr>
            </a:p>
          </p:txBody>
        </p:sp>
        <p:sp>
          <p:nvSpPr>
            <p:cNvPr id="18" name="Left Arrow 17"/>
            <p:cNvSpPr/>
            <p:nvPr/>
          </p:nvSpPr>
          <p:spPr>
            <a:xfrm rot="18900000">
              <a:off x="4974359" y="3013097"/>
              <a:ext cx="2248008" cy="628732"/>
            </a:xfrm>
            <a:prstGeom prst="leftArrow">
              <a:avLst>
                <a:gd name="adj1" fmla="val 60000"/>
                <a:gd name="adj2" fmla="val 50000"/>
              </a:avLst>
            </a:prstGeom>
            <a:sp3d z="-54080" prstMaterial="plastic">
              <a:bevelT w="25400" h="25400"/>
              <a:bevelB w="25400" h="25400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3348577"/>
                <a:satOff val="20174"/>
                <a:lumOff val="1617"/>
                <a:alphaOff val="0"/>
              </a:schemeClr>
            </a:fillRef>
            <a:effectRef idx="2">
              <a:schemeClr val="accent4">
                <a:hueOff val="-3348577"/>
                <a:satOff val="20174"/>
                <a:lumOff val="161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5845267" y="1694362"/>
              <a:ext cx="2095775" cy="1676620"/>
            </a:xfrm>
            <a:custGeom>
              <a:avLst/>
              <a:gdLst>
                <a:gd name="connsiteX0" fmla="*/ 0 w 2095775"/>
                <a:gd name="connsiteY0" fmla="*/ 167662 h 1676620"/>
                <a:gd name="connsiteX1" fmla="*/ 167662 w 2095775"/>
                <a:gd name="connsiteY1" fmla="*/ 0 h 1676620"/>
                <a:gd name="connsiteX2" fmla="*/ 1928113 w 2095775"/>
                <a:gd name="connsiteY2" fmla="*/ 0 h 1676620"/>
                <a:gd name="connsiteX3" fmla="*/ 2095775 w 2095775"/>
                <a:gd name="connsiteY3" fmla="*/ 167662 h 1676620"/>
                <a:gd name="connsiteX4" fmla="*/ 2095775 w 2095775"/>
                <a:gd name="connsiteY4" fmla="*/ 1508958 h 1676620"/>
                <a:gd name="connsiteX5" fmla="*/ 1928113 w 2095775"/>
                <a:gd name="connsiteY5" fmla="*/ 1676620 h 1676620"/>
                <a:gd name="connsiteX6" fmla="*/ 167662 w 2095775"/>
                <a:gd name="connsiteY6" fmla="*/ 1676620 h 1676620"/>
                <a:gd name="connsiteX7" fmla="*/ 0 w 2095775"/>
                <a:gd name="connsiteY7" fmla="*/ 1508958 h 1676620"/>
                <a:gd name="connsiteX8" fmla="*/ 0 w 2095775"/>
                <a:gd name="connsiteY8" fmla="*/ 167662 h 167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775" h="1676620">
                  <a:moveTo>
                    <a:pt x="0" y="167662"/>
                  </a:moveTo>
                  <a:cubicBezTo>
                    <a:pt x="0" y="75065"/>
                    <a:pt x="75065" y="0"/>
                    <a:pt x="167662" y="0"/>
                  </a:cubicBezTo>
                  <a:lnTo>
                    <a:pt x="1928113" y="0"/>
                  </a:lnTo>
                  <a:cubicBezTo>
                    <a:pt x="2020710" y="0"/>
                    <a:pt x="2095775" y="75065"/>
                    <a:pt x="2095775" y="167662"/>
                  </a:cubicBezTo>
                  <a:lnTo>
                    <a:pt x="2095775" y="1508958"/>
                  </a:lnTo>
                  <a:cubicBezTo>
                    <a:pt x="2095775" y="1601555"/>
                    <a:pt x="2020710" y="1676620"/>
                    <a:pt x="1928113" y="1676620"/>
                  </a:cubicBezTo>
                  <a:lnTo>
                    <a:pt x="167662" y="1676620"/>
                  </a:lnTo>
                  <a:cubicBezTo>
                    <a:pt x="75065" y="1676620"/>
                    <a:pt x="0" y="1601555"/>
                    <a:pt x="0" y="1508958"/>
                  </a:cubicBezTo>
                  <a:lnTo>
                    <a:pt x="0" y="167662"/>
                  </a:lnTo>
                  <a:close/>
                </a:path>
              </a:pathLst>
            </a:cu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3348577"/>
                <a:satOff val="20174"/>
                <a:lumOff val="1617"/>
                <a:alphaOff val="0"/>
              </a:schemeClr>
            </a:fillRef>
            <a:effectRef idx="2">
              <a:schemeClr val="accent4">
                <a:hueOff val="-3348577"/>
                <a:satOff val="20174"/>
                <a:lumOff val="161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827" tIns="94827" rIns="94827" bIns="94827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atin typeface="Arial"/>
                  <a:cs typeface="Arial"/>
                </a:rPr>
                <a:t>Experiment</a:t>
              </a:r>
              <a:br>
                <a:rPr lang="en-US" sz="2400" b="1" kern="1200" dirty="0" smtClean="0">
                  <a:latin typeface="Arial"/>
                  <a:cs typeface="Arial"/>
                </a:rPr>
              </a:br>
              <a:r>
                <a:rPr lang="en-US" sz="2400" b="1" kern="1200" dirty="0" smtClean="0">
                  <a:latin typeface="Arial"/>
                  <a:cs typeface="Arial"/>
                </a:rPr>
                <a:t>Management</a:t>
              </a:r>
              <a:endParaRPr lang="en-US" sz="2400" b="1" kern="1200" dirty="0">
                <a:latin typeface="Arial"/>
                <a:cs typeface="Arial"/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kern="1200" dirty="0" smtClean="0">
                  <a:latin typeface="Arial"/>
                  <a:cs typeface="Arial"/>
                </a:rPr>
                <a:t>Shell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dirty="0" err="1" smtClean="0">
                  <a:latin typeface="Arial"/>
                  <a:cs typeface="Arial"/>
                </a:rPr>
                <a:t>IPython</a:t>
              </a:r>
              <a:endParaRPr lang="en-US" sz="1900" b="1" kern="1200" dirty="0">
                <a:latin typeface="Arial"/>
                <a:cs typeface="Arial"/>
              </a:endParaRPr>
            </a:p>
          </p:txBody>
        </p:sp>
        <p:sp>
          <p:nvSpPr>
            <p:cNvPr id="20" name="Left Arrow 19"/>
            <p:cNvSpPr/>
            <p:nvPr/>
          </p:nvSpPr>
          <p:spPr>
            <a:xfrm>
              <a:off x="5934657" y="4507710"/>
              <a:ext cx="1906799" cy="628732"/>
            </a:xfrm>
            <a:prstGeom prst="leftArrow">
              <a:avLst>
                <a:gd name="adj1" fmla="val 60000"/>
                <a:gd name="adj2" fmla="val 50000"/>
              </a:avLst>
            </a:prstGeom>
            <a:sp3d z="-54080" prstMaterial="plastic">
              <a:bevelT w="25400" h="25400"/>
              <a:bevelB w="25400" h="25400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2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793569" y="3983766"/>
              <a:ext cx="2095775" cy="1676620"/>
            </a:xfrm>
            <a:custGeom>
              <a:avLst/>
              <a:gdLst>
                <a:gd name="connsiteX0" fmla="*/ 0 w 2095775"/>
                <a:gd name="connsiteY0" fmla="*/ 167662 h 1676620"/>
                <a:gd name="connsiteX1" fmla="*/ 167662 w 2095775"/>
                <a:gd name="connsiteY1" fmla="*/ 0 h 1676620"/>
                <a:gd name="connsiteX2" fmla="*/ 1928113 w 2095775"/>
                <a:gd name="connsiteY2" fmla="*/ 0 h 1676620"/>
                <a:gd name="connsiteX3" fmla="*/ 2095775 w 2095775"/>
                <a:gd name="connsiteY3" fmla="*/ 167662 h 1676620"/>
                <a:gd name="connsiteX4" fmla="*/ 2095775 w 2095775"/>
                <a:gd name="connsiteY4" fmla="*/ 1508958 h 1676620"/>
                <a:gd name="connsiteX5" fmla="*/ 1928113 w 2095775"/>
                <a:gd name="connsiteY5" fmla="*/ 1676620 h 1676620"/>
                <a:gd name="connsiteX6" fmla="*/ 167662 w 2095775"/>
                <a:gd name="connsiteY6" fmla="*/ 1676620 h 1676620"/>
                <a:gd name="connsiteX7" fmla="*/ 0 w 2095775"/>
                <a:gd name="connsiteY7" fmla="*/ 1508958 h 1676620"/>
                <a:gd name="connsiteX8" fmla="*/ 0 w 2095775"/>
                <a:gd name="connsiteY8" fmla="*/ 167662 h 167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775" h="1676620">
                  <a:moveTo>
                    <a:pt x="0" y="167662"/>
                  </a:moveTo>
                  <a:cubicBezTo>
                    <a:pt x="0" y="75065"/>
                    <a:pt x="75065" y="0"/>
                    <a:pt x="167662" y="0"/>
                  </a:cubicBezTo>
                  <a:lnTo>
                    <a:pt x="1928113" y="0"/>
                  </a:lnTo>
                  <a:cubicBezTo>
                    <a:pt x="2020710" y="0"/>
                    <a:pt x="2095775" y="75065"/>
                    <a:pt x="2095775" y="167662"/>
                  </a:cubicBezTo>
                  <a:lnTo>
                    <a:pt x="2095775" y="1508958"/>
                  </a:lnTo>
                  <a:cubicBezTo>
                    <a:pt x="2095775" y="1601555"/>
                    <a:pt x="2020710" y="1676620"/>
                    <a:pt x="1928113" y="1676620"/>
                  </a:cubicBezTo>
                  <a:lnTo>
                    <a:pt x="167662" y="1676620"/>
                  </a:lnTo>
                  <a:cubicBezTo>
                    <a:pt x="75065" y="1676620"/>
                    <a:pt x="0" y="1601555"/>
                    <a:pt x="0" y="1508958"/>
                  </a:cubicBezTo>
                  <a:lnTo>
                    <a:pt x="0" y="167662"/>
                  </a:lnTo>
                  <a:close/>
                </a:path>
              </a:pathLst>
            </a:cu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2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827" tIns="94827" rIns="94827" bIns="94827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atin typeface="Arial"/>
                  <a:cs typeface="Arial"/>
                </a:rPr>
                <a:t>Accounting</a:t>
              </a:r>
              <a:endParaRPr lang="en-US" sz="2400" b="1" kern="1200" dirty="0">
                <a:latin typeface="Arial"/>
                <a:cs typeface="Arial"/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kern="1200" dirty="0" smtClean="0">
                  <a:latin typeface="Arial"/>
                  <a:cs typeface="Arial"/>
                </a:rPr>
                <a:t>Internal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kern="1200" dirty="0" smtClean="0">
                  <a:latin typeface="Arial"/>
                  <a:cs typeface="Arial"/>
                </a:rPr>
                <a:t>External</a:t>
              </a:r>
              <a:endParaRPr lang="en-US" sz="1900" b="1" kern="12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67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97"/>
    </mc:Choice>
    <mc:Fallback xmlns="">
      <p:transition spd="slow" advTm="5809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9971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Cloudmesh</a:t>
            </a:r>
            <a:r>
              <a:rPr lang="en-US" b="1" dirty="0" smtClean="0"/>
              <a:t> Components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56" y="859971"/>
            <a:ext cx="9035143" cy="599802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Cobbler:</a:t>
            </a:r>
            <a:r>
              <a:rPr lang="en-US" dirty="0"/>
              <a:t> Python based provisioning of bare-metal or hypervisor-based systems</a:t>
            </a:r>
          </a:p>
          <a:p>
            <a:r>
              <a:rPr lang="en-US" b="1" dirty="0" smtClean="0"/>
              <a:t>Apache </a:t>
            </a:r>
            <a:r>
              <a:rPr lang="en-US" b="1" dirty="0"/>
              <a:t>Libcloud:</a:t>
            </a:r>
            <a:r>
              <a:rPr lang="en-US" dirty="0"/>
              <a:t> Python library for interacting with many of the popular cloud service providers using a unified API. (One Interface To Rule Them All)</a:t>
            </a:r>
          </a:p>
          <a:p>
            <a:r>
              <a:rPr lang="en-US" b="1" dirty="0" smtClean="0"/>
              <a:t>Celery</a:t>
            </a:r>
            <a:r>
              <a:rPr lang="en-US" dirty="0"/>
              <a:t> is an asynchronous task queue/job queue environment based on </a:t>
            </a:r>
            <a:r>
              <a:rPr lang="en-US" dirty="0" err="1"/>
              <a:t>RabbitMQ</a:t>
            </a:r>
            <a:r>
              <a:rPr lang="en-US" dirty="0"/>
              <a:t> or equivalent and written in Python</a:t>
            </a:r>
          </a:p>
          <a:p>
            <a:r>
              <a:rPr lang="en-US" b="1" dirty="0" smtClean="0"/>
              <a:t>OpenStack </a:t>
            </a:r>
            <a:r>
              <a:rPr lang="en-US" b="1" dirty="0"/>
              <a:t>Heat</a:t>
            </a:r>
            <a:r>
              <a:rPr lang="en-US" dirty="0"/>
              <a:t> is a Python orchestration engine for common cloud environments  managing the entire lifecycle of infrastructure and applications.</a:t>
            </a:r>
          </a:p>
          <a:p>
            <a:r>
              <a:rPr lang="en-US" b="1" dirty="0" smtClean="0"/>
              <a:t>Docker</a:t>
            </a:r>
            <a:r>
              <a:rPr lang="en-US" dirty="0"/>
              <a:t> (written in Go) is a tool to package an application and its dependencies in a virtual Linux container</a:t>
            </a:r>
          </a:p>
          <a:p>
            <a:r>
              <a:rPr lang="en-US" b="1" dirty="0" smtClean="0"/>
              <a:t>OCCI</a:t>
            </a:r>
            <a:r>
              <a:rPr lang="en-US" dirty="0"/>
              <a:t> is an Open Grid Forum cloud instance standard</a:t>
            </a:r>
          </a:p>
          <a:p>
            <a:r>
              <a:rPr lang="en-US" b="1" dirty="0" err="1" smtClean="0"/>
              <a:t>Slurm</a:t>
            </a:r>
            <a:r>
              <a:rPr lang="en-US" dirty="0"/>
              <a:t> is an open source C based job scheduler from HPC community with similar functionalities to </a:t>
            </a:r>
            <a:r>
              <a:rPr lang="en-US" dirty="0" err="1"/>
              <a:t>OpenPBS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46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9971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Cloudmesh</a:t>
            </a:r>
            <a:r>
              <a:rPr lang="en-US" b="1" dirty="0" smtClean="0"/>
              <a:t> Components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56" y="859971"/>
            <a:ext cx="9035143" cy="599802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Chef</a:t>
            </a:r>
            <a:r>
              <a:rPr lang="en-US" dirty="0"/>
              <a:t> </a:t>
            </a:r>
            <a:r>
              <a:rPr lang="en-US" b="1" dirty="0" err="1" smtClean="0"/>
              <a:t>Ansible</a:t>
            </a:r>
            <a:r>
              <a:rPr lang="en-US" b="1" dirty="0" smtClean="0"/>
              <a:t> Puppet </a:t>
            </a:r>
            <a:r>
              <a:rPr lang="en-US" b="1" dirty="0"/>
              <a:t>Salt</a:t>
            </a:r>
            <a:r>
              <a:rPr lang="en-US" dirty="0"/>
              <a:t> are system configuration managers. Scripts are used to define system</a:t>
            </a:r>
          </a:p>
          <a:p>
            <a:r>
              <a:rPr lang="en-US" b="1" dirty="0" smtClean="0"/>
              <a:t>Razor </a:t>
            </a:r>
            <a:r>
              <a:rPr lang="en-US" dirty="0" smtClean="0"/>
              <a:t>cloud bare metal provisioning from EMC/puppet</a:t>
            </a:r>
            <a:endParaRPr lang="en-US" dirty="0"/>
          </a:p>
          <a:p>
            <a:r>
              <a:rPr lang="en-US" b="1" dirty="0" smtClean="0"/>
              <a:t>Juju</a:t>
            </a:r>
            <a:r>
              <a:rPr lang="en-US" dirty="0" smtClean="0"/>
              <a:t> from Ubuntu orchestrates services and their provisioning  defined by charms across multiple clouds </a:t>
            </a:r>
            <a:endParaRPr lang="en-US" dirty="0"/>
          </a:p>
          <a:p>
            <a:r>
              <a:rPr lang="en-US" b="1" dirty="0" err="1" smtClean="0"/>
              <a:t>Xcat</a:t>
            </a:r>
            <a:r>
              <a:rPr lang="en-US" dirty="0"/>
              <a:t> (</a:t>
            </a:r>
            <a:r>
              <a:rPr lang="en-US" dirty="0" smtClean="0"/>
              <a:t>Originally we used</a:t>
            </a:r>
            <a:r>
              <a:rPr lang="en-US" dirty="0"/>
              <a:t> this</a:t>
            </a:r>
            <a:r>
              <a:rPr lang="en-US" dirty="0" smtClean="0"/>
              <a:t>) is a rather specialized (IBM) dynamic provisioning system</a:t>
            </a:r>
            <a:endParaRPr lang="en-US" dirty="0"/>
          </a:p>
          <a:p>
            <a:r>
              <a:rPr lang="en-US" b="1" dirty="0" smtClean="0"/>
              <a:t>Foreman</a:t>
            </a:r>
            <a:r>
              <a:rPr lang="en-US" dirty="0" smtClean="0"/>
              <a:t> written in Ruby/</a:t>
            </a:r>
            <a:r>
              <a:rPr lang="en-US" dirty="0" err="1" smtClean="0"/>
              <a:t>Javascript</a:t>
            </a:r>
            <a:r>
              <a:rPr lang="en-US" dirty="0" smtClean="0"/>
              <a:t> is an open </a:t>
            </a:r>
            <a:r>
              <a:rPr lang="en-US" dirty="0"/>
              <a:t>source project that helps system administrators manage servers throughout their lifecycle, from provisioning and configuration to orchestration and monitoring. </a:t>
            </a:r>
            <a:r>
              <a:rPr lang="en-US" dirty="0" smtClean="0"/>
              <a:t>Builds on </a:t>
            </a:r>
            <a:r>
              <a:rPr lang="en-US" dirty="0"/>
              <a:t>Puppet or Chef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76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8&quot; unique_id=&quot;334905&quot;&gt;&lt;/object&gt;&lt;object type=&quot;2&quot; unique_id=&quot;334906&quot;&gt;&lt;object type=&quot;3&quot; unique_id=&quot;334907&quot;&gt;&lt;property id=&quot;20148&quot; value=&quot;5&quot;/&gt;&lt;property id=&quot;20300&quot; value=&quot;Slide 1 - &amp;quot;Recipes for Success with Big Data using FutureGrid Cloudmesh&amp;quot;&quot;/&gt;&lt;property id=&quot;20307&quot; value=&quot;277&quot;/&gt;&lt;/object&gt;&lt;object type=&quot;3&quot; unique_id=&quot;334911&quot;&gt;&lt;property id=&quot;20148&quot; value=&quot;5&quot;/&gt;&lt;property id=&quot;20300&quot; value=&quot;Slide 4 - &amp;quot;CloudMesh SDDSaaS Architecture&amp;quot;&quot;/&gt;&lt;property id=&quot;20307&quot; value=&quot;259&quot;/&gt;&lt;/object&gt;&lt;object type=&quot;3&quot; unique_id=&quot;381170&quot;&gt;&lt;property id=&quot;20148&quot; value=&quot;5&quot;/&gt;&lt;property id=&quot;20300&quot; value=&quot;Slide 2&quot;/&gt;&lt;property id=&quot;20307&quot; value=&quot;281&quot;/&gt;&lt;/object&gt;&lt;object type=&quot;3&quot; unique_id=&quot;381171&quot;&gt;&lt;property id=&quot;20148&quot; value=&quot;5&quot;/&gt;&lt;property id=&quot;20300&quot; value=&quot;Slide 6 - &amp;quot;Cloudmesh: from IaaS(NaaS) to Workflow (Orchestration)&amp;quot;&quot;/&gt;&lt;property id=&quot;20307&quot; value=&quot;282&quot;/&gt;&lt;/object&gt;&lt;object type=&quot;3&quot; unique_id=&quot;381172&quot;&gt;&lt;property id=&quot;20148&quot; value=&quot;5&quot;/&gt;&lt;property id=&quot;20300&quot; value=&quot;Slide 5 - &amp;quot;Cloudmesh and SDDSaaS Stack for HPC-ABDS&amp;quot;&quot;/&gt;&lt;property id=&quot;20307&quot; value=&quot;283&quot;/&gt;&lt;/object&gt;&lt;object type=&quot;3&quot; unique_id=&quot;381174&quot;&gt;&lt;property id=&quot;20148&quot; value=&quot;5&quot;/&gt;&lt;property id=&quot;20300&quot; value=&quot;Slide 7 - &amp;quot;Cloudmesh Functionality&amp;quot;&quot;/&gt;&lt;property id=&quot;20307&quot; value=&quot;286&quot;/&gt;&lt;/object&gt;&lt;object type=&quot;3&quot; unique_id=&quot;381558&quot;&gt;&lt;property id=&quot;20148&quot; value=&quot;5&quot;/&gt;&lt;property id=&quot;20300&quot; value=&quot;Slide 10 - &amp;quot;… Working with VMs in Cloudmesh&amp;quot;&quot;/&gt;&lt;property id=&quot;20307&quot; value=&quot;291&quot;/&gt;&lt;/object&gt;&lt;object type=&quot;3&quot; unique_id=&quot;381561&quot;&gt;&lt;property id=&quot;20148&quot; value=&quot;5&quot;/&gt;&lt;property id=&quot;20300&quot; value=&quot;Slide 8 - &amp;quot;Cloudmesh Components I&amp;quot;&quot;/&gt;&lt;property id=&quot;20307&quot; value=&quot;287&quot;/&gt;&lt;/object&gt;&lt;object type=&quot;3&quot; unique_id=&quot;381562&quot;&gt;&lt;property id=&quot;20148&quot; value=&quot;5&quot;/&gt;&lt;property id=&quot;20300&quot; value=&quot;Slide 9 - &amp;quot;Cloudmesh Components II&amp;quot;&quot;/&gt;&lt;property id=&quot;20307&quot; value=&quot;288&quot;/&gt;&lt;/object&gt;&lt;object type=&quot;3&quot; unique_id=&quot;382371&quot;&gt;&lt;property id=&quot;20148&quot; value=&quot;5&quot;/&gt;&lt;property id=&quot;20300&quot; value=&quot;Slide 11&quot;/&gt;&lt;property id=&quot;20307&quot; value=&quot;303&quot;/&gt;&lt;/object&gt;&lt;object type=&quot;3&quot; unique_id=&quot;408477&quot;&gt;&lt;property id=&quot;20148&quot; value=&quot;5&quot;/&gt;&lt;property id=&quot;20300&quot; value=&quot;Slide 3 - &amp;quot;Maybe a Big Data Initiative would include&amp;quot;&quot;/&gt;&lt;property id=&quot;20307&quot; value=&quot;30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4073</TotalTime>
  <Words>716</Words>
  <Application>Microsoft Office PowerPoint</Application>
  <PresentationFormat>On-screen Show (4:3)</PresentationFormat>
  <Paragraphs>122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Franklin Gothic Demi</vt:lpstr>
      <vt:lpstr>Franklin Gothic Medium</vt:lpstr>
      <vt:lpstr>Times New Roman</vt:lpstr>
      <vt:lpstr>1_Office Theme</vt:lpstr>
      <vt:lpstr>Recipes for Success with Big Data using FutureGrid Cloudmesh</vt:lpstr>
      <vt:lpstr>PowerPoint Presentation</vt:lpstr>
      <vt:lpstr>Maybe a Big Data Initiative would include</vt:lpstr>
      <vt:lpstr>CloudMesh SDDSaaS Architecture</vt:lpstr>
      <vt:lpstr>Cloudmesh and SDDSaaS Stack for HPC-ABDS</vt:lpstr>
      <vt:lpstr>Cloudmesh: from IaaS(NaaS) to Workflow (Orchestration)</vt:lpstr>
      <vt:lpstr>Cloudmesh Functionality</vt:lpstr>
      <vt:lpstr>Cloudmesh Components I</vt:lpstr>
      <vt:lpstr>Cloudmesh Components II</vt:lpstr>
      <vt:lpstr>… Working with VMs in Cloudmesh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Open Source Software  and Projects  Cloudmesh and DevOps</dc:title>
  <dc:creator>Geoffrey Fox</dc:creator>
  <cp:lastModifiedBy>Geoffrey Fox</cp:lastModifiedBy>
  <cp:revision>58</cp:revision>
  <dcterms:created xsi:type="dcterms:W3CDTF">2014-08-17T23:56:58Z</dcterms:created>
  <dcterms:modified xsi:type="dcterms:W3CDTF">2014-12-02T20:12:01Z</dcterms:modified>
</cp:coreProperties>
</file>