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0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  <p:sldMasterId id="2147483673" r:id="rId8"/>
    <p:sldMasterId id="2147483681" r:id="rId9"/>
    <p:sldMasterId id="2147483689" r:id="rId10"/>
    <p:sldMasterId id="2147483697" r:id="rId11"/>
    <p:sldMasterId id="2147483705" r:id="rId12"/>
    <p:sldMasterId id="2147483713" r:id="rId13"/>
    <p:sldMasterId id="2147483735" r:id="rId14"/>
    <p:sldMasterId id="2147483746" r:id="rId15"/>
    <p:sldMasterId id="2147483758" r:id="rId16"/>
    <p:sldMasterId id="2147483764" r:id="rId17"/>
  </p:sldMasterIdLst>
  <p:notesMasterIdLst>
    <p:notesMasterId r:id="rId89"/>
  </p:notesMasterIdLst>
  <p:sldIdLst>
    <p:sldId id="629" r:id="rId18"/>
    <p:sldId id="715" r:id="rId19"/>
    <p:sldId id="716" r:id="rId20"/>
    <p:sldId id="717" r:id="rId21"/>
    <p:sldId id="731" r:id="rId22"/>
    <p:sldId id="718" r:id="rId23"/>
    <p:sldId id="719" r:id="rId24"/>
    <p:sldId id="720" r:id="rId25"/>
    <p:sldId id="721" r:id="rId26"/>
    <p:sldId id="722" r:id="rId27"/>
    <p:sldId id="723" r:id="rId28"/>
    <p:sldId id="724" r:id="rId29"/>
    <p:sldId id="725" r:id="rId30"/>
    <p:sldId id="726" r:id="rId31"/>
    <p:sldId id="729" r:id="rId32"/>
    <p:sldId id="728" r:id="rId33"/>
    <p:sldId id="730" r:id="rId34"/>
    <p:sldId id="685" r:id="rId35"/>
    <p:sldId id="600" r:id="rId36"/>
    <p:sldId id="686" r:id="rId37"/>
    <p:sldId id="298" r:id="rId38"/>
    <p:sldId id="626" r:id="rId39"/>
    <p:sldId id="314" r:id="rId40"/>
    <p:sldId id="297" r:id="rId41"/>
    <p:sldId id="316" r:id="rId42"/>
    <p:sldId id="630" r:id="rId43"/>
    <p:sldId id="399" r:id="rId44"/>
    <p:sldId id="482" r:id="rId45"/>
    <p:sldId id="483" r:id="rId46"/>
    <p:sldId id="627" r:id="rId47"/>
    <p:sldId id="628" r:id="rId48"/>
    <p:sldId id="456" r:id="rId49"/>
    <p:sldId id="712" r:id="rId50"/>
    <p:sldId id="633" r:id="rId51"/>
    <p:sldId id="635" r:id="rId52"/>
    <p:sldId id="636" r:id="rId53"/>
    <p:sldId id="637" r:id="rId54"/>
    <p:sldId id="638" r:id="rId55"/>
    <p:sldId id="639" r:id="rId56"/>
    <p:sldId id="684" r:id="rId57"/>
    <p:sldId id="641" r:id="rId58"/>
    <p:sldId id="643" r:id="rId59"/>
    <p:sldId id="691" r:id="rId60"/>
    <p:sldId id="692" r:id="rId61"/>
    <p:sldId id="693" r:id="rId62"/>
    <p:sldId id="714" r:id="rId63"/>
    <p:sldId id="694" r:id="rId64"/>
    <p:sldId id="695" r:id="rId65"/>
    <p:sldId id="696" r:id="rId66"/>
    <p:sldId id="644" r:id="rId67"/>
    <p:sldId id="646" r:id="rId68"/>
    <p:sldId id="647" r:id="rId69"/>
    <p:sldId id="649" r:id="rId70"/>
    <p:sldId id="650" r:id="rId71"/>
    <p:sldId id="688" r:id="rId72"/>
    <p:sldId id="689" r:id="rId73"/>
    <p:sldId id="690" r:id="rId74"/>
    <p:sldId id="651" r:id="rId75"/>
    <p:sldId id="653" r:id="rId76"/>
    <p:sldId id="654" r:id="rId77"/>
    <p:sldId id="683" r:id="rId78"/>
    <p:sldId id="655" r:id="rId79"/>
    <p:sldId id="656" r:id="rId80"/>
    <p:sldId id="657" r:id="rId81"/>
    <p:sldId id="658" r:id="rId82"/>
    <p:sldId id="713" r:id="rId83"/>
    <p:sldId id="621" r:id="rId84"/>
    <p:sldId id="659" r:id="rId85"/>
    <p:sldId id="660" r:id="rId86"/>
    <p:sldId id="590" r:id="rId87"/>
    <p:sldId id="462" r:id="rId88"/>
  </p:sldIdLst>
  <p:sldSz cx="9144000" cy="6858000" type="screen4x3"/>
  <p:notesSz cx="6858000" cy="9144000"/>
  <p:custDataLst>
    <p:tags r:id="rId9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2A2"/>
    <a:srgbClr val="B4DE94"/>
    <a:srgbClr val="8FF24C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6" autoAdjust="0"/>
    <p:restoredTop sz="96086" autoAdjust="0"/>
  </p:normalViewPr>
  <p:slideViewPr>
    <p:cSldViewPr snapToGrid="0" snapToObjects="1">
      <p:cViewPr varScale="1">
        <p:scale>
          <a:sx n="110" d="100"/>
          <a:sy n="110" d="100"/>
        </p:scale>
        <p:origin x="4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7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6" Type="http://schemas.openxmlformats.org/officeDocument/2006/relationships/slide" Target="slides/slide59.xml"/><Relationship Id="rId84" Type="http://schemas.openxmlformats.org/officeDocument/2006/relationships/slide" Target="slides/slide67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71" Type="http://schemas.openxmlformats.org/officeDocument/2006/relationships/slide" Target="slides/slide54.xml"/><Relationship Id="rId9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74" Type="http://schemas.openxmlformats.org/officeDocument/2006/relationships/slide" Target="slides/slide57.xml"/><Relationship Id="rId79" Type="http://schemas.openxmlformats.org/officeDocument/2006/relationships/slide" Target="slides/slide62.xml"/><Relationship Id="rId87" Type="http://schemas.openxmlformats.org/officeDocument/2006/relationships/slide" Target="slides/slide70.xml"/><Relationship Id="rId5" Type="http://schemas.openxmlformats.org/officeDocument/2006/relationships/customXml" Target="../customXml/item5.xml"/><Relationship Id="rId61" Type="http://schemas.openxmlformats.org/officeDocument/2006/relationships/slide" Target="slides/slide44.xml"/><Relationship Id="rId82" Type="http://schemas.openxmlformats.org/officeDocument/2006/relationships/slide" Target="slides/slide65.xml"/><Relationship Id="rId90" Type="http://schemas.openxmlformats.org/officeDocument/2006/relationships/tags" Target="tags/tag1.xml"/><Relationship Id="rId19" Type="http://schemas.openxmlformats.org/officeDocument/2006/relationships/slide" Target="slides/slide2.xml"/><Relationship Id="rId14" Type="http://schemas.openxmlformats.org/officeDocument/2006/relationships/slideMaster" Target="slideMasters/slideMaster8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slide" Target="slides/slide52.xml"/><Relationship Id="rId77" Type="http://schemas.openxmlformats.org/officeDocument/2006/relationships/slide" Target="slides/slide60.xml"/><Relationship Id="rId8" Type="http://schemas.openxmlformats.org/officeDocument/2006/relationships/slideMaster" Target="slideMasters/slideMaster2.xml"/><Relationship Id="rId51" Type="http://schemas.openxmlformats.org/officeDocument/2006/relationships/slide" Target="slides/slide34.xml"/><Relationship Id="rId72" Type="http://schemas.openxmlformats.org/officeDocument/2006/relationships/slide" Target="slides/slide55.xml"/><Relationship Id="rId80" Type="http://schemas.openxmlformats.org/officeDocument/2006/relationships/slide" Target="slides/slide63.xml"/><Relationship Id="rId85" Type="http://schemas.openxmlformats.org/officeDocument/2006/relationships/slide" Target="slides/slide68.xml"/><Relationship Id="rId9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6.xml"/><Relationship Id="rId17" Type="http://schemas.openxmlformats.org/officeDocument/2006/relationships/slideMaster" Target="slideMasters/slideMaster1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slide" Target="slides/slide53.xml"/><Relationship Id="rId75" Type="http://schemas.openxmlformats.org/officeDocument/2006/relationships/slide" Target="slides/slide58.xml"/><Relationship Id="rId83" Type="http://schemas.openxmlformats.org/officeDocument/2006/relationships/slide" Target="slides/slide66.xml"/><Relationship Id="rId88" Type="http://schemas.openxmlformats.org/officeDocument/2006/relationships/slide" Target="slides/slide71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Master" Target="slideMasters/slideMaster9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10" Type="http://schemas.openxmlformats.org/officeDocument/2006/relationships/slideMaster" Target="slideMasters/slideMaster4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slide" Target="slides/slide56.xml"/><Relationship Id="rId78" Type="http://schemas.openxmlformats.org/officeDocument/2006/relationships/slide" Target="slides/slide61.xml"/><Relationship Id="rId81" Type="http://schemas.openxmlformats.org/officeDocument/2006/relationships/slide" Target="slides/slide64.xml"/><Relationship Id="rId86" Type="http://schemas.openxmlformats.org/officeDocument/2006/relationships/slide" Target="slides/slide69.xml"/><Relationship Id="rId9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14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9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23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30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9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74917-5EB3-415D-9340-9CAA674FD7E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78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0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8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3456E6A-02EB-433D-ACDA-A0A7D2DF5B59}" type="slidenum">
              <a:rPr lang="en-US" altLang="en-US" sz="1200" i="0" smtClean="0">
                <a:solidFill>
                  <a:prstClr val="black"/>
                </a:solidFill>
              </a:rPr>
              <a:pPr/>
              <a:t>9</a:t>
            </a:fld>
            <a:endParaRPr lang="en-US" altLang="en-US" sz="1200" i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6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65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585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dwarfs are Ogres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Implement Ogres  in ABDS+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19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D8143-D15D-4DF0-B208-8B2BDCDED102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1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179DF8-D75B-4EF2-A203-3D75AF46BC03}" type="slidenum">
              <a:rPr lang="en-US" altLang="en-US" sz="1200" i="0" smtClean="0">
                <a:solidFill>
                  <a:prstClr val="black"/>
                </a:solidFill>
              </a:rPr>
              <a:pPr/>
              <a:t>10</a:t>
            </a:fld>
            <a:endParaRPr lang="en-US" altLang="en-US" sz="1200" i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2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6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3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B4EB4-5598-40D3-88E5-16B91A0484D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8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C080E-B00D-4181-91FC-08D9D4473E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3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51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3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646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8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93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7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1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47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90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3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79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52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874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8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0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97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1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8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2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2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45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08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61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35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9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6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6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76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63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6339C3C-0F6E-4C9D-9BD6-3361963070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87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77CC54B-F56B-44F2-8EAB-AB16C6971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14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27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5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8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397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2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257" y="0"/>
            <a:ext cx="9153144" cy="4284096"/>
            <a:chOff x="-7257" y="0"/>
            <a:chExt cx="9153144" cy="4284096"/>
          </a:xfrm>
          <a:solidFill>
            <a:schemeClr val="accent4">
              <a:lumMod val="50000"/>
            </a:schemeClr>
          </a:solidFill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3462"/>
            <a:stretch/>
          </p:blipFill>
          <p:spPr>
            <a:xfrm>
              <a:off x="377" y="0"/>
              <a:ext cx="9143245" cy="259435"/>
            </a:xfrm>
            <a:prstGeom prst="rect">
              <a:avLst/>
            </a:prstGeom>
            <a:grpFill/>
          </p:spPr>
        </p:pic>
        <p:sp>
          <p:nvSpPr>
            <p:cNvPr id="6" name="Freeform 5"/>
            <p:cNvSpPr/>
            <p:nvPr userDrawn="1"/>
          </p:nvSpPr>
          <p:spPr>
            <a:xfrm>
              <a:off x="-7257" y="3824402"/>
              <a:ext cx="9153144" cy="459694"/>
            </a:xfrm>
            <a:custGeom>
              <a:avLst/>
              <a:gdLst>
                <a:gd name="connsiteX0" fmla="*/ 0 w 9158514"/>
                <a:gd name="connsiteY0" fmla="*/ 246743 h 464457"/>
                <a:gd name="connsiteX1" fmla="*/ 2024743 w 9158514"/>
                <a:gd name="connsiteY1" fmla="*/ 246743 h 464457"/>
                <a:gd name="connsiteX2" fmla="*/ 2256971 w 9158514"/>
                <a:gd name="connsiteY2" fmla="*/ 464457 h 464457"/>
                <a:gd name="connsiteX3" fmla="*/ 9158514 w 9158514"/>
                <a:gd name="connsiteY3" fmla="*/ 464457 h 464457"/>
                <a:gd name="connsiteX4" fmla="*/ 9158514 w 9158514"/>
                <a:gd name="connsiteY4" fmla="*/ 0 h 464457"/>
                <a:gd name="connsiteX5" fmla="*/ 7257 w 9158514"/>
                <a:gd name="connsiteY5" fmla="*/ 0 h 464457"/>
                <a:gd name="connsiteX6" fmla="*/ 0 w 9158514"/>
                <a:gd name="connsiteY6" fmla="*/ 246743 h 464457"/>
                <a:gd name="connsiteX0" fmla="*/ 7043 w 9165557"/>
                <a:gd name="connsiteY0" fmla="*/ 246743 h 464457"/>
                <a:gd name="connsiteX1" fmla="*/ 2031786 w 9165557"/>
                <a:gd name="connsiteY1" fmla="*/ 246743 h 464457"/>
                <a:gd name="connsiteX2" fmla="*/ 2264014 w 9165557"/>
                <a:gd name="connsiteY2" fmla="*/ 464457 h 464457"/>
                <a:gd name="connsiteX3" fmla="*/ 9165557 w 9165557"/>
                <a:gd name="connsiteY3" fmla="*/ 464457 h 464457"/>
                <a:gd name="connsiteX4" fmla="*/ 9165557 w 9165557"/>
                <a:gd name="connsiteY4" fmla="*/ 0 h 464457"/>
                <a:gd name="connsiteX5" fmla="*/ 0 w 9165557"/>
                <a:gd name="connsiteY5" fmla="*/ 4763 h 464457"/>
                <a:gd name="connsiteX6" fmla="*/ 7043 w 9165557"/>
                <a:gd name="connsiteY6" fmla="*/ 246743 h 464457"/>
                <a:gd name="connsiteX0" fmla="*/ 2276 w 9160790"/>
                <a:gd name="connsiteY0" fmla="*/ 246743 h 464457"/>
                <a:gd name="connsiteX1" fmla="*/ 2027019 w 9160790"/>
                <a:gd name="connsiteY1" fmla="*/ 246743 h 464457"/>
                <a:gd name="connsiteX2" fmla="*/ 2259247 w 9160790"/>
                <a:gd name="connsiteY2" fmla="*/ 464457 h 464457"/>
                <a:gd name="connsiteX3" fmla="*/ 9160790 w 9160790"/>
                <a:gd name="connsiteY3" fmla="*/ 464457 h 464457"/>
                <a:gd name="connsiteX4" fmla="*/ 9160790 w 9160790"/>
                <a:gd name="connsiteY4" fmla="*/ 0 h 464457"/>
                <a:gd name="connsiteX5" fmla="*/ 0 w 9160790"/>
                <a:gd name="connsiteY5" fmla="*/ 4763 h 464457"/>
                <a:gd name="connsiteX6" fmla="*/ 2276 w 9160790"/>
                <a:gd name="connsiteY6" fmla="*/ 246743 h 464457"/>
                <a:gd name="connsiteX0" fmla="*/ 2276 w 9160790"/>
                <a:gd name="connsiteY0" fmla="*/ 241980 h 459694"/>
                <a:gd name="connsiteX1" fmla="*/ 2027019 w 9160790"/>
                <a:gd name="connsiteY1" fmla="*/ 241980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86792 w 9160790"/>
                <a:gd name="connsiteY1" fmla="*/ 116619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241980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241980 h 459694"/>
                <a:gd name="connsiteX0" fmla="*/ 2276 w 9160790"/>
                <a:gd name="connsiteY0" fmla="*/ 122918 h 459694"/>
                <a:gd name="connsiteX1" fmla="*/ 1891558 w 9160790"/>
                <a:gd name="connsiteY1" fmla="*/ 121381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22918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22918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5194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  <a:gd name="connsiteX0" fmla="*/ 2276 w 9160790"/>
                <a:gd name="connsiteY0" fmla="*/ 144349 h 459694"/>
                <a:gd name="connsiteX1" fmla="*/ 1917774 w 9160790"/>
                <a:gd name="connsiteY1" fmla="*/ 142813 h 459694"/>
                <a:gd name="connsiteX2" fmla="*/ 2259247 w 9160790"/>
                <a:gd name="connsiteY2" fmla="*/ 459694 h 459694"/>
                <a:gd name="connsiteX3" fmla="*/ 9160790 w 9160790"/>
                <a:gd name="connsiteY3" fmla="*/ 459694 h 459694"/>
                <a:gd name="connsiteX4" fmla="*/ 9160790 w 9160790"/>
                <a:gd name="connsiteY4" fmla="*/ 2381 h 459694"/>
                <a:gd name="connsiteX5" fmla="*/ 0 w 9160790"/>
                <a:gd name="connsiteY5" fmla="*/ 0 h 459694"/>
                <a:gd name="connsiteX6" fmla="*/ 2276 w 9160790"/>
                <a:gd name="connsiteY6" fmla="*/ 144349 h 45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0790" h="459694">
                  <a:moveTo>
                    <a:pt x="2276" y="144349"/>
                  </a:moveTo>
                  <a:lnTo>
                    <a:pt x="1917774" y="142813"/>
                  </a:lnTo>
                  <a:lnTo>
                    <a:pt x="2259247" y="459694"/>
                  </a:lnTo>
                  <a:lnTo>
                    <a:pt x="9160790" y="459694"/>
                  </a:lnTo>
                  <a:lnTo>
                    <a:pt x="9160790" y="2381"/>
                  </a:lnTo>
                  <a:lnTo>
                    <a:pt x="0" y="0"/>
                  </a:lnTo>
                  <a:cubicBezTo>
                    <a:pt x="759" y="80660"/>
                    <a:pt x="1517" y="63689"/>
                    <a:pt x="2276" y="14434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95647"/>
            <a:ext cx="5810063" cy="512381"/>
          </a:xfrm>
        </p:spPr>
        <p:txBody>
          <a:bodyPr>
            <a:noAutofit/>
          </a:bodyPr>
          <a:lstStyle>
            <a:lvl1pPr>
              <a:lnSpc>
                <a:spcPts val="2600"/>
              </a:lnSpc>
              <a:defRPr sz="2400" b="1" cap="none" baseline="0">
                <a:solidFill>
                  <a:schemeClr val="tx1"/>
                </a:solidFill>
                <a:latin typeface="Franklin Gothic Medium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35460"/>
            <a:ext cx="5804620" cy="40124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5999" y="5733288"/>
            <a:ext cx="5809593" cy="283464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>
                <a:solidFill>
                  <a:schemeClr val="tx1"/>
                </a:solidFill>
                <a:latin typeface="Franklin Gothic Medium" pitchFamily="34" charset="0"/>
              </a:defRPr>
            </a:lvl1pPr>
            <a:lvl2pPr marL="342900" indent="0">
              <a:buNone/>
              <a:defRPr sz="1100"/>
            </a:lvl2pPr>
            <a:lvl3pPr marL="742950" indent="0">
              <a:buNone/>
              <a:defRPr sz="1100"/>
            </a:lvl3pPr>
            <a:lvl4pPr marL="10287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4" descr="http://bigdatawg.nist.gov/NISTBigDataBann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latin typeface="Franklin Gothic Medium" pitchFamily="34" charset="0"/>
              </a:defRPr>
            </a:lvl1pPr>
            <a:lvl2pPr>
              <a:defRPr sz="2000">
                <a:latin typeface="Franklin Gothic Medium" pitchFamily="34" charset="0"/>
              </a:defRPr>
            </a:lvl2pPr>
            <a:lvl3pPr>
              <a:defRPr sz="1800"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45887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1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4490"/>
            <a:ext cx="6111860" cy="5669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Autofit/>
          </a:bodyPr>
          <a:lstStyle>
            <a:lvl1pPr marL="231775" indent="-231775">
              <a:defRPr sz="2200">
                <a:solidFill>
                  <a:schemeClr val="tx1"/>
                </a:solidFill>
                <a:latin typeface="Franklin Gothic Medium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itchFamily="34" charset="0"/>
              </a:defRPr>
            </a:lvl3pPr>
            <a:lvl4pPr>
              <a:buClr>
                <a:schemeClr val="bg1">
                  <a:lumMod val="75000"/>
                </a:schemeClr>
              </a:buClr>
              <a:defRPr sz="1600">
                <a:solidFill>
                  <a:schemeClr val="tx1"/>
                </a:solidFill>
                <a:latin typeface="Franklin Gothic Medium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8458" y="6343818"/>
            <a:ext cx="533400" cy="15495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F5B7371F-B25E-42BE-91F9-DCD17E1CF49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301142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3" y="6291943"/>
            <a:ext cx="569686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/>
            <a:fld id="{C4B85148-DB98-4269-ACE6-2DF49F9918C9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9670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3" y="6291943"/>
            <a:ext cx="460828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064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44490"/>
            <a:ext cx="6111860" cy="56692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6000" y="3689295"/>
            <a:ext cx="428306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323942" y="6291943"/>
            <a:ext cx="602343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48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789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5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761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80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25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60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87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335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290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11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52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81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752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02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308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FB4FC23-A57C-493A-9265-05ECE363126E}" type="datetimeFigureOut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3/2/2015</a:t>
            </a:fld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3029DE-C3B1-41B9-A17F-1DB9AD189CD7}" type="slidenum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028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07CC151-8719-4DB4-A441-9CB81E0A00F0}" type="datetimeFigureOut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3/2/2015</a:t>
            </a:fld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701F94-06A7-45B6-80A5-533ECB98BB99}" type="slidenum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740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5610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85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igna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7978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BE57376-7253-4CB0-989D-451354335214}" type="datetimeFigureOut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3/2/2015</a:t>
            </a:fld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44234E4-C712-4CC0-927A-B2A91CB5BB27}" type="slidenum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3992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D0DB57-4615-489E-B248-534E7DDAB632}" type="datetimeFigureOut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3/2/2015</a:t>
            </a:fld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CF9F8E-AAA6-4D88-BA0C-7C9963BE10CA}" type="slidenum">
              <a:rPr lang="en-US" sz="2400" i="1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3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45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24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9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8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9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1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38181" y="68494"/>
            <a:ext cx="5205819" cy="8108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Help Using This Template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9525" y="947834"/>
            <a:ext cx="9144000" cy="5033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87323" y="630240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000" dirty="0" smtClean="0">
                <a:solidFill>
                  <a:prstClr val="black"/>
                </a:solidFill>
              </a:rPr>
              <a:t>12/26/13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l="19821" t="14086" r="55960" b="76569"/>
          <a:stretch/>
        </p:blipFill>
        <p:spPr>
          <a:xfrm>
            <a:off x="9525" y="0"/>
            <a:ext cx="392865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Franklin Gothic Demi" pitchFamily="34" charset="0"/>
          <a:ea typeface="+mj-ea"/>
          <a:cs typeface="Arial"/>
        </a:defRPr>
      </a:lvl1pPr>
    </p:titleStyle>
    <p:bodyStyle>
      <a:lvl1pPr marL="231775" indent="-231775" algn="l" defTabSz="9144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lang="en-US" sz="2400" kern="1200" dirty="0" smtClean="0">
          <a:solidFill>
            <a:schemeClr val="tx1"/>
          </a:solidFill>
          <a:latin typeface="Franklin Gothic Medium" pitchFamily="34" charset="0"/>
          <a:ea typeface="+mn-ea"/>
          <a:cs typeface="Arial" pitchFamily="34" charset="0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171450" algn="l" defTabSz="9144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SzPct val="80000"/>
        <a:buFont typeface="Arial"/>
        <a:buChar char="•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x-informatics.appspot.com/cours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pc-abds.org/kaleidoscope/" TargetMode="External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5.xml"/><Relationship Id="rId4" Type="http://schemas.openxmlformats.org/officeDocument/2006/relationships/hyperlink" Target="http://bigdataopensourceprojects.soic.indiana.edu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V1_output_docs.php" TargetMode="External"/><Relationship Id="rId2" Type="http://schemas.openxmlformats.org/officeDocument/2006/relationships/hyperlink" Target="http://bigdatawg.nist.gov/usecases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wg.nist.gov/usecases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gdatacoursespring2014.appspot.com/cours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opensourceprojects.soic.indiana.edu/" TargetMode="External"/><Relationship Id="rId2" Type="http://schemas.openxmlformats.org/officeDocument/2006/relationships/hyperlink" Target="https://bigdatacourse.appspot.com/course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x-informatics.appspot.com/cour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1635"/>
            <a:ext cx="9144000" cy="191265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Big </a:t>
            </a:r>
            <a:r>
              <a:rPr lang="en-US" b="1" dirty="0" smtClean="0">
                <a:solidFill>
                  <a:prstClr val="black"/>
                </a:solidFill>
              </a:rPr>
              <a:t>Data Applications, Software, Hardware and Curricula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3729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 Data Working Group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Meetup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March 2 ,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361" y="3984462"/>
            <a:ext cx="5188495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March 2 2015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  <a:cs typeface="Times New Roman" pitchFamily="18" charset="0"/>
              </a:rPr>
              <a:t>Geoffrey </a:t>
            </a: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6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9277" r="6586"/>
          <a:stretch>
            <a:fillRect/>
          </a:stretch>
        </p:blipFill>
        <p:spPr bwMode="auto">
          <a:xfrm>
            <a:off x="0" y="0"/>
            <a:ext cx="712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0" y="6326188"/>
            <a:ext cx="5638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hlinkClick r:id="rId4"/>
              </a:rPr>
              <a:t>http://x-informatics.appspot.com/course</a:t>
            </a: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7181850" y="17463"/>
            <a:ext cx="196215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Example</a:t>
            </a:r>
            <a:br>
              <a:rPr lang="en-US" altLang="en-US" b="1">
                <a:solidFill>
                  <a:prstClr val="black"/>
                </a:solidFill>
              </a:rPr>
            </a:br>
            <a:r>
              <a:rPr lang="en-US" altLang="en-US" b="1">
                <a:solidFill>
                  <a:prstClr val="black"/>
                </a:solidFill>
              </a:rPr>
              <a:t>Google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Course Builder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MOOC</a:t>
            </a: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The Physics Section expands to 4 units and 2 Homeworks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Unit 9 expands to 5 lessons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Lessons played on YouTube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“talking head video + PowerPoint</a:t>
            </a:r>
            <a:r>
              <a:rPr lang="en-US" altLang="en-US" sz="240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5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3525"/>
            <a:ext cx="90487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i="1" dirty="0" smtClean="0"/>
              <a:t>The </a:t>
            </a:r>
            <a:r>
              <a:rPr lang="en-US" i="1" dirty="0"/>
              <a:t>community group for one of classes and one forum (“No more malls</a:t>
            </a:r>
            <a:r>
              <a:rPr lang="en-US" i="1" dirty="0" smtClean="0"/>
              <a:t>”)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20990" r="4529"/>
          <a:stretch>
            <a:fillRect/>
          </a:stretch>
        </p:blipFill>
        <p:spPr bwMode="auto">
          <a:xfrm>
            <a:off x="1143000" y="1101725"/>
            <a:ext cx="772477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34834"/>
            <a:ext cx="9144000" cy="627017"/>
          </a:xfrm>
        </p:spPr>
        <p:txBody>
          <a:bodyPr>
            <a:noAutofit/>
          </a:bodyPr>
          <a:lstStyle/>
          <a:p>
            <a:r>
              <a:rPr lang="en-US" sz="3100" b="1" dirty="0"/>
              <a:t>Big Data &amp; Open Source </a:t>
            </a:r>
            <a:r>
              <a:rPr lang="en-US" sz="3100" b="1" dirty="0" smtClean="0"/>
              <a:t>Software </a:t>
            </a:r>
            <a:r>
              <a:rPr lang="en-US" sz="3100" b="1" dirty="0"/>
              <a:t>Projects </a:t>
            </a:r>
            <a:r>
              <a:rPr lang="en-US" sz="3100" b="1" dirty="0" smtClean="0"/>
              <a:t>Overview I</a:t>
            </a:r>
            <a:endParaRPr lang="en-US" sz="31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787" y="552792"/>
            <a:ext cx="9070428" cy="630520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course studies software used in many commercial activities to study Big Data. The backdrop for course is the </a:t>
            </a:r>
            <a:r>
              <a:rPr lang="en-US" dirty="0" smtClean="0"/>
              <a:t>~300</a:t>
            </a:r>
            <a:r>
              <a:rPr lang="en-US" dirty="0"/>
              <a:t> software subsystems illustrated at </a:t>
            </a:r>
            <a:r>
              <a:rPr lang="en-US" dirty="0">
                <a:hlinkClick r:id="rId3"/>
              </a:rPr>
              <a:t>http://hpc-abds.org/kaleidoscope/</a:t>
            </a:r>
            <a:r>
              <a:rPr lang="en-US" dirty="0"/>
              <a:t>. We will describe the software architecture represented by this collection which we term HPC-ABDS (High Performance </a:t>
            </a:r>
            <a:r>
              <a:rPr lang="en-US" dirty="0" smtClean="0"/>
              <a:t>Computing enhanced - Apache </a:t>
            </a:r>
            <a:r>
              <a:rPr lang="en-US" dirty="0"/>
              <a:t>Big Data Stack).</a:t>
            </a:r>
          </a:p>
          <a:p>
            <a:r>
              <a:rPr lang="en-US" dirty="0"/>
              <a:t>The cloud computing architecture underlying ABDS and contrast of this with HPC.</a:t>
            </a:r>
          </a:p>
          <a:p>
            <a:r>
              <a:rPr lang="en-US" dirty="0"/>
              <a:t>The software architecture with its different layers at </a:t>
            </a:r>
            <a:r>
              <a:rPr lang="en-US" dirty="0">
                <a:hlinkClick r:id="rId3"/>
              </a:rPr>
              <a:t>http://hpc-abds.org/kaleidoscope/</a:t>
            </a:r>
            <a:r>
              <a:rPr lang="en-US" dirty="0"/>
              <a:t> covering broad functionality and rationale for each layer.</a:t>
            </a:r>
          </a:p>
          <a:p>
            <a:r>
              <a:rPr lang="en-US" dirty="0"/>
              <a:t>Then we will go through selected software systems – about </a:t>
            </a:r>
            <a:r>
              <a:rPr lang="en-US" dirty="0" smtClean="0"/>
              <a:t>5% </a:t>
            </a:r>
            <a:r>
              <a:rPr lang="en-US" dirty="0"/>
              <a:t>of those in the Kaleidoscope which have been already deployed on </a:t>
            </a:r>
            <a:r>
              <a:rPr lang="en-US" dirty="0" err="1" smtClean="0"/>
              <a:t>FutureSystems</a:t>
            </a:r>
            <a:r>
              <a:rPr lang="en-US" dirty="0" smtClean="0"/>
              <a:t> cloud using </a:t>
            </a:r>
            <a:r>
              <a:rPr lang="en-US" dirty="0" err="1"/>
              <a:t>OpenStack</a:t>
            </a:r>
            <a:r>
              <a:rPr lang="en-US" dirty="0"/>
              <a:t> and Chef recipes.</a:t>
            </a:r>
          </a:p>
          <a:p>
            <a:r>
              <a:rPr lang="en-US" dirty="0"/>
              <a:t>Students will chose </a:t>
            </a:r>
            <a:r>
              <a:rPr lang="en-US" dirty="0" smtClean="0"/>
              <a:t>one or more </a:t>
            </a:r>
            <a:r>
              <a:rPr lang="en-US" dirty="0"/>
              <a:t>other open source member of Kaleidoscope each and deploy as </a:t>
            </a:r>
            <a:r>
              <a:rPr lang="en-US" dirty="0" smtClean="0"/>
              <a:t>illustrated in class</a:t>
            </a:r>
            <a:endParaRPr lang="en-US" dirty="0"/>
          </a:p>
          <a:p>
            <a:r>
              <a:rPr lang="en-US" dirty="0" smtClean="0"/>
              <a:t>The main activity of the course will be building a significant project using multiple HPC-ABDS subsystems combined with user code and data.</a:t>
            </a:r>
          </a:p>
          <a:p>
            <a:r>
              <a:rPr lang="en-US" dirty="0" smtClean="0"/>
              <a:t>Projects will be suggested or students can chose their own</a:t>
            </a:r>
          </a:p>
          <a:p>
            <a:r>
              <a:rPr lang="en-US" dirty="0" smtClean="0"/>
              <a:t>For more information, see: </a:t>
            </a:r>
            <a:r>
              <a:rPr lang="en-US" dirty="0" smtClean="0">
                <a:hlinkClick r:id="rId4"/>
              </a:rPr>
              <a:t>http://bigdataopensourceprojects.soic.indiana.edu/</a:t>
            </a:r>
            <a:r>
              <a:rPr lang="en-US" dirty="0" smtClean="0"/>
              <a:t> (will be updated March April 2015)</a:t>
            </a:r>
          </a:p>
          <a:p>
            <a:endParaRPr lang="en-US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6353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017"/>
          </a:xfrm>
        </p:spPr>
        <p:txBody>
          <a:bodyPr>
            <a:noAutofit/>
          </a:bodyPr>
          <a:lstStyle/>
          <a:p>
            <a:r>
              <a:rPr lang="en-US" sz="3000" b="1" dirty="0"/>
              <a:t>Big Data &amp; Open Source Software Projects Overview </a:t>
            </a:r>
            <a:r>
              <a:rPr lang="en-US" sz="3000" b="1" dirty="0" smtClean="0"/>
              <a:t>II</a:t>
            </a:r>
            <a:endParaRPr lang="en-US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572" y="627017"/>
            <a:ext cx="9070428" cy="6122276"/>
          </a:xfrm>
        </p:spPr>
        <p:txBody>
          <a:bodyPr>
            <a:noAutofit/>
          </a:bodyPr>
          <a:lstStyle/>
          <a:p>
            <a:r>
              <a:rPr lang="en-US" sz="2400" b="1" dirty="0"/>
              <a:t>Prerequisites</a:t>
            </a:r>
            <a:endParaRPr lang="en-US" sz="2400" dirty="0"/>
          </a:p>
          <a:p>
            <a:pPr lvl="1"/>
            <a:r>
              <a:rPr lang="en-US" sz="2000" dirty="0" smtClean="0"/>
              <a:t>Elementary </a:t>
            </a:r>
            <a:r>
              <a:rPr lang="en-US" sz="2000" dirty="0"/>
              <a:t>knowledge in a scripting language needed (if not available this can be acquired as part of this </a:t>
            </a:r>
            <a:r>
              <a:rPr lang="en-US" sz="2000" dirty="0" smtClean="0"/>
              <a:t>course)</a:t>
            </a:r>
            <a:endParaRPr lang="en-US" sz="2000" dirty="0"/>
          </a:p>
          <a:p>
            <a:pPr lvl="1"/>
            <a:r>
              <a:rPr lang="en-US" sz="2000" dirty="0" smtClean="0"/>
              <a:t>Basic </a:t>
            </a:r>
            <a:r>
              <a:rPr lang="en-US" sz="2000" dirty="0"/>
              <a:t>knowledge of Python desirable (if not available this can be acquired as part of this </a:t>
            </a:r>
            <a:r>
              <a:rPr lang="en-US" sz="2000" dirty="0" smtClean="0"/>
              <a:t>course)</a:t>
            </a:r>
            <a:endParaRPr lang="en-US" sz="2000" dirty="0"/>
          </a:p>
          <a:p>
            <a:pPr lvl="1"/>
            <a:r>
              <a:rPr lang="en-US" sz="2000" dirty="0" smtClean="0"/>
              <a:t>Ability </a:t>
            </a:r>
            <a:r>
              <a:rPr lang="en-US" sz="2000" dirty="0"/>
              <a:t>to (learn to) use the </a:t>
            </a:r>
            <a:r>
              <a:rPr lang="en-US" sz="2000" dirty="0" smtClean="0"/>
              <a:t>Linux/Unix </a:t>
            </a:r>
            <a:r>
              <a:rPr lang="en-US" sz="2000" dirty="0"/>
              <a:t>command shell (we will </a:t>
            </a:r>
            <a:r>
              <a:rPr lang="en-US" sz="2000" dirty="0" smtClean="0"/>
              <a:t>have </a:t>
            </a:r>
            <a:r>
              <a:rPr lang="en-US" sz="2000" dirty="0"/>
              <a:t>lesson on </a:t>
            </a:r>
            <a:r>
              <a:rPr lang="en-US" sz="2000" dirty="0" smtClean="0"/>
              <a:t>this)</a:t>
            </a:r>
            <a:endParaRPr lang="en-US" sz="2000" dirty="0"/>
          </a:p>
          <a:p>
            <a:pPr lvl="1"/>
            <a:r>
              <a:rPr lang="en-US" sz="2000" dirty="0" smtClean="0"/>
              <a:t>Basic </a:t>
            </a:r>
            <a:r>
              <a:rPr lang="en-US" sz="2000" dirty="0"/>
              <a:t>understanding on how to install packages and programs on Linux (we will </a:t>
            </a:r>
            <a:r>
              <a:rPr lang="en-US" sz="2000" dirty="0" smtClean="0"/>
              <a:t>have </a:t>
            </a:r>
            <a:r>
              <a:rPr lang="en-US" sz="2000" dirty="0"/>
              <a:t>a lesson on this</a:t>
            </a:r>
            <a:r>
              <a:rPr lang="en-US" sz="2000" dirty="0" smtClean="0"/>
              <a:t>)</a:t>
            </a:r>
          </a:p>
          <a:p>
            <a:r>
              <a:rPr lang="en-US" sz="2400" b="1" dirty="0" smtClean="0"/>
              <a:t>You will learn</a:t>
            </a:r>
          </a:p>
          <a:p>
            <a:pPr lvl="1"/>
            <a:r>
              <a:rPr lang="en-US" sz="2000" b="1" dirty="0" err="1"/>
              <a:t>DevOps</a:t>
            </a:r>
            <a:r>
              <a:rPr lang="en-US" sz="2000" b="1" dirty="0"/>
              <a:t>: </a:t>
            </a:r>
            <a:r>
              <a:rPr lang="en-US" sz="2000" dirty="0"/>
              <a:t>"software deployment automation"</a:t>
            </a:r>
          </a:p>
          <a:p>
            <a:pPr lvl="1"/>
            <a:r>
              <a:rPr lang="en-US" sz="2000" dirty="0"/>
              <a:t>Linux command </a:t>
            </a:r>
            <a:r>
              <a:rPr lang="en-US" sz="2000" dirty="0" smtClean="0"/>
              <a:t>shell and Elementary </a:t>
            </a:r>
            <a:r>
              <a:rPr lang="en-US" sz="2000" dirty="0"/>
              <a:t>usage of </a:t>
            </a:r>
            <a:r>
              <a:rPr lang="en-US" sz="2000" dirty="0" err="1"/>
              <a:t>ssh</a:t>
            </a:r>
            <a:endParaRPr lang="en-US" sz="2000" dirty="0"/>
          </a:p>
          <a:p>
            <a:pPr lvl="1"/>
            <a:r>
              <a:rPr lang="en-US" sz="2000" dirty="0"/>
              <a:t>Use of </a:t>
            </a:r>
            <a:r>
              <a:rPr lang="en-US" sz="2000" dirty="0" err="1"/>
              <a:t>Github</a:t>
            </a:r>
            <a:r>
              <a:rPr lang="en-US" sz="2000" dirty="0"/>
              <a:t> to store software packages and documentation</a:t>
            </a:r>
          </a:p>
          <a:p>
            <a:pPr lvl="1"/>
            <a:r>
              <a:rPr lang="en-US" sz="2000" dirty="0"/>
              <a:t>The reproducible installation of sophisticated platforms on virtual clusters. </a:t>
            </a:r>
          </a:p>
          <a:p>
            <a:pPr lvl="2"/>
            <a:r>
              <a:rPr lang="en-US" sz="1600" dirty="0"/>
              <a:t>This is facilitated either by scripts developed in Python, </a:t>
            </a:r>
            <a:r>
              <a:rPr lang="en-US" sz="1600" dirty="0" err="1"/>
              <a:t>Openstack</a:t>
            </a:r>
            <a:r>
              <a:rPr lang="en-US" sz="1600" dirty="0"/>
              <a:t> Heat, or a </a:t>
            </a:r>
            <a:r>
              <a:rPr lang="en-US" sz="1600" dirty="0" err="1"/>
              <a:t>DevOps</a:t>
            </a:r>
            <a:r>
              <a:rPr lang="en-US" sz="1600" dirty="0"/>
              <a:t> framework such as </a:t>
            </a:r>
            <a:r>
              <a:rPr lang="en-US" sz="1600" dirty="0" err="1"/>
              <a:t>Ansible</a:t>
            </a:r>
            <a:r>
              <a:rPr lang="en-US" sz="1600" dirty="0"/>
              <a:t>, Chef, or Puppet. </a:t>
            </a:r>
          </a:p>
          <a:p>
            <a:pPr lvl="2"/>
            <a:r>
              <a:rPr lang="en-US" sz="1600" dirty="0"/>
              <a:t>Which framework is chosen will depend on the experience level of the student.</a:t>
            </a:r>
          </a:p>
          <a:p>
            <a:pPr lvl="1"/>
            <a:r>
              <a:rPr lang="en-US" sz="2000" dirty="0"/>
              <a:t>You will learn utility of the key parts of Big Data Stack</a:t>
            </a:r>
          </a:p>
          <a:p>
            <a:endParaRPr lang="en-US" sz="2400" dirty="0"/>
          </a:p>
          <a:p>
            <a:pPr>
              <a:lnSpc>
                <a:spcPts val="2000"/>
              </a:lnSpc>
            </a:pPr>
            <a:endParaRPr lang="en-US" sz="2400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65333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883" y="0"/>
            <a:ext cx="8941708" cy="6874923"/>
            <a:chOff x="-7883" y="0"/>
            <a:chExt cx="8941708" cy="68749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8316" t="8641" r="19368" b="3423"/>
            <a:stretch/>
          </p:blipFill>
          <p:spPr>
            <a:xfrm>
              <a:off x="-7883" y="0"/>
              <a:ext cx="6255682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880977" y="6505591"/>
              <a:ext cx="50528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http://bigdataopensourceprojects.soic.indiana.edu/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61639" y="-34839"/>
            <a:ext cx="6882361" cy="6909762"/>
            <a:chOff x="684755" y="0"/>
            <a:chExt cx="6882361" cy="6909762"/>
          </a:xfrm>
        </p:grpSpPr>
        <p:grpSp>
          <p:nvGrpSpPr>
            <p:cNvPr id="9" name="Group 8"/>
            <p:cNvGrpSpPr/>
            <p:nvPr/>
          </p:nvGrpSpPr>
          <p:grpSpPr>
            <a:xfrm>
              <a:off x="717331" y="51762"/>
              <a:ext cx="6849785" cy="6858000"/>
              <a:chOff x="0" y="0"/>
              <a:chExt cx="6849785" cy="6858000"/>
            </a:xfrm>
          </p:grpSpPr>
          <p:pic>
            <p:nvPicPr>
              <p:cNvPr id="1026" name="Picture 2" descr="digraph foo {&#10;     node [shape=record];&#10;&#10;     a [label=&quot;Part A | Account Application &quot;,&#10;         URL=&quot;http://www.youtube.com/watch?v=CwHFaluDgzc&quot;,&#10;         target=&quot;_blank&quot;];&#10;&#10;     a1 [label=&quot;Part A.1 | Account Application &quot;,&#10;         URL=&quot;http://www.youtube.com/watch?v=c7mjKI8mJws&quot;,&#10;         target=&quot;_blank&quot;];&#10;&#10;     a2 [label=&quot;Part A.2 | OpenID Upload &quot;,&#10;         URL=&quot;http://www.youtube.com/watch?v=rZzpCYWDEpI&quot;,&#10;         target=&quot;_blank&quot;];&#10;&#10;     a3 [label=&quot;Part A.3 | SSHkey Upload &quot;,&#10;         URL=&quot;http://www.youtube.com/watch?v=4wjVwQbOlSU&quot;,&#10;         target=&quot;_blank&quot;];&#10;&#10;     a4 [label=&quot;Part A.4 | Project Join Request&quot;,&#10;         URL=&quot;http://www.youtube.com/watch?v=5xQiPBwt58s&quot;,&#10;         target=&quot;_blank&quot;];&#10;&#10;     b [label=&quot;Part B | Introduction to Cloudmesh &quot;,&#10;         URL=&quot;http://www.youtube.com/watch?v=njHHjRMb7V8&quot;,&#10;         target=&quot;_blank&quot;];&#10;&#10;     c [label=&quot;Part C | Overview of Cloudmesh Learning Web Site&quot;,&#10;         URL=&quot;http://www.youtube.com/watch?v=uGIPmiJ0cxg&quot;,&#10;         target=&quot;_blank&quot;];&#10;&#10;     d1 [label=&quot;Part D.1 | Install Cloudmesh on a Desktop&quot;,&#10;         URL=&quot;http://www.youtube.com/watch?v=lGiJifD0VgU&quot;,&#10;         target=&quot;_blank&quot;];&#10;&#10;     d2 [label=&quot;Part D.2 | Install Cloudmesh on a VM&quot;,&#10;         URL=&quot;http://www.youtube.com/watch?v=rcecpgm-47g&quot;,&#10;         target=&quot;_blank&quot;];&#10;&#10;     e  [label=&quot;Part E | The Cloudmesh Web Interface&quot;,&#10;         URL=&quot;http://www.youtube.com/watch?v=l_P4G85rysA&quot;,&#10;         target=&quot;_blank&quot;];&#10;&#10;     f  [label=&quot;Part F | The Cloudmesh IPython Learning Server&quot;,&#10;         URL=&quot;http://www.youtube.com/watch?v=1dn_av-zC00&quot;,&#10;         target=&quot;_blank&quot;];&#10;&#10;     g  [label=&quot;Part G | The Cloudmesh Command Shell interface&quot;,&#10;         URL=&quot;http://www.youtube.com/watch?v=hdq-t-ggkXA&quot;,&#10;         target=&quot;_blank&quot;];&#10;&#10;     h  [label=&quot;Part H | The Cloudmesh Command Shell API&quot;,&#10;         URL=&quot;http://www.youtube.com/watch?v=mF33LYqC30c&quot;,&#10;         target=&quot;_blank&quot;];&#10;&#10;     i  [label=&quot;Part I | The Cloudmesh Python API&quot;,&#10;         URL=&quot;http://www.youtube.com/watch?v=xOL_-Sfh9MA&quot;,&#10;         target=&quot;_blank&quot;];&#10;&#10;     class [label=&quot;Class&quot;];&#10;     subgraph accounts {&#10;         a1 -&gt; a2 -&gt; a3 -&gt; a4&#10;     }&#10;&#10;     a -&gt; a1 [lhead=accounts];&#10;     a4 -&gt; b [ltail=accounts];&#10;     class -&gt; a -&gt; b -&gt; c ;&#10;     c -&gt; d1;&#10;     c -&gt; d2 -&gt; f;&#10;     d1 -&gt; e -&gt; f -&gt; g -&gt; h -&gt; i;&#10;}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37287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11064" t="8708" r="13214" b="2475"/>
              <a:stretch/>
            </p:blipFill>
            <p:spPr>
              <a:xfrm>
                <a:off x="3350172" y="0"/>
                <a:ext cx="3499613" cy="6858000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684755" y="0"/>
              <a:ext cx="12533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prstClr val="black"/>
                  </a:solidFill>
                </a:rPr>
                <a:t>Cloudmesh</a:t>
              </a:r>
              <a:r>
                <a:rPr lang="en-US" b="1" dirty="0" smtClean="0">
                  <a:solidFill>
                    <a:prstClr val="black"/>
                  </a:solidFill>
                </a:rPr>
                <a:t> MOOC Videos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8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30163"/>
            <a:ext cx="9144000" cy="787400"/>
          </a:xfrm>
        </p:spPr>
        <p:txBody>
          <a:bodyPr/>
          <a:lstStyle/>
          <a:p>
            <a:r>
              <a:rPr lang="en-US" altLang="en-US" smtClean="0"/>
              <a:t>Potpourri of Online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513"/>
            <a:ext cx="9144000" cy="55578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dirty="0" smtClean="0"/>
              <a:t>Canvas (Indiana University Default): </a:t>
            </a:r>
            <a:r>
              <a:rPr lang="en-US" sz="2400" dirty="0"/>
              <a:t>Best for interface with IU grading and records</a:t>
            </a:r>
          </a:p>
          <a:p>
            <a:pPr>
              <a:defRPr/>
            </a:pPr>
            <a:r>
              <a:rPr lang="en-US" sz="2400" b="1" dirty="0" smtClean="0"/>
              <a:t>Google Course Builder: </a:t>
            </a:r>
            <a:r>
              <a:rPr lang="en-US" sz="2400" dirty="0"/>
              <a:t>Best for management and integration of components</a:t>
            </a:r>
          </a:p>
          <a:p>
            <a:pPr>
              <a:defRPr/>
            </a:pPr>
            <a:r>
              <a:rPr lang="en-US" sz="2400" b="1" dirty="0"/>
              <a:t>Ad hoc web pages: </a:t>
            </a:r>
            <a:r>
              <a:rPr lang="en-US" sz="2400" dirty="0"/>
              <a:t>alternative easy to build integration</a:t>
            </a:r>
          </a:p>
          <a:p>
            <a:pPr>
              <a:defRPr/>
            </a:pPr>
            <a:r>
              <a:rPr lang="en-US" sz="2400" b="1" dirty="0" smtClean="0"/>
              <a:t>Microsoft Mix</a:t>
            </a:r>
            <a:r>
              <a:rPr lang="en-US" sz="2400" b="1" dirty="0"/>
              <a:t>: </a:t>
            </a:r>
            <a:r>
              <a:rPr lang="en-US" sz="2400" dirty="0" smtClean="0"/>
              <a:t>Simplest </a:t>
            </a:r>
            <a:r>
              <a:rPr lang="en-US" sz="2400" dirty="0"/>
              <a:t>faculty preparation interface</a:t>
            </a:r>
          </a:p>
          <a:p>
            <a:pPr>
              <a:defRPr/>
            </a:pPr>
            <a:r>
              <a:rPr lang="en-US" sz="2400" b="1" dirty="0"/>
              <a:t>Adobe Presenter/Camtasia: </a:t>
            </a:r>
            <a:r>
              <a:rPr lang="en-US" sz="2400" dirty="0" smtClean="0"/>
              <a:t>More </a:t>
            </a:r>
            <a:r>
              <a:rPr lang="en-US" sz="2400" dirty="0"/>
              <a:t>powerful video preparation that support subtitles but not clearly needed</a:t>
            </a:r>
          </a:p>
          <a:p>
            <a:pPr>
              <a:defRPr/>
            </a:pPr>
            <a:r>
              <a:rPr lang="en-US" sz="2400" b="1" dirty="0"/>
              <a:t>Google Community: </a:t>
            </a:r>
            <a:r>
              <a:rPr lang="en-US" sz="2400" dirty="0"/>
              <a:t>Good social interaction support</a:t>
            </a:r>
          </a:p>
          <a:p>
            <a:pPr>
              <a:defRPr/>
            </a:pPr>
            <a:r>
              <a:rPr lang="en-US" sz="2400" b="1" dirty="0"/>
              <a:t>YouTube: </a:t>
            </a:r>
            <a:r>
              <a:rPr lang="en-US" sz="2400" dirty="0"/>
              <a:t>Best user interface for videos</a:t>
            </a:r>
          </a:p>
          <a:p>
            <a:pPr>
              <a:defRPr/>
            </a:pPr>
            <a:r>
              <a:rPr lang="en-US" sz="2400" b="1" dirty="0"/>
              <a:t>Hangout: </a:t>
            </a:r>
            <a:r>
              <a:rPr lang="en-US" sz="2400" dirty="0"/>
              <a:t>Best for instructor-students online interactions (one instructor to </a:t>
            </a:r>
            <a:r>
              <a:rPr lang="en-US" sz="2400" dirty="0" smtClean="0"/>
              <a:t>9 </a:t>
            </a:r>
            <a:r>
              <a:rPr lang="en-US" sz="2400" dirty="0"/>
              <a:t>students with live feed</a:t>
            </a:r>
            <a:r>
              <a:rPr lang="en-US" sz="2400" dirty="0" smtClean="0"/>
              <a:t>). Hangout on air mixes live and streaming (30 second delay from archived YouTube) and more participants</a:t>
            </a:r>
            <a:endParaRPr lang="en-US" sz="24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fld id="{EE9B6A26-E5B3-4BA1-8E22-974D4D4518E8}" type="slidenum">
              <a:rPr lang="en-US" altLang="en-US" sz="2400" i="1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2400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Online Resources</a:t>
            </a:r>
            <a:br>
              <a:rPr lang="en-US" b="1" dirty="0" smtClean="0"/>
            </a:br>
            <a:r>
              <a:rPr lang="en-US" b="1" dirty="0" smtClean="0"/>
              <a:t>Data Science Curriculum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3/2/2015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99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34724"/>
            <a:ext cx="9143999" cy="6869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My Research in Data Science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06055"/>
            <a:ext cx="9143998" cy="6151943"/>
          </a:xfrm>
        </p:spPr>
        <p:txBody>
          <a:bodyPr>
            <a:noAutofit/>
          </a:bodyPr>
          <a:lstStyle/>
          <a:p>
            <a:r>
              <a:rPr lang="en-US" sz="2000" dirty="0" smtClean="0"/>
              <a:t>Identify/develop </a:t>
            </a:r>
            <a:r>
              <a:rPr lang="en-US" sz="2000" b="1" dirty="0" smtClean="0">
                <a:solidFill>
                  <a:srgbClr val="FF0000"/>
                </a:solidFill>
              </a:rPr>
              <a:t>parallel large scale data analytics data analytics library SPIDAL </a:t>
            </a:r>
            <a:r>
              <a:rPr lang="en-US" sz="2000" dirty="0" smtClean="0"/>
              <a:t>(</a:t>
            </a:r>
            <a:r>
              <a:rPr lang="en-US" sz="2000" b="1" dirty="0"/>
              <a:t>Scalable Parallel Interoperable Data Analytics Library </a:t>
            </a:r>
            <a:r>
              <a:rPr lang="en-US" sz="2000" b="1" dirty="0" smtClean="0"/>
              <a:t>) </a:t>
            </a:r>
            <a:r>
              <a:rPr lang="en-US" sz="2000" dirty="0" smtClean="0"/>
              <a:t>of similar quality to </a:t>
            </a:r>
            <a:r>
              <a:rPr lang="en-US" sz="2000" b="1" dirty="0" err="1" smtClean="0"/>
              <a:t>PETSc</a:t>
            </a:r>
            <a:r>
              <a:rPr lang="en-US" sz="2000" dirty="0" smtClean="0"/>
              <a:t> and </a:t>
            </a:r>
            <a:r>
              <a:rPr lang="en-US" sz="2000" b="1" dirty="0" err="1" smtClean="0"/>
              <a:t>ScaLAPACK</a:t>
            </a:r>
            <a:r>
              <a:rPr lang="en-US" sz="2000" b="1" dirty="0" smtClean="0"/>
              <a:t> </a:t>
            </a:r>
            <a:r>
              <a:rPr lang="en-US" sz="2000" dirty="0" smtClean="0"/>
              <a:t>which have been very influential in success of HPC for simulations</a:t>
            </a:r>
          </a:p>
          <a:p>
            <a:r>
              <a:rPr lang="en-US" sz="2000" b="1" dirty="0" smtClean="0"/>
              <a:t>Analyze Big Data applications </a:t>
            </a:r>
            <a:r>
              <a:rPr lang="en-US" sz="2000" dirty="0" smtClean="0"/>
              <a:t>to identify analytics needed and generate </a:t>
            </a:r>
            <a:r>
              <a:rPr lang="en-US" sz="2000" b="1" dirty="0" smtClean="0">
                <a:solidFill>
                  <a:srgbClr val="FF0000"/>
                </a:solidFill>
              </a:rPr>
              <a:t>benchmark applications and characteristics (Ogres with facets)</a:t>
            </a:r>
          </a:p>
          <a:p>
            <a:r>
              <a:rPr lang="en-US" sz="2000" dirty="0" smtClean="0"/>
              <a:t>Analyze existing </a:t>
            </a:r>
            <a:r>
              <a:rPr lang="en-US" sz="2000" b="1" dirty="0" smtClean="0"/>
              <a:t>analytics libraries </a:t>
            </a:r>
            <a:r>
              <a:rPr lang="en-US" sz="2000" dirty="0" smtClean="0"/>
              <a:t>(in practice limit to some application domains and some general libraries Mahout, R. </a:t>
            </a:r>
            <a:r>
              <a:rPr lang="en-US" sz="2000" dirty="0" err="1" smtClean="0"/>
              <a:t>MLlib</a:t>
            </a:r>
            <a:r>
              <a:rPr lang="en-US" sz="2000" dirty="0" smtClean="0"/>
              <a:t>) – catalog library members available and performance</a:t>
            </a:r>
          </a:p>
          <a:p>
            <a:r>
              <a:rPr lang="en-US" sz="2000" b="1" dirty="0" smtClean="0"/>
              <a:t>Analyze Big Data Software </a:t>
            </a:r>
            <a:r>
              <a:rPr lang="en-US" sz="2000" dirty="0" smtClean="0"/>
              <a:t>and identify </a:t>
            </a:r>
            <a:r>
              <a:rPr lang="en-US" sz="2000" b="1" dirty="0" smtClean="0"/>
              <a:t>software model </a:t>
            </a:r>
            <a:r>
              <a:rPr lang="en-US" sz="2000" b="1" dirty="0">
                <a:solidFill>
                  <a:srgbClr val="FF0000"/>
                </a:solidFill>
              </a:rPr>
              <a:t>HPC-ABDS (HPC – Apache Big Data </a:t>
            </a:r>
            <a:r>
              <a:rPr lang="en-US" sz="2000" b="1" dirty="0" smtClean="0">
                <a:solidFill>
                  <a:srgbClr val="FF0000"/>
                </a:solidFill>
              </a:rPr>
              <a:t>Stack) </a:t>
            </a:r>
            <a:r>
              <a:rPr lang="en-US" sz="2000" dirty="0" smtClean="0"/>
              <a:t>to allow </a:t>
            </a:r>
            <a:r>
              <a:rPr lang="en-US" sz="2000" b="1" dirty="0" smtClean="0"/>
              <a:t>interoperability </a:t>
            </a:r>
            <a:r>
              <a:rPr lang="en-US" sz="2000" dirty="0" smtClean="0"/>
              <a:t>(Cloud/HPC) and </a:t>
            </a:r>
            <a:r>
              <a:rPr lang="en-US" sz="2000" b="1" dirty="0" smtClean="0"/>
              <a:t>high performance </a:t>
            </a:r>
            <a:r>
              <a:rPr lang="en-US" sz="2000" dirty="0" smtClean="0"/>
              <a:t>merging HPC and commodity cloud software </a:t>
            </a:r>
          </a:p>
          <a:p>
            <a:r>
              <a:rPr lang="en-US" sz="2000" dirty="0"/>
              <a:t>Identify range of </a:t>
            </a:r>
            <a:r>
              <a:rPr lang="en-US" sz="2000" b="1" dirty="0"/>
              <a:t>big data computer architectures</a:t>
            </a:r>
          </a:p>
          <a:p>
            <a:r>
              <a:rPr lang="en-US" sz="2000" dirty="0" smtClean="0"/>
              <a:t>Design or identify new or existing </a:t>
            </a:r>
            <a:r>
              <a:rPr lang="en-US" sz="2000" b="1" dirty="0" smtClean="0"/>
              <a:t>algorithms including  and assuming parallel implementation</a:t>
            </a:r>
          </a:p>
          <a:p>
            <a:r>
              <a:rPr lang="en-US" sz="2000" b="1" dirty="0" smtClean="0"/>
              <a:t>Many more </a:t>
            </a:r>
            <a:r>
              <a:rPr lang="en-US" sz="2000" b="1" dirty="0"/>
              <a:t>data scientists than computational scientists </a:t>
            </a:r>
            <a:r>
              <a:rPr lang="en-US" sz="2000" dirty="0"/>
              <a:t>so HPC implications of data analytics could be influential on simulation software and </a:t>
            </a:r>
            <a:r>
              <a:rPr lang="en-US" sz="2000" dirty="0" smtClean="0"/>
              <a:t>hardware</a:t>
            </a:r>
          </a:p>
          <a:p>
            <a:r>
              <a:rPr lang="en-US" sz="2000" dirty="0" smtClean="0"/>
              <a:t>Develop </a:t>
            </a:r>
            <a:r>
              <a:rPr lang="en-US" sz="2000" b="1" dirty="0" smtClean="0"/>
              <a:t>Data Science Curricula</a:t>
            </a: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32" y="73304"/>
            <a:ext cx="8229600" cy="7512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Analytics and the DIKW Pipeline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578"/>
            <a:ext cx="9144000" cy="60334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goes through a </a:t>
            </a:r>
            <a:r>
              <a:rPr lang="en-US" dirty="0" smtClean="0"/>
              <a:t>pipeline (Big Data is also Big Wisdom etc.)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Raw data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Data  Information  Knowledge  Wisdom  Decisions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Each link enabled by a filter which is “business logic” or “analytics”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All filters are Analytics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However I am most interested in filters that involve “sophisticated analytics” which require non trivial parallel algorithms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Improve state of art in both algorithm quality and (parallel) performance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See Apache Crunch or Google Cloud Dataflow supporting pipelined analytics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And Pegasus, </a:t>
            </a:r>
            <a:r>
              <a:rPr lang="en-US" dirty="0" err="1" smtClean="0">
                <a:sym typeface="Wingdings" panose="05000000000000000000" pitchFamily="2" charset="2"/>
              </a:rPr>
              <a:t>Taverna</a:t>
            </a:r>
            <a:r>
              <a:rPr lang="en-US" dirty="0" smtClean="0">
                <a:sym typeface="Wingdings" panose="05000000000000000000" pitchFamily="2" charset="2"/>
              </a:rPr>
              <a:t>, Kepler from Grid community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070519" y="3040802"/>
            <a:ext cx="5285676" cy="735313"/>
            <a:chOff x="1087244" y="2592978"/>
            <a:chExt cx="5285676" cy="735313"/>
          </a:xfrm>
        </p:grpSpPr>
        <p:grpSp>
          <p:nvGrpSpPr>
            <p:cNvPr id="10" name="Group 9"/>
            <p:cNvGrpSpPr/>
            <p:nvPr/>
          </p:nvGrpSpPr>
          <p:grpSpPr>
            <a:xfrm>
              <a:off x="1923586" y="2793033"/>
              <a:ext cx="3755171" cy="535258"/>
              <a:chOff x="1984917" y="3589588"/>
              <a:chExt cx="3755171" cy="535258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681867" y="3589588"/>
                <a:ext cx="2366845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More Analytics 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5048712" y="3857217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912111" y="2592978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Knowledge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7244" y="2594152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06861" y="2064101"/>
            <a:ext cx="4084131" cy="769503"/>
            <a:chOff x="1580685" y="3361307"/>
            <a:chExt cx="4084131" cy="769503"/>
          </a:xfrm>
        </p:grpSpPr>
        <p:grpSp>
          <p:nvGrpSpPr>
            <p:cNvPr id="16" name="Group 15"/>
            <p:cNvGrpSpPr/>
            <p:nvPr/>
          </p:nvGrpSpPr>
          <p:grpSpPr>
            <a:xfrm>
              <a:off x="1984917" y="3595552"/>
              <a:ext cx="2877014" cy="535258"/>
              <a:chOff x="1984917" y="3595552"/>
              <a:chExt cx="2877014" cy="53525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676292" y="3595552"/>
                <a:ext cx="1494263" cy="5352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Analytics</a:t>
                </a:r>
                <a:endParaRPr lang="en-US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>
                <a:off x="1984917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4170555" y="3863181"/>
                <a:ext cx="69137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204007" y="3361307"/>
              <a:ext cx="14608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Information</a:t>
              </a:r>
              <a:endParaRPr lang="en-US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0685" y="3378078"/>
              <a:ext cx="730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Data</a:t>
              </a:r>
              <a:endParaRPr lang="en-US" sz="2000" b="1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 </a:t>
            </a:r>
            <a:r>
              <a:rPr lang="en-US" b="1" dirty="0" smtClean="0"/>
              <a:t>Science </a:t>
            </a:r>
            <a:r>
              <a:rPr lang="en-US" b="1" smtClean="0"/>
              <a:t>MOOC and Curriculum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1/26/2015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5400" y="0"/>
            <a:ext cx="919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There are a lot of Big Data and HPC Software </a:t>
            </a:r>
            <a:r>
              <a:rPr lang="en-US" sz="2000" b="1" dirty="0" smtClean="0"/>
              <a:t>systems in 17 (21) layers</a:t>
            </a:r>
            <a:endParaRPr lang="en-US" sz="2000" b="1" dirty="0"/>
          </a:p>
          <a:p>
            <a:pPr algn="ctr"/>
            <a:r>
              <a:rPr lang="en-US" sz="2000" b="1" dirty="0" smtClean="0"/>
              <a:t>Build on – do not compete with the 293 HPC-ABDS systems </a:t>
            </a:r>
            <a:endParaRPr lang="en-US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632618"/>
            <a:ext cx="9144000" cy="6328429"/>
            <a:chOff x="0" y="632618"/>
            <a:chExt cx="9144000" cy="6328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r="1281" b="3249"/>
            <a:stretch/>
          </p:blipFill>
          <p:spPr>
            <a:xfrm>
              <a:off x="0" y="632618"/>
              <a:ext cx="9144000" cy="632842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893551" y="5332751"/>
              <a:ext cx="1975413" cy="646331"/>
            </a:xfrm>
            <a:prstGeom prst="rect">
              <a:avLst/>
            </a:prstGeom>
            <a:solidFill>
              <a:srgbClr val="BDE2A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Green implies HPC </a:t>
              </a:r>
              <a:br>
                <a:rPr lang="en-US" dirty="0" smtClean="0"/>
              </a:br>
              <a:r>
                <a:rPr lang="en-US" dirty="0" smtClean="0"/>
                <a:t>Integration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14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1616332"/>
            <a:ext cx="7772400" cy="175223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NIST Big Data Initiative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5344"/>
            <a:ext cx="6060831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Chaitin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Bob Marcus, Wo Chang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8611"/>
            <a:ext cx="6553200" cy="9054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NBD-PWG (NIST Big Data Public Working Group) Subgroups &amp; Co-Chairs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122259"/>
            <a:ext cx="8913166" cy="56317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There were 5 Subgroups</a:t>
            </a:r>
          </a:p>
          <a:p>
            <a:pPr lvl="1"/>
            <a:r>
              <a:rPr lang="en-US" dirty="0" smtClean="0"/>
              <a:t>Note mainly industry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Requirements and Use Cases Sub Group</a:t>
            </a:r>
          </a:p>
          <a:p>
            <a:pPr lvl="1"/>
            <a:r>
              <a:rPr lang="en-US" i="1" dirty="0"/>
              <a:t>Geoffrey Fox, </a:t>
            </a:r>
            <a:r>
              <a:rPr lang="en-US" i="1" dirty="0" smtClean="0"/>
              <a:t>Indiana U.; Joe </a:t>
            </a:r>
            <a:r>
              <a:rPr lang="en-US" i="1" dirty="0"/>
              <a:t>Paiva, </a:t>
            </a:r>
            <a:r>
              <a:rPr lang="en-US" i="1" dirty="0" smtClean="0"/>
              <a:t>VA; Tsegereda </a:t>
            </a:r>
            <a:r>
              <a:rPr lang="en-US" i="1" dirty="0"/>
              <a:t>Beyene, Cisco </a:t>
            </a:r>
            <a:endParaRPr lang="en-US" i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Definitions and Taxonomies SG</a:t>
            </a:r>
          </a:p>
          <a:p>
            <a:pPr lvl="1"/>
            <a:r>
              <a:rPr lang="en-US" i="1" dirty="0" smtClean="0"/>
              <a:t>Nancy </a:t>
            </a:r>
            <a:r>
              <a:rPr lang="en-US" i="1" dirty="0"/>
              <a:t>Grady, SAIC; Natasha </a:t>
            </a:r>
            <a:r>
              <a:rPr lang="en-US" i="1" dirty="0" err="1"/>
              <a:t>Balac</a:t>
            </a:r>
            <a:r>
              <a:rPr lang="en-US" i="1" dirty="0"/>
              <a:t>, SDSC; Eugene Luster, </a:t>
            </a:r>
            <a:r>
              <a:rPr lang="en-US" i="1" dirty="0" smtClean="0"/>
              <a:t>R2AD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Reference Architecture Sub Group</a:t>
            </a:r>
          </a:p>
          <a:p>
            <a:pPr lvl="1"/>
            <a:r>
              <a:rPr lang="en-US" i="1" dirty="0"/>
              <a:t>Orit Levin, </a:t>
            </a:r>
            <a:r>
              <a:rPr lang="en-US" i="1" dirty="0" smtClean="0"/>
              <a:t>Microsoft; James </a:t>
            </a:r>
            <a:r>
              <a:rPr lang="en-US" i="1" dirty="0" err="1"/>
              <a:t>Ketner</a:t>
            </a:r>
            <a:r>
              <a:rPr lang="en-US" i="1" dirty="0"/>
              <a:t>, </a:t>
            </a:r>
            <a:r>
              <a:rPr lang="en-US" i="1" dirty="0" smtClean="0"/>
              <a:t>AT&amp;T; Don </a:t>
            </a:r>
            <a:r>
              <a:rPr lang="en-US" i="1" dirty="0" err="1"/>
              <a:t>Krapohl</a:t>
            </a:r>
            <a:r>
              <a:rPr lang="en-US" i="1" dirty="0"/>
              <a:t>, Augmented </a:t>
            </a:r>
            <a:r>
              <a:rPr lang="en-US" i="1" dirty="0" smtClean="0"/>
              <a:t>Intelligence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Security and Privacy Sub Group</a:t>
            </a:r>
          </a:p>
          <a:p>
            <a:pPr lvl="1"/>
            <a:r>
              <a:rPr lang="en-US" i="1" dirty="0"/>
              <a:t>Arnab Roy, CSA/Fujitsu Nancy </a:t>
            </a:r>
            <a:r>
              <a:rPr lang="en-US" i="1" dirty="0" err="1"/>
              <a:t>Landreville</a:t>
            </a:r>
            <a:r>
              <a:rPr lang="en-US" i="1" dirty="0"/>
              <a:t>, U. MD Akhil </a:t>
            </a:r>
            <a:r>
              <a:rPr lang="en-US" i="1" dirty="0" err="1"/>
              <a:t>Manchanda</a:t>
            </a:r>
            <a:r>
              <a:rPr lang="en-US" i="1" dirty="0"/>
              <a:t>, GE</a:t>
            </a:r>
            <a:endParaRPr lang="en-US" i="1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Technology Roadmap Sub Group</a:t>
            </a:r>
          </a:p>
          <a:p>
            <a:pPr lvl="1"/>
            <a:r>
              <a:rPr lang="en-US" i="1" dirty="0"/>
              <a:t>Carl Buffington, </a:t>
            </a:r>
            <a:r>
              <a:rPr lang="en-US" i="1" dirty="0" err="1" smtClean="0"/>
              <a:t>Vistronix</a:t>
            </a:r>
            <a:r>
              <a:rPr lang="en-US" i="1" dirty="0" smtClean="0"/>
              <a:t>; Dan </a:t>
            </a:r>
            <a:r>
              <a:rPr lang="en-US" i="1" dirty="0" err="1"/>
              <a:t>McClary</a:t>
            </a:r>
            <a:r>
              <a:rPr lang="en-US" i="1" dirty="0"/>
              <a:t>, </a:t>
            </a:r>
            <a:r>
              <a:rPr lang="en-US" i="1" dirty="0" smtClean="0"/>
              <a:t>Oracle; David </a:t>
            </a:r>
            <a:r>
              <a:rPr lang="en-US" i="1" dirty="0"/>
              <a:t>Boyd, Data </a:t>
            </a:r>
            <a:r>
              <a:rPr lang="en-US" i="1" dirty="0" smtClean="0"/>
              <a:t>Tactics</a:t>
            </a:r>
          </a:p>
          <a:p>
            <a:r>
              <a:rPr lang="en-US" dirty="0" smtClean="0"/>
              <a:t> 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bigdatawg.nist.gov/usecases.php</a:t>
            </a:r>
            <a:endParaRPr lang="en-US" dirty="0" smtClean="0"/>
          </a:p>
          <a:p>
            <a:r>
              <a:rPr lang="en-US" dirty="0"/>
              <a:t>And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bigdatawg.nist.gov/V1_output_docs.php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639" t="12913" r="11218" b="1787"/>
          <a:stretch/>
        </p:blipFill>
        <p:spPr>
          <a:xfrm>
            <a:off x="0" y="0"/>
            <a:ext cx="5006186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6186" y="242659"/>
            <a:ext cx="4137814" cy="8474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Use Case Template</a:t>
            </a:r>
            <a:endParaRPr lang="en-US" sz="4000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06186" y="1090158"/>
            <a:ext cx="3898328" cy="561544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26 fields completed for 51 areas</a:t>
            </a:r>
          </a:p>
          <a:p>
            <a:r>
              <a:rPr lang="en-US" b="1" dirty="0"/>
              <a:t>Government Operation</a:t>
            </a:r>
            <a:r>
              <a:rPr lang="en-US" b="1" dirty="0" smtClean="0"/>
              <a:t>: 4</a:t>
            </a:r>
            <a:endParaRPr lang="en-US" dirty="0"/>
          </a:p>
          <a:p>
            <a:r>
              <a:rPr lang="en-US" b="1" dirty="0"/>
              <a:t>Commercial: </a:t>
            </a:r>
            <a:r>
              <a:rPr lang="en-US" b="1" dirty="0" smtClean="0"/>
              <a:t>8</a:t>
            </a:r>
          </a:p>
          <a:p>
            <a:r>
              <a:rPr lang="en-US" b="1" dirty="0" smtClean="0"/>
              <a:t>Defense: 3</a:t>
            </a:r>
            <a:endParaRPr lang="en-US" dirty="0"/>
          </a:p>
          <a:p>
            <a:r>
              <a:rPr lang="en-US" b="1" dirty="0"/>
              <a:t>Healthcare and Life Sciences: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Deep </a:t>
            </a:r>
            <a:r>
              <a:rPr lang="en-US" b="1" dirty="0"/>
              <a:t>Learning and Social Media</a:t>
            </a:r>
            <a:r>
              <a:rPr lang="en-US" b="1" dirty="0" smtClean="0"/>
              <a:t>: 6</a:t>
            </a:r>
            <a:endParaRPr lang="en-US" dirty="0"/>
          </a:p>
          <a:p>
            <a:r>
              <a:rPr lang="en-US" b="1" dirty="0"/>
              <a:t>The Ecosystem for Research: </a:t>
            </a:r>
            <a:r>
              <a:rPr lang="en-US" b="1" dirty="0" smtClean="0"/>
              <a:t>4</a:t>
            </a:r>
          </a:p>
          <a:p>
            <a:r>
              <a:rPr lang="en-US" b="1" dirty="0" smtClean="0"/>
              <a:t>Astronomy </a:t>
            </a:r>
            <a:r>
              <a:rPr lang="en-US" b="1" dirty="0"/>
              <a:t>and Physics: </a:t>
            </a:r>
            <a:r>
              <a:rPr lang="en-US" b="1" dirty="0" smtClean="0"/>
              <a:t>5</a:t>
            </a:r>
          </a:p>
          <a:p>
            <a:r>
              <a:rPr lang="en-US" b="1" dirty="0" smtClean="0"/>
              <a:t>Earth</a:t>
            </a:r>
            <a:r>
              <a:rPr lang="en-US" b="1" dirty="0"/>
              <a:t>, Environmental and Polar Science: </a:t>
            </a:r>
            <a:r>
              <a:rPr lang="en-US" b="1" dirty="0" smtClean="0"/>
              <a:t>10</a:t>
            </a:r>
          </a:p>
          <a:p>
            <a:r>
              <a:rPr lang="en-US" b="1" dirty="0" smtClean="0"/>
              <a:t>Energy: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61"/>
            <a:ext cx="9144000" cy="718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+mn-lt"/>
              </a:rPr>
              <a:t>51 Detailed Use Cases: </a:t>
            </a:r>
            <a:r>
              <a:rPr lang="en-US" sz="3100" b="1" dirty="0" smtClean="0">
                <a:latin typeface="+mn-lt"/>
              </a:rPr>
              <a:t>Contributed July-September 2013</a:t>
            </a:r>
            <a:br>
              <a:rPr lang="en-US" sz="31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Covers goals, data features such as 3 V’s, software, hardware</a:t>
            </a:r>
            <a:endParaRPr lang="en-US" sz="31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8233"/>
            <a:ext cx="9144000" cy="5898036"/>
          </a:xfrm>
        </p:spPr>
        <p:txBody>
          <a:bodyPr>
            <a:noAutofit/>
          </a:bodyPr>
          <a:lstStyle/>
          <a:p>
            <a:pPr lvl="0"/>
            <a:r>
              <a:rPr lang="en-US" sz="1800" u="sng" dirty="0">
                <a:solidFill>
                  <a:srgbClr val="0070C0"/>
                </a:solidFill>
                <a:hlinkClick r:id="rId3"/>
              </a:rPr>
              <a:t>http://bigdatawg.nist.gov/usecases.php</a:t>
            </a:r>
            <a:endParaRPr lang="en-US" sz="1800" u="sng" dirty="0">
              <a:solidFill>
                <a:srgbClr val="0070C0"/>
              </a:solidFill>
            </a:endParaRPr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bigdatacoursespring2014.appspot.com/course</a:t>
            </a:r>
            <a:r>
              <a:rPr lang="en-US" sz="1800" dirty="0" smtClean="0"/>
              <a:t> (Section 5)</a:t>
            </a:r>
          </a:p>
          <a:p>
            <a:r>
              <a:rPr lang="en-US" sz="1800" b="1" dirty="0" smtClean="0"/>
              <a:t>Government Operation(4): </a:t>
            </a:r>
            <a:r>
              <a:rPr lang="en-US" sz="1800" dirty="0"/>
              <a:t>National Archives and Records </a:t>
            </a:r>
            <a:r>
              <a:rPr lang="en-US" sz="1800" dirty="0" smtClean="0"/>
              <a:t>Administration, Census Bureau</a:t>
            </a:r>
          </a:p>
          <a:p>
            <a:r>
              <a:rPr lang="en-US" sz="1800" b="1" dirty="0" smtClean="0"/>
              <a:t>Commercial(8): </a:t>
            </a:r>
            <a:r>
              <a:rPr lang="en-US" sz="1800" dirty="0" smtClean="0"/>
              <a:t>Finance in Cloud, Cloud Backup, </a:t>
            </a:r>
            <a:r>
              <a:rPr lang="en-US" sz="1800" dirty="0" err="1" smtClean="0"/>
              <a:t>Mendeley</a:t>
            </a:r>
            <a:r>
              <a:rPr lang="en-US" sz="1800" dirty="0" smtClean="0"/>
              <a:t> (Citations), Netflix, Web Search, Digital Materials, Cargo shipping (as in UPS)</a:t>
            </a:r>
          </a:p>
          <a:p>
            <a:r>
              <a:rPr lang="en-US" sz="1800" b="1" dirty="0" smtClean="0"/>
              <a:t>Defense(3): </a:t>
            </a:r>
            <a:r>
              <a:rPr lang="en-US" sz="1800" dirty="0" smtClean="0"/>
              <a:t>Sensors, Image surveillance, Situation Assessment</a:t>
            </a:r>
          </a:p>
          <a:p>
            <a:r>
              <a:rPr lang="en-US" sz="1800" b="1" dirty="0" smtClean="0"/>
              <a:t>Healthcare and Life Sciences(10): </a:t>
            </a:r>
            <a:r>
              <a:rPr lang="en-US" sz="1800" dirty="0" smtClean="0"/>
              <a:t>Medical records, Graph and Probabilistic analysis, Pathology, </a:t>
            </a:r>
            <a:r>
              <a:rPr lang="en-US" sz="1800" dirty="0" err="1" smtClean="0"/>
              <a:t>Bioimaging</a:t>
            </a:r>
            <a:r>
              <a:rPr lang="en-US" sz="1800" dirty="0" smtClean="0"/>
              <a:t>, Genomics, Epidemiology, People Activity models, Biodiversity</a:t>
            </a:r>
          </a:p>
          <a:p>
            <a:r>
              <a:rPr lang="en-US" sz="1800" b="1" dirty="0"/>
              <a:t>Deep Learning and Social </a:t>
            </a:r>
            <a:r>
              <a:rPr lang="en-US" sz="1800" b="1" dirty="0" smtClean="0"/>
              <a:t>Media(6): </a:t>
            </a:r>
            <a:r>
              <a:rPr lang="en-US" sz="1800" dirty="0" smtClean="0"/>
              <a:t>Driving Car, 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 images/cameras, Twitter, Crowd Sourcing, Network Science, NIST benchmark datasets</a:t>
            </a:r>
          </a:p>
          <a:p>
            <a:r>
              <a:rPr lang="en-US" sz="1800" b="1" dirty="0"/>
              <a:t>The Ecosystem for </a:t>
            </a:r>
            <a:r>
              <a:rPr lang="en-US" sz="1800" b="1" dirty="0" smtClean="0"/>
              <a:t>Research(4): </a:t>
            </a:r>
            <a:r>
              <a:rPr lang="en-US" sz="1800" dirty="0" smtClean="0"/>
              <a:t>Metadata, Collaboration, Language Translation, Light source experiments</a:t>
            </a:r>
          </a:p>
          <a:p>
            <a:r>
              <a:rPr lang="en-US" sz="1800" b="1" dirty="0"/>
              <a:t>Astronomy and </a:t>
            </a:r>
            <a:r>
              <a:rPr lang="en-US" sz="1800" b="1" dirty="0" smtClean="0"/>
              <a:t>Physics(5): </a:t>
            </a:r>
            <a:r>
              <a:rPr lang="en-US" sz="1800" dirty="0" smtClean="0"/>
              <a:t>Sky Surveys including comparison to simulation, Large Hadron Collider at CERN, Belle Accelerator II in Japan</a:t>
            </a:r>
          </a:p>
          <a:p>
            <a:r>
              <a:rPr lang="en-US" sz="1800" b="1" dirty="0" smtClean="0"/>
              <a:t>Earth</a:t>
            </a:r>
            <a:r>
              <a:rPr lang="en-US" sz="1800" b="1" dirty="0"/>
              <a:t>, Environmental and Polar </a:t>
            </a:r>
            <a:r>
              <a:rPr lang="en-US" sz="1800" b="1" dirty="0" smtClean="0"/>
              <a:t>Science(10): </a:t>
            </a:r>
            <a:r>
              <a:rPr lang="en-US" sz="1800" dirty="0" smtClean="0"/>
              <a:t>Radar Scattering in Atmosphere, Earthquake, Ocean, Earth Observation, Ice sheet Radar scattering, Earth radar mapping, Climate simulation datasets, Atmospheric </a:t>
            </a:r>
            <a:r>
              <a:rPr lang="en-US" sz="1800" dirty="0"/>
              <a:t>turbulence identification, Subsurface </a:t>
            </a:r>
            <a:r>
              <a:rPr lang="en-US" sz="1800" dirty="0" smtClean="0"/>
              <a:t>Biogeochemistry (microbes </a:t>
            </a:r>
            <a:r>
              <a:rPr lang="en-US" sz="1800" dirty="0"/>
              <a:t>to watersheds), AmeriFlux and FLUXNET </a:t>
            </a:r>
            <a:r>
              <a:rPr lang="en-US" sz="1800" dirty="0" smtClean="0"/>
              <a:t>gas sensors</a:t>
            </a:r>
          </a:p>
          <a:p>
            <a:r>
              <a:rPr lang="en-US" sz="1800" b="1" dirty="0" smtClean="0"/>
              <a:t>Energy(1): </a:t>
            </a:r>
            <a:r>
              <a:rPr lang="en-US" sz="1800" dirty="0" smtClean="0"/>
              <a:t>Smart grid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4079" y="829865"/>
            <a:ext cx="4048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26 Features for each use case</a:t>
            </a:r>
          </a:p>
          <a:p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Biased to science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3375" y="2158999"/>
          <a:ext cx="5937250" cy="3587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9320"/>
                <a:gridCol w="1508760"/>
                <a:gridCol w="1099820"/>
                <a:gridCol w="937260"/>
                <a:gridCol w="1482090"/>
              </a:tblGrid>
              <a:tr h="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4: Characteristics of 6 Distributed Applications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Application 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Unit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Communication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Coordination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Execution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sequential and parallel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(DAG)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 process creation,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NEKTAR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concurrent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 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Co-scheduling, data streaming, async. I/O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Replica-Exchange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and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Pub/sub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and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Decoupled coordination and messaging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 (generation)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Master-Worker,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@Home (BOINC)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Climate Prediction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(analysis)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seq. &amp; parallel executables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Dynamics process creation, workflow execution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SCOOP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Files and messages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Preemptive scheduling, reservations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Coupled Fusion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Multiple executable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Stream-based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Co-scheduling, data streaming, </a:t>
                      </a:r>
                      <a:r>
                        <a:rPr lang="en-US" sz="1100" dirty="0" err="1">
                          <a:effectLst/>
                        </a:rPr>
                        <a:t>async</a:t>
                      </a:r>
                      <a:r>
                        <a:rPr lang="en-US" sz="1100" dirty="0">
                          <a:effectLst/>
                        </a:rPr>
                        <a:t> I/O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392" t="21131" r="9445" b="1397"/>
          <a:stretch/>
        </p:blipFill>
        <p:spPr>
          <a:xfrm>
            <a:off x="0" y="0"/>
            <a:ext cx="8778240" cy="68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828" y="6021178"/>
            <a:ext cx="43034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Part of Property Summary Table</a:t>
            </a:r>
            <a:endParaRPr lang="en-US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Features and Examples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0"/>
            <a:ext cx="9144000" cy="7882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51 Use Cases: What </a:t>
            </a:r>
            <a:r>
              <a:rPr lang="en-US" b="1" dirty="0" smtClean="0"/>
              <a:t>is Parallelism Over?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0493"/>
            <a:ext cx="9144000" cy="609889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6BB5"/>
                </a:solidFill>
              </a:rPr>
              <a:t>People</a:t>
            </a:r>
            <a:r>
              <a:rPr lang="en-US" sz="2000" dirty="0">
                <a:solidFill>
                  <a:srgbClr val="006BB5"/>
                </a:solidFill>
              </a:rPr>
              <a:t>: </a:t>
            </a:r>
            <a:r>
              <a:rPr lang="en-US" sz="2000" dirty="0"/>
              <a:t>either the users (but see below) or subjects of </a:t>
            </a:r>
            <a:r>
              <a:rPr lang="en-US" sz="2000" dirty="0" smtClean="0"/>
              <a:t>application and often both</a:t>
            </a:r>
            <a:endParaRPr lang="en-US" sz="2000" dirty="0"/>
          </a:p>
          <a:p>
            <a:r>
              <a:rPr lang="en-US" sz="2000" b="1" dirty="0">
                <a:solidFill>
                  <a:srgbClr val="006BB5"/>
                </a:solidFill>
              </a:rPr>
              <a:t>Decision makers </a:t>
            </a:r>
            <a:r>
              <a:rPr lang="en-US" sz="2000" dirty="0"/>
              <a:t>like researchers or doctors (users of application)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Items</a:t>
            </a:r>
            <a:r>
              <a:rPr lang="en-US" sz="2000" dirty="0" smtClean="0"/>
              <a:t> </a:t>
            </a:r>
            <a:r>
              <a:rPr lang="en-US" sz="2000" dirty="0"/>
              <a:t>such as Images, EMR, Sequences below; observations or contents of online store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Images </a:t>
            </a:r>
            <a:r>
              <a:rPr lang="en-US" sz="1800" dirty="0"/>
              <a:t>or “Electronic Information nuggets”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EMR</a:t>
            </a:r>
            <a:r>
              <a:rPr lang="en-US" sz="1800" dirty="0"/>
              <a:t>: Electronic Medical Records (often similar to people parallelism)</a:t>
            </a:r>
          </a:p>
          <a:p>
            <a:pPr lvl="1"/>
            <a:r>
              <a:rPr lang="en-US" sz="1800" dirty="0"/>
              <a:t>Protein or Gene </a:t>
            </a:r>
            <a:r>
              <a:rPr lang="en-US" sz="1800" b="1" dirty="0">
                <a:solidFill>
                  <a:srgbClr val="006BB5"/>
                </a:solidFill>
              </a:rPr>
              <a:t>Sequences</a:t>
            </a:r>
            <a:r>
              <a:rPr lang="en-US" sz="1800" dirty="0"/>
              <a:t>;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Material</a:t>
            </a:r>
            <a:r>
              <a:rPr lang="en-US" sz="1800" dirty="0"/>
              <a:t> properties, </a:t>
            </a:r>
            <a:r>
              <a:rPr lang="en-US" sz="1800" b="1" dirty="0">
                <a:solidFill>
                  <a:srgbClr val="006BB5"/>
                </a:solidFill>
              </a:rPr>
              <a:t>Manufactured Object </a:t>
            </a:r>
            <a:r>
              <a:rPr lang="en-US" sz="1800" dirty="0" smtClean="0"/>
              <a:t>specifications, </a:t>
            </a:r>
            <a:r>
              <a:rPr lang="en-US" sz="1800" dirty="0"/>
              <a:t>etc</a:t>
            </a:r>
            <a:r>
              <a:rPr lang="en-US" sz="1800" dirty="0" smtClean="0"/>
              <a:t>., </a:t>
            </a:r>
            <a:r>
              <a:rPr lang="en-US" sz="1800" dirty="0"/>
              <a:t>in custom dataset</a:t>
            </a:r>
          </a:p>
          <a:p>
            <a:pPr lvl="1"/>
            <a:r>
              <a:rPr lang="en-US" sz="1800" b="1" dirty="0">
                <a:solidFill>
                  <a:srgbClr val="006BB5"/>
                </a:solidFill>
              </a:rPr>
              <a:t>Modelled</a:t>
            </a:r>
            <a:r>
              <a:rPr lang="en-US" sz="1800" b="1" dirty="0"/>
              <a:t> </a:t>
            </a:r>
            <a:r>
              <a:rPr lang="en-US" sz="1800" b="1" dirty="0">
                <a:solidFill>
                  <a:srgbClr val="006BB5"/>
                </a:solidFill>
              </a:rPr>
              <a:t>entities</a:t>
            </a:r>
            <a:r>
              <a:rPr lang="en-US" sz="1800" b="1" dirty="0"/>
              <a:t> </a:t>
            </a:r>
            <a:r>
              <a:rPr lang="en-US" sz="1800" dirty="0"/>
              <a:t>like vehicles and people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Sensors</a:t>
            </a:r>
            <a:r>
              <a:rPr lang="en-US" sz="2000" dirty="0" smtClean="0"/>
              <a:t> – Internet of Things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Events</a:t>
            </a:r>
            <a:r>
              <a:rPr lang="en-US" sz="2000" dirty="0" smtClean="0"/>
              <a:t> such as detected anomalies in telescope or credit card data or atmosphere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(Complex) </a:t>
            </a:r>
            <a:r>
              <a:rPr lang="en-US" sz="2000" b="1" dirty="0" smtClean="0">
                <a:solidFill>
                  <a:srgbClr val="006BB5"/>
                </a:solidFill>
              </a:rPr>
              <a:t>Nodes</a:t>
            </a:r>
            <a:r>
              <a:rPr lang="en-US" sz="2000" b="1" dirty="0" smtClean="0"/>
              <a:t> </a:t>
            </a:r>
            <a:r>
              <a:rPr lang="en-US" sz="2000" dirty="0" smtClean="0"/>
              <a:t>in RDF Graph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Simple nodes </a:t>
            </a:r>
            <a:r>
              <a:rPr lang="en-US" sz="2000" dirty="0" smtClean="0"/>
              <a:t>as in a learning network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Tweets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Blogs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Documents</a:t>
            </a:r>
            <a:r>
              <a:rPr lang="en-US" sz="2000" dirty="0" smtClean="0"/>
              <a:t>, </a:t>
            </a:r>
            <a:r>
              <a:rPr lang="en-US" sz="2000" b="1" dirty="0" smtClean="0">
                <a:solidFill>
                  <a:srgbClr val="006BB5"/>
                </a:solidFill>
              </a:rPr>
              <a:t>Web Pages, </a:t>
            </a:r>
            <a:r>
              <a:rPr lang="en-US" sz="2000" dirty="0" smtClean="0"/>
              <a:t>etc.</a:t>
            </a:r>
          </a:p>
          <a:p>
            <a:pPr lvl="1"/>
            <a:r>
              <a:rPr lang="en-US" sz="2000" dirty="0" smtClean="0"/>
              <a:t>And characters/words in them</a:t>
            </a:r>
          </a:p>
          <a:p>
            <a:r>
              <a:rPr lang="en-US" sz="2000" b="1" dirty="0" smtClean="0">
                <a:solidFill>
                  <a:srgbClr val="006BB5"/>
                </a:solidFill>
              </a:rPr>
              <a:t>Files</a:t>
            </a:r>
            <a:r>
              <a:rPr lang="en-US" sz="2000" dirty="0" smtClean="0"/>
              <a:t> or data to be backed up, moved or assigned metadata</a:t>
            </a:r>
          </a:p>
          <a:p>
            <a:r>
              <a:rPr lang="en-US" sz="2000" b="1" dirty="0">
                <a:solidFill>
                  <a:srgbClr val="006BB5"/>
                </a:solidFill>
              </a:rPr>
              <a:t>Particles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cells</a:t>
            </a:r>
            <a:r>
              <a:rPr lang="en-US" sz="2000" b="1" dirty="0"/>
              <a:t>/</a:t>
            </a:r>
            <a:r>
              <a:rPr lang="en-US" sz="2000" b="1" dirty="0">
                <a:solidFill>
                  <a:srgbClr val="006BB5"/>
                </a:solidFill>
              </a:rPr>
              <a:t>mesh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6BB5"/>
                </a:solidFill>
              </a:rPr>
              <a:t>points</a:t>
            </a:r>
            <a:r>
              <a:rPr lang="en-US" sz="2000" b="1" dirty="0"/>
              <a:t> </a:t>
            </a:r>
            <a:r>
              <a:rPr lang="en-US" sz="2000" dirty="0"/>
              <a:t>as in parallel </a:t>
            </a:r>
            <a:r>
              <a:rPr lang="en-US" sz="2000" dirty="0" smtClean="0"/>
              <a:t>simulations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00147"/>
          </a:xfrm>
        </p:spPr>
        <p:txBody>
          <a:bodyPr>
            <a:noAutofit/>
          </a:bodyPr>
          <a:lstStyle/>
          <a:p>
            <a:r>
              <a:rPr lang="en-US" b="1" dirty="0" smtClean="0"/>
              <a:t>Features of 51 Use Cases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1" y="750498"/>
            <a:ext cx="8936966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PP (26)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b="1" dirty="0" smtClean="0"/>
              <a:t>“All” </a:t>
            </a:r>
            <a:r>
              <a:rPr lang="en-US" sz="2400" dirty="0" smtClean="0"/>
              <a:t>Pleasingly </a:t>
            </a:r>
            <a:r>
              <a:rPr lang="en-US" sz="2400" dirty="0"/>
              <a:t>Parallel or Map Only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MR (18) </a:t>
            </a:r>
            <a:r>
              <a:rPr lang="en-US" sz="2400" dirty="0" smtClean="0"/>
              <a:t>Classic </a:t>
            </a:r>
            <a:r>
              <a:rPr lang="en-US" sz="2400" dirty="0"/>
              <a:t>MapReduce MR (add </a:t>
            </a:r>
            <a:r>
              <a:rPr lang="en-US" sz="2400" dirty="0" err="1"/>
              <a:t>MRStat</a:t>
            </a:r>
            <a:r>
              <a:rPr lang="en-US" sz="2400" dirty="0"/>
              <a:t> below for full count)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MRStat</a:t>
            </a:r>
            <a:r>
              <a:rPr lang="en-US" sz="2400" b="1" dirty="0" smtClean="0">
                <a:solidFill>
                  <a:srgbClr val="CC00FF"/>
                </a:solidFill>
              </a:rPr>
              <a:t> (7</a:t>
            </a:r>
            <a:r>
              <a:rPr lang="en-US" sz="2400" dirty="0" smtClean="0"/>
              <a:t>) Simple </a:t>
            </a:r>
            <a:r>
              <a:rPr lang="en-US" sz="2400" dirty="0"/>
              <a:t>version of MR where key computations are simple reduction as found in statistical averages such as histograms and averages</a:t>
            </a:r>
          </a:p>
          <a:p>
            <a:r>
              <a:rPr lang="en-US" sz="2400" b="1" dirty="0" err="1" smtClean="0">
                <a:solidFill>
                  <a:srgbClr val="CC00FF"/>
                </a:solidFill>
              </a:rPr>
              <a:t>MRIter</a:t>
            </a:r>
            <a:r>
              <a:rPr lang="en-US" sz="2400" b="1" dirty="0" smtClean="0">
                <a:solidFill>
                  <a:srgbClr val="CC00FF"/>
                </a:solidFill>
              </a:rPr>
              <a:t> (23</a:t>
            </a:r>
            <a:r>
              <a:rPr lang="en-US" sz="2400" dirty="0" smtClean="0">
                <a:solidFill>
                  <a:srgbClr val="CC00FF"/>
                </a:solidFill>
              </a:rPr>
              <a:t>)</a:t>
            </a:r>
            <a:r>
              <a:rPr lang="en-US" sz="2400" dirty="0" smtClean="0"/>
              <a:t> Iterative </a:t>
            </a:r>
            <a:r>
              <a:rPr lang="en-US" sz="2400" dirty="0"/>
              <a:t>MapReduce or </a:t>
            </a:r>
            <a:r>
              <a:rPr lang="en-US" sz="2400" dirty="0" smtClean="0"/>
              <a:t>MPI (Spark, Twister)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Graph (9)</a:t>
            </a:r>
            <a:r>
              <a:rPr lang="en-US" sz="2400" dirty="0" smtClean="0"/>
              <a:t> Complex </a:t>
            </a:r>
            <a:r>
              <a:rPr lang="en-US" sz="2400" dirty="0"/>
              <a:t>graph data structure needed in analysis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Fusion (11)</a:t>
            </a:r>
            <a:r>
              <a:rPr lang="en-US" sz="2400" dirty="0" smtClean="0"/>
              <a:t> Integrate </a:t>
            </a:r>
            <a:r>
              <a:rPr lang="en-US" sz="2400" dirty="0"/>
              <a:t>diverse data to aid discovery/decision making; could involve sophisticated algorithms or could just be a portal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Streaming (41) </a:t>
            </a:r>
            <a:r>
              <a:rPr lang="en-US" sz="2400" dirty="0" smtClean="0"/>
              <a:t>Some </a:t>
            </a:r>
            <a:r>
              <a:rPr lang="en-US" sz="2400" dirty="0"/>
              <a:t>data comes in incrementally and is processed this way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Classify	</a:t>
            </a:r>
            <a:r>
              <a:rPr lang="en-US" sz="2400" b="1" dirty="0" smtClean="0">
                <a:solidFill>
                  <a:srgbClr val="CC00FF"/>
                </a:solidFill>
              </a:rPr>
              <a:t>(30) </a:t>
            </a:r>
            <a:r>
              <a:rPr lang="en-US" sz="2400" dirty="0" smtClean="0"/>
              <a:t>Classification</a:t>
            </a:r>
            <a:r>
              <a:rPr lang="en-US" sz="2400" dirty="0"/>
              <a:t>: divide data into </a:t>
            </a:r>
            <a:r>
              <a:rPr lang="en-US" sz="2400" dirty="0" smtClean="0"/>
              <a:t>categories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S/Q (12) </a:t>
            </a:r>
            <a:r>
              <a:rPr lang="en-US" sz="2400" dirty="0" smtClean="0"/>
              <a:t>Index</a:t>
            </a:r>
            <a:r>
              <a:rPr lang="en-US" sz="2400" dirty="0"/>
              <a:t>, Search and Query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7751"/>
          </a:xfrm>
        </p:spPr>
        <p:txBody>
          <a:bodyPr/>
          <a:lstStyle/>
          <a:p>
            <a:r>
              <a:rPr lang="en-US" b="1" dirty="0"/>
              <a:t>Features of 51 Use Cases </a:t>
            </a:r>
            <a:r>
              <a:rPr lang="en-US" b="1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799"/>
            <a:ext cx="8988724" cy="59824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C00FF"/>
                </a:solidFill>
              </a:rPr>
              <a:t>CF (4) </a:t>
            </a:r>
            <a:r>
              <a:rPr lang="en-US" sz="2400" dirty="0" smtClean="0"/>
              <a:t>Collaborative </a:t>
            </a:r>
            <a:r>
              <a:rPr lang="en-US" sz="2400" dirty="0"/>
              <a:t>Filtering for recommender engines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LML (36) </a:t>
            </a:r>
            <a:r>
              <a:rPr lang="en-US" sz="2400" dirty="0" smtClean="0"/>
              <a:t>Local </a:t>
            </a:r>
            <a:r>
              <a:rPr lang="en-US" sz="2400" dirty="0"/>
              <a:t>Machine Learning (Independent for each parallel entity</a:t>
            </a:r>
            <a:r>
              <a:rPr lang="en-US" sz="2400" dirty="0" smtClean="0"/>
              <a:t>) – application could have GML as well</a:t>
            </a:r>
            <a:endParaRPr lang="en-US" sz="2400" dirty="0"/>
          </a:p>
          <a:p>
            <a:r>
              <a:rPr lang="en-US" sz="2400" b="1" dirty="0" smtClean="0">
                <a:solidFill>
                  <a:srgbClr val="CC00FF"/>
                </a:solidFill>
              </a:rPr>
              <a:t>GML (23) </a:t>
            </a:r>
            <a:r>
              <a:rPr lang="en-US" sz="2400" dirty="0" smtClean="0"/>
              <a:t>Global </a:t>
            </a:r>
            <a:r>
              <a:rPr lang="en-US" sz="2400" dirty="0"/>
              <a:t>Machine Learning: Deep Learning, Clustering, LDA, PLSI, MDS, </a:t>
            </a:r>
          </a:p>
          <a:p>
            <a:pPr lvl="1"/>
            <a:r>
              <a:rPr lang="en-US" sz="2000" dirty="0"/>
              <a:t>Large Scale Optimizations as in </a:t>
            </a:r>
            <a:r>
              <a:rPr lang="en-US" sz="2000" dirty="0" err="1"/>
              <a:t>Variational</a:t>
            </a:r>
            <a:r>
              <a:rPr lang="en-US" sz="2000" dirty="0"/>
              <a:t> Bayes, MCMC, Lifted Belief Propagation, Stochastic Gradient Descent, L-BFGS, </a:t>
            </a:r>
            <a:r>
              <a:rPr lang="en-US" sz="2000" dirty="0" err="1"/>
              <a:t>Levenberg</a:t>
            </a:r>
            <a:r>
              <a:rPr lang="en-US" sz="2000" dirty="0"/>
              <a:t>-Marquardt . Can call EGO or Exascale Global Optimization with scalable parallel algorithm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Workflow (51) </a:t>
            </a:r>
            <a:r>
              <a:rPr lang="en-US" sz="2400" dirty="0" smtClean="0"/>
              <a:t>Universal 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GIS (16) </a:t>
            </a:r>
            <a:r>
              <a:rPr lang="en-US" sz="2400" dirty="0" smtClean="0"/>
              <a:t>Geotagged </a:t>
            </a:r>
            <a:r>
              <a:rPr lang="en-US" sz="2400" dirty="0"/>
              <a:t>data and often displayed in ESRI, Microsoft Virtual Earth, Google Earth, </a:t>
            </a:r>
            <a:r>
              <a:rPr lang="en-US" sz="2400" dirty="0" err="1"/>
              <a:t>GeoServer</a:t>
            </a:r>
            <a:r>
              <a:rPr lang="en-US" sz="2400" dirty="0"/>
              <a:t> etc.</a:t>
            </a:r>
          </a:p>
          <a:p>
            <a:r>
              <a:rPr lang="en-US" sz="2400" b="1" dirty="0">
                <a:solidFill>
                  <a:srgbClr val="CC00FF"/>
                </a:solidFill>
              </a:rPr>
              <a:t>HPC	</a:t>
            </a:r>
            <a:r>
              <a:rPr lang="en-US" sz="2400" b="1" dirty="0" smtClean="0">
                <a:solidFill>
                  <a:srgbClr val="CC00FF"/>
                </a:solidFill>
              </a:rPr>
              <a:t>(5) </a:t>
            </a:r>
            <a:r>
              <a:rPr lang="en-US" sz="2400" dirty="0" smtClean="0"/>
              <a:t>Classic </a:t>
            </a:r>
            <a:r>
              <a:rPr lang="en-US" sz="2400" dirty="0"/>
              <a:t>large-scale simulation of cosmos, materials, etc. generating (visualization) data</a:t>
            </a:r>
          </a:p>
          <a:p>
            <a:r>
              <a:rPr lang="en-US" sz="2400" b="1" dirty="0" smtClean="0">
                <a:solidFill>
                  <a:srgbClr val="CC00FF"/>
                </a:solidFill>
              </a:rPr>
              <a:t>Agent (2) </a:t>
            </a:r>
            <a:r>
              <a:rPr lang="en-US" sz="2400" dirty="0" smtClean="0"/>
              <a:t>Simulations </a:t>
            </a:r>
            <a:r>
              <a:rPr lang="en-US" sz="2400" dirty="0"/>
              <a:t>of models of data-defined macroscopic entities represented as agents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808038"/>
          </a:xfrm>
        </p:spPr>
        <p:txBody>
          <a:bodyPr/>
          <a:lstStyle/>
          <a:p>
            <a:pPr algn="ctr"/>
            <a:r>
              <a:rPr lang="en-US" altLang="en-US" sz="4400" smtClean="0"/>
              <a:t>SOIC Data Science Program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808038"/>
            <a:ext cx="9067800" cy="1406525"/>
          </a:xfrm>
        </p:spPr>
        <p:txBody>
          <a:bodyPr/>
          <a:lstStyle/>
          <a:p>
            <a:r>
              <a:rPr lang="en-US" altLang="en-US" b="1" dirty="0" smtClean="0"/>
              <a:t>Cross Disciplinary Faculty </a:t>
            </a:r>
            <a:r>
              <a:rPr lang="en-US" altLang="en-US" dirty="0" smtClean="0"/>
              <a:t>– 31 in School of Informatics and Computing, a few in statistics and expanding across campus</a:t>
            </a:r>
          </a:p>
          <a:p>
            <a:r>
              <a:rPr lang="en-US" altLang="en-US" dirty="0" smtClean="0"/>
              <a:t>Affordable online and traditional residential curricula or mix thereof</a:t>
            </a:r>
          </a:p>
          <a:p>
            <a:r>
              <a:rPr lang="en-US" altLang="en-US" dirty="0" smtClean="0"/>
              <a:t>Masters, Certificate, PhD </a:t>
            </a:r>
            <a:r>
              <a:rPr lang="en-US" altLang="en-US" dirty="0" smtClean="0"/>
              <a:t>Minor in place; </a:t>
            </a:r>
            <a:r>
              <a:rPr lang="en-US" altLang="en-US" dirty="0" smtClean="0"/>
              <a:t>Full PhD being studied</a:t>
            </a:r>
          </a:p>
          <a:p>
            <a:r>
              <a:rPr lang="en-US" altLang="en-US" dirty="0" smtClean="0"/>
              <a:t>http://www.soic.indiana.edu/graduate/degrees/data-science/index.html</a:t>
            </a:r>
          </a:p>
        </p:txBody>
      </p:sp>
      <p:pic>
        <p:nvPicPr>
          <p:cNvPr id="6148" name="Picture 5" descr="Visualization from Yong-Yeol A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590800"/>
            <a:ext cx="68008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7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30"/>
            <a:ext cx="8229600" cy="7090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13 Image-based Use 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61" y="836247"/>
            <a:ext cx="9081477" cy="5744307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13-15 Military Sensor Data Analysis/ Intelligence </a:t>
            </a:r>
            <a:r>
              <a:rPr lang="en-US" sz="2400" b="1" dirty="0">
                <a:solidFill>
                  <a:srgbClr val="0070C0"/>
                </a:solidFill>
              </a:rPr>
              <a:t>PP, </a:t>
            </a:r>
            <a:r>
              <a:rPr lang="en-US" sz="2400" b="1" dirty="0" smtClean="0">
                <a:solidFill>
                  <a:srgbClr val="0070C0"/>
                </a:solidFill>
              </a:rPr>
              <a:t>LML, GIS, MR</a:t>
            </a:r>
            <a:endParaRPr lang="en-US" sz="2400" b="1" dirty="0" smtClean="0"/>
          </a:p>
          <a:p>
            <a:r>
              <a:rPr lang="en-US" sz="2400" b="1" dirty="0" smtClean="0"/>
              <a:t>7:Pathology </a:t>
            </a:r>
            <a:r>
              <a:rPr lang="en-US" sz="2400" b="1" dirty="0"/>
              <a:t>Imaging/ Digital </a:t>
            </a:r>
            <a:r>
              <a:rPr lang="en-US" sz="2400" b="1" dirty="0" smtClean="0"/>
              <a:t>Pathology: </a:t>
            </a:r>
            <a:r>
              <a:rPr lang="en-US" sz="2400" b="1" dirty="0" smtClean="0">
                <a:solidFill>
                  <a:srgbClr val="0070C0"/>
                </a:solidFill>
              </a:rPr>
              <a:t>PP, LML, MR </a:t>
            </a:r>
            <a:r>
              <a:rPr lang="en-US" sz="2400" dirty="0" smtClean="0"/>
              <a:t>for search becoming terabyte 3D images, Global Classification</a:t>
            </a:r>
          </a:p>
          <a:p>
            <a:r>
              <a:rPr lang="en-US" sz="2400" b="1" dirty="0" smtClean="0"/>
              <a:t>18&amp;35: </a:t>
            </a:r>
            <a:r>
              <a:rPr lang="en-US" sz="2400" b="1" dirty="0"/>
              <a:t>Computational </a:t>
            </a:r>
            <a:r>
              <a:rPr lang="en-US" sz="2400" b="1" dirty="0" err="1" smtClean="0"/>
              <a:t>Bioimaging</a:t>
            </a:r>
            <a:r>
              <a:rPr lang="en-US" sz="2400" b="1" dirty="0" smtClean="0"/>
              <a:t> (Light Sources):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Also materials</a:t>
            </a:r>
          </a:p>
          <a:p>
            <a:r>
              <a:rPr lang="en-US" sz="2400" b="1" dirty="0"/>
              <a:t>26: Large-scale Deep </a:t>
            </a:r>
            <a:r>
              <a:rPr lang="en-US" sz="2400" b="1" dirty="0" smtClean="0"/>
              <a:t>Learning: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Stanford ran 10 </a:t>
            </a:r>
            <a:r>
              <a:rPr lang="en-US" sz="2400" dirty="0"/>
              <a:t>million images and </a:t>
            </a:r>
            <a:r>
              <a:rPr lang="en-US" sz="2400" dirty="0" smtClean="0"/>
              <a:t>11 </a:t>
            </a:r>
            <a:r>
              <a:rPr lang="en-US" sz="2400" dirty="0"/>
              <a:t>billion parameters on a 64 GPU </a:t>
            </a:r>
            <a:r>
              <a:rPr lang="en-US" sz="2400" dirty="0" smtClean="0"/>
              <a:t>HPC; vision (drive car), </a:t>
            </a:r>
            <a:r>
              <a:rPr lang="en-US" sz="2400" dirty="0"/>
              <a:t>speech, and Natural Language Processing </a:t>
            </a:r>
            <a:endParaRPr lang="en-US" sz="2400" dirty="0" smtClean="0"/>
          </a:p>
          <a:p>
            <a:r>
              <a:rPr lang="en-US" sz="2400" b="1" dirty="0" smtClean="0"/>
              <a:t>27</a:t>
            </a:r>
            <a:r>
              <a:rPr lang="en-US" sz="2400" b="1" dirty="0"/>
              <a:t>: Organizing large-scale, unstructured collections </a:t>
            </a:r>
            <a:r>
              <a:rPr lang="en-US" sz="2400" b="1" dirty="0" smtClean="0"/>
              <a:t>of photos: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b="1" dirty="0" smtClean="0"/>
              <a:t> </a:t>
            </a:r>
            <a:r>
              <a:rPr lang="en-US" sz="2400" dirty="0" smtClean="0"/>
              <a:t>Fit position and camera direction to assemble 3D photo ensemble </a:t>
            </a:r>
          </a:p>
          <a:p>
            <a:r>
              <a:rPr lang="en-US" sz="2400" b="1" dirty="0"/>
              <a:t>36: Catalina Real-Time Transient </a:t>
            </a:r>
            <a:r>
              <a:rPr lang="en-US" sz="2400" b="1" dirty="0" smtClean="0"/>
              <a:t>Synoptic Sky Survey </a:t>
            </a:r>
            <a:r>
              <a:rPr lang="en-US" sz="2400" b="1" dirty="0"/>
              <a:t>(CRTS</a:t>
            </a:r>
            <a:r>
              <a:rPr lang="en-US" sz="2400" b="1" dirty="0" smtClean="0"/>
              <a:t>): </a:t>
            </a:r>
            <a:r>
              <a:rPr lang="en-US" sz="2400" b="1" dirty="0" smtClean="0">
                <a:solidFill>
                  <a:srgbClr val="0070C0"/>
                </a:solidFill>
              </a:rPr>
              <a:t>PP, LML</a:t>
            </a:r>
            <a:r>
              <a:rPr lang="en-US" sz="2400" b="1" dirty="0" smtClean="0"/>
              <a:t> </a:t>
            </a:r>
            <a:r>
              <a:rPr lang="en-US" sz="2400" dirty="0" smtClean="0"/>
              <a:t>followed by classification of events (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43</a:t>
            </a:r>
            <a:r>
              <a:rPr lang="en-US" sz="2400" b="1" dirty="0"/>
              <a:t>: Radar Data Analysis for </a:t>
            </a:r>
            <a:r>
              <a:rPr lang="en-US" sz="2400" b="1" dirty="0" err="1"/>
              <a:t>CReSIS</a:t>
            </a:r>
            <a:r>
              <a:rPr lang="en-US" sz="2400" b="1" dirty="0"/>
              <a:t> Remote Sensing of Ice </a:t>
            </a:r>
            <a:r>
              <a:rPr lang="en-US" sz="2400" b="1" dirty="0" smtClean="0"/>
              <a:t>Sheets: </a:t>
            </a:r>
            <a:r>
              <a:rPr lang="en-US" sz="2400" b="1" dirty="0" smtClean="0">
                <a:solidFill>
                  <a:srgbClr val="0070C0"/>
                </a:solidFill>
              </a:rPr>
              <a:t>PP, LML </a:t>
            </a:r>
            <a:r>
              <a:rPr lang="en-US" sz="2400" dirty="0" smtClean="0"/>
              <a:t>to identify glacier beds; </a:t>
            </a:r>
            <a:r>
              <a:rPr lang="en-US" sz="2400" b="1" dirty="0" smtClean="0">
                <a:solidFill>
                  <a:srgbClr val="0070C0"/>
                </a:solidFill>
              </a:rPr>
              <a:t>GML </a:t>
            </a:r>
            <a:r>
              <a:rPr lang="en-US" sz="2400" dirty="0" smtClean="0"/>
              <a:t>for full ice-sheet</a:t>
            </a:r>
          </a:p>
          <a:p>
            <a:r>
              <a:rPr lang="en-US" sz="2400" b="1" dirty="0"/>
              <a:t>44: UAVSAR Data Processing, Data Product Delivery, and Data </a:t>
            </a:r>
            <a:r>
              <a:rPr lang="en-US" sz="2400" b="1" dirty="0" smtClean="0"/>
              <a:t>Services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70C0"/>
                </a:solidFill>
              </a:rPr>
              <a:t>PP</a:t>
            </a:r>
            <a:r>
              <a:rPr lang="en-US" sz="2400" dirty="0" smtClean="0"/>
              <a:t> to find slippage from radar images</a:t>
            </a:r>
          </a:p>
          <a:p>
            <a:r>
              <a:rPr lang="en-US" sz="2400" b="1" dirty="0" smtClean="0"/>
              <a:t>45, 46: Analysis of Simulation visualizations: </a:t>
            </a:r>
            <a:r>
              <a:rPr lang="en-US" sz="2400" b="1" dirty="0">
                <a:solidFill>
                  <a:srgbClr val="0070C0"/>
                </a:solidFill>
              </a:rPr>
              <a:t>PP LML ?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find paths, classify orbits, classify patterns that signal earthquakes, instabilities, climate, turbulence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8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Internet of Things and Streaming Apps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32" y="571620"/>
            <a:ext cx="9110221" cy="628638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projected that there will </a:t>
            </a:r>
            <a:r>
              <a:rPr lang="en-US" sz="2400" dirty="0" smtClean="0"/>
              <a:t>be </a:t>
            </a:r>
            <a:r>
              <a:rPr lang="en-US" sz="2400" b="1" dirty="0" smtClean="0"/>
              <a:t>24 (Mobile Industry Group)  to 50 (Cisco) </a:t>
            </a:r>
            <a:r>
              <a:rPr lang="en-US" sz="2400" b="1" dirty="0"/>
              <a:t>billion devices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Internet by 2020. </a:t>
            </a:r>
          </a:p>
          <a:p>
            <a:r>
              <a:rPr lang="en-US" sz="2400" dirty="0" smtClean="0"/>
              <a:t>The</a:t>
            </a:r>
            <a:r>
              <a:rPr lang="en-US" sz="2400" b="1" dirty="0" smtClean="0"/>
              <a:t> </a:t>
            </a:r>
            <a:r>
              <a:rPr lang="en-US" sz="2400" b="1" dirty="0"/>
              <a:t>cloud </a:t>
            </a:r>
            <a:r>
              <a:rPr lang="en-US" sz="2400" dirty="0" smtClean="0"/>
              <a:t>natural controller </a:t>
            </a:r>
            <a:r>
              <a:rPr lang="en-US" sz="2400" dirty="0"/>
              <a:t>of and </a:t>
            </a:r>
            <a:r>
              <a:rPr lang="en-US" sz="2400" b="1" dirty="0"/>
              <a:t>resource provider for the Internet of Things. </a:t>
            </a:r>
            <a:endParaRPr lang="en-US" sz="2400" b="1" dirty="0" smtClean="0"/>
          </a:p>
          <a:p>
            <a:r>
              <a:rPr lang="en-US" sz="2400" dirty="0" smtClean="0"/>
              <a:t>Smart phones/watches, Wearable devices (Smart People), “Intelligent River” “Smart Homes and Grid” </a:t>
            </a:r>
            <a:r>
              <a:rPr lang="en-US" sz="2400" dirty="0"/>
              <a:t>and </a:t>
            </a:r>
            <a:r>
              <a:rPr lang="en-US" sz="2400" dirty="0" smtClean="0"/>
              <a:t>“Ubiquitous Cities”, Robotics.</a:t>
            </a:r>
          </a:p>
          <a:p>
            <a:r>
              <a:rPr lang="en-US" sz="2400" dirty="0" smtClean="0"/>
              <a:t>Majority of use cases are streaming – experimental science gathers data in a stream – sometimes batched as in a field trip. Below is sample</a:t>
            </a:r>
          </a:p>
          <a:p>
            <a:r>
              <a:rPr lang="en-US" sz="2400" b="1" dirty="0"/>
              <a:t>10: Cargo Shipping </a:t>
            </a:r>
            <a:r>
              <a:rPr lang="en-US" sz="2400" b="1" dirty="0" smtClean="0"/>
              <a:t>Tracking </a:t>
            </a:r>
            <a:r>
              <a:rPr lang="en-US" sz="2400" dirty="0" smtClean="0"/>
              <a:t>as in UPS, </a:t>
            </a:r>
            <a:r>
              <a:rPr lang="en-US" sz="2400" dirty="0" err="1" smtClean="0"/>
              <a:t>Fedex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 smtClean="0"/>
              <a:t>13</a:t>
            </a:r>
            <a:r>
              <a:rPr lang="en-US" sz="2400" b="1" dirty="0"/>
              <a:t>: Large Scale Geospatial Analysis and </a:t>
            </a:r>
            <a:r>
              <a:rPr lang="en-US" sz="2400" b="1" dirty="0" smtClean="0"/>
              <a:t>Visualization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28: </a:t>
            </a:r>
            <a:r>
              <a:rPr lang="en-US" sz="2400" b="1" dirty="0" err="1"/>
              <a:t>Truthy</a:t>
            </a:r>
            <a:r>
              <a:rPr lang="en-US" sz="2400" b="1" dirty="0"/>
              <a:t>: Information diffusion research from Twitter </a:t>
            </a:r>
            <a:r>
              <a:rPr lang="en-US" sz="2400" b="1" dirty="0" smtClean="0"/>
              <a:t>Data </a:t>
            </a:r>
            <a:r>
              <a:rPr lang="en-US" sz="2400" b="1" dirty="0" smtClean="0">
                <a:solidFill>
                  <a:srgbClr val="0070C0"/>
                </a:solidFill>
              </a:rPr>
              <a:t>PP MR </a:t>
            </a:r>
            <a:r>
              <a:rPr lang="en-US" sz="2400" dirty="0" smtClean="0"/>
              <a:t>for Search, </a:t>
            </a:r>
            <a:r>
              <a:rPr lang="en-US" sz="2400" b="1" dirty="0" smtClean="0">
                <a:solidFill>
                  <a:srgbClr val="0070C0"/>
                </a:solidFill>
              </a:rPr>
              <a:t>GML</a:t>
            </a:r>
            <a:r>
              <a:rPr lang="en-US" sz="2400" dirty="0" smtClean="0"/>
              <a:t> for community determination</a:t>
            </a:r>
          </a:p>
          <a:p>
            <a:r>
              <a:rPr lang="en-US" sz="2400" b="1" dirty="0" smtClean="0"/>
              <a:t>39</a:t>
            </a:r>
            <a:r>
              <a:rPr lang="en-US" sz="2400" b="1" dirty="0"/>
              <a:t>: Particle Physics: Analysis of LHC Large Hadron Collider Data: Discovery of Higgs particle </a:t>
            </a:r>
            <a:r>
              <a:rPr lang="en-US" sz="2400" b="1" dirty="0" smtClean="0">
                <a:solidFill>
                  <a:srgbClr val="0070C0"/>
                </a:solidFill>
              </a:rPr>
              <a:t>PP Local Processing Global statistics</a:t>
            </a:r>
          </a:p>
          <a:p>
            <a:r>
              <a:rPr lang="en-US" sz="2400" b="1" dirty="0"/>
              <a:t>50: DOE-BER </a:t>
            </a:r>
            <a:r>
              <a:rPr lang="en-US" sz="2400" b="1" dirty="0" err="1"/>
              <a:t>AmeriFlux</a:t>
            </a:r>
            <a:r>
              <a:rPr lang="en-US" sz="2400" b="1" dirty="0"/>
              <a:t> and FLUXNET </a:t>
            </a:r>
            <a:r>
              <a:rPr lang="en-US" sz="2400" b="1" dirty="0" smtClean="0"/>
              <a:t>Networks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</a:p>
          <a:p>
            <a:r>
              <a:rPr lang="en-US" sz="2400" b="1" dirty="0"/>
              <a:t>51: Consumption forecasting in Smart </a:t>
            </a:r>
            <a:r>
              <a:rPr lang="en-US" sz="2400" b="1" dirty="0" smtClean="0"/>
              <a:t>Grids </a:t>
            </a:r>
            <a:r>
              <a:rPr lang="en-US" sz="2400" b="1" dirty="0" smtClean="0">
                <a:solidFill>
                  <a:srgbClr val="0070C0"/>
                </a:solidFill>
              </a:rPr>
              <a:t>PP GIS LML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0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Global Machine Learning aka EGO – Exascale Global Optimization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035"/>
            <a:ext cx="9144000" cy="53962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Typically </a:t>
            </a:r>
            <a:r>
              <a:rPr lang="en-US" b="1" dirty="0" smtClean="0"/>
              <a:t>maximum likelihood or </a:t>
            </a:r>
            <a:r>
              <a:rPr lang="en-US" b="1" dirty="0" smtClean="0">
                <a:sym typeface="Symbol" panose="05050102010706020507" pitchFamily="18" charset="2"/>
              </a:rPr>
              <a:t></a:t>
            </a:r>
            <a:r>
              <a:rPr lang="en-US" b="1" baseline="30000" dirty="0" smtClean="0">
                <a:sym typeface="Symbol" panose="05050102010706020507" pitchFamily="18" charset="2"/>
              </a:rPr>
              <a:t>2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with a sum over the N data items – documents, sequences, items to be sold, images etc. and often </a:t>
            </a:r>
            <a:r>
              <a:rPr lang="en-US" dirty="0">
                <a:sym typeface="Symbol" panose="05050102010706020507" pitchFamily="18" charset="2"/>
              </a:rPr>
              <a:t>links (point-pairs</a:t>
            </a:r>
            <a:r>
              <a:rPr lang="en-US" dirty="0" smtClean="0">
                <a:sym typeface="Symbol" panose="05050102010706020507" pitchFamily="18" charset="2"/>
              </a:rPr>
              <a:t>). </a:t>
            </a:r>
          </a:p>
          <a:p>
            <a:pPr lvl="1"/>
            <a:r>
              <a:rPr lang="en-US" dirty="0" smtClean="0">
                <a:sym typeface="Symbol" panose="05050102010706020507" pitchFamily="18" charset="2"/>
              </a:rPr>
              <a:t>Usually it’s a sum of positive numbers as in least squares</a:t>
            </a:r>
          </a:p>
          <a:p>
            <a:r>
              <a:rPr lang="en-US" dirty="0" smtClean="0">
                <a:sym typeface="Symbol" panose="05050102010706020507" pitchFamily="18" charset="2"/>
              </a:rPr>
              <a:t>Covering </a:t>
            </a:r>
            <a:r>
              <a:rPr lang="en-US" b="1" dirty="0" smtClean="0">
                <a:sym typeface="Symbol" panose="05050102010706020507" pitchFamily="18" charset="2"/>
              </a:rPr>
              <a:t>clustering</a:t>
            </a:r>
            <a:r>
              <a:rPr lang="en-US" dirty="0" smtClean="0">
                <a:sym typeface="Symbol" panose="05050102010706020507" pitchFamily="18" charset="2"/>
              </a:rPr>
              <a:t>/community detection, mixture models, topic determination, Multidimensional scaling, (</a:t>
            </a:r>
            <a:r>
              <a:rPr lang="en-US" b="1" dirty="0" smtClean="0">
                <a:sym typeface="Symbol" panose="05050102010706020507" pitchFamily="18" charset="2"/>
              </a:rPr>
              <a:t>Deep</a:t>
            </a:r>
            <a:r>
              <a:rPr lang="en-US" dirty="0" smtClean="0">
                <a:sym typeface="Symbol" panose="05050102010706020507" pitchFamily="18" charset="2"/>
              </a:rPr>
              <a:t>) </a:t>
            </a:r>
            <a:r>
              <a:rPr lang="en-US" b="1" dirty="0" smtClean="0">
                <a:sym typeface="Symbol" panose="05050102010706020507" pitchFamily="18" charset="2"/>
              </a:rPr>
              <a:t>Learning Networks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PageRank</a:t>
            </a:r>
            <a:r>
              <a:rPr lang="en-US" dirty="0" smtClean="0">
                <a:sym typeface="Symbol" panose="05050102010706020507" pitchFamily="18" charset="2"/>
              </a:rPr>
              <a:t> is “just” parallel linear algebra</a:t>
            </a:r>
          </a:p>
          <a:p>
            <a:r>
              <a:rPr lang="en-US" dirty="0" smtClean="0">
                <a:sym typeface="Symbol" panose="05050102010706020507" pitchFamily="18" charset="2"/>
              </a:rPr>
              <a:t>Note many </a:t>
            </a:r>
            <a:r>
              <a:rPr lang="en-US" b="1" dirty="0" smtClean="0">
                <a:sym typeface="Symbol" panose="05050102010706020507" pitchFamily="18" charset="2"/>
              </a:rPr>
              <a:t>Mahout</a:t>
            </a:r>
            <a:r>
              <a:rPr lang="en-US" dirty="0" smtClean="0">
                <a:sym typeface="Symbol" panose="05050102010706020507" pitchFamily="18" charset="2"/>
              </a:rPr>
              <a:t> algorithms are sequential – partly as MapReduce limited; partly because parallelism unclear</a:t>
            </a:r>
          </a:p>
          <a:p>
            <a:pPr lvl="1"/>
            <a:r>
              <a:rPr lang="en-US" b="1" dirty="0" err="1" smtClean="0">
                <a:sym typeface="Symbol" panose="05050102010706020507" pitchFamily="18" charset="2"/>
              </a:rPr>
              <a:t>MLLib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</a:rPr>
              <a:t>(Spark based) better</a:t>
            </a:r>
          </a:p>
          <a:p>
            <a:r>
              <a:rPr lang="en-US" b="1" dirty="0" smtClean="0">
                <a:sym typeface="Symbol" panose="05050102010706020507" pitchFamily="18" charset="2"/>
              </a:rPr>
              <a:t>SVM</a:t>
            </a:r>
            <a:r>
              <a:rPr lang="en-US" dirty="0" smtClean="0">
                <a:sym typeface="Symbol" panose="05050102010706020507" pitchFamily="18" charset="2"/>
              </a:rPr>
              <a:t> and </a:t>
            </a:r>
            <a:r>
              <a:rPr lang="en-US" b="1" dirty="0" smtClean="0">
                <a:sym typeface="Symbol" panose="05050102010706020507" pitchFamily="18" charset="2"/>
              </a:rPr>
              <a:t>Hidden Markov Models </a:t>
            </a:r>
            <a:r>
              <a:rPr lang="en-US" dirty="0" smtClean="0">
                <a:sym typeface="Symbol" panose="05050102010706020507" pitchFamily="18" charset="2"/>
              </a:rPr>
              <a:t>do not use large scale parallelization in practice?</a:t>
            </a:r>
          </a:p>
          <a:p>
            <a:r>
              <a:rPr lang="en-US" dirty="0" smtClean="0">
                <a:sym typeface="Symbol" panose="05050102010706020507" pitchFamily="18" charset="2"/>
              </a:rPr>
              <a:t>Some overlap/confusion with with </a:t>
            </a:r>
            <a:r>
              <a:rPr lang="en-US" b="1" dirty="0" smtClean="0">
                <a:sym typeface="Symbol" panose="05050102010706020507" pitchFamily="18" charset="2"/>
              </a:rPr>
              <a:t>graph analytics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Big Data Patterns – the Ogres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3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0" y="526864"/>
            <a:ext cx="904911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7 Computational Giants of </a:t>
            </a:r>
            <a:br>
              <a:rPr lang="en-US" b="1" dirty="0"/>
            </a:br>
            <a:r>
              <a:rPr lang="en-US" b="1" dirty="0" smtClean="0"/>
              <a:t>NRC Massive </a:t>
            </a:r>
            <a:r>
              <a:rPr lang="en-US" b="1" dirty="0"/>
              <a:t>Data </a:t>
            </a:r>
            <a:r>
              <a:rPr lang="en-US" b="1" dirty="0" smtClean="0"/>
              <a:t>Analysis Report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0" y="2534373"/>
            <a:ext cx="904911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G1:</a:t>
            </a:r>
            <a:r>
              <a:rPr lang="en-US" dirty="0" smtClean="0"/>
              <a:t>	Basic Statistics e.g. </a:t>
            </a:r>
            <a:r>
              <a:rPr lang="en-US" dirty="0" err="1" smtClean="0"/>
              <a:t>MRStat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G2:</a:t>
            </a:r>
            <a:r>
              <a:rPr lang="en-US" dirty="0" smtClean="0"/>
              <a:t>	Generalized N-Body Problems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G3:</a:t>
            </a:r>
            <a:r>
              <a:rPr lang="en-US" dirty="0" smtClean="0"/>
              <a:t>	Graph-Theoretic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G4:</a:t>
            </a:r>
            <a:r>
              <a:rPr lang="en-US" dirty="0" smtClean="0"/>
              <a:t>	Linear Algebraic Computations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G5:</a:t>
            </a:r>
            <a:r>
              <a:rPr lang="en-US" dirty="0" smtClean="0"/>
              <a:t>	Optimizations e.g. Linear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G6:</a:t>
            </a:r>
            <a:r>
              <a:rPr lang="en-US" dirty="0" smtClean="0"/>
              <a:t>	Integration e.g. LDA and other GML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C00FF"/>
                </a:solidFill>
              </a:rPr>
              <a:t>G7:</a:t>
            </a:r>
            <a:r>
              <a:rPr lang="en-US" dirty="0" smtClean="0"/>
              <a:t>	Alignment Problems e.g. BLAST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889" y="1980374"/>
            <a:ext cx="6501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http://www.nap.edu/catalog.php?record_id=18374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3999" cy="827332"/>
          </a:xfrm>
        </p:spPr>
        <p:txBody>
          <a:bodyPr/>
          <a:lstStyle/>
          <a:p>
            <a:r>
              <a:rPr lang="en-US" b="1" dirty="0" smtClean="0"/>
              <a:t>HPC Benchmark Classics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3370"/>
            <a:ext cx="9061938" cy="4525963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Linpack</a:t>
            </a:r>
            <a:r>
              <a:rPr lang="en-US" sz="2800" b="1" dirty="0" smtClean="0"/>
              <a:t> </a:t>
            </a:r>
            <a:r>
              <a:rPr lang="en-US" sz="2800" dirty="0" smtClean="0"/>
              <a:t>or HPL: Parallel LU factorization </a:t>
            </a:r>
            <a:br>
              <a:rPr lang="en-US" sz="2800" dirty="0" smtClean="0"/>
            </a:br>
            <a:r>
              <a:rPr lang="en-US" sz="2800" dirty="0" smtClean="0"/>
              <a:t>for solution of linear equations</a:t>
            </a:r>
          </a:p>
          <a:p>
            <a:r>
              <a:rPr lang="en-US" sz="2800" b="1" dirty="0" smtClean="0"/>
              <a:t>NPB</a:t>
            </a:r>
            <a:r>
              <a:rPr lang="en-US" sz="2800" dirty="0" smtClean="0"/>
              <a:t> version 1: Mainly classic HPC solver kernels</a:t>
            </a:r>
          </a:p>
          <a:p>
            <a:pPr lvl="1"/>
            <a:r>
              <a:rPr lang="en-US" dirty="0" smtClean="0"/>
              <a:t>MG: </a:t>
            </a:r>
            <a:r>
              <a:rPr lang="en-US" dirty="0" err="1" smtClean="0"/>
              <a:t>Multigrid</a:t>
            </a:r>
            <a:endParaRPr lang="en-US" dirty="0" smtClean="0"/>
          </a:p>
          <a:p>
            <a:pPr lvl="1"/>
            <a:r>
              <a:rPr lang="en-US" dirty="0" smtClean="0"/>
              <a:t>CG: Conjugate Gradient</a:t>
            </a:r>
          </a:p>
          <a:p>
            <a:pPr lvl="1"/>
            <a:r>
              <a:rPr lang="en-US" dirty="0" smtClean="0"/>
              <a:t>FT: Fast Fourier Transform</a:t>
            </a:r>
          </a:p>
          <a:p>
            <a:pPr lvl="1"/>
            <a:r>
              <a:rPr lang="en-US" dirty="0" smtClean="0"/>
              <a:t>IS: Integer sort</a:t>
            </a:r>
          </a:p>
          <a:p>
            <a:pPr lvl="1"/>
            <a:r>
              <a:rPr lang="en-US" dirty="0" smtClean="0"/>
              <a:t>EP: Embarrassingly Parallel</a:t>
            </a:r>
          </a:p>
          <a:p>
            <a:pPr lvl="1"/>
            <a:r>
              <a:rPr lang="en-US" dirty="0" smtClean="0"/>
              <a:t>BT: Block </a:t>
            </a:r>
            <a:r>
              <a:rPr lang="en-US" dirty="0" err="1" smtClean="0"/>
              <a:t>Tridiagonal</a:t>
            </a:r>
            <a:endParaRPr lang="en-US" dirty="0" smtClean="0"/>
          </a:p>
          <a:p>
            <a:pPr lvl="1"/>
            <a:r>
              <a:rPr lang="en-US" dirty="0" smtClean="0"/>
              <a:t>SP: Scalar </a:t>
            </a:r>
            <a:r>
              <a:rPr lang="en-US" dirty="0" err="1" smtClean="0"/>
              <a:t>Pentadiagonal</a:t>
            </a:r>
            <a:endParaRPr lang="en-US" dirty="0" smtClean="0"/>
          </a:p>
          <a:p>
            <a:pPr lvl="1"/>
            <a:r>
              <a:rPr lang="en-US" dirty="0" smtClean="0"/>
              <a:t> LU: Lower-Upper symmetric Gauss Seidel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0"/>
            <a:ext cx="8827477" cy="867508"/>
          </a:xfrm>
        </p:spPr>
        <p:txBody>
          <a:bodyPr/>
          <a:lstStyle/>
          <a:p>
            <a:r>
              <a:rPr lang="en-US" b="1" dirty="0" smtClean="0"/>
              <a:t>13 Berkeley Dwarfs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Dense </a:t>
            </a:r>
            <a:r>
              <a:rPr lang="en-US" dirty="0">
                <a:solidFill>
                  <a:srgbClr val="0070C0"/>
                </a:solidFill>
              </a:rPr>
              <a:t>Linear </a:t>
            </a:r>
            <a:r>
              <a:rPr lang="en-US" dirty="0" smtClean="0">
                <a:solidFill>
                  <a:srgbClr val="0070C0"/>
                </a:solidFill>
              </a:rPr>
              <a:t>Algebra </a:t>
            </a: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Sparse Linear Algebra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Spectral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N-Body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>
                <a:solidFill>
                  <a:srgbClr val="0070C0"/>
                </a:solidFill>
              </a:rPr>
              <a:t>Unstructured Grids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MapReduce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Combinational Logic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 Traversal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Dynamic Programming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Backtrack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Branch-and-Bound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Graphical Models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Finite State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5138" y="2200251"/>
            <a:ext cx="47126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6 of these correspond to </a:t>
            </a:r>
            <a:r>
              <a:rPr lang="en-US" sz="2400" dirty="0" err="1" smtClean="0"/>
              <a:t>Colella’s</a:t>
            </a:r>
            <a:r>
              <a:rPr lang="en-US" sz="2400" dirty="0" smtClean="0"/>
              <a:t> original. </a:t>
            </a:r>
          </a:p>
          <a:p>
            <a:r>
              <a:rPr lang="en-US" sz="2400" dirty="0" smtClean="0"/>
              <a:t>Monte Carlo dropped.</a:t>
            </a:r>
            <a:endParaRPr lang="en-US" sz="2400" dirty="0"/>
          </a:p>
          <a:p>
            <a:r>
              <a:rPr lang="en-US" sz="2400" dirty="0" smtClean="0"/>
              <a:t>N-body methods are a subset of Particle in </a:t>
            </a:r>
            <a:r>
              <a:rPr lang="en-US" sz="2400" dirty="0" err="1" smtClean="0"/>
              <a:t>Colella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Note a little inconsistent in that MapReduce is a programming model and spectral method is a numerical method.</a:t>
            </a:r>
          </a:p>
          <a:p>
            <a:r>
              <a:rPr lang="en-US" sz="2400" dirty="0" smtClean="0"/>
              <a:t>Need multiple facets!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Facets of the Ogres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Introducing Big Data Ogres and their Facets 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428"/>
            <a:ext cx="9144000" cy="60415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Big Data Ogres </a:t>
            </a:r>
            <a:r>
              <a:rPr lang="en-US" dirty="0"/>
              <a:t>provide a systematic approach to understanding applications, and as such they have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facets</a:t>
            </a:r>
            <a:r>
              <a:rPr lang="en-US" dirty="0"/>
              <a:t> which represent key characteristics defined both from our experience and from a bottom-up study of features from several individual applications.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facets capture common characteristics </a:t>
            </a:r>
            <a:r>
              <a:rPr lang="en-US" dirty="0" smtClean="0"/>
              <a:t>(shared by several problems)which </a:t>
            </a:r>
            <a:r>
              <a:rPr lang="en-US" dirty="0"/>
              <a:t>are inevitably multi-dimensional and often overlapping. </a:t>
            </a:r>
            <a:endParaRPr lang="en-US" dirty="0" smtClean="0"/>
          </a:p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Instances of Ogres are particular big data problems</a:t>
            </a:r>
          </a:p>
          <a:p>
            <a:r>
              <a:rPr lang="en-US" dirty="0" smtClean="0"/>
              <a:t>A set of Ogre instances that cover a rich set of facets could form  a benchmark set</a:t>
            </a:r>
          </a:p>
          <a:p>
            <a:r>
              <a:rPr lang="en-US" dirty="0" smtClean="0"/>
              <a:t>Ogres and their instances can be atomic or composite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526"/>
            <a:ext cx="9144000" cy="77039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Introducing Big Data Ogres and their Facets 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6428"/>
            <a:ext cx="9144000" cy="60415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Ogres characteristics are cataloged in </a:t>
            </a:r>
            <a:r>
              <a:rPr lang="en-US" dirty="0"/>
              <a:t>four distinct dimensions or views.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view consists of facets; when multiple facets are linked together, they describe classes of big data problems represented as an Ogre. 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view of an Ogre is the overall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problem architecture </a:t>
            </a:r>
            <a:r>
              <a:rPr lang="en-US" dirty="0"/>
              <a:t>which is naturally related to the machine architecture needed to support data intensive application while still being different.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there is 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execution (computational) features </a:t>
            </a:r>
            <a:r>
              <a:rPr lang="en-US" dirty="0"/>
              <a:t>view, describing issues such as I/O versus compute rates, iterative nature of computation and the classic V’s of Big Data: defining problem size, rate of change, 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source &amp; style </a:t>
            </a:r>
            <a:r>
              <a:rPr lang="en-US" dirty="0"/>
              <a:t>view includes facets specifying how the data is collected, stored and accessed.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final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processing</a:t>
            </a:r>
            <a:r>
              <a:rPr lang="en-US" dirty="0"/>
              <a:t> view has facets which describe classes of processing steps including algorithms and kernels. Ogres are specified by the particular value of a set of facets linked from the different views.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11125"/>
            <a:ext cx="7886700" cy="7905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IU Data Science Program</a:t>
            </a:r>
            <a:endParaRPr lang="en-US" dirty="0"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768495"/>
            <a:ext cx="9086850" cy="5251305"/>
          </a:xfrm>
        </p:spPr>
        <p:txBody>
          <a:bodyPr/>
          <a:lstStyle/>
          <a:p>
            <a:r>
              <a:rPr lang="en-US" altLang="en-US" sz="2300" dirty="0" smtClean="0"/>
              <a:t>Program managed by cross disciplinary Faculty in Data Science. Currently Statistics and Informatics and Computing School but will expand scope to full campus </a:t>
            </a:r>
          </a:p>
          <a:p>
            <a:r>
              <a:rPr lang="en-US" altLang="en-US" sz="2300" dirty="0" smtClean="0"/>
              <a:t>A </a:t>
            </a:r>
            <a:r>
              <a:rPr lang="en-US" altLang="en-US" sz="2300" b="1" dirty="0" smtClean="0"/>
              <a:t>purely online </a:t>
            </a:r>
            <a:r>
              <a:rPr lang="en-US" altLang="en-US" sz="2300" dirty="0" smtClean="0"/>
              <a:t>4-course </a:t>
            </a:r>
            <a:r>
              <a:rPr lang="en-US" altLang="en-US" sz="2300" b="1" dirty="0" smtClean="0"/>
              <a:t>Certificate in Data Science </a:t>
            </a:r>
            <a:r>
              <a:rPr lang="en-US" altLang="en-US" sz="2300" dirty="0" smtClean="0"/>
              <a:t>has been running since January 2014 (with 70 students total in 2 semesters)</a:t>
            </a:r>
          </a:p>
          <a:p>
            <a:pPr lvl="1"/>
            <a:r>
              <a:rPr lang="en-US" altLang="en-US" sz="2300" dirty="0" smtClean="0"/>
              <a:t>4 students </a:t>
            </a:r>
            <a:r>
              <a:rPr lang="en-US" altLang="en-US" sz="2300" dirty="0" smtClean="0"/>
              <a:t>got certificate </a:t>
            </a:r>
            <a:r>
              <a:rPr lang="en-US" altLang="en-US" sz="2300" dirty="0" smtClean="0"/>
              <a:t>end of </a:t>
            </a:r>
            <a:r>
              <a:rPr lang="en-US" altLang="en-US" sz="2300" dirty="0" smtClean="0"/>
              <a:t>last </a:t>
            </a:r>
            <a:r>
              <a:rPr lang="en-US" altLang="en-US" sz="2300" dirty="0" smtClean="0"/>
              <a:t>semester</a:t>
            </a:r>
          </a:p>
          <a:p>
            <a:pPr lvl="1"/>
            <a:r>
              <a:rPr lang="en-US" altLang="en-US" sz="2300" dirty="0" smtClean="0"/>
              <a:t>Most students are professionals taking courses in “free time”</a:t>
            </a:r>
          </a:p>
          <a:p>
            <a:r>
              <a:rPr lang="en-US" altLang="en-US" sz="2300" dirty="0" smtClean="0"/>
              <a:t>A campus wide </a:t>
            </a:r>
            <a:r>
              <a:rPr lang="en-US" altLang="en-US" sz="2300" b="1" dirty="0" smtClean="0"/>
              <a:t>Ph.D. Minor </a:t>
            </a:r>
            <a:r>
              <a:rPr lang="en-US" altLang="en-US" sz="2300" dirty="0" smtClean="0"/>
              <a:t>in Data Science has been </a:t>
            </a:r>
            <a:r>
              <a:rPr lang="en-US" altLang="en-US" sz="2300" dirty="0" smtClean="0"/>
              <a:t>approved.</a:t>
            </a:r>
            <a:endParaRPr lang="en-US" altLang="en-US" sz="2300" dirty="0" smtClean="0"/>
          </a:p>
          <a:p>
            <a:r>
              <a:rPr lang="en-US" altLang="en-US" sz="2300" dirty="0" smtClean="0"/>
              <a:t>Exploring PhD in Data Science</a:t>
            </a:r>
          </a:p>
          <a:p>
            <a:r>
              <a:rPr lang="en-US" altLang="en-US" sz="2300" dirty="0" smtClean="0"/>
              <a:t>Courses labelled as “</a:t>
            </a:r>
            <a:r>
              <a:rPr lang="en-US" altLang="en-US" sz="2300" b="1" dirty="0" smtClean="0"/>
              <a:t>Decision-maker</a:t>
            </a:r>
            <a:r>
              <a:rPr lang="en-US" altLang="en-US" sz="2300" dirty="0" smtClean="0"/>
              <a:t>” and “</a:t>
            </a:r>
            <a:r>
              <a:rPr lang="en-US" altLang="en-US" sz="2300" b="1" dirty="0" smtClean="0"/>
              <a:t>Technical</a:t>
            </a:r>
            <a:r>
              <a:rPr lang="en-US" altLang="en-US" sz="2300" dirty="0" smtClean="0"/>
              <a:t>” paths where McKinsey says an order of magnitude more (1.5 million by 2018) unmet job openings in Decision-maker track</a:t>
            </a:r>
          </a:p>
          <a:p>
            <a:endParaRPr lang="en-US" alt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21523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291"/>
          <p:cNvGrpSpPr/>
          <p:nvPr/>
        </p:nvGrpSpPr>
        <p:grpSpPr>
          <a:xfrm rot="5400000">
            <a:off x="1056804" y="-1203752"/>
            <a:ext cx="7020356" cy="9244669"/>
            <a:chOff x="0" y="0"/>
            <a:chExt cx="5335905" cy="6656705"/>
          </a:xfrm>
        </p:grpSpPr>
        <p:sp>
          <p:nvSpPr>
            <p:cNvPr id="114" name="Text Box 265"/>
            <p:cNvSpPr txBox="1"/>
            <p:nvPr/>
          </p:nvSpPr>
          <p:spPr>
            <a:xfrm rot="16200000">
              <a:off x="4092070" y="3481748"/>
              <a:ext cx="1187450" cy="4318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Problem 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Architecture </a:t>
              </a:r>
              <a:endPara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defTabSz="914400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5335905" cy="6656705"/>
            </a:xfrm>
            <a:prstGeom prst="rect">
              <a:avLst/>
            </a:prstGeom>
          </p:spPr>
        </p:sp>
        <p:cxnSp>
          <p:nvCxnSpPr>
            <p:cNvPr id="4" name="Straight Connector 3"/>
            <p:cNvCxnSpPr/>
            <p:nvPr/>
          </p:nvCxnSpPr>
          <p:spPr>
            <a:xfrm rot="16200000">
              <a:off x="4124941" y="1960693"/>
              <a:ext cx="0" cy="2205969"/>
            </a:xfrm>
            <a:prstGeom prst="line">
              <a:avLst/>
            </a:prstGeom>
            <a:ln w="95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09113" y="2981589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62574" y="298256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427009" y="298256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91097" y="2981403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946131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147349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18288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03066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663330" y="298159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53583" y="29879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37328" y="2981590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45"/>
            <p:cNvSpPr txBox="1"/>
            <p:nvPr/>
          </p:nvSpPr>
          <p:spPr>
            <a:xfrm>
              <a:off x="3055511" y="3895559"/>
              <a:ext cx="136506" cy="146882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Pleasingly Parallel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3"/>
            <p:cNvSpPr txBox="1"/>
            <p:nvPr/>
          </p:nvSpPr>
          <p:spPr>
            <a:xfrm>
              <a:off x="3203701" y="3839793"/>
              <a:ext cx="140035" cy="13296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Classic </a:t>
              </a:r>
              <a:r>
                <a:rPr lang="en-US" sz="1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MapReduce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3"/>
            <p:cNvSpPr txBox="1"/>
            <p:nvPr/>
          </p:nvSpPr>
          <p:spPr>
            <a:xfrm>
              <a:off x="3373820" y="4082374"/>
              <a:ext cx="217277" cy="14695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Map-Collective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49"/>
            <p:cNvSpPr txBox="1"/>
            <p:nvPr/>
          </p:nvSpPr>
          <p:spPr>
            <a:xfrm>
              <a:off x="3527951" y="3868385"/>
              <a:ext cx="197356" cy="162927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 Point-to-Point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63"/>
            <p:cNvSpPr txBox="1"/>
            <p:nvPr/>
          </p:nvSpPr>
          <p:spPr>
            <a:xfrm>
              <a:off x="3871930" y="4063976"/>
              <a:ext cx="109751" cy="129440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Memory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63"/>
            <p:cNvSpPr txBox="1"/>
            <p:nvPr/>
          </p:nvSpPr>
          <p:spPr>
            <a:xfrm>
              <a:off x="4024796" y="3248313"/>
              <a:ext cx="104153" cy="217114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Single Program Multiple Data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59"/>
            <p:cNvSpPr txBox="1"/>
            <p:nvPr/>
          </p:nvSpPr>
          <p:spPr>
            <a:xfrm>
              <a:off x="4222705" y="3448481"/>
              <a:ext cx="168406" cy="204794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Bulk Synchronous Parallel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63"/>
            <p:cNvSpPr txBox="1"/>
            <p:nvPr/>
          </p:nvSpPr>
          <p:spPr>
            <a:xfrm>
              <a:off x="4402793" y="4620177"/>
              <a:ext cx="153485" cy="52285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Fusion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Text Box 62"/>
            <p:cNvSpPr txBox="1"/>
            <p:nvPr/>
          </p:nvSpPr>
          <p:spPr>
            <a:xfrm>
              <a:off x="4562889" y="4485623"/>
              <a:ext cx="143678" cy="75288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Dataflow</a:t>
              </a:r>
            </a:p>
          </p:txBody>
        </p:sp>
        <p:sp>
          <p:nvSpPr>
            <p:cNvPr id="27" name="Text Box 63"/>
            <p:cNvSpPr txBox="1"/>
            <p:nvPr/>
          </p:nvSpPr>
          <p:spPr>
            <a:xfrm>
              <a:off x="4732541" y="4618092"/>
              <a:ext cx="158899" cy="45946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Agents</a:t>
              </a:r>
            </a:p>
          </p:txBody>
        </p:sp>
        <p:sp>
          <p:nvSpPr>
            <p:cNvPr id="28" name="Text Box 63"/>
            <p:cNvSpPr txBox="1"/>
            <p:nvPr/>
          </p:nvSpPr>
          <p:spPr>
            <a:xfrm>
              <a:off x="4913441" y="4450031"/>
              <a:ext cx="171095" cy="7975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Workflow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01756" y="3064317"/>
              <a:ext cx="2018176" cy="0"/>
            </a:xfrm>
            <a:prstGeom prst="line">
              <a:avLst/>
            </a:prstGeom>
            <a:ln w="9525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8746" y="2983037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72576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41932" y="29817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4327" y="2981765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07290" y="2981766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03815" y="2981767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421762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49512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819317" y="2982402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999371" y="2981735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63"/>
            <p:cNvSpPr txBox="1"/>
            <p:nvPr/>
          </p:nvSpPr>
          <p:spPr>
            <a:xfrm>
              <a:off x="196856" y="943047"/>
              <a:ext cx="156818" cy="202360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Geospatial Information System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Text Box 85"/>
            <p:cNvSpPr txBox="1"/>
            <p:nvPr/>
          </p:nvSpPr>
          <p:spPr>
            <a:xfrm>
              <a:off x="371455" y="1724667"/>
              <a:ext cx="119094" cy="122661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HPC Simulations</a:t>
              </a:r>
            </a:p>
          </p:txBody>
        </p:sp>
        <p:sp>
          <p:nvSpPr>
            <p:cNvPr id="42" name="Text Box 63"/>
            <p:cNvSpPr txBox="1"/>
            <p:nvPr/>
          </p:nvSpPr>
          <p:spPr>
            <a:xfrm>
              <a:off x="549703" y="1802170"/>
              <a:ext cx="150295" cy="115359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Internet of Things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Text Box 63"/>
            <p:cNvSpPr txBox="1"/>
            <p:nvPr/>
          </p:nvSpPr>
          <p:spPr>
            <a:xfrm>
              <a:off x="734638" y="1434380"/>
              <a:ext cx="126761" cy="15214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Metadata/Provenance</a:t>
              </a:r>
            </a:p>
          </p:txBody>
        </p:sp>
        <p:sp>
          <p:nvSpPr>
            <p:cNvPr id="44" name="Text Box 88"/>
            <p:cNvSpPr txBox="1"/>
            <p:nvPr/>
          </p:nvSpPr>
          <p:spPr>
            <a:xfrm>
              <a:off x="899216" y="265251"/>
              <a:ext cx="322383" cy="268521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Shared / Dedicated / Transient / Permanent</a:t>
              </a:r>
            </a:p>
          </p:txBody>
        </p:sp>
        <p:sp>
          <p:nvSpPr>
            <p:cNvPr id="45" name="Text Box 63"/>
            <p:cNvSpPr txBox="1"/>
            <p:nvPr/>
          </p:nvSpPr>
          <p:spPr>
            <a:xfrm>
              <a:off x="1095877" y="943049"/>
              <a:ext cx="162928" cy="201277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Archived/Batched/Streaming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6" name="Text Box 63"/>
            <p:cNvSpPr txBox="1"/>
            <p:nvPr/>
          </p:nvSpPr>
          <p:spPr>
            <a:xfrm>
              <a:off x="1332990" y="1531839"/>
              <a:ext cx="167884" cy="142398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HDFS/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Lustre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/GPFS</a:t>
              </a:r>
            </a:p>
          </p:txBody>
        </p:sp>
        <p:sp>
          <p:nvSpPr>
            <p:cNvPr id="47" name="Text Box 91"/>
            <p:cNvSpPr txBox="1"/>
            <p:nvPr/>
          </p:nvSpPr>
          <p:spPr>
            <a:xfrm>
              <a:off x="1551434" y="1942442"/>
              <a:ext cx="138904" cy="10133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Files/Objects</a:t>
              </a:r>
            </a:p>
          </p:txBody>
        </p:sp>
        <p:sp>
          <p:nvSpPr>
            <p:cNvPr id="48" name="Text Box 63"/>
            <p:cNvSpPr txBox="1"/>
            <p:nvPr/>
          </p:nvSpPr>
          <p:spPr>
            <a:xfrm>
              <a:off x="1719814" y="1431848"/>
              <a:ext cx="165811" cy="152998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Enterprise Data Model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9" name="Text Box 63"/>
            <p:cNvSpPr txBox="1"/>
            <p:nvPr/>
          </p:nvSpPr>
          <p:spPr>
            <a:xfrm>
              <a:off x="1893532" y="1354186"/>
              <a:ext cx="183220" cy="159160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SQL/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NoSQL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/</a:t>
              </a:r>
              <a:r>
                <a:rPr lang="en-US" sz="1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NewSQL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579816" y="57744"/>
              <a:ext cx="0" cy="2565714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2585212" y="10279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584577" y="45454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2584577" y="80997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585212" y="99356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585847" y="115623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2585847" y="132909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2585847" y="151333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2585847" y="170009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2585212" y="187767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2585212" y="205834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2585212" y="2241277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2585212" y="2435639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 Box 159"/>
            <p:cNvSpPr txBox="1"/>
            <p:nvPr/>
          </p:nvSpPr>
          <p:spPr>
            <a:xfrm>
              <a:off x="2720597" y="2442351"/>
              <a:ext cx="1373420" cy="440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Performance Metrics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5" name="Text Box 160"/>
            <p:cNvSpPr txBox="1"/>
            <p:nvPr/>
          </p:nvSpPr>
          <p:spPr>
            <a:xfrm>
              <a:off x="2720597" y="2264709"/>
              <a:ext cx="665684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0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Flops/Byte</a:t>
              </a:r>
              <a:endParaRPr lang="en-US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6" name="Text Box 161"/>
            <p:cNvSpPr txBox="1"/>
            <p:nvPr/>
          </p:nvSpPr>
          <p:spPr>
            <a:xfrm>
              <a:off x="2720597" y="2244641"/>
              <a:ext cx="1960035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Flops per Byte; Memory I/O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Text Box 162"/>
            <p:cNvSpPr txBox="1"/>
            <p:nvPr/>
          </p:nvSpPr>
          <p:spPr>
            <a:xfrm>
              <a:off x="2720597" y="2041694"/>
              <a:ext cx="2456319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Execution Environment; Core libraries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8" name="Text Box 163"/>
            <p:cNvSpPr txBox="1"/>
            <p:nvPr/>
          </p:nvSpPr>
          <p:spPr>
            <a:xfrm>
              <a:off x="2720597" y="1868007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Volume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9" name="Text Box 164"/>
            <p:cNvSpPr txBox="1"/>
            <p:nvPr/>
          </p:nvSpPr>
          <p:spPr>
            <a:xfrm>
              <a:off x="2720598" y="1692080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Velocity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0" name="Text Box 165"/>
            <p:cNvSpPr txBox="1"/>
            <p:nvPr/>
          </p:nvSpPr>
          <p:spPr>
            <a:xfrm>
              <a:off x="2720598" y="1511346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Variety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Text Box 166"/>
            <p:cNvSpPr txBox="1"/>
            <p:nvPr/>
          </p:nvSpPr>
          <p:spPr>
            <a:xfrm>
              <a:off x="2720598" y="1337948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Veracity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Text Box 167"/>
            <p:cNvSpPr txBox="1"/>
            <p:nvPr/>
          </p:nvSpPr>
          <p:spPr>
            <a:xfrm>
              <a:off x="2720598" y="1150959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Communication Structure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Text Box 168"/>
            <p:cNvSpPr txBox="1"/>
            <p:nvPr/>
          </p:nvSpPr>
          <p:spPr>
            <a:xfrm>
              <a:off x="2720598" y="430425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 Abstraction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5" name="Text Box 170"/>
            <p:cNvSpPr txBox="1"/>
            <p:nvPr/>
          </p:nvSpPr>
          <p:spPr>
            <a:xfrm>
              <a:off x="2713284" y="229786"/>
              <a:ext cx="1967348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Metric = M / Non-Metric =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172"/>
                <p:cNvSpPr txBox="1"/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just" defTabSz="914400">
                    <a:spcAft>
                      <a:spcPts val="400"/>
                    </a:spcAft>
                  </a:pP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NN /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𝑁</m:t>
                      </m:r>
                      <m:r>
                        <a:rPr lang="en-US" sz="1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16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= N</a:t>
                  </a:r>
                </a:p>
              </p:txBody>
            </p:sp>
          </mc:Choice>
          <mc:Fallback xmlns="">
            <p:sp>
              <p:nvSpPr>
                <p:cNvPr id="76" name="Text 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3283" y="47119"/>
                  <a:ext cx="1828800" cy="17032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6410" t="-3046" r="-25641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 Box 189"/>
            <p:cNvSpPr txBox="1"/>
            <p:nvPr/>
          </p:nvSpPr>
          <p:spPr>
            <a:xfrm>
              <a:off x="2720598" y="784626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Regular = R / Irregular = I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Text Box 190"/>
            <p:cNvSpPr txBox="1"/>
            <p:nvPr/>
          </p:nvSpPr>
          <p:spPr>
            <a:xfrm>
              <a:off x="2718863" y="963386"/>
              <a:ext cx="1828800" cy="17032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Dynamic = D / Static = 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1" name="Straight Connector 80"/>
            <p:cNvCxnSpPr>
              <a:stCxn id="50" idx="1"/>
            </p:cNvCxnSpPr>
            <p:nvPr/>
          </p:nvCxnSpPr>
          <p:spPr>
            <a:xfrm rot="16200000" flipH="1">
              <a:off x="1074885" y="5040464"/>
              <a:ext cx="3009260" cy="4763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587295" y="4001156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586660" y="4197820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2587295" y="4425768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2587930" y="462878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587930" y="482828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587930" y="504913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2587930" y="525877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2587295" y="5484364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587295" y="567110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2587295" y="5871823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2587295" y="6070882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171"/>
            <p:cNvSpPr txBox="1"/>
            <p:nvPr/>
          </p:nvSpPr>
          <p:spPr>
            <a:xfrm>
              <a:off x="662083" y="6272875"/>
              <a:ext cx="1828800" cy="13144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Linear Algebra Kernels</a:t>
              </a:r>
            </a:p>
          </p:txBody>
        </p:sp>
        <p:sp>
          <p:nvSpPr>
            <p:cNvPr id="95" name="Text Box 173"/>
            <p:cNvSpPr txBox="1"/>
            <p:nvPr/>
          </p:nvSpPr>
          <p:spPr>
            <a:xfrm>
              <a:off x="665113" y="6056716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Graph Algorithms</a:t>
              </a:r>
            </a:p>
          </p:txBody>
        </p:sp>
        <p:sp>
          <p:nvSpPr>
            <p:cNvPr id="96" name="Text Box 174"/>
            <p:cNvSpPr txBox="1"/>
            <p:nvPr/>
          </p:nvSpPr>
          <p:spPr>
            <a:xfrm>
              <a:off x="675037" y="5836006"/>
              <a:ext cx="1828800" cy="17272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Deep Learning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7" name="Text Box 175"/>
            <p:cNvSpPr txBox="1"/>
            <p:nvPr/>
          </p:nvSpPr>
          <p:spPr>
            <a:xfrm>
              <a:off x="666962" y="5641487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Classification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8" name="Text Box 176"/>
            <p:cNvSpPr txBox="1"/>
            <p:nvPr/>
          </p:nvSpPr>
          <p:spPr>
            <a:xfrm>
              <a:off x="673468" y="5442950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Recommender Engine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9" name="Text Box 178"/>
            <p:cNvSpPr txBox="1"/>
            <p:nvPr/>
          </p:nvSpPr>
          <p:spPr>
            <a:xfrm>
              <a:off x="666991" y="5237433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Search / Query / Index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0" name="Text Box 179"/>
            <p:cNvSpPr txBox="1"/>
            <p:nvPr/>
          </p:nvSpPr>
          <p:spPr>
            <a:xfrm>
              <a:off x="666991" y="5027758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Basic Statistics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1" name="Text Box 180"/>
            <p:cNvSpPr txBox="1"/>
            <p:nvPr/>
          </p:nvSpPr>
          <p:spPr>
            <a:xfrm>
              <a:off x="666991" y="4804958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Streaming</a:t>
              </a:r>
            </a:p>
          </p:txBody>
        </p:sp>
        <p:sp>
          <p:nvSpPr>
            <p:cNvPr id="102" name="Text Box 181"/>
            <p:cNvSpPr txBox="1"/>
            <p:nvPr/>
          </p:nvSpPr>
          <p:spPr>
            <a:xfrm>
              <a:off x="666991" y="4597867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Alignment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3" name="Text Box 182"/>
            <p:cNvSpPr txBox="1"/>
            <p:nvPr/>
          </p:nvSpPr>
          <p:spPr>
            <a:xfrm>
              <a:off x="679264" y="4173208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Optimization Methodology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" name="Text Box 184"/>
            <p:cNvSpPr txBox="1"/>
            <p:nvPr/>
          </p:nvSpPr>
          <p:spPr>
            <a:xfrm>
              <a:off x="666991" y="3977869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Global Analytics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5" name="Text Box 185"/>
            <p:cNvSpPr txBox="1"/>
            <p:nvPr/>
          </p:nvSpPr>
          <p:spPr>
            <a:xfrm>
              <a:off x="652360" y="3773622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Local Analytics</a:t>
              </a:r>
            </a:p>
          </p:txBody>
        </p:sp>
        <p:sp>
          <p:nvSpPr>
            <p:cNvPr id="106" name="Text Box 186"/>
            <p:cNvSpPr txBox="1"/>
            <p:nvPr/>
          </p:nvSpPr>
          <p:spPr>
            <a:xfrm>
              <a:off x="652360" y="3566863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Micro-benchmarks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>
            <a:xfrm rot="5400000">
              <a:off x="2587295" y="3593909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2586660" y="380265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 Box 192"/>
            <p:cNvSpPr txBox="1"/>
            <p:nvPr/>
          </p:nvSpPr>
          <p:spPr>
            <a:xfrm>
              <a:off x="673468" y="4398328"/>
              <a:ext cx="1828800" cy="1701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Visualization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rot="5400000">
              <a:off x="2587930" y="6274091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230"/>
            <p:cNvSpPr txBox="1"/>
            <p:nvPr/>
          </p:nvSpPr>
          <p:spPr>
            <a:xfrm rot="16200000">
              <a:off x="-465711" y="4633212"/>
              <a:ext cx="1711121" cy="43116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Data Source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and Style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</a:t>
              </a:r>
              <a:endPara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Text Box 230"/>
            <p:cNvSpPr txBox="1"/>
            <p:nvPr/>
          </p:nvSpPr>
          <p:spPr>
            <a:xfrm rot="16200000">
              <a:off x="1623107" y="702768"/>
              <a:ext cx="1039495" cy="2121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Execution View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7" name="Text Box 230"/>
            <p:cNvSpPr txBox="1"/>
            <p:nvPr/>
          </p:nvSpPr>
          <p:spPr>
            <a:xfrm rot="5400000" flipH="1" flipV="1">
              <a:off x="2384526" y="5903904"/>
              <a:ext cx="1075055" cy="2120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00"/>
              <a:r>
                <a:rPr lang="en-US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Processing View</a:t>
              </a:r>
              <a:endPara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9" name="Text Box 297"/>
            <p:cNvSpPr txBox="1"/>
            <p:nvPr/>
          </p:nvSpPr>
          <p:spPr>
            <a:xfrm rot="16200000">
              <a:off x="3075509" y="279525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0" name="Text Box 298"/>
            <p:cNvSpPr txBox="1"/>
            <p:nvPr/>
          </p:nvSpPr>
          <p:spPr>
            <a:xfrm rot="16200000">
              <a:off x="3226284" y="2797288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1" name="Text Box 299"/>
            <p:cNvSpPr txBox="1"/>
            <p:nvPr/>
          </p:nvSpPr>
          <p:spPr>
            <a:xfrm rot="16200000">
              <a:off x="3407180" y="2793218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2" name="Text Box 300"/>
            <p:cNvSpPr txBox="1"/>
            <p:nvPr/>
          </p:nvSpPr>
          <p:spPr>
            <a:xfrm rot="16200000">
              <a:off x="3562455" y="279525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23" name="Text Box 301"/>
            <p:cNvSpPr txBox="1"/>
            <p:nvPr/>
          </p:nvSpPr>
          <p:spPr>
            <a:xfrm rot="16200000">
              <a:off x="3906744" y="279932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4" name="Text Box 302"/>
            <p:cNvSpPr txBox="1"/>
            <p:nvPr/>
          </p:nvSpPr>
          <p:spPr>
            <a:xfrm rot="16200000">
              <a:off x="4110779" y="279404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25" name="Text Box 303"/>
            <p:cNvSpPr txBox="1"/>
            <p:nvPr/>
          </p:nvSpPr>
          <p:spPr>
            <a:xfrm rot="16200000">
              <a:off x="4289430" y="2784536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26" name="Text Box 304"/>
            <p:cNvSpPr txBox="1"/>
            <p:nvPr/>
          </p:nvSpPr>
          <p:spPr>
            <a:xfrm rot="16200000">
              <a:off x="4476963" y="2787882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7" name="Text Box 305"/>
            <p:cNvSpPr txBox="1"/>
            <p:nvPr/>
          </p:nvSpPr>
          <p:spPr>
            <a:xfrm rot="16200000">
              <a:off x="4509869" y="2736331"/>
              <a:ext cx="305636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Text Box 306"/>
            <p:cNvSpPr txBox="1"/>
            <p:nvPr/>
          </p:nvSpPr>
          <p:spPr>
            <a:xfrm rot="16200000">
              <a:off x="4710268" y="2746998"/>
              <a:ext cx="282854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9" name="Text Box 307"/>
            <p:cNvSpPr txBox="1"/>
            <p:nvPr/>
          </p:nvSpPr>
          <p:spPr>
            <a:xfrm rot="16200000">
              <a:off x="4909917" y="2761936"/>
              <a:ext cx="275729" cy="14630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1" name="Text Box 310"/>
            <p:cNvSpPr txBox="1"/>
            <p:nvPr/>
          </p:nvSpPr>
          <p:spPr>
            <a:xfrm rot="16200000">
              <a:off x="233194" y="3140314"/>
              <a:ext cx="207549" cy="18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32" name="Text Box 311"/>
            <p:cNvSpPr txBox="1"/>
            <p:nvPr/>
          </p:nvSpPr>
          <p:spPr>
            <a:xfrm rot="16200000">
              <a:off x="471966" y="313810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33" name="Text Box 312"/>
            <p:cNvSpPr txBox="1"/>
            <p:nvPr/>
          </p:nvSpPr>
          <p:spPr>
            <a:xfrm rot="16200000">
              <a:off x="637188" y="3140138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34" name="Text Box 313"/>
            <p:cNvSpPr txBox="1"/>
            <p:nvPr/>
          </p:nvSpPr>
          <p:spPr>
            <a:xfrm rot="16200000">
              <a:off x="796389" y="3144206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35" name="Text Box 315"/>
            <p:cNvSpPr txBox="1"/>
            <p:nvPr/>
          </p:nvSpPr>
          <p:spPr>
            <a:xfrm rot="16200000">
              <a:off x="977624" y="3149487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6" name="Text Box 316"/>
            <p:cNvSpPr txBox="1"/>
            <p:nvPr/>
          </p:nvSpPr>
          <p:spPr>
            <a:xfrm rot="16200000">
              <a:off x="1168617" y="3152834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37" name="Text Box 317"/>
            <p:cNvSpPr txBox="1"/>
            <p:nvPr/>
          </p:nvSpPr>
          <p:spPr>
            <a:xfrm rot="16200000">
              <a:off x="1385388" y="315152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38" name="Text Box 318"/>
            <p:cNvSpPr txBox="1"/>
            <p:nvPr/>
          </p:nvSpPr>
          <p:spPr>
            <a:xfrm rot="16200000">
              <a:off x="1595243" y="3120002"/>
              <a:ext cx="13587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9" name="Text Box 319"/>
            <p:cNvSpPr txBox="1"/>
            <p:nvPr/>
          </p:nvSpPr>
          <p:spPr>
            <a:xfrm rot="16200000">
              <a:off x="1758316" y="3150799"/>
              <a:ext cx="97309" cy="14479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0" name="Text Box 320"/>
            <p:cNvSpPr txBox="1"/>
            <p:nvPr/>
          </p:nvSpPr>
          <p:spPr>
            <a:xfrm rot="16200000">
              <a:off x="1952084" y="3152166"/>
              <a:ext cx="71431" cy="1658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1" name="Text Box 321"/>
            <p:cNvSpPr txBox="1"/>
            <p:nvPr/>
          </p:nvSpPr>
          <p:spPr>
            <a:xfrm rot="16200000">
              <a:off x="2371263" y="2459979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42" name="Text Box 322"/>
            <p:cNvSpPr txBox="1"/>
            <p:nvPr/>
          </p:nvSpPr>
          <p:spPr>
            <a:xfrm rot="16200000">
              <a:off x="2371263" y="2270768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43" name="Text Box 323"/>
            <p:cNvSpPr txBox="1"/>
            <p:nvPr/>
          </p:nvSpPr>
          <p:spPr>
            <a:xfrm rot="16200000">
              <a:off x="2371263" y="2074245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44" name="Text Box 324"/>
            <p:cNvSpPr txBox="1"/>
            <p:nvPr/>
          </p:nvSpPr>
          <p:spPr>
            <a:xfrm rot="16200000">
              <a:off x="2371263" y="1885033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5" name="Text Box 325"/>
            <p:cNvSpPr txBox="1"/>
            <p:nvPr/>
          </p:nvSpPr>
          <p:spPr>
            <a:xfrm rot="16200000">
              <a:off x="2371263" y="1725092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46" name="Text Box 326"/>
            <p:cNvSpPr txBox="1"/>
            <p:nvPr/>
          </p:nvSpPr>
          <p:spPr>
            <a:xfrm rot="16200000">
              <a:off x="2371263" y="1525673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47" name="Text Box 327"/>
            <p:cNvSpPr txBox="1"/>
            <p:nvPr/>
          </p:nvSpPr>
          <p:spPr>
            <a:xfrm rot="16200000">
              <a:off x="2371263" y="1344070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8" name="Text Box 328"/>
            <p:cNvSpPr txBox="1"/>
            <p:nvPr/>
          </p:nvSpPr>
          <p:spPr>
            <a:xfrm rot="16200000">
              <a:off x="2371263" y="1172898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49" name="Text Box 329"/>
            <p:cNvSpPr txBox="1"/>
            <p:nvPr/>
          </p:nvSpPr>
          <p:spPr>
            <a:xfrm rot="16200000">
              <a:off x="2371263" y="1014126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50" name="Text Box 330"/>
            <p:cNvSpPr txBox="1"/>
            <p:nvPr/>
          </p:nvSpPr>
          <p:spPr>
            <a:xfrm rot="16200000">
              <a:off x="2327719" y="841141"/>
              <a:ext cx="175313" cy="10858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51" name="Text Box 335"/>
            <p:cNvSpPr txBox="1"/>
            <p:nvPr/>
          </p:nvSpPr>
          <p:spPr>
            <a:xfrm rot="16200000">
              <a:off x="2325815" y="493593"/>
              <a:ext cx="177599" cy="10706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2" name="Text Box 336"/>
            <p:cNvSpPr txBox="1"/>
            <p:nvPr/>
          </p:nvSpPr>
          <p:spPr>
            <a:xfrm rot="16200000">
              <a:off x="2333633" y="126892"/>
              <a:ext cx="169278" cy="11437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5" name="Text Box 340"/>
            <p:cNvSpPr txBox="1"/>
            <p:nvPr/>
          </p:nvSpPr>
          <p:spPr>
            <a:xfrm rot="16200000">
              <a:off x="2677517" y="5268575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56" name="Text Box 341"/>
            <p:cNvSpPr txBox="1"/>
            <p:nvPr/>
          </p:nvSpPr>
          <p:spPr>
            <a:xfrm rot="16200000">
              <a:off x="2677517" y="5044369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57" name="Text Box 342"/>
            <p:cNvSpPr txBox="1"/>
            <p:nvPr/>
          </p:nvSpPr>
          <p:spPr>
            <a:xfrm rot="16200000">
              <a:off x="2677517" y="4838919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58" name="Text Box 343"/>
            <p:cNvSpPr txBox="1"/>
            <p:nvPr/>
          </p:nvSpPr>
          <p:spPr>
            <a:xfrm rot="16200000">
              <a:off x="2677517" y="4459575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59" name="Text Box 344"/>
            <p:cNvSpPr txBox="1"/>
            <p:nvPr/>
          </p:nvSpPr>
          <p:spPr>
            <a:xfrm rot="16200000">
              <a:off x="2677517" y="4232464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0" name="Text Box 345"/>
            <p:cNvSpPr txBox="1"/>
            <p:nvPr/>
          </p:nvSpPr>
          <p:spPr>
            <a:xfrm rot="16200000">
              <a:off x="2677517" y="4020639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61" name="Text Box 346"/>
            <p:cNvSpPr txBox="1"/>
            <p:nvPr/>
          </p:nvSpPr>
          <p:spPr>
            <a:xfrm rot="16200000">
              <a:off x="2677517" y="3816794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2" name="Text Box 347"/>
            <p:cNvSpPr txBox="1"/>
            <p:nvPr/>
          </p:nvSpPr>
          <p:spPr>
            <a:xfrm rot="16200000">
              <a:off x="2677517" y="3611954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4" name="Text Box 349"/>
            <p:cNvSpPr txBox="1"/>
            <p:nvPr/>
          </p:nvSpPr>
          <p:spPr>
            <a:xfrm rot="16200000">
              <a:off x="2641113" y="6293314"/>
              <a:ext cx="13716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165" name="Text Box 350"/>
            <p:cNvSpPr txBox="1"/>
            <p:nvPr/>
          </p:nvSpPr>
          <p:spPr>
            <a:xfrm rot="16200000">
              <a:off x="2641113" y="6076163"/>
              <a:ext cx="13716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166" name="Text Box 351"/>
            <p:cNvSpPr txBox="1"/>
            <p:nvPr/>
          </p:nvSpPr>
          <p:spPr>
            <a:xfrm rot="16200000">
              <a:off x="2641113" y="5864270"/>
              <a:ext cx="13716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67" name="Text Box 352"/>
            <p:cNvSpPr txBox="1"/>
            <p:nvPr/>
          </p:nvSpPr>
          <p:spPr>
            <a:xfrm rot="16200000">
              <a:off x="2641113" y="5681156"/>
              <a:ext cx="13716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168" name="Text Box 353"/>
            <p:cNvSpPr txBox="1"/>
            <p:nvPr/>
          </p:nvSpPr>
          <p:spPr>
            <a:xfrm rot="16200000">
              <a:off x="2614430" y="5457877"/>
              <a:ext cx="182880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73" name="Text Box 358"/>
            <p:cNvSpPr txBox="1"/>
            <p:nvPr/>
          </p:nvSpPr>
          <p:spPr>
            <a:xfrm rot="16200000">
              <a:off x="2677517" y="4638213"/>
              <a:ext cx="71431" cy="10972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40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5400000">
              <a:off x="2585213" y="266535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 Box 361"/>
            <p:cNvSpPr txBox="1"/>
            <p:nvPr/>
          </p:nvSpPr>
          <p:spPr>
            <a:xfrm rot="16200000">
              <a:off x="2326060" y="295805"/>
              <a:ext cx="184426" cy="11437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13</a:t>
              </a:r>
              <a:endPara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>
              <a:off x="3760815" y="2981004"/>
              <a:ext cx="0" cy="15303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 Box 63"/>
            <p:cNvSpPr txBox="1"/>
            <p:nvPr/>
          </p:nvSpPr>
          <p:spPr>
            <a:xfrm>
              <a:off x="3706471" y="4097621"/>
              <a:ext cx="109751" cy="129440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vert270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Map Streaming</a:t>
              </a:r>
              <a:endParaRPr 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0" name="Text Box 301"/>
            <p:cNvSpPr txBox="1"/>
            <p:nvPr/>
          </p:nvSpPr>
          <p:spPr>
            <a:xfrm rot="16200000">
              <a:off x="3734181" y="2799323"/>
              <a:ext cx="77638" cy="17206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2119934" y="2623816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 Ogre </a:t>
              </a: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Views and </a:t>
              </a:r>
              <a:r>
                <a:rPr lang="en-US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50 Facets</a:t>
              </a:r>
              <a:endParaRPr lang="en-US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5400000">
              <a:off x="2585414" y="626271"/>
              <a:ext cx="0" cy="153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 Box 168"/>
            <p:cNvSpPr txBox="1"/>
            <p:nvPr/>
          </p:nvSpPr>
          <p:spPr>
            <a:xfrm>
              <a:off x="2721435" y="602152"/>
              <a:ext cx="1828800" cy="17032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914400">
                <a:spcAft>
                  <a:spcPts val="400"/>
                </a:spcAft>
              </a:pPr>
              <a:r>
                <a:rPr lang="en-US" sz="160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Iterative / Simple</a:t>
              </a:r>
              <a:endPara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6" name="Text Box 335"/>
            <p:cNvSpPr txBox="1"/>
            <p:nvPr/>
          </p:nvSpPr>
          <p:spPr>
            <a:xfrm rot="16200000">
              <a:off x="2326652" y="665319"/>
              <a:ext cx="177599" cy="10706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>
                <a:spcAft>
                  <a:spcPts val="40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11</a:t>
              </a:r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ED7E6-5016-4859-A78B-1A011CDBB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Facets of the Ogres</a:t>
            </a:r>
            <a:br>
              <a:rPr lang="en-US" b="1" dirty="0" smtClean="0"/>
            </a:br>
            <a:r>
              <a:rPr lang="en-US" b="1" dirty="0" smtClean="0"/>
              <a:t>Meta or Macro </a:t>
            </a:r>
            <a:r>
              <a:rPr lang="en-US" b="1" dirty="0"/>
              <a:t>Aspects:</a:t>
            </a:r>
            <a:br>
              <a:rPr lang="en-US" b="1" dirty="0"/>
            </a:br>
            <a:r>
              <a:rPr lang="en-US" b="1" dirty="0"/>
              <a:t>Problem </a:t>
            </a:r>
            <a:r>
              <a:rPr lang="en-US" b="1" dirty="0" smtClean="0"/>
              <a:t>Architecture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032"/>
            <a:ext cx="9144000" cy="529627"/>
          </a:xfrm>
        </p:spPr>
        <p:txBody>
          <a:bodyPr>
            <a:noAutofit/>
          </a:bodyPr>
          <a:lstStyle/>
          <a:p>
            <a:r>
              <a:rPr lang="en-US" sz="2700" b="1" dirty="0" smtClean="0">
                <a:solidFill>
                  <a:srgbClr val="0070C0"/>
                </a:solidFill>
              </a:rPr>
              <a:t>Problem Architecture View </a:t>
            </a:r>
            <a:r>
              <a:rPr lang="en-US" sz="2700" b="1" dirty="0" smtClean="0"/>
              <a:t>of Ogres (Meta or </a:t>
            </a:r>
            <a:r>
              <a:rPr lang="en-US" sz="2700" b="1" dirty="0" err="1" smtClean="0"/>
              <a:t>MacroPatterns</a:t>
            </a:r>
            <a:r>
              <a:rPr lang="en-US" sz="2700" b="1" dirty="0" smtClean="0"/>
              <a:t>)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3391"/>
            <a:ext cx="9144000" cy="5953497"/>
          </a:xfrm>
        </p:spPr>
        <p:txBody>
          <a:bodyPr>
            <a:noAutofit/>
          </a:bodyPr>
          <a:lstStyle/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Pleasingly </a:t>
            </a:r>
            <a:r>
              <a:rPr lang="en-US" sz="1800" b="1" dirty="0"/>
              <a:t>Parallel </a:t>
            </a:r>
            <a:r>
              <a:rPr lang="en-US" sz="1800" dirty="0"/>
              <a:t>– as in </a:t>
            </a:r>
            <a:r>
              <a:rPr lang="en-US" sz="1800" dirty="0" smtClean="0"/>
              <a:t>BLAST, Protein docking, some (bio-)imagery  including </a:t>
            </a:r>
            <a:r>
              <a:rPr lang="en-US" sz="1800" b="1" dirty="0" smtClean="0"/>
              <a:t>Local Analytics or Machine </a:t>
            </a:r>
            <a:r>
              <a:rPr lang="en-US" sz="1800" b="1" dirty="0"/>
              <a:t>Learning </a:t>
            </a:r>
            <a:r>
              <a:rPr lang="en-US" sz="1800" dirty="0"/>
              <a:t>– </a:t>
            </a:r>
            <a:r>
              <a:rPr lang="en-US" sz="1800" dirty="0" smtClean="0"/>
              <a:t>ML </a:t>
            </a:r>
            <a:r>
              <a:rPr lang="en-US" sz="1800" dirty="0"/>
              <a:t>or filtering pleasingly </a:t>
            </a:r>
            <a:r>
              <a:rPr lang="en-US" sz="1800" dirty="0" smtClean="0"/>
              <a:t>parallel, </a:t>
            </a:r>
            <a:r>
              <a:rPr lang="en-US" sz="1800" dirty="0"/>
              <a:t>as in bio-imagery, radar </a:t>
            </a:r>
            <a:r>
              <a:rPr lang="en-US" sz="1800" dirty="0" smtClean="0"/>
              <a:t>images (pleasingly parallel but sophisticated local analytics)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Classic MapReduce: </a:t>
            </a:r>
            <a:r>
              <a:rPr lang="en-US" sz="1800" dirty="0"/>
              <a:t>Search, Index and Query and Classification algorithms like collaborative filtering (G1 for </a:t>
            </a:r>
            <a:r>
              <a:rPr lang="en-US" sz="1800" dirty="0" err="1"/>
              <a:t>MRStat</a:t>
            </a:r>
            <a:r>
              <a:rPr lang="en-US" sz="1800" dirty="0"/>
              <a:t> in </a:t>
            </a:r>
            <a:r>
              <a:rPr lang="en-US" sz="1800" dirty="0" smtClean="0"/>
              <a:t>Features, </a:t>
            </a:r>
            <a:r>
              <a:rPr lang="en-US" sz="1800" dirty="0"/>
              <a:t>G7</a:t>
            </a:r>
            <a:r>
              <a:rPr lang="en-US" sz="18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Map-Collective: </a:t>
            </a:r>
            <a:r>
              <a:rPr lang="en-US" sz="1800" dirty="0" smtClean="0"/>
              <a:t>Iterative maps + communication dominated by “collective” operations as in reduction, broadcast, gather, scatter. Common </a:t>
            </a:r>
            <a:r>
              <a:rPr lang="en-US" sz="1800" dirty="0" err="1" smtClean="0"/>
              <a:t>datamining</a:t>
            </a:r>
            <a:r>
              <a:rPr lang="en-US" sz="1800" dirty="0" smtClean="0"/>
              <a:t> pattern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Map-Point to Point: </a:t>
            </a:r>
            <a:r>
              <a:rPr lang="en-US" sz="1800" dirty="0"/>
              <a:t>Iterative maps + communication dominated </a:t>
            </a:r>
            <a:r>
              <a:rPr lang="en-US" sz="1800" dirty="0" smtClean="0"/>
              <a:t>by many small point to point messages as in graph algorithms</a:t>
            </a:r>
            <a:endParaRPr lang="en-US" sz="1800" b="1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Map-Streaming: </a:t>
            </a:r>
            <a:r>
              <a:rPr lang="en-US" sz="1800" dirty="0" smtClean="0"/>
              <a:t>Describes streaming, steering and assimilation problems 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Shared Memory: </a:t>
            </a:r>
            <a:r>
              <a:rPr lang="en-US" sz="1800" dirty="0" smtClean="0"/>
              <a:t>Some problems are asynchronous and are easier to parallelize on shared rather than distributed memory – see some graph algorithms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SPMD: </a:t>
            </a:r>
            <a:r>
              <a:rPr lang="en-US" sz="1800" dirty="0" smtClean="0"/>
              <a:t>Single Program Multiple Data, common parallel programming feature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BSP or Bulk Synchronous Processing: </a:t>
            </a:r>
            <a:r>
              <a:rPr lang="en-US" sz="1800" dirty="0" smtClean="0"/>
              <a:t>well-defined compute-communication phases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Fusion</a:t>
            </a:r>
            <a:r>
              <a:rPr lang="en-US" sz="1800" b="1" dirty="0"/>
              <a:t>: </a:t>
            </a:r>
            <a:r>
              <a:rPr lang="en-US" sz="1800" dirty="0"/>
              <a:t>Knowledge discovery often involves fusion of multiple </a:t>
            </a:r>
            <a:r>
              <a:rPr lang="en-US" sz="1800" dirty="0" smtClean="0"/>
              <a:t>methods</a:t>
            </a:r>
            <a:r>
              <a:rPr lang="en-US" sz="1800" dirty="0"/>
              <a:t>. </a:t>
            </a:r>
            <a:endParaRPr lang="en-US" sz="1800" dirty="0" smtClean="0"/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Dataflow: </a:t>
            </a:r>
            <a:r>
              <a:rPr lang="en-US" sz="1800" dirty="0" smtClean="0"/>
              <a:t>Important application features often occurring in composite Ogres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 smtClean="0"/>
              <a:t>Use Agents: </a:t>
            </a:r>
            <a:r>
              <a:rPr lang="en-US" sz="1800" dirty="0" smtClean="0"/>
              <a:t>as </a:t>
            </a:r>
            <a:r>
              <a:rPr lang="en-US" sz="1800" dirty="0"/>
              <a:t>in epidemiology (swarm approaches</a:t>
            </a:r>
            <a:r>
              <a:rPr lang="en-US" sz="1800" dirty="0" smtClean="0"/>
              <a:t>)</a:t>
            </a:r>
          </a:p>
          <a:p>
            <a:pPr marL="571500" indent="-514350">
              <a:buFont typeface="+mj-lt"/>
              <a:buAutoNum type="romanLcPeriod"/>
            </a:pPr>
            <a:r>
              <a:rPr lang="en-US" sz="1800" b="1" dirty="0"/>
              <a:t>Workflow: </a:t>
            </a:r>
            <a:r>
              <a:rPr lang="en-US" sz="1800" dirty="0"/>
              <a:t>All applications often involve orchestration (workflow) of multiple </a:t>
            </a:r>
            <a:r>
              <a:rPr lang="en-US" sz="1800" dirty="0" smtClean="0"/>
              <a:t>components</a:t>
            </a:r>
          </a:p>
          <a:p>
            <a:pPr marL="0" indent="0">
              <a:buNone/>
            </a:pPr>
            <a:r>
              <a:rPr lang="en-US" sz="1800" b="1" dirty="0" smtClean="0"/>
              <a:t>Note </a:t>
            </a:r>
            <a:r>
              <a:rPr lang="en-US" sz="1800" b="1" dirty="0"/>
              <a:t>problem and machine architectures are </a:t>
            </a:r>
            <a:r>
              <a:rPr lang="en-US" sz="1800" b="1" dirty="0" smtClean="0"/>
              <a:t>related</a:t>
            </a:r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2042"/>
            <a:ext cx="8229600" cy="7423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Hardware, Software, Applications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644" y="1105677"/>
            <a:ext cx="9069355" cy="535110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my old papers (especially book Parallel Computing Works!), I discussed computing as multiple complex systems mapped into each other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rgbClr val="C00000"/>
                </a:solidFill>
              </a:rPr>
              <a:t>Problem </a:t>
            </a:r>
            <a:r>
              <a:rPr lang="en-US" sz="28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Numerical formulation  Software  Hardware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</a:br>
            <a:endParaRPr lang="en-US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 smtClean="0"/>
              <a:t>Each of these 4 systems has an architecture that can be described in similar language</a:t>
            </a:r>
          </a:p>
          <a:p>
            <a:r>
              <a:rPr lang="en-US" dirty="0" smtClean="0"/>
              <a:t>One gets an easy programming model if architecture of problem matches that of Software</a:t>
            </a:r>
          </a:p>
          <a:p>
            <a:r>
              <a:rPr lang="en-US" dirty="0" smtClean="0"/>
              <a:t>One gets good performance if architecture of hardware matches that of software and problem</a:t>
            </a:r>
          </a:p>
          <a:p>
            <a:r>
              <a:rPr lang="en-US" dirty="0" smtClean="0"/>
              <a:t>So “MapReduce” can be used as architecture of software (programming model) or “Numerical formulation of problem”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r="24307"/>
          <a:stretch/>
        </p:blipFill>
        <p:spPr>
          <a:xfrm>
            <a:off x="1087402" y="-107809"/>
            <a:ext cx="8056598" cy="3702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96776" y="35130"/>
            <a:ext cx="1339272" cy="1435551"/>
          </a:xfrm>
        </p:spPr>
        <p:txBody>
          <a:bodyPr/>
          <a:lstStyle/>
          <a:p>
            <a:r>
              <a:rPr lang="en-US" sz="1800" b="1" dirty="0" smtClean="0"/>
              <a:t>6 Forms of MapReduce</a:t>
            </a:r>
            <a:endParaRPr lang="en-US" sz="1800" b="1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1087402" y="3388599"/>
            <a:ext cx="8197477" cy="3565285"/>
            <a:chOff x="124487" y="3975787"/>
            <a:chExt cx="6082865" cy="2645588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2"/>
            <a:srcRect l="75102"/>
            <a:stretch/>
          </p:blipFill>
          <p:spPr>
            <a:xfrm>
              <a:off x="124487" y="3975787"/>
              <a:ext cx="1865756" cy="2606969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6631" y="4047679"/>
              <a:ext cx="1908896" cy="2573696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1965" y="4003495"/>
              <a:ext cx="2505387" cy="2603298"/>
            </a:xfrm>
            <a:prstGeom prst="rect">
              <a:avLst/>
            </a:prstGeom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3676" y="6526725"/>
            <a:ext cx="172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Shared Memory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2796" y="6488668"/>
            <a:ext cx="11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Streaming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3481" y="6119336"/>
            <a:ext cx="7695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Graph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27365" y="2847404"/>
            <a:ext cx="98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Iterative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22792" y="697803"/>
            <a:ext cx="1572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MR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Basic Statistics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3431" y="785893"/>
            <a:ext cx="1935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PP </a:t>
            </a:r>
          </a:p>
          <a:p>
            <a:pPr algn="ctr" defTabSz="914400"/>
            <a:r>
              <a:rPr lang="en-US" b="1" dirty="0" smtClean="0">
                <a:solidFill>
                  <a:srgbClr val="0070C0"/>
                </a:solidFill>
              </a:rPr>
              <a:t>Local Analytics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94327"/>
          </a:xfrm>
        </p:spPr>
        <p:txBody>
          <a:bodyPr>
            <a:normAutofit/>
          </a:bodyPr>
          <a:lstStyle/>
          <a:p>
            <a:r>
              <a:rPr lang="en-US" b="1" dirty="0" smtClean="0"/>
              <a:t>8 Data </a:t>
            </a:r>
            <a:r>
              <a:rPr lang="en-US" b="1" dirty="0"/>
              <a:t>Analysis </a:t>
            </a:r>
            <a:r>
              <a:rPr lang="en-US" b="1" dirty="0" smtClean="0"/>
              <a:t>Problem Architectures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8982"/>
            <a:ext cx="9042400" cy="59020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1) Pleasingly </a:t>
            </a:r>
            <a:r>
              <a:rPr lang="en-US" sz="2200" dirty="0"/>
              <a:t>Parallel</a:t>
            </a:r>
            <a:r>
              <a:rPr lang="en-US" sz="2200" dirty="0">
                <a:solidFill>
                  <a:srgbClr val="FF0000"/>
                </a:solidFill>
              </a:rPr>
              <a:t> PP </a:t>
            </a:r>
            <a:r>
              <a:rPr lang="en-US" sz="2200" dirty="0" smtClean="0"/>
              <a:t>or “map-only</a:t>
            </a:r>
            <a:r>
              <a:rPr lang="en-US" sz="2200" dirty="0"/>
              <a:t>” in </a:t>
            </a:r>
            <a:r>
              <a:rPr lang="en-US" sz="2200" dirty="0" smtClean="0"/>
              <a:t>MapReduce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BLAST </a:t>
            </a:r>
            <a:r>
              <a:rPr lang="en-US" sz="1800" dirty="0" smtClean="0"/>
              <a:t>Analysis; Local </a:t>
            </a:r>
            <a:r>
              <a:rPr lang="en-US" sz="1800" dirty="0"/>
              <a:t>Machine </a:t>
            </a:r>
            <a:r>
              <a:rPr lang="en-US" sz="1800" dirty="0" smtClean="0"/>
              <a:t>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2A) Classic </a:t>
            </a:r>
            <a:r>
              <a:rPr lang="en-US" sz="2200" dirty="0"/>
              <a:t>MapReduce </a:t>
            </a:r>
            <a:r>
              <a:rPr lang="en-US" sz="2200" dirty="0" smtClean="0">
                <a:solidFill>
                  <a:srgbClr val="FF0000"/>
                </a:solidFill>
              </a:rPr>
              <a:t>MR</a:t>
            </a:r>
            <a:r>
              <a:rPr lang="en-US" sz="2200" dirty="0" smtClean="0"/>
              <a:t>, Map followed by reduction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High Energy Physics (HEP) </a:t>
            </a:r>
            <a:r>
              <a:rPr lang="en-US" sz="1800" dirty="0" smtClean="0"/>
              <a:t>Histograms; Web search; Recommender Engines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2B) Simple </a:t>
            </a:r>
            <a:r>
              <a:rPr lang="en-US" sz="2200" dirty="0"/>
              <a:t>version of classic </a:t>
            </a:r>
            <a:r>
              <a:rPr lang="en-US" sz="2200" dirty="0">
                <a:solidFill>
                  <a:srgbClr val="FF0000"/>
                </a:solidFill>
              </a:rPr>
              <a:t>MapReduce </a:t>
            </a:r>
            <a:r>
              <a:rPr lang="en-US" sz="2200" dirty="0" err="1" smtClean="0">
                <a:solidFill>
                  <a:srgbClr val="FF0000"/>
                </a:solidFill>
              </a:rPr>
              <a:t>MRStat</a:t>
            </a: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Final reduction is just simple statistics 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3) Iterative </a:t>
            </a:r>
            <a:r>
              <a:rPr lang="en-US" sz="2200" dirty="0"/>
              <a:t>MapReduce </a:t>
            </a:r>
            <a:r>
              <a:rPr lang="en-US" sz="2200" dirty="0" err="1">
                <a:solidFill>
                  <a:srgbClr val="FF0000"/>
                </a:solidFill>
              </a:rPr>
              <a:t>MRIter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Expectation maximization Clustering Linear Algebra, </a:t>
            </a:r>
            <a:r>
              <a:rPr lang="en-US" sz="1800" dirty="0" smtClean="0"/>
              <a:t>PageRank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4A) Map Point to Point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Classic MPI; PDE </a:t>
            </a:r>
            <a:r>
              <a:rPr lang="en-US" sz="1800" dirty="0"/>
              <a:t>Solvers and Particle </a:t>
            </a:r>
            <a:r>
              <a:rPr lang="en-US" sz="1800" dirty="0" smtClean="0"/>
              <a:t>Dynamics; </a:t>
            </a:r>
            <a:r>
              <a:rPr lang="en-US" sz="1800" dirty="0"/>
              <a:t>Graph processing </a:t>
            </a:r>
            <a:r>
              <a:rPr lang="en-US" sz="1800" dirty="0">
                <a:solidFill>
                  <a:srgbClr val="FF0000"/>
                </a:solidFill>
              </a:rPr>
              <a:t>Graph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4B) GPU (Accelerator) enhanced 4A) – especially for deep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5) Map + </a:t>
            </a:r>
            <a:r>
              <a:rPr lang="en-US" sz="2200" dirty="0" smtClean="0">
                <a:solidFill>
                  <a:srgbClr val="FF0000"/>
                </a:solidFill>
              </a:rPr>
              <a:t>Streaming</a:t>
            </a:r>
            <a:r>
              <a:rPr lang="en-US" sz="2200" dirty="0" smtClean="0"/>
              <a:t> + Communication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Images from Synchrotron sources; Telescopes; Internet of Things </a:t>
            </a:r>
            <a:r>
              <a:rPr lang="en-US" sz="1800" dirty="0" err="1" smtClean="0"/>
              <a:t>IoT</a:t>
            </a:r>
            <a:endParaRPr lang="en-US" sz="1800" dirty="0" smtClean="0"/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6) </a:t>
            </a:r>
            <a:r>
              <a:rPr lang="en-US" sz="2200" dirty="0">
                <a:solidFill>
                  <a:srgbClr val="FF0000"/>
                </a:solidFill>
              </a:rPr>
              <a:t>Shared memory </a:t>
            </a:r>
            <a:r>
              <a:rPr lang="en-US" sz="2200" dirty="0"/>
              <a:t>allowing parallel threads which are tricky to program </a:t>
            </a:r>
            <a:r>
              <a:rPr lang="en-US" sz="2200" dirty="0" smtClean="0"/>
              <a:t>but lower latency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Difficult </a:t>
            </a:r>
            <a:r>
              <a:rPr lang="en-US" sz="1800" dirty="0"/>
              <a:t>to parallelize asynchronous </a:t>
            </a:r>
            <a:r>
              <a:rPr lang="en-US" sz="1800" dirty="0" smtClean="0"/>
              <a:t>parallel Graph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25400" y="0"/>
            <a:ext cx="9194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There are a lot of Big Data and HPC Software </a:t>
            </a:r>
            <a:r>
              <a:rPr lang="en-US" sz="2000" b="1" dirty="0" smtClean="0"/>
              <a:t>systems in 17 (21) layers</a:t>
            </a:r>
            <a:endParaRPr lang="en-US" sz="2000" b="1" dirty="0"/>
          </a:p>
          <a:p>
            <a:pPr algn="ctr"/>
            <a:r>
              <a:rPr lang="en-US" sz="2000" b="1" dirty="0" smtClean="0"/>
              <a:t>Build on – do not compete with the 293 HPC-ABDS systems </a:t>
            </a:r>
            <a:endParaRPr lang="en-US" sz="2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632618"/>
            <a:ext cx="9144000" cy="6328429"/>
            <a:chOff x="0" y="632618"/>
            <a:chExt cx="9144000" cy="6328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r="1281" b="3249"/>
            <a:stretch/>
          </p:blipFill>
          <p:spPr>
            <a:xfrm>
              <a:off x="0" y="632618"/>
              <a:ext cx="9144000" cy="632842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893551" y="5332751"/>
              <a:ext cx="1975413" cy="646331"/>
            </a:xfrm>
            <a:prstGeom prst="rect">
              <a:avLst/>
            </a:prstGeom>
            <a:solidFill>
              <a:srgbClr val="BDE2A2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Green implies HPC </a:t>
              </a:r>
              <a:br>
                <a:rPr lang="en-US" dirty="0" smtClean="0"/>
              </a:br>
              <a:r>
                <a:rPr lang="en-US" dirty="0" smtClean="0"/>
                <a:t>Integration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05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9" y="28288"/>
            <a:ext cx="8229600" cy="50742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Functionality of 21 HPC-ABDS </a:t>
            </a:r>
            <a:r>
              <a:rPr lang="en-US" sz="2800" b="1" dirty="0"/>
              <a:t>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08" y="530441"/>
            <a:ext cx="9065491" cy="6327559"/>
          </a:xfrm>
        </p:spPr>
        <p:txBody>
          <a:bodyPr>
            <a:noAutofit/>
          </a:bodyPr>
          <a:lstStyle/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Message Protocols: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Distributed Coordination: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Security &amp; Privacy: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Monitoring: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 err="1">
                <a:latin typeface="Calibri" panose="020F0502020204030204" pitchFamily="34" charset="0"/>
              </a:rPr>
              <a:t>IaaS</a:t>
            </a:r>
            <a:r>
              <a:rPr lang="en-US" sz="1800" dirty="0">
                <a:latin typeface="Calibri" panose="020F0502020204030204" pitchFamily="34" charset="0"/>
              </a:rPr>
              <a:t> Management from HPC to hypervisors: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DevOps: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Interoperability: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File systems: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Cluster Resource Management: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Data Transport: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File management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NoSQL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C) SQL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In-memory </a:t>
            </a:r>
            <a:r>
              <a:rPr lang="en-US" sz="1800" dirty="0" err="1">
                <a:latin typeface="Calibri" panose="020F0502020204030204" pitchFamily="34" charset="0"/>
              </a:rPr>
              <a:t>databases&amp;caches</a:t>
            </a:r>
            <a:r>
              <a:rPr lang="en-US" sz="1800" dirty="0">
                <a:latin typeface="Calibri" panose="020F0502020204030204" pitchFamily="34" charset="0"/>
              </a:rPr>
              <a:t> / Object-relational mapping / Extraction Tools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Inter process communication Collectives, point-to-point, publish-subscribe, MPI: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Basic Programming model and runtime, SPMD, </a:t>
            </a:r>
            <a:r>
              <a:rPr lang="en-US" sz="1800" dirty="0" err="1">
                <a:latin typeface="Calibri" panose="020F0502020204030204" pitchFamily="34" charset="0"/>
              </a:rPr>
              <a:t>MapReduce</a:t>
            </a:r>
            <a:r>
              <a:rPr lang="en-US" sz="1800" dirty="0">
                <a:latin typeface="Calibri" panose="020F0502020204030204" pitchFamily="34" charset="0"/>
              </a:rPr>
              <a:t>: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Streaming: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A) High level Programming: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B) Frameworks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Application and Analytics: </a:t>
            </a:r>
          </a:p>
          <a:p>
            <a:pPr>
              <a:spcBef>
                <a:spcPts val="225"/>
              </a:spcBef>
              <a:buFont typeface="+mj-lt"/>
              <a:buAutoNum type="arabicParenR"/>
            </a:pPr>
            <a:r>
              <a:rPr lang="en-US" sz="1800" dirty="0">
                <a:latin typeface="Calibri" panose="020F0502020204030204" pitchFamily="34" charset="0"/>
              </a:rPr>
              <a:t>Workflow-Orchestration: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FC35-689C-482B-881D-27C85BFD1D2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12145" y="967797"/>
            <a:ext cx="3980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Here are 21 functionalities. (including 11, 14, 15 subparts)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Lets discuss how these are used in particular applications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4 Cross cutting at top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17 in order of layered diagram starting at bottom</a:t>
            </a:r>
          </a:p>
        </p:txBody>
      </p:sp>
    </p:spTree>
    <p:extLst>
      <p:ext uri="{BB962C8B-B14F-4D97-AF65-F5344CB8AC3E}">
        <p14:creationId xmlns:p14="http://schemas.microsoft.com/office/powerpoint/2010/main" val="4369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687"/>
            <a:ext cx="9144000" cy="625771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645" y="111697"/>
            <a:ext cx="9069355" cy="807713"/>
          </a:xfrm>
        </p:spPr>
        <p:txBody>
          <a:bodyPr>
            <a:noAutofit/>
          </a:bodyPr>
          <a:lstStyle/>
          <a:p>
            <a:r>
              <a:rPr lang="en-US" b="1" dirty="0" smtClean="0"/>
              <a:t>Software for a Big </a:t>
            </a:r>
            <a:r>
              <a:rPr lang="en-US" b="1" dirty="0"/>
              <a:t>Data </a:t>
            </a:r>
            <a:r>
              <a:rPr lang="en-US" b="1" dirty="0" smtClean="0"/>
              <a:t>Initiative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5184"/>
            <a:ext cx="9144000" cy="578628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Functionality of ABDS and Performance of HPC</a:t>
            </a:r>
          </a:p>
          <a:p>
            <a:r>
              <a:rPr lang="en-US" b="1" dirty="0" smtClean="0"/>
              <a:t>Workflow: </a:t>
            </a:r>
            <a:r>
              <a:rPr lang="en-US" dirty="0" smtClean="0"/>
              <a:t>Apache Crunch, Python or Kepler</a:t>
            </a:r>
          </a:p>
          <a:p>
            <a:r>
              <a:rPr lang="en-US" b="1" dirty="0" smtClean="0"/>
              <a:t>Data Analytics: </a:t>
            </a:r>
            <a:r>
              <a:rPr lang="en-US" dirty="0" smtClean="0"/>
              <a:t>Mahout, R, </a:t>
            </a:r>
            <a:r>
              <a:rPr lang="en-US" dirty="0" err="1" smtClean="0"/>
              <a:t>ImageJ</a:t>
            </a:r>
            <a:r>
              <a:rPr lang="en-US" dirty="0" smtClean="0"/>
              <a:t>, </a:t>
            </a:r>
            <a:r>
              <a:rPr lang="en-US" dirty="0" err="1" smtClean="0"/>
              <a:t>Scalapack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High level Programming: </a:t>
            </a:r>
            <a:r>
              <a:rPr lang="en-US" dirty="0" smtClean="0"/>
              <a:t>Hive, Pig</a:t>
            </a:r>
          </a:p>
          <a:p>
            <a:r>
              <a:rPr lang="en-US" b="1" dirty="0" smtClean="0"/>
              <a:t>Batch Parallel Programming model: </a:t>
            </a:r>
            <a:r>
              <a:rPr lang="en-US" dirty="0" smtClean="0"/>
              <a:t>Hadoop, Spark, </a:t>
            </a:r>
            <a:r>
              <a:rPr lang="en-US" dirty="0" err="1" smtClean="0"/>
              <a:t>Giraph</a:t>
            </a:r>
            <a:r>
              <a:rPr lang="en-US" dirty="0" smtClean="0"/>
              <a:t>, Harp, MPI;</a:t>
            </a:r>
          </a:p>
          <a:p>
            <a:r>
              <a:rPr lang="en-US" b="1" dirty="0" smtClean="0"/>
              <a:t>Streaming Programming </a:t>
            </a:r>
            <a:r>
              <a:rPr lang="en-US" b="1" dirty="0"/>
              <a:t>model: </a:t>
            </a:r>
            <a:r>
              <a:rPr lang="en-US" dirty="0" smtClean="0"/>
              <a:t>Storm, Kafka or </a:t>
            </a:r>
            <a:r>
              <a:rPr lang="en-US" dirty="0" err="1" smtClean="0"/>
              <a:t>RabbitMQ</a:t>
            </a:r>
            <a:endParaRPr lang="en-US" dirty="0" smtClean="0"/>
          </a:p>
          <a:p>
            <a:r>
              <a:rPr lang="en-US" b="1" dirty="0" smtClean="0"/>
              <a:t>In-memory: </a:t>
            </a:r>
            <a:r>
              <a:rPr lang="en-US" dirty="0" err="1" smtClean="0"/>
              <a:t>Memcached</a:t>
            </a:r>
            <a:endParaRPr lang="en-US" dirty="0" smtClean="0"/>
          </a:p>
          <a:p>
            <a:r>
              <a:rPr lang="en-US" b="1" dirty="0" smtClean="0"/>
              <a:t>Data Management: </a:t>
            </a:r>
            <a:r>
              <a:rPr lang="en-US" dirty="0" err="1" smtClean="0"/>
              <a:t>Hbase</a:t>
            </a:r>
            <a:r>
              <a:rPr lang="en-US" dirty="0" smtClean="0"/>
              <a:t>, </a:t>
            </a:r>
            <a:r>
              <a:rPr lang="en-US" dirty="0" err="1" smtClean="0"/>
              <a:t>MongoDB</a:t>
            </a:r>
            <a:r>
              <a:rPr lang="en-US" dirty="0" smtClean="0"/>
              <a:t>, MySQL </a:t>
            </a:r>
          </a:p>
          <a:p>
            <a:r>
              <a:rPr lang="en-US" b="1" dirty="0" smtClean="0"/>
              <a:t>Distributed Coordination: </a:t>
            </a:r>
            <a:r>
              <a:rPr lang="en-US" dirty="0" smtClean="0"/>
              <a:t>Zookeeper</a:t>
            </a:r>
          </a:p>
          <a:p>
            <a:r>
              <a:rPr lang="en-US" b="1" dirty="0" smtClean="0"/>
              <a:t>Cluster Management: </a:t>
            </a:r>
            <a:r>
              <a:rPr lang="en-US" dirty="0" smtClean="0"/>
              <a:t>Yarn, </a:t>
            </a:r>
            <a:r>
              <a:rPr lang="en-US" dirty="0" err="1" smtClean="0"/>
              <a:t>Slurm</a:t>
            </a:r>
            <a:endParaRPr lang="en-US" dirty="0" smtClean="0"/>
          </a:p>
          <a:p>
            <a:r>
              <a:rPr lang="en-US" b="1" dirty="0" smtClean="0"/>
              <a:t>File Systems: </a:t>
            </a:r>
            <a:r>
              <a:rPr lang="en-US" dirty="0" smtClean="0"/>
              <a:t>HDFS, Object store (Swift),</a:t>
            </a:r>
            <a:r>
              <a:rPr lang="en-US" dirty="0" err="1" smtClean="0"/>
              <a:t>Lustre</a:t>
            </a:r>
            <a:endParaRPr lang="en-US" dirty="0" smtClean="0"/>
          </a:p>
          <a:p>
            <a:r>
              <a:rPr lang="en-US" b="1" dirty="0" smtClean="0"/>
              <a:t>DevOps: </a:t>
            </a:r>
            <a:r>
              <a:rPr lang="en-US" dirty="0" err="1" smtClean="0"/>
              <a:t>Cloudmesh</a:t>
            </a:r>
            <a:r>
              <a:rPr lang="en-US" dirty="0" smtClean="0"/>
              <a:t>, Chef, Puppet, Docker, Cobbler</a:t>
            </a:r>
          </a:p>
          <a:p>
            <a:r>
              <a:rPr lang="en-US" b="1" dirty="0" err="1" smtClean="0"/>
              <a:t>IaaS</a:t>
            </a:r>
            <a:r>
              <a:rPr lang="en-US" b="1" dirty="0" smtClean="0"/>
              <a:t>: </a:t>
            </a:r>
            <a:r>
              <a:rPr lang="en-US" dirty="0" smtClean="0"/>
              <a:t>Amazon, Azure, OpenStack, </a:t>
            </a:r>
            <a:r>
              <a:rPr lang="en-US" dirty="0" err="1" smtClean="0"/>
              <a:t>Docker</a:t>
            </a:r>
            <a:r>
              <a:rPr lang="en-US" dirty="0" smtClean="0"/>
              <a:t>, SR-IOV</a:t>
            </a:r>
          </a:p>
          <a:p>
            <a:r>
              <a:rPr lang="en-US" b="1" dirty="0" smtClean="0"/>
              <a:t>Monitoring: </a:t>
            </a:r>
            <a:r>
              <a:rPr lang="en-US" dirty="0" smtClean="0"/>
              <a:t>Inca, Ganglia, Nagios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1/26/2015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609600"/>
          </a:xfrm>
        </p:spPr>
        <p:txBody>
          <a:bodyPr/>
          <a:lstStyle/>
          <a:p>
            <a:r>
              <a:rPr lang="en-US" altLang="en-US" smtClean="0"/>
              <a:t>McKinsey Institute on Big Data Jobs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23288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200" dirty="0"/>
              <a:t>There will be a shortage of talent necessary for organizations to take advantage of big data. By 2018, the United States alone could face a shortage of 140,000 to 190,000 people with deep analytical skills as well as 1.5 million managers and analysts with the know-how to use the analysis of big data to make effective decisions</a:t>
            </a:r>
            <a:r>
              <a:rPr lang="en-US" sz="2200" dirty="0" smtClean="0"/>
              <a:t>.</a:t>
            </a:r>
          </a:p>
          <a:p>
            <a:pPr>
              <a:defRPr/>
            </a:pPr>
            <a:r>
              <a:rPr lang="en-US" sz="2200" dirty="0" smtClean="0"/>
              <a:t>IU Data Science </a:t>
            </a:r>
            <a:r>
              <a:rPr lang="en-US" sz="2200" dirty="0" smtClean="0">
                <a:solidFill>
                  <a:srgbClr val="B30838"/>
                </a:solidFill>
              </a:rPr>
              <a:t>Decision Maker Path </a:t>
            </a:r>
            <a:r>
              <a:rPr lang="en-US" sz="2200" dirty="0" smtClean="0"/>
              <a:t>aimed at 1.5 million jobs. </a:t>
            </a:r>
            <a:r>
              <a:rPr lang="en-US" sz="2200" dirty="0" smtClean="0">
                <a:solidFill>
                  <a:srgbClr val="B30838"/>
                </a:solidFill>
              </a:rPr>
              <a:t>Technical Path </a:t>
            </a:r>
            <a:r>
              <a:rPr lang="en-US" sz="2200" dirty="0" smtClean="0"/>
              <a:t>covers the 140,000 to 190,000</a:t>
            </a:r>
            <a:endParaRPr lang="en-US" sz="22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>
            <a:fillRect/>
          </a:stretch>
        </p:blipFill>
        <p:spPr bwMode="auto">
          <a:xfrm>
            <a:off x="228600" y="669925"/>
            <a:ext cx="62484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2514600" y="3440113"/>
            <a:ext cx="647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http://www.mckinsey.com/mgi/publications/big_data/index.asp</a:t>
            </a:r>
          </a:p>
        </p:txBody>
      </p:sp>
    </p:spTree>
    <p:extLst>
      <p:ext uri="{BB962C8B-B14F-4D97-AF65-F5344CB8AC3E}">
        <p14:creationId xmlns:p14="http://schemas.microsoft.com/office/powerpoint/2010/main" val="35832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5462" y="2130425"/>
            <a:ext cx="7772400" cy="1470025"/>
          </a:xfrm>
        </p:spPr>
        <p:txBody>
          <a:bodyPr/>
          <a:lstStyle/>
          <a:p>
            <a:r>
              <a:rPr lang="en-US" b="1" dirty="0" smtClean="0"/>
              <a:t>Facets in the Execution Features Views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043517" cy="11354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One View </a:t>
            </a:r>
            <a:r>
              <a:rPr lang="en-US" sz="3600" b="1" dirty="0" smtClean="0"/>
              <a:t>of Ogres has Facets that are </a:t>
            </a:r>
            <a:r>
              <a:rPr lang="en-US" sz="3600" b="1" dirty="0" err="1" smtClean="0"/>
              <a:t>micropatterns</a:t>
            </a:r>
            <a:r>
              <a:rPr lang="en-US" sz="3600" b="1" dirty="0" smtClean="0"/>
              <a:t> or </a:t>
            </a:r>
            <a:r>
              <a:rPr lang="en-US" sz="3600" b="1" dirty="0" smtClean="0">
                <a:solidFill>
                  <a:srgbClr val="0070C0"/>
                </a:solidFill>
              </a:rPr>
              <a:t>Execution Features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2681"/>
            <a:ext cx="9144000" cy="582531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Performance Metrics; </a:t>
            </a:r>
            <a:r>
              <a:rPr lang="en-US" sz="1800" dirty="0" smtClean="0"/>
              <a:t>property found by benchmarking Ogre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Flops </a:t>
            </a:r>
            <a:r>
              <a:rPr lang="en-US" sz="1800" b="1" dirty="0"/>
              <a:t>per </a:t>
            </a:r>
            <a:r>
              <a:rPr lang="en-US" sz="1800" b="1" dirty="0" smtClean="0"/>
              <a:t>byte; </a:t>
            </a:r>
            <a:r>
              <a:rPr lang="en-US" sz="1800" dirty="0" smtClean="0"/>
              <a:t>memory or I/O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Execution Environment; </a:t>
            </a:r>
            <a:r>
              <a:rPr lang="en-US" sz="1800" b="1" dirty="0"/>
              <a:t>Core libraries needed: </a:t>
            </a:r>
            <a:r>
              <a:rPr lang="en-US" sz="1800" dirty="0"/>
              <a:t>matrix-matrix/vector algebra, conjugate gradient, reduction, </a:t>
            </a:r>
            <a:r>
              <a:rPr lang="en-US" sz="1800" dirty="0" smtClean="0"/>
              <a:t>broadcast; Cloud, HPC etc.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Volume: </a:t>
            </a:r>
            <a:r>
              <a:rPr lang="en-US" sz="1800" dirty="0" smtClean="0"/>
              <a:t>property of an Ogre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Velocity: </a:t>
            </a:r>
            <a:r>
              <a:rPr lang="en-US" sz="1800" dirty="0" smtClean="0"/>
              <a:t>qualitative property of Ogre with value associated with instance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Variety: </a:t>
            </a:r>
            <a:r>
              <a:rPr lang="en-US" sz="1800" dirty="0" smtClean="0"/>
              <a:t>important property especially of composite Ogres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Veracity: </a:t>
            </a:r>
            <a:r>
              <a:rPr lang="en-US" sz="1800" dirty="0" smtClean="0"/>
              <a:t>important property of “mini-applications” but not kernels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Communication Structure; </a:t>
            </a:r>
            <a:r>
              <a:rPr lang="en-US" sz="1800" dirty="0"/>
              <a:t>Interconnect </a:t>
            </a:r>
            <a:r>
              <a:rPr lang="en-US" sz="1800" dirty="0" smtClean="0"/>
              <a:t>requirements; </a:t>
            </a:r>
            <a:r>
              <a:rPr lang="en-US" sz="1800" dirty="0"/>
              <a:t>Is communication BSP, Asynchronous, Pub-Sub, Collective, Point to Point? </a:t>
            </a:r>
            <a:endParaRPr lang="en-US" sz="1800" dirty="0" smtClean="0"/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Is application (graph) </a:t>
            </a:r>
            <a:r>
              <a:rPr lang="en-US" sz="1800" b="1" dirty="0" smtClean="0"/>
              <a:t>static </a:t>
            </a:r>
            <a:r>
              <a:rPr lang="en-US" sz="1800" dirty="0" smtClean="0"/>
              <a:t>or </a:t>
            </a:r>
            <a:r>
              <a:rPr lang="en-US" sz="1800" b="1" dirty="0" smtClean="0"/>
              <a:t>dynamic?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Most applications consist of a set of interconnected entities; is this </a:t>
            </a:r>
            <a:r>
              <a:rPr lang="en-US" sz="1800" b="1" dirty="0" smtClean="0"/>
              <a:t>regular </a:t>
            </a:r>
            <a:r>
              <a:rPr lang="en-US" sz="1800" dirty="0" smtClean="0"/>
              <a:t>as a set of pixels or is it a complicated </a:t>
            </a:r>
            <a:r>
              <a:rPr lang="en-US" sz="1800" b="1" dirty="0" smtClean="0"/>
              <a:t>irregular graph?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Are algorithms </a:t>
            </a:r>
            <a:r>
              <a:rPr lang="en-US" sz="1800" b="1" dirty="0" smtClean="0"/>
              <a:t>Iterative </a:t>
            </a:r>
            <a:r>
              <a:rPr lang="en-US" sz="1800" dirty="0" smtClean="0"/>
              <a:t>or</a:t>
            </a:r>
            <a:r>
              <a:rPr lang="en-US" sz="1800" b="1" dirty="0" smtClean="0"/>
              <a:t> not?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b="1" dirty="0" smtClean="0"/>
              <a:t>Data Abstraction: </a:t>
            </a:r>
            <a:r>
              <a:rPr lang="en-US" sz="1800" dirty="0" smtClean="0"/>
              <a:t>key-value, pixel, graph(G3), vector, bags of words or items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Are </a:t>
            </a:r>
            <a:r>
              <a:rPr lang="en-US" sz="1800" dirty="0"/>
              <a:t>data points in </a:t>
            </a:r>
            <a:r>
              <a:rPr lang="en-US" sz="1800" b="1" dirty="0"/>
              <a:t>metric or non-metric spaces? 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1800" dirty="0" smtClean="0"/>
              <a:t>Is </a:t>
            </a:r>
            <a:r>
              <a:rPr lang="en-US" sz="1800" dirty="0"/>
              <a:t>algorithm </a:t>
            </a:r>
            <a:r>
              <a:rPr lang="en-US" sz="1800" b="1" dirty="0"/>
              <a:t>O(N</a:t>
            </a:r>
            <a:r>
              <a:rPr lang="en-US" sz="1800" b="1" baseline="30000" dirty="0"/>
              <a:t>2</a:t>
            </a:r>
            <a:r>
              <a:rPr lang="en-US" sz="1800" b="1" dirty="0"/>
              <a:t>) or O(N) </a:t>
            </a:r>
            <a:r>
              <a:rPr lang="en-US" sz="1800" dirty="0"/>
              <a:t>(up to logs) for N points per iteration (G2)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Facets of the Ogres</a:t>
            </a:r>
            <a:br>
              <a:rPr lang="en-US" b="1" dirty="0" smtClean="0"/>
            </a:br>
            <a:r>
              <a:rPr lang="en-US" b="1" dirty="0" smtClean="0"/>
              <a:t>Data Source </a:t>
            </a:r>
            <a:r>
              <a:rPr lang="en-US" b="1" smtClean="0"/>
              <a:t>and Style Aspects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4" y="136499"/>
            <a:ext cx="8729082" cy="7101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Data Source and Style View </a:t>
            </a:r>
            <a:r>
              <a:rPr lang="en-US" sz="4000" b="1" dirty="0" smtClean="0"/>
              <a:t>of Ogres 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SQL </a:t>
            </a:r>
            <a:r>
              <a:rPr lang="en-US" sz="2400" b="1" dirty="0" err="1" smtClean="0"/>
              <a:t>NewSQL</a:t>
            </a:r>
            <a:r>
              <a:rPr lang="en-US" sz="2400" b="1" dirty="0" smtClean="0"/>
              <a:t> or </a:t>
            </a:r>
            <a:r>
              <a:rPr lang="en-US" sz="2400" b="1" dirty="0"/>
              <a:t>NoSQL: </a:t>
            </a:r>
            <a:r>
              <a:rPr lang="en-US" sz="2400" dirty="0"/>
              <a:t>NoSQL includes Document,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Column</a:t>
            </a:r>
            <a:r>
              <a:rPr lang="en-US" sz="2400" dirty="0"/>
              <a:t>, Key-value, Graph, Triple </a:t>
            </a:r>
            <a:r>
              <a:rPr lang="en-US" sz="2400" dirty="0" smtClean="0"/>
              <a:t>store; </a:t>
            </a:r>
            <a:r>
              <a:rPr lang="en-US" sz="2400" dirty="0" err="1" smtClean="0"/>
              <a:t>NewSQL</a:t>
            </a:r>
            <a:r>
              <a:rPr lang="en-US" sz="2400" dirty="0" smtClean="0"/>
              <a:t> is SQL redone to exploit NoSQL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dirty="0" smtClean="0"/>
              <a:t>Other </a:t>
            </a:r>
            <a:r>
              <a:rPr lang="en-US" sz="2400" b="1" dirty="0" smtClean="0"/>
              <a:t>Enterprise data systems: </a:t>
            </a:r>
            <a:r>
              <a:rPr lang="en-US" sz="2400" dirty="0" smtClean="0"/>
              <a:t>10 examples from </a:t>
            </a:r>
            <a:r>
              <a:rPr lang="en-US" sz="2400" dirty="0"/>
              <a:t>NIST integrate </a:t>
            </a:r>
            <a:r>
              <a:rPr lang="en-US" sz="2400" dirty="0" smtClean="0"/>
              <a:t>SQL/NoSQL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Set </a:t>
            </a:r>
            <a:r>
              <a:rPr lang="en-US" sz="2400" b="1" dirty="0"/>
              <a:t>of </a:t>
            </a:r>
            <a:r>
              <a:rPr lang="en-US" sz="2400" b="1" dirty="0" smtClean="0"/>
              <a:t>Files or Objects: </a:t>
            </a:r>
            <a:r>
              <a:rPr lang="en-US" sz="2400" dirty="0" smtClean="0"/>
              <a:t>as </a:t>
            </a:r>
            <a:r>
              <a:rPr lang="en-US" sz="2400" dirty="0"/>
              <a:t>managed in </a:t>
            </a:r>
            <a:r>
              <a:rPr lang="en-US" sz="2400" dirty="0" err="1"/>
              <a:t>iRODS</a:t>
            </a:r>
            <a:r>
              <a:rPr lang="en-US" sz="2400" dirty="0"/>
              <a:t> and extremely common in scientific </a:t>
            </a:r>
            <a:r>
              <a:rPr lang="en-US" sz="2400" dirty="0" smtClean="0"/>
              <a:t>research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File systems, </a:t>
            </a:r>
            <a:r>
              <a:rPr lang="en-US" sz="2400" b="1" dirty="0"/>
              <a:t>Object, Blob and Data-parallel </a:t>
            </a:r>
            <a:r>
              <a:rPr lang="en-US" sz="2400" dirty="0"/>
              <a:t>(HDFS) raw storage: Separated from computing or </a:t>
            </a:r>
            <a:r>
              <a:rPr lang="en-US" sz="2400" dirty="0" err="1"/>
              <a:t>colocated</a:t>
            </a:r>
            <a:r>
              <a:rPr lang="en-US" sz="2400" dirty="0" smtClean="0"/>
              <a:t>? HDFS v </a:t>
            </a:r>
            <a:r>
              <a:rPr lang="en-US" sz="2400" dirty="0" err="1" smtClean="0"/>
              <a:t>Lustre</a:t>
            </a:r>
            <a:r>
              <a:rPr lang="en-US" sz="2400" dirty="0" smtClean="0"/>
              <a:t> v. </a:t>
            </a:r>
            <a:r>
              <a:rPr lang="en-US" sz="2400" dirty="0" err="1" smtClean="0"/>
              <a:t>Openstack</a:t>
            </a:r>
            <a:r>
              <a:rPr lang="en-US" sz="2400" dirty="0" smtClean="0"/>
              <a:t> Swift v. GPFS</a:t>
            </a:r>
            <a:endParaRPr lang="en-US" sz="2400" dirty="0"/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Archive/Batched/Streaming: </a:t>
            </a:r>
            <a:r>
              <a:rPr lang="en-US" sz="2400" dirty="0"/>
              <a:t>Streaming </a:t>
            </a:r>
            <a:r>
              <a:rPr lang="en-US" sz="2400" dirty="0" smtClean="0"/>
              <a:t>is incremental </a:t>
            </a:r>
            <a:r>
              <a:rPr lang="en-US" sz="2400" dirty="0"/>
              <a:t>update of datasets with new algorithms to achieve real-time response (G7); Before data gets to compute system, there is often an initial data gathering phase which is characterized by a block size and timing. Block size varies from month (Remote Sensing, Seismic) to day (genomic) to seconds or lower (Real time control, streaming</a:t>
            </a:r>
            <a:r>
              <a:rPr lang="en-US" sz="24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64" y="136499"/>
            <a:ext cx="8729082" cy="710101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Data Source and Style View </a:t>
            </a:r>
            <a:r>
              <a:rPr lang="en-US" sz="4000" b="1" dirty="0" smtClean="0"/>
              <a:t>of Ogres II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600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Shared/Dedicated/Transient/Permanent: </a:t>
            </a:r>
            <a:r>
              <a:rPr lang="en-US" sz="2400" dirty="0" smtClean="0"/>
              <a:t>qualitative property </a:t>
            </a:r>
            <a:r>
              <a:rPr lang="en-US" sz="2400" dirty="0"/>
              <a:t>of data; Other characteristics are needed for permanent auxiliary/comparison datasets and these could be interdisciplinary, implying nontrivial data </a:t>
            </a:r>
            <a:r>
              <a:rPr lang="en-US" sz="2400" dirty="0" smtClean="0"/>
              <a:t>movement/replication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/>
              <a:t>Metadata/Provenance: </a:t>
            </a:r>
            <a:r>
              <a:rPr lang="en-US" sz="2400" dirty="0"/>
              <a:t>Clear qualitative property but not for kernels as important aspect of data collection process</a:t>
            </a:r>
            <a:endParaRPr lang="en-US" sz="2400" dirty="0" smtClean="0"/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Internet </a:t>
            </a:r>
            <a:r>
              <a:rPr lang="en-US" sz="2400" b="1" dirty="0"/>
              <a:t>of </a:t>
            </a:r>
            <a:r>
              <a:rPr lang="en-US" sz="2400" b="1" dirty="0" smtClean="0"/>
              <a:t>Things: </a:t>
            </a:r>
            <a:r>
              <a:rPr lang="en-US" sz="2400" dirty="0" smtClean="0"/>
              <a:t>24 to 50 Billion devices on Internet by 2020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b="1" dirty="0" smtClean="0"/>
              <a:t>HPC simulations: </a:t>
            </a:r>
            <a:r>
              <a:rPr lang="en-US" sz="2400" dirty="0"/>
              <a:t>generate major (visualization) output that often needs to </a:t>
            </a:r>
            <a:r>
              <a:rPr lang="en-US" sz="2400" dirty="0" smtClean="0"/>
              <a:t>be mined 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 startAt="6"/>
            </a:pPr>
            <a:r>
              <a:rPr lang="en-US" sz="2400" dirty="0" smtClean="0"/>
              <a:t>Using </a:t>
            </a:r>
            <a:r>
              <a:rPr lang="en-US" sz="2400" b="1" dirty="0" smtClean="0"/>
              <a:t>GIS:</a:t>
            </a:r>
            <a:r>
              <a:rPr lang="en-US" sz="2400" dirty="0" smtClean="0"/>
              <a:t> Geographical </a:t>
            </a:r>
            <a:r>
              <a:rPr lang="en-US" sz="2400" dirty="0"/>
              <a:t>Information </a:t>
            </a:r>
            <a:r>
              <a:rPr lang="en-US" sz="2400" dirty="0" smtClean="0"/>
              <a:t>Systems </a:t>
            </a:r>
            <a:r>
              <a:rPr lang="en-US" sz="2400" dirty="0"/>
              <a:t>provide attractive access to geospatial </a:t>
            </a:r>
            <a:r>
              <a:rPr lang="en-US" sz="2400" dirty="0" smtClean="0"/>
              <a:t>data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Note 10 Bob Marcus (led NIST effort) Use cases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899"/>
            <a:ext cx="90297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Perform real time analytics on data source streams and notify users when specified events occur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562" y="551184"/>
            <a:ext cx="715754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67866" y="2066545"/>
            <a:ext cx="8776134" cy="4530155"/>
            <a:chOff x="367866" y="2066545"/>
            <a:chExt cx="8776134" cy="4530155"/>
          </a:xfrm>
        </p:grpSpPr>
        <p:sp>
          <p:nvSpPr>
            <p:cNvPr id="5" name="TextBox 4"/>
            <p:cNvSpPr txBox="1"/>
            <p:nvPr/>
          </p:nvSpPr>
          <p:spPr>
            <a:xfrm>
              <a:off x="2857189" y="6196590"/>
              <a:ext cx="3627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Storm, Kafka,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, Zookeeper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7866" y="2066545"/>
              <a:ext cx="8776134" cy="3942575"/>
              <a:chOff x="457198" y="1344126"/>
              <a:chExt cx="8776134" cy="39425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7200" y="2785241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Streaming Data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57199" y="3505199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57198" y="4225157"/>
                <a:ext cx="2317531" cy="420414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latin typeface="Calibri" panose="020F0502020204030204" pitchFamily="34" charset="0"/>
                  </a:rPr>
                  <a:t>Streaming Data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804744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Posted Data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574220" y="3279228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Identified Events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70179" y="1881352"/>
                <a:ext cx="1912883" cy="76725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Filter Identifying Events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5389" y="1344126"/>
                <a:ext cx="1258709" cy="1361657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4434098" y="1817031"/>
                <a:ext cx="1230978" cy="20792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45040" y="3058510"/>
                <a:ext cx="912406" cy="34455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895780" y="3976513"/>
                <a:ext cx="861666" cy="45885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946521" y="3695211"/>
                <a:ext cx="810925" cy="4038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873812" y="2407350"/>
                <a:ext cx="787007" cy="80707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7587200" y="2705783"/>
                <a:ext cx="95862" cy="5338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4652818" y="2492507"/>
                <a:ext cx="1782774" cy="99999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ounded Rectangle 20"/>
              <p:cNvSpPr/>
              <p:nvPr/>
            </p:nvSpPr>
            <p:spPr>
              <a:xfrm>
                <a:off x="5049587" y="4640316"/>
                <a:ext cx="1965435" cy="64638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</a:rPr>
                  <a:t>Repository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6824480" y="4016062"/>
                <a:ext cx="333065" cy="561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7821" y="4002368"/>
                <a:ext cx="434191" cy="57488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707599" y="1469442"/>
                <a:ext cx="1353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Specify filter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18939" y="4239453"/>
                <a:ext cx="8843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Archive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730510" y="2613076"/>
                <a:ext cx="15028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Post Selected Events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86479" y="2698808"/>
                <a:ext cx="16230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</a:rPr>
                  <a:t>Fetch streamed Data</a:t>
                </a:r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6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7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5. Perform </a:t>
            </a:r>
            <a:r>
              <a:rPr lang="en-US" b="1" dirty="0"/>
              <a:t>interactive analytics on data in analytics-optimized database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0088" y="1522345"/>
            <a:ext cx="7775810" cy="5195854"/>
            <a:chOff x="790088" y="1522345"/>
            <a:chExt cx="7775810" cy="5195854"/>
          </a:xfrm>
        </p:grpSpPr>
        <p:sp>
          <p:nvSpPr>
            <p:cNvPr id="4" name="Rounded Rectangle 3"/>
            <p:cNvSpPr/>
            <p:nvPr/>
          </p:nvSpPr>
          <p:spPr>
            <a:xfrm>
              <a:off x="2932353" y="4129664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32353" y="4986908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 Storage: HDFS, </a:t>
              </a:r>
              <a:r>
                <a:rPr lang="en-US" sz="2000" dirty="0" err="1">
                  <a:latin typeface="Calibri" panose="020F0502020204030204" pitchFamily="34" charset="0"/>
                </a:rPr>
                <a:t>Hbase</a:t>
              </a:r>
              <a:r>
                <a:rPr lang="en-US" sz="20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790088" y="6259962"/>
              <a:ext cx="4813738" cy="45823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Data, Streaming, Batch …..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3690943" y="5650361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311053" y="5702913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267495" y="5710906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1586751" y="1522345"/>
              <a:ext cx="5613078" cy="869846"/>
              <a:chOff x="1609805" y="1758098"/>
              <a:chExt cx="5613078" cy="8698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80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94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525" y="1758098"/>
                <a:ext cx="869846" cy="86984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0895" y="1758098"/>
                <a:ext cx="881148" cy="85615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1033" y="1758098"/>
                <a:ext cx="861850" cy="8374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1615" y="1758098"/>
                <a:ext cx="869846" cy="869846"/>
              </a:xfrm>
              <a:prstGeom prst="rect">
                <a:avLst/>
              </a:prstGeom>
            </p:spPr>
          </p:pic>
        </p:grpSp>
        <p:sp>
          <p:nvSpPr>
            <p:cNvPr id="17" name="Rounded Rectangle 16"/>
            <p:cNvSpPr/>
            <p:nvPr/>
          </p:nvSpPr>
          <p:spPr>
            <a:xfrm>
              <a:off x="4766408" y="3247982"/>
              <a:ext cx="1965435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Mahout, R</a:t>
              </a:r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5599888" y="2507874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5A. Perform interactive analytics on observational scientific data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1419" y="1452250"/>
            <a:ext cx="8946658" cy="5272759"/>
            <a:chOff x="61419" y="1452250"/>
            <a:chExt cx="8946658" cy="5272759"/>
          </a:xfrm>
        </p:grpSpPr>
        <p:sp>
          <p:nvSpPr>
            <p:cNvPr id="4" name="Rounded Rectangle 3"/>
            <p:cNvSpPr/>
            <p:nvPr/>
          </p:nvSpPr>
          <p:spPr>
            <a:xfrm>
              <a:off x="2051283" y="2710089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Grid or Many Task Software, Hadoop, Spark, Giraph, Pig …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051283" y="3567333"/>
              <a:ext cx="5633545" cy="5255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Data Storage: HDFS, </a:t>
              </a:r>
              <a:r>
                <a:rPr lang="en-US" dirty="0" err="1">
                  <a:latin typeface="Calibri" panose="020F0502020204030204" pitchFamily="34" charset="0"/>
                </a:rPr>
                <a:t>Hbase</a:t>
              </a:r>
              <a:r>
                <a:rPr lang="en-US" dirty="0">
                  <a:latin typeface="Calibri" panose="020F0502020204030204" pitchFamily="34" charset="0"/>
                </a:rPr>
                <a:t>, File Collection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1419" y="4769444"/>
              <a:ext cx="3769845" cy="69668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Streaming Twitter data for Social Networking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5371029" y="4424576"/>
              <a:ext cx="17470" cy="5674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985039" y="4176845"/>
              <a:ext cx="861849" cy="4885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67267" y="1658818"/>
              <a:ext cx="2434991" cy="64638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Science Analysis Code, Mahout, R</a:t>
              </a:r>
            </a:p>
          </p:txBody>
        </p:sp>
        <p:sp>
          <p:nvSpPr>
            <p:cNvPr id="10" name="Up-Down Arrow 9"/>
            <p:cNvSpPr/>
            <p:nvPr/>
          </p:nvSpPr>
          <p:spPr>
            <a:xfrm rot="16200000">
              <a:off x="2376992" y="1661353"/>
              <a:ext cx="298475" cy="641317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553" y="1452250"/>
              <a:ext cx="1258709" cy="13616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602259" y="4404485"/>
              <a:ext cx="340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Transport batch of data to primary analysis data system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45339" y="5794380"/>
              <a:ext cx="3769845" cy="71578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Record Scientific Data in “field”</a:t>
              </a:r>
            </a:p>
          </p:txBody>
        </p:sp>
        <p:sp>
          <p:nvSpPr>
            <p:cNvPr id="14" name="Can 13"/>
            <p:cNvSpPr/>
            <p:nvPr/>
          </p:nvSpPr>
          <p:spPr>
            <a:xfrm>
              <a:off x="5218831" y="5186304"/>
              <a:ext cx="1297827" cy="1538705"/>
            </a:xfrm>
            <a:prstGeom prst="can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Local Accumulate and initial computing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4053824" y="6191992"/>
              <a:ext cx="10094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5165" y="4239910"/>
              <a:ext cx="1612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Direct Transfer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6864" y="5186304"/>
              <a:ext cx="22812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NIST examples include  </a:t>
              </a:r>
              <a:r>
                <a:rPr lang="en-US" dirty="0">
                  <a:latin typeface="Calibri" panose="020F0502020204030204" pitchFamily="34" charset="0"/>
                </a:rPr>
                <a:t>LHC, Remote Sensing, Astronomy and Bioinformatics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Facets of the Ogres Processing View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86"/>
            <a:ext cx="9144000" cy="710101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Facets in Processing (run time) View </a:t>
            </a:r>
            <a:r>
              <a:rPr lang="en-US" sz="3600" b="1" dirty="0" smtClean="0"/>
              <a:t>of Ogres I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117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Micro-benchmarks </a:t>
            </a:r>
            <a:r>
              <a:rPr lang="en-US" sz="2400" dirty="0" smtClean="0"/>
              <a:t>ogres that exercise simple features of hardware such as communication, disk I/O, CPU, memory performance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Local Analytics </a:t>
            </a:r>
            <a:r>
              <a:rPr lang="en-US" sz="2400" dirty="0" smtClean="0"/>
              <a:t>executed on a single core or perhaps node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Global </a:t>
            </a:r>
            <a:r>
              <a:rPr lang="en-US" sz="2400" b="1" dirty="0"/>
              <a:t>Analytics </a:t>
            </a:r>
            <a:r>
              <a:rPr lang="en-US" sz="2400" dirty="0"/>
              <a:t>requiring iterative programming models (G5,G6</a:t>
            </a:r>
            <a:r>
              <a:rPr lang="en-US" sz="2400" dirty="0" smtClean="0"/>
              <a:t>) across multiple nodes of a parallel system</a:t>
            </a:r>
          </a:p>
          <a:p>
            <a:pPr marL="514350" indent="-514350">
              <a:spcBef>
                <a:spcPts val="200"/>
              </a:spcBef>
              <a:buFont typeface="+mj-lt"/>
              <a:buAutoNum type="romanLcPeriod"/>
            </a:pPr>
            <a:r>
              <a:rPr lang="en-US" sz="2400" b="1" dirty="0" smtClean="0"/>
              <a:t>Optimization Methodology: </a:t>
            </a:r>
            <a:r>
              <a:rPr lang="en-US" sz="2400" dirty="0" smtClean="0"/>
              <a:t>overlapping categories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Nonlinear Optimization (G6)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Machine </a:t>
            </a:r>
            <a:r>
              <a:rPr lang="en-US" sz="1900" b="1" dirty="0"/>
              <a:t>Learning</a:t>
            </a:r>
            <a:endParaRPr lang="en-US" sz="1900" dirty="0"/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Maximum </a:t>
            </a:r>
            <a:r>
              <a:rPr lang="en-US" sz="1900" b="1" dirty="0"/>
              <a:t>Likelihood</a:t>
            </a:r>
            <a:r>
              <a:rPr lang="en-US" sz="1900" dirty="0"/>
              <a:t> or </a:t>
            </a:r>
            <a:r>
              <a:rPr lang="en-US" sz="1900" b="1" dirty="0">
                <a:sym typeface="Symbol" panose="05050102010706020507" pitchFamily="18" charset="2"/>
              </a:rPr>
              <a:t></a:t>
            </a:r>
            <a:r>
              <a:rPr lang="en-US" sz="1900" b="1" baseline="30000" dirty="0">
                <a:sym typeface="Symbol" panose="05050102010706020507" pitchFamily="18" charset="2"/>
              </a:rPr>
              <a:t>2</a:t>
            </a:r>
            <a:r>
              <a:rPr lang="en-US" sz="1900" b="1" dirty="0">
                <a:sym typeface="Symbol" panose="05050102010706020507" pitchFamily="18" charset="2"/>
              </a:rPr>
              <a:t> </a:t>
            </a:r>
            <a:r>
              <a:rPr lang="en-US" sz="1900" dirty="0">
                <a:sym typeface="Symbol" panose="05050102010706020507" pitchFamily="18" charset="2"/>
              </a:rPr>
              <a:t>minimizations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/>
              <a:t>Expectation Maximization </a:t>
            </a:r>
            <a:r>
              <a:rPr lang="en-US" sz="1900" dirty="0"/>
              <a:t>(often Steepest descent)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Combinatorial Optimization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Linear/Quadratic Programming (G5)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1900" b="1" dirty="0" smtClean="0"/>
              <a:t>Dynamic Programming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b="1" dirty="0" smtClean="0"/>
              <a:t>Visualization </a:t>
            </a:r>
            <a:r>
              <a:rPr lang="en-US" sz="2400" dirty="0" smtClean="0"/>
              <a:t>is key application capability with algorithms like MDS useful but it itself part of “mini-app” or composite Ogre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400" b="1" dirty="0" smtClean="0"/>
              <a:t>Alignment (G7) </a:t>
            </a:r>
            <a:r>
              <a:rPr lang="en-US" sz="2400" dirty="0" smtClean="0"/>
              <a:t>as in BLAST compares samples with repository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11125"/>
            <a:ext cx="7886700" cy="7905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IU Data Science Program: Masters</a:t>
            </a:r>
            <a:endParaRPr lang="en-US" dirty="0">
              <a:latin typeface="+mn-lt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773113"/>
            <a:ext cx="9086850" cy="6084887"/>
          </a:xfrm>
        </p:spPr>
        <p:txBody>
          <a:bodyPr/>
          <a:lstStyle/>
          <a:p>
            <a:r>
              <a:rPr lang="en-US" altLang="en-US" sz="2400" dirty="0" smtClean="0"/>
              <a:t>Masters Fully approved by University and State October 14 2014 and starts January 2015</a:t>
            </a:r>
          </a:p>
          <a:p>
            <a:r>
              <a:rPr lang="en-US" altLang="en-US" sz="2400" dirty="0" smtClean="0"/>
              <a:t>Blended </a:t>
            </a:r>
            <a:r>
              <a:rPr lang="en-US" altLang="en-US" sz="2400" b="1" dirty="0" smtClean="0"/>
              <a:t>online</a:t>
            </a:r>
            <a:r>
              <a:rPr lang="en-US" altLang="en-US" sz="2400" dirty="0" smtClean="0"/>
              <a:t> and </a:t>
            </a:r>
            <a:r>
              <a:rPr lang="en-US" altLang="en-US" sz="2400" b="1" dirty="0" smtClean="0"/>
              <a:t>residential</a:t>
            </a:r>
            <a:r>
              <a:rPr lang="en-US" altLang="en-US" sz="2400" dirty="0" smtClean="0"/>
              <a:t> (any combination)</a:t>
            </a:r>
          </a:p>
          <a:p>
            <a:pPr lvl="1"/>
            <a:r>
              <a:rPr lang="en-US" altLang="en-US" sz="2400" b="1" dirty="0" smtClean="0"/>
              <a:t>Online</a:t>
            </a:r>
            <a:r>
              <a:rPr lang="en-US" altLang="en-US" sz="2400" dirty="0" smtClean="0"/>
              <a:t> offered at in-state rates (~$1100 per course)</a:t>
            </a:r>
          </a:p>
          <a:p>
            <a:r>
              <a:rPr lang="en-US" altLang="en-US" sz="2400" b="1" dirty="0" smtClean="0"/>
              <a:t>Informatics</a:t>
            </a:r>
            <a:r>
              <a:rPr lang="en-US" altLang="en-US" sz="2400" dirty="0" smtClean="0"/>
              <a:t>, </a:t>
            </a:r>
            <a:r>
              <a:rPr lang="en-US" altLang="en-US" sz="2400" b="1" dirty="0" smtClean="0"/>
              <a:t>Computer Science, Information and Library Science</a:t>
            </a:r>
            <a:r>
              <a:rPr lang="en-US" altLang="en-US" sz="2400" dirty="0" smtClean="0"/>
              <a:t> in </a:t>
            </a:r>
            <a:r>
              <a:rPr lang="en-US" altLang="en-US" sz="2400" b="1" dirty="0" smtClean="0"/>
              <a:t>School of Informatics and Computing</a:t>
            </a:r>
            <a:r>
              <a:rPr lang="en-US" altLang="en-US" sz="2400" dirty="0" smtClean="0"/>
              <a:t> and the Department of </a:t>
            </a:r>
            <a:r>
              <a:rPr lang="en-US" altLang="en-US" sz="2400" b="1" dirty="0" smtClean="0"/>
              <a:t>Statistics</a:t>
            </a:r>
            <a:r>
              <a:rPr lang="en-US" altLang="en-US" sz="2400" dirty="0" smtClean="0"/>
              <a:t>, </a:t>
            </a:r>
            <a:r>
              <a:rPr lang="en-US" altLang="en-US" sz="2400" b="1" dirty="0" smtClean="0"/>
              <a:t>College of Arts and Science</a:t>
            </a:r>
            <a:r>
              <a:rPr lang="en-US" altLang="en-US" sz="2400" dirty="0" smtClean="0"/>
              <a:t>, IUB</a:t>
            </a:r>
          </a:p>
          <a:p>
            <a:r>
              <a:rPr lang="en-US" altLang="en-US" sz="2400" dirty="0" smtClean="0"/>
              <a:t>30 credits (10 conventional courses)</a:t>
            </a:r>
          </a:p>
          <a:p>
            <a:r>
              <a:rPr lang="en-US" altLang="en-US" sz="2400" dirty="0" smtClean="0"/>
              <a:t>Basic (general) Masters degree plus tracks</a:t>
            </a:r>
          </a:p>
          <a:p>
            <a:pPr lvl="1"/>
            <a:r>
              <a:rPr lang="en-US" altLang="en-US" sz="2400" dirty="0" smtClean="0"/>
              <a:t>Currently only track is “Computational and Analytic Data Science ”</a:t>
            </a:r>
          </a:p>
          <a:p>
            <a:pPr lvl="1"/>
            <a:r>
              <a:rPr lang="en-US" altLang="en-US" sz="2400" dirty="0" smtClean="0"/>
              <a:t>Other tracks expected such as Biomedical Data Science</a:t>
            </a:r>
          </a:p>
          <a:p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689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564"/>
            <a:ext cx="8902840" cy="710101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Facets in Processing (run time) View </a:t>
            </a:r>
            <a:r>
              <a:rPr lang="en-US" sz="3200" b="1" dirty="0"/>
              <a:t>of Ogres </a:t>
            </a:r>
            <a:r>
              <a:rPr lang="en-US" sz="3200" b="1" dirty="0" smtClean="0"/>
              <a:t>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8630"/>
            <a:ext cx="9144000" cy="62425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 startAt="7"/>
            </a:pPr>
            <a:r>
              <a:rPr lang="en-US" sz="2400" b="1" dirty="0" smtClean="0"/>
              <a:t>Streaming divided into 5 categories depending on event size and synchronization  and integration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independent events where precise time sequencing unimportant.</a:t>
            </a:r>
          </a:p>
          <a:p>
            <a:pPr marL="914400" lvl="1" indent="-514350"/>
            <a:r>
              <a:rPr lang="en-US" sz="1800" dirty="0" smtClean="0"/>
              <a:t>Time </a:t>
            </a:r>
            <a:r>
              <a:rPr lang="en-US" sz="1800" dirty="0"/>
              <a:t>series of connected small events where time ordering important.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independent large events where each event needs parallel processing with time sequencing not critical </a:t>
            </a:r>
          </a:p>
          <a:p>
            <a:pPr marL="914400" lvl="1" indent="-514350"/>
            <a:r>
              <a:rPr lang="en-US" sz="1800" dirty="0" smtClean="0"/>
              <a:t>Set </a:t>
            </a:r>
            <a:r>
              <a:rPr lang="en-US" sz="1800" dirty="0"/>
              <a:t>of connected large events where each event needs parallel processing with time sequencing critical. </a:t>
            </a:r>
          </a:p>
          <a:p>
            <a:pPr marL="914400" lvl="1" indent="-514350"/>
            <a:r>
              <a:rPr lang="en-US" sz="1800" dirty="0" smtClean="0"/>
              <a:t>Stream </a:t>
            </a:r>
            <a:r>
              <a:rPr lang="en-US" sz="1800" dirty="0"/>
              <a:t>of connected small or large events </a:t>
            </a:r>
            <a:r>
              <a:rPr lang="en-US" sz="1800" dirty="0" smtClean="0"/>
              <a:t>to </a:t>
            </a:r>
            <a:r>
              <a:rPr lang="en-US" sz="1800" dirty="0"/>
              <a:t>be integrated in a complex way</a:t>
            </a:r>
            <a:r>
              <a:rPr lang="en-US" sz="1800" dirty="0" smtClean="0"/>
              <a:t>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Basic Statistics (G1): </a:t>
            </a:r>
            <a:r>
              <a:rPr lang="en-US" sz="2000" dirty="0" err="1" smtClean="0"/>
              <a:t>MRStat</a:t>
            </a:r>
            <a:r>
              <a:rPr lang="en-US" sz="2000" dirty="0" smtClean="0"/>
              <a:t> in NIST problem features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Search/Query/Index: </a:t>
            </a:r>
            <a:r>
              <a:rPr lang="en-US" sz="2000" dirty="0" smtClean="0"/>
              <a:t>Classic database which is well studied (</a:t>
            </a:r>
            <a:r>
              <a:rPr lang="en-US" sz="2000" dirty="0" err="1" smtClean="0"/>
              <a:t>Baru</a:t>
            </a:r>
            <a:r>
              <a:rPr lang="en-US" sz="2000" dirty="0" smtClean="0"/>
              <a:t>, </a:t>
            </a:r>
            <a:r>
              <a:rPr lang="en-US" sz="2000" dirty="0" err="1" smtClean="0"/>
              <a:t>Rabl</a:t>
            </a:r>
            <a:r>
              <a:rPr lang="en-US" sz="2000" dirty="0" smtClean="0"/>
              <a:t> tutorial)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Recommender Engine: </a:t>
            </a:r>
            <a:r>
              <a:rPr lang="en-US" sz="2000" dirty="0" smtClean="0"/>
              <a:t>core to many e-commerce, media businesses; collaborative filtering key technology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Classification: </a:t>
            </a:r>
            <a:r>
              <a:rPr lang="en-US" sz="2000" dirty="0" smtClean="0"/>
              <a:t>assigning items to categories based on many methods</a:t>
            </a:r>
          </a:p>
          <a:p>
            <a:pPr marL="914400" lvl="1" indent="-514350"/>
            <a:r>
              <a:rPr lang="en-US" sz="1600" dirty="0" smtClean="0"/>
              <a:t>MapReduce good in Alignment, Basic statistics, S/Q/I, Recommender, </a:t>
            </a:r>
            <a:r>
              <a:rPr lang="en-US" sz="1600" dirty="0" err="1" smtClean="0"/>
              <a:t>Calssification</a:t>
            </a:r>
            <a:endParaRPr lang="en-US" sz="1600" dirty="0" smtClean="0"/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 smtClean="0"/>
              <a:t>Deep Learning </a:t>
            </a:r>
            <a:r>
              <a:rPr lang="en-US" sz="2000" dirty="0" smtClean="0"/>
              <a:t>of growing importance due to success in speech recognition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b="1" dirty="0"/>
              <a:t>Problem set up as a graph </a:t>
            </a:r>
            <a:r>
              <a:rPr lang="en-US" sz="2000" dirty="0"/>
              <a:t>(G3) as opposed to vector, grid, bag of words etc.</a:t>
            </a:r>
          </a:p>
          <a:p>
            <a:pPr marL="514350" indent="-514350">
              <a:buFont typeface="+mj-lt"/>
              <a:buAutoNum type="romanLcPeriod" startAt="7"/>
            </a:pPr>
            <a:r>
              <a:rPr lang="en-US" sz="2000" dirty="0" smtClean="0"/>
              <a:t>Using </a:t>
            </a:r>
            <a:r>
              <a:rPr lang="en-US" sz="2000" b="1" dirty="0"/>
              <a:t>Linear Algebra </a:t>
            </a:r>
            <a:r>
              <a:rPr lang="en-US" sz="2000" b="1" dirty="0" smtClean="0"/>
              <a:t>Kernels</a:t>
            </a:r>
            <a:r>
              <a:rPr lang="en-US" sz="2000" dirty="0" smtClean="0"/>
              <a:t>: much machine learning uses linear algebra 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1"/>
            <a:ext cx="8959174" cy="68636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Benchmarks based on Ogres</a:t>
            </a:r>
            <a:br>
              <a:rPr lang="en-US" b="1" dirty="0" smtClean="0"/>
            </a:br>
            <a:r>
              <a:rPr lang="en-US" b="1" dirty="0" smtClean="0"/>
              <a:t>Analytics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424"/>
            <a:ext cx="9144000" cy="70282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>
                <a:solidFill>
                  <a:srgbClr val="0070C0"/>
                </a:solidFill>
              </a:rPr>
              <a:t>Ogre Instances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microPattern</a:t>
            </a:r>
            <a:r>
              <a:rPr lang="en-US" sz="3600" b="1" dirty="0" smtClean="0"/>
              <a:t>) 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5248"/>
            <a:ext cx="9144000" cy="636069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Map-Only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Pleasingly parallel - </a:t>
            </a:r>
            <a:r>
              <a:rPr lang="en-US" sz="2400" b="1" dirty="0" smtClean="0"/>
              <a:t>Local </a:t>
            </a:r>
            <a:r>
              <a:rPr lang="en-US" sz="2400" b="1" dirty="0"/>
              <a:t>Machine Learning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MapReduce: </a:t>
            </a:r>
            <a:r>
              <a:rPr lang="en-US" sz="2400" b="1" dirty="0" smtClean="0"/>
              <a:t>Search/Query/Index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Summarizing </a:t>
            </a:r>
            <a:r>
              <a:rPr lang="en-US" sz="2400" b="1" dirty="0" smtClean="0"/>
              <a:t>statistics </a:t>
            </a:r>
            <a:r>
              <a:rPr lang="en-US" sz="2400" dirty="0" smtClean="0"/>
              <a:t>as in LHC Data analysis (histograms) </a:t>
            </a:r>
            <a:r>
              <a:rPr lang="en-US" sz="2400" b="1" dirty="0" smtClean="0">
                <a:solidFill>
                  <a:srgbClr val="0070C0"/>
                </a:solidFill>
              </a:rPr>
              <a:t>(G1)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Recommender </a:t>
            </a:r>
            <a:r>
              <a:rPr lang="en-US" sz="2400" dirty="0"/>
              <a:t>Systems (</a:t>
            </a:r>
            <a:r>
              <a:rPr lang="en-US" sz="2400" b="1" dirty="0"/>
              <a:t>Collaborative </a:t>
            </a:r>
            <a:r>
              <a:rPr lang="en-US" sz="2400" b="1" dirty="0" smtClean="0"/>
              <a:t>Filtering</a:t>
            </a:r>
            <a:r>
              <a:rPr lang="en-US" sz="2400" dirty="0" smtClean="0"/>
              <a:t>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Linear Classifiers (</a:t>
            </a:r>
            <a:r>
              <a:rPr lang="en-US" sz="2400" b="1" dirty="0"/>
              <a:t>Bayes, Random </a:t>
            </a:r>
            <a:r>
              <a:rPr lang="en-US" sz="2400" b="1" dirty="0" smtClean="0"/>
              <a:t>Forests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Alignment and Streaming (G7)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Genomic Alignment, Incremental Classifiers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Global Analytics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Nonlinear Solvers </a:t>
            </a:r>
            <a:r>
              <a:rPr lang="en-US" sz="2400" dirty="0" smtClean="0"/>
              <a:t>(structure depends on objective function)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(G5,G6)</a:t>
            </a:r>
            <a:endParaRPr lang="en-US" sz="2400" b="1" dirty="0">
              <a:solidFill>
                <a:srgbClr val="0070C0"/>
              </a:solidFill>
            </a:endParaRPr>
          </a:p>
          <a:p>
            <a:pPr lvl="1"/>
            <a:r>
              <a:rPr lang="en-US" sz="2400" dirty="0"/>
              <a:t>Stochastic Gradient Descent </a:t>
            </a:r>
            <a:r>
              <a:rPr lang="en-US" sz="2400" dirty="0" smtClean="0"/>
              <a:t>SGD</a:t>
            </a:r>
            <a:endParaRPr lang="en-US" sz="2400" dirty="0"/>
          </a:p>
          <a:p>
            <a:pPr lvl="1"/>
            <a:r>
              <a:rPr lang="en-US" sz="2400" dirty="0"/>
              <a:t>(L-)BFGS approximation to Newton’s Method</a:t>
            </a:r>
          </a:p>
          <a:p>
            <a:pPr lvl="1"/>
            <a:r>
              <a:rPr lang="en-US" sz="2400" dirty="0" err="1"/>
              <a:t>Levenberg</a:t>
            </a:r>
            <a:r>
              <a:rPr lang="en-US" sz="2400" dirty="0"/>
              <a:t>-Marquardt </a:t>
            </a:r>
            <a:r>
              <a:rPr lang="en-US" sz="2400" dirty="0" smtClean="0"/>
              <a:t>solver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6579" y="163630"/>
            <a:ext cx="9144000" cy="70282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Core Analytics </a:t>
            </a:r>
            <a:r>
              <a:rPr lang="en-US" sz="3600" b="1" dirty="0" smtClean="0">
                <a:solidFill>
                  <a:srgbClr val="0070C0"/>
                </a:solidFill>
              </a:rPr>
              <a:t>Ogre Instances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/>
              <a:t>(</a:t>
            </a:r>
            <a:r>
              <a:rPr lang="en-US" sz="3600" b="1" dirty="0" err="1" smtClean="0"/>
              <a:t>microPattern</a:t>
            </a:r>
            <a:r>
              <a:rPr lang="en-US" sz="3600" b="1" dirty="0" smtClean="0"/>
              <a:t>) II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5707"/>
            <a:ext cx="9144000" cy="503019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0070C0"/>
                </a:solidFill>
              </a:rPr>
              <a:t>Map-Collective </a:t>
            </a:r>
            <a:r>
              <a:rPr lang="en-US" sz="2700" b="1" dirty="0" smtClean="0">
                <a:solidFill>
                  <a:srgbClr val="0070C0"/>
                </a:solidFill>
              </a:rPr>
              <a:t>(</a:t>
            </a:r>
            <a:r>
              <a:rPr lang="en-US" sz="2700" b="1" dirty="0">
                <a:solidFill>
                  <a:srgbClr val="0070C0"/>
                </a:solidFill>
              </a:rPr>
              <a:t>See Mahout, </a:t>
            </a:r>
            <a:r>
              <a:rPr lang="en-US" sz="2700" b="1" dirty="0" err="1">
                <a:solidFill>
                  <a:srgbClr val="0070C0"/>
                </a:solidFill>
              </a:rPr>
              <a:t>MLlib</a:t>
            </a:r>
            <a:r>
              <a:rPr lang="en-US" sz="2700" b="1" dirty="0">
                <a:solidFill>
                  <a:srgbClr val="0070C0"/>
                </a:solidFill>
              </a:rPr>
              <a:t>) </a:t>
            </a:r>
            <a:r>
              <a:rPr lang="en-US" sz="2700" b="1" dirty="0" smtClean="0">
                <a:solidFill>
                  <a:srgbClr val="0070C0"/>
                </a:solidFill>
              </a:rPr>
              <a:t/>
            </a:r>
            <a:br>
              <a:rPr lang="en-US" sz="2700" b="1" dirty="0" smtClean="0">
                <a:solidFill>
                  <a:srgbClr val="0070C0"/>
                </a:solidFill>
              </a:rPr>
            </a:br>
            <a:r>
              <a:rPr lang="en-US" sz="2700" b="1" dirty="0" smtClean="0">
                <a:solidFill>
                  <a:srgbClr val="0070C0"/>
                </a:solidFill>
              </a:rPr>
              <a:t>(</a:t>
            </a:r>
            <a:r>
              <a:rPr lang="en-US" sz="2700" b="1" dirty="0">
                <a:solidFill>
                  <a:srgbClr val="0070C0"/>
                </a:solidFill>
              </a:rPr>
              <a:t>G2,G4,G6)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0070C0"/>
                </a:solidFill>
              </a:rPr>
              <a:t>Often use </a:t>
            </a:r>
            <a:r>
              <a:rPr lang="en-US" sz="2700" b="1" dirty="0">
                <a:solidFill>
                  <a:srgbClr val="0070C0"/>
                </a:solidFill>
              </a:rPr>
              <a:t>matrix-matrix,-vector operations, solvers (conjugate gradient)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b="1" dirty="0" smtClean="0"/>
              <a:t>Outlier </a:t>
            </a:r>
            <a:r>
              <a:rPr lang="en-US" sz="2700" b="1" dirty="0"/>
              <a:t>Detection</a:t>
            </a:r>
            <a:r>
              <a:rPr lang="en-US" sz="2700" dirty="0"/>
              <a:t>, </a:t>
            </a:r>
            <a:r>
              <a:rPr lang="en-US" sz="2700" b="1" dirty="0"/>
              <a:t>Clustering</a:t>
            </a:r>
            <a:r>
              <a:rPr lang="en-US" sz="2700" dirty="0"/>
              <a:t> (many methods),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b="1" dirty="0"/>
              <a:t>Mixture Models, LDA </a:t>
            </a:r>
            <a:r>
              <a:rPr lang="en-US" sz="2700" dirty="0"/>
              <a:t>(Latent Dirichlet Allocation), </a:t>
            </a:r>
            <a:r>
              <a:rPr lang="en-US" sz="2700" b="1" dirty="0"/>
              <a:t>PLSI </a:t>
            </a:r>
            <a:r>
              <a:rPr lang="en-US" sz="2700" dirty="0"/>
              <a:t>(Probabilistic Latent Semantic Indexing</a:t>
            </a:r>
            <a:r>
              <a:rPr lang="en-US" sz="2700" dirty="0" smtClean="0"/>
              <a:t>)</a:t>
            </a:r>
            <a:endParaRPr lang="en-US" sz="2700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 smtClean="0"/>
              <a:t>SVM </a:t>
            </a:r>
            <a:r>
              <a:rPr lang="en-US" sz="2700" dirty="0"/>
              <a:t>and </a:t>
            </a:r>
            <a:r>
              <a:rPr lang="en-US" sz="2700" b="1" dirty="0"/>
              <a:t>Logistic Regression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/>
              <a:t>PageRank</a:t>
            </a:r>
            <a:r>
              <a:rPr lang="en-US" sz="2700" dirty="0"/>
              <a:t>, (find leading eigenvector of sparse matrix)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/>
              <a:t>SVD</a:t>
            </a:r>
            <a:r>
              <a:rPr lang="en-US" sz="2700" dirty="0"/>
              <a:t> (Singular Value Decomposition)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/>
              <a:t>MDS</a:t>
            </a:r>
            <a:r>
              <a:rPr lang="en-US" sz="2700" dirty="0"/>
              <a:t> (Multidimensional Scaling)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dirty="0"/>
              <a:t>Learning Neural Networks (</a:t>
            </a:r>
            <a:r>
              <a:rPr lang="en-US" sz="2700" b="1" dirty="0"/>
              <a:t>Deep Learning</a:t>
            </a:r>
            <a:r>
              <a:rPr lang="en-US" sz="2700" dirty="0"/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700" b="1" dirty="0"/>
              <a:t>Hidden Markov Models</a:t>
            </a:r>
            <a:endParaRPr lang="en-US" sz="2700" b="1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758"/>
            <a:ext cx="9144000" cy="70282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Core Analytics </a:t>
            </a:r>
            <a:r>
              <a:rPr lang="en-US" sz="4000" b="1" dirty="0" smtClean="0">
                <a:solidFill>
                  <a:srgbClr val="0070C0"/>
                </a:solidFill>
              </a:rPr>
              <a:t>Ogre Instances 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/>
              <a:t>(</a:t>
            </a:r>
            <a:r>
              <a:rPr lang="en-US" sz="4000" b="1" dirty="0" err="1" smtClean="0"/>
              <a:t>microPattern</a:t>
            </a:r>
            <a:r>
              <a:rPr lang="en-US" sz="4000" b="1" dirty="0" smtClean="0"/>
              <a:t>) III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93" y="1431533"/>
            <a:ext cx="7500135" cy="528776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Global Analytics – Map-Communication (targets for Giraph</a:t>
            </a:r>
            <a:r>
              <a:rPr lang="en-US" sz="2800" b="1" dirty="0" smtClean="0">
                <a:solidFill>
                  <a:srgbClr val="0070C0"/>
                </a:solidFill>
              </a:rPr>
              <a:t>) (</a:t>
            </a:r>
            <a:r>
              <a:rPr lang="en-US" sz="2800" b="1" dirty="0">
                <a:solidFill>
                  <a:srgbClr val="0070C0"/>
                </a:solidFill>
              </a:rPr>
              <a:t>G3</a:t>
            </a:r>
            <a:r>
              <a:rPr lang="en-US" sz="2800" b="1" dirty="0" smtClean="0">
                <a:solidFill>
                  <a:srgbClr val="0070C0"/>
                </a:solidFill>
              </a:rPr>
              <a:t>) 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Graph Structure (Communities, </a:t>
            </a:r>
            <a:r>
              <a:rPr lang="en-US" sz="2400" b="1" dirty="0" err="1" smtClean="0"/>
              <a:t>subgraphs</a:t>
            </a:r>
            <a:r>
              <a:rPr lang="en-US" sz="2400" b="1" dirty="0" smtClean="0"/>
              <a:t>/motifs, diameter, maximal cliques, connected components)</a:t>
            </a:r>
            <a:endParaRPr lang="en-US" sz="2400" b="1" dirty="0"/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Network Dynamics - Graph simulation Algorithms </a:t>
            </a:r>
            <a:r>
              <a:rPr lang="en-US" sz="2400" dirty="0"/>
              <a:t>(epidemiology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Global Analytics – Asynchronous Shared Memory (may be distributed algorithms</a:t>
            </a:r>
            <a:r>
              <a:rPr lang="en-US" sz="2800" b="1" dirty="0" smtClean="0">
                <a:solidFill>
                  <a:srgbClr val="0070C0"/>
                </a:solidFill>
              </a:rPr>
              <a:t>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Graph </a:t>
            </a:r>
            <a:r>
              <a:rPr lang="en-US" sz="2400" b="1" dirty="0"/>
              <a:t>Structure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Betweenness</a:t>
            </a:r>
            <a:r>
              <a:rPr lang="en-US" sz="2400" b="1" dirty="0" smtClean="0"/>
              <a:t> centrality, shortest path) (G3)</a:t>
            </a:r>
          </a:p>
          <a:p>
            <a:pPr lvl="1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Linear/Quadratic Programming, Combinatorial Optimization, Branch and Bound (G5)</a:t>
            </a:r>
            <a:endParaRPr lang="en-US" sz="2400" b="1" dirty="0" smtClean="0"/>
          </a:p>
          <a:p>
            <a:pPr marL="0" indent="0">
              <a:spcBef>
                <a:spcPts val="200"/>
              </a:spcBef>
              <a:buNone/>
            </a:pPr>
            <a:endParaRPr lang="en-US" sz="2400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28453"/>
            <a:ext cx="9143998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smtClean="0">
                <a:latin typeface="+mn-lt"/>
              </a:rPr>
              <a:t>Benchmarks/Mini-apps </a:t>
            </a:r>
            <a:r>
              <a:rPr lang="en-US" sz="3600" b="1" dirty="0" smtClean="0">
                <a:latin typeface="+mn-lt"/>
              </a:rPr>
              <a:t>spanning Facets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0615"/>
            <a:ext cx="9143999" cy="603738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Look at </a:t>
            </a:r>
            <a:r>
              <a:rPr lang="en-US" sz="2400" dirty="0" smtClean="0"/>
              <a:t>NSF SPIDAL Project, NIST 51 use cases, </a:t>
            </a:r>
            <a:r>
              <a:rPr lang="en-US" sz="2400" dirty="0" err="1" smtClean="0"/>
              <a:t>Baru-Rabl</a:t>
            </a:r>
            <a:r>
              <a:rPr lang="en-US" sz="2400" dirty="0" smtClean="0"/>
              <a:t> review</a:t>
            </a:r>
          </a:p>
          <a:p>
            <a:r>
              <a:rPr lang="en-US" sz="2400" b="1" dirty="0" smtClean="0"/>
              <a:t>Catalog facets </a:t>
            </a:r>
            <a:r>
              <a:rPr lang="en-US" sz="2400" dirty="0" smtClean="0"/>
              <a:t>of benchmarks and choose entries to cover “all facets”</a:t>
            </a:r>
          </a:p>
          <a:p>
            <a:r>
              <a:rPr lang="en-US" sz="2400" b="1" dirty="0" smtClean="0"/>
              <a:t>Micro Benchmarks: </a:t>
            </a:r>
            <a:r>
              <a:rPr lang="en-US" sz="2400" dirty="0" smtClean="0"/>
              <a:t>SPEC, </a:t>
            </a:r>
            <a:r>
              <a:rPr lang="en-US" sz="2400" dirty="0" err="1" smtClean="0"/>
              <a:t>EnhancedDFSIO</a:t>
            </a:r>
            <a:r>
              <a:rPr lang="en-US" sz="2400" dirty="0"/>
              <a:t> </a:t>
            </a:r>
            <a:r>
              <a:rPr lang="en-US" sz="2400" dirty="0" smtClean="0"/>
              <a:t>(HDFS), </a:t>
            </a:r>
            <a:r>
              <a:rPr lang="en-US" sz="2400" dirty="0" err="1" smtClean="0"/>
              <a:t>Terasort</a:t>
            </a:r>
            <a:r>
              <a:rPr lang="en-US" sz="2400" dirty="0" smtClean="0"/>
              <a:t>, </a:t>
            </a:r>
            <a:r>
              <a:rPr lang="en-US" sz="2400" dirty="0" err="1" smtClean="0"/>
              <a:t>Wordcount</a:t>
            </a:r>
            <a:r>
              <a:rPr lang="en-US" sz="2400" dirty="0" smtClean="0"/>
              <a:t>, </a:t>
            </a:r>
            <a:r>
              <a:rPr lang="en-US" sz="2400" dirty="0" err="1" smtClean="0"/>
              <a:t>Grep</a:t>
            </a:r>
            <a:r>
              <a:rPr lang="en-US" sz="2400" dirty="0" smtClean="0"/>
              <a:t>, MPI, Basic Pub-Sub ….</a:t>
            </a:r>
          </a:p>
          <a:p>
            <a:r>
              <a:rPr lang="en-US" sz="2400" b="1" dirty="0" smtClean="0"/>
              <a:t>SQL and NoSQL Data systems, Search, Recommenders: </a:t>
            </a:r>
            <a:r>
              <a:rPr lang="en-US" sz="2400" dirty="0" smtClean="0"/>
              <a:t>TPC (-C to x–HS for Hadoop), </a:t>
            </a:r>
            <a:r>
              <a:rPr lang="en-US" sz="2400" dirty="0" err="1" smtClean="0"/>
              <a:t>BigBench</a:t>
            </a:r>
            <a:r>
              <a:rPr lang="en-US" sz="2400" dirty="0" smtClean="0"/>
              <a:t>, Yahoo Cloud Serving, Berkeley Big Data, </a:t>
            </a:r>
            <a:r>
              <a:rPr lang="en-US" sz="2400" dirty="0" err="1" smtClean="0"/>
              <a:t>HiBench</a:t>
            </a:r>
            <a:r>
              <a:rPr lang="en-US" sz="2400" dirty="0" smtClean="0"/>
              <a:t>, 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, </a:t>
            </a:r>
            <a:r>
              <a:rPr lang="en-US" sz="2400" dirty="0" err="1" smtClean="0"/>
              <a:t>Cloudsuite</a:t>
            </a:r>
            <a:r>
              <a:rPr lang="en-US" sz="2400" dirty="0" smtClean="0"/>
              <a:t>, </a:t>
            </a:r>
            <a:r>
              <a:rPr lang="en-US" sz="2400" dirty="0" err="1" smtClean="0"/>
              <a:t>Linkbench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includes MapReduce cases Search, Bayes, Random Forests, Collaborative Filtering</a:t>
            </a:r>
          </a:p>
          <a:p>
            <a:r>
              <a:rPr lang="en-US" sz="2400" b="1" dirty="0" smtClean="0"/>
              <a:t>Spatial Query: </a:t>
            </a:r>
            <a:r>
              <a:rPr lang="en-US" sz="2400" dirty="0" smtClean="0"/>
              <a:t>select from image or earth data</a:t>
            </a:r>
            <a:endParaRPr lang="en-US" sz="2400" dirty="0"/>
          </a:p>
          <a:p>
            <a:r>
              <a:rPr lang="en-US" sz="2400" b="1" dirty="0" smtClean="0"/>
              <a:t>Alignment: </a:t>
            </a:r>
            <a:r>
              <a:rPr lang="en-US" sz="2400" dirty="0" smtClean="0"/>
              <a:t>Biology as in BLAST</a:t>
            </a:r>
          </a:p>
          <a:p>
            <a:r>
              <a:rPr lang="en-US" sz="2400" b="1" dirty="0" smtClean="0"/>
              <a:t>Streaming: </a:t>
            </a:r>
            <a:r>
              <a:rPr lang="en-US" sz="2400" dirty="0" smtClean="0"/>
              <a:t>Online classifiers, Cluster tweets, Robotics, Industrial Internet of Things, Astronomy; </a:t>
            </a:r>
            <a:r>
              <a:rPr lang="en-US" sz="2400" dirty="0" err="1" smtClean="0"/>
              <a:t>BGBenchmark</a:t>
            </a:r>
            <a:r>
              <a:rPr lang="en-US" sz="2400" dirty="0" smtClean="0"/>
              <a:t>; choose to cover all 5 subclasses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b="1" dirty="0" smtClean="0"/>
              <a:t>Pleasingly parallel (Local Analytics): </a:t>
            </a:r>
            <a:r>
              <a:rPr lang="en-US" sz="2400" dirty="0" smtClean="0"/>
              <a:t>as in initial  steps of LHC, Pathology, </a:t>
            </a:r>
            <a:r>
              <a:rPr lang="en-US" sz="2400" dirty="0" err="1" smtClean="0"/>
              <a:t>Bioimaging</a:t>
            </a:r>
            <a:r>
              <a:rPr lang="en-US" sz="2400" dirty="0" smtClean="0"/>
              <a:t> (differ in type of data analysis)</a:t>
            </a:r>
          </a:p>
          <a:p>
            <a:r>
              <a:rPr lang="en-US" sz="2400" b="1" dirty="0" smtClean="0"/>
              <a:t>Global Analytics: </a:t>
            </a:r>
            <a:r>
              <a:rPr lang="en-US" sz="2400" dirty="0" smtClean="0"/>
              <a:t>Outlier, Clustering, LDA, SVM, Deep Learning, MDS, </a:t>
            </a:r>
            <a:r>
              <a:rPr lang="en-US" sz="2400" dirty="0"/>
              <a:t>PageRank, </a:t>
            </a:r>
            <a:r>
              <a:rPr lang="en-US" sz="2400" dirty="0" err="1" smtClean="0"/>
              <a:t>Levenberg</a:t>
            </a:r>
            <a:r>
              <a:rPr lang="en-US" sz="2400" dirty="0" smtClean="0"/>
              <a:t>-Marquardt, Graph 500 entries</a:t>
            </a:r>
          </a:p>
          <a:p>
            <a:r>
              <a:rPr lang="en-US" sz="2400" b="1" dirty="0" smtClean="0"/>
              <a:t>Workflow</a:t>
            </a:r>
            <a:r>
              <a:rPr lang="en-US" sz="2400" dirty="0" smtClean="0"/>
              <a:t> and </a:t>
            </a:r>
            <a:r>
              <a:rPr lang="en-US" sz="2400" b="1" dirty="0" smtClean="0"/>
              <a:t>Composite</a:t>
            </a:r>
            <a:r>
              <a:rPr lang="en-US" sz="2400" dirty="0" smtClean="0"/>
              <a:t> (analytics on </a:t>
            </a:r>
            <a:r>
              <a:rPr lang="en-US" sz="2400" dirty="0" err="1" smtClean="0"/>
              <a:t>xSQL</a:t>
            </a:r>
            <a:r>
              <a:rPr lang="en-US" sz="2400" dirty="0" smtClean="0"/>
              <a:t>) linking above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9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Parallel Data Analytics Issues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Remarks on Parallelism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461"/>
            <a:ext cx="9042400" cy="637442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Most use parallelism over items in data set</a:t>
            </a:r>
          </a:p>
          <a:p>
            <a:pPr lvl="1"/>
            <a:r>
              <a:rPr lang="en-US" sz="2400" dirty="0" smtClean="0"/>
              <a:t>Entities to cluster or map to Euclidean space</a:t>
            </a:r>
          </a:p>
          <a:p>
            <a:r>
              <a:rPr lang="en-US" sz="2800" dirty="0" smtClean="0"/>
              <a:t>Except </a:t>
            </a:r>
            <a:r>
              <a:rPr lang="en-US" sz="2800" b="1" dirty="0" smtClean="0"/>
              <a:t>deep learning (for image data sets)</a:t>
            </a:r>
            <a:r>
              <a:rPr lang="en-US" sz="2800" dirty="0" smtClean="0"/>
              <a:t>which has parallelism over pixel plane in neurons not over items in training set</a:t>
            </a:r>
          </a:p>
          <a:p>
            <a:pPr lvl="1"/>
            <a:r>
              <a:rPr lang="en-US" sz="2400" dirty="0" smtClean="0"/>
              <a:t>as need to look at small numbers of data items at a time in </a:t>
            </a:r>
            <a:r>
              <a:rPr lang="en-US" sz="2400" b="1" dirty="0" smtClean="0"/>
              <a:t>Stochastic Gradient Descent</a:t>
            </a:r>
            <a:r>
              <a:rPr lang="en-US" sz="2400" dirty="0" smtClean="0"/>
              <a:t> SGD</a:t>
            </a:r>
          </a:p>
          <a:p>
            <a:pPr lvl="1"/>
            <a:r>
              <a:rPr lang="en-US" sz="2400" dirty="0" smtClean="0"/>
              <a:t>Need experiments to really test SGD – as no easy to use parallel implementations tests at scale NOT done</a:t>
            </a:r>
          </a:p>
          <a:p>
            <a:pPr lvl="1"/>
            <a:r>
              <a:rPr lang="en-US" sz="2400" dirty="0" smtClean="0"/>
              <a:t>Maybe got where they are as most work sequential</a:t>
            </a:r>
          </a:p>
          <a:p>
            <a:r>
              <a:rPr lang="en-US" sz="2800" dirty="0"/>
              <a:t>Maximum Likelihood or </a:t>
            </a:r>
            <a:r>
              <a:rPr lang="en-US" sz="2800" dirty="0">
                <a:sym typeface="Symbol" panose="05050102010706020507" pitchFamily="18" charset="2"/>
              </a:rPr>
              <a:t></a:t>
            </a:r>
            <a:r>
              <a:rPr lang="en-US" sz="2800" baseline="30000" dirty="0">
                <a:sym typeface="Symbol" panose="05050102010706020507" pitchFamily="18" charset="2"/>
              </a:rPr>
              <a:t>2</a:t>
            </a:r>
            <a:r>
              <a:rPr lang="en-US" sz="2800" dirty="0">
                <a:sym typeface="Symbol" panose="05050102010706020507" pitchFamily="18" charset="2"/>
              </a:rPr>
              <a:t> both lead to structure like</a:t>
            </a:r>
          </a:p>
          <a:p>
            <a:r>
              <a:rPr lang="en-US" sz="28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Minimize sum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</a:t>
            </a:r>
            <a:r>
              <a:rPr lang="en-US" sz="28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items</a:t>
            </a:r>
            <a:r>
              <a:rPr lang="en-US" sz="28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=1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(Positive nonlinear function of unknown parameters for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item </a:t>
            </a:r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All solved iteratively with (clever) first or second order approximation to shift in objective function</a:t>
            </a:r>
          </a:p>
          <a:p>
            <a:pPr lvl="1"/>
            <a:r>
              <a:rPr lang="en-US" sz="2400" dirty="0" smtClean="0"/>
              <a:t>Sometimes steepest descent direction; sometimes Newton</a:t>
            </a:r>
          </a:p>
          <a:p>
            <a:pPr lvl="1"/>
            <a:r>
              <a:rPr lang="en-US" sz="2400" dirty="0" smtClean="0"/>
              <a:t>11 billion deep learning parameters; Newton impossible</a:t>
            </a:r>
          </a:p>
          <a:p>
            <a:pPr lvl="1"/>
            <a:r>
              <a:rPr lang="en-US" sz="2400" dirty="0" smtClean="0"/>
              <a:t>Have classic Expectation Maximization structure</a:t>
            </a:r>
          </a:p>
          <a:p>
            <a:pPr lvl="1"/>
            <a:r>
              <a:rPr lang="en-US" sz="2400" b="1" dirty="0"/>
              <a:t>Steepest descent shift is sum over shift calculated from each </a:t>
            </a:r>
            <a:r>
              <a:rPr lang="en-US" sz="2400" b="1" dirty="0" smtClean="0"/>
              <a:t>point</a:t>
            </a:r>
          </a:p>
          <a:p>
            <a:r>
              <a:rPr lang="en-US" sz="2800" dirty="0" smtClean="0"/>
              <a:t>SGD – take randomly a few hundred of items in data set and calculate shifts over these and move a tiny distance</a:t>
            </a:r>
          </a:p>
          <a:p>
            <a:pPr lvl="1"/>
            <a:r>
              <a:rPr lang="en-US" sz="2500" dirty="0" smtClean="0"/>
              <a:t>Classic method – take all (millions) of items in data set and move full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b="1" dirty="0"/>
              <a:t>Remarks </a:t>
            </a:r>
            <a:r>
              <a:rPr lang="en-US" b="1" dirty="0" smtClean="0"/>
              <a:t>on </a:t>
            </a:r>
            <a:r>
              <a:rPr lang="en-US" b="1" dirty="0"/>
              <a:t>Parallelism </a:t>
            </a:r>
            <a:r>
              <a:rPr lang="en-US" b="1" dirty="0" smtClean="0"/>
              <a:t>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0413"/>
            <a:ext cx="9144000" cy="60975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to cover </a:t>
            </a:r>
            <a:r>
              <a:rPr lang="en-US" sz="2400" dirty="0"/>
              <a:t>non </a:t>
            </a:r>
            <a:r>
              <a:rPr lang="en-US" sz="2400" b="1" dirty="0"/>
              <a:t>vector </a:t>
            </a:r>
            <a:r>
              <a:rPr lang="en-US" sz="2400" b="1" dirty="0" err="1"/>
              <a:t>semimetric</a:t>
            </a:r>
            <a:r>
              <a:rPr lang="en-US" sz="2400" b="1" dirty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vector spaces </a:t>
            </a:r>
            <a:r>
              <a:rPr lang="en-US" sz="2400" dirty="0" smtClean="0"/>
              <a:t>for clustering and dimension reduction (N points in space)</a:t>
            </a:r>
          </a:p>
          <a:p>
            <a:r>
              <a:rPr lang="en-US" sz="2400" dirty="0"/>
              <a:t>MDS Minimizes </a:t>
            </a:r>
            <a:r>
              <a:rPr lang="en-US" altLang="ja-JP" sz="2400" dirty="0">
                <a:ea typeface="ＭＳ Ｐゴシック" pitchFamily="-112" charset="-128"/>
              </a:rPr>
              <a:t>Stress </a:t>
            </a:r>
            <a:br>
              <a:rPr lang="en-US" altLang="ja-JP" sz="2400" dirty="0">
                <a:ea typeface="ＭＳ Ｐゴシック" pitchFamily="-112" charset="-128"/>
              </a:rPr>
            </a:br>
            <a:r>
              <a:rPr lang="en-US" altLang="ja-JP" sz="2400" b="1" dirty="0">
                <a:ea typeface="ＭＳ Ｐゴシック" pitchFamily="-112" charset="-128"/>
              </a:rPr>
              <a:t>	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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=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  <a:sym typeface="Symbol" pitchFamily="18" charset="2"/>
              </a:rPr>
              <a:t></a:t>
            </a:r>
            <a:r>
              <a:rPr lang="en-US" altLang="ja-JP" sz="2400" b="1" i="1" baseline="-25000" dirty="0" err="1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i</a:t>
            </a:r>
            <a:r>
              <a:rPr lang="en-US" altLang="ja-JP" sz="2400" b="1" i="1" baseline="-25000" dirty="0">
                <a:solidFill>
                  <a:srgbClr val="FF0000"/>
                </a:solidFill>
                <a:latin typeface="Arial" pitchFamily="34" charset="0"/>
                <a:ea typeface="ＭＳ Ｐゴシック" pitchFamily="-112" charset="-128"/>
              </a:rPr>
              <a:t>&lt;j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=1</a:t>
            </a:r>
            <a:r>
              <a:rPr lang="en-US" altLang="ja-JP" sz="2400" b="1" i="1" baseline="30000" dirty="0">
                <a:solidFill>
                  <a:srgbClr val="FF0000"/>
                </a:solidFill>
                <a:ea typeface="ＭＳ Ｐゴシック" pitchFamily="-112" charset="-128"/>
              </a:rPr>
              <a:t>N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weight(</a:t>
            </a:r>
            <a:r>
              <a:rPr lang="en-US" altLang="ja-JP" sz="2400" b="1" i="1" dirty="0" err="1">
                <a:solidFill>
                  <a:srgbClr val="FF0000"/>
                </a:solidFill>
                <a:ea typeface="ＭＳ Ｐゴシック" pitchFamily="-112" charset="-128"/>
              </a:rPr>
              <a:t>i,j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 (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- d(</a:t>
            </a:r>
            <a:r>
              <a:rPr lang="en-US" altLang="ja-JP" sz="2400" b="1" u="sng" dirty="0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>
                <a:solidFill>
                  <a:srgbClr val="FF0000"/>
                </a:solidFill>
                <a:ea typeface="ＭＳ Ｐゴシック" pitchFamily="-112" charset="-128"/>
              </a:rPr>
              <a:t>i 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itchFamily="-112" charset="-128"/>
              </a:rPr>
              <a:t>, </a:t>
            </a:r>
            <a:r>
              <a:rPr lang="en-US" altLang="ja-JP" sz="2400" b="1" u="sng" dirty="0" err="1">
                <a:solidFill>
                  <a:srgbClr val="FF0000"/>
                </a:solidFill>
                <a:ea typeface="ＭＳ Ｐゴシック" pitchFamily="-112" charset="-128"/>
              </a:rPr>
              <a:t>X</a:t>
            </a:r>
            <a:r>
              <a:rPr lang="en-US" altLang="ja-JP" sz="2400" b="1" i="1" baseline="-25000" dirty="0" err="1">
                <a:solidFill>
                  <a:srgbClr val="FF0000"/>
                </a:solidFill>
                <a:ea typeface="ＭＳ Ｐゴシック" pitchFamily="-112" charset="-128"/>
              </a:rPr>
              <a:t>j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112" charset="-128"/>
              </a:rPr>
              <a:t>))</a:t>
            </a:r>
            <a:r>
              <a:rPr lang="en-US" altLang="ja-JP" sz="2400" b="1" baseline="30000" dirty="0">
                <a:solidFill>
                  <a:srgbClr val="FF0000"/>
                </a:solidFill>
                <a:ea typeface="ＭＳ Ｐゴシック" pitchFamily="-112" charset="-128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112" charset="-128"/>
              </a:rPr>
              <a:t> </a:t>
            </a:r>
            <a:endParaRPr lang="en-US" sz="2400" dirty="0"/>
          </a:p>
          <a:p>
            <a:r>
              <a:rPr lang="en-US" sz="2400" b="1" dirty="0" err="1"/>
              <a:t>Semimetric</a:t>
            </a:r>
            <a:r>
              <a:rPr lang="en-US" sz="2400" b="1" dirty="0"/>
              <a:t> spaces </a:t>
            </a:r>
            <a:r>
              <a:rPr lang="en-US" sz="2400" dirty="0"/>
              <a:t>just have pairwise distances defined between points in space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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</a:rPr>
              <a:t>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i="1" dirty="0">
                <a:solidFill>
                  <a:srgbClr val="FF0000"/>
                </a:solidFill>
              </a:rPr>
              <a:t>j</a:t>
            </a:r>
            <a:r>
              <a:rPr lang="en-US" sz="2400" b="1" dirty="0">
                <a:solidFill>
                  <a:srgbClr val="FF0000"/>
                </a:solidFill>
              </a:rPr>
              <a:t>) </a:t>
            </a:r>
          </a:p>
          <a:p>
            <a:r>
              <a:rPr lang="en-US" sz="2400" b="1" dirty="0" smtClean="0"/>
              <a:t>Vector spaces </a:t>
            </a:r>
            <a:r>
              <a:rPr lang="en-US" sz="2400" dirty="0" smtClean="0"/>
              <a:t>have Euclidean distance and scalar products</a:t>
            </a:r>
          </a:p>
          <a:p>
            <a:pPr lvl="1"/>
            <a:r>
              <a:rPr lang="en-US" sz="2000" dirty="0" smtClean="0"/>
              <a:t>Algorithms can be O(N) and these are best for clustering but for MDS O(N) methods may not be best as obvious objective function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Important new algorithms needed to define O(N) versions of current O(N</a:t>
            </a:r>
            <a:r>
              <a:rPr lang="en-US" sz="2000" b="1" baseline="30000" dirty="0" smtClean="0"/>
              <a:t>2</a:t>
            </a:r>
            <a:r>
              <a:rPr lang="en-US" sz="2000" b="1" dirty="0" smtClean="0"/>
              <a:t>) </a:t>
            </a:r>
            <a:r>
              <a:rPr lang="en-US" sz="2000" dirty="0" smtClean="0"/>
              <a:t>– “must” work intuitively and shown in principle</a:t>
            </a:r>
          </a:p>
          <a:p>
            <a:r>
              <a:rPr lang="en-US" sz="2400" dirty="0" smtClean="0"/>
              <a:t>Note matrix solvers all use </a:t>
            </a:r>
            <a:r>
              <a:rPr lang="en-US" sz="2400" b="1" dirty="0" smtClean="0"/>
              <a:t>conjugate gradient </a:t>
            </a:r>
            <a:r>
              <a:rPr lang="en-US" sz="2400" dirty="0" smtClean="0"/>
              <a:t>– converges in 5-100 iterations – a big gain for matrix with a million rows. This removes factor of N in time complexity</a:t>
            </a:r>
          </a:p>
          <a:p>
            <a:r>
              <a:rPr lang="en-US" sz="2400" dirty="0" smtClean="0"/>
              <a:t>Ratio of #clusters to #points important; </a:t>
            </a:r>
            <a:r>
              <a:rPr lang="en-US" sz="2400" b="1" dirty="0" smtClean="0"/>
              <a:t>new ideas if ratio &gt;~ 0.1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45"/>
            <a:ext cx="8229600" cy="877077"/>
          </a:xfrm>
        </p:spPr>
        <p:txBody>
          <a:bodyPr/>
          <a:lstStyle/>
          <a:p>
            <a:r>
              <a:rPr lang="en-US" b="1" dirty="0" smtClean="0"/>
              <a:t>Online Data Science Classes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339"/>
            <a:ext cx="9144000" cy="54164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Big Data Applications &amp; Analytics</a:t>
            </a:r>
          </a:p>
          <a:p>
            <a:pPr lvl="1"/>
            <a:r>
              <a:rPr lang="en-US" dirty="0" smtClean="0"/>
              <a:t>~40 hours of video mainly discussing applications (The X in X-Informatics or X-Analytics) in context of big data </a:t>
            </a:r>
            <a:r>
              <a:rPr lang="en-US" dirty="0"/>
              <a:t>and clouds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bigdatacourse.appspot.com/course</a:t>
            </a:r>
            <a:endParaRPr lang="en-US" dirty="0" smtClean="0"/>
          </a:p>
          <a:p>
            <a:r>
              <a:rPr lang="en-US" b="1" dirty="0" smtClean="0"/>
              <a:t>Big </a:t>
            </a:r>
            <a:r>
              <a:rPr lang="en-US" b="1" dirty="0"/>
              <a:t>Data Open Source Software </a:t>
            </a:r>
            <a:r>
              <a:rPr lang="en-US" b="1" dirty="0" smtClean="0"/>
              <a:t>and </a:t>
            </a:r>
            <a:r>
              <a:rPr lang="en-US" b="1" dirty="0"/>
              <a:t>Projects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://bigdataopensourceprojects.soic.indiana.edu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~15 Hours of video discussing HPC-ABDS and use on </a:t>
            </a:r>
            <a:r>
              <a:rPr lang="en-US" dirty="0" err="1" smtClean="0"/>
              <a:t>FutureSystems</a:t>
            </a:r>
            <a:r>
              <a:rPr lang="en-US" dirty="0" smtClean="0"/>
              <a:t> in Big Data software (being upgraded)</a:t>
            </a:r>
          </a:p>
          <a:p>
            <a:r>
              <a:rPr lang="en-US" dirty="0" smtClean="0"/>
              <a:t>Both divided into sections (coherent topics), units (~lectures) and lessons (5-20 minutes) where student is meant to stay awake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3/2/2015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Algorithm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2274"/>
            <a:ext cx="9144000" cy="58360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See </a:t>
            </a:r>
            <a:r>
              <a:rPr lang="en-US" b="1" dirty="0"/>
              <a:t>NRC Massive Data Analysis</a:t>
            </a:r>
            <a:r>
              <a:rPr lang="en-US" dirty="0"/>
              <a:t> </a:t>
            </a:r>
            <a:r>
              <a:rPr lang="en-US" dirty="0" smtClean="0"/>
              <a:t>report</a:t>
            </a:r>
          </a:p>
          <a:p>
            <a:r>
              <a:rPr lang="en-US" b="1" dirty="0" smtClean="0"/>
              <a:t>O(N) algorithms </a:t>
            </a:r>
            <a:r>
              <a:rPr lang="en-US" dirty="0" smtClean="0"/>
              <a:t>for O(N</a:t>
            </a:r>
            <a:r>
              <a:rPr lang="en-US" baseline="30000" dirty="0" smtClean="0"/>
              <a:t>2</a:t>
            </a:r>
            <a:r>
              <a:rPr lang="en-US" dirty="0" smtClean="0"/>
              <a:t>) problems </a:t>
            </a:r>
          </a:p>
          <a:p>
            <a:r>
              <a:rPr lang="en-US" dirty="0" smtClean="0"/>
              <a:t>Parallelizing </a:t>
            </a:r>
            <a:r>
              <a:rPr lang="en-US" b="1" dirty="0" smtClean="0"/>
              <a:t>Stochastic Gradient Descent</a:t>
            </a:r>
          </a:p>
          <a:p>
            <a:r>
              <a:rPr lang="en-US" b="1" dirty="0" smtClean="0"/>
              <a:t>Streaming data algorithms </a:t>
            </a:r>
            <a:r>
              <a:rPr lang="en-US" dirty="0" smtClean="0"/>
              <a:t>– balance and interplay between batch methods (most time consuming) and interpolative streaming methods</a:t>
            </a:r>
          </a:p>
          <a:p>
            <a:r>
              <a:rPr lang="en-US" b="1" dirty="0" smtClean="0"/>
              <a:t>Graph</a:t>
            </a:r>
            <a:r>
              <a:rPr lang="en-US" dirty="0" smtClean="0"/>
              <a:t> algorithms</a:t>
            </a:r>
          </a:p>
          <a:p>
            <a:r>
              <a:rPr lang="en-US" dirty="0" smtClean="0"/>
              <a:t>Machine Learning Community uses </a:t>
            </a:r>
            <a:r>
              <a:rPr lang="en-US" b="1" dirty="0" smtClean="0"/>
              <a:t>parameter servers</a:t>
            </a:r>
            <a:r>
              <a:rPr lang="en-US" dirty="0" smtClean="0"/>
              <a:t>; Parallel Computing (MPI) would not recommend this?</a:t>
            </a:r>
          </a:p>
          <a:p>
            <a:pPr lvl="1"/>
            <a:r>
              <a:rPr lang="en-US" dirty="0" smtClean="0"/>
              <a:t>Is classic distributed model for “parameter service” better?</a:t>
            </a:r>
          </a:p>
          <a:p>
            <a:r>
              <a:rPr lang="en-US" dirty="0" smtClean="0"/>
              <a:t>Apply </a:t>
            </a:r>
            <a:r>
              <a:rPr lang="en-US" b="1" dirty="0" smtClean="0"/>
              <a:t>best of parallel computing </a:t>
            </a:r>
            <a:r>
              <a:rPr lang="en-US" dirty="0" smtClean="0"/>
              <a:t>– communication and load balancing – to </a:t>
            </a:r>
            <a:r>
              <a:rPr lang="en-US" b="1" dirty="0" err="1" smtClean="0"/>
              <a:t>Giraph</a:t>
            </a:r>
            <a:r>
              <a:rPr lang="en-US" b="1" dirty="0" smtClean="0"/>
              <a:t>/Hadoop/Spark</a:t>
            </a:r>
          </a:p>
          <a:p>
            <a:r>
              <a:rPr lang="en-US" dirty="0" smtClean="0"/>
              <a:t>Are data analytics sparse?; </a:t>
            </a:r>
            <a:r>
              <a:rPr lang="en-US" b="1" dirty="0" smtClean="0"/>
              <a:t>many cases are full matrices</a:t>
            </a:r>
          </a:p>
          <a:p>
            <a:r>
              <a:rPr lang="en-US" dirty="0" smtClean="0"/>
              <a:t>BTW Need </a:t>
            </a:r>
            <a:r>
              <a:rPr lang="en-US" b="1" dirty="0" smtClean="0"/>
              <a:t>Java Grande – </a:t>
            </a:r>
            <a:r>
              <a:rPr lang="en-US" dirty="0" smtClean="0"/>
              <a:t>Some C++ but Java most popular in ABDS, with Python, </a:t>
            </a:r>
            <a:r>
              <a:rPr lang="en-US" dirty="0" err="1" smtClean="0"/>
              <a:t>Erlang</a:t>
            </a:r>
            <a:r>
              <a:rPr lang="en-US" dirty="0" smtClean="0"/>
              <a:t>, Go, Scala (compiles to JVM) …..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4062"/>
          </a:xfrm>
        </p:spPr>
        <p:txBody>
          <a:bodyPr/>
          <a:lstStyle/>
          <a:p>
            <a:r>
              <a:rPr lang="en-US" b="1" dirty="0" smtClean="0"/>
              <a:t>Lessons / Insights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66" y="718184"/>
            <a:ext cx="9144000" cy="61398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Proposed</a:t>
            </a:r>
            <a:r>
              <a:rPr lang="en-US" b="1" dirty="0" smtClean="0"/>
              <a:t> classification of Big Data applications </a:t>
            </a:r>
            <a:r>
              <a:rPr lang="en-US" dirty="0" smtClean="0"/>
              <a:t>with features generalized as facets and kernels for analytics</a:t>
            </a:r>
          </a:p>
          <a:p>
            <a:r>
              <a:rPr lang="en-US" dirty="0"/>
              <a:t>Data intensive algorithms do not have the well developed </a:t>
            </a:r>
            <a:r>
              <a:rPr lang="en-US" b="1" dirty="0"/>
              <a:t>high performance libraries </a:t>
            </a:r>
            <a:r>
              <a:rPr lang="en-US" dirty="0"/>
              <a:t>familiar from HPC</a:t>
            </a:r>
          </a:p>
          <a:p>
            <a:r>
              <a:rPr lang="en-US" b="1" dirty="0" smtClean="0"/>
              <a:t>Ch</a:t>
            </a:r>
            <a:r>
              <a:rPr lang="en-US" dirty="0" smtClean="0"/>
              <a:t>allenges </a:t>
            </a:r>
            <a:r>
              <a:rPr lang="en-US" dirty="0"/>
              <a:t>with </a:t>
            </a:r>
            <a:r>
              <a:rPr lang="en-US" b="1" dirty="0"/>
              <a:t>O(N</a:t>
            </a:r>
            <a:r>
              <a:rPr lang="en-US" b="1" baseline="30000" dirty="0"/>
              <a:t>2</a:t>
            </a:r>
            <a:r>
              <a:rPr lang="en-US" b="1" dirty="0"/>
              <a:t>) problems</a:t>
            </a:r>
          </a:p>
          <a:p>
            <a:r>
              <a:rPr lang="en-US" b="1" dirty="0" smtClean="0"/>
              <a:t>Global </a:t>
            </a:r>
            <a:r>
              <a:rPr lang="en-US" b="1" dirty="0"/>
              <a:t>Machine Learning </a:t>
            </a:r>
            <a:r>
              <a:rPr lang="en-US" dirty="0"/>
              <a:t>or (</a:t>
            </a:r>
            <a:r>
              <a:rPr lang="en-US" dirty="0" err="1"/>
              <a:t>Exascale</a:t>
            </a:r>
            <a:r>
              <a:rPr lang="en-US" dirty="0"/>
              <a:t> Global Optimization) particularly challenging</a:t>
            </a:r>
          </a:p>
          <a:p>
            <a:r>
              <a:rPr lang="en-US" b="1" dirty="0"/>
              <a:t>Develop SPIDAL (Scalable Parallel Interoperable Data Analytics Library)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New algorithms and new high performance parallel </a:t>
            </a:r>
            <a:r>
              <a:rPr lang="en-US" dirty="0" smtClean="0"/>
              <a:t>implementations</a:t>
            </a:r>
          </a:p>
          <a:p>
            <a:r>
              <a:rPr lang="en-US" b="1" dirty="0" smtClean="0"/>
              <a:t>Integrate </a:t>
            </a:r>
            <a:r>
              <a:rPr lang="en-US" dirty="0" smtClean="0"/>
              <a:t>(don’t compete) </a:t>
            </a:r>
            <a:r>
              <a:rPr lang="en-US" b="1" dirty="0" smtClean="0"/>
              <a:t>HPC with “Commodity Big data” </a:t>
            </a:r>
            <a:r>
              <a:rPr lang="en-US" dirty="0" smtClean="0"/>
              <a:t>(Google to Amazon to Enterprise/Startup Data Analytics) </a:t>
            </a:r>
          </a:p>
          <a:p>
            <a:pPr lvl="1"/>
            <a:r>
              <a:rPr lang="en-US" dirty="0" smtClean="0"/>
              <a:t>i.e. </a:t>
            </a:r>
            <a:r>
              <a:rPr lang="en-US" b="1" dirty="0" smtClean="0"/>
              <a:t>improve Mahout</a:t>
            </a:r>
            <a:r>
              <a:rPr lang="en-US" dirty="0" smtClean="0"/>
              <a:t>; don’t compete with it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/>
              <a:t>Hadoop plug-ins </a:t>
            </a:r>
            <a:r>
              <a:rPr lang="en-US" dirty="0" smtClean="0"/>
              <a:t>rather than replacing Hadoop</a:t>
            </a:r>
          </a:p>
          <a:p>
            <a:r>
              <a:rPr lang="en-US" dirty="0" smtClean="0"/>
              <a:t>Enhanced Apache Big Data Stack </a:t>
            </a:r>
            <a:r>
              <a:rPr lang="en-US" b="1" dirty="0" smtClean="0"/>
              <a:t>HPC-ABDS has ~290 members </a:t>
            </a:r>
            <a:r>
              <a:rPr lang="en-US" dirty="0" smtClean="0"/>
              <a:t>with HPC opportunities at Resource management, Storage/Data, Streaming, Programming, monitoring, workflow layers.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2060"/>
            <a:ext cx="9144000" cy="6159415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1 Unit: Organizational Introduction </a:t>
            </a:r>
            <a:endParaRPr lang="en-US" sz="1800" dirty="0" smtClean="0"/>
          </a:p>
          <a:p>
            <a:r>
              <a:rPr lang="en-US" sz="1800" dirty="0" smtClean="0"/>
              <a:t>1 </a:t>
            </a:r>
            <a:r>
              <a:rPr lang="en-US" sz="1800" dirty="0"/>
              <a:t>Unit: Motivation: Big Data and the Cloud; Centerpieces of the Future Economy </a:t>
            </a:r>
          </a:p>
          <a:p>
            <a:r>
              <a:rPr lang="en-US" sz="1800" dirty="0"/>
              <a:t>3 Units: Pedagogical Introduction: What is Big Data, Data Analytics and X-Informatics</a:t>
            </a:r>
          </a:p>
          <a:p>
            <a:r>
              <a:rPr lang="en-US" sz="1800" dirty="0" err="1">
                <a:solidFill>
                  <a:srgbClr val="FF0000"/>
                </a:solidFill>
              </a:rPr>
              <a:t>SideMOOC</a:t>
            </a:r>
            <a:r>
              <a:rPr lang="en-US" sz="1800" dirty="0">
                <a:solidFill>
                  <a:srgbClr val="FF0000"/>
                </a:solidFill>
              </a:rPr>
              <a:t>:  Python for Big Data Applications and Analytics: </a:t>
            </a:r>
            <a:r>
              <a:rPr lang="en-US" sz="1800" dirty="0" err="1">
                <a:solidFill>
                  <a:srgbClr val="FF0000"/>
                </a:solidFill>
              </a:rPr>
              <a:t>NumPy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SciPy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MatPlotlib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err="1">
                <a:solidFill>
                  <a:srgbClr val="FF0000"/>
                </a:solidFill>
              </a:rPr>
              <a:t>SideMOOC</a:t>
            </a:r>
            <a:r>
              <a:rPr lang="en-US" sz="1800" dirty="0">
                <a:solidFill>
                  <a:srgbClr val="FF0000"/>
                </a:solidFill>
              </a:rPr>
              <a:t>: Using </a:t>
            </a:r>
            <a:r>
              <a:rPr lang="en-US" sz="1800" dirty="0" err="1">
                <a:solidFill>
                  <a:srgbClr val="FF0000"/>
                </a:solidFill>
              </a:rPr>
              <a:t>FutureSystems</a:t>
            </a:r>
            <a:r>
              <a:rPr lang="en-US" sz="1800" dirty="0">
                <a:solidFill>
                  <a:srgbClr val="FF0000"/>
                </a:solidFill>
              </a:rPr>
              <a:t> for Java and Python</a:t>
            </a:r>
          </a:p>
          <a:p>
            <a:r>
              <a:rPr lang="en-US" sz="1800" dirty="0"/>
              <a:t>4 Units: X-Informatics with X= LHC Analysis and Discovery of Higgs particle</a:t>
            </a:r>
          </a:p>
          <a:p>
            <a:pPr lvl="1"/>
            <a:r>
              <a:rPr lang="en-US" sz="1575" dirty="0">
                <a:solidFill>
                  <a:srgbClr val="FF0000"/>
                </a:solidFill>
              </a:rPr>
              <a:t>Integrated Technology</a:t>
            </a:r>
            <a:r>
              <a:rPr lang="en-US" sz="1575" dirty="0"/>
              <a:t>: </a:t>
            </a:r>
            <a:r>
              <a:rPr lang="en-US" sz="1575" dirty="0">
                <a:solidFill>
                  <a:srgbClr val="FF0000"/>
                </a:solidFill>
              </a:rPr>
              <a:t>Explore Events; histograms and models; basic statistics (Python and some in Java)</a:t>
            </a:r>
          </a:p>
          <a:p>
            <a:r>
              <a:rPr lang="en-US" sz="1875" dirty="0"/>
              <a:t>3 Units on a Big Data Use Cases Survey</a:t>
            </a:r>
          </a:p>
          <a:p>
            <a:r>
              <a:rPr lang="en-US" sz="1875" dirty="0" err="1">
                <a:solidFill>
                  <a:srgbClr val="FF0000"/>
                </a:solidFill>
              </a:rPr>
              <a:t>SideMOOC</a:t>
            </a:r>
            <a:r>
              <a:rPr lang="en-US" sz="1875" dirty="0">
                <a:solidFill>
                  <a:srgbClr val="FF0000"/>
                </a:solidFill>
              </a:rPr>
              <a:t>:  Using </a:t>
            </a:r>
            <a:r>
              <a:rPr lang="en-US" sz="1875" dirty="0" err="1">
                <a:solidFill>
                  <a:srgbClr val="FF0000"/>
                </a:solidFill>
              </a:rPr>
              <a:t>Plotviz</a:t>
            </a:r>
            <a:r>
              <a:rPr lang="en-US" sz="1875" dirty="0">
                <a:solidFill>
                  <a:srgbClr val="FF0000"/>
                </a:solidFill>
              </a:rPr>
              <a:t> Software for Displaying Point Distributions in 3D</a:t>
            </a:r>
          </a:p>
          <a:p>
            <a:r>
              <a:rPr lang="en-US" sz="1800" dirty="0"/>
              <a:t>3 Units: X-Informatics with X= e-Commerce and Lifestyle</a:t>
            </a:r>
          </a:p>
          <a:p>
            <a:r>
              <a:rPr lang="en-US" sz="1875" dirty="0">
                <a:solidFill>
                  <a:srgbClr val="FF0000"/>
                </a:solidFill>
              </a:rPr>
              <a:t>Technology (Python or Java)</a:t>
            </a:r>
            <a:r>
              <a:rPr lang="en-US" sz="1875" dirty="0"/>
              <a:t>: Recommender Systems - K-Nearest Neighbors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Technology</a:t>
            </a:r>
            <a:r>
              <a:rPr lang="en-US" sz="1800" dirty="0"/>
              <a:t>: </a:t>
            </a:r>
            <a:r>
              <a:rPr lang="en-US" sz="1800" dirty="0">
                <a:solidFill>
                  <a:srgbClr val="FF0000"/>
                </a:solidFill>
              </a:rPr>
              <a:t>Clustering </a:t>
            </a:r>
            <a:r>
              <a:rPr lang="en-US" sz="1800" dirty="0"/>
              <a:t>and heuristic methods</a:t>
            </a:r>
          </a:p>
          <a:p>
            <a:r>
              <a:rPr lang="en-US" sz="1800" dirty="0"/>
              <a:t>1 Unit: Parallel Computing Overview and familiar examples</a:t>
            </a:r>
          </a:p>
          <a:p>
            <a:r>
              <a:rPr lang="en-US" sz="1800" dirty="0"/>
              <a:t>4 Units: Cloud Computing Technology for Big Data Applications &amp; Analytics </a:t>
            </a:r>
          </a:p>
          <a:p>
            <a:r>
              <a:rPr lang="en-US" sz="1800" dirty="0"/>
              <a:t>2 Units: X-Informatics with X = Web Search and Text Mining and their technologies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Technology for Big Data Applications &amp; Analytics : Kmeans (Python/Java)</a:t>
            </a:r>
          </a:p>
          <a:p>
            <a:r>
              <a:rPr lang="en-US" sz="1800" dirty="0"/>
              <a:t>Technology for Big Data Applications &amp; Analytics: MapReduce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Technology for Big Data Applications &amp; Analytics : Kmeans and MapReduce Parallelism (Python/Java)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Technology for Big Data Applications &amp; Analytics : PageRank (Python/Java)</a:t>
            </a:r>
          </a:p>
          <a:p>
            <a:r>
              <a:rPr lang="en-US" sz="1800" dirty="0"/>
              <a:t>3 Units: X-Informatics with X = Sports</a:t>
            </a:r>
          </a:p>
          <a:p>
            <a:r>
              <a:rPr lang="en-US" sz="1800" dirty="0"/>
              <a:t>1 Unit: X-Informatics with X = Health</a:t>
            </a:r>
          </a:p>
          <a:p>
            <a:r>
              <a:rPr lang="en-US" sz="1800" dirty="0"/>
              <a:t>1 Unit: X-Informatics with X =  Internet of Things &amp; Sensors</a:t>
            </a:r>
          </a:p>
          <a:p>
            <a:r>
              <a:rPr lang="en-US" sz="1800" dirty="0"/>
              <a:t>1 Unit: X-Informatics with X = Radar for Remote Sensing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11"/>
            <a:ext cx="8229600" cy="67708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Big </a:t>
            </a:r>
            <a:r>
              <a:rPr lang="en-US" sz="3600" b="1" dirty="0"/>
              <a:t>Data Applications &amp; Analytics </a:t>
            </a:r>
            <a:r>
              <a:rPr lang="en-US" sz="3600" b="1" dirty="0" smtClean="0"/>
              <a:t>Topics</a:t>
            </a:r>
            <a:endParaRPr lang="en-US" sz="36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Course Introduction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FC35-689C-482B-881D-27C85BFD1D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11/26/2014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42173" y="5341522"/>
            <a:ext cx="1234439" cy="5078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Red = Software</a:t>
            </a:r>
          </a:p>
        </p:txBody>
      </p:sp>
    </p:spTree>
    <p:extLst>
      <p:ext uri="{BB962C8B-B14F-4D97-AF65-F5344CB8AC3E}">
        <p14:creationId xmlns:p14="http://schemas.microsoft.com/office/powerpoint/2010/main" val="152656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9991" r="5179"/>
          <a:stretch>
            <a:fillRect/>
          </a:stretch>
        </p:blipFill>
        <p:spPr bwMode="auto">
          <a:xfrm>
            <a:off x="-11113" y="19050"/>
            <a:ext cx="7286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265852" y="6386965"/>
            <a:ext cx="5562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30838"/>
                </a:solidFill>
                <a:hlinkClick r:id="rId4"/>
              </a:rPr>
              <a:t>http://x-informatics.appspot.com/course</a:t>
            </a:r>
            <a:endParaRPr lang="en-US" altLang="en-US" sz="2400">
              <a:solidFill>
                <a:srgbClr val="B30838"/>
              </a:solidFill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275513" y="-47625"/>
            <a:ext cx="1905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Example</a:t>
            </a:r>
            <a:br>
              <a:rPr lang="en-US" altLang="en-US" b="1">
                <a:solidFill>
                  <a:prstClr val="black"/>
                </a:solidFill>
              </a:rPr>
            </a:br>
            <a:r>
              <a:rPr lang="en-US" altLang="en-US" b="1">
                <a:solidFill>
                  <a:prstClr val="black"/>
                </a:solidFill>
              </a:rPr>
              <a:t>Google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prstClr val="black"/>
                </a:solidFill>
              </a:rPr>
              <a:t>Course Builder MOOC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prstClr val="black"/>
                </a:solidFill>
              </a:rPr>
              <a:t>4 levels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Course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Section</a:t>
            </a:r>
            <a:r>
              <a:rPr lang="en-US" altLang="en-US">
                <a:solidFill>
                  <a:prstClr val="black"/>
                </a:solidFill>
              </a:rPr>
              <a:t> (12)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Units</a:t>
            </a:r>
            <a:r>
              <a:rPr lang="en-US" altLang="en-US">
                <a:solidFill>
                  <a:prstClr val="black"/>
                </a:solidFill>
              </a:rPr>
              <a:t>(29)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Lessons</a:t>
            </a:r>
            <a:r>
              <a:rPr lang="en-US" altLang="en-US">
                <a:solidFill>
                  <a:prstClr val="black"/>
                </a:solidFill>
              </a:rPr>
              <a:t>(~150)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Units </a:t>
            </a:r>
            <a:r>
              <a:rPr lang="en-US" altLang="en-US">
                <a:solidFill>
                  <a:prstClr val="black"/>
                </a:solidFill>
              </a:rPr>
              <a:t>are roughly traditional lecture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B30838"/>
                </a:solidFill>
              </a:rPr>
              <a:t>Lessons</a:t>
            </a:r>
            <a:r>
              <a:rPr lang="en-US" altLang="en-US">
                <a:solidFill>
                  <a:prstClr val="black"/>
                </a:solidFill>
              </a:rPr>
              <a:t> are ~10 minute segments</a:t>
            </a:r>
          </a:p>
        </p:txBody>
      </p:sp>
    </p:spTree>
    <p:extLst>
      <p:ext uri="{BB962C8B-B14F-4D97-AF65-F5344CB8AC3E}">
        <p14:creationId xmlns:p14="http://schemas.microsoft.com/office/powerpoint/2010/main" val="38499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54283&quot;&gt;&lt;property id=&quot;20148&quot; value=&quot;5&quot;/&gt;&lt;property id=&quot;20300&quot; value=&quot;Slide 21 - &amp;quot;   NIST Big Data Initiative&amp;quot;&quot;/&gt;&lt;property id=&quot;20307&quot; value=&quot;298&quot;/&gt;&lt;/object&gt;&lt;object type=&quot;3&quot; unique_id=&quot;154284&quot;&gt;&lt;property id=&quot;20148&quot; value=&quot;5&quot;/&gt;&lt;property id=&quot;20300&quot; value=&quot;Slide 24 - &amp;quot;51 Detailed Use Cases: Contributed July-September 2013 Covers goals, data features such as 3 V’s, software, hardwa&quot;/&gt;&lt;property id=&quot;20307&quot; value=&quot;297&quot;/&gt;&lt;/object&gt;&lt;object type=&quot;3&quot; unique_id=&quot;154833&quot;&gt;&lt;property id=&quot;20148&quot; value=&quot;5&quot;/&gt;&lt;property id=&quot;20300&quot; value=&quot;Slide 23 - &amp;quot;Use Case Template&amp;quot;&quot;/&gt;&lt;property id=&quot;20307&quot; value=&quot;314&quot;/&gt;&lt;/object&gt;&lt;object type=&quot;3&quot; unique_id=&quot;154834&quot;&gt;&lt;property id=&quot;20148&quot; value=&quot;5&quot;/&gt;&lt;property id=&quot;20300&quot; value=&quot;Slide 25&quot;/&gt;&lt;property id=&quot;20307&quot; value=&quot;316&quot;/&gt;&lt;/object&gt;&lt;object type=&quot;3&quot; unique_id=&quot;172593&quot;&gt;&lt;property id=&quot;20148&quot; value=&quot;5&quot;/&gt;&lt;property id=&quot;20300&quot; value=&quot;Slide 27 - &amp;quot;51 Use Cases: What is Parallelism Over?&amp;quot;&quot;/&gt;&lt;property id=&quot;20307&quot; value=&quot;399&quot;/&gt;&lt;/object&gt;&lt;object type=&quot;3&quot; unique_id=&quot;181166&quot;&gt;&lt;property id=&quot;20148&quot; value=&quot;5&quot;/&gt;&lt;property id=&quot;20300&quot; value=&quot;Slide 32 - &amp;quot;Global Machine Learning aka EGO – Exascale Global Optimization&amp;quot;&quot;/&gt;&lt;property id=&quot;20307&quot; value=&quot;456&quot;/&gt;&lt;/object&gt;&lt;object type=&quot;3&quot; unique_id=&quot;181172&quot;&gt;&lt;property id=&quot;20148&quot; value=&quot;5&quot;/&gt;&lt;property id=&quot;20300&quot; value=&quot;Slide 71 - &amp;quot;Lessons / Insights&amp;quot;&quot;/&gt;&lt;property id=&quot;20307&quot; value=&quot;462&quot;/&gt;&lt;/object&gt;&lt;object type=&quot;3&quot; unique_id=&quot;186564&quot;&gt;&lt;property id=&quot;20148&quot; value=&quot;5&quot;/&gt;&lt;property id=&quot;20300&quot; value=&quot;Slide 28 - &amp;quot;Features of 51 Use Cases I&amp;quot;&quot;/&gt;&lt;property id=&quot;20307&quot; value=&quot;482&quot;/&gt;&lt;/object&gt;&lt;object type=&quot;3&quot; unique_id=&quot;186565&quot;&gt;&lt;property id=&quot;20148&quot; value=&quot;5&quot;/&gt;&lt;property id=&quot;20300&quot; value=&quot;Slide 29 - &amp;quot;Features of 51 Use Cases II&amp;quot;&quot;/&gt;&lt;property id=&quot;20307&quot; value=&quot;483&quot;/&gt;&lt;/object&gt;&lt;object type=&quot;3&quot; unique_id=&quot;378240&quot;&gt;&lt;property id=&quot;20148&quot; value=&quot;5&quot;/&gt;&lt;property id=&quot;20300&quot; value=&quot;Slide 70 - &amp;quot;Algorithm Challenges&amp;quot;&quot;/&gt;&lt;property id=&quot;20307&quot; value=&quot;590&quot;/&gt;&lt;/object&gt;&lt;object type=&quot;3&quot; unique_id=&quot;383408&quot;&gt;&lt;property id=&quot;20148&quot; value=&quot;5&quot;/&gt;&lt;property id=&quot;20300&quot; value=&quot;Slide 19 - &amp;quot;Analytics and the DIKW Pipeline&amp;quot;&quot;/&gt;&lt;property id=&quot;20307&quot; value=&quot;600&quot;/&gt;&lt;/object&gt;&lt;object type=&quot;3&quot; unique_id=&quot;385037&quot;&gt;&lt;property id=&quot;20148&quot; value=&quot;5&quot;/&gt;&lt;property id=&quot;20300&quot; value=&quot;Slide 67 - &amp;quot;Parallel Data Analytics Issues&amp;quot;&quot;/&gt;&lt;property id=&quot;20307&quot; value=&quot;621&quot;/&gt;&lt;/object&gt;&lt;object type=&quot;3&quot; unique_id=&quot;386639&quot;&gt;&lt;property id=&quot;20148&quot; value=&quot;5&quot;/&gt;&lt;property id=&quot;20300&quot; value=&quot;Slide 22 - &amp;quot;NBD-PWG (NIST Big Data Public Working Group) Subgroups &amp;amp; Co-Chairs&amp;quot;&quot;/&gt;&lt;property id=&quot;20307&quot; value=&quot;626&quot;/&gt;&lt;/object&gt;&lt;object type=&quot;3&quot; unique_id=&quot;386640&quot;&gt;&lt;property id=&quot;20148&quot; value=&quot;5&quot;/&gt;&lt;property id=&quot;20300&quot; value=&quot;Slide 30 - &amp;quot;13 Image-based Use Cases&amp;quot;&quot;/&gt;&lt;property id=&quot;20307&quot; value=&quot;627&quot;/&gt;&lt;/object&gt;&lt;object type=&quot;3&quot; unique_id=&quot;386641&quot;&gt;&lt;property id=&quot;20148&quot; value=&quot;5&quot;/&gt;&lt;property id=&quot;20300&quot; value=&quot;Slide 31 - &amp;quot;Internet of Things and Streaming Apps&amp;quot;&quot;/&gt;&lt;property id=&quot;20307&quot; value=&quot;628&quot;/&gt;&lt;/object&gt;&lt;object type=&quot;3&quot; unique_id=&quot;489746&quot;&gt;&lt;property id=&quot;20148&quot; value=&quot;5&quot;/&gt;&lt;property id=&quot;20300&quot; value=&quot;Slide 1 - &amp;quot;Big Data Applications, Software, Hardware and Curricula&amp;quot;&quot;/&gt;&lt;property id=&quot;20307&quot; value=&quot;629&quot;/&gt;&lt;/object&gt;&lt;object type=&quot;3&quot; unique_id=&quot;492353&quot;&gt;&lt;property id=&quot;20148&quot; value=&quot;5&quot;/&gt;&lt;property id=&quot;20300&quot; value=&quot;Slide 26 - &amp;quot;Features and Examples&amp;quot;&quot;/&gt;&lt;property id=&quot;20307&quot; value=&quot;630&quot;/&gt;&lt;/object&gt;&lt;object type=&quot;3&quot; unique_id=&quot;492356&quot;&gt;&lt;property id=&quot;20148&quot; value=&quot;5&quot;/&gt;&lt;property id=&quot;20300&quot; value=&quot;Slide 34 - &amp;quot;7 Computational Giants of  NRC Massive Data Analysis Report &amp;quot;&quot;/&gt;&lt;property id=&quot;20307&quot; value=&quot;633&quot;/&gt;&lt;/object&gt;&lt;object type=&quot;3&quot; unique_id=&quot;492358&quot;&gt;&lt;property id=&quot;20148&quot; value=&quot;5&quot;/&gt;&lt;property id=&quot;20300&quot; value=&quot;Slide 35 - &amp;quot;HPC Benchmark Classics&amp;quot;&quot;/&gt;&lt;property id=&quot;20307&quot; value=&quot;635&quot;/&gt;&lt;/object&gt;&lt;object type=&quot;3&quot; unique_id=&quot;492359&quot;&gt;&lt;property id=&quot;20148&quot; value=&quot;5&quot;/&gt;&lt;property id=&quot;20300&quot; value=&quot;Slide 36 - &amp;quot;13 Berkeley Dwarfs&amp;quot;&quot;/&gt;&lt;property id=&quot;20307&quot; value=&quot;636&quot;/&gt;&lt;/object&gt;&lt;object type=&quot;3&quot; unique_id=&quot;492360&quot;&gt;&lt;property id=&quot;20148&quot; value=&quot;5&quot;/&gt;&lt;property id=&quot;20300&quot; value=&quot;Slide 37 - &amp;quot;Facets of the Ogres&amp;quot;&quot;/&gt;&lt;property id=&quot;20307&quot; value=&quot;637&quot;/&gt;&lt;/object&gt;&lt;object type=&quot;3&quot; unique_id=&quot;492361&quot;&gt;&lt;property id=&quot;20148&quot; value=&quot;5&quot;/&gt;&lt;property id=&quot;20300&quot; value=&quot;Slide 38 - &amp;quot;Introducing Big Data Ogres and their Facets I&amp;quot;&quot;/&gt;&lt;property id=&quot;20307&quot; value=&quot;638&quot;/&gt;&lt;/object&gt;&lt;object type=&quot;3&quot; unique_id=&quot;492362&quot;&gt;&lt;property id=&quot;20148&quot; value=&quot;5&quot;/&gt;&lt;property id=&quot;20300&quot; value=&quot;Slide 39 - &amp;quot;Introducing Big Data Ogres and their Facets II&amp;quot;&quot;/&gt;&lt;property id=&quot;20307&quot; value=&quot;639&quot;/&gt;&lt;/object&gt;&lt;object type=&quot;3&quot; unique_id=&quot;492364&quot;&gt;&lt;property id=&quot;20148&quot; value=&quot;5&quot;/&gt;&lt;property id=&quot;20300&quot; value=&quot;Slide 41 - &amp;quot;Facets of the Ogres Meta or Macro Aspects: Problem Architecture&amp;quot;&quot;/&gt;&lt;property id=&quot;20307&quot; value=&quot;641&quot;/&gt;&lt;/object&gt;&lt;object type=&quot;3&quot; unique_id=&quot;492366&quot;&gt;&lt;property id=&quot;20148&quot; value=&quot;5&quot;/&gt;&lt;property id=&quot;20300&quot; value=&quot;Slide 42 - &amp;quot;Problem Architecture View of Ogres (Meta or MacroPatterns)&amp;quot;&quot;/&gt;&lt;property id=&quot;20307&quot; value=&quot;643&quot;/&gt;&lt;/object&gt;&lt;object type=&quot;3&quot; unique_id=&quot;492367&quot;&gt;&lt;property id=&quot;20148&quot; value=&quot;5&quot;/&gt;&lt;property id=&quot;20300&quot; value=&quot;Slide 50 - &amp;quot;Facets in the Execution Features Views&amp;quot;&quot;/&gt;&lt;property id=&quot;20307&quot; value=&quot;644&quot;/&gt;&lt;/object&gt;&lt;object type=&quot;3&quot; unique_id=&quot;492369&quot;&gt;&lt;property id=&quot;20148&quot; value=&quot;5&quot;/&gt;&lt;property id=&quot;20300&quot; value=&quot;Slide 51 - &amp;quot;One View of Ogres has Facets that are micropatterns or Execution Features&amp;quot;&quot;/&gt;&lt;property id=&quot;20307&quot; value=&quot;646&quot;/&gt;&lt;/object&gt;&lt;object type=&quot;3&quot; unique_id=&quot;492370&quot;&gt;&lt;property id=&quot;20148&quot; value=&quot;5&quot;/&gt;&lt;property id=&quot;20300&quot; value=&quot;Slide 52 - &amp;quot;Facets of the Ogres Data Source and Style Aspects&amp;quot;&quot;/&gt;&lt;property id=&quot;20307&quot; value=&quot;647&quot;/&gt;&lt;/object&gt;&lt;object type=&quot;3&quot; unique_id=&quot;492372&quot;&gt;&lt;property id=&quot;20148&quot; value=&quot;5&quot;/&gt;&lt;property id=&quot;20300&quot; value=&quot;Slide 53 - &amp;quot;Data Source and Style View of Ogres I &amp;quot;&quot;/&gt;&lt;property id=&quot;20307&quot; value=&quot;649&quot;/&gt;&lt;/object&gt;&lt;object type=&quot;3&quot; unique_id=&quot;492373&quot;&gt;&lt;property id=&quot;20148&quot; value=&quot;5&quot;/&gt;&lt;property id=&quot;20300&quot; value=&quot;Slide 54 - &amp;quot;Data Source and Style View of Ogres II &amp;quot;&quot;/&gt;&lt;property id=&quot;20307&quot; value=&quot;650&quot;/&gt;&lt;/object&gt;&lt;object type=&quot;3&quot; unique_id=&quot;492374&quot;&gt;&lt;property id=&quot;20148&quot; value=&quot;5&quot;/&gt;&lt;property id=&quot;20300&quot; value=&quot;Slide 58 - &amp;quot;Facets of the Ogres Processing View&amp;quot;&quot;/&gt;&lt;property id=&quot;20307&quot; value=&quot;651&quot;/&gt;&lt;/object&gt;&lt;object type=&quot;3&quot; unique_id=&quot;492376&quot;&gt;&lt;property id=&quot;20148&quot; value=&quot;5&quot;/&gt;&lt;property id=&quot;20300&quot; value=&quot;Slide 59 - &amp;quot;Facets in Processing (run time) View of Ogres I &amp;quot;&quot;/&gt;&lt;property id=&quot;20307&quot; value=&quot;653&quot;/&gt;&lt;/object&gt;&lt;object type=&quot;3&quot; unique_id=&quot;492377&quot;&gt;&lt;property id=&quot;20148&quot; value=&quot;5&quot;/&gt;&lt;property id=&quot;20300&quot; value=&quot;Slide 60 - &amp;quot;Facets in Processing (run time) View of Ogres II&amp;quot;&quot;/&gt;&lt;property id=&quot;20307&quot; value=&quot;654&quot;/&gt;&lt;/object&gt;&lt;object type=&quot;3&quot; unique_id=&quot;492378&quot;&gt;&lt;property id=&quot;20148&quot; value=&quot;5&quot;/&gt;&lt;property id=&quot;20300&quot; value=&quot;Slide 62 - &amp;quot;Benchmarks based on Ogres Analytics&amp;quot;&quot;/&gt;&lt;property id=&quot;20307&quot; value=&quot;655&quot;/&gt;&lt;/object&gt;&lt;object type=&quot;3&quot; unique_id=&quot;492379&quot;&gt;&lt;property id=&quot;20148&quot; value=&quot;5&quot;/&gt;&lt;property id=&quot;20300&quot; value=&quot;Slide 63 - &amp;quot;Core Analytics Ogre Instances  (microPattern) I&amp;quot;&quot;/&gt;&lt;property id=&quot;20307&quot; value=&quot;656&quot;/&gt;&lt;/object&gt;&lt;object type=&quot;3&quot; unique_id=&quot;492380&quot;&gt;&lt;property id=&quot;20148&quot; value=&quot;5&quot;/&gt;&lt;property id=&quot;20300&quot; value=&quot;Slide 64 - &amp;quot;Core Analytics Ogre Instances  (microPattern) II&amp;quot;&quot;/&gt;&lt;property id=&quot;20307&quot; value=&quot;657&quot;/&gt;&lt;/object&gt;&lt;object type=&quot;3&quot; unique_id=&quot;492381&quot;&gt;&lt;property id=&quot;20148&quot; value=&quot;5&quot;/&gt;&lt;property id=&quot;20300&quot; value=&quot;Slide 65 - &amp;quot;Core Analytics Ogre Instances  (microPattern) III&amp;quot;&quot;/&gt;&lt;property id=&quot;20307&quot; value=&quot;658&quot;/&gt;&lt;/object&gt;&lt;object type=&quot;3&quot; unique_id=&quot;492382&quot;&gt;&lt;property id=&quot;20148&quot; value=&quot;5&quot;/&gt;&lt;property id=&quot;20300&quot; value=&quot;Slide 68 - &amp;quot;Remarks on Parallelism I&amp;quot;&quot;/&gt;&lt;property id=&quot;20307&quot; value=&quot;659&quot;/&gt;&lt;/object&gt;&lt;object type=&quot;3&quot; unique_id=&quot;492383&quot;&gt;&lt;property id=&quot;20148&quot; value=&quot;5&quot;/&gt;&lt;property id=&quot;20300&quot; value=&quot;Slide 69 - &amp;quot;Remarks on Parallelism II&amp;quot;&quot;/&gt;&lt;property id=&quot;20307&quot; value=&quot;660&quot;/&gt;&lt;/object&gt;&lt;object type=&quot;3&quot; unique_id=&quot;495769&quot;&gt;&lt;property id=&quot;20148&quot; value=&quot;5&quot;/&gt;&lt;property id=&quot;20300&quot; value=&quot;Slide 61&quot;/&gt;&lt;property id=&quot;20307&quot; value=&quot;683&quot;/&gt;&lt;/object&gt;&lt;object type=&quot;3&quot; unique_id=&quot;498538&quot;&gt;&lt;property id=&quot;20148&quot; value=&quot;5&quot;/&gt;&lt;property id=&quot;20300&quot; value=&quot;Slide 40&quot;/&gt;&lt;property id=&quot;20307&quot; value=&quot;684&quot;/&gt;&lt;/object&gt;&lt;object type=&quot;3&quot; unique_id=&quot;502897&quot;&gt;&lt;property id=&quot;20148&quot; value=&quot;5&quot;/&gt;&lt;property id=&quot;20300&quot; value=&quot;Slide 18 - &amp;quot;My Research in Data Science&amp;quot;&quot;/&gt;&lt;property id=&quot;20307&quot; value=&quot;685&quot;/&gt;&lt;/object&gt;&lt;object type=&quot;3&quot; unique_id=&quot;502898&quot;&gt;&lt;property id=&quot;20148&quot; value=&quot;5&quot;/&gt;&lt;property id=&quot;20300&quot; value=&quot;Slide 20&quot;/&gt;&lt;property id=&quot;20307&quot; value=&quot;686&quot;/&gt;&lt;/object&gt;&lt;object type=&quot;3&quot; unique_id=&quot;502900&quot;&gt;&lt;property id=&quot;20148&quot; value=&quot;5&quot;/&gt;&lt;property id=&quot;20300&quot; value=&quot;Slide 55 - &amp;quot;2. Perform real time analytics on data source streams and notify users when specified events occur&amp;quot;&quot;/&gt;&lt;property id=&quot;20307&quot; value=&quot;688&quot;/&gt;&lt;/object&gt;&lt;object type=&quot;3&quot; unique_id=&quot;502901&quot;&gt;&lt;property id=&quot;20148&quot; value=&quot;5&quot;/&gt;&lt;property id=&quot;20300&quot; value=&quot;Slide 56 - &amp;quot;5. Perform interactive analytics on data in analytics-optimized database&amp;quot;&quot;/&gt;&lt;property id=&quot;20307&quot; value=&quot;689&quot;/&gt;&lt;/object&gt;&lt;object type=&quot;3&quot; unique_id=&quot;502902&quot;&gt;&lt;property id=&quot;20148&quot; value=&quot;5&quot;/&gt;&lt;property id=&quot;20300&quot; value=&quot;Slide 57 - &amp;quot;5A. Perform interactive analytics on observational scientific data&amp;quot;&quot;/&gt;&lt;property id=&quot;20307&quot; value=&quot;690&quot;/&gt;&lt;/object&gt;&lt;object type=&quot;3&quot; unique_id=&quot;505328&quot;&gt;&lt;property id=&quot;20148&quot; value=&quot;5&quot;/&gt;&lt;property id=&quot;20300&quot; value=&quot;Slide 43 - &amp;quot;Hardware, Software, Applications&amp;quot;&quot;/&gt;&lt;property id=&quot;20307&quot; value=&quot;691&quot;/&gt;&lt;/object&gt;&lt;object type=&quot;3&quot; unique_id=&quot;505329&quot;&gt;&lt;property id=&quot;20148&quot; value=&quot;5&quot;/&gt;&lt;property id=&quot;20300&quot; value=&quot;Slide 44 - &amp;quot;6 Forms of MapReduce&amp;quot;&quot;/&gt;&lt;property id=&quot;20307&quot; value=&quot;692&quot;/&gt;&lt;/object&gt;&lt;object type=&quot;3&quot; unique_id=&quot;505330&quot;&gt;&lt;property id=&quot;20148&quot; value=&quot;5&quot;/&gt;&lt;property id=&quot;20300&quot; value=&quot;Slide 45 - &amp;quot;8 Data Analysis Problem Architectures&amp;quot;&quot;/&gt;&lt;property id=&quot;20307&quot; value=&quot;693&quot;/&gt;&lt;/object&gt;&lt;object type=&quot;3&quot; unique_id=&quot;505332&quot;&gt;&lt;property id=&quot;20148&quot; value=&quot;5&quot;/&gt;&lt;property id=&quot;20300&quot; value=&quot;Slide 47 - &amp;quot;Functionality of 21 HPC-ABDS Layers&amp;quot;&quot;/&gt;&lt;property id=&quot;20307&quot; value=&quot;694&quot;/&gt;&lt;/object&gt;&lt;object type=&quot;3&quot; unique_id=&quot;505333&quot;&gt;&lt;property id=&quot;20148&quot; value=&quot;5&quot;/&gt;&lt;property id=&quot;20300&quot; value=&quot;Slide 48&quot;/&gt;&lt;property id=&quot;20307&quot; value=&quot;695&quot;/&gt;&lt;/object&gt;&lt;object type=&quot;3&quot; unique_id=&quot;505334&quot;&gt;&lt;property id=&quot;20148&quot; value=&quot;5&quot;/&gt;&lt;property id=&quot;20300&quot; value=&quot;Slide 49 - &amp;quot;Software for a Big Data Initiative&amp;quot;&quot;/&gt;&lt;property id=&quot;20307&quot; value=&quot;696&quot;/&gt;&lt;/object&gt;&lt;object type=&quot;3&quot; unique_id=&quot;506011&quot;&gt;&lt;property id=&quot;20148&quot; value=&quot;5&quot;/&gt;&lt;property id=&quot;20300&quot; value=&quot;Slide 33 - &amp;quot;Big Data Patterns – the Ogres&amp;quot;&quot;/&gt;&lt;property id=&quot;20307&quot; value=&quot;712&quot;/&gt;&lt;/object&gt;&lt;object type=&quot;3&quot; unique_id=&quot;506012&quot;&gt;&lt;property id=&quot;20148&quot; value=&quot;5&quot;/&gt;&lt;property id=&quot;20300&quot; value=&quot;Slide 66 - &amp;quot;Benchmarks/Mini-apps spanning Facets&amp;quot;&quot;/&gt;&lt;property id=&quot;20307&quot; value=&quot;713&quot;/&gt;&lt;/object&gt;&lt;object type=&quot;3&quot; unique_id=&quot;506229&quot;&gt;&lt;property id=&quot;20148&quot; value=&quot;5&quot;/&gt;&lt;property id=&quot;20300&quot; value=&quot;Slide 46&quot;/&gt;&lt;property id=&quot;20307&quot; value=&quot;714&quot;/&gt;&lt;/object&gt;&lt;object type=&quot;3&quot; unique_id=&quot;508674&quot;&gt;&lt;property id=&quot;20148&quot; value=&quot;5&quot;/&gt;&lt;property id=&quot;20300&quot; value=&quot;Slide 2 - &amp;quot;Data Science MOOC and Curriculum&amp;quot;&quot;/&gt;&lt;property id=&quot;20307&quot; value=&quot;715&quot;/&gt;&lt;/object&gt;&lt;object type=&quot;3&quot; unique_id=&quot;508675&quot;&gt;&lt;property id=&quot;20148&quot; value=&quot;5&quot;/&gt;&lt;property id=&quot;20300&quot; value=&quot;Slide 3 - &amp;quot;SOIC Data Science Program&amp;quot;&quot;/&gt;&lt;property id=&quot;20307&quot; value=&quot;716&quot;/&gt;&lt;/object&gt;&lt;object type=&quot;3&quot; unique_id=&quot;508676&quot;&gt;&lt;property id=&quot;20148&quot; value=&quot;5&quot;/&gt;&lt;property id=&quot;20300&quot; value=&quot;Slide 4 - &amp;quot;IU Data Science Program&amp;quot;&quot;/&gt;&lt;property id=&quot;20307&quot; value=&quot;717&quot;/&gt;&lt;/object&gt;&lt;object type=&quot;3&quot; unique_id=&quot;508677&quot;&gt;&lt;property id=&quot;20148&quot; value=&quot;5&quot;/&gt;&lt;property id=&quot;20300&quot; value=&quot;Slide 6 - &amp;quot;IU Data Science Program: Masters&amp;quot;&quot;/&gt;&lt;property id=&quot;20307&quot; value=&quot;718&quot;/&gt;&lt;/object&gt;&lt;object type=&quot;3&quot; unique_id=&quot;508678&quot;&gt;&lt;property id=&quot;20148&quot; value=&quot;5&quot;/&gt;&lt;property id=&quot;20300&quot; value=&quot;Slide 7 - &amp;quot;Online Data Science Classes&amp;quot;&quot;/&gt;&lt;property id=&quot;20307&quot; value=&quot;719&quot;/&gt;&lt;/object&gt;&lt;object type=&quot;3&quot; unique_id=&quot;508679&quot;&gt;&lt;property id=&quot;20148&quot; value=&quot;5&quot;/&gt;&lt;property id=&quot;20300&quot; value=&quot;Slide 8 - &amp;quot;Big Data Applications &amp;amp; Analytics Topics&amp;quot;&quot;/&gt;&lt;property id=&quot;20307&quot; value=&quot;720&quot;/&gt;&lt;/object&gt;&lt;object type=&quot;3&quot; unique_id=&quot;508680&quot;&gt;&lt;property id=&quot;20148&quot; value=&quot;5&quot;/&gt;&lt;property id=&quot;20300&quot; value=&quot;Slide 9&quot;/&gt;&lt;property id=&quot;20307&quot; value=&quot;721&quot;/&gt;&lt;/object&gt;&lt;object type=&quot;3&quot; unique_id=&quot;508681&quot;&gt;&lt;property id=&quot;20148&quot; value=&quot;5&quot;/&gt;&lt;property id=&quot;20300&quot; value=&quot;Slide 10&quot;/&gt;&lt;property id=&quot;20307&quot; value=&quot;722&quot;/&gt;&lt;/object&gt;&lt;object type=&quot;3&quot; unique_id=&quot;508682&quot;&gt;&lt;property id=&quot;20148&quot; value=&quot;5&quot;/&gt;&lt;property id=&quot;20300&quot; value=&quot;Slide 11 - &amp;quot;The community group for one of classes and one forum (“No more malls”) &amp;quot;&quot;/&gt;&lt;property id=&quot;20307&quot; value=&quot;723&quot;/&gt;&lt;/object&gt;&lt;object type=&quot;3&quot; unique_id=&quot;508683&quot;&gt;&lt;property id=&quot;20148&quot; value=&quot;5&quot;/&gt;&lt;property id=&quot;20300&quot; value=&quot;Slide 12 - &amp;quot;Big Data &amp;amp; Open Source Software Projects Overview I&amp;quot;&quot;/&gt;&lt;property id=&quot;20307&quot; value=&quot;724&quot;/&gt;&lt;/object&gt;&lt;object type=&quot;3&quot; unique_id=&quot;508684&quot;&gt;&lt;property id=&quot;20148&quot; value=&quot;5&quot;/&gt;&lt;property id=&quot;20300&quot; value=&quot;Slide 13 - &amp;quot;Big Data &amp;amp; Open Source Software Projects Overview II&amp;quot;&quot;/&gt;&lt;property id=&quot;20307&quot; value=&quot;725&quot;/&gt;&lt;/object&gt;&lt;object type=&quot;3&quot; unique_id=&quot;508685&quot;&gt;&lt;property id=&quot;20148&quot; value=&quot;5&quot;/&gt;&lt;property id=&quot;20300&quot; value=&quot;Slide 14&quot;/&gt;&lt;property id=&quot;20307&quot; value=&quot;726&quot;/&gt;&lt;/object&gt;&lt;object type=&quot;3&quot; unique_id=&quot;508686&quot;&gt;&lt;property id=&quot;20148&quot; value=&quot;5&quot;/&gt;&lt;property id=&quot;20300&quot; value=&quot;Slide 15 - &amp;quot;Potpourri of Online Technologies&amp;quot;&quot;/&gt;&lt;property id=&quot;20307&quot; value=&quot;729&quot;/&gt;&lt;/object&gt;&lt;object type=&quot;3&quot; unique_id=&quot;508687&quot;&gt;&lt;property id=&quot;20148&quot; value=&quot;5&quot;/&gt;&lt;property id=&quot;20300&quot; value=&quot;Slide 16 - &amp;quot;Online Resources Data Science Curriculum&amp;quot;&quot;/&gt;&lt;property id=&quot;20307&quot; value=&quot;728&quot;/&gt;&lt;/object&gt;&lt;object type=&quot;3&quot; unique_id=&quot;508688&quot;&gt;&lt;property id=&quot;20148&quot; value=&quot;5&quot;/&gt;&lt;property id=&quot;20300&quot; value=&quot;Slide 17&quot;/&gt;&lt;property id=&quot;20307&quot; value=&quot;730&quot;/&gt;&lt;/object&gt;&lt;object type=&quot;3&quot; unique_id=&quot;509313&quot;&gt;&lt;property id=&quot;20148&quot; value=&quot;5&quot;/&gt;&lt;property id=&quot;20300&quot; value=&quot;Slide 5 - &amp;quot;McKinsey Institute on Big Data Jobs&amp;quot;&quot;/&gt;&lt;property id=&quot;20307&quot; value=&quot;73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12-0623-Sample-1img-full_V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12-0623-Sample-1img-full_V5">
  <a:themeElements>
    <a:clrScheme name="SAIC Color Palette">
      <a:dk1>
        <a:sysClr val="windowText" lastClr="000000"/>
      </a:dk1>
      <a:lt1>
        <a:sysClr val="window" lastClr="FFFFFF"/>
      </a:lt1>
      <a:dk2>
        <a:srgbClr val="006BB5"/>
      </a:dk2>
      <a:lt2>
        <a:srgbClr val="C1A01E"/>
      </a:lt2>
      <a:accent1>
        <a:srgbClr val="949A90"/>
      </a:accent1>
      <a:accent2>
        <a:srgbClr val="002855"/>
      </a:accent2>
      <a:accent3>
        <a:srgbClr val="546223"/>
      </a:accent3>
      <a:accent4>
        <a:srgbClr val="512D6D"/>
      </a:accent4>
      <a:accent5>
        <a:srgbClr val="EAAA00"/>
      </a:accent5>
      <a:accent6>
        <a:srgbClr val="E03C31"/>
      </a:accent6>
      <a:hlink>
        <a:srgbClr val="006BB5"/>
      </a:hlink>
      <a:folHlink>
        <a:srgbClr val="512D6D"/>
      </a:folHlink>
    </a:clrScheme>
    <a:fontScheme name="SAIC Brand Theme Fon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5.xml><?xml version="1.0" encoding="utf-8"?>
<athena xmlns="http://schemas.microsoft.com/edu/athena" version="0.1.1819.0"/>
</file>

<file path=customXml/item6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53221968-9FC3-4086-BB01-A8C49FBE707D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4C8285A5-2935-47E7-9026-409095D15DD4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26807</TotalTime>
  <Words>5765</Words>
  <Application>Microsoft Office PowerPoint</Application>
  <PresentationFormat>On-screen Show (4:3)</PresentationFormat>
  <Paragraphs>897</Paragraphs>
  <Slides>71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71</vt:i4>
      </vt:variant>
    </vt:vector>
  </HeadingPairs>
  <TitlesOfParts>
    <vt:vector size="93" baseType="lpstr">
      <vt:lpstr>ＭＳ Ｐゴシック</vt:lpstr>
      <vt:lpstr>Arial</vt:lpstr>
      <vt:lpstr>Calibri</vt:lpstr>
      <vt:lpstr>Calibri Light</vt:lpstr>
      <vt:lpstr>Cambria Math</vt:lpstr>
      <vt:lpstr>Franklin Gothic Book</vt:lpstr>
      <vt:lpstr>Franklin Gothic Demi</vt:lpstr>
      <vt:lpstr>Franklin Gothic Medium</vt:lpstr>
      <vt:lpstr>Symbol</vt:lpstr>
      <vt:lpstr>Times New Roman</vt:lpstr>
      <vt:lpstr>Wingdings</vt:lpstr>
      <vt:lpstr>Office Theme</vt:lpstr>
      <vt:lpstr>12-0623-Sample-1img-full_V5</vt:lpstr>
      <vt:lpstr>1_12-0623-Sample-1img-full_V5</vt:lpstr>
      <vt:lpstr>2_12-0623-Sample-1img-full_V5</vt:lpstr>
      <vt:lpstr>3_12-0623-Sample-1img-full_V5</vt:lpstr>
      <vt:lpstr>4_12-0623-Sample-1img-full_V5</vt:lpstr>
      <vt:lpstr>5_12-0623-Sample-1img-full_V5</vt:lpstr>
      <vt:lpstr>6_12-0623-Sample-1img-full_V5</vt:lpstr>
      <vt:lpstr>1_Office Theme</vt:lpstr>
      <vt:lpstr>Blank Presentation</vt:lpstr>
      <vt:lpstr>1_Blank Presentation</vt:lpstr>
      <vt:lpstr>Big Data Applications, Software, Hardware and Curricula</vt:lpstr>
      <vt:lpstr>Data Science MOOC and Curriculum</vt:lpstr>
      <vt:lpstr>SOIC Data Science Program</vt:lpstr>
      <vt:lpstr>IU Data Science Program</vt:lpstr>
      <vt:lpstr>McKinsey Institute on Big Data Jobs</vt:lpstr>
      <vt:lpstr>IU Data Science Program: Masters</vt:lpstr>
      <vt:lpstr>Online Data Science Classes</vt:lpstr>
      <vt:lpstr>Big Data Applications &amp; Analytics Topics</vt:lpstr>
      <vt:lpstr>PowerPoint Presentation</vt:lpstr>
      <vt:lpstr>PowerPoint Presentation</vt:lpstr>
      <vt:lpstr>The community group for one of classes and one forum (“No more malls”) </vt:lpstr>
      <vt:lpstr>Big Data &amp; Open Source Software Projects Overview I</vt:lpstr>
      <vt:lpstr>Big Data &amp; Open Source Software Projects Overview II</vt:lpstr>
      <vt:lpstr>PowerPoint Presentation</vt:lpstr>
      <vt:lpstr>Potpourri of Online Technologies</vt:lpstr>
      <vt:lpstr>Online Resources Data Science Curriculum</vt:lpstr>
      <vt:lpstr>PowerPoint Presentation</vt:lpstr>
      <vt:lpstr>My Research in Data Science</vt:lpstr>
      <vt:lpstr>Analytics and the DIKW Pipeline</vt:lpstr>
      <vt:lpstr>PowerPoint Presentation</vt:lpstr>
      <vt:lpstr>   NIST Big Data Initiative</vt:lpstr>
      <vt:lpstr>NBD-PWG (NIST Big Data Public Working Group) Subgroups &amp; Co-Chairs</vt:lpstr>
      <vt:lpstr>Use Case Template</vt:lpstr>
      <vt:lpstr>51 Detailed Use Cases: Contributed July-September 2013 Covers goals, data features such as 3 V’s, software, hardware</vt:lpstr>
      <vt:lpstr>PowerPoint Presentation</vt:lpstr>
      <vt:lpstr>Features and Examples</vt:lpstr>
      <vt:lpstr>51 Use Cases: What is Parallelism Over?</vt:lpstr>
      <vt:lpstr>Features of 51 Use Cases I</vt:lpstr>
      <vt:lpstr>Features of 51 Use Cases II</vt:lpstr>
      <vt:lpstr>13 Image-based Use Cases</vt:lpstr>
      <vt:lpstr>Internet of Things and Streaming Apps</vt:lpstr>
      <vt:lpstr>Global Machine Learning aka EGO – Exascale Global Optimization</vt:lpstr>
      <vt:lpstr>Big Data Patterns – the Ogres</vt:lpstr>
      <vt:lpstr>7 Computational Giants of  NRC Massive Data Analysis Report </vt:lpstr>
      <vt:lpstr>HPC Benchmark Classics</vt:lpstr>
      <vt:lpstr>13 Berkeley Dwarfs</vt:lpstr>
      <vt:lpstr>Facets of the Ogres</vt:lpstr>
      <vt:lpstr>Introducing Big Data Ogres and their Facets I</vt:lpstr>
      <vt:lpstr>Introducing Big Data Ogres and their Facets II</vt:lpstr>
      <vt:lpstr>PowerPoint Presentation</vt:lpstr>
      <vt:lpstr>Facets of the Ogres Meta or Macro Aspects: Problem Architecture</vt:lpstr>
      <vt:lpstr>Problem Architecture View of Ogres (Meta or MacroPatterns)</vt:lpstr>
      <vt:lpstr>Hardware, Software, Applications</vt:lpstr>
      <vt:lpstr>6 Forms of MapReduce</vt:lpstr>
      <vt:lpstr>8 Data Analysis Problem Architectures</vt:lpstr>
      <vt:lpstr>PowerPoint Presentation</vt:lpstr>
      <vt:lpstr>Functionality of 21 HPC-ABDS Layers</vt:lpstr>
      <vt:lpstr>PowerPoint Presentation</vt:lpstr>
      <vt:lpstr>Software for a Big Data Initiative</vt:lpstr>
      <vt:lpstr>Facets in the Execution Features Views</vt:lpstr>
      <vt:lpstr>One View of Ogres has Facets that are micropatterns or Execution Features</vt:lpstr>
      <vt:lpstr>Facets of the Ogres Data Source and Style Aspects</vt:lpstr>
      <vt:lpstr>Data Source and Style View of Ogres I </vt:lpstr>
      <vt:lpstr>Data Source and Style View of Ogres II </vt:lpstr>
      <vt:lpstr>2. Perform real time analytics on data source streams and notify users when specified events occur</vt:lpstr>
      <vt:lpstr>5. Perform interactive analytics on data in analytics-optimized database</vt:lpstr>
      <vt:lpstr>5A. Perform interactive analytics on observational scientific data</vt:lpstr>
      <vt:lpstr>Facets of the Ogres Processing View</vt:lpstr>
      <vt:lpstr>Facets in Processing (run time) View of Ogres I </vt:lpstr>
      <vt:lpstr>Facets in Processing (run time) View of Ogres II</vt:lpstr>
      <vt:lpstr>PowerPoint Presentation</vt:lpstr>
      <vt:lpstr>Benchmarks based on Ogres Analytics</vt:lpstr>
      <vt:lpstr>Core Analytics Ogre Instances  (microPattern) I</vt:lpstr>
      <vt:lpstr>Core Analytics Ogre Instances  (microPattern) II</vt:lpstr>
      <vt:lpstr>Core Analytics Ogre Instances  (microPattern) III</vt:lpstr>
      <vt:lpstr>Benchmarks/Mini-apps spanning Facets</vt:lpstr>
      <vt:lpstr>Parallel Data Analytics Issues</vt:lpstr>
      <vt:lpstr>Remarks on Parallelism I</vt:lpstr>
      <vt:lpstr>Remarks on Parallelism II</vt:lpstr>
      <vt:lpstr>Algorithm Challenges</vt:lpstr>
      <vt:lpstr>Lessons / Insights</vt:lpstr>
    </vt:vector>
  </TitlesOfParts>
  <Company>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559</cp:revision>
  <dcterms:created xsi:type="dcterms:W3CDTF">2014-02-25T01:32:12Z</dcterms:created>
  <dcterms:modified xsi:type="dcterms:W3CDTF">2015-03-03T00:14:09Z</dcterms:modified>
</cp:coreProperties>
</file>