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38" r:id="rId2"/>
    <p:sldId id="400" r:id="rId3"/>
    <p:sldId id="344" r:id="rId4"/>
    <p:sldId id="345" r:id="rId5"/>
    <p:sldId id="346" r:id="rId6"/>
    <p:sldId id="347" r:id="rId7"/>
    <p:sldId id="348" r:id="rId8"/>
    <p:sldId id="349" r:id="rId9"/>
    <p:sldId id="389" r:id="rId10"/>
    <p:sldId id="390" r:id="rId11"/>
    <p:sldId id="406" r:id="rId12"/>
    <p:sldId id="401" r:id="rId13"/>
    <p:sldId id="391" r:id="rId14"/>
    <p:sldId id="392" r:id="rId15"/>
    <p:sldId id="393" r:id="rId16"/>
    <p:sldId id="394" r:id="rId17"/>
    <p:sldId id="353" r:id="rId18"/>
    <p:sldId id="395" r:id="rId19"/>
    <p:sldId id="354" r:id="rId20"/>
    <p:sldId id="402" r:id="rId21"/>
    <p:sldId id="350" r:id="rId22"/>
    <p:sldId id="352" r:id="rId23"/>
    <p:sldId id="351" r:id="rId24"/>
    <p:sldId id="387" r:id="rId25"/>
    <p:sldId id="357" r:id="rId26"/>
    <p:sldId id="358" r:id="rId27"/>
    <p:sldId id="359" r:id="rId28"/>
    <p:sldId id="360" r:id="rId29"/>
    <p:sldId id="361" r:id="rId30"/>
    <p:sldId id="362" r:id="rId31"/>
    <p:sldId id="363" r:id="rId32"/>
    <p:sldId id="364" r:id="rId33"/>
    <p:sldId id="365" r:id="rId34"/>
    <p:sldId id="375" r:id="rId35"/>
    <p:sldId id="377" r:id="rId36"/>
    <p:sldId id="407" r:id="rId37"/>
    <p:sldId id="396" r:id="rId38"/>
    <p:sldId id="384" r:id="rId39"/>
    <p:sldId id="385" r:id="rId40"/>
    <p:sldId id="386" r:id="rId41"/>
    <p:sldId id="378" r:id="rId42"/>
    <p:sldId id="380" r:id="rId43"/>
    <p:sldId id="379" r:id="rId44"/>
    <p:sldId id="366" r:id="rId45"/>
    <p:sldId id="367" r:id="rId46"/>
    <p:sldId id="368" r:id="rId47"/>
    <p:sldId id="381" r:id="rId48"/>
    <p:sldId id="382" r:id="rId49"/>
    <p:sldId id="383" r:id="rId50"/>
    <p:sldId id="403" r:id="rId51"/>
    <p:sldId id="404" r:id="rId52"/>
    <p:sldId id="370" r:id="rId53"/>
    <p:sldId id="371" r:id="rId54"/>
    <p:sldId id="372" r:id="rId55"/>
    <p:sldId id="373" r:id="rId56"/>
    <p:sldId id="374" r:id="rId57"/>
    <p:sldId id="397" r:id="rId58"/>
    <p:sldId id="398" r:id="rId59"/>
    <p:sldId id="39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4" autoAdjust="0"/>
    <p:restoredTop sz="94586" autoAdjust="0"/>
  </p:normalViewPr>
  <p:slideViewPr>
    <p:cSldViewPr snapToGrid="0">
      <p:cViewPr varScale="1">
        <p:scale>
          <a:sx n="99" d="100"/>
          <a:sy n="99" d="100"/>
        </p:scale>
        <p:origin x="54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Barga</a:t>
            </a:r>
            <a:r>
              <a:rPr lang="en-US" dirty="0"/>
              <a:t> Edge and </a:t>
            </a:r>
            <a:r>
              <a:rPr lang="en-US" dirty="0" err="1"/>
              <a:t>Serverless</a:t>
            </a:r>
            <a:r>
              <a:rPr lang="en-US" dirty="0"/>
              <a:t> driving AWS</a:t>
            </a:r>
          </a:p>
        </p:txBody>
      </p:sp>
      <p:sp>
        <p:nvSpPr>
          <p:cNvPr id="4" name="Slide Number Placeholder 3"/>
          <p:cNvSpPr>
            <a:spLocks noGrp="1"/>
          </p:cNvSpPr>
          <p:nvPr>
            <p:ph type="sldNum" sz="quarter" idx="10"/>
          </p:nvPr>
        </p:nvSpPr>
        <p:spPr/>
        <p:txBody>
          <a:bodyPr/>
          <a:lstStyle/>
          <a:p>
            <a:fld id="{197FAF46-25CC-458C-9F6F-FEB9EF0EFEE4}" type="slidenum">
              <a:rPr lang="en-US" smtClean="0"/>
              <a:t>4</a:t>
            </a:fld>
            <a:endParaRPr lang="en-US"/>
          </a:p>
        </p:txBody>
      </p:sp>
    </p:spTree>
    <p:extLst>
      <p:ext uri="{BB962C8B-B14F-4D97-AF65-F5344CB8AC3E}">
        <p14:creationId xmlns:p14="http://schemas.microsoft.com/office/powerpoint/2010/main" val="223904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59</a:t>
            </a:fld>
            <a:endParaRPr lang="en-US" altLang="en-US"/>
          </a:p>
        </p:txBody>
      </p:sp>
    </p:spTree>
    <p:extLst>
      <p:ext uri="{BB962C8B-B14F-4D97-AF65-F5344CB8AC3E}">
        <p14:creationId xmlns:p14="http://schemas.microsoft.com/office/powerpoint/2010/main" val="68772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5</a:t>
            </a:fld>
            <a:endParaRPr lang="en-US"/>
          </a:p>
        </p:txBody>
      </p:sp>
    </p:spTree>
    <p:extLst>
      <p:ext uri="{BB962C8B-B14F-4D97-AF65-F5344CB8AC3E}">
        <p14:creationId xmlns:p14="http://schemas.microsoft.com/office/powerpoint/2010/main" val="351114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86184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17</a:t>
            </a:fld>
            <a:endParaRPr lang="en-US"/>
          </a:p>
        </p:txBody>
      </p:sp>
    </p:spTree>
    <p:extLst>
      <p:ext uri="{BB962C8B-B14F-4D97-AF65-F5344CB8AC3E}">
        <p14:creationId xmlns:p14="http://schemas.microsoft.com/office/powerpoint/2010/main" val="11046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345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25</a:t>
            </a:fld>
            <a:endParaRPr lang="en-US"/>
          </a:p>
        </p:txBody>
      </p:sp>
    </p:spTree>
    <p:extLst>
      <p:ext uri="{BB962C8B-B14F-4D97-AF65-F5344CB8AC3E}">
        <p14:creationId xmlns:p14="http://schemas.microsoft.com/office/powerpoint/2010/main" val="9184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30</a:t>
            </a:fld>
            <a:endParaRPr lang="en-US" altLang="en-US"/>
          </a:p>
        </p:txBody>
      </p:sp>
    </p:spTree>
    <p:extLst>
      <p:ext uri="{BB962C8B-B14F-4D97-AF65-F5344CB8AC3E}">
        <p14:creationId xmlns:p14="http://schemas.microsoft.com/office/powerpoint/2010/main" val="16401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35</a:t>
            </a:fld>
            <a:endParaRPr lang="en-US"/>
          </a:p>
        </p:txBody>
      </p:sp>
    </p:spTree>
    <p:extLst>
      <p:ext uri="{BB962C8B-B14F-4D97-AF65-F5344CB8AC3E}">
        <p14:creationId xmlns:p14="http://schemas.microsoft.com/office/powerpoint/2010/main" val="216007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58</a:t>
            </a:fld>
            <a:endParaRPr lang="en-US" altLang="en-US"/>
          </a:p>
        </p:txBody>
      </p:sp>
    </p:spTree>
    <p:extLst>
      <p:ext uri="{BB962C8B-B14F-4D97-AF65-F5344CB8AC3E}">
        <p14:creationId xmlns:p14="http://schemas.microsoft.com/office/powerpoint/2010/main" val="2594579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976B59-ACCC-4766-A436-8F527E1498DA}" type="datetime1">
              <a:rPr lang="en-US" smtClean="0">
                <a:solidFill>
                  <a:prstClr val="black">
                    <a:tint val="75000"/>
                  </a:prstClr>
                </a:solidFill>
              </a:rPr>
              <a:t>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3085A3-C1D9-48F8-95AD-F1BFDFC26EC5}" type="datetime1">
              <a:rPr lang="en-US" smtClean="0">
                <a:solidFill>
                  <a:prstClr val="black">
                    <a:tint val="75000"/>
                  </a:prstClr>
                </a:solidFill>
              </a:rPr>
              <a:t>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99163"/>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116638"/>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B6B9-3823-40E6-AAD9-FAF80F925D83}" type="datetime1">
              <a:rPr lang="en-US" smtClean="0">
                <a:solidFill>
                  <a:prstClr val="black">
                    <a:tint val="75000"/>
                  </a:prstClr>
                </a:solidFill>
              </a:rPr>
              <a:t>1/20/2018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F3373-9EBD-4E28-BC43-B9CEC5179AF0}" type="datetime1">
              <a:rPr lang="en-US" smtClean="0">
                <a:solidFill>
                  <a:prstClr val="black">
                    <a:tint val="75000"/>
                  </a:prstClr>
                </a:solidFill>
              </a:rPr>
              <a:t>1/20/2018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22832-80E7-4E23-9DF9-58C956F4D88E}" type="datetime1">
              <a:rPr lang="en-US" smtClean="0">
                <a:solidFill>
                  <a:prstClr val="black">
                    <a:tint val="75000"/>
                  </a:prstClr>
                </a:solidFill>
              </a:rPr>
              <a:t>1/20/2018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D037-DFF3-4F1F-968D-F339D519F354}" type="datetime1">
              <a:rPr lang="en-US" smtClean="0">
                <a:solidFill>
                  <a:prstClr val="black">
                    <a:tint val="75000"/>
                  </a:prstClr>
                </a:solidFill>
              </a:rPr>
              <a:t>1/20/2018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Tree>
    <p:extLst>
      <p:ext uri="{BB962C8B-B14F-4D97-AF65-F5344CB8AC3E}">
        <p14:creationId xmlns:p14="http://schemas.microsoft.com/office/powerpoint/2010/main" val="273365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5105-4CC6-4F23-9A62-0711E03370BF}" type="datetime1">
              <a:rPr lang="en-US" smtClean="0">
                <a:solidFill>
                  <a:prstClr val="black">
                    <a:tint val="75000"/>
                  </a:prstClr>
                </a:solidFill>
              </a:rPr>
              <a:t>1/20/2018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wg.nist.gov/V2_output_docs.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US" sz="2000" dirty="0"/>
              <a:t>`</a:t>
            </a:r>
          </a:p>
        </p:txBody>
      </p:sp>
      <p:sp>
        <p:nvSpPr>
          <p:cNvPr id="5" name="Slide Number Placeholder 4">
            <a:extLst>
              <a:ext uri="{FF2B5EF4-FFF2-40B4-BE49-F238E27FC236}">
                <a16:creationId xmlns:a16="http://schemas.microsoft.com/office/drawing/2014/main" id="{119B10C2-6B84-4C33-92C0-4C65925F7C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cbd.seu.edu.cn/cbd2017/images/shanghai.jpg">
            <a:extLst>
              <a:ext uri="{FF2B5EF4-FFF2-40B4-BE49-F238E27FC236}">
                <a16:creationId xmlns:a16="http://schemas.microsoft.com/office/drawing/2014/main" id="{089BB869-1AC4-415A-8BC3-5921E8D14E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6279"/>
            <a:ext cx="12192000" cy="5815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6279"/>
            <a:ext cx="12192000" cy="936011"/>
          </a:xfrm>
        </p:spPr>
        <p:txBody>
          <a:bodyPr>
            <a:noAutofit/>
          </a:bodyPr>
          <a:lstStyle/>
          <a:p>
            <a:pPr algn="ctr"/>
            <a:r>
              <a:rPr lang="en-US" sz="5400" b="1" dirty="0"/>
              <a:t>Characteristics of Future Big Data Platforms</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85696" y="4653340"/>
            <a:ext cx="12179456" cy="1569660"/>
          </a:xfrm>
          <a:prstGeom prst="rect">
            <a:avLst/>
          </a:prstGeom>
        </p:spPr>
        <p:txBody>
          <a:bodyPr wrap="square">
            <a:spAutoFit/>
          </a:bodyPr>
          <a:lstStyle/>
          <a:p>
            <a:pPr lvl="0" algn="ctr" defTabSz="457200">
              <a:defRPr/>
            </a:pPr>
            <a:r>
              <a:rPr lang="en-US" sz="2400" b="1" dirty="0">
                <a:solidFill>
                  <a:schemeClr val="bg1"/>
                </a:solidFill>
                <a:cs typeface="Times New Roman" pitchFamily="18" charset="0"/>
              </a:rPr>
              <a:t>Geoffrey Fox, August 13, 2017 </a:t>
            </a:r>
          </a:p>
          <a:p>
            <a:pPr algn="ctr" defTabSz="457200">
              <a:defRPr/>
            </a:pPr>
            <a:r>
              <a:rPr lang="en-US" sz="2400" dirty="0">
                <a:solidFill>
                  <a:schemeClr val="bg1"/>
                </a:solidFill>
                <a:latin typeface="Arial"/>
                <a:cs typeface="Times New Roman" pitchFamily="18" charset="0"/>
              </a:rPr>
              <a:t>Digital Science</a:t>
            </a:r>
            <a:r>
              <a:rPr lang="en-US" sz="2400" b="1" dirty="0">
                <a:solidFill>
                  <a:prstClr val="black"/>
                </a:solidFill>
                <a:latin typeface="Arial"/>
                <a:cs typeface="Times New Roman" pitchFamily="18" charset="0"/>
              </a:rPr>
              <a:t> </a:t>
            </a:r>
            <a:r>
              <a:rPr lang="en-US" sz="2400" dirty="0">
                <a:solidFill>
                  <a:schemeClr val="bg1"/>
                </a:solidFill>
                <a:latin typeface="Arial"/>
                <a:cs typeface="Times New Roman" pitchFamily="18" charset="0"/>
              </a:rPr>
              <a:t>Center</a:t>
            </a:r>
            <a:endParaRPr lang="en-US" sz="2400" dirty="0">
              <a:solidFill>
                <a:schemeClr val="bg1"/>
              </a:solidFill>
              <a:latin typeface="Arial"/>
            </a:endParaRPr>
          </a:p>
          <a:p>
            <a:pPr lvl="0" algn="ctr" defTabSz="457200">
              <a:defRPr/>
            </a:pPr>
            <a:r>
              <a:rPr lang="en-US" sz="2400" b="1" dirty="0">
                <a:solidFill>
                  <a:schemeClr val="bg1"/>
                </a:solidFill>
                <a:latin typeface="Arial"/>
                <a:cs typeface="Times New Roman" pitchFamily="18" charset="0"/>
              </a:rPr>
              <a:t>Department of Intelligent Systems Engineering</a:t>
            </a:r>
          </a:p>
          <a:p>
            <a:pPr lvl="0" algn="ctr" defTabSz="457200">
              <a:defRPr/>
            </a:pPr>
            <a:r>
              <a:rPr lang="en-US" sz="2400" dirty="0">
                <a:solidFill>
                  <a:srgbClr val="FFFF00"/>
                </a:solidFill>
                <a:latin typeface="Arial"/>
                <a:hlinkClick r:id="rId3"/>
              </a:rPr>
              <a:t>gcf@indiana.edu</a:t>
            </a:r>
            <a:r>
              <a:rPr lang="en-US" sz="2400" dirty="0">
                <a:solidFill>
                  <a:srgbClr val="FFFF00"/>
                </a:solidFill>
                <a:latin typeface="Arial"/>
              </a:rPr>
              <a:t>, </a:t>
            </a:r>
            <a:r>
              <a:rPr lang="en-US" sz="2400" dirty="0">
                <a:solidFill>
                  <a:srgbClr val="FFFF00"/>
                </a:solidFill>
                <a:latin typeface="Arial"/>
                <a:hlinkClick r:id="rId4"/>
              </a:rPr>
              <a:t>http://www.dsc.soic.indiana.edu/</a:t>
            </a:r>
            <a:r>
              <a:rPr lang="en-US" sz="2400" dirty="0">
                <a:solidFill>
                  <a:srgbClr val="FFFF00"/>
                </a:solidFill>
                <a:latin typeface="Arial"/>
              </a:rPr>
              <a:t>, </a:t>
            </a:r>
            <a:r>
              <a:rPr lang="en-US" sz="2400" dirty="0">
                <a:solidFill>
                  <a:srgbClr val="FFFF00"/>
                </a:solidFill>
                <a:latin typeface="Arial"/>
                <a:hlinkClick r:id="rId5"/>
              </a:rPr>
              <a:t>http://spidal.org</a:t>
            </a:r>
            <a:r>
              <a:rPr lang="en-US" sz="2400" dirty="0">
                <a:solidFill>
                  <a:srgbClr val="FFFF00"/>
                </a:solidFill>
                <a:latin typeface="Arial"/>
              </a:rPr>
              <a:t>/</a:t>
            </a:r>
          </a:p>
        </p:txBody>
      </p:sp>
      <p:sp>
        <p:nvSpPr>
          <p:cNvPr id="8" name="Rectangle 7">
            <a:extLst>
              <a:ext uri="{FF2B5EF4-FFF2-40B4-BE49-F238E27FC236}">
                <a16:creationId xmlns:a16="http://schemas.microsoft.com/office/drawing/2014/main" id="{7E66B5CA-AF27-4E81-8086-34406E6E59ED}"/>
              </a:ext>
            </a:extLst>
          </p:cNvPr>
          <p:cNvSpPr/>
          <p:nvPr/>
        </p:nvSpPr>
        <p:spPr>
          <a:xfrm>
            <a:off x="284581" y="851682"/>
            <a:ext cx="5005876" cy="1692771"/>
          </a:xfrm>
          <a:prstGeom prst="rect">
            <a:avLst/>
          </a:prstGeom>
        </p:spPr>
        <p:txBody>
          <a:bodyPr wrap="square">
            <a:spAutoFit/>
          </a:bodyPr>
          <a:lstStyle/>
          <a:p>
            <a:pPr lvl="0" algn="ctr" defTabSz="457200">
              <a:spcBef>
                <a:spcPct val="20000"/>
              </a:spcBef>
              <a:defRPr/>
            </a:pPr>
            <a:br>
              <a:rPr lang="en-US" sz="3200" b="1" dirty="0"/>
            </a:br>
            <a:r>
              <a:rPr lang="en-US" sz="2400" b="1" dirty="0"/>
              <a:t>CBD 2017</a:t>
            </a:r>
            <a:br>
              <a:rPr lang="en-US" sz="3200" b="1" dirty="0"/>
            </a:br>
            <a:r>
              <a:rPr lang="en-US" sz="2400" b="1" dirty="0"/>
              <a:t>The Fifth International Conference on Advanced Cloud and Big Data</a:t>
            </a:r>
            <a:endParaRPr lang="en-US" sz="3200" b="1" dirty="0">
              <a:solidFill>
                <a:prstClr val="black"/>
              </a:solidFill>
              <a:cs typeface="Times New Roman" pitchFamily="18" charset="0"/>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2" y="-139499"/>
            <a:ext cx="9248775" cy="828675"/>
          </a:xfrm>
        </p:spPr>
        <p:txBody>
          <a:bodyPr>
            <a:normAutofit/>
          </a:bodyPr>
          <a:lstStyle/>
          <a:p>
            <a:pPr algn="ctr"/>
            <a:r>
              <a:rPr lang="en-US" sz="3600" b="1" dirty="0">
                <a:latin typeface="+mn-lt"/>
              </a:rPr>
              <a:t>Data and Model in Big Data and Simulations II</a:t>
            </a:r>
          </a:p>
        </p:txBody>
      </p:sp>
      <p:sp>
        <p:nvSpPr>
          <p:cNvPr id="3" name="Content Placeholder 2"/>
          <p:cNvSpPr>
            <a:spLocks noGrp="1"/>
          </p:cNvSpPr>
          <p:nvPr>
            <p:ph idx="1"/>
          </p:nvPr>
        </p:nvSpPr>
        <p:spPr>
          <a:xfrm>
            <a:off x="0" y="501639"/>
            <a:ext cx="12192000" cy="5562600"/>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Tree>
    <p:extLst>
      <p:ext uri="{BB962C8B-B14F-4D97-AF65-F5344CB8AC3E}">
        <p14:creationId xmlns:p14="http://schemas.microsoft.com/office/powerpoint/2010/main" val="11361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468725"/>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22256" y="465235"/>
            <a:ext cx="11981329" cy="5636304"/>
          </a:xfrm>
        </p:spPr>
        <p:txBody>
          <a:bodyPr>
            <a:normAutofit fontScale="92500" lnSpcReduction="10000"/>
          </a:bodyPr>
          <a:lstStyle/>
          <a:p>
            <a:pPr>
              <a:spcBef>
                <a:spcPts val="600"/>
              </a:spcBef>
            </a:pPr>
            <a:r>
              <a:rPr lang="en-US" sz="2400" dirty="0"/>
              <a:t>All the different programming models (Spark, Flink, Storm, Naiad, MPI/</a:t>
            </a:r>
            <a:r>
              <a:rPr lang="en-US" sz="2400" dirty="0" err="1"/>
              <a:t>OpenMP</a:t>
            </a:r>
            <a:r>
              <a:rPr lang="en-US" sz="2400" dirty="0"/>
              <a:t>) have the same high level approach</a:t>
            </a:r>
          </a:p>
          <a:p>
            <a:pPr>
              <a:spcBef>
                <a:spcPts val="600"/>
              </a:spcBef>
            </a:pPr>
            <a:r>
              <a:rPr lang="en-US" sz="2400" dirty="0"/>
              <a:t>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In parallel, do computations typically leaving data untouched but changing model-parameters. Called </a:t>
            </a:r>
            <a:r>
              <a:rPr lang="en-US" sz="2400" b="1" dirty="0">
                <a:solidFill>
                  <a:srgbClr val="C00000"/>
                </a:solidFill>
              </a:rPr>
              <a:t>Maps</a:t>
            </a:r>
            <a:r>
              <a:rPr lang="en-US" sz="2400" dirty="0"/>
              <a:t> in MapReduce parlance</a:t>
            </a:r>
          </a:p>
          <a:p>
            <a:pPr>
              <a:spcBef>
                <a:spcPts val="600"/>
              </a:spcBef>
            </a:pPr>
            <a:r>
              <a:rPr lang="en-US" sz="2400" dirty="0"/>
              <a:t>If </a:t>
            </a:r>
            <a:r>
              <a:rPr lang="en-US" sz="2400" b="1" dirty="0">
                <a:solidFill>
                  <a:srgbClr val="C00000"/>
                </a:solidFill>
              </a:rPr>
              <a:t>Pleasingly parallel</a:t>
            </a:r>
            <a:r>
              <a:rPr lang="en-US" sz="2400" dirty="0"/>
              <a:t>, that’s all it is</a:t>
            </a:r>
          </a:p>
          <a:p>
            <a:pPr>
              <a:spcBef>
                <a:spcPts val="600"/>
              </a:spcBef>
            </a:pPr>
            <a:r>
              <a:rPr lang="en-US" sz="2400" dirty="0"/>
              <a:t>If </a:t>
            </a:r>
            <a:r>
              <a:rPr lang="en-US" sz="2400" b="1" dirty="0">
                <a:solidFill>
                  <a:srgbClr val="C00000"/>
                </a:solidFill>
              </a:rPr>
              <a:t>Globally parallel, </a:t>
            </a:r>
            <a:r>
              <a:rPr lang="en-US" sz="2400" dirty="0"/>
              <a:t>need to communicate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a:t>partioning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a:t>Choices: </a:t>
            </a:r>
            <a:r>
              <a:rPr lang="en-US" sz="2400" dirty="0"/>
              <a:t>“Complicated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4" name="Slide Number Placeholder 3">
            <a:extLst>
              <a:ext uri="{FF2B5EF4-FFF2-40B4-BE49-F238E27FC236}">
                <a16:creationId xmlns:a16="http://schemas.microsoft.com/office/drawing/2014/main" id="{55137F57-714A-49F1-96E3-9A494784CC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63226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Use Case Analysis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89926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07" y="838201"/>
            <a:ext cx="12078586" cy="5317995"/>
          </a:xfrm>
        </p:spPr>
        <p:txBody>
          <a:bodyPr>
            <a:noAutofit/>
          </a:bodyPr>
          <a:lstStyle/>
          <a:p>
            <a:pPr>
              <a:spcBef>
                <a:spcPts val="600"/>
              </a:spcBef>
            </a:pPr>
            <a:r>
              <a:rPr lang="en-US" sz="1800" b="1" dirty="0"/>
              <a:t>Government Operation(4): </a:t>
            </a:r>
            <a:r>
              <a:rPr lang="en-US" sz="1800" dirty="0"/>
              <a:t>National Archives and Records Administration, Census Bureau</a:t>
            </a:r>
          </a:p>
          <a:p>
            <a:pPr>
              <a:spcBef>
                <a:spcPts val="600"/>
              </a:spcBef>
            </a:pPr>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pPr>
              <a:spcBef>
                <a:spcPts val="600"/>
              </a:spcBef>
            </a:pPr>
            <a:r>
              <a:rPr lang="en-US" sz="1800" b="1" dirty="0"/>
              <a:t>Defense(3): </a:t>
            </a:r>
            <a:r>
              <a:rPr lang="en-US" sz="1800" dirty="0"/>
              <a:t>Sensors, Image surveillance, Situation Assessment</a:t>
            </a:r>
          </a:p>
          <a:p>
            <a:pPr>
              <a:spcBef>
                <a:spcPts val="600"/>
              </a:spcBef>
            </a:pPr>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pPr>
              <a:spcBef>
                <a:spcPts val="600"/>
              </a:spcBef>
            </a:pPr>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pPr>
              <a:spcBef>
                <a:spcPts val="600"/>
              </a:spcBef>
            </a:pPr>
            <a:r>
              <a:rPr lang="en-US" sz="1800" b="1" dirty="0"/>
              <a:t>The Ecosystem for Research(4): </a:t>
            </a:r>
            <a:r>
              <a:rPr lang="en-US" sz="1800" dirty="0"/>
              <a:t>Metadata, Collaboration, Language Translation, Light source experiments</a:t>
            </a:r>
          </a:p>
          <a:p>
            <a:pPr>
              <a:spcBef>
                <a:spcPts val="600"/>
              </a:spcBef>
            </a:pPr>
            <a:r>
              <a:rPr lang="en-US" sz="1800" b="1" dirty="0"/>
              <a:t>Astronomy and Physics(5): </a:t>
            </a:r>
            <a:r>
              <a:rPr lang="en-US" sz="1800" dirty="0"/>
              <a:t>Sky Surveys including comparison to simulation, Large Hadron Collider at CERN, Belle Accelerator II in Japan</a:t>
            </a:r>
          </a:p>
          <a:p>
            <a:pPr>
              <a:spcBef>
                <a:spcPts val="600"/>
              </a:spcBef>
            </a:pPr>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pPr>
              <a:spcBef>
                <a:spcPts val="600"/>
              </a:spcBef>
            </a:pPr>
            <a:r>
              <a:rPr lang="en-US" sz="1800" b="1" dirty="0"/>
              <a:t>Energy(1): </a:t>
            </a:r>
            <a:r>
              <a:rPr lang="en-US" sz="1800" dirty="0"/>
              <a:t>Smart grid</a:t>
            </a:r>
          </a:p>
          <a:p>
            <a:pPr>
              <a:spcBef>
                <a:spcPts val="600"/>
              </a:spcBef>
            </a:pPr>
            <a:r>
              <a:rPr lang="en-US" sz="1800" dirty="0"/>
              <a:t>Published by NIST as </a:t>
            </a:r>
            <a:r>
              <a:rPr lang="en-US" sz="1800" dirty="0">
                <a:hlinkClick r:id="rId3"/>
              </a:rPr>
              <a:t>http://nvlpubs.nist.gov/nistpubs/SpecialPublications/NIST.SP.1500-3.pdf</a:t>
            </a:r>
            <a:r>
              <a:rPr lang="en-US" sz="1800" dirty="0"/>
              <a:t> with common set of 26 features recorded for each use-case; “Version 2” </a:t>
            </a:r>
            <a:r>
              <a:rPr lang="en-US" sz="1800" dirty="0">
                <a:hlinkClick r:id="rId4"/>
              </a:rPr>
              <a:t>https://bigdatawg.nist.gov/V2_output_docs.php</a:t>
            </a:r>
            <a:r>
              <a:rPr lang="en-US" sz="1800" dirty="0"/>
              <a:t> </a:t>
            </a:r>
          </a:p>
        </p:txBody>
      </p:sp>
      <p:sp>
        <p:nvSpPr>
          <p:cNvPr id="2" name="Title 1"/>
          <p:cNvSpPr>
            <a:spLocks noGrp="1"/>
          </p:cNvSpPr>
          <p:nvPr>
            <p:ph type="title"/>
          </p:nvPr>
        </p:nvSpPr>
        <p:spPr>
          <a:xfrm>
            <a:off x="1524000" y="0"/>
            <a:ext cx="9126166" cy="762000"/>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4" name="TextBox 3"/>
          <p:cNvSpPr txBox="1"/>
          <p:nvPr/>
        </p:nvSpPr>
        <p:spPr>
          <a:xfrm>
            <a:off x="5854996" y="5832287"/>
            <a:ext cx="5791200" cy="400110"/>
          </a:xfrm>
          <a:prstGeom prst="rect">
            <a:avLst/>
          </a:prstGeom>
          <a:solidFill>
            <a:srgbClr val="2975A3"/>
          </a:solidFill>
        </p:spPr>
        <p:txBody>
          <a:bodyPr wrap="square" rtlCol="0">
            <a:spAutoFit/>
          </a:bodyPr>
          <a:lstStyle/>
          <a:p>
            <a:pPr eaLnBrk="0" fontAlgn="base" hangingPunct="0">
              <a:spcBef>
                <a:spcPct val="0"/>
              </a:spcBef>
              <a:spcAft>
                <a:spcPct val="0"/>
              </a:spcAft>
              <a:defRPr/>
            </a:pPr>
            <a:r>
              <a:rPr lang="en-US" sz="2000" i="1" kern="0" dirty="0">
                <a:solidFill>
                  <a:schemeClr val="bg1"/>
                </a:solidFill>
                <a:cs typeface="Times New Roman" panose="02020603050405020304" pitchFamily="18" charset="0"/>
              </a:rPr>
              <a:t>26 Features for each use case Biased to science</a:t>
            </a:r>
          </a:p>
        </p:txBody>
      </p:sp>
    </p:spTree>
    <p:extLst>
      <p:ext uri="{BB962C8B-B14F-4D97-AF65-F5344CB8AC3E}">
        <p14:creationId xmlns:p14="http://schemas.microsoft.com/office/powerpoint/2010/main" val="248433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4278"/>
            <a:ext cx="12192000" cy="5486401"/>
          </a:xfrm>
        </p:spPr>
        <p:txBody>
          <a:bodyPr>
            <a:noAutofit/>
          </a:bodyPr>
          <a:lstStyle/>
          <a:p>
            <a:r>
              <a:rPr lang="en-US" sz="2400" b="1" dirty="0">
                <a:solidFill>
                  <a:srgbClr val="CC00FF"/>
                </a:solidFill>
              </a:rPr>
              <a:t>PP (26)</a:t>
            </a:r>
            <a:r>
              <a:rPr lang="en-US" sz="2400" dirty="0">
                <a:solidFill>
                  <a:srgbClr val="CC00FF"/>
                </a:solidFill>
              </a:rPr>
              <a:t> </a:t>
            </a:r>
            <a:r>
              <a:rPr lang="en-US" sz="2400" b="1" dirty="0"/>
              <a:t>“All” </a:t>
            </a:r>
            <a:r>
              <a:rPr lang="en-US" sz="2400" dirty="0"/>
              <a:t>Pleasingly Parallel or Map Only</a:t>
            </a:r>
          </a:p>
          <a:p>
            <a:r>
              <a:rPr lang="en-US" sz="2400" b="1" dirty="0">
                <a:solidFill>
                  <a:srgbClr val="CC00FF"/>
                </a:solidFill>
              </a:rPr>
              <a:t>MR (18) </a:t>
            </a:r>
            <a:r>
              <a:rPr lang="en-US" sz="2400" dirty="0"/>
              <a:t>Classic MapReduce MR (add </a:t>
            </a:r>
            <a:r>
              <a:rPr lang="en-US" sz="2400" dirty="0" err="1"/>
              <a:t>MRStat</a:t>
            </a:r>
            <a:r>
              <a:rPr lang="en-US" sz="2400" dirty="0"/>
              <a:t> below for full count)</a:t>
            </a:r>
          </a:p>
          <a:p>
            <a:r>
              <a:rPr lang="en-US" sz="2400" b="1" dirty="0" err="1">
                <a:solidFill>
                  <a:srgbClr val="CC00FF"/>
                </a:solidFill>
              </a:rPr>
              <a:t>MRStat</a:t>
            </a:r>
            <a:r>
              <a:rPr lang="en-US" sz="2400" b="1" dirty="0">
                <a:solidFill>
                  <a:srgbClr val="CC00FF"/>
                </a:solidFill>
              </a:rPr>
              <a:t> (7</a:t>
            </a:r>
            <a:r>
              <a:rPr lang="en-US" sz="2400" dirty="0"/>
              <a:t>) Simple version of MR where key computations are simple reduction as found in statistical averages such as histograms and averages</a:t>
            </a:r>
          </a:p>
          <a:p>
            <a:r>
              <a:rPr lang="en-US" sz="2400" b="1" dirty="0" err="1">
                <a:solidFill>
                  <a:srgbClr val="CC00FF"/>
                </a:solidFill>
              </a:rPr>
              <a:t>MRIter</a:t>
            </a:r>
            <a:r>
              <a:rPr lang="en-US" sz="2400" b="1" dirty="0">
                <a:solidFill>
                  <a:srgbClr val="CC00FF"/>
                </a:solidFill>
              </a:rPr>
              <a:t> (23</a:t>
            </a:r>
            <a:r>
              <a:rPr lang="en-US" sz="2400" dirty="0">
                <a:solidFill>
                  <a:srgbClr val="CC00FF"/>
                </a:solidFill>
              </a:rPr>
              <a:t>)</a:t>
            </a:r>
            <a:r>
              <a:rPr lang="en-US" sz="2400" dirty="0"/>
              <a:t> Iterative MapReduce or MPI (</a:t>
            </a:r>
            <a:r>
              <a:rPr lang="en-US" sz="2400" dirty="0" err="1"/>
              <a:t>Flink</a:t>
            </a:r>
            <a:r>
              <a:rPr lang="en-US" sz="2400" dirty="0"/>
              <a:t>, Spark, Twister)</a:t>
            </a:r>
          </a:p>
          <a:p>
            <a:r>
              <a:rPr lang="en-US" sz="2400" b="1" dirty="0">
                <a:solidFill>
                  <a:srgbClr val="CC00FF"/>
                </a:solidFill>
              </a:rPr>
              <a:t>Graph (9)</a:t>
            </a:r>
            <a:r>
              <a:rPr lang="en-US" sz="2400" dirty="0"/>
              <a:t> Complex graph data structure needed in analysis </a:t>
            </a:r>
          </a:p>
          <a:p>
            <a:r>
              <a:rPr lang="en-US" sz="2400" b="1" dirty="0">
                <a:solidFill>
                  <a:srgbClr val="CC00FF"/>
                </a:solidFill>
              </a:rPr>
              <a:t>Fusion (11)</a:t>
            </a:r>
            <a:r>
              <a:rPr lang="en-US" sz="2400" dirty="0"/>
              <a:t> Integrate diverse data to aid discovery/decision making; could involve sophisticated algorithms or could just be a portal</a:t>
            </a:r>
          </a:p>
          <a:p>
            <a:r>
              <a:rPr lang="en-US" sz="2400" b="1" dirty="0">
                <a:solidFill>
                  <a:srgbClr val="CC00FF"/>
                </a:solidFill>
              </a:rPr>
              <a:t>Streaming (41) </a:t>
            </a:r>
            <a:r>
              <a:rPr lang="en-US" sz="2400" dirty="0"/>
              <a:t>Some data comes in incrementally and is processed this way</a:t>
            </a:r>
          </a:p>
          <a:p>
            <a:r>
              <a:rPr lang="en-US" sz="2400" b="1" dirty="0">
                <a:solidFill>
                  <a:srgbClr val="CC00FF"/>
                </a:solidFill>
              </a:rPr>
              <a:t>Classify (30) </a:t>
            </a:r>
            <a:r>
              <a:rPr lang="en-US" sz="2400" dirty="0"/>
              <a:t>Classification: divide data into categories</a:t>
            </a:r>
          </a:p>
          <a:p>
            <a:r>
              <a:rPr lang="en-US" sz="2400" b="1" dirty="0">
                <a:solidFill>
                  <a:srgbClr val="CC00FF"/>
                </a:solidFill>
              </a:rPr>
              <a:t>S/Q (12) </a:t>
            </a:r>
            <a:r>
              <a:rPr lang="en-US" sz="2400" dirty="0"/>
              <a:t>Index, Search and Query</a:t>
            </a:r>
          </a:p>
          <a:p>
            <a:endParaRPr lang="en-US" sz="2400" dirty="0"/>
          </a:p>
        </p:txBody>
      </p:sp>
      <p:sp>
        <p:nvSpPr>
          <p:cNvPr id="2" name="Title 1"/>
          <p:cNvSpPr>
            <a:spLocks noGrp="1"/>
          </p:cNvSpPr>
          <p:nvPr>
            <p:ph type="title"/>
          </p:nvPr>
        </p:nvSpPr>
        <p:spPr>
          <a:xfrm>
            <a:off x="838200" y="0"/>
            <a:ext cx="10515600" cy="744279"/>
          </a:xfrm>
        </p:spPr>
        <p:txBody>
          <a:bodyPr>
            <a:noAutofit/>
          </a:bodyPr>
          <a:lstStyle/>
          <a:p>
            <a:pPr algn="ctr"/>
            <a:r>
              <a:rPr lang="en-US" b="1" dirty="0">
                <a:latin typeface="+mn-lt"/>
              </a:rPr>
              <a:t>Sample Features of 51 NIST Use Cases I</a:t>
            </a:r>
          </a:p>
        </p:txBody>
      </p:sp>
    </p:spTree>
    <p:extLst>
      <p:ext uri="{BB962C8B-B14F-4D97-AF65-F5344CB8AC3E}">
        <p14:creationId xmlns:p14="http://schemas.microsoft.com/office/powerpoint/2010/main" val="341056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42" y="685800"/>
            <a:ext cx="12192000" cy="5917019"/>
          </a:xfrm>
        </p:spPr>
        <p:txBody>
          <a:bodyPr>
            <a:noAutofit/>
          </a:bodyPr>
          <a:lstStyle/>
          <a:p>
            <a:r>
              <a:rPr lang="en-US" sz="2400" b="1" dirty="0">
                <a:solidFill>
                  <a:srgbClr val="CC00FF"/>
                </a:solidFill>
              </a:rPr>
              <a:t>CF (4) </a:t>
            </a:r>
            <a:r>
              <a:rPr lang="en-US" sz="2400" dirty="0"/>
              <a:t>Collaborative Filtering for recommender engines</a:t>
            </a:r>
          </a:p>
          <a:p>
            <a:r>
              <a:rPr lang="en-US" sz="2400" b="1" dirty="0">
                <a:solidFill>
                  <a:srgbClr val="CC00FF"/>
                </a:solidFill>
              </a:rPr>
              <a:t>LML (36) Local Machine Learning </a:t>
            </a:r>
            <a:r>
              <a:rPr lang="en-US" sz="2400" dirty="0"/>
              <a:t>(Independent for each parallel entity) – application could have GML as well</a:t>
            </a:r>
          </a:p>
          <a:p>
            <a:r>
              <a:rPr lang="en-US" sz="2400" b="1" dirty="0">
                <a:solidFill>
                  <a:srgbClr val="CC00FF"/>
                </a:solidFill>
              </a:rPr>
              <a:t>GML (23) Global Machine Learning</a:t>
            </a:r>
            <a:r>
              <a:rPr lang="en-US" sz="2400" dirty="0"/>
              <a:t>: Deep Learning, Clustering, LDA, PLSI, MDS, </a:t>
            </a:r>
          </a:p>
          <a:p>
            <a:pPr lvl="1"/>
            <a:r>
              <a:rPr lang="en-US" dirty="0"/>
              <a:t>Large Scale Optimizations as in Variational Bayes, MCMC, Lifted Belief Propagation, Stochastic Gradient Descent, L-BFGS, </a:t>
            </a:r>
            <a:r>
              <a:rPr lang="en-US" dirty="0" err="1"/>
              <a:t>Levenberg</a:t>
            </a:r>
            <a:r>
              <a:rPr lang="en-US" dirty="0"/>
              <a:t>-Marquardt . </a:t>
            </a:r>
          </a:p>
          <a:p>
            <a:pPr lvl="1"/>
            <a:r>
              <a:rPr lang="en-US" dirty="0"/>
              <a:t>Hopefully </a:t>
            </a:r>
            <a:r>
              <a:rPr lang="en-US" dirty="0" err="1"/>
              <a:t>usesscalable</a:t>
            </a:r>
            <a:r>
              <a:rPr lang="en-US" dirty="0"/>
              <a:t> parallel algorithm</a:t>
            </a:r>
          </a:p>
          <a:p>
            <a:r>
              <a:rPr lang="en-US" sz="2400" b="1" dirty="0">
                <a:solidFill>
                  <a:srgbClr val="CC00FF"/>
                </a:solidFill>
              </a:rPr>
              <a:t>Workflow (51) </a:t>
            </a:r>
            <a:r>
              <a:rPr lang="en-US" sz="2400" dirty="0"/>
              <a:t>or Orchestration is always present</a:t>
            </a:r>
          </a:p>
          <a:p>
            <a:r>
              <a:rPr lang="en-US" sz="2400" b="1" dirty="0">
                <a:solidFill>
                  <a:srgbClr val="CC00FF"/>
                </a:solidFill>
              </a:rPr>
              <a:t>GIS (16) </a:t>
            </a:r>
            <a:r>
              <a:rPr lang="en-US" sz="2400" dirty="0"/>
              <a:t>Geotagged data and often displayed in ESRI, Microsoft Virtual Earth, Google Earth, </a:t>
            </a:r>
            <a:r>
              <a:rPr lang="en-US" sz="2400" dirty="0" err="1"/>
              <a:t>GeoServer</a:t>
            </a:r>
            <a:r>
              <a:rPr lang="en-US" sz="2400" dirty="0"/>
              <a:t> etc.</a:t>
            </a:r>
          </a:p>
          <a:p>
            <a:r>
              <a:rPr lang="en-US" sz="2400" b="1" dirty="0">
                <a:solidFill>
                  <a:srgbClr val="CC00FF"/>
                </a:solidFill>
              </a:rPr>
              <a:t>HPC	(5) </a:t>
            </a:r>
            <a:r>
              <a:rPr lang="en-US" sz="2400" dirty="0"/>
              <a:t>Classic large-scale simulation of cosmos, materials, etc. generating (visualization) data</a:t>
            </a:r>
          </a:p>
          <a:p>
            <a:r>
              <a:rPr lang="en-US" sz="2400" b="1" dirty="0">
                <a:solidFill>
                  <a:srgbClr val="CC00FF"/>
                </a:solidFill>
              </a:rPr>
              <a:t>Agent (2) </a:t>
            </a:r>
            <a:r>
              <a:rPr lang="en-US" sz="2400" dirty="0"/>
              <a:t>Simulations of models of data-defined macroscopic entities represented as agents</a:t>
            </a:r>
          </a:p>
          <a:p>
            <a:endParaRPr lang="en-US" sz="2400" dirty="0"/>
          </a:p>
        </p:txBody>
      </p:sp>
      <p:sp>
        <p:nvSpPr>
          <p:cNvPr id="2" name="Title 1"/>
          <p:cNvSpPr>
            <a:spLocks noGrp="1"/>
          </p:cNvSpPr>
          <p:nvPr>
            <p:ph type="title"/>
          </p:nvPr>
        </p:nvSpPr>
        <p:spPr>
          <a:xfrm>
            <a:off x="1430192" y="0"/>
            <a:ext cx="9126166" cy="762000"/>
          </a:xfrm>
        </p:spPr>
        <p:txBody>
          <a:bodyPr/>
          <a:lstStyle/>
          <a:p>
            <a:pPr algn="ctr"/>
            <a:r>
              <a:rPr lang="en-US" b="1" dirty="0">
                <a:latin typeface="+mn-lt"/>
              </a:rPr>
              <a:t>Sample Features of 51 Use Cases II</a:t>
            </a:r>
            <a:endParaRPr lang="en-US" dirty="0">
              <a:latin typeface="+mn-lt"/>
            </a:endParaRPr>
          </a:p>
        </p:txBody>
      </p:sp>
    </p:spTree>
    <p:extLst>
      <p:ext uri="{BB962C8B-B14F-4D97-AF65-F5344CB8AC3E}">
        <p14:creationId xmlns:p14="http://schemas.microsoft.com/office/powerpoint/2010/main" val="127110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49167"/>
            <a:ext cx="12135293" cy="5205066"/>
          </a:xfrm>
        </p:spPr>
        <p:txBody>
          <a:bodyPr>
            <a:normAutofit fontScale="92500"/>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2" name="Title 1"/>
          <p:cNvSpPr>
            <a:spLocks noGrp="1"/>
          </p:cNvSpPr>
          <p:nvPr>
            <p:ph type="title"/>
          </p:nvPr>
        </p:nvSpPr>
        <p:spPr>
          <a:xfrm>
            <a:off x="1524000" y="0"/>
            <a:ext cx="9126166" cy="762000"/>
          </a:xfrm>
        </p:spPr>
        <p:txBody>
          <a:bodyPr/>
          <a:lstStyle/>
          <a:p>
            <a:r>
              <a:rPr lang="en-US" b="1" dirty="0">
                <a:latin typeface="+mn-lt"/>
              </a:rPr>
              <a:t>Classifying Use Cases</a:t>
            </a:r>
          </a:p>
        </p:txBody>
      </p:sp>
    </p:spTree>
    <p:extLst>
      <p:ext uri="{BB962C8B-B14F-4D97-AF65-F5344CB8AC3E}">
        <p14:creationId xmlns:p14="http://schemas.microsoft.com/office/powerpoint/2010/main" val="261158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405769" y="1187669"/>
            <a:ext cx="2786231" cy="1563692"/>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729013" cy="6955501"/>
          </a:xfrm>
          <a:prstGeom prst="rect">
            <a:avLst/>
          </a:prstGeom>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Tree>
    <p:extLst>
      <p:ext uri="{BB962C8B-B14F-4D97-AF65-F5344CB8AC3E}">
        <p14:creationId xmlns:p14="http://schemas.microsoft.com/office/powerpoint/2010/main" val="240811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04"/>
            <a:ext cx="12078586"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1476210" y="53965"/>
            <a:ext cx="9126166" cy="49184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6" name="TextBox 5"/>
          <p:cNvSpPr txBox="1"/>
          <p:nvPr/>
        </p:nvSpPr>
        <p:spPr>
          <a:xfrm>
            <a:off x="8661990" y="4681223"/>
            <a:ext cx="3194872" cy="646331"/>
          </a:xfrm>
          <a:prstGeom prst="rect">
            <a:avLst/>
          </a:prstGeom>
          <a:noFill/>
        </p:spPr>
        <p:txBody>
          <a:bodyPr wrap="square" rtlCol="0">
            <a:spAutoFit/>
          </a:bodyPr>
          <a:lstStyle/>
          <a:p>
            <a:pPr>
              <a:defRPr/>
            </a:pPr>
            <a:r>
              <a:rPr lang="en-US" b="1" kern="0" dirty="0">
                <a:solidFill>
                  <a:srgbClr val="C00000"/>
                </a:solidFill>
              </a:rPr>
              <a:t>Most (11 of </a:t>
            </a:r>
            <a:r>
              <a:rPr lang="en-US" b="1" kern="0">
                <a:solidFill>
                  <a:srgbClr val="C00000"/>
                </a:solidFill>
              </a:rPr>
              <a:t>total 12) </a:t>
            </a:r>
            <a:r>
              <a:rPr lang="en-US" b="1" kern="0" dirty="0">
                <a:solidFill>
                  <a:srgbClr val="C00000"/>
                </a:solidFill>
              </a:rPr>
              <a:t>are properties of </a:t>
            </a:r>
            <a:r>
              <a:rPr lang="en-US" b="1" kern="0" dirty="0" err="1">
                <a:solidFill>
                  <a:srgbClr val="C00000"/>
                </a:solidFill>
              </a:rPr>
              <a:t>Data+Model</a:t>
            </a:r>
            <a:endParaRPr lang="en-US" b="1" kern="0" dirty="0">
              <a:solidFill>
                <a:srgbClr val="C00000"/>
              </a:solidFill>
            </a:endParaRPr>
          </a:p>
        </p:txBody>
      </p:sp>
    </p:spTree>
    <p:extLst>
      <p:ext uri="{BB962C8B-B14F-4D97-AF65-F5344CB8AC3E}">
        <p14:creationId xmlns:p14="http://schemas.microsoft.com/office/powerpoint/2010/main" val="15152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75067D-7DA5-419E-BEF5-3FF3F3E921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552893" y="808075"/>
            <a:ext cx="8813310" cy="400110"/>
          </a:xfrm>
          <a:prstGeom prst="rect">
            <a:avLst/>
          </a:prstGeom>
          <a:noFill/>
        </p:spPr>
        <p:txBody>
          <a:bodyPr wrap="none" rtlCol="0">
            <a:spAutoFit/>
          </a:bodyPr>
          <a:lstStyle/>
          <a:p>
            <a:r>
              <a:rPr lang="en-US" sz="2000" dirty="0"/>
              <a:t>Note Problem and System Architecture as efficient execution says they must match</a:t>
            </a:r>
          </a:p>
        </p:txBody>
      </p:sp>
    </p:spTree>
    <p:extLst>
      <p:ext uri="{BB962C8B-B14F-4D97-AF65-F5344CB8AC3E}">
        <p14:creationId xmlns:p14="http://schemas.microsoft.com/office/powerpoint/2010/main" val="320071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EDF-0F59-4D5C-A4F9-C1B62AE17CA9}"/>
              </a:ext>
            </a:extLst>
          </p:cNvPr>
          <p:cNvSpPr>
            <a:spLocks noGrp="1"/>
          </p:cNvSpPr>
          <p:nvPr>
            <p:ph type="title"/>
          </p:nvPr>
        </p:nvSpPr>
        <p:spPr>
          <a:xfrm>
            <a:off x="94622" y="83772"/>
            <a:ext cx="7188680" cy="1213400"/>
          </a:xfrm>
        </p:spPr>
        <p:txBody>
          <a:bodyPr>
            <a:normAutofit fontScale="90000"/>
          </a:bodyPr>
          <a:lstStyle/>
          <a:p>
            <a:r>
              <a:rPr lang="en-US" b="1" dirty="0">
                <a:latin typeface="+mn-lt"/>
              </a:rPr>
              <a:t>Intelligent Systems Engineering at Indiana University</a:t>
            </a:r>
          </a:p>
        </p:txBody>
      </p:sp>
      <p:sp>
        <p:nvSpPr>
          <p:cNvPr id="3" name="Content Placeholder 2">
            <a:extLst>
              <a:ext uri="{FF2B5EF4-FFF2-40B4-BE49-F238E27FC236}">
                <a16:creationId xmlns:a16="http://schemas.microsoft.com/office/drawing/2014/main" id="{F828F0AA-5F5E-4CC9-AC40-A0668C317773}"/>
              </a:ext>
            </a:extLst>
          </p:cNvPr>
          <p:cNvSpPr>
            <a:spLocks noGrp="1"/>
          </p:cNvSpPr>
          <p:nvPr>
            <p:ph idx="1"/>
          </p:nvPr>
        </p:nvSpPr>
        <p:spPr>
          <a:xfrm>
            <a:off x="0" y="1297171"/>
            <a:ext cx="6358270" cy="4784651"/>
          </a:xfrm>
        </p:spPr>
        <p:txBody>
          <a:bodyPr>
            <a:normAutofit fontScale="92500" lnSpcReduction="10000"/>
          </a:bodyPr>
          <a:lstStyle/>
          <a:p>
            <a:r>
              <a:rPr lang="en-US" dirty="0"/>
              <a:t>All students do basic engineering plus machine learning (AI), Modelling&amp; Simulation, Internet of Things</a:t>
            </a:r>
          </a:p>
          <a:p>
            <a:r>
              <a:rPr lang="en-US" dirty="0"/>
              <a:t>Also courses on HPC, cloud computing, edge computing, deep learning and physical optimization (this conference)</a:t>
            </a:r>
          </a:p>
          <a:p>
            <a:r>
              <a:rPr lang="en-US" dirty="0"/>
              <a:t>Fits recent headlines:</a:t>
            </a:r>
          </a:p>
          <a:p>
            <a:r>
              <a:rPr lang="en-US" sz="2600" i="1" dirty="0"/>
              <a:t>Google, Facebook, And Microsoft Are Remaking Themselves Around AI</a:t>
            </a:r>
          </a:p>
          <a:p>
            <a:r>
              <a:rPr lang="en-US" sz="2600" i="1" dirty="0"/>
              <a:t>How Google Is Remaking Itself As A “Machine Learning First” Company</a:t>
            </a:r>
          </a:p>
          <a:p>
            <a:r>
              <a:rPr lang="en-US" sz="2600" i="1" dirty="0"/>
              <a:t>If You Love Machine Learning, You Should Check Out General Electric</a:t>
            </a:r>
          </a:p>
          <a:p>
            <a:endParaRPr lang="en-US" dirty="0"/>
          </a:p>
          <a:p>
            <a:endParaRPr lang="en-US" dirty="0"/>
          </a:p>
        </p:txBody>
      </p:sp>
      <p:sp>
        <p:nvSpPr>
          <p:cNvPr id="4" name="Slide Number Placeholder 3">
            <a:extLst>
              <a:ext uri="{FF2B5EF4-FFF2-40B4-BE49-F238E27FC236}">
                <a16:creationId xmlns:a16="http://schemas.microsoft.com/office/drawing/2014/main" id="{67953772-17FB-4C98-AA66-8A9267D06D3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pic>
        <p:nvPicPr>
          <p:cNvPr id="5" name="Picture 4">
            <a:extLst>
              <a:ext uri="{FF2B5EF4-FFF2-40B4-BE49-F238E27FC236}">
                <a16:creationId xmlns:a16="http://schemas.microsoft.com/office/drawing/2014/main" id="{4A5334AD-3411-4B87-ACE8-89F496D7EBD1}"/>
              </a:ext>
            </a:extLst>
          </p:cNvPr>
          <p:cNvPicPr>
            <a:picLocks noChangeAspect="1"/>
          </p:cNvPicPr>
          <p:nvPr/>
        </p:nvPicPr>
        <p:blipFill>
          <a:blip r:embed="rId2"/>
          <a:stretch>
            <a:fillRect/>
          </a:stretch>
        </p:blipFill>
        <p:spPr>
          <a:xfrm>
            <a:off x="6484932" y="80963"/>
            <a:ext cx="5707068" cy="6096000"/>
          </a:xfrm>
          <a:prstGeom prst="rect">
            <a:avLst/>
          </a:prstGeom>
        </p:spPr>
      </p:pic>
    </p:spTree>
    <p:extLst>
      <p:ext uri="{BB962C8B-B14F-4D97-AF65-F5344CB8AC3E}">
        <p14:creationId xmlns:p14="http://schemas.microsoft.com/office/powerpoint/2010/main" val="197081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938" y="1415270"/>
            <a:ext cx="10515600" cy="2852737"/>
          </a:xfrm>
        </p:spPr>
        <p:txBody>
          <a:bodyPr/>
          <a:lstStyle/>
          <a:p>
            <a:pPr algn="ctr"/>
            <a:r>
              <a:rPr lang="en-US" b="1" dirty="0">
                <a:latin typeface="+mn-lt"/>
              </a:rPr>
              <a:t>Software</a:t>
            </a:r>
            <a:br>
              <a:rPr lang="en-US" b="1" dirty="0">
                <a:latin typeface="+mn-lt"/>
              </a:rPr>
            </a:br>
            <a:r>
              <a:rPr lang="en-US" b="1" dirty="0">
                <a:latin typeface="+mn-lt"/>
              </a:rPr>
              <a:t>HPC-ABDS</a:t>
            </a:r>
            <a:br>
              <a:rPr lang="en-US" b="1" dirty="0">
                <a:latin typeface="+mn-lt"/>
              </a:rPr>
            </a:br>
            <a:r>
              <a:rPr lang="en-US" b="1" dirty="0">
                <a:latin typeface="+mn-lt"/>
              </a:rPr>
              <a:t>HPC-</a:t>
            </a:r>
            <a:r>
              <a:rPr lang="en-US" b="1" dirty="0" err="1">
                <a:latin typeface="+mn-lt"/>
              </a:rPr>
              <a:t>FaaS</a:t>
            </a:r>
            <a:endParaRPr lang="en-US" b="1" dirty="0">
              <a:latin typeface="+mn-lt"/>
            </a:endParaRP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17301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112443"/>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21</a:t>
            </a:fld>
            <a:endParaRPr lang="en-US" dirty="0"/>
          </a:p>
        </p:txBody>
      </p:sp>
    </p:spTree>
    <p:extLst>
      <p:ext uri="{BB962C8B-B14F-4D97-AF65-F5344CB8AC3E}">
        <p14:creationId xmlns:p14="http://schemas.microsoft.com/office/powerpoint/2010/main" val="33838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277173"/>
            <a:ext cx="2699245" cy="143466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r>
              <a:rPr lang="en-US" sz="4000" dirty="0">
                <a:latin typeface="+mn-lt"/>
              </a:rPr>
              <a:t>I gave up updating list in January 2016!</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84795D3-E0F8-40EF-93E6-2EE093FFBF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198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sp>
        <p:nvSpPr>
          <p:cNvPr id="4" name="Slide Number Placeholder 3">
            <a:extLst>
              <a:ext uri="{FF2B5EF4-FFF2-40B4-BE49-F238E27FC236}">
                <a16:creationId xmlns:a16="http://schemas.microsoft.com/office/drawing/2014/main" id="{7A2BE2D6-039B-4EA5-B80C-09BE5C56F1F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Tree>
    <p:extLst>
      <p:ext uri="{BB962C8B-B14F-4D97-AF65-F5344CB8AC3E}">
        <p14:creationId xmlns:p14="http://schemas.microsoft.com/office/powerpoint/2010/main" val="156034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grpSp>
        <p:nvGrpSpPr>
          <p:cNvPr id="40" name="Group 39"/>
          <p:cNvGrpSpPr/>
          <p:nvPr/>
        </p:nvGrpSpPr>
        <p:grpSpPr>
          <a:xfrm>
            <a:off x="3118568" y="207606"/>
            <a:ext cx="9073432" cy="6442789"/>
            <a:chOff x="-2180" y="57306"/>
            <a:chExt cx="9073432" cy="6442789"/>
          </a:xfrm>
        </p:grpSpPr>
        <p:grpSp>
          <p:nvGrpSpPr>
            <p:cNvPr id="41" name="Group 40"/>
            <p:cNvGrpSpPr/>
            <p:nvPr/>
          </p:nvGrpSpPr>
          <p:grpSpPr>
            <a:xfrm>
              <a:off x="-2180" y="57306"/>
              <a:ext cx="9043639" cy="6442789"/>
              <a:chOff x="-2180" y="107183"/>
              <a:chExt cx="9043639" cy="6442789"/>
            </a:xfrm>
          </p:grpSpPr>
          <p:sp>
            <p:nvSpPr>
              <p:cNvPr id="43" name="Oval 42"/>
              <p:cNvSpPr/>
              <p:nvPr/>
            </p:nvSpPr>
            <p:spPr>
              <a:xfrm>
                <a:off x="4203354" y="433642"/>
                <a:ext cx="212723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algn="ctr">
                  <a:defRPr/>
                </a:pPr>
                <a:r>
                  <a:rPr lang="en-US" b="1" kern="0" dirty="0">
                    <a:solidFill>
                      <a:srgbClr val="ED7D31">
                        <a:lumMod val="50000"/>
                      </a:srgbClr>
                    </a:solidFill>
                    <a:latin typeface="Calibri" panose="020F0502020204030204"/>
                  </a:rPr>
                  <a:t>HPC-ABDS Integrated</a:t>
                </a:r>
              </a:p>
              <a:p>
                <a:pPr algn="ctr">
                  <a:defRPr/>
                </a:pPr>
                <a:r>
                  <a:rPr lang="en-US" b="1" kern="0" dirty="0">
                    <a:solidFill>
                      <a:srgbClr val="ED7D31">
                        <a:lumMod val="50000"/>
                      </a:srgbClr>
                    </a:solidFill>
                    <a:latin typeface="Calibri" panose="020F0502020204030204"/>
                  </a:rPr>
                  <a:t>Software</a:t>
                </a:r>
                <a:endParaRPr lang="en-US" kern="0" dirty="0">
                  <a:solidFill>
                    <a:srgbClr val="ED7D31">
                      <a:lumMod val="50000"/>
                    </a:srgbClr>
                  </a:solidFill>
                  <a:latin typeface="Calibri" panose="020F0502020204030204"/>
                </a:endParaRPr>
              </a:p>
            </p:txBody>
          </p:sp>
          <p:sp>
            <p:nvSpPr>
              <p:cNvPr id="44" name="TextBox 43"/>
              <p:cNvSpPr txBox="1"/>
              <p:nvPr/>
            </p:nvSpPr>
            <p:spPr>
              <a:xfrm>
                <a:off x="-2180" y="107183"/>
                <a:ext cx="9043639" cy="6442789"/>
              </a:xfrm>
              <a:prstGeom prst="rect">
                <a:avLst/>
              </a:prstGeom>
              <a:noFill/>
            </p:spPr>
            <p:txBody>
              <a:bodyPr wrap="square" rtlCol="0">
                <a:spAutoFit/>
              </a:bodyPr>
              <a:lstStyle/>
              <a:p>
                <a:pPr>
                  <a:defRPr/>
                </a:pPr>
                <a:r>
                  <a:rPr lang="en-US" sz="1600" b="1" kern="0" dirty="0">
                    <a:solidFill>
                      <a:srgbClr val="ED7D31">
                        <a:lumMod val="50000"/>
                      </a:srgbClr>
                    </a:solidFill>
                    <a:cs typeface="Arial" panose="020B0604020202020204" pitchFamily="34" charset="0"/>
                  </a:rPr>
                  <a:t>	         </a:t>
                </a:r>
                <a:r>
                  <a:rPr lang="en-US" sz="2000" b="1" kern="0" dirty="0">
                    <a:solidFill>
                      <a:srgbClr val="ED7D31">
                        <a:lumMod val="50000"/>
                      </a:srgbClr>
                    </a:solidFill>
                    <a:cs typeface="Arial" panose="020B0604020202020204" pitchFamily="34" charset="0"/>
                  </a:rPr>
                  <a:t>Big Data ABDS	         </a:t>
                </a:r>
                <a:r>
                  <a:rPr lang="en-US" sz="2000" b="1" kern="0" dirty="0" err="1">
                    <a:solidFill>
                      <a:srgbClr val="ED7D31">
                        <a:lumMod val="50000"/>
                      </a:srgbClr>
                    </a:solidFill>
                    <a:cs typeface="Arial" panose="020B0604020202020204" pitchFamily="34" charset="0"/>
                  </a:rPr>
                  <a:t>HPCCloud</a:t>
                </a:r>
                <a:r>
                  <a:rPr lang="en-US" sz="2000" b="1" kern="0" dirty="0">
                    <a:solidFill>
                      <a:srgbClr val="ED7D31">
                        <a:lumMod val="50000"/>
                      </a:srgbClr>
                    </a:solidFill>
                    <a:cs typeface="Arial" panose="020B0604020202020204" pitchFamily="34" charset="0"/>
                  </a:rPr>
                  <a:t> 3.0         HPC, Cluster</a:t>
                </a:r>
              </a:p>
              <a:p>
                <a:pPr>
                  <a:defRPr/>
                </a:pPr>
                <a:endParaRPr lang="en-US" sz="1600"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17. Orchestration       </a:t>
                </a:r>
                <a:r>
                  <a:rPr lang="en-US" sz="1600" b="1" kern="0" dirty="0">
                    <a:solidFill>
                      <a:prstClr val="black"/>
                    </a:solidFill>
                    <a:latin typeface="Calibri" panose="020F0502020204030204"/>
                  </a:rPr>
                  <a:t>Beam, Crunch, </a:t>
                </a:r>
                <a:r>
                  <a:rPr lang="en-US" sz="1600" b="1" kern="0" dirty="0" err="1">
                    <a:solidFill>
                      <a:prstClr val="black"/>
                    </a:solidFill>
                    <a:latin typeface="Calibri" panose="020F0502020204030204"/>
                  </a:rPr>
                  <a:t>Tez</a:t>
                </a:r>
                <a:r>
                  <a:rPr lang="en-US" sz="1600" b="1" kern="0" dirty="0">
                    <a:solidFill>
                      <a:prstClr val="black"/>
                    </a:solidFill>
                    <a:latin typeface="Calibri" panose="020F0502020204030204"/>
                  </a:rPr>
                  <a:t>, Cloud Dataflow		  Kepler, Pegasus, </a:t>
                </a:r>
                <a:r>
                  <a:rPr lang="en-US" sz="1600" b="1" kern="0" dirty="0" err="1">
                    <a:solidFill>
                      <a:prstClr val="black"/>
                    </a:solidFill>
                    <a:latin typeface="Calibri" panose="020F0502020204030204"/>
                  </a:rPr>
                  <a:t>Taverna</a:t>
                </a:r>
                <a:endParaRPr lang="en-US" sz="1600" b="1" kern="0" dirty="0">
                  <a:solidFill>
                    <a:prstClr val="black"/>
                  </a:solidFill>
                  <a:latin typeface="Calibri" panose="020F0502020204030204"/>
                </a:endParaRPr>
              </a:p>
              <a:p>
                <a:pPr>
                  <a:lnSpc>
                    <a:spcPts val="800"/>
                  </a:lnSpc>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16. Libraries                 </a:t>
                </a:r>
                <a:r>
                  <a:rPr lang="en-US" sz="1600" b="1" kern="0" dirty="0" err="1">
                    <a:solidFill>
                      <a:prstClr val="black"/>
                    </a:solidFill>
                    <a:latin typeface="Calibri" panose="020F0502020204030204"/>
                  </a:rPr>
                  <a:t>MLlib</a:t>
                </a:r>
                <a:r>
                  <a:rPr lang="en-US" sz="1600" b="1" kern="0" dirty="0">
                    <a:solidFill>
                      <a:prstClr val="black"/>
                    </a:solidFill>
                    <a:latin typeface="Calibri" panose="020F0502020204030204"/>
                  </a:rPr>
                  <a:t>/Mahout, </a:t>
                </a:r>
                <a:r>
                  <a:rPr lang="en-US" sz="1600" b="1" kern="0" dirty="0" err="1">
                    <a:solidFill>
                      <a:prstClr val="black"/>
                    </a:solidFill>
                    <a:latin typeface="Calibri" panose="020F0502020204030204"/>
                  </a:rPr>
                  <a:t>TensorFlow</a:t>
                </a:r>
                <a:r>
                  <a:rPr lang="en-US" sz="1600" b="1" kern="0" dirty="0">
                    <a:solidFill>
                      <a:prstClr val="black"/>
                    </a:solidFill>
                    <a:latin typeface="Calibri" panose="020F0502020204030204"/>
                  </a:rPr>
                  <a:t>, CNTK, R, Python	   </a:t>
                </a:r>
                <a:r>
                  <a:rPr lang="en-US" sz="1600" b="1" kern="0" dirty="0" err="1">
                    <a:solidFill>
                      <a:prstClr val="black"/>
                    </a:solidFill>
                    <a:latin typeface="Calibri" panose="020F0502020204030204"/>
                  </a:rPr>
                  <a:t>ScaLAPACK</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PETSc</a:t>
                </a:r>
                <a:r>
                  <a:rPr lang="en-US" sz="1600" b="1" kern="0" dirty="0">
                    <a:solidFill>
                      <a:prstClr val="black"/>
                    </a:solidFill>
                    <a:latin typeface="Calibri" panose="020F0502020204030204"/>
                  </a:rPr>
                  <a:t>, Matlab</a:t>
                </a: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15A. High Level Programming  </a:t>
                </a:r>
                <a:r>
                  <a:rPr lang="en-US" sz="1600" b="1" kern="0" dirty="0">
                    <a:solidFill>
                      <a:prstClr val="black"/>
                    </a:solidFill>
                    <a:latin typeface="Calibri" panose="020F0502020204030204"/>
                  </a:rPr>
                  <a:t>Pig, Hive, Drill			   Domain-specific Languages</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15B. Platform as a Service </a:t>
                </a:r>
                <a:r>
                  <a:rPr lang="en-US" sz="1600" b="1" kern="0" dirty="0">
                    <a:solidFill>
                      <a:prstClr val="black"/>
                    </a:solidFill>
                    <a:latin typeface="Calibri" panose="020F0502020204030204"/>
                  </a:rPr>
                  <a:t>App Engine, </a:t>
                </a:r>
                <a:r>
                  <a:rPr lang="en-US" sz="1600" b="1" kern="0" dirty="0" err="1">
                    <a:solidFill>
                      <a:prstClr val="black"/>
                    </a:solidFill>
                    <a:latin typeface="Calibri" panose="020F0502020204030204"/>
                  </a:rPr>
                  <a:t>BlueMix</a:t>
                </a:r>
                <a:r>
                  <a:rPr lang="en-US" sz="1600" b="1" kern="0" dirty="0">
                    <a:solidFill>
                      <a:prstClr val="black"/>
                    </a:solidFill>
                    <a:latin typeface="Calibri" panose="020F0502020204030204"/>
                  </a:rPr>
                  <a:t>, Elastic Beanstalk		     XSEDE Software Stack</a:t>
                </a:r>
                <a:br>
                  <a:rPr lang="en-US" sz="1600" b="1" kern="0" dirty="0">
                    <a:solidFill>
                      <a:srgbClr val="ED7D31">
                        <a:lumMod val="50000"/>
                      </a:srgbClr>
                    </a:solidFill>
                    <a:latin typeface="Calibri" panose="020F0502020204030204"/>
                  </a:rPr>
                </a:b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Languages</a:t>
                </a:r>
                <a:r>
                  <a:rPr lang="en-US" sz="1600" b="1" kern="0" dirty="0">
                    <a:solidFill>
                      <a:prstClr val="black"/>
                    </a:solidFill>
                    <a:latin typeface="Calibri" panose="020F0502020204030204"/>
                  </a:rPr>
                  <a:t>            Java, Erlang, Scala, Clojure, SQL, SPARQL, Python	           Fortran, C/C++, Python</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14B. Streaming	</a:t>
                </a:r>
                <a:r>
                  <a:rPr lang="en-US" sz="1600" b="1" kern="0" dirty="0">
                    <a:solidFill>
                      <a:prstClr val="black"/>
                    </a:solidFill>
                    <a:latin typeface="Calibri" panose="020F0502020204030204"/>
                  </a:rPr>
                  <a:t>Storm, Kafka, Kinesis</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13,14A. Parallel Runtime</a:t>
                </a:r>
                <a:r>
                  <a:rPr lang="en-US" sz="1600" b="1" kern="0" dirty="0">
                    <a:solidFill>
                      <a:prstClr val="black"/>
                    </a:solidFill>
                    <a:latin typeface="Calibri" panose="020F0502020204030204"/>
                  </a:rPr>
                  <a:t>  Hadoop, MapReduce			         MPI/</a:t>
                </a:r>
                <a:r>
                  <a:rPr lang="en-US" sz="1600" b="1" kern="0" dirty="0" err="1">
                    <a:solidFill>
                      <a:prstClr val="black"/>
                    </a:solidFill>
                    <a:latin typeface="Calibri" panose="020F0502020204030204"/>
                  </a:rPr>
                  <a:t>OpenMP</a:t>
                </a:r>
                <a:r>
                  <a:rPr lang="en-US" sz="1600" b="1" kern="0" dirty="0">
                    <a:solidFill>
                      <a:prstClr val="black"/>
                    </a:solidFill>
                    <a:latin typeface="Calibri" panose="020F0502020204030204"/>
                  </a:rPr>
                  <a:t>/</a:t>
                </a:r>
                <a:r>
                  <a:rPr lang="en-US" sz="1600" b="1" kern="0" dirty="0" err="1">
                    <a:solidFill>
                      <a:prstClr val="black"/>
                    </a:solidFill>
                    <a:latin typeface="Calibri" panose="020F0502020204030204"/>
                  </a:rPr>
                  <a:t>OpenCL</a:t>
                </a:r>
                <a:endParaRPr lang="en-US" sz="1600" b="1" kern="0" dirty="0">
                  <a:solidFill>
                    <a:srgbClr val="ED7D31">
                      <a:lumMod val="50000"/>
                    </a:srgbClr>
                  </a:solidFill>
                  <a:latin typeface="Calibri" panose="020F0502020204030204"/>
                </a:endParaRPr>
              </a:p>
              <a:p>
                <a:pPr>
                  <a:defRPr/>
                </a:pPr>
                <a:r>
                  <a:rPr lang="en-US" sz="800" b="1" kern="0" dirty="0">
                    <a:solidFill>
                      <a:srgbClr val="ED7D31">
                        <a:lumMod val="50000"/>
                      </a:srgbClr>
                    </a:solidFill>
                    <a:latin typeface="Calibri" panose="020F0502020204030204"/>
                  </a:rPr>
                  <a:t>  </a:t>
                </a:r>
              </a:p>
              <a:p>
                <a:pPr>
                  <a:defRPr/>
                </a:pPr>
                <a:r>
                  <a:rPr lang="en-US" sz="1600" b="1" kern="0" dirty="0">
                    <a:solidFill>
                      <a:srgbClr val="ED7D31">
                        <a:lumMod val="50000"/>
                      </a:srgbClr>
                    </a:solidFill>
                    <a:latin typeface="Calibri" panose="020F0502020204030204"/>
                  </a:rPr>
                  <a:t>2. Coordination	</a:t>
                </a:r>
                <a:r>
                  <a:rPr lang="en-US" sz="1600" b="1" kern="0" dirty="0">
                    <a:solidFill>
                      <a:prstClr val="black"/>
                    </a:solidFill>
                    <a:latin typeface="Calibri" panose="020F0502020204030204"/>
                  </a:rPr>
                  <a:t>Zookeeper</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12. Caching	</a:t>
                </a:r>
                <a:r>
                  <a:rPr lang="en-US" sz="1600" b="1" kern="0" dirty="0" err="1">
                    <a:solidFill>
                      <a:prstClr val="black"/>
                    </a:solidFill>
                    <a:latin typeface="Calibri" panose="020F0502020204030204"/>
                  </a:rPr>
                  <a:t>Memcached</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11. Data Management </a:t>
                </a:r>
                <a:r>
                  <a:rPr lang="en-US" sz="1600" b="1" kern="0" dirty="0">
                    <a:solidFill>
                      <a:prstClr val="black"/>
                    </a:solidFill>
                    <a:latin typeface="Calibri" panose="020F0502020204030204"/>
                  </a:rPr>
                  <a:t>Hbase, </a:t>
                </a:r>
                <a:r>
                  <a:rPr lang="en-US" sz="1600" b="1" kern="0" dirty="0" err="1">
                    <a:solidFill>
                      <a:prstClr val="black"/>
                    </a:solidFill>
                    <a:latin typeface="Calibri" panose="020F0502020204030204"/>
                  </a:rPr>
                  <a:t>Accumulo</a:t>
                </a:r>
                <a:r>
                  <a:rPr lang="en-US" sz="1600" b="1" kern="0" dirty="0">
                    <a:solidFill>
                      <a:prstClr val="black"/>
                    </a:solidFill>
                    <a:latin typeface="Calibri" panose="020F0502020204030204"/>
                  </a:rPr>
                  <a:t>, Neo4J, MySQL			</a:t>
                </a:r>
                <a:r>
                  <a:rPr lang="en-US" sz="1600" b="1" kern="0" dirty="0" err="1">
                    <a:solidFill>
                      <a:prstClr val="black"/>
                    </a:solidFill>
                    <a:latin typeface="Calibri" panose="020F0502020204030204"/>
                  </a:rPr>
                  <a:t>iRODS</a:t>
                </a:r>
                <a:endParaRPr lang="en-US" sz="16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10. Data Transfer	</a:t>
                </a:r>
                <a:r>
                  <a:rPr lang="en-US" sz="1600" b="1" kern="0" dirty="0" err="1">
                    <a:solidFill>
                      <a:prstClr val="black"/>
                    </a:solidFill>
                    <a:latin typeface="Calibri" panose="020F0502020204030204"/>
                  </a:rPr>
                  <a:t>Sqoop</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GridFTP</a:t>
                </a:r>
                <a:endParaRPr lang="en-US" sz="1600" b="1" kern="0" dirty="0">
                  <a:solidFill>
                    <a:prstClr val="black"/>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9. Scheduling	</a:t>
                </a:r>
                <a:r>
                  <a:rPr lang="en-US" sz="1600" b="1" kern="0" dirty="0">
                    <a:solidFill>
                      <a:prstClr val="black"/>
                    </a:solidFill>
                    <a:latin typeface="Calibri" panose="020F0502020204030204"/>
                  </a:rPr>
                  <a:t>Yarn, </a:t>
                </a:r>
                <a:r>
                  <a:rPr lang="en-US" sz="1600" b="1" kern="0" dirty="0" err="1">
                    <a:solidFill>
                      <a:prstClr val="black"/>
                    </a:solidFill>
                    <a:latin typeface="Calibri" panose="020F0502020204030204"/>
                  </a:rPr>
                  <a:t>Mesos</a:t>
                </a:r>
                <a:r>
                  <a:rPr lang="en-US" sz="1600" b="1" kern="0" dirty="0">
                    <a:solidFill>
                      <a:prstClr val="black"/>
                    </a:solidFill>
                    <a:latin typeface="Calibri" panose="020F0502020204030204"/>
                  </a:rPr>
                  <a:t>					</a:t>
                </a:r>
                <a:r>
                  <a:rPr lang="en-US" sz="1600" b="1" kern="0" dirty="0" err="1">
                    <a:solidFill>
                      <a:prstClr val="black"/>
                    </a:solidFill>
                    <a:latin typeface="Calibri" panose="020F0502020204030204"/>
                  </a:rPr>
                  <a:t>Slurm</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8. File Systems	</a:t>
                </a:r>
                <a:r>
                  <a:rPr lang="en-US" sz="1600" b="1" kern="0" dirty="0">
                    <a:solidFill>
                      <a:prstClr val="black"/>
                    </a:solidFill>
                    <a:latin typeface="Calibri" panose="020F0502020204030204"/>
                  </a:rPr>
                  <a:t>HDFS, Object Stores					</a:t>
                </a:r>
                <a:r>
                  <a:rPr lang="en-US" sz="1600" b="1" kern="0" dirty="0" err="1">
                    <a:solidFill>
                      <a:prstClr val="black"/>
                    </a:solidFill>
                    <a:latin typeface="Calibri" panose="020F0502020204030204"/>
                  </a:rPr>
                  <a:t>Lustre</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1, 11A Formats	</a:t>
                </a:r>
                <a:r>
                  <a:rPr lang="en-US" sz="1600" b="1" kern="0" dirty="0">
                    <a:solidFill>
                      <a:prstClr val="black"/>
                    </a:solidFill>
                    <a:latin typeface="Calibri" panose="020F0502020204030204"/>
                  </a:rPr>
                  <a:t>Thrift, </a:t>
                </a:r>
                <a:r>
                  <a:rPr lang="en-US" sz="1600" b="1" kern="0" dirty="0" err="1">
                    <a:solidFill>
                      <a:prstClr val="black"/>
                    </a:solidFill>
                    <a:latin typeface="Calibri" panose="020F0502020204030204"/>
                  </a:rPr>
                  <a:t>Protobuf</a:t>
                </a:r>
                <a:r>
                  <a:rPr lang="en-US" sz="1600" b="1" kern="0" dirty="0">
                    <a:solidFill>
                      <a:prstClr val="black"/>
                    </a:solidFill>
                    <a:latin typeface="Calibri" panose="020F0502020204030204"/>
                  </a:rPr>
                  <a:t>				        FITS, HDF</a:t>
                </a:r>
                <a:endParaRPr lang="en-US" sz="1600" b="1" kern="0" dirty="0">
                  <a:solidFill>
                    <a:srgbClr val="ED7D31">
                      <a:lumMod val="50000"/>
                    </a:srgbClr>
                  </a:solidFill>
                  <a:latin typeface="Calibri" panose="020F0502020204030204"/>
                </a:endParaRPr>
              </a:p>
              <a:p>
                <a:pPr>
                  <a:defRPr/>
                </a:pPr>
                <a:endParaRPr lang="en-US" sz="800" b="1" kern="0" dirty="0">
                  <a:solidFill>
                    <a:srgbClr val="ED7D31">
                      <a:lumMod val="50000"/>
                    </a:srgbClr>
                  </a:solidFill>
                  <a:latin typeface="Calibri" panose="020F0502020204030204"/>
                </a:endParaRPr>
              </a:p>
              <a:p>
                <a:pPr>
                  <a:defRPr/>
                </a:pPr>
                <a:r>
                  <a:rPr lang="en-US" sz="1600" b="1" kern="0" dirty="0">
                    <a:solidFill>
                      <a:srgbClr val="ED7D31">
                        <a:lumMod val="50000"/>
                      </a:srgbClr>
                    </a:solidFill>
                    <a:latin typeface="Calibri" panose="020F0502020204030204"/>
                  </a:rPr>
                  <a:t>5. </a:t>
                </a:r>
                <a:r>
                  <a:rPr lang="en-US" sz="1600" b="1" kern="0" dirty="0" err="1">
                    <a:solidFill>
                      <a:srgbClr val="ED7D31">
                        <a:lumMod val="50000"/>
                      </a:srgbClr>
                    </a:solidFill>
                    <a:latin typeface="Calibri" panose="020F0502020204030204"/>
                  </a:rPr>
                  <a:t>IaaS</a:t>
                </a:r>
                <a:r>
                  <a:rPr lang="en-US" sz="1600" b="1" kern="0" dirty="0">
                    <a:solidFill>
                      <a:srgbClr val="ED7D31">
                        <a:lumMod val="50000"/>
                      </a:srgbClr>
                    </a:solidFill>
                    <a:latin typeface="Calibri" panose="020F0502020204030204"/>
                  </a:rPr>
                  <a:t>		</a:t>
                </a:r>
                <a:r>
                  <a:rPr lang="en-US" sz="1600" b="1" kern="0" dirty="0" err="1">
                    <a:solidFill>
                      <a:prstClr val="black"/>
                    </a:solidFill>
                    <a:latin typeface="Calibri" panose="020F0502020204030204"/>
                  </a:rPr>
                  <a:t>OpenStack</a:t>
                </a:r>
                <a:r>
                  <a:rPr lang="en-US" sz="1600" b="1" kern="0" dirty="0">
                    <a:solidFill>
                      <a:prstClr val="black"/>
                    </a:solidFill>
                    <a:latin typeface="Calibri" panose="020F0502020204030204"/>
                  </a:rPr>
                  <a:t>	, </a:t>
                </a:r>
                <a:r>
                  <a:rPr lang="en-US" sz="1600" b="1" kern="0" dirty="0" err="1">
                    <a:solidFill>
                      <a:prstClr val="black"/>
                    </a:solidFill>
                    <a:latin typeface="Calibri" panose="020F0502020204030204"/>
                  </a:rPr>
                  <a:t>Docker</a:t>
                </a:r>
                <a:r>
                  <a:rPr lang="en-US" sz="1600" b="1" kern="0" dirty="0">
                    <a:solidFill>
                      <a:srgbClr val="ED7D31">
                        <a:lumMod val="50000"/>
                      </a:srgbClr>
                    </a:solidFill>
                    <a:latin typeface="Calibri" panose="020F0502020204030204"/>
                  </a:rPr>
                  <a:t>				</a:t>
                </a:r>
                <a:r>
                  <a:rPr lang="en-US" sz="1600" b="1" kern="0" dirty="0">
                    <a:solidFill>
                      <a:prstClr val="black"/>
                    </a:solidFill>
                    <a:latin typeface="Calibri" panose="020F0502020204030204"/>
                  </a:rPr>
                  <a:t>Linux, Bare-metal, SR-IOV</a:t>
                </a:r>
              </a:p>
              <a:p>
                <a:pPr>
                  <a:defRPr/>
                </a:pPr>
                <a:endParaRPr lang="en-US" sz="1600" b="1" kern="0" dirty="0">
                  <a:solidFill>
                    <a:srgbClr val="ED7D31">
                      <a:lumMod val="50000"/>
                    </a:srgbClr>
                  </a:solidFill>
                  <a:latin typeface="Calibri" panose="020F0502020204030204"/>
                </a:endParaRPr>
              </a:p>
              <a:p>
                <a:pPr>
                  <a:defRPr/>
                </a:pPr>
                <a:r>
                  <a:rPr lang="en-US" b="1" kern="0" dirty="0">
                    <a:solidFill>
                      <a:srgbClr val="ED7D31">
                        <a:lumMod val="50000"/>
                      </a:srgbClr>
                    </a:solidFill>
                    <a:latin typeface="Calibri" panose="020F0502020204030204"/>
                  </a:rPr>
                  <a:t>Infrastructure	CLOUDS	                               Clouds and/or HPC             SUPERCOMPUTERS</a:t>
                </a:r>
              </a:p>
            </p:txBody>
          </p:sp>
          <p:cxnSp>
            <p:nvCxnSpPr>
              <p:cNvPr id="45" name="Straight Arrow Connector 4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46" name="Straight Arrow Connector 4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47" name="Straight Arrow Connector 4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48" name="Straight Arrow Connector 4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49" name="Straight Arrow Connector 4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p:nvPr/>
            </p:nvCxnSpPr>
            <p:spPr>
              <a:xfrm>
                <a:off x="3974488" y="1601581"/>
                <a:ext cx="311272" cy="1739"/>
              </a:xfrm>
              <a:prstGeom prst="straightConnector1">
                <a:avLst/>
              </a:prstGeom>
              <a:noFill/>
              <a:ln w="19050" cap="flat" cmpd="sng" algn="ctr">
                <a:solidFill>
                  <a:sysClr val="windowText" lastClr="000000"/>
                </a:solidFill>
                <a:prstDash val="solid"/>
                <a:miter lim="800000"/>
                <a:tailEnd type="triangle"/>
              </a:ln>
              <a:effectLst/>
            </p:spPr>
          </p:cxnSp>
          <p:cxnSp>
            <p:nvCxnSpPr>
              <p:cNvPr id="51" name="Straight Arrow Connector 50"/>
              <p:cNvCxnSpPr/>
              <p:nvPr/>
            </p:nvCxnSpPr>
            <p:spPr>
              <a:xfrm flipH="1">
                <a:off x="6185617" y="1593863"/>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52" name="Straight Arrow Connector 5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53" name="Straight Arrow Connector 5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5" name="Straight Arrow Connector 54"/>
              <p:cNvCxnSpPr/>
              <p:nvPr/>
            </p:nvCxnSpPr>
            <p:spPr>
              <a:xfrm flipH="1">
                <a:off x="6301942" y="2335877"/>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56" name="Straight Arrow Connector 5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58" name="Straight Arrow Connector 57"/>
              <p:cNvCxnSpPr/>
              <p:nvPr/>
            </p:nvCxnSpPr>
            <p:spPr>
              <a:xfrm>
                <a:off x="4076377" y="2917747"/>
                <a:ext cx="573400" cy="0"/>
              </a:xfrm>
              <a:prstGeom prst="straightConnector1">
                <a:avLst/>
              </a:prstGeom>
              <a:noFill/>
              <a:ln w="19050" cap="flat" cmpd="sng" algn="ctr">
                <a:solidFill>
                  <a:sysClr val="windowText" lastClr="000000"/>
                </a:solidFill>
                <a:prstDash val="solid"/>
                <a:miter lim="800000"/>
                <a:tailEnd type="triangle"/>
              </a:ln>
              <a:effectLst/>
            </p:spPr>
          </p:cxnSp>
          <p:cxnSp>
            <p:nvCxnSpPr>
              <p:cNvPr id="59" name="Straight Arrow Connector 5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60" name="Straight Arrow Connector 59"/>
              <p:cNvCxnSpPr/>
              <p:nvPr/>
            </p:nvCxnSpPr>
            <p:spPr>
              <a:xfrm>
                <a:off x="48443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61" name="Straight Arrow Connector 60"/>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62" name="Straight Arrow Connector 61"/>
              <p:cNvCxnSpPr/>
              <p:nvPr/>
            </p:nvCxnSpPr>
            <p:spPr>
              <a:xfrm flipV="1">
                <a:off x="2629920"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64" name="Straight Arrow Connector 63"/>
              <p:cNvCxnSpPr/>
              <p:nvPr/>
            </p:nvCxnSpPr>
            <p:spPr>
              <a:xfrm>
                <a:off x="3032244" y="4474426"/>
                <a:ext cx="1044133" cy="0"/>
              </a:xfrm>
              <a:prstGeom prst="straightConnector1">
                <a:avLst/>
              </a:prstGeom>
              <a:noFill/>
              <a:ln w="19050" cap="flat" cmpd="sng" algn="ctr">
                <a:solidFill>
                  <a:sysClr val="windowText" lastClr="000000"/>
                </a:solidFill>
                <a:prstDash val="solid"/>
                <a:miter lim="800000"/>
                <a:tailEnd type="triangle"/>
              </a:ln>
              <a:effectLst/>
            </p:spPr>
          </p:cxnSp>
          <p:cxnSp>
            <p:nvCxnSpPr>
              <p:cNvPr id="65" name="Straight Arrow Connector 64"/>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67" name="Straight Arrow Connector 66"/>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68" name="Straight Arrow Connector 67"/>
              <p:cNvCxnSpPr/>
              <p:nvPr/>
            </p:nvCxnSpPr>
            <p:spPr>
              <a:xfrm flipV="1">
                <a:off x="2817311" y="5726991"/>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69" name="Straight Arrow Connector 68"/>
              <p:cNvCxnSpPr/>
              <p:nvPr/>
            </p:nvCxnSpPr>
            <p:spPr>
              <a:xfrm flipH="1">
                <a:off x="5562279" y="5717815"/>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71" name="Straight Arrow Connector 70"/>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42" name="TextBox 41"/>
            <p:cNvSpPr txBox="1"/>
            <p:nvPr/>
          </p:nvSpPr>
          <p:spPr>
            <a:xfrm>
              <a:off x="6808132" y="2940147"/>
              <a:ext cx="2263120" cy="338554"/>
            </a:xfrm>
            <a:prstGeom prst="rect">
              <a:avLst/>
            </a:prstGeom>
            <a:noFill/>
          </p:spPr>
          <p:txBody>
            <a:bodyPr wrap="none" rtlCol="0">
              <a:spAutoFit/>
            </a:bodyPr>
            <a:lstStyle/>
            <a:p>
              <a:pPr>
                <a:defRPr/>
              </a:pPr>
              <a:r>
                <a:rPr lang="en-US" sz="1600" b="1" kern="0" dirty="0">
                  <a:solidFill>
                    <a:prstClr val="black"/>
                  </a:solidFill>
                  <a:latin typeface="Calibri" panose="020F0502020204030204"/>
                </a:rPr>
                <a:t>CUDA, </a:t>
              </a:r>
              <a:r>
                <a:rPr lang="en-US" sz="1600" b="1" kern="0" dirty="0" err="1">
                  <a:solidFill>
                    <a:prstClr val="black"/>
                  </a:solidFill>
                  <a:latin typeface="Calibri" panose="020F0502020204030204"/>
                </a:rPr>
                <a:t>Exascale</a:t>
              </a:r>
              <a:r>
                <a:rPr lang="en-US" sz="1600" b="1" kern="0" dirty="0">
                  <a:solidFill>
                    <a:prstClr val="black"/>
                  </a:solidFill>
                  <a:latin typeface="Calibri" panose="020F0502020204030204"/>
                </a:rPr>
                <a:t> Runtime</a:t>
              </a:r>
            </a:p>
          </p:txBody>
        </p:sp>
      </p:gr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Tree>
    <p:extLst>
      <p:ext uri="{BB962C8B-B14F-4D97-AF65-F5344CB8AC3E}">
        <p14:creationId xmlns:p14="http://schemas.microsoft.com/office/powerpoint/2010/main" val="386470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134243" y="3064546"/>
            <a:ext cx="10515600" cy="2852737"/>
          </a:xfrm>
        </p:spPr>
        <p:txBody>
          <a:bodyPr/>
          <a:lstStyle/>
          <a:p>
            <a:pPr algn="ctr"/>
            <a:r>
              <a:rPr lang="en-US" b="1" dirty="0"/>
              <a:t>Implementing Twister2</a:t>
            </a:r>
            <a:br>
              <a:rPr lang="en-US" b="1" dirty="0"/>
            </a:br>
            <a:r>
              <a:rPr lang="en-US" b="1" dirty="0"/>
              <a:t>at a high level</a:t>
            </a:r>
          </a:p>
        </p:txBody>
      </p:sp>
      <p:sp>
        <p:nvSpPr>
          <p:cNvPr id="2" name="Slide Number Placeholder 1">
            <a:extLst>
              <a:ext uri="{FF2B5EF4-FFF2-40B4-BE49-F238E27FC236}">
                <a16:creationId xmlns:a16="http://schemas.microsoft.com/office/drawing/2014/main" id="{5E58F1CB-C920-43BA-A097-D0615BFB420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79150" y="524576"/>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Tree>
    <p:extLst>
      <p:ext uri="{BB962C8B-B14F-4D97-AF65-F5344CB8AC3E}">
        <p14:creationId xmlns:p14="http://schemas.microsoft.com/office/powerpoint/2010/main" val="257146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49620"/>
            <a:ext cx="11983453" cy="979714"/>
          </a:xfrm>
        </p:spPr>
        <p:txBody>
          <a:bodyPr>
            <a:normAutofit/>
          </a:bodyPr>
          <a:lstStyle/>
          <a:p>
            <a:pPr algn="ctr"/>
            <a:r>
              <a:rPr lang="en-US" sz="4200" b="1" dirty="0">
                <a:latin typeface="+mn-lt"/>
              </a:rPr>
              <a:t>Twister2: “Next Generation Grid - Edge – HPC Cloud”</a:t>
            </a:r>
          </a:p>
        </p:txBody>
      </p:sp>
      <p:sp>
        <p:nvSpPr>
          <p:cNvPr id="4" name="Content Placeholder 3"/>
          <p:cNvSpPr>
            <a:spLocks noGrp="1"/>
          </p:cNvSpPr>
          <p:nvPr>
            <p:ph idx="1"/>
          </p:nvPr>
        </p:nvSpPr>
        <p:spPr>
          <a:xfrm>
            <a:off x="0" y="750178"/>
            <a:ext cx="12087726" cy="5206481"/>
          </a:xfrm>
        </p:spPr>
        <p:txBody>
          <a:bodyPr>
            <a:normAutofit fontScale="92500" lnSpcReduction="10000"/>
          </a:bodyPr>
          <a:lstStyle/>
          <a:p>
            <a:r>
              <a:rPr lang="en-US" dirty="0"/>
              <a:t>Original 2010 </a:t>
            </a:r>
            <a:r>
              <a:rPr lang="en-US" b="1" dirty="0"/>
              <a:t>Twister</a:t>
            </a:r>
            <a:r>
              <a:rPr lang="en-US" dirty="0"/>
              <a:t> paper has 878 citations; it was a particular approach to </a:t>
            </a:r>
            <a:r>
              <a:rPr lang="en-US" dirty="0" err="1"/>
              <a:t>MapCollective</a:t>
            </a:r>
            <a:r>
              <a:rPr lang="en-US" dirty="0"/>
              <a:t> iterative processing for machine learning</a:t>
            </a:r>
          </a:p>
          <a:p>
            <a:r>
              <a:rPr lang="en-US" b="1" dirty="0"/>
              <a:t>Re-engineer </a:t>
            </a:r>
            <a:r>
              <a:rPr lang="en-US" dirty="0"/>
              <a:t>current Apache Big Data and HPC software systems as </a:t>
            </a:r>
            <a:r>
              <a:rPr lang="en-US" b="1" dirty="0"/>
              <a:t>a toolkit</a:t>
            </a:r>
          </a:p>
          <a:p>
            <a:r>
              <a:rPr lang="en-US" dirty="0"/>
              <a:t>Support a </a:t>
            </a:r>
            <a:r>
              <a:rPr lang="en-US" b="1" dirty="0" err="1"/>
              <a:t>serverless</a:t>
            </a:r>
            <a:r>
              <a:rPr lang="en-US" b="1" dirty="0"/>
              <a:t> (cloud-native) dataflow event-driven </a:t>
            </a:r>
            <a:r>
              <a:rPr lang="en-US" b="1" dirty="0" err="1"/>
              <a:t>FaaS</a:t>
            </a:r>
            <a:r>
              <a:rPr lang="en-US" b="1" dirty="0"/>
              <a:t> (microservice) </a:t>
            </a:r>
            <a:r>
              <a:rPr lang="en-US" dirty="0"/>
              <a:t>framework running across application and geographic domains. </a:t>
            </a:r>
          </a:p>
          <a:p>
            <a:pPr lvl="1"/>
            <a:r>
              <a:rPr lang="en-US" dirty="0"/>
              <a:t>Support all types of Data analysis from GML to Edge computing</a:t>
            </a:r>
          </a:p>
          <a:p>
            <a:r>
              <a:rPr lang="en-US" dirty="0"/>
              <a:t>Build on Cloud best practice but use HPC wherever possible to get high performance</a:t>
            </a:r>
          </a:p>
          <a:p>
            <a:r>
              <a:rPr lang="en-US" dirty="0"/>
              <a:t>Smoothly support current paradigms Hadoop, Spark, Flink, Heron, MPI, DARMA …</a:t>
            </a:r>
          </a:p>
          <a:p>
            <a:r>
              <a:rPr lang="en-US" dirty="0"/>
              <a:t>Use</a:t>
            </a:r>
            <a:r>
              <a:rPr lang="en-US" b="1" dirty="0"/>
              <a:t> interoperable </a:t>
            </a:r>
            <a:r>
              <a:rPr lang="en-US" dirty="0"/>
              <a:t>common abstractions but multiple</a:t>
            </a:r>
            <a:r>
              <a:rPr lang="en-US" b="1" dirty="0"/>
              <a:t> polymorphic </a:t>
            </a:r>
            <a:r>
              <a:rPr lang="en-US" dirty="0"/>
              <a:t>implementations.</a:t>
            </a:r>
          </a:p>
          <a:p>
            <a:pPr lvl="1"/>
            <a:r>
              <a:rPr lang="en-US" dirty="0"/>
              <a:t>i.e. do not require a single runtime</a:t>
            </a:r>
          </a:p>
          <a:p>
            <a:r>
              <a:rPr lang="en-US" dirty="0"/>
              <a:t>Focus on Runtime but this implies HPC-</a:t>
            </a:r>
            <a:r>
              <a:rPr lang="en-US" dirty="0" err="1"/>
              <a:t>FaaS</a:t>
            </a:r>
            <a:r>
              <a:rPr lang="en-US" dirty="0"/>
              <a:t> programming and execution model</a:t>
            </a:r>
          </a:p>
          <a:p>
            <a:r>
              <a:rPr lang="en-US" dirty="0"/>
              <a:t>This defines </a:t>
            </a:r>
            <a:r>
              <a:rPr lang="en-US" b="1" dirty="0"/>
              <a:t>a next generation Grid </a:t>
            </a:r>
            <a:r>
              <a:rPr lang="en-US" dirty="0"/>
              <a:t>based on data and edge devices – not computing as in old Grid</a:t>
            </a:r>
          </a:p>
          <a:p>
            <a:endParaRPr lang="en-US" dirty="0"/>
          </a:p>
          <a:p>
            <a:pPr lvl="1"/>
            <a:endParaRPr lang="en-US" sz="1600" dirty="0"/>
          </a:p>
        </p:txBody>
      </p:sp>
      <p:sp>
        <p:nvSpPr>
          <p:cNvPr id="3" name="Slide Number Placeholder 2">
            <a:extLst>
              <a:ext uri="{FF2B5EF4-FFF2-40B4-BE49-F238E27FC236}">
                <a16:creationId xmlns:a16="http://schemas.microsoft.com/office/drawing/2014/main" id="{B13BF3D6-61CB-42BF-998F-84E8609A54B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
        <p:nvSpPr>
          <p:cNvPr id="5" name="Rectangle 4">
            <a:extLst>
              <a:ext uri="{FF2B5EF4-FFF2-40B4-BE49-F238E27FC236}">
                <a16:creationId xmlns:a16="http://schemas.microsoft.com/office/drawing/2014/main" id="{A5B53D79-CED0-4471-8136-E322B1F0E717}"/>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Tree>
    <p:extLst>
      <p:ext uri="{BB962C8B-B14F-4D97-AF65-F5344CB8AC3E}">
        <p14:creationId xmlns:p14="http://schemas.microsoft.com/office/powerpoint/2010/main" val="34092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r>
              <a:rPr lang="en-US" dirty="0"/>
              <a:t>Unit of Processing is an Event driven Function (a microservice) replacing libraries</a:t>
            </a:r>
          </a:p>
          <a:p>
            <a:pPr lvl="1"/>
            <a:r>
              <a:rPr lang="en-US" sz="2800" dirty="0"/>
              <a:t>Can have state that may need to be preserved in place (Iterative MapReduce)</a:t>
            </a:r>
          </a:p>
          <a:p>
            <a:pPr lvl="1"/>
            <a:r>
              <a:rPr lang="en-US" sz="2800" dirty="0"/>
              <a:t>Functions can be single or 1 of 100,000 maps in large parallel code</a:t>
            </a:r>
          </a:p>
          <a:p>
            <a:r>
              <a:rPr lang="en-US" dirty="0"/>
              <a:t>Processing units run in HPC clouds, fogs or devices but these all have similar architecture (see AWS </a:t>
            </a:r>
            <a:r>
              <a:rPr lang="en-US" dirty="0" err="1"/>
              <a:t>Greengrass</a:t>
            </a:r>
            <a:r>
              <a:rPr lang="en-US" dirty="0"/>
              <a:t>)</a:t>
            </a:r>
          </a:p>
          <a:p>
            <a:pPr lvl="1"/>
            <a:r>
              <a:rPr lang="en-US" sz="2800" dirty="0"/>
              <a:t>Fog (e.g. car) looks like a cloud to a device (radar sensor) while public cloud looks like a cloud to the fog (car)</a:t>
            </a:r>
          </a:p>
          <a:p>
            <a:r>
              <a:rPr lang="en-US" dirty="0"/>
              <a:t>Analyze the </a:t>
            </a:r>
            <a:r>
              <a:rPr lang="en-US" b="1" dirty="0"/>
              <a:t>runtime of existing systems (More study needed)</a:t>
            </a:r>
          </a:p>
          <a:p>
            <a:pPr lvl="1"/>
            <a:r>
              <a:rPr lang="en-US" sz="2800" dirty="0"/>
              <a:t>Hadoop, Spark, Flink, Naiad (best logo)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endParaRPr lang="en-US" sz="32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1"/>
            <a:ext cx="10515600" cy="792656"/>
          </a:xfrm>
        </p:spPr>
        <p:txBody>
          <a:bodyPr/>
          <a:lstStyle/>
          <a:p>
            <a:pPr algn="ctr"/>
            <a:r>
              <a:rPr lang="en-US" b="1" dirty="0">
                <a:latin typeface="+mn-lt"/>
              </a:rPr>
              <a:t>Proposed Twister2 Approach </a:t>
            </a:r>
          </a:p>
        </p:txBody>
      </p:sp>
      <p:sp>
        <p:nvSpPr>
          <p:cNvPr id="4" name="Slide Number Placeholder 3">
            <a:extLst>
              <a:ext uri="{FF2B5EF4-FFF2-40B4-BE49-F238E27FC236}">
                <a16:creationId xmlns:a16="http://schemas.microsoft.com/office/drawing/2014/main" id="{0D4F9500-47E6-49F8-846F-51992A307A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pic>
        <p:nvPicPr>
          <p:cNvPr id="1026" name="Picture 2" descr="The naiad of Fincastle by CatherineNodet">
            <a:extLst>
              <a:ext uri="{FF2B5EF4-FFF2-40B4-BE49-F238E27FC236}">
                <a16:creationId xmlns:a16="http://schemas.microsoft.com/office/drawing/2014/main" id="{A94FD14A-B0F4-477B-89E6-BEB177C1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434" y="3488443"/>
            <a:ext cx="1262114" cy="160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9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1143286"/>
            <a:ext cx="10515600" cy="1465813"/>
          </a:xfrm>
        </p:spPr>
        <p:txBody>
          <a:bodyPr/>
          <a:lstStyle/>
          <a:p>
            <a:pPr algn="ctr"/>
            <a:r>
              <a:rPr lang="en-US" b="1" dirty="0">
                <a:latin typeface="+mn-lt"/>
              </a:rPr>
              <a:t>Comparing Spark Flink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979333" y="3262108"/>
            <a:ext cx="10515600" cy="1500187"/>
          </a:xfrm>
        </p:spPr>
        <p:txBody>
          <a:bodyPr>
            <a:normAutofit/>
          </a:bodyPr>
          <a:lstStyle/>
          <a:p>
            <a:r>
              <a:rPr lang="en-US" sz="2800" dirty="0"/>
              <a:t>On Global Machine Learning.</a:t>
            </a:r>
          </a:p>
          <a:p>
            <a:r>
              <a:rPr lang="en-US" sz="2800" dirty="0"/>
              <a:t>Note I said Spark and Flink are successful on LML not GML</a:t>
            </a:r>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4" name="Slide Number Placeholder 3">
            <a:extLst>
              <a:ext uri="{FF2B5EF4-FFF2-40B4-BE49-F238E27FC236}">
                <a16:creationId xmlns:a16="http://schemas.microsoft.com/office/drawing/2014/main" id="{1DC50D0B-EBC3-4952-9AA3-7E9153526A5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DC2B-C2F7-4FBA-9067-4F8DC90809BE}"/>
              </a:ext>
            </a:extLst>
          </p:cNvPr>
          <p:cNvSpPr>
            <a:spLocks noGrp="1"/>
          </p:cNvSpPr>
          <p:nvPr>
            <p:ph type="title"/>
          </p:nvPr>
        </p:nvSpPr>
        <p:spPr>
          <a:xfrm>
            <a:off x="838200" y="131861"/>
            <a:ext cx="10515600" cy="773395"/>
          </a:xfrm>
        </p:spPr>
        <p:txBody>
          <a:bodyPr/>
          <a:lstStyle/>
          <a:p>
            <a:pPr algn="ctr"/>
            <a:r>
              <a:rPr lang="en-US" b="1" dirty="0"/>
              <a:t>Abstract</a:t>
            </a:r>
          </a:p>
        </p:txBody>
      </p:sp>
      <p:sp>
        <p:nvSpPr>
          <p:cNvPr id="3" name="Content Placeholder 2">
            <a:extLst>
              <a:ext uri="{FF2B5EF4-FFF2-40B4-BE49-F238E27FC236}">
                <a16:creationId xmlns:a16="http://schemas.microsoft.com/office/drawing/2014/main" id="{9F93A6BB-723E-4E7D-AE17-3DDA4C744554}"/>
              </a:ext>
            </a:extLst>
          </p:cNvPr>
          <p:cNvSpPr>
            <a:spLocks noGrp="1"/>
          </p:cNvSpPr>
          <p:nvPr>
            <p:ph idx="1"/>
          </p:nvPr>
        </p:nvSpPr>
        <p:spPr>
          <a:xfrm>
            <a:off x="0" y="793102"/>
            <a:ext cx="12115800" cy="5057191"/>
          </a:xfrm>
        </p:spPr>
        <p:txBody>
          <a:bodyPr>
            <a:normAutofit fontScale="92500" lnSpcReduction="10000"/>
          </a:bodyPr>
          <a:lstStyle/>
          <a:p>
            <a:r>
              <a:rPr lang="en-US" dirty="0"/>
              <a:t>We discuss requirements of data analysis computing platforms satisfying different cost, performance and usability issues in different application classes.</a:t>
            </a:r>
          </a:p>
          <a:p>
            <a:r>
              <a:rPr lang="en-US" dirty="0"/>
              <a:t>We use the Ogres, which provide a means of understanding and characterizing the most common application workloads across commercial, government and scientific domains. We stress similarities and differences between simulations and data analytics.</a:t>
            </a:r>
          </a:p>
          <a:p>
            <a:r>
              <a:rPr lang="en-US" dirty="0"/>
              <a:t>Turning to hardware and software, we introduce HPC-ABDS, the High-Performance Computing (HPC) enhanced Apache Big Data Stack (ABDS), which uses the major open source Big Data software environment but develops the principles allowing the use of HPC software and hardware to achieve good performance. We present several big data performance studies.</a:t>
            </a:r>
          </a:p>
          <a:p>
            <a:r>
              <a:rPr lang="en-US" dirty="0"/>
              <a:t>We expect both conventional clouds and HPC clusters to be important and suggest DevOps as an approach to automate the deployment of software-defined applications on different hardware platforms</a:t>
            </a:r>
          </a:p>
        </p:txBody>
      </p:sp>
      <p:sp>
        <p:nvSpPr>
          <p:cNvPr id="4" name="Slide Number Placeholder 3">
            <a:extLst>
              <a:ext uri="{FF2B5EF4-FFF2-40B4-BE49-F238E27FC236}">
                <a16:creationId xmlns:a16="http://schemas.microsoft.com/office/drawing/2014/main" id="{4A1CCBA9-D5C3-4AA4-B2F5-8675037FD59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111898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898"/>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4" name="Slide Number Placeholder 3">
            <a:extLst>
              <a:ext uri="{FF2B5EF4-FFF2-40B4-BE49-F238E27FC236}">
                <a16:creationId xmlns:a16="http://schemas.microsoft.com/office/drawing/2014/main" id="{AD3F983E-29E9-4A93-8F3B-D29849DE717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224732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3" name="Slide Number Placeholder 2">
            <a:extLst>
              <a:ext uri="{FF2B5EF4-FFF2-40B4-BE49-F238E27FC236}">
                <a16:creationId xmlns:a16="http://schemas.microsoft.com/office/drawing/2014/main" id="{A7A2458E-79C9-4242-8149-2D04A5C689E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40581" y="0"/>
            <a:ext cx="10349893" cy="6858000"/>
          </a:xfrm>
          <a:prstGeom prst="rect">
            <a:avLst/>
          </a:prstGeom>
        </p:spPr>
      </p:pic>
      <p:sp>
        <p:nvSpPr>
          <p:cNvPr id="2" name="Title 1"/>
          <p:cNvSpPr>
            <a:spLocks noGrp="1"/>
          </p:cNvSpPr>
          <p:nvPr>
            <p:ph type="title"/>
          </p:nvPr>
        </p:nvSpPr>
        <p:spPr>
          <a:xfrm>
            <a:off x="4756299" y="49619"/>
            <a:ext cx="6542566" cy="1325563"/>
          </a:xfrm>
        </p:spPr>
        <p:txBody>
          <a:bodyPr/>
          <a:lstStyle/>
          <a:p>
            <a:r>
              <a:rPr lang="en-US" b="1" dirty="0" err="1">
                <a:latin typeface="+mn-lt"/>
              </a:rPr>
              <a:t>Flink</a:t>
            </a:r>
            <a:r>
              <a:rPr lang="en-US" b="1" dirty="0">
                <a:latin typeface="+mn-lt"/>
              </a:rPr>
              <a:t> MDS Dataflow Graph</a:t>
            </a:r>
          </a:p>
        </p:txBody>
      </p:sp>
      <p:sp>
        <p:nvSpPr>
          <p:cNvPr id="3" name="Slide Number Placeholder 2">
            <a:extLst>
              <a:ext uri="{FF2B5EF4-FFF2-40B4-BE49-F238E27FC236}">
                <a16:creationId xmlns:a16="http://schemas.microsoft.com/office/drawing/2014/main" id="{47A93F76-67B7-4633-BC63-CF49B28366D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291961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8" name="Slide Number Placeholder 7">
            <a:extLst>
              <a:ext uri="{FF2B5EF4-FFF2-40B4-BE49-F238E27FC236}">
                <a16:creationId xmlns:a16="http://schemas.microsoft.com/office/drawing/2014/main" id="{185F39C4-3E68-4178-9058-21E91EA2457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65" y="147957"/>
            <a:ext cx="10515600" cy="882918"/>
          </a:xfrm>
        </p:spPr>
        <p:txBody>
          <a:bodyPr>
            <a:normAutofit fontScale="90000"/>
          </a:bodyPr>
          <a:lstStyle/>
          <a:p>
            <a:r>
              <a:rPr lang="en-US" b="1" dirty="0">
                <a:latin typeface="+mn-lt"/>
              </a:rPr>
              <a:t>K-Means Algorithm and Dataflow Specification</a:t>
            </a:r>
          </a:p>
        </p:txBody>
      </p:sp>
      <p:sp>
        <p:nvSpPr>
          <p:cNvPr id="3" name="Content Placeholder 2"/>
          <p:cNvSpPr>
            <a:spLocks noGrp="1"/>
          </p:cNvSpPr>
          <p:nvPr>
            <p:ph idx="1"/>
          </p:nvPr>
        </p:nvSpPr>
        <p:spPr>
          <a:xfrm>
            <a:off x="422754" y="893933"/>
            <a:ext cx="10515600" cy="4351338"/>
          </a:xfrm>
        </p:spPr>
        <p:txBody>
          <a:bodyPr>
            <a:normAutofit/>
          </a:bodyPr>
          <a:lstStyle/>
          <a:p>
            <a:r>
              <a:rPr lang="en-US" sz="2400" dirty="0"/>
              <a:t>Point data set is partitioned and loaded to multiple map tasks</a:t>
            </a:r>
          </a:p>
          <a:p>
            <a:pPr lvl="1"/>
            <a:r>
              <a:rPr lang="en-US" sz="2000" dirty="0"/>
              <a:t>Custom input format for loading the data as block of points</a:t>
            </a:r>
          </a:p>
          <a:p>
            <a:r>
              <a:rPr lang="en-US" sz="2400" dirty="0"/>
              <a:t>Full centroid data set is loaded at each map task</a:t>
            </a:r>
          </a:p>
          <a:p>
            <a:r>
              <a:rPr lang="en-US" sz="2400" dirty="0"/>
              <a:t>Iterate over the centroids</a:t>
            </a:r>
          </a:p>
          <a:p>
            <a:pPr lvl="1"/>
            <a:r>
              <a:rPr lang="en-US" sz="2000" dirty="0"/>
              <a:t>Calculate the local point average at each map task </a:t>
            </a:r>
          </a:p>
          <a:p>
            <a:pPr lvl="1"/>
            <a:r>
              <a:rPr lang="en-US" sz="2000" dirty="0"/>
              <a:t>Reduce (sum) the centroid averages to get a global centroids</a:t>
            </a:r>
          </a:p>
          <a:p>
            <a:pPr lvl="1"/>
            <a:r>
              <a:rPr lang="en-US" sz="2000" dirty="0"/>
              <a:t>Broadcast the new centroids back to the map tasks</a:t>
            </a:r>
          </a:p>
          <a:p>
            <a:pPr lvl="1"/>
            <a:endParaRPr lang="en-US" dirty="0"/>
          </a:p>
          <a:p>
            <a:endParaRPr lang="en-US" dirty="0"/>
          </a:p>
        </p:txBody>
      </p:sp>
      <p:grpSp>
        <p:nvGrpSpPr>
          <p:cNvPr id="4" name="Canvas 4"/>
          <p:cNvGrpSpPr/>
          <p:nvPr/>
        </p:nvGrpSpPr>
        <p:grpSpPr>
          <a:xfrm>
            <a:off x="1580828" y="3698314"/>
            <a:ext cx="7166314" cy="2415193"/>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Map (nearest centroid calculation)</a:t>
              </a:r>
              <a:endParaRPr lang="en-US" sz="20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Reduce (update centroids)</a:t>
              </a:r>
              <a:endParaRPr lang="en-US" sz="20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effectLst/>
                  <a:ea typeface="Calibri" panose="020F0502020204030204" pitchFamily="34" charset="0"/>
                  <a:cs typeface="Arial Unicode MS" panose="020B0604020202020204" pitchFamily="34" charset="-128"/>
                </a:rPr>
                <a:t>Data Set &lt;Points&gt;</a:t>
              </a:r>
              <a:endParaRPr lang="en-US" sz="20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&lt;Initial Centroids&gt;</a:t>
              </a:r>
              <a:endParaRPr lang="en-US" sz="20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&lt;Updated Centroids&gt;</a:t>
              </a:r>
              <a:endParaRPr lang="en-US" sz="20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ea typeface="Calibri" panose="020F0502020204030204" pitchFamily="34" charset="0"/>
                  <a:cs typeface="Arial Unicode MS" panose="020B0604020202020204" pitchFamily="34" charset="-128"/>
                </a:rPr>
                <a:t>Broadcast</a:t>
              </a:r>
            </a:p>
          </p:txBody>
        </p:sp>
      </p:grpSp>
      <p:sp>
        <p:nvSpPr>
          <p:cNvPr id="18" name="Slide Number Placeholder 17">
            <a:extLst>
              <a:ext uri="{FF2B5EF4-FFF2-40B4-BE49-F238E27FC236}">
                <a16:creationId xmlns:a16="http://schemas.microsoft.com/office/drawing/2014/main" id="{71DFEAD8-77D1-4670-9F1E-B67AC18266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65559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Tree>
    <p:extLst>
      <p:ext uri="{BB962C8B-B14F-4D97-AF65-F5344CB8AC3E}">
        <p14:creationId xmlns:p14="http://schemas.microsoft.com/office/powerpoint/2010/main" val="3846769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B3DE1-9D10-41D8-9B77-A165F29E769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
        <p:nvSpPr>
          <p:cNvPr id="4" name="TextBox 3">
            <a:extLst>
              <a:ext uri="{FF2B5EF4-FFF2-40B4-BE49-F238E27FC236}">
                <a16:creationId xmlns:a16="http://schemas.microsoft.com/office/drawing/2014/main" id="{AB8C6564-8E97-483A-A81B-6BEADA118FE4}"/>
              </a:ext>
            </a:extLst>
          </p:cNvPr>
          <p:cNvSpPr txBox="1"/>
          <p:nvPr/>
        </p:nvSpPr>
        <p:spPr>
          <a:xfrm flipH="1">
            <a:off x="128851" y="299603"/>
            <a:ext cx="2869530" cy="5632311"/>
          </a:xfrm>
          <a:prstGeom prst="rect">
            <a:avLst/>
          </a:prstGeom>
          <a:solidFill>
            <a:schemeClr val="bg1"/>
          </a:solidFill>
        </p:spPr>
        <p:txBody>
          <a:bodyPr wrap="square" rtlCol="0">
            <a:spAutoFit/>
          </a:bodyPr>
          <a:lstStyle/>
          <a:p>
            <a:r>
              <a:rPr lang="en-US" sz="2400" dirty="0"/>
              <a:t>Global Machine Learning for O(N</a:t>
            </a:r>
            <a:r>
              <a:rPr lang="en-US" sz="2400" baseline="30000" dirty="0"/>
              <a:t>2</a:t>
            </a:r>
            <a:r>
              <a:rPr lang="en-US" sz="2400" dirty="0"/>
              <a:t>) Clustering and Dimension Reduction MDS to 3D for 170,000 Fungi sequences – Performance analysis follows</a:t>
            </a:r>
          </a:p>
          <a:p>
            <a:endParaRPr lang="en-US" sz="2400" dirty="0"/>
          </a:p>
          <a:p>
            <a:r>
              <a:rPr lang="en-US" sz="2400" dirty="0"/>
              <a:t>211 Clusters</a:t>
            </a:r>
          </a:p>
          <a:p>
            <a:endParaRPr lang="en-US" sz="2400" dirty="0"/>
          </a:p>
          <a:p>
            <a:r>
              <a:rPr lang="en-US" sz="2400" dirty="0"/>
              <a:t>MDS allows user (visual) control of clustering process</a:t>
            </a:r>
          </a:p>
        </p:txBody>
      </p:sp>
      <p:pic>
        <p:nvPicPr>
          <p:cNvPr id="5" name="Picture 4">
            <a:extLst>
              <a:ext uri="{FF2B5EF4-FFF2-40B4-BE49-F238E27FC236}">
                <a16:creationId xmlns:a16="http://schemas.microsoft.com/office/drawing/2014/main" id="{6E49E0C2-6599-4A5A-A69D-C95F9B64AF6F}"/>
              </a:ext>
            </a:extLst>
          </p:cNvPr>
          <p:cNvPicPr>
            <a:picLocks noChangeAspect="1"/>
          </p:cNvPicPr>
          <p:nvPr/>
        </p:nvPicPr>
        <p:blipFill rotWithShape="1">
          <a:blip r:embed="rId2">
            <a:extLst>
              <a:ext uri="{28A0092B-C50C-407E-A947-70E740481C1C}">
                <a14:useLocalDpi xmlns:a14="http://schemas.microsoft.com/office/drawing/2010/main" val="0"/>
              </a:ext>
            </a:extLst>
          </a:blip>
          <a:srcRect l="24167" r="32500"/>
          <a:stretch/>
        </p:blipFill>
        <p:spPr>
          <a:xfrm>
            <a:off x="3171825" y="-14770"/>
            <a:ext cx="9020175" cy="6872770"/>
          </a:xfrm>
          <a:prstGeom prst="rect">
            <a:avLst/>
          </a:prstGeom>
        </p:spPr>
      </p:pic>
      <p:sp>
        <p:nvSpPr>
          <p:cNvPr id="6" name="Rectangle 5">
            <a:extLst>
              <a:ext uri="{FF2B5EF4-FFF2-40B4-BE49-F238E27FC236}">
                <a16:creationId xmlns:a16="http://schemas.microsoft.com/office/drawing/2014/main" id="{1E5828D7-4623-4938-8696-1E5200E8B7A6}"/>
              </a:ext>
            </a:extLst>
          </p:cNvPr>
          <p:cNvSpPr/>
          <p:nvPr/>
        </p:nvSpPr>
        <p:spPr>
          <a:xfrm>
            <a:off x="3171824" y="0"/>
            <a:ext cx="7343775" cy="400110"/>
          </a:xfrm>
          <a:prstGeom prst="rect">
            <a:avLst/>
          </a:prstGeom>
          <a:solidFill>
            <a:schemeClr val="accent3"/>
          </a:solidFill>
        </p:spPr>
        <p:txBody>
          <a:bodyPr wrap="square">
            <a:spAutoFit/>
          </a:bodyPr>
          <a:lstStyle/>
          <a:p>
            <a:r>
              <a:rPr lang="en-US" sz="2000" dirty="0"/>
              <a:t>https://spidal-gw.dsc.soic.indiana.edu/public/resultsets/668018718</a:t>
            </a:r>
          </a:p>
        </p:txBody>
      </p:sp>
    </p:spTree>
    <p:extLst>
      <p:ext uri="{BB962C8B-B14F-4D97-AF65-F5344CB8AC3E}">
        <p14:creationId xmlns:p14="http://schemas.microsoft.com/office/powerpoint/2010/main" val="257899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67813"/>
            <a:ext cx="11940294" cy="5715000"/>
          </a:xfrm>
        </p:spPr>
        <p:txBody>
          <a:bodyPr/>
          <a:lstStyle/>
          <a:p>
            <a:pPr>
              <a:spcBef>
                <a:spcPts val="0"/>
              </a:spcBef>
            </a:pPr>
            <a:r>
              <a:rPr lang="en-US" sz="2400" b="1" dirty="0"/>
              <a:t>Threads</a:t>
            </a:r>
          </a:p>
          <a:p>
            <a:pPr lvl="1">
              <a:spcBef>
                <a:spcPts val="0"/>
              </a:spcBef>
            </a:pPr>
            <a:r>
              <a:rPr lang="en-US" dirty="0"/>
              <a:t>Can threads easily speedup your application?</a:t>
            </a:r>
          </a:p>
          <a:p>
            <a:pPr lvl="1">
              <a:spcBef>
                <a:spcPts val="0"/>
              </a:spcBef>
            </a:pPr>
            <a:r>
              <a:rPr lang="en-US" dirty="0"/>
              <a:t>Processes versus Threads</a:t>
            </a:r>
          </a:p>
          <a:p>
            <a:pPr>
              <a:spcBef>
                <a:spcPts val="1200"/>
              </a:spcBef>
            </a:pPr>
            <a:r>
              <a:rPr lang="en-US" sz="2400" b="1" dirty="0"/>
              <a:t>Affinity</a:t>
            </a:r>
          </a:p>
          <a:p>
            <a:pPr lvl="1">
              <a:spcBef>
                <a:spcPts val="0"/>
              </a:spcBef>
            </a:pPr>
            <a:r>
              <a:rPr lang="en-US" dirty="0"/>
              <a:t>How to place threads/processes across cores? </a:t>
            </a:r>
          </a:p>
          <a:p>
            <a:pPr lvl="1">
              <a:spcBef>
                <a:spcPts val="0"/>
              </a:spcBef>
            </a:pPr>
            <a:r>
              <a:rPr lang="en-US" dirty="0"/>
              <a:t>Why should we care?</a:t>
            </a:r>
          </a:p>
          <a:p>
            <a:pPr>
              <a:spcBef>
                <a:spcPts val="1200"/>
              </a:spcBef>
            </a:pPr>
            <a:r>
              <a:rPr lang="en-US" sz="2400" b="1" dirty="0"/>
              <a:t>Communication</a:t>
            </a:r>
          </a:p>
          <a:p>
            <a:pPr lvl="1">
              <a:spcBef>
                <a:spcPts val="0"/>
              </a:spcBef>
            </a:pPr>
            <a:r>
              <a:rPr lang="en-US" dirty="0"/>
              <a:t>Why Inter-Process Communication (IPC) is expensive?</a:t>
            </a:r>
          </a:p>
          <a:p>
            <a:pPr lvl="1">
              <a:spcBef>
                <a:spcPts val="0"/>
              </a:spcBef>
            </a:pPr>
            <a:r>
              <a:rPr lang="en-US" dirty="0"/>
              <a:t>How to improve?</a:t>
            </a:r>
          </a:p>
          <a:p>
            <a:pPr>
              <a:spcBef>
                <a:spcPts val="1200"/>
              </a:spcBef>
            </a:pPr>
            <a:r>
              <a:rPr lang="en-US" sz="2400" b="1" dirty="0"/>
              <a:t>Other factors</a:t>
            </a:r>
          </a:p>
          <a:p>
            <a:pPr lvl="1">
              <a:spcBef>
                <a:spcPts val="0"/>
              </a:spcBef>
            </a:pPr>
            <a:r>
              <a:rPr lang="en-US" dirty="0"/>
              <a:t>Garbage collection</a:t>
            </a:r>
          </a:p>
          <a:p>
            <a:pPr lvl="1">
              <a:spcBef>
                <a:spcPts val="0"/>
              </a:spcBef>
            </a:pPr>
            <a:r>
              <a:rPr lang="en-US" dirty="0"/>
              <a:t>Serialization/Deserialization</a:t>
            </a:r>
          </a:p>
          <a:p>
            <a:pPr lvl="1">
              <a:spcBef>
                <a:spcPts val="0"/>
              </a:spcBef>
            </a:pPr>
            <a:r>
              <a:rPr lang="en-US" dirty="0"/>
              <a:t>Memory references and cache</a:t>
            </a:r>
          </a:p>
          <a:p>
            <a:pPr lvl="1">
              <a:spcBef>
                <a:spcPts val="0"/>
              </a:spcBef>
            </a:pPr>
            <a:r>
              <a:rPr lang="en-US" dirty="0"/>
              <a:t>Data read/write</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1665585" y="0"/>
            <a:ext cx="5667313" cy="762000"/>
          </a:xfrm>
        </p:spPr>
        <p:txBody>
          <a:bodyPr/>
          <a:lstStyle/>
          <a:p>
            <a:r>
              <a:rPr lang="en-US" b="1" dirty="0">
                <a:latin typeface="+mn-lt"/>
              </a:rPr>
              <a:t>Performance Factors</a:t>
            </a:r>
          </a:p>
        </p:txBody>
      </p:sp>
    </p:spTree>
    <p:extLst>
      <p:ext uri="{BB962C8B-B14F-4D97-AF65-F5344CB8AC3E}">
        <p14:creationId xmlns:p14="http://schemas.microsoft.com/office/powerpoint/2010/main" val="440426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performs well after optimization</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their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Tree>
    <p:extLst>
      <p:ext uri="{BB962C8B-B14F-4D97-AF65-F5344CB8AC3E}">
        <p14:creationId xmlns:p14="http://schemas.microsoft.com/office/powerpoint/2010/main" val="105339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1512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828339"/>
            <a:ext cx="12059322" cy="5200501"/>
          </a:xfrm>
        </p:spPr>
        <p:txBody>
          <a:bodyPr>
            <a:normAutofit/>
          </a:bodyPr>
          <a:lstStyle/>
          <a:p>
            <a:r>
              <a:rPr lang="en-US" dirty="0"/>
              <a:t>Data gaining in importance compared to simulations</a:t>
            </a:r>
          </a:p>
          <a:p>
            <a:pPr lvl="1"/>
            <a:r>
              <a:rPr lang="en-US" sz="2800" dirty="0"/>
              <a:t>Data analysis techniques changing with old and new applications</a:t>
            </a:r>
          </a:p>
          <a:p>
            <a:r>
              <a:rPr lang="en-US" dirty="0"/>
              <a:t>All forms of IT increasing in importance; both data and simulations increasing</a:t>
            </a:r>
          </a:p>
          <a:p>
            <a:r>
              <a:rPr lang="en-US" b="1" dirty="0"/>
              <a:t>Internet of Things </a:t>
            </a:r>
            <a:r>
              <a:rPr lang="en-US" dirty="0"/>
              <a:t>and </a:t>
            </a:r>
            <a:r>
              <a:rPr lang="en-US" b="1" dirty="0"/>
              <a:t>Edge Computing </a:t>
            </a:r>
            <a:r>
              <a:rPr lang="en-US" dirty="0"/>
              <a:t>growing in importance</a:t>
            </a:r>
          </a:p>
          <a:p>
            <a:r>
              <a:rPr lang="en-US" b="1" dirty="0"/>
              <a:t>Exascale initiative </a:t>
            </a:r>
            <a:r>
              <a:rPr lang="en-US" dirty="0"/>
              <a:t>driving large supercomputers</a:t>
            </a:r>
          </a:p>
          <a:p>
            <a:r>
              <a:rPr lang="en-US" b="1" dirty="0"/>
              <a:t>Use of public clouds increasing rapidly</a:t>
            </a:r>
          </a:p>
          <a:p>
            <a:pPr lvl="1"/>
            <a:r>
              <a:rPr lang="en-US" sz="2800" dirty="0"/>
              <a:t>Clouds becoming diverse with subsystems containing GPU’s, FPGA’s, high performance networks, storage, memory …</a:t>
            </a:r>
          </a:p>
          <a:p>
            <a:pPr lvl="1"/>
            <a:r>
              <a:rPr lang="en-US" sz="2800" dirty="0"/>
              <a:t>They have economies of scale; hard to compete with</a:t>
            </a:r>
          </a:p>
          <a:p>
            <a:r>
              <a:rPr lang="en-US" b="1" dirty="0" err="1"/>
              <a:t>Serverless</a:t>
            </a:r>
            <a:r>
              <a:rPr lang="en-US" b="1" dirty="0"/>
              <a:t> (server hidden) computing attractive to user</a:t>
            </a:r>
            <a:r>
              <a:rPr lang="en-US" dirty="0"/>
              <a:t>: </a:t>
            </a:r>
            <a:br>
              <a:rPr lang="en-US" dirty="0"/>
            </a:br>
            <a:r>
              <a:rPr lang="en-US" dirty="0"/>
              <a:t>“No server is easier to manage than no server”</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47209" y="0"/>
            <a:ext cx="10515600" cy="1061389"/>
          </a:xfrm>
        </p:spPr>
        <p:txBody>
          <a:bodyPr/>
          <a:lstStyle/>
          <a:p>
            <a:pPr algn="ctr"/>
            <a:r>
              <a:rPr lang="en-US" b="1" dirty="0">
                <a:latin typeface="+mn-lt"/>
              </a:rPr>
              <a:t>Important Trends I</a:t>
            </a:r>
          </a:p>
        </p:txBody>
      </p:sp>
      <p:sp>
        <p:nvSpPr>
          <p:cNvPr id="2" name="Slide Number Placeholder 1">
            <a:extLst>
              <a:ext uri="{FF2B5EF4-FFF2-40B4-BE49-F238E27FC236}">
                <a16:creationId xmlns:a16="http://schemas.microsoft.com/office/drawing/2014/main" id="{DC8FDB55-2F68-4AA1-A53E-1520EAA6D2AC}"/>
              </a:ext>
            </a:extLst>
          </p:cNvPr>
          <p:cNvSpPr>
            <a:spLocks noGrp="1"/>
          </p:cNvSpPr>
          <p:nvPr>
            <p:ph type="sldNum" sz="quarter" idx="4294967295"/>
          </p:nvPr>
        </p:nvSpPr>
        <p:spPr>
          <a:xfrm>
            <a:off x="10010776" y="6291264"/>
            <a:ext cx="657225" cy="295275"/>
          </a:xfrm>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53988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0"/>
            <a:ext cx="8382000" cy="896471"/>
          </a:xfrm>
        </p:spPr>
        <p:txBody>
          <a:bodyPr/>
          <a:lstStyle/>
          <a:p>
            <a:pPr algn="ctr"/>
            <a:r>
              <a:rPr lang="en-US" b="1" dirty="0">
                <a:solidFill>
                  <a:srgbClr val="0083E6"/>
                </a:solidFill>
                <a:latin typeface="+mn-lt"/>
              </a:rPr>
              <a:t>Java</a:t>
            </a:r>
            <a:r>
              <a:rPr lang="en-US" b="1" dirty="0">
                <a:latin typeface="+mn-lt"/>
              </a:rPr>
              <a:t> </a:t>
            </a:r>
            <a:r>
              <a:rPr lang="en-US" b="1" dirty="0">
                <a:solidFill>
                  <a:schemeClr val="tx1"/>
                </a:solidFill>
                <a:latin typeface="+mn-lt"/>
              </a:rPr>
              <a:t>versus</a:t>
            </a:r>
            <a:r>
              <a:rPr lang="en-US" b="1" dirty="0">
                <a:latin typeface="+mn-lt"/>
              </a:rPr>
              <a:t> </a:t>
            </a:r>
            <a:r>
              <a:rPr lang="en-US" b="1" dirty="0">
                <a:solidFill>
                  <a:srgbClr val="7030A0"/>
                </a:solidFill>
                <a:latin typeface="+mn-lt"/>
              </a:rPr>
              <a:t>C</a:t>
            </a:r>
            <a:r>
              <a:rPr lang="en-US" b="1" dirty="0">
                <a:latin typeface="+mn-lt"/>
              </a:rPr>
              <a:t> </a:t>
            </a:r>
            <a:r>
              <a:rPr lang="en-US" b="1" dirty="0">
                <a:solidFill>
                  <a:schemeClr val="tx1"/>
                </a:solidFill>
                <a:latin typeface="+mn-lt"/>
              </a:rPr>
              <a:t>Performance</a:t>
            </a:r>
          </a:p>
        </p:txBody>
      </p:sp>
      <p:sp>
        <p:nvSpPr>
          <p:cNvPr id="3" name="Content Placeholder 2"/>
          <p:cNvSpPr>
            <a:spLocks noGrp="1"/>
          </p:cNvSpPr>
          <p:nvPr>
            <p:ph idx="1"/>
          </p:nvPr>
        </p:nvSpPr>
        <p:spPr>
          <a:xfrm>
            <a:off x="0" y="708224"/>
            <a:ext cx="12083143" cy="1195144"/>
          </a:xfrm>
        </p:spPr>
        <p:txBody>
          <a:bodyPr>
            <a:normAutofit fontScale="92500" lnSpcReduction="10000"/>
          </a:bodyPr>
          <a:lstStyle/>
          <a:p>
            <a:r>
              <a:rPr lang="en-US" dirty="0"/>
              <a:t>C and Java Comparable with Java doing better on larger problem sizes</a:t>
            </a:r>
          </a:p>
          <a:p>
            <a:r>
              <a:rPr lang="en-US" dirty="0"/>
              <a:t>All data from one million point dataset with varying number of centers on 16 nodes 24 core Haswell </a:t>
            </a:r>
          </a:p>
        </p:txBody>
      </p:sp>
      <p:pic>
        <p:nvPicPr>
          <p:cNvPr id="8" name="Picture 7"/>
          <p:cNvPicPr>
            <a:picLocks noChangeAspect="1"/>
          </p:cNvPicPr>
          <p:nvPr/>
        </p:nvPicPr>
        <p:blipFill>
          <a:blip r:embed="rId2"/>
          <a:stretch>
            <a:fillRect/>
          </a:stretch>
        </p:blipFill>
        <p:spPr>
          <a:xfrm>
            <a:off x="2190009" y="1604695"/>
            <a:ext cx="10001991" cy="5159999"/>
          </a:xfrm>
          <a:prstGeom prst="rect">
            <a:avLst/>
          </a:prstGeom>
        </p:spPr>
      </p:pic>
    </p:spTree>
    <p:extLst>
      <p:ext uri="{BB962C8B-B14F-4D97-AF65-F5344CB8AC3E}">
        <p14:creationId xmlns:p14="http://schemas.microsoft.com/office/powerpoint/2010/main" val="1978211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6" y="214008"/>
            <a:ext cx="10515600" cy="1325563"/>
          </a:xfrm>
        </p:spPr>
        <p:txBody>
          <a:bodyPr/>
          <a:lstStyle/>
          <a:p>
            <a:r>
              <a:rPr lang="en-US" b="1" dirty="0">
                <a:latin typeface="+mn-lt"/>
              </a:rPr>
              <a:t>Heron Architecture</a:t>
            </a:r>
          </a:p>
        </p:txBody>
      </p:sp>
      <p:sp>
        <p:nvSpPr>
          <p:cNvPr id="5" name="TextBox 4"/>
          <p:cNvSpPr txBox="1"/>
          <p:nvPr/>
        </p:nvSpPr>
        <p:spPr>
          <a:xfrm>
            <a:off x="196244" y="1409287"/>
            <a:ext cx="6460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topology runs as a single standalone Job </a:t>
            </a:r>
          </a:p>
          <a:p>
            <a:pPr marL="285750" indent="-285750">
              <a:buFont typeface="Arial" panose="020B0604020202020204" pitchFamily="34" charset="0"/>
              <a:buChar char="•"/>
            </a:pPr>
            <a:r>
              <a:rPr lang="en-US" sz="2400" dirty="0"/>
              <a:t>Topology Master handles the Job</a:t>
            </a:r>
          </a:p>
          <a:p>
            <a:pPr marL="285750" indent="-285750">
              <a:buFont typeface="Arial" panose="020B0604020202020204" pitchFamily="34" charset="0"/>
              <a:buChar char="•"/>
            </a:pPr>
            <a:r>
              <a:rPr lang="en-US" sz="2400" dirty="0"/>
              <a:t>Can run on any resource scheduler (</a:t>
            </a:r>
            <a:r>
              <a:rPr lang="en-US" sz="2400" dirty="0" err="1"/>
              <a:t>Mesos</a:t>
            </a:r>
            <a:r>
              <a:rPr lang="en-US" sz="2400" dirty="0"/>
              <a:t>, Yarn, </a:t>
            </a:r>
            <a:r>
              <a:rPr lang="en-US" sz="2400" dirty="0" err="1"/>
              <a:t>Slurm</a:t>
            </a:r>
            <a:r>
              <a:rPr lang="en-US" sz="2400" dirty="0"/>
              <a:t>)</a:t>
            </a:r>
          </a:p>
          <a:p>
            <a:pPr marL="285750" indent="-285750">
              <a:buFont typeface="Arial" panose="020B0604020202020204" pitchFamily="34" charset="0"/>
              <a:buChar char="•"/>
            </a:pPr>
            <a:r>
              <a:rPr lang="en-US" sz="2400" dirty="0"/>
              <a:t>Each task run as a separate Java Process (Instance)</a:t>
            </a:r>
          </a:p>
          <a:p>
            <a:pPr marL="285750" indent="-285750">
              <a:buFont typeface="Arial" panose="020B0604020202020204" pitchFamily="34" charset="0"/>
              <a:buChar char="•"/>
            </a:pPr>
            <a:r>
              <a:rPr lang="en-US" sz="2400" dirty="0"/>
              <a:t>Stream manager acts as a network router/bridge between tasks in different containers</a:t>
            </a:r>
          </a:p>
          <a:p>
            <a:pPr marL="285750" indent="-285750">
              <a:buFont typeface="Arial" panose="020B0604020202020204" pitchFamily="34" charset="0"/>
              <a:buChar char="•"/>
            </a:pPr>
            <a:r>
              <a:rPr lang="en-US" sz="2400" dirty="0"/>
              <a:t>Every task in a container connects to a stream manager running in that container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970" y="1409287"/>
            <a:ext cx="5599395" cy="2351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71" y="4030419"/>
            <a:ext cx="5819095" cy="988148"/>
          </a:xfrm>
          <a:prstGeom prst="rect">
            <a:avLst/>
          </a:prstGeom>
        </p:spPr>
      </p:pic>
      <p:sp>
        <p:nvSpPr>
          <p:cNvPr id="3" name="Slide Number Placeholder 2">
            <a:extLst>
              <a:ext uri="{FF2B5EF4-FFF2-40B4-BE49-F238E27FC236}">
                <a16:creationId xmlns:a16="http://schemas.microsoft.com/office/drawing/2014/main" id="{FF6D8A12-83F7-4999-9422-E2A44E304D6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481834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5260351" cy="584775"/>
          </a:xfrm>
          <a:prstGeom prst="rect">
            <a:avLst/>
          </a:prstGeom>
          <a:noFill/>
        </p:spPr>
        <p:txBody>
          <a:bodyPr wrap="none" rtlCol="0">
            <a:spAutoFit/>
          </a:bodyPr>
          <a:lstStyle/>
          <a:p>
            <a:r>
              <a:rPr lang="en-US" sz="3200" b="1"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5" name="Slide Number Placeholder 14">
            <a:extLst>
              <a:ext uri="{FF2B5EF4-FFF2-40B4-BE49-F238E27FC236}">
                <a16:creationId xmlns:a16="http://schemas.microsoft.com/office/drawing/2014/main" id="{DF81DC13-AA9B-4EFA-88AC-8FB021FDE6D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344291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lstStyle/>
          <a:p>
            <a:r>
              <a:rPr lang="en-US" b="1" dirty="0">
                <a:latin typeface="+mn-lt"/>
              </a:rPr>
              <a:t>Heron High Performance Interconnects	</a:t>
            </a:r>
          </a:p>
        </p:txBody>
      </p:sp>
      <p:sp>
        <p:nvSpPr>
          <p:cNvPr id="3" name="Content Placeholder 2"/>
          <p:cNvSpPr>
            <a:spLocks noGrp="1"/>
          </p:cNvSpPr>
          <p:nvPr>
            <p:ph idx="1"/>
          </p:nvPr>
        </p:nvSpPr>
        <p:spPr>
          <a:xfrm>
            <a:off x="53088" y="1342892"/>
            <a:ext cx="3887542" cy="2334783"/>
          </a:xfrm>
        </p:spPr>
        <p:txBody>
          <a:bodyPr>
            <a:normAutofit fontScale="92500"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557" y="3759199"/>
            <a:ext cx="3916526" cy="23077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844" y="1342892"/>
            <a:ext cx="3933337" cy="22731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557" y="1342892"/>
            <a:ext cx="3752337" cy="22545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844" y="3759200"/>
            <a:ext cx="3840961" cy="2307771"/>
          </a:xfrm>
          <a:prstGeom prst="rect">
            <a:avLst/>
          </a:prstGeom>
        </p:spPr>
      </p:pic>
      <p:sp>
        <p:nvSpPr>
          <p:cNvPr id="8" name="Slide Number Placeholder 7">
            <a:extLst>
              <a:ext uri="{FF2B5EF4-FFF2-40B4-BE49-F238E27FC236}">
                <a16:creationId xmlns:a16="http://schemas.microsoft.com/office/drawing/2014/main" id="{08B648DE-A99E-44C8-A7BE-E9243BE870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714369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744125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702-C70D-470A-8BB6-6C1C7075AE29}"/>
              </a:ext>
            </a:extLst>
          </p:cNvPr>
          <p:cNvSpPr>
            <a:spLocks noGrp="1"/>
          </p:cNvSpPr>
          <p:nvPr>
            <p:ph type="title"/>
          </p:nvPr>
        </p:nvSpPr>
        <p:spPr>
          <a:xfrm>
            <a:off x="0" y="100432"/>
            <a:ext cx="12192000" cy="886158"/>
          </a:xfrm>
        </p:spPr>
        <p:txBody>
          <a:bodyPr>
            <a:normAutofit fontScale="90000"/>
          </a:bodyPr>
          <a:lstStyle/>
          <a:p>
            <a:r>
              <a:rPr lang="en-US" b="1" dirty="0">
                <a:latin typeface="+mn-lt"/>
              </a:rPr>
              <a:t>What do we need in runtime for distributed HPC </a:t>
            </a:r>
            <a:r>
              <a:rPr lang="en-US" b="1" dirty="0" err="1">
                <a:latin typeface="+mn-lt"/>
              </a:rPr>
              <a:t>FaaS</a:t>
            </a:r>
            <a:endParaRPr lang="en-US" b="1" dirty="0">
              <a:latin typeface="+mn-lt"/>
            </a:endParaRPr>
          </a:p>
        </p:txBody>
      </p:sp>
      <p:sp>
        <p:nvSpPr>
          <p:cNvPr id="3" name="Content Placeholder 2">
            <a:extLst>
              <a:ext uri="{FF2B5EF4-FFF2-40B4-BE49-F238E27FC236}">
                <a16:creationId xmlns:a16="http://schemas.microsoft.com/office/drawing/2014/main" id="{4DFAB98C-2766-4260-8DD9-603C416763BC}"/>
              </a:ext>
            </a:extLst>
          </p:cNvPr>
          <p:cNvSpPr>
            <a:spLocks noGrp="1"/>
          </p:cNvSpPr>
          <p:nvPr>
            <p:ph idx="1"/>
          </p:nvPr>
        </p:nvSpPr>
        <p:spPr>
          <a:xfrm>
            <a:off x="288758" y="878305"/>
            <a:ext cx="11614483" cy="5281864"/>
          </a:xfrm>
        </p:spPr>
        <p:txBody>
          <a:bodyPr>
            <a:normAutofit fontScale="85000" lnSpcReduction="20000"/>
          </a:bodyPr>
          <a:lstStyle/>
          <a:p>
            <a:r>
              <a:rPr lang="en-US" dirty="0">
                <a:solidFill>
                  <a:schemeClr val="accent6">
                    <a:lumMod val="75000"/>
                  </a:schemeClr>
                </a:solidFill>
              </a:rPr>
              <a:t>Finish examination of all the current tools</a:t>
            </a:r>
            <a:endParaRPr lang="en-US" dirty="0"/>
          </a:p>
          <a:p>
            <a:r>
              <a:rPr lang="en-US" dirty="0">
                <a:solidFill>
                  <a:schemeClr val="accent6">
                    <a:lumMod val="75000"/>
                  </a:schemeClr>
                </a:solidFill>
              </a:rPr>
              <a:t>Handle Events</a:t>
            </a:r>
          </a:p>
          <a:p>
            <a:r>
              <a:rPr lang="en-US" dirty="0"/>
              <a:t>Handle State</a:t>
            </a:r>
          </a:p>
          <a:p>
            <a:r>
              <a:rPr lang="en-US" dirty="0">
                <a:solidFill>
                  <a:schemeClr val="accent6">
                    <a:lumMod val="75000"/>
                  </a:schemeClr>
                </a:solidFill>
              </a:rPr>
              <a:t>Handle Scheduling and Invocation of Function</a:t>
            </a:r>
          </a:p>
          <a:p>
            <a:r>
              <a:rPr lang="en-US" dirty="0">
                <a:solidFill>
                  <a:schemeClr val="accent6">
                    <a:lumMod val="75000"/>
                  </a:schemeClr>
                </a:solidFill>
              </a:rPr>
              <a:t>Define and build infrastructure for data-flow graph that needs to be analyzed including data access API for different applications</a:t>
            </a:r>
          </a:p>
          <a:p>
            <a:r>
              <a:rPr lang="en-US" dirty="0">
                <a:solidFill>
                  <a:schemeClr val="accent6">
                    <a:lumMod val="75000"/>
                  </a:schemeClr>
                </a:solidFill>
              </a:rPr>
              <a:t>Handle data flow execution graph with internal event-driven model</a:t>
            </a:r>
          </a:p>
          <a:p>
            <a:r>
              <a:rPr lang="en-US" dirty="0"/>
              <a:t>Handle geographic distribution of Functions and Events</a:t>
            </a:r>
          </a:p>
          <a:p>
            <a:r>
              <a:rPr lang="en-US" dirty="0">
                <a:solidFill>
                  <a:schemeClr val="accent6">
                    <a:lumMod val="75000"/>
                  </a:schemeClr>
                </a:solidFill>
              </a:rPr>
              <a:t>Design and build dataflow collective and P2P communication model (build on Harp)</a:t>
            </a:r>
          </a:p>
          <a:p>
            <a:r>
              <a:rPr lang="en-US" dirty="0"/>
              <a:t>Decide which streaming approach to adopt and integrate</a:t>
            </a:r>
          </a:p>
          <a:p>
            <a:r>
              <a:rPr lang="en-US" dirty="0"/>
              <a:t>Design and build in-memory dataset model (RDD improved) for backup and exchange of data in data flow (fault tolerance)</a:t>
            </a:r>
          </a:p>
          <a:p>
            <a:r>
              <a:rPr lang="en-US" dirty="0"/>
              <a:t>Support DevOps and server-hidden (</a:t>
            </a:r>
            <a:r>
              <a:rPr lang="en-US" dirty="0" err="1"/>
              <a:t>serverless</a:t>
            </a:r>
            <a:r>
              <a:rPr lang="en-US" dirty="0"/>
              <a:t>) cloud models</a:t>
            </a:r>
          </a:p>
          <a:p>
            <a:r>
              <a:rPr lang="en-US" dirty="0"/>
              <a:t>Support elasticity for </a:t>
            </a:r>
            <a:r>
              <a:rPr lang="en-US" dirty="0" err="1"/>
              <a:t>FaaS</a:t>
            </a:r>
            <a:r>
              <a:rPr lang="en-US" dirty="0"/>
              <a:t> (connected to server-hidden)</a:t>
            </a:r>
          </a:p>
          <a:p>
            <a:endParaRPr lang="en-US" dirty="0"/>
          </a:p>
        </p:txBody>
      </p:sp>
      <p:sp>
        <p:nvSpPr>
          <p:cNvPr id="4" name="Slide Number Placeholder 3">
            <a:extLst>
              <a:ext uri="{FF2B5EF4-FFF2-40B4-BE49-F238E27FC236}">
                <a16:creationId xmlns:a16="http://schemas.microsoft.com/office/drawing/2014/main" id="{69267DFE-C3C6-4F19-B8FE-EC9AB2A166C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
        <p:nvSpPr>
          <p:cNvPr id="5" name="TextBox 4">
            <a:extLst>
              <a:ext uri="{FF2B5EF4-FFF2-40B4-BE49-F238E27FC236}">
                <a16:creationId xmlns:a16="http://schemas.microsoft.com/office/drawing/2014/main" id="{EEA55302-5DC0-4D50-B596-5B40BBA91CEB}"/>
              </a:ext>
            </a:extLst>
          </p:cNvPr>
          <p:cNvSpPr txBox="1"/>
          <p:nvPr/>
        </p:nvSpPr>
        <p:spPr>
          <a:xfrm>
            <a:off x="8610600" y="1075174"/>
            <a:ext cx="2960426" cy="369332"/>
          </a:xfrm>
          <a:prstGeom prst="rect">
            <a:avLst/>
          </a:prstGeom>
          <a:noFill/>
        </p:spPr>
        <p:txBody>
          <a:bodyPr wrap="none" rtlCol="0">
            <a:spAutoFit/>
          </a:bodyPr>
          <a:lstStyle/>
          <a:p>
            <a:r>
              <a:rPr lang="en-US" dirty="0">
                <a:solidFill>
                  <a:schemeClr val="accent6">
                    <a:lumMod val="75000"/>
                  </a:schemeClr>
                </a:solidFill>
              </a:rPr>
              <a:t>Green is initial (current) work</a:t>
            </a:r>
          </a:p>
        </p:txBody>
      </p:sp>
    </p:spTree>
    <p:extLst>
      <p:ext uri="{BB962C8B-B14F-4D97-AF65-F5344CB8AC3E}">
        <p14:creationId xmlns:p14="http://schemas.microsoft.com/office/powerpoint/2010/main" val="190675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sp>
        <p:nvSpPr>
          <p:cNvPr id="4" name="Slide Number Placeholder 3">
            <a:extLst>
              <a:ext uri="{FF2B5EF4-FFF2-40B4-BE49-F238E27FC236}">
                <a16:creationId xmlns:a16="http://schemas.microsoft.com/office/drawing/2014/main" id="{ABB1C458-CC84-42A3-BF50-B2586216A4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Tree>
    <p:extLst>
      <p:ext uri="{BB962C8B-B14F-4D97-AF65-F5344CB8AC3E}">
        <p14:creationId xmlns:p14="http://schemas.microsoft.com/office/powerpoint/2010/main" val="1178860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0" y="413573"/>
            <a:ext cx="12056610" cy="1325563"/>
          </a:xfrm>
        </p:spPr>
        <p:txBody>
          <a:bodyPr/>
          <a:lstStyle/>
          <a:p>
            <a:r>
              <a:rPr lang="en-US" b="1" dirty="0">
                <a:latin typeface="+mn-lt"/>
              </a:rPr>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03CB52-FDF1-42EC-AF37-072F35701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1CFD1DA-5865-4904-A939-598647D395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286214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44702"/>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latin typeface="+mn-lt"/>
              </a:rPr>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22619" y="0"/>
            <a:ext cx="4987413" cy="1676581"/>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C000"/>
                </a:solidFill>
              </a:rPr>
              <a:t>Short-running, Stateless computation</a:t>
            </a:r>
            <a:r>
              <a:rPr lang="en-US" dirty="0"/>
              <a:t> 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a:blip r:embed="rId4"/>
          <a:stretch>
            <a:fillRect/>
          </a:stretch>
        </p:blipFill>
        <p:spPr>
          <a:xfrm>
            <a:off x="6651523" y="2861691"/>
            <a:ext cx="5368412" cy="365709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342204" y="1660529"/>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Tree>
    <p:extLst>
      <p:ext uri="{BB962C8B-B14F-4D97-AF65-F5344CB8AC3E}">
        <p14:creationId xmlns:p14="http://schemas.microsoft.com/office/powerpoint/2010/main" val="3604765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139959" y="74962"/>
            <a:ext cx="5850294" cy="1126333"/>
          </a:xfrm>
        </p:spPr>
        <p:txBody>
          <a:bodyPr/>
          <a:lstStyle/>
          <a:p>
            <a:pPr algn="ctr"/>
            <a:r>
              <a:rPr lang="en-US" b="1" dirty="0">
                <a:latin typeface="+mn-lt"/>
              </a:rPr>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911225"/>
            <a:ext cx="5943600" cy="5200326"/>
          </a:xfrm>
        </p:spPr>
        <p:txBody>
          <a:bodyPr>
            <a:normAutofit/>
          </a:bodyPr>
          <a:lstStyle/>
          <a:p>
            <a:r>
              <a:rPr lang="en-US" dirty="0"/>
              <a:t>Mahout was Hadoop machine learning library but largely abandoned as Spark outperformed Hadoop</a:t>
            </a:r>
          </a:p>
          <a:p>
            <a:r>
              <a:rPr lang="en-US" dirty="0"/>
              <a:t>SPIDAL outperforms Spark </a:t>
            </a:r>
            <a:r>
              <a:rPr lang="en-US" dirty="0" err="1"/>
              <a:t>Mllib</a:t>
            </a:r>
            <a:r>
              <a:rPr lang="en-US" dirty="0"/>
              <a:t> and Flink due to better communication and in-place dataflow.</a:t>
            </a:r>
          </a:p>
          <a:p>
            <a:r>
              <a:rPr lang="en-US" dirty="0"/>
              <a:t>SPIDAL also has community algorithms</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4" name="Slide Number Placeholder 3">
            <a:extLst>
              <a:ext uri="{FF2B5EF4-FFF2-40B4-BE49-F238E27FC236}">
                <a16:creationId xmlns:a16="http://schemas.microsoft.com/office/drawing/2014/main" id="{C0259248-BA3D-4566-8ECB-B1D3CEFDBF2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Tree>
    <p:extLst>
      <p:ext uri="{BB962C8B-B14F-4D97-AF65-F5344CB8AC3E}">
        <p14:creationId xmlns:p14="http://schemas.microsoft.com/office/powerpoint/2010/main" val="3346458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67833" y="0"/>
            <a:ext cx="11585621" cy="657763"/>
          </a:xfrm>
        </p:spPr>
        <p:txBody>
          <a:bodyPr>
            <a:normAutofit fontScale="90000"/>
          </a:bodyPr>
          <a:lstStyle/>
          <a:p>
            <a:r>
              <a:rPr lang="en-US" b="1" dirty="0">
                <a:latin typeface="+mn-lt"/>
              </a:rPr>
              <a:t>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dirty="0"/>
              <a:t>DA-MDS Rotate, </a:t>
            </a:r>
            <a:r>
              <a:rPr lang="en-US" dirty="0" err="1"/>
              <a:t>AllReduce</a:t>
            </a:r>
            <a:r>
              <a:rPr lang="en-US" dirty="0"/>
              <a:t>, Broadcast</a:t>
            </a:r>
          </a:p>
          <a:p>
            <a:r>
              <a:rPr lang="en-US" dirty="0"/>
              <a:t>Directed Force Dimension Reduction </a:t>
            </a:r>
            <a:r>
              <a:rPr lang="en-US" dirty="0" err="1"/>
              <a:t>AllGather</a:t>
            </a:r>
            <a:r>
              <a:rPr lang="en-US" dirty="0"/>
              <a:t>, </a:t>
            </a:r>
            <a:r>
              <a:rPr lang="en-US" dirty="0" err="1"/>
              <a:t>Allreduce</a:t>
            </a:r>
            <a:endParaRPr lang="en-US" dirty="0"/>
          </a:p>
          <a:p>
            <a:r>
              <a:rPr lang="en-US" dirty="0"/>
              <a:t>Irregular DAVS Clustering Partial Rotate, </a:t>
            </a:r>
            <a:r>
              <a:rPr lang="en-US" dirty="0" err="1"/>
              <a:t>AllReduce</a:t>
            </a:r>
            <a:r>
              <a:rPr lang="en-US" dirty="0"/>
              <a:t>, Broadcast</a:t>
            </a:r>
          </a:p>
          <a:p>
            <a:r>
              <a:rPr lang="en-US" dirty="0"/>
              <a:t>DA </a:t>
            </a:r>
            <a:r>
              <a:rPr lang="en-US" dirty="0" err="1"/>
              <a:t>Semimetric</a:t>
            </a:r>
            <a:r>
              <a:rPr lang="en-US" dirty="0"/>
              <a:t> Clustering Rotate, </a:t>
            </a:r>
            <a:r>
              <a:rPr lang="en-US" dirty="0" err="1"/>
              <a:t>AllReduce</a:t>
            </a:r>
            <a:r>
              <a:rPr lang="en-US" dirty="0"/>
              <a:t>, Broadcast</a:t>
            </a:r>
          </a:p>
          <a:p>
            <a:r>
              <a:rPr lang="en-US" dirty="0"/>
              <a:t>K-means </a:t>
            </a:r>
            <a:r>
              <a:rPr lang="en-US" dirty="0" err="1"/>
              <a:t>AllReduce</a:t>
            </a:r>
            <a:r>
              <a:rPr lang="en-US" dirty="0"/>
              <a:t>, Broadcast, </a:t>
            </a:r>
            <a:r>
              <a:rPr lang="en-US" dirty="0" err="1"/>
              <a:t>AllGather</a:t>
            </a:r>
            <a:r>
              <a:rPr lang="en-US" dirty="0"/>
              <a:t> DAAL</a:t>
            </a:r>
          </a:p>
          <a:p>
            <a:r>
              <a:rPr lang="en-US" dirty="0"/>
              <a:t>SVM </a:t>
            </a:r>
            <a:r>
              <a:rPr lang="en-US" dirty="0" err="1"/>
              <a:t>AllReduce</a:t>
            </a:r>
            <a:r>
              <a:rPr lang="en-US" dirty="0"/>
              <a:t>, </a:t>
            </a:r>
            <a:r>
              <a:rPr lang="en-US" dirty="0" err="1"/>
              <a:t>AllGather</a:t>
            </a:r>
            <a:endParaRPr lang="en-US" dirty="0"/>
          </a:p>
          <a:p>
            <a:r>
              <a:rPr lang="en-US" dirty="0" err="1"/>
              <a:t>SubGraph</a:t>
            </a:r>
            <a:r>
              <a:rPr lang="en-US" dirty="0"/>
              <a:t> Mining </a:t>
            </a:r>
            <a:r>
              <a:rPr lang="en-US" dirty="0" err="1"/>
              <a:t>AllGather</a:t>
            </a:r>
            <a:r>
              <a:rPr lang="en-US" dirty="0"/>
              <a:t>, </a:t>
            </a:r>
            <a:r>
              <a:rPr lang="en-US" dirty="0" err="1"/>
              <a:t>AllReduce</a:t>
            </a:r>
            <a:endParaRPr lang="en-US" dirty="0"/>
          </a:p>
          <a:p>
            <a:r>
              <a:rPr lang="en-US" dirty="0"/>
              <a:t>Latent Dirichlet Allocation Rotate, </a:t>
            </a:r>
            <a:r>
              <a:rPr lang="en-US" dirty="0" err="1"/>
              <a:t>AllReduce</a:t>
            </a:r>
            <a:endParaRPr lang="en-US" dirty="0"/>
          </a:p>
          <a:p>
            <a:r>
              <a:rPr lang="en-US" dirty="0"/>
              <a:t>Matrix Factorization (SGD) Rotate DAAL</a:t>
            </a:r>
          </a:p>
          <a:p>
            <a:r>
              <a:rPr lang="en-US" dirty="0"/>
              <a:t>Recommender System (ALS) Rotate DAAL</a:t>
            </a:r>
          </a:p>
          <a:p>
            <a:r>
              <a:rPr lang="en-US" dirty="0"/>
              <a:t>Singular Value Decomposition (SVD) </a:t>
            </a:r>
            <a:r>
              <a:rPr lang="en-US" dirty="0" err="1"/>
              <a:t>AllGather</a:t>
            </a:r>
            <a:r>
              <a:rPr lang="en-US" dirty="0"/>
              <a:t> DAAL</a:t>
            </a:r>
          </a:p>
        </p:txBody>
      </p:sp>
      <p:sp>
        <p:nvSpPr>
          <p:cNvPr id="4" name="Slide Number Placeholder 3">
            <a:extLst>
              <a:ext uri="{FF2B5EF4-FFF2-40B4-BE49-F238E27FC236}">
                <a16:creationId xmlns:a16="http://schemas.microsoft.com/office/drawing/2014/main" id="{447C0D84-89DF-4BFC-BE50-72EDCA7E0D6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QR Decomposition (QR) Reduce, Broadcast DAAL</a:t>
            </a:r>
          </a:p>
          <a:p>
            <a:r>
              <a:rPr lang="en-US" sz="2200" dirty="0"/>
              <a:t>Neural Network </a:t>
            </a:r>
            <a:r>
              <a:rPr lang="en-US" sz="2200" dirty="0" err="1"/>
              <a:t>AllReduce</a:t>
            </a:r>
            <a:r>
              <a:rPr lang="en-US" sz="2200" dirty="0"/>
              <a:t> DAAL</a:t>
            </a:r>
          </a:p>
          <a:p>
            <a:r>
              <a:rPr lang="en-US" sz="2200" dirty="0"/>
              <a:t>Covariance </a:t>
            </a:r>
            <a:r>
              <a:rPr lang="en-US" sz="2200" dirty="0" err="1"/>
              <a:t>AllReduce</a:t>
            </a:r>
            <a:r>
              <a:rPr lang="en-US" sz="2200" dirty="0"/>
              <a:t> DAAL</a:t>
            </a:r>
          </a:p>
          <a:p>
            <a:r>
              <a:rPr lang="en-US" sz="2200" dirty="0"/>
              <a:t>Low Order Moments Reduce DAAL</a:t>
            </a:r>
          </a:p>
          <a:p>
            <a:r>
              <a:rPr lang="en-US" sz="2200" dirty="0"/>
              <a:t>Naive Bayes Reduce DAAL</a:t>
            </a:r>
          </a:p>
          <a:p>
            <a:r>
              <a:rPr lang="en-US" sz="2200" dirty="0"/>
              <a:t>Linear Regression Reduce DAAL</a:t>
            </a:r>
          </a:p>
          <a:p>
            <a:r>
              <a:rPr lang="en-US" sz="2200" dirty="0"/>
              <a:t>Ridge Regression Reduce DAAL</a:t>
            </a:r>
          </a:p>
          <a:p>
            <a:r>
              <a:rPr lang="en-US" sz="2200" dirty="0"/>
              <a:t>Multi-class Logistic Regression Regroup, Rotate, </a:t>
            </a:r>
            <a:r>
              <a:rPr lang="en-US" sz="2200" dirty="0" err="1"/>
              <a:t>AllGather</a:t>
            </a:r>
            <a:endParaRPr lang="en-US" sz="2200" dirty="0"/>
          </a:p>
          <a:p>
            <a:r>
              <a:rPr lang="en-US" sz="2200" dirty="0"/>
              <a:t>Random Forest </a:t>
            </a:r>
            <a:r>
              <a:rPr lang="en-US" sz="2200" dirty="0" err="1"/>
              <a:t>AllReduce</a:t>
            </a:r>
            <a:endParaRPr lang="en-US" sz="2200" dirty="0"/>
          </a:p>
          <a:p>
            <a:r>
              <a:rPr lang="en-US" sz="2200" dirty="0"/>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1455413" y="5745129"/>
            <a:ext cx="9443547" cy="400110"/>
          </a:xfrm>
          <a:prstGeom prst="rect">
            <a:avLst/>
          </a:prstGeom>
          <a:noFill/>
        </p:spPr>
        <p:txBody>
          <a:bodyPr wrap="none" rtlCol="0">
            <a:spAutoFit/>
          </a:bodyPr>
          <a:lstStyle/>
          <a:p>
            <a:r>
              <a:rPr lang="en-US" sz="2000" dirty="0"/>
              <a:t>DAAL implies integrated with Intel DAAL Optimized Data Analytics Library (Runs on KNL!) </a:t>
            </a:r>
          </a:p>
        </p:txBody>
      </p:sp>
    </p:spTree>
    <p:extLst>
      <p:ext uri="{BB962C8B-B14F-4D97-AF65-F5344CB8AC3E}">
        <p14:creationId xmlns:p14="http://schemas.microsoft.com/office/powerpoint/2010/main" val="1442570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DF78B3-B7B9-45A2-B2A6-D77BD6073E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a:blip r:embed="rId2"/>
          <a:stretch>
            <a:fillRect/>
          </a:stretch>
        </p:blipFill>
        <p:spPr>
          <a:xfrm>
            <a:off x="0" y="0"/>
            <a:ext cx="12113360" cy="6857998"/>
          </a:xfrm>
          <a:prstGeom prst="rect">
            <a:avLst/>
          </a:prstGeom>
        </p:spPr>
      </p:pic>
    </p:spTree>
    <p:extLst>
      <p:ext uri="{BB962C8B-B14F-4D97-AF65-F5344CB8AC3E}">
        <p14:creationId xmlns:p14="http://schemas.microsoft.com/office/powerpoint/2010/main" val="2763255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latin typeface="+mn-lt"/>
              </a:rPr>
              <a:t>Dataflow Graph State and Scheduling</a:t>
            </a:r>
          </a:p>
        </p:txBody>
      </p:sp>
      <p:sp>
        <p:nvSpPr>
          <p:cNvPr id="3" name="Content Placeholder 2"/>
          <p:cNvSpPr>
            <a:spLocks noGrp="1"/>
          </p:cNvSpPr>
          <p:nvPr>
            <p:ph idx="1"/>
          </p:nvPr>
        </p:nvSpPr>
        <p:spPr>
          <a:xfrm>
            <a:off x="171127" y="973394"/>
            <a:ext cx="11893054" cy="5086443"/>
          </a:xfrm>
        </p:spPr>
        <p:txBody>
          <a:bodyPr>
            <a:normAutofit fontScale="92500"/>
          </a:bodyPr>
          <a:lstStyle/>
          <a:p>
            <a:r>
              <a:rPr lang="en-US" sz="3200" b="1" dirty="0"/>
              <a:t>State </a:t>
            </a:r>
            <a:r>
              <a:rPr lang="en-US" sz="3200" dirty="0"/>
              <a:t>is a key issue and handled differently in systems</a:t>
            </a:r>
          </a:p>
          <a:p>
            <a:pPr lvl="1"/>
            <a:r>
              <a:rPr lang="en-US" sz="2800" dirty="0"/>
              <a:t>CORBA, AMT, MPI and Storm/Heron have long running tasks that preserve state</a:t>
            </a:r>
          </a:p>
          <a:p>
            <a:pPr lvl="1"/>
            <a:r>
              <a:rPr lang="en-US" sz="2800" dirty="0"/>
              <a:t>Spark and Flink preserve datasets across dataflow node using in-memory databases</a:t>
            </a:r>
          </a:p>
          <a:p>
            <a:pPr lvl="1"/>
            <a:r>
              <a:rPr lang="en-US" sz="2800" dirty="0"/>
              <a:t>All systems agree on coarse grain dataflow; only  keep state by exchanging data.</a:t>
            </a:r>
          </a:p>
          <a:p>
            <a:r>
              <a:rPr lang="en-US" sz="3200" b="1" dirty="0"/>
              <a:t>Scheduling</a:t>
            </a:r>
            <a:r>
              <a:rPr lang="en-US" sz="3200" dirty="0"/>
              <a:t> is one key area where dataflow systems differ</a:t>
            </a:r>
          </a:p>
          <a:p>
            <a:pPr lvl="1"/>
            <a:r>
              <a:rPr lang="en-US" sz="2800" dirty="0"/>
              <a:t>Dynamic Scheduling (Spark)</a:t>
            </a:r>
          </a:p>
          <a:p>
            <a:pPr lvl="2"/>
            <a:r>
              <a:rPr lang="en-US" sz="2400" dirty="0"/>
              <a:t>Fine grain control of dataflow graph</a:t>
            </a:r>
          </a:p>
          <a:p>
            <a:pPr lvl="2"/>
            <a:r>
              <a:rPr lang="en-US" sz="2400" dirty="0"/>
              <a:t>Graph cannot be optimized</a:t>
            </a:r>
          </a:p>
          <a:p>
            <a:pPr lvl="1"/>
            <a:r>
              <a:rPr lang="en-US" sz="2800" dirty="0"/>
              <a:t>Static Scheduling (Flink)</a:t>
            </a:r>
          </a:p>
          <a:p>
            <a:pPr lvl="2"/>
            <a:r>
              <a:rPr lang="en-US" sz="2400" dirty="0"/>
              <a:t>Less control of the dataflow graph</a:t>
            </a:r>
          </a:p>
          <a:p>
            <a:pPr lvl="2"/>
            <a:r>
              <a:rPr lang="en-US" sz="2400" dirty="0"/>
              <a:t>Graph can be optimized</a:t>
            </a:r>
          </a:p>
        </p:txBody>
      </p:sp>
      <p:sp>
        <p:nvSpPr>
          <p:cNvPr id="4" name="Slide Number Placeholder 3">
            <a:extLst>
              <a:ext uri="{FF2B5EF4-FFF2-40B4-BE49-F238E27FC236}">
                <a16:creationId xmlns:a16="http://schemas.microsoft.com/office/drawing/2014/main" id="{62ED327B-4D07-4C21-901B-ED728DBEBF7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2971552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4" name="Slide Number Placeholder 3">
            <a:extLst>
              <a:ext uri="{FF2B5EF4-FFF2-40B4-BE49-F238E27FC236}">
                <a16:creationId xmlns:a16="http://schemas.microsoft.com/office/drawing/2014/main" id="{45160D1A-BC5F-4D18-B66A-204E6FDB41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154822" y="0"/>
            <a:ext cx="11136824" cy="1325563"/>
          </a:xfrm>
        </p:spPr>
        <p:txBody>
          <a:bodyPr/>
          <a:lstStyle/>
          <a:p>
            <a:r>
              <a:rPr lang="en-US" b="1" dirty="0">
                <a:latin typeface="+mn-lt"/>
              </a:rPr>
              <a:t>Spark </a:t>
            </a:r>
            <a:r>
              <a:rPr lang="en-US" b="1" dirty="0" err="1">
                <a:latin typeface="+mn-lt"/>
              </a:rPr>
              <a:t>Kmeans</a:t>
            </a:r>
            <a:r>
              <a:rPr lang="en-US" b="1" dirty="0">
                <a:latin typeface="+mn-lt"/>
              </a:rPr>
              <a:t>                Flink Streaming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154822" y="1694985"/>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pic>
        <p:nvPicPr>
          <p:cNvPr id="3074" name="Picture 2" descr="https://image.slidesharecdn.com/streaminganalyticswithapacheflinkstephanewen-160511192751/95/advanced-streaming-analytics-with-apache-flink-and-apache-kafka-stephan-ewen-8-638.jpg?cb=1462995019">
            <a:extLst>
              <a:ext uri="{FF2B5EF4-FFF2-40B4-BE49-F238E27FC236}">
                <a16:creationId xmlns:a16="http://schemas.microsoft.com/office/drawing/2014/main" id="{C874D6C0-C22B-4FD4-A87E-B10BDDC8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96" y="929898"/>
            <a:ext cx="7347643" cy="41344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122B89-9101-41DA-8EFF-9D3A373F871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grpSp>
        <p:nvGrpSpPr>
          <p:cNvPr id="15" name="Group 14">
            <a:extLst>
              <a:ext uri="{FF2B5EF4-FFF2-40B4-BE49-F238E27FC236}">
                <a16:creationId xmlns:a16="http://schemas.microsoft.com/office/drawing/2014/main" id="{F9A4D520-A331-41CC-8EDF-A82F36A1169D}"/>
              </a:ext>
            </a:extLst>
          </p:cNvPr>
          <p:cNvGrpSpPr/>
          <p:nvPr/>
        </p:nvGrpSpPr>
        <p:grpSpPr>
          <a:xfrm>
            <a:off x="752167" y="4762045"/>
            <a:ext cx="747252" cy="622664"/>
            <a:chOff x="752167" y="4762045"/>
            <a:chExt cx="747252" cy="622664"/>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752167" y="4762045"/>
              <a:ext cx="0" cy="6046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6AA33-C274-48C1-AAFB-5D39101124E8}"/>
                </a:ext>
              </a:extLst>
            </p:cNvPr>
            <p:cNvCxnSpPr>
              <a:cxnSpLocks/>
            </p:cNvCxnSpPr>
            <p:nvPr/>
          </p:nvCxnSpPr>
          <p:spPr>
            <a:xfrm>
              <a:off x="752167" y="5384709"/>
              <a:ext cx="747252"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1524101" y="5153876"/>
            <a:ext cx="1992212" cy="461665"/>
          </a:xfrm>
          <a:prstGeom prst="rect">
            <a:avLst/>
          </a:prstGeom>
          <a:noFill/>
        </p:spPr>
        <p:txBody>
          <a:bodyPr wrap="none" rtlCol="0">
            <a:spAutoFit/>
          </a:bodyPr>
          <a:lstStyle/>
          <a:p>
            <a:r>
              <a:rPr lang="en-US" sz="2400" dirty="0"/>
              <a:t>Store C in RDD</a:t>
            </a:r>
          </a:p>
        </p:txBody>
      </p:sp>
    </p:spTree>
    <p:extLst>
      <p:ext uri="{BB962C8B-B14F-4D97-AF65-F5344CB8AC3E}">
        <p14:creationId xmlns:p14="http://schemas.microsoft.com/office/powerpoint/2010/main" val="2071972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0" y="128171"/>
            <a:ext cx="12191999" cy="1057534"/>
          </a:xfrm>
        </p:spPr>
        <p:txBody>
          <a:bodyPr>
            <a:noAutofit/>
          </a:bodyPr>
          <a:lstStyle/>
          <a:p>
            <a:pPr algn="ctr"/>
            <a:r>
              <a:rPr lang="en-US" sz="3800" b="1" dirty="0">
                <a:latin typeface="Arial" panose="020B0604020202020204" pitchFamily="34" charset="0"/>
                <a:cs typeface="Arial" panose="020B0604020202020204" pitchFamily="34" charset="0"/>
              </a:rPr>
              <a:t>Summary of Twister2: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0" y="1185705"/>
            <a:ext cx="12034684" cy="4983983"/>
          </a:xfrm>
        </p:spPr>
        <p:txBody>
          <a:bodyPr>
            <a:normAutofit lnSpcReduction="1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Expand current technology of </a:t>
            </a:r>
            <a:r>
              <a:rPr lang="en-US" dirty="0" err="1"/>
              <a:t>FaaS</a:t>
            </a:r>
            <a:r>
              <a:rPr lang="en-US" dirty="0"/>
              <a:t> (Function as a Service) and server-hidden (</a:t>
            </a:r>
            <a:r>
              <a:rPr lang="en-US" dirty="0" err="1"/>
              <a:t>serverless</a:t>
            </a:r>
            <a:r>
              <a:rPr lang="en-US" dirty="0"/>
              <a:t>) computing</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pPr lvl="1"/>
            <a:r>
              <a:rPr lang="en-US" dirty="0"/>
              <a:t>There are different technologies for different circumstances but can be unified by high level abstractions such as communication collectives</a:t>
            </a:r>
          </a:p>
          <a:p>
            <a:pPr lvl="1"/>
            <a:r>
              <a:rPr lang="en-US" dirty="0"/>
              <a:t>Need to be careful about treatment of state – more research needed</a:t>
            </a:r>
          </a:p>
        </p:txBody>
      </p:sp>
      <p:sp>
        <p:nvSpPr>
          <p:cNvPr id="4" name="Slide Number Placeholder 3">
            <a:extLst>
              <a:ext uri="{FF2B5EF4-FFF2-40B4-BE49-F238E27FC236}">
                <a16:creationId xmlns:a16="http://schemas.microsoft.com/office/drawing/2014/main" id="{868D9315-8FD5-41F2-9598-C3D71426FF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56</a:t>
            </a:fld>
            <a:endParaRPr lang="en-US">
              <a:solidFill>
                <a:prstClr val="black">
                  <a:tint val="75000"/>
                </a:prstClr>
              </a:solidFill>
            </a:endParaRPr>
          </a:p>
        </p:txBody>
      </p:sp>
      <p:sp>
        <p:nvSpPr>
          <p:cNvPr id="5" name="Rectangle 4">
            <a:extLst>
              <a:ext uri="{FF2B5EF4-FFF2-40B4-BE49-F238E27FC236}">
                <a16:creationId xmlns:a16="http://schemas.microsoft.com/office/drawing/2014/main" id="{292980BB-9D6A-4E39-9415-3AFD4C1CD514}"/>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Tree>
    <p:extLst>
      <p:ext uri="{BB962C8B-B14F-4D97-AF65-F5344CB8AC3E}">
        <p14:creationId xmlns:p14="http://schemas.microsoft.com/office/powerpoint/2010/main" val="440299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2" y="49474"/>
            <a:ext cx="8382000" cy="738432"/>
          </a:xfrm>
        </p:spPr>
        <p:txBody>
          <a:bodyPr>
            <a:normAutofit fontScale="90000"/>
          </a:bodyPr>
          <a:lstStyle/>
          <a:p>
            <a:pPr algn="ctr"/>
            <a:r>
              <a:rPr lang="en-US" b="1" dirty="0" err="1">
                <a:latin typeface="+mn-lt"/>
              </a:rPr>
              <a:t>HPCCloud</a:t>
            </a:r>
            <a:r>
              <a:rPr lang="en-US" b="1" dirty="0">
                <a:latin typeface="+mn-lt"/>
              </a:rPr>
              <a:t> Convergence Architecture</a:t>
            </a:r>
          </a:p>
        </p:txBody>
      </p:sp>
      <p:sp>
        <p:nvSpPr>
          <p:cNvPr id="3" name="Content Placeholder 2"/>
          <p:cNvSpPr>
            <a:spLocks noGrp="1"/>
          </p:cNvSpPr>
          <p:nvPr>
            <p:ph idx="1"/>
          </p:nvPr>
        </p:nvSpPr>
        <p:spPr>
          <a:xfrm>
            <a:off x="1" y="739986"/>
            <a:ext cx="12191999" cy="2095011"/>
          </a:xfrm>
        </p:spPr>
        <p:txBody>
          <a:bodyPr>
            <a:normAutofit fontScale="925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b="1" dirty="0"/>
              <a:t>Edge </a:t>
            </a:r>
            <a:r>
              <a:rPr lang="en-US" dirty="0"/>
              <a:t>has same software model (HPC-</a:t>
            </a:r>
            <a:r>
              <a:rPr lang="en-US" dirty="0" err="1"/>
              <a:t>FaaS</a:t>
            </a:r>
            <a:r>
              <a:rPr lang="en-US" dirty="0"/>
              <a:t>) but very different resource characteristics</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6096000" y="2807947"/>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grpSp>
        </p:grpSp>
        <p:sp>
          <p:nvSpPr>
            <p:cNvPr id="10" name="TextBox 9"/>
            <p:cNvSpPr txBox="1"/>
            <p:nvPr/>
          </p:nvSpPr>
          <p:spPr>
            <a:xfrm>
              <a:off x="1406781" y="2791636"/>
              <a:ext cx="5522666" cy="769441"/>
            </a:xfrm>
            <a:prstGeom prst="rect">
              <a:avLst/>
            </a:prstGeom>
            <a:solidFill>
              <a:schemeClr val="bg1"/>
            </a:solidFill>
          </p:spPr>
          <p:txBody>
            <a:bodyPr wrap="none" rtlCol="0">
              <a:spAutoFit/>
            </a:bodyPr>
            <a:lstStyle/>
            <a:p>
              <a:pPr>
                <a:defRPr/>
              </a:pPr>
              <a:r>
                <a:rPr lang="en-US" sz="2400" b="1" kern="0" dirty="0">
                  <a:solidFill>
                    <a:sysClr val="windowText" lastClr="000000"/>
                  </a:solidFill>
                </a:rPr>
                <a:t>Data</a:t>
              </a:r>
              <a:r>
                <a:rPr lang="en-US" sz="2000" kern="0" dirty="0">
                  <a:solidFill>
                    <a:sysClr val="windowText" lastClr="000000"/>
                  </a:solidFill>
                </a:rPr>
                <a:t> Management                   </a:t>
              </a:r>
              <a:r>
                <a:rPr lang="en-US" sz="2400" b="1" kern="0" dirty="0">
                  <a:solidFill>
                    <a:sysClr val="windowText" lastClr="000000"/>
                  </a:solidFill>
                </a:rPr>
                <a:t>Model</a:t>
              </a:r>
              <a:r>
                <a:rPr lang="en-US" sz="2000" kern="0" dirty="0">
                  <a:solidFill>
                    <a:sysClr val="windowText" lastClr="000000"/>
                  </a:solidFill>
                </a:rPr>
                <a:t> for Big Data </a:t>
              </a:r>
              <a:br>
                <a:rPr lang="en-US" sz="2000" kern="0" dirty="0">
                  <a:solidFill>
                    <a:sysClr val="windowText" lastClr="000000"/>
                  </a:solidFill>
                </a:rPr>
              </a:br>
              <a:r>
                <a:rPr lang="en-US" sz="2000" kern="0" dirty="0">
                  <a:solidFill>
                    <a:sysClr val="windowText" lastClr="000000"/>
                  </a:solidFill>
                </a:rPr>
                <a:t>                                                        and Big Simulation</a:t>
              </a:r>
            </a:p>
          </p:txBody>
        </p:sp>
      </p:grpSp>
      <p:sp>
        <p:nvSpPr>
          <p:cNvPr id="24" name="TextBox 23">
            <a:extLst>
              <a:ext uri="{FF2B5EF4-FFF2-40B4-BE49-F238E27FC236}">
                <a16:creationId xmlns:a16="http://schemas.microsoft.com/office/drawing/2014/main" id="{1EFE740C-0767-46C2-99C2-1BEB4B23F3B0}"/>
              </a:ext>
            </a:extLst>
          </p:cNvPr>
          <p:cNvSpPr txBox="1"/>
          <p:nvPr/>
        </p:nvSpPr>
        <p:spPr>
          <a:xfrm>
            <a:off x="1898548" y="6094412"/>
            <a:ext cx="3317978" cy="830997"/>
          </a:xfrm>
          <a:prstGeom prst="rect">
            <a:avLst/>
          </a:prstGeom>
          <a:solidFill>
            <a:schemeClr val="bg1"/>
          </a:solidFill>
        </p:spPr>
        <p:txBody>
          <a:bodyPr wrap="square" rtlCol="0">
            <a:spAutoFit/>
          </a:bodyPr>
          <a:lstStyle/>
          <a:p>
            <a:r>
              <a:rPr lang="en-US" sz="2400" dirty="0"/>
              <a:t>Centralized HPC Cloud + </a:t>
            </a:r>
            <a:br>
              <a:rPr lang="en-US" sz="2400" dirty="0"/>
            </a:br>
            <a:r>
              <a:rPr lang="en-US" sz="2400" dirty="0"/>
              <a:t>Edge = Fog + IoT Devices</a:t>
            </a:r>
          </a:p>
        </p:txBody>
      </p:sp>
      <p:grpSp>
        <p:nvGrpSpPr>
          <p:cNvPr id="4" name="Group 3">
            <a:extLst>
              <a:ext uri="{FF2B5EF4-FFF2-40B4-BE49-F238E27FC236}">
                <a16:creationId xmlns:a16="http://schemas.microsoft.com/office/drawing/2014/main" id="{F9D791D0-6438-4EC3-8A23-D28F9B2AFCA6}"/>
              </a:ext>
            </a:extLst>
          </p:cNvPr>
          <p:cNvGrpSpPr/>
          <p:nvPr/>
        </p:nvGrpSpPr>
        <p:grpSpPr>
          <a:xfrm>
            <a:off x="1417912" y="2722441"/>
            <a:ext cx="4039162" cy="3425430"/>
            <a:chOff x="1266738" y="2597591"/>
            <a:chExt cx="4039162" cy="3425430"/>
          </a:xfrm>
        </p:grpSpPr>
        <p:pic>
          <p:nvPicPr>
            <p:cNvPr id="17" name="Picture 16">
              <a:extLst>
                <a:ext uri="{FF2B5EF4-FFF2-40B4-BE49-F238E27FC236}">
                  <a16:creationId xmlns:a16="http://schemas.microsoft.com/office/drawing/2014/main" id="{7DACE229-575C-4240-8EE6-F286D0B5CB6B}"/>
                </a:ext>
              </a:extLst>
            </p:cNvPr>
            <p:cNvPicPr>
              <a:picLocks noChangeAspect="1"/>
            </p:cNvPicPr>
            <p:nvPr/>
          </p:nvPicPr>
          <p:blipFill rotWithShape="1">
            <a:blip r:embed="rId4">
              <a:extLst>
                <a:ext uri="{28A0092B-C50C-407E-A947-70E740481C1C}">
                  <a14:useLocalDpi xmlns:a14="http://schemas.microsoft.com/office/drawing/2010/main" val="0"/>
                </a:ext>
              </a:extLst>
            </a:blip>
            <a:srcRect l="50297" b="12482"/>
            <a:stretch/>
          </p:blipFill>
          <p:spPr>
            <a:xfrm>
              <a:off x="1266738" y="2597591"/>
              <a:ext cx="4039162" cy="3425430"/>
            </a:xfrm>
            <a:prstGeom prst="rect">
              <a:avLst/>
            </a:prstGeom>
          </p:spPr>
        </p:pic>
        <p:sp>
          <p:nvSpPr>
            <p:cNvPr id="18" name="AutoShape 2" descr="Image result for clouds">
              <a:extLst>
                <a:ext uri="{FF2B5EF4-FFF2-40B4-BE49-F238E27FC236}">
                  <a16:creationId xmlns:a16="http://schemas.microsoft.com/office/drawing/2014/main" id="{3FF11B7B-D49C-4E2D-AEDE-125FBFB310EB}"/>
                </a:ext>
              </a:extLst>
            </p:cNvPr>
            <p:cNvSpPr>
              <a:spLocks noChangeAspect="1" noChangeArrowheads="1"/>
            </p:cNvSpPr>
            <p:nvPr/>
          </p:nvSpPr>
          <p:spPr bwMode="auto">
            <a:xfrm>
              <a:off x="3101563" y="5253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CAA2C37D-E508-4271-8D33-6A93E2F3B137}"/>
                </a:ext>
              </a:extLst>
            </p:cNvPr>
            <p:cNvGrpSpPr/>
            <p:nvPr/>
          </p:nvGrpSpPr>
          <p:grpSpPr>
            <a:xfrm>
              <a:off x="2560387" y="3582448"/>
              <a:ext cx="1268146" cy="1240972"/>
              <a:chOff x="10273004" y="1511559"/>
              <a:chExt cx="1268146" cy="1240972"/>
            </a:xfrm>
          </p:grpSpPr>
          <p:sp>
            <p:nvSpPr>
              <p:cNvPr id="20" name="Oval 19">
                <a:extLst>
                  <a:ext uri="{FF2B5EF4-FFF2-40B4-BE49-F238E27FC236}">
                    <a16:creationId xmlns:a16="http://schemas.microsoft.com/office/drawing/2014/main" id="{387EE475-DEDF-43C3-AAE2-2619FB3D0D76}"/>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B3AF8A-BC47-4917-BDA4-A963ED1103FD}"/>
                  </a:ext>
                </a:extLst>
              </p:cNvPr>
              <p:cNvPicPr>
                <a:picLocks noChangeAspect="1"/>
              </p:cNvPicPr>
              <p:nvPr/>
            </p:nvPicPr>
            <p:blipFill>
              <a:blip r:embed="rId5"/>
              <a:stretch>
                <a:fillRect/>
              </a:stretch>
            </p:blipFill>
            <p:spPr>
              <a:xfrm>
                <a:off x="10516630" y="1688602"/>
                <a:ext cx="793912" cy="444590"/>
              </a:xfrm>
              <a:prstGeom prst="rect">
                <a:avLst/>
              </a:prstGeom>
            </p:spPr>
          </p:pic>
          <p:pic>
            <p:nvPicPr>
              <p:cNvPr id="22" name="Picture 4" descr="Related image">
                <a:extLst>
                  <a:ext uri="{FF2B5EF4-FFF2-40B4-BE49-F238E27FC236}">
                    <a16:creationId xmlns:a16="http://schemas.microsoft.com/office/drawing/2014/main" id="{D2EE8EB9-979C-40C0-9FEA-AC4A74F3D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2CBFBE52-0BD4-494A-B8A6-5F5CFEA863E0}"/>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25" name="TextBox 24">
              <a:extLst>
                <a:ext uri="{FF2B5EF4-FFF2-40B4-BE49-F238E27FC236}">
                  <a16:creationId xmlns:a16="http://schemas.microsoft.com/office/drawing/2014/main" id="{A016DB55-7B72-49D7-AD3C-E01B2D159F95}"/>
                </a:ext>
              </a:extLst>
            </p:cNvPr>
            <p:cNvSpPr txBox="1"/>
            <p:nvPr/>
          </p:nvSpPr>
          <p:spPr>
            <a:xfrm>
              <a:off x="3965846" y="3592251"/>
              <a:ext cx="518155" cy="369332"/>
            </a:xfrm>
            <a:prstGeom prst="rect">
              <a:avLst/>
            </a:prstGeom>
            <a:noFill/>
          </p:spPr>
          <p:txBody>
            <a:bodyPr wrap="none" rtlCol="0">
              <a:spAutoFit/>
            </a:bodyPr>
            <a:lstStyle/>
            <a:p>
              <a:r>
                <a:rPr lang="en-US" dirty="0"/>
                <a:t>Fog</a:t>
              </a:r>
            </a:p>
          </p:txBody>
        </p:sp>
      </p:grpSp>
    </p:spTree>
    <p:extLst>
      <p:ext uri="{BB962C8B-B14F-4D97-AF65-F5344CB8AC3E}">
        <p14:creationId xmlns:p14="http://schemas.microsoft.com/office/powerpoint/2010/main" val="65573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5152"/>
            <a:ext cx="12192000" cy="5700587"/>
          </a:xfrm>
          <a:noFill/>
        </p:spPr>
        <p:txBody>
          <a:bodyPr>
            <a:normAutofit lnSpcReduction="10000"/>
          </a:bodyPr>
          <a:lstStyle/>
          <a:p>
            <a:r>
              <a:rPr lang="en-US" sz="1800" b="1" dirty="0"/>
              <a:t>Applications, Benchma</a:t>
            </a:r>
            <a:r>
              <a:rPr lang="en-US" sz="2000" b="1" dirty="0"/>
              <a:t>r</a:t>
            </a:r>
            <a:r>
              <a:rPr lang="en-US" sz="1800" b="1" dirty="0"/>
              <a:t>ks and Libraries</a:t>
            </a:r>
          </a:p>
          <a:p>
            <a:pPr lvl="1"/>
            <a:r>
              <a:rPr lang="en-US" sz="1800" dirty="0"/>
              <a:t>51 NIST Big Data Use Cases, 7 Computational Giants of the NRC Massive Data Analysis,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dirty="0"/>
              <a:t>Exemplar Ogre and Convergence Diamond Features</a:t>
            </a:r>
          </a:p>
          <a:p>
            <a:pPr lvl="1"/>
            <a:r>
              <a:rPr lang="en-US" sz="1800" b="1" dirty="0"/>
              <a:t>Overall application structure </a:t>
            </a:r>
            <a:r>
              <a:rPr lang="en-US" sz="1800" dirty="0"/>
              <a:t>e.g. pleasingly parallel</a:t>
            </a:r>
          </a:p>
          <a:p>
            <a:pPr lvl="1"/>
            <a:r>
              <a:rPr lang="en-US" sz="1800" b="1" dirty="0"/>
              <a:t>Data Features </a:t>
            </a:r>
            <a:r>
              <a:rPr lang="en-US" sz="1800" dirty="0"/>
              <a:t>e.g. from IoT, stored in HDFS ….</a:t>
            </a:r>
          </a:p>
          <a:p>
            <a:pPr lvl="1"/>
            <a:r>
              <a:rPr lang="en-US" sz="1800" b="1" dirty="0"/>
              <a:t>Processing Features </a:t>
            </a:r>
            <a:r>
              <a:rPr lang="en-US" sz="1800" dirty="0"/>
              <a:t>e.g. uses neural nets or conjugate gradient</a:t>
            </a:r>
          </a:p>
          <a:p>
            <a:pPr lvl="1"/>
            <a:r>
              <a:rPr lang="en-US" sz="1800" b="1" dirty="0"/>
              <a:t>Execution Structure </a:t>
            </a:r>
            <a:r>
              <a:rPr lang="en-US" sz="1800" dirty="0"/>
              <a:t>e.g. data or model volume</a:t>
            </a:r>
          </a:p>
          <a:p>
            <a:r>
              <a:rPr lang="en-US" sz="1800" dirty="0"/>
              <a:t>Need to distinguish </a:t>
            </a:r>
            <a:r>
              <a:rPr lang="en-US" sz="1800" b="1" dirty="0"/>
              <a:t>data management </a:t>
            </a:r>
            <a:r>
              <a:rPr lang="en-US" sz="1800" dirty="0"/>
              <a:t>from </a:t>
            </a:r>
            <a:r>
              <a:rPr lang="en-US" sz="1800" b="1" dirty="0"/>
              <a:t>data analytics</a:t>
            </a:r>
          </a:p>
          <a:p>
            <a:r>
              <a:rPr lang="en-US" sz="1800" b="1" dirty="0"/>
              <a:t>Management </a:t>
            </a:r>
            <a:r>
              <a:rPr lang="en-US" sz="1800" dirty="0"/>
              <a:t>and</a:t>
            </a:r>
            <a:r>
              <a:rPr lang="en-US" sz="1800" b="1" dirty="0"/>
              <a:t> Search </a:t>
            </a:r>
            <a:r>
              <a:rPr lang="en-US" sz="1800" dirty="0"/>
              <a:t>I/O intensive and suitable for classic clouds</a:t>
            </a:r>
          </a:p>
          <a:p>
            <a:pPr lvl="1"/>
            <a:r>
              <a:rPr lang="en-US" sz="1800" dirty="0"/>
              <a:t>Science data has fewer users than commercial but </a:t>
            </a:r>
            <a:r>
              <a:rPr lang="en-US" sz="1800" b="1" dirty="0"/>
              <a:t>requirements </a:t>
            </a:r>
            <a:r>
              <a:rPr lang="en-US" sz="1800" dirty="0"/>
              <a:t>poorly understood</a:t>
            </a:r>
          </a:p>
          <a:p>
            <a:r>
              <a:rPr lang="en-US" sz="1800" b="1" dirty="0"/>
              <a:t>Analytics</a:t>
            </a:r>
            <a:r>
              <a:rPr lang="en-US" sz="1800" dirty="0"/>
              <a:t> has many features in common with large scale </a:t>
            </a:r>
            <a:r>
              <a:rPr lang="en-US" sz="1800" b="1" dirty="0"/>
              <a:t>simulations</a:t>
            </a:r>
          </a:p>
          <a:p>
            <a:pPr lvl="1"/>
            <a:r>
              <a:rPr lang="en-US" sz="1800" dirty="0"/>
              <a:t>Data analytics often </a:t>
            </a:r>
            <a:r>
              <a:rPr lang="en-US" sz="1800" b="1" dirty="0"/>
              <a:t>SPMD</a:t>
            </a:r>
            <a:r>
              <a:rPr lang="en-US" sz="1800" dirty="0"/>
              <a:t>, </a:t>
            </a:r>
            <a:r>
              <a:rPr lang="en-US" sz="1800" b="1" dirty="0"/>
              <a:t>BSP</a:t>
            </a:r>
            <a:r>
              <a:rPr lang="en-US" sz="1800" dirty="0"/>
              <a:t> and benefits from high performance networking and communication libraries.</a:t>
            </a:r>
          </a:p>
          <a:p>
            <a:pPr lvl="1"/>
            <a:r>
              <a:rPr lang="en-US" sz="1800" b="1" dirty="0"/>
              <a:t>Decompose Model </a:t>
            </a:r>
            <a:r>
              <a:rPr lang="en-US" sz="1800" dirty="0"/>
              <a:t>(as in simulation) and </a:t>
            </a:r>
            <a:r>
              <a:rPr lang="en-US" sz="1800" b="1" dirty="0"/>
              <a:t>Data</a:t>
            </a:r>
            <a:r>
              <a:rPr lang="en-US" sz="1800" dirty="0"/>
              <a:t> (bit different and confusing) across nodes of cluster</a:t>
            </a:r>
          </a:p>
          <a:p>
            <a:pPr lvl="1"/>
            <a:endParaRPr lang="en-US" sz="1800" dirty="0"/>
          </a:p>
          <a:p>
            <a:pPr lvl="1"/>
            <a:endParaRPr lang="en-US" sz="1800" dirty="0"/>
          </a:p>
        </p:txBody>
      </p:sp>
      <p:sp>
        <p:nvSpPr>
          <p:cNvPr id="2" name="Title 1"/>
          <p:cNvSpPr>
            <a:spLocks noGrp="1"/>
          </p:cNvSpPr>
          <p:nvPr>
            <p:ph type="title"/>
          </p:nvPr>
        </p:nvSpPr>
        <p:spPr>
          <a:xfrm>
            <a:off x="1524000" y="81752"/>
            <a:ext cx="9144000" cy="533400"/>
          </a:xfrm>
        </p:spPr>
        <p:txBody>
          <a:bodyPr/>
          <a:lstStyle/>
          <a:p>
            <a:pPr algn="ctr"/>
            <a:r>
              <a:rPr lang="en-US" sz="3100" b="1" dirty="0">
                <a:latin typeface="+mn-lt"/>
              </a:rPr>
              <a:t>Summary of Big Data HPC Convergence I</a:t>
            </a:r>
          </a:p>
        </p:txBody>
      </p:sp>
    </p:spTree>
    <p:extLst>
      <p:ext uri="{BB962C8B-B14F-4D97-AF65-F5344CB8AC3E}">
        <p14:creationId xmlns:p14="http://schemas.microsoft.com/office/powerpoint/2010/main" val="3121880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3506"/>
            <a:ext cx="12192000" cy="5856531"/>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a:t>
            </a:r>
          </a:p>
          <a:p>
            <a:pPr lvl="1"/>
            <a:r>
              <a:rPr lang="en-US" sz="1800" b="1" dirty="0"/>
              <a:t>Twister2 </a:t>
            </a:r>
            <a:r>
              <a:rPr lang="en-US" sz="1800" dirty="0"/>
              <a:t>will add to Beam and Flink as a </a:t>
            </a:r>
            <a:r>
              <a:rPr lang="en-US" sz="1800" b="1" dirty="0"/>
              <a:t>HPC-</a:t>
            </a:r>
            <a:r>
              <a:rPr lang="en-US" sz="1800" b="1" dirty="0" err="1"/>
              <a:t>FaaS</a:t>
            </a:r>
            <a:r>
              <a:rPr lang="en-US" sz="1800" dirty="0"/>
              <a:t> programming model</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 </a:t>
            </a:r>
            <a:r>
              <a:rPr lang="en-US" sz="1800" dirty="0"/>
              <a:t>with an </a:t>
            </a:r>
            <a:r>
              <a:rPr lang="en-US" sz="1800" b="1" dirty="0"/>
              <a:t>HPC-</a:t>
            </a:r>
            <a:r>
              <a:rPr lang="en-US" sz="1800" b="1" dirty="0" err="1"/>
              <a:t>FaaS</a:t>
            </a:r>
            <a:r>
              <a:rPr lang="en-US" sz="1800" b="1" dirty="0"/>
              <a:t> </a:t>
            </a:r>
            <a:r>
              <a:rPr lang="en-US" sz="1800" dirty="0"/>
              <a:t>programming model</a:t>
            </a:r>
          </a:p>
        </p:txBody>
      </p:sp>
      <p:sp>
        <p:nvSpPr>
          <p:cNvPr id="2" name="Title 1"/>
          <p:cNvSpPr>
            <a:spLocks noGrp="1"/>
          </p:cNvSpPr>
          <p:nvPr>
            <p:ph type="title"/>
          </p:nvPr>
        </p:nvSpPr>
        <p:spPr>
          <a:xfrm>
            <a:off x="1524000" y="110106"/>
            <a:ext cx="9144000" cy="533400"/>
          </a:xfrm>
        </p:spPr>
        <p:txBody>
          <a:bodyPr>
            <a:normAutofit fontScale="90000"/>
          </a:bodyPr>
          <a:lstStyle/>
          <a:p>
            <a:pPr algn="ctr"/>
            <a:r>
              <a:rPr lang="en-US" sz="3600" b="1" dirty="0">
                <a:latin typeface="+mn-lt"/>
              </a:rPr>
              <a:t>Summary of Big Data HPC Convergence II</a:t>
            </a:r>
          </a:p>
        </p:txBody>
      </p:sp>
    </p:spTree>
    <p:extLst>
      <p:ext uri="{BB962C8B-B14F-4D97-AF65-F5344CB8AC3E}">
        <p14:creationId xmlns:p14="http://schemas.microsoft.com/office/powerpoint/2010/main" val="344161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39864" y="375431"/>
            <a:ext cx="12120465" cy="5704708"/>
          </a:xfrm>
        </p:spPr>
        <p:txBody>
          <a:bodyPr>
            <a:normAutofit fontScale="92500" lnSpcReduction="20000"/>
          </a:bodyPr>
          <a:lstStyle/>
          <a:p>
            <a:pPr>
              <a:spcBef>
                <a:spcPts val="200"/>
              </a:spcBef>
              <a:spcAft>
                <a:spcPts val="200"/>
              </a:spcAft>
            </a:pPr>
            <a:r>
              <a:rPr lang="en-US" dirty="0"/>
              <a:t>Rich software stacks:</a:t>
            </a:r>
          </a:p>
          <a:p>
            <a:pPr lvl="1">
              <a:spcBef>
                <a:spcPts val="200"/>
              </a:spcBef>
              <a:spcAft>
                <a:spcPts val="200"/>
              </a:spcAft>
            </a:pPr>
            <a:r>
              <a:rPr lang="en-US" b="1" dirty="0"/>
              <a:t>HPC</a:t>
            </a:r>
            <a:r>
              <a:rPr lang="en-US" dirty="0"/>
              <a:t> (High Performance Computing) for Parallel Computing</a:t>
            </a:r>
          </a:p>
          <a:p>
            <a:pPr lvl="1">
              <a:spcBef>
                <a:spcPts val="200"/>
              </a:spcBef>
              <a:spcAft>
                <a:spcPts val="200"/>
              </a:spcAft>
            </a:pPr>
            <a:r>
              <a:rPr lang="en-US" b="1" dirty="0"/>
              <a:t>Apache</a:t>
            </a:r>
            <a:r>
              <a:rPr lang="en-US" dirty="0"/>
              <a:t> for Big Data Software Stack ABDS including some edge computing (streaming data)</a:t>
            </a:r>
          </a:p>
          <a:p>
            <a:pPr>
              <a:spcBef>
                <a:spcPts val="200"/>
              </a:spcBef>
              <a:spcAft>
                <a:spcPts val="200"/>
              </a:spcAft>
            </a:pPr>
            <a:r>
              <a:rPr lang="en-US" dirty="0"/>
              <a:t>On general principles parallel and distributed computing have different requirements even if sometimes similar functionalities</a:t>
            </a:r>
          </a:p>
          <a:p>
            <a:pPr lvl="1">
              <a:spcBef>
                <a:spcPts val="200"/>
              </a:spcBef>
              <a:spcAft>
                <a:spcPts val="200"/>
              </a:spcAft>
            </a:pPr>
            <a:r>
              <a:rPr lang="en-US" dirty="0"/>
              <a:t>Apache stack ABDS  typically uses distributed computing concepts</a:t>
            </a:r>
          </a:p>
          <a:p>
            <a:pPr lvl="1">
              <a:spcBef>
                <a:spcPts val="200"/>
              </a:spcBef>
              <a:spcAft>
                <a:spcPts val="200"/>
              </a:spcAft>
            </a:pPr>
            <a:r>
              <a:rPr lang="en-US" dirty="0"/>
              <a:t>For example, Reduce operation is different in MPI (Harp) and Spark</a:t>
            </a:r>
          </a:p>
          <a:p>
            <a:pPr>
              <a:lnSpc>
                <a:spcPct val="120000"/>
              </a:lnSpc>
              <a:spcBef>
                <a:spcPts val="200"/>
              </a:spcBef>
              <a:spcAft>
                <a:spcPts val="200"/>
              </a:spcAft>
            </a:pPr>
            <a:r>
              <a:rPr lang="en-US" dirty="0"/>
              <a:t>Big Data requirements are not clear but there are a few key use types</a:t>
            </a:r>
          </a:p>
          <a:p>
            <a:pPr marL="914400" lvl="1" indent="-457200">
              <a:lnSpc>
                <a:spcPct val="120000"/>
              </a:lnSpc>
              <a:spcBef>
                <a:spcPts val="200"/>
              </a:spcBef>
              <a:spcAft>
                <a:spcPts val="200"/>
              </a:spcAft>
              <a:buFont typeface="+mj-lt"/>
              <a:buAutoNum type="arabicParenR"/>
            </a:pPr>
            <a:r>
              <a:rPr lang="en-US" dirty="0"/>
              <a:t>Pleasingly parallel processing (including </a:t>
            </a:r>
            <a:r>
              <a:rPr lang="en-US" b="1" dirty="0">
                <a:solidFill>
                  <a:srgbClr val="FF0000"/>
                </a:solidFill>
              </a:rPr>
              <a:t>local machine learning LML</a:t>
            </a:r>
            <a:r>
              <a:rPr lang="en-US" dirty="0"/>
              <a:t>) as of different tweets from different users with perhaps MapReduce style of statistics and visualizations; possibly Streaming</a:t>
            </a:r>
          </a:p>
          <a:p>
            <a:pPr marL="914400" lvl="1" indent="-457200">
              <a:lnSpc>
                <a:spcPct val="120000"/>
              </a:lnSpc>
              <a:spcBef>
                <a:spcPts val="200"/>
              </a:spcBef>
              <a:spcAft>
                <a:spcPts val="200"/>
              </a:spcAft>
              <a:buFont typeface="+mj-lt"/>
              <a:buAutoNum type="arabicParenR"/>
            </a:pPr>
            <a:r>
              <a:rPr lang="en-US" b="1" dirty="0"/>
              <a:t>Database model </a:t>
            </a:r>
            <a:r>
              <a:rPr lang="en-US" dirty="0"/>
              <a:t>with queries again supported by MapReduce for horizontal scaling</a:t>
            </a:r>
          </a:p>
          <a:p>
            <a:pPr marL="914400" lvl="1" indent="-457200">
              <a:lnSpc>
                <a:spcPct val="120000"/>
              </a:lnSpc>
              <a:spcBef>
                <a:spcPts val="200"/>
              </a:spcBef>
              <a:spcAft>
                <a:spcPts val="200"/>
              </a:spcAft>
              <a:buFont typeface="+mj-lt"/>
              <a:buAutoNum type="arabicParenR"/>
            </a:pPr>
            <a:r>
              <a:rPr lang="en-US" b="1" dirty="0">
                <a:solidFill>
                  <a:srgbClr val="FF0000"/>
                </a:solidFill>
              </a:rPr>
              <a:t>Global Machine Learning GML  </a:t>
            </a:r>
            <a:r>
              <a:rPr lang="en-US" dirty="0"/>
              <a:t>with single job using multiple nodes as classic parallel computing</a:t>
            </a:r>
          </a:p>
          <a:p>
            <a:pPr marL="914400" lvl="1" indent="-457200">
              <a:lnSpc>
                <a:spcPct val="120000"/>
              </a:lnSpc>
              <a:spcBef>
                <a:spcPts val="200"/>
              </a:spcBef>
              <a:spcAft>
                <a:spcPts val="200"/>
              </a:spcAft>
              <a:buFont typeface="+mj-lt"/>
              <a:buAutoNum type="arabicParenR"/>
            </a:pPr>
            <a:r>
              <a:rPr lang="en-US" b="1" dirty="0"/>
              <a:t>Deep Learning </a:t>
            </a:r>
            <a:r>
              <a:rPr lang="en-US" dirty="0"/>
              <a:t>certainly needs HPC – possibly only multiple small systems</a:t>
            </a:r>
          </a:p>
          <a:p>
            <a:pPr>
              <a:lnSpc>
                <a:spcPct val="120000"/>
              </a:lnSpc>
              <a:spcBef>
                <a:spcPts val="200"/>
              </a:spcBef>
              <a:spcAft>
                <a:spcPts val="200"/>
              </a:spcAft>
            </a:pPr>
            <a:r>
              <a:rPr lang="en-US" dirty="0"/>
              <a:t>Current workloads stress 1) and 2) and are suited to current clouds and to ABDS (with no HPC)</a:t>
            </a:r>
          </a:p>
          <a:p>
            <a:pPr lvl="1">
              <a:lnSpc>
                <a:spcPct val="120000"/>
              </a:lnSpc>
              <a:spcBef>
                <a:spcPts val="200"/>
              </a:spcBef>
              <a:spcAft>
                <a:spcPts val="200"/>
              </a:spcAft>
            </a:pPr>
            <a:r>
              <a:rPr lang="en-US" dirty="0"/>
              <a:t>This explains why Spark with poor GML performance is so successful</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762569" y="99219"/>
            <a:ext cx="10515600" cy="552424"/>
          </a:xfrm>
        </p:spPr>
        <p:txBody>
          <a:bodyPr>
            <a:normAutofit fontScale="90000"/>
          </a:bodyPr>
          <a:lstStyle/>
          <a:p>
            <a:pPr algn="ctr"/>
            <a:r>
              <a:rPr lang="en-US" b="1" dirty="0">
                <a:latin typeface="+mn-lt"/>
              </a:rPr>
              <a:t>Important Trends II</a:t>
            </a:r>
          </a:p>
        </p:txBody>
      </p:sp>
      <p:sp>
        <p:nvSpPr>
          <p:cNvPr id="3" name="Slide Number Placeholder 2">
            <a:extLst>
              <a:ext uri="{FF2B5EF4-FFF2-40B4-BE49-F238E27FC236}">
                <a16:creationId xmlns:a16="http://schemas.microsoft.com/office/drawing/2014/main" id="{510ECCB2-0A3C-4AD2-BAFB-70D1A21BE77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0" y="1022891"/>
            <a:ext cx="12191999" cy="5129936"/>
          </a:xfrm>
        </p:spPr>
        <p:txBody>
          <a:bodyPr>
            <a:normAutofit/>
          </a:bodyPr>
          <a:lstStyle/>
          <a:p>
            <a:r>
              <a:rPr lang="en-US" b="1" dirty="0"/>
              <a:t>Supercomputers </a:t>
            </a:r>
            <a:r>
              <a:rPr lang="en-US" dirty="0"/>
              <a:t>will be essential for large simulations and will run other applications </a:t>
            </a:r>
          </a:p>
          <a:p>
            <a:r>
              <a:rPr lang="en-US" b="1" dirty="0"/>
              <a:t>HPC Clouds </a:t>
            </a:r>
            <a:r>
              <a:rPr lang="en-US" dirty="0"/>
              <a:t>or </a:t>
            </a:r>
            <a:r>
              <a:rPr lang="en-US" b="1" dirty="0"/>
              <a:t>Next-Generation Commodity Systems </a:t>
            </a:r>
            <a:r>
              <a:rPr lang="en-US" dirty="0"/>
              <a:t>will be a dominant force</a:t>
            </a:r>
          </a:p>
          <a:p>
            <a:pPr lvl="1"/>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computing</a:t>
            </a:r>
          </a:p>
          <a:p>
            <a:pPr lvl="1"/>
            <a:r>
              <a:rPr lang="en-US" sz="2800" dirty="0"/>
              <a:t>Clouds running in multiple giant datacenters offering all types of computing</a:t>
            </a:r>
          </a:p>
          <a:p>
            <a:pPr lvl="1"/>
            <a:r>
              <a:rPr lang="en-US" sz="2800" dirty="0"/>
              <a:t>Distributed data sources associated with device and Fog processing resources</a:t>
            </a:r>
          </a:p>
          <a:p>
            <a:pPr lvl="1"/>
            <a:r>
              <a:rPr lang="en-US" sz="2800" b="1" dirty="0"/>
              <a:t>Server-hidden computing </a:t>
            </a:r>
            <a:r>
              <a:rPr lang="en-US" sz="2800" dirty="0"/>
              <a:t>and </a:t>
            </a:r>
            <a:r>
              <a:rPr lang="en-US" sz="2800" b="1" dirty="0"/>
              <a:t>Function as a Service </a:t>
            </a:r>
            <a:r>
              <a:rPr lang="en-US" sz="2800" b="1" dirty="0" err="1"/>
              <a:t>FaaS</a:t>
            </a:r>
            <a:r>
              <a:rPr lang="en-US" sz="2800" b="1" dirty="0"/>
              <a:t> </a:t>
            </a:r>
            <a:r>
              <a:rPr lang="en-US" sz="2800" dirty="0"/>
              <a:t>for user pleasure</a:t>
            </a:r>
          </a:p>
          <a:p>
            <a:pPr lvl="1"/>
            <a:r>
              <a:rPr lang="en-US" sz="2800" b="1" dirty="0"/>
              <a:t>Support a </a:t>
            </a:r>
            <a:r>
              <a:rPr lang="en-US" sz="2800" b="1" dirty="0">
                <a:solidFill>
                  <a:srgbClr val="FF0000"/>
                </a:solidFill>
              </a:rPr>
              <a:t>distributed event-driven </a:t>
            </a:r>
            <a:r>
              <a:rPr lang="en-US" sz="2800" b="1" dirty="0" err="1">
                <a:solidFill>
                  <a:srgbClr val="FF0000"/>
                </a:solidFill>
              </a:rPr>
              <a:t>serverless</a:t>
            </a:r>
            <a:r>
              <a:rPr lang="en-US" sz="2800" b="1" dirty="0">
                <a:solidFill>
                  <a:srgbClr val="FF0000"/>
                </a:solidFill>
              </a:rPr>
              <a:t> dataflow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C00000"/>
                </a:solidFill>
              </a:rPr>
              <a:t>HPC-</a:t>
            </a:r>
            <a:r>
              <a:rPr lang="en-US" sz="2800" b="1" dirty="0" err="1">
                <a:solidFill>
                  <a:srgbClr val="C00000"/>
                </a:solidFill>
              </a:rPr>
              <a:t>FaaS</a:t>
            </a:r>
            <a:endParaRPr lang="en-US" sz="2800" b="1" dirty="0">
              <a:solidFill>
                <a:srgbClr val="C00000"/>
              </a:solidFill>
            </a:endParaRPr>
          </a:p>
          <a:p>
            <a:pPr lvl="1"/>
            <a:r>
              <a:rPr lang="en-US" sz="2800" dirty="0"/>
              <a:t>Needing parallel and distributed (Grid) computing ideas</a:t>
            </a:r>
          </a:p>
          <a:p>
            <a:pPr lvl="1"/>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952232"/>
          </a:xfrm>
        </p:spPr>
        <p:txBody>
          <a:bodyPr/>
          <a:lstStyle/>
          <a:p>
            <a:pPr algn="ctr"/>
            <a:r>
              <a:rPr lang="en-US" b="1" dirty="0">
                <a:latin typeface="+mn-lt"/>
              </a:rPr>
              <a:t>Predictions/Assumptions</a:t>
            </a:r>
          </a:p>
        </p:txBody>
      </p:sp>
      <p:sp>
        <p:nvSpPr>
          <p:cNvPr id="4" name="Slide Number Placeholder 3">
            <a:extLst>
              <a:ext uri="{FF2B5EF4-FFF2-40B4-BE49-F238E27FC236}">
                <a16:creationId xmlns:a16="http://schemas.microsoft.com/office/drawing/2014/main" id="{786550DA-A899-4D99-893D-22A67A36CF3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5916"/>
            <a:ext cx="12191998" cy="5153962"/>
          </a:xfrm>
        </p:spPr>
        <p:txBody>
          <a:bodyPr>
            <a:normAutofit lnSpcReduction="10000"/>
          </a:bodyPr>
          <a:lstStyle/>
          <a:p>
            <a:r>
              <a:rPr lang="en-US" b="1" dirty="0"/>
              <a:t>Nexus 1: Applications </a:t>
            </a:r>
            <a:r>
              <a:rPr lang="en-US" dirty="0"/>
              <a:t>– Divide use cases into</a:t>
            </a:r>
            <a:r>
              <a:rPr lang="en-US" dirty="0">
                <a:solidFill>
                  <a:srgbClr val="C00000"/>
                </a:solidFill>
              </a:rPr>
              <a:t> </a:t>
            </a:r>
            <a:r>
              <a:rPr lang="en-US" b="1" dirty="0">
                <a:solidFill>
                  <a:srgbClr val="C00000"/>
                </a:solidFill>
              </a:rPr>
              <a:t>Data</a:t>
            </a:r>
            <a:r>
              <a:rPr lang="en-US" dirty="0">
                <a:solidFill>
                  <a:srgbClr val="C00000"/>
                </a:solidFill>
              </a:rPr>
              <a:t> </a:t>
            </a:r>
            <a:r>
              <a:rPr lang="en-US" dirty="0"/>
              <a:t>and</a:t>
            </a:r>
            <a:r>
              <a:rPr lang="en-US" dirty="0">
                <a:solidFill>
                  <a:srgbClr val="C00000"/>
                </a:solidFill>
              </a:rPr>
              <a:t> </a:t>
            </a:r>
            <a:r>
              <a:rPr lang="en-US" b="1" dirty="0">
                <a:solidFill>
                  <a:srgbClr val="C00000"/>
                </a:solidFill>
              </a:rPr>
              <a:t>Model </a:t>
            </a:r>
            <a:r>
              <a:rPr lang="en-US" dirty="0"/>
              <a:t>and compare characteristics separately in these two components with 64 Convergence Diamonds (features)</a:t>
            </a:r>
          </a:p>
          <a:p>
            <a:r>
              <a:rPr lang="en-US" b="1" dirty="0"/>
              <a:t>Nexus 2: Software </a:t>
            </a:r>
            <a:r>
              <a:rPr lang="en-US" dirty="0"/>
              <a:t>–</a:t>
            </a:r>
            <a:r>
              <a:rPr lang="en-US" b="1" dirty="0"/>
              <a:t> </a:t>
            </a:r>
            <a:r>
              <a:rPr lang="en-US" b="1" dirty="0">
                <a:solidFill>
                  <a:srgbClr val="C00000"/>
                </a:solidFill>
              </a:rPr>
              <a:t>High Performance Computing (HPC) Enhanced Big Data Stack HPC-ABDS</a:t>
            </a:r>
            <a:r>
              <a:rPr lang="en-US" dirty="0"/>
              <a:t>. 21 Layers adding high performance runtime to Apache systems (Hadoop is fast!). Establish principles to get good performance from Java or C programming languages. </a:t>
            </a:r>
          </a:p>
          <a:p>
            <a:pPr lvl="1"/>
            <a:r>
              <a:rPr lang="en-US" b="1" dirty="0">
                <a:solidFill>
                  <a:srgbClr val="C00000"/>
                </a:solidFill>
              </a:rPr>
              <a:t>HPC-</a:t>
            </a:r>
            <a:r>
              <a:rPr lang="en-US" b="1" dirty="0" err="1">
                <a:solidFill>
                  <a:srgbClr val="C00000"/>
                </a:solidFill>
              </a:rPr>
              <a:t>FaaS</a:t>
            </a:r>
            <a:r>
              <a:rPr lang="en-US" dirty="0"/>
              <a:t> Programming Model</a:t>
            </a:r>
          </a:p>
          <a:p>
            <a:r>
              <a:rPr lang="en-US" b="1" dirty="0"/>
              <a:t>Nexus 3: Hardware </a:t>
            </a:r>
            <a:r>
              <a:rPr lang="en-US" dirty="0"/>
              <a:t>– Use </a:t>
            </a:r>
            <a:r>
              <a:rPr lang="en-US" b="1" dirty="0" err="1">
                <a:solidFill>
                  <a:srgbClr val="C00000"/>
                </a:solidFill>
              </a:rPr>
              <a:t>Serverless</a:t>
            </a:r>
            <a:r>
              <a:rPr lang="en-US" dirty="0"/>
              <a:t> Infrastructure as a Service IaaS and DevOps (</a:t>
            </a:r>
            <a:r>
              <a:rPr lang="en-US" b="1" dirty="0" err="1"/>
              <a:t>HPCCloud</a:t>
            </a:r>
            <a:r>
              <a:rPr lang="en-US" b="1" dirty="0"/>
              <a:t> 2.0</a:t>
            </a:r>
            <a:r>
              <a:rPr lang="en-US" dirty="0"/>
              <a:t>)</a:t>
            </a:r>
            <a:r>
              <a:rPr lang="en-US" b="1" dirty="0"/>
              <a:t> </a:t>
            </a:r>
            <a:r>
              <a:rPr lang="en-US" dirty="0"/>
              <a:t>to automate deployment of event-driven software defined systems on hardware designed for functionality and performance e.g. appropriate disks, interconnect, memory</a:t>
            </a:r>
          </a:p>
          <a:p>
            <a:r>
              <a:rPr lang="en-US" dirty="0"/>
              <a:t>Deliver </a:t>
            </a:r>
            <a:r>
              <a:rPr lang="en-US" b="1" dirty="0"/>
              <a:t>Solutions (wisdom) as a Service </a:t>
            </a:r>
            <a:r>
              <a:rPr lang="en-US" b="1" dirty="0" err="1"/>
              <a:t>HPCCloud</a:t>
            </a:r>
            <a:r>
              <a:rPr lang="en-US" b="1" dirty="0"/>
              <a:t> 3.0</a:t>
            </a:r>
            <a:endParaRPr lang="en-US" dirty="0"/>
          </a:p>
        </p:txBody>
      </p:sp>
      <p:sp>
        <p:nvSpPr>
          <p:cNvPr id="2" name="Title 1"/>
          <p:cNvSpPr>
            <a:spLocks noGrp="1"/>
          </p:cNvSpPr>
          <p:nvPr>
            <p:ph type="title"/>
          </p:nvPr>
        </p:nvSpPr>
        <p:spPr>
          <a:xfrm>
            <a:off x="1" y="0"/>
            <a:ext cx="12027048" cy="957431"/>
          </a:xfrm>
        </p:spPr>
        <p:txBody>
          <a:bodyPr/>
          <a:lstStyle/>
          <a:p>
            <a:pPr algn="ctr"/>
            <a:r>
              <a:rPr lang="en-US" sz="2800" b="1" dirty="0">
                <a:latin typeface="+mn-lt"/>
              </a:rPr>
              <a:t>Convergence Points (Nexus) for</a:t>
            </a:r>
            <a:br>
              <a:rPr lang="en-US" sz="2800" b="1" dirty="0">
                <a:latin typeface="+mn-lt"/>
              </a:rPr>
            </a:br>
            <a:r>
              <a:rPr lang="en-US" sz="2800" b="1" dirty="0">
                <a:latin typeface="+mn-lt"/>
              </a:rPr>
              <a:t>HPC-Cloud-Edge- Big Data-Simulation</a:t>
            </a:r>
          </a:p>
        </p:txBody>
      </p:sp>
      <p:sp>
        <p:nvSpPr>
          <p:cNvPr id="4" name="TextBox 3">
            <a:extLst>
              <a:ext uri="{FF2B5EF4-FFF2-40B4-BE49-F238E27FC236}">
                <a16:creationId xmlns:a16="http://schemas.microsoft.com/office/drawing/2014/main" id="{5E01990A-A8BB-4D66-8AB2-E0994EEBB132}"/>
              </a:ext>
            </a:extLst>
          </p:cNvPr>
          <p:cNvSpPr txBox="1"/>
          <p:nvPr/>
        </p:nvSpPr>
        <p:spPr>
          <a:xfrm>
            <a:off x="9583479" y="5287926"/>
            <a:ext cx="2161954" cy="646331"/>
          </a:xfrm>
          <a:prstGeom prst="rect">
            <a:avLst/>
          </a:prstGeom>
          <a:noFill/>
          <a:ln w="12700">
            <a:solidFill>
              <a:schemeClr val="tx1"/>
            </a:solidFill>
          </a:ln>
        </p:spPr>
        <p:txBody>
          <a:bodyPr wrap="square" rtlCol="0">
            <a:spAutoFit/>
          </a:bodyPr>
          <a:lstStyle/>
          <a:p>
            <a:r>
              <a:rPr lang="en-US" dirty="0"/>
              <a:t>DevOps not discussed in this talk</a:t>
            </a:r>
          </a:p>
        </p:txBody>
      </p:sp>
    </p:spTree>
    <p:extLst>
      <p:ext uri="{BB962C8B-B14F-4D97-AF65-F5344CB8AC3E}">
        <p14:creationId xmlns:p14="http://schemas.microsoft.com/office/powerpoint/2010/main" val="410410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9" y="614918"/>
            <a:ext cx="12128205" cy="5729176"/>
          </a:xfrm>
          <a:noFill/>
        </p:spPr>
        <p:txBody>
          <a:bodyPr>
            <a:noAutofit/>
          </a:bodyPr>
          <a:lstStyle/>
          <a:p>
            <a:pPr>
              <a:spcBef>
                <a:spcPts val="600"/>
              </a:spcBef>
            </a:pPr>
            <a:r>
              <a:rPr lang="en-US" sz="2600" dirty="0"/>
              <a:t>Need to discuss </a:t>
            </a:r>
            <a:r>
              <a:rPr lang="en-US" sz="2600" b="1" dirty="0">
                <a:solidFill>
                  <a:srgbClr val="C00000"/>
                </a:solidFill>
              </a:rPr>
              <a:t>Data </a:t>
            </a:r>
            <a:r>
              <a:rPr lang="en-US" sz="2600" dirty="0"/>
              <a:t>and </a:t>
            </a:r>
            <a:r>
              <a:rPr lang="en-US" sz="2600" b="1" dirty="0">
                <a:solidFill>
                  <a:srgbClr val="C00000"/>
                </a:solidFill>
              </a:rPr>
              <a:t>Model</a:t>
            </a:r>
            <a:r>
              <a:rPr lang="en-US" sz="2600" dirty="0"/>
              <a:t> as problems have both intermingled, but we can get insight by separating which allows better understanding of </a:t>
            </a:r>
            <a:r>
              <a:rPr lang="en-US" sz="2600" b="1" dirty="0">
                <a:solidFill>
                  <a:srgbClr val="C00000"/>
                </a:solidFill>
              </a:rPr>
              <a:t>Big Data - Big Simulation “convergence” (or differences!)</a:t>
            </a:r>
          </a:p>
          <a:p>
            <a:pPr>
              <a:spcBef>
                <a:spcPts val="600"/>
              </a:spcBef>
            </a:pPr>
            <a:r>
              <a:rPr lang="en-US" sz="2600" dirty="0"/>
              <a:t>The</a:t>
            </a:r>
            <a:r>
              <a:rPr lang="en-US" sz="2600" b="1" dirty="0">
                <a:solidFill>
                  <a:srgbClr val="C00000"/>
                </a:solidFill>
              </a:rPr>
              <a:t> Model</a:t>
            </a:r>
            <a:r>
              <a:rPr lang="en-US" sz="2600" dirty="0"/>
              <a:t> is a user construction and it has a “</a:t>
            </a:r>
            <a:r>
              <a:rPr lang="en-US" sz="2600" b="1" dirty="0">
                <a:solidFill>
                  <a:srgbClr val="C00000"/>
                </a:solidFill>
              </a:rPr>
              <a:t>concept</a:t>
            </a:r>
            <a:r>
              <a:rPr lang="en-US" sz="2600" dirty="0"/>
              <a:t>”,</a:t>
            </a:r>
            <a:r>
              <a:rPr lang="en-US" sz="2600" b="1" dirty="0">
                <a:solidFill>
                  <a:srgbClr val="C00000"/>
                </a:solidFill>
              </a:rPr>
              <a:t> parameters </a:t>
            </a:r>
            <a:r>
              <a:rPr lang="en-US" sz="2600" dirty="0"/>
              <a:t>and gives</a:t>
            </a:r>
            <a:r>
              <a:rPr lang="en-US" sz="2600" b="1" dirty="0">
                <a:solidFill>
                  <a:srgbClr val="C00000"/>
                </a:solidFill>
              </a:rPr>
              <a:t> results </a:t>
            </a:r>
            <a:r>
              <a:rPr lang="en-US" sz="2600" dirty="0"/>
              <a:t>determined by the computation. We use term “model” in a general fashion to cover all of these.</a:t>
            </a:r>
          </a:p>
          <a:p>
            <a:pPr>
              <a:spcBef>
                <a:spcPts val="600"/>
              </a:spcBef>
            </a:pPr>
            <a:r>
              <a:rPr lang="en-US" sz="2600" b="1" dirty="0">
                <a:solidFill>
                  <a:srgbClr val="C00000"/>
                </a:solidFill>
              </a:rPr>
              <a:t>Big Data </a:t>
            </a:r>
            <a:r>
              <a:rPr lang="en-US" sz="2600" dirty="0"/>
              <a:t>problems</a:t>
            </a:r>
            <a:r>
              <a:rPr lang="en-US" sz="2600" b="1" dirty="0">
                <a:solidFill>
                  <a:srgbClr val="C00000"/>
                </a:solidFill>
              </a:rPr>
              <a:t> </a:t>
            </a:r>
            <a:r>
              <a:rPr lang="en-US" sz="2600" dirty="0"/>
              <a:t>can be broken up into </a:t>
            </a:r>
            <a:r>
              <a:rPr lang="en-US" sz="2600" b="1" dirty="0">
                <a:solidFill>
                  <a:srgbClr val="C00000"/>
                </a:solidFill>
              </a:rPr>
              <a:t>Data </a:t>
            </a:r>
            <a:r>
              <a:rPr lang="en-US" sz="2600" dirty="0"/>
              <a:t>and </a:t>
            </a:r>
            <a:r>
              <a:rPr lang="en-US" sz="2600" b="1" dirty="0">
                <a:solidFill>
                  <a:srgbClr val="C00000"/>
                </a:solidFill>
              </a:rPr>
              <a:t>Model</a:t>
            </a:r>
          </a:p>
          <a:p>
            <a:pPr lvl="1">
              <a:spcBef>
                <a:spcPts val="600"/>
              </a:spcBef>
            </a:pPr>
            <a:r>
              <a:rPr lang="en-US" sz="2600" dirty="0"/>
              <a:t>For </a:t>
            </a:r>
            <a:r>
              <a:rPr lang="en-US" sz="2600" b="1" dirty="0">
                <a:solidFill>
                  <a:srgbClr val="C00000"/>
                </a:solidFill>
              </a:rPr>
              <a:t>clustering, </a:t>
            </a:r>
            <a:r>
              <a:rPr lang="en-US" sz="2600" dirty="0"/>
              <a:t>the model parameters are cluster centers while the data is set of points to be clustered</a:t>
            </a:r>
          </a:p>
          <a:p>
            <a:pPr lvl="1">
              <a:spcBef>
                <a:spcPts val="600"/>
              </a:spcBef>
            </a:pPr>
            <a:r>
              <a:rPr lang="en-US" sz="2600" dirty="0"/>
              <a:t>For </a:t>
            </a:r>
            <a:r>
              <a:rPr lang="en-US" sz="2600" b="1" dirty="0">
                <a:solidFill>
                  <a:srgbClr val="C00000"/>
                </a:solidFill>
              </a:rPr>
              <a:t>queries</a:t>
            </a:r>
            <a:r>
              <a:rPr lang="en-US" sz="2600" dirty="0"/>
              <a:t>, the model is structure of database and results of this query while the data is whole database queried and SQL query </a:t>
            </a:r>
          </a:p>
          <a:p>
            <a:pPr lvl="1">
              <a:spcBef>
                <a:spcPts val="600"/>
              </a:spcBef>
            </a:pPr>
            <a:r>
              <a:rPr lang="en-US" sz="2600" dirty="0"/>
              <a:t>For </a:t>
            </a:r>
            <a:r>
              <a:rPr lang="en-US" sz="2600" b="1" dirty="0">
                <a:solidFill>
                  <a:srgbClr val="C00000"/>
                </a:solidFill>
              </a:rPr>
              <a:t>deep learning </a:t>
            </a:r>
            <a:r>
              <a:rPr lang="en-US" sz="26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1523999" y="0"/>
            <a:ext cx="9126166" cy="794599"/>
          </a:xfrm>
        </p:spPr>
        <p:txBody>
          <a:bodyPr>
            <a:normAutofit/>
          </a:bodyPr>
          <a:lstStyle/>
          <a:p>
            <a:pPr algn="ctr"/>
            <a:r>
              <a:rPr lang="en-US" sz="3600" b="1" dirty="0">
                <a:latin typeface="+mn-lt"/>
              </a:rPr>
              <a:t>Data and Model in Big Data and Simulations I</a:t>
            </a:r>
          </a:p>
        </p:txBody>
      </p:sp>
    </p:spTree>
    <p:extLst>
      <p:ext uri="{BB962C8B-B14F-4D97-AF65-F5344CB8AC3E}">
        <p14:creationId xmlns:p14="http://schemas.microsoft.com/office/powerpoint/2010/main" val="23423984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9093</TotalTime>
  <Words>4958</Words>
  <Application>Microsoft Office PowerPoint</Application>
  <PresentationFormat>Widescreen</PresentationFormat>
  <Paragraphs>573</Paragraphs>
  <Slides>59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 Unicode MS</vt:lpstr>
      <vt:lpstr>ＭＳ Ｐゴシック</vt:lpstr>
      <vt:lpstr>Arial</vt:lpstr>
      <vt:lpstr>Arial Black</vt:lpstr>
      <vt:lpstr>Calibri</vt:lpstr>
      <vt:lpstr>Calibri Light</vt:lpstr>
      <vt:lpstr>Century Schoolbook</vt:lpstr>
      <vt:lpstr>Times New Roman</vt:lpstr>
      <vt:lpstr>1_Office Theme</vt:lpstr>
      <vt:lpstr>Characteristics of Future Big Data Platforms</vt:lpstr>
      <vt:lpstr>Intelligent Systems Engineering at Indiana University</vt:lpstr>
      <vt:lpstr>Abstract</vt:lpstr>
      <vt:lpstr>Important Trends I</vt:lpstr>
      <vt:lpstr>Event-Driven and Serverless Computing</vt:lpstr>
      <vt:lpstr>Important Trends II</vt:lpstr>
      <vt:lpstr>Predictions/Assumptions</vt:lpstr>
      <vt:lpstr>Convergence Points (Nexus) for HPC-Cloud-Edge- Big Data-Simulation</vt:lpstr>
      <vt:lpstr>Data and Model in Big Data and Simulations I</vt:lpstr>
      <vt:lpstr>Data and Model in Big Data and Simulations II</vt:lpstr>
      <vt:lpstr>Parallel Computing: Big Data and Simulations</vt:lpstr>
      <vt:lpstr>Use Case Analysis</vt:lpstr>
      <vt:lpstr>51 Detailed Use Cases: Contributed July-September 2013 Covers goals, data features such as 3 V’s, software, hardware</vt:lpstr>
      <vt:lpstr>Sample Features of 51 NIST Use Cases I</vt:lpstr>
      <vt:lpstr>Sample Features of 51 Use Cases II</vt:lpstr>
      <vt:lpstr>Classifying Use Cases</vt:lpstr>
      <vt:lpstr>64 Features in 4 views for Unified Classification of Big Data and Simulation Applications</vt:lpstr>
      <vt:lpstr>Problem Architecture View (Meta or MacroPatterns)</vt:lpstr>
      <vt:lpstr>PowerPoint Presentation</vt:lpstr>
      <vt:lpstr>Software HPC-ABDS HPC-FaaS</vt:lpstr>
      <vt:lpstr>PowerPoint Presentation</vt:lpstr>
      <vt:lpstr>HPC-ABDS  Integrated wide range of HPC and Big Data technologies. I gave up updating list in January 2016!</vt:lpstr>
      <vt:lpstr>Components of Big Data Stack</vt:lpstr>
      <vt:lpstr>PowerPoint Presentation</vt:lpstr>
      <vt:lpstr>Implementing Twister2 at a high level</vt:lpstr>
      <vt:lpstr>Twister2: “Next Generation Grid - Edge – HPC Cloud”</vt:lpstr>
      <vt:lpstr>Proposed Twister2 Approach </vt:lpstr>
      <vt:lpstr>Comparing Spark Flink and MPI</vt:lpstr>
      <vt:lpstr>Machine Learning with MPI, Spark and Flink</vt:lpstr>
      <vt:lpstr>HPC Runtime versus ABDS distributed Computing Model on Data Analytics</vt:lpstr>
      <vt:lpstr>Multidimensional Scaling: 3 Nested Parallel Sections</vt:lpstr>
      <vt:lpstr>Flink MDS Dataflow Graph</vt:lpstr>
      <vt:lpstr>Terasort</vt:lpstr>
      <vt:lpstr>K-Means Algorithm and Dataflow Specification</vt:lpstr>
      <vt:lpstr>K-Means Clustering in Spark, Flink, MPI</vt:lpstr>
      <vt:lpstr>PowerPoint Presentation</vt:lpstr>
      <vt:lpstr>Performance Factors</vt:lpstr>
      <vt:lpstr>PowerPoint Presentation</vt:lpstr>
      <vt:lpstr>Performance Dependence on Number of Cores</vt:lpstr>
      <vt:lpstr>Java versus C Performance</vt:lpstr>
      <vt:lpstr>Heron Architecture</vt:lpstr>
      <vt:lpstr>PowerPoint Presentation</vt:lpstr>
      <vt:lpstr>Heron High Performance Interconnects </vt:lpstr>
      <vt:lpstr>Implementing  Twister2 in detail</vt:lpstr>
      <vt:lpstr>What do we need in runtime for distributed HPC FaaS</vt:lpstr>
      <vt:lpstr>Communication Models</vt:lpstr>
      <vt:lpstr>Naiad Timely Dataflow      HLA Distributed Simulation</vt:lpstr>
      <vt:lpstr>NiFi Workflow</vt:lpstr>
      <vt:lpstr>Dataflow for a linear algebra kernel</vt:lpstr>
      <vt:lpstr>Mahout and SPIDAL</vt:lpstr>
      <vt:lpstr>Core SPIDAL Parallel HPC Library with Collective Used</vt:lpstr>
      <vt:lpstr>PowerPoint Presentation</vt:lpstr>
      <vt:lpstr>Dataflow Graph State and Scheduling</vt:lpstr>
      <vt:lpstr>Fault Tolerance and State  </vt:lpstr>
      <vt:lpstr>Spark Kmeans                Flink Streaming Dataflow</vt:lpstr>
      <vt:lpstr>Summary of Twister2:  Next Generation HPC Cloud + Edge + Grid</vt:lpstr>
      <vt:lpstr>HPCCloud Convergence Architecture</vt:lpstr>
      <vt:lpstr>Summary of Big Data HPC Convergence I</vt:lpstr>
      <vt:lpstr>Summary of Big Data HPC Convergence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197</cp:revision>
  <dcterms:created xsi:type="dcterms:W3CDTF">2017-06-12T19:54:34Z</dcterms:created>
  <dcterms:modified xsi:type="dcterms:W3CDTF">2018-01-21T19:23:25Z</dcterms:modified>
</cp:coreProperties>
</file>