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tiff" ContentType="image/tif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6"/>
  </p:notesMasterIdLst>
  <p:sldIdLst>
    <p:sldId id="750" r:id="rId2"/>
    <p:sldId id="760" r:id="rId3"/>
    <p:sldId id="751" r:id="rId4"/>
    <p:sldId id="762" r:id="rId5"/>
    <p:sldId id="763" r:id="rId6"/>
    <p:sldId id="752" r:id="rId7"/>
    <p:sldId id="757" r:id="rId8"/>
    <p:sldId id="761" r:id="rId9"/>
    <p:sldId id="753" r:id="rId10"/>
    <p:sldId id="754" r:id="rId11"/>
    <p:sldId id="755" r:id="rId12"/>
    <p:sldId id="756" r:id="rId13"/>
    <p:sldId id="758" r:id="rId14"/>
    <p:sldId id="75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990000"/>
    <a:srgbClr val="009900"/>
    <a:srgbClr val="00B0F0"/>
    <a:srgbClr val="0000FF"/>
    <a:srgbClr val="DEE7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25" autoAdjust="0"/>
    <p:restoredTop sz="78552" autoAdjust="0"/>
  </p:normalViewPr>
  <p:slideViewPr>
    <p:cSldViewPr>
      <p:cViewPr varScale="1">
        <p:scale>
          <a:sx n="42" d="100"/>
          <a:sy n="42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C4FAC-5D83-482A-9809-B34FBC9884EF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4677B-C5CE-4183-A13D-EB29CCD21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92875"/>
            <a:ext cx="2133600" cy="365125"/>
          </a:xfrm>
        </p:spPr>
        <p:txBody>
          <a:bodyPr/>
          <a:lstStyle/>
          <a:p>
            <a:fld id="{B3999606-967B-419A-9AEC-8752E61A74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ti.iu.edu/" TargetMode="External"/><Relationship Id="rId5" Type="http://schemas.openxmlformats.org/officeDocument/2006/relationships/hyperlink" Target="http://www.futuregrid.org/" TargetMode="Externa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1600200"/>
            <a:ext cx="8763000" cy="1470025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/>
              <a:t>Evaluating (Scientific) Knowledge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people, documents, organizations/activities/communities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9144000" cy="297180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err="1" smtClean="0"/>
              <a:t>ICiS</a:t>
            </a:r>
            <a:r>
              <a:rPr lang="en-US" b="1" dirty="0" smtClean="0"/>
              <a:t> Workshop: Integrating, Representing and Reasoning over Human Knowledge </a:t>
            </a:r>
          </a:p>
          <a:p>
            <a:r>
              <a:rPr lang="en-US" b="1" dirty="0" smtClean="0"/>
              <a:t>Snowbird August 9 2010</a:t>
            </a:r>
          </a:p>
          <a:p>
            <a:endParaRPr lang="en-US" b="1" dirty="0" smtClean="0"/>
          </a:p>
          <a:p>
            <a:r>
              <a:rPr lang="en-US" sz="3600" b="1" dirty="0" smtClean="0"/>
              <a:t>Geoffrey Fox</a:t>
            </a:r>
          </a:p>
          <a:p>
            <a:pPr>
              <a:defRPr/>
            </a:pPr>
            <a:r>
              <a:rPr lang="en-US" dirty="0" smtClean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dirty="0" smtClean="0">
                <a:solidFill>
                  <a:prstClr val="black"/>
                </a:solidFill>
              </a:rPr>
              <a:t>            </a:t>
            </a:r>
          </a:p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  <a:hlinkClick r:id="rId4"/>
              </a:rPr>
              <a:t>http://www.infomall.org</a:t>
            </a:r>
            <a:r>
              <a:rPr lang="en-US" dirty="0" smtClean="0">
                <a:solidFill>
                  <a:prstClr val="black"/>
                </a:solidFill>
              </a:rPr>
              <a:t>    </a:t>
            </a:r>
            <a:r>
              <a:rPr lang="en-US" dirty="0" smtClean="0">
                <a:solidFill>
                  <a:prstClr val="black"/>
                </a:solidFill>
                <a:hlinkClick r:id="rId5"/>
              </a:rPr>
              <a:t>http://www.futuregrid.org</a:t>
            </a:r>
            <a:r>
              <a:rPr lang="en-US" dirty="0" smtClean="0">
                <a:solidFill>
                  <a:prstClr val="black"/>
                </a:solidFill>
              </a:rPr>
              <a:t>     </a:t>
            </a:r>
            <a:r>
              <a:rPr lang="en-US" dirty="0" smtClean="0">
                <a:hlinkClick r:id="rId6"/>
              </a:rPr>
              <a:t>http://pti.iu.edu/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</a:p>
          <a:p>
            <a:pPr>
              <a:defRPr/>
            </a:pPr>
            <a:endParaRPr lang="en-US" sz="3600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Director, Digital Science Center, Pervasive Technology Institute</a:t>
            </a:r>
          </a:p>
          <a:p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Associate Dean for Research and Graduate Studies,  School of Informatics and Computing</a:t>
            </a:r>
          </a:p>
          <a:p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Indiana University Bloomington</a:t>
            </a:r>
            <a:endParaRPr lang="en-US" sz="3600" dirty="0" smtClean="0">
              <a:solidFill>
                <a:prstClr val="black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TeraGrid Analysis II: </a:t>
            </a:r>
            <a:r>
              <a:rPr lang="en-US" dirty="0" err="1" smtClean="0"/>
              <a:t>Bollen</a:t>
            </a:r>
            <a:endParaRPr lang="en-US" dirty="0"/>
          </a:p>
        </p:txBody>
      </p:sp>
      <p:pic>
        <p:nvPicPr>
          <p:cNvPr id="19459" name="Picture 3" descr="C:\gcf\ptliupages\publications\Pages from bollen_fox2010A.tif"/>
          <p:cNvPicPr>
            <a:picLocks noChangeAspect="1" noChangeArrowheads="1"/>
          </p:cNvPicPr>
          <p:nvPr/>
        </p:nvPicPr>
        <p:blipFill>
          <a:blip r:embed="rId3" cstate="print"/>
          <a:srcRect l="64744"/>
          <a:stretch>
            <a:fillRect/>
          </a:stretch>
        </p:blipFill>
        <p:spPr bwMode="auto">
          <a:xfrm>
            <a:off x="1752600" y="798023"/>
            <a:ext cx="6172200" cy="6059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gcf\ptliupages\publications\Pages from bollen_fox2010B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153400" cy="69674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800" y="0"/>
            <a:ext cx="3124200" cy="1112838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TeraGrid Web of Science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Need a Freely Available Toolkit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Firstly current tools as in Google Scholar and </a:t>
            </a:r>
            <a:r>
              <a:rPr lang="en-US" dirty="0" err="1" smtClean="0"/>
              <a:t>CiteSeer</a:t>
            </a:r>
            <a:r>
              <a:rPr lang="en-US" dirty="0" smtClean="0"/>
              <a:t> have insufficient scope</a:t>
            </a:r>
          </a:p>
          <a:p>
            <a:pPr lvl="1"/>
            <a:r>
              <a:rPr lang="en-US" dirty="0" smtClean="0"/>
              <a:t>Google Scholar stuck in early stage of “perpetual beta (?alpha)” after killing Windows Academic Live</a:t>
            </a:r>
          </a:p>
          <a:p>
            <a:r>
              <a:rPr lang="en-US" dirty="0" smtClean="0"/>
              <a:t>Secondly need to enable customization so that can explore evaluation choices</a:t>
            </a:r>
          </a:p>
          <a:p>
            <a:pPr lvl="1"/>
            <a:r>
              <a:rPr lang="en-US" dirty="0" smtClean="0"/>
              <a:t>Current CS department rankings put Indiana in dungeon – partly because Fox/Gannon papers are not counted as not in approved journals</a:t>
            </a:r>
          </a:p>
          <a:p>
            <a:r>
              <a:rPr lang="en-US" dirty="0" smtClean="0"/>
              <a:t>Don’t want to let Thomson to control Impact Factors (relevant for tenure especially in Asia?) without scientific scrutiny</a:t>
            </a:r>
          </a:p>
          <a:p>
            <a:r>
              <a:rPr lang="en-US" dirty="0" smtClean="0"/>
              <a:t>As discussed </a:t>
            </a:r>
            <a:r>
              <a:rPr lang="en-US" dirty="0" err="1" smtClean="0"/>
              <a:t>ScholarOne</a:t>
            </a:r>
            <a:r>
              <a:rPr lang="en-US" dirty="0" smtClean="0"/>
              <a:t> (also Thomson) is dreadful but seems to have growing adoption</a:t>
            </a:r>
          </a:p>
          <a:p>
            <a:r>
              <a:rPr lang="en-US" dirty="0" smtClean="0"/>
              <a:t>Want to explore new ideas such as evaluating TeraGrid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Tools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9154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More accurate scientific profiles; ACM Portal says I have 3 publications; DBLP 250; Google Scholar 1000</a:t>
            </a:r>
          </a:p>
          <a:p>
            <a:pPr lvl="1"/>
            <a:r>
              <a:rPr lang="en-US" dirty="0" smtClean="0"/>
              <a:t>Neither tells you my contact and professional information</a:t>
            </a:r>
          </a:p>
          <a:p>
            <a:r>
              <a:rPr lang="en-US" dirty="0" smtClean="0"/>
              <a:t>Unbundled </a:t>
            </a:r>
            <a:r>
              <a:rPr lang="en-US" dirty="0" err="1" smtClean="0"/>
              <a:t>CiteSeer</a:t>
            </a:r>
            <a:r>
              <a:rPr lang="en-US" dirty="0" smtClean="0"/>
              <a:t>/Google Scholar allowing more accurate document analysis</a:t>
            </a:r>
          </a:p>
          <a:p>
            <a:pPr lvl="1"/>
            <a:r>
              <a:rPr lang="en-US" dirty="0" smtClean="0"/>
              <a:t>e.g. Analyze document on hand (as in conference submission)</a:t>
            </a:r>
          </a:p>
          <a:p>
            <a:pPr lvl="1"/>
            <a:r>
              <a:rPr lang="en-US" dirty="0" smtClean="0"/>
              <a:t>Open decomposition into Authors, Title, Institution, emails, Abstract, Paper, citations</a:t>
            </a:r>
          </a:p>
          <a:p>
            <a:r>
              <a:rPr lang="en-US" dirty="0" smtClean="0"/>
              <a:t>Analyzers of Citations and/or text to suggest referees</a:t>
            </a:r>
          </a:p>
          <a:p>
            <a:r>
              <a:rPr lang="en-US" dirty="0" smtClean="0"/>
              <a:t>Analysis of novelty of document</a:t>
            </a:r>
          </a:p>
          <a:p>
            <a:r>
              <a:rPr lang="en-US" dirty="0" smtClean="0"/>
              <a:t>Tool to produce accurate h-index (etc.)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/>
          <a:lstStyle/>
          <a:p>
            <a:r>
              <a:rPr lang="en-US" dirty="0" smtClean="0"/>
              <a:t>Some Research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638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Open analysis of concepts like Impact Factor, h-index, Indexing services</a:t>
            </a:r>
          </a:p>
          <a:p>
            <a:pPr lvl="1"/>
            <a:r>
              <a:rPr lang="en-US" dirty="0" smtClean="0"/>
              <a:t>Look at definitions and</a:t>
            </a:r>
          </a:p>
          <a:p>
            <a:pPr lvl="1"/>
            <a:r>
              <a:rPr lang="en-US" dirty="0" smtClean="0"/>
              <a:t>Possibilities of making valid deductions</a:t>
            </a:r>
          </a:p>
          <a:p>
            <a:r>
              <a:rPr lang="en-US" dirty="0" smtClean="0"/>
              <a:t>How do we evaluate “groups” (research, departments) as opposed to individuals</a:t>
            </a:r>
          </a:p>
          <a:p>
            <a:r>
              <a:rPr lang="en-US" dirty="0" smtClean="0"/>
              <a:t>Can one automate the current time consuming manual steps</a:t>
            </a:r>
          </a:p>
          <a:p>
            <a:pPr lvl="1"/>
            <a:r>
              <a:rPr lang="en-US" dirty="0" smtClean="0"/>
              <a:t>Identity confusion in Google Scholar</a:t>
            </a:r>
          </a:p>
          <a:p>
            <a:pPr lvl="1"/>
            <a:r>
              <a:rPr lang="en-US" dirty="0" smtClean="0"/>
              <a:t>Research profiles</a:t>
            </a:r>
          </a:p>
          <a:p>
            <a:r>
              <a:rPr lang="en-US" dirty="0" smtClean="0"/>
              <a:t>Compare traditional ethnography approach to evaluation (do a bunch of interviews)  versus data deluge enabled version</a:t>
            </a:r>
          </a:p>
          <a:p>
            <a:r>
              <a:rPr lang="en-US" dirty="0" smtClean="0"/>
              <a:t>Why are Web 2.0 tools like Delicious, </a:t>
            </a:r>
            <a:r>
              <a:rPr lang="en-US" dirty="0" err="1" smtClean="0"/>
              <a:t>Facebook</a:t>
            </a:r>
            <a:r>
              <a:rPr lang="en-US" dirty="0" smtClean="0"/>
              <a:t> etc. little used in 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My research would be on building Cyberinfrastructure (MapReduce/Bigtable/Clouds/Information Visualization) for “Integrating, Representing and Reasoning over Human Knowledge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Use FutureGrid to </a:t>
            </a:r>
            <a:r>
              <a:rPr lang="en-US" smtClean="0"/>
              <a:t>prototype Cloud/Grid </a:t>
            </a:r>
            <a:r>
              <a:rPr lang="en-US" dirty="0" smtClean="0"/>
              <a:t>environments</a:t>
            </a:r>
            <a:endParaRPr lang="en-US" dirty="0" smtClean="0"/>
          </a:p>
          <a:p>
            <a:r>
              <a:rPr lang="en-US" dirty="0" smtClean="0"/>
              <a:t>Here I talk in role as frustrated journal editor and School bureaucrat responsible for advising faculty how to get NSF grants and tenure.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Knowledge Evaluation is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59436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2800" dirty="0" smtClean="0"/>
              <a:t>        Review of journal or conference paper. </a:t>
            </a:r>
            <a:endParaRPr lang="en-US" sz="2800" dirty="0" smtClean="0"/>
          </a:p>
          <a:p>
            <a:pPr lvl="1"/>
            <a:r>
              <a:rPr lang="en-US" sz="2400" dirty="0" smtClean="0"/>
              <a:t>Several conference management systems but don’t offer reviewing tools</a:t>
            </a:r>
            <a:endParaRPr lang="en-US" sz="2400" dirty="0" smtClean="0"/>
          </a:p>
          <a:p>
            <a:pPr lvl="0"/>
            <a:r>
              <a:rPr lang="en-US" sz="2800" dirty="0" smtClean="0"/>
              <a:t>Supporting choice of panel reviewing proposals</a:t>
            </a:r>
          </a:p>
          <a:p>
            <a:pPr lvl="1"/>
            <a:r>
              <a:rPr lang="en-US" sz="2400" dirty="0" smtClean="0"/>
              <a:t>And proposal review itself</a:t>
            </a:r>
          </a:p>
          <a:p>
            <a:pPr lvl="0"/>
            <a:r>
              <a:rPr lang="en-US" sz="2800" dirty="0" smtClean="0"/>
              <a:t>Supporting choice of Program Committee for conference</a:t>
            </a:r>
          </a:p>
          <a:p>
            <a:pPr lvl="0"/>
            <a:r>
              <a:rPr lang="en-US" sz="2800" dirty="0" smtClean="0"/>
              <a:t>Supporting promotion and tenure process</a:t>
            </a:r>
          </a:p>
          <a:p>
            <a:pPr lvl="1"/>
            <a:r>
              <a:rPr lang="en-US" sz="2400" dirty="0" smtClean="0"/>
              <a:t>h-index appears in several referee reports</a:t>
            </a:r>
          </a:p>
          <a:p>
            <a:pPr lvl="0"/>
            <a:r>
              <a:rPr lang="en-US" sz="2800" dirty="0" smtClean="0"/>
              <a:t>Supporting ranking of organizations such as Journals, Universities and (Computer Science) departments.</a:t>
            </a:r>
          </a:p>
          <a:p>
            <a:pPr lvl="0"/>
            <a:r>
              <a:rPr lang="en-US" sz="2800" dirty="0" smtClean="0"/>
              <a:t>Deciding if some activity is useful such as TeraGrid; particular agency or agency program; a particular evaluation process (panel v individual reviews)</a:t>
            </a:r>
          </a:p>
          <a:p>
            <a:pPr lvl="0"/>
            <a:r>
              <a:rPr lang="en-US" sz="2800" dirty="0" smtClean="0"/>
              <a:t>Deciding if some concept useful such as multidisciplinary research, theory, computing …….</a:t>
            </a:r>
          </a:p>
          <a:p>
            <a:pPr lvl="0"/>
            <a:r>
              <a:rPr lang="en-US" sz="2800" dirty="0" smtClean="0"/>
              <a:t>Evaluation of Knowledge evaluation methodologies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“Policy Informatics”</a:t>
            </a:r>
            <a:br>
              <a:rPr lang="en-US" dirty="0" smtClean="0"/>
            </a:br>
            <a:r>
              <a:rPr lang="en-US" dirty="0" smtClean="0"/>
              <a:t>aka “Command &amp; Control” </a:t>
            </a:r>
            <a:br>
              <a:rPr lang="en-US" dirty="0" smtClean="0"/>
            </a:br>
            <a:r>
              <a:rPr lang="en-US" dirty="0" smtClean="0"/>
              <a:t>(military knowledge)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In </a:t>
            </a:r>
            <a:br>
              <a:rPr lang="en-US" dirty="0" smtClean="0"/>
            </a:br>
            <a:r>
              <a:rPr lang="en-US" sz="2600" b="1" dirty="0" smtClean="0">
                <a:solidFill>
                  <a:srgbClr val="FF0000"/>
                </a:solidFill>
              </a:rPr>
              <a:t>Data-Information-Knowledge-Wisdom-Decision(Evaluation</a:t>
            </a:r>
            <a:r>
              <a:rPr lang="en-US" sz="2600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pipeline, some steps are “dynamic” (can be redone if you save raw data) but decisions are often “final” or “irreversible”</a:t>
            </a:r>
            <a:endParaRPr lang="en-US" sz="2800" dirty="0" smtClean="0"/>
          </a:p>
          <a:p>
            <a:r>
              <a:rPr lang="en-US" sz="2800" dirty="0" smtClean="0"/>
              <a:t>We could (and do as preprints) publish everything as “disks free” and change our evaluations</a:t>
            </a:r>
          </a:p>
          <a:p>
            <a:r>
              <a:rPr lang="en-US" sz="2800" dirty="0" smtClean="0"/>
              <a:t>But Finite amount of research funding and finite number of tenure positions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21507" name="Picture 3" descr="C:\Users\Geoffrey Fox\AppData\Local\Microsoft\Windows\Temporary Internet Files\Content.IE5\MVOBZP7N\MC90028743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81000"/>
            <a:ext cx="1021363" cy="861982"/>
          </a:xfrm>
          <a:prstGeom prst="rect">
            <a:avLst/>
          </a:prstGeom>
          <a:noFill/>
        </p:spPr>
      </p:pic>
      <p:sp>
        <p:nvSpPr>
          <p:cNvPr id="5" name="AutoShape 79"/>
          <p:cNvSpPr>
            <a:spLocks noChangeArrowheads="1"/>
          </p:cNvSpPr>
          <p:nvPr/>
        </p:nvSpPr>
        <p:spPr bwMode="auto">
          <a:xfrm rot="5400000">
            <a:off x="5909469" y="1329531"/>
            <a:ext cx="407987" cy="339725"/>
          </a:xfrm>
          <a:prstGeom prst="flowChartDelay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anchor="ctr">
            <a:spAutoFit/>
          </a:bodyPr>
          <a:lstStyle/>
          <a:p>
            <a:r>
              <a:rPr lang="en-US" sz="1200" dirty="0"/>
              <a:t>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Citation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Use of Google Scholar (Publish or Perish) to analyze </a:t>
            </a:r>
            <a:r>
              <a:rPr lang="en-US" b="1" dirty="0" smtClean="0"/>
              <a:t>contribution of individuals </a:t>
            </a:r>
            <a:r>
              <a:rPr lang="en-US" dirty="0" smtClean="0"/>
              <a:t>is well established</a:t>
            </a:r>
          </a:p>
          <a:p>
            <a:r>
              <a:rPr lang="en-US" dirty="0" smtClean="0"/>
              <a:t>#papers, # citations, h-index, </a:t>
            </a:r>
            <a:r>
              <a:rPr lang="en-US" dirty="0" err="1" smtClean="0"/>
              <a:t>hc</a:t>
            </a:r>
            <a:r>
              <a:rPr lang="en-US" dirty="0" smtClean="0"/>
              <a:t>-index (contemporary), g-index (square)…..</a:t>
            </a:r>
          </a:p>
          <a:p>
            <a:r>
              <a:rPr lang="en-US" dirty="0" smtClean="0"/>
              <a:t>There is ambiguity as to “best metric” and if such metrics are sound at all but in some cases, perhaps most serious problem is calculating them in unbiased fashion</a:t>
            </a:r>
          </a:p>
          <a:p>
            <a:r>
              <a:rPr lang="en-US" dirty="0" smtClean="0"/>
              <a:t>One can probably find metrics for “Geoffrey Fox” but it’s hard for more common names and for example most Asian names are hard</a:t>
            </a:r>
          </a:p>
          <a:p>
            <a:pPr lvl="1"/>
            <a:r>
              <a:rPr lang="en-US" dirty="0" smtClean="0"/>
              <a:t>Google Scholar has crude approach to refine by including and excluding names e.g. include “Indiana University” or exclude “GQ Fox” (not clear where words are?)</a:t>
            </a:r>
          </a:p>
          <a:p>
            <a:r>
              <a:rPr lang="en-US" dirty="0" smtClean="0"/>
              <a:t>“Automating” hard unless analysis for each name done by hand</a:t>
            </a:r>
          </a:p>
          <a:p>
            <a:pPr lvl="1"/>
            <a:r>
              <a:rPr lang="en-US" dirty="0" smtClean="0"/>
              <a:t>Even the name nontrivial – need “GC Fox” and “Geoffrey Fox”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90600"/>
          </a:xfrm>
        </p:spPr>
        <p:txBody>
          <a:bodyPr/>
          <a:lstStyle/>
          <a:p>
            <a:r>
              <a:rPr lang="en-US" dirty="0" smtClean="0"/>
              <a:t>Evaluating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As journal editor, I find choosing referees (and persuading them to write report) as hardest problem</a:t>
            </a:r>
          </a:p>
          <a:p>
            <a:pPr lvl="1"/>
            <a:r>
              <a:rPr lang="en-US" dirty="0" smtClean="0"/>
              <a:t>Especially with increasing number of non traditional authors</a:t>
            </a:r>
          </a:p>
          <a:p>
            <a:r>
              <a:rPr lang="en-US" dirty="0" smtClean="0"/>
              <a:t>Need to identify related work and find authors or previous referees of these related papers</a:t>
            </a:r>
          </a:p>
          <a:p>
            <a:pPr lvl="1"/>
            <a:r>
              <a:rPr lang="en-US" dirty="0" smtClean="0"/>
              <a:t>Currently </a:t>
            </a:r>
            <a:r>
              <a:rPr lang="en-US" dirty="0" err="1" smtClean="0"/>
              <a:t>ScholarOne</a:t>
            </a:r>
            <a:r>
              <a:rPr lang="en-US" dirty="0" smtClean="0"/>
              <a:t> uses largely useless keyword system</a:t>
            </a:r>
          </a:p>
          <a:p>
            <a:pPr lvl="1"/>
            <a:r>
              <a:rPr lang="en-US" dirty="0" smtClean="0"/>
              <a:t>Can also look at originality of articles examined from overlap in text between a given article and some corpus (typically  resubmitting conference paper unchanged)</a:t>
            </a:r>
          </a:p>
          <a:p>
            <a:r>
              <a:rPr lang="en-US" dirty="0" smtClean="0"/>
              <a:t>If unfamiliar with authors need to identify which of a multi-author paper is appropriate choice, where they are now and contact information</a:t>
            </a:r>
          </a:p>
          <a:p>
            <a:pPr lvl="1"/>
            <a:r>
              <a:rPr lang="en-US" dirty="0" smtClean="0"/>
              <a:t>Current services DBLP, ACM Portal, LinkedIn, </a:t>
            </a:r>
            <a:r>
              <a:rPr lang="en-US" dirty="0" err="1" smtClean="0"/>
              <a:t>Facebook</a:t>
            </a:r>
            <a:r>
              <a:rPr lang="en-US" dirty="0" smtClean="0"/>
              <a:t> don’t tell you necessary information</a:t>
            </a:r>
          </a:p>
          <a:p>
            <a:r>
              <a:rPr lang="en-US" dirty="0" smtClean="0"/>
              <a:t>Need tools to quantify reliability of referees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 High Performance Computing Useful for improving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Are papers that use TeraGrid “better” than those that don’t?</a:t>
            </a:r>
          </a:p>
          <a:p>
            <a:pPr lvl="1"/>
            <a:r>
              <a:rPr lang="en-US" dirty="0" smtClean="0"/>
              <a:t>Does TeraGrid help enhance Knowledge?</a:t>
            </a:r>
          </a:p>
          <a:p>
            <a:r>
              <a:rPr lang="en-US" dirty="0" smtClean="0"/>
              <a:t>Correlate quality and type of papers with “use of TeraGrid”</a:t>
            </a:r>
          </a:p>
          <a:p>
            <a:r>
              <a:rPr lang="en-US" dirty="0" smtClean="0"/>
              <a:t>Possibly can be done by text analysis (does paper acknowledge TeraGrid)</a:t>
            </a:r>
          </a:p>
          <a:p>
            <a:r>
              <a:rPr lang="en-US" dirty="0" smtClean="0"/>
              <a:t>Here use indirect map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TeraGrid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Projects/People  Papers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TeraGrid Analysis I: </a:t>
            </a:r>
            <a:r>
              <a:rPr lang="en-US" dirty="0" err="1" smtClean="0"/>
              <a:t>Bollen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5" name="Picture 3" descr="C:\gcf\ptliupages\publications\Pages from bollen_fox2010A.tif"/>
          <p:cNvPicPr>
            <a:picLocks noChangeAspect="1" noChangeArrowheads="1"/>
          </p:cNvPicPr>
          <p:nvPr/>
        </p:nvPicPr>
        <p:blipFill>
          <a:blip r:embed="rId3" cstate="print"/>
          <a:srcRect r="35060"/>
          <a:stretch>
            <a:fillRect/>
          </a:stretch>
        </p:blipFill>
        <p:spPr bwMode="auto">
          <a:xfrm>
            <a:off x="0" y="1600200"/>
            <a:ext cx="9144000" cy="4874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salsa_ppt_template_black</Template>
  <TotalTime>33615</TotalTime>
  <Words>865</Words>
  <Application>Microsoft Office PowerPoint</Application>
  <PresentationFormat>On-screen Show (4:3)</PresentationFormat>
  <Paragraphs>99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Evaluating (Scientific) Knowledge for people, documents, organizations/activities/communities </vt:lpstr>
      <vt:lpstr>My Role</vt:lpstr>
      <vt:lpstr>Knowledge Evaluation is Important?</vt:lpstr>
      <vt:lpstr>“Policy Informatics” aka “Command &amp; Control”  (military knowledge)</vt:lpstr>
      <vt:lpstr>Slide 5</vt:lpstr>
      <vt:lpstr>Citation Analysis</vt:lpstr>
      <vt:lpstr>Evaluating Documents</vt:lpstr>
      <vt:lpstr>Is High Performance Computing Useful for improving Knowledge</vt:lpstr>
      <vt:lpstr>TeraGrid Analysis I: Bollen</vt:lpstr>
      <vt:lpstr>TeraGrid Analysis II: Bollen</vt:lpstr>
      <vt:lpstr>TeraGrid Web of Science</vt:lpstr>
      <vt:lpstr>Need a Freely Available Toolkit</vt:lpstr>
      <vt:lpstr>Tools Needed</vt:lpstr>
      <vt:lpstr>Some Research Needed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ptl</dc:creator>
  <cp:lastModifiedBy>Geoffrey Fox</cp:lastModifiedBy>
  <cp:revision>1703</cp:revision>
  <dcterms:created xsi:type="dcterms:W3CDTF">2009-02-17T15:34:47Z</dcterms:created>
  <dcterms:modified xsi:type="dcterms:W3CDTF">2010-08-09T16:45:24Z</dcterms:modified>
</cp:coreProperties>
</file>