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9" r:id="rId6"/>
  </p:sldMasterIdLst>
  <p:notesMasterIdLst>
    <p:notesMasterId r:id="rId31"/>
  </p:notesMasterIdLst>
  <p:sldIdLst>
    <p:sldId id="791" r:id="rId7"/>
    <p:sldId id="818" r:id="rId8"/>
    <p:sldId id="826" r:id="rId9"/>
    <p:sldId id="832" r:id="rId10"/>
    <p:sldId id="820" r:id="rId11"/>
    <p:sldId id="829" r:id="rId12"/>
    <p:sldId id="822" r:id="rId13"/>
    <p:sldId id="823" r:id="rId14"/>
    <p:sldId id="824" r:id="rId15"/>
    <p:sldId id="833" r:id="rId16"/>
    <p:sldId id="819" r:id="rId17"/>
    <p:sldId id="834" r:id="rId18"/>
    <p:sldId id="825" r:id="rId19"/>
    <p:sldId id="828" r:id="rId20"/>
    <p:sldId id="835" r:id="rId21"/>
    <p:sldId id="827" r:id="rId22"/>
    <p:sldId id="836" r:id="rId23"/>
    <p:sldId id="837" r:id="rId24"/>
    <p:sldId id="839" r:id="rId25"/>
    <p:sldId id="840" r:id="rId26"/>
    <p:sldId id="841" r:id="rId27"/>
    <p:sldId id="842" r:id="rId28"/>
    <p:sldId id="843" r:id="rId29"/>
    <p:sldId id="845" r:id="rId30"/>
  </p:sldIdLst>
  <p:sldSz cx="9144000" cy="6858000" type="screen4x3"/>
  <p:notesSz cx="6858000" cy="9144000"/>
  <p:custDataLst>
    <p:tags r:id="rId3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009A46"/>
    <a:srgbClr val="BDE2A2"/>
    <a:srgbClr val="B4DE94"/>
    <a:srgbClr val="8FF24C"/>
    <a:srgbClr val="FF00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78" autoAdjust="0"/>
    <p:restoredTop sz="96086" autoAdjust="0"/>
  </p:normalViewPr>
  <p:slideViewPr>
    <p:cSldViewPr snapToGrid="0" snapToObjects="1">
      <p:cViewPr varScale="1">
        <p:scale>
          <a:sx n="84" d="100"/>
          <a:sy n="84" d="100"/>
        </p:scale>
        <p:origin x="151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4898"/>
    </p:cViewPr>
  </p:sorterViewPr>
  <p:notesViewPr>
    <p:cSldViewPr snapToGrid="0" snapToObjects="1">
      <p:cViewPr varScale="1">
        <p:scale>
          <a:sx n="101" d="100"/>
          <a:sy n="101" d="100"/>
        </p:scale>
        <p:origin x="-35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gs" Target="tags/tag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AC38FE-F884-4E17-A83D-543C466F79A5}" type="datetimeFigureOut">
              <a:rPr lang="en-US" smtClean="0"/>
              <a:t>1/27/2016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C080E-B00D-4181-91FC-08D9D4473E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48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867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F656-0936-4646-875D-2C4F54CF6E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643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4FF656-0936-4646-875D-2C4F54CF6E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51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15D47E-E4A3-43B9-A8BF-5ECDE26A3D2E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5992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4550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C5E9FF-3143-4DEC-BCCB-C894062FBCD7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751432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5761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27E4EC-F94E-4EC1-A542-64AA37DC2129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B78FB-1415-9B4D-996E-11F146E2B0ED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61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upercomputing-Background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Supercomputing-Background-1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2208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F1E26F-1F09-4DAA-96CC-D00F49762AB3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29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9154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EDE7FC-4A07-410E-8074-36B3DF63983A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6494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23942" y="6291943"/>
            <a:ext cx="656771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ECB90F-5243-4618-ADDF-CCA904268217}" type="datetime1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224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2400" y="0"/>
            <a:ext cx="518160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57200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2"/>
          </p:nvPr>
        </p:nvSpPr>
        <p:spPr>
          <a:xfrm>
            <a:off x="4733108" y="1828800"/>
            <a:ext cx="3931920" cy="37576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323943" y="6291943"/>
            <a:ext cx="613228" cy="293913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chemeClr val="tx1"/>
                </a:solidFill>
                <a:latin typeface="Franklin Gothic Medium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534501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Supercomputing-Background-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304800"/>
            <a:ext cx="8382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6388" y="1336675"/>
            <a:ext cx="8380412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2" descr="Supercomputing-Background-1.png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863"/>
            <a:ext cx="9144000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58414" y="6254045"/>
            <a:ext cx="656771" cy="300062"/>
          </a:xfrm>
          <a:prstGeom prst="rect">
            <a:avLst/>
          </a:prstGeom>
        </p:spPr>
        <p:txBody>
          <a:bodyPr/>
          <a:lstStyle>
            <a:lvl1pPr>
              <a:defRPr sz="2000" b="0" i="1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B85148-DB98-4269-ACE6-2DF49F9918C9}" type="slidenum">
              <a:rPr lang="en-US" smtClean="0"/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5715000" y="624635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430E08-3875-45DA-9B0E-243C2FA94EC5}" type="datetime1">
              <a:rPr kumimoji="0" lang="en-US" sz="1200" b="0" i="1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1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21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3" r:id="rId3"/>
    <p:sldLayoutId id="2147483797" r:id="rId4"/>
    <p:sldLayoutId id="2147483808" r:id="rId5"/>
    <p:sldLayoutId id="2147483800" r:id="rId6"/>
    <p:sldLayoutId id="2147483802" r:id="rId7"/>
    <p:sldLayoutId id="2147483805" r:id="rId8"/>
    <p:sldLayoutId id="2147483806" r:id="rId9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+mj-lt"/>
          <a:ea typeface="+mj-ea"/>
          <a:cs typeface="ＭＳ Ｐゴシック" pitchFamily="-10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B30838"/>
          </a:solidFill>
          <a:latin typeface="Arial" charset="0"/>
          <a:ea typeface="ＭＳ Ｐゴシック" charset="-128"/>
          <a:cs typeface="ＭＳ Ｐゴシック" pitchFamily="-10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hyperlink" Target="http://streamingsystems.org/stream2016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reamingsystems.org/finalreport.htm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github.com/iotcloud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treamingsystems.org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315192"/>
            <a:ext cx="9144000" cy="30755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Summary of Streaming Data Workshop STREAM2015 October 27-28 2015</a:t>
            </a:r>
            <a:br>
              <a:rPr lang="en-US" sz="3600" dirty="0" smtClean="0"/>
            </a:br>
            <a:r>
              <a:rPr lang="en-US" sz="3600" dirty="0" smtClean="0"/>
              <a:t>with still to come</a:t>
            </a:r>
            <a:br>
              <a:rPr lang="en-US" sz="3600" dirty="0" smtClean="0"/>
            </a:br>
            <a:r>
              <a:rPr lang="en-US" sz="3600" dirty="0" smtClean="0"/>
              <a:t>STREAM2016 March 21-24 2016</a:t>
            </a:r>
            <a:br>
              <a:rPr lang="en-US" sz="3600" dirty="0" smtClean="0"/>
            </a:br>
            <a:r>
              <a:rPr lang="en-US" sz="3600" dirty="0" smtClean="0"/>
              <a:t>and a few remarks on IU DDDAS work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37510"/>
            <a:ext cx="9144000" cy="597766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tx1"/>
                </a:solidFill>
              </a:rPr>
              <a:t>http://streamingsystems.org/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B9EE5-3FB1-45EA-898F-9C0CFE0BBB4B}" type="datetime1">
              <a:rPr lang="en-US" smtClean="0"/>
              <a:t>1/27/2016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B78FB-1415-9B4D-996E-11F146E2B0ED}" type="slidenum">
              <a:rPr lang="en-US" smtClean="0"/>
              <a:t>1</a:t>
            </a:fld>
            <a:endParaRPr lang="en-US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4069976"/>
            <a:ext cx="9144000" cy="2514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endParaRPr lang="en-US" sz="2000" dirty="0" smtClean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767975"/>
            <a:ext cx="914400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DDDAS PI Meeting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Fox,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Shantenu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Jha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cs typeface="Times New Roman" pitchFamily="18" charset="0"/>
              </a:rPr>
              <a:t>Lavanya</a:t>
            </a: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 Ramakrishnan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January 27, 2016</a:t>
            </a:r>
          </a:p>
        </p:txBody>
      </p:sp>
    </p:spTree>
    <p:extLst>
      <p:ext uri="{BB962C8B-B14F-4D97-AF65-F5344CB8AC3E}">
        <p14:creationId xmlns:p14="http://schemas.microsoft.com/office/powerpoint/2010/main" val="4200050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pPr algn="ctr"/>
            <a:r>
              <a:rPr lang="en-US" dirty="0" smtClean="0"/>
              <a:t>Topics in </a:t>
            </a:r>
            <a:r>
              <a:rPr lang="en-US" dirty="0"/>
              <a:t>Next Steps and Research </a:t>
            </a:r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5" y="1576705"/>
            <a:ext cx="9063990" cy="4038600"/>
          </a:xfrm>
        </p:spPr>
        <p:txBody>
          <a:bodyPr/>
          <a:lstStyle/>
          <a:p>
            <a:r>
              <a:rPr lang="en-US" sz="2400" dirty="0" smtClean="0"/>
              <a:t>​​​​</a:t>
            </a:r>
            <a:r>
              <a:rPr lang="en-US" sz="2400" dirty="0"/>
              <a:t>4.1​ New </a:t>
            </a:r>
            <a:r>
              <a:rPr lang="en-US" sz="2400" b="1" dirty="0"/>
              <a:t>Algorithms</a:t>
            </a:r>
          </a:p>
          <a:p>
            <a:r>
              <a:rPr lang="en-US" sz="2400" dirty="0"/>
              <a:t>​4.2​ </a:t>
            </a:r>
            <a:r>
              <a:rPr lang="en-US" sz="2400" b="1" dirty="0"/>
              <a:t>Programming</a:t>
            </a:r>
            <a:r>
              <a:rPr lang="en-US" sz="2400" dirty="0"/>
              <a:t> and Runtime Model; Languages</a:t>
            </a:r>
          </a:p>
          <a:p>
            <a:r>
              <a:rPr lang="en-US" sz="2400" dirty="0" smtClean="0"/>
              <a:t>​4.3​ </a:t>
            </a:r>
            <a:r>
              <a:rPr lang="en-US" sz="2400" b="1" dirty="0" smtClean="0"/>
              <a:t>Benchmarks </a:t>
            </a:r>
            <a:r>
              <a:rPr lang="en-US" sz="2400" dirty="0" smtClean="0"/>
              <a:t>and Application Collections and Scenarios</a:t>
            </a:r>
          </a:p>
          <a:p>
            <a:r>
              <a:rPr lang="en-US" sz="2400" dirty="0" smtClean="0"/>
              <a:t>​4.4​ Streaming Software System and </a:t>
            </a:r>
            <a:r>
              <a:rPr lang="en-US" sz="2400" b="1" dirty="0" smtClean="0"/>
              <a:t>Algorithm Library</a:t>
            </a:r>
          </a:p>
          <a:p>
            <a:r>
              <a:rPr lang="en-US" sz="2400" dirty="0" smtClean="0"/>
              <a:t>​</a:t>
            </a:r>
            <a:r>
              <a:rPr lang="en-US" sz="2400" dirty="0"/>
              <a:t>4.5​ Streaming System </a:t>
            </a:r>
            <a:r>
              <a:rPr lang="en-US" sz="2400" b="1" dirty="0"/>
              <a:t>Infrastructure </a:t>
            </a:r>
            <a:r>
              <a:rPr lang="en-US" sz="2400" dirty="0"/>
              <a:t>and its </a:t>
            </a:r>
            <a:r>
              <a:rPr lang="en-US" sz="2400" dirty="0" smtClean="0"/>
              <a:t>Characteristics (NSF’s goal in funding)</a:t>
            </a:r>
            <a:endParaRPr lang="en-US" sz="2400" dirty="0"/>
          </a:p>
          <a:p>
            <a:r>
              <a:rPr lang="en-US" sz="2400" dirty="0"/>
              <a:t>​4.6</a:t>
            </a:r>
            <a:r>
              <a:rPr lang="en-US" sz="2400" b="1" dirty="0"/>
              <a:t>​ Steering </a:t>
            </a:r>
            <a:r>
              <a:rPr lang="en-US" sz="2400" dirty="0"/>
              <a:t>and </a:t>
            </a:r>
            <a:r>
              <a:rPr lang="en-US" sz="2400" b="1" dirty="0"/>
              <a:t>Human </a:t>
            </a:r>
            <a:r>
              <a:rPr lang="en-US" sz="2400" dirty="0"/>
              <a:t>in the Loop</a:t>
            </a:r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5001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224010" cy="906780"/>
          </a:xfrm>
        </p:spPr>
        <p:txBody>
          <a:bodyPr/>
          <a:lstStyle/>
          <a:p>
            <a:pPr algn="ctr"/>
            <a:r>
              <a:rPr lang="en-US" sz="3600" dirty="0" smtClean="0"/>
              <a:t>Future Research Directions 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7750"/>
            <a:ext cx="8866413" cy="4815840"/>
          </a:xfrm>
        </p:spPr>
        <p:txBody>
          <a:bodyPr/>
          <a:lstStyle/>
          <a:p>
            <a:r>
              <a:rPr lang="en-US" sz="2400" b="1" dirty="0"/>
              <a:t>Algorithms </a:t>
            </a:r>
            <a:r>
              <a:rPr lang="en-US" sz="2400" dirty="0"/>
              <a:t>including existing and new </a:t>
            </a:r>
            <a:r>
              <a:rPr lang="en-US" sz="2400" b="1" dirty="0"/>
              <a:t>online</a:t>
            </a:r>
            <a:r>
              <a:rPr lang="en-US" sz="2400" dirty="0"/>
              <a:t> (touch each data point once) and </a:t>
            </a:r>
            <a:r>
              <a:rPr lang="en-US" sz="2400" b="1" dirty="0"/>
              <a:t>sampling</a:t>
            </a:r>
            <a:r>
              <a:rPr lang="en-US" sz="2400" dirty="0"/>
              <a:t> </a:t>
            </a:r>
            <a:r>
              <a:rPr lang="en-US" sz="2400" dirty="0" smtClean="0"/>
              <a:t>methods</a:t>
            </a:r>
          </a:p>
          <a:p>
            <a:pPr lvl="1"/>
            <a:r>
              <a:rPr lang="en-US" sz="2400" dirty="0" smtClean="0"/>
              <a:t>Needed even for batch jobs to reduce O(N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) algorithms to O(</a:t>
            </a:r>
            <a:r>
              <a:rPr lang="en-US" sz="2400" dirty="0" err="1" smtClean="0"/>
              <a:t>NlogN</a:t>
            </a:r>
            <a:r>
              <a:rPr lang="en-US" sz="2400" dirty="0" smtClean="0"/>
              <a:t>) or reduce volume by sampling</a:t>
            </a:r>
          </a:p>
          <a:p>
            <a:pPr lvl="1"/>
            <a:r>
              <a:rPr lang="en-US" sz="2400" dirty="0" smtClean="0"/>
              <a:t>Research but little robust “production” algorithms</a:t>
            </a:r>
            <a:endParaRPr lang="en-US" sz="2400" dirty="0"/>
          </a:p>
          <a:p>
            <a:r>
              <a:rPr lang="en-US" sz="2400" b="1" dirty="0" smtClean="0"/>
              <a:t>Programming Models </a:t>
            </a:r>
            <a:r>
              <a:rPr lang="en-US" sz="2400" dirty="0" smtClean="0"/>
              <a:t>and </a:t>
            </a:r>
            <a:r>
              <a:rPr lang="en-US" sz="2400" b="1" dirty="0" smtClean="0"/>
              <a:t>runtime</a:t>
            </a:r>
          </a:p>
          <a:p>
            <a:pPr lvl="1"/>
            <a:r>
              <a:rPr lang="en-US" sz="2400" dirty="0" smtClean="0"/>
              <a:t>Note </a:t>
            </a:r>
            <a:r>
              <a:rPr lang="en-US" sz="2400" b="1" dirty="0" smtClean="0"/>
              <a:t>commercial solutions </a:t>
            </a:r>
            <a:r>
              <a:rPr lang="en-US" sz="2400" dirty="0" smtClean="0"/>
              <a:t>are better than existing </a:t>
            </a:r>
            <a:r>
              <a:rPr lang="en-US" sz="2400" b="1" dirty="0" smtClean="0"/>
              <a:t>Apache</a:t>
            </a:r>
            <a:r>
              <a:rPr lang="en-US" sz="2400" dirty="0" smtClean="0"/>
              <a:t> solutions (4 year old commercial systems!) </a:t>
            </a:r>
            <a:endParaRPr lang="en-US" sz="2400" dirty="0"/>
          </a:p>
          <a:p>
            <a:pPr lvl="2"/>
            <a:r>
              <a:rPr lang="en-US" sz="2000" dirty="0" smtClean="0"/>
              <a:t>e.g. Twitter announces Heron to replace Storm; Amazon Kinesis built to improve Storm performance</a:t>
            </a:r>
          </a:p>
          <a:p>
            <a:pPr lvl="1"/>
            <a:r>
              <a:rPr lang="en-US" sz="2400" dirty="0" smtClean="0"/>
              <a:t>Links to HPC runtime, dataflow and publish-subscribe technologies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59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"/>
            <a:ext cx="9224010" cy="906780"/>
          </a:xfrm>
        </p:spPr>
        <p:txBody>
          <a:bodyPr/>
          <a:lstStyle/>
          <a:p>
            <a:pPr algn="ctr"/>
            <a:r>
              <a:rPr lang="en-US" sz="3600" dirty="0" smtClean="0"/>
              <a:t>Future Research Directions II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79170"/>
            <a:ext cx="9144000" cy="4610100"/>
          </a:xfrm>
        </p:spPr>
        <p:txBody>
          <a:bodyPr/>
          <a:lstStyle/>
          <a:p>
            <a:r>
              <a:rPr lang="en-US" sz="2400" b="1" dirty="0" smtClean="0"/>
              <a:t>Benchmarks </a:t>
            </a:r>
            <a:r>
              <a:rPr lang="en-US" sz="2400" dirty="0"/>
              <a:t>and Application Collections and </a:t>
            </a:r>
            <a:r>
              <a:rPr lang="en-US" sz="2400" dirty="0" smtClean="0"/>
              <a:t>Scenarios</a:t>
            </a:r>
          </a:p>
          <a:p>
            <a:pPr lvl="1"/>
            <a:r>
              <a:rPr lang="en-US" sz="2400" dirty="0" smtClean="0"/>
              <a:t>Note huge amount of  big data benchmarks (</a:t>
            </a:r>
            <a:r>
              <a:rPr lang="en-US" sz="2400" dirty="0" err="1" smtClean="0"/>
              <a:t>BigDataBench</a:t>
            </a:r>
            <a:r>
              <a:rPr lang="en-US" sz="2400" dirty="0" smtClean="0"/>
              <a:t>) but no streaming focus</a:t>
            </a:r>
          </a:p>
          <a:p>
            <a:pPr lvl="1"/>
            <a:r>
              <a:rPr lang="en-US" sz="2400" dirty="0" smtClean="0"/>
              <a:t>Participant talks/white papers suggested a few</a:t>
            </a:r>
            <a:endParaRPr lang="en-US" sz="2400" dirty="0"/>
          </a:p>
          <a:p>
            <a:r>
              <a:rPr lang="en-US" sz="2400" dirty="0" smtClean="0"/>
              <a:t>Streaming </a:t>
            </a:r>
            <a:r>
              <a:rPr lang="en-US" sz="2400" b="1" dirty="0"/>
              <a:t>Software System </a:t>
            </a:r>
            <a:r>
              <a:rPr lang="en-US" sz="2400" dirty="0"/>
              <a:t>and </a:t>
            </a:r>
            <a:r>
              <a:rPr lang="en-US" sz="2400" b="1" dirty="0"/>
              <a:t>Algorithm </a:t>
            </a:r>
            <a:r>
              <a:rPr lang="en-US" sz="2400" b="1" dirty="0" smtClean="0"/>
              <a:t>Library</a:t>
            </a:r>
          </a:p>
          <a:p>
            <a:pPr lvl="1"/>
            <a:r>
              <a:rPr lang="en-US" sz="2400" dirty="0" smtClean="0"/>
              <a:t>Note lack of streaming algorithms</a:t>
            </a:r>
            <a:endParaRPr lang="en-US" sz="2400" dirty="0"/>
          </a:p>
          <a:p>
            <a:r>
              <a:rPr lang="en-US" sz="2400" b="1" dirty="0" smtClean="0"/>
              <a:t>Streaming System infrastructure </a:t>
            </a:r>
          </a:p>
          <a:p>
            <a:pPr lvl="1"/>
            <a:r>
              <a:rPr lang="en-US" sz="2400" dirty="0" smtClean="0"/>
              <a:t>What NSF wanted!</a:t>
            </a:r>
          </a:p>
          <a:p>
            <a:pPr lvl="1"/>
            <a:r>
              <a:rPr lang="en-US" sz="2400" dirty="0" smtClean="0"/>
              <a:t>Leverage HPC – Big Data convergence</a:t>
            </a:r>
          </a:p>
          <a:p>
            <a:r>
              <a:rPr lang="en-US" sz="2400" b="1" dirty="0" smtClean="0"/>
              <a:t>Steering</a:t>
            </a:r>
            <a:r>
              <a:rPr lang="en-US" sz="2400" dirty="0" smtClean="0"/>
              <a:t> and Human in the Loop</a:t>
            </a:r>
          </a:p>
          <a:p>
            <a:pPr lvl="1"/>
            <a:r>
              <a:rPr lang="en-US" sz="2400" dirty="0" smtClean="0"/>
              <a:t>Another DDDAS focus</a:t>
            </a:r>
            <a:r>
              <a:rPr lang="en-US" sz="2400" dirty="0"/>
              <a:t> </a:t>
            </a:r>
            <a:r>
              <a:rPr lang="en-US" sz="2400" dirty="0" smtClean="0"/>
              <a:t>and DoE AIM project </a:t>
            </a:r>
            <a:r>
              <a:rPr lang="en-US" sz="2400" dirty="0"/>
              <a:t>“Analysis in Motion” Initiative http://aim.pnnl.gov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336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9050"/>
            <a:ext cx="9144000" cy="769620"/>
          </a:xfrm>
        </p:spPr>
        <p:txBody>
          <a:bodyPr/>
          <a:lstStyle/>
          <a:p>
            <a:pPr algn="ctr"/>
            <a:r>
              <a:rPr lang="en-US" dirty="0" smtClean="0"/>
              <a:t>Near Term Action Items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9444"/>
            <a:ext cx="9144000" cy="4949825"/>
          </a:xfrm>
        </p:spPr>
        <p:txBody>
          <a:bodyPr/>
          <a:lstStyle/>
          <a:p>
            <a:r>
              <a:rPr lang="en-US" sz="2400" dirty="0" smtClean="0"/>
              <a:t>Workshop brought together an interesting </a:t>
            </a:r>
            <a:r>
              <a:rPr lang="en-US" sz="2400" dirty="0"/>
              <a:t>interdisciplinary community – need to build and sustain e.g. </a:t>
            </a:r>
            <a:r>
              <a:rPr lang="en-US" sz="2400" dirty="0" smtClean="0"/>
              <a:t>with NSF </a:t>
            </a:r>
            <a:r>
              <a:rPr lang="en-US" sz="2400" dirty="0"/>
              <a:t>RCN?</a:t>
            </a:r>
          </a:p>
          <a:p>
            <a:r>
              <a:rPr lang="en-US" sz="2400" dirty="0" smtClean="0"/>
              <a:t>Understand different applications e.g. relation between </a:t>
            </a:r>
            <a:r>
              <a:rPr lang="en-US" sz="2400" b="1" dirty="0" smtClean="0"/>
              <a:t>science, government and commercial application </a:t>
            </a:r>
            <a:r>
              <a:rPr lang="en-US" sz="2400" dirty="0" smtClean="0"/>
              <a:t>characteristics</a:t>
            </a:r>
          </a:p>
          <a:p>
            <a:pPr lvl="1"/>
            <a:r>
              <a:rPr lang="en-US" sz="2400" dirty="0" smtClean="0"/>
              <a:t>Feed into benchmarks</a:t>
            </a:r>
          </a:p>
          <a:p>
            <a:r>
              <a:rPr lang="en-US" sz="2400" dirty="0" smtClean="0"/>
              <a:t>Develop </a:t>
            </a:r>
            <a:r>
              <a:rPr lang="en-US" sz="2400" b="1" dirty="0" smtClean="0"/>
              <a:t>Benchmarks</a:t>
            </a:r>
            <a:r>
              <a:rPr lang="en-US" sz="2400" dirty="0" smtClean="0"/>
              <a:t> </a:t>
            </a:r>
            <a:r>
              <a:rPr lang="en-US" sz="2400" dirty="0"/>
              <a:t>and Application </a:t>
            </a:r>
            <a:r>
              <a:rPr lang="en-US" sz="2400" dirty="0" smtClean="0"/>
              <a:t>Collections</a:t>
            </a:r>
          </a:p>
          <a:p>
            <a:pPr lvl="1"/>
            <a:r>
              <a:rPr lang="en-US" sz="2400" b="1" dirty="0" smtClean="0"/>
              <a:t>DDDAS</a:t>
            </a:r>
            <a:r>
              <a:rPr lang="en-US" sz="2400" dirty="0" smtClean="0"/>
              <a:t> has many and some from participants</a:t>
            </a:r>
          </a:p>
          <a:p>
            <a:r>
              <a:rPr lang="en-US" sz="2400" dirty="0" smtClean="0"/>
              <a:t>Prototyping of existing and potentially new systems in different data center architectures (NSF and DoE focus?)</a:t>
            </a:r>
          </a:p>
          <a:p>
            <a:pPr lvl="1"/>
            <a:r>
              <a:rPr lang="en-US" sz="2400" dirty="0" smtClean="0"/>
              <a:t>Clouds</a:t>
            </a:r>
          </a:p>
          <a:p>
            <a:pPr lvl="1"/>
            <a:r>
              <a:rPr lang="en-US" sz="2400" dirty="0" smtClean="0"/>
              <a:t>HPC</a:t>
            </a:r>
          </a:p>
          <a:p>
            <a:pPr lvl="1"/>
            <a:r>
              <a:rPr lang="en-US" sz="2400" dirty="0" smtClean="0"/>
              <a:t>External and internal I/O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4818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30480"/>
            <a:ext cx="8382000" cy="861060"/>
          </a:xfrm>
        </p:spPr>
        <p:txBody>
          <a:bodyPr/>
          <a:lstStyle/>
          <a:p>
            <a:pPr algn="ctr"/>
            <a:r>
              <a:rPr lang="en-US" dirty="0" smtClean="0"/>
              <a:t>STREAM2016 Follow-on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6" y="1038860"/>
            <a:ext cx="8380412" cy="4038600"/>
          </a:xfrm>
        </p:spPr>
        <p:txBody>
          <a:bodyPr/>
          <a:lstStyle/>
          <a:p>
            <a:r>
              <a:rPr lang="en-US" sz="2400" dirty="0" smtClean="0"/>
              <a:t>Sponsored by </a:t>
            </a:r>
            <a:r>
              <a:rPr lang="en-US" sz="2400" dirty="0" smtClean="0"/>
              <a:t>DoE and AFOSR</a:t>
            </a:r>
            <a:endParaRPr lang="en-US" sz="2400" dirty="0" smtClean="0"/>
          </a:p>
          <a:p>
            <a:r>
              <a:rPr lang="en-US" sz="2400" dirty="0" smtClean="0"/>
              <a:t>No travel funds</a:t>
            </a:r>
          </a:p>
          <a:p>
            <a:r>
              <a:rPr lang="en-US" sz="2400" dirty="0">
                <a:hlinkClick r:id="rId2"/>
              </a:rPr>
              <a:t>http://</a:t>
            </a:r>
            <a:r>
              <a:rPr lang="en-US" sz="2400" dirty="0" smtClean="0">
                <a:hlinkClick r:id="rId2"/>
              </a:rPr>
              <a:t>streamingsystems.org/stream2016.html</a:t>
            </a:r>
            <a:endParaRPr lang="en-US" sz="2400" dirty="0" smtClean="0"/>
          </a:p>
          <a:p>
            <a:r>
              <a:rPr lang="en-US" sz="2400" dirty="0" smtClean="0"/>
              <a:t>March 21-24 (2 days in this window) Washington DC</a:t>
            </a:r>
          </a:p>
          <a:p>
            <a:r>
              <a:rPr lang="en-US" sz="2400" dirty="0" smtClean="0"/>
              <a:t>By invitation: Please send 1-2 page white papers by February 24 2016 to Geoffrey Fox </a:t>
            </a:r>
            <a:r>
              <a:rPr lang="en-US" sz="2400" dirty="0" smtClean="0">
                <a:hlinkClick r:id="rId3"/>
              </a:rPr>
              <a:t>gcf@Indiana.edu</a:t>
            </a:r>
            <a:endParaRPr lang="en-US" sz="2400" dirty="0" smtClean="0"/>
          </a:p>
          <a:p>
            <a:r>
              <a:rPr lang="en-US" sz="2400" dirty="0" smtClean="0"/>
              <a:t>Address any topics </a:t>
            </a:r>
            <a:r>
              <a:rPr lang="en-US" sz="2400" dirty="0"/>
              <a:t>as in </a:t>
            </a:r>
            <a:r>
              <a:rPr lang="en-US" sz="2400" dirty="0" smtClean="0"/>
              <a:t>(or outside!) STREAM2015. Draft final report at</a:t>
            </a:r>
          </a:p>
          <a:p>
            <a:r>
              <a:rPr lang="en-US" sz="2400" dirty="0" smtClean="0">
                <a:hlinkClick r:id="rId4"/>
              </a:rPr>
              <a:t>http</a:t>
            </a:r>
            <a:r>
              <a:rPr lang="en-US" sz="2400" dirty="0">
                <a:hlinkClick r:id="rId4"/>
              </a:rPr>
              <a:t>://</a:t>
            </a:r>
            <a:r>
              <a:rPr lang="en-US" sz="2400" dirty="0" smtClean="0">
                <a:hlinkClick r:id="rId4"/>
              </a:rPr>
              <a:t>streamingsystems.org/finalreport.html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Also see talks and white papers at STREAM2015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54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02871" y="1381829"/>
            <a:ext cx="8912314" cy="1470025"/>
          </a:xfr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AFOSR FA9550-13-1-0225: Cloud-Based Perception and Control of Sensor Nets and Robot Swarms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Geoffrey Fox, David Crandall,</a:t>
            </a:r>
          </a:p>
          <a:p>
            <a:pPr>
              <a:defRPr/>
            </a:pPr>
            <a:r>
              <a:rPr lang="en-US" b="1" dirty="0" err="1">
                <a:solidFill>
                  <a:prstClr val="black"/>
                </a:solidFill>
                <a:cs typeface="Times New Roman" pitchFamily="18" charset="0"/>
              </a:rPr>
              <a:t>Supun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 </a:t>
            </a:r>
            <a:r>
              <a:rPr lang="en-US" b="1" dirty="0" err="1">
                <a:solidFill>
                  <a:prstClr val="black"/>
                </a:solidFill>
                <a:cs typeface="Times New Roman" pitchFamily="18" charset="0"/>
              </a:rPr>
              <a:t>Kamburugamuve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, </a:t>
            </a:r>
            <a:r>
              <a:rPr lang="en-US" b="1" dirty="0" err="1">
                <a:solidFill>
                  <a:prstClr val="black"/>
                </a:solidFill>
                <a:cs typeface="Times New Roman" pitchFamily="18" charset="0"/>
              </a:rPr>
              <a:t>Jangwon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 Lee, </a:t>
            </a:r>
            <a:r>
              <a:rPr lang="en-US" b="1" dirty="0" err="1">
                <a:solidFill>
                  <a:prstClr val="black"/>
                </a:solidFill>
                <a:cs typeface="Times New Roman" pitchFamily="18" charset="0"/>
              </a:rPr>
              <a:t>Jingya</a:t>
            </a:r>
            <a:r>
              <a:rPr lang="en-US" b="1" dirty="0">
                <a:solidFill>
                  <a:prstClr val="black"/>
                </a:solidFill>
                <a:cs typeface="Times New Roman" pitchFamily="18" charset="0"/>
              </a:rPr>
              <a:t> Wang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112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69799"/>
            <a:ext cx="8839200" cy="1143000"/>
          </a:xfrm>
        </p:spPr>
        <p:txBody>
          <a:bodyPr/>
          <a:lstStyle/>
          <a:p>
            <a:r>
              <a:rPr lang="en-US" dirty="0" smtClean="0"/>
              <a:t>“Map Streaming” Architecture used in Apache Storm and Commercial Solutions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0" y="1161550"/>
            <a:ext cx="4309940" cy="4038600"/>
          </a:xfrm>
        </p:spPr>
        <p:txBody>
          <a:bodyPr/>
          <a:lstStyle/>
          <a:p>
            <a:r>
              <a:rPr lang="en-US" dirty="0" smtClean="0"/>
              <a:t>Dataflow for computing (maps)</a:t>
            </a:r>
          </a:p>
          <a:p>
            <a:r>
              <a:rPr lang="en-US" dirty="0" smtClean="0"/>
              <a:t>Data (Streaming Events) buffered by publish-subscribe brokers</a:t>
            </a:r>
          </a:p>
          <a:p>
            <a:pPr lvl="1"/>
            <a:r>
              <a:rPr lang="en-US" dirty="0" smtClean="0"/>
              <a:t>Apache Kafka</a:t>
            </a:r>
          </a:p>
          <a:p>
            <a:pPr lvl="1"/>
            <a:r>
              <a:rPr lang="en-US" dirty="0" smtClean="0"/>
              <a:t>RabbitMQ ….</a:t>
            </a:r>
          </a:p>
          <a:p>
            <a:r>
              <a:rPr lang="en-US" dirty="0" smtClean="0"/>
              <a:t>IU looked at parallel computing for several robot/drone applications</a:t>
            </a:r>
          </a:p>
          <a:p>
            <a:r>
              <a:rPr lang="en-US" dirty="0" smtClean="0"/>
              <a:t>IU released HPC enhancements to Storm for higher performance inter-map communication</a:t>
            </a:r>
          </a:p>
          <a:p>
            <a:pPr marL="342900" lvl="1" indent="-342900">
              <a:buFontTx/>
              <a:buChar char="•"/>
            </a:pPr>
            <a:r>
              <a:rPr lang="en-US" dirty="0">
                <a:hlinkClick r:id="rId2"/>
              </a:rPr>
              <a:t>https://github.com/iotcloud</a:t>
            </a:r>
            <a:r>
              <a:rPr lang="en-US" dirty="0"/>
              <a:t>  </a:t>
            </a:r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36" t="17390" r="16866"/>
          <a:stretch/>
        </p:blipFill>
        <p:spPr bwMode="auto">
          <a:xfrm>
            <a:off x="4309940" y="1212799"/>
            <a:ext cx="4670773" cy="4960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7092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878" y="409013"/>
            <a:ext cx="91231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Speedup of latency with both TCP based and Shared Memory </a:t>
            </a:r>
            <a:r>
              <a:rPr lang="en-US" sz="2000" dirty="0" smtClean="0"/>
              <a:t>(for intra-node communication) based </a:t>
            </a:r>
            <a:r>
              <a:rPr lang="en-US" sz="2000" dirty="0"/>
              <a:t>communications for different </a:t>
            </a:r>
            <a:r>
              <a:rPr lang="en-US" sz="2000" dirty="0" smtClean="0"/>
              <a:t>algorithms and sizes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01/27/2016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25485"/>
            <a:ext cx="7161782" cy="496558"/>
          </a:xfrm>
        </p:spPr>
        <p:txBody>
          <a:bodyPr/>
          <a:lstStyle/>
          <a:p>
            <a:pPr algn="ctr"/>
            <a:r>
              <a:rPr lang="en-US" sz="2400" dirty="0" smtClean="0"/>
              <a:t>Original and new Storm Broadcast Algorithms</a:t>
            </a:r>
            <a:endParaRPr lang="en-US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878" y="1200524"/>
            <a:ext cx="7928098" cy="5657476"/>
            <a:chOff x="20878" y="1200524"/>
            <a:chExt cx="7928098" cy="5657476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78" y="1200524"/>
              <a:ext cx="7928098" cy="565747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596024" y="1924761"/>
              <a:ext cx="12218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Original </a:t>
              </a:r>
              <a:endParaRPr lang="en-US" sz="20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027264" y="4754741"/>
              <a:ext cx="15811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Binary Tree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15000" y="4684443"/>
              <a:ext cx="123809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Flat Tree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392979" y="1216875"/>
              <a:ext cx="313939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Bidirectional </a:t>
              </a:r>
              <a:r>
                <a:rPr lang="en-US" sz="2000" b="1" dirty="0" smtClean="0"/>
                <a:t>Ring</a:t>
              </a:r>
              <a:endParaRPr lang="en-US" sz="2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5995966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878" y="409013"/>
            <a:ext cx="912312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Throughput </a:t>
            </a:r>
            <a:r>
              <a:rPr lang="en-US" sz="2000" dirty="0"/>
              <a:t>with both TCP based and (for intra-node communication) Shared Memory based communications for different </a:t>
            </a:r>
            <a:r>
              <a:rPr lang="en-US" sz="2000" dirty="0" smtClean="0"/>
              <a:t>algorithms and sizes</a:t>
            </a:r>
            <a:endParaRPr lang="en-US" sz="2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01/27/2016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-25485"/>
            <a:ext cx="7161782" cy="496558"/>
          </a:xfrm>
        </p:spPr>
        <p:txBody>
          <a:bodyPr/>
          <a:lstStyle/>
          <a:p>
            <a:pPr algn="ctr"/>
            <a:r>
              <a:rPr lang="en-US" sz="2400" dirty="0" smtClean="0"/>
              <a:t>Original and new Storm Broadcast Algorithms</a:t>
            </a:r>
            <a:endParaRPr lang="en-US" sz="2400" dirty="0"/>
          </a:p>
        </p:txBody>
      </p:sp>
      <p:pic>
        <p:nvPicPr>
          <p:cNvPr id="18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97" b="3252"/>
          <a:stretch/>
        </p:blipFill>
        <p:spPr>
          <a:xfrm>
            <a:off x="-13412" y="1216875"/>
            <a:ext cx="9149046" cy="5641125"/>
          </a:xfrm>
        </p:spPr>
      </p:pic>
      <p:sp>
        <p:nvSpPr>
          <p:cNvPr id="8" name="TextBox 7"/>
          <p:cNvSpPr txBox="1"/>
          <p:nvPr/>
        </p:nvSpPr>
        <p:spPr>
          <a:xfrm>
            <a:off x="1596024" y="1924761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Original 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96024" y="4391380"/>
            <a:ext cx="1581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Binary Tree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5000" y="4391380"/>
            <a:ext cx="12380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Flat Tree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74004" y="1541436"/>
            <a:ext cx="31393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Bidirectional </a:t>
            </a:r>
            <a:r>
              <a:rPr lang="en-US" sz="2000" b="1" dirty="0" smtClean="0"/>
              <a:t>Ring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6430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880" y="110490"/>
            <a:ext cx="8686800" cy="1143000"/>
          </a:xfrm>
        </p:spPr>
        <p:txBody>
          <a:bodyPr/>
          <a:lstStyle/>
          <a:p>
            <a:r>
              <a:rPr lang="en-US" dirty="0" smtClean="0"/>
              <a:t>Deep learning in interactive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" y="1120140"/>
            <a:ext cx="8751341" cy="4724400"/>
          </a:xfrm>
        </p:spPr>
        <p:txBody>
          <a:bodyPr/>
          <a:lstStyle/>
          <a:p>
            <a:r>
              <a:rPr lang="en-US" sz="2400" dirty="0" smtClean="0"/>
              <a:t>State of the art deep learning-based object detectors can recognize among </a:t>
            </a:r>
            <a:r>
              <a:rPr lang="en-US" sz="2400" i="1" dirty="0" smtClean="0"/>
              <a:t>hundreds</a:t>
            </a:r>
            <a:r>
              <a:rPr lang="en-US" sz="2400" dirty="0" smtClean="0"/>
              <a:t> of object classes</a:t>
            </a:r>
            <a:endParaRPr lang="en-US" sz="2400" dirty="0"/>
          </a:p>
          <a:p>
            <a:r>
              <a:rPr lang="en-US" sz="2400" dirty="0" smtClean="0"/>
              <a:t>This capability would be very useful for mobile devices, including robots</a:t>
            </a:r>
            <a:endParaRPr lang="en-US" sz="2400" dirty="0"/>
          </a:p>
          <a:p>
            <a:r>
              <a:rPr lang="en-US" sz="2400" dirty="0" smtClean="0"/>
              <a:t>But, compute requirements are </a:t>
            </a:r>
            <a:r>
              <a:rPr lang="en-US" sz="2400" i="1" dirty="0" smtClean="0"/>
              <a:t>enormous</a:t>
            </a:r>
          </a:p>
          <a:p>
            <a:pPr lvl="1"/>
            <a:r>
              <a:rPr lang="en-US" sz="2400" dirty="0" smtClean="0"/>
              <a:t>Model for a single object has millions, billions of parameters</a:t>
            </a:r>
          </a:p>
          <a:p>
            <a:pPr lvl="1"/>
            <a:r>
              <a:rPr lang="en-US" sz="2400" dirty="0" smtClean="0"/>
              <a:t>Classification requires ~20 sec/image on a high end CPU, </a:t>
            </a:r>
          </a:p>
          <a:p>
            <a:pPr lvl="1"/>
            <a:r>
              <a:rPr lang="en-US" sz="2400" dirty="0" smtClean="0"/>
              <a:t>and ~2 sec/image on a high-end GPU</a:t>
            </a:r>
          </a:p>
          <a:p>
            <a:r>
              <a:rPr lang="en-US" sz="2400" dirty="0" smtClean="0"/>
              <a:t>Use Regions with Convolutional Neural Networks CNNs </a:t>
            </a:r>
            <a:r>
              <a:rPr lang="en-US" sz="2400" dirty="0"/>
              <a:t>(R-CNNs</a:t>
            </a:r>
            <a:r>
              <a:rPr lang="en-US" sz="2400" dirty="0" smtClean="0"/>
              <a:t>) trained on ImageNet (obviously not best as non optimized image collection)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459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" y="19050"/>
            <a:ext cx="8382000" cy="632460"/>
          </a:xfrm>
        </p:spPr>
        <p:txBody>
          <a:bodyPr/>
          <a:lstStyle/>
          <a:p>
            <a:pPr algn="ctr"/>
            <a:r>
              <a:rPr lang="en-US" dirty="0" smtClean="0"/>
              <a:t>Overall Information 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" y="582930"/>
            <a:ext cx="9144000" cy="5509260"/>
          </a:xfrm>
        </p:spPr>
        <p:txBody>
          <a:bodyPr/>
          <a:lstStyle/>
          <a:p>
            <a:r>
              <a:rPr lang="en-US" sz="2400" b="1" dirty="0"/>
              <a:t>STREAM2015</a:t>
            </a:r>
            <a:r>
              <a:rPr lang="en-US" sz="2400" dirty="0"/>
              <a:t> </a:t>
            </a:r>
            <a:r>
              <a:rPr lang="en-US" sz="2400" dirty="0" smtClean="0"/>
              <a:t>proposed in response to </a:t>
            </a:r>
            <a:r>
              <a:rPr lang="en-US" sz="2400" dirty="0"/>
              <a:t>NSF ACI’s Dear Colleague Letter  </a:t>
            </a:r>
            <a:r>
              <a:rPr lang="en-US" sz="2400" dirty="0" smtClean="0"/>
              <a:t> [</a:t>
            </a:r>
            <a:r>
              <a:rPr lang="en-US" sz="2400" dirty="0"/>
              <a:t>DCL15053] to the community to identify the gaps, requirements and </a:t>
            </a:r>
            <a:r>
              <a:rPr lang="en-US" sz="2400" b="1" dirty="0"/>
              <a:t>challenges of future production cyberinfrastructure beyond traditional HPC</a:t>
            </a:r>
            <a:r>
              <a:rPr lang="en-US" sz="2400" dirty="0" smtClean="0"/>
              <a:t>.</a:t>
            </a:r>
          </a:p>
          <a:p>
            <a:pPr lvl="1"/>
            <a:r>
              <a:rPr lang="en-US" dirty="0" smtClean="0"/>
              <a:t>Built on ongoing work on technology for streaming and use in DoE – especially for steering and analysis of instruments such as light  sources</a:t>
            </a:r>
          </a:p>
          <a:p>
            <a:pPr lvl="1"/>
            <a:r>
              <a:rPr lang="en-US" dirty="0" smtClean="0"/>
              <a:t>First workshop AFOSR and NSF funding</a:t>
            </a:r>
          </a:p>
          <a:p>
            <a:pPr lvl="1"/>
            <a:r>
              <a:rPr lang="en-US" dirty="0" smtClean="0"/>
              <a:t>October 27-28 2015 Indianapolis</a:t>
            </a:r>
          </a:p>
          <a:p>
            <a:r>
              <a:rPr lang="en-US" sz="2400" dirty="0">
                <a:hlinkClick r:id="rId2"/>
              </a:rPr>
              <a:t>http://streamingsystems.org</a:t>
            </a:r>
            <a:r>
              <a:rPr lang="en-US" sz="2400" dirty="0" smtClean="0">
                <a:hlinkClick r:id="rId2"/>
              </a:rPr>
              <a:t>/</a:t>
            </a:r>
            <a:r>
              <a:rPr lang="en-US" sz="2400" dirty="0" smtClean="0"/>
              <a:t> has background material plus STREAM2015 resources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43 attendees (Dr. </a:t>
            </a:r>
            <a:r>
              <a:rPr lang="en-US" dirty="0" err="1" smtClean="0"/>
              <a:t>Darema</a:t>
            </a:r>
            <a:r>
              <a:rPr lang="en-US" dirty="0" smtClean="0"/>
              <a:t>, myself and Varela from DDDAS)</a:t>
            </a:r>
          </a:p>
          <a:p>
            <a:pPr lvl="1"/>
            <a:r>
              <a:rPr lang="en-US" dirty="0" smtClean="0"/>
              <a:t>17 Workshop white papers (from call for participation)</a:t>
            </a:r>
          </a:p>
          <a:p>
            <a:pPr lvl="1"/>
            <a:r>
              <a:rPr lang="en-US" dirty="0" smtClean="0"/>
              <a:t>29 Presentations (28 with slides; 23 with videos)</a:t>
            </a:r>
            <a:endParaRPr lang="en-US" dirty="0"/>
          </a:p>
          <a:p>
            <a:pPr lvl="1"/>
            <a:r>
              <a:rPr lang="en-US" dirty="0"/>
              <a:t>Draft Report http://streamingsystems.org/finalreport.html</a:t>
            </a:r>
            <a:endParaRPr lang="en-US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E02B1-7931-401A-A250-0E6F9029A1E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741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247014"/>
            <a:ext cx="8382000" cy="1143000"/>
          </a:xfrm>
        </p:spPr>
        <p:txBody>
          <a:bodyPr/>
          <a:lstStyle/>
          <a:p>
            <a:pPr algn="ctr"/>
            <a:r>
              <a:rPr lang="en-US" dirty="0" smtClean="0"/>
              <a:t>Recognition on an aerial drone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233804"/>
            <a:ext cx="8380412" cy="4629786"/>
          </a:xfrm>
        </p:spPr>
        <p:txBody>
          <a:bodyPr/>
          <a:lstStyle/>
          <a:p>
            <a:r>
              <a:rPr lang="en-US" sz="2400" dirty="0" smtClean="0"/>
              <a:t>Scenario: a drone needs to navigate through cluttered environment to locate a particular object</a:t>
            </a:r>
          </a:p>
          <a:p>
            <a:endParaRPr lang="en-US" sz="2400" dirty="0"/>
          </a:p>
          <a:p>
            <a:r>
              <a:rPr lang="en-US" sz="2400" dirty="0" smtClean="0"/>
              <a:t>Major challenges</a:t>
            </a:r>
          </a:p>
          <a:p>
            <a:pPr lvl="1"/>
            <a:r>
              <a:rPr lang="en-US" sz="2400" dirty="0" smtClean="0"/>
              <a:t>Communications link with limited bandwidth</a:t>
            </a:r>
          </a:p>
          <a:p>
            <a:pPr lvl="1"/>
            <a:r>
              <a:rPr lang="en-US" sz="2400" dirty="0" smtClean="0"/>
              <a:t>Long, unknown latencies for network and cloud</a:t>
            </a:r>
          </a:p>
          <a:p>
            <a:pPr lvl="1"/>
            <a:r>
              <a:rPr lang="en-US" sz="2400" dirty="0" smtClean="0"/>
              <a:t>Real-time decisions needed for stability control</a:t>
            </a:r>
          </a:p>
        </p:txBody>
      </p:sp>
    </p:spTree>
    <p:extLst>
      <p:ext uri="{BB962C8B-B14F-4D97-AF65-F5344CB8AC3E}">
        <p14:creationId xmlns:p14="http://schemas.microsoft.com/office/powerpoint/2010/main" val="2460284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4600"/>
            <a:ext cx="9144000" cy="436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487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7580660" y="1986437"/>
            <a:ext cx="1408119" cy="2610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bg2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08747" y="1986437"/>
            <a:ext cx="1408119" cy="2610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bg2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5815830" y="9384171"/>
            <a:ext cx="1258924" cy="406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79018" y="1804607"/>
            <a:ext cx="990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@ 10Hz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5390" y="9112094"/>
            <a:ext cx="2353901" cy="31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Detected object location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s://www.breathalyzervending.com/wp-content/uploads/2012/12/WiF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8" y="7343069"/>
            <a:ext cx="1056772" cy="87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8884"/>
            <a:ext cx="1367012" cy="60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2712539" y="9274370"/>
            <a:ext cx="2458484" cy="457478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PID Control</a:t>
            </a:r>
            <a:endParaRPr lang="ko-KR" altLang="en-US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560" y="2264126"/>
            <a:ext cx="1038885" cy="6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05040" y="2127249"/>
            <a:ext cx="1220911" cy="1220911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 rot="13083271">
            <a:off x="1393691" y="3180953"/>
            <a:ext cx="827584" cy="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464" y="3382231"/>
            <a:ext cx="164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Servo</a:t>
            </a:r>
          </a:p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commands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ight Arrow 35"/>
          <p:cNvSpPr/>
          <p:nvPr/>
        </p:nvSpPr>
        <p:spPr>
          <a:xfrm>
            <a:off x="3903537" y="2396375"/>
            <a:ext cx="827584" cy="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68462" y="1804607"/>
            <a:ext cx="1061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@ 60Hz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ight Arrow 37"/>
          <p:cNvSpPr/>
          <p:nvPr/>
        </p:nvSpPr>
        <p:spPr>
          <a:xfrm rot="10800000">
            <a:off x="3903537" y="3090642"/>
            <a:ext cx="827584" cy="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82685" y="3382231"/>
            <a:ext cx="16448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High-level navigation commands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6528204" y="2402020"/>
            <a:ext cx="827584" cy="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ight Arrow 40"/>
          <p:cNvSpPr/>
          <p:nvPr/>
        </p:nvSpPr>
        <p:spPr>
          <a:xfrm rot="10800000">
            <a:off x="6528202" y="3082175"/>
            <a:ext cx="827584" cy="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443195" y="1804607"/>
            <a:ext cx="936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@ &lt;1Hz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118640" y="3382231"/>
            <a:ext cx="1644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Recognized objects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446866" y="3323241"/>
            <a:ext cx="10668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Low-level feature extraction for stability control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919305" y="1986437"/>
            <a:ext cx="1408119" cy="261025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63500">
              <a:schemeClr val="bg2">
                <a:lumMod val="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Arial" panose="020B0604020202020204" pitchFamily="34" charset="0"/>
              <a:ea typeface="Arial Unicode MS" panose="020B0604020202020204" pitchFamily="50" charset="-127"/>
              <a:cs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080002" y="3292196"/>
            <a:ext cx="11429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Landmark recognition, object detection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skd188256sdc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727" y="2165349"/>
            <a:ext cx="1072427" cy="919096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7620001" y="3162374"/>
            <a:ext cx="13687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Deep CNN-based object recognition </a:t>
            </a:r>
            <a:endParaRPr lang="ko-KR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Right Arrow 50"/>
          <p:cNvSpPr/>
          <p:nvPr/>
        </p:nvSpPr>
        <p:spPr>
          <a:xfrm rot="9835573" flipH="1">
            <a:off x="1393691" y="2402020"/>
            <a:ext cx="827584" cy="2670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/>
          <a:lstStyle/>
          <a:p>
            <a:r>
              <a:rPr lang="en-US" dirty="0" smtClean="0"/>
              <a:t>Hierarchical Recognition Pipeline</a:t>
            </a:r>
            <a:endParaRPr lang="en-US" dirty="0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400" y="4831329"/>
            <a:ext cx="1818404" cy="1064646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56000" y="4835525"/>
            <a:ext cx="1397000" cy="952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67198" y="1474135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On drone</a:t>
            </a:r>
            <a:endParaRPr lang="en-US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4908052" y="1455046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Near drone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7580660" y="146084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Far away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636525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75436" y="3244334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https://github.com/iotcloud 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127760" y="0"/>
            <a:ext cx="6705600" cy="6680954"/>
            <a:chOff x="1127760" y="0"/>
            <a:chExt cx="6705600" cy="66809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2307"/>
            <a:stretch/>
          </p:blipFill>
          <p:spPr>
            <a:xfrm>
              <a:off x="1127760" y="0"/>
              <a:ext cx="6705600" cy="661289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903986" y="6311622"/>
              <a:ext cx="41368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As this camera has highest resolution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16348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94080"/>
            <a:ext cx="9144000" cy="248152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419036" y="-22860"/>
            <a:ext cx="4724964" cy="4232275"/>
            <a:chOff x="4419036" y="-22860"/>
            <a:chExt cx="4724964" cy="42322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19036" y="-22860"/>
              <a:ext cx="4724964" cy="4232275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 bwMode="auto">
            <a:xfrm>
              <a:off x="6286500" y="457198"/>
              <a:ext cx="914400" cy="10287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charset="-128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0" y="126999"/>
            <a:ext cx="4689026" cy="4232274"/>
            <a:chOff x="0" y="126999"/>
            <a:chExt cx="4689026" cy="4232274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126999"/>
              <a:ext cx="4446352" cy="4082415"/>
              <a:chOff x="0" y="126999"/>
              <a:chExt cx="4446352" cy="4082415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26999"/>
                <a:ext cx="4446352" cy="4082415"/>
              </a:xfrm>
              <a:prstGeom prst="rect">
                <a:avLst/>
              </a:prstGeom>
            </p:spPr>
          </p:pic>
          <p:sp>
            <p:nvSpPr>
              <p:cNvPr id="7" name="Rectangle 6"/>
              <p:cNvSpPr/>
              <p:nvPr/>
            </p:nvSpPr>
            <p:spPr>
              <a:xfrm>
                <a:off x="754380" y="3434626"/>
                <a:ext cx="3234690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Regions with </a:t>
                </a:r>
                <a:r>
                  <a:rPr lang="en-US" dirty="0"/>
                  <a:t>CNNs (R-CNNs)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54424" y="3989941"/>
              <a:ext cx="463460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Does much better than “</a:t>
              </a:r>
              <a:r>
                <a:rPr lang="en-US" dirty="0"/>
                <a:t>part-based </a:t>
              </a:r>
              <a:r>
                <a:rPr lang="en-US" dirty="0" smtClean="0"/>
                <a:t>models”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756652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240" y="19050"/>
            <a:ext cx="8382000" cy="746760"/>
          </a:xfrm>
        </p:spPr>
        <p:txBody>
          <a:bodyPr/>
          <a:lstStyle/>
          <a:p>
            <a:pPr algn="ctr"/>
            <a:r>
              <a:rPr lang="en-US" dirty="0" smtClean="0"/>
              <a:t>Overall Information II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765810"/>
            <a:ext cx="9144000" cy="4038600"/>
          </a:xfrm>
        </p:spPr>
        <p:txBody>
          <a:bodyPr/>
          <a:lstStyle/>
          <a:p>
            <a:r>
              <a:rPr lang="en-US" sz="2400" dirty="0" smtClean="0"/>
              <a:t>Lot of enthusiasm from participants for workshop, field and continuation of activities</a:t>
            </a:r>
          </a:p>
          <a:p>
            <a:r>
              <a:rPr lang="en-US" sz="2400" dirty="0" smtClean="0"/>
              <a:t>“Different” slice of researchers from normal</a:t>
            </a:r>
          </a:p>
          <a:p>
            <a:r>
              <a:rPr lang="en-US" sz="2400" dirty="0" smtClean="0"/>
              <a:t>Reasonable </a:t>
            </a:r>
            <a:r>
              <a:rPr lang="en-US" sz="2400" dirty="0"/>
              <a:t>Industry involvement: Amazon, Google, Microsoft. Johnson Controls (Industrial Internet of </a:t>
            </a:r>
            <a:r>
              <a:rPr lang="en-US" sz="2400" dirty="0" smtClean="0"/>
              <a:t>Things </a:t>
            </a:r>
            <a:r>
              <a:rPr lang="en-US" sz="2400" dirty="0" err="1" smtClean="0"/>
              <a:t>IIoT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Missing IBM, Twitter, GE (</a:t>
            </a:r>
            <a:r>
              <a:rPr lang="en-US" sz="2400" dirty="0" err="1" smtClean="0"/>
              <a:t>IIoT</a:t>
            </a:r>
            <a:r>
              <a:rPr lang="en-US" sz="2400" dirty="0" smtClean="0"/>
              <a:t> leader with </a:t>
            </a:r>
            <a:r>
              <a:rPr lang="en-US" sz="2400" dirty="0" err="1" smtClean="0"/>
              <a:t>Predix</a:t>
            </a:r>
            <a:r>
              <a:rPr lang="en-US" sz="2400" dirty="0" smtClean="0"/>
              <a:t>) and others</a:t>
            </a:r>
          </a:p>
          <a:p>
            <a:r>
              <a:rPr lang="en-US" sz="2400" dirty="0" smtClean="0"/>
              <a:t>Covered field broadly including technology, applications and education</a:t>
            </a:r>
          </a:p>
          <a:p>
            <a:r>
              <a:rPr lang="en-US" sz="2400" dirty="0" smtClean="0"/>
              <a:t>There will be a DoE focused and funded follow up workshop in Washington DC </a:t>
            </a:r>
            <a:r>
              <a:rPr lang="en-US" sz="2400" b="1" dirty="0" smtClean="0"/>
              <a:t>STREAM2016</a:t>
            </a:r>
            <a:r>
              <a:rPr lang="en-US" sz="2400" dirty="0"/>
              <a:t> March 21-24, </a:t>
            </a:r>
            <a:r>
              <a:rPr lang="en-US" sz="2400" dirty="0" smtClean="0"/>
              <a:t>2016</a:t>
            </a:r>
          </a:p>
          <a:p>
            <a:pPr lvl="1"/>
            <a:r>
              <a:rPr lang="en-US" sz="2400" dirty="0" smtClean="0"/>
              <a:t>Certainly additional focus on DoE instruments</a:t>
            </a:r>
          </a:p>
          <a:p>
            <a:pPr lvl="1"/>
            <a:r>
              <a:rPr lang="en-US" sz="2400" dirty="0" smtClean="0"/>
              <a:t>Working with Rich Carlson of DoE on planning</a:t>
            </a:r>
          </a:p>
          <a:p>
            <a:pPr lvl="1"/>
            <a:r>
              <a:rPr lang="en-US" sz="2400" smtClean="0"/>
              <a:t>    Also AFOSR funded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E02B1-7931-401A-A250-0E6F9029A1ED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910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388" y="19050"/>
            <a:ext cx="8382000" cy="986790"/>
          </a:xfrm>
        </p:spPr>
        <p:txBody>
          <a:bodyPr/>
          <a:lstStyle/>
          <a:p>
            <a:pPr algn="ctr"/>
            <a:r>
              <a:rPr lang="en-US" sz="3600" dirty="0" smtClean="0"/>
              <a:t>High level Contents of Final Report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388" y="1336674"/>
            <a:ext cx="8380412" cy="4481195"/>
          </a:xfrm>
        </p:spPr>
        <p:txBody>
          <a:bodyPr/>
          <a:lstStyle/>
          <a:p>
            <a:r>
              <a:rPr lang="en-US" dirty="0"/>
              <a:t>1 Executive Summary</a:t>
            </a:r>
          </a:p>
          <a:p>
            <a:r>
              <a:rPr lang="en-US" dirty="0"/>
              <a:t>2 Introduction</a:t>
            </a:r>
          </a:p>
          <a:p>
            <a:r>
              <a:rPr lang="en-US" b="1" dirty="0"/>
              <a:t>3 State of the Art</a:t>
            </a:r>
          </a:p>
          <a:p>
            <a:r>
              <a:rPr lang="en-US" b="1" dirty="0" smtClean="0"/>
              <a:t>4 </a:t>
            </a:r>
            <a:r>
              <a:rPr lang="en-US" b="1" dirty="0"/>
              <a:t>Next Steps and Research Directions</a:t>
            </a:r>
          </a:p>
          <a:p>
            <a:r>
              <a:rPr lang="en-US" b="1" dirty="0" smtClean="0"/>
              <a:t>5 </a:t>
            </a:r>
            <a:r>
              <a:rPr lang="en-US" b="1" dirty="0"/>
              <a:t>Build and Sustain Community</a:t>
            </a:r>
          </a:p>
          <a:p>
            <a:r>
              <a:rPr lang="en-US" dirty="0" smtClean="0"/>
              <a:t>6 </a:t>
            </a:r>
            <a:r>
              <a:rPr lang="en-US" dirty="0"/>
              <a:t>Summary</a:t>
            </a:r>
          </a:p>
          <a:p>
            <a:r>
              <a:rPr lang="en-US" dirty="0"/>
              <a:t>7 Acknowledgements</a:t>
            </a:r>
          </a:p>
          <a:p>
            <a:r>
              <a:rPr lang="en-US" dirty="0"/>
              <a:t>8 </a:t>
            </a:r>
            <a:r>
              <a:rPr lang="en-US" dirty="0" smtClean="0"/>
              <a:t>Appendices </a:t>
            </a:r>
            <a:r>
              <a:rPr lang="en-US" b="1" dirty="0" smtClean="0"/>
              <a:t>(a lot of material)</a:t>
            </a:r>
            <a:endParaRPr lang="en-US" b="1" dirty="0"/>
          </a:p>
          <a:p>
            <a:pPr lvl="1"/>
            <a:r>
              <a:rPr lang="en-US" dirty="0"/>
              <a:t>8.1 </a:t>
            </a:r>
            <a:r>
              <a:rPr lang="en-US" dirty="0" smtClean="0"/>
              <a:t>Participants (43)</a:t>
            </a:r>
            <a:endParaRPr lang="en-US" dirty="0"/>
          </a:p>
          <a:p>
            <a:pPr lvl="1"/>
            <a:r>
              <a:rPr lang="en-US" dirty="0"/>
              <a:t>8.2 Workshop </a:t>
            </a:r>
            <a:r>
              <a:rPr lang="en-US" dirty="0" smtClean="0"/>
              <a:t>Presentations (video and slides 29)</a:t>
            </a:r>
            <a:endParaRPr lang="en-US" dirty="0"/>
          </a:p>
          <a:p>
            <a:pPr lvl="1"/>
            <a:r>
              <a:rPr lang="en-US" dirty="0"/>
              <a:t>8.3 Workshop White </a:t>
            </a:r>
            <a:r>
              <a:rPr lang="en-US" dirty="0" smtClean="0"/>
              <a:t>Papers (17)</a:t>
            </a:r>
            <a:endParaRPr lang="en-US" dirty="0"/>
          </a:p>
          <a:p>
            <a:pPr lvl="1"/>
            <a:r>
              <a:rPr lang="en-US" dirty="0"/>
              <a:t>8.4 </a:t>
            </a:r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9528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1910"/>
            <a:ext cx="8382000" cy="815340"/>
          </a:xfrm>
        </p:spPr>
        <p:txBody>
          <a:bodyPr/>
          <a:lstStyle/>
          <a:p>
            <a:r>
              <a:rPr lang="en-US" dirty="0" smtClean="0"/>
              <a:t>What are we Studying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53744"/>
            <a:ext cx="9144000" cy="5258435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/>
              <a:t>stream </a:t>
            </a:r>
            <a:r>
              <a:rPr lang="en-US" dirty="0" smtClean="0"/>
              <a:t>is a </a:t>
            </a:r>
            <a:r>
              <a:rPr lang="en-US" dirty="0"/>
              <a:t>possibly unbounded sequence </a:t>
            </a:r>
            <a:r>
              <a:rPr lang="en-US" dirty="0" smtClean="0"/>
              <a:t>(time series) of </a:t>
            </a:r>
            <a:r>
              <a:rPr lang="en-US" dirty="0"/>
              <a:t>events. </a:t>
            </a:r>
            <a:endParaRPr lang="en-US" dirty="0" smtClean="0"/>
          </a:p>
          <a:p>
            <a:pPr lvl="1"/>
            <a:r>
              <a:rPr lang="en-US" dirty="0" smtClean="0"/>
              <a:t>Successive </a:t>
            </a:r>
            <a:r>
              <a:rPr lang="en-US" dirty="0"/>
              <a:t>events may or may not be correlated and each event may optionally include a timestamp. </a:t>
            </a:r>
            <a:endParaRPr lang="en-US" dirty="0" smtClean="0"/>
          </a:p>
          <a:p>
            <a:r>
              <a:rPr lang="en-US" b="1" dirty="0" smtClean="0"/>
              <a:t>Exemplars</a:t>
            </a:r>
            <a:r>
              <a:rPr lang="en-US" dirty="0" smtClean="0"/>
              <a:t> </a:t>
            </a:r>
            <a:r>
              <a:rPr lang="en-US" dirty="0"/>
              <a:t>of streams include time-series data generated by instruments, experiments, simulations, </a:t>
            </a:r>
            <a:r>
              <a:rPr lang="en-US" dirty="0" smtClean="0"/>
              <a:t>autonomous vehicles or </a:t>
            </a:r>
            <a:r>
              <a:rPr lang="en-US" dirty="0"/>
              <a:t>commercial </a:t>
            </a:r>
            <a:r>
              <a:rPr lang="en-US" dirty="0" smtClean="0"/>
              <a:t>big data applications </a:t>
            </a:r>
            <a:r>
              <a:rPr lang="en-US" dirty="0"/>
              <a:t>including </a:t>
            </a:r>
            <a:r>
              <a:rPr lang="en-US" dirty="0" smtClean="0"/>
              <a:t>e-commerce, social </a:t>
            </a:r>
            <a:r>
              <a:rPr lang="en-US" dirty="0"/>
              <a:t>media </a:t>
            </a:r>
            <a:r>
              <a:rPr lang="en-US" dirty="0" smtClean="0"/>
              <a:t>posts and </a:t>
            </a:r>
            <a:r>
              <a:rPr lang="en-US" dirty="0" err="1" smtClean="0"/>
              <a:t>IIoT</a:t>
            </a:r>
            <a:r>
              <a:rPr lang="en-US" dirty="0"/>
              <a:t>.  </a:t>
            </a:r>
            <a:endParaRPr lang="en-US" dirty="0" smtClean="0"/>
          </a:p>
          <a:p>
            <a:r>
              <a:rPr lang="en-US" b="1" dirty="0" smtClean="0"/>
              <a:t>Steering</a:t>
            </a:r>
            <a:r>
              <a:rPr lang="en-US" dirty="0" smtClean="0"/>
              <a:t> </a:t>
            </a:r>
            <a:r>
              <a:rPr lang="en-US" dirty="0"/>
              <a:t>is defined as the ability to dynamically change the progression of a computational process such as a large-scale simulation via an external computational process.  Steering, which is inevitably real-time, might include changing progress of  simulations, or realigning experimental sensors, or control of autonomous vehicles. </a:t>
            </a:r>
            <a:endParaRPr lang="en-US" dirty="0" smtClean="0"/>
          </a:p>
          <a:p>
            <a:r>
              <a:rPr lang="en-US" dirty="0" smtClean="0"/>
              <a:t>Streaming </a:t>
            </a:r>
            <a:r>
              <a:rPr lang="en-US" dirty="0"/>
              <a:t>and steering often occur </a:t>
            </a:r>
            <a:r>
              <a:rPr lang="en-US" dirty="0" smtClean="0"/>
              <a:t>together as in </a:t>
            </a:r>
            <a:r>
              <a:rPr lang="en-US" b="1" dirty="0" smtClean="0"/>
              <a:t>DDDAS. </a:t>
            </a:r>
            <a:r>
              <a:rPr lang="en-US" dirty="0"/>
              <a:t> An  example could be for an </a:t>
            </a:r>
            <a:r>
              <a:rPr lang="en-US" b="1" dirty="0"/>
              <a:t>exascale simulations </a:t>
            </a:r>
            <a:r>
              <a:rPr lang="en-US" dirty="0"/>
              <a:t>where it is impractical to store every </a:t>
            </a:r>
            <a:r>
              <a:rPr lang="en-US" dirty="0" err="1"/>
              <a:t>timestep</a:t>
            </a:r>
            <a:r>
              <a:rPr lang="en-US" dirty="0"/>
              <a:t> and the data must be reduced, resulting in streams which may constitute the final results from the simulation in a manner similar to the way we use data from an instrument in a massive physics experiment.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589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36674"/>
            <a:ext cx="9144000" cy="4138295"/>
          </a:xfrm>
        </p:spPr>
        <p:txBody>
          <a:bodyPr/>
          <a:lstStyle/>
          <a:p>
            <a:r>
              <a:rPr lang="en-US" sz="2400" dirty="0" smtClean="0"/>
              <a:t>​3.1​ </a:t>
            </a:r>
            <a:r>
              <a:rPr lang="en-US" sz="2400" b="1" dirty="0" smtClean="0"/>
              <a:t>Exemplar applications</a:t>
            </a:r>
            <a:r>
              <a:rPr lang="en-US" sz="2400" dirty="0" smtClean="0"/>
              <a:t>: Characteristics of Applications, Industry-Science differences.</a:t>
            </a:r>
          </a:p>
          <a:p>
            <a:pPr lvl="1"/>
            <a:r>
              <a:rPr lang="en-US" sz="2400" dirty="0" smtClean="0"/>
              <a:t>​3.1.1​ Application Categories and Exemplars</a:t>
            </a:r>
          </a:p>
          <a:p>
            <a:pPr lvl="1"/>
            <a:r>
              <a:rPr lang="en-US" sz="2400" dirty="0" smtClean="0"/>
              <a:t>​3.1.2​ Application Characteristics</a:t>
            </a:r>
          </a:p>
          <a:p>
            <a:r>
              <a:rPr lang="en-US" sz="2400" dirty="0" smtClean="0"/>
              <a:t>​3.2​ </a:t>
            </a:r>
            <a:r>
              <a:rPr lang="en-US" sz="2400" b="1" dirty="0" smtClean="0"/>
              <a:t>Current solutions </a:t>
            </a:r>
            <a:r>
              <a:rPr lang="en-US" sz="2400" dirty="0" smtClean="0"/>
              <a:t>-- Industry, Apache, Domain-Specific</a:t>
            </a:r>
          </a:p>
          <a:p>
            <a:pPr lvl="1"/>
            <a:r>
              <a:rPr lang="en-US" sz="2400" dirty="0" smtClean="0"/>
              <a:t>​3.2.1​ Particular Solutions</a:t>
            </a:r>
          </a:p>
          <a:p>
            <a:pPr lvl="1"/>
            <a:r>
              <a:rPr lang="en-US" sz="2400" dirty="0" smtClean="0"/>
              <a:t>​3.2.2​ Technology Challenges and Features</a:t>
            </a:r>
          </a:p>
          <a:p>
            <a:r>
              <a:rPr lang="en-US" sz="2400" dirty="0" smtClean="0"/>
              <a:t>​3.3​ </a:t>
            </a:r>
            <a:r>
              <a:rPr lang="en-US" sz="2400" b="1" dirty="0" smtClean="0"/>
              <a:t>Connections</a:t>
            </a:r>
            <a:r>
              <a:rPr lang="en-US" sz="2400" dirty="0" smtClean="0"/>
              <a:t> - Streaming + HPC convergence. Role of workflow.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446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87229" y="6484605"/>
            <a:ext cx="656771" cy="293913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B85148-DB98-4269-ACE6-2DF49F9918C9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Medium" pitchFamily="34" charset="0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Medium" pitchFamily="34" charset="0"/>
              <a:cs typeface="+mn-cs"/>
            </a:endParaRP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>
          <a:xfrm>
            <a:off x="4848102" y="6453985"/>
            <a:ext cx="2057400" cy="365125"/>
          </a:xfr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660A9D-51A2-4BB5-AE16-A19FEEA21166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/>
                <a:cs typeface="+mn-cs"/>
              </a:rPr>
              <a:t>1/27/2016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833388"/>
              </p:ext>
            </p:extLst>
          </p:nvPr>
        </p:nvGraphicFramePr>
        <p:xfrm>
          <a:off x="0" y="64128"/>
          <a:ext cx="9144000" cy="6793872"/>
        </p:xfrm>
        <a:graphic>
          <a:graphicData uri="http://schemas.openxmlformats.org/drawingml/2006/table">
            <a:tbl>
              <a:tblPr/>
              <a:tblGrid>
                <a:gridCol w="219153">
                  <a:extLst>
                    <a:ext uri="{9D8B030D-6E8A-4147-A177-3AD203B41FA5}">
                      <a16:colId xmlns:a16="http://schemas.microsoft.com/office/drawing/2014/main" val="2186015017"/>
                    </a:ext>
                  </a:extLst>
                </a:gridCol>
                <a:gridCol w="2751734">
                  <a:extLst>
                    <a:ext uri="{9D8B030D-6E8A-4147-A177-3AD203B41FA5}">
                      <a16:colId xmlns:a16="http://schemas.microsoft.com/office/drawing/2014/main" val="817926684"/>
                    </a:ext>
                  </a:extLst>
                </a:gridCol>
                <a:gridCol w="3701434">
                  <a:extLst>
                    <a:ext uri="{9D8B030D-6E8A-4147-A177-3AD203B41FA5}">
                      <a16:colId xmlns:a16="http://schemas.microsoft.com/office/drawing/2014/main" val="3478841360"/>
                    </a:ext>
                  </a:extLst>
                </a:gridCol>
                <a:gridCol w="2471679">
                  <a:extLst>
                    <a:ext uri="{9D8B030D-6E8A-4147-A177-3AD203B41FA5}">
                      <a16:colId xmlns:a16="http://schemas.microsoft.com/office/drawing/2014/main" val="312789207"/>
                    </a:ext>
                  </a:extLst>
                </a:gridCol>
              </a:tblGrid>
              <a:tr h="274158"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Streaming/Steering Application Class</a:t>
                      </a:r>
                      <a:endParaRPr lang="en-US" sz="1400" dirty="0">
                        <a:effectLst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Details and Examples</a:t>
                      </a:r>
                      <a:endParaRPr lang="en-US" sz="1400">
                        <a:effectLst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Features</a:t>
                      </a:r>
                      <a:endParaRPr lang="en-US" sz="1400" dirty="0">
                        <a:effectLst/>
                      </a:endParaRPr>
                    </a:p>
                  </a:txBody>
                  <a:tcPr marL="18288" marR="18288" marT="18288" marB="18288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331858"/>
                  </a:ext>
                </a:extLst>
              </a:tr>
              <a:tr h="104676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DDDAS, (Industrial)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Internet of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Things, Control, </a:t>
                      </a:r>
                      <a:r>
                        <a:rPr lang="en-US" sz="16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Cyberphysical</a:t>
                      </a:r>
                      <a:r>
                        <a:rPr lang="en-US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Systems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Software Defined Machines, Smart buildings, transportation, Electrical Grid, Environmental and seismic sensors, Robotics, Autonomous vehicles, Drones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Real-time response often needed; data varies from large to small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events, heterogeneity in data sizes and timescales</a:t>
                      </a:r>
                      <a:endParaRPr lang="en-US" sz="14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874333"/>
                  </a:ext>
                </a:extLst>
              </a:tr>
              <a:tr h="4891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Internet of People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: including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wearables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Smart watches, bands, health, glasses, telemedicine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Small independent events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808834"/>
                  </a:ext>
                </a:extLst>
              </a:tr>
              <a:tr h="7200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Social media, Twitter, cell phones, blogs, e-commerce and financial transactions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Study of information flow, online algorithms, outliers, graph analytics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Sophisticated analytics across many events; text and numerical data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7757978"/>
                  </a:ext>
                </a:extLst>
              </a:tr>
              <a:tr h="7200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Satellite and airborne monitors, National Security: Justice, Military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Surveillance, remote sensing, Missile defense,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Mission planning, Anti-submarine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, Naval tactical cloud 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Often large volumes of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heterogeneous data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and sophisticated image analysis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832273"/>
                  </a:ext>
                </a:extLst>
              </a:tr>
              <a:tr h="95103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Astronomy, Light and Neutron Sources, TEM, Instruments like LHC, Sequencers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Scientific Data Analysis in real time or batch from “large” sources. LSST, DES, SKA in astronomy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Real-time or sometimes batch, or even both. large complex events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179696"/>
                  </a:ext>
                </a:extLst>
              </a:tr>
              <a:tr h="74064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en-US" sz="200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Data Assimilation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Integrate typically distributed  data into simulations to enhance quality. 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Link large scale parallel simulations with time dependent data. Sensitivity to latency.</a:t>
                      </a:r>
                      <a:endParaRPr lang="en-US" sz="14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9114234"/>
                  </a:ext>
                </a:extLst>
              </a:tr>
              <a:tr h="7200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Analysis of Simulation Results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Climate, Fusion, Molecular Dynamics, Materials. Typically local or in-situ data. HPC Big Data Convergence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Increasing bottleneck as simulations scale in size.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893793"/>
                  </a:ext>
                </a:extLst>
              </a:tr>
              <a:tr h="72007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Steering and Control </a:t>
                      </a:r>
                      <a:endParaRPr lang="en-US" sz="18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Aerial platforms.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Control of simulations or Experiments. Network monitoring. Data could be local or distributed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Variety of scenarios  with similarities to 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robotics. Fault tolerance often critical</a:t>
                      </a:r>
                      <a:endParaRPr lang="en-US" sz="1600" dirty="0">
                        <a:effectLst/>
                      </a:endParaRPr>
                    </a:p>
                  </a:txBody>
                  <a:tcPr marL="45720" marR="9144" marT="36576" marB="3657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97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1481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382000" cy="971550"/>
          </a:xfrm>
        </p:spPr>
        <p:txBody>
          <a:bodyPr/>
          <a:lstStyle/>
          <a:p>
            <a:pPr algn="ctr"/>
            <a:r>
              <a:rPr lang="en-US" sz="4000" dirty="0" smtClean="0"/>
              <a:t>“State of the Art I”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8034"/>
            <a:ext cx="9144000" cy="5327015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Classification of Application</a:t>
            </a:r>
          </a:p>
          <a:p>
            <a:pPr lvl="1"/>
            <a:r>
              <a:rPr lang="en-US" sz="2400" dirty="0" smtClean="0"/>
              <a:t>Initial investigation of application characteristics to define/develop classification</a:t>
            </a:r>
          </a:p>
          <a:p>
            <a:pPr lvl="2"/>
            <a:r>
              <a:rPr lang="en-US" sz="2200" dirty="0" smtClean="0"/>
              <a:t>Event size, synchronicity, time &amp; length scales..</a:t>
            </a:r>
          </a:p>
          <a:p>
            <a:pPr lvl="2"/>
            <a:r>
              <a:rPr lang="en-US" sz="2200" dirty="0" smtClean="0"/>
              <a:t>See table on last slide</a:t>
            </a:r>
          </a:p>
          <a:p>
            <a:r>
              <a:rPr lang="en-US" sz="2400" b="1" dirty="0" smtClean="0"/>
              <a:t>Current solutions</a:t>
            </a:r>
          </a:p>
          <a:p>
            <a:pPr lvl="1"/>
            <a:r>
              <a:rPr lang="en-US" sz="2400" dirty="0"/>
              <a:t>Impressive commercial solutions for commercial applications: applicability to science </a:t>
            </a:r>
            <a:r>
              <a:rPr lang="en-US" sz="2400" dirty="0" smtClean="0"/>
              <a:t>and Government(e.g. AFOSR) unclear.</a:t>
            </a:r>
            <a:endParaRPr lang="en-US" sz="2400" dirty="0"/>
          </a:p>
          <a:p>
            <a:pPr lvl="1"/>
            <a:r>
              <a:rPr lang="en-US" sz="2400" dirty="0" smtClean="0"/>
              <a:t>Plethora of “local point” solutions (see report for detailed listing) but few end-to-end general streaming infrastructures outside open sourced </a:t>
            </a:r>
            <a:r>
              <a:rPr lang="en-US" sz="2400" b="1" dirty="0" smtClean="0"/>
              <a:t>big data systems </a:t>
            </a:r>
            <a:r>
              <a:rPr lang="en-US" sz="2400" dirty="0" smtClean="0"/>
              <a:t>(Apache Spark, </a:t>
            </a:r>
            <a:r>
              <a:rPr lang="en-US" sz="2400" dirty="0" err="1" smtClean="0"/>
              <a:t>Flink</a:t>
            </a:r>
            <a:r>
              <a:rPr lang="en-US" sz="2400" dirty="0" smtClean="0"/>
              <a:t>, Storm, </a:t>
            </a:r>
            <a:r>
              <a:rPr lang="en-US" sz="2400" dirty="0" err="1" smtClean="0"/>
              <a:t>Samza</a:t>
            </a:r>
            <a:r>
              <a:rPr lang="en-US" sz="2400" dirty="0"/>
              <a:t>)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Opens up issues in distributed computing, e.g., performance, fault-tolerance, dynamic resource management.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36722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9864"/>
            <a:ext cx="8382000" cy="1143000"/>
          </a:xfrm>
        </p:spPr>
        <p:txBody>
          <a:bodyPr/>
          <a:lstStyle/>
          <a:p>
            <a:pPr algn="ctr"/>
            <a:r>
              <a:rPr lang="en-US" sz="4000" dirty="0" smtClean="0"/>
              <a:t>“State of the Art II”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3794"/>
            <a:ext cx="9144000" cy="459549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Convergence of Streaming + HPC</a:t>
            </a:r>
          </a:p>
          <a:p>
            <a:pPr lvl="1"/>
            <a:r>
              <a:rPr lang="en-US" sz="2400" dirty="0" smtClean="0"/>
              <a:t>Commercial and Apache  solutions do not address this space</a:t>
            </a:r>
          </a:p>
          <a:p>
            <a:pPr lvl="1"/>
            <a:r>
              <a:rPr lang="en-US" sz="2400" dirty="0" smtClean="0"/>
              <a:t>DDDAS leader in area</a:t>
            </a:r>
          </a:p>
          <a:p>
            <a:pPr lvl="1"/>
            <a:r>
              <a:rPr lang="en-US" sz="2400" dirty="0" smtClean="0"/>
              <a:t>Interaction between “big data” “big simulation” and “streaming data” technologies</a:t>
            </a:r>
          </a:p>
          <a:p>
            <a:pPr lvl="1"/>
            <a:r>
              <a:rPr lang="en-US" sz="2400" dirty="0" smtClean="0"/>
              <a:t>Integrate streaming data with HPC simulations identified by DoE as key exascale project issue</a:t>
            </a:r>
          </a:p>
          <a:p>
            <a:pPr lvl="1"/>
            <a:r>
              <a:rPr lang="en-US" sz="2400" dirty="0" smtClean="0"/>
              <a:t>Plethora of issues in distributed workflow </a:t>
            </a:r>
          </a:p>
          <a:p>
            <a:pPr lvl="1"/>
            <a:r>
              <a:rPr lang="en-US" sz="2400" dirty="0" smtClean="0"/>
              <a:t>Current XSEDE and DoE infrastructure not optimized for streaming data</a:t>
            </a:r>
          </a:p>
        </p:txBody>
      </p:sp>
    </p:spTree>
    <p:extLst>
      <p:ext uri="{BB962C8B-B14F-4D97-AF65-F5344CB8AC3E}">
        <p14:creationId xmlns:p14="http://schemas.microsoft.com/office/powerpoint/2010/main" val="3908536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578624&quot;&gt;&lt;property id=&quot;20148&quot; value=&quot;5&quot;/&gt;&lt;property id=&quot;20300&quot; value=&quot;Slide 1 - &amp;quot;Summary of Streaming Data Workshop STREAM2015 October 27-28 2015 with still to come STREAM2016 March 21-24 2016 and&quot;/&gt;&lt;property id=&quot;20307&quot; value=&quot;791&quot;/&gt;&lt;/object&gt;&lt;object type=&quot;3&quot; unique_id=&quot;585023&quot;&gt;&lt;property id=&quot;20148&quot; value=&quot;5&quot;/&gt;&lt;property id=&quot;20300&quot; value=&quot;Slide 2 - &amp;quot;Overall Information I&amp;quot;&quot;/&gt;&lt;property id=&quot;20307&quot; value=&quot;818&quot;/&gt;&lt;/object&gt;&lt;object type=&quot;3&quot; unique_id=&quot;591272&quot;&gt;&lt;property id=&quot;20148&quot; value=&quot;5&quot;/&gt;&lt;property id=&quot;20300&quot; value=&quot;Slide 3 - &amp;quot;Overall Information II&amp;quot;&quot;/&gt;&lt;property id=&quot;20307&quot; value=&quot;826&quot;/&gt;&lt;/object&gt;&lt;object type=&quot;3&quot; unique_id=&quot;591273&quot;&gt;&lt;property id=&quot;20148&quot; value=&quot;5&quot;/&gt;&lt;property id=&quot;20300&quot; value=&quot;Slide 5 - &amp;quot;What are we Studying&amp;quot;&quot;/&gt;&lt;property id=&quot;20307&quot; value=&quot;820&quot;/&gt;&lt;/object&gt;&lt;object type=&quot;3&quot; unique_id=&quot;591274&quot;&gt;&lt;property id=&quot;20148&quot; value=&quot;5&quot;/&gt;&lt;property id=&quot;20300&quot; value=&quot;Slide 7&quot;/&gt;&lt;property id=&quot;20307&quot; value=&quot;822&quot;/&gt;&lt;/object&gt;&lt;object type=&quot;3&quot; unique_id=&quot;591275&quot;&gt;&lt;property id=&quot;20148&quot; value=&quot;5&quot;/&gt;&lt;property id=&quot;20300&quot; value=&quot;Slide 8 - &amp;quot;“State of the Art I”&amp;quot;&quot;/&gt;&lt;property id=&quot;20307&quot; value=&quot;823&quot;/&gt;&lt;/object&gt;&lt;object type=&quot;3&quot; unique_id=&quot;591276&quot;&gt;&lt;property id=&quot;20148&quot; value=&quot;5&quot;/&gt;&lt;property id=&quot;20300&quot; value=&quot;Slide 9 - &amp;quot;“State of the Art II”&amp;quot;&quot;/&gt;&lt;property id=&quot;20307&quot; value=&quot;824&quot;/&gt;&lt;/object&gt;&lt;object type=&quot;3&quot; unique_id=&quot;591277&quot;&gt;&lt;property id=&quot;20148&quot; value=&quot;5&quot;/&gt;&lt;property id=&quot;20300&quot; value=&quot;Slide 11 - &amp;quot;Future Research Directions I&amp;quot;&quot;/&gt;&lt;property id=&quot;20307&quot; value=&quot;819&quot;/&gt;&lt;/object&gt;&lt;object type=&quot;3&quot; unique_id=&quot;591278&quot;&gt;&lt;property id=&quot;20148&quot; value=&quot;5&quot;/&gt;&lt;property id=&quot;20300&quot; value=&quot;Slide 13 - &amp;quot;Near Term Action Items&amp;quot;&quot;/&gt;&lt;property id=&quot;20307&quot; value=&quot;825&quot;/&gt;&lt;/object&gt;&lt;object type=&quot;3&quot; unique_id=&quot;591503&quot;&gt;&lt;property id=&quot;20148&quot; value=&quot;5&quot;/&gt;&lt;property id=&quot;20300&quot; value=&quot;Slide 16 - &amp;quot;“Map Streaming” Architecture used in Apache Storm and Commercial Solutions&amp;quot;&quot;/&gt;&lt;property id=&quot;20307&quot; value=&quot;827&quot;/&gt;&lt;/object&gt;&lt;object type=&quot;3&quot; unique_id=&quot;591625&quot;&gt;&lt;property id=&quot;20148&quot; value=&quot;5&quot;/&gt;&lt;property id=&quot;20300&quot; value=&quot;Slide 14 - &amp;quot;STREAM2016 Follow-on Workshop&amp;quot;&quot;/&gt;&lt;property id=&quot;20307&quot; value=&quot;828&quot;/&gt;&lt;/object&gt;&lt;object type=&quot;3&quot; unique_id=&quot;591626&quot;&gt;&lt;property id=&quot;20148&quot; value=&quot;5&quot;/&gt;&lt;property id=&quot;20300&quot; value=&quot;Slide 6 - &amp;quot;3. State of the Art&amp;quot;&quot;/&gt;&lt;property id=&quot;20307&quot; value=&quot;829&quot;/&gt;&lt;/object&gt;&lt;object type=&quot;3&quot; unique_id=&quot;592549&quot;&gt;&lt;property id=&quot;20148&quot; value=&quot;5&quot;/&gt;&lt;property id=&quot;20300&quot; value=&quot;Slide 4 - &amp;quot;High level Contents of Final Report&amp;quot;&quot;/&gt;&lt;property id=&quot;20307&quot; value=&quot;832&quot;/&gt;&lt;/object&gt;&lt;object type=&quot;3&quot; unique_id=&quot;592635&quot;&gt;&lt;property id=&quot;20148&quot; value=&quot;5&quot;/&gt;&lt;property id=&quot;20300&quot; value=&quot;Slide 10 - &amp;quot;Topics in Next Steps and Research Directions&amp;quot;&quot;/&gt;&lt;property id=&quot;20307&quot; value=&quot;833&quot;/&gt;&lt;/object&gt;&lt;object type=&quot;3&quot; unique_id=&quot;592636&quot;&gt;&lt;property id=&quot;20148&quot; value=&quot;5&quot;/&gt;&lt;property id=&quot;20300&quot; value=&quot;Slide 12 - &amp;quot;Future Research Directions II&amp;quot;&quot;/&gt;&lt;property id=&quot;20307&quot; value=&quot;834&quot;/&gt;&lt;/object&gt;&lt;object type=&quot;3&quot; unique_id=&quot;592968&quot;&gt;&lt;property id=&quot;20148&quot; value=&quot;5&quot;/&gt;&lt;property id=&quot;20300&quot; value=&quot;Slide 15 - &amp;quot;AFOSR FA9550-13-1-0225: Cloud-Based Perception and Control of Sensor Nets and Robot Swarms&amp;quot;&quot;/&gt;&lt;property id=&quot;20307&quot; value=&quot;835&quot;/&gt;&lt;/object&gt;&lt;object type=&quot;3&quot; unique_id=&quot;592969&quot;&gt;&lt;property id=&quot;20148&quot; value=&quot;5&quot;/&gt;&lt;property id=&quot;20300&quot; value=&quot;Slide 17 - &amp;quot;Original and new Storm Broadcast Algorithms&amp;quot;&quot;/&gt;&lt;property id=&quot;20307&quot; value=&quot;836&quot;/&gt;&lt;/object&gt;&lt;object type=&quot;3&quot; unique_id=&quot;592970&quot;&gt;&lt;property id=&quot;20148&quot; value=&quot;5&quot;/&gt;&lt;property id=&quot;20300&quot; value=&quot;Slide 18 - &amp;quot;Original and new Storm Broadcast Algorithms&amp;quot;&quot;/&gt;&lt;property id=&quot;20307&quot; value=&quot;837&quot;/&gt;&lt;/object&gt;&lt;object type=&quot;3&quot; unique_id=&quot;592971&quot;&gt;&lt;property id=&quot;20148&quot; value=&quot;5&quot;/&gt;&lt;property id=&quot;20300&quot; value=&quot;Slide 19 - &amp;quot;Deep learning in interactive applications&amp;quot;&quot;/&gt;&lt;property id=&quot;20307&quot; value=&quot;839&quot;/&gt;&lt;/object&gt;&lt;object type=&quot;3&quot; unique_id=&quot;592972&quot;&gt;&lt;property id=&quot;20148&quot; value=&quot;5&quot;/&gt;&lt;property id=&quot;20300&quot; value=&quot;Slide 20 - &amp;quot;Recognition on an aerial drone&amp;quot;&quot;/&gt;&lt;property id=&quot;20307&quot; value=&quot;840&quot;/&gt;&lt;/object&gt;&lt;object type=&quot;3&quot; unique_id=&quot;592973&quot;&gt;&lt;property id=&quot;20148&quot; value=&quot;5&quot;/&gt;&lt;property id=&quot;20300&quot; value=&quot;Slide 21&quot;/&gt;&lt;property id=&quot;20307&quot; value=&quot;841&quot;/&gt;&lt;/object&gt;&lt;object type=&quot;3&quot; unique_id=&quot;592974&quot;&gt;&lt;property id=&quot;20148&quot; value=&quot;5&quot;/&gt;&lt;property id=&quot;20300&quot; value=&quot;Slide 22 - &amp;quot;Hierarchical Recognition Pipeline&amp;quot;&quot;/&gt;&lt;property id=&quot;20307&quot; value=&quot;842&quot;/&gt;&lt;/object&gt;&lt;object type=&quot;3&quot; unique_id=&quot;592975&quot;&gt;&lt;property id=&quot;20148&quot; value=&quot;5&quot;/&gt;&lt;property id=&quot;20300&quot; value=&quot;Slide 23&quot;/&gt;&lt;property id=&quot;20307&quot; value=&quot;843&quot;/&gt;&lt;/object&gt;&lt;object type=&quot;3&quot; unique_id=&quot;592976&quot;&gt;&lt;property id=&quot;20148&quot; value=&quot;5&quot;/&gt;&lt;property id=&quot;20300&quot; value=&quot;Slide 24&quot;/&gt;&lt;property id=&quot;20307&quot; value=&quot;845&quot;/&gt;&lt;/object&gt;&lt;/object&gt;&lt;object type=&quot;8&quot; unique_id=&quot;1001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2_Blank Presentation">
  <a:themeElements>
    <a:clrScheme name="Custom 2">
      <a:dk1>
        <a:srgbClr val="000000"/>
      </a:dk1>
      <a:lt1>
        <a:srgbClr val="FFFFFF"/>
      </a:lt1>
      <a:dk2>
        <a:srgbClr val="F8F3D2"/>
      </a:dk2>
      <a:lt2>
        <a:srgbClr val="B0B2B4"/>
      </a:lt2>
      <a:accent1>
        <a:srgbClr val="8E0C33"/>
      </a:accent1>
      <a:accent2>
        <a:srgbClr val="6D6E70"/>
      </a:accent2>
      <a:accent3>
        <a:srgbClr val="FFFFFF"/>
      </a:accent3>
      <a:accent4>
        <a:srgbClr val="000000"/>
      </a:accent4>
      <a:accent5>
        <a:srgbClr val="BFAAAA"/>
      </a:accent5>
      <a:accent6>
        <a:srgbClr val="626365"/>
      </a:accent6>
      <a:hlink>
        <a:srgbClr val="8E0C33"/>
      </a:hlink>
      <a:folHlink>
        <a:srgbClr val="6D6E7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FFFFF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9F3D3"/>
        </a:lt1>
        <a:dk2>
          <a:srgbClr val="F8F3D2"/>
        </a:dk2>
        <a:lt2>
          <a:srgbClr val="B0B2B4"/>
        </a:lt2>
        <a:accent1>
          <a:srgbClr val="7D110C"/>
        </a:accent1>
        <a:accent2>
          <a:srgbClr val="6D6E70"/>
        </a:accent2>
        <a:accent3>
          <a:srgbClr val="FBF8E6"/>
        </a:accent3>
        <a:accent4>
          <a:srgbClr val="000000"/>
        </a:accent4>
        <a:accent5>
          <a:srgbClr val="BFAAAA"/>
        </a:accent5>
        <a:accent6>
          <a:srgbClr val="626365"/>
        </a:accent6>
        <a:hlink>
          <a:srgbClr val="7D110C"/>
        </a:hlink>
        <a:folHlink>
          <a:srgbClr val="6D6E7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athena xmlns="http://schemas.microsoft.com/edu/athena" version="0.1.1819.0"/>
</file>

<file path=customXml/item2.xml><?xml version="1.0" encoding="utf-8"?>
<athena xmlns="http://schemas.microsoft.com/edu/athena" version="0.1.1819.0"/>
</file>

<file path=customXml/item3.xml><?xml version="1.0" encoding="utf-8"?>
<athena xmlns="http://schemas.microsoft.com/edu/athena" version="0.1.1819.0"/>
</file>

<file path=customXml/item4.xml><?xml version="1.0" encoding="utf-8"?>
<athena xmlns="http://schemas.microsoft.com/edu/athena" version="0.1.1819.0"/>
</file>

<file path=customXml/item5.xml><?xml version="1.0" encoding="utf-8"?>
<athena xmlns="http://schemas.microsoft.com/edu/athena" version="0.1.1819.0"/>
</file>

<file path=customXml/itemProps1.xml><?xml version="1.0" encoding="utf-8"?>
<ds:datastoreItem xmlns:ds="http://schemas.openxmlformats.org/officeDocument/2006/customXml" ds:itemID="{C85416F4-52BF-4112-B3A5-F0ED97AD92EE}">
  <ds:schemaRefs>
    <ds:schemaRef ds:uri="http://schemas.microsoft.com/edu/athena"/>
  </ds:schemaRefs>
</ds:datastoreItem>
</file>

<file path=customXml/itemProps2.xml><?xml version="1.0" encoding="utf-8"?>
<ds:datastoreItem xmlns:ds="http://schemas.openxmlformats.org/officeDocument/2006/customXml" ds:itemID="{6ED799BC-8176-4448-B4C2-B6D8D2FD89CB}">
  <ds:schemaRefs>
    <ds:schemaRef ds:uri="http://schemas.microsoft.com/edu/athena"/>
  </ds:schemaRefs>
</ds:datastoreItem>
</file>

<file path=customXml/itemProps3.xml><?xml version="1.0" encoding="utf-8"?>
<ds:datastoreItem xmlns:ds="http://schemas.openxmlformats.org/officeDocument/2006/customXml" ds:itemID="{8EB78B8A-8892-4EDF-8FBF-57B4F544245A}">
  <ds:schemaRefs>
    <ds:schemaRef ds:uri="http://schemas.microsoft.com/edu/athena"/>
  </ds:schemaRefs>
</ds:datastoreItem>
</file>

<file path=customXml/itemProps4.xml><?xml version="1.0" encoding="utf-8"?>
<ds:datastoreItem xmlns:ds="http://schemas.openxmlformats.org/officeDocument/2006/customXml" ds:itemID="{83489A5D-7D4F-45E9-B9CE-A5881C1ADCA1}">
  <ds:schemaRefs>
    <ds:schemaRef ds:uri="http://schemas.microsoft.com/edu/athena"/>
  </ds:schemaRefs>
</ds:datastoreItem>
</file>

<file path=customXml/itemProps5.xml><?xml version="1.0" encoding="utf-8"?>
<ds:datastoreItem xmlns:ds="http://schemas.openxmlformats.org/officeDocument/2006/customXml" ds:itemID="{AD9B9BAE-1432-40D4-8494-CB7A16B28237}">
  <ds:schemaRefs>
    <ds:schemaRef ds:uri="http://schemas.microsoft.com/edu/athen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31495</TotalTime>
  <Words>1558</Words>
  <Application>Microsoft Office PowerPoint</Application>
  <PresentationFormat>On-screen Show (4:3)</PresentationFormat>
  <Paragraphs>242</Paragraphs>
  <Slides>24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 Unicode MS</vt:lpstr>
      <vt:lpstr>Arial</vt:lpstr>
      <vt:lpstr>Calibri</vt:lpstr>
      <vt:lpstr>Franklin Gothic Medium</vt:lpstr>
      <vt:lpstr>ＭＳ Ｐゴシック</vt:lpstr>
      <vt:lpstr>Times New Roman</vt:lpstr>
      <vt:lpstr>2_Blank Presentation</vt:lpstr>
      <vt:lpstr>Summary of Streaming Data Workshop STREAM2015 October 27-28 2015 with still to come STREAM2016 March 21-24 2016 and a few remarks on IU DDDAS work</vt:lpstr>
      <vt:lpstr>Overall Information I</vt:lpstr>
      <vt:lpstr>Overall Information II</vt:lpstr>
      <vt:lpstr>High level Contents of Final Report</vt:lpstr>
      <vt:lpstr>What are we Studying</vt:lpstr>
      <vt:lpstr>3. State of the Art</vt:lpstr>
      <vt:lpstr>PowerPoint Presentation</vt:lpstr>
      <vt:lpstr>“State of the Art I”</vt:lpstr>
      <vt:lpstr>“State of the Art II”</vt:lpstr>
      <vt:lpstr>Topics in Next Steps and Research Directions</vt:lpstr>
      <vt:lpstr>Future Research Directions I</vt:lpstr>
      <vt:lpstr>Future Research Directions II</vt:lpstr>
      <vt:lpstr>Near Term Action Items</vt:lpstr>
      <vt:lpstr>STREAM2016 Follow-on Workshop</vt:lpstr>
      <vt:lpstr>AFOSR FA9550-13-1-0225: Cloud-Based Perception and Control of Sensor Nets and Robot Swarms</vt:lpstr>
      <vt:lpstr>“Map Streaming” Architecture used in Apache Storm and Commercial Solutions</vt:lpstr>
      <vt:lpstr>Original and new Storm Broadcast Algorithms</vt:lpstr>
      <vt:lpstr>Original and new Storm Broadcast Algorithms</vt:lpstr>
      <vt:lpstr>Deep learning in interactive applications</vt:lpstr>
      <vt:lpstr>Recognition on an aerial drone</vt:lpstr>
      <vt:lpstr>PowerPoint Presentation</vt:lpstr>
      <vt:lpstr>Hierarchical Recognition Pipeline</vt:lpstr>
      <vt:lpstr>PowerPoint Presentation</vt:lpstr>
      <vt:lpstr>PowerPoint Presentation</vt:lpstr>
    </vt:vector>
  </TitlesOfParts>
  <Company>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Shantenu Jha</dc:creator>
  <cp:lastModifiedBy>Geoffrey Fox</cp:lastModifiedBy>
  <cp:revision>718</cp:revision>
  <dcterms:created xsi:type="dcterms:W3CDTF">2014-02-25T01:32:12Z</dcterms:created>
  <dcterms:modified xsi:type="dcterms:W3CDTF">2016-01-27T23:50:33Z</dcterms:modified>
</cp:coreProperties>
</file>