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283" r:id="rId2"/>
    <p:sldMasterId id="2147484314" r:id="rId3"/>
  </p:sldMasterIdLst>
  <p:notesMasterIdLst>
    <p:notesMasterId r:id="rId10"/>
  </p:notesMasterIdLst>
  <p:sldIdLst>
    <p:sldId id="384" r:id="rId4"/>
    <p:sldId id="475" r:id="rId5"/>
    <p:sldId id="382" r:id="rId6"/>
    <p:sldId id="385" r:id="rId7"/>
    <p:sldId id="387" r:id="rId8"/>
    <p:sldId id="440" r:id="rId9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56">
          <p15:clr>
            <a:srgbClr val="A4A3A4"/>
          </p15:clr>
        </p15:guide>
        <p15:guide id="2" pos="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6D6E70"/>
    <a:srgbClr val="F8F3D2"/>
    <a:srgbClr val="B30838"/>
    <a:srgbClr val="7D110C"/>
    <a:srgbClr val="598EDD"/>
    <a:srgbClr val="0083E6"/>
    <a:srgbClr val="A9C9FF"/>
    <a:srgbClr val="F3F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15" autoAdjust="0"/>
    <p:restoredTop sz="94660"/>
  </p:normalViewPr>
  <p:slideViewPr>
    <p:cSldViewPr>
      <p:cViewPr varScale="1">
        <p:scale>
          <a:sx n="94" d="100"/>
          <a:sy n="94" d="100"/>
        </p:scale>
        <p:origin x="1200" y="84"/>
      </p:cViewPr>
      <p:guideLst>
        <p:guide orient="horz" pos="656"/>
        <p:guide pos="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1668575090" y="2036290405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gs" Target="tags/tag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fld id="{63723C24-93D1-4A66-9504-E6BD833B16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68306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723C24-93D1-4A66-9504-E6BD833B167B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39041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723C24-93D1-4A66-9504-E6BD833B167B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2940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8F3D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pic>
        <p:nvPicPr>
          <p:cNvPr id="3" name="Picture 6" descr="Supercomputing-Background-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11863"/>
            <a:ext cx="9144000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23942" y="6291943"/>
            <a:ext cx="656771" cy="2939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Franklin Gothic Medium" pitchFamily="34" charset="0"/>
              </a:defRPr>
            </a:lvl1pPr>
          </a:lstStyle>
          <a:p>
            <a:fld id="{C4B85148-DB98-4269-ACE6-2DF49F9918C9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912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2400" y="0"/>
            <a:ext cx="5181600" cy="914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1"/>
          </p:nvPr>
        </p:nvSpPr>
        <p:spPr>
          <a:xfrm>
            <a:off x="457200" y="1828800"/>
            <a:ext cx="3931920" cy="375761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Content Placeholder 6"/>
          <p:cNvSpPr>
            <a:spLocks noGrp="1"/>
          </p:cNvSpPr>
          <p:nvPr>
            <p:ph sz="quarter" idx="12"/>
          </p:nvPr>
        </p:nvSpPr>
        <p:spPr>
          <a:xfrm>
            <a:off x="4733108" y="1828800"/>
            <a:ext cx="3931920" cy="375761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323943" y="6291943"/>
            <a:ext cx="613228" cy="2939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Franklin Gothic Medium" pitchFamily="34" charset="0"/>
              </a:defRPr>
            </a:lvl1pPr>
          </a:lstStyle>
          <a:p>
            <a:fld id="{C4B85148-DB98-4269-ACE6-2DF49F9918C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931980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23942" y="6291943"/>
            <a:ext cx="656771" cy="2939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Franklin Gothic Medium" pitchFamily="34" charset="0"/>
              </a:defRPr>
            </a:lvl1pPr>
          </a:lstStyle>
          <a:p>
            <a:fld id="{C4B85148-DB98-4269-ACE6-2DF49F9918C9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2"/>
          </p:nvPr>
        </p:nvSpPr>
        <p:spPr>
          <a:xfrm>
            <a:off x="5715000" y="622208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srgbClr val="000000">
                    <a:tint val="75000"/>
                  </a:srgbClr>
                </a:solidFill>
              </a:rPr>
              <a:t>5/17/2016</a:t>
            </a:r>
          </a:p>
        </p:txBody>
      </p:sp>
    </p:spTree>
    <p:extLst>
      <p:ext uri="{BB962C8B-B14F-4D97-AF65-F5344CB8AC3E}">
        <p14:creationId xmlns:p14="http://schemas.microsoft.com/office/powerpoint/2010/main" val="15188355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Supercomputing-Background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6" descr="Supercomputing-Background-1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11863"/>
            <a:ext cx="9144000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23942" y="6291943"/>
            <a:ext cx="656771" cy="2939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Franklin Gothic Medium" pitchFamily="34" charset="0"/>
              </a:defRPr>
            </a:lvl1pPr>
          </a:lstStyle>
          <a:p>
            <a:fld id="{C4B85148-DB98-4269-ACE6-2DF49F9918C9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2"/>
          </p:nvPr>
        </p:nvSpPr>
        <p:spPr>
          <a:xfrm>
            <a:off x="5715000" y="622208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srgbClr val="000000">
                    <a:tint val="75000"/>
                  </a:srgbClr>
                </a:solidFill>
              </a:rPr>
              <a:t>5/17/2016</a:t>
            </a:r>
          </a:p>
        </p:txBody>
      </p:sp>
    </p:spTree>
    <p:extLst>
      <p:ext uri="{BB962C8B-B14F-4D97-AF65-F5344CB8AC3E}">
        <p14:creationId xmlns:p14="http://schemas.microsoft.com/office/powerpoint/2010/main" val="9448162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23942" y="6291943"/>
            <a:ext cx="656771" cy="2939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Franklin Gothic Medium" pitchFamily="34" charset="0"/>
              </a:defRPr>
            </a:lvl1pPr>
          </a:lstStyle>
          <a:p>
            <a:fld id="{C4B85148-DB98-4269-ACE6-2DF49F9918C9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2"/>
          </p:nvPr>
        </p:nvSpPr>
        <p:spPr>
          <a:xfrm>
            <a:off x="5715000" y="624635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srgbClr val="000000">
                    <a:tint val="75000"/>
                  </a:srgbClr>
                </a:solidFill>
              </a:rPr>
              <a:t>5/17/2016</a:t>
            </a:r>
          </a:p>
        </p:txBody>
      </p:sp>
    </p:spTree>
    <p:extLst>
      <p:ext uri="{BB962C8B-B14F-4D97-AF65-F5344CB8AC3E}">
        <p14:creationId xmlns:p14="http://schemas.microsoft.com/office/powerpoint/2010/main" val="14354053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914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1"/>
          </p:nvPr>
        </p:nvSpPr>
        <p:spPr>
          <a:xfrm>
            <a:off x="457200" y="1828800"/>
            <a:ext cx="3931920" cy="375761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Content Placeholder 6"/>
          <p:cNvSpPr>
            <a:spLocks noGrp="1"/>
          </p:cNvSpPr>
          <p:nvPr>
            <p:ph sz="quarter" idx="12"/>
          </p:nvPr>
        </p:nvSpPr>
        <p:spPr>
          <a:xfrm>
            <a:off x="4733108" y="1828800"/>
            <a:ext cx="3931920" cy="375761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323943" y="6291943"/>
            <a:ext cx="613228" cy="2939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Franklin Gothic Medium" pitchFamily="34" charset="0"/>
              </a:defRPr>
            </a:lvl1pPr>
          </a:lstStyle>
          <a:p>
            <a:fld id="{C4B85148-DB98-4269-ACE6-2DF49F9918C9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2"/>
          </p:nvPr>
        </p:nvSpPr>
        <p:spPr>
          <a:xfrm>
            <a:off x="5715000" y="624635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srgbClr val="000000">
                    <a:tint val="75000"/>
                  </a:srgbClr>
                </a:solidFill>
              </a:rPr>
              <a:t>5/17/2016</a:t>
            </a:r>
          </a:p>
        </p:txBody>
      </p:sp>
    </p:spTree>
    <p:extLst>
      <p:ext uri="{BB962C8B-B14F-4D97-AF65-F5344CB8AC3E}">
        <p14:creationId xmlns:p14="http://schemas.microsoft.com/office/powerpoint/2010/main" val="1278860920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23942" y="6291943"/>
            <a:ext cx="656771" cy="2939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Franklin Gothic Medium" pitchFamily="34" charset="0"/>
              </a:defRPr>
            </a:lvl1pPr>
          </a:lstStyle>
          <a:p>
            <a:fld id="{C4B85148-DB98-4269-ACE6-2DF49F9918C9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2"/>
          </p:nvPr>
        </p:nvSpPr>
        <p:spPr>
          <a:xfrm>
            <a:off x="5715000" y="622208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srgbClr val="000000">
                    <a:tint val="75000"/>
                  </a:srgbClr>
                </a:solidFill>
              </a:rPr>
              <a:t>5/17/2016</a:t>
            </a:r>
          </a:p>
        </p:txBody>
      </p:sp>
    </p:spTree>
    <p:extLst>
      <p:ext uri="{BB962C8B-B14F-4D97-AF65-F5344CB8AC3E}">
        <p14:creationId xmlns:p14="http://schemas.microsoft.com/office/powerpoint/2010/main" val="33819712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23942" y="6291943"/>
            <a:ext cx="656771" cy="2939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Franklin Gothic Medium" pitchFamily="34" charset="0"/>
              </a:defRPr>
            </a:lvl1pPr>
          </a:lstStyle>
          <a:p>
            <a:fld id="{C4B85148-DB98-4269-ACE6-2DF49F9918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000000">
                    <a:tint val="75000"/>
                  </a:srgbClr>
                </a:solidFill>
              </a:rPr>
              <a:t>5/17/2016</a:t>
            </a:r>
          </a:p>
        </p:txBody>
      </p:sp>
    </p:spTree>
    <p:extLst>
      <p:ext uri="{BB962C8B-B14F-4D97-AF65-F5344CB8AC3E}">
        <p14:creationId xmlns:p14="http://schemas.microsoft.com/office/powerpoint/2010/main" val="7265274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2400" y="0"/>
            <a:ext cx="5181600" cy="914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1"/>
          </p:nvPr>
        </p:nvSpPr>
        <p:spPr>
          <a:xfrm>
            <a:off x="457200" y="1828800"/>
            <a:ext cx="3931920" cy="375761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Content Placeholder 6"/>
          <p:cNvSpPr>
            <a:spLocks noGrp="1"/>
          </p:cNvSpPr>
          <p:nvPr>
            <p:ph sz="quarter" idx="12"/>
          </p:nvPr>
        </p:nvSpPr>
        <p:spPr>
          <a:xfrm>
            <a:off x="4733108" y="1828800"/>
            <a:ext cx="3931920" cy="375761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323943" y="6291943"/>
            <a:ext cx="613228" cy="2939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Franklin Gothic Medium" pitchFamily="34" charset="0"/>
              </a:defRPr>
            </a:lvl1pPr>
          </a:lstStyle>
          <a:p>
            <a:fld id="{C4B85148-DB98-4269-ACE6-2DF49F9918C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9971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23942" y="6291943"/>
            <a:ext cx="656771" cy="2939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Franklin Gothic Medium" pitchFamily="34" charset="0"/>
              </a:defRPr>
            </a:lvl1pPr>
          </a:lstStyle>
          <a:p>
            <a:fld id="{C4B85148-DB98-4269-ACE6-2DF49F9918C9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2"/>
          </p:nvPr>
        </p:nvSpPr>
        <p:spPr>
          <a:xfrm>
            <a:off x="5715000" y="624635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5/17/2016</a:t>
            </a:r>
          </a:p>
        </p:txBody>
      </p:sp>
    </p:spTree>
    <p:extLst>
      <p:ext uri="{BB962C8B-B14F-4D97-AF65-F5344CB8AC3E}">
        <p14:creationId xmlns:p14="http://schemas.microsoft.com/office/powerpoint/2010/main" val="1198016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23942" y="6291943"/>
            <a:ext cx="656771" cy="2939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Franklin Gothic Medium" pitchFamily="34" charset="0"/>
              </a:defRPr>
            </a:lvl1pPr>
          </a:lstStyle>
          <a:p>
            <a:fld id="{C4B85148-DB98-4269-ACE6-2DF49F9918C9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872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>
                <a:latin typeface="Franklin Gothic Dem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23942" y="6291943"/>
            <a:ext cx="656771" cy="2939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Franklin Gothic Medium" pitchFamily="34" charset="0"/>
              </a:defRPr>
            </a:lvl1pPr>
          </a:lstStyle>
          <a:p>
            <a:fld id="{C4B85148-DB98-4269-ACE6-2DF49F9918C9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9813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8F3D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pic>
        <p:nvPicPr>
          <p:cNvPr id="3" name="Picture 6" descr="Supercomputing-Background-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11863"/>
            <a:ext cx="9144000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23942" y="6291943"/>
            <a:ext cx="656771" cy="2939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Franklin Gothic Medium" pitchFamily="34" charset="0"/>
              </a:defRPr>
            </a:lvl1pPr>
          </a:lstStyle>
          <a:p>
            <a:fld id="{C4B85148-DB98-4269-ACE6-2DF49F9918C9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2"/>
          </p:nvPr>
        </p:nvSpPr>
        <p:spPr>
          <a:xfrm>
            <a:off x="5715000" y="622208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srgbClr val="000000">
                    <a:tint val="75000"/>
                  </a:srgbClr>
                </a:solidFill>
              </a:rPr>
              <a:t>5/17/2016</a:t>
            </a:r>
          </a:p>
        </p:txBody>
      </p:sp>
    </p:spTree>
    <p:extLst>
      <p:ext uri="{BB962C8B-B14F-4D97-AF65-F5344CB8AC3E}">
        <p14:creationId xmlns:p14="http://schemas.microsoft.com/office/powerpoint/2010/main" val="2253624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23942" y="6291943"/>
            <a:ext cx="656771" cy="2939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Franklin Gothic Medium" pitchFamily="34" charset="0"/>
              </a:defRPr>
            </a:lvl1pPr>
          </a:lstStyle>
          <a:p>
            <a:fld id="{C4B85148-DB98-4269-ACE6-2DF49F9918C9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2"/>
          </p:nvPr>
        </p:nvSpPr>
        <p:spPr>
          <a:xfrm>
            <a:off x="5715000" y="624635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srgbClr val="000000">
                    <a:tint val="75000"/>
                  </a:srgbClr>
                </a:solidFill>
              </a:rPr>
              <a:t>5/17/2016</a:t>
            </a:r>
          </a:p>
        </p:txBody>
      </p:sp>
    </p:spTree>
    <p:extLst>
      <p:ext uri="{BB962C8B-B14F-4D97-AF65-F5344CB8AC3E}">
        <p14:creationId xmlns:p14="http://schemas.microsoft.com/office/powerpoint/2010/main" val="1697020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914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1"/>
          </p:nvPr>
        </p:nvSpPr>
        <p:spPr>
          <a:xfrm>
            <a:off x="457200" y="1828800"/>
            <a:ext cx="3931920" cy="375761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Content Placeholder 6"/>
          <p:cNvSpPr>
            <a:spLocks noGrp="1"/>
          </p:cNvSpPr>
          <p:nvPr>
            <p:ph sz="quarter" idx="12"/>
          </p:nvPr>
        </p:nvSpPr>
        <p:spPr>
          <a:xfrm>
            <a:off x="4733108" y="1828800"/>
            <a:ext cx="3931920" cy="375761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323943" y="6291943"/>
            <a:ext cx="613228" cy="2939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Franklin Gothic Medium" pitchFamily="34" charset="0"/>
              </a:defRPr>
            </a:lvl1pPr>
          </a:lstStyle>
          <a:p>
            <a:fld id="{C4B85148-DB98-4269-ACE6-2DF49F9918C9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2"/>
          </p:nvPr>
        </p:nvSpPr>
        <p:spPr>
          <a:xfrm>
            <a:off x="5715000" y="624635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srgbClr val="000000">
                    <a:tint val="75000"/>
                  </a:srgbClr>
                </a:solidFill>
              </a:rPr>
              <a:t>5/17/2016</a:t>
            </a:r>
          </a:p>
        </p:txBody>
      </p:sp>
    </p:spTree>
    <p:extLst>
      <p:ext uri="{BB962C8B-B14F-4D97-AF65-F5344CB8AC3E}">
        <p14:creationId xmlns:p14="http://schemas.microsoft.com/office/powerpoint/2010/main" val="850897707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23942" y="6291943"/>
            <a:ext cx="656771" cy="2939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Franklin Gothic Medium" pitchFamily="34" charset="0"/>
              </a:defRPr>
            </a:lvl1pPr>
          </a:lstStyle>
          <a:p>
            <a:fld id="{C4B85148-DB98-4269-ACE6-2DF49F9918C9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2"/>
          </p:nvPr>
        </p:nvSpPr>
        <p:spPr>
          <a:xfrm>
            <a:off x="5715000" y="622208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srgbClr val="000000">
                    <a:tint val="75000"/>
                  </a:srgbClr>
                </a:solidFill>
              </a:rPr>
              <a:t>5/17/2016</a:t>
            </a:r>
          </a:p>
        </p:txBody>
      </p:sp>
    </p:spTree>
    <p:extLst>
      <p:ext uri="{BB962C8B-B14F-4D97-AF65-F5344CB8AC3E}">
        <p14:creationId xmlns:p14="http://schemas.microsoft.com/office/powerpoint/2010/main" val="4127961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23942" y="6291943"/>
            <a:ext cx="656771" cy="2939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Franklin Gothic Medium" pitchFamily="34" charset="0"/>
              </a:defRPr>
            </a:lvl1pPr>
          </a:lstStyle>
          <a:p>
            <a:fld id="{C4B85148-DB98-4269-ACE6-2DF49F9918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000000">
                    <a:tint val="75000"/>
                  </a:srgbClr>
                </a:solidFill>
              </a:rPr>
              <a:t>5/17/2016</a:t>
            </a:r>
          </a:p>
        </p:txBody>
      </p:sp>
    </p:spTree>
    <p:extLst>
      <p:ext uri="{BB962C8B-B14F-4D97-AF65-F5344CB8AC3E}">
        <p14:creationId xmlns:p14="http://schemas.microsoft.com/office/powerpoint/2010/main" val="4111848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Relationship Id="rId9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8F3D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8382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6388" y="1336675"/>
            <a:ext cx="8380412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1029" name="Picture 2" descr="Supercomputing-Background-1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11863"/>
            <a:ext cx="9144000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58414" y="6260193"/>
            <a:ext cx="656771" cy="2939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Franklin Gothic Medium" pitchFamily="34" charset="0"/>
              </a:defRPr>
            </a:lvl1pPr>
          </a:lstStyle>
          <a:p>
            <a:fld id="{C4B85148-DB98-4269-ACE6-2DF49F9918C9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5715000" y="624635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5/17/2016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5" r:id="rId1"/>
    <p:sldLayoutId id="2147484213" r:id="rId2"/>
    <p:sldLayoutId id="2147484248" r:id="rId3"/>
    <p:sldLayoutId id="2147484273" r:id="rId4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 b="1" i="0" u="none">
          <a:solidFill>
            <a:srgbClr val="B30838"/>
          </a:solidFill>
          <a:latin typeface="+mj-lt"/>
          <a:ea typeface="+mj-ea"/>
          <a:cs typeface="ＭＳ Ｐゴシック" pitchFamily="-107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B30838"/>
          </a:solidFill>
          <a:latin typeface="Arial" charset="0"/>
          <a:ea typeface="ＭＳ Ｐゴシック" charset="-128"/>
          <a:cs typeface="ＭＳ Ｐゴシック" pitchFamily="-107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B30838"/>
          </a:solidFill>
          <a:latin typeface="Arial" charset="0"/>
          <a:ea typeface="ＭＳ Ｐゴシック" charset="-128"/>
          <a:cs typeface="ＭＳ Ｐゴシック" pitchFamily="-107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B30838"/>
          </a:solidFill>
          <a:latin typeface="Arial" charset="0"/>
          <a:ea typeface="ＭＳ Ｐゴシック" charset="-128"/>
          <a:cs typeface="ＭＳ Ｐゴシック" pitchFamily="-107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B30838"/>
          </a:solidFill>
          <a:latin typeface="Arial" charset="0"/>
          <a:ea typeface="ＭＳ Ｐゴシック" charset="-128"/>
          <a:cs typeface="ＭＳ Ｐゴシック" pitchFamily="-107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ＭＳ Ｐゴシック" pitchFamily="-107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8F3D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8382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6388" y="1336675"/>
            <a:ext cx="8380412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1029" name="Picture 2" descr="Supercomputing-Background-1.png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11863"/>
            <a:ext cx="9144000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58414" y="6260193"/>
            <a:ext cx="656771" cy="2939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Franklin Gothic Medium" pitchFamily="34" charset="0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fld id="{C4B85148-DB98-4269-ACE6-2DF49F9918C9}" type="slidenum">
              <a:rPr lang="en-US" i="1" smtClean="0">
                <a:solidFill>
                  <a:prstClr val="black"/>
                </a:solidFill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i="1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5715000" y="624635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000000">
                    <a:tint val="75000"/>
                  </a:srgbClr>
                </a:solidFill>
              </a:rPr>
              <a:t>5/17/2016</a:t>
            </a:r>
            <a:endParaRPr lang="en-US" i="1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578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4" r:id="rId1"/>
    <p:sldLayoutId id="2147484285" r:id="rId2"/>
    <p:sldLayoutId id="2147484286" r:id="rId3"/>
    <p:sldLayoutId id="2147484287" r:id="rId4"/>
    <p:sldLayoutId id="2147484289" r:id="rId5"/>
    <p:sldLayoutId id="2147484290" r:id="rId6"/>
    <p:sldLayoutId id="2147484291" r:id="rId7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B30838"/>
          </a:solidFill>
          <a:latin typeface="+mj-lt"/>
          <a:ea typeface="+mj-ea"/>
          <a:cs typeface="ＭＳ Ｐゴシック" pitchFamily="-107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B30838"/>
          </a:solidFill>
          <a:latin typeface="Arial" charset="0"/>
          <a:ea typeface="ＭＳ Ｐゴシック" charset="-128"/>
          <a:cs typeface="ＭＳ Ｐゴシック" pitchFamily="-107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B30838"/>
          </a:solidFill>
          <a:latin typeface="Arial" charset="0"/>
          <a:ea typeface="ＭＳ Ｐゴシック" charset="-128"/>
          <a:cs typeface="ＭＳ Ｐゴシック" pitchFamily="-107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B30838"/>
          </a:solidFill>
          <a:latin typeface="Arial" charset="0"/>
          <a:ea typeface="ＭＳ Ｐゴシック" charset="-128"/>
          <a:cs typeface="ＭＳ Ｐゴシック" pitchFamily="-107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B30838"/>
          </a:solidFill>
          <a:latin typeface="Arial" charset="0"/>
          <a:ea typeface="ＭＳ Ｐゴシック" charset="-128"/>
          <a:cs typeface="ＭＳ Ｐゴシック" pitchFamily="-107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ＭＳ Ｐゴシック" pitchFamily="-107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Supercomputing-Background-2.jpg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8382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6388" y="1336675"/>
            <a:ext cx="8380412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1029" name="Picture 2" descr="Supercomputing-Background-1.png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11863"/>
            <a:ext cx="9144000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58414" y="6260193"/>
            <a:ext cx="656771" cy="2939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Franklin Gothic Medium" pitchFamily="34" charset="0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fld id="{C4B85148-DB98-4269-ACE6-2DF49F9918C9}" type="slidenum">
              <a:rPr lang="en-US" i="1" smtClean="0">
                <a:solidFill>
                  <a:prstClr val="black"/>
                </a:solidFill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i="1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5715000" y="624635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000000">
                    <a:tint val="75000"/>
                  </a:srgbClr>
                </a:solidFill>
              </a:rPr>
              <a:t>5/17/2016</a:t>
            </a:r>
          </a:p>
        </p:txBody>
      </p:sp>
    </p:spTree>
    <p:extLst>
      <p:ext uri="{BB962C8B-B14F-4D97-AF65-F5344CB8AC3E}">
        <p14:creationId xmlns:p14="http://schemas.microsoft.com/office/powerpoint/2010/main" val="2083273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5" r:id="rId1"/>
    <p:sldLayoutId id="2147484316" r:id="rId2"/>
    <p:sldLayoutId id="2147484317" r:id="rId3"/>
    <p:sldLayoutId id="2147484318" r:id="rId4"/>
    <p:sldLayoutId id="2147484320" r:id="rId5"/>
    <p:sldLayoutId id="2147484321" r:id="rId6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B30838"/>
          </a:solidFill>
          <a:latin typeface="+mj-lt"/>
          <a:ea typeface="+mj-ea"/>
          <a:cs typeface="ＭＳ Ｐゴシック" pitchFamily="-107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B30838"/>
          </a:solidFill>
          <a:latin typeface="Arial" charset="0"/>
          <a:ea typeface="ＭＳ Ｐゴシック" charset="-128"/>
          <a:cs typeface="ＭＳ Ｐゴシック" pitchFamily="-107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B30838"/>
          </a:solidFill>
          <a:latin typeface="Arial" charset="0"/>
          <a:ea typeface="ＭＳ Ｐゴシック" charset="-128"/>
          <a:cs typeface="ＭＳ Ｐゴシック" pitchFamily="-107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B30838"/>
          </a:solidFill>
          <a:latin typeface="Arial" charset="0"/>
          <a:ea typeface="ＭＳ Ｐゴシック" charset="-128"/>
          <a:cs typeface="ＭＳ Ｐゴシック" pitchFamily="-107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B30838"/>
          </a:solidFill>
          <a:latin typeface="Arial" charset="0"/>
          <a:ea typeface="ＭＳ Ｐゴシック" charset="-128"/>
          <a:cs typeface="ＭＳ Ｐゴシック" pitchFamily="-107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ＭＳ Ｐゴシック" pitchFamily="-107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cf@indiana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hpc-abds.org/kaleidoscope/" TargetMode="External"/><Relationship Id="rId5" Type="http://schemas.openxmlformats.org/officeDocument/2006/relationships/hyperlink" Target="http://spidal.org/" TargetMode="External"/><Relationship Id="rId4" Type="http://schemas.openxmlformats.org/officeDocument/2006/relationships/hyperlink" Target="http://www.dsc.soic.indiana.edu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-1" y="269567"/>
            <a:ext cx="9129889" cy="1143000"/>
          </a:xfrm>
        </p:spPr>
        <p:txBody>
          <a:bodyPr/>
          <a:lstStyle/>
          <a:p>
            <a:pPr algn="ctr"/>
            <a:r>
              <a:rPr lang="en-US" dirty="0"/>
              <a:t>Big Data, Simulations and HPC Convergence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-7057" y="2971800"/>
            <a:ext cx="9144000" cy="319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45720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Times New Roman" pitchFamily="18" charset="0"/>
              </a:rPr>
              <a:t>Geoffrey </a:t>
            </a:r>
            <a:r>
              <a:rPr lang="en-US" b="1" i="0" dirty="0">
                <a:solidFill>
                  <a:prstClr val="black"/>
                </a:solidFill>
                <a:latin typeface="Arial"/>
                <a:cs typeface="Times New Roman" pitchFamily="18" charset="0"/>
              </a:rPr>
              <a:t>Fox, Judy </a:t>
            </a:r>
            <a:r>
              <a:rPr lang="en-US" b="1" i="0" dirty="0" err="1">
                <a:solidFill>
                  <a:prstClr val="black"/>
                </a:solidFill>
                <a:latin typeface="Arial"/>
                <a:cs typeface="Times New Roman" pitchFamily="18" charset="0"/>
              </a:rPr>
              <a:t>Qiu</a:t>
            </a:r>
            <a:r>
              <a:rPr lang="en-US" b="1" i="0" dirty="0">
                <a:solidFill>
                  <a:prstClr val="black"/>
                </a:solidFill>
                <a:latin typeface="Arial"/>
                <a:cs typeface="Times New Roman" pitchFamily="18" charset="0"/>
              </a:rPr>
              <a:t>, </a:t>
            </a:r>
            <a:r>
              <a:rPr lang="en-US" b="1" i="0" dirty="0" err="1">
                <a:solidFill>
                  <a:prstClr val="black"/>
                </a:solidFill>
                <a:latin typeface="Arial"/>
                <a:cs typeface="Times New Roman" pitchFamily="18" charset="0"/>
              </a:rPr>
              <a:t>Shantenu</a:t>
            </a:r>
            <a:r>
              <a:rPr lang="en-US" b="1" i="0" dirty="0">
                <a:solidFill>
                  <a:prstClr val="black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b="1" i="0" dirty="0" err="1">
                <a:solidFill>
                  <a:prstClr val="black"/>
                </a:solidFill>
                <a:latin typeface="Arial"/>
                <a:cs typeface="Times New Roman" pitchFamily="18" charset="0"/>
              </a:rPr>
              <a:t>Jha</a:t>
            </a:r>
            <a:r>
              <a:rPr lang="en-US" b="1" i="0" dirty="0">
                <a:solidFill>
                  <a:prstClr val="black"/>
                </a:solidFill>
                <a:latin typeface="Arial"/>
                <a:cs typeface="Times New Roman" pitchFamily="18" charset="0"/>
              </a:rPr>
              <a:t>, </a:t>
            </a:r>
            <a:r>
              <a:rPr lang="en-US" b="1" i="0" dirty="0" err="1">
                <a:solidFill>
                  <a:prstClr val="black"/>
                </a:solidFill>
                <a:latin typeface="Arial"/>
                <a:cs typeface="Times New Roman" pitchFamily="18" charset="0"/>
              </a:rPr>
              <a:t>Saliya</a:t>
            </a:r>
            <a:r>
              <a:rPr lang="en-US" b="1" i="0" dirty="0">
                <a:solidFill>
                  <a:prstClr val="black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b="1" i="0" dirty="0" err="1">
                <a:solidFill>
                  <a:prstClr val="black"/>
                </a:solidFill>
                <a:latin typeface="Arial"/>
                <a:cs typeface="Times New Roman" pitchFamily="18" charset="0"/>
              </a:rPr>
              <a:t>Ekanayake</a:t>
            </a:r>
            <a:r>
              <a:rPr lang="en-US" b="1" i="0" dirty="0">
                <a:solidFill>
                  <a:prstClr val="black"/>
                </a:solidFill>
                <a:latin typeface="Arial"/>
                <a:cs typeface="Times New Roman" pitchFamily="18" charset="0"/>
              </a:rPr>
              <a:t>, </a:t>
            </a:r>
            <a:r>
              <a:rPr lang="en-US" b="1" i="0" dirty="0" err="1">
                <a:solidFill>
                  <a:prstClr val="black"/>
                </a:solidFill>
                <a:latin typeface="Arial"/>
                <a:cs typeface="Times New Roman" pitchFamily="18" charset="0"/>
              </a:rPr>
              <a:t>Supun</a:t>
            </a:r>
            <a:r>
              <a:rPr lang="en-US" b="1" i="0" dirty="0">
                <a:solidFill>
                  <a:prstClr val="black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b="1" i="0" dirty="0" err="1">
                <a:solidFill>
                  <a:prstClr val="black"/>
                </a:solidFill>
                <a:latin typeface="Arial"/>
                <a:cs typeface="Times New Roman" pitchFamily="18" charset="0"/>
              </a:rPr>
              <a:t>Kamburugamuve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cs typeface="Times New Roman" pitchFamily="18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Times New Roman" pitchFamily="18" charset="0"/>
              </a:rPr>
              <a:t>June 16, 2016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  <a:hlinkClick r:id="rId3"/>
              </a:rPr>
              <a:t>gcf@indiana.edu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           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  <a:hlinkClick r:id="rId4"/>
              </a:rPr>
              <a:t>http://www.dsc.soic.indiana.edu/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,   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  <a:hlinkClick r:id="rId5"/>
              </a:rPr>
              <a:t>http://spidal.org/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   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+mn-cs"/>
                <a:hlinkClick r:id="rId6"/>
              </a:rPr>
              <a:t>http://hpc-abds.org/kaleidoscope/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+mn-cs"/>
              </a:rPr>
              <a:t> </a:t>
            </a:r>
            <a:endParaRPr kumimoji="0" lang="en-US" sz="1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Times New Roman" pitchFamily="18" charset="0"/>
              </a:rPr>
              <a:t>Department of Intelligent Systems Engineering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Times New Roman" pitchFamily="18" charset="0"/>
              </a:rPr>
              <a:t>School of Informatics and Computing, Digital Science Center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Times New Roman" pitchFamily="18" charset="0"/>
              </a:rPr>
              <a:t>Indiana University Bloomington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-14111" y="1659944"/>
            <a:ext cx="9144000" cy="40827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ＭＳ Ｐゴシック" pitchFamily="-107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None/>
            </a:pPr>
            <a:r>
              <a:rPr lang="en-US" sz="2400" b="1" i="0" kern="0" dirty="0"/>
              <a:t>BDEC: Big Data and Extreme-scale Computing</a:t>
            </a:r>
          </a:p>
          <a:p>
            <a:pPr marL="0" indent="0" algn="ctr">
              <a:buNone/>
            </a:pPr>
            <a:r>
              <a:rPr lang="en-US" sz="2400" b="1" i="0" kern="0" dirty="0"/>
              <a:t>June 15-17 2016 Frankfurt</a:t>
            </a:r>
          </a:p>
          <a:p>
            <a:pPr marL="0" indent="0" algn="ctr">
              <a:buNone/>
            </a:pPr>
            <a:r>
              <a:rPr lang="en-US" sz="2400" b="1" i="0" kern="0" dirty="0"/>
              <a:t>http://www.exascale.org/bdec/meeting/frankfurt</a:t>
            </a:r>
          </a:p>
        </p:txBody>
      </p:sp>
    </p:spTree>
    <p:extLst>
      <p:ext uri="{BB962C8B-B14F-4D97-AF65-F5344CB8AC3E}">
        <p14:creationId xmlns:p14="http://schemas.microsoft.com/office/powerpoint/2010/main" val="345837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405880"/>
          </a:xfrm>
          <a:solidFill>
            <a:schemeClr val="tx2"/>
          </a:solidFill>
        </p:spPr>
        <p:txBody>
          <a:bodyPr/>
          <a:lstStyle/>
          <a:p>
            <a:r>
              <a:rPr lang="en-US" sz="1800" b="1" dirty="0"/>
              <a:t>Applications, Benchmarks and Libraries</a:t>
            </a:r>
          </a:p>
          <a:p>
            <a:pPr lvl="1"/>
            <a:r>
              <a:rPr lang="en-US" sz="1800" dirty="0"/>
              <a:t>51 NIST Big Data Use Cases, 7 Computational Giants of the NRC Massive Data Analysis, 13 Berkeley dwarfs, 7 NAS parallel benchmarks</a:t>
            </a:r>
          </a:p>
          <a:p>
            <a:pPr lvl="1"/>
            <a:r>
              <a:rPr lang="en-US" sz="1800" dirty="0"/>
              <a:t>Unified discussion by separately discussing </a:t>
            </a:r>
            <a:r>
              <a:rPr lang="en-US" sz="1800" b="1" dirty="0"/>
              <a:t>data &amp; model </a:t>
            </a:r>
            <a:r>
              <a:rPr lang="en-US" sz="1800" dirty="0"/>
              <a:t>for each application;</a:t>
            </a:r>
          </a:p>
          <a:p>
            <a:pPr lvl="1"/>
            <a:r>
              <a:rPr lang="en-US" sz="1800" dirty="0"/>
              <a:t>64 facets– Convergence Diamonds -- characterize applications</a:t>
            </a:r>
          </a:p>
          <a:p>
            <a:pPr lvl="2"/>
            <a:r>
              <a:rPr lang="en-US" sz="1800" i="1" dirty="0"/>
              <a:t>Pleasingly parallel or Streaming </a:t>
            </a:r>
            <a:r>
              <a:rPr lang="en-US" sz="1800" dirty="0"/>
              <a:t>used for data &amp; model; </a:t>
            </a:r>
          </a:p>
          <a:p>
            <a:pPr lvl="2"/>
            <a:r>
              <a:rPr lang="en-US" sz="1800" i="1" dirty="0"/>
              <a:t>O(N</a:t>
            </a:r>
            <a:r>
              <a:rPr lang="en-US" sz="1800" i="1" baseline="30000" dirty="0"/>
              <a:t>2</a:t>
            </a:r>
            <a:r>
              <a:rPr lang="en-US" sz="1800" i="1" dirty="0"/>
              <a:t>) Algorithm </a:t>
            </a:r>
            <a:r>
              <a:rPr lang="en-US" sz="1800" dirty="0"/>
              <a:t>relevant to model for big data or big simulation</a:t>
            </a:r>
          </a:p>
          <a:p>
            <a:pPr lvl="2"/>
            <a:r>
              <a:rPr lang="en-US" sz="1800" i="1" dirty="0"/>
              <a:t>“</a:t>
            </a:r>
            <a:r>
              <a:rPr lang="en-US" sz="1800" i="1" dirty="0" err="1"/>
              <a:t>Lustre</a:t>
            </a:r>
            <a:r>
              <a:rPr lang="en-US" sz="1800" i="1" dirty="0"/>
              <a:t> v. HDFS” </a:t>
            </a:r>
            <a:r>
              <a:rPr lang="en-US" sz="1800" dirty="0"/>
              <a:t>just describes data</a:t>
            </a:r>
          </a:p>
          <a:p>
            <a:pPr lvl="2"/>
            <a:r>
              <a:rPr lang="en-US" sz="1800" i="1" dirty="0"/>
              <a:t>“Volume” </a:t>
            </a:r>
            <a:r>
              <a:rPr lang="en-US" sz="1800" dirty="0"/>
              <a:t>large or small separately for data and model</a:t>
            </a:r>
          </a:p>
          <a:p>
            <a:pPr lvl="1"/>
            <a:r>
              <a:rPr lang="en-US" sz="1800" dirty="0"/>
              <a:t>Characterization identifies hardware and software features for each application across big data, simulation; “complete” set of benchmarks (NIST)</a:t>
            </a:r>
          </a:p>
          <a:p>
            <a:r>
              <a:rPr lang="en-US" sz="1800" b="1" dirty="0"/>
              <a:t>Software Architecture and its implementation</a:t>
            </a:r>
          </a:p>
          <a:p>
            <a:pPr lvl="1"/>
            <a:r>
              <a:rPr lang="en-US" sz="1800" b="1" dirty="0"/>
              <a:t>HPC-ABDS: </a:t>
            </a:r>
            <a:r>
              <a:rPr lang="en-US" sz="1800" dirty="0"/>
              <a:t>Cloud-HPC interoperable software: performance of HPC (High Performance Computing) and the rich functionality of the Apache Big Data Stack. </a:t>
            </a:r>
          </a:p>
          <a:p>
            <a:pPr lvl="1"/>
            <a:r>
              <a:rPr lang="en-US" sz="1800" b="1" dirty="0"/>
              <a:t>Added HPC </a:t>
            </a:r>
            <a:r>
              <a:rPr lang="en-US" sz="1800" dirty="0"/>
              <a:t>to Hadoop, Storm, Heron, Spark; will add to Beam and </a:t>
            </a:r>
            <a:r>
              <a:rPr lang="en-US" sz="1800" dirty="0" err="1"/>
              <a:t>Flink</a:t>
            </a:r>
            <a:endParaRPr lang="en-US" sz="1800" dirty="0"/>
          </a:p>
          <a:p>
            <a:pPr lvl="1"/>
            <a:r>
              <a:rPr lang="en-US" sz="1800" dirty="0"/>
              <a:t>Work in Apache model contributing code</a:t>
            </a:r>
          </a:p>
          <a:p>
            <a:r>
              <a:rPr lang="en-US" sz="1800" b="1" dirty="0"/>
              <a:t>Run same HPC-ABDS across all </a:t>
            </a:r>
            <a:r>
              <a:rPr lang="en-US" sz="1800" dirty="0"/>
              <a:t>platforms but “data management” nodes have different balance in I/O, Network and Compute from “model” nodes</a:t>
            </a:r>
          </a:p>
          <a:p>
            <a:pPr lvl="1"/>
            <a:r>
              <a:rPr lang="en-US" sz="1800" dirty="0"/>
              <a:t>Optimize to data and model functions as specified by convergence diamonds</a:t>
            </a:r>
          </a:p>
          <a:p>
            <a:pPr lvl="1"/>
            <a:r>
              <a:rPr lang="en-US" sz="1800" dirty="0"/>
              <a:t>Do not optimize for simulation and big data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/>
          <a:lstStyle/>
          <a:p>
            <a:r>
              <a:rPr lang="en-US" dirty="0"/>
              <a:t>Components in Big Data HPC Convergence</a:t>
            </a:r>
          </a:p>
        </p:txBody>
      </p:sp>
    </p:spTree>
    <p:extLst>
      <p:ext uri="{BB962C8B-B14F-4D97-AF65-F5344CB8AC3E}">
        <p14:creationId xmlns:p14="http://schemas.microsoft.com/office/powerpoint/2010/main" val="1739060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-108724" y="86459"/>
            <a:ext cx="9372599" cy="523141"/>
          </a:xfrm>
        </p:spPr>
        <p:txBody>
          <a:bodyPr/>
          <a:lstStyle/>
          <a:p>
            <a:pPr algn="ctr"/>
            <a:r>
              <a:rPr lang="en-US" sz="2400" dirty="0"/>
              <a:t>64 Features in 4 views for Unified Classification of Big Data and Simulation Applications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0" y="734301"/>
            <a:ext cx="9144000" cy="5432941"/>
            <a:chOff x="0" y="372985"/>
            <a:chExt cx="9144000" cy="5432941"/>
          </a:xfrm>
          <a:solidFill>
            <a:srgbClr val="FFFF00"/>
          </a:solidFill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372985"/>
              <a:ext cx="9144000" cy="5368401"/>
            </a:xfrm>
            <a:prstGeom prst="rect">
              <a:avLst/>
            </a:prstGeom>
            <a:solidFill>
              <a:schemeClr val="tx2"/>
            </a:solidFill>
          </p:spPr>
        </p:pic>
        <p:sp>
          <p:nvSpPr>
            <p:cNvPr id="5" name="Rectangle 4"/>
            <p:cNvSpPr/>
            <p:nvPr/>
          </p:nvSpPr>
          <p:spPr>
            <a:xfrm>
              <a:off x="0" y="823109"/>
              <a:ext cx="1497330" cy="369332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Simulations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1651907" y="757863"/>
              <a:ext cx="1207770" cy="530915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Analytics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(Model for Data)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3137862" y="372985"/>
              <a:ext cx="720090" cy="369332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Both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7333" y="3905884"/>
              <a:ext cx="3100529" cy="261610"/>
            </a:xfrm>
            <a:prstGeom prst="rect">
              <a:avLst/>
            </a:prstGeom>
            <a:solidFill>
              <a:schemeClr val="tx2"/>
            </a:solidFill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</a:rPr>
                <a:t>(All Model for simulations &amp; Data Analytics)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497330" y="5498149"/>
              <a:ext cx="2836033" cy="307777"/>
            </a:xfrm>
            <a:prstGeom prst="rect">
              <a:avLst/>
            </a:prstGeom>
            <a:solidFill>
              <a:schemeClr val="tx2"/>
            </a:solidFill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</a:rPr>
                <a:t>(Nearly all combination of </a:t>
              </a:r>
              <a:r>
                <a:rPr kumimoji="0" lang="en-US" sz="1100" b="1" i="0" u="none" strike="noStrike" kern="0" cap="none" spc="0" normalizeH="0" baseline="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</a:rPr>
                <a:t>Data+Model</a:t>
              </a: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</a:rPr>
                <a:t>)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356506" y="951151"/>
              <a:ext cx="2295821" cy="261610"/>
            </a:xfrm>
            <a:prstGeom prst="rect">
              <a:avLst/>
            </a:prstGeom>
            <a:solidFill>
              <a:schemeClr val="tx2"/>
            </a:solidFill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</a:rPr>
                <a:t>(Not surprising! Nearly all Data)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320280" y="5067262"/>
              <a:ext cx="1717137" cy="430887"/>
            </a:xfrm>
            <a:prstGeom prst="rect">
              <a:avLst/>
            </a:prstGeom>
            <a:solidFill>
              <a:schemeClr val="tx2"/>
            </a:solidFill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</a:rPr>
                <a:t>(The details :</a:t>
              </a:r>
              <a:br>
                <a:rPr kumimoji="0" lang="en-US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</a:rPr>
              </a:br>
              <a:r>
                <a:rPr kumimoji="0" lang="en-US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</a:rPr>
                <a:t>Mix of Data and Model)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39502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33754"/>
            <a:ext cx="9144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rgbClr val="B50B27"/>
                </a:solidFill>
              </a:rPr>
              <a:t>HPC-ABDS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15"/>
          <a:stretch/>
        </p:blipFill>
        <p:spPr bwMode="auto">
          <a:xfrm>
            <a:off x="0" y="228600"/>
            <a:ext cx="9144000" cy="66649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61552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142"/>
            <a:ext cx="9154160" cy="685800"/>
          </a:xfrm>
        </p:spPr>
        <p:txBody>
          <a:bodyPr/>
          <a:lstStyle/>
          <a:p>
            <a:pPr algn="ctr"/>
            <a:r>
              <a:rPr lang="en-US" sz="3600" dirty="0"/>
              <a:t>HPC-ABDS Activities of NSF14-43054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" y="762000"/>
            <a:ext cx="9144000" cy="5105400"/>
          </a:xfrm>
        </p:spPr>
        <p:txBody>
          <a:bodyPr/>
          <a:lstStyle/>
          <a:p>
            <a:r>
              <a:rPr lang="en-US" b="1" dirty="0"/>
              <a:t>Level 17: Orchestration</a:t>
            </a:r>
            <a:r>
              <a:rPr lang="en-US" dirty="0"/>
              <a:t>: Apache Beam (Google Cloud Dataflow)</a:t>
            </a:r>
          </a:p>
          <a:p>
            <a:r>
              <a:rPr lang="en-US" b="1" dirty="0"/>
              <a:t>Level 16: Applications: </a:t>
            </a:r>
            <a:r>
              <a:rPr lang="en-US" dirty="0"/>
              <a:t>Datamining for molecular dynamics, Image processing for remote sensing and pathology, graphs, streaming, bioinformatics, social media, financial informatics, text mining</a:t>
            </a:r>
          </a:p>
          <a:p>
            <a:r>
              <a:rPr lang="en-US" b="1" dirty="0"/>
              <a:t>Level 16: Algorithms: </a:t>
            </a:r>
            <a:r>
              <a:rPr lang="en-US" dirty="0"/>
              <a:t>Generic and application specific; </a:t>
            </a:r>
            <a:r>
              <a:rPr lang="en-US" b="1" dirty="0"/>
              <a:t>SPIDAL Library</a:t>
            </a:r>
          </a:p>
          <a:p>
            <a:r>
              <a:rPr lang="en-US" b="1" dirty="0"/>
              <a:t>Level 14: Programming: </a:t>
            </a:r>
            <a:r>
              <a:rPr lang="en-US" dirty="0"/>
              <a:t>Storm, Heron (Twitter replaces Storm), Hadoop, Spark, </a:t>
            </a:r>
            <a:r>
              <a:rPr lang="en-US" dirty="0" err="1"/>
              <a:t>Flink</a:t>
            </a:r>
            <a:r>
              <a:rPr lang="en-US" dirty="0"/>
              <a:t>. Improve Inter- and Intra-node performance; science data structures</a:t>
            </a:r>
          </a:p>
          <a:p>
            <a:r>
              <a:rPr lang="en-US" b="1" dirty="0"/>
              <a:t>Level 13: Runtime Communication: </a:t>
            </a:r>
            <a:r>
              <a:rPr lang="en-US" dirty="0"/>
              <a:t>Enhanced Storm and Hadoop (Spark, </a:t>
            </a:r>
            <a:r>
              <a:rPr lang="en-US" dirty="0" err="1"/>
              <a:t>Flink</a:t>
            </a:r>
            <a:r>
              <a:rPr lang="en-US" dirty="0"/>
              <a:t>, </a:t>
            </a:r>
            <a:r>
              <a:rPr lang="en-US" dirty="0" err="1"/>
              <a:t>Giraph</a:t>
            </a:r>
            <a:r>
              <a:rPr lang="en-US" dirty="0"/>
              <a:t>) using HPC runtime technologies, Harp</a:t>
            </a:r>
          </a:p>
          <a:p>
            <a:r>
              <a:rPr lang="en-US" b="1" dirty="0"/>
              <a:t>Level 11: Data management: </a:t>
            </a:r>
            <a:r>
              <a:rPr lang="en-US" dirty="0"/>
              <a:t>Hbase and MongoDB integrated via use of Beam and other Apache tools; enhance Hbase</a:t>
            </a:r>
          </a:p>
          <a:p>
            <a:r>
              <a:rPr lang="en-US" b="1" dirty="0"/>
              <a:t>Level 9: Cluster Management: </a:t>
            </a:r>
            <a:r>
              <a:rPr lang="en-US" dirty="0"/>
              <a:t>Integrate Pilot Jobs with Yarn, </a:t>
            </a:r>
            <a:r>
              <a:rPr lang="en-US" dirty="0" err="1"/>
              <a:t>Mesos</a:t>
            </a:r>
            <a:r>
              <a:rPr lang="en-US" dirty="0"/>
              <a:t>, Spark, Hadoop; integrate Storm and Heron with </a:t>
            </a:r>
            <a:r>
              <a:rPr lang="en-US" dirty="0" err="1"/>
              <a:t>Slurm</a:t>
            </a:r>
            <a:endParaRPr lang="en-US" dirty="0"/>
          </a:p>
          <a:p>
            <a:r>
              <a:rPr lang="en-US" b="1" dirty="0"/>
              <a:t>Level 6: </a:t>
            </a:r>
            <a:r>
              <a:rPr lang="en-US" b="1" dirty="0" err="1"/>
              <a:t>DevOps</a:t>
            </a:r>
            <a:r>
              <a:rPr lang="en-US" b="1" dirty="0"/>
              <a:t>: </a:t>
            </a:r>
            <a:r>
              <a:rPr lang="en-US" dirty="0"/>
              <a:t>Python Cloudmesh virtual Cluster Interoperability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440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06" y="149695"/>
            <a:ext cx="9122694" cy="1214141"/>
          </a:xfrm>
        </p:spPr>
        <p:txBody>
          <a:bodyPr/>
          <a:lstStyle/>
          <a:p>
            <a:r>
              <a:rPr lang="en-US" sz="3000" dirty="0"/>
              <a:t>Convergence Language: Recreating Java Grande</a:t>
            </a:r>
            <a:br>
              <a:rPr lang="en-US" sz="2800" dirty="0"/>
            </a:br>
            <a:r>
              <a:rPr lang="en-US" sz="2000" b="0" dirty="0"/>
              <a:t>128 24 core Haswell nodes on SPIDAL Data Analytics</a:t>
            </a:r>
            <a:br>
              <a:rPr lang="en-US" sz="2000" b="0" dirty="0"/>
            </a:br>
            <a:r>
              <a:rPr lang="en-US" sz="2000" b="0" dirty="0"/>
              <a:t>Best Java factor of 10 faster than “out of the box”; comparable to C++</a:t>
            </a:r>
            <a:endParaRPr lang="en-US" sz="2800" b="0" dirty="0"/>
          </a:p>
        </p:txBody>
      </p:sp>
      <p:grpSp>
        <p:nvGrpSpPr>
          <p:cNvPr id="16" name="Group 15"/>
          <p:cNvGrpSpPr/>
          <p:nvPr/>
        </p:nvGrpSpPr>
        <p:grpSpPr>
          <a:xfrm>
            <a:off x="-21306" y="1288527"/>
            <a:ext cx="9144000" cy="5569473"/>
            <a:chOff x="-2181254" y="2434253"/>
            <a:chExt cx="8850962" cy="5415146"/>
          </a:xfrm>
        </p:grpSpPr>
        <p:grpSp>
          <p:nvGrpSpPr>
            <p:cNvPr id="7" name="Group 6"/>
            <p:cNvGrpSpPr/>
            <p:nvPr/>
          </p:nvGrpSpPr>
          <p:grpSpPr>
            <a:xfrm>
              <a:off x="-2181254" y="2434253"/>
              <a:ext cx="8850962" cy="5415146"/>
              <a:chOff x="83731" y="887578"/>
              <a:chExt cx="8850962" cy="5415146"/>
            </a:xfrm>
          </p:grpSpPr>
          <p:pic>
            <p:nvPicPr>
              <p:cNvPr id="12" name="Content Placeholder 6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83731" y="887578"/>
                <a:ext cx="8850962" cy="5415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" name="TextBox 12"/>
              <p:cNvSpPr txBox="1"/>
              <p:nvPr/>
            </p:nvSpPr>
            <p:spPr>
              <a:xfrm>
                <a:off x="6126180" y="4058227"/>
                <a:ext cx="2338369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548A59"/>
                    </a:solidFill>
                    <a:effectLst/>
                    <a:uLnTx/>
                    <a:uFillTx/>
                  </a:rPr>
                  <a:t>Best Threads</a:t>
                </a:r>
                <a:r>
                  <a:rPr kumimoji="0" lang="en-US" sz="1800" b="1" i="0" u="none" strike="noStrike" kern="0" cap="none" spc="0" normalizeH="0" noProof="0" dirty="0">
                    <a:ln>
                      <a:noFill/>
                    </a:ln>
                    <a:solidFill>
                      <a:srgbClr val="548A59"/>
                    </a:solidFill>
                    <a:effectLst/>
                    <a:uLnTx/>
                    <a:uFillTx/>
                  </a:rPr>
                  <a:t> </a:t>
                </a: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548A59"/>
                    </a:solidFill>
                    <a:effectLst/>
                    <a:uLnTx/>
                    <a:uFillTx/>
                  </a:rPr>
                  <a:t>intra node;</a:t>
                </a:r>
                <a:r>
                  <a:rPr kumimoji="0" lang="en-US" sz="1800" b="1" i="0" u="none" strike="noStrike" kern="0" cap="none" spc="0" normalizeH="0" noProof="0" dirty="0">
                    <a:ln>
                      <a:noFill/>
                    </a:ln>
                    <a:solidFill>
                      <a:srgbClr val="548A59"/>
                    </a:solidFill>
                    <a:effectLst/>
                    <a:uLnTx/>
                    <a:uFillTx/>
                  </a:rPr>
                  <a:t> </a:t>
                </a: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548A59"/>
                    </a:solidFill>
                    <a:effectLst/>
                    <a:uLnTx/>
                    <a:uFillTx/>
                  </a:rPr>
                  <a:t>MPI inter node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6924859" y="2100928"/>
                <a:ext cx="1847071" cy="646331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66FF33"/>
                    </a:solidFill>
                    <a:effectLst/>
                    <a:uLnTx/>
                    <a:uFillTx/>
                  </a:rPr>
                  <a:t>Best MPI; inter and intra node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899459" y="3286051"/>
                <a:ext cx="1565090" cy="73866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33CC"/>
                    </a:solidFill>
                    <a:effectLst/>
                    <a:uLnTx/>
                    <a:uFillTx/>
                  </a:rPr>
                  <a:t>MPI; inter/intra node; Java not optimized</a:t>
                </a:r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2895374" y="2551100"/>
              <a:ext cx="3310640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800" dirty="0"/>
                <a:t>Speedup compared to 1 process per node on 48 nodes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2018742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1"/>
  <p:tag name="MMPROD_UIDATA" val="&lt;database version=&quot;8.0&quot;&gt;&lt;object type=&quot;1&quot; unique_id=&quot;10001&quot;&gt;&lt;object type=&quot;2&quot; unique_id=&quot;403135&quot;&gt;&lt;object type=&quot;3&quot; unique_id=&quot;592686&quot;&gt;&lt;property id=&quot;20148&quot; value=&quot;5&quot;/&gt;&lt;property id=&quot;20300&quot; value=&quot;Slide 7 - &amp;quot;HPC-ABDS Mapping of Activities&amp;quot;&quot;/&gt;&lt;property id=&quot;20307&quot; value=&quot;337&quot;/&gt;&lt;/object&gt;&lt;object type=&quot;3&quot; unique_id=&quot;605784&quot;&gt;&lt;property id=&quot;20148&quot; value=&quot;5&quot;/&gt;&lt;property id=&quot;20300&quot; value=&quot;Slide 9 - &amp;quot;Java MPI performs better than Threads 128 24-core Haswell nodes on SPIDAL DA-MDS Code&amp;quot;&quot;/&gt;&lt;property id=&quot;20307&quot; value=&quot;339&quot;/&gt;&lt;/object&gt;&lt;object type=&quot;3&quot; unique_id=&quot;605787&quot;&gt;&lt;property id=&quot;20148&quot; value=&quot;5&quot;/&gt;&lt;property id=&quot;20300&quot; value=&quot;Slide 3 - &amp;quot;Big Data - Big Simulation (Exascale) Convergence&amp;quot;&quot;/&gt;&lt;property id=&quot;20307&quot; value=&quot;375&quot;/&gt;&lt;/object&gt;&lt;object type=&quot;3&quot; unique_id=&quot;605788&quot;&gt;&lt;property id=&quot;20148&quot; value=&quot;5&quot;/&gt;&lt;property id=&quot;20300&quot; value=&quot;Slide 5 - &amp;quot;6 Forms of MapReduce  Cover “all” circumstances  Describes  - Problem (Model     reflecting data)  - Machine  - Sof&quot;/&gt;&lt;property id=&quot;20307&quot; value=&quot;377&quot;/&gt;&lt;/object&gt;&lt;object type=&quot;3&quot; unique_id=&quot;605789&quot;&gt;&lt;property id=&quot;20148&quot; value=&quot;5&quot;/&gt;&lt;property id=&quot;20300&quot; value=&quot;Slide 8&quot;/&gt;&lt;property id=&quot;20307&quot; value=&quot;378&quot;/&gt;&lt;/object&gt;&lt;object type=&quot;3&quot; unique_id=&quot;605790&quot;&gt;&lt;property id=&quot;20148&quot; value=&quot;5&quot;/&gt;&lt;property id=&quot;20300&quot; value=&quot;Slide 10 - &amp;quot;MIDAS: Software Activities in DIBBS&amp;quot;&quot;/&gt;&lt;property id=&quot;20307&quot; value=&quot;365&quot;/&gt;&lt;/object&gt;&lt;object type=&quot;3&quot; unique_id=&quot;605791&quot;&gt;&lt;property id=&quot;20148&quot; value=&quot;5&quot;/&gt;&lt;property id=&quot;20300&quot; value=&quot;Slide 11 - &amp;quot;Cloudmesh Client&amp;quot;&quot;/&gt;&lt;property id=&quot;20307&quot; value=&quot;354&quot;/&gt;&lt;/object&gt;&lt;object type=&quot;3&quot; unique_id=&quot;605792&quot;&gt;&lt;property id=&quot;20148&quot; value=&quot;5&quot;/&gt;&lt;property id=&quot;20300&quot; value=&quot;Slide 12 - &amp;quot;Cloudmesh Client - Architecture&amp;quot;&quot;/&gt;&lt;property id=&quot;20307&quot; value=&quot;355&quot;/&gt;&lt;/object&gt;&lt;object type=&quot;3&quot; unique_id=&quot;605793&quot;&gt;&lt;property id=&quot;20148&quot; value=&quot;5&quot;/&gt;&lt;property id=&quot;20300&quot; value=&quot;Slide 13 - &amp;quot;Cloudmesh Client – OSG management&amp;quot;&quot;/&gt;&lt;property id=&quot;20307&quot; value=&quot;360&quot;/&gt;&lt;/object&gt;&lt;object type=&quot;3&quot; unique_id=&quot;605794&quot;&gt;&lt;property id=&quot;20148&quot; value=&quot;5&quot;/&gt;&lt;property id=&quot;20300&quot; value=&quot;Slide 14 - &amp;quot;Cloudmesh Client –  In support of Experiment Workflow &amp;quot;&quot;/&gt;&lt;property id=&quot;20307&quot; value=&quot;361&quot;/&gt;&lt;/object&gt;&lt;object type=&quot;3&quot; unique_id=&quot;605795&quot;&gt;&lt;property id=&quot;20148&quot; value=&quot;5&quot;/&gt;&lt;property id=&quot;20300&quot; value=&quot;Slide 15 - &amp;quot;Pilot-Hadoop/Spark Architecture&amp;quot;&quot;/&gt;&lt;property id=&quot;20307&quot; value=&quot;366&quot;/&gt;&lt;/object&gt;&lt;object type=&quot;3&quot; unique_id=&quot;605796&quot;&gt;&lt;property id=&quot;20148&quot; value=&quot;5&quot;/&gt;&lt;property id=&quot;20300&quot; value=&quot;Slide 16 - &amp;quot;Pilot-Hadoop Example&amp;quot;&quot;/&gt;&lt;property id=&quot;20307&quot; value=&quot;367&quot;/&gt;&lt;/object&gt;&lt;object type=&quot;3&quot; unique_id=&quot;605797&quot;&gt;&lt;property id=&quot;20148&quot; value=&quot;5&quot;/&gt;&lt;property id=&quot;20300&quot; value=&quot;Slide 17 - &amp;quot;Pilot-Data/Memory for Iterative  Processing&amp;quot;&quot;/&gt;&lt;property id=&quot;20307&quot; value=&quot;368&quot;/&gt;&lt;/object&gt;&lt;object type=&quot;3&quot; unique_id=&quot;605798&quot;&gt;&lt;property id=&quot;20148&quot; value=&quot;5&quot;/&gt;&lt;property id=&quot;20300&quot; value=&quot;Slide 18 - &amp;quot;Harp Implementations &amp;quot;&quot;/&gt;&lt;property id=&quot;20307&quot; value=&quot;380&quot;/&gt;&lt;/object&gt;&lt;object type=&quot;3&quot; unique_id=&quot;605799&quot;&gt;&lt;property id=&quot;20148&quot; value=&quot;5&quot;/&gt;&lt;property id=&quot;20300&quot; value=&quot;Slide 19&quot;/&gt;&lt;property id=&quot;20307&quot; value=&quot;379&quot;/&gt;&lt;/object&gt;&lt;object type=&quot;3&quot; unique_id=&quot;605800&quot;&gt;&lt;property id=&quot;20148&quot; value=&quot;5&quot;/&gt;&lt;property id=&quot;20300&quot; value=&quot;Slide 20 - &amp;quot;Harp LDA on Big Red II Supercomputer (Cray)&amp;quot;&quot;/&gt;&lt;property id=&quot;20307&quot; value=&quot;381&quot;/&gt;&lt;/object&gt;&lt;object type=&quot;3&quot; unique_id=&quot;605801&quot;&gt;&lt;property id=&quot;20148&quot; value=&quot;5&quot;/&gt;&lt;property id=&quot;20300&quot; value=&quot;Slide 21 - &amp;quot;SPIDAL Algorithms – Subgraph mining&amp;quot;&quot;/&gt;&lt;property id=&quot;20307&quot; value=&quot;345&quot;/&gt;&lt;/object&gt;&lt;object type=&quot;3&quot; unique_id=&quot;605802&quot;&gt;&lt;property id=&quot;20148&quot; value=&quot;5&quot;/&gt;&lt;property id=&quot;20300&quot; value=&quot;Slide 22 - &amp;quot;SPIDAL Algorithms – Random Graph Generation&amp;quot;&quot;/&gt;&lt;property id=&quot;20307&quot; value=&quot;362&quot;/&gt;&lt;/object&gt;&lt;object type=&quot;3&quot; unique_id=&quot;605803&quot;&gt;&lt;property id=&quot;20148&quot; value=&quot;5&quot;/&gt;&lt;property id=&quot;20300&quot; value=&quot;Slide 23 - &amp;quot;SPIDAL Algorithms – Triangle Counting&amp;quot;&quot;/&gt;&lt;property id=&quot;20307&quot; value=&quot;363&quot;/&gt;&lt;/object&gt;&lt;object type=&quot;3&quot; unique_id=&quot;605804&quot;&gt;&lt;property id=&quot;20148&quot; value=&quot;5&quot;/&gt;&lt;property id=&quot;20300&quot; value=&quot;Slide 24 - &amp;quot;SPIDAL Algorithms – Core I&amp;quot;&quot;/&gt;&lt;property id=&quot;20307&quot; value=&quot;342&quot;/&gt;&lt;/object&gt;&lt;object type=&quot;3&quot; unique_id=&quot;605805&quot;&gt;&lt;property id=&quot;20148&quot; value=&quot;5&quot;/&gt;&lt;property id=&quot;20300&quot; value=&quot;Slide 25 - &amp;quot;SPIDAL Algorithms – Core II&amp;quot;&quot;/&gt;&lt;property id=&quot;20307&quot; value=&quot;364&quot;/&gt;&lt;/object&gt;&lt;object type=&quot;3&quot; unique_id=&quot;605806&quot;&gt;&lt;property id=&quot;20148&quot; value=&quot;5&quot;/&gt;&lt;property id=&quot;20300&quot; value=&quot;Slide 26 - &amp;quot;SPIDAL Algorithms – Optimization I&amp;quot;&quot;/&gt;&lt;property id=&quot;20307&quot; value=&quot;350&quot;/&gt;&lt;/object&gt;&lt;object type=&quot;3&quot; unique_id=&quot;605807&quot;&gt;&lt;property id=&quot;20148&quot; value=&quot;5&quot;/&gt;&lt;property id=&quot;20300&quot; value=&quot;Slide 27 - &amp;quot;SPIDAL Algorithms – Optimization II&amp;quot;&quot;/&gt;&lt;property id=&quot;20307&quot; value=&quot;351&quot;/&gt;&lt;/object&gt;&lt;object type=&quot;3&quot; unique_id=&quot;605808&quot;&gt;&lt;property id=&quot;20148&quot; value=&quot;5&quot;/&gt;&lt;property id=&quot;20300&quot; value=&quot;Slide 28 - &amp;quot;2D Radar Polar Remote Sensing&amp;quot;&quot;/&gt;&lt;property id=&quot;20307&quot; value=&quot;352&quot;/&gt;&lt;/object&gt;&lt;object type=&quot;3&quot; unique_id=&quot;605809&quot;&gt;&lt;property id=&quot;20148&quot; value=&quot;5&quot;/&gt;&lt;property id=&quot;20300&quot; value=&quot;Slide 29 - &amp;quot;Imaging Applications: Remote Sensing,  Pathology, Spatial  Systems &amp;quot;&quot;/&gt;&lt;property id=&quot;20307&quot; value=&quot;344&quot;/&gt;&lt;/object&gt;&lt;object type=&quot;3&quot; unique_id=&quot;605810&quot;&gt;&lt;property id=&quot;20148&quot; value=&quot;5&quot;/&gt;&lt;property id=&quot;20300&quot; value=&quot;Slide 30 - &amp;quot;Some Applications Enabled&amp;quot;&quot;/&gt;&lt;property id=&quot;20307&quot; value=&quot;341&quot;/&gt;&lt;/object&gt;&lt;object type=&quot;3&quot; unique_id=&quot;605811&quot;&gt;&lt;property id=&quot;20148&quot; value=&quot;5&quot;/&gt;&lt;property id=&quot;20300&quot; value=&quot;Slide 31 - &amp;quot;3D Radar Polar Remote Sensing&amp;quot;&quot;/&gt;&lt;property id=&quot;20307&quot; value=&quot;353&quot;/&gt;&lt;/object&gt;&lt;object type=&quot;3&quot; unique_id=&quot;605812&quot;&gt;&lt;property id=&quot;20148&quot; value=&quot;5&quot;/&gt;&lt;property id=&quot;20300&quot; value=&quot;Slide 32 - &amp;quot;Algorithms – Nuclei Segmentation for Pathology Images&amp;quot;&quot;/&gt;&lt;property id=&quot;20307&quot; value=&quot;346&quot;/&gt;&lt;/object&gt;&lt;object type=&quot;3&quot; unique_id=&quot;605813&quot;&gt;&lt;property id=&quot;20148&quot; value=&quot;5&quot;/&gt;&lt;property id=&quot;20300&quot; value=&quot;Slide 33 - &amp;quot;Algorithms – Spatial Querying Methods&amp;quot;&quot;/&gt;&lt;property id=&quot;20307&quot; value=&quot;347&quot;/&gt;&lt;/object&gt;&lt;object type=&quot;3&quot; unique_id=&quot;605814&quot;&gt;&lt;property id=&quot;20148&quot; value=&quot;5&quot;/&gt;&lt;property id=&quot;20300&quot; value=&quot;Slide 34 - &amp;quot;Enabled Applications – Digital Pathology&amp;quot;&quot;/&gt;&lt;property id=&quot;20307&quot; value=&quot;348&quot;/&gt;&lt;/object&gt;&lt;object type=&quot;3&quot; unique_id=&quot;605815&quot;&gt;&lt;property id=&quot;20148&quot; value=&quot;5&quot;/&gt;&lt;property id=&quot;20300&quot; value=&quot;Slide 35 - &amp;quot;Applications – Public Health&amp;quot;&quot;/&gt;&lt;property id=&quot;20307&quot; value=&quot;349&quot;/&gt;&lt;/object&gt;&lt;object type=&quot;3&quot; unique_id=&quot;605816&quot;&gt;&lt;property id=&quot;20148&quot; value=&quot;5&quot;/&gt;&lt;property id=&quot;20300&quot; value=&quot;Slide 36 - &amp;quot;Biomolecular Simulation Data Analysis&amp;quot;&quot;/&gt;&lt;property id=&quot;20307&quot; value=&quot;369&quot;/&gt;&lt;/object&gt;&lt;object type=&quot;3&quot; unique_id=&quot;605817&quot;&gt;&lt;property id=&quot;20148&quot; value=&quot;5&quot;/&gt;&lt;property id=&quot;20300&quot; value=&quot;Slide 37 - &amp;quot;RADICAL-Pilot Hausdorff distance: all-pairs problem&amp;#x0D; &amp;quot;&quot;/&gt;&lt;property id=&quot;20307&quot; value=&quot;370&quot;/&gt;&lt;/object&gt;&lt;object type=&quot;3&quot; unique_id=&quot;605818&quot;&gt;&lt;property id=&quot;20148&quot; value=&quot;5&quot;/&gt;&lt;property id=&quot;20300&quot; value=&quot;Slide 38 - &amp;quot;Classification of lipids in membranes&amp;quot;&quot;/&gt;&lt;property id=&quot;20307&quot; value=&quot;372&quot;/&gt;&lt;/object&gt;&lt;object type=&quot;3&quot; unique_id=&quot;605819&quot;&gt;&lt;property id=&quot;20148&quot; value=&quot;5&quot;/&gt;&lt;property id=&quot;20300&quot; value=&quot;Slide 39 - &amp;quot;LeafletFinder&amp;quot;&quot;/&gt;&lt;property id=&quot;20307&quot; value=&quot;373&quot;/&gt;&lt;/object&gt;&lt;object type=&quot;3&quot; unique_id=&quot;605820&quot;&gt;&lt;property id=&quot;20148&quot; value=&quot;5&quot;/&gt;&lt;property id=&quot;20300&quot; value=&quot;Slide 40&quot;/&gt;&lt;property id=&quot;20307&quot; value=&quot;374&quot;/&gt;&lt;/object&gt;&lt;object type=&quot;3&quot; unique_id=&quot;606129&quot;&gt;&lt;property id=&quot;20148&quot; value=&quot;5&quot;/&gt;&lt;property id=&quot;20300&quot; value=&quot;Slide 4 - &amp;quot;64 Features in 4 views for Unified Classification of Big Data and Simulation Applications&amp;quot;&quot;/&gt;&lt;property id=&quot;20307&quot; value=&quot;382&quot;/&gt;&lt;/object&gt;&lt;object type=&quot;3&quot; unique_id=&quot;606342&quot;&gt;&lt;property id=&quot;20148&quot; value=&quot;5&quot;/&gt;&lt;property id=&quot;20300&quot; value=&quot;Slide 1 - &amp;quot;NSF14-43054 started October 1, 2014 Datanet: CIF21 DIBBs: Middleware and High Performance Analytics Libraries for S&quot;/&gt;&lt;property id=&quot;20307&quot; value=&quot;384&quot;/&gt;&lt;/object&gt;&lt;object type=&quot;3&quot; unique_id=&quot;606343&quot;&gt;&lt;property id=&quot;20148&quot; value=&quot;5&quot;/&gt;&lt;property id=&quot;20300&quot; value=&quot;Slide 2 - &amp;quot;Some Important Components of SPIDAL Dibbs&amp;quot;&quot;/&gt;&lt;property id=&quot;20307&quot; value=&quot;383&quot;/&gt;&lt;/object&gt;&lt;object type=&quot;3&quot; unique_id=&quot;606472&quot;&gt;&lt;property id=&quot;20148&quot; value=&quot;5&quot;/&gt;&lt;property id=&quot;20300&quot; value=&quot;Slide 6&quot;/&gt;&lt;property id=&quot;20307&quot; value=&quot;385&quot;/&gt;&lt;/object&gt;&lt;/object&gt;&lt;object type=&quot;8&quot; unique_id=&quot;403143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Blank Presentation">
  <a:themeElements>
    <a:clrScheme name="Custom 2">
      <a:dk1>
        <a:srgbClr val="000000"/>
      </a:dk1>
      <a:lt1>
        <a:srgbClr val="FFFFFF"/>
      </a:lt1>
      <a:dk2>
        <a:srgbClr val="F8F3D2"/>
      </a:dk2>
      <a:lt2>
        <a:srgbClr val="B0B2B4"/>
      </a:lt2>
      <a:accent1>
        <a:srgbClr val="8E0C33"/>
      </a:accent1>
      <a:accent2>
        <a:srgbClr val="6D6E70"/>
      </a:accent2>
      <a:accent3>
        <a:srgbClr val="FFFFFF"/>
      </a:accent3>
      <a:accent4>
        <a:srgbClr val="000000"/>
      </a:accent4>
      <a:accent5>
        <a:srgbClr val="BFAAAA"/>
      </a:accent5>
      <a:accent6>
        <a:srgbClr val="626365"/>
      </a:accent6>
      <a:hlink>
        <a:srgbClr val="8E0C33"/>
      </a:hlink>
      <a:folHlink>
        <a:srgbClr val="6D6E7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F8F3D2"/>
        </a:dk2>
        <a:lt2>
          <a:srgbClr val="B0B2B4"/>
        </a:lt2>
        <a:accent1>
          <a:srgbClr val="7D110C"/>
        </a:accent1>
        <a:accent2>
          <a:srgbClr val="6D6E70"/>
        </a:accent2>
        <a:accent3>
          <a:srgbClr val="FFFFFF"/>
        </a:accent3>
        <a:accent4>
          <a:srgbClr val="000000"/>
        </a:accent4>
        <a:accent5>
          <a:srgbClr val="BFAAAA"/>
        </a:accent5>
        <a:accent6>
          <a:srgbClr val="626365"/>
        </a:accent6>
        <a:hlink>
          <a:srgbClr val="7D110C"/>
        </a:hlink>
        <a:folHlink>
          <a:srgbClr val="6D6E7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9F3D3"/>
        </a:lt1>
        <a:dk2>
          <a:srgbClr val="F8F3D2"/>
        </a:dk2>
        <a:lt2>
          <a:srgbClr val="B0B2B4"/>
        </a:lt2>
        <a:accent1>
          <a:srgbClr val="7D110C"/>
        </a:accent1>
        <a:accent2>
          <a:srgbClr val="6D6E70"/>
        </a:accent2>
        <a:accent3>
          <a:srgbClr val="FBF8E6"/>
        </a:accent3>
        <a:accent4>
          <a:srgbClr val="000000"/>
        </a:accent4>
        <a:accent5>
          <a:srgbClr val="BFAAAA"/>
        </a:accent5>
        <a:accent6>
          <a:srgbClr val="626365"/>
        </a:accent6>
        <a:hlink>
          <a:srgbClr val="7D110C"/>
        </a:hlink>
        <a:folHlink>
          <a:srgbClr val="6D6E7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Blank Presentation">
  <a:themeElements>
    <a:clrScheme name="Custom 2">
      <a:dk1>
        <a:srgbClr val="000000"/>
      </a:dk1>
      <a:lt1>
        <a:srgbClr val="FFFFFF"/>
      </a:lt1>
      <a:dk2>
        <a:srgbClr val="F8F3D2"/>
      </a:dk2>
      <a:lt2>
        <a:srgbClr val="B0B2B4"/>
      </a:lt2>
      <a:accent1>
        <a:srgbClr val="8E0C33"/>
      </a:accent1>
      <a:accent2>
        <a:srgbClr val="6D6E70"/>
      </a:accent2>
      <a:accent3>
        <a:srgbClr val="FFFFFF"/>
      </a:accent3>
      <a:accent4>
        <a:srgbClr val="000000"/>
      </a:accent4>
      <a:accent5>
        <a:srgbClr val="BFAAAA"/>
      </a:accent5>
      <a:accent6>
        <a:srgbClr val="626365"/>
      </a:accent6>
      <a:hlink>
        <a:srgbClr val="8E0C33"/>
      </a:hlink>
      <a:folHlink>
        <a:srgbClr val="6D6E7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F8F3D2"/>
        </a:dk2>
        <a:lt2>
          <a:srgbClr val="B0B2B4"/>
        </a:lt2>
        <a:accent1>
          <a:srgbClr val="7D110C"/>
        </a:accent1>
        <a:accent2>
          <a:srgbClr val="6D6E70"/>
        </a:accent2>
        <a:accent3>
          <a:srgbClr val="FFFFFF"/>
        </a:accent3>
        <a:accent4>
          <a:srgbClr val="000000"/>
        </a:accent4>
        <a:accent5>
          <a:srgbClr val="BFAAAA"/>
        </a:accent5>
        <a:accent6>
          <a:srgbClr val="626365"/>
        </a:accent6>
        <a:hlink>
          <a:srgbClr val="7D110C"/>
        </a:hlink>
        <a:folHlink>
          <a:srgbClr val="6D6E7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9F3D3"/>
        </a:lt1>
        <a:dk2>
          <a:srgbClr val="F8F3D2"/>
        </a:dk2>
        <a:lt2>
          <a:srgbClr val="B0B2B4"/>
        </a:lt2>
        <a:accent1>
          <a:srgbClr val="7D110C"/>
        </a:accent1>
        <a:accent2>
          <a:srgbClr val="6D6E70"/>
        </a:accent2>
        <a:accent3>
          <a:srgbClr val="FBF8E6"/>
        </a:accent3>
        <a:accent4>
          <a:srgbClr val="000000"/>
        </a:accent4>
        <a:accent5>
          <a:srgbClr val="BFAAAA"/>
        </a:accent5>
        <a:accent6>
          <a:srgbClr val="626365"/>
        </a:accent6>
        <a:hlink>
          <a:srgbClr val="7D110C"/>
        </a:hlink>
        <a:folHlink>
          <a:srgbClr val="6D6E7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6_Blank Presentation">
  <a:themeElements>
    <a:clrScheme name="Custom 2">
      <a:dk1>
        <a:srgbClr val="000000"/>
      </a:dk1>
      <a:lt1>
        <a:srgbClr val="FFFFFF"/>
      </a:lt1>
      <a:dk2>
        <a:srgbClr val="F8F3D2"/>
      </a:dk2>
      <a:lt2>
        <a:srgbClr val="B0B2B4"/>
      </a:lt2>
      <a:accent1>
        <a:srgbClr val="8E0C33"/>
      </a:accent1>
      <a:accent2>
        <a:srgbClr val="6D6E70"/>
      </a:accent2>
      <a:accent3>
        <a:srgbClr val="FFFFFF"/>
      </a:accent3>
      <a:accent4>
        <a:srgbClr val="000000"/>
      </a:accent4>
      <a:accent5>
        <a:srgbClr val="BFAAAA"/>
      </a:accent5>
      <a:accent6>
        <a:srgbClr val="626365"/>
      </a:accent6>
      <a:hlink>
        <a:srgbClr val="8E0C33"/>
      </a:hlink>
      <a:folHlink>
        <a:srgbClr val="6D6E7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F8F3D2"/>
        </a:dk2>
        <a:lt2>
          <a:srgbClr val="B0B2B4"/>
        </a:lt2>
        <a:accent1>
          <a:srgbClr val="7D110C"/>
        </a:accent1>
        <a:accent2>
          <a:srgbClr val="6D6E70"/>
        </a:accent2>
        <a:accent3>
          <a:srgbClr val="FFFFFF"/>
        </a:accent3>
        <a:accent4>
          <a:srgbClr val="000000"/>
        </a:accent4>
        <a:accent5>
          <a:srgbClr val="BFAAAA"/>
        </a:accent5>
        <a:accent6>
          <a:srgbClr val="626365"/>
        </a:accent6>
        <a:hlink>
          <a:srgbClr val="7D110C"/>
        </a:hlink>
        <a:folHlink>
          <a:srgbClr val="6D6E7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9F3D3"/>
        </a:lt1>
        <a:dk2>
          <a:srgbClr val="F8F3D2"/>
        </a:dk2>
        <a:lt2>
          <a:srgbClr val="B0B2B4"/>
        </a:lt2>
        <a:accent1>
          <a:srgbClr val="7D110C"/>
        </a:accent1>
        <a:accent2>
          <a:srgbClr val="6D6E70"/>
        </a:accent2>
        <a:accent3>
          <a:srgbClr val="FBF8E6"/>
        </a:accent3>
        <a:accent4>
          <a:srgbClr val="000000"/>
        </a:accent4>
        <a:accent5>
          <a:srgbClr val="BFAAAA"/>
        </a:accent5>
        <a:accent6>
          <a:srgbClr val="626365"/>
        </a:accent6>
        <a:hlink>
          <a:srgbClr val="7D110C"/>
        </a:hlink>
        <a:folHlink>
          <a:srgbClr val="6D6E7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20995</TotalTime>
  <Words>548</Words>
  <Application>Microsoft Office PowerPoint</Application>
  <PresentationFormat>On-screen Show (4:3)</PresentationFormat>
  <Paragraphs>55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ＭＳ Ｐゴシック</vt:lpstr>
      <vt:lpstr>Arial</vt:lpstr>
      <vt:lpstr>Franklin Gothic Demi</vt:lpstr>
      <vt:lpstr>Franklin Gothic Medium</vt:lpstr>
      <vt:lpstr>Times New Roman</vt:lpstr>
      <vt:lpstr>Blank Presentation</vt:lpstr>
      <vt:lpstr>3_Blank Presentation</vt:lpstr>
      <vt:lpstr>6_Blank Presentation</vt:lpstr>
      <vt:lpstr>Big Data, Simulations and HPC Convergence</vt:lpstr>
      <vt:lpstr>Components in Big Data HPC Convergence</vt:lpstr>
      <vt:lpstr>64 Features in 4 views for Unified Classification of Big Data and Simulation Applications</vt:lpstr>
      <vt:lpstr>PowerPoint Presentation</vt:lpstr>
      <vt:lpstr>HPC-ABDS Activities of NSF14-43054</vt:lpstr>
      <vt:lpstr>Convergence Language: Recreating Java Grande 128 24 core Haswell nodes on SPIDAL Data Analytics Best Java factor of 10 faster than “out of the box”; comparable to C++</vt:lpstr>
    </vt:vector>
  </TitlesOfParts>
  <Company>Indiana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Future of Information Technology and The Indiana University School of Informatics</dc:title>
  <dc:creator>Neal Moore</dc:creator>
  <cp:lastModifiedBy>Geoffrey Fox</cp:lastModifiedBy>
  <cp:revision>439</cp:revision>
  <cp:lastPrinted>2009-05-27T19:00:23Z</cp:lastPrinted>
  <dcterms:created xsi:type="dcterms:W3CDTF">2011-04-26T20:44:01Z</dcterms:created>
  <dcterms:modified xsi:type="dcterms:W3CDTF">2016-06-15T16:02:26Z</dcterms:modified>
</cp:coreProperties>
</file>