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338" r:id="rId2"/>
    <p:sldId id="432" r:id="rId3"/>
    <p:sldId id="420" r:id="rId4"/>
    <p:sldId id="421" r:id="rId5"/>
    <p:sldId id="349" r:id="rId6"/>
    <p:sldId id="350" r:id="rId7"/>
    <p:sldId id="436" r:id="rId8"/>
    <p:sldId id="441" r:id="rId9"/>
    <p:sldId id="435" r:id="rId10"/>
    <p:sldId id="359" r:id="rId11"/>
    <p:sldId id="362" r:id="rId12"/>
    <p:sldId id="364" r:id="rId13"/>
    <p:sldId id="366" r:id="rId14"/>
    <p:sldId id="437" r:id="rId15"/>
    <p:sldId id="433" r:id="rId16"/>
    <p:sldId id="392" r:id="rId17"/>
    <p:sldId id="393" r:id="rId18"/>
    <p:sldId id="438" r:id="rId19"/>
    <p:sldId id="439" r:id="rId20"/>
    <p:sldId id="440" r:id="rId21"/>
    <p:sldId id="429" r:id="rId22"/>
    <p:sldId id="430" r:id="rId23"/>
    <p:sldId id="434" r:id="rId24"/>
    <p:sldId id="367" r:id="rId25"/>
    <p:sldId id="368" r:id="rId26"/>
    <p:sldId id="369" r:id="rId27"/>
    <p:sldId id="426" r:id="rId28"/>
    <p:sldId id="427" r:id="rId29"/>
    <p:sldId id="39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43" autoAdjust="0"/>
    <p:restoredTop sz="94945" autoAdjust="0"/>
  </p:normalViewPr>
  <p:slideViewPr>
    <p:cSldViewPr snapToGrid="0">
      <p:cViewPr varScale="1">
        <p:scale>
          <a:sx n="80" d="100"/>
          <a:sy n="80" d="100"/>
        </p:scale>
        <p:origin x="4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E6778-B450-423B-B7B7-BF6DF9015041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FAF46-25CC-458C-9F6F-FEB9EF0EF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FAF46-25CC-458C-9F6F-FEB9EF0EFE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39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Barga</a:t>
            </a:r>
            <a:r>
              <a:rPr lang="en-US" dirty="0"/>
              <a:t> Edge and </a:t>
            </a:r>
            <a:r>
              <a:rPr lang="en-US" dirty="0" err="1"/>
              <a:t>Serverless</a:t>
            </a:r>
            <a:r>
              <a:rPr lang="en-US" dirty="0"/>
              <a:t> driving AWS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FAF46-25CC-458C-9F6F-FEB9EF0EFE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25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FAF46-25CC-458C-9F6F-FEB9EF0EFE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52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3C24-93D1-4A66-9504-E6BD833B167B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589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3C24-93D1-4A66-9504-E6BD833B167B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3923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3C24-93D1-4A66-9504-E6BD833B167B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720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FAF46-25CC-458C-9F6F-FEB9EF0EFEE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35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2E0681-A260-457F-A39E-7A3EA8749E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212B37D4-40DD-4274-A6A2-ACF8C18F4D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364935" cy="365125"/>
          </a:xfrm>
          <a:prstGeom prst="rect">
            <a:avLst/>
          </a:prstGeom>
        </p:spPr>
        <p:txBody>
          <a:bodyPr/>
          <a:lstStyle/>
          <a:p>
            <a:fld id="{8C9865E0-B3EC-4F1F-B4C2-2E6E604427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D688705D-7DDA-4F35-B6D7-1C012CE7D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25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C47036-F792-473C-A103-9B0E762E27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99BAADAF-1EB7-485C-9A36-F76ED6461B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316297" cy="365125"/>
          </a:xfrm>
          <a:prstGeom prst="rect">
            <a:avLst/>
          </a:prstGeom>
        </p:spPr>
        <p:txBody>
          <a:bodyPr/>
          <a:lstStyle/>
          <a:p>
            <a:fld id="{0105E2CA-3D1B-40B7-AEAA-5DA74A30CD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E155DCD6-826B-4502-AE78-BF7E1DD10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86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CDEF5C-85F5-4775-9366-191A42E18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3121B1A-466D-46F2-8EE2-A65E82093D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345480" cy="365125"/>
          </a:xfrm>
          <a:prstGeom prst="rect">
            <a:avLst/>
          </a:prstGeom>
        </p:spPr>
        <p:txBody>
          <a:bodyPr/>
          <a:lstStyle/>
          <a:p>
            <a:fld id="{F6EE81C8-2D34-402D-BA22-97E41F651D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ADDF30C4-625F-4FFC-82FC-CBB51ABA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362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218DEA-C096-4B44-BD52-C9BA200FE1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8CD8579A-96E7-4425-9FCA-53BFD1D94D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2" y="6356349"/>
            <a:ext cx="1374663" cy="365125"/>
          </a:xfrm>
          <a:prstGeom prst="rect">
            <a:avLst/>
          </a:prstGeom>
        </p:spPr>
        <p:txBody>
          <a:bodyPr/>
          <a:lstStyle/>
          <a:p>
            <a:fld id="{5A09C5A8-646C-404E-B85E-43946883FC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ED3DEF36-265F-4BDC-A65B-A7791245A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705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3F7C5D-8415-4ACD-881D-3746F55502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DDDD171A-4741-48A9-AC97-DEBDEFD46F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2" y="6356349"/>
            <a:ext cx="1374663" cy="365125"/>
          </a:xfrm>
          <a:prstGeom prst="rect">
            <a:avLst/>
          </a:prstGeom>
        </p:spPr>
        <p:txBody>
          <a:bodyPr/>
          <a:lstStyle/>
          <a:p>
            <a:fld id="{2BB3F41A-B518-4ED2-BD2A-2630F571E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E30E8083-1377-4C20-A248-55817015F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35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C750A6-F0D6-495D-938D-6B166FF8B8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5116DF92-B1AE-4CE3-ADB1-1F692AFF41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335752" cy="365125"/>
          </a:xfrm>
          <a:prstGeom prst="rect">
            <a:avLst/>
          </a:prstGeom>
        </p:spPr>
        <p:txBody>
          <a:bodyPr/>
          <a:lstStyle/>
          <a:p>
            <a:fld id="{1DC4C83C-63AA-4E1A-B39E-13E1BA4027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5E115B-BE13-4A5D-93DF-2A91920CA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98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D585A1-C498-4605-80DC-2390A258F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9205D0-0D77-40DD-8D77-E56E7DEBBF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306569" cy="365125"/>
          </a:xfrm>
          <a:prstGeom prst="rect">
            <a:avLst/>
          </a:prstGeom>
        </p:spPr>
        <p:txBody>
          <a:bodyPr/>
          <a:lstStyle/>
          <a:p>
            <a:fld id="{AE1E8A7D-0C9E-4158-BD17-4958662D71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4A44FA9-6810-4658-BC23-75C25305A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38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68221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9FC66F-16C5-4876-946B-E740E441C3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7969BB6B-313C-4F95-AAE8-72ADCDACFA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2" y="6356349"/>
            <a:ext cx="1364935" cy="365125"/>
          </a:xfrm>
          <a:prstGeom prst="rect">
            <a:avLst/>
          </a:prstGeom>
        </p:spPr>
        <p:txBody>
          <a:bodyPr/>
          <a:lstStyle/>
          <a:p>
            <a:fld id="{21A31419-4C56-49E7-9132-8C29916C41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8B434362-D6C3-4B13-B8DA-25DEC06C3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87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7DDF134B-7FC4-4C79-8ADD-8A057F4DB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1133" y="6356349"/>
            <a:ext cx="1355207" cy="365125"/>
          </a:xfrm>
          <a:prstGeom prst="rect">
            <a:avLst/>
          </a:prstGeom>
        </p:spPr>
        <p:txBody>
          <a:bodyPr/>
          <a:lstStyle/>
          <a:p>
            <a:fld id="{79EB1900-E03E-4653-9427-DE696F8791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124A0B62-2458-4801-B384-2386E03CE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4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spidal.org/" TargetMode="External"/><Relationship Id="rId4" Type="http://schemas.openxmlformats.org/officeDocument/2006/relationships/hyperlink" Target="http://www.dsc.soic.indiana.ed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685800" y="5797489"/>
            <a:ext cx="10515600" cy="400110"/>
          </a:xfrm>
        </p:spPr>
        <p:txBody>
          <a:bodyPr>
            <a:normAutofit/>
          </a:bodyPr>
          <a:lstStyle/>
          <a:p>
            <a:r>
              <a:rPr lang="en-US" sz="2000" dirty="0"/>
              <a:t>`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2BAF7-37D6-4E5F-9133-975E9D550DDD}"/>
              </a:ext>
            </a:extLst>
          </p:cNvPr>
          <p:cNvSpPr/>
          <p:nvPr/>
        </p:nvSpPr>
        <p:spPr>
          <a:xfrm>
            <a:off x="136059" y="5797489"/>
            <a:ext cx="12055941" cy="400110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Work with Judy </a:t>
            </a:r>
            <a:r>
              <a:rPr lang="en-US" sz="2000" dirty="0" err="1"/>
              <a:t>Qiu</a:t>
            </a:r>
            <a:r>
              <a:rPr lang="en-US" sz="2000" dirty="0"/>
              <a:t>, Peng Bo, </a:t>
            </a:r>
            <a:r>
              <a:rPr lang="en-US" sz="2000" dirty="0" err="1"/>
              <a:t>Supun</a:t>
            </a:r>
            <a:r>
              <a:rPr lang="en-US" sz="2000" dirty="0"/>
              <a:t> </a:t>
            </a:r>
            <a:r>
              <a:rPr lang="en-US" sz="2000" dirty="0" err="1"/>
              <a:t>Kamburugamuve</a:t>
            </a:r>
            <a:r>
              <a:rPr lang="en-US" sz="2000" dirty="0"/>
              <a:t>, Kannan Govindarajan, </a:t>
            </a:r>
            <a:r>
              <a:rPr lang="en-US" sz="2000" dirty="0" err="1"/>
              <a:t>Pulasthi</a:t>
            </a:r>
            <a:r>
              <a:rPr lang="en-US" sz="2000" dirty="0"/>
              <a:t> </a:t>
            </a:r>
            <a:r>
              <a:rPr lang="en-US" sz="2000" dirty="0" err="1"/>
              <a:t>Wickramasinghe</a:t>
            </a:r>
            <a:endParaRPr lang="en-US" sz="200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5E6F6F8-F523-44FF-AE48-8C676ED748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308672" cy="365125"/>
          </a:xfrm>
        </p:spPr>
        <p:txBody>
          <a:bodyPr/>
          <a:lstStyle/>
          <a:p>
            <a:fld id="{6FE0DB45-0571-4138-9A58-48660C36A2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257B7EA-FD4F-4265-92C1-EF899C971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968" y="1020985"/>
            <a:ext cx="9401432" cy="2023967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HPC Cloud and Big Data Testbed </a:t>
            </a:r>
            <a:endParaRPr lang="en-US" sz="1100" dirty="0">
              <a:latin typeface="Arial Black" panose="020B0A040201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D00E1E-723F-4497-B46A-9D6B4B743B2E}"/>
              </a:ext>
            </a:extLst>
          </p:cNvPr>
          <p:cNvSpPr/>
          <p:nvPr/>
        </p:nvSpPr>
        <p:spPr>
          <a:xfrm>
            <a:off x="0" y="4143718"/>
            <a:ext cx="12179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Geoffrey Fox, November 21, 2017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457200"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Department of Intelligent Systems Engineering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lvl="0" algn="ctr" defTabSz="457200">
              <a:defRPr/>
            </a:pPr>
            <a:r>
              <a:rPr lang="en-US" sz="2400" dirty="0">
                <a:latin typeface="Arial"/>
                <a:hlinkClick r:id="rId3"/>
              </a:rPr>
              <a:t>gcf@indiana.edu</a:t>
            </a:r>
            <a:r>
              <a:rPr lang="en-US" sz="2400" dirty="0">
                <a:latin typeface="Arial"/>
              </a:rPr>
              <a:t>, </a:t>
            </a:r>
            <a:r>
              <a:rPr lang="en-US" sz="2400" dirty="0">
                <a:latin typeface="Arial"/>
                <a:hlinkClick r:id="rId4"/>
              </a:rPr>
              <a:t>http://www.dsc.soic.indiana.edu/</a:t>
            </a:r>
            <a:r>
              <a:rPr lang="en-US" sz="2400" dirty="0">
                <a:latin typeface="Arial"/>
              </a:rPr>
              <a:t>, </a:t>
            </a:r>
            <a:r>
              <a:rPr lang="en-US" sz="2400" dirty="0">
                <a:latin typeface="Arial"/>
                <a:hlinkClick r:id="rId5"/>
              </a:rPr>
              <a:t>http://spidal.org</a:t>
            </a:r>
            <a:r>
              <a:rPr lang="en-US" sz="2400" dirty="0">
                <a:latin typeface="Arial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24901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5B449C-D42B-45D6-BBE1-05C856DDB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648661" cy="690785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1346B8-E0F3-42E1-AC34-53AF479F3E46}"/>
              </a:ext>
            </a:extLst>
          </p:cNvPr>
          <p:cNvSpPr txBox="1"/>
          <p:nvPr/>
        </p:nvSpPr>
        <p:spPr>
          <a:xfrm>
            <a:off x="273269" y="5051798"/>
            <a:ext cx="2795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41/51 Streaming</a:t>
            </a:r>
            <a:br>
              <a:rPr lang="en-US" b="1" dirty="0"/>
            </a:br>
            <a:r>
              <a:rPr lang="en-US" b="1" dirty="0"/>
              <a:t>26/51 Pleasingly Parallel</a:t>
            </a:r>
          </a:p>
          <a:p>
            <a:r>
              <a:rPr lang="en-US" b="1" dirty="0"/>
              <a:t>25/51 </a:t>
            </a:r>
            <a:r>
              <a:rPr lang="en-US" b="1" dirty="0" err="1"/>
              <a:t>Mapreduce</a:t>
            </a:r>
            <a:endParaRPr lang="en-US" b="1" dirty="0"/>
          </a:p>
        </p:txBody>
      </p:sp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9405938" y="1187450"/>
            <a:ext cx="2786062" cy="156368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+mn-lt"/>
              </a:rPr>
              <a:t>64 Features in 4 views for Unified Classification of</a:t>
            </a:r>
            <a:r>
              <a:rPr lang="en-US" sz="2000" b="1" dirty="0">
                <a:latin typeface="+mn-lt"/>
              </a:rPr>
              <a:t> </a:t>
            </a:r>
            <a:r>
              <a:rPr lang="en-US" sz="2400" b="1" dirty="0">
                <a:latin typeface="+mn-lt"/>
              </a:rPr>
              <a:t>Big Data and Simulation Applications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AE806-8517-4F64-96E8-556C4729E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0F6C-56C5-434D-95A2-F21307395F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0C271-9860-490F-9D46-75C4489BB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10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ACD081-4AC4-4C8D-9D9C-E5BBD087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38" y="1415270"/>
            <a:ext cx="10515600" cy="2852737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Software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HPC-ABDS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HPC-</a:t>
            </a:r>
            <a:r>
              <a:rPr lang="en-US" b="1" dirty="0" err="1">
                <a:latin typeface="+mn-lt"/>
              </a:rPr>
              <a:t>FaaS</a:t>
            </a:r>
            <a:endParaRPr lang="en-US" b="1" dirty="0">
              <a:latin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907510-0817-460E-987A-9062819297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CBE5B1-4756-4302-BF70-CD1B91F1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EBBC-D31C-436B-B474-F50C92D7F7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1F3B4-A04F-453A-A1D2-2F02133D2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013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102037-BF66-4710-87FB-F646B0BBB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64582"/>
            <a:ext cx="2757488" cy="1440122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+mn-lt"/>
              </a:rPr>
              <a:t>HPC-ABDS</a:t>
            </a:r>
            <a:br>
              <a:rPr lang="en-US" sz="4000" b="1" dirty="0">
                <a:latin typeface="+mn-lt"/>
              </a:rPr>
            </a:br>
            <a:br>
              <a:rPr lang="en-US" sz="4000" b="1" dirty="0">
                <a:latin typeface="+mn-lt"/>
              </a:rPr>
            </a:br>
            <a:r>
              <a:rPr lang="en-US" sz="4000" dirty="0">
                <a:latin typeface="+mn-lt"/>
              </a:rPr>
              <a:t>Integrated wide range of HPC and Big Data technologies</a:t>
            </a:r>
            <a:r>
              <a:rPr lang="en-US" dirty="0">
                <a:latin typeface="+mn-lt"/>
              </a:rPr>
              <a:t>.</a:t>
            </a:r>
            <a:br>
              <a:rPr lang="en-US" sz="4000" dirty="0">
                <a:latin typeface="+mn-lt"/>
              </a:rPr>
            </a:b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I gave up updating list in January 2016!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115D3B-01E2-4BD4-B2DE-B5A3C59B1F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5"/>
          <a:stretch/>
        </p:blipFill>
        <p:spPr bwMode="auto">
          <a:xfrm>
            <a:off x="2699245" y="0"/>
            <a:ext cx="9492755" cy="69191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B4A8A29-3355-436D-9699-9DE997F2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8CCE-EB11-45F0-8C17-A31F73E8BA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A06F09-1FEC-4F71-8776-D8859DC22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0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012123" y="0"/>
            <a:ext cx="9144000" cy="6858000"/>
          </a:xfrm>
          <a:prstGeom prst="rect">
            <a:avLst/>
          </a:prstGeom>
          <a:solidFill>
            <a:srgbClr val="FFF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6ECBDCC-6057-4C1F-9BAE-EA51785CA8CC}"/>
              </a:ext>
            </a:extLst>
          </p:cNvPr>
          <p:cNvSpPr txBox="1"/>
          <p:nvPr/>
        </p:nvSpPr>
        <p:spPr>
          <a:xfrm>
            <a:off x="72561" y="734347"/>
            <a:ext cx="28072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Different choices in software systems in Clouds and HPC. HPC-ABDS takes cloud software augmented by HPC when needed to improve performance</a:t>
            </a:r>
          </a:p>
          <a:p>
            <a:endParaRPr lang="en-US" sz="2400" dirty="0"/>
          </a:p>
          <a:p>
            <a:r>
              <a:rPr lang="en-US" sz="2400" dirty="0"/>
              <a:t>16 of 21 layers plus languages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B56E5-98E6-47AC-8273-5417A0A7C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26B9-9FC3-4306-9E82-F871AEE610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9E0757-9EDB-4F3F-B7FB-67BA9C68B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FDDD88E-AF3F-4F73-911D-A848ED7D9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123" y="253057"/>
            <a:ext cx="9096020" cy="646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07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F6A6870-CAD5-4E80-A1FB-B4B07AAE7970}"/>
              </a:ext>
            </a:extLst>
          </p:cNvPr>
          <p:cNvGrpSpPr/>
          <p:nvPr/>
        </p:nvGrpSpPr>
        <p:grpSpPr>
          <a:xfrm>
            <a:off x="39321" y="0"/>
            <a:ext cx="12152679" cy="6152828"/>
            <a:chOff x="39321" y="0"/>
            <a:chExt cx="12152679" cy="615282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FD6BC40-060E-487F-91E5-0137648327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24" r="-324" b="19967"/>
            <a:stretch/>
          </p:blipFill>
          <p:spPr>
            <a:xfrm>
              <a:off x="39321" y="0"/>
              <a:ext cx="12152679" cy="5506497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60625BE-E1AA-4765-91B9-80D8168172AD}"/>
                </a:ext>
              </a:extLst>
            </p:cNvPr>
            <p:cNvCxnSpPr>
              <a:cxnSpLocks/>
            </p:cNvCxnSpPr>
            <p:nvPr/>
          </p:nvCxnSpPr>
          <p:spPr>
            <a:xfrm>
              <a:off x="3928905" y="5506497"/>
              <a:ext cx="605329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7008026-C06C-4228-B4E9-CF97A39779CF}"/>
                </a:ext>
              </a:extLst>
            </p:cNvPr>
            <p:cNvSpPr txBox="1"/>
            <p:nvPr/>
          </p:nvSpPr>
          <p:spPr>
            <a:xfrm>
              <a:off x="3928905" y="5506497"/>
              <a:ext cx="6163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These 3 are focus of Twister2 but we need to preserve capability on first 2 paradigms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A3C158-70C4-42D3-81EF-57F623CA55A4}"/>
                </a:ext>
              </a:extLst>
            </p:cNvPr>
            <p:cNvSpPr txBox="1"/>
            <p:nvPr/>
          </p:nvSpPr>
          <p:spPr>
            <a:xfrm>
              <a:off x="39321" y="5598831"/>
              <a:ext cx="25230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Classic Cloud Workload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1481790-2E16-48F6-9A29-A117DBD523DD}"/>
                </a:ext>
              </a:extLst>
            </p:cNvPr>
            <p:cNvCxnSpPr>
              <a:cxnSpLocks/>
            </p:cNvCxnSpPr>
            <p:nvPr/>
          </p:nvCxnSpPr>
          <p:spPr>
            <a:xfrm>
              <a:off x="62365" y="5506497"/>
              <a:ext cx="395697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D65A9DB-AB4B-4B92-96FD-190EE0BF661C}"/>
                </a:ext>
              </a:extLst>
            </p:cNvPr>
            <p:cNvSpPr txBox="1"/>
            <p:nvPr/>
          </p:nvSpPr>
          <p:spPr>
            <a:xfrm>
              <a:off x="4432125" y="4998666"/>
              <a:ext cx="295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Global Machine    Learning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4B67E5E-8FF6-44EA-8693-CB8EB7DA4F2B}"/>
              </a:ext>
            </a:extLst>
          </p:cNvPr>
          <p:cNvSpPr txBox="1"/>
          <p:nvPr/>
        </p:nvSpPr>
        <p:spPr>
          <a:xfrm>
            <a:off x="552893" y="808075"/>
            <a:ext cx="8813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Note Problem and System Architecture as efficient execution says they must match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8C2D22C-1B69-4918-9103-F1946E88F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B996A-3A80-47ED-B422-FDAC954B0E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59DC655-1E09-4586-AA90-18F0BA316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714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ACD081-4AC4-4C8D-9D9C-E5BBD087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38" y="1415270"/>
            <a:ext cx="10515600" cy="2114739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Machine Learning Library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907510-0817-460E-987A-9062819297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CBE5B1-4756-4302-BF70-CD1B91F1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EBBC-D31C-436B-B474-F50C92D7F7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1F3B4-A04F-453A-A1D2-2F02133D2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682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BE3EF-B262-4D75-A72C-5C13A488B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59" y="74962"/>
            <a:ext cx="5850294" cy="112633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Mahout and SPIDAL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D61B9-CC3C-4FF5-9158-30DECB8A6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06" y="911225"/>
            <a:ext cx="5943600" cy="5200326"/>
          </a:xfrm>
        </p:spPr>
        <p:txBody>
          <a:bodyPr>
            <a:normAutofit/>
          </a:bodyPr>
          <a:lstStyle/>
          <a:p>
            <a:r>
              <a:rPr lang="en-US" dirty="0"/>
              <a:t>Mahout was Hadoop machine learning library but largely abandoned as Spark outperformed Hadoop</a:t>
            </a:r>
          </a:p>
          <a:p>
            <a:r>
              <a:rPr lang="en-US" dirty="0"/>
              <a:t>SPIDAL outperforms Spark </a:t>
            </a:r>
            <a:r>
              <a:rPr lang="en-US" dirty="0" err="1"/>
              <a:t>Mllib</a:t>
            </a:r>
            <a:r>
              <a:rPr lang="en-US" dirty="0"/>
              <a:t> and Flink due to better communication and in-place dataflow.</a:t>
            </a:r>
          </a:p>
          <a:p>
            <a:r>
              <a:rPr lang="en-US" dirty="0"/>
              <a:t>SPIDAL also has community algorithms</a:t>
            </a:r>
          </a:p>
          <a:p>
            <a:pPr lvl="1"/>
            <a:r>
              <a:rPr lang="en-US" dirty="0"/>
              <a:t>Biomolecular Simulation</a:t>
            </a:r>
          </a:p>
          <a:p>
            <a:pPr lvl="1"/>
            <a:r>
              <a:rPr lang="en-US" dirty="0"/>
              <a:t>Graphs for Network Science</a:t>
            </a:r>
          </a:p>
          <a:p>
            <a:pPr lvl="1"/>
            <a:r>
              <a:rPr lang="en-US" dirty="0"/>
              <a:t>Image processing for pathology and polar science</a:t>
            </a:r>
          </a:p>
        </p:txBody>
      </p:sp>
      <p:sp>
        <p:nvSpPr>
          <p:cNvPr id="5" name="AutoShape 2" descr="Inline image 1">
            <a:extLst>
              <a:ext uri="{FF2B5EF4-FFF2-40B4-BE49-F238E27FC236}">
                <a16:creationId xmlns:a16="http://schemas.microsoft.com/office/drawing/2014/main" id="{4C1A3C20-4C3C-402B-B0C6-AB4A39E96D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33D3AF-1EBE-46C7-91B3-FFD965982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335" y="0"/>
            <a:ext cx="6304665" cy="6858000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0B0B8B0-433D-4393-A2A3-62D0CCF34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D316-4351-4B9F-B4F7-EF7DE5AB69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6B905C-EF7A-402C-ABF0-0F0F60072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58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D219DE-0C8A-4DF1-8209-229204DC1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33" y="0"/>
            <a:ext cx="11585621" cy="6577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Core SPIDAL Parallel HPC Library with Collective Used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5D9DF8-77BA-4739-A479-085BE7192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36" y="694819"/>
            <a:ext cx="5929745" cy="5013254"/>
          </a:xfrm>
          <a:ln w="38100">
            <a:solidFill>
              <a:schemeClr val="tx1"/>
            </a:solidFill>
          </a:ln>
        </p:spPr>
        <p:txBody>
          <a:bodyPr tIns="91440" bIns="91440">
            <a:normAutofit fontScale="77500" lnSpcReduction="20000"/>
          </a:bodyPr>
          <a:lstStyle/>
          <a:p>
            <a:r>
              <a:rPr lang="en-US" dirty="0"/>
              <a:t>DA-MDS Rotate, </a:t>
            </a:r>
            <a:r>
              <a:rPr lang="en-US" dirty="0" err="1"/>
              <a:t>AllReduce</a:t>
            </a:r>
            <a:r>
              <a:rPr lang="en-US" dirty="0"/>
              <a:t>, Broadcast</a:t>
            </a:r>
          </a:p>
          <a:p>
            <a:r>
              <a:rPr lang="en-US" dirty="0"/>
              <a:t>Directed Force Dimension Reduction </a:t>
            </a:r>
            <a:r>
              <a:rPr lang="en-US" dirty="0" err="1"/>
              <a:t>AllGather</a:t>
            </a:r>
            <a:r>
              <a:rPr lang="en-US" dirty="0"/>
              <a:t>, </a:t>
            </a:r>
            <a:r>
              <a:rPr lang="en-US" dirty="0" err="1"/>
              <a:t>Allreduce</a:t>
            </a:r>
            <a:endParaRPr lang="en-US" dirty="0"/>
          </a:p>
          <a:p>
            <a:r>
              <a:rPr lang="en-US" dirty="0"/>
              <a:t>Irregular DAVS Clustering Partial Rotate, </a:t>
            </a:r>
            <a:r>
              <a:rPr lang="en-US" dirty="0" err="1"/>
              <a:t>AllReduce</a:t>
            </a:r>
            <a:r>
              <a:rPr lang="en-US" dirty="0"/>
              <a:t>, Broadcast</a:t>
            </a:r>
          </a:p>
          <a:p>
            <a:r>
              <a:rPr lang="en-US" dirty="0"/>
              <a:t>DA </a:t>
            </a:r>
            <a:r>
              <a:rPr lang="en-US" dirty="0" err="1"/>
              <a:t>Semimetric</a:t>
            </a:r>
            <a:r>
              <a:rPr lang="en-US" dirty="0"/>
              <a:t> Clustering Rotate, </a:t>
            </a:r>
            <a:r>
              <a:rPr lang="en-US" dirty="0" err="1"/>
              <a:t>AllReduce</a:t>
            </a:r>
            <a:r>
              <a:rPr lang="en-US" dirty="0"/>
              <a:t>, Broadcast</a:t>
            </a:r>
          </a:p>
          <a:p>
            <a:r>
              <a:rPr lang="en-US" dirty="0"/>
              <a:t>K-means </a:t>
            </a:r>
            <a:r>
              <a:rPr lang="en-US" dirty="0" err="1"/>
              <a:t>AllReduce</a:t>
            </a:r>
            <a:r>
              <a:rPr lang="en-US" dirty="0"/>
              <a:t>, Broadcast, </a:t>
            </a:r>
            <a:r>
              <a:rPr lang="en-US" dirty="0" err="1"/>
              <a:t>AllGather</a:t>
            </a:r>
            <a:r>
              <a:rPr lang="en-US" dirty="0"/>
              <a:t> DAAL</a:t>
            </a:r>
          </a:p>
          <a:p>
            <a:r>
              <a:rPr lang="en-US" dirty="0"/>
              <a:t>SVM </a:t>
            </a:r>
            <a:r>
              <a:rPr lang="en-US" dirty="0" err="1"/>
              <a:t>AllReduce</a:t>
            </a:r>
            <a:r>
              <a:rPr lang="en-US" dirty="0"/>
              <a:t>, </a:t>
            </a:r>
            <a:r>
              <a:rPr lang="en-US" dirty="0" err="1"/>
              <a:t>AllGather</a:t>
            </a:r>
            <a:endParaRPr lang="en-US" dirty="0"/>
          </a:p>
          <a:p>
            <a:r>
              <a:rPr lang="en-US" dirty="0" err="1"/>
              <a:t>SubGraph</a:t>
            </a:r>
            <a:r>
              <a:rPr lang="en-US" dirty="0"/>
              <a:t> Mining </a:t>
            </a:r>
            <a:r>
              <a:rPr lang="en-US" dirty="0" err="1"/>
              <a:t>AllGather</a:t>
            </a:r>
            <a:r>
              <a:rPr lang="en-US" dirty="0"/>
              <a:t>, </a:t>
            </a:r>
            <a:r>
              <a:rPr lang="en-US" dirty="0" err="1"/>
              <a:t>AllReduce</a:t>
            </a:r>
            <a:endParaRPr lang="en-US" dirty="0"/>
          </a:p>
          <a:p>
            <a:r>
              <a:rPr lang="en-US" dirty="0"/>
              <a:t>Latent Dirichlet Allocation Rotate, </a:t>
            </a:r>
            <a:r>
              <a:rPr lang="en-US" dirty="0" err="1"/>
              <a:t>AllReduce</a:t>
            </a:r>
            <a:endParaRPr lang="en-US" dirty="0"/>
          </a:p>
          <a:p>
            <a:r>
              <a:rPr lang="en-US" dirty="0"/>
              <a:t>Matrix Factorization (SGD) Rotate DAAL</a:t>
            </a:r>
          </a:p>
          <a:p>
            <a:r>
              <a:rPr lang="en-US" dirty="0"/>
              <a:t>Recommender System (ALS) Rotate DAAL</a:t>
            </a:r>
          </a:p>
          <a:p>
            <a:r>
              <a:rPr lang="en-US" dirty="0"/>
              <a:t>Singular Value Decomposition (SVD) </a:t>
            </a:r>
            <a:r>
              <a:rPr lang="en-US" dirty="0" err="1"/>
              <a:t>AllGather</a:t>
            </a:r>
            <a:r>
              <a:rPr lang="en-US" dirty="0"/>
              <a:t> DAAL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319C61D-4526-4ED9-BC00-4F7DC9780F01}"/>
              </a:ext>
            </a:extLst>
          </p:cNvPr>
          <p:cNvSpPr txBox="1">
            <a:spLocks/>
          </p:cNvSpPr>
          <p:nvPr/>
        </p:nvSpPr>
        <p:spPr>
          <a:xfrm>
            <a:off x="6040581" y="618948"/>
            <a:ext cx="6012873" cy="508912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91440" rIns="91440" bIns="9144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QR Decomposition (QR) Reduce, Broadcast DAAL</a:t>
            </a:r>
          </a:p>
          <a:p>
            <a:r>
              <a:rPr lang="en-US" sz="2200" dirty="0"/>
              <a:t>Neural Network </a:t>
            </a:r>
            <a:r>
              <a:rPr lang="en-US" sz="2200" dirty="0" err="1"/>
              <a:t>AllReduce</a:t>
            </a:r>
            <a:r>
              <a:rPr lang="en-US" sz="2200" dirty="0"/>
              <a:t> DAAL</a:t>
            </a:r>
          </a:p>
          <a:p>
            <a:r>
              <a:rPr lang="en-US" sz="2200" dirty="0"/>
              <a:t>Covariance </a:t>
            </a:r>
            <a:r>
              <a:rPr lang="en-US" sz="2200" dirty="0" err="1"/>
              <a:t>AllReduce</a:t>
            </a:r>
            <a:r>
              <a:rPr lang="en-US" sz="2200" dirty="0"/>
              <a:t> DAAL</a:t>
            </a:r>
          </a:p>
          <a:p>
            <a:r>
              <a:rPr lang="en-US" sz="2200" dirty="0"/>
              <a:t>Low Order Moments Reduce DAAL</a:t>
            </a:r>
          </a:p>
          <a:p>
            <a:r>
              <a:rPr lang="en-US" sz="2200" dirty="0"/>
              <a:t>Naive Bayes Reduce DAAL</a:t>
            </a:r>
          </a:p>
          <a:p>
            <a:r>
              <a:rPr lang="en-US" sz="2200" dirty="0"/>
              <a:t>Linear Regression Reduce DAAL</a:t>
            </a:r>
          </a:p>
          <a:p>
            <a:r>
              <a:rPr lang="en-US" sz="2200" dirty="0"/>
              <a:t>Ridge Regression Reduce DAAL</a:t>
            </a:r>
          </a:p>
          <a:p>
            <a:r>
              <a:rPr lang="en-US" sz="2200" dirty="0"/>
              <a:t>Multi-class Logistic Regression Regroup, Rotate, </a:t>
            </a:r>
            <a:r>
              <a:rPr lang="en-US" sz="2200" dirty="0" err="1"/>
              <a:t>AllGather</a:t>
            </a:r>
            <a:endParaRPr lang="en-US" sz="2200" dirty="0"/>
          </a:p>
          <a:p>
            <a:r>
              <a:rPr lang="en-US" sz="2200" dirty="0"/>
              <a:t>Random Forest </a:t>
            </a:r>
            <a:r>
              <a:rPr lang="en-US" sz="2200" dirty="0" err="1"/>
              <a:t>AllReduce</a:t>
            </a:r>
            <a:endParaRPr lang="en-US" sz="2200" dirty="0"/>
          </a:p>
          <a:p>
            <a:r>
              <a:rPr lang="en-US" sz="2200" dirty="0"/>
              <a:t>Principal Component Analysis (PCA) </a:t>
            </a:r>
            <a:r>
              <a:rPr lang="en-US" sz="2200" dirty="0" err="1"/>
              <a:t>AllReduce</a:t>
            </a:r>
            <a:r>
              <a:rPr lang="en-US" sz="2200" dirty="0"/>
              <a:t> DAAL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7DA116-4A13-40F1-91B6-25B08450DAD7}"/>
              </a:ext>
            </a:extLst>
          </p:cNvPr>
          <p:cNvSpPr txBox="1"/>
          <p:nvPr/>
        </p:nvSpPr>
        <p:spPr>
          <a:xfrm>
            <a:off x="1455413" y="5745129"/>
            <a:ext cx="9443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DAAL implies integrated with Intel DAAL Optimized Data Analytics Library (Runs on KNL!)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B8952D-D169-4C03-B044-0574CAA5E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8E65B-2818-4739-B781-219290E04F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6B106D-9F09-410E-BC53-1E10337D5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570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883" y="539147"/>
            <a:ext cx="10643118" cy="6318853"/>
          </a:xfrm>
        </p:spPr>
      </p:pic>
      <p:sp>
        <p:nvSpPr>
          <p:cNvPr id="11" name="TextBox 10"/>
          <p:cNvSpPr txBox="1"/>
          <p:nvPr/>
        </p:nvSpPr>
        <p:spPr>
          <a:xfrm>
            <a:off x="7484707" y="940870"/>
            <a:ext cx="36484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Speedup compared to 1 process per node on 48 nodes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1626031" y="-1766"/>
            <a:ext cx="9143999" cy="54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 i="0" u="none">
                <a:solidFill>
                  <a:srgbClr val="B30838"/>
                </a:solidFill>
                <a:latin typeface="+mj-lt"/>
                <a:ea typeface="+mj-ea"/>
                <a:cs typeface="ＭＳ Ｐゴシック" pitchFamily="-107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B30838"/>
                </a:solidFill>
                <a:latin typeface="Arial" charset="0"/>
                <a:ea typeface="ＭＳ Ｐゴシック" charset="-128"/>
                <a:cs typeface="ＭＳ Ｐゴシック" pitchFamily="-107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B30838"/>
                </a:solidFill>
                <a:latin typeface="Arial" charset="0"/>
                <a:ea typeface="ＭＳ Ｐゴシック" charset="-128"/>
                <a:cs typeface="ＭＳ Ｐゴシック" pitchFamily="-107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B30838"/>
                </a:solidFill>
                <a:latin typeface="Arial" charset="0"/>
                <a:ea typeface="ＭＳ Ｐゴシック" charset="-128"/>
                <a:cs typeface="ＭＳ Ｐゴシック" pitchFamily="-107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B30838"/>
                </a:solidFill>
                <a:latin typeface="Arial" charset="0"/>
                <a:ea typeface="ＭＳ Ｐゴシック" charset="-128"/>
                <a:cs typeface="ＭＳ Ｐゴシック" pitchFamily="-107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sz="3300" kern="0" dirty="0">
                <a:latin typeface="+mn-lt"/>
              </a:rPr>
              <a:t>Java MPI performs well after optimization</a:t>
            </a:r>
            <a:endParaRPr lang="en-US" kern="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03345" y="2700918"/>
            <a:ext cx="2035567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kern="0" dirty="0">
                <a:solidFill>
                  <a:srgbClr val="00B14F"/>
                </a:solidFill>
              </a:rPr>
              <a:t>Best MPI; inter and intra node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60640" y="4046808"/>
            <a:ext cx="1986921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US" sz="1600" b="1" kern="0" dirty="0">
                <a:solidFill>
                  <a:srgbClr val="0033CC"/>
                </a:solidFill>
              </a:rPr>
              <a:t>MPI; inter/intra node; Java not optimized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77097" y="4526166"/>
            <a:ext cx="2577003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US" b="1" kern="0" dirty="0"/>
              <a:t>Best FJ Threads intra node; MPI inter node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96118" y="1804948"/>
            <a:ext cx="34653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BSP Threads are better than FJ and at their best match Java MPI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5AB210-DCF8-4684-AFFF-5A97D3DE9056}"/>
              </a:ext>
            </a:extLst>
          </p:cNvPr>
          <p:cNvSpPr/>
          <p:nvPr/>
        </p:nvSpPr>
        <p:spPr>
          <a:xfrm>
            <a:off x="0" y="2469598"/>
            <a:ext cx="15488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/>
              <a:t>128 24 core Haswell nodes on SPIDAL 200K DA-MDS Code</a:t>
            </a:r>
            <a:endParaRPr lang="en-US" sz="24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3010668-B556-4EC5-A956-EB6E0CBB7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3379-D138-46A7-B26D-94499B56A3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255247-1032-4FB3-902D-F347F0A58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398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81" y="247333"/>
            <a:ext cx="12021519" cy="75313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HPC Runtime versus ABDS distributed Computing Model on Data Analytics</a:t>
            </a:r>
          </a:p>
        </p:txBody>
      </p:sp>
      <p:pic>
        <p:nvPicPr>
          <p:cNvPr id="114" name="Picture 1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6112"/>
            <a:ext cx="6312976" cy="51328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76401" y="1177898"/>
            <a:ext cx="56912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82718" y="1443232"/>
            <a:ext cx="55897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Hadoop</a:t>
            </a:r>
            <a:r>
              <a:rPr lang="en-US" sz="2400" dirty="0"/>
              <a:t> writes to disk and is</a:t>
            </a:r>
            <a:r>
              <a:rPr lang="en-US" sz="2400" b="1" dirty="0"/>
              <a:t> slowest</a:t>
            </a:r>
            <a:r>
              <a:rPr lang="en-US" sz="2400" dirty="0"/>
              <a:t>; </a:t>
            </a:r>
            <a:r>
              <a:rPr lang="en-US" sz="2400" b="1" dirty="0"/>
              <a:t>Spark </a:t>
            </a:r>
            <a:r>
              <a:rPr lang="en-US" sz="2400" dirty="0"/>
              <a:t>and </a:t>
            </a:r>
            <a:r>
              <a:rPr lang="en-US" sz="2400" b="1" dirty="0"/>
              <a:t>Flink</a:t>
            </a:r>
            <a:r>
              <a:rPr lang="en-US" sz="2400" dirty="0"/>
              <a:t> spawn many processes and do not support </a:t>
            </a:r>
            <a:r>
              <a:rPr lang="en-US" sz="2400" dirty="0" err="1"/>
              <a:t>AllReduce</a:t>
            </a:r>
            <a:r>
              <a:rPr lang="en-US" sz="2400" dirty="0"/>
              <a:t> directly; </a:t>
            </a:r>
            <a:br>
              <a:rPr lang="en-US" sz="2400" dirty="0"/>
            </a:br>
            <a:r>
              <a:rPr lang="en-US" sz="2400" b="1" dirty="0"/>
              <a:t>MPI</a:t>
            </a:r>
            <a:r>
              <a:rPr lang="en-US" sz="2400" dirty="0"/>
              <a:t> does in-place combined reduce/broadcast and is </a:t>
            </a:r>
            <a:r>
              <a:rPr lang="en-US" sz="2400" b="1" dirty="0"/>
              <a:t>fastest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427890-5E06-4454-9AD7-685835A514CE}"/>
              </a:ext>
            </a:extLst>
          </p:cNvPr>
          <p:cNvSpPr txBox="1"/>
          <p:nvPr/>
        </p:nvSpPr>
        <p:spPr>
          <a:xfrm>
            <a:off x="6726264" y="3744321"/>
            <a:ext cx="53159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Need Polymorphic Reduction capability choosing best implementation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Use HPC  architecture with</a:t>
            </a:r>
          </a:p>
          <a:p>
            <a:pPr lvl="1"/>
            <a:r>
              <a:rPr lang="en-US" sz="2400" dirty="0"/>
              <a:t>Mutable model</a:t>
            </a:r>
          </a:p>
          <a:p>
            <a:pPr lvl="1"/>
            <a:r>
              <a:rPr lang="en-US" sz="2400" dirty="0"/>
              <a:t>Immutable data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D42906C-A4CD-4951-97FE-C423FBEAD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15C6-ACF4-4306-B821-89619162DA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E75A58-AEB7-42B6-9E1E-21968A9E5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90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2A9EC-8B3F-4E77-B2F7-768C6F5A8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916" y="17758"/>
            <a:ext cx="10515600" cy="917907"/>
          </a:xfrm>
        </p:spPr>
        <p:txBody>
          <a:bodyPr/>
          <a:lstStyle/>
          <a:p>
            <a:r>
              <a:rPr lang="en-US" dirty="0"/>
              <a:t>Big Data Processing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C7F78-666C-4564-935F-671AA35CF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35665"/>
            <a:ext cx="12142381" cy="525373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Application Requirements: </a:t>
            </a:r>
            <a:r>
              <a:rPr lang="en-US" dirty="0"/>
              <a:t>The structure of application clearly impacts needed hardware and software</a:t>
            </a:r>
          </a:p>
          <a:p>
            <a:pPr lvl="1"/>
            <a:r>
              <a:rPr lang="en-US" dirty="0"/>
              <a:t>Pleasingly parallel</a:t>
            </a:r>
          </a:p>
          <a:p>
            <a:pPr lvl="1"/>
            <a:r>
              <a:rPr lang="en-US" dirty="0"/>
              <a:t>Workflow</a:t>
            </a:r>
          </a:p>
          <a:p>
            <a:pPr lvl="1"/>
            <a:r>
              <a:rPr lang="en-US" dirty="0"/>
              <a:t>Global Machine Learning</a:t>
            </a:r>
          </a:p>
          <a:p>
            <a:r>
              <a:rPr lang="en-US" b="1" dirty="0"/>
              <a:t>Data model: </a:t>
            </a:r>
            <a:r>
              <a:rPr lang="en-US" dirty="0"/>
              <a:t>SQL, NoSQL; File Systems, Object store; </a:t>
            </a:r>
            <a:r>
              <a:rPr lang="en-US" dirty="0" err="1"/>
              <a:t>Lustre</a:t>
            </a:r>
            <a:r>
              <a:rPr lang="en-US" dirty="0"/>
              <a:t>, HDFS</a:t>
            </a:r>
          </a:p>
          <a:p>
            <a:r>
              <a:rPr lang="en-US" b="1" dirty="0"/>
              <a:t>Distributed data </a:t>
            </a:r>
            <a:r>
              <a:rPr lang="en-US" dirty="0"/>
              <a:t>from distributed sensors and instruments (Internet of Things) requires Edge computing model</a:t>
            </a:r>
          </a:p>
          <a:p>
            <a:pPr lvl="1"/>
            <a:r>
              <a:rPr lang="en-US" dirty="0"/>
              <a:t>Device – Fog – Cloud model and streaming data software and algorithms</a:t>
            </a:r>
          </a:p>
          <a:p>
            <a:r>
              <a:rPr lang="en-US" b="1" dirty="0"/>
              <a:t>Hardware: node </a:t>
            </a:r>
            <a:r>
              <a:rPr lang="en-US" dirty="0"/>
              <a:t>(accelerators such as GPU or KNL for deep learning) and </a:t>
            </a:r>
            <a:r>
              <a:rPr lang="en-US" b="1" dirty="0"/>
              <a:t>multi-node </a:t>
            </a:r>
            <a:r>
              <a:rPr lang="en-US" dirty="0"/>
              <a:t>architecture configured as </a:t>
            </a:r>
            <a:r>
              <a:rPr lang="en-US" b="1" dirty="0"/>
              <a:t>HPC Cloud; </a:t>
            </a:r>
          </a:p>
          <a:p>
            <a:pPr lvl="1"/>
            <a:r>
              <a:rPr lang="en-US" b="1" dirty="0"/>
              <a:t>Disks </a:t>
            </a:r>
            <a:r>
              <a:rPr lang="en-US" dirty="0"/>
              <a:t>speed and location</a:t>
            </a:r>
          </a:p>
          <a:p>
            <a:r>
              <a:rPr lang="en-US" dirty="0"/>
              <a:t>This implies </a:t>
            </a:r>
            <a:r>
              <a:rPr lang="en-US" b="1" dirty="0"/>
              <a:t>software requirements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88DEC-009D-4744-AAE3-9F0E21E1A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E2CA-3D1B-40B7-AEAA-5DA74A30CD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FDB1D6-159F-4CF9-A1DD-E46C7C940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24F3A4-E18F-4FD8-818D-F75B66837F16}"/>
              </a:ext>
            </a:extLst>
          </p:cNvPr>
          <p:cNvSpPr txBox="1"/>
          <p:nvPr/>
        </p:nvSpPr>
        <p:spPr>
          <a:xfrm>
            <a:off x="5393512" y="1584793"/>
            <a:ext cx="54139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Analytics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Data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Streaming or Repository access or both</a:t>
            </a:r>
          </a:p>
        </p:txBody>
      </p:sp>
    </p:spTree>
    <p:extLst>
      <p:ext uri="{BB962C8B-B14F-4D97-AF65-F5344CB8AC3E}">
        <p14:creationId xmlns:p14="http://schemas.microsoft.com/office/powerpoint/2010/main" val="3834222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14B19-F162-42D9-942C-95FB5D019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635" y="4998348"/>
            <a:ext cx="5972749" cy="1325563"/>
          </a:xfrm>
        </p:spPr>
        <p:txBody>
          <a:bodyPr/>
          <a:lstStyle/>
          <a:p>
            <a:r>
              <a:rPr lang="en-US" dirty="0"/>
              <a:t>Dataflow at Different Grain sizes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CDE4E-3521-4060-A6AE-A2AA73A9E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E2CA-3D1B-40B7-AEAA-5DA74A30CD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3FD4F2-CE6D-47A9-8129-31B674315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56C79D0-B377-4696-8F10-892588E6C5F9}"/>
              </a:ext>
            </a:extLst>
          </p:cNvPr>
          <p:cNvGrpSpPr/>
          <p:nvPr/>
        </p:nvGrpSpPr>
        <p:grpSpPr>
          <a:xfrm>
            <a:off x="1886504" y="2322139"/>
            <a:ext cx="3900146" cy="4361685"/>
            <a:chOff x="2215309" y="1901031"/>
            <a:chExt cx="3900146" cy="4361685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60FAC3D-EBAD-46F1-8A9A-558EF907E3A2}"/>
                </a:ext>
              </a:extLst>
            </p:cNvPr>
            <p:cNvGrpSpPr/>
            <p:nvPr/>
          </p:nvGrpSpPr>
          <p:grpSpPr>
            <a:xfrm>
              <a:off x="2687207" y="1901031"/>
              <a:ext cx="258742" cy="3277404"/>
              <a:chOff x="3733800" y="2133600"/>
              <a:chExt cx="228600" cy="2895600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37F20F-BEDA-4EA1-834D-AE73C4FD4AC3}"/>
                  </a:ext>
                </a:extLst>
              </p:cNvPr>
              <p:cNvSpPr/>
              <p:nvPr/>
            </p:nvSpPr>
            <p:spPr bwMode="auto">
              <a:xfrm>
                <a:off x="3733800" y="2133600"/>
                <a:ext cx="228600" cy="228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2A2B691-780F-4701-814F-F8EA7988CE84}"/>
                  </a:ext>
                </a:extLst>
              </p:cNvPr>
              <p:cNvSpPr/>
              <p:nvPr/>
            </p:nvSpPr>
            <p:spPr bwMode="auto">
              <a:xfrm>
                <a:off x="3733800" y="2514600"/>
                <a:ext cx="228600" cy="228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C53B869-367E-46E7-A6BB-AA76CE98D481}"/>
                  </a:ext>
                </a:extLst>
              </p:cNvPr>
              <p:cNvSpPr/>
              <p:nvPr/>
            </p:nvSpPr>
            <p:spPr bwMode="auto">
              <a:xfrm>
                <a:off x="3733800" y="2895600"/>
                <a:ext cx="228600" cy="228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52A7130-7520-4E3A-8AA2-9AFB7653ED86}"/>
                  </a:ext>
                </a:extLst>
              </p:cNvPr>
              <p:cNvSpPr/>
              <p:nvPr/>
            </p:nvSpPr>
            <p:spPr bwMode="auto">
              <a:xfrm>
                <a:off x="3733800" y="3276600"/>
                <a:ext cx="228600" cy="228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8880BA7-D027-477C-A4D1-7101F8F91166}"/>
                  </a:ext>
                </a:extLst>
              </p:cNvPr>
              <p:cNvSpPr/>
              <p:nvPr/>
            </p:nvSpPr>
            <p:spPr bwMode="auto">
              <a:xfrm>
                <a:off x="3733800" y="4038600"/>
                <a:ext cx="228600" cy="228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B1B8030-A1A3-4280-BB74-AFF997B952C6}"/>
                  </a:ext>
                </a:extLst>
              </p:cNvPr>
              <p:cNvSpPr/>
              <p:nvPr/>
            </p:nvSpPr>
            <p:spPr bwMode="auto">
              <a:xfrm>
                <a:off x="3733800" y="3657600"/>
                <a:ext cx="228600" cy="228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EE53AF6-DE64-46F8-B4B9-68123CE8AD7A}"/>
                  </a:ext>
                </a:extLst>
              </p:cNvPr>
              <p:cNvSpPr/>
              <p:nvPr/>
            </p:nvSpPr>
            <p:spPr bwMode="auto">
              <a:xfrm>
                <a:off x="3733800" y="4419600"/>
                <a:ext cx="228600" cy="228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20F901F-070E-481B-8933-9CD659D2A3C2}"/>
                  </a:ext>
                </a:extLst>
              </p:cNvPr>
              <p:cNvSpPr/>
              <p:nvPr/>
            </p:nvSpPr>
            <p:spPr bwMode="auto">
              <a:xfrm>
                <a:off x="3733800" y="4800600"/>
                <a:ext cx="228600" cy="228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CE0CC51-6579-49EA-BA61-33E302E75398}"/>
                </a:ext>
              </a:extLst>
            </p:cNvPr>
            <p:cNvSpPr/>
            <p:nvPr/>
          </p:nvSpPr>
          <p:spPr>
            <a:xfrm>
              <a:off x="4034837" y="3324114"/>
              <a:ext cx="431237" cy="43123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14752A0C-E9EE-4D3D-8312-AAAAFEA19F3B}"/>
                </a:ext>
              </a:extLst>
            </p:cNvPr>
            <p:cNvGrpSpPr/>
            <p:nvPr/>
          </p:nvGrpSpPr>
          <p:grpSpPr>
            <a:xfrm>
              <a:off x="3121933" y="2053962"/>
              <a:ext cx="797806" cy="2971542"/>
              <a:chOff x="3192699" y="2182242"/>
              <a:chExt cx="704865" cy="2625370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FE1F2BCD-25EF-4006-A834-839781E4A232}"/>
                  </a:ext>
                </a:extLst>
              </p:cNvPr>
              <p:cNvGrpSpPr/>
              <p:nvPr/>
            </p:nvGrpSpPr>
            <p:grpSpPr>
              <a:xfrm>
                <a:off x="3192699" y="2182242"/>
                <a:ext cx="659034" cy="1236485"/>
                <a:chOff x="3143533" y="2159232"/>
                <a:chExt cx="659034" cy="1236485"/>
              </a:xfrm>
            </p:grpSpPr>
            <p:cxnSp>
              <p:nvCxnSpPr>
                <p:cNvPr id="37" name="Straight Arrow Connector 36">
                  <a:extLst>
                    <a:ext uri="{FF2B5EF4-FFF2-40B4-BE49-F238E27FC236}">
                      <a16:creationId xmlns:a16="http://schemas.microsoft.com/office/drawing/2014/main" id="{255A0191-B62E-491C-95A4-0A1C82E9A5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43533" y="3283612"/>
                  <a:ext cx="654184" cy="112105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>
                  <a:extLst>
                    <a:ext uri="{FF2B5EF4-FFF2-40B4-BE49-F238E27FC236}">
                      <a16:creationId xmlns:a16="http://schemas.microsoft.com/office/drawing/2014/main" id="{6AC94475-B5FB-46FA-BA47-9EBDF92592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73002" y="2917330"/>
                  <a:ext cx="578884" cy="273254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id="{3FAB89D2-6329-4306-A3B4-8C8DDF67D9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43533" y="2582291"/>
                  <a:ext cx="659034" cy="527650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5BCAED48-EBD4-464E-95C3-AD794D52AF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94904" y="2159232"/>
                  <a:ext cx="607663" cy="857681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C10FDD3A-4F75-4994-BA05-97E08E36C4E6}"/>
                  </a:ext>
                </a:extLst>
              </p:cNvPr>
              <p:cNvGrpSpPr/>
              <p:nvPr/>
            </p:nvGrpSpPr>
            <p:grpSpPr>
              <a:xfrm flipV="1">
                <a:off x="3238530" y="3571127"/>
                <a:ext cx="659034" cy="1236485"/>
                <a:chOff x="3143533" y="2159232"/>
                <a:chExt cx="659034" cy="1236485"/>
              </a:xfrm>
            </p:grpSpPr>
            <p:cxnSp>
              <p:nvCxnSpPr>
                <p:cNvPr id="59" name="Straight Arrow Connector 58">
                  <a:extLst>
                    <a:ext uri="{FF2B5EF4-FFF2-40B4-BE49-F238E27FC236}">
                      <a16:creationId xmlns:a16="http://schemas.microsoft.com/office/drawing/2014/main" id="{35641166-570F-4E7B-8022-5D0225B465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43533" y="3281417"/>
                  <a:ext cx="608353" cy="114300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59">
                  <a:extLst>
                    <a:ext uri="{FF2B5EF4-FFF2-40B4-BE49-F238E27FC236}">
                      <a16:creationId xmlns:a16="http://schemas.microsoft.com/office/drawing/2014/main" id="{ACA21E93-411F-48B5-9C72-B88FC0A34D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73002" y="2917330"/>
                  <a:ext cx="578884" cy="273254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Arrow Connector 60">
                  <a:extLst>
                    <a:ext uri="{FF2B5EF4-FFF2-40B4-BE49-F238E27FC236}">
                      <a16:creationId xmlns:a16="http://schemas.microsoft.com/office/drawing/2014/main" id="{E2FF879D-32F7-4E8F-A153-C4BF214E83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43533" y="2582291"/>
                  <a:ext cx="659034" cy="527650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Arrow Connector 61">
                  <a:extLst>
                    <a:ext uri="{FF2B5EF4-FFF2-40B4-BE49-F238E27FC236}">
                      <a16:creationId xmlns:a16="http://schemas.microsoft.com/office/drawing/2014/main" id="{875BE779-1155-4839-A41D-644092919D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94904" y="2159232"/>
                  <a:ext cx="607663" cy="857681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B1C45198-2A1A-44E9-851D-EA8A01C61D57}"/>
                </a:ext>
              </a:extLst>
            </p:cNvPr>
            <p:cNvSpPr/>
            <p:nvPr/>
          </p:nvSpPr>
          <p:spPr>
            <a:xfrm>
              <a:off x="5684218" y="3324114"/>
              <a:ext cx="431237" cy="43123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7B708C27-1B25-45F2-970F-2D3D5956029F}"/>
                </a:ext>
              </a:extLst>
            </p:cNvPr>
            <p:cNvCxnSpPr/>
            <p:nvPr/>
          </p:nvCxnSpPr>
          <p:spPr>
            <a:xfrm>
              <a:off x="4628495" y="3539733"/>
              <a:ext cx="892534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E7269F0C-869A-4A14-9E17-BF72853ABD1C}"/>
                </a:ext>
              </a:extLst>
            </p:cNvPr>
            <p:cNvCxnSpPr>
              <a:cxnSpLocks/>
            </p:cNvCxnSpPr>
            <p:nvPr/>
          </p:nvCxnSpPr>
          <p:spPr>
            <a:xfrm>
              <a:off x="5899837" y="3884723"/>
              <a:ext cx="0" cy="196241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3FBEC59E-21D3-4EC8-BC12-7285133B7A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15309" y="5775394"/>
              <a:ext cx="3684528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E4A8E24C-1E5A-4A4B-813D-718C6A2D325D}"/>
                </a:ext>
              </a:extLst>
            </p:cNvPr>
            <p:cNvCxnSpPr>
              <a:cxnSpLocks/>
            </p:cNvCxnSpPr>
            <p:nvPr/>
          </p:nvCxnSpPr>
          <p:spPr>
            <a:xfrm>
              <a:off x="2215309" y="3539733"/>
              <a:ext cx="34535" cy="2235661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FBD79AAF-8413-40E2-BB0C-0D79BC9ADB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49844" y="3573048"/>
              <a:ext cx="416849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FA537380-3EE3-4C9A-A23B-AD97486873C3}"/>
                </a:ext>
              </a:extLst>
            </p:cNvPr>
            <p:cNvSpPr txBox="1"/>
            <p:nvPr/>
          </p:nvSpPr>
          <p:spPr>
            <a:xfrm>
              <a:off x="4578299" y="3723835"/>
              <a:ext cx="993694" cy="418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Reduce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A4C86A7-BFF2-4988-BE61-555F6DFA408B}"/>
                </a:ext>
              </a:extLst>
            </p:cNvPr>
            <p:cNvSpPr txBox="1"/>
            <p:nvPr/>
          </p:nvSpPr>
          <p:spPr>
            <a:xfrm>
              <a:off x="2681565" y="5155904"/>
              <a:ext cx="795565" cy="418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Maps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D9E26B6-DCCE-4AA3-A3D2-5E81F92E2D8C}"/>
                </a:ext>
              </a:extLst>
            </p:cNvPr>
            <p:cNvSpPr txBox="1"/>
            <p:nvPr/>
          </p:nvSpPr>
          <p:spPr>
            <a:xfrm>
              <a:off x="3158916" y="5844685"/>
              <a:ext cx="912265" cy="418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Iterate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445CA5A4-6795-4553-8DF4-38BCAF2E74A1}"/>
                </a:ext>
              </a:extLst>
            </p:cNvPr>
            <p:cNvSpPr txBox="1"/>
            <p:nvPr/>
          </p:nvSpPr>
          <p:spPr>
            <a:xfrm>
              <a:off x="4135252" y="2293180"/>
              <a:ext cx="18843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Internal Execution</a:t>
              </a:r>
              <a:br>
                <a:rPr lang="en-US" dirty="0"/>
              </a:br>
              <a:r>
                <a:rPr lang="en-US" dirty="0"/>
                <a:t>Dataflow Nodes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8EB687A-85CC-46BF-B0CD-16E4E8617E89}"/>
                </a:ext>
              </a:extLst>
            </p:cNvPr>
            <p:cNvSpPr txBox="1"/>
            <p:nvPr/>
          </p:nvSpPr>
          <p:spPr>
            <a:xfrm>
              <a:off x="3867865" y="4483232"/>
              <a:ext cx="1893621" cy="731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HPC</a:t>
              </a:r>
              <a:br>
                <a:rPr lang="en-US" dirty="0"/>
              </a:br>
              <a:r>
                <a:rPr lang="en-US" dirty="0"/>
                <a:t>Communication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8903C99-ECFF-4C67-B7F3-639A0412D82C}"/>
              </a:ext>
            </a:extLst>
          </p:cNvPr>
          <p:cNvSpPr txBox="1"/>
          <p:nvPr/>
        </p:nvSpPr>
        <p:spPr>
          <a:xfrm>
            <a:off x="721271" y="173704"/>
            <a:ext cx="5133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Coarse Grain Dataflows links jobs in such a pipeline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C5D52AD-7D1F-4E92-95D2-CD333F5D3718}"/>
              </a:ext>
            </a:extLst>
          </p:cNvPr>
          <p:cNvSpPr txBox="1"/>
          <p:nvPr/>
        </p:nvSpPr>
        <p:spPr>
          <a:xfrm>
            <a:off x="1014938" y="540083"/>
            <a:ext cx="1777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preparation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4E1A394-D4EB-4ABC-975A-D3439C20E7D8}"/>
              </a:ext>
            </a:extLst>
          </p:cNvPr>
          <p:cNvGrpSpPr/>
          <p:nvPr/>
        </p:nvGrpSpPr>
        <p:grpSpPr>
          <a:xfrm>
            <a:off x="62738" y="575926"/>
            <a:ext cx="11256142" cy="1023722"/>
            <a:chOff x="82604" y="607824"/>
            <a:chExt cx="11256142" cy="102372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B30F444-8AB8-4A0C-BFBB-4B27A3288AA1}"/>
                </a:ext>
              </a:extLst>
            </p:cNvPr>
            <p:cNvGrpSpPr/>
            <p:nvPr/>
          </p:nvGrpSpPr>
          <p:grpSpPr>
            <a:xfrm>
              <a:off x="82604" y="607824"/>
              <a:ext cx="7821382" cy="1023722"/>
              <a:chOff x="3152320" y="178786"/>
              <a:chExt cx="7821382" cy="1023722"/>
            </a:xfrm>
          </p:grpSpPr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16CBE429-89C3-4EAF-AFE7-5D9CE2628C77}"/>
                  </a:ext>
                </a:extLst>
              </p:cNvPr>
              <p:cNvSpPr/>
              <p:nvPr/>
            </p:nvSpPr>
            <p:spPr>
              <a:xfrm>
                <a:off x="3152320" y="178786"/>
                <a:ext cx="1023722" cy="102372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D5562779-E344-4874-9405-B42969171A3F}"/>
                  </a:ext>
                </a:extLst>
              </p:cNvPr>
              <p:cNvSpPr/>
              <p:nvPr/>
            </p:nvSpPr>
            <p:spPr>
              <a:xfrm>
                <a:off x="6551150" y="178786"/>
                <a:ext cx="1023722" cy="102372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CFC8240D-B2DD-43C2-BB13-02072A52EE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86410" y="690647"/>
                <a:ext cx="2354372" cy="0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9D0116E7-2E71-49C3-A438-E1B0FDBC77BF}"/>
                  </a:ext>
                </a:extLst>
              </p:cNvPr>
              <p:cNvSpPr/>
              <p:nvPr/>
            </p:nvSpPr>
            <p:spPr>
              <a:xfrm>
                <a:off x="9949980" y="178786"/>
                <a:ext cx="1023722" cy="102372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A5C43115-F4B5-4FEF-9D76-275DE5153E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85240" y="690647"/>
                <a:ext cx="2354372" cy="0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699DD8B-58AE-4916-8658-2C03F823CE25}"/>
                </a:ext>
              </a:extLst>
            </p:cNvPr>
            <p:cNvSpPr/>
            <p:nvPr/>
          </p:nvSpPr>
          <p:spPr>
            <a:xfrm>
              <a:off x="10315024" y="607824"/>
              <a:ext cx="1023722" cy="102372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6E3512E8-7B3C-4A0C-846C-4752870AED68}"/>
                </a:ext>
              </a:extLst>
            </p:cNvPr>
            <p:cNvCxnSpPr>
              <a:cxnSpLocks/>
            </p:cNvCxnSpPr>
            <p:nvPr/>
          </p:nvCxnSpPr>
          <p:spPr>
            <a:xfrm>
              <a:off x="7960652" y="1119685"/>
              <a:ext cx="2354372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E80504D5-B671-43D6-BAA1-DFE141401968}"/>
              </a:ext>
            </a:extLst>
          </p:cNvPr>
          <p:cNvSpPr txBox="1"/>
          <p:nvPr/>
        </p:nvSpPr>
        <p:spPr>
          <a:xfrm>
            <a:off x="4467051" y="552615"/>
            <a:ext cx="1123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Clustering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632C084-036E-4427-96A8-6D5C6BC3EBBA}"/>
              </a:ext>
            </a:extLst>
          </p:cNvPr>
          <p:cNvSpPr txBox="1"/>
          <p:nvPr/>
        </p:nvSpPr>
        <p:spPr>
          <a:xfrm>
            <a:off x="7892751" y="335101"/>
            <a:ext cx="1188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Dimension</a:t>
            </a:r>
          </a:p>
          <a:p>
            <a:r>
              <a:rPr lang="en-US" dirty="0"/>
              <a:t>Reduction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AB6A9BB-15D8-47A9-A49D-4A7957C6C21B}"/>
              </a:ext>
            </a:extLst>
          </p:cNvPr>
          <p:cNvSpPr txBox="1"/>
          <p:nvPr/>
        </p:nvSpPr>
        <p:spPr>
          <a:xfrm>
            <a:off x="10310302" y="211362"/>
            <a:ext cx="136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Visualization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43E2FD4-41FF-4BA2-9C6F-F2308EC898AB}"/>
              </a:ext>
            </a:extLst>
          </p:cNvPr>
          <p:cNvSpPr txBox="1"/>
          <p:nvPr/>
        </p:nvSpPr>
        <p:spPr>
          <a:xfrm>
            <a:off x="101304" y="1713847"/>
            <a:ext cx="22365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internally to each job you can also elegantly express algorithm as dataflow but with more stringent performance constraints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FA7EBA40-619C-4BD1-9C7D-6A54924F5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4263">
            <a:off x="3437532" y="1704294"/>
            <a:ext cx="902224" cy="90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0D78EA15-DEF7-41C6-ACFE-92FC705F386B}"/>
              </a:ext>
            </a:extLst>
          </p:cNvPr>
          <p:cNvSpPr txBox="1">
            <a:spLocks/>
          </p:cNvSpPr>
          <p:nvPr/>
        </p:nvSpPr>
        <p:spPr>
          <a:xfrm>
            <a:off x="7030840" y="2369513"/>
            <a:ext cx="4880675" cy="252247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 = </a:t>
            </a:r>
            <a:r>
              <a:rPr lang="en-US" dirty="0" err="1"/>
              <a:t>loadPoints</a:t>
            </a:r>
            <a:r>
              <a:rPr lang="en-US" dirty="0"/>
              <a:t>()</a:t>
            </a:r>
          </a:p>
          <a:p>
            <a:r>
              <a:rPr lang="en-US" dirty="0"/>
              <a:t>C = </a:t>
            </a:r>
            <a:r>
              <a:rPr lang="en-US" dirty="0" err="1"/>
              <a:t>loadInitCenters</a:t>
            </a:r>
            <a:r>
              <a:rPr lang="en-US" dirty="0"/>
              <a:t>()</a:t>
            </a:r>
          </a:p>
          <a:p>
            <a:r>
              <a:rPr lang="en-US" dirty="0"/>
              <a:t>for 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 &lt; 10;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  T = </a:t>
            </a:r>
            <a:r>
              <a:rPr lang="en-US" dirty="0" err="1"/>
              <a:t>P.map</a:t>
            </a:r>
            <a:r>
              <a:rPr lang="en-US" dirty="0"/>
              <a:t>().</a:t>
            </a:r>
            <a:r>
              <a:rPr lang="en-US" dirty="0" err="1"/>
              <a:t>withBroadcast</a:t>
            </a:r>
            <a:r>
              <a:rPr lang="en-US" dirty="0"/>
              <a:t>(C)</a:t>
            </a:r>
          </a:p>
          <a:p>
            <a:r>
              <a:rPr lang="en-US" dirty="0"/>
              <a:t>  C = </a:t>
            </a:r>
            <a:r>
              <a:rPr lang="en-US" dirty="0" err="1"/>
              <a:t>T.reduce</a:t>
            </a:r>
            <a:r>
              <a:rPr lang="en-US" dirty="0"/>
              <a:t>()     }</a:t>
            </a:r>
            <a:br>
              <a:rPr lang="en-US" dirty="0"/>
            </a:br>
            <a:endParaRPr lang="en-US" dirty="0"/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9FD1DEC-D102-497E-BB6E-C60F54779EB3}"/>
              </a:ext>
            </a:extLst>
          </p:cNvPr>
          <p:cNvCxnSpPr>
            <a:cxnSpLocks/>
          </p:cNvCxnSpPr>
          <p:nvPr/>
        </p:nvCxnSpPr>
        <p:spPr>
          <a:xfrm>
            <a:off x="6320433" y="3429000"/>
            <a:ext cx="0" cy="850269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A8AFFC1-55D7-4FD4-A596-33EC026164F7}"/>
              </a:ext>
            </a:extLst>
          </p:cNvPr>
          <p:cNvCxnSpPr>
            <a:cxnSpLocks/>
          </p:cNvCxnSpPr>
          <p:nvPr/>
        </p:nvCxnSpPr>
        <p:spPr>
          <a:xfrm>
            <a:off x="6285596" y="4306929"/>
            <a:ext cx="515041" cy="0"/>
          </a:xfrm>
          <a:prstGeom prst="line">
            <a:avLst/>
          </a:prstGeom>
          <a:ln w="38100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EE7F63D-FF7D-440E-9EB6-4D417C5429B0}"/>
              </a:ext>
            </a:extLst>
          </p:cNvPr>
          <p:cNvCxnSpPr>
            <a:cxnSpLocks/>
          </p:cNvCxnSpPr>
          <p:nvPr/>
        </p:nvCxnSpPr>
        <p:spPr>
          <a:xfrm>
            <a:off x="6325011" y="3429000"/>
            <a:ext cx="515041" cy="0"/>
          </a:xfrm>
          <a:prstGeom prst="line">
            <a:avLst/>
          </a:prstGeom>
          <a:ln w="381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39D91A02-AF24-490A-8689-B857A6512AC6}"/>
              </a:ext>
            </a:extLst>
          </p:cNvPr>
          <p:cNvSpPr txBox="1"/>
          <p:nvPr/>
        </p:nvSpPr>
        <p:spPr>
          <a:xfrm>
            <a:off x="6086387" y="4376864"/>
            <a:ext cx="108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Iterate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22342FE-7AE4-4FB0-A182-9EA1FB25AD5D}"/>
              </a:ext>
            </a:extLst>
          </p:cNvPr>
          <p:cNvSpPr txBox="1"/>
          <p:nvPr/>
        </p:nvSpPr>
        <p:spPr>
          <a:xfrm>
            <a:off x="5786650" y="1970740"/>
            <a:ext cx="4795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Corresponding to classic Spark K-means Dataflow</a:t>
            </a:r>
          </a:p>
        </p:txBody>
      </p:sp>
    </p:spTree>
    <p:extLst>
      <p:ext uri="{BB962C8B-B14F-4D97-AF65-F5344CB8AC3E}">
        <p14:creationId xmlns:p14="http://schemas.microsoft.com/office/powerpoint/2010/main" val="1946701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07995"/>
            <a:ext cx="12192000" cy="5700587"/>
          </a:xfrm>
          <a:noFill/>
        </p:spPr>
        <p:txBody>
          <a:bodyPr>
            <a:normAutofit/>
          </a:bodyPr>
          <a:lstStyle/>
          <a:p>
            <a:r>
              <a:rPr lang="en-US" sz="1800" b="1" dirty="0"/>
              <a:t>Applications, Benchma</a:t>
            </a:r>
            <a:r>
              <a:rPr lang="en-US" sz="2000" b="1" dirty="0"/>
              <a:t>r</a:t>
            </a:r>
            <a:r>
              <a:rPr lang="en-US" sz="1800" b="1" dirty="0"/>
              <a:t>ks and Libraries</a:t>
            </a:r>
          </a:p>
          <a:p>
            <a:pPr lvl="1"/>
            <a:r>
              <a:rPr lang="en-US" sz="1800" dirty="0"/>
              <a:t>51 NIST Big Data Use Cases, 7 Computational Giants of the NRC report, 13 Berkeley dwarfs, 7 NAS parallel benchmarks</a:t>
            </a:r>
          </a:p>
          <a:p>
            <a:pPr lvl="1"/>
            <a:r>
              <a:rPr lang="en-US" sz="1800" dirty="0"/>
              <a:t>Unified discussion by separately discussing </a:t>
            </a:r>
            <a:r>
              <a:rPr lang="en-US" sz="1800" b="1" dirty="0"/>
              <a:t>data &amp; model </a:t>
            </a:r>
            <a:r>
              <a:rPr lang="en-US" sz="1800" dirty="0"/>
              <a:t>for each application;</a:t>
            </a:r>
          </a:p>
          <a:p>
            <a:pPr lvl="1"/>
            <a:r>
              <a:rPr lang="en-US" sz="1800" dirty="0"/>
              <a:t>64 facets– Convergence Diamonds -- characterize applications</a:t>
            </a:r>
          </a:p>
          <a:p>
            <a:pPr lvl="1"/>
            <a:r>
              <a:rPr lang="en-US" sz="1800" dirty="0"/>
              <a:t>Characterization identifies hardware and software features for each application across big data, simulation; “complete” set of benchmarks (NIST)</a:t>
            </a:r>
          </a:p>
          <a:p>
            <a:r>
              <a:rPr lang="en-US" sz="1800" dirty="0"/>
              <a:t>Exemplar Ogre and Convergence Diamond Features</a:t>
            </a:r>
          </a:p>
          <a:p>
            <a:pPr lvl="1"/>
            <a:r>
              <a:rPr lang="en-US" sz="1800" b="1" dirty="0"/>
              <a:t>Overall application structure </a:t>
            </a:r>
            <a:r>
              <a:rPr lang="en-US" sz="1800" dirty="0"/>
              <a:t>e.g. pleasingly parallel</a:t>
            </a:r>
          </a:p>
          <a:p>
            <a:pPr lvl="1"/>
            <a:r>
              <a:rPr lang="en-US" sz="1800" b="1" dirty="0"/>
              <a:t>Data Features </a:t>
            </a:r>
            <a:r>
              <a:rPr lang="en-US" sz="1800" dirty="0"/>
              <a:t>e.g. from IoT, stored in HDFS ….</a:t>
            </a:r>
          </a:p>
          <a:p>
            <a:pPr lvl="1"/>
            <a:r>
              <a:rPr lang="en-US" sz="1800" b="1" dirty="0"/>
              <a:t>Processing Features </a:t>
            </a:r>
            <a:r>
              <a:rPr lang="en-US" sz="1800" dirty="0"/>
              <a:t>e.g. uses neural nets or conjugate gradient</a:t>
            </a:r>
          </a:p>
          <a:p>
            <a:pPr lvl="1"/>
            <a:r>
              <a:rPr lang="en-US" sz="1800" b="1" dirty="0"/>
              <a:t>Execution Structure </a:t>
            </a:r>
            <a:r>
              <a:rPr lang="en-US" sz="1800" dirty="0"/>
              <a:t>e.g. data or model volume</a:t>
            </a:r>
          </a:p>
          <a:p>
            <a:r>
              <a:rPr lang="en-US" sz="1800" dirty="0"/>
              <a:t>Need to distinguish </a:t>
            </a:r>
            <a:r>
              <a:rPr lang="en-US" sz="1800" b="1" dirty="0"/>
              <a:t>data management </a:t>
            </a:r>
            <a:r>
              <a:rPr lang="en-US" sz="1800" dirty="0"/>
              <a:t>from </a:t>
            </a:r>
            <a:r>
              <a:rPr lang="en-US" sz="1800" b="1" dirty="0"/>
              <a:t>data analytics</a:t>
            </a:r>
          </a:p>
          <a:p>
            <a:r>
              <a:rPr lang="en-US" sz="1800" b="1" dirty="0"/>
              <a:t>Management </a:t>
            </a:r>
            <a:r>
              <a:rPr lang="en-US" sz="1800" dirty="0"/>
              <a:t>and</a:t>
            </a:r>
            <a:r>
              <a:rPr lang="en-US" sz="1800" b="1" dirty="0"/>
              <a:t> Search </a:t>
            </a:r>
            <a:r>
              <a:rPr lang="en-US" sz="1800" dirty="0"/>
              <a:t>I/O intensive and suitable for classic clouds</a:t>
            </a:r>
          </a:p>
          <a:p>
            <a:pPr lvl="1"/>
            <a:r>
              <a:rPr lang="en-US" sz="1800" dirty="0"/>
              <a:t>Science data has fewer users than commercial but </a:t>
            </a:r>
            <a:r>
              <a:rPr lang="en-US" sz="1800" b="1" dirty="0"/>
              <a:t>requirements </a:t>
            </a:r>
            <a:r>
              <a:rPr lang="en-US" sz="1800" dirty="0"/>
              <a:t>poorly understood</a:t>
            </a:r>
          </a:p>
          <a:p>
            <a:r>
              <a:rPr lang="en-US" sz="1800" b="1" dirty="0"/>
              <a:t>Analytics</a:t>
            </a:r>
            <a:r>
              <a:rPr lang="en-US" sz="1800" dirty="0"/>
              <a:t> has many features in common with large scale </a:t>
            </a:r>
            <a:r>
              <a:rPr lang="en-US" sz="1800" b="1" dirty="0"/>
              <a:t>simulations</a:t>
            </a:r>
          </a:p>
          <a:p>
            <a:pPr lvl="1"/>
            <a:r>
              <a:rPr lang="en-US" sz="1800" dirty="0"/>
              <a:t>Data analytics often </a:t>
            </a:r>
            <a:r>
              <a:rPr lang="en-US" sz="1800" b="1" dirty="0"/>
              <a:t>SPMD</a:t>
            </a:r>
            <a:r>
              <a:rPr lang="en-US" sz="1800" dirty="0"/>
              <a:t>, </a:t>
            </a:r>
            <a:r>
              <a:rPr lang="en-US" sz="1800" b="1" dirty="0"/>
              <a:t>BSP</a:t>
            </a:r>
            <a:r>
              <a:rPr lang="en-US" sz="1800" dirty="0"/>
              <a:t> and benefits from high performance networking and communication libraries.</a:t>
            </a:r>
          </a:p>
          <a:p>
            <a:pPr lvl="1"/>
            <a:r>
              <a:rPr lang="en-US" sz="1800" b="1" dirty="0"/>
              <a:t>Decompose Model </a:t>
            </a:r>
            <a:r>
              <a:rPr lang="en-US" sz="1800" dirty="0"/>
              <a:t>(as in simulation) and </a:t>
            </a:r>
            <a:r>
              <a:rPr lang="en-US" sz="1800" b="1" dirty="0"/>
              <a:t>Data</a:t>
            </a:r>
            <a:r>
              <a:rPr lang="en-US" sz="1800" dirty="0"/>
              <a:t> (bit different and confusing) across nodes of cluster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81752"/>
            <a:ext cx="9144000" cy="533400"/>
          </a:xfrm>
        </p:spPr>
        <p:txBody>
          <a:bodyPr/>
          <a:lstStyle/>
          <a:p>
            <a:pPr algn="ctr"/>
            <a:r>
              <a:rPr lang="en-US" sz="3100" b="1" dirty="0">
                <a:latin typeface="+mn-lt"/>
              </a:rPr>
              <a:t>Summary of Big Data HPC Convergence I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E94B5FE-2E2D-44C1-AB8C-77E00F550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8035-975A-4981-8D68-0781D7C496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214BF0-E755-4AA7-B5D7-1A29571C3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062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3506"/>
            <a:ext cx="12192000" cy="5856531"/>
          </a:xfrm>
          <a:noFill/>
        </p:spPr>
        <p:txBody>
          <a:bodyPr/>
          <a:lstStyle/>
          <a:p>
            <a:r>
              <a:rPr lang="en-US" sz="1800" b="1" dirty="0"/>
              <a:t>Software Architecture and its implementation</a:t>
            </a:r>
          </a:p>
          <a:p>
            <a:pPr lvl="1"/>
            <a:r>
              <a:rPr lang="en-US" sz="1800" b="1" dirty="0"/>
              <a:t>HPC-ABDS: </a:t>
            </a:r>
            <a:r>
              <a:rPr lang="en-US" sz="1800" dirty="0"/>
              <a:t>Cloud-HPC interoperable software: performance of HPC (High Performance Computing) and the rich functionality of the Apache Big Data Stack. </a:t>
            </a:r>
          </a:p>
          <a:p>
            <a:pPr lvl="1"/>
            <a:r>
              <a:rPr lang="en-US" sz="1800" b="1" dirty="0"/>
              <a:t>Added HPC </a:t>
            </a:r>
            <a:r>
              <a:rPr lang="en-US" sz="1800" dirty="0"/>
              <a:t>to Hadoop, Storm, Heron, Spark; </a:t>
            </a:r>
          </a:p>
          <a:p>
            <a:pPr lvl="1"/>
            <a:r>
              <a:rPr lang="en-US" sz="1800" b="1" dirty="0"/>
              <a:t>Twister2 </a:t>
            </a:r>
            <a:r>
              <a:rPr lang="en-US" sz="1800" dirty="0"/>
              <a:t>will add to Beam and Flink as a </a:t>
            </a:r>
            <a:r>
              <a:rPr lang="en-US" sz="1800" b="1" dirty="0"/>
              <a:t>HPC-</a:t>
            </a:r>
            <a:r>
              <a:rPr lang="en-US" sz="1800" b="1" dirty="0" err="1"/>
              <a:t>FaaS</a:t>
            </a:r>
            <a:r>
              <a:rPr lang="en-US" sz="1800" dirty="0"/>
              <a:t> programming model</a:t>
            </a:r>
          </a:p>
          <a:p>
            <a:pPr lvl="1"/>
            <a:r>
              <a:rPr lang="en-US" sz="1800" dirty="0"/>
              <a:t>Could work in Apache model contributing code in different ways</a:t>
            </a:r>
          </a:p>
          <a:p>
            <a:pPr lvl="1"/>
            <a:r>
              <a:rPr lang="en-US" sz="1800" dirty="0"/>
              <a:t>One approach is an </a:t>
            </a:r>
            <a:r>
              <a:rPr lang="en-US" sz="1800" b="1" dirty="0"/>
              <a:t>HPC</a:t>
            </a:r>
            <a:r>
              <a:rPr lang="en-US" sz="1800" dirty="0"/>
              <a:t> project in </a:t>
            </a:r>
            <a:r>
              <a:rPr lang="en-US" sz="1800" b="1" dirty="0"/>
              <a:t>Apache Foundation</a:t>
            </a:r>
          </a:p>
          <a:p>
            <a:r>
              <a:rPr lang="en-US" sz="1800" b="1" dirty="0" err="1"/>
              <a:t>HPCCloud</a:t>
            </a:r>
            <a:r>
              <a:rPr lang="en-US" sz="1800" b="1" dirty="0"/>
              <a:t> runs same HPC-ABDS software across all </a:t>
            </a:r>
            <a:r>
              <a:rPr lang="en-US" sz="1800" dirty="0"/>
              <a:t>platforms but “data management” nodes have different balance in I/O, Network and Compute from “model” nodes</a:t>
            </a:r>
          </a:p>
          <a:p>
            <a:pPr lvl="1"/>
            <a:r>
              <a:rPr lang="en-US" sz="1800" dirty="0"/>
              <a:t>Optimize to data and model functions as specified by convergence diamonds rather than optimizing for simulation and big data</a:t>
            </a:r>
          </a:p>
          <a:p>
            <a:r>
              <a:rPr lang="en-US" sz="1800" b="1" dirty="0"/>
              <a:t>Convergence Language: </a:t>
            </a:r>
            <a:r>
              <a:rPr lang="en-US" sz="1800" dirty="0"/>
              <a:t>Make C++, Java, Scala, Python (R) … perform well</a:t>
            </a:r>
          </a:p>
          <a:p>
            <a:r>
              <a:rPr lang="en-US" sz="1800" b="1" dirty="0"/>
              <a:t>Training: </a:t>
            </a:r>
            <a:r>
              <a:rPr lang="en-US" sz="1800" dirty="0"/>
              <a:t>Students prefer to learn machine learning and clouds and need to be taught importance of HPC to Big Data</a:t>
            </a:r>
          </a:p>
          <a:p>
            <a:r>
              <a:rPr lang="en-US" sz="1800" b="1" dirty="0"/>
              <a:t>Sustainability: </a:t>
            </a:r>
            <a:r>
              <a:rPr lang="en-US" sz="1800" dirty="0"/>
              <a:t>research/HPC communities cannot afford to develop everything (hardware and software) from scratch</a:t>
            </a:r>
          </a:p>
          <a:p>
            <a:r>
              <a:rPr lang="en-US" sz="1800" b="1" dirty="0" err="1"/>
              <a:t>HPCCloud</a:t>
            </a:r>
            <a:r>
              <a:rPr lang="en-US" sz="1800" b="1" dirty="0"/>
              <a:t> 2.0 </a:t>
            </a:r>
            <a:r>
              <a:rPr lang="en-US" sz="1800" dirty="0"/>
              <a:t>uses DevOps to deploy HPC-ABDS on clouds or HPC</a:t>
            </a:r>
          </a:p>
          <a:p>
            <a:r>
              <a:rPr lang="en-US" sz="1800" b="1" dirty="0" err="1"/>
              <a:t>HPCCloud</a:t>
            </a:r>
            <a:r>
              <a:rPr lang="en-US" sz="1800" b="1" dirty="0"/>
              <a:t> 3.0 </a:t>
            </a:r>
            <a:r>
              <a:rPr lang="en-US" sz="1800" dirty="0"/>
              <a:t>delivers </a:t>
            </a:r>
            <a:r>
              <a:rPr lang="en-US" sz="1800" b="1" dirty="0"/>
              <a:t>Solutions as a Service </a:t>
            </a:r>
            <a:r>
              <a:rPr lang="en-US" sz="1800" dirty="0"/>
              <a:t>with an </a:t>
            </a:r>
            <a:r>
              <a:rPr lang="en-US" sz="1800" b="1" dirty="0"/>
              <a:t>HPC-</a:t>
            </a:r>
            <a:r>
              <a:rPr lang="en-US" sz="1800" b="1" dirty="0" err="1"/>
              <a:t>FaaS</a:t>
            </a:r>
            <a:r>
              <a:rPr lang="en-US" sz="1800" b="1" dirty="0"/>
              <a:t> </a:t>
            </a:r>
            <a:r>
              <a:rPr lang="en-US" sz="1800" dirty="0"/>
              <a:t>programming model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0106"/>
            <a:ext cx="91440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atin typeface="+mn-lt"/>
              </a:rPr>
              <a:t>Summary of Big Data HPC Convergence II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193FB2F-840C-4EFB-8A12-5F0DEB2E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06508-C3E3-487C-A23B-7B51B27F93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D1BA4-B1BA-4DD3-98BD-38E4761CE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824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ACD081-4AC4-4C8D-9D9C-E5BBD087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38" y="1415270"/>
            <a:ext cx="10515600" cy="2852737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Bringing it together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Twister2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907510-0817-460E-987A-9062819297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CBE5B1-4756-4302-BF70-CD1B91F1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EBBC-D31C-436B-B474-F50C92D7F7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1F3B4-A04F-453A-A1D2-2F02133D2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015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ACD081-4AC4-4C8D-9D9C-E5BBD087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94" y="3064546"/>
            <a:ext cx="12133006" cy="2852737"/>
          </a:xfrm>
        </p:spPr>
        <p:txBody>
          <a:bodyPr/>
          <a:lstStyle/>
          <a:p>
            <a:pPr algn="ctr"/>
            <a:r>
              <a:rPr lang="en-US" b="1" dirty="0"/>
              <a:t>Implementing Twister2</a:t>
            </a:r>
            <a:br>
              <a:rPr lang="en-US" b="1" dirty="0"/>
            </a:br>
            <a:r>
              <a:rPr lang="en-US" sz="5400" b="1" dirty="0"/>
              <a:t>to support a Grid linked to an HPC Cloud</a:t>
            </a:r>
            <a:endParaRPr lang="en-US" b="1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9FC71D2-86FA-4882-98CC-B15ED30A02A6}"/>
              </a:ext>
            </a:extLst>
          </p:cNvPr>
          <p:cNvGrpSpPr/>
          <p:nvPr/>
        </p:nvGrpSpPr>
        <p:grpSpPr>
          <a:xfrm>
            <a:off x="1179150" y="524576"/>
            <a:ext cx="9033968" cy="3737377"/>
            <a:chOff x="1179150" y="524576"/>
            <a:chExt cx="9033968" cy="373737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4BA8669-A2EA-4691-825A-85A08E853E29}"/>
                </a:ext>
              </a:extLst>
            </p:cNvPr>
            <p:cNvGrpSpPr/>
            <p:nvPr/>
          </p:nvGrpSpPr>
          <p:grpSpPr>
            <a:xfrm>
              <a:off x="1179150" y="524576"/>
              <a:ext cx="9033968" cy="3737377"/>
              <a:chOff x="1309779" y="438495"/>
              <a:chExt cx="9033968" cy="373737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9A9EF228-3C31-45C0-B050-64967551A367}"/>
                  </a:ext>
                </a:extLst>
              </p:cNvPr>
              <p:cNvGrpSpPr/>
              <p:nvPr/>
            </p:nvGrpSpPr>
            <p:grpSpPr>
              <a:xfrm>
                <a:off x="1309779" y="438495"/>
                <a:ext cx="9033968" cy="3737377"/>
                <a:chOff x="1876793" y="403142"/>
                <a:chExt cx="9033968" cy="3737377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6838FF88-EDE0-4FC8-8953-D448DFFAB774}"/>
                    </a:ext>
                  </a:extLst>
                </p:cNvPr>
                <p:cNvGrpSpPr/>
                <p:nvPr/>
              </p:nvGrpSpPr>
              <p:grpSpPr>
                <a:xfrm>
                  <a:off x="1876793" y="403142"/>
                  <a:ext cx="8126672" cy="3425430"/>
                  <a:chOff x="21265" y="617746"/>
                  <a:chExt cx="8126672" cy="3425430"/>
                </a:xfrm>
              </p:grpSpPr>
              <p:pic>
                <p:nvPicPr>
                  <p:cNvPr id="6" name="Picture 5">
                    <a:extLst>
                      <a:ext uri="{FF2B5EF4-FFF2-40B4-BE49-F238E27FC236}">
                        <a16:creationId xmlns:a16="http://schemas.microsoft.com/office/drawing/2014/main" id="{81BF276B-E4F9-4373-886C-DAC1D55CEEE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12482"/>
                  <a:stretch/>
                </p:blipFill>
                <p:spPr>
                  <a:xfrm>
                    <a:off x="21265" y="617746"/>
                    <a:ext cx="8126672" cy="3425430"/>
                  </a:xfrm>
                  <a:prstGeom prst="rect">
                    <a:avLst/>
                  </a:prstGeom>
                </p:spPr>
              </p:pic>
              <p:sp>
                <p:nvSpPr>
                  <p:cNvPr id="5" name="AutoShape 2" descr="Image result for clouds">
                    <a:extLst>
                      <a:ext uri="{FF2B5EF4-FFF2-40B4-BE49-F238E27FC236}">
                        <a16:creationId xmlns:a16="http://schemas.microsoft.com/office/drawing/2014/main" id="{A37E76CC-88EE-4121-906A-E2F577B3CC5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43600" y="3276600"/>
                    <a:ext cx="304800" cy="3048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8" name="Group 7">
                    <a:extLst>
                      <a:ext uri="{FF2B5EF4-FFF2-40B4-BE49-F238E27FC236}">
                        <a16:creationId xmlns:a16="http://schemas.microsoft.com/office/drawing/2014/main" id="{CE5F0219-0F6F-4553-8CD0-E2CA59E052C7}"/>
                      </a:ext>
                    </a:extLst>
                  </p:cNvPr>
                  <p:cNvGrpSpPr/>
                  <p:nvPr/>
                </p:nvGrpSpPr>
                <p:grpSpPr>
                  <a:xfrm>
                    <a:off x="1219937" y="1502386"/>
                    <a:ext cx="5450633" cy="1343787"/>
                    <a:chOff x="6090517" y="1408744"/>
                    <a:chExt cx="5450633" cy="1343787"/>
                  </a:xfrm>
                </p:grpSpPr>
                <p:sp>
                  <p:nvSpPr>
                    <p:cNvPr id="3" name="Oval 2">
                      <a:extLst>
                        <a:ext uri="{FF2B5EF4-FFF2-40B4-BE49-F238E27FC236}">
                          <a16:creationId xmlns:a16="http://schemas.microsoft.com/office/drawing/2014/main" id="{EDB5F2B5-8362-4398-9EF0-C34E719E87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73004" y="1511559"/>
                      <a:ext cx="1240972" cy="124097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pic>
                  <p:nvPicPr>
                    <p:cNvPr id="7" name="Picture 6">
                      <a:extLst>
                        <a:ext uri="{FF2B5EF4-FFF2-40B4-BE49-F238E27FC236}">
                          <a16:creationId xmlns:a16="http://schemas.microsoft.com/office/drawing/2014/main" id="{0CF54FC4-1080-4196-AAE8-52F69312C09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10516630" y="1688602"/>
                      <a:ext cx="793912" cy="44459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Picture 4" descr="Related image">
                      <a:extLst>
                        <a:ext uri="{FF2B5EF4-FFF2-40B4-BE49-F238E27FC236}">
                          <a16:creationId xmlns:a16="http://schemas.microsoft.com/office/drawing/2014/main" id="{440D13DF-FDDE-4380-A7DE-B0B68F908234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flipV="1">
                      <a:off x="10463464" y="2150900"/>
                      <a:ext cx="914400" cy="41148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21" name="Oval 20">
                      <a:extLst>
                        <a:ext uri="{FF2B5EF4-FFF2-40B4-BE49-F238E27FC236}">
                          <a16:creationId xmlns:a16="http://schemas.microsoft.com/office/drawing/2014/main" id="{0D405D0A-A6C4-428F-96B6-A0E061F0CE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00178" y="1511559"/>
                      <a:ext cx="1240972" cy="1240972"/>
                    </a:xfrm>
                    <a:prstGeom prst="ellipse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Cloud</a:t>
                      </a:r>
                      <a:br>
                        <a:rPr lang="en-US" sz="14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    </a:t>
                      </a:r>
                      <a:br>
                        <a:rPr lang="en-US" sz="20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HPC</a:t>
                      </a:r>
                    </a:p>
                  </p:txBody>
                </p:sp>
                <p:sp>
                  <p:nvSpPr>
                    <p:cNvPr id="22" name="Oval 21">
                      <a:extLst>
                        <a:ext uri="{FF2B5EF4-FFF2-40B4-BE49-F238E27FC236}">
                          <a16:creationId xmlns:a16="http://schemas.microsoft.com/office/drawing/2014/main" id="{4FC3DA5F-4497-4DE3-907A-57F6EFB617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90517" y="1408744"/>
                      <a:ext cx="1240972" cy="1240972"/>
                    </a:xfrm>
                    <a:prstGeom prst="ellipse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Cloud</a:t>
                      </a:r>
                      <a:br>
                        <a:rPr lang="en-US" sz="14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    </a:t>
                      </a:r>
                      <a:br>
                        <a:rPr lang="en-US" sz="20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HPC</a:t>
                      </a:r>
                    </a:p>
                  </p:txBody>
                </p:sp>
              </p:grpSp>
              <p:grpSp>
                <p:nvGrpSpPr>
                  <p:cNvPr id="11" name="Group 10">
                    <a:extLst>
                      <a:ext uri="{FF2B5EF4-FFF2-40B4-BE49-F238E27FC236}">
                        <a16:creationId xmlns:a16="http://schemas.microsoft.com/office/drawing/2014/main" id="{A3D0E4E3-619A-4670-B334-2CDA41B3041A}"/>
                      </a:ext>
                    </a:extLst>
                  </p:cNvPr>
                  <p:cNvGrpSpPr/>
                  <p:nvPr/>
                </p:nvGrpSpPr>
                <p:grpSpPr>
                  <a:xfrm>
                    <a:off x="1029477" y="1605201"/>
                    <a:ext cx="1240972" cy="1240972"/>
                    <a:chOff x="10273004" y="1511559"/>
                    <a:chExt cx="1240972" cy="1240972"/>
                  </a:xfrm>
                </p:grpSpPr>
                <p:sp>
                  <p:nvSpPr>
                    <p:cNvPr id="12" name="Oval 11">
                      <a:extLst>
                        <a:ext uri="{FF2B5EF4-FFF2-40B4-BE49-F238E27FC236}">
                          <a16:creationId xmlns:a16="http://schemas.microsoft.com/office/drawing/2014/main" id="{A6B579C8-8DE7-425F-B766-99C859EA71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73004" y="1511559"/>
                      <a:ext cx="1240972" cy="124097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pic>
                  <p:nvPicPr>
                    <p:cNvPr id="13" name="Picture 12">
                      <a:extLst>
                        <a:ext uri="{FF2B5EF4-FFF2-40B4-BE49-F238E27FC236}">
                          <a16:creationId xmlns:a16="http://schemas.microsoft.com/office/drawing/2014/main" id="{28410BC9-6F66-4F0C-A1F1-A9484733A10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10516630" y="1688602"/>
                      <a:ext cx="793912" cy="44459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4" name="Picture 4" descr="Related image">
                      <a:extLst>
                        <a:ext uri="{FF2B5EF4-FFF2-40B4-BE49-F238E27FC236}">
                          <a16:creationId xmlns:a16="http://schemas.microsoft.com/office/drawing/2014/main" id="{F3E7A30B-328A-4687-944E-59BD3758C483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flipV="1">
                      <a:off x="10463464" y="2150900"/>
                      <a:ext cx="914400" cy="41148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</p:grp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ED61D05-CDB7-4626-97BD-BA9D75F21E48}"/>
                    </a:ext>
                  </a:extLst>
                </p:cNvPr>
                <p:cNvSpPr txBox="1"/>
                <p:nvPr/>
              </p:nvSpPr>
              <p:spPr>
                <a:xfrm>
                  <a:off x="1950098" y="3771187"/>
                  <a:ext cx="355219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Centralized HPC Cloud + IoT Devices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438E9CA-8680-4A18-B0DE-F9A75D0A3A1E}"/>
                    </a:ext>
                  </a:extLst>
                </p:cNvPr>
                <p:cNvSpPr txBox="1"/>
                <p:nvPr/>
              </p:nvSpPr>
              <p:spPr>
                <a:xfrm>
                  <a:off x="6129516" y="3771187"/>
                  <a:ext cx="47812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Centralized HPC Cloud + Edge = Fog + IoT Devices</a:t>
                  </a:r>
                </a:p>
              </p:txBody>
            </p:sp>
          </p:grp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E9ACB23D-0765-495D-87C9-4BEE5154C869}"/>
                  </a:ext>
                </a:extLst>
              </p:cNvPr>
              <p:cNvSpPr/>
              <p:nvPr/>
            </p:nvSpPr>
            <p:spPr>
              <a:xfrm>
                <a:off x="2338087" y="1444643"/>
                <a:ext cx="1240972" cy="1240972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Cloud</a:t>
                </a:r>
                <a:br>
                  <a:rPr lang="en-US" sz="1400" b="1" dirty="0">
                    <a:solidFill>
                      <a:srgbClr val="FF0000"/>
                    </a:solidFill>
                  </a:rPr>
                </a:br>
                <a:r>
                  <a:rPr lang="en-US" sz="1200" b="1" dirty="0">
                    <a:solidFill>
                      <a:srgbClr val="FF0000"/>
                    </a:solidFill>
                  </a:rPr>
                  <a:t>    </a:t>
                </a:r>
                <a:br>
                  <a:rPr lang="en-US" sz="2000" b="1" dirty="0">
                    <a:solidFill>
                      <a:srgbClr val="FF0000"/>
                    </a:solidFill>
                  </a:rPr>
                </a:br>
                <a:r>
                  <a:rPr lang="en-US" sz="2000" b="1" dirty="0">
                    <a:solidFill>
                      <a:schemeClr val="bg1"/>
                    </a:solidFill>
                  </a:rPr>
                  <a:t>HPC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D2C62A7-3AC2-4815-9ED9-52B8BC45AE26}"/>
                </a:ext>
              </a:extLst>
            </p:cNvPr>
            <p:cNvSpPr txBox="1"/>
            <p:nvPr/>
          </p:nvSpPr>
          <p:spPr>
            <a:xfrm>
              <a:off x="7965768" y="1521834"/>
              <a:ext cx="518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Fog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52E6DF5-D1B0-4220-A4DB-C0DE071F1943}"/>
              </a:ext>
            </a:extLst>
          </p:cNvPr>
          <p:cNvSpPr txBox="1"/>
          <p:nvPr/>
        </p:nvSpPr>
        <p:spPr>
          <a:xfrm>
            <a:off x="9541129" y="2547686"/>
            <a:ext cx="2090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HPC Cloud can </a:t>
            </a:r>
            <a:br>
              <a:rPr lang="en-US" sz="2400" b="1" dirty="0"/>
            </a:br>
            <a:r>
              <a:rPr lang="en-US" sz="2400" b="1" dirty="0"/>
              <a:t>be federated </a:t>
            </a: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67566C0D-BD07-4EF6-8E2E-35A59ABD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67244-6922-4A1B-A82E-64C8EB9F64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9A3AC9F9-D249-4FA9-AF4C-CF783A829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463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73" y="49620"/>
            <a:ext cx="11983453" cy="817646"/>
          </a:xfrm>
        </p:spPr>
        <p:txBody>
          <a:bodyPr>
            <a:normAutofit/>
          </a:bodyPr>
          <a:lstStyle/>
          <a:p>
            <a:pPr algn="ctr"/>
            <a:r>
              <a:rPr lang="en-US" sz="4200" b="1" dirty="0">
                <a:latin typeface="+mn-lt"/>
              </a:rPr>
              <a:t>Twister2: “Next Generation Grid - Edge – HPC Cloud”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50178"/>
            <a:ext cx="12087726" cy="520648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Our original 2010 </a:t>
            </a:r>
            <a:r>
              <a:rPr lang="en-US" b="1" dirty="0"/>
              <a:t>Twister</a:t>
            </a:r>
            <a:r>
              <a:rPr lang="en-US" dirty="0"/>
              <a:t> paper has 907 citations; it was a particular approach to </a:t>
            </a:r>
            <a:r>
              <a:rPr lang="en-US" dirty="0" err="1"/>
              <a:t>MapCollective</a:t>
            </a:r>
            <a:r>
              <a:rPr lang="en-US" dirty="0"/>
              <a:t> iterative processing for machine learning improving Hadoop</a:t>
            </a:r>
          </a:p>
          <a:p>
            <a:r>
              <a:rPr lang="en-US" b="1" dirty="0"/>
              <a:t>Re-engineer </a:t>
            </a:r>
            <a:r>
              <a:rPr lang="en-US" dirty="0"/>
              <a:t>current Apache Big Data and HPC software systems as </a:t>
            </a:r>
            <a:r>
              <a:rPr lang="en-US" b="1" dirty="0"/>
              <a:t>a toolkit</a:t>
            </a:r>
          </a:p>
          <a:p>
            <a:r>
              <a:rPr lang="en-US" dirty="0"/>
              <a:t>Support a </a:t>
            </a:r>
            <a:r>
              <a:rPr lang="en-US" b="1" dirty="0" err="1"/>
              <a:t>serverless</a:t>
            </a:r>
            <a:r>
              <a:rPr lang="en-US" b="1" dirty="0"/>
              <a:t> (cloud-native) dataflow event-driven HPC-</a:t>
            </a:r>
            <a:r>
              <a:rPr lang="en-US" b="1" dirty="0" err="1"/>
              <a:t>FaaS</a:t>
            </a:r>
            <a:r>
              <a:rPr lang="en-US" b="1" dirty="0"/>
              <a:t> (microservice) </a:t>
            </a:r>
            <a:r>
              <a:rPr lang="en-US" dirty="0"/>
              <a:t>framework running across application and geographic domains. </a:t>
            </a:r>
          </a:p>
          <a:p>
            <a:pPr lvl="1"/>
            <a:r>
              <a:rPr lang="en-US" dirty="0"/>
              <a:t>Support all types of Data analysis from GML to Edge computing</a:t>
            </a:r>
          </a:p>
          <a:p>
            <a:r>
              <a:rPr lang="en-US" dirty="0"/>
              <a:t>Build on Cloud best practice but use HPC wherever possible to get high performance</a:t>
            </a:r>
          </a:p>
          <a:p>
            <a:r>
              <a:rPr lang="en-US" dirty="0"/>
              <a:t>Smoothly support current paradigms Hadoop, Spark, Flink, Heron, MPI, DARMA …</a:t>
            </a:r>
          </a:p>
          <a:p>
            <a:r>
              <a:rPr lang="en-US" dirty="0"/>
              <a:t>Use</a:t>
            </a:r>
            <a:r>
              <a:rPr lang="en-US" b="1" dirty="0"/>
              <a:t> interoperable </a:t>
            </a:r>
            <a:r>
              <a:rPr lang="en-US" dirty="0"/>
              <a:t>common abstractions but multiple</a:t>
            </a:r>
            <a:r>
              <a:rPr lang="en-US" b="1" dirty="0"/>
              <a:t> polymorphic </a:t>
            </a:r>
            <a:r>
              <a:rPr lang="en-US" dirty="0"/>
              <a:t>implementations.</a:t>
            </a:r>
          </a:p>
          <a:p>
            <a:pPr lvl="1"/>
            <a:r>
              <a:rPr lang="en-US" dirty="0"/>
              <a:t>i.e. do not require a single runtime</a:t>
            </a:r>
          </a:p>
          <a:p>
            <a:r>
              <a:rPr lang="en-US" dirty="0"/>
              <a:t>Focus on Runtime but this implies HPC-</a:t>
            </a:r>
            <a:r>
              <a:rPr lang="en-US" dirty="0" err="1"/>
              <a:t>FaaS</a:t>
            </a:r>
            <a:r>
              <a:rPr lang="en-US" dirty="0"/>
              <a:t> programming and execution model</a:t>
            </a:r>
          </a:p>
          <a:p>
            <a:r>
              <a:rPr lang="en-US" dirty="0"/>
              <a:t>This defines </a:t>
            </a:r>
            <a:r>
              <a:rPr lang="en-US" b="1" dirty="0"/>
              <a:t>a next generation Grid </a:t>
            </a:r>
            <a:r>
              <a:rPr lang="en-US" dirty="0"/>
              <a:t>based on data and edge devices – not computing as in old Grid</a:t>
            </a:r>
          </a:p>
          <a:p>
            <a:endParaRPr lang="en-US" dirty="0"/>
          </a:p>
          <a:p>
            <a:pPr lvl="1"/>
            <a:endParaRPr lang="en-US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B53D79-CED0-4471-8136-E322B1F0E717}"/>
              </a:ext>
            </a:extLst>
          </p:cNvPr>
          <p:cNvSpPr/>
          <p:nvPr/>
        </p:nvSpPr>
        <p:spPr>
          <a:xfrm>
            <a:off x="276879" y="5725826"/>
            <a:ext cx="113075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See paper http://dsc.soic.indiana.edu/publications/twister2_design_big_data_toolkit.pdf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7E21F9-A73E-4161-8248-CA3770D55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3433-E514-445E-8D91-4775EE4812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92663E-4689-4078-A650-CD56549D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22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616FB8-592C-4E5E-9050-B60982ABB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92656"/>
            <a:ext cx="12011186" cy="53915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Unit of Processing is an </a:t>
            </a:r>
            <a:r>
              <a:rPr lang="en-US" b="1" dirty="0"/>
              <a:t>Event driven Function </a:t>
            </a:r>
            <a:r>
              <a:rPr lang="en-US" dirty="0"/>
              <a:t>(a </a:t>
            </a:r>
            <a:r>
              <a:rPr lang="en-US" b="1" dirty="0"/>
              <a:t>microservice</a:t>
            </a:r>
            <a:r>
              <a:rPr lang="en-US" dirty="0"/>
              <a:t>) replaces libraries</a:t>
            </a:r>
          </a:p>
          <a:p>
            <a:pPr lvl="1"/>
            <a:r>
              <a:rPr lang="en-US" sz="2800" dirty="0"/>
              <a:t>Can have state that may need to be preserved in place (Iterative MapReduce)</a:t>
            </a:r>
          </a:p>
          <a:p>
            <a:pPr lvl="1"/>
            <a:r>
              <a:rPr lang="en-US" sz="2800" dirty="0"/>
              <a:t>Functions can be single or 1 of 100,000 maps in large parallel code</a:t>
            </a:r>
          </a:p>
          <a:p>
            <a:r>
              <a:rPr lang="en-US" dirty="0"/>
              <a:t>Processing units run in </a:t>
            </a:r>
            <a:r>
              <a:rPr lang="en-US" b="1" dirty="0"/>
              <a:t>HPC clouds, fogs </a:t>
            </a:r>
            <a:r>
              <a:rPr lang="en-US" dirty="0"/>
              <a:t>or </a:t>
            </a:r>
            <a:r>
              <a:rPr lang="en-US" b="1" dirty="0"/>
              <a:t>devices</a:t>
            </a:r>
            <a:r>
              <a:rPr lang="en-US" dirty="0"/>
              <a:t> but these all have similar software architecture (see AWS </a:t>
            </a:r>
            <a:r>
              <a:rPr lang="en-US" dirty="0" err="1"/>
              <a:t>Greengrass</a:t>
            </a:r>
            <a:r>
              <a:rPr lang="en-US" dirty="0"/>
              <a:t> and Lambda)</a:t>
            </a:r>
          </a:p>
          <a:p>
            <a:pPr lvl="1"/>
            <a:r>
              <a:rPr lang="en-US" sz="2800" dirty="0"/>
              <a:t>Universal Programming model so </a:t>
            </a:r>
            <a:r>
              <a:rPr lang="en-US" sz="2800" b="1" dirty="0"/>
              <a:t>Fog (e.g. car) looks like a cloud to a device (radar sensor) while public cloud looks like a cloud to the fog (car)</a:t>
            </a:r>
          </a:p>
          <a:p>
            <a:r>
              <a:rPr lang="en-US" dirty="0"/>
              <a:t>Build on the </a:t>
            </a:r>
            <a:r>
              <a:rPr lang="en-US" b="1" dirty="0"/>
              <a:t>runtime of existing systems</a:t>
            </a:r>
          </a:p>
          <a:p>
            <a:pPr lvl="1"/>
            <a:r>
              <a:rPr lang="en-US" sz="2800" dirty="0"/>
              <a:t>Hadoop, Spark, Flink, Naiad Big Data Processing</a:t>
            </a:r>
          </a:p>
          <a:p>
            <a:pPr lvl="1"/>
            <a:r>
              <a:rPr lang="en-US" sz="2800" dirty="0"/>
              <a:t>Storm, Heron Streaming Dataflow</a:t>
            </a:r>
          </a:p>
          <a:p>
            <a:pPr lvl="1"/>
            <a:r>
              <a:rPr lang="en-US" sz="2800" dirty="0"/>
              <a:t>Kepler, Pegasus, </a:t>
            </a:r>
            <a:r>
              <a:rPr lang="en-US" sz="2800" dirty="0" err="1"/>
              <a:t>NiFi</a:t>
            </a:r>
            <a:r>
              <a:rPr lang="en-US" sz="2800" dirty="0"/>
              <a:t> workflow systems</a:t>
            </a:r>
          </a:p>
          <a:p>
            <a:pPr lvl="1"/>
            <a:r>
              <a:rPr lang="en-US" sz="2800" dirty="0"/>
              <a:t>Harp Map-Collective, MPI and HPC AMT runtime like DARMA</a:t>
            </a:r>
          </a:p>
          <a:p>
            <a:pPr lvl="1"/>
            <a:r>
              <a:rPr lang="en-US" sz="2800" dirty="0"/>
              <a:t>And approaches such as </a:t>
            </a:r>
            <a:r>
              <a:rPr lang="en-US" sz="2800" dirty="0" err="1"/>
              <a:t>GridFTP</a:t>
            </a:r>
            <a:r>
              <a:rPr lang="en-US" sz="2800" dirty="0"/>
              <a:t> and CORBA/HLA for wide area data links</a:t>
            </a:r>
          </a:p>
          <a:p>
            <a:endParaRPr lang="en-US" sz="3200" dirty="0"/>
          </a:p>
          <a:p>
            <a:pPr lvl="1"/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919EF5-2DE8-4875-9E28-DE0F822C9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221" y="1"/>
            <a:ext cx="10515600" cy="792656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Proposed Twister2 Approach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48B155E-2CFD-441A-AD63-F553C0BDA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3AB3-E295-4CBB-A2C3-519C4D8E38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1395C3-2B3A-4AAA-B07D-26BD33862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5902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B1B784A-DD93-4977-B892-D51CA2504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035" y="-108403"/>
            <a:ext cx="10515600" cy="973818"/>
          </a:xfrm>
        </p:spPr>
        <p:txBody>
          <a:bodyPr/>
          <a:lstStyle/>
          <a:p>
            <a:pPr algn="ctr"/>
            <a:r>
              <a:rPr lang="en-US" dirty="0"/>
              <a:t>Twister2 Components 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C51A0-EDA2-4DB5-8BE4-E2EDD0321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9/25/2017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3A52D-CD3F-4C05-BC48-BCCF26710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441FB75-9D98-400C-80F9-84BC4183A8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95383"/>
              </p:ext>
            </p:extLst>
          </p:nvPr>
        </p:nvGraphicFramePr>
        <p:xfrm>
          <a:off x="0" y="647910"/>
          <a:ext cx="12105314" cy="5653237"/>
        </p:xfrm>
        <a:graphic>
          <a:graphicData uri="http://schemas.openxmlformats.org/drawingml/2006/table">
            <a:tbl>
              <a:tblPr/>
              <a:tblGrid>
                <a:gridCol w="2003450">
                  <a:extLst>
                    <a:ext uri="{9D8B030D-6E8A-4147-A177-3AD203B41FA5}">
                      <a16:colId xmlns:a16="http://schemas.microsoft.com/office/drawing/2014/main" val="1704925685"/>
                    </a:ext>
                  </a:extLst>
                </a:gridCol>
                <a:gridCol w="2178837">
                  <a:extLst>
                    <a:ext uri="{9D8B030D-6E8A-4147-A177-3AD203B41FA5}">
                      <a16:colId xmlns:a16="http://schemas.microsoft.com/office/drawing/2014/main" val="2585918109"/>
                    </a:ext>
                  </a:extLst>
                </a:gridCol>
                <a:gridCol w="4269735">
                  <a:extLst>
                    <a:ext uri="{9D8B030D-6E8A-4147-A177-3AD203B41FA5}">
                      <a16:colId xmlns:a16="http://schemas.microsoft.com/office/drawing/2014/main" val="3781877368"/>
                    </a:ext>
                  </a:extLst>
                </a:gridCol>
                <a:gridCol w="3653292">
                  <a:extLst>
                    <a:ext uri="{9D8B030D-6E8A-4147-A177-3AD203B41FA5}">
                      <a16:colId xmlns:a16="http://schemas.microsoft.com/office/drawing/2014/main" val="506169796"/>
                    </a:ext>
                  </a:extLst>
                </a:gridCol>
              </a:tblGrid>
              <a:tr h="39383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Component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Implementation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Comments: User API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1050961"/>
                  </a:ext>
                </a:extLst>
              </a:tr>
              <a:tr h="632828">
                <a:tc rowSpan="3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Architecture Specification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Coordination Points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 and Configuration Management; Program, Data and Message Level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execution mode; save and reset state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797323"/>
                  </a:ext>
                </a:extLst>
              </a:tr>
              <a:tr h="6468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Execution Semantics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Mapping of Resources to Bolts/Maps in Containers, Processes, Threads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Different systems make different choices - why?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5986233"/>
                  </a:ext>
                </a:extLst>
              </a:tr>
              <a:tr h="372370">
                <a:tc vMerge="1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Parallel Computing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Spark Flink Hadoop Pregel MPI modes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Owner Computes Rule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5630476"/>
                  </a:ext>
                </a:extLst>
              </a:tr>
              <a:tr h="566916"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Job Submission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(Dynamic/Static) Resource Allocation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Plugins for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Slurm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Yarn, Mesos, Marathon, Aurora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 API (e.g. Python) for Job Management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0041165"/>
                  </a:ext>
                </a:extLst>
              </a:tr>
              <a:tr h="561663">
                <a:tc rowSpan="6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 System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 migration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Monitoring of tasks and migrating tasks for better resource utilization 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Task-based programming with Dynamic or Static Graph API; 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FaaS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API; 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accelerators (CUDA,KNL)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3740383"/>
                  </a:ext>
                </a:extLst>
              </a:tr>
              <a:tr h="413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Elasticity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OpenWhisk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2580037"/>
                  </a:ext>
                </a:extLst>
              </a:tr>
              <a:tr h="5616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Streaming and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FaaS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Events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Heron,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OpenWhisk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Kafka/RabbitMQ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fontAlgn="t"/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52298"/>
                  </a:ext>
                </a:extLst>
              </a:tr>
              <a:tr h="3087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 Execution 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Process, Threads, Queues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fontAlgn="t"/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3368275"/>
                  </a:ext>
                </a:extLst>
              </a:tr>
              <a:tr h="5616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 Scheduling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Dynamic Scheduling, Static Scheduling,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Pluggable Scheduling Algorithms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fontAlgn="t"/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7655026"/>
                  </a:ext>
                </a:extLst>
              </a:tr>
              <a:tr h="5616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 Graph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Static Graph, Dynamic Graph Generation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fontAlgn="t"/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2667087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57ECEF8F-538F-4F52-97FA-739BB0BE5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1013" y="15986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486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B1B784A-DD93-4977-B892-D51CA2504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035" y="-108403"/>
            <a:ext cx="10515600" cy="899235"/>
          </a:xfrm>
        </p:spPr>
        <p:txBody>
          <a:bodyPr/>
          <a:lstStyle/>
          <a:p>
            <a:pPr algn="ctr"/>
            <a:r>
              <a:rPr lang="en-US" dirty="0"/>
              <a:t>Twister2 Components II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C51A0-EDA2-4DB5-8BE4-E2EDD0321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9/25/2017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3A52D-CD3F-4C05-BC48-BCCF26710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441FB75-9D98-400C-80F9-84BC4183A8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134963"/>
              </p:ext>
            </p:extLst>
          </p:nvPr>
        </p:nvGraphicFramePr>
        <p:xfrm>
          <a:off x="0" y="605481"/>
          <a:ext cx="12192001" cy="5581345"/>
        </p:xfrm>
        <a:graphic>
          <a:graphicData uri="http://schemas.openxmlformats.org/drawingml/2006/table">
            <a:tbl>
              <a:tblPr/>
              <a:tblGrid>
                <a:gridCol w="1860115">
                  <a:extLst>
                    <a:ext uri="{9D8B030D-6E8A-4147-A177-3AD203B41FA5}">
                      <a16:colId xmlns:a16="http://schemas.microsoft.com/office/drawing/2014/main" val="1704925685"/>
                    </a:ext>
                  </a:extLst>
                </a:gridCol>
                <a:gridCol w="2228450">
                  <a:extLst>
                    <a:ext uri="{9D8B030D-6E8A-4147-A177-3AD203B41FA5}">
                      <a16:colId xmlns:a16="http://schemas.microsoft.com/office/drawing/2014/main" val="2585918109"/>
                    </a:ext>
                  </a:extLst>
                </a:gridCol>
                <a:gridCol w="4208147">
                  <a:extLst>
                    <a:ext uri="{9D8B030D-6E8A-4147-A177-3AD203B41FA5}">
                      <a16:colId xmlns:a16="http://schemas.microsoft.com/office/drawing/2014/main" val="3781877368"/>
                    </a:ext>
                  </a:extLst>
                </a:gridCol>
                <a:gridCol w="3895289">
                  <a:extLst>
                    <a:ext uri="{9D8B030D-6E8A-4147-A177-3AD203B41FA5}">
                      <a16:colId xmlns:a16="http://schemas.microsoft.com/office/drawing/2014/main" val="506169796"/>
                    </a:ext>
                  </a:extLst>
                </a:gridCol>
              </a:tblGrid>
              <a:tr h="30439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Component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Implementation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1050961"/>
                  </a:ext>
                </a:extLst>
              </a:tr>
              <a:tr h="578376">
                <a:tc rowSpan="3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 API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Messages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Heron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is user level and could map to multiple communication systems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947282"/>
                  </a:ext>
                </a:extLst>
              </a:tr>
              <a:tr h="887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Dataflow Communication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Fine-Grain Twister2 Dataflow communications: MPI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TCP and RMA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Coarse grain Dataflow from </a:t>
                      </a:r>
                      <a:r>
                        <a:rPr lang="en-US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NiFi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Kepler?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Streaming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ETL data pipelines;</a:t>
                      </a:r>
                    </a:p>
                    <a:p>
                      <a:endParaRPr lang="en-US" sz="18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Define new Dataflow communication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API and library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3960825"/>
                  </a:ext>
                </a:extLst>
              </a:tr>
              <a:tr h="576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BSP Communication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Map-Collective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Conventional MPI, Harp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MPI Point to Point and Collective API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9130236"/>
                  </a:ext>
                </a:extLst>
              </a:tr>
              <a:tr h="347846">
                <a:tc rowSpan="2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Access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Static (Batch) Data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File Systems, NoSQL, SQL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API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388834"/>
                  </a:ext>
                </a:extLst>
              </a:tr>
              <a:tr h="3439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Streaming Data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Message Brokers, Spouts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7414979"/>
                  </a:ext>
                </a:extLst>
              </a:tr>
              <a:tr h="63486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Management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Distributed Data Set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Relaxed Distributed Shared Memory(immutable data), 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Mutable Distributed Data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Transformation API; 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Spark RDD, Heron Streamlet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385649"/>
                  </a:ext>
                </a:extLst>
              </a:tr>
              <a:tr h="63486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Fault Tolerance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Check Pointing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Upstream (streaming) backup; Lightweight; Coordination Points; Spark/Flink, MPI and Heron models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Streaming and batch cases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distinct; Crosses all components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6272695"/>
                  </a:ext>
                </a:extLst>
              </a:tr>
              <a:tr h="57671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Security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Storage, Messaging, execution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needed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Crosses all Components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154948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57ECEF8F-538F-4F52-97FA-739BB0BE5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1013" y="15986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2718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15542-BC99-4E7D-8E8D-3294B5130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716692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Summary of Twister2: Next Generation HPC Cloud + Edge + Grid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2C802-0D7B-4FDC-AAB8-E1E9E386A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16692"/>
            <a:ext cx="12034684" cy="53381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 have built a high performance data analysis library SPIDAL supporting </a:t>
            </a:r>
            <a:r>
              <a:rPr lang="en-US" b="1" dirty="0"/>
              <a:t>Global</a:t>
            </a:r>
            <a:r>
              <a:rPr lang="en-US" dirty="0"/>
              <a:t> and </a:t>
            </a:r>
            <a:r>
              <a:rPr lang="en-US" b="1" dirty="0"/>
              <a:t>Local Machine Learning</a:t>
            </a:r>
          </a:p>
          <a:p>
            <a:r>
              <a:rPr lang="en-US" dirty="0"/>
              <a:t>We have integrated HPC into many Apache systems with </a:t>
            </a:r>
            <a:r>
              <a:rPr lang="en-US" b="1" dirty="0"/>
              <a:t>HPC-ABDS</a:t>
            </a:r>
          </a:p>
          <a:p>
            <a:pPr lvl="1"/>
            <a:r>
              <a:rPr lang="en-US" dirty="0"/>
              <a:t>SPIDAL ML library currently implemented as Harp on Hadoop but PHI needs richer Spark (and Heron for Streaming?) </a:t>
            </a:r>
          </a:p>
          <a:p>
            <a:r>
              <a:rPr lang="en-US" b="1" dirty="0"/>
              <a:t>Twister2 </a:t>
            </a:r>
            <a:r>
              <a:rPr lang="en-US" dirty="0"/>
              <a:t>will offer Hadoop, Spark (batch big data), Heron (Streaming) and MPI(parallel computing)</a:t>
            </a:r>
          </a:p>
          <a:p>
            <a:pPr lvl="1"/>
            <a:r>
              <a:rPr lang="en-US" dirty="0"/>
              <a:t>Event driven computing model built around Cloud and HPC and spanning batch, streaming, and edge applications</a:t>
            </a:r>
          </a:p>
          <a:p>
            <a:pPr lvl="1"/>
            <a:r>
              <a:rPr lang="en-US" dirty="0"/>
              <a:t>Highly parallel on cloud; possibly sequential at the edge</a:t>
            </a:r>
          </a:p>
          <a:p>
            <a:r>
              <a:rPr lang="en-US" dirty="0"/>
              <a:t>Integrate current technology of </a:t>
            </a:r>
            <a:r>
              <a:rPr lang="en-US" b="1" dirty="0" err="1"/>
              <a:t>FaaS</a:t>
            </a:r>
            <a:r>
              <a:rPr lang="en-US" dirty="0"/>
              <a:t> (Function as a Service) and server-hidden (</a:t>
            </a:r>
            <a:r>
              <a:rPr lang="en-US" b="1" dirty="0"/>
              <a:t>serverless</a:t>
            </a:r>
            <a:r>
              <a:rPr lang="en-US" dirty="0"/>
              <a:t>) computing (</a:t>
            </a:r>
            <a:r>
              <a:rPr lang="en-US" dirty="0" err="1"/>
              <a:t>OpenWhisk</a:t>
            </a:r>
            <a:r>
              <a:rPr lang="en-US" dirty="0"/>
              <a:t>) with HPC and Apache batch/streaming systems</a:t>
            </a:r>
          </a:p>
          <a:p>
            <a:r>
              <a:rPr lang="en-US" dirty="0"/>
              <a:t>Apache systems use </a:t>
            </a:r>
            <a:r>
              <a:rPr lang="en-US" b="1" dirty="0"/>
              <a:t>dataflow </a:t>
            </a:r>
            <a:r>
              <a:rPr lang="en-US" dirty="0"/>
              <a:t>communication which is natural for distributed systems but inevitably slow for classic parallel computing</a:t>
            </a:r>
          </a:p>
          <a:p>
            <a:pPr lvl="1"/>
            <a:r>
              <a:rPr lang="en-US" dirty="0"/>
              <a:t>Twister2 has dataflow and parallel communication models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1C741E-C512-484A-B2F3-50C367D1E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9927-F9E7-4F1B-BC28-83C18A497B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DED753A-F7F1-4C48-AF01-2BCE12DDD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299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5B4247-6A3F-42DF-8774-69B152E97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19361"/>
            <a:ext cx="12192000" cy="5887239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Use of public clouds increasing rapidly</a:t>
            </a:r>
          </a:p>
          <a:p>
            <a:pPr lvl="1"/>
            <a:r>
              <a:rPr lang="en-US" dirty="0"/>
              <a:t>Clouds becoming diverse with subsystems containing GPU’s, FPGA’s, high performance networks, storage, memory …</a:t>
            </a:r>
          </a:p>
          <a:p>
            <a:r>
              <a:rPr lang="en-US" b="1" dirty="0"/>
              <a:t>Rich software stacks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HPC (High Performance Computing) for Parallel Computing </a:t>
            </a:r>
            <a:r>
              <a:rPr lang="en-US" b="1" dirty="0"/>
              <a:t>less used than</a:t>
            </a:r>
          </a:p>
          <a:p>
            <a:pPr lvl="1"/>
            <a:r>
              <a:rPr lang="en-US" dirty="0"/>
              <a:t>Apache for Big Data Software Stack ABDS including some edge computing (streaming data)</a:t>
            </a:r>
          </a:p>
          <a:p>
            <a:r>
              <a:rPr lang="en-US" b="1" dirty="0"/>
              <a:t>Messaging </a:t>
            </a:r>
            <a:r>
              <a:rPr lang="en-US" dirty="0"/>
              <a:t>is used pervasively for parallel and distributed computing with</a:t>
            </a:r>
          </a:p>
          <a:p>
            <a:r>
              <a:rPr lang="en-US" b="1" dirty="0"/>
              <a:t>Service-oriented Systems, Internet of Things </a:t>
            </a:r>
            <a:r>
              <a:rPr lang="en-US" dirty="0"/>
              <a:t>and </a:t>
            </a:r>
            <a:r>
              <a:rPr lang="en-US" b="1" dirty="0"/>
              <a:t>Edge Computing </a:t>
            </a:r>
            <a:r>
              <a:rPr lang="en-US" dirty="0"/>
              <a:t>growing in importance using messages  differently from each other and parallel computing.</a:t>
            </a:r>
          </a:p>
          <a:p>
            <a:r>
              <a:rPr lang="en-US" b="1" dirty="0"/>
              <a:t>Serverless (server hidden) computing attractive to user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“No server is easier to manage than no server”</a:t>
            </a:r>
          </a:p>
          <a:p>
            <a:r>
              <a:rPr lang="en-US" dirty="0"/>
              <a:t>A lot of confusion coming from </a:t>
            </a:r>
            <a:r>
              <a:rPr lang="en-US" b="1" dirty="0"/>
              <a:t>different communities </a:t>
            </a:r>
            <a:r>
              <a:rPr lang="en-US" dirty="0"/>
              <a:t>(database, distributed, parallel computing, machine learning, computational/data science)  investigating similar ideas with little knowledge exchange and mixed up (unclear) requirements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53B89F-D053-42B0-9B04-95C17E1F2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66" y="-8163"/>
            <a:ext cx="10515600" cy="777774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Motivating Remarks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E158470-9C58-410C-BB22-6450107D3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01B8-0F93-4098-8B69-7BBF317A77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C33296-2B74-4880-9F95-CB00A000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988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E0EDF1-325E-47F0-B121-A2B219A27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27150"/>
            <a:ext cx="12120465" cy="570470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400" dirty="0"/>
              <a:t>On general principles </a:t>
            </a:r>
            <a:r>
              <a:rPr lang="en-US" sz="2400" b="1" dirty="0"/>
              <a:t>parallel and distributed computing </a:t>
            </a:r>
            <a:r>
              <a:rPr lang="en-US" sz="2400" dirty="0"/>
              <a:t>have different requirements even if sometimes similar functionalities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dirty="0"/>
              <a:t>Apache stack ABDS  typically uses distributed computing concepts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dirty="0"/>
              <a:t>For example, Reduce operation is different in MPI (Harp) and Spark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400" dirty="0"/>
              <a:t>Large scale simulation requirements are well understood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400" dirty="0"/>
              <a:t>Big Data requirements are not clear but there are a few key use types</a:t>
            </a:r>
          </a:p>
          <a:p>
            <a:pPr marL="914400" lvl="1" indent="-457200">
              <a:spcBef>
                <a:spcPts val="0"/>
              </a:spcBef>
              <a:spcAft>
                <a:spcPts val="200"/>
              </a:spcAft>
              <a:buFont typeface="+mj-lt"/>
              <a:buAutoNum type="arabicParenR"/>
            </a:pPr>
            <a:r>
              <a:rPr lang="en-US" b="1" dirty="0">
                <a:solidFill>
                  <a:srgbClr val="FF0000"/>
                </a:solidFill>
              </a:rPr>
              <a:t>Pleasingly parallel </a:t>
            </a:r>
            <a:r>
              <a:rPr lang="en-US" dirty="0"/>
              <a:t>processing (including </a:t>
            </a:r>
            <a:r>
              <a:rPr lang="en-US" b="1" dirty="0">
                <a:solidFill>
                  <a:srgbClr val="FF0000"/>
                </a:solidFill>
              </a:rPr>
              <a:t>local machine learning LML</a:t>
            </a:r>
            <a:r>
              <a:rPr lang="en-US" dirty="0"/>
              <a:t>) as of different tweets from different users with perhaps MapReduce style of statistics and visualizations; possibly Streaming</a:t>
            </a:r>
          </a:p>
          <a:p>
            <a:pPr marL="914400" lvl="1" indent="-457200">
              <a:spcBef>
                <a:spcPts val="0"/>
              </a:spcBef>
              <a:spcAft>
                <a:spcPts val="200"/>
              </a:spcAft>
              <a:buFont typeface="+mj-lt"/>
              <a:buAutoNum type="arabicParenR"/>
            </a:pPr>
            <a:r>
              <a:rPr lang="en-US" b="1" dirty="0"/>
              <a:t>Database model </a:t>
            </a:r>
            <a:r>
              <a:rPr lang="en-US" dirty="0"/>
              <a:t>with queries again supported by MapReduce for horizontal scaling</a:t>
            </a:r>
          </a:p>
          <a:p>
            <a:pPr marL="914400" lvl="1" indent="-457200">
              <a:spcBef>
                <a:spcPts val="0"/>
              </a:spcBef>
              <a:spcAft>
                <a:spcPts val="200"/>
              </a:spcAft>
              <a:buFont typeface="+mj-lt"/>
              <a:buAutoNum type="arabicParenR"/>
            </a:pPr>
            <a:r>
              <a:rPr lang="en-US" b="1" dirty="0">
                <a:solidFill>
                  <a:srgbClr val="FF0000"/>
                </a:solidFill>
              </a:rPr>
              <a:t>Global Machine Learning GML  </a:t>
            </a:r>
            <a:r>
              <a:rPr lang="en-US" dirty="0"/>
              <a:t>with single job using multiple nodes as classic parallel computing</a:t>
            </a:r>
          </a:p>
          <a:p>
            <a:pPr marL="914400" lvl="1" indent="-457200">
              <a:spcBef>
                <a:spcPts val="0"/>
              </a:spcBef>
              <a:spcAft>
                <a:spcPts val="200"/>
              </a:spcAft>
              <a:buFont typeface="+mj-lt"/>
              <a:buAutoNum type="arabicParenR"/>
            </a:pPr>
            <a:r>
              <a:rPr lang="en-US" b="1" dirty="0"/>
              <a:t>Deep Learning </a:t>
            </a:r>
            <a:r>
              <a:rPr lang="en-US" dirty="0"/>
              <a:t>certainly needs HPC – possibly only multiple small systems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400" dirty="0"/>
              <a:t>Current workloads stress 1) and 2) and are suited to current clouds and to ABDS (with no HPC)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dirty="0"/>
              <a:t>This explains why Spark with poor GML performance is so successful and why it can ignore MPI even though MPI best technology for parallel computing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0ECAA5A-3295-46DC-89CC-58A3D03B4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411" y="74726"/>
            <a:ext cx="5735208" cy="552424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+mn-lt"/>
              </a:rPr>
              <a:t>Requirements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BFDE6EA-59B9-4532-A8D7-51F307490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EA4F-3606-4BDF-AFA7-195D256A47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AFD36-91B1-4F85-B6BB-21FD9E48C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61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8C3819-7D72-474B-9E14-D801A6723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777793"/>
            <a:ext cx="12191999" cy="5264787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b="1" dirty="0"/>
              <a:t>Supercomputers </a:t>
            </a:r>
            <a:r>
              <a:rPr lang="en-US" dirty="0"/>
              <a:t>will be essential for large simulations and will run other applications </a:t>
            </a:r>
          </a:p>
          <a:p>
            <a:pPr>
              <a:lnSpc>
                <a:spcPct val="100000"/>
              </a:lnSpc>
            </a:pPr>
            <a:r>
              <a:rPr lang="en-US" b="1" dirty="0"/>
              <a:t>HPC Clouds </a:t>
            </a:r>
            <a:r>
              <a:rPr lang="en-US" dirty="0"/>
              <a:t>or </a:t>
            </a:r>
            <a:r>
              <a:rPr lang="en-US" b="1" dirty="0"/>
              <a:t>Next-Generation Commodity Systems </a:t>
            </a:r>
            <a:r>
              <a:rPr lang="en-US" dirty="0"/>
              <a:t>will be a dominant force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Merge </a:t>
            </a:r>
            <a:r>
              <a:rPr lang="en-US" sz="2800" b="1" dirty="0">
                <a:solidFill>
                  <a:srgbClr val="FF0000"/>
                </a:solidFill>
              </a:rPr>
              <a:t>Cloud HPC </a:t>
            </a:r>
            <a:r>
              <a:rPr lang="en-US" sz="2800" dirty="0"/>
              <a:t>and (support of)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Edge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computing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Federated Clouds running in multiple giant datacenters offering all types of computing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Distributed data sources associated with device and Fog processing resources</a:t>
            </a:r>
          </a:p>
          <a:p>
            <a:pPr lvl="1">
              <a:lnSpc>
                <a:spcPct val="100000"/>
              </a:lnSpc>
            </a:pPr>
            <a:r>
              <a:rPr lang="en-US" sz="2800" b="1" dirty="0"/>
              <a:t>Server-hidden computing </a:t>
            </a:r>
            <a:r>
              <a:rPr lang="en-US" sz="2800" dirty="0"/>
              <a:t>and </a:t>
            </a:r>
            <a:r>
              <a:rPr lang="en-US" sz="2800" b="1" dirty="0"/>
              <a:t>Function as a Service </a:t>
            </a:r>
            <a:r>
              <a:rPr lang="en-US" sz="2800" b="1" dirty="0" err="1"/>
              <a:t>FaaS</a:t>
            </a:r>
            <a:r>
              <a:rPr lang="en-US" sz="2800" b="1" dirty="0"/>
              <a:t> </a:t>
            </a:r>
            <a:r>
              <a:rPr lang="en-US" sz="2800" dirty="0"/>
              <a:t>for user pleasure</a:t>
            </a:r>
          </a:p>
          <a:p>
            <a:pPr lvl="1">
              <a:lnSpc>
                <a:spcPct val="100000"/>
              </a:lnSpc>
            </a:pPr>
            <a:r>
              <a:rPr lang="en-US" sz="2800" b="1" dirty="0"/>
              <a:t>Support a </a:t>
            </a:r>
            <a:r>
              <a:rPr lang="en-US" sz="2800" b="1" dirty="0">
                <a:solidFill>
                  <a:srgbClr val="FF0000"/>
                </a:solidFill>
              </a:rPr>
              <a:t>distributed event-driven </a:t>
            </a:r>
            <a:r>
              <a:rPr lang="en-US" sz="2800" b="1" dirty="0" err="1">
                <a:solidFill>
                  <a:srgbClr val="FF0000"/>
                </a:solidFill>
              </a:rPr>
              <a:t>serverless</a:t>
            </a:r>
            <a:r>
              <a:rPr lang="en-US" sz="2800" b="1" dirty="0">
                <a:solidFill>
                  <a:srgbClr val="FF0000"/>
                </a:solidFill>
              </a:rPr>
              <a:t> dataflow computing model </a:t>
            </a:r>
            <a:r>
              <a:rPr lang="en-US" sz="2800" b="1" dirty="0"/>
              <a:t>covering </a:t>
            </a:r>
            <a:r>
              <a:rPr lang="en-US" sz="2800" b="1" dirty="0">
                <a:solidFill>
                  <a:srgbClr val="FF0000"/>
                </a:solidFill>
              </a:rPr>
              <a:t>batch</a:t>
            </a:r>
            <a:r>
              <a:rPr lang="en-US" sz="2800" b="1" dirty="0"/>
              <a:t> and </a:t>
            </a:r>
            <a:r>
              <a:rPr lang="en-US" sz="2800" b="1" dirty="0">
                <a:solidFill>
                  <a:srgbClr val="FF0000"/>
                </a:solidFill>
              </a:rPr>
              <a:t>streaming</a:t>
            </a:r>
            <a:r>
              <a:rPr lang="en-US" sz="2800" b="1" dirty="0"/>
              <a:t> data as </a:t>
            </a:r>
            <a:r>
              <a:rPr lang="en-US" sz="2800" b="1" dirty="0">
                <a:solidFill>
                  <a:srgbClr val="FF0000"/>
                </a:solidFill>
              </a:rPr>
              <a:t>HPC-</a:t>
            </a:r>
            <a:r>
              <a:rPr lang="en-US" sz="2800" b="1" dirty="0" err="1">
                <a:solidFill>
                  <a:srgbClr val="FF0000"/>
                </a:solidFill>
              </a:rPr>
              <a:t>FaaS</a:t>
            </a:r>
            <a:endParaRPr lang="en-US" sz="2800" b="1" dirty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2800" dirty="0"/>
              <a:t>Needing parallel and distributed (Grid) computing ideas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Span </a:t>
            </a:r>
            <a:r>
              <a:rPr lang="en-US" sz="2800" b="1" dirty="0"/>
              <a:t>Pleasingly Parallel </a:t>
            </a:r>
            <a:r>
              <a:rPr lang="en-US" sz="2800" dirty="0"/>
              <a:t>to </a:t>
            </a:r>
            <a:r>
              <a:rPr lang="en-US" sz="2800" b="1" dirty="0"/>
              <a:t>Data management </a:t>
            </a:r>
            <a:r>
              <a:rPr lang="en-US" sz="2800" dirty="0"/>
              <a:t>to </a:t>
            </a:r>
            <a:r>
              <a:rPr lang="en-US" sz="2800" b="1" dirty="0"/>
              <a:t>Global Machine Learning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3CB6FB-BA24-470E-956D-B6C9971AC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149"/>
            <a:ext cx="10515600" cy="62964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Predictions/Assumptions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CB48F91-7739-4A5A-ABEC-33E0EB7FD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8B0A-E4CA-4EF2-8592-8AAFAD6CD3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B3624B-75D1-466A-BFAD-CEDBED4AC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333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" y="714375"/>
            <a:ext cx="12191998" cy="5542961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Applications </a:t>
            </a:r>
            <a:r>
              <a:rPr lang="en-US" dirty="0"/>
              <a:t>– Divide use cases into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Data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and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Model </a:t>
            </a:r>
            <a:r>
              <a:rPr lang="en-US" dirty="0"/>
              <a:t>and compare characteristics separately in these two components with 64 Convergence Diamonds (features). </a:t>
            </a:r>
          </a:p>
          <a:p>
            <a:pPr lvl="1"/>
            <a:r>
              <a:rPr lang="en-US" dirty="0"/>
              <a:t>Identify importance of streaming data, pleasingly parallel, global/local machine-learning</a:t>
            </a:r>
          </a:p>
          <a:p>
            <a:r>
              <a:rPr lang="en-US" b="1" dirty="0"/>
              <a:t>Software </a:t>
            </a:r>
            <a:r>
              <a:rPr lang="en-US" dirty="0"/>
              <a:t>– Single model of</a:t>
            </a:r>
            <a:r>
              <a:rPr lang="en-US" b="1" dirty="0"/>
              <a:t> </a:t>
            </a:r>
            <a:r>
              <a:rPr lang="en-US" b="1" dirty="0">
                <a:solidFill>
                  <a:srgbClr val="C00000"/>
                </a:solidFill>
              </a:rPr>
              <a:t>High Performance Computing (HPC) Enhanced Big Data Stack HPC-ABDS</a:t>
            </a:r>
            <a:r>
              <a:rPr lang="en-US" dirty="0"/>
              <a:t>. 21 Layers adding high performance runtime to Apache systems </a:t>
            </a:r>
            <a:r>
              <a:rPr lang="en-US" b="1" dirty="0">
                <a:solidFill>
                  <a:srgbClr val="C00000"/>
                </a:solidFill>
              </a:rPr>
              <a:t>HPC-</a:t>
            </a:r>
            <a:r>
              <a:rPr lang="en-US" b="1" dirty="0" err="1">
                <a:solidFill>
                  <a:srgbClr val="C00000"/>
                </a:solidFill>
              </a:rPr>
              <a:t>FaaS</a:t>
            </a:r>
            <a:r>
              <a:rPr lang="en-US" dirty="0"/>
              <a:t> Programming Model</a:t>
            </a:r>
          </a:p>
          <a:p>
            <a:pPr lvl="1"/>
            <a:r>
              <a:rPr lang="en-US" sz="2800" b="1" dirty="0" err="1">
                <a:solidFill>
                  <a:srgbClr val="C00000"/>
                </a:solidFill>
              </a:rPr>
              <a:t>Serverless</a:t>
            </a:r>
            <a:r>
              <a:rPr lang="en-US" sz="2800" dirty="0"/>
              <a:t> Infrastructure as a Service IaaS</a:t>
            </a:r>
          </a:p>
          <a:p>
            <a:r>
              <a:rPr lang="en-US" b="1" dirty="0"/>
              <a:t>Hardware </a:t>
            </a:r>
            <a:r>
              <a:rPr lang="en-US" dirty="0"/>
              <a:t>system designed for functionality and performance of application type e.g. disks, interconnect, memory, CPU acceleration different for machine learning, pleasingly parallel, data management, streaming, simulations</a:t>
            </a:r>
          </a:p>
          <a:p>
            <a:pPr lvl="1"/>
            <a:r>
              <a:rPr lang="en-US" sz="2800" dirty="0"/>
              <a:t>Use DevOps to automate deployment of event-driven software defined systems on hardware: </a:t>
            </a:r>
            <a:r>
              <a:rPr lang="en-US" sz="2800" b="1" dirty="0" err="1"/>
              <a:t>HPCCloud</a:t>
            </a:r>
            <a:r>
              <a:rPr lang="en-US" sz="2800" b="1" dirty="0"/>
              <a:t> 2.0</a:t>
            </a:r>
            <a:endParaRPr lang="en-US" sz="2800" dirty="0"/>
          </a:p>
          <a:p>
            <a:r>
              <a:rPr lang="en-US" b="1" dirty="0"/>
              <a:t>Total System </a:t>
            </a:r>
            <a:r>
              <a:rPr lang="en-US" b="1" dirty="0">
                <a:solidFill>
                  <a:srgbClr val="C00000"/>
                </a:solidFill>
              </a:rPr>
              <a:t>Solutions (wisdom) as a Service: </a:t>
            </a:r>
            <a:r>
              <a:rPr lang="en-US" b="1" dirty="0" err="1"/>
              <a:t>HPCCloud</a:t>
            </a:r>
            <a:r>
              <a:rPr lang="en-US" b="1" dirty="0"/>
              <a:t> 3.0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8580" y="0"/>
            <a:ext cx="12027048" cy="71437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Convergence Points for HPC-Cloud-Edge- Big Data-Simulation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8762F0-AA09-44C8-914C-44E8FCA60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7D10-12B8-4B9F-A657-1FCB26AFB9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FCEE1B7-90FF-45D3-BDA4-82F3387ED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109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6C467-AECC-4066-8F1D-AA666C335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49808"/>
          </a:xfrm>
        </p:spPr>
        <p:txBody>
          <a:bodyPr/>
          <a:lstStyle/>
          <a:p>
            <a:r>
              <a:rPr lang="en-US" dirty="0"/>
              <a:t>Collaboration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3BF38-BAFC-4345-A3DE-E98AEFEE8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58369"/>
            <a:ext cx="12192000" cy="541324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Hardware Infrastructure</a:t>
            </a:r>
          </a:p>
          <a:p>
            <a:pPr lvl="1"/>
            <a:r>
              <a:rPr lang="en-US" dirty="0"/>
              <a:t>Exploring different hardware ideas: disk speed and size, accelerators or not, network, CPU, memory size</a:t>
            </a:r>
          </a:p>
          <a:p>
            <a:pPr lvl="1"/>
            <a:r>
              <a:rPr lang="en-US" dirty="0"/>
              <a:t>Access to testbeds to explore hardware, software, applications at large enough scale (# nodes) to test parallel implementations</a:t>
            </a:r>
          </a:p>
          <a:p>
            <a:pPr lvl="1"/>
            <a:r>
              <a:rPr lang="en-US" dirty="0"/>
              <a:t>DevOps to automate deployment (HPC) Cloud 2.0 for IBM</a:t>
            </a:r>
          </a:p>
          <a:p>
            <a:pPr lvl="1"/>
            <a:r>
              <a:rPr lang="en-US" dirty="0"/>
              <a:t>Consider commercial clouds as hosts: Amazon, Azure, Baidu, Google …..</a:t>
            </a:r>
          </a:p>
          <a:p>
            <a:r>
              <a:rPr lang="en-US" b="1" dirty="0"/>
              <a:t>Middleware/Systems Software</a:t>
            </a:r>
          </a:p>
          <a:p>
            <a:pPr lvl="1"/>
            <a:r>
              <a:rPr lang="en-US" dirty="0"/>
              <a:t>Cover range of applications: Streaming to Batch; Pleasing Parallel to Database to Global Machine Learning; Security; Data analytics to management</a:t>
            </a:r>
          </a:p>
          <a:p>
            <a:pPr lvl="1"/>
            <a:r>
              <a:rPr lang="en-US" dirty="0"/>
              <a:t>Build and test on different hardware for different applications</a:t>
            </a:r>
          </a:p>
          <a:p>
            <a:r>
              <a:rPr lang="en-US" b="1" dirty="0"/>
              <a:t>Applications and Algorithms</a:t>
            </a:r>
          </a:p>
          <a:p>
            <a:pPr lvl="1"/>
            <a:r>
              <a:rPr lang="en-US" dirty="0"/>
              <a:t>Gather requirements from users at Fudan and Indiana (and outside)</a:t>
            </a:r>
          </a:p>
          <a:p>
            <a:pPr lvl="1"/>
            <a:r>
              <a:rPr lang="en-US" dirty="0"/>
              <a:t>Contribute use cases to V3 of NIST Public Big Data use case survey</a:t>
            </a:r>
          </a:p>
          <a:p>
            <a:pPr lvl="1"/>
            <a:r>
              <a:rPr lang="en-US" dirty="0"/>
              <a:t>Choose applications and implement with “</a:t>
            </a:r>
            <a:r>
              <a:rPr lang="en-US" b="1" dirty="0"/>
              <a:t>Middleware/Systems Software” on “Hardware Infrastructure”</a:t>
            </a:r>
            <a:r>
              <a:rPr lang="en-US" dirty="0"/>
              <a:t>; derive lessons for systems and advance application area</a:t>
            </a:r>
            <a:endParaRPr lang="en-US" b="1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6427E-27CE-4A5D-AC65-A4D551EE1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E2CA-3D1B-40B7-AEAA-5DA74A30CD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B38890-A463-4FFB-B21E-A970DC7B2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82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81FD-3387-4177-92B9-758496815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1346"/>
            <a:ext cx="12092152" cy="951295"/>
          </a:xfrm>
        </p:spPr>
        <p:txBody>
          <a:bodyPr>
            <a:normAutofit fontScale="90000"/>
          </a:bodyPr>
          <a:lstStyle/>
          <a:p>
            <a:r>
              <a:rPr lang="en-US" dirty="0"/>
              <a:t>Intelligent System Engineering Computing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01509-4AC1-415E-BB3A-EEA8491B7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295" y="1155590"/>
            <a:ext cx="11663857" cy="494476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research and education </a:t>
            </a:r>
          </a:p>
          <a:p>
            <a:r>
              <a:rPr lang="en-US" dirty="0"/>
              <a:t>ISE arranged as a collection of centers and laboratories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64-node FPGA+ARM + four 10G Ethernet Cluster </a:t>
            </a:r>
            <a:r>
              <a:rPr lang="en-US" b="1" dirty="0"/>
              <a:t>Proteus</a:t>
            </a:r>
          </a:p>
          <a:p>
            <a:r>
              <a:rPr lang="en-US" dirty="0"/>
              <a:t>16 K80 GPU + 16 P100 Volta Deep Learning Cluster </a:t>
            </a:r>
            <a:r>
              <a:rPr lang="en-US" b="1" dirty="0"/>
              <a:t>Romeo </a:t>
            </a:r>
            <a:r>
              <a:rPr lang="en-US" dirty="0"/>
              <a:t>(Minje Kim, David Crandall)</a:t>
            </a:r>
          </a:p>
          <a:p>
            <a:r>
              <a:rPr lang="en-US" dirty="0"/>
              <a:t>128 node Haswell + </a:t>
            </a:r>
            <a:r>
              <a:rPr lang="en-US" dirty="0" err="1"/>
              <a:t>Infiniband</a:t>
            </a:r>
            <a:r>
              <a:rPr lang="en-US" dirty="0"/>
              <a:t> Machine Learning Testbed </a:t>
            </a:r>
            <a:r>
              <a:rPr lang="en-US" b="1" dirty="0"/>
              <a:t>Juliet</a:t>
            </a:r>
          </a:p>
          <a:p>
            <a:r>
              <a:rPr lang="en-US" dirty="0"/>
              <a:t>64 node Intel Knights Landing + </a:t>
            </a:r>
            <a:r>
              <a:rPr lang="en-US" dirty="0" err="1"/>
              <a:t>Omnipath</a:t>
            </a:r>
            <a:r>
              <a:rPr lang="en-US" dirty="0"/>
              <a:t> Machine Learning Testbed </a:t>
            </a:r>
            <a:r>
              <a:rPr lang="en-US" b="1" dirty="0"/>
              <a:t>Tango</a:t>
            </a:r>
          </a:p>
          <a:p>
            <a:r>
              <a:rPr lang="en-US" dirty="0"/>
              <a:t>24 node Xeon Platinum + </a:t>
            </a:r>
            <a:r>
              <a:rPr lang="en-US" dirty="0" err="1"/>
              <a:t>Infiniband</a:t>
            </a:r>
            <a:r>
              <a:rPr lang="en-US" dirty="0"/>
              <a:t> Cloud Computing Cluster </a:t>
            </a:r>
            <a:r>
              <a:rPr lang="en-US" b="1" dirty="0"/>
              <a:t>Victor</a:t>
            </a:r>
            <a:br>
              <a:rPr lang="en-US" b="1" dirty="0"/>
            </a:br>
            <a:endParaRPr lang="en-US" b="1" dirty="0"/>
          </a:p>
          <a:p>
            <a:r>
              <a:rPr lang="en-US" dirty="0"/>
              <a:t>Plus University has substantial supercomputing resources </a:t>
            </a:r>
            <a:r>
              <a:rPr lang="en-US" b="1" dirty="0"/>
              <a:t>Big Red 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230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93BC2-C63D-4189-B303-D467C629E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E2CA-3D1B-40B7-AEAA-5DA74A30CD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4A485F-0B07-47E0-AD18-0A85C7DE7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854ECF-EE8A-4DB7-A2AB-78071D9174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45" b="25243"/>
          <a:stretch/>
        </p:blipFill>
        <p:spPr>
          <a:xfrm>
            <a:off x="-79126" y="0"/>
            <a:ext cx="12350252" cy="63194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09778D-56C7-4105-B33C-1EF491F31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007" y="3149700"/>
            <a:ext cx="4816549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NIST Big Data Public Working Group</a:t>
            </a:r>
            <a:br>
              <a:rPr lang="en-US" dirty="0"/>
            </a:br>
            <a:r>
              <a:rPr lang="en-US" sz="3100" dirty="0"/>
              <a:t>Standards</a:t>
            </a:r>
            <a:br>
              <a:rPr lang="en-US" sz="3100" dirty="0"/>
            </a:br>
            <a:r>
              <a:rPr lang="en-US" sz="3100" dirty="0"/>
              <a:t>Best Practice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3F2EC6-024D-4783-8996-B6644CE4F9F5}"/>
              </a:ext>
            </a:extLst>
          </p:cNvPr>
          <p:cNvSpPr txBox="1"/>
          <p:nvPr/>
        </p:nvSpPr>
        <p:spPr>
          <a:xfrm>
            <a:off x="4678326" y="5422604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Indiana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4C7B72-C69B-4668-B2CD-2A31F21FB57C}"/>
              </a:ext>
            </a:extLst>
          </p:cNvPr>
          <p:cNvSpPr txBox="1"/>
          <p:nvPr/>
        </p:nvSpPr>
        <p:spPr>
          <a:xfrm>
            <a:off x="4139610" y="3244334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Indiana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2F73E4-ECBF-4900-A1AC-CF1E759A8147}"/>
              </a:ext>
            </a:extLst>
          </p:cNvPr>
          <p:cNvSpPr/>
          <p:nvPr/>
        </p:nvSpPr>
        <p:spPr>
          <a:xfrm>
            <a:off x="5783847" y="2372464"/>
            <a:ext cx="4728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https://bigdatawg.nist.gov/V2_output_docs.php</a:t>
            </a:r>
          </a:p>
        </p:txBody>
      </p:sp>
    </p:spTree>
    <p:extLst>
      <p:ext uri="{BB962C8B-B14F-4D97-AF65-F5344CB8AC3E}">
        <p14:creationId xmlns:p14="http://schemas.microsoft.com/office/powerpoint/2010/main" val="249357837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19560</TotalTime>
  <Words>2568</Words>
  <Application>Microsoft Office PowerPoint</Application>
  <PresentationFormat>Widescreen</PresentationFormat>
  <Paragraphs>383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ＭＳ Ｐゴシック</vt:lpstr>
      <vt:lpstr>Arial</vt:lpstr>
      <vt:lpstr>Arial Black</vt:lpstr>
      <vt:lpstr>Calibri</vt:lpstr>
      <vt:lpstr>1_Office Theme</vt:lpstr>
      <vt:lpstr>HPC Cloud and Big Data Testbed </vt:lpstr>
      <vt:lpstr>Big Data Processing Systems</vt:lpstr>
      <vt:lpstr>Motivating Remarks</vt:lpstr>
      <vt:lpstr>Requirements</vt:lpstr>
      <vt:lpstr>Predictions/Assumptions</vt:lpstr>
      <vt:lpstr>Convergence Points for HPC-Cloud-Edge- Big Data-Simulation</vt:lpstr>
      <vt:lpstr>Collaboration Areas</vt:lpstr>
      <vt:lpstr>Intelligent System Engineering Computing Infrastructure</vt:lpstr>
      <vt:lpstr>NIST Big Data Public Working Group Standards Best Practice</vt:lpstr>
      <vt:lpstr>64 Features in 4 views for Unified Classification of Big Data and Simulation Applications</vt:lpstr>
      <vt:lpstr>Software HPC-ABDS HPC-FaaS</vt:lpstr>
      <vt:lpstr>HPC-ABDS  Integrated wide range of HPC and Big Data technologies.  I gave up updating list in January 2016!</vt:lpstr>
      <vt:lpstr>PowerPoint Presentation</vt:lpstr>
      <vt:lpstr>PowerPoint Presentation</vt:lpstr>
      <vt:lpstr>Machine Learning Library</vt:lpstr>
      <vt:lpstr>Mahout and SPIDAL</vt:lpstr>
      <vt:lpstr>Core SPIDAL Parallel HPC Library with Collective Used</vt:lpstr>
      <vt:lpstr>PowerPoint Presentation</vt:lpstr>
      <vt:lpstr>HPC Runtime versus ABDS distributed Computing Model on Data Analytics</vt:lpstr>
      <vt:lpstr>Dataflow at Different Grain sizes</vt:lpstr>
      <vt:lpstr>Summary of Big Data HPC Convergence I</vt:lpstr>
      <vt:lpstr>Summary of Big Data HPC Convergence II</vt:lpstr>
      <vt:lpstr>Bringing it together Twister2</vt:lpstr>
      <vt:lpstr>Implementing Twister2 to support a Grid linked to an HPC Cloud</vt:lpstr>
      <vt:lpstr>Twister2: “Next Generation Grid - Edge – HPC Cloud”</vt:lpstr>
      <vt:lpstr>Proposed Twister2 Approach </vt:lpstr>
      <vt:lpstr>Twister2 Components I</vt:lpstr>
      <vt:lpstr>Twister2 Components II</vt:lpstr>
      <vt:lpstr>Summary of Twister2: Next Generation HPC Cloud + Edge + Grid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Efficient Dataflow Frameworks for Big Data Applications: Integrating Parallel and Distributed Computing Runtimes</dc:title>
  <dc:creator>supun</dc:creator>
  <cp:lastModifiedBy>Geoffrey Fox</cp:lastModifiedBy>
  <cp:revision>268</cp:revision>
  <dcterms:created xsi:type="dcterms:W3CDTF">2017-06-12T19:54:34Z</dcterms:created>
  <dcterms:modified xsi:type="dcterms:W3CDTF">2017-12-06T21:34:36Z</dcterms:modified>
</cp:coreProperties>
</file>