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2" r:id="rId3"/>
  </p:sldMasterIdLst>
  <p:notesMasterIdLst>
    <p:notesMasterId r:id="rId16"/>
  </p:notesMasterIdLst>
  <p:sldIdLst>
    <p:sldId id="338" r:id="rId4"/>
    <p:sldId id="377" r:id="rId5"/>
    <p:sldId id="378" r:id="rId6"/>
    <p:sldId id="369" r:id="rId7"/>
    <p:sldId id="373" r:id="rId8"/>
    <p:sldId id="371" r:id="rId9"/>
    <p:sldId id="372" r:id="rId10"/>
    <p:sldId id="374" r:id="rId11"/>
    <p:sldId id="375" r:id="rId12"/>
    <p:sldId id="376" r:id="rId13"/>
    <p:sldId id="368" r:id="rId14"/>
    <p:sldId id="3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7" autoAdjust="0"/>
    <p:restoredTop sz="95949" autoAdjust="0"/>
  </p:normalViewPr>
  <p:slideViewPr>
    <p:cSldViewPr snapToGrid="0">
      <p:cViewPr varScale="1">
        <p:scale>
          <a:sx n="101" d="100"/>
          <a:sy n="101" d="100"/>
        </p:scale>
        <p:origin x="36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C4EB8427-EE63-47AD-BD50-574C6B0970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5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1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09753" y="0"/>
            <a:ext cx="6382246" cy="6858000"/>
          </a:xfrm>
          <a:prstGeom prst="rect">
            <a:avLst/>
          </a:prstGeom>
          <a:gradFill flip="none" rotWithShape="1">
            <a:gsLst>
              <a:gs pos="0">
                <a:srgbClr val="72A1A8">
                  <a:shade val="30000"/>
                  <a:satMod val="115000"/>
                </a:srgbClr>
              </a:gs>
              <a:gs pos="50000">
                <a:srgbClr val="72A1A8">
                  <a:shade val="67500"/>
                  <a:satMod val="115000"/>
                </a:srgbClr>
              </a:gs>
              <a:gs pos="100000">
                <a:srgbClr val="72A1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A1A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3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A9AFD447-9087-4087-9F94-1A90F208FE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9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2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801" y="6492933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7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44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23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3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6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9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8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68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AEED53C7-164A-40CE-BA85-B5743AB1A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08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62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20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9D24DD75-D4A2-4791-A866-E40068D06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E7C706DD-35C3-4767-AE0B-D7BD8FAC73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A514FAEA-52F5-477C-867E-C778E8A54D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11AFB1C3-2553-4CF1-A3CB-FF1042EC7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3918FE3A-93C5-499A-9BE6-8B03469072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D0158928-D4E4-4350-B979-5D868A4B3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07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5797489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20985"/>
            <a:ext cx="12179455" cy="202396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Engineering Cyberinfrastructure  in Intelligent Systems Engineering at Indiana University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3211622"/>
            <a:ext cx="12179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Geoffrey Fox, Judy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Qiu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Martin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Swany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Thomas Sterling, Gregor von Laszewski</a:t>
            </a:r>
          </a:p>
          <a:p>
            <a:pPr lvl="0" algn="ctr" defTabSz="457200">
              <a:defRPr/>
            </a:pP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November 20,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Intelligent Systems Engineering</a:t>
            </a:r>
          </a:p>
          <a:p>
            <a:pPr lvl="0" algn="ctr" defTabSz="457200"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4"/>
              </a:rPr>
              <a:t>http://www.dsc.soic.indiana.edu/</a:t>
            </a:r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128335"/>
            <a:ext cx="4572000" cy="2892090"/>
          </a:xfrm>
        </p:spPr>
        <p:txBody>
          <a:bodyPr>
            <a:noAutofit/>
          </a:bodyPr>
          <a:lstStyle/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Virtual Cluster Performance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96-core (4-node) virtual cluster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Nearest-neighbor communication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Test Case: 3hr Forecast, 2.5km resolution of Continental US (CONUS).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Scalable algorithms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</a:rPr>
              <a:t>2% slower w/ SR-IOV vs native IB.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06" y="3396283"/>
            <a:ext cx="4584192" cy="30114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04A873-B242-4041-9A92-002C7CE55FD2}"/>
              </a:ext>
            </a:extLst>
          </p:cNvPr>
          <p:cNvSpPr txBox="1">
            <a:spLocks/>
          </p:cNvSpPr>
          <p:nvPr/>
        </p:nvSpPr>
        <p:spPr>
          <a:xfrm>
            <a:off x="35408" y="2644566"/>
            <a:ext cx="7542186" cy="3463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KVM—Lets us run virtual machines (all processor features)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SR-IOV—Makes MPI go fast on VMs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Rocks—Systems management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ZFS—Disk image management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VLANs—Isolate virtual cluster management network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pkeys</a:t>
            </a:r>
            <a:r>
              <a:rPr lang="en-US" sz="2400" dirty="0">
                <a:solidFill>
                  <a:srgbClr val="000000"/>
                </a:solidFill>
              </a:rPr>
              <a:t>—Isolate virtual cluster IB network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Nucleus —Coordination (scheduling, provisioning, status, etc.)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Client  – Cloudmesh control of DevOps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14" y="3033619"/>
            <a:ext cx="3872947" cy="576274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WRF Weather Modeling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06486-7B2F-4947-A201-61B528194508}"/>
              </a:ext>
            </a:extLst>
          </p:cNvPr>
          <p:cNvSpPr/>
          <p:nvPr/>
        </p:nvSpPr>
        <p:spPr>
          <a:xfrm>
            <a:off x="1032239" y="2112246"/>
            <a:ext cx="5263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Virtual Cluster Enabling Technologies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653C9-AF56-4D96-9963-43B562320BD7}"/>
              </a:ext>
            </a:extLst>
          </p:cNvPr>
          <p:cNvSpPr/>
          <p:nvPr/>
        </p:nvSpPr>
        <p:spPr>
          <a:xfrm>
            <a:off x="282099" y="353642"/>
            <a:ext cx="6763910" cy="162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Gregor von Laszewski Virtual Cluster Goal: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Provide near bare metal HPC performance and management experience for groups that can manage their own clusters.</a:t>
            </a:r>
          </a:p>
        </p:txBody>
      </p:sp>
    </p:spTree>
    <p:extLst>
      <p:ext uri="{BB962C8B-B14F-4D97-AF65-F5344CB8AC3E}">
        <p14:creationId xmlns:p14="http://schemas.microsoft.com/office/powerpoint/2010/main" val="70250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620889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+mn-lt"/>
              </a:rPr>
              <a:t>Geoffrey Fox 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437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original 2010 </a:t>
            </a:r>
            <a:r>
              <a:rPr lang="en-US" b="1" dirty="0"/>
              <a:t>Twister</a:t>
            </a:r>
            <a:r>
              <a:rPr lang="en-US" dirty="0"/>
              <a:t> paper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 improving Hadoop (Harp also builds on Twister)</a:t>
            </a:r>
          </a:p>
          <a:p>
            <a:r>
              <a:rPr lang="en-US" b="1" dirty="0"/>
              <a:t>Twister2 re-engineers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Global Machine Learning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Includes</a:t>
            </a:r>
            <a:r>
              <a:rPr lang="en-US" b="1" dirty="0"/>
              <a:t> IoTCloud </a:t>
            </a:r>
            <a:r>
              <a:rPr lang="en-US" dirty="0"/>
              <a:t>Cloud computing Robot/IoT control software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442207" y="5805495"/>
            <a:ext cx="1130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paper http://dsc.soic.indiana.edu/publications/twister2_design_big_data_toolkit.pdf</a:t>
            </a: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81FD-3387-4177-92B9-7584968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346"/>
            <a:ext cx="12092152" cy="951295"/>
          </a:xfrm>
        </p:spPr>
        <p:txBody>
          <a:bodyPr>
            <a:normAutofit fontScale="90000"/>
          </a:bodyPr>
          <a:lstStyle/>
          <a:p>
            <a:r>
              <a:rPr lang="en-US" dirty="0"/>
              <a:t>Intelligent System Engineering Computing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1509-4AC1-415E-BB3A-EEA8491B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95" y="1155590"/>
            <a:ext cx="11663857" cy="4944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research and education </a:t>
            </a:r>
          </a:p>
          <a:p>
            <a:r>
              <a:rPr lang="en-US" dirty="0"/>
              <a:t>ISE arranged as a collection of centers and laboratories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64-node FPGA+ARM + four 10G Ethernet Cluster (</a:t>
            </a:r>
            <a:r>
              <a:rPr lang="en-US" dirty="0" err="1"/>
              <a:t>Swany</a:t>
            </a:r>
            <a:r>
              <a:rPr lang="en-US" dirty="0"/>
              <a:t>) </a:t>
            </a:r>
            <a:r>
              <a:rPr lang="en-US" b="1" dirty="0"/>
              <a:t>Proteus</a:t>
            </a:r>
          </a:p>
          <a:p>
            <a:pPr lvl="1"/>
            <a:r>
              <a:rPr lang="en-US" dirty="0"/>
              <a:t>Collection of small </a:t>
            </a:r>
            <a:r>
              <a:rPr lang="en-US" dirty="0" err="1"/>
              <a:t>Raspbery</a:t>
            </a:r>
            <a:r>
              <a:rPr lang="en-US" dirty="0"/>
              <a:t> Pi Clusters with Docker </a:t>
            </a:r>
            <a:r>
              <a:rPr lang="en-US" b="1" dirty="0" err="1"/>
              <a:t>Rubus</a:t>
            </a:r>
            <a:endParaRPr lang="en-US" b="1" dirty="0"/>
          </a:p>
          <a:p>
            <a:r>
              <a:rPr lang="en-US" dirty="0"/>
              <a:t>16 K80 GPU + 16 P100 Volta Deep Learning Cluster (Minje Kim, David Crandall) </a:t>
            </a:r>
            <a:r>
              <a:rPr lang="en-US" b="1" dirty="0"/>
              <a:t>Romeo</a:t>
            </a:r>
            <a:endParaRPr lang="en-US" dirty="0"/>
          </a:p>
          <a:p>
            <a:r>
              <a:rPr lang="en-US" dirty="0"/>
              <a:t>128 node Haswell + </a:t>
            </a:r>
            <a:r>
              <a:rPr lang="en-US" dirty="0" err="1"/>
              <a:t>Infiniband</a:t>
            </a:r>
            <a:r>
              <a:rPr lang="en-US" dirty="0"/>
              <a:t> Machine Learning Testbed </a:t>
            </a:r>
            <a:r>
              <a:rPr lang="en-US" b="1" dirty="0"/>
              <a:t>Juliet</a:t>
            </a:r>
          </a:p>
          <a:p>
            <a:r>
              <a:rPr lang="en-US" dirty="0"/>
              <a:t>64 node Intel Knights Landing + </a:t>
            </a:r>
            <a:r>
              <a:rPr lang="en-US" dirty="0" err="1"/>
              <a:t>Omnipath</a:t>
            </a:r>
            <a:r>
              <a:rPr lang="en-US" dirty="0"/>
              <a:t> Machine Learning Testbed </a:t>
            </a:r>
            <a:r>
              <a:rPr lang="en-US" b="1" dirty="0"/>
              <a:t>Tango</a:t>
            </a:r>
          </a:p>
          <a:p>
            <a:r>
              <a:rPr lang="en-US" dirty="0"/>
              <a:t>32 node Xeon Platinum + </a:t>
            </a:r>
            <a:r>
              <a:rPr lang="en-US" dirty="0" err="1"/>
              <a:t>Infiniband</a:t>
            </a:r>
            <a:r>
              <a:rPr lang="en-US" dirty="0"/>
              <a:t> Cloud Computing Clusters (Docker, </a:t>
            </a:r>
            <a:r>
              <a:rPr lang="en-US" dirty="0" err="1"/>
              <a:t>Openstack</a:t>
            </a:r>
            <a:r>
              <a:rPr lang="en-US" dirty="0"/>
              <a:t>) </a:t>
            </a:r>
            <a:r>
              <a:rPr lang="en-US" b="1" dirty="0"/>
              <a:t>Victor, Tempest</a:t>
            </a:r>
          </a:p>
          <a:p>
            <a:r>
              <a:rPr lang="en-US" dirty="0"/>
              <a:t>Plus University has substantial supercomputing resources </a:t>
            </a:r>
            <a:r>
              <a:rPr lang="en-US" b="1" dirty="0"/>
              <a:t>Big Red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5" y="32207"/>
            <a:ext cx="10515600" cy="8821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Martin </a:t>
            </a:r>
            <a:r>
              <a:rPr lang="en-US" b="1" dirty="0" err="1"/>
              <a:t>Swany</a:t>
            </a:r>
            <a:r>
              <a:rPr lang="en-US" b="1" dirty="0"/>
              <a:t>: Photon Lightweight Messaging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79" y="755896"/>
            <a:ext cx="7505521" cy="548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6D9D9B-C002-480E-BDAA-3ACC2809749A}"/>
              </a:ext>
            </a:extLst>
          </p:cNvPr>
          <p:cNvSpPr txBox="1">
            <a:spLocks/>
          </p:cNvSpPr>
          <p:nvPr/>
        </p:nvSpPr>
        <p:spPr>
          <a:xfrm>
            <a:off x="0" y="820156"/>
            <a:ext cx="4816366" cy="4698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latin typeface="BentonSans" charset="0"/>
                <a:ea typeface="BentonSans" charset="0"/>
                <a:cs typeface="BentonSans" charset="0"/>
              </a:rPr>
              <a:t>Photon provides consistent remote direct memory access (RDMA) semantics over varied interconnect technologies such as InfiniBand and Cray’s Aries and Gemini fabrics. </a:t>
            </a:r>
          </a:p>
          <a:p>
            <a:r>
              <a:rPr lang="en-US" sz="2300" dirty="0">
                <a:latin typeface="BentonSans" charset="0"/>
                <a:ea typeface="BentonSans" charset="0"/>
                <a:cs typeface="BentonSans" charset="0"/>
              </a:rPr>
              <a:t>Goal: minimize latency and maximize throughput for high-performance applications and runtime systems that can benefit from distributed, direct memory operations over a network.  </a:t>
            </a:r>
          </a:p>
          <a:p>
            <a:r>
              <a:rPr lang="en-US" sz="2300" dirty="0">
                <a:latin typeface="BentonSans" charset="0"/>
                <a:ea typeface="BentonSans" charset="0"/>
                <a:cs typeface="BentonSans" charset="0"/>
              </a:rPr>
              <a:t>Memory management and asynchronous progress are exposed at a fine granularity, decoupling data transfers from the notification path. </a:t>
            </a:r>
          </a:p>
          <a:p>
            <a:r>
              <a:rPr lang="en-US" sz="2300" dirty="0">
                <a:latin typeface="BentonSans" charset="0"/>
                <a:ea typeface="BentonSans" charset="0"/>
                <a:cs typeface="BentonSans" charset="0"/>
              </a:rPr>
              <a:t>Photon supports active messages.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2196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0B5F-DCAC-494B-AAC7-7338D662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3019"/>
            <a:ext cx="10515600" cy="927647"/>
          </a:xfrm>
        </p:spPr>
        <p:txBody>
          <a:bodyPr/>
          <a:lstStyle/>
          <a:p>
            <a:r>
              <a:rPr lang="en-US" dirty="0" err="1"/>
              <a:t>Swany</a:t>
            </a:r>
            <a:r>
              <a:rPr lang="en-US" dirty="0"/>
              <a:t>: FPGA Machines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0F835-16FE-41B3-B726-FB41FC62CD6A}"/>
              </a:ext>
            </a:extLst>
          </p:cNvPr>
          <p:cNvSpPr txBox="1"/>
          <p:nvPr/>
        </p:nvSpPr>
        <p:spPr>
          <a:xfrm>
            <a:off x="78828" y="614855"/>
            <a:ext cx="740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Node of 64 node ISE FPGA Lab Machine Proteus with Xilinx boards aimed at computing and networking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Currently have an 8 node prototype shown on right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28D34-0D1E-4484-BBE7-E3F12D5A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68165"/>
            <a:ext cx="4572000" cy="6096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34696D-26D3-4D90-81FE-F316CF5C9CFE}"/>
              </a:ext>
            </a:extLst>
          </p:cNvPr>
          <p:cNvGrpSpPr/>
          <p:nvPr/>
        </p:nvGrpSpPr>
        <p:grpSpPr>
          <a:xfrm>
            <a:off x="0" y="1797269"/>
            <a:ext cx="7804501" cy="5060731"/>
            <a:chOff x="0" y="1797269"/>
            <a:chExt cx="7804501" cy="50607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9433D0-2855-423E-AC1B-4A78A894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97269"/>
              <a:ext cx="7804501" cy="50607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A09ADB-BFAC-4BC4-A114-D9C9C4999904}"/>
                </a:ext>
              </a:extLst>
            </p:cNvPr>
            <p:cNvSpPr txBox="1"/>
            <p:nvPr/>
          </p:nvSpPr>
          <p:spPr>
            <a:xfrm>
              <a:off x="0" y="3641835"/>
              <a:ext cx="2088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4-core ARM + FPGA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10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8012" y="940682"/>
            <a:ext cx="4040188" cy="489369"/>
          </a:xfrm>
        </p:spPr>
        <p:txBody>
          <a:bodyPr>
            <a:noAutofit/>
          </a:bodyPr>
          <a:lstStyle/>
          <a:p>
            <a:r>
              <a:rPr lang="en-US" sz="2800" dirty="0"/>
              <a:t>Strategic Focus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7540" y="1430051"/>
            <a:ext cx="5514984" cy="48525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HPX+ Parallel runtime Software</a:t>
            </a:r>
          </a:p>
          <a:p>
            <a:pPr lvl="1"/>
            <a:r>
              <a:rPr lang="en-US" dirty="0"/>
              <a:t>Software Runtime System</a:t>
            </a:r>
          </a:p>
          <a:p>
            <a:pPr lvl="1"/>
            <a:r>
              <a:rPr lang="en-US" dirty="0"/>
              <a:t>For conventional and CCA targets</a:t>
            </a:r>
          </a:p>
          <a:p>
            <a:pPr lvl="1"/>
            <a:r>
              <a:rPr lang="en-US" dirty="0"/>
              <a:t>Reduction to practice for </a:t>
            </a:r>
            <a:r>
              <a:rPr lang="en-US" dirty="0" err="1"/>
              <a:t>ParalleX</a:t>
            </a:r>
            <a:endParaRPr lang="en-US" dirty="0"/>
          </a:p>
          <a:p>
            <a:pPr lvl="1"/>
            <a:r>
              <a:rPr lang="en-US" dirty="0"/>
              <a:t>Fault tolerance, energy, real-time</a:t>
            </a:r>
          </a:p>
          <a:p>
            <a:pPr lvl="1"/>
            <a:r>
              <a:rPr lang="en-US" dirty="0"/>
              <a:t>Advanced introspective scheduling</a:t>
            </a:r>
          </a:p>
          <a:p>
            <a:r>
              <a:rPr lang="en-US" b="1" dirty="0"/>
              <a:t>CCA Dataflow Hardware</a:t>
            </a:r>
          </a:p>
          <a:p>
            <a:pPr lvl="1"/>
            <a:r>
              <a:rPr lang="en-US" dirty="0"/>
              <a:t>Continuum Computer Architecture CCA</a:t>
            </a:r>
          </a:p>
          <a:p>
            <a:pPr lvl="1"/>
            <a:r>
              <a:rPr lang="en-US" dirty="0" err="1"/>
              <a:t>Fonton</a:t>
            </a:r>
            <a:r>
              <a:rPr lang="en-US" dirty="0"/>
              <a:t> architecture</a:t>
            </a:r>
          </a:p>
          <a:p>
            <a:pPr lvl="1"/>
            <a:r>
              <a:rPr lang="en-US" dirty="0" err="1"/>
              <a:t>Simultac</a:t>
            </a:r>
            <a:r>
              <a:rPr lang="en-US" dirty="0"/>
              <a:t> architecture</a:t>
            </a:r>
          </a:p>
          <a:p>
            <a:pPr lvl="2"/>
            <a:r>
              <a:rPr lang="en-US" sz="2400" dirty="0"/>
              <a:t>Name space translation</a:t>
            </a:r>
          </a:p>
          <a:p>
            <a:pPr lvl="2"/>
            <a:r>
              <a:rPr lang="en-US" sz="2400" dirty="0"/>
              <a:t>Routing of parcels</a:t>
            </a:r>
          </a:p>
          <a:p>
            <a:pPr lvl="1"/>
            <a:r>
              <a:rPr lang="en-US" dirty="0"/>
              <a:t>System engineering</a:t>
            </a:r>
          </a:p>
          <a:p>
            <a:pPr lvl="2"/>
            <a:r>
              <a:rPr lang="en-US" sz="2400" dirty="0"/>
              <a:t>Packaging, power, cooling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60336" y="940682"/>
            <a:ext cx="4041775" cy="489370"/>
          </a:xfrm>
        </p:spPr>
        <p:txBody>
          <a:bodyPr>
            <a:noAutofit/>
          </a:bodyPr>
          <a:lstStyle/>
          <a:p>
            <a:r>
              <a:rPr lang="en-US" sz="2800" dirty="0"/>
              <a:t>Tactical Focus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66687" y="1492087"/>
            <a:ext cx="5984298" cy="467358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err="1"/>
              <a:t>ParalleX</a:t>
            </a:r>
            <a:r>
              <a:rPr lang="en-US" sz="2600" b="1" dirty="0"/>
              <a:t> Programming Model</a:t>
            </a:r>
          </a:p>
          <a:p>
            <a:pPr lvl="1"/>
            <a:r>
              <a:rPr lang="en-US" sz="2600" dirty="0"/>
              <a:t>Execution model</a:t>
            </a:r>
          </a:p>
          <a:p>
            <a:pPr lvl="1"/>
            <a:r>
              <a:rPr lang="en-US" sz="2600" dirty="0"/>
              <a:t>Formal specification &amp; testing</a:t>
            </a:r>
          </a:p>
          <a:p>
            <a:pPr lvl="1"/>
            <a:r>
              <a:rPr lang="en-US" sz="2600" dirty="0"/>
              <a:t>Dynamic adaptive, introspective</a:t>
            </a:r>
          </a:p>
          <a:p>
            <a:pPr lvl="1"/>
            <a:r>
              <a:rPr lang="en-US" sz="2600" dirty="0"/>
              <a:t>Fault tolerance, energy, real-time</a:t>
            </a:r>
          </a:p>
          <a:p>
            <a:pPr lvl="1"/>
            <a:r>
              <a:rPr lang="en-US" sz="2600" dirty="0"/>
              <a:t>Using DIET high speed networking hardware</a:t>
            </a:r>
          </a:p>
          <a:p>
            <a:r>
              <a:rPr lang="en-US" sz="2600" b="1" dirty="0"/>
              <a:t>Programming Interface</a:t>
            </a:r>
          </a:p>
          <a:p>
            <a:pPr lvl="1"/>
            <a:r>
              <a:rPr lang="en-US" sz="2600" dirty="0"/>
              <a:t>Intermediate representation</a:t>
            </a:r>
          </a:p>
          <a:p>
            <a:pPr lvl="1"/>
            <a:r>
              <a:rPr lang="en-US" sz="2600" dirty="0"/>
              <a:t>Compiler for runtime system</a:t>
            </a:r>
          </a:p>
          <a:p>
            <a:r>
              <a:rPr lang="en-US" sz="2600" b="1" dirty="0"/>
              <a:t>Graph algorithms/applications</a:t>
            </a:r>
          </a:p>
          <a:p>
            <a:pPr lvl="1"/>
            <a:r>
              <a:rPr lang="en-US" sz="2600" dirty="0"/>
              <a:t>Meta-data parallelism discovery</a:t>
            </a:r>
          </a:p>
          <a:p>
            <a:pPr lvl="1"/>
            <a:r>
              <a:rPr lang="en-US" sz="2600" dirty="0"/>
              <a:t>Concurrent edge spanning                             </a:t>
            </a:r>
          </a:p>
          <a:p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5825" y="-41347"/>
            <a:ext cx="10515600" cy="798729"/>
          </a:xfrm>
        </p:spPr>
        <p:txBody>
          <a:bodyPr/>
          <a:lstStyle/>
          <a:p>
            <a:r>
              <a:rPr lang="en-US" dirty="0"/>
              <a:t>Thomas Sterling CREST-II R&amp;D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445-F671-4C22-A448-FF2F2AF6B83D}"/>
              </a:ext>
            </a:extLst>
          </p:cNvPr>
          <p:cNvSpPr txBox="1"/>
          <p:nvPr/>
        </p:nvSpPr>
        <p:spPr>
          <a:xfrm>
            <a:off x="402020" y="521009"/>
            <a:ext cx="9969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Next generation exascale (supercomputing)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9095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5F7D09-F2AB-4C56-8C72-20216E700D21}"/>
              </a:ext>
            </a:extLst>
          </p:cNvPr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A48389-A265-462C-94A5-49CC29D21F81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B6A172-F723-4C29-943E-916B66F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7" name="Picture 2" descr="https://lh3.googleusercontent.com/-QTh7oYlVSfs/AAAAAAAAAAI/AAAAAAAAAl8/PD6AyVW6Tqs/s0-c-k-no-ns/photo.jpg">
              <a:extLst>
                <a:ext uri="{FF2B5EF4-FFF2-40B4-BE49-F238E27FC236}">
                  <a16:creationId xmlns:a16="http://schemas.microsoft.com/office/drawing/2014/main" id="{53C4D5EA-849D-42CC-9C52-D2A954899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48AE1D-F360-416B-B77B-1C6664D9C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9" name="Picture 4" descr="Stony Brook University logo">
              <a:extLst>
                <a:ext uri="{FF2B5EF4-FFF2-40B4-BE49-F238E27FC236}">
                  <a16:creationId xmlns:a16="http://schemas.microsoft.com/office/drawing/2014/main" id="{FB6599EE-0D15-4CAA-835D-D21431655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4CC7A7-A273-41C9-B698-E85230F30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EB6558-6802-4F58-8391-6D05B34E8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0424AC-A07B-4DFF-8F91-3DDF3F9686DB}"/>
                </a:ext>
              </a:extLst>
            </p:cNvPr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172EFAC-2C6E-4F1F-90A5-457FD6BA3A42}"/>
              </a:ext>
            </a:extLst>
          </p:cNvPr>
          <p:cNvSpPr/>
          <p:nvPr/>
        </p:nvSpPr>
        <p:spPr>
          <a:xfrm>
            <a:off x="8321" y="0"/>
            <a:ext cx="3551537" cy="685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b="1" dirty="0"/>
              <a:t>Fox/ </a:t>
            </a:r>
            <a:r>
              <a:rPr lang="en-US" sz="2000" b="1" dirty="0" err="1"/>
              <a:t>Qiu</a:t>
            </a:r>
            <a:r>
              <a:rPr lang="en-US" sz="2000" b="1" dirty="0"/>
              <a:t>/Crandall </a:t>
            </a:r>
            <a:r>
              <a:rPr lang="en-US" sz="2000" dirty="0">
                <a:latin typeface="Times New Roman" panose="02020603050405020304" pitchFamily="18" charset="0"/>
              </a:rPr>
              <a:t>NSF 1443054: CIF21 DIBBs: </a:t>
            </a:r>
            <a:r>
              <a:rPr lang="en-US" sz="2000" b="1" dirty="0">
                <a:latin typeface="Times New Roman" panose="02020603050405020304" pitchFamily="18" charset="0"/>
              </a:rPr>
              <a:t>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</a:rPr>
              <a:t>Ogres</a:t>
            </a:r>
            <a:r>
              <a:rPr lang="en-US" sz="2000" dirty="0">
                <a:latin typeface="Times New Roman" panose="02020603050405020304" pitchFamily="18" charset="0"/>
              </a:rPr>
              <a:t> Big Data Application Feature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</a:rPr>
              <a:t>Midas</a:t>
            </a:r>
            <a:r>
              <a:rPr lang="en-US" sz="2000" dirty="0">
                <a:latin typeface="Times New Roman" panose="02020603050405020304" pitchFamily="18" charset="0"/>
              </a:rPr>
              <a:t> Middleware: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</a:rPr>
              <a:t>HPC-ABDS</a:t>
            </a:r>
            <a:r>
              <a:rPr lang="en-US" sz="2000" dirty="0">
                <a:latin typeface="Times New Roman" panose="02020603050405020304" pitchFamily="18" charset="0"/>
              </a:rPr>
              <a:t> and HPC-</a:t>
            </a:r>
            <a:r>
              <a:rPr lang="en-US" sz="2000" dirty="0" err="1">
                <a:latin typeface="Times New Roman" panose="02020603050405020304" pitchFamily="18" charset="0"/>
              </a:rPr>
              <a:t>FaaS</a:t>
            </a:r>
            <a:r>
              <a:rPr lang="en-US" sz="2000" dirty="0">
                <a:latin typeface="Times New Roman" panose="02020603050405020304" pitchFamily="18" charset="0"/>
              </a:rPr>
              <a:t> Software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</a:rPr>
              <a:t>Harp</a:t>
            </a:r>
            <a:r>
              <a:rPr lang="en-US" sz="2000" dirty="0">
                <a:latin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</a:rPr>
              <a:t>Twister2</a:t>
            </a:r>
            <a:r>
              <a:rPr lang="en-US" sz="2000" dirty="0">
                <a:latin typeface="Times New Roman" panose="02020603050405020304" pitchFamily="18" charset="0"/>
              </a:rPr>
              <a:t>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</a:rPr>
              <a:t>SPIDAL</a:t>
            </a:r>
            <a:r>
              <a:rPr lang="en-US" sz="2000" dirty="0">
                <a:latin typeface="Times New Roman" panose="02020603050405020304" pitchFamily="18" charset="0"/>
              </a:rPr>
              <a:t> Data Analytics Library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</a:rPr>
              <a:t>Weekly Collaboration Meetings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NSF PI Meetings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Substantial Management Overhead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$1M a year for 5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A103E-D22C-4E74-91F9-18CFF37C12A9}"/>
              </a:ext>
            </a:extLst>
          </p:cNvPr>
          <p:cNvSpPr/>
          <p:nvPr/>
        </p:nvSpPr>
        <p:spPr>
          <a:xfrm>
            <a:off x="3102888" y="65072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D0288-4D70-4A66-8953-97B291DE581F}"/>
              </a:ext>
            </a:extLst>
          </p:cNvPr>
          <p:cNvSpPr txBox="1"/>
          <p:nvPr/>
        </p:nvSpPr>
        <p:spPr>
          <a:xfrm>
            <a:off x="3512807" y="-27262"/>
            <a:ext cx="45550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Large Interdisciplinary Project – 7 institutions</a:t>
            </a:r>
          </a:p>
          <a:p>
            <a:r>
              <a:rPr lang="en-US" dirty="0"/>
              <a:t>Cyberinfrastructure – Algorithms -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4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57763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+mn-lt"/>
              </a:rPr>
              <a:t>Qiu</a:t>
            </a:r>
            <a:r>
              <a:rPr lang="en-US" sz="3600" b="1" dirty="0">
                <a:latin typeface="+mn-lt"/>
              </a:rPr>
              <a:t>/Fox 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b="1" dirty="0"/>
              <a:t>DA-MDS</a:t>
            </a:r>
            <a:r>
              <a:rPr lang="en-US" dirty="0"/>
              <a:t>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/>
              <a:t>Irregular DAVS Clustering </a:t>
            </a:r>
            <a:r>
              <a:rPr lang="en-US" dirty="0"/>
              <a:t>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/>
              <a:t>DA </a:t>
            </a:r>
            <a:r>
              <a:rPr lang="en-US" b="1" dirty="0" err="1"/>
              <a:t>Semimetric</a:t>
            </a:r>
            <a:r>
              <a:rPr lang="en-US" b="1" dirty="0"/>
              <a:t> Clustering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/>
              <a:t>K-means</a:t>
            </a:r>
            <a:r>
              <a:rPr lang="en-US" dirty="0"/>
              <a:t>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b="1" dirty="0"/>
              <a:t>SVM</a:t>
            </a:r>
            <a:r>
              <a:rPr lang="en-US" dirty="0"/>
              <a:t>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b="1" dirty="0" err="1"/>
              <a:t>SubGraph</a:t>
            </a:r>
            <a:r>
              <a:rPr lang="en-US" b="1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/>
              <a:t>Latent Dirichlet Allocation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/>
              <a:t>Matrix Factorization (SGD) </a:t>
            </a:r>
            <a:r>
              <a:rPr lang="en-US" dirty="0"/>
              <a:t>Rotate DAAL</a:t>
            </a:r>
          </a:p>
          <a:p>
            <a:r>
              <a:rPr lang="en-US" b="1" dirty="0"/>
              <a:t>Recommender System (ALS) </a:t>
            </a:r>
            <a:r>
              <a:rPr lang="en-US" dirty="0"/>
              <a:t>Rotate DAAL</a:t>
            </a:r>
          </a:p>
          <a:p>
            <a:r>
              <a:rPr lang="en-US" b="1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QR Decomposition (QR) </a:t>
            </a:r>
            <a:r>
              <a:rPr lang="en-US" sz="2200" dirty="0"/>
              <a:t>Reduce, Broadcast DAAL</a:t>
            </a:r>
          </a:p>
          <a:p>
            <a:r>
              <a:rPr lang="en-US" sz="2200" b="1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/>
              <a:t>Covariance</a:t>
            </a:r>
            <a:r>
              <a:rPr lang="en-US" sz="2200" dirty="0"/>
              <a:t>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/>
              <a:t>Low Order Moments </a:t>
            </a:r>
            <a:r>
              <a:rPr lang="en-US" sz="2200" dirty="0"/>
              <a:t>Reduce DAAL</a:t>
            </a:r>
          </a:p>
          <a:p>
            <a:r>
              <a:rPr lang="en-US" sz="2200" b="1" dirty="0"/>
              <a:t>Naive Bayes </a:t>
            </a:r>
            <a:r>
              <a:rPr lang="en-US" sz="2200" dirty="0"/>
              <a:t>Reduce DAAL</a:t>
            </a:r>
          </a:p>
          <a:p>
            <a:r>
              <a:rPr lang="en-US" sz="2200" b="1" dirty="0"/>
              <a:t>Linear Regression </a:t>
            </a:r>
            <a:r>
              <a:rPr lang="en-US" sz="2200" dirty="0"/>
              <a:t>Reduce DAAL</a:t>
            </a:r>
          </a:p>
          <a:p>
            <a:r>
              <a:rPr lang="en-US" sz="2200" b="1" dirty="0"/>
              <a:t>Ridge Regression </a:t>
            </a:r>
            <a:r>
              <a:rPr lang="en-US" sz="2200" dirty="0"/>
              <a:t>Reduce DAAL</a:t>
            </a:r>
          </a:p>
          <a:p>
            <a:r>
              <a:rPr lang="en-US" sz="2200" b="1" dirty="0"/>
              <a:t>Multi-class Logistic Regression </a:t>
            </a:r>
            <a:r>
              <a:rPr lang="en-US" sz="2200" dirty="0"/>
              <a:t>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b="1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b="1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1455413" y="5745129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952D-D169-4C03-B044-0574CAA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E65B-2818-4739-B781-219290E04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0" y="1741208"/>
            <a:ext cx="5620813" cy="4271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5249" y="209881"/>
            <a:ext cx="5017592" cy="212365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HPC-ABDS is Cloud-HPC interoperable software with the performance of HPC (High Performance Computing) and the rich functionality of the commodity Apache Big Data Stack. This concept is illustrated by Harp-DAAL.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5249" y="2566981"/>
            <a:ext cx="5047550" cy="415498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Level Usability: Python Interface, well documented and packaged modules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Level Data-Centric Abstractions: Computation Model and optimized communication patterns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Level optimized for Performance: HPC kernels Intel® DAAL and advanced hardware platforms  such as Xeon and Xeon Phi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14" y="117990"/>
            <a:ext cx="501759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2A1A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Judy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2A1A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Qiu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2A1A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: Harp-DAAL</a:t>
            </a:r>
            <a:b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2A1A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A1A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for high performance machine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1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6483" y="5842795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allreduce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ontserrat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allgather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ontserrat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charset="0"/>
              </a:rPr>
              <a:t>broadcast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F895A0-C177-47AF-BDBC-98C8B9B8234E}"/>
              </a:ext>
            </a:extLst>
          </p:cNvPr>
          <p:cNvSpPr txBox="1">
            <a:spLocks/>
          </p:cNvSpPr>
          <p:nvPr/>
        </p:nvSpPr>
        <p:spPr>
          <a:xfrm>
            <a:off x="214880" y="48994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 dirty="0" err="1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Qiu</a:t>
            </a:r>
            <a:r>
              <a:rPr lang="en-US" altLang="en-US" sz="530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 MIDAS run time software for Harp</a:t>
            </a: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87235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66172" y="4357138"/>
            <a:ext cx="11610639" cy="1569660"/>
            <a:chOff x="184236" y="3879527"/>
            <a:chExt cx="11610639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184236" y="3879527"/>
              <a:ext cx="42555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5898" y="3879527"/>
              <a:ext cx="3662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879527"/>
              <a:ext cx="39177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12 vertices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05E2F2-0EF6-4022-8655-9BA08B185A12}"/>
              </a:ext>
            </a:extLst>
          </p:cNvPr>
          <p:cNvSpPr txBox="1"/>
          <p:nvPr/>
        </p:nvSpPr>
        <p:spPr>
          <a:xfrm>
            <a:off x="930303" y="312942"/>
            <a:ext cx="975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Harp v. Spark                                     Harp v. Torch                           Harp v. MPI</a:t>
            </a:r>
          </a:p>
        </p:txBody>
      </p:sp>
    </p:spTree>
    <p:extLst>
      <p:ext uri="{BB962C8B-B14F-4D97-AF65-F5344CB8AC3E}">
        <p14:creationId xmlns:p14="http://schemas.microsoft.com/office/powerpoint/2010/main" val="8219769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20329</TotalTime>
  <Words>905</Words>
  <Application>Microsoft Office PowerPoint</Application>
  <PresentationFormat>Widescreen</PresentationFormat>
  <Paragraphs>146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BentonSans</vt:lpstr>
      <vt:lpstr>Calibri</vt:lpstr>
      <vt:lpstr>Calibri Light</vt:lpstr>
      <vt:lpstr>Corbel</vt:lpstr>
      <vt:lpstr>Montserrat</vt:lpstr>
      <vt:lpstr>Times New Roman</vt:lpstr>
      <vt:lpstr>1_Office Theme</vt:lpstr>
      <vt:lpstr>2_Office Theme</vt:lpstr>
      <vt:lpstr>7_Office Theme</vt:lpstr>
      <vt:lpstr>Engineering Cyberinfrastructure  in Intelligent Systems Engineering at Indiana University</vt:lpstr>
      <vt:lpstr>Martin Swany: Photon Lightweight Messaging</vt:lpstr>
      <vt:lpstr>Swany: FPGA Machines</vt:lpstr>
      <vt:lpstr>Thomas Sterling CREST-II R&amp;D Program</vt:lpstr>
      <vt:lpstr>PowerPoint Presentation</vt:lpstr>
      <vt:lpstr>Qiu/Fox Core SPIDAL Parallel HPC Library with Collective Used</vt:lpstr>
      <vt:lpstr>PowerPoint Presentation</vt:lpstr>
      <vt:lpstr>PowerPoint Presentation</vt:lpstr>
      <vt:lpstr>PowerPoint Presentation</vt:lpstr>
      <vt:lpstr>WRF Weather Modeling </vt:lpstr>
      <vt:lpstr>Geoffrey Fox Twister2: “Next Generation Grid - Edge – HPC Cloud”</vt:lpstr>
      <vt:lpstr>Intelligent System Engineering Computing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295</cp:revision>
  <dcterms:created xsi:type="dcterms:W3CDTF">2017-06-12T19:54:34Z</dcterms:created>
  <dcterms:modified xsi:type="dcterms:W3CDTF">2018-04-27T13:21:19Z</dcterms:modified>
</cp:coreProperties>
</file>