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69"/>
  </p:notesMasterIdLst>
  <p:sldIdLst>
    <p:sldId id="338" r:id="rId3"/>
    <p:sldId id="563" r:id="rId4"/>
    <p:sldId id="445" r:id="rId5"/>
    <p:sldId id="421" r:id="rId6"/>
    <p:sldId id="822" r:id="rId7"/>
    <p:sldId id="432" r:id="rId8"/>
    <p:sldId id="438" r:id="rId9"/>
    <p:sldId id="439" r:id="rId10"/>
    <p:sldId id="444" r:id="rId11"/>
    <p:sldId id="367" r:id="rId12"/>
    <p:sldId id="349" r:id="rId13"/>
    <p:sldId id="841" r:id="rId14"/>
    <p:sldId id="567" r:id="rId15"/>
    <p:sldId id="448" r:id="rId16"/>
    <p:sldId id="361" r:id="rId17"/>
    <p:sldId id="435" r:id="rId18"/>
    <p:sldId id="625" r:id="rId19"/>
    <p:sldId id="634" r:id="rId20"/>
    <p:sldId id="626" r:id="rId21"/>
    <p:sldId id="627" r:id="rId22"/>
    <p:sldId id="838" r:id="rId23"/>
    <p:sldId id="836" r:id="rId24"/>
    <p:sldId id="629" r:id="rId25"/>
    <p:sldId id="359" r:id="rId26"/>
    <p:sldId id="840" r:id="rId27"/>
    <p:sldId id="371" r:id="rId28"/>
    <p:sldId id="422" r:id="rId29"/>
    <p:sldId id="491" r:id="rId30"/>
    <p:sldId id="409" r:id="rId31"/>
    <p:sldId id="839" r:id="rId32"/>
    <p:sldId id="363" r:id="rId33"/>
    <p:sldId id="364" r:id="rId34"/>
    <p:sldId id="366" r:id="rId35"/>
    <p:sldId id="453" r:id="rId36"/>
    <p:sldId id="454" r:id="rId37"/>
    <p:sldId id="455" r:id="rId38"/>
    <p:sldId id="456" r:id="rId39"/>
    <p:sldId id="457" r:id="rId40"/>
    <p:sldId id="568" r:id="rId41"/>
    <p:sldId id="386" r:id="rId42"/>
    <p:sldId id="452" r:id="rId43"/>
    <p:sldId id="478" r:id="rId44"/>
    <p:sldId id="529" r:id="rId45"/>
    <p:sldId id="426" r:id="rId46"/>
    <p:sldId id="427" r:id="rId47"/>
    <p:sldId id="550" r:id="rId48"/>
    <p:sldId id="553" r:id="rId49"/>
    <p:sldId id="505" r:id="rId50"/>
    <p:sldId id="506" r:id="rId51"/>
    <p:sldId id="508" r:id="rId52"/>
    <p:sldId id="259" r:id="rId53"/>
    <p:sldId id="549" r:id="rId54"/>
    <p:sldId id="548" r:id="rId55"/>
    <p:sldId id="533" r:id="rId56"/>
    <p:sldId id="447" r:id="rId57"/>
    <p:sldId id="527" r:id="rId58"/>
    <p:sldId id="446" r:id="rId59"/>
    <p:sldId id="407" r:id="rId60"/>
    <p:sldId id="397" r:id="rId61"/>
    <p:sldId id="396" r:id="rId62"/>
    <p:sldId id="562" r:id="rId63"/>
    <p:sldId id="449" r:id="rId64"/>
    <p:sldId id="450" r:id="rId65"/>
    <p:sldId id="451" r:id="rId66"/>
    <p:sldId id="436" r:id="rId67"/>
    <p:sldId id="398"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99" autoAdjust="0"/>
    <p:restoredTop sz="92418" autoAdjust="0"/>
  </p:normalViewPr>
  <p:slideViewPr>
    <p:cSldViewPr snapToGrid="0">
      <p:cViewPr varScale="1">
        <p:scale>
          <a:sx n="126" d="100"/>
          <a:sy n="126" d="100"/>
        </p:scale>
        <p:origin x="442" y="8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Google%20Drive\iu\mesos%20tes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strRef>
              <c:f>label 0</c:f>
              <c:strCache>
                <c:ptCount val="1"/>
                <c:pt idx="0">
                  <c:v>3workersperpod</c:v>
                </c:pt>
              </c:strCache>
            </c:strRef>
          </c:tx>
          <c:spPr>
            <a:ln w="28800">
              <a:solidFill>
                <a:srgbClr val="FF420E"/>
              </a:solidFill>
              <a:round/>
            </a:ln>
          </c:spPr>
          <c:marker>
            <c:symbol val="diamond"/>
            <c:size val="8"/>
            <c:spPr>
              <a:solidFill>
                <a:srgbClr val="FF420E"/>
              </a:solidFill>
              <a:ln>
                <a:solidFill>
                  <a:srgbClr val="FF420E"/>
                </a:solidFill>
              </a:ln>
            </c:spPr>
          </c:marker>
          <c:dLbls>
            <c:spPr>
              <a:noFill/>
              <a:ln>
                <a:noFill/>
              </a:ln>
              <a:effectLst/>
            </c:spP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5"/>
                <c:pt idx="0">
                  <c:v>3</c:v>
                </c:pt>
                <c:pt idx="1">
                  <c:v>9</c:v>
                </c:pt>
                <c:pt idx="2">
                  <c:v>18</c:v>
                </c:pt>
                <c:pt idx="3">
                  <c:v>36</c:v>
                </c:pt>
                <c:pt idx="4">
                  <c:v>54</c:v>
                </c:pt>
              </c:strCache>
            </c:strRef>
          </c:cat>
          <c:val>
            <c:numRef>
              <c:f>0</c:f>
              <c:numCache>
                <c:formatCode>General</c:formatCode>
                <c:ptCount val="5"/>
                <c:pt idx="0">
                  <c:v>4.9119999999999999</c:v>
                </c:pt>
                <c:pt idx="1">
                  <c:v>5.109</c:v>
                </c:pt>
                <c:pt idx="2">
                  <c:v>6.17</c:v>
                </c:pt>
                <c:pt idx="3">
                  <c:v>7.9</c:v>
                </c:pt>
                <c:pt idx="4">
                  <c:v>9.6999999999999993</c:v>
                </c:pt>
              </c:numCache>
            </c:numRef>
          </c:val>
          <c:smooth val="0"/>
          <c:extLst>
            <c:ext xmlns:c16="http://schemas.microsoft.com/office/drawing/2014/chart" uri="{C3380CC4-5D6E-409C-BE32-E72D297353CC}">
              <c16:uniqueId val="{00000000-42D4-4BBC-A0F3-C966FD5BB556}"/>
            </c:ext>
          </c:extLst>
        </c:ser>
        <c:ser>
          <c:idx val="1"/>
          <c:order val="1"/>
          <c:tx>
            <c:strRef>
              <c:f>label 1</c:f>
              <c:strCache>
                <c:ptCount val="1"/>
                <c:pt idx="0">
                  <c:v>1workerperpod</c:v>
                </c:pt>
              </c:strCache>
            </c:strRef>
          </c:tx>
          <c:spPr>
            <a:ln w="28800">
              <a:solidFill>
                <a:srgbClr val="004586"/>
              </a:solidFill>
              <a:round/>
            </a:ln>
          </c:spPr>
          <c:marker>
            <c:symbol val="square"/>
            <c:size val="8"/>
            <c:spPr>
              <a:solidFill>
                <a:srgbClr val="004586"/>
              </a:solidFill>
              <a:ln>
                <a:solidFill>
                  <a:srgbClr val="004586"/>
                </a:solidFill>
              </a:ln>
            </c:spPr>
          </c:marker>
          <c:dLbls>
            <c:spPr>
              <a:noFill/>
              <a:ln>
                <a:noFill/>
              </a:ln>
              <a:effectLst/>
            </c:spP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strRef>
              <c:f>categories</c:f>
              <c:strCache>
                <c:ptCount val="5"/>
                <c:pt idx="0">
                  <c:v>3</c:v>
                </c:pt>
                <c:pt idx="1">
                  <c:v>9</c:v>
                </c:pt>
                <c:pt idx="2">
                  <c:v>18</c:v>
                </c:pt>
                <c:pt idx="3">
                  <c:v>36</c:v>
                </c:pt>
                <c:pt idx="4">
                  <c:v>54</c:v>
                </c:pt>
              </c:strCache>
            </c:strRef>
          </c:cat>
          <c:val>
            <c:numRef>
              <c:f>1</c:f>
              <c:numCache>
                <c:formatCode>General</c:formatCode>
                <c:ptCount val="5"/>
                <c:pt idx="0">
                  <c:v>4.8680000000000003</c:v>
                </c:pt>
                <c:pt idx="1">
                  <c:v>5.9829999999999997</c:v>
                </c:pt>
                <c:pt idx="2">
                  <c:v>7.79</c:v>
                </c:pt>
                <c:pt idx="3">
                  <c:v>11.5</c:v>
                </c:pt>
                <c:pt idx="4">
                  <c:v>15.3</c:v>
                </c:pt>
              </c:numCache>
            </c:numRef>
          </c:val>
          <c:smooth val="0"/>
          <c:extLst>
            <c:ext xmlns:c16="http://schemas.microsoft.com/office/drawing/2014/chart" uri="{C3380CC4-5D6E-409C-BE32-E72D297353CC}">
              <c16:uniqueId val="{00000001-42D4-4BBC-A0F3-C966FD5BB556}"/>
            </c:ext>
          </c:extLst>
        </c:ser>
        <c:dLbls>
          <c:showLegendKey val="0"/>
          <c:showVal val="0"/>
          <c:showCatName val="0"/>
          <c:showSerName val="0"/>
          <c:showPercent val="0"/>
          <c:showBubbleSize val="0"/>
        </c:dLbls>
        <c:hiLowLines>
          <c:spPr>
            <a:ln>
              <a:noFill/>
            </a:ln>
          </c:spPr>
        </c:hiLowLines>
        <c:marker val="1"/>
        <c:smooth val="0"/>
        <c:axId val="10375742"/>
        <c:axId val="77207351"/>
      </c:lineChart>
      <c:catAx>
        <c:axId val="10375742"/>
        <c:scaling>
          <c:orientation val="minMax"/>
        </c:scaling>
        <c:delete val="0"/>
        <c:axPos val="b"/>
        <c:title>
          <c:tx>
            <c:rich>
              <a:bodyPr rot="0"/>
              <a:lstStyle/>
              <a:p>
                <a:pPr>
                  <a:defRPr sz="1200" b="0" strike="noStrike" spc="-1">
                    <a:solidFill>
                      <a:srgbClr val="000000"/>
                    </a:solidFill>
                    <a:uFill>
                      <a:solidFill>
                        <a:srgbClr val="FFFFFF"/>
                      </a:solidFill>
                    </a:uFill>
                    <a:latin typeface="Arial"/>
                  </a:defRPr>
                </a:pPr>
                <a:r>
                  <a:rPr lang="en-US" sz="1100" b="0" strike="noStrike" spc="-1" dirty="0">
                    <a:solidFill>
                      <a:srgbClr val="000000"/>
                    </a:solidFill>
                    <a:uFill>
                      <a:solidFill>
                        <a:srgbClr val="FFFFFF"/>
                      </a:solidFill>
                    </a:uFill>
                    <a:latin typeface="+mn-lt"/>
                  </a:rPr>
                  <a:t>Total Number of Workers</a:t>
                </a:r>
              </a:p>
            </c:rich>
          </c:tx>
          <c:overlay val="0"/>
        </c:title>
        <c:numFmt formatCode="General" sourceLinked="0"/>
        <c:majorTickMark val="out"/>
        <c:minorTickMark val="none"/>
        <c:tickLblPos val="nextTo"/>
        <c:spPr>
          <a:ln>
            <a:solidFill>
              <a:srgbClr val="B3B3B3"/>
            </a:solidFill>
          </a:ln>
        </c:spPr>
        <c:txPr>
          <a:bodyPr/>
          <a:lstStyle/>
          <a:p>
            <a:pPr>
              <a:defRPr sz="1200" b="0" strike="noStrike" spc="-1">
                <a:solidFill>
                  <a:srgbClr val="000000"/>
                </a:solidFill>
                <a:uFill>
                  <a:solidFill>
                    <a:srgbClr val="FFFFFF"/>
                  </a:solidFill>
                </a:uFill>
                <a:latin typeface="Arial"/>
              </a:defRPr>
            </a:pPr>
            <a:endParaRPr lang="en-US"/>
          </a:p>
        </c:txPr>
        <c:crossAx val="77207351"/>
        <c:crosses val="autoZero"/>
        <c:auto val="1"/>
        <c:lblAlgn val="ctr"/>
        <c:lblOffset val="100"/>
        <c:noMultiLvlLbl val="1"/>
      </c:catAx>
      <c:valAx>
        <c:axId val="77207351"/>
        <c:scaling>
          <c:orientation val="minMax"/>
          <c:max val="20"/>
        </c:scaling>
        <c:delete val="0"/>
        <c:axPos val="l"/>
        <c:majorGridlines>
          <c:spPr>
            <a:ln>
              <a:solidFill>
                <a:srgbClr val="B3B3B3"/>
              </a:solidFill>
            </a:ln>
          </c:spPr>
        </c:majorGridlines>
        <c:title>
          <c:tx>
            <c:rich>
              <a:bodyPr rot="-5400000"/>
              <a:lstStyle/>
              <a:p>
                <a:pPr>
                  <a:defRPr sz="1200" b="0" strike="noStrike" spc="-1">
                    <a:solidFill>
                      <a:srgbClr val="000000"/>
                    </a:solidFill>
                    <a:uFill>
                      <a:solidFill>
                        <a:srgbClr val="FFFFFF"/>
                      </a:solidFill>
                    </a:uFill>
                    <a:latin typeface="Arial"/>
                  </a:defRPr>
                </a:pPr>
                <a:r>
                  <a:rPr lang="en-US" sz="1100" b="0" strike="noStrike" spc="-1" dirty="0">
                    <a:solidFill>
                      <a:srgbClr val="000000"/>
                    </a:solidFill>
                    <a:uFill>
                      <a:solidFill>
                        <a:srgbClr val="FFFFFF"/>
                      </a:solidFill>
                    </a:uFill>
                    <a:latin typeface="Arial"/>
                  </a:rPr>
                  <a:t>Worker Start Times (sec)</a:t>
                </a:r>
              </a:p>
            </c:rich>
          </c:tx>
          <c:overlay val="0"/>
        </c:title>
        <c:numFmt formatCode="0.0" sourceLinked="0"/>
        <c:majorTickMark val="out"/>
        <c:minorTickMark val="none"/>
        <c:tickLblPos val="nextTo"/>
        <c:spPr>
          <a:ln>
            <a:solidFill>
              <a:srgbClr val="B3B3B3"/>
            </a:solidFill>
          </a:ln>
        </c:spPr>
        <c:txPr>
          <a:bodyPr/>
          <a:lstStyle/>
          <a:p>
            <a:pPr>
              <a:defRPr sz="1100" b="0" strike="noStrike" spc="-1">
                <a:solidFill>
                  <a:srgbClr val="000000"/>
                </a:solidFill>
                <a:uFill>
                  <a:solidFill>
                    <a:srgbClr val="FFFFFF"/>
                  </a:solidFill>
                </a:uFill>
                <a:latin typeface="+mn-lt"/>
              </a:defRPr>
            </a:pPr>
            <a:endParaRPr lang="en-US"/>
          </a:p>
        </c:txPr>
        <c:crossAx val="10375742"/>
        <c:crossesAt val="1"/>
        <c:crossBetween val="midCat"/>
      </c:valAx>
      <c:spPr>
        <a:noFill/>
        <a:ln>
          <a:solidFill>
            <a:srgbClr val="B3B3B3"/>
          </a:solidFill>
        </a:ln>
      </c:spPr>
    </c:plotArea>
    <c:legend>
      <c:legendPos val="t"/>
      <c:overlay val="0"/>
      <c:spPr>
        <a:noFill/>
        <a:ln>
          <a:noFill/>
        </a:ln>
      </c:spPr>
    </c:legend>
    <c:plotVisOnly val="1"/>
    <c:dispBlanksAs val="gap"/>
    <c:showDLblsOverMax val="1"/>
  </c:chart>
  <c:spPr>
    <a:solidFill>
      <a:srgbClr val="FFFFFF"/>
    </a:solidFill>
    <a:ln>
      <a:noFill/>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06885619815176"/>
          <c:y val="0.14814814814814814"/>
          <c:w val="0.79438302648570014"/>
          <c:h val="0.62035834758891717"/>
        </c:manualLayout>
      </c:layout>
      <c:lineChart>
        <c:grouping val="standard"/>
        <c:varyColors val="0"/>
        <c:ser>
          <c:idx val="0"/>
          <c:order val="0"/>
          <c:tx>
            <c:strRef>
              <c:f>Sheet1!$C$7</c:f>
              <c:strCache>
                <c:ptCount val="1"/>
                <c:pt idx="0">
                  <c:v>3 workers per executor</c:v>
                </c:pt>
              </c:strCache>
            </c:strRef>
          </c:tx>
          <c:spPr>
            <a:ln w="28575" cap="rnd">
              <a:solidFill>
                <a:srgbClr val="FF0000"/>
              </a:solidFill>
              <a:bevel/>
            </a:ln>
            <a:effectLst/>
          </c:spPr>
          <c:marker>
            <c:symbol val="diamond"/>
            <c:size val="8"/>
            <c:spPr>
              <a:solidFill>
                <a:srgbClr val="FF0000"/>
              </a:solidFill>
              <a:ln w="9525">
                <a:solidFill>
                  <a:srgbClr val="FF0000"/>
                </a:solidFill>
              </a:ln>
              <a:effectLst/>
            </c:spPr>
          </c:marker>
          <c:dPt>
            <c:idx val="1"/>
            <c:marker>
              <c:symbol val="diamond"/>
              <c:size val="8"/>
              <c:spPr>
                <a:solidFill>
                  <a:srgbClr val="FF0000"/>
                </a:solidFill>
                <a:ln w="9525" cap="sq">
                  <a:solidFill>
                    <a:srgbClr val="FF0000"/>
                  </a:solidFill>
                  <a:bevel/>
                </a:ln>
                <a:effectLst/>
              </c:spPr>
            </c:marker>
            <c:bubble3D val="0"/>
            <c:extLst>
              <c:ext xmlns:c16="http://schemas.microsoft.com/office/drawing/2014/chart" uri="{C3380CC4-5D6E-409C-BE32-E72D297353CC}">
                <c16:uniqueId val="{00000000-7CBB-4880-90B8-6702DE3E6EAE}"/>
              </c:ext>
            </c:extLst>
          </c:dPt>
          <c:cat>
            <c:numRef>
              <c:f>Sheet1!$D$6:$H$6</c:f>
              <c:numCache>
                <c:formatCode>General</c:formatCode>
                <c:ptCount val="5"/>
                <c:pt idx="0">
                  <c:v>3</c:v>
                </c:pt>
                <c:pt idx="1">
                  <c:v>9</c:v>
                </c:pt>
                <c:pt idx="2">
                  <c:v>18</c:v>
                </c:pt>
                <c:pt idx="3">
                  <c:v>36</c:v>
                </c:pt>
                <c:pt idx="4">
                  <c:v>54</c:v>
                </c:pt>
              </c:numCache>
            </c:numRef>
          </c:cat>
          <c:val>
            <c:numRef>
              <c:f>Sheet1!$D$7:$H$7</c:f>
              <c:numCache>
                <c:formatCode>0.00</c:formatCode>
                <c:ptCount val="5"/>
                <c:pt idx="0">
                  <c:v>2.734</c:v>
                </c:pt>
                <c:pt idx="1">
                  <c:v>3.3330000000000002</c:v>
                </c:pt>
                <c:pt idx="2">
                  <c:v>4.3739999999999997</c:v>
                </c:pt>
                <c:pt idx="3">
                  <c:v>6.7240000000000002</c:v>
                </c:pt>
                <c:pt idx="4">
                  <c:v>8.7650000000000006</c:v>
                </c:pt>
              </c:numCache>
            </c:numRef>
          </c:val>
          <c:smooth val="0"/>
          <c:extLst>
            <c:ext xmlns:c16="http://schemas.microsoft.com/office/drawing/2014/chart" uri="{C3380CC4-5D6E-409C-BE32-E72D297353CC}">
              <c16:uniqueId val="{00000001-7CBB-4880-90B8-6702DE3E6EAE}"/>
            </c:ext>
          </c:extLst>
        </c:ser>
        <c:ser>
          <c:idx val="1"/>
          <c:order val="1"/>
          <c:tx>
            <c:strRef>
              <c:f>Sheet1!$C$8</c:f>
              <c:strCache>
                <c:ptCount val="1"/>
                <c:pt idx="0">
                  <c:v>1 worker per executor</c:v>
                </c:pt>
              </c:strCache>
            </c:strRef>
          </c:tx>
          <c:spPr>
            <a:ln w="28575" cap="sq">
              <a:solidFill>
                <a:schemeClr val="accent1">
                  <a:lumMod val="75000"/>
                </a:schemeClr>
              </a:solidFill>
              <a:bevel/>
            </a:ln>
            <a:effectLst/>
          </c:spPr>
          <c:marker>
            <c:symbol val="square"/>
            <c:size val="8"/>
            <c:spPr>
              <a:solidFill>
                <a:schemeClr val="accent1">
                  <a:lumMod val="75000"/>
                </a:schemeClr>
              </a:solidFill>
              <a:ln w="9525">
                <a:solidFill>
                  <a:schemeClr val="accent1">
                    <a:lumMod val="75000"/>
                  </a:schemeClr>
                </a:solidFill>
              </a:ln>
              <a:effectLst/>
            </c:spPr>
          </c:marker>
          <c:dPt>
            <c:idx val="1"/>
            <c:marker>
              <c:symbol val="square"/>
              <c:size val="8"/>
              <c:spPr>
                <a:solidFill>
                  <a:schemeClr val="accent1">
                    <a:lumMod val="75000"/>
                  </a:schemeClr>
                </a:solidFill>
                <a:ln w="9525" cap="sq">
                  <a:solidFill>
                    <a:schemeClr val="accent1">
                      <a:lumMod val="75000"/>
                    </a:schemeClr>
                  </a:solidFill>
                </a:ln>
                <a:effectLst/>
              </c:spPr>
            </c:marker>
            <c:bubble3D val="0"/>
            <c:extLst>
              <c:ext xmlns:c16="http://schemas.microsoft.com/office/drawing/2014/chart" uri="{C3380CC4-5D6E-409C-BE32-E72D297353CC}">
                <c16:uniqueId val="{00000002-7CBB-4880-90B8-6702DE3E6EAE}"/>
              </c:ext>
            </c:extLst>
          </c:dPt>
          <c:cat>
            <c:numRef>
              <c:f>Sheet1!$D$6:$H$6</c:f>
              <c:numCache>
                <c:formatCode>General</c:formatCode>
                <c:ptCount val="5"/>
                <c:pt idx="0">
                  <c:v>3</c:v>
                </c:pt>
                <c:pt idx="1">
                  <c:v>9</c:v>
                </c:pt>
                <c:pt idx="2">
                  <c:v>18</c:v>
                </c:pt>
                <c:pt idx="3">
                  <c:v>36</c:v>
                </c:pt>
                <c:pt idx="4">
                  <c:v>54</c:v>
                </c:pt>
              </c:numCache>
            </c:numRef>
          </c:cat>
          <c:val>
            <c:numRef>
              <c:f>Sheet1!$D$8:$H$8</c:f>
              <c:numCache>
                <c:formatCode>0.00</c:formatCode>
                <c:ptCount val="5"/>
                <c:pt idx="0">
                  <c:v>2.7719999999999998</c:v>
                </c:pt>
                <c:pt idx="1">
                  <c:v>4.2670000000000003</c:v>
                </c:pt>
                <c:pt idx="2">
                  <c:v>7.1879999999999997</c:v>
                </c:pt>
                <c:pt idx="3">
                  <c:v>13.186999999999999</c:v>
                </c:pt>
                <c:pt idx="4">
                  <c:v>19.196999999999999</c:v>
                </c:pt>
              </c:numCache>
            </c:numRef>
          </c:val>
          <c:smooth val="0"/>
          <c:extLst>
            <c:ext xmlns:c16="http://schemas.microsoft.com/office/drawing/2014/chart" uri="{C3380CC4-5D6E-409C-BE32-E72D297353CC}">
              <c16:uniqueId val="{00000003-7CBB-4880-90B8-6702DE3E6EAE}"/>
            </c:ext>
          </c:extLst>
        </c:ser>
        <c:dLbls>
          <c:showLegendKey val="0"/>
          <c:showVal val="0"/>
          <c:showCatName val="0"/>
          <c:showSerName val="0"/>
          <c:showPercent val="0"/>
          <c:showBubbleSize val="0"/>
        </c:dLbls>
        <c:marker val="1"/>
        <c:smooth val="0"/>
        <c:axId val="707797328"/>
        <c:axId val="707800656"/>
      </c:lineChart>
      <c:catAx>
        <c:axId val="707797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sz="1100" dirty="0"/>
                  <a:t>Total Number of Workers</a:t>
                </a:r>
              </a:p>
              <a:p>
                <a:pPr>
                  <a:defRPr/>
                </a:pP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7800656"/>
        <c:crossesAt val="0"/>
        <c:auto val="1"/>
        <c:lblAlgn val="ctr"/>
        <c:lblOffset val="100"/>
        <c:noMultiLvlLbl val="0"/>
      </c:catAx>
      <c:valAx>
        <c:axId val="707800656"/>
        <c:scaling>
          <c:orientation val="minMax"/>
          <c:max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100" b="0" i="0" baseline="0" dirty="0">
                    <a:effectLst/>
                  </a:rPr>
                  <a:t>Worker Start Times (sec)</a:t>
                </a:r>
                <a:endParaRPr lang="en-US" sz="1100" dirty="0">
                  <a:effectLst/>
                </a:endParaRPr>
              </a:p>
              <a:p>
                <a:pPr>
                  <a:defRPr/>
                </a:pP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07797328"/>
        <c:crosses val="autoZero"/>
        <c:crossBetween val="midCat"/>
        <c:majorUnit val="2"/>
      </c:valAx>
      <c:spPr>
        <a:noFill/>
        <a:ln>
          <a:noFill/>
        </a:ln>
        <a:effectLst/>
      </c:spPr>
    </c:plotArea>
    <c:legend>
      <c:legendPos val="b"/>
      <c:layout>
        <c:manualLayout>
          <c:xMode val="edge"/>
          <c:yMode val="edge"/>
          <c:x val="0.1877954980203746"/>
          <c:y val="4.2244823563721161E-2"/>
          <c:w val="0.7261036967836646"/>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6/4/2018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a:t>
            </a:fld>
            <a:endParaRPr lang="en-US"/>
          </a:p>
        </p:txBody>
      </p:sp>
    </p:spTree>
    <p:extLst>
      <p:ext uri="{BB962C8B-B14F-4D97-AF65-F5344CB8AC3E}">
        <p14:creationId xmlns:p14="http://schemas.microsoft.com/office/powerpoint/2010/main" val="4200739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10</a:t>
            </a:fld>
            <a:endParaRPr lang="en-US"/>
          </a:p>
        </p:txBody>
      </p:sp>
    </p:spTree>
    <p:extLst>
      <p:ext uri="{BB962C8B-B14F-4D97-AF65-F5344CB8AC3E}">
        <p14:creationId xmlns:p14="http://schemas.microsoft.com/office/powerpoint/2010/main" val="49404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81805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5431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589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98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24</a:t>
            </a:fld>
            <a:endParaRPr lang="en-US"/>
          </a:p>
        </p:txBody>
      </p:sp>
    </p:spTree>
    <p:extLst>
      <p:ext uri="{BB962C8B-B14F-4D97-AF65-F5344CB8AC3E}">
        <p14:creationId xmlns:p14="http://schemas.microsoft.com/office/powerpoint/2010/main" val="1951519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27</a:t>
            </a:fld>
            <a:endParaRPr lang="en-US"/>
          </a:p>
        </p:txBody>
      </p:sp>
    </p:spTree>
    <p:extLst>
      <p:ext uri="{BB962C8B-B14F-4D97-AF65-F5344CB8AC3E}">
        <p14:creationId xmlns:p14="http://schemas.microsoft.com/office/powerpoint/2010/main" val="49508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29</a:t>
            </a:fld>
            <a:endParaRPr lang="en-US" altLang="en-US"/>
          </a:p>
        </p:txBody>
      </p:sp>
    </p:spTree>
    <p:extLst>
      <p:ext uri="{BB962C8B-B14F-4D97-AF65-F5344CB8AC3E}">
        <p14:creationId xmlns:p14="http://schemas.microsoft.com/office/powerpoint/2010/main" val="2219333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C32E0681-A260-457F-A39E-7A3EA8749E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6">
            <a:extLst>
              <a:ext uri="{FF2B5EF4-FFF2-40B4-BE49-F238E27FC236}">
                <a16:creationId xmlns:a16="http://schemas.microsoft.com/office/drawing/2014/main" id="{212B37D4-40DD-4274-A6A2-ACF8C18F4D98}"/>
              </a:ext>
            </a:extLst>
          </p:cNvPr>
          <p:cNvSpPr>
            <a:spLocks noGrp="1"/>
          </p:cNvSpPr>
          <p:nvPr>
            <p:ph type="dt" sz="half" idx="10"/>
          </p:nvPr>
        </p:nvSpPr>
        <p:spPr>
          <a:xfrm>
            <a:off x="9491133" y="6356349"/>
            <a:ext cx="1364935" cy="365125"/>
          </a:xfrm>
          <a:prstGeom prst="rect">
            <a:avLst/>
          </a:prstGeom>
        </p:spPr>
        <p:txBody>
          <a:bodyPr/>
          <a:lstStyle/>
          <a:p>
            <a:fld id="{8C9865E0-B3EC-4F1F-B4C2-2E6E604427CB}" type="datetime1">
              <a:rPr lang="en-US" smtClean="0">
                <a:solidFill>
                  <a:prstClr val="black">
                    <a:tint val="75000"/>
                  </a:prstClr>
                </a:solidFill>
              </a:rPr>
              <a:t>6/4/2018</a:t>
            </a:fld>
            <a:endParaRPr lang="en-US" dirty="0">
              <a:solidFill>
                <a:prstClr val="black">
                  <a:tint val="75000"/>
                </a:prstClr>
              </a:solidFill>
            </a:endParaRPr>
          </a:p>
        </p:txBody>
      </p:sp>
      <p:sp>
        <p:nvSpPr>
          <p:cNvPr id="10" name="Slide Number Placeholder 8">
            <a:extLst>
              <a:ext uri="{FF2B5EF4-FFF2-40B4-BE49-F238E27FC236}">
                <a16:creationId xmlns:a16="http://schemas.microsoft.com/office/drawing/2014/main" id="{D688705D-7DDA-4F35-B6D7-1C012CE7DE13}"/>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82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259371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3687884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3511546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2983455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7"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a:solidFill>
                  <a:srgbClr val="72A1A8"/>
                </a:solidFill>
                <a:latin typeface="Montserrat" charset="0"/>
                <a:ea typeface="Montserrat" charset="0"/>
                <a:cs typeface="Montserrat" charset="0"/>
              </a:rPr>
              <a:t>Solution</a:t>
            </a:r>
            <a:br>
              <a:rPr lang="en-US" altLang="en-US">
                <a:solidFill>
                  <a:srgbClr val="72A1A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2040211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ext uri="{BB962C8B-B14F-4D97-AF65-F5344CB8AC3E}">
        <p14:creationId xmlns:p14="http://schemas.microsoft.com/office/powerpoint/2010/main" val="4009826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6/4/2018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ext uri="{BB962C8B-B14F-4D97-AF65-F5344CB8AC3E}">
        <p14:creationId xmlns:p14="http://schemas.microsoft.com/office/powerpoint/2010/main" val="1469651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2028894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1651144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300975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DCC47036-F792-473C-A103-9B0E762E2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6">
            <a:extLst>
              <a:ext uri="{FF2B5EF4-FFF2-40B4-BE49-F238E27FC236}">
                <a16:creationId xmlns:a16="http://schemas.microsoft.com/office/drawing/2014/main" id="{99BAADAF-1EB7-485C-9A36-F76ED6461BD5}"/>
              </a:ext>
            </a:extLst>
          </p:cNvPr>
          <p:cNvSpPr>
            <a:spLocks noGrp="1"/>
          </p:cNvSpPr>
          <p:nvPr>
            <p:ph type="dt" sz="half" idx="10"/>
          </p:nvPr>
        </p:nvSpPr>
        <p:spPr>
          <a:xfrm>
            <a:off x="9491133" y="6356349"/>
            <a:ext cx="1316297" cy="365125"/>
          </a:xfrm>
          <a:prstGeom prst="rect">
            <a:avLst/>
          </a:prstGeom>
        </p:spPr>
        <p:txBody>
          <a:bodyPr/>
          <a:lstStyle/>
          <a:p>
            <a:fld id="{0105E2CA-3D1B-40B7-AEAA-5DA74A30CD9D}" type="datetime1">
              <a:rPr lang="en-US" smtClean="0">
                <a:solidFill>
                  <a:prstClr val="black">
                    <a:tint val="75000"/>
                  </a:prstClr>
                </a:solidFill>
              </a:rPr>
              <a:t>6/4/2018</a:t>
            </a:fld>
            <a:endParaRPr lang="en-US">
              <a:solidFill>
                <a:prstClr val="black">
                  <a:tint val="75000"/>
                </a:prstClr>
              </a:solidFill>
            </a:endParaRPr>
          </a:p>
        </p:txBody>
      </p:sp>
      <p:sp>
        <p:nvSpPr>
          <p:cNvPr id="10" name="Slide Number Placeholder 8">
            <a:extLst>
              <a:ext uri="{FF2B5EF4-FFF2-40B4-BE49-F238E27FC236}">
                <a16:creationId xmlns:a16="http://schemas.microsoft.com/office/drawing/2014/main" id="{E155DCD6-826B-4502-AE78-BF7E1DD100E1}"/>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869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2681952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B6CDEF5C-85F5-4775-9366-191A42E18B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6">
            <a:extLst>
              <a:ext uri="{FF2B5EF4-FFF2-40B4-BE49-F238E27FC236}">
                <a16:creationId xmlns:a16="http://schemas.microsoft.com/office/drawing/2014/main" id="{B3121B1A-466D-46F2-8EE2-A65E82093DAA}"/>
              </a:ext>
            </a:extLst>
          </p:cNvPr>
          <p:cNvSpPr>
            <a:spLocks noGrp="1"/>
          </p:cNvSpPr>
          <p:nvPr>
            <p:ph type="dt" sz="half" idx="10"/>
          </p:nvPr>
        </p:nvSpPr>
        <p:spPr>
          <a:xfrm>
            <a:off x="9491133" y="6356349"/>
            <a:ext cx="1345480" cy="365125"/>
          </a:xfrm>
          <a:prstGeom prst="rect">
            <a:avLst/>
          </a:prstGeom>
        </p:spPr>
        <p:txBody>
          <a:bodyPr/>
          <a:lstStyle/>
          <a:p>
            <a:fld id="{F6EE81C8-2D34-402D-BA22-97E41F651D34}" type="datetime1">
              <a:rPr lang="en-US" smtClean="0">
                <a:solidFill>
                  <a:prstClr val="black">
                    <a:tint val="75000"/>
                  </a:prstClr>
                </a:solidFill>
              </a:rPr>
              <a:t>6/4/2018</a:t>
            </a:fld>
            <a:endParaRPr lang="en-US">
              <a:solidFill>
                <a:prstClr val="black">
                  <a:tint val="75000"/>
                </a:prstClr>
              </a:solidFill>
            </a:endParaRPr>
          </a:p>
        </p:txBody>
      </p:sp>
      <p:sp>
        <p:nvSpPr>
          <p:cNvPr id="10" name="Slide Number Placeholder 8">
            <a:extLst>
              <a:ext uri="{FF2B5EF4-FFF2-40B4-BE49-F238E27FC236}">
                <a16:creationId xmlns:a16="http://schemas.microsoft.com/office/drawing/2014/main" id="{ADDF30C4-625F-4FFC-82FC-CBB51ABA8813}"/>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36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0E218DEA-C096-4B44-BD52-C9BA200FE1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6">
            <a:extLst>
              <a:ext uri="{FF2B5EF4-FFF2-40B4-BE49-F238E27FC236}">
                <a16:creationId xmlns:a16="http://schemas.microsoft.com/office/drawing/2014/main" id="{8CD8579A-96E7-4425-9FCA-53BFD1D94D33}"/>
              </a:ext>
            </a:extLst>
          </p:cNvPr>
          <p:cNvSpPr>
            <a:spLocks noGrp="1"/>
          </p:cNvSpPr>
          <p:nvPr>
            <p:ph type="dt" sz="half" idx="10"/>
          </p:nvPr>
        </p:nvSpPr>
        <p:spPr>
          <a:xfrm>
            <a:off x="9491132" y="6356349"/>
            <a:ext cx="1374663" cy="365125"/>
          </a:xfrm>
          <a:prstGeom prst="rect">
            <a:avLst/>
          </a:prstGeom>
        </p:spPr>
        <p:txBody>
          <a:bodyPr/>
          <a:lstStyle/>
          <a:p>
            <a:fld id="{5A09C5A8-646C-404E-B85E-43946883FCF0}" type="datetime1">
              <a:rPr lang="en-US" smtClean="0">
                <a:solidFill>
                  <a:prstClr val="black">
                    <a:tint val="75000"/>
                  </a:prstClr>
                </a:solidFill>
              </a:rPr>
              <a:t>6/4/2018</a:t>
            </a:fld>
            <a:endParaRPr lang="en-US">
              <a:solidFill>
                <a:prstClr val="black">
                  <a:tint val="75000"/>
                </a:prstClr>
              </a:solidFill>
            </a:endParaRPr>
          </a:p>
        </p:txBody>
      </p:sp>
      <p:sp>
        <p:nvSpPr>
          <p:cNvPr id="11" name="Slide Number Placeholder 8">
            <a:extLst>
              <a:ext uri="{FF2B5EF4-FFF2-40B4-BE49-F238E27FC236}">
                <a16:creationId xmlns:a16="http://schemas.microsoft.com/office/drawing/2014/main" id="{ED3DEF36-265F-4BDC-A65B-A7791245AEA4}"/>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70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0B3F7C5D-8415-4ACD-881D-3746F55502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6">
            <a:extLst>
              <a:ext uri="{FF2B5EF4-FFF2-40B4-BE49-F238E27FC236}">
                <a16:creationId xmlns:a16="http://schemas.microsoft.com/office/drawing/2014/main" id="{DDDD171A-4741-48A9-AC97-DEBDEFD46F57}"/>
              </a:ext>
            </a:extLst>
          </p:cNvPr>
          <p:cNvSpPr>
            <a:spLocks noGrp="1"/>
          </p:cNvSpPr>
          <p:nvPr>
            <p:ph type="dt" sz="half" idx="10"/>
          </p:nvPr>
        </p:nvSpPr>
        <p:spPr>
          <a:xfrm>
            <a:off x="9491132" y="6356349"/>
            <a:ext cx="1374663" cy="365125"/>
          </a:xfrm>
          <a:prstGeom prst="rect">
            <a:avLst/>
          </a:prstGeom>
        </p:spPr>
        <p:txBody>
          <a:bodyPr/>
          <a:lstStyle/>
          <a:p>
            <a:fld id="{2BB3F41A-B518-4ED2-BD2A-2630F571EA34}" type="datetime1">
              <a:rPr lang="en-US" smtClean="0">
                <a:solidFill>
                  <a:prstClr val="black">
                    <a:tint val="75000"/>
                  </a:prstClr>
                </a:solidFill>
              </a:rPr>
              <a:t>6/4/2018</a:t>
            </a:fld>
            <a:endParaRPr lang="en-US" dirty="0">
              <a:solidFill>
                <a:prstClr val="black">
                  <a:tint val="75000"/>
                </a:prstClr>
              </a:solidFill>
            </a:endParaRPr>
          </a:p>
        </p:txBody>
      </p:sp>
      <p:sp>
        <p:nvSpPr>
          <p:cNvPr id="13" name="Slide Number Placeholder 8">
            <a:extLst>
              <a:ext uri="{FF2B5EF4-FFF2-40B4-BE49-F238E27FC236}">
                <a16:creationId xmlns:a16="http://schemas.microsoft.com/office/drawing/2014/main" id="{E30E8083-1377-4C20-A248-55817015F2E4}"/>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35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5AC750A6-F0D6-495D-938D-6B166FF8B8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ate Placeholder 6">
            <a:extLst>
              <a:ext uri="{FF2B5EF4-FFF2-40B4-BE49-F238E27FC236}">
                <a16:creationId xmlns:a16="http://schemas.microsoft.com/office/drawing/2014/main" id="{5116DF92-B1AE-4CE3-ADB1-1F692AFF4136}"/>
              </a:ext>
            </a:extLst>
          </p:cNvPr>
          <p:cNvSpPr>
            <a:spLocks noGrp="1"/>
          </p:cNvSpPr>
          <p:nvPr>
            <p:ph type="dt" sz="half" idx="10"/>
          </p:nvPr>
        </p:nvSpPr>
        <p:spPr>
          <a:xfrm>
            <a:off x="9491133" y="6356349"/>
            <a:ext cx="1335752" cy="365125"/>
          </a:xfrm>
          <a:prstGeom prst="rect">
            <a:avLst/>
          </a:prstGeom>
        </p:spPr>
        <p:txBody>
          <a:bodyPr/>
          <a:lstStyle/>
          <a:p>
            <a:fld id="{1DC4C83C-63AA-4E1A-B39E-13E1BA402767}" type="datetime1">
              <a:rPr lang="en-US" smtClean="0">
                <a:solidFill>
                  <a:prstClr val="black">
                    <a:tint val="75000"/>
                  </a:prstClr>
                </a:solidFill>
              </a:rPr>
              <a:t>6/4/2018</a:t>
            </a:fld>
            <a:endParaRPr lang="en-US" dirty="0">
              <a:solidFill>
                <a:prstClr val="black">
                  <a:tint val="75000"/>
                </a:prstClr>
              </a:solidFill>
            </a:endParaRPr>
          </a:p>
        </p:txBody>
      </p:sp>
      <p:sp>
        <p:nvSpPr>
          <p:cNvPr id="9" name="Slide Number Placeholder 8">
            <a:extLst>
              <a:ext uri="{FF2B5EF4-FFF2-40B4-BE49-F238E27FC236}">
                <a16:creationId xmlns:a16="http://schemas.microsoft.com/office/drawing/2014/main" id="{EC5E115B-BE13-4A5D-93DF-2A91920CAF31}"/>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D585A1-C498-4605-80DC-2390A258F0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BA9205D0-0D77-40DD-8D77-E56E7DEBBF39}"/>
              </a:ext>
            </a:extLst>
          </p:cNvPr>
          <p:cNvSpPr>
            <a:spLocks noGrp="1"/>
          </p:cNvSpPr>
          <p:nvPr>
            <p:ph type="dt" sz="half" idx="10"/>
          </p:nvPr>
        </p:nvSpPr>
        <p:spPr>
          <a:xfrm>
            <a:off x="9491133" y="6356349"/>
            <a:ext cx="1306569" cy="365125"/>
          </a:xfrm>
          <a:prstGeom prst="rect">
            <a:avLst/>
          </a:prstGeom>
        </p:spPr>
        <p:txBody>
          <a:bodyPr/>
          <a:lstStyle/>
          <a:p>
            <a:fld id="{AE1E8A7D-0C9E-4158-BD17-4958662D7106}" type="datetime1">
              <a:rPr lang="en-US" smtClean="0">
                <a:solidFill>
                  <a:prstClr val="black">
                    <a:tint val="75000"/>
                  </a:prstClr>
                </a:solidFill>
              </a:rPr>
              <a:t>6/4/2018</a:t>
            </a:fld>
            <a:endParaRPr lang="en-US" dirty="0">
              <a:solidFill>
                <a:prstClr val="black">
                  <a:tint val="75000"/>
                </a:prstClr>
              </a:solidFill>
            </a:endParaRPr>
          </a:p>
        </p:txBody>
      </p:sp>
      <p:sp>
        <p:nvSpPr>
          <p:cNvPr id="8" name="Slide Number Placeholder 8">
            <a:extLst>
              <a:ext uri="{FF2B5EF4-FFF2-40B4-BE49-F238E27FC236}">
                <a16:creationId xmlns:a16="http://schemas.microsoft.com/office/drawing/2014/main" id="{A4A44FA9-6810-4658-BC23-75C25305AEDC}"/>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38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pic>
        <p:nvPicPr>
          <p:cNvPr id="3" name="Picture 2">
            <a:extLst>
              <a:ext uri="{FF2B5EF4-FFF2-40B4-BE49-F238E27FC236}">
                <a16:creationId xmlns:a16="http://schemas.microsoft.com/office/drawing/2014/main" id="{589FC66F-16C5-4876-946B-E740E441C3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350" y="6248400"/>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6">
            <a:extLst>
              <a:ext uri="{FF2B5EF4-FFF2-40B4-BE49-F238E27FC236}">
                <a16:creationId xmlns:a16="http://schemas.microsoft.com/office/drawing/2014/main" id="{7969BB6B-313C-4F95-AAE8-72ADCDACFA2D}"/>
              </a:ext>
            </a:extLst>
          </p:cNvPr>
          <p:cNvSpPr>
            <a:spLocks noGrp="1"/>
          </p:cNvSpPr>
          <p:nvPr>
            <p:ph type="dt" sz="half" idx="10"/>
          </p:nvPr>
        </p:nvSpPr>
        <p:spPr>
          <a:xfrm>
            <a:off x="9491132" y="6356349"/>
            <a:ext cx="1364935" cy="365125"/>
          </a:xfrm>
          <a:prstGeom prst="rect">
            <a:avLst/>
          </a:prstGeom>
        </p:spPr>
        <p:txBody>
          <a:bodyPr/>
          <a:lstStyle/>
          <a:p>
            <a:fld id="{21A31419-4C56-49E7-9132-8C29916C415C}" type="datetime1">
              <a:rPr lang="en-US" smtClean="0">
                <a:solidFill>
                  <a:prstClr val="black">
                    <a:tint val="75000"/>
                  </a:prstClr>
                </a:solidFill>
              </a:rPr>
              <a:t>6/4/2018</a:t>
            </a:fld>
            <a:endParaRPr lang="en-US" dirty="0">
              <a:solidFill>
                <a:prstClr val="black">
                  <a:tint val="75000"/>
                </a:prstClr>
              </a:solidFill>
            </a:endParaRPr>
          </a:p>
        </p:txBody>
      </p:sp>
      <p:sp>
        <p:nvSpPr>
          <p:cNvPr id="5" name="Slide Number Placeholder 8">
            <a:extLst>
              <a:ext uri="{FF2B5EF4-FFF2-40B4-BE49-F238E27FC236}">
                <a16:creationId xmlns:a16="http://schemas.microsoft.com/office/drawing/2014/main" id="{8B434362-D6C3-4B13-B8DA-25DEC06C3C68}"/>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287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extLst>
      <p:ext uri="{BB962C8B-B14F-4D97-AF65-F5344CB8AC3E}">
        <p14:creationId xmlns:p14="http://schemas.microsoft.com/office/powerpoint/2010/main" val="3723380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6">
            <a:extLst>
              <a:ext uri="{FF2B5EF4-FFF2-40B4-BE49-F238E27FC236}">
                <a16:creationId xmlns:a16="http://schemas.microsoft.com/office/drawing/2014/main" id="{7DDF134B-7FC4-4C79-8ADD-8A057F4DBA72}"/>
              </a:ext>
            </a:extLst>
          </p:cNvPr>
          <p:cNvSpPr>
            <a:spLocks noGrp="1"/>
          </p:cNvSpPr>
          <p:nvPr>
            <p:ph type="dt" sz="half" idx="2"/>
          </p:nvPr>
        </p:nvSpPr>
        <p:spPr>
          <a:xfrm>
            <a:off x="9491133" y="6356349"/>
            <a:ext cx="1355207" cy="365125"/>
          </a:xfrm>
          <a:prstGeom prst="rect">
            <a:avLst/>
          </a:prstGeom>
        </p:spPr>
        <p:txBody>
          <a:bodyPr/>
          <a:lstStyle/>
          <a:p>
            <a:fld id="{79EB1900-E03E-4653-9427-DE696F879125}" type="datetime1">
              <a:rPr lang="en-US" smtClean="0">
                <a:solidFill>
                  <a:prstClr val="black">
                    <a:tint val="75000"/>
                  </a:prstClr>
                </a:solidFill>
              </a:rPr>
              <a:t>6/4/2018</a:t>
            </a:fld>
            <a:endParaRPr lang="en-US">
              <a:solidFill>
                <a:prstClr val="black">
                  <a:tint val="75000"/>
                </a:prstClr>
              </a:solidFill>
            </a:endParaRPr>
          </a:p>
        </p:txBody>
      </p:sp>
      <p:sp>
        <p:nvSpPr>
          <p:cNvPr id="12" name="Slide Number Placeholder 8">
            <a:extLst>
              <a:ext uri="{FF2B5EF4-FFF2-40B4-BE49-F238E27FC236}">
                <a16:creationId xmlns:a16="http://schemas.microsoft.com/office/drawing/2014/main" id="{124A0B62-2458-4801-B384-2386E03CE616}"/>
              </a:ext>
            </a:extLst>
          </p:cNvPr>
          <p:cNvSpPr>
            <a:spLocks noGrp="1"/>
          </p:cNvSpPr>
          <p:nvPr>
            <p:ph type="sldNum" sz="quarter" idx="4"/>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9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6/4/2018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extLst>
      <p:ext uri="{BB962C8B-B14F-4D97-AF65-F5344CB8AC3E}">
        <p14:creationId xmlns:p14="http://schemas.microsoft.com/office/powerpoint/2010/main" val="367026500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nvlpubs.nist.gov/nistpubs/SpecialPublications/NIST.SP.1500-3.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bigdatawg.nist.gov/_uploadfiles/M0621_v2_7345181325.pdf" TargetMode="Externa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hpc-abds.org/kaleidoscope/survey/"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a:xfrm>
            <a:off x="374226" y="5166976"/>
            <a:ext cx="10515600" cy="400110"/>
          </a:xfrm>
        </p:spPr>
        <p:txBody>
          <a:bodyPr>
            <a:normAutofit/>
          </a:bodyPr>
          <a:lstStyle/>
          <a:p>
            <a:r>
              <a:rPr lang="en-US" sz="2000" dirty="0">
                <a:solidFill>
                  <a:schemeClr val="tx1"/>
                </a:solidFill>
              </a:rPr>
              <a:t>`, </a:t>
            </a:r>
          </a:p>
        </p:txBody>
      </p:sp>
      <p:sp>
        <p:nvSpPr>
          <p:cNvPr id="6" name="AutoShape 2" descr="http://icnc-fskd.guet.cn/icnc_fskd/images/2.jpg">
            <a:extLst>
              <a:ext uri="{FF2B5EF4-FFF2-40B4-BE49-F238E27FC236}">
                <a16:creationId xmlns:a16="http://schemas.microsoft.com/office/drawing/2014/main" id="{3214D794-0A14-4F14-832C-E0E3C249B71E}"/>
              </a:ext>
            </a:extLst>
          </p:cNvPr>
          <p:cNvSpPr>
            <a:spLocks noChangeAspect="1" noChangeArrowheads="1"/>
          </p:cNvSpPr>
          <p:nvPr/>
        </p:nvSpPr>
        <p:spPr bwMode="auto">
          <a:xfrm>
            <a:off x="5943600" y="328814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a:extLst>
              <a:ext uri="{FF2B5EF4-FFF2-40B4-BE49-F238E27FC236}">
                <a16:creationId xmlns:a16="http://schemas.microsoft.com/office/drawing/2014/main" id="{6882BAF7-37D6-4E5F-9133-975E9D550DDD}"/>
              </a:ext>
            </a:extLst>
          </p:cNvPr>
          <p:cNvSpPr/>
          <p:nvPr/>
        </p:nvSpPr>
        <p:spPr>
          <a:xfrm>
            <a:off x="136059" y="5240521"/>
            <a:ext cx="12055941" cy="707886"/>
          </a:xfrm>
          <a:prstGeom prst="rect">
            <a:avLst/>
          </a:prstGeom>
          <a:ln w="28575">
            <a:solidFill>
              <a:schemeClr val="bg1"/>
            </a:solidFill>
          </a:ln>
        </p:spPr>
        <p:txBody>
          <a:bodyPr wrap="square">
            <a:spAutoFit/>
          </a:bodyPr>
          <a:lstStyle/>
          <a:p>
            <a:r>
              <a:rPr lang="en-US" sz="2000" dirty="0"/>
              <a:t>Work with Judy </a:t>
            </a:r>
            <a:r>
              <a:rPr lang="en-US" sz="2000" dirty="0" err="1"/>
              <a:t>Qiu</a:t>
            </a:r>
            <a:r>
              <a:rPr lang="en-US" sz="2000" dirty="0"/>
              <a:t>, </a:t>
            </a:r>
            <a:r>
              <a:rPr lang="en-US" sz="2000" dirty="0" err="1"/>
              <a:t>Supun</a:t>
            </a:r>
            <a:r>
              <a:rPr lang="en-US" sz="2000" dirty="0"/>
              <a:t> </a:t>
            </a:r>
            <a:r>
              <a:rPr lang="en-US" sz="2000" dirty="0" err="1"/>
              <a:t>Kamburugamuva</a:t>
            </a:r>
            <a:r>
              <a:rPr lang="en-US" sz="2000" dirty="0"/>
              <a:t>, Shantenu Jha, Kannan Govindarajan, </a:t>
            </a:r>
            <a:r>
              <a:rPr lang="en-US" sz="2000" dirty="0" err="1"/>
              <a:t>Pulasthi</a:t>
            </a:r>
            <a:r>
              <a:rPr lang="en-US" sz="2000" dirty="0"/>
              <a:t> </a:t>
            </a:r>
            <a:r>
              <a:rPr lang="en-US" sz="2000" dirty="0" err="1"/>
              <a:t>Wickramasinghe</a:t>
            </a:r>
            <a:r>
              <a:rPr lang="en-US" sz="2000" dirty="0"/>
              <a:t>, </a:t>
            </a:r>
            <a:r>
              <a:rPr lang="en-US" sz="2000" dirty="0" err="1"/>
              <a:t>Gurhan</a:t>
            </a:r>
            <a:r>
              <a:rPr lang="en-US" sz="2000" dirty="0"/>
              <a:t> </a:t>
            </a:r>
            <a:r>
              <a:rPr lang="en-US" sz="2000" dirty="0" err="1"/>
              <a:t>Gunduz</a:t>
            </a:r>
            <a:r>
              <a:rPr lang="en-US" sz="2000" dirty="0"/>
              <a:t>, Ahmet </a:t>
            </a:r>
            <a:r>
              <a:rPr lang="en-US" sz="2000" dirty="0" err="1"/>
              <a:t>Uyar</a:t>
            </a:r>
            <a:endParaRPr lang="en-US" sz="2000" dirty="0"/>
          </a:p>
        </p:txBody>
      </p:sp>
      <p:sp>
        <p:nvSpPr>
          <p:cNvPr id="8" name="Date Placeholder 7">
            <a:extLst>
              <a:ext uri="{FF2B5EF4-FFF2-40B4-BE49-F238E27FC236}">
                <a16:creationId xmlns:a16="http://schemas.microsoft.com/office/drawing/2014/main" id="{85E6F6F8-F523-44FF-AE48-8C676ED7484F}"/>
              </a:ext>
            </a:extLst>
          </p:cNvPr>
          <p:cNvSpPr>
            <a:spLocks noGrp="1"/>
          </p:cNvSpPr>
          <p:nvPr>
            <p:ph type="dt" sz="half" idx="10"/>
          </p:nvPr>
        </p:nvSpPr>
        <p:spPr>
          <a:xfrm>
            <a:off x="9491133" y="6356349"/>
            <a:ext cx="1308672" cy="365125"/>
          </a:xfrm>
        </p:spPr>
        <p:txBody>
          <a:bodyPr/>
          <a:lstStyle/>
          <a:p>
            <a:fld id="{6FE0DB45-0571-4138-9A58-48660C36A2C3}" type="datetime1">
              <a:rPr lang="en-US" smtClean="0">
                <a:solidFill>
                  <a:prstClr val="black">
                    <a:tint val="75000"/>
                  </a:prstClr>
                </a:solidFill>
              </a:rPr>
              <a:t>6/4/2018</a:t>
            </a:fld>
            <a:endParaRPr lang="en-US" dirty="0">
              <a:solidFill>
                <a:prstClr val="black">
                  <a:tint val="75000"/>
                </a:prstClr>
              </a:solidFill>
            </a:endParaRPr>
          </a:p>
        </p:txBody>
      </p:sp>
      <p:sp>
        <p:nvSpPr>
          <p:cNvPr id="10" name="Slide Number Placeholder 9">
            <a:extLst>
              <a:ext uri="{FF2B5EF4-FFF2-40B4-BE49-F238E27FC236}">
                <a16:creationId xmlns:a16="http://schemas.microsoft.com/office/drawing/2014/main" id="{B257B7EA-FD4F-4265-92C1-EF899C9715D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a:t>
            </a:fld>
            <a:endParaRPr lang="en-US">
              <a:solidFill>
                <a:prstClr val="black">
                  <a:tint val="75000"/>
                </a:prstClr>
              </a:solidFill>
            </a:endParaRPr>
          </a:p>
        </p:txBody>
      </p:sp>
      <p:sp>
        <p:nvSpPr>
          <p:cNvPr id="4" name="Rectangle 3">
            <a:extLst>
              <a:ext uri="{FF2B5EF4-FFF2-40B4-BE49-F238E27FC236}">
                <a16:creationId xmlns:a16="http://schemas.microsoft.com/office/drawing/2014/main" id="{6ED00E1E-723F-4497-B46A-9D6B4B743B2E}"/>
              </a:ext>
            </a:extLst>
          </p:cNvPr>
          <p:cNvSpPr/>
          <p:nvPr/>
        </p:nvSpPr>
        <p:spPr>
          <a:xfrm>
            <a:off x="136059" y="2228227"/>
            <a:ext cx="12179456" cy="2616101"/>
          </a:xfrm>
          <a:prstGeom prst="rect">
            <a:avLst/>
          </a:prstGeom>
        </p:spPr>
        <p:txBody>
          <a:bodyPr wrap="square">
            <a:spAutoFit/>
          </a:bodyPr>
          <a:lstStyle/>
          <a:p>
            <a:pPr lvl="0" algn="ctr" defTabSz="457200">
              <a:defRPr/>
            </a:pPr>
            <a:r>
              <a:rPr lang="en-US" sz="2800" b="1" dirty="0">
                <a:cs typeface="Times New Roman" pitchFamily="18" charset="0"/>
              </a:rPr>
              <a:t>Fudan University</a:t>
            </a:r>
          </a:p>
          <a:p>
            <a:pPr lvl="0" algn="ctr" defTabSz="457200">
              <a:defRPr/>
            </a:pPr>
            <a:r>
              <a:rPr lang="en-US" sz="2800" b="1" dirty="0">
                <a:cs typeface="Times New Roman" pitchFamily="18" charset="0"/>
              </a:rPr>
              <a:t>Shanghai</a:t>
            </a:r>
          </a:p>
          <a:p>
            <a:pPr lvl="0" algn="ctr" defTabSz="457200">
              <a:defRPr/>
            </a:pPr>
            <a:endParaRPr lang="en-US" sz="2800" b="1" dirty="0">
              <a:cs typeface="Times New Roman" pitchFamily="18" charset="0"/>
            </a:endParaRPr>
          </a:p>
          <a:p>
            <a:pPr lvl="0" algn="ctr" defTabSz="457200">
              <a:defRPr/>
            </a:pPr>
            <a:r>
              <a:rPr lang="en-US" sz="2800" dirty="0">
                <a:cs typeface="Times New Roman" pitchFamily="18" charset="0"/>
              </a:rPr>
              <a:t>Geoffrey Fox, June 5, 2018</a:t>
            </a:r>
          </a:p>
          <a:p>
            <a:pPr lvl="0" algn="ctr" defTabSz="457200">
              <a:defRPr/>
            </a:pPr>
            <a:r>
              <a:rPr lang="en-US" sz="2800" dirty="0">
                <a:cs typeface="Times New Roman" pitchFamily="18" charset="0"/>
              </a:rPr>
              <a:t>Department of Intelligent Systems Engineering</a:t>
            </a:r>
            <a:endParaRPr lang="en-US" sz="2400" dirty="0">
              <a:hlinkClick r:id="rId3"/>
            </a:endParaRPr>
          </a:p>
          <a:p>
            <a:pPr lvl="0" algn="ctr" defTabSz="457200">
              <a:defRPr/>
            </a:pPr>
            <a:r>
              <a:rPr lang="en-US" sz="2400" dirty="0">
                <a:hlinkClick r:id="rId3"/>
              </a:rPr>
              <a:t>gcf@indiana.edu</a:t>
            </a:r>
            <a:r>
              <a:rPr lang="en-US" sz="2400" dirty="0"/>
              <a:t>, </a:t>
            </a:r>
            <a:r>
              <a:rPr lang="en-US" sz="2400" dirty="0">
                <a:hlinkClick r:id="rId4"/>
              </a:rPr>
              <a:t>http://www.dsc.soic.indiana.edu/</a:t>
            </a:r>
            <a:r>
              <a:rPr lang="en-US" sz="2400" dirty="0"/>
              <a:t>, </a:t>
            </a:r>
            <a:r>
              <a:rPr lang="en-US" sz="2400" dirty="0">
                <a:hlinkClick r:id="rId5"/>
              </a:rPr>
              <a:t>http://spidal.org</a:t>
            </a:r>
            <a:r>
              <a:rPr lang="en-US" sz="2400" dirty="0"/>
              <a:t>/</a:t>
            </a:r>
          </a:p>
        </p:txBody>
      </p:sp>
      <p:sp>
        <p:nvSpPr>
          <p:cNvPr id="2" name="Title 1"/>
          <p:cNvSpPr>
            <a:spLocks noGrp="1"/>
          </p:cNvSpPr>
          <p:nvPr>
            <p:ph type="title"/>
          </p:nvPr>
        </p:nvSpPr>
        <p:spPr>
          <a:xfrm>
            <a:off x="158672" y="318346"/>
            <a:ext cx="12179456" cy="983759"/>
          </a:xfrm>
        </p:spPr>
        <p:txBody>
          <a:bodyPr>
            <a:noAutofit/>
          </a:bodyPr>
          <a:lstStyle/>
          <a:p>
            <a:pPr marL="152400" lvl="0" algn="ctr">
              <a:spcBef>
                <a:spcPts val="0"/>
              </a:spcBef>
              <a:buSzPts val="1200"/>
            </a:pPr>
            <a:r>
              <a:rPr lang="en-US" sz="5400" dirty="0"/>
              <a:t>High Performance Big Data Computing</a:t>
            </a:r>
          </a:p>
        </p:txBody>
      </p:sp>
    </p:spTree>
    <p:extLst>
      <p:ext uri="{BB962C8B-B14F-4D97-AF65-F5344CB8AC3E}">
        <p14:creationId xmlns:p14="http://schemas.microsoft.com/office/powerpoint/2010/main" val="22490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58994" y="3335830"/>
            <a:ext cx="12133006" cy="2852737"/>
          </a:xfrm>
        </p:spPr>
        <p:txBody>
          <a:bodyPr/>
          <a:lstStyle/>
          <a:p>
            <a:pPr algn="ctr"/>
            <a:r>
              <a:rPr lang="en-US" b="1" dirty="0"/>
              <a:t>Implies</a:t>
            </a:r>
            <a:r>
              <a:rPr lang="en-US" dirty="0"/>
              <a:t> a Data </a:t>
            </a:r>
            <a:r>
              <a:rPr lang="en-US" sz="5400" b="1" dirty="0"/>
              <a:t>Grid linked to an </a:t>
            </a:r>
            <a:br>
              <a:rPr lang="en-US" sz="5400" b="1" dirty="0"/>
            </a:br>
            <a:r>
              <a:rPr lang="en-US" sz="5400" b="1" dirty="0"/>
              <a:t>AI First HPC Cloud</a:t>
            </a:r>
            <a:endParaRPr lang="en-US" b="1" dirty="0"/>
          </a:p>
        </p:txBody>
      </p:sp>
      <p:grpSp>
        <p:nvGrpSpPr>
          <p:cNvPr id="20" name="Group 19">
            <a:extLst>
              <a:ext uri="{FF2B5EF4-FFF2-40B4-BE49-F238E27FC236}">
                <a16:creationId xmlns:a16="http://schemas.microsoft.com/office/drawing/2014/main" id="{49FC71D2-86FA-4882-98CC-B15ED30A02A6}"/>
              </a:ext>
            </a:extLst>
          </p:cNvPr>
          <p:cNvGrpSpPr/>
          <p:nvPr/>
        </p:nvGrpSpPr>
        <p:grpSpPr>
          <a:xfrm>
            <a:off x="994720" y="524576"/>
            <a:ext cx="9861074" cy="3737377"/>
            <a:chOff x="994720" y="524576"/>
            <a:chExt cx="9861074" cy="3737377"/>
          </a:xfrm>
        </p:grpSpPr>
        <p:grpSp>
          <p:nvGrpSpPr>
            <p:cNvPr id="18" name="Group 17">
              <a:extLst>
                <a:ext uri="{FF2B5EF4-FFF2-40B4-BE49-F238E27FC236}">
                  <a16:creationId xmlns:a16="http://schemas.microsoft.com/office/drawing/2014/main" id="{A4BA8669-A2EA-4691-825A-85A08E853E29}"/>
                </a:ext>
              </a:extLst>
            </p:cNvPr>
            <p:cNvGrpSpPr/>
            <p:nvPr/>
          </p:nvGrpSpPr>
          <p:grpSpPr>
            <a:xfrm>
              <a:off x="994720" y="524576"/>
              <a:ext cx="9861074" cy="3737377"/>
              <a:chOff x="1125349" y="438495"/>
              <a:chExt cx="9861074" cy="3737377"/>
            </a:xfrm>
          </p:grpSpPr>
          <p:grpSp>
            <p:nvGrpSpPr>
              <p:cNvPr id="16" name="Group 15">
                <a:extLst>
                  <a:ext uri="{FF2B5EF4-FFF2-40B4-BE49-F238E27FC236}">
                    <a16:creationId xmlns:a16="http://schemas.microsoft.com/office/drawing/2014/main" id="{9A9EF228-3C31-45C0-B050-64967551A367}"/>
                  </a:ext>
                </a:extLst>
              </p:cNvPr>
              <p:cNvGrpSpPr/>
              <p:nvPr/>
            </p:nvGrpSpPr>
            <p:grpSpPr>
              <a:xfrm>
                <a:off x="1125349" y="438495"/>
                <a:ext cx="9861074" cy="3737377"/>
                <a:chOff x="1692363" y="403142"/>
                <a:chExt cx="9861074" cy="3737377"/>
              </a:xfrm>
            </p:grpSpPr>
            <p:grpSp>
              <p:nvGrpSpPr>
                <p:cNvPr id="10" name="Group 9">
                  <a:extLst>
                    <a:ext uri="{FF2B5EF4-FFF2-40B4-BE49-F238E27FC236}">
                      <a16:creationId xmlns:a16="http://schemas.microsoft.com/office/drawing/2014/main" id="{6838FF88-EDE0-4FC8-8953-D448DFFAB774}"/>
                    </a:ext>
                  </a:extLst>
                </p:cNvPr>
                <p:cNvGrpSpPr/>
                <p:nvPr/>
              </p:nvGrpSpPr>
              <p:grpSpPr>
                <a:xfrm>
                  <a:off x="1876793" y="403142"/>
                  <a:ext cx="8126672" cy="3425430"/>
                  <a:chOff x="21265" y="617746"/>
                  <a:chExt cx="8126672" cy="3425430"/>
                </a:xfrm>
              </p:grpSpPr>
              <p:pic>
                <p:nvPicPr>
                  <p:cNvPr id="6" name="Picture 5">
                    <a:extLst>
                      <a:ext uri="{FF2B5EF4-FFF2-40B4-BE49-F238E27FC236}">
                        <a16:creationId xmlns:a16="http://schemas.microsoft.com/office/drawing/2014/main" id="{81BF276B-E4F9-4373-886C-DAC1D55CEEE4}"/>
                      </a:ext>
                    </a:extLst>
                  </p:cNvPr>
                  <p:cNvPicPr>
                    <a:picLocks noChangeAspect="1"/>
                  </p:cNvPicPr>
                  <p:nvPr/>
                </p:nvPicPr>
                <p:blipFill rotWithShape="1">
                  <a:blip r:embed="rId3">
                    <a:extLst>
                      <a:ext uri="{28A0092B-C50C-407E-A947-70E740481C1C}">
                        <a14:useLocalDpi xmlns:a14="http://schemas.microsoft.com/office/drawing/2010/main" val="0"/>
                      </a:ext>
                    </a:extLst>
                  </a:blip>
                  <a:srcRect b="12482"/>
                  <a:stretch/>
                </p:blipFill>
                <p:spPr>
                  <a:xfrm>
                    <a:off x="21265" y="617746"/>
                    <a:ext cx="8126672" cy="3425430"/>
                  </a:xfrm>
                  <a:prstGeom prst="rect">
                    <a:avLst/>
                  </a:prstGeom>
                </p:spPr>
              </p:pic>
              <p:sp>
                <p:nvSpPr>
                  <p:cNvPr id="5" name="AutoShape 2" descr="Image result for clouds">
                    <a:extLst>
                      <a:ext uri="{FF2B5EF4-FFF2-40B4-BE49-F238E27FC236}">
                        <a16:creationId xmlns:a16="http://schemas.microsoft.com/office/drawing/2014/main" id="{A37E76CC-88EE-4121-906A-E2F577B3CC5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a:extLst>
                      <a:ext uri="{FF2B5EF4-FFF2-40B4-BE49-F238E27FC236}">
                        <a16:creationId xmlns:a16="http://schemas.microsoft.com/office/drawing/2014/main" id="{CE5F0219-0F6F-4553-8CD0-E2CA59E052C7}"/>
                      </a:ext>
                    </a:extLst>
                  </p:cNvPr>
                  <p:cNvGrpSpPr/>
                  <p:nvPr/>
                </p:nvGrpSpPr>
                <p:grpSpPr>
                  <a:xfrm>
                    <a:off x="1219937" y="1502386"/>
                    <a:ext cx="5450633" cy="1343787"/>
                    <a:chOff x="6090517" y="1408744"/>
                    <a:chExt cx="5450633" cy="1343787"/>
                  </a:xfrm>
                </p:grpSpPr>
                <p:sp>
                  <p:nvSpPr>
                    <p:cNvPr id="3" name="Oval 2">
                      <a:extLst>
                        <a:ext uri="{FF2B5EF4-FFF2-40B4-BE49-F238E27FC236}">
                          <a16:creationId xmlns:a16="http://schemas.microsoft.com/office/drawing/2014/main" id="{EDB5F2B5-8362-4398-9EF0-C34E719E87E4}"/>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CF54FC4-1080-4196-AAE8-52F69312C09A}"/>
                        </a:ext>
                      </a:extLst>
                    </p:cNvPr>
                    <p:cNvPicPr>
                      <a:picLocks noChangeAspect="1"/>
                    </p:cNvPicPr>
                    <p:nvPr/>
                  </p:nvPicPr>
                  <p:blipFill>
                    <a:blip r:embed="rId4"/>
                    <a:stretch>
                      <a:fillRect/>
                    </a:stretch>
                  </p:blipFill>
                  <p:spPr>
                    <a:xfrm>
                      <a:off x="10516630" y="1688602"/>
                      <a:ext cx="793912" cy="444590"/>
                    </a:xfrm>
                    <a:prstGeom prst="rect">
                      <a:avLst/>
                    </a:prstGeom>
                  </p:spPr>
                </p:pic>
                <p:pic>
                  <p:nvPicPr>
                    <p:cNvPr id="9" name="Picture 4" descr="Related image">
                      <a:extLst>
                        <a:ext uri="{FF2B5EF4-FFF2-40B4-BE49-F238E27FC236}">
                          <a16:creationId xmlns:a16="http://schemas.microsoft.com/office/drawing/2014/main" id="{440D13DF-FDDE-4380-A7DE-B0B68F9082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0D405D0A-A6C4-428F-96B6-A0E061F0CE05}"/>
                        </a:ext>
                      </a:extLst>
                    </p:cNvPr>
                    <p:cNvSpPr/>
                    <p:nvPr/>
                  </p:nvSpPr>
                  <p:spPr>
                    <a:xfrm>
                      <a:off x="10300178" y="1511559"/>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sp>
                  <p:nvSpPr>
                    <p:cNvPr id="22" name="Oval 21">
                      <a:extLst>
                        <a:ext uri="{FF2B5EF4-FFF2-40B4-BE49-F238E27FC236}">
                          <a16:creationId xmlns:a16="http://schemas.microsoft.com/office/drawing/2014/main" id="{4FC3DA5F-4497-4DE3-907A-57F6EFB617A6}"/>
                        </a:ext>
                      </a:extLst>
                    </p:cNvPr>
                    <p:cNvSpPr/>
                    <p:nvPr/>
                  </p:nvSpPr>
                  <p:spPr>
                    <a:xfrm>
                      <a:off x="6090517" y="1408744"/>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rgbClr val="FF0000"/>
                          </a:solidFill>
                        </a:rPr>
                        <a:t>HPC</a:t>
                      </a:r>
                    </a:p>
                  </p:txBody>
                </p:sp>
              </p:grpSp>
              <p:grpSp>
                <p:nvGrpSpPr>
                  <p:cNvPr id="11" name="Group 10">
                    <a:extLst>
                      <a:ext uri="{FF2B5EF4-FFF2-40B4-BE49-F238E27FC236}">
                        <a16:creationId xmlns:a16="http://schemas.microsoft.com/office/drawing/2014/main" id="{A3D0E4E3-619A-4670-B334-2CDA41B3041A}"/>
                      </a:ext>
                    </a:extLst>
                  </p:cNvPr>
                  <p:cNvGrpSpPr/>
                  <p:nvPr/>
                </p:nvGrpSpPr>
                <p:grpSpPr>
                  <a:xfrm>
                    <a:off x="1029477" y="1605201"/>
                    <a:ext cx="1240972" cy="1240972"/>
                    <a:chOff x="10273004" y="1511559"/>
                    <a:chExt cx="1240972" cy="1240972"/>
                  </a:xfrm>
                </p:grpSpPr>
                <p:sp>
                  <p:nvSpPr>
                    <p:cNvPr id="12" name="Oval 11">
                      <a:extLst>
                        <a:ext uri="{FF2B5EF4-FFF2-40B4-BE49-F238E27FC236}">
                          <a16:creationId xmlns:a16="http://schemas.microsoft.com/office/drawing/2014/main" id="{A6B579C8-8DE7-425F-B766-99C859EA7130}"/>
                        </a:ext>
                      </a:extLst>
                    </p:cNvPr>
                    <p:cNvSpPr/>
                    <p:nvPr/>
                  </p:nvSpPr>
                  <p:spPr>
                    <a:xfrm>
                      <a:off x="10273004" y="1511559"/>
                      <a:ext cx="1240972" cy="12409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410BC9-6F66-4F0C-A1F1-A9484733A106}"/>
                        </a:ext>
                      </a:extLst>
                    </p:cNvPr>
                    <p:cNvPicPr>
                      <a:picLocks noChangeAspect="1"/>
                    </p:cNvPicPr>
                    <p:nvPr/>
                  </p:nvPicPr>
                  <p:blipFill>
                    <a:blip r:embed="rId4"/>
                    <a:stretch>
                      <a:fillRect/>
                    </a:stretch>
                  </p:blipFill>
                  <p:spPr>
                    <a:xfrm>
                      <a:off x="10516630" y="1688602"/>
                      <a:ext cx="793912" cy="444590"/>
                    </a:xfrm>
                    <a:prstGeom prst="rect">
                      <a:avLst/>
                    </a:prstGeom>
                  </p:spPr>
                </p:pic>
                <p:pic>
                  <p:nvPicPr>
                    <p:cNvPr id="14" name="Picture 4" descr="Related image">
                      <a:extLst>
                        <a:ext uri="{FF2B5EF4-FFF2-40B4-BE49-F238E27FC236}">
                          <a16:creationId xmlns:a16="http://schemas.microsoft.com/office/drawing/2014/main" id="{F3E7A30B-328A-4687-944E-59BD3758C4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10463464" y="2150900"/>
                      <a:ext cx="914400" cy="41148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TextBox 14">
                  <a:extLst>
                    <a:ext uri="{FF2B5EF4-FFF2-40B4-BE49-F238E27FC236}">
                      <a16:creationId xmlns:a16="http://schemas.microsoft.com/office/drawing/2014/main" id="{3ED61D05-CDB7-4626-97BD-BA9D75F21E48}"/>
                    </a:ext>
                  </a:extLst>
                </p:cNvPr>
                <p:cNvSpPr txBox="1"/>
                <p:nvPr/>
              </p:nvSpPr>
              <p:spPr>
                <a:xfrm>
                  <a:off x="1692363" y="3771187"/>
                  <a:ext cx="4247766" cy="369332"/>
                </a:xfrm>
                <a:prstGeom prst="rect">
                  <a:avLst/>
                </a:prstGeom>
                <a:noFill/>
              </p:spPr>
              <p:txBody>
                <a:bodyPr wrap="none" rtlCol="0">
                  <a:spAutoFit/>
                </a:bodyPr>
                <a:lstStyle/>
                <a:p>
                  <a:r>
                    <a:rPr lang="en-US" dirty="0"/>
                    <a:t>Centralized AI First HPC Cloud + IoT Devices</a:t>
                  </a:r>
                </a:p>
              </p:txBody>
            </p:sp>
            <p:sp>
              <p:nvSpPr>
                <p:cNvPr id="17" name="TextBox 16">
                  <a:extLst>
                    <a:ext uri="{FF2B5EF4-FFF2-40B4-BE49-F238E27FC236}">
                      <a16:creationId xmlns:a16="http://schemas.microsoft.com/office/drawing/2014/main" id="{2438E9CA-8680-4A18-B0DE-F9A75D0A3A1E}"/>
                    </a:ext>
                  </a:extLst>
                </p:cNvPr>
                <p:cNvSpPr txBox="1"/>
                <p:nvPr/>
              </p:nvSpPr>
              <p:spPr>
                <a:xfrm>
                  <a:off x="6129516" y="3771187"/>
                  <a:ext cx="5423921" cy="369332"/>
                </a:xfrm>
                <a:prstGeom prst="rect">
                  <a:avLst/>
                </a:prstGeom>
                <a:noFill/>
              </p:spPr>
              <p:txBody>
                <a:bodyPr wrap="none" rtlCol="0">
                  <a:spAutoFit/>
                </a:bodyPr>
                <a:lstStyle/>
                <a:p>
                  <a:r>
                    <a:rPr lang="en-US" dirty="0"/>
                    <a:t>Centralized AI First HPC Cloud + Edge = Fog + IoT Devices</a:t>
                  </a:r>
                </a:p>
              </p:txBody>
            </p:sp>
          </p:grpSp>
          <p:sp>
            <p:nvSpPr>
              <p:cNvPr id="24" name="Oval 23">
                <a:extLst>
                  <a:ext uri="{FF2B5EF4-FFF2-40B4-BE49-F238E27FC236}">
                    <a16:creationId xmlns:a16="http://schemas.microsoft.com/office/drawing/2014/main" id="{E9ACB23D-0765-495D-87C9-4BEE5154C869}"/>
                  </a:ext>
                </a:extLst>
              </p:cNvPr>
              <p:cNvSpPr/>
              <p:nvPr/>
            </p:nvSpPr>
            <p:spPr>
              <a:xfrm>
                <a:off x="2338087" y="1444643"/>
                <a:ext cx="1240972" cy="12409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Cloud</a:t>
                </a:r>
                <a:br>
                  <a:rPr lang="en-US" sz="1400" b="1" dirty="0">
                    <a:solidFill>
                      <a:srgbClr val="FF0000"/>
                    </a:solidFill>
                  </a:rPr>
                </a:br>
                <a:r>
                  <a:rPr lang="en-US" sz="1200" b="1" dirty="0">
                    <a:solidFill>
                      <a:srgbClr val="FF0000"/>
                    </a:solidFill>
                  </a:rPr>
                  <a:t>    </a:t>
                </a:r>
                <a:br>
                  <a:rPr lang="en-US" sz="2000" b="1" dirty="0">
                    <a:solidFill>
                      <a:srgbClr val="FF0000"/>
                    </a:solidFill>
                  </a:rPr>
                </a:br>
                <a:r>
                  <a:rPr lang="en-US" sz="2000" b="1" dirty="0">
                    <a:solidFill>
                      <a:schemeClr val="bg1"/>
                    </a:solidFill>
                  </a:rPr>
                  <a:t>HPC</a:t>
                </a:r>
              </a:p>
            </p:txBody>
          </p:sp>
        </p:grpSp>
        <p:sp>
          <p:nvSpPr>
            <p:cNvPr id="19" name="TextBox 18">
              <a:extLst>
                <a:ext uri="{FF2B5EF4-FFF2-40B4-BE49-F238E27FC236}">
                  <a16:creationId xmlns:a16="http://schemas.microsoft.com/office/drawing/2014/main" id="{7D2C62A7-3AC2-4815-9ED9-52B8BC45AE26}"/>
                </a:ext>
              </a:extLst>
            </p:cNvPr>
            <p:cNvSpPr txBox="1"/>
            <p:nvPr/>
          </p:nvSpPr>
          <p:spPr>
            <a:xfrm>
              <a:off x="7965768" y="1521834"/>
              <a:ext cx="518155" cy="369332"/>
            </a:xfrm>
            <a:prstGeom prst="rect">
              <a:avLst/>
            </a:prstGeom>
            <a:noFill/>
          </p:spPr>
          <p:txBody>
            <a:bodyPr wrap="none" rtlCol="0">
              <a:spAutoFit/>
            </a:bodyPr>
            <a:lstStyle/>
            <a:p>
              <a:r>
                <a:rPr lang="en-US" dirty="0"/>
                <a:t>Fog</a:t>
              </a:r>
            </a:p>
          </p:txBody>
        </p:sp>
      </p:grpSp>
      <p:sp>
        <p:nvSpPr>
          <p:cNvPr id="23" name="TextBox 22">
            <a:extLst>
              <a:ext uri="{FF2B5EF4-FFF2-40B4-BE49-F238E27FC236}">
                <a16:creationId xmlns:a16="http://schemas.microsoft.com/office/drawing/2014/main" id="{A52E6DF5-D1B0-4220-A4DB-C0DE071F1943}"/>
              </a:ext>
            </a:extLst>
          </p:cNvPr>
          <p:cNvSpPr txBox="1"/>
          <p:nvPr/>
        </p:nvSpPr>
        <p:spPr>
          <a:xfrm>
            <a:off x="9541129" y="2547686"/>
            <a:ext cx="2650871" cy="830997"/>
          </a:xfrm>
          <a:prstGeom prst="rect">
            <a:avLst/>
          </a:prstGeom>
          <a:noFill/>
        </p:spPr>
        <p:txBody>
          <a:bodyPr wrap="square" rtlCol="0">
            <a:spAutoFit/>
          </a:bodyPr>
          <a:lstStyle/>
          <a:p>
            <a:r>
              <a:rPr lang="en-US" sz="2400" b="1" dirty="0"/>
              <a:t>AI First HPC Cloud can be federated </a:t>
            </a:r>
          </a:p>
        </p:txBody>
      </p:sp>
      <p:sp>
        <p:nvSpPr>
          <p:cNvPr id="25" name="Date Placeholder 24">
            <a:extLst>
              <a:ext uri="{FF2B5EF4-FFF2-40B4-BE49-F238E27FC236}">
                <a16:creationId xmlns:a16="http://schemas.microsoft.com/office/drawing/2014/main" id="{67566C0D-BD07-4EF6-8E2E-35A59ABDF22D}"/>
              </a:ext>
            </a:extLst>
          </p:cNvPr>
          <p:cNvSpPr>
            <a:spLocks noGrp="1"/>
          </p:cNvSpPr>
          <p:nvPr>
            <p:ph type="dt" sz="half" idx="10"/>
          </p:nvPr>
        </p:nvSpPr>
        <p:spPr/>
        <p:txBody>
          <a:bodyPr/>
          <a:lstStyle/>
          <a:p>
            <a:fld id="{29D67244-6922-4A1B-A82E-64C8EB9F647F}" type="datetime1">
              <a:rPr lang="en-US" smtClean="0">
                <a:solidFill>
                  <a:prstClr val="black">
                    <a:tint val="75000"/>
                  </a:prstClr>
                </a:solidFill>
              </a:rPr>
              <a:t>6/4/2018</a:t>
            </a:fld>
            <a:endParaRPr lang="en-US">
              <a:solidFill>
                <a:prstClr val="black">
                  <a:tint val="75000"/>
                </a:prstClr>
              </a:solidFill>
            </a:endParaRPr>
          </a:p>
        </p:txBody>
      </p:sp>
      <p:sp>
        <p:nvSpPr>
          <p:cNvPr id="26" name="Slide Number Placeholder 25">
            <a:extLst>
              <a:ext uri="{FF2B5EF4-FFF2-40B4-BE49-F238E27FC236}">
                <a16:creationId xmlns:a16="http://schemas.microsoft.com/office/drawing/2014/main" id="{9A3AC9F9-D249-4FA9-AF4C-CF783A829AB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571463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8C3819-7D72-474B-9E14-D801A6723486}"/>
              </a:ext>
            </a:extLst>
          </p:cNvPr>
          <p:cNvSpPr>
            <a:spLocks noGrp="1"/>
          </p:cNvSpPr>
          <p:nvPr>
            <p:ph idx="1"/>
          </p:nvPr>
        </p:nvSpPr>
        <p:spPr>
          <a:xfrm>
            <a:off x="1" y="777793"/>
            <a:ext cx="12191999" cy="5441472"/>
          </a:xfrm>
        </p:spPr>
        <p:txBody>
          <a:bodyPr>
            <a:normAutofit fontScale="92500" lnSpcReduction="10000"/>
          </a:bodyPr>
          <a:lstStyle/>
          <a:p>
            <a:pPr>
              <a:lnSpc>
                <a:spcPct val="100000"/>
              </a:lnSpc>
            </a:pPr>
            <a:r>
              <a:rPr lang="en-US" b="1" dirty="0"/>
              <a:t>HPC Clouds </a:t>
            </a:r>
            <a:r>
              <a:rPr lang="en-US" dirty="0"/>
              <a:t>or </a:t>
            </a:r>
            <a:r>
              <a:rPr lang="en-US" b="1" dirty="0"/>
              <a:t>Next-Generation Commodity Systems </a:t>
            </a:r>
            <a:r>
              <a:rPr lang="en-US" dirty="0"/>
              <a:t>will be a dominant force</a:t>
            </a:r>
          </a:p>
          <a:p>
            <a:pPr lvl="1">
              <a:lnSpc>
                <a:spcPct val="100000"/>
              </a:lnSpc>
            </a:pPr>
            <a:r>
              <a:rPr lang="en-US" sz="2800" dirty="0"/>
              <a:t>Merge </a:t>
            </a:r>
            <a:r>
              <a:rPr lang="en-US" sz="2800" b="1" dirty="0">
                <a:solidFill>
                  <a:srgbClr val="FF0000"/>
                </a:solidFill>
              </a:rPr>
              <a:t>Cloud HPC </a:t>
            </a:r>
            <a:r>
              <a:rPr lang="en-US" sz="2800" dirty="0"/>
              <a:t>and (support of)</a:t>
            </a:r>
            <a:r>
              <a:rPr lang="en-US" sz="2800" dirty="0">
                <a:solidFill>
                  <a:srgbClr val="FF0000"/>
                </a:solidFill>
              </a:rPr>
              <a:t> </a:t>
            </a:r>
            <a:r>
              <a:rPr lang="en-US" sz="2800" b="1" dirty="0">
                <a:solidFill>
                  <a:srgbClr val="FF0000"/>
                </a:solidFill>
              </a:rPr>
              <a:t>Edge</a:t>
            </a:r>
            <a:r>
              <a:rPr lang="en-US" sz="2800" dirty="0">
                <a:solidFill>
                  <a:srgbClr val="FF0000"/>
                </a:solidFill>
              </a:rPr>
              <a:t> </a:t>
            </a:r>
            <a:r>
              <a:rPr lang="en-US" sz="2800" dirty="0"/>
              <a:t>and</a:t>
            </a:r>
            <a:r>
              <a:rPr lang="en-US" sz="2800" dirty="0">
                <a:solidFill>
                  <a:srgbClr val="FF0000"/>
                </a:solidFill>
              </a:rPr>
              <a:t> </a:t>
            </a:r>
            <a:r>
              <a:rPr lang="en-US" sz="2800" b="1" dirty="0">
                <a:solidFill>
                  <a:srgbClr val="FF0000"/>
                </a:solidFill>
              </a:rPr>
              <a:t>AI First </a:t>
            </a:r>
            <a:r>
              <a:rPr lang="en-US" sz="2800" dirty="0"/>
              <a:t>computing</a:t>
            </a:r>
          </a:p>
          <a:p>
            <a:pPr lvl="1">
              <a:lnSpc>
                <a:spcPct val="100000"/>
              </a:lnSpc>
            </a:pPr>
            <a:r>
              <a:rPr lang="en-US" sz="2800" dirty="0"/>
              <a:t>Federated Clouds running in multiple giant datacenters offering all types of computing</a:t>
            </a:r>
          </a:p>
          <a:p>
            <a:pPr lvl="1">
              <a:lnSpc>
                <a:spcPct val="100000"/>
              </a:lnSpc>
            </a:pPr>
            <a:r>
              <a:rPr lang="en-US" sz="2800" dirty="0"/>
              <a:t>Distributed data sources associated with device and Fog processing resources</a:t>
            </a:r>
          </a:p>
          <a:p>
            <a:pPr lvl="1">
              <a:lnSpc>
                <a:spcPct val="100000"/>
              </a:lnSpc>
            </a:pPr>
            <a:r>
              <a:rPr lang="en-US" sz="2800" b="1" dirty="0"/>
              <a:t>Server-hidden computing </a:t>
            </a:r>
            <a:r>
              <a:rPr lang="en-US" sz="2800" dirty="0"/>
              <a:t>and </a:t>
            </a:r>
            <a:r>
              <a:rPr lang="en-US" sz="2800" b="1" dirty="0">
                <a:solidFill>
                  <a:srgbClr val="FF0000"/>
                </a:solidFill>
              </a:rPr>
              <a:t>AI First</a:t>
            </a:r>
            <a:r>
              <a:rPr lang="en-US" sz="2800" dirty="0"/>
              <a:t> </a:t>
            </a:r>
            <a:r>
              <a:rPr lang="en-US" sz="2800" b="1" dirty="0"/>
              <a:t>Function as a Service </a:t>
            </a:r>
            <a:r>
              <a:rPr lang="en-US" sz="2800" b="1" dirty="0" err="1"/>
              <a:t>FaaS</a:t>
            </a:r>
            <a:r>
              <a:rPr lang="en-US" sz="2800" b="1" dirty="0"/>
              <a:t> </a:t>
            </a:r>
            <a:r>
              <a:rPr lang="en-US" sz="2800" dirty="0"/>
              <a:t>for user pleasure supporting scalable Machine Learning Functions</a:t>
            </a:r>
          </a:p>
          <a:p>
            <a:pPr lvl="1">
              <a:lnSpc>
                <a:spcPct val="100000"/>
              </a:lnSpc>
            </a:pPr>
            <a:r>
              <a:rPr lang="en-US" sz="2800" b="1" dirty="0"/>
              <a:t>Support a </a:t>
            </a:r>
            <a:r>
              <a:rPr lang="en-US" sz="2800" b="1" dirty="0">
                <a:solidFill>
                  <a:srgbClr val="FF0000"/>
                </a:solidFill>
              </a:rPr>
              <a:t>distributed event-driven serverless dataflow AI First computing model </a:t>
            </a:r>
            <a:r>
              <a:rPr lang="en-US" sz="2800" b="1" dirty="0"/>
              <a:t>covering </a:t>
            </a:r>
            <a:r>
              <a:rPr lang="en-US" sz="2800" b="1" dirty="0">
                <a:solidFill>
                  <a:srgbClr val="FF0000"/>
                </a:solidFill>
              </a:rPr>
              <a:t>batch</a:t>
            </a:r>
            <a:r>
              <a:rPr lang="en-US" sz="2800" b="1" dirty="0"/>
              <a:t> and </a:t>
            </a:r>
            <a:r>
              <a:rPr lang="en-US" sz="2800" b="1" dirty="0">
                <a:solidFill>
                  <a:srgbClr val="FF0000"/>
                </a:solidFill>
              </a:rPr>
              <a:t>streaming</a:t>
            </a:r>
            <a:r>
              <a:rPr lang="en-US" sz="2800" b="1" dirty="0"/>
              <a:t> data as </a:t>
            </a:r>
            <a:r>
              <a:rPr lang="en-US" sz="2800" b="1" dirty="0">
                <a:solidFill>
                  <a:srgbClr val="FF0000"/>
                </a:solidFill>
              </a:rPr>
              <a:t>HPC-</a:t>
            </a:r>
            <a:r>
              <a:rPr lang="en-US" sz="2800" b="1" dirty="0" err="1">
                <a:solidFill>
                  <a:srgbClr val="FF0000"/>
                </a:solidFill>
              </a:rPr>
              <a:t>FaaS</a:t>
            </a:r>
            <a:endParaRPr lang="en-US" sz="2800" b="1" dirty="0">
              <a:solidFill>
                <a:srgbClr val="FF0000"/>
              </a:solidFill>
            </a:endParaRPr>
          </a:p>
          <a:p>
            <a:pPr lvl="1">
              <a:lnSpc>
                <a:spcPct val="100000"/>
              </a:lnSpc>
            </a:pPr>
            <a:r>
              <a:rPr lang="en-US" sz="2800" dirty="0"/>
              <a:t>Needing parallel and distributed (Grid) computing ideas</a:t>
            </a:r>
          </a:p>
          <a:p>
            <a:pPr lvl="1">
              <a:lnSpc>
                <a:spcPct val="100000"/>
              </a:lnSpc>
            </a:pPr>
            <a:r>
              <a:rPr lang="en-US" sz="2800" dirty="0"/>
              <a:t>Span </a:t>
            </a:r>
            <a:r>
              <a:rPr lang="en-US" sz="2800" b="1" dirty="0"/>
              <a:t>Pleasingly Parallel </a:t>
            </a:r>
            <a:r>
              <a:rPr lang="en-US" sz="2800" dirty="0"/>
              <a:t>to </a:t>
            </a:r>
            <a:r>
              <a:rPr lang="en-US" sz="2800" b="1" dirty="0"/>
              <a:t>Data management </a:t>
            </a:r>
            <a:r>
              <a:rPr lang="en-US" sz="2800" dirty="0"/>
              <a:t>to </a:t>
            </a:r>
            <a:r>
              <a:rPr lang="en-US" sz="2800" b="1" dirty="0"/>
              <a:t>Global Machine Learning</a:t>
            </a:r>
          </a:p>
          <a:p>
            <a:pPr>
              <a:lnSpc>
                <a:spcPct val="100000"/>
              </a:lnSpc>
            </a:pPr>
            <a:r>
              <a:rPr lang="en-US" dirty="0"/>
              <a:t>Although</a:t>
            </a:r>
            <a:r>
              <a:rPr lang="en-US" b="1" dirty="0"/>
              <a:t> Supercomputers </a:t>
            </a:r>
            <a:r>
              <a:rPr lang="en-US" dirty="0"/>
              <a:t>will be essential for large simulations, they will be components of high performance big data computing systems</a:t>
            </a:r>
          </a:p>
          <a:p>
            <a:pPr>
              <a:lnSpc>
                <a:spcPct val="100000"/>
              </a:lnSpc>
            </a:pPr>
            <a:endParaRPr lang="en-US" sz="3200" b="1" dirty="0"/>
          </a:p>
          <a:p>
            <a:pPr>
              <a:lnSpc>
                <a:spcPct val="100000"/>
              </a:lnSpc>
            </a:pPr>
            <a:endParaRPr lang="en-US" dirty="0"/>
          </a:p>
        </p:txBody>
      </p:sp>
      <p:sp>
        <p:nvSpPr>
          <p:cNvPr id="3" name="Title 2">
            <a:extLst>
              <a:ext uri="{FF2B5EF4-FFF2-40B4-BE49-F238E27FC236}">
                <a16:creationId xmlns:a16="http://schemas.microsoft.com/office/drawing/2014/main" id="{743CB6FB-BA24-470E-956D-B6C9971AC0CB}"/>
              </a:ext>
            </a:extLst>
          </p:cNvPr>
          <p:cNvSpPr>
            <a:spLocks noGrp="1"/>
          </p:cNvSpPr>
          <p:nvPr>
            <p:ph type="title"/>
          </p:nvPr>
        </p:nvSpPr>
        <p:spPr>
          <a:xfrm>
            <a:off x="838200" y="148149"/>
            <a:ext cx="10515600" cy="629645"/>
          </a:xfrm>
        </p:spPr>
        <p:txBody>
          <a:bodyPr>
            <a:normAutofit fontScale="90000"/>
          </a:bodyPr>
          <a:lstStyle/>
          <a:p>
            <a:pPr algn="ctr"/>
            <a:r>
              <a:rPr lang="en-US" b="1" dirty="0">
                <a:latin typeface="+mn-lt"/>
              </a:rPr>
              <a:t>Predictions/Assumptions</a:t>
            </a:r>
          </a:p>
        </p:txBody>
      </p:sp>
      <p:sp>
        <p:nvSpPr>
          <p:cNvPr id="6" name="Date Placeholder 5">
            <a:extLst>
              <a:ext uri="{FF2B5EF4-FFF2-40B4-BE49-F238E27FC236}">
                <a16:creationId xmlns:a16="http://schemas.microsoft.com/office/drawing/2014/main" id="{DCB48F91-7739-4A5A-ABEC-33E0EB7FD66B}"/>
              </a:ext>
            </a:extLst>
          </p:cNvPr>
          <p:cNvSpPr>
            <a:spLocks noGrp="1"/>
          </p:cNvSpPr>
          <p:nvPr>
            <p:ph type="dt" sz="half" idx="10"/>
          </p:nvPr>
        </p:nvSpPr>
        <p:spPr/>
        <p:txBody>
          <a:bodyPr/>
          <a:lstStyle/>
          <a:p>
            <a:fld id="{48988B0A-E4CA-4EF2-8592-8AAFAD6CD3B1}" type="datetime1">
              <a:rPr lang="en-US" smtClean="0">
                <a:solidFill>
                  <a:prstClr val="black">
                    <a:tint val="75000"/>
                  </a:prstClr>
                </a:solidFill>
              </a:rPr>
              <a:t>6/4/2018</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DB3624B-75D1-466A-BFAD-CEDBED4ACA5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139533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719666" y="1603376"/>
            <a:ext cx="10515600" cy="3603624"/>
          </a:xfrm>
        </p:spPr>
        <p:txBody>
          <a:bodyPr/>
          <a:lstStyle/>
          <a:p>
            <a:pPr algn="ctr"/>
            <a:r>
              <a:rPr lang="en-US" dirty="0"/>
              <a:t>Structure of AI First Applications</a:t>
            </a:r>
            <a:br>
              <a:rPr lang="en-US" dirty="0"/>
            </a:br>
            <a:endParaRPr lang="en-US" b="1" dirty="0">
              <a:latin typeface="+mn-lt"/>
            </a:endParaRPr>
          </a:p>
        </p:txBody>
      </p:sp>
      <p:sp>
        <p:nvSpPr>
          <p:cNvPr id="3" name="Date Placeholder 2">
            <a:extLst>
              <a:ext uri="{FF2B5EF4-FFF2-40B4-BE49-F238E27FC236}">
                <a16:creationId xmlns:a16="http://schemas.microsoft.com/office/drawing/2014/main" id="{6583EBFD-E9A8-49FF-BE0D-8478DE403497}"/>
              </a:ext>
            </a:extLst>
          </p:cNvPr>
          <p:cNvSpPr>
            <a:spLocks noGrp="1"/>
          </p:cNvSpPr>
          <p:nvPr>
            <p:ph type="dt" sz="half" idx="10"/>
          </p:nvPr>
        </p:nvSpPr>
        <p:spPr/>
        <p:txBody>
          <a:bodyPr/>
          <a:lstStyle/>
          <a:p>
            <a:fld id="{A990D9BF-87B8-4AC9-ADC2-13A85434FA1F}" type="datetime1">
              <a:rPr lang="en-US" smtClean="0">
                <a:solidFill>
                  <a:prstClr val="black">
                    <a:tint val="75000"/>
                  </a:prstClr>
                </a:solidFill>
              </a:rPr>
              <a:t>6/4/2018</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63BEF53-FF03-4C56-93B0-F3BAF68EED3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12</a:t>
            </a:fld>
            <a:endParaRPr lang="en-US">
              <a:solidFill>
                <a:prstClr val="black">
                  <a:tint val="75000"/>
                </a:prstClr>
              </a:solidFill>
            </a:endParaRPr>
          </a:p>
        </p:txBody>
      </p:sp>
      <p:grpSp>
        <p:nvGrpSpPr>
          <p:cNvPr id="7" name="Group 6">
            <a:extLst>
              <a:ext uri="{FF2B5EF4-FFF2-40B4-BE49-F238E27FC236}">
                <a16:creationId xmlns:a16="http://schemas.microsoft.com/office/drawing/2014/main" id="{A873DED5-E86B-4B69-9412-0A97E12E835F}"/>
              </a:ext>
            </a:extLst>
          </p:cNvPr>
          <p:cNvGrpSpPr/>
          <p:nvPr/>
        </p:nvGrpSpPr>
        <p:grpSpPr>
          <a:xfrm>
            <a:off x="1952787" y="200751"/>
            <a:ext cx="7886700" cy="2438400"/>
            <a:chOff x="1952787" y="200751"/>
            <a:chExt cx="7886700" cy="2438400"/>
          </a:xfrm>
        </p:grpSpPr>
        <p:pic>
          <p:nvPicPr>
            <p:cNvPr id="1026" name="Picture 2" descr="http://www.iterativemapreduce.org/images/twister.png">
              <a:extLst>
                <a:ext uri="{FF2B5EF4-FFF2-40B4-BE49-F238E27FC236}">
                  <a16:creationId xmlns:a16="http://schemas.microsoft.com/office/drawing/2014/main" id="{052EA105-5C4A-4F1A-8596-9D5B35B69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54DF22-3E42-432D-A687-B8D17F57B03C}"/>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Tree>
    <p:extLst>
      <p:ext uri="{BB962C8B-B14F-4D97-AF65-F5344CB8AC3E}">
        <p14:creationId xmlns:p14="http://schemas.microsoft.com/office/powerpoint/2010/main" val="3408915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140A-2650-4019-9BF0-F6B9F65E4116}"/>
              </a:ext>
            </a:extLst>
          </p:cNvPr>
          <p:cNvSpPr>
            <a:spLocks noGrp="1"/>
          </p:cNvSpPr>
          <p:nvPr>
            <p:ph type="title"/>
          </p:nvPr>
        </p:nvSpPr>
        <p:spPr>
          <a:xfrm>
            <a:off x="912158" y="116822"/>
            <a:ext cx="10515600" cy="864814"/>
          </a:xfrm>
        </p:spPr>
        <p:txBody>
          <a:bodyPr/>
          <a:lstStyle/>
          <a:p>
            <a:r>
              <a:rPr lang="en-US" dirty="0"/>
              <a:t>Distinctive Features of Applications</a:t>
            </a:r>
          </a:p>
        </p:txBody>
      </p:sp>
      <p:sp>
        <p:nvSpPr>
          <p:cNvPr id="3" name="Content Placeholder 2">
            <a:extLst>
              <a:ext uri="{FF2B5EF4-FFF2-40B4-BE49-F238E27FC236}">
                <a16:creationId xmlns:a16="http://schemas.microsoft.com/office/drawing/2014/main" id="{4833011B-0AF2-479D-B0B6-9E5D5D39748F}"/>
              </a:ext>
            </a:extLst>
          </p:cNvPr>
          <p:cNvSpPr>
            <a:spLocks noGrp="1"/>
          </p:cNvSpPr>
          <p:nvPr>
            <p:ph idx="1"/>
          </p:nvPr>
        </p:nvSpPr>
        <p:spPr>
          <a:xfrm>
            <a:off x="360830" y="1348255"/>
            <a:ext cx="10515600" cy="4351338"/>
          </a:xfrm>
        </p:spPr>
        <p:txBody>
          <a:bodyPr>
            <a:normAutofit/>
          </a:bodyPr>
          <a:lstStyle/>
          <a:p>
            <a:r>
              <a:rPr lang="en-US" dirty="0"/>
              <a:t>Ratio of data to model sizes: vertical axis on next slide</a:t>
            </a:r>
          </a:p>
          <a:p>
            <a:r>
              <a:rPr lang="en-US" dirty="0"/>
              <a:t>Importance of Synchronization – ratio of inter-node communication to node computing: horizontal axis on next slide</a:t>
            </a:r>
          </a:p>
          <a:p>
            <a:r>
              <a:rPr lang="en-US" dirty="0"/>
              <a:t>Sparsity of Data or Model; impacts value of GPU’s or vector computing</a:t>
            </a:r>
          </a:p>
          <a:p>
            <a:r>
              <a:rPr lang="en-US" dirty="0"/>
              <a:t>Irregularity of Data or Model</a:t>
            </a:r>
          </a:p>
          <a:p>
            <a:r>
              <a:rPr lang="en-US" dirty="0"/>
              <a:t>Geographic distribution of Data as in edge computing; use of streaming (dynamic data) versus batch paradigms</a:t>
            </a:r>
          </a:p>
          <a:p>
            <a:r>
              <a:rPr lang="en-US" dirty="0"/>
              <a:t>Dynamic model structure as in some iterative algorithms </a:t>
            </a:r>
          </a:p>
        </p:txBody>
      </p:sp>
      <p:sp>
        <p:nvSpPr>
          <p:cNvPr id="4" name="Date Placeholder 3">
            <a:extLst>
              <a:ext uri="{FF2B5EF4-FFF2-40B4-BE49-F238E27FC236}">
                <a16:creationId xmlns:a16="http://schemas.microsoft.com/office/drawing/2014/main" id="{DA27C76B-CBD9-4CFF-8160-4876C9D56E9F}"/>
              </a:ext>
            </a:extLst>
          </p:cNvPr>
          <p:cNvSpPr>
            <a:spLocks noGrp="1"/>
          </p:cNvSpPr>
          <p:nvPr>
            <p:ph type="dt" sz="half" idx="10"/>
          </p:nvPr>
        </p:nvSpPr>
        <p:spPr/>
        <p:txBody>
          <a:bodyPr/>
          <a:lstStyle/>
          <a:p>
            <a:fld id="{0105E2CA-3D1B-40B7-AEAA-5DA74A30CD9D}" type="datetime1">
              <a:rPr lang="en-US" smtClean="0">
                <a:solidFill>
                  <a:prstClr val="black">
                    <a:tint val="75000"/>
                  </a:prstClr>
                </a:solidFill>
              </a:rPr>
              <a:t>6/4/2018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D0ED5BB-11A0-4D7C-9E05-13A41344B8E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3818749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5BD4-5E2E-42E9-82AE-53907FCF5100}"/>
              </a:ext>
            </a:extLst>
          </p:cNvPr>
          <p:cNvSpPr>
            <a:spLocks noGrp="1"/>
          </p:cNvSpPr>
          <p:nvPr>
            <p:ph type="title"/>
          </p:nvPr>
        </p:nvSpPr>
        <p:spPr>
          <a:xfrm>
            <a:off x="3286271" y="413215"/>
            <a:ext cx="5573233" cy="740661"/>
          </a:xfrm>
        </p:spPr>
        <p:txBody>
          <a:bodyPr>
            <a:normAutofit fontScale="90000"/>
          </a:bodyPr>
          <a:lstStyle/>
          <a:p>
            <a:r>
              <a:rPr lang="en-US" dirty="0"/>
              <a:t>Difficulty in Parallelism</a:t>
            </a:r>
            <a:br>
              <a:rPr lang="en-US" dirty="0"/>
            </a:br>
            <a:r>
              <a:rPr lang="en-US" sz="3100" dirty="0">
                <a:solidFill>
                  <a:srgbClr val="FF0000"/>
                </a:solidFill>
              </a:rPr>
              <a:t>Size of Synchronization constraints</a:t>
            </a:r>
            <a:endParaRPr lang="en-US" dirty="0">
              <a:solidFill>
                <a:srgbClr val="FF0000"/>
              </a:solidFill>
            </a:endParaRPr>
          </a:p>
        </p:txBody>
      </p:sp>
      <p:sp>
        <p:nvSpPr>
          <p:cNvPr id="3" name="Content Placeholder 2">
            <a:extLst>
              <a:ext uri="{FF2B5EF4-FFF2-40B4-BE49-F238E27FC236}">
                <a16:creationId xmlns:a16="http://schemas.microsoft.com/office/drawing/2014/main" id="{72E42E56-1EA1-4AB2-B9B1-D49D7BE35A75}"/>
              </a:ext>
            </a:extLst>
          </p:cNvPr>
          <p:cNvSpPr>
            <a:spLocks noGrp="1"/>
          </p:cNvSpPr>
          <p:nvPr>
            <p:ph idx="1"/>
          </p:nvPr>
        </p:nvSpPr>
        <p:spPr>
          <a:xfrm>
            <a:off x="2548948" y="5457993"/>
            <a:ext cx="6581466" cy="983373"/>
          </a:xfrm>
        </p:spPr>
        <p:txBody>
          <a:bodyPr>
            <a:normAutofit fontScale="77500" lnSpcReduction="20000"/>
          </a:bodyPr>
          <a:lstStyle/>
          <a:p>
            <a:pPr marL="0" indent="0" algn="ctr">
              <a:buNone/>
            </a:pPr>
            <a:r>
              <a:rPr lang="en-US" b="1" dirty="0"/>
              <a:t>Spectrum of Applications and Algorithms</a:t>
            </a:r>
          </a:p>
          <a:p>
            <a:pPr marL="0" indent="0" algn="ctr">
              <a:buNone/>
            </a:pPr>
            <a:r>
              <a:rPr lang="en-US" b="1" dirty="0"/>
              <a:t>There is also distribution seen in grid/edge computing</a:t>
            </a:r>
          </a:p>
        </p:txBody>
      </p:sp>
      <p:sp>
        <p:nvSpPr>
          <p:cNvPr id="4" name="Date Placeholder 3">
            <a:extLst>
              <a:ext uri="{FF2B5EF4-FFF2-40B4-BE49-F238E27FC236}">
                <a16:creationId xmlns:a16="http://schemas.microsoft.com/office/drawing/2014/main" id="{BEC49A1F-AEFC-4CFC-BDE8-9B448D0E935E}"/>
              </a:ext>
            </a:extLst>
          </p:cNvPr>
          <p:cNvSpPr>
            <a:spLocks noGrp="1"/>
          </p:cNvSpPr>
          <p:nvPr>
            <p:ph type="dt" sz="half" idx="10"/>
          </p:nvPr>
        </p:nvSpPr>
        <p:spPr/>
        <p:txBody>
          <a:bodyPr/>
          <a:lstStyle/>
          <a:p>
            <a:fld id="{0105E2CA-3D1B-40B7-AEAA-5DA74A30CD9D}" type="datetime1">
              <a:rPr lang="en-US" smtClean="0">
                <a:solidFill>
                  <a:prstClr val="black">
                    <a:tint val="75000"/>
                  </a:prstClr>
                </a:solidFill>
              </a:rPr>
              <a:t>6/4/2018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489E0A37-7CE1-4DF1-BBFD-8A65CEF0566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14</a:t>
            </a:fld>
            <a:endParaRPr lang="en-US">
              <a:solidFill>
                <a:prstClr val="black">
                  <a:tint val="75000"/>
                </a:prstClr>
              </a:solidFill>
            </a:endParaRPr>
          </a:p>
        </p:txBody>
      </p:sp>
      <p:grpSp>
        <p:nvGrpSpPr>
          <p:cNvPr id="9" name="Group 8">
            <a:extLst>
              <a:ext uri="{FF2B5EF4-FFF2-40B4-BE49-F238E27FC236}">
                <a16:creationId xmlns:a16="http://schemas.microsoft.com/office/drawing/2014/main" id="{7ADA573E-EAF5-41DF-95B3-9CB841BD4E07}"/>
              </a:ext>
            </a:extLst>
          </p:cNvPr>
          <p:cNvGrpSpPr/>
          <p:nvPr/>
        </p:nvGrpSpPr>
        <p:grpSpPr>
          <a:xfrm>
            <a:off x="1041991" y="681037"/>
            <a:ext cx="10002284" cy="0"/>
            <a:chOff x="1041991" y="681037"/>
            <a:chExt cx="10002284" cy="0"/>
          </a:xfrm>
        </p:grpSpPr>
        <p:cxnSp>
          <p:nvCxnSpPr>
            <p:cNvPr id="7" name="Straight Arrow Connector 6">
              <a:extLst>
                <a:ext uri="{FF2B5EF4-FFF2-40B4-BE49-F238E27FC236}">
                  <a16:creationId xmlns:a16="http://schemas.microsoft.com/office/drawing/2014/main" id="{77B3D73B-63B7-413F-9BAA-70AB4A187844}"/>
                </a:ext>
              </a:extLst>
            </p:cNvPr>
            <p:cNvCxnSpPr/>
            <p:nvPr/>
          </p:nvCxnSpPr>
          <p:spPr>
            <a:xfrm>
              <a:off x="1041991" y="681037"/>
              <a:ext cx="19138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D70B65D-B9F2-4195-AD10-9D76488E31C4}"/>
                </a:ext>
              </a:extLst>
            </p:cNvPr>
            <p:cNvCxnSpPr/>
            <p:nvPr/>
          </p:nvCxnSpPr>
          <p:spPr>
            <a:xfrm>
              <a:off x="9130414" y="681037"/>
              <a:ext cx="19138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1AD01AF-CA24-49F8-B2C0-6CFC8E5E1712}"/>
              </a:ext>
            </a:extLst>
          </p:cNvPr>
          <p:cNvSpPr txBox="1"/>
          <p:nvPr/>
        </p:nvSpPr>
        <p:spPr>
          <a:xfrm>
            <a:off x="805152" y="2849769"/>
            <a:ext cx="3025251" cy="707886"/>
          </a:xfrm>
          <a:prstGeom prst="rect">
            <a:avLst/>
          </a:prstGeom>
          <a:noFill/>
          <a:ln w="12700">
            <a:solidFill>
              <a:schemeClr val="tx1"/>
            </a:solidFill>
          </a:ln>
        </p:spPr>
        <p:txBody>
          <a:bodyPr wrap="square" rtlCol="0">
            <a:spAutoFit/>
          </a:bodyPr>
          <a:lstStyle/>
          <a:p>
            <a:r>
              <a:rPr lang="en-US" sz="2000" b="1" dirty="0"/>
              <a:t>Pleasingly Parallel</a:t>
            </a:r>
          </a:p>
          <a:p>
            <a:r>
              <a:rPr lang="en-US" sz="2000" b="1" dirty="0"/>
              <a:t>Often independent events</a:t>
            </a:r>
          </a:p>
        </p:txBody>
      </p:sp>
      <p:sp>
        <p:nvSpPr>
          <p:cNvPr id="11" name="TextBox 10">
            <a:extLst>
              <a:ext uri="{FF2B5EF4-FFF2-40B4-BE49-F238E27FC236}">
                <a16:creationId xmlns:a16="http://schemas.microsoft.com/office/drawing/2014/main" id="{7CB3B4AF-3C5F-4FA5-9AAB-2D5CFAEE2B27}"/>
              </a:ext>
            </a:extLst>
          </p:cNvPr>
          <p:cNvSpPr txBox="1"/>
          <p:nvPr/>
        </p:nvSpPr>
        <p:spPr>
          <a:xfrm>
            <a:off x="1433493" y="1976376"/>
            <a:ext cx="2295156" cy="707886"/>
          </a:xfrm>
          <a:prstGeom prst="rect">
            <a:avLst/>
          </a:prstGeom>
          <a:noFill/>
          <a:ln w="12700">
            <a:solidFill>
              <a:schemeClr val="tx1"/>
            </a:solidFill>
          </a:ln>
        </p:spPr>
        <p:txBody>
          <a:bodyPr wrap="square" rtlCol="0">
            <a:spAutoFit/>
          </a:bodyPr>
          <a:lstStyle/>
          <a:p>
            <a:r>
              <a:rPr lang="en-US" sz="2000" b="1" dirty="0"/>
              <a:t>MapReduce as in scalable databases</a:t>
            </a:r>
          </a:p>
        </p:txBody>
      </p:sp>
      <p:sp>
        <p:nvSpPr>
          <p:cNvPr id="12" name="TextBox 11">
            <a:extLst>
              <a:ext uri="{FF2B5EF4-FFF2-40B4-BE49-F238E27FC236}">
                <a16:creationId xmlns:a16="http://schemas.microsoft.com/office/drawing/2014/main" id="{D2E1B34B-ABE5-46D1-A43B-FC8FAD87576E}"/>
              </a:ext>
            </a:extLst>
          </p:cNvPr>
          <p:cNvSpPr txBox="1"/>
          <p:nvPr/>
        </p:nvSpPr>
        <p:spPr>
          <a:xfrm>
            <a:off x="7242592" y="4645983"/>
            <a:ext cx="3233824" cy="707886"/>
          </a:xfrm>
          <a:prstGeom prst="rect">
            <a:avLst/>
          </a:prstGeom>
          <a:noFill/>
          <a:ln w="12700">
            <a:solidFill>
              <a:schemeClr val="tx1"/>
            </a:solidFill>
          </a:ln>
        </p:spPr>
        <p:txBody>
          <a:bodyPr wrap="square" rtlCol="0">
            <a:spAutoFit/>
          </a:bodyPr>
          <a:lstStyle/>
          <a:p>
            <a:r>
              <a:rPr lang="en-US" sz="2000" b="1" dirty="0">
                <a:solidFill>
                  <a:srgbClr val="FF0000"/>
                </a:solidFill>
              </a:rPr>
              <a:t>Structured Adaptive Sparsity</a:t>
            </a:r>
          </a:p>
          <a:p>
            <a:r>
              <a:rPr lang="en-US" sz="2000" b="1" dirty="0">
                <a:solidFill>
                  <a:srgbClr val="FF0000"/>
                </a:solidFill>
              </a:rPr>
              <a:t>Huge Jobs</a:t>
            </a:r>
          </a:p>
        </p:txBody>
      </p:sp>
      <p:sp>
        <p:nvSpPr>
          <p:cNvPr id="13" name="TextBox 12">
            <a:extLst>
              <a:ext uri="{FF2B5EF4-FFF2-40B4-BE49-F238E27FC236}">
                <a16:creationId xmlns:a16="http://schemas.microsoft.com/office/drawing/2014/main" id="{392A4BC5-8129-431A-A6BF-8FBF459C27ED}"/>
              </a:ext>
            </a:extLst>
          </p:cNvPr>
          <p:cNvSpPr txBox="1"/>
          <p:nvPr/>
        </p:nvSpPr>
        <p:spPr>
          <a:xfrm>
            <a:off x="979693" y="798196"/>
            <a:ext cx="1933649" cy="400110"/>
          </a:xfrm>
          <a:prstGeom prst="rect">
            <a:avLst/>
          </a:prstGeom>
          <a:noFill/>
          <a:ln w="12700">
            <a:solidFill>
              <a:schemeClr val="tx1"/>
            </a:solidFill>
          </a:ln>
        </p:spPr>
        <p:txBody>
          <a:bodyPr wrap="square" rtlCol="0">
            <a:spAutoFit/>
          </a:bodyPr>
          <a:lstStyle/>
          <a:p>
            <a:r>
              <a:rPr lang="en-US" sz="2000" b="1" dirty="0">
                <a:solidFill>
                  <a:srgbClr val="FF0000"/>
                </a:solidFill>
              </a:rPr>
              <a:t>Loosely Coupled</a:t>
            </a:r>
          </a:p>
        </p:txBody>
      </p:sp>
      <p:sp>
        <p:nvSpPr>
          <p:cNvPr id="14" name="TextBox 13">
            <a:extLst>
              <a:ext uri="{FF2B5EF4-FFF2-40B4-BE49-F238E27FC236}">
                <a16:creationId xmlns:a16="http://schemas.microsoft.com/office/drawing/2014/main" id="{A8670B53-85F0-476E-A42A-AEBE48A84A67}"/>
              </a:ext>
            </a:extLst>
          </p:cNvPr>
          <p:cNvSpPr txBox="1"/>
          <p:nvPr/>
        </p:nvSpPr>
        <p:spPr>
          <a:xfrm>
            <a:off x="8197258" y="3824652"/>
            <a:ext cx="1584251" cy="707886"/>
          </a:xfrm>
          <a:prstGeom prst="rect">
            <a:avLst/>
          </a:prstGeom>
          <a:noFill/>
          <a:ln w="12700">
            <a:solidFill>
              <a:schemeClr val="tx1"/>
            </a:solidFill>
          </a:ln>
        </p:spPr>
        <p:txBody>
          <a:bodyPr wrap="square" rtlCol="0">
            <a:spAutoFit/>
          </a:bodyPr>
          <a:lstStyle/>
          <a:p>
            <a:r>
              <a:rPr lang="en-US" sz="2000" b="1" dirty="0"/>
              <a:t>Large scale simulations</a:t>
            </a:r>
          </a:p>
        </p:txBody>
      </p:sp>
      <p:sp>
        <p:nvSpPr>
          <p:cNvPr id="15" name="TextBox 14">
            <a:extLst>
              <a:ext uri="{FF2B5EF4-FFF2-40B4-BE49-F238E27FC236}">
                <a16:creationId xmlns:a16="http://schemas.microsoft.com/office/drawing/2014/main" id="{3C57386F-E56D-42BF-B83B-9416B2E6DC39}"/>
              </a:ext>
            </a:extLst>
          </p:cNvPr>
          <p:cNvSpPr txBox="1"/>
          <p:nvPr/>
        </p:nvSpPr>
        <p:spPr>
          <a:xfrm>
            <a:off x="1780218" y="3724999"/>
            <a:ext cx="2214525" cy="707886"/>
          </a:xfrm>
          <a:prstGeom prst="rect">
            <a:avLst/>
          </a:prstGeom>
          <a:noFill/>
          <a:ln w="12700">
            <a:solidFill>
              <a:schemeClr val="tx1"/>
            </a:solidFill>
          </a:ln>
        </p:spPr>
        <p:txBody>
          <a:bodyPr wrap="square" rtlCol="0">
            <a:spAutoFit/>
          </a:bodyPr>
          <a:lstStyle/>
          <a:p>
            <a:r>
              <a:rPr lang="en-US" sz="2000" b="1" dirty="0">
                <a:solidFill>
                  <a:srgbClr val="FF0000"/>
                </a:solidFill>
              </a:rPr>
              <a:t>Current major Big Data category</a:t>
            </a:r>
          </a:p>
        </p:txBody>
      </p:sp>
      <p:sp>
        <p:nvSpPr>
          <p:cNvPr id="16" name="TextBox 15">
            <a:extLst>
              <a:ext uri="{FF2B5EF4-FFF2-40B4-BE49-F238E27FC236}">
                <a16:creationId xmlns:a16="http://schemas.microsoft.com/office/drawing/2014/main" id="{79D1BBCB-0CF0-4F5E-B30A-DB9580FD8E25}"/>
              </a:ext>
            </a:extLst>
          </p:cNvPr>
          <p:cNvSpPr txBox="1"/>
          <p:nvPr/>
        </p:nvSpPr>
        <p:spPr>
          <a:xfrm>
            <a:off x="962149" y="1384187"/>
            <a:ext cx="2214525" cy="400110"/>
          </a:xfrm>
          <a:prstGeom prst="rect">
            <a:avLst/>
          </a:prstGeom>
          <a:noFill/>
          <a:ln w="12700">
            <a:solidFill>
              <a:schemeClr val="tx1"/>
            </a:solidFill>
          </a:ln>
        </p:spPr>
        <p:txBody>
          <a:bodyPr wrap="square" rtlCol="0">
            <a:spAutoFit/>
          </a:bodyPr>
          <a:lstStyle/>
          <a:p>
            <a:r>
              <a:rPr lang="en-US" sz="2000" b="1" dirty="0">
                <a:solidFill>
                  <a:srgbClr val="6600CC"/>
                </a:solidFill>
              </a:rPr>
              <a:t>Commodity Clouds</a:t>
            </a:r>
          </a:p>
        </p:txBody>
      </p:sp>
      <p:sp>
        <p:nvSpPr>
          <p:cNvPr id="17" name="TextBox 16">
            <a:extLst>
              <a:ext uri="{FF2B5EF4-FFF2-40B4-BE49-F238E27FC236}">
                <a16:creationId xmlns:a16="http://schemas.microsoft.com/office/drawing/2014/main" id="{C64279C3-DBB0-47BA-B044-51961CD19E54}"/>
              </a:ext>
            </a:extLst>
          </p:cNvPr>
          <p:cNvSpPr txBox="1"/>
          <p:nvPr/>
        </p:nvSpPr>
        <p:spPr>
          <a:xfrm>
            <a:off x="4349000" y="1351534"/>
            <a:ext cx="3566042" cy="707886"/>
          </a:xfrm>
          <a:prstGeom prst="rect">
            <a:avLst/>
          </a:prstGeom>
          <a:noFill/>
          <a:ln w="12700">
            <a:solidFill>
              <a:schemeClr val="tx1"/>
            </a:solidFill>
          </a:ln>
        </p:spPr>
        <p:txBody>
          <a:bodyPr wrap="square" rtlCol="0">
            <a:spAutoFit/>
          </a:bodyPr>
          <a:lstStyle/>
          <a:p>
            <a:pPr algn="ctr"/>
            <a:r>
              <a:rPr lang="en-US" sz="2000" b="1" dirty="0">
                <a:solidFill>
                  <a:srgbClr val="6600CC"/>
                </a:solidFill>
              </a:rPr>
              <a:t>HPC Clouds</a:t>
            </a:r>
          </a:p>
          <a:p>
            <a:pPr algn="ctr"/>
            <a:r>
              <a:rPr lang="en-US" sz="2000" b="1" dirty="0">
                <a:solidFill>
                  <a:srgbClr val="6600CC"/>
                </a:solidFill>
              </a:rPr>
              <a:t>High Performance Interconnect</a:t>
            </a:r>
          </a:p>
        </p:txBody>
      </p:sp>
      <p:sp>
        <p:nvSpPr>
          <p:cNvPr id="18" name="TextBox 17">
            <a:extLst>
              <a:ext uri="{FF2B5EF4-FFF2-40B4-BE49-F238E27FC236}">
                <a16:creationId xmlns:a16="http://schemas.microsoft.com/office/drawing/2014/main" id="{FCDEF111-9B75-463E-A167-2DD04AC537AC}"/>
              </a:ext>
            </a:extLst>
          </p:cNvPr>
          <p:cNvSpPr txBox="1"/>
          <p:nvPr/>
        </p:nvSpPr>
        <p:spPr>
          <a:xfrm>
            <a:off x="9018820" y="5546566"/>
            <a:ext cx="2907318" cy="400110"/>
          </a:xfrm>
          <a:prstGeom prst="rect">
            <a:avLst/>
          </a:prstGeom>
          <a:noFill/>
          <a:ln w="12700">
            <a:solidFill>
              <a:schemeClr val="tx1"/>
            </a:solidFill>
          </a:ln>
        </p:spPr>
        <p:txBody>
          <a:bodyPr wrap="square" rtlCol="0">
            <a:spAutoFit/>
          </a:bodyPr>
          <a:lstStyle/>
          <a:p>
            <a:r>
              <a:rPr lang="en-US" sz="2000" b="1" dirty="0">
                <a:solidFill>
                  <a:srgbClr val="6600CC"/>
                </a:solidFill>
              </a:rPr>
              <a:t>Exascale Supercomputers</a:t>
            </a:r>
          </a:p>
        </p:txBody>
      </p:sp>
      <p:sp>
        <p:nvSpPr>
          <p:cNvPr id="19" name="TextBox 18">
            <a:extLst>
              <a:ext uri="{FF2B5EF4-FFF2-40B4-BE49-F238E27FC236}">
                <a16:creationId xmlns:a16="http://schemas.microsoft.com/office/drawing/2014/main" id="{2410FD25-1DEF-47C4-9F7C-458B0A3BBB5B}"/>
              </a:ext>
            </a:extLst>
          </p:cNvPr>
          <p:cNvSpPr txBox="1"/>
          <p:nvPr/>
        </p:nvSpPr>
        <p:spPr>
          <a:xfrm>
            <a:off x="4247557" y="2172865"/>
            <a:ext cx="1848443" cy="1323439"/>
          </a:xfrm>
          <a:prstGeom prst="rect">
            <a:avLst/>
          </a:prstGeom>
          <a:noFill/>
          <a:ln w="12700">
            <a:solidFill>
              <a:schemeClr val="tx1"/>
            </a:solidFill>
          </a:ln>
        </p:spPr>
        <p:txBody>
          <a:bodyPr wrap="square" rtlCol="0">
            <a:spAutoFit/>
          </a:bodyPr>
          <a:lstStyle/>
          <a:p>
            <a:r>
              <a:rPr lang="en-US" sz="2000" b="1" dirty="0"/>
              <a:t>Global Machine Learning</a:t>
            </a:r>
          </a:p>
          <a:p>
            <a:r>
              <a:rPr lang="en-US" sz="2000" b="1" dirty="0"/>
              <a:t>e.g. parallel clustering </a:t>
            </a:r>
          </a:p>
        </p:txBody>
      </p:sp>
      <p:sp>
        <p:nvSpPr>
          <p:cNvPr id="20" name="TextBox 19">
            <a:extLst>
              <a:ext uri="{FF2B5EF4-FFF2-40B4-BE49-F238E27FC236}">
                <a16:creationId xmlns:a16="http://schemas.microsoft.com/office/drawing/2014/main" id="{7956D980-7E8A-4814-ADE1-8EFECCC23E6D}"/>
              </a:ext>
            </a:extLst>
          </p:cNvPr>
          <p:cNvSpPr txBox="1"/>
          <p:nvPr/>
        </p:nvSpPr>
        <p:spPr>
          <a:xfrm>
            <a:off x="6241163" y="2215008"/>
            <a:ext cx="1940737" cy="400110"/>
          </a:xfrm>
          <a:prstGeom prst="rect">
            <a:avLst/>
          </a:prstGeom>
          <a:noFill/>
          <a:ln w="12700">
            <a:solidFill>
              <a:schemeClr val="tx1"/>
            </a:solidFill>
          </a:ln>
        </p:spPr>
        <p:txBody>
          <a:bodyPr wrap="square" rtlCol="0">
            <a:spAutoFit/>
          </a:bodyPr>
          <a:lstStyle/>
          <a:p>
            <a:r>
              <a:rPr lang="en-US" sz="2000" b="1" dirty="0"/>
              <a:t>Deep Learning</a:t>
            </a:r>
          </a:p>
        </p:txBody>
      </p:sp>
      <p:sp>
        <p:nvSpPr>
          <p:cNvPr id="21" name="TextBox 20">
            <a:extLst>
              <a:ext uri="{FF2B5EF4-FFF2-40B4-BE49-F238E27FC236}">
                <a16:creationId xmlns:a16="http://schemas.microsoft.com/office/drawing/2014/main" id="{93937F93-9EE5-4764-BA72-832278096132}"/>
              </a:ext>
            </a:extLst>
          </p:cNvPr>
          <p:cNvSpPr txBox="1"/>
          <p:nvPr/>
        </p:nvSpPr>
        <p:spPr>
          <a:xfrm>
            <a:off x="8211091" y="1218058"/>
            <a:ext cx="3566042" cy="707886"/>
          </a:xfrm>
          <a:prstGeom prst="rect">
            <a:avLst/>
          </a:prstGeom>
          <a:noFill/>
          <a:ln w="12700">
            <a:solidFill>
              <a:schemeClr val="tx1"/>
            </a:solidFill>
          </a:ln>
        </p:spPr>
        <p:txBody>
          <a:bodyPr wrap="square" rtlCol="0">
            <a:spAutoFit/>
          </a:bodyPr>
          <a:lstStyle/>
          <a:p>
            <a:pPr algn="ctr"/>
            <a:r>
              <a:rPr lang="en-US" sz="2000" b="1" dirty="0">
                <a:solidFill>
                  <a:srgbClr val="6600CC"/>
                </a:solidFill>
              </a:rPr>
              <a:t>HPC Clouds/Supercomputers</a:t>
            </a:r>
          </a:p>
          <a:p>
            <a:pPr algn="ctr"/>
            <a:r>
              <a:rPr lang="en-US" sz="2000" b="1" dirty="0">
                <a:solidFill>
                  <a:srgbClr val="6600CC"/>
                </a:solidFill>
              </a:rPr>
              <a:t>Memory access also critical</a:t>
            </a:r>
          </a:p>
        </p:txBody>
      </p:sp>
      <p:sp>
        <p:nvSpPr>
          <p:cNvPr id="22" name="TextBox 21">
            <a:extLst>
              <a:ext uri="{FF2B5EF4-FFF2-40B4-BE49-F238E27FC236}">
                <a16:creationId xmlns:a16="http://schemas.microsoft.com/office/drawing/2014/main" id="{BD30EBAE-3867-4BD8-89C4-6A4C1134F36D}"/>
              </a:ext>
            </a:extLst>
          </p:cNvPr>
          <p:cNvSpPr txBox="1"/>
          <p:nvPr/>
        </p:nvSpPr>
        <p:spPr>
          <a:xfrm>
            <a:off x="8541386" y="2120116"/>
            <a:ext cx="3566042" cy="707886"/>
          </a:xfrm>
          <a:prstGeom prst="rect">
            <a:avLst/>
          </a:prstGeom>
          <a:noFill/>
          <a:ln w="12700">
            <a:solidFill>
              <a:schemeClr val="tx1"/>
            </a:solidFill>
          </a:ln>
        </p:spPr>
        <p:txBody>
          <a:bodyPr wrap="square" rtlCol="0">
            <a:spAutoFit/>
          </a:bodyPr>
          <a:lstStyle/>
          <a:p>
            <a:r>
              <a:rPr lang="en-US" sz="2000" b="1" dirty="0"/>
              <a:t>Unstructured Adaptive Sparsity</a:t>
            </a:r>
          </a:p>
          <a:p>
            <a:r>
              <a:rPr lang="en-US" sz="2000" b="1" dirty="0"/>
              <a:t>Medium size Jobs</a:t>
            </a:r>
          </a:p>
        </p:txBody>
      </p:sp>
      <p:sp>
        <p:nvSpPr>
          <p:cNvPr id="23" name="TextBox 22">
            <a:extLst>
              <a:ext uri="{FF2B5EF4-FFF2-40B4-BE49-F238E27FC236}">
                <a16:creationId xmlns:a16="http://schemas.microsoft.com/office/drawing/2014/main" id="{661B90A9-8869-4DD1-9391-95B0E7C12551}"/>
              </a:ext>
            </a:extLst>
          </p:cNvPr>
          <p:cNvSpPr txBox="1"/>
          <p:nvPr/>
        </p:nvSpPr>
        <p:spPr>
          <a:xfrm>
            <a:off x="9491133" y="2963315"/>
            <a:ext cx="2295156" cy="707886"/>
          </a:xfrm>
          <a:prstGeom prst="rect">
            <a:avLst/>
          </a:prstGeom>
          <a:noFill/>
          <a:ln w="12700">
            <a:solidFill>
              <a:schemeClr val="tx1"/>
            </a:solidFill>
          </a:ln>
        </p:spPr>
        <p:txBody>
          <a:bodyPr wrap="square" rtlCol="0">
            <a:spAutoFit/>
          </a:bodyPr>
          <a:lstStyle/>
          <a:p>
            <a:r>
              <a:rPr lang="en-US" sz="2000" b="1" dirty="0"/>
              <a:t>Graph Analytics e.g. subgraph mining</a:t>
            </a:r>
          </a:p>
        </p:txBody>
      </p:sp>
      <p:sp>
        <p:nvSpPr>
          <p:cNvPr id="24" name="TextBox 23">
            <a:extLst>
              <a:ext uri="{FF2B5EF4-FFF2-40B4-BE49-F238E27FC236}">
                <a16:creationId xmlns:a16="http://schemas.microsoft.com/office/drawing/2014/main" id="{F6528EA6-859C-45FA-A9EB-DB6034CAD441}"/>
              </a:ext>
            </a:extLst>
          </p:cNvPr>
          <p:cNvSpPr txBox="1"/>
          <p:nvPr/>
        </p:nvSpPr>
        <p:spPr>
          <a:xfrm>
            <a:off x="8350739" y="3088651"/>
            <a:ext cx="673544" cy="400110"/>
          </a:xfrm>
          <a:prstGeom prst="rect">
            <a:avLst/>
          </a:prstGeom>
          <a:noFill/>
          <a:ln w="12700">
            <a:solidFill>
              <a:schemeClr val="tx1"/>
            </a:solidFill>
          </a:ln>
        </p:spPr>
        <p:txBody>
          <a:bodyPr wrap="square" rtlCol="0">
            <a:spAutoFit/>
          </a:bodyPr>
          <a:lstStyle/>
          <a:p>
            <a:r>
              <a:rPr lang="en-US" sz="2000" b="1" dirty="0"/>
              <a:t>LDA</a:t>
            </a:r>
          </a:p>
        </p:txBody>
      </p:sp>
      <p:sp>
        <p:nvSpPr>
          <p:cNvPr id="25" name="TextBox 24">
            <a:extLst>
              <a:ext uri="{FF2B5EF4-FFF2-40B4-BE49-F238E27FC236}">
                <a16:creationId xmlns:a16="http://schemas.microsoft.com/office/drawing/2014/main" id="{9412BE83-7D42-47C6-924B-78FD2E9228A3}"/>
              </a:ext>
            </a:extLst>
          </p:cNvPr>
          <p:cNvSpPr txBox="1"/>
          <p:nvPr/>
        </p:nvSpPr>
        <p:spPr>
          <a:xfrm>
            <a:off x="4775616" y="3711206"/>
            <a:ext cx="2676476" cy="707886"/>
          </a:xfrm>
          <a:prstGeom prst="rect">
            <a:avLst/>
          </a:prstGeom>
          <a:noFill/>
          <a:ln w="12700">
            <a:solidFill>
              <a:schemeClr val="tx1"/>
            </a:solidFill>
          </a:ln>
        </p:spPr>
        <p:txBody>
          <a:bodyPr wrap="square" rtlCol="0">
            <a:spAutoFit/>
          </a:bodyPr>
          <a:lstStyle/>
          <a:p>
            <a:r>
              <a:rPr lang="en-US" sz="2000" b="1" dirty="0">
                <a:solidFill>
                  <a:srgbClr val="FF0000"/>
                </a:solidFill>
              </a:rPr>
              <a:t>Linear Algebra at core (typically not sparse)</a:t>
            </a:r>
          </a:p>
        </p:txBody>
      </p:sp>
      <p:cxnSp>
        <p:nvCxnSpPr>
          <p:cNvPr id="27" name="Straight Arrow Connector 26">
            <a:extLst>
              <a:ext uri="{FF2B5EF4-FFF2-40B4-BE49-F238E27FC236}">
                <a16:creationId xmlns:a16="http://schemas.microsoft.com/office/drawing/2014/main" id="{B8A134AE-79DD-4721-BFBE-9583CE4CD20E}"/>
              </a:ext>
            </a:extLst>
          </p:cNvPr>
          <p:cNvCxnSpPr>
            <a:cxnSpLocks/>
          </p:cNvCxnSpPr>
          <p:nvPr/>
        </p:nvCxnSpPr>
        <p:spPr>
          <a:xfrm flipH="1" flipV="1">
            <a:off x="289700" y="2696059"/>
            <a:ext cx="2" cy="29650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26E987D-1AC2-4152-B74E-EAE8933DB204}"/>
              </a:ext>
            </a:extLst>
          </p:cNvPr>
          <p:cNvCxnSpPr/>
          <p:nvPr/>
        </p:nvCxnSpPr>
        <p:spPr>
          <a:xfrm rot="16200000" flipV="1">
            <a:off x="-78175" y="1312893"/>
            <a:ext cx="86991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9B71172-60C5-4391-BE7D-4A1D6B71E6BC}"/>
              </a:ext>
            </a:extLst>
          </p:cNvPr>
          <p:cNvSpPr txBox="1"/>
          <p:nvPr/>
        </p:nvSpPr>
        <p:spPr>
          <a:xfrm>
            <a:off x="76619" y="1903492"/>
            <a:ext cx="1095907" cy="707886"/>
          </a:xfrm>
          <a:prstGeom prst="rect">
            <a:avLst/>
          </a:prstGeom>
          <a:noFill/>
          <a:ln w="12700">
            <a:solidFill>
              <a:srgbClr val="FF0000"/>
            </a:solidFill>
          </a:ln>
        </p:spPr>
        <p:txBody>
          <a:bodyPr wrap="square" rtlCol="0">
            <a:spAutoFit/>
          </a:bodyPr>
          <a:lstStyle/>
          <a:p>
            <a:r>
              <a:rPr lang="en-US" sz="2000" b="1" dirty="0">
                <a:solidFill>
                  <a:srgbClr val="FF0000"/>
                </a:solidFill>
              </a:rPr>
              <a:t>Size of Disk I/O</a:t>
            </a:r>
          </a:p>
        </p:txBody>
      </p:sp>
      <p:sp>
        <p:nvSpPr>
          <p:cNvPr id="29" name="TextBox 28">
            <a:extLst>
              <a:ext uri="{FF2B5EF4-FFF2-40B4-BE49-F238E27FC236}">
                <a16:creationId xmlns:a16="http://schemas.microsoft.com/office/drawing/2014/main" id="{2BAE6539-FC09-4FC5-809E-14CAB77FBC0E}"/>
              </a:ext>
            </a:extLst>
          </p:cNvPr>
          <p:cNvSpPr txBox="1"/>
          <p:nvPr/>
        </p:nvSpPr>
        <p:spPr>
          <a:xfrm>
            <a:off x="1939636" y="13817"/>
            <a:ext cx="8384771" cy="369332"/>
          </a:xfrm>
          <a:prstGeom prst="rect">
            <a:avLst/>
          </a:prstGeom>
          <a:noFill/>
        </p:spPr>
        <p:txBody>
          <a:bodyPr wrap="square" rtlCol="0">
            <a:spAutoFit/>
          </a:bodyPr>
          <a:lstStyle/>
          <a:p>
            <a:r>
              <a:rPr lang="en-US" b="1" dirty="0"/>
              <a:t>Need a toolkit covering all applications with same API but different implementations</a:t>
            </a:r>
          </a:p>
        </p:txBody>
      </p:sp>
      <p:sp>
        <p:nvSpPr>
          <p:cNvPr id="31" name="TextBox 30">
            <a:extLst>
              <a:ext uri="{FF2B5EF4-FFF2-40B4-BE49-F238E27FC236}">
                <a16:creationId xmlns:a16="http://schemas.microsoft.com/office/drawing/2014/main" id="{AF395DCA-8CE1-4C74-9684-442B5AB2EBBA}"/>
              </a:ext>
            </a:extLst>
          </p:cNvPr>
          <p:cNvSpPr txBox="1"/>
          <p:nvPr/>
        </p:nvSpPr>
        <p:spPr>
          <a:xfrm>
            <a:off x="9232433" y="785857"/>
            <a:ext cx="1933649" cy="400110"/>
          </a:xfrm>
          <a:prstGeom prst="rect">
            <a:avLst/>
          </a:prstGeom>
          <a:noFill/>
          <a:ln w="12700">
            <a:solidFill>
              <a:schemeClr val="tx1"/>
            </a:solidFill>
          </a:ln>
        </p:spPr>
        <p:txBody>
          <a:bodyPr wrap="square" rtlCol="0">
            <a:spAutoFit/>
          </a:bodyPr>
          <a:lstStyle/>
          <a:p>
            <a:r>
              <a:rPr lang="en-US" sz="2000" b="1" dirty="0">
                <a:solidFill>
                  <a:srgbClr val="FF0000"/>
                </a:solidFill>
              </a:rPr>
              <a:t>Tightly Coupled</a:t>
            </a:r>
          </a:p>
        </p:txBody>
      </p:sp>
      <p:sp>
        <p:nvSpPr>
          <p:cNvPr id="32" name="TextBox 31">
            <a:extLst>
              <a:ext uri="{FF2B5EF4-FFF2-40B4-BE49-F238E27FC236}">
                <a16:creationId xmlns:a16="http://schemas.microsoft.com/office/drawing/2014/main" id="{567AE611-576B-4944-9363-85BC5A2D4B2F}"/>
              </a:ext>
            </a:extLst>
          </p:cNvPr>
          <p:cNvSpPr txBox="1"/>
          <p:nvPr/>
        </p:nvSpPr>
        <p:spPr>
          <a:xfrm>
            <a:off x="832374" y="4520782"/>
            <a:ext cx="2214523" cy="707886"/>
          </a:xfrm>
          <a:prstGeom prst="rect">
            <a:avLst/>
          </a:prstGeom>
          <a:noFill/>
          <a:ln w="12700">
            <a:solidFill>
              <a:schemeClr val="tx1"/>
            </a:solidFill>
          </a:ln>
        </p:spPr>
        <p:txBody>
          <a:bodyPr wrap="square" rtlCol="0">
            <a:spAutoFit/>
          </a:bodyPr>
          <a:lstStyle/>
          <a:p>
            <a:r>
              <a:rPr lang="en-US" sz="2000" b="1" dirty="0"/>
              <a:t>Parameter sweep simulations</a:t>
            </a:r>
          </a:p>
        </p:txBody>
      </p:sp>
    </p:spTree>
    <p:extLst>
      <p:ext uri="{BB962C8B-B14F-4D97-AF65-F5344CB8AC3E}">
        <p14:creationId xmlns:p14="http://schemas.microsoft.com/office/powerpoint/2010/main" val="430844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B67E5E-8FF6-44EA-8693-CB8EB7DA4F2B}"/>
              </a:ext>
            </a:extLst>
          </p:cNvPr>
          <p:cNvSpPr txBox="1"/>
          <p:nvPr/>
        </p:nvSpPr>
        <p:spPr>
          <a:xfrm>
            <a:off x="4229250" y="6063051"/>
            <a:ext cx="7855175" cy="338554"/>
          </a:xfrm>
          <a:prstGeom prst="rect">
            <a:avLst/>
          </a:prstGeom>
          <a:solidFill>
            <a:schemeClr val="bg1"/>
          </a:solidFill>
        </p:spPr>
        <p:txBody>
          <a:bodyPr wrap="square" rtlCol="0">
            <a:spAutoFit/>
          </a:bodyPr>
          <a:lstStyle/>
          <a:p>
            <a:r>
              <a:rPr lang="en-US" sz="1600" dirty="0"/>
              <a:t>Note Problem and System Architecture ae similar as efficient execution says they must match</a:t>
            </a:r>
          </a:p>
        </p:txBody>
      </p:sp>
      <p:sp>
        <p:nvSpPr>
          <p:cNvPr id="8" name="Date Placeholder 7">
            <a:extLst>
              <a:ext uri="{FF2B5EF4-FFF2-40B4-BE49-F238E27FC236}">
                <a16:creationId xmlns:a16="http://schemas.microsoft.com/office/drawing/2014/main" id="{08C2D22C-1B69-4918-9103-F1946E88F30D}"/>
              </a:ext>
            </a:extLst>
          </p:cNvPr>
          <p:cNvSpPr>
            <a:spLocks noGrp="1"/>
          </p:cNvSpPr>
          <p:nvPr>
            <p:ph type="dt" sz="half" idx="10"/>
          </p:nvPr>
        </p:nvSpPr>
        <p:spPr/>
        <p:txBody>
          <a:bodyPr/>
          <a:lstStyle/>
          <a:p>
            <a:fld id="{70EB996A-3A80-47ED-B422-FDAC954B0EA8}" type="datetime1">
              <a:rPr lang="en-US" smtClean="0">
                <a:solidFill>
                  <a:prstClr val="black">
                    <a:tint val="75000"/>
                  </a:prstClr>
                </a:solidFill>
              </a:rPr>
              <a:t>6/4/2018</a:t>
            </a:fld>
            <a:endParaRPr lang="en-US">
              <a:solidFill>
                <a:prstClr val="black">
                  <a:tint val="75000"/>
                </a:prstClr>
              </a:solidFill>
            </a:endParaRPr>
          </a:p>
        </p:txBody>
      </p:sp>
      <p:sp>
        <p:nvSpPr>
          <p:cNvPr id="12" name="Slide Number Placeholder 11">
            <a:extLst>
              <a:ext uri="{FF2B5EF4-FFF2-40B4-BE49-F238E27FC236}">
                <a16:creationId xmlns:a16="http://schemas.microsoft.com/office/drawing/2014/main" id="{C59DC655-1E09-4586-AA90-18F0BA316C2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15</a:t>
            </a:fld>
            <a:endParaRPr lang="en-US">
              <a:solidFill>
                <a:prstClr val="black">
                  <a:tint val="75000"/>
                </a:prstClr>
              </a:solidFill>
            </a:endParaRPr>
          </a:p>
        </p:txBody>
      </p:sp>
      <p:pic>
        <p:nvPicPr>
          <p:cNvPr id="5" name="Picture 4">
            <a:extLst>
              <a:ext uri="{FF2B5EF4-FFF2-40B4-BE49-F238E27FC236}">
                <a16:creationId xmlns:a16="http://schemas.microsoft.com/office/drawing/2014/main" id="{3FD6BC40-060E-487F-91E5-01376483272A}"/>
              </a:ext>
            </a:extLst>
          </p:cNvPr>
          <p:cNvPicPr>
            <a:picLocks noChangeAspect="1"/>
          </p:cNvPicPr>
          <p:nvPr/>
        </p:nvPicPr>
        <p:blipFill rotWithShape="1">
          <a:blip r:embed="rId2"/>
          <a:srcRect l="324" t="16017" r="17346" b="19967"/>
          <a:stretch/>
        </p:blipFill>
        <p:spPr>
          <a:xfrm>
            <a:off x="33856" y="495888"/>
            <a:ext cx="12124287" cy="5337297"/>
          </a:xfrm>
          <a:prstGeom prst="rect">
            <a:avLst/>
          </a:prstGeom>
        </p:spPr>
      </p:pic>
      <p:sp>
        <p:nvSpPr>
          <p:cNvPr id="10" name="TextBox 9">
            <a:extLst>
              <a:ext uri="{FF2B5EF4-FFF2-40B4-BE49-F238E27FC236}">
                <a16:creationId xmlns:a16="http://schemas.microsoft.com/office/drawing/2014/main" id="{4AA3C158-70C4-42D3-81EF-57F623CA55A4}"/>
              </a:ext>
            </a:extLst>
          </p:cNvPr>
          <p:cNvSpPr txBox="1"/>
          <p:nvPr/>
        </p:nvSpPr>
        <p:spPr>
          <a:xfrm>
            <a:off x="1017892" y="5742857"/>
            <a:ext cx="3182518" cy="369332"/>
          </a:xfrm>
          <a:prstGeom prst="rect">
            <a:avLst/>
          </a:prstGeom>
          <a:noFill/>
        </p:spPr>
        <p:txBody>
          <a:bodyPr wrap="square" rtlCol="0">
            <a:spAutoFit/>
          </a:bodyPr>
          <a:lstStyle/>
          <a:p>
            <a:r>
              <a:rPr lang="en-US" b="1" dirty="0"/>
              <a:t>Always Classic Cloud Workload</a:t>
            </a:r>
          </a:p>
        </p:txBody>
      </p:sp>
      <p:grpSp>
        <p:nvGrpSpPr>
          <p:cNvPr id="19" name="Group 18">
            <a:extLst>
              <a:ext uri="{FF2B5EF4-FFF2-40B4-BE49-F238E27FC236}">
                <a16:creationId xmlns:a16="http://schemas.microsoft.com/office/drawing/2014/main" id="{6F2D7737-0E9A-4AF9-875B-EFA2AAE50832}"/>
              </a:ext>
            </a:extLst>
          </p:cNvPr>
          <p:cNvGrpSpPr/>
          <p:nvPr/>
        </p:nvGrpSpPr>
        <p:grpSpPr>
          <a:xfrm>
            <a:off x="67713" y="5685130"/>
            <a:ext cx="12124287" cy="0"/>
            <a:chOff x="67713" y="5705936"/>
            <a:chExt cx="12124287" cy="0"/>
          </a:xfrm>
        </p:grpSpPr>
        <p:cxnSp>
          <p:nvCxnSpPr>
            <p:cNvPr id="7" name="Straight Arrow Connector 6">
              <a:extLst>
                <a:ext uri="{FF2B5EF4-FFF2-40B4-BE49-F238E27FC236}">
                  <a16:creationId xmlns:a16="http://schemas.microsoft.com/office/drawing/2014/main" id="{D60625BE-E1AA-4765-91B9-80D8168172AD}"/>
                </a:ext>
              </a:extLst>
            </p:cNvPr>
            <p:cNvCxnSpPr>
              <a:cxnSpLocks/>
            </p:cNvCxnSpPr>
            <p:nvPr/>
          </p:nvCxnSpPr>
          <p:spPr>
            <a:xfrm>
              <a:off x="4746812" y="5705936"/>
              <a:ext cx="7445188"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1481790-2E16-48F6-9A29-A117DBD523DD}"/>
                </a:ext>
              </a:extLst>
            </p:cNvPr>
            <p:cNvCxnSpPr>
              <a:cxnSpLocks/>
            </p:cNvCxnSpPr>
            <p:nvPr/>
          </p:nvCxnSpPr>
          <p:spPr>
            <a:xfrm>
              <a:off x="67713" y="5705936"/>
              <a:ext cx="4746334"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0D65A9DB-AB4B-4B92-96FD-190EE0BF661C}"/>
              </a:ext>
            </a:extLst>
          </p:cNvPr>
          <p:cNvSpPr txBox="1"/>
          <p:nvPr/>
        </p:nvSpPr>
        <p:spPr>
          <a:xfrm>
            <a:off x="6571283" y="5220474"/>
            <a:ext cx="3171111" cy="400110"/>
          </a:xfrm>
          <a:prstGeom prst="rect">
            <a:avLst/>
          </a:prstGeom>
          <a:noFill/>
        </p:spPr>
        <p:txBody>
          <a:bodyPr wrap="square" rtlCol="0">
            <a:spAutoFit/>
          </a:bodyPr>
          <a:lstStyle/>
          <a:p>
            <a:r>
              <a:rPr lang="en-US" sz="2000" b="1" dirty="0">
                <a:solidFill>
                  <a:srgbClr val="FF0000"/>
                </a:solidFill>
              </a:rPr>
              <a:t>Global Machine Learning</a:t>
            </a:r>
          </a:p>
        </p:txBody>
      </p:sp>
      <p:sp>
        <p:nvSpPr>
          <p:cNvPr id="14" name="TextBox 13">
            <a:extLst>
              <a:ext uri="{FF2B5EF4-FFF2-40B4-BE49-F238E27FC236}">
                <a16:creationId xmlns:a16="http://schemas.microsoft.com/office/drawing/2014/main" id="{AE1A8420-9B2E-4F97-8B7A-EBDF1D19FF37}"/>
              </a:ext>
            </a:extLst>
          </p:cNvPr>
          <p:cNvSpPr txBox="1"/>
          <p:nvPr/>
        </p:nvSpPr>
        <p:spPr>
          <a:xfrm>
            <a:off x="6183184" y="5713065"/>
            <a:ext cx="4572444" cy="369332"/>
          </a:xfrm>
          <a:prstGeom prst="rect">
            <a:avLst/>
          </a:prstGeom>
          <a:noFill/>
        </p:spPr>
        <p:txBody>
          <a:bodyPr wrap="square" rtlCol="0">
            <a:spAutoFit/>
          </a:bodyPr>
          <a:lstStyle/>
          <a:p>
            <a:r>
              <a:rPr lang="en-US" b="1" dirty="0"/>
              <a:t>Add High Performance Big Data Workload</a:t>
            </a:r>
          </a:p>
        </p:txBody>
      </p:sp>
      <p:sp>
        <p:nvSpPr>
          <p:cNvPr id="4" name="Title 3">
            <a:extLst>
              <a:ext uri="{FF2B5EF4-FFF2-40B4-BE49-F238E27FC236}">
                <a16:creationId xmlns:a16="http://schemas.microsoft.com/office/drawing/2014/main" id="{3AF37B32-BFE7-4F34-969B-99484960AA46}"/>
              </a:ext>
            </a:extLst>
          </p:cNvPr>
          <p:cNvSpPr>
            <a:spLocks noGrp="1"/>
          </p:cNvSpPr>
          <p:nvPr>
            <p:ph type="title"/>
          </p:nvPr>
        </p:nvSpPr>
        <p:spPr>
          <a:xfrm>
            <a:off x="2237139" y="49428"/>
            <a:ext cx="8245288" cy="663575"/>
          </a:xfrm>
        </p:spPr>
        <p:txBody>
          <a:bodyPr>
            <a:normAutofit fontScale="90000"/>
          </a:bodyPr>
          <a:lstStyle/>
          <a:p>
            <a:r>
              <a:rPr lang="en-US" dirty="0"/>
              <a:t>Five Major Application Structures</a:t>
            </a:r>
          </a:p>
        </p:txBody>
      </p:sp>
    </p:spTree>
    <p:extLst>
      <p:ext uri="{BB962C8B-B14F-4D97-AF65-F5344CB8AC3E}">
        <p14:creationId xmlns:p14="http://schemas.microsoft.com/office/powerpoint/2010/main" val="3200714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0993BC2-C63D-4189-B303-D467C629E903}"/>
              </a:ext>
            </a:extLst>
          </p:cNvPr>
          <p:cNvSpPr>
            <a:spLocks noGrp="1"/>
          </p:cNvSpPr>
          <p:nvPr>
            <p:ph type="dt" sz="half" idx="10"/>
          </p:nvPr>
        </p:nvSpPr>
        <p:spPr/>
        <p:txBody>
          <a:bodyPr/>
          <a:lstStyle/>
          <a:p>
            <a:fld id="{0105E2CA-3D1B-40B7-AEAA-5DA74A30CD9D}" type="datetime1">
              <a:rPr lang="en-US" smtClean="0">
                <a:solidFill>
                  <a:prstClr val="black">
                    <a:tint val="75000"/>
                  </a:prstClr>
                </a:solidFill>
              </a:rPr>
              <a:t>6/4/2018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E4A485F-0B07-47E0-AD18-0A85C7DE775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16</a:t>
            </a:fld>
            <a:endParaRPr lang="en-US">
              <a:solidFill>
                <a:prstClr val="black">
                  <a:tint val="75000"/>
                </a:prstClr>
              </a:solidFill>
            </a:endParaRPr>
          </a:p>
        </p:txBody>
      </p:sp>
      <p:pic>
        <p:nvPicPr>
          <p:cNvPr id="6" name="Picture 5">
            <a:extLst>
              <a:ext uri="{FF2B5EF4-FFF2-40B4-BE49-F238E27FC236}">
                <a16:creationId xmlns:a16="http://schemas.microsoft.com/office/drawing/2014/main" id="{34854ECF-EE8A-4DB7-A2AB-78071D917445}"/>
              </a:ext>
            </a:extLst>
          </p:cNvPr>
          <p:cNvPicPr>
            <a:picLocks noChangeAspect="1"/>
          </p:cNvPicPr>
          <p:nvPr/>
        </p:nvPicPr>
        <p:blipFill rotWithShape="1">
          <a:blip r:embed="rId2"/>
          <a:srcRect t="9845" b="25243"/>
          <a:stretch/>
        </p:blipFill>
        <p:spPr>
          <a:xfrm>
            <a:off x="-79126" y="0"/>
            <a:ext cx="12350252" cy="6319414"/>
          </a:xfrm>
          <a:prstGeom prst="rect">
            <a:avLst/>
          </a:prstGeom>
        </p:spPr>
      </p:pic>
      <p:sp>
        <p:nvSpPr>
          <p:cNvPr id="2" name="Title 1">
            <a:extLst>
              <a:ext uri="{FF2B5EF4-FFF2-40B4-BE49-F238E27FC236}">
                <a16:creationId xmlns:a16="http://schemas.microsoft.com/office/drawing/2014/main" id="{2809778D-56C7-4105-B33C-1EF491F31D38}"/>
              </a:ext>
            </a:extLst>
          </p:cNvPr>
          <p:cNvSpPr>
            <a:spLocks noGrp="1"/>
          </p:cNvSpPr>
          <p:nvPr>
            <p:ph type="title"/>
          </p:nvPr>
        </p:nvSpPr>
        <p:spPr>
          <a:xfrm>
            <a:off x="5867007" y="3149700"/>
            <a:ext cx="4816549" cy="1325563"/>
          </a:xfrm>
        </p:spPr>
        <p:txBody>
          <a:bodyPr>
            <a:normAutofit fontScale="90000"/>
          </a:bodyPr>
          <a:lstStyle/>
          <a:p>
            <a:r>
              <a:rPr lang="en-US" dirty="0"/>
              <a:t>NIST Big Data Public Working Group</a:t>
            </a:r>
            <a:br>
              <a:rPr lang="en-US" dirty="0"/>
            </a:br>
            <a:r>
              <a:rPr lang="en-US" sz="3100" dirty="0"/>
              <a:t>Standards</a:t>
            </a:r>
            <a:br>
              <a:rPr lang="en-US" sz="3100" dirty="0"/>
            </a:br>
            <a:r>
              <a:rPr lang="en-US" sz="3100" dirty="0"/>
              <a:t>Best Practice</a:t>
            </a:r>
            <a:endParaRPr lang="en-US" dirty="0"/>
          </a:p>
        </p:txBody>
      </p:sp>
      <p:sp>
        <p:nvSpPr>
          <p:cNvPr id="7" name="TextBox 6">
            <a:extLst>
              <a:ext uri="{FF2B5EF4-FFF2-40B4-BE49-F238E27FC236}">
                <a16:creationId xmlns:a16="http://schemas.microsoft.com/office/drawing/2014/main" id="{E43F2EC6-024D-4783-8996-B6644CE4F9F5}"/>
              </a:ext>
            </a:extLst>
          </p:cNvPr>
          <p:cNvSpPr txBox="1"/>
          <p:nvPr/>
        </p:nvSpPr>
        <p:spPr>
          <a:xfrm>
            <a:off x="4678326" y="5422604"/>
            <a:ext cx="881973" cy="369332"/>
          </a:xfrm>
          <a:prstGeom prst="rect">
            <a:avLst/>
          </a:prstGeom>
          <a:noFill/>
        </p:spPr>
        <p:txBody>
          <a:bodyPr wrap="none" rtlCol="0">
            <a:spAutoFit/>
          </a:bodyPr>
          <a:lstStyle/>
          <a:p>
            <a:r>
              <a:rPr lang="en-US" dirty="0"/>
              <a:t>Indiana</a:t>
            </a:r>
          </a:p>
        </p:txBody>
      </p:sp>
      <p:sp>
        <p:nvSpPr>
          <p:cNvPr id="8" name="TextBox 7">
            <a:extLst>
              <a:ext uri="{FF2B5EF4-FFF2-40B4-BE49-F238E27FC236}">
                <a16:creationId xmlns:a16="http://schemas.microsoft.com/office/drawing/2014/main" id="{EA4C7B72-C69B-4668-B2CD-2A31F21FB57C}"/>
              </a:ext>
            </a:extLst>
          </p:cNvPr>
          <p:cNvSpPr txBox="1"/>
          <p:nvPr/>
        </p:nvSpPr>
        <p:spPr>
          <a:xfrm>
            <a:off x="4139610" y="3244334"/>
            <a:ext cx="881973" cy="369332"/>
          </a:xfrm>
          <a:prstGeom prst="rect">
            <a:avLst/>
          </a:prstGeom>
          <a:noFill/>
        </p:spPr>
        <p:txBody>
          <a:bodyPr wrap="none" rtlCol="0">
            <a:spAutoFit/>
          </a:bodyPr>
          <a:lstStyle/>
          <a:p>
            <a:r>
              <a:rPr lang="en-US" dirty="0"/>
              <a:t>Indiana</a:t>
            </a:r>
          </a:p>
        </p:txBody>
      </p:sp>
      <p:sp>
        <p:nvSpPr>
          <p:cNvPr id="11" name="Rectangle 10">
            <a:extLst>
              <a:ext uri="{FF2B5EF4-FFF2-40B4-BE49-F238E27FC236}">
                <a16:creationId xmlns:a16="http://schemas.microsoft.com/office/drawing/2014/main" id="{822F73E4-ECBF-4900-A1AC-CF1E759A8147}"/>
              </a:ext>
            </a:extLst>
          </p:cNvPr>
          <p:cNvSpPr/>
          <p:nvPr/>
        </p:nvSpPr>
        <p:spPr>
          <a:xfrm>
            <a:off x="5783847" y="2372464"/>
            <a:ext cx="4728474" cy="369332"/>
          </a:xfrm>
          <a:prstGeom prst="rect">
            <a:avLst/>
          </a:prstGeom>
        </p:spPr>
        <p:txBody>
          <a:bodyPr wrap="none">
            <a:spAutoFit/>
          </a:bodyPr>
          <a:lstStyle/>
          <a:p>
            <a:r>
              <a:rPr lang="en-US" dirty="0"/>
              <a:t>https://bigdatawg.nist.gov/V2_output_docs.php</a:t>
            </a:r>
          </a:p>
        </p:txBody>
      </p:sp>
    </p:spTree>
    <p:extLst>
      <p:ext uri="{BB962C8B-B14F-4D97-AF65-F5344CB8AC3E}">
        <p14:creationId xmlns:p14="http://schemas.microsoft.com/office/powerpoint/2010/main" val="2493578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039600" cy="5257800"/>
          </a:xfrm>
        </p:spPr>
        <p:txBody>
          <a:bodyPr>
            <a:noAutofit/>
          </a:bodyPr>
          <a:lstStyle/>
          <a:p>
            <a:r>
              <a:rPr lang="en-US" sz="1800" b="1" dirty="0"/>
              <a:t>Government Operation(4): </a:t>
            </a:r>
            <a:r>
              <a:rPr lang="en-US" sz="1800" dirty="0"/>
              <a:t>National Archives and Records Administration, Census Bureau</a:t>
            </a:r>
          </a:p>
          <a:p>
            <a:r>
              <a:rPr lang="en-US" sz="1800" b="1" dirty="0"/>
              <a:t>Commercial(8): </a:t>
            </a:r>
            <a:r>
              <a:rPr lang="en-US" sz="1800" dirty="0"/>
              <a:t>Finance in Cloud, Cloud Backup, </a:t>
            </a:r>
            <a:r>
              <a:rPr lang="en-US" sz="1800" dirty="0" err="1"/>
              <a:t>Mendeley</a:t>
            </a:r>
            <a:r>
              <a:rPr lang="en-US" sz="1800" dirty="0"/>
              <a:t> (Citations), Netflix, Web Search, Digital Materials, Cargo shipping (as in UPS)</a:t>
            </a:r>
          </a:p>
          <a:p>
            <a:r>
              <a:rPr lang="en-US" sz="1800" b="1" dirty="0"/>
              <a:t>Defense(3): </a:t>
            </a:r>
            <a:r>
              <a:rPr lang="en-US" sz="1800" dirty="0"/>
              <a:t>Sensors, Image surveillance, Situation Assessment</a:t>
            </a:r>
          </a:p>
          <a:p>
            <a:r>
              <a:rPr lang="en-US" sz="1800" b="1" dirty="0"/>
              <a:t>Healthcare and Life Sciences(10): </a:t>
            </a:r>
            <a:r>
              <a:rPr lang="en-US" sz="1800" dirty="0"/>
              <a:t>Medical records, Graph and Probabilistic analysis, Pathology, </a:t>
            </a:r>
            <a:r>
              <a:rPr lang="en-US" sz="1800" dirty="0" err="1"/>
              <a:t>Bioimaging</a:t>
            </a:r>
            <a:r>
              <a:rPr lang="en-US" sz="1800" dirty="0"/>
              <a:t>, Genomics, Epidemiology, People Activity models, Biodiversity</a:t>
            </a:r>
          </a:p>
          <a:p>
            <a:r>
              <a:rPr lang="en-US" sz="1800" b="1" dirty="0"/>
              <a:t>Deep Learning and Social Media(6): </a:t>
            </a:r>
            <a:r>
              <a:rPr lang="en-US" sz="1800" dirty="0"/>
              <a:t>Driving Car, </a:t>
            </a:r>
            <a:r>
              <a:rPr lang="en-US" sz="1800" dirty="0" err="1"/>
              <a:t>Geolocate</a:t>
            </a:r>
            <a:r>
              <a:rPr lang="en-US" sz="1800" dirty="0"/>
              <a:t> images/cameras, Twitter, Crowd Sourcing, Network Science, NIST benchmark datasets</a:t>
            </a:r>
          </a:p>
          <a:p>
            <a:r>
              <a:rPr lang="en-US" sz="1800" b="1" dirty="0"/>
              <a:t>The Ecosystem for Research(4): </a:t>
            </a:r>
            <a:r>
              <a:rPr lang="en-US" sz="1800" dirty="0"/>
              <a:t>Metadata, Collaboration, Language Translation, Light source experiments</a:t>
            </a:r>
          </a:p>
          <a:p>
            <a:r>
              <a:rPr lang="en-US" sz="1800" b="1" dirty="0"/>
              <a:t>Astronomy and Physics(5): </a:t>
            </a:r>
            <a:r>
              <a:rPr lang="en-US" sz="1800" dirty="0"/>
              <a:t>Sky Surveys including comparison to simulation, Large Hadron Collider at CERN, Belle Accelerator II in Japan</a:t>
            </a:r>
          </a:p>
          <a:p>
            <a:r>
              <a:rPr lang="en-US" sz="1800" b="1" dirty="0"/>
              <a:t>Earth, Environmental and Polar Science(10): </a:t>
            </a:r>
            <a:r>
              <a:rPr lang="en-US" sz="18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800" b="1" dirty="0"/>
              <a:t>Energy(1): </a:t>
            </a:r>
            <a:r>
              <a:rPr lang="en-US" sz="1800" dirty="0"/>
              <a:t>Smart grid</a:t>
            </a:r>
          </a:p>
          <a:p>
            <a:r>
              <a:rPr lang="en-US" sz="1800" dirty="0"/>
              <a:t>Published by NIST as </a:t>
            </a:r>
            <a:r>
              <a:rPr lang="en-US" sz="1800" dirty="0">
                <a:hlinkClick r:id="rId3"/>
              </a:rPr>
              <a:t>http://nvlpubs.nist.gov/nistpubs/SpecialPublications/NIST.SP.1500-3.pdf</a:t>
            </a:r>
            <a:r>
              <a:rPr lang="en-US" sz="1800" dirty="0"/>
              <a:t> with common set of 26 features recorded for each use-case; “Version 2” nearly published</a:t>
            </a:r>
          </a:p>
          <a:p>
            <a:pPr marL="0" indent="0">
              <a:buNone/>
            </a:pPr>
            <a:endParaRPr lang="en-US" sz="1800" dirty="0"/>
          </a:p>
        </p:txBody>
      </p:sp>
      <p:sp>
        <p:nvSpPr>
          <p:cNvPr id="2" name="Title 1"/>
          <p:cNvSpPr>
            <a:spLocks noGrp="1"/>
          </p:cNvSpPr>
          <p:nvPr>
            <p:ph type="title"/>
          </p:nvPr>
        </p:nvSpPr>
        <p:spPr>
          <a:xfrm>
            <a:off x="1524000" y="0"/>
            <a:ext cx="9126166" cy="762000"/>
          </a:xfrm>
        </p:spPr>
        <p:txBody>
          <a:bodyPr>
            <a:noAutofit/>
          </a:bodyPr>
          <a:lstStyle/>
          <a:p>
            <a:pPr algn="ctr"/>
            <a:r>
              <a:rPr lang="en-US" sz="2800" dirty="0">
                <a:latin typeface="+mn-lt"/>
              </a:rPr>
              <a:t>51 Detailed Use Cases: </a:t>
            </a:r>
            <a:r>
              <a:rPr lang="en-US" sz="2400" dirty="0">
                <a:latin typeface="+mn-lt"/>
              </a:rPr>
              <a:t>Contributed July-September 2013</a:t>
            </a:r>
            <a:br>
              <a:rPr lang="en-US" sz="2400" dirty="0">
                <a:latin typeface="+mn-lt"/>
              </a:rPr>
            </a:br>
            <a:r>
              <a:rPr lang="en-US" sz="2400" dirty="0">
                <a:latin typeface="+mn-lt"/>
              </a:rPr>
              <a:t>Covers goals, data features such as 3 V’s, software, hardware</a:t>
            </a:r>
          </a:p>
        </p:txBody>
      </p:sp>
      <p:sp>
        <p:nvSpPr>
          <p:cNvPr id="4" name="TextBox 3"/>
          <p:cNvSpPr txBox="1"/>
          <p:nvPr/>
        </p:nvSpPr>
        <p:spPr>
          <a:xfrm>
            <a:off x="1066800" y="6301582"/>
            <a:ext cx="5791200" cy="400110"/>
          </a:xfrm>
          <a:prstGeom prst="rect">
            <a:avLst/>
          </a:prstGeom>
          <a:solidFill>
            <a:srgbClr val="2975A3"/>
          </a:solidFill>
        </p:spPr>
        <p:txBody>
          <a:bodyPr wrap="square" rtlCol="0">
            <a:spAutoFit/>
          </a:bodyPr>
          <a:lstStyle/>
          <a:p>
            <a:pPr>
              <a:defRPr/>
            </a:pPr>
            <a:r>
              <a:rPr lang="en-US" sz="2000" kern="0" dirty="0">
                <a:solidFill>
                  <a:schemeClr val="bg1"/>
                </a:solidFill>
                <a:cs typeface="Times New Roman" panose="02020603050405020304" pitchFamily="18" charset="0"/>
              </a:rPr>
              <a:t>26 Features for each use case Biased to science</a:t>
            </a:r>
          </a:p>
        </p:txBody>
      </p:sp>
      <p:sp>
        <p:nvSpPr>
          <p:cNvPr id="5" name="Slide Number Placeholder 4">
            <a:extLst>
              <a:ext uri="{FF2B5EF4-FFF2-40B4-BE49-F238E27FC236}">
                <a16:creationId xmlns:a16="http://schemas.microsoft.com/office/drawing/2014/main" id="{88A41DC7-E679-4965-809F-DFFED0E64502}"/>
              </a:ext>
            </a:extLst>
          </p:cNvPr>
          <p:cNvSpPr>
            <a:spLocks noGrp="1"/>
          </p:cNvSpPr>
          <p:nvPr>
            <p:ph type="sldNum" sz="quarter" idx="12"/>
          </p:nvPr>
        </p:nvSpPr>
        <p:spPr/>
        <p:txBody>
          <a:bodyPr/>
          <a:lstStyle/>
          <a:p>
            <a:fld id="{C4B85148-DB98-4269-ACE6-2DF49F9918C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484338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000" y="77839"/>
            <a:ext cx="12072536" cy="369332"/>
          </a:xfrm>
          <a:prstGeom prst="rect">
            <a:avLst/>
          </a:prstGeom>
        </p:spPr>
        <p:txBody>
          <a:bodyPr wrap="none">
            <a:spAutoFit/>
          </a:bodyPr>
          <a:lstStyle/>
          <a:p>
            <a:pPr eaLnBrk="1" fontAlgn="auto" hangingPunct="1">
              <a:spcBef>
                <a:spcPts val="0"/>
              </a:spcBef>
              <a:spcAft>
                <a:spcPts val="0"/>
              </a:spcAft>
              <a:defRPr/>
            </a:pPr>
            <a:r>
              <a:rPr lang="en-US" sz="1800" b="1" i="0" kern="0" dirty="0">
                <a:solidFill>
                  <a:sysClr val="windowText" lastClr="000000"/>
                </a:solidFill>
                <a:hlinkClick r:id="rId3"/>
              </a:rPr>
              <a:t>https://bigdatawg.nist.gov/_uploadfiles/M0621_v2_7345181325.pdf</a:t>
            </a:r>
            <a:r>
              <a:rPr lang="en-US" sz="1800" b="1" i="0" kern="0" dirty="0">
                <a:solidFill>
                  <a:sysClr val="windowText" lastClr="000000"/>
                </a:solidFill>
              </a:rPr>
              <a:t> </a:t>
            </a:r>
            <a:r>
              <a:rPr lang="en-US" sz="1800" b="1" i="0" kern="0" dirty="0">
                <a:solidFill>
                  <a:sysClr val="windowText" lastClr="000000"/>
                </a:solidFill>
                <a:hlinkClick r:id="rId4"/>
              </a:rPr>
              <a:t>http://hpc-abds.org/kaleidoscope/survey/</a:t>
            </a:r>
            <a:r>
              <a:rPr lang="en-US" sz="1800" b="1" i="0" kern="0" dirty="0">
                <a:solidFill>
                  <a:sysClr val="windowText" lastClr="000000"/>
                </a:solidFill>
              </a:rPr>
              <a:t> </a:t>
            </a:r>
          </a:p>
        </p:txBody>
      </p:sp>
      <p:sp>
        <p:nvSpPr>
          <p:cNvPr id="3" name="Slide Number Placeholder 2">
            <a:extLst>
              <a:ext uri="{FF2B5EF4-FFF2-40B4-BE49-F238E27FC236}">
                <a16:creationId xmlns:a16="http://schemas.microsoft.com/office/drawing/2014/main" id="{AB5043D8-394A-49E7-908E-CB1C793395CA}"/>
              </a:ext>
            </a:extLst>
          </p:cNvPr>
          <p:cNvSpPr>
            <a:spLocks noGrp="1"/>
          </p:cNvSpPr>
          <p:nvPr>
            <p:ph type="sldNum" sz="quarter" idx="12"/>
          </p:nvPr>
        </p:nvSpPr>
        <p:spPr/>
        <p:txBody>
          <a:bodyPr/>
          <a:lstStyle/>
          <a:p>
            <a:fld id="{C4B85148-DB98-4269-ACE6-2DF49F9918C9}" type="slidenum">
              <a:rPr lang="en-US" smtClean="0">
                <a:solidFill>
                  <a:prstClr val="black"/>
                </a:solidFill>
              </a:rPr>
              <a:pPr/>
              <a:t>18</a:t>
            </a:fld>
            <a:endParaRPr lang="en-US" dirty="0">
              <a:solidFill>
                <a:prstClr val="black"/>
              </a:solidFill>
            </a:endParaRPr>
          </a:p>
        </p:txBody>
      </p:sp>
      <p:grpSp>
        <p:nvGrpSpPr>
          <p:cNvPr id="15" name="Group 14">
            <a:extLst>
              <a:ext uri="{FF2B5EF4-FFF2-40B4-BE49-F238E27FC236}">
                <a16:creationId xmlns:a16="http://schemas.microsoft.com/office/drawing/2014/main" id="{FD47CEDA-EF92-4259-AE66-5476AA860D98}"/>
              </a:ext>
            </a:extLst>
          </p:cNvPr>
          <p:cNvGrpSpPr/>
          <p:nvPr/>
        </p:nvGrpSpPr>
        <p:grpSpPr>
          <a:xfrm>
            <a:off x="-32657" y="480329"/>
            <a:ext cx="12263845" cy="6377671"/>
            <a:chOff x="0" y="-30480"/>
            <a:chExt cx="13367388" cy="6888480"/>
          </a:xfrm>
        </p:grpSpPr>
        <p:pic>
          <p:nvPicPr>
            <p:cNvPr id="5" name="Picture 4">
              <a:extLst>
                <a:ext uri="{FF2B5EF4-FFF2-40B4-BE49-F238E27FC236}">
                  <a16:creationId xmlns:a16="http://schemas.microsoft.com/office/drawing/2014/main" id="{EAC65C4C-78AC-4EFB-A03F-2C7739AEE4C6}"/>
                </a:ext>
              </a:extLst>
            </p:cNvPr>
            <p:cNvPicPr>
              <a:picLocks noChangeAspect="1"/>
            </p:cNvPicPr>
            <p:nvPr/>
          </p:nvPicPr>
          <p:blipFill rotWithShape="1">
            <a:blip r:embed="rId5">
              <a:extLst>
                <a:ext uri="{28A0092B-C50C-407E-A947-70E740481C1C}">
                  <a14:useLocalDpi xmlns:a14="http://schemas.microsoft.com/office/drawing/2010/main" val="0"/>
                </a:ext>
              </a:extLst>
            </a:blip>
            <a:srcRect l="7615" r="8114"/>
            <a:stretch/>
          </p:blipFill>
          <p:spPr>
            <a:xfrm>
              <a:off x="0" y="0"/>
              <a:ext cx="4465856" cy="6858000"/>
            </a:xfrm>
            <a:prstGeom prst="rect">
              <a:avLst/>
            </a:prstGeom>
          </p:spPr>
        </p:pic>
        <p:pic>
          <p:nvPicPr>
            <p:cNvPr id="12" name="Picture 11">
              <a:extLst>
                <a:ext uri="{FF2B5EF4-FFF2-40B4-BE49-F238E27FC236}">
                  <a16:creationId xmlns:a16="http://schemas.microsoft.com/office/drawing/2014/main" id="{EE699ABA-A2EE-413E-AD8E-AB52733F764E}"/>
                </a:ext>
              </a:extLst>
            </p:cNvPr>
            <p:cNvPicPr>
              <a:picLocks noChangeAspect="1"/>
            </p:cNvPicPr>
            <p:nvPr/>
          </p:nvPicPr>
          <p:blipFill rotWithShape="1">
            <a:blip r:embed="rId6">
              <a:extLst>
                <a:ext uri="{28A0092B-C50C-407E-A947-70E740481C1C}">
                  <a14:useLocalDpi xmlns:a14="http://schemas.microsoft.com/office/drawing/2010/main" val="0"/>
                </a:ext>
              </a:extLst>
            </a:blip>
            <a:srcRect l="7553" r="7610"/>
            <a:stretch/>
          </p:blipFill>
          <p:spPr>
            <a:xfrm>
              <a:off x="4425410" y="-17417"/>
              <a:ext cx="4495801" cy="6858000"/>
            </a:xfrm>
            <a:prstGeom prst="rect">
              <a:avLst/>
            </a:prstGeom>
          </p:spPr>
        </p:pic>
        <p:pic>
          <p:nvPicPr>
            <p:cNvPr id="14" name="Picture 13">
              <a:extLst>
                <a:ext uri="{FF2B5EF4-FFF2-40B4-BE49-F238E27FC236}">
                  <a16:creationId xmlns:a16="http://schemas.microsoft.com/office/drawing/2014/main" id="{3C08443B-8CD8-4FB1-9989-211355623924}"/>
                </a:ext>
              </a:extLst>
            </p:cNvPr>
            <p:cNvPicPr>
              <a:picLocks noChangeAspect="1"/>
            </p:cNvPicPr>
            <p:nvPr/>
          </p:nvPicPr>
          <p:blipFill rotWithShape="1">
            <a:blip r:embed="rId7">
              <a:extLst>
                <a:ext uri="{28A0092B-C50C-407E-A947-70E740481C1C}">
                  <a14:useLocalDpi xmlns:a14="http://schemas.microsoft.com/office/drawing/2010/main" val="0"/>
                </a:ext>
              </a:extLst>
            </a:blip>
            <a:srcRect l="8627" r="7473"/>
            <a:stretch/>
          </p:blipFill>
          <p:spPr>
            <a:xfrm>
              <a:off x="8921211" y="-30480"/>
              <a:ext cx="4446177" cy="6858000"/>
            </a:xfrm>
            <a:prstGeom prst="rect">
              <a:avLst/>
            </a:prstGeom>
          </p:spPr>
        </p:pic>
      </p:grpSp>
      <p:sp>
        <p:nvSpPr>
          <p:cNvPr id="2" name="TextBox 1"/>
          <p:cNvSpPr txBox="1"/>
          <p:nvPr/>
        </p:nvSpPr>
        <p:spPr>
          <a:xfrm>
            <a:off x="-45000" y="5550687"/>
            <a:ext cx="1703161" cy="1323439"/>
          </a:xfrm>
          <a:prstGeom prst="rect">
            <a:avLst/>
          </a:prstGeom>
          <a:noFill/>
        </p:spPr>
        <p:txBody>
          <a:bodyPr wrap="square" rtlCol="0">
            <a:spAutoFit/>
          </a:bodyPr>
          <a:lstStyle/>
          <a:p>
            <a:pPr eaLnBrk="1" fontAlgn="auto" hangingPunct="1">
              <a:spcBef>
                <a:spcPts val="0"/>
              </a:spcBef>
              <a:spcAft>
                <a:spcPts val="0"/>
              </a:spcAft>
              <a:defRPr/>
            </a:pPr>
            <a:r>
              <a:rPr lang="en-US" sz="2000" b="1" i="0" kern="0" dirty="0">
                <a:solidFill>
                  <a:sysClr val="windowText" lastClr="000000"/>
                </a:solidFill>
              </a:rPr>
              <a:t>Version 2 of Survey with Security and Tags</a:t>
            </a:r>
          </a:p>
        </p:txBody>
      </p:sp>
    </p:spTree>
    <p:extLst>
      <p:ext uri="{BB962C8B-B14F-4D97-AF65-F5344CB8AC3E}">
        <p14:creationId xmlns:p14="http://schemas.microsoft.com/office/powerpoint/2010/main" val="4182840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0470"/>
            <a:ext cx="12090400" cy="5178597"/>
          </a:xfrm>
        </p:spPr>
        <p:txBody>
          <a:bodyPr>
            <a:noAutofit/>
          </a:bodyPr>
          <a:lstStyle/>
          <a:p>
            <a:r>
              <a:rPr lang="en-US" sz="2600" b="1" dirty="0">
                <a:solidFill>
                  <a:srgbClr val="CC00FF"/>
                </a:solidFill>
                <a:latin typeface="Arial" panose="020B0604020202020204" pitchFamily="34" charset="0"/>
                <a:cs typeface="Arial" panose="020B0604020202020204" pitchFamily="34" charset="0"/>
              </a:rPr>
              <a:t>PP (26)</a:t>
            </a:r>
            <a:r>
              <a:rPr lang="en-US" sz="2600" dirty="0">
                <a:solidFill>
                  <a:srgbClr val="CC00FF"/>
                </a:solidFill>
                <a:latin typeface="Arial" panose="020B0604020202020204" pitchFamily="34" charset="0"/>
                <a:cs typeface="Arial" panose="020B0604020202020204" pitchFamily="34" charset="0"/>
              </a:rPr>
              <a:t> </a:t>
            </a:r>
            <a:r>
              <a:rPr lang="en-US" sz="2600" b="1" dirty="0">
                <a:latin typeface="Arial" panose="020B0604020202020204" pitchFamily="34" charset="0"/>
                <a:cs typeface="Arial" panose="020B0604020202020204" pitchFamily="34" charset="0"/>
              </a:rPr>
              <a:t>“All” </a:t>
            </a:r>
            <a:r>
              <a:rPr lang="en-US" sz="2600" dirty="0">
                <a:latin typeface="Arial" panose="020B0604020202020204" pitchFamily="34" charset="0"/>
                <a:cs typeface="Arial" panose="020B0604020202020204" pitchFamily="34" charset="0"/>
              </a:rPr>
              <a:t>Pleasingly Parallel or Map Only</a:t>
            </a:r>
          </a:p>
          <a:p>
            <a:r>
              <a:rPr lang="en-US" sz="2600" b="1" dirty="0">
                <a:solidFill>
                  <a:srgbClr val="CC00FF"/>
                </a:solidFill>
                <a:latin typeface="Arial" panose="020B0604020202020204" pitchFamily="34" charset="0"/>
                <a:cs typeface="Arial" panose="020B0604020202020204" pitchFamily="34" charset="0"/>
              </a:rPr>
              <a:t>MR (18) </a:t>
            </a:r>
            <a:r>
              <a:rPr lang="en-US" sz="2600" dirty="0">
                <a:latin typeface="Arial" panose="020B0604020202020204" pitchFamily="34" charset="0"/>
                <a:cs typeface="Arial" panose="020B0604020202020204" pitchFamily="34" charset="0"/>
              </a:rPr>
              <a:t>Classic MapReduce MR (add </a:t>
            </a:r>
            <a:r>
              <a:rPr lang="en-US" sz="2600" dirty="0" err="1">
                <a:latin typeface="Arial" panose="020B0604020202020204" pitchFamily="34" charset="0"/>
                <a:cs typeface="Arial" panose="020B0604020202020204" pitchFamily="34" charset="0"/>
              </a:rPr>
              <a:t>MRStat</a:t>
            </a:r>
            <a:r>
              <a:rPr lang="en-US" sz="2600" dirty="0">
                <a:latin typeface="Arial" panose="020B0604020202020204" pitchFamily="34" charset="0"/>
                <a:cs typeface="Arial" panose="020B0604020202020204" pitchFamily="34" charset="0"/>
              </a:rPr>
              <a:t> below for full count)</a:t>
            </a:r>
          </a:p>
          <a:p>
            <a:r>
              <a:rPr lang="en-US" sz="2600" b="1" dirty="0" err="1">
                <a:solidFill>
                  <a:srgbClr val="CC00FF"/>
                </a:solidFill>
                <a:latin typeface="Arial" panose="020B0604020202020204" pitchFamily="34" charset="0"/>
                <a:cs typeface="Arial" panose="020B0604020202020204" pitchFamily="34" charset="0"/>
              </a:rPr>
              <a:t>MRStat</a:t>
            </a:r>
            <a:r>
              <a:rPr lang="en-US" sz="2600" b="1" dirty="0">
                <a:solidFill>
                  <a:srgbClr val="CC00FF"/>
                </a:solidFill>
                <a:latin typeface="Arial" panose="020B0604020202020204" pitchFamily="34" charset="0"/>
                <a:cs typeface="Arial" panose="020B0604020202020204" pitchFamily="34" charset="0"/>
              </a:rPr>
              <a:t> (7</a:t>
            </a:r>
            <a:r>
              <a:rPr lang="en-US" sz="2600" dirty="0">
                <a:latin typeface="Arial" panose="020B0604020202020204" pitchFamily="34" charset="0"/>
                <a:cs typeface="Arial" panose="020B0604020202020204" pitchFamily="34" charset="0"/>
              </a:rPr>
              <a:t>) Simple version of MR where key computations are simple reduction as found in statistical averages such as histograms and averages</a:t>
            </a:r>
          </a:p>
          <a:p>
            <a:r>
              <a:rPr lang="en-US" sz="2600" b="1" dirty="0" err="1">
                <a:solidFill>
                  <a:srgbClr val="CC00FF"/>
                </a:solidFill>
                <a:latin typeface="Arial" panose="020B0604020202020204" pitchFamily="34" charset="0"/>
                <a:cs typeface="Arial" panose="020B0604020202020204" pitchFamily="34" charset="0"/>
              </a:rPr>
              <a:t>MRIter</a:t>
            </a:r>
            <a:r>
              <a:rPr lang="en-US" sz="2600" b="1" dirty="0">
                <a:solidFill>
                  <a:srgbClr val="CC00FF"/>
                </a:solidFill>
                <a:latin typeface="Arial" panose="020B0604020202020204" pitchFamily="34" charset="0"/>
                <a:cs typeface="Arial" panose="020B0604020202020204" pitchFamily="34" charset="0"/>
              </a:rPr>
              <a:t> (23</a:t>
            </a:r>
            <a:r>
              <a:rPr lang="en-US" sz="2600" dirty="0">
                <a:solidFill>
                  <a:srgbClr val="CC00FF"/>
                </a:solidFill>
                <a:latin typeface="Arial" panose="020B0604020202020204" pitchFamily="34" charset="0"/>
                <a:cs typeface="Arial" panose="020B0604020202020204" pitchFamily="34" charset="0"/>
              </a:rPr>
              <a:t>)</a:t>
            </a:r>
            <a:r>
              <a:rPr lang="en-US" sz="2600" dirty="0">
                <a:latin typeface="Arial" panose="020B0604020202020204" pitchFamily="34" charset="0"/>
                <a:cs typeface="Arial" panose="020B0604020202020204" pitchFamily="34" charset="0"/>
              </a:rPr>
              <a:t> Iterative MapReduce or MPI (</a:t>
            </a:r>
            <a:r>
              <a:rPr lang="en-US" sz="2600" dirty="0" err="1">
                <a:latin typeface="Arial" panose="020B0604020202020204" pitchFamily="34" charset="0"/>
                <a:cs typeface="Arial" panose="020B0604020202020204" pitchFamily="34" charset="0"/>
              </a:rPr>
              <a:t>Flink</a:t>
            </a:r>
            <a:r>
              <a:rPr lang="en-US" sz="2600" dirty="0">
                <a:latin typeface="Arial" panose="020B0604020202020204" pitchFamily="34" charset="0"/>
                <a:cs typeface="Arial" panose="020B0604020202020204" pitchFamily="34" charset="0"/>
              </a:rPr>
              <a:t>, Spark, Twister)</a:t>
            </a:r>
          </a:p>
          <a:p>
            <a:r>
              <a:rPr lang="en-US" sz="2600" b="1" dirty="0">
                <a:solidFill>
                  <a:srgbClr val="CC00FF"/>
                </a:solidFill>
                <a:latin typeface="Arial" panose="020B0604020202020204" pitchFamily="34" charset="0"/>
                <a:cs typeface="Arial" panose="020B0604020202020204" pitchFamily="34" charset="0"/>
              </a:rPr>
              <a:t>Graph (9)</a:t>
            </a:r>
            <a:r>
              <a:rPr lang="en-US" sz="2600" dirty="0">
                <a:latin typeface="Arial" panose="020B0604020202020204" pitchFamily="34" charset="0"/>
                <a:cs typeface="Arial" panose="020B0604020202020204" pitchFamily="34" charset="0"/>
              </a:rPr>
              <a:t> Complex graph data structure needed in analysis </a:t>
            </a:r>
          </a:p>
          <a:p>
            <a:r>
              <a:rPr lang="en-US" sz="2600" b="1" dirty="0">
                <a:solidFill>
                  <a:srgbClr val="CC00FF"/>
                </a:solidFill>
                <a:latin typeface="Arial" panose="020B0604020202020204" pitchFamily="34" charset="0"/>
                <a:cs typeface="Arial" panose="020B0604020202020204" pitchFamily="34" charset="0"/>
              </a:rPr>
              <a:t>Fusion (11)</a:t>
            </a:r>
            <a:r>
              <a:rPr lang="en-US" sz="2600" dirty="0">
                <a:latin typeface="Arial" panose="020B0604020202020204" pitchFamily="34" charset="0"/>
                <a:cs typeface="Arial" panose="020B0604020202020204" pitchFamily="34" charset="0"/>
              </a:rPr>
              <a:t> Integrate diverse data to aid discovery/decision making; could involve sophisticated algorithms or could just be a portal</a:t>
            </a:r>
          </a:p>
          <a:p>
            <a:r>
              <a:rPr lang="en-US" sz="2600" b="1" dirty="0">
                <a:solidFill>
                  <a:srgbClr val="CC00FF"/>
                </a:solidFill>
                <a:latin typeface="Arial" panose="020B0604020202020204" pitchFamily="34" charset="0"/>
                <a:cs typeface="Arial" panose="020B0604020202020204" pitchFamily="34" charset="0"/>
              </a:rPr>
              <a:t>Streaming (41) </a:t>
            </a:r>
            <a:r>
              <a:rPr lang="en-US" sz="2600" dirty="0">
                <a:latin typeface="Arial" panose="020B0604020202020204" pitchFamily="34" charset="0"/>
                <a:cs typeface="Arial" panose="020B0604020202020204" pitchFamily="34" charset="0"/>
              </a:rPr>
              <a:t>Some data comes in incrementally and is processed this way</a:t>
            </a:r>
          </a:p>
          <a:p>
            <a:r>
              <a:rPr lang="en-US" sz="2600" b="1" dirty="0">
                <a:solidFill>
                  <a:srgbClr val="CC00FF"/>
                </a:solidFill>
                <a:latin typeface="Arial" panose="020B0604020202020204" pitchFamily="34" charset="0"/>
                <a:cs typeface="Arial" panose="020B0604020202020204" pitchFamily="34" charset="0"/>
              </a:rPr>
              <a:t>Classify	(30) </a:t>
            </a:r>
            <a:r>
              <a:rPr lang="en-US" sz="2600" dirty="0">
                <a:latin typeface="Arial" panose="020B0604020202020204" pitchFamily="34" charset="0"/>
                <a:cs typeface="Arial" panose="020B0604020202020204" pitchFamily="34" charset="0"/>
              </a:rPr>
              <a:t>Classification: divide data into categories</a:t>
            </a:r>
          </a:p>
          <a:p>
            <a:r>
              <a:rPr lang="en-US" sz="2600" b="1" dirty="0">
                <a:solidFill>
                  <a:srgbClr val="CC00FF"/>
                </a:solidFill>
                <a:latin typeface="Arial" panose="020B0604020202020204" pitchFamily="34" charset="0"/>
                <a:cs typeface="Arial" panose="020B0604020202020204" pitchFamily="34" charset="0"/>
              </a:rPr>
              <a:t>S/Q (12) </a:t>
            </a:r>
            <a:r>
              <a:rPr lang="en-US" sz="2600" dirty="0">
                <a:latin typeface="Arial" panose="020B0604020202020204" pitchFamily="34" charset="0"/>
                <a:cs typeface="Arial" panose="020B0604020202020204" pitchFamily="34" charset="0"/>
              </a:rPr>
              <a:t>Index, Search and Query</a:t>
            </a:r>
          </a:p>
          <a:p>
            <a:endParaRPr lang="en-US" sz="2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787400" y="182921"/>
            <a:ext cx="10515600" cy="717549"/>
          </a:xfrm>
        </p:spPr>
        <p:txBody>
          <a:bodyPr>
            <a:noAutofit/>
          </a:bodyPr>
          <a:lstStyle/>
          <a:p>
            <a:pPr algn="ctr"/>
            <a:r>
              <a:rPr lang="en-US" sz="4800" b="1" dirty="0"/>
              <a:t>Sample Features of 51 Use Cases I</a:t>
            </a:r>
          </a:p>
        </p:txBody>
      </p:sp>
      <p:sp>
        <p:nvSpPr>
          <p:cNvPr id="4" name="Slide Number Placeholder 3">
            <a:extLst>
              <a:ext uri="{FF2B5EF4-FFF2-40B4-BE49-F238E27FC236}">
                <a16:creationId xmlns:a16="http://schemas.microsoft.com/office/drawing/2014/main" id="{6232C412-1BC6-440A-94AC-BDE1A338106D}"/>
              </a:ext>
            </a:extLst>
          </p:cNvPr>
          <p:cNvSpPr>
            <a:spLocks noGrp="1"/>
          </p:cNvSpPr>
          <p:nvPr>
            <p:ph type="sldNum" sz="quarter" idx="12"/>
          </p:nvPr>
        </p:nvSpPr>
        <p:spPr/>
        <p:txBody>
          <a:bodyPr/>
          <a:lstStyle/>
          <a:p>
            <a:fld id="{C4B85148-DB98-4269-ACE6-2DF49F9918C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410568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376E88-E146-4F3F-854F-193195AFDB0B}"/>
              </a:ext>
            </a:extLst>
          </p:cNvPr>
          <p:cNvSpPr>
            <a:spLocks noGrp="1"/>
          </p:cNvSpPr>
          <p:nvPr>
            <p:ph type="title"/>
          </p:nvPr>
        </p:nvSpPr>
        <p:spPr>
          <a:xfrm>
            <a:off x="419100" y="0"/>
            <a:ext cx="11353800" cy="788569"/>
          </a:xfrm>
        </p:spPr>
        <p:txBody>
          <a:bodyPr/>
          <a:lstStyle/>
          <a:p>
            <a:r>
              <a:rPr lang="en-US" dirty="0"/>
              <a:t>What is High Performance Big Data Computing?</a:t>
            </a:r>
          </a:p>
        </p:txBody>
      </p:sp>
      <p:sp>
        <p:nvSpPr>
          <p:cNvPr id="7" name="Content Placeholder 6">
            <a:extLst>
              <a:ext uri="{FF2B5EF4-FFF2-40B4-BE49-F238E27FC236}">
                <a16:creationId xmlns:a16="http://schemas.microsoft.com/office/drawing/2014/main" id="{BCFDB485-C61D-464E-9857-B86F6FEC2F0F}"/>
              </a:ext>
            </a:extLst>
          </p:cNvPr>
          <p:cNvSpPr>
            <a:spLocks noGrp="1"/>
          </p:cNvSpPr>
          <p:nvPr>
            <p:ph idx="1"/>
          </p:nvPr>
        </p:nvSpPr>
        <p:spPr>
          <a:xfrm>
            <a:off x="177799" y="708026"/>
            <a:ext cx="11939693" cy="5383492"/>
          </a:xfrm>
        </p:spPr>
        <p:txBody>
          <a:bodyPr>
            <a:normAutofit fontScale="92500" lnSpcReduction="20000"/>
          </a:bodyPr>
          <a:lstStyle/>
          <a:p>
            <a:r>
              <a:rPr lang="en-US" dirty="0"/>
              <a:t>Artificial Intelligence is a dominant disruptive technology affecting all our activities including business, education, research, and society. Further,  several companies have proposed AI first strategies. The AI disruption is typically associated with big data coming from edge (the people!), repositories or sophisticated scientific instruments such as telescopes, light sources and gene sequencers. </a:t>
            </a:r>
          </a:p>
          <a:p>
            <a:r>
              <a:rPr lang="en-US" b="1" dirty="0">
                <a:solidFill>
                  <a:srgbClr val="FF0000"/>
                </a:solidFill>
              </a:rPr>
              <a:t>Artificial Intelligence First </a:t>
            </a:r>
            <a:r>
              <a:rPr lang="en-US" dirty="0"/>
              <a:t>requires </a:t>
            </a:r>
            <a:r>
              <a:rPr lang="en-US" b="1" dirty="0">
                <a:solidFill>
                  <a:srgbClr val="FF0000"/>
                </a:solidFill>
              </a:rPr>
              <a:t>High Performance Big Data Computing </a:t>
            </a:r>
            <a:r>
              <a:rPr lang="en-US" dirty="0"/>
              <a:t>i.e. mammoth computing resources such as clouds, supercomputers, hyperscale systems (see Gartner) and their distributed integration. </a:t>
            </a:r>
          </a:p>
          <a:p>
            <a:r>
              <a:rPr lang="en-US" dirty="0"/>
              <a:t>We need new developments in hardware, algorithms and software for big data systems of transformational capability on computer architectures ranging from commodity clouds, hybrid HPC-clouds, and supercomputers. </a:t>
            </a:r>
          </a:p>
          <a:p>
            <a:r>
              <a:rPr lang="en-US" dirty="0"/>
              <a:t>We need performance and security that scales and fully exploit the specialized features (communication, memory, energy, I/O, accelerator) of each different architecture. </a:t>
            </a:r>
          </a:p>
          <a:p>
            <a:r>
              <a:rPr lang="en-US" dirty="0"/>
              <a:t>There will be a range of Applications from pleasingly parallel, MapReduce, to Machine Learning (e.g., Random Forest, SVM, Latent Dirichlet Allocation, Clustering and Dimension Reduction), Deep Learning, and Large Graph Analytics.</a:t>
            </a:r>
          </a:p>
        </p:txBody>
      </p:sp>
      <p:sp>
        <p:nvSpPr>
          <p:cNvPr id="4" name="Date Placeholder 3">
            <a:extLst>
              <a:ext uri="{FF2B5EF4-FFF2-40B4-BE49-F238E27FC236}">
                <a16:creationId xmlns:a16="http://schemas.microsoft.com/office/drawing/2014/main" id="{F90CC9D6-D17C-4961-BEC7-8870814460E2}"/>
              </a:ext>
            </a:extLst>
          </p:cNvPr>
          <p:cNvSpPr>
            <a:spLocks noGrp="1"/>
          </p:cNvSpPr>
          <p:nvPr>
            <p:ph type="dt" sz="half" idx="10"/>
          </p:nvPr>
        </p:nvSpPr>
        <p:spPr/>
        <p:txBody>
          <a:bodyPr/>
          <a:lstStyle/>
          <a:p>
            <a:fld id="{F6EE81C8-2D34-402D-BA22-97E41F651D34}" type="datetime1">
              <a:rPr lang="en-US" smtClean="0">
                <a:solidFill>
                  <a:prstClr val="black">
                    <a:tint val="75000"/>
                  </a:prstClr>
                </a:solidFill>
              </a:rPr>
              <a:t>6/4/2018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01BFF80-BD2B-45A9-A9E8-4E9DFDDFA20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061826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12192000" cy="5670548"/>
          </a:xfrm>
        </p:spPr>
        <p:txBody>
          <a:bodyPr>
            <a:noAutofit/>
          </a:bodyPr>
          <a:lstStyle/>
          <a:p>
            <a:r>
              <a:rPr lang="en-US" sz="2400" b="1" dirty="0">
                <a:solidFill>
                  <a:srgbClr val="CC00FF"/>
                </a:solidFill>
                <a:latin typeface="Arial" panose="020B0604020202020204" pitchFamily="34" charset="0"/>
                <a:cs typeface="Arial" panose="020B0604020202020204" pitchFamily="34" charset="0"/>
              </a:rPr>
              <a:t>CF (4) </a:t>
            </a:r>
            <a:r>
              <a:rPr lang="en-US" sz="2400" dirty="0">
                <a:latin typeface="Arial" panose="020B0604020202020204" pitchFamily="34" charset="0"/>
                <a:cs typeface="Arial" panose="020B0604020202020204" pitchFamily="34" charset="0"/>
              </a:rPr>
              <a:t>Collaborative Filtering for recommender engines</a:t>
            </a:r>
          </a:p>
          <a:p>
            <a:r>
              <a:rPr lang="en-US" sz="2400" b="1" dirty="0">
                <a:solidFill>
                  <a:srgbClr val="CC00FF"/>
                </a:solidFill>
                <a:latin typeface="Arial" panose="020B0604020202020204" pitchFamily="34" charset="0"/>
                <a:cs typeface="Arial" panose="020B0604020202020204" pitchFamily="34" charset="0"/>
              </a:rPr>
              <a:t>LML (36) </a:t>
            </a:r>
            <a:r>
              <a:rPr lang="en-US" sz="2400" dirty="0">
                <a:latin typeface="Arial" panose="020B0604020202020204" pitchFamily="34" charset="0"/>
                <a:cs typeface="Arial" panose="020B0604020202020204" pitchFamily="34" charset="0"/>
              </a:rPr>
              <a:t>Local Machine Learning (Independent for each parallel entity) – application could have GML as well</a:t>
            </a:r>
          </a:p>
          <a:p>
            <a:r>
              <a:rPr lang="en-US" sz="2400" b="1" dirty="0">
                <a:solidFill>
                  <a:srgbClr val="CC00FF"/>
                </a:solidFill>
                <a:latin typeface="Arial" panose="020B0604020202020204" pitchFamily="34" charset="0"/>
                <a:cs typeface="Arial" panose="020B0604020202020204" pitchFamily="34" charset="0"/>
              </a:rPr>
              <a:t>GML (23) </a:t>
            </a:r>
            <a:r>
              <a:rPr lang="en-US" sz="2400" dirty="0">
                <a:latin typeface="Arial" panose="020B0604020202020204" pitchFamily="34" charset="0"/>
                <a:cs typeface="Arial" panose="020B0604020202020204" pitchFamily="34" charset="0"/>
              </a:rPr>
              <a:t>Global Machine Learning: Deep Learning, Clustering, LDA, PLSI, MDS, </a:t>
            </a:r>
          </a:p>
          <a:p>
            <a:pPr lvl="1"/>
            <a:r>
              <a:rPr lang="en-US" dirty="0">
                <a:latin typeface="Arial" panose="020B0604020202020204" pitchFamily="34" charset="0"/>
                <a:cs typeface="Arial" panose="020B0604020202020204" pitchFamily="34" charset="0"/>
              </a:rPr>
              <a:t>Large Scale Optimizations as in </a:t>
            </a:r>
            <a:r>
              <a:rPr lang="en-US" dirty="0" err="1">
                <a:latin typeface="Arial" panose="020B0604020202020204" pitchFamily="34" charset="0"/>
                <a:cs typeface="Arial" panose="020B0604020202020204" pitchFamily="34" charset="0"/>
              </a:rPr>
              <a:t>Variational</a:t>
            </a:r>
            <a:r>
              <a:rPr lang="en-US" dirty="0">
                <a:latin typeface="Arial" panose="020B0604020202020204" pitchFamily="34" charset="0"/>
                <a:cs typeface="Arial" panose="020B0604020202020204" pitchFamily="34" charset="0"/>
              </a:rPr>
              <a:t> Bayes, MCMC, Lifted Belief Propagation, Stochastic Gradient Descent, L-BFGS, </a:t>
            </a:r>
            <a:r>
              <a:rPr lang="en-US" dirty="0" err="1">
                <a:latin typeface="Arial" panose="020B0604020202020204" pitchFamily="34" charset="0"/>
                <a:cs typeface="Arial" panose="020B0604020202020204" pitchFamily="34" charset="0"/>
              </a:rPr>
              <a:t>Levenberg</a:t>
            </a:r>
            <a:r>
              <a:rPr lang="en-US" dirty="0">
                <a:latin typeface="Arial" panose="020B0604020202020204" pitchFamily="34" charset="0"/>
                <a:cs typeface="Arial" panose="020B0604020202020204" pitchFamily="34" charset="0"/>
              </a:rPr>
              <a:t>-Marquardt . Can call EGO or Exascale Global Optimization with scalable parallel algorithm</a:t>
            </a:r>
          </a:p>
          <a:p>
            <a:r>
              <a:rPr lang="en-US" sz="2400" b="1" dirty="0">
                <a:solidFill>
                  <a:srgbClr val="CC00FF"/>
                </a:solidFill>
                <a:latin typeface="Arial" panose="020B0604020202020204" pitchFamily="34" charset="0"/>
                <a:cs typeface="Arial" panose="020B0604020202020204" pitchFamily="34" charset="0"/>
              </a:rPr>
              <a:t>Workflow (51) </a:t>
            </a:r>
            <a:r>
              <a:rPr lang="en-US" sz="2400" dirty="0">
                <a:latin typeface="Arial" panose="020B0604020202020204" pitchFamily="34" charset="0"/>
                <a:cs typeface="Arial" panose="020B0604020202020204" pitchFamily="34" charset="0"/>
              </a:rPr>
              <a:t>Universal </a:t>
            </a:r>
          </a:p>
          <a:p>
            <a:r>
              <a:rPr lang="en-US" sz="2400" b="1" dirty="0">
                <a:solidFill>
                  <a:srgbClr val="CC00FF"/>
                </a:solidFill>
                <a:latin typeface="Arial" panose="020B0604020202020204" pitchFamily="34" charset="0"/>
                <a:cs typeface="Arial" panose="020B0604020202020204" pitchFamily="34" charset="0"/>
              </a:rPr>
              <a:t>GIS (16) </a:t>
            </a:r>
            <a:r>
              <a:rPr lang="en-US" sz="2400" dirty="0">
                <a:latin typeface="Arial" panose="020B0604020202020204" pitchFamily="34" charset="0"/>
                <a:cs typeface="Arial" panose="020B0604020202020204" pitchFamily="34" charset="0"/>
              </a:rPr>
              <a:t>Geotagged data and often displayed in ESRI, Microsoft Virtual Earth, Google Earth, </a:t>
            </a:r>
            <a:r>
              <a:rPr lang="en-US" sz="2400" dirty="0" err="1">
                <a:latin typeface="Arial" panose="020B0604020202020204" pitchFamily="34" charset="0"/>
                <a:cs typeface="Arial" panose="020B0604020202020204" pitchFamily="34" charset="0"/>
              </a:rPr>
              <a:t>GeoServer</a:t>
            </a:r>
            <a:r>
              <a:rPr lang="en-US" sz="2400" dirty="0">
                <a:latin typeface="Arial" panose="020B0604020202020204" pitchFamily="34" charset="0"/>
                <a:cs typeface="Arial" panose="020B0604020202020204" pitchFamily="34" charset="0"/>
              </a:rPr>
              <a:t> etc.</a:t>
            </a:r>
          </a:p>
          <a:p>
            <a:r>
              <a:rPr lang="en-US" sz="2400" b="1" dirty="0">
                <a:solidFill>
                  <a:srgbClr val="CC00FF"/>
                </a:solidFill>
                <a:latin typeface="Arial" panose="020B0604020202020204" pitchFamily="34" charset="0"/>
                <a:cs typeface="Arial" panose="020B0604020202020204" pitchFamily="34" charset="0"/>
              </a:rPr>
              <a:t>HPC (5) </a:t>
            </a:r>
            <a:r>
              <a:rPr lang="en-US" sz="2400" dirty="0">
                <a:latin typeface="Arial" panose="020B0604020202020204" pitchFamily="34" charset="0"/>
                <a:cs typeface="Arial" panose="020B0604020202020204" pitchFamily="34" charset="0"/>
              </a:rPr>
              <a:t>Classic large-scale simulation of cosmos, materials, etc. generating (visualization) data</a:t>
            </a:r>
          </a:p>
          <a:p>
            <a:r>
              <a:rPr lang="en-US" sz="2400" b="1" dirty="0">
                <a:solidFill>
                  <a:srgbClr val="CC00FF"/>
                </a:solidFill>
                <a:latin typeface="Arial" panose="020B0604020202020204" pitchFamily="34" charset="0"/>
                <a:cs typeface="Arial" panose="020B0604020202020204" pitchFamily="34" charset="0"/>
              </a:rPr>
              <a:t>Agent (2) </a:t>
            </a:r>
            <a:r>
              <a:rPr lang="en-US" sz="2400" dirty="0">
                <a:latin typeface="Arial" panose="020B0604020202020204" pitchFamily="34" charset="0"/>
                <a:cs typeface="Arial" panose="020B0604020202020204" pitchFamily="34" charset="0"/>
              </a:rPr>
              <a:t>Simulations of models of data-defined macroscopic entities represented as agents</a:t>
            </a:r>
          </a:p>
          <a:p>
            <a:endParaRPr lang="en-US" sz="24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296300" y="8467"/>
            <a:ext cx="9126166" cy="762000"/>
          </a:xfrm>
        </p:spPr>
        <p:txBody>
          <a:bodyPr>
            <a:normAutofit/>
          </a:bodyPr>
          <a:lstStyle/>
          <a:p>
            <a:pPr algn="ctr"/>
            <a:r>
              <a:rPr lang="en-US" sz="4800" b="1" dirty="0"/>
              <a:t>Sample Features of 51 Use Cases II</a:t>
            </a:r>
            <a:endParaRPr lang="en-US" sz="4800" dirty="0"/>
          </a:p>
        </p:txBody>
      </p:sp>
      <p:sp>
        <p:nvSpPr>
          <p:cNvPr id="4" name="Slide Number Placeholder 3">
            <a:extLst>
              <a:ext uri="{FF2B5EF4-FFF2-40B4-BE49-F238E27FC236}">
                <a16:creationId xmlns:a16="http://schemas.microsoft.com/office/drawing/2014/main" id="{B2D07B5A-63D7-4718-AA89-523E50662B23}"/>
              </a:ext>
            </a:extLst>
          </p:cNvPr>
          <p:cNvSpPr>
            <a:spLocks noGrp="1"/>
          </p:cNvSpPr>
          <p:nvPr>
            <p:ph type="sldNum" sz="quarter" idx="12"/>
          </p:nvPr>
        </p:nvSpPr>
        <p:spPr/>
        <p:txBody>
          <a:bodyPr/>
          <a:lstStyle/>
          <a:p>
            <a:fld id="{C4B85148-DB98-4269-ACE6-2DF49F9918C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271102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 y="1391158"/>
            <a:ext cx="2825435" cy="1143000"/>
          </a:xfrm>
        </p:spPr>
        <p:txBody>
          <a:bodyPr>
            <a:noAutofit/>
          </a:bodyPr>
          <a:lstStyle/>
          <a:p>
            <a:r>
              <a:rPr lang="en-US" sz="3200" dirty="0">
                <a:latin typeface="Arial" panose="020B0604020202020204" pitchFamily="34" charset="0"/>
                <a:cs typeface="Arial" panose="020B0604020202020204" pitchFamily="34" charset="0"/>
              </a:rPr>
              <a:t>AI First interactive analysis of observational scientific data</a:t>
            </a:r>
          </a:p>
        </p:txBody>
      </p:sp>
      <p:sp>
        <p:nvSpPr>
          <p:cNvPr id="14" name="Slide Number Placeholder 13">
            <a:extLst>
              <a:ext uri="{FF2B5EF4-FFF2-40B4-BE49-F238E27FC236}">
                <a16:creationId xmlns:a16="http://schemas.microsoft.com/office/drawing/2014/main" id="{C40FA330-08DE-4AEC-AF9A-B0D13408D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D0300F7-F8E6-4304-9617-FCCB5EC6C9E9}"/>
              </a:ext>
            </a:extLst>
          </p:cNvPr>
          <p:cNvGrpSpPr/>
          <p:nvPr/>
        </p:nvGrpSpPr>
        <p:grpSpPr>
          <a:xfrm>
            <a:off x="1584163" y="136526"/>
            <a:ext cx="10192970" cy="5943600"/>
            <a:chOff x="3039082" y="818643"/>
            <a:chExt cx="9067296" cy="5287211"/>
          </a:xfrm>
        </p:grpSpPr>
        <p:sp>
          <p:nvSpPr>
            <p:cNvPr id="3" name="Rounded Rectangle 2"/>
            <p:cNvSpPr/>
            <p:nvPr/>
          </p:nvSpPr>
          <p:spPr>
            <a:xfrm>
              <a:off x="4542826" y="2190795"/>
              <a:ext cx="6637791"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Grid or Many Task Software, Hadoop, Spark,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Giraph</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Twister2 …</a:t>
              </a:r>
            </a:p>
          </p:txBody>
        </p:sp>
        <p:sp>
          <p:nvSpPr>
            <p:cNvPr id="4" name="Rounded Rectangle 3"/>
            <p:cNvSpPr/>
            <p:nvPr/>
          </p:nvSpPr>
          <p:spPr>
            <a:xfrm>
              <a:off x="4823586" y="2887905"/>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Data Storage: HDFS,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Hbase</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File Collection </a:t>
              </a:r>
            </a:p>
          </p:txBody>
        </p:sp>
        <p:sp>
          <p:nvSpPr>
            <p:cNvPr id="5" name="Oval 4"/>
            <p:cNvSpPr/>
            <p:nvPr/>
          </p:nvSpPr>
          <p:spPr>
            <a:xfrm>
              <a:off x="3055085" y="4135837"/>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Streaming Twitter data for Social Networking</a:t>
              </a:r>
            </a:p>
          </p:txBody>
        </p:sp>
        <p:cxnSp>
          <p:nvCxnSpPr>
            <p:cNvPr id="6" name="Straight Arrow Connector 5"/>
            <p:cNvCxnSpPr/>
            <p:nvPr/>
          </p:nvCxnSpPr>
          <p:spPr>
            <a:xfrm flipV="1">
              <a:off x="8364695" y="3790969"/>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4978705" y="3543238"/>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Up-Down Arrow 21"/>
            <p:cNvSpPr/>
            <p:nvPr/>
          </p:nvSpPr>
          <p:spPr>
            <a:xfrm rot="16200000">
              <a:off x="5370658" y="1027746"/>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5219" y="818643"/>
              <a:ext cx="1258709" cy="1361657"/>
            </a:xfrm>
            <a:prstGeom prst="rect">
              <a:avLst/>
            </a:prstGeom>
          </p:spPr>
        </p:pic>
        <p:sp>
          <p:nvSpPr>
            <p:cNvPr id="24" name="Oval 23"/>
            <p:cNvSpPr/>
            <p:nvPr/>
          </p:nvSpPr>
          <p:spPr>
            <a:xfrm>
              <a:off x="3139005" y="5160773"/>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Record Scientific Data in “field”</a:t>
              </a:r>
            </a:p>
          </p:txBody>
        </p:sp>
        <p:sp>
          <p:nvSpPr>
            <p:cNvPr id="25" name="Can 24"/>
            <p:cNvSpPr/>
            <p:nvPr/>
          </p:nvSpPr>
          <p:spPr>
            <a:xfrm>
              <a:off x="8212497" y="4552697"/>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Local Accumulate and initial computing</a:t>
              </a:r>
            </a:p>
          </p:txBody>
        </p:sp>
        <p:cxnSp>
          <p:nvCxnSpPr>
            <p:cNvPr id="26" name="Straight Arrow Connector 25"/>
            <p:cNvCxnSpPr/>
            <p:nvPr/>
          </p:nvCxnSpPr>
          <p:spPr>
            <a:xfrm>
              <a:off x="7047490" y="5558385"/>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846348" y="3835234"/>
              <a:ext cx="1697301" cy="3559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Direct Transfer</a:t>
              </a:r>
            </a:p>
          </p:txBody>
        </p:sp>
        <p:sp>
          <p:nvSpPr>
            <p:cNvPr id="28" name="TextBox 27"/>
            <p:cNvSpPr txBox="1"/>
            <p:nvPr/>
          </p:nvSpPr>
          <p:spPr>
            <a:xfrm>
              <a:off x="9688964" y="4802861"/>
              <a:ext cx="2385848" cy="11772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Examples include LHC, Remote Sensing, Astronomy and Bioinformatics</a:t>
              </a:r>
            </a:p>
          </p:txBody>
        </p:sp>
        <p:sp>
          <p:nvSpPr>
            <p:cNvPr id="48" name="Oval 47">
              <a:extLst>
                <a:ext uri="{FF2B5EF4-FFF2-40B4-BE49-F238E27FC236}">
                  <a16:creationId xmlns:a16="http://schemas.microsoft.com/office/drawing/2014/main" id="{01BD0109-1455-4BE1-8739-83457C18F6CF}"/>
                </a:ext>
              </a:extLst>
            </p:cNvPr>
            <p:cNvSpPr/>
            <p:nvPr/>
          </p:nvSpPr>
          <p:spPr>
            <a:xfrm>
              <a:off x="3047634" y="4135837"/>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Streaming Twitter data for Social Networking</a:t>
              </a:r>
            </a:p>
          </p:txBody>
        </p:sp>
        <p:cxnSp>
          <p:nvCxnSpPr>
            <p:cNvPr id="49" name="Straight Arrow Connector 48">
              <a:extLst>
                <a:ext uri="{FF2B5EF4-FFF2-40B4-BE49-F238E27FC236}">
                  <a16:creationId xmlns:a16="http://schemas.microsoft.com/office/drawing/2014/main" id="{51E74212-4835-434F-9AF6-B847B5EDCB0F}"/>
                </a:ext>
              </a:extLst>
            </p:cNvPr>
            <p:cNvCxnSpPr/>
            <p:nvPr/>
          </p:nvCxnSpPr>
          <p:spPr>
            <a:xfrm flipV="1">
              <a:off x="8357244" y="3790969"/>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038ABD59-6B94-4D4E-93E6-BC3B8556CBF3}"/>
                </a:ext>
              </a:extLst>
            </p:cNvPr>
            <p:cNvCxnSpPr/>
            <p:nvPr/>
          </p:nvCxnSpPr>
          <p:spPr>
            <a:xfrm flipV="1">
              <a:off x="4971254" y="3543238"/>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2" name="Up-Down Arrow 21">
              <a:extLst>
                <a:ext uri="{FF2B5EF4-FFF2-40B4-BE49-F238E27FC236}">
                  <a16:creationId xmlns:a16="http://schemas.microsoft.com/office/drawing/2014/main" id="{598C29E2-7F77-4F76-BFDA-58DC44C9BE8D}"/>
                </a:ext>
              </a:extLst>
            </p:cNvPr>
            <p:cNvSpPr/>
            <p:nvPr/>
          </p:nvSpPr>
          <p:spPr>
            <a:xfrm rot="16200000">
              <a:off x="5363207" y="1027746"/>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53" name="Picture 52">
              <a:extLst>
                <a:ext uri="{FF2B5EF4-FFF2-40B4-BE49-F238E27FC236}">
                  <a16:creationId xmlns:a16="http://schemas.microsoft.com/office/drawing/2014/main" id="{C853CD9D-5DC7-42EC-8527-FED3A5FD1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7768" y="818643"/>
              <a:ext cx="1258709" cy="1361657"/>
            </a:xfrm>
            <a:prstGeom prst="rect">
              <a:avLst/>
            </a:prstGeom>
          </p:spPr>
        </p:pic>
        <p:sp>
          <p:nvSpPr>
            <p:cNvPr id="55" name="Oval 54">
              <a:extLst>
                <a:ext uri="{FF2B5EF4-FFF2-40B4-BE49-F238E27FC236}">
                  <a16:creationId xmlns:a16="http://schemas.microsoft.com/office/drawing/2014/main" id="{286E6F45-2AAC-4440-A45F-8B456ED70BEF}"/>
                </a:ext>
              </a:extLst>
            </p:cNvPr>
            <p:cNvSpPr/>
            <p:nvPr/>
          </p:nvSpPr>
          <p:spPr>
            <a:xfrm>
              <a:off x="3131554" y="5160773"/>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Record Scientific Data in “field”</a:t>
              </a:r>
            </a:p>
          </p:txBody>
        </p:sp>
        <p:sp>
          <p:nvSpPr>
            <p:cNvPr id="56" name="Can 24">
              <a:extLst>
                <a:ext uri="{FF2B5EF4-FFF2-40B4-BE49-F238E27FC236}">
                  <a16:creationId xmlns:a16="http://schemas.microsoft.com/office/drawing/2014/main" id="{36C89D91-C153-4C03-8748-76C9DC3B9178}"/>
                </a:ext>
              </a:extLst>
            </p:cNvPr>
            <p:cNvSpPr/>
            <p:nvPr/>
          </p:nvSpPr>
          <p:spPr>
            <a:xfrm>
              <a:off x="8205046" y="4552697"/>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Local Accumulate and initial computing</a:t>
              </a:r>
            </a:p>
          </p:txBody>
        </p:sp>
        <p:cxnSp>
          <p:nvCxnSpPr>
            <p:cNvPr id="57" name="Straight Arrow Connector 56">
              <a:extLst>
                <a:ext uri="{FF2B5EF4-FFF2-40B4-BE49-F238E27FC236}">
                  <a16:creationId xmlns:a16="http://schemas.microsoft.com/office/drawing/2014/main" id="{CE2782E1-A4E9-485E-8367-BDC0A3A6F693}"/>
                </a:ext>
              </a:extLst>
            </p:cNvPr>
            <p:cNvCxnSpPr/>
            <p:nvPr/>
          </p:nvCxnSpPr>
          <p:spPr>
            <a:xfrm>
              <a:off x="7040039" y="5558385"/>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7" name="Oval 66">
              <a:extLst>
                <a:ext uri="{FF2B5EF4-FFF2-40B4-BE49-F238E27FC236}">
                  <a16:creationId xmlns:a16="http://schemas.microsoft.com/office/drawing/2014/main" id="{C55B33D7-3B0B-49E9-8564-73FDC084427C}"/>
                </a:ext>
              </a:extLst>
            </p:cNvPr>
            <p:cNvSpPr/>
            <p:nvPr/>
          </p:nvSpPr>
          <p:spPr>
            <a:xfrm>
              <a:off x="3046533" y="4150289"/>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Streaming Twitter data for Social Networking</a:t>
              </a:r>
            </a:p>
          </p:txBody>
        </p:sp>
        <p:cxnSp>
          <p:nvCxnSpPr>
            <p:cNvPr id="68" name="Straight Arrow Connector 67">
              <a:extLst>
                <a:ext uri="{FF2B5EF4-FFF2-40B4-BE49-F238E27FC236}">
                  <a16:creationId xmlns:a16="http://schemas.microsoft.com/office/drawing/2014/main" id="{8E3EE769-0FED-424B-9C01-B41B8E56FD65}"/>
                </a:ext>
              </a:extLst>
            </p:cNvPr>
            <p:cNvCxnSpPr/>
            <p:nvPr/>
          </p:nvCxnSpPr>
          <p:spPr>
            <a:xfrm flipV="1">
              <a:off x="8356143" y="3805421"/>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021E204A-5035-4E7D-8824-F27B169E1555}"/>
                </a:ext>
              </a:extLst>
            </p:cNvPr>
            <p:cNvCxnSpPr/>
            <p:nvPr/>
          </p:nvCxnSpPr>
          <p:spPr>
            <a:xfrm flipV="1">
              <a:off x="4970153" y="3557690"/>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1" name="Up-Down Arrow 21">
              <a:extLst>
                <a:ext uri="{FF2B5EF4-FFF2-40B4-BE49-F238E27FC236}">
                  <a16:creationId xmlns:a16="http://schemas.microsoft.com/office/drawing/2014/main" id="{0CB8B815-1D0E-4CD4-BAF6-F6F52BD2E471}"/>
                </a:ext>
              </a:extLst>
            </p:cNvPr>
            <p:cNvSpPr/>
            <p:nvPr/>
          </p:nvSpPr>
          <p:spPr>
            <a:xfrm rot="16200000">
              <a:off x="5362106" y="1042198"/>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72" name="Picture 71">
              <a:extLst>
                <a:ext uri="{FF2B5EF4-FFF2-40B4-BE49-F238E27FC236}">
                  <a16:creationId xmlns:a16="http://schemas.microsoft.com/office/drawing/2014/main" id="{97847698-933A-4B4F-AA48-8EFAE883CD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6667" y="833095"/>
              <a:ext cx="1258709" cy="1361657"/>
            </a:xfrm>
            <a:prstGeom prst="rect">
              <a:avLst/>
            </a:prstGeom>
          </p:spPr>
        </p:pic>
        <p:sp>
          <p:nvSpPr>
            <p:cNvPr id="73" name="TextBox 72">
              <a:extLst>
                <a:ext uri="{FF2B5EF4-FFF2-40B4-BE49-F238E27FC236}">
                  <a16:creationId xmlns:a16="http://schemas.microsoft.com/office/drawing/2014/main" id="{2629A330-D922-4968-80C7-A3532CFDA355}"/>
                </a:ext>
              </a:extLst>
            </p:cNvPr>
            <p:cNvSpPr txBox="1"/>
            <p:nvPr/>
          </p:nvSpPr>
          <p:spPr>
            <a:xfrm>
              <a:off x="8502851" y="3679347"/>
              <a:ext cx="360352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Transport batch of data to primary analysis data system</a:t>
              </a:r>
            </a:p>
          </p:txBody>
        </p:sp>
        <p:sp>
          <p:nvSpPr>
            <p:cNvPr id="74" name="Oval 73">
              <a:extLst>
                <a:ext uri="{FF2B5EF4-FFF2-40B4-BE49-F238E27FC236}">
                  <a16:creationId xmlns:a16="http://schemas.microsoft.com/office/drawing/2014/main" id="{CB78EFB4-A162-4B72-94DA-471F24F42655}"/>
                </a:ext>
              </a:extLst>
            </p:cNvPr>
            <p:cNvSpPr/>
            <p:nvPr/>
          </p:nvSpPr>
          <p:spPr>
            <a:xfrm>
              <a:off x="3130453" y="5175225"/>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Record Scientific Data in “field”</a:t>
              </a:r>
            </a:p>
          </p:txBody>
        </p:sp>
        <p:sp>
          <p:nvSpPr>
            <p:cNvPr id="75" name="Can 24">
              <a:extLst>
                <a:ext uri="{FF2B5EF4-FFF2-40B4-BE49-F238E27FC236}">
                  <a16:creationId xmlns:a16="http://schemas.microsoft.com/office/drawing/2014/main" id="{F684BB71-4F91-4B0A-8F80-71B7DC14EF6A}"/>
                </a:ext>
              </a:extLst>
            </p:cNvPr>
            <p:cNvSpPr/>
            <p:nvPr/>
          </p:nvSpPr>
          <p:spPr>
            <a:xfrm>
              <a:off x="8203945" y="4567149"/>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Local Accumulate and initial computing</a:t>
              </a:r>
            </a:p>
          </p:txBody>
        </p:sp>
        <p:cxnSp>
          <p:nvCxnSpPr>
            <p:cNvPr id="76" name="Straight Arrow Connector 75">
              <a:extLst>
                <a:ext uri="{FF2B5EF4-FFF2-40B4-BE49-F238E27FC236}">
                  <a16:creationId xmlns:a16="http://schemas.microsoft.com/office/drawing/2014/main" id="{A3499F62-75FF-4301-93A4-DF0C5C5C17E7}"/>
                </a:ext>
              </a:extLst>
            </p:cNvPr>
            <p:cNvCxnSpPr/>
            <p:nvPr/>
          </p:nvCxnSpPr>
          <p:spPr>
            <a:xfrm>
              <a:off x="7038938" y="5572837"/>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5" name="Oval 84">
              <a:extLst>
                <a:ext uri="{FF2B5EF4-FFF2-40B4-BE49-F238E27FC236}">
                  <a16:creationId xmlns:a16="http://schemas.microsoft.com/office/drawing/2014/main" id="{E3C31061-9440-43DE-A79C-9C65CAB21FDE}"/>
                </a:ext>
              </a:extLst>
            </p:cNvPr>
            <p:cNvSpPr/>
            <p:nvPr/>
          </p:nvSpPr>
          <p:spPr>
            <a:xfrm>
              <a:off x="3039082" y="4150289"/>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Streaming Twitter data for Social Networking</a:t>
              </a:r>
            </a:p>
          </p:txBody>
        </p:sp>
        <p:cxnSp>
          <p:nvCxnSpPr>
            <p:cNvPr id="86" name="Straight Arrow Connector 85">
              <a:extLst>
                <a:ext uri="{FF2B5EF4-FFF2-40B4-BE49-F238E27FC236}">
                  <a16:creationId xmlns:a16="http://schemas.microsoft.com/office/drawing/2014/main" id="{45872E13-F31B-45EE-9BC2-9E5EC0F1805A}"/>
                </a:ext>
              </a:extLst>
            </p:cNvPr>
            <p:cNvCxnSpPr/>
            <p:nvPr/>
          </p:nvCxnSpPr>
          <p:spPr>
            <a:xfrm flipV="1">
              <a:off x="8348692" y="3805421"/>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3A00EFC3-A5D9-4A38-B851-46535ECE8E3B}"/>
                </a:ext>
              </a:extLst>
            </p:cNvPr>
            <p:cNvCxnSpPr/>
            <p:nvPr/>
          </p:nvCxnSpPr>
          <p:spPr>
            <a:xfrm flipV="1">
              <a:off x="4962702" y="3557690"/>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8" name="Rounded Rectangle 16">
              <a:extLst>
                <a:ext uri="{FF2B5EF4-FFF2-40B4-BE49-F238E27FC236}">
                  <a16:creationId xmlns:a16="http://schemas.microsoft.com/office/drawing/2014/main" id="{5123C88E-CC34-4FD9-A7BE-E70BEDF798F7}"/>
                </a:ext>
              </a:extLst>
            </p:cNvPr>
            <p:cNvSpPr/>
            <p:nvPr/>
          </p:nvSpPr>
          <p:spPr>
            <a:xfrm>
              <a:off x="6274365" y="1051520"/>
              <a:ext cx="4163557"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AI enhanced Science Analysis Code, Mahout, </a:t>
              </a:r>
              <a:r>
                <a:rPr lang="en-US" dirty="0">
                  <a:solidFill>
                    <a:prstClr val="white"/>
                  </a:solidFill>
                  <a:latin typeface="Arial" panose="020B0604020202020204" pitchFamily="34" charset="0"/>
                  <a:cs typeface="Arial" panose="020B0604020202020204" pitchFamily="34" charset="0"/>
                </a:rPr>
                <a:t>R, Harp, </a:t>
              </a:r>
              <a:r>
                <a:rPr lang="en-US" dirty="0" err="1">
                  <a:solidFill>
                    <a:prstClr val="white"/>
                  </a:solidFill>
                  <a:latin typeface="Arial" panose="020B0604020202020204" pitchFamily="34" charset="0"/>
                  <a:cs typeface="Arial" panose="020B0604020202020204" pitchFamily="34" charset="0"/>
                </a:rPr>
                <a:t>Scikit</a:t>
              </a:r>
              <a:r>
                <a:rPr lang="en-US" dirty="0">
                  <a:solidFill>
                    <a:prstClr val="white"/>
                  </a:solidFill>
                  <a:latin typeface="Arial" panose="020B0604020202020204" pitchFamily="34" charset="0"/>
                  <a:cs typeface="Arial" panose="020B0604020202020204" pitchFamily="34" charset="0"/>
                </a:rPr>
                <a:t>-Learn, </a:t>
              </a:r>
              <a:r>
                <a:rPr lang="en-US" dirty="0" err="1">
                  <a:solidFill>
                    <a:prstClr val="white"/>
                  </a:solidFill>
                  <a:latin typeface="Arial" panose="020B0604020202020204" pitchFamily="34" charset="0"/>
                  <a:cs typeface="Arial" panose="020B0604020202020204" pitchFamily="34" charset="0"/>
                </a:rPr>
                <a:t>Tensorflow</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89" name="Up-Down Arrow 21">
              <a:extLst>
                <a:ext uri="{FF2B5EF4-FFF2-40B4-BE49-F238E27FC236}">
                  <a16:creationId xmlns:a16="http://schemas.microsoft.com/office/drawing/2014/main" id="{18AEF4ED-635E-4D96-9A61-310F4FC674C6}"/>
                </a:ext>
              </a:extLst>
            </p:cNvPr>
            <p:cNvSpPr/>
            <p:nvPr/>
          </p:nvSpPr>
          <p:spPr>
            <a:xfrm rot="16200000">
              <a:off x="5354655" y="1042198"/>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pic>
          <p:nvPicPr>
            <p:cNvPr id="90" name="Picture 89">
              <a:extLst>
                <a:ext uri="{FF2B5EF4-FFF2-40B4-BE49-F238E27FC236}">
                  <a16:creationId xmlns:a16="http://schemas.microsoft.com/office/drawing/2014/main" id="{97BF0C77-33DE-409E-8542-AC09083AF8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9216" y="833095"/>
              <a:ext cx="1258709" cy="1361657"/>
            </a:xfrm>
            <a:prstGeom prst="rect">
              <a:avLst/>
            </a:prstGeom>
          </p:spPr>
        </p:pic>
        <p:sp>
          <p:nvSpPr>
            <p:cNvPr id="92" name="Oval 91">
              <a:extLst>
                <a:ext uri="{FF2B5EF4-FFF2-40B4-BE49-F238E27FC236}">
                  <a16:creationId xmlns:a16="http://schemas.microsoft.com/office/drawing/2014/main" id="{EF67D6D2-2D40-4FE3-A3E2-C16ACFD4D6DE}"/>
                </a:ext>
              </a:extLst>
            </p:cNvPr>
            <p:cNvSpPr/>
            <p:nvPr/>
          </p:nvSpPr>
          <p:spPr>
            <a:xfrm>
              <a:off x="3123002" y="5175225"/>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Record Scientific Data in “field”</a:t>
              </a:r>
            </a:p>
          </p:txBody>
        </p:sp>
        <p:sp>
          <p:nvSpPr>
            <p:cNvPr id="93" name="Can 24">
              <a:extLst>
                <a:ext uri="{FF2B5EF4-FFF2-40B4-BE49-F238E27FC236}">
                  <a16:creationId xmlns:a16="http://schemas.microsoft.com/office/drawing/2014/main" id="{88AEEDCA-A068-49F3-8DD6-8191DCB61590}"/>
                </a:ext>
              </a:extLst>
            </p:cNvPr>
            <p:cNvSpPr/>
            <p:nvPr/>
          </p:nvSpPr>
          <p:spPr>
            <a:xfrm>
              <a:off x="8196494" y="4567149"/>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Local Accumulate and initial computing</a:t>
              </a:r>
            </a:p>
          </p:txBody>
        </p:sp>
        <p:cxnSp>
          <p:nvCxnSpPr>
            <p:cNvPr id="94" name="Straight Arrow Connector 93">
              <a:extLst>
                <a:ext uri="{FF2B5EF4-FFF2-40B4-BE49-F238E27FC236}">
                  <a16:creationId xmlns:a16="http://schemas.microsoft.com/office/drawing/2014/main" id="{9F26630F-DEAD-4389-A705-896F9220ED35}"/>
                </a:ext>
              </a:extLst>
            </p:cNvPr>
            <p:cNvCxnSpPr/>
            <p:nvPr/>
          </p:nvCxnSpPr>
          <p:spPr>
            <a:xfrm>
              <a:off x="7031487" y="5572837"/>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5150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67" y="8596"/>
            <a:ext cx="11819466" cy="951157"/>
          </a:xfrm>
        </p:spPr>
        <p:txBody>
          <a:bodyPr>
            <a:noAutofit/>
          </a:bodyPr>
          <a:lstStyle/>
          <a:p>
            <a:pPr marL="514350" indent="-514350"/>
            <a:r>
              <a:rPr lang="en-US" sz="2800" dirty="0">
                <a:latin typeface="Arial" panose="020B0604020202020204" pitchFamily="34" charset="0"/>
                <a:cs typeface="Arial" panose="020B0604020202020204" pitchFamily="34" charset="0"/>
              </a:rPr>
              <a:t>Orchestrate multiple sequential and parallel data transformations and/or AI First analytics processing using a workflow manager</a:t>
            </a:r>
          </a:p>
        </p:txBody>
      </p:sp>
      <p:sp>
        <p:nvSpPr>
          <p:cNvPr id="19" name="Slide Number Placeholder 18">
            <a:extLst>
              <a:ext uri="{FF2B5EF4-FFF2-40B4-BE49-F238E27FC236}">
                <a16:creationId xmlns:a16="http://schemas.microsoft.com/office/drawing/2014/main" id="{971BD48F-BCEF-4996-AAB5-750DF053E6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1599CBE6-F146-4E7C-971B-CF8E7868635A}"/>
              </a:ext>
            </a:extLst>
          </p:cNvPr>
          <p:cNvGrpSpPr/>
          <p:nvPr/>
        </p:nvGrpSpPr>
        <p:grpSpPr>
          <a:xfrm>
            <a:off x="3201515" y="896480"/>
            <a:ext cx="8895100" cy="5279529"/>
            <a:chOff x="3838907" y="1605179"/>
            <a:chExt cx="7828271" cy="4646331"/>
          </a:xfrm>
        </p:grpSpPr>
        <p:sp>
          <p:nvSpPr>
            <p:cNvPr id="3" name="Rounded Rectangle 2"/>
            <p:cNvSpPr/>
            <p:nvPr/>
          </p:nvSpPr>
          <p:spPr>
            <a:xfrm>
              <a:off x="5165700" y="4868749"/>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Hadoop, Spark, Giraph, Twister2 …</a:t>
              </a:r>
            </a:p>
          </p:txBody>
        </p:sp>
        <p:sp>
          <p:nvSpPr>
            <p:cNvPr id="4" name="Rounded Rectangle 3"/>
            <p:cNvSpPr/>
            <p:nvPr/>
          </p:nvSpPr>
          <p:spPr>
            <a:xfrm>
              <a:off x="5165700" y="5725993"/>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Data Storage: HDFS, Hbase …. </a:t>
              </a:r>
            </a:p>
          </p:txBody>
        </p:sp>
        <p:sp>
          <p:nvSpPr>
            <p:cNvPr id="5" name="Rounded Rectangle 4"/>
            <p:cNvSpPr/>
            <p:nvPr/>
          </p:nvSpPr>
          <p:spPr>
            <a:xfrm>
              <a:off x="3911229" y="4004258"/>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AI Analytic-1</a:t>
              </a:r>
            </a:p>
          </p:txBody>
        </p:sp>
        <p:sp>
          <p:nvSpPr>
            <p:cNvPr id="6" name="Rounded Rectangle 5"/>
            <p:cNvSpPr/>
            <p:nvPr/>
          </p:nvSpPr>
          <p:spPr>
            <a:xfrm>
              <a:off x="6816180" y="4004258"/>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AI Analytic-2</a:t>
              </a:r>
            </a:p>
          </p:txBody>
        </p:sp>
        <p:sp>
          <p:nvSpPr>
            <p:cNvPr id="7" name="Left Arrow 6"/>
            <p:cNvSpPr/>
            <p:nvPr/>
          </p:nvSpPr>
          <p:spPr>
            <a:xfrm rot="10800000">
              <a:off x="8885433" y="4180305"/>
              <a:ext cx="595245" cy="2942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8" name="Rounded Rectangle 7"/>
            <p:cNvSpPr/>
            <p:nvPr/>
          </p:nvSpPr>
          <p:spPr>
            <a:xfrm>
              <a:off x="3838907" y="3484286"/>
              <a:ext cx="7828271" cy="2974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Orchestration Layer (Workflow)</a:t>
              </a:r>
            </a:p>
          </p:txBody>
        </p:sp>
        <p:sp>
          <p:nvSpPr>
            <p:cNvPr id="9" name="Up-Down Arrow 8"/>
            <p:cNvSpPr/>
            <p:nvPr/>
          </p:nvSpPr>
          <p:spPr>
            <a:xfrm rot="17601505">
              <a:off x="6401559" y="1587267"/>
              <a:ext cx="298475" cy="2427050"/>
            </a:xfrm>
            <a:prstGeom prst="upDown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10" name="TextBox 9"/>
            <p:cNvSpPr txBox="1"/>
            <p:nvPr/>
          </p:nvSpPr>
          <p:spPr>
            <a:xfrm>
              <a:off x="6550797" y="2397277"/>
              <a:ext cx="4228010" cy="4062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Specify AI  First Analytics Pipeline</a:t>
              </a:r>
            </a:p>
          </p:txBody>
        </p:sp>
        <p:sp>
          <p:nvSpPr>
            <p:cNvPr id="11" name="Rounded Rectangle 10"/>
            <p:cNvSpPr/>
            <p:nvPr/>
          </p:nvSpPr>
          <p:spPr>
            <a:xfrm>
              <a:off x="9721131" y="4004258"/>
              <a:ext cx="1828800"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Analytic-3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(Visualize)</a:t>
              </a:r>
            </a:p>
          </p:txBody>
        </p:sp>
        <p:sp>
          <p:nvSpPr>
            <p:cNvPr id="12" name="Left Arrow 11"/>
            <p:cNvSpPr/>
            <p:nvPr/>
          </p:nvSpPr>
          <p:spPr>
            <a:xfrm rot="10800000">
              <a:off x="5980482" y="4224498"/>
              <a:ext cx="595245" cy="20590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3952" y="1605179"/>
              <a:ext cx="1258709" cy="1361657"/>
            </a:xfrm>
            <a:prstGeom prst="rect">
              <a:avLst/>
            </a:prstGeom>
          </p:spPr>
        </p:pic>
      </p:grpSp>
      <p:sp>
        <p:nvSpPr>
          <p:cNvPr id="20" name="TextBox 19">
            <a:extLst>
              <a:ext uri="{FF2B5EF4-FFF2-40B4-BE49-F238E27FC236}">
                <a16:creationId xmlns:a16="http://schemas.microsoft.com/office/drawing/2014/main" id="{1FC649EC-2875-4C6B-88D8-C310C90D1C54}"/>
              </a:ext>
            </a:extLst>
          </p:cNvPr>
          <p:cNvSpPr txBox="1"/>
          <p:nvPr/>
        </p:nvSpPr>
        <p:spPr>
          <a:xfrm>
            <a:off x="95385" y="1140093"/>
            <a:ext cx="283453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Nearly all workloads need to link multiple stages together. That is what workflow or orchestration does.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Technology like Hadoop is mainly aimed at individual stages</a:t>
            </a:r>
          </a:p>
        </p:txBody>
      </p:sp>
    </p:spTree>
    <p:extLst>
      <p:ext uri="{BB962C8B-B14F-4D97-AF65-F5344CB8AC3E}">
        <p14:creationId xmlns:p14="http://schemas.microsoft.com/office/powerpoint/2010/main" val="812460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12192000" cy="5638800"/>
          </a:xfrm>
        </p:spPr>
        <p:txBody>
          <a:bodyPr>
            <a:normAutofit/>
          </a:bodyPr>
          <a:lstStyle/>
          <a:p>
            <a:pPr>
              <a:spcBef>
                <a:spcPts val="300"/>
              </a:spcBef>
            </a:pPr>
            <a:r>
              <a:rPr lang="en-US" dirty="0"/>
              <a:t>The </a:t>
            </a:r>
            <a:r>
              <a:rPr lang="en-US" b="1" dirty="0"/>
              <a:t>Big Data Ogres </a:t>
            </a:r>
            <a:r>
              <a:rPr lang="en-US" dirty="0"/>
              <a:t>built on a collection of 51 big data uses gathered by the NIST Public Working Group where 26 properties were gathered for each application. </a:t>
            </a:r>
          </a:p>
          <a:p>
            <a:pPr>
              <a:spcBef>
                <a:spcPts val="300"/>
              </a:spcBef>
            </a:pPr>
            <a:r>
              <a:rPr lang="en-US" dirty="0"/>
              <a:t>This information was combined with other studies including the </a:t>
            </a:r>
            <a:r>
              <a:rPr lang="en-US" b="1" dirty="0"/>
              <a:t>Berkeley dwarfs</a:t>
            </a:r>
            <a:r>
              <a:rPr lang="en-US" dirty="0"/>
              <a:t>, the </a:t>
            </a:r>
            <a:r>
              <a:rPr lang="en-US" b="1" dirty="0"/>
              <a:t>NAS parallel benchmarks </a:t>
            </a:r>
            <a:r>
              <a:rPr lang="en-US" dirty="0"/>
              <a:t>and the </a:t>
            </a:r>
            <a:r>
              <a:rPr lang="en-US" b="1" dirty="0"/>
              <a:t>Computational Giants of the NRC Massive Data Analysis Report</a:t>
            </a:r>
            <a:r>
              <a:rPr lang="en-US" dirty="0"/>
              <a:t>. </a:t>
            </a:r>
          </a:p>
          <a:p>
            <a:pPr>
              <a:spcBef>
                <a:spcPts val="300"/>
              </a:spcBef>
            </a:pPr>
            <a:r>
              <a:rPr lang="en-US" dirty="0"/>
              <a:t>The Ogre analysis led to a set of </a:t>
            </a:r>
            <a:r>
              <a:rPr lang="en-US" b="1" dirty="0"/>
              <a:t>50 features </a:t>
            </a:r>
            <a:r>
              <a:rPr lang="en-US" dirty="0"/>
              <a:t>divided into four views that could be used to categorize </a:t>
            </a:r>
            <a:r>
              <a:rPr lang="en-US" dirty="0">
                <a:latin typeface="Arial" panose="020B0604020202020204" pitchFamily="34" charset="0"/>
                <a:cs typeface="Arial" panose="020B0604020202020204" pitchFamily="34" charset="0"/>
              </a:rPr>
              <a:t>and</a:t>
            </a:r>
            <a:r>
              <a:rPr lang="en-US" dirty="0"/>
              <a:t> distinguish between applications. </a:t>
            </a:r>
          </a:p>
          <a:p>
            <a:pPr>
              <a:spcBef>
                <a:spcPts val="300"/>
              </a:spcBef>
            </a:pPr>
            <a:r>
              <a:rPr lang="en-US" dirty="0"/>
              <a:t>The four views are </a:t>
            </a:r>
            <a:r>
              <a:rPr lang="en-US" b="1" dirty="0"/>
              <a:t>Problem Architecture </a:t>
            </a:r>
            <a:r>
              <a:rPr lang="en-US" dirty="0"/>
              <a:t>(Macro pattern); </a:t>
            </a:r>
            <a:r>
              <a:rPr lang="en-US" b="1" dirty="0"/>
              <a:t>Execution Features </a:t>
            </a:r>
            <a:r>
              <a:rPr lang="en-US" dirty="0"/>
              <a:t>(Micro patterns); </a:t>
            </a:r>
            <a:r>
              <a:rPr lang="en-US" b="1" dirty="0"/>
              <a:t>Data Source and Style</a:t>
            </a:r>
            <a:r>
              <a:rPr lang="en-US" dirty="0"/>
              <a:t>; and finally the </a:t>
            </a:r>
            <a:r>
              <a:rPr lang="en-US" b="1" dirty="0"/>
              <a:t>Processing View </a:t>
            </a:r>
            <a:r>
              <a:rPr lang="en-US" dirty="0"/>
              <a:t>or runtime features. </a:t>
            </a:r>
          </a:p>
          <a:p>
            <a:pPr>
              <a:spcBef>
                <a:spcPts val="300"/>
              </a:spcBef>
            </a:pPr>
            <a:r>
              <a:rPr lang="en-US" dirty="0"/>
              <a:t>We generalized this approach to integrate Big Data and Simulation applications into a single classification looking separately at </a:t>
            </a:r>
            <a:r>
              <a:rPr lang="en-US" b="1" dirty="0"/>
              <a:t>Data </a:t>
            </a:r>
            <a:r>
              <a:rPr lang="en-US" dirty="0"/>
              <a:t>and </a:t>
            </a:r>
            <a:r>
              <a:rPr lang="en-US" b="1" dirty="0"/>
              <a:t>Model</a:t>
            </a:r>
            <a:r>
              <a:rPr lang="en-US" dirty="0"/>
              <a:t>  with the total facets growing to 64 in number, called </a:t>
            </a:r>
            <a:r>
              <a:rPr lang="en-US" b="1" dirty="0"/>
              <a:t>convergence diamonds</a:t>
            </a:r>
            <a:r>
              <a:rPr lang="en-US" dirty="0"/>
              <a:t>, and split between the same 4 views</a:t>
            </a:r>
          </a:p>
        </p:txBody>
      </p:sp>
      <p:sp>
        <p:nvSpPr>
          <p:cNvPr id="2" name="Title 1"/>
          <p:cNvSpPr>
            <a:spLocks noGrp="1"/>
          </p:cNvSpPr>
          <p:nvPr>
            <p:ph type="title"/>
          </p:nvPr>
        </p:nvSpPr>
        <p:spPr>
          <a:xfrm>
            <a:off x="1524000" y="0"/>
            <a:ext cx="9126166" cy="762000"/>
          </a:xfrm>
        </p:spPr>
        <p:txBody>
          <a:bodyPr/>
          <a:lstStyle/>
          <a:p>
            <a:r>
              <a:rPr lang="en-US" dirty="0"/>
              <a:t>Classifying Use Cases</a:t>
            </a:r>
          </a:p>
        </p:txBody>
      </p:sp>
      <p:sp>
        <p:nvSpPr>
          <p:cNvPr id="4" name="Slide Number Placeholder 3">
            <a:extLst>
              <a:ext uri="{FF2B5EF4-FFF2-40B4-BE49-F238E27FC236}">
                <a16:creationId xmlns:a16="http://schemas.microsoft.com/office/drawing/2014/main" id="{A6A64111-02E6-4CEF-95D6-D39EDECBBD74}"/>
              </a:ext>
            </a:extLst>
          </p:cNvPr>
          <p:cNvSpPr>
            <a:spLocks noGrp="1"/>
          </p:cNvSpPr>
          <p:nvPr>
            <p:ph type="sldNum" sz="quarter" idx="12"/>
          </p:nvPr>
        </p:nvSpPr>
        <p:spPr/>
        <p:txBody>
          <a:bodyPr/>
          <a:lstStyle/>
          <a:p>
            <a:fld id="{C4B85148-DB98-4269-ACE6-2DF49F9918C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611584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5B449C-D42B-45D6-BBE1-05C856DDB742}"/>
              </a:ext>
            </a:extLst>
          </p:cNvPr>
          <p:cNvPicPr>
            <a:picLocks noChangeAspect="1"/>
          </p:cNvPicPr>
          <p:nvPr/>
        </p:nvPicPr>
        <p:blipFill>
          <a:blip r:embed="rId3"/>
          <a:stretch>
            <a:fillRect/>
          </a:stretch>
        </p:blipFill>
        <p:spPr>
          <a:xfrm>
            <a:off x="0" y="0"/>
            <a:ext cx="11648661" cy="6907851"/>
          </a:xfrm>
          <a:prstGeom prst="rect">
            <a:avLst/>
          </a:prstGeom>
          <a:solidFill>
            <a:schemeClr val="bg1"/>
          </a:solidFill>
        </p:spPr>
      </p:pic>
      <p:sp>
        <p:nvSpPr>
          <p:cNvPr id="3" name="TextBox 2">
            <a:extLst>
              <a:ext uri="{FF2B5EF4-FFF2-40B4-BE49-F238E27FC236}">
                <a16:creationId xmlns:a16="http://schemas.microsoft.com/office/drawing/2014/main" id="{F41346B8-E0F3-42E1-AC34-53AF479F3E46}"/>
              </a:ext>
            </a:extLst>
          </p:cNvPr>
          <p:cNvSpPr txBox="1"/>
          <p:nvPr/>
        </p:nvSpPr>
        <p:spPr>
          <a:xfrm>
            <a:off x="273269" y="5051798"/>
            <a:ext cx="2795752" cy="923330"/>
          </a:xfrm>
          <a:prstGeom prst="rect">
            <a:avLst/>
          </a:prstGeom>
          <a:noFill/>
        </p:spPr>
        <p:txBody>
          <a:bodyPr wrap="square" rtlCol="0">
            <a:spAutoFit/>
          </a:bodyPr>
          <a:lstStyle/>
          <a:p>
            <a:r>
              <a:rPr lang="en-US" b="1" dirty="0"/>
              <a:t>41/51 Streaming</a:t>
            </a:r>
            <a:br>
              <a:rPr lang="en-US" b="1" dirty="0"/>
            </a:br>
            <a:r>
              <a:rPr lang="en-US" b="1" dirty="0"/>
              <a:t>26/51 Pleasingly Parallel</a:t>
            </a:r>
          </a:p>
          <a:p>
            <a:r>
              <a:rPr lang="en-US" b="1" dirty="0"/>
              <a:t>25/51 </a:t>
            </a:r>
            <a:r>
              <a:rPr lang="en-US" b="1" dirty="0" err="1"/>
              <a:t>Mapreduce</a:t>
            </a:r>
            <a:endParaRPr lang="en-US" b="1" dirty="0"/>
          </a:p>
        </p:txBody>
      </p:sp>
      <p:sp>
        <p:nvSpPr>
          <p:cNvPr id="13" name="Title 12"/>
          <p:cNvSpPr>
            <a:spLocks noGrp="1"/>
          </p:cNvSpPr>
          <p:nvPr>
            <p:ph type="title" idx="4294967295"/>
          </p:nvPr>
        </p:nvSpPr>
        <p:spPr>
          <a:xfrm>
            <a:off x="9405938" y="1187450"/>
            <a:ext cx="2786062" cy="1563688"/>
          </a:xfrm>
        </p:spPr>
        <p:txBody>
          <a:bodyPr>
            <a:noAutofit/>
          </a:bodyPr>
          <a:lstStyle/>
          <a:p>
            <a:r>
              <a:rPr lang="en-US" sz="2400" b="1" dirty="0">
                <a:latin typeface="+mn-lt"/>
              </a:rPr>
              <a:t>64 Features in 4 views for Unified Classification of</a:t>
            </a:r>
            <a:r>
              <a:rPr lang="en-US" sz="2000" b="1" dirty="0">
                <a:latin typeface="+mn-lt"/>
              </a:rPr>
              <a:t> </a:t>
            </a:r>
            <a:r>
              <a:rPr lang="en-US" sz="2400" b="1" dirty="0">
                <a:latin typeface="+mn-lt"/>
              </a:rPr>
              <a:t>Big Data and Simulation Applications</a:t>
            </a:r>
          </a:p>
        </p:txBody>
      </p:sp>
      <p:sp>
        <p:nvSpPr>
          <p:cNvPr id="4" name="Date Placeholder 3">
            <a:extLst>
              <a:ext uri="{FF2B5EF4-FFF2-40B4-BE49-F238E27FC236}">
                <a16:creationId xmlns:a16="http://schemas.microsoft.com/office/drawing/2014/main" id="{BD0AE806-8517-4F64-96E8-556C4729E200}"/>
              </a:ext>
            </a:extLst>
          </p:cNvPr>
          <p:cNvSpPr>
            <a:spLocks noGrp="1"/>
          </p:cNvSpPr>
          <p:nvPr>
            <p:ph type="dt" sz="half" idx="10"/>
          </p:nvPr>
        </p:nvSpPr>
        <p:spPr/>
        <p:txBody>
          <a:bodyPr/>
          <a:lstStyle/>
          <a:p>
            <a:fld id="{C5F40F6C-56C5-434D-95A2-F21307395F7E}" type="datetime1">
              <a:rPr lang="en-US" smtClean="0">
                <a:solidFill>
                  <a:prstClr val="black">
                    <a:tint val="75000"/>
                  </a:prstClr>
                </a:solidFill>
              </a:rPr>
              <a:t>6/4/2018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760C271-9860-490F-9D46-75C4489BB05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val="2408110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719666" y="1603376"/>
            <a:ext cx="10515600" cy="3603624"/>
          </a:xfrm>
        </p:spPr>
        <p:txBody>
          <a:bodyPr/>
          <a:lstStyle/>
          <a:p>
            <a:pPr algn="ctr"/>
            <a:r>
              <a:rPr lang="en-US" dirty="0"/>
              <a:t>AI First Platforms</a:t>
            </a:r>
            <a:br>
              <a:rPr lang="en-US" dirty="0"/>
            </a:br>
            <a:r>
              <a:rPr lang="en-US" dirty="0"/>
              <a:t>Comparing Spark, Flink and MPI</a:t>
            </a:r>
            <a:br>
              <a:rPr lang="en-US" dirty="0"/>
            </a:br>
            <a:endParaRPr lang="en-US" b="1" dirty="0">
              <a:latin typeface="+mn-lt"/>
            </a:endParaRPr>
          </a:p>
        </p:txBody>
      </p:sp>
      <p:sp>
        <p:nvSpPr>
          <p:cNvPr id="3" name="Date Placeholder 2">
            <a:extLst>
              <a:ext uri="{FF2B5EF4-FFF2-40B4-BE49-F238E27FC236}">
                <a16:creationId xmlns:a16="http://schemas.microsoft.com/office/drawing/2014/main" id="{6583EBFD-E9A8-49FF-BE0D-8478DE403497}"/>
              </a:ext>
            </a:extLst>
          </p:cNvPr>
          <p:cNvSpPr>
            <a:spLocks noGrp="1"/>
          </p:cNvSpPr>
          <p:nvPr>
            <p:ph type="dt" sz="half" idx="10"/>
          </p:nvPr>
        </p:nvSpPr>
        <p:spPr/>
        <p:txBody>
          <a:bodyPr/>
          <a:lstStyle/>
          <a:p>
            <a:fld id="{A990D9BF-87B8-4AC9-ADC2-13A85434FA1F}" type="datetime1">
              <a:rPr lang="en-US" smtClean="0">
                <a:solidFill>
                  <a:prstClr val="black">
                    <a:tint val="75000"/>
                  </a:prstClr>
                </a:solidFill>
              </a:rPr>
              <a:t>6/4/2018</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63BEF53-FF03-4C56-93B0-F3BAF68EED3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25</a:t>
            </a:fld>
            <a:endParaRPr lang="en-US">
              <a:solidFill>
                <a:prstClr val="black">
                  <a:tint val="75000"/>
                </a:prstClr>
              </a:solidFill>
            </a:endParaRPr>
          </a:p>
        </p:txBody>
      </p:sp>
      <p:grpSp>
        <p:nvGrpSpPr>
          <p:cNvPr id="7" name="Group 6">
            <a:extLst>
              <a:ext uri="{FF2B5EF4-FFF2-40B4-BE49-F238E27FC236}">
                <a16:creationId xmlns:a16="http://schemas.microsoft.com/office/drawing/2014/main" id="{A873DED5-E86B-4B69-9412-0A97E12E835F}"/>
              </a:ext>
            </a:extLst>
          </p:cNvPr>
          <p:cNvGrpSpPr/>
          <p:nvPr/>
        </p:nvGrpSpPr>
        <p:grpSpPr>
          <a:xfrm>
            <a:off x="1952787" y="200751"/>
            <a:ext cx="7886700" cy="2438400"/>
            <a:chOff x="1952787" y="200751"/>
            <a:chExt cx="7886700" cy="2438400"/>
          </a:xfrm>
        </p:grpSpPr>
        <p:pic>
          <p:nvPicPr>
            <p:cNvPr id="1026" name="Picture 2" descr="http://www.iterativemapreduce.org/images/twister.png">
              <a:extLst>
                <a:ext uri="{FF2B5EF4-FFF2-40B4-BE49-F238E27FC236}">
                  <a16:creationId xmlns:a16="http://schemas.microsoft.com/office/drawing/2014/main" id="{052EA105-5C4A-4F1A-8596-9D5B35B69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54DF22-3E42-432D-A687-B8D17F57B03C}"/>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Tree>
    <p:extLst>
      <p:ext uri="{BB962C8B-B14F-4D97-AF65-F5344CB8AC3E}">
        <p14:creationId xmlns:p14="http://schemas.microsoft.com/office/powerpoint/2010/main" val="1503357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Machine Learning with MPI, Spark and </a:t>
            </a:r>
            <a:r>
              <a:rPr lang="en-US" b="1" dirty="0" err="1">
                <a:latin typeface="+mn-lt"/>
              </a:rPr>
              <a:t>Flink</a:t>
            </a:r>
            <a:endParaRPr lang="en-US" b="1" dirty="0">
              <a:latin typeface="+mn-lt"/>
            </a:endParaRPr>
          </a:p>
        </p:txBody>
      </p:sp>
      <p:sp>
        <p:nvSpPr>
          <p:cNvPr id="3" name="Content Placeholder 2"/>
          <p:cNvSpPr>
            <a:spLocks noGrp="1"/>
          </p:cNvSpPr>
          <p:nvPr>
            <p:ph idx="1"/>
          </p:nvPr>
        </p:nvSpPr>
        <p:spPr>
          <a:xfrm>
            <a:off x="464949" y="1825625"/>
            <a:ext cx="11251770" cy="4351338"/>
          </a:xfrm>
        </p:spPr>
        <p:txBody>
          <a:bodyPr>
            <a:normAutofit lnSpcReduction="10000"/>
          </a:bodyPr>
          <a:lstStyle/>
          <a:p>
            <a:r>
              <a:rPr lang="en-US" dirty="0"/>
              <a:t>Three algorithms implemented in three runtimes</a:t>
            </a:r>
          </a:p>
          <a:p>
            <a:pPr lvl="1"/>
            <a:r>
              <a:rPr lang="en-US" dirty="0"/>
              <a:t>Multidimensional Scaling (MDS)</a:t>
            </a:r>
          </a:p>
          <a:p>
            <a:pPr lvl="1"/>
            <a:r>
              <a:rPr lang="en-US" dirty="0" err="1"/>
              <a:t>Terasort</a:t>
            </a:r>
            <a:endParaRPr lang="en-US" dirty="0"/>
          </a:p>
          <a:p>
            <a:pPr lvl="1"/>
            <a:r>
              <a:rPr lang="en-US" dirty="0"/>
              <a:t>K-Means (drop as no time and looked at later)</a:t>
            </a:r>
          </a:p>
          <a:p>
            <a:r>
              <a:rPr lang="en-US" dirty="0"/>
              <a:t>Implementation in Java</a:t>
            </a:r>
          </a:p>
          <a:p>
            <a:pPr lvl="1"/>
            <a:r>
              <a:rPr lang="en-US" dirty="0"/>
              <a:t>MDS is the most complex algorithm - three nested parallel loops</a:t>
            </a:r>
          </a:p>
          <a:p>
            <a:pPr lvl="1"/>
            <a:r>
              <a:rPr lang="en-US" dirty="0"/>
              <a:t>K-Means - one parallel loop</a:t>
            </a:r>
          </a:p>
          <a:p>
            <a:pPr lvl="1"/>
            <a:r>
              <a:rPr lang="en-US" dirty="0" err="1"/>
              <a:t>Terasort</a:t>
            </a:r>
            <a:r>
              <a:rPr lang="en-US" dirty="0"/>
              <a:t> - no iterations</a:t>
            </a:r>
          </a:p>
          <a:p>
            <a:pPr lvl="1"/>
            <a:endParaRPr lang="en-US" dirty="0"/>
          </a:p>
          <a:p>
            <a:r>
              <a:rPr lang="en-US" dirty="0"/>
              <a:t>With care, Java performance ~ C performance</a:t>
            </a:r>
          </a:p>
          <a:p>
            <a:r>
              <a:rPr lang="en-US" dirty="0"/>
              <a:t>Without care, Java performance &lt;&lt; C performance (details omitted)</a:t>
            </a:r>
          </a:p>
          <a:p>
            <a:pPr lvl="1"/>
            <a:endParaRPr lang="en-US" sz="3200" dirty="0"/>
          </a:p>
        </p:txBody>
      </p:sp>
      <p:sp>
        <p:nvSpPr>
          <p:cNvPr id="6" name="Date Placeholder 5">
            <a:extLst>
              <a:ext uri="{FF2B5EF4-FFF2-40B4-BE49-F238E27FC236}">
                <a16:creationId xmlns:a16="http://schemas.microsoft.com/office/drawing/2014/main" id="{F7A520D7-6484-46E2-ADBF-4B7512D4C0AF}"/>
              </a:ext>
            </a:extLst>
          </p:cNvPr>
          <p:cNvSpPr>
            <a:spLocks noGrp="1"/>
          </p:cNvSpPr>
          <p:nvPr>
            <p:ph type="dt" sz="half" idx="10"/>
          </p:nvPr>
        </p:nvSpPr>
        <p:spPr/>
        <p:txBody>
          <a:bodyPr/>
          <a:lstStyle/>
          <a:p>
            <a:fld id="{85A2B2E6-C64A-4E26-9AA9-72F93E5110FF}" type="datetime1">
              <a:rPr lang="en-US" smtClean="0">
                <a:solidFill>
                  <a:prstClr val="black">
                    <a:tint val="75000"/>
                  </a:prstClr>
                </a:solidFill>
              </a:rPr>
              <a:t>6/4/2018</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38BC57D-28C6-41AA-B322-532EB03860F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239372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517" y="199071"/>
            <a:ext cx="11438293" cy="976604"/>
          </a:xfrm>
        </p:spPr>
        <p:txBody>
          <a:bodyPr>
            <a:normAutofit/>
          </a:bodyPr>
          <a:lstStyle/>
          <a:p>
            <a:r>
              <a:rPr lang="en-US" b="1" dirty="0">
                <a:latin typeface="+mn-lt"/>
              </a:rPr>
              <a:t>Multidimensional Scaling: </a:t>
            </a:r>
            <a:r>
              <a:rPr lang="en-US" sz="3600" b="1" dirty="0">
                <a:latin typeface="+mn-lt"/>
              </a:rPr>
              <a:t>3 Nested Parallel Sections</a:t>
            </a:r>
            <a:endParaRPr lang="en-US" b="1" dirty="0">
              <a:latin typeface="+mn-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806" y="1203378"/>
            <a:ext cx="2641180" cy="4749105"/>
          </a:xfrm>
          <a:prstGeom prst="rect">
            <a:avLst/>
          </a:prstGeom>
        </p:spPr>
      </p:pic>
      <p:sp>
        <p:nvSpPr>
          <p:cNvPr id="7" name="Rectangle 6"/>
          <p:cNvSpPr/>
          <p:nvPr/>
        </p:nvSpPr>
        <p:spPr>
          <a:xfrm>
            <a:off x="3234368" y="5029153"/>
            <a:ext cx="4098759" cy="1015663"/>
          </a:xfrm>
          <a:prstGeom prst="rect">
            <a:avLst/>
          </a:prstGeom>
        </p:spPr>
        <p:txBody>
          <a:bodyPr wrap="square">
            <a:spAutoFit/>
          </a:bodyPr>
          <a:lstStyle/>
          <a:p>
            <a:pPr algn="ctr"/>
            <a:r>
              <a:rPr lang="en-US" sz="2000" dirty="0"/>
              <a:t>MDS execution time on </a:t>
            </a:r>
            <a:r>
              <a:rPr lang="en-US" sz="2000" b="1" dirty="0"/>
              <a:t>16 nodes </a:t>
            </a:r>
            <a:r>
              <a:rPr lang="en-US" sz="2000" dirty="0"/>
              <a:t>with 20 processes in each node with varying number of points</a:t>
            </a:r>
          </a:p>
        </p:txBody>
      </p:sp>
      <p:sp>
        <p:nvSpPr>
          <p:cNvPr id="8" name="Rectangle 7"/>
          <p:cNvSpPr/>
          <p:nvPr/>
        </p:nvSpPr>
        <p:spPr>
          <a:xfrm>
            <a:off x="8103003" y="4752107"/>
            <a:ext cx="3674130" cy="1200329"/>
          </a:xfrm>
          <a:prstGeom prst="rect">
            <a:avLst/>
          </a:prstGeom>
        </p:spPr>
        <p:txBody>
          <a:bodyPr wrap="square">
            <a:spAutoFit/>
          </a:bodyPr>
          <a:lstStyle/>
          <a:p>
            <a:pPr algn="ctr"/>
            <a:r>
              <a:rPr lang="en-US" dirty="0"/>
              <a:t>MDS execution time with 32000 points on </a:t>
            </a:r>
            <a:r>
              <a:rPr lang="en-US" b="1" dirty="0"/>
              <a:t>varying number of nodes</a:t>
            </a:r>
            <a:r>
              <a:rPr lang="en-US" dirty="0"/>
              <a:t>. Each node runs 20 parallel tasks</a:t>
            </a:r>
          </a:p>
          <a:p>
            <a:pPr algn="ctr"/>
            <a:r>
              <a:rPr lang="en-US" dirty="0"/>
              <a:t>Spark, Flink No Speedup</a:t>
            </a:r>
          </a:p>
        </p:txBody>
      </p:sp>
      <p:sp>
        <p:nvSpPr>
          <p:cNvPr id="10" name="Date Placeholder 9">
            <a:extLst>
              <a:ext uri="{FF2B5EF4-FFF2-40B4-BE49-F238E27FC236}">
                <a16:creationId xmlns:a16="http://schemas.microsoft.com/office/drawing/2014/main" id="{3C9D38CA-AE07-44A1-A0F2-771E2C3EF0F3}"/>
              </a:ext>
            </a:extLst>
          </p:cNvPr>
          <p:cNvSpPr>
            <a:spLocks noGrp="1"/>
          </p:cNvSpPr>
          <p:nvPr>
            <p:ph type="dt" sz="half" idx="10"/>
          </p:nvPr>
        </p:nvSpPr>
        <p:spPr/>
        <p:txBody>
          <a:bodyPr/>
          <a:lstStyle/>
          <a:p>
            <a:fld id="{AF53F390-2ABC-4B4F-9A77-2F0E75B4D9C5}" type="datetime1">
              <a:rPr lang="en-US" smtClean="0">
                <a:solidFill>
                  <a:prstClr val="black">
                    <a:tint val="75000"/>
                  </a:prstClr>
                </a:solidFill>
              </a:rPr>
              <a:t>6/4/2018</a:t>
            </a:fld>
            <a:endParaRPr lang="en-US">
              <a:solidFill>
                <a:prstClr val="black">
                  <a:tint val="75000"/>
                </a:prstClr>
              </a:solidFill>
            </a:endParaRPr>
          </a:p>
        </p:txBody>
      </p:sp>
      <p:sp>
        <p:nvSpPr>
          <p:cNvPr id="11" name="Slide Number Placeholder 10">
            <a:extLst>
              <a:ext uri="{FF2B5EF4-FFF2-40B4-BE49-F238E27FC236}">
                <a16:creationId xmlns:a16="http://schemas.microsoft.com/office/drawing/2014/main" id="{EDC1728D-7FFC-4317-AAAE-AE12C1972A2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27</a:t>
            </a:fld>
            <a:endParaRPr lang="en-US">
              <a:solidFill>
                <a:prstClr val="black">
                  <a:tint val="75000"/>
                </a:prstClr>
              </a:solidFill>
            </a:endParaRPr>
          </a:p>
        </p:txBody>
      </p:sp>
      <p:grpSp>
        <p:nvGrpSpPr>
          <p:cNvPr id="9" name="Group 8">
            <a:extLst>
              <a:ext uri="{FF2B5EF4-FFF2-40B4-BE49-F238E27FC236}">
                <a16:creationId xmlns:a16="http://schemas.microsoft.com/office/drawing/2014/main" id="{BEED6F8A-FBF3-42C4-9643-6D4340BA80AB}"/>
              </a:ext>
            </a:extLst>
          </p:cNvPr>
          <p:cNvGrpSpPr/>
          <p:nvPr/>
        </p:nvGrpSpPr>
        <p:grpSpPr>
          <a:xfrm>
            <a:off x="3099000" y="1742516"/>
            <a:ext cx="8781810" cy="2802763"/>
            <a:chOff x="3099000" y="1742516"/>
            <a:chExt cx="8781810" cy="2802763"/>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7080" y="1742516"/>
              <a:ext cx="4113730" cy="279390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9000" y="1742516"/>
              <a:ext cx="4664807" cy="2802763"/>
            </a:xfrm>
            <a:prstGeom prst="rect">
              <a:avLst/>
            </a:prstGeom>
          </p:spPr>
        </p:pic>
        <p:sp>
          <p:nvSpPr>
            <p:cNvPr id="3" name="TextBox 2">
              <a:extLst>
                <a:ext uri="{FF2B5EF4-FFF2-40B4-BE49-F238E27FC236}">
                  <a16:creationId xmlns:a16="http://schemas.microsoft.com/office/drawing/2014/main" id="{4B1B02A8-29DC-46FC-A942-C532008B4D66}"/>
                </a:ext>
              </a:extLst>
            </p:cNvPr>
            <p:cNvSpPr txBox="1"/>
            <p:nvPr/>
          </p:nvSpPr>
          <p:spPr>
            <a:xfrm>
              <a:off x="4598307" y="2303188"/>
              <a:ext cx="770021" cy="369332"/>
            </a:xfrm>
            <a:prstGeom prst="rect">
              <a:avLst/>
            </a:prstGeom>
            <a:noFill/>
          </p:spPr>
          <p:txBody>
            <a:bodyPr wrap="square" rtlCol="0">
              <a:spAutoFit/>
            </a:bodyPr>
            <a:lstStyle/>
            <a:p>
              <a:r>
                <a:rPr lang="en-US" b="1" dirty="0">
                  <a:solidFill>
                    <a:srgbClr val="0070C0"/>
                  </a:solidFill>
                </a:rPr>
                <a:t>Flink</a:t>
              </a:r>
            </a:p>
          </p:txBody>
        </p:sp>
        <p:sp>
          <p:nvSpPr>
            <p:cNvPr id="12" name="TextBox 11">
              <a:extLst>
                <a:ext uri="{FF2B5EF4-FFF2-40B4-BE49-F238E27FC236}">
                  <a16:creationId xmlns:a16="http://schemas.microsoft.com/office/drawing/2014/main" id="{2ACAC893-AA8D-40BE-8183-2C0C9E4C7216}"/>
                </a:ext>
              </a:extLst>
            </p:cNvPr>
            <p:cNvSpPr txBox="1"/>
            <p:nvPr/>
          </p:nvSpPr>
          <p:spPr>
            <a:xfrm>
              <a:off x="4444974" y="2971728"/>
              <a:ext cx="770021" cy="369332"/>
            </a:xfrm>
            <a:prstGeom prst="rect">
              <a:avLst/>
            </a:prstGeom>
            <a:noFill/>
          </p:spPr>
          <p:txBody>
            <a:bodyPr wrap="square" rtlCol="0">
              <a:spAutoFit/>
            </a:bodyPr>
            <a:lstStyle/>
            <a:p>
              <a:r>
                <a:rPr lang="en-US" b="1" dirty="0">
                  <a:solidFill>
                    <a:schemeClr val="tx1">
                      <a:lumMod val="50000"/>
                      <a:lumOff val="50000"/>
                    </a:schemeClr>
                  </a:solidFill>
                </a:rPr>
                <a:t>Spark</a:t>
              </a:r>
            </a:p>
          </p:txBody>
        </p:sp>
        <p:sp>
          <p:nvSpPr>
            <p:cNvPr id="13" name="TextBox 12">
              <a:extLst>
                <a:ext uri="{FF2B5EF4-FFF2-40B4-BE49-F238E27FC236}">
                  <a16:creationId xmlns:a16="http://schemas.microsoft.com/office/drawing/2014/main" id="{2A832E50-AF28-40B0-BA29-B531B802CB83}"/>
                </a:ext>
              </a:extLst>
            </p:cNvPr>
            <p:cNvSpPr txBox="1"/>
            <p:nvPr/>
          </p:nvSpPr>
          <p:spPr>
            <a:xfrm>
              <a:off x="6161663" y="3483922"/>
              <a:ext cx="770021" cy="369332"/>
            </a:xfrm>
            <a:prstGeom prst="rect">
              <a:avLst/>
            </a:prstGeom>
            <a:noFill/>
          </p:spPr>
          <p:txBody>
            <a:bodyPr wrap="square" rtlCol="0">
              <a:spAutoFit/>
            </a:bodyPr>
            <a:lstStyle/>
            <a:p>
              <a:r>
                <a:rPr lang="en-US" b="1" dirty="0">
                  <a:solidFill>
                    <a:srgbClr val="FF0000"/>
                  </a:solidFill>
                </a:rPr>
                <a:t>MPI</a:t>
              </a:r>
            </a:p>
          </p:txBody>
        </p:sp>
      </p:grpSp>
      <p:sp>
        <p:nvSpPr>
          <p:cNvPr id="14" name="TextBox 13">
            <a:extLst>
              <a:ext uri="{FF2B5EF4-FFF2-40B4-BE49-F238E27FC236}">
                <a16:creationId xmlns:a16="http://schemas.microsoft.com/office/drawing/2014/main" id="{46DA4D3C-B83F-4A1B-86AD-9069FF7162B3}"/>
              </a:ext>
            </a:extLst>
          </p:cNvPr>
          <p:cNvSpPr txBox="1"/>
          <p:nvPr/>
        </p:nvSpPr>
        <p:spPr>
          <a:xfrm>
            <a:off x="3119112" y="4593390"/>
            <a:ext cx="4356770" cy="369332"/>
          </a:xfrm>
          <a:prstGeom prst="rect">
            <a:avLst/>
          </a:prstGeom>
          <a:noFill/>
        </p:spPr>
        <p:txBody>
          <a:bodyPr wrap="none" rtlCol="0">
            <a:spAutoFit/>
          </a:bodyPr>
          <a:lstStyle/>
          <a:p>
            <a:r>
              <a:rPr lang="en-US" dirty="0"/>
              <a:t>MPI Factor of 20-200 Faster than Spark/Flink</a:t>
            </a:r>
          </a:p>
        </p:txBody>
      </p:sp>
      <p:sp>
        <p:nvSpPr>
          <p:cNvPr id="15" name="TextBox 14">
            <a:extLst>
              <a:ext uri="{FF2B5EF4-FFF2-40B4-BE49-F238E27FC236}">
                <a16:creationId xmlns:a16="http://schemas.microsoft.com/office/drawing/2014/main" id="{D31FDED7-66C9-4349-8CD3-2804D9B29D79}"/>
              </a:ext>
            </a:extLst>
          </p:cNvPr>
          <p:cNvSpPr txBox="1"/>
          <p:nvPr/>
        </p:nvSpPr>
        <p:spPr>
          <a:xfrm>
            <a:off x="3891474" y="1175675"/>
            <a:ext cx="3642536" cy="461665"/>
          </a:xfrm>
          <a:prstGeom prst="rect">
            <a:avLst/>
          </a:prstGeom>
          <a:noFill/>
        </p:spPr>
        <p:txBody>
          <a:bodyPr wrap="none" rtlCol="0">
            <a:spAutoFit/>
          </a:bodyPr>
          <a:lstStyle/>
          <a:p>
            <a:r>
              <a:rPr lang="en-US" sz="2400" dirty="0" err="1"/>
              <a:t>Kmeans</a:t>
            </a:r>
            <a:r>
              <a:rPr lang="en-US" sz="2400" dirty="0"/>
              <a:t> also bad – see later</a:t>
            </a:r>
          </a:p>
        </p:txBody>
      </p:sp>
    </p:spTree>
    <p:extLst>
      <p:ext uri="{BB962C8B-B14F-4D97-AF65-F5344CB8AC3E}">
        <p14:creationId xmlns:p14="http://schemas.microsoft.com/office/powerpoint/2010/main" val="2835319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204" y="64874"/>
            <a:ext cx="2927888" cy="1325563"/>
          </a:xfrm>
        </p:spPr>
        <p:txBody>
          <a:bodyPr>
            <a:normAutofit/>
          </a:bodyPr>
          <a:lstStyle/>
          <a:p>
            <a:r>
              <a:rPr lang="en-US" dirty="0" err="1">
                <a:latin typeface="+mn-lt"/>
              </a:rPr>
              <a:t>Terasort</a:t>
            </a:r>
            <a:endParaRPr lang="en-US" dirty="0">
              <a:latin typeface="+mn-lt"/>
            </a:endParaRPr>
          </a:p>
        </p:txBody>
      </p:sp>
      <p:sp>
        <p:nvSpPr>
          <p:cNvPr id="13" name="Slide Number Placeholder 12">
            <a:extLst>
              <a:ext uri="{FF2B5EF4-FFF2-40B4-BE49-F238E27FC236}">
                <a16:creationId xmlns:a16="http://schemas.microsoft.com/office/drawing/2014/main" id="{D0F6F392-1973-44B2-990D-52A15C09124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28</a:t>
            </a:fld>
            <a:endParaRPr lang="en-US">
              <a:solidFill>
                <a:prstClr val="black">
                  <a:tint val="7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2109" y="257695"/>
            <a:ext cx="5146687" cy="33832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04" y="1753924"/>
            <a:ext cx="4626482" cy="3740688"/>
          </a:xfrm>
          <a:prstGeom prst="rect">
            <a:avLst/>
          </a:prstGeom>
        </p:spPr>
      </p:pic>
      <p:sp>
        <p:nvSpPr>
          <p:cNvPr id="6" name="TextBox 5"/>
          <p:cNvSpPr txBox="1"/>
          <p:nvPr/>
        </p:nvSpPr>
        <p:spPr>
          <a:xfrm>
            <a:off x="1102441" y="1159604"/>
            <a:ext cx="3563924" cy="461665"/>
          </a:xfrm>
          <a:prstGeom prst="rect">
            <a:avLst/>
          </a:prstGeom>
          <a:noFill/>
        </p:spPr>
        <p:txBody>
          <a:bodyPr wrap="none" rtlCol="0">
            <a:spAutoFit/>
          </a:bodyPr>
          <a:lstStyle/>
          <a:p>
            <a:r>
              <a:rPr lang="en-US" sz="2400" dirty="0"/>
              <a:t>Sorting 1TB of data records</a:t>
            </a:r>
          </a:p>
        </p:txBody>
      </p:sp>
      <p:sp>
        <p:nvSpPr>
          <p:cNvPr id="7" name="TextBox 6"/>
          <p:cNvSpPr txBox="1"/>
          <p:nvPr/>
        </p:nvSpPr>
        <p:spPr>
          <a:xfrm>
            <a:off x="6392487" y="3769341"/>
            <a:ext cx="5541489" cy="1938992"/>
          </a:xfrm>
          <a:prstGeom prst="rect">
            <a:avLst/>
          </a:prstGeom>
          <a:noFill/>
        </p:spPr>
        <p:txBody>
          <a:bodyPr wrap="square" rtlCol="0">
            <a:spAutoFit/>
          </a:bodyPr>
          <a:lstStyle/>
          <a:p>
            <a:pPr algn="ctr"/>
            <a:r>
              <a:rPr lang="en-US" sz="2000" dirty="0" err="1"/>
              <a:t>Terasort</a:t>
            </a:r>
            <a:r>
              <a:rPr lang="en-US" sz="2000" dirty="0"/>
              <a:t> execution time in 64 and 32 nodes. Only MPI shows the sorting time and communication time as other two frameworks doesn't provide a clear method to accurately measure them. Sorting time includes data save time. </a:t>
            </a:r>
          </a:p>
          <a:p>
            <a:pPr algn="ctr"/>
            <a:r>
              <a:rPr lang="en-US" sz="2000" dirty="0"/>
              <a:t>MPI-IB - MPI with </a:t>
            </a:r>
            <a:r>
              <a:rPr lang="en-US" sz="2000" dirty="0" err="1"/>
              <a:t>Infiniband</a:t>
            </a:r>
            <a:endParaRPr lang="en-US" sz="2000" dirty="0"/>
          </a:p>
        </p:txBody>
      </p:sp>
      <p:sp>
        <p:nvSpPr>
          <p:cNvPr id="10" name="TextBox 9"/>
          <p:cNvSpPr txBox="1"/>
          <p:nvPr/>
        </p:nvSpPr>
        <p:spPr>
          <a:xfrm>
            <a:off x="571161" y="5627268"/>
            <a:ext cx="4944687" cy="400110"/>
          </a:xfrm>
          <a:prstGeom prst="rect">
            <a:avLst/>
          </a:prstGeom>
          <a:noFill/>
        </p:spPr>
        <p:txBody>
          <a:bodyPr wrap="none" rtlCol="0">
            <a:spAutoFit/>
          </a:bodyPr>
          <a:lstStyle/>
          <a:p>
            <a:r>
              <a:rPr lang="en-US" sz="2000" dirty="0"/>
              <a:t>Partition the data using a sample and regroup</a:t>
            </a:r>
          </a:p>
        </p:txBody>
      </p:sp>
    </p:spTree>
    <p:extLst>
      <p:ext uri="{BB962C8B-B14F-4D97-AF65-F5344CB8AC3E}">
        <p14:creationId xmlns:p14="http://schemas.microsoft.com/office/powerpoint/2010/main" val="2627788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2E75A58-AEB7-42B6-9E1E-21968A9E5B6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29</a:t>
            </a:fld>
            <a:endParaRPr lang="en-US">
              <a:solidFill>
                <a:prstClr val="black">
                  <a:tint val="75000"/>
                </a:prstClr>
              </a:solidFill>
            </a:endParaRPr>
          </a:p>
        </p:txBody>
      </p:sp>
      <p:sp>
        <p:nvSpPr>
          <p:cNvPr id="2" name="Title 1"/>
          <p:cNvSpPr>
            <a:spLocks noGrp="1"/>
          </p:cNvSpPr>
          <p:nvPr>
            <p:ph type="title" idx="4294967295"/>
          </p:nvPr>
        </p:nvSpPr>
        <p:spPr>
          <a:xfrm>
            <a:off x="169863" y="247650"/>
            <a:ext cx="12022137" cy="752475"/>
          </a:xfrm>
        </p:spPr>
        <p:txBody>
          <a:bodyPr>
            <a:normAutofit fontScale="90000"/>
          </a:bodyPr>
          <a:lstStyle/>
          <a:p>
            <a:pPr algn="ctr"/>
            <a:r>
              <a:rPr lang="en-US" b="1" dirty="0">
                <a:latin typeface="+mn-lt"/>
              </a:rPr>
              <a:t>HPC Runtime versus ABDS distributed Computing Model on Data Analytics</a:t>
            </a:r>
          </a:p>
        </p:txBody>
      </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56112"/>
            <a:ext cx="6312976" cy="5132846"/>
          </a:xfrm>
          <a:prstGeom prst="rect">
            <a:avLst/>
          </a:prstGeom>
        </p:spPr>
      </p:pic>
      <p:sp>
        <p:nvSpPr>
          <p:cNvPr id="6" name="Rectangle 5"/>
          <p:cNvSpPr/>
          <p:nvPr/>
        </p:nvSpPr>
        <p:spPr>
          <a:xfrm>
            <a:off x="1676401" y="1177898"/>
            <a:ext cx="5691285" cy="369332"/>
          </a:xfrm>
          <a:prstGeom prst="rect">
            <a:avLst/>
          </a:prstGeom>
        </p:spPr>
        <p:txBody>
          <a:bodyPr wrap="square">
            <a:spAutoFit/>
          </a:bodyPr>
          <a:lstStyle/>
          <a:p>
            <a:endParaRPr lang="en-US" dirty="0"/>
          </a:p>
        </p:txBody>
      </p:sp>
      <p:sp>
        <p:nvSpPr>
          <p:cNvPr id="7" name="TextBox 6"/>
          <p:cNvSpPr txBox="1"/>
          <p:nvPr/>
        </p:nvSpPr>
        <p:spPr>
          <a:xfrm>
            <a:off x="6382718" y="1443232"/>
            <a:ext cx="5589723" cy="1938992"/>
          </a:xfrm>
          <a:prstGeom prst="rect">
            <a:avLst/>
          </a:prstGeom>
          <a:noFill/>
        </p:spPr>
        <p:txBody>
          <a:bodyPr wrap="square" rtlCol="0">
            <a:spAutoFit/>
          </a:bodyPr>
          <a:lstStyle/>
          <a:p>
            <a:r>
              <a:rPr lang="en-US" sz="2400" b="1" dirty="0"/>
              <a:t>Hadoop</a:t>
            </a:r>
            <a:r>
              <a:rPr lang="en-US" sz="2400" dirty="0"/>
              <a:t> writes to disk and is</a:t>
            </a:r>
            <a:r>
              <a:rPr lang="en-US" sz="2400" b="1" dirty="0"/>
              <a:t> slowest</a:t>
            </a:r>
            <a:r>
              <a:rPr lang="en-US" sz="2400" dirty="0"/>
              <a:t>; </a:t>
            </a:r>
            <a:r>
              <a:rPr lang="en-US" sz="2400" b="1" dirty="0"/>
              <a:t>Spark </a:t>
            </a:r>
            <a:r>
              <a:rPr lang="en-US" sz="2400" dirty="0"/>
              <a:t>and </a:t>
            </a:r>
            <a:r>
              <a:rPr lang="en-US" sz="2400" b="1" dirty="0"/>
              <a:t>Flink</a:t>
            </a:r>
            <a:r>
              <a:rPr lang="en-US" sz="2400" dirty="0"/>
              <a:t> spawn many processes and do not support </a:t>
            </a:r>
            <a:r>
              <a:rPr lang="en-US" sz="2400" dirty="0" err="1"/>
              <a:t>AllReduce</a:t>
            </a:r>
            <a:r>
              <a:rPr lang="en-US" sz="2400" dirty="0"/>
              <a:t> directly; </a:t>
            </a:r>
            <a:br>
              <a:rPr lang="en-US" sz="2400" dirty="0"/>
            </a:br>
            <a:r>
              <a:rPr lang="en-US" sz="2400" b="1" dirty="0"/>
              <a:t>MPI</a:t>
            </a:r>
            <a:r>
              <a:rPr lang="en-US" sz="2400" dirty="0"/>
              <a:t> does in-place combined reduce/broadcast and is </a:t>
            </a:r>
            <a:r>
              <a:rPr lang="en-US" sz="2400" b="1" dirty="0"/>
              <a:t>fastest</a:t>
            </a:r>
          </a:p>
        </p:txBody>
      </p:sp>
      <p:sp>
        <p:nvSpPr>
          <p:cNvPr id="3" name="TextBox 2">
            <a:extLst>
              <a:ext uri="{FF2B5EF4-FFF2-40B4-BE49-F238E27FC236}">
                <a16:creationId xmlns:a16="http://schemas.microsoft.com/office/drawing/2014/main" id="{90427890-5E06-4454-9AD7-685835A514CE}"/>
              </a:ext>
            </a:extLst>
          </p:cNvPr>
          <p:cNvSpPr txBox="1"/>
          <p:nvPr/>
        </p:nvSpPr>
        <p:spPr>
          <a:xfrm>
            <a:off x="6444635" y="3804383"/>
            <a:ext cx="5527806" cy="2308324"/>
          </a:xfrm>
          <a:prstGeom prst="rect">
            <a:avLst/>
          </a:prstGeom>
          <a:noFill/>
        </p:spPr>
        <p:txBody>
          <a:bodyPr wrap="square" rtlCol="0">
            <a:spAutoFit/>
          </a:bodyPr>
          <a:lstStyle/>
          <a:p>
            <a:r>
              <a:rPr lang="en-US" sz="2400" dirty="0"/>
              <a:t>Need Polymorphic Reduction capability choosing best implementation</a:t>
            </a:r>
            <a:br>
              <a:rPr lang="en-US" sz="2400" dirty="0"/>
            </a:br>
            <a:endParaRPr lang="en-US" sz="2400" dirty="0"/>
          </a:p>
          <a:p>
            <a:r>
              <a:rPr lang="en-US" sz="2400" dirty="0"/>
              <a:t>Use HPC  architecture with</a:t>
            </a:r>
          </a:p>
          <a:p>
            <a:pPr marL="800100" lvl="1" indent="-342900">
              <a:buFont typeface="Arial" panose="020B0604020202020204" pitchFamily="34" charset="0"/>
              <a:buChar char="•"/>
            </a:pPr>
            <a:r>
              <a:rPr lang="en-US" sz="2400" dirty="0"/>
              <a:t>Mutable model</a:t>
            </a:r>
          </a:p>
          <a:p>
            <a:pPr marL="800100" lvl="1" indent="-342900">
              <a:buFont typeface="Arial" panose="020B0604020202020204" pitchFamily="34" charset="0"/>
              <a:buChar char="•"/>
            </a:pPr>
            <a:r>
              <a:rPr lang="en-US" sz="2400" dirty="0"/>
              <a:t>Immutable data</a:t>
            </a:r>
          </a:p>
        </p:txBody>
      </p:sp>
    </p:spTree>
    <p:extLst>
      <p:ext uri="{BB962C8B-B14F-4D97-AF65-F5344CB8AC3E}">
        <p14:creationId xmlns:p14="http://schemas.microsoft.com/office/powerpoint/2010/main" val="122190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rallel computing partitioning">
            <a:extLst>
              <a:ext uri="{FF2B5EF4-FFF2-40B4-BE49-F238E27FC236}">
                <a16:creationId xmlns:a16="http://schemas.microsoft.com/office/drawing/2014/main" id="{FEC5FE82-636C-4345-8127-8E57FCFE5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4409" y="3906982"/>
            <a:ext cx="5211307" cy="29011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7393806-6A2E-4122-9DA2-7E65CC997295}"/>
              </a:ext>
            </a:extLst>
          </p:cNvPr>
          <p:cNvSpPr>
            <a:spLocks noGrp="1"/>
          </p:cNvSpPr>
          <p:nvPr>
            <p:ph idx="1"/>
          </p:nvPr>
        </p:nvSpPr>
        <p:spPr>
          <a:xfrm>
            <a:off x="0" y="821268"/>
            <a:ext cx="12090400" cy="5717644"/>
          </a:xfrm>
        </p:spPr>
        <p:txBody>
          <a:bodyPr>
            <a:normAutofit lnSpcReduction="10000"/>
          </a:bodyPr>
          <a:lstStyle/>
          <a:p>
            <a:pPr>
              <a:spcBef>
                <a:spcPts val="600"/>
              </a:spcBef>
            </a:pPr>
            <a:r>
              <a:rPr lang="en-US" sz="2000" b="1" dirty="0">
                <a:latin typeface="Arial" panose="020B0604020202020204" pitchFamily="34" charset="0"/>
                <a:cs typeface="Arial" panose="020B0604020202020204" pitchFamily="34" charset="0"/>
              </a:rPr>
              <a:t>All the different programming models </a:t>
            </a:r>
            <a:r>
              <a:rPr lang="en-US" sz="2000" dirty="0">
                <a:latin typeface="Arial" panose="020B0604020202020204" pitchFamily="34" charset="0"/>
                <a:cs typeface="Arial" panose="020B0604020202020204" pitchFamily="34" charset="0"/>
              </a:rPr>
              <a:t>(Spark, Flink, Storm, Naiad, MPI/</a:t>
            </a:r>
            <a:r>
              <a:rPr lang="en-US" sz="2000" dirty="0" err="1">
                <a:latin typeface="Arial" panose="020B0604020202020204" pitchFamily="34" charset="0"/>
                <a:cs typeface="Arial" panose="020B0604020202020204" pitchFamily="34" charset="0"/>
              </a:rPr>
              <a:t>OpenMP</a:t>
            </a:r>
            <a:r>
              <a:rPr lang="en-US" sz="2000" dirty="0">
                <a:latin typeface="Arial" panose="020B0604020202020204" pitchFamily="34" charset="0"/>
                <a:cs typeface="Arial" panose="020B0604020202020204" pitchFamily="34" charset="0"/>
              </a:rPr>
              <a:t>) have the </a:t>
            </a:r>
            <a:r>
              <a:rPr lang="en-US" sz="2000" b="1" dirty="0">
                <a:latin typeface="Arial" panose="020B0604020202020204" pitchFamily="34" charset="0"/>
                <a:cs typeface="Arial" panose="020B0604020202020204" pitchFamily="34" charset="0"/>
              </a:rPr>
              <a:t>same high level approach </a:t>
            </a:r>
            <a:r>
              <a:rPr lang="en-US" sz="2000" dirty="0">
                <a:latin typeface="Arial" panose="020B0604020202020204" pitchFamily="34" charset="0"/>
                <a:cs typeface="Arial" panose="020B0604020202020204" pitchFamily="34" charset="0"/>
              </a:rPr>
              <a:t>but application requirements and system architecture can give different appearance</a:t>
            </a:r>
          </a:p>
          <a:p>
            <a:pPr>
              <a:spcBef>
                <a:spcPts val="600"/>
              </a:spcBef>
            </a:pPr>
            <a:r>
              <a:rPr lang="en-US" sz="2000" dirty="0">
                <a:latin typeface="Arial" panose="020B0604020202020204" pitchFamily="34" charset="0"/>
                <a:cs typeface="Arial" panose="020B0604020202020204" pitchFamily="34" charset="0"/>
              </a:rPr>
              <a:t>First: Break Problem </a:t>
            </a:r>
            <a:r>
              <a:rPr lang="en-US" sz="2000" b="1" dirty="0">
                <a:solidFill>
                  <a:srgbClr val="C00000"/>
                </a:solidFill>
                <a:latin typeface="Arial" panose="020B0604020202020204" pitchFamily="34" charset="0"/>
                <a:cs typeface="Arial" panose="020B0604020202020204" pitchFamily="34" charset="0"/>
              </a:rPr>
              <a:t>Data</a:t>
            </a:r>
            <a:r>
              <a:rPr lang="en-US" sz="2000" dirty="0">
                <a:latin typeface="Arial" panose="020B0604020202020204" pitchFamily="34" charset="0"/>
                <a:cs typeface="Arial" panose="020B0604020202020204" pitchFamily="34" charset="0"/>
              </a:rPr>
              <a:t> and/or </a:t>
            </a:r>
            <a:r>
              <a:rPr lang="en-US" sz="2000" b="1" dirty="0">
                <a:solidFill>
                  <a:srgbClr val="C00000"/>
                </a:solidFill>
                <a:latin typeface="Arial" panose="020B0604020202020204" pitchFamily="34" charset="0"/>
                <a:cs typeface="Arial" panose="020B0604020202020204" pitchFamily="34" charset="0"/>
              </a:rPr>
              <a:t>Model-parameters</a:t>
            </a:r>
            <a:r>
              <a:rPr lang="en-US" sz="2000" dirty="0">
                <a:latin typeface="Arial" panose="020B0604020202020204" pitchFamily="34" charset="0"/>
                <a:cs typeface="Arial" panose="020B0604020202020204" pitchFamily="34" charset="0"/>
              </a:rPr>
              <a:t> into parts assigned to separate nodes, processes, threads</a:t>
            </a:r>
          </a:p>
          <a:p>
            <a:pPr>
              <a:spcBef>
                <a:spcPts val="600"/>
              </a:spcBef>
            </a:pPr>
            <a:r>
              <a:rPr lang="en-US" sz="2000" dirty="0">
                <a:latin typeface="Arial" panose="020B0604020202020204" pitchFamily="34" charset="0"/>
                <a:cs typeface="Arial" panose="020B0604020202020204" pitchFamily="34" charset="0"/>
              </a:rPr>
              <a:t>Then: In parallel, do computations typically leaving </a:t>
            </a:r>
            <a:r>
              <a:rPr lang="en-US" sz="2000" dirty="0">
                <a:solidFill>
                  <a:srgbClr val="FF0000"/>
                </a:solidFill>
                <a:latin typeface="Arial" panose="020B0604020202020204" pitchFamily="34" charset="0"/>
                <a:cs typeface="Arial" panose="020B0604020202020204" pitchFamily="34" charset="0"/>
              </a:rPr>
              <a:t>data</a:t>
            </a:r>
            <a:r>
              <a:rPr lang="en-US" sz="2000" dirty="0">
                <a:latin typeface="Arial" panose="020B0604020202020204" pitchFamily="34" charset="0"/>
                <a:cs typeface="Arial" panose="020B0604020202020204" pitchFamily="34" charset="0"/>
              </a:rPr>
              <a:t> untouched but changing </a:t>
            </a:r>
            <a:r>
              <a:rPr lang="en-US" sz="2000" dirty="0">
                <a:solidFill>
                  <a:srgbClr val="FF0000"/>
                </a:solidFill>
                <a:latin typeface="Arial" panose="020B0604020202020204" pitchFamily="34" charset="0"/>
                <a:cs typeface="Arial" panose="020B0604020202020204" pitchFamily="34" charset="0"/>
              </a:rPr>
              <a:t>model-parameters</a:t>
            </a:r>
            <a:r>
              <a:rPr lang="en-US" sz="2000" dirty="0">
                <a:latin typeface="Arial" panose="020B0604020202020204" pitchFamily="34" charset="0"/>
                <a:cs typeface="Arial" panose="020B0604020202020204" pitchFamily="34" charset="0"/>
              </a:rPr>
              <a:t>. Called </a:t>
            </a:r>
            <a:r>
              <a:rPr lang="en-US" sz="2000" b="1" dirty="0">
                <a:solidFill>
                  <a:srgbClr val="C00000"/>
                </a:solidFill>
                <a:latin typeface="Arial" panose="020B0604020202020204" pitchFamily="34" charset="0"/>
                <a:cs typeface="Arial" panose="020B0604020202020204" pitchFamily="34" charset="0"/>
              </a:rPr>
              <a:t>Maps</a:t>
            </a:r>
            <a:r>
              <a:rPr lang="en-US" sz="2000" dirty="0">
                <a:latin typeface="Arial" panose="020B0604020202020204" pitchFamily="34" charset="0"/>
                <a:cs typeface="Arial" panose="020B0604020202020204" pitchFamily="34" charset="0"/>
              </a:rPr>
              <a:t> in MapReduce parlance; typically </a:t>
            </a:r>
            <a:r>
              <a:rPr lang="en-US" sz="2000" b="1" dirty="0">
                <a:solidFill>
                  <a:srgbClr val="C00000"/>
                </a:solidFill>
                <a:latin typeface="Arial" panose="020B0604020202020204" pitchFamily="34" charset="0"/>
                <a:cs typeface="Arial" panose="020B0604020202020204" pitchFamily="34" charset="0"/>
              </a:rPr>
              <a:t>owner computes rule</a:t>
            </a:r>
            <a:r>
              <a:rPr lang="en-US" sz="2000" dirty="0">
                <a:solidFill>
                  <a:srgbClr val="C00000"/>
                </a:solidFill>
                <a:latin typeface="Arial" panose="020B0604020202020204" pitchFamily="34" charset="0"/>
                <a:cs typeface="Arial" panose="020B0604020202020204" pitchFamily="34" charset="0"/>
              </a:rPr>
              <a:t>.</a:t>
            </a:r>
          </a:p>
          <a:p>
            <a:pPr>
              <a:spcBef>
                <a:spcPts val="600"/>
              </a:spcBef>
            </a:pPr>
            <a:r>
              <a:rPr lang="en-US" sz="2000" dirty="0">
                <a:latin typeface="Arial" panose="020B0604020202020204" pitchFamily="34" charset="0"/>
                <a:cs typeface="Arial" panose="020B0604020202020204" pitchFamily="34" charset="0"/>
              </a:rPr>
              <a:t>If </a:t>
            </a:r>
            <a:r>
              <a:rPr lang="en-US" sz="2000" b="1" dirty="0">
                <a:solidFill>
                  <a:srgbClr val="C00000"/>
                </a:solidFill>
                <a:latin typeface="Arial" panose="020B0604020202020204" pitchFamily="34" charset="0"/>
                <a:cs typeface="Arial" panose="020B0604020202020204" pitchFamily="34" charset="0"/>
              </a:rPr>
              <a:t>Pleasingly parallel</a:t>
            </a:r>
            <a:r>
              <a:rPr lang="en-US" sz="2000" dirty="0">
                <a:latin typeface="Arial" panose="020B0604020202020204" pitchFamily="34" charset="0"/>
                <a:cs typeface="Arial" panose="020B0604020202020204" pitchFamily="34" charset="0"/>
              </a:rPr>
              <a:t>, that’s all it is except for management</a:t>
            </a:r>
          </a:p>
          <a:p>
            <a:pPr>
              <a:spcBef>
                <a:spcPts val="600"/>
              </a:spcBef>
            </a:pPr>
            <a:r>
              <a:rPr lang="en-US" sz="2000" dirty="0">
                <a:latin typeface="Arial" panose="020B0604020202020204" pitchFamily="34" charset="0"/>
                <a:cs typeface="Arial" panose="020B0604020202020204" pitchFamily="34" charset="0"/>
              </a:rPr>
              <a:t>If </a:t>
            </a:r>
            <a:r>
              <a:rPr lang="en-US" sz="2000" b="1" dirty="0">
                <a:solidFill>
                  <a:srgbClr val="C00000"/>
                </a:solidFill>
                <a:latin typeface="Arial" panose="020B0604020202020204" pitchFamily="34" charset="0"/>
                <a:cs typeface="Arial" panose="020B0604020202020204" pitchFamily="34" charset="0"/>
              </a:rPr>
              <a:t>Globally parallel, </a:t>
            </a:r>
            <a:r>
              <a:rPr lang="en-US" sz="2000" dirty="0">
                <a:latin typeface="Arial" panose="020B0604020202020204" pitchFamily="34" charset="0"/>
                <a:cs typeface="Arial" panose="020B0604020202020204" pitchFamily="34" charset="0"/>
              </a:rPr>
              <a:t>need to communicate results of computations between nodes during job</a:t>
            </a:r>
          </a:p>
          <a:p>
            <a:pPr>
              <a:spcBef>
                <a:spcPts val="600"/>
              </a:spcBef>
            </a:pPr>
            <a:r>
              <a:rPr lang="en-US" sz="2000" dirty="0">
                <a:latin typeface="Arial" panose="020B0604020202020204" pitchFamily="34" charset="0"/>
                <a:cs typeface="Arial" panose="020B0604020202020204" pitchFamily="34" charset="0"/>
              </a:rPr>
              <a:t>Communication mechanism (TCP, RDMA, Native </a:t>
            </a:r>
            <a:r>
              <a:rPr lang="en-US" sz="2000" dirty="0" err="1">
                <a:latin typeface="Arial" panose="020B0604020202020204" pitchFamily="34" charset="0"/>
                <a:cs typeface="Arial" panose="020B0604020202020204" pitchFamily="34" charset="0"/>
              </a:rPr>
              <a:t>Infiniband</a:t>
            </a:r>
            <a:r>
              <a:rPr lang="en-US" sz="2000" dirty="0">
                <a:latin typeface="Arial" panose="020B0604020202020204" pitchFamily="34" charset="0"/>
                <a:cs typeface="Arial" panose="020B0604020202020204" pitchFamily="34" charset="0"/>
              </a:rPr>
              <a:t>) can vary</a:t>
            </a:r>
          </a:p>
          <a:p>
            <a:pPr>
              <a:spcBef>
                <a:spcPts val="600"/>
              </a:spcBef>
            </a:pPr>
            <a:r>
              <a:rPr lang="en-US" sz="2000" dirty="0">
                <a:latin typeface="Arial" panose="020B0604020202020204" pitchFamily="34" charset="0"/>
                <a:cs typeface="Arial" panose="020B0604020202020204" pitchFamily="34" charset="0"/>
              </a:rPr>
              <a:t>Communication Style (Point to Point, Collective, Pub-Sub) can vary</a:t>
            </a:r>
          </a:p>
          <a:p>
            <a:pPr>
              <a:spcBef>
                <a:spcPts val="600"/>
              </a:spcBef>
            </a:pPr>
            <a:r>
              <a:rPr lang="en-US" sz="2000" dirty="0">
                <a:latin typeface="Arial" panose="020B0604020202020204" pitchFamily="34" charset="0"/>
                <a:cs typeface="Arial" panose="020B0604020202020204" pitchFamily="34" charset="0"/>
              </a:rPr>
              <a:t>Possible need for sophisticated dynamic changes in </a:t>
            </a:r>
            <a:br>
              <a:rPr lang="en-US" sz="2000" dirty="0">
                <a:latin typeface="Arial" panose="020B0604020202020204" pitchFamily="34" charset="0"/>
                <a:cs typeface="Arial" panose="020B0604020202020204" pitchFamily="34" charset="0"/>
              </a:rPr>
            </a:br>
            <a:r>
              <a:rPr lang="en-US" sz="2000" dirty="0" err="1">
                <a:latin typeface="Arial" panose="020B0604020202020204" pitchFamily="34" charset="0"/>
                <a:cs typeface="Arial" panose="020B0604020202020204" pitchFamily="34" charset="0"/>
              </a:rPr>
              <a:t>partioning</a:t>
            </a:r>
            <a:r>
              <a:rPr lang="en-US" sz="2000" dirty="0">
                <a:latin typeface="Arial" panose="020B0604020202020204" pitchFamily="34" charset="0"/>
                <a:cs typeface="Arial" panose="020B0604020202020204" pitchFamily="34" charset="0"/>
              </a:rPr>
              <a:t> (load balancing)</a:t>
            </a:r>
          </a:p>
          <a:p>
            <a:pPr>
              <a:spcBef>
                <a:spcPts val="600"/>
              </a:spcBef>
            </a:pPr>
            <a:r>
              <a:rPr lang="en-US" sz="2000" dirty="0">
                <a:latin typeface="Arial" panose="020B0604020202020204" pitchFamily="34" charset="0"/>
                <a:cs typeface="Arial" panose="020B0604020202020204" pitchFamily="34" charset="0"/>
              </a:rPr>
              <a:t>Computation either on fixed tasks or flow between tasks</a:t>
            </a:r>
          </a:p>
          <a:p>
            <a:pPr>
              <a:spcBef>
                <a:spcPts val="600"/>
              </a:spcBef>
            </a:pPr>
            <a:r>
              <a:rPr lang="en-US" sz="2000" dirty="0">
                <a:latin typeface="Arial" panose="020B0604020202020204" pitchFamily="34" charset="0"/>
                <a:cs typeface="Arial" panose="020B0604020202020204" pitchFamily="34" charset="0"/>
              </a:rPr>
              <a:t>Choices: “Automatic Parallelism or Not” </a:t>
            </a:r>
          </a:p>
          <a:p>
            <a:pPr>
              <a:spcBef>
                <a:spcPts val="600"/>
              </a:spcBef>
            </a:pPr>
            <a:r>
              <a:rPr lang="en-US" sz="2000" dirty="0">
                <a:latin typeface="Arial" panose="020B0604020202020204" pitchFamily="34" charset="0"/>
                <a:cs typeface="Arial" panose="020B0604020202020204" pitchFamily="34" charset="0"/>
              </a:rPr>
              <a:t>Choices: “Complicated Parallel Algorithm or Not”</a:t>
            </a:r>
          </a:p>
          <a:p>
            <a:pPr>
              <a:spcBef>
                <a:spcPts val="600"/>
              </a:spcBef>
            </a:pPr>
            <a:r>
              <a:rPr lang="en-US" sz="2000" dirty="0">
                <a:latin typeface="Arial" panose="020B0604020202020204" pitchFamily="34" charset="0"/>
                <a:cs typeface="Arial" panose="020B0604020202020204" pitchFamily="34" charset="0"/>
              </a:rPr>
              <a:t>Fault-Tolerance model can vary</a:t>
            </a:r>
          </a:p>
          <a:p>
            <a:pPr>
              <a:spcBef>
                <a:spcPts val="600"/>
              </a:spcBef>
            </a:pPr>
            <a:r>
              <a:rPr lang="en-US" sz="2000" dirty="0">
                <a:latin typeface="Arial" panose="020B0604020202020204" pitchFamily="34" charset="0"/>
                <a:cs typeface="Arial" panose="020B0604020202020204" pitchFamily="34" charset="0"/>
              </a:rPr>
              <a:t>Output model can vary: RDD or Files  or Pipes</a:t>
            </a:r>
          </a:p>
        </p:txBody>
      </p:sp>
      <p:sp>
        <p:nvSpPr>
          <p:cNvPr id="2" name="Title 1">
            <a:extLst>
              <a:ext uri="{FF2B5EF4-FFF2-40B4-BE49-F238E27FC236}">
                <a16:creationId xmlns:a16="http://schemas.microsoft.com/office/drawing/2014/main" id="{96D4FF7F-D950-4953-B27E-282CAB64A0FD}"/>
              </a:ext>
            </a:extLst>
          </p:cNvPr>
          <p:cNvSpPr>
            <a:spLocks noGrp="1"/>
          </p:cNvSpPr>
          <p:nvPr>
            <p:ph type="title"/>
          </p:nvPr>
        </p:nvSpPr>
        <p:spPr>
          <a:xfrm>
            <a:off x="0" y="49880"/>
            <a:ext cx="12205716" cy="856166"/>
          </a:xfrm>
        </p:spPr>
        <p:txBody>
          <a:bodyPr>
            <a:normAutofit/>
          </a:bodyPr>
          <a:lstStyle/>
          <a:p>
            <a:pPr algn="ctr"/>
            <a:r>
              <a:rPr lang="en-US" b="1" dirty="0">
                <a:latin typeface="+mn-lt"/>
              </a:rPr>
              <a:t>Parallel Computing: Big Data and Simulations</a:t>
            </a:r>
          </a:p>
        </p:txBody>
      </p:sp>
      <p:sp>
        <p:nvSpPr>
          <p:cNvPr id="7" name="Slide Number Placeholder 6">
            <a:extLst>
              <a:ext uri="{FF2B5EF4-FFF2-40B4-BE49-F238E27FC236}">
                <a16:creationId xmlns:a16="http://schemas.microsoft.com/office/drawing/2014/main" id="{1D574A5F-477F-4052-AAAE-BB86951968D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3786396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638337" y="1492516"/>
            <a:ext cx="10515600" cy="3969014"/>
          </a:xfrm>
        </p:spPr>
        <p:txBody>
          <a:bodyPr/>
          <a:lstStyle/>
          <a:p>
            <a:pPr algn="ctr"/>
            <a:r>
              <a:rPr lang="en-US" dirty="0"/>
              <a:t>Software</a:t>
            </a:r>
            <a:br>
              <a:rPr lang="en-US" dirty="0"/>
            </a:br>
            <a:r>
              <a:rPr lang="en-US" sz="4000" dirty="0"/>
              <a:t>HPC-ABDS</a:t>
            </a:r>
            <a:br>
              <a:rPr lang="en-US" sz="4000" dirty="0"/>
            </a:br>
            <a:r>
              <a:rPr lang="en-US" sz="4000" dirty="0"/>
              <a:t>HPC-</a:t>
            </a:r>
            <a:r>
              <a:rPr lang="en-US" sz="4000" dirty="0" err="1"/>
              <a:t>FaaS</a:t>
            </a:r>
            <a:br>
              <a:rPr lang="en-US" sz="4000" dirty="0"/>
            </a:br>
            <a:r>
              <a:rPr lang="en-US" sz="4000" dirty="0"/>
              <a:t>AI First Analytics</a:t>
            </a:r>
            <a:endParaRPr lang="en-US" b="1" dirty="0">
              <a:latin typeface="+mn-lt"/>
            </a:endParaRPr>
          </a:p>
        </p:txBody>
      </p:sp>
      <p:sp>
        <p:nvSpPr>
          <p:cNvPr id="3" name="Date Placeholder 2">
            <a:extLst>
              <a:ext uri="{FF2B5EF4-FFF2-40B4-BE49-F238E27FC236}">
                <a16:creationId xmlns:a16="http://schemas.microsoft.com/office/drawing/2014/main" id="{6583EBFD-E9A8-49FF-BE0D-8478DE403497}"/>
              </a:ext>
            </a:extLst>
          </p:cNvPr>
          <p:cNvSpPr>
            <a:spLocks noGrp="1"/>
          </p:cNvSpPr>
          <p:nvPr>
            <p:ph type="dt" sz="half" idx="10"/>
          </p:nvPr>
        </p:nvSpPr>
        <p:spPr/>
        <p:txBody>
          <a:bodyPr/>
          <a:lstStyle/>
          <a:p>
            <a:fld id="{A990D9BF-87B8-4AC9-ADC2-13A85434FA1F}" type="datetime1">
              <a:rPr lang="en-US" smtClean="0">
                <a:solidFill>
                  <a:prstClr val="black">
                    <a:tint val="75000"/>
                  </a:prstClr>
                </a:solidFill>
              </a:rPr>
              <a:t>6/4/2018</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63BEF53-FF03-4C56-93B0-F3BAF68EED3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30</a:t>
            </a:fld>
            <a:endParaRPr lang="en-US">
              <a:solidFill>
                <a:prstClr val="black">
                  <a:tint val="75000"/>
                </a:prstClr>
              </a:solidFill>
            </a:endParaRPr>
          </a:p>
        </p:txBody>
      </p:sp>
      <p:grpSp>
        <p:nvGrpSpPr>
          <p:cNvPr id="7" name="Group 6">
            <a:extLst>
              <a:ext uri="{FF2B5EF4-FFF2-40B4-BE49-F238E27FC236}">
                <a16:creationId xmlns:a16="http://schemas.microsoft.com/office/drawing/2014/main" id="{A873DED5-E86B-4B69-9412-0A97E12E835F}"/>
              </a:ext>
            </a:extLst>
          </p:cNvPr>
          <p:cNvGrpSpPr/>
          <p:nvPr/>
        </p:nvGrpSpPr>
        <p:grpSpPr>
          <a:xfrm>
            <a:off x="1952787" y="200751"/>
            <a:ext cx="7886700" cy="2438400"/>
            <a:chOff x="1952787" y="200751"/>
            <a:chExt cx="7886700" cy="2438400"/>
          </a:xfrm>
        </p:grpSpPr>
        <p:pic>
          <p:nvPicPr>
            <p:cNvPr id="1026" name="Picture 2" descr="http://www.iterativemapreduce.org/images/twister.png">
              <a:extLst>
                <a:ext uri="{FF2B5EF4-FFF2-40B4-BE49-F238E27FC236}">
                  <a16:creationId xmlns:a16="http://schemas.microsoft.com/office/drawing/2014/main" id="{052EA105-5C4A-4F1A-8596-9D5B35B69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54DF22-3E42-432D-A687-B8D17F57B03C}"/>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
        <p:nvSpPr>
          <p:cNvPr id="11" name="Text Placeholder 10">
            <a:extLst>
              <a:ext uri="{FF2B5EF4-FFF2-40B4-BE49-F238E27FC236}">
                <a16:creationId xmlns:a16="http://schemas.microsoft.com/office/drawing/2014/main" id="{82C213AB-AD43-4D88-B48A-1235D851CD08}"/>
              </a:ext>
            </a:extLst>
          </p:cNvPr>
          <p:cNvSpPr>
            <a:spLocks noGrp="1"/>
          </p:cNvSpPr>
          <p:nvPr>
            <p:ph type="body" idx="1"/>
          </p:nvPr>
        </p:nvSpPr>
        <p:spPr>
          <a:xfrm>
            <a:off x="924984" y="5461530"/>
            <a:ext cx="10515600" cy="1500187"/>
          </a:xfrm>
        </p:spPr>
        <p:txBody>
          <a:bodyPr/>
          <a:lstStyle/>
          <a:p>
            <a:endParaRPr lang="en-US" dirty="0"/>
          </a:p>
        </p:txBody>
      </p:sp>
    </p:spTree>
    <p:extLst>
      <p:ext uri="{BB962C8B-B14F-4D97-AF65-F5344CB8AC3E}">
        <p14:creationId xmlns:p14="http://schemas.microsoft.com/office/powerpoint/2010/main" val="4143140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049"/>
            <a:ext cx="3030695" cy="6537174"/>
          </a:xfrm>
          <a:prstGeom prst="rect">
            <a:avLst/>
          </a:prstGeom>
          <a:solidFill>
            <a:schemeClr val="bg1"/>
          </a:solidFill>
        </p:spPr>
        <p:txBody>
          <a:bodyPr wrap="square">
            <a:spAutoFit/>
          </a:bodyPr>
          <a:lstStyle/>
          <a:p>
            <a:pPr>
              <a:lnSpc>
                <a:spcPct val="115000"/>
              </a:lnSpc>
              <a:spcBef>
                <a:spcPts val="1800"/>
              </a:spcBef>
              <a:spcAft>
                <a:spcPts val="600"/>
              </a:spcAft>
            </a:pPr>
            <a:r>
              <a:rPr lang="en-US" sz="2400" dirty="0">
                <a:latin typeface="Times New Roman" panose="02020603050405020304" pitchFamily="18" charset="0"/>
              </a:rPr>
              <a:t>NSF 1443054: CIF21 DIBBs: Middleware and High Performance Analytics Libraries for Scalable Data Science</a:t>
            </a:r>
          </a:p>
          <a:p>
            <a:pPr>
              <a:lnSpc>
                <a:spcPct val="115000"/>
              </a:lnSpc>
              <a:spcBef>
                <a:spcPts val="1800"/>
              </a:spcBef>
              <a:spcAft>
                <a:spcPts val="600"/>
              </a:spcAft>
            </a:pPr>
            <a:r>
              <a:rPr lang="en-US" sz="2400" dirty="0">
                <a:latin typeface="Times New Roman" panose="02020603050405020304" pitchFamily="18" charset="0"/>
              </a:rPr>
              <a:t>Ogres Application Analysis</a:t>
            </a:r>
          </a:p>
          <a:p>
            <a:pPr>
              <a:lnSpc>
                <a:spcPct val="115000"/>
              </a:lnSpc>
              <a:spcBef>
                <a:spcPts val="1800"/>
              </a:spcBef>
              <a:spcAft>
                <a:spcPts val="600"/>
              </a:spcAft>
            </a:pPr>
            <a:r>
              <a:rPr lang="en-US" sz="2400" dirty="0">
                <a:latin typeface="Times New Roman" panose="02020603050405020304" pitchFamily="18" charset="0"/>
              </a:rPr>
              <a:t>HPC-ABDS and HPC-</a:t>
            </a:r>
            <a:r>
              <a:rPr lang="en-US" sz="2400" dirty="0" err="1">
                <a:latin typeface="Times New Roman" panose="02020603050405020304" pitchFamily="18" charset="0"/>
              </a:rPr>
              <a:t>FaaS</a:t>
            </a:r>
            <a:r>
              <a:rPr lang="en-US" sz="2400" dirty="0">
                <a:latin typeface="Times New Roman" panose="02020603050405020304" pitchFamily="18" charset="0"/>
              </a:rPr>
              <a:t> Software</a:t>
            </a:r>
            <a:br>
              <a:rPr lang="en-US" sz="2400" dirty="0">
                <a:latin typeface="Times New Roman" panose="02020603050405020304" pitchFamily="18" charset="0"/>
              </a:rPr>
            </a:br>
            <a:r>
              <a:rPr lang="en-US" sz="2400" dirty="0">
                <a:latin typeface="Times New Roman" panose="02020603050405020304" pitchFamily="18" charset="0"/>
              </a:rPr>
              <a:t>Harp and Twister2 Building Blocks</a:t>
            </a:r>
          </a:p>
          <a:p>
            <a:pPr>
              <a:lnSpc>
                <a:spcPct val="115000"/>
              </a:lnSpc>
              <a:spcBef>
                <a:spcPts val="1800"/>
              </a:spcBef>
              <a:spcAft>
                <a:spcPts val="600"/>
              </a:spcAft>
            </a:pPr>
            <a:r>
              <a:rPr lang="en-US" sz="2400" dirty="0">
                <a:latin typeface="Times New Roman" panose="02020603050405020304" pitchFamily="18" charset="0"/>
              </a:rPr>
              <a:t>SPIDAL Data Analytics Library</a:t>
            </a:r>
            <a:endParaRPr lang="en-US" sz="2400" dirty="0"/>
          </a:p>
        </p:txBody>
      </p:sp>
      <p:sp>
        <p:nvSpPr>
          <p:cNvPr id="6" name="Date Placeholder 5">
            <a:extLst>
              <a:ext uri="{FF2B5EF4-FFF2-40B4-BE49-F238E27FC236}">
                <a16:creationId xmlns:a16="http://schemas.microsoft.com/office/drawing/2014/main" id="{47D2C95A-CAE5-4B86-BFB6-6E6555122FB9}"/>
              </a:ext>
            </a:extLst>
          </p:cNvPr>
          <p:cNvSpPr>
            <a:spLocks noGrp="1"/>
          </p:cNvSpPr>
          <p:nvPr>
            <p:ph type="dt" sz="half" idx="10"/>
          </p:nvPr>
        </p:nvSpPr>
        <p:spPr/>
        <p:txBody>
          <a:bodyPr/>
          <a:lstStyle/>
          <a:p>
            <a:fld id="{8FE1A80D-F9E4-481C-BBB6-410B057AD083}" type="datetime1">
              <a:rPr lang="en-US" smtClean="0">
                <a:solidFill>
                  <a:prstClr val="black">
                    <a:tint val="75000"/>
                  </a:prstClr>
                </a:solidFill>
              </a:rPr>
              <a:t>6/4/2018</a:t>
            </a:fld>
            <a:endParaRPr lang="en-US">
              <a:solidFill>
                <a:prstClr val="black">
                  <a:tint val="75000"/>
                </a:prstClr>
              </a:solidFill>
            </a:endParaRPr>
          </a:p>
        </p:txBody>
      </p:sp>
      <p:sp>
        <p:nvSpPr>
          <p:cNvPr id="14" name="Slide Number Placeholder 13">
            <a:extLst>
              <a:ext uri="{FF2B5EF4-FFF2-40B4-BE49-F238E27FC236}">
                <a16:creationId xmlns:a16="http://schemas.microsoft.com/office/drawing/2014/main" id="{6FC19299-EB2F-4A5D-957B-19F9D1F4F36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31</a:t>
            </a:fld>
            <a:endParaRPr lang="en-US">
              <a:solidFill>
                <a:prstClr val="black">
                  <a:tint val="75000"/>
                </a:prstClr>
              </a:solidFill>
            </a:endParaRPr>
          </a:p>
        </p:txBody>
      </p:sp>
      <p:grpSp>
        <p:nvGrpSpPr>
          <p:cNvPr id="2" name="Group 1"/>
          <p:cNvGrpSpPr/>
          <p:nvPr/>
        </p:nvGrpSpPr>
        <p:grpSpPr>
          <a:xfrm>
            <a:off x="3054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b="1" dirty="0">
                  <a:solidFill>
                    <a:schemeClr val="bg1"/>
                  </a:solidFill>
                </a:rPr>
                <a:t>Software: MIDAS</a:t>
              </a:r>
              <a:br>
                <a:rPr lang="en-US" b="1" dirty="0">
                  <a:solidFill>
                    <a:schemeClr val="bg1"/>
                  </a:solidFill>
                </a:rPr>
              </a:br>
              <a:r>
                <a:rPr lang="en-US" b="1" dirty="0">
                  <a:solidFill>
                    <a:schemeClr val="bg1"/>
                  </a:solidFill>
                </a:rPr>
                <a:t>HPC-ABDS</a:t>
              </a:r>
            </a:p>
          </p:txBody>
        </p:sp>
      </p:grpSp>
    </p:spTree>
    <p:extLst>
      <p:ext uri="{BB962C8B-B14F-4D97-AF65-F5344CB8AC3E}">
        <p14:creationId xmlns:p14="http://schemas.microsoft.com/office/powerpoint/2010/main" val="3995813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102037-BF66-4710-87FB-F646B0BBB3D6}"/>
              </a:ext>
            </a:extLst>
          </p:cNvPr>
          <p:cNvSpPr>
            <a:spLocks noGrp="1"/>
          </p:cNvSpPr>
          <p:nvPr>
            <p:ph type="title"/>
          </p:nvPr>
        </p:nvSpPr>
        <p:spPr>
          <a:xfrm>
            <a:off x="0" y="2364582"/>
            <a:ext cx="2757488" cy="1440122"/>
          </a:xfrm>
        </p:spPr>
        <p:txBody>
          <a:bodyPr>
            <a:normAutofit fontScale="90000"/>
          </a:bodyPr>
          <a:lstStyle/>
          <a:p>
            <a:r>
              <a:rPr lang="en-US" sz="4000" b="1" dirty="0">
                <a:latin typeface="+mn-lt"/>
              </a:rPr>
              <a:t>HPC-ABDS</a:t>
            </a:r>
            <a:br>
              <a:rPr lang="en-US" sz="4000" b="1" dirty="0">
                <a:latin typeface="+mn-lt"/>
              </a:rPr>
            </a:br>
            <a:br>
              <a:rPr lang="en-US" sz="4000" b="1" dirty="0">
                <a:latin typeface="+mn-lt"/>
              </a:rPr>
            </a:br>
            <a:r>
              <a:rPr lang="en-US" sz="4000" dirty="0">
                <a:latin typeface="+mn-lt"/>
              </a:rPr>
              <a:t>Integrated wide range of HPC and Big Data technologies</a:t>
            </a:r>
            <a:r>
              <a:rPr lang="en-US" dirty="0">
                <a:latin typeface="+mn-lt"/>
              </a:rPr>
              <a:t>.</a:t>
            </a:r>
            <a:br>
              <a:rPr lang="en-US" sz="4000" dirty="0">
                <a:latin typeface="+mn-lt"/>
              </a:rPr>
            </a:br>
            <a:br>
              <a:rPr lang="en-US" sz="4000" dirty="0">
                <a:latin typeface="+mn-lt"/>
              </a:rPr>
            </a:br>
            <a:r>
              <a:rPr lang="en-US" sz="4000" dirty="0">
                <a:latin typeface="+mn-lt"/>
              </a:rPr>
              <a:t>I gave up updating list in January 2016!</a:t>
            </a:r>
          </a:p>
        </p:txBody>
      </p:sp>
      <p:sp>
        <p:nvSpPr>
          <p:cNvPr id="6" name="Date Placeholder 5">
            <a:extLst>
              <a:ext uri="{FF2B5EF4-FFF2-40B4-BE49-F238E27FC236}">
                <a16:creationId xmlns:a16="http://schemas.microsoft.com/office/drawing/2014/main" id="{AB4A8A29-3355-436D-9699-9DE997F2894A}"/>
              </a:ext>
            </a:extLst>
          </p:cNvPr>
          <p:cNvSpPr>
            <a:spLocks noGrp="1"/>
          </p:cNvSpPr>
          <p:nvPr>
            <p:ph type="dt" sz="half" idx="10"/>
          </p:nvPr>
        </p:nvSpPr>
        <p:spPr/>
        <p:txBody>
          <a:bodyPr/>
          <a:lstStyle/>
          <a:p>
            <a:fld id="{81DF8CCE-EB11-45F0-8C17-A31F73E8BAFD}" type="datetime1">
              <a:rPr lang="en-US" smtClean="0">
                <a:solidFill>
                  <a:prstClr val="black">
                    <a:tint val="75000"/>
                  </a:prstClr>
                </a:solidFill>
              </a:rPr>
              <a:t>6/4/2018</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0A06F09-1FEC-4F71-8776-D8859DC2286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32</a:t>
            </a:fld>
            <a:endParaRPr lang="en-US">
              <a:solidFill>
                <a:prstClr val="black">
                  <a:tint val="75000"/>
                </a:prstClr>
              </a:solidFill>
            </a:endParaRPr>
          </a:p>
        </p:txBody>
      </p:sp>
      <p:pic>
        <p:nvPicPr>
          <p:cNvPr id="5" name="Picture 4">
            <a:extLst>
              <a:ext uri="{FF2B5EF4-FFF2-40B4-BE49-F238E27FC236}">
                <a16:creationId xmlns:a16="http://schemas.microsoft.com/office/drawing/2014/main" id="{C2115D3B-01E2-4BD4-B2DE-B5A3C59B1F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915"/>
          <a:stretch/>
        </p:blipFill>
        <p:spPr bwMode="auto">
          <a:xfrm>
            <a:off x="2699245" y="0"/>
            <a:ext cx="9492755" cy="69191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5107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12123" y="0"/>
            <a:ext cx="9144000" cy="6858000"/>
          </a:xfrm>
          <a:prstGeom prst="rect">
            <a:avLst/>
          </a:prstGeom>
          <a:solidFill>
            <a:srgbClr val="FFFEC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solidFill>
                <a:srgbClr val="000000"/>
              </a:solidFill>
            </a:endParaRPr>
          </a:p>
        </p:txBody>
      </p:sp>
      <p:sp>
        <p:nvSpPr>
          <p:cNvPr id="35" name="TextBox 34">
            <a:extLst>
              <a:ext uri="{FF2B5EF4-FFF2-40B4-BE49-F238E27FC236}">
                <a16:creationId xmlns:a16="http://schemas.microsoft.com/office/drawing/2014/main" id="{66ECBDCC-6057-4C1F-9BAE-EA51785CA8CC}"/>
              </a:ext>
            </a:extLst>
          </p:cNvPr>
          <p:cNvSpPr txBox="1"/>
          <p:nvPr/>
        </p:nvSpPr>
        <p:spPr>
          <a:xfrm>
            <a:off x="72561" y="734347"/>
            <a:ext cx="2807233" cy="4524315"/>
          </a:xfrm>
          <a:prstGeom prst="rect">
            <a:avLst/>
          </a:prstGeom>
          <a:noFill/>
        </p:spPr>
        <p:txBody>
          <a:bodyPr wrap="square" rtlCol="0">
            <a:spAutoFit/>
          </a:bodyPr>
          <a:lstStyle/>
          <a:p>
            <a:r>
              <a:rPr lang="en-US" sz="2400" dirty="0"/>
              <a:t>Different choices in software systems in Clouds and HPC. HPC-ABDS takes cloud software augmented by HPC when needed to improve performance</a:t>
            </a:r>
          </a:p>
          <a:p>
            <a:endParaRPr lang="en-US" sz="2400" dirty="0"/>
          </a:p>
          <a:p>
            <a:r>
              <a:rPr lang="en-US" sz="2400" dirty="0"/>
              <a:t>16 of 21 layers plus languages</a:t>
            </a:r>
          </a:p>
        </p:txBody>
      </p:sp>
      <p:sp>
        <p:nvSpPr>
          <p:cNvPr id="4" name="Date Placeholder 3">
            <a:extLst>
              <a:ext uri="{FF2B5EF4-FFF2-40B4-BE49-F238E27FC236}">
                <a16:creationId xmlns:a16="http://schemas.microsoft.com/office/drawing/2014/main" id="{7F1B56E5-98E6-47AC-8273-5417A0A7CFF4}"/>
              </a:ext>
            </a:extLst>
          </p:cNvPr>
          <p:cNvSpPr>
            <a:spLocks noGrp="1"/>
          </p:cNvSpPr>
          <p:nvPr>
            <p:ph type="dt" sz="half" idx="10"/>
          </p:nvPr>
        </p:nvSpPr>
        <p:spPr/>
        <p:txBody>
          <a:bodyPr/>
          <a:lstStyle/>
          <a:p>
            <a:fld id="{C81026B9-9FC3-4306-9E82-F871AEE6100C}" type="datetime1">
              <a:rPr lang="en-US" smtClean="0">
                <a:solidFill>
                  <a:prstClr val="black">
                    <a:tint val="75000"/>
                  </a:prstClr>
                </a:solidFill>
              </a:rPr>
              <a:t>6/4/2018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B9E0757-9EDB-4F3F-B7FB-67BA9C68B84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33</a:t>
            </a:fld>
            <a:endParaRPr lang="en-US">
              <a:solidFill>
                <a:prstClr val="black">
                  <a:tint val="75000"/>
                </a:prstClr>
              </a:solidFill>
            </a:endParaRPr>
          </a:p>
        </p:txBody>
      </p:sp>
      <p:pic>
        <p:nvPicPr>
          <p:cNvPr id="38" name="Picture 37">
            <a:extLst>
              <a:ext uri="{FF2B5EF4-FFF2-40B4-BE49-F238E27FC236}">
                <a16:creationId xmlns:a16="http://schemas.microsoft.com/office/drawing/2014/main" id="{BFDDD88E-AF3F-4F73-911D-A848ED7D9EDE}"/>
              </a:ext>
            </a:extLst>
          </p:cNvPr>
          <p:cNvPicPr>
            <a:picLocks noChangeAspect="1"/>
          </p:cNvPicPr>
          <p:nvPr/>
        </p:nvPicPr>
        <p:blipFill>
          <a:blip r:embed="rId2"/>
          <a:stretch>
            <a:fillRect/>
          </a:stretch>
        </p:blipFill>
        <p:spPr>
          <a:xfrm>
            <a:off x="3012123" y="253057"/>
            <a:ext cx="9096020" cy="6468417"/>
          </a:xfrm>
          <a:prstGeom prst="rect">
            <a:avLst/>
          </a:prstGeom>
        </p:spPr>
      </p:pic>
    </p:spTree>
    <p:extLst>
      <p:ext uri="{BB962C8B-B14F-4D97-AF65-F5344CB8AC3E}">
        <p14:creationId xmlns:p14="http://schemas.microsoft.com/office/powerpoint/2010/main" val="1992985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45A46B-4416-48FC-940C-AFA2EE49BA64}"/>
              </a:ext>
            </a:extLst>
          </p:cNvPr>
          <p:cNvSpPr>
            <a:spLocks noGrp="1"/>
          </p:cNvSpPr>
          <p:nvPr>
            <p:ph type="title"/>
          </p:nvPr>
        </p:nvSpPr>
        <p:spPr/>
        <p:txBody>
          <a:bodyPr/>
          <a:lstStyle/>
          <a:p>
            <a:r>
              <a:rPr lang="en-US" dirty="0"/>
              <a:t>Harp Plugin for Hadoop: Adding High Performance</a:t>
            </a:r>
          </a:p>
        </p:txBody>
      </p:sp>
      <p:sp>
        <p:nvSpPr>
          <p:cNvPr id="8" name="Slide Number Placeholder 7">
            <a:extLst>
              <a:ext uri="{FF2B5EF4-FFF2-40B4-BE49-F238E27FC236}">
                <a16:creationId xmlns:a16="http://schemas.microsoft.com/office/drawing/2014/main" id="{09E09275-6B7B-44F9-87BD-D0C69DB09C8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34</a:t>
            </a:fld>
            <a:endParaRPr lang="en-US">
              <a:solidFill>
                <a:prstClr val="black">
                  <a:tint val="75000"/>
                </a:prstClr>
              </a:solidFill>
            </a:endParaRPr>
          </a:p>
        </p:txBody>
      </p:sp>
      <p:pic>
        <p:nvPicPr>
          <p:cNvPr id="5" name="Picture 4">
            <a:extLst>
              <a:ext uri="{FF2B5EF4-FFF2-40B4-BE49-F238E27FC236}">
                <a16:creationId xmlns:a16="http://schemas.microsoft.com/office/drawing/2014/main" id="{B88B6024-75DE-4562-9B09-4C4D8FB17C7A}"/>
              </a:ext>
            </a:extLst>
          </p:cNvPr>
          <p:cNvPicPr>
            <a:picLocks noChangeAspect="1"/>
          </p:cNvPicPr>
          <p:nvPr/>
        </p:nvPicPr>
        <p:blipFill rotWithShape="1">
          <a:blip r:embed="rId2"/>
          <a:srcRect t="18323" b="-1"/>
          <a:stretch/>
        </p:blipFill>
        <p:spPr>
          <a:xfrm>
            <a:off x="0" y="1256562"/>
            <a:ext cx="12113360" cy="5601435"/>
          </a:xfrm>
          <a:prstGeom prst="rect">
            <a:avLst/>
          </a:prstGeom>
        </p:spPr>
      </p:pic>
      <p:sp>
        <p:nvSpPr>
          <p:cNvPr id="6" name="TextBox 5">
            <a:extLst>
              <a:ext uri="{FF2B5EF4-FFF2-40B4-BE49-F238E27FC236}">
                <a16:creationId xmlns:a16="http://schemas.microsoft.com/office/drawing/2014/main" id="{41C787BA-B391-42BA-8EB1-E2A5745D777A}"/>
              </a:ext>
            </a:extLst>
          </p:cNvPr>
          <p:cNvSpPr txBox="1"/>
          <p:nvPr/>
        </p:nvSpPr>
        <p:spPr>
          <a:xfrm>
            <a:off x="9465469" y="887230"/>
            <a:ext cx="2373535" cy="461665"/>
          </a:xfrm>
          <a:prstGeom prst="rect">
            <a:avLst/>
          </a:prstGeom>
          <a:noFill/>
        </p:spPr>
        <p:txBody>
          <a:bodyPr wrap="none" rtlCol="0">
            <a:spAutoFit/>
          </a:bodyPr>
          <a:lstStyle/>
          <a:p>
            <a:r>
              <a:rPr lang="en-US" sz="2400" b="1" dirty="0"/>
              <a:t>Work of Judy </a:t>
            </a:r>
            <a:r>
              <a:rPr lang="en-US" sz="2400" b="1" dirty="0" err="1"/>
              <a:t>Qiu</a:t>
            </a:r>
            <a:endParaRPr lang="en-US" sz="2400" b="1" dirty="0"/>
          </a:p>
        </p:txBody>
      </p:sp>
    </p:spTree>
    <p:extLst>
      <p:ext uri="{BB962C8B-B14F-4D97-AF65-F5344CB8AC3E}">
        <p14:creationId xmlns:p14="http://schemas.microsoft.com/office/powerpoint/2010/main" val="4254401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1064" y="5457197"/>
            <a:ext cx="11909871" cy="93207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5300" b="0" i="0" u="none" strike="noStrike" kern="1200" cap="none" spc="0" normalizeH="0" baseline="0" noProof="0" dirty="0">
                <a:ln>
                  <a:noFill/>
                </a:ln>
                <a:solidFill>
                  <a:srgbClr val="263338"/>
                </a:solidFill>
                <a:effectLst/>
                <a:uLnTx/>
                <a:uFillTx/>
                <a:latin typeface="Montserrat" charset="0"/>
                <a:ea typeface="Montserrat" charset="0"/>
                <a:cs typeface="Montserrat" charset="0"/>
              </a:rPr>
              <a:t>Map Collective Run time merges MapReduce and HPC</a:t>
            </a:r>
            <a:endParaRPr kumimoji="0" lang="x-none" altLang="en-US" sz="3200" b="0" i="0" u="none" strike="noStrike" kern="1200" cap="none" spc="0" normalizeH="0" baseline="0" noProof="0" dirty="0">
              <a:ln>
                <a:noFill/>
              </a:ln>
              <a:solidFill>
                <a:srgbClr val="72A1A8"/>
              </a:solidFill>
              <a:effectLst/>
              <a:uLnTx/>
              <a:uFillTx/>
              <a:latin typeface="Montserrat" charset="0"/>
              <a:ea typeface="Montserrat" charset="0"/>
              <a:cs typeface="Montserrat" charset="0"/>
            </a:endParaRPr>
          </a:p>
        </p:txBody>
      </p:sp>
      <p:sp>
        <p:nvSpPr>
          <p:cNvPr id="8" name="Rectangle 7">
            <a:extLst>
              <a:ext uri="{FF2B5EF4-FFF2-40B4-BE49-F238E27FC236}">
                <a16:creationId xmlns:a16="http://schemas.microsoft.com/office/drawing/2014/main" id="{4D5C0770-D19E-4327-A969-0BC645E6D687}"/>
              </a:ext>
            </a:extLst>
          </p:cNvPr>
          <p:cNvSpPr/>
          <p:nvPr/>
        </p:nvSpPr>
        <p:spPr>
          <a:xfrm>
            <a:off x="6348614" y="2147197"/>
            <a:ext cx="1645920" cy="5486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4F81BD">
                    <a:lumMod val="50000"/>
                  </a:srgbClr>
                </a:solidFill>
                <a:effectLst/>
                <a:uLnTx/>
                <a:uFillTx/>
                <a:latin typeface="Montserrat" charset="0"/>
                <a:ea typeface="+mn-ea"/>
                <a:cs typeface="+mn-cs"/>
              </a:rPr>
              <a:t>allreduce</a:t>
            </a:r>
            <a:endPar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endParaRPr>
          </a:p>
        </p:txBody>
      </p:sp>
      <p:pic>
        <p:nvPicPr>
          <p:cNvPr id="9" name="Picture 8">
            <a:extLst>
              <a:ext uri="{FF2B5EF4-FFF2-40B4-BE49-F238E27FC236}">
                <a16:creationId xmlns:a16="http://schemas.microsoft.com/office/drawing/2014/main" id="{743CF6F5-3D45-4095-AB71-6580F4AF1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4923" y="902641"/>
            <a:ext cx="2853302" cy="1113088"/>
          </a:xfrm>
          <a:prstGeom prst="rect">
            <a:avLst/>
          </a:prstGeom>
          <a:solidFill>
            <a:srgbClr val="263338"/>
          </a:solidFill>
        </p:spPr>
      </p:pic>
      <p:sp>
        <p:nvSpPr>
          <p:cNvPr id="12" name="Rectangle 11">
            <a:extLst>
              <a:ext uri="{FF2B5EF4-FFF2-40B4-BE49-F238E27FC236}">
                <a16:creationId xmlns:a16="http://schemas.microsoft.com/office/drawing/2014/main" id="{4E24CBF3-3D88-4173-A406-A4767979BD11}"/>
              </a:ext>
            </a:extLst>
          </p:cNvPr>
          <p:cNvSpPr/>
          <p:nvPr/>
        </p:nvSpPr>
        <p:spPr>
          <a:xfrm>
            <a:off x="3346204" y="2135781"/>
            <a:ext cx="1645920" cy="54004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reduce</a:t>
            </a:r>
          </a:p>
        </p:txBody>
      </p:sp>
      <p:pic>
        <p:nvPicPr>
          <p:cNvPr id="13" name="Picture 12">
            <a:extLst>
              <a:ext uri="{FF2B5EF4-FFF2-40B4-BE49-F238E27FC236}">
                <a16:creationId xmlns:a16="http://schemas.microsoft.com/office/drawing/2014/main" id="{E0B6C9A1-14C7-4489-AC51-1E5827B8D0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18" y="902641"/>
            <a:ext cx="2701082" cy="1113088"/>
          </a:xfrm>
          <a:prstGeom prst="rect">
            <a:avLst/>
          </a:prstGeom>
          <a:solidFill>
            <a:srgbClr val="507A80"/>
          </a:solidFill>
          <a:ln>
            <a:noFill/>
          </a:ln>
        </p:spPr>
      </p:pic>
      <p:pic>
        <p:nvPicPr>
          <p:cNvPr id="14" name="Picture 13">
            <a:extLst>
              <a:ext uri="{FF2B5EF4-FFF2-40B4-BE49-F238E27FC236}">
                <a16:creationId xmlns:a16="http://schemas.microsoft.com/office/drawing/2014/main" id="{9445DB97-7501-4A27-A54B-C8E4972018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5224" y="902641"/>
            <a:ext cx="2493051" cy="1062389"/>
          </a:xfrm>
          <a:prstGeom prst="rect">
            <a:avLst/>
          </a:prstGeom>
          <a:solidFill>
            <a:srgbClr val="507A80"/>
          </a:solidFill>
          <a:ln>
            <a:noFill/>
          </a:ln>
        </p:spPr>
      </p:pic>
      <p:sp>
        <p:nvSpPr>
          <p:cNvPr id="15" name="Rectangle 14">
            <a:extLst>
              <a:ext uri="{FF2B5EF4-FFF2-40B4-BE49-F238E27FC236}">
                <a16:creationId xmlns:a16="http://schemas.microsoft.com/office/drawing/2014/main" id="{93C65504-FD08-4185-AD17-9987BCFCCE47}"/>
              </a:ext>
            </a:extLst>
          </p:cNvPr>
          <p:cNvSpPr/>
          <p:nvPr/>
        </p:nvSpPr>
        <p:spPr>
          <a:xfrm>
            <a:off x="9749825" y="5094649"/>
            <a:ext cx="1645920" cy="5486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rotate</a:t>
            </a:r>
          </a:p>
        </p:txBody>
      </p:sp>
      <p:pic>
        <p:nvPicPr>
          <p:cNvPr id="16" name="Picture 15">
            <a:extLst>
              <a:ext uri="{FF2B5EF4-FFF2-40B4-BE49-F238E27FC236}">
                <a16:creationId xmlns:a16="http://schemas.microsoft.com/office/drawing/2014/main" id="{6F596A56-DA0D-406C-8E19-691F854B0C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3056" y="3123305"/>
            <a:ext cx="2759458" cy="1674326"/>
          </a:xfrm>
          <a:prstGeom prst="rect">
            <a:avLst/>
          </a:prstGeom>
        </p:spPr>
      </p:pic>
      <p:sp>
        <p:nvSpPr>
          <p:cNvPr id="18" name="Rectangle 17">
            <a:extLst>
              <a:ext uri="{FF2B5EF4-FFF2-40B4-BE49-F238E27FC236}">
                <a16:creationId xmlns:a16="http://schemas.microsoft.com/office/drawing/2014/main" id="{B9E7F4A9-4158-423B-A97D-9EDE0DA5EF8E}"/>
              </a:ext>
            </a:extLst>
          </p:cNvPr>
          <p:cNvSpPr/>
          <p:nvPr/>
        </p:nvSpPr>
        <p:spPr>
          <a:xfrm>
            <a:off x="5346856" y="5131997"/>
            <a:ext cx="1645920" cy="59898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push &amp; pull</a:t>
            </a:r>
          </a:p>
        </p:txBody>
      </p:sp>
      <p:pic>
        <p:nvPicPr>
          <p:cNvPr id="19" name="Picture 18">
            <a:extLst>
              <a:ext uri="{FF2B5EF4-FFF2-40B4-BE49-F238E27FC236}">
                <a16:creationId xmlns:a16="http://schemas.microsoft.com/office/drawing/2014/main" id="{BFB06AB5-8DF0-40F8-961D-6A16248B9C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795" y="3154760"/>
            <a:ext cx="2754245" cy="2023254"/>
          </a:xfrm>
          <a:prstGeom prst="rect">
            <a:avLst/>
          </a:prstGeom>
        </p:spPr>
      </p:pic>
      <p:pic>
        <p:nvPicPr>
          <p:cNvPr id="20" name="Picture 19">
            <a:extLst>
              <a:ext uri="{FF2B5EF4-FFF2-40B4-BE49-F238E27FC236}">
                <a16:creationId xmlns:a16="http://schemas.microsoft.com/office/drawing/2014/main" id="{1DA163D0-BDCD-4C2B-81C3-7177CFC0AA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8614" y="3123304"/>
            <a:ext cx="2740868" cy="2054709"/>
          </a:xfrm>
          <a:prstGeom prst="rect">
            <a:avLst/>
          </a:prstGeom>
        </p:spPr>
      </p:pic>
      <p:sp>
        <p:nvSpPr>
          <p:cNvPr id="22" name="Rectangle 21">
            <a:extLst>
              <a:ext uri="{FF2B5EF4-FFF2-40B4-BE49-F238E27FC236}">
                <a16:creationId xmlns:a16="http://schemas.microsoft.com/office/drawing/2014/main" id="{646610BC-C160-462C-AC05-EC46767DA0DA}"/>
              </a:ext>
            </a:extLst>
          </p:cNvPr>
          <p:cNvSpPr/>
          <p:nvPr/>
        </p:nvSpPr>
        <p:spPr>
          <a:xfrm>
            <a:off x="9578195" y="2265099"/>
            <a:ext cx="1645920" cy="58263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4F81BD">
                    <a:lumMod val="50000"/>
                  </a:srgbClr>
                </a:solidFill>
                <a:effectLst/>
                <a:uLnTx/>
                <a:uFillTx/>
                <a:latin typeface="Montserrat" charset="0"/>
                <a:ea typeface="+mn-ea"/>
                <a:cs typeface="+mn-cs"/>
              </a:rPr>
              <a:t>allgather</a:t>
            </a:r>
            <a:endPar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endParaRPr>
          </a:p>
        </p:txBody>
      </p:sp>
      <p:sp>
        <p:nvSpPr>
          <p:cNvPr id="23" name="Rectangle 22">
            <a:extLst>
              <a:ext uri="{FF2B5EF4-FFF2-40B4-BE49-F238E27FC236}">
                <a16:creationId xmlns:a16="http://schemas.microsoft.com/office/drawing/2014/main" id="{2E3F84C2-CD9E-4F65-B77E-36CCD70093A5}"/>
              </a:ext>
            </a:extLst>
          </p:cNvPr>
          <p:cNvSpPr/>
          <p:nvPr/>
        </p:nvSpPr>
        <p:spPr>
          <a:xfrm>
            <a:off x="551585" y="5117256"/>
            <a:ext cx="1645920" cy="58263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regroup</a:t>
            </a:r>
          </a:p>
        </p:txBody>
      </p:sp>
      <p:pic>
        <p:nvPicPr>
          <p:cNvPr id="24" name="Picture 23">
            <a:extLst>
              <a:ext uri="{FF2B5EF4-FFF2-40B4-BE49-F238E27FC236}">
                <a16:creationId xmlns:a16="http://schemas.microsoft.com/office/drawing/2014/main" id="{C96AB789-B951-4D7D-BE1B-592A02406E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318" y="3128467"/>
            <a:ext cx="3227886" cy="2038516"/>
          </a:xfrm>
          <a:prstGeom prst="rect">
            <a:avLst/>
          </a:prstGeom>
        </p:spPr>
      </p:pic>
      <p:pic>
        <p:nvPicPr>
          <p:cNvPr id="25" name="Picture 24">
            <a:extLst>
              <a:ext uri="{FF2B5EF4-FFF2-40B4-BE49-F238E27FC236}">
                <a16:creationId xmlns:a16="http://schemas.microsoft.com/office/drawing/2014/main" id="{B02CF49D-B9E2-4C93-8E37-1BA3263651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9796" y="827135"/>
            <a:ext cx="3102718" cy="1594382"/>
          </a:xfrm>
          <a:prstGeom prst="rect">
            <a:avLst/>
          </a:prstGeom>
        </p:spPr>
      </p:pic>
      <p:sp>
        <p:nvSpPr>
          <p:cNvPr id="26" name="Rectangle 25">
            <a:extLst>
              <a:ext uri="{FF2B5EF4-FFF2-40B4-BE49-F238E27FC236}">
                <a16:creationId xmlns:a16="http://schemas.microsoft.com/office/drawing/2014/main" id="{5CE7A705-DBCB-4655-BC46-1F316AC29864}"/>
              </a:ext>
            </a:extLst>
          </p:cNvPr>
          <p:cNvSpPr/>
          <p:nvPr/>
        </p:nvSpPr>
        <p:spPr>
          <a:xfrm>
            <a:off x="551585" y="2135782"/>
            <a:ext cx="1645920" cy="54004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broadcast</a:t>
            </a:r>
          </a:p>
        </p:txBody>
      </p:sp>
      <p:sp>
        <p:nvSpPr>
          <p:cNvPr id="3" name="Title 2">
            <a:extLst>
              <a:ext uri="{FF2B5EF4-FFF2-40B4-BE49-F238E27FC236}">
                <a16:creationId xmlns:a16="http://schemas.microsoft.com/office/drawing/2014/main" id="{DB1F6FD8-9C9A-47E5-A2ED-CA9581FD0BAA}"/>
              </a:ext>
            </a:extLst>
          </p:cNvPr>
          <p:cNvSpPr>
            <a:spLocks noGrp="1"/>
          </p:cNvSpPr>
          <p:nvPr>
            <p:ph type="title"/>
          </p:nvPr>
        </p:nvSpPr>
        <p:spPr>
          <a:xfrm>
            <a:off x="0" y="-34728"/>
            <a:ext cx="12168221" cy="762000"/>
          </a:xfrm>
        </p:spPr>
        <p:txBody>
          <a:bodyPr/>
          <a:lstStyle/>
          <a:p>
            <a:pPr algn="ctr"/>
            <a:r>
              <a:rPr lang="en-US" sz="4400" dirty="0"/>
              <a:t>Run time software for Harp</a:t>
            </a:r>
          </a:p>
        </p:txBody>
      </p:sp>
      <p:sp>
        <p:nvSpPr>
          <p:cNvPr id="2" name="Slide Number Placeholder 1">
            <a:extLst>
              <a:ext uri="{FF2B5EF4-FFF2-40B4-BE49-F238E27FC236}">
                <a16:creationId xmlns:a16="http://schemas.microsoft.com/office/drawing/2014/main" id="{B7685481-A3B8-490D-A2BB-9231ACC1CDDD}"/>
              </a:ext>
            </a:extLst>
          </p:cNvPr>
          <p:cNvSpPr>
            <a:spLocks noGrp="1"/>
          </p:cNvSpPr>
          <p:nvPr>
            <p:ph type="sldNum" sz="quarter" idx="12"/>
          </p:nvPr>
        </p:nvSpPr>
        <p:spPr/>
        <p:txBody>
          <a:bodyPr/>
          <a:lstStyle/>
          <a:p>
            <a:fld id="{04EFFF6C-AE4E-4FE6-A064-67A5E3D5DC7A}"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2440872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4" y="510739"/>
            <a:ext cx="11461897" cy="4157330"/>
          </a:xfrm>
          <a:prstGeom prst="rect">
            <a:avLst/>
          </a:prstGeom>
        </p:spPr>
      </p:pic>
      <p:grpSp>
        <p:nvGrpSpPr>
          <p:cNvPr id="3" name="Group 2">
            <a:extLst>
              <a:ext uri="{FF2B5EF4-FFF2-40B4-BE49-F238E27FC236}">
                <a16:creationId xmlns:a16="http://schemas.microsoft.com/office/drawing/2014/main" id="{D942C237-CBDB-4B65-8BF5-5393FA175F5E}"/>
              </a:ext>
            </a:extLst>
          </p:cNvPr>
          <p:cNvGrpSpPr/>
          <p:nvPr/>
        </p:nvGrpSpPr>
        <p:grpSpPr>
          <a:xfrm>
            <a:off x="101314" y="4239440"/>
            <a:ext cx="11675497" cy="2060481"/>
            <a:chOff x="119378" y="3761829"/>
            <a:chExt cx="11675497" cy="2060481"/>
          </a:xfrm>
        </p:grpSpPr>
        <p:sp>
          <p:nvSpPr>
            <p:cNvPr id="5" name="TextBox 4"/>
            <p:cNvSpPr txBox="1"/>
            <p:nvPr/>
          </p:nvSpPr>
          <p:spPr>
            <a:xfrm>
              <a:off x="119378" y="3893265"/>
              <a:ext cx="4255539"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Datasets: 5 million points, 10 thousand centroids, 10 feature dimensions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10 to 20 nodes of Intel KNL7250 processors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Harp-DAAL has 15x speedups over Spark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MLlib</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211445" y="3761829"/>
              <a:ext cx="3665699"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Datasets: 500K or 1 million data points of feature dimension 300</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Running on single KNL 7250 (Harp-DAAL) vs. single K80 GPU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PyTorch</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Harp-DAAL achieves 3x to 6x speedups  </a:t>
              </a:r>
            </a:p>
          </p:txBody>
        </p:sp>
        <p:sp>
          <p:nvSpPr>
            <p:cNvPr id="7" name="TextBox 6"/>
            <p:cNvSpPr txBox="1"/>
            <p:nvPr/>
          </p:nvSpPr>
          <p:spPr>
            <a:xfrm>
              <a:off x="7877144" y="3790985"/>
              <a:ext cx="3917731"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Datasets: Twitter with 44 million vertices, 2 billion edges, subgraph templates of 10 to 12 vertices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25 nodes of Intel Xeon E5 2670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Harp-DAAL has 2x to 5x speedups over state-of-the-art MPI-Fascia solution </a:t>
              </a:r>
            </a:p>
          </p:txBody>
        </p:sp>
      </p:grpSp>
      <p:sp>
        <p:nvSpPr>
          <p:cNvPr id="9" name="Title 8">
            <a:extLst>
              <a:ext uri="{FF2B5EF4-FFF2-40B4-BE49-F238E27FC236}">
                <a16:creationId xmlns:a16="http://schemas.microsoft.com/office/drawing/2014/main" id="{58CEA830-1C40-41E0-A8E4-C1A0B20AEB30}"/>
              </a:ext>
            </a:extLst>
          </p:cNvPr>
          <p:cNvSpPr>
            <a:spLocks noGrp="1"/>
          </p:cNvSpPr>
          <p:nvPr>
            <p:ph type="title"/>
          </p:nvPr>
        </p:nvSpPr>
        <p:spPr>
          <a:xfrm>
            <a:off x="-65314" y="123025"/>
            <a:ext cx="12506054" cy="762000"/>
          </a:xfrm>
        </p:spPr>
        <p:txBody>
          <a:bodyPr>
            <a:normAutofit fontScale="90000"/>
          </a:bodyPr>
          <a:lstStyle/>
          <a:p>
            <a:r>
              <a:rPr lang="en-US" sz="3600" kern="1200" dirty="0">
                <a:solidFill>
                  <a:srgbClr val="FF0000"/>
                </a:solidFill>
                <a:latin typeface="Calibri" panose="020F0502020204030204"/>
              </a:rPr>
              <a:t>      Harp v. Spark                   Harp v. Torch            Harp v. MPI</a:t>
            </a:r>
            <a:br>
              <a:rPr lang="en-US" sz="3600" kern="1200" dirty="0">
                <a:solidFill>
                  <a:srgbClr val="FF0000"/>
                </a:solidFill>
                <a:latin typeface="Calibri" panose="020F0502020204030204"/>
              </a:rPr>
            </a:br>
            <a:endParaRPr lang="en-US" dirty="0">
              <a:solidFill>
                <a:srgbClr val="FF0000"/>
              </a:solidFill>
            </a:endParaRPr>
          </a:p>
        </p:txBody>
      </p:sp>
      <p:sp>
        <p:nvSpPr>
          <p:cNvPr id="8" name="Slide Number Placeholder 7">
            <a:extLst>
              <a:ext uri="{FF2B5EF4-FFF2-40B4-BE49-F238E27FC236}">
                <a16:creationId xmlns:a16="http://schemas.microsoft.com/office/drawing/2014/main" id="{E9DA3219-8307-4F48-AABE-611B824F64E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3756034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2D61B9-CC3C-4FF5-9158-30DECB8A6A33}"/>
              </a:ext>
            </a:extLst>
          </p:cNvPr>
          <p:cNvSpPr>
            <a:spLocks noGrp="1"/>
          </p:cNvSpPr>
          <p:nvPr>
            <p:ph idx="1"/>
          </p:nvPr>
        </p:nvSpPr>
        <p:spPr>
          <a:xfrm>
            <a:off x="0" y="842394"/>
            <a:ext cx="5887335" cy="5459188"/>
          </a:xfrm>
        </p:spPr>
        <p:txBody>
          <a:bodyPr>
            <a:normAutofit/>
          </a:bodyPr>
          <a:lstStyle/>
          <a:p>
            <a:r>
              <a:rPr lang="en-US" sz="2400" dirty="0"/>
              <a:t>Mahout was Hadoop machine learning library but largely abandoned as Spark outperformed Hadoop</a:t>
            </a:r>
          </a:p>
          <a:p>
            <a:r>
              <a:rPr lang="en-US" sz="2400" dirty="0"/>
              <a:t>SPIDAL outperforms Spark </a:t>
            </a:r>
            <a:r>
              <a:rPr lang="en-US" sz="2400" dirty="0" err="1"/>
              <a:t>MLlib</a:t>
            </a:r>
            <a:r>
              <a:rPr lang="en-US" sz="2400" dirty="0"/>
              <a:t> and Flink due to better communication and better dataflow or BSP communication.</a:t>
            </a:r>
          </a:p>
          <a:p>
            <a:r>
              <a:rPr lang="en-US" sz="2400" dirty="0"/>
              <a:t>Has Harp-(DAAL) optimized machine learning interface</a:t>
            </a:r>
          </a:p>
          <a:p>
            <a:r>
              <a:rPr lang="en-US" sz="2400" dirty="0"/>
              <a:t>SPIDAL also has community algorithms</a:t>
            </a:r>
          </a:p>
          <a:p>
            <a:pPr lvl="1"/>
            <a:r>
              <a:rPr lang="en-US" sz="2400" dirty="0"/>
              <a:t>Biomolecular Simulation</a:t>
            </a:r>
          </a:p>
          <a:p>
            <a:pPr lvl="1"/>
            <a:r>
              <a:rPr lang="en-US" sz="2400" dirty="0"/>
              <a:t>Graphs for Network Science</a:t>
            </a:r>
          </a:p>
          <a:p>
            <a:pPr lvl="1"/>
            <a:r>
              <a:rPr lang="en-US" sz="2400" dirty="0"/>
              <a:t>Image processing for pathology and polar science</a:t>
            </a:r>
          </a:p>
        </p:txBody>
      </p:sp>
      <p:sp>
        <p:nvSpPr>
          <p:cNvPr id="2" name="Title 1">
            <a:extLst>
              <a:ext uri="{FF2B5EF4-FFF2-40B4-BE49-F238E27FC236}">
                <a16:creationId xmlns:a16="http://schemas.microsoft.com/office/drawing/2014/main" id="{F37BE3EF-B262-4D75-A72C-5C13A488B586}"/>
              </a:ext>
            </a:extLst>
          </p:cNvPr>
          <p:cNvSpPr>
            <a:spLocks noGrp="1"/>
          </p:cNvSpPr>
          <p:nvPr>
            <p:ph type="title"/>
          </p:nvPr>
        </p:nvSpPr>
        <p:spPr>
          <a:xfrm>
            <a:off x="0" y="0"/>
            <a:ext cx="5887335" cy="762000"/>
          </a:xfrm>
        </p:spPr>
        <p:txBody>
          <a:bodyPr/>
          <a:lstStyle/>
          <a:p>
            <a:pPr algn="ctr"/>
            <a:r>
              <a:rPr lang="en-US" sz="4000" b="1" dirty="0">
                <a:latin typeface="+mn-lt"/>
              </a:rPr>
              <a:t>Mahout and SPIDAL</a:t>
            </a:r>
          </a:p>
        </p:txBody>
      </p:sp>
      <p:sp>
        <p:nvSpPr>
          <p:cNvPr id="9" name="Slide Number Placeholder 8">
            <a:extLst>
              <a:ext uri="{FF2B5EF4-FFF2-40B4-BE49-F238E27FC236}">
                <a16:creationId xmlns:a16="http://schemas.microsoft.com/office/drawing/2014/main" id="{9C6B905C-EF7A-402C-ABF0-0F0F600729B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37</a:t>
            </a:fld>
            <a:endParaRPr lang="en-US">
              <a:solidFill>
                <a:prstClr val="black">
                  <a:tint val="75000"/>
                </a:prstClr>
              </a:solidFill>
            </a:endParaRPr>
          </a:p>
        </p:txBody>
      </p:sp>
      <p:sp>
        <p:nvSpPr>
          <p:cNvPr id="5" name="AutoShape 2" descr="Inline image 1">
            <a:extLst>
              <a:ext uri="{FF2B5EF4-FFF2-40B4-BE49-F238E27FC236}">
                <a16:creationId xmlns:a16="http://schemas.microsoft.com/office/drawing/2014/main" id="{4C1A3C20-4C3C-402B-B0C6-AB4A39E96D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4B33D3AF-1EBE-46C7-91B3-FFD965982DA9}"/>
              </a:ext>
            </a:extLst>
          </p:cNvPr>
          <p:cNvPicPr>
            <a:picLocks noChangeAspect="1"/>
          </p:cNvPicPr>
          <p:nvPr/>
        </p:nvPicPr>
        <p:blipFill>
          <a:blip r:embed="rId2"/>
          <a:stretch>
            <a:fillRect/>
          </a:stretch>
        </p:blipFill>
        <p:spPr>
          <a:xfrm>
            <a:off x="5887335" y="0"/>
            <a:ext cx="6304665" cy="6858000"/>
          </a:xfrm>
          <a:prstGeom prst="rect">
            <a:avLst/>
          </a:prstGeom>
        </p:spPr>
      </p:pic>
    </p:spTree>
    <p:extLst>
      <p:ext uri="{BB962C8B-B14F-4D97-AF65-F5344CB8AC3E}">
        <p14:creationId xmlns:p14="http://schemas.microsoft.com/office/powerpoint/2010/main" val="1250083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D219DE-0C8A-4DF1-8209-229204DC1380}"/>
              </a:ext>
            </a:extLst>
          </p:cNvPr>
          <p:cNvSpPr>
            <a:spLocks noGrp="1"/>
          </p:cNvSpPr>
          <p:nvPr>
            <p:ph type="title"/>
          </p:nvPr>
        </p:nvSpPr>
        <p:spPr>
          <a:xfrm>
            <a:off x="406400" y="-44904"/>
            <a:ext cx="12168221" cy="762000"/>
          </a:xfrm>
        </p:spPr>
        <p:txBody>
          <a:bodyPr>
            <a:noAutofit/>
          </a:bodyPr>
          <a:lstStyle/>
          <a:p>
            <a:r>
              <a:rPr lang="en-US" sz="3000" b="1" dirty="0" err="1">
                <a:latin typeface="+mn-lt"/>
              </a:rPr>
              <a:t>Qiu</a:t>
            </a:r>
            <a:r>
              <a:rPr lang="en-US" sz="3000" b="1" dirty="0">
                <a:latin typeface="+mn-lt"/>
              </a:rPr>
              <a:t> Core SPIDAL Parallel HPC Library with Collective Used</a:t>
            </a:r>
          </a:p>
        </p:txBody>
      </p:sp>
      <p:sp>
        <p:nvSpPr>
          <p:cNvPr id="9" name="Slide Number Placeholder 8">
            <a:extLst>
              <a:ext uri="{FF2B5EF4-FFF2-40B4-BE49-F238E27FC236}">
                <a16:creationId xmlns:a16="http://schemas.microsoft.com/office/drawing/2014/main" id="{D46B106D-9F09-410E-BC53-1E10337D5EA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38</a:t>
            </a:fld>
            <a:endParaRPr lang="en-US">
              <a:solidFill>
                <a:prstClr val="black">
                  <a:tint val="75000"/>
                </a:prstClr>
              </a:solidFill>
            </a:endParaRPr>
          </a:p>
        </p:txBody>
      </p:sp>
      <p:sp>
        <p:nvSpPr>
          <p:cNvPr id="6" name="Content Placeholder 5">
            <a:extLst>
              <a:ext uri="{FF2B5EF4-FFF2-40B4-BE49-F238E27FC236}">
                <a16:creationId xmlns:a16="http://schemas.microsoft.com/office/drawing/2014/main" id="{105D9DF8-77BA-4739-A479-085BE7192476}"/>
              </a:ext>
            </a:extLst>
          </p:cNvPr>
          <p:cNvSpPr>
            <a:spLocks noGrp="1"/>
          </p:cNvSpPr>
          <p:nvPr>
            <p:ph idx="4294967295"/>
          </p:nvPr>
        </p:nvSpPr>
        <p:spPr>
          <a:xfrm>
            <a:off x="0" y="550069"/>
            <a:ext cx="5929313" cy="5158581"/>
          </a:xfrm>
          <a:ln w="38100">
            <a:solidFill>
              <a:schemeClr val="tx1"/>
            </a:solidFill>
          </a:ln>
        </p:spPr>
        <p:txBody>
          <a:bodyPr tIns="91440" bIns="91440">
            <a:noAutofit/>
          </a:bodyPr>
          <a:lstStyle/>
          <a:p>
            <a:r>
              <a:rPr lang="en-US" sz="1900" b="1" dirty="0">
                <a:solidFill>
                  <a:srgbClr val="C00000"/>
                </a:solidFill>
              </a:rPr>
              <a:t>DA-MDS</a:t>
            </a:r>
            <a:r>
              <a:rPr lang="en-US" sz="1900" dirty="0">
                <a:solidFill>
                  <a:srgbClr val="C00000"/>
                </a:solidFill>
              </a:rPr>
              <a:t> </a:t>
            </a:r>
            <a:r>
              <a:rPr lang="en-US" sz="1900" dirty="0"/>
              <a:t>Rotate, </a:t>
            </a:r>
            <a:r>
              <a:rPr lang="en-US" sz="1900" dirty="0" err="1"/>
              <a:t>AllReduce</a:t>
            </a:r>
            <a:r>
              <a:rPr lang="en-US" sz="1900" dirty="0"/>
              <a:t>, Broadcast</a:t>
            </a:r>
          </a:p>
          <a:p>
            <a:r>
              <a:rPr lang="en-US" sz="1900" b="1" dirty="0">
                <a:solidFill>
                  <a:srgbClr val="C00000"/>
                </a:solidFill>
              </a:rPr>
              <a:t>Directed Force Dimension Reduction </a:t>
            </a:r>
            <a:r>
              <a:rPr lang="en-US" sz="1900" dirty="0" err="1"/>
              <a:t>AllGather</a:t>
            </a:r>
            <a:r>
              <a:rPr lang="en-US" sz="1900" dirty="0"/>
              <a:t>, </a:t>
            </a:r>
            <a:r>
              <a:rPr lang="en-US" sz="1900" dirty="0" err="1"/>
              <a:t>Allreduce</a:t>
            </a:r>
            <a:endParaRPr lang="en-US" sz="1900" dirty="0"/>
          </a:p>
          <a:p>
            <a:r>
              <a:rPr lang="en-US" sz="1900" b="1" dirty="0">
                <a:solidFill>
                  <a:srgbClr val="C00000"/>
                </a:solidFill>
              </a:rPr>
              <a:t>Irregular DAVS Clustering </a:t>
            </a:r>
            <a:r>
              <a:rPr lang="en-US" sz="1900" dirty="0"/>
              <a:t>Partial Rotate, </a:t>
            </a:r>
            <a:r>
              <a:rPr lang="en-US" sz="1900" dirty="0" err="1"/>
              <a:t>AllReduce</a:t>
            </a:r>
            <a:r>
              <a:rPr lang="en-US" sz="1900" dirty="0"/>
              <a:t>, Broadcast</a:t>
            </a:r>
          </a:p>
          <a:p>
            <a:r>
              <a:rPr lang="en-US" sz="1900" b="1" dirty="0">
                <a:solidFill>
                  <a:srgbClr val="C00000"/>
                </a:solidFill>
              </a:rPr>
              <a:t>DA </a:t>
            </a:r>
            <a:r>
              <a:rPr lang="en-US" sz="1900" b="1" dirty="0" err="1">
                <a:solidFill>
                  <a:srgbClr val="C00000"/>
                </a:solidFill>
              </a:rPr>
              <a:t>Semimetric</a:t>
            </a:r>
            <a:r>
              <a:rPr lang="en-US" sz="1900" b="1" dirty="0">
                <a:solidFill>
                  <a:srgbClr val="C00000"/>
                </a:solidFill>
              </a:rPr>
              <a:t> Clustering (Deterministic Annealing) </a:t>
            </a:r>
            <a:r>
              <a:rPr lang="en-US" sz="1900" dirty="0"/>
              <a:t>Rotate, </a:t>
            </a:r>
            <a:r>
              <a:rPr lang="en-US" sz="1900" dirty="0" err="1"/>
              <a:t>AllReduce</a:t>
            </a:r>
            <a:r>
              <a:rPr lang="en-US" sz="1900" dirty="0"/>
              <a:t>, Broadcast</a:t>
            </a:r>
          </a:p>
          <a:p>
            <a:r>
              <a:rPr lang="en-US" sz="1900" b="1" dirty="0">
                <a:solidFill>
                  <a:srgbClr val="C00000"/>
                </a:solidFill>
              </a:rPr>
              <a:t>K-means</a:t>
            </a:r>
            <a:r>
              <a:rPr lang="en-US" sz="1900" dirty="0">
                <a:solidFill>
                  <a:srgbClr val="C00000"/>
                </a:solidFill>
              </a:rPr>
              <a:t> </a:t>
            </a:r>
            <a:r>
              <a:rPr lang="en-US" sz="1900" dirty="0" err="1"/>
              <a:t>AllReduce</a:t>
            </a:r>
            <a:r>
              <a:rPr lang="en-US" sz="1900" dirty="0"/>
              <a:t>, Broadcast, </a:t>
            </a:r>
            <a:r>
              <a:rPr lang="en-US" sz="1900" dirty="0" err="1"/>
              <a:t>AllGather</a:t>
            </a:r>
            <a:r>
              <a:rPr lang="en-US" sz="1900" dirty="0"/>
              <a:t> DAAL</a:t>
            </a:r>
          </a:p>
          <a:p>
            <a:r>
              <a:rPr lang="en-US" sz="1900" b="1" dirty="0">
                <a:solidFill>
                  <a:srgbClr val="C00000"/>
                </a:solidFill>
              </a:rPr>
              <a:t>SVM</a:t>
            </a:r>
            <a:r>
              <a:rPr lang="en-US" sz="1900" dirty="0"/>
              <a:t> </a:t>
            </a:r>
            <a:r>
              <a:rPr lang="en-US" sz="1900" dirty="0" err="1"/>
              <a:t>AllReduce</a:t>
            </a:r>
            <a:r>
              <a:rPr lang="en-US" sz="1900" dirty="0"/>
              <a:t>, </a:t>
            </a:r>
            <a:r>
              <a:rPr lang="en-US" sz="1900" dirty="0" err="1"/>
              <a:t>AllGather</a:t>
            </a:r>
            <a:endParaRPr lang="en-US" sz="1900" dirty="0"/>
          </a:p>
          <a:p>
            <a:r>
              <a:rPr lang="en-US" sz="1900" b="1" dirty="0" err="1">
                <a:solidFill>
                  <a:srgbClr val="C00000"/>
                </a:solidFill>
              </a:rPr>
              <a:t>SubGraph</a:t>
            </a:r>
            <a:r>
              <a:rPr lang="en-US" sz="1900" b="1" dirty="0">
                <a:solidFill>
                  <a:srgbClr val="C00000"/>
                </a:solidFill>
              </a:rPr>
              <a:t> Mining</a:t>
            </a:r>
            <a:r>
              <a:rPr lang="en-US" sz="1900" b="1" dirty="0"/>
              <a:t> </a:t>
            </a:r>
            <a:r>
              <a:rPr lang="en-US" sz="1900" dirty="0" err="1"/>
              <a:t>AllGather</a:t>
            </a:r>
            <a:r>
              <a:rPr lang="en-US" sz="1900" dirty="0"/>
              <a:t>, </a:t>
            </a:r>
            <a:r>
              <a:rPr lang="en-US" sz="1900" dirty="0" err="1"/>
              <a:t>AllReduce</a:t>
            </a:r>
            <a:endParaRPr lang="en-US" sz="1900" dirty="0"/>
          </a:p>
          <a:p>
            <a:r>
              <a:rPr lang="en-US" sz="1900" b="1" dirty="0">
                <a:solidFill>
                  <a:srgbClr val="C00000"/>
                </a:solidFill>
              </a:rPr>
              <a:t>Latent Dirichlet Allocation </a:t>
            </a:r>
            <a:r>
              <a:rPr lang="en-US" sz="1900" dirty="0"/>
              <a:t>Rotate, </a:t>
            </a:r>
            <a:r>
              <a:rPr lang="en-US" sz="1900" dirty="0" err="1"/>
              <a:t>AllReduce</a:t>
            </a:r>
            <a:endParaRPr lang="en-US" sz="1900" dirty="0"/>
          </a:p>
          <a:p>
            <a:r>
              <a:rPr lang="en-US" sz="1900" b="1" dirty="0">
                <a:solidFill>
                  <a:srgbClr val="C00000"/>
                </a:solidFill>
              </a:rPr>
              <a:t>Matrix Factorization (SGD) </a:t>
            </a:r>
            <a:r>
              <a:rPr lang="en-US" sz="1900" dirty="0"/>
              <a:t>Rotate DAAL</a:t>
            </a:r>
          </a:p>
          <a:p>
            <a:r>
              <a:rPr lang="en-US" sz="1900" b="1" dirty="0">
                <a:solidFill>
                  <a:srgbClr val="C00000"/>
                </a:solidFill>
              </a:rPr>
              <a:t>Recommender System (ALS)</a:t>
            </a:r>
            <a:r>
              <a:rPr lang="en-US" sz="1900" b="1" dirty="0"/>
              <a:t> </a:t>
            </a:r>
            <a:r>
              <a:rPr lang="en-US" sz="1900" dirty="0"/>
              <a:t>Rotate DAAL</a:t>
            </a:r>
          </a:p>
          <a:p>
            <a:r>
              <a:rPr lang="en-US" sz="1900" b="1" dirty="0">
                <a:solidFill>
                  <a:srgbClr val="C00000"/>
                </a:solidFill>
              </a:rPr>
              <a:t>Singular Value Decomposition (SVD) </a:t>
            </a:r>
            <a:r>
              <a:rPr lang="en-US" sz="1900" dirty="0" err="1"/>
              <a:t>AllGather</a:t>
            </a:r>
            <a:r>
              <a:rPr lang="en-US" sz="1900" dirty="0"/>
              <a:t> DAAL</a:t>
            </a:r>
          </a:p>
        </p:txBody>
      </p:sp>
      <p:sp>
        <p:nvSpPr>
          <p:cNvPr id="7" name="Content Placeholder 5">
            <a:extLst>
              <a:ext uri="{FF2B5EF4-FFF2-40B4-BE49-F238E27FC236}">
                <a16:creationId xmlns:a16="http://schemas.microsoft.com/office/drawing/2014/main" id="{3319C61D-4526-4ED9-BC00-4F7DC9780F01}"/>
              </a:ext>
            </a:extLst>
          </p:cNvPr>
          <p:cNvSpPr txBox="1">
            <a:spLocks/>
          </p:cNvSpPr>
          <p:nvPr/>
        </p:nvSpPr>
        <p:spPr>
          <a:xfrm>
            <a:off x="6040581" y="549493"/>
            <a:ext cx="6012873" cy="5158581"/>
          </a:xfrm>
          <a:prstGeom prst="rect">
            <a:avLst/>
          </a:prstGeom>
          <a:ln w="38100">
            <a:solidFill>
              <a:schemeClr val="tx1"/>
            </a:solidFill>
          </a:ln>
        </p:spPr>
        <p:txBody>
          <a:bodyPr vert="horz" lIns="91440" tIns="91440" rIns="91440" bIns="9144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solidFill>
                  <a:srgbClr val="C00000"/>
                </a:solidFill>
              </a:rPr>
              <a:t>QR Decomposition (QR) </a:t>
            </a:r>
            <a:r>
              <a:rPr lang="en-US" sz="2200" dirty="0"/>
              <a:t>Reduce, Broadcast DAAL</a:t>
            </a:r>
          </a:p>
          <a:p>
            <a:r>
              <a:rPr lang="en-US" sz="2200" b="1" dirty="0">
                <a:solidFill>
                  <a:srgbClr val="C00000"/>
                </a:solidFill>
              </a:rPr>
              <a:t>Neural Network </a:t>
            </a:r>
            <a:r>
              <a:rPr lang="en-US" sz="2200" dirty="0" err="1"/>
              <a:t>AllReduce</a:t>
            </a:r>
            <a:r>
              <a:rPr lang="en-US" sz="2200" dirty="0"/>
              <a:t> DAAL</a:t>
            </a:r>
          </a:p>
          <a:p>
            <a:r>
              <a:rPr lang="en-US" sz="2200" b="1" dirty="0">
                <a:solidFill>
                  <a:srgbClr val="C00000"/>
                </a:solidFill>
              </a:rPr>
              <a:t>Covariance</a:t>
            </a:r>
            <a:r>
              <a:rPr lang="en-US" sz="2200" dirty="0"/>
              <a:t> </a:t>
            </a:r>
            <a:r>
              <a:rPr lang="en-US" sz="2200" dirty="0" err="1"/>
              <a:t>AllReduce</a:t>
            </a:r>
            <a:r>
              <a:rPr lang="en-US" sz="2200" dirty="0"/>
              <a:t> DAAL</a:t>
            </a:r>
          </a:p>
          <a:p>
            <a:r>
              <a:rPr lang="en-US" sz="2200" b="1" dirty="0">
                <a:solidFill>
                  <a:srgbClr val="C00000"/>
                </a:solidFill>
              </a:rPr>
              <a:t>Low Order Moments </a:t>
            </a:r>
            <a:r>
              <a:rPr lang="en-US" sz="2200" dirty="0"/>
              <a:t>Reduce DAAL</a:t>
            </a:r>
          </a:p>
          <a:p>
            <a:r>
              <a:rPr lang="en-US" sz="2200" b="1" dirty="0">
                <a:solidFill>
                  <a:srgbClr val="C00000"/>
                </a:solidFill>
              </a:rPr>
              <a:t>Naive Bayes </a:t>
            </a:r>
            <a:r>
              <a:rPr lang="en-US" sz="2200" dirty="0"/>
              <a:t>Reduce DAAL</a:t>
            </a:r>
          </a:p>
          <a:p>
            <a:r>
              <a:rPr lang="en-US" sz="2200" b="1" dirty="0">
                <a:solidFill>
                  <a:srgbClr val="C00000"/>
                </a:solidFill>
              </a:rPr>
              <a:t>Linear Regression </a:t>
            </a:r>
            <a:r>
              <a:rPr lang="en-US" sz="2200" dirty="0"/>
              <a:t>Reduce DAAL</a:t>
            </a:r>
          </a:p>
          <a:p>
            <a:r>
              <a:rPr lang="en-US" sz="2200" b="1" dirty="0">
                <a:solidFill>
                  <a:srgbClr val="C00000"/>
                </a:solidFill>
              </a:rPr>
              <a:t>Ridge Regression </a:t>
            </a:r>
            <a:r>
              <a:rPr lang="en-US" sz="2200" dirty="0"/>
              <a:t>Reduce DAAL</a:t>
            </a:r>
          </a:p>
          <a:p>
            <a:r>
              <a:rPr lang="en-US" sz="2200" b="1" dirty="0">
                <a:solidFill>
                  <a:srgbClr val="C00000"/>
                </a:solidFill>
              </a:rPr>
              <a:t>Multi-class Logistic Regression</a:t>
            </a:r>
            <a:r>
              <a:rPr lang="en-US" sz="2200" b="1" dirty="0"/>
              <a:t> </a:t>
            </a:r>
            <a:r>
              <a:rPr lang="en-US" sz="2200" dirty="0"/>
              <a:t>Regroup, Rotate, </a:t>
            </a:r>
            <a:r>
              <a:rPr lang="en-US" sz="2200" dirty="0" err="1"/>
              <a:t>AllGather</a:t>
            </a:r>
            <a:endParaRPr lang="en-US" sz="2200" dirty="0"/>
          </a:p>
          <a:p>
            <a:r>
              <a:rPr lang="en-US" sz="2200" b="1" dirty="0">
                <a:solidFill>
                  <a:srgbClr val="C00000"/>
                </a:solidFill>
              </a:rPr>
              <a:t>Random Forest </a:t>
            </a:r>
            <a:r>
              <a:rPr lang="en-US" sz="2200" dirty="0" err="1"/>
              <a:t>AllReduce</a:t>
            </a:r>
            <a:endParaRPr lang="en-US" sz="2200" dirty="0"/>
          </a:p>
          <a:p>
            <a:r>
              <a:rPr lang="en-US" sz="2200" b="1" dirty="0">
                <a:solidFill>
                  <a:srgbClr val="C00000"/>
                </a:solidFill>
              </a:rPr>
              <a:t>Principal Component Analysis (PCA) </a:t>
            </a:r>
            <a:r>
              <a:rPr lang="en-US" sz="2200" dirty="0" err="1"/>
              <a:t>AllReduce</a:t>
            </a:r>
            <a:r>
              <a:rPr lang="en-US" sz="2200" dirty="0"/>
              <a:t> DAAL</a:t>
            </a:r>
          </a:p>
        </p:txBody>
      </p:sp>
      <p:sp>
        <p:nvSpPr>
          <p:cNvPr id="8" name="TextBox 7">
            <a:extLst>
              <a:ext uri="{FF2B5EF4-FFF2-40B4-BE49-F238E27FC236}">
                <a16:creationId xmlns:a16="http://schemas.microsoft.com/office/drawing/2014/main" id="{3C7DA116-4A13-40F1-91B6-25B08450DAD7}"/>
              </a:ext>
            </a:extLst>
          </p:cNvPr>
          <p:cNvSpPr txBox="1"/>
          <p:nvPr/>
        </p:nvSpPr>
        <p:spPr>
          <a:xfrm>
            <a:off x="0" y="5771634"/>
            <a:ext cx="9567427" cy="400110"/>
          </a:xfrm>
          <a:prstGeom prst="rect">
            <a:avLst/>
          </a:prstGeom>
          <a:noFill/>
        </p:spPr>
        <p:txBody>
          <a:bodyPr wrap="none" rtlCol="0">
            <a:spAutoFit/>
          </a:bodyPr>
          <a:lstStyle/>
          <a:p>
            <a:r>
              <a:rPr lang="en-US" sz="2000" b="1" dirty="0"/>
              <a:t>DAAL</a:t>
            </a:r>
            <a:r>
              <a:rPr lang="en-US" sz="2000" dirty="0"/>
              <a:t> implies integrated on node with Intel DAAL Optimized Data Analytics Library</a:t>
            </a:r>
          </a:p>
        </p:txBody>
      </p:sp>
    </p:spTree>
    <p:extLst>
      <p:ext uri="{BB962C8B-B14F-4D97-AF65-F5344CB8AC3E}">
        <p14:creationId xmlns:p14="http://schemas.microsoft.com/office/powerpoint/2010/main" val="2667817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119EB-FAFF-4ADD-8E6C-092CCFC6DE9A}"/>
              </a:ext>
            </a:extLst>
          </p:cNvPr>
          <p:cNvSpPr>
            <a:spLocks noGrp="1"/>
          </p:cNvSpPr>
          <p:nvPr>
            <p:ph type="title"/>
          </p:nvPr>
        </p:nvSpPr>
        <p:spPr>
          <a:xfrm>
            <a:off x="719666" y="-51734"/>
            <a:ext cx="10515600" cy="1325563"/>
          </a:xfrm>
        </p:spPr>
        <p:txBody>
          <a:bodyPr/>
          <a:lstStyle/>
          <a:p>
            <a:r>
              <a:rPr lang="en-US" dirty="0"/>
              <a:t>Ways of adding AI First High Performance</a:t>
            </a:r>
          </a:p>
        </p:txBody>
      </p:sp>
      <p:sp>
        <p:nvSpPr>
          <p:cNvPr id="5" name="Content Placeholder 4">
            <a:extLst>
              <a:ext uri="{FF2B5EF4-FFF2-40B4-BE49-F238E27FC236}">
                <a16:creationId xmlns:a16="http://schemas.microsoft.com/office/drawing/2014/main" id="{F6DA10CF-D0AB-4B72-9552-AB075015A73D}"/>
              </a:ext>
            </a:extLst>
          </p:cNvPr>
          <p:cNvSpPr>
            <a:spLocks noGrp="1"/>
          </p:cNvSpPr>
          <p:nvPr>
            <p:ph idx="1"/>
          </p:nvPr>
        </p:nvSpPr>
        <p:spPr>
          <a:xfrm>
            <a:off x="374275" y="998631"/>
            <a:ext cx="11402857" cy="5137474"/>
          </a:xfrm>
        </p:spPr>
        <p:txBody>
          <a:bodyPr>
            <a:normAutofit lnSpcReduction="10000"/>
          </a:bodyPr>
          <a:lstStyle/>
          <a:p>
            <a:r>
              <a:rPr lang="en-US" dirty="0"/>
              <a:t>Fix performance issues in Spark, Heron, Hadoop, Flink etc.</a:t>
            </a:r>
          </a:p>
          <a:p>
            <a:pPr lvl="1"/>
            <a:r>
              <a:rPr lang="en-US" dirty="0"/>
              <a:t>Messy as some features of these big data systems intrinsically slow in some (not all) cases</a:t>
            </a:r>
          </a:p>
          <a:p>
            <a:pPr lvl="1"/>
            <a:r>
              <a:rPr lang="en-US" dirty="0"/>
              <a:t>All these systems are “monolithic” and difficult to deal with individual  components</a:t>
            </a:r>
          </a:p>
          <a:p>
            <a:r>
              <a:rPr lang="en-US" dirty="0"/>
              <a:t>Execute HPBDC from classic big data system with custom communication environment – approach of Harp for the relatively simple Hadoop environment</a:t>
            </a:r>
          </a:p>
          <a:p>
            <a:r>
              <a:rPr lang="en-US" dirty="0"/>
              <a:t>Provide a native Mesos/Yarn/Kubernetes/HDFS high performance execution environment – goal of Twister2</a:t>
            </a:r>
          </a:p>
          <a:p>
            <a:r>
              <a:rPr lang="en-US" dirty="0"/>
              <a:t>Execute with MPI in classic (</a:t>
            </a:r>
            <a:r>
              <a:rPr lang="en-US" dirty="0" err="1"/>
              <a:t>Slurm</a:t>
            </a:r>
            <a:r>
              <a:rPr lang="en-US" dirty="0"/>
              <a:t>, </a:t>
            </a:r>
            <a:r>
              <a:rPr lang="en-US" dirty="0" err="1"/>
              <a:t>Lustre</a:t>
            </a:r>
            <a:r>
              <a:rPr lang="en-US" dirty="0"/>
              <a:t>) HPC environment</a:t>
            </a:r>
          </a:p>
          <a:p>
            <a:r>
              <a:rPr lang="en-US" dirty="0"/>
              <a:t>Add modules to existing frameworks like </a:t>
            </a:r>
            <a:r>
              <a:rPr lang="en-US" dirty="0" err="1"/>
              <a:t>Scikit</a:t>
            </a:r>
            <a:r>
              <a:rPr lang="en-US" dirty="0"/>
              <a:t>-Learn or </a:t>
            </a:r>
            <a:r>
              <a:rPr lang="en-US" dirty="0" err="1"/>
              <a:t>Tensorflow</a:t>
            </a:r>
            <a:r>
              <a:rPr lang="en-US" dirty="0"/>
              <a:t> either as new capability or as a higher performance version of existing module.</a:t>
            </a:r>
          </a:p>
          <a:p>
            <a:endParaRPr lang="en-US" dirty="0"/>
          </a:p>
        </p:txBody>
      </p:sp>
      <p:sp>
        <p:nvSpPr>
          <p:cNvPr id="2" name="Date Placeholder 1">
            <a:extLst>
              <a:ext uri="{FF2B5EF4-FFF2-40B4-BE49-F238E27FC236}">
                <a16:creationId xmlns:a16="http://schemas.microsoft.com/office/drawing/2014/main" id="{A1308869-78B5-487E-896F-F59309F5F8DB}"/>
              </a:ext>
            </a:extLst>
          </p:cNvPr>
          <p:cNvSpPr>
            <a:spLocks noGrp="1"/>
          </p:cNvSpPr>
          <p:nvPr>
            <p:ph type="dt" sz="half" idx="10"/>
          </p:nvPr>
        </p:nvSpPr>
        <p:spPr/>
        <p:txBody>
          <a:bodyPr/>
          <a:lstStyle/>
          <a:p>
            <a:fld id="{AE1E8A7D-0C9E-4158-BD17-4958662D7106}" type="datetime1">
              <a:rPr lang="en-US" smtClean="0">
                <a:solidFill>
                  <a:prstClr val="black">
                    <a:tint val="75000"/>
                  </a:prstClr>
                </a:solidFill>
              </a:rPr>
              <a:t>6/4/2018</a:t>
            </a:fld>
            <a:endParaRPr lang="en-US" dirty="0">
              <a:solidFill>
                <a:prstClr val="black">
                  <a:tint val="75000"/>
                </a:prstClr>
              </a:solidFill>
            </a:endParaRPr>
          </a:p>
        </p:txBody>
      </p:sp>
      <p:sp>
        <p:nvSpPr>
          <p:cNvPr id="3" name="Slide Number Placeholder 2">
            <a:extLst>
              <a:ext uri="{FF2B5EF4-FFF2-40B4-BE49-F238E27FC236}">
                <a16:creationId xmlns:a16="http://schemas.microsoft.com/office/drawing/2014/main" id="{E9F45960-4595-4606-9CBB-6B2B40536FB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1203364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0EDF1-325E-47F0-B121-A2B219A27762}"/>
              </a:ext>
            </a:extLst>
          </p:cNvPr>
          <p:cNvSpPr>
            <a:spLocks noGrp="1"/>
          </p:cNvSpPr>
          <p:nvPr>
            <p:ph idx="1"/>
          </p:nvPr>
        </p:nvSpPr>
        <p:spPr>
          <a:xfrm>
            <a:off x="0" y="627150"/>
            <a:ext cx="12120465" cy="5704708"/>
          </a:xfrm>
        </p:spPr>
        <p:txBody>
          <a:bodyPr>
            <a:noAutofit/>
          </a:bodyPr>
          <a:lstStyle/>
          <a:p>
            <a:pPr>
              <a:spcBef>
                <a:spcPts val="0"/>
              </a:spcBef>
              <a:spcAft>
                <a:spcPts val="200"/>
              </a:spcAft>
            </a:pPr>
            <a:r>
              <a:rPr lang="en-US" sz="2400" dirty="0"/>
              <a:t>On general principles </a:t>
            </a:r>
            <a:r>
              <a:rPr lang="en-US" sz="2400" b="1" dirty="0"/>
              <a:t>parallel and distributed computing </a:t>
            </a:r>
            <a:r>
              <a:rPr lang="en-US" sz="2400" dirty="0"/>
              <a:t>have different requirements even if sometimes similar functionalities</a:t>
            </a:r>
          </a:p>
          <a:p>
            <a:pPr lvl="1">
              <a:spcBef>
                <a:spcPts val="0"/>
              </a:spcBef>
              <a:spcAft>
                <a:spcPts val="200"/>
              </a:spcAft>
            </a:pPr>
            <a:r>
              <a:rPr lang="en-US" dirty="0"/>
              <a:t>Apache stack ABDS  typically uses distributed computing concepts</a:t>
            </a:r>
          </a:p>
          <a:p>
            <a:pPr lvl="1">
              <a:spcBef>
                <a:spcPts val="0"/>
              </a:spcBef>
              <a:spcAft>
                <a:spcPts val="200"/>
              </a:spcAft>
            </a:pPr>
            <a:r>
              <a:rPr lang="en-US" dirty="0"/>
              <a:t>For example, Reduce operation is different in MPI (Harp) and Spark</a:t>
            </a:r>
          </a:p>
          <a:p>
            <a:pPr>
              <a:spcBef>
                <a:spcPts val="0"/>
              </a:spcBef>
              <a:spcAft>
                <a:spcPts val="200"/>
              </a:spcAft>
            </a:pPr>
            <a:r>
              <a:rPr lang="en-US" sz="2400" dirty="0"/>
              <a:t>Large scale simulation requirements are well understood  BUT</a:t>
            </a:r>
          </a:p>
          <a:p>
            <a:pPr>
              <a:spcBef>
                <a:spcPts val="0"/>
              </a:spcBef>
              <a:spcAft>
                <a:spcPts val="200"/>
              </a:spcAft>
            </a:pPr>
            <a:r>
              <a:rPr lang="en-US" sz="2400" dirty="0"/>
              <a:t>Big Data requirements are not agreed but there are a few key </a:t>
            </a:r>
            <a:r>
              <a:rPr lang="en-US" sz="2400" b="1" dirty="0"/>
              <a:t>use types</a:t>
            </a:r>
          </a:p>
          <a:p>
            <a:pPr marL="914400" lvl="1" indent="-457200">
              <a:spcBef>
                <a:spcPts val="0"/>
              </a:spcBef>
              <a:spcAft>
                <a:spcPts val="200"/>
              </a:spcAft>
              <a:buFont typeface="+mj-lt"/>
              <a:buAutoNum type="arabicParenR"/>
            </a:pPr>
            <a:r>
              <a:rPr lang="en-US" b="1" dirty="0">
                <a:solidFill>
                  <a:srgbClr val="FF0000"/>
                </a:solidFill>
              </a:rPr>
              <a:t>Pleasingly parallel </a:t>
            </a:r>
            <a:r>
              <a:rPr lang="en-US" dirty="0"/>
              <a:t>processing (including </a:t>
            </a:r>
            <a:r>
              <a:rPr lang="en-US" b="1" dirty="0">
                <a:solidFill>
                  <a:srgbClr val="FF0000"/>
                </a:solidFill>
              </a:rPr>
              <a:t>local machine learning LML</a:t>
            </a:r>
            <a:r>
              <a:rPr lang="en-US" dirty="0"/>
              <a:t>) as of different tweets from different users with perhaps MapReduce style of statistics and visualizations; possibly Streaming</a:t>
            </a:r>
          </a:p>
          <a:p>
            <a:pPr marL="914400" lvl="1" indent="-457200">
              <a:spcBef>
                <a:spcPts val="0"/>
              </a:spcBef>
              <a:spcAft>
                <a:spcPts val="200"/>
              </a:spcAft>
              <a:buFont typeface="+mj-lt"/>
              <a:buAutoNum type="arabicParenR"/>
            </a:pPr>
            <a:r>
              <a:rPr lang="en-US" b="1" dirty="0"/>
              <a:t>Database model </a:t>
            </a:r>
            <a:r>
              <a:rPr lang="en-US" dirty="0"/>
              <a:t>with queries again supported by MapReduce for horizontal scaling</a:t>
            </a:r>
          </a:p>
          <a:p>
            <a:pPr marL="914400" lvl="1" indent="-457200">
              <a:spcBef>
                <a:spcPts val="0"/>
              </a:spcBef>
              <a:spcAft>
                <a:spcPts val="200"/>
              </a:spcAft>
              <a:buFont typeface="+mj-lt"/>
              <a:buAutoNum type="arabicParenR"/>
            </a:pPr>
            <a:r>
              <a:rPr lang="en-US" b="1" dirty="0">
                <a:solidFill>
                  <a:srgbClr val="FF0000"/>
                </a:solidFill>
              </a:rPr>
              <a:t>Global Machine Learning GML  </a:t>
            </a:r>
            <a:r>
              <a:rPr lang="en-US" dirty="0"/>
              <a:t>with single job using multiple nodes as classic parallel computing</a:t>
            </a:r>
          </a:p>
          <a:p>
            <a:pPr marL="914400" lvl="1" indent="-457200">
              <a:spcBef>
                <a:spcPts val="0"/>
              </a:spcBef>
              <a:spcAft>
                <a:spcPts val="200"/>
              </a:spcAft>
              <a:buFont typeface="+mj-lt"/>
              <a:buAutoNum type="arabicParenR"/>
            </a:pPr>
            <a:r>
              <a:rPr lang="en-US" b="1" dirty="0"/>
              <a:t>Deep Learning </a:t>
            </a:r>
            <a:r>
              <a:rPr lang="en-US" dirty="0"/>
              <a:t>certainly needs HPC – possibly only multiple small systems</a:t>
            </a:r>
          </a:p>
          <a:p>
            <a:pPr>
              <a:spcBef>
                <a:spcPts val="0"/>
              </a:spcBef>
              <a:spcAft>
                <a:spcPts val="200"/>
              </a:spcAft>
            </a:pPr>
            <a:r>
              <a:rPr lang="en-US" sz="2400" dirty="0"/>
              <a:t>Current workloads stress 1) and 2) and are suited to current clouds and to Apache Big Data Software (with no HPC)</a:t>
            </a:r>
          </a:p>
          <a:p>
            <a:pPr lvl="1">
              <a:spcBef>
                <a:spcPts val="0"/>
              </a:spcBef>
              <a:spcAft>
                <a:spcPts val="200"/>
              </a:spcAft>
            </a:pPr>
            <a:r>
              <a:rPr lang="en-US" dirty="0"/>
              <a:t>This explains why Spark with poor GML performance can be so successful</a:t>
            </a:r>
          </a:p>
        </p:txBody>
      </p:sp>
      <p:sp>
        <p:nvSpPr>
          <p:cNvPr id="5" name="Title 4">
            <a:extLst>
              <a:ext uri="{FF2B5EF4-FFF2-40B4-BE49-F238E27FC236}">
                <a16:creationId xmlns:a16="http://schemas.microsoft.com/office/drawing/2014/main" id="{90ECAA5A-3295-46DC-89CC-58A3D03B4E1F}"/>
              </a:ext>
            </a:extLst>
          </p:cNvPr>
          <p:cNvSpPr>
            <a:spLocks noGrp="1"/>
          </p:cNvSpPr>
          <p:nvPr>
            <p:ph type="title"/>
          </p:nvPr>
        </p:nvSpPr>
        <p:spPr>
          <a:xfrm>
            <a:off x="2285411" y="74726"/>
            <a:ext cx="5735208" cy="552424"/>
          </a:xfrm>
        </p:spPr>
        <p:txBody>
          <a:bodyPr>
            <a:noAutofit/>
          </a:bodyPr>
          <a:lstStyle/>
          <a:p>
            <a:pPr algn="ctr"/>
            <a:r>
              <a:rPr lang="en-US" b="1" dirty="0">
                <a:latin typeface="+mn-lt"/>
              </a:rPr>
              <a:t>Requirements</a:t>
            </a:r>
          </a:p>
        </p:txBody>
      </p:sp>
      <p:sp>
        <p:nvSpPr>
          <p:cNvPr id="6" name="Date Placeholder 5">
            <a:extLst>
              <a:ext uri="{FF2B5EF4-FFF2-40B4-BE49-F238E27FC236}">
                <a16:creationId xmlns:a16="http://schemas.microsoft.com/office/drawing/2014/main" id="{CBFDE6EA-59B9-4532-A8D7-51F307490CB3}"/>
              </a:ext>
            </a:extLst>
          </p:cNvPr>
          <p:cNvSpPr>
            <a:spLocks noGrp="1"/>
          </p:cNvSpPr>
          <p:nvPr>
            <p:ph type="dt" sz="half" idx="10"/>
          </p:nvPr>
        </p:nvSpPr>
        <p:spPr/>
        <p:txBody>
          <a:bodyPr/>
          <a:lstStyle/>
          <a:p>
            <a:fld id="{9D35EA4F-3606-4BDF-AFA7-195D256A473A}" type="datetime1">
              <a:rPr lang="en-US" smtClean="0">
                <a:solidFill>
                  <a:prstClr val="black">
                    <a:tint val="75000"/>
                  </a:prstClr>
                </a:solidFill>
              </a:rPr>
              <a:t>6/4/2018</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9BAFD36-91B1-4F85-B6BB-21FD9E48C79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1101961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719666" y="1603376"/>
            <a:ext cx="10515600" cy="2852737"/>
          </a:xfrm>
        </p:spPr>
        <p:txBody>
          <a:bodyPr/>
          <a:lstStyle/>
          <a:p>
            <a:pPr algn="ctr"/>
            <a:r>
              <a:rPr lang="en-US" b="1" dirty="0">
                <a:latin typeface="+mn-lt"/>
              </a:rPr>
              <a:t>Implementing  Twister2</a:t>
            </a:r>
            <a:br>
              <a:rPr lang="en-US" b="1" dirty="0">
                <a:latin typeface="+mn-lt"/>
              </a:rPr>
            </a:br>
            <a:r>
              <a:rPr lang="en-US" b="1" dirty="0">
                <a:latin typeface="+mn-lt"/>
              </a:rPr>
              <a:t>in detail I</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a:xfrm>
            <a:off x="371959" y="4589463"/>
            <a:ext cx="11677973" cy="1500187"/>
          </a:xfrm>
        </p:spPr>
        <p:txBody>
          <a:bodyPr/>
          <a:lstStyle/>
          <a:p>
            <a:r>
              <a:rPr lang="en-US" dirty="0">
                <a:solidFill>
                  <a:schemeClr val="tx1"/>
                </a:solidFill>
              </a:rPr>
              <a:t>This breaks rule from 2012-2017 of not “competing” with but rather “enhancing” Apache</a:t>
            </a:r>
          </a:p>
        </p:txBody>
      </p:sp>
      <p:sp>
        <p:nvSpPr>
          <p:cNvPr id="3" name="Date Placeholder 2">
            <a:extLst>
              <a:ext uri="{FF2B5EF4-FFF2-40B4-BE49-F238E27FC236}">
                <a16:creationId xmlns:a16="http://schemas.microsoft.com/office/drawing/2014/main" id="{6583EBFD-E9A8-49FF-BE0D-8478DE403497}"/>
              </a:ext>
            </a:extLst>
          </p:cNvPr>
          <p:cNvSpPr>
            <a:spLocks noGrp="1"/>
          </p:cNvSpPr>
          <p:nvPr>
            <p:ph type="dt" sz="half" idx="10"/>
          </p:nvPr>
        </p:nvSpPr>
        <p:spPr/>
        <p:txBody>
          <a:bodyPr/>
          <a:lstStyle/>
          <a:p>
            <a:fld id="{A990D9BF-87B8-4AC9-ADC2-13A85434FA1F}" type="datetime1">
              <a:rPr lang="en-US" smtClean="0">
                <a:solidFill>
                  <a:prstClr val="black">
                    <a:tint val="75000"/>
                  </a:prstClr>
                </a:solidFill>
              </a:rPr>
              <a:t>6/4/2018</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63BEF53-FF03-4C56-93B0-F3BAF68EED3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40</a:t>
            </a:fld>
            <a:endParaRPr lang="en-US">
              <a:solidFill>
                <a:prstClr val="black">
                  <a:tint val="75000"/>
                </a:prstClr>
              </a:solidFill>
            </a:endParaRPr>
          </a:p>
        </p:txBody>
      </p:sp>
      <p:grpSp>
        <p:nvGrpSpPr>
          <p:cNvPr id="7" name="Group 6">
            <a:extLst>
              <a:ext uri="{FF2B5EF4-FFF2-40B4-BE49-F238E27FC236}">
                <a16:creationId xmlns:a16="http://schemas.microsoft.com/office/drawing/2014/main" id="{A873DED5-E86B-4B69-9412-0A97E12E835F}"/>
              </a:ext>
            </a:extLst>
          </p:cNvPr>
          <p:cNvGrpSpPr/>
          <p:nvPr/>
        </p:nvGrpSpPr>
        <p:grpSpPr>
          <a:xfrm>
            <a:off x="1952787" y="200751"/>
            <a:ext cx="7886700" cy="2438400"/>
            <a:chOff x="1952787" y="200751"/>
            <a:chExt cx="7886700" cy="2438400"/>
          </a:xfrm>
        </p:grpSpPr>
        <p:pic>
          <p:nvPicPr>
            <p:cNvPr id="1026" name="Picture 2" descr="http://www.iterativemapreduce.org/images/twister.png">
              <a:extLst>
                <a:ext uri="{FF2B5EF4-FFF2-40B4-BE49-F238E27FC236}">
                  <a16:creationId xmlns:a16="http://schemas.microsoft.com/office/drawing/2014/main" id="{052EA105-5C4A-4F1A-8596-9D5B35B69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54DF22-3E42-432D-A687-B8D17F57B03C}"/>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Tree>
    <p:extLst>
      <p:ext uri="{BB962C8B-B14F-4D97-AF65-F5344CB8AC3E}">
        <p14:creationId xmlns:p14="http://schemas.microsoft.com/office/powerpoint/2010/main" val="744125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616FB8-592C-4E5E-9050-B60982ABB591}"/>
              </a:ext>
            </a:extLst>
          </p:cNvPr>
          <p:cNvSpPr>
            <a:spLocks noGrp="1"/>
          </p:cNvSpPr>
          <p:nvPr>
            <p:ph idx="1"/>
          </p:nvPr>
        </p:nvSpPr>
        <p:spPr>
          <a:xfrm>
            <a:off x="38909" y="955785"/>
            <a:ext cx="12090400" cy="5364176"/>
          </a:xfrm>
        </p:spPr>
        <p:txBody>
          <a:bodyPr>
            <a:normAutofit/>
          </a:bodyPr>
          <a:lstStyle/>
          <a:p>
            <a:r>
              <a:rPr lang="en-US" sz="2400" dirty="0"/>
              <a:t>Analyze the </a:t>
            </a:r>
            <a:r>
              <a:rPr lang="en-US" sz="2400" b="1" dirty="0"/>
              <a:t>runtime of existing systems</a:t>
            </a:r>
          </a:p>
          <a:p>
            <a:pPr lvl="1"/>
            <a:r>
              <a:rPr lang="en-US" sz="2400" dirty="0"/>
              <a:t>Hadoop, Spark, Flink, Pregel Big Data Processing</a:t>
            </a:r>
          </a:p>
          <a:p>
            <a:pPr lvl="1"/>
            <a:r>
              <a:rPr lang="en-US" sz="2400" dirty="0" err="1"/>
              <a:t>OpenWhisk</a:t>
            </a:r>
            <a:r>
              <a:rPr lang="en-US" sz="2400" dirty="0"/>
              <a:t> and commercial </a:t>
            </a:r>
            <a:r>
              <a:rPr lang="en-US" sz="2400" dirty="0" err="1"/>
              <a:t>FaaS</a:t>
            </a:r>
            <a:endParaRPr lang="en-US" sz="2400" dirty="0"/>
          </a:p>
          <a:p>
            <a:pPr lvl="1"/>
            <a:r>
              <a:rPr lang="en-US" sz="2400" dirty="0"/>
              <a:t>Storm, Heron, Apex Streaming Dataflow</a:t>
            </a:r>
          </a:p>
          <a:p>
            <a:pPr lvl="1"/>
            <a:r>
              <a:rPr lang="en-US" sz="2400" dirty="0"/>
              <a:t>Kepler, Pegasus, </a:t>
            </a:r>
            <a:r>
              <a:rPr lang="en-US" sz="2400" dirty="0" err="1"/>
              <a:t>NiFi</a:t>
            </a:r>
            <a:r>
              <a:rPr lang="en-US" sz="2400" dirty="0"/>
              <a:t> workflow systems</a:t>
            </a:r>
          </a:p>
          <a:p>
            <a:pPr lvl="1"/>
            <a:r>
              <a:rPr lang="en-US" sz="2400" dirty="0"/>
              <a:t>Harp Map-Collective, MPI and HPC AMT runtime like DARMA</a:t>
            </a:r>
          </a:p>
          <a:p>
            <a:pPr lvl="1"/>
            <a:r>
              <a:rPr lang="en-US" sz="2400" dirty="0"/>
              <a:t>And approaches such as </a:t>
            </a:r>
            <a:r>
              <a:rPr lang="en-US" sz="2400" dirty="0" err="1"/>
              <a:t>GridFTP</a:t>
            </a:r>
            <a:r>
              <a:rPr lang="en-US" sz="2400" dirty="0"/>
              <a:t> and CORBA/HLA (!) for wide area data links</a:t>
            </a:r>
          </a:p>
          <a:p>
            <a:r>
              <a:rPr lang="en-US" sz="2400" dirty="0"/>
              <a:t>A lot of confusion coming from </a:t>
            </a:r>
            <a:br>
              <a:rPr lang="en-US" sz="2400" dirty="0"/>
            </a:br>
            <a:r>
              <a:rPr lang="en-US" sz="2400" dirty="0"/>
              <a:t>different communities (database, </a:t>
            </a:r>
            <a:br>
              <a:rPr lang="en-US" sz="2400" dirty="0"/>
            </a:br>
            <a:r>
              <a:rPr lang="en-US" sz="2400" dirty="0"/>
              <a:t>distributed, parallel computing, </a:t>
            </a:r>
            <a:br>
              <a:rPr lang="en-US" sz="2400" dirty="0"/>
            </a:br>
            <a:r>
              <a:rPr lang="en-US" sz="2400" dirty="0"/>
              <a:t>machine learning, computational/</a:t>
            </a:r>
            <a:br>
              <a:rPr lang="en-US" sz="2400" dirty="0"/>
            </a:br>
            <a:r>
              <a:rPr lang="en-US" sz="2400" dirty="0"/>
              <a:t>data science)  investigating similar </a:t>
            </a:r>
            <a:br>
              <a:rPr lang="en-US" sz="2400" dirty="0"/>
            </a:br>
            <a:r>
              <a:rPr lang="en-US" sz="2400" dirty="0"/>
              <a:t>ideas with little knowledge exchange </a:t>
            </a:r>
            <a:br>
              <a:rPr lang="en-US" sz="2400" dirty="0"/>
            </a:br>
            <a:r>
              <a:rPr lang="en-US" sz="2400" dirty="0"/>
              <a:t>and mixed up (unclear) requirements</a:t>
            </a:r>
          </a:p>
          <a:p>
            <a:endParaRPr lang="en-US" sz="2800" dirty="0"/>
          </a:p>
          <a:p>
            <a:pPr lvl="1"/>
            <a:endParaRPr lang="en-US" sz="2800" dirty="0"/>
          </a:p>
        </p:txBody>
      </p:sp>
      <p:sp>
        <p:nvSpPr>
          <p:cNvPr id="3" name="Title 2">
            <a:extLst>
              <a:ext uri="{FF2B5EF4-FFF2-40B4-BE49-F238E27FC236}">
                <a16:creationId xmlns:a16="http://schemas.microsoft.com/office/drawing/2014/main" id="{9B919EF5-2DE8-4875-9E28-DE0F822C9E29}"/>
              </a:ext>
            </a:extLst>
          </p:cNvPr>
          <p:cNvSpPr>
            <a:spLocks noGrp="1"/>
          </p:cNvSpPr>
          <p:nvPr>
            <p:ph type="title"/>
          </p:nvPr>
        </p:nvSpPr>
        <p:spPr>
          <a:xfrm>
            <a:off x="-15130" y="157039"/>
            <a:ext cx="12168221" cy="762000"/>
          </a:xfrm>
        </p:spPr>
        <p:txBody>
          <a:bodyPr>
            <a:noAutofit/>
          </a:bodyPr>
          <a:lstStyle/>
          <a:p>
            <a:pPr algn="ctr"/>
            <a:r>
              <a:rPr lang="en-US" sz="3600" dirty="0"/>
              <a:t>Twister2: “Next Generation Grid - Edge – HPC Cloud” Programming Environment</a:t>
            </a:r>
            <a:r>
              <a:rPr lang="en-US" sz="3600" b="1" dirty="0">
                <a:latin typeface="+mn-lt"/>
              </a:rPr>
              <a:t> </a:t>
            </a:r>
          </a:p>
        </p:txBody>
      </p:sp>
      <p:sp>
        <p:nvSpPr>
          <p:cNvPr id="7" name="Slide Number Placeholder 6">
            <a:extLst>
              <a:ext uri="{FF2B5EF4-FFF2-40B4-BE49-F238E27FC236}">
                <a16:creationId xmlns:a16="http://schemas.microsoft.com/office/drawing/2014/main" id="{9A1395C3-2B3A-4AAA-B07D-26BD3386288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41</a:t>
            </a:fld>
            <a:endParaRPr lang="en-US">
              <a:solidFill>
                <a:prstClr val="black">
                  <a:tint val="75000"/>
                </a:prstClr>
              </a:solidFill>
            </a:endParaRPr>
          </a:p>
        </p:txBody>
      </p:sp>
      <p:grpSp>
        <p:nvGrpSpPr>
          <p:cNvPr id="5" name="Group 4">
            <a:extLst>
              <a:ext uri="{FF2B5EF4-FFF2-40B4-BE49-F238E27FC236}">
                <a16:creationId xmlns:a16="http://schemas.microsoft.com/office/drawing/2014/main" id="{D8C6B004-2920-4A19-B88D-3773E343D1A0}"/>
              </a:ext>
            </a:extLst>
          </p:cNvPr>
          <p:cNvGrpSpPr/>
          <p:nvPr/>
        </p:nvGrpSpPr>
        <p:grpSpPr>
          <a:xfrm>
            <a:off x="5598366" y="3928611"/>
            <a:ext cx="6569855" cy="2240634"/>
            <a:chOff x="1952787" y="200751"/>
            <a:chExt cx="7886700" cy="2689741"/>
          </a:xfrm>
        </p:grpSpPr>
        <p:pic>
          <p:nvPicPr>
            <p:cNvPr id="6" name="Picture 2" descr="http://www.iterativemapreduce.org/images/twister.png">
              <a:extLst>
                <a:ext uri="{FF2B5EF4-FFF2-40B4-BE49-F238E27FC236}">
                  <a16:creationId xmlns:a16="http://schemas.microsoft.com/office/drawing/2014/main" id="{DAE9E33A-98E4-4E14-87A5-E04111F46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B3FB23D-49A7-491C-B3E5-E87E609C668A}"/>
                </a:ext>
              </a:extLst>
            </p:cNvPr>
            <p:cNvSpPr/>
            <p:nvPr/>
          </p:nvSpPr>
          <p:spPr>
            <a:xfrm>
              <a:off x="3847491" y="2521160"/>
              <a:ext cx="3662541" cy="369332"/>
            </a:xfrm>
            <a:prstGeom prst="rect">
              <a:avLst/>
            </a:prstGeom>
          </p:spPr>
          <p:txBody>
            <a:bodyPr wrap="none">
              <a:spAutoFit/>
            </a:bodyPr>
            <a:lstStyle/>
            <a:p>
              <a:r>
                <a:rPr lang="en-US" dirty="0"/>
                <a:t>http://www.iterativemapreduce.org/</a:t>
              </a:r>
            </a:p>
          </p:txBody>
        </p:sp>
      </p:grpSp>
    </p:spTree>
    <p:extLst>
      <p:ext uri="{BB962C8B-B14F-4D97-AF65-F5344CB8AC3E}">
        <p14:creationId xmlns:p14="http://schemas.microsoft.com/office/powerpoint/2010/main" val="999176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676B3E-6DD9-4BF1-8E27-4BA0F7801832}"/>
              </a:ext>
            </a:extLst>
          </p:cNvPr>
          <p:cNvSpPr>
            <a:spLocks noGrp="1"/>
          </p:cNvSpPr>
          <p:nvPr>
            <p:ph idx="1"/>
          </p:nvPr>
        </p:nvSpPr>
        <p:spPr>
          <a:xfrm>
            <a:off x="0" y="670124"/>
            <a:ext cx="12168220" cy="5546192"/>
          </a:xfrm>
        </p:spPr>
        <p:txBody>
          <a:bodyPr>
            <a:normAutofit/>
          </a:bodyPr>
          <a:lstStyle/>
          <a:p>
            <a:pPr>
              <a:lnSpc>
                <a:spcPts val="2700"/>
              </a:lnSpc>
            </a:pPr>
            <a:r>
              <a:rPr lang="en-US" sz="2400" b="1" dirty="0"/>
              <a:t>Harp-DAAL</a:t>
            </a:r>
            <a:r>
              <a:rPr lang="en-US" sz="2400" dirty="0"/>
              <a:t> with a kernel Machine Learning library exploiting the Intel node library DAAL and HPC communication collectives within the Hadoop ecosystem. </a:t>
            </a:r>
          </a:p>
          <a:p>
            <a:pPr lvl="1">
              <a:lnSpc>
                <a:spcPts val="2700"/>
              </a:lnSpc>
            </a:pPr>
            <a:r>
              <a:rPr lang="en-US" sz="2000" dirty="0"/>
              <a:t>Harp-DAAL supports all 5 classes of data-intensive AI first computation, from pleasingly parallel to machine learning and simulations. </a:t>
            </a:r>
          </a:p>
          <a:p>
            <a:pPr>
              <a:lnSpc>
                <a:spcPts val="2700"/>
              </a:lnSpc>
            </a:pPr>
            <a:r>
              <a:rPr lang="en-US" sz="2400" b="1" dirty="0"/>
              <a:t>Twister2</a:t>
            </a:r>
            <a:r>
              <a:rPr lang="en-US" sz="2400" dirty="0"/>
              <a:t> is a toolkit of components that can be packaged in different ways</a:t>
            </a:r>
          </a:p>
          <a:p>
            <a:pPr lvl="1">
              <a:lnSpc>
                <a:spcPts val="2700"/>
              </a:lnSpc>
            </a:pPr>
            <a:r>
              <a:rPr lang="en-US" sz="2400" dirty="0"/>
              <a:t>Integrated batch or streaming data capabilities familiar from Apache Hadoop, Spark, Heron and Flink but with high performance. </a:t>
            </a:r>
          </a:p>
          <a:p>
            <a:pPr lvl="1">
              <a:lnSpc>
                <a:spcPts val="2700"/>
              </a:lnSpc>
            </a:pPr>
            <a:r>
              <a:rPr lang="en-US" sz="2400" dirty="0"/>
              <a:t>Separate bulk synchronous and data flow communication; </a:t>
            </a:r>
          </a:p>
          <a:p>
            <a:pPr lvl="1">
              <a:lnSpc>
                <a:spcPts val="2700"/>
              </a:lnSpc>
            </a:pPr>
            <a:r>
              <a:rPr lang="en-US" sz="2400" dirty="0"/>
              <a:t>Task management as in Mesos, Yarn and Kubernetes</a:t>
            </a:r>
          </a:p>
          <a:p>
            <a:pPr lvl="1">
              <a:lnSpc>
                <a:spcPts val="2700"/>
              </a:lnSpc>
            </a:pPr>
            <a:r>
              <a:rPr lang="en-US" sz="2400" dirty="0"/>
              <a:t>Dataflow graph execution models</a:t>
            </a:r>
          </a:p>
          <a:p>
            <a:pPr lvl="1">
              <a:lnSpc>
                <a:spcPts val="2700"/>
              </a:lnSpc>
            </a:pPr>
            <a:r>
              <a:rPr lang="en-US" sz="2400" dirty="0"/>
              <a:t>Launching of the Harp-DAAL  library with native Mesos/Kubernetes/HDFS environment</a:t>
            </a:r>
          </a:p>
          <a:p>
            <a:pPr lvl="1">
              <a:lnSpc>
                <a:spcPts val="2700"/>
              </a:lnSpc>
            </a:pPr>
            <a:r>
              <a:rPr lang="en-US" sz="2400" dirty="0"/>
              <a:t>Streaming and repository data access interfaces, </a:t>
            </a:r>
          </a:p>
          <a:p>
            <a:pPr lvl="1">
              <a:lnSpc>
                <a:spcPts val="2700"/>
              </a:lnSpc>
              <a:spcBef>
                <a:spcPts val="600"/>
              </a:spcBef>
            </a:pPr>
            <a:r>
              <a:rPr lang="en-US" sz="2400" dirty="0"/>
              <a:t>In-memory databases and fault tolerance at dataflow nodes. (use RDD to do classic checkpoint-restart)</a:t>
            </a:r>
          </a:p>
        </p:txBody>
      </p:sp>
      <p:sp>
        <p:nvSpPr>
          <p:cNvPr id="3" name="Title 2">
            <a:extLst>
              <a:ext uri="{FF2B5EF4-FFF2-40B4-BE49-F238E27FC236}">
                <a16:creationId xmlns:a16="http://schemas.microsoft.com/office/drawing/2014/main" id="{DED0A93F-FB37-4CEC-A022-3E6396714093}"/>
              </a:ext>
            </a:extLst>
          </p:cNvPr>
          <p:cNvSpPr>
            <a:spLocks noGrp="1"/>
          </p:cNvSpPr>
          <p:nvPr>
            <p:ph type="title"/>
          </p:nvPr>
        </p:nvSpPr>
        <p:spPr>
          <a:xfrm>
            <a:off x="785861" y="78067"/>
            <a:ext cx="11101339" cy="563617"/>
          </a:xfrm>
        </p:spPr>
        <p:txBody>
          <a:bodyPr>
            <a:normAutofit fontScale="90000"/>
          </a:bodyPr>
          <a:lstStyle/>
          <a:p>
            <a:r>
              <a:rPr lang="en-US" sz="4000" dirty="0"/>
              <a:t>Integrating HPC and Apache Programming Environments</a:t>
            </a:r>
          </a:p>
        </p:txBody>
      </p:sp>
      <p:sp>
        <p:nvSpPr>
          <p:cNvPr id="4" name="Slide Number Placeholder 3">
            <a:extLst>
              <a:ext uri="{FF2B5EF4-FFF2-40B4-BE49-F238E27FC236}">
                <a16:creationId xmlns:a16="http://schemas.microsoft.com/office/drawing/2014/main" id="{F188C51C-6168-4175-8064-3B50B283D618}"/>
              </a:ext>
            </a:extLst>
          </p:cNvPr>
          <p:cNvSpPr>
            <a:spLocks noGrp="1"/>
          </p:cNvSpPr>
          <p:nvPr>
            <p:ph type="sldNum" sz="quarter" idx="12"/>
          </p:nvPr>
        </p:nvSpPr>
        <p:spPr/>
        <p:txBody>
          <a:bodyPr/>
          <a:lstStyle/>
          <a:p>
            <a:fld id="{C4B85148-DB98-4269-ACE6-2DF49F9918C9}"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072629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a:t>
            </a:r>
          </a:p>
        </p:txBody>
      </p:sp>
      <p:sp>
        <p:nvSpPr>
          <p:cNvPr id="3" name="Content Placeholder 2"/>
          <p:cNvSpPr>
            <a:spLocks noGrp="1"/>
          </p:cNvSpPr>
          <p:nvPr>
            <p:ph idx="1"/>
          </p:nvPr>
        </p:nvSpPr>
        <p:spPr>
          <a:xfrm>
            <a:off x="838200" y="1690688"/>
            <a:ext cx="10515600" cy="4351338"/>
          </a:xfrm>
        </p:spPr>
        <p:txBody>
          <a:bodyPr/>
          <a:lstStyle/>
          <a:p>
            <a:r>
              <a:rPr lang="en-US" dirty="0"/>
              <a:t>Clearly define and develop functional layers (using existing technology when possible)</a:t>
            </a:r>
          </a:p>
          <a:p>
            <a:r>
              <a:rPr lang="en-US" dirty="0"/>
              <a:t> Develop layers as independent components</a:t>
            </a:r>
          </a:p>
          <a:p>
            <a:r>
              <a:rPr lang="en-US" dirty="0"/>
              <a:t>Use</a:t>
            </a:r>
            <a:r>
              <a:rPr lang="en-US" b="1" dirty="0"/>
              <a:t> interoperable </a:t>
            </a:r>
            <a:r>
              <a:rPr lang="en-US" dirty="0"/>
              <a:t>common abstractions but multiple</a:t>
            </a:r>
            <a:r>
              <a:rPr lang="en-US" b="1" dirty="0"/>
              <a:t> polymorphic </a:t>
            </a:r>
            <a:r>
              <a:rPr lang="en-US" dirty="0"/>
              <a:t>implementations.</a:t>
            </a:r>
          </a:p>
          <a:p>
            <a:r>
              <a:rPr lang="en-US" dirty="0"/>
              <a:t>Allow users to pick and choose according to requirements such as</a:t>
            </a:r>
          </a:p>
          <a:p>
            <a:pPr lvl="1"/>
            <a:r>
              <a:rPr lang="en-US" dirty="0"/>
              <a:t>Communication + Data Management</a:t>
            </a:r>
          </a:p>
          <a:p>
            <a:pPr lvl="1"/>
            <a:r>
              <a:rPr lang="en-US" dirty="0"/>
              <a:t>Communication + Static graph </a:t>
            </a:r>
          </a:p>
          <a:p>
            <a:r>
              <a:rPr lang="en-US" dirty="0"/>
              <a:t>Use HPC features when possible</a:t>
            </a:r>
          </a:p>
          <a:p>
            <a:endParaRPr lang="en-US" dirty="0"/>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3795509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B784A-DD93-4977-B892-D51CA25042E0}"/>
              </a:ext>
            </a:extLst>
          </p:cNvPr>
          <p:cNvSpPr>
            <a:spLocks noGrp="1"/>
          </p:cNvSpPr>
          <p:nvPr>
            <p:ph type="title"/>
          </p:nvPr>
        </p:nvSpPr>
        <p:spPr>
          <a:xfrm>
            <a:off x="830035" y="-108403"/>
            <a:ext cx="10515600" cy="973818"/>
          </a:xfrm>
        </p:spPr>
        <p:txBody>
          <a:bodyPr/>
          <a:lstStyle/>
          <a:p>
            <a:pPr algn="ctr"/>
            <a:r>
              <a:rPr lang="en-US" dirty="0"/>
              <a:t>Twister2 Components I</a:t>
            </a:r>
          </a:p>
        </p:txBody>
      </p:sp>
      <p:sp>
        <p:nvSpPr>
          <p:cNvPr id="4" name="Date Placeholder 3">
            <a:extLst>
              <a:ext uri="{FF2B5EF4-FFF2-40B4-BE49-F238E27FC236}">
                <a16:creationId xmlns:a16="http://schemas.microsoft.com/office/drawing/2014/main" id="{630C51A0-EDA2-4DB5-8BE4-E2EDD0321993}"/>
              </a:ext>
            </a:extLst>
          </p:cNvPr>
          <p:cNvSpPr>
            <a:spLocks noGrp="1"/>
          </p:cNvSpPr>
          <p:nvPr>
            <p:ph type="dt" sz="half" idx="10"/>
          </p:nvPr>
        </p:nvSpPr>
        <p:spPr/>
        <p:txBody>
          <a:bodyPr/>
          <a:lstStyle/>
          <a:p>
            <a:r>
              <a:rPr lang="en-US">
                <a:solidFill>
                  <a:prstClr val="black">
                    <a:tint val="75000"/>
                  </a:prstClr>
                </a:solidFill>
              </a:rPr>
              <a:t>9/25/2017</a:t>
            </a:r>
          </a:p>
        </p:txBody>
      </p:sp>
      <p:sp>
        <p:nvSpPr>
          <p:cNvPr id="5" name="Slide Number Placeholder 4">
            <a:extLst>
              <a:ext uri="{FF2B5EF4-FFF2-40B4-BE49-F238E27FC236}">
                <a16:creationId xmlns:a16="http://schemas.microsoft.com/office/drawing/2014/main" id="{56B3A52D-CD3F-4C05-BC48-BCCF267103F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44</a:t>
            </a:fld>
            <a:endParaRPr lang="en-US">
              <a:solidFill>
                <a:prstClr val="black">
                  <a:tint val="75000"/>
                </a:prstClr>
              </a:solidFill>
            </a:endParaRPr>
          </a:p>
        </p:txBody>
      </p:sp>
      <p:graphicFrame>
        <p:nvGraphicFramePr>
          <p:cNvPr id="7" name="Table 6">
            <a:extLst>
              <a:ext uri="{FF2B5EF4-FFF2-40B4-BE49-F238E27FC236}">
                <a16:creationId xmlns:a16="http://schemas.microsoft.com/office/drawing/2014/main" id="{6441FB75-9D98-400C-80F9-84BC4183A84B}"/>
              </a:ext>
            </a:extLst>
          </p:cNvPr>
          <p:cNvGraphicFramePr>
            <a:graphicFrameLocks noGrp="1"/>
          </p:cNvGraphicFramePr>
          <p:nvPr>
            <p:extLst>
              <p:ext uri="{D42A27DB-BD31-4B8C-83A1-F6EECF244321}">
                <p14:modId xmlns:p14="http://schemas.microsoft.com/office/powerpoint/2010/main" val="409095383"/>
              </p:ext>
            </p:extLst>
          </p:nvPr>
        </p:nvGraphicFramePr>
        <p:xfrm>
          <a:off x="0" y="647910"/>
          <a:ext cx="12105314" cy="5653237"/>
        </p:xfrm>
        <a:graphic>
          <a:graphicData uri="http://schemas.openxmlformats.org/drawingml/2006/table">
            <a:tbl>
              <a:tblPr/>
              <a:tblGrid>
                <a:gridCol w="2003450">
                  <a:extLst>
                    <a:ext uri="{9D8B030D-6E8A-4147-A177-3AD203B41FA5}">
                      <a16:colId xmlns:a16="http://schemas.microsoft.com/office/drawing/2014/main" val="1704925685"/>
                    </a:ext>
                  </a:extLst>
                </a:gridCol>
                <a:gridCol w="2178837">
                  <a:extLst>
                    <a:ext uri="{9D8B030D-6E8A-4147-A177-3AD203B41FA5}">
                      <a16:colId xmlns:a16="http://schemas.microsoft.com/office/drawing/2014/main" val="2585918109"/>
                    </a:ext>
                  </a:extLst>
                </a:gridCol>
                <a:gridCol w="4269735">
                  <a:extLst>
                    <a:ext uri="{9D8B030D-6E8A-4147-A177-3AD203B41FA5}">
                      <a16:colId xmlns:a16="http://schemas.microsoft.com/office/drawing/2014/main" val="3781877368"/>
                    </a:ext>
                  </a:extLst>
                </a:gridCol>
                <a:gridCol w="3653292">
                  <a:extLst>
                    <a:ext uri="{9D8B030D-6E8A-4147-A177-3AD203B41FA5}">
                      <a16:colId xmlns:a16="http://schemas.microsoft.com/office/drawing/2014/main" val="506169796"/>
                    </a:ext>
                  </a:extLst>
                </a:gridCol>
              </a:tblGrid>
              <a:tr h="393832">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Area</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Component</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Implementation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Comments: User API</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050961"/>
                  </a:ext>
                </a:extLst>
              </a:tr>
              <a:tr h="632828">
                <a:tc rowSpan="3">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Architecture Specification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Coordination Points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700" dirty="0">
                          <a:effectLst/>
                          <a:latin typeface="Arial" panose="020B0604020202020204" pitchFamily="34" charset="0"/>
                          <a:cs typeface="Arial" panose="020B0604020202020204" pitchFamily="34" charset="0"/>
                        </a:rPr>
                        <a:t>State and Configuration Management; Program, Data and Message Level</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Change execution mode; save and reset state</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6797323"/>
                  </a:ext>
                </a:extLst>
              </a:tr>
              <a:tr h="64683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Execution Semantics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Mapping of Resources to Bolts/Maps in Containers, Processes, Threads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Different systems make different choices - why?</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986233"/>
                  </a:ext>
                </a:extLst>
              </a:tr>
              <a:tr h="372370">
                <a:tc vMerge="1">
                  <a:txBody>
                    <a:bodyPr/>
                    <a:lstStyle/>
                    <a:p>
                      <a:pPr rtl="0" fontAlgn="t">
                        <a:spcBef>
                          <a:spcPts val="0"/>
                        </a:spcBef>
                        <a:spcAft>
                          <a:spcPts val="0"/>
                        </a:spcAft>
                      </a:pP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Parallel Computing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Spark Flink Hadoop Pregel MPI modes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Owner Computes Rule</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630476"/>
                  </a:ext>
                </a:extLst>
              </a:tr>
              <a:tr h="566916">
                <a:tc>
                  <a:txBody>
                    <a:bodyPr/>
                    <a:lstStyle/>
                    <a:p>
                      <a:pPr fontAlgn="t"/>
                      <a:r>
                        <a:rPr lang="en-US" sz="1800" b="1" dirty="0">
                          <a:effectLst/>
                          <a:latin typeface="Arial" panose="020B0604020202020204" pitchFamily="34" charset="0"/>
                          <a:cs typeface="Arial" panose="020B0604020202020204" pitchFamily="34" charset="0"/>
                        </a:rPr>
                        <a:t>Job Submission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(Dynamic/Static) Resource Allocation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Plugins for </a:t>
                      </a:r>
                      <a:r>
                        <a:rPr lang="en-US" sz="1800" dirty="0" err="1">
                          <a:effectLst/>
                          <a:latin typeface="Arial" panose="020B0604020202020204" pitchFamily="34" charset="0"/>
                          <a:cs typeface="Arial" panose="020B0604020202020204" pitchFamily="34" charset="0"/>
                        </a:rPr>
                        <a:t>Slurm</a:t>
                      </a:r>
                      <a:r>
                        <a:rPr lang="en-US" sz="1800" dirty="0">
                          <a:effectLst/>
                          <a:latin typeface="Arial" panose="020B0604020202020204" pitchFamily="34" charset="0"/>
                          <a:cs typeface="Arial" panose="020B0604020202020204" pitchFamily="34" charset="0"/>
                        </a:rPr>
                        <a:t>, Yarn, Mesos, Marathon, Aurora</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en-US" sz="1800" dirty="0">
                          <a:effectLst/>
                          <a:latin typeface="Arial" panose="020B0604020202020204" pitchFamily="34" charset="0"/>
                          <a:cs typeface="Arial" panose="020B0604020202020204" pitchFamily="34" charset="0"/>
                        </a:rPr>
                        <a:t>Client API (e.g. Python) for Job Management</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041165"/>
                  </a:ext>
                </a:extLst>
              </a:tr>
              <a:tr h="561663">
                <a:tc rowSpan="6">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Task System</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migration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Monitoring of tasks and migrating tasks for better resource utilization </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Task-based programming with Dynamic or Static Graph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err="1">
                          <a:effectLst/>
                          <a:latin typeface="Arial" panose="020B0604020202020204" pitchFamily="34" charset="0"/>
                          <a:cs typeface="Arial" panose="020B0604020202020204" pitchFamily="34" charset="0"/>
                        </a:rPr>
                        <a:t>FaaS</a:t>
                      </a:r>
                      <a:r>
                        <a:rPr lang="en-US" sz="1800" dirty="0">
                          <a:effectLst/>
                          <a:latin typeface="Arial" panose="020B0604020202020204" pitchFamily="34" charset="0"/>
                          <a:cs typeface="Arial" panose="020B0604020202020204" pitchFamily="34" charset="0"/>
                        </a:rPr>
                        <a:t>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a:effectLst/>
                          <a:latin typeface="Arial" panose="020B0604020202020204" pitchFamily="34" charset="0"/>
                          <a:cs typeface="Arial" panose="020B0604020202020204" pitchFamily="34" charset="0"/>
                        </a:rPr>
                        <a:t>Support accelerators (CUDA,KNL)</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3740383"/>
                  </a:ext>
                </a:extLst>
              </a:tr>
              <a:tr h="413205">
                <a:tc vMerge="1">
                  <a:txBody>
                    <a:bodyPr/>
                    <a:lstStyle/>
                    <a:p>
                      <a:endParaRPr lang="en-US"/>
                    </a:p>
                  </a:txBody>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Elasticity</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kern="1200" baseline="0" dirty="0" err="1">
                          <a:solidFill>
                            <a:schemeClr val="tx1"/>
                          </a:solidFill>
                          <a:latin typeface="Arial" panose="020B0604020202020204" pitchFamily="34" charset="0"/>
                          <a:ea typeface="+mn-ea"/>
                          <a:cs typeface="Arial" panose="020B0604020202020204" pitchFamily="34" charset="0"/>
                        </a:rPr>
                        <a:t>OpenWhisk</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0" fontAlgn="t">
                        <a:spcBef>
                          <a:spcPts val="0"/>
                        </a:spcBef>
                        <a:spcAft>
                          <a:spcPts val="0"/>
                        </a:spcAft>
                      </a:pPr>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580037"/>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Streaming and </a:t>
                      </a:r>
                      <a:r>
                        <a:rPr lang="en-US" sz="1800" dirty="0" err="1">
                          <a:effectLst/>
                          <a:latin typeface="Arial" panose="020B0604020202020204" pitchFamily="34" charset="0"/>
                          <a:cs typeface="Arial" panose="020B0604020202020204" pitchFamily="34" charset="0"/>
                        </a:rPr>
                        <a:t>FaaS</a:t>
                      </a:r>
                      <a:r>
                        <a:rPr lang="en-US" sz="1800" dirty="0">
                          <a:effectLst/>
                          <a:latin typeface="Arial" panose="020B0604020202020204" pitchFamily="34" charset="0"/>
                          <a:cs typeface="Arial" panose="020B0604020202020204" pitchFamily="34" charset="0"/>
                        </a:rPr>
                        <a:t> Events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Heron, </a:t>
                      </a:r>
                      <a:r>
                        <a:rPr lang="en-US" sz="1800" dirty="0" err="1">
                          <a:effectLst/>
                          <a:latin typeface="Arial" panose="020B0604020202020204" pitchFamily="34" charset="0"/>
                          <a:cs typeface="Arial" panose="020B0604020202020204" pitchFamily="34" charset="0"/>
                        </a:rPr>
                        <a:t>OpenWhisk</a:t>
                      </a:r>
                      <a:r>
                        <a:rPr lang="en-US" sz="1800" dirty="0">
                          <a:effectLst/>
                          <a:latin typeface="Arial" panose="020B0604020202020204" pitchFamily="34" charset="0"/>
                          <a:cs typeface="Arial" panose="020B0604020202020204" pitchFamily="34" charset="0"/>
                        </a:rPr>
                        <a:t>, Kafka/RabbitMQ</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52298"/>
                  </a:ext>
                </a:extLst>
              </a:tr>
              <a:tr h="308746">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Execution </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Process, Threads, Queues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368275"/>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Scheduling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600" dirty="0">
                          <a:effectLst/>
                          <a:latin typeface="Arial" panose="020B0604020202020204" pitchFamily="34" charset="0"/>
                          <a:cs typeface="Arial" panose="020B0604020202020204" pitchFamily="34" charset="0"/>
                        </a:rPr>
                        <a:t>Dynamic Scheduling, Static Scheduling,</a:t>
                      </a:r>
                    </a:p>
                    <a:p>
                      <a:pPr rtl="0" fontAlgn="t">
                        <a:spcBef>
                          <a:spcPts val="0"/>
                        </a:spcBef>
                        <a:spcAft>
                          <a:spcPts val="0"/>
                        </a:spcAft>
                      </a:pPr>
                      <a:r>
                        <a:rPr lang="en-US" sz="1600" dirty="0">
                          <a:effectLst/>
                          <a:latin typeface="Arial" panose="020B0604020202020204" pitchFamily="34" charset="0"/>
                          <a:cs typeface="Arial" panose="020B0604020202020204" pitchFamily="34" charset="0"/>
                        </a:rPr>
                        <a:t>Pluggable Scheduling Algorithms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655026"/>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Graph</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Static Graph, Dynamic Graph Generation</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667087"/>
                  </a:ext>
                </a:extLst>
              </a:tr>
            </a:tbl>
          </a:graphicData>
        </a:graphic>
      </p:graphicFrame>
      <p:sp>
        <p:nvSpPr>
          <p:cNvPr id="8" name="Rectangle 1">
            <a:extLst>
              <a:ext uri="{FF2B5EF4-FFF2-40B4-BE49-F238E27FC236}">
                <a16:creationId xmlns:a16="http://schemas.microsoft.com/office/drawing/2014/main" id="{57ECEF8F-538F-4F52-97FA-739BB0BE5AC1}"/>
              </a:ext>
            </a:extLst>
          </p:cNvPr>
          <p:cNvSpPr>
            <a:spLocks noChangeArrowheads="1"/>
          </p:cNvSpPr>
          <p:nvPr/>
        </p:nvSpPr>
        <p:spPr bwMode="auto">
          <a:xfrm>
            <a:off x="5561013" y="1598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34867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B784A-DD93-4977-B892-D51CA25042E0}"/>
              </a:ext>
            </a:extLst>
          </p:cNvPr>
          <p:cNvSpPr>
            <a:spLocks noGrp="1"/>
          </p:cNvSpPr>
          <p:nvPr>
            <p:ph type="title"/>
          </p:nvPr>
        </p:nvSpPr>
        <p:spPr>
          <a:xfrm>
            <a:off x="830035" y="-108403"/>
            <a:ext cx="10515600" cy="899235"/>
          </a:xfrm>
        </p:spPr>
        <p:txBody>
          <a:bodyPr/>
          <a:lstStyle/>
          <a:p>
            <a:pPr algn="ctr"/>
            <a:r>
              <a:rPr lang="en-US" dirty="0"/>
              <a:t>Twister2 Components II</a:t>
            </a:r>
          </a:p>
        </p:txBody>
      </p:sp>
      <p:sp>
        <p:nvSpPr>
          <p:cNvPr id="4" name="Date Placeholder 3">
            <a:extLst>
              <a:ext uri="{FF2B5EF4-FFF2-40B4-BE49-F238E27FC236}">
                <a16:creationId xmlns:a16="http://schemas.microsoft.com/office/drawing/2014/main" id="{630C51A0-EDA2-4DB5-8BE4-E2EDD0321993}"/>
              </a:ext>
            </a:extLst>
          </p:cNvPr>
          <p:cNvSpPr>
            <a:spLocks noGrp="1"/>
          </p:cNvSpPr>
          <p:nvPr>
            <p:ph type="dt" sz="half" idx="10"/>
          </p:nvPr>
        </p:nvSpPr>
        <p:spPr/>
        <p:txBody>
          <a:bodyPr/>
          <a:lstStyle/>
          <a:p>
            <a:r>
              <a:rPr lang="en-US">
                <a:solidFill>
                  <a:prstClr val="black">
                    <a:tint val="75000"/>
                  </a:prstClr>
                </a:solidFill>
              </a:rPr>
              <a:t>9/25/2017</a:t>
            </a:r>
          </a:p>
        </p:txBody>
      </p:sp>
      <p:sp>
        <p:nvSpPr>
          <p:cNvPr id="5" name="Slide Number Placeholder 4">
            <a:extLst>
              <a:ext uri="{FF2B5EF4-FFF2-40B4-BE49-F238E27FC236}">
                <a16:creationId xmlns:a16="http://schemas.microsoft.com/office/drawing/2014/main" id="{56B3A52D-CD3F-4C05-BC48-BCCF267103F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45</a:t>
            </a:fld>
            <a:endParaRPr lang="en-US">
              <a:solidFill>
                <a:prstClr val="black">
                  <a:tint val="75000"/>
                </a:prstClr>
              </a:solidFill>
            </a:endParaRPr>
          </a:p>
        </p:txBody>
      </p:sp>
      <p:graphicFrame>
        <p:nvGraphicFramePr>
          <p:cNvPr id="7" name="Table 6">
            <a:extLst>
              <a:ext uri="{FF2B5EF4-FFF2-40B4-BE49-F238E27FC236}">
                <a16:creationId xmlns:a16="http://schemas.microsoft.com/office/drawing/2014/main" id="{6441FB75-9D98-400C-80F9-84BC4183A84B}"/>
              </a:ext>
            </a:extLst>
          </p:cNvPr>
          <p:cNvGraphicFramePr>
            <a:graphicFrameLocks noGrp="1"/>
          </p:cNvGraphicFramePr>
          <p:nvPr>
            <p:extLst>
              <p:ext uri="{D42A27DB-BD31-4B8C-83A1-F6EECF244321}">
                <p14:modId xmlns:p14="http://schemas.microsoft.com/office/powerpoint/2010/main" val="3610134963"/>
              </p:ext>
            </p:extLst>
          </p:nvPr>
        </p:nvGraphicFramePr>
        <p:xfrm>
          <a:off x="0" y="605481"/>
          <a:ext cx="12192001" cy="5581345"/>
        </p:xfrm>
        <a:graphic>
          <a:graphicData uri="http://schemas.openxmlformats.org/drawingml/2006/table">
            <a:tbl>
              <a:tblPr/>
              <a:tblGrid>
                <a:gridCol w="1860115">
                  <a:extLst>
                    <a:ext uri="{9D8B030D-6E8A-4147-A177-3AD203B41FA5}">
                      <a16:colId xmlns:a16="http://schemas.microsoft.com/office/drawing/2014/main" val="1704925685"/>
                    </a:ext>
                  </a:extLst>
                </a:gridCol>
                <a:gridCol w="2228450">
                  <a:extLst>
                    <a:ext uri="{9D8B030D-6E8A-4147-A177-3AD203B41FA5}">
                      <a16:colId xmlns:a16="http://schemas.microsoft.com/office/drawing/2014/main" val="2585918109"/>
                    </a:ext>
                  </a:extLst>
                </a:gridCol>
                <a:gridCol w="4208147">
                  <a:extLst>
                    <a:ext uri="{9D8B030D-6E8A-4147-A177-3AD203B41FA5}">
                      <a16:colId xmlns:a16="http://schemas.microsoft.com/office/drawing/2014/main" val="3781877368"/>
                    </a:ext>
                  </a:extLst>
                </a:gridCol>
                <a:gridCol w="3895289">
                  <a:extLst>
                    <a:ext uri="{9D8B030D-6E8A-4147-A177-3AD203B41FA5}">
                      <a16:colId xmlns:a16="http://schemas.microsoft.com/office/drawing/2014/main" val="506169796"/>
                    </a:ext>
                  </a:extLst>
                </a:gridCol>
              </a:tblGrid>
              <a:tr h="304390">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Area</a:t>
                      </a:r>
                      <a:endParaRPr lang="en-US" sz="1800" b="1"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cs typeface="Arial" panose="020B0604020202020204" pitchFamily="34" charset="0"/>
                        </a:rPr>
                        <a:t>Component</a:t>
                      </a:r>
                      <a:endParaRPr lang="en-US" sz="180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cs typeface="Arial" panose="020B0604020202020204" pitchFamily="34" charset="0"/>
                        </a:rPr>
                        <a:t>Implementation</a:t>
                      </a:r>
                      <a:endParaRPr lang="en-US" sz="180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Comments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050961"/>
                  </a:ext>
                </a:extLst>
              </a:tr>
              <a:tr h="578376">
                <a:tc rowSpan="3">
                  <a:txBody>
                    <a:bodyPr/>
                    <a:lstStyle/>
                    <a:p>
                      <a:pPr rtl="0" fontAlgn="t">
                        <a:spcBef>
                          <a:spcPts val="0"/>
                        </a:spcBef>
                        <a:spcAft>
                          <a:spcPts val="0"/>
                        </a:spcAft>
                      </a:pPr>
                      <a:br>
                        <a:rPr lang="en-US" sz="1800" b="1" dirty="0">
                          <a:effectLst/>
                          <a:latin typeface="Arial" panose="020B0604020202020204" pitchFamily="34" charset="0"/>
                          <a:cs typeface="Arial" panose="020B0604020202020204" pitchFamily="34" charset="0"/>
                        </a:rPr>
                      </a:br>
                      <a:r>
                        <a:rPr lang="en-US" sz="1800" b="1" i="0" u="none" strike="noStrike" dirty="0">
                          <a:solidFill>
                            <a:srgbClr val="000000"/>
                          </a:solidFill>
                          <a:effectLst/>
                          <a:latin typeface="Arial" panose="020B0604020202020204" pitchFamily="34" charset="0"/>
                          <a:cs typeface="Arial" panose="020B0604020202020204" pitchFamily="34" charset="0"/>
                        </a:rPr>
                        <a:t>Communication API</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Messages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Heron</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latin typeface="Arial" panose="020B0604020202020204" pitchFamily="34" charset="0"/>
                          <a:cs typeface="Arial" panose="020B0604020202020204" pitchFamily="34" charset="0"/>
                        </a:rPr>
                        <a:t>This is user level and could map to multiple communication systems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47282"/>
                  </a:ext>
                </a:extLst>
              </a:tr>
              <a:tr h="887395">
                <a:tc vMerge="1">
                  <a:txBody>
                    <a:bodyPr/>
                    <a:lstStyle/>
                    <a:p>
                      <a:endParaRPr lang="en-US"/>
                    </a:p>
                  </a:txBody>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Dataflow Communication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Fine-Grain Twister2 Dataflow communications: MPI</a:t>
                      </a:r>
                      <a:r>
                        <a:rPr lang="en-US" sz="1800" b="0" i="0" u="none" strike="noStrike" dirty="0">
                          <a:solidFill>
                            <a:schemeClr val="tx1"/>
                          </a:solidFill>
                          <a:effectLst/>
                          <a:latin typeface="Arial" panose="020B0604020202020204" pitchFamily="34" charset="0"/>
                          <a:cs typeface="Arial" panose="020B0604020202020204" pitchFamily="34" charset="0"/>
                        </a:rPr>
                        <a:t>,</a:t>
                      </a:r>
                      <a:r>
                        <a:rPr lang="en-US" sz="1800" b="0" i="0" u="none" strike="noStrike" dirty="0">
                          <a:solidFill>
                            <a:srgbClr val="000000"/>
                          </a:solidFill>
                          <a:effectLst/>
                          <a:latin typeface="Arial" panose="020B0604020202020204" pitchFamily="34" charset="0"/>
                          <a:cs typeface="Arial" panose="020B0604020202020204" pitchFamily="34" charset="0"/>
                        </a:rPr>
                        <a:t>TCP and RMA</a:t>
                      </a: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rtl="0" fontAlgn="t">
                        <a:spcBef>
                          <a:spcPts val="0"/>
                        </a:spcBef>
                        <a:spcAft>
                          <a:spcPts val="0"/>
                        </a:spcAft>
                      </a:pPr>
                      <a:r>
                        <a:rPr lang="en-US" sz="1700" b="0" i="0" u="none" strike="noStrike" dirty="0">
                          <a:solidFill>
                            <a:srgbClr val="000000"/>
                          </a:solidFill>
                          <a:effectLst/>
                          <a:latin typeface="Arial" panose="020B0604020202020204" pitchFamily="34" charset="0"/>
                          <a:cs typeface="Arial" panose="020B0604020202020204" pitchFamily="34" charset="0"/>
                        </a:rPr>
                        <a:t>Coarse grain Dataflow from </a:t>
                      </a:r>
                      <a:r>
                        <a:rPr lang="en-US" sz="1700" b="0" i="0" u="none" strike="noStrike" dirty="0" err="1">
                          <a:solidFill>
                            <a:srgbClr val="000000"/>
                          </a:solidFill>
                          <a:effectLst/>
                          <a:latin typeface="Arial" panose="020B0604020202020204" pitchFamily="34" charset="0"/>
                          <a:cs typeface="Arial" panose="020B0604020202020204" pitchFamily="34" charset="0"/>
                        </a:rPr>
                        <a:t>NiFi</a:t>
                      </a:r>
                      <a:r>
                        <a:rPr lang="en-US" sz="1700" b="0" i="0" u="none" strike="noStrike" dirty="0">
                          <a:solidFill>
                            <a:srgbClr val="000000"/>
                          </a:solidFill>
                          <a:effectLst/>
                          <a:latin typeface="Arial" panose="020B0604020202020204" pitchFamily="34" charset="0"/>
                          <a:cs typeface="Arial" panose="020B0604020202020204" pitchFamily="34" charset="0"/>
                        </a:rPr>
                        <a:t>, Kepler?</a:t>
                      </a:r>
                      <a:endParaRPr lang="en-US" sz="17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Streaming</a:t>
                      </a:r>
                      <a:r>
                        <a:rPr lang="en-US" sz="1800" b="0" i="0" u="none" strike="noStrike" dirty="0">
                          <a:solidFill>
                            <a:schemeClr val="tx1"/>
                          </a:solidFill>
                          <a:effectLst/>
                          <a:latin typeface="Arial" panose="020B0604020202020204" pitchFamily="34" charset="0"/>
                          <a:cs typeface="Arial" panose="020B0604020202020204" pitchFamily="34" charset="0"/>
                        </a:rPr>
                        <a:t>, </a:t>
                      </a:r>
                      <a:r>
                        <a:rPr lang="en-US" sz="1800" b="0" i="0" u="none" strike="noStrike" dirty="0">
                          <a:solidFill>
                            <a:srgbClr val="000000"/>
                          </a:solidFill>
                          <a:effectLst/>
                          <a:latin typeface="Arial" panose="020B0604020202020204" pitchFamily="34" charset="0"/>
                          <a:cs typeface="Arial" panose="020B0604020202020204" pitchFamily="34" charset="0"/>
                        </a:rPr>
                        <a:t>ETL data pipelines;</a:t>
                      </a:r>
                    </a:p>
                    <a:p>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Define new Dataflow communication</a:t>
                      </a: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API and library</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960825"/>
                  </a:ext>
                </a:extLst>
              </a:tr>
              <a:tr h="576715">
                <a:tc vMerge="1">
                  <a:txBody>
                    <a:bodyPr/>
                    <a:lstStyle/>
                    <a:p>
                      <a:endParaRPr lang="en-US"/>
                    </a:p>
                  </a:txBody>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BSP Communication</a:t>
                      </a: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Map-Collective</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Conventional MPI, Harp</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MPI Point to Point and Collective API</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130236"/>
                  </a:ext>
                </a:extLst>
              </a:tr>
              <a:tr h="347846">
                <a:tc rowSpan="2">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Data Access</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Static (Batch) Data</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File Systems, NoSQL, SQL</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Data API</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5388834"/>
                  </a:ext>
                </a:extLst>
              </a:tr>
              <a:tr h="343959">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Streaming Data</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Message Brokers, Spouts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414979"/>
                  </a:ext>
                </a:extLst>
              </a:tr>
              <a:tr h="634861">
                <a:tc>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Data Management</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Distributed Data Set</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Relaxed Distributed Shared Memory(immutable data), </a:t>
                      </a:r>
                    </a:p>
                    <a:p>
                      <a:pPr rtl="0" fontAlgn="t">
                        <a:spcBef>
                          <a:spcPts val="0"/>
                        </a:spcBef>
                        <a:spcAft>
                          <a:spcPts val="0"/>
                        </a:spcAft>
                      </a:pPr>
                      <a:r>
                        <a:rPr lang="en-US" sz="1800" dirty="0">
                          <a:effectLst/>
                          <a:latin typeface="Arial" panose="020B0604020202020204" pitchFamily="34" charset="0"/>
                          <a:cs typeface="Arial" panose="020B0604020202020204" pitchFamily="34" charset="0"/>
                        </a:rPr>
                        <a:t>Mutable Distributed Data</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Data Transformation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a:effectLst/>
                          <a:latin typeface="Arial" panose="020B0604020202020204" pitchFamily="34" charset="0"/>
                          <a:cs typeface="Arial" panose="020B0604020202020204" pitchFamily="34" charset="0"/>
                        </a:rPr>
                        <a:t>Spark RDD, Heron Streamlet</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385649"/>
                  </a:ext>
                </a:extLst>
              </a:tr>
              <a:tr h="634861">
                <a:tc>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Fault Tolerance</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Check Pointing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Upstream (streaming) backup; Lightweight; Coordination Points; Spark/Flink, MPI and Heron models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Streaming and batch cases</a:t>
                      </a: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distinct; Crosses all components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6272695"/>
                  </a:ext>
                </a:extLst>
              </a:tr>
              <a:tr h="576715">
                <a:tc>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Security</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Storage, Messaging, execution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Research needed</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Crosses all Components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3154948"/>
                  </a:ext>
                </a:extLst>
              </a:tr>
            </a:tbl>
          </a:graphicData>
        </a:graphic>
      </p:graphicFrame>
      <p:sp>
        <p:nvSpPr>
          <p:cNvPr id="8" name="Rectangle 1">
            <a:extLst>
              <a:ext uri="{FF2B5EF4-FFF2-40B4-BE49-F238E27FC236}">
                <a16:creationId xmlns:a16="http://schemas.microsoft.com/office/drawing/2014/main" id="{57ECEF8F-538F-4F52-97FA-739BB0BE5AC1}"/>
              </a:ext>
            </a:extLst>
          </p:cNvPr>
          <p:cNvSpPr>
            <a:spLocks noChangeArrowheads="1"/>
          </p:cNvSpPr>
          <p:nvPr/>
        </p:nvSpPr>
        <p:spPr bwMode="auto">
          <a:xfrm>
            <a:off x="5561013" y="1598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98271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719666" y="1603376"/>
            <a:ext cx="10515600" cy="2852737"/>
          </a:xfrm>
        </p:spPr>
        <p:txBody>
          <a:bodyPr/>
          <a:lstStyle/>
          <a:p>
            <a:pPr algn="ctr"/>
            <a:r>
              <a:rPr lang="en-US" b="1" dirty="0">
                <a:latin typeface="+mn-lt"/>
              </a:rPr>
              <a:t>Implementing  Twister2</a:t>
            </a:r>
            <a:br>
              <a:rPr lang="en-US" b="1" dirty="0">
                <a:latin typeface="+mn-lt"/>
              </a:rPr>
            </a:br>
            <a:r>
              <a:rPr lang="en-US" b="1" dirty="0">
                <a:latin typeface="+mn-lt"/>
              </a:rPr>
              <a:t>in detail II</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a:xfrm>
            <a:off x="371959" y="4589463"/>
            <a:ext cx="11677973" cy="1500187"/>
          </a:xfrm>
        </p:spPr>
        <p:txBody>
          <a:bodyPr/>
          <a:lstStyle/>
          <a:p>
            <a:r>
              <a:rPr lang="en-US" dirty="0">
                <a:solidFill>
                  <a:schemeClr val="tx1"/>
                </a:solidFill>
              </a:rPr>
              <a:t>Look at Communication in detail</a:t>
            </a:r>
          </a:p>
        </p:txBody>
      </p:sp>
      <p:sp>
        <p:nvSpPr>
          <p:cNvPr id="3" name="Date Placeholder 2">
            <a:extLst>
              <a:ext uri="{FF2B5EF4-FFF2-40B4-BE49-F238E27FC236}">
                <a16:creationId xmlns:a16="http://schemas.microsoft.com/office/drawing/2014/main" id="{6583EBFD-E9A8-49FF-BE0D-8478DE403497}"/>
              </a:ext>
            </a:extLst>
          </p:cNvPr>
          <p:cNvSpPr>
            <a:spLocks noGrp="1"/>
          </p:cNvSpPr>
          <p:nvPr>
            <p:ph type="dt" sz="half" idx="10"/>
          </p:nvPr>
        </p:nvSpPr>
        <p:spPr/>
        <p:txBody>
          <a:bodyPr/>
          <a:lstStyle/>
          <a:p>
            <a:fld id="{A990D9BF-87B8-4AC9-ADC2-13A85434FA1F}" type="datetime1">
              <a:rPr lang="en-US" smtClean="0">
                <a:solidFill>
                  <a:prstClr val="black">
                    <a:tint val="75000"/>
                  </a:prstClr>
                </a:solidFill>
              </a:rPr>
              <a:t>6/4/2018</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63BEF53-FF03-4C56-93B0-F3BAF68EED3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46</a:t>
            </a:fld>
            <a:endParaRPr lang="en-US">
              <a:solidFill>
                <a:prstClr val="black">
                  <a:tint val="75000"/>
                </a:prstClr>
              </a:solidFill>
            </a:endParaRPr>
          </a:p>
        </p:txBody>
      </p:sp>
      <p:grpSp>
        <p:nvGrpSpPr>
          <p:cNvPr id="7" name="Group 6">
            <a:extLst>
              <a:ext uri="{FF2B5EF4-FFF2-40B4-BE49-F238E27FC236}">
                <a16:creationId xmlns:a16="http://schemas.microsoft.com/office/drawing/2014/main" id="{A873DED5-E86B-4B69-9412-0A97E12E835F}"/>
              </a:ext>
            </a:extLst>
          </p:cNvPr>
          <p:cNvGrpSpPr/>
          <p:nvPr/>
        </p:nvGrpSpPr>
        <p:grpSpPr>
          <a:xfrm>
            <a:off x="1952787" y="200751"/>
            <a:ext cx="7886700" cy="2438400"/>
            <a:chOff x="1952787" y="200751"/>
            <a:chExt cx="7886700" cy="2438400"/>
          </a:xfrm>
        </p:grpSpPr>
        <p:pic>
          <p:nvPicPr>
            <p:cNvPr id="1026" name="Picture 2" descr="http://www.iterativemapreduce.org/images/twister.png">
              <a:extLst>
                <a:ext uri="{FF2B5EF4-FFF2-40B4-BE49-F238E27FC236}">
                  <a16:creationId xmlns:a16="http://schemas.microsoft.com/office/drawing/2014/main" id="{052EA105-5C4A-4F1A-8596-9D5B35B69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54DF22-3E42-432D-A687-B8D17F57B03C}"/>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Tree>
    <p:extLst>
      <p:ext uri="{BB962C8B-B14F-4D97-AF65-F5344CB8AC3E}">
        <p14:creationId xmlns:p14="http://schemas.microsoft.com/office/powerpoint/2010/main" val="2928553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1"/>
            <a:ext cx="10515600" cy="804842"/>
          </a:xfrm>
        </p:spPr>
        <p:txBody>
          <a:bodyPr/>
          <a:lstStyle/>
          <a:p>
            <a:r>
              <a:rPr lang="en-US" dirty="0"/>
              <a:t>Twister2 Dataflow Communications</a:t>
            </a:r>
          </a:p>
        </p:txBody>
      </p:sp>
      <p:sp>
        <p:nvSpPr>
          <p:cNvPr id="3" name="Content Placeholder 2"/>
          <p:cNvSpPr>
            <a:spLocks noGrp="1"/>
          </p:cNvSpPr>
          <p:nvPr>
            <p:ph idx="1"/>
          </p:nvPr>
        </p:nvSpPr>
        <p:spPr>
          <a:xfrm>
            <a:off x="93261" y="804842"/>
            <a:ext cx="11935255" cy="5637522"/>
          </a:xfrm>
        </p:spPr>
        <p:txBody>
          <a:bodyPr>
            <a:normAutofit/>
          </a:bodyPr>
          <a:lstStyle/>
          <a:p>
            <a:r>
              <a:rPr lang="en-US" b="1" dirty="0" err="1"/>
              <a:t>Twister:Net</a:t>
            </a:r>
            <a:r>
              <a:rPr lang="en-US" b="1" dirty="0"/>
              <a:t> </a:t>
            </a:r>
            <a:r>
              <a:rPr lang="en-US" dirty="0"/>
              <a:t>offers two communication models</a:t>
            </a:r>
          </a:p>
          <a:p>
            <a:pPr lvl="1"/>
            <a:r>
              <a:rPr lang="en-US" b="1" dirty="0"/>
              <a:t>BSP</a:t>
            </a:r>
            <a:r>
              <a:rPr lang="en-US" dirty="0"/>
              <a:t> (Bulk Synchronous Processing) communication using TC or MPI separated from its task management plus extra Harp collectives</a:t>
            </a:r>
          </a:p>
          <a:p>
            <a:r>
              <a:rPr lang="en-US" dirty="0"/>
              <a:t>plus a new </a:t>
            </a:r>
            <a:r>
              <a:rPr lang="en-US" b="1" dirty="0"/>
              <a:t>Dataflow library DFW</a:t>
            </a:r>
            <a:r>
              <a:rPr lang="en-US" dirty="0"/>
              <a:t> built using MPI software but at data movement not message level</a:t>
            </a:r>
          </a:p>
          <a:p>
            <a:pPr lvl="1"/>
            <a:r>
              <a:rPr lang="en-US" dirty="0"/>
              <a:t>Non-blocking</a:t>
            </a:r>
          </a:p>
          <a:p>
            <a:pPr lvl="1"/>
            <a:r>
              <a:rPr lang="en-US" dirty="0"/>
              <a:t>Dynamic data sizes</a:t>
            </a:r>
          </a:p>
          <a:p>
            <a:pPr lvl="1"/>
            <a:r>
              <a:rPr lang="en-US" dirty="0"/>
              <a:t>Streaming model</a:t>
            </a:r>
          </a:p>
          <a:p>
            <a:pPr lvl="2"/>
            <a:r>
              <a:rPr lang="en-US" dirty="0"/>
              <a:t>Batch case is modeled as a finite stream</a:t>
            </a:r>
          </a:p>
          <a:p>
            <a:pPr lvl="1"/>
            <a:r>
              <a:rPr lang="en-US" dirty="0"/>
              <a:t>The communications are between a set of </a:t>
            </a:r>
            <a:br>
              <a:rPr lang="en-US" dirty="0"/>
            </a:br>
            <a:r>
              <a:rPr lang="en-US" dirty="0"/>
              <a:t>tasks in an arbitrary task graph</a:t>
            </a:r>
          </a:p>
          <a:p>
            <a:pPr lvl="1"/>
            <a:r>
              <a:rPr lang="en-US" dirty="0"/>
              <a:t>Key based communications</a:t>
            </a:r>
          </a:p>
          <a:p>
            <a:pPr lvl="1"/>
            <a:r>
              <a:rPr lang="en-US" dirty="0"/>
              <a:t>Communications spilling to disks</a:t>
            </a:r>
          </a:p>
          <a:p>
            <a:pPr lvl="1"/>
            <a:r>
              <a:rPr lang="en-US" dirty="0"/>
              <a:t>Target tasks can be different from source tasks</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47</a:t>
            </a:fld>
            <a:endParaRPr lang="en-US">
              <a:solidFill>
                <a:prstClr val="black">
                  <a:tint val="75000"/>
                </a:prstClr>
              </a:solidFill>
            </a:endParaRPr>
          </a:p>
        </p:txBody>
      </p:sp>
      <p:pic>
        <p:nvPicPr>
          <p:cNvPr id="6" name="Picture 5">
            <a:extLst>
              <a:ext uri="{FF2B5EF4-FFF2-40B4-BE49-F238E27FC236}">
                <a16:creationId xmlns:a16="http://schemas.microsoft.com/office/drawing/2014/main" id="{9D74C51F-0DDD-4981-9C1C-7FD8D62DEDAA}"/>
              </a:ext>
            </a:extLst>
          </p:cNvPr>
          <p:cNvPicPr>
            <a:picLocks noChangeAspect="1"/>
          </p:cNvPicPr>
          <p:nvPr/>
        </p:nvPicPr>
        <p:blipFill>
          <a:blip r:embed="rId2"/>
          <a:stretch>
            <a:fillRect/>
          </a:stretch>
        </p:blipFill>
        <p:spPr>
          <a:xfrm>
            <a:off x="6616931" y="2527259"/>
            <a:ext cx="5481808" cy="3525899"/>
          </a:xfrm>
          <a:prstGeom prst="rect">
            <a:avLst/>
          </a:prstGeom>
        </p:spPr>
      </p:pic>
    </p:spTree>
    <p:extLst>
      <p:ext uri="{BB962C8B-B14F-4D97-AF65-F5344CB8AC3E}">
        <p14:creationId xmlns:p14="http://schemas.microsoft.com/office/powerpoint/2010/main" val="28679839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066" y="1476352"/>
            <a:ext cx="5389667" cy="2395407"/>
          </a:xfrm>
          <a:prstGeom prst="rect">
            <a:avLst/>
          </a:prstGeom>
        </p:spPr>
      </p:pic>
      <p:sp>
        <p:nvSpPr>
          <p:cNvPr id="6" name="Rectangle 5"/>
          <p:cNvSpPr/>
          <p:nvPr/>
        </p:nvSpPr>
        <p:spPr>
          <a:xfrm>
            <a:off x="6628554" y="4105823"/>
            <a:ext cx="5141844" cy="2031325"/>
          </a:xfrm>
          <a:prstGeom prst="rect">
            <a:avLst/>
          </a:prstGeom>
        </p:spPr>
        <p:txBody>
          <a:bodyPr wrap="square">
            <a:spAutoFit/>
          </a:bodyPr>
          <a:lstStyle/>
          <a:p>
            <a:r>
              <a:rPr lang="en-US" dirty="0"/>
              <a:t>Latency for Reduce and Gather operations in 32 nodes with 256-way parallelism. The time is for 1 million messages in each parallel unit, with the given message size. For BSP-Object case we do two MPI calls with </a:t>
            </a:r>
            <a:r>
              <a:rPr lang="en-US" dirty="0" err="1"/>
              <a:t>MPIAllReduce</a:t>
            </a:r>
            <a:r>
              <a:rPr lang="en-US" dirty="0"/>
              <a:t> / </a:t>
            </a:r>
            <a:r>
              <a:rPr lang="en-US" dirty="0" err="1"/>
              <a:t>MPIAllGather</a:t>
            </a:r>
            <a:r>
              <a:rPr lang="en-US" dirty="0"/>
              <a:t> first to get the lengths of the messages and the actual call.  InfiniBand network is used.</a:t>
            </a:r>
          </a:p>
        </p:txBody>
      </p:sp>
      <p:sp>
        <p:nvSpPr>
          <p:cNvPr id="7" name="Rectangle 6"/>
          <p:cNvSpPr/>
          <p:nvPr/>
        </p:nvSpPr>
        <p:spPr>
          <a:xfrm>
            <a:off x="532554" y="4112031"/>
            <a:ext cx="6096000" cy="1200329"/>
          </a:xfrm>
          <a:prstGeom prst="rect">
            <a:avLst/>
          </a:prstGeom>
        </p:spPr>
        <p:txBody>
          <a:bodyPr>
            <a:spAutoFit/>
          </a:bodyPr>
          <a:lstStyle/>
          <a:p>
            <a:r>
              <a:rPr lang="en-US" dirty="0"/>
              <a:t>Total time for </a:t>
            </a:r>
            <a:r>
              <a:rPr lang="en-US" dirty="0" err="1"/>
              <a:t>Flink</a:t>
            </a:r>
            <a:r>
              <a:rPr lang="en-US" dirty="0"/>
              <a:t> and </a:t>
            </a:r>
            <a:r>
              <a:rPr lang="en-US" dirty="0" err="1"/>
              <a:t>Twister:Net</a:t>
            </a:r>
            <a:r>
              <a:rPr lang="en-US" dirty="0"/>
              <a:t> for Reduce and Partition operations in 32 nodes with 640-way parallelism. The time is for 1 million messages in each parallel unit, with the given message size</a:t>
            </a:r>
          </a:p>
        </p:txBody>
      </p:sp>
      <p:sp>
        <p:nvSpPr>
          <p:cNvPr id="4" name="Title 3"/>
          <p:cNvSpPr>
            <a:spLocks noGrp="1"/>
          </p:cNvSpPr>
          <p:nvPr>
            <p:ph type="title"/>
          </p:nvPr>
        </p:nvSpPr>
        <p:spPr/>
        <p:txBody>
          <a:bodyPr/>
          <a:lstStyle/>
          <a:p>
            <a:r>
              <a:rPr lang="en-US" dirty="0" err="1"/>
              <a:t>Flink</a:t>
            </a:r>
            <a:r>
              <a:rPr lang="en-US" dirty="0"/>
              <a:t>, BSP and DFW Performance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52" y="1503090"/>
            <a:ext cx="5234073" cy="2326255"/>
          </a:xfrm>
          <a:prstGeom prst="rect">
            <a:avLst/>
          </a:prstGeom>
        </p:spPr>
      </p:pic>
    </p:spTree>
    <p:extLst>
      <p:ext uri="{BB962C8B-B14F-4D97-AF65-F5344CB8AC3E}">
        <p14:creationId xmlns:p14="http://schemas.microsoft.com/office/powerpoint/2010/main" val="17146898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358" y="5278111"/>
            <a:ext cx="7343396" cy="923330"/>
          </a:xfrm>
          <a:prstGeom prst="rect">
            <a:avLst/>
          </a:prstGeom>
        </p:spPr>
        <p:txBody>
          <a:bodyPr wrap="square">
            <a:spAutoFit/>
          </a:bodyPr>
          <a:lstStyle/>
          <a:p>
            <a:r>
              <a:rPr lang="en-US" dirty="0"/>
              <a:t>Left: K-means job execution time on 16 nodes with varying centers, 2 million points with 320-way parallelism. Right: K-Means with 4,8 and 16 nodes where each node having 20 tasks. 2 million points with 16000 centers used.</a:t>
            </a:r>
          </a:p>
        </p:txBody>
      </p:sp>
      <p:sp>
        <p:nvSpPr>
          <p:cNvPr id="4" name="Title 3"/>
          <p:cNvSpPr>
            <a:spLocks noGrp="1"/>
          </p:cNvSpPr>
          <p:nvPr>
            <p:ph type="title"/>
          </p:nvPr>
        </p:nvSpPr>
        <p:spPr>
          <a:xfrm>
            <a:off x="2310609" y="164241"/>
            <a:ext cx="8035657" cy="1325563"/>
          </a:xfrm>
        </p:spPr>
        <p:txBody>
          <a:bodyPr>
            <a:normAutofit fontScale="90000"/>
          </a:bodyPr>
          <a:lstStyle/>
          <a:p>
            <a:r>
              <a:rPr lang="en-US" dirty="0"/>
              <a:t>K-Means algorithm performance</a:t>
            </a:r>
            <a:br>
              <a:rPr lang="en-US" dirty="0"/>
            </a:br>
            <a:r>
              <a:rPr lang="en-US" sz="3600" dirty="0"/>
              <a:t>Spark, DFW, BSP for Twister2</a:t>
            </a:r>
            <a:br>
              <a:rPr lang="en-US" sz="3600" dirty="0"/>
            </a:br>
            <a:r>
              <a:rPr lang="en-US" sz="3600" dirty="0"/>
              <a:t>IB (</a:t>
            </a:r>
            <a:r>
              <a:rPr lang="en-US" sz="3600" dirty="0" err="1"/>
              <a:t>Infiniband</a:t>
            </a:r>
            <a:r>
              <a:rPr lang="en-US" sz="3600" dirty="0"/>
              <a:t>) and 10Gbps Ethernet</a:t>
            </a:r>
            <a:endParaRPr lang="en-US" dirty="0"/>
          </a:p>
        </p:txBody>
      </p:sp>
      <p:sp>
        <p:nvSpPr>
          <p:cNvPr id="5" name="TextBox 4"/>
          <p:cNvSpPr txBox="1"/>
          <p:nvPr/>
        </p:nvSpPr>
        <p:spPr>
          <a:xfrm>
            <a:off x="8576441" y="1506022"/>
            <a:ext cx="2658035" cy="369332"/>
          </a:xfrm>
          <a:prstGeom prst="rect">
            <a:avLst/>
          </a:prstGeom>
          <a:noFill/>
        </p:spPr>
        <p:txBody>
          <a:bodyPr wrap="none" rtlCol="0">
            <a:spAutoFit/>
          </a:bodyPr>
          <a:lstStyle/>
          <a:p>
            <a:r>
              <a:rPr lang="en-US" dirty="0" err="1"/>
              <a:t>AllReduce</a:t>
            </a:r>
            <a:r>
              <a:rPr lang="en-US" dirty="0"/>
              <a:t> Communication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5430" y="2026800"/>
            <a:ext cx="4120055" cy="334986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9" y="1597646"/>
            <a:ext cx="7558034" cy="3779017"/>
          </a:xfrm>
          <a:prstGeom prst="rect">
            <a:avLst/>
          </a:prstGeom>
        </p:spPr>
      </p:pic>
    </p:spTree>
    <p:extLst>
      <p:ext uri="{BB962C8B-B14F-4D97-AF65-F5344CB8AC3E}">
        <p14:creationId xmlns:p14="http://schemas.microsoft.com/office/powerpoint/2010/main" val="71607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01159"/>
            <a:ext cx="12115800" cy="5555190"/>
          </a:xfrm>
        </p:spPr>
        <p:txBody>
          <a:bodyPr>
            <a:normAutofit/>
          </a:bodyPr>
          <a:lstStyle/>
          <a:p>
            <a:r>
              <a:rPr lang="en-US" b="1" dirty="0">
                <a:latin typeface="Arial" panose="020B0604020202020204" pitchFamily="34" charset="0"/>
                <a:cs typeface="Arial" panose="020B0604020202020204" pitchFamily="34" charset="0"/>
              </a:rPr>
              <a:t>Many applications </a:t>
            </a:r>
            <a:r>
              <a:rPr lang="en-US" dirty="0">
                <a:latin typeface="Arial" panose="020B0604020202020204" pitchFamily="34" charset="0"/>
                <a:cs typeface="Arial" panose="020B0604020202020204" pitchFamily="34" charset="0"/>
              </a:rPr>
              <a:t>use </a:t>
            </a:r>
            <a:r>
              <a:rPr lang="en-US" b="1" dirty="0">
                <a:latin typeface="Arial" panose="020B0604020202020204" pitchFamily="34" charset="0"/>
                <a:cs typeface="Arial" panose="020B0604020202020204" pitchFamily="34" charset="0"/>
              </a:rPr>
              <a:t>LML or Local machine Learning </a:t>
            </a:r>
            <a:r>
              <a:rPr lang="en-US" dirty="0">
                <a:latin typeface="Arial" panose="020B0604020202020204" pitchFamily="34" charset="0"/>
                <a:cs typeface="Arial" panose="020B0604020202020204" pitchFamily="34" charset="0"/>
              </a:rPr>
              <a:t>where machine learning (often from R or Python or Matlab) is run separately on every data item such as on every image </a:t>
            </a:r>
          </a:p>
          <a:p>
            <a:r>
              <a:rPr lang="en-US" b="1" dirty="0">
                <a:latin typeface="Arial" panose="020B0604020202020204" pitchFamily="34" charset="0"/>
                <a:cs typeface="Arial" panose="020B0604020202020204" pitchFamily="34" charset="0"/>
              </a:rPr>
              <a:t>But others </a:t>
            </a:r>
            <a:r>
              <a:rPr lang="en-US" dirty="0">
                <a:latin typeface="Arial" panose="020B0604020202020204" pitchFamily="34" charset="0"/>
                <a:cs typeface="Arial" panose="020B0604020202020204" pitchFamily="34" charset="0"/>
              </a:rPr>
              <a:t>are</a:t>
            </a:r>
            <a:r>
              <a:rPr lang="en-US" b="1" dirty="0">
                <a:latin typeface="Arial" panose="020B0604020202020204" pitchFamily="34" charset="0"/>
                <a:cs typeface="Arial" panose="020B0604020202020204" pitchFamily="34" charset="0"/>
              </a:rPr>
              <a:t> GML </a:t>
            </a:r>
            <a:r>
              <a:rPr lang="en-US" dirty="0">
                <a:latin typeface="Arial" panose="020B0604020202020204" pitchFamily="34" charset="0"/>
                <a:cs typeface="Arial" panose="020B0604020202020204" pitchFamily="34" charset="0"/>
              </a:rPr>
              <a:t>Global Machine Learning where  machine learning is a basic algorithm run over all data items (over all nodes in computer)</a:t>
            </a:r>
          </a:p>
          <a:p>
            <a:pPr lvl="1"/>
            <a:r>
              <a:rPr lang="en-US" sz="2800" b="1" dirty="0">
                <a:latin typeface="Arial" panose="020B0604020202020204" pitchFamily="34" charset="0"/>
                <a:cs typeface="Arial" panose="020B0604020202020204" pitchFamily="34" charset="0"/>
              </a:rPr>
              <a:t>maximum likelihood or </a:t>
            </a:r>
            <a:r>
              <a:rPr lang="en-US" sz="2800" b="1" dirty="0">
                <a:latin typeface="Arial" panose="020B0604020202020204" pitchFamily="34" charset="0"/>
                <a:cs typeface="Arial" panose="020B0604020202020204" pitchFamily="34" charset="0"/>
                <a:sym typeface="Symbol" panose="05050102010706020507" pitchFamily="18" charset="2"/>
              </a:rPr>
              <a:t></a:t>
            </a:r>
            <a:r>
              <a:rPr lang="en-US" sz="2800" b="1" baseline="30000" dirty="0">
                <a:latin typeface="Arial" panose="020B0604020202020204" pitchFamily="34" charset="0"/>
                <a:cs typeface="Arial" panose="020B0604020202020204" pitchFamily="34" charset="0"/>
                <a:sym typeface="Symbol" panose="05050102010706020507" pitchFamily="18" charset="2"/>
              </a:rPr>
              <a:t>2</a:t>
            </a:r>
            <a:r>
              <a:rPr lang="en-US" sz="2800" b="1" dirty="0">
                <a:latin typeface="Arial" panose="020B0604020202020204" pitchFamily="34" charset="0"/>
                <a:cs typeface="Arial" panose="020B0604020202020204" pitchFamily="34" charset="0"/>
                <a:sym typeface="Symbol" panose="05050102010706020507" pitchFamily="18" charset="2"/>
              </a:rPr>
              <a:t> </a:t>
            </a:r>
            <a:r>
              <a:rPr lang="en-US" sz="2800" dirty="0">
                <a:latin typeface="Arial" panose="020B0604020202020204" pitchFamily="34" charset="0"/>
                <a:cs typeface="Arial" panose="020B0604020202020204" pitchFamily="34" charset="0"/>
                <a:sym typeface="Symbol" panose="05050102010706020507" pitchFamily="18" charset="2"/>
              </a:rPr>
              <a:t>with a sum over the N data items – documents, sequences, items to be sold, images etc. and often links (point-pairs). </a:t>
            </a:r>
          </a:p>
          <a:p>
            <a:pPr lvl="1"/>
            <a:r>
              <a:rPr lang="en-US" sz="2800" b="1" dirty="0">
                <a:latin typeface="Arial" panose="020B0604020202020204" pitchFamily="34" charset="0"/>
                <a:cs typeface="Arial" panose="020B0604020202020204" pitchFamily="34" charset="0"/>
                <a:sym typeface="Symbol" panose="05050102010706020507" pitchFamily="18" charset="2"/>
              </a:rPr>
              <a:t>GML includes Graph analytics, clustering</a:t>
            </a:r>
            <a:r>
              <a:rPr lang="en-US" sz="2800" dirty="0">
                <a:latin typeface="Arial" panose="020B0604020202020204" pitchFamily="34" charset="0"/>
                <a:cs typeface="Arial" panose="020B0604020202020204" pitchFamily="34" charset="0"/>
                <a:sym typeface="Symbol" panose="05050102010706020507" pitchFamily="18" charset="2"/>
              </a:rPr>
              <a:t>/community detection, mixture models, topic determination, Multidimensional scaling, (</a:t>
            </a:r>
            <a:r>
              <a:rPr lang="en-US" sz="2800" b="1" dirty="0">
                <a:latin typeface="Arial" panose="020B0604020202020204" pitchFamily="34" charset="0"/>
                <a:cs typeface="Arial" panose="020B0604020202020204" pitchFamily="34" charset="0"/>
                <a:sym typeface="Symbol" panose="05050102010706020507" pitchFamily="18" charset="2"/>
              </a:rPr>
              <a:t>Deep</a:t>
            </a:r>
            <a:r>
              <a:rPr lang="en-US" sz="2800" dirty="0">
                <a:latin typeface="Arial" panose="020B0604020202020204" pitchFamily="34" charset="0"/>
                <a:cs typeface="Arial" panose="020B0604020202020204" pitchFamily="34" charset="0"/>
                <a:sym typeface="Symbol" panose="05050102010706020507" pitchFamily="18" charset="2"/>
              </a:rPr>
              <a:t>) </a:t>
            </a:r>
            <a:r>
              <a:rPr lang="en-US" sz="2800" b="1" dirty="0">
                <a:latin typeface="Arial" panose="020B0604020202020204" pitchFamily="34" charset="0"/>
                <a:cs typeface="Arial" panose="020B0604020202020204" pitchFamily="34" charset="0"/>
                <a:sym typeface="Symbol" panose="05050102010706020507" pitchFamily="18" charset="2"/>
              </a:rPr>
              <a:t>Learning Networks</a:t>
            </a:r>
          </a:p>
          <a:p>
            <a:r>
              <a:rPr lang="en-US" dirty="0">
                <a:latin typeface="Arial" panose="020B0604020202020204" pitchFamily="34" charset="0"/>
                <a:cs typeface="Arial" panose="020B0604020202020204" pitchFamily="34" charset="0"/>
                <a:sym typeface="Symbol" panose="05050102010706020507" pitchFamily="18" charset="2"/>
              </a:rPr>
              <a:t>Note Facebook may need lots of small graphs (one per person and ~LML) rather than one giant graph of connected people (GML)</a:t>
            </a:r>
          </a:p>
        </p:txBody>
      </p:sp>
      <p:sp>
        <p:nvSpPr>
          <p:cNvPr id="2" name="Title 1"/>
          <p:cNvSpPr>
            <a:spLocks noGrp="1"/>
          </p:cNvSpPr>
          <p:nvPr>
            <p:ph type="title"/>
          </p:nvPr>
        </p:nvSpPr>
        <p:spPr>
          <a:xfrm>
            <a:off x="838200" y="1"/>
            <a:ext cx="10515600" cy="889000"/>
          </a:xfrm>
        </p:spPr>
        <p:txBody>
          <a:bodyPr>
            <a:normAutofit/>
          </a:bodyPr>
          <a:lstStyle/>
          <a:p>
            <a:pPr algn="ctr"/>
            <a:r>
              <a:rPr lang="en-US" b="1" dirty="0"/>
              <a:t>Local and Global Machine Learning</a:t>
            </a:r>
          </a:p>
        </p:txBody>
      </p:sp>
      <p:sp>
        <p:nvSpPr>
          <p:cNvPr id="4" name="Slide Number Placeholder 3">
            <a:extLst>
              <a:ext uri="{FF2B5EF4-FFF2-40B4-BE49-F238E27FC236}">
                <a16:creationId xmlns:a16="http://schemas.microsoft.com/office/drawing/2014/main" id="{65076344-36D8-4077-9BF7-D311AFD95612}"/>
              </a:ext>
            </a:extLst>
          </p:cNvPr>
          <p:cNvSpPr>
            <a:spLocks noGrp="1"/>
          </p:cNvSpPr>
          <p:nvPr>
            <p:ph type="sldNum" sz="quarter" idx="12"/>
          </p:nvPr>
        </p:nvSpPr>
        <p:spPr/>
        <p:txBody>
          <a:bodyPr/>
          <a:lstStyle/>
          <a:p>
            <a:fld id="{C4B85148-DB98-4269-ACE6-2DF49F9918C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263290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61956" y="4046631"/>
            <a:ext cx="6430072" cy="1200329"/>
          </a:xfrm>
          <a:prstGeom prst="rect">
            <a:avLst/>
          </a:prstGeom>
        </p:spPr>
        <p:txBody>
          <a:bodyPr wrap="square">
            <a:spAutoFit/>
          </a:bodyPr>
          <a:lstStyle/>
          <a:p>
            <a:r>
              <a:rPr lang="en-US" dirty="0"/>
              <a:t>Left: </a:t>
            </a:r>
            <a:r>
              <a:rPr lang="en-US" dirty="0" err="1"/>
              <a:t>Terasort</a:t>
            </a:r>
            <a:r>
              <a:rPr lang="en-US" dirty="0"/>
              <a:t> time on a 16 node cluster with 384 parallelism. BSP and DFW shows the communication time. Right: </a:t>
            </a:r>
            <a:r>
              <a:rPr lang="en-US" dirty="0" err="1"/>
              <a:t>Terasort</a:t>
            </a:r>
            <a:r>
              <a:rPr lang="en-US" dirty="0"/>
              <a:t> on 32 nodes with .5 TB and 1TB datasets. Parallelism of 320. Right 16 node cluster (Victor), Left 32 node cluster (Juliet) with InfiniBand.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349" y="1346240"/>
            <a:ext cx="3719887" cy="3007671"/>
          </a:xfrm>
          <a:prstGeom prst="rect">
            <a:avLst/>
          </a:prstGeom>
        </p:spPr>
      </p:pic>
      <p:sp>
        <p:nvSpPr>
          <p:cNvPr id="7" name="TextBox 6"/>
          <p:cNvSpPr txBox="1"/>
          <p:nvPr/>
        </p:nvSpPr>
        <p:spPr>
          <a:xfrm>
            <a:off x="670032" y="4438552"/>
            <a:ext cx="4470519" cy="369332"/>
          </a:xfrm>
          <a:prstGeom prst="rect">
            <a:avLst/>
          </a:prstGeom>
          <a:noFill/>
        </p:spPr>
        <p:txBody>
          <a:bodyPr wrap="none" rtlCol="0">
            <a:spAutoFit/>
          </a:bodyPr>
          <a:lstStyle/>
          <a:p>
            <a:r>
              <a:rPr lang="en-US" dirty="0"/>
              <a:t>Partition the data using a sample and regroup</a:t>
            </a:r>
          </a:p>
        </p:txBody>
      </p:sp>
      <p:sp>
        <p:nvSpPr>
          <p:cNvPr id="3" name="Title 2"/>
          <p:cNvSpPr>
            <a:spLocks noGrp="1"/>
          </p:cNvSpPr>
          <p:nvPr>
            <p:ph type="title"/>
          </p:nvPr>
        </p:nvSpPr>
        <p:spPr/>
        <p:txBody>
          <a:bodyPr/>
          <a:lstStyle/>
          <a:p>
            <a:r>
              <a:rPr lang="en-US" dirty="0"/>
              <a:t>Sorting Records</a:t>
            </a:r>
          </a:p>
        </p:txBody>
      </p:sp>
      <p:sp>
        <p:nvSpPr>
          <p:cNvPr id="8" name="TextBox 7"/>
          <p:cNvSpPr txBox="1"/>
          <p:nvPr/>
        </p:nvSpPr>
        <p:spPr>
          <a:xfrm>
            <a:off x="5514572" y="114801"/>
            <a:ext cx="5839228" cy="646331"/>
          </a:xfrm>
          <a:prstGeom prst="rect">
            <a:avLst/>
          </a:prstGeom>
          <a:noFill/>
        </p:spPr>
        <p:txBody>
          <a:bodyPr wrap="square" rtlCol="0">
            <a:spAutoFit/>
          </a:bodyPr>
          <a:lstStyle/>
          <a:p>
            <a:pPr algn="ctr"/>
            <a:r>
              <a:rPr lang="en-US" dirty="0"/>
              <a:t>For DFW case, a single node can get congested if many processes send messages simultaneously.</a:t>
            </a:r>
          </a:p>
        </p:txBody>
      </p:sp>
      <p:sp>
        <p:nvSpPr>
          <p:cNvPr id="9" name="TextBox 8"/>
          <p:cNvSpPr txBox="1"/>
          <p:nvPr/>
        </p:nvSpPr>
        <p:spPr>
          <a:xfrm>
            <a:off x="528145" y="5349773"/>
            <a:ext cx="10825655" cy="707886"/>
          </a:xfrm>
          <a:prstGeom prst="rect">
            <a:avLst/>
          </a:prstGeom>
          <a:noFill/>
        </p:spPr>
        <p:txBody>
          <a:bodyPr wrap="square" rtlCol="0">
            <a:spAutoFit/>
          </a:bodyPr>
          <a:lstStyle/>
          <a:p>
            <a:r>
              <a:rPr lang="en-US" sz="2000" dirty="0"/>
              <a:t>BSP algorithm waits for others to send messages in a ring topology and can be inefficient compared to DFW case where processes do not wait.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486" y="656413"/>
            <a:ext cx="6650765" cy="3325383"/>
          </a:xfrm>
          <a:prstGeom prst="rect">
            <a:avLst/>
          </a:prstGeom>
        </p:spPr>
      </p:pic>
    </p:spTree>
    <p:extLst>
      <p:ext uri="{BB962C8B-B14F-4D97-AF65-F5344CB8AC3E}">
        <p14:creationId xmlns:p14="http://schemas.microsoft.com/office/powerpoint/2010/main" val="2906550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234" y="1279909"/>
            <a:ext cx="11919766" cy="3973254"/>
          </a:xfrm>
          <a:prstGeom prst="rect">
            <a:avLst/>
          </a:prstGeom>
        </p:spPr>
      </p:pic>
      <p:sp>
        <p:nvSpPr>
          <p:cNvPr id="3" name="Rectangle 2"/>
          <p:cNvSpPr/>
          <p:nvPr/>
        </p:nvSpPr>
        <p:spPr>
          <a:xfrm>
            <a:off x="1173707" y="5299999"/>
            <a:ext cx="10053851" cy="830997"/>
          </a:xfrm>
          <a:prstGeom prst="rect">
            <a:avLst/>
          </a:prstGeom>
        </p:spPr>
        <p:txBody>
          <a:bodyPr wrap="square">
            <a:spAutoFit/>
          </a:bodyPr>
          <a:lstStyle/>
          <a:p>
            <a:r>
              <a:rPr lang="en-US" sz="2400" dirty="0"/>
              <a:t>Latency of Apache Heron and </a:t>
            </a:r>
            <a:r>
              <a:rPr lang="en-US" sz="2400" dirty="0" err="1"/>
              <a:t>Twister:Net</a:t>
            </a:r>
            <a:r>
              <a:rPr lang="en-US" sz="2400" dirty="0"/>
              <a:t> DFW (Dataflow) for Reduce, Broadcast and Partition operations in 16 nodes with 256-way parallelism</a:t>
            </a:r>
          </a:p>
        </p:txBody>
      </p:sp>
      <p:sp>
        <p:nvSpPr>
          <p:cNvPr id="4" name="Title 3">
            <a:extLst>
              <a:ext uri="{FF2B5EF4-FFF2-40B4-BE49-F238E27FC236}">
                <a16:creationId xmlns:a16="http://schemas.microsoft.com/office/drawing/2014/main" id="{6445046D-41EE-4D5B-B2C9-86B191D8E80C}"/>
              </a:ext>
            </a:extLst>
          </p:cNvPr>
          <p:cNvSpPr>
            <a:spLocks noGrp="1"/>
          </p:cNvSpPr>
          <p:nvPr>
            <p:ph type="title"/>
          </p:nvPr>
        </p:nvSpPr>
        <p:spPr>
          <a:xfrm>
            <a:off x="412276" y="155860"/>
            <a:ext cx="11367448" cy="949610"/>
          </a:xfrm>
        </p:spPr>
        <p:txBody>
          <a:bodyPr/>
          <a:lstStyle/>
          <a:p>
            <a:r>
              <a:rPr lang="en-US" b="1" dirty="0" err="1"/>
              <a:t>Twister:Net</a:t>
            </a:r>
            <a:r>
              <a:rPr lang="en-US" b="1" dirty="0"/>
              <a:t> and Apache Heron for Streaming</a:t>
            </a:r>
          </a:p>
        </p:txBody>
      </p:sp>
    </p:spTree>
    <p:extLst>
      <p:ext uri="{BB962C8B-B14F-4D97-AF65-F5344CB8AC3E}">
        <p14:creationId xmlns:p14="http://schemas.microsoft.com/office/powerpoint/2010/main" val="412454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719666" y="1603376"/>
            <a:ext cx="10515600" cy="2852737"/>
          </a:xfrm>
        </p:spPr>
        <p:txBody>
          <a:bodyPr/>
          <a:lstStyle/>
          <a:p>
            <a:pPr algn="ctr"/>
            <a:r>
              <a:rPr lang="en-US" b="1" dirty="0">
                <a:latin typeface="+mn-lt"/>
              </a:rPr>
              <a:t>Implementing  Twister2</a:t>
            </a:r>
            <a:br>
              <a:rPr lang="en-US" b="1" dirty="0">
                <a:latin typeface="+mn-lt"/>
              </a:rPr>
            </a:br>
            <a:r>
              <a:rPr lang="en-US" b="1" dirty="0">
                <a:latin typeface="+mn-lt"/>
              </a:rPr>
              <a:t>in detail III</a:t>
            </a:r>
          </a:p>
        </p:txBody>
      </p:sp>
      <p:sp>
        <p:nvSpPr>
          <p:cNvPr id="5" name="Text Placeholder 4">
            <a:extLst>
              <a:ext uri="{FF2B5EF4-FFF2-40B4-BE49-F238E27FC236}">
                <a16:creationId xmlns:a16="http://schemas.microsoft.com/office/drawing/2014/main" id="{3A907510-0817-460E-987A-9062819297C5}"/>
              </a:ext>
            </a:extLst>
          </p:cNvPr>
          <p:cNvSpPr>
            <a:spLocks noGrp="1"/>
          </p:cNvSpPr>
          <p:nvPr>
            <p:ph type="body" idx="1"/>
          </p:nvPr>
        </p:nvSpPr>
        <p:spPr>
          <a:xfrm>
            <a:off x="371959" y="4589463"/>
            <a:ext cx="11677973" cy="1500187"/>
          </a:xfrm>
        </p:spPr>
        <p:txBody>
          <a:bodyPr/>
          <a:lstStyle/>
          <a:p>
            <a:r>
              <a:rPr lang="en-US" dirty="0">
                <a:solidFill>
                  <a:schemeClr val="tx1"/>
                </a:solidFill>
              </a:rPr>
              <a:t>State</a:t>
            </a:r>
          </a:p>
        </p:txBody>
      </p:sp>
      <p:sp>
        <p:nvSpPr>
          <p:cNvPr id="3" name="Date Placeholder 2">
            <a:extLst>
              <a:ext uri="{FF2B5EF4-FFF2-40B4-BE49-F238E27FC236}">
                <a16:creationId xmlns:a16="http://schemas.microsoft.com/office/drawing/2014/main" id="{6583EBFD-E9A8-49FF-BE0D-8478DE403497}"/>
              </a:ext>
            </a:extLst>
          </p:cNvPr>
          <p:cNvSpPr>
            <a:spLocks noGrp="1"/>
          </p:cNvSpPr>
          <p:nvPr>
            <p:ph type="dt" sz="half" idx="10"/>
          </p:nvPr>
        </p:nvSpPr>
        <p:spPr/>
        <p:txBody>
          <a:bodyPr/>
          <a:lstStyle/>
          <a:p>
            <a:fld id="{A990D9BF-87B8-4AC9-ADC2-13A85434FA1F}" type="datetime1">
              <a:rPr lang="en-US" smtClean="0">
                <a:solidFill>
                  <a:prstClr val="black">
                    <a:tint val="75000"/>
                  </a:prstClr>
                </a:solidFill>
              </a:rPr>
              <a:t>6/4/2018</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63BEF53-FF03-4C56-93B0-F3BAF68EED3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52</a:t>
            </a:fld>
            <a:endParaRPr lang="en-US">
              <a:solidFill>
                <a:prstClr val="black">
                  <a:tint val="75000"/>
                </a:prstClr>
              </a:solidFill>
            </a:endParaRPr>
          </a:p>
        </p:txBody>
      </p:sp>
      <p:grpSp>
        <p:nvGrpSpPr>
          <p:cNvPr id="7" name="Group 6">
            <a:extLst>
              <a:ext uri="{FF2B5EF4-FFF2-40B4-BE49-F238E27FC236}">
                <a16:creationId xmlns:a16="http://schemas.microsoft.com/office/drawing/2014/main" id="{A873DED5-E86B-4B69-9412-0A97E12E835F}"/>
              </a:ext>
            </a:extLst>
          </p:cNvPr>
          <p:cNvGrpSpPr/>
          <p:nvPr/>
        </p:nvGrpSpPr>
        <p:grpSpPr>
          <a:xfrm>
            <a:off x="1952787" y="200751"/>
            <a:ext cx="7886700" cy="2438400"/>
            <a:chOff x="1952787" y="200751"/>
            <a:chExt cx="7886700" cy="2438400"/>
          </a:xfrm>
        </p:grpSpPr>
        <p:pic>
          <p:nvPicPr>
            <p:cNvPr id="1026" name="Picture 2" descr="http://www.iterativemapreduce.org/images/twister.png">
              <a:extLst>
                <a:ext uri="{FF2B5EF4-FFF2-40B4-BE49-F238E27FC236}">
                  <a16:creationId xmlns:a16="http://schemas.microsoft.com/office/drawing/2014/main" id="{052EA105-5C4A-4F1A-8596-9D5B35B69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54DF22-3E42-432D-A687-B8D17F57B03C}"/>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Tree>
    <p:extLst>
      <p:ext uri="{BB962C8B-B14F-4D97-AF65-F5344CB8AC3E}">
        <p14:creationId xmlns:p14="http://schemas.microsoft.com/office/powerpoint/2010/main" val="2624044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Allocation</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2568" y="2384289"/>
            <a:ext cx="7152946" cy="2678321"/>
          </a:xfrm>
        </p:spPr>
      </p:pic>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53</a:t>
            </a:fld>
            <a:endParaRPr lang="en-US">
              <a:solidFill>
                <a:prstClr val="black">
                  <a:tint val="75000"/>
                </a:prstClr>
              </a:solidFill>
            </a:endParaRPr>
          </a:p>
        </p:txBody>
      </p:sp>
      <p:sp>
        <p:nvSpPr>
          <p:cNvPr id="7" name="TextBox 6"/>
          <p:cNvSpPr txBox="1"/>
          <p:nvPr/>
        </p:nvSpPr>
        <p:spPr>
          <a:xfrm>
            <a:off x="838200" y="1785444"/>
            <a:ext cx="4345420" cy="3182410"/>
          </a:xfrm>
          <a:prstGeom prst="rect">
            <a:avLst/>
          </a:prstGeom>
          <a:noFill/>
        </p:spPr>
        <p:txBody>
          <a:bodyPr wrap="none" rtlCol="0">
            <a:spAutoFit/>
          </a:bodyPr>
          <a:lstStyle/>
          <a:p>
            <a:pPr marL="228600" indent="-228600">
              <a:lnSpc>
                <a:spcPct val="90000"/>
              </a:lnSpc>
              <a:spcBef>
                <a:spcPts val="1000"/>
              </a:spcBef>
              <a:buFont typeface="Arial" panose="020B0604020202020204" pitchFamily="34" charset="0"/>
              <a:buChar char="•"/>
            </a:pPr>
            <a:r>
              <a:rPr lang="en-US" sz="2400" dirty="0"/>
              <a:t>Job Submission &amp; Management</a:t>
            </a:r>
          </a:p>
          <a:p>
            <a:pPr marL="685800" lvl="1" indent="-228600">
              <a:lnSpc>
                <a:spcPct val="90000"/>
              </a:lnSpc>
              <a:spcBef>
                <a:spcPts val="1000"/>
              </a:spcBef>
              <a:buFont typeface="Arial" panose="020B0604020202020204" pitchFamily="34" charset="0"/>
              <a:buChar char="•"/>
            </a:pPr>
            <a:r>
              <a:rPr lang="en-US" sz="2400" dirty="0"/>
              <a:t>twister2 submit</a:t>
            </a:r>
          </a:p>
          <a:p>
            <a:pPr marL="228600" indent="-228600">
              <a:lnSpc>
                <a:spcPct val="90000"/>
              </a:lnSpc>
              <a:spcBef>
                <a:spcPts val="1000"/>
              </a:spcBef>
              <a:buFont typeface="Arial" panose="020B0604020202020204" pitchFamily="34" charset="0"/>
              <a:buChar char="•"/>
            </a:pPr>
            <a:r>
              <a:rPr lang="en-US" sz="2400" dirty="0"/>
              <a:t>Resource Managers</a:t>
            </a:r>
          </a:p>
          <a:p>
            <a:pPr marL="685800" lvl="2" indent="-228600">
              <a:lnSpc>
                <a:spcPct val="90000"/>
              </a:lnSpc>
              <a:spcBef>
                <a:spcPts val="1000"/>
              </a:spcBef>
              <a:buFont typeface="Arial" panose="020B0604020202020204" pitchFamily="34" charset="0"/>
              <a:buChar char="•"/>
            </a:pPr>
            <a:r>
              <a:rPr lang="en-US" sz="2000" dirty="0" err="1"/>
              <a:t>Slurm</a:t>
            </a:r>
            <a:endParaRPr lang="en-US" sz="2000" dirty="0"/>
          </a:p>
          <a:p>
            <a:pPr marL="685800" lvl="2" indent="-228600">
              <a:lnSpc>
                <a:spcPct val="90000"/>
              </a:lnSpc>
              <a:spcBef>
                <a:spcPts val="1000"/>
              </a:spcBef>
              <a:buFont typeface="Arial" panose="020B0604020202020204" pitchFamily="34" charset="0"/>
              <a:buChar char="•"/>
            </a:pPr>
            <a:r>
              <a:rPr lang="en-US" sz="2000" dirty="0"/>
              <a:t>Nomad</a:t>
            </a:r>
          </a:p>
          <a:p>
            <a:pPr marL="685800" lvl="2" indent="-228600">
              <a:lnSpc>
                <a:spcPct val="90000"/>
              </a:lnSpc>
              <a:spcBef>
                <a:spcPts val="1000"/>
              </a:spcBef>
              <a:buFont typeface="Arial" panose="020B0604020202020204" pitchFamily="34" charset="0"/>
              <a:buChar char="•"/>
            </a:pPr>
            <a:r>
              <a:rPr lang="en-US" sz="2000" dirty="0" err="1"/>
              <a:t>Kubernetes</a:t>
            </a:r>
            <a:endParaRPr lang="en-US" sz="2000" dirty="0"/>
          </a:p>
          <a:p>
            <a:pPr marL="685800" lvl="2" indent="-228600">
              <a:lnSpc>
                <a:spcPct val="90000"/>
              </a:lnSpc>
              <a:spcBef>
                <a:spcPts val="1000"/>
              </a:spcBef>
              <a:buFont typeface="Arial" panose="020B0604020202020204" pitchFamily="34" charset="0"/>
              <a:buChar char="•"/>
            </a:pPr>
            <a:r>
              <a:rPr lang="en-US" sz="2000" dirty="0" err="1"/>
              <a:t>Mesos</a:t>
            </a:r>
            <a:endParaRPr lang="en-US" sz="2000" dirty="0"/>
          </a:p>
          <a:p>
            <a:pPr marL="342900" indent="-342900">
              <a:buFont typeface="Arial" panose="020B0604020202020204" pitchFamily="34" charset="0"/>
              <a:buChar char="•"/>
            </a:pPr>
            <a:endParaRPr lang="en-US" sz="1400" dirty="0"/>
          </a:p>
        </p:txBody>
      </p:sp>
    </p:spTree>
    <p:extLst>
      <p:ext uri="{BB962C8B-B14F-4D97-AF65-F5344CB8AC3E}">
        <p14:creationId xmlns:p14="http://schemas.microsoft.com/office/powerpoint/2010/main" val="35501654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1883464" y="4833536"/>
            <a:ext cx="7943865" cy="1031613"/>
          </a:xfrm>
          <a:prstGeom prst="rect">
            <a:avLst/>
          </a:prstGeom>
          <a:noFill/>
          <a:ln>
            <a:noFill/>
          </a:ln>
        </p:spPr>
        <p:style>
          <a:lnRef idx="0">
            <a:scrgbClr r="0" g="0" b="0"/>
          </a:lnRef>
          <a:fillRef idx="0">
            <a:scrgbClr r="0" g="0" b="0"/>
          </a:fillRef>
          <a:effectRef idx="0">
            <a:scrgbClr r="0" g="0" b="0"/>
          </a:effectRef>
          <a:fontRef idx="minor"/>
        </p:style>
        <p:txBody>
          <a:bodyPr lIns="81646" tIns="40823" rIns="81646" bIns="40823"/>
          <a:lstStyle/>
          <a:p>
            <a:pPr marL="259314" indent="-258334">
              <a:buClr>
                <a:srgbClr val="000000"/>
              </a:buClr>
              <a:buFont typeface="Arial"/>
              <a:buChar char="•"/>
            </a:pPr>
            <a:r>
              <a:rPr lang="en-US" sz="1633" spc="-1" dirty="0">
                <a:solidFill>
                  <a:srgbClr val="000000"/>
                </a:solidFill>
                <a:uFill>
                  <a:solidFill>
                    <a:srgbClr val="FFFFFF"/>
                  </a:solidFill>
                </a:uFill>
              </a:rPr>
              <a:t>It takes around 5 seconds to initialize a worker in Kubernetes. </a:t>
            </a:r>
          </a:p>
          <a:p>
            <a:pPr marL="259314" indent="-258334">
              <a:buClr>
                <a:srgbClr val="000000"/>
              </a:buClr>
              <a:buFont typeface="Arial"/>
              <a:buChar char="•"/>
            </a:pPr>
            <a:r>
              <a:rPr lang="en-US" sz="1633" spc="-1" dirty="0">
                <a:solidFill>
                  <a:srgbClr val="000000"/>
                </a:solidFill>
                <a:uFill>
                  <a:solidFill>
                    <a:srgbClr val="FFFFFF"/>
                  </a:solidFill>
                </a:uFill>
              </a:rPr>
              <a:t>It takes around 3 seconds to initialize a worker in Mesos.  </a:t>
            </a:r>
          </a:p>
          <a:p>
            <a:pPr marL="259314" indent="-258334">
              <a:buClr>
                <a:srgbClr val="000000"/>
              </a:buClr>
              <a:buFont typeface="Arial"/>
              <a:buChar char="•"/>
            </a:pPr>
            <a:r>
              <a:rPr lang="en-US" sz="1633" spc="-1" dirty="0">
                <a:solidFill>
                  <a:srgbClr val="000000"/>
                </a:solidFill>
                <a:uFill>
                  <a:solidFill>
                    <a:srgbClr val="FFFFFF"/>
                  </a:solidFill>
                </a:uFill>
              </a:rPr>
              <a:t>When 3 workers are deployed in one executor or pod, initialization times are faster in both systems.</a:t>
            </a:r>
          </a:p>
          <a:p>
            <a:pPr>
              <a:lnSpc>
                <a:spcPct val="100000"/>
              </a:lnSpc>
            </a:pPr>
            <a:endParaRPr lang="en-US" sz="1633" spc="-1" dirty="0">
              <a:solidFill>
                <a:srgbClr val="000000"/>
              </a:solidFill>
              <a:uFill>
                <a:solidFill>
                  <a:srgbClr val="FFFFFF"/>
                </a:solidFill>
              </a:uFill>
              <a:latin typeface="Arial"/>
            </a:endParaRPr>
          </a:p>
        </p:txBody>
      </p:sp>
      <p:sp>
        <p:nvSpPr>
          <p:cNvPr id="79" name="CustomShape 2"/>
          <p:cNvSpPr/>
          <p:nvPr/>
        </p:nvSpPr>
        <p:spPr>
          <a:xfrm>
            <a:off x="1981513" y="102223"/>
            <a:ext cx="8228974" cy="1144355"/>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992" spc="-1" dirty="0">
                <a:solidFill>
                  <a:srgbClr val="000000"/>
                </a:solidFill>
                <a:uFill>
                  <a:solidFill>
                    <a:srgbClr val="FFFFFF"/>
                  </a:solidFill>
                </a:uFill>
                <a:latin typeface="Arial"/>
                <a:ea typeface="DejaVu Sans"/>
              </a:rPr>
              <a:t>Kubernetes and Mesos Worker Initialization Times </a:t>
            </a:r>
            <a:endParaRPr lang="en-US" sz="1633" spc="-1" dirty="0">
              <a:solidFill>
                <a:srgbClr val="000000"/>
              </a:solidFill>
              <a:uFill>
                <a:solidFill>
                  <a:srgbClr val="FFFFFF"/>
                </a:solidFill>
              </a:uFill>
              <a:latin typeface="Arial"/>
            </a:endParaRPr>
          </a:p>
        </p:txBody>
      </p:sp>
      <p:sp>
        <p:nvSpPr>
          <p:cNvPr id="81" name="CustomShape 3"/>
          <p:cNvSpPr/>
          <p:nvPr/>
        </p:nvSpPr>
        <p:spPr>
          <a:xfrm>
            <a:off x="2686500" y="4286978"/>
            <a:ext cx="1824306" cy="330504"/>
          </a:xfrm>
          <a:prstGeom prst="rect">
            <a:avLst/>
          </a:prstGeom>
          <a:noFill/>
          <a:ln>
            <a:noFill/>
          </a:ln>
        </p:spPr>
        <p:style>
          <a:lnRef idx="0">
            <a:scrgbClr r="0" g="0" b="0"/>
          </a:lnRef>
          <a:fillRef idx="0">
            <a:scrgbClr r="0" g="0" b="0"/>
          </a:fillRef>
          <a:effectRef idx="0">
            <a:scrgbClr r="0" g="0" b="0"/>
          </a:effectRef>
          <a:fontRef idx="minor"/>
        </p:style>
        <p:txBody>
          <a:bodyPr lIns="81646" tIns="40823" rIns="81646" bIns="40823"/>
          <a:lstStyle/>
          <a:p>
            <a:pPr>
              <a:lnSpc>
                <a:spcPct val="100000"/>
              </a:lnSpc>
            </a:pPr>
            <a:r>
              <a:rPr lang="en-US" sz="1633" spc="-1" dirty="0">
                <a:solidFill>
                  <a:srgbClr val="000000"/>
                </a:solidFill>
                <a:uFill>
                  <a:solidFill>
                    <a:srgbClr val="FFFFFF"/>
                  </a:solidFill>
                </a:uFill>
                <a:latin typeface="Arial"/>
                <a:ea typeface="DejaVu Sans"/>
              </a:rPr>
              <a:t>Kubernetes</a:t>
            </a:r>
            <a:endParaRPr lang="en-US" sz="1633" spc="-1" dirty="0">
              <a:solidFill>
                <a:srgbClr val="000000"/>
              </a:solidFill>
              <a:uFill>
                <a:solidFill>
                  <a:srgbClr val="FFFFFF"/>
                </a:solidFill>
              </a:uFill>
              <a:latin typeface="Arial"/>
            </a:endParaRPr>
          </a:p>
        </p:txBody>
      </p:sp>
      <p:sp>
        <p:nvSpPr>
          <p:cNvPr id="82" name="CustomShape 4"/>
          <p:cNvSpPr/>
          <p:nvPr/>
        </p:nvSpPr>
        <p:spPr>
          <a:xfrm>
            <a:off x="8201867" y="4288721"/>
            <a:ext cx="1824306" cy="330504"/>
          </a:xfrm>
          <a:prstGeom prst="rect">
            <a:avLst/>
          </a:prstGeom>
          <a:noFill/>
          <a:ln>
            <a:noFill/>
          </a:ln>
        </p:spPr>
        <p:style>
          <a:lnRef idx="0">
            <a:scrgbClr r="0" g="0" b="0"/>
          </a:lnRef>
          <a:fillRef idx="0">
            <a:scrgbClr r="0" g="0" b="0"/>
          </a:fillRef>
          <a:effectRef idx="0">
            <a:scrgbClr r="0" g="0" b="0"/>
          </a:effectRef>
          <a:fontRef idx="minor"/>
        </p:style>
        <p:txBody>
          <a:bodyPr lIns="81646" tIns="40823" rIns="81646" bIns="40823"/>
          <a:lstStyle/>
          <a:p>
            <a:pPr>
              <a:lnSpc>
                <a:spcPct val="100000"/>
              </a:lnSpc>
            </a:pPr>
            <a:r>
              <a:rPr lang="en-US" sz="1633" spc="-1">
                <a:solidFill>
                  <a:srgbClr val="000000"/>
                </a:solidFill>
                <a:uFill>
                  <a:solidFill>
                    <a:srgbClr val="FFFFFF"/>
                  </a:solidFill>
                </a:uFill>
                <a:latin typeface="Arial"/>
                <a:ea typeface="DejaVu Sans"/>
              </a:rPr>
              <a:t>Mesos</a:t>
            </a:r>
            <a:endParaRPr lang="en-US" sz="1633" spc="-1">
              <a:solidFill>
                <a:srgbClr val="000000"/>
              </a:solidFill>
              <a:uFill>
                <a:solidFill>
                  <a:srgbClr val="FFFFFF"/>
                </a:solidFill>
              </a:uFill>
              <a:latin typeface="Arial"/>
            </a:endParaRPr>
          </a:p>
        </p:txBody>
      </p:sp>
      <p:graphicFrame>
        <p:nvGraphicFramePr>
          <p:cNvPr id="8" name="Chart 7"/>
          <p:cNvGraphicFramePr/>
          <p:nvPr>
            <p:extLst/>
          </p:nvPr>
        </p:nvGraphicFramePr>
        <p:xfrm>
          <a:off x="839585" y="1172096"/>
          <a:ext cx="5172199" cy="31166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nvPr>
        </p:nvGraphicFramePr>
        <p:xfrm>
          <a:off x="6175272" y="1202577"/>
          <a:ext cx="5444025" cy="3035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428935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4B19-F162-42D9-942C-95FB5D019AE5}"/>
              </a:ext>
            </a:extLst>
          </p:cNvPr>
          <p:cNvSpPr>
            <a:spLocks noGrp="1"/>
          </p:cNvSpPr>
          <p:nvPr>
            <p:ph type="title"/>
          </p:nvPr>
        </p:nvSpPr>
        <p:spPr>
          <a:xfrm>
            <a:off x="6286635" y="4998348"/>
            <a:ext cx="5972749" cy="1325563"/>
          </a:xfrm>
        </p:spPr>
        <p:txBody>
          <a:bodyPr/>
          <a:lstStyle/>
          <a:p>
            <a:r>
              <a:rPr lang="en-US" dirty="0"/>
              <a:t>Dataflow at Different Grain sizes</a:t>
            </a:r>
          </a:p>
        </p:txBody>
      </p:sp>
      <p:sp>
        <p:nvSpPr>
          <p:cNvPr id="4" name="Date Placeholder 3">
            <a:extLst>
              <a:ext uri="{FF2B5EF4-FFF2-40B4-BE49-F238E27FC236}">
                <a16:creationId xmlns:a16="http://schemas.microsoft.com/office/drawing/2014/main" id="{8E2CDE4E-3521-4060-A6AE-A2AA73A9E3C0}"/>
              </a:ext>
            </a:extLst>
          </p:cNvPr>
          <p:cNvSpPr>
            <a:spLocks noGrp="1"/>
          </p:cNvSpPr>
          <p:nvPr>
            <p:ph type="dt" sz="half" idx="10"/>
          </p:nvPr>
        </p:nvSpPr>
        <p:spPr/>
        <p:txBody>
          <a:bodyPr/>
          <a:lstStyle/>
          <a:p>
            <a:fld id="{0105E2CA-3D1B-40B7-AEAA-5DA74A30CD9D}" type="datetime1">
              <a:rPr lang="en-US" smtClean="0">
                <a:solidFill>
                  <a:prstClr val="black">
                    <a:tint val="75000"/>
                  </a:prstClr>
                </a:solidFill>
              </a:rPr>
              <a:t>6/4/2018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23FD4F2-CE6D-47A9-8129-31B674315AF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55</a:t>
            </a:fld>
            <a:endParaRPr lang="en-US">
              <a:solidFill>
                <a:prstClr val="black">
                  <a:tint val="75000"/>
                </a:prstClr>
              </a:solidFill>
            </a:endParaRPr>
          </a:p>
        </p:txBody>
      </p:sp>
      <p:grpSp>
        <p:nvGrpSpPr>
          <p:cNvPr id="41" name="Group 40">
            <a:extLst>
              <a:ext uri="{FF2B5EF4-FFF2-40B4-BE49-F238E27FC236}">
                <a16:creationId xmlns:a16="http://schemas.microsoft.com/office/drawing/2014/main" id="{656C79D0-B377-4696-8F10-892588E6C5F9}"/>
              </a:ext>
            </a:extLst>
          </p:cNvPr>
          <p:cNvGrpSpPr/>
          <p:nvPr/>
        </p:nvGrpSpPr>
        <p:grpSpPr>
          <a:xfrm>
            <a:off x="1886504" y="2322139"/>
            <a:ext cx="3900146" cy="4361685"/>
            <a:chOff x="2215309" y="1901031"/>
            <a:chExt cx="3900146" cy="4361685"/>
          </a:xfrm>
        </p:grpSpPr>
        <p:grpSp>
          <p:nvGrpSpPr>
            <p:cNvPr id="25" name="Group 24">
              <a:extLst>
                <a:ext uri="{FF2B5EF4-FFF2-40B4-BE49-F238E27FC236}">
                  <a16:creationId xmlns:a16="http://schemas.microsoft.com/office/drawing/2014/main" id="{F60FAC3D-EBAD-46F1-8A9A-558EF907E3A2}"/>
                </a:ext>
              </a:extLst>
            </p:cNvPr>
            <p:cNvGrpSpPr/>
            <p:nvPr/>
          </p:nvGrpSpPr>
          <p:grpSpPr>
            <a:xfrm>
              <a:off x="2687207" y="1901031"/>
              <a:ext cx="258742" cy="3277404"/>
              <a:chOff x="3733800" y="2133600"/>
              <a:chExt cx="228600" cy="2895600"/>
            </a:xfrm>
            <a:solidFill>
              <a:schemeClr val="accent2">
                <a:lumMod val="75000"/>
              </a:schemeClr>
            </a:solidFill>
          </p:grpSpPr>
          <p:sp>
            <p:nvSpPr>
              <p:cNvPr id="27" name="Rectangle 26">
                <a:extLst>
                  <a:ext uri="{FF2B5EF4-FFF2-40B4-BE49-F238E27FC236}">
                    <a16:creationId xmlns:a16="http://schemas.microsoft.com/office/drawing/2014/main" id="{3B37F20F-BEDA-4EA1-834D-AE73C4FD4AC3}"/>
                  </a:ext>
                </a:extLst>
              </p:cNvPr>
              <p:cNvSpPr/>
              <p:nvPr/>
            </p:nvSpPr>
            <p:spPr bwMode="auto">
              <a:xfrm>
                <a:off x="3733800" y="2133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8" name="Rectangle 27">
                <a:extLst>
                  <a:ext uri="{FF2B5EF4-FFF2-40B4-BE49-F238E27FC236}">
                    <a16:creationId xmlns:a16="http://schemas.microsoft.com/office/drawing/2014/main" id="{22A2B691-780F-4701-814F-F8EA7988CE84}"/>
                  </a:ext>
                </a:extLst>
              </p:cNvPr>
              <p:cNvSpPr/>
              <p:nvPr/>
            </p:nvSpPr>
            <p:spPr bwMode="auto">
              <a:xfrm>
                <a:off x="3733800" y="2514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9" name="Rectangle 28">
                <a:extLst>
                  <a:ext uri="{FF2B5EF4-FFF2-40B4-BE49-F238E27FC236}">
                    <a16:creationId xmlns:a16="http://schemas.microsoft.com/office/drawing/2014/main" id="{4C53B869-367E-46E7-A6BB-AA76CE98D481}"/>
                  </a:ext>
                </a:extLst>
              </p:cNvPr>
              <p:cNvSpPr/>
              <p:nvPr/>
            </p:nvSpPr>
            <p:spPr bwMode="auto">
              <a:xfrm>
                <a:off x="3733800" y="2895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0" name="Rectangle 29">
                <a:extLst>
                  <a:ext uri="{FF2B5EF4-FFF2-40B4-BE49-F238E27FC236}">
                    <a16:creationId xmlns:a16="http://schemas.microsoft.com/office/drawing/2014/main" id="{152A7130-7520-4E3A-8AA2-9AFB7653ED86}"/>
                  </a:ext>
                </a:extLst>
              </p:cNvPr>
              <p:cNvSpPr/>
              <p:nvPr/>
            </p:nvSpPr>
            <p:spPr bwMode="auto">
              <a:xfrm>
                <a:off x="3733800" y="3276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1" name="Rectangle 30">
                <a:extLst>
                  <a:ext uri="{FF2B5EF4-FFF2-40B4-BE49-F238E27FC236}">
                    <a16:creationId xmlns:a16="http://schemas.microsoft.com/office/drawing/2014/main" id="{C8880BA7-D027-477C-A4D1-7101F8F91166}"/>
                  </a:ext>
                </a:extLst>
              </p:cNvPr>
              <p:cNvSpPr/>
              <p:nvPr/>
            </p:nvSpPr>
            <p:spPr bwMode="auto">
              <a:xfrm>
                <a:off x="3733800" y="4038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2" name="Rectangle 31">
                <a:extLst>
                  <a:ext uri="{FF2B5EF4-FFF2-40B4-BE49-F238E27FC236}">
                    <a16:creationId xmlns:a16="http://schemas.microsoft.com/office/drawing/2014/main" id="{FB1B8030-A1A3-4280-BB74-AFF997B952C6}"/>
                  </a:ext>
                </a:extLst>
              </p:cNvPr>
              <p:cNvSpPr/>
              <p:nvPr/>
            </p:nvSpPr>
            <p:spPr bwMode="auto">
              <a:xfrm>
                <a:off x="3733800" y="3657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3" name="Rectangle 32">
                <a:extLst>
                  <a:ext uri="{FF2B5EF4-FFF2-40B4-BE49-F238E27FC236}">
                    <a16:creationId xmlns:a16="http://schemas.microsoft.com/office/drawing/2014/main" id="{BEE53AF6-DE64-46F8-B4B9-68123CE8AD7A}"/>
                  </a:ext>
                </a:extLst>
              </p:cNvPr>
              <p:cNvSpPr/>
              <p:nvPr/>
            </p:nvSpPr>
            <p:spPr bwMode="auto">
              <a:xfrm>
                <a:off x="3733800" y="4419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4" name="Rectangle 33">
                <a:extLst>
                  <a:ext uri="{FF2B5EF4-FFF2-40B4-BE49-F238E27FC236}">
                    <a16:creationId xmlns:a16="http://schemas.microsoft.com/office/drawing/2014/main" id="{020F901F-070E-481B-8933-9CD659D2A3C2}"/>
                  </a:ext>
                </a:extLst>
              </p:cNvPr>
              <p:cNvSpPr/>
              <p:nvPr/>
            </p:nvSpPr>
            <p:spPr bwMode="auto">
              <a:xfrm>
                <a:off x="3733800" y="4800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sp>
          <p:nvSpPr>
            <p:cNvPr id="35" name="Oval 34">
              <a:extLst>
                <a:ext uri="{FF2B5EF4-FFF2-40B4-BE49-F238E27FC236}">
                  <a16:creationId xmlns:a16="http://schemas.microsoft.com/office/drawing/2014/main" id="{3CE0CC51-6579-49EA-BA61-33E302E75398}"/>
                </a:ext>
              </a:extLst>
            </p:cNvPr>
            <p:cNvSpPr/>
            <p:nvPr/>
          </p:nvSpPr>
          <p:spPr>
            <a:xfrm>
              <a:off x="4034837" y="3324114"/>
              <a:ext cx="431237" cy="43123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14752A0C-E9EE-4D3D-8312-AAAAFEA19F3B}"/>
                </a:ext>
              </a:extLst>
            </p:cNvPr>
            <p:cNvGrpSpPr/>
            <p:nvPr/>
          </p:nvGrpSpPr>
          <p:grpSpPr>
            <a:xfrm>
              <a:off x="3121933" y="2053962"/>
              <a:ext cx="797806" cy="2971542"/>
              <a:chOff x="3192699" y="2182242"/>
              <a:chExt cx="704865" cy="2625370"/>
            </a:xfrm>
          </p:grpSpPr>
          <p:grpSp>
            <p:nvGrpSpPr>
              <p:cNvPr id="48" name="Group 47">
                <a:extLst>
                  <a:ext uri="{FF2B5EF4-FFF2-40B4-BE49-F238E27FC236}">
                    <a16:creationId xmlns:a16="http://schemas.microsoft.com/office/drawing/2014/main" id="{FE1F2BCD-25EF-4006-A834-839781E4A232}"/>
                  </a:ext>
                </a:extLst>
              </p:cNvPr>
              <p:cNvGrpSpPr/>
              <p:nvPr/>
            </p:nvGrpSpPr>
            <p:grpSpPr>
              <a:xfrm>
                <a:off x="3192699" y="2182242"/>
                <a:ext cx="659034" cy="1236485"/>
                <a:chOff x="3143533" y="2159232"/>
                <a:chExt cx="659034" cy="1236485"/>
              </a:xfrm>
            </p:grpSpPr>
            <p:cxnSp>
              <p:nvCxnSpPr>
                <p:cNvPr id="37" name="Straight Arrow Connector 36">
                  <a:extLst>
                    <a:ext uri="{FF2B5EF4-FFF2-40B4-BE49-F238E27FC236}">
                      <a16:creationId xmlns:a16="http://schemas.microsoft.com/office/drawing/2014/main" id="{255A0191-B62E-491C-95A4-0A1C82E9A56D}"/>
                    </a:ext>
                  </a:extLst>
                </p:cNvPr>
                <p:cNvCxnSpPr>
                  <a:cxnSpLocks/>
                </p:cNvCxnSpPr>
                <p:nvPr/>
              </p:nvCxnSpPr>
              <p:spPr>
                <a:xfrm>
                  <a:off x="3143533" y="3283612"/>
                  <a:ext cx="654184" cy="112105"/>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AC94475-B5FB-46FA-BA47-9EBDF92592C1}"/>
                    </a:ext>
                  </a:extLst>
                </p:cNvPr>
                <p:cNvCxnSpPr>
                  <a:cxnSpLocks/>
                </p:cNvCxnSpPr>
                <p:nvPr/>
              </p:nvCxnSpPr>
              <p:spPr>
                <a:xfrm>
                  <a:off x="3173002" y="2917330"/>
                  <a:ext cx="578884" cy="27325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FAB89D2-6329-4306-A3B4-8C8DDF67D9F8}"/>
                    </a:ext>
                  </a:extLst>
                </p:cNvPr>
                <p:cNvCxnSpPr>
                  <a:cxnSpLocks/>
                </p:cNvCxnSpPr>
                <p:nvPr/>
              </p:nvCxnSpPr>
              <p:spPr>
                <a:xfrm>
                  <a:off x="3143533" y="2582291"/>
                  <a:ext cx="659034" cy="52765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BCAED48-EBD4-464E-95C3-AD794D52AF86}"/>
                    </a:ext>
                  </a:extLst>
                </p:cNvPr>
                <p:cNvCxnSpPr>
                  <a:cxnSpLocks/>
                </p:cNvCxnSpPr>
                <p:nvPr/>
              </p:nvCxnSpPr>
              <p:spPr>
                <a:xfrm>
                  <a:off x="3194904" y="2159232"/>
                  <a:ext cx="607663" cy="85768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C10FDD3A-4F75-4994-BA05-97E08E36C4E6}"/>
                  </a:ext>
                </a:extLst>
              </p:cNvPr>
              <p:cNvGrpSpPr/>
              <p:nvPr/>
            </p:nvGrpSpPr>
            <p:grpSpPr>
              <a:xfrm flipV="1">
                <a:off x="3238530" y="3571127"/>
                <a:ext cx="659034" cy="1236485"/>
                <a:chOff x="3143533" y="2159232"/>
                <a:chExt cx="659034" cy="1236485"/>
              </a:xfrm>
            </p:grpSpPr>
            <p:cxnSp>
              <p:nvCxnSpPr>
                <p:cNvPr id="59" name="Straight Arrow Connector 58">
                  <a:extLst>
                    <a:ext uri="{FF2B5EF4-FFF2-40B4-BE49-F238E27FC236}">
                      <a16:creationId xmlns:a16="http://schemas.microsoft.com/office/drawing/2014/main" id="{35641166-570F-4E7B-8022-5D0225B46530}"/>
                    </a:ext>
                  </a:extLst>
                </p:cNvPr>
                <p:cNvCxnSpPr>
                  <a:cxnSpLocks/>
                </p:cNvCxnSpPr>
                <p:nvPr/>
              </p:nvCxnSpPr>
              <p:spPr>
                <a:xfrm>
                  <a:off x="3143533" y="3281417"/>
                  <a:ext cx="608353" cy="11430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CA21E93-411F-48B5-9C72-B88FC0A34D02}"/>
                    </a:ext>
                  </a:extLst>
                </p:cNvPr>
                <p:cNvCxnSpPr>
                  <a:cxnSpLocks/>
                </p:cNvCxnSpPr>
                <p:nvPr/>
              </p:nvCxnSpPr>
              <p:spPr>
                <a:xfrm>
                  <a:off x="3173002" y="2917330"/>
                  <a:ext cx="578884" cy="27325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2FF879D-32F7-4E8F-A153-C4BF214E833F}"/>
                    </a:ext>
                  </a:extLst>
                </p:cNvPr>
                <p:cNvCxnSpPr>
                  <a:cxnSpLocks/>
                </p:cNvCxnSpPr>
                <p:nvPr/>
              </p:nvCxnSpPr>
              <p:spPr>
                <a:xfrm>
                  <a:off x="3143533" y="2582291"/>
                  <a:ext cx="659034" cy="52765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75BE779-1155-4839-A41D-644092919D53}"/>
                    </a:ext>
                  </a:extLst>
                </p:cNvPr>
                <p:cNvCxnSpPr>
                  <a:cxnSpLocks/>
                </p:cNvCxnSpPr>
                <p:nvPr/>
              </p:nvCxnSpPr>
              <p:spPr>
                <a:xfrm>
                  <a:off x="3194904" y="2159232"/>
                  <a:ext cx="607663" cy="85768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2" name="Oval 91">
              <a:extLst>
                <a:ext uri="{FF2B5EF4-FFF2-40B4-BE49-F238E27FC236}">
                  <a16:creationId xmlns:a16="http://schemas.microsoft.com/office/drawing/2014/main" id="{B1C45198-2A1A-44E9-851D-EA8A01C61D57}"/>
                </a:ext>
              </a:extLst>
            </p:cNvPr>
            <p:cNvSpPr/>
            <p:nvPr/>
          </p:nvSpPr>
          <p:spPr>
            <a:xfrm>
              <a:off x="5684218" y="3324114"/>
              <a:ext cx="431237" cy="43123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Arrow Connector 90">
              <a:extLst>
                <a:ext uri="{FF2B5EF4-FFF2-40B4-BE49-F238E27FC236}">
                  <a16:creationId xmlns:a16="http://schemas.microsoft.com/office/drawing/2014/main" id="{7B708C27-1B25-45F2-970F-2D3D5956029F}"/>
                </a:ext>
              </a:extLst>
            </p:cNvPr>
            <p:cNvCxnSpPr/>
            <p:nvPr/>
          </p:nvCxnSpPr>
          <p:spPr>
            <a:xfrm>
              <a:off x="4628495" y="3539733"/>
              <a:ext cx="89253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7269F0C-869A-4A14-9E17-BF72853ABD1C}"/>
                </a:ext>
              </a:extLst>
            </p:cNvPr>
            <p:cNvCxnSpPr>
              <a:cxnSpLocks/>
            </p:cNvCxnSpPr>
            <p:nvPr/>
          </p:nvCxnSpPr>
          <p:spPr>
            <a:xfrm>
              <a:off x="5899837" y="3884723"/>
              <a:ext cx="0" cy="196241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3FBEC59E-21D3-4EC8-BC12-7285133B7A05}"/>
                </a:ext>
              </a:extLst>
            </p:cNvPr>
            <p:cNvCxnSpPr>
              <a:cxnSpLocks/>
            </p:cNvCxnSpPr>
            <p:nvPr/>
          </p:nvCxnSpPr>
          <p:spPr>
            <a:xfrm flipH="1">
              <a:off x="2215309" y="5775394"/>
              <a:ext cx="368452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E4A8E24C-1E5A-4A4B-813D-718C6A2D325D}"/>
                </a:ext>
              </a:extLst>
            </p:cNvPr>
            <p:cNvCxnSpPr>
              <a:cxnSpLocks/>
            </p:cNvCxnSpPr>
            <p:nvPr/>
          </p:nvCxnSpPr>
          <p:spPr>
            <a:xfrm>
              <a:off x="2215309" y="3539733"/>
              <a:ext cx="34535" cy="223566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BD79AAF-8413-40E2-BB0C-0D79BC9ADB3F}"/>
                </a:ext>
              </a:extLst>
            </p:cNvPr>
            <p:cNvCxnSpPr>
              <a:cxnSpLocks/>
            </p:cNvCxnSpPr>
            <p:nvPr/>
          </p:nvCxnSpPr>
          <p:spPr>
            <a:xfrm flipH="1">
              <a:off x="2249844" y="3573048"/>
              <a:ext cx="416849"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FA537380-3EE3-4C9A-A23B-AD97486873C3}"/>
                </a:ext>
              </a:extLst>
            </p:cNvPr>
            <p:cNvSpPr txBox="1"/>
            <p:nvPr/>
          </p:nvSpPr>
          <p:spPr>
            <a:xfrm>
              <a:off x="4578299" y="3723835"/>
              <a:ext cx="993694" cy="418031"/>
            </a:xfrm>
            <a:prstGeom prst="rect">
              <a:avLst/>
            </a:prstGeom>
            <a:noFill/>
          </p:spPr>
          <p:txBody>
            <a:bodyPr wrap="none" rtlCol="0">
              <a:spAutoFit/>
            </a:bodyPr>
            <a:lstStyle/>
            <a:p>
              <a:r>
                <a:rPr lang="en-US" dirty="0"/>
                <a:t>Reduce</a:t>
              </a:r>
            </a:p>
          </p:txBody>
        </p:sp>
        <p:sp>
          <p:nvSpPr>
            <p:cNvPr id="109" name="TextBox 108">
              <a:extLst>
                <a:ext uri="{FF2B5EF4-FFF2-40B4-BE49-F238E27FC236}">
                  <a16:creationId xmlns:a16="http://schemas.microsoft.com/office/drawing/2014/main" id="{7A4C86A7-BFF2-4988-BE61-555F6DFA408B}"/>
                </a:ext>
              </a:extLst>
            </p:cNvPr>
            <p:cNvSpPr txBox="1"/>
            <p:nvPr/>
          </p:nvSpPr>
          <p:spPr>
            <a:xfrm>
              <a:off x="2681565" y="5155904"/>
              <a:ext cx="795565" cy="418031"/>
            </a:xfrm>
            <a:prstGeom prst="rect">
              <a:avLst/>
            </a:prstGeom>
            <a:noFill/>
          </p:spPr>
          <p:txBody>
            <a:bodyPr wrap="none" rtlCol="0">
              <a:spAutoFit/>
            </a:bodyPr>
            <a:lstStyle/>
            <a:p>
              <a:r>
                <a:rPr lang="en-US" dirty="0"/>
                <a:t>Maps</a:t>
              </a:r>
            </a:p>
          </p:txBody>
        </p:sp>
        <p:sp>
          <p:nvSpPr>
            <p:cNvPr id="110" name="TextBox 109">
              <a:extLst>
                <a:ext uri="{FF2B5EF4-FFF2-40B4-BE49-F238E27FC236}">
                  <a16:creationId xmlns:a16="http://schemas.microsoft.com/office/drawing/2014/main" id="{ED9E26B6-DCCE-4AA3-A3D2-5E81F92E2D8C}"/>
                </a:ext>
              </a:extLst>
            </p:cNvPr>
            <p:cNvSpPr txBox="1"/>
            <p:nvPr/>
          </p:nvSpPr>
          <p:spPr>
            <a:xfrm>
              <a:off x="3158916" y="5844685"/>
              <a:ext cx="912265" cy="418031"/>
            </a:xfrm>
            <a:prstGeom prst="rect">
              <a:avLst/>
            </a:prstGeom>
            <a:noFill/>
          </p:spPr>
          <p:txBody>
            <a:bodyPr wrap="none" rtlCol="0">
              <a:spAutoFit/>
            </a:bodyPr>
            <a:lstStyle/>
            <a:p>
              <a:r>
                <a:rPr lang="en-US" dirty="0"/>
                <a:t>Iterate</a:t>
              </a:r>
            </a:p>
          </p:txBody>
        </p:sp>
        <p:sp>
          <p:nvSpPr>
            <p:cNvPr id="116" name="TextBox 115">
              <a:extLst>
                <a:ext uri="{FF2B5EF4-FFF2-40B4-BE49-F238E27FC236}">
                  <a16:creationId xmlns:a16="http://schemas.microsoft.com/office/drawing/2014/main" id="{445CA5A4-6795-4553-8DF4-38BCAF2E74A1}"/>
                </a:ext>
              </a:extLst>
            </p:cNvPr>
            <p:cNvSpPr txBox="1"/>
            <p:nvPr/>
          </p:nvSpPr>
          <p:spPr>
            <a:xfrm>
              <a:off x="4135252" y="2293180"/>
              <a:ext cx="1884362" cy="646331"/>
            </a:xfrm>
            <a:prstGeom prst="rect">
              <a:avLst/>
            </a:prstGeom>
            <a:noFill/>
          </p:spPr>
          <p:txBody>
            <a:bodyPr wrap="none" rtlCol="0">
              <a:spAutoFit/>
            </a:bodyPr>
            <a:lstStyle/>
            <a:p>
              <a:r>
                <a:rPr lang="en-US" dirty="0"/>
                <a:t>Internal Execution</a:t>
              </a:r>
              <a:br>
                <a:rPr lang="en-US" dirty="0"/>
              </a:br>
              <a:r>
                <a:rPr lang="en-US" dirty="0"/>
                <a:t>Dataflow Nodes</a:t>
              </a:r>
            </a:p>
          </p:txBody>
        </p:sp>
        <p:sp>
          <p:nvSpPr>
            <p:cNvPr id="118" name="TextBox 117">
              <a:extLst>
                <a:ext uri="{FF2B5EF4-FFF2-40B4-BE49-F238E27FC236}">
                  <a16:creationId xmlns:a16="http://schemas.microsoft.com/office/drawing/2014/main" id="{98EB687A-85CC-46BF-B0CD-16E4E8617E89}"/>
                </a:ext>
              </a:extLst>
            </p:cNvPr>
            <p:cNvSpPr txBox="1"/>
            <p:nvPr/>
          </p:nvSpPr>
          <p:spPr>
            <a:xfrm>
              <a:off x="3867865" y="4483232"/>
              <a:ext cx="1893621" cy="731554"/>
            </a:xfrm>
            <a:prstGeom prst="rect">
              <a:avLst/>
            </a:prstGeom>
            <a:noFill/>
          </p:spPr>
          <p:txBody>
            <a:bodyPr wrap="none" rtlCol="0">
              <a:spAutoFit/>
            </a:bodyPr>
            <a:lstStyle/>
            <a:p>
              <a:r>
                <a:rPr lang="en-US" dirty="0"/>
                <a:t>HPC</a:t>
              </a:r>
              <a:br>
                <a:rPr lang="en-US" dirty="0"/>
              </a:br>
              <a:r>
                <a:rPr lang="en-US" dirty="0"/>
                <a:t>Communication</a:t>
              </a:r>
            </a:p>
          </p:txBody>
        </p:sp>
      </p:grpSp>
      <p:sp>
        <p:nvSpPr>
          <p:cNvPr id="24" name="TextBox 23">
            <a:extLst>
              <a:ext uri="{FF2B5EF4-FFF2-40B4-BE49-F238E27FC236}">
                <a16:creationId xmlns:a16="http://schemas.microsoft.com/office/drawing/2014/main" id="{78903C99-ECFF-4C67-B7F3-639A0412D82C}"/>
              </a:ext>
            </a:extLst>
          </p:cNvPr>
          <p:cNvSpPr txBox="1"/>
          <p:nvPr/>
        </p:nvSpPr>
        <p:spPr>
          <a:xfrm>
            <a:off x="721271" y="173704"/>
            <a:ext cx="5133417" cy="369332"/>
          </a:xfrm>
          <a:prstGeom prst="rect">
            <a:avLst/>
          </a:prstGeom>
          <a:noFill/>
        </p:spPr>
        <p:txBody>
          <a:bodyPr wrap="square" rtlCol="0">
            <a:spAutoFit/>
          </a:bodyPr>
          <a:lstStyle/>
          <a:p>
            <a:r>
              <a:rPr lang="en-US" b="1" dirty="0"/>
              <a:t>Coarse Grain Dataflows links jobs in such a pipeline</a:t>
            </a:r>
          </a:p>
        </p:txBody>
      </p:sp>
      <p:sp>
        <p:nvSpPr>
          <p:cNvPr id="26" name="TextBox 25">
            <a:extLst>
              <a:ext uri="{FF2B5EF4-FFF2-40B4-BE49-F238E27FC236}">
                <a16:creationId xmlns:a16="http://schemas.microsoft.com/office/drawing/2014/main" id="{8C5D52AD-7D1F-4E92-95D2-CD333F5D3718}"/>
              </a:ext>
            </a:extLst>
          </p:cNvPr>
          <p:cNvSpPr txBox="1"/>
          <p:nvPr/>
        </p:nvSpPr>
        <p:spPr>
          <a:xfrm>
            <a:off x="1014938" y="540083"/>
            <a:ext cx="1777666" cy="369332"/>
          </a:xfrm>
          <a:prstGeom prst="rect">
            <a:avLst/>
          </a:prstGeom>
          <a:noFill/>
        </p:spPr>
        <p:txBody>
          <a:bodyPr wrap="none" rtlCol="0">
            <a:spAutoFit/>
          </a:bodyPr>
          <a:lstStyle/>
          <a:p>
            <a:r>
              <a:rPr lang="en-US" dirty="0"/>
              <a:t>Data preparation</a:t>
            </a:r>
          </a:p>
        </p:txBody>
      </p:sp>
      <p:grpSp>
        <p:nvGrpSpPr>
          <p:cNvPr id="36" name="Group 35">
            <a:extLst>
              <a:ext uri="{FF2B5EF4-FFF2-40B4-BE49-F238E27FC236}">
                <a16:creationId xmlns:a16="http://schemas.microsoft.com/office/drawing/2014/main" id="{54E1A394-D4EB-4ABC-975A-D3439C20E7D8}"/>
              </a:ext>
            </a:extLst>
          </p:cNvPr>
          <p:cNvGrpSpPr/>
          <p:nvPr/>
        </p:nvGrpSpPr>
        <p:grpSpPr>
          <a:xfrm>
            <a:off x="62738" y="575926"/>
            <a:ext cx="11256142" cy="1023722"/>
            <a:chOff x="82604" y="607824"/>
            <a:chExt cx="11256142" cy="1023722"/>
          </a:xfrm>
        </p:grpSpPr>
        <p:grpSp>
          <p:nvGrpSpPr>
            <p:cNvPr id="23" name="Group 22">
              <a:extLst>
                <a:ext uri="{FF2B5EF4-FFF2-40B4-BE49-F238E27FC236}">
                  <a16:creationId xmlns:a16="http://schemas.microsoft.com/office/drawing/2014/main" id="{8B30F444-8AB8-4A0C-BFBB-4B27A3288AA1}"/>
                </a:ext>
              </a:extLst>
            </p:cNvPr>
            <p:cNvGrpSpPr/>
            <p:nvPr/>
          </p:nvGrpSpPr>
          <p:grpSpPr>
            <a:xfrm>
              <a:off x="82604" y="607824"/>
              <a:ext cx="7821382" cy="1023722"/>
              <a:chOff x="3152320" y="178786"/>
              <a:chExt cx="7821382" cy="1023722"/>
            </a:xfrm>
          </p:grpSpPr>
          <p:sp>
            <p:nvSpPr>
              <p:cNvPr id="106" name="Oval 105">
                <a:extLst>
                  <a:ext uri="{FF2B5EF4-FFF2-40B4-BE49-F238E27FC236}">
                    <a16:creationId xmlns:a16="http://schemas.microsoft.com/office/drawing/2014/main" id="{16CBE429-89C3-4EAF-AFE7-5D9CE2628C77}"/>
                  </a:ext>
                </a:extLst>
              </p:cNvPr>
              <p:cNvSpPr/>
              <p:nvPr/>
            </p:nvSpPr>
            <p:spPr>
              <a:xfrm>
                <a:off x="315232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D5562779-E344-4874-9405-B42969171A3F}"/>
                  </a:ext>
                </a:extLst>
              </p:cNvPr>
              <p:cNvSpPr/>
              <p:nvPr/>
            </p:nvSpPr>
            <p:spPr>
              <a:xfrm>
                <a:off x="655115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2" name="Straight Arrow Connector 111">
                <a:extLst>
                  <a:ext uri="{FF2B5EF4-FFF2-40B4-BE49-F238E27FC236}">
                    <a16:creationId xmlns:a16="http://schemas.microsoft.com/office/drawing/2014/main" id="{CFC8240D-B2DD-43C2-BB13-02072A52EE0E}"/>
                  </a:ext>
                </a:extLst>
              </p:cNvPr>
              <p:cNvCxnSpPr>
                <a:cxnSpLocks/>
              </p:cNvCxnSpPr>
              <p:nvPr/>
            </p:nvCxnSpPr>
            <p:spPr>
              <a:xfrm>
                <a:off x="4186410" y="690647"/>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D0116E7-2E71-49C3-A438-E1B0FDBC77BF}"/>
                  </a:ext>
                </a:extLst>
              </p:cNvPr>
              <p:cNvSpPr/>
              <p:nvPr/>
            </p:nvSpPr>
            <p:spPr>
              <a:xfrm>
                <a:off x="994998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A5C43115-F4B5-4FEF-9D76-275DE5153E7B}"/>
                  </a:ext>
                </a:extLst>
              </p:cNvPr>
              <p:cNvCxnSpPr>
                <a:cxnSpLocks/>
              </p:cNvCxnSpPr>
              <p:nvPr/>
            </p:nvCxnSpPr>
            <p:spPr>
              <a:xfrm>
                <a:off x="7585240" y="690647"/>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8" name="Oval 67">
              <a:extLst>
                <a:ext uri="{FF2B5EF4-FFF2-40B4-BE49-F238E27FC236}">
                  <a16:creationId xmlns:a16="http://schemas.microsoft.com/office/drawing/2014/main" id="{9699DD8B-58AE-4916-8658-2C03F823CE25}"/>
                </a:ext>
              </a:extLst>
            </p:cNvPr>
            <p:cNvSpPr/>
            <p:nvPr/>
          </p:nvSpPr>
          <p:spPr>
            <a:xfrm>
              <a:off x="10315024" y="607824"/>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Arrow Connector 68">
              <a:extLst>
                <a:ext uri="{FF2B5EF4-FFF2-40B4-BE49-F238E27FC236}">
                  <a16:creationId xmlns:a16="http://schemas.microsoft.com/office/drawing/2014/main" id="{6E3512E8-7B3C-4A0C-846C-4752870AED68}"/>
                </a:ext>
              </a:extLst>
            </p:cNvPr>
            <p:cNvCxnSpPr>
              <a:cxnSpLocks/>
            </p:cNvCxnSpPr>
            <p:nvPr/>
          </p:nvCxnSpPr>
          <p:spPr>
            <a:xfrm>
              <a:off x="7960652" y="1119685"/>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E80504D5-B671-43D6-BAA1-DFE141401968}"/>
              </a:ext>
            </a:extLst>
          </p:cNvPr>
          <p:cNvSpPr txBox="1"/>
          <p:nvPr/>
        </p:nvSpPr>
        <p:spPr>
          <a:xfrm>
            <a:off x="4467051" y="552615"/>
            <a:ext cx="1123769" cy="369332"/>
          </a:xfrm>
          <a:prstGeom prst="rect">
            <a:avLst/>
          </a:prstGeom>
          <a:noFill/>
        </p:spPr>
        <p:txBody>
          <a:bodyPr wrap="none" rtlCol="0">
            <a:spAutoFit/>
          </a:bodyPr>
          <a:lstStyle/>
          <a:p>
            <a:r>
              <a:rPr lang="en-US" dirty="0"/>
              <a:t>Clustering</a:t>
            </a:r>
          </a:p>
        </p:txBody>
      </p:sp>
      <p:sp>
        <p:nvSpPr>
          <p:cNvPr id="72" name="TextBox 71">
            <a:extLst>
              <a:ext uri="{FF2B5EF4-FFF2-40B4-BE49-F238E27FC236}">
                <a16:creationId xmlns:a16="http://schemas.microsoft.com/office/drawing/2014/main" id="{C632C084-036E-4427-96A8-6D5C6BC3EBBA}"/>
              </a:ext>
            </a:extLst>
          </p:cNvPr>
          <p:cNvSpPr txBox="1"/>
          <p:nvPr/>
        </p:nvSpPr>
        <p:spPr>
          <a:xfrm>
            <a:off x="7892751" y="335101"/>
            <a:ext cx="1188146" cy="646331"/>
          </a:xfrm>
          <a:prstGeom prst="rect">
            <a:avLst/>
          </a:prstGeom>
          <a:noFill/>
        </p:spPr>
        <p:txBody>
          <a:bodyPr wrap="none" rtlCol="0">
            <a:spAutoFit/>
          </a:bodyPr>
          <a:lstStyle/>
          <a:p>
            <a:r>
              <a:rPr lang="en-US" dirty="0"/>
              <a:t>Dimension</a:t>
            </a:r>
          </a:p>
          <a:p>
            <a:r>
              <a:rPr lang="en-US" dirty="0"/>
              <a:t>Reduction</a:t>
            </a:r>
          </a:p>
        </p:txBody>
      </p:sp>
      <p:sp>
        <p:nvSpPr>
          <p:cNvPr id="73" name="TextBox 72">
            <a:extLst>
              <a:ext uri="{FF2B5EF4-FFF2-40B4-BE49-F238E27FC236}">
                <a16:creationId xmlns:a16="http://schemas.microsoft.com/office/drawing/2014/main" id="{7AB6A9BB-15D8-47A9-A49D-4A7957C6C21B}"/>
              </a:ext>
            </a:extLst>
          </p:cNvPr>
          <p:cNvSpPr txBox="1"/>
          <p:nvPr/>
        </p:nvSpPr>
        <p:spPr>
          <a:xfrm>
            <a:off x="10310302" y="211362"/>
            <a:ext cx="1366528" cy="369332"/>
          </a:xfrm>
          <a:prstGeom prst="rect">
            <a:avLst/>
          </a:prstGeom>
          <a:noFill/>
        </p:spPr>
        <p:txBody>
          <a:bodyPr wrap="none" rtlCol="0">
            <a:spAutoFit/>
          </a:bodyPr>
          <a:lstStyle/>
          <a:p>
            <a:r>
              <a:rPr lang="en-US" dirty="0"/>
              <a:t>Visualization</a:t>
            </a:r>
          </a:p>
        </p:txBody>
      </p:sp>
      <p:sp>
        <p:nvSpPr>
          <p:cNvPr id="39" name="TextBox 38">
            <a:extLst>
              <a:ext uri="{FF2B5EF4-FFF2-40B4-BE49-F238E27FC236}">
                <a16:creationId xmlns:a16="http://schemas.microsoft.com/office/drawing/2014/main" id="{243E2FD4-41FF-4BA2-9C6F-F2308EC898AB}"/>
              </a:ext>
            </a:extLst>
          </p:cNvPr>
          <p:cNvSpPr txBox="1"/>
          <p:nvPr/>
        </p:nvSpPr>
        <p:spPr>
          <a:xfrm>
            <a:off x="101304" y="1713847"/>
            <a:ext cx="2236537" cy="2308324"/>
          </a:xfrm>
          <a:prstGeom prst="rect">
            <a:avLst/>
          </a:prstGeom>
          <a:noFill/>
        </p:spPr>
        <p:txBody>
          <a:bodyPr wrap="square" rtlCol="0">
            <a:spAutoFit/>
          </a:bodyPr>
          <a:lstStyle/>
          <a:p>
            <a:r>
              <a:rPr lang="en-US" dirty="0"/>
              <a:t>But internally to each job you can also elegantly express algorithm as dataflow but with more stringent performance constraints</a:t>
            </a:r>
          </a:p>
        </p:txBody>
      </p:sp>
      <p:pic>
        <p:nvPicPr>
          <p:cNvPr id="1026" name="Picture 2" descr="Related image">
            <a:extLst>
              <a:ext uri="{FF2B5EF4-FFF2-40B4-BE49-F238E27FC236}">
                <a16:creationId xmlns:a16="http://schemas.microsoft.com/office/drawing/2014/main" id="{FA7EBA40-619C-4BD1-9C7D-6A54924F5A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64263">
            <a:off x="3437532" y="1704294"/>
            <a:ext cx="902224" cy="902224"/>
          </a:xfrm>
          <a:prstGeom prst="rect">
            <a:avLst/>
          </a:prstGeom>
          <a:noFill/>
          <a:extLst>
            <a:ext uri="{909E8E84-426E-40DD-AFC4-6F175D3DCCD1}">
              <a14:hiddenFill xmlns:a14="http://schemas.microsoft.com/office/drawing/2010/main">
                <a:solidFill>
                  <a:srgbClr val="FFFFFF"/>
                </a:solidFill>
              </a14:hiddenFill>
            </a:ext>
          </a:extLst>
        </p:spPr>
      </p:pic>
      <p:sp>
        <p:nvSpPr>
          <p:cNvPr id="77" name="Content Placeholder 2">
            <a:extLst>
              <a:ext uri="{FF2B5EF4-FFF2-40B4-BE49-F238E27FC236}">
                <a16:creationId xmlns:a16="http://schemas.microsoft.com/office/drawing/2014/main" id="{0D78EA15-DEF7-41C6-ACFE-92FC705F386B}"/>
              </a:ext>
            </a:extLst>
          </p:cNvPr>
          <p:cNvSpPr txBox="1">
            <a:spLocks/>
          </p:cNvSpPr>
          <p:nvPr/>
        </p:nvSpPr>
        <p:spPr>
          <a:xfrm>
            <a:off x="7030840" y="2369513"/>
            <a:ext cx="4880675" cy="252247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 = </a:t>
            </a:r>
            <a:r>
              <a:rPr lang="en-US" dirty="0" err="1"/>
              <a:t>loadPoints</a:t>
            </a:r>
            <a:r>
              <a:rPr lang="en-US" dirty="0"/>
              <a:t>()</a:t>
            </a:r>
          </a:p>
          <a:p>
            <a:r>
              <a:rPr lang="en-US" dirty="0"/>
              <a:t>C = </a:t>
            </a:r>
            <a:r>
              <a:rPr lang="en-US" dirty="0" err="1"/>
              <a:t>loadInitCenters</a:t>
            </a:r>
            <a:r>
              <a:rPr lang="en-US" dirty="0"/>
              <a:t>()</a:t>
            </a:r>
          </a:p>
          <a:p>
            <a:r>
              <a:rPr lang="en-US" dirty="0"/>
              <a:t>for (</a:t>
            </a:r>
            <a:r>
              <a:rPr lang="en-US" dirty="0" err="1"/>
              <a:t>int</a:t>
            </a:r>
            <a:r>
              <a:rPr lang="en-US" dirty="0"/>
              <a:t> </a:t>
            </a:r>
            <a:r>
              <a:rPr lang="en-US" dirty="0" err="1"/>
              <a:t>i</a:t>
            </a:r>
            <a:r>
              <a:rPr lang="en-US" dirty="0"/>
              <a:t> = 0; </a:t>
            </a:r>
            <a:r>
              <a:rPr lang="en-US" dirty="0" err="1"/>
              <a:t>i</a:t>
            </a:r>
            <a:r>
              <a:rPr lang="en-US" dirty="0"/>
              <a:t> &lt; 10; </a:t>
            </a:r>
            <a:r>
              <a:rPr lang="en-US" dirty="0" err="1"/>
              <a:t>i</a:t>
            </a:r>
            <a:r>
              <a:rPr lang="en-US" dirty="0"/>
              <a:t>++) {</a:t>
            </a:r>
          </a:p>
          <a:p>
            <a:r>
              <a:rPr lang="en-US" dirty="0"/>
              <a:t>  T = </a:t>
            </a:r>
            <a:r>
              <a:rPr lang="en-US" dirty="0" err="1"/>
              <a:t>P.map</a:t>
            </a:r>
            <a:r>
              <a:rPr lang="en-US" dirty="0"/>
              <a:t>().</a:t>
            </a:r>
            <a:r>
              <a:rPr lang="en-US" dirty="0" err="1"/>
              <a:t>withBroadcast</a:t>
            </a:r>
            <a:r>
              <a:rPr lang="en-US" dirty="0"/>
              <a:t>(C)</a:t>
            </a:r>
          </a:p>
          <a:p>
            <a:r>
              <a:rPr lang="en-US" dirty="0"/>
              <a:t>  C = </a:t>
            </a:r>
            <a:r>
              <a:rPr lang="en-US" dirty="0" err="1"/>
              <a:t>T.reduce</a:t>
            </a:r>
            <a:r>
              <a:rPr lang="en-US" dirty="0"/>
              <a:t>()     }</a:t>
            </a:r>
            <a:br>
              <a:rPr lang="en-US" dirty="0"/>
            </a:br>
            <a:endParaRPr lang="en-US" dirty="0"/>
          </a:p>
        </p:txBody>
      </p:sp>
      <p:cxnSp>
        <p:nvCxnSpPr>
          <p:cNvPr id="78" name="Straight Connector 77">
            <a:extLst>
              <a:ext uri="{FF2B5EF4-FFF2-40B4-BE49-F238E27FC236}">
                <a16:creationId xmlns:a16="http://schemas.microsoft.com/office/drawing/2014/main" id="{99FD1DEC-D102-497E-BB6E-C60F54779EB3}"/>
              </a:ext>
            </a:extLst>
          </p:cNvPr>
          <p:cNvCxnSpPr>
            <a:cxnSpLocks/>
          </p:cNvCxnSpPr>
          <p:nvPr/>
        </p:nvCxnSpPr>
        <p:spPr>
          <a:xfrm>
            <a:off x="6320433" y="3429000"/>
            <a:ext cx="0" cy="85026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A8AFFC1-55D7-4FD4-A596-33EC026164F7}"/>
              </a:ext>
            </a:extLst>
          </p:cNvPr>
          <p:cNvCxnSpPr>
            <a:cxnSpLocks/>
          </p:cNvCxnSpPr>
          <p:nvPr/>
        </p:nvCxnSpPr>
        <p:spPr>
          <a:xfrm>
            <a:off x="6285596" y="4306929"/>
            <a:ext cx="515041" cy="0"/>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EE7F63D-FF7D-440E-9EB6-4D417C5429B0}"/>
              </a:ext>
            </a:extLst>
          </p:cNvPr>
          <p:cNvCxnSpPr>
            <a:cxnSpLocks/>
          </p:cNvCxnSpPr>
          <p:nvPr/>
        </p:nvCxnSpPr>
        <p:spPr>
          <a:xfrm>
            <a:off x="6325011" y="3429000"/>
            <a:ext cx="515041" cy="0"/>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39D91A02-AF24-490A-8689-B857A6512AC6}"/>
              </a:ext>
            </a:extLst>
          </p:cNvPr>
          <p:cNvSpPr txBox="1"/>
          <p:nvPr/>
        </p:nvSpPr>
        <p:spPr>
          <a:xfrm>
            <a:off x="6086387" y="4376864"/>
            <a:ext cx="1080635" cy="461665"/>
          </a:xfrm>
          <a:prstGeom prst="rect">
            <a:avLst/>
          </a:prstGeom>
          <a:noFill/>
        </p:spPr>
        <p:txBody>
          <a:bodyPr wrap="square" rtlCol="0">
            <a:spAutoFit/>
          </a:bodyPr>
          <a:lstStyle/>
          <a:p>
            <a:r>
              <a:rPr lang="en-US" sz="2400" b="1" dirty="0">
                <a:solidFill>
                  <a:srgbClr val="7030A0"/>
                </a:solidFill>
              </a:rPr>
              <a:t>Iterate</a:t>
            </a:r>
          </a:p>
        </p:txBody>
      </p:sp>
      <p:sp>
        <p:nvSpPr>
          <p:cNvPr id="43" name="TextBox 42">
            <a:extLst>
              <a:ext uri="{FF2B5EF4-FFF2-40B4-BE49-F238E27FC236}">
                <a16:creationId xmlns:a16="http://schemas.microsoft.com/office/drawing/2014/main" id="{922342FE-7AE4-4FB0-A182-9EA1FB25AD5D}"/>
              </a:ext>
            </a:extLst>
          </p:cNvPr>
          <p:cNvSpPr txBox="1"/>
          <p:nvPr/>
        </p:nvSpPr>
        <p:spPr>
          <a:xfrm>
            <a:off x="5786650" y="1970740"/>
            <a:ext cx="4795287" cy="369332"/>
          </a:xfrm>
          <a:prstGeom prst="rect">
            <a:avLst/>
          </a:prstGeom>
          <a:noFill/>
        </p:spPr>
        <p:txBody>
          <a:bodyPr wrap="none" rtlCol="0">
            <a:spAutoFit/>
          </a:bodyPr>
          <a:lstStyle/>
          <a:p>
            <a:r>
              <a:rPr lang="en-US" dirty="0"/>
              <a:t>Corresponding to classic Spark K-means Dataflow</a:t>
            </a:r>
          </a:p>
        </p:txBody>
      </p:sp>
    </p:spTree>
    <p:extLst>
      <p:ext uri="{BB962C8B-B14F-4D97-AF65-F5344CB8AC3E}">
        <p14:creationId xmlns:p14="http://schemas.microsoft.com/office/powerpoint/2010/main" val="2970027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6344" y="286593"/>
            <a:ext cx="10515600" cy="1325563"/>
          </a:xfrm>
        </p:spPr>
        <p:txBody>
          <a:bodyPr/>
          <a:lstStyle/>
          <a:p>
            <a:r>
              <a:rPr lang="en-US" dirty="0"/>
              <a:t>Workflow vs Dataflow: Different grain sizes and different performance trade-offs</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5675" y="2455458"/>
            <a:ext cx="4487140" cy="2652220"/>
          </a:xfrm>
        </p:spPr>
      </p:pic>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56</a:t>
            </a:fld>
            <a:endParaRPr lang="en-US">
              <a:solidFill>
                <a:prstClr val="black">
                  <a:tint val="75000"/>
                </a:prst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90" y="1817225"/>
            <a:ext cx="5554469" cy="2737841"/>
          </a:xfrm>
          <a:prstGeom prst="rect">
            <a:avLst/>
          </a:prstGeom>
        </p:spPr>
      </p:pic>
      <p:sp>
        <p:nvSpPr>
          <p:cNvPr id="10" name="TextBox 9"/>
          <p:cNvSpPr txBox="1"/>
          <p:nvPr/>
        </p:nvSpPr>
        <p:spPr>
          <a:xfrm>
            <a:off x="262990" y="4900353"/>
            <a:ext cx="5900743" cy="1200329"/>
          </a:xfrm>
          <a:prstGeom prst="rect">
            <a:avLst/>
          </a:prstGeom>
          <a:noFill/>
        </p:spPr>
        <p:txBody>
          <a:bodyPr wrap="square" rtlCol="0">
            <a:spAutoFit/>
          </a:bodyPr>
          <a:lstStyle/>
          <a:p>
            <a:r>
              <a:rPr lang="en-US" sz="2400" b="1" dirty="0"/>
              <a:t>Coarse-grain Dataflow</a:t>
            </a:r>
          </a:p>
          <a:p>
            <a:r>
              <a:rPr lang="en-US" sz="2400" dirty="0"/>
              <a:t>Workflow Controlled by Workflow Engine or a Script</a:t>
            </a:r>
          </a:p>
        </p:txBody>
      </p:sp>
      <p:sp>
        <p:nvSpPr>
          <p:cNvPr id="11" name="TextBox 10"/>
          <p:cNvSpPr txBox="1"/>
          <p:nvPr/>
        </p:nvSpPr>
        <p:spPr>
          <a:xfrm>
            <a:off x="6655675" y="5269685"/>
            <a:ext cx="5424910" cy="830997"/>
          </a:xfrm>
          <a:prstGeom prst="rect">
            <a:avLst/>
          </a:prstGeom>
          <a:noFill/>
        </p:spPr>
        <p:txBody>
          <a:bodyPr wrap="square" rtlCol="0">
            <a:spAutoFit/>
          </a:bodyPr>
          <a:lstStyle/>
          <a:p>
            <a:r>
              <a:rPr lang="en-US" sz="2400" b="1" dirty="0"/>
              <a:t>Fine-grain dataflow </a:t>
            </a:r>
            <a:r>
              <a:rPr lang="en-US" sz="2400" dirty="0"/>
              <a:t>application running as a single job</a:t>
            </a:r>
          </a:p>
        </p:txBody>
      </p:sp>
      <p:sp>
        <p:nvSpPr>
          <p:cNvPr id="12" name="TextBox 11"/>
          <p:cNvSpPr txBox="1"/>
          <p:nvPr/>
        </p:nvSpPr>
        <p:spPr>
          <a:xfrm>
            <a:off x="6655675" y="1817226"/>
            <a:ext cx="5341783" cy="369332"/>
          </a:xfrm>
          <a:prstGeom prst="rect">
            <a:avLst/>
          </a:prstGeom>
          <a:noFill/>
        </p:spPr>
        <p:txBody>
          <a:bodyPr wrap="none" rtlCol="0">
            <a:spAutoFit/>
          </a:bodyPr>
          <a:lstStyle/>
          <a:p>
            <a:r>
              <a:rPr lang="en-US" dirty="0"/>
              <a:t>The fine-grain dataflow can expand from Edge to Cloud</a:t>
            </a:r>
          </a:p>
        </p:txBody>
      </p:sp>
    </p:spTree>
    <p:extLst>
      <p:ext uri="{BB962C8B-B14F-4D97-AF65-F5344CB8AC3E}">
        <p14:creationId xmlns:p14="http://schemas.microsoft.com/office/powerpoint/2010/main" val="6830281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9995-5287-4F32-B366-792390336130}"/>
              </a:ext>
            </a:extLst>
          </p:cNvPr>
          <p:cNvSpPr>
            <a:spLocks noGrp="1"/>
          </p:cNvSpPr>
          <p:nvPr>
            <p:ph type="title"/>
          </p:nvPr>
        </p:nvSpPr>
        <p:spPr>
          <a:xfrm>
            <a:off x="838200" y="1"/>
            <a:ext cx="10515600" cy="991892"/>
          </a:xfrm>
        </p:spPr>
        <p:txBody>
          <a:bodyPr>
            <a:normAutofit/>
          </a:bodyPr>
          <a:lstStyle/>
          <a:p>
            <a:r>
              <a:rPr lang="en-US" b="1" dirty="0" err="1">
                <a:latin typeface="+mn-lt"/>
              </a:rPr>
              <a:t>NiFi</a:t>
            </a:r>
            <a:r>
              <a:rPr lang="en-US" b="1" dirty="0">
                <a:latin typeface="+mn-lt"/>
              </a:rPr>
              <a:t> Coarse-grain Workflow</a:t>
            </a:r>
          </a:p>
        </p:txBody>
      </p:sp>
      <p:pic>
        <p:nvPicPr>
          <p:cNvPr id="1026" name="Picture 2" descr="Figure 1: NiFi DataFlow showing PutESP and ListenESP processors">
            <a:extLst>
              <a:ext uri="{FF2B5EF4-FFF2-40B4-BE49-F238E27FC236}">
                <a16:creationId xmlns:a16="http://schemas.microsoft.com/office/drawing/2014/main" id="{F3889281-FE4F-4B35-8505-FA420B953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0810"/>
            <a:ext cx="12192000" cy="6137275"/>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7B1140B0-1A65-4EE1-BBDE-2B471F218E06}"/>
              </a:ext>
            </a:extLst>
          </p:cNvPr>
          <p:cNvSpPr>
            <a:spLocks noGrp="1"/>
          </p:cNvSpPr>
          <p:nvPr>
            <p:ph type="dt" sz="half" idx="10"/>
          </p:nvPr>
        </p:nvSpPr>
        <p:spPr/>
        <p:txBody>
          <a:bodyPr/>
          <a:lstStyle/>
          <a:p>
            <a:fld id="{C19024E8-F826-4BA0-BAC2-09C02DBDB517}" type="datetime1">
              <a:rPr lang="en-US" smtClean="0">
                <a:solidFill>
                  <a:prstClr val="black">
                    <a:tint val="75000"/>
                  </a:prstClr>
                </a:solidFill>
              </a:rPr>
              <a:t>6/4/2018</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2E5685B-3BB4-4F1C-BD44-0CEA978B2B8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val="12510805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8055" t="7789" r="50492" b="4412"/>
          <a:stretch/>
        </p:blipFill>
        <p:spPr>
          <a:xfrm>
            <a:off x="1733493" y="0"/>
            <a:ext cx="10349893" cy="6858000"/>
          </a:xfrm>
          <a:prstGeom prst="rect">
            <a:avLst/>
          </a:prstGeom>
        </p:spPr>
      </p:pic>
      <p:sp>
        <p:nvSpPr>
          <p:cNvPr id="2" name="Title 1"/>
          <p:cNvSpPr>
            <a:spLocks noGrp="1"/>
          </p:cNvSpPr>
          <p:nvPr>
            <p:ph type="title"/>
          </p:nvPr>
        </p:nvSpPr>
        <p:spPr>
          <a:xfrm>
            <a:off x="4972519" y="0"/>
            <a:ext cx="6483730" cy="931653"/>
          </a:xfrm>
        </p:spPr>
        <p:txBody>
          <a:bodyPr/>
          <a:lstStyle/>
          <a:p>
            <a:r>
              <a:rPr lang="en-US" b="1" dirty="0" err="1"/>
              <a:t>Flink</a:t>
            </a:r>
            <a:r>
              <a:rPr lang="en-US" b="1" dirty="0"/>
              <a:t> MDS Dataflow Graph</a:t>
            </a:r>
          </a:p>
        </p:txBody>
      </p:sp>
      <p:sp>
        <p:nvSpPr>
          <p:cNvPr id="5" name="Date Placeholder 4">
            <a:extLst>
              <a:ext uri="{FF2B5EF4-FFF2-40B4-BE49-F238E27FC236}">
                <a16:creationId xmlns:a16="http://schemas.microsoft.com/office/drawing/2014/main" id="{3C198E58-F951-4531-9482-2A135C9F2644}"/>
              </a:ext>
            </a:extLst>
          </p:cNvPr>
          <p:cNvSpPr>
            <a:spLocks noGrp="1"/>
          </p:cNvSpPr>
          <p:nvPr>
            <p:ph type="dt" sz="half" idx="10"/>
          </p:nvPr>
        </p:nvSpPr>
        <p:spPr>
          <a:xfrm>
            <a:off x="6442773" y="6492875"/>
            <a:ext cx="1202267" cy="365125"/>
          </a:xfrm>
        </p:spPr>
        <p:txBody>
          <a:bodyPr/>
          <a:lstStyle/>
          <a:p>
            <a:r>
              <a:rPr lang="en-US" dirty="0">
                <a:solidFill>
                  <a:prstClr val="black">
                    <a:tint val="75000"/>
                  </a:prstClr>
                </a:solidFill>
              </a:rPr>
              <a:t>8/30/2017</a:t>
            </a:r>
          </a:p>
        </p:txBody>
      </p:sp>
    </p:spTree>
    <p:extLst>
      <p:ext uri="{BB962C8B-B14F-4D97-AF65-F5344CB8AC3E}">
        <p14:creationId xmlns:p14="http://schemas.microsoft.com/office/powerpoint/2010/main" val="4008133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71B9-6B3C-44DA-B803-1707CAAA3728}"/>
              </a:ext>
            </a:extLst>
          </p:cNvPr>
          <p:cNvSpPr>
            <a:spLocks noGrp="1"/>
          </p:cNvSpPr>
          <p:nvPr>
            <p:ph type="title"/>
          </p:nvPr>
        </p:nvSpPr>
        <p:spPr>
          <a:xfrm>
            <a:off x="401783" y="86567"/>
            <a:ext cx="11770390" cy="1149927"/>
          </a:xfrm>
        </p:spPr>
        <p:txBody>
          <a:bodyPr>
            <a:normAutofit fontScale="90000"/>
          </a:bodyPr>
          <a:lstStyle/>
          <a:p>
            <a:r>
              <a:rPr lang="en-US" b="1" dirty="0">
                <a:latin typeface="+mn-lt"/>
              </a:rPr>
              <a:t>Systems State                               Spark </a:t>
            </a:r>
            <a:r>
              <a:rPr lang="en-US" b="1" dirty="0" err="1">
                <a:latin typeface="+mn-lt"/>
              </a:rPr>
              <a:t>Kmeans</a:t>
            </a:r>
            <a:r>
              <a:rPr lang="en-US" b="1" dirty="0">
                <a:latin typeface="+mn-lt"/>
              </a:rPr>
              <a:t> Dataflow</a:t>
            </a:r>
          </a:p>
        </p:txBody>
      </p:sp>
      <p:sp>
        <p:nvSpPr>
          <p:cNvPr id="3" name="Content Placeholder 2">
            <a:extLst>
              <a:ext uri="{FF2B5EF4-FFF2-40B4-BE49-F238E27FC236}">
                <a16:creationId xmlns:a16="http://schemas.microsoft.com/office/drawing/2014/main" id="{17BC45D6-F2F1-4B5B-A45C-08F68F8CE99A}"/>
              </a:ext>
            </a:extLst>
          </p:cNvPr>
          <p:cNvSpPr>
            <a:spLocks noGrp="1"/>
          </p:cNvSpPr>
          <p:nvPr>
            <p:ph idx="1"/>
          </p:nvPr>
        </p:nvSpPr>
        <p:spPr>
          <a:xfrm>
            <a:off x="6742475" y="1404038"/>
            <a:ext cx="4880675" cy="4351338"/>
          </a:xfrm>
        </p:spPr>
        <p:txBody>
          <a:bodyPr>
            <a:normAutofit/>
          </a:bodyPr>
          <a:lstStyle/>
          <a:p>
            <a:r>
              <a:rPr lang="en-US" dirty="0"/>
              <a:t>P = </a:t>
            </a:r>
            <a:r>
              <a:rPr lang="en-US" dirty="0" err="1"/>
              <a:t>loadPoints</a:t>
            </a:r>
            <a:r>
              <a:rPr lang="en-US" dirty="0"/>
              <a:t>()</a:t>
            </a:r>
          </a:p>
          <a:p>
            <a:r>
              <a:rPr lang="en-US" dirty="0"/>
              <a:t>C = </a:t>
            </a:r>
            <a:r>
              <a:rPr lang="en-US" dirty="0" err="1"/>
              <a:t>loadInitCenters</a:t>
            </a:r>
            <a:r>
              <a:rPr lang="en-US" dirty="0"/>
              <a:t>()</a:t>
            </a:r>
          </a:p>
          <a:p>
            <a:pPr marL="0" indent="0">
              <a:buNone/>
            </a:pPr>
            <a:endParaRPr lang="en-US" dirty="0"/>
          </a:p>
          <a:p>
            <a:r>
              <a:rPr lang="en-US" dirty="0"/>
              <a:t>for (</a:t>
            </a:r>
            <a:r>
              <a:rPr lang="en-US" dirty="0" err="1"/>
              <a:t>int</a:t>
            </a:r>
            <a:r>
              <a:rPr lang="en-US" dirty="0"/>
              <a:t> </a:t>
            </a:r>
            <a:r>
              <a:rPr lang="en-US" dirty="0" err="1"/>
              <a:t>i</a:t>
            </a:r>
            <a:r>
              <a:rPr lang="en-US" dirty="0"/>
              <a:t> = 0; </a:t>
            </a:r>
            <a:r>
              <a:rPr lang="en-US" dirty="0" err="1"/>
              <a:t>i</a:t>
            </a:r>
            <a:r>
              <a:rPr lang="en-US" dirty="0"/>
              <a:t> &lt; 10; </a:t>
            </a:r>
            <a:r>
              <a:rPr lang="en-US" dirty="0" err="1"/>
              <a:t>i</a:t>
            </a:r>
            <a:r>
              <a:rPr lang="en-US" dirty="0"/>
              <a:t>++) {</a:t>
            </a:r>
          </a:p>
          <a:p>
            <a:r>
              <a:rPr lang="en-US" dirty="0"/>
              <a:t>  T = </a:t>
            </a:r>
            <a:r>
              <a:rPr lang="en-US" dirty="0" err="1"/>
              <a:t>P.map</a:t>
            </a:r>
            <a:r>
              <a:rPr lang="en-US" dirty="0"/>
              <a:t>().</a:t>
            </a:r>
            <a:r>
              <a:rPr lang="en-US" dirty="0" err="1"/>
              <a:t>withBroadcast</a:t>
            </a:r>
            <a:r>
              <a:rPr lang="en-US" dirty="0"/>
              <a:t>(C)</a:t>
            </a:r>
          </a:p>
          <a:p>
            <a:r>
              <a:rPr lang="en-US" dirty="0"/>
              <a:t>  C = </a:t>
            </a:r>
            <a:r>
              <a:rPr lang="en-US" dirty="0" err="1"/>
              <a:t>T.reduce</a:t>
            </a:r>
            <a:r>
              <a:rPr lang="en-US" dirty="0"/>
              <a:t>()     }</a:t>
            </a:r>
          </a:p>
          <a:p>
            <a:pPr marL="0" indent="0">
              <a:buNone/>
            </a:pPr>
            <a:br>
              <a:rPr lang="en-US" dirty="0"/>
            </a:br>
            <a:endParaRPr lang="en-US" dirty="0"/>
          </a:p>
        </p:txBody>
      </p:sp>
      <p:grpSp>
        <p:nvGrpSpPr>
          <p:cNvPr id="8" name="Group 7">
            <a:extLst>
              <a:ext uri="{FF2B5EF4-FFF2-40B4-BE49-F238E27FC236}">
                <a16:creationId xmlns:a16="http://schemas.microsoft.com/office/drawing/2014/main" id="{C36258C6-27F5-4B7F-ACD6-81C4087F8F15}"/>
              </a:ext>
            </a:extLst>
          </p:cNvPr>
          <p:cNvGrpSpPr/>
          <p:nvPr/>
        </p:nvGrpSpPr>
        <p:grpSpPr>
          <a:xfrm>
            <a:off x="6090286" y="3144982"/>
            <a:ext cx="4955931" cy="2765476"/>
            <a:chOff x="-435208" y="3454484"/>
            <a:chExt cx="4955931" cy="2765476"/>
          </a:xfrm>
        </p:grpSpPr>
        <p:grpSp>
          <p:nvGrpSpPr>
            <p:cNvPr id="15" name="Group 14">
              <a:extLst>
                <a:ext uri="{FF2B5EF4-FFF2-40B4-BE49-F238E27FC236}">
                  <a16:creationId xmlns:a16="http://schemas.microsoft.com/office/drawing/2014/main" id="{F9A4D520-A331-41CC-8EDF-A82F36A1169D}"/>
                </a:ext>
              </a:extLst>
            </p:cNvPr>
            <p:cNvGrpSpPr/>
            <p:nvPr/>
          </p:nvGrpSpPr>
          <p:grpSpPr>
            <a:xfrm>
              <a:off x="-435208" y="3454484"/>
              <a:ext cx="1990938" cy="1934479"/>
              <a:chOff x="-435208" y="3454484"/>
              <a:chExt cx="1990938" cy="1934479"/>
            </a:xfrm>
          </p:grpSpPr>
          <p:cxnSp>
            <p:nvCxnSpPr>
              <p:cNvPr id="11" name="Straight Connector 10">
                <a:extLst>
                  <a:ext uri="{FF2B5EF4-FFF2-40B4-BE49-F238E27FC236}">
                    <a16:creationId xmlns:a16="http://schemas.microsoft.com/office/drawing/2014/main" id="{E73068A0-72F8-480A-994E-F62B680AAF49}"/>
                  </a:ext>
                </a:extLst>
              </p:cNvPr>
              <p:cNvCxnSpPr>
                <a:cxnSpLocks/>
              </p:cNvCxnSpPr>
              <p:nvPr/>
            </p:nvCxnSpPr>
            <p:spPr>
              <a:xfrm>
                <a:off x="1555730" y="4784279"/>
                <a:ext cx="0" cy="604684"/>
              </a:xfrm>
              <a:prstGeom prst="line">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4AED4AC-E6AE-4011-846F-10CD04C295FC}"/>
                  </a:ext>
                </a:extLst>
              </p:cNvPr>
              <p:cNvCxnSpPr>
                <a:cxnSpLocks/>
              </p:cNvCxnSpPr>
              <p:nvPr/>
            </p:nvCxnSpPr>
            <p:spPr>
              <a:xfrm>
                <a:off x="-384605" y="3454484"/>
                <a:ext cx="0" cy="1039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90A91D1-23E8-49EB-AB16-864D868DF972}"/>
                  </a:ext>
                </a:extLst>
              </p:cNvPr>
              <p:cNvCxnSpPr>
                <a:cxnSpLocks/>
              </p:cNvCxnSpPr>
              <p:nvPr/>
            </p:nvCxnSpPr>
            <p:spPr>
              <a:xfrm>
                <a:off x="-415639" y="4511873"/>
                <a:ext cx="515041" cy="0"/>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F0D82C8-798D-41A3-8B56-DC910B8D248B}"/>
                  </a:ext>
                </a:extLst>
              </p:cNvPr>
              <p:cNvCxnSpPr>
                <a:cxnSpLocks/>
              </p:cNvCxnSpPr>
              <p:nvPr/>
            </p:nvCxnSpPr>
            <p:spPr>
              <a:xfrm>
                <a:off x="-435208" y="3454484"/>
                <a:ext cx="515041"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A5E7BCFA-54C9-444A-A110-D9A8033155AE}"/>
                </a:ext>
              </a:extLst>
            </p:cNvPr>
            <p:cNvSpPr txBox="1"/>
            <p:nvPr/>
          </p:nvSpPr>
          <p:spPr>
            <a:xfrm>
              <a:off x="216981" y="5388963"/>
              <a:ext cx="4303742" cy="830997"/>
            </a:xfrm>
            <a:prstGeom prst="rect">
              <a:avLst/>
            </a:prstGeom>
            <a:noFill/>
          </p:spPr>
          <p:txBody>
            <a:bodyPr wrap="none" rtlCol="0">
              <a:spAutoFit/>
            </a:bodyPr>
            <a:lstStyle/>
            <a:p>
              <a:r>
                <a:rPr lang="en-US" sz="2400" b="1" dirty="0">
                  <a:solidFill>
                    <a:srgbClr val="FF0000"/>
                  </a:solidFill>
                </a:rPr>
                <a:t>Save State at Coordination Point</a:t>
              </a:r>
            </a:p>
            <a:p>
              <a:r>
                <a:rPr lang="en-US" sz="2400" b="1" dirty="0">
                  <a:solidFill>
                    <a:srgbClr val="FF0000"/>
                  </a:solidFill>
                </a:rPr>
                <a:t>Store C in RDD</a:t>
              </a:r>
            </a:p>
          </p:txBody>
        </p:sp>
      </p:grpSp>
      <p:sp>
        <p:nvSpPr>
          <p:cNvPr id="6" name="Date Placeholder 5">
            <a:extLst>
              <a:ext uri="{FF2B5EF4-FFF2-40B4-BE49-F238E27FC236}">
                <a16:creationId xmlns:a16="http://schemas.microsoft.com/office/drawing/2014/main" id="{4D42B4E3-460D-47B1-B828-E97CE5E00900}"/>
              </a:ext>
            </a:extLst>
          </p:cNvPr>
          <p:cNvSpPr>
            <a:spLocks noGrp="1"/>
          </p:cNvSpPr>
          <p:nvPr>
            <p:ph type="dt" sz="half" idx="10"/>
          </p:nvPr>
        </p:nvSpPr>
        <p:spPr/>
        <p:txBody>
          <a:bodyPr/>
          <a:lstStyle/>
          <a:p>
            <a:fld id="{DA11C282-C5A7-48CA-A2B4-D78464DCB855}" type="datetime1">
              <a:rPr lang="en-US" smtClean="0">
                <a:solidFill>
                  <a:prstClr val="black">
                    <a:tint val="75000"/>
                  </a:prstClr>
                </a:solidFill>
              </a:rPr>
              <a:t>6/4/2018</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EBBA4AB-4710-49B1-93DD-00F73DF5A6F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59</a:t>
            </a:fld>
            <a:endParaRPr lang="en-US">
              <a:solidFill>
                <a:prstClr val="black">
                  <a:tint val="75000"/>
                </a:prstClr>
              </a:solidFill>
            </a:endParaRPr>
          </a:p>
        </p:txBody>
      </p:sp>
      <p:sp>
        <p:nvSpPr>
          <p:cNvPr id="9" name="Rectangle 8">
            <a:extLst>
              <a:ext uri="{FF2B5EF4-FFF2-40B4-BE49-F238E27FC236}">
                <a16:creationId xmlns:a16="http://schemas.microsoft.com/office/drawing/2014/main" id="{3B88BADA-8136-4087-8318-CD60E84175B6}"/>
              </a:ext>
            </a:extLst>
          </p:cNvPr>
          <p:cNvSpPr/>
          <p:nvPr/>
        </p:nvSpPr>
        <p:spPr>
          <a:xfrm>
            <a:off x="16" y="977415"/>
            <a:ext cx="6096000" cy="4955203"/>
          </a:xfrm>
          <a:prstGeom prst="rect">
            <a:avLst/>
          </a:prstGeom>
        </p:spPr>
        <p:txBody>
          <a:bodyPr>
            <a:spAutoFit/>
          </a:bodyPr>
          <a:lstStyle/>
          <a:p>
            <a:pPr marL="457200" indent="-457200">
              <a:buFont typeface="Arial" panose="020B0604020202020204" pitchFamily="34" charset="0"/>
              <a:buChar char="•"/>
            </a:pPr>
            <a:r>
              <a:rPr lang="en-US" sz="3200" b="1" dirty="0"/>
              <a:t>State </a:t>
            </a:r>
            <a:r>
              <a:rPr lang="en-US" sz="3200" dirty="0"/>
              <a:t>is handled differently in systems</a:t>
            </a:r>
          </a:p>
          <a:p>
            <a:pPr marL="914400" lvl="1" indent="-457200">
              <a:buFont typeface="Arial" panose="020B0604020202020204" pitchFamily="34" charset="0"/>
              <a:buChar char="•"/>
            </a:pPr>
            <a:r>
              <a:rPr lang="en-US" sz="2800" dirty="0"/>
              <a:t>CORBA, AMT, MPI and Storm/Heron have long running tasks that preserve state</a:t>
            </a:r>
          </a:p>
          <a:p>
            <a:pPr marL="914400" lvl="1" indent="-457200">
              <a:buFont typeface="Arial" panose="020B0604020202020204" pitchFamily="34" charset="0"/>
              <a:buChar char="•"/>
            </a:pPr>
            <a:r>
              <a:rPr lang="en-US" sz="2800" dirty="0"/>
              <a:t>Spark and Flink preserve datasets across dataflow node using in-memory databases</a:t>
            </a:r>
          </a:p>
          <a:p>
            <a:pPr marL="914400" lvl="1" indent="-457200">
              <a:buFont typeface="Arial" panose="020B0604020202020204" pitchFamily="34" charset="0"/>
              <a:buChar char="•"/>
            </a:pPr>
            <a:r>
              <a:rPr lang="en-US" sz="2800" dirty="0"/>
              <a:t>All systems agree on coarse grain dataflow; only  keep state by exchanging data</a:t>
            </a:r>
            <a:endParaRPr lang="en-US" dirty="0"/>
          </a:p>
        </p:txBody>
      </p:sp>
      <p:sp>
        <p:nvSpPr>
          <p:cNvPr id="21" name="TextBox 20">
            <a:extLst>
              <a:ext uri="{FF2B5EF4-FFF2-40B4-BE49-F238E27FC236}">
                <a16:creationId xmlns:a16="http://schemas.microsoft.com/office/drawing/2014/main" id="{36A8B97C-9E85-4D09-B5A4-C082530F2D1D}"/>
              </a:ext>
            </a:extLst>
          </p:cNvPr>
          <p:cNvSpPr txBox="1"/>
          <p:nvPr/>
        </p:nvSpPr>
        <p:spPr>
          <a:xfrm>
            <a:off x="5926088" y="2599545"/>
            <a:ext cx="1080635" cy="461665"/>
          </a:xfrm>
          <a:prstGeom prst="rect">
            <a:avLst/>
          </a:prstGeom>
          <a:noFill/>
        </p:spPr>
        <p:txBody>
          <a:bodyPr wrap="square" rtlCol="0">
            <a:spAutoFit/>
          </a:bodyPr>
          <a:lstStyle/>
          <a:p>
            <a:r>
              <a:rPr lang="en-US" sz="2400" b="1" dirty="0">
                <a:solidFill>
                  <a:srgbClr val="FF0000"/>
                </a:solidFill>
              </a:rPr>
              <a:t>Iterate</a:t>
            </a:r>
          </a:p>
        </p:txBody>
      </p:sp>
    </p:spTree>
    <p:extLst>
      <p:ext uri="{BB962C8B-B14F-4D97-AF65-F5344CB8AC3E}">
        <p14:creationId xmlns:p14="http://schemas.microsoft.com/office/powerpoint/2010/main" val="2071972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2A9EC-8B3F-4E77-B2F7-768C6F5A8112}"/>
              </a:ext>
            </a:extLst>
          </p:cNvPr>
          <p:cNvSpPr>
            <a:spLocks noGrp="1"/>
          </p:cNvSpPr>
          <p:nvPr>
            <p:ph type="title"/>
          </p:nvPr>
        </p:nvSpPr>
        <p:spPr>
          <a:xfrm>
            <a:off x="614916" y="17758"/>
            <a:ext cx="10515600" cy="917907"/>
          </a:xfrm>
        </p:spPr>
        <p:txBody>
          <a:bodyPr>
            <a:normAutofit fontScale="90000"/>
          </a:bodyPr>
          <a:lstStyle/>
          <a:p>
            <a:r>
              <a:rPr lang="en-US" dirty="0"/>
              <a:t>Features of AI First Big Data Processing Systems</a:t>
            </a:r>
          </a:p>
        </p:txBody>
      </p:sp>
      <p:sp>
        <p:nvSpPr>
          <p:cNvPr id="3" name="Content Placeholder 2">
            <a:extLst>
              <a:ext uri="{FF2B5EF4-FFF2-40B4-BE49-F238E27FC236}">
                <a16:creationId xmlns:a16="http://schemas.microsoft.com/office/drawing/2014/main" id="{275C7F78-666C-4564-935F-671AA35CF296}"/>
              </a:ext>
            </a:extLst>
          </p:cNvPr>
          <p:cNvSpPr>
            <a:spLocks noGrp="1"/>
          </p:cNvSpPr>
          <p:nvPr>
            <p:ph idx="1"/>
          </p:nvPr>
        </p:nvSpPr>
        <p:spPr>
          <a:xfrm>
            <a:off x="0" y="935665"/>
            <a:ext cx="12142381" cy="5253738"/>
          </a:xfrm>
        </p:spPr>
        <p:txBody>
          <a:bodyPr>
            <a:normAutofit lnSpcReduction="10000"/>
          </a:bodyPr>
          <a:lstStyle/>
          <a:p>
            <a:r>
              <a:rPr lang="en-US" b="1" dirty="0"/>
              <a:t>Application Requirements: </a:t>
            </a:r>
            <a:r>
              <a:rPr lang="en-US" dirty="0"/>
              <a:t>The structure of application clearly impacts needed hardware and software</a:t>
            </a:r>
          </a:p>
          <a:p>
            <a:pPr lvl="1"/>
            <a:r>
              <a:rPr lang="en-US" dirty="0"/>
              <a:t>Pleasingly parallel</a:t>
            </a:r>
          </a:p>
          <a:p>
            <a:pPr lvl="1"/>
            <a:r>
              <a:rPr lang="en-US" dirty="0"/>
              <a:t>Workflow</a:t>
            </a:r>
          </a:p>
          <a:p>
            <a:pPr lvl="1"/>
            <a:r>
              <a:rPr lang="en-US" dirty="0"/>
              <a:t>Global Machine Learning</a:t>
            </a:r>
          </a:p>
          <a:p>
            <a:r>
              <a:rPr lang="en-US" b="1" dirty="0"/>
              <a:t>Data model: </a:t>
            </a:r>
            <a:r>
              <a:rPr lang="en-US" dirty="0"/>
              <a:t>SQL, NoSQL; File Systems, Object store; </a:t>
            </a:r>
            <a:r>
              <a:rPr lang="en-US" dirty="0" err="1"/>
              <a:t>Lustre</a:t>
            </a:r>
            <a:r>
              <a:rPr lang="en-US" dirty="0"/>
              <a:t>, HDFS</a:t>
            </a:r>
          </a:p>
          <a:p>
            <a:r>
              <a:rPr lang="en-US" b="1" dirty="0"/>
              <a:t>Distributed data </a:t>
            </a:r>
            <a:r>
              <a:rPr lang="en-US" dirty="0"/>
              <a:t>from distributed sensors and instruments (Internet of Things) requires Edge computing model</a:t>
            </a:r>
          </a:p>
          <a:p>
            <a:pPr lvl="1"/>
            <a:r>
              <a:rPr lang="en-US" dirty="0"/>
              <a:t>Device – Fog – Cloud model and streaming data software and algorithms</a:t>
            </a:r>
          </a:p>
          <a:p>
            <a:r>
              <a:rPr lang="en-US" b="1" dirty="0"/>
              <a:t>Hardware: node </a:t>
            </a:r>
            <a:r>
              <a:rPr lang="en-US" dirty="0"/>
              <a:t>(accelerators such as GPU or KNL for deep learning) and </a:t>
            </a:r>
            <a:r>
              <a:rPr lang="en-US" b="1" dirty="0"/>
              <a:t>multi-node </a:t>
            </a:r>
            <a:r>
              <a:rPr lang="en-US" dirty="0"/>
              <a:t>architecture configured as </a:t>
            </a:r>
            <a:r>
              <a:rPr lang="en-US" b="1" dirty="0"/>
              <a:t>AI First HPC Cloud; </a:t>
            </a:r>
          </a:p>
          <a:p>
            <a:pPr lvl="1"/>
            <a:r>
              <a:rPr lang="en-US" b="1" dirty="0"/>
              <a:t>Disks </a:t>
            </a:r>
            <a:r>
              <a:rPr lang="en-US" dirty="0"/>
              <a:t>speed and location</a:t>
            </a:r>
          </a:p>
          <a:p>
            <a:r>
              <a:rPr lang="en-US" dirty="0"/>
              <a:t>This implies </a:t>
            </a:r>
            <a:r>
              <a:rPr lang="en-US" b="1" dirty="0"/>
              <a:t>software requirements</a:t>
            </a:r>
          </a:p>
          <a:p>
            <a:endParaRPr lang="en-US" dirty="0"/>
          </a:p>
          <a:p>
            <a:endParaRPr lang="en-US" dirty="0"/>
          </a:p>
        </p:txBody>
      </p:sp>
      <p:sp>
        <p:nvSpPr>
          <p:cNvPr id="4" name="Date Placeholder 3">
            <a:extLst>
              <a:ext uri="{FF2B5EF4-FFF2-40B4-BE49-F238E27FC236}">
                <a16:creationId xmlns:a16="http://schemas.microsoft.com/office/drawing/2014/main" id="{2F688DEC-009D-4744-AAE3-9F0E21E1A855}"/>
              </a:ext>
            </a:extLst>
          </p:cNvPr>
          <p:cNvSpPr>
            <a:spLocks noGrp="1"/>
          </p:cNvSpPr>
          <p:nvPr>
            <p:ph type="dt" sz="half" idx="10"/>
          </p:nvPr>
        </p:nvSpPr>
        <p:spPr/>
        <p:txBody>
          <a:bodyPr/>
          <a:lstStyle/>
          <a:p>
            <a:fld id="{0105E2CA-3D1B-40B7-AEAA-5DA74A30CD9D}" type="datetime1">
              <a:rPr lang="en-US" smtClean="0">
                <a:solidFill>
                  <a:prstClr val="black">
                    <a:tint val="75000"/>
                  </a:prstClr>
                </a:solidFill>
              </a:rPr>
              <a:t>6/4/2018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E9FDB1D6-159F-4CF9-A1DD-E46C7C940D3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a:t>
            </a:fld>
            <a:endParaRPr lang="en-US">
              <a:solidFill>
                <a:prstClr val="black">
                  <a:tint val="75000"/>
                </a:prstClr>
              </a:solidFill>
            </a:endParaRPr>
          </a:p>
        </p:txBody>
      </p:sp>
      <p:sp>
        <p:nvSpPr>
          <p:cNvPr id="6" name="TextBox 5">
            <a:extLst>
              <a:ext uri="{FF2B5EF4-FFF2-40B4-BE49-F238E27FC236}">
                <a16:creationId xmlns:a16="http://schemas.microsoft.com/office/drawing/2014/main" id="{4F24F3A4-E18F-4FD8-818D-F75B66837F16}"/>
              </a:ext>
            </a:extLst>
          </p:cNvPr>
          <p:cNvSpPr txBox="1"/>
          <p:nvPr/>
        </p:nvSpPr>
        <p:spPr>
          <a:xfrm>
            <a:off x="5393512" y="1584793"/>
            <a:ext cx="5413918"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t>Analytics</a:t>
            </a:r>
          </a:p>
          <a:p>
            <a:pPr marL="342900" indent="-342900">
              <a:buFont typeface="Arial" panose="020B0604020202020204" pitchFamily="34" charset="0"/>
              <a:buChar char="•"/>
            </a:pPr>
            <a:r>
              <a:rPr lang="en-US" sz="2400" dirty="0"/>
              <a:t>Data management</a:t>
            </a:r>
          </a:p>
          <a:p>
            <a:pPr marL="342900" indent="-342900">
              <a:buFont typeface="Arial" panose="020B0604020202020204" pitchFamily="34" charset="0"/>
              <a:buChar char="•"/>
            </a:pPr>
            <a:r>
              <a:rPr lang="en-US" sz="2400" dirty="0"/>
              <a:t>Streaming or Repository access or both</a:t>
            </a:r>
          </a:p>
        </p:txBody>
      </p:sp>
    </p:spTree>
    <p:extLst>
      <p:ext uri="{BB962C8B-B14F-4D97-AF65-F5344CB8AC3E}">
        <p14:creationId xmlns:p14="http://schemas.microsoft.com/office/powerpoint/2010/main" val="38342227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62373"/>
          </a:xfrm>
        </p:spPr>
        <p:txBody>
          <a:bodyPr>
            <a:normAutofit/>
          </a:bodyPr>
          <a:lstStyle/>
          <a:p>
            <a:r>
              <a:rPr lang="en-US" sz="4800" b="1" dirty="0">
                <a:latin typeface="+mn-lt"/>
              </a:rPr>
              <a:t>Fault Tolerance and State		</a:t>
            </a:r>
          </a:p>
        </p:txBody>
      </p:sp>
      <p:sp>
        <p:nvSpPr>
          <p:cNvPr id="3" name="Content Placeholder 2"/>
          <p:cNvSpPr>
            <a:spLocks noGrp="1"/>
          </p:cNvSpPr>
          <p:nvPr>
            <p:ph idx="1"/>
          </p:nvPr>
        </p:nvSpPr>
        <p:spPr>
          <a:xfrm>
            <a:off x="0" y="855406"/>
            <a:ext cx="12192000" cy="5265175"/>
          </a:xfrm>
        </p:spPr>
        <p:txBody>
          <a:bodyPr>
            <a:normAutofit fontScale="92500" lnSpcReduction="10000"/>
          </a:bodyPr>
          <a:lstStyle/>
          <a:p>
            <a:r>
              <a:rPr lang="en-US" sz="3600" dirty="0"/>
              <a:t>Similar form of</a:t>
            </a:r>
            <a:r>
              <a:rPr lang="en-US" sz="3600" b="1" dirty="0"/>
              <a:t> check-pointing </a:t>
            </a:r>
            <a:r>
              <a:rPr lang="en-US" sz="3600" dirty="0"/>
              <a:t>mechanism is used already in HPC and Big Data </a:t>
            </a:r>
          </a:p>
          <a:p>
            <a:pPr lvl="1"/>
            <a:r>
              <a:rPr lang="en-US" sz="3200" dirty="0"/>
              <a:t>although HPC informal as doesn’t typically specify as a dataflow graph</a:t>
            </a:r>
          </a:p>
          <a:p>
            <a:pPr lvl="1"/>
            <a:r>
              <a:rPr lang="en-US" sz="3200" dirty="0"/>
              <a:t>Flink and Spark do better than MPI due to use of</a:t>
            </a:r>
            <a:r>
              <a:rPr lang="en-US" sz="3200" b="1" dirty="0"/>
              <a:t> database </a:t>
            </a:r>
            <a:r>
              <a:rPr lang="en-US" sz="3200" dirty="0"/>
              <a:t>technologies; MPI is a bit harder due to richer state but there is an obvious integrated model using RDD type snapshots of MPI style jobs</a:t>
            </a:r>
          </a:p>
          <a:p>
            <a:r>
              <a:rPr lang="en-US" sz="3600" dirty="0"/>
              <a:t>Checkpoint </a:t>
            </a:r>
            <a:r>
              <a:rPr lang="en-US" sz="3600" b="1" dirty="0"/>
              <a:t>after each stage of the dataflow graph </a:t>
            </a:r>
            <a:r>
              <a:rPr lang="en-US" sz="3600" b="1" dirty="0">
                <a:solidFill>
                  <a:srgbClr val="FF0000"/>
                </a:solidFill>
              </a:rPr>
              <a:t>(at location of intelligent dataflow nodes)</a:t>
            </a:r>
          </a:p>
          <a:p>
            <a:pPr lvl="1"/>
            <a:r>
              <a:rPr lang="en-US" sz="3200" dirty="0"/>
              <a:t>Natural synchronization point</a:t>
            </a:r>
          </a:p>
          <a:p>
            <a:pPr lvl="1"/>
            <a:r>
              <a:rPr lang="en-US" sz="3200" dirty="0"/>
              <a:t>Let’s allows user to choose when to checkpoint (not every stage)</a:t>
            </a:r>
          </a:p>
          <a:p>
            <a:pPr lvl="1"/>
            <a:r>
              <a:rPr lang="en-US" sz="3200" dirty="0"/>
              <a:t>Save state as user specifies; Spark just saves Model state which is insufficient for complex algorithms</a:t>
            </a:r>
          </a:p>
        </p:txBody>
      </p:sp>
      <p:sp>
        <p:nvSpPr>
          <p:cNvPr id="6" name="Date Placeholder 5">
            <a:extLst>
              <a:ext uri="{FF2B5EF4-FFF2-40B4-BE49-F238E27FC236}">
                <a16:creationId xmlns:a16="http://schemas.microsoft.com/office/drawing/2014/main" id="{50759B99-E7A9-44E7-80BB-B00F47A37DC4}"/>
              </a:ext>
            </a:extLst>
          </p:cNvPr>
          <p:cNvSpPr>
            <a:spLocks noGrp="1"/>
          </p:cNvSpPr>
          <p:nvPr>
            <p:ph type="dt" sz="half" idx="10"/>
          </p:nvPr>
        </p:nvSpPr>
        <p:spPr/>
        <p:txBody>
          <a:bodyPr/>
          <a:lstStyle/>
          <a:p>
            <a:fld id="{035F4398-62D8-448F-9F4A-5D4BCEB75CE0}" type="datetime1">
              <a:rPr lang="en-US" smtClean="0">
                <a:solidFill>
                  <a:prstClr val="black">
                    <a:tint val="75000"/>
                  </a:prstClr>
                </a:solidFill>
              </a:rPr>
              <a:t>6/4/2018</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9FEAB09-21D7-42AC-8AD2-18FB9F0D4F2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val="18081477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0" y="1403598"/>
            <a:ext cx="12192000" cy="4050804"/>
          </a:xfrm>
        </p:spPr>
        <p:txBody>
          <a:bodyPr>
            <a:normAutofit/>
          </a:bodyPr>
          <a:lstStyle/>
          <a:p>
            <a:pPr algn="ctr"/>
            <a:r>
              <a:rPr lang="en-US" dirty="0"/>
              <a:t>Futures </a:t>
            </a:r>
            <a:br>
              <a:rPr lang="en-US" dirty="0"/>
            </a:br>
            <a:r>
              <a:rPr lang="en-US" dirty="0"/>
              <a:t>Implementing  Twister2</a:t>
            </a:r>
            <a:br>
              <a:rPr lang="en-US" dirty="0"/>
            </a:br>
            <a:r>
              <a:rPr lang="en-US" sz="4800" dirty="0"/>
              <a:t>AI First High Performance Big Data Computing</a:t>
            </a:r>
            <a:endParaRPr lang="en-US" b="1" dirty="0">
              <a:latin typeface="+mn-lt"/>
            </a:endParaRPr>
          </a:p>
        </p:txBody>
      </p:sp>
      <p:sp>
        <p:nvSpPr>
          <p:cNvPr id="3" name="Date Placeholder 2">
            <a:extLst>
              <a:ext uri="{FF2B5EF4-FFF2-40B4-BE49-F238E27FC236}">
                <a16:creationId xmlns:a16="http://schemas.microsoft.com/office/drawing/2014/main" id="{6583EBFD-E9A8-49FF-BE0D-8478DE403497}"/>
              </a:ext>
            </a:extLst>
          </p:cNvPr>
          <p:cNvSpPr>
            <a:spLocks noGrp="1"/>
          </p:cNvSpPr>
          <p:nvPr>
            <p:ph type="dt" sz="half" idx="10"/>
          </p:nvPr>
        </p:nvSpPr>
        <p:spPr/>
        <p:txBody>
          <a:bodyPr/>
          <a:lstStyle/>
          <a:p>
            <a:fld id="{A990D9BF-87B8-4AC9-ADC2-13A85434FA1F}" type="datetime1">
              <a:rPr lang="en-US" smtClean="0">
                <a:solidFill>
                  <a:prstClr val="black">
                    <a:tint val="75000"/>
                  </a:prstClr>
                </a:solidFill>
              </a:rPr>
              <a:t>6/4/2018</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63BEF53-FF03-4C56-93B0-F3BAF68EED3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61</a:t>
            </a:fld>
            <a:endParaRPr lang="en-US">
              <a:solidFill>
                <a:prstClr val="black">
                  <a:tint val="75000"/>
                </a:prstClr>
              </a:solidFill>
            </a:endParaRPr>
          </a:p>
        </p:txBody>
      </p:sp>
      <p:grpSp>
        <p:nvGrpSpPr>
          <p:cNvPr id="7" name="Group 6">
            <a:extLst>
              <a:ext uri="{FF2B5EF4-FFF2-40B4-BE49-F238E27FC236}">
                <a16:creationId xmlns:a16="http://schemas.microsoft.com/office/drawing/2014/main" id="{A873DED5-E86B-4B69-9412-0A97E12E835F}"/>
              </a:ext>
            </a:extLst>
          </p:cNvPr>
          <p:cNvGrpSpPr/>
          <p:nvPr/>
        </p:nvGrpSpPr>
        <p:grpSpPr>
          <a:xfrm>
            <a:off x="1952787" y="200751"/>
            <a:ext cx="7886700" cy="2438400"/>
            <a:chOff x="1952787" y="200751"/>
            <a:chExt cx="7886700" cy="2438400"/>
          </a:xfrm>
        </p:grpSpPr>
        <p:pic>
          <p:nvPicPr>
            <p:cNvPr id="1026" name="Picture 2" descr="http://www.iterativemapreduce.org/images/twister.png">
              <a:extLst>
                <a:ext uri="{FF2B5EF4-FFF2-40B4-BE49-F238E27FC236}">
                  <a16:creationId xmlns:a16="http://schemas.microsoft.com/office/drawing/2014/main" id="{052EA105-5C4A-4F1A-8596-9D5B35B69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54DF22-3E42-432D-A687-B8D17F57B03C}"/>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Tree>
    <p:extLst>
      <p:ext uri="{BB962C8B-B14F-4D97-AF65-F5344CB8AC3E}">
        <p14:creationId xmlns:p14="http://schemas.microsoft.com/office/powerpoint/2010/main" val="236871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ADA81FF-26A8-41E6-BC6D-9F6AB18E303D}"/>
              </a:ext>
            </a:extLst>
          </p:cNvPr>
          <p:cNvSpPr>
            <a:spLocks noGrp="1"/>
          </p:cNvSpPr>
          <p:nvPr>
            <p:ph type="title"/>
          </p:nvPr>
        </p:nvSpPr>
        <p:spPr/>
        <p:txBody>
          <a:bodyPr/>
          <a:lstStyle/>
          <a:p>
            <a:r>
              <a:rPr lang="en-US" dirty="0"/>
              <a:t>Twister2 Timeline: End of August 2018</a:t>
            </a:r>
          </a:p>
        </p:txBody>
      </p:sp>
      <p:sp>
        <p:nvSpPr>
          <p:cNvPr id="15" name="Content Placeholder 14">
            <a:extLst>
              <a:ext uri="{FF2B5EF4-FFF2-40B4-BE49-F238E27FC236}">
                <a16:creationId xmlns:a16="http://schemas.microsoft.com/office/drawing/2014/main" id="{C3A334AE-0E20-4EBC-82F0-C56D48A6BA87}"/>
              </a:ext>
            </a:extLst>
          </p:cNvPr>
          <p:cNvSpPr>
            <a:spLocks noGrp="1"/>
          </p:cNvSpPr>
          <p:nvPr>
            <p:ph idx="1"/>
          </p:nvPr>
        </p:nvSpPr>
        <p:spPr>
          <a:xfrm>
            <a:off x="719666" y="1548534"/>
            <a:ext cx="10515600" cy="4351338"/>
          </a:xfrm>
        </p:spPr>
        <p:txBody>
          <a:bodyPr>
            <a:normAutofit fontScale="92500" lnSpcReduction="20000"/>
          </a:bodyPr>
          <a:lstStyle/>
          <a:p>
            <a:r>
              <a:rPr lang="en-US" dirty="0" err="1"/>
              <a:t>Twister:Net</a:t>
            </a:r>
            <a:r>
              <a:rPr lang="en-US" dirty="0"/>
              <a:t> Dataflow Communication API</a:t>
            </a:r>
          </a:p>
          <a:p>
            <a:pPr lvl="1"/>
            <a:r>
              <a:rPr lang="en-US" dirty="0"/>
              <a:t>Dataflow communications with MPI or TCP </a:t>
            </a:r>
          </a:p>
          <a:p>
            <a:r>
              <a:rPr lang="en-US" dirty="0"/>
              <a:t>Harp for Machine Learning (Custom BSP Communications)</a:t>
            </a:r>
          </a:p>
          <a:p>
            <a:pPr lvl="1"/>
            <a:r>
              <a:rPr lang="en-US" dirty="0"/>
              <a:t>Rich collectives</a:t>
            </a:r>
          </a:p>
          <a:p>
            <a:pPr lvl="1"/>
            <a:r>
              <a:rPr lang="en-US" dirty="0"/>
              <a:t>Around 30 ML algorithms</a:t>
            </a:r>
          </a:p>
          <a:p>
            <a:pPr lvl="1"/>
            <a:r>
              <a:rPr lang="en-US" dirty="0"/>
              <a:t>Other ML libraries – image processing from SPIDAL</a:t>
            </a:r>
          </a:p>
          <a:p>
            <a:pPr lvl="1"/>
            <a:r>
              <a:rPr lang="en-US" dirty="0"/>
              <a:t>Study link with </a:t>
            </a:r>
            <a:r>
              <a:rPr lang="en-US" dirty="0" err="1"/>
              <a:t>Tensorflow</a:t>
            </a:r>
            <a:r>
              <a:rPr lang="en-US" dirty="0"/>
              <a:t> </a:t>
            </a:r>
            <a:r>
              <a:rPr lang="en-US" dirty="0" err="1"/>
              <a:t>Scikit</a:t>
            </a:r>
            <a:r>
              <a:rPr lang="en-US" dirty="0"/>
              <a:t>-Learn etc.</a:t>
            </a:r>
          </a:p>
          <a:p>
            <a:r>
              <a:rPr lang="en-US" dirty="0"/>
              <a:t>HDFS Integration</a:t>
            </a:r>
          </a:p>
          <a:p>
            <a:r>
              <a:rPr lang="en-US" dirty="0"/>
              <a:t>Task Graph</a:t>
            </a:r>
          </a:p>
          <a:p>
            <a:pPr lvl="1"/>
            <a:r>
              <a:rPr lang="en-US" dirty="0"/>
              <a:t>Streaming - Storm model</a:t>
            </a:r>
          </a:p>
          <a:p>
            <a:pPr lvl="1"/>
            <a:r>
              <a:rPr lang="en-US" dirty="0"/>
              <a:t>Batch analytics - Hadoop </a:t>
            </a:r>
          </a:p>
          <a:p>
            <a:r>
              <a:rPr lang="en-US" dirty="0"/>
              <a:t>Deployments on Docker, Kubernetes, Mesos (Aurora), Nomad, </a:t>
            </a:r>
            <a:r>
              <a:rPr lang="en-US" dirty="0" err="1"/>
              <a:t>Slurm</a:t>
            </a:r>
            <a:endParaRPr lang="en-US" dirty="0"/>
          </a:p>
          <a:p>
            <a:endParaRPr lang="en-US" dirty="0"/>
          </a:p>
        </p:txBody>
      </p:sp>
      <p:sp>
        <p:nvSpPr>
          <p:cNvPr id="4" name="Date Placeholder 3">
            <a:extLst>
              <a:ext uri="{FF2B5EF4-FFF2-40B4-BE49-F238E27FC236}">
                <a16:creationId xmlns:a16="http://schemas.microsoft.com/office/drawing/2014/main" id="{50519D65-1878-4E5C-AC34-67E540740FA2}"/>
              </a:ext>
            </a:extLst>
          </p:cNvPr>
          <p:cNvSpPr>
            <a:spLocks noGrp="1"/>
          </p:cNvSpPr>
          <p:nvPr>
            <p:ph type="dt" sz="half" idx="10"/>
          </p:nvPr>
        </p:nvSpPr>
        <p:spPr/>
        <p:txBody>
          <a:bodyPr/>
          <a:lstStyle/>
          <a:p>
            <a:fld id="{0105E2CA-3D1B-40B7-AEAA-5DA74A30CD9D}" type="datetime1">
              <a:rPr lang="en-US" smtClean="0">
                <a:solidFill>
                  <a:prstClr val="black">
                    <a:tint val="75000"/>
                  </a:prstClr>
                </a:solidFill>
              </a:rPr>
              <a:t>6/4/2018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D517EE7-2B0A-4287-A07E-53181E42F64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23595183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ADA81FF-26A8-41E6-BC6D-9F6AB18E303D}"/>
              </a:ext>
            </a:extLst>
          </p:cNvPr>
          <p:cNvSpPr>
            <a:spLocks noGrp="1"/>
          </p:cNvSpPr>
          <p:nvPr>
            <p:ph type="title"/>
          </p:nvPr>
        </p:nvSpPr>
        <p:spPr>
          <a:xfrm>
            <a:off x="838200" y="136526"/>
            <a:ext cx="10515600" cy="1101147"/>
          </a:xfrm>
        </p:spPr>
        <p:txBody>
          <a:bodyPr/>
          <a:lstStyle/>
          <a:p>
            <a:r>
              <a:rPr lang="en-US" dirty="0"/>
              <a:t>Twister2 Timeline: End of December 2018</a:t>
            </a:r>
          </a:p>
        </p:txBody>
      </p:sp>
      <p:sp>
        <p:nvSpPr>
          <p:cNvPr id="15" name="Content Placeholder 14">
            <a:extLst>
              <a:ext uri="{FF2B5EF4-FFF2-40B4-BE49-F238E27FC236}">
                <a16:creationId xmlns:a16="http://schemas.microsoft.com/office/drawing/2014/main" id="{C3A334AE-0E20-4EBC-82F0-C56D48A6BA87}"/>
              </a:ext>
            </a:extLst>
          </p:cNvPr>
          <p:cNvSpPr>
            <a:spLocks noGrp="1"/>
          </p:cNvSpPr>
          <p:nvPr>
            <p:ph idx="1"/>
          </p:nvPr>
        </p:nvSpPr>
        <p:spPr>
          <a:xfrm>
            <a:off x="719666" y="1301946"/>
            <a:ext cx="10515600" cy="4704484"/>
          </a:xfrm>
        </p:spPr>
        <p:txBody>
          <a:bodyPr>
            <a:normAutofit fontScale="92500" lnSpcReduction="20000"/>
          </a:bodyPr>
          <a:lstStyle/>
          <a:p>
            <a:r>
              <a:rPr lang="en-US" dirty="0"/>
              <a:t>Native MPI integration to Mesos, Yarn</a:t>
            </a:r>
          </a:p>
          <a:p>
            <a:r>
              <a:rPr lang="en-US" dirty="0"/>
              <a:t>Naiad model based Task system for Machine Learning</a:t>
            </a:r>
          </a:p>
          <a:p>
            <a:r>
              <a:rPr lang="en-US" dirty="0"/>
              <a:t>Link to Pilot Jobs</a:t>
            </a:r>
          </a:p>
          <a:p>
            <a:r>
              <a:rPr lang="en-US" dirty="0"/>
              <a:t>Fault tolerance</a:t>
            </a:r>
          </a:p>
          <a:p>
            <a:pPr lvl="1"/>
            <a:r>
              <a:rPr lang="en-US" dirty="0"/>
              <a:t>Streaming</a:t>
            </a:r>
          </a:p>
          <a:p>
            <a:pPr lvl="1"/>
            <a:r>
              <a:rPr lang="en-US" dirty="0"/>
              <a:t>Batch</a:t>
            </a:r>
          </a:p>
          <a:p>
            <a:r>
              <a:rPr lang="en-US" dirty="0"/>
              <a:t>Hierarchical dataflows with Streaming, Machine Learning and Batch integrated seamlessly</a:t>
            </a:r>
          </a:p>
          <a:p>
            <a:r>
              <a:rPr lang="en-US" dirty="0"/>
              <a:t>Data abstractions for streaming and batch (Streamlets, RDD)</a:t>
            </a:r>
          </a:p>
          <a:p>
            <a:r>
              <a:rPr lang="en-US" dirty="0"/>
              <a:t>Workflow graphs (Kepler, Spark) with linkage defined by Data Abstractions (RDD)</a:t>
            </a:r>
          </a:p>
          <a:p>
            <a:r>
              <a:rPr lang="en-US" dirty="0"/>
              <a:t>End to end applications</a:t>
            </a:r>
          </a:p>
          <a:p>
            <a:endParaRPr lang="en-US" dirty="0"/>
          </a:p>
        </p:txBody>
      </p:sp>
      <p:sp>
        <p:nvSpPr>
          <p:cNvPr id="4" name="Date Placeholder 3">
            <a:extLst>
              <a:ext uri="{FF2B5EF4-FFF2-40B4-BE49-F238E27FC236}">
                <a16:creationId xmlns:a16="http://schemas.microsoft.com/office/drawing/2014/main" id="{50519D65-1878-4E5C-AC34-67E540740FA2}"/>
              </a:ext>
            </a:extLst>
          </p:cNvPr>
          <p:cNvSpPr>
            <a:spLocks noGrp="1"/>
          </p:cNvSpPr>
          <p:nvPr>
            <p:ph type="dt" sz="half" idx="10"/>
          </p:nvPr>
        </p:nvSpPr>
        <p:spPr/>
        <p:txBody>
          <a:bodyPr/>
          <a:lstStyle/>
          <a:p>
            <a:fld id="{0105E2CA-3D1B-40B7-AEAA-5DA74A30CD9D}" type="datetime1">
              <a:rPr lang="en-US" smtClean="0">
                <a:solidFill>
                  <a:prstClr val="black">
                    <a:tint val="75000"/>
                  </a:prstClr>
                </a:solidFill>
              </a:rPr>
              <a:t>6/4/2018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D517EE7-2B0A-4287-A07E-53181E42F64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val="33409881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ADA81FF-26A8-41E6-BC6D-9F6AB18E303D}"/>
              </a:ext>
            </a:extLst>
          </p:cNvPr>
          <p:cNvSpPr>
            <a:spLocks noGrp="1"/>
          </p:cNvSpPr>
          <p:nvPr>
            <p:ph type="title"/>
          </p:nvPr>
        </p:nvSpPr>
        <p:spPr>
          <a:xfrm>
            <a:off x="838200" y="34168"/>
            <a:ext cx="10515600" cy="792450"/>
          </a:xfrm>
        </p:spPr>
        <p:txBody>
          <a:bodyPr/>
          <a:lstStyle/>
          <a:p>
            <a:r>
              <a:rPr lang="en-US" dirty="0"/>
              <a:t>Twister2 Timeline: After December 2018</a:t>
            </a:r>
          </a:p>
        </p:txBody>
      </p:sp>
      <p:sp>
        <p:nvSpPr>
          <p:cNvPr id="15" name="Content Placeholder 14">
            <a:extLst>
              <a:ext uri="{FF2B5EF4-FFF2-40B4-BE49-F238E27FC236}">
                <a16:creationId xmlns:a16="http://schemas.microsoft.com/office/drawing/2014/main" id="{C3A334AE-0E20-4EBC-82F0-C56D48A6BA87}"/>
              </a:ext>
            </a:extLst>
          </p:cNvPr>
          <p:cNvSpPr>
            <a:spLocks noGrp="1"/>
          </p:cNvSpPr>
          <p:nvPr>
            <p:ph idx="1"/>
          </p:nvPr>
        </p:nvSpPr>
        <p:spPr>
          <a:xfrm>
            <a:off x="719666" y="696036"/>
            <a:ext cx="10515600" cy="5759355"/>
          </a:xfrm>
        </p:spPr>
        <p:txBody>
          <a:bodyPr>
            <a:normAutofit fontScale="92500" lnSpcReduction="10000"/>
          </a:bodyPr>
          <a:lstStyle/>
          <a:p>
            <a:r>
              <a:rPr lang="en-US" dirty="0"/>
              <a:t>Dynamic task migrations </a:t>
            </a:r>
          </a:p>
          <a:p>
            <a:r>
              <a:rPr lang="en-US" dirty="0"/>
              <a:t>RDMA and other communication enhancements</a:t>
            </a:r>
          </a:p>
          <a:p>
            <a:r>
              <a:rPr lang="en-US" dirty="0"/>
              <a:t>Integrate parts of Twister2 components as big data systems enhancements (i.e. run current Big Data software invoking Twister2 components)</a:t>
            </a:r>
          </a:p>
          <a:p>
            <a:pPr lvl="1"/>
            <a:r>
              <a:rPr lang="en-US" dirty="0"/>
              <a:t>Heron (easiest), Spark, Flink, Hadoop (like Harp today)</a:t>
            </a:r>
          </a:p>
          <a:p>
            <a:r>
              <a:rPr lang="en-US" dirty="0"/>
              <a:t>Support different APIs (i.e. run Twister2 looking like current Big Data Software)</a:t>
            </a:r>
          </a:p>
          <a:p>
            <a:pPr lvl="1"/>
            <a:r>
              <a:rPr lang="en-US" dirty="0"/>
              <a:t>Hadoop</a:t>
            </a:r>
          </a:p>
          <a:p>
            <a:pPr lvl="1"/>
            <a:r>
              <a:rPr lang="en-US" dirty="0"/>
              <a:t>Spark (Flink)</a:t>
            </a:r>
          </a:p>
          <a:p>
            <a:pPr lvl="1"/>
            <a:r>
              <a:rPr lang="en-US" dirty="0"/>
              <a:t>Storm</a:t>
            </a:r>
          </a:p>
          <a:p>
            <a:r>
              <a:rPr lang="en-US" dirty="0"/>
              <a:t>Refinements like Marathon with Mesos etc.</a:t>
            </a:r>
          </a:p>
          <a:p>
            <a:r>
              <a:rPr lang="en-US" dirty="0"/>
              <a:t>Function as a Service and Serverless</a:t>
            </a:r>
          </a:p>
          <a:p>
            <a:r>
              <a:rPr lang="en-US" dirty="0"/>
              <a:t>Support higher level abstractions</a:t>
            </a:r>
          </a:p>
          <a:p>
            <a:pPr lvl="1"/>
            <a:r>
              <a:rPr lang="en-US" dirty="0" err="1"/>
              <a:t>Twister:SQL</a:t>
            </a:r>
            <a:endParaRPr lang="en-US" dirty="0"/>
          </a:p>
          <a:p>
            <a:endParaRPr lang="en-US" dirty="0"/>
          </a:p>
        </p:txBody>
      </p:sp>
      <p:sp>
        <p:nvSpPr>
          <p:cNvPr id="4" name="Date Placeholder 3">
            <a:extLst>
              <a:ext uri="{FF2B5EF4-FFF2-40B4-BE49-F238E27FC236}">
                <a16:creationId xmlns:a16="http://schemas.microsoft.com/office/drawing/2014/main" id="{50519D65-1878-4E5C-AC34-67E540740FA2}"/>
              </a:ext>
            </a:extLst>
          </p:cNvPr>
          <p:cNvSpPr>
            <a:spLocks noGrp="1"/>
          </p:cNvSpPr>
          <p:nvPr>
            <p:ph type="dt" sz="half" idx="10"/>
          </p:nvPr>
        </p:nvSpPr>
        <p:spPr/>
        <p:txBody>
          <a:bodyPr/>
          <a:lstStyle/>
          <a:p>
            <a:fld id="{0105E2CA-3D1B-40B7-AEAA-5DA74A30CD9D}" type="datetime1">
              <a:rPr lang="en-US" smtClean="0">
                <a:solidFill>
                  <a:prstClr val="black">
                    <a:tint val="75000"/>
                  </a:prstClr>
                </a:solidFill>
              </a:rPr>
              <a:t>6/4/2018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D517EE7-2B0A-4287-A07E-53181E42F64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2782192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6C467-AECC-4066-8F1D-AA666C33541F}"/>
              </a:ext>
            </a:extLst>
          </p:cNvPr>
          <p:cNvSpPr>
            <a:spLocks noGrp="1"/>
          </p:cNvSpPr>
          <p:nvPr>
            <p:ph type="title"/>
          </p:nvPr>
        </p:nvSpPr>
        <p:spPr>
          <a:xfrm>
            <a:off x="0" y="-18964"/>
            <a:ext cx="12090400" cy="749808"/>
          </a:xfrm>
        </p:spPr>
        <p:txBody>
          <a:bodyPr>
            <a:normAutofit fontScale="90000"/>
          </a:bodyPr>
          <a:lstStyle/>
          <a:p>
            <a:r>
              <a:rPr lang="en-US" dirty="0"/>
              <a:t>Research and Development Areas for AI First Systems</a:t>
            </a:r>
          </a:p>
        </p:txBody>
      </p:sp>
      <p:sp>
        <p:nvSpPr>
          <p:cNvPr id="3" name="Content Placeholder 2">
            <a:extLst>
              <a:ext uri="{FF2B5EF4-FFF2-40B4-BE49-F238E27FC236}">
                <a16:creationId xmlns:a16="http://schemas.microsoft.com/office/drawing/2014/main" id="{BE13BF38-BAFC-4345-A3DE-E98AEFEE89B4}"/>
              </a:ext>
            </a:extLst>
          </p:cNvPr>
          <p:cNvSpPr>
            <a:spLocks noGrp="1"/>
          </p:cNvSpPr>
          <p:nvPr>
            <p:ph idx="1"/>
          </p:nvPr>
        </p:nvSpPr>
        <p:spPr>
          <a:xfrm>
            <a:off x="0" y="658369"/>
            <a:ext cx="12192000" cy="5413248"/>
          </a:xfrm>
        </p:spPr>
        <p:txBody>
          <a:bodyPr>
            <a:normAutofit fontScale="92500" lnSpcReduction="10000"/>
          </a:bodyPr>
          <a:lstStyle/>
          <a:p>
            <a:r>
              <a:rPr lang="en-US" b="1" dirty="0"/>
              <a:t>Hardware Infrastructure</a:t>
            </a:r>
          </a:p>
          <a:p>
            <a:pPr lvl="1"/>
            <a:r>
              <a:rPr lang="en-US" dirty="0"/>
              <a:t>Exploring different hardware ideas: disk speed and size, accelerators or not, network, CPU, memory size</a:t>
            </a:r>
          </a:p>
          <a:p>
            <a:pPr lvl="1"/>
            <a:r>
              <a:rPr lang="en-US" dirty="0"/>
              <a:t>Access to testbeds to explore hardware, software, applications at large enough scale (# nodes) to test parallel implementations</a:t>
            </a:r>
          </a:p>
          <a:p>
            <a:pPr lvl="1"/>
            <a:r>
              <a:rPr lang="en-US" dirty="0"/>
              <a:t>DevOps to automate deployment (HPC) Cloud 2.0 for IBM</a:t>
            </a:r>
          </a:p>
          <a:p>
            <a:pPr lvl="1"/>
            <a:r>
              <a:rPr lang="en-US" dirty="0"/>
              <a:t>Consider commercial clouds as hosts: Amazon, Azure, Baidu, Google …..</a:t>
            </a:r>
          </a:p>
          <a:p>
            <a:r>
              <a:rPr lang="en-US" b="1" dirty="0"/>
              <a:t>Middleware/Systems Software</a:t>
            </a:r>
          </a:p>
          <a:p>
            <a:pPr lvl="1"/>
            <a:r>
              <a:rPr lang="en-US" dirty="0"/>
              <a:t>Cover range of applications: Streaming to Batch; Pleasing Parallel to Database to Global Machine Learning; Security; Data analytics to management</a:t>
            </a:r>
          </a:p>
          <a:p>
            <a:pPr lvl="1"/>
            <a:r>
              <a:rPr lang="en-US" dirty="0"/>
              <a:t>Build and test on different hardware for different applications</a:t>
            </a:r>
          </a:p>
          <a:p>
            <a:r>
              <a:rPr lang="en-US" b="1" dirty="0"/>
              <a:t>Applications and Algorithms</a:t>
            </a:r>
          </a:p>
          <a:p>
            <a:pPr lvl="1"/>
            <a:r>
              <a:rPr lang="en-US" dirty="0"/>
              <a:t>Gather requirements from users</a:t>
            </a:r>
          </a:p>
          <a:p>
            <a:pPr lvl="1"/>
            <a:r>
              <a:rPr lang="en-US" dirty="0"/>
              <a:t>Contribute use cases to V3 of NIST Public Big Data use case survey</a:t>
            </a:r>
          </a:p>
          <a:p>
            <a:pPr lvl="1"/>
            <a:r>
              <a:rPr lang="en-US" dirty="0"/>
              <a:t>Choose applications and implement with “</a:t>
            </a:r>
            <a:r>
              <a:rPr lang="en-US" b="1" dirty="0"/>
              <a:t>Middleware/Systems Software” on “Hardware Infrastructure”</a:t>
            </a:r>
            <a:r>
              <a:rPr lang="en-US" dirty="0"/>
              <a:t>; derive lessons for systems and advance application area</a:t>
            </a:r>
            <a:endParaRPr lang="en-US" b="1" dirty="0"/>
          </a:p>
          <a:p>
            <a:pPr lvl="1"/>
            <a:endParaRPr lang="en-US" dirty="0"/>
          </a:p>
          <a:p>
            <a:pPr lvl="1"/>
            <a:endParaRPr lang="en-US" dirty="0"/>
          </a:p>
        </p:txBody>
      </p:sp>
      <p:sp>
        <p:nvSpPr>
          <p:cNvPr id="4" name="Date Placeholder 3">
            <a:extLst>
              <a:ext uri="{FF2B5EF4-FFF2-40B4-BE49-F238E27FC236}">
                <a16:creationId xmlns:a16="http://schemas.microsoft.com/office/drawing/2014/main" id="{EBF6427E-27CE-4A5D-AC65-A4D551EE1CD8}"/>
              </a:ext>
            </a:extLst>
          </p:cNvPr>
          <p:cNvSpPr>
            <a:spLocks noGrp="1"/>
          </p:cNvSpPr>
          <p:nvPr>
            <p:ph type="dt" sz="half" idx="10"/>
          </p:nvPr>
        </p:nvSpPr>
        <p:spPr/>
        <p:txBody>
          <a:bodyPr/>
          <a:lstStyle/>
          <a:p>
            <a:fld id="{0105E2CA-3D1B-40B7-AEAA-5DA74A30CD9D}" type="datetime1">
              <a:rPr lang="en-US" smtClean="0">
                <a:solidFill>
                  <a:prstClr val="black">
                    <a:tint val="75000"/>
                  </a:prstClr>
                </a:solidFill>
              </a:rPr>
              <a:t>6/4/2018</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BB38890-A463-4FFB-B21E-A970DC7B28E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65</a:t>
            </a:fld>
            <a:endParaRPr lang="en-US">
              <a:solidFill>
                <a:prstClr val="black">
                  <a:tint val="75000"/>
                </a:prstClr>
              </a:solidFill>
            </a:endParaRPr>
          </a:p>
        </p:txBody>
      </p:sp>
    </p:spTree>
    <p:extLst>
      <p:ext uri="{BB962C8B-B14F-4D97-AF65-F5344CB8AC3E}">
        <p14:creationId xmlns:p14="http://schemas.microsoft.com/office/powerpoint/2010/main" val="41258240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5542-BC99-4E7D-8E8D-3294B513050B}"/>
              </a:ext>
            </a:extLst>
          </p:cNvPr>
          <p:cNvSpPr>
            <a:spLocks noGrp="1"/>
          </p:cNvSpPr>
          <p:nvPr>
            <p:ph type="title"/>
          </p:nvPr>
        </p:nvSpPr>
        <p:spPr>
          <a:xfrm>
            <a:off x="1" y="0"/>
            <a:ext cx="12191999" cy="716692"/>
          </a:xfrm>
        </p:spPr>
        <p:txBody>
          <a:bodyPr>
            <a:noAutofit/>
          </a:bodyPr>
          <a:lstStyle/>
          <a:p>
            <a:pPr algn="ctr"/>
            <a:r>
              <a:rPr lang="en-US" sz="3000" dirty="0">
                <a:latin typeface="Arial" panose="020B0604020202020204" pitchFamily="34" charset="0"/>
                <a:cs typeface="Arial" panose="020B0604020202020204" pitchFamily="34" charset="0"/>
              </a:rPr>
              <a:t>AI First High Performance Big Data Computing</a:t>
            </a:r>
            <a:endParaRPr lang="en-US" sz="3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792C802-0D7B-4FDC-AAB8-E1E9E386A35B}"/>
              </a:ext>
            </a:extLst>
          </p:cNvPr>
          <p:cNvSpPr>
            <a:spLocks noGrp="1"/>
          </p:cNvSpPr>
          <p:nvPr>
            <p:ph idx="1"/>
          </p:nvPr>
        </p:nvSpPr>
        <p:spPr>
          <a:xfrm>
            <a:off x="-1" y="605481"/>
            <a:ext cx="12124267" cy="5750868"/>
          </a:xfrm>
        </p:spPr>
        <p:txBody>
          <a:bodyPr>
            <a:normAutofit fontScale="92500" lnSpcReduction="10000"/>
          </a:bodyPr>
          <a:lstStyle/>
          <a:p>
            <a:r>
              <a:rPr lang="en-US" dirty="0"/>
              <a:t>Requires integration of current (Apache) Big Data and HPC technologies</a:t>
            </a:r>
          </a:p>
          <a:p>
            <a:pPr lvl="1"/>
            <a:r>
              <a:rPr lang="en-US" dirty="0"/>
              <a:t>Integration of Big Data and Big Simulation</a:t>
            </a:r>
          </a:p>
          <a:p>
            <a:pPr lvl="1"/>
            <a:r>
              <a:rPr lang="en-US" dirty="0"/>
              <a:t>Integration of edge to cloud or streaming to batch technologies</a:t>
            </a:r>
          </a:p>
          <a:p>
            <a:r>
              <a:rPr lang="en-US" dirty="0"/>
              <a:t>Detailed analysis of applications identifies 5 distinctive computation models</a:t>
            </a:r>
          </a:p>
          <a:p>
            <a:r>
              <a:rPr lang="en-US" dirty="0"/>
              <a:t>We have integrated HPC into many Apache systems as HPC-ABDS with a rich set of collectives</a:t>
            </a:r>
          </a:p>
          <a:p>
            <a:r>
              <a:rPr lang="en-US" dirty="0"/>
              <a:t>We have analyzed runtimes of Hadoop, Spark, Flink, Storm, Heron and identified key components and proposed a toolkit Twister2 allowing them to be assembled efficiently in different ways for different applications</a:t>
            </a:r>
          </a:p>
          <a:p>
            <a:pPr lvl="1"/>
            <a:r>
              <a:rPr lang="en-US" dirty="0"/>
              <a:t>AI First can be delivered for all application classes</a:t>
            </a:r>
          </a:p>
          <a:p>
            <a:r>
              <a:rPr lang="en-US" dirty="0"/>
              <a:t>Apache systems use dataflow communication which is natural for distributed systems but slow for classic parallel computing</a:t>
            </a:r>
          </a:p>
          <a:p>
            <a:pPr lvl="1"/>
            <a:r>
              <a:rPr lang="en-US" dirty="0"/>
              <a:t>No standard dataflow library (why?). Add Dataflow primitives in MPI-4?</a:t>
            </a:r>
          </a:p>
          <a:p>
            <a:r>
              <a:rPr lang="en-US" dirty="0"/>
              <a:t>HPC could adopt some of tools of Big Data as in Coordination Points (dataflow nodes), State management (fault tolerance) with RDD (datasets)</a:t>
            </a:r>
          </a:p>
        </p:txBody>
      </p:sp>
      <p:sp>
        <p:nvSpPr>
          <p:cNvPr id="7" name="Date Placeholder 6">
            <a:extLst>
              <a:ext uri="{FF2B5EF4-FFF2-40B4-BE49-F238E27FC236}">
                <a16:creationId xmlns:a16="http://schemas.microsoft.com/office/drawing/2014/main" id="{CB1C741E-C512-484A-B2F3-50C367D1E372}"/>
              </a:ext>
            </a:extLst>
          </p:cNvPr>
          <p:cNvSpPr>
            <a:spLocks noGrp="1"/>
          </p:cNvSpPr>
          <p:nvPr>
            <p:ph type="dt" sz="half" idx="10"/>
          </p:nvPr>
        </p:nvSpPr>
        <p:spPr/>
        <p:txBody>
          <a:bodyPr/>
          <a:lstStyle/>
          <a:p>
            <a:fld id="{16789927-F9E7-4F1B-BC28-83C18A497BBA}" type="datetime1">
              <a:rPr lang="en-US" smtClean="0">
                <a:solidFill>
                  <a:prstClr val="black">
                    <a:tint val="75000"/>
                  </a:prstClr>
                </a:solidFill>
              </a:rPr>
              <a:t>6/4/2018</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3DED753A-F7F1-4C48-AF01-2BCE12DDD60A}"/>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66</a:t>
            </a:fld>
            <a:endParaRPr lang="en-US">
              <a:solidFill>
                <a:prstClr val="black">
                  <a:tint val="75000"/>
                </a:prstClr>
              </a:solidFill>
            </a:endParaRPr>
          </a:p>
        </p:txBody>
      </p:sp>
    </p:spTree>
    <p:extLst>
      <p:ext uri="{BB962C8B-B14F-4D97-AF65-F5344CB8AC3E}">
        <p14:creationId xmlns:p14="http://schemas.microsoft.com/office/powerpoint/2010/main" val="440299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48267"/>
            <a:ext cx="12090400" cy="5233459"/>
          </a:xfrm>
          <a:noFill/>
        </p:spPr>
        <p:txBody>
          <a:bodyPr>
            <a:noAutofit/>
          </a:bodyPr>
          <a:lstStyle/>
          <a:p>
            <a:pPr>
              <a:spcBef>
                <a:spcPts val="600"/>
              </a:spcBef>
            </a:pPr>
            <a:r>
              <a:rPr lang="en-US" sz="2400" dirty="0">
                <a:latin typeface="Arial" panose="020B0604020202020204" pitchFamily="34" charset="0"/>
                <a:cs typeface="Arial" panose="020B0604020202020204" pitchFamily="34" charset="0"/>
              </a:rPr>
              <a:t>Need to discuss </a:t>
            </a:r>
            <a:r>
              <a:rPr lang="en-US" sz="2400" b="1" dirty="0">
                <a:solidFill>
                  <a:srgbClr val="C00000"/>
                </a:solidFill>
                <a:latin typeface="Arial" panose="020B0604020202020204" pitchFamily="34" charset="0"/>
                <a:cs typeface="Arial" panose="020B0604020202020204" pitchFamily="34" charset="0"/>
              </a:rPr>
              <a:t>Data </a:t>
            </a:r>
            <a:r>
              <a:rPr lang="en-US" sz="2400" dirty="0">
                <a:latin typeface="Arial" panose="020B0604020202020204" pitchFamily="34" charset="0"/>
                <a:cs typeface="Arial" panose="020B0604020202020204" pitchFamily="34" charset="0"/>
              </a:rPr>
              <a:t>and </a:t>
            </a:r>
            <a:r>
              <a:rPr lang="en-US" sz="2400" b="1" dirty="0">
                <a:solidFill>
                  <a:srgbClr val="C00000"/>
                </a:solidFill>
                <a:latin typeface="Arial" panose="020B0604020202020204" pitchFamily="34" charset="0"/>
                <a:cs typeface="Arial" panose="020B0604020202020204" pitchFamily="34" charset="0"/>
              </a:rPr>
              <a:t>Model</a:t>
            </a:r>
            <a:r>
              <a:rPr lang="en-US" sz="2400" dirty="0">
                <a:latin typeface="Arial" panose="020B0604020202020204" pitchFamily="34" charset="0"/>
                <a:cs typeface="Arial" panose="020B0604020202020204" pitchFamily="34" charset="0"/>
              </a:rPr>
              <a:t> as problems have both intermingled, but we can get insight by separating which allows better understanding of </a:t>
            </a:r>
            <a:r>
              <a:rPr lang="en-US" sz="2400" b="1" dirty="0">
                <a:solidFill>
                  <a:srgbClr val="C00000"/>
                </a:solidFill>
                <a:latin typeface="Arial" panose="020B0604020202020204" pitchFamily="34" charset="0"/>
                <a:cs typeface="Arial" panose="020B0604020202020204" pitchFamily="34" charset="0"/>
              </a:rPr>
              <a:t>Big Data - Big Simulation “convergence” (or differences!)</a:t>
            </a:r>
          </a:p>
          <a:p>
            <a:pPr>
              <a:spcBef>
                <a:spcPts val="600"/>
              </a:spcBef>
            </a:pPr>
            <a:r>
              <a:rPr lang="en-US" sz="2400" dirty="0">
                <a:latin typeface="Arial" panose="020B0604020202020204" pitchFamily="34" charset="0"/>
                <a:cs typeface="Arial" panose="020B0604020202020204" pitchFamily="34" charset="0"/>
              </a:rPr>
              <a:t>The</a:t>
            </a:r>
            <a:r>
              <a:rPr lang="en-US" sz="2400" b="1" dirty="0">
                <a:solidFill>
                  <a:srgbClr val="C00000"/>
                </a:solidFill>
                <a:latin typeface="Arial" panose="020B0604020202020204" pitchFamily="34" charset="0"/>
                <a:cs typeface="Arial" panose="020B0604020202020204" pitchFamily="34" charset="0"/>
              </a:rPr>
              <a:t> Model</a:t>
            </a:r>
            <a:r>
              <a:rPr lang="en-US" sz="2400" dirty="0">
                <a:latin typeface="Arial" panose="020B0604020202020204" pitchFamily="34" charset="0"/>
                <a:cs typeface="Arial" panose="020B0604020202020204" pitchFamily="34" charset="0"/>
              </a:rPr>
              <a:t> is a user construction and it has a “</a:t>
            </a:r>
            <a:r>
              <a:rPr lang="en-US" sz="2400" b="1" dirty="0">
                <a:solidFill>
                  <a:srgbClr val="C00000"/>
                </a:solidFill>
                <a:latin typeface="Arial" panose="020B0604020202020204" pitchFamily="34" charset="0"/>
                <a:cs typeface="Arial" panose="020B0604020202020204" pitchFamily="34" charset="0"/>
              </a:rPr>
              <a:t>concept</a:t>
            </a:r>
            <a:r>
              <a:rPr lang="en-US" sz="2400" dirty="0">
                <a:latin typeface="Arial" panose="020B0604020202020204" pitchFamily="34" charset="0"/>
                <a:cs typeface="Arial" panose="020B0604020202020204" pitchFamily="34" charset="0"/>
              </a:rPr>
              <a:t>”,</a:t>
            </a:r>
            <a:r>
              <a:rPr lang="en-US" sz="2400" b="1" dirty="0">
                <a:solidFill>
                  <a:srgbClr val="C00000"/>
                </a:solidFill>
                <a:latin typeface="Arial" panose="020B0604020202020204" pitchFamily="34" charset="0"/>
                <a:cs typeface="Arial" panose="020B0604020202020204" pitchFamily="34" charset="0"/>
              </a:rPr>
              <a:t> parameters </a:t>
            </a:r>
            <a:r>
              <a:rPr lang="en-US" sz="2400" dirty="0">
                <a:latin typeface="Arial" panose="020B0604020202020204" pitchFamily="34" charset="0"/>
                <a:cs typeface="Arial" panose="020B0604020202020204" pitchFamily="34" charset="0"/>
              </a:rPr>
              <a:t>and gives</a:t>
            </a:r>
            <a:r>
              <a:rPr lang="en-US" sz="2400" b="1" dirty="0">
                <a:solidFill>
                  <a:srgbClr val="C00000"/>
                </a:solidFill>
                <a:latin typeface="Arial" panose="020B0604020202020204" pitchFamily="34" charset="0"/>
                <a:cs typeface="Arial" panose="020B0604020202020204" pitchFamily="34" charset="0"/>
              </a:rPr>
              <a:t> results </a:t>
            </a:r>
            <a:r>
              <a:rPr lang="en-US" sz="2400" dirty="0">
                <a:latin typeface="Arial" panose="020B0604020202020204" pitchFamily="34" charset="0"/>
                <a:cs typeface="Arial" panose="020B0604020202020204" pitchFamily="34" charset="0"/>
              </a:rPr>
              <a:t>determined by the computation. We use term “model” in a general fashion to cover all of these.</a:t>
            </a:r>
          </a:p>
          <a:p>
            <a:pPr>
              <a:spcBef>
                <a:spcPts val="600"/>
              </a:spcBef>
            </a:pPr>
            <a:r>
              <a:rPr lang="en-US" sz="2400" b="1" dirty="0">
                <a:solidFill>
                  <a:srgbClr val="C00000"/>
                </a:solidFill>
                <a:latin typeface="Arial" panose="020B0604020202020204" pitchFamily="34" charset="0"/>
                <a:cs typeface="Arial" panose="020B0604020202020204" pitchFamily="34" charset="0"/>
              </a:rPr>
              <a:t>Big Data </a:t>
            </a:r>
            <a:r>
              <a:rPr lang="en-US" sz="2400" dirty="0">
                <a:latin typeface="Arial" panose="020B0604020202020204" pitchFamily="34" charset="0"/>
                <a:cs typeface="Arial" panose="020B0604020202020204" pitchFamily="34" charset="0"/>
              </a:rPr>
              <a:t>problems</a:t>
            </a:r>
            <a:r>
              <a:rPr lang="en-US" sz="2400" b="1" dirty="0">
                <a:solidFill>
                  <a:srgbClr val="C0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can be broken up into </a:t>
            </a:r>
            <a:r>
              <a:rPr lang="en-US" sz="2400" b="1" dirty="0">
                <a:solidFill>
                  <a:srgbClr val="C00000"/>
                </a:solidFill>
                <a:latin typeface="Arial" panose="020B0604020202020204" pitchFamily="34" charset="0"/>
                <a:cs typeface="Arial" panose="020B0604020202020204" pitchFamily="34" charset="0"/>
              </a:rPr>
              <a:t>Data </a:t>
            </a:r>
            <a:r>
              <a:rPr lang="en-US" sz="2400" dirty="0">
                <a:latin typeface="Arial" panose="020B0604020202020204" pitchFamily="34" charset="0"/>
                <a:cs typeface="Arial" panose="020B0604020202020204" pitchFamily="34" charset="0"/>
              </a:rPr>
              <a:t>and </a:t>
            </a:r>
            <a:r>
              <a:rPr lang="en-US" sz="2400" b="1" dirty="0">
                <a:solidFill>
                  <a:srgbClr val="C00000"/>
                </a:solidFill>
                <a:latin typeface="Arial" panose="020B0604020202020204" pitchFamily="34" charset="0"/>
                <a:cs typeface="Arial" panose="020B0604020202020204" pitchFamily="34" charset="0"/>
              </a:rPr>
              <a:t>Model</a:t>
            </a:r>
          </a:p>
          <a:p>
            <a:pPr lvl="1">
              <a:spcBef>
                <a:spcPts val="600"/>
              </a:spcBef>
            </a:pPr>
            <a:r>
              <a:rPr lang="en-US" sz="2400" dirty="0">
                <a:latin typeface="Arial" panose="020B0604020202020204" pitchFamily="34" charset="0"/>
                <a:cs typeface="Arial" panose="020B0604020202020204" pitchFamily="34" charset="0"/>
              </a:rPr>
              <a:t>For </a:t>
            </a:r>
            <a:r>
              <a:rPr lang="en-US" sz="2400" b="1" dirty="0">
                <a:solidFill>
                  <a:srgbClr val="C00000"/>
                </a:solidFill>
                <a:latin typeface="Arial" panose="020B0604020202020204" pitchFamily="34" charset="0"/>
                <a:cs typeface="Arial" panose="020B0604020202020204" pitchFamily="34" charset="0"/>
              </a:rPr>
              <a:t>clustering, </a:t>
            </a:r>
            <a:r>
              <a:rPr lang="en-US" sz="2400" dirty="0">
                <a:latin typeface="Arial" panose="020B0604020202020204" pitchFamily="34" charset="0"/>
                <a:cs typeface="Arial" panose="020B0604020202020204" pitchFamily="34" charset="0"/>
              </a:rPr>
              <a:t>the model parameters are cluster centers while the data is set of points to be clustered</a:t>
            </a:r>
          </a:p>
          <a:p>
            <a:pPr lvl="1">
              <a:spcBef>
                <a:spcPts val="600"/>
              </a:spcBef>
            </a:pPr>
            <a:r>
              <a:rPr lang="en-US" sz="2400" dirty="0">
                <a:latin typeface="Arial" panose="020B0604020202020204" pitchFamily="34" charset="0"/>
                <a:cs typeface="Arial" panose="020B0604020202020204" pitchFamily="34" charset="0"/>
              </a:rPr>
              <a:t>For </a:t>
            </a:r>
            <a:r>
              <a:rPr lang="en-US" sz="2400" b="1" dirty="0">
                <a:solidFill>
                  <a:srgbClr val="C00000"/>
                </a:solidFill>
                <a:latin typeface="Arial" panose="020B0604020202020204" pitchFamily="34" charset="0"/>
                <a:cs typeface="Arial" panose="020B0604020202020204" pitchFamily="34" charset="0"/>
              </a:rPr>
              <a:t>queries</a:t>
            </a:r>
            <a:r>
              <a:rPr lang="en-US" sz="2400" dirty="0">
                <a:latin typeface="Arial" panose="020B0604020202020204" pitchFamily="34" charset="0"/>
                <a:cs typeface="Arial" panose="020B0604020202020204" pitchFamily="34" charset="0"/>
              </a:rPr>
              <a:t>, the model is structure of database and results of this query while the data is whole database queried and SQL query </a:t>
            </a:r>
          </a:p>
          <a:p>
            <a:pPr lvl="1">
              <a:spcBef>
                <a:spcPts val="600"/>
              </a:spcBef>
            </a:pPr>
            <a:r>
              <a:rPr lang="en-US" sz="2400" dirty="0">
                <a:latin typeface="Arial" panose="020B0604020202020204" pitchFamily="34" charset="0"/>
                <a:cs typeface="Arial" panose="020B0604020202020204" pitchFamily="34" charset="0"/>
              </a:rPr>
              <a:t>For </a:t>
            </a:r>
            <a:r>
              <a:rPr lang="en-US" sz="2400" b="1" dirty="0">
                <a:solidFill>
                  <a:srgbClr val="C00000"/>
                </a:solidFill>
                <a:latin typeface="Arial" panose="020B0604020202020204" pitchFamily="34" charset="0"/>
                <a:cs typeface="Arial" panose="020B0604020202020204" pitchFamily="34" charset="0"/>
              </a:rPr>
              <a:t>deep learning </a:t>
            </a:r>
            <a:r>
              <a:rPr lang="en-US" sz="2400" dirty="0">
                <a:latin typeface="Arial" panose="020B0604020202020204" pitchFamily="34" charset="0"/>
                <a:cs typeface="Arial" panose="020B0604020202020204" pitchFamily="34" charset="0"/>
              </a:rPr>
              <a:t>with ImageNet, the model is chosen network with model parameters as the network link weights. The data is set of images used for training or classification</a:t>
            </a:r>
          </a:p>
        </p:txBody>
      </p:sp>
      <p:sp>
        <p:nvSpPr>
          <p:cNvPr id="2" name="Title 1"/>
          <p:cNvSpPr>
            <a:spLocks noGrp="1"/>
          </p:cNvSpPr>
          <p:nvPr>
            <p:ph type="title"/>
          </p:nvPr>
        </p:nvSpPr>
        <p:spPr>
          <a:xfrm>
            <a:off x="719666" y="136526"/>
            <a:ext cx="10515600" cy="1003829"/>
          </a:xfrm>
        </p:spPr>
        <p:txBody>
          <a:bodyPr>
            <a:normAutofit/>
          </a:bodyPr>
          <a:lstStyle/>
          <a:p>
            <a:pPr algn="ctr"/>
            <a:r>
              <a:rPr lang="en-US" sz="4000" b="1" dirty="0">
                <a:latin typeface="+mn-lt"/>
              </a:rPr>
              <a:t>Data and Model in Big Data and Simulations I</a:t>
            </a:r>
          </a:p>
        </p:txBody>
      </p:sp>
      <p:sp>
        <p:nvSpPr>
          <p:cNvPr id="7" name="Slide Number Placeholder 6">
            <a:extLst>
              <a:ext uri="{FF2B5EF4-FFF2-40B4-BE49-F238E27FC236}">
                <a16:creationId xmlns:a16="http://schemas.microsoft.com/office/drawing/2014/main" id="{E8A807B9-F00F-4D06-A894-32F06C398DC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901508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697"/>
            <a:ext cx="12090400" cy="5554212"/>
          </a:xfrm>
          <a:noFill/>
        </p:spPr>
        <p:txBody>
          <a:bodyPr>
            <a:normAutofit/>
          </a:bodyPr>
          <a:lstStyle/>
          <a:p>
            <a:r>
              <a:rPr lang="en-US" sz="2400" b="1" dirty="0">
                <a:solidFill>
                  <a:srgbClr val="C00000"/>
                </a:solidFill>
              </a:rPr>
              <a:t>Simulations</a:t>
            </a:r>
            <a:r>
              <a:rPr lang="en-US" sz="2400" dirty="0">
                <a:solidFill>
                  <a:srgbClr val="C00000"/>
                </a:solidFill>
              </a:rPr>
              <a:t> </a:t>
            </a:r>
            <a:r>
              <a:rPr lang="en-US" sz="2400" dirty="0"/>
              <a:t>can also be considered as </a:t>
            </a:r>
            <a:r>
              <a:rPr lang="en-US" sz="2400" b="1" dirty="0">
                <a:solidFill>
                  <a:srgbClr val="C00000"/>
                </a:solidFill>
              </a:rPr>
              <a:t>Data</a:t>
            </a:r>
            <a:r>
              <a:rPr lang="en-US" sz="2400" dirty="0"/>
              <a:t> plus </a:t>
            </a:r>
            <a:r>
              <a:rPr lang="en-US" sz="2400" b="1" dirty="0">
                <a:solidFill>
                  <a:srgbClr val="C00000"/>
                </a:solidFill>
              </a:rPr>
              <a:t>Model</a:t>
            </a:r>
          </a:p>
          <a:p>
            <a:pPr lvl="1"/>
            <a:r>
              <a:rPr lang="en-US" b="1" dirty="0">
                <a:solidFill>
                  <a:srgbClr val="C00000"/>
                </a:solidFill>
              </a:rPr>
              <a:t>Model</a:t>
            </a:r>
            <a:r>
              <a:rPr lang="en-US" dirty="0"/>
              <a:t> can be formulation with particle dynamics or partial differential equations defined by parameters such as particle positions and discretized velocity, pressure, density values</a:t>
            </a:r>
          </a:p>
          <a:p>
            <a:pPr lvl="1"/>
            <a:r>
              <a:rPr lang="en-US" b="1" dirty="0">
                <a:solidFill>
                  <a:srgbClr val="C00000"/>
                </a:solidFill>
              </a:rPr>
              <a:t>Data</a:t>
            </a:r>
            <a:r>
              <a:rPr lang="en-US" dirty="0"/>
              <a:t> could be small when just boundary conditions </a:t>
            </a:r>
          </a:p>
          <a:p>
            <a:pPr lvl="1"/>
            <a:r>
              <a:rPr lang="en-US" b="1" dirty="0">
                <a:solidFill>
                  <a:srgbClr val="C00000"/>
                </a:solidFill>
              </a:rPr>
              <a:t>Data</a:t>
            </a:r>
            <a:r>
              <a:rPr lang="en-US" dirty="0"/>
              <a:t> large with data assimilation (weather forecasting) or when data visualizations are produced by simulation</a:t>
            </a:r>
          </a:p>
          <a:p>
            <a:r>
              <a:rPr lang="en-US" sz="2400" b="1" dirty="0">
                <a:solidFill>
                  <a:srgbClr val="C00000"/>
                </a:solidFill>
              </a:rPr>
              <a:t>Big Data  </a:t>
            </a:r>
            <a:r>
              <a:rPr lang="en-US" sz="2400" dirty="0"/>
              <a:t>implies Data is large but Model varies in size</a:t>
            </a:r>
          </a:p>
          <a:p>
            <a:pPr lvl="1"/>
            <a:r>
              <a:rPr lang="en-US" dirty="0"/>
              <a:t>e.g. </a:t>
            </a:r>
            <a:r>
              <a:rPr lang="en-US" b="1" dirty="0"/>
              <a:t>LDA</a:t>
            </a:r>
            <a:r>
              <a:rPr lang="en-US" dirty="0"/>
              <a:t> (Latent Dirichlet Allocation) with many topics or </a:t>
            </a:r>
            <a:r>
              <a:rPr lang="en-US" b="1" dirty="0"/>
              <a:t>deep learning </a:t>
            </a:r>
            <a:r>
              <a:rPr lang="en-US" dirty="0"/>
              <a:t>has a large model</a:t>
            </a:r>
          </a:p>
          <a:p>
            <a:pPr lvl="1"/>
            <a:r>
              <a:rPr lang="en-US" b="1" dirty="0"/>
              <a:t>Clustering</a:t>
            </a:r>
            <a:r>
              <a:rPr lang="en-US" dirty="0"/>
              <a:t> or </a:t>
            </a:r>
            <a:r>
              <a:rPr lang="en-US" b="1" dirty="0"/>
              <a:t>Dimension reduction </a:t>
            </a:r>
            <a:r>
              <a:rPr lang="en-US" dirty="0"/>
              <a:t>can be quite small in model size</a:t>
            </a:r>
          </a:p>
          <a:p>
            <a:r>
              <a:rPr lang="en-US" sz="2400" b="1" dirty="0">
                <a:solidFill>
                  <a:srgbClr val="C00000"/>
                </a:solidFill>
              </a:rPr>
              <a:t>Data</a:t>
            </a:r>
            <a:r>
              <a:rPr lang="en-US" sz="2400" dirty="0"/>
              <a:t> often static between iterations (unless streaming); </a:t>
            </a:r>
            <a:r>
              <a:rPr lang="en-US" sz="2400" b="1" dirty="0">
                <a:solidFill>
                  <a:srgbClr val="C00000"/>
                </a:solidFill>
              </a:rPr>
              <a:t>Model parameters</a:t>
            </a:r>
            <a:r>
              <a:rPr lang="en-US" sz="2400" dirty="0"/>
              <a:t> vary between iterations</a:t>
            </a:r>
          </a:p>
          <a:p>
            <a:r>
              <a:rPr lang="en-US" sz="2400" b="1" dirty="0">
                <a:solidFill>
                  <a:srgbClr val="C00000"/>
                </a:solidFill>
              </a:rPr>
              <a:t>Data</a:t>
            </a:r>
            <a:r>
              <a:rPr lang="en-US" sz="2400" dirty="0"/>
              <a:t> and </a:t>
            </a:r>
            <a:r>
              <a:rPr lang="en-US" sz="2400" b="1" dirty="0">
                <a:solidFill>
                  <a:srgbClr val="C00000"/>
                </a:solidFill>
              </a:rPr>
              <a:t>Model Parameters </a:t>
            </a:r>
            <a:r>
              <a:rPr lang="en-US" sz="2400" dirty="0"/>
              <a:t>are often </a:t>
            </a:r>
            <a:r>
              <a:rPr lang="en-US" sz="2400" b="1" dirty="0"/>
              <a:t>confused </a:t>
            </a:r>
            <a:r>
              <a:rPr lang="en-US" sz="2400" dirty="0"/>
              <a:t>in papers as term data used to describe the parameters of models.</a:t>
            </a:r>
          </a:p>
          <a:p>
            <a:r>
              <a:rPr lang="en-US" sz="2400" b="1" dirty="0">
                <a:solidFill>
                  <a:srgbClr val="C00000"/>
                </a:solidFill>
              </a:rPr>
              <a:t>Models </a:t>
            </a:r>
            <a:r>
              <a:rPr lang="en-US" sz="2400" dirty="0">
                <a:solidFill>
                  <a:srgbClr val="C00000"/>
                </a:solidFill>
              </a:rPr>
              <a:t>in </a:t>
            </a:r>
            <a:r>
              <a:rPr lang="en-US" sz="2400" b="1" dirty="0">
                <a:solidFill>
                  <a:srgbClr val="C00000"/>
                </a:solidFill>
              </a:rPr>
              <a:t>Big Data </a:t>
            </a:r>
            <a:r>
              <a:rPr lang="en-US" sz="2400" dirty="0">
                <a:solidFill>
                  <a:srgbClr val="C00000"/>
                </a:solidFill>
              </a:rPr>
              <a:t>and </a:t>
            </a:r>
            <a:r>
              <a:rPr lang="en-US" sz="2400" b="1" dirty="0">
                <a:solidFill>
                  <a:srgbClr val="C00000"/>
                </a:solidFill>
              </a:rPr>
              <a:t>Simulations </a:t>
            </a:r>
            <a:r>
              <a:rPr lang="en-US" sz="2400" dirty="0">
                <a:solidFill>
                  <a:srgbClr val="C00000"/>
                </a:solidFill>
              </a:rPr>
              <a:t>have many similarities and allow </a:t>
            </a:r>
            <a:r>
              <a:rPr lang="en-US" sz="2400" b="1" dirty="0">
                <a:solidFill>
                  <a:srgbClr val="C00000"/>
                </a:solidFill>
              </a:rPr>
              <a:t>convergence</a:t>
            </a:r>
          </a:p>
        </p:txBody>
      </p:sp>
      <p:sp>
        <p:nvSpPr>
          <p:cNvPr id="2" name="Title 1"/>
          <p:cNvSpPr>
            <a:spLocks noGrp="1"/>
          </p:cNvSpPr>
          <p:nvPr>
            <p:ph type="title"/>
          </p:nvPr>
        </p:nvSpPr>
        <p:spPr>
          <a:xfrm>
            <a:off x="931334" y="0"/>
            <a:ext cx="10515600" cy="905933"/>
          </a:xfrm>
        </p:spPr>
        <p:txBody>
          <a:bodyPr>
            <a:normAutofit/>
          </a:bodyPr>
          <a:lstStyle/>
          <a:p>
            <a:pPr algn="ctr"/>
            <a:r>
              <a:rPr lang="en-US" sz="4000" b="1" dirty="0">
                <a:latin typeface="+mn-lt"/>
              </a:rPr>
              <a:t>Data and Model in Big Data and Simulations II</a:t>
            </a:r>
          </a:p>
        </p:txBody>
      </p:sp>
      <p:sp>
        <p:nvSpPr>
          <p:cNvPr id="7" name="Slide Number Placeholder 6">
            <a:extLst>
              <a:ext uri="{FF2B5EF4-FFF2-40B4-BE49-F238E27FC236}">
                <a16:creationId xmlns:a16="http://schemas.microsoft.com/office/drawing/2014/main" id="{D4F267CB-F08B-4C65-B9B9-95E32A0D3EB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2989588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07588"/>
            <a:ext cx="12090400" cy="5173212"/>
          </a:xfrm>
        </p:spPr>
        <p:txBody>
          <a:bodyPr>
            <a:noAutofit/>
          </a:bodyPr>
          <a:lstStyle/>
          <a:p>
            <a:r>
              <a:rPr lang="en-US" sz="2400" b="1" dirty="0"/>
              <a:t>Applications </a:t>
            </a:r>
            <a:r>
              <a:rPr lang="en-US" sz="2400" dirty="0"/>
              <a:t>– Divide use cases into</a:t>
            </a:r>
            <a:r>
              <a:rPr lang="en-US" sz="2400" dirty="0">
                <a:solidFill>
                  <a:srgbClr val="C00000"/>
                </a:solidFill>
              </a:rPr>
              <a:t> </a:t>
            </a:r>
            <a:r>
              <a:rPr lang="en-US" sz="2400" b="1" dirty="0">
                <a:solidFill>
                  <a:srgbClr val="C00000"/>
                </a:solidFill>
              </a:rPr>
              <a:t>Data</a:t>
            </a:r>
            <a:r>
              <a:rPr lang="en-US" sz="2400" dirty="0">
                <a:solidFill>
                  <a:srgbClr val="C00000"/>
                </a:solidFill>
              </a:rPr>
              <a:t> </a:t>
            </a:r>
            <a:r>
              <a:rPr lang="en-US" sz="2400" dirty="0"/>
              <a:t>and</a:t>
            </a:r>
            <a:r>
              <a:rPr lang="en-US" sz="2400" dirty="0">
                <a:solidFill>
                  <a:srgbClr val="C00000"/>
                </a:solidFill>
              </a:rPr>
              <a:t> </a:t>
            </a:r>
            <a:r>
              <a:rPr lang="en-US" sz="2400" b="1" dirty="0">
                <a:solidFill>
                  <a:srgbClr val="C00000"/>
                </a:solidFill>
              </a:rPr>
              <a:t>Model </a:t>
            </a:r>
            <a:r>
              <a:rPr lang="en-US" sz="2400" dirty="0"/>
              <a:t>and compare characteristics separately in these two components with 64 Convergence Diamonds (features). </a:t>
            </a:r>
          </a:p>
          <a:p>
            <a:pPr lvl="1"/>
            <a:r>
              <a:rPr lang="en-US" dirty="0"/>
              <a:t>Identify importance of streaming data, pleasingly parallel, global/local machine-learning</a:t>
            </a:r>
          </a:p>
          <a:p>
            <a:r>
              <a:rPr lang="en-US" sz="2400" b="1" dirty="0"/>
              <a:t>Software </a:t>
            </a:r>
            <a:r>
              <a:rPr lang="en-US" sz="2400" dirty="0"/>
              <a:t>– Single model of</a:t>
            </a:r>
            <a:r>
              <a:rPr lang="en-US" sz="2400" b="1" dirty="0"/>
              <a:t> </a:t>
            </a:r>
            <a:r>
              <a:rPr lang="en-US" sz="2400" b="1" dirty="0">
                <a:solidFill>
                  <a:srgbClr val="C00000"/>
                </a:solidFill>
              </a:rPr>
              <a:t>High Performance Computing (HPC) Enhanced Big Data Stack HPC-ABDS</a:t>
            </a:r>
            <a:r>
              <a:rPr lang="en-US" sz="2400" dirty="0"/>
              <a:t>. 21 Layers adding high performance runtime to Apache systems </a:t>
            </a:r>
            <a:r>
              <a:rPr lang="en-US" sz="2400" b="1" dirty="0">
                <a:solidFill>
                  <a:srgbClr val="C00000"/>
                </a:solidFill>
              </a:rPr>
              <a:t>HPC-</a:t>
            </a:r>
            <a:r>
              <a:rPr lang="en-US" sz="2400" b="1" dirty="0" err="1">
                <a:solidFill>
                  <a:srgbClr val="C00000"/>
                </a:solidFill>
              </a:rPr>
              <a:t>FaaS</a:t>
            </a:r>
            <a:r>
              <a:rPr lang="en-US" sz="2400" dirty="0"/>
              <a:t> Programming Model</a:t>
            </a:r>
          </a:p>
          <a:p>
            <a:pPr lvl="1"/>
            <a:r>
              <a:rPr lang="en-US" b="1" dirty="0" err="1">
                <a:solidFill>
                  <a:srgbClr val="C00000"/>
                </a:solidFill>
              </a:rPr>
              <a:t>Serverless</a:t>
            </a:r>
            <a:r>
              <a:rPr lang="en-US" dirty="0"/>
              <a:t> Infrastructure as a Service IaaS</a:t>
            </a:r>
          </a:p>
          <a:p>
            <a:r>
              <a:rPr lang="en-US" sz="2400" b="1" dirty="0"/>
              <a:t>Hardware </a:t>
            </a:r>
            <a:r>
              <a:rPr lang="en-US" sz="2400" dirty="0"/>
              <a:t>system designed for functionality and performance of application type e.g. disks, interconnect, memory, CPU acceleration different for machine learning, pleasingly parallel, data management, streaming, simulations</a:t>
            </a:r>
          </a:p>
          <a:p>
            <a:pPr lvl="1"/>
            <a:r>
              <a:rPr lang="en-US" dirty="0"/>
              <a:t>Use DevOps to automate deployment of event-driven software defined systems on hardware: </a:t>
            </a:r>
            <a:r>
              <a:rPr lang="en-US" b="1" dirty="0" err="1"/>
              <a:t>HPCCloud</a:t>
            </a:r>
            <a:r>
              <a:rPr lang="en-US" b="1" dirty="0"/>
              <a:t> 2.0</a:t>
            </a:r>
            <a:endParaRPr lang="en-US" dirty="0"/>
          </a:p>
          <a:p>
            <a:r>
              <a:rPr lang="en-US" sz="2400" b="1" dirty="0"/>
              <a:t>Total System </a:t>
            </a:r>
            <a:r>
              <a:rPr lang="en-US" sz="2400" b="1" dirty="0">
                <a:solidFill>
                  <a:srgbClr val="C00000"/>
                </a:solidFill>
              </a:rPr>
              <a:t>Solutions (wisdom) as a Service: </a:t>
            </a:r>
            <a:r>
              <a:rPr lang="en-US" sz="2400" b="1" dirty="0"/>
              <a:t>AI First </a:t>
            </a:r>
            <a:r>
              <a:rPr lang="en-US" sz="2400" b="1" dirty="0" err="1"/>
              <a:t>HPCCloud</a:t>
            </a:r>
            <a:r>
              <a:rPr lang="en-US" sz="2400" b="1" dirty="0"/>
              <a:t> 3.0</a:t>
            </a:r>
            <a:endParaRPr lang="en-US" sz="2400" dirty="0"/>
          </a:p>
        </p:txBody>
      </p:sp>
      <p:sp>
        <p:nvSpPr>
          <p:cNvPr id="2" name="Title 1"/>
          <p:cNvSpPr>
            <a:spLocks noGrp="1"/>
          </p:cNvSpPr>
          <p:nvPr>
            <p:ph type="title"/>
          </p:nvPr>
        </p:nvSpPr>
        <p:spPr>
          <a:xfrm>
            <a:off x="-77821" y="196200"/>
            <a:ext cx="12168221" cy="762000"/>
          </a:xfrm>
        </p:spPr>
        <p:txBody>
          <a:bodyPr>
            <a:noAutofit/>
          </a:bodyPr>
          <a:lstStyle/>
          <a:p>
            <a:pPr algn="ctr"/>
            <a:r>
              <a:rPr lang="en-US" sz="3600" b="1" dirty="0">
                <a:latin typeface="+mn-lt"/>
              </a:rPr>
              <a:t>Convergence/Divergence Points for AI First </a:t>
            </a:r>
            <a:br>
              <a:rPr lang="en-US" sz="3600" b="1" dirty="0">
                <a:latin typeface="+mn-lt"/>
              </a:rPr>
            </a:br>
            <a:r>
              <a:rPr lang="en-US" sz="3600" b="1" dirty="0">
                <a:latin typeface="+mn-lt"/>
              </a:rPr>
              <a:t>HPC-Cloud-Edge- Big Data-Simulation</a:t>
            </a:r>
          </a:p>
        </p:txBody>
      </p:sp>
      <p:sp>
        <p:nvSpPr>
          <p:cNvPr id="8" name="Slide Number Placeholder 7">
            <a:extLst>
              <a:ext uri="{FF2B5EF4-FFF2-40B4-BE49-F238E27FC236}">
                <a16:creationId xmlns:a16="http://schemas.microsoft.com/office/drawing/2014/main" id="{5FCEE1B7-90FF-45D3-BDA4-82F3387ED2C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8609247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24480</TotalTime>
  <Words>5580</Words>
  <Application>Microsoft Office PowerPoint</Application>
  <PresentationFormat>Widescreen</PresentationFormat>
  <Paragraphs>712</Paragraphs>
  <Slides>66</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66</vt:i4>
      </vt:variant>
    </vt:vector>
  </HeadingPairs>
  <TitlesOfParts>
    <vt:vector size="76" baseType="lpstr">
      <vt:lpstr>MS PGothic</vt:lpstr>
      <vt:lpstr>Arial</vt:lpstr>
      <vt:lpstr>Calibri</vt:lpstr>
      <vt:lpstr>Calibri Light</vt:lpstr>
      <vt:lpstr>DejaVu Sans</vt:lpstr>
      <vt:lpstr>Montserrat</vt:lpstr>
      <vt:lpstr>Symbol</vt:lpstr>
      <vt:lpstr>Times New Roman</vt:lpstr>
      <vt:lpstr>1_Office Theme</vt:lpstr>
      <vt:lpstr>2_Office Theme</vt:lpstr>
      <vt:lpstr>High Performance Big Data Computing</vt:lpstr>
      <vt:lpstr>What is High Performance Big Data Computing?</vt:lpstr>
      <vt:lpstr>Parallel Computing: Big Data and Simulations</vt:lpstr>
      <vt:lpstr>Requirements</vt:lpstr>
      <vt:lpstr>Local and Global Machine Learning</vt:lpstr>
      <vt:lpstr>Features of AI First Big Data Processing Systems</vt:lpstr>
      <vt:lpstr>Data and Model in Big Data and Simulations I</vt:lpstr>
      <vt:lpstr>Data and Model in Big Data and Simulations II</vt:lpstr>
      <vt:lpstr>Convergence/Divergence Points for AI First  HPC-Cloud-Edge- Big Data-Simulation</vt:lpstr>
      <vt:lpstr>Implies a Data Grid linked to an  AI First HPC Cloud</vt:lpstr>
      <vt:lpstr>Predictions/Assumptions</vt:lpstr>
      <vt:lpstr>Structure of AI First Applications </vt:lpstr>
      <vt:lpstr>Distinctive Features of Applications</vt:lpstr>
      <vt:lpstr>Difficulty in Parallelism Size of Synchronization constraints</vt:lpstr>
      <vt:lpstr>Five Major Application Structures</vt:lpstr>
      <vt:lpstr>NIST Big Data Public Working Group Standards Best Practice</vt:lpstr>
      <vt:lpstr>51 Detailed Use Cases: Contributed July-September 2013 Covers goals, data features such as 3 V’s, software, hardware</vt:lpstr>
      <vt:lpstr>PowerPoint Presentation</vt:lpstr>
      <vt:lpstr>Sample Features of 51 Use Cases I</vt:lpstr>
      <vt:lpstr>Sample Features of 51 Use Cases II</vt:lpstr>
      <vt:lpstr>AI First interactive analysis of observational scientific data</vt:lpstr>
      <vt:lpstr>Orchestrate multiple sequential and parallel data transformations and/or AI First analytics processing using a workflow manager</vt:lpstr>
      <vt:lpstr>Classifying Use Cases</vt:lpstr>
      <vt:lpstr>64 Features in 4 views for Unified Classification of Big Data and Simulation Applications</vt:lpstr>
      <vt:lpstr>AI First Platforms Comparing Spark, Flink and MPI </vt:lpstr>
      <vt:lpstr>Machine Learning with MPI, Spark and Flink</vt:lpstr>
      <vt:lpstr>Multidimensional Scaling: 3 Nested Parallel Sections</vt:lpstr>
      <vt:lpstr>Terasort</vt:lpstr>
      <vt:lpstr>HPC Runtime versus ABDS distributed Computing Model on Data Analytics</vt:lpstr>
      <vt:lpstr>Software HPC-ABDS HPC-FaaS AI First Analytics</vt:lpstr>
      <vt:lpstr>PowerPoint Presentation</vt:lpstr>
      <vt:lpstr>HPC-ABDS  Integrated wide range of HPC and Big Data technologies.  I gave up updating list in January 2016!</vt:lpstr>
      <vt:lpstr>PowerPoint Presentation</vt:lpstr>
      <vt:lpstr>Harp Plugin for Hadoop: Adding High Performance</vt:lpstr>
      <vt:lpstr>Run time software for Harp</vt:lpstr>
      <vt:lpstr>      Harp v. Spark                   Harp v. Torch            Harp v. MPI </vt:lpstr>
      <vt:lpstr>Mahout and SPIDAL</vt:lpstr>
      <vt:lpstr>Qiu Core SPIDAL Parallel HPC Library with Collective Used</vt:lpstr>
      <vt:lpstr>Ways of adding AI First High Performance</vt:lpstr>
      <vt:lpstr>Implementing  Twister2 in detail I</vt:lpstr>
      <vt:lpstr>Twister2: “Next Generation Grid - Edge – HPC Cloud” Programming Environment </vt:lpstr>
      <vt:lpstr>Integrating HPC and Apache Programming Environments</vt:lpstr>
      <vt:lpstr>Approach</vt:lpstr>
      <vt:lpstr>Twister2 Components I</vt:lpstr>
      <vt:lpstr>Twister2 Components II</vt:lpstr>
      <vt:lpstr>Implementing  Twister2 in detail II</vt:lpstr>
      <vt:lpstr>Twister2 Dataflow Communications</vt:lpstr>
      <vt:lpstr>Flink, BSP and DFW Performance</vt:lpstr>
      <vt:lpstr>K-Means algorithm performance Spark, DFW, BSP for Twister2 IB (Infiniband) and 10Gbps Ethernet</vt:lpstr>
      <vt:lpstr>Sorting Records</vt:lpstr>
      <vt:lpstr>Twister:Net and Apache Heron for Streaming</vt:lpstr>
      <vt:lpstr>Implementing  Twister2 in detail III</vt:lpstr>
      <vt:lpstr>Resource Allocation</vt:lpstr>
      <vt:lpstr>PowerPoint Presentation</vt:lpstr>
      <vt:lpstr>Dataflow at Different Grain sizes</vt:lpstr>
      <vt:lpstr>Workflow vs Dataflow: Different grain sizes and different performance trade-offs</vt:lpstr>
      <vt:lpstr>NiFi Coarse-grain Workflow</vt:lpstr>
      <vt:lpstr>Flink MDS Dataflow Graph</vt:lpstr>
      <vt:lpstr>Systems State                               Spark Kmeans Dataflow</vt:lpstr>
      <vt:lpstr>Fault Tolerance and State  </vt:lpstr>
      <vt:lpstr>Futures  Implementing  Twister2 AI First High Performance Big Data Computing</vt:lpstr>
      <vt:lpstr>Twister2 Timeline: End of August 2018</vt:lpstr>
      <vt:lpstr>Twister2 Timeline: End of December 2018</vt:lpstr>
      <vt:lpstr>Twister2 Timeline: After December 2018</vt:lpstr>
      <vt:lpstr>Research and Development Areas for AI First Systems</vt:lpstr>
      <vt:lpstr>AI First High Performance Big Data Computing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Efficient Dataflow Frameworks for Big Data Applications: Integrating Parallel and Distributed Computing Runtimes</dc:title>
  <dc:creator>supun</dc:creator>
  <cp:lastModifiedBy>Geoffrey Fox</cp:lastModifiedBy>
  <cp:revision>372</cp:revision>
  <dcterms:created xsi:type="dcterms:W3CDTF">2017-06-12T19:54:34Z</dcterms:created>
  <dcterms:modified xsi:type="dcterms:W3CDTF">2018-06-05T14:36:14Z</dcterms:modified>
</cp:coreProperties>
</file>