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60" r:id="rId4"/>
    <p:sldId id="256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FEEF-60CD-4194-B4C9-7BDFCD33B597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EF1C-D727-44C5-9E97-49A80848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4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0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8614-6A08-4112-811E-04808F87CE16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1557-1AA1-429D-B874-4EAB7935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7/23/2012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30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00560"/>
            <a:ext cx="9071419" cy="1556421"/>
          </a:xfrm>
        </p:spPr>
        <p:txBody>
          <a:bodyPr/>
          <a:lstStyle/>
          <a:p>
            <a:r>
              <a:rPr lang="en-US" sz="4000" dirty="0"/>
              <a:t>FutureGrid </a:t>
            </a:r>
            <a:r>
              <a:rPr lang="en-US" sz="4000" dirty="0" smtClean="0"/>
              <a:t>Grid </a:t>
            </a:r>
            <a:r>
              <a:rPr lang="en-US" sz="4000" dirty="0" smtClean="0"/>
              <a:t>supports C</a:t>
            </a:r>
            <a:r>
              <a:rPr lang="en-US" sz="4000" dirty="0" smtClean="0"/>
              <a:t>loud Grid HPC Computing Testbed as </a:t>
            </a:r>
            <a:r>
              <a:rPr lang="en-US" sz="4000" dirty="0"/>
              <a:t>a </a:t>
            </a:r>
            <a:r>
              <a:rPr lang="en-US" sz="4000" dirty="0" smtClean="0"/>
              <a:t>Service (</a:t>
            </a:r>
            <a:r>
              <a:rPr lang="en-US" sz="4000" dirty="0" err="1" smtClean="0"/>
              <a:t>aaS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7579" y="1656981"/>
            <a:ext cx="9100728" cy="4684865"/>
            <a:chOff x="21636" y="1334935"/>
            <a:chExt cx="9100728" cy="4684865"/>
          </a:xfrm>
        </p:grpSpPr>
        <p:grpSp>
          <p:nvGrpSpPr>
            <p:cNvPr id="39" name="Group 38"/>
            <p:cNvGrpSpPr/>
            <p:nvPr/>
          </p:nvGrpSpPr>
          <p:grpSpPr>
            <a:xfrm>
              <a:off x="227427" y="5029200"/>
              <a:ext cx="8518273" cy="990600"/>
              <a:chOff x="227427" y="4495800"/>
              <a:chExt cx="8518273" cy="990600"/>
            </a:xfrm>
          </p:grpSpPr>
          <p:grpSp>
            <p:nvGrpSpPr>
              <p:cNvPr id="43" name="Group 11"/>
              <p:cNvGrpSpPr/>
              <p:nvPr/>
            </p:nvGrpSpPr>
            <p:grpSpPr>
              <a:xfrm>
                <a:off x="227427" y="4860341"/>
                <a:ext cx="2820573" cy="626059"/>
                <a:chOff x="152400" y="6172200"/>
                <a:chExt cx="2820573" cy="646331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38200" y="6172200"/>
                  <a:ext cx="8354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Private</a:t>
                  </a:r>
                  <a:br>
                    <a:rPr lang="en-US" dirty="0">
                      <a:solidFill>
                        <a:prstClr val="black"/>
                      </a:solidFill>
                    </a:rPr>
                  </a:br>
                  <a:r>
                    <a:rPr lang="en-US" dirty="0">
                      <a:solidFill>
                        <a:prstClr val="black"/>
                      </a:solidFill>
                    </a:rPr>
                    <a:t>Public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2400" y="6400800"/>
                  <a:ext cx="457200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52400" y="6629400"/>
                  <a:ext cx="457200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1676400" y="6324600"/>
                  <a:ext cx="1296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FG Network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934200" y="4495800"/>
                <a:ext cx="1811500" cy="53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</a:rPr>
                  <a:t>NID</a:t>
                </a:r>
                <a:r>
                  <a:rPr lang="en-US" sz="1400" dirty="0">
                    <a:solidFill>
                      <a:prstClr val="black"/>
                    </a:solidFill>
                  </a:rPr>
                  <a:t>: Network Impairment Device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636" y="1334935"/>
              <a:ext cx="9100728" cy="4564174"/>
              <a:chOff x="21636" y="1146913"/>
              <a:chExt cx="9100728" cy="4564174"/>
            </a:xfrm>
          </p:grpSpPr>
          <p:pic>
            <p:nvPicPr>
              <p:cNvPr id="41" name="Picture 40" descr="gtb network v15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636" y="1146913"/>
                <a:ext cx="9100728" cy="456417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6955407" y="3733799"/>
                <a:ext cx="21426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12TF Disk rich + GPU 512 cores</a:t>
                </a:r>
                <a:endParaRPr lang="en-US" sz="1200" b="1" dirty="0"/>
              </a:p>
            </p:txBody>
          </p:sp>
        </p:grpSp>
      </p:grpSp>
      <p:sp>
        <p:nvSpPr>
          <p:cNvPr id="4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CFE096-9650-498C-990C-20F2420C25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00047"/>
            <a:ext cx="76813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FutureGrid </a:t>
            </a:r>
            <a:r>
              <a:rPr lang="en-US" sz="4000" b="1" dirty="0" smtClean="0"/>
              <a:t>Distributed Testbed-</a:t>
            </a:r>
            <a:r>
              <a:rPr lang="en-US" sz="4000" b="1" dirty="0" err="1" smtClean="0"/>
              <a:t>aaS</a:t>
            </a:r>
            <a:endParaRPr lang="en-US" sz="40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00" y="3338008"/>
            <a:ext cx="2266553" cy="3399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5008" y="6371518"/>
            <a:ext cx="1835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Sierra (SDSC)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9" y="3810000"/>
            <a:ext cx="1944161" cy="3041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6921" y="6365656"/>
            <a:ext cx="1709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Foxtrot (UF)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" y="3829664"/>
            <a:ext cx="2423855" cy="299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62" y="6365656"/>
            <a:ext cx="21301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Hotel (Chicago)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755" y="825518"/>
            <a:ext cx="5548719" cy="2984482"/>
            <a:chOff x="4250178" y="351692"/>
            <a:chExt cx="4893821" cy="264527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4" b="7623"/>
            <a:stretch/>
          </p:blipFill>
          <p:spPr bwMode="auto">
            <a:xfrm>
              <a:off x="4250178" y="351692"/>
              <a:ext cx="4893821" cy="264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282093" y="2535298"/>
              <a:ext cx="3782612" cy="4091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India (IBM) and </a:t>
              </a:r>
              <a:r>
                <a:rPr lang="en-US" sz="2400" b="1" dirty="0" err="1" smtClean="0"/>
                <a:t>Xray</a:t>
              </a:r>
              <a:r>
                <a:rPr lang="en-US" sz="2400" b="1" dirty="0" smtClean="0"/>
                <a:t> (Cray) (IU)</a:t>
              </a:r>
              <a:endParaRPr lang="en-US" sz="24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170" r="8493" b="10515"/>
          <a:stretch/>
        </p:blipFill>
        <p:spPr bwMode="auto">
          <a:xfrm>
            <a:off x="6717035" y="2898115"/>
            <a:ext cx="2426966" cy="39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81800" y="6371518"/>
            <a:ext cx="1990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Alamo (TACC)</a:t>
            </a:r>
            <a:endParaRPr lang="en-US" sz="240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/>
          <a:stretch/>
        </p:blipFill>
        <p:spPr bwMode="auto">
          <a:xfrm>
            <a:off x="5610474" y="825518"/>
            <a:ext cx="2910378" cy="25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79932" y="2799272"/>
            <a:ext cx="22099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Bravo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Delta</a:t>
            </a:r>
            <a:r>
              <a:rPr lang="en-US" sz="2400" b="1" dirty="0" smtClean="0"/>
              <a:t> (IU)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03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dirty="0" smtClean="0"/>
              <a:t>Examples of FutureGrid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10200"/>
          </a:xfrm>
          <a:noFill/>
        </p:spPr>
        <p:txBody>
          <a:bodyPr/>
          <a:lstStyle/>
          <a:p>
            <a:r>
              <a:rPr lang="en-US" sz="2800" b="1" dirty="0"/>
              <a:t>Education and </a:t>
            </a:r>
            <a:r>
              <a:rPr lang="en-US" sz="2800" b="1" dirty="0" smtClean="0"/>
              <a:t>Training: </a:t>
            </a:r>
            <a:r>
              <a:rPr lang="en-US" sz="2800" dirty="0"/>
              <a:t>Several classes around the world each </a:t>
            </a:r>
            <a:r>
              <a:rPr lang="en-US" sz="2800" dirty="0" smtClean="0"/>
              <a:t>semester, HBCU Cloud View of Computing workshop June 2011 and Cloud Summer School July 30—August 3 2012 with over 200 attendees</a:t>
            </a:r>
            <a:endParaRPr lang="en-US" sz="2800" dirty="0"/>
          </a:p>
          <a:p>
            <a:r>
              <a:rPr lang="en-US" sz="2800" b="1" dirty="0" smtClean="0"/>
              <a:t>Technology Evaluation: </a:t>
            </a:r>
            <a:r>
              <a:rPr lang="en-US" sz="2800" dirty="0" smtClean="0"/>
              <a:t>Test new XSEDE software before deployment; campuses evaluate virtual machines and Hadoop clusters</a:t>
            </a:r>
          </a:p>
          <a:p>
            <a:r>
              <a:rPr lang="en-US" sz="2800" b="1" dirty="0" smtClean="0"/>
              <a:t>Computer Science: </a:t>
            </a:r>
            <a:r>
              <a:rPr lang="en-US" sz="2800" dirty="0" smtClean="0"/>
              <a:t>Research </a:t>
            </a:r>
            <a:r>
              <a:rPr lang="en-US" sz="2800" dirty="0"/>
              <a:t>SAGA Pilot Job P* </a:t>
            </a:r>
            <a:r>
              <a:rPr lang="en-US" sz="2800" dirty="0" smtClean="0"/>
              <a:t>abstraction and  HPC-Cloud interoperability; fundamental </a:t>
            </a:r>
            <a:r>
              <a:rPr lang="en-US" sz="2800" dirty="0"/>
              <a:t>distributed concurrency control (software transactional memory):</a:t>
            </a:r>
            <a:r>
              <a:rPr lang="en-US" sz="2800" dirty="0" smtClean="0"/>
              <a:t> leading to paper in leading conference </a:t>
            </a:r>
            <a:r>
              <a:rPr lang="en-US" sz="2800" dirty="0"/>
              <a:t>(ICDCS'12) </a:t>
            </a:r>
            <a:endParaRPr lang="en-US" sz="2800" dirty="0" smtClean="0"/>
          </a:p>
          <a:p>
            <a:r>
              <a:rPr lang="en-US" sz="2800" b="1" dirty="0" smtClean="0"/>
              <a:t>Understanding Science Clouds: </a:t>
            </a:r>
            <a:r>
              <a:rPr lang="en-US" sz="2800" dirty="0" smtClean="0"/>
              <a:t>Use Iterative MapReduce for data intensive applications in genomics; benchmarking</a:t>
            </a: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Content Placeholder 29"/>
          <p:cNvSpPr>
            <a:spLocks noGrp="1"/>
          </p:cNvSpPr>
          <p:nvPr>
            <p:ph idx="1"/>
          </p:nvPr>
        </p:nvSpPr>
        <p:spPr>
          <a:xfrm>
            <a:off x="5905500" y="2853312"/>
            <a:ext cx="3276600" cy="361309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and Training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2678" y="4967178"/>
            <a:ext cx="4450644" cy="1200329"/>
            <a:chOff x="2133600" y="4876800"/>
            <a:chExt cx="4114800" cy="1200329"/>
          </a:xfrm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512513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1671" y="4876800"/>
              <a:ext cx="2806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Virtual Clusters, Networks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5078" y="3805721"/>
            <a:ext cx="4145844" cy="1233219"/>
            <a:chOff x="2133600" y="2133600"/>
            <a:chExt cx="4145844" cy="1233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</a:t>
              </a:r>
              <a:r>
                <a:rPr lang="en-US" b="1" dirty="0" smtClean="0"/>
                <a:t>Languages, Sensor nets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1112294"/>
            <a:ext cx="4114800" cy="1603730"/>
            <a:chOff x="2996494" y="609600"/>
            <a:chExt cx="4114800" cy="1603730"/>
          </a:xfrm>
        </p:grpSpPr>
        <p:sp>
          <p:nvSpPr>
            <p:cNvPr id="16" name="Rounded Rectangle 15"/>
            <p:cNvSpPr/>
            <p:nvPr/>
          </p:nvSpPr>
          <p:spPr>
            <a:xfrm>
              <a:off x="2996494" y="652384"/>
              <a:ext cx="4114800" cy="140623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9193" y="710441"/>
              <a:ext cx="20418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Research</a:t>
              </a:r>
            </a:p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Computing</a:t>
              </a:r>
            </a:p>
            <a:p>
              <a:pPr algn="ctr"/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1070" y="609600"/>
              <a:ext cx="2057401" cy="160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Custom Images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Courses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Consulting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Portals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Archival Storage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5078" y="2561314"/>
            <a:ext cx="4145844" cy="1200329"/>
            <a:chOff x="2133600" y="2089936"/>
            <a:chExt cx="4145844" cy="12003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SaaS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2444" y="2089936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System e.g. SQL, </a:t>
              </a:r>
              <a:r>
                <a:rPr lang="en-US" b="1" dirty="0" err="1" smtClean="0"/>
                <a:t>GlobusOnline</a:t>
              </a:r>
              <a:endParaRPr lang="en-US" b="1" dirty="0" smtClean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 e.g. Amber, Blast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576" y="200971"/>
            <a:ext cx="5791200" cy="5955177"/>
            <a:chOff x="73376" y="200971"/>
            <a:chExt cx="5791200" cy="5955177"/>
          </a:xfrm>
        </p:grpSpPr>
        <p:sp>
          <p:nvSpPr>
            <p:cNvPr id="26" name="Trapezoid 25"/>
            <p:cNvSpPr/>
            <p:nvPr/>
          </p:nvSpPr>
          <p:spPr>
            <a:xfrm>
              <a:off x="73376" y="1090935"/>
              <a:ext cx="5791200" cy="5065213"/>
            </a:xfrm>
            <a:prstGeom prst="trapezoid">
              <a:avLst>
                <a:gd name="adj" fmla="val 11343"/>
              </a:avLst>
            </a:prstGeom>
            <a:solidFill>
              <a:schemeClr val="bg1">
                <a:lumMod val="65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009" y="200971"/>
              <a:ext cx="48751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FutureGrid offers</a:t>
              </a:r>
            </a:p>
            <a:p>
              <a:pPr algn="ctr"/>
              <a:r>
                <a:rPr lang="en-US" sz="2800" b="1" dirty="0" smtClean="0"/>
                <a:t>Computing Testbed as a Service</a:t>
              </a:r>
              <a:endParaRPr lang="en-US" sz="2800" b="1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715000" y="1025209"/>
            <a:ext cx="0" cy="50652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Network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35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264</Words>
  <Application>Microsoft Office PowerPoint</Application>
  <PresentationFormat>On-screen Show (4:3)</PresentationFormat>
  <Paragraphs>60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3_Office Theme</vt:lpstr>
      <vt:lpstr>FutureGrid Grid supports Cloud Grid HPC Computing Testbed as a Service (aaS)</vt:lpstr>
      <vt:lpstr>PowerPoint Presentation</vt:lpstr>
      <vt:lpstr>Examples of FutureGrid Projects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offers Computing Testbed as a Service</dc:title>
  <dc:creator>Geoffrey Fox</dc:creator>
  <cp:lastModifiedBy>Geoffrey Fox</cp:lastModifiedBy>
  <cp:revision>5</cp:revision>
  <dcterms:created xsi:type="dcterms:W3CDTF">2012-07-22T21:36:23Z</dcterms:created>
  <dcterms:modified xsi:type="dcterms:W3CDTF">2012-07-23T14:45:23Z</dcterms:modified>
</cp:coreProperties>
</file>