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Default Extension="ppt" ContentType="application/vnd.ms-powerpoint"/>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3" r:id="rId2"/>
    <p:sldMasterId id="2147483685" r:id="rId3"/>
    <p:sldMasterId id="2147483698" r:id="rId4"/>
    <p:sldMasterId id="2147483712" r:id="rId5"/>
  </p:sldMasterIdLst>
  <p:notesMasterIdLst>
    <p:notesMasterId r:id="rId29"/>
  </p:notesMasterIdLst>
  <p:sldIdLst>
    <p:sldId id="256" r:id="rId6"/>
    <p:sldId id="567" r:id="rId7"/>
    <p:sldId id="563" r:id="rId8"/>
    <p:sldId id="551" r:id="rId9"/>
    <p:sldId id="553" r:id="rId10"/>
    <p:sldId id="513" r:id="rId11"/>
    <p:sldId id="514" r:id="rId12"/>
    <p:sldId id="516" r:id="rId13"/>
    <p:sldId id="515" r:id="rId14"/>
    <p:sldId id="380" r:id="rId15"/>
    <p:sldId id="375" r:id="rId16"/>
    <p:sldId id="554" r:id="rId17"/>
    <p:sldId id="555" r:id="rId18"/>
    <p:sldId id="564" r:id="rId19"/>
    <p:sldId id="565" r:id="rId20"/>
    <p:sldId id="566" r:id="rId21"/>
    <p:sldId id="556" r:id="rId22"/>
    <p:sldId id="557" r:id="rId23"/>
    <p:sldId id="558" r:id="rId24"/>
    <p:sldId id="559" r:id="rId25"/>
    <p:sldId id="560" r:id="rId26"/>
    <p:sldId id="561" r:id="rId27"/>
    <p:sldId id="56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5754" autoAdjust="0"/>
  </p:normalViewPr>
  <p:slideViewPr>
    <p:cSldViewPr>
      <p:cViewPr varScale="1">
        <p:scale>
          <a:sx n="91" d="100"/>
          <a:sy n="91" d="100"/>
        </p:scale>
        <p:origin x="-413"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1/27/2010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3187DB-CE12-43DA-A262-CF4347A0717A}"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146F98-2138-420A-9878-0A3298ED8FDE}"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F29AA4-EDA6-483B-B9C6-4B23D8C82D80}" type="slidenum">
              <a:rPr lang="en-US">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40C885A-CA73-457F-86F3-784C0829CABE}"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91DDB67-F76B-47E2-8E29-55E1C1ADB692}"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02A1D0-5056-4146-BB82-30E0A9109E84}"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5DA7DA-B650-48B0-851C-1033E34B3652}" type="slidenum">
              <a:rPr lang="en-US">
                <a:solidFill>
                  <a:prstClr val="black"/>
                </a:solidFill>
              </a:rPr>
              <a:pPr>
                <a:def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C54F93C-33FB-4413-AD9E-7CE98AEA7AB6}"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Feedback/Suggestions:</a:t>
            </a:r>
          </a:p>
          <a:p>
            <a:endParaRPr lang="en-US" dirty="0"/>
          </a:p>
        </p:txBody>
      </p:sp>
      <p:sp>
        <p:nvSpPr>
          <p:cNvPr id="4" name="Slide Number Placeholder 3"/>
          <p:cNvSpPr>
            <a:spLocks noGrp="1"/>
          </p:cNvSpPr>
          <p:nvPr>
            <p:ph type="sldNum" sz="quarter" idx="10"/>
          </p:nvPr>
        </p:nvSpPr>
        <p:spPr/>
        <p:txBody>
          <a:bodyPr/>
          <a:lstStyle/>
          <a:p>
            <a:fld id="{DCD73815-B9F9-4590-BF11-9D916A5FA713}"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3F7F791-96D7-41AB-87BD-3AC63A5DC830}"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80A41F-F32A-42C7-A3F2-D925D766229A}"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5BC04-0885-4BA6-BCB2-FA7497943C56}" type="slidenum">
              <a:rPr lang="en-US">
                <a:solidFill>
                  <a:prstClr val="black"/>
                </a:solidFill>
              </a:rPr>
              <a:pPr/>
              <a:t>3</a:t>
            </a:fld>
            <a:endParaRPr lang="en-US">
              <a:solidFill>
                <a:prstClr val="black"/>
              </a:solidFill>
            </a:endParaRPr>
          </a:p>
        </p:txBody>
      </p:sp>
      <p:sp>
        <p:nvSpPr>
          <p:cNvPr id="4550658" name="Rectangle 2"/>
          <p:cNvSpPr>
            <a:spLocks noRot="1" noChangeArrowheads="1" noTextEdit="1"/>
          </p:cNvSpPr>
          <p:nvPr>
            <p:ph type="sldImg"/>
          </p:nvPr>
        </p:nvSpPr>
        <p:spPr>
          <a:ln/>
        </p:spPr>
      </p:sp>
      <p:sp>
        <p:nvSpPr>
          <p:cNvPr id="4550659" name="Rectangle 3"/>
          <p:cNvSpPr>
            <a:spLocks noGrp="1" noChangeArrowheads="1"/>
          </p:cNvSpPr>
          <p:nvPr>
            <p:ph type="body" idx="1"/>
          </p:nvPr>
        </p:nvSpPr>
        <p:spPr>
          <a:xfrm>
            <a:off x="914400" y="4343320"/>
            <a:ext cx="5029200" cy="4114641"/>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6</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350px-Zuoshangjiao.jpg"/>
          <p:cNvPicPr>
            <a:picLocks noChangeAspect="1"/>
          </p:cNvPicPr>
          <p:nvPr userDrawn="1"/>
        </p:nvPicPr>
        <p:blipFill>
          <a:blip r:embed="rId2" cstate="print"/>
          <a:srcRect/>
          <a:stretch>
            <a:fillRect/>
          </a:stretch>
        </p:blipFill>
        <p:spPr bwMode="auto">
          <a:xfrm>
            <a:off x="0" y="0"/>
            <a:ext cx="1600200" cy="15414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6BC0EE2-DAF8-4342-9223-ED079340C684}" type="datetimeFigureOut">
              <a:rPr lang="en-US"/>
              <a:pPr>
                <a:defRPr/>
              </a:pPr>
              <a:t>1/27/2010</a:t>
            </a:fld>
            <a:endParaRPr lang="en-US"/>
          </a:p>
        </p:txBody>
      </p:sp>
      <p:sp>
        <p:nvSpPr>
          <p:cNvPr id="7"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8"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DE2A6DC-FC13-467F-BF49-80B3C71BA0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BC7137AC-B625-4A6C-98F5-309E3787FD9D}" type="datetimeFigureOut">
              <a:rPr lang="en-US"/>
              <a:pPr>
                <a:defRPr/>
              </a:pPr>
              <a:t>1/27/2010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B00162D-8E02-4130-B82F-61192662636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A9E328BF-0B24-4E73-AB37-EF8927C02686}" type="datetimeFigureOut">
              <a:rPr lang="en-US"/>
              <a:pPr>
                <a:defRPr/>
              </a:pPr>
              <a:t>1/27/2010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110A638-39F8-45C6-887F-6D1E693506F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40DFADD5-0630-440E-9367-A15E1C2942A5}" type="datetimeFigureOut">
              <a:rPr lang="en-US"/>
              <a:pPr>
                <a:defRPr/>
              </a:pPr>
              <a:t>1/27/2010</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D5B59801-53C0-4981-8783-4A81BD29644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97F63F9-A379-49F0-85BB-F73D4A259F59}" type="datetimeFigureOut">
              <a:rPr lang="en-US"/>
              <a:pPr>
                <a:defRPr/>
              </a:pPr>
              <a:t>1/27/2010</a:t>
            </a:fld>
            <a:endParaRPr lang="en-US"/>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193712A-52A6-4BAB-B06E-238B5E43B47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7401935-8BA3-4F7F-A87C-FB115F7123E8}" type="datetimeFigureOut">
              <a:rPr lang="en-US"/>
              <a:pPr>
                <a:defRPr/>
              </a:pPr>
              <a:t>1/27/2010</a:t>
            </a:fld>
            <a:endParaRPr lang="en-US"/>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60C9DB3-B9BF-458A-916A-29A9EF934A7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53463E6F-E911-4387-920C-54D16410E55A}" type="datetimeFigureOut">
              <a:rPr lang="en-US"/>
              <a:pPr>
                <a:defRPr/>
              </a:pPr>
              <a:t>1/27/2010</a:t>
            </a:fld>
            <a:endParaRPr lang="en-US"/>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F5BE075-5559-4BF9-9DF6-66473A00C23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6350D0C0-A935-49C6-8080-DA73E74AC13C}" type="datetimeFigureOut">
              <a:rPr lang="en-US"/>
              <a:pPr>
                <a:defRPr/>
              </a:pPr>
              <a:t>1/27/2010</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CB623BB-BEB2-4E3B-932B-B802059BDD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677FCBC-8D43-4058-9E16-B041DF0B49AD}" type="datetimeFigureOut">
              <a:rPr lang="en-US"/>
              <a:pPr>
                <a:defRPr/>
              </a:pPr>
              <a:t>1/27/2010</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5F2B1EB8-B61E-4B4E-985C-45E95C48859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32D9B638-28D1-4392-A6FD-08C0F966463E}" type="datetimeFigureOut">
              <a:rPr lang="en-US"/>
              <a:pPr>
                <a:defRPr/>
              </a:pPr>
              <a:t>1/27/2010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969401AE-163D-48B5-B599-998FC48E63F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99D969FB-9B78-4FC5-9D2F-4DB9B3E42493}" type="datetimeFigureOut">
              <a:rPr lang="en-US"/>
              <a:pPr>
                <a:defRPr/>
              </a:pPr>
              <a:t>1/27/2010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D74D3A8-1F0E-4918-B5F9-9554BDC3119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023FA2-8144-446B-8C16-A1763B27CCDF}" type="datetimeFigureOut">
              <a:rPr lang="en-US">
                <a:solidFill>
                  <a:prstClr val="black">
                    <a:tint val="75000"/>
                  </a:prstClr>
                </a:solidFill>
              </a:rPr>
              <a:pPr>
                <a:def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BD56C-5305-46F3-BC63-896F281B5C3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1455738" cy="800100"/>
            <a:chOff x="0" y="1"/>
            <a:chExt cx="1455159" cy="800500"/>
          </a:xfrm>
        </p:grpSpPr>
        <p:pic>
          <p:nvPicPr>
            <p:cNvPr id="5"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6" name="TextBox 5"/>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pic>
        <p:nvPicPr>
          <p:cNvPr id="7" name="Picture 13" descr="NSF_Logo.png"/>
          <p:cNvPicPr>
            <a:picLocks noChangeAspect="1"/>
          </p:cNvPicPr>
          <p:nvPr userDrawn="1"/>
        </p:nvPicPr>
        <p:blipFill>
          <a:blip r:embed="rId3" cstate="print"/>
          <a:srcRect/>
          <a:stretch>
            <a:fillRect/>
          </a:stretch>
        </p:blipFill>
        <p:spPr bwMode="auto">
          <a:xfrm>
            <a:off x="8277225" y="0"/>
            <a:ext cx="819150" cy="8207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C1C32B1-5E82-4F6D-AAA4-CD2FD85E17AF}" type="datetimeFigureOut">
              <a:rPr lang="en-US">
                <a:solidFill>
                  <a:prstClr val="black">
                    <a:tint val="75000"/>
                  </a:prstClr>
                </a:solidFill>
              </a:rPr>
              <a:pPr>
                <a:defRPr/>
              </a:pPr>
              <a:t>1/27/2010</a:t>
            </a:fld>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C943621-046A-47FA-B142-50F2CD9CA29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04AFC1-C19E-4374-82EC-8C5AF9FD92B9}" type="datetimeFigureOut">
              <a:rPr lang="en-US">
                <a:solidFill>
                  <a:prstClr val="black">
                    <a:tint val="75000"/>
                  </a:prstClr>
                </a:solidFill>
              </a:rPr>
              <a:pPr>
                <a:def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D7B6E6-C712-4DDE-81EE-516145FAAF5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0" y="0"/>
            <a:ext cx="1455738" cy="800100"/>
            <a:chOff x="0" y="1"/>
            <a:chExt cx="1455159" cy="800500"/>
          </a:xfrm>
        </p:grpSpPr>
        <p:pic>
          <p:nvPicPr>
            <p:cNvPr id="6"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7" name="TextBox 6"/>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CFEF2540-CB2D-45BD-B90A-61DFB501F163}" type="datetimeFigureOut">
              <a:rPr lang="en-US">
                <a:solidFill>
                  <a:prstClr val="black">
                    <a:tint val="75000"/>
                  </a:prstClr>
                </a:solidFill>
              </a:rPr>
              <a:pPr>
                <a:defRPr/>
              </a:pPr>
              <a:t>1/27/2010</a:t>
            </a:fld>
            <a:endParaRPr lang="en-US">
              <a:solidFill>
                <a:prstClr val="black">
                  <a:tint val="75000"/>
                </a:prst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2"/>
          </p:nvPr>
        </p:nvSpPr>
        <p:spPr/>
        <p:txBody>
          <a:bodyPr/>
          <a:lstStyle>
            <a:lvl1pPr>
              <a:defRPr/>
            </a:lvl1pPr>
          </a:lstStyle>
          <a:p>
            <a:pPr>
              <a:defRPr/>
            </a:pPr>
            <a:fld id="{AD2F1933-9693-455F-96AB-EB5E4878E9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0"/>
          <p:cNvGrpSpPr>
            <a:grpSpLocks/>
          </p:cNvGrpSpPr>
          <p:nvPr userDrawn="1"/>
        </p:nvGrpSpPr>
        <p:grpSpPr bwMode="auto">
          <a:xfrm>
            <a:off x="0" y="0"/>
            <a:ext cx="1455738" cy="800100"/>
            <a:chOff x="0" y="1"/>
            <a:chExt cx="1455159" cy="800500"/>
          </a:xfrm>
        </p:grpSpPr>
        <p:pic>
          <p:nvPicPr>
            <p:cNvPr id="8"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9" name="TextBox 8"/>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ADA6A131-C620-4FA9-A9C3-8B49A0C5065C}" type="datetimeFigureOut">
              <a:rPr lang="en-US">
                <a:solidFill>
                  <a:prstClr val="black">
                    <a:tint val="75000"/>
                  </a:prstClr>
                </a:solidFill>
              </a:rPr>
              <a:pPr>
                <a:defRPr/>
              </a:pPr>
              <a:t>1/27/2010</a:t>
            </a:fld>
            <a:endParaRPr lang="en-US">
              <a:solidFill>
                <a:prstClr val="black">
                  <a:tint val="75000"/>
                </a:prstClr>
              </a:solidFill>
            </a:endParaRPr>
          </a:p>
        </p:txBody>
      </p:sp>
      <p:sp>
        <p:nvSpPr>
          <p:cNvPr id="11"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8"/>
          <p:cNvSpPr>
            <a:spLocks noGrp="1"/>
          </p:cNvSpPr>
          <p:nvPr>
            <p:ph type="sldNum" sz="quarter" idx="12"/>
          </p:nvPr>
        </p:nvSpPr>
        <p:spPr/>
        <p:txBody>
          <a:bodyPr/>
          <a:lstStyle>
            <a:lvl1pPr>
              <a:defRPr/>
            </a:lvl1pPr>
          </a:lstStyle>
          <a:p>
            <a:pPr>
              <a:defRPr/>
            </a:pPr>
            <a:fld id="{3330323C-0C15-4A15-B936-7BED10E264E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0" y="0"/>
            <a:ext cx="1455738" cy="800100"/>
            <a:chOff x="0" y="1"/>
            <a:chExt cx="1455159" cy="800500"/>
          </a:xfrm>
        </p:grpSpPr>
        <p:pic>
          <p:nvPicPr>
            <p:cNvPr id="4"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5" name="TextBox 4"/>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07E843B1-CECD-470E-929A-B6350C1B6987}" type="datetimeFigureOut">
              <a:rPr lang="en-US">
                <a:solidFill>
                  <a:prstClr val="black">
                    <a:tint val="75000"/>
                  </a:prstClr>
                </a:solidFill>
              </a:rPr>
              <a:pPr>
                <a:defRPr/>
              </a:pPr>
              <a:t>1/27/2010</a:t>
            </a:fld>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4"/>
          <p:cNvSpPr>
            <a:spLocks noGrp="1"/>
          </p:cNvSpPr>
          <p:nvPr>
            <p:ph type="sldNum" sz="quarter" idx="12"/>
          </p:nvPr>
        </p:nvSpPr>
        <p:spPr/>
        <p:txBody>
          <a:bodyPr/>
          <a:lstStyle>
            <a:lvl1pPr>
              <a:defRPr/>
            </a:lvl1pPr>
          </a:lstStyle>
          <a:p>
            <a:pPr>
              <a:defRPr/>
            </a:pPr>
            <a:fld id="{687B8C14-A267-4756-8F28-81349BA6D75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0787DD0-0DB1-4B0C-9437-1A3C8722BA8F}" type="datetimeFigureOut">
              <a:rPr lang="en-US">
                <a:solidFill>
                  <a:prstClr val="black">
                    <a:tint val="75000"/>
                  </a:prstClr>
                </a:solidFill>
              </a:rPr>
              <a:pPr>
                <a:defRPr/>
              </a:pPr>
              <a:t>1/27/2010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D18A8F69-2E32-484C-9D17-BA40BB5AAEB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7546B4A-4E09-47D5-B2FF-1243DE24F2D3}" type="datetimeFigureOut">
              <a:rPr lang="en-US">
                <a:solidFill>
                  <a:prstClr val="black">
                    <a:tint val="75000"/>
                  </a:prstClr>
                </a:solidFill>
              </a:rPr>
              <a:pPr>
                <a:defRPr/>
              </a:pPr>
              <a:t>1/27/2010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CB8D8F7D-4F5E-4EEF-AA81-F7E6BD1D888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FACD4DF-38B2-4044-B2E9-04C1DF12FBD0}" type="datetimeFigureOut">
              <a:rPr lang="en-US">
                <a:solidFill>
                  <a:prstClr val="black">
                    <a:tint val="75000"/>
                  </a:prstClr>
                </a:solidFill>
              </a:rPr>
              <a:pPr>
                <a:defRPr/>
              </a:pPr>
              <a:t>1/27/2010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1AEBE8CC-7B3A-411D-8419-DC3703EAB4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1455738" cy="800100"/>
            <a:chOff x="0" y="1"/>
            <a:chExt cx="1455159" cy="800500"/>
          </a:xfrm>
        </p:grpSpPr>
        <p:pic>
          <p:nvPicPr>
            <p:cNvPr id="5"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6" name="TextBox 5"/>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CCFFCC"/>
                  </a:solidFill>
                  <a:latin typeface="Helvetica"/>
                  <a:cs typeface="Helvetica"/>
                </a:rPr>
                <a:t>Future</a:t>
              </a:r>
            </a:p>
            <a:p>
              <a:pPr defTabSz="457200">
                <a:defRPr/>
              </a:pPr>
              <a:r>
                <a:rPr lang="en-US" sz="1400" b="1" i="1" dirty="0">
                  <a:solidFill>
                    <a:srgbClr val="CCFFCC"/>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A9A58F-A7E1-4407-8590-B0F20F11CECA}" type="datetimeFigureOut">
              <a:rPr lang="en-US">
                <a:solidFill>
                  <a:prstClr val="black">
                    <a:tint val="75000"/>
                  </a:prstClr>
                </a:solidFill>
              </a:rPr>
              <a:pPr>
                <a:defRPr/>
              </a:pPr>
              <a:t>1/27/2010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DE7B93-A90E-491F-8306-9EA25272AE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D85C91-1989-4B59-A6D1-B3F4FEA625E8}" type="datetimeFigureOut">
              <a:rPr lang="en-US">
                <a:solidFill>
                  <a:prstClr val="black">
                    <a:tint val="75000"/>
                  </a:prstClr>
                </a:solidFill>
              </a:rPr>
              <a:pPr>
                <a:def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B1407F-774B-4744-850C-41D93350E82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rtlCol="0">
            <a:normAutofit/>
          </a:bodyPr>
          <a:lstStyle/>
          <a:p>
            <a:pPr lvl="0"/>
            <a:endParaRPr lang="en-US" noProof="0"/>
          </a:p>
        </p:txBody>
      </p:sp>
      <p:sp>
        <p:nvSpPr>
          <p:cNvPr id="4" name="Date Placeholder 3"/>
          <p:cNvSpPr>
            <a:spLocks noGrp="1"/>
          </p:cNvSpPr>
          <p:nvPr>
            <p:ph type="dt" idx="10"/>
          </p:nvPr>
        </p:nvSpPr>
        <p:spPr>
          <a:xfrm>
            <a:off x="457200" y="6246813"/>
            <a:ext cx="2125663" cy="473075"/>
          </a:xfrm>
        </p:spPr>
        <p:txBody>
          <a:bodyPr/>
          <a:lstStyle>
            <a:lvl1pPr>
              <a:defRPr/>
            </a:lvl1pPr>
          </a:lstStyle>
          <a:p>
            <a:pPr>
              <a:defRPr/>
            </a:pPr>
            <a:fld id="{FA4C71DE-C32F-41D1-A611-E62091A0CD78}" type="datetimeFigureOut">
              <a:rPr lang="en-GB">
                <a:solidFill>
                  <a:prstClr val="black">
                    <a:tint val="75000"/>
                  </a:prstClr>
                </a:solidFill>
              </a:rPr>
              <a:pPr>
                <a:defRPr/>
              </a:pPr>
              <a:t>27/01/2010</a:t>
            </a:fld>
            <a:endParaRPr lang="en-GB">
              <a:solidFill>
                <a:prstClr val="black">
                  <a:tint val="75000"/>
                </a:prstClr>
              </a:solidFill>
            </a:endParaRPr>
          </a:p>
        </p:txBody>
      </p:sp>
      <p:sp>
        <p:nvSpPr>
          <p:cNvPr id="5" name="Footer Placeholder 4"/>
          <p:cNvSpPr>
            <a:spLocks noGrp="1"/>
          </p:cNvSpPr>
          <p:nvPr>
            <p:ph type="ftr" idx="11"/>
          </p:nvPr>
        </p:nvSpPr>
        <p:spPr>
          <a:xfrm>
            <a:off x="3127375" y="6246813"/>
            <a:ext cx="2895600" cy="473075"/>
          </a:xfr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pPr>
              <a:defRPr/>
            </a:pPr>
            <a:fld id="{FAA633F8-6BCA-4B05-AE08-55D0FA75502B}"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8763" cy="6851650"/>
            <a:chOff x="1" y="0"/>
            <a:chExt cx="5763" cy="4316"/>
          </a:xfrm>
        </p:grpSpPr>
        <p:sp>
          <p:nvSpPr>
            <p:cNvPr id="44851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1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1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44851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2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grpSp>
        <p:sp>
          <p:nvSpPr>
            <p:cNvPr id="44853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5"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6"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8"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39"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8540"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8541"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8542"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44854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854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854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854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854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grpSp>
        <p:sp>
          <p:nvSpPr>
            <p:cNvPr id="448549"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8550"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grpSp>
      <p:sp>
        <p:nvSpPr>
          <p:cNvPr id="448551" name="Rectangle 39"/>
          <p:cNvSpPr>
            <a:spLocks noGrp="1" noChangeArrowheads="1"/>
          </p:cNvSpPr>
          <p:nvPr>
            <p:ph type="ctrTitle" sz="quarter"/>
          </p:nvPr>
        </p:nvSpPr>
        <p:spPr>
          <a:xfrm>
            <a:off x="685800" y="1692275"/>
            <a:ext cx="7772400" cy="1736725"/>
          </a:xfrm>
        </p:spPr>
        <p:txBody>
          <a:bodyPr anchor="b"/>
          <a:lstStyle>
            <a:lvl1pPr>
              <a:defRPr sz="5400" b="0"/>
            </a:lvl1pPr>
          </a:lstStyle>
          <a:p>
            <a:r>
              <a:rPr lang="en-US"/>
              <a:t>Click to edit Master title style</a:t>
            </a:r>
          </a:p>
        </p:txBody>
      </p:sp>
      <p:sp>
        <p:nvSpPr>
          <p:cNvPr id="448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b="0">
                <a:solidFill>
                  <a:srgbClr val="FFFF00"/>
                </a:solidFill>
              </a:defRPr>
            </a:lvl1pPr>
          </a:lstStyle>
          <a:p>
            <a:r>
              <a:rPr lang="en-US"/>
              <a:t>Click to edit Master subtitle style</a:t>
            </a:r>
          </a:p>
        </p:txBody>
      </p:sp>
      <p:sp>
        <p:nvSpPr>
          <p:cNvPr id="448553" name="Rectangle 41"/>
          <p:cNvSpPr>
            <a:spLocks noGrp="1" noChangeArrowheads="1"/>
          </p:cNvSpPr>
          <p:nvPr>
            <p:ph type="dt" sz="quarter" idx="2"/>
          </p:nvPr>
        </p:nvSpPr>
        <p:spPr>
          <a:xfrm>
            <a:off x="457200" y="6243638"/>
            <a:ext cx="2133600" cy="457200"/>
          </a:xfrm>
        </p:spPr>
        <p:txBody>
          <a:bodyPr/>
          <a:lstStyle>
            <a:lvl1pPr>
              <a:defRPr/>
            </a:lvl1pPr>
          </a:lstStyle>
          <a:p>
            <a:endParaRPr lang="en-US">
              <a:solidFill>
                <a:srgbClr val="FFFFFF"/>
              </a:solidFill>
            </a:endParaRPr>
          </a:p>
        </p:txBody>
      </p:sp>
      <p:sp>
        <p:nvSpPr>
          <p:cNvPr id="448554" name="Rectangle 42"/>
          <p:cNvSpPr>
            <a:spLocks noGrp="1" noChangeArrowheads="1"/>
          </p:cNvSpPr>
          <p:nvPr>
            <p:ph type="ftr" sz="quarter" idx="3"/>
          </p:nvPr>
        </p:nvSpPr>
        <p:spPr>
          <a:xfrm>
            <a:off x="3124200" y="6248400"/>
            <a:ext cx="2895600" cy="457200"/>
          </a:xfrm>
        </p:spPr>
        <p:txBody>
          <a:bodyPr/>
          <a:lstStyle>
            <a:lvl1pPr>
              <a:defRPr/>
            </a:lvl1pPr>
          </a:lstStyle>
          <a:p>
            <a:endParaRPr lang="en-US">
              <a:solidFill>
                <a:srgbClr val="FFFFFF"/>
              </a:solidFill>
            </a:endParaRPr>
          </a:p>
        </p:txBody>
      </p:sp>
      <p:sp>
        <p:nvSpPr>
          <p:cNvPr id="448555" name="Rectangle 43"/>
          <p:cNvSpPr>
            <a:spLocks noGrp="1" noChangeArrowheads="1"/>
          </p:cNvSpPr>
          <p:nvPr>
            <p:ph type="sldNum" sz="quarter" idx="4"/>
          </p:nvPr>
        </p:nvSpPr>
        <p:spPr>
          <a:xfrm>
            <a:off x="6553200" y="6243638"/>
            <a:ext cx="2133600" cy="457200"/>
          </a:xfrm>
        </p:spPr>
        <p:txBody>
          <a:bodyPr/>
          <a:lstStyle>
            <a:lvl1pPr>
              <a:defRPr/>
            </a:lvl1pPr>
          </a:lstStyle>
          <a:p>
            <a:fld id="{73C49775-886D-4ED6-9461-046BE57A651C}" type="slidenum">
              <a:rPr lang="en-US">
                <a:solidFill>
                  <a:srgbClr val="FFFFFF"/>
                </a:solidFill>
              </a: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60ABA02-2DFC-4A29-B507-8D3B07A3F77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59C013-B75C-4EC7-AE6C-D89B027435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419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5025CBB-C642-46F5-A187-762DFA90C2C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707B7084-0CE6-45CA-A446-92B81083A53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938CF5D-49B0-4A01-8D17-B6DC5E84FA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A16A2A9-851C-47A8-8FA9-0C2C8644242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BCB7E43-AF97-48FC-9B5A-9CAAE1597FE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DC737B9-A467-41E5-B472-A324C2796E3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78822D9-302C-42A5-9611-3E601CCD40B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52400"/>
            <a:ext cx="6705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8ADA2F1-4508-4D9F-BC53-98D171587DE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52400"/>
            <a:ext cx="91440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0" y="6553200"/>
            <a:ext cx="1371600" cy="304800"/>
          </a:xfrm>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a:xfrm>
            <a:off x="914400" y="6553200"/>
            <a:ext cx="7620000" cy="304800"/>
          </a:xfrm>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a:xfrm>
            <a:off x="6858000" y="6553200"/>
            <a:ext cx="2133600" cy="304800"/>
          </a:xfrm>
        </p:spPr>
        <p:txBody>
          <a:bodyPr/>
          <a:lstStyle>
            <a:lvl1pPr>
              <a:defRPr/>
            </a:lvl1pPr>
          </a:lstStyle>
          <a:p>
            <a:fld id="{745D27C9-96B7-4C04-B9D4-16E71DC077B1}"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 y="1066800"/>
            <a:ext cx="44196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0668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4196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0" y="6553200"/>
            <a:ext cx="1371600" cy="304800"/>
          </a:xfrm>
        </p:spPr>
        <p:txBody>
          <a:bodyPr/>
          <a:lstStyle>
            <a:lvl1pPr>
              <a:defRPr/>
            </a:lvl1pPr>
          </a:lstStyle>
          <a:p>
            <a:endParaRPr lang="en-US">
              <a:solidFill>
                <a:srgbClr val="FFFFFF"/>
              </a:solidFill>
            </a:endParaRPr>
          </a:p>
        </p:txBody>
      </p:sp>
      <p:sp>
        <p:nvSpPr>
          <p:cNvPr id="7" name="Footer Placeholder 6"/>
          <p:cNvSpPr>
            <a:spLocks noGrp="1"/>
          </p:cNvSpPr>
          <p:nvPr>
            <p:ph type="ftr" sz="quarter" idx="11"/>
          </p:nvPr>
        </p:nvSpPr>
        <p:spPr>
          <a:xfrm>
            <a:off x="914400" y="6553200"/>
            <a:ext cx="7620000" cy="304800"/>
          </a:xfrm>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2"/>
          </p:nvPr>
        </p:nvSpPr>
        <p:spPr>
          <a:xfrm>
            <a:off x="6858000" y="6553200"/>
            <a:ext cx="2133600" cy="304800"/>
          </a:xfrm>
        </p:spPr>
        <p:txBody>
          <a:bodyPr/>
          <a:lstStyle>
            <a:lvl1pPr>
              <a:defRPr/>
            </a:lvl1pPr>
          </a:lstStyle>
          <a:p>
            <a:fld id="{B1CC57DC-A5B5-469B-B814-2F15656C9655}"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F15D185D-804C-4415-953B-BCE67A486A33}" type="datetimeFigureOut">
              <a:rPr lang="en-US"/>
              <a:pPr defTabSz="457200" fontAlgn="base">
                <a:spcBef>
                  <a:spcPct val="0"/>
                </a:spcBef>
                <a:spcAft>
                  <a:spcPct val="0"/>
                </a:spcAft>
                <a:defRPr/>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8F33A4B3-C082-4247-8324-46C7C51AF2AF}" type="slidenum">
              <a:rPr lang="en-US"/>
              <a:pPr defTabSz="457200" fontAlgn="base">
                <a:spcBef>
                  <a:spcPct val="0"/>
                </a:spcBef>
                <a:spcAft>
                  <a:spcPct val="0"/>
                </a:spcAft>
                <a:defRPr/>
              </a:pPr>
              <a:t>‹#›</a:t>
            </a:fld>
            <a:endParaRPr lang="en-US"/>
          </a:p>
        </p:txBody>
      </p:sp>
      <p:pic>
        <p:nvPicPr>
          <p:cNvPr id="5127" name="Picture 6" descr="350px-Zuoshangjiao.jpg"/>
          <p:cNvPicPr>
            <a:picLocks noChangeAspect="1"/>
          </p:cNvPicPr>
          <p:nvPr userDrawn="1"/>
        </p:nvPicPr>
        <p:blipFill>
          <a:blip r:embed="rId13" cstate="print"/>
          <a:srcRect/>
          <a:stretch>
            <a:fillRect/>
          </a:stretch>
        </p:blipFill>
        <p:spPr bwMode="auto">
          <a:xfrm>
            <a:off x="0" y="0"/>
            <a:ext cx="1600200" cy="15414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4099" name="Text Placeholder 2"/>
          <p:cNvSpPr>
            <a:spLocks noGrp="1"/>
          </p:cNvSpPr>
          <p:nvPr>
            <p:ph type="body" idx="1"/>
          </p:nvPr>
        </p:nvSpPr>
        <p:spPr bwMode="auto">
          <a:xfrm>
            <a:off x="457200" y="1343025"/>
            <a:ext cx="8229600" cy="4783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49FCCA6A-B9A3-4CF5-9145-CF697D35D918}" type="datetimeFigureOut">
              <a:rPr lang="en-US">
                <a:solidFill>
                  <a:prstClr val="black">
                    <a:tint val="75000"/>
                  </a:prstClr>
                </a:solidFill>
              </a:rPr>
              <a:pPr defTabSz="457200">
                <a:defRPr/>
              </a:pPr>
              <a:t>1/27/2010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r>
              <a:rPr lang="en-US">
                <a:solidFill>
                  <a:prstClr val="black">
                    <a:tint val="75000"/>
                  </a:prstClr>
                </a:solidFill>
              </a:rPr>
              <a:t>http://</a:t>
            </a:r>
            <a:r>
              <a:rPr lang="en-US" err="1">
                <a:solidFill>
                  <a:prstClr val="black">
                    <a:tint val="75000"/>
                  </a:prstClr>
                </a:solidFill>
              </a:rPr>
              <a:t>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3539D052-895B-4158-9667-2A0B45E33E76}" type="slidenum">
              <a:rPr lang="en-US">
                <a:solidFill>
                  <a:prstClr val="black">
                    <a:tint val="75000"/>
                  </a:prstClr>
                </a:solidFill>
              </a:rPr>
              <a:pPr defTabSz="457200">
                <a:defRPr/>
              </a:pPr>
              <a:t>‹#›</a:t>
            </a:fld>
            <a:endParaRPr lang="en-US">
              <a:solidFill>
                <a:prstClr val="black">
                  <a:tint val="75000"/>
                </a:prstClr>
              </a:solidFill>
            </a:endParaRPr>
          </a:p>
        </p:txBody>
      </p:sp>
      <p:grpSp>
        <p:nvGrpSpPr>
          <p:cNvPr id="3" name="Group 6"/>
          <p:cNvGrpSpPr>
            <a:grpSpLocks/>
          </p:cNvGrpSpPr>
          <p:nvPr userDrawn="1"/>
        </p:nvGrpSpPr>
        <p:grpSpPr bwMode="auto">
          <a:xfrm>
            <a:off x="0" y="0"/>
            <a:ext cx="1455738" cy="800100"/>
            <a:chOff x="0" y="1"/>
            <a:chExt cx="1455159" cy="800500"/>
          </a:xfrm>
        </p:grpSpPr>
        <p:pic>
          <p:nvPicPr>
            <p:cNvPr id="4105" name="Picture 7" descr="fg-logo-1.png"/>
            <p:cNvPicPr>
              <a:picLocks noChangeAspect="1"/>
            </p:cNvPicPr>
            <p:nvPr/>
          </p:nvPicPr>
          <p:blipFill>
            <a:blip r:embed="rId14" cstate="print"/>
            <a:srcRect/>
            <a:stretch>
              <a:fillRect/>
            </a:stretch>
          </p:blipFill>
          <p:spPr bwMode="auto">
            <a:xfrm>
              <a:off x="0" y="1"/>
              <a:ext cx="868235" cy="800500"/>
            </a:xfrm>
            <a:prstGeom prst="rect">
              <a:avLst/>
            </a:prstGeom>
            <a:noFill/>
            <a:ln w="9525">
              <a:noFill/>
              <a:miter lim="800000"/>
              <a:headEnd/>
              <a:tailEnd/>
            </a:ln>
          </p:spPr>
        </p:pic>
        <p:sp>
          <p:nvSpPr>
            <p:cNvPr id="9" name="TextBox 8"/>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prstClr val="white">
                      <a:lumMod val="50000"/>
                    </a:prstClr>
                  </a:solidFill>
                  <a:latin typeface="Helvetica"/>
                  <a:cs typeface="Helvetica"/>
                </a:rPr>
                <a:t>Future</a:t>
              </a:r>
            </a:p>
            <a:p>
              <a:pPr defTabSz="457200">
                <a:defRPr/>
              </a:pPr>
              <a:r>
                <a:rPr lang="en-US" sz="1400" b="1" i="1" dirty="0">
                  <a:solidFill>
                    <a:prstClr val="white">
                      <a:lumMod val="50000"/>
                    </a:prstClr>
                  </a:solidFill>
                  <a:latin typeface="Helvetica"/>
                  <a:cs typeface="Helvetica"/>
                </a:rPr>
                <a:t>Grid</a:t>
              </a:r>
            </a:p>
          </p:txBody>
        </p:sp>
      </p:grpSp>
      <p:pic>
        <p:nvPicPr>
          <p:cNvPr id="4104" name="Picture 9" descr="NSF_Logo.png"/>
          <p:cNvPicPr>
            <a:picLocks noChangeAspect="1"/>
          </p:cNvPicPr>
          <p:nvPr userDrawn="1"/>
        </p:nvPicPr>
        <p:blipFill>
          <a:blip r:embed="rId15" cstate="print"/>
          <a:srcRect/>
          <a:stretch>
            <a:fillRect/>
          </a:stretch>
        </p:blipFill>
        <p:spPr bwMode="auto">
          <a:xfrm>
            <a:off x="8286750" y="0"/>
            <a:ext cx="800100" cy="80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457200" rtl="0" eaLnBrk="0" fontAlgn="base" hangingPunct="0">
        <a:spcBef>
          <a:spcPct val="0"/>
        </a:spcBef>
        <a:spcAft>
          <a:spcPct val="0"/>
        </a:spcAft>
        <a:defRPr sz="4400" kern="1200">
          <a:solidFill>
            <a:schemeClr val="tx1"/>
          </a:solidFill>
          <a:effectLst>
            <a:outerShdw blurRad="50800" dist="38100" dir="2700000" algn="tl" rotWithShape="0">
              <a:srgbClr val="000000">
                <a:alpha val="43000"/>
              </a:srgbClr>
            </a:outerShdw>
          </a:effectLst>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88" y="0"/>
            <a:ext cx="9148762" cy="6851650"/>
            <a:chOff x="1" y="0"/>
            <a:chExt cx="5763" cy="4316"/>
          </a:xfrm>
        </p:grpSpPr>
        <p:sp>
          <p:nvSpPr>
            <p:cNvPr id="4474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4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4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grpSp>
          <p:nvGrpSpPr>
            <p:cNvPr id="3" name="Group 6"/>
            <p:cNvGrpSpPr>
              <a:grpSpLocks/>
            </p:cNvGrpSpPr>
            <p:nvPr/>
          </p:nvGrpSpPr>
          <p:grpSpPr bwMode="auto">
            <a:xfrm>
              <a:off x="288" y="0"/>
              <a:ext cx="5098" cy="4316"/>
              <a:chOff x="288" y="0"/>
              <a:chExt cx="5098" cy="4316"/>
            </a:xfrm>
          </p:grpSpPr>
          <p:sp>
            <p:nvSpPr>
              <p:cNvPr id="4474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4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4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4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4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grpSp>
        <p:sp>
          <p:nvSpPr>
            <p:cNvPr id="4475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lgn="ctr" fontAlgn="base">
                <a:spcBef>
                  <a:spcPct val="0"/>
                </a:spcBef>
                <a:spcAft>
                  <a:spcPct val="0"/>
                </a:spcAft>
              </a:pPr>
              <a:endParaRPr lang="en-US" sz="1600" b="1" smtClean="0">
                <a:solidFill>
                  <a:srgbClr val="FFFFFF"/>
                </a:solidFill>
              </a:endParaRPr>
            </a:p>
          </p:txBody>
        </p:sp>
        <p:sp>
          <p:nvSpPr>
            <p:cNvPr id="4475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75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75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grpSp>
          <p:nvGrpSpPr>
            <p:cNvPr id="4" name="Group 31"/>
            <p:cNvGrpSpPr>
              <a:grpSpLocks/>
            </p:cNvGrpSpPr>
            <p:nvPr/>
          </p:nvGrpSpPr>
          <p:grpSpPr bwMode="auto">
            <a:xfrm>
              <a:off x="1" y="392"/>
              <a:ext cx="5758" cy="1571"/>
              <a:chOff x="1" y="392"/>
              <a:chExt cx="5758" cy="1571"/>
            </a:xfrm>
          </p:grpSpPr>
          <p:sp>
            <p:nvSpPr>
              <p:cNvPr id="4475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75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75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75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75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grpSp>
        <p:sp>
          <p:nvSpPr>
            <p:cNvPr id="4475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sp>
          <p:nvSpPr>
            <p:cNvPr id="4475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lgn="ctr" fontAlgn="base">
                <a:spcBef>
                  <a:spcPct val="0"/>
                </a:spcBef>
                <a:spcAft>
                  <a:spcPct val="0"/>
                </a:spcAft>
              </a:pPr>
              <a:endParaRPr lang="en-US" sz="1600" b="1" smtClean="0">
                <a:solidFill>
                  <a:srgbClr val="FFFFFF"/>
                </a:solidFill>
              </a:endParaRPr>
            </a:p>
          </p:txBody>
        </p:sp>
      </p:grpSp>
      <p:sp>
        <p:nvSpPr>
          <p:cNvPr id="447527" name="Rectangle 39"/>
          <p:cNvSpPr>
            <a:spLocks noGrp="1" noChangeArrowheads="1"/>
          </p:cNvSpPr>
          <p:nvPr>
            <p:ph type="title"/>
          </p:nvPr>
        </p:nvSpPr>
        <p:spPr bwMode="auto">
          <a:xfrm>
            <a:off x="0" y="152400"/>
            <a:ext cx="9144000" cy="838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7528" name="Rectangle 40"/>
          <p:cNvSpPr>
            <a:spLocks noGrp="1" noChangeArrowheads="1"/>
          </p:cNvSpPr>
          <p:nvPr>
            <p:ph type="dt" sz="half" idx="2"/>
          </p:nvPr>
        </p:nvSpPr>
        <p:spPr bwMode="auto">
          <a:xfrm>
            <a:off x="0" y="65532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effectLst>
                  <a:outerShdw blurRad="38100" dist="38100" dir="2700000" algn="tl">
                    <a:srgbClr val="000000"/>
                  </a:outerShdw>
                </a:effectLst>
                <a:latin typeface="Verdana" pitchFamily="34" charset="0"/>
              </a:defRPr>
            </a:lvl1pPr>
          </a:lstStyle>
          <a:p>
            <a:pPr fontAlgn="base">
              <a:spcBef>
                <a:spcPct val="0"/>
              </a:spcBef>
              <a:spcAft>
                <a:spcPct val="0"/>
              </a:spcAft>
            </a:pPr>
            <a:endParaRPr lang="en-US" smtClean="0">
              <a:solidFill>
                <a:srgbClr val="FFFFFF"/>
              </a:solidFill>
            </a:endParaRPr>
          </a:p>
        </p:txBody>
      </p:sp>
      <p:sp>
        <p:nvSpPr>
          <p:cNvPr id="447529" name="Rectangle 41"/>
          <p:cNvSpPr>
            <a:spLocks noGrp="1" noChangeArrowheads="1"/>
          </p:cNvSpPr>
          <p:nvPr>
            <p:ph type="ftr" sz="quarter" idx="3"/>
          </p:nvPr>
        </p:nvSpPr>
        <p:spPr bwMode="auto">
          <a:xfrm>
            <a:off x="914400" y="6553200"/>
            <a:ext cx="762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outerShdw blurRad="38100" dist="38100" dir="2700000" algn="tl">
                    <a:srgbClr val="000000"/>
                  </a:outerShdw>
                </a:effectLst>
                <a:latin typeface="Verdana" pitchFamily="34" charset="0"/>
              </a:defRPr>
            </a:lvl1pPr>
          </a:lstStyle>
          <a:p>
            <a:pPr algn="ctr" fontAlgn="base">
              <a:spcBef>
                <a:spcPct val="0"/>
              </a:spcBef>
              <a:spcAft>
                <a:spcPct val="0"/>
              </a:spcAft>
            </a:pPr>
            <a:endParaRPr lang="en-US" smtClean="0">
              <a:solidFill>
                <a:srgbClr val="FFFFFF"/>
              </a:solidFill>
            </a:endParaRPr>
          </a:p>
        </p:txBody>
      </p:sp>
      <p:sp>
        <p:nvSpPr>
          <p:cNvPr id="447530" name="Rectangle 42"/>
          <p:cNvSpPr>
            <a:spLocks noGrp="1" noChangeArrowheads="1"/>
          </p:cNvSpPr>
          <p:nvPr>
            <p:ph type="sldNum" sz="quarter" idx="4"/>
          </p:nvPr>
        </p:nvSpPr>
        <p:spPr bwMode="auto">
          <a:xfrm>
            <a:off x="68580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effectLst>
                  <a:outerShdw blurRad="38100" dist="38100" dir="2700000" algn="tl">
                    <a:srgbClr val="000000"/>
                  </a:outerShdw>
                </a:effectLst>
                <a:latin typeface="Verdana" pitchFamily="34" charset="0"/>
              </a:defRPr>
            </a:lvl1pPr>
          </a:lstStyle>
          <a:p>
            <a:pPr fontAlgn="base">
              <a:spcBef>
                <a:spcPct val="0"/>
              </a:spcBef>
              <a:spcAft>
                <a:spcPct val="0"/>
              </a:spcAft>
            </a:pPr>
            <a:fld id="{9928596C-6DA8-44A2-B5AA-33BD00CEDBF7}" type="slidenum">
              <a:rPr lang="en-US" smtClean="0">
                <a:solidFill>
                  <a:srgbClr val="FFFFFF"/>
                </a:solidFill>
              </a:rPr>
              <a:pPr fontAlgn="base">
                <a:spcBef>
                  <a:spcPct val="0"/>
                </a:spcBef>
                <a:spcAft>
                  <a:spcPct val="0"/>
                </a:spcAft>
              </a:pPr>
              <a:t>‹#›</a:t>
            </a:fld>
            <a:endParaRPr lang="en-US" smtClean="0">
              <a:solidFill>
                <a:srgbClr val="FFFFFF"/>
              </a:solidFill>
            </a:endParaRPr>
          </a:p>
        </p:txBody>
      </p:sp>
      <p:sp>
        <p:nvSpPr>
          <p:cNvPr id="447531" name="Rectangle 43"/>
          <p:cNvSpPr>
            <a:spLocks noGrp="1" noChangeArrowheads="1"/>
          </p:cNvSpPr>
          <p:nvPr>
            <p:ph type="body" idx="1"/>
          </p:nvPr>
        </p:nvSpPr>
        <p:spPr bwMode="auto">
          <a:xfrm>
            <a:off x="76200" y="1066800"/>
            <a:ext cx="8991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hf hdr="0" ftr="0" dt="0"/>
  <p:txStyles>
    <p:titleStyle>
      <a:lvl1pPr algn="ctr" rtl="0" fontAlgn="base">
        <a:spcBef>
          <a:spcPct val="0"/>
        </a:spcBef>
        <a:spcAft>
          <a:spcPct val="0"/>
        </a:spcAft>
        <a:defRPr sz="4400" b="1">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Arial" pitchFamily="34" charset="0"/>
        </a:defRPr>
      </a:lvl2pPr>
      <a:lvl3pPr algn="ctr" rtl="0" fontAlgn="base">
        <a:spcBef>
          <a:spcPct val="0"/>
        </a:spcBef>
        <a:spcAft>
          <a:spcPct val="0"/>
        </a:spcAft>
        <a:defRPr sz="4400" b="1">
          <a:solidFill>
            <a:srgbClr val="FFFF00"/>
          </a:solidFill>
          <a:latin typeface="Arial" pitchFamily="34" charset="0"/>
        </a:defRPr>
      </a:lvl3pPr>
      <a:lvl4pPr algn="ctr" rtl="0" fontAlgn="base">
        <a:spcBef>
          <a:spcPct val="0"/>
        </a:spcBef>
        <a:spcAft>
          <a:spcPct val="0"/>
        </a:spcAft>
        <a:defRPr sz="4400" b="1">
          <a:solidFill>
            <a:srgbClr val="FFFF00"/>
          </a:solidFill>
          <a:latin typeface="Arial" pitchFamily="34" charset="0"/>
        </a:defRPr>
      </a:lvl4pPr>
      <a:lvl5pPr algn="ctr" rtl="0" fontAlgn="base">
        <a:spcBef>
          <a:spcPct val="0"/>
        </a:spcBef>
        <a:spcAft>
          <a:spcPct val="0"/>
        </a:spcAft>
        <a:defRPr sz="4400" b="1">
          <a:solidFill>
            <a:srgbClr val="FFFF00"/>
          </a:solidFill>
          <a:latin typeface="Arial" pitchFamily="34" charset="0"/>
        </a:defRPr>
      </a:lvl5pPr>
      <a:lvl6pPr marL="457200" algn="ctr" rtl="0" fontAlgn="base">
        <a:spcBef>
          <a:spcPct val="0"/>
        </a:spcBef>
        <a:spcAft>
          <a:spcPct val="0"/>
        </a:spcAft>
        <a:defRPr sz="4400" b="1">
          <a:solidFill>
            <a:srgbClr val="FFFF00"/>
          </a:solidFill>
          <a:latin typeface="Arial" pitchFamily="34" charset="0"/>
        </a:defRPr>
      </a:lvl6pPr>
      <a:lvl7pPr marL="914400" algn="ctr" rtl="0" fontAlgn="base">
        <a:spcBef>
          <a:spcPct val="0"/>
        </a:spcBef>
        <a:spcAft>
          <a:spcPct val="0"/>
        </a:spcAft>
        <a:defRPr sz="4400" b="1">
          <a:solidFill>
            <a:srgbClr val="FFFF00"/>
          </a:solidFill>
          <a:latin typeface="Arial" pitchFamily="34" charset="0"/>
        </a:defRPr>
      </a:lvl7pPr>
      <a:lvl8pPr marL="1371600" algn="ctr" rtl="0" fontAlgn="base">
        <a:spcBef>
          <a:spcPct val="0"/>
        </a:spcBef>
        <a:spcAft>
          <a:spcPct val="0"/>
        </a:spcAft>
        <a:defRPr sz="4400" b="1">
          <a:solidFill>
            <a:srgbClr val="FFFF00"/>
          </a:solidFill>
          <a:latin typeface="Arial" pitchFamily="34" charset="0"/>
        </a:defRPr>
      </a:lvl8pPr>
      <a:lvl9pPr marL="1828800" algn="ctr" rtl="0" fontAlgn="base">
        <a:spcBef>
          <a:spcPct val="0"/>
        </a:spcBef>
        <a:spcAft>
          <a:spcPct val="0"/>
        </a:spcAft>
        <a:defRPr sz="4400" b="1">
          <a:solidFill>
            <a:srgbClr val="FFFF00"/>
          </a:solidFill>
          <a:latin typeface="Arial"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b="1">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b="1">
          <a:solidFill>
            <a:schemeClr val="tx1"/>
          </a:solidFill>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2400" b="1">
          <a:solidFill>
            <a:schemeClr val="tx1"/>
          </a:solidFill>
          <a:latin typeface="+mn-lt"/>
        </a:defRPr>
      </a:lvl3pPr>
      <a:lvl4pPr marL="1600200" indent="-228600" algn="l" rtl="0" fontAlgn="base">
        <a:spcBef>
          <a:spcPct val="20000"/>
        </a:spcBef>
        <a:spcAft>
          <a:spcPct val="0"/>
        </a:spcAft>
        <a:buClr>
          <a:schemeClr val="tx2"/>
        </a:buClr>
        <a:buChar char="•"/>
        <a:defRPr sz="2400" b="1">
          <a:solidFill>
            <a:schemeClr val="tx1"/>
          </a:solidFill>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935AE-8ECF-4A88-979F-6355A56E9E02}" type="datetimeFigureOut">
              <a:rPr lang="en-US" smtClean="0">
                <a:solidFill>
                  <a:prstClr val="black">
                    <a:tint val="75000"/>
                  </a:prstClr>
                </a:solidFill>
              </a:rPr>
              <a:pPr/>
              <a:t>1/27/2010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95DD0-066D-4242-BB2A-157990AC1E7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5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oleObject" Target="../embeddings/Microsoft_Office_PowerPoint_97-2003_Presentation1.ppt"/><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
            <a:ext cx="7772400" cy="1470025"/>
          </a:xfrm>
        </p:spPr>
        <p:txBody>
          <a:bodyPr>
            <a:noAutofit/>
          </a:bodyPr>
          <a:lstStyle/>
          <a:p>
            <a:r>
              <a:rPr lang="en-US" sz="4000" b="1" dirty="0" smtClean="0"/>
              <a:t>Clouds and FutureGrid</a:t>
            </a:r>
            <a:endParaRPr lang="en-US" sz="4000" dirty="0"/>
          </a:p>
        </p:txBody>
      </p:sp>
      <p:sp>
        <p:nvSpPr>
          <p:cNvPr id="3" name="Subtitle 2"/>
          <p:cNvSpPr>
            <a:spLocks noGrp="1"/>
          </p:cNvSpPr>
          <p:nvPr>
            <p:ph type="subTitle" idx="1"/>
          </p:nvPr>
        </p:nvSpPr>
        <p:spPr>
          <a:xfrm>
            <a:off x="304800" y="2362200"/>
            <a:ext cx="8686800" cy="1066800"/>
          </a:xfrm>
        </p:spPr>
        <p:txBody>
          <a:bodyPr>
            <a:noAutofit/>
          </a:bodyPr>
          <a:lstStyle/>
          <a:p>
            <a:r>
              <a:rPr lang="en-US" sz="1800" b="1" i="1" dirty="0" smtClean="0"/>
              <a:t>MSI-CIEC All Hands Meeting</a:t>
            </a:r>
            <a:endParaRPr lang="en-US" sz="1800" b="1" i="1" dirty="0" smtClean="0"/>
          </a:p>
          <a:p>
            <a:r>
              <a:rPr lang="en-US" sz="1800" b="1" i="1" dirty="0" smtClean="0">
                <a:solidFill>
                  <a:srgbClr val="7030A0"/>
                </a:solidFill>
              </a:rPr>
              <a:t>SDSC January 27 2010</a:t>
            </a:r>
            <a:endParaRPr lang="en-US" sz="1800" b="1" i="1" dirty="0" smtClean="0"/>
          </a:p>
        </p:txBody>
      </p:sp>
      <p:sp>
        <p:nvSpPr>
          <p:cNvPr id="5" name="Subtitle 2"/>
          <p:cNvSpPr txBox="1">
            <a:spLocks/>
          </p:cNvSpPr>
          <p:nvPr/>
        </p:nvSpPr>
        <p:spPr>
          <a:xfrm>
            <a:off x="0" y="3505200"/>
            <a:ext cx="9144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hlinkClick r:id="rId3"/>
              </a:rPr>
              <a:t>gcf@indiana.edu</a:t>
            </a:r>
            <a:r>
              <a:rPr lang="en-US" sz="2000" dirty="0" smtClean="0"/>
              <a:t>            </a:t>
            </a:r>
          </a:p>
          <a:p>
            <a:pPr lvl="0" algn="ctr">
              <a:spcBef>
                <a:spcPct val="20000"/>
              </a:spcBef>
              <a:defRPr/>
            </a:pPr>
            <a:r>
              <a:rPr lang="en-US" sz="2000" dirty="0" smtClean="0"/>
              <a:t> </a:t>
            </a:r>
            <a:r>
              <a:rPr lang="en-US" sz="2000" dirty="0" smtClean="0">
                <a:hlinkClick r:id="rId4"/>
              </a:rPr>
              <a:t>http://www.infomall.org</a:t>
            </a:r>
            <a:r>
              <a:rPr lang="en-US" sz="2000" dirty="0" smtClean="0"/>
              <a:t>    </a:t>
            </a:r>
            <a:r>
              <a:rPr lang="en-US" sz="2000" dirty="0" smtClean="0">
                <a:hlinkClick r:id="rId5"/>
              </a:rPr>
              <a:t>http://www.futuregrid.org</a:t>
            </a:r>
            <a:r>
              <a:rPr lang="en-US" sz="2000" dirty="0" smtClean="0"/>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algn="ctr">
              <a:spcBef>
                <a:spcPct val="20000"/>
              </a:spcBef>
            </a:pPr>
            <a:r>
              <a:rPr lang="en-US" sz="1900" dirty="0" smtClean="0">
                <a:latin typeface="Times New Roman" pitchFamily="18" charset="0"/>
                <a:cs typeface="Times New Roman" pitchFamily="18" charset="0"/>
              </a:rPr>
              <a:t>Director, Digital Science Center, Pervasive Technology Institute</a:t>
            </a:r>
          </a:p>
          <a:p>
            <a:pPr lvl="0" algn="ctr">
              <a:spcBef>
                <a:spcPct val="20000"/>
              </a:spcBef>
            </a:pPr>
            <a:r>
              <a:rPr lang="en-US" sz="1900" dirty="0" smtClean="0">
                <a:latin typeface="Times New Roman" pitchFamily="18" charset="0"/>
                <a:cs typeface="Times New Roman" pitchFamily="18" charset="0"/>
              </a:rPr>
              <a:t>Associate Dean for Research and Graduate Studies,  School of Informatics and Computing</a:t>
            </a:r>
          </a:p>
          <a:p>
            <a:pPr lvl="0" algn="ctr">
              <a:spcBef>
                <a:spcPct val="20000"/>
              </a:spcBef>
            </a:pPr>
            <a:r>
              <a:rPr lang="en-US" sz="1900" dirty="0" smtClean="0">
                <a:latin typeface="Times New Roman" pitchFamily="18" charset="0"/>
                <a:cs typeface="Times New Roman" pitchFamily="18" charset="0"/>
              </a:rPr>
              <a:t>Indiana University Bloomington</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0" y="1295400"/>
            <a:ext cx="8991600" cy="5562600"/>
          </a:xfrm>
        </p:spPr>
        <p:txBody>
          <a:bodyPr>
            <a:normAutofit/>
          </a:bodyPr>
          <a:lstStyle/>
          <a:p>
            <a:r>
              <a:rPr lang="en-US" sz="2400" dirty="0" smtClean="0">
                <a:solidFill>
                  <a:srgbClr val="FF0000"/>
                </a:solidFill>
              </a:rPr>
              <a:t>Cloud infrastructure: </a:t>
            </a:r>
            <a:r>
              <a:rPr lang="en-US" sz="2400" dirty="0" smtClean="0"/>
              <a:t>outsourcing of servers, computing, data, file space, utility computing, etc.</a:t>
            </a:r>
          </a:p>
          <a:p>
            <a:pPr lvl="1"/>
            <a:r>
              <a:rPr lang="en-US" sz="2400" dirty="0" smtClean="0"/>
              <a:t>Handled through Web services that control virtual machine lifecycles.</a:t>
            </a:r>
          </a:p>
          <a:p>
            <a:r>
              <a:rPr lang="en-US" sz="2400" dirty="0" smtClean="0">
                <a:solidFill>
                  <a:srgbClr val="FF0000"/>
                </a:solidFill>
              </a:rPr>
              <a:t>Cloud runtimes:</a:t>
            </a:r>
            <a:r>
              <a:rPr lang="en-US" sz="2400" dirty="0" smtClean="0">
                <a:solidFill>
                  <a:srgbClr val="DDF53D"/>
                </a:solidFill>
              </a:rPr>
              <a:t> </a:t>
            </a:r>
            <a:r>
              <a:rPr lang="en-US" sz="2400" dirty="0" smtClean="0"/>
              <a:t>tools (for using clouds) to do data-parallel computations. </a:t>
            </a:r>
          </a:p>
          <a:p>
            <a:pPr lvl="1"/>
            <a:r>
              <a:rPr lang="en-US" sz="2400" dirty="0" smtClean="0"/>
              <a:t>Apache </a:t>
            </a:r>
            <a:r>
              <a:rPr lang="en-US" sz="2400" dirty="0" err="1" smtClean="0"/>
              <a:t>Hadoop</a:t>
            </a:r>
            <a:r>
              <a:rPr lang="en-US" sz="2400" dirty="0" smtClean="0"/>
              <a:t>, Google </a:t>
            </a:r>
            <a:r>
              <a:rPr lang="en-US" sz="2400" dirty="0" err="1" smtClean="0"/>
              <a:t>MapReduce</a:t>
            </a:r>
            <a:r>
              <a:rPr lang="en-US" sz="2400" dirty="0" smtClean="0"/>
              <a:t>, Microsoft Dryad, and others </a:t>
            </a:r>
          </a:p>
          <a:p>
            <a:pPr lvl="1"/>
            <a:r>
              <a:rPr lang="en-US" sz="2400" dirty="0" smtClean="0"/>
              <a:t>Designed for information retrieval but are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dirty="0" smtClean="0"/>
              <a:t>Not usually on Virtual Machines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92" name="Group 291"/>
          <p:cNvGrpSpPr/>
          <p:nvPr/>
        </p:nvGrpSpPr>
        <p:grpSpPr>
          <a:xfrm>
            <a:off x="3505200" y="1676400"/>
            <a:ext cx="3352800" cy="4876800"/>
            <a:chOff x="228600" y="1905000"/>
            <a:chExt cx="3124200" cy="4724400"/>
          </a:xfrm>
        </p:grpSpPr>
        <p:grpSp>
          <p:nvGrpSpPr>
            <p:cNvPr id="293"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6" name="Group 94"/>
              <p:cNvGrpSpPr/>
              <p:nvPr/>
            </p:nvGrpSpPr>
            <p:grpSpPr>
              <a:xfrm>
                <a:off x="304800" y="2895600"/>
                <a:ext cx="685801" cy="3668485"/>
                <a:chOff x="304800" y="2895600"/>
                <a:chExt cx="685801" cy="3668485"/>
              </a:xfrm>
            </p:grpSpPr>
            <p:grpSp>
              <p:nvGrpSpPr>
                <p:cNvPr id="33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0"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1"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7" name="Group 95"/>
              <p:cNvGrpSpPr/>
              <p:nvPr/>
            </p:nvGrpSpPr>
            <p:grpSpPr>
              <a:xfrm>
                <a:off x="1143000" y="2895600"/>
                <a:ext cx="685801" cy="3668485"/>
                <a:chOff x="304800" y="2895600"/>
                <a:chExt cx="685801" cy="3668485"/>
              </a:xfrm>
            </p:grpSpPr>
            <p:grpSp>
              <p:nvGrpSpPr>
                <p:cNvPr id="322"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4"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5"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8" name="Group 127"/>
              <p:cNvGrpSpPr/>
              <p:nvPr/>
            </p:nvGrpSpPr>
            <p:grpSpPr>
              <a:xfrm>
                <a:off x="1981200" y="2895600"/>
                <a:ext cx="685801" cy="3668485"/>
                <a:chOff x="304800" y="2895600"/>
                <a:chExt cx="685801" cy="3668485"/>
              </a:xfrm>
            </p:grpSpPr>
            <p:grpSp>
              <p:nvGrpSpPr>
                <p:cNvPr id="306"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8"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9"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9"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a:t>
              </a:r>
              <a:r>
                <a:rPr lang="en-US" sz="2000" b="1" dirty="0" smtClean="0">
                  <a:solidFill>
                    <a:schemeClr val="tx1"/>
                  </a:solidFill>
                </a:rPr>
                <a:t>MapReduce (MPI)</a:t>
              </a:r>
              <a:endParaRPr lang="en-US" sz="2000" b="1" dirty="0" smtClean="0">
                <a:solidFill>
                  <a:schemeClr val="tx1"/>
                </a:solidFill>
              </a:endParaRP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fill="hold"/>
                                        <p:tgtEl>
                                          <p:spTgt spid="292"/>
                                        </p:tgtEl>
                                        <p:attrNameLst>
                                          <p:attrName>ppt_x</p:attrName>
                                        </p:attrNameLst>
                                      </p:cBhvr>
                                      <p:tavLst>
                                        <p:tav tm="0">
                                          <p:val>
                                            <p:strVal val="#ppt_x"/>
                                          </p:val>
                                        </p:tav>
                                        <p:tav tm="100000">
                                          <p:val>
                                            <p:strVal val="#ppt_x"/>
                                          </p:val>
                                        </p:tav>
                                      </p:tavLst>
                                    </p:anim>
                                    <p:anim calcmode="lin" valueType="num">
                                      <p:cBhvr additive="base">
                                        <p:cTn id="8"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a:t>
            </a:r>
            <a:endParaRPr lang="en-US" dirty="0"/>
          </a:p>
        </p:txBody>
      </p:sp>
      <p:sp>
        <p:nvSpPr>
          <p:cNvPr id="3" name="Content Placeholder 2"/>
          <p:cNvSpPr>
            <a:spLocks noGrp="1"/>
          </p:cNvSpPr>
          <p:nvPr>
            <p:ph idx="1"/>
          </p:nvPr>
        </p:nvSpPr>
        <p:spPr>
          <a:xfrm>
            <a:off x="0" y="914400"/>
            <a:ext cx="9144000" cy="5943600"/>
          </a:xfrm>
        </p:spPr>
        <p:txBody>
          <a:bodyPr rtlCol="0">
            <a:normAutofit fontScale="85000" lnSpcReduction="20000"/>
          </a:bodyPr>
          <a:lstStyle/>
          <a:p>
            <a:pPr eaLnBrk="1" fontAlgn="auto" hangingPunct="1">
              <a:spcAft>
                <a:spcPts val="0"/>
              </a:spcAft>
              <a:buFont typeface="Arial"/>
              <a:buChar char="•"/>
              <a:defRPr/>
            </a:pPr>
            <a:r>
              <a:rPr lang="en-US" dirty="0" smtClean="0"/>
              <a:t>The goal of FutureGrid is to </a:t>
            </a:r>
            <a:r>
              <a:rPr lang="en-US" dirty="0" smtClean="0">
                <a:solidFill>
                  <a:srgbClr val="FF0000"/>
                </a:solidFill>
              </a:rPr>
              <a:t>support the research </a:t>
            </a:r>
            <a:r>
              <a:rPr lang="en-US" dirty="0" smtClean="0"/>
              <a:t>on the future of distributed, grid, and cloud computing. </a:t>
            </a:r>
          </a:p>
          <a:p>
            <a:pPr eaLnBrk="1" fontAlgn="auto" hangingPunct="1">
              <a:spcAft>
                <a:spcPts val="0"/>
              </a:spcAft>
              <a:buFont typeface="Arial"/>
              <a:buChar char="•"/>
              <a:defRPr/>
            </a:pPr>
            <a:r>
              <a:rPr lang="en-US" dirty="0" smtClean="0"/>
              <a:t>FutureGrid will build a robustly managed simulation environment or testbed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pPr eaLnBrk="1" fontAlgn="auto" hangingPunct="1">
              <a:spcAft>
                <a:spcPts val="0"/>
              </a:spcAft>
              <a:buFont typeface="Arial"/>
              <a:buChar char="•"/>
              <a:defRPr/>
            </a:pPr>
            <a:r>
              <a:rPr lang="en-US" dirty="0" smtClean="0"/>
              <a:t>The environment will mimic TeraGrid and/or general parallel and distributed systems – </a:t>
            </a:r>
            <a:r>
              <a:rPr lang="en-US" dirty="0" smtClean="0">
                <a:solidFill>
                  <a:srgbClr val="FF0000"/>
                </a:solidFill>
              </a:rPr>
              <a:t>FutureGrid is part of TeraGrid</a:t>
            </a:r>
            <a:r>
              <a:rPr lang="en-US" dirty="0" smtClean="0"/>
              <a:t> and one of two</a:t>
            </a:r>
            <a:r>
              <a:rPr lang="en-US" dirty="0" smtClean="0">
                <a:solidFill>
                  <a:srgbClr val="FF0000"/>
                </a:solidFill>
              </a:rPr>
              <a:t> experimental </a:t>
            </a:r>
            <a:r>
              <a:rPr lang="en-US" dirty="0" smtClean="0"/>
              <a:t>TeraGrid systems (other is </a:t>
            </a:r>
            <a:r>
              <a:rPr lang="en-US" dirty="0" smtClean="0">
                <a:solidFill>
                  <a:srgbClr val="FF0000"/>
                </a:solidFill>
              </a:rPr>
              <a:t>GPU</a:t>
            </a:r>
            <a:r>
              <a:rPr lang="en-US" dirty="0" smtClean="0"/>
              <a:t>)</a:t>
            </a:r>
          </a:p>
          <a:p>
            <a:pPr eaLnBrk="1" fontAlgn="auto" hangingPunct="1">
              <a:spcAft>
                <a:spcPts val="0"/>
              </a:spcAft>
              <a:buFont typeface="Arial"/>
              <a:buChar char="•"/>
              <a:defRPr/>
            </a:pPr>
            <a:r>
              <a:rPr lang="en-US" dirty="0" smtClean="0"/>
              <a:t>This test-bed will succeed if it enables major advances in science and engineering through collaborative development of science applications and related software.</a:t>
            </a:r>
          </a:p>
          <a:p>
            <a:pPr eaLnBrk="1" fontAlgn="auto" hangingPunct="1">
              <a:spcAft>
                <a:spcPts val="0"/>
              </a:spcAft>
              <a:buFont typeface="Arial"/>
              <a:buChar char="•"/>
              <a:defRPr/>
            </a:pPr>
            <a:r>
              <a:rPr lang="en-US" dirty="0" smtClean="0"/>
              <a:t>FutureGrid is a (small &gt;5000 core)</a:t>
            </a:r>
            <a:r>
              <a:rPr lang="en-US" dirty="0" smtClean="0">
                <a:solidFill>
                  <a:srgbClr val="FF0000"/>
                </a:solidFill>
              </a:rPr>
              <a:t> Science/Computer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C:\Documents and Settings\Geoffrey Fox\Desktop\FutureGrid_01.tiff"/>
          <p:cNvPicPr>
            <a:picLocks noChangeAspect="1" noChangeArrowheads="1"/>
          </p:cNvPicPr>
          <p:nvPr/>
        </p:nvPicPr>
        <p:blipFill>
          <a:blip r:embed="rId3" cstate="print"/>
          <a:srcRect/>
          <a:stretch>
            <a:fillRect/>
          </a:stretch>
        </p:blipFill>
        <p:spPr bwMode="auto">
          <a:xfrm>
            <a:off x="-15875" y="369888"/>
            <a:ext cx="9174163" cy="6488112"/>
          </a:xfrm>
          <a:prstGeom prst="rect">
            <a:avLst/>
          </a:prstGeom>
          <a:noFill/>
          <a:ln w="9525">
            <a:noFill/>
            <a:miter lim="800000"/>
            <a:headEnd/>
            <a:tailEnd/>
          </a:ln>
        </p:spPr>
      </p:pic>
      <p:sp>
        <p:nvSpPr>
          <p:cNvPr id="4" name="Title 3"/>
          <p:cNvSpPr>
            <a:spLocks noGrp="1"/>
          </p:cNvSpPr>
          <p:nvPr>
            <p:ph type="title"/>
          </p:nvPr>
        </p:nvSpPr>
        <p:spPr>
          <a:xfrm>
            <a:off x="-120650" y="-123825"/>
            <a:ext cx="9144000" cy="1143000"/>
          </a:xfrm>
        </p:spPr>
        <p:txBody>
          <a:bodyPr/>
          <a:lstStyle/>
          <a:p>
            <a:pPr eaLnBrk="1" fontAlgn="auto" hangingPunct="1">
              <a:spcAft>
                <a:spcPts val="0"/>
              </a:spcAft>
              <a:defRPr/>
            </a:pPr>
            <a:r>
              <a:rPr lang="en-US" dirty="0" smtClean="0"/>
              <a:t>FutureGrid Hardware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a:lstStyle/>
          <a:p>
            <a:pPr eaLnBrk="1" hangingPunct="1">
              <a:defRPr/>
            </a:pPr>
            <a:r>
              <a:rPr lang="en-US" dirty="0" smtClean="0"/>
              <a:t>Compute Hardware</a:t>
            </a:r>
            <a:endParaRPr lang="en-US" dirty="0"/>
          </a:p>
        </p:txBody>
      </p:sp>
      <p:graphicFrame>
        <p:nvGraphicFramePr>
          <p:cNvPr id="5" name="Content Placeholder 4"/>
          <p:cNvGraphicFramePr>
            <a:graphicFrameLocks noGrp="1"/>
          </p:cNvGraphicFramePr>
          <p:nvPr>
            <p:ph idx="1"/>
          </p:nvPr>
        </p:nvGraphicFramePr>
        <p:xfrm>
          <a:off x="203200" y="957263"/>
          <a:ext cx="8677008" cy="5813264"/>
        </p:xfrm>
        <a:graphic>
          <a:graphicData uri="http://schemas.openxmlformats.org/drawingml/2006/table">
            <a:tbl>
              <a:tblPr firstRow="1" bandRow="1">
                <a:tableStyleId>{5C22544A-7EE6-4342-B048-85BDC9FD1C3A}</a:tableStyleId>
              </a:tblPr>
              <a:tblGrid>
                <a:gridCol w="1084626"/>
                <a:gridCol w="1084626"/>
                <a:gridCol w="1084626"/>
                <a:gridCol w="1084626"/>
                <a:gridCol w="1084626"/>
                <a:gridCol w="1084626"/>
                <a:gridCol w="1084626"/>
                <a:gridCol w="1084626"/>
              </a:tblGrid>
              <a:tr h="386150">
                <a:tc>
                  <a:txBody>
                    <a:bodyPr/>
                    <a:lstStyle/>
                    <a:p>
                      <a:pPr marL="0" marR="0" algn="ctr">
                        <a:spcBef>
                          <a:spcPts val="0"/>
                        </a:spcBef>
                        <a:spcAft>
                          <a:spcPts val="0"/>
                        </a:spcAft>
                      </a:pPr>
                      <a:r>
                        <a:rPr lang="en-US" sz="1200" b="1" i="0" dirty="0">
                          <a:latin typeface="+mn-lt"/>
                          <a:ea typeface="Times"/>
                          <a:cs typeface="Times New Roman"/>
                        </a:rPr>
                        <a:t>System type</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CPUs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Cores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a:latin typeface="+mn-lt"/>
                          <a:ea typeface="Times"/>
                          <a:cs typeface="Times New Roman"/>
                        </a:rPr>
                        <a:t>TFLOPS</a:t>
                      </a:r>
                      <a:endParaRPr lang="en-US" sz="1000" b="1"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Total RAM (GB)</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smtClean="0">
                          <a:latin typeface="+mn-lt"/>
                          <a:ea typeface="Times"/>
                          <a:cs typeface="Times New Roman"/>
                        </a:rPr>
                        <a:t>Secondary</a:t>
                      </a:r>
                      <a:r>
                        <a:rPr lang="en-US" sz="1200" b="1" i="0" baseline="0" dirty="0" smtClean="0">
                          <a:latin typeface="+mn-lt"/>
                          <a:ea typeface="Times"/>
                          <a:cs typeface="Times New Roman"/>
                        </a:rPr>
                        <a:t> Storage</a:t>
                      </a:r>
                      <a:r>
                        <a:rPr lang="en-US" sz="1200" b="1" i="0" dirty="0" smtClean="0">
                          <a:latin typeface="+mn-lt"/>
                          <a:ea typeface="Times"/>
                          <a:cs typeface="Times New Roman"/>
                        </a:rPr>
                        <a:t> </a:t>
                      </a:r>
                      <a:r>
                        <a:rPr lang="en-US" sz="1200" b="1" i="0" dirty="0">
                          <a:latin typeface="+mn-lt"/>
                          <a:ea typeface="Times"/>
                          <a:cs typeface="Times New Roman"/>
                        </a:rPr>
                        <a:t>(TB)</a:t>
                      </a: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Site</a:t>
                      </a:r>
                    </a:p>
                  </a:txBody>
                  <a:tcPr marL="8890" marR="8890" marT="0" marB="0" anchor="ctr"/>
                </a:tc>
                <a:tc>
                  <a:txBody>
                    <a:bodyPr/>
                    <a:lstStyle/>
                    <a:p>
                      <a:pPr marL="0" marR="0" algn="l">
                        <a:spcBef>
                          <a:spcPts val="0"/>
                        </a:spcBef>
                        <a:spcAft>
                          <a:spcPts val="0"/>
                        </a:spcAft>
                      </a:pPr>
                      <a:r>
                        <a:rPr lang="en-US" sz="1000" b="1" i="0" dirty="0" smtClean="0">
                          <a:latin typeface="+mn-lt"/>
                          <a:ea typeface="Times"/>
                          <a:cs typeface="Times New Roman"/>
                        </a:rPr>
                        <a:t> </a:t>
                      </a:r>
                      <a:r>
                        <a:rPr lang="en-US" sz="1200" b="1" i="0" dirty="0" smtClean="0">
                          <a:latin typeface="+mn-lt"/>
                          <a:ea typeface="Times"/>
                          <a:cs typeface="Times New Roman"/>
                        </a:rPr>
                        <a:t>Status</a:t>
                      </a:r>
                      <a:endParaRPr lang="en-US" sz="1200" b="1" i="0"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Dynamically </a:t>
                      </a:r>
                      <a:r>
                        <a:rPr lang="en-US" sz="1000" b="1" i="0" dirty="0">
                          <a:latin typeface="+mn-lt"/>
                          <a:ea typeface="Times"/>
                          <a:cs typeface="Times New Roman"/>
                        </a:rPr>
                        <a:t>configurable systems</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1024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3072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lgn="l">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Dell </a:t>
                      </a:r>
                      <a:r>
                        <a:rPr lang="en-US" sz="1000" b="0" i="0" dirty="0" err="1">
                          <a:latin typeface="+mn-lt"/>
                          <a:ea typeface="Times"/>
                          <a:cs typeface="Times New Roman"/>
                        </a:rPr>
                        <a:t>PowerEdge</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15</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TACC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2016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120</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2688</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SDSC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784</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3520</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33</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8928</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546</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Systems possibly not </a:t>
                      </a:r>
                      <a:r>
                        <a:rPr lang="en-US" sz="1000" b="1" i="0" dirty="0">
                          <a:latin typeface="+mn-lt"/>
                          <a:ea typeface="Times"/>
                          <a:cs typeface="Times New Roman"/>
                        </a:rPr>
                        <a:t>dynamically configurable</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Cray </a:t>
                      </a:r>
                      <a:r>
                        <a:rPr lang="en-US" sz="1000" b="0" i="0" dirty="0">
                          <a:latin typeface="+mn-lt"/>
                          <a:ea typeface="Times"/>
                          <a:cs typeface="Times New Roman"/>
                        </a:rPr>
                        <a:t>XT5m</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1344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Shared </a:t>
                      </a:r>
                      <a:r>
                        <a:rPr lang="en-US" sz="1000" b="0" i="0" dirty="0">
                          <a:latin typeface="+mn-lt"/>
                          <a:ea typeface="Times"/>
                          <a:cs typeface="Times New Roman"/>
                        </a:rPr>
                        <a:t>memory</a:t>
                      </a:r>
                      <a:r>
                        <a:rPr lang="en-US" sz="1000" b="0" i="0" dirty="0" smtClean="0">
                          <a:latin typeface="+mn-lt"/>
                          <a:ea typeface="Times"/>
                          <a:cs typeface="Times New Roman"/>
                        </a:rPr>
                        <a:t> </a:t>
                      </a:r>
                    </a:p>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system </a:t>
                      </a:r>
                      <a:r>
                        <a:rPr lang="en-US" sz="1000" b="0" i="0" dirty="0">
                          <a:latin typeface="+mn-lt"/>
                          <a:ea typeface="Times"/>
                          <a:cs typeface="Times New Roman"/>
                        </a:rPr>
                        <a:t>TBD</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40</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480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 </a:t>
                      </a:r>
                    </a:p>
                    <a:p>
                      <a:pPr marL="0" marR="0">
                        <a:spcBef>
                          <a:spcPts val="0"/>
                        </a:spcBef>
                        <a:spcAft>
                          <a:spcPts val="0"/>
                        </a:spcAft>
                      </a:pPr>
                      <a:r>
                        <a:rPr lang="en-US" sz="1000" b="0" i="0" baseline="0" dirty="0" smtClean="0">
                          <a:latin typeface="+mn-lt"/>
                          <a:ea typeface="Times"/>
                          <a:cs typeface="Times New Roman"/>
                        </a:rPr>
                        <a:t> 4Q2010</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Cell </a:t>
                      </a:r>
                      <a:r>
                        <a:rPr lang="en-US" sz="1000" b="0" i="0" dirty="0">
                          <a:latin typeface="+mn-lt"/>
                          <a:ea typeface="Times"/>
                          <a:cs typeface="Times New Roman"/>
                        </a:rPr>
                        <a:t>BE Cluster</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64</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768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UF</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High </a:t>
                      </a:r>
                      <a:r>
                        <a:rPr lang="en-US" sz="1000" b="0" i="0" dirty="0">
                          <a:latin typeface="+mn-lt"/>
                          <a:ea typeface="Times"/>
                          <a:cs typeface="Times New Roman"/>
                        </a:rPr>
                        <a:t>Throughput</a:t>
                      </a:r>
                      <a:r>
                        <a:rPr lang="en-US" sz="1000" b="0" i="0" dirty="0" smtClean="0">
                          <a:latin typeface="+mn-lt"/>
                          <a:ea typeface="Times"/>
                          <a:cs typeface="Times New Roman"/>
                        </a:rPr>
                        <a:t> </a:t>
                      </a:r>
                    </a:p>
                    <a:p>
                      <a:pPr marL="0" marR="0">
                        <a:spcBef>
                          <a:spcPts val="0"/>
                        </a:spcBef>
                        <a:spcAft>
                          <a:spcPts val="0"/>
                        </a:spcAft>
                      </a:pPr>
                      <a:r>
                        <a:rPr lang="en-US" sz="1000" b="0" i="0" dirty="0" smtClean="0">
                          <a:latin typeface="+mn-lt"/>
                          <a:ea typeface="Times"/>
                          <a:cs typeface="Times New Roman"/>
                        </a:rPr>
                        <a:t> Cluster</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384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PU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468</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1872</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17</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3008</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1</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1" i="1" dirty="0" smtClean="0">
                          <a:latin typeface="+mn-lt"/>
                          <a:ea typeface="Times"/>
                          <a:cs typeface="Times New Roman"/>
                        </a:rPr>
                        <a:t> Total</a:t>
                      </a:r>
                      <a:endParaRPr lang="en-US" sz="1000" b="1"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1252</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5392</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50</a:t>
                      </a: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11936</a:t>
                      </a:r>
                    </a:p>
                  </a:txBody>
                  <a:tcPr marL="8890" marR="8890" marT="0" marB="0" anchor="ctr"/>
                </a:tc>
                <a:tc>
                  <a:txBody>
                    <a:bodyPr/>
                    <a:lstStyle/>
                    <a:p>
                      <a:pPr marL="0" marR="0" algn="ctr">
                        <a:spcBef>
                          <a:spcPts val="0"/>
                        </a:spcBef>
                        <a:spcAft>
                          <a:spcPts val="0"/>
                        </a:spcAft>
                      </a:pPr>
                      <a:r>
                        <a:rPr lang="en-US" sz="1000" b="1" i="1" dirty="0" smtClean="0">
                          <a:latin typeface="+mn-lt"/>
                          <a:ea typeface="Times"/>
                          <a:cs typeface="Times New Roman"/>
                        </a:rPr>
                        <a:t>547</a:t>
                      </a: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Storage Hardware</a:t>
            </a:r>
            <a:endParaRPr lang="en-US" dirty="0"/>
          </a:p>
        </p:txBody>
      </p:sp>
      <p:graphicFrame>
        <p:nvGraphicFramePr>
          <p:cNvPr id="6" name="Content Placeholder 5"/>
          <p:cNvGraphicFramePr>
            <a:graphicFrameLocks noGrp="1"/>
          </p:cNvGraphicFramePr>
          <p:nvPr>
            <p:ph idx="1"/>
          </p:nvPr>
        </p:nvGraphicFramePr>
        <p:xfrm>
          <a:off x="914400" y="1343025"/>
          <a:ext cx="7625998" cy="21234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3708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Content Placeholder 4"/>
          <p:cNvSpPr txBox="1">
            <a:spLocks/>
          </p:cNvSpPr>
          <p:nvPr/>
        </p:nvSpPr>
        <p:spPr bwMode="auto">
          <a:xfrm>
            <a:off x="454025" y="3770313"/>
            <a:ext cx="8229600" cy="1439862"/>
          </a:xfrm>
          <a:prstGeom prst="rect">
            <a:avLst/>
          </a:prstGeom>
          <a:noFill/>
          <a:ln w="9525">
            <a:noFill/>
            <a:miter lim="800000"/>
            <a:headEnd/>
            <a:tailEnd/>
          </a:ln>
        </p:spPr>
        <p:txBody>
          <a:bodyPr>
            <a:normAutofit fontScale="62500" lnSpcReduction="20000"/>
          </a:bodyPr>
          <a:lstStyle/>
          <a:p>
            <a:pPr marL="342900" indent="-342900" defTabSz="457200">
              <a:spcBef>
                <a:spcPct val="20000"/>
              </a:spcBef>
              <a:buFont typeface="Arial"/>
              <a:buChar char="•"/>
              <a:defRPr/>
            </a:pPr>
            <a:r>
              <a:rPr lang="en-US" sz="3200">
                <a:solidFill>
                  <a:prstClr val="black"/>
                </a:solidFill>
              </a:rPr>
              <a:t>FutureGrid has </a:t>
            </a:r>
            <a:r>
              <a:rPr lang="en-US" sz="3200">
                <a:solidFill>
                  <a:srgbClr val="FF0000"/>
                </a:solidFill>
              </a:rPr>
              <a:t>dedicated network </a:t>
            </a:r>
            <a:r>
              <a:rPr lang="en-US" sz="3200">
                <a:solidFill>
                  <a:prstClr val="black"/>
                </a:solidFill>
              </a:rPr>
              <a:t>(except to TACC) and a </a:t>
            </a:r>
            <a:r>
              <a:rPr lang="en-US" sz="3200">
                <a:solidFill>
                  <a:srgbClr val="FF0000"/>
                </a:solidFill>
              </a:rPr>
              <a:t>network fault and delay generator</a:t>
            </a:r>
          </a:p>
          <a:p>
            <a:pPr marL="342900" indent="-342900" defTabSz="457200">
              <a:spcBef>
                <a:spcPct val="20000"/>
              </a:spcBef>
              <a:buFont typeface="Arial"/>
              <a:buChar char="•"/>
              <a:defRPr/>
            </a:pPr>
            <a:r>
              <a:rPr lang="en-US" sz="3200">
                <a:solidFill>
                  <a:prstClr val="black"/>
                </a:solidFill>
              </a:rPr>
              <a:t>Can isolate experiments on request; IU runs Network for NLR/Internet2</a:t>
            </a:r>
          </a:p>
          <a:p>
            <a:pPr marL="342900" indent="-342900" defTabSz="457200">
              <a:spcBef>
                <a:spcPct val="20000"/>
              </a:spcBef>
              <a:buFont typeface="Arial"/>
              <a:buChar char="•"/>
              <a:defRPr/>
            </a:pPr>
            <a:r>
              <a:rPr lang="en-US" sz="3200">
                <a:solidFill>
                  <a:srgbClr val="FF0000"/>
                </a:solidFill>
              </a:rPr>
              <a:t>Additional partner machines </a:t>
            </a:r>
            <a:r>
              <a:rPr lang="en-US" sz="3200">
                <a:solidFill>
                  <a:prstClr val="black"/>
                </a:solidFill>
              </a:rPr>
              <a:t>could run FutureGrid software and be supported (but allocated in specialized ways)</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Network Impairments Device</a:t>
            </a:r>
            <a:endParaRPr lang="en-US" dirty="0"/>
          </a:p>
        </p:txBody>
      </p:sp>
      <p:sp>
        <p:nvSpPr>
          <p:cNvPr id="5" name="Content Placeholder 4"/>
          <p:cNvSpPr>
            <a:spLocks noGrp="1"/>
          </p:cNvSpPr>
          <p:nvPr>
            <p:ph idx="1"/>
          </p:nvPr>
        </p:nvSpPr>
        <p:spPr/>
        <p:txBody>
          <a:bodyPr>
            <a:normAutofit fontScale="92500" lnSpcReduction="10000"/>
          </a:bodyPr>
          <a:lstStyle/>
          <a:p>
            <a:pPr eaLnBrk="1" hangingPunct="1">
              <a:spcBef>
                <a:spcPts val="600"/>
              </a:spcBef>
              <a:buFontTx/>
              <a:buBlip>
                <a:blip r:embed="rId3"/>
              </a:buBlip>
              <a:defRPr/>
            </a:pPr>
            <a:r>
              <a:rPr lang="en-US" dirty="0" smtClean="0"/>
              <a:t>Spirent XGEM Network Impairments Simulator for jitter, errors, delay, etc</a:t>
            </a:r>
          </a:p>
          <a:p>
            <a:pPr eaLnBrk="1" hangingPunct="1">
              <a:spcBef>
                <a:spcPts val="600"/>
              </a:spcBef>
              <a:buFontTx/>
              <a:buBlip>
                <a:blip r:embed="rId3"/>
              </a:buBlip>
              <a:defRPr/>
            </a:pPr>
            <a:r>
              <a:rPr lang="en-US" dirty="0" smtClean="0"/>
              <a:t>Full Bidirectional 10G w/64 byte packets</a:t>
            </a:r>
          </a:p>
          <a:p>
            <a:pPr eaLnBrk="1" hangingPunct="1">
              <a:spcBef>
                <a:spcPts val="600"/>
              </a:spcBef>
              <a:buFontTx/>
              <a:buBlip>
                <a:blip r:embed="rId3"/>
              </a:buBlip>
              <a:defRPr/>
            </a:pPr>
            <a:r>
              <a:rPr lang="en-US" dirty="0" smtClean="0"/>
              <a:t>up to 15 seconds introduced delay (in 16ns increments)</a:t>
            </a:r>
          </a:p>
          <a:p>
            <a:pPr eaLnBrk="1" hangingPunct="1">
              <a:spcBef>
                <a:spcPts val="600"/>
              </a:spcBef>
              <a:buFontTx/>
              <a:buBlip>
                <a:blip r:embed="rId3"/>
              </a:buBlip>
              <a:defRPr/>
            </a:pPr>
            <a:r>
              <a:rPr lang="en-US" dirty="0" smtClean="0"/>
              <a:t>0-100% introduced packet loss in .0001% increments</a:t>
            </a:r>
          </a:p>
          <a:p>
            <a:pPr eaLnBrk="1" hangingPunct="1">
              <a:spcBef>
                <a:spcPts val="600"/>
              </a:spcBef>
              <a:buFontTx/>
              <a:buBlip>
                <a:blip r:embed="rId3"/>
              </a:buBlip>
              <a:defRPr/>
            </a:pPr>
            <a:r>
              <a:rPr lang="en-US" dirty="0" smtClean="0"/>
              <a:t>Packet manipulation in first 2000 bytes</a:t>
            </a:r>
          </a:p>
          <a:p>
            <a:pPr eaLnBrk="1" hangingPunct="1">
              <a:spcBef>
                <a:spcPts val="600"/>
              </a:spcBef>
              <a:buFontTx/>
              <a:buBlip>
                <a:blip r:embed="rId3"/>
              </a:buBlip>
              <a:defRPr/>
            </a:pPr>
            <a:r>
              <a:rPr lang="en-US" dirty="0" smtClean="0"/>
              <a:t>up to 16k frame size</a:t>
            </a:r>
          </a:p>
          <a:p>
            <a:pPr eaLnBrk="1" hangingPunct="1">
              <a:spcBef>
                <a:spcPts val="600"/>
              </a:spcBef>
              <a:buFontTx/>
              <a:buBlip>
                <a:blip r:embed="rId3"/>
              </a:buBlip>
              <a:defRPr/>
            </a:pPr>
            <a:r>
              <a:rPr lang="en-US" dirty="0" smtClean="0"/>
              <a:t>TCL for scripting, HTML for human configuration</a:t>
            </a:r>
          </a:p>
          <a:p>
            <a:pPr eaLnBrk="1" hangingPunct="1">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Partners</a:t>
            </a:r>
            <a:endParaRPr lang="en-US" dirty="0"/>
          </a:p>
        </p:txBody>
      </p:sp>
      <p:sp>
        <p:nvSpPr>
          <p:cNvPr id="5" name="Content Placeholder 4"/>
          <p:cNvSpPr>
            <a:spLocks noGrp="1"/>
          </p:cNvSpPr>
          <p:nvPr>
            <p:ph idx="1"/>
          </p:nvPr>
        </p:nvSpPr>
        <p:spPr>
          <a:xfrm>
            <a:off x="457200" y="1343025"/>
            <a:ext cx="8229600" cy="5262563"/>
          </a:xfrm>
        </p:spPr>
        <p:txBody>
          <a:bodyPr rtlCol="0">
            <a:normAutofit fontScale="70000" lnSpcReduction="20000"/>
          </a:bodyPr>
          <a:lstStyle/>
          <a:p>
            <a:pPr eaLnBrk="1" fontAlgn="auto" hangingPunct="1">
              <a:spcAft>
                <a:spcPts val="0"/>
              </a:spcAft>
              <a:buFont typeface="Arial"/>
              <a:buChar char="•"/>
              <a:defRPr/>
            </a:pPr>
            <a:r>
              <a:rPr lang="en-US" dirty="0" smtClean="0">
                <a:solidFill>
                  <a:srgbClr val="00B0F0"/>
                </a:solidFill>
              </a:rPr>
              <a:t>Indiana University </a:t>
            </a:r>
            <a:r>
              <a:rPr lang="en-US" dirty="0" smtClean="0"/>
              <a:t>(Architecture, core software, Support)</a:t>
            </a:r>
          </a:p>
          <a:p>
            <a:pPr eaLnBrk="1" fontAlgn="auto" hangingPunct="1">
              <a:spcAft>
                <a:spcPts val="0"/>
              </a:spcAft>
              <a:buFont typeface="Arial"/>
              <a:buChar char="•"/>
              <a:defRPr/>
            </a:pPr>
            <a:r>
              <a:rPr lang="en-US" dirty="0" smtClean="0">
                <a:solidFill>
                  <a:srgbClr val="00B0F0"/>
                </a:solidFill>
              </a:rPr>
              <a:t>Purdue University </a:t>
            </a:r>
            <a:r>
              <a:rPr lang="en-US" dirty="0" smtClean="0"/>
              <a:t>(HTC Hardware)</a:t>
            </a:r>
          </a:p>
          <a:p>
            <a:pPr eaLnBrk="1" fontAlgn="auto" hangingPunct="1">
              <a:spcAft>
                <a:spcPts val="0"/>
              </a:spcAft>
              <a:buFont typeface="Arial"/>
              <a:buChar char="•"/>
              <a:defRPr/>
            </a:pPr>
            <a:r>
              <a:rPr lang="en-US" dirty="0" smtClean="0">
                <a:solidFill>
                  <a:srgbClr val="00B0F0"/>
                </a:solidFill>
              </a:rPr>
              <a:t>San Diego Supercomputer Center </a:t>
            </a:r>
            <a:r>
              <a:rPr lang="en-US" dirty="0" smtClean="0"/>
              <a:t>at University of California San Diego (INCA, Monitoring)</a:t>
            </a:r>
          </a:p>
          <a:p>
            <a:pPr eaLnBrk="1" fontAlgn="auto" hangingPunct="1">
              <a:spcAft>
                <a:spcPts val="0"/>
              </a:spcAft>
              <a:buFont typeface="Arial"/>
              <a:buChar char="•"/>
              <a:defRPr/>
            </a:pPr>
            <a:r>
              <a:rPr lang="en-US" dirty="0" smtClean="0">
                <a:solidFill>
                  <a:srgbClr val="00B0F0"/>
                </a:solidFill>
              </a:rPr>
              <a:t>University of Chicago</a:t>
            </a:r>
            <a:r>
              <a:rPr lang="en-US" dirty="0" smtClean="0"/>
              <a:t>/Argonne National Labs (Nimbus)</a:t>
            </a:r>
          </a:p>
          <a:p>
            <a:pPr eaLnBrk="1" fontAlgn="auto" hangingPunct="1">
              <a:spcAft>
                <a:spcPts val="0"/>
              </a:spcAft>
              <a:buFont typeface="Arial"/>
              <a:buChar char="•"/>
              <a:defRPr/>
            </a:pPr>
            <a:r>
              <a:rPr lang="en-US" dirty="0" smtClean="0">
                <a:solidFill>
                  <a:srgbClr val="00B0F0"/>
                </a:solidFill>
              </a:rPr>
              <a:t>University of Florida </a:t>
            </a:r>
            <a:r>
              <a:rPr lang="en-US" dirty="0" smtClean="0"/>
              <a:t>(</a:t>
            </a:r>
            <a:r>
              <a:rPr lang="en-US" dirty="0" err="1" smtClean="0"/>
              <a:t>ViNE</a:t>
            </a:r>
            <a:r>
              <a:rPr lang="en-US" dirty="0" smtClean="0"/>
              <a:t>, Education and Outreach)</a:t>
            </a:r>
          </a:p>
          <a:p>
            <a:pPr eaLnBrk="1" fontAlgn="auto" hangingPunct="1">
              <a:spcAft>
                <a:spcPts val="0"/>
              </a:spcAft>
              <a:buFont typeface="Arial"/>
              <a:buChar char="•"/>
              <a:defRPr/>
            </a:pPr>
            <a:r>
              <a:rPr lang="en-US" dirty="0" smtClean="0">
                <a:solidFill>
                  <a:srgbClr val="FF0000"/>
                </a:solidFill>
              </a:rPr>
              <a:t>University of Southern California </a:t>
            </a:r>
            <a:r>
              <a:rPr lang="en-US" dirty="0" smtClean="0"/>
              <a:t>Information Sciences Institute (Pegasus to manage experiments) </a:t>
            </a:r>
          </a:p>
          <a:p>
            <a:pPr eaLnBrk="1" fontAlgn="auto" hangingPunct="1">
              <a:spcAft>
                <a:spcPts val="0"/>
              </a:spcAft>
              <a:buFont typeface="Arial"/>
              <a:buChar char="•"/>
              <a:defRPr/>
            </a:pPr>
            <a:r>
              <a:rPr lang="en-US" dirty="0" smtClean="0">
                <a:solidFill>
                  <a:srgbClr val="FF0000"/>
                </a:solidFill>
              </a:rPr>
              <a:t>University of Tennessee Knoxville </a:t>
            </a:r>
            <a:r>
              <a:rPr lang="en-US" dirty="0" smtClean="0"/>
              <a:t>(Benchmarking)</a:t>
            </a:r>
          </a:p>
          <a:p>
            <a:pPr eaLnBrk="1" fontAlgn="auto" hangingPunct="1">
              <a:spcAft>
                <a:spcPts val="0"/>
              </a:spcAft>
              <a:buFont typeface="Arial"/>
              <a:buChar char="•"/>
              <a:defRPr/>
            </a:pPr>
            <a:r>
              <a:rPr lang="en-US" dirty="0" smtClean="0">
                <a:solidFill>
                  <a:srgbClr val="00B0F0"/>
                </a:solidFill>
              </a:rPr>
              <a:t>University of Texas at Austin</a:t>
            </a:r>
            <a:r>
              <a:rPr lang="en-US" dirty="0" smtClean="0"/>
              <a:t>/Texas Advanced Computing Center (Portal)</a:t>
            </a:r>
          </a:p>
          <a:p>
            <a:pPr eaLnBrk="1" fontAlgn="auto" hangingPunct="1">
              <a:spcAft>
                <a:spcPts val="0"/>
              </a:spcAft>
              <a:buFont typeface="Arial"/>
              <a:buChar char="•"/>
              <a:defRPr/>
            </a:pPr>
            <a:r>
              <a:rPr lang="en-US" dirty="0" smtClean="0">
                <a:solidFill>
                  <a:srgbClr val="FF0000"/>
                </a:solidFill>
              </a:rPr>
              <a:t>University of Virginia </a:t>
            </a:r>
            <a:r>
              <a:rPr lang="en-US" dirty="0" smtClean="0"/>
              <a:t>(OGF, Advisory Board and allocation)</a:t>
            </a:r>
          </a:p>
          <a:p>
            <a:pPr eaLnBrk="1" fontAlgn="auto" hangingPunct="1">
              <a:spcAft>
                <a:spcPts val="0"/>
              </a:spcAft>
              <a:buFont typeface="Arial"/>
              <a:buChar char="•"/>
              <a:defRPr/>
            </a:pPr>
            <a:r>
              <a:rPr lang="en-US" dirty="0" smtClean="0"/>
              <a:t>Center for Information Services and GWT-TUD from </a:t>
            </a:r>
            <a:r>
              <a:rPr lang="en-US" dirty="0" err="1" smtClean="0"/>
              <a:t>Technische</a:t>
            </a:r>
            <a:r>
              <a:rPr lang="en-US" dirty="0" smtClean="0"/>
              <a:t> </a:t>
            </a:r>
            <a:r>
              <a:rPr lang="en-US" dirty="0" err="1" smtClean="0">
                <a:solidFill>
                  <a:srgbClr val="FF0000"/>
                </a:solidFill>
              </a:rPr>
              <a:t>Universtität</a:t>
            </a:r>
            <a:r>
              <a:rPr lang="en-US" dirty="0" smtClean="0">
                <a:solidFill>
                  <a:srgbClr val="FF0000"/>
                </a:solidFill>
              </a:rPr>
              <a:t> Dresden </a:t>
            </a:r>
            <a:r>
              <a:rPr lang="en-US" dirty="0" smtClean="0"/>
              <a:t>Germany. (VAMPIR)</a:t>
            </a:r>
            <a:br>
              <a:rPr lang="en-US" dirty="0" smtClean="0"/>
            </a:br>
            <a:endParaRPr lang="en-US" dirty="0" smtClean="0"/>
          </a:p>
          <a:p>
            <a:pPr eaLnBrk="1" fontAlgn="auto" hangingPunct="1">
              <a:spcAft>
                <a:spcPts val="0"/>
              </a:spcAft>
              <a:buFont typeface="Arial"/>
              <a:buChar char="•"/>
              <a:defRPr/>
            </a:pPr>
            <a:r>
              <a:rPr lang="en-US" dirty="0" smtClean="0">
                <a:solidFill>
                  <a:srgbClr val="00B0F0"/>
                </a:solidFill>
              </a:rPr>
              <a:t>Blue institutions </a:t>
            </a:r>
            <a:r>
              <a:rPr lang="en-US" dirty="0" smtClean="0"/>
              <a:t>have FutureGrid hardware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 Other Important Collaborators</a:t>
            </a:r>
            <a:endParaRPr lang="en-US" dirty="0"/>
          </a:p>
        </p:txBody>
      </p:sp>
      <p:sp>
        <p:nvSpPr>
          <p:cNvPr id="3" name="Content Placeholder 2"/>
          <p:cNvSpPr>
            <a:spLocks noGrp="1"/>
          </p:cNvSpPr>
          <p:nvPr>
            <p:ph idx="1"/>
          </p:nvPr>
        </p:nvSpPr>
        <p:spPr>
          <a:xfrm>
            <a:off x="282575" y="1143000"/>
            <a:ext cx="8637588" cy="5330825"/>
          </a:xfrm>
        </p:spPr>
        <p:txBody>
          <a:bodyPr rtlCol="0">
            <a:normAutofit fontScale="77500" lnSpcReduction="20000"/>
          </a:bodyPr>
          <a:lstStyle/>
          <a:p>
            <a:pPr eaLnBrk="1" fontAlgn="auto" hangingPunct="1">
              <a:spcAft>
                <a:spcPts val="0"/>
              </a:spcAft>
              <a:buFont typeface="Arial"/>
              <a:buChar char="•"/>
              <a:defRPr/>
            </a:pPr>
            <a:r>
              <a:rPr lang="en-US" dirty="0" smtClean="0"/>
              <a:t>NSF</a:t>
            </a:r>
          </a:p>
          <a:p>
            <a:pPr eaLnBrk="1" fontAlgn="auto" hangingPunct="1">
              <a:spcAft>
                <a:spcPts val="0"/>
              </a:spcAft>
              <a:buFont typeface="Arial"/>
              <a:buChar char="•"/>
              <a:defRPr/>
            </a:pPr>
            <a:r>
              <a:rPr lang="en-US" dirty="0" smtClean="0"/>
              <a:t>Early users from an application and computer science perspective and from both research and education</a:t>
            </a:r>
          </a:p>
          <a:p>
            <a:pPr eaLnBrk="1" fontAlgn="auto" hangingPunct="1">
              <a:spcAft>
                <a:spcPts val="0"/>
              </a:spcAft>
              <a:buFont typeface="Arial"/>
              <a:buChar char="•"/>
              <a:defRPr/>
            </a:pPr>
            <a:r>
              <a:rPr lang="en-US" dirty="0" smtClean="0"/>
              <a:t>Grid5000/Aladdin and D-Grid in Europe</a:t>
            </a:r>
          </a:p>
          <a:p>
            <a:pPr eaLnBrk="1" fontAlgn="auto" hangingPunct="1">
              <a:spcAft>
                <a:spcPts val="0"/>
              </a:spcAft>
              <a:buFont typeface="Arial"/>
              <a:buChar char="•"/>
              <a:defRPr/>
            </a:pPr>
            <a:r>
              <a:rPr lang="en-US" dirty="0" smtClean="0"/>
              <a:t>Commercial partners such as</a:t>
            </a:r>
          </a:p>
          <a:p>
            <a:pPr lvl="1" eaLnBrk="1" fontAlgn="auto" hangingPunct="1">
              <a:spcAft>
                <a:spcPts val="0"/>
              </a:spcAft>
              <a:buFont typeface="Arial"/>
              <a:buChar char="–"/>
              <a:defRPr/>
            </a:pPr>
            <a:r>
              <a:rPr lang="en-US" dirty="0" smtClean="0"/>
              <a:t>Eucalyptus ….</a:t>
            </a:r>
          </a:p>
          <a:p>
            <a:pPr lvl="1" eaLnBrk="1" fontAlgn="auto" hangingPunct="1">
              <a:spcAft>
                <a:spcPts val="0"/>
              </a:spcAft>
              <a:buFont typeface="Arial"/>
              <a:buChar char="–"/>
              <a:defRPr/>
            </a:pPr>
            <a:r>
              <a:rPr lang="en-US" dirty="0" smtClean="0"/>
              <a:t>Microsoft (Dryad + Azure) – Note current Azure external to FutureGrid as are GPU systems</a:t>
            </a:r>
          </a:p>
          <a:p>
            <a:pPr lvl="1" eaLnBrk="1" fontAlgn="auto" hangingPunct="1">
              <a:spcAft>
                <a:spcPts val="0"/>
              </a:spcAft>
              <a:buFont typeface="Arial"/>
              <a:buChar char="–"/>
              <a:defRPr/>
            </a:pPr>
            <a:r>
              <a:rPr lang="en-US" dirty="0" smtClean="0"/>
              <a:t>Application partners</a:t>
            </a:r>
          </a:p>
          <a:p>
            <a:pPr eaLnBrk="1" fontAlgn="auto" hangingPunct="1">
              <a:spcAft>
                <a:spcPts val="0"/>
              </a:spcAft>
              <a:buFont typeface="Arial"/>
              <a:buChar char="•"/>
              <a:defRPr/>
            </a:pPr>
            <a:r>
              <a:rPr lang="en-US" dirty="0" smtClean="0"/>
              <a:t>TeraGrid </a:t>
            </a:r>
          </a:p>
          <a:p>
            <a:pPr eaLnBrk="1" fontAlgn="auto" hangingPunct="1">
              <a:spcAft>
                <a:spcPts val="0"/>
              </a:spcAft>
              <a:buFont typeface="Arial"/>
              <a:buChar char="•"/>
              <a:defRPr/>
            </a:pPr>
            <a:r>
              <a:rPr lang="en-US" dirty="0" smtClean="0"/>
              <a:t>Open Grid Forum</a:t>
            </a:r>
          </a:p>
          <a:p>
            <a:pPr eaLnBrk="1" fontAlgn="auto" hangingPunct="1">
              <a:spcAft>
                <a:spcPts val="0"/>
              </a:spcAft>
              <a:buFont typeface="Arial"/>
              <a:buChar char="•"/>
              <a:defRPr/>
            </a:pPr>
            <a:r>
              <a:rPr lang="en-US" dirty="0" smtClean="0"/>
              <a:t>Possibly</a:t>
            </a:r>
            <a:r>
              <a:rPr lang="en-US" dirty="0" smtClean="0">
                <a:solidFill>
                  <a:srgbClr val="FF0000"/>
                </a:solidFill>
              </a:rPr>
              <a:t> Open Nebula, Open Cirrus Testbed, Open Cloud Consortium, Cloud Computing Interoperability Forum. IBM-Google-NSF Cloud, and other DoE/NSF/… clouds</a:t>
            </a:r>
          </a:p>
          <a:p>
            <a:pPr eaLnBrk="1" fontAlgn="auto" hangingPunct="1">
              <a:spcAft>
                <a:spcPts val="0"/>
              </a:spcAft>
              <a:buFont typeface="Arial"/>
              <a:buChar char="•"/>
              <a:defRPr/>
            </a:pPr>
            <a:r>
              <a:rPr lang="en-US" dirty="0" smtClean="0">
                <a:solidFill>
                  <a:srgbClr val="FF0000"/>
                </a:solidFill>
              </a:rPr>
              <a:t>China, Japan, Korea, Australia, other Europe …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Usage Scenarios</a:t>
            </a:r>
            <a:endParaRPr lang="en-US" dirty="0"/>
          </a:p>
        </p:txBody>
      </p:sp>
      <p:sp>
        <p:nvSpPr>
          <p:cNvPr id="3" name="Content Placeholder 2"/>
          <p:cNvSpPr>
            <a:spLocks noGrp="1"/>
          </p:cNvSpPr>
          <p:nvPr>
            <p:ph idx="1"/>
          </p:nvPr>
        </p:nvSpPr>
        <p:spPr>
          <a:xfrm>
            <a:off x="117475" y="963613"/>
            <a:ext cx="9026525" cy="5894387"/>
          </a:xfrm>
        </p:spPr>
        <p:txBody>
          <a:bodyPr rtlCol="0">
            <a:normAutofit fontScale="85000" lnSpcReduction="20000"/>
          </a:bodyPr>
          <a:lstStyle/>
          <a:p>
            <a:pPr eaLnBrk="1" fontAlgn="auto" hangingPunct="1">
              <a:spcAft>
                <a:spcPts val="0"/>
              </a:spcAft>
              <a:buFont typeface="Arial"/>
              <a:buChar char="•"/>
              <a:defRPr/>
            </a:pPr>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eaLnBrk="1" fontAlgn="auto" hangingPunct="1">
              <a:spcAft>
                <a:spcPts val="0"/>
              </a:spcAft>
              <a:buFont typeface="Arial"/>
              <a:buChar char="–"/>
              <a:defRPr/>
            </a:pPr>
            <a:r>
              <a:rPr lang="en-US" dirty="0" smtClean="0"/>
              <a:t>Is a Science Cloud for me? Is my application secure?</a:t>
            </a:r>
          </a:p>
          <a:p>
            <a:pPr eaLnBrk="1" fontAlgn="auto" hangingPunct="1">
              <a:spcAft>
                <a:spcPts val="0"/>
              </a:spcAft>
              <a:buFont typeface="Arial"/>
              <a:buChar char="•"/>
              <a:defRPr/>
            </a:pPr>
            <a:r>
              <a:rPr lang="en-US" dirty="0" smtClean="0"/>
              <a:t>Developers of end-user applications who want to experiment with multiple hardware environments. </a:t>
            </a:r>
          </a:p>
          <a:p>
            <a:pPr eaLnBrk="1" fontAlgn="auto" hangingPunct="1">
              <a:spcAft>
                <a:spcPts val="0"/>
              </a:spcAft>
              <a:buFont typeface="Arial"/>
              <a:buChar char="•"/>
              <a:defRPr/>
            </a:pPr>
            <a:r>
              <a:rPr lang="en-US" dirty="0" smtClean="0"/>
              <a:t>Grid/Cloud </a:t>
            </a:r>
            <a:r>
              <a:rPr lang="en-US" dirty="0" smtClean="0">
                <a:solidFill>
                  <a:srgbClr val="FF0000"/>
                </a:solidFill>
              </a:rPr>
              <a:t>middleware developers </a:t>
            </a:r>
            <a:r>
              <a:rPr lang="en-US" dirty="0" smtClean="0"/>
              <a:t>who want to evaluate new versions of middleware or new systems. </a:t>
            </a:r>
          </a:p>
          <a:p>
            <a:pPr eaLnBrk="1" fontAlgn="auto" hangingPunct="1">
              <a:spcAft>
                <a:spcPts val="0"/>
              </a:spcAft>
              <a:buFont typeface="Arial"/>
              <a:buChar char="•"/>
              <a:defRPr/>
            </a:pPr>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eaLnBrk="1" fontAlgn="auto" hangingPunct="1">
              <a:spcAft>
                <a:spcPts val="0"/>
              </a:spcAft>
              <a:buFont typeface="Arial"/>
              <a:buChar char="•"/>
              <a:defRPr/>
            </a:pPr>
            <a:r>
              <a:rPr lang="en-US" b="1" dirty="0" smtClean="0">
                <a:solidFill>
                  <a:srgbClr val="FF0000"/>
                </a:solidFill>
              </a:rPr>
              <a:t>Education</a:t>
            </a:r>
            <a:r>
              <a:rPr lang="en-US" b="1" dirty="0" smtClean="0"/>
              <a:t> as well as research</a:t>
            </a:r>
          </a:p>
          <a:p>
            <a:pPr eaLnBrk="1" fontAlgn="auto" hangingPunct="1">
              <a:spcAft>
                <a:spcPts val="0"/>
              </a:spcAft>
              <a:buFont typeface="Arial"/>
              <a:buChar char="•"/>
              <a:defRPr/>
            </a:pPr>
            <a:r>
              <a:rPr lang="en-US" dirty="0" smtClean="0"/>
              <a:t>Interest in performance requires that </a:t>
            </a:r>
            <a:r>
              <a:rPr lang="en-US" dirty="0" smtClean="0">
                <a:solidFill>
                  <a:srgbClr val="FF0000"/>
                </a:solidFill>
              </a:rPr>
              <a:t>bare metal </a:t>
            </a:r>
            <a:r>
              <a:rPr lang="en-US" dirty="0" smtClean="0"/>
              <a:t>important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2844" y="142852"/>
            <a:ext cx="8858312" cy="6572296"/>
          </a:xfrm>
          <a:prstGeom prst="roundRect">
            <a:avLst>
              <a:gd name="adj" fmla="val 1978"/>
            </a:avLst>
          </a:prstGeom>
          <a:solidFill>
            <a:schemeClr val="accent3">
              <a:lumMod val="60000"/>
              <a:lumOff val="40000"/>
            </a:schemeClr>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p:nvSpPr>
        <p:spPr>
          <a:xfrm>
            <a:off x="214282" y="214290"/>
            <a:ext cx="6429420" cy="6429420"/>
          </a:xfrm>
          <a:prstGeom prst="roundRect">
            <a:avLst>
              <a:gd name="adj" fmla="val 1978"/>
            </a:avLst>
          </a:prstGeom>
          <a:solidFill>
            <a:schemeClr val="bg1"/>
          </a:solidFill>
          <a:ln w="19050">
            <a:no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357158" y="335141"/>
            <a:ext cx="1086100" cy="307777"/>
          </a:xfrm>
          <a:prstGeom prst="rect">
            <a:avLst/>
          </a:prstGeom>
          <a:noFill/>
          <a:ln>
            <a:noFill/>
          </a:ln>
        </p:spPr>
        <p:txBody>
          <a:bodyPr wrap="square" rtlCol="0">
            <a:spAutoFit/>
          </a:bodyPr>
          <a:lstStyle/>
          <a:p>
            <a:r>
              <a:rPr lang="en-US" sz="1400" b="1" dirty="0">
                <a:solidFill>
                  <a:prstClr val="black"/>
                </a:solidFill>
              </a:rPr>
              <a:t>Girl's dress</a:t>
            </a:r>
          </a:p>
        </p:txBody>
      </p:sp>
      <p:graphicFrame>
        <p:nvGraphicFramePr>
          <p:cNvPr id="32" name="Table 31"/>
          <p:cNvGraphicFramePr>
            <a:graphicFrameLocks noGrp="1"/>
          </p:cNvGraphicFramePr>
          <p:nvPr/>
        </p:nvGraphicFramePr>
        <p:xfrm>
          <a:off x="350842" y="672662"/>
          <a:ext cx="4864100" cy="3969258"/>
        </p:xfrm>
        <a:graphic>
          <a:graphicData uri="http://schemas.openxmlformats.org/drawingml/2006/table">
            <a:tbl>
              <a:tblPr/>
              <a:tblGrid>
                <a:gridCol w="1409700"/>
                <a:gridCol w="3454400"/>
              </a:tblGrid>
              <a:tr h="640080">
                <a:tc>
                  <a:txBody>
                    <a:bodyPr/>
                    <a:lstStyle/>
                    <a:p>
                      <a:pPr marL="0" marR="0">
                        <a:lnSpc>
                          <a:spcPct val="115000"/>
                        </a:lnSpc>
                        <a:spcBef>
                          <a:spcPts val="0"/>
                        </a:spcBef>
                        <a:spcAft>
                          <a:spcPts val="1000"/>
                        </a:spcAft>
                      </a:pPr>
                      <a:r>
                        <a:rPr lang="en-US" sz="1100" b="1" dirty="0">
                          <a:latin typeface="Calibri"/>
                          <a:ea typeface="Calibri"/>
                          <a:cs typeface="Times New Roman"/>
                        </a:rPr>
                        <a:t>Culture/People: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  </a:t>
                      </a:r>
                    </a:p>
                  </a:txBody>
                  <a:tcPr>
                    <a:lnL>
                      <a:noFill/>
                    </a:lnL>
                    <a:lnR>
                      <a:noFill/>
                    </a:lnR>
                    <a:lnT>
                      <a:noFill/>
                    </a:lnT>
                    <a:lnB>
                      <a:noFill/>
                    </a:lnB>
                  </a:tcPr>
                </a:tc>
              </a:tr>
              <a:tr h="123190">
                <a:tc>
                  <a:txBody>
                    <a:bodyPr/>
                    <a:lstStyle/>
                    <a:p>
                      <a:pPr marL="0" marR="0">
                        <a:lnSpc>
                          <a:spcPct val="115000"/>
                        </a:lnSpc>
                        <a:spcBef>
                          <a:spcPts val="0"/>
                        </a:spcBef>
                        <a:spcAft>
                          <a:spcPts val="1000"/>
                        </a:spcAft>
                      </a:pPr>
                      <a:r>
                        <a:rPr lang="en-US" sz="1100" b="1">
                          <a:latin typeface="Calibri"/>
                          <a:ea typeface="Calibri"/>
                          <a:cs typeface="Times New Roman"/>
                        </a:rPr>
                        <a:t>Date Created:</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circa 1850</a:t>
                      </a:r>
                      <a:r>
                        <a:rPr lang="en-US" sz="1100" b="1">
                          <a:latin typeface="Calibri"/>
                          <a:ea typeface="Calibri"/>
                          <a:cs typeface="Times New Roman"/>
                        </a:rPr>
                        <a:t> </a:t>
                      </a:r>
                      <a:endParaRPr lang="en-US" sz="1100">
                        <a:latin typeface="Calibri"/>
                        <a:ea typeface="Calibri"/>
                        <a:cs typeface="Times New Roman"/>
                      </a:endParaRPr>
                    </a:p>
                  </a:txBody>
                  <a:tcPr>
                    <a:lnL>
                      <a:noFill/>
                    </a:lnL>
                    <a:lnR>
                      <a:noFill/>
                    </a:lnR>
                    <a:lnT>
                      <a:noFill/>
                    </a:lnT>
                    <a:lnB>
                      <a:noFill/>
                    </a:lnB>
                  </a:tcPr>
                </a:tc>
              </a:tr>
              <a:tr h="134620">
                <a:tc>
                  <a:txBody>
                    <a:bodyPr/>
                    <a:lstStyle/>
                    <a:p>
                      <a:pPr marL="0" marR="0">
                        <a:lnSpc>
                          <a:spcPct val="115000"/>
                        </a:lnSpc>
                        <a:spcBef>
                          <a:spcPts val="0"/>
                        </a:spcBef>
                        <a:spcAft>
                          <a:spcPts val="1000"/>
                        </a:spcAft>
                      </a:pPr>
                      <a:r>
                        <a:rPr lang="en-US" sz="1100" b="1">
                          <a:latin typeface="Calibri"/>
                          <a:ea typeface="Calibri"/>
                          <a:cs typeface="Times New Roman"/>
                        </a:rPr>
                        <a:t>Place:</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South Dakota; USA (inferred)</a:t>
                      </a:r>
                      <a:r>
                        <a:rPr lang="en-US" sz="1100" b="1" dirty="0">
                          <a:latin typeface="Calibri"/>
                          <a:ea typeface="Calibri"/>
                          <a:cs typeface="Times New Roman"/>
                        </a:rPr>
                        <a:t> </a:t>
                      </a:r>
                      <a:endParaRPr lang="en-US" sz="1100" dirty="0">
                        <a:latin typeface="Calibri"/>
                        <a:ea typeface="Calibri"/>
                        <a:cs typeface="Times New Roman"/>
                      </a:endParaRPr>
                    </a:p>
                  </a:txBody>
                  <a:tcPr>
                    <a:lnL>
                      <a:noFill/>
                    </a:lnL>
                    <a:lnR>
                      <a:noFill/>
                    </a:lnR>
                    <a:lnT>
                      <a:noFill/>
                    </a:lnT>
                    <a:lnB>
                      <a:noFill/>
                    </a:lnB>
                  </a:tcPr>
                </a:tc>
              </a:tr>
              <a:tr h="217805">
                <a:tc>
                  <a:txBody>
                    <a:bodyPr/>
                    <a:lstStyle/>
                    <a:p>
                      <a:pPr marL="0" marR="0">
                        <a:lnSpc>
                          <a:spcPct val="115000"/>
                        </a:lnSpc>
                        <a:spcBef>
                          <a:spcPts val="0"/>
                        </a:spcBef>
                        <a:spcAft>
                          <a:spcPts val="1000"/>
                        </a:spcAft>
                      </a:pPr>
                      <a:r>
                        <a:rPr lang="en-US" sz="1100" b="1">
                          <a:latin typeface="Calibri"/>
                          <a:ea typeface="Calibri"/>
                          <a:cs typeface="Times New Roman"/>
                        </a:rPr>
                        <a:t>Media/Materials: </a:t>
                      </a:r>
                      <a:endParaRPr lang="en-US" sz="110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Glass pony beads, </a:t>
                      </a:r>
                      <a:r>
                        <a:rPr lang="en-US" sz="1100" dirty="0" err="1">
                          <a:latin typeface="Calibri"/>
                          <a:ea typeface="Calibri"/>
                          <a:cs typeface="Times New Roman"/>
                        </a:rPr>
                        <a:t>deerhide</a:t>
                      </a:r>
                      <a:r>
                        <a:rPr lang="en-US" sz="1100" dirty="0">
                          <a:latin typeface="Calibri"/>
                          <a:ea typeface="Calibri"/>
                          <a:cs typeface="Times New Roman"/>
                        </a:rPr>
                        <a:t>/deerskin, elk tooth/teeth, wool cloth, sinew </a:t>
                      </a:r>
                    </a:p>
                  </a:txBody>
                  <a:tcPr>
                    <a:lnL>
                      <a:noFill/>
                    </a:lnL>
                    <a:lnR>
                      <a:noFill/>
                    </a:lnR>
                    <a:lnT>
                      <a:noFill/>
                    </a:lnT>
                    <a:lnB>
                      <a:noFill/>
                    </a:lnB>
                  </a:tcPr>
                </a:tc>
              </a:tr>
              <a:tr h="117475">
                <a:tc>
                  <a:txBody>
                    <a:bodyPr/>
                    <a:lstStyle/>
                    <a:p>
                      <a:pPr marL="0" marR="0">
                        <a:lnSpc>
                          <a:spcPct val="115000"/>
                        </a:lnSpc>
                        <a:spcBef>
                          <a:spcPts val="0"/>
                        </a:spcBef>
                        <a:spcAft>
                          <a:spcPts val="1000"/>
                        </a:spcAft>
                      </a:pPr>
                      <a:r>
                        <a:rPr lang="en-US" sz="1100" b="1">
                          <a:latin typeface="Calibri"/>
                          <a:ea typeface="Calibri"/>
                          <a:cs typeface="Times New Roman"/>
                        </a:rPr>
                        <a:t>Techniques:</a:t>
                      </a:r>
                      <a:r>
                        <a:rPr lang="en-US" sz="110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Sewn, lazy/lane stitch beadwork </a:t>
                      </a:r>
                    </a:p>
                  </a:txBody>
                  <a:tcPr>
                    <a:lnL>
                      <a:noFill/>
                    </a:lnL>
                    <a:lnR>
                      <a:noFill/>
                    </a:lnR>
                    <a:lnT>
                      <a:noFill/>
                    </a:lnT>
                    <a:lnB>
                      <a:noFill/>
                    </a:lnB>
                  </a:tcPr>
                </a:tc>
              </a:tr>
              <a:tr h="486410">
                <a:tc>
                  <a:txBody>
                    <a:bodyPr/>
                    <a:lstStyle/>
                    <a:p>
                      <a:pPr marL="0" marR="0">
                        <a:lnSpc>
                          <a:spcPct val="115000"/>
                        </a:lnSpc>
                        <a:spcBef>
                          <a:spcPts val="0"/>
                        </a:spcBef>
                        <a:spcAft>
                          <a:spcPts val="1000"/>
                        </a:spcAft>
                      </a:pPr>
                      <a:r>
                        <a:rPr lang="en-US" sz="1100" b="1" dirty="0">
                          <a:latin typeface="Calibri"/>
                          <a:ea typeface="Calibri"/>
                          <a:cs typeface="Times New Roman"/>
                        </a:rPr>
                        <a:t>Collection </a:t>
                      </a:r>
                      <a:r>
                        <a:rPr lang="en-US" sz="1100" b="1" dirty="0" smtClean="0">
                          <a:latin typeface="Calibri"/>
                          <a:ea typeface="Calibri"/>
                          <a:cs typeface="Times New Roman"/>
                        </a:rPr>
                        <a:t>History/</a:t>
                      </a:r>
                      <a:r>
                        <a:rPr lang="en-US" sz="1100" b="0" dirty="0" smtClean="0">
                          <a:latin typeface="Calibri"/>
                          <a:ea typeface="Calibri"/>
                          <a:cs typeface="Times New Roman"/>
                        </a:rPr>
                        <a:t/>
                      </a:r>
                      <a:br>
                        <a:rPr lang="en-US" sz="1100" b="0" dirty="0" smtClean="0">
                          <a:latin typeface="Calibri"/>
                          <a:ea typeface="Calibri"/>
                          <a:cs typeface="Times New Roman"/>
                        </a:rPr>
                      </a:br>
                      <a:r>
                        <a:rPr lang="en-US" sz="1100" b="1" dirty="0" smtClean="0">
                          <a:latin typeface="Calibri"/>
                          <a:ea typeface="Calibri"/>
                          <a:cs typeface="Times New Roman"/>
                        </a:rPr>
                        <a:t>Provenance</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Collection history unknown; said to have been collected circa 1850; purchased by MAI in 1916 from an unknown source, possibly with funds donated by Mrs. George (Thea) Heye. </a:t>
                      </a:r>
                    </a:p>
                  </a:txBody>
                  <a:tcPr>
                    <a:lnL>
                      <a:noFill/>
                    </a:lnL>
                    <a:lnR>
                      <a:noFill/>
                    </a:lnR>
                    <a:lnT>
                      <a:noFill/>
                    </a:lnT>
                    <a:lnB>
                      <a:noFill/>
                    </a:lnB>
                  </a:tcPr>
                </a:tc>
              </a:tr>
              <a:tr h="163195">
                <a:tc>
                  <a:txBody>
                    <a:bodyPr/>
                    <a:lstStyle/>
                    <a:p>
                      <a:pPr marL="0" marR="0">
                        <a:lnSpc>
                          <a:spcPct val="115000"/>
                        </a:lnSpc>
                        <a:spcBef>
                          <a:spcPts val="0"/>
                        </a:spcBef>
                        <a:spcAft>
                          <a:spcPts val="1000"/>
                        </a:spcAft>
                      </a:pPr>
                      <a:r>
                        <a:rPr lang="en-US" sz="1100" b="1" dirty="0">
                          <a:latin typeface="Calibri"/>
                          <a:ea typeface="Calibri"/>
                          <a:cs typeface="Times New Roman"/>
                        </a:rPr>
                        <a:t>Dimensions:</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a:latin typeface="Calibri"/>
                          <a:ea typeface="Calibri"/>
                          <a:cs typeface="Times New Roman"/>
                        </a:rPr>
                        <a:t>112 x 151 cm </a:t>
                      </a:r>
                    </a:p>
                  </a:txBody>
                  <a:tcPr>
                    <a:lnL>
                      <a:noFill/>
                    </a:lnL>
                    <a:lnR>
                      <a:noFill/>
                    </a:lnR>
                    <a:lnT>
                      <a:noFill/>
                    </a:lnT>
                    <a:lnB>
                      <a:noFill/>
                    </a:lnB>
                  </a:tcPr>
                </a:tc>
              </a:tr>
              <a:tr h="0">
                <a:tc>
                  <a:txBody>
                    <a:bodyPr/>
                    <a:lstStyle/>
                    <a:p>
                      <a:pPr marL="0" marR="0">
                        <a:lnSpc>
                          <a:spcPct val="115000"/>
                        </a:lnSpc>
                        <a:spcBef>
                          <a:spcPts val="0"/>
                        </a:spcBef>
                        <a:spcAft>
                          <a:spcPts val="1000"/>
                        </a:spcAft>
                      </a:pPr>
                      <a:r>
                        <a:rPr lang="en-US" sz="1100" b="1" dirty="0">
                          <a:latin typeface="Calibri"/>
                          <a:ea typeface="Calibri"/>
                          <a:cs typeface="Times New Roman"/>
                        </a:rPr>
                        <a:t>Catalog </a:t>
                      </a:r>
                      <a:r>
                        <a:rPr lang="en-US" sz="1100" b="1" dirty="0" smtClean="0">
                          <a:latin typeface="Calibri"/>
                          <a:ea typeface="Calibri"/>
                          <a:cs typeface="Times New Roman"/>
                        </a:rPr>
                        <a:t>Number</a:t>
                      </a:r>
                      <a:r>
                        <a:rPr lang="en-US" sz="1100" b="1" dirty="0">
                          <a:latin typeface="Calibri"/>
                          <a:ea typeface="Calibri"/>
                          <a:cs typeface="Times New Roman"/>
                        </a:rPr>
                        <a:t>:</a:t>
                      </a:r>
                      <a:r>
                        <a:rPr lang="en-US" sz="1100" dirty="0">
                          <a:latin typeface="Calibri"/>
                          <a:ea typeface="Calibri"/>
                          <a:cs typeface="Times New Roman"/>
                        </a:rPr>
                        <a:t> </a:t>
                      </a: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a:latin typeface="Calibri"/>
                          <a:ea typeface="Calibri"/>
                          <a:cs typeface="Times New Roman"/>
                        </a:rPr>
                        <a:t>5/3776 </a:t>
                      </a:r>
                    </a:p>
                  </a:txBody>
                  <a:tcPr>
                    <a:lnL>
                      <a:noFill/>
                    </a:lnL>
                    <a:lnR>
                      <a:noFill/>
                    </a:lnR>
                    <a:lnT>
                      <a:noFill/>
                    </a:lnT>
                    <a:lnB>
                      <a:noFill/>
                    </a:lnB>
                  </a:tcPr>
                </a:tc>
              </a:tr>
              <a:tr h="186055">
                <a:tc>
                  <a:txBody>
                    <a:bodyPr/>
                    <a:lstStyle/>
                    <a:p>
                      <a:pPr marL="0" marR="0">
                        <a:lnSpc>
                          <a:spcPct val="115000"/>
                        </a:lnSpc>
                        <a:spcBef>
                          <a:spcPts val="0"/>
                        </a:spcBef>
                        <a:spcAft>
                          <a:spcPts val="1000"/>
                        </a:spcAft>
                      </a:pPr>
                      <a:r>
                        <a:rPr lang="en-US" sz="1100" b="1" dirty="0">
                          <a:latin typeface="Calibri"/>
                          <a:ea typeface="Calibri"/>
                          <a:cs typeface="Times New Roman"/>
                        </a:rPr>
                        <a:t>Source: </a:t>
                      </a:r>
                      <a:endParaRPr lang="en-US" sz="1100" dirty="0">
                        <a:latin typeface="Calibri"/>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u="sng" dirty="0">
                          <a:solidFill>
                            <a:srgbClr val="0000FF"/>
                          </a:solidFill>
                          <a:latin typeface="Calibri"/>
                          <a:ea typeface="Calibri"/>
                          <a:cs typeface="Times New Roman"/>
                          <a:hlinkClick r:id=""/>
                        </a:rPr>
                        <a:t>National Museum of the American Indian</a:t>
                      </a:r>
                      <a:r>
                        <a:rPr lang="en-US" sz="1100" dirty="0">
                          <a:latin typeface="Calibri"/>
                          <a:ea typeface="Calibri"/>
                          <a:cs typeface="Times New Roman"/>
                        </a:rPr>
                        <a:t> </a:t>
                      </a:r>
                    </a:p>
                  </a:txBody>
                  <a:tcPr>
                    <a:lnL>
                      <a:noFill/>
                    </a:lnL>
                    <a:lnR>
                      <a:noFill/>
                    </a:lnR>
                    <a:lnT>
                      <a:noFill/>
                    </a:lnT>
                    <a:lnB>
                      <a:noFill/>
                    </a:lnB>
                  </a:tcPr>
                </a:tc>
              </a:tr>
              <a:tr h="186055">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100" b="1" dirty="0" smtClean="0">
                          <a:latin typeface="+mn-lt"/>
                          <a:ea typeface="Calibri"/>
                          <a:cs typeface="Times New Roman"/>
                        </a:rPr>
                        <a:t>References: </a:t>
                      </a:r>
                      <a:endParaRPr lang="en-US" sz="1100" dirty="0" smtClean="0">
                        <a:latin typeface="+mn-lt"/>
                        <a:ea typeface="Calibri"/>
                        <a:cs typeface="Times New Roman"/>
                      </a:endParaRPr>
                    </a:p>
                  </a:txBody>
                  <a:tcPr>
                    <a:lnL>
                      <a:noFill/>
                    </a:lnL>
                    <a:lnR>
                      <a:noFill/>
                    </a:lnR>
                    <a:lnT>
                      <a:noFill/>
                    </a:lnT>
                    <a:lnB>
                      <a:noFill/>
                    </a:lnB>
                  </a:tcPr>
                </a:tc>
                <a:tc>
                  <a:txBody>
                    <a:bodyPr/>
                    <a:lstStyle/>
                    <a:p>
                      <a:pPr marL="0" marR="0">
                        <a:lnSpc>
                          <a:spcPct val="115000"/>
                        </a:lnSpc>
                        <a:spcBef>
                          <a:spcPts val="0"/>
                        </a:spcBef>
                        <a:spcAft>
                          <a:spcPts val="1000"/>
                        </a:spcAft>
                      </a:pPr>
                      <a:r>
                        <a:rPr lang="en-US" sz="1100" dirty="0" smtClean="0">
                          <a:latin typeface="+mn-lt"/>
                          <a:ea typeface="Calibri"/>
                          <a:cs typeface="Times New Roman"/>
                          <a:hlinkClick r:id=""/>
                        </a:rPr>
                        <a:t>http://en.wikipedia.org/wiki/Sioux</a:t>
                      </a:r>
                      <a:endParaRPr lang="en-US" sz="1100" dirty="0">
                        <a:latin typeface="Calibri"/>
                        <a:ea typeface="Calibri"/>
                        <a:cs typeface="Times New Roman"/>
                      </a:endParaRPr>
                    </a:p>
                  </a:txBody>
                  <a:tcPr>
                    <a:lnL>
                      <a:noFill/>
                    </a:lnL>
                    <a:lnR>
                      <a:noFill/>
                    </a:lnR>
                    <a:lnT>
                      <a:noFill/>
                    </a:lnT>
                    <a:lnB>
                      <a:noFill/>
                    </a:lnB>
                  </a:tcPr>
                </a:tc>
              </a:tr>
            </a:tbl>
          </a:graphicData>
        </a:graphic>
      </p:graphicFrame>
      <p:sp>
        <p:nvSpPr>
          <p:cNvPr id="27" name="TextBox 26">
            <a:hlinkClick r:id="" action="ppaction://noaction"/>
          </p:cNvPr>
          <p:cNvSpPr txBox="1"/>
          <p:nvPr/>
        </p:nvSpPr>
        <p:spPr>
          <a:xfrm>
            <a:off x="1857356" y="714356"/>
            <a:ext cx="285752" cy="321471"/>
          </a:xfrm>
          <a:prstGeom prst="rect">
            <a:avLst/>
          </a:prstGeom>
          <a:blipFill>
            <a:blip r:embed="rId3"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30" name="TextBox 29"/>
          <p:cNvSpPr txBox="1"/>
          <p:nvPr/>
        </p:nvSpPr>
        <p:spPr>
          <a:xfrm>
            <a:off x="1714480" y="1008861"/>
            <a:ext cx="571504" cy="276999"/>
          </a:xfrm>
          <a:prstGeom prst="rect">
            <a:avLst/>
          </a:prstGeom>
          <a:noFill/>
          <a:ln>
            <a:noFill/>
          </a:ln>
        </p:spPr>
        <p:txBody>
          <a:bodyPr wrap="square" rtlCol="0">
            <a:spAutoFit/>
          </a:bodyPr>
          <a:lstStyle/>
          <a:p>
            <a:pPr algn="ctr">
              <a:defRPr/>
            </a:pPr>
            <a:r>
              <a:rPr lang="en-US" sz="1200" dirty="0">
                <a:solidFill>
                  <a:prstClr val="black"/>
                </a:solidFill>
              </a:rPr>
              <a:t>Sioux</a:t>
            </a:r>
            <a:endParaRPr lang="en-US" sz="1200" b="1" dirty="0">
              <a:solidFill>
                <a:prstClr val="black"/>
              </a:solidFill>
            </a:endParaRPr>
          </a:p>
        </p:txBody>
      </p:sp>
      <p:sp>
        <p:nvSpPr>
          <p:cNvPr id="33" name="TextBox 32"/>
          <p:cNvSpPr txBox="1"/>
          <p:nvPr/>
        </p:nvSpPr>
        <p:spPr>
          <a:xfrm>
            <a:off x="1285852" y="357166"/>
            <a:ext cx="428628" cy="261610"/>
          </a:xfrm>
          <a:prstGeom prst="rect">
            <a:avLst/>
          </a:prstGeom>
          <a:noFill/>
          <a:ln>
            <a:noFill/>
          </a:ln>
        </p:spPr>
        <p:txBody>
          <a:bodyPr wrap="square" rtlCol="0">
            <a:spAutoFit/>
          </a:bodyPr>
          <a:lstStyle/>
          <a:p>
            <a:pPr algn="ctr"/>
            <a:r>
              <a:rPr lang="en-AU" sz="1100" u="sng" dirty="0">
                <a:solidFill>
                  <a:prstClr val="black"/>
                </a:solidFill>
              </a:rPr>
              <a:t>Edit</a:t>
            </a:r>
            <a:endParaRPr lang="en-US" sz="1100" u="sng" dirty="0">
              <a:solidFill>
                <a:prstClr val="black"/>
              </a:solidFill>
            </a:endParaRPr>
          </a:p>
        </p:txBody>
      </p:sp>
      <p:sp>
        <p:nvSpPr>
          <p:cNvPr id="17" name="TextBox 16"/>
          <p:cNvSpPr txBox="1"/>
          <p:nvPr/>
        </p:nvSpPr>
        <p:spPr>
          <a:xfrm>
            <a:off x="6715140" y="272457"/>
            <a:ext cx="2214578" cy="584775"/>
          </a:xfrm>
          <a:prstGeom prst="rect">
            <a:avLst/>
          </a:prstGeom>
          <a:noFill/>
        </p:spPr>
        <p:txBody>
          <a:bodyPr wrap="square" rtlCol="0">
            <a:spAutoFit/>
          </a:bodyPr>
          <a:lstStyle/>
          <a:p>
            <a:pPr algn="ctr"/>
            <a:r>
              <a:rPr lang="en-US" altLang="zh-CN" sz="3200" b="1" dirty="0">
                <a:solidFill>
                  <a:prstClr val="black"/>
                </a:solidFill>
              </a:rPr>
              <a:t>e-Humanity</a:t>
            </a:r>
            <a:endParaRPr lang="en-US" sz="3200" b="1" dirty="0">
              <a:solidFill>
                <a:prstClr val="black"/>
              </a:solidFill>
            </a:endParaRPr>
          </a:p>
        </p:txBody>
      </p:sp>
      <p:sp>
        <p:nvSpPr>
          <p:cNvPr id="15" name="TextBox 14"/>
          <p:cNvSpPr txBox="1"/>
          <p:nvPr/>
        </p:nvSpPr>
        <p:spPr>
          <a:xfrm>
            <a:off x="5357818" y="357166"/>
            <a:ext cx="1143008" cy="1285884"/>
          </a:xfrm>
          <a:prstGeom prst="rect">
            <a:avLst/>
          </a:prstGeom>
          <a:blipFill>
            <a:blip r:embed="rId4"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19" name="Rounded Rectangle 18"/>
          <p:cNvSpPr/>
          <p:nvPr/>
        </p:nvSpPr>
        <p:spPr>
          <a:xfrm>
            <a:off x="6715140" y="1285860"/>
            <a:ext cx="2214546" cy="2714644"/>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TextBox 19">
            <a:hlinkClick r:id="" action="ppaction://noaction"/>
          </p:cNvPr>
          <p:cNvSpPr txBox="1"/>
          <p:nvPr/>
        </p:nvSpPr>
        <p:spPr>
          <a:xfrm>
            <a:off x="8143900" y="857232"/>
            <a:ext cx="714380" cy="307777"/>
          </a:xfrm>
          <a:prstGeom prst="rect">
            <a:avLst/>
          </a:prstGeom>
          <a:noFill/>
        </p:spPr>
        <p:txBody>
          <a:bodyPr wrap="square" rtlCol="0">
            <a:spAutoFit/>
          </a:bodyPr>
          <a:lstStyle/>
          <a:p>
            <a:pPr algn="r"/>
            <a:r>
              <a:rPr lang="en-US" sz="1400" b="1" dirty="0">
                <a:solidFill>
                  <a:srgbClr val="9BBB59">
                    <a:lumMod val="50000"/>
                  </a:srgbClr>
                </a:solidFill>
              </a:rPr>
              <a:t>Logout</a:t>
            </a:r>
          </a:p>
        </p:txBody>
      </p:sp>
      <p:sp>
        <p:nvSpPr>
          <p:cNvPr id="11" name="TextBox 10">
            <a:hlinkClick r:id="" action="ppaction://noaction"/>
          </p:cNvPr>
          <p:cNvSpPr txBox="1"/>
          <p:nvPr/>
        </p:nvSpPr>
        <p:spPr>
          <a:xfrm>
            <a:off x="6786578" y="1643050"/>
            <a:ext cx="285752" cy="321471"/>
          </a:xfrm>
          <a:prstGeom prst="rect">
            <a:avLst/>
          </a:prstGeom>
          <a:blipFill>
            <a:blip r:embed="rId5"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18" name="TextBox 17"/>
          <p:cNvSpPr txBox="1"/>
          <p:nvPr/>
        </p:nvSpPr>
        <p:spPr>
          <a:xfrm>
            <a:off x="6700610" y="1357298"/>
            <a:ext cx="1228976" cy="261610"/>
          </a:xfrm>
          <a:prstGeom prst="rect">
            <a:avLst/>
          </a:prstGeom>
          <a:noFill/>
          <a:ln>
            <a:noFill/>
          </a:ln>
        </p:spPr>
        <p:txBody>
          <a:bodyPr wrap="square" rtlCol="0">
            <a:spAutoFit/>
          </a:bodyPr>
          <a:lstStyle/>
          <a:p>
            <a:r>
              <a:rPr lang="en-AU" sz="1100" b="1" dirty="0">
                <a:solidFill>
                  <a:prstClr val="black"/>
                </a:solidFill>
              </a:rPr>
              <a:t>Related Artifacts</a:t>
            </a:r>
            <a:endParaRPr lang="en-US" sz="1100" b="1" dirty="0">
              <a:solidFill>
                <a:prstClr val="black"/>
              </a:solidFill>
            </a:endParaRPr>
          </a:p>
        </p:txBody>
      </p:sp>
      <p:sp>
        <p:nvSpPr>
          <p:cNvPr id="22" name="TextBox 21">
            <a:hlinkClick r:id="" action="ppaction://noaction"/>
          </p:cNvPr>
          <p:cNvSpPr txBox="1"/>
          <p:nvPr/>
        </p:nvSpPr>
        <p:spPr>
          <a:xfrm>
            <a:off x="7143768" y="1643050"/>
            <a:ext cx="285752" cy="321471"/>
          </a:xfrm>
          <a:prstGeom prst="rect">
            <a:avLst/>
          </a:prstGeom>
          <a:blipFill>
            <a:blip r:embed="rId6"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23" name="TextBox 22">
            <a:hlinkClick r:id="" action="ppaction://noaction"/>
          </p:cNvPr>
          <p:cNvSpPr txBox="1"/>
          <p:nvPr/>
        </p:nvSpPr>
        <p:spPr>
          <a:xfrm>
            <a:off x="7500958" y="1643050"/>
            <a:ext cx="285752" cy="321471"/>
          </a:xfrm>
          <a:prstGeom prst="rect">
            <a:avLst/>
          </a:prstGeom>
          <a:blipFill>
            <a:blip r:embed="rId7"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24" name="TextBox 23">
            <a:hlinkClick r:id="" action="ppaction://noaction"/>
          </p:cNvPr>
          <p:cNvSpPr txBox="1"/>
          <p:nvPr/>
        </p:nvSpPr>
        <p:spPr>
          <a:xfrm>
            <a:off x="7858148" y="1643050"/>
            <a:ext cx="285752" cy="321471"/>
          </a:xfrm>
          <a:prstGeom prst="rect">
            <a:avLst/>
          </a:prstGeom>
          <a:blipFill>
            <a:blip r:embed="rId8"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25" name="TextBox 24">
            <a:hlinkClick r:id="" action="ppaction://noaction"/>
          </p:cNvPr>
          <p:cNvSpPr txBox="1"/>
          <p:nvPr/>
        </p:nvSpPr>
        <p:spPr>
          <a:xfrm>
            <a:off x="8215338" y="1643050"/>
            <a:ext cx="285752" cy="321471"/>
          </a:xfrm>
          <a:prstGeom prst="rect">
            <a:avLst/>
          </a:prstGeom>
          <a:blipFill>
            <a:blip r:embed="rId9"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26" name="TextBox 25">
            <a:hlinkClick r:id="" action="ppaction://noaction"/>
          </p:cNvPr>
          <p:cNvSpPr txBox="1"/>
          <p:nvPr/>
        </p:nvSpPr>
        <p:spPr>
          <a:xfrm>
            <a:off x="8572528" y="1643050"/>
            <a:ext cx="285752" cy="321471"/>
          </a:xfrm>
          <a:prstGeom prst="rect">
            <a:avLst/>
          </a:prstGeom>
          <a:blipFill>
            <a:blip r:embed="rId10"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28" name="TextBox 27">
            <a:hlinkClick r:id="" action="ppaction://noaction"/>
          </p:cNvPr>
          <p:cNvSpPr txBox="1"/>
          <p:nvPr/>
        </p:nvSpPr>
        <p:spPr>
          <a:xfrm>
            <a:off x="6786578" y="2035959"/>
            <a:ext cx="285752" cy="321471"/>
          </a:xfrm>
          <a:prstGeom prst="rect">
            <a:avLst/>
          </a:prstGeom>
          <a:blipFill>
            <a:blip r:embed="rId11"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47" name="TextBox 46">
            <a:hlinkClick r:id="" action="ppaction://noaction"/>
          </p:cNvPr>
          <p:cNvSpPr txBox="1"/>
          <p:nvPr/>
        </p:nvSpPr>
        <p:spPr>
          <a:xfrm>
            <a:off x="6786578" y="857232"/>
            <a:ext cx="1285884" cy="307777"/>
          </a:xfrm>
          <a:prstGeom prst="rect">
            <a:avLst/>
          </a:prstGeom>
          <a:noFill/>
          <a:ln>
            <a:noFill/>
          </a:ln>
        </p:spPr>
        <p:txBody>
          <a:bodyPr wrap="square" rtlCol="0">
            <a:spAutoFit/>
          </a:bodyPr>
          <a:lstStyle/>
          <a:p>
            <a:pPr algn="ctr"/>
            <a:r>
              <a:rPr lang="en-AU" sz="1400" b="1" dirty="0">
                <a:solidFill>
                  <a:prstClr val="black"/>
                </a:solidFill>
              </a:rPr>
              <a:t>K. Wilson</a:t>
            </a:r>
            <a:endParaRPr lang="en-US" sz="1400" b="1" dirty="0">
              <a:solidFill>
                <a:prstClr val="black"/>
              </a:solidFill>
            </a:endParaRPr>
          </a:p>
        </p:txBody>
      </p:sp>
      <p:sp>
        <p:nvSpPr>
          <p:cNvPr id="37" name="TextBox 36"/>
          <p:cNvSpPr txBox="1"/>
          <p:nvPr/>
        </p:nvSpPr>
        <p:spPr>
          <a:xfrm>
            <a:off x="4786314" y="6286520"/>
            <a:ext cx="1514728" cy="261610"/>
          </a:xfrm>
          <a:prstGeom prst="rect">
            <a:avLst/>
          </a:prstGeom>
          <a:noFill/>
          <a:ln>
            <a:noFill/>
          </a:ln>
        </p:spPr>
        <p:txBody>
          <a:bodyPr wrap="square" rtlCol="0">
            <a:spAutoFit/>
          </a:bodyPr>
          <a:lstStyle/>
          <a:p>
            <a:pPr algn="r"/>
            <a:r>
              <a:rPr lang="en-AU" sz="1100" b="1" dirty="0">
                <a:solidFill>
                  <a:prstClr val="black"/>
                </a:solidFill>
              </a:rPr>
              <a:t>Created by K. Wilson</a:t>
            </a:r>
            <a:endParaRPr lang="en-US" sz="1100" b="1" dirty="0">
              <a:solidFill>
                <a:prstClr val="black"/>
              </a:solidFill>
            </a:endParaRPr>
          </a:p>
        </p:txBody>
      </p:sp>
      <p:sp>
        <p:nvSpPr>
          <p:cNvPr id="34" name="TextBox 33">
            <a:hlinkClick r:id="" action="ppaction://noaction"/>
          </p:cNvPr>
          <p:cNvSpPr txBox="1"/>
          <p:nvPr/>
        </p:nvSpPr>
        <p:spPr>
          <a:xfrm>
            <a:off x="6286512" y="6250801"/>
            <a:ext cx="285752" cy="321471"/>
          </a:xfrm>
          <a:prstGeom prst="rect">
            <a:avLst/>
          </a:prstGeom>
          <a:blipFill>
            <a:blip r:embed="rId12"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pic>
        <p:nvPicPr>
          <p:cNvPr id="1026" name="Picture 2" descr="C:\Documents and Settings\trabrown\Local Settings\Temporary Internet Files\Content.IE5\LA9DV239\j0441467[1].png">
            <a:hlinkClick r:id="" action="ppaction://noaction"/>
          </p:cNvPr>
          <p:cNvPicPr>
            <a:picLocks noChangeAspect="1" noChangeArrowheads="1"/>
          </p:cNvPicPr>
          <p:nvPr/>
        </p:nvPicPr>
        <p:blipFill>
          <a:blip r:embed="rId13" cstate="print"/>
          <a:srcRect r="-23824" b="28528"/>
          <a:stretch>
            <a:fillRect/>
          </a:stretch>
        </p:blipFill>
        <p:spPr bwMode="auto">
          <a:xfrm>
            <a:off x="5772340" y="1643050"/>
            <a:ext cx="371296" cy="214314"/>
          </a:xfrm>
          <a:prstGeom prst="rect">
            <a:avLst/>
          </a:prstGeom>
          <a:noFill/>
        </p:spPr>
      </p:pic>
      <p:pic>
        <p:nvPicPr>
          <p:cNvPr id="1030" name="Picture 6" descr="C:\Documents and Settings\trabrown\Local Settings\Temporary Internet Files\Content.IE5\KJIRACVD\MCj04326530000[1].png">
            <a:hlinkClick r:id="" action="ppaction://noaction"/>
          </p:cNvPr>
          <p:cNvPicPr>
            <a:picLocks noChangeAspect="1" noChangeArrowheads="1"/>
          </p:cNvPicPr>
          <p:nvPr/>
        </p:nvPicPr>
        <p:blipFill>
          <a:blip r:embed="rId14" cstate="print"/>
          <a:srcRect/>
          <a:stretch>
            <a:fillRect/>
          </a:stretch>
        </p:blipFill>
        <p:spPr bwMode="auto">
          <a:xfrm>
            <a:off x="5500694" y="3072112"/>
            <a:ext cx="856954" cy="856954"/>
          </a:xfrm>
          <a:prstGeom prst="rect">
            <a:avLst/>
          </a:prstGeom>
          <a:noFill/>
        </p:spPr>
      </p:pic>
      <p:pic>
        <p:nvPicPr>
          <p:cNvPr id="1031" name="Picture 7" descr="C:\Documents and Settings\trabrown\Local Settings\Temporary Internet Files\Content.IE5\YJV636Y5\MCj04413360000[1].png">
            <a:hlinkClick r:id="" action="ppaction://noaction"/>
          </p:cNvPr>
          <p:cNvPicPr>
            <a:picLocks noChangeAspect="1" noChangeArrowheads="1"/>
          </p:cNvPicPr>
          <p:nvPr/>
        </p:nvPicPr>
        <p:blipFill>
          <a:blip r:embed="rId15" cstate="print"/>
          <a:srcRect/>
          <a:stretch>
            <a:fillRect/>
          </a:stretch>
        </p:blipFill>
        <p:spPr bwMode="auto">
          <a:xfrm>
            <a:off x="5629292" y="2214554"/>
            <a:ext cx="728658" cy="728658"/>
          </a:xfrm>
          <a:prstGeom prst="rect">
            <a:avLst/>
          </a:prstGeom>
          <a:noFill/>
        </p:spPr>
      </p:pic>
      <p:sp>
        <p:nvSpPr>
          <p:cNvPr id="31" name="TextBox 30"/>
          <p:cNvSpPr txBox="1"/>
          <p:nvPr/>
        </p:nvSpPr>
        <p:spPr>
          <a:xfrm>
            <a:off x="5572132" y="2714620"/>
            <a:ext cx="785818" cy="230832"/>
          </a:xfrm>
          <a:prstGeom prst="rect">
            <a:avLst/>
          </a:prstGeom>
          <a:noFill/>
          <a:ln>
            <a:noFill/>
          </a:ln>
        </p:spPr>
        <p:txBody>
          <a:bodyPr wrap="square" rtlCol="0">
            <a:spAutoFit/>
          </a:bodyPr>
          <a:lstStyle/>
          <a:p>
            <a:pPr algn="ctr"/>
            <a:r>
              <a:rPr lang="en-AU" sz="900" b="1" dirty="0">
                <a:solidFill>
                  <a:prstClr val="black"/>
                </a:solidFill>
              </a:rPr>
              <a:t>Total: 2</a:t>
            </a:r>
            <a:endParaRPr lang="en-US" sz="900" b="1" dirty="0">
              <a:solidFill>
                <a:prstClr val="black"/>
              </a:solidFill>
            </a:endParaRPr>
          </a:p>
        </p:txBody>
      </p:sp>
      <p:sp>
        <p:nvSpPr>
          <p:cNvPr id="35" name="TextBox 34"/>
          <p:cNvSpPr txBox="1"/>
          <p:nvPr/>
        </p:nvSpPr>
        <p:spPr>
          <a:xfrm>
            <a:off x="5572132" y="3769672"/>
            <a:ext cx="785818" cy="230832"/>
          </a:xfrm>
          <a:prstGeom prst="rect">
            <a:avLst/>
          </a:prstGeom>
          <a:noFill/>
          <a:ln>
            <a:noFill/>
          </a:ln>
        </p:spPr>
        <p:txBody>
          <a:bodyPr wrap="square" rtlCol="0">
            <a:spAutoFit/>
          </a:bodyPr>
          <a:lstStyle/>
          <a:p>
            <a:pPr algn="ctr"/>
            <a:r>
              <a:rPr lang="en-AU" sz="900" b="1" dirty="0">
                <a:solidFill>
                  <a:prstClr val="black"/>
                </a:solidFill>
              </a:rPr>
              <a:t>Total: 5</a:t>
            </a:r>
            <a:endParaRPr lang="en-US" sz="900" b="1" dirty="0">
              <a:solidFill>
                <a:prstClr val="black"/>
              </a:solidFill>
            </a:endParaRPr>
          </a:p>
        </p:txBody>
      </p:sp>
      <p:grpSp>
        <p:nvGrpSpPr>
          <p:cNvPr id="2" name="Group 37"/>
          <p:cNvGrpSpPr/>
          <p:nvPr/>
        </p:nvGrpSpPr>
        <p:grpSpPr>
          <a:xfrm>
            <a:off x="357158" y="4643446"/>
            <a:ext cx="6143668" cy="1500198"/>
            <a:chOff x="357158" y="4286256"/>
            <a:chExt cx="6143668" cy="1500198"/>
          </a:xfrm>
        </p:grpSpPr>
        <p:sp>
          <p:nvSpPr>
            <p:cNvPr id="39" name="TextBox 38"/>
            <p:cNvSpPr txBox="1"/>
            <p:nvPr/>
          </p:nvSpPr>
          <p:spPr>
            <a:xfrm>
              <a:off x="357158" y="4286256"/>
              <a:ext cx="2571768" cy="230896"/>
            </a:xfrm>
            <a:prstGeom prst="rect">
              <a:avLst/>
            </a:prstGeom>
            <a:noFill/>
            <a:ln>
              <a:noFill/>
            </a:ln>
          </p:spPr>
          <p:txBody>
            <a:bodyPr wrap="square" rtlCol="0">
              <a:noAutofit/>
            </a:bodyPr>
            <a:lstStyle/>
            <a:p>
              <a:r>
                <a:rPr lang="en-AU" sz="1200" b="1" dirty="0">
                  <a:solidFill>
                    <a:prstClr val="black"/>
                  </a:solidFill>
                </a:rPr>
                <a:t>Comments / Ratings: 2</a:t>
              </a:r>
              <a:endParaRPr lang="en-US" sz="1000" dirty="0">
                <a:solidFill>
                  <a:prstClr val="black"/>
                </a:solidFill>
              </a:endParaRPr>
            </a:p>
          </p:txBody>
        </p:sp>
        <p:sp>
          <p:nvSpPr>
            <p:cNvPr id="40" name="Rectangle 39"/>
            <p:cNvSpPr/>
            <p:nvPr/>
          </p:nvSpPr>
          <p:spPr>
            <a:xfrm>
              <a:off x="6286512" y="4500570"/>
              <a:ext cx="214314" cy="1285884"/>
            </a:xfrm>
            <a:prstGeom prst="rect">
              <a:avLst/>
            </a:prstGeom>
            <a:solidFill>
              <a:schemeClr val="bg1">
                <a:lumMod val="85000"/>
              </a:schemeClr>
            </a:solidFill>
            <a:ln>
              <a:noFill/>
            </a:ln>
            <a:effectLst>
              <a:innerShdw blurRad="25400" dist="25400" dir="135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Down Arrow 40"/>
            <p:cNvSpPr/>
            <p:nvPr/>
          </p:nvSpPr>
          <p:spPr>
            <a:xfrm>
              <a:off x="6357950" y="5643578"/>
              <a:ext cx="71438" cy="7143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Down Arrow 41"/>
            <p:cNvSpPr/>
            <p:nvPr/>
          </p:nvSpPr>
          <p:spPr>
            <a:xfrm flipV="1">
              <a:off x="6357950" y="4572008"/>
              <a:ext cx="61914" cy="8096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Rectangle 42"/>
            <p:cNvSpPr/>
            <p:nvPr/>
          </p:nvSpPr>
          <p:spPr>
            <a:xfrm>
              <a:off x="357158" y="4500570"/>
              <a:ext cx="6143668" cy="128588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TextBox 43"/>
            <p:cNvSpPr txBox="1"/>
            <p:nvPr/>
          </p:nvSpPr>
          <p:spPr>
            <a:xfrm>
              <a:off x="785786" y="4643446"/>
              <a:ext cx="5500726" cy="285752"/>
            </a:xfrm>
            <a:prstGeom prst="rect">
              <a:avLst/>
            </a:prstGeom>
            <a:noFill/>
            <a:ln>
              <a:noFill/>
            </a:ln>
          </p:spPr>
          <p:txBody>
            <a:bodyPr wrap="square" rtlCol="0">
              <a:noAutofit/>
            </a:bodyPr>
            <a:lstStyle/>
            <a:p>
              <a:r>
                <a:rPr lang="en-AU" sz="1200" dirty="0">
                  <a:solidFill>
                    <a:prstClr val="black"/>
                  </a:solidFill>
                </a:rPr>
                <a:t>My grandmother has a dress just like this in her attic. </a:t>
              </a:r>
              <a:r>
                <a:rPr lang="en-AU" sz="800" dirty="0">
                  <a:solidFill>
                    <a:prstClr val="black"/>
                  </a:solidFill>
                </a:rPr>
                <a:t>10.19.2009 9:38AM MST</a:t>
              </a:r>
            </a:p>
            <a:p>
              <a:endParaRPr lang="en-US" sz="1200" dirty="0">
                <a:solidFill>
                  <a:prstClr val="black"/>
                </a:solidFill>
              </a:endParaRPr>
            </a:p>
          </p:txBody>
        </p:sp>
        <p:sp>
          <p:nvSpPr>
            <p:cNvPr id="46" name="TextBox 45"/>
            <p:cNvSpPr txBox="1"/>
            <p:nvPr/>
          </p:nvSpPr>
          <p:spPr>
            <a:xfrm>
              <a:off x="785786" y="5072074"/>
              <a:ext cx="5500726" cy="285752"/>
            </a:xfrm>
            <a:prstGeom prst="rect">
              <a:avLst/>
            </a:prstGeom>
            <a:noFill/>
            <a:ln>
              <a:noFill/>
            </a:ln>
          </p:spPr>
          <p:txBody>
            <a:bodyPr wrap="square" rtlCol="0">
              <a:noAutofit/>
            </a:bodyPr>
            <a:lstStyle/>
            <a:p>
              <a:r>
                <a:rPr lang="en-AU" sz="1200" dirty="0">
                  <a:solidFill>
                    <a:prstClr val="black"/>
                  </a:solidFill>
                </a:rPr>
                <a:t>I love this design.  Where can I buy one? </a:t>
              </a:r>
              <a:r>
                <a:rPr lang="en-AU" sz="1200" dirty="0">
                  <a:solidFill>
                    <a:prstClr val="black"/>
                  </a:solidFill>
                  <a:sym typeface="Wingdings" pitchFamily="2" charset="2"/>
                </a:rPr>
                <a:t> </a:t>
              </a:r>
              <a:r>
                <a:rPr lang="en-AU" sz="800" dirty="0">
                  <a:solidFill>
                    <a:prstClr val="black"/>
                  </a:solidFill>
                </a:rPr>
                <a:t>10.18.2009 1:37PM MST</a:t>
              </a:r>
            </a:p>
            <a:p>
              <a:endParaRPr lang="en-US" sz="1200" dirty="0">
                <a:solidFill>
                  <a:prstClr val="black"/>
                </a:solidFill>
              </a:endParaRPr>
            </a:p>
          </p:txBody>
        </p:sp>
        <p:sp>
          <p:nvSpPr>
            <p:cNvPr id="49" name="TextBox 48"/>
            <p:cNvSpPr txBox="1"/>
            <p:nvPr/>
          </p:nvSpPr>
          <p:spPr>
            <a:xfrm>
              <a:off x="5143504" y="4643446"/>
              <a:ext cx="500066" cy="230832"/>
            </a:xfrm>
            <a:prstGeom prst="rect">
              <a:avLst/>
            </a:prstGeom>
            <a:noFill/>
            <a:ln>
              <a:noFill/>
            </a:ln>
          </p:spPr>
          <p:txBody>
            <a:bodyPr wrap="square" rtlCol="0">
              <a:spAutoFit/>
            </a:bodyPr>
            <a:lstStyle/>
            <a:p>
              <a:pPr algn="ctr"/>
              <a:r>
                <a:rPr lang="en-AU" sz="900" u="sng" dirty="0">
                  <a:solidFill>
                    <a:srgbClr val="1F497D"/>
                  </a:solidFill>
                </a:rPr>
                <a:t>Reply</a:t>
              </a:r>
              <a:endParaRPr lang="en-US" sz="900" u="sng" dirty="0">
                <a:solidFill>
                  <a:srgbClr val="1F497D"/>
                </a:solidFill>
              </a:endParaRPr>
            </a:p>
          </p:txBody>
        </p:sp>
        <p:sp>
          <p:nvSpPr>
            <p:cNvPr id="50" name="TextBox 49"/>
            <p:cNvSpPr txBox="1"/>
            <p:nvPr/>
          </p:nvSpPr>
          <p:spPr>
            <a:xfrm>
              <a:off x="4500562" y="5072074"/>
              <a:ext cx="500066" cy="230832"/>
            </a:xfrm>
            <a:prstGeom prst="rect">
              <a:avLst/>
            </a:prstGeom>
            <a:noFill/>
            <a:ln>
              <a:noFill/>
            </a:ln>
          </p:spPr>
          <p:txBody>
            <a:bodyPr wrap="square" rtlCol="0">
              <a:spAutoFit/>
            </a:bodyPr>
            <a:lstStyle/>
            <a:p>
              <a:pPr algn="ctr"/>
              <a:r>
                <a:rPr lang="en-AU" sz="900" u="sng" dirty="0">
                  <a:solidFill>
                    <a:srgbClr val="1F497D"/>
                  </a:solidFill>
                </a:rPr>
                <a:t>Reply</a:t>
              </a:r>
              <a:endParaRPr lang="en-US" sz="900" u="sng" dirty="0">
                <a:solidFill>
                  <a:srgbClr val="1F497D"/>
                </a:solidFill>
              </a:endParaRPr>
            </a:p>
          </p:txBody>
        </p:sp>
        <p:sp>
          <p:nvSpPr>
            <p:cNvPr id="51" name="TextBox 50"/>
            <p:cNvSpPr txBox="1"/>
            <p:nvPr/>
          </p:nvSpPr>
          <p:spPr>
            <a:xfrm>
              <a:off x="6143636" y="4643446"/>
              <a:ext cx="142876" cy="230832"/>
            </a:xfrm>
            <a:prstGeom prst="rect">
              <a:avLst/>
            </a:prstGeom>
            <a:noFill/>
            <a:ln>
              <a:noFill/>
            </a:ln>
          </p:spPr>
          <p:txBody>
            <a:bodyPr wrap="square" rtlCol="0">
              <a:spAutoFit/>
            </a:bodyPr>
            <a:lstStyle/>
            <a:p>
              <a:pPr algn="ctr"/>
              <a:r>
                <a:rPr lang="en-AU" sz="900" b="1" dirty="0">
                  <a:solidFill>
                    <a:srgbClr val="1F497D"/>
                  </a:solidFill>
                </a:rPr>
                <a:t>X</a:t>
              </a:r>
              <a:endParaRPr lang="en-US" sz="900" b="1" dirty="0">
                <a:solidFill>
                  <a:srgbClr val="1F497D"/>
                </a:solidFill>
              </a:endParaRPr>
            </a:p>
          </p:txBody>
        </p:sp>
        <p:sp>
          <p:nvSpPr>
            <p:cNvPr id="52" name="TextBox 51"/>
            <p:cNvSpPr txBox="1"/>
            <p:nvPr/>
          </p:nvSpPr>
          <p:spPr>
            <a:xfrm>
              <a:off x="6143636" y="5072074"/>
              <a:ext cx="142876" cy="230832"/>
            </a:xfrm>
            <a:prstGeom prst="rect">
              <a:avLst/>
            </a:prstGeom>
            <a:noFill/>
            <a:ln>
              <a:noFill/>
            </a:ln>
          </p:spPr>
          <p:txBody>
            <a:bodyPr wrap="square" rtlCol="0">
              <a:spAutoFit/>
            </a:bodyPr>
            <a:lstStyle/>
            <a:p>
              <a:pPr algn="ctr"/>
              <a:r>
                <a:rPr lang="en-AU" sz="900" b="1" dirty="0">
                  <a:solidFill>
                    <a:srgbClr val="1F497D"/>
                  </a:solidFill>
                </a:rPr>
                <a:t>X</a:t>
              </a:r>
              <a:endParaRPr lang="en-US" sz="900" b="1" dirty="0">
                <a:solidFill>
                  <a:srgbClr val="1F497D"/>
                </a:solidFill>
              </a:endParaRPr>
            </a:p>
          </p:txBody>
        </p:sp>
      </p:grpSp>
      <p:sp>
        <p:nvSpPr>
          <p:cNvPr id="53" name="TextBox 52">
            <a:hlinkClick r:id="" action="ppaction://noaction"/>
          </p:cNvPr>
          <p:cNvSpPr txBox="1"/>
          <p:nvPr/>
        </p:nvSpPr>
        <p:spPr>
          <a:xfrm>
            <a:off x="428596" y="5000636"/>
            <a:ext cx="285752" cy="321471"/>
          </a:xfrm>
          <a:prstGeom prst="rect">
            <a:avLst/>
          </a:prstGeom>
          <a:blipFill>
            <a:blip r:embed="rId16"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54" name="TextBox 53"/>
          <p:cNvSpPr txBox="1"/>
          <p:nvPr/>
        </p:nvSpPr>
        <p:spPr>
          <a:xfrm>
            <a:off x="5286380" y="4643446"/>
            <a:ext cx="1357322" cy="230832"/>
          </a:xfrm>
          <a:prstGeom prst="rect">
            <a:avLst/>
          </a:prstGeom>
          <a:noFill/>
          <a:ln>
            <a:noFill/>
          </a:ln>
        </p:spPr>
        <p:txBody>
          <a:bodyPr wrap="square" rtlCol="0">
            <a:spAutoFit/>
          </a:bodyPr>
          <a:lstStyle/>
          <a:p>
            <a:pPr algn="ctr"/>
            <a:r>
              <a:rPr lang="en-AU" sz="900" u="sng" dirty="0">
                <a:solidFill>
                  <a:srgbClr val="1F497D"/>
                </a:solidFill>
              </a:rPr>
              <a:t>Add a Comment / Rating</a:t>
            </a:r>
            <a:endParaRPr lang="en-US" sz="900" u="sng" dirty="0">
              <a:solidFill>
                <a:srgbClr val="1F497D"/>
              </a:solidFill>
            </a:endParaRPr>
          </a:p>
        </p:txBody>
      </p:sp>
      <p:sp>
        <p:nvSpPr>
          <p:cNvPr id="55" name="TextBox 54">
            <a:hlinkClick r:id="" action="ppaction://noaction"/>
          </p:cNvPr>
          <p:cNvSpPr txBox="1"/>
          <p:nvPr/>
        </p:nvSpPr>
        <p:spPr>
          <a:xfrm>
            <a:off x="428596" y="5429264"/>
            <a:ext cx="285752" cy="321471"/>
          </a:xfrm>
          <a:prstGeom prst="rect">
            <a:avLst/>
          </a:prstGeom>
          <a:blipFill>
            <a:blip r:embed="rId17" cstate="print"/>
            <a:stretch>
              <a:fillRect/>
            </a:stretch>
          </a:blipFill>
          <a:ln w="15875">
            <a:solidFill>
              <a:schemeClr val="tx1"/>
            </a:solidFill>
          </a:ln>
        </p:spPr>
        <p:txBody>
          <a:bodyPr wrap="square" rtlCol="0">
            <a:noAutofit/>
          </a:bodyPr>
          <a:lstStyle/>
          <a:p>
            <a:endParaRPr lang="en-US" sz="1100" dirty="0">
              <a:solidFill>
                <a:prstClr val="black"/>
              </a:solidFill>
            </a:endParaRPr>
          </a:p>
        </p:txBody>
      </p:sp>
      <p:sp>
        <p:nvSpPr>
          <p:cNvPr id="45" name="Rounded Rectangle 44"/>
          <p:cNvSpPr/>
          <p:nvPr/>
        </p:nvSpPr>
        <p:spPr>
          <a:xfrm>
            <a:off x="7000892" y="928670"/>
            <a:ext cx="857256" cy="21431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Rounded Rectangle 47"/>
          <p:cNvSpPr/>
          <p:nvPr/>
        </p:nvSpPr>
        <p:spPr>
          <a:xfrm>
            <a:off x="8072462" y="928670"/>
            <a:ext cx="857256" cy="21431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Rounded Rectangle 55"/>
          <p:cNvSpPr/>
          <p:nvPr/>
        </p:nvSpPr>
        <p:spPr>
          <a:xfrm>
            <a:off x="1785918" y="642918"/>
            <a:ext cx="428628" cy="42862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ounded Rectangle 56"/>
          <p:cNvSpPr/>
          <p:nvPr/>
        </p:nvSpPr>
        <p:spPr>
          <a:xfrm>
            <a:off x="6215074" y="6215082"/>
            <a:ext cx="428628" cy="42862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Rounded Rectangle 57"/>
          <p:cNvSpPr/>
          <p:nvPr/>
        </p:nvSpPr>
        <p:spPr>
          <a:xfrm>
            <a:off x="5572132" y="2214554"/>
            <a:ext cx="785818" cy="71438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ounded Rectangle 58"/>
          <p:cNvSpPr/>
          <p:nvPr/>
        </p:nvSpPr>
        <p:spPr>
          <a:xfrm>
            <a:off x="5429256" y="3143248"/>
            <a:ext cx="928694" cy="92869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Rounded Rectangle 59"/>
          <p:cNvSpPr/>
          <p:nvPr/>
        </p:nvSpPr>
        <p:spPr>
          <a:xfrm>
            <a:off x="1785918" y="4071942"/>
            <a:ext cx="2428892"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ounded Rectangle 60"/>
          <p:cNvSpPr/>
          <p:nvPr/>
        </p:nvSpPr>
        <p:spPr>
          <a:xfrm>
            <a:off x="1785918" y="4357694"/>
            <a:ext cx="2071702"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Rounded Rectangle 61"/>
          <p:cNvSpPr/>
          <p:nvPr/>
        </p:nvSpPr>
        <p:spPr>
          <a:xfrm>
            <a:off x="5715008" y="1643050"/>
            <a:ext cx="357190" cy="285752"/>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Box 62"/>
          <p:cNvSpPr txBox="1"/>
          <p:nvPr/>
        </p:nvSpPr>
        <p:spPr>
          <a:xfrm>
            <a:off x="7858148" y="1357298"/>
            <a:ext cx="571504" cy="261610"/>
          </a:xfrm>
          <a:prstGeom prst="rect">
            <a:avLst/>
          </a:prstGeom>
          <a:noFill/>
          <a:ln>
            <a:noFill/>
          </a:ln>
        </p:spPr>
        <p:txBody>
          <a:bodyPr wrap="square" rtlCol="0">
            <a:spAutoFit/>
          </a:bodyPr>
          <a:lstStyle/>
          <a:p>
            <a:pPr algn="ctr"/>
            <a:r>
              <a:rPr lang="en-AU" sz="1100" u="sng" dirty="0">
                <a:solidFill>
                  <a:prstClr val="black"/>
                </a:solidFill>
              </a:rPr>
              <a:t>Search</a:t>
            </a:r>
            <a:endParaRPr lang="en-US" sz="1100" u="sng" dirty="0">
              <a:solidFill>
                <a:prstClr val="black"/>
              </a:solidFill>
            </a:endParaRPr>
          </a:p>
        </p:txBody>
      </p:sp>
      <p:sp>
        <p:nvSpPr>
          <p:cNvPr id="64" name="Rounded Rectangle 63"/>
          <p:cNvSpPr/>
          <p:nvPr/>
        </p:nvSpPr>
        <p:spPr>
          <a:xfrm>
            <a:off x="6715140" y="4071942"/>
            <a:ext cx="2214546" cy="2571768"/>
          </a:xfrm>
          <a:prstGeom prst="roundRect">
            <a:avLst>
              <a:gd name="adj" fmla="val 1978"/>
            </a:avLst>
          </a:prstGeom>
          <a:solidFill>
            <a:schemeClr val="bg1"/>
          </a:solidFill>
          <a:ln w="19050">
            <a:solidFill>
              <a:schemeClr val="tx1"/>
            </a:solidFill>
          </a:ln>
          <a:effectLst>
            <a:outerShdw blurRad="76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TextBox 64"/>
          <p:cNvSpPr txBox="1"/>
          <p:nvPr/>
        </p:nvSpPr>
        <p:spPr>
          <a:xfrm>
            <a:off x="6786578" y="4143380"/>
            <a:ext cx="2071702" cy="2428892"/>
          </a:xfrm>
          <a:prstGeom prst="rect">
            <a:avLst/>
          </a:prstGeom>
          <a:noFill/>
          <a:ln>
            <a:noFill/>
          </a:ln>
        </p:spPr>
        <p:txBody>
          <a:bodyPr wrap="square" rtlCol="0">
            <a:noAutofit/>
          </a:bodyPr>
          <a:lstStyle/>
          <a:p>
            <a:pPr algn="ctr"/>
            <a:r>
              <a:rPr lang="en-US" sz="1100" b="1" dirty="0">
                <a:solidFill>
                  <a:srgbClr val="9BBB59">
                    <a:lumMod val="50000"/>
                  </a:srgbClr>
                </a:solidFill>
              </a:rPr>
              <a:t>beads </a:t>
            </a:r>
            <a:r>
              <a:rPr lang="en-US" sz="1400" b="1" dirty="0">
                <a:solidFill>
                  <a:srgbClr val="9BBB59">
                    <a:lumMod val="50000"/>
                  </a:srgbClr>
                </a:solidFill>
              </a:rPr>
              <a:t>  blue   </a:t>
            </a:r>
            <a:r>
              <a:rPr lang="en-US" sz="3200" b="1" dirty="0">
                <a:solidFill>
                  <a:srgbClr val="9BBB59">
                    <a:lumMod val="50000"/>
                  </a:srgbClr>
                </a:solidFill>
              </a:rPr>
              <a:t>dress</a:t>
            </a:r>
          </a:p>
          <a:p>
            <a:pPr algn="ctr"/>
            <a:r>
              <a:rPr lang="en-US" sz="1400" b="1" dirty="0">
                <a:solidFill>
                  <a:srgbClr val="9BBB59">
                    <a:lumMod val="50000"/>
                  </a:srgbClr>
                </a:solidFill>
              </a:rPr>
              <a:t>girl's dress</a:t>
            </a:r>
            <a:r>
              <a:rPr lang="en-US" sz="1200" b="1" dirty="0">
                <a:solidFill>
                  <a:srgbClr val="9BBB59">
                    <a:lumMod val="50000"/>
                  </a:srgbClr>
                </a:solidFill>
              </a:rPr>
              <a:t>   </a:t>
            </a:r>
            <a:r>
              <a:rPr lang="en-US" sz="1100" b="1" dirty="0">
                <a:solidFill>
                  <a:srgbClr val="9BBB59">
                    <a:lumMod val="50000"/>
                  </a:srgbClr>
                </a:solidFill>
              </a:rPr>
              <a:t>long</a:t>
            </a:r>
            <a:r>
              <a:rPr lang="en-US" sz="1200" b="1" dirty="0">
                <a:solidFill>
                  <a:srgbClr val="9BBB59">
                    <a:lumMod val="50000"/>
                  </a:srgbClr>
                </a:solidFill>
              </a:rPr>
              <a:t>   </a:t>
            </a:r>
            <a:r>
              <a:rPr lang="en-US" sz="1000" b="1" dirty="0">
                <a:solidFill>
                  <a:srgbClr val="9BBB59">
                    <a:lumMod val="50000"/>
                  </a:srgbClr>
                </a:solidFill>
              </a:rPr>
              <a:t>sinew</a:t>
            </a:r>
          </a:p>
          <a:p>
            <a:pPr algn="ctr"/>
            <a:r>
              <a:rPr lang="en-US" sz="3200" b="1" dirty="0">
                <a:solidFill>
                  <a:srgbClr val="9BBB59">
                    <a:lumMod val="50000"/>
                  </a:srgbClr>
                </a:solidFill>
              </a:rPr>
              <a:t>Sioux</a:t>
            </a:r>
            <a:r>
              <a:rPr lang="en-US" sz="2000" b="1" dirty="0">
                <a:solidFill>
                  <a:srgbClr val="9BBB59">
                    <a:lumMod val="50000"/>
                  </a:srgbClr>
                </a:solidFill>
              </a:rPr>
              <a:t>  </a:t>
            </a:r>
            <a:r>
              <a:rPr lang="en-US" sz="1200" b="1" dirty="0">
                <a:solidFill>
                  <a:srgbClr val="9BBB59">
                    <a:lumMod val="50000"/>
                  </a:srgbClr>
                </a:solidFill>
              </a:rPr>
              <a:t>South Dakota</a:t>
            </a:r>
          </a:p>
          <a:p>
            <a:pPr algn="ctr"/>
            <a:r>
              <a:rPr lang="en-US" sz="2400" b="1" dirty="0">
                <a:solidFill>
                  <a:srgbClr val="9BBB59">
                    <a:lumMod val="50000"/>
                  </a:srgbClr>
                </a:solidFill>
              </a:rPr>
              <a:t>tan</a:t>
            </a:r>
            <a:r>
              <a:rPr lang="en-US" sz="1200" b="1" dirty="0">
                <a:solidFill>
                  <a:srgbClr val="9BBB59">
                    <a:lumMod val="50000"/>
                  </a:srgbClr>
                </a:solidFill>
              </a:rPr>
              <a:t>   wool   </a:t>
            </a:r>
            <a:r>
              <a:rPr lang="en-US" sz="900" b="1" dirty="0">
                <a:solidFill>
                  <a:srgbClr val="9BBB59">
                    <a:lumMod val="50000"/>
                  </a:srgbClr>
                </a:solidFill>
              </a:rPr>
              <a:t>1800’s</a:t>
            </a:r>
          </a:p>
        </p:txBody>
      </p:sp>
      <p:sp>
        <p:nvSpPr>
          <p:cNvPr id="66" name="5-Point Star 65"/>
          <p:cNvSpPr/>
          <p:nvPr/>
        </p:nvSpPr>
        <p:spPr>
          <a:xfrm>
            <a:off x="5643570"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5-Point Star 66"/>
          <p:cNvSpPr/>
          <p:nvPr/>
        </p:nvSpPr>
        <p:spPr>
          <a:xfrm>
            <a:off x="5715008"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5-Point Star 67"/>
          <p:cNvSpPr/>
          <p:nvPr/>
        </p:nvSpPr>
        <p:spPr>
          <a:xfrm>
            <a:off x="5786446" y="5072074"/>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5-Point Star 68"/>
          <p:cNvSpPr/>
          <p:nvPr/>
        </p:nvSpPr>
        <p:spPr>
          <a:xfrm>
            <a:off x="5857884"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5-Point Star 69"/>
          <p:cNvSpPr/>
          <p:nvPr/>
        </p:nvSpPr>
        <p:spPr>
          <a:xfrm>
            <a:off x="5929322" y="5072074"/>
            <a:ext cx="71438" cy="71438"/>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5-Point Star 70"/>
          <p:cNvSpPr/>
          <p:nvPr/>
        </p:nvSpPr>
        <p:spPr>
          <a:xfrm>
            <a:off x="5643570"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5-Point Star 71"/>
          <p:cNvSpPr/>
          <p:nvPr/>
        </p:nvSpPr>
        <p:spPr>
          <a:xfrm>
            <a:off x="5715008"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5-Point Star 72"/>
          <p:cNvSpPr/>
          <p:nvPr/>
        </p:nvSpPr>
        <p:spPr>
          <a:xfrm>
            <a:off x="5786446"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5-Point Star 73"/>
          <p:cNvSpPr/>
          <p:nvPr/>
        </p:nvSpPr>
        <p:spPr>
          <a:xfrm>
            <a:off x="5857884"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5-Point Star 74"/>
          <p:cNvSpPr/>
          <p:nvPr/>
        </p:nvSpPr>
        <p:spPr>
          <a:xfrm>
            <a:off x="5929322" y="5500702"/>
            <a:ext cx="71438" cy="71438"/>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5-Point Star 80"/>
          <p:cNvSpPr/>
          <p:nvPr/>
        </p:nvSpPr>
        <p:spPr>
          <a:xfrm>
            <a:off x="2285984" y="6308545"/>
            <a:ext cx="214314" cy="214314"/>
          </a:xfrm>
          <a:prstGeom prst="star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5-Point Star 81"/>
          <p:cNvSpPr/>
          <p:nvPr/>
        </p:nvSpPr>
        <p:spPr>
          <a:xfrm>
            <a:off x="1428728"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5-Point Star 82"/>
          <p:cNvSpPr/>
          <p:nvPr/>
        </p:nvSpPr>
        <p:spPr>
          <a:xfrm>
            <a:off x="1643042"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5-Point Star 83"/>
          <p:cNvSpPr/>
          <p:nvPr/>
        </p:nvSpPr>
        <p:spPr>
          <a:xfrm>
            <a:off x="1857356"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5-Point Star 84"/>
          <p:cNvSpPr/>
          <p:nvPr/>
        </p:nvSpPr>
        <p:spPr>
          <a:xfrm>
            <a:off x="2071670" y="6308545"/>
            <a:ext cx="214314" cy="214314"/>
          </a:xfrm>
          <a:prstGeom prst="star5">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TextBox 85"/>
          <p:cNvSpPr txBox="1"/>
          <p:nvPr/>
        </p:nvSpPr>
        <p:spPr>
          <a:xfrm>
            <a:off x="357158" y="6286520"/>
            <a:ext cx="1228976" cy="261610"/>
          </a:xfrm>
          <a:prstGeom prst="rect">
            <a:avLst/>
          </a:prstGeom>
          <a:noFill/>
          <a:ln>
            <a:noFill/>
          </a:ln>
        </p:spPr>
        <p:txBody>
          <a:bodyPr wrap="square" rtlCol="0">
            <a:spAutoFit/>
          </a:bodyPr>
          <a:lstStyle/>
          <a:p>
            <a:r>
              <a:rPr lang="en-US" sz="1100" b="1" dirty="0">
                <a:solidFill>
                  <a:prstClr val="black"/>
                </a:solidFill>
              </a:rPr>
              <a:t>Average Rating:</a:t>
            </a:r>
          </a:p>
        </p:txBody>
      </p:sp>
      <p:sp>
        <p:nvSpPr>
          <p:cNvPr id="87" name="TextBox 86"/>
          <p:cNvSpPr txBox="1"/>
          <p:nvPr/>
        </p:nvSpPr>
        <p:spPr>
          <a:xfrm>
            <a:off x="2500298" y="6341440"/>
            <a:ext cx="642942" cy="230832"/>
          </a:xfrm>
          <a:prstGeom prst="rect">
            <a:avLst/>
          </a:prstGeom>
          <a:noFill/>
          <a:ln>
            <a:noFill/>
          </a:ln>
        </p:spPr>
        <p:txBody>
          <a:bodyPr wrap="square" rtlCol="0">
            <a:spAutoFit/>
          </a:bodyPr>
          <a:lstStyle/>
          <a:p>
            <a:r>
              <a:rPr lang="en-US" sz="900" b="1" dirty="0">
                <a:solidFill>
                  <a:prstClr val="black"/>
                </a:solidFill>
              </a:rPr>
              <a:t>(4.0/5.0)</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Selected FutureGrid Timeline</a:t>
            </a:r>
            <a:endParaRPr lang="en-US" dirty="0"/>
          </a:p>
        </p:txBody>
      </p:sp>
      <p:sp>
        <p:nvSpPr>
          <p:cNvPr id="3" name="Content Placeholder 2"/>
          <p:cNvSpPr>
            <a:spLocks noGrp="1"/>
          </p:cNvSpPr>
          <p:nvPr>
            <p:ph idx="1"/>
          </p:nvPr>
        </p:nvSpPr>
        <p:spPr>
          <a:xfrm>
            <a:off x="457200" y="1343025"/>
            <a:ext cx="8229600" cy="5291138"/>
          </a:xfrm>
        </p:spPr>
        <p:txBody>
          <a:bodyPr rtlCol="0">
            <a:normAutofit fontScale="92500" lnSpcReduction="20000"/>
          </a:bodyPr>
          <a:lstStyle/>
          <a:p>
            <a:pPr eaLnBrk="1" fontAlgn="auto" hangingPunct="1">
              <a:spcAft>
                <a:spcPts val="0"/>
              </a:spcAft>
              <a:buFont typeface="Arial"/>
              <a:buChar char="•"/>
              <a:defRPr/>
            </a:pPr>
            <a:r>
              <a:rPr lang="en-US" dirty="0" smtClean="0">
                <a:solidFill>
                  <a:srgbClr val="FF0000"/>
                </a:solidFill>
              </a:rPr>
              <a:t>October 1 2009 </a:t>
            </a:r>
            <a:r>
              <a:rPr lang="en-US" dirty="0" smtClean="0"/>
              <a:t>Project Starts</a:t>
            </a:r>
          </a:p>
          <a:p>
            <a:pPr eaLnBrk="1" fontAlgn="auto" hangingPunct="1">
              <a:spcAft>
                <a:spcPts val="0"/>
              </a:spcAft>
              <a:buFont typeface="Arial"/>
              <a:buChar char="•"/>
              <a:defRPr/>
            </a:pPr>
            <a:r>
              <a:rPr lang="en-US" dirty="0" smtClean="0">
                <a:solidFill>
                  <a:srgbClr val="FF0000"/>
                </a:solidFill>
              </a:rPr>
              <a:t>November 16-19 </a:t>
            </a:r>
            <a:r>
              <a:rPr lang="en-US" dirty="0" smtClean="0"/>
              <a:t>SC09 Demo/F2F Committee Meetings/Chat up collaborators</a:t>
            </a:r>
          </a:p>
          <a:p>
            <a:pPr eaLnBrk="1" fontAlgn="auto" hangingPunct="1">
              <a:spcAft>
                <a:spcPts val="0"/>
              </a:spcAft>
              <a:buFont typeface="Arial"/>
              <a:buChar char="•"/>
              <a:defRPr/>
            </a:pPr>
            <a:r>
              <a:rPr lang="en-US" dirty="0" smtClean="0">
                <a:solidFill>
                  <a:srgbClr val="FF0000"/>
                </a:solidFill>
              </a:rPr>
              <a:t>March </a:t>
            </a:r>
            <a:r>
              <a:rPr lang="en-US" dirty="0" smtClean="0">
                <a:solidFill>
                  <a:srgbClr val="FF0000"/>
                </a:solidFill>
              </a:rPr>
              <a:t>2010 </a:t>
            </a:r>
            <a:r>
              <a:rPr lang="en-US" dirty="0" smtClean="0"/>
              <a:t>– Significant Hardware available</a:t>
            </a:r>
          </a:p>
          <a:p>
            <a:pPr eaLnBrk="1" fontAlgn="auto" hangingPunct="1">
              <a:spcAft>
                <a:spcPts val="0"/>
              </a:spcAft>
              <a:buFont typeface="Arial"/>
              <a:buChar char="•"/>
              <a:defRPr/>
            </a:pPr>
            <a:r>
              <a:rPr lang="en-US" dirty="0" smtClean="0">
                <a:solidFill>
                  <a:srgbClr val="FF0000"/>
                </a:solidFill>
              </a:rPr>
              <a:t>March 2010 </a:t>
            </a:r>
            <a:r>
              <a:rPr lang="en-US" dirty="0" smtClean="0"/>
              <a:t>FutureGrid network complete</a:t>
            </a:r>
          </a:p>
          <a:p>
            <a:pPr eaLnBrk="1" fontAlgn="auto" hangingPunct="1">
              <a:spcAft>
                <a:spcPts val="0"/>
              </a:spcAft>
              <a:buFont typeface="Arial"/>
              <a:buChar char="•"/>
              <a:defRPr/>
            </a:pPr>
            <a:r>
              <a:rPr lang="en-US" dirty="0" smtClean="0">
                <a:solidFill>
                  <a:srgbClr val="FF0000"/>
                </a:solidFill>
              </a:rPr>
              <a:t>March 2010 </a:t>
            </a:r>
            <a:r>
              <a:rPr lang="en-US" dirty="0" smtClean="0"/>
              <a:t>FutureGrid Annual Meeting</a:t>
            </a:r>
          </a:p>
          <a:p>
            <a:pPr eaLnBrk="1" fontAlgn="auto" hangingPunct="1">
              <a:spcAft>
                <a:spcPts val="0"/>
              </a:spcAft>
              <a:buFont typeface="Arial"/>
              <a:buChar char="•"/>
              <a:defRPr/>
            </a:pPr>
            <a:r>
              <a:rPr lang="en-US" dirty="0" smtClean="0">
                <a:solidFill>
                  <a:srgbClr val="FF0000"/>
                </a:solidFill>
              </a:rPr>
              <a:t>April 2010 </a:t>
            </a:r>
            <a:r>
              <a:rPr lang="en-US" dirty="0" smtClean="0"/>
              <a:t>Several </a:t>
            </a:r>
            <a:r>
              <a:rPr lang="en-US" dirty="0" smtClean="0"/>
              <a:t>early users</a:t>
            </a:r>
          </a:p>
          <a:p>
            <a:pPr eaLnBrk="1" fontAlgn="auto" hangingPunct="1">
              <a:spcAft>
                <a:spcPts val="0"/>
              </a:spcAft>
              <a:buFont typeface="Arial"/>
              <a:buChar char="•"/>
              <a:defRPr/>
            </a:pPr>
            <a:r>
              <a:rPr lang="en-US" dirty="0" smtClean="0">
                <a:solidFill>
                  <a:srgbClr val="FF0000"/>
                </a:solidFill>
              </a:rPr>
              <a:t>September 2010 </a:t>
            </a:r>
            <a:r>
              <a:rPr lang="en-US" dirty="0" smtClean="0"/>
              <a:t>All hardware (except Track IIC lookalike) accepted </a:t>
            </a:r>
          </a:p>
          <a:p>
            <a:pPr eaLnBrk="1" fontAlgn="auto" hangingPunct="1">
              <a:spcAft>
                <a:spcPts val="0"/>
              </a:spcAft>
              <a:buFont typeface="Arial"/>
              <a:buChar char="•"/>
              <a:defRPr/>
            </a:pPr>
            <a:r>
              <a:rPr lang="en-US" dirty="0" smtClean="0">
                <a:solidFill>
                  <a:srgbClr val="FF0000"/>
                </a:solidFill>
              </a:rPr>
              <a:t>October 1 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 led by Andrew </a:t>
            </a:r>
            <a:r>
              <a:rPr lang="en-US" dirty="0" err="1" smtClean="0"/>
              <a:t>Grimshaw</a:t>
            </a:r>
            <a:endParaRPr lang="en-US" dirty="0" smtClean="0"/>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FutureGrid</a:t>
            </a:r>
            <a:r>
              <a:rPr lang="en-US" dirty="0" smtClean="0"/>
              <a:t> Architecture</a:t>
            </a:r>
            <a:endParaRPr lang="en-US" dirty="0"/>
          </a:p>
        </p:txBody>
      </p:sp>
      <p:sp>
        <p:nvSpPr>
          <p:cNvPr id="3" name="Content Placeholder 2"/>
          <p:cNvSpPr>
            <a:spLocks noGrp="1"/>
          </p:cNvSpPr>
          <p:nvPr>
            <p:ph idx="1"/>
          </p:nvPr>
        </p:nvSpPr>
        <p:spPr>
          <a:xfrm>
            <a:off x="0" y="1011238"/>
            <a:ext cx="8988425" cy="5662612"/>
          </a:xfrm>
        </p:spPr>
        <p:txBody>
          <a:bodyPr rtlCol="0">
            <a:normAutofit fontScale="92500" lnSpcReduction="20000"/>
          </a:bodyPr>
          <a:lstStyle/>
          <a:p>
            <a:pPr eaLnBrk="1" fontAlgn="auto" hangingPunct="1">
              <a:spcAft>
                <a:spcPts val="0"/>
              </a:spcAft>
              <a:buFont typeface="Arial"/>
              <a:buChar char="•"/>
              <a:defRPr/>
            </a:pPr>
            <a:r>
              <a:rPr lang="en-US" dirty="0" smtClean="0"/>
              <a:t>Open Architecture allows to configure resources based on images</a:t>
            </a:r>
          </a:p>
          <a:p>
            <a:pPr eaLnBrk="1" fontAlgn="auto" hangingPunct="1">
              <a:spcAft>
                <a:spcPts val="0"/>
              </a:spcAft>
              <a:buFont typeface="Arial"/>
              <a:buChar char="•"/>
              <a:defRPr/>
            </a:pPr>
            <a:r>
              <a:rPr lang="en-US" dirty="0" smtClean="0"/>
              <a:t>Managed images allows to create similar experiment environments</a:t>
            </a:r>
          </a:p>
          <a:p>
            <a:pPr eaLnBrk="1" fontAlgn="auto" hangingPunct="1">
              <a:spcAft>
                <a:spcPts val="0"/>
              </a:spcAft>
              <a:buFont typeface="Arial"/>
              <a:buChar char="•"/>
              <a:defRPr/>
            </a:pPr>
            <a:r>
              <a:rPr lang="en-US" dirty="0" smtClean="0"/>
              <a:t>Experiment management allows </a:t>
            </a:r>
            <a:r>
              <a:rPr lang="en-US" dirty="0" smtClean="0">
                <a:solidFill>
                  <a:srgbClr val="FF0000"/>
                </a:solidFill>
              </a:rPr>
              <a:t>reproducible activities</a:t>
            </a:r>
          </a:p>
          <a:p>
            <a:pPr eaLnBrk="1" fontAlgn="auto" hangingPunct="1">
              <a:spcAft>
                <a:spcPts val="0"/>
              </a:spcAft>
              <a:buFont typeface="Arial"/>
              <a:buChar char="•"/>
              <a:defRPr/>
            </a:pPr>
            <a:r>
              <a:rPr lang="en-US" dirty="0" smtClean="0"/>
              <a:t>Through our modular design we allow </a:t>
            </a:r>
            <a:r>
              <a:rPr lang="en-US" dirty="0" smtClean="0">
                <a:solidFill>
                  <a:srgbClr val="FF0000"/>
                </a:solidFill>
              </a:rPr>
              <a:t>different clouds and images </a:t>
            </a:r>
            <a:r>
              <a:rPr lang="en-US" dirty="0" smtClean="0"/>
              <a:t>to be “rained” upon hardware.</a:t>
            </a:r>
          </a:p>
          <a:p>
            <a:pPr eaLnBrk="1" fontAlgn="auto" hangingPunct="1">
              <a:spcAft>
                <a:spcPts val="0"/>
              </a:spcAft>
              <a:buFont typeface="Arial"/>
              <a:buChar char="•"/>
              <a:defRPr/>
            </a:pPr>
            <a:r>
              <a:rPr lang="en-US" dirty="0" smtClean="0"/>
              <a:t>Note will be </a:t>
            </a:r>
            <a:r>
              <a:rPr lang="en-US" dirty="0" smtClean="0">
                <a:solidFill>
                  <a:srgbClr val="FF0000"/>
                </a:solidFill>
              </a:rPr>
              <a:t>supported 24x7 </a:t>
            </a:r>
            <a:r>
              <a:rPr lang="en-US" dirty="0" smtClean="0"/>
              <a:t>at “TeraGrid Production Quality” </a:t>
            </a:r>
          </a:p>
          <a:p>
            <a:pPr eaLnBrk="1" fontAlgn="auto" hangingPunct="1">
              <a:spcAft>
                <a:spcPts val="0"/>
              </a:spcAft>
              <a:buFont typeface="Arial"/>
              <a:buChar char="•"/>
              <a:defRPr/>
            </a:pPr>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a:t>
            </a:r>
            <a:r>
              <a:rPr lang="en-US" dirty="0" err="1" smtClean="0"/>
              <a:t>Unicore</a:t>
            </a:r>
            <a:r>
              <a:rPr lang="en-US" dirty="0" smtClean="0"/>
              <a:t>, Genesis II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1" name="Picture 3" descr="C:\Documents and Settings\Geoffrey Fox\Desktop\FutureGrid Postcard_Page_1.jpg"/>
          <p:cNvPicPr>
            <a:picLocks noChangeAspect="1" noChangeArrowheads="1"/>
          </p:cNvPicPr>
          <p:nvPr/>
        </p:nvPicPr>
        <p:blipFill>
          <a:blip r:embed="rId3" cstate="print"/>
          <a:srcRect/>
          <a:stretch>
            <a:fillRect/>
          </a:stretch>
        </p:blipFill>
        <p:spPr bwMode="auto">
          <a:xfrm>
            <a:off x="0" y="877964"/>
            <a:ext cx="9144000" cy="5980036"/>
          </a:xfrm>
          <a:prstGeom prst="rect">
            <a:avLst/>
          </a:prstGeom>
          <a:noFill/>
        </p:spPr>
      </p:pic>
      <p:sp>
        <p:nvSpPr>
          <p:cNvPr id="2" name="Title 1"/>
          <p:cNvSpPr>
            <a:spLocks noGrp="1"/>
          </p:cNvSpPr>
          <p:nvPr>
            <p:ph type="title"/>
          </p:nvPr>
        </p:nvSpPr>
        <p:spPr>
          <a:xfrm>
            <a:off x="762000" y="0"/>
            <a:ext cx="8229600" cy="838200"/>
          </a:xfrm>
        </p:spPr>
        <p:txBody>
          <a:bodyPr>
            <a:normAutofit fontScale="90000"/>
          </a:bodyPr>
          <a:lstStyle/>
          <a:p>
            <a:r>
              <a:rPr lang="en-US" dirty="0" smtClean="0"/>
              <a:t>FutureGrid is a new part of TeraGrid</a:t>
            </a:r>
            <a:endParaRPr lang="en-US" dirty="0"/>
          </a:p>
        </p:txBody>
      </p:sp>
      <p:sp>
        <p:nvSpPr>
          <p:cNvPr id="4" name="TextBox 3"/>
          <p:cNvSpPr txBox="1"/>
          <p:nvPr/>
        </p:nvSpPr>
        <p:spPr>
          <a:xfrm>
            <a:off x="4572000" y="1905000"/>
            <a:ext cx="3335593" cy="923330"/>
          </a:xfrm>
          <a:prstGeom prst="rect">
            <a:avLst/>
          </a:prstGeom>
          <a:solidFill>
            <a:schemeClr val="bg1"/>
          </a:solidFill>
        </p:spPr>
        <p:txBody>
          <a:bodyPr wrap="none" rtlCol="0">
            <a:spAutoFit/>
          </a:bodyPr>
          <a:lstStyle/>
          <a:p>
            <a:r>
              <a:rPr lang="en-US" dirty="0" smtClean="0">
                <a:solidFill>
                  <a:prstClr val="black"/>
                </a:solidFill>
              </a:rPr>
              <a:t>Several </a:t>
            </a:r>
            <a:r>
              <a:rPr lang="en-US" dirty="0" err="1" smtClean="0">
                <a:solidFill>
                  <a:prstClr val="black"/>
                </a:solidFill>
              </a:rPr>
              <a:t>Postdoc</a:t>
            </a:r>
            <a:r>
              <a:rPr lang="en-US" dirty="0" smtClean="0">
                <a:solidFill>
                  <a:prstClr val="black"/>
                </a:solidFill>
              </a:rPr>
              <a:t> and </a:t>
            </a:r>
            <a:br>
              <a:rPr lang="en-US" dirty="0" smtClean="0">
                <a:solidFill>
                  <a:prstClr val="black"/>
                </a:solidFill>
              </a:rPr>
            </a:br>
            <a:r>
              <a:rPr lang="en-US" dirty="0" smtClean="0">
                <a:solidFill>
                  <a:prstClr val="black"/>
                </a:solidFill>
              </a:rPr>
              <a:t>Software Engineer Positions open</a:t>
            </a:r>
          </a:p>
          <a:p>
            <a:r>
              <a:rPr lang="en-US" dirty="0" smtClean="0">
                <a:solidFill>
                  <a:prstClr val="black"/>
                </a:solidFill>
              </a:rPr>
              <a:t>Please apply </a:t>
            </a:r>
            <a:endParaRPr lang="en-US"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Clouds and Education/Cyberlearning</a:t>
            </a:r>
            <a:endParaRPr lang="en-US" dirty="0"/>
          </a:p>
        </p:txBody>
      </p:sp>
      <p:sp>
        <p:nvSpPr>
          <p:cNvPr id="3" name="Content Placeholder 2"/>
          <p:cNvSpPr>
            <a:spLocks noGrp="1"/>
          </p:cNvSpPr>
          <p:nvPr>
            <p:ph idx="1"/>
          </p:nvPr>
        </p:nvSpPr>
        <p:spPr>
          <a:xfrm>
            <a:off x="228600" y="1066800"/>
            <a:ext cx="8686800" cy="5410200"/>
          </a:xfrm>
        </p:spPr>
        <p:txBody>
          <a:bodyPr>
            <a:normAutofit fontScale="92500" lnSpcReduction="10000"/>
          </a:bodyPr>
          <a:lstStyle/>
          <a:p>
            <a:r>
              <a:rPr lang="en-US" dirty="0" smtClean="0"/>
              <a:t>Clouds are attractive for Education for multiple reasons</a:t>
            </a:r>
          </a:p>
          <a:p>
            <a:r>
              <a:rPr lang="en-US" dirty="0" smtClean="0"/>
              <a:t>Can produce packaged appliances (configured images) that are just what you need to do laboratory</a:t>
            </a:r>
          </a:p>
          <a:p>
            <a:pPr lvl="1"/>
            <a:r>
              <a:rPr lang="en-US" dirty="0" smtClean="0"/>
              <a:t>E.g. Grid or MPI appliances</a:t>
            </a:r>
          </a:p>
          <a:p>
            <a:r>
              <a:rPr lang="en-US" dirty="0" smtClean="0"/>
              <a:t>Can provide more secure environments as messing around within image doesn’t compromise basic machine</a:t>
            </a:r>
          </a:p>
          <a:p>
            <a:r>
              <a:rPr lang="en-US" dirty="0" smtClean="0"/>
              <a:t>Cloud Technologies like MapReduce more exciting than MPI</a:t>
            </a:r>
          </a:p>
          <a:p>
            <a:r>
              <a:rPr lang="en-US" dirty="0" smtClean="0"/>
              <a:t>FutureGrid will support development of new courses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fld id="{FDD4942D-6D6F-42F2-90D5-B88BBF1BC007}" type="slidenum">
              <a:rPr lang="en-US">
                <a:solidFill>
                  <a:srgbClr val="FFFFFF"/>
                </a:solidFill>
              </a:rPr>
              <a:pPr/>
              <a:t>3</a:t>
            </a:fld>
            <a:endParaRPr lang="en-US">
              <a:solidFill>
                <a:srgbClr val="FFFFFF"/>
              </a:solidFill>
            </a:endParaRPr>
          </a:p>
        </p:txBody>
      </p:sp>
      <p:pic>
        <p:nvPicPr>
          <p:cNvPr id="4549634" name="Picture 2" descr="tangogcf"/>
          <p:cNvPicPr>
            <a:picLocks noChangeAspect="1" noChangeArrowheads="1"/>
          </p:cNvPicPr>
          <p:nvPr/>
        </p:nvPicPr>
        <p:blipFill>
          <a:blip r:embed="rId4" cstate="print"/>
          <a:srcRect/>
          <a:stretch>
            <a:fillRect/>
          </a:stretch>
        </p:blipFill>
        <p:spPr bwMode="auto">
          <a:xfrm>
            <a:off x="0" y="3494088"/>
            <a:ext cx="5048250" cy="3363912"/>
          </a:xfrm>
          <a:prstGeom prst="rect">
            <a:avLst/>
          </a:prstGeom>
          <a:noFill/>
        </p:spPr>
      </p:pic>
      <p:pic>
        <p:nvPicPr>
          <p:cNvPr id="4549635" name="Picture 3" descr="tangofoil"/>
          <p:cNvPicPr>
            <a:picLocks noChangeAspect="1" noChangeArrowheads="1"/>
          </p:cNvPicPr>
          <p:nvPr/>
        </p:nvPicPr>
        <p:blipFill>
          <a:blip r:embed="rId5" cstate="print"/>
          <a:srcRect/>
          <a:stretch>
            <a:fillRect/>
          </a:stretch>
        </p:blipFill>
        <p:spPr bwMode="auto">
          <a:xfrm>
            <a:off x="0" y="630238"/>
            <a:ext cx="4959350" cy="3303587"/>
          </a:xfrm>
          <a:prstGeom prst="rect">
            <a:avLst/>
          </a:prstGeom>
          <a:noFill/>
        </p:spPr>
      </p:pic>
      <p:pic>
        <p:nvPicPr>
          <p:cNvPr id="4549636" name="Picture 4" descr="tangowilliebrown"/>
          <p:cNvPicPr>
            <a:picLocks noChangeAspect="1" noChangeArrowheads="1"/>
          </p:cNvPicPr>
          <p:nvPr/>
        </p:nvPicPr>
        <p:blipFill>
          <a:blip r:embed="rId6" cstate="print"/>
          <a:srcRect/>
          <a:stretch>
            <a:fillRect/>
          </a:stretch>
        </p:blipFill>
        <p:spPr bwMode="auto">
          <a:xfrm>
            <a:off x="4148138" y="627063"/>
            <a:ext cx="4995862" cy="3338512"/>
          </a:xfrm>
          <a:prstGeom prst="rect">
            <a:avLst/>
          </a:prstGeom>
          <a:noFill/>
        </p:spPr>
      </p:pic>
      <p:graphicFrame>
        <p:nvGraphicFramePr>
          <p:cNvPr id="4549637" name="Object 5"/>
          <p:cNvGraphicFramePr>
            <a:graphicFrameLocks noChangeAspect="1"/>
          </p:cNvGraphicFramePr>
          <p:nvPr/>
        </p:nvGraphicFramePr>
        <p:xfrm>
          <a:off x="5054600" y="3789363"/>
          <a:ext cx="4089400" cy="3068637"/>
        </p:xfrm>
        <a:graphic>
          <a:graphicData uri="http://schemas.openxmlformats.org/presentationml/2006/ole">
            <p:oleObj spid="_x0000_s323586" name="Presentation" r:id="rId7" imgW="4554360" imgH="3416400" progId="PowerPoint.Show.8">
              <p:embed/>
            </p:oleObj>
          </a:graphicData>
        </a:graphic>
      </p:graphicFrame>
      <p:sp>
        <p:nvSpPr>
          <p:cNvPr id="4549638" name="Text Box 6"/>
          <p:cNvSpPr txBox="1">
            <a:spLocks noChangeArrowheads="1"/>
          </p:cNvSpPr>
          <p:nvPr/>
        </p:nvSpPr>
        <p:spPr bwMode="auto">
          <a:xfrm>
            <a:off x="6862763" y="1025525"/>
            <a:ext cx="727075" cy="457200"/>
          </a:xfrm>
          <a:prstGeom prst="rect">
            <a:avLst/>
          </a:prstGeom>
          <a:solidFill>
            <a:srgbClr val="FFFF00"/>
          </a:solidFill>
          <a:ln w="9525">
            <a:noFill/>
            <a:miter lim="800000"/>
            <a:headEnd/>
            <a:tailEnd/>
          </a:ln>
          <a:effectLst/>
        </p:spPr>
        <p:txBody>
          <a:bodyPr wrap="none">
            <a:spAutoFit/>
          </a:bodyPr>
          <a:lstStyle/>
          <a:p>
            <a:pPr eaLnBrk="0" fontAlgn="base" hangingPunct="0">
              <a:spcBef>
                <a:spcPct val="0"/>
              </a:spcBef>
              <a:spcAft>
                <a:spcPct val="0"/>
              </a:spcAft>
            </a:pPr>
            <a:r>
              <a:rPr kumimoji="1" lang="en-US" sz="2400" b="1" smtClean="0">
                <a:solidFill>
                  <a:srgbClr val="000000"/>
                </a:solidFill>
              </a:rPr>
              <a:t>JSU</a:t>
            </a:r>
          </a:p>
        </p:txBody>
      </p:sp>
      <p:sp>
        <p:nvSpPr>
          <p:cNvPr id="4549639" name="Text Box 7"/>
          <p:cNvSpPr txBox="1">
            <a:spLocks noChangeArrowheads="1"/>
          </p:cNvSpPr>
          <p:nvPr/>
        </p:nvSpPr>
        <p:spPr bwMode="auto">
          <a:xfrm>
            <a:off x="2590800" y="762000"/>
            <a:ext cx="1352550" cy="457200"/>
          </a:xfrm>
          <a:prstGeom prst="rect">
            <a:avLst/>
          </a:prstGeom>
          <a:solidFill>
            <a:srgbClr val="FFFF00"/>
          </a:solidFill>
          <a:ln w="9525">
            <a:noFill/>
            <a:miter lim="800000"/>
            <a:headEnd/>
            <a:tailEnd/>
          </a:ln>
          <a:effectLst/>
        </p:spPr>
        <p:txBody>
          <a:bodyPr wrap="none">
            <a:spAutoFit/>
          </a:bodyPr>
          <a:lstStyle/>
          <a:p>
            <a:pPr eaLnBrk="0" fontAlgn="base" hangingPunct="0">
              <a:spcBef>
                <a:spcPct val="0"/>
              </a:spcBef>
              <a:spcAft>
                <a:spcPct val="0"/>
              </a:spcAft>
            </a:pPr>
            <a:r>
              <a:rPr kumimoji="1" lang="en-US" sz="2400" b="1" smtClean="0">
                <a:solidFill>
                  <a:srgbClr val="000000"/>
                </a:solidFill>
              </a:rPr>
              <a:t>Syracuse</a:t>
            </a:r>
          </a:p>
        </p:txBody>
      </p:sp>
      <p:sp>
        <p:nvSpPr>
          <p:cNvPr id="4549640" name="Rectangle 8"/>
          <p:cNvSpPr>
            <a:spLocks noGrp="1" noChangeArrowheads="1"/>
          </p:cNvSpPr>
          <p:nvPr>
            <p:ph type="title"/>
          </p:nvPr>
        </p:nvSpPr>
        <p:spPr>
          <a:xfrm>
            <a:off x="0" y="0"/>
            <a:ext cx="9144000" cy="685800"/>
          </a:xfrm>
          <a:solidFill>
            <a:srgbClr val="003399"/>
          </a:solidFill>
        </p:spPr>
        <p:txBody>
          <a:bodyPr/>
          <a:lstStyle/>
          <a:p>
            <a:pPr algn="l"/>
            <a:r>
              <a:rPr lang="en-US" sz="2400" dirty="0" smtClean="0"/>
              <a:t>Teaching </a:t>
            </a:r>
            <a:r>
              <a:rPr lang="en-US" sz="2400" dirty="0"/>
              <a:t>Jackson State Fall 97 to Spring </a:t>
            </a:r>
            <a:r>
              <a:rPr lang="en-US" sz="2400" dirty="0" smtClean="0"/>
              <a:t>2005</a:t>
            </a:r>
            <a:endParaRPr lang="en-US" sz="2400" dirty="0"/>
          </a:p>
        </p:txBody>
      </p:sp>
      <p:pic>
        <p:nvPicPr>
          <p:cNvPr id="4549641" name="Picture 9"/>
          <p:cNvPicPr>
            <a:picLocks noChangeAspect="1" noChangeArrowheads="1"/>
          </p:cNvPicPr>
          <p:nvPr/>
        </p:nvPicPr>
        <p:blipFill>
          <a:blip r:embed="rId8" cstate="print"/>
          <a:srcRect t="10156" b="6560"/>
          <a:stretch>
            <a:fillRect/>
          </a:stretch>
        </p:blipFill>
        <p:spPr bwMode="auto">
          <a:xfrm>
            <a:off x="0" y="3232150"/>
            <a:ext cx="5029200" cy="3625850"/>
          </a:xfrm>
          <a:prstGeom prst="rect">
            <a:avLst/>
          </a:prstGeom>
          <a:noFill/>
          <a:ln w="9525">
            <a:noFill/>
            <a:miter lim="800000"/>
            <a:headEnd/>
            <a:tailEnd/>
          </a:ln>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49641"/>
                                        </p:tgtEl>
                                        <p:attrNameLst>
                                          <p:attrName>style.visibility</p:attrName>
                                        </p:attrNameLst>
                                      </p:cBhvr>
                                      <p:to>
                                        <p:strVal val="visible"/>
                                      </p:to>
                                    </p:set>
                                    <p:anim calcmode="lin" valueType="num">
                                      <p:cBhvr additive="base">
                                        <p:cTn id="7" dur="500" fill="hold"/>
                                        <p:tgtEl>
                                          <p:spTgt spid="4549641"/>
                                        </p:tgtEl>
                                        <p:attrNameLst>
                                          <p:attrName>ppt_x</p:attrName>
                                        </p:attrNameLst>
                                      </p:cBhvr>
                                      <p:tavLst>
                                        <p:tav tm="0">
                                          <p:val>
                                            <p:strVal val="#ppt_x"/>
                                          </p:val>
                                        </p:tav>
                                        <p:tav tm="100000">
                                          <p:val>
                                            <p:strVal val="#ppt_x"/>
                                          </p:val>
                                        </p:tav>
                                      </p:tavLst>
                                    </p:anim>
                                    <p:anim calcmode="lin" valueType="num">
                                      <p:cBhvr additive="base">
                                        <p:cTn id="8" dur="500" fill="hold"/>
                                        <p:tgtEl>
                                          <p:spTgt spid="45496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Trends</a:t>
            </a:r>
            <a:endParaRPr lang="en-US" dirty="0"/>
          </a:p>
        </p:txBody>
      </p:sp>
      <p:sp>
        <p:nvSpPr>
          <p:cNvPr id="3" name="Content Placeholder 2"/>
          <p:cNvSpPr>
            <a:spLocks noGrp="1"/>
          </p:cNvSpPr>
          <p:nvPr>
            <p:ph idx="1"/>
          </p:nvPr>
        </p:nvSpPr>
        <p:spPr/>
        <p:txBody>
          <a:bodyPr/>
          <a:lstStyle/>
          <a:p>
            <a:r>
              <a:rPr lang="en-US" dirty="0" smtClean="0">
                <a:solidFill>
                  <a:srgbClr val="FF0000"/>
                </a:solidFill>
              </a:rPr>
              <a:t>Data Deluge </a:t>
            </a:r>
            <a:r>
              <a:rPr lang="en-US" dirty="0" smtClean="0"/>
              <a:t>in all fields of science</a:t>
            </a:r>
          </a:p>
          <a:p>
            <a:pPr lvl="1"/>
            <a:r>
              <a:rPr lang="en-US" dirty="0" smtClean="0"/>
              <a:t>Also throughout life e.g. web</a:t>
            </a:r>
            <a:r>
              <a:rPr lang="en-US" dirty="0" smtClean="0"/>
              <a:t>!</a:t>
            </a:r>
          </a:p>
          <a:p>
            <a:pPr lvl="1"/>
            <a:r>
              <a:rPr lang="en-US" dirty="0" smtClean="0"/>
              <a:t>Preservation, Access/Use, Programming model</a:t>
            </a:r>
            <a:endParaRPr lang="en-US" dirty="0" smtClean="0"/>
          </a:p>
          <a:p>
            <a:r>
              <a:rPr lang="en-US" dirty="0" smtClean="0">
                <a:solidFill>
                  <a:srgbClr val="FF0000"/>
                </a:solidFill>
              </a:rPr>
              <a:t>Multicore</a:t>
            </a:r>
            <a:r>
              <a:rPr lang="en-US" dirty="0" smtClean="0"/>
              <a:t> implies parallel computing important again</a:t>
            </a:r>
          </a:p>
          <a:p>
            <a:pPr lvl="1"/>
            <a:r>
              <a:rPr lang="en-US" dirty="0" smtClean="0"/>
              <a:t>Performance from extra cores – not extra clock speed</a:t>
            </a:r>
          </a:p>
          <a:p>
            <a:r>
              <a:rPr lang="en-US" dirty="0" smtClean="0">
                <a:solidFill>
                  <a:srgbClr val="FF0000"/>
                </a:solidFill>
              </a:rPr>
              <a:t>Clouds</a:t>
            </a:r>
            <a:r>
              <a:rPr lang="en-US" dirty="0" smtClean="0"/>
              <a:t> – new commercially supported data center model replacing compute grids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762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6</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457200"/>
            <a:ext cx="8991600" cy="2590800"/>
          </a:xfrm>
        </p:spPr>
        <p:txBody>
          <a:bodyPr/>
          <a:lstStyle/>
          <a:p>
            <a:r>
              <a:rPr lang="en-US" sz="2400" dirty="0" smtClean="0"/>
              <a:t>             Builds giant data centers with 100,000’s of computers; ~ 200</a:t>
            </a:r>
            <a:br>
              <a:rPr lang="en-US" sz="2400" dirty="0" smtClean="0"/>
            </a:br>
            <a:r>
              <a:rPr lang="en-US" sz="2400" dirty="0" smtClean="0"/>
              <a:t>        -1000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Clouds hide Complexity</a:t>
            </a:r>
            <a:endParaRPr lang="en-US" dirty="0"/>
          </a:p>
        </p:txBody>
      </p:sp>
      <p:sp>
        <p:nvSpPr>
          <p:cNvPr id="3" name="Content Placeholder 2"/>
          <p:cNvSpPr>
            <a:spLocks noGrp="1"/>
          </p:cNvSpPr>
          <p:nvPr>
            <p:ph idx="1"/>
          </p:nvPr>
        </p:nvSpPr>
        <p:spPr>
          <a:xfrm>
            <a:off x="533400" y="609600"/>
            <a:ext cx="8610600" cy="2971800"/>
          </a:xfrm>
        </p:spPr>
        <p:txBody>
          <a:bodyPr/>
          <a:lstStyle/>
          <a:p>
            <a:r>
              <a:rPr lang="en-US" sz="2400" dirty="0"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a:t>
            </a:r>
            <a:r>
              <a:rPr lang="en-US" sz="2400" dirty="0" err="1" smtClean="0"/>
              <a:t>interaface</a:t>
            </a:r>
            <a:endParaRPr lang="en-US" sz="2400" dirty="0" smtClean="0"/>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a:t>
            </a:r>
            <a:r>
              <a:rPr lang="en-US" sz="2400" dirty="0" smtClean="0"/>
              <a:t>as a </a:t>
            </a:r>
            <a:r>
              <a:rPr lang="en-US" sz="2400" dirty="0" smtClean="0">
                <a:solidFill>
                  <a:srgbClr val="FF0000"/>
                </a:solidFill>
              </a:rPr>
              <a:t>Service</a:t>
            </a:r>
          </a:p>
          <a:p>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7</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4435" name="Picture 3"/>
          <p:cNvPicPr>
            <a:picLocks noChangeAspect="1" noChangeArrowheads="1"/>
          </p:cNvPicPr>
          <p:nvPr/>
        </p:nvPicPr>
        <p:blipFill>
          <a:blip r:embed="rId3" cstate="print"/>
          <a:srcRect/>
          <a:stretch>
            <a:fillRect/>
          </a:stretch>
        </p:blipFill>
        <p:spPr bwMode="auto">
          <a:xfrm>
            <a:off x="4667250" y="3943350"/>
            <a:ext cx="4476750" cy="2914650"/>
          </a:xfrm>
          <a:prstGeom prst="rect">
            <a:avLst/>
          </a:prstGeom>
          <a:noFill/>
          <a:ln w="9525">
            <a:noFill/>
            <a:miter lim="800000"/>
            <a:headEnd/>
            <a:tailEnd/>
          </a:ln>
          <a:effectLst/>
        </p:spPr>
      </p:pic>
      <p:sp>
        <p:nvSpPr>
          <p:cNvPr id="7" name="TextBox 6"/>
          <p:cNvSpPr txBox="1"/>
          <p:nvPr/>
        </p:nvSpPr>
        <p:spPr>
          <a:xfrm>
            <a:off x="1" y="3962400"/>
            <a:ext cx="4648200" cy="2862322"/>
          </a:xfrm>
          <a:prstGeom prst="rect">
            <a:avLst/>
          </a:prstGeom>
          <a:noFill/>
        </p:spPr>
        <p:txBody>
          <a:bodyPr wrap="square" rtlCol="0">
            <a:spAutoFit/>
          </a:bodyPr>
          <a:lstStyle/>
          <a:p>
            <a:pPr algn="l"/>
            <a:r>
              <a:rPr lang="en-US" sz="2000" dirty="0" smtClean="0"/>
              <a:t>2 Google warehouses of computers on the banks of the Columbia River, in The </a:t>
            </a:r>
            <a:r>
              <a:rPr lang="en-US" sz="2000" dirty="0" err="1" smtClean="0"/>
              <a:t>Dalles</a:t>
            </a:r>
            <a:r>
              <a:rPr lang="en-US" sz="2000" dirty="0" smtClean="0"/>
              <a:t>, Oregon</a:t>
            </a:r>
          </a:p>
          <a:p>
            <a:pPr algn="l"/>
            <a:r>
              <a:rPr lang="en-US" sz="2000" dirty="0" smtClean="0"/>
              <a:t>Such centers use 20MW-200MW </a:t>
            </a:r>
          </a:p>
          <a:p>
            <a:pPr algn="l"/>
            <a:r>
              <a:rPr lang="en-US" sz="2000" dirty="0" smtClean="0"/>
              <a:t>(Future) each </a:t>
            </a:r>
          </a:p>
          <a:p>
            <a:pPr algn="l"/>
            <a:r>
              <a:rPr lang="en-US" sz="2000" dirty="0" smtClean="0"/>
              <a:t>150 watts per core</a:t>
            </a:r>
          </a:p>
          <a:p>
            <a:pPr algn="l"/>
            <a:r>
              <a:rPr lang="en-US" sz="2000" dirty="0" smtClean="0"/>
              <a:t>Save money from large size, positioning with cheap power and access with Internet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115786" y="0"/>
            <a:ext cx="726621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of Clouds and Grids</a:t>
            </a:r>
            <a:endParaRPr lang="en-US" dirty="0"/>
          </a:p>
        </p:txBody>
      </p:sp>
      <p:sp>
        <p:nvSpPr>
          <p:cNvPr id="3" name="Content Placeholder 2"/>
          <p:cNvSpPr>
            <a:spLocks noGrp="1"/>
          </p:cNvSpPr>
          <p:nvPr>
            <p:ph idx="1"/>
          </p:nvPr>
        </p:nvSpPr>
        <p:spPr>
          <a:xfrm>
            <a:off x="381000" y="1219200"/>
            <a:ext cx="8610600" cy="5486400"/>
          </a:xfrm>
        </p:spPr>
        <p:txBody>
          <a:bodyPr>
            <a:normAutofit fontScale="92500" lnSpcReduction="10000"/>
          </a:bodyPr>
          <a:lstStyle/>
          <a:p>
            <a:r>
              <a:rPr lang="en-US" sz="2800" dirty="0" smtClean="0">
                <a:solidFill>
                  <a:srgbClr val="FF0000"/>
                </a:solidFill>
              </a:rPr>
              <a:t>Clouds</a:t>
            </a:r>
            <a:r>
              <a:rPr lang="en-US" sz="2800" dirty="0" smtClean="0"/>
              <a:t> are (by definition) commercially supported approach to large scale computing</a:t>
            </a:r>
          </a:p>
          <a:p>
            <a:pPr lvl="1"/>
            <a:r>
              <a:rPr lang="en-US" sz="2400" dirty="0" smtClean="0"/>
              <a:t>So we should expect </a:t>
            </a:r>
            <a:r>
              <a:rPr lang="en-US" sz="2400" dirty="0" smtClean="0">
                <a:solidFill>
                  <a:srgbClr val="FF0000"/>
                </a:solidFill>
              </a:rPr>
              <a:t>Clouds to replace Compute Grids</a:t>
            </a:r>
          </a:p>
          <a:p>
            <a:pPr lvl="1"/>
            <a:r>
              <a:rPr lang="en-US" sz="2400" dirty="0" smtClean="0"/>
              <a:t>Current Grid technology involves “non-commercial” software solutions which are hard to evolve/sustain</a:t>
            </a:r>
          </a:p>
          <a:p>
            <a:pPr lvl="1"/>
            <a:r>
              <a:rPr lang="en-US" sz="2400" dirty="0" smtClean="0"/>
              <a:t>Maybe Clouds </a:t>
            </a:r>
            <a:r>
              <a:rPr lang="en-US" sz="2400" dirty="0" smtClean="0">
                <a:solidFill>
                  <a:srgbClr val="FF0000"/>
                </a:solidFill>
              </a:rPr>
              <a:t>~4% IT </a:t>
            </a:r>
            <a:r>
              <a:rPr lang="en-US" sz="2400" dirty="0" smtClean="0"/>
              <a:t>expenditure 2008 growing to </a:t>
            </a:r>
            <a:r>
              <a:rPr lang="en-US" sz="2400" dirty="0" smtClean="0">
                <a:solidFill>
                  <a:srgbClr val="FF0000"/>
                </a:solidFill>
              </a:rPr>
              <a:t>14% </a:t>
            </a:r>
            <a:r>
              <a:rPr lang="en-US" sz="2400" dirty="0" smtClean="0"/>
              <a:t>in 2012 (IDC Estimate)</a:t>
            </a:r>
          </a:p>
          <a:p>
            <a:r>
              <a:rPr lang="en-US" sz="2800" dirty="0" smtClean="0">
                <a:solidFill>
                  <a:srgbClr val="FF0000"/>
                </a:solidFill>
              </a:rPr>
              <a:t>Public Clouds </a:t>
            </a:r>
            <a:r>
              <a:rPr lang="en-US" sz="2800" dirty="0" smtClean="0"/>
              <a:t>are broadly accessible resources like Amazon and Microsoft Azure – powerful but not easy to optimize and perhaps data trust/privacy issues</a:t>
            </a:r>
          </a:p>
          <a:p>
            <a:r>
              <a:rPr lang="en-US" sz="2800" dirty="0" smtClean="0">
                <a:solidFill>
                  <a:srgbClr val="FF0000"/>
                </a:solidFill>
              </a:rPr>
              <a:t>Private Clouds </a:t>
            </a:r>
            <a:r>
              <a:rPr lang="en-US" sz="2800" dirty="0" smtClean="0"/>
              <a:t>run similar software and mechanisms but on “your own computers”</a:t>
            </a:r>
          </a:p>
          <a:p>
            <a:r>
              <a:rPr lang="en-US" sz="2800" dirty="0" smtClean="0">
                <a:solidFill>
                  <a:srgbClr val="FF0000"/>
                </a:solidFill>
              </a:rPr>
              <a:t>Services</a:t>
            </a:r>
            <a:r>
              <a:rPr lang="en-US" sz="2800" dirty="0" smtClean="0"/>
              <a:t> still are correct architecture with either REST (Web 2.0) or Web  Services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22644</TotalTime>
  <Words>1696</Words>
  <Application>Microsoft Office PowerPoint</Application>
  <PresentationFormat>On-screen Show (4:3)</PresentationFormat>
  <Paragraphs>346</Paragraphs>
  <Slides>23</Slides>
  <Notes>23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23</vt:i4>
      </vt:variant>
    </vt:vector>
  </HeadingPairs>
  <TitlesOfParts>
    <vt:vector size="29" baseType="lpstr">
      <vt:lpstr>Office Theme</vt:lpstr>
      <vt:lpstr>2_Office Theme</vt:lpstr>
      <vt:lpstr>1_Office Theme</vt:lpstr>
      <vt:lpstr>Globe</vt:lpstr>
      <vt:lpstr>3_Office Theme</vt:lpstr>
      <vt:lpstr>Microsoft PowerPoint Presentation</vt:lpstr>
      <vt:lpstr>Clouds and FutureGrid</vt:lpstr>
      <vt:lpstr>Slide 2</vt:lpstr>
      <vt:lpstr>Teaching Jackson State Fall 97 to Spring 2005</vt:lpstr>
      <vt:lpstr>Important Trends</vt:lpstr>
      <vt:lpstr>Slide 5</vt:lpstr>
      <vt:lpstr>Clouds as Cost Effective Data Centers</vt:lpstr>
      <vt:lpstr>Clouds hide Complexity</vt:lpstr>
      <vt:lpstr>Slide 8</vt:lpstr>
      <vt:lpstr>Philosophy of Clouds and Grids</vt:lpstr>
      <vt:lpstr>Cloud Computing: Infrastructure and Runtimes</vt:lpstr>
      <vt:lpstr>MapReduce “File/Data Repository” Parallelism</vt:lpstr>
      <vt:lpstr>FutureGrid</vt:lpstr>
      <vt:lpstr>FutureGrid Hardware</vt:lpstr>
      <vt:lpstr>Compute Hardware</vt:lpstr>
      <vt:lpstr>Storage Hardware</vt:lpstr>
      <vt:lpstr>Network Impairments Device</vt:lpstr>
      <vt:lpstr>FutureGrid Partners</vt:lpstr>
      <vt:lpstr> Other Important Collaborators</vt:lpstr>
      <vt:lpstr>FutureGrid Usage Scenarios</vt:lpstr>
      <vt:lpstr>Selected FutureGrid Timeline</vt:lpstr>
      <vt:lpstr>FutureGrid Architecture</vt:lpstr>
      <vt:lpstr>FutureGrid is a new part of TeraGrid</vt:lpstr>
      <vt:lpstr>Clouds and Education/Cyberlearning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 </cp:lastModifiedBy>
  <cp:revision>1024</cp:revision>
  <dcterms:created xsi:type="dcterms:W3CDTF">2009-02-17T15:34:47Z</dcterms:created>
  <dcterms:modified xsi:type="dcterms:W3CDTF">2010-01-28T05:52:05Z</dcterms:modified>
</cp:coreProperties>
</file>