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63"/>
  </p:notesMasterIdLst>
  <p:sldIdLst>
    <p:sldId id="329" r:id="rId3"/>
    <p:sldId id="372" r:id="rId4"/>
    <p:sldId id="333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44" r:id="rId14"/>
    <p:sldId id="345" r:id="rId15"/>
    <p:sldId id="373" r:id="rId16"/>
    <p:sldId id="308" r:id="rId17"/>
    <p:sldId id="330" r:id="rId18"/>
    <p:sldId id="309" r:id="rId19"/>
    <p:sldId id="310" r:id="rId20"/>
    <p:sldId id="334" r:id="rId21"/>
    <p:sldId id="335" r:id="rId22"/>
    <p:sldId id="313" r:id="rId23"/>
    <p:sldId id="331" r:id="rId24"/>
    <p:sldId id="312" r:id="rId25"/>
    <p:sldId id="311" r:id="rId26"/>
    <p:sldId id="332" r:id="rId27"/>
    <p:sldId id="314" r:id="rId28"/>
    <p:sldId id="315" r:id="rId29"/>
    <p:sldId id="318" r:id="rId30"/>
    <p:sldId id="321" r:id="rId31"/>
    <p:sldId id="323" r:id="rId32"/>
    <p:sldId id="322" r:id="rId33"/>
    <p:sldId id="327" r:id="rId34"/>
    <p:sldId id="328" r:id="rId35"/>
    <p:sldId id="337" r:id="rId36"/>
    <p:sldId id="341" r:id="rId37"/>
    <p:sldId id="342" r:id="rId38"/>
    <p:sldId id="343" r:id="rId39"/>
    <p:sldId id="353" r:id="rId40"/>
    <p:sldId id="354" r:id="rId41"/>
    <p:sldId id="355" r:id="rId42"/>
    <p:sldId id="356" r:id="rId43"/>
    <p:sldId id="357" r:id="rId44"/>
    <p:sldId id="363" r:id="rId45"/>
    <p:sldId id="364" r:id="rId46"/>
    <p:sldId id="365" r:id="rId47"/>
    <p:sldId id="366" r:id="rId48"/>
    <p:sldId id="367" r:id="rId49"/>
    <p:sldId id="368" r:id="rId50"/>
    <p:sldId id="336" r:id="rId51"/>
    <p:sldId id="359" r:id="rId52"/>
    <p:sldId id="360" r:id="rId53"/>
    <p:sldId id="362" r:id="rId54"/>
    <p:sldId id="374" r:id="rId55"/>
    <p:sldId id="375" r:id="rId56"/>
    <p:sldId id="338" r:id="rId57"/>
    <p:sldId id="339" r:id="rId58"/>
    <p:sldId id="340" r:id="rId59"/>
    <p:sldId id="346" r:id="rId60"/>
    <p:sldId id="370" r:id="rId61"/>
    <p:sldId id="37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</c:title>
    <c:plotArea>
      <c:layout>
        <c:manualLayout>
          <c:layoutTarget val="inner"/>
          <c:xMode val="edge"/>
          <c:yMode val="edge"/>
          <c:x val="6.8021981627296821E-2"/>
          <c:y val="0.18247115912836542"/>
          <c:w val="0.91392246281714751"/>
          <c:h val="0.71101385582616128"/>
        </c:manualLayout>
      </c:layout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2.5347222222223201E-3</c:v>
                </c:pt>
                <c:pt idx="2">
                  <c:v>2.7083333333334553E-3</c:v>
                </c:pt>
                <c:pt idx="3">
                  <c:v>2.8124999999999908E-3</c:v>
                </c:pt>
              </c:numCache>
            </c:numRef>
          </c:val>
        </c:ser>
        <c:marker val="1"/>
        <c:axId val="138372224"/>
        <c:axId val="138373760"/>
      </c:lineChart>
      <c:catAx>
        <c:axId val="138372224"/>
        <c:scaling>
          <c:orientation val="minMax"/>
        </c:scaling>
        <c:axPos val="b"/>
        <c:numFmt formatCode="General" sourceLinked="1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38373760"/>
        <c:crosses val="autoZero"/>
        <c:auto val="1"/>
        <c:lblAlgn val="ctr"/>
        <c:lblOffset val="100"/>
      </c:catAx>
      <c:valAx>
        <c:axId val="138373760"/>
        <c:scaling>
          <c:orientation val="minMax"/>
          <c:max val="3.0000000000000135E-3"/>
          <c:min val="0"/>
        </c:scaling>
        <c:axPos val="l"/>
        <c:majorGridlines/>
        <c:numFmt formatCode="h:mm:ss" sourceLinked="1"/>
        <c:tickLblPos val="nextTo"/>
        <c:crossAx val="138372224"/>
        <c:crosses val="autoZero"/>
        <c:crossBetween val="between"/>
      </c:valAx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08/25/10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109F73-F91E-4DE8-8DCF-8F4F8473F5F3}" type="slidenum">
              <a:rPr lang="en-US"/>
              <a:pPr/>
              <a:t>52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707C-0BFB-4900-B204-3D8163794FA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707C-0BFB-4900-B204-3D8163794FA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707C-0BFB-4900-B204-3D8163794FA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1/17/2011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1/17/2011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Bloomington Indiana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January 17 2010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FutureGrid Collaboration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Presented by Geoffrey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en-US" sz="2000" smtClean="0">
                <a:solidFill>
                  <a:prstClr val="black"/>
                </a:solidFill>
                <a:hlinkClick r:id="rId5"/>
              </a:rPr>
              <a:t>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343400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substantially more </a:t>
            </a:r>
            <a:r>
              <a:rPr lang="en-US" b="1" dirty="0" smtClean="0"/>
              <a:t>disk on node </a:t>
            </a:r>
            <a:r>
              <a:rPr lang="en-US" dirty="0" smtClean="0"/>
              <a:t>and at IU and UF as </a:t>
            </a:r>
            <a:r>
              <a:rPr lang="en-US" b="1" dirty="0" smtClean="0"/>
              <a:t>shared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13834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525963"/>
          </a:xfrm>
        </p:spPr>
        <p:txBody>
          <a:bodyPr/>
          <a:lstStyle/>
          <a:p>
            <a:r>
              <a:rPr lang="en-US" b="1" dirty="0" smtClean="0"/>
              <a:t>Training Education and Outreach</a:t>
            </a:r>
          </a:p>
          <a:p>
            <a:pPr lvl="1"/>
            <a:r>
              <a:rPr lang="en-US" dirty="0" smtClean="0"/>
              <a:t>Semester and short events; promising for MSI</a:t>
            </a:r>
          </a:p>
          <a:p>
            <a:r>
              <a:rPr lang="en-US" b="1" dirty="0" smtClean="0"/>
              <a:t>Interoperability test-beds</a:t>
            </a:r>
          </a:p>
          <a:p>
            <a:pPr lvl="1"/>
            <a:r>
              <a:rPr lang="en-US" dirty="0" smtClean="0"/>
              <a:t>Grids and Clouds; OGF really needed this</a:t>
            </a:r>
          </a:p>
          <a:p>
            <a:r>
              <a:rPr lang="en-US" b="1" dirty="0" smtClean="0"/>
              <a:t>Domain Science applications</a:t>
            </a:r>
          </a:p>
          <a:p>
            <a:pPr lvl="1"/>
            <a:r>
              <a:rPr lang="en-US" dirty="0" smtClean="0"/>
              <a:t>Life science highlighted</a:t>
            </a:r>
          </a:p>
          <a:p>
            <a:r>
              <a:rPr lang="en-US" b="1" dirty="0" smtClean="0"/>
              <a:t>Computer science</a:t>
            </a:r>
          </a:p>
          <a:p>
            <a:pPr lvl="1"/>
            <a:r>
              <a:rPr lang="en-US" dirty="0" smtClean="0"/>
              <a:t>Largest current category</a:t>
            </a:r>
          </a:p>
          <a:p>
            <a:r>
              <a:rPr lang="en-US" b="1" dirty="0" smtClean="0"/>
              <a:t>Computer Systems Evaluation</a:t>
            </a:r>
          </a:p>
          <a:p>
            <a:pPr lvl="1"/>
            <a:r>
              <a:rPr lang="en-US" dirty="0" smtClean="0"/>
              <a:t>TeraGrid (TIS, TAS, XSEDE), OSG, EGI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One User Report (Jha)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4525963"/>
          </a:xfrm>
        </p:spPr>
        <p:txBody>
          <a:bodyPr/>
          <a:lstStyle/>
          <a:p>
            <a:r>
              <a:rPr lang="en-US" sz="2400" dirty="0" smtClean="0"/>
              <a:t>The design and development of distributed scientific applications presents a challenging research agenda at the intersection of cyberinfrastructure and computational science. </a:t>
            </a:r>
          </a:p>
          <a:p>
            <a:r>
              <a:rPr lang="en-US" sz="2400" dirty="0" smtClean="0"/>
              <a:t>It is no exaggeration that the US Academic community has lagged in its ability to design and implement novel distributed scientific applications, tools and run-time systems that are broadly-used, extensible, interoperable and simple to use/adapt/deploy.</a:t>
            </a:r>
          </a:p>
          <a:p>
            <a:r>
              <a:rPr lang="en-US" sz="2400" dirty="0" smtClean="0"/>
              <a:t>The reasons are many and resist oversimplification. But one critical reason has been the absence of infrastructure where abstractions, run-time systems and applications can be developed, tested and hardened at the scales and with a degree of distribution (and the concomitant heterogeneity, dynamism and faults) required to facilitate the transition from "toy solutions" to "production grade", i.e., the intermediate infrastructure.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Overview</a:t>
            </a:r>
            <a:r>
              <a:rPr lang="en-US" dirty="0" smtClean="0"/>
              <a:t> 60 Minutes</a:t>
            </a:r>
          </a:p>
          <a:p>
            <a:r>
              <a:rPr lang="en-US" b="1" dirty="0" smtClean="0"/>
              <a:t>Management and Budget </a:t>
            </a:r>
            <a:r>
              <a:rPr lang="en-US" dirty="0" smtClean="0"/>
              <a:t>40 minutes</a:t>
            </a:r>
          </a:p>
          <a:p>
            <a:r>
              <a:rPr lang="en-US" b="1" dirty="0" smtClean="0"/>
              <a:t>Hardware </a:t>
            </a:r>
            <a:r>
              <a:rPr lang="en-US" dirty="0" smtClean="0"/>
              <a:t>20 minutes</a:t>
            </a:r>
          </a:p>
          <a:p>
            <a:r>
              <a:rPr lang="en-US" b="1" dirty="0" smtClean="0"/>
              <a:t>Software</a:t>
            </a:r>
            <a:r>
              <a:rPr lang="en-US" dirty="0" smtClean="0"/>
              <a:t> 160 minutes (overview before lunch)</a:t>
            </a:r>
          </a:p>
          <a:p>
            <a:r>
              <a:rPr lang="en-US" b="1" dirty="0" smtClean="0"/>
              <a:t>Uses of FutureGrid </a:t>
            </a:r>
            <a:r>
              <a:rPr lang="en-US" dirty="0" smtClean="0"/>
              <a:t>45 minutes</a:t>
            </a:r>
          </a:p>
          <a:p>
            <a:r>
              <a:rPr lang="en-US" b="1" dirty="0" smtClean="0"/>
              <a:t>User Support </a:t>
            </a:r>
            <a:r>
              <a:rPr lang="en-US" dirty="0" smtClean="0"/>
              <a:t>15 minutes</a:t>
            </a:r>
          </a:p>
          <a:p>
            <a:r>
              <a:rPr lang="en-US" b="1" dirty="0" smtClean="0"/>
              <a:t>Training Education Outreach </a:t>
            </a:r>
            <a:r>
              <a:rPr lang="en-US" dirty="0" smtClean="0"/>
              <a:t>45 minutes</a:t>
            </a:r>
          </a:p>
          <a:p>
            <a:r>
              <a:rPr lang="en-US" dirty="0" smtClean="0"/>
              <a:t>Time includes questions: total 385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User Report (Jha)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/>
          <a:lstStyle/>
          <a:p>
            <a:r>
              <a:rPr lang="en-US" sz="2000" dirty="0" smtClean="0"/>
              <a:t>For the SAGA project that is concerned with all of the above elements, FutureGrid has proven to be that *panacea*, the hitherto missing element preventing progress towards scalable distributed applications.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 a nutshell, FG has provided a persistent, production-grade experimental infrastructure with the ability to perform controlled experiments, without violating production policies and disrupting production infrastructure priorities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These attributes coupled with excellent technical support -- the bedrock upon which all these capabilities depend, have resulted in the following specific advances in the short period of under a year:</a:t>
            </a:r>
          </a:p>
          <a:p>
            <a:r>
              <a:rPr lang="en-US" sz="2000" b="1" dirty="0" smtClean="0"/>
              <a:t>Standards based development and interoperability tests</a:t>
            </a:r>
          </a:p>
          <a:p>
            <a:r>
              <a:rPr lang="en-US" sz="2000" b="1" dirty="0" smtClean="0"/>
              <a:t>Analyzing &amp; Comparing Programming Models and Run-time tools for Computation and Data-Intensive Science</a:t>
            </a:r>
          </a:p>
          <a:p>
            <a:r>
              <a:rPr lang="en-US" sz="2000" b="1" dirty="0" smtClean="0"/>
              <a:t> Developing Hybrid Cloud-Grid Scientific Applications and Tools (Autonomic Schedulers) </a:t>
            </a:r>
            <a:r>
              <a:rPr lang="en-US" sz="2000" dirty="0" smtClean="0"/>
              <a:t>[Work in Conjunction with Manish </a:t>
            </a:r>
            <a:r>
              <a:rPr lang="en-US" sz="2000" dirty="0" err="1" smtClean="0"/>
              <a:t>Parashar's</a:t>
            </a:r>
            <a:r>
              <a:rPr lang="en-US" sz="2000" dirty="0" smtClean="0"/>
              <a:t> group]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914400"/>
          </a:xfrm>
        </p:spPr>
        <p:txBody>
          <a:bodyPr/>
          <a:lstStyle/>
          <a:p>
            <a:r>
              <a:rPr lang="en-US" sz="4000" b="1" dirty="0" smtClean="0"/>
              <a:t>User Support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Being upgraded now as we get into major use “</a:t>
            </a:r>
            <a:r>
              <a:rPr lang="en-US" sz="2800" dirty="0" smtClean="0">
                <a:solidFill>
                  <a:srgbClr val="FF0000"/>
                </a:solidFill>
              </a:rPr>
              <a:t>An important lesson from early use is that our projects require less compute resources but more user support than traditional machines. </a:t>
            </a:r>
            <a:r>
              <a:rPr lang="en-US" sz="2800" dirty="0" smtClean="0"/>
              <a:t>“</a:t>
            </a:r>
          </a:p>
          <a:p>
            <a:r>
              <a:rPr lang="en-US" sz="2800" b="1" dirty="0" smtClean="0"/>
              <a:t>Regular support: </a:t>
            </a:r>
            <a:r>
              <a:rPr lang="en-US" sz="2800" dirty="0" smtClean="0"/>
              <a:t>formed FET or “FutureGrid Expert Team” – initially 14 PhD students and researchers from Indiana University</a:t>
            </a:r>
          </a:p>
          <a:p>
            <a:pPr lvl="1"/>
            <a:r>
              <a:rPr lang="en-US" sz="2400" dirty="0" smtClean="0"/>
              <a:t>User gets Portal account at https://portal.futuregrid.org/login</a:t>
            </a:r>
          </a:p>
          <a:p>
            <a:pPr lvl="1"/>
            <a:r>
              <a:rPr lang="en-US" sz="2400" dirty="0" smtClean="0"/>
              <a:t>User requests project at https://portal.futuregrid.org/node/add/fg-projects</a:t>
            </a:r>
          </a:p>
          <a:p>
            <a:pPr lvl="1"/>
            <a:r>
              <a:rPr lang="en-US" sz="2400" dirty="0" smtClean="0"/>
              <a:t>Each user assigned a member of FET when project approved</a:t>
            </a:r>
          </a:p>
          <a:p>
            <a:pPr lvl="1"/>
            <a:r>
              <a:rPr lang="en-US" sz="2400" dirty="0" smtClean="0"/>
              <a:t>Users given machine accounts when project approved</a:t>
            </a:r>
          </a:p>
          <a:p>
            <a:pPr lvl="1"/>
            <a:r>
              <a:rPr lang="en-US" sz="2400" dirty="0" smtClean="0"/>
              <a:t>FET member and user interact to get going on FutureGrid</a:t>
            </a:r>
          </a:p>
          <a:p>
            <a:r>
              <a:rPr lang="en-US" sz="2800" b="1" dirty="0" smtClean="0"/>
              <a:t>Advanced User Support: </a:t>
            </a:r>
            <a:r>
              <a:rPr lang="en-US" sz="2800" dirty="0" smtClean="0"/>
              <a:t>limited special support available on request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FutureGrid Support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553200" cy="4714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Supporting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</a:t>
            </a:r>
            <a:r>
              <a:rPr lang="en-US" sz="2400" smtClean="0"/>
              <a:t>of FutureGrid 101 </a:t>
            </a:r>
            <a:r>
              <a:rPr lang="en-US" sz="2400" dirty="0" smtClean="0"/>
              <a:t>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Planning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Summer School on Clouds and REU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as Software is Infrastructure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862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Creating deployable image</a:t>
            </a:r>
          </a:p>
          <a:p>
            <a:pPr lvl="1"/>
            <a:r>
              <a:rPr lang="en-US" sz="1400" dirty="0" smtClean="0"/>
              <a:t>User chooses one base mages </a:t>
            </a:r>
          </a:p>
          <a:p>
            <a:pPr lvl="1"/>
            <a:r>
              <a:rPr lang="en-US" sz="1400" dirty="0" smtClean="0"/>
              <a:t>User decides who can access the image;  what additional software is on the image</a:t>
            </a:r>
          </a:p>
          <a:p>
            <a:pPr lvl="1"/>
            <a:r>
              <a:rPr lang="en-US" sz="1400" dirty="0" smtClean="0"/>
              <a:t>Image gets generated; updated; and verified</a:t>
            </a:r>
          </a:p>
          <a:p>
            <a:r>
              <a:rPr lang="en-US" sz="1600" dirty="0" smtClean="0"/>
              <a:t>Image gets deployed</a:t>
            </a:r>
          </a:p>
          <a:p>
            <a:r>
              <a:rPr lang="en-US" sz="1600" dirty="0" smtClean="0"/>
              <a:t>Deployed image gets continuously</a:t>
            </a:r>
          </a:p>
          <a:p>
            <a:pPr lvl="1"/>
            <a:r>
              <a:rPr lang="en-US" sz="1400" dirty="0" smtClean="0"/>
              <a:t>Updated; and verified</a:t>
            </a:r>
            <a:endParaRPr lang="en-US" sz="1600" dirty="0" smtClean="0"/>
          </a:p>
          <a:p>
            <a:r>
              <a:rPr lang="en-US" sz="1600" dirty="0" smtClean="0"/>
              <a:t>Note: Due to security requirement an image must be customized with authorization mechanism</a:t>
            </a:r>
          </a:p>
          <a:p>
            <a:pPr lvl="1"/>
            <a:r>
              <a:rPr lang="en-US" sz="1400" dirty="0" smtClean="0"/>
              <a:t>limit the number of images through the strategy of "cloning" them from a number of base images.</a:t>
            </a:r>
          </a:p>
          <a:p>
            <a:pPr lvl="1"/>
            <a:r>
              <a:rPr lang="en-US" sz="1400" dirty="0" smtClean="0"/>
              <a:t>users can build communities that encourage reuse of "their" images</a:t>
            </a:r>
          </a:p>
          <a:p>
            <a:pPr lvl="1"/>
            <a:r>
              <a:rPr lang="en-US" sz="1400" dirty="0" smtClean="0"/>
              <a:t>features of images are exposed through metadata to the community</a:t>
            </a:r>
          </a:p>
          <a:p>
            <a:pPr lvl="1"/>
            <a:r>
              <a:rPr lang="en-US" sz="1400" dirty="0" smtClean="0"/>
              <a:t>Administrators will use the same process to create the images that are vetted by them</a:t>
            </a:r>
          </a:p>
          <a:p>
            <a:pPr lvl="1"/>
            <a:r>
              <a:rPr lang="en-US" sz="1400" dirty="0" smtClean="0"/>
              <a:t>Customize images in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8" y="0"/>
            <a:ext cx="39849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757" y="0"/>
            <a:ext cx="5049043" cy="6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From Dynamic Provisioning to “RAIN”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FG dynamic provisioning goes beyond the services offered by common scheduling tools that provide such features. </a:t>
            </a:r>
          </a:p>
          <a:p>
            <a:pPr lvl="1"/>
            <a:r>
              <a:rPr lang="en-US" dirty="0" smtClean="0"/>
              <a:t>Dynamic provisioning </a:t>
            </a:r>
            <a:r>
              <a:rPr lang="en-US" smtClean="0"/>
              <a:t>in FutureGrid means </a:t>
            </a:r>
            <a:r>
              <a:rPr lang="en-US" dirty="0" smtClean="0"/>
              <a:t>more than just providing an image</a:t>
            </a:r>
          </a:p>
          <a:p>
            <a:pPr lvl="1"/>
            <a:r>
              <a:rPr lang="en-US" dirty="0" smtClean="0"/>
              <a:t>adapts the image at runtime and provides besides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also </a:t>
            </a:r>
            <a:r>
              <a:rPr lang="en-US" dirty="0" err="1" smtClean="0"/>
              <a:t>SaaS</a:t>
            </a:r>
            <a:endParaRPr lang="en-US" dirty="0" smtClean="0"/>
          </a:p>
          <a:p>
            <a:pPr lvl="1"/>
            <a:r>
              <a:rPr lang="en-US" dirty="0" smtClean="0"/>
              <a:t>We call this “raining” an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Rain = Runtime Adaptable </a:t>
            </a:r>
            <a:r>
              <a:rPr lang="en-US" dirty="0" err="1" smtClean="0"/>
              <a:t>INsertion</a:t>
            </a:r>
            <a:r>
              <a:rPr lang="en-US" dirty="0" smtClean="0"/>
              <a:t> </a:t>
            </a:r>
            <a:r>
              <a:rPr lang="en-US" dirty="0" err="1" smtClean="0"/>
              <a:t>Configurator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Users want to ``rain'' an HPC, a Cloud environment, or a virtual network onto our resources with little effort. </a:t>
            </a:r>
          </a:p>
          <a:p>
            <a:pPr lvl="1"/>
            <a:r>
              <a:rPr lang="en-US" dirty="0" smtClean="0"/>
              <a:t>Command line tools supporting this task.</a:t>
            </a:r>
          </a:p>
          <a:p>
            <a:pPr lvl="1"/>
            <a:r>
              <a:rPr lang="en-US" dirty="0" smtClean="0"/>
              <a:t>Integrated into Portal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``rain'' a </a:t>
            </a:r>
            <a:r>
              <a:rPr lang="en-US" dirty="0" err="1" smtClean="0"/>
              <a:t>Hadoop</a:t>
            </a:r>
            <a:r>
              <a:rPr lang="en-US" dirty="0" smtClean="0"/>
              <a:t> environment defined by an user on a cluster.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fg-hadoop</a:t>
            </a:r>
            <a:r>
              <a:rPr lang="en-US" dirty="0" smtClean="0"/>
              <a:t> -</a:t>
            </a:r>
            <a:r>
              <a:rPr lang="en-US" dirty="0" err="1" smtClean="0"/>
              <a:t>n</a:t>
            </a:r>
            <a:r>
              <a:rPr lang="en-US" dirty="0" smtClean="0"/>
              <a:t> 8 -app </a:t>
            </a:r>
            <a:r>
              <a:rPr lang="en-US" dirty="0" err="1" smtClean="0"/>
              <a:t>myHadoopApp.jar</a:t>
            </a:r>
            <a:r>
              <a:rPr lang="en-US" dirty="0" smtClean="0"/>
              <a:t>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Users and administrators do not have to set up the </a:t>
            </a:r>
            <a:r>
              <a:rPr lang="en-US" dirty="0" err="1" smtClean="0"/>
              <a:t>Hadoop</a:t>
            </a:r>
            <a:r>
              <a:rPr lang="en-US" dirty="0" smtClean="0"/>
              <a:t> environment as it is being done for them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</a:t>
            </a:r>
            <a:r>
              <a:rPr lang="en-US" dirty="0" err="1" smtClean="0"/>
              <a:t>FutureGrid</a:t>
            </a:r>
            <a:endParaRPr lang="en-US" dirty="0"/>
          </a:p>
        </p:txBody>
      </p:sp>
      <p:pic>
        <p:nvPicPr>
          <p:cNvPr id="5" name="Content Placeholder 4" descr="dynamic-provisoning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5179" r="-25179"/>
          <a:stretch>
            <a:fillRect/>
          </a:stretch>
        </p:blipFill>
        <p:spPr>
          <a:xfrm>
            <a:off x="-588013" y="304800"/>
            <a:ext cx="10253644" cy="61508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iaas</a:t>
            </a:r>
            <a:r>
              <a:rPr lang="en-US" dirty="0" smtClean="0"/>
              <a:t> nimbus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</a:t>
            </a:r>
            <a:r>
              <a:rPr lang="en-US" smtClean="0"/>
              <a:t>in FutureGrid repository</a:t>
            </a:r>
            <a:endParaRPr lang="en-US" dirty="0" smtClean="0"/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r>
              <a:rPr lang="en-US" b="1" smtClean="0"/>
              <a:t>FutureGrid Interaction </a:t>
            </a:r>
            <a:r>
              <a:rPr lang="en-US" b="1" dirty="0" smtClean="0"/>
              <a:t>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experiments that link Commercial Clouds </a:t>
            </a:r>
            <a:r>
              <a:rPr lang="en-US" sz="2000" smtClean="0"/>
              <a:t>and FutureGrid with </a:t>
            </a:r>
            <a:r>
              <a:rPr lang="en-US" sz="2000" dirty="0" smtClean="0"/>
              <a:t>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environments </a:t>
            </a:r>
            <a:r>
              <a:rPr lang="en-US" sz="2000" smtClean="0"/>
              <a:t>on FutureGrid that </a:t>
            </a:r>
            <a:r>
              <a:rPr lang="en-US" sz="2000" dirty="0" smtClean="0"/>
              <a:t>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One example would be support of MapReduce-like environments </a:t>
            </a:r>
            <a:r>
              <a:rPr lang="en-US" sz="2000" smtClean="0"/>
              <a:t>on FutureGrid including </a:t>
            </a:r>
            <a:r>
              <a:rPr lang="en-US" sz="2000" dirty="0" smtClean="0"/>
              <a:t>Hadoop on Linux and Dryad on Windows HPCS which are already part </a:t>
            </a:r>
            <a:r>
              <a:rPr lang="en-US" sz="2000" smtClean="0"/>
              <a:t>of FutureGrid portfolio </a:t>
            </a:r>
            <a:r>
              <a:rPr lang="en-US" sz="2000" dirty="0" smtClean="0"/>
              <a:t>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FutureGrid People Roles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9144000" cy="53566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5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Roles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Individuals(Institution)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PI.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Geoffrey Fox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Co-PIs.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Kate Keahey (Chicago), Warren Smith (TACC), Jose Fortes (University of Florida), and Andrew Grimshaw (University of Virginia)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Project Manager.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Gary Miksik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Executive Director/Chair Operations and Change Management Committee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>
                          <a:latin typeface="Times New Roman"/>
                          <a:ea typeface="Cambria"/>
                        </a:rPr>
                      </a:br>
                      <a:r>
                        <a:rPr lang="en-US" sz="1800">
                          <a:latin typeface="Times New Roman"/>
                          <a:ea typeface="Cambria"/>
                        </a:rPr>
                        <a:t>Craig Stewart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Hardware and Network Team Lead.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14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David Hancock (Indiana University)</a:t>
                      </a:r>
                    </a:p>
                  </a:txBody>
                  <a:tcPr marL="37161" marR="14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Software Team Lead/ Software Architect.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>
                          <a:latin typeface="Times New Roman"/>
                          <a:ea typeface="Cambria"/>
                        </a:rPr>
                      </a:br>
                      <a:r>
                        <a:rPr lang="en-US" sz="1800">
                          <a:latin typeface="Times New Roman"/>
                          <a:ea typeface="Cambria"/>
                        </a:rPr>
                        <a:t>Gregor von Laszewski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Systems Management Team Lead.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>
                          <a:latin typeface="Times New Roman"/>
                          <a:ea typeface="Cambria"/>
                        </a:rPr>
                      </a:br>
                      <a:r>
                        <a:rPr lang="en-US" sz="1800">
                          <a:latin typeface="Times New Roman"/>
                          <a:ea typeface="Cambria"/>
                        </a:rPr>
                        <a:t>Greg Pike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Performance Analysis Team Lead.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>
                          <a:latin typeface="Times New Roman"/>
                          <a:ea typeface="Cambria"/>
                        </a:rPr>
                      </a:br>
                      <a:r>
                        <a:rPr lang="en-US" sz="1800">
                          <a:latin typeface="Times New Roman"/>
                          <a:ea typeface="Cambria"/>
                        </a:rPr>
                        <a:t>Shava Smallen (UCSD/SDSC)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Training, Education, and Outreach Team Lead.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>
                          <a:latin typeface="Times New Roman"/>
                          <a:ea typeface="Cambria"/>
                        </a:rPr>
                      </a:br>
                      <a:r>
                        <a:rPr lang="en-US" sz="1800">
                          <a:latin typeface="Times New Roman"/>
                          <a:ea typeface="Cambria"/>
                        </a:rPr>
                        <a:t>Renato Figueiredo (University of Florida)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User Support Team Lead.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/>
                      </a:r>
                      <a:br>
                        <a:rPr lang="en-US" sz="1800" dirty="0">
                          <a:latin typeface="Times New Roman"/>
                          <a:ea typeface="Cambria"/>
                        </a:rPr>
                      </a:br>
                      <a:r>
                        <a:rPr lang="en-US" sz="1800" dirty="0">
                          <a:latin typeface="Times New Roman"/>
                          <a:ea typeface="Cambria"/>
                        </a:rPr>
                        <a:t>Jonathan </a:t>
                      </a:r>
                      <a:r>
                        <a:rPr lang="en-US" sz="1800" dirty="0" err="1">
                          <a:latin typeface="Times New Roman"/>
                          <a:ea typeface="Cambria"/>
                        </a:rPr>
                        <a:t>Bolte</a:t>
                      </a:r>
                      <a:r>
                        <a:rPr lang="en-US" sz="1800" dirty="0">
                          <a:latin typeface="Times New Roman"/>
                          <a:ea typeface="Cambria"/>
                        </a:rPr>
                        <a:t> (Indiana University)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FutureGrid People Roles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9144000" cy="4334147"/>
        </p:xfrm>
        <a:graphic>
          <a:graphicData uri="http://schemas.openxmlformats.org/drawingml/2006/table">
            <a:tbl>
              <a:tblPr/>
              <a:tblGrid>
                <a:gridCol w="2887579"/>
                <a:gridCol w="6256421"/>
              </a:tblGrid>
              <a:tr h="342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</a:rPr>
                        <a:t>Roles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Individuals(Institution)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</a:rPr>
                        <a:t>Funded Site Leads.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Ewa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Deelman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(USC-ISI</a:t>
                      </a: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),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Jack Dongarra/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Piotr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Luszczek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/Terry Moore (Tennessee</a:t>
                      </a: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),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Shava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Smallen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/Phil Papadopoulos (UCSD/SDSC), </a:t>
                      </a:r>
                      <a:endParaRPr lang="en-US" sz="2000" dirty="0" smtClean="0">
                        <a:latin typeface="Times New Roman"/>
                        <a:ea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Jose 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Fortes/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Renato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Figueiredo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(University of Florida), </a:t>
                      </a:r>
                      <a:endParaRPr lang="en-US" sz="2000" dirty="0" smtClean="0">
                        <a:latin typeface="Times New Roman"/>
                        <a:ea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Kate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Keahey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(Chicago), </a:t>
                      </a:r>
                      <a:endParaRPr lang="en-US" sz="2000" dirty="0" smtClean="0">
                        <a:latin typeface="Times New Roman"/>
                        <a:ea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Warren 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Smith (TACC), </a:t>
                      </a:r>
                      <a:endParaRPr lang="en-US" sz="2000" dirty="0" smtClean="0">
                        <a:latin typeface="Times New Roman"/>
                        <a:ea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mbria"/>
                        </a:rPr>
                        <a:t>Andrew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Grimshaw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(University of Virginia)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Advisory Committee.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</a:rPr>
                        <a:t>Nancy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Wilkens-Diehr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(SDSC), Shantenu Jha(LSU), Jon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Weissman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(Minnesota), Ann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Chervenak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(USC-ISI), Steven Newhouse(EGI), Frederic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Desprez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(Grid 5000), David Margery (Grid 5000), Morris Riedel (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Juelich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), Rich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Wolski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(Eucalyptus), Ruth 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Pordes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 (</a:t>
                      </a:r>
                      <a:r>
                        <a:rPr lang="en-US" sz="2000" dirty="0" err="1">
                          <a:latin typeface="Times New Roman"/>
                          <a:ea typeface="Cambria"/>
                        </a:rPr>
                        <a:t>Fermilab</a:t>
                      </a:r>
                      <a:r>
                        <a:rPr lang="en-US" sz="2000" dirty="0">
                          <a:latin typeface="Times New Roman"/>
                          <a:ea typeface="Cambria"/>
                        </a:rPr>
                        <a:t>-OSG), John Towns (NCSA).</a:t>
                      </a:r>
                    </a:p>
                  </a:txBody>
                  <a:tcPr marL="37161" marR="7226" marT="7226" marB="72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dirty="0" smtClean="0"/>
              <a:t>FutureGrid Institutional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2000"/>
          <a:ext cx="9148071" cy="6400800"/>
        </p:xfrm>
        <a:graphic>
          <a:graphicData uri="http://schemas.openxmlformats.org/drawingml/2006/table">
            <a:tbl>
              <a:tblPr/>
              <a:tblGrid>
                <a:gridCol w="2057400"/>
                <a:gridCol w="2481852"/>
                <a:gridCol w="4608819"/>
              </a:tblGrid>
              <a:tr h="278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</a:rPr>
                        <a:t>Hardware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Role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Indiana University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1024 Core iDataPlex, </a:t>
                      </a:r>
                      <a:br>
                        <a:rPr lang="en-US" sz="2000">
                          <a:latin typeface="Times New Roman"/>
                          <a:ea typeface="Cambria"/>
                        </a:rPr>
                      </a:br>
                      <a:r>
                        <a:rPr lang="en-US" sz="2000">
                          <a:latin typeface="Times New Roman"/>
                          <a:ea typeface="Cambria"/>
                        </a:rPr>
                        <a:t>672 core Cray XT5m</a:t>
                      </a:r>
                      <a:br>
                        <a:rPr lang="en-US" sz="2000">
                          <a:latin typeface="Times New Roman"/>
                          <a:ea typeface="Cambria"/>
                        </a:rPr>
                      </a:br>
                      <a:r>
                        <a:rPr lang="en-US" sz="2000">
                          <a:latin typeface="Times New Roman"/>
                          <a:ea typeface="Cambria"/>
                        </a:rPr>
                        <a:t>Large disk/memory TBD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PI, Software Architecture and Dynamic Provisioning, Web Portal, Cloud Middleware, User support of IU and SDSC machines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mbria"/>
                        </a:rPr>
                        <a:t>Univ. of Chicago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672 Core iDataPlex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Nimbus and support UC hardware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University of Florida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256 Core iDataPlex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ViNE Virtual Networking, Training Education and Outreach, support UF hardware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TACC/Univ. Texas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768 Core Dell PowerEdge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Management Portal and support TACC hardware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UCSD/SDSC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672 Core iDataPlex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INCA, Monitoring, Performance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Purdue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384 Core HTC Cluster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Support of Purdue Hardware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Univ. of Virginia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-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Grid Middleware, OGF, User Advisory Board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Univ. of Tennessee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-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Benchmarking, PAPI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USC/ISI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-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Pegasus, Experiment Management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mbria"/>
                        </a:rPr>
                        <a:t>GWT-TUD Dresden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</a:rPr>
                        <a:t>-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</a:rPr>
                        <a:t>VAMPIR Performance Tool</a:t>
                      </a:r>
                    </a:p>
                  </a:txBody>
                  <a:tcPr marL="104350" marR="10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FutureGrid PY1 Expenditures </a:t>
            </a:r>
            <a:r>
              <a:rPr lang="en-US" sz="2800" i="1" dirty="0" smtClean="0"/>
              <a:t>(1 of 2)</a:t>
            </a:r>
            <a:endParaRPr lang="en-US" sz="4000" b="1" dirty="0"/>
          </a:p>
        </p:txBody>
      </p:sp>
      <p:pic>
        <p:nvPicPr>
          <p:cNvPr id="4" name="Content Placeholder 3" descr="FG PY1 Expenditures Report 12 15 2010_Pag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4581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FutureGrid PY1 Expenditures </a:t>
            </a:r>
            <a:r>
              <a:rPr lang="en-US" sz="2800" i="1" dirty="0" smtClean="0"/>
              <a:t>(2 of 2)</a:t>
            </a:r>
            <a:endParaRPr lang="en-US" sz="4000" b="1" dirty="0"/>
          </a:p>
        </p:txBody>
      </p:sp>
      <p:pic>
        <p:nvPicPr>
          <p:cNvPr id="6" name="Content Placeholder 5" descr="FG PY1 Expenditures Report 12 15 2010_Pag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8763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TeraGrid.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a lot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FutureGrid PY1 Projected vs. Actual Cost By WBS </a:t>
            </a:r>
            <a:r>
              <a:rPr lang="en-US" sz="2400" i="1" dirty="0" smtClean="0"/>
              <a:t>(1 of 3)</a:t>
            </a:r>
            <a:endParaRPr lang="en-US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534400" cy="2713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 fontScale="90000"/>
          </a:bodyPr>
          <a:lstStyle/>
          <a:p>
            <a:r>
              <a:rPr lang="en-US" sz="3200" dirty="0" smtClean="0"/>
              <a:t>FutureGrid PY1 Projected vs. Actual Cost By WBS </a:t>
            </a:r>
            <a:r>
              <a:rPr lang="en-US" sz="2800" i="1" dirty="0" smtClean="0"/>
              <a:t>(2 of 3)</a:t>
            </a:r>
            <a:endParaRPr lang="en-US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92740"/>
            <a:ext cx="8839200" cy="43835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 fontScale="90000"/>
          </a:bodyPr>
          <a:lstStyle/>
          <a:p>
            <a:r>
              <a:rPr lang="en-US" sz="3200" dirty="0" smtClean="0"/>
              <a:t>FutureGrid PY1 Projected vs. Actual Cost By WBS </a:t>
            </a:r>
            <a:r>
              <a:rPr lang="en-US" sz="2800" i="1" dirty="0" smtClean="0"/>
              <a:t>(3 of 3)</a:t>
            </a:r>
            <a:endParaRPr lang="en-US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944896"/>
            <a:ext cx="8696127" cy="492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Grid’5000 and </a:t>
            </a:r>
            <a:r>
              <a:rPr lang="en-US" dirty="0" err="1" smtClean="0"/>
              <a:t>FutureGrid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Kate Keahey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testbed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r>
              <a:rPr lang="en-US" dirty="0" smtClean="0"/>
              <a:t>Benefits of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405"/>
            <a:ext cx="8229600" cy="4525963"/>
          </a:xfrm>
        </p:spPr>
        <p:txBody>
          <a:bodyPr/>
          <a:lstStyle/>
          <a:p>
            <a:r>
              <a:rPr lang="en-US" dirty="0" smtClean="0"/>
              <a:t>Sharing resources</a:t>
            </a:r>
          </a:p>
          <a:p>
            <a:pPr lvl="1"/>
            <a:r>
              <a:rPr lang="en-US" dirty="0" smtClean="0"/>
              <a:t>More resources, different types, more distributed…</a:t>
            </a:r>
          </a:p>
          <a:p>
            <a:r>
              <a:rPr lang="en-US" dirty="0" smtClean="0"/>
              <a:t>Exchange of experience</a:t>
            </a:r>
          </a:p>
          <a:p>
            <a:pPr lvl="1"/>
            <a:r>
              <a:rPr lang="en-US" dirty="0" smtClean="0"/>
              <a:t>Grid’5000: significant experience in providing an experimental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err="1" smtClean="0"/>
              <a:t>FutureGrid</a:t>
            </a:r>
            <a:r>
              <a:rPr lang="en-US" dirty="0" smtClean="0"/>
              <a:t>: experimentation with new methods of operating this resource</a:t>
            </a:r>
          </a:p>
          <a:p>
            <a:r>
              <a:rPr lang="en-US" dirty="0" smtClean="0"/>
              <a:t>Fostering collaboration between researchers </a:t>
            </a:r>
          </a:p>
          <a:p>
            <a:pPr lvl="1"/>
            <a:r>
              <a:rPr lang="en-US" dirty="0" smtClean="0"/>
              <a:t>Experimental methodology for CS</a:t>
            </a:r>
          </a:p>
          <a:p>
            <a:pPr lvl="1"/>
            <a:r>
              <a:rPr lang="en-US" dirty="0" smtClean="0"/>
              <a:t>Research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ways </a:t>
            </a:r>
            <a:r>
              <a:rPr lang="en-US" smtClean="0"/>
              <a:t>for </a:t>
            </a:r>
            <a:r>
              <a:rPr lang="en-US" smtClean="0"/>
              <a:t>Grid’5000 </a:t>
            </a:r>
            <a:r>
              <a:rPr lang="en-US" dirty="0" smtClean="0"/>
              <a:t>and </a:t>
            </a:r>
            <a:r>
              <a:rPr lang="en-US" dirty="0" err="1" smtClean="0"/>
              <a:t>FutureGrid</a:t>
            </a:r>
            <a:r>
              <a:rPr lang="en-US" dirty="0" smtClean="0"/>
              <a:t> to use each other’s infrastructure</a:t>
            </a:r>
          </a:p>
          <a:p>
            <a:pPr lvl="1"/>
            <a:r>
              <a:rPr lang="en-US" dirty="0" err="1" smtClean="0"/>
              <a:t>FutureGrid</a:t>
            </a:r>
            <a:r>
              <a:rPr lang="en-US" dirty="0" smtClean="0"/>
              <a:t> accounts for Grid’5000 users</a:t>
            </a:r>
          </a:p>
          <a:p>
            <a:pPr lvl="1"/>
            <a:r>
              <a:rPr lang="en-US" dirty="0" smtClean="0"/>
              <a:t>Grid’5000 account for </a:t>
            </a:r>
            <a:r>
              <a:rPr lang="en-US" dirty="0" err="1" smtClean="0"/>
              <a:t>FutureGrid</a:t>
            </a:r>
            <a:r>
              <a:rPr lang="en-US" dirty="0" smtClean="0"/>
              <a:t> users</a:t>
            </a:r>
          </a:p>
          <a:p>
            <a:pPr lvl="1"/>
            <a:r>
              <a:rPr lang="en-US" dirty="0" smtClean="0"/>
              <a:t>Policy commitments, documentation and usage</a:t>
            </a:r>
          </a:p>
          <a:p>
            <a:r>
              <a:rPr lang="en-US" dirty="0" smtClean="0"/>
              <a:t>Compatible provisioning frameworks</a:t>
            </a:r>
          </a:p>
          <a:p>
            <a:r>
              <a:rPr lang="en-US" dirty="0" smtClean="0"/>
              <a:t>Discussion on experimental methodology</a:t>
            </a:r>
          </a:p>
          <a:p>
            <a:r>
              <a:rPr lang="en-US" dirty="0" smtClean="0"/>
              <a:t>R&amp;D and educational forum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r>
              <a:rPr lang="en-US" dirty="0" smtClean="0"/>
              <a:t>Collaboration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670"/>
            <a:ext cx="8229600" cy="4525963"/>
          </a:xfrm>
        </p:spPr>
        <p:txBody>
          <a:bodyPr/>
          <a:lstStyle/>
          <a:p>
            <a:r>
              <a:rPr lang="en-US" dirty="0" smtClean="0"/>
              <a:t>Grid’5000 workshop in 04/10</a:t>
            </a:r>
          </a:p>
          <a:p>
            <a:pPr lvl="1"/>
            <a:r>
              <a:rPr lang="en-US" dirty="0" smtClean="0"/>
              <a:t>Evaluation of Grid’5000 tools</a:t>
            </a:r>
          </a:p>
          <a:p>
            <a:pPr lvl="1"/>
            <a:r>
              <a:rPr lang="en-US" dirty="0" smtClean="0"/>
              <a:t>Reported on structure and policies</a:t>
            </a:r>
          </a:p>
          <a:p>
            <a:pPr lvl="1"/>
            <a:r>
              <a:rPr lang="en-US" dirty="0" err="1" smtClean="0"/>
              <a:t>FutureGrid</a:t>
            </a:r>
            <a:r>
              <a:rPr lang="en-US" dirty="0" smtClean="0"/>
              <a:t> outreach</a:t>
            </a:r>
          </a:p>
          <a:p>
            <a:r>
              <a:rPr lang="en-US" dirty="0" smtClean="0"/>
              <a:t>Ongoing collaboration</a:t>
            </a:r>
          </a:p>
          <a:p>
            <a:pPr lvl="1"/>
            <a:r>
              <a:rPr lang="en-US" dirty="0" err="1" smtClean="0"/>
              <a:t>FutureGrid</a:t>
            </a:r>
            <a:r>
              <a:rPr lang="en-US" dirty="0" smtClean="0"/>
              <a:t> account on Grid’5000</a:t>
            </a:r>
          </a:p>
          <a:p>
            <a:pPr lvl="1"/>
            <a:r>
              <a:rPr lang="en-US" dirty="0" smtClean="0"/>
              <a:t>“Sky computing” project combining resource of </a:t>
            </a:r>
            <a:r>
              <a:rPr lang="en-US" dirty="0" err="1" smtClean="0"/>
              <a:t>FutureGrid</a:t>
            </a:r>
            <a:r>
              <a:rPr lang="en-US" dirty="0" smtClean="0"/>
              <a:t> and Grid’5000</a:t>
            </a:r>
          </a:p>
          <a:p>
            <a:pPr lvl="1"/>
            <a:r>
              <a:rPr lang="en-US" dirty="0" smtClean="0"/>
              <a:t>Tool sharing among partners: use of </a:t>
            </a:r>
            <a:r>
              <a:rPr lang="en-US" dirty="0" err="1" smtClean="0"/>
              <a:t>TakTuk</a:t>
            </a:r>
            <a:r>
              <a:rPr lang="en-US" dirty="0" smtClean="0"/>
              <a:t> in experimental framework, use of Nimbus in G5K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Grid’5000 and </a:t>
            </a:r>
            <a:r>
              <a:rPr lang="en-US" dirty="0" err="1" smtClean="0"/>
              <a:t>FutureGrid</a:t>
            </a:r>
            <a:r>
              <a:rPr lang="en-US" dirty="0" smtClean="0"/>
              <a:t> collaborative workshop</a:t>
            </a:r>
          </a:p>
          <a:p>
            <a:pPr lvl="1"/>
            <a:r>
              <a:rPr lang="en-US" dirty="0" smtClean="0"/>
              <a:t>Developing objectives and schedule</a:t>
            </a:r>
          </a:p>
          <a:p>
            <a:r>
              <a:rPr lang="en-US" dirty="0" smtClean="0"/>
              <a:t>Goals for 2011</a:t>
            </a:r>
          </a:p>
          <a:p>
            <a:pPr lvl="1"/>
            <a:r>
              <a:rPr lang="en-US" dirty="0" smtClean="0"/>
              <a:t>Well-defined and advertised methods of sharing accounts</a:t>
            </a:r>
          </a:p>
          <a:p>
            <a:pPr lvl="1"/>
            <a:r>
              <a:rPr lang="en-US" smtClean="0"/>
              <a:t>Initial discussions </a:t>
            </a:r>
            <a:r>
              <a:rPr lang="en-US" dirty="0" smtClean="0"/>
              <a:t>about experimental methodology, repeatability and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343400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substantially more </a:t>
            </a:r>
            <a:r>
              <a:rPr lang="en-US" b="1" dirty="0" smtClean="0"/>
              <a:t>disk on node </a:t>
            </a:r>
            <a:r>
              <a:rPr lang="en-US" dirty="0" smtClean="0"/>
              <a:t>and at IU and UF as </a:t>
            </a:r>
            <a:r>
              <a:rPr lang="en-US" b="1" dirty="0" smtClean="0"/>
              <a:t>shared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503363" y="-103188"/>
            <a:ext cx="639445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Logical </a:t>
            </a: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Network Diagram</a:t>
            </a:r>
            <a:endParaRPr lang="en-US" sz="4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0830"/>
            <a:ext cx="9272588" cy="5740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0499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300" smtClean="0">
                <a:solidFill>
                  <a:prstClr val="black"/>
                </a:solidFill>
              </a:rPr>
              <a:t>FutureGrid has </a:t>
            </a:r>
            <a:r>
              <a:rPr lang="en-US" sz="2300" dirty="0" smtClean="0">
                <a:solidFill>
                  <a:srgbClr val="FF0000"/>
                </a:solidFill>
              </a:rPr>
              <a:t>dedicated network </a:t>
            </a:r>
            <a:r>
              <a:rPr lang="en-US" sz="2300" dirty="0" smtClean="0">
                <a:solidFill>
                  <a:prstClr val="black"/>
                </a:solidFill>
              </a:rPr>
              <a:t>(except to TACC) and a </a:t>
            </a:r>
            <a:r>
              <a:rPr lang="en-US" sz="2300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</a:rPr>
              <a:t>(Many) </a:t>
            </a:r>
            <a:r>
              <a:rPr lang="en-US" sz="2300" dirty="0" smtClean="0">
                <a:solidFill>
                  <a:srgbClr val="FF0000"/>
                </a:solidFill>
              </a:rPr>
              <a:t>additional partner machines </a:t>
            </a:r>
            <a:r>
              <a:rPr lang="en-US" sz="2300" dirty="0" smtClean="0"/>
              <a:t>could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smtClean="0">
                <a:solidFill>
                  <a:prstClr val="black"/>
                </a:solidFill>
              </a:rPr>
              <a:t>run FutureGrid software </a:t>
            </a:r>
            <a:r>
              <a:rPr lang="en-US" sz="2300" dirty="0" smtClean="0">
                <a:solidFill>
                  <a:prstClr val="black"/>
                </a:solidFill>
              </a:rPr>
              <a:t>and be supported (but allocated in specialized ways)</a:t>
            </a:r>
          </a:p>
          <a:p>
            <a:pPr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495399" cy="10614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1458" y="272892"/>
            <a:ext cx="8693943" cy="82438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Arial" pitchFamily="34" charset="0"/>
              </a:rPr>
              <a:t>FG Status 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Screenshot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3840481"/>
            <a:ext cx="3807619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554480"/>
            <a:ext cx="4950619" cy="476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411606" y="3566161"/>
            <a:ext cx="977265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892165" y="1097281"/>
            <a:ext cx="212598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Globalnoc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1" y="1188720"/>
            <a:ext cx="3970497" cy="22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7200" y="838200"/>
            <a:ext cx="3706178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Partition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252085" y="6400800"/>
            <a:ext cx="3786188" cy="2236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500" b="1" dirty="0" smtClean="0">
                <a:solidFill>
                  <a:srgbClr val="3D85C6"/>
                </a:solidFill>
                <a:latin typeface="Arial" charset="0"/>
              </a:rPr>
              <a:t>History of HPCC performance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05765" y="6492240"/>
            <a:ext cx="4700588" cy="2236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500" b="1" dirty="0" smtClean="0">
                <a:solidFill>
                  <a:srgbClr val="3D85C6"/>
                </a:solidFill>
                <a:latin typeface="Arial" charset="0"/>
              </a:rPr>
              <a:t>Information on machine partitioning</a:t>
            </a:r>
          </a:p>
        </p:txBody>
      </p:sp>
      <p:sp>
        <p:nvSpPr>
          <p:cNvPr id="1187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91440"/>
            <a:ext cx="5626418" cy="801529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900" dirty="0" smtClean="0">
                <a:solidFill>
                  <a:srgbClr val="000000"/>
                </a:solidFill>
                <a:latin typeface="Arial" charset="0"/>
                <a:ea typeface="+mj-ea"/>
              </a:rPr>
              <a:t>Inca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+mj-ea"/>
              </a:rPr>
              <a:t>http//inca.futuregrid.org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520" y="3840480"/>
            <a:ext cx="3667602" cy="24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3383280"/>
            <a:ext cx="4356259" cy="30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22885" y="3017520"/>
            <a:ext cx="5313522" cy="22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500" b="1" dirty="0" smtClean="0">
                <a:solidFill>
                  <a:srgbClr val="3D85C6"/>
                </a:solidFill>
                <a:latin typeface="Arial" charset="0"/>
              </a:rPr>
              <a:t>Status of basic cloud tests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709285" y="2926081"/>
            <a:ext cx="3138964" cy="4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500" b="1" dirty="0" smtClean="0">
                <a:solidFill>
                  <a:srgbClr val="3D85C6"/>
                </a:solidFill>
                <a:latin typeface="Arial" charset="0"/>
              </a:rPr>
              <a:t>Statistics displayed from HPCC performance measurement</a:t>
            </a: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" y="914400"/>
            <a:ext cx="5166360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2880"/>
            <a:ext cx="2801779" cy="271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08611" y="914400"/>
            <a:ext cx="5227797" cy="2104549"/>
          </a:xfrm>
          <a:prstGeom prst="rect">
            <a:avLst/>
          </a:prstGeom>
          <a:noFill/>
          <a:ln w="57150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5" tIns="41148" rIns="82295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935029" y="188595"/>
            <a:ext cx="2833212" cy="2647474"/>
          </a:xfrm>
          <a:prstGeom prst="rect">
            <a:avLst/>
          </a:prstGeom>
          <a:noFill/>
          <a:ln w="57150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5" tIns="41148" rIns="82295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00050" y="3326130"/>
            <a:ext cx="4699159" cy="3106103"/>
          </a:xfrm>
          <a:prstGeom prst="rect">
            <a:avLst/>
          </a:prstGeom>
          <a:noFill/>
          <a:ln w="57150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5" tIns="41148" rIns="82295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5337811" y="3783330"/>
            <a:ext cx="3593307" cy="2524602"/>
          </a:xfrm>
          <a:prstGeom prst="rect">
            <a:avLst/>
          </a:prstGeom>
          <a:noFill/>
          <a:ln w="57150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95" tIns="41148" rIns="82295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j-ea"/>
              </a:rPr>
              <a:t>Nimbus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+mj-ea"/>
              </a:rPr>
              <a:t>IaaS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+mj-ea"/>
              </a:rPr>
              <a:t> on FutureGrid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64682" y="6458983"/>
            <a:ext cx="2814638" cy="1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 dirty="0" smtClean="0">
                <a:solidFill>
                  <a:srgbClr val="898989"/>
                </a:solidFill>
                <a:latin typeface="Arial" charset="0"/>
              </a:rPr>
              <a:t>http://futuregrid.org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1114426"/>
            <a:ext cx="430625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6" y="3551873"/>
            <a:ext cx="4657725" cy="318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0006" y="1463041"/>
            <a:ext cx="4416267" cy="29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 indent="-308607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Resources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Hotel (UC) 328 cores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Foxtrot (UFL) 208 cores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Sierra (SDSC) 144 cores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Alamo (TACC), in preparation</a:t>
            </a:r>
            <a:endParaRPr lang="en-US" dirty="0"/>
          </a:p>
          <a:p>
            <a:pPr lvl="1" indent="-308607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Usage so far: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Projects using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</a:rPr>
              <a:t>IaaS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Projects modifying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</a:rPr>
              <a:t>IaaS</a:t>
            </a:r>
            <a:endParaRPr lang="en-US" dirty="0"/>
          </a:p>
          <a:p>
            <a:pPr marL="771517" lvl="2" indent="-257172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Educational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/>
          <a:lstStyle/>
          <a:p>
            <a:r>
              <a:rPr lang="en-US" dirty="0" smtClean="0"/>
              <a:t>Funding available for a refresh in PY3: $400K</a:t>
            </a:r>
          </a:p>
          <a:p>
            <a:r>
              <a:rPr lang="en-US" dirty="0" smtClean="0"/>
              <a:t>Funding for a core system that was originally a shared memory system (mimicking Pittsburgh Track II): $448K</a:t>
            </a:r>
          </a:p>
          <a:p>
            <a:pPr lvl="1"/>
            <a:r>
              <a:rPr lang="en-US" smtClean="0"/>
              <a:t>Current </a:t>
            </a:r>
            <a:r>
              <a:rPr lang="en-US" dirty="0" smtClean="0"/>
              <a:t>suggestion is a data intensive cluster with each node 8 cores, 192GB memory, 12 TB disk and Infiniband interconnect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r>
              <a:rPr lang="en-US" dirty="0" smtClean="0"/>
              <a:t>Strengths, Weaknesses, Opportunities and Threats to FutureGrid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FutureGrid 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sz="2800" dirty="0" smtClean="0"/>
              <a:t>Difference from TeraGrid/XD/DEISA/EGI implies need to develop processes and software from scratch</a:t>
            </a:r>
          </a:p>
          <a:p>
            <a:r>
              <a:rPr lang="en-US" sz="2800" dirty="0" smtClean="0"/>
              <a:t>Newness implies need to explain why its useful!</a:t>
            </a:r>
          </a:p>
          <a:p>
            <a:r>
              <a:rPr lang="en-US" sz="2800" dirty="0" smtClean="0"/>
              <a:t>High “user support” load</a:t>
            </a:r>
          </a:p>
          <a:p>
            <a:r>
              <a:rPr lang="en-US" sz="2800" dirty="0" smtClean="0"/>
              <a:t>Software is Infrastructure and must be approached as this</a:t>
            </a:r>
          </a:p>
          <a:p>
            <a:r>
              <a:rPr lang="en-US" sz="2800" dirty="0" smtClean="0"/>
              <a:t>Rich skill base from distributed team</a:t>
            </a:r>
          </a:p>
          <a:p>
            <a:r>
              <a:rPr lang="en-US" sz="2800" dirty="0" smtClean="0"/>
              <a:t>Lots of new education and outreach opportunities</a:t>
            </a:r>
          </a:p>
          <a:p>
            <a:r>
              <a:rPr lang="en-US" sz="2800" dirty="0" smtClean="0"/>
              <a:t>5 interesting use categories: TEO, Interoperability, Domain applications, CS Middleware, System Evaluation</a:t>
            </a:r>
          </a:p>
          <a:p>
            <a:r>
              <a:rPr lang="en-US" sz="2800" dirty="0" smtClean="0"/>
              <a:t>Tremendous student interest in all parts of FutureGrid can be tapped to help support &amp; software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022299" cy="838200"/>
          </a:xfrm>
        </p:spPr>
        <p:txBody>
          <a:bodyPr/>
          <a:lstStyle/>
          <a:p>
            <a:r>
              <a:rPr lang="en-US" smtClean="0"/>
              <a:t>FutureGrid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53" descr=":::::private:var:folders:FV:FVITRPsgEoiBJjbIVLb+F++++TI:-Tmp-:com.apple.mail.drag:FGorgch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3787</Words>
  <Application>Microsoft Office PowerPoint</Application>
  <PresentationFormat>On-screen Show (4:3)</PresentationFormat>
  <Paragraphs>799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fg-review-example-revised</vt:lpstr>
      <vt:lpstr>FutureGrid Overview</vt:lpstr>
      <vt:lpstr>Topics to Discuss</vt:lpstr>
      <vt:lpstr>FutureGrid key Concepts I</vt:lpstr>
      <vt:lpstr>FutureGrid key Concepts I</vt:lpstr>
      <vt:lpstr>FutureGrid key Concepts III</vt:lpstr>
      <vt:lpstr>Dynamic Provisioning Results</vt:lpstr>
      <vt:lpstr>FutureGrid Partners</vt:lpstr>
      <vt:lpstr>FutureGrid Organization</vt:lpstr>
      <vt:lpstr>Compute Hardware</vt:lpstr>
      <vt:lpstr>Storage Hardware</vt:lpstr>
      <vt:lpstr>FutureGrid:  a Grid/Cloud/HPC Testbed</vt:lpstr>
      <vt:lpstr>FutureGrid: Online Inca Summary</vt:lpstr>
      <vt:lpstr>FutureGrid: Inca Monitoring</vt:lpstr>
      <vt:lpstr>5 Use Types for FutureGrid</vt:lpstr>
      <vt:lpstr>Some Current FutureGrid projects I</vt:lpstr>
      <vt:lpstr>Some Current FutureGrid projects II</vt:lpstr>
      <vt:lpstr>Typical FutureGrid Performance Study</vt:lpstr>
      <vt:lpstr>OGF’10 Demo from Rennes</vt:lpstr>
      <vt:lpstr>One User Report (Jha) I</vt:lpstr>
      <vt:lpstr>One User Report (Jha) II</vt:lpstr>
      <vt:lpstr>User Support</vt:lpstr>
      <vt:lpstr>FutureGrid Support Model</vt:lpstr>
      <vt:lpstr>Education &amp; Outreach on FutureGrid</vt:lpstr>
      <vt:lpstr>Slide 24</vt:lpstr>
      <vt:lpstr>FutureGrid Tutorials</vt:lpstr>
      <vt:lpstr>Software Components</vt:lpstr>
      <vt:lpstr>FutureGrid Layered Software Stack </vt:lpstr>
      <vt:lpstr>Image Creation</vt:lpstr>
      <vt:lpstr>From Dynamic Provisioning to “RAIN”</vt:lpstr>
      <vt:lpstr>Rain in FutureGrid</vt:lpstr>
      <vt:lpstr>FG RAIN Command</vt:lpstr>
      <vt:lpstr>FutureGrid Viral Growth Model</vt:lpstr>
      <vt:lpstr>FutureGrid Interaction with Commercial Clouds</vt:lpstr>
      <vt:lpstr>Management</vt:lpstr>
      <vt:lpstr>FutureGrid People Roles I</vt:lpstr>
      <vt:lpstr>FutureGrid People Roles II</vt:lpstr>
      <vt:lpstr>FutureGrid Institutional Roles</vt:lpstr>
      <vt:lpstr>FutureGrid PY1 Expenditures (1 of 2)</vt:lpstr>
      <vt:lpstr>FutureGrid PY1 Expenditures (2 of 2)</vt:lpstr>
      <vt:lpstr>FutureGrid PY1 Projected vs. Actual Cost By WBS (1 of 3)</vt:lpstr>
      <vt:lpstr>FutureGrid PY1 Projected vs. Actual Cost By WBS (2 of 3)</vt:lpstr>
      <vt:lpstr>FutureGrid PY1 Projected vs. Actual Cost By WBS (3 of 3)</vt:lpstr>
      <vt:lpstr>Grid’5000 and FutureGrid Collaboration</vt:lpstr>
      <vt:lpstr>Grid’5000</vt:lpstr>
      <vt:lpstr>Benefits of Collaboration</vt:lpstr>
      <vt:lpstr>Collaboration Goals</vt:lpstr>
      <vt:lpstr>Collaboration Status</vt:lpstr>
      <vt:lpstr>Next Steps</vt:lpstr>
      <vt:lpstr>Hardware</vt:lpstr>
      <vt:lpstr>Compute Hardware</vt:lpstr>
      <vt:lpstr>Storage Hardware</vt:lpstr>
      <vt:lpstr>Slide 52</vt:lpstr>
      <vt:lpstr>Network &amp; Internal Interconnects</vt:lpstr>
      <vt:lpstr>Network Impairment Device</vt:lpstr>
      <vt:lpstr>FG Status Screenshot</vt:lpstr>
      <vt:lpstr>Inca http//inca.futuregrid.org</vt:lpstr>
      <vt:lpstr>Nimbus IaaS on FutureGrid</vt:lpstr>
      <vt:lpstr>Hardware Upgrades</vt:lpstr>
      <vt:lpstr>Strengths, Weaknesses, Opportunities and Threats to FutureGrid</vt:lpstr>
      <vt:lpstr>FutureGrid SWOT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57</cp:revision>
  <dcterms:created xsi:type="dcterms:W3CDTF">2010-11-17T03:44:50Z</dcterms:created>
  <dcterms:modified xsi:type="dcterms:W3CDTF">2011-01-17T17:55:06Z</dcterms:modified>
</cp:coreProperties>
</file>