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3" r:id="rId2"/>
  </p:sldMasterIdLst>
  <p:notesMasterIdLst>
    <p:notesMasterId r:id="rId31"/>
  </p:notesMasterIdLst>
  <p:sldIdLst>
    <p:sldId id="329" r:id="rId3"/>
    <p:sldId id="374" r:id="rId4"/>
    <p:sldId id="333" r:id="rId5"/>
    <p:sldId id="364" r:id="rId6"/>
    <p:sldId id="297" r:id="rId7"/>
    <p:sldId id="298" r:id="rId8"/>
    <p:sldId id="299" r:id="rId9"/>
    <p:sldId id="300" r:id="rId10"/>
    <p:sldId id="304" r:id="rId11"/>
    <p:sldId id="302" r:id="rId12"/>
    <p:sldId id="303" r:id="rId13"/>
    <p:sldId id="344" r:id="rId14"/>
    <p:sldId id="345" r:id="rId15"/>
    <p:sldId id="373" r:id="rId16"/>
    <p:sldId id="308" r:id="rId17"/>
    <p:sldId id="330" r:id="rId18"/>
    <p:sldId id="309" r:id="rId19"/>
    <p:sldId id="310" r:id="rId20"/>
    <p:sldId id="312" r:id="rId21"/>
    <p:sldId id="311" r:id="rId22"/>
    <p:sldId id="332" r:id="rId23"/>
    <p:sldId id="314" r:id="rId24"/>
    <p:sldId id="315" r:id="rId25"/>
    <p:sldId id="323" r:id="rId26"/>
    <p:sldId id="322" r:id="rId27"/>
    <p:sldId id="318" r:id="rId28"/>
    <p:sldId id="327" r:id="rId29"/>
    <p:sldId id="3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chit:Desktop:nodes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dirty="0"/>
              <a:t>Total Provisioning </a:t>
            </a:r>
            <a:r>
              <a:rPr lang="en-US" dirty="0" smtClean="0"/>
              <a:t>Time </a:t>
            </a:r>
            <a:br>
              <a:rPr lang="en-US" dirty="0" smtClean="0"/>
            </a:br>
            <a:r>
              <a:rPr lang="en-US" dirty="0" smtClean="0"/>
              <a:t>minutes</a:t>
            </a:r>
            <a:endParaRPr lang="en-US" dirty="0"/>
          </a:p>
        </c:rich>
      </c:tx>
      <c:layout>
        <c:manualLayout>
          <c:xMode val="edge"/>
          <c:yMode val="edge"/>
          <c:x val="1.2812773403324579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021981627296821E-2"/>
          <c:y val="0.18247115912836542"/>
          <c:w val="0.91392246281714751"/>
          <c:h val="0.71101385582616128"/>
        </c:manualLayout>
      </c:layout>
      <c:line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 w="44450"/>
          </c:spPr>
          <c:marker>
            <c:symbol val="diamond"/>
            <c:size val="15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Sheet1!$B$2:$B$5</c:f>
              <c:numCache>
                <c:formatCode>h:mm:ss</c:formatCode>
                <c:ptCount val="4"/>
                <c:pt idx="0">
                  <c:v>2.6388888888889852E-3</c:v>
                </c:pt>
                <c:pt idx="1">
                  <c:v>2.5347222222223201E-3</c:v>
                </c:pt>
                <c:pt idx="2">
                  <c:v>2.7083333333334553E-3</c:v>
                </c:pt>
                <c:pt idx="3">
                  <c:v>2.8124999999999908E-3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378496"/>
        <c:axId val="230640256"/>
      </c:lineChart>
      <c:catAx>
        <c:axId val="22837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mpd="sng"/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230640256"/>
        <c:crosses val="autoZero"/>
        <c:auto val="1"/>
        <c:lblAlgn val="ctr"/>
        <c:lblOffset val="100"/>
        <c:noMultiLvlLbl val="0"/>
      </c:catAx>
      <c:valAx>
        <c:axId val="230640256"/>
        <c:scaling>
          <c:orientation val="minMax"/>
          <c:max val="3.0000000000000135E-3"/>
          <c:min val="0"/>
        </c:scaling>
        <c:delete val="0"/>
        <c:axPos val="l"/>
        <c:majorGridlines/>
        <c:numFmt formatCode="h:mm:ss" sourceLinked="1"/>
        <c:majorTickMark val="out"/>
        <c:minorTickMark val="none"/>
        <c:tickLblPos val="nextTo"/>
        <c:crossAx val="22837849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E4BA3-631A-DD4E-9DBB-D475F5307D6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AD306-B005-46DB-887F-144D976C86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A578-6654-4228-B89D-0E83CE03292F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AE07-0993-4007-BBCD-DE5E4B54A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1F33-028D-4CB6-B274-4BC9E4991F4D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4DCB-8DA7-4B11-8176-2F40E98AB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1107-B678-4C10-8E8E-6CBAEBEF3BCA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95A0-0566-4869-8399-C9A975374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2DA4-73F5-4CBF-B578-7F5C10A517C1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5AB-23A5-48F5-861D-A99E8A18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B57E-E967-458F-8C21-772E86DF2B31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965F-E8B7-4364-AF31-BE3DC028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858B-4904-4989-BD69-0C1ED7A182F6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9788-E5C6-44F1-8D2A-7B10FFCDC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34E6-B146-4669-9910-07DCBD7CB9DB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9DBA-B3AD-42AF-9238-3D2FD483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DDB9-4A53-470A-852E-B7703415AE18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7020-CC84-44F1-86B9-8B802C1F1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8ECB-3F03-4767-ADAD-1C32B1EA93E0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2253-75EC-4C82-8286-4282E4B8A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B0F27A-55BC-483F-82F3-300F73C46892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C05515-9C75-4A27-8B74-B6620AD27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DB18-4D42-45B2-89FF-66D3DB7808EF}" type="datetime1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21A5-0112-4575-A590-F09B73612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4/4/2011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BF644B0-6E26-490D-9EDA-8A9B04BD2152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10D7AC-9C5C-4AB1-B1D9-37D1928231C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</a:t>
            </a:r>
            <a:br>
              <a:rPr lang="en-US" sz="4800" b="1" dirty="0" smtClean="0"/>
            </a:br>
            <a:r>
              <a:rPr lang="en-US" sz="4800" b="1" dirty="0" smtClean="0"/>
              <a:t>Overview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smtClean="0">
                <a:solidFill>
                  <a:schemeClr val="tx1"/>
                </a:solidFill>
              </a:rPr>
              <a:t>NSF PI </a:t>
            </a:r>
            <a:r>
              <a:rPr lang="en-US" sz="2400" b="1" dirty="0" smtClean="0">
                <a:solidFill>
                  <a:schemeClr val="tx1"/>
                </a:solidFill>
              </a:rPr>
              <a:t>Science of Cloud Workshop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Washington DC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March 18 2011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4290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1" y="1167447"/>
          <a:ext cx="8991599" cy="3937953"/>
        </p:xfrm>
        <a:graphic>
          <a:graphicData uri="http://schemas.openxmlformats.org/drawingml/2006/table">
            <a:tbl>
              <a:tblPr/>
              <a:tblGrid>
                <a:gridCol w="1523999"/>
                <a:gridCol w="762000"/>
                <a:gridCol w="1042749"/>
                <a:gridCol w="1132239"/>
                <a:gridCol w="1132238"/>
                <a:gridCol w="1132239"/>
                <a:gridCol w="817267"/>
                <a:gridCol w="1448868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On Order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disk/memory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system TBD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 on nodes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New System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TBD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High Throughput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Cluster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384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Not yet integrated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1336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4960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50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18912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1353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9861" y="1343025"/>
          <a:ext cx="8934139" cy="255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343400"/>
            <a:ext cx="733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add substantially more </a:t>
            </a:r>
            <a:r>
              <a:rPr lang="en-US" b="1" dirty="0" smtClean="0"/>
              <a:t>disk on node </a:t>
            </a:r>
            <a:r>
              <a:rPr lang="en-US" dirty="0" smtClean="0"/>
              <a:t>and at IU and UF as </a:t>
            </a:r>
            <a:r>
              <a:rPr lang="en-US" b="1" dirty="0" smtClean="0"/>
              <a:t>shared storage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0-09-14 at 3.25.16 PM.png"/>
          <p:cNvPicPr>
            <a:picLocks noChangeAspect="1"/>
          </p:cNvPicPr>
          <p:nvPr/>
        </p:nvPicPr>
        <p:blipFill>
          <a:blip r:embed="rId3" cstate="print"/>
          <a:srcRect t="34231" r="27131"/>
          <a:stretch>
            <a:fillRect/>
          </a:stretch>
        </p:blipFill>
        <p:spPr>
          <a:xfrm>
            <a:off x="54558" y="630815"/>
            <a:ext cx="9089442" cy="6227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447"/>
          </a:xfrm>
        </p:spPr>
        <p:txBody>
          <a:bodyPr/>
          <a:lstStyle/>
          <a:p>
            <a:r>
              <a:rPr lang="en-US" b="1" dirty="0" smtClean="0"/>
              <a:t>FutureGrid: Online Inca Summary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ores_per_partiti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2078"/>
            <a:ext cx="9053280" cy="628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74676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dirty="0" smtClean="0"/>
              <a:t>Inca Monitoring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~100 </a:t>
            </a:r>
            <a:r>
              <a:rPr lang="en-US" sz="2800" dirty="0" smtClean="0"/>
              <a:t>approved projects over last 6 months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non research intensive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smtClean="0"/>
              <a:t>; </a:t>
            </a:r>
            <a:r>
              <a:rPr lang="en-US" sz="2400" smtClean="0"/>
              <a:t>Open Grid </a:t>
            </a:r>
            <a:r>
              <a:rPr lang="en-US" sz="2400" dirty="0" smtClean="0"/>
              <a:t>Forum OGF really needs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 (&gt; 50%)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b="1" dirty="0" smtClean="0"/>
              <a:t>Some </a:t>
            </a:r>
            <a:r>
              <a:rPr lang="en-US" sz="3600" b="1" smtClean="0"/>
              <a:t>Current FutureGrid projects </a:t>
            </a:r>
            <a:r>
              <a:rPr lang="en-US" sz="3600" b="1" dirty="0" smtClean="0"/>
              <a:t>I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0"/>
          <a:ext cx="8686800" cy="5537200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225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Project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Institution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Details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Educational Projects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VSCSE Big Data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IU PTI, Michigan, NCSA and 10 sites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Over 200 students in week Long Virtual School of Computational Science and Engineering on Data Intensive Applications &amp; Technologies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LSU Distributed Scientific Computing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LSU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13 students use Eucalyptus and SAGA enhanced version of MapReduce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Topics on Systems: Cloud Computing CS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IU SOIC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27 students in class using virtual machines, Twister, Hadoop and Dryad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Interoperability Projects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OGF Standards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Virginia, LSU, Poznan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Interoperability experiments between OGF standard Endpoints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Sky Computing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Rennes 1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Over 1000 cores in 6 clusters across Grid’5000 </a:t>
                      </a:r>
                      <a:r>
                        <a:rPr lang="en-US" sz="1600">
                          <a:latin typeface="Times New Roman"/>
                          <a:ea typeface="Cambria"/>
                        </a:rPr>
                        <a:t>&amp; </a:t>
                      </a:r>
                      <a:r>
                        <a:rPr lang="en-US" sz="1600" smtClean="0">
                          <a:latin typeface="Times New Roman"/>
                          <a:ea typeface="Cambria"/>
                        </a:rPr>
                        <a:t>FutureGrid using </a:t>
                      </a:r>
                      <a:r>
                        <a:rPr lang="en-US" sz="1600" dirty="0" err="1">
                          <a:latin typeface="Times New Roman"/>
                          <a:ea typeface="Cambria"/>
                        </a:rPr>
                        <a:t>ViNe</a:t>
                      </a:r>
                      <a:r>
                        <a:rPr lang="en-US" sz="1600" dirty="0">
                          <a:latin typeface="Times New Roman"/>
                          <a:ea typeface="Cambria"/>
                        </a:rPr>
                        <a:t> and Nimbus to support Hadoop and BLAST demonstrated at OGF 29 June 2010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14400"/>
          </a:xfrm>
        </p:spPr>
        <p:txBody>
          <a:bodyPr/>
          <a:lstStyle/>
          <a:p>
            <a:r>
              <a:rPr lang="en-US" dirty="0" smtClean="0"/>
              <a:t>Some Current FutureGrid projects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94281"/>
          <a:ext cx="9144000" cy="5954110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3200400"/>
              </a:tblGrid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mbria"/>
                        </a:rPr>
                        <a:t>Domain Science Application </a:t>
                      </a:r>
                      <a:r>
                        <a:rPr lang="en-US" sz="1400" b="1" dirty="0">
                          <a:latin typeface="Times New Roman"/>
                          <a:ea typeface="Cambria"/>
                        </a:rPr>
                        <a:t>Projects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Combustion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Cummins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Performance Analysis of codes aimed at engine efficiency and pollution 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Cloud Technologies for Bioinformatics Applications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IU PTI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Performance analysis of  pleasingly parallel/MapReduce applications on Linux, Windows, Hadoop, Dryad, Amazon, Azure with and without virtual machines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Computer Science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Cumulus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Univ. of Chicago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Open Source Storage Cloud for Science based on Nimbus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Differentiated Leases for IaaS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Colorado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Deployment of  always-on preemptible VMs to allow support of  Condor based on demand volunteer computing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Application Energy Modeling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UCSD/SDSC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Fine-grained DC power measurements on HPC resources and power benchmark system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Evaluation and </a:t>
                      </a:r>
                      <a:r>
                        <a:rPr lang="en-US" sz="1800" b="1" dirty="0" smtClean="0">
                          <a:latin typeface="Times New Roman"/>
                          <a:ea typeface="Cambria"/>
                        </a:rPr>
                        <a:t>TeraGrid/OSG </a:t>
                      </a: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Support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Use of VM’s in OSG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OSG, Chicago, Indiana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Develop virtual machines to run the services required for the operation of the OSG and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 deployment of VM based applications in OSG environments.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QA Test  &amp; Debugging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TeraGrid software Quality Assurance working group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TAS/TIS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Buffalo/Texas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of XD Auditing and Insertion functions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OGF’10 Demo from Rennes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00400" y="49530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ViNe</a:t>
            </a:r>
            <a:r>
              <a:rPr lang="en-US" dirty="0">
                <a:solidFill>
                  <a:prstClr val="black"/>
                </a:solidFill>
              </a:rPr>
              <a:t> provided the necessary inter-cloud connectivity to deploy </a:t>
            </a:r>
            <a:r>
              <a:rPr lang="en-US" dirty="0" err="1">
                <a:solidFill>
                  <a:prstClr val="black"/>
                </a:solidFill>
              </a:rPr>
              <a:t>CloudBLAST</a:t>
            </a:r>
            <a:r>
              <a:rPr lang="en-US" dirty="0">
                <a:solidFill>
                  <a:prstClr val="black"/>
                </a:solidFill>
              </a:rPr>
              <a:t> across </a:t>
            </a:r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838200"/>
          </a:xfrm>
        </p:spPr>
        <p:txBody>
          <a:bodyPr/>
          <a:lstStyle/>
          <a:p>
            <a:r>
              <a:rPr lang="en-US" b="1" dirty="0" smtClean="0"/>
              <a:t>Education &amp; Outreach on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Build up </a:t>
            </a:r>
            <a:r>
              <a:rPr lang="en-US" sz="2400" dirty="0" smtClean="0">
                <a:solidFill>
                  <a:srgbClr val="FF0000"/>
                </a:solidFill>
              </a:rPr>
              <a:t>tutorials</a:t>
            </a:r>
            <a:r>
              <a:rPr lang="en-US" sz="2400" dirty="0" smtClean="0"/>
              <a:t> on supported software</a:t>
            </a:r>
          </a:p>
          <a:p>
            <a:r>
              <a:rPr lang="en-US" sz="2400" dirty="0" smtClean="0"/>
              <a:t>Support development of curricula requiring privileges and </a:t>
            </a:r>
            <a:r>
              <a:rPr lang="en-US" sz="2400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sz="2400" dirty="0" smtClean="0"/>
              <a:t>that are hard to grant on conventional TeraGrid</a:t>
            </a:r>
          </a:p>
          <a:p>
            <a:r>
              <a:rPr lang="en-US" sz="2400" dirty="0" smtClean="0"/>
              <a:t>Offer suite of </a:t>
            </a:r>
            <a:r>
              <a:rPr lang="en-US" sz="2400" dirty="0" smtClean="0">
                <a:solidFill>
                  <a:srgbClr val="FF0000"/>
                </a:solidFill>
              </a:rPr>
              <a:t>appliances</a:t>
            </a:r>
            <a:r>
              <a:rPr lang="en-US" sz="2400" dirty="0" smtClean="0"/>
              <a:t> (customized VM based images) supporting online laboratories</a:t>
            </a:r>
          </a:p>
          <a:p>
            <a:r>
              <a:rPr lang="en-US" sz="2400" dirty="0" smtClean="0"/>
              <a:t>Supported ~200 students in </a:t>
            </a:r>
            <a:r>
              <a:rPr lang="en-US" sz="2400" dirty="0" smtClean="0">
                <a:solidFill>
                  <a:srgbClr val="FF0000"/>
                </a:solidFill>
              </a:rPr>
              <a:t>Virtual Summer School </a:t>
            </a:r>
            <a:r>
              <a:rPr lang="en-US" sz="2400" dirty="0" smtClean="0"/>
              <a:t>on “</a:t>
            </a:r>
            <a:r>
              <a:rPr lang="en-US" sz="2400" dirty="0" smtClean="0">
                <a:solidFill>
                  <a:srgbClr val="FF0000"/>
                </a:solidFill>
              </a:rPr>
              <a:t>Big Data</a:t>
            </a:r>
            <a:r>
              <a:rPr lang="en-US" sz="2400" dirty="0" smtClean="0"/>
              <a:t>” July 26-30 with set of certified images – first offering of FutureGrid 101 Class; </a:t>
            </a:r>
            <a:r>
              <a:rPr lang="en-US" sz="2400" dirty="0" smtClean="0">
                <a:solidFill>
                  <a:srgbClr val="FF0000"/>
                </a:solidFill>
              </a:rPr>
              <a:t>TeraGrid ‘10 </a:t>
            </a:r>
            <a:r>
              <a:rPr lang="en-US" sz="2400" dirty="0" smtClean="0"/>
              <a:t>“Cloud technologies, data-intensive science and the TG”; </a:t>
            </a:r>
            <a:r>
              <a:rPr lang="en-US" sz="2400" dirty="0" smtClean="0">
                <a:solidFill>
                  <a:srgbClr val="FF0000"/>
                </a:solidFill>
              </a:rPr>
              <a:t>CloudCom</a:t>
            </a:r>
            <a:r>
              <a:rPr lang="en-US" sz="2400" dirty="0" smtClean="0"/>
              <a:t> conference tutorials Nov 30-Dec 3 2010</a:t>
            </a:r>
          </a:p>
          <a:p>
            <a:r>
              <a:rPr lang="en-US" sz="2400" dirty="0" smtClean="0"/>
              <a:t>Experimental </a:t>
            </a:r>
            <a:r>
              <a:rPr lang="en-US" sz="2400" dirty="0" smtClean="0">
                <a:solidFill>
                  <a:srgbClr val="FF0000"/>
                </a:solidFill>
              </a:rPr>
              <a:t>class use </a:t>
            </a:r>
            <a:r>
              <a:rPr lang="en-US" sz="2400" dirty="0" smtClean="0"/>
              <a:t>fall semester at Indiana, Florida and LSU; follow up core distributed system class Spring at IU</a:t>
            </a:r>
          </a:p>
          <a:p>
            <a:r>
              <a:rPr lang="en-US" sz="2400" dirty="0" smtClean="0"/>
              <a:t>Offering  </a:t>
            </a:r>
            <a:r>
              <a:rPr lang="en-US" sz="2400" dirty="0" smtClean="0">
                <a:solidFill>
                  <a:srgbClr val="FF0000"/>
                </a:solidFill>
              </a:rPr>
              <a:t>ADMI</a:t>
            </a:r>
            <a:r>
              <a:rPr lang="en-US" sz="2400" dirty="0" smtClean="0"/>
              <a:t> (HBCU CS </a:t>
            </a:r>
            <a:r>
              <a:rPr lang="en-US" sz="2400" dirty="0" err="1" smtClean="0"/>
              <a:t>depts</a:t>
            </a:r>
            <a:r>
              <a:rPr lang="en-US" sz="2400" dirty="0" smtClean="0"/>
              <a:t>) Summer School on Clouds and REU program at Elizabeth City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Cyberinfrastructure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a rich set of facilities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Production TeraGrid </a:t>
            </a:r>
            <a:r>
              <a:rPr lang="en-US" dirty="0" smtClean="0"/>
              <a:t>facilities with distributed and shared memory</a:t>
            </a:r>
          </a:p>
          <a:p>
            <a:pPr lvl="1"/>
            <a:r>
              <a:rPr lang="en-US" dirty="0" smtClean="0"/>
              <a:t>Experimental “</a:t>
            </a:r>
            <a:r>
              <a:rPr lang="en-US" smtClean="0"/>
              <a:t>Track 2D</a:t>
            </a:r>
            <a:r>
              <a:rPr lang="en-US" dirty="0" smtClean="0"/>
              <a:t>” Awards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FutureGrid</a:t>
            </a:r>
            <a:r>
              <a:rPr lang="en-US" dirty="0" smtClean="0"/>
              <a:t>: Distributed Systems experiments cf. Grid5000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Keeneland</a:t>
            </a:r>
            <a:r>
              <a:rPr lang="en-US" dirty="0" smtClean="0"/>
              <a:t>: Powerful GPU Cluster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Gordon</a:t>
            </a:r>
            <a:r>
              <a:rPr lang="en-US" dirty="0" smtClean="0"/>
              <a:t>: Large (distributed) Shared memory system with SSD aimed at data analysis/visualization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Science Grid </a:t>
            </a:r>
            <a:r>
              <a:rPr lang="en-US" dirty="0" smtClean="0"/>
              <a:t>aimed at High Throughput computing and strong campus bridging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Arkansas</a:t>
                </a: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Indiana </a:t>
                </a:r>
              </a:p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California at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Los Angeles</a:t>
                </a: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Penn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12302" y="647700"/>
                <a:ext cx="463287" cy="270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Iowa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50" dirty="0" err="1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>
                    <a:solidFill>
                      <a:prstClr val="black"/>
                    </a:solidFill>
                  </a:rPr>
                  <a:t>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at Chicago</a:t>
                </a: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Minnesota</a:t>
                </a: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Michigan 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Notre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Dame</a:t>
                </a: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Texas at El Paso</a:t>
                </a: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>
                    <a:solidFill>
                      <a:prstClr val="black"/>
                    </a:solidFill>
                  </a:rPr>
                  <a:t>Almaden</a:t>
                </a:r>
                <a:endParaRPr lang="en-US" sz="1050" dirty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Washington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San Diego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Supercomputer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Center</a:t>
                </a: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of Florida</a:t>
                  </a: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Johns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Hopkins</a:t>
                </a: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600" i="1" dirty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 defTabSz="457200"/>
            <a:r>
              <a:rPr lang="en-US" sz="1600" dirty="0">
                <a:solidFill>
                  <a:srgbClr val="7030A0"/>
                </a:solidFill>
              </a:rPr>
              <a:t>http://salsahpc.indiana.edu/tutorial</a:t>
            </a:r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i="1" dirty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>
                <a:solidFill>
                  <a:prstClr val="black"/>
                </a:solidFill>
              </a:rPr>
              <a:t>Hadoop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</a:p>
          <a:p>
            <a:pPr defTabSz="457200"/>
            <a:r>
              <a:rPr lang="en-US" sz="1600" i="1" dirty="0" err="1">
                <a:solidFill>
                  <a:prstClr val="black"/>
                </a:solidFill>
              </a:rPr>
              <a:t>MapReduce</a:t>
            </a:r>
            <a:r>
              <a:rPr lang="en-US" sz="1600" i="1" dirty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>
                <a:solidFill>
                  <a:prstClr val="black"/>
                </a:solidFill>
              </a:rPr>
              <a:t>FutureGrid</a:t>
            </a:r>
            <a:r>
              <a:rPr lang="en-US" sz="1600" i="1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1910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1: Cloud Provisioning Platforms</a:t>
            </a:r>
          </a:p>
          <a:p>
            <a:r>
              <a:rPr lang="en-US" sz="1600" dirty="0" smtClean="0"/>
              <a:t>Tutorial NM1: Using Nimbus on FutureGrid</a:t>
            </a:r>
          </a:p>
          <a:p>
            <a:r>
              <a:rPr lang="en-US" sz="1600" dirty="0" smtClean="0"/>
              <a:t>Tutorial NM2: Nimbus One-click Cluster Guide</a:t>
            </a:r>
          </a:p>
          <a:p>
            <a:r>
              <a:rPr lang="en-US" sz="1600" dirty="0" smtClean="0"/>
              <a:t>Tutorial GA6: Using the Grid Appliances to run FutureGrid Cloud Clients</a:t>
            </a:r>
          </a:p>
          <a:p>
            <a:r>
              <a:rPr lang="en-US" sz="1600" dirty="0" smtClean="0"/>
              <a:t>Tutorial EU1: Using Eucalyptus on FutureGrid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2: Cloud Run-time Platforms</a:t>
            </a:r>
          </a:p>
          <a:p>
            <a:r>
              <a:rPr lang="en-US" sz="1600" dirty="0" smtClean="0"/>
              <a:t>Tutorial HA1: Introduction to Hadoop using the Grid Appliance</a:t>
            </a:r>
          </a:p>
          <a:p>
            <a:r>
              <a:rPr lang="en-US" sz="1600" dirty="0" smtClean="0"/>
              <a:t>Tutorial HA2: Running Hadoop on FG using Eucalyptus (.</a:t>
            </a:r>
            <a:r>
              <a:rPr lang="en-US" sz="1600" dirty="0" err="1" smtClean="0"/>
              <a:t>ppt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Tutorial HA2: Running Hadoop on </a:t>
            </a:r>
            <a:r>
              <a:rPr lang="en-US" sz="1600" dirty="0" err="1" smtClean="0"/>
              <a:t>Eualyptus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419600" cy="5486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3: Educational Virtual Appliances</a:t>
            </a:r>
          </a:p>
          <a:p>
            <a:r>
              <a:rPr lang="en-US" sz="1600" dirty="0" smtClean="0"/>
              <a:t>Tutorial GA1: Introduction to the Grid Appliance</a:t>
            </a:r>
          </a:p>
          <a:p>
            <a:r>
              <a:rPr lang="en-US" sz="1600" dirty="0" smtClean="0"/>
              <a:t>Tutorial GA2: Creating Grid Appliance Clusters</a:t>
            </a:r>
          </a:p>
          <a:p>
            <a:r>
              <a:rPr lang="en-US" sz="1600" dirty="0" smtClean="0"/>
              <a:t>Tutorial GA3: Building an educational appliance from </a:t>
            </a:r>
            <a:r>
              <a:rPr lang="en-US" sz="1600" dirty="0" err="1" smtClean="0"/>
              <a:t>Ubuntu</a:t>
            </a:r>
            <a:r>
              <a:rPr lang="en-US" sz="1600" dirty="0" smtClean="0"/>
              <a:t> 10.04</a:t>
            </a:r>
          </a:p>
          <a:p>
            <a:r>
              <a:rPr lang="en-US" sz="1600" dirty="0" smtClean="0"/>
              <a:t>Tutorial GA4: Deploying Grid Appliances using Nimbus</a:t>
            </a:r>
          </a:p>
          <a:p>
            <a:r>
              <a:rPr lang="en-US" sz="1600" dirty="0" smtClean="0"/>
              <a:t>Tutorial GA5: Deploying Grid Appliances using Eucalyptus</a:t>
            </a:r>
          </a:p>
          <a:p>
            <a:r>
              <a:rPr lang="en-US" sz="1600" dirty="0" smtClean="0"/>
              <a:t>Tutorial GA7: Customizing and registering Grid Appliance images using Eucalyptus</a:t>
            </a:r>
          </a:p>
          <a:p>
            <a:r>
              <a:rPr lang="en-US" sz="1600" dirty="0" smtClean="0"/>
              <a:t>Tutorial MP1: MPI Virtual Clusters with the Grid Appliances and MPICH2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4: High Performance Computing</a:t>
            </a:r>
          </a:p>
          <a:p>
            <a:r>
              <a:rPr lang="en-US" sz="1600" dirty="0" smtClean="0"/>
              <a:t>Tutorial VA1: Performance Analysis with </a:t>
            </a:r>
            <a:r>
              <a:rPr lang="en-US" sz="1600" dirty="0" err="1" smtClean="0"/>
              <a:t>Vampir</a:t>
            </a:r>
            <a:endParaRPr lang="en-US" sz="1600" dirty="0" smtClean="0"/>
          </a:p>
          <a:p>
            <a:r>
              <a:rPr lang="en-US" sz="1600" dirty="0" smtClean="0"/>
              <a:t>Tutorial VT1: Instrumentation and tracing with </a:t>
            </a:r>
            <a:r>
              <a:rPr lang="en-US" sz="1600" dirty="0" err="1" smtClean="0"/>
              <a:t>VampirTrace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0"/>
            <a:ext cx="3810000" cy="2971800"/>
          </a:xfrm>
        </p:spPr>
        <p:txBody>
          <a:bodyPr/>
          <a:lstStyle/>
          <a:p>
            <a:r>
              <a:rPr lang="en-US" b="1" dirty="0" smtClean="0"/>
              <a:t>FutureGrid</a:t>
            </a:r>
            <a:br>
              <a:rPr lang="en-US" b="1" dirty="0" smtClean="0"/>
            </a:br>
            <a:r>
              <a:rPr lang="en-US" b="1" dirty="0" smtClean="0"/>
              <a:t>Layered Software Stack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Geoffrey Fox\Desktop\plan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96451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52400" y="3962400"/>
            <a:ext cx="3886200" cy="609600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prstClr val="black"/>
                </a:solidFill>
              </a:rPr>
              <a:t>User Supported Software usable in Experiments e.g. </a:t>
            </a:r>
            <a:r>
              <a:rPr lang="en-US" sz="1400" b="1" dirty="0" err="1">
                <a:solidFill>
                  <a:prstClr val="black"/>
                </a:solidFill>
              </a:rPr>
              <a:t>OpenNebula</a:t>
            </a:r>
            <a:r>
              <a:rPr lang="en-US" sz="1400" b="1" dirty="0">
                <a:solidFill>
                  <a:prstClr val="black"/>
                </a:solidFill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</a:rPr>
              <a:t>Kepler</a:t>
            </a:r>
            <a:r>
              <a:rPr lang="en-US" sz="1400" b="1" dirty="0" smtClean="0">
                <a:solidFill>
                  <a:prstClr val="black"/>
                </a:solidFill>
              </a:rPr>
              <a:t>, Other </a:t>
            </a:r>
            <a:r>
              <a:rPr lang="en-US" sz="1400" b="1" dirty="0">
                <a:solidFill>
                  <a:prstClr val="black"/>
                </a:solidFill>
              </a:rPr>
              <a:t>MPI, Bigtable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886200"/>
            <a:ext cx="3352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Note on Authentication and Authorization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different environments and requirements from TeraGrid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Non trivial to integrate/align security model with TeraGrid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Rain in </a:t>
            </a:r>
            <a:r>
              <a:rPr lang="en-US" dirty="0" err="1" smtClean="0"/>
              <a:t>FutureGrid</a:t>
            </a:r>
            <a:endParaRPr lang="en-US" dirty="0"/>
          </a:p>
        </p:txBody>
      </p:sp>
      <p:pic>
        <p:nvPicPr>
          <p:cNvPr id="5" name="Content Placeholder 4" descr="dynamic-provisoning.pd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5179" r="-25179"/>
          <a:stretch>
            <a:fillRect/>
          </a:stretch>
        </p:blipFill>
        <p:spPr>
          <a:xfrm>
            <a:off x="-588013" y="304800"/>
            <a:ext cx="10253644" cy="61508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09FA-0F92-8B4E-9859-3120446772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RAIN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Example ``rain'' a Hadoop environment defined by an user on a </a:t>
            </a:r>
            <a:r>
              <a:rPr lang="en-US" dirty="0" smtClean="0"/>
              <a:t>cluster.</a:t>
            </a:r>
          </a:p>
          <a:p>
            <a:pPr lvl="1"/>
            <a:r>
              <a:rPr lang="en-US" dirty="0" err="1" smtClean="0"/>
              <a:t>fg-hadoop</a:t>
            </a:r>
            <a:r>
              <a:rPr lang="en-US" dirty="0" smtClean="0"/>
              <a:t> </a:t>
            </a:r>
            <a:r>
              <a:rPr lang="en-US" dirty="0"/>
              <a:t>-n 8 -app myHadoopApp.jar 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fg</a:t>
            </a:r>
            <a:r>
              <a:rPr lang="en-US" dirty="0" smtClean="0"/>
              <a:t>-rain </a:t>
            </a:r>
            <a:r>
              <a:rPr lang="en-US" dirty="0"/>
              <a:t>–h </a:t>
            </a:r>
            <a:r>
              <a:rPr lang="en-US" dirty="0" err="1"/>
              <a:t>hostfile</a:t>
            </a:r>
            <a:r>
              <a:rPr lang="en-US" dirty="0"/>
              <a:t> –</a:t>
            </a:r>
            <a:r>
              <a:rPr lang="en-US" dirty="0" err="1"/>
              <a:t>iaas</a:t>
            </a:r>
            <a:r>
              <a:rPr lang="en-US" dirty="0"/>
              <a:t> nimbus –image </a:t>
            </a:r>
            <a:r>
              <a:rPr lang="en-US" dirty="0" err="1"/>
              <a:t>img</a:t>
            </a:r>
            <a:endParaRPr lang="en-US" dirty="0"/>
          </a:p>
          <a:p>
            <a:r>
              <a:rPr lang="en-US" dirty="0" err="1" smtClean="0"/>
              <a:t>fg</a:t>
            </a:r>
            <a:r>
              <a:rPr lang="en-US" dirty="0" smtClean="0"/>
              <a:t>-rain –h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paas</a:t>
            </a:r>
            <a:r>
              <a:rPr lang="en-US" dirty="0" smtClean="0"/>
              <a:t> </a:t>
            </a:r>
            <a:r>
              <a:rPr lang="en-US" dirty="0" err="1" smtClean="0"/>
              <a:t>hadoop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fg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paas</a:t>
            </a:r>
            <a:r>
              <a:rPr lang="en-US" dirty="0" smtClean="0"/>
              <a:t> dryad …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/>
              <a:t>g</a:t>
            </a:r>
            <a:r>
              <a:rPr lang="en-US" dirty="0" err="1" smtClean="0"/>
              <a:t>aas</a:t>
            </a:r>
            <a:r>
              <a:rPr lang="en-US" dirty="0" smtClean="0"/>
              <a:t> </a:t>
            </a:r>
            <a:r>
              <a:rPr lang="en-US" dirty="0" err="1" smtClean="0"/>
              <a:t>gLite</a:t>
            </a:r>
            <a:r>
              <a:rPr lang="en-US" dirty="0" smtClean="0"/>
              <a:t> 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fg</a:t>
            </a:r>
            <a:r>
              <a:rPr lang="en-US" dirty="0" smtClean="0"/>
              <a:t>-rain –h </a:t>
            </a:r>
            <a:r>
              <a:rPr lang="en-US" dirty="0" err="1" smtClean="0"/>
              <a:t>hostfile</a:t>
            </a:r>
            <a:r>
              <a:rPr lang="en-US" dirty="0" smtClean="0"/>
              <a:t> –image </a:t>
            </a:r>
            <a:r>
              <a:rPr lang="en-US" dirty="0" err="1" smtClean="0"/>
              <a:t>img</a:t>
            </a:r>
            <a:endParaRPr lang="en-US" dirty="0"/>
          </a:p>
          <a:p>
            <a:pPr lvl="1"/>
            <a:r>
              <a:rPr lang="en-US" dirty="0" smtClean="0"/>
              <a:t>Authorization is required to use </a:t>
            </a:r>
            <a:r>
              <a:rPr lang="en-US" dirty="0" err="1" smtClean="0"/>
              <a:t>fg</a:t>
            </a:r>
            <a:r>
              <a:rPr lang="en-US" dirty="0" smtClean="0"/>
              <a:t>-rain without virtualization.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038600" cy="5791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Creating deployable image</a:t>
            </a:r>
          </a:p>
          <a:p>
            <a:pPr lvl="1"/>
            <a:r>
              <a:rPr lang="en-US" sz="1400" dirty="0" smtClean="0"/>
              <a:t>User chooses one base mages </a:t>
            </a:r>
          </a:p>
          <a:p>
            <a:pPr lvl="1"/>
            <a:r>
              <a:rPr lang="en-US" sz="1400" dirty="0" smtClean="0"/>
              <a:t>User decides who can access the image;  what additional software is on the image</a:t>
            </a:r>
          </a:p>
          <a:p>
            <a:pPr lvl="1"/>
            <a:r>
              <a:rPr lang="en-US" sz="1400" dirty="0" smtClean="0"/>
              <a:t>Image gets generated; updated; and verified</a:t>
            </a:r>
          </a:p>
          <a:p>
            <a:r>
              <a:rPr lang="en-US" sz="1600" dirty="0" smtClean="0"/>
              <a:t>Image gets deployed</a:t>
            </a:r>
          </a:p>
          <a:p>
            <a:r>
              <a:rPr lang="en-US" sz="1600" dirty="0" smtClean="0"/>
              <a:t>Deployed image gets continuously</a:t>
            </a:r>
          </a:p>
          <a:p>
            <a:pPr lvl="1"/>
            <a:r>
              <a:rPr lang="en-US" sz="1400" dirty="0" smtClean="0"/>
              <a:t>Updated; and verified</a:t>
            </a:r>
            <a:endParaRPr lang="en-US" sz="1600" dirty="0" smtClean="0"/>
          </a:p>
          <a:p>
            <a:r>
              <a:rPr lang="en-US" sz="1600" dirty="0" smtClean="0"/>
              <a:t>Note: Due to security requirement an image must be customized with authorization mechanism</a:t>
            </a:r>
          </a:p>
          <a:p>
            <a:pPr lvl="1"/>
            <a:r>
              <a:rPr lang="en-US" sz="1400" dirty="0" smtClean="0"/>
              <a:t>limit the number of images through the strategy of "cloning" them from a number of base images.</a:t>
            </a:r>
          </a:p>
          <a:p>
            <a:pPr lvl="1"/>
            <a:r>
              <a:rPr lang="en-US" sz="1400" dirty="0" smtClean="0"/>
              <a:t>users can build communities that encourage reuse of "their" images</a:t>
            </a:r>
          </a:p>
          <a:p>
            <a:pPr lvl="1"/>
            <a:r>
              <a:rPr lang="en-US" sz="1400" dirty="0" smtClean="0"/>
              <a:t>features of images are exposed through metadata to the community</a:t>
            </a:r>
          </a:p>
          <a:p>
            <a:pPr lvl="1"/>
            <a:r>
              <a:rPr lang="en-US" sz="1400" dirty="0" smtClean="0"/>
              <a:t>Administrators will use the same process to create the images that are vetted by them</a:t>
            </a:r>
          </a:p>
          <a:p>
            <a:pPr lvl="1"/>
            <a:r>
              <a:rPr lang="en-US" sz="1400" dirty="0" smtClean="0"/>
              <a:t>Customize images in CMS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08D8-B790-1A40-8CE9-D315C970A69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888" y="0"/>
            <a:ext cx="3984915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Image Creation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757" y="0"/>
            <a:ext cx="5049043" cy="682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smtClean="0"/>
              <a:t>FutureGrid Viral </a:t>
            </a:r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202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 bring your nifty software up on FutureGrid!!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17815"/>
          </a:xfrm>
        </p:spPr>
        <p:txBody>
          <a:bodyPr/>
          <a:lstStyle/>
          <a:p>
            <a:r>
              <a:rPr lang="en-US" sz="3600" dirty="0" smtClean="0"/>
              <a:t>Create a Portal Account and apply for a Project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15"/>
            <a:ext cx="9144000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94014"/>
            <a:ext cx="9143998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20506" r="3493"/>
          <a:stretch/>
        </p:blipFill>
        <p:spPr bwMode="auto">
          <a:xfrm>
            <a:off x="3" y="793944"/>
            <a:ext cx="9143998" cy="606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4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FutureGrid key </a:t>
            </a:r>
            <a:r>
              <a:rPr lang="en-US" b="1" dirty="0" smtClean="0"/>
              <a:t>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modeled on Grid’5000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dirty="0" smtClean="0"/>
              <a:t>Experimental </a:t>
            </a:r>
            <a:r>
              <a:rPr lang="en-US" dirty="0" err="1" smtClean="0"/>
              <a:t>testbed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Configurable, controllable, </a:t>
            </a:r>
            <a:r>
              <a:rPr lang="en-US" dirty="0" err="1" smtClean="0"/>
              <a:t>monitorable</a:t>
            </a:r>
            <a:endParaRPr lang="en-US" dirty="0" smtClean="0"/>
          </a:p>
          <a:p>
            <a:r>
              <a:rPr lang="en-US" dirty="0" smtClean="0"/>
              <a:t>Established in 2003</a:t>
            </a:r>
          </a:p>
          <a:p>
            <a:r>
              <a:rPr lang="en-US" dirty="0" smtClean="0"/>
              <a:t>10 sites</a:t>
            </a:r>
          </a:p>
          <a:p>
            <a:pPr lvl="1"/>
            <a:r>
              <a:rPr lang="en-US" dirty="0" smtClean="0"/>
              <a:t>9 in France</a:t>
            </a:r>
          </a:p>
          <a:p>
            <a:pPr lvl="1"/>
            <a:r>
              <a:rPr lang="en-US" dirty="0" smtClean="0"/>
              <a:t>Porto </a:t>
            </a:r>
            <a:r>
              <a:rPr lang="en-US" dirty="0" err="1" smtClean="0"/>
              <a:t>Allegre</a:t>
            </a:r>
            <a:r>
              <a:rPr lang="en-US" dirty="0" smtClean="0"/>
              <a:t> in Brazil</a:t>
            </a:r>
          </a:p>
          <a:p>
            <a:r>
              <a:rPr lang="en-US" dirty="0" smtClean="0"/>
              <a:t>~5000+ cores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21A5-0112-4575-A590-F09B73612F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Image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248" y="2080218"/>
            <a:ext cx="4195386" cy="301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has a complementary focus to both the Open Science Grid and the other parts of TeraGrid.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 smtClean="0">
                <a:cs typeface="Times New Roman" pitchFamily="18" charset="0"/>
              </a:rPr>
              <a:t>and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 smtClean="0">
                <a:cs typeface="Times New Roman" pitchFamily="18" charset="0"/>
              </a:rPr>
              <a:t>software with and without virtualization. 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an experimental platform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computer science </a:t>
            </a:r>
            <a:r>
              <a:rPr lang="en-US" sz="2400" dirty="0" smtClean="0">
                <a:cs typeface="Times New Roman" pitchFamily="18" charset="0"/>
              </a:rPr>
              <a:t>applications can explore many facets of distributed systems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and 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domain sciences </a:t>
            </a:r>
            <a:r>
              <a:rPr lang="en-US" sz="2400" dirty="0" smtClean="0">
                <a:cs typeface="Times New Roman" pitchFamily="18" charset="0"/>
              </a:rPr>
              <a:t>can explore various deployment scenarios and tuning parameters and in the future possibly migrate to the large-scale national Cyberinfrastructure.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Testbeds</a:t>
            </a:r>
            <a:r>
              <a:rPr lang="en-US" sz="2400" dirty="0" smtClean="0">
                <a:cs typeface="Times New Roman" pitchFamily="18" charset="0"/>
              </a:rPr>
              <a:t> – OGF really needed!</a:t>
            </a:r>
          </a:p>
          <a:p>
            <a:r>
              <a:rPr lang="en-US" sz="2400" dirty="0" smtClean="0"/>
              <a:t>Note much of current use Education, Computer Science Systems and Biology/Bioinformatics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OpenNebula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Dynamic Provisioning Results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398280"/>
              </p:ext>
            </p:extLst>
          </p:nvPr>
        </p:nvGraphicFramePr>
        <p:xfrm>
          <a:off x="0" y="1295400"/>
          <a:ext cx="914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33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elapsed between requesting a job and the jobs reported start time on the provisioned node. The numbers here are an average of 2 sets of experiments.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8768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Number of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g-review-example-revi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2026</Words>
  <Application>Microsoft Office PowerPoint</Application>
  <PresentationFormat>On-screen Show (4:3)</PresentationFormat>
  <Paragraphs>417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fg-review-example-revised</vt:lpstr>
      <vt:lpstr>FutureGrid Overview</vt:lpstr>
      <vt:lpstr>US Cyberinfrastructure Context</vt:lpstr>
      <vt:lpstr>FutureGrid key Concepts I</vt:lpstr>
      <vt:lpstr>FutureGrid modeled on Grid’5000</vt:lpstr>
      <vt:lpstr>FutureGrid key Concepts II</vt:lpstr>
      <vt:lpstr>FutureGrid key Concepts III</vt:lpstr>
      <vt:lpstr>Dynamic Provisioning Results</vt:lpstr>
      <vt:lpstr>FutureGrid Partners</vt:lpstr>
      <vt:lpstr>FutureGrid:  a Grid/Cloud/HPC Testbed</vt:lpstr>
      <vt:lpstr>Compute Hardware</vt:lpstr>
      <vt:lpstr>Storage Hardware</vt:lpstr>
      <vt:lpstr>FutureGrid: Online Inca Summary</vt:lpstr>
      <vt:lpstr>FutureGrid: Inca Monitoring</vt:lpstr>
      <vt:lpstr>5 Use Types for FutureGrid</vt:lpstr>
      <vt:lpstr>Some Current FutureGrid projects I</vt:lpstr>
      <vt:lpstr>Some Current FutureGrid projects II</vt:lpstr>
      <vt:lpstr>Typical FutureGrid Performance Study</vt:lpstr>
      <vt:lpstr>OGF’10 Demo from Rennes</vt:lpstr>
      <vt:lpstr>Education &amp; Outreach on FutureGrid</vt:lpstr>
      <vt:lpstr>PowerPoint Presentation</vt:lpstr>
      <vt:lpstr>FutureGrid Tutorials</vt:lpstr>
      <vt:lpstr>Software Components</vt:lpstr>
      <vt:lpstr>FutureGrid Layered Software Stack </vt:lpstr>
      <vt:lpstr>Rain in FutureGrid</vt:lpstr>
      <vt:lpstr>FG RAIN Command</vt:lpstr>
      <vt:lpstr>Image Creation</vt:lpstr>
      <vt:lpstr>FutureGrid Viral Growth Model</vt:lpstr>
      <vt:lpstr>Create a Portal Account and apply for a Project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72</cp:revision>
  <dcterms:created xsi:type="dcterms:W3CDTF">2010-11-17T03:44:50Z</dcterms:created>
  <dcterms:modified xsi:type="dcterms:W3CDTF">2011-04-04T11:36:07Z</dcterms:modified>
</cp:coreProperties>
</file>