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43"/>
  </p:notesMasterIdLst>
  <p:sldIdLst>
    <p:sldId id="257" r:id="rId3"/>
    <p:sldId id="258" r:id="rId4"/>
    <p:sldId id="272" r:id="rId5"/>
    <p:sldId id="273" r:id="rId6"/>
    <p:sldId id="274" r:id="rId7"/>
    <p:sldId id="276" r:id="rId8"/>
    <p:sldId id="275" r:id="rId9"/>
    <p:sldId id="259" r:id="rId10"/>
    <p:sldId id="260" r:id="rId11"/>
    <p:sldId id="261" r:id="rId12"/>
    <p:sldId id="262" r:id="rId13"/>
    <p:sldId id="263" r:id="rId14"/>
    <p:sldId id="264" r:id="rId15"/>
    <p:sldId id="265" r:id="rId16"/>
    <p:sldId id="266" r:id="rId17"/>
    <p:sldId id="277" r:id="rId18"/>
    <p:sldId id="267" r:id="rId19"/>
    <p:sldId id="268" r:id="rId20"/>
    <p:sldId id="269" r:id="rId21"/>
    <p:sldId id="270" r:id="rId22"/>
    <p:sldId id="271"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7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voeckler:Pegasus:periodogram:new:slurp.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autoTitleDeleted val="1"/>
    <c:plotArea>
      <c:layout/>
      <c:barChart>
        <c:barDir val="col"/>
        <c:grouping val="percentStacked"/>
        <c:ser>
          <c:idx val="0"/>
          <c:order val="0"/>
          <c:tx>
            <c:strRef>
              <c:f>Sheet1!$A$2:$B$2</c:f>
              <c:strCache>
                <c:ptCount val="1"/>
                <c:pt idx="0">
                  <c:v>Eucalyptus india</c:v>
                </c:pt>
              </c:strCache>
            </c:strRef>
          </c:tx>
          <c:cat>
            <c:strRef>
              <c:f>Sheet1!$C$1:$G$1</c:f>
              <c:strCache>
                <c:ptCount val="5"/>
                <c:pt idx="0">
                  <c:v>Avail. Hosts</c:v>
                </c:pt>
                <c:pt idx="1">
                  <c:v>Act. Hosts</c:v>
                </c:pt>
                <c:pt idx="2">
                  <c:v>Jobs</c:v>
                </c:pt>
                <c:pt idx="3">
                  <c:v>Tasks</c:v>
                </c:pt>
                <c:pt idx="4">
                  <c:v>Cum. Dur. (h)</c:v>
                </c:pt>
              </c:strCache>
            </c:strRef>
          </c:cat>
          <c:val>
            <c:numRef>
              <c:f>Sheet1!$C$2:$G$2</c:f>
              <c:numCache>
                <c:formatCode>General</c:formatCode>
                <c:ptCount val="5"/>
                <c:pt idx="0">
                  <c:v>30</c:v>
                </c:pt>
                <c:pt idx="1">
                  <c:v>8</c:v>
                </c:pt>
                <c:pt idx="2">
                  <c:v>19</c:v>
                </c:pt>
                <c:pt idx="3">
                  <c:v>1900</c:v>
                </c:pt>
                <c:pt idx="4">
                  <c:v>0.4</c:v>
                </c:pt>
              </c:numCache>
            </c:numRef>
          </c:val>
        </c:ser>
        <c:ser>
          <c:idx val="1"/>
          <c:order val="1"/>
          <c:tx>
            <c:strRef>
              <c:f>Sheet1!$A$3:$B$3</c:f>
              <c:strCache>
                <c:ptCount val="1"/>
                <c:pt idx="0">
                  <c:v>Eucalyptus sierra</c:v>
                </c:pt>
              </c:strCache>
            </c:strRef>
          </c:tx>
          <c:cat>
            <c:strRef>
              <c:f>Sheet1!$C$1:$G$1</c:f>
              <c:strCache>
                <c:ptCount val="5"/>
                <c:pt idx="0">
                  <c:v>Avail. Hosts</c:v>
                </c:pt>
                <c:pt idx="1">
                  <c:v>Act. Hosts</c:v>
                </c:pt>
                <c:pt idx="2">
                  <c:v>Jobs</c:v>
                </c:pt>
                <c:pt idx="3">
                  <c:v>Tasks</c:v>
                </c:pt>
                <c:pt idx="4">
                  <c:v>Cum. Dur. (h)</c:v>
                </c:pt>
              </c:strCache>
            </c:strRef>
          </c:cat>
          <c:val>
            <c:numRef>
              <c:f>Sheet1!$C$3:$G$3</c:f>
              <c:numCache>
                <c:formatCode>General</c:formatCode>
                <c:ptCount val="5"/>
                <c:pt idx="0">
                  <c:v>29</c:v>
                </c:pt>
                <c:pt idx="1">
                  <c:v>28</c:v>
                </c:pt>
                <c:pt idx="2">
                  <c:v>162</c:v>
                </c:pt>
                <c:pt idx="3">
                  <c:v>7080</c:v>
                </c:pt>
                <c:pt idx="4">
                  <c:v>119.2</c:v>
                </c:pt>
              </c:numCache>
            </c:numRef>
          </c:val>
        </c:ser>
        <c:ser>
          <c:idx val="2"/>
          <c:order val="2"/>
          <c:tx>
            <c:strRef>
              <c:f>Sheet1!$A$4:$B$4</c:f>
              <c:strCache>
                <c:ptCount val="1"/>
                <c:pt idx="0">
                  <c:v>Nimbus sierra</c:v>
                </c:pt>
              </c:strCache>
            </c:strRef>
          </c:tx>
          <c:cat>
            <c:strRef>
              <c:f>Sheet1!$C$1:$G$1</c:f>
              <c:strCache>
                <c:ptCount val="5"/>
                <c:pt idx="0">
                  <c:v>Avail. Hosts</c:v>
                </c:pt>
                <c:pt idx="1">
                  <c:v>Act. Hosts</c:v>
                </c:pt>
                <c:pt idx="2">
                  <c:v>Jobs</c:v>
                </c:pt>
                <c:pt idx="3">
                  <c:v>Tasks</c:v>
                </c:pt>
                <c:pt idx="4">
                  <c:v>Cum. Dur. (h)</c:v>
                </c:pt>
              </c:strCache>
            </c:strRef>
          </c:cat>
          <c:val>
            <c:numRef>
              <c:f>Sheet1!$C$4:$G$4</c:f>
              <c:numCache>
                <c:formatCode>General</c:formatCode>
                <c:ptCount val="5"/>
                <c:pt idx="0">
                  <c:v>20</c:v>
                </c:pt>
                <c:pt idx="1">
                  <c:v>20</c:v>
                </c:pt>
                <c:pt idx="2">
                  <c:v>140</c:v>
                </c:pt>
                <c:pt idx="3">
                  <c:v>7134</c:v>
                </c:pt>
                <c:pt idx="4">
                  <c:v>86.8</c:v>
                </c:pt>
              </c:numCache>
            </c:numRef>
          </c:val>
        </c:ser>
        <c:ser>
          <c:idx val="3"/>
          <c:order val="3"/>
          <c:tx>
            <c:strRef>
              <c:f>Sheet1!$A$5:$B$5</c:f>
              <c:strCache>
                <c:ptCount val="1"/>
                <c:pt idx="0">
                  <c:v>Nimbus foxtrot</c:v>
                </c:pt>
              </c:strCache>
            </c:strRef>
          </c:tx>
          <c:cat>
            <c:strRef>
              <c:f>Sheet1!$C$1:$G$1</c:f>
              <c:strCache>
                <c:ptCount val="5"/>
                <c:pt idx="0">
                  <c:v>Avail. Hosts</c:v>
                </c:pt>
                <c:pt idx="1">
                  <c:v>Act. Hosts</c:v>
                </c:pt>
                <c:pt idx="2">
                  <c:v>Jobs</c:v>
                </c:pt>
                <c:pt idx="3">
                  <c:v>Tasks</c:v>
                </c:pt>
                <c:pt idx="4">
                  <c:v>Cum. Dur. (h)</c:v>
                </c:pt>
              </c:strCache>
            </c:strRef>
          </c:cat>
          <c:val>
            <c:numRef>
              <c:f>Sheet1!$C$5:$G$5</c:f>
              <c:numCache>
                <c:formatCode>General</c:formatCode>
                <c:ptCount val="5"/>
                <c:pt idx="0">
                  <c:v>20</c:v>
                </c:pt>
                <c:pt idx="1">
                  <c:v>17</c:v>
                </c:pt>
                <c:pt idx="2">
                  <c:v>126</c:v>
                </c:pt>
                <c:pt idx="3">
                  <c:v>6678</c:v>
                </c:pt>
                <c:pt idx="4">
                  <c:v>77.5</c:v>
                </c:pt>
              </c:numCache>
            </c:numRef>
          </c:val>
        </c:ser>
        <c:ser>
          <c:idx val="4"/>
          <c:order val="4"/>
          <c:tx>
            <c:strRef>
              <c:f>Sheet1!$A$6:$B$6</c:f>
              <c:strCache>
                <c:ptCount val="1"/>
                <c:pt idx="0">
                  <c:v>Nimbus hotel</c:v>
                </c:pt>
              </c:strCache>
            </c:strRef>
          </c:tx>
          <c:cat>
            <c:strRef>
              <c:f>Sheet1!$C$1:$G$1</c:f>
              <c:strCache>
                <c:ptCount val="5"/>
                <c:pt idx="0">
                  <c:v>Avail. Hosts</c:v>
                </c:pt>
                <c:pt idx="1">
                  <c:v>Act. Hosts</c:v>
                </c:pt>
                <c:pt idx="2">
                  <c:v>Jobs</c:v>
                </c:pt>
                <c:pt idx="3">
                  <c:v>Tasks</c:v>
                </c:pt>
                <c:pt idx="4">
                  <c:v>Cum. Dur. (h)</c:v>
                </c:pt>
              </c:strCache>
            </c:strRef>
          </c:cat>
          <c:val>
            <c:numRef>
              <c:f>Sheet1!$C$6:$G$6</c:f>
              <c:numCache>
                <c:formatCode>General</c:formatCode>
                <c:ptCount val="5"/>
                <c:pt idx="0">
                  <c:v>50</c:v>
                </c:pt>
                <c:pt idx="1">
                  <c:v>50</c:v>
                </c:pt>
                <c:pt idx="2">
                  <c:v>352</c:v>
                </c:pt>
                <c:pt idx="3">
                  <c:v>10290</c:v>
                </c:pt>
                <c:pt idx="4">
                  <c:v>250.6</c:v>
                </c:pt>
              </c:numCache>
            </c:numRef>
          </c:val>
        </c:ser>
        <c:dLbls>
          <c:showVal val="1"/>
        </c:dLbls>
        <c:gapWidth val="75"/>
        <c:overlap val="100"/>
        <c:axId val="148966400"/>
        <c:axId val="166601472"/>
      </c:barChart>
      <c:catAx>
        <c:axId val="148966400"/>
        <c:scaling>
          <c:orientation val="minMax"/>
        </c:scaling>
        <c:axPos val="b"/>
        <c:majorTickMark val="none"/>
        <c:tickLblPos val="nextTo"/>
        <c:crossAx val="166601472"/>
        <c:crosses val="autoZero"/>
        <c:auto val="1"/>
        <c:lblAlgn val="ctr"/>
        <c:lblOffset val="100"/>
      </c:catAx>
      <c:valAx>
        <c:axId val="166601472"/>
        <c:scaling>
          <c:orientation val="minMax"/>
        </c:scaling>
        <c:axPos val="l"/>
        <c:majorGridlines/>
        <c:numFmt formatCode="0%" sourceLinked="1"/>
        <c:majorTickMark val="none"/>
        <c:tickLblPos val="nextTo"/>
        <c:crossAx val="148966400"/>
        <c:crosses val="autoZero"/>
        <c:crossBetween val="between"/>
      </c:valAx>
    </c:plotArea>
    <c:legend>
      <c:legendPos val="b"/>
    </c:legend>
    <c:plotVisOnly val="1"/>
    <c:dispBlanksAs val="gap"/>
  </c:chart>
  <c:txPr>
    <a:bodyPr/>
    <a:lstStyle/>
    <a:p>
      <a:pPr>
        <a:defRPr sz="1200"/>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A24E55-6676-4869-A3F9-9FFA49DAD3A6}" type="datetimeFigureOut">
              <a:rPr lang="en-US" smtClean="0"/>
              <a:pPr/>
              <a:t>1/16/2011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3DF012-F7BA-4B4C-B4D8-3EEFE22EB4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Arial" pitchFamily="34" charset="0"/>
                <a:ea typeface="ＭＳ Ｐゴシック" pitchFamily="34" charset="-128"/>
              </a:rPr>
              <a:t>The blue arrows, dealing with the provisioning of resources, are currently executed manually. </a:t>
            </a:r>
          </a:p>
          <a:p>
            <a:r>
              <a:rPr lang="en-US" smtClean="0">
                <a:latin typeface="Arial" pitchFamily="34" charset="0"/>
                <a:ea typeface="ＭＳ Ｐゴシック" pitchFamily="34" charset="-128"/>
              </a:rPr>
              <a:t>The red arrows are automatic, i.e. once the provision request starts remote resources, the Condor startd embedded into the image will report back to the submit machine. </a:t>
            </a:r>
          </a:p>
          <a:p>
            <a:r>
              <a:rPr lang="en-US" smtClean="0">
                <a:latin typeface="Arial" pitchFamily="34" charset="0"/>
                <a:ea typeface="ＭＳ Ｐゴシック" pitchFamily="34" charset="-128"/>
              </a:rPr>
              <a:t>Once the resource becomes part of the Condor pool, jobs can be staged to the resource. The Pegasus planner and Condor DAGMan will execute a workflow utilizing remote machines. </a:t>
            </a:r>
          </a:p>
          <a:p>
            <a:r>
              <a:rPr lang="en-US" smtClean="0">
                <a:latin typeface="Arial" pitchFamily="34" charset="0"/>
                <a:ea typeface="ＭＳ Ｐゴシック" pitchFamily="34" charset="-128"/>
              </a:rPr>
              <a:t>File staging is currently dependent on Condor-I/O.</a:t>
            </a:r>
          </a:p>
          <a:p>
            <a:endParaRPr lang="en-US" smtClean="0">
              <a:latin typeface="Arial" pitchFamily="34" charset="0"/>
              <a:ea typeface="ＭＳ Ｐゴシック" pitchFamily="34" charset="-128"/>
            </a:endParaRPr>
          </a:p>
        </p:txBody>
      </p:sp>
      <p:sp>
        <p:nvSpPr>
          <p:cNvPr id="18435" name="Slide Number Placeholder 3"/>
          <p:cNvSpPr>
            <a:spLocks noGrp="1"/>
          </p:cNvSpPr>
          <p:nvPr>
            <p:ph type="sldNum" sz="quarter" idx="5"/>
          </p:nvPr>
        </p:nvSpPr>
        <p:spPr bwMode="auto">
          <a:noFill/>
          <a:ln>
            <a:miter lim="800000"/>
            <a:headEnd/>
            <a:tailEnd/>
          </a:ln>
        </p:spPr>
        <p:txBody>
          <a:bodyPr/>
          <a:lstStyle/>
          <a:p>
            <a:fld id="{21A91707-E73C-441F-8A04-0E8B86F3C733}" type="slidenum">
              <a:rPr lang="en-US">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00A27-0F16-40BF-8152-4C806593DEC9}" type="slidenum">
              <a:rPr lang="en-US">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Arial" pitchFamily="34" charset="0"/>
                <a:ea typeface="ＭＳ Ｐゴシック" pitchFamily="34" charset="-128"/>
              </a:rPr>
              <a:t>Independent computations.</a:t>
            </a:r>
          </a:p>
          <a:p>
            <a:r>
              <a:rPr lang="en-US" smtClean="0">
                <a:latin typeface="Arial" pitchFamily="34" charset="0"/>
                <a:ea typeface="ＭＳ Ｐゴシック" pitchFamily="34" charset="-128"/>
              </a:rPr>
              <a:t>Using clustering to reduce communication overhead: fastest plav computations run in sub-second time, but remote grids work best, if you have several minutes of work for them. </a:t>
            </a:r>
          </a:p>
          <a:p>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stage-out</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 is an artificial step required by Pegasus planning that we are working on removing. However, it is neither harmful nor slow. </a:t>
            </a:r>
          </a:p>
          <a:p>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True</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 periodogram computations run 3 algorithms (</a:t>
            </a:r>
            <a:r>
              <a:rPr lang="en-US"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ls</a:t>
            </a:r>
            <a:r>
              <a:rPr lang="en-US"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 </a:t>
            </a:r>
            <a:r>
              <a:rPr lang="en-US"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bls</a:t>
            </a:r>
            <a:r>
              <a:rPr lang="en-US"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 </a:t>
            </a:r>
            <a:r>
              <a:rPr lang="en-US"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plav</a:t>
            </a:r>
            <a:r>
              <a:rPr lang="en-US"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 on all 200k light curves. Estimated 1000 hours of work (41 days). </a:t>
            </a:r>
          </a:p>
          <a:p>
            <a:endParaRPr lang="en-US" smtClean="0">
              <a:ea typeface="ＭＳ Ｐゴシック" pitchFamily="34" charset="-128"/>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B937AE0A-5756-436B-B473-002E0593762E}" type="slidenum">
              <a:rPr lang="en-US">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Arial" pitchFamily="34" charset="0"/>
                <a:ea typeface="ＭＳ Ｐゴシック" pitchFamily="34" charset="-128"/>
              </a:rPr>
              <a:t>Running across multiple clouds is </a:t>
            </a:r>
            <a:r>
              <a:rPr lang="en-US" b="1" smtClean="0">
                <a:latin typeface="Arial" pitchFamily="34" charset="0"/>
                <a:ea typeface="ＭＳ Ｐゴシック" pitchFamily="34" charset="-128"/>
              </a:rPr>
              <a:t>sky computing</a:t>
            </a:r>
            <a:r>
              <a:rPr lang="en-US" smtClean="0">
                <a:latin typeface="Arial" pitchFamily="34" charset="0"/>
                <a:ea typeface="ＭＳ Ｐゴシック" pitchFamily="34" charset="-128"/>
              </a:rPr>
              <a:t>. </a:t>
            </a:r>
          </a:p>
          <a:p>
            <a:r>
              <a:rPr lang="en-US" smtClean="0">
                <a:latin typeface="Arial" pitchFamily="34" charset="0"/>
                <a:ea typeface="ＭＳ Ｐゴシック" pitchFamily="34" charset="-128"/>
              </a:rPr>
              <a:t>30 euca-india + 30 euca-sierra + 20 nimbus-sierra + 20 nimbus-foxtrot + 50 nimbus-hotel = 150 resources</a:t>
            </a:r>
          </a:p>
          <a:p>
            <a:endParaRPr lang="en-US" smtClean="0">
              <a:latin typeface="Arial" pitchFamily="34" charset="0"/>
              <a:ea typeface="ＭＳ Ｐゴシック" pitchFamily="34" charset="-128"/>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C025E050-C007-43AF-84F1-ED19DFCB3DA4}" type="slidenum">
              <a:rPr lang="en-US">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latin typeface="Arial" pitchFamily="34" charset="0"/>
                <a:ea typeface="ＭＳ Ｐゴシック" pitchFamily="34" charset="-128"/>
              </a:rPr>
              <a:t>Available Hosts: </a:t>
            </a:r>
            <a:r>
              <a:rPr lang="en-US" smtClean="0">
                <a:latin typeface="Arial" pitchFamily="34" charset="0"/>
                <a:ea typeface="ＭＳ Ｐゴシック" pitchFamily="34" charset="-128"/>
              </a:rPr>
              <a:t>Machines that actually reported back (149)</a:t>
            </a:r>
          </a:p>
          <a:p>
            <a:r>
              <a:rPr lang="en-US" b="1" smtClean="0">
                <a:latin typeface="Arial" pitchFamily="34" charset="0"/>
                <a:ea typeface="ＭＳ Ｐゴシック" pitchFamily="34" charset="-128"/>
              </a:rPr>
              <a:t>Active Hosts: </a:t>
            </a:r>
            <a:r>
              <a:rPr lang="en-US" smtClean="0">
                <a:latin typeface="Arial" pitchFamily="34" charset="0"/>
                <a:ea typeface="ＭＳ Ｐゴシック" pitchFamily="34" charset="-128"/>
              </a:rPr>
              <a:t>Machines that actually partook in the workflow (123)</a:t>
            </a:r>
          </a:p>
          <a:p>
            <a:r>
              <a:rPr lang="en-US" b="1" smtClean="0">
                <a:latin typeface="Arial" pitchFamily="34" charset="0"/>
                <a:ea typeface="ＭＳ Ｐゴシック" pitchFamily="34" charset="-128"/>
              </a:rPr>
              <a:t>Jobs: </a:t>
            </a:r>
            <a:r>
              <a:rPr lang="en-US" smtClean="0">
                <a:latin typeface="Arial" pitchFamily="34" charset="0"/>
                <a:ea typeface="ＭＳ Ｐゴシック" pitchFamily="34" charset="-128"/>
              </a:rPr>
              <a:t>Number of Condor jobs completed (799)</a:t>
            </a:r>
          </a:p>
          <a:p>
            <a:r>
              <a:rPr lang="en-US" b="1" smtClean="0">
                <a:latin typeface="Arial" pitchFamily="34" charset="0"/>
                <a:ea typeface="ＭＳ Ｐゴシック" pitchFamily="34" charset="-128"/>
              </a:rPr>
              <a:t>Tasks: </a:t>
            </a:r>
            <a:r>
              <a:rPr lang="en-US" smtClean="0">
                <a:latin typeface="Arial" pitchFamily="34" charset="0"/>
                <a:ea typeface="ＭＳ Ｐゴシック" pitchFamily="34" charset="-128"/>
              </a:rPr>
              <a:t>Number of Periodogram tasks computed (33082)</a:t>
            </a:r>
          </a:p>
          <a:p>
            <a:r>
              <a:rPr lang="en-US" b="1" smtClean="0">
                <a:latin typeface="Arial" pitchFamily="34" charset="0"/>
                <a:ea typeface="ＭＳ Ｐゴシック" pitchFamily="34" charset="-128"/>
              </a:rPr>
              <a:t>Duration: </a:t>
            </a:r>
            <a:r>
              <a:rPr lang="en-US" smtClean="0">
                <a:latin typeface="Arial" pitchFamily="34" charset="0"/>
                <a:ea typeface="ＭＳ Ｐゴシック" pitchFamily="34" charset="-128"/>
              </a:rPr>
              <a:t>Cumulative duration (in hours) for tasks – totals over 22 days!</a:t>
            </a:r>
          </a:p>
          <a:p>
            <a:endParaRPr lang="en-US" smtClean="0">
              <a:ea typeface="ＭＳ Ｐゴシック" pitchFamily="34" charset="-128"/>
            </a:endParaRPr>
          </a:p>
        </p:txBody>
      </p:sp>
      <p:sp>
        <p:nvSpPr>
          <p:cNvPr id="25603" name="Slide Number Placeholder 3"/>
          <p:cNvSpPr>
            <a:spLocks noGrp="1"/>
          </p:cNvSpPr>
          <p:nvPr>
            <p:ph type="sldNum" sz="quarter" idx="5"/>
          </p:nvPr>
        </p:nvSpPr>
        <p:spPr bwMode="auto">
          <a:noFill/>
          <a:ln>
            <a:miter lim="800000"/>
            <a:headEnd/>
            <a:tailEnd/>
          </a:ln>
        </p:spPr>
        <p:txBody>
          <a:bodyPr/>
          <a:lstStyle/>
          <a:p>
            <a:fld id="{BE3866FF-16F6-4F6D-A559-9C64FE906D63}" type="slidenum">
              <a:rPr lang="en-US">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Arial" pitchFamily="34" charset="0"/>
                <a:ea typeface="ＭＳ Ｐゴシック" pitchFamily="34" charset="-128"/>
              </a:rPr>
              <a:t>Workflow completed in a little over 2 hours with all tasks, including staging. </a:t>
            </a:r>
          </a:p>
          <a:p>
            <a:r>
              <a:rPr lang="en-US" smtClean="0">
                <a:latin typeface="Arial" pitchFamily="34" charset="0"/>
                <a:ea typeface="ＭＳ Ｐゴシック" pitchFamily="34" charset="-128"/>
              </a:rPr>
              <a:t>Condor slot count = 2 * core count = 4 * machine count – over-subscribing remote CPUs on purpose.</a:t>
            </a:r>
          </a:p>
          <a:p>
            <a:r>
              <a:rPr lang="en-US" b="1" smtClean="0">
                <a:latin typeface="Arial" pitchFamily="34" charset="0"/>
                <a:ea typeface="ＭＳ Ｐゴシック" pitchFamily="34" charset="-128"/>
              </a:rPr>
              <a:t>Blue curve:</a:t>
            </a:r>
            <a:r>
              <a:rPr lang="en-US" smtClean="0">
                <a:latin typeface="Arial" pitchFamily="34" charset="0"/>
                <a:ea typeface="ＭＳ Ｐゴシック" pitchFamily="34" charset="-128"/>
              </a:rPr>
              <a:t> shows the resources as they report back, tops out at 622 resources, 596 FG cloud resources.</a:t>
            </a:r>
          </a:p>
          <a:p>
            <a:r>
              <a:rPr lang="en-US" b="1" smtClean="0">
                <a:latin typeface="Arial" pitchFamily="34" charset="0"/>
                <a:ea typeface="ＭＳ Ｐゴシック" pitchFamily="34" charset="-128"/>
              </a:rPr>
              <a:t>Red curve: </a:t>
            </a:r>
            <a:r>
              <a:rPr lang="en-US" smtClean="0">
                <a:latin typeface="Arial" pitchFamily="34" charset="0"/>
                <a:ea typeface="ＭＳ Ｐゴシック" pitchFamily="34" charset="-128"/>
              </a:rPr>
              <a:t>shows the slots that Condor thinks are </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busy</a:t>
            </a:r>
            <a:r>
              <a:rPr lang="en-US" altLang="en-US" smtClean="0">
                <a:latin typeface="Arial" pitchFamily="34" charset="0"/>
                <a:ea typeface="ＭＳ Ｐゴシック" pitchFamily="34" charset="-128"/>
              </a:rPr>
              <a:t>”</a:t>
            </a:r>
            <a:endParaRPr lang="en-US" smtClean="0">
              <a:latin typeface="Arial" pitchFamily="34" charset="0"/>
              <a:ea typeface="ＭＳ Ｐゴシック" pitchFamily="34" charset="-128"/>
            </a:endParaRPr>
          </a:p>
          <a:p>
            <a:r>
              <a:rPr lang="en-US" b="1" smtClean="0">
                <a:latin typeface="Arial" pitchFamily="34" charset="0"/>
                <a:ea typeface="ＭＳ Ｐゴシック" pitchFamily="34" charset="-128"/>
              </a:rPr>
              <a:t>Yellow curve:</a:t>
            </a:r>
            <a:r>
              <a:rPr lang="en-US" smtClean="0">
                <a:latin typeface="Arial" pitchFamily="34" charset="0"/>
                <a:ea typeface="ＭＳ Ｐゴシック" pitchFamily="34" charset="-128"/>
              </a:rPr>
              <a:t> tops out at ~100 idle jobs in Condor Q. Configured that way for scalability and local resource frugality. </a:t>
            </a:r>
          </a:p>
          <a:p>
            <a:r>
              <a:rPr lang="en-US" b="1" smtClean="0">
                <a:latin typeface="Arial" pitchFamily="34" charset="0"/>
                <a:ea typeface="ＭＳ Ｐゴシック" pitchFamily="34" charset="-128"/>
              </a:rPr>
              <a:t>Green curve:</a:t>
            </a:r>
            <a:r>
              <a:rPr lang="en-US" smtClean="0">
                <a:latin typeface="Arial" pitchFamily="34" charset="0"/>
                <a:ea typeface="ＭＳ Ｐゴシック" pitchFamily="34" charset="-128"/>
              </a:rPr>
              <a:t> tops out at ~466 parallel executing tasks, jobs that Condor has in state </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running</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 </a:t>
            </a:r>
          </a:p>
          <a:p>
            <a:endParaRPr lang="en-US" smtClean="0">
              <a:ea typeface="ＭＳ Ｐゴシック" pitchFamily="34" charset="-128"/>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6327EA66-4261-466F-B474-629735270D14}" type="slidenum">
              <a:rPr lang="en-US">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n-US" smtClean="0">
                <a:ea typeface="ＭＳ Ｐゴシック" pitchFamily="34" charset="-128"/>
              </a:rPr>
              <a:t> operation mix and locality characteristics of the applications in the workload affect the energy consumption of the resource. </a:t>
            </a:r>
          </a:p>
          <a:p>
            <a:pPr eaLnBrk="1" hangingPunct="1">
              <a:buFontTx/>
              <a:buChar char="•"/>
            </a:pPr>
            <a:r>
              <a:rPr lang="en-US" smtClean="0">
                <a:ea typeface="ＭＳ Ｐゴシック" pitchFamily="34" charset="-128"/>
              </a:rPr>
              <a:t> data locality is the primary source of variation in energy </a:t>
            </a:r>
          </a:p>
        </p:txBody>
      </p:sp>
      <p:sp>
        <p:nvSpPr>
          <p:cNvPr id="16388" name="Slide Number Placeholder 3"/>
          <p:cNvSpPr>
            <a:spLocks noGrp="1"/>
          </p:cNvSpPr>
          <p:nvPr>
            <p:ph type="sldNum" sz="quarter" idx="5"/>
          </p:nvPr>
        </p:nvSpPr>
        <p:spPr bwMode="auto">
          <a:noFill/>
          <a:ln>
            <a:miter lim="800000"/>
            <a:headEnd/>
            <a:tailEnd/>
          </a:ln>
        </p:spPr>
        <p:txBody>
          <a:bodyPr/>
          <a:lstStyle/>
          <a:p>
            <a:fld id="{7EC22960-FF50-4C76-BA5B-0CA67E0270C0}"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Bugs reported to globus group</a:t>
            </a:r>
          </a:p>
        </p:txBody>
      </p:sp>
      <p:sp>
        <p:nvSpPr>
          <p:cNvPr id="16388" name="Slide Number Placeholder 3"/>
          <p:cNvSpPr>
            <a:spLocks noGrp="1"/>
          </p:cNvSpPr>
          <p:nvPr>
            <p:ph type="sldNum" sz="quarter" idx="5"/>
          </p:nvPr>
        </p:nvSpPr>
        <p:spPr bwMode="auto">
          <a:noFill/>
          <a:ln>
            <a:miter lim="800000"/>
            <a:headEnd/>
            <a:tailEnd/>
          </a:ln>
        </p:spPr>
        <p:txBody>
          <a:bodyPr/>
          <a:lstStyle/>
          <a:p>
            <a:fld id="{E4655D6E-9614-4D59-8157-6C869E45D51E}"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538EB-286A-4710-944A-C408A223D29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538EB-286A-4710-944A-C408A223D29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538EB-286A-4710-944A-C408A223D29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538EB-286A-4710-944A-C408A223D29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point: looking</a:t>
            </a:r>
            <a:r>
              <a:rPr lang="en-US" baseline="0" dirty="0" smtClean="0"/>
              <a:t> forward to systems built out of multiple clouds there is an urgent need for interoperability standards which will build on new efforts as well as existing ones by a large number of organizations.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proposal lead by David Bernstein and Steve Diamond is being considered by the IEEE Standards Association  for a classic standards effort in this domain. Paralleling this standards development process a </a:t>
            </a:r>
            <a:r>
              <a:rPr lang="en-US" baseline="0" dirty="0" err="1" smtClean="0"/>
              <a:t>testbed</a:t>
            </a:r>
            <a:r>
              <a:rPr lang="en-US" baseline="0" dirty="0" smtClean="0"/>
              <a:t> is being developed for purposes of research needed to inform and clarify technical research questions relevant to the protocols, formats, mechanisms, etc associated with the standards. This </a:t>
            </a:r>
            <a:r>
              <a:rPr lang="en-US" baseline="0" dirty="0" err="1" smtClean="0"/>
              <a:t>testbed</a:t>
            </a:r>
            <a:r>
              <a:rPr lang="en-US" baseline="0" dirty="0" smtClean="0"/>
              <a:t> is being developed by the Center for Autonomic Computing at the University of Florida and will use the </a:t>
            </a:r>
            <a:r>
              <a:rPr lang="en-US" baseline="0" dirty="0" err="1" smtClean="0"/>
              <a:t>FutureGrid</a:t>
            </a:r>
            <a:r>
              <a:rPr lang="en-US" baseline="0" dirty="0" smtClean="0"/>
              <a:t> infrastructure. It is expected that the end users of this </a:t>
            </a:r>
            <a:r>
              <a:rPr lang="en-US" baseline="0" dirty="0" err="1" smtClean="0"/>
              <a:t>testbed</a:t>
            </a:r>
            <a:r>
              <a:rPr lang="en-US" baseline="0" dirty="0" smtClean="0"/>
              <a:t> will go well beyond UF researchers and include academics and industry researchers developing, using and evaluating standard cloud components (in isolation or combined).</a:t>
            </a:r>
            <a:endParaRPr lang="en-US" dirty="0" smtClean="0"/>
          </a:p>
          <a:p>
            <a:endParaRPr lang="en-US" dirty="0"/>
          </a:p>
        </p:txBody>
      </p:sp>
      <p:sp>
        <p:nvSpPr>
          <p:cNvPr id="4" name="Slide Number Placeholder 3"/>
          <p:cNvSpPr>
            <a:spLocks noGrp="1"/>
          </p:cNvSpPr>
          <p:nvPr>
            <p:ph type="sldNum" sz="quarter" idx="10"/>
          </p:nvPr>
        </p:nvSpPr>
        <p:spPr/>
        <p:txBody>
          <a:bodyPr/>
          <a:lstStyle/>
          <a:p>
            <a:fld id="{B1CDB9E7-0C31-477B-9848-771E92A1BD7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point: We</a:t>
            </a:r>
            <a:r>
              <a:rPr lang="en-US" baseline="0" dirty="0" smtClean="0"/>
              <a:t> have already </a:t>
            </a:r>
            <a:r>
              <a:rPr lang="en-US" baseline="0" dirty="0" err="1" smtClean="0"/>
              <a:t>depoyed</a:t>
            </a:r>
            <a:r>
              <a:rPr lang="en-US" baseline="0" dirty="0" smtClean="0"/>
              <a:t> multi-cloud systems using </a:t>
            </a:r>
            <a:r>
              <a:rPr lang="en-US" baseline="0" dirty="0" err="1" smtClean="0"/>
              <a:t>FutureGrid</a:t>
            </a:r>
            <a:r>
              <a:rPr lang="en-US" baseline="0" dirty="0" smtClean="0"/>
              <a:t> and therefore I a unique position to assist the standards work mentioned in the previous slide. This slide shows the creation of a “virtual cloud” consisting of five clouds connected by a virtual network and the subsequent deployment of execution environments and an application (BLAST). This an example mentioned in Geoffrey presentation, the software presentation  and  Kate’s presentation so this will be familiar to the attendees and needs not be covered in detail only referenced and linked to what others have said (they will mention the same capability involving also a Grid5000 cloud).</a:t>
            </a:r>
          </a:p>
          <a:p>
            <a:endParaRPr lang="en-US" baseline="0" dirty="0" smtClean="0"/>
          </a:p>
          <a:p>
            <a:r>
              <a:rPr lang="en-US" baseline="0" dirty="0" smtClean="0"/>
              <a:t>FYI, here is what the figure + animation depicts</a:t>
            </a:r>
            <a:endParaRPr lang="en-US" dirty="0" smtClean="0"/>
          </a:p>
          <a:p>
            <a:endParaRPr lang="en-US" dirty="0" smtClean="0"/>
          </a:p>
          <a:p>
            <a:endParaRPr lang="en-US" dirty="0" smtClean="0"/>
          </a:p>
          <a:p>
            <a:r>
              <a:rPr lang="en-US" dirty="0" smtClean="0"/>
              <a:t>1. ViNe-enable sites by launching ViNe VR VMs through Nimbus.</a:t>
            </a:r>
          </a:p>
          <a:p>
            <a:r>
              <a:rPr lang="en-US" dirty="0" smtClean="0"/>
              <a:t>2. ViNe</a:t>
            </a:r>
            <a:r>
              <a:rPr lang="en-US" baseline="0" dirty="0" smtClean="0"/>
              <a:t> configuration is downloaded from ViNe Download server.</a:t>
            </a:r>
          </a:p>
          <a:p>
            <a:r>
              <a:rPr lang="en-US" baseline="0" dirty="0" smtClean="0"/>
              <a:t>3. Instantiate VMs containing all necessary software to run BLAST (Hadoop+BLAST+databases)</a:t>
            </a:r>
          </a:p>
          <a:p>
            <a:r>
              <a:rPr lang="en-US" baseline="0" dirty="0" smtClean="0"/>
              <a:t>4. Contextualize: get all hostnames, host Ips, host keys, generate Hadoop configuration file, distribute configuration to all VMs, start TinyViNe on UC and PU VMs.</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endParaRPr lang="en-US" smtClean="0">
              <a:ea typeface="ＭＳ Ｐゴシック" pitchFamily="34" charset="-128"/>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486D66DB-1E18-4A81-9B6D-40048FB749DB}"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Is there a good web page with a list of those user management tools? Some examples would be good</a:t>
            </a:r>
          </a:p>
          <a:p>
            <a:endParaRPr lang="en-US" smtClean="0">
              <a:ea typeface="ＭＳ Ｐゴシック" pitchFamily="34" charset="-128"/>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71A0968D-E6EE-4297-AE56-466C68E57710}"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endParaRPr lang="en-US" smtClean="0">
              <a:ea typeface="ＭＳ Ｐゴシック" pitchFamily="34"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34B19322-7A99-490E-B54C-DF4DA7122813}"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3DF012-F7BA-4B4C-B4D8-3EEFE22EB41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00A27-0F16-40BF-8152-4C806593DEC9}" type="slidenum">
              <a:rPr lang="en-US">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00A27-0F16-40BF-8152-4C806593DEC9}" type="slidenum">
              <a:rPr lang="en-US">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1/16/2011</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F6CA35B-0B16-4991-80C2-92513B5C097A}" type="datetime1">
              <a:rPr lang="en-US"/>
              <a:pPr/>
              <a:t>1/16/2011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fld id="{F2B33770-AC8F-4404-99CE-DA82B4714D0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88AA19E-B6C0-435A-BFAC-1948B502893F}" type="datetime1">
              <a:rPr lang="en-US"/>
              <a:pPr/>
              <a:t>1/16/2011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http://futuregrid.org</a:t>
            </a:r>
          </a:p>
        </p:txBody>
      </p:sp>
      <p:sp>
        <p:nvSpPr>
          <p:cNvPr id="7" name="Slide Number Placeholder 5"/>
          <p:cNvSpPr>
            <a:spLocks noGrp="1"/>
          </p:cNvSpPr>
          <p:nvPr>
            <p:ph type="sldNum" sz="quarter" idx="12"/>
          </p:nvPr>
        </p:nvSpPr>
        <p:spPr/>
        <p:txBody>
          <a:bodyPr/>
          <a:lstStyle>
            <a:lvl1pPr>
              <a:defRPr/>
            </a:lvl1pPr>
          </a:lstStyle>
          <a:p>
            <a:fld id="{17158B7A-47AC-42F6-8726-0B1D5B93DA9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8DBA269-034A-42C3-BFA9-5A4F0A256A25}" type="datetime1">
              <a:rPr lang="en-US"/>
              <a:pPr/>
              <a:t>1/16/2011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http://futuregrid.org</a:t>
            </a:r>
          </a:p>
        </p:txBody>
      </p:sp>
      <p:sp>
        <p:nvSpPr>
          <p:cNvPr id="9" name="Slide Number Placeholder 5"/>
          <p:cNvSpPr>
            <a:spLocks noGrp="1"/>
          </p:cNvSpPr>
          <p:nvPr>
            <p:ph type="sldNum" sz="quarter" idx="12"/>
          </p:nvPr>
        </p:nvSpPr>
        <p:spPr/>
        <p:txBody>
          <a:bodyPr/>
          <a:lstStyle>
            <a:lvl1pPr>
              <a:defRPr/>
            </a:lvl1pPr>
          </a:lstStyle>
          <a:p>
            <a:fld id="{F843ABF7-B1A1-4809-A143-A8FDBE1CDC1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205F8F1-BD27-4710-A1A6-0874876D1B7C}" type="datetime1">
              <a:rPr lang="en-US"/>
              <a:pPr/>
              <a:t>1/16/2011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http://futuregrid.org</a:t>
            </a:r>
          </a:p>
        </p:txBody>
      </p:sp>
      <p:sp>
        <p:nvSpPr>
          <p:cNvPr id="5" name="Slide Number Placeholder 5"/>
          <p:cNvSpPr>
            <a:spLocks noGrp="1"/>
          </p:cNvSpPr>
          <p:nvPr>
            <p:ph type="sldNum" sz="quarter" idx="12"/>
          </p:nvPr>
        </p:nvSpPr>
        <p:spPr/>
        <p:txBody>
          <a:bodyPr/>
          <a:lstStyle>
            <a:lvl1pPr>
              <a:defRPr/>
            </a:lvl1pPr>
          </a:lstStyle>
          <a:p>
            <a:fld id="{883519D1-3E87-431E-B286-34A55D83F32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B357009-3601-49DD-9EA1-82DD8E1E9B72}" type="datetime1">
              <a:rPr lang="en-US"/>
              <a:pPr/>
              <a:t>1/16/2011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http://futuregrid.org</a:t>
            </a:r>
          </a:p>
        </p:txBody>
      </p:sp>
      <p:sp>
        <p:nvSpPr>
          <p:cNvPr id="4" name="Slide Number Placeholder 5"/>
          <p:cNvSpPr>
            <a:spLocks noGrp="1"/>
          </p:cNvSpPr>
          <p:nvPr>
            <p:ph type="sldNum" sz="quarter" idx="12"/>
          </p:nvPr>
        </p:nvSpPr>
        <p:spPr/>
        <p:txBody>
          <a:bodyPr/>
          <a:lstStyle>
            <a:lvl1pPr>
              <a:defRPr/>
            </a:lvl1pPr>
          </a:lstStyle>
          <a:p>
            <a:fld id="{9C834921-7CFB-4919-91EA-814BCF9A1B6F}"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4E106A7-CE0A-43EC-8D20-66B1CDA58E2C}" type="datetime1">
              <a:rPr lang="en-US"/>
              <a:pPr/>
              <a:t>1/16/2011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http://futuregrid.org</a:t>
            </a:r>
          </a:p>
        </p:txBody>
      </p:sp>
      <p:sp>
        <p:nvSpPr>
          <p:cNvPr id="7" name="Slide Number Placeholder 5"/>
          <p:cNvSpPr>
            <a:spLocks noGrp="1"/>
          </p:cNvSpPr>
          <p:nvPr>
            <p:ph type="sldNum" sz="quarter" idx="12"/>
          </p:nvPr>
        </p:nvSpPr>
        <p:spPr/>
        <p:txBody>
          <a:bodyPr/>
          <a:lstStyle>
            <a:lvl1pPr>
              <a:defRPr/>
            </a:lvl1pPr>
          </a:lstStyle>
          <a:p>
            <a:fld id="{5DCBF63E-5DBF-4C82-9033-81EA4F8FFBA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27417FD-68A0-499C-8673-39DAB51D10A1}" type="datetime1">
              <a:rPr lang="en-US"/>
              <a:pPr/>
              <a:t>1/16/2011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http://futuregrid.org</a:t>
            </a:r>
          </a:p>
        </p:txBody>
      </p:sp>
      <p:sp>
        <p:nvSpPr>
          <p:cNvPr id="7" name="Slide Number Placeholder 5"/>
          <p:cNvSpPr>
            <a:spLocks noGrp="1"/>
          </p:cNvSpPr>
          <p:nvPr>
            <p:ph type="sldNum" sz="quarter" idx="12"/>
          </p:nvPr>
        </p:nvSpPr>
        <p:spPr/>
        <p:txBody>
          <a:bodyPr/>
          <a:lstStyle>
            <a:lvl1pPr>
              <a:defRPr/>
            </a:lvl1pPr>
          </a:lstStyle>
          <a:p>
            <a:fld id="{390A6655-77B7-4A36-9205-B34ADDADC2D6}"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F736C4-1973-4D6D-9DD9-2DEDD32BBFC6}" type="datetime1">
              <a:rPr lang="en-US"/>
              <a:pPr/>
              <a:t>1/16/2011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fld id="{B166E7F6-FB42-491C-9C9F-2C6A6EA363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F71E42F-66C7-4B07-8B4D-E7C84BFCECD1}" type="datetime1">
              <a:rPr lang="en-US"/>
              <a:pPr/>
              <a:t>1/16/2011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fld id="{81B94D06-0D34-48EB-B1EB-C449E767A97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1/16/2011</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1/16/2011</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1/16/2011</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1/16/2011</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1/16/2011</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1/16/2011</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2C38DA2-FF0B-44FB-8AE9-260C3898D6BD}" type="datetime1">
              <a:rPr lang="en-US"/>
              <a:pPr/>
              <a:t>1/16/2011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fld id="{E5B218D8-E929-4F2D-AB61-F0DFA58C3AD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62799C-95D2-4817-88E3-30D71F9C93F4}" type="datetime1">
              <a:rPr lang="en-US"/>
              <a:pPr/>
              <a:t>1/16/2011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fld id="{C9A4E780-66BA-4735-BBD4-0FF9BFB4DAF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1/16/2011</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userDrawn="1"/>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userDrawn="1"/>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6644B690-B4FE-45C5-8740-B0D9A4E13FEE}" type="datetime1">
              <a:rPr lang="en-US" smtClean="0">
                <a:ea typeface="ＭＳ Ｐゴシック" pitchFamily="34" charset="-128"/>
              </a:rPr>
              <a:pPr defTabSz="457200" fontAlgn="base">
                <a:spcBef>
                  <a:spcPct val="0"/>
                </a:spcBef>
                <a:spcAft>
                  <a:spcPct val="0"/>
                </a:spcAft>
              </a:pPr>
              <a:t>1/16/2011</a:t>
            </a:fld>
            <a:endParaRPr lang="en-US" smtClean="0">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100">
                <a:solidFill>
                  <a:srgbClr val="898989"/>
                </a:solidFill>
                <a:latin typeface="Calibri" charset="0"/>
                <a:ea typeface="ＭＳ Ｐゴシック" charset="0"/>
                <a:cs typeface="ＭＳ Ｐゴシック" charset="0"/>
              </a:defRPr>
            </a:lvl1pPr>
          </a:lstStyle>
          <a:p>
            <a:pPr defTabSz="457200" fontAlgn="base">
              <a:spcBef>
                <a:spcPct val="0"/>
              </a:spcBef>
              <a:spcAft>
                <a:spcPct val="0"/>
              </a:spcAft>
              <a:defRPr/>
            </a:pPr>
            <a:r>
              <a:rPr lang="en-US"/>
              <a:t>http://futuregrid.org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3847F533-FE85-495E-AFEB-D683EA03FE93}"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userDrawn="1"/>
        </p:nvPicPr>
        <p:blipFill>
          <a:blip r:embed="rId14" cstate="print"/>
          <a:srcRect/>
          <a:stretch>
            <a:fillRect/>
          </a:stretch>
        </p:blipFill>
        <p:spPr bwMode="auto">
          <a:xfrm>
            <a:off x="3209925" y="6278563"/>
            <a:ext cx="738188" cy="501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ortal.futuregrid.org/project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ortal.futuregrid.org/projects/list/result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 y="1295400"/>
            <a:ext cx="7772400" cy="1470025"/>
          </a:xfrm>
        </p:spPr>
        <p:txBody>
          <a:bodyPr/>
          <a:lstStyle/>
          <a:p>
            <a:r>
              <a:rPr lang="en-US" dirty="0" smtClean="0"/>
              <a:t>Use of </a:t>
            </a:r>
            <a:r>
              <a:rPr lang="en-US" dirty="0" smtClean="0"/>
              <a:t>FutureGrid</a:t>
            </a:r>
            <a:br>
              <a:rPr lang="en-US" dirty="0" smtClean="0"/>
            </a:br>
            <a:r>
              <a:rPr lang="en-US" sz="3600" dirty="0" smtClean="0"/>
              <a:t>January 17 2011</a:t>
            </a:r>
            <a:br>
              <a:rPr lang="en-US" sz="3600" dirty="0" smtClean="0"/>
            </a:br>
            <a:r>
              <a:rPr lang="en-US" sz="3600" dirty="0" smtClean="0"/>
              <a:t>Bloomington IN </a:t>
            </a:r>
            <a:endParaRPr lang="en-US" dirty="0"/>
          </a:p>
        </p:txBody>
      </p:sp>
      <p:sp>
        <p:nvSpPr>
          <p:cNvPr id="6" name="Subtitle 5"/>
          <p:cNvSpPr>
            <a:spLocks noGrp="1"/>
          </p:cNvSpPr>
          <p:nvPr>
            <p:ph type="subTitle" idx="1"/>
          </p:nvPr>
        </p:nvSpPr>
        <p:spPr>
          <a:xfrm>
            <a:off x="0" y="3429000"/>
            <a:ext cx="9144000" cy="1752600"/>
          </a:xfrm>
        </p:spPr>
        <p:txBody>
          <a:bodyPr/>
          <a:lstStyle/>
          <a:p>
            <a:pPr algn="l"/>
            <a:r>
              <a:rPr lang="en-US" sz="2400" dirty="0" smtClean="0">
                <a:solidFill>
                  <a:schemeClr val="tx1"/>
                </a:solidFill>
              </a:rPr>
              <a:t>See list of projects: </a:t>
            </a:r>
            <a:r>
              <a:rPr lang="en-US" dirty="0" smtClean="0">
                <a:hlinkClick r:id="rId3"/>
              </a:rPr>
              <a:t>https://portal.futuregrid.org/projects</a:t>
            </a:r>
            <a:r>
              <a:rPr lang="en-US" dirty="0" smtClean="0"/>
              <a:t> </a:t>
            </a:r>
          </a:p>
          <a:p>
            <a:pPr algn="l"/>
            <a:r>
              <a:rPr lang="en-US" sz="2400" dirty="0" smtClean="0">
                <a:solidFill>
                  <a:schemeClr val="tx1"/>
                </a:solidFill>
              </a:rPr>
              <a:t>See summary of current project results: </a:t>
            </a:r>
            <a:r>
              <a:rPr lang="en-US" dirty="0" smtClean="0">
                <a:solidFill>
                  <a:schemeClr val="tx1"/>
                </a:solidFill>
                <a:hlinkClick r:id="rId4"/>
              </a:rPr>
              <a:t>https://portal.futuregrid.org/projects/list/results</a:t>
            </a:r>
            <a:r>
              <a:rPr lang="en-US" dirty="0" smtClean="0">
                <a:solidFill>
                  <a:schemeClr val="tx1"/>
                </a:solidFill>
              </a:rPr>
              <a:t>  </a:t>
            </a:r>
          </a:p>
          <a:p>
            <a:pPr algn="l"/>
            <a:r>
              <a:rPr lang="en-US" dirty="0" smtClean="0">
                <a:solidFill>
                  <a:schemeClr val="tx1"/>
                </a:solidFill>
              </a:rPr>
              <a:t>Or click individual projects</a:t>
            </a:r>
          </a:p>
          <a:p>
            <a:pPr algn="l"/>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latin typeface="Arial" pitchFamily="34" charset="0"/>
                <a:ea typeface="ＭＳ Ｐゴシック" pitchFamily="34" charset="-128"/>
              </a:rPr>
              <a:t>Pegasus FG Interaction</a:t>
            </a:r>
            <a:endParaRPr lang="en-US" smtClean="0">
              <a:ea typeface="ＭＳ Ｐゴシック" pitchFamily="34" charset="-128"/>
            </a:endParaRPr>
          </a:p>
        </p:txBody>
      </p:sp>
      <p:sp>
        <p:nvSpPr>
          <p:cNvPr id="17410" name="Footer Placeholder 3"/>
          <p:cNvSpPr>
            <a:spLocks noGrp="1"/>
          </p:cNvSpPr>
          <p:nvPr>
            <p:ph type="ftr" sz="quarter" idx="11"/>
          </p:nvPr>
        </p:nvSpPr>
        <p:spPr bwMode="auto">
          <a:noFill/>
          <a:ln>
            <a:miter lim="800000"/>
            <a:headEnd/>
            <a:tailEnd/>
          </a:ln>
        </p:spPr>
        <p:txBody>
          <a:bodyPr/>
          <a:lstStyle/>
          <a:p>
            <a:r>
              <a:rPr lang="en-US" smtClean="0">
                <a:latin typeface="Calibri" pitchFamily="34" charset="0"/>
                <a:ea typeface="ＭＳ Ｐゴシック" pitchFamily="34" charset="-128"/>
              </a:rPr>
              <a:t>http://futuregrid.org</a:t>
            </a:r>
          </a:p>
        </p:txBody>
      </p:sp>
      <p:sp>
        <p:nvSpPr>
          <p:cNvPr id="17411" name="Slide Number Placeholder 4"/>
          <p:cNvSpPr>
            <a:spLocks noGrp="1"/>
          </p:cNvSpPr>
          <p:nvPr>
            <p:ph type="sldNum" sz="quarter" idx="12"/>
          </p:nvPr>
        </p:nvSpPr>
        <p:spPr bwMode="auto">
          <a:noFill/>
          <a:ln>
            <a:miter lim="800000"/>
            <a:headEnd/>
            <a:tailEnd/>
          </a:ln>
        </p:spPr>
        <p:txBody>
          <a:bodyPr/>
          <a:lstStyle/>
          <a:p>
            <a:fld id="{97EF7BE4-AAD6-4994-8937-2DF656DE5278}" type="slidenum">
              <a:rPr lang="en-US"/>
              <a:pPr/>
              <a:t>10</a:t>
            </a:fld>
            <a:endParaRPr lang="en-US"/>
          </a:p>
        </p:txBody>
      </p:sp>
      <p:pic>
        <p:nvPicPr>
          <p:cNvPr id="17412" name="Picture 1" descr="fg-pwms-prov-sky.png"/>
          <p:cNvPicPr>
            <a:picLocks noChangeAspect="1"/>
          </p:cNvPicPr>
          <p:nvPr/>
        </p:nvPicPr>
        <p:blipFill>
          <a:blip r:embed="rId3" cstate="print"/>
          <a:srcRect/>
          <a:stretch>
            <a:fillRect/>
          </a:stretch>
        </p:blipFill>
        <p:spPr bwMode="auto">
          <a:xfrm>
            <a:off x="755650" y="1384300"/>
            <a:ext cx="7931150" cy="47355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latin typeface="Arial" pitchFamily="34" charset="0"/>
                <a:ea typeface="ＭＳ Ｐゴシック" pitchFamily="34" charset="-128"/>
              </a:rPr>
              <a:t>Pegasus Periodogram</a:t>
            </a:r>
            <a:endParaRPr lang="en-US" smtClean="0">
              <a:ea typeface="ＭＳ Ｐゴシック" pitchFamily="34" charset="-128"/>
            </a:endParaRPr>
          </a:p>
        </p:txBody>
      </p:sp>
      <p:sp>
        <p:nvSpPr>
          <p:cNvPr id="19458" name="Content Placeholder 2"/>
          <p:cNvSpPr>
            <a:spLocks noGrp="1"/>
          </p:cNvSpPr>
          <p:nvPr>
            <p:ph idx="1"/>
          </p:nvPr>
        </p:nvSpPr>
        <p:spPr/>
        <p:txBody>
          <a:bodyPr/>
          <a:lstStyle/>
          <a:p>
            <a:r>
              <a:rPr lang="en-US" smtClean="0">
                <a:latin typeface="Arial" pitchFamily="34" charset="0"/>
                <a:ea typeface="ＭＳ Ｐゴシック" pitchFamily="34" charset="-128"/>
              </a:rPr>
              <a:t>Search for extra-solar planets</a:t>
            </a:r>
          </a:p>
          <a:p>
            <a:pPr lvl="1"/>
            <a:r>
              <a:rPr lang="en-US" smtClean="0">
                <a:latin typeface="Arial" pitchFamily="34" charset="0"/>
                <a:ea typeface="ＭＳ Ｐゴシック" pitchFamily="34" charset="-128"/>
              </a:rPr>
              <a:t>Wobbles in radial velocity of star, or</a:t>
            </a:r>
          </a:p>
          <a:p>
            <a:pPr lvl="1"/>
            <a:r>
              <a:rPr lang="en-US" smtClean="0">
                <a:latin typeface="Arial" pitchFamily="34" charset="0"/>
                <a:ea typeface="ＭＳ Ｐゴシック" pitchFamily="34" charset="-128"/>
              </a:rPr>
              <a:t>Dips in star</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s intensity</a:t>
            </a:r>
          </a:p>
          <a:p>
            <a:r>
              <a:rPr lang="en-US" smtClean="0">
                <a:latin typeface="Arial" pitchFamily="34" charset="0"/>
                <a:ea typeface="ＭＳ Ｐゴシック" pitchFamily="34" charset="-128"/>
              </a:rPr>
              <a:t>200k light curves released by Kepler</a:t>
            </a:r>
          </a:p>
          <a:p>
            <a:r>
              <a:rPr lang="en-US" smtClean="0">
                <a:latin typeface="Arial" pitchFamily="34" charset="0"/>
                <a:ea typeface="ＭＳ Ｐゴシック" pitchFamily="34" charset="-128"/>
              </a:rPr>
              <a:t>Experiment is a </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ramp-up</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a:t>
            </a:r>
          </a:p>
          <a:p>
            <a:pPr lvl="1"/>
            <a:r>
              <a:rPr lang="en-US" smtClean="0">
                <a:latin typeface="Arial" pitchFamily="34" charset="0"/>
                <a:ea typeface="ＭＳ Ｐゴシック" pitchFamily="34" charset="-128"/>
              </a:rPr>
              <a:t>Try to see where things trip</a:t>
            </a:r>
          </a:p>
          <a:p>
            <a:pPr lvl="2"/>
            <a:r>
              <a:rPr lang="en-US" smtClean="0">
                <a:latin typeface="Arial" pitchFamily="34" charset="0"/>
                <a:ea typeface="ＭＳ Ｐゴシック" pitchFamily="34" charset="-128"/>
              </a:rPr>
              <a:t>16k light curves</a:t>
            </a:r>
          </a:p>
          <a:p>
            <a:pPr lvl="2"/>
            <a:r>
              <a:rPr lang="en-US" smtClean="0">
                <a:latin typeface="Arial" pitchFamily="34" charset="0"/>
                <a:ea typeface="ＭＳ Ｐゴシック" pitchFamily="34" charset="-128"/>
              </a:rPr>
              <a:t>33k computations (every light curve twice)</a:t>
            </a:r>
          </a:p>
          <a:p>
            <a:pPr lvl="1"/>
            <a:r>
              <a:rPr lang="en-US" smtClean="0">
                <a:latin typeface="Arial" pitchFamily="34" charset="0"/>
                <a:ea typeface="ＭＳ Ｐゴシック" pitchFamily="34" charset="-128"/>
              </a:rPr>
              <a:t>Already found places needing adjustments</a:t>
            </a:r>
          </a:p>
        </p:txBody>
      </p:sp>
      <p:sp>
        <p:nvSpPr>
          <p:cNvPr id="19459" name="Footer Placeholder 3"/>
          <p:cNvSpPr>
            <a:spLocks noGrp="1"/>
          </p:cNvSpPr>
          <p:nvPr>
            <p:ph type="ftr" sz="quarter" idx="11"/>
          </p:nvPr>
        </p:nvSpPr>
        <p:spPr bwMode="auto">
          <a:noFill/>
          <a:ln>
            <a:miter lim="800000"/>
            <a:headEnd/>
            <a:tailEnd/>
          </a:ln>
        </p:spPr>
        <p:txBody>
          <a:bodyPr/>
          <a:lstStyle/>
          <a:p>
            <a:r>
              <a:rPr lang="en-US" smtClean="0">
                <a:latin typeface="Calibri" pitchFamily="34" charset="0"/>
                <a:ea typeface="ＭＳ Ｐゴシック" pitchFamily="34" charset="-128"/>
              </a:rPr>
              <a:t>http://futuregrid.org</a:t>
            </a:r>
          </a:p>
        </p:txBody>
      </p:sp>
      <p:sp>
        <p:nvSpPr>
          <p:cNvPr id="19460" name="Slide Number Placeholder 4"/>
          <p:cNvSpPr>
            <a:spLocks noGrp="1"/>
          </p:cNvSpPr>
          <p:nvPr>
            <p:ph type="sldNum" sz="quarter" idx="12"/>
          </p:nvPr>
        </p:nvSpPr>
        <p:spPr bwMode="auto">
          <a:noFill/>
          <a:ln>
            <a:miter lim="800000"/>
            <a:headEnd/>
            <a:tailEnd/>
          </a:ln>
        </p:spPr>
        <p:txBody>
          <a:bodyPr/>
          <a:lstStyle/>
          <a:p>
            <a:fld id="{923903F9-EF52-4499-9E95-01917A1F8540}" type="slidenum">
              <a:rPr lang="en-US"/>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ea typeface="ＭＳ Ｐゴシック" pitchFamily="34" charset="-128"/>
              </a:rPr>
              <a:t>Periodogram Workflow</a:t>
            </a:r>
          </a:p>
        </p:txBody>
      </p:sp>
      <p:sp>
        <p:nvSpPr>
          <p:cNvPr id="20482" name="Footer Placeholder 3"/>
          <p:cNvSpPr>
            <a:spLocks noGrp="1"/>
          </p:cNvSpPr>
          <p:nvPr>
            <p:ph type="ftr" sz="quarter" idx="11"/>
          </p:nvPr>
        </p:nvSpPr>
        <p:spPr bwMode="auto">
          <a:noFill/>
          <a:ln>
            <a:miter lim="800000"/>
            <a:headEnd/>
            <a:tailEnd/>
          </a:ln>
        </p:spPr>
        <p:txBody>
          <a:bodyPr/>
          <a:lstStyle/>
          <a:p>
            <a:r>
              <a:rPr lang="en-US" smtClean="0">
                <a:latin typeface="Calibri" pitchFamily="34" charset="0"/>
                <a:ea typeface="ＭＳ Ｐゴシック" pitchFamily="34" charset="-128"/>
              </a:rPr>
              <a:t>http://futuregrid.org</a:t>
            </a:r>
          </a:p>
        </p:txBody>
      </p:sp>
      <p:sp>
        <p:nvSpPr>
          <p:cNvPr id="20483" name="Slide Number Placeholder 4"/>
          <p:cNvSpPr>
            <a:spLocks noGrp="1"/>
          </p:cNvSpPr>
          <p:nvPr>
            <p:ph type="sldNum" sz="quarter" idx="12"/>
          </p:nvPr>
        </p:nvSpPr>
        <p:spPr bwMode="auto">
          <a:noFill/>
          <a:ln>
            <a:miter lim="800000"/>
            <a:headEnd/>
            <a:tailEnd/>
          </a:ln>
        </p:spPr>
        <p:txBody>
          <a:bodyPr/>
          <a:lstStyle/>
          <a:p>
            <a:fld id="{86AA5BBE-54E6-4415-BC94-2121EF2B704F}" type="slidenum">
              <a:rPr lang="en-US"/>
              <a:pPr/>
              <a:t>12</a:t>
            </a:fld>
            <a:endParaRPr lang="en-US"/>
          </a:p>
        </p:txBody>
      </p:sp>
      <p:pic>
        <p:nvPicPr>
          <p:cNvPr id="20484" name="Content Placeholder 3" descr="plav-wf.png"/>
          <p:cNvPicPr>
            <a:picLocks noGrp="1" noChangeAspect="1"/>
          </p:cNvPicPr>
          <p:nvPr>
            <p:ph idx="1"/>
          </p:nvPr>
        </p:nvPicPr>
        <p:blipFill>
          <a:blip r:embed="rId3" cstate="print"/>
          <a:srcRect t="856" b="856"/>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latin typeface="Arial" pitchFamily="34" charset="0"/>
                <a:ea typeface="ＭＳ Ｐゴシック" pitchFamily="34" charset="-128"/>
              </a:rPr>
              <a:t>Requested Resources</a:t>
            </a:r>
            <a:endParaRPr lang="en-US" smtClean="0">
              <a:ea typeface="ＭＳ Ｐゴシック" pitchFamily="34" charset="-128"/>
            </a:endParaRPr>
          </a:p>
        </p:txBody>
      </p:sp>
      <p:sp>
        <p:nvSpPr>
          <p:cNvPr id="22530" name="Footer Placeholder 3"/>
          <p:cNvSpPr>
            <a:spLocks noGrp="1"/>
          </p:cNvSpPr>
          <p:nvPr>
            <p:ph type="ftr" sz="quarter" idx="11"/>
          </p:nvPr>
        </p:nvSpPr>
        <p:spPr bwMode="auto">
          <a:noFill/>
          <a:ln>
            <a:miter lim="800000"/>
            <a:headEnd/>
            <a:tailEnd/>
          </a:ln>
        </p:spPr>
        <p:txBody>
          <a:bodyPr/>
          <a:lstStyle/>
          <a:p>
            <a:r>
              <a:rPr lang="en-US" smtClean="0">
                <a:latin typeface="Calibri" pitchFamily="34" charset="0"/>
                <a:ea typeface="ＭＳ Ｐゴシック" pitchFamily="34" charset="-128"/>
              </a:rPr>
              <a:t>http://futuregrid.org</a:t>
            </a:r>
          </a:p>
        </p:txBody>
      </p:sp>
      <p:sp>
        <p:nvSpPr>
          <p:cNvPr id="22531" name="Slide Number Placeholder 4"/>
          <p:cNvSpPr>
            <a:spLocks noGrp="1"/>
          </p:cNvSpPr>
          <p:nvPr>
            <p:ph type="sldNum" sz="quarter" idx="12"/>
          </p:nvPr>
        </p:nvSpPr>
        <p:spPr bwMode="auto">
          <a:noFill/>
          <a:ln>
            <a:miter lim="800000"/>
            <a:headEnd/>
            <a:tailEnd/>
          </a:ln>
        </p:spPr>
        <p:txBody>
          <a:bodyPr/>
          <a:lstStyle/>
          <a:p>
            <a:fld id="{E564C4A2-5091-47C6-B632-7B96801ACB62}" type="slidenum">
              <a:rPr lang="en-US"/>
              <a:pPr/>
              <a:t>13</a:t>
            </a:fld>
            <a:endParaRPr lang="en-US"/>
          </a:p>
        </p:txBody>
      </p:sp>
      <p:pic>
        <p:nvPicPr>
          <p:cNvPr id="22532" name="Content Placeholder 3" descr="provision.png"/>
          <p:cNvPicPr>
            <a:picLocks noGrp="1" noChangeAspect="1"/>
          </p:cNvPicPr>
          <p:nvPr>
            <p:ph idx="1"/>
          </p:nvPr>
        </p:nvPicPr>
        <p:blipFill>
          <a:blip r:embed="rId3" cstate="print"/>
          <a:srcRect t="-8115" b="-8115"/>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latin typeface="Arial" pitchFamily="34" charset="0"/>
                <a:ea typeface="ＭＳ Ｐゴシック" pitchFamily="34" charset="-128"/>
              </a:rPr>
              <a:t>Hosts, Tasks, and Duration</a:t>
            </a:r>
            <a:endParaRPr lang="en-US" smtClean="0">
              <a:ea typeface="ＭＳ Ｐゴシック" pitchFamily="34" charset="-128"/>
            </a:endParaRPr>
          </a:p>
        </p:txBody>
      </p:sp>
      <p:sp>
        <p:nvSpPr>
          <p:cNvPr id="24578" name="Footer Placeholder 3"/>
          <p:cNvSpPr>
            <a:spLocks noGrp="1"/>
          </p:cNvSpPr>
          <p:nvPr>
            <p:ph type="ftr" sz="quarter" idx="11"/>
          </p:nvPr>
        </p:nvSpPr>
        <p:spPr bwMode="auto">
          <a:noFill/>
          <a:ln>
            <a:miter lim="800000"/>
            <a:headEnd/>
            <a:tailEnd/>
          </a:ln>
        </p:spPr>
        <p:txBody>
          <a:bodyPr/>
          <a:lstStyle/>
          <a:p>
            <a:r>
              <a:rPr lang="en-US" smtClean="0">
                <a:latin typeface="Calibri" pitchFamily="34" charset="0"/>
                <a:ea typeface="ＭＳ Ｐゴシック" pitchFamily="34" charset="-128"/>
              </a:rPr>
              <a:t>http://futuregrid.org</a:t>
            </a:r>
          </a:p>
        </p:txBody>
      </p:sp>
      <p:sp>
        <p:nvSpPr>
          <p:cNvPr id="24579" name="Slide Number Placeholder 4"/>
          <p:cNvSpPr>
            <a:spLocks noGrp="1"/>
          </p:cNvSpPr>
          <p:nvPr>
            <p:ph type="sldNum" sz="quarter" idx="12"/>
          </p:nvPr>
        </p:nvSpPr>
        <p:spPr bwMode="auto">
          <a:noFill/>
          <a:ln>
            <a:miter lim="800000"/>
            <a:headEnd/>
            <a:tailEnd/>
          </a:ln>
        </p:spPr>
        <p:txBody>
          <a:bodyPr/>
          <a:lstStyle/>
          <a:p>
            <a:fld id="{873A711C-BF36-444F-B35E-9B44E966620B}" type="slidenum">
              <a:rPr lang="en-US"/>
              <a:pPr/>
              <a:t>14</a:t>
            </a:fld>
            <a:endParaRPr lang="en-US"/>
          </a:p>
        </p:txBody>
      </p:sp>
      <p:graphicFrame>
        <p:nvGraphicFramePr>
          <p:cNvPr id="7"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latin typeface="Arial" pitchFamily="34" charset="0"/>
                <a:ea typeface="ＭＳ Ｐゴシック" pitchFamily="34" charset="-128"/>
              </a:rPr>
              <a:t>Resource and Job States</a:t>
            </a:r>
            <a:endParaRPr lang="en-US" smtClean="0">
              <a:ea typeface="ＭＳ Ｐゴシック" pitchFamily="34" charset="-128"/>
            </a:endParaRPr>
          </a:p>
        </p:txBody>
      </p:sp>
      <p:sp>
        <p:nvSpPr>
          <p:cNvPr id="26626" name="Footer Placeholder 3"/>
          <p:cNvSpPr>
            <a:spLocks noGrp="1"/>
          </p:cNvSpPr>
          <p:nvPr>
            <p:ph type="ftr" sz="quarter" idx="11"/>
          </p:nvPr>
        </p:nvSpPr>
        <p:spPr bwMode="auto">
          <a:noFill/>
          <a:ln>
            <a:miter lim="800000"/>
            <a:headEnd/>
            <a:tailEnd/>
          </a:ln>
        </p:spPr>
        <p:txBody>
          <a:bodyPr/>
          <a:lstStyle/>
          <a:p>
            <a:r>
              <a:rPr lang="en-US" smtClean="0">
                <a:latin typeface="Calibri" pitchFamily="34" charset="0"/>
                <a:ea typeface="ＭＳ Ｐゴシック" pitchFamily="34" charset="-128"/>
              </a:rPr>
              <a:t>http://futuregrid.org</a:t>
            </a:r>
          </a:p>
        </p:txBody>
      </p:sp>
      <p:sp>
        <p:nvSpPr>
          <p:cNvPr id="26627" name="Slide Number Placeholder 4"/>
          <p:cNvSpPr>
            <a:spLocks noGrp="1"/>
          </p:cNvSpPr>
          <p:nvPr>
            <p:ph type="sldNum" sz="quarter" idx="12"/>
          </p:nvPr>
        </p:nvSpPr>
        <p:spPr bwMode="auto">
          <a:noFill/>
          <a:ln>
            <a:miter lim="800000"/>
            <a:headEnd/>
            <a:tailEnd/>
          </a:ln>
        </p:spPr>
        <p:txBody>
          <a:bodyPr/>
          <a:lstStyle/>
          <a:p>
            <a:fld id="{6668F740-5E54-46E3-992F-A3BEB8674B83}" type="slidenum">
              <a:rPr lang="en-US"/>
              <a:pPr/>
              <a:t>15</a:t>
            </a:fld>
            <a:endParaRPr lang="en-US"/>
          </a:p>
        </p:txBody>
      </p:sp>
      <p:pic>
        <p:nvPicPr>
          <p:cNvPr id="26628" name="Content Placeholder 3" descr="states.png"/>
          <p:cNvPicPr>
            <a:picLocks noChangeAspect="1"/>
          </p:cNvPicPr>
          <p:nvPr/>
        </p:nvPicPr>
        <p:blipFill>
          <a:blip r:embed="rId3" cstate="print"/>
          <a:srcRect l="-6285" r="-6285"/>
          <a:stretch>
            <a:fillRect/>
          </a:stretch>
        </p:blipFill>
        <p:spPr bwMode="auto">
          <a:xfrm>
            <a:off x="790575" y="1371600"/>
            <a:ext cx="7772400" cy="47609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p:txBody>
          <a:bodyPr/>
          <a:lstStyle/>
          <a:p>
            <a:r>
              <a:rPr lang="en-US" sz="3600" smtClean="0">
                <a:ea typeface="ＭＳ Ｐゴシック" pitchFamily="34" charset="-128"/>
              </a:rPr>
              <a:t>Fine-grained Application Energy Modeling</a:t>
            </a:r>
            <a:br>
              <a:rPr lang="en-US" sz="3600" smtClean="0">
                <a:ea typeface="ＭＳ Ｐゴシック" pitchFamily="34" charset="-128"/>
              </a:rPr>
            </a:br>
            <a:r>
              <a:rPr lang="en-US" sz="2800" b="0" smtClean="0">
                <a:ea typeface="ＭＳ Ｐゴシック" pitchFamily="34" charset="-128"/>
              </a:rPr>
              <a:t>Catherine Olschanowsky (UCSD/SDSC)</a:t>
            </a:r>
            <a:endParaRPr lang="en-US" sz="3600" b="0" smtClean="0">
              <a:ea typeface="ＭＳ Ｐゴシック" pitchFamily="34" charset="-128"/>
            </a:endParaRPr>
          </a:p>
        </p:txBody>
      </p:sp>
      <p:sp>
        <p:nvSpPr>
          <p:cNvPr id="15363" name="Content Placeholder 12"/>
          <p:cNvSpPr>
            <a:spLocks noGrp="1"/>
          </p:cNvSpPr>
          <p:nvPr>
            <p:ph sz="half" idx="1"/>
          </p:nvPr>
        </p:nvSpPr>
        <p:spPr>
          <a:xfrm>
            <a:off x="457200" y="1549400"/>
            <a:ext cx="4851400" cy="4525963"/>
          </a:xfrm>
        </p:spPr>
        <p:txBody>
          <a:bodyPr/>
          <a:lstStyle/>
          <a:p>
            <a:r>
              <a:rPr lang="en-US" sz="2000" smtClean="0">
                <a:ea typeface="ＭＳ Ｐゴシック" pitchFamily="34" charset="-128"/>
              </a:rPr>
              <a:t>PhD student in CSE dept at UCSD</a:t>
            </a:r>
          </a:p>
          <a:p>
            <a:r>
              <a:rPr lang="en-US" sz="2000" smtClean="0">
                <a:ea typeface="ＭＳ Ｐゴシック" pitchFamily="34" charset="-128"/>
              </a:rPr>
              <a:t>Research:  estimate the energy requirements for specific application-resource pairings</a:t>
            </a:r>
          </a:p>
          <a:p>
            <a:pPr lvl="1"/>
            <a:r>
              <a:rPr lang="en-US" sz="1800" smtClean="0">
                <a:ea typeface="ＭＳ Ｐゴシック" pitchFamily="34" charset="-128"/>
              </a:rPr>
              <a:t>Method to collect fine-grained DC power measurements on HPC resources </a:t>
            </a:r>
          </a:p>
          <a:p>
            <a:pPr lvl="1"/>
            <a:r>
              <a:rPr lang="en-US" sz="1800" smtClean="0">
                <a:ea typeface="ＭＳ Ｐゴシック" pitchFamily="34" charset="-128"/>
              </a:rPr>
              <a:t>Energy-centric benchmark infrastructure</a:t>
            </a:r>
          </a:p>
          <a:p>
            <a:pPr lvl="1"/>
            <a:r>
              <a:rPr lang="en-US" sz="1800" smtClean="0">
                <a:ea typeface="ＭＳ Ｐゴシック" pitchFamily="34" charset="-128"/>
              </a:rPr>
              <a:t>Models		</a:t>
            </a:r>
          </a:p>
          <a:p>
            <a:r>
              <a:rPr lang="en-US" sz="2000" smtClean="0">
                <a:ea typeface="ＭＳ Ｐゴシック" pitchFamily="34" charset="-128"/>
              </a:rPr>
              <a:t>FutureGrid experiment:</a:t>
            </a:r>
          </a:p>
          <a:p>
            <a:pPr lvl="1"/>
            <a:r>
              <a:rPr lang="en-US" sz="1800" smtClean="0">
                <a:ea typeface="ＭＳ Ｐゴシック" pitchFamily="34" charset="-128"/>
              </a:rPr>
              <a:t>Required bare metal access to 1 node of Sierra for 2 weeks</a:t>
            </a:r>
          </a:p>
          <a:p>
            <a:pPr lvl="1"/>
            <a:r>
              <a:rPr lang="en-US" sz="1800" smtClean="0">
                <a:ea typeface="ＭＳ Ｐゴシック" pitchFamily="34" charset="-128"/>
              </a:rPr>
              <a:t>Custom-made power monitoring harness attached to CPU and memory</a:t>
            </a:r>
          </a:p>
          <a:p>
            <a:pPr lvl="1"/>
            <a:r>
              <a:rPr lang="en-US" sz="1800" smtClean="0">
                <a:ea typeface="ＭＳ Ｐゴシック" pitchFamily="34" charset="-128"/>
              </a:rPr>
              <a:t>WattsUp device connected to power</a:t>
            </a:r>
          </a:p>
          <a:p>
            <a:pPr lvl="1"/>
            <a:r>
              <a:rPr lang="en-US" sz="1800" smtClean="0">
                <a:ea typeface="ＭＳ Ｐゴシック" pitchFamily="34" charset="-128"/>
              </a:rPr>
              <a:t>Required node recertification by IBM</a:t>
            </a:r>
          </a:p>
        </p:txBody>
      </p:sp>
      <p:sp>
        <p:nvSpPr>
          <p:cNvPr id="15364" name="Footer Placeholder 3"/>
          <p:cNvSpPr>
            <a:spLocks noGrp="1"/>
          </p:cNvSpPr>
          <p:nvPr>
            <p:ph type="ftr" sz="quarter" idx="11"/>
          </p:nvPr>
        </p:nvSpPr>
        <p:spPr bwMode="auto">
          <a:noFill/>
          <a:ln>
            <a:miter lim="800000"/>
            <a:headEnd/>
            <a:tailEnd/>
          </a:ln>
        </p:spPr>
        <p:txBody>
          <a:bodyPr/>
          <a:lstStyle/>
          <a:p>
            <a:r>
              <a:rPr lang="en-US" smtClean="0">
                <a:latin typeface="Calibri" pitchFamily="34" charset="0"/>
                <a:ea typeface="ＭＳ Ｐゴシック" pitchFamily="34" charset="-128"/>
              </a:rPr>
              <a:t>http://futuregrid.org</a:t>
            </a:r>
          </a:p>
        </p:txBody>
      </p:sp>
      <p:pic>
        <p:nvPicPr>
          <p:cNvPr id="15365" name="Picture 11" descr="topview.jpg"/>
          <p:cNvPicPr>
            <a:picLocks noChangeAspect="1" noChangeArrowheads="1"/>
          </p:cNvPicPr>
          <p:nvPr/>
        </p:nvPicPr>
        <p:blipFill>
          <a:blip r:embed="rId3" cstate="print"/>
          <a:srcRect/>
          <a:stretch>
            <a:fillRect/>
          </a:stretch>
        </p:blipFill>
        <p:spPr bwMode="auto">
          <a:xfrm>
            <a:off x="5702300" y="4244975"/>
            <a:ext cx="2835275" cy="2124075"/>
          </a:xfrm>
          <a:prstGeom prst="rect">
            <a:avLst/>
          </a:prstGeom>
          <a:noFill/>
          <a:ln w="9525">
            <a:noFill/>
            <a:miter lim="800000"/>
            <a:headEnd/>
            <a:tailEnd/>
          </a:ln>
        </p:spPr>
      </p:pic>
      <p:pic>
        <p:nvPicPr>
          <p:cNvPr id="15366" name="Picture 22" descr="800px-Olschanowsky-side-diagram.jpg"/>
          <p:cNvPicPr>
            <a:picLocks noChangeAspect="1"/>
          </p:cNvPicPr>
          <p:nvPr/>
        </p:nvPicPr>
        <p:blipFill>
          <a:blip r:embed="rId4" cstate="print"/>
          <a:srcRect/>
          <a:stretch>
            <a:fillRect/>
          </a:stretch>
        </p:blipFill>
        <p:spPr bwMode="auto">
          <a:xfrm>
            <a:off x="5638800" y="1549400"/>
            <a:ext cx="2895600" cy="2171700"/>
          </a:xfrm>
          <a:prstGeom prst="rect">
            <a:avLst/>
          </a:prstGeom>
          <a:noFill/>
          <a:ln w="9525">
            <a:noFill/>
            <a:miter lim="800000"/>
            <a:headEnd/>
            <a:tailEnd/>
          </a:ln>
        </p:spPr>
      </p:pic>
      <p:sp>
        <p:nvSpPr>
          <p:cNvPr id="15367" name="TextBox 23"/>
          <p:cNvSpPr txBox="1">
            <a:spLocks noChangeArrowheads="1"/>
          </p:cNvSpPr>
          <p:nvPr/>
        </p:nvSpPr>
        <p:spPr bwMode="auto">
          <a:xfrm>
            <a:off x="5638800" y="3721100"/>
            <a:ext cx="3048000" cy="523875"/>
          </a:xfrm>
          <a:prstGeom prst="rect">
            <a:avLst/>
          </a:prstGeom>
          <a:noFill/>
          <a:ln w="9525">
            <a:noFill/>
            <a:miter lim="800000"/>
            <a:headEnd/>
            <a:tailEnd/>
          </a:ln>
        </p:spPr>
        <p:txBody>
          <a:bodyPr>
            <a:spAutoFit/>
          </a:bodyPr>
          <a:lstStyle/>
          <a:p>
            <a:r>
              <a:rPr lang="en-US" sz="1400">
                <a:solidFill>
                  <a:schemeClr val="accent1"/>
                </a:solidFill>
              </a:rPr>
              <a:t>Power monitoring harness attached to Sierra node</a:t>
            </a:r>
          </a:p>
        </p:txBody>
      </p:sp>
      <p:sp>
        <p:nvSpPr>
          <p:cNvPr id="15368" name="TextBox 25"/>
          <p:cNvSpPr txBox="1">
            <a:spLocks noChangeArrowheads="1"/>
          </p:cNvSpPr>
          <p:nvPr/>
        </p:nvSpPr>
        <p:spPr bwMode="auto">
          <a:xfrm>
            <a:off x="5702300" y="6334125"/>
            <a:ext cx="3048000" cy="307975"/>
          </a:xfrm>
          <a:prstGeom prst="rect">
            <a:avLst/>
          </a:prstGeom>
          <a:noFill/>
          <a:ln w="9525">
            <a:noFill/>
            <a:miter lim="800000"/>
            <a:headEnd/>
            <a:tailEnd/>
          </a:ln>
        </p:spPr>
        <p:txBody>
          <a:bodyPr>
            <a:spAutoFit/>
          </a:bodyPr>
          <a:lstStyle/>
          <a:p>
            <a:r>
              <a:rPr lang="en-US" sz="1400">
                <a:solidFill>
                  <a:schemeClr val="accent1"/>
                </a:solidFill>
              </a:rPr>
              <a:t>Close-up of harness attachments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4000" smtClean="0">
                <a:ea typeface="ＭＳ Ｐゴシック" pitchFamily="34" charset="-128"/>
              </a:rPr>
              <a:t>TeraGrid QA Testing and Debugging</a:t>
            </a:r>
            <a:br>
              <a:rPr lang="en-US" sz="4000" smtClean="0">
                <a:ea typeface="ＭＳ Ｐゴシック" pitchFamily="34" charset="-128"/>
              </a:rPr>
            </a:br>
            <a:r>
              <a:rPr lang="en-US" sz="2800" b="0" smtClean="0">
                <a:ea typeface="ＭＳ Ｐゴシック" pitchFamily="34" charset="-128"/>
              </a:rPr>
              <a:t>Shava Smallen (UCSD/SDSC)</a:t>
            </a:r>
            <a:r>
              <a:rPr lang="en-US" sz="2800" smtClean="0">
                <a:ea typeface="ＭＳ Ｐゴシック" pitchFamily="34" charset="-128"/>
              </a:rPr>
              <a:t> </a:t>
            </a:r>
          </a:p>
        </p:txBody>
      </p:sp>
      <p:sp>
        <p:nvSpPr>
          <p:cNvPr id="15363" name="Content Placeholder 7"/>
          <p:cNvSpPr>
            <a:spLocks noGrp="1"/>
          </p:cNvSpPr>
          <p:nvPr>
            <p:ph sz="half" idx="2"/>
          </p:nvPr>
        </p:nvSpPr>
        <p:spPr>
          <a:xfrm>
            <a:off x="457200" y="1535113"/>
            <a:ext cx="4187825" cy="4591050"/>
          </a:xfrm>
        </p:spPr>
        <p:txBody>
          <a:bodyPr/>
          <a:lstStyle/>
          <a:p>
            <a:r>
              <a:rPr lang="en-US" sz="2000" smtClean="0">
                <a:ea typeface="ＭＳ Ｐゴシック" pitchFamily="34" charset="-128"/>
              </a:rPr>
              <a:t>Co-lead of TeraGrid Quality Assurance Working Group</a:t>
            </a:r>
          </a:p>
          <a:p>
            <a:r>
              <a:rPr lang="en-US" sz="2000" smtClean="0">
                <a:ea typeface="ＭＳ Ｐゴシック" pitchFamily="34" charset="-128"/>
              </a:rPr>
              <a:t>GRAM 5 scalability testing</a:t>
            </a:r>
          </a:p>
          <a:p>
            <a:pPr lvl="1"/>
            <a:r>
              <a:rPr lang="en-US" sz="1800" smtClean="0">
                <a:ea typeface="ＭＳ Ｐゴシック" pitchFamily="34" charset="-128"/>
              </a:rPr>
              <a:t>Emulated Science Gateway use</a:t>
            </a:r>
          </a:p>
          <a:p>
            <a:pPr lvl="1"/>
            <a:r>
              <a:rPr lang="en-US" sz="1800" smtClean="0">
                <a:ea typeface="ＭＳ Ｐゴシック" pitchFamily="34" charset="-128"/>
              </a:rPr>
              <a:t>Created virtual cluster via Nimbus on Foxtrot for ~1 month</a:t>
            </a:r>
          </a:p>
          <a:p>
            <a:pPr lvl="1"/>
            <a:r>
              <a:rPr lang="en-US" sz="1800" smtClean="0">
                <a:ea typeface="ＭＳ Ｐゴシック" pitchFamily="34" charset="-128"/>
              </a:rPr>
              <a:t>Discovered bug where large log file was created in user’s home dir</a:t>
            </a:r>
          </a:p>
          <a:p>
            <a:r>
              <a:rPr lang="en-US" sz="2000" smtClean="0">
                <a:ea typeface="ＭＳ Ｐゴシック" pitchFamily="34" charset="-128"/>
              </a:rPr>
              <a:t>GridFTP 5 testing</a:t>
            </a:r>
          </a:p>
          <a:p>
            <a:pPr lvl="1"/>
            <a:r>
              <a:rPr lang="en-US" sz="1800" smtClean="0">
                <a:ea typeface="ＭＳ Ｐゴシック" pitchFamily="34" charset="-128"/>
              </a:rPr>
              <a:t>Verified data synchronization and server offline mode</a:t>
            </a:r>
          </a:p>
          <a:p>
            <a:pPr lvl="1"/>
            <a:r>
              <a:rPr lang="en-US" sz="1800" smtClean="0">
                <a:ea typeface="ＭＳ Ｐゴシック" pitchFamily="34" charset="-128"/>
              </a:rPr>
              <a:t>Created VM via Nimbus on Sierra and Foxtrot</a:t>
            </a:r>
          </a:p>
          <a:p>
            <a:pPr lvl="1"/>
            <a:r>
              <a:rPr lang="en-US" sz="1800" smtClean="0">
                <a:ea typeface="ＭＳ Ｐゴシック" pitchFamily="34" charset="-128"/>
              </a:rPr>
              <a:t>Discovered small bug in synchronization</a:t>
            </a:r>
          </a:p>
        </p:txBody>
      </p:sp>
      <p:sp>
        <p:nvSpPr>
          <p:cNvPr id="15364" name="Text Placeholder 8"/>
          <p:cNvSpPr>
            <a:spLocks noGrp="1"/>
          </p:cNvSpPr>
          <p:nvPr>
            <p:ph type="body" sz="quarter" idx="3"/>
          </p:nvPr>
        </p:nvSpPr>
        <p:spPr/>
        <p:txBody>
          <a:bodyPr/>
          <a:lstStyle/>
          <a:p>
            <a:endParaRPr lang="en-US" smtClean="0">
              <a:ea typeface="ＭＳ Ｐゴシック" pitchFamily="34" charset="-128"/>
            </a:endParaRPr>
          </a:p>
        </p:txBody>
      </p:sp>
      <p:sp>
        <p:nvSpPr>
          <p:cNvPr id="15365" name="Footer Placeholder 4"/>
          <p:cNvSpPr>
            <a:spLocks noGrp="1"/>
          </p:cNvSpPr>
          <p:nvPr>
            <p:ph type="ftr" sz="quarter" idx="11"/>
          </p:nvPr>
        </p:nvSpPr>
        <p:spPr bwMode="auto">
          <a:noFill/>
          <a:ln>
            <a:miter lim="800000"/>
            <a:headEnd/>
            <a:tailEnd/>
          </a:ln>
        </p:spPr>
        <p:txBody>
          <a:bodyPr/>
          <a:lstStyle/>
          <a:p>
            <a:r>
              <a:rPr lang="en-US" smtClean="0">
                <a:latin typeface="Calibri" pitchFamily="34" charset="0"/>
                <a:ea typeface="ＭＳ Ｐゴシック" pitchFamily="34" charset="-128"/>
              </a:rPr>
              <a:t>http://futuregrid.org</a:t>
            </a:r>
          </a:p>
        </p:txBody>
      </p:sp>
      <p:sp>
        <p:nvSpPr>
          <p:cNvPr id="15366" name="Slide Number Placeholder 5"/>
          <p:cNvSpPr>
            <a:spLocks noGrp="1"/>
          </p:cNvSpPr>
          <p:nvPr>
            <p:ph type="sldNum" sz="quarter" idx="12"/>
          </p:nvPr>
        </p:nvSpPr>
        <p:spPr bwMode="auto">
          <a:noFill/>
          <a:ln>
            <a:miter lim="800000"/>
            <a:headEnd/>
            <a:tailEnd/>
          </a:ln>
        </p:spPr>
        <p:txBody>
          <a:bodyPr/>
          <a:lstStyle/>
          <a:p>
            <a:fld id="{2690BD43-D42B-4D43-9B20-19B70E8EB4AD}" type="slidenum">
              <a:rPr lang="en-US"/>
              <a:pPr/>
              <a:t>17</a:t>
            </a:fld>
            <a:endParaRPr lang="en-US"/>
          </a:p>
        </p:txBody>
      </p:sp>
      <p:pic>
        <p:nvPicPr>
          <p:cNvPr id="15367" name="Picture 10" descr=":TGQA1.png"/>
          <p:cNvPicPr>
            <a:picLocks noChangeAspect="1" noChangeArrowheads="1"/>
          </p:cNvPicPr>
          <p:nvPr/>
        </p:nvPicPr>
        <p:blipFill>
          <a:blip r:embed="rId3" cstate="print"/>
          <a:srcRect/>
          <a:stretch>
            <a:fillRect/>
          </a:stretch>
        </p:blipFill>
        <p:spPr bwMode="auto">
          <a:xfrm>
            <a:off x="4598988" y="1417638"/>
            <a:ext cx="4546600" cy="3405187"/>
          </a:xfrm>
          <a:prstGeom prst="rect">
            <a:avLst/>
          </a:prstGeom>
          <a:noFill/>
          <a:ln w="9525">
            <a:noFill/>
            <a:miter lim="800000"/>
            <a:headEnd/>
            <a:tailEnd/>
          </a:ln>
        </p:spPr>
      </p:pic>
      <p:sp>
        <p:nvSpPr>
          <p:cNvPr id="15368" name="TextBox 11"/>
          <p:cNvSpPr txBox="1">
            <a:spLocks noChangeArrowheads="1"/>
          </p:cNvSpPr>
          <p:nvPr/>
        </p:nvSpPr>
        <p:spPr bwMode="auto">
          <a:xfrm>
            <a:off x="4876800" y="4708525"/>
            <a:ext cx="3810000" cy="523875"/>
          </a:xfrm>
          <a:prstGeom prst="rect">
            <a:avLst/>
          </a:prstGeom>
          <a:noFill/>
          <a:ln w="9525">
            <a:noFill/>
            <a:miter lim="800000"/>
            <a:headEnd/>
            <a:tailEnd/>
          </a:ln>
        </p:spPr>
        <p:txBody>
          <a:bodyPr>
            <a:spAutoFit/>
          </a:bodyPr>
          <a:lstStyle/>
          <a:p>
            <a:r>
              <a:rPr lang="en-US" sz="1400">
                <a:solidFill>
                  <a:schemeClr val="accent1"/>
                </a:solidFill>
              </a:rPr>
              <a:t>GRAM 5 scalability testing results run on 4-node Nimbus cluster on Foxtrot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4000" smtClean="0">
                <a:ea typeface="ＭＳ Ｐゴシック" pitchFamily="34" charset="-128"/>
              </a:rPr>
              <a:t>Publish/Subscribe Messaging as a Basis for TeraGrid Info Services</a:t>
            </a:r>
            <a:br>
              <a:rPr lang="en-US" sz="4000" smtClean="0">
                <a:ea typeface="ＭＳ Ｐゴシック" pitchFamily="34" charset="-128"/>
              </a:rPr>
            </a:br>
            <a:r>
              <a:rPr lang="en-US" sz="2800" b="0" smtClean="0">
                <a:ea typeface="ＭＳ Ｐゴシック" pitchFamily="34" charset="-128"/>
              </a:rPr>
              <a:t>Warren Smith (TACC)</a:t>
            </a:r>
          </a:p>
        </p:txBody>
      </p:sp>
      <p:sp>
        <p:nvSpPr>
          <p:cNvPr id="17411" name="Content Placeholder 2"/>
          <p:cNvSpPr>
            <a:spLocks noGrp="1"/>
          </p:cNvSpPr>
          <p:nvPr>
            <p:ph idx="1"/>
          </p:nvPr>
        </p:nvSpPr>
        <p:spPr>
          <a:xfrm>
            <a:off x="457200" y="1743075"/>
            <a:ext cx="8229600" cy="4383088"/>
          </a:xfrm>
        </p:spPr>
        <p:txBody>
          <a:bodyPr/>
          <a:lstStyle/>
          <a:p>
            <a:r>
              <a:rPr lang="en-US" sz="2000" smtClean="0">
                <a:ea typeface="ＭＳ Ｐゴシック" pitchFamily="34" charset="-128"/>
              </a:rPr>
              <a:t>Lead of TeraGrid Scheduling Working Group</a:t>
            </a:r>
          </a:p>
          <a:p>
            <a:r>
              <a:rPr lang="en-US" sz="2000" smtClean="0">
                <a:ea typeface="ＭＳ Ｐゴシック" pitchFamily="34" charset="-128"/>
              </a:rPr>
              <a:t>Problems with TeraGrid info services related to scheduling</a:t>
            </a:r>
          </a:p>
          <a:p>
            <a:pPr lvl="1"/>
            <a:r>
              <a:rPr lang="en-US" sz="1800" smtClean="0">
                <a:ea typeface="ＭＳ Ｐゴシック" pitchFamily="34" charset="-128"/>
              </a:rPr>
              <a:t>Information unavailable or 10s of minutes old</a:t>
            </a:r>
          </a:p>
          <a:p>
            <a:r>
              <a:rPr lang="en-US" sz="2000" smtClean="0">
                <a:ea typeface="ＭＳ Ｐゴシック" pitchFamily="34" charset="-128"/>
              </a:rPr>
              <a:t>Investigate whether a different information system can address</a:t>
            </a:r>
          </a:p>
          <a:p>
            <a:r>
              <a:rPr lang="en-US" sz="2000" smtClean="0">
                <a:ea typeface="ＭＳ Ｐゴシック" pitchFamily="34" charset="-128"/>
              </a:rPr>
              <a:t>Investigate publish/subscribe messaging services</a:t>
            </a:r>
          </a:p>
          <a:p>
            <a:pPr lvl="1"/>
            <a:r>
              <a:rPr lang="en-US" sz="1800" smtClean="0">
                <a:ea typeface="ＭＳ Ｐゴシック" pitchFamily="34" charset="-128"/>
              </a:rPr>
              <a:t>RabbitMQ and Qpid</a:t>
            </a:r>
          </a:p>
          <a:p>
            <a:r>
              <a:rPr lang="en-US" sz="2000" smtClean="0">
                <a:ea typeface="ＭＳ Ｐゴシック" pitchFamily="34" charset="-128"/>
              </a:rPr>
              <a:t>Very early results</a:t>
            </a:r>
          </a:p>
          <a:p>
            <a:pPr lvl="1"/>
            <a:r>
              <a:rPr lang="en-US" sz="1800" smtClean="0">
                <a:ea typeface="ＭＳ Ｐゴシック" pitchFamily="34" charset="-128"/>
              </a:rPr>
              <a:t>Services installed in Nimbus virtual machines on a single cluster</a:t>
            </a:r>
          </a:p>
          <a:p>
            <a:pPr lvl="1"/>
            <a:r>
              <a:rPr lang="en-US" sz="1800" smtClean="0">
                <a:ea typeface="ＭＳ Ｐゴシック" pitchFamily="34" charset="-128"/>
              </a:rPr>
              <a:t>RabbitMQ, 1 Python publisher to 20 Python subscribers can deliver 100s of GLUE 2 documents a second</a:t>
            </a:r>
          </a:p>
          <a:p>
            <a:pPr lvl="1"/>
            <a:r>
              <a:rPr lang="en-US" sz="1800" smtClean="0">
                <a:ea typeface="ＭＳ Ｐゴシック" pitchFamily="34" charset="-128"/>
              </a:rPr>
              <a:t>Roughly a dozen systems on TeraGrid publishing, 2 GLUE 2 documents every minute, to under 10 services</a:t>
            </a:r>
          </a:p>
        </p:txBody>
      </p:sp>
      <p:sp>
        <p:nvSpPr>
          <p:cNvPr id="17412" name="Footer Placeholder 3"/>
          <p:cNvSpPr>
            <a:spLocks noGrp="1"/>
          </p:cNvSpPr>
          <p:nvPr>
            <p:ph type="ftr" sz="quarter" idx="11"/>
          </p:nvPr>
        </p:nvSpPr>
        <p:spPr bwMode="auto">
          <a:noFill/>
          <a:ln>
            <a:miter lim="800000"/>
            <a:headEnd/>
            <a:tailEnd/>
          </a:ln>
        </p:spPr>
        <p:txBody>
          <a:bodyPr/>
          <a:lstStyle/>
          <a:p>
            <a:r>
              <a:rPr lang="en-US" smtClean="0">
                <a:latin typeface="Calibri" pitchFamily="34" charset="0"/>
                <a:ea typeface="ＭＳ Ｐゴシック" pitchFamily="34" charset="-128"/>
              </a:rPr>
              <a:t>http://futuregrid.org</a:t>
            </a:r>
          </a:p>
        </p:txBody>
      </p:sp>
      <p:sp>
        <p:nvSpPr>
          <p:cNvPr id="17413" name="Slide Number Placeholder 4"/>
          <p:cNvSpPr>
            <a:spLocks noGrp="1"/>
          </p:cNvSpPr>
          <p:nvPr>
            <p:ph type="sldNum" sz="quarter" idx="12"/>
          </p:nvPr>
        </p:nvSpPr>
        <p:spPr bwMode="auto">
          <a:noFill/>
          <a:ln>
            <a:miter lim="800000"/>
            <a:headEnd/>
            <a:tailEnd/>
          </a:ln>
        </p:spPr>
        <p:txBody>
          <a:bodyPr/>
          <a:lstStyle/>
          <a:p>
            <a:fld id="{1E28CA31-5777-4375-BD14-091C9FD79701}"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4000" smtClean="0">
                <a:ea typeface="ＭＳ Ｐゴシック" pitchFamily="34" charset="-128"/>
              </a:rPr>
              <a:t>XD Technology Insertion Service</a:t>
            </a:r>
            <a:r>
              <a:rPr lang="en-US" smtClean="0">
                <a:ea typeface="ＭＳ Ｐゴシック" pitchFamily="34" charset="-128"/>
              </a:rPr>
              <a:t/>
            </a:r>
            <a:br>
              <a:rPr lang="en-US" smtClean="0">
                <a:ea typeface="ＭＳ Ｐゴシック" pitchFamily="34" charset="-128"/>
              </a:rPr>
            </a:br>
            <a:r>
              <a:rPr lang="en-US" sz="2800" b="0" smtClean="0">
                <a:ea typeface="ＭＳ Ｐゴシック" pitchFamily="34" charset="-128"/>
              </a:rPr>
              <a:t>John Lockman (TACC)</a:t>
            </a:r>
            <a:endParaRPr lang="en-US" b="0" smtClean="0">
              <a:ea typeface="ＭＳ Ｐゴシック" pitchFamily="34" charset="-128"/>
            </a:endParaRPr>
          </a:p>
        </p:txBody>
      </p:sp>
      <p:sp>
        <p:nvSpPr>
          <p:cNvPr id="18435" name="Content Placeholder 2"/>
          <p:cNvSpPr>
            <a:spLocks noGrp="1"/>
          </p:cNvSpPr>
          <p:nvPr>
            <p:ph idx="1"/>
          </p:nvPr>
        </p:nvSpPr>
        <p:spPr/>
        <p:txBody>
          <a:bodyPr/>
          <a:lstStyle/>
          <a:p>
            <a:r>
              <a:rPr lang="en-US" sz="2800" smtClean="0">
                <a:ea typeface="ＭＳ Ｐゴシック" pitchFamily="34" charset="-128"/>
              </a:rPr>
              <a:t>TIS is responsible for evaluating software that may be deployed on XD (TeraGrid follow on)</a:t>
            </a:r>
          </a:p>
          <a:p>
            <a:r>
              <a:rPr lang="en-US" sz="2800" smtClean="0">
                <a:ea typeface="ＭＳ Ｐゴシック" pitchFamily="34" charset="-128"/>
              </a:rPr>
              <a:t>Creating a Technology Evaluation Laboratory</a:t>
            </a:r>
          </a:p>
          <a:p>
            <a:pPr lvl="1"/>
            <a:r>
              <a:rPr lang="en-US" sz="2400" smtClean="0">
                <a:ea typeface="ＭＳ Ｐゴシック" pitchFamily="34" charset="-128"/>
              </a:rPr>
              <a:t>FutureGrid, other XD systems</a:t>
            </a:r>
          </a:p>
          <a:p>
            <a:pPr lvl="1"/>
            <a:r>
              <a:rPr lang="en-US" sz="2400" smtClean="0">
                <a:ea typeface="ＭＳ Ｐゴシック" pitchFamily="34" charset="-128"/>
              </a:rPr>
              <a:t>Deploy and evaluate software and services in this laboratory</a:t>
            </a:r>
          </a:p>
          <a:p>
            <a:r>
              <a:rPr lang="en-US" sz="2800" smtClean="0">
                <a:ea typeface="ＭＳ Ｐゴシック" pitchFamily="34" charset="-128"/>
              </a:rPr>
              <a:t>Beginning to experiment with Nimbus on FutureGrid</a:t>
            </a:r>
          </a:p>
          <a:p>
            <a:r>
              <a:rPr lang="en-US" sz="2800" smtClean="0">
                <a:ea typeface="ＭＳ Ｐゴシック" pitchFamily="34" charset="-128"/>
              </a:rPr>
              <a:t>Expect significant activity as TeraGrid transitions to XD</a:t>
            </a:r>
          </a:p>
        </p:txBody>
      </p:sp>
      <p:sp>
        <p:nvSpPr>
          <p:cNvPr id="18436" name="Footer Placeholder 3"/>
          <p:cNvSpPr>
            <a:spLocks noGrp="1"/>
          </p:cNvSpPr>
          <p:nvPr>
            <p:ph type="ftr" sz="quarter" idx="11"/>
          </p:nvPr>
        </p:nvSpPr>
        <p:spPr bwMode="auto">
          <a:noFill/>
          <a:ln>
            <a:miter lim="800000"/>
            <a:headEnd/>
            <a:tailEnd/>
          </a:ln>
        </p:spPr>
        <p:txBody>
          <a:bodyPr/>
          <a:lstStyle/>
          <a:p>
            <a:r>
              <a:rPr lang="en-US" smtClean="0">
                <a:latin typeface="Calibri" pitchFamily="34" charset="0"/>
                <a:ea typeface="ＭＳ Ｐゴシック" pitchFamily="34" charset="-128"/>
              </a:rPr>
              <a:t>http://futuregrid.org</a:t>
            </a:r>
          </a:p>
        </p:txBody>
      </p:sp>
      <p:sp>
        <p:nvSpPr>
          <p:cNvPr id="18437" name="Slide Number Placeholder 4"/>
          <p:cNvSpPr>
            <a:spLocks noGrp="1"/>
          </p:cNvSpPr>
          <p:nvPr>
            <p:ph type="sldNum" sz="quarter" idx="12"/>
          </p:nvPr>
        </p:nvSpPr>
        <p:spPr bwMode="auto">
          <a:noFill/>
          <a:ln>
            <a:miter lim="800000"/>
            <a:headEnd/>
            <a:tailEnd/>
          </a:ln>
        </p:spPr>
        <p:txBody>
          <a:bodyPr/>
          <a:lstStyle/>
          <a:p>
            <a:fld id="{C868B271-A268-4C2B-BF68-BCD55CE1451B}" type="slidenum">
              <a:rPr lang="en-US"/>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5 Use Types for FutureGrid</a:t>
            </a:r>
            <a:endParaRPr lang="en-US" dirty="0"/>
          </a:p>
        </p:txBody>
      </p:sp>
      <p:sp>
        <p:nvSpPr>
          <p:cNvPr id="3" name="Content Placeholder 2"/>
          <p:cNvSpPr>
            <a:spLocks noGrp="1"/>
          </p:cNvSpPr>
          <p:nvPr>
            <p:ph idx="1"/>
          </p:nvPr>
        </p:nvSpPr>
        <p:spPr>
          <a:xfrm>
            <a:off x="304800" y="914400"/>
            <a:ext cx="8610600" cy="4525963"/>
          </a:xfrm>
        </p:spPr>
        <p:txBody>
          <a:bodyPr/>
          <a:lstStyle/>
          <a:p>
            <a:r>
              <a:rPr lang="en-US" b="1" dirty="0" smtClean="0"/>
              <a:t>Training Education and Outreach</a:t>
            </a:r>
          </a:p>
          <a:p>
            <a:pPr lvl="1"/>
            <a:r>
              <a:rPr lang="en-US" dirty="0" smtClean="0"/>
              <a:t>Semester and short events; promising for MSI</a:t>
            </a:r>
          </a:p>
          <a:p>
            <a:r>
              <a:rPr lang="en-US" b="1" dirty="0" smtClean="0"/>
              <a:t>Interoperability test-beds</a:t>
            </a:r>
          </a:p>
          <a:p>
            <a:pPr lvl="1"/>
            <a:r>
              <a:rPr lang="en-US" dirty="0" smtClean="0"/>
              <a:t>Grids and Clouds; OGF really needed this</a:t>
            </a:r>
          </a:p>
          <a:p>
            <a:r>
              <a:rPr lang="en-US" b="1" dirty="0" smtClean="0"/>
              <a:t>Domain Science applications</a:t>
            </a:r>
          </a:p>
          <a:p>
            <a:pPr lvl="1"/>
            <a:r>
              <a:rPr lang="en-US" dirty="0" smtClean="0"/>
              <a:t>Life science highlighted</a:t>
            </a:r>
          </a:p>
          <a:p>
            <a:r>
              <a:rPr lang="en-US" b="1" dirty="0" smtClean="0"/>
              <a:t>Computer science</a:t>
            </a:r>
          </a:p>
          <a:p>
            <a:pPr lvl="1"/>
            <a:r>
              <a:rPr lang="en-US" dirty="0" smtClean="0"/>
              <a:t>Largest current category</a:t>
            </a:r>
          </a:p>
          <a:p>
            <a:r>
              <a:rPr lang="en-US" b="1" dirty="0" smtClean="0"/>
              <a:t>Computer Systems Evaluation</a:t>
            </a:r>
          </a:p>
          <a:p>
            <a:pPr lvl="1"/>
            <a:r>
              <a:rPr lang="en-US" dirty="0" smtClean="0"/>
              <a:t>TeraGrid (TIS, TAS, XSEDE), OSG, EGI</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4000" smtClean="0">
                <a:ea typeface="ＭＳ Ｐゴシック" pitchFamily="34" charset="-128"/>
              </a:rPr>
              <a:t>XD Technology Audit Service</a:t>
            </a:r>
            <a:br>
              <a:rPr lang="en-US" sz="4000" smtClean="0">
                <a:ea typeface="ＭＳ Ｐゴシック" pitchFamily="34" charset="-128"/>
              </a:rPr>
            </a:br>
            <a:r>
              <a:rPr lang="en-US" sz="2800" b="0" smtClean="0">
                <a:ea typeface="ＭＳ Ｐゴシック" pitchFamily="34" charset="-128"/>
              </a:rPr>
              <a:t>Charng-Da Lu (University of Buffalo)</a:t>
            </a:r>
          </a:p>
        </p:txBody>
      </p:sp>
      <p:sp>
        <p:nvSpPr>
          <p:cNvPr id="19459" name="Content Placeholder 2"/>
          <p:cNvSpPr>
            <a:spLocks noGrp="1"/>
          </p:cNvSpPr>
          <p:nvPr>
            <p:ph idx="1"/>
          </p:nvPr>
        </p:nvSpPr>
        <p:spPr>
          <a:xfrm>
            <a:off x="457200" y="1600200"/>
            <a:ext cx="3619500" cy="4525963"/>
          </a:xfrm>
        </p:spPr>
        <p:txBody>
          <a:bodyPr/>
          <a:lstStyle/>
          <a:p>
            <a:r>
              <a:rPr lang="en-US" smtClean="0">
                <a:ea typeface="ＭＳ Ｐゴシック" pitchFamily="34" charset="-128"/>
              </a:rPr>
              <a:t>Exploring how to utilize the XD TAS framework as part of FG and identify if modifications to TAS need to be made in order to fulfill the needs of FutureGrid</a:t>
            </a:r>
          </a:p>
        </p:txBody>
      </p:sp>
      <p:sp>
        <p:nvSpPr>
          <p:cNvPr id="19460" name="Footer Placeholder 3"/>
          <p:cNvSpPr>
            <a:spLocks noGrp="1"/>
          </p:cNvSpPr>
          <p:nvPr>
            <p:ph type="ftr" sz="quarter" idx="11"/>
          </p:nvPr>
        </p:nvSpPr>
        <p:spPr bwMode="auto">
          <a:noFill/>
          <a:ln>
            <a:miter lim="800000"/>
            <a:headEnd/>
            <a:tailEnd/>
          </a:ln>
        </p:spPr>
        <p:txBody>
          <a:bodyPr/>
          <a:lstStyle/>
          <a:p>
            <a:r>
              <a:rPr lang="en-US" smtClean="0">
                <a:latin typeface="Calibri" pitchFamily="34" charset="0"/>
                <a:ea typeface="ＭＳ Ｐゴシック" pitchFamily="34" charset="-128"/>
              </a:rPr>
              <a:t>http://futuregrid.org</a:t>
            </a:r>
          </a:p>
        </p:txBody>
      </p:sp>
      <p:sp>
        <p:nvSpPr>
          <p:cNvPr id="19461" name="Slide Number Placeholder 4"/>
          <p:cNvSpPr>
            <a:spLocks noGrp="1"/>
          </p:cNvSpPr>
          <p:nvPr>
            <p:ph type="sldNum" sz="quarter" idx="12"/>
          </p:nvPr>
        </p:nvSpPr>
        <p:spPr bwMode="auto">
          <a:noFill/>
          <a:ln>
            <a:miter lim="800000"/>
            <a:headEnd/>
            <a:tailEnd/>
          </a:ln>
        </p:spPr>
        <p:txBody>
          <a:bodyPr/>
          <a:lstStyle/>
          <a:p>
            <a:fld id="{4C484106-5187-41DC-8122-AB5F970DF0A8}" type="slidenum">
              <a:rPr lang="en-US"/>
              <a:pPr/>
              <a:t>20</a:t>
            </a:fld>
            <a:endParaRPr lang="en-US"/>
          </a:p>
        </p:txBody>
      </p:sp>
      <p:pic>
        <p:nvPicPr>
          <p:cNvPr id="19462" name="Picture 6"/>
          <p:cNvPicPr>
            <a:picLocks noChangeAspect="1"/>
          </p:cNvPicPr>
          <p:nvPr/>
        </p:nvPicPr>
        <p:blipFill>
          <a:blip r:embed="rId3" cstate="print"/>
          <a:srcRect/>
          <a:stretch>
            <a:fillRect/>
          </a:stretch>
        </p:blipFill>
        <p:spPr bwMode="auto">
          <a:xfrm>
            <a:off x="4213225" y="1841500"/>
            <a:ext cx="4930775" cy="3389313"/>
          </a:xfrm>
          <a:prstGeom prst="rect">
            <a:avLst/>
          </a:prstGeom>
          <a:noFill/>
          <a:ln w="9525">
            <a:noFill/>
            <a:miter lim="800000"/>
            <a:headEnd/>
            <a:tailEnd/>
          </a:ln>
        </p:spPr>
      </p:pic>
      <p:sp>
        <p:nvSpPr>
          <p:cNvPr id="19463" name="TextBox 11"/>
          <p:cNvSpPr txBox="1">
            <a:spLocks noChangeArrowheads="1"/>
          </p:cNvSpPr>
          <p:nvPr/>
        </p:nvSpPr>
        <p:spPr bwMode="auto">
          <a:xfrm>
            <a:off x="4213225" y="5232400"/>
            <a:ext cx="4778375" cy="523875"/>
          </a:xfrm>
          <a:prstGeom prst="rect">
            <a:avLst/>
          </a:prstGeom>
          <a:noFill/>
          <a:ln w="9525">
            <a:noFill/>
            <a:miter lim="800000"/>
            <a:headEnd/>
            <a:tailEnd/>
          </a:ln>
        </p:spPr>
        <p:txBody>
          <a:bodyPr>
            <a:spAutoFit/>
          </a:bodyPr>
          <a:lstStyle/>
          <a:p>
            <a:r>
              <a:rPr lang="en-US" sz="1400">
                <a:solidFill>
                  <a:schemeClr val="accent1"/>
                </a:solidFill>
              </a:rPr>
              <a:t>Screenshot of XD Metrics on Demand (XDMoD) portal</a:t>
            </a:r>
          </a:p>
          <a:p>
            <a:r>
              <a:rPr lang="en-US" sz="1400">
                <a:solidFill>
                  <a:schemeClr val="accent1"/>
                </a:solidFill>
              </a:rPr>
              <a:t>Interface.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a typeface="ＭＳ Ｐゴシック" pitchFamily="34" charset="-128"/>
              </a:rPr>
              <a:t>XD Quality Assurance</a:t>
            </a:r>
          </a:p>
        </p:txBody>
      </p:sp>
      <p:sp>
        <p:nvSpPr>
          <p:cNvPr id="20483" name="Content Placeholder 2"/>
          <p:cNvSpPr>
            <a:spLocks noGrp="1"/>
          </p:cNvSpPr>
          <p:nvPr>
            <p:ph idx="1"/>
          </p:nvPr>
        </p:nvSpPr>
        <p:spPr/>
        <p:txBody>
          <a:bodyPr/>
          <a:lstStyle/>
          <a:p>
            <a:r>
              <a:rPr lang="en-US" smtClean="0">
                <a:ea typeface="ＭＳ Ｐゴシック" pitchFamily="34" charset="-128"/>
              </a:rPr>
              <a:t>Perform QA on software and services before being deployed on XD</a:t>
            </a:r>
          </a:p>
          <a:p>
            <a:pPr lvl="1"/>
            <a:r>
              <a:rPr lang="en-US" smtClean="0">
                <a:ea typeface="ＭＳ Ｐゴシック" pitchFamily="34" charset="-128"/>
              </a:rPr>
              <a:t>After XD TIS recommends a software or service for deployment</a:t>
            </a:r>
          </a:p>
          <a:p>
            <a:pPr lvl="1"/>
            <a:r>
              <a:rPr lang="en-US" smtClean="0">
                <a:ea typeface="ＭＳ Ｐゴシック" pitchFamily="34" charset="-128"/>
              </a:rPr>
              <a:t>Probably different personnel than XD TIS</a:t>
            </a:r>
          </a:p>
          <a:p>
            <a:r>
              <a:rPr lang="en-US" smtClean="0">
                <a:ea typeface="ＭＳ Ｐゴシック" pitchFamily="34" charset="-128"/>
              </a:rPr>
              <a:t>Expected project</a:t>
            </a:r>
          </a:p>
        </p:txBody>
      </p:sp>
      <p:sp>
        <p:nvSpPr>
          <p:cNvPr id="20484" name="Footer Placeholder 3"/>
          <p:cNvSpPr>
            <a:spLocks noGrp="1"/>
          </p:cNvSpPr>
          <p:nvPr>
            <p:ph type="ftr" sz="quarter" idx="11"/>
          </p:nvPr>
        </p:nvSpPr>
        <p:spPr bwMode="auto">
          <a:noFill/>
          <a:ln>
            <a:miter lim="800000"/>
            <a:headEnd/>
            <a:tailEnd/>
          </a:ln>
        </p:spPr>
        <p:txBody>
          <a:bodyPr/>
          <a:lstStyle/>
          <a:p>
            <a:r>
              <a:rPr lang="en-US" smtClean="0">
                <a:latin typeface="Calibri" pitchFamily="34" charset="0"/>
                <a:ea typeface="ＭＳ Ｐゴシック" pitchFamily="34" charset="-128"/>
              </a:rPr>
              <a:t>http://futuregrid.org</a:t>
            </a:r>
          </a:p>
        </p:txBody>
      </p:sp>
      <p:sp>
        <p:nvSpPr>
          <p:cNvPr id="20485" name="Slide Number Placeholder 4"/>
          <p:cNvSpPr>
            <a:spLocks noGrp="1"/>
          </p:cNvSpPr>
          <p:nvPr>
            <p:ph type="sldNum" sz="quarter" idx="12"/>
          </p:nvPr>
        </p:nvSpPr>
        <p:spPr bwMode="auto">
          <a:noFill/>
          <a:ln>
            <a:miter lim="800000"/>
            <a:headEnd/>
            <a:tailEnd/>
          </a:ln>
        </p:spPr>
        <p:txBody>
          <a:bodyPr/>
          <a:lstStyle/>
          <a:p>
            <a:fld id="{009E1FE7-1972-4D2A-BC32-8D11A48D2016}"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698500"/>
          </a:xfrm>
        </p:spPr>
        <p:txBody>
          <a:bodyPr/>
          <a:lstStyle/>
          <a:p>
            <a:r>
              <a:rPr lang="en-US" dirty="0" smtClean="0"/>
              <a:t>Education and outreach</a:t>
            </a:r>
            <a:endParaRPr lang="en-US" dirty="0"/>
          </a:p>
        </p:txBody>
      </p:sp>
      <p:sp>
        <p:nvSpPr>
          <p:cNvPr id="3" name="Text Placeholder 2"/>
          <p:cNvSpPr>
            <a:spLocks noGrp="1"/>
          </p:cNvSpPr>
          <p:nvPr>
            <p:ph type="body" idx="1"/>
          </p:nvPr>
        </p:nvSpPr>
        <p:spPr>
          <a:xfrm>
            <a:off x="722313" y="1360449"/>
            <a:ext cx="7772400" cy="3046451"/>
          </a:xfrm>
        </p:spPr>
        <p:txBody>
          <a:bodyPr/>
          <a:lstStyle/>
          <a:p>
            <a:r>
              <a:rPr lang="en-US" sz="2400" b="1" dirty="0" smtClean="0">
                <a:solidFill>
                  <a:schemeClr val="tx1"/>
                </a:solidFill>
              </a:rPr>
              <a:t>University of Virginia</a:t>
            </a:r>
            <a:endParaRPr lang="en-US" sz="2400" b="1" dirty="0">
              <a:solidFill>
                <a:schemeClr val="tx1"/>
              </a:solidFill>
            </a:endParaRPr>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2E05D9EB-2730-4910-8185-E4AAF5A9D37F}"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Education and outreach</a:t>
            </a:r>
            <a:endParaRPr lang="en-US" dirty="0"/>
          </a:p>
        </p:txBody>
      </p:sp>
      <p:sp>
        <p:nvSpPr>
          <p:cNvPr id="7" name="Content Placeholder 6"/>
          <p:cNvSpPr>
            <a:spLocks noGrp="1"/>
          </p:cNvSpPr>
          <p:nvPr>
            <p:ph idx="1"/>
          </p:nvPr>
        </p:nvSpPr>
        <p:spPr/>
        <p:txBody>
          <a:bodyPr/>
          <a:lstStyle/>
          <a:p>
            <a:r>
              <a:rPr lang="en-US" dirty="0" smtClean="0"/>
              <a:t>Using </a:t>
            </a:r>
            <a:r>
              <a:rPr lang="en-US" dirty="0" err="1" smtClean="0"/>
              <a:t>FutureGrid</a:t>
            </a:r>
            <a:r>
              <a:rPr lang="en-US" dirty="0" smtClean="0"/>
              <a:t> compute resources in Grid computing outreach effort – candy.</a:t>
            </a:r>
          </a:p>
          <a:p>
            <a:r>
              <a:rPr lang="en-US" dirty="0" smtClean="0"/>
              <a:t>Using Future Grid in UVA course: Wide Area Distributed Systems in Support of Science in Spring 2011</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2E05D9EB-2730-4910-8185-E4AAF5A9D37F}"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Interoperability testing</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2E05D9EB-2730-4910-8185-E4AAF5A9D37F}" type="slidenum">
              <a:rPr lang="en-US" smtClean="0"/>
              <a:pPr>
                <a:defRPr/>
              </a:pPr>
              <a:t>24</a:t>
            </a:fld>
            <a:endParaRPr lang="en-US"/>
          </a:p>
        </p:txBody>
      </p:sp>
      <p:sp>
        <p:nvSpPr>
          <p:cNvPr id="6" name="Text Placeholder 2"/>
          <p:cNvSpPr>
            <a:spLocks noGrp="1"/>
          </p:cNvSpPr>
          <p:nvPr>
            <p:ph type="body" idx="1"/>
          </p:nvPr>
        </p:nvSpPr>
        <p:spPr>
          <a:xfrm>
            <a:off x="722313" y="1360488"/>
            <a:ext cx="7772400" cy="3046412"/>
          </a:xfrm>
        </p:spPr>
        <p:txBody>
          <a:bodyPr/>
          <a:lstStyle/>
          <a:p>
            <a:r>
              <a:rPr lang="en-US" sz="2400" b="1" dirty="0" smtClean="0">
                <a:solidFill>
                  <a:schemeClr val="tx1"/>
                </a:solidFill>
              </a:rPr>
              <a:t>University of Virginia</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Grid interoperability testing</a:t>
            </a:r>
          </a:p>
        </p:txBody>
      </p:sp>
      <p:sp>
        <p:nvSpPr>
          <p:cNvPr id="16387" name="Text Placeholder 5"/>
          <p:cNvSpPr>
            <a:spLocks noGrp="1"/>
          </p:cNvSpPr>
          <p:nvPr>
            <p:ph type="body" idx="1"/>
          </p:nvPr>
        </p:nvSpPr>
        <p:spPr/>
        <p:txBody>
          <a:bodyPr/>
          <a:lstStyle/>
          <a:p>
            <a:r>
              <a:rPr lang="en-US" smtClean="0"/>
              <a:t>Requirements</a:t>
            </a:r>
          </a:p>
        </p:txBody>
      </p:sp>
      <p:sp>
        <p:nvSpPr>
          <p:cNvPr id="16388" name="Content Placeholder 6"/>
          <p:cNvSpPr>
            <a:spLocks noGrp="1"/>
          </p:cNvSpPr>
          <p:nvPr>
            <p:ph sz="half" idx="2"/>
          </p:nvPr>
        </p:nvSpPr>
        <p:spPr/>
        <p:txBody>
          <a:bodyPr>
            <a:noAutofit/>
          </a:bodyPr>
          <a:lstStyle/>
          <a:p>
            <a:r>
              <a:rPr lang="en-US" sz="1800" dirty="0" smtClean="0"/>
              <a:t>Provide a </a:t>
            </a:r>
            <a:r>
              <a:rPr lang="en-US" sz="1800" i="1" dirty="0" smtClean="0"/>
              <a:t>persistent</a:t>
            </a:r>
            <a:r>
              <a:rPr lang="en-US" sz="1800" dirty="0" smtClean="0"/>
              <a:t> set of standards-compliant implementations of grid services that clients can test against</a:t>
            </a:r>
          </a:p>
          <a:p>
            <a:r>
              <a:rPr lang="en-US" sz="1800" dirty="0" smtClean="0"/>
              <a:t>Provide a place where grid application developers can experiment with different standard grid middleware stacks without needing to become experts in installation and configuration</a:t>
            </a:r>
          </a:p>
          <a:p>
            <a:r>
              <a:rPr lang="en-US" sz="1800" dirty="0" smtClean="0"/>
              <a:t>Job management (OGSA-BES/JSDL, HPC-Basic Profile, HPC File Staging Extensions, JSDL Parameter Sweep, JSDL SPMD, PSDL </a:t>
            </a:r>
            <a:r>
              <a:rPr lang="en-US" sz="1800" dirty="0" err="1" smtClean="0"/>
              <a:t>Posix</a:t>
            </a:r>
            <a:r>
              <a:rPr lang="en-US" sz="1800" dirty="0" smtClean="0"/>
              <a:t>)</a:t>
            </a:r>
          </a:p>
          <a:p>
            <a:r>
              <a:rPr lang="en-US" sz="1800" dirty="0" smtClean="0"/>
              <a:t>Resource Name-space Service (RNS), Byte-IO</a:t>
            </a:r>
          </a:p>
        </p:txBody>
      </p:sp>
      <p:sp>
        <p:nvSpPr>
          <p:cNvPr id="16389" name="Text Placeholder 7"/>
          <p:cNvSpPr>
            <a:spLocks noGrp="1"/>
          </p:cNvSpPr>
          <p:nvPr>
            <p:ph type="body" sz="quarter" idx="3"/>
          </p:nvPr>
        </p:nvSpPr>
        <p:spPr/>
        <p:txBody>
          <a:bodyPr/>
          <a:lstStyle/>
          <a:p>
            <a:r>
              <a:rPr lang="en-US" smtClean="0"/>
              <a:t>Usecases</a:t>
            </a:r>
          </a:p>
        </p:txBody>
      </p:sp>
      <p:sp>
        <p:nvSpPr>
          <p:cNvPr id="16390" name="Content Placeholder 8"/>
          <p:cNvSpPr>
            <a:spLocks noGrp="1"/>
          </p:cNvSpPr>
          <p:nvPr>
            <p:ph sz="quarter" idx="4"/>
          </p:nvPr>
        </p:nvSpPr>
        <p:spPr/>
        <p:txBody>
          <a:bodyPr>
            <a:normAutofit fontScale="92500" lnSpcReduction="10000"/>
          </a:bodyPr>
          <a:lstStyle/>
          <a:p>
            <a:r>
              <a:rPr lang="en-US" dirty="0" smtClean="0"/>
              <a:t>Interoperability tests/demonstrations between different middleware stacks</a:t>
            </a:r>
          </a:p>
          <a:p>
            <a:r>
              <a:rPr lang="en-US" dirty="0" smtClean="0"/>
              <a:t>Development of client application tools (e.g., SAGA) that require configured, operational </a:t>
            </a:r>
            <a:r>
              <a:rPr lang="en-US" dirty="0" err="1" smtClean="0"/>
              <a:t>backends</a:t>
            </a:r>
            <a:endParaRPr lang="en-US" dirty="0" smtClean="0"/>
          </a:p>
          <a:p>
            <a:r>
              <a:rPr lang="en-US" dirty="0" smtClean="0"/>
              <a:t>Develop new grid applications and test the suitability of different implementations in terms of both functional and non-functional characteristics</a:t>
            </a:r>
          </a:p>
        </p:txBody>
      </p:sp>
      <p:sp>
        <p:nvSpPr>
          <p:cNvPr id="4" name="Footer Placeholder 3"/>
          <p:cNvSpPr>
            <a:spLocks noGrp="1"/>
          </p:cNvSpPr>
          <p:nvPr>
            <p:ph type="ftr" sz="quarter" idx="11"/>
          </p:nvPr>
        </p:nvSpPr>
        <p:spPr/>
        <p:txBody>
          <a:bodyPr/>
          <a:lstStyle/>
          <a:p>
            <a:r>
              <a:rPr lang="en-US"/>
              <a:t>http://futuregrid.org</a:t>
            </a:r>
          </a:p>
        </p:txBody>
      </p:sp>
      <p:sp>
        <p:nvSpPr>
          <p:cNvPr id="5" name="Slide Number Placeholder 4"/>
          <p:cNvSpPr>
            <a:spLocks noGrp="1"/>
          </p:cNvSpPr>
          <p:nvPr>
            <p:ph type="sldNum" sz="quarter" idx="12"/>
          </p:nvPr>
        </p:nvSpPr>
        <p:spPr/>
        <p:txBody>
          <a:bodyPr/>
          <a:lstStyle/>
          <a:p>
            <a:fld id="{2636D85B-C761-46F7-AC14-73E89DB722F3}" type="slidenum">
              <a:rPr lang="en-US"/>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sp>
        <p:nvSpPr>
          <p:cNvPr id="18435" name="Text Placeholder 2"/>
          <p:cNvSpPr>
            <a:spLocks noGrp="1"/>
          </p:cNvSpPr>
          <p:nvPr>
            <p:ph type="body" idx="1"/>
          </p:nvPr>
        </p:nvSpPr>
        <p:spPr/>
        <p:txBody>
          <a:bodyPr/>
          <a:lstStyle/>
          <a:p>
            <a:r>
              <a:rPr lang="en-US" smtClean="0"/>
              <a:t>Implementation	</a:t>
            </a:r>
          </a:p>
        </p:txBody>
      </p:sp>
      <p:sp>
        <p:nvSpPr>
          <p:cNvPr id="18436" name="Content Placeholder 3"/>
          <p:cNvSpPr>
            <a:spLocks noGrp="1"/>
          </p:cNvSpPr>
          <p:nvPr>
            <p:ph sz="half" idx="2"/>
          </p:nvPr>
        </p:nvSpPr>
        <p:spPr/>
        <p:txBody>
          <a:bodyPr>
            <a:normAutofit fontScale="85000" lnSpcReduction="10000"/>
          </a:bodyPr>
          <a:lstStyle/>
          <a:p>
            <a:r>
              <a:rPr lang="en-US" dirty="0" smtClean="0"/>
              <a:t>UNICORE 6</a:t>
            </a:r>
          </a:p>
          <a:p>
            <a:pPr lvl="1"/>
            <a:r>
              <a:rPr lang="en-US" dirty="0" smtClean="0"/>
              <a:t>OGSA-BES, JSDL (</a:t>
            </a:r>
            <a:r>
              <a:rPr lang="en-US" dirty="0" err="1" smtClean="0"/>
              <a:t>Posix</a:t>
            </a:r>
            <a:r>
              <a:rPr lang="en-US" dirty="0" smtClean="0"/>
              <a:t>, SPMD)</a:t>
            </a:r>
          </a:p>
          <a:p>
            <a:pPr lvl="1"/>
            <a:r>
              <a:rPr lang="en-US" dirty="0" smtClean="0"/>
              <a:t>HPC Basic Profile, HPC File Staging</a:t>
            </a:r>
          </a:p>
          <a:p>
            <a:r>
              <a:rPr lang="en-US" dirty="0" smtClean="0"/>
              <a:t>Genesis II</a:t>
            </a:r>
          </a:p>
          <a:p>
            <a:pPr lvl="1"/>
            <a:r>
              <a:rPr lang="en-US" dirty="0" smtClean="0"/>
              <a:t>OGSA-BES, JSDL (</a:t>
            </a:r>
            <a:r>
              <a:rPr lang="en-US" dirty="0" err="1" smtClean="0"/>
              <a:t>Posix</a:t>
            </a:r>
            <a:r>
              <a:rPr lang="en-US" dirty="0" smtClean="0"/>
              <a:t>, SPMD, parameter sweep)</a:t>
            </a:r>
          </a:p>
          <a:p>
            <a:pPr lvl="1"/>
            <a:r>
              <a:rPr lang="en-US" dirty="0" smtClean="0"/>
              <a:t>HPC Basic Profile, HPC File Staging</a:t>
            </a:r>
          </a:p>
          <a:p>
            <a:pPr lvl="1"/>
            <a:r>
              <a:rPr lang="en-US" dirty="0" smtClean="0"/>
              <a:t>RNS, ByteIO</a:t>
            </a:r>
          </a:p>
          <a:p>
            <a:r>
              <a:rPr lang="en-US" i="1" dirty="0" smtClean="0"/>
              <a:t>EGEE/g-</a:t>
            </a:r>
            <a:r>
              <a:rPr lang="en-US" i="1" dirty="0" err="1" smtClean="0"/>
              <a:t>lite</a:t>
            </a:r>
            <a:endParaRPr lang="en-US" i="1" dirty="0" smtClean="0"/>
          </a:p>
          <a:p>
            <a:r>
              <a:rPr lang="en-US" i="1" dirty="0" smtClean="0"/>
              <a:t>SMOA</a:t>
            </a:r>
          </a:p>
          <a:p>
            <a:pPr lvl="1"/>
            <a:r>
              <a:rPr lang="en-US" i="1" dirty="0" smtClean="0"/>
              <a:t>OGSA-BES, JSDL (</a:t>
            </a:r>
            <a:r>
              <a:rPr lang="en-US" i="1" dirty="0" err="1" smtClean="0"/>
              <a:t>Posix</a:t>
            </a:r>
            <a:r>
              <a:rPr lang="en-US" i="1" dirty="0" smtClean="0"/>
              <a:t>, SPMD)</a:t>
            </a:r>
          </a:p>
          <a:p>
            <a:pPr lvl="1"/>
            <a:r>
              <a:rPr lang="en-US" i="1" dirty="0" smtClean="0"/>
              <a:t>HPC Basic Profile</a:t>
            </a:r>
          </a:p>
        </p:txBody>
      </p:sp>
      <p:sp>
        <p:nvSpPr>
          <p:cNvPr id="18437" name="Text Placeholder 4"/>
          <p:cNvSpPr>
            <a:spLocks noGrp="1"/>
          </p:cNvSpPr>
          <p:nvPr>
            <p:ph type="body" sz="quarter" idx="3"/>
          </p:nvPr>
        </p:nvSpPr>
        <p:spPr/>
        <p:txBody>
          <a:bodyPr/>
          <a:lstStyle/>
          <a:p>
            <a:r>
              <a:rPr lang="en-US" smtClean="0"/>
              <a:t>Deployment</a:t>
            </a:r>
          </a:p>
        </p:txBody>
      </p:sp>
      <p:sp>
        <p:nvSpPr>
          <p:cNvPr id="18438" name="Content Placeholder 5"/>
          <p:cNvSpPr>
            <a:spLocks noGrp="1"/>
          </p:cNvSpPr>
          <p:nvPr>
            <p:ph sz="quarter" idx="4"/>
          </p:nvPr>
        </p:nvSpPr>
        <p:spPr/>
        <p:txBody>
          <a:bodyPr/>
          <a:lstStyle/>
          <a:p>
            <a:r>
              <a:rPr lang="en-US" dirty="0" smtClean="0"/>
              <a:t>UNICORE 6</a:t>
            </a:r>
          </a:p>
          <a:p>
            <a:pPr lvl="1"/>
            <a:r>
              <a:rPr lang="en-US" dirty="0" err="1" smtClean="0"/>
              <a:t>Xray</a:t>
            </a:r>
            <a:endParaRPr lang="en-US" dirty="0" smtClean="0"/>
          </a:p>
          <a:p>
            <a:pPr lvl="1"/>
            <a:r>
              <a:rPr lang="en-US" dirty="0" smtClean="0"/>
              <a:t>Sierra</a:t>
            </a:r>
          </a:p>
          <a:p>
            <a:pPr lvl="1"/>
            <a:r>
              <a:rPr lang="en-US" dirty="0" smtClean="0"/>
              <a:t>India</a:t>
            </a:r>
          </a:p>
          <a:p>
            <a:r>
              <a:rPr lang="en-US" dirty="0" smtClean="0"/>
              <a:t>Genesis II</a:t>
            </a:r>
          </a:p>
          <a:p>
            <a:pPr lvl="1"/>
            <a:r>
              <a:rPr lang="en-US" dirty="0" err="1" smtClean="0"/>
              <a:t>Xray</a:t>
            </a:r>
            <a:endParaRPr lang="en-US" dirty="0" smtClean="0"/>
          </a:p>
          <a:p>
            <a:pPr lvl="1"/>
            <a:r>
              <a:rPr lang="en-US" dirty="0" smtClean="0"/>
              <a:t>Sierra</a:t>
            </a:r>
          </a:p>
          <a:p>
            <a:pPr lvl="1"/>
            <a:r>
              <a:rPr lang="en-US" dirty="0" smtClean="0"/>
              <a:t>India</a:t>
            </a:r>
          </a:p>
          <a:p>
            <a:pPr lvl="1"/>
            <a:r>
              <a:rPr lang="en-US" dirty="0" smtClean="0"/>
              <a:t>Eucalyptus (India, Sierra)</a:t>
            </a:r>
          </a:p>
        </p:txBody>
      </p:sp>
      <p:sp>
        <p:nvSpPr>
          <p:cNvPr id="7" name="Footer Placeholder 6"/>
          <p:cNvSpPr>
            <a:spLocks noGrp="1"/>
          </p:cNvSpPr>
          <p:nvPr>
            <p:ph type="ftr" sz="quarter" idx="11"/>
          </p:nvPr>
        </p:nvSpPr>
        <p:spPr/>
        <p:txBody>
          <a:bodyPr/>
          <a:lstStyle/>
          <a:p>
            <a:r>
              <a:rPr lang="en-US"/>
              <a:t>http://futuregrid.org</a:t>
            </a:r>
          </a:p>
        </p:txBody>
      </p:sp>
      <p:sp>
        <p:nvSpPr>
          <p:cNvPr id="8" name="Slide Number Placeholder 7"/>
          <p:cNvSpPr>
            <a:spLocks noGrp="1"/>
          </p:cNvSpPr>
          <p:nvPr>
            <p:ph type="sldNum" sz="quarter" idx="12"/>
          </p:nvPr>
        </p:nvSpPr>
        <p:spPr/>
        <p:txBody>
          <a:bodyPr/>
          <a:lstStyle/>
          <a:p>
            <a:fld id="{EC648234-2101-4F54-BD45-AD0ACAE2A77D}" type="slidenum">
              <a:rPr lang="en-US"/>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Use</a:t>
            </a:r>
          </a:p>
        </p:txBody>
      </p:sp>
      <p:sp>
        <p:nvSpPr>
          <p:cNvPr id="19460" name="Content Placeholder 3"/>
          <p:cNvSpPr>
            <a:spLocks noGrp="1"/>
          </p:cNvSpPr>
          <p:nvPr>
            <p:ph idx="1"/>
          </p:nvPr>
        </p:nvSpPr>
        <p:spPr/>
        <p:txBody>
          <a:bodyPr>
            <a:normAutofit/>
          </a:bodyPr>
          <a:lstStyle/>
          <a:p>
            <a:r>
              <a:rPr lang="en-US" dirty="0" smtClean="0"/>
              <a:t>SAGA with Genesis II/UNICORE 6</a:t>
            </a:r>
          </a:p>
          <a:p>
            <a:pPr lvl="1"/>
            <a:r>
              <a:rPr lang="en-US" dirty="0" err="1" smtClean="0"/>
              <a:t>Jha’s</a:t>
            </a:r>
            <a:r>
              <a:rPr lang="en-US" dirty="0" smtClean="0"/>
              <a:t> group 10/2010</a:t>
            </a:r>
          </a:p>
          <a:p>
            <a:pPr lvl="1"/>
            <a:r>
              <a:rPr lang="en-US" dirty="0" smtClean="0"/>
              <a:t>Kazushige Saga (RENKEI/NAREGI ) 11/2010</a:t>
            </a:r>
          </a:p>
          <a:p>
            <a:r>
              <a:rPr lang="en-US" dirty="0" smtClean="0"/>
              <a:t>OGF events and outreach </a:t>
            </a:r>
          </a:p>
          <a:p>
            <a:pPr lvl="1"/>
            <a:r>
              <a:rPr lang="en-US" dirty="0" smtClean="0"/>
              <a:t>10/2009, 10/2010</a:t>
            </a:r>
          </a:p>
          <a:p>
            <a:pPr lvl="1"/>
            <a:r>
              <a:rPr lang="en-US" dirty="0" err="1" smtClean="0"/>
              <a:t>Interop</a:t>
            </a:r>
            <a:r>
              <a:rPr lang="en-US" dirty="0" smtClean="0"/>
              <a:t> demo with GIN</a:t>
            </a:r>
          </a:p>
        </p:txBody>
      </p:sp>
      <p:sp>
        <p:nvSpPr>
          <p:cNvPr id="7" name="Footer Placeholder 6"/>
          <p:cNvSpPr>
            <a:spLocks noGrp="1"/>
          </p:cNvSpPr>
          <p:nvPr>
            <p:ph type="ftr" sz="quarter" idx="11"/>
          </p:nvPr>
        </p:nvSpPr>
        <p:spPr/>
        <p:txBody>
          <a:bodyPr/>
          <a:lstStyle/>
          <a:p>
            <a:r>
              <a:rPr lang="en-US"/>
              <a:t>http://futuregrid.org</a:t>
            </a:r>
          </a:p>
        </p:txBody>
      </p:sp>
      <p:sp>
        <p:nvSpPr>
          <p:cNvPr id="8" name="Slide Number Placeholder 7"/>
          <p:cNvSpPr>
            <a:spLocks noGrp="1"/>
          </p:cNvSpPr>
          <p:nvPr>
            <p:ph type="sldNum" sz="quarter" idx="12"/>
          </p:nvPr>
        </p:nvSpPr>
        <p:spPr/>
        <p:txBody>
          <a:bodyPr/>
          <a:lstStyle/>
          <a:p>
            <a:fld id="{31F2F6C1-B4BB-41BE-B9D4-2CD942430E5E}"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err="1" smtClean="0"/>
              <a:t>Intercloud</a:t>
            </a:r>
            <a:r>
              <a:rPr lang="en-US" dirty="0" smtClean="0"/>
              <a:t> standards</a:t>
            </a:r>
            <a:endParaRPr lang="en-US" dirty="0"/>
          </a:p>
        </p:txBody>
      </p:sp>
      <p:sp>
        <p:nvSpPr>
          <p:cNvPr id="3" name="Content Placeholder 2"/>
          <p:cNvSpPr>
            <a:spLocks noGrp="1"/>
          </p:cNvSpPr>
          <p:nvPr>
            <p:ph idx="1"/>
          </p:nvPr>
        </p:nvSpPr>
        <p:spPr>
          <a:xfrm>
            <a:off x="457200" y="1143000"/>
            <a:ext cx="8229600" cy="4906963"/>
          </a:xfrm>
        </p:spPr>
        <p:txBody>
          <a:bodyPr>
            <a:normAutofit/>
          </a:bodyPr>
          <a:lstStyle/>
          <a:p>
            <a:r>
              <a:rPr lang="en-US" sz="2800" dirty="0" smtClean="0"/>
              <a:t>Protocols, formats and mechanisms for interoperability</a:t>
            </a:r>
            <a:endParaRPr lang="en-US" sz="2800" dirty="0"/>
          </a:p>
        </p:txBody>
      </p:sp>
      <p:pic>
        <p:nvPicPr>
          <p:cNvPr id="5" name="Picture 6"/>
          <p:cNvPicPr>
            <a:picLocks noChangeAspect="1" noChangeArrowheads="1"/>
          </p:cNvPicPr>
          <p:nvPr/>
        </p:nvPicPr>
        <p:blipFill>
          <a:blip r:embed="rId3" cstate="print"/>
          <a:srcRect/>
          <a:stretch>
            <a:fillRect/>
          </a:stretch>
        </p:blipFill>
        <p:spPr bwMode="auto">
          <a:xfrm>
            <a:off x="0" y="2020727"/>
            <a:ext cx="9144000" cy="4608673"/>
          </a:xfrm>
          <a:prstGeom prst="rect">
            <a:avLst/>
          </a:prstGeom>
          <a:noFill/>
          <a:ln w="9525">
            <a:noFill/>
            <a:miter lim="800000"/>
            <a:headEnd/>
            <a:tailEnd/>
          </a:ln>
        </p:spPr>
      </p:pic>
      <p:sp>
        <p:nvSpPr>
          <p:cNvPr id="6" name="TextBox 5"/>
          <p:cNvSpPr txBox="1"/>
          <p:nvPr/>
        </p:nvSpPr>
        <p:spPr>
          <a:xfrm flipH="1">
            <a:off x="2133600" y="6488668"/>
            <a:ext cx="8654469" cy="369332"/>
          </a:xfrm>
          <a:prstGeom prst="rect">
            <a:avLst/>
          </a:prstGeom>
          <a:noFill/>
        </p:spPr>
        <p:txBody>
          <a:bodyPr wrap="square" rtlCol="0">
            <a:spAutoFit/>
          </a:bodyPr>
          <a:lstStyle/>
          <a:p>
            <a:r>
              <a:rPr lang="en-US" dirty="0" smtClean="0"/>
              <a:t>Provided by David Bernstein, </a:t>
            </a:r>
            <a:r>
              <a:rPr lang="en-US" dirty="0" err="1" smtClean="0"/>
              <a:t>Hwawei</a:t>
            </a:r>
            <a:r>
              <a:rPr lang="en-US" dirty="0" smtClean="0"/>
              <a:t> Tech, IEEE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8"/>
          <p:cNvGrpSpPr/>
          <p:nvPr/>
        </p:nvGrpSpPr>
        <p:grpSpPr>
          <a:xfrm>
            <a:off x="0" y="2392070"/>
            <a:ext cx="5257800" cy="3216860"/>
            <a:chOff x="0" y="2392070"/>
            <a:chExt cx="5257800" cy="3216860"/>
          </a:xfrm>
        </p:grpSpPr>
        <p:grpSp>
          <p:nvGrpSpPr>
            <p:cNvPr id="4" name="Group 96"/>
            <p:cNvGrpSpPr/>
            <p:nvPr/>
          </p:nvGrpSpPr>
          <p:grpSpPr>
            <a:xfrm>
              <a:off x="0" y="2392070"/>
              <a:ext cx="2590800" cy="1646530"/>
              <a:chOff x="0" y="2392070"/>
              <a:chExt cx="2590800" cy="1646530"/>
            </a:xfrm>
          </p:grpSpPr>
          <p:pic>
            <p:nvPicPr>
              <p:cNvPr id="72"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 y="2392070"/>
                <a:ext cx="2514600" cy="1646530"/>
              </a:xfrm>
              <a:prstGeom prst="rect">
                <a:avLst/>
              </a:prstGeom>
              <a:noFill/>
              <a:ln w="9525">
                <a:noFill/>
                <a:miter lim="800000"/>
                <a:headEnd/>
                <a:tailEnd/>
              </a:ln>
              <a:effectLst/>
            </p:spPr>
          </p:pic>
          <p:sp>
            <p:nvSpPr>
              <p:cNvPr id="76" name="TextBox 75"/>
              <p:cNvSpPr txBox="1"/>
              <p:nvPr/>
            </p:nvSpPr>
            <p:spPr>
              <a:xfrm>
                <a:off x="609600" y="2806264"/>
                <a:ext cx="712054" cy="369332"/>
              </a:xfrm>
              <a:prstGeom prst="rect">
                <a:avLst/>
              </a:prstGeom>
              <a:noFill/>
            </p:spPr>
            <p:txBody>
              <a:bodyPr wrap="none" rtlCol="0">
                <a:spAutoFit/>
              </a:bodyPr>
              <a:lstStyle/>
              <a:p>
                <a:r>
                  <a:rPr lang="en-US" b="1" dirty="0" smtClean="0">
                    <a:solidFill>
                      <a:srgbClr val="996600"/>
                    </a:solidFill>
                  </a:rPr>
                  <a:t>UCSD</a:t>
                </a:r>
                <a:endParaRPr lang="en-US" b="1" dirty="0">
                  <a:solidFill>
                    <a:srgbClr val="996600"/>
                  </a:solidFill>
                </a:endParaRPr>
              </a:p>
            </p:txBody>
          </p:sp>
          <p:sp>
            <p:nvSpPr>
              <p:cNvPr id="78" name="TextBox 77"/>
              <p:cNvSpPr txBox="1"/>
              <p:nvPr/>
            </p:nvSpPr>
            <p:spPr>
              <a:xfrm>
                <a:off x="0" y="2438400"/>
                <a:ext cx="1220847" cy="369332"/>
              </a:xfrm>
              <a:prstGeom prst="rect">
                <a:avLst/>
              </a:prstGeom>
              <a:noFill/>
            </p:spPr>
            <p:txBody>
              <a:bodyPr wrap="none" rtlCol="0">
                <a:spAutoFit/>
              </a:bodyPr>
              <a:lstStyle/>
              <a:p>
                <a:r>
                  <a:rPr lang="en-US" b="1" dirty="0" err="1" smtClean="0">
                    <a:solidFill>
                      <a:srgbClr val="996600"/>
                    </a:solidFill>
                  </a:rPr>
                  <a:t>FutureGrid</a:t>
                </a:r>
                <a:endParaRPr lang="en-US" b="1" dirty="0">
                  <a:solidFill>
                    <a:srgbClr val="996600"/>
                  </a:solidFill>
                </a:endParaRPr>
              </a:p>
            </p:txBody>
          </p:sp>
        </p:grpSp>
        <p:grpSp>
          <p:nvGrpSpPr>
            <p:cNvPr id="11" name="Group 95"/>
            <p:cNvGrpSpPr/>
            <p:nvPr/>
          </p:nvGrpSpPr>
          <p:grpSpPr>
            <a:xfrm>
              <a:off x="2498834" y="3962400"/>
              <a:ext cx="2758966" cy="1646530"/>
              <a:chOff x="2498834" y="3962400"/>
              <a:chExt cx="2758966" cy="1646530"/>
            </a:xfrm>
          </p:grpSpPr>
          <p:pic>
            <p:nvPicPr>
              <p:cNvPr id="8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3962400"/>
                <a:ext cx="2514600" cy="1646530"/>
              </a:xfrm>
              <a:prstGeom prst="rect">
                <a:avLst/>
              </a:prstGeom>
              <a:noFill/>
              <a:ln w="9525">
                <a:noFill/>
                <a:miter lim="800000"/>
                <a:headEnd/>
                <a:tailEnd/>
              </a:ln>
              <a:effectLst/>
            </p:spPr>
          </p:pic>
          <p:sp>
            <p:nvSpPr>
              <p:cNvPr id="84" name="TextBox 83"/>
              <p:cNvSpPr txBox="1"/>
              <p:nvPr/>
            </p:nvSpPr>
            <p:spPr>
              <a:xfrm>
                <a:off x="2816770" y="4542130"/>
                <a:ext cx="441146" cy="369332"/>
              </a:xfrm>
              <a:prstGeom prst="rect">
                <a:avLst/>
              </a:prstGeom>
              <a:noFill/>
            </p:spPr>
            <p:txBody>
              <a:bodyPr wrap="none" rtlCol="0">
                <a:spAutoFit/>
              </a:bodyPr>
              <a:lstStyle/>
              <a:p>
                <a:r>
                  <a:rPr lang="en-US" b="1" dirty="0" smtClean="0">
                    <a:solidFill>
                      <a:srgbClr val="996600"/>
                    </a:solidFill>
                  </a:rPr>
                  <a:t>UF</a:t>
                </a:r>
                <a:endParaRPr lang="en-US" b="1" dirty="0">
                  <a:solidFill>
                    <a:srgbClr val="996600"/>
                  </a:solidFill>
                </a:endParaRPr>
              </a:p>
            </p:txBody>
          </p:sp>
          <p:sp>
            <p:nvSpPr>
              <p:cNvPr id="85" name="TextBox 84"/>
              <p:cNvSpPr txBox="1"/>
              <p:nvPr/>
            </p:nvSpPr>
            <p:spPr>
              <a:xfrm>
                <a:off x="2498834" y="4269830"/>
                <a:ext cx="1220847" cy="369332"/>
              </a:xfrm>
              <a:prstGeom prst="rect">
                <a:avLst/>
              </a:prstGeom>
              <a:noFill/>
            </p:spPr>
            <p:txBody>
              <a:bodyPr wrap="none" rtlCol="0">
                <a:spAutoFit/>
              </a:bodyPr>
              <a:lstStyle/>
              <a:p>
                <a:r>
                  <a:rPr lang="en-US" b="1" dirty="0" err="1" smtClean="0">
                    <a:solidFill>
                      <a:srgbClr val="996600"/>
                    </a:solidFill>
                  </a:rPr>
                  <a:t>FutureGrid</a:t>
                </a:r>
                <a:endParaRPr lang="en-US" b="1" dirty="0">
                  <a:solidFill>
                    <a:srgbClr val="996600"/>
                  </a:solidFill>
                </a:endParaRPr>
              </a:p>
            </p:txBody>
          </p:sp>
        </p:grpSp>
      </p:grpSp>
      <p:grpSp>
        <p:nvGrpSpPr>
          <p:cNvPr id="19" name="Group 80"/>
          <p:cNvGrpSpPr/>
          <p:nvPr/>
        </p:nvGrpSpPr>
        <p:grpSpPr>
          <a:xfrm>
            <a:off x="762000" y="2667000"/>
            <a:ext cx="2514600" cy="1646530"/>
            <a:chOff x="762000" y="2667000"/>
            <a:chExt cx="2514600" cy="1646530"/>
          </a:xfrm>
        </p:grpSpPr>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0" y="2667000"/>
              <a:ext cx="2514600" cy="1646530"/>
            </a:xfrm>
            <a:prstGeom prst="rect">
              <a:avLst/>
            </a:prstGeom>
            <a:noFill/>
            <a:ln w="9525">
              <a:noFill/>
              <a:miter lim="800000"/>
              <a:headEnd/>
              <a:tailEnd/>
            </a:ln>
            <a:effectLst/>
          </p:spPr>
        </p:pic>
        <p:sp>
          <p:nvSpPr>
            <p:cNvPr id="8" name="TextBox 7"/>
            <p:cNvSpPr txBox="1"/>
            <p:nvPr/>
          </p:nvSpPr>
          <p:spPr>
            <a:xfrm>
              <a:off x="1752600" y="3276600"/>
              <a:ext cx="455574" cy="369332"/>
            </a:xfrm>
            <a:prstGeom prst="rect">
              <a:avLst/>
            </a:prstGeom>
            <a:noFill/>
          </p:spPr>
          <p:txBody>
            <a:bodyPr wrap="none" rtlCol="0">
              <a:spAutoFit/>
            </a:bodyPr>
            <a:lstStyle/>
            <a:p>
              <a:r>
                <a:rPr lang="en-US" dirty="0" smtClean="0"/>
                <a:t>UC</a:t>
              </a:r>
              <a:endParaRPr lang="en-US" dirty="0"/>
            </a:p>
          </p:txBody>
        </p:sp>
      </p:grpSp>
      <p:sp>
        <p:nvSpPr>
          <p:cNvPr id="158" name="Rounded Rectangle 157"/>
          <p:cNvSpPr/>
          <p:nvPr/>
        </p:nvSpPr>
        <p:spPr>
          <a:xfrm>
            <a:off x="1066800" y="1143000"/>
            <a:ext cx="7924800" cy="990600"/>
          </a:xfrm>
          <a:prstGeom prst="roundRect">
            <a:avLst/>
          </a:prstGeom>
          <a:gradFill flip="none" rotWithShape="1">
            <a:gsLst>
              <a:gs pos="0">
                <a:schemeClr val="accent4">
                  <a:tint val="70000"/>
                  <a:satMod val="130000"/>
                </a:schemeClr>
              </a:gs>
              <a:gs pos="43000">
                <a:schemeClr val="accent4">
                  <a:tint val="44000"/>
                  <a:satMod val="165000"/>
                </a:schemeClr>
              </a:gs>
            </a:gsLst>
            <a:path path="circle">
              <a:fillToRect l="100000" t="100000"/>
            </a:path>
            <a:tileRect r="-100000" b="-100000"/>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Sky Computing</a:t>
            </a:r>
            <a:endParaRPr lang="en-US" dirty="0"/>
          </a:p>
        </p:txBody>
      </p:sp>
      <p:pic>
        <p:nvPicPr>
          <p:cNvPr id="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0400" y="4144670"/>
            <a:ext cx="2514600" cy="1646530"/>
          </a:xfrm>
          <a:prstGeom prst="rect">
            <a:avLst/>
          </a:prstGeom>
          <a:noFill/>
          <a:ln w="9525">
            <a:noFill/>
            <a:miter lim="800000"/>
            <a:headEnd/>
            <a:tailEnd/>
          </a:ln>
          <a:effectLst/>
        </p:spPr>
      </p:pic>
      <p:sp>
        <p:nvSpPr>
          <p:cNvPr id="6" name="TextBox 5"/>
          <p:cNvSpPr txBox="1"/>
          <p:nvPr/>
        </p:nvSpPr>
        <p:spPr>
          <a:xfrm>
            <a:off x="4191000" y="4754270"/>
            <a:ext cx="437940" cy="369332"/>
          </a:xfrm>
          <a:prstGeom prst="rect">
            <a:avLst/>
          </a:prstGeom>
          <a:noFill/>
        </p:spPr>
        <p:txBody>
          <a:bodyPr wrap="none" rtlCol="0">
            <a:spAutoFit/>
          </a:bodyPr>
          <a:lstStyle/>
          <a:p>
            <a:r>
              <a:rPr lang="en-US" dirty="0" smtClean="0"/>
              <a:t>UF</a:t>
            </a:r>
            <a:endParaRPr lang="en-US" dirty="0"/>
          </a:p>
        </p:txBody>
      </p:sp>
      <p:pic>
        <p:nvPicPr>
          <p:cNvPr id="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38800" y="2590800"/>
            <a:ext cx="2514600" cy="1646530"/>
          </a:xfrm>
          <a:prstGeom prst="rect">
            <a:avLst/>
          </a:prstGeom>
          <a:noFill/>
          <a:ln w="9525">
            <a:noFill/>
            <a:miter lim="800000"/>
            <a:headEnd/>
            <a:tailEnd/>
          </a:ln>
          <a:effectLst/>
        </p:spPr>
      </p:pic>
      <p:sp>
        <p:nvSpPr>
          <p:cNvPr id="10" name="TextBox 9"/>
          <p:cNvSpPr txBox="1"/>
          <p:nvPr/>
        </p:nvSpPr>
        <p:spPr>
          <a:xfrm>
            <a:off x="6629400" y="3200400"/>
            <a:ext cx="450764" cy="369332"/>
          </a:xfrm>
          <a:prstGeom prst="rect">
            <a:avLst/>
          </a:prstGeom>
          <a:noFill/>
        </p:spPr>
        <p:txBody>
          <a:bodyPr wrap="none" rtlCol="0">
            <a:spAutoFit/>
          </a:bodyPr>
          <a:lstStyle/>
          <a:p>
            <a:r>
              <a:rPr lang="en-US" dirty="0" smtClean="0"/>
              <a:t>PU</a:t>
            </a:r>
            <a:endParaRPr lang="en-US" dirty="0"/>
          </a:p>
        </p:txBody>
      </p:sp>
      <p:pic>
        <p:nvPicPr>
          <p:cNvPr id="12"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86200" y="4038600"/>
            <a:ext cx="457200" cy="526093"/>
          </a:xfrm>
          <a:prstGeom prst="rect">
            <a:avLst/>
          </a:prstGeom>
          <a:noFill/>
          <a:ln w="9525">
            <a:noFill/>
            <a:miter lim="800000"/>
            <a:headEnd/>
            <a:tailEnd/>
          </a:ln>
        </p:spPr>
      </p:pic>
      <p:pic>
        <p:nvPicPr>
          <p:cNvPr id="15"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38400" y="3733800"/>
            <a:ext cx="480951" cy="457200"/>
          </a:xfrm>
          <a:prstGeom prst="rect">
            <a:avLst/>
          </a:prstGeom>
          <a:noFill/>
          <a:ln w="9525">
            <a:noFill/>
            <a:miter lim="800000"/>
            <a:headEnd/>
            <a:tailEnd/>
          </a:ln>
        </p:spPr>
      </p:pic>
      <p:pic>
        <p:nvPicPr>
          <p:cNvPr id="16"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62800" y="3733800"/>
            <a:ext cx="480951" cy="457200"/>
          </a:xfrm>
          <a:prstGeom prst="rect">
            <a:avLst/>
          </a:prstGeom>
          <a:noFill/>
          <a:ln w="9525">
            <a:noFill/>
            <a:miter lim="800000"/>
            <a:headEnd/>
            <a:tailEnd/>
          </a:ln>
        </p:spPr>
      </p:pic>
      <p:pic>
        <p:nvPicPr>
          <p:cNvPr id="17"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53000" y="5211470"/>
            <a:ext cx="480951" cy="457200"/>
          </a:xfrm>
          <a:prstGeom prst="rect">
            <a:avLst/>
          </a:prstGeom>
          <a:noFill/>
          <a:ln w="9525">
            <a:noFill/>
            <a:miter lim="800000"/>
            <a:headEnd/>
            <a:tailEnd/>
          </a:ln>
        </p:spPr>
      </p:pic>
      <p:pic>
        <p:nvPicPr>
          <p:cNvPr id="21"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62000" y="5105400"/>
            <a:ext cx="609397" cy="590550"/>
          </a:xfrm>
          <a:prstGeom prst="rect">
            <a:avLst/>
          </a:prstGeom>
          <a:noFill/>
          <a:ln w="9525">
            <a:noFill/>
            <a:miter lim="800000"/>
            <a:headEnd/>
            <a:tailEnd/>
          </a:ln>
        </p:spPr>
      </p:pic>
      <p:pic>
        <p:nvPicPr>
          <p:cNvPr id="20"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09600" y="5334000"/>
            <a:ext cx="368926" cy="523875"/>
          </a:xfrm>
          <a:prstGeom prst="rect">
            <a:avLst/>
          </a:prstGeom>
          <a:noFill/>
          <a:ln w="9525">
            <a:noFill/>
            <a:miter lim="800000"/>
            <a:headEnd/>
            <a:tailEnd/>
          </a:ln>
        </p:spPr>
      </p:pic>
      <p:sp>
        <p:nvSpPr>
          <p:cNvPr id="22" name="TextBox 21"/>
          <p:cNvSpPr txBox="1"/>
          <p:nvPr/>
        </p:nvSpPr>
        <p:spPr>
          <a:xfrm>
            <a:off x="0" y="6019800"/>
            <a:ext cx="1766509" cy="523220"/>
          </a:xfrm>
          <a:prstGeom prst="rect">
            <a:avLst/>
          </a:prstGeom>
          <a:noFill/>
        </p:spPr>
        <p:txBody>
          <a:bodyPr wrap="none" rtlCol="0">
            <a:spAutoFit/>
          </a:bodyPr>
          <a:lstStyle/>
          <a:p>
            <a:r>
              <a:rPr lang="en-US" sz="1400" dirty="0" smtClean="0"/>
              <a:t>Melbourne, Australia</a:t>
            </a:r>
          </a:p>
          <a:p>
            <a:pPr algn="ctr"/>
            <a:r>
              <a:rPr lang="en-US" sz="1400" dirty="0" smtClean="0"/>
              <a:t>connected to UF (ssh)</a:t>
            </a:r>
            <a:endParaRPr lang="en-US" sz="1400" dirty="0"/>
          </a:p>
        </p:txBody>
      </p:sp>
      <p:grpSp>
        <p:nvGrpSpPr>
          <p:cNvPr id="25" name="Group 160"/>
          <p:cNvGrpSpPr/>
          <p:nvPr/>
        </p:nvGrpSpPr>
        <p:grpSpPr>
          <a:xfrm>
            <a:off x="2209800" y="1371600"/>
            <a:ext cx="6477000" cy="609600"/>
            <a:chOff x="2209800" y="1371600"/>
            <a:chExt cx="6477000" cy="609600"/>
          </a:xfrm>
        </p:grpSpPr>
        <p:pic>
          <p:nvPicPr>
            <p:cNvPr id="18"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040624" y="1371600"/>
              <a:ext cx="646176" cy="609600"/>
            </a:xfrm>
            <a:prstGeom prst="rect">
              <a:avLst/>
            </a:prstGeom>
            <a:noFill/>
            <a:ln w="9525">
              <a:noFill/>
              <a:miter lim="800000"/>
              <a:headEnd/>
              <a:tailEnd/>
            </a:ln>
          </p:spPr>
        </p:pic>
        <p:pic>
          <p:nvPicPr>
            <p:cNvPr id="23"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724400" y="1371600"/>
              <a:ext cx="646176" cy="609600"/>
            </a:xfrm>
            <a:prstGeom prst="rect">
              <a:avLst/>
            </a:prstGeom>
            <a:noFill/>
            <a:ln w="9525">
              <a:noFill/>
              <a:miter lim="800000"/>
              <a:headEnd/>
              <a:tailEnd/>
            </a:ln>
          </p:spPr>
        </p:pic>
        <p:pic>
          <p:nvPicPr>
            <p:cNvPr id="24"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209800" y="1371600"/>
              <a:ext cx="609600" cy="609600"/>
            </a:xfrm>
            <a:prstGeom prst="rect">
              <a:avLst/>
            </a:prstGeom>
            <a:noFill/>
            <a:ln w="9525">
              <a:noFill/>
              <a:miter lim="800000"/>
              <a:headEnd/>
              <a:tailEnd/>
            </a:ln>
          </p:spPr>
        </p:pic>
      </p:grpSp>
      <p:grpSp>
        <p:nvGrpSpPr>
          <p:cNvPr id="29" name="Group 47"/>
          <p:cNvGrpSpPr/>
          <p:nvPr/>
        </p:nvGrpSpPr>
        <p:grpSpPr>
          <a:xfrm>
            <a:off x="1371397" y="3962400"/>
            <a:ext cx="5791403" cy="1438275"/>
            <a:chOff x="1371397" y="4114800"/>
            <a:chExt cx="5791403" cy="1438275"/>
          </a:xfrm>
        </p:grpSpPr>
        <p:cxnSp>
          <p:nvCxnSpPr>
            <p:cNvPr id="26" name="Straight Arrow Connector 25"/>
            <p:cNvCxnSpPr>
              <a:stCxn id="21" idx="3"/>
              <a:endCxn id="15" idx="2"/>
            </p:cNvCxnSpPr>
            <p:nvPr/>
          </p:nvCxnSpPr>
          <p:spPr>
            <a:xfrm flipV="1">
              <a:off x="1371397" y="4343400"/>
              <a:ext cx="1307479" cy="1209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1" idx="3"/>
              <a:endCxn id="16" idx="1"/>
            </p:cNvCxnSpPr>
            <p:nvPr/>
          </p:nvCxnSpPr>
          <p:spPr>
            <a:xfrm flipV="1">
              <a:off x="1371397" y="4114800"/>
              <a:ext cx="5791403" cy="14382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47" name="Picture 4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648200" y="4038600"/>
            <a:ext cx="381000" cy="522514"/>
          </a:xfrm>
          <a:prstGeom prst="rect">
            <a:avLst/>
          </a:prstGeom>
          <a:noFill/>
          <a:ln w="9525">
            <a:noFill/>
            <a:miter lim="800000"/>
            <a:headEnd/>
            <a:tailEnd/>
          </a:ln>
        </p:spPr>
      </p:pic>
      <p:grpSp>
        <p:nvGrpSpPr>
          <p:cNvPr id="30" name="Group 56"/>
          <p:cNvGrpSpPr/>
          <p:nvPr/>
        </p:nvGrpSpPr>
        <p:grpSpPr>
          <a:xfrm>
            <a:off x="1524000" y="1938670"/>
            <a:ext cx="5879276" cy="1795130"/>
            <a:chOff x="1524000" y="2091070"/>
            <a:chExt cx="5879276" cy="1795130"/>
          </a:xfrm>
        </p:grpSpPr>
        <p:cxnSp>
          <p:nvCxnSpPr>
            <p:cNvPr id="49" name="Straight Arrow Connector 48"/>
            <p:cNvCxnSpPr>
              <a:stCxn id="15" idx="0"/>
              <a:endCxn id="13" idx="2"/>
            </p:cNvCxnSpPr>
            <p:nvPr/>
          </p:nvCxnSpPr>
          <p:spPr>
            <a:xfrm rot="16200000" flipV="1">
              <a:off x="1205534" y="2412858"/>
              <a:ext cx="1791808" cy="1154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6" idx="0"/>
              <a:endCxn id="14" idx="2"/>
            </p:cNvCxnSpPr>
            <p:nvPr/>
          </p:nvCxnSpPr>
          <p:spPr>
            <a:xfrm rot="16200000" flipV="1">
              <a:off x="6461673" y="2944597"/>
              <a:ext cx="1795130" cy="880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1" name="Group 66"/>
          <p:cNvGrpSpPr/>
          <p:nvPr/>
        </p:nvGrpSpPr>
        <p:grpSpPr>
          <a:xfrm>
            <a:off x="1524000" y="1938670"/>
            <a:ext cx="5791200" cy="2099930"/>
            <a:chOff x="1524000" y="2091070"/>
            <a:chExt cx="5791200" cy="2099930"/>
          </a:xfrm>
        </p:grpSpPr>
        <p:cxnSp>
          <p:nvCxnSpPr>
            <p:cNvPr id="59" name="Straight Arrow Connector 58"/>
            <p:cNvCxnSpPr>
              <a:stCxn id="13" idx="2"/>
              <a:endCxn id="47" idx="0"/>
            </p:cNvCxnSpPr>
            <p:nvPr/>
          </p:nvCxnSpPr>
          <p:spPr>
            <a:xfrm rot="16200000" flipH="1">
              <a:off x="2133046" y="1485346"/>
              <a:ext cx="2096608" cy="3314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14" idx="2"/>
              <a:endCxn id="47" idx="0"/>
            </p:cNvCxnSpPr>
            <p:nvPr/>
          </p:nvCxnSpPr>
          <p:spPr>
            <a:xfrm rot="5400000">
              <a:off x="5026985" y="1902785"/>
              <a:ext cx="2099930" cy="2476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66" name="TextBox 65"/>
          <p:cNvSpPr txBox="1"/>
          <p:nvPr/>
        </p:nvSpPr>
        <p:spPr>
          <a:xfrm>
            <a:off x="4953000" y="4038600"/>
            <a:ext cx="838200" cy="553998"/>
          </a:xfrm>
          <a:prstGeom prst="rect">
            <a:avLst/>
          </a:prstGeom>
          <a:noFill/>
        </p:spPr>
        <p:txBody>
          <a:bodyPr wrap="square" rtlCol="0">
            <a:spAutoFit/>
          </a:bodyPr>
          <a:lstStyle/>
          <a:p>
            <a:r>
              <a:rPr lang="en-US" sz="1000" dirty="0" smtClean="0"/>
              <a:t>ViNe Download Server</a:t>
            </a:r>
            <a:endParaRPr lang="en-US" sz="1000" dirty="0"/>
          </a:p>
        </p:txBody>
      </p:sp>
      <p:grpSp>
        <p:nvGrpSpPr>
          <p:cNvPr id="32" name="Group 45"/>
          <p:cNvGrpSpPr/>
          <p:nvPr/>
        </p:nvGrpSpPr>
        <p:grpSpPr>
          <a:xfrm>
            <a:off x="2514600" y="1981200"/>
            <a:ext cx="5849112" cy="3230270"/>
            <a:chOff x="2514600" y="2133600"/>
            <a:chExt cx="5849112" cy="3230270"/>
          </a:xfrm>
        </p:grpSpPr>
        <p:cxnSp>
          <p:nvCxnSpPr>
            <p:cNvPr id="35" name="Straight Arrow Connector 34"/>
            <p:cNvCxnSpPr>
              <a:stCxn id="15" idx="0"/>
              <a:endCxn id="24" idx="2"/>
            </p:cNvCxnSpPr>
            <p:nvPr/>
          </p:nvCxnSpPr>
          <p:spPr>
            <a:xfrm rot="16200000" flipV="1">
              <a:off x="1720438" y="2927762"/>
              <a:ext cx="1752600" cy="164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7" idx="0"/>
              <a:endCxn id="23" idx="2"/>
            </p:cNvCxnSpPr>
            <p:nvPr/>
          </p:nvCxnSpPr>
          <p:spPr>
            <a:xfrm rot="16200000" flipV="1">
              <a:off x="3505347" y="3675741"/>
              <a:ext cx="3230270" cy="1459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6" idx="0"/>
              <a:endCxn id="18" idx="2"/>
            </p:cNvCxnSpPr>
            <p:nvPr/>
          </p:nvCxnSpPr>
          <p:spPr>
            <a:xfrm rot="5400000" flipH="1" flipV="1">
              <a:off x="7007194" y="2529682"/>
              <a:ext cx="1752600" cy="9604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3" name="Group 68"/>
          <p:cNvGrpSpPr/>
          <p:nvPr/>
        </p:nvGrpSpPr>
        <p:grpSpPr>
          <a:xfrm>
            <a:off x="2514600" y="1981200"/>
            <a:ext cx="5849112" cy="2057400"/>
            <a:chOff x="2514601" y="2126291"/>
            <a:chExt cx="5849112" cy="2057400"/>
          </a:xfrm>
        </p:grpSpPr>
        <p:cxnSp>
          <p:nvCxnSpPr>
            <p:cNvPr id="70" name="Straight Arrow Connector 69"/>
            <p:cNvCxnSpPr>
              <a:stCxn id="24" idx="2"/>
              <a:endCxn id="47" idx="0"/>
            </p:cNvCxnSpPr>
            <p:nvPr/>
          </p:nvCxnSpPr>
          <p:spPr>
            <a:xfrm rot="16200000" flipH="1">
              <a:off x="2647951" y="1992941"/>
              <a:ext cx="2057400" cy="2324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18" idx="2"/>
              <a:endCxn id="47" idx="0"/>
            </p:cNvCxnSpPr>
            <p:nvPr/>
          </p:nvCxnSpPr>
          <p:spPr>
            <a:xfrm rot="5400000">
              <a:off x="5572507" y="1392485"/>
              <a:ext cx="2057400" cy="35250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6" name="TextBox 85"/>
          <p:cNvSpPr txBox="1"/>
          <p:nvPr/>
        </p:nvSpPr>
        <p:spPr>
          <a:xfrm>
            <a:off x="6019800" y="4572000"/>
            <a:ext cx="2044855" cy="369332"/>
          </a:xfrm>
          <a:prstGeom prst="rect">
            <a:avLst/>
          </a:prstGeom>
          <a:noFill/>
        </p:spPr>
        <p:txBody>
          <a:bodyPr wrap="none" rtlCol="0">
            <a:spAutoFit/>
          </a:bodyPr>
          <a:lstStyle/>
          <a:p>
            <a:r>
              <a:rPr lang="en-US" dirty="0" smtClean="0"/>
              <a:t>1. ViNe-enable sites</a:t>
            </a:r>
            <a:endParaRPr lang="en-US" dirty="0"/>
          </a:p>
        </p:txBody>
      </p:sp>
      <p:sp>
        <p:nvSpPr>
          <p:cNvPr id="87" name="TextBox 86"/>
          <p:cNvSpPr txBox="1"/>
          <p:nvPr/>
        </p:nvSpPr>
        <p:spPr>
          <a:xfrm>
            <a:off x="6019800" y="4876800"/>
            <a:ext cx="2667000" cy="381000"/>
          </a:xfrm>
          <a:prstGeom prst="rect">
            <a:avLst/>
          </a:prstGeom>
          <a:noFill/>
        </p:spPr>
        <p:txBody>
          <a:bodyPr wrap="square" rtlCol="0">
            <a:spAutoFit/>
          </a:bodyPr>
          <a:lstStyle/>
          <a:p>
            <a:r>
              <a:rPr lang="en-US" dirty="0" smtClean="0"/>
              <a:t>2. Configure ViNe VRs</a:t>
            </a:r>
            <a:endParaRPr lang="en-US" dirty="0"/>
          </a:p>
        </p:txBody>
      </p:sp>
      <p:sp>
        <p:nvSpPr>
          <p:cNvPr id="88" name="TextBox 87"/>
          <p:cNvSpPr txBox="1"/>
          <p:nvPr/>
        </p:nvSpPr>
        <p:spPr>
          <a:xfrm>
            <a:off x="6019800" y="5181600"/>
            <a:ext cx="2895600" cy="369332"/>
          </a:xfrm>
          <a:prstGeom prst="rect">
            <a:avLst/>
          </a:prstGeom>
          <a:noFill/>
        </p:spPr>
        <p:txBody>
          <a:bodyPr wrap="square" rtlCol="0">
            <a:spAutoFit/>
          </a:bodyPr>
          <a:lstStyle/>
          <a:p>
            <a:r>
              <a:rPr lang="en-US" dirty="0" smtClean="0"/>
              <a:t>3. Instantiate BLAST VMs</a:t>
            </a:r>
            <a:endParaRPr lang="en-US" dirty="0"/>
          </a:p>
        </p:txBody>
      </p:sp>
      <p:sp>
        <p:nvSpPr>
          <p:cNvPr id="89" name="TextBox 88"/>
          <p:cNvSpPr txBox="1"/>
          <p:nvPr/>
        </p:nvSpPr>
        <p:spPr>
          <a:xfrm>
            <a:off x="6019800" y="5486400"/>
            <a:ext cx="2743200" cy="1107996"/>
          </a:xfrm>
          <a:prstGeom prst="rect">
            <a:avLst/>
          </a:prstGeom>
          <a:noFill/>
        </p:spPr>
        <p:txBody>
          <a:bodyPr wrap="square" rtlCol="0">
            <a:spAutoFit/>
          </a:bodyPr>
          <a:lstStyle/>
          <a:p>
            <a:r>
              <a:rPr lang="en-US" dirty="0" smtClean="0"/>
              <a:t>4. Contextualize</a:t>
            </a:r>
          </a:p>
          <a:p>
            <a:pPr marL="171450" indent="171450">
              <a:buAutoNum type="alphaLcPeriod"/>
            </a:pPr>
            <a:r>
              <a:rPr lang="en-US" sz="1600" dirty="0" smtClean="0"/>
              <a:t>Retrieve VM information</a:t>
            </a:r>
          </a:p>
          <a:p>
            <a:pPr marL="171450" indent="171450">
              <a:buAutoNum type="alphaLcPeriod"/>
            </a:pPr>
            <a:r>
              <a:rPr lang="en-US" sz="1600" dirty="0" smtClean="0"/>
              <a:t>ViNe-enable VMs</a:t>
            </a:r>
          </a:p>
          <a:p>
            <a:pPr marL="171450" indent="171450">
              <a:buAutoNum type="alphaLcPeriod"/>
            </a:pPr>
            <a:r>
              <a:rPr lang="en-US" sz="1600" dirty="0" smtClean="0"/>
              <a:t>Configure Hadoop</a:t>
            </a:r>
            <a:endParaRPr lang="en-US" sz="1600" dirty="0"/>
          </a:p>
        </p:txBody>
      </p:sp>
      <p:grpSp>
        <p:nvGrpSpPr>
          <p:cNvPr id="34" name="Group 97"/>
          <p:cNvGrpSpPr/>
          <p:nvPr/>
        </p:nvGrpSpPr>
        <p:grpSpPr>
          <a:xfrm>
            <a:off x="2133600" y="1219200"/>
            <a:ext cx="6858000" cy="257175"/>
            <a:chOff x="2133600" y="1219200"/>
            <a:chExt cx="6858000" cy="257175"/>
          </a:xfrm>
        </p:grpSpPr>
        <p:pic>
          <p:nvPicPr>
            <p:cNvPr id="90"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133600" y="1219200"/>
              <a:ext cx="1076325" cy="257175"/>
            </a:xfrm>
            <a:prstGeom prst="rect">
              <a:avLst/>
            </a:prstGeom>
            <a:noFill/>
            <a:ln w="9525">
              <a:noFill/>
              <a:miter lim="800000"/>
              <a:headEnd/>
              <a:tailEnd/>
            </a:ln>
          </p:spPr>
        </p:pic>
        <p:pic>
          <p:nvPicPr>
            <p:cNvPr id="91"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791075" y="1219200"/>
              <a:ext cx="1076325" cy="257175"/>
            </a:xfrm>
            <a:prstGeom prst="rect">
              <a:avLst/>
            </a:prstGeom>
            <a:noFill/>
            <a:ln w="9525">
              <a:noFill/>
              <a:miter lim="800000"/>
              <a:headEnd/>
              <a:tailEnd/>
            </a:ln>
          </p:spPr>
        </p:pic>
        <p:pic>
          <p:nvPicPr>
            <p:cNvPr id="93"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915275" y="1219200"/>
              <a:ext cx="1076325" cy="257175"/>
            </a:xfrm>
            <a:prstGeom prst="rect">
              <a:avLst/>
            </a:prstGeom>
            <a:noFill/>
            <a:ln w="9525">
              <a:noFill/>
              <a:miter lim="800000"/>
              <a:headEnd/>
              <a:tailEnd/>
            </a:ln>
          </p:spPr>
        </p:pic>
      </p:grpSp>
      <p:grpSp>
        <p:nvGrpSpPr>
          <p:cNvPr id="36" name="Group 140"/>
          <p:cNvGrpSpPr/>
          <p:nvPr/>
        </p:nvGrpSpPr>
        <p:grpSpPr>
          <a:xfrm>
            <a:off x="1679944" y="1752600"/>
            <a:ext cx="5406656" cy="2286000"/>
            <a:chOff x="1679944" y="1752600"/>
            <a:chExt cx="5406656" cy="2286000"/>
          </a:xfrm>
        </p:grpSpPr>
        <p:cxnSp>
          <p:nvCxnSpPr>
            <p:cNvPr id="106" name="Straight Connector 105"/>
            <p:cNvCxnSpPr/>
            <p:nvPr/>
          </p:nvCxnSpPr>
          <p:spPr>
            <a:xfrm>
              <a:off x="1679944" y="1850065"/>
              <a:ext cx="2434856" cy="1197935"/>
            </a:xfrm>
            <a:prstGeom prst="line">
              <a:avLst/>
            </a:prstGeom>
          </p:spPr>
          <p:style>
            <a:lnRef idx="2">
              <a:schemeClr val="accent5"/>
            </a:lnRef>
            <a:fillRef idx="0">
              <a:schemeClr val="accent5"/>
            </a:fillRef>
            <a:effectRef idx="1">
              <a:schemeClr val="accent5"/>
            </a:effectRef>
            <a:fontRef idx="minor">
              <a:schemeClr val="tx1"/>
            </a:fontRef>
          </p:style>
        </p:cxnSp>
        <p:cxnSp>
          <p:nvCxnSpPr>
            <p:cNvPr id="107" name="Straight Connector 106"/>
            <p:cNvCxnSpPr/>
            <p:nvPr/>
          </p:nvCxnSpPr>
          <p:spPr>
            <a:xfrm flipV="1">
              <a:off x="4114800" y="1752600"/>
              <a:ext cx="2971800" cy="1295400"/>
            </a:xfrm>
            <a:prstGeom prst="line">
              <a:avLst/>
            </a:prstGeom>
          </p:spPr>
          <p:style>
            <a:lnRef idx="2">
              <a:schemeClr val="accent5"/>
            </a:lnRef>
            <a:fillRef idx="0">
              <a:schemeClr val="accent5"/>
            </a:fillRef>
            <a:effectRef idx="1">
              <a:schemeClr val="accent5"/>
            </a:effectRef>
            <a:fontRef idx="minor">
              <a:schemeClr val="tx1"/>
            </a:fontRef>
          </p:style>
        </p:cxnSp>
        <p:cxnSp>
          <p:nvCxnSpPr>
            <p:cNvPr id="111" name="Straight Connector 110"/>
            <p:cNvCxnSpPr>
              <a:stCxn id="12" idx="0"/>
            </p:cNvCxnSpPr>
            <p:nvPr/>
          </p:nvCxnSpPr>
          <p:spPr>
            <a:xfrm rot="5400000" flipH="1" flipV="1">
              <a:off x="3619500" y="3543300"/>
              <a:ext cx="990600" cy="0"/>
            </a:xfrm>
            <a:prstGeom prst="line">
              <a:avLst/>
            </a:prstGeom>
          </p:spPr>
          <p:style>
            <a:lnRef idx="2">
              <a:schemeClr val="accent5"/>
            </a:lnRef>
            <a:fillRef idx="0">
              <a:schemeClr val="accent5"/>
            </a:fillRef>
            <a:effectRef idx="1">
              <a:schemeClr val="accent5"/>
            </a:effectRef>
            <a:fontRef idx="minor">
              <a:schemeClr val="tx1"/>
            </a:fontRef>
          </p:style>
        </p:cxnSp>
      </p:grpSp>
      <p:grpSp>
        <p:nvGrpSpPr>
          <p:cNvPr id="37" name="Group 141"/>
          <p:cNvGrpSpPr/>
          <p:nvPr/>
        </p:nvGrpSpPr>
        <p:grpSpPr>
          <a:xfrm>
            <a:off x="1752600" y="1447800"/>
            <a:ext cx="6400800" cy="533400"/>
            <a:chOff x="1752600" y="1447800"/>
            <a:chExt cx="6400800" cy="533400"/>
          </a:xfrm>
        </p:grpSpPr>
        <p:cxnSp>
          <p:nvCxnSpPr>
            <p:cNvPr id="117" name="Straight Connector 116"/>
            <p:cNvCxnSpPr>
              <a:stCxn id="14" idx="3"/>
              <a:endCxn id="18" idx="1"/>
            </p:cNvCxnSpPr>
            <p:nvPr/>
          </p:nvCxnSpPr>
          <p:spPr>
            <a:xfrm>
              <a:off x="7543800" y="1675624"/>
              <a:ext cx="496824" cy="776"/>
            </a:xfrm>
            <a:prstGeom prst="line">
              <a:avLst/>
            </a:prstGeom>
          </p:spPr>
          <p:style>
            <a:lnRef idx="2">
              <a:schemeClr val="accent5"/>
            </a:lnRef>
            <a:fillRef idx="0">
              <a:schemeClr val="accent5"/>
            </a:fillRef>
            <a:effectRef idx="1">
              <a:schemeClr val="accent5"/>
            </a:effectRef>
            <a:fontRef idx="minor">
              <a:schemeClr val="tx1"/>
            </a:fontRef>
          </p:style>
        </p:cxnSp>
        <p:cxnSp>
          <p:nvCxnSpPr>
            <p:cNvPr id="120" name="Straight Connector 119"/>
            <p:cNvCxnSpPr>
              <a:stCxn id="13" idx="3"/>
              <a:endCxn id="24" idx="1"/>
            </p:cNvCxnSpPr>
            <p:nvPr/>
          </p:nvCxnSpPr>
          <p:spPr>
            <a:xfrm flipV="1">
              <a:off x="1752600" y="1676400"/>
              <a:ext cx="457200" cy="2546"/>
            </a:xfrm>
            <a:prstGeom prst="line">
              <a:avLst/>
            </a:prstGeom>
          </p:spPr>
          <p:style>
            <a:lnRef idx="2">
              <a:schemeClr val="accent5"/>
            </a:lnRef>
            <a:fillRef idx="0">
              <a:schemeClr val="accent5"/>
            </a:fillRef>
            <a:effectRef idx="1">
              <a:schemeClr val="accent5"/>
            </a:effectRef>
            <a:fontRef idx="minor">
              <a:schemeClr val="tx1"/>
            </a:fontRef>
          </p:style>
        </p:cxnSp>
        <p:sp>
          <p:nvSpPr>
            <p:cNvPr id="126" name="TextBox 125"/>
            <p:cNvSpPr txBox="1"/>
            <p:nvPr/>
          </p:nvSpPr>
          <p:spPr>
            <a:xfrm>
              <a:off x="7543800" y="1447800"/>
              <a:ext cx="609600" cy="523220"/>
            </a:xfrm>
            <a:prstGeom prst="rect">
              <a:avLst/>
            </a:prstGeom>
            <a:noFill/>
          </p:spPr>
          <p:txBody>
            <a:bodyPr wrap="square" rtlCol="0">
              <a:spAutoFit/>
            </a:bodyPr>
            <a:lstStyle/>
            <a:p>
              <a:r>
                <a:rPr lang="en-US" sz="1400" dirty="0" smtClean="0"/>
                <a:t>Tiny ViNe</a:t>
              </a:r>
              <a:endParaRPr lang="en-US" sz="1400" dirty="0"/>
            </a:p>
          </p:txBody>
        </p:sp>
        <p:sp>
          <p:nvSpPr>
            <p:cNvPr id="133" name="TextBox 132"/>
            <p:cNvSpPr txBox="1"/>
            <p:nvPr/>
          </p:nvSpPr>
          <p:spPr>
            <a:xfrm>
              <a:off x="1752600" y="1457980"/>
              <a:ext cx="609600" cy="523220"/>
            </a:xfrm>
            <a:prstGeom prst="rect">
              <a:avLst/>
            </a:prstGeom>
            <a:noFill/>
          </p:spPr>
          <p:txBody>
            <a:bodyPr wrap="square" rtlCol="0">
              <a:spAutoFit/>
            </a:bodyPr>
            <a:lstStyle/>
            <a:p>
              <a:r>
                <a:rPr lang="en-US" sz="1400" dirty="0" smtClean="0"/>
                <a:t>Tiny ViNe</a:t>
              </a:r>
              <a:endParaRPr lang="en-US" sz="1400" dirty="0"/>
            </a:p>
          </p:txBody>
        </p:sp>
      </p:grpSp>
      <p:grpSp>
        <p:nvGrpSpPr>
          <p:cNvPr id="38" name="Group 159"/>
          <p:cNvGrpSpPr/>
          <p:nvPr/>
        </p:nvGrpSpPr>
        <p:grpSpPr>
          <a:xfrm>
            <a:off x="1295400" y="1412577"/>
            <a:ext cx="6248400" cy="529415"/>
            <a:chOff x="1295400" y="1412577"/>
            <a:chExt cx="6248400" cy="529415"/>
          </a:xfrm>
        </p:grpSpPr>
        <p:pic>
          <p:nvPicPr>
            <p:cNvPr id="14"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86600" y="1412577"/>
              <a:ext cx="457200" cy="526093"/>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95400" y="1415899"/>
              <a:ext cx="457200" cy="526093"/>
            </a:xfrm>
            <a:prstGeom prst="rect">
              <a:avLst/>
            </a:prstGeom>
            <a:noFill/>
            <a:ln w="9525">
              <a:noFill/>
              <a:miter lim="800000"/>
              <a:headEnd/>
              <a:tailEnd/>
            </a:ln>
          </p:spPr>
        </p:pic>
      </p:grpSp>
      <p:grpSp>
        <p:nvGrpSpPr>
          <p:cNvPr id="40" name="Group 146"/>
          <p:cNvGrpSpPr/>
          <p:nvPr/>
        </p:nvGrpSpPr>
        <p:grpSpPr>
          <a:xfrm>
            <a:off x="4114800" y="1981200"/>
            <a:ext cx="932688" cy="2057400"/>
            <a:chOff x="4114800" y="1981200"/>
            <a:chExt cx="932688" cy="2057400"/>
          </a:xfrm>
        </p:grpSpPr>
        <p:cxnSp>
          <p:nvCxnSpPr>
            <p:cNvPr id="143" name="Straight Connector 142"/>
            <p:cNvCxnSpPr>
              <a:stCxn id="12" idx="0"/>
              <a:endCxn id="23" idx="2"/>
            </p:cNvCxnSpPr>
            <p:nvPr/>
          </p:nvCxnSpPr>
          <p:spPr>
            <a:xfrm rot="5400000" flipH="1" flipV="1">
              <a:off x="3552444" y="2543556"/>
              <a:ext cx="2057400" cy="932688"/>
            </a:xfrm>
            <a:prstGeom prst="line">
              <a:avLst/>
            </a:prstGeom>
          </p:spPr>
          <p:style>
            <a:lnRef idx="2">
              <a:schemeClr val="accent5"/>
            </a:lnRef>
            <a:fillRef idx="0">
              <a:schemeClr val="accent5"/>
            </a:fillRef>
            <a:effectRef idx="1">
              <a:schemeClr val="accent5"/>
            </a:effectRef>
            <a:fontRef idx="minor">
              <a:schemeClr val="tx1"/>
            </a:fontRef>
          </p:style>
        </p:cxnSp>
        <p:sp>
          <p:nvSpPr>
            <p:cNvPr id="146" name="TextBox 145"/>
            <p:cNvSpPr txBox="1"/>
            <p:nvPr/>
          </p:nvSpPr>
          <p:spPr>
            <a:xfrm rot="17678261">
              <a:off x="4176037" y="2939574"/>
              <a:ext cx="1001493" cy="369332"/>
            </a:xfrm>
            <a:prstGeom prst="rect">
              <a:avLst/>
            </a:prstGeom>
            <a:noFill/>
          </p:spPr>
          <p:txBody>
            <a:bodyPr wrap="none" rtlCol="0">
              <a:spAutoFit/>
            </a:bodyPr>
            <a:lstStyle/>
            <a:p>
              <a:r>
                <a:rPr lang="en-US" dirty="0" smtClean="0"/>
                <a:t>Ethernet</a:t>
              </a:r>
              <a:endParaRPr lang="en-US" dirty="0"/>
            </a:p>
          </p:txBody>
        </p:sp>
      </p:grpSp>
      <p:sp>
        <p:nvSpPr>
          <p:cNvPr id="159" name="TextBox 158"/>
          <p:cNvSpPr txBox="1"/>
          <p:nvPr/>
        </p:nvSpPr>
        <p:spPr>
          <a:xfrm>
            <a:off x="990600" y="2133600"/>
            <a:ext cx="1519711" cy="369332"/>
          </a:xfrm>
          <a:prstGeom prst="rect">
            <a:avLst/>
          </a:prstGeom>
          <a:noFill/>
        </p:spPr>
        <p:txBody>
          <a:bodyPr wrap="none" rtlCol="0">
            <a:spAutoFit/>
          </a:bodyPr>
          <a:lstStyle/>
          <a:p>
            <a:r>
              <a:rPr lang="en-US" dirty="0" smtClean="0"/>
              <a:t>Virtual Cluster</a:t>
            </a:r>
            <a:endParaRPr lang="en-US" dirty="0"/>
          </a:p>
        </p:txBody>
      </p:sp>
      <p:sp>
        <p:nvSpPr>
          <p:cNvPr id="162" name="TextBox 161"/>
          <p:cNvSpPr txBox="1"/>
          <p:nvPr/>
        </p:nvSpPr>
        <p:spPr>
          <a:xfrm>
            <a:off x="6477000" y="2385536"/>
            <a:ext cx="2590800" cy="738664"/>
          </a:xfrm>
          <a:prstGeom prst="rect">
            <a:avLst/>
          </a:prstGeom>
          <a:noFill/>
        </p:spPr>
        <p:txBody>
          <a:bodyPr wrap="square" rtlCol="0">
            <a:spAutoFit/>
          </a:bodyPr>
          <a:lstStyle/>
          <a:p>
            <a:pPr algn="r"/>
            <a:r>
              <a:rPr lang="en-US" sz="1400" dirty="0" smtClean="0"/>
              <a:t>Intel Xeon Woodcrest, 2.33 GHz, 2.5 GB RAM, Linux 2.6.16</a:t>
            </a:r>
          </a:p>
          <a:p>
            <a:pPr algn="r"/>
            <a:endParaRPr lang="en-US" sz="1400" dirty="0"/>
          </a:p>
        </p:txBody>
      </p:sp>
      <p:sp>
        <p:nvSpPr>
          <p:cNvPr id="163" name="TextBox 162"/>
          <p:cNvSpPr txBox="1"/>
          <p:nvPr/>
        </p:nvSpPr>
        <p:spPr>
          <a:xfrm>
            <a:off x="0" y="4182070"/>
            <a:ext cx="2825522" cy="738664"/>
          </a:xfrm>
          <a:prstGeom prst="rect">
            <a:avLst/>
          </a:prstGeom>
          <a:noFill/>
        </p:spPr>
        <p:txBody>
          <a:bodyPr wrap="square" rtlCol="0">
            <a:spAutoFit/>
          </a:bodyPr>
          <a:lstStyle/>
          <a:p>
            <a:r>
              <a:rPr lang="en-US" sz="1400" dirty="0" smtClean="0"/>
              <a:t>AMD Opteron 248, 2.2 GHz, </a:t>
            </a:r>
          </a:p>
          <a:p>
            <a:r>
              <a:rPr lang="en-US" sz="1400" dirty="0" smtClean="0"/>
              <a:t>3.5 GB RAM, Linux 2.6.32</a:t>
            </a:r>
          </a:p>
          <a:p>
            <a:endParaRPr lang="en-US" sz="1400" dirty="0"/>
          </a:p>
        </p:txBody>
      </p:sp>
      <p:sp>
        <p:nvSpPr>
          <p:cNvPr id="164" name="TextBox 163"/>
          <p:cNvSpPr txBox="1"/>
          <p:nvPr/>
        </p:nvSpPr>
        <p:spPr>
          <a:xfrm>
            <a:off x="3276600" y="5867400"/>
            <a:ext cx="2438400" cy="738664"/>
          </a:xfrm>
          <a:prstGeom prst="rect">
            <a:avLst/>
          </a:prstGeom>
          <a:noFill/>
        </p:spPr>
        <p:txBody>
          <a:bodyPr wrap="square" rtlCol="0">
            <a:spAutoFit/>
          </a:bodyPr>
          <a:lstStyle/>
          <a:p>
            <a:r>
              <a:rPr lang="en-US" sz="1400" dirty="0" smtClean="0"/>
              <a:t>Intel Xeon Prestonia, 2.4 GHz, 3.5 GB RAM, Linux 2.6.18</a:t>
            </a:r>
          </a:p>
          <a:p>
            <a:endParaRPr lang="en-US" sz="1400" dirty="0"/>
          </a:p>
        </p:txBody>
      </p:sp>
      <p:cxnSp>
        <p:nvCxnSpPr>
          <p:cNvPr id="74" name="Straight Arrow Connector 73"/>
          <p:cNvCxnSpPr>
            <a:stCxn id="23" idx="2"/>
            <a:endCxn id="47" idx="0"/>
          </p:cNvCxnSpPr>
          <p:nvPr/>
        </p:nvCxnSpPr>
        <p:spPr>
          <a:xfrm rot="5400000">
            <a:off x="3914394" y="2905506"/>
            <a:ext cx="2057400" cy="208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1" idx="3"/>
            <a:endCxn id="17" idx="1"/>
          </p:cNvCxnSpPr>
          <p:nvPr/>
        </p:nvCxnSpPr>
        <p:spPr>
          <a:xfrm>
            <a:off x="1371397" y="5400675"/>
            <a:ext cx="3581603" cy="393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6"/>
                                        </p:tgtEl>
                                        <p:attrNameLst>
                                          <p:attrName>style.visibility</p:attrName>
                                        </p:attrNameLst>
                                      </p:cBhvr>
                                      <p:to>
                                        <p:strVal val="visible"/>
                                      </p:to>
                                    </p:se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up)">
                                      <p:cBhvr>
                                        <p:cTn id="21" dur="500"/>
                                        <p:tgtEl>
                                          <p:spTgt spid="3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30"/>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31"/>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par>
                                <p:cTn id="39" presetID="22" presetClass="entr" presetSubtype="8"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childTnLst>
                          </p:cTn>
                        </p:par>
                        <p:par>
                          <p:cTn id="48" fill="hold">
                            <p:stCondLst>
                              <p:cond delay="1000"/>
                            </p:stCondLst>
                            <p:childTnLst>
                              <p:par>
                                <p:cTn id="49" presetID="1"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par>
                                <p:cTn id="56" presetID="22" presetClass="entr" presetSubtype="8"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32"/>
                                        </p:tgtEl>
                                        <p:attrNameLst>
                                          <p:attrName>style.visibility</p:attrName>
                                        </p:attrNameLst>
                                      </p:cBhvr>
                                      <p:to>
                                        <p:strVal val="hidden"/>
                                      </p:to>
                                    </p:set>
                                  </p:childTnLst>
                                </p:cTn>
                              </p:par>
                            </p:childTnLst>
                          </p:cTn>
                        </p:par>
                        <p:par>
                          <p:cTn id="63" fill="hold">
                            <p:stCondLst>
                              <p:cond delay="500"/>
                            </p:stCondLst>
                            <p:childTnLst>
                              <p:par>
                                <p:cTn id="64" presetID="22" presetClass="entr" presetSubtype="4"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down)">
                                      <p:cBhvr>
                                        <p:cTn id="66" dur="500"/>
                                        <p:tgtEl>
                                          <p:spTgt spid="32"/>
                                        </p:tgtEl>
                                      </p:cBhvr>
                                    </p:animEffect>
                                  </p:childTnLst>
                                </p:cTn>
                              </p:par>
                            </p:childTnLst>
                          </p:cTn>
                        </p:par>
                        <p:par>
                          <p:cTn id="67" fill="hold">
                            <p:stCondLst>
                              <p:cond delay="1000"/>
                            </p:stCondLst>
                            <p:childTnLst>
                              <p:par>
                                <p:cTn id="68" presetID="22" presetClass="entr" presetSubtype="1" fill="hold"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up)">
                                      <p:cBhvr>
                                        <p:cTn id="70" dur="500"/>
                                        <p:tgtEl>
                                          <p:spTgt spid="33"/>
                                        </p:tgtEl>
                                      </p:cBhvr>
                                    </p:animEffect>
                                  </p:childTnLst>
                                </p:cTn>
                              </p:par>
                              <p:par>
                                <p:cTn id="71" presetID="22" presetClass="entr" presetSubtype="1"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wipe(up)">
                                      <p:cBhvr>
                                        <p:cTn id="73" dur="500"/>
                                        <p:tgtEl>
                                          <p:spTgt spid="74"/>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7"/>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childTnLst>
                                </p:cTn>
                              </p:par>
                              <p:par>
                                <p:cTn id="80" presetID="1" presetClass="exit" presetSubtype="0" fill="hold" nodeType="withEffect">
                                  <p:stCondLst>
                                    <p:cond delay="0"/>
                                  </p:stCondLst>
                                  <p:childTnLst>
                                    <p:set>
                                      <p:cBhvr>
                                        <p:cTn id="81" dur="1" fill="hold">
                                          <p:stCondLst>
                                            <p:cond delay="0"/>
                                          </p:stCondLst>
                                        </p:cTn>
                                        <p:tgtEl>
                                          <p:spTgt spid="29"/>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32"/>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33"/>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74"/>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28"/>
                                        </p:tgtEl>
                                        <p:attrNameLst>
                                          <p:attrName>style.visibility</p:attrName>
                                        </p:attrNameLst>
                                      </p:cBhvr>
                                      <p:to>
                                        <p:strVal val="hidden"/>
                                      </p:to>
                                    </p:set>
                                  </p:childTnLst>
                                </p:cTn>
                              </p:par>
                            </p:childTnLst>
                          </p:cTn>
                        </p:par>
                        <p:par>
                          <p:cTn id="90" fill="hold">
                            <p:stCondLst>
                              <p:cond delay="0"/>
                            </p:stCondLst>
                            <p:childTnLst>
                              <p:par>
                                <p:cTn id="91" presetID="1" presetClass="entr" presetSubtype="0" fill="hold" nodeType="afterEffect">
                                  <p:stCondLst>
                                    <p:cond delay="200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8"/>
                                        </p:tgtEl>
                                        <p:attrNameLst>
                                          <p:attrName>style.visibility</p:attrName>
                                        </p:attrNameLst>
                                      </p:cBhvr>
                                      <p:to>
                                        <p:strVal val="visible"/>
                                      </p:to>
                                    </p:set>
                                  </p:childTnLst>
                                </p:cTn>
                              </p:par>
                            </p:childTnLst>
                          </p:cTn>
                        </p:par>
                        <p:par>
                          <p:cTn id="95" fill="hold">
                            <p:stCondLst>
                              <p:cond delay="2000"/>
                            </p:stCondLst>
                            <p:childTnLst>
                              <p:par>
                                <p:cTn id="96" presetID="1" presetClass="entr" presetSubtype="0" fill="hold" grpId="0" nodeType="afterEffect">
                                  <p:stCondLst>
                                    <p:cond delay="0"/>
                                  </p:stCondLst>
                                  <p:childTnLst>
                                    <p:set>
                                      <p:cBhvr>
                                        <p:cTn id="97" dur="1" fill="hold">
                                          <p:stCondLst>
                                            <p:cond delay="0"/>
                                          </p:stCondLst>
                                        </p:cTn>
                                        <p:tgtEl>
                                          <p:spTgt spid="15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
                                        </p:tgtEl>
                                        <p:attrNameLst>
                                          <p:attrName>style.visibility</p:attrName>
                                        </p:attrNameLst>
                                      </p:cBhvr>
                                      <p:to>
                                        <p:strVal val="visible"/>
                                      </p:to>
                                    </p:set>
                                    <p:animEffect transition="in" filter="fade">
                                      <p:cBhvr>
                                        <p:cTn id="10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86" grpId="0"/>
      <p:bldP spid="87" grpId="0"/>
      <p:bldP spid="88" grpId="0"/>
      <p:bldP spid="89" grpId="0"/>
      <p:bldP spid="1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41338" y="-63500"/>
            <a:ext cx="3794125" cy="1143000"/>
          </a:xfrm>
        </p:spPr>
        <p:txBody>
          <a:bodyPr/>
          <a:lstStyle/>
          <a:p>
            <a:r>
              <a:rPr lang="en-US" smtClean="0">
                <a:ea typeface="ＭＳ Ｐゴシック" pitchFamily="34" charset="-128"/>
              </a:rPr>
              <a:t>Sky Computing</a:t>
            </a:r>
          </a:p>
        </p:txBody>
      </p:sp>
      <p:sp>
        <p:nvSpPr>
          <p:cNvPr id="6" name="Content Placeholder 5"/>
          <p:cNvSpPr>
            <a:spLocks noGrp="1"/>
          </p:cNvSpPr>
          <p:nvPr>
            <p:ph sz="half" idx="1"/>
          </p:nvPr>
        </p:nvSpPr>
        <p:spPr>
          <a:xfrm>
            <a:off x="0" y="1062038"/>
            <a:ext cx="4837113" cy="5294312"/>
          </a:xfrm>
        </p:spPr>
        <p:txBody>
          <a:bodyPr>
            <a:normAutofit/>
          </a:bodyPr>
          <a:lstStyle/>
          <a:p>
            <a:pPr>
              <a:lnSpc>
                <a:spcPct val="80000"/>
              </a:lnSpc>
            </a:pPr>
            <a:r>
              <a:rPr lang="en-US" sz="2600" smtClean="0">
                <a:ea typeface="ＭＳ Ｐゴシック" pitchFamily="34" charset="-128"/>
              </a:rPr>
              <a:t>Sky Computing = a Federation of Clouds</a:t>
            </a:r>
          </a:p>
          <a:p>
            <a:pPr>
              <a:lnSpc>
                <a:spcPct val="80000"/>
              </a:lnSpc>
            </a:pPr>
            <a:r>
              <a:rPr lang="en-US" sz="2600" smtClean="0">
                <a:ea typeface="ＭＳ Ｐゴシック" pitchFamily="34" charset="-128"/>
              </a:rPr>
              <a:t>Approach:</a:t>
            </a:r>
          </a:p>
          <a:p>
            <a:pPr lvl="1">
              <a:lnSpc>
                <a:spcPct val="80000"/>
              </a:lnSpc>
            </a:pPr>
            <a:r>
              <a:rPr lang="en-US" sz="2200" smtClean="0">
                <a:ea typeface="ＭＳ Ｐゴシック" pitchFamily="34" charset="-128"/>
              </a:rPr>
              <a:t>Combine resources obtained in multiple Nimbus clouds in FutureGrid and Grid’ 5000</a:t>
            </a:r>
          </a:p>
          <a:p>
            <a:pPr lvl="1">
              <a:lnSpc>
                <a:spcPct val="80000"/>
              </a:lnSpc>
            </a:pPr>
            <a:r>
              <a:rPr lang="en-US" sz="2200" smtClean="0">
                <a:ea typeface="ＭＳ Ｐゴシック" pitchFamily="34" charset="-128"/>
              </a:rPr>
              <a:t>Combine Context Broker, ViNe, fast image deployment</a:t>
            </a:r>
          </a:p>
          <a:p>
            <a:pPr lvl="1">
              <a:lnSpc>
                <a:spcPct val="80000"/>
              </a:lnSpc>
            </a:pPr>
            <a:r>
              <a:rPr lang="en-US" sz="2200" smtClean="0">
                <a:ea typeface="ＭＳ Ｐゴシック" pitchFamily="34" charset="-128"/>
              </a:rPr>
              <a:t>Deployed a virtual cluster of over 1000 cores on Grid5000 and FutureGrid – largest ever of this type</a:t>
            </a:r>
          </a:p>
          <a:p>
            <a:pPr>
              <a:lnSpc>
                <a:spcPct val="80000"/>
              </a:lnSpc>
            </a:pPr>
            <a:r>
              <a:rPr lang="en-US" sz="2600" smtClean="0">
                <a:ea typeface="ＭＳ Ｐゴシック" pitchFamily="34" charset="-128"/>
              </a:rPr>
              <a:t>Demonstrated at OGF 29 06/10</a:t>
            </a:r>
          </a:p>
          <a:p>
            <a:pPr>
              <a:lnSpc>
                <a:spcPct val="80000"/>
              </a:lnSpc>
            </a:pPr>
            <a:r>
              <a:rPr lang="en-US" sz="2600" smtClean="0">
                <a:ea typeface="ＭＳ Ｐゴシック" pitchFamily="34" charset="-128"/>
              </a:rPr>
              <a:t>TeraGrid ’10 poster</a:t>
            </a:r>
          </a:p>
          <a:p>
            <a:pPr>
              <a:lnSpc>
                <a:spcPct val="80000"/>
              </a:lnSpc>
            </a:pPr>
            <a:r>
              <a:rPr lang="en-US" sz="2600" smtClean="0">
                <a:ea typeface="ＭＳ Ｐゴシック" pitchFamily="34" charset="-128"/>
              </a:rPr>
              <a:t>ISGTW article: </a:t>
            </a:r>
          </a:p>
          <a:p>
            <a:pPr lvl="1">
              <a:lnSpc>
                <a:spcPct val="80000"/>
              </a:lnSpc>
            </a:pPr>
            <a:r>
              <a:rPr lang="en-US" sz="2200" i="1" smtClean="0">
                <a:ea typeface="ＭＳ Ｐゴシック" pitchFamily="34" charset="-128"/>
              </a:rPr>
              <a:t>www.isgtw.org/?pid=1002832</a:t>
            </a:r>
          </a:p>
          <a:p>
            <a:pPr>
              <a:lnSpc>
                <a:spcPct val="80000"/>
              </a:lnSpc>
            </a:pPr>
            <a:endParaRPr lang="en-US" sz="2600" smtClean="0">
              <a:ea typeface="ＭＳ Ｐゴシック" pitchFamily="34" charset="-128"/>
            </a:endParaRPr>
          </a:p>
          <a:p>
            <a:pPr>
              <a:lnSpc>
                <a:spcPct val="80000"/>
              </a:lnSpc>
            </a:pPr>
            <a:endParaRPr lang="en-US" sz="2600" smtClean="0">
              <a:ea typeface="ＭＳ Ｐゴシック" pitchFamily="34" charset="-128"/>
            </a:endParaRPr>
          </a:p>
        </p:txBody>
      </p:sp>
      <p:sp>
        <p:nvSpPr>
          <p:cNvPr id="15364" name="Date Placeholder 3"/>
          <p:cNvSpPr>
            <a:spLocks noGrp="1"/>
          </p:cNvSpPr>
          <p:nvPr>
            <p:ph type="dt" sz="quarter" idx="10"/>
          </p:nvPr>
        </p:nvSpPr>
        <p:spPr bwMode="auto">
          <a:noFill/>
          <a:ln>
            <a:miter lim="800000"/>
            <a:headEnd/>
            <a:tailEnd/>
          </a:ln>
        </p:spPr>
        <p:txBody>
          <a:bodyPr/>
          <a:lstStyle/>
          <a:p>
            <a:fld id="{7C5B4C27-7BDD-46FB-AB71-820693079A78}" type="datetime1">
              <a:rPr lang="en-US"/>
              <a:pPr/>
              <a:t>1/16/2011</a:t>
            </a:fld>
            <a:endParaRPr lang="en-US"/>
          </a:p>
        </p:txBody>
      </p:sp>
      <p:sp>
        <p:nvSpPr>
          <p:cNvPr id="15365" name="Slide Number Placeholder 4"/>
          <p:cNvSpPr>
            <a:spLocks noGrp="1"/>
          </p:cNvSpPr>
          <p:nvPr>
            <p:ph type="sldNum" sz="quarter" idx="12"/>
          </p:nvPr>
        </p:nvSpPr>
        <p:spPr bwMode="auto">
          <a:noFill/>
          <a:ln>
            <a:miter lim="800000"/>
            <a:headEnd/>
            <a:tailEnd/>
          </a:ln>
        </p:spPr>
        <p:txBody>
          <a:bodyPr/>
          <a:lstStyle/>
          <a:p>
            <a:fld id="{4EEAD37D-7E9B-4D5B-B522-C9CF06C17D58}" type="slidenum">
              <a:rPr lang="en-US"/>
              <a:pPr/>
              <a:t>3</a:t>
            </a:fld>
            <a:endParaRPr lang="en-US"/>
          </a:p>
        </p:txBody>
      </p:sp>
      <p:pic>
        <p:nvPicPr>
          <p:cNvPr id="15366" name="Picture 5" descr="gtb network v15.png"/>
          <p:cNvPicPr>
            <a:picLocks noChangeAspect="1"/>
          </p:cNvPicPr>
          <p:nvPr/>
        </p:nvPicPr>
        <p:blipFill>
          <a:blip r:embed="rId3" cstate="print"/>
          <a:srcRect t="-4877" b="-4877"/>
          <a:stretch>
            <a:fillRect/>
          </a:stretch>
        </p:blipFill>
        <p:spPr bwMode="auto">
          <a:xfrm>
            <a:off x="5486400" y="1481138"/>
            <a:ext cx="3657600" cy="2011362"/>
          </a:xfrm>
          <a:prstGeom prst="rect">
            <a:avLst/>
          </a:prstGeom>
          <a:noFill/>
          <a:ln w="9525">
            <a:noFill/>
            <a:miter lim="800000"/>
            <a:headEnd/>
            <a:tailEnd/>
          </a:ln>
        </p:spPr>
      </p:pic>
      <p:pic>
        <p:nvPicPr>
          <p:cNvPr id="15367" name="Image 25"/>
          <p:cNvPicPr>
            <a:picLocks noChangeAspect="1"/>
          </p:cNvPicPr>
          <p:nvPr/>
        </p:nvPicPr>
        <p:blipFill>
          <a:blip r:embed="rId4" cstate="print"/>
          <a:srcRect/>
          <a:stretch>
            <a:fillRect/>
          </a:stretch>
        </p:blipFill>
        <p:spPr bwMode="auto">
          <a:xfrm>
            <a:off x="4837113" y="2719388"/>
            <a:ext cx="2517775" cy="1809750"/>
          </a:xfrm>
          <a:prstGeom prst="rect">
            <a:avLst/>
          </a:prstGeom>
          <a:noFill/>
          <a:ln w="9525">
            <a:noFill/>
            <a:miter lim="800000"/>
            <a:headEnd/>
            <a:tailEnd/>
          </a:ln>
        </p:spPr>
      </p:pic>
      <p:pic>
        <p:nvPicPr>
          <p:cNvPr id="15368" name="Picture 8" descr="pierre.tiff"/>
          <p:cNvPicPr>
            <a:picLocks noChangeAspect="1"/>
          </p:cNvPicPr>
          <p:nvPr/>
        </p:nvPicPr>
        <p:blipFill>
          <a:blip r:embed="rId5" cstate="print"/>
          <a:srcRect/>
          <a:stretch>
            <a:fillRect/>
          </a:stretch>
        </p:blipFill>
        <p:spPr bwMode="auto">
          <a:xfrm>
            <a:off x="5380038" y="4224338"/>
            <a:ext cx="3727450" cy="2198687"/>
          </a:xfrm>
          <a:prstGeom prst="rect">
            <a:avLst/>
          </a:prstGeom>
          <a:noFill/>
          <a:ln w="9525">
            <a:solidFill>
              <a:schemeClr val="tx1"/>
            </a:solidFill>
            <a:miter lim="800000"/>
            <a:headEnd/>
            <a:tailEnd/>
          </a:ln>
        </p:spPr>
      </p:pic>
      <p:sp>
        <p:nvSpPr>
          <p:cNvPr id="15369" name="TextBox 9"/>
          <p:cNvSpPr txBox="1">
            <a:spLocks noChangeArrowheads="1"/>
          </p:cNvSpPr>
          <p:nvPr/>
        </p:nvSpPr>
        <p:spPr bwMode="auto">
          <a:xfrm>
            <a:off x="5834063" y="206375"/>
            <a:ext cx="2841625" cy="922338"/>
          </a:xfrm>
          <a:prstGeom prst="rect">
            <a:avLst/>
          </a:prstGeom>
          <a:noFill/>
          <a:ln w="9525">
            <a:noFill/>
            <a:miter lim="800000"/>
            <a:headEnd/>
            <a:tailEnd/>
          </a:ln>
        </p:spPr>
        <p:txBody>
          <a:bodyPr wrap="none">
            <a:spAutoFit/>
          </a:bodyPr>
          <a:lstStyle/>
          <a:p>
            <a:r>
              <a:rPr lang="en-US" i="1"/>
              <a:t>Work by  Pierre Riteau et al, </a:t>
            </a:r>
          </a:p>
          <a:p>
            <a:r>
              <a:rPr lang="en-US" i="1"/>
              <a:t>University of Rennes 1</a:t>
            </a:r>
          </a:p>
          <a:p>
            <a:endParaRPr lang="en-US"/>
          </a:p>
        </p:txBody>
      </p:sp>
      <p:pic>
        <p:nvPicPr>
          <p:cNvPr id="15370" name="Picture 21" descr="skypic"/>
          <p:cNvPicPr>
            <a:picLocks noChangeAspect="1" noChangeArrowheads="1"/>
          </p:cNvPicPr>
          <p:nvPr/>
        </p:nvPicPr>
        <p:blipFill>
          <a:blip r:embed="rId6" cstate="print"/>
          <a:srcRect/>
          <a:stretch>
            <a:fillRect/>
          </a:stretch>
        </p:blipFill>
        <p:spPr bwMode="auto">
          <a:xfrm>
            <a:off x="7964488" y="912813"/>
            <a:ext cx="1212850" cy="1138237"/>
          </a:xfrm>
          <a:prstGeom prst="rect">
            <a:avLst/>
          </a:prstGeom>
          <a:noFill/>
          <a:ln w="9525">
            <a:noFill/>
            <a:miter lim="800000"/>
            <a:headEnd/>
            <a:tailEnd/>
          </a:ln>
        </p:spPr>
      </p:pic>
      <p:sp>
        <p:nvSpPr>
          <p:cNvPr id="15" name="TextBox 14"/>
          <p:cNvSpPr txBox="1"/>
          <p:nvPr/>
        </p:nvSpPr>
        <p:spPr>
          <a:xfrm>
            <a:off x="4872038" y="1027113"/>
            <a:ext cx="3836987" cy="800100"/>
          </a:xfrm>
          <a:prstGeom prst="rect">
            <a:avLst/>
          </a:prstGeom>
          <a:noFill/>
        </p:spPr>
        <p:txBody>
          <a:bodyPr>
            <a:spAutoFit/>
          </a:bodyPr>
          <a:lstStyle/>
          <a:p>
            <a:pPr marL="0" lvl="1"/>
            <a:r>
              <a:rPr lang="en-US" sz="1400" i="1"/>
              <a:t>“Sky Computing”</a:t>
            </a:r>
          </a:p>
          <a:p>
            <a:pPr marL="0" lvl="1"/>
            <a:r>
              <a:rPr lang="en-US" sz="1400" i="1"/>
              <a:t>IEEE Internet Computing, September 2009</a:t>
            </a:r>
          </a:p>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Domain Sciences</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92F48B1C-A799-4DED-9713-61FB4ADBB90E}" type="slidenum">
              <a:rPr lang="en-US" smtClean="0"/>
              <a:pPr>
                <a:defRPr/>
              </a:pPr>
              <a:t>30</a:t>
            </a:fld>
            <a:endParaRPr lang="en-US"/>
          </a:p>
        </p:txBody>
      </p:sp>
      <p:sp>
        <p:nvSpPr>
          <p:cNvPr id="8" name="Text Placeholder 2"/>
          <p:cNvSpPr>
            <a:spLocks noGrp="1"/>
          </p:cNvSpPr>
          <p:nvPr>
            <p:ph type="body" idx="1"/>
          </p:nvPr>
        </p:nvSpPr>
        <p:spPr/>
        <p:txBody>
          <a:bodyPr/>
          <a:lstStyle/>
          <a:p>
            <a:r>
              <a:rPr lang="en-US" sz="2400" b="1" dirty="0" smtClean="0">
                <a:solidFill>
                  <a:schemeClr val="tx1"/>
                </a:solidFill>
              </a:rPr>
              <a:t>University of Virginia</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Domain Sciences</a:t>
            </a:r>
          </a:p>
        </p:txBody>
      </p:sp>
      <p:sp>
        <p:nvSpPr>
          <p:cNvPr id="16387" name="Text Placeholder 5"/>
          <p:cNvSpPr>
            <a:spLocks noGrp="1"/>
          </p:cNvSpPr>
          <p:nvPr>
            <p:ph type="body" idx="1"/>
          </p:nvPr>
        </p:nvSpPr>
        <p:spPr/>
        <p:txBody>
          <a:bodyPr/>
          <a:lstStyle/>
          <a:p>
            <a:r>
              <a:rPr lang="en-US" smtClean="0"/>
              <a:t>Requirements</a:t>
            </a:r>
          </a:p>
        </p:txBody>
      </p:sp>
      <p:sp>
        <p:nvSpPr>
          <p:cNvPr id="16388" name="Content Placeholder 6"/>
          <p:cNvSpPr>
            <a:spLocks noGrp="1"/>
          </p:cNvSpPr>
          <p:nvPr>
            <p:ph sz="half" idx="2"/>
          </p:nvPr>
        </p:nvSpPr>
        <p:spPr/>
        <p:txBody>
          <a:bodyPr>
            <a:normAutofit/>
          </a:bodyPr>
          <a:lstStyle/>
          <a:p>
            <a:r>
              <a:rPr lang="en-US" dirty="0" smtClean="0"/>
              <a:t>Provide a place where grid application developers can experiment with different standard grid middleware stacks without needing to become experts in installation and configuration</a:t>
            </a:r>
          </a:p>
          <a:p>
            <a:endParaRPr lang="en-US" dirty="0" smtClean="0"/>
          </a:p>
        </p:txBody>
      </p:sp>
      <p:sp>
        <p:nvSpPr>
          <p:cNvPr id="16389" name="Text Placeholder 7"/>
          <p:cNvSpPr>
            <a:spLocks noGrp="1"/>
          </p:cNvSpPr>
          <p:nvPr>
            <p:ph type="body" sz="quarter" idx="3"/>
          </p:nvPr>
        </p:nvSpPr>
        <p:spPr/>
        <p:txBody>
          <a:bodyPr/>
          <a:lstStyle/>
          <a:p>
            <a:r>
              <a:rPr lang="en-US" smtClean="0"/>
              <a:t>Usecases</a:t>
            </a:r>
          </a:p>
        </p:txBody>
      </p:sp>
      <p:sp>
        <p:nvSpPr>
          <p:cNvPr id="16390" name="Content Placeholder 8"/>
          <p:cNvSpPr>
            <a:spLocks noGrp="1"/>
          </p:cNvSpPr>
          <p:nvPr>
            <p:ph sz="quarter" idx="4"/>
          </p:nvPr>
        </p:nvSpPr>
        <p:spPr/>
        <p:txBody>
          <a:bodyPr>
            <a:normAutofit/>
          </a:bodyPr>
          <a:lstStyle/>
          <a:p>
            <a:r>
              <a:rPr lang="en-US" dirty="0" smtClean="0"/>
              <a:t>Develop new grid applications and test the suitability of different implementations in terms of both functional and non-functional characteristics</a:t>
            </a:r>
          </a:p>
        </p:txBody>
      </p:sp>
      <p:sp>
        <p:nvSpPr>
          <p:cNvPr id="4" name="Footer Placeholder 3"/>
          <p:cNvSpPr>
            <a:spLocks noGrp="1"/>
          </p:cNvSpPr>
          <p:nvPr>
            <p:ph type="ftr" sz="quarter" idx="11"/>
          </p:nvPr>
        </p:nvSpPr>
        <p:spPr/>
        <p:txBody>
          <a:bodyPr/>
          <a:lstStyle/>
          <a:p>
            <a:r>
              <a:rPr lang="en-US"/>
              <a:t>http://futuregrid.org</a:t>
            </a:r>
          </a:p>
        </p:txBody>
      </p:sp>
      <p:sp>
        <p:nvSpPr>
          <p:cNvPr id="5" name="Slide Number Placeholder 4"/>
          <p:cNvSpPr>
            <a:spLocks noGrp="1"/>
          </p:cNvSpPr>
          <p:nvPr>
            <p:ph type="sldNum" sz="quarter" idx="12"/>
          </p:nvPr>
        </p:nvSpPr>
        <p:spPr/>
        <p:txBody>
          <a:bodyPr/>
          <a:lstStyle/>
          <a:p>
            <a:fld id="{2636D85B-C761-46F7-AC14-73E89DB722F3}" type="slidenum">
              <a:rPr lang="en-US"/>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Global Sensitivity Analysis in Non-premixed </a:t>
            </a:r>
            <a:r>
              <a:rPr lang="en-US" i="1" dirty="0" err="1" smtClean="0"/>
              <a:t>Counterflow</a:t>
            </a:r>
            <a:r>
              <a:rPr lang="en-US" i="1" dirty="0" smtClean="0"/>
              <a:t> Flames</a:t>
            </a:r>
          </a:p>
          <a:p>
            <a:r>
              <a:rPr lang="en-US" i="1" dirty="0" smtClean="0"/>
              <a:t>A 3D Parallel Adaptive Mesh Re</a:t>
            </a:r>
            <a:r>
              <a:rPr lang="en-US" i="1" dirty="0" err="1" smtClean="0"/>
              <a:t>nement</a:t>
            </a:r>
            <a:r>
              <a:rPr lang="en-US" i="1" dirty="0" smtClean="0"/>
              <a:t> Method for Fluid Structure Interaction: A Computational Tool for the Analysis of a Bio-Inspired Autonomous Underwater Vehicle</a:t>
            </a:r>
          </a:p>
          <a:p>
            <a:r>
              <a:rPr lang="en-US" i="1" dirty="0" smtClean="0"/>
              <a:t>Design space exploration with the M5 simulator</a:t>
            </a:r>
          </a:p>
          <a:p>
            <a:r>
              <a:rPr lang="en-US" i="1" dirty="0" smtClean="0"/>
              <a:t>Ecotype Simulation of Microbial </a:t>
            </a:r>
            <a:r>
              <a:rPr lang="en-US" i="1" dirty="0" err="1" smtClean="0"/>
              <a:t>Metagenomes</a:t>
            </a:r>
            <a:r>
              <a:rPr lang="en-US" i="1" dirty="0" smtClean="0"/>
              <a:t> </a:t>
            </a:r>
          </a:p>
          <a:p>
            <a:r>
              <a:rPr lang="en-US" i="1" dirty="0" smtClean="0"/>
              <a:t>Genetic Analysis of </a:t>
            </a:r>
            <a:r>
              <a:rPr lang="en-US" i="1" dirty="0" err="1" smtClean="0"/>
              <a:t>Metapopulation</a:t>
            </a:r>
            <a:r>
              <a:rPr lang="en-US" i="1" dirty="0" smtClean="0"/>
              <a:t> Processes in the </a:t>
            </a:r>
            <a:r>
              <a:rPr lang="en-US" i="1" dirty="0" err="1" smtClean="0"/>
              <a:t>Silene-Microbotryum</a:t>
            </a:r>
            <a:r>
              <a:rPr lang="en-US" i="1" dirty="0" smtClean="0"/>
              <a:t> Host-Pathogen System</a:t>
            </a:r>
          </a:p>
          <a:p>
            <a:r>
              <a:rPr lang="en-US" i="1" dirty="0" smtClean="0"/>
              <a:t>Hunting the Higgs with Matrix Element Methods</a:t>
            </a:r>
          </a:p>
          <a:p>
            <a:r>
              <a:rPr lang="en-US" i="1" dirty="0" smtClean="0"/>
              <a:t>Identification of eukaryotic genes derived from mitochondria using evolutionary analysis</a:t>
            </a:r>
          </a:p>
          <a:p>
            <a:r>
              <a:rPr lang="en-US" i="1" dirty="0" smtClean="0"/>
              <a:t>Identifying key genetic interactions in Type II diabetes</a:t>
            </a:r>
          </a:p>
          <a:p>
            <a:r>
              <a:rPr lang="en-US" i="1" dirty="0" smtClean="0"/>
              <a:t>Using Molecular Simulations to Calculate Free Energy</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92F48B1C-A799-4DED-9713-61FB4ADBB90E}"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science</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2E05D9EB-2730-4910-8185-E4AAF5A9D37F}" type="slidenum">
              <a:rPr lang="en-US" smtClean="0"/>
              <a:pPr>
                <a:defRPr/>
              </a:pPr>
              <a:t>33</a:t>
            </a:fld>
            <a:endParaRPr lang="en-US"/>
          </a:p>
        </p:txBody>
      </p:sp>
      <p:sp>
        <p:nvSpPr>
          <p:cNvPr id="6" name="Text Placeholder 2"/>
          <p:cNvSpPr>
            <a:spLocks noGrp="1"/>
          </p:cNvSpPr>
          <p:nvPr>
            <p:ph type="body" idx="1"/>
          </p:nvPr>
        </p:nvSpPr>
        <p:spPr/>
        <p:txBody>
          <a:bodyPr/>
          <a:lstStyle/>
          <a:p>
            <a:r>
              <a:rPr lang="en-US" sz="2400" b="1" dirty="0" smtClean="0">
                <a:solidFill>
                  <a:schemeClr val="tx1"/>
                </a:solidFill>
              </a:rPr>
              <a:t>University of Virginia</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Use as an experimental facility</a:t>
            </a:r>
            <a:endParaRPr lang="en-US" dirty="0"/>
          </a:p>
        </p:txBody>
      </p:sp>
      <p:sp>
        <p:nvSpPr>
          <p:cNvPr id="7" name="Content Placeholder 6"/>
          <p:cNvSpPr>
            <a:spLocks noGrp="1"/>
          </p:cNvSpPr>
          <p:nvPr>
            <p:ph idx="1"/>
          </p:nvPr>
        </p:nvSpPr>
        <p:spPr/>
        <p:txBody>
          <a:bodyPr/>
          <a:lstStyle/>
          <a:p>
            <a:r>
              <a:rPr lang="en-US" dirty="0" smtClean="0"/>
              <a:t>Cloud bursting work</a:t>
            </a:r>
          </a:p>
          <a:p>
            <a:pPr lvl="1"/>
            <a:r>
              <a:rPr lang="en-US" dirty="0" smtClean="0"/>
              <a:t>Eucalyptus</a:t>
            </a:r>
          </a:p>
          <a:p>
            <a:pPr lvl="1"/>
            <a:r>
              <a:rPr lang="en-US" dirty="0" smtClean="0"/>
              <a:t>Amazon</a:t>
            </a:r>
          </a:p>
          <a:p>
            <a:r>
              <a:rPr lang="en-US" dirty="0" smtClean="0"/>
              <a:t>Replicated files &amp; directories</a:t>
            </a:r>
          </a:p>
          <a:p>
            <a:r>
              <a:rPr lang="en-US" dirty="0" smtClean="0"/>
              <a:t>Automatic application configuration and deployment</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2E05D9EB-2730-4910-8185-E4AAF5A9D37F}"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system Testing &amp; evaluation</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2E05D9EB-2730-4910-8185-E4AAF5A9D37F}" type="slidenum">
              <a:rPr lang="en-US" smtClean="0"/>
              <a:pPr>
                <a:defRPr/>
              </a:pPr>
              <a:t>35</a:t>
            </a:fld>
            <a:endParaRPr lang="en-US"/>
          </a:p>
        </p:txBody>
      </p:sp>
      <p:sp>
        <p:nvSpPr>
          <p:cNvPr id="6" name="Text Placeholder 2"/>
          <p:cNvSpPr>
            <a:spLocks noGrp="1"/>
          </p:cNvSpPr>
          <p:nvPr>
            <p:ph type="body" idx="1"/>
          </p:nvPr>
        </p:nvSpPr>
        <p:spPr/>
        <p:txBody>
          <a:bodyPr/>
          <a:lstStyle/>
          <a:p>
            <a:r>
              <a:rPr lang="en-US" sz="2400" b="1" dirty="0" smtClean="0">
                <a:solidFill>
                  <a:schemeClr val="tx1"/>
                </a:solidFill>
              </a:rPr>
              <a:t>University of Virginia</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Grid Test-bed</a:t>
            </a:r>
          </a:p>
        </p:txBody>
      </p:sp>
      <p:sp>
        <p:nvSpPr>
          <p:cNvPr id="3075" name="Text Placeholder 5"/>
          <p:cNvSpPr>
            <a:spLocks noGrp="1"/>
          </p:cNvSpPr>
          <p:nvPr>
            <p:ph type="body" idx="1"/>
          </p:nvPr>
        </p:nvSpPr>
        <p:spPr/>
        <p:txBody>
          <a:bodyPr/>
          <a:lstStyle/>
          <a:p>
            <a:pPr eaLnBrk="1" hangingPunct="1"/>
            <a:r>
              <a:rPr lang="en-US" smtClean="0"/>
              <a:t>Requirements</a:t>
            </a:r>
          </a:p>
        </p:txBody>
      </p:sp>
      <p:sp>
        <p:nvSpPr>
          <p:cNvPr id="16388" name="Content Placeholder 6"/>
          <p:cNvSpPr>
            <a:spLocks noGrp="1"/>
          </p:cNvSpPr>
          <p:nvPr>
            <p:ph sz="half" idx="2"/>
          </p:nvPr>
        </p:nvSpPr>
        <p:spPr/>
        <p:txBody>
          <a:bodyPr>
            <a:normAutofit fontScale="92500" lnSpcReduction="20000"/>
          </a:bodyPr>
          <a:lstStyle/>
          <a:p>
            <a:pPr eaLnBrk="1" hangingPunct="1">
              <a:defRPr/>
            </a:pPr>
            <a:r>
              <a:rPr lang="en-US" dirty="0" smtClean="0"/>
              <a:t>Systems of sufficient scale to test realistically</a:t>
            </a:r>
          </a:p>
          <a:p>
            <a:pPr eaLnBrk="1" hangingPunct="1">
              <a:defRPr/>
            </a:pPr>
            <a:r>
              <a:rPr lang="en-US" dirty="0" smtClean="0"/>
              <a:t>Sufficient bandwidth to stress communication layer</a:t>
            </a:r>
          </a:p>
          <a:p>
            <a:pPr eaLnBrk="1" hangingPunct="1">
              <a:defRPr/>
            </a:pPr>
            <a:r>
              <a:rPr lang="en-US" dirty="0" smtClean="0"/>
              <a:t>Non-production environment so production users not impacted when a component fails under test</a:t>
            </a:r>
          </a:p>
          <a:p>
            <a:pPr eaLnBrk="1" hangingPunct="1">
              <a:defRPr/>
            </a:pPr>
            <a:r>
              <a:rPr lang="en-US" dirty="0" smtClean="0"/>
              <a:t>Multiple sites, with high latency and bandwidth</a:t>
            </a:r>
          </a:p>
          <a:p>
            <a:pPr eaLnBrk="1" hangingPunct="1">
              <a:defRPr/>
            </a:pPr>
            <a:r>
              <a:rPr lang="en-US" dirty="0" smtClean="0"/>
              <a:t>Cloud interface without bandwidth or CPU charges</a:t>
            </a:r>
          </a:p>
        </p:txBody>
      </p:sp>
      <p:sp>
        <p:nvSpPr>
          <p:cNvPr id="3077" name="Text Placeholder 7"/>
          <p:cNvSpPr>
            <a:spLocks noGrp="1"/>
          </p:cNvSpPr>
          <p:nvPr>
            <p:ph type="body" sz="quarter" idx="3"/>
          </p:nvPr>
        </p:nvSpPr>
        <p:spPr/>
        <p:txBody>
          <a:bodyPr/>
          <a:lstStyle/>
          <a:p>
            <a:pPr eaLnBrk="1" hangingPunct="1"/>
            <a:r>
              <a:rPr lang="en-US" smtClean="0"/>
              <a:t>Usecases</a:t>
            </a:r>
          </a:p>
        </p:txBody>
      </p:sp>
      <p:sp>
        <p:nvSpPr>
          <p:cNvPr id="16390" name="Content Placeholder 8"/>
          <p:cNvSpPr>
            <a:spLocks noGrp="1"/>
          </p:cNvSpPr>
          <p:nvPr>
            <p:ph sz="quarter" idx="4"/>
          </p:nvPr>
        </p:nvSpPr>
        <p:spPr/>
        <p:txBody>
          <a:bodyPr>
            <a:normAutofit fontScale="85000" lnSpcReduction="20000"/>
          </a:bodyPr>
          <a:lstStyle/>
          <a:p>
            <a:pPr eaLnBrk="1" hangingPunct="1">
              <a:defRPr/>
            </a:pPr>
            <a:r>
              <a:rPr lang="en-US" dirty="0" smtClean="0"/>
              <a:t>XSEDE testing</a:t>
            </a:r>
          </a:p>
          <a:p>
            <a:pPr lvl="1" eaLnBrk="1" hangingPunct="1">
              <a:defRPr/>
            </a:pPr>
            <a:r>
              <a:rPr lang="en-US" dirty="0" smtClean="0"/>
              <a:t>XSEDE architecture is based on same standards, same mechanisms used here will be used for XSEDE testing</a:t>
            </a:r>
          </a:p>
          <a:p>
            <a:pPr eaLnBrk="1" hangingPunct="1">
              <a:defRPr/>
            </a:pPr>
            <a:r>
              <a:rPr lang="en-US" dirty="0" smtClean="0"/>
              <a:t>Quality attribute testing, particularly under load and at extremes.</a:t>
            </a:r>
          </a:p>
          <a:p>
            <a:pPr lvl="1" eaLnBrk="1" hangingPunct="1">
              <a:defRPr/>
            </a:pPr>
            <a:r>
              <a:rPr lang="en-US" dirty="0" smtClean="0"/>
              <a:t>Load (e.g., job rate, number of jobs i/o rate)</a:t>
            </a:r>
          </a:p>
          <a:p>
            <a:pPr lvl="1" eaLnBrk="1" hangingPunct="1">
              <a:defRPr/>
            </a:pPr>
            <a:r>
              <a:rPr lang="en-US" dirty="0" smtClean="0"/>
              <a:t>Performance</a:t>
            </a:r>
          </a:p>
          <a:p>
            <a:pPr lvl="1" eaLnBrk="1" hangingPunct="1">
              <a:defRPr/>
            </a:pPr>
            <a:r>
              <a:rPr lang="en-US" dirty="0" smtClean="0"/>
              <a:t>Availability</a:t>
            </a:r>
          </a:p>
          <a:p>
            <a:pPr eaLnBrk="1" hangingPunct="1">
              <a:defRPr/>
            </a:pPr>
            <a:r>
              <a:rPr lang="en-US" dirty="0" smtClean="0"/>
              <a:t>New application execution</a:t>
            </a:r>
          </a:p>
          <a:p>
            <a:pPr lvl="1" eaLnBrk="1" hangingPunct="1">
              <a:defRPr/>
            </a:pPr>
            <a:r>
              <a:rPr lang="en-US" dirty="0" smtClean="0"/>
              <a:t>Resources to entice</a:t>
            </a:r>
          </a:p>
          <a:p>
            <a:pPr eaLnBrk="1" hangingPunct="1">
              <a:defRPr/>
            </a:pPr>
            <a:r>
              <a:rPr lang="en-US" dirty="0" smtClean="0"/>
              <a:t>New platforms (e.g., Cray, Cloud)</a:t>
            </a:r>
          </a:p>
          <a:p>
            <a:pPr lvl="1" eaLnBrk="1" hangingPunct="1">
              <a:defRPr/>
            </a:pPr>
            <a:endParaRPr lang="en-US" dirty="0" smtClean="0"/>
          </a:p>
        </p:txBody>
      </p:sp>
      <p:sp>
        <p:nvSpPr>
          <p:cNvPr id="3079" name="Footer Placeholder 3"/>
          <p:cNvSpPr>
            <a:spLocks noGrp="1"/>
          </p:cNvSpPr>
          <p:nvPr>
            <p:ph type="ftr" sz="quarter" idx="11"/>
          </p:nvPr>
        </p:nvSpPr>
        <p:spPr bwMode="auto">
          <a:noFill/>
          <a:ln>
            <a:miter lim="800000"/>
            <a:headEnd/>
            <a:tailEnd/>
          </a:ln>
        </p:spPr>
        <p:txBody>
          <a:bodyPr/>
          <a:lstStyle/>
          <a:p>
            <a:r>
              <a:rPr lang="en-US"/>
              <a:t>http://futuregrid.org</a:t>
            </a:r>
          </a:p>
        </p:txBody>
      </p:sp>
      <p:sp>
        <p:nvSpPr>
          <p:cNvPr id="3080" name="Slide Number Placeholder 4"/>
          <p:cNvSpPr>
            <a:spLocks noGrp="1"/>
          </p:cNvSpPr>
          <p:nvPr>
            <p:ph type="sldNum" sz="quarter" idx="12"/>
          </p:nvPr>
        </p:nvSpPr>
        <p:spPr bwMode="auto">
          <a:noFill/>
          <a:ln>
            <a:miter lim="800000"/>
            <a:headEnd/>
            <a:tailEnd/>
          </a:ln>
        </p:spPr>
        <p:txBody>
          <a:bodyPr/>
          <a:lstStyle/>
          <a:p>
            <a:fld id="{F5057084-479C-4513-9B60-F15D6AB9AD11}" type="slidenum">
              <a:rPr lang="en-US"/>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Extend XCG onto </a:t>
            </a:r>
            <a:r>
              <a:rPr lang="en-US" dirty="0" err="1" smtClean="0"/>
              <a:t>FutureGrid</a:t>
            </a:r>
            <a:r>
              <a:rPr lang="en-US" dirty="0" smtClean="0"/>
              <a:t/>
            </a:r>
            <a:br>
              <a:rPr lang="en-US" dirty="0" smtClean="0"/>
            </a:br>
            <a:r>
              <a:rPr lang="en-US" sz="2000" dirty="0" smtClean="0"/>
              <a:t>(XCG- Cross Campus Grid)</a:t>
            </a:r>
            <a:endParaRPr lang="en-US" dirty="0" smtClean="0"/>
          </a:p>
        </p:txBody>
      </p:sp>
      <p:sp>
        <p:nvSpPr>
          <p:cNvPr id="4099" name="Text Placeholder 2"/>
          <p:cNvSpPr>
            <a:spLocks noGrp="1"/>
          </p:cNvSpPr>
          <p:nvPr>
            <p:ph type="body" idx="1"/>
          </p:nvPr>
        </p:nvSpPr>
        <p:spPr/>
        <p:txBody>
          <a:bodyPr/>
          <a:lstStyle/>
          <a:p>
            <a:pPr eaLnBrk="1" hangingPunct="1"/>
            <a:r>
              <a:rPr lang="en-US" smtClean="0"/>
              <a:t>Design</a:t>
            </a:r>
          </a:p>
        </p:txBody>
      </p:sp>
      <p:sp>
        <p:nvSpPr>
          <p:cNvPr id="4100" name="Content Placeholder 3"/>
          <p:cNvSpPr>
            <a:spLocks noGrp="1"/>
          </p:cNvSpPr>
          <p:nvPr>
            <p:ph sz="half" idx="2"/>
          </p:nvPr>
        </p:nvSpPr>
        <p:spPr/>
        <p:txBody>
          <a:bodyPr>
            <a:normAutofit fontScale="92500" lnSpcReduction="20000"/>
          </a:bodyPr>
          <a:lstStyle/>
          <a:p>
            <a:pPr eaLnBrk="1" hangingPunct="1"/>
            <a:r>
              <a:rPr lang="en-US" dirty="0" smtClean="0"/>
              <a:t>Genesis II containers on head nodes of compute resources</a:t>
            </a:r>
          </a:p>
          <a:p>
            <a:pPr eaLnBrk="1" hangingPunct="1"/>
            <a:r>
              <a:rPr lang="en-US" dirty="0" smtClean="0"/>
              <a:t>Test queues that send the containers jobs</a:t>
            </a:r>
          </a:p>
          <a:p>
            <a:pPr eaLnBrk="1" hangingPunct="1"/>
            <a:r>
              <a:rPr lang="en-US" dirty="0" smtClean="0"/>
              <a:t>Test scripts that generate thousands of jobs, jobs with significant I/O demands</a:t>
            </a:r>
          </a:p>
          <a:p>
            <a:pPr eaLnBrk="1" hangingPunct="1"/>
            <a:r>
              <a:rPr lang="en-US" dirty="0" smtClean="0"/>
              <a:t>Logging tools to capture errors and root cause</a:t>
            </a:r>
          </a:p>
          <a:p>
            <a:pPr eaLnBrk="1" hangingPunct="1"/>
            <a:r>
              <a:rPr lang="en-US" dirty="0" smtClean="0"/>
              <a:t>Custom OGSA-BES container that understands EC2 cloud interface, and “cloud-bursts”</a:t>
            </a:r>
          </a:p>
        </p:txBody>
      </p:sp>
      <p:sp>
        <p:nvSpPr>
          <p:cNvPr id="4101" name="Text Placeholder 4"/>
          <p:cNvSpPr>
            <a:spLocks noGrp="1"/>
          </p:cNvSpPr>
          <p:nvPr>
            <p:ph type="body" sz="quarter" idx="3"/>
          </p:nvPr>
        </p:nvSpPr>
        <p:spPr/>
        <p:txBody>
          <a:bodyPr/>
          <a:lstStyle/>
          <a:p>
            <a:pPr eaLnBrk="1" hangingPunct="1"/>
            <a:r>
              <a:rPr lang="en-US" smtClean="0"/>
              <a:t>Image</a:t>
            </a:r>
          </a:p>
        </p:txBody>
      </p:sp>
      <p:sp>
        <p:nvSpPr>
          <p:cNvPr id="4103" name="Footer Placeholder 6"/>
          <p:cNvSpPr>
            <a:spLocks noGrp="1"/>
          </p:cNvSpPr>
          <p:nvPr>
            <p:ph type="ftr" sz="quarter" idx="11"/>
          </p:nvPr>
        </p:nvSpPr>
        <p:spPr bwMode="auto">
          <a:noFill/>
          <a:ln>
            <a:miter lim="800000"/>
            <a:headEnd/>
            <a:tailEnd/>
          </a:ln>
        </p:spPr>
        <p:txBody>
          <a:bodyPr/>
          <a:lstStyle/>
          <a:p>
            <a:r>
              <a:rPr lang="en-US"/>
              <a:t>http://futuregrid.org</a:t>
            </a:r>
          </a:p>
        </p:txBody>
      </p:sp>
      <p:sp>
        <p:nvSpPr>
          <p:cNvPr id="4104" name="Slide Number Placeholder 7"/>
          <p:cNvSpPr>
            <a:spLocks noGrp="1"/>
          </p:cNvSpPr>
          <p:nvPr>
            <p:ph type="sldNum" sz="quarter" idx="12"/>
          </p:nvPr>
        </p:nvSpPr>
        <p:spPr bwMode="auto">
          <a:noFill/>
          <a:ln>
            <a:miter lim="800000"/>
            <a:headEnd/>
            <a:tailEnd/>
          </a:ln>
        </p:spPr>
        <p:txBody>
          <a:bodyPr/>
          <a:lstStyle/>
          <a:p>
            <a:fld id="{7ECD5A16-C1AC-4B80-BF1C-D0B7F315BCFD}" type="slidenum">
              <a:rPr lang="en-US"/>
              <a:pPr/>
              <a:t>37</a:t>
            </a:fld>
            <a:endParaRPr lang="en-US"/>
          </a:p>
        </p:txBody>
      </p:sp>
      <p:pic>
        <p:nvPicPr>
          <p:cNvPr id="4106" name="Picture 10"/>
          <p:cNvPicPr>
            <a:picLocks noGrp="1" noChangeAspect="1" noChangeArrowheads="1"/>
          </p:cNvPicPr>
          <p:nvPr>
            <p:ph sz="quarter" idx="4"/>
          </p:nvPr>
        </p:nvPicPr>
        <p:blipFill>
          <a:blip r:embed="rId3" cstate="print"/>
          <a:srcRect/>
          <a:stretch>
            <a:fillRect/>
          </a:stretch>
        </p:blipFill>
        <p:spPr bwMode="auto">
          <a:xfrm>
            <a:off x="5244945" y="2174875"/>
            <a:ext cx="2841935" cy="395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t>Detailed presentation</a:t>
            </a:r>
          </a:p>
        </p:txBody>
      </p:sp>
      <p:sp>
        <p:nvSpPr>
          <p:cNvPr id="7171" name="Content Placeholder 2"/>
          <p:cNvSpPr>
            <a:spLocks noGrp="1"/>
          </p:cNvSpPr>
          <p:nvPr>
            <p:ph idx="1"/>
          </p:nvPr>
        </p:nvSpPr>
        <p:spPr/>
        <p:txBody>
          <a:bodyPr/>
          <a:lstStyle/>
          <a:p>
            <a:pPr eaLnBrk="1" hangingPunct="1"/>
            <a:r>
              <a:rPr lang="en-US" dirty="0" smtClean="0"/>
              <a:t>Testing at scale</a:t>
            </a:r>
          </a:p>
          <a:p>
            <a:pPr eaLnBrk="1" hangingPunct="1"/>
            <a:r>
              <a:rPr lang="en-US" dirty="0" smtClean="0"/>
              <a:t>Testing with applications</a:t>
            </a:r>
          </a:p>
          <a:p>
            <a:pPr eaLnBrk="1" hangingPunct="1"/>
            <a:r>
              <a:rPr lang="en-US" dirty="0" smtClean="0"/>
              <a:t>Testing on the cloud</a:t>
            </a:r>
          </a:p>
          <a:p>
            <a:pPr lvl="1" eaLnBrk="1" hangingPunct="1"/>
            <a:endParaRPr lang="en-US" dirty="0" smtClean="0"/>
          </a:p>
          <a:p>
            <a:pPr eaLnBrk="1" hangingPunct="1"/>
            <a:endParaRPr lang="en-US" dirty="0" smtClean="0"/>
          </a:p>
        </p:txBody>
      </p:sp>
      <p:sp>
        <p:nvSpPr>
          <p:cNvPr id="7172" name="Footer Placeholder 3"/>
          <p:cNvSpPr>
            <a:spLocks noGrp="1"/>
          </p:cNvSpPr>
          <p:nvPr>
            <p:ph type="ftr" sz="quarter" idx="11"/>
          </p:nvPr>
        </p:nvSpPr>
        <p:spPr bwMode="auto">
          <a:noFill/>
          <a:ln>
            <a:miter lim="800000"/>
            <a:headEnd/>
            <a:tailEnd/>
          </a:ln>
        </p:spPr>
        <p:txBody>
          <a:bodyPr/>
          <a:lstStyle/>
          <a:p>
            <a:r>
              <a:rPr lang="en-US"/>
              <a:t>http://futuregrid.org</a:t>
            </a:r>
          </a:p>
        </p:txBody>
      </p:sp>
      <p:sp>
        <p:nvSpPr>
          <p:cNvPr id="7173" name="Slide Number Placeholder 4"/>
          <p:cNvSpPr>
            <a:spLocks noGrp="1"/>
          </p:cNvSpPr>
          <p:nvPr>
            <p:ph type="sldNum" sz="quarter" idx="12"/>
          </p:nvPr>
        </p:nvSpPr>
        <p:spPr bwMode="auto">
          <a:noFill/>
          <a:ln>
            <a:miter lim="800000"/>
            <a:headEnd/>
            <a:tailEnd/>
          </a:ln>
        </p:spPr>
        <p:txBody>
          <a:bodyPr/>
          <a:lstStyle/>
          <a:p>
            <a:fld id="{CE799D7E-F41D-44AB-84DD-BEE57BF24045}" type="slidenum">
              <a:rPr lang="en-US"/>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Stress Testing</a:t>
            </a:r>
          </a:p>
        </p:txBody>
      </p:sp>
      <p:sp>
        <p:nvSpPr>
          <p:cNvPr id="8195" name="Content Placeholder 2"/>
          <p:cNvSpPr>
            <a:spLocks noGrp="1"/>
          </p:cNvSpPr>
          <p:nvPr>
            <p:ph idx="1"/>
          </p:nvPr>
        </p:nvSpPr>
        <p:spPr/>
        <p:txBody>
          <a:bodyPr>
            <a:normAutofit fontScale="77500" lnSpcReduction="20000"/>
          </a:bodyPr>
          <a:lstStyle/>
          <a:p>
            <a:pPr eaLnBrk="1" hangingPunct="1"/>
            <a:r>
              <a:rPr lang="en-US" dirty="0" smtClean="0"/>
              <a:t>High job rate, high number of jobs against a single OGSA-BES container uncovered a race condition that only occurred on India. </a:t>
            </a:r>
          </a:p>
          <a:p>
            <a:pPr eaLnBrk="1" hangingPunct="1"/>
            <a:r>
              <a:rPr lang="en-US" dirty="0" smtClean="0"/>
              <a:t>Large scale parallel staging of multi-gigabyte files uncovered arbitrary delays for particular clients based on database lock manager priority scheme</a:t>
            </a:r>
          </a:p>
          <a:p>
            <a:pPr eaLnBrk="1" hangingPunct="1"/>
            <a:r>
              <a:rPr lang="en-US" dirty="0" smtClean="0"/>
              <a:t>About to begin </a:t>
            </a:r>
          </a:p>
          <a:p>
            <a:pPr lvl="1" eaLnBrk="1" hangingPunct="1"/>
            <a:r>
              <a:rPr lang="en-US" dirty="0" smtClean="0"/>
              <a:t>heterogeneous MPI testing</a:t>
            </a:r>
          </a:p>
          <a:p>
            <a:pPr lvl="2" eaLnBrk="1" hangingPunct="1"/>
            <a:r>
              <a:rPr lang="en-US" dirty="0" smtClean="0"/>
              <a:t>Down loads and deploys appropriate binary depending on installed MPI</a:t>
            </a:r>
          </a:p>
          <a:p>
            <a:pPr lvl="1" eaLnBrk="1" hangingPunct="1"/>
            <a:r>
              <a:rPr lang="en-US" dirty="0" smtClean="0"/>
              <a:t>Availability via replication and fault-recovery</a:t>
            </a:r>
          </a:p>
          <a:p>
            <a:pPr lvl="1" eaLnBrk="1" hangingPunct="1"/>
            <a:r>
              <a:rPr lang="en-US" dirty="0" smtClean="0"/>
              <a:t>Resource (e.g., file, directory) migration</a:t>
            </a:r>
          </a:p>
          <a:p>
            <a:pPr lvl="1" eaLnBrk="1" hangingPunct="1"/>
            <a:r>
              <a:rPr lang="en-US" dirty="0" smtClean="0"/>
              <a:t>Resource selection for performance</a:t>
            </a:r>
          </a:p>
        </p:txBody>
      </p:sp>
      <p:sp>
        <p:nvSpPr>
          <p:cNvPr id="8196" name="Footer Placeholder 3"/>
          <p:cNvSpPr>
            <a:spLocks noGrp="1"/>
          </p:cNvSpPr>
          <p:nvPr>
            <p:ph type="ftr" sz="quarter" idx="11"/>
          </p:nvPr>
        </p:nvSpPr>
        <p:spPr bwMode="auto">
          <a:noFill/>
          <a:ln>
            <a:miter lim="800000"/>
            <a:headEnd/>
            <a:tailEnd/>
          </a:ln>
        </p:spPr>
        <p:txBody>
          <a:bodyPr/>
          <a:lstStyle/>
          <a:p>
            <a:r>
              <a:rPr lang="en-US"/>
              <a:t>http://futuregrid.org</a:t>
            </a:r>
          </a:p>
        </p:txBody>
      </p:sp>
      <p:sp>
        <p:nvSpPr>
          <p:cNvPr id="8197" name="Slide Number Placeholder 4"/>
          <p:cNvSpPr>
            <a:spLocks noGrp="1"/>
          </p:cNvSpPr>
          <p:nvPr>
            <p:ph type="sldNum" sz="quarter" idx="12"/>
          </p:nvPr>
        </p:nvSpPr>
        <p:spPr bwMode="auto">
          <a:noFill/>
          <a:ln>
            <a:miter lim="800000"/>
            <a:headEnd/>
            <a:tailEnd/>
          </a:ln>
        </p:spPr>
        <p:txBody>
          <a:bodyPr/>
          <a:lstStyle/>
          <a:p>
            <a:fld id="{59173E06-0EE6-4FEF-84F8-B45F1B9C9B9C}" type="slidenum">
              <a:rPr lang="en-US"/>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875" y="53975"/>
            <a:ext cx="5727700" cy="1143000"/>
          </a:xfrm>
        </p:spPr>
        <p:txBody>
          <a:bodyPr/>
          <a:lstStyle/>
          <a:p>
            <a:r>
              <a:rPr lang="en-US" smtClean="0">
                <a:ea typeface="ＭＳ Ｐゴシック" pitchFamily="34" charset="-128"/>
              </a:rPr>
              <a:t>Cumulus Highlights</a:t>
            </a:r>
          </a:p>
        </p:txBody>
      </p:sp>
      <p:sp>
        <p:nvSpPr>
          <p:cNvPr id="3" name="Content Placeholder 2"/>
          <p:cNvSpPr>
            <a:spLocks noGrp="1"/>
          </p:cNvSpPr>
          <p:nvPr>
            <p:ph sz="half" idx="1"/>
          </p:nvPr>
        </p:nvSpPr>
        <p:spPr>
          <a:xfrm>
            <a:off x="155575" y="1306513"/>
            <a:ext cx="4648200" cy="5303837"/>
          </a:xfrm>
        </p:spPr>
        <p:txBody>
          <a:bodyPr>
            <a:normAutofit/>
          </a:bodyPr>
          <a:lstStyle/>
          <a:p>
            <a:pPr>
              <a:lnSpc>
                <a:spcPct val="90000"/>
              </a:lnSpc>
            </a:pPr>
            <a:r>
              <a:rPr lang="en-US" sz="2600" smtClean="0">
                <a:ea typeface="ＭＳ Ｐゴシック" pitchFamily="34" charset="-128"/>
              </a:rPr>
              <a:t>Storage clouds on local storage?</a:t>
            </a:r>
          </a:p>
          <a:p>
            <a:pPr>
              <a:lnSpc>
                <a:spcPct val="90000"/>
              </a:lnSpc>
            </a:pPr>
            <a:r>
              <a:rPr lang="en-US" sz="2600" smtClean="0">
                <a:ea typeface="ＭＳ Ｐゴシック" pitchFamily="34" charset="-128"/>
              </a:rPr>
              <a:t>Approach: </a:t>
            </a:r>
          </a:p>
          <a:p>
            <a:pPr lvl="1">
              <a:lnSpc>
                <a:spcPct val="90000"/>
              </a:lnSpc>
            </a:pPr>
            <a:r>
              <a:rPr lang="en-US" sz="2200" smtClean="0">
                <a:ea typeface="ＭＳ Ｐゴシック" pitchFamily="34" charset="-128"/>
              </a:rPr>
              <a:t>Customizable back-end systems: POSIX, HDFS, BlobSeer, and multi-node replicated server</a:t>
            </a:r>
          </a:p>
          <a:p>
            <a:pPr lvl="1">
              <a:lnSpc>
                <a:spcPct val="90000"/>
              </a:lnSpc>
            </a:pPr>
            <a:r>
              <a:rPr lang="en-US" sz="2200" smtClean="0">
                <a:ea typeface="ＭＳ Ｐゴシック" pitchFamily="34" charset="-128"/>
              </a:rPr>
              <a:t>S3 compatible: works with popular 3</a:t>
            </a:r>
            <a:r>
              <a:rPr lang="en-US" sz="2200" baseline="30000" smtClean="0">
                <a:ea typeface="ＭＳ Ｐゴシック" pitchFamily="34" charset="-128"/>
              </a:rPr>
              <a:t>rd</a:t>
            </a:r>
            <a:r>
              <a:rPr lang="en-US" sz="2200" smtClean="0">
                <a:ea typeface="ＭＳ Ｐゴシック" pitchFamily="34" charset="-128"/>
              </a:rPr>
              <a:t> party clients</a:t>
            </a:r>
          </a:p>
          <a:p>
            <a:pPr lvl="1">
              <a:lnSpc>
                <a:spcPct val="90000"/>
              </a:lnSpc>
            </a:pPr>
            <a:r>
              <a:rPr lang="en-US" sz="2200" smtClean="0">
                <a:ea typeface="ＭＳ Ｐゴシック" pitchFamily="34" charset="-128"/>
              </a:rPr>
              <a:t>Quota management for scientific applications</a:t>
            </a:r>
          </a:p>
          <a:p>
            <a:pPr lvl="1">
              <a:lnSpc>
                <a:spcPct val="90000"/>
              </a:lnSpc>
            </a:pPr>
            <a:r>
              <a:rPr lang="en-US" sz="2200" smtClean="0">
                <a:ea typeface="ＭＳ Ｐゴシック" pitchFamily="34" charset="-128"/>
              </a:rPr>
              <a:t>Easy to manage and operate</a:t>
            </a:r>
          </a:p>
          <a:p>
            <a:pPr lvl="1">
              <a:lnSpc>
                <a:spcPct val="90000"/>
              </a:lnSpc>
            </a:pPr>
            <a:r>
              <a:rPr lang="en-US" sz="2200" smtClean="0">
                <a:ea typeface="ＭＳ Ｐゴシック" pitchFamily="34" charset="-128"/>
              </a:rPr>
              <a:t>Comparable in performance to existing tools such as GridFTP</a:t>
            </a:r>
          </a:p>
          <a:p>
            <a:pPr>
              <a:lnSpc>
                <a:spcPct val="90000"/>
              </a:lnSpc>
            </a:pPr>
            <a:r>
              <a:rPr lang="en-US" sz="2600" smtClean="0">
                <a:ea typeface="ＭＳ Ｐゴシック" pitchFamily="34" charset="-128"/>
              </a:rPr>
              <a:t>SC’10 poster</a:t>
            </a:r>
          </a:p>
          <a:p>
            <a:pPr>
              <a:lnSpc>
                <a:spcPct val="90000"/>
              </a:lnSpc>
              <a:buFont typeface="Arial" pitchFamily="34" charset="0"/>
              <a:buNone/>
            </a:pPr>
            <a:endParaRPr lang="en-US" sz="2600" smtClean="0">
              <a:ea typeface="ＭＳ Ｐゴシック" pitchFamily="34" charset="-128"/>
            </a:endParaRPr>
          </a:p>
        </p:txBody>
      </p:sp>
      <p:sp>
        <p:nvSpPr>
          <p:cNvPr id="17412" name="Date Placeholder 3"/>
          <p:cNvSpPr>
            <a:spLocks noGrp="1"/>
          </p:cNvSpPr>
          <p:nvPr>
            <p:ph type="dt" sz="quarter" idx="10"/>
          </p:nvPr>
        </p:nvSpPr>
        <p:spPr bwMode="auto">
          <a:noFill/>
          <a:ln>
            <a:miter lim="800000"/>
            <a:headEnd/>
            <a:tailEnd/>
          </a:ln>
        </p:spPr>
        <p:txBody>
          <a:bodyPr/>
          <a:lstStyle/>
          <a:p>
            <a:fld id="{2F9E1227-5C6C-44B7-9FD6-F2EF3B36259D}" type="datetime1">
              <a:rPr lang="en-US"/>
              <a:pPr/>
              <a:t>1/16/2011</a:t>
            </a:fld>
            <a:endParaRPr lang="en-US"/>
          </a:p>
        </p:txBody>
      </p:sp>
      <p:sp>
        <p:nvSpPr>
          <p:cNvPr id="17413" name="Slide Number Placeholder 4"/>
          <p:cNvSpPr>
            <a:spLocks noGrp="1"/>
          </p:cNvSpPr>
          <p:nvPr>
            <p:ph type="sldNum" sz="quarter" idx="12"/>
          </p:nvPr>
        </p:nvSpPr>
        <p:spPr bwMode="auto">
          <a:noFill/>
          <a:ln>
            <a:miter lim="800000"/>
            <a:headEnd/>
            <a:tailEnd/>
          </a:ln>
        </p:spPr>
        <p:txBody>
          <a:bodyPr/>
          <a:lstStyle/>
          <a:p>
            <a:fld id="{67354FA8-44A1-42DE-A986-257EB49972FC}" type="slidenum">
              <a:rPr lang="en-US"/>
              <a:pPr/>
              <a:t>4</a:t>
            </a:fld>
            <a:endParaRPr lang="en-US"/>
          </a:p>
        </p:txBody>
      </p:sp>
      <p:sp>
        <p:nvSpPr>
          <p:cNvPr id="17414" name="TextBox 7"/>
          <p:cNvSpPr txBox="1">
            <a:spLocks noChangeArrowheads="1"/>
          </p:cNvSpPr>
          <p:nvPr/>
        </p:nvSpPr>
        <p:spPr bwMode="auto">
          <a:xfrm>
            <a:off x="5775325" y="206375"/>
            <a:ext cx="2959100" cy="922338"/>
          </a:xfrm>
          <a:prstGeom prst="rect">
            <a:avLst/>
          </a:prstGeom>
          <a:noFill/>
          <a:ln w="9525">
            <a:noFill/>
            <a:miter lim="800000"/>
            <a:headEnd/>
            <a:tailEnd/>
          </a:ln>
        </p:spPr>
        <p:txBody>
          <a:bodyPr wrap="none">
            <a:spAutoFit/>
          </a:bodyPr>
          <a:lstStyle/>
          <a:p>
            <a:r>
              <a:rPr lang="en-US" i="1"/>
              <a:t>Work by  John Bresnahan, </a:t>
            </a:r>
          </a:p>
          <a:p>
            <a:r>
              <a:rPr lang="en-US" i="1"/>
              <a:t>University of Chicago</a:t>
            </a:r>
          </a:p>
          <a:p>
            <a:endParaRPr lang="en-US"/>
          </a:p>
        </p:txBody>
      </p:sp>
      <p:sp>
        <p:nvSpPr>
          <p:cNvPr id="17415" name="Freeform 2"/>
          <p:cNvSpPr>
            <a:spLocks/>
          </p:cNvSpPr>
          <p:nvPr/>
        </p:nvSpPr>
        <p:spPr bwMode="auto">
          <a:xfrm>
            <a:off x="6446838" y="1597025"/>
            <a:ext cx="938212" cy="735013"/>
          </a:xfrm>
          <a:custGeom>
            <a:avLst/>
            <a:gdLst>
              <a:gd name="T0" fmla="*/ 1214264691 w 883"/>
              <a:gd name="T1" fmla="*/ 0 h 890"/>
              <a:gd name="T2" fmla="*/ 2147483647 w 883"/>
              <a:gd name="T3" fmla="*/ 740451212 h 890"/>
              <a:gd name="T4" fmla="*/ 1214264691 w 883"/>
              <a:gd name="T5" fmla="*/ 1480902423 h 890"/>
              <a:gd name="T6" fmla="*/ 0 w 883"/>
              <a:gd name="T7" fmla="*/ 740451212 h 890"/>
              <a:gd name="T8" fmla="*/ 3 60000 65536"/>
              <a:gd name="T9" fmla="*/ 0 60000 65536"/>
              <a:gd name="T10" fmla="*/ 1 60000 65536"/>
              <a:gd name="T11" fmla="*/ 2 60000 65536"/>
              <a:gd name="T12" fmla="*/ 0 w 883"/>
              <a:gd name="T13" fmla="*/ 0 h 890"/>
              <a:gd name="T14" fmla="*/ 883 w 883"/>
              <a:gd name="T15" fmla="*/ 890 h 890"/>
            </a:gdLst>
            <a:ahLst/>
            <a:cxnLst>
              <a:cxn ang="T8">
                <a:pos x="T0" y="T1"/>
              </a:cxn>
              <a:cxn ang="T9">
                <a:pos x="T2" y="T3"/>
              </a:cxn>
              <a:cxn ang="T10">
                <a:pos x="T4" y="T5"/>
              </a:cxn>
              <a:cxn ang="T11">
                <a:pos x="T6" y="T7"/>
              </a:cxn>
            </a:cxnLst>
            <a:rect l="T12" t="T13" r="T14" b="T15"/>
            <a:pathLst>
              <a:path w="883" h="890">
                <a:moveTo>
                  <a:pt x="224" y="0"/>
                </a:moveTo>
                <a:lnTo>
                  <a:pt x="247" y="0"/>
                </a:lnTo>
                <a:lnTo>
                  <a:pt x="259" y="0"/>
                </a:lnTo>
                <a:lnTo>
                  <a:pt x="265" y="0"/>
                </a:lnTo>
                <a:lnTo>
                  <a:pt x="271" y="0"/>
                </a:lnTo>
                <a:lnTo>
                  <a:pt x="277" y="0"/>
                </a:lnTo>
                <a:lnTo>
                  <a:pt x="283" y="0"/>
                </a:lnTo>
                <a:lnTo>
                  <a:pt x="288" y="6"/>
                </a:lnTo>
                <a:lnTo>
                  <a:pt x="294" y="6"/>
                </a:lnTo>
                <a:lnTo>
                  <a:pt x="300" y="12"/>
                </a:lnTo>
                <a:lnTo>
                  <a:pt x="300" y="23"/>
                </a:lnTo>
                <a:lnTo>
                  <a:pt x="294" y="29"/>
                </a:lnTo>
                <a:lnTo>
                  <a:pt x="294" y="35"/>
                </a:lnTo>
                <a:lnTo>
                  <a:pt x="288" y="47"/>
                </a:lnTo>
                <a:lnTo>
                  <a:pt x="288" y="53"/>
                </a:lnTo>
                <a:lnTo>
                  <a:pt x="283" y="58"/>
                </a:lnTo>
                <a:lnTo>
                  <a:pt x="277" y="58"/>
                </a:lnTo>
                <a:lnTo>
                  <a:pt x="271" y="70"/>
                </a:lnTo>
                <a:lnTo>
                  <a:pt x="265" y="76"/>
                </a:lnTo>
                <a:lnTo>
                  <a:pt x="247" y="82"/>
                </a:lnTo>
                <a:lnTo>
                  <a:pt x="235" y="88"/>
                </a:lnTo>
                <a:lnTo>
                  <a:pt x="224" y="88"/>
                </a:lnTo>
                <a:lnTo>
                  <a:pt x="206" y="99"/>
                </a:lnTo>
                <a:lnTo>
                  <a:pt x="188" y="117"/>
                </a:lnTo>
                <a:lnTo>
                  <a:pt x="177" y="146"/>
                </a:lnTo>
                <a:lnTo>
                  <a:pt x="188" y="175"/>
                </a:lnTo>
                <a:lnTo>
                  <a:pt x="206" y="199"/>
                </a:lnTo>
                <a:lnTo>
                  <a:pt x="241" y="211"/>
                </a:lnTo>
                <a:lnTo>
                  <a:pt x="283" y="216"/>
                </a:lnTo>
                <a:lnTo>
                  <a:pt x="324" y="222"/>
                </a:lnTo>
                <a:lnTo>
                  <a:pt x="377" y="216"/>
                </a:lnTo>
                <a:lnTo>
                  <a:pt x="418" y="211"/>
                </a:lnTo>
                <a:lnTo>
                  <a:pt x="453" y="199"/>
                </a:lnTo>
                <a:lnTo>
                  <a:pt x="471" y="175"/>
                </a:lnTo>
                <a:lnTo>
                  <a:pt x="483" y="146"/>
                </a:lnTo>
                <a:lnTo>
                  <a:pt x="471" y="117"/>
                </a:lnTo>
                <a:lnTo>
                  <a:pt x="453" y="99"/>
                </a:lnTo>
                <a:lnTo>
                  <a:pt x="436" y="88"/>
                </a:lnTo>
                <a:lnTo>
                  <a:pt x="424" y="88"/>
                </a:lnTo>
                <a:lnTo>
                  <a:pt x="406" y="82"/>
                </a:lnTo>
                <a:lnTo>
                  <a:pt x="394" y="76"/>
                </a:lnTo>
                <a:lnTo>
                  <a:pt x="389" y="70"/>
                </a:lnTo>
                <a:lnTo>
                  <a:pt x="383" y="58"/>
                </a:lnTo>
                <a:lnTo>
                  <a:pt x="377" y="58"/>
                </a:lnTo>
                <a:lnTo>
                  <a:pt x="371" y="53"/>
                </a:lnTo>
                <a:lnTo>
                  <a:pt x="365" y="47"/>
                </a:lnTo>
                <a:lnTo>
                  <a:pt x="365" y="35"/>
                </a:lnTo>
                <a:lnTo>
                  <a:pt x="359" y="29"/>
                </a:lnTo>
                <a:lnTo>
                  <a:pt x="359" y="23"/>
                </a:lnTo>
                <a:lnTo>
                  <a:pt x="359" y="12"/>
                </a:lnTo>
                <a:lnTo>
                  <a:pt x="365" y="6"/>
                </a:lnTo>
                <a:lnTo>
                  <a:pt x="371" y="6"/>
                </a:lnTo>
                <a:lnTo>
                  <a:pt x="371" y="0"/>
                </a:lnTo>
                <a:lnTo>
                  <a:pt x="377" y="0"/>
                </a:lnTo>
                <a:lnTo>
                  <a:pt x="383" y="0"/>
                </a:lnTo>
                <a:lnTo>
                  <a:pt x="394" y="0"/>
                </a:lnTo>
                <a:lnTo>
                  <a:pt x="418" y="0"/>
                </a:lnTo>
                <a:lnTo>
                  <a:pt x="430" y="0"/>
                </a:lnTo>
                <a:lnTo>
                  <a:pt x="436" y="0"/>
                </a:lnTo>
                <a:lnTo>
                  <a:pt x="518" y="0"/>
                </a:lnTo>
                <a:lnTo>
                  <a:pt x="571" y="0"/>
                </a:lnTo>
                <a:lnTo>
                  <a:pt x="601" y="0"/>
                </a:lnTo>
                <a:lnTo>
                  <a:pt x="618" y="0"/>
                </a:lnTo>
                <a:lnTo>
                  <a:pt x="624" y="0"/>
                </a:lnTo>
                <a:lnTo>
                  <a:pt x="630" y="0"/>
                </a:lnTo>
                <a:lnTo>
                  <a:pt x="642" y="6"/>
                </a:lnTo>
                <a:lnTo>
                  <a:pt x="648" y="12"/>
                </a:lnTo>
                <a:lnTo>
                  <a:pt x="653" y="23"/>
                </a:lnTo>
                <a:lnTo>
                  <a:pt x="659" y="35"/>
                </a:lnTo>
                <a:lnTo>
                  <a:pt x="659" y="117"/>
                </a:lnTo>
                <a:lnTo>
                  <a:pt x="665" y="170"/>
                </a:lnTo>
                <a:lnTo>
                  <a:pt x="665" y="205"/>
                </a:lnTo>
                <a:lnTo>
                  <a:pt x="665" y="216"/>
                </a:lnTo>
                <a:lnTo>
                  <a:pt x="665" y="228"/>
                </a:lnTo>
                <a:lnTo>
                  <a:pt x="665" y="252"/>
                </a:lnTo>
                <a:lnTo>
                  <a:pt x="665" y="269"/>
                </a:lnTo>
                <a:lnTo>
                  <a:pt x="665" y="275"/>
                </a:lnTo>
                <a:lnTo>
                  <a:pt x="665" y="281"/>
                </a:lnTo>
                <a:lnTo>
                  <a:pt x="659" y="287"/>
                </a:lnTo>
                <a:lnTo>
                  <a:pt x="665" y="293"/>
                </a:lnTo>
                <a:lnTo>
                  <a:pt x="665" y="298"/>
                </a:lnTo>
                <a:lnTo>
                  <a:pt x="671" y="298"/>
                </a:lnTo>
                <a:lnTo>
                  <a:pt x="677" y="304"/>
                </a:lnTo>
                <a:lnTo>
                  <a:pt x="683" y="304"/>
                </a:lnTo>
                <a:lnTo>
                  <a:pt x="689" y="304"/>
                </a:lnTo>
                <a:lnTo>
                  <a:pt x="695" y="298"/>
                </a:lnTo>
                <a:lnTo>
                  <a:pt x="701" y="298"/>
                </a:lnTo>
                <a:lnTo>
                  <a:pt x="712" y="293"/>
                </a:lnTo>
                <a:lnTo>
                  <a:pt x="712" y="287"/>
                </a:lnTo>
                <a:lnTo>
                  <a:pt x="718" y="281"/>
                </a:lnTo>
                <a:lnTo>
                  <a:pt x="730" y="275"/>
                </a:lnTo>
                <a:lnTo>
                  <a:pt x="736" y="269"/>
                </a:lnTo>
                <a:lnTo>
                  <a:pt x="742" y="257"/>
                </a:lnTo>
                <a:lnTo>
                  <a:pt x="742" y="240"/>
                </a:lnTo>
                <a:lnTo>
                  <a:pt x="748" y="228"/>
                </a:lnTo>
                <a:lnTo>
                  <a:pt x="759" y="211"/>
                </a:lnTo>
                <a:lnTo>
                  <a:pt x="777" y="193"/>
                </a:lnTo>
                <a:lnTo>
                  <a:pt x="807" y="181"/>
                </a:lnTo>
                <a:lnTo>
                  <a:pt x="836" y="193"/>
                </a:lnTo>
                <a:lnTo>
                  <a:pt x="860" y="211"/>
                </a:lnTo>
                <a:lnTo>
                  <a:pt x="871" y="246"/>
                </a:lnTo>
                <a:lnTo>
                  <a:pt x="883" y="287"/>
                </a:lnTo>
                <a:lnTo>
                  <a:pt x="883" y="339"/>
                </a:lnTo>
                <a:lnTo>
                  <a:pt x="883" y="380"/>
                </a:lnTo>
                <a:lnTo>
                  <a:pt x="871" y="427"/>
                </a:lnTo>
                <a:lnTo>
                  <a:pt x="860" y="457"/>
                </a:lnTo>
                <a:lnTo>
                  <a:pt x="836" y="480"/>
                </a:lnTo>
                <a:lnTo>
                  <a:pt x="807" y="492"/>
                </a:lnTo>
                <a:lnTo>
                  <a:pt x="777" y="480"/>
                </a:lnTo>
                <a:lnTo>
                  <a:pt x="759" y="457"/>
                </a:lnTo>
                <a:lnTo>
                  <a:pt x="748" y="439"/>
                </a:lnTo>
                <a:lnTo>
                  <a:pt x="742" y="427"/>
                </a:lnTo>
                <a:lnTo>
                  <a:pt x="742" y="416"/>
                </a:lnTo>
                <a:lnTo>
                  <a:pt x="736" y="404"/>
                </a:lnTo>
                <a:lnTo>
                  <a:pt x="730" y="392"/>
                </a:lnTo>
                <a:lnTo>
                  <a:pt x="718" y="386"/>
                </a:lnTo>
                <a:lnTo>
                  <a:pt x="712" y="380"/>
                </a:lnTo>
                <a:lnTo>
                  <a:pt x="712" y="375"/>
                </a:lnTo>
                <a:lnTo>
                  <a:pt x="701" y="369"/>
                </a:lnTo>
                <a:lnTo>
                  <a:pt x="695" y="369"/>
                </a:lnTo>
                <a:lnTo>
                  <a:pt x="689" y="369"/>
                </a:lnTo>
                <a:lnTo>
                  <a:pt x="683" y="363"/>
                </a:lnTo>
                <a:lnTo>
                  <a:pt x="677" y="363"/>
                </a:lnTo>
                <a:lnTo>
                  <a:pt x="671" y="369"/>
                </a:lnTo>
                <a:lnTo>
                  <a:pt x="665" y="369"/>
                </a:lnTo>
                <a:lnTo>
                  <a:pt x="665" y="375"/>
                </a:lnTo>
                <a:lnTo>
                  <a:pt x="659" y="380"/>
                </a:lnTo>
                <a:lnTo>
                  <a:pt x="659" y="386"/>
                </a:lnTo>
                <a:lnTo>
                  <a:pt x="665" y="392"/>
                </a:lnTo>
                <a:lnTo>
                  <a:pt x="665" y="398"/>
                </a:lnTo>
                <a:lnTo>
                  <a:pt x="665" y="421"/>
                </a:lnTo>
                <a:lnTo>
                  <a:pt x="665" y="433"/>
                </a:lnTo>
                <a:lnTo>
                  <a:pt x="665" y="439"/>
                </a:lnTo>
                <a:lnTo>
                  <a:pt x="659" y="521"/>
                </a:lnTo>
                <a:lnTo>
                  <a:pt x="659" y="579"/>
                </a:lnTo>
                <a:lnTo>
                  <a:pt x="659" y="615"/>
                </a:lnTo>
                <a:lnTo>
                  <a:pt x="659" y="626"/>
                </a:lnTo>
                <a:lnTo>
                  <a:pt x="659" y="638"/>
                </a:lnTo>
                <a:lnTo>
                  <a:pt x="653" y="650"/>
                </a:lnTo>
                <a:lnTo>
                  <a:pt x="648" y="656"/>
                </a:lnTo>
                <a:lnTo>
                  <a:pt x="642" y="667"/>
                </a:lnTo>
                <a:lnTo>
                  <a:pt x="630" y="667"/>
                </a:lnTo>
                <a:lnTo>
                  <a:pt x="548" y="667"/>
                </a:lnTo>
                <a:lnTo>
                  <a:pt x="495" y="667"/>
                </a:lnTo>
                <a:lnTo>
                  <a:pt x="459" y="667"/>
                </a:lnTo>
                <a:lnTo>
                  <a:pt x="442" y="667"/>
                </a:lnTo>
                <a:lnTo>
                  <a:pt x="436" y="667"/>
                </a:lnTo>
                <a:lnTo>
                  <a:pt x="412" y="667"/>
                </a:lnTo>
                <a:lnTo>
                  <a:pt x="400" y="667"/>
                </a:lnTo>
                <a:lnTo>
                  <a:pt x="394" y="667"/>
                </a:lnTo>
                <a:lnTo>
                  <a:pt x="383" y="667"/>
                </a:lnTo>
                <a:lnTo>
                  <a:pt x="377" y="667"/>
                </a:lnTo>
                <a:lnTo>
                  <a:pt x="371" y="667"/>
                </a:lnTo>
                <a:lnTo>
                  <a:pt x="371" y="673"/>
                </a:lnTo>
                <a:lnTo>
                  <a:pt x="365" y="673"/>
                </a:lnTo>
                <a:lnTo>
                  <a:pt x="359" y="679"/>
                </a:lnTo>
                <a:lnTo>
                  <a:pt x="359" y="691"/>
                </a:lnTo>
                <a:lnTo>
                  <a:pt x="359" y="697"/>
                </a:lnTo>
                <a:lnTo>
                  <a:pt x="365" y="702"/>
                </a:lnTo>
                <a:lnTo>
                  <a:pt x="365" y="708"/>
                </a:lnTo>
                <a:lnTo>
                  <a:pt x="371" y="714"/>
                </a:lnTo>
                <a:lnTo>
                  <a:pt x="377" y="720"/>
                </a:lnTo>
                <a:lnTo>
                  <a:pt x="383" y="726"/>
                </a:lnTo>
                <a:lnTo>
                  <a:pt x="389" y="738"/>
                </a:lnTo>
                <a:lnTo>
                  <a:pt x="394" y="743"/>
                </a:lnTo>
                <a:lnTo>
                  <a:pt x="406" y="749"/>
                </a:lnTo>
                <a:lnTo>
                  <a:pt x="424" y="755"/>
                </a:lnTo>
                <a:lnTo>
                  <a:pt x="436" y="755"/>
                </a:lnTo>
                <a:lnTo>
                  <a:pt x="453" y="767"/>
                </a:lnTo>
                <a:lnTo>
                  <a:pt x="471" y="784"/>
                </a:lnTo>
                <a:lnTo>
                  <a:pt x="483" y="814"/>
                </a:lnTo>
                <a:lnTo>
                  <a:pt x="471" y="843"/>
                </a:lnTo>
                <a:lnTo>
                  <a:pt x="453" y="860"/>
                </a:lnTo>
                <a:lnTo>
                  <a:pt x="418" y="878"/>
                </a:lnTo>
                <a:lnTo>
                  <a:pt x="377" y="884"/>
                </a:lnTo>
                <a:lnTo>
                  <a:pt x="324" y="890"/>
                </a:lnTo>
                <a:lnTo>
                  <a:pt x="283" y="884"/>
                </a:lnTo>
                <a:lnTo>
                  <a:pt x="241" y="878"/>
                </a:lnTo>
                <a:lnTo>
                  <a:pt x="206" y="860"/>
                </a:lnTo>
                <a:lnTo>
                  <a:pt x="188" y="843"/>
                </a:lnTo>
                <a:lnTo>
                  <a:pt x="177" y="814"/>
                </a:lnTo>
                <a:lnTo>
                  <a:pt x="188" y="784"/>
                </a:lnTo>
                <a:lnTo>
                  <a:pt x="206" y="767"/>
                </a:lnTo>
                <a:lnTo>
                  <a:pt x="224" y="755"/>
                </a:lnTo>
                <a:lnTo>
                  <a:pt x="235" y="755"/>
                </a:lnTo>
                <a:lnTo>
                  <a:pt x="247" y="749"/>
                </a:lnTo>
                <a:lnTo>
                  <a:pt x="265" y="743"/>
                </a:lnTo>
                <a:lnTo>
                  <a:pt x="271" y="738"/>
                </a:lnTo>
                <a:lnTo>
                  <a:pt x="277" y="726"/>
                </a:lnTo>
                <a:lnTo>
                  <a:pt x="283" y="720"/>
                </a:lnTo>
                <a:lnTo>
                  <a:pt x="288" y="714"/>
                </a:lnTo>
                <a:lnTo>
                  <a:pt x="288" y="708"/>
                </a:lnTo>
                <a:lnTo>
                  <a:pt x="294" y="702"/>
                </a:lnTo>
                <a:lnTo>
                  <a:pt x="294" y="697"/>
                </a:lnTo>
                <a:lnTo>
                  <a:pt x="300" y="691"/>
                </a:lnTo>
                <a:lnTo>
                  <a:pt x="300" y="679"/>
                </a:lnTo>
                <a:lnTo>
                  <a:pt x="294" y="673"/>
                </a:lnTo>
                <a:lnTo>
                  <a:pt x="288" y="673"/>
                </a:lnTo>
                <a:lnTo>
                  <a:pt x="288" y="667"/>
                </a:lnTo>
                <a:lnTo>
                  <a:pt x="283" y="667"/>
                </a:lnTo>
                <a:lnTo>
                  <a:pt x="277" y="667"/>
                </a:lnTo>
                <a:lnTo>
                  <a:pt x="271" y="667"/>
                </a:lnTo>
                <a:lnTo>
                  <a:pt x="265" y="667"/>
                </a:lnTo>
                <a:lnTo>
                  <a:pt x="241" y="667"/>
                </a:lnTo>
                <a:lnTo>
                  <a:pt x="230" y="667"/>
                </a:lnTo>
                <a:lnTo>
                  <a:pt x="224" y="667"/>
                </a:lnTo>
                <a:lnTo>
                  <a:pt x="141" y="667"/>
                </a:lnTo>
                <a:lnTo>
                  <a:pt x="88" y="667"/>
                </a:lnTo>
                <a:lnTo>
                  <a:pt x="53" y="667"/>
                </a:lnTo>
                <a:lnTo>
                  <a:pt x="35" y="667"/>
                </a:lnTo>
                <a:lnTo>
                  <a:pt x="29" y="667"/>
                </a:lnTo>
                <a:lnTo>
                  <a:pt x="18" y="667"/>
                </a:lnTo>
                <a:lnTo>
                  <a:pt x="6" y="656"/>
                </a:lnTo>
                <a:lnTo>
                  <a:pt x="0" y="650"/>
                </a:lnTo>
                <a:lnTo>
                  <a:pt x="0" y="638"/>
                </a:lnTo>
                <a:lnTo>
                  <a:pt x="0" y="556"/>
                </a:lnTo>
                <a:lnTo>
                  <a:pt x="0" y="497"/>
                </a:lnTo>
                <a:lnTo>
                  <a:pt x="0" y="462"/>
                </a:lnTo>
                <a:lnTo>
                  <a:pt x="0" y="445"/>
                </a:lnTo>
                <a:lnTo>
                  <a:pt x="0" y="439"/>
                </a:lnTo>
                <a:lnTo>
                  <a:pt x="0" y="416"/>
                </a:lnTo>
                <a:lnTo>
                  <a:pt x="0" y="404"/>
                </a:lnTo>
                <a:lnTo>
                  <a:pt x="0" y="398"/>
                </a:lnTo>
                <a:lnTo>
                  <a:pt x="0" y="392"/>
                </a:lnTo>
                <a:lnTo>
                  <a:pt x="0" y="386"/>
                </a:lnTo>
                <a:lnTo>
                  <a:pt x="0" y="380"/>
                </a:lnTo>
                <a:lnTo>
                  <a:pt x="0" y="375"/>
                </a:lnTo>
                <a:lnTo>
                  <a:pt x="6" y="375"/>
                </a:lnTo>
                <a:lnTo>
                  <a:pt x="6" y="369"/>
                </a:lnTo>
                <a:lnTo>
                  <a:pt x="12" y="363"/>
                </a:lnTo>
                <a:lnTo>
                  <a:pt x="18" y="363"/>
                </a:lnTo>
                <a:lnTo>
                  <a:pt x="29" y="369"/>
                </a:lnTo>
                <a:lnTo>
                  <a:pt x="35" y="369"/>
                </a:lnTo>
                <a:lnTo>
                  <a:pt x="41" y="369"/>
                </a:lnTo>
                <a:lnTo>
                  <a:pt x="47" y="375"/>
                </a:lnTo>
                <a:lnTo>
                  <a:pt x="53" y="380"/>
                </a:lnTo>
                <a:lnTo>
                  <a:pt x="59" y="386"/>
                </a:lnTo>
                <a:lnTo>
                  <a:pt x="71" y="392"/>
                </a:lnTo>
                <a:lnTo>
                  <a:pt x="76" y="404"/>
                </a:lnTo>
                <a:lnTo>
                  <a:pt x="76" y="416"/>
                </a:lnTo>
                <a:lnTo>
                  <a:pt x="88" y="427"/>
                </a:lnTo>
                <a:lnTo>
                  <a:pt x="88" y="439"/>
                </a:lnTo>
                <a:lnTo>
                  <a:pt x="100" y="457"/>
                </a:lnTo>
                <a:lnTo>
                  <a:pt x="118" y="480"/>
                </a:lnTo>
                <a:lnTo>
                  <a:pt x="147" y="492"/>
                </a:lnTo>
                <a:lnTo>
                  <a:pt x="177" y="480"/>
                </a:lnTo>
                <a:lnTo>
                  <a:pt x="194" y="457"/>
                </a:lnTo>
                <a:lnTo>
                  <a:pt x="212" y="427"/>
                </a:lnTo>
                <a:lnTo>
                  <a:pt x="218" y="380"/>
                </a:lnTo>
                <a:lnTo>
                  <a:pt x="224" y="339"/>
                </a:lnTo>
                <a:lnTo>
                  <a:pt x="218" y="287"/>
                </a:lnTo>
                <a:lnTo>
                  <a:pt x="212" y="246"/>
                </a:lnTo>
                <a:lnTo>
                  <a:pt x="194" y="211"/>
                </a:lnTo>
                <a:lnTo>
                  <a:pt x="177" y="193"/>
                </a:lnTo>
                <a:lnTo>
                  <a:pt x="147" y="181"/>
                </a:lnTo>
                <a:lnTo>
                  <a:pt x="118" y="193"/>
                </a:lnTo>
                <a:lnTo>
                  <a:pt x="100" y="211"/>
                </a:lnTo>
                <a:lnTo>
                  <a:pt x="88" y="228"/>
                </a:lnTo>
                <a:lnTo>
                  <a:pt x="88" y="240"/>
                </a:lnTo>
                <a:lnTo>
                  <a:pt x="76" y="257"/>
                </a:lnTo>
                <a:lnTo>
                  <a:pt x="76" y="269"/>
                </a:lnTo>
                <a:lnTo>
                  <a:pt x="71" y="275"/>
                </a:lnTo>
                <a:lnTo>
                  <a:pt x="59" y="281"/>
                </a:lnTo>
                <a:lnTo>
                  <a:pt x="53" y="287"/>
                </a:lnTo>
                <a:lnTo>
                  <a:pt x="47" y="293"/>
                </a:lnTo>
                <a:lnTo>
                  <a:pt x="41" y="298"/>
                </a:lnTo>
                <a:lnTo>
                  <a:pt x="35" y="298"/>
                </a:lnTo>
                <a:lnTo>
                  <a:pt x="29" y="304"/>
                </a:lnTo>
                <a:lnTo>
                  <a:pt x="18" y="304"/>
                </a:lnTo>
                <a:lnTo>
                  <a:pt x="12" y="304"/>
                </a:lnTo>
                <a:lnTo>
                  <a:pt x="6" y="298"/>
                </a:lnTo>
                <a:lnTo>
                  <a:pt x="0" y="293"/>
                </a:lnTo>
                <a:lnTo>
                  <a:pt x="0" y="287"/>
                </a:lnTo>
                <a:lnTo>
                  <a:pt x="0" y="281"/>
                </a:lnTo>
                <a:lnTo>
                  <a:pt x="0" y="275"/>
                </a:lnTo>
                <a:lnTo>
                  <a:pt x="0" y="246"/>
                </a:lnTo>
                <a:lnTo>
                  <a:pt x="0" y="234"/>
                </a:lnTo>
                <a:lnTo>
                  <a:pt x="0" y="228"/>
                </a:lnTo>
                <a:lnTo>
                  <a:pt x="0" y="146"/>
                </a:lnTo>
                <a:lnTo>
                  <a:pt x="0" y="94"/>
                </a:lnTo>
                <a:lnTo>
                  <a:pt x="0" y="58"/>
                </a:lnTo>
                <a:lnTo>
                  <a:pt x="0" y="41"/>
                </a:lnTo>
                <a:lnTo>
                  <a:pt x="0" y="35"/>
                </a:lnTo>
                <a:lnTo>
                  <a:pt x="0" y="23"/>
                </a:lnTo>
                <a:lnTo>
                  <a:pt x="6" y="12"/>
                </a:lnTo>
                <a:lnTo>
                  <a:pt x="18" y="6"/>
                </a:lnTo>
                <a:lnTo>
                  <a:pt x="29" y="0"/>
                </a:lnTo>
                <a:lnTo>
                  <a:pt x="224" y="0"/>
                </a:lnTo>
                <a:close/>
              </a:path>
            </a:pathLst>
          </a:custGeom>
          <a:solidFill>
            <a:srgbClr val="99CCFF"/>
          </a:solidFill>
          <a:ln w="9360">
            <a:solidFill>
              <a:srgbClr val="000000"/>
            </a:solidFill>
            <a:round/>
            <a:headEnd/>
            <a:tailEnd/>
          </a:ln>
        </p:spPr>
        <p:txBody>
          <a:bodyPr wrap="none" lIns="90000" tIns="46800" rIns="90000" bIns="46800" anchor="ctr"/>
          <a:lstStyle/>
          <a:p>
            <a:endParaRPr lang="en-US"/>
          </a:p>
        </p:txBody>
      </p:sp>
      <p:sp>
        <p:nvSpPr>
          <p:cNvPr id="17416" name="Freeform 19"/>
          <p:cNvSpPr>
            <a:spLocks noChangeArrowheads="1"/>
          </p:cNvSpPr>
          <p:nvPr/>
        </p:nvSpPr>
        <p:spPr bwMode="auto">
          <a:xfrm>
            <a:off x="5884863" y="1277938"/>
            <a:ext cx="1763712" cy="787400"/>
          </a:xfrm>
          <a:custGeom>
            <a:avLst/>
            <a:gdLst>
              <a:gd name="T0" fmla="*/ 225640678 w 21600"/>
              <a:gd name="T1" fmla="*/ 0 h 21600"/>
              <a:gd name="T2" fmla="*/ 451281357 w 21600"/>
              <a:gd name="T3" fmla="*/ 56371278 h 21600"/>
              <a:gd name="T4" fmla="*/ 225640678 w 21600"/>
              <a:gd name="T5" fmla="*/ 112742520 h 21600"/>
              <a:gd name="T6" fmla="*/ 0 w 21600"/>
              <a:gd name="T7" fmla="*/ 56371278 h 21600"/>
              <a:gd name="T8" fmla="*/ 3 60000 65536"/>
              <a:gd name="T9" fmla="*/ 0 60000 65536"/>
              <a:gd name="T10" fmla="*/ 1 60000 65536"/>
              <a:gd name="T11" fmla="*/ 2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9CCFF"/>
          </a:solidFill>
          <a:ln w="9360">
            <a:solidFill>
              <a:srgbClr val="000000"/>
            </a:solidFill>
            <a:round/>
            <a:headEnd/>
            <a:tailEnd/>
          </a:ln>
        </p:spPr>
        <p:txBody>
          <a:bodyPr wrap="none" lIns="90000" tIns="45000" rIns="90000" bIns="45000" anchor="ctr"/>
          <a:lstStyle/>
          <a:p>
            <a:pPr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n-US" sz="2800">
                <a:solidFill>
                  <a:srgbClr val="000000"/>
                </a:solidFill>
              </a:rPr>
              <a:t>Cumulus</a:t>
            </a:r>
          </a:p>
        </p:txBody>
      </p:sp>
      <p:sp>
        <p:nvSpPr>
          <p:cNvPr id="17417" name="Freeform 23"/>
          <p:cNvSpPr>
            <a:spLocks noChangeArrowheads="1"/>
          </p:cNvSpPr>
          <p:nvPr/>
        </p:nvSpPr>
        <p:spPr bwMode="auto">
          <a:xfrm>
            <a:off x="5762625" y="2768600"/>
            <a:ext cx="919163" cy="769938"/>
          </a:xfrm>
          <a:custGeom>
            <a:avLst/>
            <a:gdLst>
              <a:gd name="T0" fmla="*/ 1165826357 w 883"/>
              <a:gd name="T1" fmla="*/ 0 h 890"/>
              <a:gd name="T2" fmla="*/ 2147483647 w 883"/>
              <a:gd name="T3" fmla="*/ 813117282 h 890"/>
              <a:gd name="T4" fmla="*/ 1165826357 w 883"/>
              <a:gd name="T5" fmla="*/ 1626233699 h 890"/>
              <a:gd name="T6" fmla="*/ 0 w 883"/>
              <a:gd name="T7" fmla="*/ 813117282 h 890"/>
              <a:gd name="T8" fmla="*/ 3 60000 65536"/>
              <a:gd name="T9" fmla="*/ 0 60000 65536"/>
              <a:gd name="T10" fmla="*/ 1 60000 65536"/>
              <a:gd name="T11" fmla="*/ 2 60000 65536"/>
              <a:gd name="T12" fmla="*/ 0 w 883"/>
              <a:gd name="T13" fmla="*/ 0 h 890"/>
              <a:gd name="T14" fmla="*/ 883 w 883"/>
              <a:gd name="T15" fmla="*/ 890 h 890"/>
            </a:gdLst>
            <a:ahLst/>
            <a:cxnLst>
              <a:cxn ang="T8">
                <a:pos x="T0" y="T1"/>
              </a:cxn>
              <a:cxn ang="T9">
                <a:pos x="T2" y="T3"/>
              </a:cxn>
              <a:cxn ang="T10">
                <a:pos x="T4" y="T5"/>
              </a:cxn>
              <a:cxn ang="T11">
                <a:pos x="T6" y="T7"/>
              </a:cxn>
            </a:cxnLst>
            <a:rect l="T12" t="T13" r="T14" b="T15"/>
            <a:pathLst>
              <a:path w="883" h="890">
                <a:moveTo>
                  <a:pt x="224" y="0"/>
                </a:moveTo>
                <a:lnTo>
                  <a:pt x="247" y="0"/>
                </a:lnTo>
                <a:lnTo>
                  <a:pt x="259" y="0"/>
                </a:lnTo>
                <a:lnTo>
                  <a:pt x="265" y="0"/>
                </a:lnTo>
                <a:lnTo>
                  <a:pt x="271" y="0"/>
                </a:lnTo>
                <a:lnTo>
                  <a:pt x="277" y="0"/>
                </a:lnTo>
                <a:lnTo>
                  <a:pt x="283" y="0"/>
                </a:lnTo>
                <a:lnTo>
                  <a:pt x="288" y="6"/>
                </a:lnTo>
                <a:lnTo>
                  <a:pt x="294" y="6"/>
                </a:lnTo>
                <a:lnTo>
                  <a:pt x="300" y="12"/>
                </a:lnTo>
                <a:lnTo>
                  <a:pt x="300" y="23"/>
                </a:lnTo>
                <a:lnTo>
                  <a:pt x="294" y="29"/>
                </a:lnTo>
                <a:lnTo>
                  <a:pt x="294" y="35"/>
                </a:lnTo>
                <a:lnTo>
                  <a:pt x="288" y="47"/>
                </a:lnTo>
                <a:lnTo>
                  <a:pt x="288" y="53"/>
                </a:lnTo>
                <a:lnTo>
                  <a:pt x="283" y="58"/>
                </a:lnTo>
                <a:lnTo>
                  <a:pt x="277" y="58"/>
                </a:lnTo>
                <a:lnTo>
                  <a:pt x="271" y="70"/>
                </a:lnTo>
                <a:lnTo>
                  <a:pt x="265" y="76"/>
                </a:lnTo>
                <a:lnTo>
                  <a:pt x="247" y="82"/>
                </a:lnTo>
                <a:lnTo>
                  <a:pt x="235" y="88"/>
                </a:lnTo>
                <a:lnTo>
                  <a:pt x="224" y="88"/>
                </a:lnTo>
                <a:lnTo>
                  <a:pt x="206" y="99"/>
                </a:lnTo>
                <a:lnTo>
                  <a:pt x="188" y="117"/>
                </a:lnTo>
                <a:lnTo>
                  <a:pt x="177" y="146"/>
                </a:lnTo>
                <a:lnTo>
                  <a:pt x="188" y="175"/>
                </a:lnTo>
                <a:lnTo>
                  <a:pt x="206" y="199"/>
                </a:lnTo>
                <a:lnTo>
                  <a:pt x="241" y="211"/>
                </a:lnTo>
                <a:lnTo>
                  <a:pt x="283" y="216"/>
                </a:lnTo>
                <a:lnTo>
                  <a:pt x="324" y="222"/>
                </a:lnTo>
                <a:lnTo>
                  <a:pt x="377" y="216"/>
                </a:lnTo>
                <a:lnTo>
                  <a:pt x="418" y="211"/>
                </a:lnTo>
                <a:lnTo>
                  <a:pt x="453" y="199"/>
                </a:lnTo>
                <a:lnTo>
                  <a:pt x="471" y="175"/>
                </a:lnTo>
                <a:lnTo>
                  <a:pt x="483" y="146"/>
                </a:lnTo>
                <a:lnTo>
                  <a:pt x="471" y="117"/>
                </a:lnTo>
                <a:lnTo>
                  <a:pt x="453" y="99"/>
                </a:lnTo>
                <a:lnTo>
                  <a:pt x="436" y="88"/>
                </a:lnTo>
                <a:lnTo>
                  <a:pt x="424" y="88"/>
                </a:lnTo>
                <a:lnTo>
                  <a:pt x="406" y="82"/>
                </a:lnTo>
                <a:lnTo>
                  <a:pt x="394" y="76"/>
                </a:lnTo>
                <a:lnTo>
                  <a:pt x="389" y="70"/>
                </a:lnTo>
                <a:lnTo>
                  <a:pt x="383" y="58"/>
                </a:lnTo>
                <a:lnTo>
                  <a:pt x="377" y="58"/>
                </a:lnTo>
                <a:lnTo>
                  <a:pt x="371" y="53"/>
                </a:lnTo>
                <a:lnTo>
                  <a:pt x="365" y="47"/>
                </a:lnTo>
                <a:lnTo>
                  <a:pt x="365" y="35"/>
                </a:lnTo>
                <a:lnTo>
                  <a:pt x="359" y="29"/>
                </a:lnTo>
                <a:lnTo>
                  <a:pt x="359" y="23"/>
                </a:lnTo>
                <a:lnTo>
                  <a:pt x="359" y="12"/>
                </a:lnTo>
                <a:lnTo>
                  <a:pt x="365" y="6"/>
                </a:lnTo>
                <a:lnTo>
                  <a:pt x="371" y="6"/>
                </a:lnTo>
                <a:lnTo>
                  <a:pt x="371" y="0"/>
                </a:lnTo>
                <a:lnTo>
                  <a:pt x="377" y="0"/>
                </a:lnTo>
                <a:lnTo>
                  <a:pt x="383" y="0"/>
                </a:lnTo>
                <a:lnTo>
                  <a:pt x="394" y="0"/>
                </a:lnTo>
                <a:lnTo>
                  <a:pt x="418" y="0"/>
                </a:lnTo>
                <a:lnTo>
                  <a:pt x="430" y="0"/>
                </a:lnTo>
                <a:lnTo>
                  <a:pt x="436" y="0"/>
                </a:lnTo>
                <a:lnTo>
                  <a:pt x="518" y="0"/>
                </a:lnTo>
                <a:lnTo>
                  <a:pt x="571" y="0"/>
                </a:lnTo>
                <a:lnTo>
                  <a:pt x="601" y="0"/>
                </a:lnTo>
                <a:lnTo>
                  <a:pt x="618" y="0"/>
                </a:lnTo>
                <a:lnTo>
                  <a:pt x="624" y="0"/>
                </a:lnTo>
                <a:lnTo>
                  <a:pt x="630" y="0"/>
                </a:lnTo>
                <a:lnTo>
                  <a:pt x="642" y="6"/>
                </a:lnTo>
                <a:lnTo>
                  <a:pt x="648" y="12"/>
                </a:lnTo>
                <a:lnTo>
                  <a:pt x="653" y="23"/>
                </a:lnTo>
                <a:lnTo>
                  <a:pt x="659" y="35"/>
                </a:lnTo>
                <a:lnTo>
                  <a:pt x="659" y="117"/>
                </a:lnTo>
                <a:lnTo>
                  <a:pt x="665" y="170"/>
                </a:lnTo>
                <a:lnTo>
                  <a:pt x="665" y="205"/>
                </a:lnTo>
                <a:lnTo>
                  <a:pt x="665" y="216"/>
                </a:lnTo>
                <a:lnTo>
                  <a:pt x="665" y="228"/>
                </a:lnTo>
                <a:lnTo>
                  <a:pt x="665" y="252"/>
                </a:lnTo>
                <a:lnTo>
                  <a:pt x="665" y="269"/>
                </a:lnTo>
                <a:lnTo>
                  <a:pt x="665" y="275"/>
                </a:lnTo>
                <a:lnTo>
                  <a:pt x="665" y="281"/>
                </a:lnTo>
                <a:lnTo>
                  <a:pt x="659" y="287"/>
                </a:lnTo>
                <a:lnTo>
                  <a:pt x="665" y="293"/>
                </a:lnTo>
                <a:lnTo>
                  <a:pt x="665" y="298"/>
                </a:lnTo>
                <a:lnTo>
                  <a:pt x="671" y="298"/>
                </a:lnTo>
                <a:lnTo>
                  <a:pt x="677" y="304"/>
                </a:lnTo>
                <a:lnTo>
                  <a:pt x="683" y="304"/>
                </a:lnTo>
                <a:lnTo>
                  <a:pt x="689" y="304"/>
                </a:lnTo>
                <a:lnTo>
                  <a:pt x="695" y="298"/>
                </a:lnTo>
                <a:lnTo>
                  <a:pt x="701" y="298"/>
                </a:lnTo>
                <a:lnTo>
                  <a:pt x="712" y="293"/>
                </a:lnTo>
                <a:lnTo>
                  <a:pt x="712" y="287"/>
                </a:lnTo>
                <a:lnTo>
                  <a:pt x="718" y="281"/>
                </a:lnTo>
                <a:lnTo>
                  <a:pt x="730" y="275"/>
                </a:lnTo>
                <a:lnTo>
                  <a:pt x="736" y="269"/>
                </a:lnTo>
                <a:lnTo>
                  <a:pt x="742" y="257"/>
                </a:lnTo>
                <a:lnTo>
                  <a:pt x="742" y="240"/>
                </a:lnTo>
                <a:lnTo>
                  <a:pt x="748" y="228"/>
                </a:lnTo>
                <a:lnTo>
                  <a:pt x="759" y="211"/>
                </a:lnTo>
                <a:lnTo>
                  <a:pt x="777" y="193"/>
                </a:lnTo>
                <a:lnTo>
                  <a:pt x="807" y="181"/>
                </a:lnTo>
                <a:lnTo>
                  <a:pt x="836" y="193"/>
                </a:lnTo>
                <a:lnTo>
                  <a:pt x="860" y="211"/>
                </a:lnTo>
                <a:lnTo>
                  <a:pt x="871" y="246"/>
                </a:lnTo>
                <a:lnTo>
                  <a:pt x="883" y="287"/>
                </a:lnTo>
                <a:lnTo>
                  <a:pt x="883" y="339"/>
                </a:lnTo>
                <a:lnTo>
                  <a:pt x="883" y="380"/>
                </a:lnTo>
                <a:lnTo>
                  <a:pt x="871" y="427"/>
                </a:lnTo>
                <a:lnTo>
                  <a:pt x="860" y="457"/>
                </a:lnTo>
                <a:lnTo>
                  <a:pt x="836" y="480"/>
                </a:lnTo>
                <a:lnTo>
                  <a:pt x="807" y="492"/>
                </a:lnTo>
                <a:lnTo>
                  <a:pt x="777" y="480"/>
                </a:lnTo>
                <a:lnTo>
                  <a:pt x="759" y="457"/>
                </a:lnTo>
                <a:lnTo>
                  <a:pt x="748" y="439"/>
                </a:lnTo>
                <a:lnTo>
                  <a:pt x="742" y="427"/>
                </a:lnTo>
                <a:lnTo>
                  <a:pt x="742" y="416"/>
                </a:lnTo>
                <a:lnTo>
                  <a:pt x="736" y="404"/>
                </a:lnTo>
                <a:lnTo>
                  <a:pt x="730" y="392"/>
                </a:lnTo>
                <a:lnTo>
                  <a:pt x="718" y="386"/>
                </a:lnTo>
                <a:lnTo>
                  <a:pt x="712" y="380"/>
                </a:lnTo>
                <a:lnTo>
                  <a:pt x="712" y="375"/>
                </a:lnTo>
                <a:lnTo>
                  <a:pt x="701" y="369"/>
                </a:lnTo>
                <a:lnTo>
                  <a:pt x="695" y="369"/>
                </a:lnTo>
                <a:lnTo>
                  <a:pt x="689" y="369"/>
                </a:lnTo>
                <a:lnTo>
                  <a:pt x="683" y="363"/>
                </a:lnTo>
                <a:lnTo>
                  <a:pt x="677" y="363"/>
                </a:lnTo>
                <a:lnTo>
                  <a:pt x="671" y="369"/>
                </a:lnTo>
                <a:lnTo>
                  <a:pt x="665" y="369"/>
                </a:lnTo>
                <a:lnTo>
                  <a:pt x="665" y="375"/>
                </a:lnTo>
                <a:lnTo>
                  <a:pt x="659" y="380"/>
                </a:lnTo>
                <a:lnTo>
                  <a:pt x="659" y="386"/>
                </a:lnTo>
                <a:lnTo>
                  <a:pt x="665" y="392"/>
                </a:lnTo>
                <a:lnTo>
                  <a:pt x="665" y="398"/>
                </a:lnTo>
                <a:lnTo>
                  <a:pt x="665" y="421"/>
                </a:lnTo>
                <a:lnTo>
                  <a:pt x="665" y="433"/>
                </a:lnTo>
                <a:lnTo>
                  <a:pt x="665" y="439"/>
                </a:lnTo>
                <a:lnTo>
                  <a:pt x="659" y="521"/>
                </a:lnTo>
                <a:lnTo>
                  <a:pt x="659" y="579"/>
                </a:lnTo>
                <a:lnTo>
                  <a:pt x="659" y="615"/>
                </a:lnTo>
                <a:lnTo>
                  <a:pt x="659" y="626"/>
                </a:lnTo>
                <a:lnTo>
                  <a:pt x="659" y="638"/>
                </a:lnTo>
                <a:lnTo>
                  <a:pt x="653" y="650"/>
                </a:lnTo>
                <a:lnTo>
                  <a:pt x="648" y="656"/>
                </a:lnTo>
                <a:lnTo>
                  <a:pt x="642" y="667"/>
                </a:lnTo>
                <a:lnTo>
                  <a:pt x="630" y="667"/>
                </a:lnTo>
                <a:lnTo>
                  <a:pt x="548" y="667"/>
                </a:lnTo>
                <a:lnTo>
                  <a:pt x="495" y="667"/>
                </a:lnTo>
                <a:lnTo>
                  <a:pt x="459" y="667"/>
                </a:lnTo>
                <a:lnTo>
                  <a:pt x="442" y="667"/>
                </a:lnTo>
                <a:lnTo>
                  <a:pt x="436" y="667"/>
                </a:lnTo>
                <a:lnTo>
                  <a:pt x="412" y="667"/>
                </a:lnTo>
                <a:lnTo>
                  <a:pt x="400" y="667"/>
                </a:lnTo>
                <a:lnTo>
                  <a:pt x="394" y="667"/>
                </a:lnTo>
                <a:lnTo>
                  <a:pt x="383" y="667"/>
                </a:lnTo>
                <a:lnTo>
                  <a:pt x="377" y="667"/>
                </a:lnTo>
                <a:lnTo>
                  <a:pt x="371" y="667"/>
                </a:lnTo>
                <a:lnTo>
                  <a:pt x="371" y="673"/>
                </a:lnTo>
                <a:lnTo>
                  <a:pt x="365" y="673"/>
                </a:lnTo>
                <a:lnTo>
                  <a:pt x="359" y="679"/>
                </a:lnTo>
                <a:lnTo>
                  <a:pt x="359" y="691"/>
                </a:lnTo>
                <a:lnTo>
                  <a:pt x="359" y="697"/>
                </a:lnTo>
                <a:lnTo>
                  <a:pt x="365" y="702"/>
                </a:lnTo>
                <a:lnTo>
                  <a:pt x="365" y="708"/>
                </a:lnTo>
                <a:lnTo>
                  <a:pt x="371" y="714"/>
                </a:lnTo>
                <a:lnTo>
                  <a:pt x="377" y="720"/>
                </a:lnTo>
                <a:lnTo>
                  <a:pt x="383" y="726"/>
                </a:lnTo>
                <a:lnTo>
                  <a:pt x="389" y="738"/>
                </a:lnTo>
                <a:lnTo>
                  <a:pt x="394" y="743"/>
                </a:lnTo>
                <a:lnTo>
                  <a:pt x="406" y="749"/>
                </a:lnTo>
                <a:lnTo>
                  <a:pt x="424" y="755"/>
                </a:lnTo>
                <a:lnTo>
                  <a:pt x="436" y="755"/>
                </a:lnTo>
                <a:lnTo>
                  <a:pt x="453" y="767"/>
                </a:lnTo>
                <a:lnTo>
                  <a:pt x="471" y="784"/>
                </a:lnTo>
                <a:lnTo>
                  <a:pt x="483" y="814"/>
                </a:lnTo>
                <a:lnTo>
                  <a:pt x="471" y="843"/>
                </a:lnTo>
                <a:lnTo>
                  <a:pt x="453" y="860"/>
                </a:lnTo>
                <a:lnTo>
                  <a:pt x="418" y="878"/>
                </a:lnTo>
                <a:lnTo>
                  <a:pt x="377" y="884"/>
                </a:lnTo>
                <a:lnTo>
                  <a:pt x="324" y="890"/>
                </a:lnTo>
                <a:lnTo>
                  <a:pt x="283" y="884"/>
                </a:lnTo>
                <a:lnTo>
                  <a:pt x="241" y="878"/>
                </a:lnTo>
                <a:lnTo>
                  <a:pt x="206" y="860"/>
                </a:lnTo>
                <a:lnTo>
                  <a:pt x="188" y="843"/>
                </a:lnTo>
                <a:lnTo>
                  <a:pt x="177" y="814"/>
                </a:lnTo>
                <a:lnTo>
                  <a:pt x="188" y="784"/>
                </a:lnTo>
                <a:lnTo>
                  <a:pt x="206" y="767"/>
                </a:lnTo>
                <a:lnTo>
                  <a:pt x="224" y="755"/>
                </a:lnTo>
                <a:lnTo>
                  <a:pt x="235" y="755"/>
                </a:lnTo>
                <a:lnTo>
                  <a:pt x="247" y="749"/>
                </a:lnTo>
                <a:lnTo>
                  <a:pt x="265" y="743"/>
                </a:lnTo>
                <a:lnTo>
                  <a:pt x="271" y="738"/>
                </a:lnTo>
                <a:lnTo>
                  <a:pt x="277" y="726"/>
                </a:lnTo>
                <a:lnTo>
                  <a:pt x="283" y="720"/>
                </a:lnTo>
                <a:lnTo>
                  <a:pt x="288" y="714"/>
                </a:lnTo>
                <a:lnTo>
                  <a:pt x="288" y="708"/>
                </a:lnTo>
                <a:lnTo>
                  <a:pt x="294" y="702"/>
                </a:lnTo>
                <a:lnTo>
                  <a:pt x="294" y="697"/>
                </a:lnTo>
                <a:lnTo>
                  <a:pt x="300" y="691"/>
                </a:lnTo>
                <a:lnTo>
                  <a:pt x="300" y="679"/>
                </a:lnTo>
                <a:lnTo>
                  <a:pt x="294" y="673"/>
                </a:lnTo>
                <a:lnTo>
                  <a:pt x="288" y="673"/>
                </a:lnTo>
                <a:lnTo>
                  <a:pt x="288" y="667"/>
                </a:lnTo>
                <a:lnTo>
                  <a:pt x="283" y="667"/>
                </a:lnTo>
                <a:lnTo>
                  <a:pt x="277" y="667"/>
                </a:lnTo>
                <a:lnTo>
                  <a:pt x="271" y="667"/>
                </a:lnTo>
                <a:lnTo>
                  <a:pt x="265" y="667"/>
                </a:lnTo>
                <a:lnTo>
                  <a:pt x="241" y="667"/>
                </a:lnTo>
                <a:lnTo>
                  <a:pt x="230" y="667"/>
                </a:lnTo>
                <a:lnTo>
                  <a:pt x="224" y="667"/>
                </a:lnTo>
                <a:lnTo>
                  <a:pt x="141" y="667"/>
                </a:lnTo>
                <a:lnTo>
                  <a:pt x="88" y="667"/>
                </a:lnTo>
                <a:lnTo>
                  <a:pt x="53" y="667"/>
                </a:lnTo>
                <a:lnTo>
                  <a:pt x="35" y="667"/>
                </a:lnTo>
                <a:lnTo>
                  <a:pt x="29" y="667"/>
                </a:lnTo>
                <a:lnTo>
                  <a:pt x="18" y="667"/>
                </a:lnTo>
                <a:lnTo>
                  <a:pt x="6" y="656"/>
                </a:lnTo>
                <a:lnTo>
                  <a:pt x="0" y="650"/>
                </a:lnTo>
                <a:lnTo>
                  <a:pt x="0" y="638"/>
                </a:lnTo>
                <a:lnTo>
                  <a:pt x="0" y="556"/>
                </a:lnTo>
                <a:lnTo>
                  <a:pt x="0" y="497"/>
                </a:lnTo>
                <a:lnTo>
                  <a:pt x="0" y="462"/>
                </a:lnTo>
                <a:lnTo>
                  <a:pt x="0" y="445"/>
                </a:lnTo>
                <a:lnTo>
                  <a:pt x="0" y="439"/>
                </a:lnTo>
                <a:lnTo>
                  <a:pt x="0" y="416"/>
                </a:lnTo>
                <a:lnTo>
                  <a:pt x="0" y="404"/>
                </a:lnTo>
                <a:lnTo>
                  <a:pt x="0" y="398"/>
                </a:lnTo>
                <a:lnTo>
                  <a:pt x="0" y="392"/>
                </a:lnTo>
                <a:lnTo>
                  <a:pt x="0" y="386"/>
                </a:lnTo>
                <a:lnTo>
                  <a:pt x="0" y="380"/>
                </a:lnTo>
                <a:lnTo>
                  <a:pt x="0" y="375"/>
                </a:lnTo>
                <a:lnTo>
                  <a:pt x="6" y="375"/>
                </a:lnTo>
                <a:lnTo>
                  <a:pt x="6" y="369"/>
                </a:lnTo>
                <a:lnTo>
                  <a:pt x="12" y="363"/>
                </a:lnTo>
                <a:lnTo>
                  <a:pt x="18" y="363"/>
                </a:lnTo>
                <a:lnTo>
                  <a:pt x="29" y="369"/>
                </a:lnTo>
                <a:lnTo>
                  <a:pt x="35" y="369"/>
                </a:lnTo>
                <a:lnTo>
                  <a:pt x="41" y="369"/>
                </a:lnTo>
                <a:lnTo>
                  <a:pt x="47" y="375"/>
                </a:lnTo>
                <a:lnTo>
                  <a:pt x="53" y="380"/>
                </a:lnTo>
                <a:lnTo>
                  <a:pt x="59" y="386"/>
                </a:lnTo>
                <a:lnTo>
                  <a:pt x="71" y="392"/>
                </a:lnTo>
                <a:lnTo>
                  <a:pt x="76" y="404"/>
                </a:lnTo>
                <a:lnTo>
                  <a:pt x="76" y="416"/>
                </a:lnTo>
                <a:lnTo>
                  <a:pt x="88" y="427"/>
                </a:lnTo>
                <a:lnTo>
                  <a:pt x="88" y="439"/>
                </a:lnTo>
                <a:lnTo>
                  <a:pt x="100" y="457"/>
                </a:lnTo>
                <a:lnTo>
                  <a:pt x="118" y="480"/>
                </a:lnTo>
                <a:lnTo>
                  <a:pt x="147" y="492"/>
                </a:lnTo>
                <a:lnTo>
                  <a:pt x="177" y="480"/>
                </a:lnTo>
                <a:lnTo>
                  <a:pt x="194" y="457"/>
                </a:lnTo>
                <a:lnTo>
                  <a:pt x="212" y="427"/>
                </a:lnTo>
                <a:lnTo>
                  <a:pt x="218" y="380"/>
                </a:lnTo>
                <a:lnTo>
                  <a:pt x="224" y="339"/>
                </a:lnTo>
                <a:lnTo>
                  <a:pt x="218" y="287"/>
                </a:lnTo>
                <a:lnTo>
                  <a:pt x="212" y="246"/>
                </a:lnTo>
                <a:lnTo>
                  <a:pt x="194" y="211"/>
                </a:lnTo>
                <a:lnTo>
                  <a:pt x="177" y="193"/>
                </a:lnTo>
                <a:lnTo>
                  <a:pt x="147" y="181"/>
                </a:lnTo>
                <a:lnTo>
                  <a:pt x="118" y="193"/>
                </a:lnTo>
                <a:lnTo>
                  <a:pt x="100" y="211"/>
                </a:lnTo>
                <a:lnTo>
                  <a:pt x="88" y="228"/>
                </a:lnTo>
                <a:lnTo>
                  <a:pt x="88" y="240"/>
                </a:lnTo>
                <a:lnTo>
                  <a:pt x="76" y="257"/>
                </a:lnTo>
                <a:lnTo>
                  <a:pt x="76" y="269"/>
                </a:lnTo>
                <a:lnTo>
                  <a:pt x="71" y="275"/>
                </a:lnTo>
                <a:lnTo>
                  <a:pt x="59" y="281"/>
                </a:lnTo>
                <a:lnTo>
                  <a:pt x="53" y="287"/>
                </a:lnTo>
                <a:lnTo>
                  <a:pt x="47" y="293"/>
                </a:lnTo>
                <a:lnTo>
                  <a:pt x="41" y="298"/>
                </a:lnTo>
                <a:lnTo>
                  <a:pt x="35" y="298"/>
                </a:lnTo>
                <a:lnTo>
                  <a:pt x="29" y="304"/>
                </a:lnTo>
                <a:lnTo>
                  <a:pt x="18" y="304"/>
                </a:lnTo>
                <a:lnTo>
                  <a:pt x="12" y="304"/>
                </a:lnTo>
                <a:lnTo>
                  <a:pt x="6" y="298"/>
                </a:lnTo>
                <a:lnTo>
                  <a:pt x="0" y="293"/>
                </a:lnTo>
                <a:lnTo>
                  <a:pt x="0" y="287"/>
                </a:lnTo>
                <a:lnTo>
                  <a:pt x="0" y="281"/>
                </a:lnTo>
                <a:lnTo>
                  <a:pt x="0" y="275"/>
                </a:lnTo>
                <a:lnTo>
                  <a:pt x="0" y="246"/>
                </a:lnTo>
                <a:lnTo>
                  <a:pt x="0" y="234"/>
                </a:lnTo>
                <a:lnTo>
                  <a:pt x="0" y="228"/>
                </a:lnTo>
                <a:lnTo>
                  <a:pt x="0" y="146"/>
                </a:lnTo>
                <a:lnTo>
                  <a:pt x="0" y="94"/>
                </a:lnTo>
                <a:lnTo>
                  <a:pt x="0" y="58"/>
                </a:lnTo>
                <a:lnTo>
                  <a:pt x="0" y="41"/>
                </a:lnTo>
                <a:lnTo>
                  <a:pt x="0" y="35"/>
                </a:lnTo>
                <a:lnTo>
                  <a:pt x="0" y="23"/>
                </a:lnTo>
                <a:lnTo>
                  <a:pt x="6" y="12"/>
                </a:lnTo>
                <a:lnTo>
                  <a:pt x="18" y="6"/>
                </a:lnTo>
                <a:lnTo>
                  <a:pt x="29" y="0"/>
                </a:lnTo>
                <a:lnTo>
                  <a:pt x="224" y="0"/>
                </a:lnTo>
                <a:close/>
              </a:path>
            </a:pathLst>
          </a:custGeom>
          <a:solidFill>
            <a:srgbClr val="99CCFF"/>
          </a:solidFill>
          <a:ln w="9360">
            <a:solidFill>
              <a:srgbClr val="000000"/>
            </a:solidFill>
            <a:round/>
            <a:headEnd/>
            <a:tailEnd/>
          </a:ln>
        </p:spPr>
        <p:txBody>
          <a:bodyPr wrap="none" lIns="90000" tIns="45000" rIns="90000" bIns="45000" anchor="ctr"/>
          <a:lstStyle/>
          <a:p>
            <a:pPr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n-US" sz="1400">
                <a:solidFill>
                  <a:srgbClr val="000000"/>
                </a:solidFill>
              </a:rPr>
              <a:t>HDFS</a:t>
            </a:r>
          </a:p>
        </p:txBody>
      </p:sp>
      <p:sp>
        <p:nvSpPr>
          <p:cNvPr id="17418" name="Freeform 24"/>
          <p:cNvSpPr>
            <a:spLocks noChangeArrowheads="1"/>
          </p:cNvSpPr>
          <p:nvPr/>
        </p:nvSpPr>
        <p:spPr bwMode="auto">
          <a:xfrm>
            <a:off x="5127625" y="2100263"/>
            <a:ext cx="987425" cy="769937"/>
          </a:xfrm>
          <a:custGeom>
            <a:avLst/>
            <a:gdLst>
              <a:gd name="T0" fmla="*/ 1342205793 w 883"/>
              <a:gd name="T1" fmla="*/ 0 h 890"/>
              <a:gd name="T2" fmla="*/ 2147483647 w 883"/>
              <a:gd name="T3" fmla="*/ 813117282 h 890"/>
              <a:gd name="T4" fmla="*/ 1342205793 w 883"/>
              <a:gd name="T5" fmla="*/ 1626233699 h 890"/>
              <a:gd name="T6" fmla="*/ 0 w 883"/>
              <a:gd name="T7" fmla="*/ 813117282 h 890"/>
              <a:gd name="T8" fmla="*/ 3 60000 65536"/>
              <a:gd name="T9" fmla="*/ 0 60000 65536"/>
              <a:gd name="T10" fmla="*/ 1 60000 65536"/>
              <a:gd name="T11" fmla="*/ 2 60000 65536"/>
              <a:gd name="T12" fmla="*/ 0 w 883"/>
              <a:gd name="T13" fmla="*/ 0 h 890"/>
              <a:gd name="T14" fmla="*/ 883 w 883"/>
              <a:gd name="T15" fmla="*/ 890 h 890"/>
            </a:gdLst>
            <a:ahLst/>
            <a:cxnLst>
              <a:cxn ang="T8">
                <a:pos x="T0" y="T1"/>
              </a:cxn>
              <a:cxn ang="T9">
                <a:pos x="T2" y="T3"/>
              </a:cxn>
              <a:cxn ang="T10">
                <a:pos x="T4" y="T5"/>
              </a:cxn>
              <a:cxn ang="T11">
                <a:pos x="T6" y="T7"/>
              </a:cxn>
            </a:cxnLst>
            <a:rect l="T12" t="T13" r="T14" b="T15"/>
            <a:pathLst>
              <a:path w="883" h="890">
                <a:moveTo>
                  <a:pt x="224" y="0"/>
                </a:moveTo>
                <a:lnTo>
                  <a:pt x="247" y="0"/>
                </a:lnTo>
                <a:lnTo>
                  <a:pt x="259" y="0"/>
                </a:lnTo>
                <a:lnTo>
                  <a:pt x="265" y="0"/>
                </a:lnTo>
                <a:lnTo>
                  <a:pt x="271" y="0"/>
                </a:lnTo>
                <a:lnTo>
                  <a:pt x="277" y="0"/>
                </a:lnTo>
                <a:lnTo>
                  <a:pt x="283" y="0"/>
                </a:lnTo>
                <a:lnTo>
                  <a:pt x="288" y="6"/>
                </a:lnTo>
                <a:lnTo>
                  <a:pt x="294" y="6"/>
                </a:lnTo>
                <a:lnTo>
                  <a:pt x="300" y="12"/>
                </a:lnTo>
                <a:lnTo>
                  <a:pt x="300" y="23"/>
                </a:lnTo>
                <a:lnTo>
                  <a:pt x="294" y="29"/>
                </a:lnTo>
                <a:lnTo>
                  <a:pt x="294" y="35"/>
                </a:lnTo>
                <a:lnTo>
                  <a:pt x="288" y="47"/>
                </a:lnTo>
                <a:lnTo>
                  <a:pt x="288" y="53"/>
                </a:lnTo>
                <a:lnTo>
                  <a:pt x="283" y="58"/>
                </a:lnTo>
                <a:lnTo>
                  <a:pt x="277" y="58"/>
                </a:lnTo>
                <a:lnTo>
                  <a:pt x="271" y="70"/>
                </a:lnTo>
                <a:lnTo>
                  <a:pt x="265" y="76"/>
                </a:lnTo>
                <a:lnTo>
                  <a:pt x="247" y="82"/>
                </a:lnTo>
                <a:lnTo>
                  <a:pt x="235" y="88"/>
                </a:lnTo>
                <a:lnTo>
                  <a:pt x="224" y="88"/>
                </a:lnTo>
                <a:lnTo>
                  <a:pt x="206" y="99"/>
                </a:lnTo>
                <a:lnTo>
                  <a:pt x="188" y="117"/>
                </a:lnTo>
                <a:lnTo>
                  <a:pt x="177" y="146"/>
                </a:lnTo>
                <a:lnTo>
                  <a:pt x="188" y="175"/>
                </a:lnTo>
                <a:lnTo>
                  <a:pt x="206" y="199"/>
                </a:lnTo>
                <a:lnTo>
                  <a:pt x="241" y="211"/>
                </a:lnTo>
                <a:lnTo>
                  <a:pt x="283" y="216"/>
                </a:lnTo>
                <a:lnTo>
                  <a:pt x="324" y="222"/>
                </a:lnTo>
                <a:lnTo>
                  <a:pt x="377" y="216"/>
                </a:lnTo>
                <a:lnTo>
                  <a:pt x="418" y="211"/>
                </a:lnTo>
                <a:lnTo>
                  <a:pt x="453" y="199"/>
                </a:lnTo>
                <a:lnTo>
                  <a:pt x="471" y="175"/>
                </a:lnTo>
                <a:lnTo>
                  <a:pt x="483" y="146"/>
                </a:lnTo>
                <a:lnTo>
                  <a:pt x="471" y="117"/>
                </a:lnTo>
                <a:lnTo>
                  <a:pt x="453" y="99"/>
                </a:lnTo>
                <a:lnTo>
                  <a:pt x="436" y="88"/>
                </a:lnTo>
                <a:lnTo>
                  <a:pt x="424" y="88"/>
                </a:lnTo>
                <a:lnTo>
                  <a:pt x="406" y="82"/>
                </a:lnTo>
                <a:lnTo>
                  <a:pt x="394" y="76"/>
                </a:lnTo>
                <a:lnTo>
                  <a:pt x="389" y="70"/>
                </a:lnTo>
                <a:lnTo>
                  <a:pt x="383" y="58"/>
                </a:lnTo>
                <a:lnTo>
                  <a:pt x="377" y="58"/>
                </a:lnTo>
                <a:lnTo>
                  <a:pt x="371" y="53"/>
                </a:lnTo>
                <a:lnTo>
                  <a:pt x="365" y="47"/>
                </a:lnTo>
                <a:lnTo>
                  <a:pt x="365" y="35"/>
                </a:lnTo>
                <a:lnTo>
                  <a:pt x="359" y="29"/>
                </a:lnTo>
                <a:lnTo>
                  <a:pt x="359" y="23"/>
                </a:lnTo>
                <a:lnTo>
                  <a:pt x="359" y="12"/>
                </a:lnTo>
                <a:lnTo>
                  <a:pt x="365" y="6"/>
                </a:lnTo>
                <a:lnTo>
                  <a:pt x="371" y="6"/>
                </a:lnTo>
                <a:lnTo>
                  <a:pt x="371" y="0"/>
                </a:lnTo>
                <a:lnTo>
                  <a:pt x="377" y="0"/>
                </a:lnTo>
                <a:lnTo>
                  <a:pt x="383" y="0"/>
                </a:lnTo>
                <a:lnTo>
                  <a:pt x="394" y="0"/>
                </a:lnTo>
                <a:lnTo>
                  <a:pt x="418" y="0"/>
                </a:lnTo>
                <a:lnTo>
                  <a:pt x="430" y="0"/>
                </a:lnTo>
                <a:lnTo>
                  <a:pt x="436" y="0"/>
                </a:lnTo>
                <a:lnTo>
                  <a:pt x="518" y="0"/>
                </a:lnTo>
                <a:lnTo>
                  <a:pt x="571" y="0"/>
                </a:lnTo>
                <a:lnTo>
                  <a:pt x="601" y="0"/>
                </a:lnTo>
                <a:lnTo>
                  <a:pt x="618" y="0"/>
                </a:lnTo>
                <a:lnTo>
                  <a:pt x="624" y="0"/>
                </a:lnTo>
                <a:lnTo>
                  <a:pt x="630" y="0"/>
                </a:lnTo>
                <a:lnTo>
                  <a:pt x="642" y="6"/>
                </a:lnTo>
                <a:lnTo>
                  <a:pt x="648" y="12"/>
                </a:lnTo>
                <a:lnTo>
                  <a:pt x="653" y="23"/>
                </a:lnTo>
                <a:lnTo>
                  <a:pt x="659" y="35"/>
                </a:lnTo>
                <a:lnTo>
                  <a:pt x="659" y="117"/>
                </a:lnTo>
                <a:lnTo>
                  <a:pt x="665" y="170"/>
                </a:lnTo>
                <a:lnTo>
                  <a:pt x="665" y="205"/>
                </a:lnTo>
                <a:lnTo>
                  <a:pt x="665" y="216"/>
                </a:lnTo>
                <a:lnTo>
                  <a:pt x="665" y="228"/>
                </a:lnTo>
                <a:lnTo>
                  <a:pt x="665" y="252"/>
                </a:lnTo>
                <a:lnTo>
                  <a:pt x="665" y="269"/>
                </a:lnTo>
                <a:lnTo>
                  <a:pt x="665" y="275"/>
                </a:lnTo>
                <a:lnTo>
                  <a:pt x="665" y="281"/>
                </a:lnTo>
                <a:lnTo>
                  <a:pt x="659" y="287"/>
                </a:lnTo>
                <a:lnTo>
                  <a:pt x="665" y="293"/>
                </a:lnTo>
                <a:lnTo>
                  <a:pt x="665" y="298"/>
                </a:lnTo>
                <a:lnTo>
                  <a:pt x="671" y="298"/>
                </a:lnTo>
                <a:lnTo>
                  <a:pt x="677" y="304"/>
                </a:lnTo>
                <a:lnTo>
                  <a:pt x="683" y="304"/>
                </a:lnTo>
                <a:lnTo>
                  <a:pt x="689" y="304"/>
                </a:lnTo>
                <a:lnTo>
                  <a:pt x="695" y="298"/>
                </a:lnTo>
                <a:lnTo>
                  <a:pt x="701" y="298"/>
                </a:lnTo>
                <a:lnTo>
                  <a:pt x="712" y="293"/>
                </a:lnTo>
                <a:lnTo>
                  <a:pt x="712" y="287"/>
                </a:lnTo>
                <a:lnTo>
                  <a:pt x="718" y="281"/>
                </a:lnTo>
                <a:lnTo>
                  <a:pt x="730" y="275"/>
                </a:lnTo>
                <a:lnTo>
                  <a:pt x="736" y="269"/>
                </a:lnTo>
                <a:lnTo>
                  <a:pt x="742" y="257"/>
                </a:lnTo>
                <a:lnTo>
                  <a:pt x="742" y="240"/>
                </a:lnTo>
                <a:lnTo>
                  <a:pt x="748" y="228"/>
                </a:lnTo>
                <a:lnTo>
                  <a:pt x="759" y="211"/>
                </a:lnTo>
                <a:lnTo>
                  <a:pt x="777" y="193"/>
                </a:lnTo>
                <a:lnTo>
                  <a:pt x="807" y="181"/>
                </a:lnTo>
                <a:lnTo>
                  <a:pt x="836" y="193"/>
                </a:lnTo>
                <a:lnTo>
                  <a:pt x="860" y="211"/>
                </a:lnTo>
                <a:lnTo>
                  <a:pt x="871" y="246"/>
                </a:lnTo>
                <a:lnTo>
                  <a:pt x="883" y="287"/>
                </a:lnTo>
                <a:lnTo>
                  <a:pt x="883" y="339"/>
                </a:lnTo>
                <a:lnTo>
                  <a:pt x="883" y="380"/>
                </a:lnTo>
                <a:lnTo>
                  <a:pt x="871" y="427"/>
                </a:lnTo>
                <a:lnTo>
                  <a:pt x="860" y="457"/>
                </a:lnTo>
                <a:lnTo>
                  <a:pt x="836" y="480"/>
                </a:lnTo>
                <a:lnTo>
                  <a:pt x="807" y="492"/>
                </a:lnTo>
                <a:lnTo>
                  <a:pt x="777" y="480"/>
                </a:lnTo>
                <a:lnTo>
                  <a:pt x="759" y="457"/>
                </a:lnTo>
                <a:lnTo>
                  <a:pt x="748" y="439"/>
                </a:lnTo>
                <a:lnTo>
                  <a:pt x="742" y="427"/>
                </a:lnTo>
                <a:lnTo>
                  <a:pt x="742" y="416"/>
                </a:lnTo>
                <a:lnTo>
                  <a:pt x="736" y="404"/>
                </a:lnTo>
                <a:lnTo>
                  <a:pt x="730" y="392"/>
                </a:lnTo>
                <a:lnTo>
                  <a:pt x="718" y="386"/>
                </a:lnTo>
                <a:lnTo>
                  <a:pt x="712" y="380"/>
                </a:lnTo>
                <a:lnTo>
                  <a:pt x="712" y="375"/>
                </a:lnTo>
                <a:lnTo>
                  <a:pt x="701" y="369"/>
                </a:lnTo>
                <a:lnTo>
                  <a:pt x="695" y="369"/>
                </a:lnTo>
                <a:lnTo>
                  <a:pt x="689" y="369"/>
                </a:lnTo>
                <a:lnTo>
                  <a:pt x="683" y="363"/>
                </a:lnTo>
                <a:lnTo>
                  <a:pt x="677" y="363"/>
                </a:lnTo>
                <a:lnTo>
                  <a:pt x="671" y="369"/>
                </a:lnTo>
                <a:lnTo>
                  <a:pt x="665" y="369"/>
                </a:lnTo>
                <a:lnTo>
                  <a:pt x="665" y="375"/>
                </a:lnTo>
                <a:lnTo>
                  <a:pt x="659" y="380"/>
                </a:lnTo>
                <a:lnTo>
                  <a:pt x="659" y="386"/>
                </a:lnTo>
                <a:lnTo>
                  <a:pt x="665" y="392"/>
                </a:lnTo>
                <a:lnTo>
                  <a:pt x="665" y="398"/>
                </a:lnTo>
                <a:lnTo>
                  <a:pt x="665" y="421"/>
                </a:lnTo>
                <a:lnTo>
                  <a:pt x="665" y="433"/>
                </a:lnTo>
                <a:lnTo>
                  <a:pt x="665" y="439"/>
                </a:lnTo>
                <a:lnTo>
                  <a:pt x="659" y="521"/>
                </a:lnTo>
                <a:lnTo>
                  <a:pt x="659" y="579"/>
                </a:lnTo>
                <a:lnTo>
                  <a:pt x="659" y="615"/>
                </a:lnTo>
                <a:lnTo>
                  <a:pt x="659" y="626"/>
                </a:lnTo>
                <a:lnTo>
                  <a:pt x="659" y="638"/>
                </a:lnTo>
                <a:lnTo>
                  <a:pt x="653" y="650"/>
                </a:lnTo>
                <a:lnTo>
                  <a:pt x="648" y="656"/>
                </a:lnTo>
                <a:lnTo>
                  <a:pt x="642" y="667"/>
                </a:lnTo>
                <a:lnTo>
                  <a:pt x="630" y="667"/>
                </a:lnTo>
                <a:lnTo>
                  <a:pt x="548" y="667"/>
                </a:lnTo>
                <a:lnTo>
                  <a:pt x="495" y="667"/>
                </a:lnTo>
                <a:lnTo>
                  <a:pt x="459" y="667"/>
                </a:lnTo>
                <a:lnTo>
                  <a:pt x="442" y="667"/>
                </a:lnTo>
                <a:lnTo>
                  <a:pt x="436" y="667"/>
                </a:lnTo>
                <a:lnTo>
                  <a:pt x="412" y="667"/>
                </a:lnTo>
                <a:lnTo>
                  <a:pt x="400" y="667"/>
                </a:lnTo>
                <a:lnTo>
                  <a:pt x="394" y="667"/>
                </a:lnTo>
                <a:lnTo>
                  <a:pt x="383" y="667"/>
                </a:lnTo>
                <a:lnTo>
                  <a:pt x="377" y="667"/>
                </a:lnTo>
                <a:lnTo>
                  <a:pt x="371" y="667"/>
                </a:lnTo>
                <a:lnTo>
                  <a:pt x="371" y="673"/>
                </a:lnTo>
                <a:lnTo>
                  <a:pt x="365" y="673"/>
                </a:lnTo>
                <a:lnTo>
                  <a:pt x="359" y="679"/>
                </a:lnTo>
                <a:lnTo>
                  <a:pt x="359" y="691"/>
                </a:lnTo>
                <a:lnTo>
                  <a:pt x="359" y="697"/>
                </a:lnTo>
                <a:lnTo>
                  <a:pt x="365" y="702"/>
                </a:lnTo>
                <a:lnTo>
                  <a:pt x="365" y="708"/>
                </a:lnTo>
                <a:lnTo>
                  <a:pt x="371" y="714"/>
                </a:lnTo>
                <a:lnTo>
                  <a:pt x="377" y="720"/>
                </a:lnTo>
                <a:lnTo>
                  <a:pt x="383" y="726"/>
                </a:lnTo>
                <a:lnTo>
                  <a:pt x="389" y="738"/>
                </a:lnTo>
                <a:lnTo>
                  <a:pt x="394" y="743"/>
                </a:lnTo>
                <a:lnTo>
                  <a:pt x="406" y="749"/>
                </a:lnTo>
                <a:lnTo>
                  <a:pt x="424" y="755"/>
                </a:lnTo>
                <a:lnTo>
                  <a:pt x="436" y="755"/>
                </a:lnTo>
                <a:lnTo>
                  <a:pt x="453" y="767"/>
                </a:lnTo>
                <a:lnTo>
                  <a:pt x="471" y="784"/>
                </a:lnTo>
                <a:lnTo>
                  <a:pt x="483" y="814"/>
                </a:lnTo>
                <a:lnTo>
                  <a:pt x="471" y="843"/>
                </a:lnTo>
                <a:lnTo>
                  <a:pt x="453" y="860"/>
                </a:lnTo>
                <a:lnTo>
                  <a:pt x="418" y="878"/>
                </a:lnTo>
                <a:lnTo>
                  <a:pt x="377" y="884"/>
                </a:lnTo>
                <a:lnTo>
                  <a:pt x="324" y="890"/>
                </a:lnTo>
                <a:lnTo>
                  <a:pt x="283" y="884"/>
                </a:lnTo>
                <a:lnTo>
                  <a:pt x="241" y="878"/>
                </a:lnTo>
                <a:lnTo>
                  <a:pt x="206" y="860"/>
                </a:lnTo>
                <a:lnTo>
                  <a:pt x="188" y="843"/>
                </a:lnTo>
                <a:lnTo>
                  <a:pt x="177" y="814"/>
                </a:lnTo>
                <a:lnTo>
                  <a:pt x="188" y="784"/>
                </a:lnTo>
                <a:lnTo>
                  <a:pt x="206" y="767"/>
                </a:lnTo>
                <a:lnTo>
                  <a:pt x="224" y="755"/>
                </a:lnTo>
                <a:lnTo>
                  <a:pt x="235" y="755"/>
                </a:lnTo>
                <a:lnTo>
                  <a:pt x="247" y="749"/>
                </a:lnTo>
                <a:lnTo>
                  <a:pt x="265" y="743"/>
                </a:lnTo>
                <a:lnTo>
                  <a:pt x="271" y="738"/>
                </a:lnTo>
                <a:lnTo>
                  <a:pt x="277" y="726"/>
                </a:lnTo>
                <a:lnTo>
                  <a:pt x="283" y="720"/>
                </a:lnTo>
                <a:lnTo>
                  <a:pt x="288" y="714"/>
                </a:lnTo>
                <a:lnTo>
                  <a:pt x="288" y="708"/>
                </a:lnTo>
                <a:lnTo>
                  <a:pt x="294" y="702"/>
                </a:lnTo>
                <a:lnTo>
                  <a:pt x="294" y="697"/>
                </a:lnTo>
                <a:lnTo>
                  <a:pt x="300" y="691"/>
                </a:lnTo>
                <a:lnTo>
                  <a:pt x="300" y="679"/>
                </a:lnTo>
                <a:lnTo>
                  <a:pt x="294" y="673"/>
                </a:lnTo>
                <a:lnTo>
                  <a:pt x="288" y="673"/>
                </a:lnTo>
                <a:lnTo>
                  <a:pt x="288" y="667"/>
                </a:lnTo>
                <a:lnTo>
                  <a:pt x="283" y="667"/>
                </a:lnTo>
                <a:lnTo>
                  <a:pt x="277" y="667"/>
                </a:lnTo>
                <a:lnTo>
                  <a:pt x="271" y="667"/>
                </a:lnTo>
                <a:lnTo>
                  <a:pt x="265" y="667"/>
                </a:lnTo>
                <a:lnTo>
                  <a:pt x="241" y="667"/>
                </a:lnTo>
                <a:lnTo>
                  <a:pt x="230" y="667"/>
                </a:lnTo>
                <a:lnTo>
                  <a:pt x="224" y="667"/>
                </a:lnTo>
                <a:lnTo>
                  <a:pt x="141" y="667"/>
                </a:lnTo>
                <a:lnTo>
                  <a:pt x="88" y="667"/>
                </a:lnTo>
                <a:lnTo>
                  <a:pt x="53" y="667"/>
                </a:lnTo>
                <a:lnTo>
                  <a:pt x="35" y="667"/>
                </a:lnTo>
                <a:lnTo>
                  <a:pt x="29" y="667"/>
                </a:lnTo>
                <a:lnTo>
                  <a:pt x="18" y="667"/>
                </a:lnTo>
                <a:lnTo>
                  <a:pt x="6" y="656"/>
                </a:lnTo>
                <a:lnTo>
                  <a:pt x="0" y="650"/>
                </a:lnTo>
                <a:lnTo>
                  <a:pt x="0" y="638"/>
                </a:lnTo>
                <a:lnTo>
                  <a:pt x="0" y="556"/>
                </a:lnTo>
                <a:lnTo>
                  <a:pt x="0" y="497"/>
                </a:lnTo>
                <a:lnTo>
                  <a:pt x="0" y="462"/>
                </a:lnTo>
                <a:lnTo>
                  <a:pt x="0" y="445"/>
                </a:lnTo>
                <a:lnTo>
                  <a:pt x="0" y="439"/>
                </a:lnTo>
                <a:lnTo>
                  <a:pt x="0" y="416"/>
                </a:lnTo>
                <a:lnTo>
                  <a:pt x="0" y="404"/>
                </a:lnTo>
                <a:lnTo>
                  <a:pt x="0" y="398"/>
                </a:lnTo>
                <a:lnTo>
                  <a:pt x="0" y="392"/>
                </a:lnTo>
                <a:lnTo>
                  <a:pt x="0" y="386"/>
                </a:lnTo>
                <a:lnTo>
                  <a:pt x="0" y="380"/>
                </a:lnTo>
                <a:lnTo>
                  <a:pt x="0" y="375"/>
                </a:lnTo>
                <a:lnTo>
                  <a:pt x="6" y="375"/>
                </a:lnTo>
                <a:lnTo>
                  <a:pt x="6" y="369"/>
                </a:lnTo>
                <a:lnTo>
                  <a:pt x="12" y="363"/>
                </a:lnTo>
                <a:lnTo>
                  <a:pt x="18" y="363"/>
                </a:lnTo>
                <a:lnTo>
                  <a:pt x="29" y="369"/>
                </a:lnTo>
                <a:lnTo>
                  <a:pt x="35" y="369"/>
                </a:lnTo>
                <a:lnTo>
                  <a:pt x="41" y="369"/>
                </a:lnTo>
                <a:lnTo>
                  <a:pt x="47" y="375"/>
                </a:lnTo>
                <a:lnTo>
                  <a:pt x="53" y="380"/>
                </a:lnTo>
                <a:lnTo>
                  <a:pt x="59" y="386"/>
                </a:lnTo>
                <a:lnTo>
                  <a:pt x="71" y="392"/>
                </a:lnTo>
                <a:lnTo>
                  <a:pt x="76" y="404"/>
                </a:lnTo>
                <a:lnTo>
                  <a:pt x="76" y="416"/>
                </a:lnTo>
                <a:lnTo>
                  <a:pt x="88" y="427"/>
                </a:lnTo>
                <a:lnTo>
                  <a:pt x="88" y="439"/>
                </a:lnTo>
                <a:lnTo>
                  <a:pt x="100" y="457"/>
                </a:lnTo>
                <a:lnTo>
                  <a:pt x="118" y="480"/>
                </a:lnTo>
                <a:lnTo>
                  <a:pt x="147" y="492"/>
                </a:lnTo>
                <a:lnTo>
                  <a:pt x="177" y="480"/>
                </a:lnTo>
                <a:lnTo>
                  <a:pt x="194" y="457"/>
                </a:lnTo>
                <a:lnTo>
                  <a:pt x="212" y="427"/>
                </a:lnTo>
                <a:lnTo>
                  <a:pt x="218" y="380"/>
                </a:lnTo>
                <a:lnTo>
                  <a:pt x="224" y="339"/>
                </a:lnTo>
                <a:lnTo>
                  <a:pt x="218" y="287"/>
                </a:lnTo>
                <a:lnTo>
                  <a:pt x="212" y="246"/>
                </a:lnTo>
                <a:lnTo>
                  <a:pt x="194" y="211"/>
                </a:lnTo>
                <a:lnTo>
                  <a:pt x="177" y="193"/>
                </a:lnTo>
                <a:lnTo>
                  <a:pt x="147" y="181"/>
                </a:lnTo>
                <a:lnTo>
                  <a:pt x="118" y="193"/>
                </a:lnTo>
                <a:lnTo>
                  <a:pt x="100" y="211"/>
                </a:lnTo>
                <a:lnTo>
                  <a:pt x="88" y="228"/>
                </a:lnTo>
                <a:lnTo>
                  <a:pt x="88" y="240"/>
                </a:lnTo>
                <a:lnTo>
                  <a:pt x="76" y="257"/>
                </a:lnTo>
                <a:lnTo>
                  <a:pt x="76" y="269"/>
                </a:lnTo>
                <a:lnTo>
                  <a:pt x="71" y="275"/>
                </a:lnTo>
                <a:lnTo>
                  <a:pt x="59" y="281"/>
                </a:lnTo>
                <a:lnTo>
                  <a:pt x="53" y="287"/>
                </a:lnTo>
                <a:lnTo>
                  <a:pt x="47" y="293"/>
                </a:lnTo>
                <a:lnTo>
                  <a:pt x="41" y="298"/>
                </a:lnTo>
                <a:lnTo>
                  <a:pt x="35" y="298"/>
                </a:lnTo>
                <a:lnTo>
                  <a:pt x="29" y="304"/>
                </a:lnTo>
                <a:lnTo>
                  <a:pt x="18" y="304"/>
                </a:lnTo>
                <a:lnTo>
                  <a:pt x="12" y="304"/>
                </a:lnTo>
                <a:lnTo>
                  <a:pt x="6" y="298"/>
                </a:lnTo>
                <a:lnTo>
                  <a:pt x="0" y="293"/>
                </a:lnTo>
                <a:lnTo>
                  <a:pt x="0" y="287"/>
                </a:lnTo>
                <a:lnTo>
                  <a:pt x="0" y="281"/>
                </a:lnTo>
                <a:lnTo>
                  <a:pt x="0" y="275"/>
                </a:lnTo>
                <a:lnTo>
                  <a:pt x="0" y="246"/>
                </a:lnTo>
                <a:lnTo>
                  <a:pt x="0" y="234"/>
                </a:lnTo>
                <a:lnTo>
                  <a:pt x="0" y="228"/>
                </a:lnTo>
                <a:lnTo>
                  <a:pt x="0" y="146"/>
                </a:lnTo>
                <a:lnTo>
                  <a:pt x="0" y="94"/>
                </a:lnTo>
                <a:lnTo>
                  <a:pt x="0" y="58"/>
                </a:lnTo>
                <a:lnTo>
                  <a:pt x="0" y="41"/>
                </a:lnTo>
                <a:lnTo>
                  <a:pt x="0" y="35"/>
                </a:lnTo>
                <a:lnTo>
                  <a:pt x="0" y="23"/>
                </a:lnTo>
                <a:lnTo>
                  <a:pt x="6" y="12"/>
                </a:lnTo>
                <a:lnTo>
                  <a:pt x="18" y="6"/>
                </a:lnTo>
                <a:lnTo>
                  <a:pt x="29" y="0"/>
                </a:lnTo>
                <a:lnTo>
                  <a:pt x="224" y="0"/>
                </a:lnTo>
                <a:close/>
              </a:path>
            </a:pathLst>
          </a:custGeom>
          <a:solidFill>
            <a:srgbClr val="99CCFF"/>
          </a:solidFill>
          <a:ln w="9360">
            <a:solidFill>
              <a:srgbClr val="000000"/>
            </a:solidFill>
            <a:round/>
            <a:headEnd/>
            <a:tailEnd/>
          </a:ln>
        </p:spPr>
        <p:txBody>
          <a:bodyPr wrap="none" lIns="90000" tIns="45000" rIns="90000" bIns="45000" anchor="ctr"/>
          <a:lstStyle/>
          <a:p>
            <a:pPr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n-US" sz="800">
                <a:solidFill>
                  <a:srgbClr val="000000"/>
                </a:solidFill>
              </a:rPr>
              <a:t>Cassandra</a:t>
            </a:r>
          </a:p>
        </p:txBody>
      </p:sp>
      <p:sp>
        <p:nvSpPr>
          <p:cNvPr id="17419" name="Freeform 25"/>
          <p:cNvSpPr>
            <a:spLocks noChangeArrowheads="1"/>
          </p:cNvSpPr>
          <p:nvPr/>
        </p:nvSpPr>
        <p:spPr bwMode="auto">
          <a:xfrm>
            <a:off x="6464300" y="2146300"/>
            <a:ext cx="919163" cy="769938"/>
          </a:xfrm>
          <a:custGeom>
            <a:avLst/>
            <a:gdLst>
              <a:gd name="T0" fmla="*/ 1165826357 w 883"/>
              <a:gd name="T1" fmla="*/ 0 h 890"/>
              <a:gd name="T2" fmla="*/ 2147483647 w 883"/>
              <a:gd name="T3" fmla="*/ 813117282 h 890"/>
              <a:gd name="T4" fmla="*/ 1165826357 w 883"/>
              <a:gd name="T5" fmla="*/ 1626233699 h 890"/>
              <a:gd name="T6" fmla="*/ 0 w 883"/>
              <a:gd name="T7" fmla="*/ 813117282 h 890"/>
              <a:gd name="T8" fmla="*/ 3 60000 65536"/>
              <a:gd name="T9" fmla="*/ 0 60000 65536"/>
              <a:gd name="T10" fmla="*/ 1 60000 65536"/>
              <a:gd name="T11" fmla="*/ 2 60000 65536"/>
              <a:gd name="T12" fmla="*/ 0 w 883"/>
              <a:gd name="T13" fmla="*/ 0 h 890"/>
              <a:gd name="T14" fmla="*/ 883 w 883"/>
              <a:gd name="T15" fmla="*/ 890 h 890"/>
            </a:gdLst>
            <a:ahLst/>
            <a:cxnLst>
              <a:cxn ang="T8">
                <a:pos x="T0" y="T1"/>
              </a:cxn>
              <a:cxn ang="T9">
                <a:pos x="T2" y="T3"/>
              </a:cxn>
              <a:cxn ang="T10">
                <a:pos x="T4" y="T5"/>
              </a:cxn>
              <a:cxn ang="T11">
                <a:pos x="T6" y="T7"/>
              </a:cxn>
            </a:cxnLst>
            <a:rect l="T12" t="T13" r="T14" b="T15"/>
            <a:pathLst>
              <a:path w="883" h="890">
                <a:moveTo>
                  <a:pt x="224" y="0"/>
                </a:moveTo>
                <a:lnTo>
                  <a:pt x="247" y="0"/>
                </a:lnTo>
                <a:lnTo>
                  <a:pt x="259" y="0"/>
                </a:lnTo>
                <a:lnTo>
                  <a:pt x="265" y="0"/>
                </a:lnTo>
                <a:lnTo>
                  <a:pt x="271" y="0"/>
                </a:lnTo>
                <a:lnTo>
                  <a:pt x="277" y="0"/>
                </a:lnTo>
                <a:lnTo>
                  <a:pt x="283" y="0"/>
                </a:lnTo>
                <a:lnTo>
                  <a:pt x="288" y="6"/>
                </a:lnTo>
                <a:lnTo>
                  <a:pt x="294" y="6"/>
                </a:lnTo>
                <a:lnTo>
                  <a:pt x="300" y="12"/>
                </a:lnTo>
                <a:lnTo>
                  <a:pt x="300" y="23"/>
                </a:lnTo>
                <a:lnTo>
                  <a:pt x="294" y="29"/>
                </a:lnTo>
                <a:lnTo>
                  <a:pt x="294" y="35"/>
                </a:lnTo>
                <a:lnTo>
                  <a:pt x="288" y="47"/>
                </a:lnTo>
                <a:lnTo>
                  <a:pt x="288" y="53"/>
                </a:lnTo>
                <a:lnTo>
                  <a:pt x="283" y="58"/>
                </a:lnTo>
                <a:lnTo>
                  <a:pt x="277" y="58"/>
                </a:lnTo>
                <a:lnTo>
                  <a:pt x="271" y="70"/>
                </a:lnTo>
                <a:lnTo>
                  <a:pt x="265" y="76"/>
                </a:lnTo>
                <a:lnTo>
                  <a:pt x="247" y="82"/>
                </a:lnTo>
                <a:lnTo>
                  <a:pt x="235" y="88"/>
                </a:lnTo>
                <a:lnTo>
                  <a:pt x="224" y="88"/>
                </a:lnTo>
                <a:lnTo>
                  <a:pt x="206" y="99"/>
                </a:lnTo>
                <a:lnTo>
                  <a:pt x="188" y="117"/>
                </a:lnTo>
                <a:lnTo>
                  <a:pt x="177" y="146"/>
                </a:lnTo>
                <a:lnTo>
                  <a:pt x="188" y="175"/>
                </a:lnTo>
                <a:lnTo>
                  <a:pt x="206" y="199"/>
                </a:lnTo>
                <a:lnTo>
                  <a:pt x="241" y="211"/>
                </a:lnTo>
                <a:lnTo>
                  <a:pt x="283" y="216"/>
                </a:lnTo>
                <a:lnTo>
                  <a:pt x="324" y="222"/>
                </a:lnTo>
                <a:lnTo>
                  <a:pt x="377" y="216"/>
                </a:lnTo>
                <a:lnTo>
                  <a:pt x="418" y="211"/>
                </a:lnTo>
                <a:lnTo>
                  <a:pt x="453" y="199"/>
                </a:lnTo>
                <a:lnTo>
                  <a:pt x="471" y="175"/>
                </a:lnTo>
                <a:lnTo>
                  <a:pt x="483" y="146"/>
                </a:lnTo>
                <a:lnTo>
                  <a:pt x="471" y="117"/>
                </a:lnTo>
                <a:lnTo>
                  <a:pt x="453" y="99"/>
                </a:lnTo>
                <a:lnTo>
                  <a:pt x="436" y="88"/>
                </a:lnTo>
                <a:lnTo>
                  <a:pt x="424" y="88"/>
                </a:lnTo>
                <a:lnTo>
                  <a:pt x="406" y="82"/>
                </a:lnTo>
                <a:lnTo>
                  <a:pt x="394" y="76"/>
                </a:lnTo>
                <a:lnTo>
                  <a:pt x="389" y="70"/>
                </a:lnTo>
                <a:lnTo>
                  <a:pt x="383" y="58"/>
                </a:lnTo>
                <a:lnTo>
                  <a:pt x="377" y="58"/>
                </a:lnTo>
                <a:lnTo>
                  <a:pt x="371" y="53"/>
                </a:lnTo>
                <a:lnTo>
                  <a:pt x="365" y="47"/>
                </a:lnTo>
                <a:lnTo>
                  <a:pt x="365" y="35"/>
                </a:lnTo>
                <a:lnTo>
                  <a:pt x="359" y="29"/>
                </a:lnTo>
                <a:lnTo>
                  <a:pt x="359" y="23"/>
                </a:lnTo>
                <a:lnTo>
                  <a:pt x="359" y="12"/>
                </a:lnTo>
                <a:lnTo>
                  <a:pt x="365" y="6"/>
                </a:lnTo>
                <a:lnTo>
                  <a:pt x="371" y="6"/>
                </a:lnTo>
                <a:lnTo>
                  <a:pt x="371" y="0"/>
                </a:lnTo>
                <a:lnTo>
                  <a:pt x="377" y="0"/>
                </a:lnTo>
                <a:lnTo>
                  <a:pt x="383" y="0"/>
                </a:lnTo>
                <a:lnTo>
                  <a:pt x="394" y="0"/>
                </a:lnTo>
                <a:lnTo>
                  <a:pt x="418" y="0"/>
                </a:lnTo>
                <a:lnTo>
                  <a:pt x="430" y="0"/>
                </a:lnTo>
                <a:lnTo>
                  <a:pt x="436" y="0"/>
                </a:lnTo>
                <a:lnTo>
                  <a:pt x="518" y="0"/>
                </a:lnTo>
                <a:lnTo>
                  <a:pt x="571" y="0"/>
                </a:lnTo>
                <a:lnTo>
                  <a:pt x="601" y="0"/>
                </a:lnTo>
                <a:lnTo>
                  <a:pt x="618" y="0"/>
                </a:lnTo>
                <a:lnTo>
                  <a:pt x="624" y="0"/>
                </a:lnTo>
                <a:lnTo>
                  <a:pt x="630" y="0"/>
                </a:lnTo>
                <a:lnTo>
                  <a:pt x="642" y="6"/>
                </a:lnTo>
                <a:lnTo>
                  <a:pt x="648" y="12"/>
                </a:lnTo>
                <a:lnTo>
                  <a:pt x="653" y="23"/>
                </a:lnTo>
                <a:lnTo>
                  <a:pt x="659" y="35"/>
                </a:lnTo>
                <a:lnTo>
                  <a:pt x="659" y="117"/>
                </a:lnTo>
                <a:lnTo>
                  <a:pt x="665" y="170"/>
                </a:lnTo>
                <a:lnTo>
                  <a:pt x="665" y="205"/>
                </a:lnTo>
                <a:lnTo>
                  <a:pt x="665" y="216"/>
                </a:lnTo>
                <a:lnTo>
                  <a:pt x="665" y="228"/>
                </a:lnTo>
                <a:lnTo>
                  <a:pt x="665" y="252"/>
                </a:lnTo>
                <a:lnTo>
                  <a:pt x="665" y="269"/>
                </a:lnTo>
                <a:lnTo>
                  <a:pt x="665" y="275"/>
                </a:lnTo>
                <a:lnTo>
                  <a:pt x="665" y="281"/>
                </a:lnTo>
                <a:lnTo>
                  <a:pt x="659" y="287"/>
                </a:lnTo>
                <a:lnTo>
                  <a:pt x="665" y="293"/>
                </a:lnTo>
                <a:lnTo>
                  <a:pt x="665" y="298"/>
                </a:lnTo>
                <a:lnTo>
                  <a:pt x="671" y="298"/>
                </a:lnTo>
                <a:lnTo>
                  <a:pt x="677" y="304"/>
                </a:lnTo>
                <a:lnTo>
                  <a:pt x="683" y="304"/>
                </a:lnTo>
                <a:lnTo>
                  <a:pt x="689" y="304"/>
                </a:lnTo>
                <a:lnTo>
                  <a:pt x="695" y="298"/>
                </a:lnTo>
                <a:lnTo>
                  <a:pt x="701" y="298"/>
                </a:lnTo>
                <a:lnTo>
                  <a:pt x="712" y="293"/>
                </a:lnTo>
                <a:lnTo>
                  <a:pt x="712" y="287"/>
                </a:lnTo>
                <a:lnTo>
                  <a:pt x="718" y="281"/>
                </a:lnTo>
                <a:lnTo>
                  <a:pt x="730" y="275"/>
                </a:lnTo>
                <a:lnTo>
                  <a:pt x="736" y="269"/>
                </a:lnTo>
                <a:lnTo>
                  <a:pt x="742" y="257"/>
                </a:lnTo>
                <a:lnTo>
                  <a:pt x="742" y="240"/>
                </a:lnTo>
                <a:lnTo>
                  <a:pt x="748" y="228"/>
                </a:lnTo>
                <a:lnTo>
                  <a:pt x="759" y="211"/>
                </a:lnTo>
                <a:lnTo>
                  <a:pt x="777" y="193"/>
                </a:lnTo>
                <a:lnTo>
                  <a:pt x="807" y="181"/>
                </a:lnTo>
                <a:lnTo>
                  <a:pt x="836" y="193"/>
                </a:lnTo>
                <a:lnTo>
                  <a:pt x="860" y="211"/>
                </a:lnTo>
                <a:lnTo>
                  <a:pt x="871" y="246"/>
                </a:lnTo>
                <a:lnTo>
                  <a:pt x="883" y="287"/>
                </a:lnTo>
                <a:lnTo>
                  <a:pt x="883" y="339"/>
                </a:lnTo>
                <a:lnTo>
                  <a:pt x="883" y="380"/>
                </a:lnTo>
                <a:lnTo>
                  <a:pt x="871" y="427"/>
                </a:lnTo>
                <a:lnTo>
                  <a:pt x="860" y="457"/>
                </a:lnTo>
                <a:lnTo>
                  <a:pt x="836" y="480"/>
                </a:lnTo>
                <a:lnTo>
                  <a:pt x="807" y="492"/>
                </a:lnTo>
                <a:lnTo>
                  <a:pt x="777" y="480"/>
                </a:lnTo>
                <a:lnTo>
                  <a:pt x="759" y="457"/>
                </a:lnTo>
                <a:lnTo>
                  <a:pt x="748" y="439"/>
                </a:lnTo>
                <a:lnTo>
                  <a:pt x="742" y="427"/>
                </a:lnTo>
                <a:lnTo>
                  <a:pt x="742" y="416"/>
                </a:lnTo>
                <a:lnTo>
                  <a:pt x="736" y="404"/>
                </a:lnTo>
                <a:lnTo>
                  <a:pt x="730" y="392"/>
                </a:lnTo>
                <a:lnTo>
                  <a:pt x="718" y="386"/>
                </a:lnTo>
                <a:lnTo>
                  <a:pt x="712" y="380"/>
                </a:lnTo>
                <a:lnTo>
                  <a:pt x="712" y="375"/>
                </a:lnTo>
                <a:lnTo>
                  <a:pt x="701" y="369"/>
                </a:lnTo>
                <a:lnTo>
                  <a:pt x="695" y="369"/>
                </a:lnTo>
                <a:lnTo>
                  <a:pt x="689" y="369"/>
                </a:lnTo>
                <a:lnTo>
                  <a:pt x="683" y="363"/>
                </a:lnTo>
                <a:lnTo>
                  <a:pt x="677" y="363"/>
                </a:lnTo>
                <a:lnTo>
                  <a:pt x="671" y="369"/>
                </a:lnTo>
                <a:lnTo>
                  <a:pt x="665" y="369"/>
                </a:lnTo>
                <a:lnTo>
                  <a:pt x="665" y="375"/>
                </a:lnTo>
                <a:lnTo>
                  <a:pt x="659" y="380"/>
                </a:lnTo>
                <a:lnTo>
                  <a:pt x="659" y="386"/>
                </a:lnTo>
                <a:lnTo>
                  <a:pt x="665" y="392"/>
                </a:lnTo>
                <a:lnTo>
                  <a:pt x="665" y="398"/>
                </a:lnTo>
                <a:lnTo>
                  <a:pt x="665" y="421"/>
                </a:lnTo>
                <a:lnTo>
                  <a:pt x="665" y="433"/>
                </a:lnTo>
                <a:lnTo>
                  <a:pt x="665" y="439"/>
                </a:lnTo>
                <a:lnTo>
                  <a:pt x="659" y="521"/>
                </a:lnTo>
                <a:lnTo>
                  <a:pt x="659" y="579"/>
                </a:lnTo>
                <a:lnTo>
                  <a:pt x="659" y="615"/>
                </a:lnTo>
                <a:lnTo>
                  <a:pt x="659" y="626"/>
                </a:lnTo>
                <a:lnTo>
                  <a:pt x="659" y="638"/>
                </a:lnTo>
                <a:lnTo>
                  <a:pt x="653" y="650"/>
                </a:lnTo>
                <a:lnTo>
                  <a:pt x="648" y="656"/>
                </a:lnTo>
                <a:lnTo>
                  <a:pt x="642" y="667"/>
                </a:lnTo>
                <a:lnTo>
                  <a:pt x="630" y="667"/>
                </a:lnTo>
                <a:lnTo>
                  <a:pt x="548" y="667"/>
                </a:lnTo>
                <a:lnTo>
                  <a:pt x="495" y="667"/>
                </a:lnTo>
                <a:lnTo>
                  <a:pt x="459" y="667"/>
                </a:lnTo>
                <a:lnTo>
                  <a:pt x="442" y="667"/>
                </a:lnTo>
                <a:lnTo>
                  <a:pt x="436" y="667"/>
                </a:lnTo>
                <a:lnTo>
                  <a:pt x="412" y="667"/>
                </a:lnTo>
                <a:lnTo>
                  <a:pt x="400" y="667"/>
                </a:lnTo>
                <a:lnTo>
                  <a:pt x="394" y="667"/>
                </a:lnTo>
                <a:lnTo>
                  <a:pt x="383" y="667"/>
                </a:lnTo>
                <a:lnTo>
                  <a:pt x="377" y="667"/>
                </a:lnTo>
                <a:lnTo>
                  <a:pt x="371" y="667"/>
                </a:lnTo>
                <a:lnTo>
                  <a:pt x="371" y="673"/>
                </a:lnTo>
                <a:lnTo>
                  <a:pt x="365" y="673"/>
                </a:lnTo>
                <a:lnTo>
                  <a:pt x="359" y="679"/>
                </a:lnTo>
                <a:lnTo>
                  <a:pt x="359" y="691"/>
                </a:lnTo>
                <a:lnTo>
                  <a:pt x="359" y="697"/>
                </a:lnTo>
                <a:lnTo>
                  <a:pt x="365" y="702"/>
                </a:lnTo>
                <a:lnTo>
                  <a:pt x="365" y="708"/>
                </a:lnTo>
                <a:lnTo>
                  <a:pt x="371" y="714"/>
                </a:lnTo>
                <a:lnTo>
                  <a:pt x="377" y="720"/>
                </a:lnTo>
                <a:lnTo>
                  <a:pt x="383" y="726"/>
                </a:lnTo>
                <a:lnTo>
                  <a:pt x="389" y="738"/>
                </a:lnTo>
                <a:lnTo>
                  <a:pt x="394" y="743"/>
                </a:lnTo>
                <a:lnTo>
                  <a:pt x="406" y="749"/>
                </a:lnTo>
                <a:lnTo>
                  <a:pt x="424" y="755"/>
                </a:lnTo>
                <a:lnTo>
                  <a:pt x="436" y="755"/>
                </a:lnTo>
                <a:lnTo>
                  <a:pt x="453" y="767"/>
                </a:lnTo>
                <a:lnTo>
                  <a:pt x="471" y="784"/>
                </a:lnTo>
                <a:lnTo>
                  <a:pt x="483" y="814"/>
                </a:lnTo>
                <a:lnTo>
                  <a:pt x="471" y="843"/>
                </a:lnTo>
                <a:lnTo>
                  <a:pt x="453" y="860"/>
                </a:lnTo>
                <a:lnTo>
                  <a:pt x="418" y="878"/>
                </a:lnTo>
                <a:lnTo>
                  <a:pt x="377" y="884"/>
                </a:lnTo>
                <a:lnTo>
                  <a:pt x="324" y="890"/>
                </a:lnTo>
                <a:lnTo>
                  <a:pt x="283" y="884"/>
                </a:lnTo>
                <a:lnTo>
                  <a:pt x="241" y="878"/>
                </a:lnTo>
                <a:lnTo>
                  <a:pt x="206" y="860"/>
                </a:lnTo>
                <a:lnTo>
                  <a:pt x="188" y="843"/>
                </a:lnTo>
                <a:lnTo>
                  <a:pt x="177" y="814"/>
                </a:lnTo>
                <a:lnTo>
                  <a:pt x="188" y="784"/>
                </a:lnTo>
                <a:lnTo>
                  <a:pt x="206" y="767"/>
                </a:lnTo>
                <a:lnTo>
                  <a:pt x="224" y="755"/>
                </a:lnTo>
                <a:lnTo>
                  <a:pt x="235" y="755"/>
                </a:lnTo>
                <a:lnTo>
                  <a:pt x="247" y="749"/>
                </a:lnTo>
                <a:lnTo>
                  <a:pt x="265" y="743"/>
                </a:lnTo>
                <a:lnTo>
                  <a:pt x="271" y="738"/>
                </a:lnTo>
                <a:lnTo>
                  <a:pt x="277" y="726"/>
                </a:lnTo>
                <a:lnTo>
                  <a:pt x="283" y="720"/>
                </a:lnTo>
                <a:lnTo>
                  <a:pt x="288" y="714"/>
                </a:lnTo>
                <a:lnTo>
                  <a:pt x="288" y="708"/>
                </a:lnTo>
                <a:lnTo>
                  <a:pt x="294" y="702"/>
                </a:lnTo>
                <a:lnTo>
                  <a:pt x="294" y="697"/>
                </a:lnTo>
                <a:lnTo>
                  <a:pt x="300" y="691"/>
                </a:lnTo>
                <a:lnTo>
                  <a:pt x="300" y="679"/>
                </a:lnTo>
                <a:lnTo>
                  <a:pt x="294" y="673"/>
                </a:lnTo>
                <a:lnTo>
                  <a:pt x="288" y="673"/>
                </a:lnTo>
                <a:lnTo>
                  <a:pt x="288" y="667"/>
                </a:lnTo>
                <a:lnTo>
                  <a:pt x="283" y="667"/>
                </a:lnTo>
                <a:lnTo>
                  <a:pt x="277" y="667"/>
                </a:lnTo>
                <a:lnTo>
                  <a:pt x="271" y="667"/>
                </a:lnTo>
                <a:lnTo>
                  <a:pt x="265" y="667"/>
                </a:lnTo>
                <a:lnTo>
                  <a:pt x="241" y="667"/>
                </a:lnTo>
                <a:lnTo>
                  <a:pt x="230" y="667"/>
                </a:lnTo>
                <a:lnTo>
                  <a:pt x="224" y="667"/>
                </a:lnTo>
                <a:lnTo>
                  <a:pt x="141" y="667"/>
                </a:lnTo>
                <a:lnTo>
                  <a:pt x="88" y="667"/>
                </a:lnTo>
                <a:lnTo>
                  <a:pt x="53" y="667"/>
                </a:lnTo>
                <a:lnTo>
                  <a:pt x="35" y="667"/>
                </a:lnTo>
                <a:lnTo>
                  <a:pt x="29" y="667"/>
                </a:lnTo>
                <a:lnTo>
                  <a:pt x="18" y="667"/>
                </a:lnTo>
                <a:lnTo>
                  <a:pt x="6" y="656"/>
                </a:lnTo>
                <a:lnTo>
                  <a:pt x="0" y="650"/>
                </a:lnTo>
                <a:lnTo>
                  <a:pt x="0" y="638"/>
                </a:lnTo>
                <a:lnTo>
                  <a:pt x="0" y="556"/>
                </a:lnTo>
                <a:lnTo>
                  <a:pt x="0" y="497"/>
                </a:lnTo>
                <a:lnTo>
                  <a:pt x="0" y="462"/>
                </a:lnTo>
                <a:lnTo>
                  <a:pt x="0" y="445"/>
                </a:lnTo>
                <a:lnTo>
                  <a:pt x="0" y="439"/>
                </a:lnTo>
                <a:lnTo>
                  <a:pt x="0" y="416"/>
                </a:lnTo>
                <a:lnTo>
                  <a:pt x="0" y="404"/>
                </a:lnTo>
                <a:lnTo>
                  <a:pt x="0" y="398"/>
                </a:lnTo>
                <a:lnTo>
                  <a:pt x="0" y="392"/>
                </a:lnTo>
                <a:lnTo>
                  <a:pt x="0" y="386"/>
                </a:lnTo>
                <a:lnTo>
                  <a:pt x="0" y="380"/>
                </a:lnTo>
                <a:lnTo>
                  <a:pt x="0" y="375"/>
                </a:lnTo>
                <a:lnTo>
                  <a:pt x="6" y="375"/>
                </a:lnTo>
                <a:lnTo>
                  <a:pt x="6" y="369"/>
                </a:lnTo>
                <a:lnTo>
                  <a:pt x="12" y="363"/>
                </a:lnTo>
                <a:lnTo>
                  <a:pt x="18" y="363"/>
                </a:lnTo>
                <a:lnTo>
                  <a:pt x="29" y="369"/>
                </a:lnTo>
                <a:lnTo>
                  <a:pt x="35" y="369"/>
                </a:lnTo>
                <a:lnTo>
                  <a:pt x="41" y="369"/>
                </a:lnTo>
                <a:lnTo>
                  <a:pt x="47" y="375"/>
                </a:lnTo>
                <a:lnTo>
                  <a:pt x="53" y="380"/>
                </a:lnTo>
                <a:lnTo>
                  <a:pt x="59" y="386"/>
                </a:lnTo>
                <a:lnTo>
                  <a:pt x="71" y="392"/>
                </a:lnTo>
                <a:lnTo>
                  <a:pt x="76" y="404"/>
                </a:lnTo>
                <a:lnTo>
                  <a:pt x="76" y="416"/>
                </a:lnTo>
                <a:lnTo>
                  <a:pt x="88" y="427"/>
                </a:lnTo>
                <a:lnTo>
                  <a:pt x="88" y="439"/>
                </a:lnTo>
                <a:lnTo>
                  <a:pt x="100" y="457"/>
                </a:lnTo>
                <a:lnTo>
                  <a:pt x="118" y="480"/>
                </a:lnTo>
                <a:lnTo>
                  <a:pt x="147" y="492"/>
                </a:lnTo>
                <a:lnTo>
                  <a:pt x="177" y="480"/>
                </a:lnTo>
                <a:lnTo>
                  <a:pt x="194" y="457"/>
                </a:lnTo>
                <a:lnTo>
                  <a:pt x="212" y="427"/>
                </a:lnTo>
                <a:lnTo>
                  <a:pt x="218" y="380"/>
                </a:lnTo>
                <a:lnTo>
                  <a:pt x="224" y="339"/>
                </a:lnTo>
                <a:lnTo>
                  <a:pt x="218" y="287"/>
                </a:lnTo>
                <a:lnTo>
                  <a:pt x="212" y="246"/>
                </a:lnTo>
                <a:lnTo>
                  <a:pt x="194" y="211"/>
                </a:lnTo>
                <a:lnTo>
                  <a:pt x="177" y="193"/>
                </a:lnTo>
                <a:lnTo>
                  <a:pt x="147" y="181"/>
                </a:lnTo>
                <a:lnTo>
                  <a:pt x="118" y="193"/>
                </a:lnTo>
                <a:lnTo>
                  <a:pt x="100" y="211"/>
                </a:lnTo>
                <a:lnTo>
                  <a:pt x="88" y="228"/>
                </a:lnTo>
                <a:lnTo>
                  <a:pt x="88" y="240"/>
                </a:lnTo>
                <a:lnTo>
                  <a:pt x="76" y="257"/>
                </a:lnTo>
                <a:lnTo>
                  <a:pt x="76" y="269"/>
                </a:lnTo>
                <a:lnTo>
                  <a:pt x="71" y="275"/>
                </a:lnTo>
                <a:lnTo>
                  <a:pt x="59" y="281"/>
                </a:lnTo>
                <a:lnTo>
                  <a:pt x="53" y="287"/>
                </a:lnTo>
                <a:lnTo>
                  <a:pt x="47" y="293"/>
                </a:lnTo>
                <a:lnTo>
                  <a:pt x="41" y="298"/>
                </a:lnTo>
                <a:lnTo>
                  <a:pt x="35" y="298"/>
                </a:lnTo>
                <a:lnTo>
                  <a:pt x="29" y="304"/>
                </a:lnTo>
                <a:lnTo>
                  <a:pt x="18" y="304"/>
                </a:lnTo>
                <a:lnTo>
                  <a:pt x="12" y="304"/>
                </a:lnTo>
                <a:lnTo>
                  <a:pt x="6" y="298"/>
                </a:lnTo>
                <a:lnTo>
                  <a:pt x="0" y="293"/>
                </a:lnTo>
                <a:lnTo>
                  <a:pt x="0" y="287"/>
                </a:lnTo>
                <a:lnTo>
                  <a:pt x="0" y="281"/>
                </a:lnTo>
                <a:lnTo>
                  <a:pt x="0" y="275"/>
                </a:lnTo>
                <a:lnTo>
                  <a:pt x="0" y="246"/>
                </a:lnTo>
                <a:lnTo>
                  <a:pt x="0" y="234"/>
                </a:lnTo>
                <a:lnTo>
                  <a:pt x="0" y="228"/>
                </a:lnTo>
                <a:lnTo>
                  <a:pt x="0" y="146"/>
                </a:lnTo>
                <a:lnTo>
                  <a:pt x="0" y="94"/>
                </a:lnTo>
                <a:lnTo>
                  <a:pt x="0" y="58"/>
                </a:lnTo>
                <a:lnTo>
                  <a:pt x="0" y="41"/>
                </a:lnTo>
                <a:lnTo>
                  <a:pt x="0" y="35"/>
                </a:lnTo>
                <a:lnTo>
                  <a:pt x="0" y="23"/>
                </a:lnTo>
                <a:lnTo>
                  <a:pt x="6" y="12"/>
                </a:lnTo>
                <a:lnTo>
                  <a:pt x="18" y="6"/>
                </a:lnTo>
                <a:lnTo>
                  <a:pt x="29" y="0"/>
                </a:lnTo>
                <a:lnTo>
                  <a:pt x="224" y="0"/>
                </a:lnTo>
                <a:close/>
              </a:path>
            </a:pathLst>
          </a:custGeom>
          <a:solidFill>
            <a:srgbClr val="99CCFF"/>
          </a:solidFill>
          <a:ln w="9360">
            <a:solidFill>
              <a:srgbClr val="000000"/>
            </a:solidFill>
            <a:round/>
            <a:headEnd/>
            <a:tailEnd/>
          </a:ln>
        </p:spPr>
        <p:txBody>
          <a:bodyPr wrap="none" lIns="90000" tIns="45000" rIns="90000" bIns="45000" anchor="ctr"/>
          <a:lstStyle/>
          <a:p>
            <a:pPr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n-US" sz="1400">
                <a:solidFill>
                  <a:srgbClr val="000000"/>
                </a:solidFill>
              </a:rPr>
              <a:t>POSIX</a:t>
            </a:r>
          </a:p>
        </p:txBody>
      </p:sp>
      <p:sp>
        <p:nvSpPr>
          <p:cNvPr id="17420" name="Freeform 26"/>
          <p:cNvSpPr>
            <a:spLocks noChangeArrowheads="1"/>
          </p:cNvSpPr>
          <p:nvPr/>
        </p:nvSpPr>
        <p:spPr bwMode="auto">
          <a:xfrm>
            <a:off x="7115175" y="2768600"/>
            <a:ext cx="919163" cy="769938"/>
          </a:xfrm>
          <a:custGeom>
            <a:avLst/>
            <a:gdLst>
              <a:gd name="T0" fmla="*/ 1165826357 w 883"/>
              <a:gd name="T1" fmla="*/ 0 h 890"/>
              <a:gd name="T2" fmla="*/ 2147483647 w 883"/>
              <a:gd name="T3" fmla="*/ 813117282 h 890"/>
              <a:gd name="T4" fmla="*/ 1165826357 w 883"/>
              <a:gd name="T5" fmla="*/ 1626233699 h 890"/>
              <a:gd name="T6" fmla="*/ 0 w 883"/>
              <a:gd name="T7" fmla="*/ 813117282 h 890"/>
              <a:gd name="T8" fmla="*/ 3 60000 65536"/>
              <a:gd name="T9" fmla="*/ 0 60000 65536"/>
              <a:gd name="T10" fmla="*/ 1 60000 65536"/>
              <a:gd name="T11" fmla="*/ 2 60000 65536"/>
              <a:gd name="T12" fmla="*/ 0 w 883"/>
              <a:gd name="T13" fmla="*/ 0 h 890"/>
              <a:gd name="T14" fmla="*/ 883 w 883"/>
              <a:gd name="T15" fmla="*/ 890 h 890"/>
            </a:gdLst>
            <a:ahLst/>
            <a:cxnLst>
              <a:cxn ang="T8">
                <a:pos x="T0" y="T1"/>
              </a:cxn>
              <a:cxn ang="T9">
                <a:pos x="T2" y="T3"/>
              </a:cxn>
              <a:cxn ang="T10">
                <a:pos x="T4" y="T5"/>
              </a:cxn>
              <a:cxn ang="T11">
                <a:pos x="T6" y="T7"/>
              </a:cxn>
            </a:cxnLst>
            <a:rect l="T12" t="T13" r="T14" b="T15"/>
            <a:pathLst>
              <a:path w="883" h="890">
                <a:moveTo>
                  <a:pt x="224" y="0"/>
                </a:moveTo>
                <a:lnTo>
                  <a:pt x="247" y="0"/>
                </a:lnTo>
                <a:lnTo>
                  <a:pt x="259" y="0"/>
                </a:lnTo>
                <a:lnTo>
                  <a:pt x="265" y="0"/>
                </a:lnTo>
                <a:lnTo>
                  <a:pt x="271" y="0"/>
                </a:lnTo>
                <a:lnTo>
                  <a:pt x="277" y="0"/>
                </a:lnTo>
                <a:lnTo>
                  <a:pt x="283" y="0"/>
                </a:lnTo>
                <a:lnTo>
                  <a:pt x="288" y="6"/>
                </a:lnTo>
                <a:lnTo>
                  <a:pt x="294" y="6"/>
                </a:lnTo>
                <a:lnTo>
                  <a:pt x="300" y="12"/>
                </a:lnTo>
                <a:lnTo>
                  <a:pt x="300" y="23"/>
                </a:lnTo>
                <a:lnTo>
                  <a:pt x="294" y="29"/>
                </a:lnTo>
                <a:lnTo>
                  <a:pt x="294" y="35"/>
                </a:lnTo>
                <a:lnTo>
                  <a:pt x="288" y="47"/>
                </a:lnTo>
                <a:lnTo>
                  <a:pt x="288" y="53"/>
                </a:lnTo>
                <a:lnTo>
                  <a:pt x="283" y="58"/>
                </a:lnTo>
                <a:lnTo>
                  <a:pt x="277" y="58"/>
                </a:lnTo>
                <a:lnTo>
                  <a:pt x="271" y="70"/>
                </a:lnTo>
                <a:lnTo>
                  <a:pt x="265" y="76"/>
                </a:lnTo>
                <a:lnTo>
                  <a:pt x="247" y="82"/>
                </a:lnTo>
                <a:lnTo>
                  <a:pt x="235" y="88"/>
                </a:lnTo>
                <a:lnTo>
                  <a:pt x="224" y="88"/>
                </a:lnTo>
                <a:lnTo>
                  <a:pt x="206" y="99"/>
                </a:lnTo>
                <a:lnTo>
                  <a:pt x="188" y="117"/>
                </a:lnTo>
                <a:lnTo>
                  <a:pt x="177" y="146"/>
                </a:lnTo>
                <a:lnTo>
                  <a:pt x="188" y="175"/>
                </a:lnTo>
                <a:lnTo>
                  <a:pt x="206" y="199"/>
                </a:lnTo>
                <a:lnTo>
                  <a:pt x="241" y="211"/>
                </a:lnTo>
                <a:lnTo>
                  <a:pt x="283" y="216"/>
                </a:lnTo>
                <a:lnTo>
                  <a:pt x="324" y="222"/>
                </a:lnTo>
                <a:lnTo>
                  <a:pt x="377" y="216"/>
                </a:lnTo>
                <a:lnTo>
                  <a:pt x="418" y="211"/>
                </a:lnTo>
                <a:lnTo>
                  <a:pt x="453" y="199"/>
                </a:lnTo>
                <a:lnTo>
                  <a:pt x="471" y="175"/>
                </a:lnTo>
                <a:lnTo>
                  <a:pt x="483" y="146"/>
                </a:lnTo>
                <a:lnTo>
                  <a:pt x="471" y="117"/>
                </a:lnTo>
                <a:lnTo>
                  <a:pt x="453" y="99"/>
                </a:lnTo>
                <a:lnTo>
                  <a:pt x="436" y="88"/>
                </a:lnTo>
                <a:lnTo>
                  <a:pt x="424" y="88"/>
                </a:lnTo>
                <a:lnTo>
                  <a:pt x="406" y="82"/>
                </a:lnTo>
                <a:lnTo>
                  <a:pt x="394" y="76"/>
                </a:lnTo>
                <a:lnTo>
                  <a:pt x="389" y="70"/>
                </a:lnTo>
                <a:lnTo>
                  <a:pt x="383" y="58"/>
                </a:lnTo>
                <a:lnTo>
                  <a:pt x="377" y="58"/>
                </a:lnTo>
                <a:lnTo>
                  <a:pt x="371" y="53"/>
                </a:lnTo>
                <a:lnTo>
                  <a:pt x="365" y="47"/>
                </a:lnTo>
                <a:lnTo>
                  <a:pt x="365" y="35"/>
                </a:lnTo>
                <a:lnTo>
                  <a:pt x="359" y="29"/>
                </a:lnTo>
                <a:lnTo>
                  <a:pt x="359" y="23"/>
                </a:lnTo>
                <a:lnTo>
                  <a:pt x="359" y="12"/>
                </a:lnTo>
                <a:lnTo>
                  <a:pt x="365" y="6"/>
                </a:lnTo>
                <a:lnTo>
                  <a:pt x="371" y="6"/>
                </a:lnTo>
                <a:lnTo>
                  <a:pt x="371" y="0"/>
                </a:lnTo>
                <a:lnTo>
                  <a:pt x="377" y="0"/>
                </a:lnTo>
                <a:lnTo>
                  <a:pt x="383" y="0"/>
                </a:lnTo>
                <a:lnTo>
                  <a:pt x="394" y="0"/>
                </a:lnTo>
                <a:lnTo>
                  <a:pt x="418" y="0"/>
                </a:lnTo>
                <a:lnTo>
                  <a:pt x="430" y="0"/>
                </a:lnTo>
                <a:lnTo>
                  <a:pt x="436" y="0"/>
                </a:lnTo>
                <a:lnTo>
                  <a:pt x="518" y="0"/>
                </a:lnTo>
                <a:lnTo>
                  <a:pt x="571" y="0"/>
                </a:lnTo>
                <a:lnTo>
                  <a:pt x="601" y="0"/>
                </a:lnTo>
                <a:lnTo>
                  <a:pt x="618" y="0"/>
                </a:lnTo>
                <a:lnTo>
                  <a:pt x="624" y="0"/>
                </a:lnTo>
                <a:lnTo>
                  <a:pt x="630" y="0"/>
                </a:lnTo>
                <a:lnTo>
                  <a:pt x="642" y="6"/>
                </a:lnTo>
                <a:lnTo>
                  <a:pt x="648" y="12"/>
                </a:lnTo>
                <a:lnTo>
                  <a:pt x="653" y="23"/>
                </a:lnTo>
                <a:lnTo>
                  <a:pt x="659" y="35"/>
                </a:lnTo>
                <a:lnTo>
                  <a:pt x="659" y="117"/>
                </a:lnTo>
                <a:lnTo>
                  <a:pt x="665" y="170"/>
                </a:lnTo>
                <a:lnTo>
                  <a:pt x="665" y="205"/>
                </a:lnTo>
                <a:lnTo>
                  <a:pt x="665" y="216"/>
                </a:lnTo>
                <a:lnTo>
                  <a:pt x="665" y="228"/>
                </a:lnTo>
                <a:lnTo>
                  <a:pt x="665" y="252"/>
                </a:lnTo>
                <a:lnTo>
                  <a:pt x="665" y="269"/>
                </a:lnTo>
                <a:lnTo>
                  <a:pt x="665" y="275"/>
                </a:lnTo>
                <a:lnTo>
                  <a:pt x="665" y="281"/>
                </a:lnTo>
                <a:lnTo>
                  <a:pt x="659" y="287"/>
                </a:lnTo>
                <a:lnTo>
                  <a:pt x="665" y="293"/>
                </a:lnTo>
                <a:lnTo>
                  <a:pt x="665" y="298"/>
                </a:lnTo>
                <a:lnTo>
                  <a:pt x="671" y="298"/>
                </a:lnTo>
                <a:lnTo>
                  <a:pt x="677" y="304"/>
                </a:lnTo>
                <a:lnTo>
                  <a:pt x="683" y="304"/>
                </a:lnTo>
                <a:lnTo>
                  <a:pt x="689" y="304"/>
                </a:lnTo>
                <a:lnTo>
                  <a:pt x="695" y="298"/>
                </a:lnTo>
                <a:lnTo>
                  <a:pt x="701" y="298"/>
                </a:lnTo>
                <a:lnTo>
                  <a:pt x="712" y="293"/>
                </a:lnTo>
                <a:lnTo>
                  <a:pt x="712" y="287"/>
                </a:lnTo>
                <a:lnTo>
                  <a:pt x="718" y="281"/>
                </a:lnTo>
                <a:lnTo>
                  <a:pt x="730" y="275"/>
                </a:lnTo>
                <a:lnTo>
                  <a:pt x="736" y="269"/>
                </a:lnTo>
                <a:lnTo>
                  <a:pt x="742" y="257"/>
                </a:lnTo>
                <a:lnTo>
                  <a:pt x="742" y="240"/>
                </a:lnTo>
                <a:lnTo>
                  <a:pt x="748" y="228"/>
                </a:lnTo>
                <a:lnTo>
                  <a:pt x="759" y="211"/>
                </a:lnTo>
                <a:lnTo>
                  <a:pt x="777" y="193"/>
                </a:lnTo>
                <a:lnTo>
                  <a:pt x="807" y="181"/>
                </a:lnTo>
                <a:lnTo>
                  <a:pt x="836" y="193"/>
                </a:lnTo>
                <a:lnTo>
                  <a:pt x="860" y="211"/>
                </a:lnTo>
                <a:lnTo>
                  <a:pt x="871" y="246"/>
                </a:lnTo>
                <a:lnTo>
                  <a:pt x="883" y="287"/>
                </a:lnTo>
                <a:lnTo>
                  <a:pt x="883" y="339"/>
                </a:lnTo>
                <a:lnTo>
                  <a:pt x="883" y="380"/>
                </a:lnTo>
                <a:lnTo>
                  <a:pt x="871" y="427"/>
                </a:lnTo>
                <a:lnTo>
                  <a:pt x="860" y="457"/>
                </a:lnTo>
                <a:lnTo>
                  <a:pt x="836" y="480"/>
                </a:lnTo>
                <a:lnTo>
                  <a:pt x="807" y="492"/>
                </a:lnTo>
                <a:lnTo>
                  <a:pt x="777" y="480"/>
                </a:lnTo>
                <a:lnTo>
                  <a:pt x="759" y="457"/>
                </a:lnTo>
                <a:lnTo>
                  <a:pt x="748" y="439"/>
                </a:lnTo>
                <a:lnTo>
                  <a:pt x="742" y="427"/>
                </a:lnTo>
                <a:lnTo>
                  <a:pt x="742" y="416"/>
                </a:lnTo>
                <a:lnTo>
                  <a:pt x="736" y="404"/>
                </a:lnTo>
                <a:lnTo>
                  <a:pt x="730" y="392"/>
                </a:lnTo>
                <a:lnTo>
                  <a:pt x="718" y="386"/>
                </a:lnTo>
                <a:lnTo>
                  <a:pt x="712" y="380"/>
                </a:lnTo>
                <a:lnTo>
                  <a:pt x="712" y="375"/>
                </a:lnTo>
                <a:lnTo>
                  <a:pt x="701" y="369"/>
                </a:lnTo>
                <a:lnTo>
                  <a:pt x="695" y="369"/>
                </a:lnTo>
                <a:lnTo>
                  <a:pt x="689" y="369"/>
                </a:lnTo>
                <a:lnTo>
                  <a:pt x="683" y="363"/>
                </a:lnTo>
                <a:lnTo>
                  <a:pt x="677" y="363"/>
                </a:lnTo>
                <a:lnTo>
                  <a:pt x="671" y="369"/>
                </a:lnTo>
                <a:lnTo>
                  <a:pt x="665" y="369"/>
                </a:lnTo>
                <a:lnTo>
                  <a:pt x="665" y="375"/>
                </a:lnTo>
                <a:lnTo>
                  <a:pt x="659" y="380"/>
                </a:lnTo>
                <a:lnTo>
                  <a:pt x="659" y="386"/>
                </a:lnTo>
                <a:lnTo>
                  <a:pt x="665" y="392"/>
                </a:lnTo>
                <a:lnTo>
                  <a:pt x="665" y="398"/>
                </a:lnTo>
                <a:lnTo>
                  <a:pt x="665" y="421"/>
                </a:lnTo>
                <a:lnTo>
                  <a:pt x="665" y="433"/>
                </a:lnTo>
                <a:lnTo>
                  <a:pt x="665" y="439"/>
                </a:lnTo>
                <a:lnTo>
                  <a:pt x="659" y="521"/>
                </a:lnTo>
                <a:lnTo>
                  <a:pt x="659" y="579"/>
                </a:lnTo>
                <a:lnTo>
                  <a:pt x="659" y="615"/>
                </a:lnTo>
                <a:lnTo>
                  <a:pt x="659" y="626"/>
                </a:lnTo>
                <a:lnTo>
                  <a:pt x="659" y="638"/>
                </a:lnTo>
                <a:lnTo>
                  <a:pt x="653" y="650"/>
                </a:lnTo>
                <a:lnTo>
                  <a:pt x="648" y="656"/>
                </a:lnTo>
                <a:lnTo>
                  <a:pt x="642" y="667"/>
                </a:lnTo>
                <a:lnTo>
                  <a:pt x="630" y="667"/>
                </a:lnTo>
                <a:lnTo>
                  <a:pt x="548" y="667"/>
                </a:lnTo>
                <a:lnTo>
                  <a:pt x="495" y="667"/>
                </a:lnTo>
                <a:lnTo>
                  <a:pt x="459" y="667"/>
                </a:lnTo>
                <a:lnTo>
                  <a:pt x="442" y="667"/>
                </a:lnTo>
                <a:lnTo>
                  <a:pt x="436" y="667"/>
                </a:lnTo>
                <a:lnTo>
                  <a:pt x="412" y="667"/>
                </a:lnTo>
                <a:lnTo>
                  <a:pt x="400" y="667"/>
                </a:lnTo>
                <a:lnTo>
                  <a:pt x="394" y="667"/>
                </a:lnTo>
                <a:lnTo>
                  <a:pt x="383" y="667"/>
                </a:lnTo>
                <a:lnTo>
                  <a:pt x="377" y="667"/>
                </a:lnTo>
                <a:lnTo>
                  <a:pt x="371" y="667"/>
                </a:lnTo>
                <a:lnTo>
                  <a:pt x="371" y="673"/>
                </a:lnTo>
                <a:lnTo>
                  <a:pt x="365" y="673"/>
                </a:lnTo>
                <a:lnTo>
                  <a:pt x="359" y="679"/>
                </a:lnTo>
                <a:lnTo>
                  <a:pt x="359" y="691"/>
                </a:lnTo>
                <a:lnTo>
                  <a:pt x="359" y="697"/>
                </a:lnTo>
                <a:lnTo>
                  <a:pt x="365" y="702"/>
                </a:lnTo>
                <a:lnTo>
                  <a:pt x="365" y="708"/>
                </a:lnTo>
                <a:lnTo>
                  <a:pt x="371" y="714"/>
                </a:lnTo>
                <a:lnTo>
                  <a:pt x="377" y="720"/>
                </a:lnTo>
                <a:lnTo>
                  <a:pt x="383" y="726"/>
                </a:lnTo>
                <a:lnTo>
                  <a:pt x="389" y="738"/>
                </a:lnTo>
                <a:lnTo>
                  <a:pt x="394" y="743"/>
                </a:lnTo>
                <a:lnTo>
                  <a:pt x="406" y="749"/>
                </a:lnTo>
                <a:lnTo>
                  <a:pt x="424" y="755"/>
                </a:lnTo>
                <a:lnTo>
                  <a:pt x="436" y="755"/>
                </a:lnTo>
                <a:lnTo>
                  <a:pt x="453" y="767"/>
                </a:lnTo>
                <a:lnTo>
                  <a:pt x="471" y="784"/>
                </a:lnTo>
                <a:lnTo>
                  <a:pt x="483" y="814"/>
                </a:lnTo>
                <a:lnTo>
                  <a:pt x="471" y="843"/>
                </a:lnTo>
                <a:lnTo>
                  <a:pt x="453" y="860"/>
                </a:lnTo>
                <a:lnTo>
                  <a:pt x="418" y="878"/>
                </a:lnTo>
                <a:lnTo>
                  <a:pt x="377" y="884"/>
                </a:lnTo>
                <a:lnTo>
                  <a:pt x="324" y="890"/>
                </a:lnTo>
                <a:lnTo>
                  <a:pt x="283" y="884"/>
                </a:lnTo>
                <a:lnTo>
                  <a:pt x="241" y="878"/>
                </a:lnTo>
                <a:lnTo>
                  <a:pt x="206" y="860"/>
                </a:lnTo>
                <a:lnTo>
                  <a:pt x="188" y="843"/>
                </a:lnTo>
                <a:lnTo>
                  <a:pt x="177" y="814"/>
                </a:lnTo>
                <a:lnTo>
                  <a:pt x="188" y="784"/>
                </a:lnTo>
                <a:lnTo>
                  <a:pt x="206" y="767"/>
                </a:lnTo>
                <a:lnTo>
                  <a:pt x="224" y="755"/>
                </a:lnTo>
                <a:lnTo>
                  <a:pt x="235" y="755"/>
                </a:lnTo>
                <a:lnTo>
                  <a:pt x="247" y="749"/>
                </a:lnTo>
                <a:lnTo>
                  <a:pt x="265" y="743"/>
                </a:lnTo>
                <a:lnTo>
                  <a:pt x="271" y="738"/>
                </a:lnTo>
                <a:lnTo>
                  <a:pt x="277" y="726"/>
                </a:lnTo>
                <a:lnTo>
                  <a:pt x="283" y="720"/>
                </a:lnTo>
                <a:lnTo>
                  <a:pt x="288" y="714"/>
                </a:lnTo>
                <a:lnTo>
                  <a:pt x="288" y="708"/>
                </a:lnTo>
                <a:lnTo>
                  <a:pt x="294" y="702"/>
                </a:lnTo>
                <a:lnTo>
                  <a:pt x="294" y="697"/>
                </a:lnTo>
                <a:lnTo>
                  <a:pt x="300" y="691"/>
                </a:lnTo>
                <a:lnTo>
                  <a:pt x="300" y="679"/>
                </a:lnTo>
                <a:lnTo>
                  <a:pt x="294" y="673"/>
                </a:lnTo>
                <a:lnTo>
                  <a:pt x="288" y="673"/>
                </a:lnTo>
                <a:lnTo>
                  <a:pt x="288" y="667"/>
                </a:lnTo>
                <a:lnTo>
                  <a:pt x="283" y="667"/>
                </a:lnTo>
                <a:lnTo>
                  <a:pt x="277" y="667"/>
                </a:lnTo>
                <a:lnTo>
                  <a:pt x="271" y="667"/>
                </a:lnTo>
                <a:lnTo>
                  <a:pt x="265" y="667"/>
                </a:lnTo>
                <a:lnTo>
                  <a:pt x="241" y="667"/>
                </a:lnTo>
                <a:lnTo>
                  <a:pt x="230" y="667"/>
                </a:lnTo>
                <a:lnTo>
                  <a:pt x="224" y="667"/>
                </a:lnTo>
                <a:lnTo>
                  <a:pt x="141" y="667"/>
                </a:lnTo>
                <a:lnTo>
                  <a:pt x="88" y="667"/>
                </a:lnTo>
                <a:lnTo>
                  <a:pt x="53" y="667"/>
                </a:lnTo>
                <a:lnTo>
                  <a:pt x="35" y="667"/>
                </a:lnTo>
                <a:lnTo>
                  <a:pt x="29" y="667"/>
                </a:lnTo>
                <a:lnTo>
                  <a:pt x="18" y="667"/>
                </a:lnTo>
                <a:lnTo>
                  <a:pt x="6" y="656"/>
                </a:lnTo>
                <a:lnTo>
                  <a:pt x="0" y="650"/>
                </a:lnTo>
                <a:lnTo>
                  <a:pt x="0" y="638"/>
                </a:lnTo>
                <a:lnTo>
                  <a:pt x="0" y="556"/>
                </a:lnTo>
                <a:lnTo>
                  <a:pt x="0" y="497"/>
                </a:lnTo>
                <a:lnTo>
                  <a:pt x="0" y="462"/>
                </a:lnTo>
                <a:lnTo>
                  <a:pt x="0" y="445"/>
                </a:lnTo>
                <a:lnTo>
                  <a:pt x="0" y="439"/>
                </a:lnTo>
                <a:lnTo>
                  <a:pt x="0" y="416"/>
                </a:lnTo>
                <a:lnTo>
                  <a:pt x="0" y="404"/>
                </a:lnTo>
                <a:lnTo>
                  <a:pt x="0" y="398"/>
                </a:lnTo>
                <a:lnTo>
                  <a:pt x="0" y="392"/>
                </a:lnTo>
                <a:lnTo>
                  <a:pt x="0" y="386"/>
                </a:lnTo>
                <a:lnTo>
                  <a:pt x="0" y="380"/>
                </a:lnTo>
                <a:lnTo>
                  <a:pt x="0" y="375"/>
                </a:lnTo>
                <a:lnTo>
                  <a:pt x="6" y="375"/>
                </a:lnTo>
                <a:lnTo>
                  <a:pt x="6" y="369"/>
                </a:lnTo>
                <a:lnTo>
                  <a:pt x="12" y="363"/>
                </a:lnTo>
                <a:lnTo>
                  <a:pt x="18" y="363"/>
                </a:lnTo>
                <a:lnTo>
                  <a:pt x="29" y="369"/>
                </a:lnTo>
                <a:lnTo>
                  <a:pt x="35" y="369"/>
                </a:lnTo>
                <a:lnTo>
                  <a:pt x="41" y="369"/>
                </a:lnTo>
                <a:lnTo>
                  <a:pt x="47" y="375"/>
                </a:lnTo>
                <a:lnTo>
                  <a:pt x="53" y="380"/>
                </a:lnTo>
                <a:lnTo>
                  <a:pt x="59" y="386"/>
                </a:lnTo>
                <a:lnTo>
                  <a:pt x="71" y="392"/>
                </a:lnTo>
                <a:lnTo>
                  <a:pt x="76" y="404"/>
                </a:lnTo>
                <a:lnTo>
                  <a:pt x="76" y="416"/>
                </a:lnTo>
                <a:lnTo>
                  <a:pt x="88" y="427"/>
                </a:lnTo>
                <a:lnTo>
                  <a:pt x="88" y="439"/>
                </a:lnTo>
                <a:lnTo>
                  <a:pt x="100" y="457"/>
                </a:lnTo>
                <a:lnTo>
                  <a:pt x="118" y="480"/>
                </a:lnTo>
                <a:lnTo>
                  <a:pt x="147" y="492"/>
                </a:lnTo>
                <a:lnTo>
                  <a:pt x="177" y="480"/>
                </a:lnTo>
                <a:lnTo>
                  <a:pt x="194" y="457"/>
                </a:lnTo>
                <a:lnTo>
                  <a:pt x="212" y="427"/>
                </a:lnTo>
                <a:lnTo>
                  <a:pt x="218" y="380"/>
                </a:lnTo>
                <a:lnTo>
                  <a:pt x="224" y="339"/>
                </a:lnTo>
                <a:lnTo>
                  <a:pt x="218" y="287"/>
                </a:lnTo>
                <a:lnTo>
                  <a:pt x="212" y="246"/>
                </a:lnTo>
                <a:lnTo>
                  <a:pt x="194" y="211"/>
                </a:lnTo>
                <a:lnTo>
                  <a:pt x="177" y="193"/>
                </a:lnTo>
                <a:lnTo>
                  <a:pt x="147" y="181"/>
                </a:lnTo>
                <a:lnTo>
                  <a:pt x="118" y="193"/>
                </a:lnTo>
                <a:lnTo>
                  <a:pt x="100" y="211"/>
                </a:lnTo>
                <a:lnTo>
                  <a:pt x="88" y="228"/>
                </a:lnTo>
                <a:lnTo>
                  <a:pt x="88" y="240"/>
                </a:lnTo>
                <a:lnTo>
                  <a:pt x="76" y="257"/>
                </a:lnTo>
                <a:lnTo>
                  <a:pt x="76" y="269"/>
                </a:lnTo>
                <a:lnTo>
                  <a:pt x="71" y="275"/>
                </a:lnTo>
                <a:lnTo>
                  <a:pt x="59" y="281"/>
                </a:lnTo>
                <a:lnTo>
                  <a:pt x="53" y="287"/>
                </a:lnTo>
                <a:lnTo>
                  <a:pt x="47" y="293"/>
                </a:lnTo>
                <a:lnTo>
                  <a:pt x="41" y="298"/>
                </a:lnTo>
                <a:lnTo>
                  <a:pt x="35" y="298"/>
                </a:lnTo>
                <a:lnTo>
                  <a:pt x="29" y="304"/>
                </a:lnTo>
                <a:lnTo>
                  <a:pt x="18" y="304"/>
                </a:lnTo>
                <a:lnTo>
                  <a:pt x="12" y="304"/>
                </a:lnTo>
                <a:lnTo>
                  <a:pt x="6" y="298"/>
                </a:lnTo>
                <a:lnTo>
                  <a:pt x="0" y="293"/>
                </a:lnTo>
                <a:lnTo>
                  <a:pt x="0" y="287"/>
                </a:lnTo>
                <a:lnTo>
                  <a:pt x="0" y="281"/>
                </a:lnTo>
                <a:lnTo>
                  <a:pt x="0" y="275"/>
                </a:lnTo>
                <a:lnTo>
                  <a:pt x="0" y="246"/>
                </a:lnTo>
                <a:lnTo>
                  <a:pt x="0" y="234"/>
                </a:lnTo>
                <a:lnTo>
                  <a:pt x="0" y="228"/>
                </a:lnTo>
                <a:lnTo>
                  <a:pt x="0" y="146"/>
                </a:lnTo>
                <a:lnTo>
                  <a:pt x="0" y="94"/>
                </a:lnTo>
                <a:lnTo>
                  <a:pt x="0" y="58"/>
                </a:lnTo>
                <a:lnTo>
                  <a:pt x="0" y="41"/>
                </a:lnTo>
                <a:lnTo>
                  <a:pt x="0" y="35"/>
                </a:lnTo>
                <a:lnTo>
                  <a:pt x="0" y="23"/>
                </a:lnTo>
                <a:lnTo>
                  <a:pt x="6" y="12"/>
                </a:lnTo>
                <a:lnTo>
                  <a:pt x="18" y="6"/>
                </a:lnTo>
                <a:lnTo>
                  <a:pt x="29" y="0"/>
                </a:lnTo>
                <a:lnTo>
                  <a:pt x="224" y="0"/>
                </a:lnTo>
                <a:close/>
              </a:path>
            </a:pathLst>
          </a:custGeom>
          <a:solidFill>
            <a:srgbClr val="99CCFF"/>
          </a:solidFill>
          <a:ln w="9360">
            <a:solidFill>
              <a:srgbClr val="000000"/>
            </a:solidFill>
            <a:round/>
            <a:headEnd/>
            <a:tailEnd/>
          </a:ln>
        </p:spPr>
        <p:txBody>
          <a:bodyPr wrap="none" lIns="90000" tIns="45000" rIns="90000" bIns="45000" anchor="ctr"/>
          <a:lstStyle/>
          <a:p>
            <a:pPr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n-US" sz="1000">
                <a:solidFill>
                  <a:srgbClr val="000000"/>
                </a:solidFill>
              </a:rPr>
              <a:t>BlobSeer</a:t>
            </a:r>
          </a:p>
        </p:txBody>
      </p:sp>
      <p:sp>
        <p:nvSpPr>
          <p:cNvPr id="17421" name="Freeform 28"/>
          <p:cNvSpPr>
            <a:spLocks noChangeArrowheads="1"/>
          </p:cNvSpPr>
          <p:nvPr/>
        </p:nvSpPr>
        <p:spPr bwMode="auto">
          <a:xfrm>
            <a:off x="7694613" y="2100263"/>
            <a:ext cx="919162" cy="769937"/>
          </a:xfrm>
          <a:custGeom>
            <a:avLst/>
            <a:gdLst>
              <a:gd name="T0" fmla="*/ 1165826357 w 883"/>
              <a:gd name="T1" fmla="*/ 0 h 890"/>
              <a:gd name="T2" fmla="*/ 2147483647 w 883"/>
              <a:gd name="T3" fmla="*/ 813117282 h 890"/>
              <a:gd name="T4" fmla="*/ 1165826357 w 883"/>
              <a:gd name="T5" fmla="*/ 1626233699 h 890"/>
              <a:gd name="T6" fmla="*/ 0 w 883"/>
              <a:gd name="T7" fmla="*/ 813117282 h 890"/>
              <a:gd name="T8" fmla="*/ 3 60000 65536"/>
              <a:gd name="T9" fmla="*/ 0 60000 65536"/>
              <a:gd name="T10" fmla="*/ 1 60000 65536"/>
              <a:gd name="T11" fmla="*/ 2 60000 65536"/>
              <a:gd name="T12" fmla="*/ 0 w 883"/>
              <a:gd name="T13" fmla="*/ 0 h 890"/>
              <a:gd name="T14" fmla="*/ 883 w 883"/>
              <a:gd name="T15" fmla="*/ 890 h 890"/>
            </a:gdLst>
            <a:ahLst/>
            <a:cxnLst>
              <a:cxn ang="T8">
                <a:pos x="T0" y="T1"/>
              </a:cxn>
              <a:cxn ang="T9">
                <a:pos x="T2" y="T3"/>
              </a:cxn>
              <a:cxn ang="T10">
                <a:pos x="T4" y="T5"/>
              </a:cxn>
              <a:cxn ang="T11">
                <a:pos x="T6" y="T7"/>
              </a:cxn>
            </a:cxnLst>
            <a:rect l="T12" t="T13" r="T14" b="T15"/>
            <a:pathLst>
              <a:path w="883" h="890">
                <a:moveTo>
                  <a:pt x="224" y="0"/>
                </a:moveTo>
                <a:lnTo>
                  <a:pt x="247" y="0"/>
                </a:lnTo>
                <a:lnTo>
                  <a:pt x="259" y="0"/>
                </a:lnTo>
                <a:lnTo>
                  <a:pt x="265" y="0"/>
                </a:lnTo>
                <a:lnTo>
                  <a:pt x="271" y="0"/>
                </a:lnTo>
                <a:lnTo>
                  <a:pt x="277" y="0"/>
                </a:lnTo>
                <a:lnTo>
                  <a:pt x="283" y="0"/>
                </a:lnTo>
                <a:lnTo>
                  <a:pt x="288" y="6"/>
                </a:lnTo>
                <a:lnTo>
                  <a:pt x="294" y="6"/>
                </a:lnTo>
                <a:lnTo>
                  <a:pt x="300" y="12"/>
                </a:lnTo>
                <a:lnTo>
                  <a:pt x="300" y="23"/>
                </a:lnTo>
                <a:lnTo>
                  <a:pt x="294" y="29"/>
                </a:lnTo>
                <a:lnTo>
                  <a:pt x="294" y="35"/>
                </a:lnTo>
                <a:lnTo>
                  <a:pt x="288" y="47"/>
                </a:lnTo>
                <a:lnTo>
                  <a:pt x="288" y="53"/>
                </a:lnTo>
                <a:lnTo>
                  <a:pt x="283" y="58"/>
                </a:lnTo>
                <a:lnTo>
                  <a:pt x="277" y="58"/>
                </a:lnTo>
                <a:lnTo>
                  <a:pt x="271" y="70"/>
                </a:lnTo>
                <a:lnTo>
                  <a:pt x="265" y="76"/>
                </a:lnTo>
                <a:lnTo>
                  <a:pt x="247" y="82"/>
                </a:lnTo>
                <a:lnTo>
                  <a:pt x="235" y="88"/>
                </a:lnTo>
                <a:lnTo>
                  <a:pt x="224" y="88"/>
                </a:lnTo>
                <a:lnTo>
                  <a:pt x="206" y="99"/>
                </a:lnTo>
                <a:lnTo>
                  <a:pt x="188" y="117"/>
                </a:lnTo>
                <a:lnTo>
                  <a:pt x="177" y="146"/>
                </a:lnTo>
                <a:lnTo>
                  <a:pt x="188" y="175"/>
                </a:lnTo>
                <a:lnTo>
                  <a:pt x="206" y="199"/>
                </a:lnTo>
                <a:lnTo>
                  <a:pt x="241" y="211"/>
                </a:lnTo>
                <a:lnTo>
                  <a:pt x="283" y="216"/>
                </a:lnTo>
                <a:lnTo>
                  <a:pt x="324" y="222"/>
                </a:lnTo>
                <a:lnTo>
                  <a:pt x="377" y="216"/>
                </a:lnTo>
                <a:lnTo>
                  <a:pt x="418" y="211"/>
                </a:lnTo>
                <a:lnTo>
                  <a:pt x="453" y="199"/>
                </a:lnTo>
                <a:lnTo>
                  <a:pt x="471" y="175"/>
                </a:lnTo>
                <a:lnTo>
                  <a:pt x="483" y="146"/>
                </a:lnTo>
                <a:lnTo>
                  <a:pt x="471" y="117"/>
                </a:lnTo>
                <a:lnTo>
                  <a:pt x="453" y="99"/>
                </a:lnTo>
                <a:lnTo>
                  <a:pt x="436" y="88"/>
                </a:lnTo>
                <a:lnTo>
                  <a:pt x="424" y="88"/>
                </a:lnTo>
                <a:lnTo>
                  <a:pt x="406" y="82"/>
                </a:lnTo>
                <a:lnTo>
                  <a:pt x="394" y="76"/>
                </a:lnTo>
                <a:lnTo>
                  <a:pt x="389" y="70"/>
                </a:lnTo>
                <a:lnTo>
                  <a:pt x="383" y="58"/>
                </a:lnTo>
                <a:lnTo>
                  <a:pt x="377" y="58"/>
                </a:lnTo>
                <a:lnTo>
                  <a:pt x="371" y="53"/>
                </a:lnTo>
                <a:lnTo>
                  <a:pt x="365" y="47"/>
                </a:lnTo>
                <a:lnTo>
                  <a:pt x="365" y="35"/>
                </a:lnTo>
                <a:lnTo>
                  <a:pt x="359" y="29"/>
                </a:lnTo>
                <a:lnTo>
                  <a:pt x="359" y="23"/>
                </a:lnTo>
                <a:lnTo>
                  <a:pt x="359" y="12"/>
                </a:lnTo>
                <a:lnTo>
                  <a:pt x="365" y="6"/>
                </a:lnTo>
                <a:lnTo>
                  <a:pt x="371" y="6"/>
                </a:lnTo>
                <a:lnTo>
                  <a:pt x="371" y="0"/>
                </a:lnTo>
                <a:lnTo>
                  <a:pt x="377" y="0"/>
                </a:lnTo>
                <a:lnTo>
                  <a:pt x="383" y="0"/>
                </a:lnTo>
                <a:lnTo>
                  <a:pt x="394" y="0"/>
                </a:lnTo>
                <a:lnTo>
                  <a:pt x="418" y="0"/>
                </a:lnTo>
                <a:lnTo>
                  <a:pt x="430" y="0"/>
                </a:lnTo>
                <a:lnTo>
                  <a:pt x="436" y="0"/>
                </a:lnTo>
                <a:lnTo>
                  <a:pt x="518" y="0"/>
                </a:lnTo>
                <a:lnTo>
                  <a:pt x="571" y="0"/>
                </a:lnTo>
                <a:lnTo>
                  <a:pt x="601" y="0"/>
                </a:lnTo>
                <a:lnTo>
                  <a:pt x="618" y="0"/>
                </a:lnTo>
                <a:lnTo>
                  <a:pt x="624" y="0"/>
                </a:lnTo>
                <a:lnTo>
                  <a:pt x="630" y="0"/>
                </a:lnTo>
                <a:lnTo>
                  <a:pt x="642" y="6"/>
                </a:lnTo>
                <a:lnTo>
                  <a:pt x="648" y="12"/>
                </a:lnTo>
                <a:lnTo>
                  <a:pt x="653" y="23"/>
                </a:lnTo>
                <a:lnTo>
                  <a:pt x="659" y="35"/>
                </a:lnTo>
                <a:lnTo>
                  <a:pt x="659" y="117"/>
                </a:lnTo>
                <a:lnTo>
                  <a:pt x="665" y="170"/>
                </a:lnTo>
                <a:lnTo>
                  <a:pt x="665" y="205"/>
                </a:lnTo>
                <a:lnTo>
                  <a:pt x="665" y="216"/>
                </a:lnTo>
                <a:lnTo>
                  <a:pt x="665" y="228"/>
                </a:lnTo>
                <a:lnTo>
                  <a:pt x="665" y="252"/>
                </a:lnTo>
                <a:lnTo>
                  <a:pt x="665" y="269"/>
                </a:lnTo>
                <a:lnTo>
                  <a:pt x="665" y="275"/>
                </a:lnTo>
                <a:lnTo>
                  <a:pt x="665" y="281"/>
                </a:lnTo>
                <a:lnTo>
                  <a:pt x="659" y="287"/>
                </a:lnTo>
                <a:lnTo>
                  <a:pt x="665" y="293"/>
                </a:lnTo>
                <a:lnTo>
                  <a:pt x="665" y="298"/>
                </a:lnTo>
                <a:lnTo>
                  <a:pt x="671" y="298"/>
                </a:lnTo>
                <a:lnTo>
                  <a:pt x="677" y="304"/>
                </a:lnTo>
                <a:lnTo>
                  <a:pt x="683" y="304"/>
                </a:lnTo>
                <a:lnTo>
                  <a:pt x="689" y="304"/>
                </a:lnTo>
                <a:lnTo>
                  <a:pt x="695" y="298"/>
                </a:lnTo>
                <a:lnTo>
                  <a:pt x="701" y="298"/>
                </a:lnTo>
                <a:lnTo>
                  <a:pt x="712" y="293"/>
                </a:lnTo>
                <a:lnTo>
                  <a:pt x="712" y="287"/>
                </a:lnTo>
                <a:lnTo>
                  <a:pt x="718" y="281"/>
                </a:lnTo>
                <a:lnTo>
                  <a:pt x="730" y="275"/>
                </a:lnTo>
                <a:lnTo>
                  <a:pt x="736" y="269"/>
                </a:lnTo>
                <a:lnTo>
                  <a:pt x="742" y="257"/>
                </a:lnTo>
                <a:lnTo>
                  <a:pt x="742" y="240"/>
                </a:lnTo>
                <a:lnTo>
                  <a:pt x="748" y="228"/>
                </a:lnTo>
                <a:lnTo>
                  <a:pt x="759" y="211"/>
                </a:lnTo>
                <a:lnTo>
                  <a:pt x="777" y="193"/>
                </a:lnTo>
                <a:lnTo>
                  <a:pt x="807" y="181"/>
                </a:lnTo>
                <a:lnTo>
                  <a:pt x="836" y="193"/>
                </a:lnTo>
                <a:lnTo>
                  <a:pt x="860" y="211"/>
                </a:lnTo>
                <a:lnTo>
                  <a:pt x="871" y="246"/>
                </a:lnTo>
                <a:lnTo>
                  <a:pt x="883" y="287"/>
                </a:lnTo>
                <a:lnTo>
                  <a:pt x="883" y="339"/>
                </a:lnTo>
                <a:lnTo>
                  <a:pt x="883" y="380"/>
                </a:lnTo>
                <a:lnTo>
                  <a:pt x="871" y="427"/>
                </a:lnTo>
                <a:lnTo>
                  <a:pt x="860" y="457"/>
                </a:lnTo>
                <a:lnTo>
                  <a:pt x="836" y="480"/>
                </a:lnTo>
                <a:lnTo>
                  <a:pt x="807" y="492"/>
                </a:lnTo>
                <a:lnTo>
                  <a:pt x="777" y="480"/>
                </a:lnTo>
                <a:lnTo>
                  <a:pt x="759" y="457"/>
                </a:lnTo>
                <a:lnTo>
                  <a:pt x="748" y="439"/>
                </a:lnTo>
                <a:lnTo>
                  <a:pt x="742" y="427"/>
                </a:lnTo>
                <a:lnTo>
                  <a:pt x="742" y="416"/>
                </a:lnTo>
                <a:lnTo>
                  <a:pt x="736" y="404"/>
                </a:lnTo>
                <a:lnTo>
                  <a:pt x="730" y="392"/>
                </a:lnTo>
                <a:lnTo>
                  <a:pt x="718" y="386"/>
                </a:lnTo>
                <a:lnTo>
                  <a:pt x="712" y="380"/>
                </a:lnTo>
                <a:lnTo>
                  <a:pt x="712" y="375"/>
                </a:lnTo>
                <a:lnTo>
                  <a:pt x="701" y="369"/>
                </a:lnTo>
                <a:lnTo>
                  <a:pt x="695" y="369"/>
                </a:lnTo>
                <a:lnTo>
                  <a:pt x="689" y="369"/>
                </a:lnTo>
                <a:lnTo>
                  <a:pt x="683" y="363"/>
                </a:lnTo>
                <a:lnTo>
                  <a:pt x="677" y="363"/>
                </a:lnTo>
                <a:lnTo>
                  <a:pt x="671" y="369"/>
                </a:lnTo>
                <a:lnTo>
                  <a:pt x="665" y="369"/>
                </a:lnTo>
                <a:lnTo>
                  <a:pt x="665" y="375"/>
                </a:lnTo>
                <a:lnTo>
                  <a:pt x="659" y="380"/>
                </a:lnTo>
                <a:lnTo>
                  <a:pt x="659" y="386"/>
                </a:lnTo>
                <a:lnTo>
                  <a:pt x="665" y="392"/>
                </a:lnTo>
                <a:lnTo>
                  <a:pt x="665" y="398"/>
                </a:lnTo>
                <a:lnTo>
                  <a:pt x="665" y="421"/>
                </a:lnTo>
                <a:lnTo>
                  <a:pt x="665" y="433"/>
                </a:lnTo>
                <a:lnTo>
                  <a:pt x="665" y="439"/>
                </a:lnTo>
                <a:lnTo>
                  <a:pt x="659" y="521"/>
                </a:lnTo>
                <a:lnTo>
                  <a:pt x="659" y="579"/>
                </a:lnTo>
                <a:lnTo>
                  <a:pt x="659" y="615"/>
                </a:lnTo>
                <a:lnTo>
                  <a:pt x="659" y="626"/>
                </a:lnTo>
                <a:lnTo>
                  <a:pt x="659" y="638"/>
                </a:lnTo>
                <a:lnTo>
                  <a:pt x="653" y="650"/>
                </a:lnTo>
                <a:lnTo>
                  <a:pt x="648" y="656"/>
                </a:lnTo>
                <a:lnTo>
                  <a:pt x="642" y="667"/>
                </a:lnTo>
                <a:lnTo>
                  <a:pt x="630" y="667"/>
                </a:lnTo>
                <a:lnTo>
                  <a:pt x="548" y="667"/>
                </a:lnTo>
                <a:lnTo>
                  <a:pt x="495" y="667"/>
                </a:lnTo>
                <a:lnTo>
                  <a:pt x="459" y="667"/>
                </a:lnTo>
                <a:lnTo>
                  <a:pt x="442" y="667"/>
                </a:lnTo>
                <a:lnTo>
                  <a:pt x="436" y="667"/>
                </a:lnTo>
                <a:lnTo>
                  <a:pt x="412" y="667"/>
                </a:lnTo>
                <a:lnTo>
                  <a:pt x="400" y="667"/>
                </a:lnTo>
                <a:lnTo>
                  <a:pt x="394" y="667"/>
                </a:lnTo>
                <a:lnTo>
                  <a:pt x="383" y="667"/>
                </a:lnTo>
                <a:lnTo>
                  <a:pt x="377" y="667"/>
                </a:lnTo>
                <a:lnTo>
                  <a:pt x="371" y="667"/>
                </a:lnTo>
                <a:lnTo>
                  <a:pt x="371" y="673"/>
                </a:lnTo>
                <a:lnTo>
                  <a:pt x="365" y="673"/>
                </a:lnTo>
                <a:lnTo>
                  <a:pt x="359" y="679"/>
                </a:lnTo>
                <a:lnTo>
                  <a:pt x="359" y="691"/>
                </a:lnTo>
                <a:lnTo>
                  <a:pt x="359" y="697"/>
                </a:lnTo>
                <a:lnTo>
                  <a:pt x="365" y="702"/>
                </a:lnTo>
                <a:lnTo>
                  <a:pt x="365" y="708"/>
                </a:lnTo>
                <a:lnTo>
                  <a:pt x="371" y="714"/>
                </a:lnTo>
                <a:lnTo>
                  <a:pt x="377" y="720"/>
                </a:lnTo>
                <a:lnTo>
                  <a:pt x="383" y="726"/>
                </a:lnTo>
                <a:lnTo>
                  <a:pt x="389" y="738"/>
                </a:lnTo>
                <a:lnTo>
                  <a:pt x="394" y="743"/>
                </a:lnTo>
                <a:lnTo>
                  <a:pt x="406" y="749"/>
                </a:lnTo>
                <a:lnTo>
                  <a:pt x="424" y="755"/>
                </a:lnTo>
                <a:lnTo>
                  <a:pt x="436" y="755"/>
                </a:lnTo>
                <a:lnTo>
                  <a:pt x="453" y="767"/>
                </a:lnTo>
                <a:lnTo>
                  <a:pt x="471" y="784"/>
                </a:lnTo>
                <a:lnTo>
                  <a:pt x="483" y="814"/>
                </a:lnTo>
                <a:lnTo>
                  <a:pt x="471" y="843"/>
                </a:lnTo>
                <a:lnTo>
                  <a:pt x="453" y="860"/>
                </a:lnTo>
                <a:lnTo>
                  <a:pt x="418" y="878"/>
                </a:lnTo>
                <a:lnTo>
                  <a:pt x="377" y="884"/>
                </a:lnTo>
                <a:lnTo>
                  <a:pt x="324" y="890"/>
                </a:lnTo>
                <a:lnTo>
                  <a:pt x="283" y="884"/>
                </a:lnTo>
                <a:lnTo>
                  <a:pt x="241" y="878"/>
                </a:lnTo>
                <a:lnTo>
                  <a:pt x="206" y="860"/>
                </a:lnTo>
                <a:lnTo>
                  <a:pt x="188" y="843"/>
                </a:lnTo>
                <a:lnTo>
                  <a:pt x="177" y="814"/>
                </a:lnTo>
                <a:lnTo>
                  <a:pt x="188" y="784"/>
                </a:lnTo>
                <a:lnTo>
                  <a:pt x="206" y="767"/>
                </a:lnTo>
                <a:lnTo>
                  <a:pt x="224" y="755"/>
                </a:lnTo>
                <a:lnTo>
                  <a:pt x="235" y="755"/>
                </a:lnTo>
                <a:lnTo>
                  <a:pt x="247" y="749"/>
                </a:lnTo>
                <a:lnTo>
                  <a:pt x="265" y="743"/>
                </a:lnTo>
                <a:lnTo>
                  <a:pt x="271" y="738"/>
                </a:lnTo>
                <a:lnTo>
                  <a:pt x="277" y="726"/>
                </a:lnTo>
                <a:lnTo>
                  <a:pt x="283" y="720"/>
                </a:lnTo>
                <a:lnTo>
                  <a:pt x="288" y="714"/>
                </a:lnTo>
                <a:lnTo>
                  <a:pt x="288" y="708"/>
                </a:lnTo>
                <a:lnTo>
                  <a:pt x="294" y="702"/>
                </a:lnTo>
                <a:lnTo>
                  <a:pt x="294" y="697"/>
                </a:lnTo>
                <a:lnTo>
                  <a:pt x="300" y="691"/>
                </a:lnTo>
                <a:lnTo>
                  <a:pt x="300" y="679"/>
                </a:lnTo>
                <a:lnTo>
                  <a:pt x="294" y="673"/>
                </a:lnTo>
                <a:lnTo>
                  <a:pt x="288" y="673"/>
                </a:lnTo>
                <a:lnTo>
                  <a:pt x="288" y="667"/>
                </a:lnTo>
                <a:lnTo>
                  <a:pt x="283" y="667"/>
                </a:lnTo>
                <a:lnTo>
                  <a:pt x="277" y="667"/>
                </a:lnTo>
                <a:lnTo>
                  <a:pt x="271" y="667"/>
                </a:lnTo>
                <a:lnTo>
                  <a:pt x="265" y="667"/>
                </a:lnTo>
                <a:lnTo>
                  <a:pt x="241" y="667"/>
                </a:lnTo>
                <a:lnTo>
                  <a:pt x="230" y="667"/>
                </a:lnTo>
                <a:lnTo>
                  <a:pt x="224" y="667"/>
                </a:lnTo>
                <a:lnTo>
                  <a:pt x="141" y="667"/>
                </a:lnTo>
                <a:lnTo>
                  <a:pt x="88" y="667"/>
                </a:lnTo>
                <a:lnTo>
                  <a:pt x="53" y="667"/>
                </a:lnTo>
                <a:lnTo>
                  <a:pt x="35" y="667"/>
                </a:lnTo>
                <a:lnTo>
                  <a:pt x="29" y="667"/>
                </a:lnTo>
                <a:lnTo>
                  <a:pt x="18" y="667"/>
                </a:lnTo>
                <a:lnTo>
                  <a:pt x="6" y="656"/>
                </a:lnTo>
                <a:lnTo>
                  <a:pt x="0" y="650"/>
                </a:lnTo>
                <a:lnTo>
                  <a:pt x="0" y="638"/>
                </a:lnTo>
                <a:lnTo>
                  <a:pt x="0" y="556"/>
                </a:lnTo>
                <a:lnTo>
                  <a:pt x="0" y="497"/>
                </a:lnTo>
                <a:lnTo>
                  <a:pt x="0" y="462"/>
                </a:lnTo>
                <a:lnTo>
                  <a:pt x="0" y="445"/>
                </a:lnTo>
                <a:lnTo>
                  <a:pt x="0" y="439"/>
                </a:lnTo>
                <a:lnTo>
                  <a:pt x="0" y="416"/>
                </a:lnTo>
                <a:lnTo>
                  <a:pt x="0" y="404"/>
                </a:lnTo>
                <a:lnTo>
                  <a:pt x="0" y="398"/>
                </a:lnTo>
                <a:lnTo>
                  <a:pt x="0" y="392"/>
                </a:lnTo>
                <a:lnTo>
                  <a:pt x="0" y="386"/>
                </a:lnTo>
                <a:lnTo>
                  <a:pt x="0" y="380"/>
                </a:lnTo>
                <a:lnTo>
                  <a:pt x="0" y="375"/>
                </a:lnTo>
                <a:lnTo>
                  <a:pt x="6" y="375"/>
                </a:lnTo>
                <a:lnTo>
                  <a:pt x="6" y="369"/>
                </a:lnTo>
                <a:lnTo>
                  <a:pt x="12" y="363"/>
                </a:lnTo>
                <a:lnTo>
                  <a:pt x="18" y="363"/>
                </a:lnTo>
                <a:lnTo>
                  <a:pt x="29" y="369"/>
                </a:lnTo>
                <a:lnTo>
                  <a:pt x="35" y="369"/>
                </a:lnTo>
                <a:lnTo>
                  <a:pt x="41" y="369"/>
                </a:lnTo>
                <a:lnTo>
                  <a:pt x="47" y="375"/>
                </a:lnTo>
                <a:lnTo>
                  <a:pt x="53" y="380"/>
                </a:lnTo>
                <a:lnTo>
                  <a:pt x="59" y="386"/>
                </a:lnTo>
                <a:lnTo>
                  <a:pt x="71" y="392"/>
                </a:lnTo>
                <a:lnTo>
                  <a:pt x="76" y="404"/>
                </a:lnTo>
                <a:lnTo>
                  <a:pt x="76" y="416"/>
                </a:lnTo>
                <a:lnTo>
                  <a:pt x="88" y="427"/>
                </a:lnTo>
                <a:lnTo>
                  <a:pt x="88" y="439"/>
                </a:lnTo>
                <a:lnTo>
                  <a:pt x="100" y="457"/>
                </a:lnTo>
                <a:lnTo>
                  <a:pt x="118" y="480"/>
                </a:lnTo>
                <a:lnTo>
                  <a:pt x="147" y="492"/>
                </a:lnTo>
                <a:lnTo>
                  <a:pt x="177" y="480"/>
                </a:lnTo>
                <a:lnTo>
                  <a:pt x="194" y="457"/>
                </a:lnTo>
                <a:lnTo>
                  <a:pt x="212" y="427"/>
                </a:lnTo>
                <a:lnTo>
                  <a:pt x="218" y="380"/>
                </a:lnTo>
                <a:lnTo>
                  <a:pt x="224" y="339"/>
                </a:lnTo>
                <a:lnTo>
                  <a:pt x="218" y="287"/>
                </a:lnTo>
                <a:lnTo>
                  <a:pt x="212" y="246"/>
                </a:lnTo>
                <a:lnTo>
                  <a:pt x="194" y="211"/>
                </a:lnTo>
                <a:lnTo>
                  <a:pt x="177" y="193"/>
                </a:lnTo>
                <a:lnTo>
                  <a:pt x="147" y="181"/>
                </a:lnTo>
                <a:lnTo>
                  <a:pt x="118" y="193"/>
                </a:lnTo>
                <a:lnTo>
                  <a:pt x="100" y="211"/>
                </a:lnTo>
                <a:lnTo>
                  <a:pt x="88" y="228"/>
                </a:lnTo>
                <a:lnTo>
                  <a:pt x="88" y="240"/>
                </a:lnTo>
                <a:lnTo>
                  <a:pt x="76" y="257"/>
                </a:lnTo>
                <a:lnTo>
                  <a:pt x="76" y="269"/>
                </a:lnTo>
                <a:lnTo>
                  <a:pt x="71" y="275"/>
                </a:lnTo>
                <a:lnTo>
                  <a:pt x="59" y="281"/>
                </a:lnTo>
                <a:lnTo>
                  <a:pt x="53" y="287"/>
                </a:lnTo>
                <a:lnTo>
                  <a:pt x="47" y="293"/>
                </a:lnTo>
                <a:lnTo>
                  <a:pt x="41" y="298"/>
                </a:lnTo>
                <a:lnTo>
                  <a:pt x="35" y="298"/>
                </a:lnTo>
                <a:lnTo>
                  <a:pt x="29" y="304"/>
                </a:lnTo>
                <a:lnTo>
                  <a:pt x="18" y="304"/>
                </a:lnTo>
                <a:lnTo>
                  <a:pt x="12" y="304"/>
                </a:lnTo>
                <a:lnTo>
                  <a:pt x="6" y="298"/>
                </a:lnTo>
                <a:lnTo>
                  <a:pt x="0" y="293"/>
                </a:lnTo>
                <a:lnTo>
                  <a:pt x="0" y="287"/>
                </a:lnTo>
                <a:lnTo>
                  <a:pt x="0" y="281"/>
                </a:lnTo>
                <a:lnTo>
                  <a:pt x="0" y="275"/>
                </a:lnTo>
                <a:lnTo>
                  <a:pt x="0" y="246"/>
                </a:lnTo>
                <a:lnTo>
                  <a:pt x="0" y="234"/>
                </a:lnTo>
                <a:lnTo>
                  <a:pt x="0" y="228"/>
                </a:lnTo>
                <a:lnTo>
                  <a:pt x="0" y="146"/>
                </a:lnTo>
                <a:lnTo>
                  <a:pt x="0" y="94"/>
                </a:lnTo>
                <a:lnTo>
                  <a:pt x="0" y="58"/>
                </a:lnTo>
                <a:lnTo>
                  <a:pt x="0" y="41"/>
                </a:lnTo>
                <a:lnTo>
                  <a:pt x="0" y="35"/>
                </a:lnTo>
                <a:lnTo>
                  <a:pt x="0" y="23"/>
                </a:lnTo>
                <a:lnTo>
                  <a:pt x="6" y="12"/>
                </a:lnTo>
                <a:lnTo>
                  <a:pt x="18" y="6"/>
                </a:lnTo>
                <a:lnTo>
                  <a:pt x="29" y="0"/>
                </a:lnTo>
                <a:lnTo>
                  <a:pt x="224" y="0"/>
                </a:lnTo>
                <a:close/>
              </a:path>
            </a:pathLst>
          </a:custGeom>
          <a:solidFill>
            <a:srgbClr val="99CCFF"/>
          </a:solidFill>
          <a:ln w="9360">
            <a:solidFill>
              <a:srgbClr val="000000"/>
            </a:solidFill>
            <a:round/>
            <a:headEnd/>
            <a:tailEnd/>
          </a:ln>
        </p:spPr>
        <p:txBody>
          <a:bodyPr wrap="none" lIns="90000" tIns="45000" rIns="90000" bIns="45000" anchor="ctr"/>
          <a:lstStyle/>
          <a:p>
            <a:pPr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n-US" sz="1000">
                <a:solidFill>
                  <a:srgbClr val="000000"/>
                </a:solidFill>
              </a:rPr>
              <a:t>Sector</a:t>
            </a:r>
          </a:p>
        </p:txBody>
      </p:sp>
      <p:pic>
        <p:nvPicPr>
          <p:cNvPr id="17422" name="Picture 15" descr="uploads.tiff"/>
          <p:cNvPicPr>
            <a:picLocks noChangeAspect="1"/>
          </p:cNvPicPr>
          <p:nvPr/>
        </p:nvPicPr>
        <p:blipFill>
          <a:blip r:embed="rId3" cstate="print"/>
          <a:srcRect/>
          <a:stretch>
            <a:fillRect/>
          </a:stretch>
        </p:blipFill>
        <p:spPr bwMode="auto">
          <a:xfrm>
            <a:off x="5060950" y="3865563"/>
            <a:ext cx="3673475" cy="2265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Bursting</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Seamlessly</a:t>
            </a:r>
            <a:r>
              <a:rPr lang="en-US" baseline="0" dirty="0" smtClean="0"/>
              <a:t> maps </a:t>
            </a:r>
            <a:r>
              <a:rPr lang="en-US" baseline="0" dirty="0" err="1" smtClean="0"/>
              <a:t>FutureGrid</a:t>
            </a:r>
            <a:r>
              <a:rPr lang="en-US" baseline="0" dirty="0" smtClean="0"/>
              <a:t> and Amazon’s EC2 cloud infrastructure into the Genesis II Grid</a:t>
            </a:r>
          </a:p>
          <a:p>
            <a:endParaRPr lang="en-US" baseline="0" dirty="0" smtClean="0"/>
          </a:p>
          <a:p>
            <a:r>
              <a:rPr lang="en-US" baseline="0" dirty="0" smtClean="0"/>
              <a:t>Allows for the utilization of diverse resources without the end user having to modify their existing behavior or code</a:t>
            </a:r>
          </a:p>
          <a:p>
            <a:endParaRPr lang="en-US" baseline="0" dirty="0" smtClean="0"/>
          </a:p>
          <a:p>
            <a:r>
              <a:rPr lang="en-US" baseline="0" dirty="0" smtClean="0"/>
              <a:t>Provides a standards based BES that connects to cloud resources</a:t>
            </a:r>
          </a:p>
          <a:p>
            <a:endParaRPr lang="en-US" baseline="0" dirty="0" smtClean="0"/>
          </a:p>
          <a:p>
            <a:r>
              <a:rPr lang="en-US" baseline="0" dirty="0" smtClean="0"/>
              <a:t>Allows for the capitalization of cheap and underutilized resources such as Amazon’s EC2 spot instances often with a cost savings of over 60%</a:t>
            </a:r>
          </a:p>
          <a:p>
            <a:endParaRPr lang="en-US" dirty="0"/>
          </a:p>
        </p:txBody>
      </p:sp>
      <p:sp>
        <p:nvSpPr>
          <p:cNvPr id="6" name="Content Placeholder 5"/>
          <p:cNvSpPr>
            <a:spLocks noGrp="1"/>
          </p:cNvSpPr>
          <p:nvPr>
            <p:ph sz="half" idx="2"/>
          </p:nvPr>
        </p:nvSpPr>
        <p:spPr/>
        <p:txBody>
          <a:bodyPr>
            <a:normAutofit fontScale="62500" lnSpcReduction="20000"/>
          </a:bodyPr>
          <a:lstStyle/>
          <a:p>
            <a:r>
              <a:rPr lang="en-US" dirty="0" smtClean="0"/>
              <a:t>Allows for the easy sharing of data such as public datasets on Amazon EC2</a:t>
            </a:r>
          </a:p>
          <a:p>
            <a:endParaRPr lang="en-US" dirty="0" smtClean="0"/>
          </a:p>
          <a:p>
            <a:r>
              <a:rPr lang="en-US" dirty="0" smtClean="0"/>
              <a:t>Allows for the programmatic expansion and contraction of cloud resources to help cope with elastic demand or prices</a:t>
            </a:r>
          </a:p>
          <a:p>
            <a:endParaRPr lang="en-US" dirty="0" smtClean="0"/>
          </a:p>
          <a:p>
            <a:r>
              <a:rPr lang="en-US" dirty="0" smtClean="0"/>
              <a:t>Allows for the use of affordable cloud storage to be mapped and used in the existing grid infrastructure</a:t>
            </a:r>
          </a:p>
          <a:p>
            <a:endParaRPr lang="en-US" dirty="0" smtClean="0"/>
          </a:p>
          <a:p>
            <a:r>
              <a:rPr lang="en-US" dirty="0" smtClean="0"/>
              <a:t>Allows for users to utilize their own cloud credentials while still taking advantage of the existing grid infrastructure</a:t>
            </a:r>
          </a:p>
          <a:p>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92F48B1C-A799-4DED-9713-61FB4ADBB90E}"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9850" y="-1588"/>
            <a:ext cx="5599113" cy="1143001"/>
          </a:xfrm>
        </p:spPr>
        <p:txBody>
          <a:bodyPr/>
          <a:lstStyle/>
          <a:p>
            <a:r>
              <a:rPr lang="en-US" smtClean="0">
                <a:ea typeface="ＭＳ Ｐゴシック" pitchFamily="34" charset="-128"/>
              </a:rPr>
              <a:t>Differentiated Leases</a:t>
            </a:r>
          </a:p>
        </p:txBody>
      </p:sp>
      <p:sp>
        <p:nvSpPr>
          <p:cNvPr id="19459" name="Date Placeholder 3"/>
          <p:cNvSpPr>
            <a:spLocks noGrp="1"/>
          </p:cNvSpPr>
          <p:nvPr>
            <p:ph type="dt" sz="quarter" idx="10"/>
          </p:nvPr>
        </p:nvSpPr>
        <p:spPr bwMode="auto">
          <a:noFill/>
          <a:ln>
            <a:miter lim="800000"/>
            <a:headEnd/>
            <a:tailEnd/>
          </a:ln>
        </p:spPr>
        <p:txBody>
          <a:bodyPr/>
          <a:lstStyle/>
          <a:p>
            <a:fld id="{1C6DD0DD-4B7A-462D-ABAC-9BC21E95C4C0}" type="datetime1">
              <a:rPr lang="en-US"/>
              <a:pPr/>
              <a:t>1/16/2011</a:t>
            </a:fld>
            <a:endParaRPr lang="en-US"/>
          </a:p>
        </p:txBody>
      </p:sp>
      <p:sp>
        <p:nvSpPr>
          <p:cNvPr id="19460" name="Slide Number Placeholder 4"/>
          <p:cNvSpPr>
            <a:spLocks noGrp="1"/>
          </p:cNvSpPr>
          <p:nvPr>
            <p:ph type="sldNum" sz="quarter" idx="12"/>
          </p:nvPr>
        </p:nvSpPr>
        <p:spPr bwMode="auto">
          <a:noFill/>
          <a:ln>
            <a:miter lim="800000"/>
            <a:headEnd/>
            <a:tailEnd/>
          </a:ln>
        </p:spPr>
        <p:txBody>
          <a:bodyPr/>
          <a:lstStyle/>
          <a:p>
            <a:fld id="{109D514F-6D96-4754-9003-E0F29F7BA11B}" type="slidenum">
              <a:rPr lang="en-US"/>
              <a:pPr/>
              <a:t>5</a:t>
            </a:fld>
            <a:endParaRPr lang="en-US"/>
          </a:p>
        </p:txBody>
      </p:sp>
      <p:pic>
        <p:nvPicPr>
          <p:cNvPr id="19461" name="Picture 8" descr="condor-sc-poster-architecture.pdf"/>
          <p:cNvPicPr>
            <a:picLocks noChangeAspect="1" noChangeArrowheads="1"/>
          </p:cNvPicPr>
          <p:nvPr/>
        </p:nvPicPr>
        <p:blipFill>
          <a:blip r:embed="rId3" cstate="print"/>
          <a:srcRect/>
          <a:stretch>
            <a:fillRect/>
          </a:stretch>
        </p:blipFill>
        <p:spPr bwMode="auto">
          <a:xfrm>
            <a:off x="4921250" y="865188"/>
            <a:ext cx="4075113" cy="3149600"/>
          </a:xfrm>
          <a:prstGeom prst="rect">
            <a:avLst/>
          </a:prstGeom>
          <a:noFill/>
          <a:ln w="9525">
            <a:noFill/>
            <a:miter lim="800000"/>
            <a:headEnd/>
            <a:tailEnd/>
          </a:ln>
        </p:spPr>
      </p:pic>
      <p:pic>
        <p:nvPicPr>
          <p:cNvPr id="19462" name="Picture 11" descr="backfill.disabled.utilization.eps"/>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5891213" y="3748088"/>
            <a:ext cx="2557462" cy="1919287"/>
          </a:xfrm>
          <a:prstGeom prst="rect">
            <a:avLst/>
          </a:prstGeom>
          <a:noFill/>
          <a:ln w="9525">
            <a:noFill/>
            <a:miter lim="800000"/>
            <a:headEnd/>
            <a:tailEnd/>
          </a:ln>
        </p:spPr>
      </p:pic>
      <p:pic>
        <p:nvPicPr>
          <p:cNvPr id="19463" name="Picture 12" descr="backfill.mostrecent.enabled.utilization.eps"/>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853113" y="4921250"/>
            <a:ext cx="2636837" cy="1978025"/>
          </a:xfrm>
          <a:prstGeom prst="rect">
            <a:avLst/>
          </a:prstGeom>
          <a:noFill/>
          <a:ln w="9525">
            <a:noFill/>
            <a:miter lim="800000"/>
            <a:headEnd/>
            <a:tailEnd/>
          </a:ln>
        </p:spPr>
      </p:pic>
      <p:sp>
        <p:nvSpPr>
          <p:cNvPr id="15" name="Content Placeholder 2"/>
          <p:cNvSpPr>
            <a:spLocks noGrp="1"/>
          </p:cNvSpPr>
          <p:nvPr>
            <p:ph sz="half" idx="1"/>
          </p:nvPr>
        </p:nvSpPr>
        <p:spPr>
          <a:xfrm>
            <a:off x="144463" y="1214438"/>
            <a:ext cx="4776787" cy="5030787"/>
          </a:xfrm>
        </p:spPr>
        <p:txBody>
          <a:bodyPr>
            <a:normAutofit/>
          </a:bodyPr>
          <a:lstStyle/>
          <a:p>
            <a:pPr>
              <a:lnSpc>
                <a:spcPct val="90000"/>
              </a:lnSpc>
            </a:pPr>
            <a:r>
              <a:rPr lang="en-US" b="1" smtClean="0">
                <a:solidFill>
                  <a:srgbClr val="000090"/>
                </a:solidFill>
                <a:ea typeface="ＭＳ Ｐゴシック" pitchFamily="34" charset="-128"/>
              </a:rPr>
              <a:t>U</a:t>
            </a:r>
            <a:r>
              <a:rPr lang="en-US" smtClean="0">
                <a:ea typeface="ＭＳ Ｐゴシック" pitchFamily="34" charset="-128"/>
              </a:rPr>
              <a:t>tilization in on-demand computing</a:t>
            </a:r>
          </a:p>
          <a:p>
            <a:pPr>
              <a:lnSpc>
                <a:spcPct val="90000"/>
              </a:lnSpc>
            </a:pPr>
            <a:r>
              <a:rPr lang="en-US" smtClean="0">
                <a:ea typeface="ＭＳ Ｐゴシック" pitchFamily="34" charset="-128"/>
              </a:rPr>
              <a:t>Approach:</a:t>
            </a:r>
          </a:p>
          <a:p>
            <a:pPr lvl="1">
              <a:lnSpc>
                <a:spcPct val="90000"/>
              </a:lnSpc>
            </a:pPr>
            <a:r>
              <a:rPr lang="en-US" smtClean="0">
                <a:ea typeface="ＭＳ Ｐゴシック" pitchFamily="34" charset="-128"/>
              </a:rPr>
              <a:t>Backfill VMs and spot pricing</a:t>
            </a:r>
          </a:p>
          <a:p>
            <a:pPr lvl="1">
              <a:lnSpc>
                <a:spcPct val="90000"/>
              </a:lnSpc>
            </a:pPr>
            <a:r>
              <a:rPr lang="en-US" b="1" smtClean="0">
                <a:solidFill>
                  <a:srgbClr val="000090"/>
                </a:solidFill>
                <a:ea typeface="ＭＳ Ｐゴシック" pitchFamily="34" charset="-128"/>
              </a:rPr>
              <a:t>Bottom line: </a:t>
            </a:r>
            <a:r>
              <a:rPr lang="en-US" smtClean="0">
                <a:ea typeface="ＭＳ Ｐゴシック" pitchFamily="34" charset="-128"/>
              </a:rPr>
              <a:t>up to 100% utilization</a:t>
            </a:r>
          </a:p>
          <a:p>
            <a:pPr>
              <a:lnSpc>
                <a:spcPct val="90000"/>
              </a:lnSpc>
            </a:pPr>
            <a:r>
              <a:rPr lang="en-US" smtClean="0">
                <a:ea typeface="ＭＳ Ｐゴシック" pitchFamily="34" charset="-128"/>
              </a:rPr>
              <a:t>CCGrid 2011 submission</a:t>
            </a:r>
          </a:p>
          <a:p>
            <a:pPr>
              <a:lnSpc>
                <a:spcPct val="90000"/>
              </a:lnSpc>
            </a:pPr>
            <a:r>
              <a:rPr lang="en-US" smtClean="0">
                <a:ea typeface="ＭＳ Ｐゴシック" pitchFamily="34" charset="-128"/>
              </a:rPr>
              <a:t>Nimbus 2.7 contribution</a:t>
            </a:r>
          </a:p>
          <a:p>
            <a:pPr>
              <a:lnSpc>
                <a:spcPct val="90000"/>
              </a:lnSpc>
            </a:pPr>
            <a:r>
              <a:rPr lang="en-US" smtClean="0">
                <a:ea typeface="ＭＳ Ｐゴシック" pitchFamily="34" charset="-128"/>
              </a:rPr>
              <a:t>Preparing for running of production workloads on FG @ U Chicago</a:t>
            </a:r>
          </a:p>
          <a:p>
            <a:pPr>
              <a:lnSpc>
                <a:spcPct val="90000"/>
              </a:lnSpc>
            </a:pPr>
            <a:endParaRPr lang="en-US" smtClean="0">
              <a:ea typeface="ＭＳ Ｐゴシック" pitchFamily="34" charset="-128"/>
            </a:endParaRPr>
          </a:p>
        </p:txBody>
      </p:sp>
      <p:sp>
        <p:nvSpPr>
          <p:cNvPr id="19465" name="TextBox 15"/>
          <p:cNvSpPr txBox="1">
            <a:spLocks noChangeArrowheads="1"/>
          </p:cNvSpPr>
          <p:nvPr/>
        </p:nvSpPr>
        <p:spPr bwMode="auto">
          <a:xfrm>
            <a:off x="5441950" y="206375"/>
            <a:ext cx="3625850" cy="922338"/>
          </a:xfrm>
          <a:prstGeom prst="rect">
            <a:avLst/>
          </a:prstGeom>
          <a:noFill/>
          <a:ln w="9525">
            <a:noFill/>
            <a:miter lim="800000"/>
            <a:headEnd/>
            <a:tailEnd/>
          </a:ln>
        </p:spPr>
        <p:txBody>
          <a:bodyPr wrap="none">
            <a:spAutoFit/>
          </a:bodyPr>
          <a:lstStyle/>
          <a:p>
            <a:r>
              <a:rPr lang="en-US" i="1"/>
              <a:t>Work by  Paul Marshall, </a:t>
            </a:r>
          </a:p>
          <a:p>
            <a:r>
              <a:rPr lang="en-US" i="1"/>
              <a:t>University of Colorado at Boulder</a:t>
            </a:r>
          </a:p>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Hybrid Cloud for Privacy</a:t>
            </a:r>
            <a:endParaRPr lang="en-US" dirty="0"/>
          </a:p>
        </p:txBody>
      </p:sp>
      <p:sp>
        <p:nvSpPr>
          <p:cNvPr id="5" name="Slide Number Placeholder 4"/>
          <p:cNvSpPr>
            <a:spLocks noGrp="1"/>
          </p:cNvSpPr>
          <p:nvPr>
            <p:ph type="sldNum" sz="quarter" idx="12"/>
          </p:nvPr>
        </p:nvSpPr>
        <p:spPr/>
        <p:txBody>
          <a:bodyPr/>
          <a:lstStyle/>
          <a:p>
            <a:fld id="{99168EA6-6EA6-45E6-A5AA-9910092C4369}" type="slidenum">
              <a:rPr lang="en-US" smtClean="0"/>
              <a:pPr/>
              <a:t>6</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0" y="1295400"/>
            <a:ext cx="9144000" cy="5189220"/>
          </a:xfrm>
          <a:prstGeom prst="rect">
            <a:avLst/>
          </a:prstGeom>
          <a:noFill/>
          <a:ln w="9525">
            <a:noFill/>
            <a:miter lim="800000"/>
            <a:headEnd/>
            <a:tailEnd/>
          </a:ln>
        </p:spPr>
      </p:pic>
      <p:sp>
        <p:nvSpPr>
          <p:cNvPr id="8" name="Content Placeholder 7"/>
          <p:cNvSpPr>
            <a:spLocks noGrp="1"/>
          </p:cNvSpPr>
          <p:nvPr>
            <p:ph idx="1"/>
          </p:nvPr>
        </p:nvSpPr>
        <p:spPr>
          <a:xfrm>
            <a:off x="1600200" y="5638800"/>
            <a:ext cx="5562600" cy="1066800"/>
          </a:xfrm>
        </p:spPr>
        <p:txBody>
          <a:bodyPr/>
          <a:lstStyle/>
          <a:p>
            <a:r>
              <a:rPr lang="en-US" sz="2400" b="1" dirty="0" smtClean="0"/>
              <a:t>Encrypt reads in private cloud</a:t>
            </a:r>
          </a:p>
          <a:p>
            <a:r>
              <a:rPr lang="en-US" sz="2400" b="1" dirty="0" smtClean="0"/>
              <a:t>96% work in Public Cloud </a:t>
            </a:r>
            <a:endParaRPr lang="en-US"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838200"/>
          </a:xfrm>
        </p:spPr>
        <p:txBody>
          <a:bodyPr/>
          <a:lstStyle/>
          <a:p>
            <a:r>
              <a:rPr lang="en-US" dirty="0" smtClean="0"/>
              <a:t>MapReduce Evaluation</a:t>
            </a:r>
            <a:endParaRPr lang="en-US" dirty="0"/>
          </a:p>
        </p:txBody>
      </p:sp>
      <p:sp>
        <p:nvSpPr>
          <p:cNvPr id="5" name="Slide Number Placeholder 4"/>
          <p:cNvSpPr>
            <a:spLocks noGrp="1"/>
          </p:cNvSpPr>
          <p:nvPr>
            <p:ph type="sldNum" sz="quarter" idx="12"/>
          </p:nvPr>
        </p:nvSpPr>
        <p:spPr/>
        <p:txBody>
          <a:bodyPr/>
          <a:lstStyle/>
          <a:p>
            <a:fld id="{99168EA6-6EA6-45E6-A5AA-9910092C4369}" type="slidenum">
              <a:rPr lang="en-US" smtClean="0"/>
              <a:pPr/>
              <a:t>7</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0" y="1042986"/>
            <a:ext cx="9144000" cy="581501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smtClean="0">
                <a:ea typeface="ＭＳ Ｐゴシック" pitchFamily="34" charset="-128"/>
              </a:rPr>
              <a:t>Pegasus in FutureGrid</a:t>
            </a:r>
          </a:p>
        </p:txBody>
      </p:sp>
      <p:sp>
        <p:nvSpPr>
          <p:cNvPr id="15362" name="Subtitle 2"/>
          <p:cNvSpPr>
            <a:spLocks noGrp="1"/>
          </p:cNvSpPr>
          <p:nvPr>
            <p:ph type="subTitle" idx="1"/>
          </p:nvPr>
        </p:nvSpPr>
        <p:spPr/>
        <p:txBody>
          <a:bodyPr/>
          <a:lstStyle/>
          <a:p>
            <a:pPr eaLnBrk="1" hangingPunct="1"/>
            <a:r>
              <a:rPr lang="en-US" smtClean="0">
                <a:solidFill>
                  <a:srgbClr val="898989"/>
                </a:solidFill>
                <a:ea typeface="ＭＳ Ｐゴシック" pitchFamily="34" charset="-128"/>
              </a:rPr>
              <a:t>Presented by</a:t>
            </a:r>
          </a:p>
          <a:p>
            <a:pPr eaLnBrk="1" hangingPunct="1"/>
            <a:r>
              <a:rPr lang="en-US" smtClean="0">
                <a:solidFill>
                  <a:srgbClr val="898989"/>
                </a:solidFill>
                <a:ea typeface="ＭＳ Ｐゴシック" pitchFamily="34" charset="-128"/>
              </a:rPr>
              <a:t>Jens Vöckler</a:t>
            </a:r>
          </a:p>
        </p:txBody>
      </p:sp>
      <p:sp>
        <p:nvSpPr>
          <p:cNvPr id="15363" name="Slide Number Placeholder 3"/>
          <p:cNvSpPr>
            <a:spLocks noGrp="1"/>
          </p:cNvSpPr>
          <p:nvPr>
            <p:ph type="sldNum" sz="quarter" idx="12"/>
          </p:nvPr>
        </p:nvSpPr>
        <p:spPr bwMode="auto">
          <a:noFill/>
          <a:ln>
            <a:miter lim="800000"/>
            <a:headEnd/>
            <a:tailEnd/>
          </a:ln>
        </p:spPr>
        <p:txBody>
          <a:bodyPr/>
          <a:lstStyle/>
          <a:p>
            <a:fld id="{CC9F7A95-252F-4E59-A282-0925473E3ADB}" type="slidenum">
              <a:rPr lang="en-US"/>
              <a:pPr/>
              <a:t>8</a:t>
            </a:fld>
            <a:endParaRPr lang="en-US"/>
          </a:p>
        </p:txBody>
      </p:sp>
      <p:sp>
        <p:nvSpPr>
          <p:cNvPr id="15364" name="Footer Placeholder 4"/>
          <p:cNvSpPr>
            <a:spLocks noGrp="1"/>
          </p:cNvSpPr>
          <p:nvPr>
            <p:ph type="ftr" sz="quarter" idx="11"/>
          </p:nvPr>
        </p:nvSpPr>
        <p:spPr bwMode="auto">
          <a:noFill/>
          <a:ln>
            <a:miter lim="800000"/>
            <a:headEnd/>
            <a:tailEnd/>
          </a:ln>
        </p:spPr>
        <p:txBody>
          <a:bodyPr/>
          <a:lstStyle/>
          <a:p>
            <a:r>
              <a:rPr lang="en-US" smtClean="0">
                <a:latin typeface="Calibri" pitchFamily="34" charset="0"/>
                <a:ea typeface="ＭＳ Ｐゴシック" pitchFamily="34" charset="-128"/>
              </a:rPr>
              <a:t>http://futuregrid.org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ea typeface="ＭＳ Ｐゴシック" pitchFamily="34" charset="-128"/>
              </a:rPr>
              <a:t>How Pegasus Uses FutureGrid</a:t>
            </a:r>
          </a:p>
        </p:txBody>
      </p:sp>
      <p:sp>
        <p:nvSpPr>
          <p:cNvPr id="16386" name="Content Placeholder 2"/>
          <p:cNvSpPr>
            <a:spLocks noGrp="1"/>
          </p:cNvSpPr>
          <p:nvPr>
            <p:ph idx="1"/>
          </p:nvPr>
        </p:nvSpPr>
        <p:spPr/>
        <p:txBody>
          <a:bodyPr/>
          <a:lstStyle/>
          <a:p>
            <a:r>
              <a:rPr lang="en-US" smtClean="0">
                <a:latin typeface="Arial" pitchFamily="34" charset="0"/>
                <a:ea typeface="ＭＳ Ｐゴシック" pitchFamily="34" charset="-128"/>
              </a:rPr>
              <a:t>Focus on </a:t>
            </a:r>
            <a:r>
              <a:rPr lang="en-US" i="1" smtClean="0">
                <a:latin typeface="Arial" pitchFamily="34" charset="0"/>
                <a:ea typeface="ＭＳ Ｐゴシック" pitchFamily="34" charset="-128"/>
              </a:rPr>
              <a:t>Eucalyptus </a:t>
            </a:r>
            <a:r>
              <a:rPr lang="en-US" smtClean="0">
                <a:latin typeface="Arial" pitchFamily="34" charset="0"/>
                <a:ea typeface="ＭＳ Ｐゴシック" pitchFamily="34" charset="-128"/>
              </a:rPr>
              <a:t>and</a:t>
            </a:r>
            <a:r>
              <a:rPr lang="en-US" i="1" smtClean="0">
                <a:latin typeface="Arial" pitchFamily="34" charset="0"/>
                <a:ea typeface="ＭＳ Ｐゴシック" pitchFamily="34" charset="-128"/>
              </a:rPr>
              <a:t> Nimbus</a:t>
            </a:r>
          </a:p>
          <a:p>
            <a:pPr lvl="1"/>
            <a:r>
              <a:rPr lang="en-US" smtClean="0">
                <a:latin typeface="Arial" pitchFamily="34" charset="0"/>
                <a:ea typeface="ＭＳ Ｐゴシック" pitchFamily="34" charset="-128"/>
              </a:rPr>
              <a:t>No </a:t>
            </a:r>
            <a:r>
              <a:rPr lang="en-US" i="1" smtClean="0">
                <a:latin typeface="Arial" pitchFamily="34" charset="0"/>
                <a:ea typeface="ＭＳ Ｐゴシック" pitchFamily="34" charset="-128"/>
              </a:rPr>
              <a:t>Moab+Xcat</a:t>
            </a:r>
            <a:r>
              <a:rPr lang="en-US" smtClean="0">
                <a:latin typeface="Arial" pitchFamily="34" charset="0"/>
                <a:ea typeface="ＭＳ Ｐゴシック" pitchFamily="34" charset="-128"/>
              </a:rPr>
              <a:t> at this point</a:t>
            </a:r>
          </a:p>
          <a:p>
            <a:r>
              <a:rPr lang="en-US" smtClean="0">
                <a:latin typeface="Arial" pitchFamily="34" charset="0"/>
                <a:ea typeface="ＭＳ Ｐゴシック" pitchFamily="34" charset="-128"/>
              </a:rPr>
              <a:t>544 Nimbus + 744 Euca = 1,288 cores </a:t>
            </a:r>
          </a:p>
          <a:p>
            <a:pPr lvl="1"/>
            <a:r>
              <a:rPr lang="en-US" smtClean="0">
                <a:latin typeface="Arial" pitchFamily="34" charset="0"/>
                <a:ea typeface="ＭＳ Ｐゴシック" pitchFamily="34" charset="-128"/>
              </a:rPr>
              <a:t>across 4 clusters </a:t>
            </a:r>
          </a:p>
          <a:p>
            <a:pPr lvl="1"/>
            <a:r>
              <a:rPr lang="en-US" smtClean="0">
                <a:latin typeface="Arial" pitchFamily="34" charset="0"/>
                <a:ea typeface="ＭＳ Ｐゴシック" pitchFamily="34" charset="-128"/>
              </a:rPr>
              <a:t>in 5 clouds.</a:t>
            </a:r>
          </a:p>
        </p:txBody>
      </p:sp>
      <p:sp>
        <p:nvSpPr>
          <p:cNvPr id="16387" name="Footer Placeholder 3"/>
          <p:cNvSpPr>
            <a:spLocks noGrp="1"/>
          </p:cNvSpPr>
          <p:nvPr>
            <p:ph type="ftr" sz="quarter" idx="11"/>
          </p:nvPr>
        </p:nvSpPr>
        <p:spPr bwMode="auto">
          <a:noFill/>
          <a:ln>
            <a:miter lim="800000"/>
            <a:headEnd/>
            <a:tailEnd/>
          </a:ln>
        </p:spPr>
        <p:txBody>
          <a:bodyPr/>
          <a:lstStyle/>
          <a:p>
            <a:r>
              <a:rPr lang="en-US" smtClean="0">
                <a:latin typeface="Calibri" pitchFamily="34" charset="0"/>
                <a:ea typeface="ＭＳ Ｐゴシック" pitchFamily="34" charset="-128"/>
              </a:rPr>
              <a:t>http://futuregrid.org</a:t>
            </a:r>
          </a:p>
        </p:txBody>
      </p:sp>
      <p:sp>
        <p:nvSpPr>
          <p:cNvPr id="16388" name="Slide Number Placeholder 4"/>
          <p:cNvSpPr>
            <a:spLocks noGrp="1"/>
          </p:cNvSpPr>
          <p:nvPr>
            <p:ph type="sldNum" sz="quarter" idx="12"/>
          </p:nvPr>
        </p:nvSpPr>
        <p:spPr bwMode="auto">
          <a:noFill/>
          <a:ln>
            <a:miter lim="800000"/>
            <a:headEnd/>
            <a:tailEnd/>
          </a:ln>
        </p:spPr>
        <p:txBody>
          <a:bodyPr/>
          <a:lstStyle/>
          <a:p>
            <a:fld id="{30726F35-81F0-4684-8850-F13563427072}" type="slidenum">
              <a:rPr lang="en-US"/>
              <a:pPr/>
              <a:t>9</a:t>
            </a:fld>
            <a:endParaRPr lang="en-US"/>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125</TotalTime>
  <Words>2638</Words>
  <Application>Microsoft Office PowerPoint</Application>
  <PresentationFormat>On-screen Show (4:3)</PresentationFormat>
  <Paragraphs>437</Paragraphs>
  <Slides>40</Slides>
  <Notes>40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1_Office Theme</vt:lpstr>
      <vt:lpstr>Office Theme</vt:lpstr>
      <vt:lpstr>Use of FutureGrid January 17 2011 Bloomington IN </vt:lpstr>
      <vt:lpstr>5 Use Types for FutureGrid</vt:lpstr>
      <vt:lpstr>Sky Computing</vt:lpstr>
      <vt:lpstr>Cumulus Highlights</vt:lpstr>
      <vt:lpstr>Differentiated Leases</vt:lpstr>
      <vt:lpstr>Hybrid Cloud for Privacy</vt:lpstr>
      <vt:lpstr>MapReduce Evaluation</vt:lpstr>
      <vt:lpstr>Pegasus in FutureGrid</vt:lpstr>
      <vt:lpstr>How Pegasus Uses FutureGrid</vt:lpstr>
      <vt:lpstr>Pegasus FG Interaction</vt:lpstr>
      <vt:lpstr>Pegasus Periodogram</vt:lpstr>
      <vt:lpstr>Periodogram Workflow</vt:lpstr>
      <vt:lpstr>Requested Resources</vt:lpstr>
      <vt:lpstr>Hosts, Tasks, and Duration</vt:lpstr>
      <vt:lpstr>Resource and Job States</vt:lpstr>
      <vt:lpstr>Fine-grained Application Energy Modeling Catherine Olschanowsky (UCSD/SDSC)</vt:lpstr>
      <vt:lpstr>TeraGrid QA Testing and Debugging Shava Smallen (UCSD/SDSC) </vt:lpstr>
      <vt:lpstr>Publish/Subscribe Messaging as a Basis for TeraGrid Info Services Warren Smith (TACC)</vt:lpstr>
      <vt:lpstr>XD Technology Insertion Service John Lockman (TACC)</vt:lpstr>
      <vt:lpstr>XD Technology Audit Service Charng-Da Lu (University of Buffalo)</vt:lpstr>
      <vt:lpstr>XD Quality Assurance</vt:lpstr>
      <vt:lpstr>Education and outreach</vt:lpstr>
      <vt:lpstr>Education and outreach</vt:lpstr>
      <vt:lpstr>Interoperability testing</vt:lpstr>
      <vt:lpstr>Grid interoperability testing</vt:lpstr>
      <vt:lpstr>Slide 26</vt:lpstr>
      <vt:lpstr>Use</vt:lpstr>
      <vt:lpstr>Intercloud standards</vt:lpstr>
      <vt:lpstr>Sky Computing</vt:lpstr>
      <vt:lpstr>Domain Sciences</vt:lpstr>
      <vt:lpstr>Domain Sciences</vt:lpstr>
      <vt:lpstr>Applications</vt:lpstr>
      <vt:lpstr>Computer science</vt:lpstr>
      <vt:lpstr>Use as an experimental facility</vt:lpstr>
      <vt:lpstr>Computer system Testing &amp; evaluation</vt:lpstr>
      <vt:lpstr>Grid Test-bed</vt:lpstr>
      <vt:lpstr>Extend XCG onto FutureGrid (XCG- Cross Campus Grid)</vt:lpstr>
      <vt:lpstr>Detailed presentation</vt:lpstr>
      <vt:lpstr>Stress Testing</vt:lpstr>
      <vt:lpstr>Cloud Bursting</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FutureGrid</dc:title>
  <dc:creator>Geoffrey Fox</dc:creator>
  <cp:lastModifiedBy>Geoffrey Fox</cp:lastModifiedBy>
  <cp:revision>8</cp:revision>
  <dcterms:created xsi:type="dcterms:W3CDTF">2011-01-16T19:02:06Z</dcterms:created>
  <dcterms:modified xsi:type="dcterms:W3CDTF">2011-01-16T23:13:27Z</dcterms:modified>
</cp:coreProperties>
</file>