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11" r:id="rId5"/>
    <p:sldMasterId id="2147484149" r:id="rId6"/>
    <p:sldMasterId id="2147484161" r:id="rId7"/>
    <p:sldMasterId id="2147484173" r:id="rId8"/>
    <p:sldMasterId id="2147484185" r:id="rId9"/>
    <p:sldMasterId id="2147484197" r:id="rId10"/>
    <p:sldMasterId id="2147484209" r:id="rId11"/>
    <p:sldMasterId id="2147484221" r:id="rId12"/>
    <p:sldMasterId id="2147484246" r:id="rId13"/>
    <p:sldMasterId id="2147484258" r:id="rId14"/>
    <p:sldMasterId id="2147484271" r:id="rId15"/>
  </p:sldMasterIdLst>
  <p:notesMasterIdLst>
    <p:notesMasterId r:id="rId46"/>
  </p:notesMasterIdLst>
  <p:sldIdLst>
    <p:sldId id="1503" r:id="rId16"/>
    <p:sldId id="1626" r:id="rId17"/>
    <p:sldId id="1638" r:id="rId18"/>
    <p:sldId id="1653" r:id="rId19"/>
    <p:sldId id="1659" r:id="rId20"/>
    <p:sldId id="1660" r:id="rId21"/>
    <p:sldId id="1661" r:id="rId22"/>
    <p:sldId id="1662" r:id="rId23"/>
    <p:sldId id="1666" r:id="rId24"/>
    <p:sldId id="1667" r:id="rId25"/>
    <p:sldId id="1668" r:id="rId26"/>
    <p:sldId id="1644" r:id="rId27"/>
    <p:sldId id="1646" r:id="rId28"/>
    <p:sldId id="1647" r:id="rId29"/>
    <p:sldId id="1637" r:id="rId30"/>
    <p:sldId id="1641" r:id="rId31"/>
    <p:sldId id="1639" r:id="rId32"/>
    <p:sldId id="1658" r:id="rId33"/>
    <p:sldId id="1652" r:id="rId34"/>
    <p:sldId id="1672" r:id="rId35"/>
    <p:sldId id="1648" r:id="rId36"/>
    <p:sldId id="1650" r:id="rId37"/>
    <p:sldId id="1651" r:id="rId38"/>
    <p:sldId id="1627" r:id="rId39"/>
    <p:sldId id="1656" r:id="rId40"/>
    <p:sldId id="1671" r:id="rId41"/>
    <p:sldId id="1673" r:id="rId42"/>
    <p:sldId id="1632" r:id="rId43"/>
    <p:sldId id="1674" r:id="rId44"/>
    <p:sldId id="1675" r:id="rId45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00"/>
    <a:srgbClr val="000000"/>
    <a:srgbClr val="FFFF00"/>
    <a:srgbClr val="000066"/>
    <a:srgbClr val="006600"/>
    <a:srgbClr val="00FF00"/>
    <a:srgbClr val="0033CC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9" autoAdjust="0"/>
    <p:restoredTop sz="99511" autoAdjust="0"/>
  </p:normalViewPr>
  <p:slideViewPr>
    <p:cSldViewPr>
      <p:cViewPr varScale="1">
        <p:scale>
          <a:sx n="50" d="100"/>
          <a:sy n="50" d="100"/>
        </p:scale>
        <p:origin x="-91" y="-8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4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cademic\Ph.D\CloudTests\nimbus_tests\nimbustest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cademic\Ph.D\CloudTests\nimbus_tests\nimbustest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cademic\Ph.D\CloudTests\nimbus_tests\nimbustest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cademic\Ph.D\CloudTests\nimbus_tests\nimbustest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aliya\Desktop\eucalypt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9"/>
  <c:chart>
    <c:plotArea>
      <c:layout>
        <c:manualLayout>
          <c:layoutTarget val="inner"/>
          <c:xMode val="edge"/>
          <c:yMode val="edge"/>
          <c:x val="0.12387162542182248"/>
          <c:y val="6.1680664916885494E-2"/>
          <c:w val="0.67969980314960987"/>
          <c:h val="0.5733976377952756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EEECE1">
                <a:lumMod val="75000"/>
              </a:srgbClr>
            </a:solidFill>
            <a:ln w="12700">
              <a:solidFill>
                <a:schemeClr val="tx1"/>
              </a:solidFill>
            </a:ln>
          </c:spPr>
          <c:cat>
            <c:strRef>
              <c:f>'Setup #3'!$V$10:$V$19</c:f>
              <c:strCache>
                <c:ptCount val="10"/>
                <c:pt idx="0">
                  <c:v>5-7</c:v>
                </c:pt>
                <c:pt idx="1">
                  <c:v>7-9</c:v>
                </c:pt>
                <c:pt idx="2">
                  <c:v>9-11</c:v>
                </c:pt>
                <c:pt idx="3">
                  <c:v>11-13</c:v>
                </c:pt>
                <c:pt idx="4">
                  <c:v>13-15</c:v>
                </c:pt>
                <c:pt idx="5">
                  <c:v>15-17</c:v>
                </c:pt>
                <c:pt idx="6">
                  <c:v>17-19</c:v>
                </c:pt>
                <c:pt idx="7">
                  <c:v>19-21</c:v>
                </c:pt>
                <c:pt idx="8">
                  <c:v>21-23</c:v>
                </c:pt>
                <c:pt idx="9">
                  <c:v>23-25</c:v>
                </c:pt>
              </c:strCache>
            </c:strRef>
          </c:cat>
          <c:val>
            <c:numRef>
              <c:f>'Setup #3'!$U$10:$U$19</c:f>
              <c:numCache>
                <c:formatCode>General</c:formatCode>
                <c:ptCount val="10"/>
                <c:pt idx="0">
                  <c:v>30</c:v>
                </c:pt>
                <c:pt idx="1">
                  <c:v>33</c:v>
                </c:pt>
                <c:pt idx="2">
                  <c:v>6</c:v>
                </c:pt>
                <c:pt idx="3">
                  <c:v>16</c:v>
                </c:pt>
                <c:pt idx="4">
                  <c:v>9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</c:numCache>
            </c:numRef>
          </c:val>
        </c:ser>
        <c:gapWidth val="0"/>
        <c:axId val="76635520"/>
        <c:axId val="77475840"/>
      </c:barChart>
      <c:catAx>
        <c:axId val="766355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dirty="0"/>
                  <a:t>Kmeans</a:t>
                </a:r>
                <a:r>
                  <a:rPr lang="en-US" sz="1100" baseline="0" dirty="0"/>
                  <a:t> </a:t>
                </a:r>
                <a:r>
                  <a:rPr lang="en-US" sz="1100" baseline="0" dirty="0" smtClean="0"/>
                  <a:t>Time for X=100 of figure A </a:t>
                </a:r>
                <a:r>
                  <a:rPr lang="en-US" sz="1100" baseline="0" dirty="0"/>
                  <a:t>(seconds)</a:t>
                </a:r>
                <a:endParaRPr lang="en-US" sz="1100" dirty="0"/>
              </a:p>
            </c:rich>
          </c:tx>
          <c:layout/>
        </c:title>
        <c:majorTickMark val="none"/>
        <c:tickLblPos val="nextTo"/>
        <c:crossAx val="77475840"/>
        <c:crosses val="autoZero"/>
        <c:lblAlgn val="ctr"/>
        <c:lblOffset val="100"/>
      </c:catAx>
      <c:valAx>
        <c:axId val="7747584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dirty="0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76635520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7615275590551144"/>
          <c:y val="6.3807584396777986E-2"/>
          <c:w val="0.72384724409449031"/>
          <c:h val="0.51544302651823692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EEECE1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cat>
            <c:strRef>
              <c:f>'Setup #5'!$S$5:$S$15</c:f>
              <c:strCache>
                <c:ptCount val="11"/>
                <c:pt idx="0">
                  <c:v>7-9.5</c:v>
                </c:pt>
                <c:pt idx="1">
                  <c:v>9.5-12</c:v>
                </c:pt>
                <c:pt idx="2">
                  <c:v>12-14.5</c:v>
                </c:pt>
                <c:pt idx="3">
                  <c:v>14.5-17</c:v>
                </c:pt>
                <c:pt idx="4">
                  <c:v>17-19.5</c:v>
                </c:pt>
                <c:pt idx="5">
                  <c:v>19.5-22</c:v>
                </c:pt>
                <c:pt idx="6">
                  <c:v>22-24.5</c:v>
                </c:pt>
                <c:pt idx="7">
                  <c:v>24.5-27</c:v>
                </c:pt>
                <c:pt idx="8">
                  <c:v>27-29.5</c:v>
                </c:pt>
                <c:pt idx="9">
                  <c:v>29.4-32</c:v>
                </c:pt>
                <c:pt idx="10">
                  <c:v>32-34.5</c:v>
                </c:pt>
              </c:strCache>
            </c:strRef>
          </c:cat>
          <c:val>
            <c:numRef>
              <c:f>'Setup #5'!$R$5:$R$15</c:f>
              <c:numCache>
                <c:formatCode>General</c:formatCode>
                <c:ptCount val="11"/>
                <c:pt idx="0">
                  <c:v>3</c:v>
                </c:pt>
                <c:pt idx="1">
                  <c:v>14</c:v>
                </c:pt>
                <c:pt idx="2">
                  <c:v>14</c:v>
                </c:pt>
                <c:pt idx="3">
                  <c:v>17</c:v>
                </c:pt>
                <c:pt idx="4">
                  <c:v>20</c:v>
                </c:pt>
                <c:pt idx="5">
                  <c:v>11</c:v>
                </c:pt>
                <c:pt idx="6">
                  <c:v>8</c:v>
                </c:pt>
                <c:pt idx="7">
                  <c:v>6</c:v>
                </c:pt>
                <c:pt idx="8">
                  <c:v>2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</c:ser>
        <c:gapWidth val="0"/>
        <c:axId val="77487104"/>
        <c:axId val="77501568"/>
      </c:barChart>
      <c:catAx>
        <c:axId val="774871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dirty="0"/>
                  <a:t>Kmeans </a:t>
                </a:r>
                <a:r>
                  <a:rPr lang="en-US" sz="1100" dirty="0" smtClean="0"/>
                  <a:t>Time for X=100 of figure A (</a:t>
                </a:r>
                <a:r>
                  <a:rPr lang="en-US" sz="1100" dirty="0"/>
                  <a:t>seconds)</a:t>
                </a:r>
              </a:p>
            </c:rich>
          </c:tx>
          <c:layout/>
        </c:title>
        <c:majorTickMark val="none"/>
        <c:tickLblPos val="nextTo"/>
        <c:crossAx val="77501568"/>
        <c:crosses val="autoZero"/>
        <c:auto val="1"/>
        <c:lblAlgn val="ctr"/>
        <c:lblOffset val="100"/>
      </c:catAx>
      <c:valAx>
        <c:axId val="775015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7748710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5080023964395756"/>
          <c:y val="4.2378608923884523E-2"/>
          <c:w val="0.78398236905169283"/>
          <c:h val="0.5797747156605440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EEECE1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cat>
            <c:strRef>
              <c:f>raw_data!$AL$5:$AL$15</c:f>
              <c:strCache>
                <c:ptCount val="11"/>
                <c:pt idx="0">
                  <c:v>4-6</c:v>
                </c:pt>
                <c:pt idx="1">
                  <c:v>6-8</c:v>
                </c:pt>
                <c:pt idx="2">
                  <c:v>8-10</c:v>
                </c:pt>
                <c:pt idx="3">
                  <c:v>10-12</c:v>
                </c:pt>
                <c:pt idx="4">
                  <c:v>12-14</c:v>
                </c:pt>
                <c:pt idx="5">
                  <c:v>14-16</c:v>
                </c:pt>
                <c:pt idx="6">
                  <c:v>16-18</c:v>
                </c:pt>
                <c:pt idx="7">
                  <c:v>18-20</c:v>
                </c:pt>
                <c:pt idx="8">
                  <c:v>20-22</c:v>
                </c:pt>
                <c:pt idx="9">
                  <c:v>22-24</c:v>
                </c:pt>
                <c:pt idx="10">
                  <c:v>24-26</c:v>
                </c:pt>
              </c:strCache>
            </c:strRef>
          </c:cat>
          <c:val>
            <c:numRef>
              <c:f>raw_data!$AJ$5:$AJ$15</c:f>
              <c:numCache>
                <c:formatCode>General</c:formatCode>
                <c:ptCount val="11"/>
                <c:pt idx="0">
                  <c:v>17</c:v>
                </c:pt>
                <c:pt idx="1">
                  <c:v>5</c:v>
                </c:pt>
                <c:pt idx="2">
                  <c:v>14</c:v>
                </c:pt>
                <c:pt idx="3">
                  <c:v>16</c:v>
                </c:pt>
                <c:pt idx="4">
                  <c:v>15</c:v>
                </c:pt>
                <c:pt idx="5">
                  <c:v>9</c:v>
                </c:pt>
                <c:pt idx="6">
                  <c:v>14</c:v>
                </c:pt>
                <c:pt idx="7">
                  <c:v>3</c:v>
                </c:pt>
                <c:pt idx="8">
                  <c:v>6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</c:ser>
        <c:gapWidth val="0"/>
        <c:axId val="77525376"/>
        <c:axId val="77527296"/>
      </c:barChart>
      <c:catAx>
        <c:axId val="77525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dirty="0"/>
                  <a:t>Kmeans </a:t>
                </a:r>
                <a:r>
                  <a:rPr lang="en-US" sz="1000" dirty="0" smtClean="0"/>
                  <a:t>Time for X=100 of figure A</a:t>
                </a:r>
                <a:r>
                  <a:rPr lang="en-US" sz="1000" baseline="0" dirty="0" smtClean="0"/>
                  <a:t> </a:t>
                </a:r>
                <a:r>
                  <a:rPr lang="en-US" sz="1000" dirty="0" smtClean="0"/>
                  <a:t>(seconds</a:t>
                </a:r>
                <a:r>
                  <a:rPr lang="en-US" sz="1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17039997717676594"/>
              <c:y val="0.87215277777777778"/>
            </c:manualLayout>
          </c:layout>
        </c:title>
        <c:majorTickMark val="none"/>
        <c:tickLblPos val="nextTo"/>
        <c:crossAx val="77527296"/>
        <c:crosses val="autoZero"/>
        <c:auto val="1"/>
        <c:lblAlgn val="ctr"/>
        <c:lblOffset val="100"/>
      </c:catAx>
      <c:valAx>
        <c:axId val="7752729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77525376"/>
        <c:crosses val="autoZero"/>
        <c:crossBetween val="between"/>
      </c:valAx>
      <c:spPr>
        <a:solidFill>
          <a:prstClr val="white">
            <a:lumMod val="85000"/>
          </a:prstClr>
        </a:solidFill>
      </c:spPr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9350192641153222"/>
          <c:y val="8.4109997613934617E-2"/>
          <c:w val="0.64696824146981746"/>
          <c:h val="0.60513729053099163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2">
                <a:lumMod val="75000"/>
              </a:schemeClr>
            </a:solidFill>
            <a:ln w="12700">
              <a:solidFill>
                <a:schemeClr val="tx1"/>
              </a:solidFill>
            </a:ln>
          </c:spPr>
          <c:cat>
            <c:strRef>
              <c:f>raw_data!$S$143:$S$146</c:f>
              <c:strCache>
                <c:ptCount val="4"/>
                <c:pt idx="0">
                  <c:v>2.05-2.07</c:v>
                </c:pt>
                <c:pt idx="1">
                  <c:v>2.07-2.09</c:v>
                </c:pt>
                <c:pt idx="2">
                  <c:v>2.09-2.11</c:v>
                </c:pt>
                <c:pt idx="3">
                  <c:v>2.11-2.13</c:v>
                </c:pt>
              </c:strCache>
            </c:strRef>
          </c:cat>
          <c:val>
            <c:numRef>
              <c:f>raw_data!$R$143:$R$146</c:f>
              <c:numCache>
                <c:formatCode>General</c:formatCode>
                <c:ptCount val="4"/>
                <c:pt idx="0">
                  <c:v>14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gapWidth val="0"/>
        <c:axId val="77539584"/>
        <c:axId val="77726080"/>
      </c:barChart>
      <c:catAx>
        <c:axId val="775395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b="1" i="0" baseline="0" dirty="0" smtClean="0"/>
                  <a:t>Kmeans Time for X=100 of figure A (seconds)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0.19683517060367442"/>
              <c:y val="0.84617605491621239"/>
            </c:manualLayout>
          </c:layout>
        </c:title>
        <c:majorTickMark val="none"/>
        <c:tickLblPos val="nextTo"/>
        <c:crossAx val="77726080"/>
        <c:crosses val="autoZero"/>
        <c:auto val="1"/>
        <c:lblAlgn val="ctr"/>
        <c:lblOffset val="100"/>
      </c:catAx>
      <c:valAx>
        <c:axId val="777260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dirty="0" smtClean="0"/>
                  <a:t>Frequency</a:t>
                </a:r>
                <a:endParaRPr lang="en-US" sz="1100" dirty="0"/>
              </a:p>
            </c:rich>
          </c:tx>
          <c:layout/>
        </c:title>
        <c:numFmt formatCode="General" sourceLinked="1"/>
        <c:tickLblPos val="nextTo"/>
        <c:crossAx val="7753958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bg2">
                <a:lumMod val="75000"/>
              </a:schemeClr>
            </a:solidFill>
            <a:ln w="12700">
              <a:solidFill>
                <a:sysClr val="windowText" lastClr="000000"/>
              </a:solidFill>
            </a:ln>
          </c:spPr>
          <c:cat>
            <c:strRef>
              <c:f>Sheet1!$U$62:$U$69</c:f>
              <c:strCache>
                <c:ptCount val="8"/>
                <c:pt idx="0">
                  <c:v>7-7.15</c:v>
                </c:pt>
                <c:pt idx="1">
                  <c:v>7.15-7.3</c:v>
                </c:pt>
                <c:pt idx="2">
                  <c:v>7.3-7.45</c:v>
                </c:pt>
                <c:pt idx="3">
                  <c:v>7.45-7.6</c:v>
                </c:pt>
                <c:pt idx="4">
                  <c:v>7.6-7.75</c:v>
                </c:pt>
                <c:pt idx="5">
                  <c:v>7.75-7.9</c:v>
                </c:pt>
                <c:pt idx="6">
                  <c:v>7.9-8.05</c:v>
                </c:pt>
                <c:pt idx="7">
                  <c:v>8.05-8.2</c:v>
                </c:pt>
              </c:strCache>
            </c:strRef>
          </c:cat>
          <c:val>
            <c:numRef>
              <c:f>Sheet1!$T$62:$T$69</c:f>
              <c:numCache>
                <c:formatCode>General</c:formatCode>
                <c:ptCount val="8"/>
                <c:pt idx="0">
                  <c:v>4</c:v>
                </c:pt>
                <c:pt idx="1">
                  <c:v>13</c:v>
                </c:pt>
                <c:pt idx="2">
                  <c:v>16</c:v>
                </c:pt>
                <c:pt idx="3">
                  <c:v>16</c:v>
                </c:pt>
                <c:pt idx="4">
                  <c:v>7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gapWidth val="0"/>
        <c:axId val="77874304"/>
        <c:axId val="77875840"/>
      </c:barChart>
      <c:catAx>
        <c:axId val="77874304"/>
        <c:scaling>
          <c:orientation val="minMax"/>
        </c:scaling>
        <c:axPos val="b"/>
        <c:majorTickMark val="none"/>
        <c:tickLblPos val="nextTo"/>
        <c:crossAx val="77875840"/>
        <c:crosses val="autoZero"/>
        <c:auto val="1"/>
        <c:lblAlgn val="ctr"/>
        <c:lblOffset val="100"/>
      </c:catAx>
      <c:valAx>
        <c:axId val="7787584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7787430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6DEB2-A881-4A9E-8A15-689C35C3AAAE}" type="slidenum">
              <a:rPr lang="en-US"/>
              <a:pPr/>
              <a:t>10</a:t>
            </a:fld>
            <a:endParaRPr lang="en-US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BF0689-0FD9-4F5B-B20B-B9239DC8FCCA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12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87F72-AFF9-4355-9830-B90CFCCF642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14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3C7A-A968-40A2-A0E2-0F144E87576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19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14A6435-9DC0-4F06-815B-93D782C3DBF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21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22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BEF87F72-AFF9-4355-9830-B90CFCCF6423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23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2050" y="681038"/>
            <a:ext cx="4537075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8FD483-2B22-4A23-B093-08BB33A29E5E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8DC7F6C-A566-4387-9265-F9EE11675CB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0173B2-124D-4BC8-AF9F-167E85A21D5D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69CF347-4DAA-42F7-889E-79376B4E79B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2298257-DE92-4E88-8E82-3CEC65F0B92E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029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577559-9432-4092-9AF5-278C8D82D7B3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131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0173B2-124D-4BC8-AF9F-167E85A21D5D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0173B2-124D-4BC8-AF9F-167E85A21D5D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C3241-BF05-4CC2-BE7C-3622E7D46567}" type="slidenum">
              <a:rPr lang="en-US"/>
              <a:pPr/>
              <a:t>9</a:t>
            </a:fld>
            <a:endParaRPr lang="en-US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1379181-CE69-4A8A-903B-0FDACEDC9EA9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580B75-D845-4489-9B73-DA4CA7FA07F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8C2F1C7-E06F-4B0E-8758-9837DCA5E8E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A395CF-4565-4D35-9C61-414974A5931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2235258-9015-43CA-A30B-B831990FD15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4393258-1C0D-4E1C-BC34-E5F79C0692A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2DC41FF-3058-421B-AD6B-9B6C3B3A4AA4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1F2718-1956-4810-9A2A-9D9FCDDBB7C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3E5A31D-FF2D-445C-A235-F20C384549A0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144A45-E9B7-464E-86DF-89585273EE8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2E0908-8489-4B54-9276-5452B08B2B6B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E3E1BD-D33C-48E2-B765-1AA22309C35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ACC838B-D847-4166-A7A8-A668753EF225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5657F0-1B4F-42C5-9A65-530FBF40DC2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6AC1640-A145-4DC0-8833-7FB43F65ABB0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393C67-47E9-449E-B1D3-19FAB7544C6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48738BE-AA74-4AB4-92AF-78DB4BC9C239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EA725A4-890C-4006-86AB-47F1151D658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D6BAD3A-E0AA-48D9-8C22-4A6A6782E365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55E55-A082-4BA4-A783-450714FA55E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580828F-5C62-4978-AE3D-B3BA82731BC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F751643-BC21-4867-A65D-ABC0E6EB807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14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144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44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44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AD27FD5-9A49-4FB3-8D07-C0B2F6182A6A}" type="slidenum">
              <a:rPr lang="en-US" sz="1400" kern="1200"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4471" name="Text Box 7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</a:t>
            </a: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YBERINFRASTRUCTURE </a:t>
            </a:r>
            <a:r>
              <a:rPr kumimoji="1"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</a:t>
            </a: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ENTER FOR</a:t>
            </a:r>
            <a:r>
              <a:rPr kumimoji="1" lang="en-US" sz="1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</a:t>
            </a: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OLAR</a:t>
            </a:r>
            <a:r>
              <a:rPr kumimoji="1" lang="en-US" sz="1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4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</a:t>
            </a: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CIENCE </a:t>
            </a:r>
            <a:r>
              <a:rPr kumimoji="1" lang="en-US" sz="1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(CICPS)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EC81EE5-3613-45E2-982F-81DB5D4953E6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3198899-1B78-4467-93F7-6EB380814546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55D9D63-E629-4CD5-A400-B77C13FCF065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973C577E-DD98-4FD7-80D4-F76B09E4F875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E991EEE-F060-4317-8C49-F1873D5E8DFC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BA524F1-8A48-4CA3-B1AB-5CA1FFCC83C0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44387490-D2B0-4A1D-A4DA-03643B5A7A0F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FF9CE04-5354-4F91-9882-2F7EF406059B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79D007E-FF14-4DF9-9469-0ED83ECB702B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8D0ABC8-BB0D-4261-B32C-29B2C23E2E8F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1BF98-9216-4364-8034-ABD0BF0EF4D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02C606-098A-47A5-B85F-3A7240FEB22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1EBC0F-3A9E-461C-908A-973BA2CDBB6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AC8098-75C2-4987-BAAF-7972EC52284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3F6E34-5525-4E76-87FA-7CDCF563CCB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71CAC4E-522F-4442-99DE-3625A2133F7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71ADFA-A11A-49E9-BF3D-96065F8E703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C27F8D-2009-4535-8F56-680AABCEE8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65224B-C614-4CE5-9F0D-BB25EF2D3BC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BAFC96-1B57-4A3D-B601-E4F9625BB1D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262D65-87BD-4B09-BE1A-443E12E3CAE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A38EB-6F0D-4CD7-BD78-596F069E6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E1BF98-9216-4364-8034-ABD0BF0EF4D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02C606-098A-47A5-B85F-3A7240FEB22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1EBC0F-3A9E-461C-908A-973BA2CDBB6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AC8098-75C2-4987-BAAF-7972EC52284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3F6E34-5525-4E76-87FA-7CDCF563CCB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71CAC4E-522F-4442-99DE-3625A2133F7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71ADFA-A11A-49E9-BF3D-96065F8E703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C27F8D-2009-4535-8F56-680AABCEE8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665224B-C614-4CE5-9F0D-BB25EF2D3BC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BAFC96-1B57-4A3D-B601-E4F9625BB1D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262D65-87BD-4B09-BE1A-443E12E3CAE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DC73230C-FDFE-4549-933B-E0915F99ABD6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E74540CE-41C4-48ED-A358-4B5113F205C4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C9F4D3D1-9EDC-46AB-BC92-7504EAB3317A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8EBBBD52-455A-4133-93AB-8B2D07F2EAE7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5685BCA2-F2F2-4A80-95D8-0B49288E40F4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A8657517-251E-4D2B-AE68-510320BA96E1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E5A1C077-53D3-4BB1-8799-0F3234B3B275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01895A19-CBFB-4A66-A332-7C8EB61024A1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78510C0E-9CD7-4406-A87E-BF402931B973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D8399C55-4550-42B4-9647-847E5C6C3C02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410911C8-1C05-4323-B704-20C225B868C1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D8D4568E-5E2B-45DB-B874-2F2B09E19492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1280E268-18FC-4E7B-A47D-D69ABA836796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24CAC747-358F-4E40-A56B-D993A17174F9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A97FC1F7-CE5A-4490-A8D7-A27D7BBE80E7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FE1763D9-0CE3-41C0-929E-6F091F19B06D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D400A34D-EDE2-4950-BC36-9EEAE35A275B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28C0EA9B-131A-4CCF-A9BC-A6774AFD76B0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3CB733EC-BD1F-4DEB-9D30-39B64265C99A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85B4CCC1-3A37-425C-8841-6720DB7F0F35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hangingPunct="0">
              <a:defRPr/>
            </a:pPr>
            <a:fld id="{5A2496B4-6FF9-46EA-839F-116FD7449D4C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 eaLnBrk="0" hangingPunct="0">
                <a:defRPr/>
              </a:pPr>
              <a:t>11/14/2008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hangingPunct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hangingPunct="0">
              <a:defRPr/>
            </a:pPr>
            <a:fld id="{01DF3704-3B31-4DA5-8BDE-27C6D0D5C94B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 eaLnBrk="0" hangingPunct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E71149-2264-432C-84B6-1E7C1F1887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080DD8-10E0-4C34-ACD6-C104455179D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8798DB-A0F9-4177-8E3C-C981F244A13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C13887-2752-4391-BACE-2513CDEDAA9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F5B290-6F4F-4CE3-99A4-36CE27C8DC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59A1F-EAFB-4EAD-A1AB-EFFD0C78DD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81D008-04A7-4164-BF4A-59886354B83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52F6DB-A119-42A7-A24F-0521C32E9DE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2E0BEE-2BD9-4336-84EE-B2594288CD0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B48271-39BD-4531-8BD5-BCFC7064009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B65B20-0090-4397-AE5D-61F09C19658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8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82ACF3-A52C-42EE-BCCF-9A6748741D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11/14/2008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1504FD-DDA6-4552-AD10-04FCD0C1A0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82ACF3-A52C-42EE-BCCF-9A6748741D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11/14/2008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1504FD-DDA6-4552-AD10-04FCD0C1A0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819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D3AF9012-7FFD-4B61-B457-36F7664B2F8D}" type="datetimeFigureOut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11/14/2008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513D580-20FD-40D4-B0CB-687D22F083DB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81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42" name="Picture 2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29450" y="5410200"/>
            <a:ext cx="2114550" cy="1238250"/>
          </a:xfrm>
          <a:prstGeom prst="rect">
            <a:avLst/>
          </a:prstGeom>
          <a:noFill/>
        </p:spPr>
      </p:pic>
      <p:pic>
        <p:nvPicPr>
          <p:cNvPr id="4413443" name="Picture 3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9140825" cy="228600"/>
          </a:xfrm>
          <a:prstGeom prst="rect">
            <a:avLst/>
          </a:prstGeom>
          <a:noFill/>
        </p:spPr>
      </p:pic>
      <p:pic>
        <p:nvPicPr>
          <p:cNvPr id="4413444" name="Picture 4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92075"/>
            <a:ext cx="9140825" cy="136525"/>
          </a:xfrm>
          <a:prstGeom prst="rect">
            <a:avLst/>
          </a:prstGeom>
          <a:noFill/>
        </p:spPr>
      </p:pic>
      <p:sp>
        <p:nvSpPr>
          <p:cNvPr id="4413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134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13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/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3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/>
            </a:lvl1pPr>
          </a:lstStyle>
          <a:p>
            <a:pPr algn="ctr" rtl="0" fontAlgn="base"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3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/>
            </a:lvl1pPr>
          </a:lstStyle>
          <a:p>
            <a:pPr rtl="0" fontAlgn="base">
              <a:spcAft>
                <a:spcPct val="0"/>
              </a:spcAft>
            </a:pPr>
            <a:fld id="{C4E48DC2-7F37-403D-A974-397C3F77D498}" type="slidenum">
              <a:rPr lang="en-US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13450" name="Text Box 10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1200" b="1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</a:t>
            </a:r>
            <a:r>
              <a:rPr kumimoji="1" lang="en-US" sz="10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YBERINFRASTRUCTURE </a:t>
            </a:r>
            <a:r>
              <a:rPr kumimoji="1" lang="en-US" sz="1200" b="1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</a:t>
            </a:r>
            <a:r>
              <a:rPr kumimoji="1" lang="en-US" sz="10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ENTER FOR</a:t>
            </a:r>
            <a:r>
              <a:rPr kumimoji="1"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kumimoji="1" lang="en-US" sz="1200" b="1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kumimoji="1" lang="en-US" sz="10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OLAR</a:t>
            </a:r>
            <a:r>
              <a:rPr kumimoji="1"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kumimoji="1" lang="en-US" sz="1200" b="1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S</a:t>
            </a:r>
            <a:r>
              <a:rPr kumimoji="1" lang="en-US" sz="10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CIENCE </a:t>
            </a:r>
            <a:r>
              <a:rPr kumimoji="1"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(CICPS)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hlink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hlink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3D1984-3521-4E7F-8285-9CA3F58D28BF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3D1984-3521-4E7F-8285-9CA3F58D28BF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 eaLnBrk="0" hangingPunct="0">
              <a:defRPr/>
            </a:pPr>
            <a:fld id="{D34E9C01-59CB-419B-9DD8-7E46CC0A3D78}" type="datetimeFigureOut">
              <a:rPr lang="en-US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 eaLnBrk="0" hangingPunct="0">
                <a:defRPr/>
              </a:pPr>
              <a:t>11/14/2008</a:t>
            </a:fld>
            <a:endParaRPr lang="en-US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 eaLnBrk="0" hangingPunct="0"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 eaLnBrk="0" hangingPunct="0">
              <a:defRPr/>
            </a:pPr>
            <a:fld id="{0529B368-0F36-4DB8-8A07-D70D5958BA7D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 eaLnBrk="0" hangingPunct="0">
                <a:defRPr/>
              </a:pPr>
              <a:t>‹#›</a:t>
            </a:fld>
            <a:endParaRPr lang="en-US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94A378-3ED1-47F3-91C2-A90957EC9226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82ACF3-A52C-42EE-BCCF-9A6748741D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11/14/2008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1504FD-DDA6-4552-AD10-04FCD0C1A0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82ACF3-A52C-42EE-BCCF-9A6748741D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11/14/2008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1504FD-DDA6-4552-AD10-04FCD0C1A0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2.vml"/><Relationship Id="rId4" Type="http://schemas.openxmlformats.org/officeDocument/2006/relationships/oleObject" Target="Nokia%20Talk%20on%20Phoenix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sdn.microsoft.com/robotics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334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sz="5400" dirty="0" smtClean="0"/>
              <a:t>Clouds and Grids</a:t>
            </a:r>
            <a:br>
              <a:rPr lang="en-US" sz="5400" dirty="0" smtClean="0"/>
            </a:br>
            <a:r>
              <a:rPr lang="en-US" sz="5400" dirty="0" smtClean="0"/>
              <a:t>Multicore</a:t>
            </a:r>
            <a:r>
              <a:rPr lang="en-US" sz="5400" dirty="0" smtClean="0"/>
              <a:t> </a:t>
            </a:r>
            <a:r>
              <a:rPr lang="en-US" sz="6000" dirty="0" smtClean="0"/>
              <a:t>and all that</a:t>
            </a:r>
            <a:endParaRPr lang="en-US" sz="60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GADA Panel</a:t>
            </a: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November 14 </a:t>
            </a: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2008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058CA-84AA-4231-83DF-64A8C2A1630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000" smtClean="0"/>
              <a:t>The Sensors on the Fun Grid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1026" name="PhotoImpact" r:id="rId4" imgW="2685714" imgH="2266667" progId="PI3.Image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1027" name="PhotoImpact" r:id="rId5" imgW="2542857" imgH="2276190" progId="PI3.Image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1028" name="PhotoImpact" r:id="rId6" imgW="20723810" imgH="15542857" progId="PI3.Image">
              <p:embed/>
            </p:oleObj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1029" name="PhotoImpact" r:id="rId7" imgW="1857143" imgH="1838095" progId="PI3.Image">
              <p:embed/>
            </p:oleObj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5105400" y="5029200"/>
          <a:ext cx="1193800" cy="971550"/>
        </p:xfrm>
        <a:graphic>
          <a:graphicData uri="http://schemas.openxmlformats.org/presentationml/2006/ole">
            <p:oleObj spid="_x0000_s1030" name="PhotoImpact" r:id="rId8" imgW="1777778" imgH="1447619" progId="PI3.Image">
              <p:embed/>
            </p:oleObj>
          </a:graphicData>
        </a:graphic>
      </p:graphicFrame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Lego</a:t>
            </a:r>
            <a:r>
              <a:rPr lang="en-US"/>
              <a:t> Robot             </a:t>
            </a:r>
            <a:r>
              <a:rPr lang="en-US">
                <a:solidFill>
                  <a:srgbClr val="FFFF00"/>
                </a:solidFill>
              </a:rPr>
              <a:t>GPS</a:t>
            </a:r>
            <a:r>
              <a:rPr lang="en-US"/>
              <a:t>          Nokia N800                 </a:t>
            </a:r>
            <a:r>
              <a:rPr lang="en-US">
                <a:solidFill>
                  <a:srgbClr val="FFFF00"/>
                </a:solidFill>
              </a:rPr>
              <a:t> RFID</a:t>
            </a:r>
            <a:r>
              <a:rPr lang="en-US"/>
              <a:t> Tag                   RFID Reader</a:t>
            </a:r>
          </a:p>
        </p:txBody>
      </p:sp>
      <p:pic>
        <p:nvPicPr>
          <p:cNvPr id="103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Laptop </a:t>
            </a:r>
            <a:r>
              <a:rPr lang="en-US"/>
              <a:t>for PowerPoint</a:t>
            </a: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5562600" y="32004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 </a:t>
            </a:r>
            <a:r>
              <a:rPr lang="en-US">
                <a:solidFill>
                  <a:srgbClr val="FFFF00"/>
                </a:solidFill>
              </a:rPr>
              <a:t>Robots</a:t>
            </a:r>
            <a:r>
              <a:rPr lang="en-US"/>
              <a:t>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FAFB5-4C46-4048-B4C9-356C36BEA8C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8915400" cy="6819900"/>
        </p:xfrm>
        <a:graphic>
          <a:graphicData uri="http://schemas.openxmlformats.org/presentationml/2006/ole">
            <p:oleObj spid="_x0000_s2050" name="Acrobat Document" r:id="rId4" imgW="5638467" imgH="4312772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Nimbus Cloud – MPI Performance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85344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Graph 1 (Left)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 MPI implementation of Kmeans clustering algorithm</a:t>
            </a:r>
          </a:p>
          <a:p>
            <a:endParaRPr lang="en-US" sz="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Graph 2 (right)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MPI 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implementation of </a:t>
            </a: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Kmeans algorithm 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modified to </a:t>
            </a: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 perform </a:t>
            </a:r>
          </a:p>
          <a:p>
            <a:pPr lvl="0">
              <a:buNone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		  each 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</a:rPr>
              <a:t>MPI  communication </a:t>
            </a:r>
            <a:r>
              <a:rPr lang="en-US" sz="3300" dirty="0" smtClean="0">
                <a:solidFill>
                  <a:schemeClr val="tx2">
                    <a:lumMod val="75000"/>
                  </a:schemeClr>
                </a:solidFill>
              </a:rPr>
              <a:t>up to 100 times</a:t>
            </a:r>
          </a:p>
          <a:p>
            <a:pPr lvl="0"/>
            <a:endParaRPr lang="en-US" sz="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Performed using 8 MPI processes running on 8 compute nodes each with AMD Opteron™ processors (2.2 GHz and 3 GB of memory)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Note large fluctuations in VM-based runtime – implies terrible scaling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km_vm_direc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4569715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3886200"/>
            <a:ext cx="434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Kmeans clustering time vs. the number of 2D data points.</a:t>
            </a:r>
          </a:p>
          <a:p>
            <a:pPr algn="ctr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(Both axes are in log scale)</a:t>
            </a:r>
          </a:p>
        </p:txBody>
      </p:sp>
      <p:pic>
        <p:nvPicPr>
          <p:cNvPr id="6" name="Picture 5" descr="kmeans_lo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609600"/>
            <a:ext cx="4495800" cy="31456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5400" y="3886200"/>
            <a:ext cx="403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Kmeans clustering time (for 100000 data points) vs. the number of iterations of each MPI communication routine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Nimbus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Kmeans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Time in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</a:rPr>
              <a:t>secs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 for 100 MPI calls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52400" y="2514600"/>
          <a:ext cx="41148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0" y="4648200"/>
          <a:ext cx="38100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38400" y="2819400"/>
            <a:ext cx="82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Setup 2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876800"/>
            <a:ext cx="82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Setup 3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52400" y="762000"/>
          <a:ext cx="35052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762000"/>
            <a:ext cx="82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Setup 1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75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581400" y="685800"/>
          <a:ext cx="2667000" cy="2560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33500"/>
                <a:gridCol w="1333500"/>
              </a:tblGrid>
              <a:tr h="304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Setup  1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VM_MIN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4.857</a:t>
                      </a:r>
                      <a:endParaRPr lang="en-US" sz="1400" b="0" i="0" u="none" strike="noStrike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VM_Average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12.070</a:t>
                      </a:r>
                      <a:endParaRPr lang="en-US" sz="1400" b="0" i="0" u="none" strike="noStrike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VM_MAX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24.255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Setup 3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VM_MIN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7.736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VM_Average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17.744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VM_MAX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32.922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Chart 13"/>
          <p:cNvGraphicFramePr/>
          <p:nvPr/>
        </p:nvGraphicFramePr>
        <p:xfrm>
          <a:off x="4114800" y="3200400"/>
          <a:ext cx="38100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324600" y="685800"/>
          <a:ext cx="2667000" cy="2560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33500"/>
                <a:gridCol w="1333500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Setup 2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VM_MIN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5.067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VM_Average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9.262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VM_MAX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24.142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Direct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MIN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2.058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Average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2.069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MAX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2.112</a:t>
                      </a:r>
                      <a:endParaRPr lang="en-US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Sans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19800" y="3657600"/>
            <a:ext cx="69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Direct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6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3810000" y="5181600"/>
          <a:ext cx="4876800" cy="163594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30034"/>
                <a:gridCol w="1773383"/>
                <a:gridCol w="1773383"/>
              </a:tblGrid>
              <a:tr h="689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Test Setup</a:t>
                      </a:r>
                      <a:endParaRPr lang="en-US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# of cores to the </a:t>
                      </a: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 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OS (</a:t>
                      </a:r>
                      <a:r>
                        <a:rPr lang="en-US" sz="16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domU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# of cores to the </a:t>
                      </a: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host OS 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(dom0)</a:t>
                      </a:r>
                      <a:endParaRPr lang="en-US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</a:tr>
              <a:tr h="268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1800" b="1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</a:tr>
              <a:tr h="268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1800" b="1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</a:tr>
              <a:tr h="268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016" marR="79016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MPI on Eucalyptus Public Cloud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0" y="3581400"/>
            <a:ext cx="4876800" cy="1371600"/>
          </a:xfrm>
        </p:spPr>
        <p:txBody>
          <a:bodyPr>
            <a:normAutofit fontScale="92500"/>
          </a:bodyPr>
          <a:lstStyle/>
          <a:p>
            <a:r>
              <a:rPr lang="en-US" sz="1900" dirty="0" smtClean="0">
                <a:solidFill>
                  <a:schemeClr val="tx2">
                    <a:lumMod val="75000"/>
                  </a:schemeClr>
                </a:solidFill>
              </a:rPr>
              <a:t>Average Kmeans clustering time vs. the number of iterations of each MPI communication routine</a:t>
            </a:r>
          </a:p>
          <a:p>
            <a:r>
              <a:rPr lang="en-US" sz="1900" dirty="0" smtClean="0">
                <a:solidFill>
                  <a:srgbClr val="C00000"/>
                </a:solidFill>
              </a:rPr>
              <a:t>4 MPI processes on 4 VM </a:t>
            </a:r>
            <a:r>
              <a:rPr lang="en-US" sz="1900" dirty="0" smtClean="0">
                <a:solidFill>
                  <a:schemeClr val="tx2">
                    <a:lumMod val="75000"/>
                  </a:schemeClr>
                </a:solidFill>
              </a:rPr>
              <a:t>instances were used</a:t>
            </a:r>
          </a:p>
          <a:p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/>
        </p:nvGraphicFramePr>
        <p:xfrm>
          <a:off x="76200" y="4805172"/>
          <a:ext cx="4267200" cy="20528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3334"/>
                <a:gridCol w="257386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Configuration</a:t>
                      </a:r>
                      <a:endParaRPr lang="en-US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5557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VM</a:t>
                      </a:r>
                      <a:endParaRPr lang="en-US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26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CPU and Memory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31520" algn="l"/>
                        </a:tabLst>
                      </a:pP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Intel(R) Xeon(TM) CPU 3.20GHz, 128MB Memory</a:t>
                      </a:r>
                    </a:p>
                  </a:txBody>
                  <a:tcPr marL="68580" marR="68580" marT="0" marB="0"/>
                </a:tc>
              </a:tr>
              <a:tr h="83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Virtual Machine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Xen</a:t>
                      </a: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virtual </a:t>
                      </a: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machine </a:t>
                      </a: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(VMs)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Operating System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Debian</a:t>
                      </a: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Etch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gcc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gcc version 4.1.1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MPI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LAM 7.1.4/MPI 2</a:t>
                      </a:r>
                      <a:endParaRPr lang="en-US" sz="140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3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Network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-</a:t>
                      </a:r>
                      <a:endParaRPr lang="en-US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8" descr="upc_km_lo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4459609" cy="3023541"/>
          </a:xfrm>
          <a:prstGeom prst="rect">
            <a:avLst/>
          </a:prstGeom>
        </p:spPr>
      </p:pic>
      <p:graphicFrame>
        <p:nvGraphicFramePr>
          <p:cNvPr id="18" name="Chart 17"/>
          <p:cNvGraphicFramePr/>
          <p:nvPr/>
        </p:nvGraphicFramePr>
        <p:xfrm>
          <a:off x="4724400" y="1219200"/>
          <a:ext cx="39624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76800" y="9144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600" b="1" kern="1200" dirty="0" err="1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Kmeans</a:t>
            </a:r>
            <a:r>
              <a:rPr lang="en-US" sz="1600" b="1" kern="12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Time </a:t>
            </a:r>
            <a:r>
              <a:rPr lang="en-US" sz="1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for 100 </a:t>
            </a:r>
            <a:r>
              <a:rPr lang="en-US" sz="1600" b="1" kern="12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iterations</a:t>
            </a:r>
            <a:endParaRPr lang="en-US" sz="1600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257800" y="4191000"/>
          <a:ext cx="3352800" cy="1219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6400"/>
                <a:gridCol w="1676400"/>
              </a:tblGrid>
              <a:tr h="23948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Variable</a:t>
                      </a:r>
                      <a:endParaRPr lang="en-US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MPI</a:t>
                      </a:r>
                      <a:r>
                        <a:rPr lang="en-US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Time</a:t>
                      </a:r>
                      <a:endParaRPr lang="en-US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3948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VM_MIN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7.056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3948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VM_Average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7.417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3948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VM_MAX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8.152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00600" y="5791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redo on larger dedicated hardware </a:t>
            </a:r>
          </a:p>
          <a:p>
            <a:r>
              <a:rPr lang="en-US" dirty="0" smtClean="0"/>
              <a:t>Used for direct (no VM), Eucalyptus and Nimbus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4000" dirty="0" smtClean="0"/>
              <a:t>Consider a Collection of Computers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562600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dirty="0" smtClean="0"/>
              <a:t>We can have various </a:t>
            </a:r>
            <a:r>
              <a:rPr lang="en-US" dirty="0" smtClean="0">
                <a:solidFill>
                  <a:srgbClr val="FFFF00"/>
                </a:solidFill>
              </a:rPr>
              <a:t>hardware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Multicore </a:t>
            </a:r>
            <a:r>
              <a:rPr lang="en-US" dirty="0" smtClean="0"/>
              <a:t>– Shared memory, low latency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High quality Cluster </a:t>
            </a:r>
            <a:r>
              <a:rPr lang="en-US" dirty="0" smtClean="0"/>
              <a:t>– Distributed Memory, Low latency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Standard </a:t>
            </a:r>
            <a:r>
              <a:rPr lang="en-US" dirty="0" smtClean="0">
                <a:solidFill>
                  <a:srgbClr val="FFFF00"/>
                </a:solidFill>
              </a:rPr>
              <a:t>distributed system </a:t>
            </a:r>
            <a:r>
              <a:rPr lang="en-US" dirty="0" smtClean="0"/>
              <a:t>– Distributed Memory, High latency</a:t>
            </a:r>
          </a:p>
          <a:p>
            <a:pPr>
              <a:lnSpc>
                <a:spcPts val="3000"/>
              </a:lnSpc>
            </a:pPr>
            <a:r>
              <a:rPr lang="en-US" dirty="0" smtClean="0"/>
              <a:t>We can program the coordination of these  units by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Threads</a:t>
            </a:r>
            <a:r>
              <a:rPr lang="en-US" dirty="0" smtClean="0"/>
              <a:t> on cores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MPI </a:t>
            </a:r>
            <a:r>
              <a:rPr lang="en-US" dirty="0" smtClean="0"/>
              <a:t>on cores and/or between nodes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MapReduce/Hadoop/Dryad../AVS </a:t>
            </a:r>
            <a:r>
              <a:rPr lang="en-US" dirty="0" smtClean="0"/>
              <a:t>for dataflow</a:t>
            </a:r>
          </a:p>
          <a:p>
            <a:pPr lvl="1">
              <a:lnSpc>
                <a:spcPts val="3000"/>
              </a:lnSpc>
            </a:pPr>
            <a:r>
              <a:rPr lang="en-US" dirty="0" smtClean="0">
                <a:solidFill>
                  <a:srgbClr val="FFFF00"/>
                </a:solidFill>
              </a:rPr>
              <a:t>Workflow</a:t>
            </a:r>
            <a:r>
              <a:rPr lang="en-US" dirty="0" smtClean="0"/>
              <a:t> linking services</a:t>
            </a:r>
          </a:p>
          <a:p>
            <a:pPr lvl="1">
              <a:lnSpc>
                <a:spcPts val="3000"/>
              </a:lnSpc>
            </a:pPr>
            <a:r>
              <a:rPr lang="en-US" dirty="0" smtClean="0"/>
              <a:t>These can all be considered as some sort of execution </a:t>
            </a:r>
            <a:r>
              <a:rPr lang="en-US" dirty="0" smtClean="0">
                <a:solidFill>
                  <a:srgbClr val="FFFF00"/>
                </a:solidFill>
              </a:rPr>
              <a:t>unit exchanging messages with some other unit</a:t>
            </a:r>
          </a:p>
          <a:p>
            <a:pPr>
              <a:lnSpc>
                <a:spcPts val="3000"/>
              </a:lnSpc>
            </a:pPr>
            <a:r>
              <a:rPr lang="en-US" dirty="0" smtClean="0"/>
              <a:t>And there are </a:t>
            </a:r>
            <a:r>
              <a:rPr lang="en-US" dirty="0" smtClean="0">
                <a:solidFill>
                  <a:srgbClr val="FFFF00"/>
                </a:solidFill>
              </a:rPr>
              <a:t>higher level programming models </a:t>
            </a:r>
            <a:r>
              <a:rPr lang="en-US" dirty="0" smtClean="0"/>
              <a:t>such as </a:t>
            </a:r>
            <a:r>
              <a:rPr lang="en-US" dirty="0" err="1" smtClean="0"/>
              <a:t>OpenMP</a:t>
            </a:r>
            <a:r>
              <a:rPr lang="en-US" dirty="0" smtClean="0"/>
              <a:t>, PGAS, HPCS Languages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4000" dirty="0" smtClean="0"/>
              <a:t>Data Parallel Run Time Architectures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38FE9-2946-4085-968C-6FA24E2FEE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5" name="Group 88"/>
          <p:cNvGrpSpPr/>
          <p:nvPr/>
        </p:nvGrpSpPr>
        <p:grpSpPr>
          <a:xfrm>
            <a:off x="152400" y="1066800"/>
            <a:ext cx="1752600" cy="4114800"/>
            <a:chOff x="152400" y="1676400"/>
            <a:chExt cx="1752600" cy="4114800"/>
          </a:xfrm>
        </p:grpSpPr>
        <p:grpSp>
          <p:nvGrpSpPr>
            <p:cNvPr id="14" name="Group 13"/>
            <p:cNvGrpSpPr/>
            <p:nvPr/>
          </p:nvGrpSpPr>
          <p:grpSpPr>
            <a:xfrm>
              <a:off x="381000" y="1676400"/>
              <a:ext cx="1371600" cy="4114800"/>
              <a:chOff x="381000" y="2057400"/>
              <a:chExt cx="1371600" cy="4114800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 rot="16200000" flipV="1">
                <a:off x="-1676400" y="41148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rot="16200000" flipV="1">
                <a:off x="-1219200" y="41148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 rot="16200000" flipV="1">
                <a:off x="-762000" y="41148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 rot="16200000" flipV="1">
                <a:off x="-304800" y="41148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5" name="Rounded Rectangle 14"/>
            <p:cNvSpPr/>
            <p:nvPr/>
          </p:nvSpPr>
          <p:spPr bwMode="auto">
            <a:xfrm>
              <a:off x="152400" y="2438400"/>
              <a:ext cx="1752600" cy="27241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Times New Roman" pitchFamily="18" charset="0"/>
                </a:rPr>
                <a:t>MPI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52400" y="3454400"/>
              <a:ext cx="1752600" cy="27241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Times New Roman" pitchFamily="18" charset="0"/>
                </a:rPr>
                <a:t>MPI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52400" y="4470400"/>
              <a:ext cx="1752600" cy="27241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Times New Roman" pitchFamily="18" charset="0"/>
                </a:rPr>
                <a:t>MPI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152400" y="5486400"/>
              <a:ext cx="1752600" cy="272415"/>
            </a:xfrm>
            <a:prstGeom prst="round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Times New Roman" pitchFamily="18" charset="0"/>
                </a:rPr>
                <a:t>MPI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5288340"/>
            <a:ext cx="1981200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tIns="0" bIns="91440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MPI</a:t>
            </a:r>
            <a:r>
              <a:rPr lang="en-US" dirty="0" smtClean="0"/>
              <a:t> is </a:t>
            </a:r>
            <a:r>
              <a:rPr lang="en-US" dirty="0" smtClean="0">
                <a:solidFill>
                  <a:srgbClr val="FFFF00"/>
                </a:solidFill>
              </a:rPr>
              <a:t>long</a:t>
            </a:r>
            <a:r>
              <a:rPr lang="en-US" dirty="0" smtClean="0"/>
              <a:t> running processes with Rendezvous  for message exchange/</a:t>
            </a:r>
          </a:p>
          <a:p>
            <a:pPr algn="l"/>
            <a:r>
              <a:rPr lang="en-US" dirty="0" smtClean="0"/>
              <a:t>synchronization</a:t>
            </a: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6705600" y="685800"/>
            <a:ext cx="1981200" cy="6019800"/>
            <a:chOff x="4724400" y="838200"/>
            <a:chExt cx="1981200" cy="6019800"/>
          </a:xfrm>
        </p:grpSpPr>
        <p:sp>
          <p:nvSpPr>
            <p:cNvPr id="20" name="TextBox 19"/>
            <p:cNvSpPr txBox="1"/>
            <p:nvPr/>
          </p:nvSpPr>
          <p:spPr>
            <a:xfrm>
              <a:off x="4724400" y="5042118"/>
              <a:ext cx="1981200" cy="181588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00"/>
                  </a:solidFill>
                </a:rPr>
                <a:t>CGL MapReduce  </a:t>
              </a:r>
              <a:r>
                <a:rPr lang="en-US" dirty="0" smtClean="0"/>
                <a:t>is </a:t>
              </a:r>
              <a:r>
                <a:rPr lang="en-US" dirty="0" smtClean="0">
                  <a:solidFill>
                    <a:srgbClr val="FFFF00"/>
                  </a:solidFill>
                </a:rPr>
                <a:t>long</a:t>
              </a:r>
              <a:r>
                <a:rPr lang="en-US" dirty="0" smtClean="0"/>
                <a:t> running processing  with asynchronous  distributed </a:t>
              </a:r>
            </a:p>
            <a:p>
              <a:pPr algn="l"/>
              <a:r>
                <a:rPr lang="en-US" dirty="0" smtClean="0"/>
                <a:t>Rendezvous</a:t>
              </a:r>
            </a:p>
            <a:p>
              <a:pPr algn="l"/>
              <a:r>
                <a:rPr lang="en-US" dirty="0" smtClean="0"/>
                <a:t>synchronization</a:t>
              </a:r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800600" y="838200"/>
              <a:ext cx="1752600" cy="4133215"/>
              <a:chOff x="5105400" y="1981200"/>
              <a:chExt cx="1752600" cy="4133215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rot="16200000" flipV="1">
                <a:off x="3200400" y="40386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rot="16200000" flipV="1">
                <a:off x="3657600" y="40386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rot="16200000" flipV="1">
                <a:off x="4114800" y="40386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rot="16200000" flipV="1">
                <a:off x="4572000" y="4038600"/>
                <a:ext cx="4114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Rounded Rectangle 20"/>
              <p:cNvSpPr/>
              <p:nvPr/>
            </p:nvSpPr>
            <p:spPr bwMode="auto">
              <a:xfrm>
                <a:off x="5105400" y="27940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Trackers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5105400" y="38100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Trackers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5105400" y="48260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Trackers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 bwMode="auto">
              <a:xfrm>
                <a:off x="5105400" y="58420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Trackers</a:t>
                </a:r>
              </a:p>
            </p:txBody>
          </p:sp>
        </p:grpSp>
      </p:grpSp>
      <p:grpSp>
        <p:nvGrpSpPr>
          <p:cNvPr id="26" name="Group 56"/>
          <p:cNvGrpSpPr/>
          <p:nvPr/>
        </p:nvGrpSpPr>
        <p:grpSpPr>
          <a:xfrm>
            <a:off x="2438400" y="762000"/>
            <a:ext cx="1752600" cy="4184015"/>
            <a:chOff x="2667000" y="1574800"/>
            <a:chExt cx="1752600" cy="4184015"/>
          </a:xfrm>
        </p:grpSpPr>
        <p:grpSp>
          <p:nvGrpSpPr>
            <p:cNvPr id="32" name="Group 34"/>
            <p:cNvGrpSpPr/>
            <p:nvPr/>
          </p:nvGrpSpPr>
          <p:grpSpPr>
            <a:xfrm>
              <a:off x="2667000" y="1574800"/>
              <a:ext cx="1752600" cy="1034415"/>
              <a:chOff x="2667000" y="1574800"/>
              <a:chExt cx="1752600" cy="1034415"/>
            </a:xfrm>
          </p:grpSpPr>
          <p:grpSp>
            <p:nvGrpSpPr>
              <p:cNvPr id="33" name="Group 25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9" name="Straight Arrow Connector 28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31" name="Rounded Rectangle 30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CCR Ports</a:t>
                </a:r>
              </a:p>
            </p:txBody>
          </p:sp>
        </p:grpSp>
        <p:grpSp>
          <p:nvGrpSpPr>
            <p:cNvPr id="34" name="Group 35"/>
            <p:cNvGrpSpPr/>
            <p:nvPr/>
          </p:nvGrpSpPr>
          <p:grpSpPr>
            <a:xfrm>
              <a:off x="2667000" y="2624667"/>
              <a:ext cx="1752600" cy="1034415"/>
              <a:chOff x="2667000" y="1574800"/>
              <a:chExt cx="1752600" cy="1034415"/>
            </a:xfrm>
          </p:grpSpPr>
          <p:grpSp>
            <p:nvGrpSpPr>
              <p:cNvPr id="35" name="Group 36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0" name="Straight Arrow Connector 39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1" name="Straight Arrow Connector 40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2" name="Straight Arrow Connector 41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38" name="Rounded Rectangle 37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CCR Ports</a:t>
                </a:r>
              </a:p>
            </p:txBody>
          </p:sp>
        </p:grpSp>
        <p:grpSp>
          <p:nvGrpSpPr>
            <p:cNvPr id="36" name="Group 42"/>
            <p:cNvGrpSpPr/>
            <p:nvPr/>
          </p:nvGrpSpPr>
          <p:grpSpPr>
            <a:xfrm>
              <a:off x="2667000" y="3674534"/>
              <a:ext cx="1752600" cy="1034415"/>
              <a:chOff x="2667000" y="1574800"/>
              <a:chExt cx="1752600" cy="1034415"/>
            </a:xfrm>
          </p:grpSpPr>
          <p:grpSp>
            <p:nvGrpSpPr>
              <p:cNvPr id="37" name="Group 43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7" name="Straight Arrow Connector 46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8" name="Straight Arrow Connector 47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9" name="Straight Arrow Connector 48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45" name="Rounded Rectangle 44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CCR Ports</a:t>
                </a:r>
              </a:p>
            </p:txBody>
          </p:sp>
        </p:grpSp>
        <p:grpSp>
          <p:nvGrpSpPr>
            <p:cNvPr id="43" name="Group 49"/>
            <p:cNvGrpSpPr/>
            <p:nvPr/>
          </p:nvGrpSpPr>
          <p:grpSpPr>
            <a:xfrm>
              <a:off x="2667000" y="4724400"/>
              <a:ext cx="1752600" cy="1034415"/>
              <a:chOff x="2667000" y="1574800"/>
              <a:chExt cx="1752600" cy="1034415"/>
            </a:xfrm>
          </p:grpSpPr>
          <p:grpSp>
            <p:nvGrpSpPr>
              <p:cNvPr id="44" name="Group 50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4" name="Straight Arrow Connector 53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5" name="Straight Arrow Connector 54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52" name="Rounded Rectangle 51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CCR Ports</a:t>
                </a: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2286000" y="5105400"/>
            <a:ext cx="1981200" cy="17235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CCR</a:t>
            </a:r>
            <a:r>
              <a:rPr lang="en-US" dirty="0" smtClean="0"/>
              <a:t> (Multi Threading) uses </a:t>
            </a:r>
            <a:r>
              <a:rPr lang="en-US" dirty="0" smtClean="0">
                <a:solidFill>
                  <a:srgbClr val="FFFF00"/>
                </a:solidFill>
              </a:rPr>
              <a:t>short</a:t>
            </a:r>
            <a:r>
              <a:rPr lang="en-US" dirty="0" smtClean="0"/>
              <a:t> or long</a:t>
            </a:r>
          </a:p>
          <a:p>
            <a:pPr algn="l"/>
            <a:r>
              <a:rPr lang="en-US" dirty="0" smtClean="0"/>
              <a:t>running threads communicating via </a:t>
            </a:r>
            <a:r>
              <a:rPr lang="en-US" dirty="0" smtClean="0">
                <a:solidFill>
                  <a:srgbClr val="FFFF00"/>
                </a:solidFill>
              </a:rPr>
              <a:t>shared memory and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Ports </a:t>
            </a:r>
            <a:r>
              <a:rPr lang="en-US" dirty="0" smtClean="0"/>
              <a:t>(messages)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572000" y="5288340"/>
            <a:ext cx="1828800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l"/>
            <a:r>
              <a:rPr lang="en-US" dirty="0" smtClean="0"/>
              <a:t>Yahoo </a:t>
            </a:r>
            <a:r>
              <a:rPr lang="en-US" dirty="0" smtClean="0">
                <a:solidFill>
                  <a:srgbClr val="FFFF00"/>
                </a:solidFill>
              </a:rPr>
              <a:t>Hadoop</a:t>
            </a:r>
            <a:r>
              <a:rPr lang="en-US" dirty="0" smtClean="0"/>
              <a:t> uses </a:t>
            </a:r>
            <a:r>
              <a:rPr lang="en-US" dirty="0" smtClean="0">
                <a:solidFill>
                  <a:srgbClr val="FFFF00"/>
                </a:solidFill>
              </a:rPr>
              <a:t>short</a:t>
            </a:r>
            <a:r>
              <a:rPr lang="en-US" dirty="0" smtClean="0"/>
              <a:t> running processes communicating via disk and tracking processes</a:t>
            </a:r>
            <a:endParaRPr lang="en-US" dirty="0"/>
          </a:p>
        </p:txBody>
      </p:sp>
      <p:grpSp>
        <p:nvGrpSpPr>
          <p:cNvPr id="50" name="Group 59"/>
          <p:cNvGrpSpPr/>
          <p:nvPr/>
        </p:nvGrpSpPr>
        <p:grpSpPr>
          <a:xfrm>
            <a:off x="4572000" y="1066800"/>
            <a:ext cx="1752600" cy="4184015"/>
            <a:chOff x="2667000" y="1574800"/>
            <a:chExt cx="1752600" cy="4184015"/>
          </a:xfrm>
        </p:grpSpPr>
        <p:grpSp>
          <p:nvGrpSpPr>
            <p:cNvPr id="51" name="Group 60"/>
            <p:cNvGrpSpPr/>
            <p:nvPr/>
          </p:nvGrpSpPr>
          <p:grpSpPr>
            <a:xfrm>
              <a:off x="2667000" y="1574800"/>
              <a:ext cx="1752600" cy="1034415"/>
              <a:chOff x="2667000" y="1574800"/>
              <a:chExt cx="1752600" cy="1034415"/>
            </a:xfrm>
          </p:grpSpPr>
          <p:grpSp>
            <p:nvGrpSpPr>
              <p:cNvPr id="57" name="Group 82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85" name="Straight Arrow Connector 84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6" name="Straight Arrow Connector 85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7" name="Straight Arrow Connector 86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8" name="Straight Arrow Connector 87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84" name="Rounded Rectangle 83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Times New Roman" pitchFamily="18" charset="0"/>
                  </a:rPr>
                  <a:t>Disk HTTP</a:t>
                </a:r>
              </a:p>
            </p:txBody>
          </p:sp>
        </p:grpSp>
        <p:grpSp>
          <p:nvGrpSpPr>
            <p:cNvPr id="60" name="Group 61"/>
            <p:cNvGrpSpPr/>
            <p:nvPr/>
          </p:nvGrpSpPr>
          <p:grpSpPr>
            <a:xfrm>
              <a:off x="2667000" y="2624667"/>
              <a:ext cx="1752600" cy="1034415"/>
              <a:chOff x="2667000" y="1574800"/>
              <a:chExt cx="1752600" cy="1034415"/>
            </a:xfrm>
          </p:grpSpPr>
          <p:grpSp>
            <p:nvGrpSpPr>
              <p:cNvPr id="61" name="Group 76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79" name="Straight Arrow Connector 78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0" name="Straight Arrow Connector 79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1" name="Straight Arrow Connector 80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82" name="Straight Arrow Connector 81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78" name="Rounded Rectangle 77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Disk HTTP</a:t>
                </a: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2667000" y="3674534"/>
              <a:ext cx="1752600" cy="1034415"/>
              <a:chOff x="2667000" y="1574800"/>
              <a:chExt cx="1752600" cy="1034415"/>
            </a:xfrm>
          </p:grpSpPr>
          <p:grpSp>
            <p:nvGrpSpPr>
              <p:cNvPr id="63" name="Group 70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4" name="Straight Arrow Connector 73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5" name="Straight Arrow Connector 74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6" name="Straight Arrow Connector 75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72" name="Rounded Rectangle 71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Disk HTTP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667000" y="4724400"/>
              <a:ext cx="1752600" cy="1034415"/>
              <a:chOff x="2667000" y="1574800"/>
              <a:chExt cx="1752600" cy="1034415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2895600" y="1574800"/>
                <a:ext cx="1371600" cy="939800"/>
                <a:chOff x="381000" y="2057400"/>
                <a:chExt cx="1371600" cy="4114800"/>
              </a:xfrm>
            </p:grpSpPr>
            <p:cxnSp>
              <p:nvCxnSpPr>
                <p:cNvPr id="67" name="Straight Arrow Connector 66"/>
                <p:cNvCxnSpPr/>
                <p:nvPr/>
              </p:nvCxnSpPr>
              <p:spPr bwMode="auto">
                <a:xfrm rot="16200000" flipV="1">
                  <a:off x="-16764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8" name="Straight Arrow Connector 67"/>
                <p:cNvCxnSpPr/>
                <p:nvPr/>
              </p:nvCxnSpPr>
              <p:spPr bwMode="auto">
                <a:xfrm rot="16200000" flipV="1">
                  <a:off x="-12192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69" name="Straight Arrow Connector 68"/>
                <p:cNvCxnSpPr/>
                <p:nvPr/>
              </p:nvCxnSpPr>
              <p:spPr bwMode="auto">
                <a:xfrm rot="16200000" flipV="1">
                  <a:off x="-7620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0" name="Straight Arrow Connector 69"/>
                <p:cNvCxnSpPr/>
                <p:nvPr/>
              </p:nvCxnSpPr>
              <p:spPr bwMode="auto">
                <a:xfrm rot="16200000" flipV="1">
                  <a:off x="-304800" y="4114800"/>
                  <a:ext cx="4114800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66" name="Rounded Rectangle 65"/>
              <p:cNvSpPr/>
              <p:nvPr/>
            </p:nvSpPr>
            <p:spPr bwMode="auto">
              <a:xfrm>
                <a:off x="2667000" y="2336800"/>
                <a:ext cx="1752600" cy="272415"/>
              </a:xfrm>
              <a:prstGeom prst="round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0" rIns="9144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</a:rPr>
                  <a:t>Disk HTTP</a:t>
                </a: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2286000" y="685800"/>
            <a:ext cx="6400800" cy="6172200"/>
            <a:chOff x="2286000" y="685800"/>
            <a:chExt cx="6400800" cy="6172200"/>
          </a:xfrm>
        </p:grpSpPr>
        <p:grpSp>
          <p:nvGrpSpPr>
            <p:cNvPr id="91" name="Group 90"/>
            <p:cNvGrpSpPr/>
            <p:nvPr/>
          </p:nvGrpSpPr>
          <p:grpSpPr>
            <a:xfrm>
              <a:off x="2286000" y="762000"/>
              <a:ext cx="2057400" cy="6096000"/>
              <a:chOff x="2286000" y="762000"/>
              <a:chExt cx="2057400" cy="6096000"/>
            </a:xfrm>
          </p:grpSpPr>
          <p:sp>
            <p:nvSpPr>
              <p:cNvPr id="92" name="Rectangle 91"/>
              <p:cNvSpPr/>
              <p:nvPr/>
            </p:nvSpPr>
            <p:spPr bwMode="auto">
              <a:xfrm>
                <a:off x="2286000" y="762000"/>
                <a:ext cx="2057400" cy="6096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93" name="Group 89"/>
              <p:cNvGrpSpPr/>
              <p:nvPr/>
            </p:nvGrpSpPr>
            <p:grpSpPr>
              <a:xfrm>
                <a:off x="2286000" y="762000"/>
                <a:ext cx="1981200" cy="6066949"/>
                <a:chOff x="2286000" y="762000"/>
                <a:chExt cx="1981200" cy="6066949"/>
              </a:xfrm>
            </p:grpSpPr>
            <p:grpSp>
              <p:nvGrpSpPr>
                <p:cNvPr id="94" name="Group 88"/>
                <p:cNvGrpSpPr/>
                <p:nvPr/>
              </p:nvGrpSpPr>
              <p:grpSpPr>
                <a:xfrm>
                  <a:off x="2438400" y="762000"/>
                  <a:ext cx="1752600" cy="4184015"/>
                  <a:chOff x="2438400" y="762000"/>
                  <a:chExt cx="1752600" cy="4184015"/>
                </a:xfrm>
              </p:grpSpPr>
              <p:grpSp>
                <p:nvGrpSpPr>
                  <p:cNvPr id="96" name="Group 34"/>
                  <p:cNvGrpSpPr/>
                  <p:nvPr/>
                </p:nvGrpSpPr>
                <p:grpSpPr>
                  <a:xfrm>
                    <a:off x="2438400" y="762000"/>
                    <a:ext cx="1752600" cy="1034415"/>
                    <a:chOff x="2667000" y="1574800"/>
                    <a:chExt cx="1752600" cy="1034415"/>
                  </a:xfrm>
                </p:grpSpPr>
                <p:grpSp>
                  <p:nvGrpSpPr>
                    <p:cNvPr id="118" name="Group 25"/>
                    <p:cNvGrpSpPr/>
                    <p:nvPr/>
                  </p:nvGrpSpPr>
                  <p:grpSpPr>
                    <a:xfrm>
                      <a:off x="2895600" y="1574800"/>
                      <a:ext cx="1371600" cy="939800"/>
                      <a:chOff x="381000" y="2057400"/>
                      <a:chExt cx="1371600" cy="4114800"/>
                    </a:xfrm>
                  </p:grpSpPr>
                  <p:cxnSp>
                    <p:nvCxnSpPr>
                      <p:cNvPr id="120" name="Straight Arrow Connector 119"/>
                      <p:cNvCxnSpPr/>
                      <p:nvPr/>
                    </p:nvCxnSpPr>
                    <p:spPr bwMode="auto">
                      <a:xfrm rot="16200000" flipV="1">
                        <a:off x="-16764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121" name="Straight Arrow Connector 120"/>
                      <p:cNvCxnSpPr/>
                      <p:nvPr/>
                    </p:nvCxnSpPr>
                    <p:spPr bwMode="auto">
                      <a:xfrm rot="16200000" flipV="1">
                        <a:off x="-12192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122" name="Straight Arrow Connector 28"/>
                      <p:cNvCxnSpPr/>
                      <p:nvPr/>
                    </p:nvCxnSpPr>
                    <p:spPr bwMode="auto">
                      <a:xfrm rot="16200000" flipV="1">
                        <a:off x="-7620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  <p:cxnSp>
                    <p:nvCxnSpPr>
                      <p:cNvPr id="123" name="Straight Arrow Connector 122"/>
                      <p:cNvCxnSpPr/>
                      <p:nvPr/>
                    </p:nvCxnSpPr>
                    <p:spPr bwMode="auto">
                      <a:xfrm rot="16200000" flipV="1">
                        <a:off x="-3048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arrow"/>
                      </a:ln>
                      <a:effectLst/>
                    </p:spPr>
                  </p:cxnSp>
                </p:grpSp>
                <p:sp>
                  <p:nvSpPr>
                    <p:cNvPr id="119" name="Rounded Rectangle 118"/>
                    <p:cNvSpPr/>
                    <p:nvPr/>
                  </p:nvSpPr>
                  <p:spPr bwMode="auto">
                    <a:xfrm>
                      <a:off x="2667000" y="2336800"/>
                      <a:ext cx="1752600" cy="272415"/>
                    </a:xfrm>
                    <a:prstGeom prst="roundRect">
                      <a:avLst/>
                    </a:prstGeom>
                    <a:solidFill>
                      <a:srgbClr val="00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0" rIns="91440" bIns="0" numCol="1" rtlCol="0" anchor="ctr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CCR Ports</a:t>
                      </a:r>
                    </a:p>
                  </p:txBody>
                </p:sp>
              </p:grpSp>
              <p:grpSp>
                <p:nvGrpSpPr>
                  <p:cNvPr id="97" name="Group 35"/>
                  <p:cNvGrpSpPr/>
                  <p:nvPr/>
                </p:nvGrpSpPr>
                <p:grpSpPr>
                  <a:xfrm>
                    <a:off x="2438400" y="1811867"/>
                    <a:ext cx="1752600" cy="1034415"/>
                    <a:chOff x="2667000" y="1574800"/>
                    <a:chExt cx="1752600" cy="1034415"/>
                  </a:xfrm>
                </p:grpSpPr>
                <p:grpSp>
                  <p:nvGrpSpPr>
                    <p:cNvPr id="112" name="Group 36"/>
                    <p:cNvGrpSpPr/>
                    <p:nvPr/>
                  </p:nvGrpSpPr>
                  <p:grpSpPr>
                    <a:xfrm>
                      <a:off x="2895600" y="1574800"/>
                      <a:ext cx="1371600" cy="939800"/>
                      <a:chOff x="381000" y="2057400"/>
                      <a:chExt cx="1371600" cy="4114800"/>
                    </a:xfrm>
                  </p:grpSpPr>
                  <p:cxnSp>
                    <p:nvCxnSpPr>
                      <p:cNvPr id="114" name="Straight Arrow Connector 113"/>
                      <p:cNvCxnSpPr/>
                      <p:nvPr/>
                    </p:nvCxnSpPr>
                    <p:spPr bwMode="auto">
                      <a:xfrm rot="16200000" flipV="1">
                        <a:off x="-16764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15" name="Straight Arrow Connector 114"/>
                      <p:cNvCxnSpPr/>
                      <p:nvPr/>
                    </p:nvCxnSpPr>
                    <p:spPr bwMode="auto">
                      <a:xfrm rot="16200000" flipV="1">
                        <a:off x="-12192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16" name="Straight Arrow Connector 115"/>
                      <p:cNvCxnSpPr/>
                      <p:nvPr/>
                    </p:nvCxnSpPr>
                    <p:spPr bwMode="auto">
                      <a:xfrm rot="16200000" flipV="1">
                        <a:off x="-7620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17" name="Straight Arrow Connector 116"/>
                      <p:cNvCxnSpPr/>
                      <p:nvPr/>
                    </p:nvCxnSpPr>
                    <p:spPr bwMode="auto">
                      <a:xfrm rot="16200000" flipV="1">
                        <a:off x="-3048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</p:grpSp>
                <p:sp>
                  <p:nvSpPr>
                    <p:cNvPr id="113" name="Rounded Rectangle 112"/>
                    <p:cNvSpPr/>
                    <p:nvPr/>
                  </p:nvSpPr>
                  <p:spPr bwMode="auto">
                    <a:xfrm>
                      <a:off x="2667000" y="2336800"/>
                      <a:ext cx="1752600" cy="272415"/>
                    </a:xfrm>
                    <a:prstGeom prst="roundRect">
                      <a:avLst/>
                    </a:prstGeom>
                    <a:solidFill>
                      <a:srgbClr val="00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0" rIns="91440" bIns="0" numCol="1" rtlCol="0" anchor="ctr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CCR Ports</a:t>
                      </a:r>
                    </a:p>
                  </p:txBody>
                </p:sp>
              </p:grpSp>
              <p:grpSp>
                <p:nvGrpSpPr>
                  <p:cNvPr id="98" name="Group 42"/>
                  <p:cNvGrpSpPr/>
                  <p:nvPr/>
                </p:nvGrpSpPr>
                <p:grpSpPr>
                  <a:xfrm>
                    <a:off x="2438400" y="2861734"/>
                    <a:ext cx="1752600" cy="1034415"/>
                    <a:chOff x="2667000" y="1574800"/>
                    <a:chExt cx="1752600" cy="1034415"/>
                  </a:xfrm>
                </p:grpSpPr>
                <p:grpSp>
                  <p:nvGrpSpPr>
                    <p:cNvPr id="106" name="Group 43"/>
                    <p:cNvGrpSpPr/>
                    <p:nvPr/>
                  </p:nvGrpSpPr>
                  <p:grpSpPr>
                    <a:xfrm>
                      <a:off x="2895600" y="1574800"/>
                      <a:ext cx="1371600" cy="939800"/>
                      <a:chOff x="381000" y="2057400"/>
                      <a:chExt cx="1371600" cy="4114800"/>
                    </a:xfrm>
                  </p:grpSpPr>
                  <p:cxnSp>
                    <p:nvCxnSpPr>
                      <p:cNvPr id="108" name="Straight Arrow Connector 107"/>
                      <p:cNvCxnSpPr/>
                      <p:nvPr/>
                    </p:nvCxnSpPr>
                    <p:spPr bwMode="auto">
                      <a:xfrm rot="16200000" flipV="1">
                        <a:off x="-16764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09" name="Straight Arrow Connector 108"/>
                      <p:cNvCxnSpPr/>
                      <p:nvPr/>
                    </p:nvCxnSpPr>
                    <p:spPr bwMode="auto">
                      <a:xfrm rot="16200000" flipV="1">
                        <a:off x="-12192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10" name="Straight Arrow Connector 109"/>
                      <p:cNvCxnSpPr/>
                      <p:nvPr/>
                    </p:nvCxnSpPr>
                    <p:spPr bwMode="auto">
                      <a:xfrm rot="16200000" flipV="1">
                        <a:off x="-7620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11" name="Straight Arrow Connector 110"/>
                      <p:cNvCxnSpPr/>
                      <p:nvPr/>
                    </p:nvCxnSpPr>
                    <p:spPr bwMode="auto">
                      <a:xfrm rot="16200000" flipV="1">
                        <a:off x="-3048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</p:grpSp>
                <p:sp>
                  <p:nvSpPr>
                    <p:cNvPr id="107" name="Rounded Rectangle 106"/>
                    <p:cNvSpPr/>
                    <p:nvPr/>
                  </p:nvSpPr>
                  <p:spPr bwMode="auto">
                    <a:xfrm>
                      <a:off x="2667000" y="2336800"/>
                      <a:ext cx="1752600" cy="272415"/>
                    </a:xfrm>
                    <a:prstGeom prst="roundRect">
                      <a:avLst/>
                    </a:prstGeom>
                    <a:solidFill>
                      <a:srgbClr val="00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0" rIns="91440" bIns="0" numCol="1" rtlCol="0" anchor="ctr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CCR Ports</a:t>
                      </a:r>
                    </a:p>
                  </p:txBody>
                </p:sp>
              </p:grpSp>
              <p:grpSp>
                <p:nvGrpSpPr>
                  <p:cNvPr id="99" name="Group 49"/>
                  <p:cNvGrpSpPr/>
                  <p:nvPr/>
                </p:nvGrpSpPr>
                <p:grpSpPr>
                  <a:xfrm>
                    <a:off x="2438400" y="3911600"/>
                    <a:ext cx="1752600" cy="1034415"/>
                    <a:chOff x="2667000" y="1574800"/>
                    <a:chExt cx="1752600" cy="1034415"/>
                  </a:xfrm>
                </p:grpSpPr>
                <p:grpSp>
                  <p:nvGrpSpPr>
                    <p:cNvPr id="100" name="Group 50"/>
                    <p:cNvGrpSpPr/>
                    <p:nvPr/>
                  </p:nvGrpSpPr>
                  <p:grpSpPr>
                    <a:xfrm>
                      <a:off x="2895600" y="1574800"/>
                      <a:ext cx="1371600" cy="939800"/>
                      <a:chOff x="381000" y="2057400"/>
                      <a:chExt cx="1371600" cy="4114800"/>
                    </a:xfrm>
                  </p:grpSpPr>
                  <p:cxnSp>
                    <p:nvCxnSpPr>
                      <p:cNvPr id="102" name="Straight Arrow Connector 101"/>
                      <p:cNvCxnSpPr/>
                      <p:nvPr/>
                    </p:nvCxnSpPr>
                    <p:spPr bwMode="auto">
                      <a:xfrm rot="16200000" flipV="1">
                        <a:off x="-16764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03" name="Straight Arrow Connector 102"/>
                      <p:cNvCxnSpPr/>
                      <p:nvPr/>
                    </p:nvCxnSpPr>
                    <p:spPr bwMode="auto">
                      <a:xfrm rot="16200000" flipV="1">
                        <a:off x="-12192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04" name="Straight Arrow Connector 103"/>
                      <p:cNvCxnSpPr/>
                      <p:nvPr/>
                    </p:nvCxnSpPr>
                    <p:spPr bwMode="auto">
                      <a:xfrm rot="16200000" flipV="1">
                        <a:off x="-7620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  <p:cxnSp>
                    <p:nvCxnSpPr>
                      <p:cNvPr id="105" name="Straight Arrow Connector 104"/>
                      <p:cNvCxnSpPr/>
                      <p:nvPr/>
                    </p:nvCxnSpPr>
                    <p:spPr bwMode="auto">
                      <a:xfrm rot="16200000" flipV="1">
                        <a:off x="-304800" y="4114800"/>
                        <a:ext cx="4114800" cy="0"/>
                      </a:xfrm>
                      <a:prstGeom prst="straightConnector1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/>
                      </a:ln>
                      <a:effectLst/>
                    </p:spPr>
                  </p:cxnSp>
                </p:grpSp>
                <p:sp>
                  <p:nvSpPr>
                    <p:cNvPr id="101" name="Rounded Rectangle 100"/>
                    <p:cNvSpPr/>
                    <p:nvPr/>
                  </p:nvSpPr>
                  <p:spPr bwMode="auto">
                    <a:xfrm>
                      <a:off x="2667000" y="2336800"/>
                      <a:ext cx="1752600" cy="272415"/>
                    </a:xfrm>
                    <a:prstGeom prst="roundRect">
                      <a:avLst/>
                    </a:prstGeom>
                    <a:solidFill>
                      <a:srgbClr val="00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0" rIns="91440" bIns="0" numCol="1" rtlCol="0" anchor="ctr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CCR Ports</a:t>
                      </a:r>
                    </a:p>
                  </p:txBody>
                </p:sp>
              </p:grp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2286000" y="5105400"/>
                  <a:ext cx="1981200" cy="172354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tIns="0" bIns="0" rtlCol="0">
                  <a:spAutoFit/>
                </a:bodyPr>
                <a:lstStyle/>
                <a:p>
                  <a:pPr algn="l"/>
                  <a:r>
                    <a:rPr lang="en-US" dirty="0" smtClean="0">
                      <a:solidFill>
                        <a:srgbClr val="FFFF00"/>
                      </a:solidFill>
                    </a:rPr>
                    <a:t>CCR</a:t>
                  </a:r>
                  <a:r>
                    <a:rPr lang="en-US" dirty="0" smtClean="0"/>
                    <a:t> (Multi Threading) uses short or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long</a:t>
                  </a:r>
                </a:p>
                <a:p>
                  <a:pPr algn="l"/>
                  <a:r>
                    <a:rPr lang="en-US" dirty="0" smtClean="0"/>
                    <a:t>running threads communicating via </a:t>
                  </a:r>
                  <a:r>
                    <a:rPr lang="en-US" dirty="0" smtClean="0">
                      <a:solidFill>
                        <a:srgbClr val="FFFF00"/>
                      </a:solidFill>
                    </a:rPr>
                    <a:t>shared memory and</a:t>
                  </a:r>
                </a:p>
                <a:p>
                  <a:pPr algn="l"/>
                  <a:r>
                    <a:rPr lang="en-US" dirty="0" smtClean="0">
                      <a:solidFill>
                        <a:srgbClr val="FFFF00"/>
                      </a:solidFill>
                    </a:rPr>
                    <a:t>Ports </a:t>
                  </a:r>
                  <a:r>
                    <a:rPr lang="en-US" dirty="0" smtClean="0"/>
                    <a:t>(messages)</a:t>
                  </a:r>
                  <a:endParaRPr lang="en-US" dirty="0"/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6629400" y="685800"/>
              <a:ext cx="2057400" cy="6096000"/>
              <a:chOff x="6858000" y="762000"/>
              <a:chExt cx="2057400" cy="6096000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6858000" y="762000"/>
                <a:ext cx="2057400" cy="6096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7010400" y="5105400"/>
                <a:ext cx="1828800" cy="172354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tIns="0" bIns="0" rtlCol="0">
                <a:spAutoFit/>
              </a:bodyPr>
              <a:lstStyle/>
              <a:p>
                <a:pPr algn="l"/>
                <a:r>
                  <a:rPr lang="en-US" dirty="0" smtClean="0"/>
                  <a:t>Microsoft DRYAD</a:t>
                </a:r>
                <a:br>
                  <a:rPr lang="en-US" dirty="0" smtClean="0"/>
                </a:br>
                <a:r>
                  <a:rPr lang="en-US" dirty="0" smtClean="0"/>
                  <a:t>uses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short</a:t>
                </a:r>
                <a:r>
                  <a:rPr lang="en-US" dirty="0" smtClean="0"/>
                  <a:t> running processes communicating via pipes, disk or shared memory between cores</a:t>
                </a:r>
                <a:endParaRPr lang="en-US" dirty="0"/>
              </a:p>
            </p:txBody>
          </p:sp>
          <p:grpSp>
            <p:nvGrpSpPr>
              <p:cNvPr id="127" name="Group 59"/>
              <p:cNvGrpSpPr/>
              <p:nvPr/>
            </p:nvGrpSpPr>
            <p:grpSpPr>
              <a:xfrm>
                <a:off x="7010400" y="838200"/>
                <a:ext cx="1752600" cy="4184015"/>
                <a:chOff x="2667000" y="1574800"/>
                <a:chExt cx="1752600" cy="4184015"/>
              </a:xfrm>
            </p:grpSpPr>
            <p:grpSp>
              <p:nvGrpSpPr>
                <p:cNvPr id="128" name="Group 60"/>
                <p:cNvGrpSpPr/>
                <p:nvPr/>
              </p:nvGrpSpPr>
              <p:grpSpPr>
                <a:xfrm>
                  <a:off x="2667000" y="1574800"/>
                  <a:ext cx="1752600" cy="1034415"/>
                  <a:chOff x="2667000" y="1574800"/>
                  <a:chExt cx="1752600" cy="1034415"/>
                </a:xfrm>
              </p:grpSpPr>
              <p:grpSp>
                <p:nvGrpSpPr>
                  <p:cNvPr id="150" name="Group 82"/>
                  <p:cNvGrpSpPr/>
                  <p:nvPr/>
                </p:nvGrpSpPr>
                <p:grpSpPr>
                  <a:xfrm>
                    <a:off x="2895600" y="1574800"/>
                    <a:ext cx="1371600" cy="939800"/>
                    <a:chOff x="381000" y="2057400"/>
                    <a:chExt cx="1371600" cy="4114800"/>
                  </a:xfrm>
                </p:grpSpPr>
                <p:cxnSp>
                  <p:nvCxnSpPr>
                    <p:cNvPr id="152" name="Straight Arrow Connector 151"/>
                    <p:cNvCxnSpPr/>
                    <p:nvPr/>
                  </p:nvCxnSpPr>
                  <p:spPr bwMode="auto">
                    <a:xfrm rot="16200000" flipV="1">
                      <a:off x="-16764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53" name="Straight Arrow Connector 152"/>
                    <p:cNvCxnSpPr/>
                    <p:nvPr/>
                  </p:nvCxnSpPr>
                  <p:spPr bwMode="auto">
                    <a:xfrm rot="16200000" flipV="1">
                      <a:off x="-12192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54" name="Straight Arrow Connector 153"/>
                    <p:cNvCxnSpPr/>
                    <p:nvPr/>
                  </p:nvCxnSpPr>
                  <p:spPr bwMode="auto">
                    <a:xfrm rot="16200000" flipV="1">
                      <a:off x="-7620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55" name="Straight Arrow Connector 154"/>
                    <p:cNvCxnSpPr/>
                    <p:nvPr/>
                  </p:nvCxnSpPr>
                  <p:spPr bwMode="auto">
                    <a:xfrm rot="16200000" flipV="1">
                      <a:off x="-3048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p:sp>
                <p:nvSpPr>
                  <p:cNvPr id="151" name="Rounded Rectangle 150"/>
                  <p:cNvSpPr/>
                  <p:nvPr/>
                </p:nvSpPr>
                <p:spPr bwMode="auto">
                  <a:xfrm>
                    <a:off x="2667000" y="2336800"/>
                    <a:ext cx="1752600" cy="272415"/>
                  </a:xfrm>
                  <a:prstGeom prst="roundRect">
                    <a:avLst/>
                  </a:prstGeom>
                  <a:solidFill>
                    <a:srgbClr val="00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0" rIns="9144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rPr>
                      <a:t>Pipes</a:t>
                    </a:r>
                  </a:p>
                </p:txBody>
              </p:sp>
            </p:grpSp>
            <p:grpSp>
              <p:nvGrpSpPr>
                <p:cNvPr id="129" name="Group 61"/>
                <p:cNvGrpSpPr/>
                <p:nvPr/>
              </p:nvGrpSpPr>
              <p:grpSpPr>
                <a:xfrm>
                  <a:off x="2667000" y="2624667"/>
                  <a:ext cx="1752600" cy="1034415"/>
                  <a:chOff x="2667000" y="1574800"/>
                  <a:chExt cx="1752600" cy="1034415"/>
                </a:xfrm>
              </p:grpSpPr>
              <p:grpSp>
                <p:nvGrpSpPr>
                  <p:cNvPr id="144" name="Group 76"/>
                  <p:cNvGrpSpPr/>
                  <p:nvPr/>
                </p:nvGrpSpPr>
                <p:grpSpPr>
                  <a:xfrm>
                    <a:off x="2895600" y="1574800"/>
                    <a:ext cx="1371600" cy="939800"/>
                    <a:chOff x="381000" y="2057400"/>
                    <a:chExt cx="1371600" cy="4114800"/>
                  </a:xfrm>
                </p:grpSpPr>
                <p:cxnSp>
                  <p:nvCxnSpPr>
                    <p:cNvPr id="146" name="Straight Arrow Connector 145"/>
                    <p:cNvCxnSpPr/>
                    <p:nvPr/>
                  </p:nvCxnSpPr>
                  <p:spPr bwMode="auto">
                    <a:xfrm rot="16200000" flipV="1">
                      <a:off x="-16764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7" name="Straight Arrow Connector 146"/>
                    <p:cNvCxnSpPr/>
                    <p:nvPr/>
                  </p:nvCxnSpPr>
                  <p:spPr bwMode="auto">
                    <a:xfrm rot="16200000" flipV="1">
                      <a:off x="-12192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8" name="Straight Arrow Connector 147"/>
                    <p:cNvCxnSpPr/>
                    <p:nvPr/>
                  </p:nvCxnSpPr>
                  <p:spPr bwMode="auto">
                    <a:xfrm rot="16200000" flipV="1">
                      <a:off x="-7620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9" name="Straight Arrow Connector 148"/>
                    <p:cNvCxnSpPr/>
                    <p:nvPr/>
                  </p:nvCxnSpPr>
                  <p:spPr bwMode="auto">
                    <a:xfrm rot="16200000" flipV="1">
                      <a:off x="-3048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p:sp>
                <p:nvSpPr>
                  <p:cNvPr id="145" name="Rounded Rectangle 144"/>
                  <p:cNvSpPr/>
                  <p:nvPr/>
                </p:nvSpPr>
                <p:spPr bwMode="auto">
                  <a:xfrm>
                    <a:off x="2667000" y="2336800"/>
                    <a:ext cx="1752600" cy="272415"/>
                  </a:xfrm>
                  <a:prstGeom prst="roundRect">
                    <a:avLst/>
                  </a:prstGeom>
                  <a:solidFill>
                    <a:srgbClr val="00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0" rIns="9144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2"/>
                        </a:solidFill>
                      </a:rPr>
                      <a:t>Pipes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130" name="Group 62"/>
                <p:cNvGrpSpPr/>
                <p:nvPr/>
              </p:nvGrpSpPr>
              <p:grpSpPr>
                <a:xfrm>
                  <a:off x="2667000" y="3674534"/>
                  <a:ext cx="1752600" cy="1034415"/>
                  <a:chOff x="2667000" y="1574800"/>
                  <a:chExt cx="1752600" cy="1034415"/>
                </a:xfrm>
              </p:grpSpPr>
              <p:grpSp>
                <p:nvGrpSpPr>
                  <p:cNvPr id="138" name="Group 70"/>
                  <p:cNvGrpSpPr/>
                  <p:nvPr/>
                </p:nvGrpSpPr>
                <p:grpSpPr>
                  <a:xfrm>
                    <a:off x="2895600" y="1574800"/>
                    <a:ext cx="1371600" cy="939800"/>
                    <a:chOff x="381000" y="2057400"/>
                    <a:chExt cx="1371600" cy="4114800"/>
                  </a:xfrm>
                </p:grpSpPr>
                <p:cxnSp>
                  <p:nvCxnSpPr>
                    <p:cNvPr id="140" name="Straight Arrow Connector 139"/>
                    <p:cNvCxnSpPr/>
                    <p:nvPr/>
                  </p:nvCxnSpPr>
                  <p:spPr bwMode="auto">
                    <a:xfrm rot="16200000" flipV="1">
                      <a:off x="-16764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1" name="Straight Arrow Connector 140"/>
                    <p:cNvCxnSpPr/>
                    <p:nvPr/>
                  </p:nvCxnSpPr>
                  <p:spPr bwMode="auto">
                    <a:xfrm rot="16200000" flipV="1">
                      <a:off x="-12192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2" name="Straight Arrow Connector 141"/>
                    <p:cNvCxnSpPr/>
                    <p:nvPr/>
                  </p:nvCxnSpPr>
                  <p:spPr bwMode="auto">
                    <a:xfrm rot="16200000" flipV="1">
                      <a:off x="-7620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43" name="Straight Arrow Connector 142"/>
                    <p:cNvCxnSpPr/>
                    <p:nvPr/>
                  </p:nvCxnSpPr>
                  <p:spPr bwMode="auto">
                    <a:xfrm rot="16200000" flipV="1">
                      <a:off x="-3048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p:sp>
                <p:nvSpPr>
                  <p:cNvPr id="139" name="Rounded Rectangle 138"/>
                  <p:cNvSpPr/>
                  <p:nvPr/>
                </p:nvSpPr>
                <p:spPr bwMode="auto">
                  <a:xfrm>
                    <a:off x="2667000" y="2336800"/>
                    <a:ext cx="1752600" cy="272415"/>
                  </a:xfrm>
                  <a:prstGeom prst="roundRect">
                    <a:avLst/>
                  </a:prstGeom>
                  <a:solidFill>
                    <a:srgbClr val="00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0" rIns="9144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2"/>
                        </a:solidFill>
                      </a:rPr>
                      <a:t>Pipes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131" name="Group 63"/>
                <p:cNvGrpSpPr/>
                <p:nvPr/>
              </p:nvGrpSpPr>
              <p:grpSpPr>
                <a:xfrm>
                  <a:off x="2667000" y="4724400"/>
                  <a:ext cx="1752600" cy="1034415"/>
                  <a:chOff x="2667000" y="1574800"/>
                  <a:chExt cx="1752600" cy="1034415"/>
                </a:xfrm>
              </p:grpSpPr>
              <p:grpSp>
                <p:nvGrpSpPr>
                  <p:cNvPr id="132" name="Group 64"/>
                  <p:cNvGrpSpPr/>
                  <p:nvPr/>
                </p:nvGrpSpPr>
                <p:grpSpPr>
                  <a:xfrm>
                    <a:off x="2895600" y="1574800"/>
                    <a:ext cx="1371600" cy="939800"/>
                    <a:chOff x="381000" y="2057400"/>
                    <a:chExt cx="1371600" cy="4114800"/>
                  </a:xfrm>
                </p:grpSpPr>
                <p:cxnSp>
                  <p:nvCxnSpPr>
                    <p:cNvPr id="134" name="Straight Arrow Connector 133"/>
                    <p:cNvCxnSpPr/>
                    <p:nvPr/>
                  </p:nvCxnSpPr>
                  <p:spPr bwMode="auto">
                    <a:xfrm rot="16200000" flipV="1">
                      <a:off x="-16764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35" name="Straight Arrow Connector 134"/>
                    <p:cNvCxnSpPr/>
                    <p:nvPr/>
                  </p:nvCxnSpPr>
                  <p:spPr bwMode="auto">
                    <a:xfrm rot="16200000" flipV="1">
                      <a:off x="-12192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36" name="Straight Arrow Connector 135"/>
                    <p:cNvCxnSpPr/>
                    <p:nvPr/>
                  </p:nvCxnSpPr>
                  <p:spPr bwMode="auto">
                    <a:xfrm rot="16200000" flipV="1">
                      <a:off x="-7620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cxnSp>
                  <p:nvCxnSpPr>
                    <p:cNvPr id="137" name="Straight Arrow Connector 136"/>
                    <p:cNvCxnSpPr/>
                    <p:nvPr/>
                  </p:nvCxnSpPr>
                  <p:spPr bwMode="auto">
                    <a:xfrm rot="16200000" flipV="1">
                      <a:off x="-304800" y="4114800"/>
                      <a:ext cx="4114800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p:sp>
                <p:nvSpPr>
                  <p:cNvPr id="133" name="Rounded Rectangle 132"/>
                  <p:cNvSpPr/>
                  <p:nvPr/>
                </p:nvSpPr>
                <p:spPr bwMode="auto">
                  <a:xfrm>
                    <a:off x="2667000" y="2336800"/>
                    <a:ext cx="1752600" cy="272415"/>
                  </a:xfrm>
                  <a:prstGeom prst="roundRect">
                    <a:avLst/>
                  </a:prstGeom>
                  <a:solidFill>
                    <a:srgbClr val="00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0" rIns="9144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2"/>
                        </a:solidFill>
                      </a:rPr>
                      <a:t>Pipes</a:t>
                    </a:r>
                    <a:endParaRPr lang="en-US" dirty="0">
                      <a:solidFill>
                        <a:schemeClr val="bg2"/>
                      </a:solidFill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7620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 Dataflow the answer?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 bwMode="auto">
          <a:xfrm>
            <a:off x="0" y="685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latin typeface="+mn-lt"/>
              </a:rPr>
              <a:t>For functional parallelism, 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dataflow</a:t>
            </a:r>
            <a:r>
              <a:rPr lang="en-US" sz="2400" kern="0" dirty="0" smtClean="0">
                <a:latin typeface="+mn-lt"/>
              </a:rPr>
              <a:t> natural as one moves from one step to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another</a:t>
            </a:r>
          </a:p>
          <a:p>
            <a:pPr marL="342900" marR="0" lvl="0" indent="-342900" algn="l" defTabSz="914400" rtl="0" eaLnBrk="0" fontAlgn="base" latinLnBrk="0" hangingPunct="0">
              <a:lnSpc>
                <a:spcPts val="26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latin typeface="+mn-lt"/>
              </a:rPr>
              <a:t>For much data parallel one needs “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deltaflow</a:t>
            </a:r>
            <a:r>
              <a:rPr lang="en-US" sz="2400" kern="0" dirty="0" smtClean="0">
                <a:latin typeface="+mn-lt"/>
              </a:rPr>
              <a:t>” – send change messages to long running processes/threads as in MPI or any rendezvous model</a:t>
            </a:r>
          </a:p>
          <a:p>
            <a:pPr marL="800100" lvl="1" indent="-342900" algn="l" eaLnBrk="0" hangingPunct="0">
              <a:lnSpc>
                <a:spcPts val="26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Potentially huge reduction in communication cost</a:t>
            </a:r>
          </a:p>
          <a:p>
            <a:pPr marL="400050">
              <a:lnSpc>
                <a:spcPts val="2600"/>
              </a:lnSpc>
            </a:pPr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FFFF00"/>
                </a:solidFill>
              </a:rPr>
              <a:t>threads</a:t>
            </a:r>
            <a:r>
              <a:rPr lang="en-US" sz="2400" dirty="0" smtClean="0"/>
              <a:t> no difference but for </a:t>
            </a:r>
            <a:r>
              <a:rPr lang="en-US" sz="2400" dirty="0" smtClean="0">
                <a:solidFill>
                  <a:srgbClr val="FFFF00"/>
                </a:solidFill>
              </a:rPr>
              <a:t>processes</a:t>
            </a:r>
            <a:r>
              <a:rPr lang="en-US" sz="2400" dirty="0" smtClean="0"/>
              <a:t> big difference</a:t>
            </a:r>
          </a:p>
          <a:p>
            <a:pPr marL="400050">
              <a:lnSpc>
                <a:spcPts val="2600"/>
              </a:lnSpc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Overhead is Communication/Computation</a:t>
            </a:r>
          </a:p>
          <a:p>
            <a:pPr marL="400050">
              <a:lnSpc>
                <a:spcPts val="26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Dataflow overhead </a:t>
            </a:r>
            <a:r>
              <a:rPr lang="en-US" sz="2400" dirty="0" smtClean="0"/>
              <a:t>proportional to </a:t>
            </a:r>
            <a:r>
              <a:rPr lang="en-US" sz="2400" dirty="0" smtClean="0">
                <a:solidFill>
                  <a:srgbClr val="FFFF00"/>
                </a:solidFill>
              </a:rPr>
              <a:t>problem size N </a:t>
            </a:r>
            <a:r>
              <a:rPr lang="en-US" sz="2400" dirty="0" smtClean="0"/>
              <a:t>per process</a:t>
            </a:r>
          </a:p>
          <a:p>
            <a:pPr marL="400050">
              <a:lnSpc>
                <a:spcPts val="2600"/>
              </a:lnSpc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lang="en-US" sz="2400" dirty="0" smtClean="0"/>
              <a:t>or solution of PDE’s </a:t>
            </a:r>
          </a:p>
          <a:p>
            <a:pPr marL="800100" lvl="1">
              <a:lnSpc>
                <a:spcPts val="2600"/>
              </a:lnSpc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Deltaflow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overhead is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1/3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computation like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</a:p>
          <a:p>
            <a:pPr marL="800100" lvl="1">
              <a:lnSpc>
                <a:spcPts val="2600"/>
              </a:lnSpc>
            </a:pPr>
            <a:r>
              <a:rPr lang="en-US" sz="2000" dirty="0" smtClean="0">
                <a:ea typeface="+mn-ea"/>
                <a:cs typeface="+mn-cs"/>
              </a:rPr>
              <a:t>So dataflow not popular in scientific computing</a:t>
            </a:r>
          </a:p>
          <a:p>
            <a:pPr marL="400050">
              <a:lnSpc>
                <a:spcPts val="2600"/>
              </a:lnSpc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For matrix multiplication,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deltaflow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dataflow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both O(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 and computation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N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1.5</a:t>
            </a:r>
          </a:p>
          <a:p>
            <a:pPr marL="400050">
              <a:lnSpc>
                <a:spcPts val="2600"/>
              </a:lnSpc>
            </a:pPr>
            <a:r>
              <a:rPr lang="en-US" sz="2400" dirty="0" smtClean="0">
                <a:ea typeface="+mn-ea"/>
                <a:cs typeface="+mn-cs"/>
              </a:rPr>
              <a:t>MapReduce noted  that several data analysis algorithms can use dataflow (especially in Information Retrieval)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341"/>
          <p:cNvSpPr/>
          <p:nvPr/>
        </p:nvSpPr>
        <p:spPr bwMode="auto">
          <a:xfrm>
            <a:off x="6172200" y="0"/>
            <a:ext cx="29718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6" name="Group 1422"/>
          <p:cNvGrpSpPr>
            <a:grpSpLocks/>
          </p:cNvGrpSpPr>
          <p:nvPr/>
        </p:nvGrpSpPr>
        <p:grpSpPr bwMode="auto">
          <a:xfrm>
            <a:off x="6248400" y="152400"/>
            <a:ext cx="2794000" cy="6445250"/>
            <a:chOff x="3936" y="96"/>
            <a:chExt cx="1760" cy="4060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32" y="144"/>
              <a:ext cx="1640" cy="3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H="1" flipV="1">
              <a:off x="4605" y="2663"/>
              <a:ext cx="534" cy="45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525" y="2598"/>
              <a:ext cx="123" cy="110"/>
            </a:xfrm>
            <a:custGeom>
              <a:avLst/>
              <a:gdLst>
                <a:gd name="T0" fmla="*/ 44 w 130"/>
                <a:gd name="T1" fmla="*/ 58 h 118"/>
                <a:gd name="T2" fmla="*/ 44 w 130"/>
                <a:gd name="T3" fmla="*/ 58 h 118"/>
                <a:gd name="T4" fmla="*/ 62 w 130"/>
                <a:gd name="T5" fmla="*/ 90 h 118"/>
                <a:gd name="T6" fmla="*/ 78 w 130"/>
                <a:gd name="T7" fmla="*/ 118 h 118"/>
                <a:gd name="T8" fmla="*/ 130 w 130"/>
                <a:gd name="T9" fmla="*/ 58 h 118"/>
                <a:gd name="T10" fmla="*/ 130 w 130"/>
                <a:gd name="T11" fmla="*/ 58 h 118"/>
                <a:gd name="T12" fmla="*/ 104 w 130"/>
                <a:gd name="T13" fmla="*/ 48 h 118"/>
                <a:gd name="T14" fmla="*/ 66 w 130"/>
                <a:gd name="T15" fmla="*/ 34 h 118"/>
                <a:gd name="T16" fmla="*/ 66 w 130"/>
                <a:gd name="T17" fmla="*/ 34 h 118"/>
                <a:gd name="T18" fmla="*/ 28 w 130"/>
                <a:gd name="T19" fmla="*/ 16 h 118"/>
                <a:gd name="T20" fmla="*/ 0 w 130"/>
                <a:gd name="T21" fmla="*/ 0 h 118"/>
                <a:gd name="T22" fmla="*/ 0 w 130"/>
                <a:gd name="T23" fmla="*/ 0 h 118"/>
                <a:gd name="T24" fmla="*/ 20 w 130"/>
                <a:gd name="T25" fmla="*/ 24 h 118"/>
                <a:gd name="T26" fmla="*/ 44 w 130"/>
                <a:gd name="T27" fmla="*/ 58 h 118"/>
                <a:gd name="T28" fmla="*/ 44 w 130"/>
                <a:gd name="T29" fmla="*/ 58 h 1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118"/>
                <a:gd name="T47" fmla="*/ 130 w 130"/>
                <a:gd name="T48" fmla="*/ 118 h 1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118">
                  <a:moveTo>
                    <a:pt x="44" y="58"/>
                  </a:moveTo>
                  <a:lnTo>
                    <a:pt x="44" y="58"/>
                  </a:lnTo>
                  <a:lnTo>
                    <a:pt x="62" y="90"/>
                  </a:lnTo>
                  <a:lnTo>
                    <a:pt x="78" y="118"/>
                  </a:lnTo>
                  <a:lnTo>
                    <a:pt x="130" y="58"/>
                  </a:lnTo>
                  <a:lnTo>
                    <a:pt x="104" y="48"/>
                  </a:lnTo>
                  <a:lnTo>
                    <a:pt x="66" y="34"/>
                  </a:lnTo>
                  <a:lnTo>
                    <a:pt x="28" y="16"/>
                  </a:lnTo>
                  <a:lnTo>
                    <a:pt x="0" y="0"/>
                  </a:lnTo>
                  <a:lnTo>
                    <a:pt x="20" y="24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 flipV="1">
              <a:off x="4809" y="2581"/>
              <a:ext cx="360" cy="49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748" y="2499"/>
              <a:ext cx="106" cy="125"/>
            </a:xfrm>
            <a:custGeom>
              <a:avLst/>
              <a:gdLst>
                <a:gd name="T0" fmla="*/ 28 w 112"/>
                <a:gd name="T1" fmla="*/ 68 h 134"/>
                <a:gd name="T2" fmla="*/ 28 w 112"/>
                <a:gd name="T3" fmla="*/ 68 h 134"/>
                <a:gd name="T4" fmla="*/ 38 w 112"/>
                <a:gd name="T5" fmla="*/ 102 h 134"/>
                <a:gd name="T6" fmla="*/ 46 w 112"/>
                <a:gd name="T7" fmla="*/ 134 h 134"/>
                <a:gd name="T8" fmla="*/ 112 w 112"/>
                <a:gd name="T9" fmla="*/ 86 h 134"/>
                <a:gd name="T10" fmla="*/ 112 w 112"/>
                <a:gd name="T11" fmla="*/ 86 h 134"/>
                <a:gd name="T12" fmla="*/ 88 w 112"/>
                <a:gd name="T13" fmla="*/ 72 h 134"/>
                <a:gd name="T14" fmla="*/ 54 w 112"/>
                <a:gd name="T15" fmla="*/ 48 h 134"/>
                <a:gd name="T16" fmla="*/ 54 w 112"/>
                <a:gd name="T17" fmla="*/ 48 h 134"/>
                <a:gd name="T18" fmla="*/ 22 w 112"/>
                <a:gd name="T19" fmla="*/ 22 h 134"/>
                <a:gd name="T20" fmla="*/ 0 w 112"/>
                <a:gd name="T21" fmla="*/ 0 h 134"/>
                <a:gd name="T22" fmla="*/ 0 w 112"/>
                <a:gd name="T23" fmla="*/ 0 h 134"/>
                <a:gd name="T24" fmla="*/ 14 w 112"/>
                <a:gd name="T25" fmla="*/ 28 h 134"/>
                <a:gd name="T26" fmla="*/ 28 w 112"/>
                <a:gd name="T27" fmla="*/ 68 h 134"/>
                <a:gd name="T28" fmla="*/ 28 w 112"/>
                <a:gd name="T29" fmla="*/ 68 h 1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34"/>
                <a:gd name="T47" fmla="*/ 112 w 112"/>
                <a:gd name="T48" fmla="*/ 134 h 1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34">
                  <a:moveTo>
                    <a:pt x="28" y="68"/>
                  </a:moveTo>
                  <a:lnTo>
                    <a:pt x="28" y="68"/>
                  </a:lnTo>
                  <a:lnTo>
                    <a:pt x="38" y="102"/>
                  </a:lnTo>
                  <a:lnTo>
                    <a:pt x="46" y="134"/>
                  </a:lnTo>
                  <a:lnTo>
                    <a:pt x="112" y="86"/>
                  </a:lnTo>
                  <a:lnTo>
                    <a:pt x="88" y="72"/>
                  </a:lnTo>
                  <a:lnTo>
                    <a:pt x="54" y="48"/>
                  </a:lnTo>
                  <a:lnTo>
                    <a:pt x="22" y="22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28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 flipV="1">
              <a:off x="5005" y="2589"/>
              <a:ext cx="217" cy="45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960" y="2497"/>
              <a:ext cx="90" cy="131"/>
            </a:xfrm>
            <a:custGeom>
              <a:avLst/>
              <a:gdLst>
                <a:gd name="T0" fmla="*/ 16 w 96"/>
                <a:gd name="T1" fmla="*/ 72 h 140"/>
                <a:gd name="T2" fmla="*/ 16 w 96"/>
                <a:gd name="T3" fmla="*/ 72 h 140"/>
                <a:gd name="T4" fmla="*/ 20 w 96"/>
                <a:gd name="T5" fmla="*/ 108 h 140"/>
                <a:gd name="T6" fmla="*/ 22 w 96"/>
                <a:gd name="T7" fmla="*/ 140 h 140"/>
                <a:gd name="T8" fmla="*/ 96 w 96"/>
                <a:gd name="T9" fmla="*/ 106 h 140"/>
                <a:gd name="T10" fmla="*/ 96 w 96"/>
                <a:gd name="T11" fmla="*/ 106 h 140"/>
                <a:gd name="T12" fmla="*/ 74 w 96"/>
                <a:gd name="T13" fmla="*/ 88 h 140"/>
                <a:gd name="T14" fmla="*/ 46 w 96"/>
                <a:gd name="T15" fmla="*/ 58 h 140"/>
                <a:gd name="T16" fmla="*/ 46 w 96"/>
                <a:gd name="T17" fmla="*/ 58 h 140"/>
                <a:gd name="T18" fmla="*/ 20 w 96"/>
                <a:gd name="T19" fmla="*/ 26 h 140"/>
                <a:gd name="T20" fmla="*/ 0 w 96"/>
                <a:gd name="T21" fmla="*/ 0 h 140"/>
                <a:gd name="T22" fmla="*/ 0 w 96"/>
                <a:gd name="T23" fmla="*/ 0 h 140"/>
                <a:gd name="T24" fmla="*/ 8 w 96"/>
                <a:gd name="T25" fmla="*/ 30 h 140"/>
                <a:gd name="T26" fmla="*/ 16 w 96"/>
                <a:gd name="T27" fmla="*/ 72 h 140"/>
                <a:gd name="T28" fmla="*/ 16 w 96"/>
                <a:gd name="T29" fmla="*/ 72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140"/>
                <a:gd name="T47" fmla="*/ 96 w 9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140">
                  <a:moveTo>
                    <a:pt x="16" y="72"/>
                  </a:moveTo>
                  <a:lnTo>
                    <a:pt x="16" y="72"/>
                  </a:lnTo>
                  <a:lnTo>
                    <a:pt x="20" y="108"/>
                  </a:lnTo>
                  <a:lnTo>
                    <a:pt x="22" y="140"/>
                  </a:lnTo>
                  <a:lnTo>
                    <a:pt x="96" y="106"/>
                  </a:lnTo>
                  <a:lnTo>
                    <a:pt x="74" y="88"/>
                  </a:lnTo>
                  <a:lnTo>
                    <a:pt x="46" y="58"/>
                  </a:lnTo>
                  <a:lnTo>
                    <a:pt x="20" y="26"/>
                  </a:lnTo>
                  <a:lnTo>
                    <a:pt x="0" y="0"/>
                  </a:lnTo>
                  <a:lnTo>
                    <a:pt x="8" y="30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5260" y="2732"/>
              <a:ext cx="1" cy="30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222" y="2631"/>
              <a:ext cx="76" cy="127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4559" y="2663"/>
              <a:ext cx="535" cy="45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5050" y="2598"/>
              <a:ext cx="121" cy="110"/>
            </a:xfrm>
            <a:custGeom>
              <a:avLst/>
              <a:gdLst>
                <a:gd name="T0" fmla="*/ 64 w 128"/>
                <a:gd name="T1" fmla="*/ 34 h 118"/>
                <a:gd name="T2" fmla="*/ 64 w 128"/>
                <a:gd name="T3" fmla="*/ 34 h 118"/>
                <a:gd name="T4" fmla="*/ 30 w 128"/>
                <a:gd name="T5" fmla="*/ 46 h 118"/>
                <a:gd name="T6" fmla="*/ 0 w 128"/>
                <a:gd name="T7" fmla="*/ 58 h 118"/>
                <a:gd name="T8" fmla="*/ 52 w 128"/>
                <a:gd name="T9" fmla="*/ 118 h 118"/>
                <a:gd name="T10" fmla="*/ 52 w 128"/>
                <a:gd name="T11" fmla="*/ 118 h 118"/>
                <a:gd name="T12" fmla="*/ 64 w 128"/>
                <a:gd name="T13" fmla="*/ 94 h 118"/>
                <a:gd name="T14" fmla="*/ 86 w 128"/>
                <a:gd name="T15" fmla="*/ 58 h 118"/>
                <a:gd name="T16" fmla="*/ 86 w 128"/>
                <a:gd name="T17" fmla="*/ 58 h 118"/>
                <a:gd name="T18" fmla="*/ 108 w 128"/>
                <a:gd name="T19" fmla="*/ 24 h 118"/>
                <a:gd name="T20" fmla="*/ 128 w 128"/>
                <a:gd name="T21" fmla="*/ 0 h 118"/>
                <a:gd name="T22" fmla="*/ 128 w 128"/>
                <a:gd name="T23" fmla="*/ 0 h 118"/>
                <a:gd name="T24" fmla="*/ 102 w 128"/>
                <a:gd name="T25" fmla="*/ 16 h 118"/>
                <a:gd name="T26" fmla="*/ 64 w 128"/>
                <a:gd name="T27" fmla="*/ 34 h 118"/>
                <a:gd name="T28" fmla="*/ 64 w 128"/>
                <a:gd name="T29" fmla="*/ 34 h 1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8"/>
                <a:gd name="T46" fmla="*/ 0 h 118"/>
                <a:gd name="T47" fmla="*/ 128 w 128"/>
                <a:gd name="T48" fmla="*/ 118 h 1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8" h="118">
                  <a:moveTo>
                    <a:pt x="64" y="34"/>
                  </a:moveTo>
                  <a:lnTo>
                    <a:pt x="64" y="34"/>
                  </a:lnTo>
                  <a:lnTo>
                    <a:pt x="30" y="46"/>
                  </a:lnTo>
                  <a:lnTo>
                    <a:pt x="0" y="58"/>
                  </a:lnTo>
                  <a:lnTo>
                    <a:pt x="52" y="118"/>
                  </a:lnTo>
                  <a:lnTo>
                    <a:pt x="64" y="94"/>
                  </a:lnTo>
                  <a:lnTo>
                    <a:pt x="86" y="58"/>
                  </a:lnTo>
                  <a:lnTo>
                    <a:pt x="108" y="24"/>
                  </a:lnTo>
                  <a:lnTo>
                    <a:pt x="128" y="0"/>
                  </a:lnTo>
                  <a:lnTo>
                    <a:pt x="102" y="16"/>
                  </a:lnTo>
                  <a:lnTo>
                    <a:pt x="64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4537" y="2581"/>
              <a:ext cx="353" cy="49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4844" y="2499"/>
              <a:ext cx="106" cy="125"/>
            </a:xfrm>
            <a:custGeom>
              <a:avLst/>
              <a:gdLst>
                <a:gd name="T0" fmla="*/ 56 w 112"/>
                <a:gd name="T1" fmla="*/ 48 h 134"/>
                <a:gd name="T2" fmla="*/ 56 w 112"/>
                <a:gd name="T3" fmla="*/ 48 h 134"/>
                <a:gd name="T4" fmla="*/ 28 w 112"/>
                <a:gd name="T5" fmla="*/ 70 h 134"/>
                <a:gd name="T6" fmla="*/ 0 w 112"/>
                <a:gd name="T7" fmla="*/ 88 h 134"/>
                <a:gd name="T8" fmla="*/ 66 w 112"/>
                <a:gd name="T9" fmla="*/ 134 h 134"/>
                <a:gd name="T10" fmla="*/ 66 w 112"/>
                <a:gd name="T11" fmla="*/ 134 h 134"/>
                <a:gd name="T12" fmla="*/ 72 w 112"/>
                <a:gd name="T13" fmla="*/ 108 h 134"/>
                <a:gd name="T14" fmla="*/ 84 w 112"/>
                <a:gd name="T15" fmla="*/ 68 h 134"/>
                <a:gd name="T16" fmla="*/ 84 w 112"/>
                <a:gd name="T17" fmla="*/ 68 h 134"/>
                <a:gd name="T18" fmla="*/ 98 w 112"/>
                <a:gd name="T19" fmla="*/ 28 h 134"/>
                <a:gd name="T20" fmla="*/ 112 w 112"/>
                <a:gd name="T21" fmla="*/ 0 h 134"/>
                <a:gd name="T22" fmla="*/ 112 w 112"/>
                <a:gd name="T23" fmla="*/ 0 h 134"/>
                <a:gd name="T24" fmla="*/ 88 w 112"/>
                <a:gd name="T25" fmla="*/ 22 h 134"/>
                <a:gd name="T26" fmla="*/ 56 w 112"/>
                <a:gd name="T27" fmla="*/ 48 h 134"/>
                <a:gd name="T28" fmla="*/ 56 w 112"/>
                <a:gd name="T29" fmla="*/ 48 h 1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34"/>
                <a:gd name="T47" fmla="*/ 112 w 112"/>
                <a:gd name="T48" fmla="*/ 134 h 1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34">
                  <a:moveTo>
                    <a:pt x="56" y="48"/>
                  </a:moveTo>
                  <a:lnTo>
                    <a:pt x="56" y="48"/>
                  </a:lnTo>
                  <a:lnTo>
                    <a:pt x="28" y="70"/>
                  </a:lnTo>
                  <a:lnTo>
                    <a:pt x="0" y="88"/>
                  </a:lnTo>
                  <a:lnTo>
                    <a:pt x="66" y="134"/>
                  </a:lnTo>
                  <a:lnTo>
                    <a:pt x="72" y="108"/>
                  </a:lnTo>
                  <a:lnTo>
                    <a:pt x="84" y="68"/>
                  </a:lnTo>
                  <a:lnTo>
                    <a:pt x="98" y="28"/>
                  </a:lnTo>
                  <a:lnTo>
                    <a:pt x="112" y="0"/>
                  </a:lnTo>
                  <a:lnTo>
                    <a:pt x="88" y="22"/>
                  </a:lnTo>
                  <a:lnTo>
                    <a:pt x="56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V="1">
              <a:off x="4476" y="2589"/>
              <a:ext cx="217" cy="45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4648" y="2497"/>
              <a:ext cx="89" cy="131"/>
            </a:xfrm>
            <a:custGeom>
              <a:avLst/>
              <a:gdLst>
                <a:gd name="T0" fmla="*/ 50 w 94"/>
                <a:gd name="T1" fmla="*/ 58 h 140"/>
                <a:gd name="T2" fmla="*/ 50 w 94"/>
                <a:gd name="T3" fmla="*/ 58 h 140"/>
                <a:gd name="T4" fmla="*/ 24 w 94"/>
                <a:gd name="T5" fmla="*/ 84 h 140"/>
                <a:gd name="T6" fmla="*/ 0 w 94"/>
                <a:gd name="T7" fmla="*/ 106 h 140"/>
                <a:gd name="T8" fmla="*/ 72 w 94"/>
                <a:gd name="T9" fmla="*/ 140 h 140"/>
                <a:gd name="T10" fmla="*/ 72 w 94"/>
                <a:gd name="T11" fmla="*/ 140 h 140"/>
                <a:gd name="T12" fmla="*/ 74 w 94"/>
                <a:gd name="T13" fmla="*/ 114 h 140"/>
                <a:gd name="T14" fmla="*/ 80 w 94"/>
                <a:gd name="T15" fmla="*/ 72 h 140"/>
                <a:gd name="T16" fmla="*/ 80 w 94"/>
                <a:gd name="T17" fmla="*/ 72 h 140"/>
                <a:gd name="T18" fmla="*/ 86 w 94"/>
                <a:gd name="T19" fmla="*/ 32 h 140"/>
                <a:gd name="T20" fmla="*/ 94 w 94"/>
                <a:gd name="T21" fmla="*/ 0 h 140"/>
                <a:gd name="T22" fmla="*/ 94 w 94"/>
                <a:gd name="T23" fmla="*/ 0 h 140"/>
                <a:gd name="T24" fmla="*/ 76 w 94"/>
                <a:gd name="T25" fmla="*/ 26 h 140"/>
                <a:gd name="T26" fmla="*/ 50 w 94"/>
                <a:gd name="T27" fmla="*/ 58 h 140"/>
                <a:gd name="T28" fmla="*/ 50 w 94"/>
                <a:gd name="T29" fmla="*/ 58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4"/>
                <a:gd name="T46" fmla="*/ 0 h 140"/>
                <a:gd name="T47" fmla="*/ 94 w 94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4" h="140">
                  <a:moveTo>
                    <a:pt x="50" y="58"/>
                  </a:moveTo>
                  <a:lnTo>
                    <a:pt x="50" y="58"/>
                  </a:lnTo>
                  <a:lnTo>
                    <a:pt x="24" y="84"/>
                  </a:lnTo>
                  <a:lnTo>
                    <a:pt x="0" y="106"/>
                  </a:lnTo>
                  <a:lnTo>
                    <a:pt x="72" y="140"/>
                  </a:lnTo>
                  <a:lnTo>
                    <a:pt x="74" y="114"/>
                  </a:lnTo>
                  <a:lnTo>
                    <a:pt x="80" y="72"/>
                  </a:lnTo>
                  <a:lnTo>
                    <a:pt x="86" y="32"/>
                  </a:lnTo>
                  <a:lnTo>
                    <a:pt x="94" y="0"/>
                  </a:lnTo>
                  <a:lnTo>
                    <a:pt x="76" y="26"/>
                  </a:lnTo>
                  <a:lnTo>
                    <a:pt x="5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V="1">
              <a:off x="4446" y="2732"/>
              <a:ext cx="1" cy="30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406" y="2631"/>
              <a:ext cx="78" cy="127"/>
            </a:xfrm>
            <a:custGeom>
              <a:avLst/>
              <a:gdLst>
                <a:gd name="T0" fmla="*/ 24 w 82"/>
                <a:gd name="T1" fmla="*/ 72 h 136"/>
                <a:gd name="T2" fmla="*/ 24 w 82"/>
                <a:gd name="T3" fmla="*/ 72 h 136"/>
                <a:gd name="T4" fmla="*/ 12 w 82"/>
                <a:gd name="T5" fmla="*/ 106 h 136"/>
                <a:gd name="T6" fmla="*/ 0 w 82"/>
                <a:gd name="T7" fmla="*/ 136 h 136"/>
                <a:gd name="T8" fmla="*/ 82 w 82"/>
                <a:gd name="T9" fmla="*/ 136 h 136"/>
                <a:gd name="T10" fmla="*/ 82 w 82"/>
                <a:gd name="T11" fmla="*/ 136 h 136"/>
                <a:gd name="T12" fmla="*/ 72 w 82"/>
                <a:gd name="T13" fmla="*/ 110 h 136"/>
                <a:gd name="T14" fmla="*/ 58 w 82"/>
                <a:gd name="T15" fmla="*/ 72 h 136"/>
                <a:gd name="T16" fmla="*/ 58 w 82"/>
                <a:gd name="T17" fmla="*/ 72 h 136"/>
                <a:gd name="T18" fmla="*/ 46 w 82"/>
                <a:gd name="T19" fmla="*/ 32 h 136"/>
                <a:gd name="T20" fmla="*/ 42 w 82"/>
                <a:gd name="T21" fmla="*/ 0 h 136"/>
                <a:gd name="T22" fmla="*/ 42 w 82"/>
                <a:gd name="T23" fmla="*/ 0 h 136"/>
                <a:gd name="T24" fmla="*/ 36 w 82"/>
                <a:gd name="T25" fmla="*/ 32 h 136"/>
                <a:gd name="T26" fmla="*/ 24 w 82"/>
                <a:gd name="T27" fmla="*/ 72 h 136"/>
                <a:gd name="T28" fmla="*/ 24 w 82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136"/>
                <a:gd name="T47" fmla="*/ 82 w 82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2" y="136"/>
                  </a:lnTo>
                  <a:lnTo>
                    <a:pt x="72" y="110"/>
                  </a:lnTo>
                  <a:lnTo>
                    <a:pt x="58" y="72"/>
                  </a:lnTo>
                  <a:lnTo>
                    <a:pt x="46" y="32"/>
                  </a:lnTo>
                  <a:lnTo>
                    <a:pt x="42" y="0"/>
                  </a:lnTo>
                  <a:lnTo>
                    <a:pt x="36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V="1">
              <a:off x="4852" y="450"/>
              <a:ext cx="1" cy="101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814" y="349"/>
              <a:ext cx="76" cy="127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4164" y="1515"/>
              <a:ext cx="106" cy="11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225" y="1440"/>
              <a:ext cx="113" cy="119"/>
            </a:xfrm>
            <a:custGeom>
              <a:avLst/>
              <a:gdLst>
                <a:gd name="T0" fmla="*/ 60 w 120"/>
                <a:gd name="T1" fmla="*/ 42 h 128"/>
                <a:gd name="T2" fmla="*/ 60 w 120"/>
                <a:gd name="T3" fmla="*/ 42 h 128"/>
                <a:gd name="T4" fmla="*/ 30 w 120"/>
                <a:gd name="T5" fmla="*/ 60 h 128"/>
                <a:gd name="T6" fmla="*/ 0 w 120"/>
                <a:gd name="T7" fmla="*/ 74 h 128"/>
                <a:gd name="T8" fmla="*/ 60 w 120"/>
                <a:gd name="T9" fmla="*/ 128 h 128"/>
                <a:gd name="T10" fmla="*/ 60 w 120"/>
                <a:gd name="T11" fmla="*/ 128 h 128"/>
                <a:gd name="T12" fmla="*/ 70 w 120"/>
                <a:gd name="T13" fmla="*/ 102 h 128"/>
                <a:gd name="T14" fmla="*/ 86 w 120"/>
                <a:gd name="T15" fmla="*/ 64 h 128"/>
                <a:gd name="T16" fmla="*/ 86 w 120"/>
                <a:gd name="T17" fmla="*/ 64 h 128"/>
                <a:gd name="T18" fmla="*/ 104 w 120"/>
                <a:gd name="T19" fmla="*/ 26 h 128"/>
                <a:gd name="T20" fmla="*/ 120 w 120"/>
                <a:gd name="T21" fmla="*/ 0 h 128"/>
                <a:gd name="T22" fmla="*/ 120 w 120"/>
                <a:gd name="T23" fmla="*/ 0 h 128"/>
                <a:gd name="T24" fmla="*/ 96 w 120"/>
                <a:gd name="T25" fmla="*/ 18 h 128"/>
                <a:gd name="T26" fmla="*/ 60 w 120"/>
                <a:gd name="T27" fmla="*/ 42 h 128"/>
                <a:gd name="T28" fmla="*/ 60 w 120"/>
                <a:gd name="T29" fmla="*/ 42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0"/>
                <a:gd name="T46" fmla="*/ 0 h 128"/>
                <a:gd name="T47" fmla="*/ 120 w 120"/>
                <a:gd name="T48" fmla="*/ 128 h 1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0" h="128">
                  <a:moveTo>
                    <a:pt x="60" y="42"/>
                  </a:moveTo>
                  <a:lnTo>
                    <a:pt x="60" y="42"/>
                  </a:lnTo>
                  <a:lnTo>
                    <a:pt x="30" y="60"/>
                  </a:lnTo>
                  <a:lnTo>
                    <a:pt x="0" y="74"/>
                  </a:lnTo>
                  <a:lnTo>
                    <a:pt x="60" y="128"/>
                  </a:lnTo>
                  <a:lnTo>
                    <a:pt x="70" y="102"/>
                  </a:lnTo>
                  <a:lnTo>
                    <a:pt x="86" y="64"/>
                  </a:lnTo>
                  <a:lnTo>
                    <a:pt x="104" y="26"/>
                  </a:lnTo>
                  <a:lnTo>
                    <a:pt x="120" y="0"/>
                  </a:lnTo>
                  <a:lnTo>
                    <a:pt x="96" y="18"/>
                  </a:lnTo>
                  <a:lnTo>
                    <a:pt x="60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 flipV="1">
              <a:off x="5432" y="1515"/>
              <a:ext cx="108" cy="11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5362" y="1440"/>
              <a:ext cx="115" cy="119"/>
            </a:xfrm>
            <a:custGeom>
              <a:avLst/>
              <a:gdLst>
                <a:gd name="T0" fmla="*/ 36 w 122"/>
                <a:gd name="T1" fmla="*/ 64 h 128"/>
                <a:gd name="T2" fmla="*/ 36 w 122"/>
                <a:gd name="T3" fmla="*/ 64 h 128"/>
                <a:gd name="T4" fmla="*/ 50 w 122"/>
                <a:gd name="T5" fmla="*/ 96 h 128"/>
                <a:gd name="T6" fmla="*/ 62 w 122"/>
                <a:gd name="T7" fmla="*/ 128 h 128"/>
                <a:gd name="T8" fmla="*/ 122 w 122"/>
                <a:gd name="T9" fmla="*/ 74 h 128"/>
                <a:gd name="T10" fmla="*/ 122 w 122"/>
                <a:gd name="T11" fmla="*/ 74 h 128"/>
                <a:gd name="T12" fmla="*/ 96 w 122"/>
                <a:gd name="T13" fmla="*/ 62 h 128"/>
                <a:gd name="T14" fmla="*/ 60 w 122"/>
                <a:gd name="T15" fmla="*/ 42 h 128"/>
                <a:gd name="T16" fmla="*/ 60 w 122"/>
                <a:gd name="T17" fmla="*/ 42 h 128"/>
                <a:gd name="T18" fmla="*/ 26 w 122"/>
                <a:gd name="T19" fmla="*/ 20 h 128"/>
                <a:gd name="T20" fmla="*/ 0 w 122"/>
                <a:gd name="T21" fmla="*/ 0 h 128"/>
                <a:gd name="T22" fmla="*/ 0 w 122"/>
                <a:gd name="T23" fmla="*/ 0 h 128"/>
                <a:gd name="T24" fmla="*/ 16 w 122"/>
                <a:gd name="T25" fmla="*/ 26 h 128"/>
                <a:gd name="T26" fmla="*/ 36 w 122"/>
                <a:gd name="T27" fmla="*/ 64 h 128"/>
                <a:gd name="T28" fmla="*/ 36 w 122"/>
                <a:gd name="T29" fmla="*/ 64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2"/>
                <a:gd name="T46" fmla="*/ 0 h 128"/>
                <a:gd name="T47" fmla="*/ 122 w 122"/>
                <a:gd name="T48" fmla="*/ 128 h 1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2" h="128">
                  <a:moveTo>
                    <a:pt x="36" y="64"/>
                  </a:moveTo>
                  <a:lnTo>
                    <a:pt x="36" y="64"/>
                  </a:lnTo>
                  <a:lnTo>
                    <a:pt x="50" y="96"/>
                  </a:lnTo>
                  <a:lnTo>
                    <a:pt x="62" y="128"/>
                  </a:lnTo>
                  <a:lnTo>
                    <a:pt x="122" y="74"/>
                  </a:lnTo>
                  <a:lnTo>
                    <a:pt x="96" y="62"/>
                  </a:lnTo>
                  <a:lnTo>
                    <a:pt x="60" y="42"/>
                  </a:lnTo>
                  <a:lnTo>
                    <a:pt x="26" y="20"/>
                  </a:lnTo>
                  <a:lnTo>
                    <a:pt x="0" y="0"/>
                  </a:lnTo>
                  <a:lnTo>
                    <a:pt x="16" y="26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4164" y="3786"/>
              <a:ext cx="106" cy="12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225" y="3707"/>
              <a:ext cx="109" cy="121"/>
            </a:xfrm>
            <a:custGeom>
              <a:avLst/>
              <a:gdLst>
                <a:gd name="T0" fmla="*/ 60 w 116"/>
                <a:gd name="T1" fmla="*/ 44 h 130"/>
                <a:gd name="T2" fmla="*/ 60 w 116"/>
                <a:gd name="T3" fmla="*/ 44 h 130"/>
                <a:gd name="T4" fmla="*/ 28 w 116"/>
                <a:gd name="T5" fmla="*/ 64 h 130"/>
                <a:gd name="T6" fmla="*/ 0 w 116"/>
                <a:gd name="T7" fmla="*/ 80 h 130"/>
                <a:gd name="T8" fmla="*/ 62 w 116"/>
                <a:gd name="T9" fmla="*/ 130 h 130"/>
                <a:gd name="T10" fmla="*/ 62 w 116"/>
                <a:gd name="T11" fmla="*/ 130 h 130"/>
                <a:gd name="T12" fmla="*/ 70 w 116"/>
                <a:gd name="T13" fmla="*/ 104 h 130"/>
                <a:gd name="T14" fmla="*/ 84 w 116"/>
                <a:gd name="T15" fmla="*/ 66 h 130"/>
                <a:gd name="T16" fmla="*/ 84 w 116"/>
                <a:gd name="T17" fmla="*/ 66 h 130"/>
                <a:gd name="T18" fmla="*/ 102 w 116"/>
                <a:gd name="T19" fmla="*/ 28 h 130"/>
                <a:gd name="T20" fmla="*/ 116 w 116"/>
                <a:gd name="T21" fmla="*/ 0 h 130"/>
                <a:gd name="T22" fmla="*/ 116 w 116"/>
                <a:gd name="T23" fmla="*/ 0 h 130"/>
                <a:gd name="T24" fmla="*/ 92 w 116"/>
                <a:gd name="T25" fmla="*/ 20 h 130"/>
                <a:gd name="T26" fmla="*/ 60 w 116"/>
                <a:gd name="T27" fmla="*/ 44 h 130"/>
                <a:gd name="T28" fmla="*/ 60 w 116"/>
                <a:gd name="T29" fmla="*/ 44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"/>
                <a:gd name="T46" fmla="*/ 0 h 130"/>
                <a:gd name="T47" fmla="*/ 116 w 116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" h="130">
                  <a:moveTo>
                    <a:pt x="60" y="44"/>
                  </a:moveTo>
                  <a:lnTo>
                    <a:pt x="60" y="44"/>
                  </a:lnTo>
                  <a:lnTo>
                    <a:pt x="28" y="64"/>
                  </a:lnTo>
                  <a:lnTo>
                    <a:pt x="0" y="80"/>
                  </a:lnTo>
                  <a:lnTo>
                    <a:pt x="62" y="130"/>
                  </a:lnTo>
                  <a:lnTo>
                    <a:pt x="70" y="104"/>
                  </a:lnTo>
                  <a:lnTo>
                    <a:pt x="84" y="66"/>
                  </a:lnTo>
                  <a:lnTo>
                    <a:pt x="102" y="28"/>
                  </a:lnTo>
                  <a:lnTo>
                    <a:pt x="116" y="0"/>
                  </a:lnTo>
                  <a:lnTo>
                    <a:pt x="92" y="20"/>
                  </a:lnTo>
                  <a:lnTo>
                    <a:pt x="6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4980" y="3786"/>
              <a:ext cx="106" cy="12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5041" y="3707"/>
              <a:ext cx="109" cy="121"/>
            </a:xfrm>
            <a:custGeom>
              <a:avLst/>
              <a:gdLst>
                <a:gd name="T0" fmla="*/ 60 w 116"/>
                <a:gd name="T1" fmla="*/ 44 h 130"/>
                <a:gd name="T2" fmla="*/ 60 w 116"/>
                <a:gd name="T3" fmla="*/ 44 h 130"/>
                <a:gd name="T4" fmla="*/ 28 w 116"/>
                <a:gd name="T5" fmla="*/ 64 h 130"/>
                <a:gd name="T6" fmla="*/ 0 w 116"/>
                <a:gd name="T7" fmla="*/ 80 h 130"/>
                <a:gd name="T8" fmla="*/ 62 w 116"/>
                <a:gd name="T9" fmla="*/ 130 h 130"/>
                <a:gd name="T10" fmla="*/ 62 w 116"/>
                <a:gd name="T11" fmla="*/ 130 h 130"/>
                <a:gd name="T12" fmla="*/ 70 w 116"/>
                <a:gd name="T13" fmla="*/ 104 h 130"/>
                <a:gd name="T14" fmla="*/ 84 w 116"/>
                <a:gd name="T15" fmla="*/ 66 h 130"/>
                <a:gd name="T16" fmla="*/ 84 w 116"/>
                <a:gd name="T17" fmla="*/ 66 h 130"/>
                <a:gd name="T18" fmla="*/ 102 w 116"/>
                <a:gd name="T19" fmla="*/ 28 h 130"/>
                <a:gd name="T20" fmla="*/ 116 w 116"/>
                <a:gd name="T21" fmla="*/ 0 h 130"/>
                <a:gd name="T22" fmla="*/ 116 w 116"/>
                <a:gd name="T23" fmla="*/ 0 h 130"/>
                <a:gd name="T24" fmla="*/ 92 w 116"/>
                <a:gd name="T25" fmla="*/ 20 h 130"/>
                <a:gd name="T26" fmla="*/ 60 w 116"/>
                <a:gd name="T27" fmla="*/ 44 h 130"/>
                <a:gd name="T28" fmla="*/ 60 w 116"/>
                <a:gd name="T29" fmla="*/ 44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"/>
                <a:gd name="T46" fmla="*/ 0 h 130"/>
                <a:gd name="T47" fmla="*/ 116 w 116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" h="130">
                  <a:moveTo>
                    <a:pt x="60" y="44"/>
                  </a:moveTo>
                  <a:lnTo>
                    <a:pt x="60" y="44"/>
                  </a:lnTo>
                  <a:lnTo>
                    <a:pt x="28" y="64"/>
                  </a:lnTo>
                  <a:lnTo>
                    <a:pt x="0" y="80"/>
                  </a:lnTo>
                  <a:lnTo>
                    <a:pt x="62" y="130"/>
                  </a:lnTo>
                  <a:lnTo>
                    <a:pt x="70" y="104"/>
                  </a:lnTo>
                  <a:lnTo>
                    <a:pt x="84" y="66"/>
                  </a:lnTo>
                  <a:lnTo>
                    <a:pt x="102" y="28"/>
                  </a:lnTo>
                  <a:lnTo>
                    <a:pt x="116" y="0"/>
                  </a:lnTo>
                  <a:lnTo>
                    <a:pt x="92" y="20"/>
                  </a:lnTo>
                  <a:lnTo>
                    <a:pt x="6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 flipH="1" flipV="1">
              <a:off x="5432" y="3786"/>
              <a:ext cx="108" cy="12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5366" y="3707"/>
              <a:ext cx="111" cy="121"/>
            </a:xfrm>
            <a:custGeom>
              <a:avLst/>
              <a:gdLst>
                <a:gd name="T0" fmla="*/ 32 w 118"/>
                <a:gd name="T1" fmla="*/ 66 h 130"/>
                <a:gd name="T2" fmla="*/ 32 w 118"/>
                <a:gd name="T3" fmla="*/ 66 h 130"/>
                <a:gd name="T4" fmla="*/ 46 w 118"/>
                <a:gd name="T5" fmla="*/ 100 h 130"/>
                <a:gd name="T6" fmla="*/ 56 w 118"/>
                <a:gd name="T7" fmla="*/ 130 h 130"/>
                <a:gd name="T8" fmla="*/ 118 w 118"/>
                <a:gd name="T9" fmla="*/ 80 h 130"/>
                <a:gd name="T10" fmla="*/ 118 w 118"/>
                <a:gd name="T11" fmla="*/ 80 h 130"/>
                <a:gd name="T12" fmla="*/ 94 w 118"/>
                <a:gd name="T13" fmla="*/ 66 h 130"/>
                <a:gd name="T14" fmla="*/ 58 w 118"/>
                <a:gd name="T15" fmla="*/ 44 h 130"/>
                <a:gd name="T16" fmla="*/ 58 w 118"/>
                <a:gd name="T17" fmla="*/ 44 h 130"/>
                <a:gd name="T18" fmla="*/ 24 w 118"/>
                <a:gd name="T19" fmla="*/ 20 h 130"/>
                <a:gd name="T20" fmla="*/ 0 w 118"/>
                <a:gd name="T21" fmla="*/ 0 h 130"/>
                <a:gd name="T22" fmla="*/ 0 w 118"/>
                <a:gd name="T23" fmla="*/ 0 h 130"/>
                <a:gd name="T24" fmla="*/ 16 w 118"/>
                <a:gd name="T25" fmla="*/ 28 h 130"/>
                <a:gd name="T26" fmla="*/ 32 w 118"/>
                <a:gd name="T27" fmla="*/ 66 h 130"/>
                <a:gd name="T28" fmla="*/ 32 w 118"/>
                <a:gd name="T29" fmla="*/ 66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8"/>
                <a:gd name="T46" fmla="*/ 0 h 130"/>
                <a:gd name="T47" fmla="*/ 118 w 118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8" h="130">
                  <a:moveTo>
                    <a:pt x="32" y="66"/>
                  </a:moveTo>
                  <a:lnTo>
                    <a:pt x="32" y="66"/>
                  </a:lnTo>
                  <a:lnTo>
                    <a:pt x="46" y="100"/>
                  </a:lnTo>
                  <a:lnTo>
                    <a:pt x="56" y="130"/>
                  </a:lnTo>
                  <a:lnTo>
                    <a:pt x="118" y="80"/>
                  </a:lnTo>
                  <a:lnTo>
                    <a:pt x="94" y="66"/>
                  </a:lnTo>
                  <a:lnTo>
                    <a:pt x="58" y="44"/>
                  </a:lnTo>
                  <a:lnTo>
                    <a:pt x="24" y="20"/>
                  </a:lnTo>
                  <a:lnTo>
                    <a:pt x="0" y="0"/>
                  </a:lnTo>
                  <a:lnTo>
                    <a:pt x="16" y="28"/>
                  </a:lnTo>
                  <a:lnTo>
                    <a:pt x="32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H="1" flipV="1">
              <a:off x="4616" y="3786"/>
              <a:ext cx="108" cy="12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4550" y="3707"/>
              <a:ext cx="111" cy="121"/>
            </a:xfrm>
            <a:custGeom>
              <a:avLst/>
              <a:gdLst>
                <a:gd name="T0" fmla="*/ 32 w 118"/>
                <a:gd name="T1" fmla="*/ 66 h 130"/>
                <a:gd name="T2" fmla="*/ 32 w 118"/>
                <a:gd name="T3" fmla="*/ 66 h 130"/>
                <a:gd name="T4" fmla="*/ 46 w 118"/>
                <a:gd name="T5" fmla="*/ 100 h 130"/>
                <a:gd name="T6" fmla="*/ 56 w 118"/>
                <a:gd name="T7" fmla="*/ 130 h 130"/>
                <a:gd name="T8" fmla="*/ 118 w 118"/>
                <a:gd name="T9" fmla="*/ 80 h 130"/>
                <a:gd name="T10" fmla="*/ 118 w 118"/>
                <a:gd name="T11" fmla="*/ 80 h 130"/>
                <a:gd name="T12" fmla="*/ 94 w 118"/>
                <a:gd name="T13" fmla="*/ 66 h 130"/>
                <a:gd name="T14" fmla="*/ 58 w 118"/>
                <a:gd name="T15" fmla="*/ 44 h 130"/>
                <a:gd name="T16" fmla="*/ 58 w 118"/>
                <a:gd name="T17" fmla="*/ 44 h 130"/>
                <a:gd name="T18" fmla="*/ 24 w 118"/>
                <a:gd name="T19" fmla="*/ 20 h 130"/>
                <a:gd name="T20" fmla="*/ 0 w 118"/>
                <a:gd name="T21" fmla="*/ 0 h 130"/>
                <a:gd name="T22" fmla="*/ 0 w 118"/>
                <a:gd name="T23" fmla="*/ 0 h 130"/>
                <a:gd name="T24" fmla="*/ 16 w 118"/>
                <a:gd name="T25" fmla="*/ 28 h 130"/>
                <a:gd name="T26" fmla="*/ 32 w 118"/>
                <a:gd name="T27" fmla="*/ 66 h 130"/>
                <a:gd name="T28" fmla="*/ 32 w 118"/>
                <a:gd name="T29" fmla="*/ 66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8"/>
                <a:gd name="T46" fmla="*/ 0 h 130"/>
                <a:gd name="T47" fmla="*/ 118 w 118"/>
                <a:gd name="T48" fmla="*/ 130 h 1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8" h="130">
                  <a:moveTo>
                    <a:pt x="32" y="66"/>
                  </a:moveTo>
                  <a:lnTo>
                    <a:pt x="32" y="66"/>
                  </a:lnTo>
                  <a:lnTo>
                    <a:pt x="46" y="100"/>
                  </a:lnTo>
                  <a:lnTo>
                    <a:pt x="56" y="130"/>
                  </a:lnTo>
                  <a:lnTo>
                    <a:pt x="118" y="80"/>
                  </a:lnTo>
                  <a:lnTo>
                    <a:pt x="94" y="66"/>
                  </a:lnTo>
                  <a:lnTo>
                    <a:pt x="58" y="44"/>
                  </a:lnTo>
                  <a:lnTo>
                    <a:pt x="24" y="20"/>
                  </a:lnTo>
                  <a:lnTo>
                    <a:pt x="0" y="0"/>
                  </a:lnTo>
                  <a:lnTo>
                    <a:pt x="16" y="28"/>
                  </a:lnTo>
                  <a:lnTo>
                    <a:pt x="32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flipV="1">
              <a:off x="4444" y="1591"/>
              <a:ext cx="1" cy="30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4406" y="1490"/>
              <a:ext cx="76" cy="127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 flipV="1">
              <a:off x="5260" y="2262"/>
              <a:ext cx="1" cy="101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5222" y="2162"/>
              <a:ext cx="76" cy="126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V="1">
              <a:off x="4444" y="2262"/>
              <a:ext cx="1" cy="101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06" y="2162"/>
              <a:ext cx="76" cy="126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V="1">
              <a:off x="5260" y="3400"/>
              <a:ext cx="1" cy="108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5222" y="3299"/>
              <a:ext cx="76" cy="127"/>
            </a:xfrm>
            <a:custGeom>
              <a:avLst/>
              <a:gdLst>
                <a:gd name="T0" fmla="*/ 24 w 80"/>
                <a:gd name="T1" fmla="*/ 70 h 136"/>
                <a:gd name="T2" fmla="*/ 24 w 80"/>
                <a:gd name="T3" fmla="*/ 70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0 h 136"/>
                <a:gd name="T16" fmla="*/ 56 w 80"/>
                <a:gd name="T17" fmla="*/ 70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0 h 136"/>
                <a:gd name="T28" fmla="*/ 24 w 80"/>
                <a:gd name="T29" fmla="*/ 70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0"/>
                  </a:moveTo>
                  <a:lnTo>
                    <a:pt x="24" y="70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0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 flipV="1">
              <a:off x="4444" y="3400"/>
              <a:ext cx="1" cy="93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4406" y="3299"/>
              <a:ext cx="76" cy="127"/>
            </a:xfrm>
            <a:custGeom>
              <a:avLst/>
              <a:gdLst>
                <a:gd name="T0" fmla="*/ 24 w 80"/>
                <a:gd name="T1" fmla="*/ 70 h 136"/>
                <a:gd name="T2" fmla="*/ 24 w 80"/>
                <a:gd name="T3" fmla="*/ 70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0 h 136"/>
                <a:gd name="T16" fmla="*/ 56 w 80"/>
                <a:gd name="T17" fmla="*/ 70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0 h 136"/>
                <a:gd name="T28" fmla="*/ 24 w 80"/>
                <a:gd name="T29" fmla="*/ 70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0"/>
                  </a:moveTo>
                  <a:lnTo>
                    <a:pt x="24" y="70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0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 flipV="1">
              <a:off x="4438" y="879"/>
              <a:ext cx="278" cy="3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4671" y="799"/>
              <a:ext cx="107" cy="123"/>
            </a:xfrm>
            <a:custGeom>
              <a:avLst/>
              <a:gdLst>
                <a:gd name="T0" fmla="*/ 58 w 114"/>
                <a:gd name="T1" fmla="*/ 46 h 132"/>
                <a:gd name="T2" fmla="*/ 58 w 114"/>
                <a:gd name="T3" fmla="*/ 46 h 132"/>
                <a:gd name="T4" fmla="*/ 28 w 114"/>
                <a:gd name="T5" fmla="*/ 66 h 132"/>
                <a:gd name="T6" fmla="*/ 0 w 114"/>
                <a:gd name="T7" fmla="*/ 82 h 132"/>
                <a:gd name="T8" fmla="*/ 64 w 114"/>
                <a:gd name="T9" fmla="*/ 132 h 132"/>
                <a:gd name="T10" fmla="*/ 64 w 114"/>
                <a:gd name="T11" fmla="*/ 132 h 132"/>
                <a:gd name="T12" fmla="*/ 70 w 114"/>
                <a:gd name="T13" fmla="*/ 106 h 132"/>
                <a:gd name="T14" fmla="*/ 84 w 114"/>
                <a:gd name="T15" fmla="*/ 66 h 132"/>
                <a:gd name="T16" fmla="*/ 84 w 114"/>
                <a:gd name="T17" fmla="*/ 66 h 132"/>
                <a:gd name="T18" fmla="*/ 100 w 114"/>
                <a:gd name="T19" fmla="*/ 28 h 132"/>
                <a:gd name="T20" fmla="*/ 114 w 114"/>
                <a:gd name="T21" fmla="*/ 0 h 132"/>
                <a:gd name="T22" fmla="*/ 114 w 114"/>
                <a:gd name="T23" fmla="*/ 0 h 132"/>
                <a:gd name="T24" fmla="*/ 92 w 114"/>
                <a:gd name="T25" fmla="*/ 22 h 132"/>
                <a:gd name="T26" fmla="*/ 58 w 114"/>
                <a:gd name="T27" fmla="*/ 46 h 132"/>
                <a:gd name="T28" fmla="*/ 58 w 114"/>
                <a:gd name="T29" fmla="*/ 46 h 1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4"/>
                <a:gd name="T46" fmla="*/ 0 h 132"/>
                <a:gd name="T47" fmla="*/ 114 w 114"/>
                <a:gd name="T48" fmla="*/ 132 h 1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4" h="132">
                  <a:moveTo>
                    <a:pt x="58" y="46"/>
                  </a:moveTo>
                  <a:lnTo>
                    <a:pt x="58" y="46"/>
                  </a:lnTo>
                  <a:lnTo>
                    <a:pt x="28" y="66"/>
                  </a:lnTo>
                  <a:lnTo>
                    <a:pt x="0" y="82"/>
                  </a:lnTo>
                  <a:lnTo>
                    <a:pt x="64" y="132"/>
                  </a:lnTo>
                  <a:lnTo>
                    <a:pt x="70" y="106"/>
                  </a:lnTo>
                  <a:lnTo>
                    <a:pt x="84" y="66"/>
                  </a:lnTo>
                  <a:lnTo>
                    <a:pt x="100" y="28"/>
                  </a:lnTo>
                  <a:lnTo>
                    <a:pt x="114" y="0"/>
                  </a:lnTo>
                  <a:lnTo>
                    <a:pt x="92" y="22"/>
                  </a:lnTo>
                  <a:lnTo>
                    <a:pt x="58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flipH="1" flipV="1">
              <a:off x="4988" y="879"/>
              <a:ext cx="281" cy="350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924" y="799"/>
              <a:ext cx="109" cy="123"/>
            </a:xfrm>
            <a:custGeom>
              <a:avLst/>
              <a:gdLst>
                <a:gd name="T0" fmla="*/ 32 w 116"/>
                <a:gd name="T1" fmla="*/ 66 h 132"/>
                <a:gd name="T2" fmla="*/ 32 w 116"/>
                <a:gd name="T3" fmla="*/ 66 h 132"/>
                <a:gd name="T4" fmla="*/ 44 w 116"/>
                <a:gd name="T5" fmla="*/ 100 h 132"/>
                <a:gd name="T6" fmla="*/ 54 w 116"/>
                <a:gd name="T7" fmla="*/ 132 h 132"/>
                <a:gd name="T8" fmla="*/ 116 w 116"/>
                <a:gd name="T9" fmla="*/ 82 h 132"/>
                <a:gd name="T10" fmla="*/ 116 w 116"/>
                <a:gd name="T11" fmla="*/ 82 h 132"/>
                <a:gd name="T12" fmla="*/ 92 w 116"/>
                <a:gd name="T13" fmla="*/ 68 h 132"/>
                <a:gd name="T14" fmla="*/ 58 w 116"/>
                <a:gd name="T15" fmla="*/ 46 h 132"/>
                <a:gd name="T16" fmla="*/ 58 w 116"/>
                <a:gd name="T17" fmla="*/ 46 h 132"/>
                <a:gd name="T18" fmla="*/ 24 w 116"/>
                <a:gd name="T19" fmla="*/ 22 h 132"/>
                <a:gd name="T20" fmla="*/ 0 w 116"/>
                <a:gd name="T21" fmla="*/ 0 h 132"/>
                <a:gd name="T22" fmla="*/ 0 w 116"/>
                <a:gd name="T23" fmla="*/ 0 h 132"/>
                <a:gd name="T24" fmla="*/ 16 w 116"/>
                <a:gd name="T25" fmla="*/ 28 h 132"/>
                <a:gd name="T26" fmla="*/ 32 w 116"/>
                <a:gd name="T27" fmla="*/ 66 h 132"/>
                <a:gd name="T28" fmla="*/ 32 w 116"/>
                <a:gd name="T29" fmla="*/ 66 h 1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6"/>
                <a:gd name="T46" fmla="*/ 0 h 132"/>
                <a:gd name="T47" fmla="*/ 116 w 116"/>
                <a:gd name="T48" fmla="*/ 132 h 1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6" h="132">
                  <a:moveTo>
                    <a:pt x="32" y="66"/>
                  </a:moveTo>
                  <a:lnTo>
                    <a:pt x="32" y="66"/>
                  </a:lnTo>
                  <a:lnTo>
                    <a:pt x="44" y="100"/>
                  </a:lnTo>
                  <a:lnTo>
                    <a:pt x="54" y="132"/>
                  </a:lnTo>
                  <a:lnTo>
                    <a:pt x="116" y="82"/>
                  </a:lnTo>
                  <a:lnTo>
                    <a:pt x="92" y="68"/>
                  </a:lnTo>
                  <a:lnTo>
                    <a:pt x="58" y="46"/>
                  </a:lnTo>
                  <a:lnTo>
                    <a:pt x="24" y="22"/>
                  </a:lnTo>
                  <a:lnTo>
                    <a:pt x="0" y="0"/>
                  </a:lnTo>
                  <a:lnTo>
                    <a:pt x="16" y="28"/>
                  </a:lnTo>
                  <a:lnTo>
                    <a:pt x="32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 flipH="1" flipV="1">
              <a:off x="4512" y="1572"/>
              <a:ext cx="25" cy="9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482" y="1474"/>
              <a:ext cx="73" cy="132"/>
            </a:xfrm>
            <a:custGeom>
              <a:avLst/>
              <a:gdLst>
                <a:gd name="T0" fmla="*/ 8 w 78"/>
                <a:gd name="T1" fmla="*/ 74 h 142"/>
                <a:gd name="T2" fmla="*/ 8 w 78"/>
                <a:gd name="T3" fmla="*/ 74 h 142"/>
                <a:gd name="T4" fmla="*/ 4 w 78"/>
                <a:gd name="T5" fmla="*/ 110 h 142"/>
                <a:gd name="T6" fmla="*/ 0 w 78"/>
                <a:gd name="T7" fmla="*/ 142 h 142"/>
                <a:gd name="T8" fmla="*/ 78 w 78"/>
                <a:gd name="T9" fmla="*/ 122 h 142"/>
                <a:gd name="T10" fmla="*/ 78 w 78"/>
                <a:gd name="T11" fmla="*/ 122 h 142"/>
                <a:gd name="T12" fmla="*/ 62 w 78"/>
                <a:gd name="T13" fmla="*/ 100 h 142"/>
                <a:gd name="T14" fmla="*/ 40 w 78"/>
                <a:gd name="T15" fmla="*/ 66 h 142"/>
                <a:gd name="T16" fmla="*/ 40 w 78"/>
                <a:gd name="T17" fmla="*/ 66 h 142"/>
                <a:gd name="T18" fmla="*/ 20 w 78"/>
                <a:gd name="T19" fmla="*/ 30 h 142"/>
                <a:gd name="T20" fmla="*/ 6 w 78"/>
                <a:gd name="T21" fmla="*/ 0 h 142"/>
                <a:gd name="T22" fmla="*/ 6 w 78"/>
                <a:gd name="T23" fmla="*/ 0 h 142"/>
                <a:gd name="T24" fmla="*/ 8 w 78"/>
                <a:gd name="T25" fmla="*/ 32 h 142"/>
                <a:gd name="T26" fmla="*/ 8 w 78"/>
                <a:gd name="T27" fmla="*/ 74 h 142"/>
                <a:gd name="T28" fmla="*/ 8 w 78"/>
                <a:gd name="T29" fmla="*/ 74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"/>
                <a:gd name="T46" fmla="*/ 0 h 142"/>
                <a:gd name="T47" fmla="*/ 78 w 78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" h="142">
                  <a:moveTo>
                    <a:pt x="8" y="74"/>
                  </a:moveTo>
                  <a:lnTo>
                    <a:pt x="8" y="74"/>
                  </a:lnTo>
                  <a:lnTo>
                    <a:pt x="4" y="110"/>
                  </a:lnTo>
                  <a:lnTo>
                    <a:pt x="0" y="142"/>
                  </a:lnTo>
                  <a:lnTo>
                    <a:pt x="78" y="122"/>
                  </a:lnTo>
                  <a:lnTo>
                    <a:pt x="62" y="100"/>
                  </a:lnTo>
                  <a:lnTo>
                    <a:pt x="40" y="66"/>
                  </a:lnTo>
                  <a:lnTo>
                    <a:pt x="20" y="30"/>
                  </a:lnTo>
                  <a:lnTo>
                    <a:pt x="6" y="0"/>
                  </a:lnTo>
                  <a:lnTo>
                    <a:pt x="8" y="32"/>
                  </a:lnTo>
                  <a:lnTo>
                    <a:pt x="8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4338" y="1572"/>
              <a:ext cx="40" cy="9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333" y="1479"/>
              <a:ext cx="81" cy="131"/>
            </a:xfrm>
            <a:custGeom>
              <a:avLst/>
              <a:gdLst>
                <a:gd name="T0" fmla="*/ 46 w 86"/>
                <a:gd name="T1" fmla="*/ 58 h 140"/>
                <a:gd name="T2" fmla="*/ 46 w 86"/>
                <a:gd name="T3" fmla="*/ 58 h 140"/>
                <a:gd name="T4" fmla="*/ 22 w 86"/>
                <a:gd name="T5" fmla="*/ 86 h 140"/>
                <a:gd name="T6" fmla="*/ 0 w 86"/>
                <a:gd name="T7" fmla="*/ 110 h 140"/>
                <a:gd name="T8" fmla="*/ 74 w 86"/>
                <a:gd name="T9" fmla="*/ 140 h 140"/>
                <a:gd name="T10" fmla="*/ 74 w 86"/>
                <a:gd name="T11" fmla="*/ 140 h 140"/>
                <a:gd name="T12" fmla="*/ 74 w 86"/>
                <a:gd name="T13" fmla="*/ 112 h 140"/>
                <a:gd name="T14" fmla="*/ 76 w 86"/>
                <a:gd name="T15" fmla="*/ 70 h 140"/>
                <a:gd name="T16" fmla="*/ 76 w 86"/>
                <a:gd name="T17" fmla="*/ 70 h 140"/>
                <a:gd name="T18" fmla="*/ 80 w 86"/>
                <a:gd name="T19" fmla="*/ 30 h 140"/>
                <a:gd name="T20" fmla="*/ 86 w 86"/>
                <a:gd name="T21" fmla="*/ 0 h 140"/>
                <a:gd name="T22" fmla="*/ 86 w 86"/>
                <a:gd name="T23" fmla="*/ 0 h 140"/>
                <a:gd name="T24" fmla="*/ 70 w 86"/>
                <a:gd name="T25" fmla="*/ 26 h 140"/>
                <a:gd name="T26" fmla="*/ 46 w 86"/>
                <a:gd name="T27" fmla="*/ 58 h 140"/>
                <a:gd name="T28" fmla="*/ 46 w 86"/>
                <a:gd name="T29" fmla="*/ 58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140"/>
                <a:gd name="T47" fmla="*/ 86 w 8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140">
                  <a:moveTo>
                    <a:pt x="46" y="58"/>
                  </a:moveTo>
                  <a:lnTo>
                    <a:pt x="46" y="58"/>
                  </a:lnTo>
                  <a:lnTo>
                    <a:pt x="22" y="86"/>
                  </a:lnTo>
                  <a:lnTo>
                    <a:pt x="0" y="110"/>
                  </a:lnTo>
                  <a:lnTo>
                    <a:pt x="74" y="140"/>
                  </a:lnTo>
                  <a:lnTo>
                    <a:pt x="74" y="112"/>
                  </a:lnTo>
                  <a:lnTo>
                    <a:pt x="76" y="70"/>
                  </a:lnTo>
                  <a:lnTo>
                    <a:pt x="80" y="30"/>
                  </a:lnTo>
                  <a:lnTo>
                    <a:pt x="86" y="0"/>
                  </a:lnTo>
                  <a:lnTo>
                    <a:pt x="70" y="26"/>
                  </a:lnTo>
                  <a:lnTo>
                    <a:pt x="46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 flipH="1" flipV="1">
              <a:off x="4584" y="1541"/>
              <a:ext cx="53" cy="8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527" y="1455"/>
              <a:ext cx="102" cy="127"/>
            </a:xfrm>
            <a:custGeom>
              <a:avLst/>
              <a:gdLst>
                <a:gd name="T0" fmla="*/ 24 w 108"/>
                <a:gd name="T1" fmla="*/ 68 h 136"/>
                <a:gd name="T2" fmla="*/ 24 w 108"/>
                <a:gd name="T3" fmla="*/ 68 h 136"/>
                <a:gd name="T4" fmla="*/ 34 w 108"/>
                <a:gd name="T5" fmla="*/ 104 h 136"/>
                <a:gd name="T6" fmla="*/ 40 w 108"/>
                <a:gd name="T7" fmla="*/ 136 h 136"/>
                <a:gd name="T8" fmla="*/ 108 w 108"/>
                <a:gd name="T9" fmla="*/ 92 h 136"/>
                <a:gd name="T10" fmla="*/ 108 w 108"/>
                <a:gd name="T11" fmla="*/ 92 h 136"/>
                <a:gd name="T12" fmla="*/ 86 w 108"/>
                <a:gd name="T13" fmla="*/ 76 h 136"/>
                <a:gd name="T14" fmla="*/ 52 w 108"/>
                <a:gd name="T15" fmla="*/ 50 h 136"/>
                <a:gd name="T16" fmla="*/ 52 w 108"/>
                <a:gd name="T17" fmla="*/ 50 h 136"/>
                <a:gd name="T18" fmla="*/ 22 w 108"/>
                <a:gd name="T19" fmla="*/ 22 h 136"/>
                <a:gd name="T20" fmla="*/ 0 w 108"/>
                <a:gd name="T21" fmla="*/ 0 h 136"/>
                <a:gd name="T22" fmla="*/ 0 w 108"/>
                <a:gd name="T23" fmla="*/ 0 h 136"/>
                <a:gd name="T24" fmla="*/ 12 w 108"/>
                <a:gd name="T25" fmla="*/ 30 h 136"/>
                <a:gd name="T26" fmla="*/ 24 w 108"/>
                <a:gd name="T27" fmla="*/ 68 h 136"/>
                <a:gd name="T28" fmla="*/ 24 w 108"/>
                <a:gd name="T29" fmla="*/ 68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8"/>
                <a:gd name="T46" fmla="*/ 0 h 136"/>
                <a:gd name="T47" fmla="*/ 108 w 108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8" h="136">
                  <a:moveTo>
                    <a:pt x="24" y="68"/>
                  </a:moveTo>
                  <a:lnTo>
                    <a:pt x="24" y="68"/>
                  </a:lnTo>
                  <a:lnTo>
                    <a:pt x="34" y="104"/>
                  </a:lnTo>
                  <a:lnTo>
                    <a:pt x="40" y="136"/>
                  </a:lnTo>
                  <a:lnTo>
                    <a:pt x="108" y="92"/>
                  </a:lnTo>
                  <a:lnTo>
                    <a:pt x="86" y="76"/>
                  </a:lnTo>
                  <a:lnTo>
                    <a:pt x="52" y="50"/>
                  </a:lnTo>
                  <a:lnTo>
                    <a:pt x="22" y="22"/>
                  </a:lnTo>
                  <a:lnTo>
                    <a:pt x="0" y="0"/>
                  </a:lnTo>
                  <a:lnTo>
                    <a:pt x="12" y="30"/>
                  </a:lnTo>
                  <a:lnTo>
                    <a:pt x="24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 flipV="1">
              <a:off x="5260" y="1591"/>
              <a:ext cx="1" cy="30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5222" y="1490"/>
              <a:ext cx="76" cy="127"/>
            </a:xfrm>
            <a:custGeom>
              <a:avLst/>
              <a:gdLst>
                <a:gd name="T0" fmla="*/ 24 w 80"/>
                <a:gd name="T1" fmla="*/ 72 h 136"/>
                <a:gd name="T2" fmla="*/ 24 w 80"/>
                <a:gd name="T3" fmla="*/ 72 h 136"/>
                <a:gd name="T4" fmla="*/ 12 w 80"/>
                <a:gd name="T5" fmla="*/ 106 h 136"/>
                <a:gd name="T6" fmla="*/ 0 w 80"/>
                <a:gd name="T7" fmla="*/ 136 h 136"/>
                <a:gd name="T8" fmla="*/ 80 w 80"/>
                <a:gd name="T9" fmla="*/ 136 h 136"/>
                <a:gd name="T10" fmla="*/ 80 w 80"/>
                <a:gd name="T11" fmla="*/ 136 h 136"/>
                <a:gd name="T12" fmla="*/ 70 w 80"/>
                <a:gd name="T13" fmla="*/ 110 h 136"/>
                <a:gd name="T14" fmla="*/ 56 w 80"/>
                <a:gd name="T15" fmla="*/ 72 h 136"/>
                <a:gd name="T16" fmla="*/ 56 w 80"/>
                <a:gd name="T17" fmla="*/ 72 h 136"/>
                <a:gd name="T18" fmla="*/ 46 w 80"/>
                <a:gd name="T19" fmla="*/ 32 h 136"/>
                <a:gd name="T20" fmla="*/ 40 w 80"/>
                <a:gd name="T21" fmla="*/ 0 h 136"/>
                <a:gd name="T22" fmla="*/ 40 w 80"/>
                <a:gd name="T23" fmla="*/ 0 h 136"/>
                <a:gd name="T24" fmla="*/ 34 w 80"/>
                <a:gd name="T25" fmla="*/ 32 h 136"/>
                <a:gd name="T26" fmla="*/ 24 w 80"/>
                <a:gd name="T27" fmla="*/ 72 h 136"/>
                <a:gd name="T28" fmla="*/ 24 w 80"/>
                <a:gd name="T29" fmla="*/ 72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36"/>
                <a:gd name="T47" fmla="*/ 80 w 8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36">
                  <a:moveTo>
                    <a:pt x="24" y="72"/>
                  </a:moveTo>
                  <a:lnTo>
                    <a:pt x="24" y="72"/>
                  </a:lnTo>
                  <a:lnTo>
                    <a:pt x="12" y="106"/>
                  </a:lnTo>
                  <a:lnTo>
                    <a:pt x="0" y="136"/>
                  </a:lnTo>
                  <a:lnTo>
                    <a:pt x="80" y="136"/>
                  </a:lnTo>
                  <a:lnTo>
                    <a:pt x="70" y="110"/>
                  </a:lnTo>
                  <a:lnTo>
                    <a:pt x="56" y="72"/>
                  </a:lnTo>
                  <a:lnTo>
                    <a:pt x="46" y="32"/>
                  </a:lnTo>
                  <a:lnTo>
                    <a:pt x="40" y="0"/>
                  </a:lnTo>
                  <a:lnTo>
                    <a:pt x="34" y="32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0" name="Line 61"/>
            <p:cNvSpPr>
              <a:spLocks noChangeShapeType="1"/>
            </p:cNvSpPr>
            <p:nvPr/>
          </p:nvSpPr>
          <p:spPr bwMode="auto">
            <a:xfrm flipV="1">
              <a:off x="5167" y="1572"/>
              <a:ext cx="25" cy="9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5149" y="1474"/>
              <a:ext cx="73" cy="132"/>
            </a:xfrm>
            <a:custGeom>
              <a:avLst/>
              <a:gdLst>
                <a:gd name="T0" fmla="*/ 38 w 78"/>
                <a:gd name="T1" fmla="*/ 66 h 142"/>
                <a:gd name="T2" fmla="*/ 38 w 78"/>
                <a:gd name="T3" fmla="*/ 66 h 142"/>
                <a:gd name="T4" fmla="*/ 20 w 78"/>
                <a:gd name="T5" fmla="*/ 96 h 142"/>
                <a:gd name="T6" fmla="*/ 0 w 78"/>
                <a:gd name="T7" fmla="*/ 122 h 142"/>
                <a:gd name="T8" fmla="*/ 78 w 78"/>
                <a:gd name="T9" fmla="*/ 142 h 142"/>
                <a:gd name="T10" fmla="*/ 78 w 78"/>
                <a:gd name="T11" fmla="*/ 142 h 142"/>
                <a:gd name="T12" fmla="*/ 74 w 78"/>
                <a:gd name="T13" fmla="*/ 114 h 142"/>
                <a:gd name="T14" fmla="*/ 70 w 78"/>
                <a:gd name="T15" fmla="*/ 74 h 142"/>
                <a:gd name="T16" fmla="*/ 70 w 78"/>
                <a:gd name="T17" fmla="*/ 74 h 142"/>
                <a:gd name="T18" fmla="*/ 70 w 78"/>
                <a:gd name="T19" fmla="*/ 32 h 142"/>
                <a:gd name="T20" fmla="*/ 72 w 78"/>
                <a:gd name="T21" fmla="*/ 0 h 142"/>
                <a:gd name="T22" fmla="*/ 72 w 78"/>
                <a:gd name="T23" fmla="*/ 0 h 142"/>
                <a:gd name="T24" fmla="*/ 58 w 78"/>
                <a:gd name="T25" fmla="*/ 30 h 142"/>
                <a:gd name="T26" fmla="*/ 38 w 78"/>
                <a:gd name="T27" fmla="*/ 66 h 142"/>
                <a:gd name="T28" fmla="*/ 38 w 78"/>
                <a:gd name="T29" fmla="*/ 66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"/>
                <a:gd name="T46" fmla="*/ 0 h 142"/>
                <a:gd name="T47" fmla="*/ 78 w 78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" h="142">
                  <a:moveTo>
                    <a:pt x="38" y="66"/>
                  </a:moveTo>
                  <a:lnTo>
                    <a:pt x="38" y="66"/>
                  </a:lnTo>
                  <a:lnTo>
                    <a:pt x="20" y="96"/>
                  </a:lnTo>
                  <a:lnTo>
                    <a:pt x="0" y="122"/>
                  </a:lnTo>
                  <a:lnTo>
                    <a:pt x="78" y="142"/>
                  </a:lnTo>
                  <a:lnTo>
                    <a:pt x="74" y="114"/>
                  </a:lnTo>
                  <a:lnTo>
                    <a:pt x="70" y="74"/>
                  </a:lnTo>
                  <a:lnTo>
                    <a:pt x="70" y="32"/>
                  </a:lnTo>
                  <a:lnTo>
                    <a:pt x="72" y="0"/>
                  </a:lnTo>
                  <a:lnTo>
                    <a:pt x="58" y="30"/>
                  </a:lnTo>
                  <a:lnTo>
                    <a:pt x="38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2" name="Line 63"/>
            <p:cNvSpPr>
              <a:spLocks noChangeShapeType="1"/>
            </p:cNvSpPr>
            <p:nvPr/>
          </p:nvSpPr>
          <p:spPr bwMode="auto">
            <a:xfrm flipH="1" flipV="1">
              <a:off x="5326" y="1572"/>
              <a:ext cx="40" cy="97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5290" y="1479"/>
              <a:ext cx="81" cy="131"/>
            </a:xfrm>
            <a:custGeom>
              <a:avLst/>
              <a:gdLst>
                <a:gd name="T0" fmla="*/ 10 w 86"/>
                <a:gd name="T1" fmla="*/ 70 h 140"/>
                <a:gd name="T2" fmla="*/ 10 w 86"/>
                <a:gd name="T3" fmla="*/ 70 h 140"/>
                <a:gd name="T4" fmla="*/ 12 w 86"/>
                <a:gd name="T5" fmla="*/ 108 h 140"/>
                <a:gd name="T6" fmla="*/ 12 w 86"/>
                <a:gd name="T7" fmla="*/ 140 h 140"/>
                <a:gd name="T8" fmla="*/ 86 w 86"/>
                <a:gd name="T9" fmla="*/ 110 h 140"/>
                <a:gd name="T10" fmla="*/ 86 w 86"/>
                <a:gd name="T11" fmla="*/ 110 h 140"/>
                <a:gd name="T12" fmla="*/ 68 w 86"/>
                <a:gd name="T13" fmla="*/ 90 h 140"/>
                <a:gd name="T14" fmla="*/ 40 w 86"/>
                <a:gd name="T15" fmla="*/ 58 h 140"/>
                <a:gd name="T16" fmla="*/ 40 w 86"/>
                <a:gd name="T17" fmla="*/ 58 h 140"/>
                <a:gd name="T18" fmla="*/ 16 w 86"/>
                <a:gd name="T19" fmla="*/ 26 h 140"/>
                <a:gd name="T20" fmla="*/ 0 w 86"/>
                <a:gd name="T21" fmla="*/ 0 h 140"/>
                <a:gd name="T22" fmla="*/ 0 w 86"/>
                <a:gd name="T23" fmla="*/ 0 h 140"/>
                <a:gd name="T24" fmla="*/ 6 w 86"/>
                <a:gd name="T25" fmla="*/ 30 h 140"/>
                <a:gd name="T26" fmla="*/ 10 w 86"/>
                <a:gd name="T27" fmla="*/ 70 h 140"/>
                <a:gd name="T28" fmla="*/ 10 w 86"/>
                <a:gd name="T29" fmla="*/ 70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6"/>
                <a:gd name="T46" fmla="*/ 0 h 140"/>
                <a:gd name="T47" fmla="*/ 86 w 8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6" h="140">
                  <a:moveTo>
                    <a:pt x="10" y="70"/>
                  </a:moveTo>
                  <a:lnTo>
                    <a:pt x="10" y="70"/>
                  </a:lnTo>
                  <a:lnTo>
                    <a:pt x="12" y="108"/>
                  </a:lnTo>
                  <a:lnTo>
                    <a:pt x="12" y="140"/>
                  </a:lnTo>
                  <a:lnTo>
                    <a:pt x="86" y="110"/>
                  </a:lnTo>
                  <a:lnTo>
                    <a:pt x="68" y="90"/>
                  </a:lnTo>
                  <a:lnTo>
                    <a:pt x="40" y="58"/>
                  </a:lnTo>
                  <a:lnTo>
                    <a:pt x="16" y="26"/>
                  </a:lnTo>
                  <a:lnTo>
                    <a:pt x="0" y="0"/>
                  </a:lnTo>
                  <a:lnTo>
                    <a:pt x="6" y="30"/>
                  </a:lnTo>
                  <a:lnTo>
                    <a:pt x="10" y="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4" name="Line 65"/>
            <p:cNvSpPr>
              <a:spLocks noChangeShapeType="1"/>
            </p:cNvSpPr>
            <p:nvPr/>
          </p:nvSpPr>
          <p:spPr bwMode="auto">
            <a:xfrm flipV="1">
              <a:off x="5067" y="1541"/>
              <a:ext cx="53" cy="82"/>
            </a:xfrm>
            <a:prstGeom prst="line">
              <a:avLst/>
            </a:prstGeom>
            <a:noFill/>
            <a:ln w="1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5075" y="1455"/>
              <a:ext cx="102" cy="127"/>
            </a:xfrm>
            <a:custGeom>
              <a:avLst/>
              <a:gdLst>
                <a:gd name="T0" fmla="*/ 56 w 108"/>
                <a:gd name="T1" fmla="*/ 50 h 136"/>
                <a:gd name="T2" fmla="*/ 56 w 108"/>
                <a:gd name="T3" fmla="*/ 50 h 136"/>
                <a:gd name="T4" fmla="*/ 26 w 108"/>
                <a:gd name="T5" fmla="*/ 74 h 136"/>
                <a:gd name="T6" fmla="*/ 0 w 108"/>
                <a:gd name="T7" fmla="*/ 92 h 136"/>
                <a:gd name="T8" fmla="*/ 68 w 108"/>
                <a:gd name="T9" fmla="*/ 136 h 136"/>
                <a:gd name="T10" fmla="*/ 68 w 108"/>
                <a:gd name="T11" fmla="*/ 136 h 136"/>
                <a:gd name="T12" fmla="*/ 74 w 108"/>
                <a:gd name="T13" fmla="*/ 110 h 136"/>
                <a:gd name="T14" fmla="*/ 84 w 108"/>
                <a:gd name="T15" fmla="*/ 68 h 136"/>
                <a:gd name="T16" fmla="*/ 84 w 108"/>
                <a:gd name="T17" fmla="*/ 68 h 136"/>
                <a:gd name="T18" fmla="*/ 96 w 108"/>
                <a:gd name="T19" fmla="*/ 30 h 136"/>
                <a:gd name="T20" fmla="*/ 108 w 108"/>
                <a:gd name="T21" fmla="*/ 0 h 136"/>
                <a:gd name="T22" fmla="*/ 108 w 108"/>
                <a:gd name="T23" fmla="*/ 0 h 136"/>
                <a:gd name="T24" fmla="*/ 86 w 108"/>
                <a:gd name="T25" fmla="*/ 24 h 136"/>
                <a:gd name="T26" fmla="*/ 56 w 108"/>
                <a:gd name="T27" fmla="*/ 50 h 136"/>
                <a:gd name="T28" fmla="*/ 56 w 108"/>
                <a:gd name="T29" fmla="*/ 50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8"/>
                <a:gd name="T46" fmla="*/ 0 h 136"/>
                <a:gd name="T47" fmla="*/ 108 w 108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8" h="136">
                  <a:moveTo>
                    <a:pt x="56" y="50"/>
                  </a:moveTo>
                  <a:lnTo>
                    <a:pt x="56" y="50"/>
                  </a:lnTo>
                  <a:lnTo>
                    <a:pt x="26" y="74"/>
                  </a:lnTo>
                  <a:lnTo>
                    <a:pt x="0" y="92"/>
                  </a:lnTo>
                  <a:lnTo>
                    <a:pt x="68" y="136"/>
                  </a:lnTo>
                  <a:lnTo>
                    <a:pt x="74" y="110"/>
                  </a:lnTo>
                  <a:lnTo>
                    <a:pt x="84" y="68"/>
                  </a:lnTo>
                  <a:lnTo>
                    <a:pt x="96" y="30"/>
                  </a:lnTo>
                  <a:lnTo>
                    <a:pt x="108" y="0"/>
                  </a:lnTo>
                  <a:lnTo>
                    <a:pt x="86" y="24"/>
                  </a:lnTo>
                  <a:lnTo>
                    <a:pt x="5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308" y="3034"/>
              <a:ext cx="272" cy="269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>
              <a:off x="4395" y="3088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D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5124" y="3034"/>
              <a:ext cx="272" cy="269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>
              <a:off x="5211" y="3088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D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5124" y="2363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5203" y="2417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M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308" y="2363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>
              <a:off x="4387" y="2417"/>
              <a:ext cx="1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M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74" name="Line 75"/>
            <p:cNvSpPr>
              <a:spLocks noChangeShapeType="1"/>
            </p:cNvSpPr>
            <p:nvPr/>
          </p:nvSpPr>
          <p:spPr bwMode="auto">
            <a:xfrm>
              <a:off x="4618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6"/>
            <p:cNvSpPr>
              <a:spLocks noChangeShapeType="1"/>
            </p:cNvSpPr>
            <p:nvPr/>
          </p:nvSpPr>
          <p:spPr bwMode="auto">
            <a:xfrm>
              <a:off x="4633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7"/>
            <p:cNvSpPr>
              <a:spLocks noChangeShapeType="1"/>
            </p:cNvSpPr>
            <p:nvPr/>
          </p:nvSpPr>
          <p:spPr bwMode="auto">
            <a:xfrm>
              <a:off x="4640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78"/>
            <p:cNvSpPr>
              <a:spLocks noChangeShapeType="1"/>
            </p:cNvSpPr>
            <p:nvPr/>
          </p:nvSpPr>
          <p:spPr bwMode="auto">
            <a:xfrm>
              <a:off x="4648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79"/>
            <p:cNvSpPr>
              <a:spLocks noChangeShapeType="1"/>
            </p:cNvSpPr>
            <p:nvPr/>
          </p:nvSpPr>
          <p:spPr bwMode="auto">
            <a:xfrm>
              <a:off x="4663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80"/>
            <p:cNvSpPr>
              <a:spLocks noChangeShapeType="1"/>
            </p:cNvSpPr>
            <p:nvPr/>
          </p:nvSpPr>
          <p:spPr bwMode="auto">
            <a:xfrm>
              <a:off x="4671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81"/>
            <p:cNvSpPr>
              <a:spLocks noChangeShapeType="1"/>
            </p:cNvSpPr>
            <p:nvPr/>
          </p:nvSpPr>
          <p:spPr bwMode="auto">
            <a:xfrm>
              <a:off x="4678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2"/>
            <p:cNvSpPr>
              <a:spLocks noChangeShapeType="1"/>
            </p:cNvSpPr>
            <p:nvPr/>
          </p:nvSpPr>
          <p:spPr bwMode="auto">
            <a:xfrm>
              <a:off x="4693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3"/>
            <p:cNvSpPr>
              <a:spLocks noChangeShapeType="1"/>
            </p:cNvSpPr>
            <p:nvPr/>
          </p:nvSpPr>
          <p:spPr bwMode="auto">
            <a:xfrm>
              <a:off x="4701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4"/>
            <p:cNvSpPr>
              <a:spLocks noChangeShapeType="1"/>
            </p:cNvSpPr>
            <p:nvPr/>
          </p:nvSpPr>
          <p:spPr bwMode="auto">
            <a:xfrm>
              <a:off x="4708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5"/>
            <p:cNvSpPr>
              <a:spLocks noChangeShapeType="1"/>
            </p:cNvSpPr>
            <p:nvPr/>
          </p:nvSpPr>
          <p:spPr bwMode="auto">
            <a:xfrm>
              <a:off x="4724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6"/>
            <p:cNvSpPr>
              <a:spLocks noChangeShapeType="1"/>
            </p:cNvSpPr>
            <p:nvPr/>
          </p:nvSpPr>
          <p:spPr bwMode="auto">
            <a:xfrm>
              <a:off x="4731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87"/>
            <p:cNvSpPr>
              <a:spLocks noChangeShapeType="1"/>
            </p:cNvSpPr>
            <p:nvPr/>
          </p:nvSpPr>
          <p:spPr bwMode="auto">
            <a:xfrm>
              <a:off x="4739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88"/>
            <p:cNvSpPr>
              <a:spLocks noChangeShapeType="1"/>
            </p:cNvSpPr>
            <p:nvPr/>
          </p:nvSpPr>
          <p:spPr bwMode="auto">
            <a:xfrm>
              <a:off x="4754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89"/>
            <p:cNvSpPr>
              <a:spLocks noChangeShapeType="1"/>
            </p:cNvSpPr>
            <p:nvPr/>
          </p:nvSpPr>
          <p:spPr bwMode="auto">
            <a:xfrm>
              <a:off x="4761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90"/>
            <p:cNvSpPr>
              <a:spLocks noChangeShapeType="1"/>
            </p:cNvSpPr>
            <p:nvPr/>
          </p:nvSpPr>
          <p:spPr bwMode="auto">
            <a:xfrm>
              <a:off x="4769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91"/>
            <p:cNvSpPr>
              <a:spLocks noChangeShapeType="1"/>
            </p:cNvSpPr>
            <p:nvPr/>
          </p:nvSpPr>
          <p:spPr bwMode="auto">
            <a:xfrm>
              <a:off x="4784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92"/>
            <p:cNvSpPr>
              <a:spLocks noChangeShapeType="1"/>
            </p:cNvSpPr>
            <p:nvPr/>
          </p:nvSpPr>
          <p:spPr bwMode="auto">
            <a:xfrm>
              <a:off x="4792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93"/>
            <p:cNvSpPr>
              <a:spLocks noChangeShapeType="1"/>
            </p:cNvSpPr>
            <p:nvPr/>
          </p:nvSpPr>
          <p:spPr bwMode="auto">
            <a:xfrm>
              <a:off x="4799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94"/>
            <p:cNvSpPr>
              <a:spLocks noChangeShapeType="1"/>
            </p:cNvSpPr>
            <p:nvPr/>
          </p:nvSpPr>
          <p:spPr bwMode="auto">
            <a:xfrm>
              <a:off x="4814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95"/>
            <p:cNvSpPr>
              <a:spLocks noChangeShapeType="1"/>
            </p:cNvSpPr>
            <p:nvPr/>
          </p:nvSpPr>
          <p:spPr bwMode="auto">
            <a:xfrm>
              <a:off x="4822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96"/>
            <p:cNvSpPr>
              <a:spLocks noChangeShapeType="1"/>
            </p:cNvSpPr>
            <p:nvPr/>
          </p:nvSpPr>
          <p:spPr bwMode="auto">
            <a:xfrm>
              <a:off x="4829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97"/>
            <p:cNvSpPr>
              <a:spLocks noChangeShapeType="1"/>
            </p:cNvSpPr>
            <p:nvPr/>
          </p:nvSpPr>
          <p:spPr bwMode="auto">
            <a:xfrm>
              <a:off x="4844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98"/>
            <p:cNvSpPr>
              <a:spLocks noChangeShapeType="1"/>
            </p:cNvSpPr>
            <p:nvPr/>
          </p:nvSpPr>
          <p:spPr bwMode="auto">
            <a:xfrm>
              <a:off x="4852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99"/>
            <p:cNvSpPr>
              <a:spLocks noChangeShapeType="1"/>
            </p:cNvSpPr>
            <p:nvPr/>
          </p:nvSpPr>
          <p:spPr bwMode="auto">
            <a:xfrm>
              <a:off x="4860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00"/>
            <p:cNvSpPr>
              <a:spLocks noChangeShapeType="1"/>
            </p:cNvSpPr>
            <p:nvPr/>
          </p:nvSpPr>
          <p:spPr bwMode="auto">
            <a:xfrm>
              <a:off x="4875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101"/>
            <p:cNvSpPr>
              <a:spLocks noChangeShapeType="1"/>
            </p:cNvSpPr>
            <p:nvPr/>
          </p:nvSpPr>
          <p:spPr bwMode="auto">
            <a:xfrm>
              <a:off x="4882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02"/>
            <p:cNvSpPr>
              <a:spLocks noChangeShapeType="1"/>
            </p:cNvSpPr>
            <p:nvPr/>
          </p:nvSpPr>
          <p:spPr bwMode="auto">
            <a:xfrm>
              <a:off x="4890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03"/>
            <p:cNvSpPr>
              <a:spLocks noChangeShapeType="1"/>
            </p:cNvSpPr>
            <p:nvPr/>
          </p:nvSpPr>
          <p:spPr bwMode="auto">
            <a:xfrm>
              <a:off x="4905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04"/>
            <p:cNvSpPr>
              <a:spLocks noChangeShapeType="1"/>
            </p:cNvSpPr>
            <p:nvPr/>
          </p:nvSpPr>
          <p:spPr bwMode="auto">
            <a:xfrm>
              <a:off x="4912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5"/>
            <p:cNvSpPr>
              <a:spLocks noChangeShapeType="1"/>
            </p:cNvSpPr>
            <p:nvPr/>
          </p:nvSpPr>
          <p:spPr bwMode="auto">
            <a:xfrm>
              <a:off x="4920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6"/>
            <p:cNvSpPr>
              <a:spLocks noChangeShapeType="1"/>
            </p:cNvSpPr>
            <p:nvPr/>
          </p:nvSpPr>
          <p:spPr bwMode="auto">
            <a:xfrm>
              <a:off x="4935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7"/>
            <p:cNvSpPr>
              <a:spLocks noChangeShapeType="1"/>
            </p:cNvSpPr>
            <p:nvPr/>
          </p:nvSpPr>
          <p:spPr bwMode="auto">
            <a:xfrm>
              <a:off x="4943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8"/>
            <p:cNvSpPr>
              <a:spLocks noChangeShapeType="1"/>
            </p:cNvSpPr>
            <p:nvPr/>
          </p:nvSpPr>
          <p:spPr bwMode="auto">
            <a:xfrm>
              <a:off x="4950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9"/>
            <p:cNvSpPr>
              <a:spLocks noChangeShapeType="1"/>
            </p:cNvSpPr>
            <p:nvPr/>
          </p:nvSpPr>
          <p:spPr bwMode="auto">
            <a:xfrm>
              <a:off x="4965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10"/>
            <p:cNvSpPr>
              <a:spLocks noChangeShapeType="1"/>
            </p:cNvSpPr>
            <p:nvPr/>
          </p:nvSpPr>
          <p:spPr bwMode="auto">
            <a:xfrm>
              <a:off x="4973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11"/>
            <p:cNvSpPr>
              <a:spLocks noChangeShapeType="1"/>
            </p:cNvSpPr>
            <p:nvPr/>
          </p:nvSpPr>
          <p:spPr bwMode="auto">
            <a:xfrm>
              <a:off x="4980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12"/>
            <p:cNvSpPr>
              <a:spLocks noChangeShapeType="1"/>
            </p:cNvSpPr>
            <p:nvPr/>
          </p:nvSpPr>
          <p:spPr bwMode="auto">
            <a:xfrm>
              <a:off x="4996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13"/>
            <p:cNvSpPr>
              <a:spLocks noChangeShapeType="1"/>
            </p:cNvSpPr>
            <p:nvPr/>
          </p:nvSpPr>
          <p:spPr bwMode="auto">
            <a:xfrm>
              <a:off x="5003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14"/>
            <p:cNvSpPr>
              <a:spLocks noChangeShapeType="1"/>
            </p:cNvSpPr>
            <p:nvPr/>
          </p:nvSpPr>
          <p:spPr bwMode="auto">
            <a:xfrm>
              <a:off x="5011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15"/>
            <p:cNvSpPr>
              <a:spLocks noChangeShapeType="1"/>
            </p:cNvSpPr>
            <p:nvPr/>
          </p:nvSpPr>
          <p:spPr bwMode="auto">
            <a:xfrm>
              <a:off x="5026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16"/>
            <p:cNvSpPr>
              <a:spLocks noChangeShapeType="1"/>
            </p:cNvSpPr>
            <p:nvPr/>
          </p:nvSpPr>
          <p:spPr bwMode="auto">
            <a:xfrm>
              <a:off x="5033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17"/>
            <p:cNvSpPr>
              <a:spLocks noChangeShapeType="1"/>
            </p:cNvSpPr>
            <p:nvPr/>
          </p:nvSpPr>
          <p:spPr bwMode="auto">
            <a:xfrm>
              <a:off x="5041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8"/>
            <p:cNvSpPr>
              <a:spLocks noChangeShapeType="1"/>
            </p:cNvSpPr>
            <p:nvPr/>
          </p:nvSpPr>
          <p:spPr bwMode="auto">
            <a:xfrm>
              <a:off x="5056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19"/>
            <p:cNvSpPr>
              <a:spLocks noChangeShapeType="1"/>
            </p:cNvSpPr>
            <p:nvPr/>
          </p:nvSpPr>
          <p:spPr bwMode="auto">
            <a:xfrm>
              <a:off x="5064" y="249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20"/>
            <p:cNvSpPr>
              <a:spLocks noChangeShapeType="1"/>
            </p:cNvSpPr>
            <p:nvPr/>
          </p:nvSpPr>
          <p:spPr bwMode="auto">
            <a:xfrm>
              <a:off x="5071" y="249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21"/>
            <p:cNvSpPr>
              <a:spLocks noChangeShapeType="1"/>
            </p:cNvSpPr>
            <p:nvPr/>
          </p:nvSpPr>
          <p:spPr bwMode="auto">
            <a:xfrm>
              <a:off x="5086" y="249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122"/>
            <p:cNvSpPr>
              <a:spLocks noChangeArrowheads="1"/>
            </p:cNvSpPr>
            <p:nvPr/>
          </p:nvSpPr>
          <p:spPr bwMode="auto">
            <a:xfrm>
              <a:off x="4775" y="2350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4n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5124" y="1893"/>
              <a:ext cx="272" cy="269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" name="Rectangle 124"/>
            <p:cNvSpPr>
              <a:spLocks noChangeArrowheads="1"/>
            </p:cNvSpPr>
            <p:nvPr/>
          </p:nvSpPr>
          <p:spPr bwMode="auto">
            <a:xfrm>
              <a:off x="5213" y="1947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4308" y="1893"/>
              <a:ext cx="272" cy="269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5" name="Rectangle 126"/>
            <p:cNvSpPr>
              <a:spLocks noChangeArrowheads="1"/>
            </p:cNvSpPr>
            <p:nvPr/>
          </p:nvSpPr>
          <p:spPr bwMode="auto">
            <a:xfrm>
              <a:off x="4397" y="1947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S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4618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28"/>
            <p:cNvSpPr>
              <a:spLocks noChangeShapeType="1"/>
            </p:cNvSpPr>
            <p:nvPr/>
          </p:nvSpPr>
          <p:spPr bwMode="auto">
            <a:xfrm>
              <a:off x="4633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4640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4648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31"/>
            <p:cNvSpPr>
              <a:spLocks noChangeShapeType="1"/>
            </p:cNvSpPr>
            <p:nvPr/>
          </p:nvSpPr>
          <p:spPr bwMode="auto">
            <a:xfrm>
              <a:off x="4663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32"/>
            <p:cNvSpPr>
              <a:spLocks noChangeShapeType="1"/>
            </p:cNvSpPr>
            <p:nvPr/>
          </p:nvSpPr>
          <p:spPr bwMode="auto">
            <a:xfrm>
              <a:off x="4671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33"/>
            <p:cNvSpPr>
              <a:spLocks noChangeShapeType="1"/>
            </p:cNvSpPr>
            <p:nvPr/>
          </p:nvSpPr>
          <p:spPr bwMode="auto">
            <a:xfrm>
              <a:off x="4678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134"/>
            <p:cNvSpPr>
              <a:spLocks noChangeShapeType="1"/>
            </p:cNvSpPr>
            <p:nvPr/>
          </p:nvSpPr>
          <p:spPr bwMode="auto">
            <a:xfrm>
              <a:off x="4693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35"/>
            <p:cNvSpPr>
              <a:spLocks noChangeShapeType="1"/>
            </p:cNvSpPr>
            <p:nvPr/>
          </p:nvSpPr>
          <p:spPr bwMode="auto">
            <a:xfrm>
              <a:off x="4701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36"/>
            <p:cNvSpPr>
              <a:spLocks noChangeShapeType="1"/>
            </p:cNvSpPr>
            <p:nvPr/>
          </p:nvSpPr>
          <p:spPr bwMode="auto">
            <a:xfrm>
              <a:off x="4708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37"/>
            <p:cNvSpPr>
              <a:spLocks noChangeShapeType="1"/>
            </p:cNvSpPr>
            <p:nvPr/>
          </p:nvSpPr>
          <p:spPr bwMode="auto">
            <a:xfrm>
              <a:off x="4724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8"/>
            <p:cNvSpPr>
              <a:spLocks noChangeShapeType="1"/>
            </p:cNvSpPr>
            <p:nvPr/>
          </p:nvSpPr>
          <p:spPr bwMode="auto">
            <a:xfrm>
              <a:off x="4731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9"/>
            <p:cNvSpPr>
              <a:spLocks noChangeShapeType="1"/>
            </p:cNvSpPr>
            <p:nvPr/>
          </p:nvSpPr>
          <p:spPr bwMode="auto">
            <a:xfrm>
              <a:off x="4739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40"/>
            <p:cNvSpPr>
              <a:spLocks noChangeShapeType="1"/>
            </p:cNvSpPr>
            <p:nvPr/>
          </p:nvSpPr>
          <p:spPr bwMode="auto">
            <a:xfrm>
              <a:off x="4754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41"/>
            <p:cNvSpPr>
              <a:spLocks noChangeShapeType="1"/>
            </p:cNvSpPr>
            <p:nvPr/>
          </p:nvSpPr>
          <p:spPr bwMode="auto">
            <a:xfrm>
              <a:off x="4761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142"/>
            <p:cNvSpPr>
              <a:spLocks noChangeShapeType="1"/>
            </p:cNvSpPr>
            <p:nvPr/>
          </p:nvSpPr>
          <p:spPr bwMode="auto">
            <a:xfrm>
              <a:off x="4769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43"/>
            <p:cNvSpPr>
              <a:spLocks noChangeShapeType="1"/>
            </p:cNvSpPr>
            <p:nvPr/>
          </p:nvSpPr>
          <p:spPr bwMode="auto">
            <a:xfrm>
              <a:off x="4784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44"/>
            <p:cNvSpPr>
              <a:spLocks noChangeShapeType="1"/>
            </p:cNvSpPr>
            <p:nvPr/>
          </p:nvSpPr>
          <p:spPr bwMode="auto">
            <a:xfrm>
              <a:off x="4792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45"/>
            <p:cNvSpPr>
              <a:spLocks noChangeShapeType="1"/>
            </p:cNvSpPr>
            <p:nvPr/>
          </p:nvSpPr>
          <p:spPr bwMode="auto">
            <a:xfrm>
              <a:off x="4799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46"/>
            <p:cNvSpPr>
              <a:spLocks noChangeShapeType="1"/>
            </p:cNvSpPr>
            <p:nvPr/>
          </p:nvSpPr>
          <p:spPr bwMode="auto">
            <a:xfrm>
              <a:off x="4814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47"/>
            <p:cNvSpPr>
              <a:spLocks noChangeShapeType="1"/>
            </p:cNvSpPr>
            <p:nvPr/>
          </p:nvSpPr>
          <p:spPr bwMode="auto">
            <a:xfrm>
              <a:off x="4822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48"/>
            <p:cNvSpPr>
              <a:spLocks noChangeShapeType="1"/>
            </p:cNvSpPr>
            <p:nvPr/>
          </p:nvSpPr>
          <p:spPr bwMode="auto">
            <a:xfrm>
              <a:off x="4829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49"/>
            <p:cNvSpPr>
              <a:spLocks noChangeShapeType="1"/>
            </p:cNvSpPr>
            <p:nvPr/>
          </p:nvSpPr>
          <p:spPr bwMode="auto">
            <a:xfrm>
              <a:off x="4844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50"/>
            <p:cNvSpPr>
              <a:spLocks noChangeShapeType="1"/>
            </p:cNvSpPr>
            <p:nvPr/>
          </p:nvSpPr>
          <p:spPr bwMode="auto">
            <a:xfrm>
              <a:off x="4852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51"/>
            <p:cNvSpPr>
              <a:spLocks noChangeShapeType="1"/>
            </p:cNvSpPr>
            <p:nvPr/>
          </p:nvSpPr>
          <p:spPr bwMode="auto">
            <a:xfrm>
              <a:off x="4860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52"/>
            <p:cNvSpPr>
              <a:spLocks noChangeShapeType="1"/>
            </p:cNvSpPr>
            <p:nvPr/>
          </p:nvSpPr>
          <p:spPr bwMode="auto">
            <a:xfrm>
              <a:off x="4875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53"/>
            <p:cNvSpPr>
              <a:spLocks noChangeShapeType="1"/>
            </p:cNvSpPr>
            <p:nvPr/>
          </p:nvSpPr>
          <p:spPr bwMode="auto">
            <a:xfrm>
              <a:off x="4882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54"/>
            <p:cNvSpPr>
              <a:spLocks noChangeShapeType="1"/>
            </p:cNvSpPr>
            <p:nvPr/>
          </p:nvSpPr>
          <p:spPr bwMode="auto">
            <a:xfrm>
              <a:off x="4890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155"/>
            <p:cNvSpPr>
              <a:spLocks noChangeShapeType="1"/>
            </p:cNvSpPr>
            <p:nvPr/>
          </p:nvSpPr>
          <p:spPr bwMode="auto">
            <a:xfrm>
              <a:off x="4905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156"/>
            <p:cNvSpPr>
              <a:spLocks noChangeShapeType="1"/>
            </p:cNvSpPr>
            <p:nvPr/>
          </p:nvSpPr>
          <p:spPr bwMode="auto">
            <a:xfrm>
              <a:off x="4912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57"/>
            <p:cNvSpPr>
              <a:spLocks noChangeShapeType="1"/>
            </p:cNvSpPr>
            <p:nvPr/>
          </p:nvSpPr>
          <p:spPr bwMode="auto">
            <a:xfrm>
              <a:off x="4920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158"/>
            <p:cNvSpPr>
              <a:spLocks noChangeShapeType="1"/>
            </p:cNvSpPr>
            <p:nvPr/>
          </p:nvSpPr>
          <p:spPr bwMode="auto">
            <a:xfrm>
              <a:off x="4935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159"/>
            <p:cNvSpPr>
              <a:spLocks noChangeShapeType="1"/>
            </p:cNvSpPr>
            <p:nvPr/>
          </p:nvSpPr>
          <p:spPr bwMode="auto">
            <a:xfrm>
              <a:off x="4943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60"/>
            <p:cNvSpPr>
              <a:spLocks noChangeShapeType="1"/>
            </p:cNvSpPr>
            <p:nvPr/>
          </p:nvSpPr>
          <p:spPr bwMode="auto">
            <a:xfrm>
              <a:off x="4950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161"/>
            <p:cNvSpPr>
              <a:spLocks noChangeShapeType="1"/>
            </p:cNvSpPr>
            <p:nvPr/>
          </p:nvSpPr>
          <p:spPr bwMode="auto">
            <a:xfrm>
              <a:off x="4965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162"/>
            <p:cNvSpPr>
              <a:spLocks noChangeShapeType="1"/>
            </p:cNvSpPr>
            <p:nvPr/>
          </p:nvSpPr>
          <p:spPr bwMode="auto">
            <a:xfrm>
              <a:off x="4973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63"/>
            <p:cNvSpPr>
              <a:spLocks noChangeShapeType="1"/>
            </p:cNvSpPr>
            <p:nvPr/>
          </p:nvSpPr>
          <p:spPr bwMode="auto">
            <a:xfrm>
              <a:off x="4980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64"/>
            <p:cNvSpPr>
              <a:spLocks noChangeShapeType="1"/>
            </p:cNvSpPr>
            <p:nvPr/>
          </p:nvSpPr>
          <p:spPr bwMode="auto">
            <a:xfrm>
              <a:off x="4996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165"/>
            <p:cNvSpPr>
              <a:spLocks noChangeShapeType="1"/>
            </p:cNvSpPr>
            <p:nvPr/>
          </p:nvSpPr>
          <p:spPr bwMode="auto">
            <a:xfrm>
              <a:off x="5003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66"/>
            <p:cNvSpPr>
              <a:spLocks noChangeShapeType="1"/>
            </p:cNvSpPr>
            <p:nvPr/>
          </p:nvSpPr>
          <p:spPr bwMode="auto">
            <a:xfrm>
              <a:off x="5011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67"/>
            <p:cNvSpPr>
              <a:spLocks noChangeShapeType="1"/>
            </p:cNvSpPr>
            <p:nvPr/>
          </p:nvSpPr>
          <p:spPr bwMode="auto">
            <a:xfrm>
              <a:off x="5026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168"/>
            <p:cNvSpPr>
              <a:spLocks noChangeShapeType="1"/>
            </p:cNvSpPr>
            <p:nvPr/>
          </p:nvSpPr>
          <p:spPr bwMode="auto">
            <a:xfrm>
              <a:off x="5033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169"/>
            <p:cNvSpPr>
              <a:spLocks noChangeShapeType="1"/>
            </p:cNvSpPr>
            <p:nvPr/>
          </p:nvSpPr>
          <p:spPr bwMode="auto">
            <a:xfrm>
              <a:off x="5041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70"/>
            <p:cNvSpPr>
              <a:spLocks noChangeShapeType="1"/>
            </p:cNvSpPr>
            <p:nvPr/>
          </p:nvSpPr>
          <p:spPr bwMode="auto">
            <a:xfrm>
              <a:off x="5056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71"/>
            <p:cNvSpPr>
              <a:spLocks noChangeShapeType="1"/>
            </p:cNvSpPr>
            <p:nvPr/>
          </p:nvSpPr>
          <p:spPr bwMode="auto">
            <a:xfrm>
              <a:off x="5064" y="20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72"/>
            <p:cNvSpPr>
              <a:spLocks noChangeShapeType="1"/>
            </p:cNvSpPr>
            <p:nvPr/>
          </p:nvSpPr>
          <p:spPr bwMode="auto">
            <a:xfrm>
              <a:off x="5071" y="20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73"/>
            <p:cNvSpPr>
              <a:spLocks noChangeShapeType="1"/>
            </p:cNvSpPr>
            <p:nvPr/>
          </p:nvSpPr>
          <p:spPr bwMode="auto">
            <a:xfrm>
              <a:off x="5086" y="20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Rectangle 174"/>
            <p:cNvSpPr>
              <a:spLocks noChangeArrowheads="1"/>
            </p:cNvSpPr>
            <p:nvPr/>
          </p:nvSpPr>
          <p:spPr bwMode="auto">
            <a:xfrm>
              <a:off x="4775" y="1880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4n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74" name="Freeform 175"/>
            <p:cNvSpPr>
              <a:spLocks/>
            </p:cNvSpPr>
            <p:nvPr/>
          </p:nvSpPr>
          <p:spPr bwMode="auto">
            <a:xfrm>
              <a:off x="5124" y="1222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5" name="Rectangle 176"/>
            <p:cNvSpPr>
              <a:spLocks noChangeArrowheads="1"/>
            </p:cNvSpPr>
            <p:nvPr/>
          </p:nvSpPr>
          <p:spPr bwMode="auto">
            <a:xfrm>
              <a:off x="5213" y="1276"/>
              <a:ext cx="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Y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76" name="Freeform 177"/>
            <p:cNvSpPr>
              <a:spLocks/>
            </p:cNvSpPr>
            <p:nvPr/>
          </p:nvSpPr>
          <p:spPr bwMode="auto">
            <a:xfrm>
              <a:off x="4308" y="1222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7" name="Rectangle 178"/>
            <p:cNvSpPr>
              <a:spLocks noChangeArrowheads="1"/>
            </p:cNvSpPr>
            <p:nvPr/>
          </p:nvSpPr>
          <p:spPr bwMode="auto">
            <a:xfrm>
              <a:off x="4397" y="1276"/>
              <a:ext cx="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Y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78" name="Freeform 192"/>
            <p:cNvSpPr>
              <a:spLocks/>
            </p:cNvSpPr>
            <p:nvPr/>
          </p:nvSpPr>
          <p:spPr bwMode="auto">
            <a:xfrm>
              <a:off x="4716" y="551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79" name="Rectangle 193"/>
            <p:cNvSpPr>
              <a:spLocks noChangeArrowheads="1"/>
            </p:cNvSpPr>
            <p:nvPr/>
          </p:nvSpPr>
          <p:spPr bwMode="auto">
            <a:xfrm>
              <a:off x="4803" y="605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H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80" name="Line 194"/>
            <p:cNvSpPr>
              <a:spLocks noChangeShapeType="1"/>
            </p:cNvSpPr>
            <p:nvPr/>
          </p:nvSpPr>
          <p:spPr bwMode="auto">
            <a:xfrm>
              <a:off x="4618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195"/>
            <p:cNvSpPr>
              <a:spLocks noChangeShapeType="1"/>
            </p:cNvSpPr>
            <p:nvPr/>
          </p:nvSpPr>
          <p:spPr bwMode="auto">
            <a:xfrm>
              <a:off x="4633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96"/>
            <p:cNvSpPr>
              <a:spLocks noChangeShapeType="1"/>
            </p:cNvSpPr>
            <p:nvPr/>
          </p:nvSpPr>
          <p:spPr bwMode="auto">
            <a:xfrm>
              <a:off x="4640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97"/>
            <p:cNvSpPr>
              <a:spLocks noChangeShapeType="1"/>
            </p:cNvSpPr>
            <p:nvPr/>
          </p:nvSpPr>
          <p:spPr bwMode="auto">
            <a:xfrm>
              <a:off x="4648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98"/>
            <p:cNvSpPr>
              <a:spLocks noChangeShapeType="1"/>
            </p:cNvSpPr>
            <p:nvPr/>
          </p:nvSpPr>
          <p:spPr bwMode="auto">
            <a:xfrm>
              <a:off x="4663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199"/>
            <p:cNvSpPr>
              <a:spLocks noChangeShapeType="1"/>
            </p:cNvSpPr>
            <p:nvPr/>
          </p:nvSpPr>
          <p:spPr bwMode="auto">
            <a:xfrm>
              <a:off x="4671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200"/>
            <p:cNvSpPr>
              <a:spLocks noChangeShapeType="1"/>
            </p:cNvSpPr>
            <p:nvPr/>
          </p:nvSpPr>
          <p:spPr bwMode="auto">
            <a:xfrm>
              <a:off x="4678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201"/>
            <p:cNvSpPr>
              <a:spLocks noChangeShapeType="1"/>
            </p:cNvSpPr>
            <p:nvPr/>
          </p:nvSpPr>
          <p:spPr bwMode="auto">
            <a:xfrm>
              <a:off x="4693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202"/>
            <p:cNvSpPr>
              <a:spLocks noChangeShapeType="1"/>
            </p:cNvSpPr>
            <p:nvPr/>
          </p:nvSpPr>
          <p:spPr bwMode="auto">
            <a:xfrm>
              <a:off x="4701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203"/>
            <p:cNvSpPr>
              <a:spLocks noChangeShapeType="1"/>
            </p:cNvSpPr>
            <p:nvPr/>
          </p:nvSpPr>
          <p:spPr bwMode="auto">
            <a:xfrm>
              <a:off x="4708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204"/>
            <p:cNvSpPr>
              <a:spLocks noChangeShapeType="1"/>
            </p:cNvSpPr>
            <p:nvPr/>
          </p:nvSpPr>
          <p:spPr bwMode="auto">
            <a:xfrm>
              <a:off x="4724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205"/>
            <p:cNvSpPr>
              <a:spLocks noChangeShapeType="1"/>
            </p:cNvSpPr>
            <p:nvPr/>
          </p:nvSpPr>
          <p:spPr bwMode="auto">
            <a:xfrm>
              <a:off x="4731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206"/>
            <p:cNvSpPr>
              <a:spLocks noChangeShapeType="1"/>
            </p:cNvSpPr>
            <p:nvPr/>
          </p:nvSpPr>
          <p:spPr bwMode="auto">
            <a:xfrm>
              <a:off x="4739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207"/>
            <p:cNvSpPr>
              <a:spLocks noChangeShapeType="1"/>
            </p:cNvSpPr>
            <p:nvPr/>
          </p:nvSpPr>
          <p:spPr bwMode="auto">
            <a:xfrm>
              <a:off x="4754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208"/>
            <p:cNvSpPr>
              <a:spLocks noChangeShapeType="1"/>
            </p:cNvSpPr>
            <p:nvPr/>
          </p:nvSpPr>
          <p:spPr bwMode="auto">
            <a:xfrm>
              <a:off x="4761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210"/>
            <p:cNvSpPr>
              <a:spLocks noChangeShapeType="1"/>
            </p:cNvSpPr>
            <p:nvPr/>
          </p:nvSpPr>
          <p:spPr bwMode="auto">
            <a:xfrm>
              <a:off x="4769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211"/>
            <p:cNvSpPr>
              <a:spLocks noChangeShapeType="1"/>
            </p:cNvSpPr>
            <p:nvPr/>
          </p:nvSpPr>
          <p:spPr bwMode="auto">
            <a:xfrm>
              <a:off x="4784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212"/>
            <p:cNvSpPr>
              <a:spLocks noChangeShapeType="1"/>
            </p:cNvSpPr>
            <p:nvPr/>
          </p:nvSpPr>
          <p:spPr bwMode="auto">
            <a:xfrm>
              <a:off x="4792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213"/>
            <p:cNvSpPr>
              <a:spLocks noChangeShapeType="1"/>
            </p:cNvSpPr>
            <p:nvPr/>
          </p:nvSpPr>
          <p:spPr bwMode="auto">
            <a:xfrm>
              <a:off x="4799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214"/>
            <p:cNvSpPr>
              <a:spLocks noChangeShapeType="1"/>
            </p:cNvSpPr>
            <p:nvPr/>
          </p:nvSpPr>
          <p:spPr bwMode="auto">
            <a:xfrm>
              <a:off x="4814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215"/>
            <p:cNvSpPr>
              <a:spLocks noChangeShapeType="1"/>
            </p:cNvSpPr>
            <p:nvPr/>
          </p:nvSpPr>
          <p:spPr bwMode="auto">
            <a:xfrm>
              <a:off x="4822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216"/>
            <p:cNvSpPr>
              <a:spLocks noChangeShapeType="1"/>
            </p:cNvSpPr>
            <p:nvPr/>
          </p:nvSpPr>
          <p:spPr bwMode="auto">
            <a:xfrm>
              <a:off x="4829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217"/>
            <p:cNvSpPr>
              <a:spLocks noChangeShapeType="1"/>
            </p:cNvSpPr>
            <p:nvPr/>
          </p:nvSpPr>
          <p:spPr bwMode="auto">
            <a:xfrm>
              <a:off x="4844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218"/>
            <p:cNvSpPr>
              <a:spLocks noChangeShapeType="1"/>
            </p:cNvSpPr>
            <p:nvPr/>
          </p:nvSpPr>
          <p:spPr bwMode="auto">
            <a:xfrm>
              <a:off x="4852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219"/>
            <p:cNvSpPr>
              <a:spLocks noChangeShapeType="1"/>
            </p:cNvSpPr>
            <p:nvPr/>
          </p:nvSpPr>
          <p:spPr bwMode="auto">
            <a:xfrm>
              <a:off x="4860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220"/>
            <p:cNvSpPr>
              <a:spLocks noChangeShapeType="1"/>
            </p:cNvSpPr>
            <p:nvPr/>
          </p:nvSpPr>
          <p:spPr bwMode="auto">
            <a:xfrm>
              <a:off x="4875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221"/>
            <p:cNvSpPr>
              <a:spLocks noChangeShapeType="1"/>
            </p:cNvSpPr>
            <p:nvPr/>
          </p:nvSpPr>
          <p:spPr bwMode="auto">
            <a:xfrm>
              <a:off x="4882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222"/>
            <p:cNvSpPr>
              <a:spLocks noChangeShapeType="1"/>
            </p:cNvSpPr>
            <p:nvPr/>
          </p:nvSpPr>
          <p:spPr bwMode="auto">
            <a:xfrm>
              <a:off x="4890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223"/>
            <p:cNvSpPr>
              <a:spLocks noChangeShapeType="1"/>
            </p:cNvSpPr>
            <p:nvPr/>
          </p:nvSpPr>
          <p:spPr bwMode="auto">
            <a:xfrm>
              <a:off x="4905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Line 224"/>
            <p:cNvSpPr>
              <a:spLocks noChangeShapeType="1"/>
            </p:cNvSpPr>
            <p:nvPr/>
          </p:nvSpPr>
          <p:spPr bwMode="auto">
            <a:xfrm>
              <a:off x="4912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225"/>
            <p:cNvSpPr>
              <a:spLocks noChangeShapeType="1"/>
            </p:cNvSpPr>
            <p:nvPr/>
          </p:nvSpPr>
          <p:spPr bwMode="auto">
            <a:xfrm>
              <a:off x="4920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226"/>
            <p:cNvSpPr>
              <a:spLocks noChangeShapeType="1"/>
            </p:cNvSpPr>
            <p:nvPr/>
          </p:nvSpPr>
          <p:spPr bwMode="auto">
            <a:xfrm>
              <a:off x="4935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227"/>
            <p:cNvSpPr>
              <a:spLocks noChangeShapeType="1"/>
            </p:cNvSpPr>
            <p:nvPr/>
          </p:nvSpPr>
          <p:spPr bwMode="auto">
            <a:xfrm>
              <a:off x="4943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228"/>
            <p:cNvSpPr>
              <a:spLocks noChangeShapeType="1"/>
            </p:cNvSpPr>
            <p:nvPr/>
          </p:nvSpPr>
          <p:spPr bwMode="auto">
            <a:xfrm>
              <a:off x="4950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229"/>
            <p:cNvSpPr>
              <a:spLocks noChangeShapeType="1"/>
            </p:cNvSpPr>
            <p:nvPr/>
          </p:nvSpPr>
          <p:spPr bwMode="auto">
            <a:xfrm>
              <a:off x="4965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30"/>
            <p:cNvSpPr>
              <a:spLocks noChangeShapeType="1"/>
            </p:cNvSpPr>
            <p:nvPr/>
          </p:nvSpPr>
          <p:spPr bwMode="auto">
            <a:xfrm>
              <a:off x="4973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231"/>
            <p:cNvSpPr>
              <a:spLocks noChangeShapeType="1"/>
            </p:cNvSpPr>
            <p:nvPr/>
          </p:nvSpPr>
          <p:spPr bwMode="auto">
            <a:xfrm>
              <a:off x="4980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232"/>
            <p:cNvSpPr>
              <a:spLocks noChangeShapeType="1"/>
            </p:cNvSpPr>
            <p:nvPr/>
          </p:nvSpPr>
          <p:spPr bwMode="auto">
            <a:xfrm>
              <a:off x="4996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33"/>
            <p:cNvSpPr>
              <a:spLocks noChangeShapeType="1"/>
            </p:cNvSpPr>
            <p:nvPr/>
          </p:nvSpPr>
          <p:spPr bwMode="auto">
            <a:xfrm>
              <a:off x="5003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234"/>
            <p:cNvSpPr>
              <a:spLocks noChangeShapeType="1"/>
            </p:cNvSpPr>
            <p:nvPr/>
          </p:nvSpPr>
          <p:spPr bwMode="auto">
            <a:xfrm>
              <a:off x="5011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235"/>
            <p:cNvSpPr>
              <a:spLocks noChangeShapeType="1"/>
            </p:cNvSpPr>
            <p:nvPr/>
          </p:nvSpPr>
          <p:spPr bwMode="auto">
            <a:xfrm>
              <a:off x="5026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236"/>
            <p:cNvSpPr>
              <a:spLocks noChangeShapeType="1"/>
            </p:cNvSpPr>
            <p:nvPr/>
          </p:nvSpPr>
          <p:spPr bwMode="auto">
            <a:xfrm>
              <a:off x="5033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237"/>
            <p:cNvSpPr>
              <a:spLocks noChangeShapeType="1"/>
            </p:cNvSpPr>
            <p:nvPr/>
          </p:nvSpPr>
          <p:spPr bwMode="auto">
            <a:xfrm>
              <a:off x="5041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238"/>
            <p:cNvSpPr>
              <a:spLocks noChangeShapeType="1"/>
            </p:cNvSpPr>
            <p:nvPr/>
          </p:nvSpPr>
          <p:spPr bwMode="auto">
            <a:xfrm>
              <a:off x="5056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239"/>
            <p:cNvSpPr>
              <a:spLocks noChangeShapeType="1"/>
            </p:cNvSpPr>
            <p:nvPr/>
          </p:nvSpPr>
          <p:spPr bwMode="auto">
            <a:xfrm>
              <a:off x="5064" y="1356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240"/>
            <p:cNvSpPr>
              <a:spLocks noChangeShapeType="1"/>
            </p:cNvSpPr>
            <p:nvPr/>
          </p:nvSpPr>
          <p:spPr bwMode="auto">
            <a:xfrm>
              <a:off x="5071" y="1356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241"/>
            <p:cNvSpPr>
              <a:spLocks noChangeShapeType="1"/>
            </p:cNvSpPr>
            <p:nvPr/>
          </p:nvSpPr>
          <p:spPr bwMode="auto">
            <a:xfrm>
              <a:off x="5086" y="1356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Rectangle 242"/>
            <p:cNvSpPr>
              <a:spLocks noChangeArrowheads="1"/>
            </p:cNvSpPr>
            <p:nvPr/>
          </p:nvSpPr>
          <p:spPr bwMode="auto">
            <a:xfrm>
              <a:off x="4812" y="1209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28" name="Line 243"/>
            <p:cNvSpPr>
              <a:spLocks noChangeShapeType="1"/>
            </p:cNvSpPr>
            <p:nvPr/>
          </p:nvSpPr>
          <p:spPr bwMode="auto">
            <a:xfrm>
              <a:off x="4618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244"/>
            <p:cNvSpPr>
              <a:spLocks noChangeShapeType="1"/>
            </p:cNvSpPr>
            <p:nvPr/>
          </p:nvSpPr>
          <p:spPr bwMode="auto">
            <a:xfrm>
              <a:off x="4633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Line 245"/>
            <p:cNvSpPr>
              <a:spLocks noChangeShapeType="1"/>
            </p:cNvSpPr>
            <p:nvPr/>
          </p:nvSpPr>
          <p:spPr bwMode="auto">
            <a:xfrm>
              <a:off x="4640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Line 246"/>
            <p:cNvSpPr>
              <a:spLocks noChangeShapeType="1"/>
            </p:cNvSpPr>
            <p:nvPr/>
          </p:nvSpPr>
          <p:spPr bwMode="auto">
            <a:xfrm>
              <a:off x="4648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Line 247"/>
            <p:cNvSpPr>
              <a:spLocks noChangeShapeType="1"/>
            </p:cNvSpPr>
            <p:nvPr/>
          </p:nvSpPr>
          <p:spPr bwMode="auto">
            <a:xfrm>
              <a:off x="4663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248"/>
            <p:cNvSpPr>
              <a:spLocks noChangeShapeType="1"/>
            </p:cNvSpPr>
            <p:nvPr/>
          </p:nvSpPr>
          <p:spPr bwMode="auto">
            <a:xfrm>
              <a:off x="4671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249"/>
            <p:cNvSpPr>
              <a:spLocks noChangeShapeType="1"/>
            </p:cNvSpPr>
            <p:nvPr/>
          </p:nvSpPr>
          <p:spPr bwMode="auto">
            <a:xfrm>
              <a:off x="4678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250"/>
            <p:cNvSpPr>
              <a:spLocks noChangeShapeType="1"/>
            </p:cNvSpPr>
            <p:nvPr/>
          </p:nvSpPr>
          <p:spPr bwMode="auto">
            <a:xfrm>
              <a:off x="4693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251"/>
            <p:cNvSpPr>
              <a:spLocks noChangeShapeType="1"/>
            </p:cNvSpPr>
            <p:nvPr/>
          </p:nvSpPr>
          <p:spPr bwMode="auto">
            <a:xfrm>
              <a:off x="4701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Line 252"/>
            <p:cNvSpPr>
              <a:spLocks noChangeShapeType="1"/>
            </p:cNvSpPr>
            <p:nvPr/>
          </p:nvSpPr>
          <p:spPr bwMode="auto">
            <a:xfrm>
              <a:off x="4708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253"/>
            <p:cNvSpPr>
              <a:spLocks noChangeShapeType="1"/>
            </p:cNvSpPr>
            <p:nvPr/>
          </p:nvSpPr>
          <p:spPr bwMode="auto">
            <a:xfrm>
              <a:off x="4724" y="3168"/>
              <a:ext cx="0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Line 254"/>
            <p:cNvSpPr>
              <a:spLocks noChangeShapeType="1"/>
            </p:cNvSpPr>
            <p:nvPr/>
          </p:nvSpPr>
          <p:spPr bwMode="auto">
            <a:xfrm>
              <a:off x="4731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255"/>
            <p:cNvSpPr>
              <a:spLocks noChangeShapeType="1"/>
            </p:cNvSpPr>
            <p:nvPr/>
          </p:nvSpPr>
          <p:spPr bwMode="auto">
            <a:xfrm>
              <a:off x="4739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256"/>
            <p:cNvSpPr>
              <a:spLocks noChangeShapeType="1"/>
            </p:cNvSpPr>
            <p:nvPr/>
          </p:nvSpPr>
          <p:spPr bwMode="auto">
            <a:xfrm>
              <a:off x="4754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257"/>
            <p:cNvSpPr>
              <a:spLocks noChangeShapeType="1"/>
            </p:cNvSpPr>
            <p:nvPr/>
          </p:nvSpPr>
          <p:spPr bwMode="auto">
            <a:xfrm>
              <a:off x="4761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258"/>
            <p:cNvSpPr>
              <a:spLocks noChangeShapeType="1"/>
            </p:cNvSpPr>
            <p:nvPr/>
          </p:nvSpPr>
          <p:spPr bwMode="auto">
            <a:xfrm>
              <a:off x="4769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59"/>
            <p:cNvSpPr>
              <a:spLocks noChangeShapeType="1"/>
            </p:cNvSpPr>
            <p:nvPr/>
          </p:nvSpPr>
          <p:spPr bwMode="auto">
            <a:xfrm>
              <a:off x="4784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260"/>
            <p:cNvSpPr>
              <a:spLocks noChangeShapeType="1"/>
            </p:cNvSpPr>
            <p:nvPr/>
          </p:nvSpPr>
          <p:spPr bwMode="auto">
            <a:xfrm>
              <a:off x="4792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261"/>
            <p:cNvSpPr>
              <a:spLocks noChangeShapeType="1"/>
            </p:cNvSpPr>
            <p:nvPr/>
          </p:nvSpPr>
          <p:spPr bwMode="auto">
            <a:xfrm>
              <a:off x="4799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262"/>
            <p:cNvSpPr>
              <a:spLocks noChangeShapeType="1"/>
            </p:cNvSpPr>
            <p:nvPr/>
          </p:nvSpPr>
          <p:spPr bwMode="auto">
            <a:xfrm>
              <a:off x="4814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263"/>
            <p:cNvSpPr>
              <a:spLocks noChangeShapeType="1"/>
            </p:cNvSpPr>
            <p:nvPr/>
          </p:nvSpPr>
          <p:spPr bwMode="auto">
            <a:xfrm>
              <a:off x="4822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264"/>
            <p:cNvSpPr>
              <a:spLocks noChangeShapeType="1"/>
            </p:cNvSpPr>
            <p:nvPr/>
          </p:nvSpPr>
          <p:spPr bwMode="auto">
            <a:xfrm>
              <a:off x="4829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265"/>
            <p:cNvSpPr>
              <a:spLocks noChangeShapeType="1"/>
            </p:cNvSpPr>
            <p:nvPr/>
          </p:nvSpPr>
          <p:spPr bwMode="auto">
            <a:xfrm>
              <a:off x="4844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Line 266"/>
            <p:cNvSpPr>
              <a:spLocks noChangeShapeType="1"/>
            </p:cNvSpPr>
            <p:nvPr/>
          </p:nvSpPr>
          <p:spPr bwMode="auto">
            <a:xfrm>
              <a:off x="4852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Line 267"/>
            <p:cNvSpPr>
              <a:spLocks noChangeShapeType="1"/>
            </p:cNvSpPr>
            <p:nvPr/>
          </p:nvSpPr>
          <p:spPr bwMode="auto">
            <a:xfrm>
              <a:off x="4860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268"/>
            <p:cNvSpPr>
              <a:spLocks noChangeShapeType="1"/>
            </p:cNvSpPr>
            <p:nvPr/>
          </p:nvSpPr>
          <p:spPr bwMode="auto">
            <a:xfrm>
              <a:off x="4875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269"/>
            <p:cNvSpPr>
              <a:spLocks noChangeShapeType="1"/>
            </p:cNvSpPr>
            <p:nvPr/>
          </p:nvSpPr>
          <p:spPr bwMode="auto">
            <a:xfrm>
              <a:off x="4882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270"/>
            <p:cNvSpPr>
              <a:spLocks noChangeShapeType="1"/>
            </p:cNvSpPr>
            <p:nvPr/>
          </p:nvSpPr>
          <p:spPr bwMode="auto">
            <a:xfrm>
              <a:off x="4890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271"/>
            <p:cNvSpPr>
              <a:spLocks noChangeShapeType="1"/>
            </p:cNvSpPr>
            <p:nvPr/>
          </p:nvSpPr>
          <p:spPr bwMode="auto">
            <a:xfrm>
              <a:off x="4905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272"/>
            <p:cNvSpPr>
              <a:spLocks noChangeShapeType="1"/>
            </p:cNvSpPr>
            <p:nvPr/>
          </p:nvSpPr>
          <p:spPr bwMode="auto">
            <a:xfrm>
              <a:off x="4912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273"/>
            <p:cNvSpPr>
              <a:spLocks noChangeShapeType="1"/>
            </p:cNvSpPr>
            <p:nvPr/>
          </p:nvSpPr>
          <p:spPr bwMode="auto">
            <a:xfrm>
              <a:off x="4920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274"/>
            <p:cNvSpPr>
              <a:spLocks noChangeShapeType="1"/>
            </p:cNvSpPr>
            <p:nvPr/>
          </p:nvSpPr>
          <p:spPr bwMode="auto">
            <a:xfrm>
              <a:off x="4935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275"/>
            <p:cNvSpPr>
              <a:spLocks noChangeShapeType="1"/>
            </p:cNvSpPr>
            <p:nvPr/>
          </p:nvSpPr>
          <p:spPr bwMode="auto">
            <a:xfrm>
              <a:off x="4943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276"/>
            <p:cNvSpPr>
              <a:spLocks noChangeShapeType="1"/>
            </p:cNvSpPr>
            <p:nvPr/>
          </p:nvSpPr>
          <p:spPr bwMode="auto">
            <a:xfrm>
              <a:off x="4950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277"/>
            <p:cNvSpPr>
              <a:spLocks noChangeShapeType="1"/>
            </p:cNvSpPr>
            <p:nvPr/>
          </p:nvSpPr>
          <p:spPr bwMode="auto">
            <a:xfrm>
              <a:off x="4965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278"/>
            <p:cNvSpPr>
              <a:spLocks noChangeShapeType="1"/>
            </p:cNvSpPr>
            <p:nvPr/>
          </p:nvSpPr>
          <p:spPr bwMode="auto">
            <a:xfrm>
              <a:off x="4973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279"/>
            <p:cNvSpPr>
              <a:spLocks noChangeShapeType="1"/>
            </p:cNvSpPr>
            <p:nvPr/>
          </p:nvSpPr>
          <p:spPr bwMode="auto">
            <a:xfrm>
              <a:off x="4980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280"/>
            <p:cNvSpPr>
              <a:spLocks noChangeShapeType="1"/>
            </p:cNvSpPr>
            <p:nvPr/>
          </p:nvSpPr>
          <p:spPr bwMode="auto">
            <a:xfrm>
              <a:off x="4996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281"/>
            <p:cNvSpPr>
              <a:spLocks noChangeShapeType="1"/>
            </p:cNvSpPr>
            <p:nvPr/>
          </p:nvSpPr>
          <p:spPr bwMode="auto">
            <a:xfrm>
              <a:off x="5003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282"/>
            <p:cNvSpPr>
              <a:spLocks noChangeShapeType="1"/>
            </p:cNvSpPr>
            <p:nvPr/>
          </p:nvSpPr>
          <p:spPr bwMode="auto">
            <a:xfrm>
              <a:off x="5011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283"/>
            <p:cNvSpPr>
              <a:spLocks noChangeShapeType="1"/>
            </p:cNvSpPr>
            <p:nvPr/>
          </p:nvSpPr>
          <p:spPr bwMode="auto">
            <a:xfrm>
              <a:off x="5026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284"/>
            <p:cNvSpPr>
              <a:spLocks noChangeShapeType="1"/>
            </p:cNvSpPr>
            <p:nvPr/>
          </p:nvSpPr>
          <p:spPr bwMode="auto">
            <a:xfrm>
              <a:off x="5033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285"/>
            <p:cNvSpPr>
              <a:spLocks noChangeShapeType="1"/>
            </p:cNvSpPr>
            <p:nvPr/>
          </p:nvSpPr>
          <p:spPr bwMode="auto">
            <a:xfrm>
              <a:off x="5041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286"/>
            <p:cNvSpPr>
              <a:spLocks noChangeShapeType="1"/>
            </p:cNvSpPr>
            <p:nvPr/>
          </p:nvSpPr>
          <p:spPr bwMode="auto">
            <a:xfrm>
              <a:off x="5056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Line 287"/>
            <p:cNvSpPr>
              <a:spLocks noChangeShapeType="1"/>
            </p:cNvSpPr>
            <p:nvPr/>
          </p:nvSpPr>
          <p:spPr bwMode="auto">
            <a:xfrm>
              <a:off x="5064" y="3168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288"/>
            <p:cNvSpPr>
              <a:spLocks noChangeShapeType="1"/>
            </p:cNvSpPr>
            <p:nvPr/>
          </p:nvSpPr>
          <p:spPr bwMode="auto">
            <a:xfrm>
              <a:off x="5071" y="3168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Line 289"/>
            <p:cNvSpPr>
              <a:spLocks noChangeShapeType="1"/>
            </p:cNvSpPr>
            <p:nvPr/>
          </p:nvSpPr>
          <p:spPr bwMode="auto">
            <a:xfrm>
              <a:off x="5086" y="3168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Rectangle 290"/>
            <p:cNvSpPr>
              <a:spLocks noChangeArrowheads="1"/>
            </p:cNvSpPr>
            <p:nvPr/>
          </p:nvSpPr>
          <p:spPr bwMode="auto">
            <a:xfrm>
              <a:off x="4812" y="3029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76" name="Freeform 291"/>
            <p:cNvSpPr>
              <a:spLocks/>
            </p:cNvSpPr>
            <p:nvPr/>
          </p:nvSpPr>
          <p:spPr bwMode="auto">
            <a:xfrm>
              <a:off x="4308" y="3493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7" name="Rectangle 292"/>
            <p:cNvSpPr>
              <a:spLocks noChangeArrowheads="1"/>
            </p:cNvSpPr>
            <p:nvPr/>
          </p:nvSpPr>
          <p:spPr bwMode="auto">
            <a:xfrm>
              <a:off x="4397" y="3547"/>
              <a:ext cx="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X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78" name="Freeform 293"/>
            <p:cNvSpPr>
              <a:spLocks/>
            </p:cNvSpPr>
            <p:nvPr/>
          </p:nvSpPr>
          <p:spPr bwMode="auto">
            <a:xfrm>
              <a:off x="5124" y="3504"/>
              <a:ext cx="272" cy="269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FF00"/>
            </a:solidFill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79" name="Rectangle 294"/>
            <p:cNvSpPr>
              <a:spLocks noChangeArrowheads="1"/>
            </p:cNvSpPr>
            <p:nvPr/>
          </p:nvSpPr>
          <p:spPr bwMode="auto">
            <a:xfrm>
              <a:off x="5213" y="3547"/>
              <a:ext cx="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X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280" name="Line 295"/>
            <p:cNvSpPr>
              <a:spLocks noChangeShapeType="1"/>
            </p:cNvSpPr>
            <p:nvPr/>
          </p:nvSpPr>
          <p:spPr bwMode="auto">
            <a:xfrm>
              <a:off x="4618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296"/>
            <p:cNvSpPr>
              <a:spLocks noChangeShapeType="1"/>
            </p:cNvSpPr>
            <p:nvPr/>
          </p:nvSpPr>
          <p:spPr bwMode="auto">
            <a:xfrm>
              <a:off x="4633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297"/>
            <p:cNvSpPr>
              <a:spLocks noChangeShapeType="1"/>
            </p:cNvSpPr>
            <p:nvPr/>
          </p:nvSpPr>
          <p:spPr bwMode="auto">
            <a:xfrm>
              <a:off x="4640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298"/>
            <p:cNvSpPr>
              <a:spLocks noChangeShapeType="1"/>
            </p:cNvSpPr>
            <p:nvPr/>
          </p:nvSpPr>
          <p:spPr bwMode="auto">
            <a:xfrm>
              <a:off x="4648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299"/>
            <p:cNvSpPr>
              <a:spLocks noChangeShapeType="1"/>
            </p:cNvSpPr>
            <p:nvPr/>
          </p:nvSpPr>
          <p:spPr bwMode="auto">
            <a:xfrm>
              <a:off x="4663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Line 300"/>
            <p:cNvSpPr>
              <a:spLocks noChangeShapeType="1"/>
            </p:cNvSpPr>
            <p:nvPr/>
          </p:nvSpPr>
          <p:spPr bwMode="auto">
            <a:xfrm>
              <a:off x="4671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Line 301"/>
            <p:cNvSpPr>
              <a:spLocks noChangeShapeType="1"/>
            </p:cNvSpPr>
            <p:nvPr/>
          </p:nvSpPr>
          <p:spPr bwMode="auto">
            <a:xfrm>
              <a:off x="4678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Line 302"/>
            <p:cNvSpPr>
              <a:spLocks noChangeShapeType="1"/>
            </p:cNvSpPr>
            <p:nvPr/>
          </p:nvSpPr>
          <p:spPr bwMode="auto">
            <a:xfrm>
              <a:off x="4693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Line 303"/>
            <p:cNvSpPr>
              <a:spLocks noChangeShapeType="1"/>
            </p:cNvSpPr>
            <p:nvPr/>
          </p:nvSpPr>
          <p:spPr bwMode="auto">
            <a:xfrm>
              <a:off x="4701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304"/>
            <p:cNvSpPr>
              <a:spLocks noChangeShapeType="1"/>
            </p:cNvSpPr>
            <p:nvPr/>
          </p:nvSpPr>
          <p:spPr bwMode="auto">
            <a:xfrm>
              <a:off x="4708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305"/>
            <p:cNvSpPr>
              <a:spLocks noChangeShapeType="1"/>
            </p:cNvSpPr>
            <p:nvPr/>
          </p:nvSpPr>
          <p:spPr bwMode="auto">
            <a:xfrm>
              <a:off x="4724" y="3627"/>
              <a:ext cx="0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306"/>
            <p:cNvSpPr>
              <a:spLocks noChangeShapeType="1"/>
            </p:cNvSpPr>
            <p:nvPr/>
          </p:nvSpPr>
          <p:spPr bwMode="auto">
            <a:xfrm>
              <a:off x="4731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307"/>
            <p:cNvSpPr>
              <a:spLocks noChangeShapeType="1"/>
            </p:cNvSpPr>
            <p:nvPr/>
          </p:nvSpPr>
          <p:spPr bwMode="auto">
            <a:xfrm>
              <a:off x="4739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Line 308"/>
            <p:cNvSpPr>
              <a:spLocks noChangeShapeType="1"/>
            </p:cNvSpPr>
            <p:nvPr/>
          </p:nvSpPr>
          <p:spPr bwMode="auto">
            <a:xfrm>
              <a:off x="4754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Line 309"/>
            <p:cNvSpPr>
              <a:spLocks noChangeShapeType="1"/>
            </p:cNvSpPr>
            <p:nvPr/>
          </p:nvSpPr>
          <p:spPr bwMode="auto">
            <a:xfrm>
              <a:off x="4761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310"/>
            <p:cNvSpPr>
              <a:spLocks noChangeShapeType="1"/>
            </p:cNvSpPr>
            <p:nvPr/>
          </p:nvSpPr>
          <p:spPr bwMode="auto">
            <a:xfrm>
              <a:off x="4769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311"/>
            <p:cNvSpPr>
              <a:spLocks noChangeShapeType="1"/>
            </p:cNvSpPr>
            <p:nvPr/>
          </p:nvSpPr>
          <p:spPr bwMode="auto">
            <a:xfrm>
              <a:off x="4784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312"/>
            <p:cNvSpPr>
              <a:spLocks noChangeShapeType="1"/>
            </p:cNvSpPr>
            <p:nvPr/>
          </p:nvSpPr>
          <p:spPr bwMode="auto">
            <a:xfrm>
              <a:off x="4792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313"/>
            <p:cNvSpPr>
              <a:spLocks noChangeShapeType="1"/>
            </p:cNvSpPr>
            <p:nvPr/>
          </p:nvSpPr>
          <p:spPr bwMode="auto">
            <a:xfrm>
              <a:off x="4799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314"/>
            <p:cNvSpPr>
              <a:spLocks noChangeShapeType="1"/>
            </p:cNvSpPr>
            <p:nvPr/>
          </p:nvSpPr>
          <p:spPr bwMode="auto">
            <a:xfrm>
              <a:off x="4814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Line 315"/>
            <p:cNvSpPr>
              <a:spLocks noChangeShapeType="1"/>
            </p:cNvSpPr>
            <p:nvPr/>
          </p:nvSpPr>
          <p:spPr bwMode="auto">
            <a:xfrm>
              <a:off x="4822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Line 316"/>
            <p:cNvSpPr>
              <a:spLocks noChangeShapeType="1"/>
            </p:cNvSpPr>
            <p:nvPr/>
          </p:nvSpPr>
          <p:spPr bwMode="auto">
            <a:xfrm>
              <a:off x="4829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Line 317"/>
            <p:cNvSpPr>
              <a:spLocks noChangeShapeType="1"/>
            </p:cNvSpPr>
            <p:nvPr/>
          </p:nvSpPr>
          <p:spPr bwMode="auto">
            <a:xfrm>
              <a:off x="4844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318"/>
            <p:cNvSpPr>
              <a:spLocks noChangeShapeType="1"/>
            </p:cNvSpPr>
            <p:nvPr/>
          </p:nvSpPr>
          <p:spPr bwMode="auto">
            <a:xfrm>
              <a:off x="4852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319"/>
            <p:cNvSpPr>
              <a:spLocks noChangeShapeType="1"/>
            </p:cNvSpPr>
            <p:nvPr/>
          </p:nvSpPr>
          <p:spPr bwMode="auto">
            <a:xfrm>
              <a:off x="4860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320"/>
            <p:cNvSpPr>
              <a:spLocks noChangeShapeType="1"/>
            </p:cNvSpPr>
            <p:nvPr/>
          </p:nvSpPr>
          <p:spPr bwMode="auto">
            <a:xfrm>
              <a:off x="4875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321"/>
            <p:cNvSpPr>
              <a:spLocks noChangeShapeType="1"/>
            </p:cNvSpPr>
            <p:nvPr/>
          </p:nvSpPr>
          <p:spPr bwMode="auto">
            <a:xfrm>
              <a:off x="4882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Line 322"/>
            <p:cNvSpPr>
              <a:spLocks noChangeShapeType="1"/>
            </p:cNvSpPr>
            <p:nvPr/>
          </p:nvSpPr>
          <p:spPr bwMode="auto">
            <a:xfrm>
              <a:off x="4890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323"/>
            <p:cNvSpPr>
              <a:spLocks noChangeShapeType="1"/>
            </p:cNvSpPr>
            <p:nvPr/>
          </p:nvSpPr>
          <p:spPr bwMode="auto">
            <a:xfrm>
              <a:off x="4905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Line 324"/>
            <p:cNvSpPr>
              <a:spLocks noChangeShapeType="1"/>
            </p:cNvSpPr>
            <p:nvPr/>
          </p:nvSpPr>
          <p:spPr bwMode="auto">
            <a:xfrm>
              <a:off x="4912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Line 325"/>
            <p:cNvSpPr>
              <a:spLocks noChangeShapeType="1"/>
            </p:cNvSpPr>
            <p:nvPr/>
          </p:nvSpPr>
          <p:spPr bwMode="auto">
            <a:xfrm>
              <a:off x="4920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Line 326"/>
            <p:cNvSpPr>
              <a:spLocks noChangeShapeType="1"/>
            </p:cNvSpPr>
            <p:nvPr/>
          </p:nvSpPr>
          <p:spPr bwMode="auto">
            <a:xfrm>
              <a:off x="4935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Line 327"/>
            <p:cNvSpPr>
              <a:spLocks noChangeShapeType="1"/>
            </p:cNvSpPr>
            <p:nvPr/>
          </p:nvSpPr>
          <p:spPr bwMode="auto">
            <a:xfrm>
              <a:off x="4943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328"/>
            <p:cNvSpPr>
              <a:spLocks noChangeShapeType="1"/>
            </p:cNvSpPr>
            <p:nvPr/>
          </p:nvSpPr>
          <p:spPr bwMode="auto">
            <a:xfrm>
              <a:off x="4950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329"/>
            <p:cNvSpPr>
              <a:spLocks noChangeShapeType="1"/>
            </p:cNvSpPr>
            <p:nvPr/>
          </p:nvSpPr>
          <p:spPr bwMode="auto">
            <a:xfrm>
              <a:off x="4965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330"/>
            <p:cNvSpPr>
              <a:spLocks noChangeShapeType="1"/>
            </p:cNvSpPr>
            <p:nvPr/>
          </p:nvSpPr>
          <p:spPr bwMode="auto">
            <a:xfrm>
              <a:off x="4973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Line 331"/>
            <p:cNvSpPr>
              <a:spLocks noChangeShapeType="1"/>
            </p:cNvSpPr>
            <p:nvPr/>
          </p:nvSpPr>
          <p:spPr bwMode="auto">
            <a:xfrm>
              <a:off x="4980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Line 332"/>
            <p:cNvSpPr>
              <a:spLocks noChangeShapeType="1"/>
            </p:cNvSpPr>
            <p:nvPr/>
          </p:nvSpPr>
          <p:spPr bwMode="auto">
            <a:xfrm>
              <a:off x="4996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Line 333"/>
            <p:cNvSpPr>
              <a:spLocks noChangeShapeType="1"/>
            </p:cNvSpPr>
            <p:nvPr/>
          </p:nvSpPr>
          <p:spPr bwMode="auto">
            <a:xfrm>
              <a:off x="5003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Line 334"/>
            <p:cNvSpPr>
              <a:spLocks noChangeShapeType="1"/>
            </p:cNvSpPr>
            <p:nvPr/>
          </p:nvSpPr>
          <p:spPr bwMode="auto">
            <a:xfrm>
              <a:off x="5011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Line 335"/>
            <p:cNvSpPr>
              <a:spLocks noChangeShapeType="1"/>
            </p:cNvSpPr>
            <p:nvPr/>
          </p:nvSpPr>
          <p:spPr bwMode="auto">
            <a:xfrm>
              <a:off x="5026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Line 336"/>
            <p:cNvSpPr>
              <a:spLocks noChangeShapeType="1"/>
            </p:cNvSpPr>
            <p:nvPr/>
          </p:nvSpPr>
          <p:spPr bwMode="auto">
            <a:xfrm>
              <a:off x="5033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Line 337"/>
            <p:cNvSpPr>
              <a:spLocks noChangeShapeType="1"/>
            </p:cNvSpPr>
            <p:nvPr/>
          </p:nvSpPr>
          <p:spPr bwMode="auto">
            <a:xfrm>
              <a:off x="5041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Line 338"/>
            <p:cNvSpPr>
              <a:spLocks noChangeShapeType="1"/>
            </p:cNvSpPr>
            <p:nvPr/>
          </p:nvSpPr>
          <p:spPr bwMode="auto">
            <a:xfrm>
              <a:off x="5056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339"/>
            <p:cNvSpPr>
              <a:spLocks noChangeShapeType="1"/>
            </p:cNvSpPr>
            <p:nvPr/>
          </p:nvSpPr>
          <p:spPr bwMode="auto">
            <a:xfrm>
              <a:off x="5064" y="3627"/>
              <a:ext cx="7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Line 340"/>
            <p:cNvSpPr>
              <a:spLocks noChangeShapeType="1"/>
            </p:cNvSpPr>
            <p:nvPr/>
          </p:nvSpPr>
          <p:spPr bwMode="auto">
            <a:xfrm>
              <a:off x="5071" y="3627"/>
              <a:ext cx="8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Line 341"/>
            <p:cNvSpPr>
              <a:spLocks noChangeShapeType="1"/>
            </p:cNvSpPr>
            <p:nvPr/>
          </p:nvSpPr>
          <p:spPr bwMode="auto">
            <a:xfrm>
              <a:off x="5086" y="3627"/>
              <a:ext cx="1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Rectangle 342"/>
            <p:cNvSpPr>
              <a:spLocks noChangeArrowheads="1"/>
            </p:cNvSpPr>
            <p:nvPr/>
          </p:nvSpPr>
          <p:spPr bwMode="auto">
            <a:xfrm>
              <a:off x="4812" y="3487"/>
              <a:ext cx="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28" name="Freeform 192"/>
            <p:cNvSpPr>
              <a:spLocks/>
            </p:cNvSpPr>
            <p:nvPr/>
          </p:nvSpPr>
          <p:spPr bwMode="auto">
            <a:xfrm>
              <a:off x="4715" y="96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4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6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6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2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4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6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6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6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6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4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2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2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29" name="Freeform 291"/>
            <p:cNvSpPr>
              <a:spLocks/>
            </p:cNvSpPr>
            <p:nvPr/>
          </p:nvSpPr>
          <p:spPr bwMode="auto">
            <a:xfrm>
              <a:off x="4032" y="3888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0" name="Rectangle 292"/>
            <p:cNvSpPr>
              <a:spLocks noChangeArrowheads="1"/>
            </p:cNvSpPr>
            <p:nvPr/>
          </p:nvSpPr>
          <p:spPr bwMode="auto">
            <a:xfrm>
              <a:off x="4121" y="3942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1" name="Freeform 291"/>
            <p:cNvSpPr>
              <a:spLocks/>
            </p:cNvSpPr>
            <p:nvPr/>
          </p:nvSpPr>
          <p:spPr bwMode="auto">
            <a:xfrm>
              <a:off x="4848" y="3888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2" name="Rectangle 292"/>
            <p:cNvSpPr>
              <a:spLocks noChangeArrowheads="1"/>
            </p:cNvSpPr>
            <p:nvPr/>
          </p:nvSpPr>
          <p:spPr bwMode="auto">
            <a:xfrm>
              <a:off x="4937" y="3942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3" name="Freeform 291"/>
            <p:cNvSpPr>
              <a:spLocks/>
            </p:cNvSpPr>
            <p:nvPr/>
          </p:nvSpPr>
          <p:spPr bwMode="auto">
            <a:xfrm>
              <a:off x="4560" y="3888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4" name="Rectangle 292"/>
            <p:cNvSpPr>
              <a:spLocks noChangeArrowheads="1"/>
            </p:cNvSpPr>
            <p:nvPr/>
          </p:nvSpPr>
          <p:spPr bwMode="auto">
            <a:xfrm>
              <a:off x="4649" y="3942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5" name="Freeform 291"/>
            <p:cNvSpPr>
              <a:spLocks/>
            </p:cNvSpPr>
            <p:nvPr/>
          </p:nvSpPr>
          <p:spPr bwMode="auto">
            <a:xfrm>
              <a:off x="5376" y="3888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6" name="Rectangle 292"/>
            <p:cNvSpPr>
              <a:spLocks noChangeArrowheads="1"/>
            </p:cNvSpPr>
            <p:nvPr/>
          </p:nvSpPr>
          <p:spPr bwMode="auto">
            <a:xfrm>
              <a:off x="5465" y="3942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N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7" name="Freeform 291"/>
            <p:cNvSpPr>
              <a:spLocks/>
            </p:cNvSpPr>
            <p:nvPr/>
          </p:nvSpPr>
          <p:spPr bwMode="auto">
            <a:xfrm>
              <a:off x="3936" y="1584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8" name="Rectangle 292"/>
            <p:cNvSpPr>
              <a:spLocks noChangeArrowheads="1"/>
            </p:cNvSpPr>
            <p:nvPr/>
          </p:nvSpPr>
          <p:spPr bwMode="auto">
            <a:xfrm>
              <a:off x="4025" y="1638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339" name="Freeform 291"/>
            <p:cNvSpPr>
              <a:spLocks/>
            </p:cNvSpPr>
            <p:nvPr/>
          </p:nvSpPr>
          <p:spPr bwMode="auto">
            <a:xfrm>
              <a:off x="5424" y="1584"/>
              <a:ext cx="272" cy="268"/>
            </a:xfrm>
            <a:custGeom>
              <a:avLst/>
              <a:gdLst>
                <a:gd name="T0" fmla="*/ 288 w 288"/>
                <a:gd name="T1" fmla="*/ 144 h 288"/>
                <a:gd name="T2" fmla="*/ 286 w 288"/>
                <a:gd name="T3" fmla="*/ 172 h 288"/>
                <a:gd name="T4" fmla="*/ 276 w 288"/>
                <a:gd name="T5" fmla="*/ 200 h 288"/>
                <a:gd name="T6" fmla="*/ 264 w 288"/>
                <a:gd name="T7" fmla="*/ 224 h 288"/>
                <a:gd name="T8" fmla="*/ 246 w 288"/>
                <a:gd name="T9" fmla="*/ 246 h 288"/>
                <a:gd name="T10" fmla="*/ 224 w 288"/>
                <a:gd name="T11" fmla="*/ 264 h 288"/>
                <a:gd name="T12" fmla="*/ 200 w 288"/>
                <a:gd name="T13" fmla="*/ 276 h 288"/>
                <a:gd name="T14" fmla="*/ 174 w 288"/>
                <a:gd name="T15" fmla="*/ 284 h 288"/>
                <a:gd name="T16" fmla="*/ 144 w 288"/>
                <a:gd name="T17" fmla="*/ 288 h 288"/>
                <a:gd name="T18" fmla="*/ 130 w 288"/>
                <a:gd name="T19" fmla="*/ 288 h 288"/>
                <a:gd name="T20" fmla="*/ 102 w 288"/>
                <a:gd name="T21" fmla="*/ 282 h 288"/>
                <a:gd name="T22" fmla="*/ 76 w 288"/>
                <a:gd name="T23" fmla="*/ 270 h 288"/>
                <a:gd name="T24" fmla="*/ 52 w 288"/>
                <a:gd name="T25" fmla="*/ 254 h 288"/>
                <a:gd name="T26" fmla="*/ 32 w 288"/>
                <a:gd name="T27" fmla="*/ 236 h 288"/>
                <a:gd name="T28" fmla="*/ 18 w 288"/>
                <a:gd name="T29" fmla="*/ 212 h 288"/>
                <a:gd name="T30" fmla="*/ 6 w 288"/>
                <a:gd name="T31" fmla="*/ 186 h 288"/>
                <a:gd name="T32" fmla="*/ 0 w 288"/>
                <a:gd name="T33" fmla="*/ 158 h 288"/>
                <a:gd name="T34" fmla="*/ 0 w 288"/>
                <a:gd name="T35" fmla="*/ 144 h 288"/>
                <a:gd name="T36" fmla="*/ 2 w 288"/>
                <a:gd name="T37" fmla="*/ 114 h 288"/>
                <a:gd name="T38" fmla="*/ 12 w 288"/>
                <a:gd name="T39" fmla="*/ 88 h 288"/>
                <a:gd name="T40" fmla="*/ 24 w 288"/>
                <a:gd name="T41" fmla="*/ 64 h 288"/>
                <a:gd name="T42" fmla="*/ 42 w 288"/>
                <a:gd name="T43" fmla="*/ 42 h 288"/>
                <a:gd name="T44" fmla="*/ 64 w 288"/>
                <a:gd name="T45" fmla="*/ 24 h 288"/>
                <a:gd name="T46" fmla="*/ 88 w 288"/>
                <a:gd name="T47" fmla="*/ 12 h 288"/>
                <a:gd name="T48" fmla="*/ 114 w 288"/>
                <a:gd name="T49" fmla="*/ 2 h 288"/>
                <a:gd name="T50" fmla="*/ 144 w 288"/>
                <a:gd name="T51" fmla="*/ 0 h 288"/>
                <a:gd name="T52" fmla="*/ 158 w 288"/>
                <a:gd name="T53" fmla="*/ 0 h 288"/>
                <a:gd name="T54" fmla="*/ 186 w 288"/>
                <a:gd name="T55" fmla="*/ 6 h 288"/>
                <a:gd name="T56" fmla="*/ 212 w 288"/>
                <a:gd name="T57" fmla="*/ 18 h 288"/>
                <a:gd name="T58" fmla="*/ 236 w 288"/>
                <a:gd name="T59" fmla="*/ 32 h 288"/>
                <a:gd name="T60" fmla="*/ 256 w 288"/>
                <a:gd name="T61" fmla="*/ 52 h 288"/>
                <a:gd name="T62" fmla="*/ 270 w 288"/>
                <a:gd name="T63" fmla="*/ 76 h 288"/>
                <a:gd name="T64" fmla="*/ 282 w 288"/>
                <a:gd name="T65" fmla="*/ 100 h 288"/>
                <a:gd name="T66" fmla="*/ 288 w 288"/>
                <a:gd name="T67" fmla="*/ 130 h 288"/>
                <a:gd name="T68" fmla="*/ 288 w 288"/>
                <a:gd name="T69" fmla="*/ 144 h 2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8"/>
                <a:gd name="T106" fmla="*/ 0 h 288"/>
                <a:gd name="T107" fmla="*/ 288 w 288"/>
                <a:gd name="T108" fmla="*/ 288 h 28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8" h="288">
                  <a:moveTo>
                    <a:pt x="288" y="144"/>
                  </a:moveTo>
                  <a:lnTo>
                    <a:pt x="288" y="144"/>
                  </a:lnTo>
                  <a:lnTo>
                    <a:pt x="288" y="158"/>
                  </a:lnTo>
                  <a:lnTo>
                    <a:pt x="286" y="172"/>
                  </a:lnTo>
                  <a:lnTo>
                    <a:pt x="282" y="186"/>
                  </a:lnTo>
                  <a:lnTo>
                    <a:pt x="276" y="200"/>
                  </a:lnTo>
                  <a:lnTo>
                    <a:pt x="270" y="212"/>
                  </a:lnTo>
                  <a:lnTo>
                    <a:pt x="264" y="224"/>
                  </a:lnTo>
                  <a:lnTo>
                    <a:pt x="256" y="236"/>
                  </a:lnTo>
                  <a:lnTo>
                    <a:pt x="246" y="246"/>
                  </a:lnTo>
                  <a:lnTo>
                    <a:pt x="236" y="254"/>
                  </a:lnTo>
                  <a:lnTo>
                    <a:pt x="224" y="264"/>
                  </a:lnTo>
                  <a:lnTo>
                    <a:pt x="212" y="270"/>
                  </a:lnTo>
                  <a:lnTo>
                    <a:pt x="200" y="276"/>
                  </a:lnTo>
                  <a:lnTo>
                    <a:pt x="186" y="282"/>
                  </a:lnTo>
                  <a:lnTo>
                    <a:pt x="174" y="284"/>
                  </a:lnTo>
                  <a:lnTo>
                    <a:pt x="158" y="288"/>
                  </a:lnTo>
                  <a:lnTo>
                    <a:pt x="144" y="288"/>
                  </a:lnTo>
                  <a:lnTo>
                    <a:pt x="130" y="288"/>
                  </a:lnTo>
                  <a:lnTo>
                    <a:pt x="114" y="284"/>
                  </a:lnTo>
                  <a:lnTo>
                    <a:pt x="102" y="282"/>
                  </a:lnTo>
                  <a:lnTo>
                    <a:pt x="88" y="276"/>
                  </a:lnTo>
                  <a:lnTo>
                    <a:pt x="76" y="270"/>
                  </a:lnTo>
                  <a:lnTo>
                    <a:pt x="64" y="264"/>
                  </a:lnTo>
                  <a:lnTo>
                    <a:pt x="52" y="254"/>
                  </a:lnTo>
                  <a:lnTo>
                    <a:pt x="42" y="246"/>
                  </a:lnTo>
                  <a:lnTo>
                    <a:pt x="32" y="236"/>
                  </a:lnTo>
                  <a:lnTo>
                    <a:pt x="24" y="224"/>
                  </a:lnTo>
                  <a:lnTo>
                    <a:pt x="18" y="212"/>
                  </a:lnTo>
                  <a:lnTo>
                    <a:pt x="12" y="200"/>
                  </a:lnTo>
                  <a:lnTo>
                    <a:pt x="6" y="186"/>
                  </a:lnTo>
                  <a:lnTo>
                    <a:pt x="2" y="172"/>
                  </a:lnTo>
                  <a:lnTo>
                    <a:pt x="0" y="158"/>
                  </a:lnTo>
                  <a:lnTo>
                    <a:pt x="0" y="144"/>
                  </a:lnTo>
                  <a:lnTo>
                    <a:pt x="0" y="130"/>
                  </a:lnTo>
                  <a:lnTo>
                    <a:pt x="2" y="114"/>
                  </a:lnTo>
                  <a:lnTo>
                    <a:pt x="6" y="100"/>
                  </a:lnTo>
                  <a:lnTo>
                    <a:pt x="12" y="88"/>
                  </a:lnTo>
                  <a:lnTo>
                    <a:pt x="18" y="76"/>
                  </a:lnTo>
                  <a:lnTo>
                    <a:pt x="24" y="64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6" y="18"/>
                  </a:lnTo>
                  <a:lnTo>
                    <a:pt x="88" y="12"/>
                  </a:lnTo>
                  <a:lnTo>
                    <a:pt x="102" y="6"/>
                  </a:lnTo>
                  <a:lnTo>
                    <a:pt x="114" y="2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8" y="0"/>
                  </a:lnTo>
                  <a:lnTo>
                    <a:pt x="174" y="2"/>
                  </a:lnTo>
                  <a:lnTo>
                    <a:pt x="186" y="6"/>
                  </a:lnTo>
                  <a:lnTo>
                    <a:pt x="200" y="12"/>
                  </a:lnTo>
                  <a:lnTo>
                    <a:pt x="212" y="18"/>
                  </a:lnTo>
                  <a:lnTo>
                    <a:pt x="224" y="24"/>
                  </a:lnTo>
                  <a:lnTo>
                    <a:pt x="236" y="32"/>
                  </a:lnTo>
                  <a:lnTo>
                    <a:pt x="246" y="42"/>
                  </a:lnTo>
                  <a:lnTo>
                    <a:pt x="256" y="52"/>
                  </a:lnTo>
                  <a:lnTo>
                    <a:pt x="264" y="64"/>
                  </a:lnTo>
                  <a:lnTo>
                    <a:pt x="270" y="76"/>
                  </a:lnTo>
                  <a:lnTo>
                    <a:pt x="276" y="88"/>
                  </a:lnTo>
                  <a:lnTo>
                    <a:pt x="282" y="100"/>
                  </a:lnTo>
                  <a:lnTo>
                    <a:pt x="286" y="114"/>
                  </a:lnTo>
                  <a:lnTo>
                    <a:pt x="288" y="130"/>
                  </a:lnTo>
                  <a:lnTo>
                    <a:pt x="288" y="144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0" name="Rectangle 292"/>
            <p:cNvSpPr>
              <a:spLocks noChangeArrowheads="1"/>
            </p:cNvSpPr>
            <p:nvPr/>
          </p:nvSpPr>
          <p:spPr bwMode="auto">
            <a:xfrm>
              <a:off x="5513" y="1638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endParaRPr lang="en-US">
                <a:latin typeface="Arial" pitchFamily="34" charset="0"/>
              </a:endParaRPr>
            </a:p>
          </p:txBody>
        </p:sp>
      </p:grpSp>
      <p:sp>
        <p:nvSpPr>
          <p:cNvPr id="343" name="TextBox 342"/>
          <p:cNvSpPr txBox="1"/>
          <p:nvPr/>
        </p:nvSpPr>
        <p:spPr>
          <a:xfrm>
            <a:off x="6248400" y="152400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Dryad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914400" y="3733800"/>
            <a:ext cx="37338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1295400" y="4114800"/>
            <a:ext cx="2845523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map(String key, String value):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// key: document name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// value: document contents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1066800" y="5334000"/>
            <a:ext cx="339883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reduce(String key, Iterator values):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// key: a word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// values: a list of counts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1524000" y="3048000"/>
            <a:ext cx="24384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reduce(key, list&lt;value&gt;)</a:t>
            </a:r>
          </a:p>
        </p:txBody>
      </p:sp>
      <p:sp>
        <p:nvSpPr>
          <p:cNvPr id="348" name="Right Arrow 347"/>
          <p:cNvSpPr/>
          <p:nvPr/>
        </p:nvSpPr>
        <p:spPr>
          <a:xfrm rot="5400000">
            <a:off x="2514600" y="2667000"/>
            <a:ext cx="3810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1524000" y="2286000"/>
            <a:ext cx="24384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map(key, value)</a:t>
            </a:r>
          </a:p>
        </p:txBody>
      </p:sp>
      <p:sp>
        <p:nvSpPr>
          <p:cNvPr id="350" name="TextBox 51"/>
          <p:cNvSpPr txBox="1">
            <a:spLocks noChangeArrowheads="1"/>
          </p:cNvSpPr>
          <p:nvPr/>
        </p:nvSpPr>
        <p:spPr bwMode="auto">
          <a:xfrm>
            <a:off x="990600" y="3733800"/>
            <a:ext cx="16126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E.g. Word Count </a:t>
            </a:r>
          </a:p>
        </p:txBody>
      </p:sp>
      <p:sp>
        <p:nvSpPr>
          <p:cNvPr id="351" name="Right Arrow 350"/>
          <p:cNvSpPr/>
          <p:nvPr/>
        </p:nvSpPr>
        <p:spPr>
          <a:xfrm rot="5400000">
            <a:off x="2514600" y="5029200"/>
            <a:ext cx="3810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609600" y="1524000"/>
            <a:ext cx="5083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MapReduce implemented by Hadoop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Kmeans Clustering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4648200"/>
            <a:ext cx="88392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All </a:t>
            </a:r>
            <a:r>
              <a:rPr lang="en-US" sz="2600" kern="12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 </a:t>
            </a: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implementations perform the same Kmeans clustering algorithm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Each test is performed using 5 compute nodes (Total of 40 processor cores)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CGL-MapReduce shows a performance close to the MPI </a:t>
            </a:r>
            <a:r>
              <a:rPr lang="en-US" sz="2600" kern="12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and Threads implementation </a:t>
            </a:r>
            <a:endParaRPr lang="en-US" sz="2600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Hadoop’s high execution time is due to:</a:t>
            </a:r>
          </a:p>
          <a:p>
            <a:pPr marL="800100" lvl="1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Lack of support for iterative MapReduce computation</a:t>
            </a:r>
          </a:p>
          <a:p>
            <a:pPr marL="800100" lvl="1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Overhead associated with the file system based communication</a:t>
            </a:r>
            <a:endParaRPr lang="en-US" sz="3200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MapReduce for Kmeans Clustering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810000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Kmeans Clustering, execution time vs. the number of 2D data points (Both axes are in log scale)</a:t>
            </a:r>
          </a:p>
        </p:txBody>
      </p:sp>
      <p:pic>
        <p:nvPicPr>
          <p:cNvPr id="2050" name="Picture 2" descr="D:\Academic\Ph.D\eScience2008\images\eps\kmeans_col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762000"/>
            <a:ext cx="3558013" cy="2971800"/>
          </a:xfrm>
          <a:prstGeom prst="rect">
            <a:avLst/>
          </a:prstGeom>
          <a:noFill/>
        </p:spPr>
      </p:pic>
      <p:pic>
        <p:nvPicPr>
          <p:cNvPr id="8" name="Picture 4" descr="D:\Academic\Ph.D\PropsalDefence\images\multi-co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685800"/>
            <a:ext cx="4800600" cy="3201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 smtClean="0"/>
              <a:t>Grids become Clouds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r>
              <a:rPr lang="en-US" sz="2400" dirty="0" smtClean="0"/>
              <a:t>Grids solve problem of </a:t>
            </a:r>
            <a:r>
              <a:rPr lang="en-US" sz="2400" dirty="0" smtClean="0">
                <a:solidFill>
                  <a:srgbClr val="FFFF00"/>
                </a:solidFill>
              </a:rPr>
              <a:t>too little computing</a:t>
            </a:r>
            <a:r>
              <a:rPr lang="en-US" sz="2400" dirty="0" smtClean="0"/>
              <a:t>: We need to harness all the world’s computers to do Science</a:t>
            </a:r>
          </a:p>
          <a:p>
            <a:r>
              <a:rPr lang="en-US" sz="2400" dirty="0" smtClean="0"/>
              <a:t>Clouds solve the problem of </a:t>
            </a:r>
            <a:r>
              <a:rPr lang="en-US" sz="2400" dirty="0" smtClean="0">
                <a:solidFill>
                  <a:srgbClr val="FFFF00"/>
                </a:solidFill>
              </a:rPr>
              <a:t>too much computing</a:t>
            </a:r>
            <a:r>
              <a:rPr lang="en-US" sz="2400" dirty="0" smtClean="0"/>
              <a:t>: with </a:t>
            </a:r>
            <a:r>
              <a:rPr lang="en-US" sz="2400" dirty="0" smtClean="0">
                <a:solidFill>
                  <a:srgbClr val="FFFF00"/>
                </a:solidFill>
              </a:rPr>
              <a:t>multicore</a:t>
            </a:r>
            <a:r>
              <a:rPr lang="en-US" sz="2400" dirty="0" smtClean="0"/>
              <a:t> we have so much power that we need to use effectively to solve user’s problems on “designed </a:t>
            </a:r>
            <a:r>
              <a:rPr lang="en-US" sz="2400" dirty="0" smtClean="0"/>
              <a:t>(maybe homogeneous</a:t>
            </a:r>
            <a:r>
              <a:rPr lang="en-US" sz="2400" dirty="0" smtClean="0"/>
              <a:t>)” hardware</a:t>
            </a:r>
          </a:p>
          <a:p>
            <a:r>
              <a:rPr lang="en-US" sz="2400" dirty="0" smtClean="0"/>
              <a:t>One new technology: </a:t>
            </a:r>
            <a:r>
              <a:rPr lang="en-US" sz="2400" dirty="0" smtClean="0">
                <a:solidFill>
                  <a:srgbClr val="FFFF00"/>
                </a:solidFill>
              </a:rPr>
              <a:t>Virtual Machines </a:t>
            </a:r>
            <a:r>
              <a:rPr lang="en-US" sz="2400" dirty="0" smtClean="0"/>
              <a:t>enable more dynamic flexible environments but not clearly essential</a:t>
            </a:r>
          </a:p>
          <a:p>
            <a:pPr lvl="1"/>
            <a:r>
              <a:rPr lang="en-US" dirty="0" smtClean="0"/>
              <a:t>Is </a:t>
            </a:r>
            <a:r>
              <a:rPr lang="en-US" dirty="0" smtClean="0">
                <a:solidFill>
                  <a:srgbClr val="FFFF00"/>
                </a:solidFill>
              </a:rPr>
              <a:t>Virtual Cluster </a:t>
            </a:r>
            <a:r>
              <a:rPr lang="en-US" dirty="0" smtClean="0"/>
              <a:t>or Virtual Machine right way to think?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Virtualization</a:t>
            </a:r>
            <a:r>
              <a:rPr lang="en-US" sz="2400" dirty="0" smtClean="0"/>
              <a:t> is pretty </a:t>
            </a:r>
            <a:r>
              <a:rPr lang="en-US" sz="2400" dirty="0" smtClean="0">
                <a:solidFill>
                  <a:srgbClr val="FFFF00"/>
                </a:solidFill>
              </a:rPr>
              <a:t>inconsistent</a:t>
            </a:r>
            <a:r>
              <a:rPr lang="en-US" sz="2400" dirty="0" smtClean="0"/>
              <a:t> with </a:t>
            </a:r>
            <a:r>
              <a:rPr lang="en-US" sz="2400" dirty="0" smtClean="0">
                <a:solidFill>
                  <a:srgbClr val="FFFF00"/>
                </a:solidFill>
              </a:rPr>
              <a:t>parallel computing </a:t>
            </a:r>
            <a:r>
              <a:rPr lang="en-US" sz="2400" dirty="0" smtClean="0"/>
              <a:t>as virtualization makes it hard to use correct algorithms and correct runtime respecting locality and “reality”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2 cores in a chip </a:t>
            </a:r>
            <a:r>
              <a:rPr lang="en-US" dirty="0" smtClean="0"/>
              <a:t>very different algorithm/software than </a:t>
            </a:r>
            <a:r>
              <a:rPr lang="en-US" dirty="0" smtClean="0">
                <a:solidFill>
                  <a:srgbClr val="FFFF00"/>
                </a:solidFill>
              </a:rPr>
              <a:t>2 cores in separate chips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Clouds </a:t>
            </a:r>
            <a:r>
              <a:rPr lang="en-US" sz="2400" dirty="0" smtClean="0"/>
              <a:t>naturally address </a:t>
            </a:r>
            <a:r>
              <a:rPr lang="en-US" sz="2400" dirty="0" smtClean="0">
                <a:solidFill>
                  <a:srgbClr val="FFFF00"/>
                </a:solidFill>
              </a:rPr>
              <a:t>workflows </a:t>
            </a:r>
            <a:r>
              <a:rPr lang="en-US" sz="2400" dirty="0" smtClean="0"/>
              <a:t>of</a:t>
            </a:r>
            <a:r>
              <a:rPr lang="en-US" sz="2400" dirty="0" smtClean="0">
                <a:solidFill>
                  <a:srgbClr val="FFFF00"/>
                </a:solidFill>
              </a:rPr>
              <a:t>  “embarrassingly pleasingly parallel” </a:t>
            </a:r>
            <a:r>
              <a:rPr lang="en-US" sz="2400" dirty="0" smtClean="0"/>
              <a:t>processes</a:t>
            </a:r>
            <a:r>
              <a:rPr lang="en-US" sz="2400" dirty="0" smtClean="0">
                <a:solidFill>
                  <a:srgbClr val="FFFF00"/>
                </a:solidFill>
              </a:rPr>
              <a:t> – MPI </a:t>
            </a:r>
            <a:r>
              <a:rPr lang="en-US" sz="2400" dirty="0" smtClean="0"/>
              <a:t>invoked</a:t>
            </a:r>
            <a:r>
              <a:rPr lang="en-US" sz="2400" dirty="0" smtClean="0">
                <a:solidFill>
                  <a:srgbClr val="FFFF00"/>
                </a:solidFill>
              </a:rPr>
              <a:t> outside cloud </a:t>
            </a: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3" descr="C:\Documents and Settings\Geoffrey Fox\Desktop\mpi-mr-hadoop-large-data.PNG"/>
          <p:cNvPicPr>
            <a:picLocks noChangeAspect="1" noChangeArrowheads="1"/>
          </p:cNvPicPr>
          <p:nvPr/>
        </p:nvPicPr>
        <p:blipFill>
          <a:blip r:embed="rId3"/>
          <a:srcRect l="1836" b="8378"/>
          <a:stretch>
            <a:fillRect/>
          </a:stretch>
        </p:blipFill>
        <p:spPr bwMode="auto">
          <a:xfrm>
            <a:off x="0" y="630402"/>
            <a:ext cx="9144000" cy="62275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Hadoop v MPI and CGL-MapReduce for Clustering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10668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+mn-ea"/>
                <a:cs typeface="+mn-cs"/>
              </a:rPr>
              <a:t>HADOOP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4876800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MPI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962400"/>
            <a:ext cx="2271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+mn-cs"/>
              </a:rPr>
              <a:t>In memory </a:t>
            </a:r>
            <a:r>
              <a:rPr lang="en-US" sz="1600" b="1" kern="1200" dirty="0">
                <a:solidFill>
                  <a:srgbClr val="0033CC"/>
                </a:solidFill>
                <a:latin typeface="Times New Roman" pitchFamily="18" charset="0"/>
                <a:ea typeface="+mn-ea"/>
                <a:cs typeface="+mn-cs"/>
              </a:rPr>
              <a:t>MapReduce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794" y="3047206"/>
            <a:ext cx="3048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848601" y="1828799"/>
            <a:ext cx="1524000" cy="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00200" y="1981200"/>
            <a:ext cx="13447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Factor of 10</a:t>
            </a:r>
            <a:r>
              <a:rPr lang="en-US" sz="1600" b="1" kern="1200" baseline="300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4664" y="1676400"/>
            <a:ext cx="1242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Factor of 30</a:t>
            </a:r>
            <a:endParaRPr lang="en-US" sz="1600" b="1" kern="1200" baseline="300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5867400"/>
            <a:ext cx="270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Number of Data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CGL-MapReduce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352800"/>
            <a:ext cx="8839200" cy="3505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 streaming based MapReduce runtime implemented in Java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All the communications(control/intermediate results) are routed via a content dissemination network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Intermediate results are directly transferred from the map tasks to the reduce tasks –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eliminates local files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MRDriver 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Maintains the state of the system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Controls the execution of map/reduce tasks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User Program is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composer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of MapReduce computations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Support both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stepped (dataflow)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iterative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deltaflow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 MapReduce computations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All communication uses publish-subscribe “queues in the cloud” not MPI</a:t>
            </a:r>
          </a:p>
          <a:p>
            <a:pPr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grpSp>
        <p:nvGrpSpPr>
          <p:cNvPr id="4" name="Group 55"/>
          <p:cNvGrpSpPr/>
          <p:nvPr/>
        </p:nvGrpSpPr>
        <p:grpSpPr>
          <a:xfrm>
            <a:off x="1066800" y="609600"/>
            <a:ext cx="4572000" cy="2438400"/>
            <a:chOff x="1371600" y="762000"/>
            <a:chExt cx="4572000" cy="2438400"/>
          </a:xfrm>
        </p:grpSpPr>
        <p:sp>
          <p:nvSpPr>
            <p:cNvPr id="8" name="Rounded Rectangle 7"/>
            <p:cNvSpPr/>
            <p:nvPr/>
          </p:nvSpPr>
          <p:spPr>
            <a:xfrm>
              <a:off x="1371600" y="1524000"/>
              <a:ext cx="1066800" cy="914400"/>
            </a:xfrm>
            <a:prstGeom prst="roundRect">
              <a:avLst>
                <a:gd name="adj" fmla="val 1287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71600" y="838200"/>
              <a:ext cx="4495800" cy="304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371600" y="2743200"/>
              <a:ext cx="4495800" cy="457200"/>
            </a:xfrm>
            <a:prstGeom prst="round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7800" y="2819400"/>
              <a:ext cx="2209800" cy="304800"/>
            </a:xfrm>
            <a:prstGeom prst="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rtl="0"/>
              <a:r>
                <a:rPr lang="en-US" b="1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Data Split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191000" y="1524000"/>
              <a:ext cx="685800" cy="685800"/>
            </a:xfrm>
            <a:prstGeom prst="round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29200" y="1524000"/>
              <a:ext cx="838200" cy="6858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526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4800" y="1524000"/>
              <a:ext cx="757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MR</a:t>
              </a:r>
            </a:p>
            <a:p>
              <a:pPr algn="ctr" rtl="0"/>
              <a:r>
                <a:rPr lang="en-US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Driver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53000" y="15240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User</a:t>
              </a:r>
            </a:p>
            <a:p>
              <a:pPr algn="ctr" rtl="0"/>
              <a:r>
                <a:rPr lang="en-US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7800" y="762000"/>
              <a:ext cx="449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b="1" kern="1200" dirty="0">
                  <a:solidFill>
                    <a:srgbClr val="1F497D">
                      <a:lumMod val="50000"/>
                    </a:srgbClr>
                  </a:solidFill>
                  <a:latin typeface="Calibri"/>
                  <a:ea typeface="+mn-ea"/>
                  <a:cs typeface="+mn-cs"/>
                </a:rPr>
                <a:t>Content Dissemination Network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667000" y="1524000"/>
              <a:ext cx="1066800" cy="914400"/>
            </a:xfrm>
            <a:prstGeom prst="roundRect">
              <a:avLst>
                <a:gd name="adj" fmla="val 1287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480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3276600" y="2971800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6677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8963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38600" y="2743200"/>
              <a:ext cx="1253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b="1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File System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639094" y="1332706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3010694" y="1332706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4306094" y="1332706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5220494" y="1332706"/>
              <a:ext cx="3810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Up-Down Arrow 27"/>
            <p:cNvSpPr/>
            <p:nvPr/>
          </p:nvSpPr>
          <p:spPr>
            <a:xfrm>
              <a:off x="18288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Up-Down Arrow 28"/>
            <p:cNvSpPr/>
            <p:nvPr/>
          </p:nvSpPr>
          <p:spPr>
            <a:xfrm>
              <a:off x="31242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Up-Down Arrow 29"/>
            <p:cNvSpPr/>
            <p:nvPr/>
          </p:nvSpPr>
          <p:spPr>
            <a:xfrm>
              <a:off x="5334000" y="2209800"/>
              <a:ext cx="152400" cy="5334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Hexagon 30"/>
            <p:cNvSpPr/>
            <p:nvPr/>
          </p:nvSpPr>
          <p:spPr>
            <a:xfrm>
              <a:off x="1447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4478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3" name="Hexagon 32"/>
            <p:cNvSpPr/>
            <p:nvPr/>
          </p:nvSpPr>
          <p:spPr>
            <a:xfrm>
              <a:off x="20574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21336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5" name="Hexagon 34"/>
            <p:cNvSpPr/>
            <p:nvPr/>
          </p:nvSpPr>
          <p:spPr>
            <a:xfrm>
              <a:off x="27432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27432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7" name="Hexagon 36"/>
            <p:cNvSpPr/>
            <p:nvPr/>
          </p:nvSpPr>
          <p:spPr>
            <a:xfrm>
              <a:off x="3352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34290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18288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19050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18288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19050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2"/>
            <p:cNvGrpSpPr/>
            <p:nvPr/>
          </p:nvGrpSpPr>
          <p:grpSpPr>
            <a:xfrm>
              <a:off x="2514600" y="1981200"/>
              <a:ext cx="121919" cy="45719"/>
              <a:chOff x="3200400" y="3352800"/>
              <a:chExt cx="121919" cy="45719"/>
            </a:xfrm>
          </p:grpSpPr>
          <p:sp>
            <p:nvSpPr>
              <p:cNvPr id="44" name="Flowchart: Connector 43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lowchart: Connector 44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45"/>
            <p:cNvGrpSpPr/>
            <p:nvPr/>
          </p:nvGrpSpPr>
          <p:grpSpPr>
            <a:xfrm>
              <a:off x="3124200" y="1905000"/>
              <a:ext cx="121919" cy="45719"/>
              <a:chOff x="3200400" y="3352800"/>
              <a:chExt cx="121919" cy="45719"/>
            </a:xfrm>
          </p:grpSpPr>
          <p:sp>
            <p:nvSpPr>
              <p:cNvPr id="47" name="Flowchart: Connector 46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48"/>
            <p:cNvGrpSpPr/>
            <p:nvPr/>
          </p:nvGrpSpPr>
          <p:grpSpPr>
            <a:xfrm>
              <a:off x="3124200" y="2209800"/>
              <a:ext cx="121919" cy="45719"/>
              <a:chOff x="3200400" y="3352800"/>
              <a:chExt cx="121919" cy="45719"/>
            </a:xfrm>
          </p:grpSpPr>
          <p:sp>
            <p:nvSpPr>
              <p:cNvPr id="50" name="Flowchart: Connector 49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lowchart: Connector 50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51"/>
            <p:cNvGrpSpPr/>
            <p:nvPr/>
          </p:nvGrpSpPr>
          <p:grpSpPr>
            <a:xfrm>
              <a:off x="3200400" y="2971800"/>
              <a:ext cx="121919" cy="45719"/>
              <a:chOff x="3200400" y="3352800"/>
              <a:chExt cx="121919" cy="45719"/>
            </a:xfrm>
          </p:grpSpPr>
          <p:sp>
            <p:nvSpPr>
              <p:cNvPr id="53" name="Flowchart: Connector 52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lowchart: Connector 53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828800" y="1219200"/>
              <a:ext cx="1379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1600" kern="1200" dirty="0">
                  <a:solidFill>
                    <a:srgbClr val="1F497D">
                      <a:lumMod val="75000"/>
                    </a:srgbClr>
                  </a:solidFill>
                  <a:latin typeface="Calibri"/>
                  <a:ea typeface="+mn-ea"/>
                  <a:cs typeface="+mn-cs"/>
                </a:rPr>
                <a:t>Worker Nodes</a:t>
              </a:r>
            </a:p>
          </p:txBody>
        </p:sp>
      </p:grpSp>
      <p:sp>
        <p:nvSpPr>
          <p:cNvPr id="57" name="Hexagon 56"/>
          <p:cNvSpPr/>
          <p:nvPr/>
        </p:nvSpPr>
        <p:spPr>
          <a:xfrm>
            <a:off x="5867400" y="914400"/>
            <a:ext cx="304800" cy="228600"/>
          </a:xfrm>
          <a:prstGeom prst="hexagon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59" name="Oval 58"/>
          <p:cNvSpPr/>
          <p:nvPr/>
        </p:nvSpPr>
        <p:spPr>
          <a:xfrm>
            <a:off x="5867400" y="12954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60" name="Up-Down Arrow 59"/>
          <p:cNvSpPr/>
          <p:nvPr/>
        </p:nvSpPr>
        <p:spPr>
          <a:xfrm>
            <a:off x="5943600" y="2133600"/>
            <a:ext cx="152400" cy="304800"/>
          </a:xfrm>
          <a:prstGeom prst="up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7400" y="1752600"/>
            <a:ext cx="304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6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172200" y="838200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 Worker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172200" y="1219200"/>
            <a:ext cx="162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 Worker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72200" y="167640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MRDeamon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72200" y="2057400"/>
            <a:ext cx="17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Read/Write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5400000">
            <a:off x="5868194" y="2742406"/>
            <a:ext cx="3048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172200" y="2514600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Communication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447800" y="3124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Architecture of CGL-MapReduce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ep_cgl_ha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1" y="609600"/>
            <a:ext cx="5078435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Particle Physics (LHC) Data Analysis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0C1C52B-CC8F-453A-8469-3DA951D0EC53}" type="datetime1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11/14/2008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r>
              <a:rPr lang="en-US" sz="1200" kern="1200" dirty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Jaliya Ekanayake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DECB351-1D49-4142-888C-7EC9D46797E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22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191000" y="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55575"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4724400"/>
            <a:ext cx="83820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Hadoop and CGL-MapReduce both show similar performance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amount of data accessed in each analysis is extremely large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Performance is limited by the I/O bandwidth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The overhead induced by the MapReduce implementations has negligible effect on the overall computation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85802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Data: </a:t>
            </a:r>
            <a:r>
              <a:rPr lang="en-US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 to 1 terabytes of data, placed in IU Data Capacitor</a:t>
            </a:r>
          </a:p>
          <a:p>
            <a:pPr algn="l" rtl="0"/>
            <a:r>
              <a:rPr lang="en-US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Processing:</a:t>
            </a:r>
            <a:r>
              <a:rPr lang="en-US" sz="1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 dedicated computing nodes from Quarry (total of 96 processing cores)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35814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MapReduce for </a:t>
            </a:r>
            <a:r>
              <a:rPr lang="en-US" sz="1400" b="1" kern="1200" dirty="0" smtClean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LHC </a:t>
            </a:r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data analysis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0" y="40386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400" b="1" kern="1200" dirty="0" smtClean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LHC </a:t>
            </a:r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data analysis, execution time vs. the volume of data (fixed compute resources)</a:t>
            </a:r>
          </a:p>
        </p:txBody>
      </p:sp>
      <p:pic>
        <p:nvPicPr>
          <p:cNvPr id="13" name="Picture 12" descr="HEP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38200"/>
            <a:ext cx="3643648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LHC Data Analysis Scalability and Speedup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Content Placeholder 9" descr="hep_sca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1" y="762000"/>
            <a:ext cx="4311123" cy="2971800"/>
          </a:xfrm>
        </p:spPr>
      </p:pic>
      <p:pic>
        <p:nvPicPr>
          <p:cNvPr id="11" name="Picture 10" descr="hep_speedu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762000"/>
            <a:ext cx="4306957" cy="2971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37338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Execution time vs. the number of compute nodes (fixed data)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7800" y="3657600"/>
            <a:ext cx="3425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Speedup for 100GB of HEP data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4419600"/>
            <a:ext cx="8001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9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100 GB of data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9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 core of each node is used (Performance is limited by the I/O bandwidth)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9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Speedup = MapReduce Time / Sequential Time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900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Speed gain diminish after a certain number of parallel processing units (after around 10 units) </a:t>
            </a:r>
          </a:p>
          <a:p>
            <a:pPr marL="342900" indent="-342900" algn="l" rtl="0">
              <a:spcBef>
                <a:spcPct val="20000"/>
              </a:spcBef>
              <a:defRPr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MPI outside the mainstream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096000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Multicore</a:t>
            </a:r>
            <a:r>
              <a:rPr lang="en-US" sz="2400" dirty="0" smtClean="0"/>
              <a:t> best practice and </a:t>
            </a:r>
            <a:r>
              <a:rPr lang="en-US" sz="2400" dirty="0" smtClean="0">
                <a:solidFill>
                  <a:srgbClr val="FFFF00"/>
                </a:solidFill>
              </a:rPr>
              <a:t>large scale </a:t>
            </a:r>
            <a:r>
              <a:rPr lang="en-US" sz="2400" dirty="0" smtClean="0"/>
              <a:t>distributed processing not </a:t>
            </a:r>
            <a:r>
              <a:rPr lang="en-US" sz="2400" dirty="0" smtClean="0">
                <a:solidFill>
                  <a:srgbClr val="FFFF00"/>
                </a:solidFill>
              </a:rPr>
              <a:t>scientific computing</a:t>
            </a:r>
            <a:r>
              <a:rPr lang="en-US" sz="2400" dirty="0" smtClean="0"/>
              <a:t> will </a:t>
            </a:r>
            <a:r>
              <a:rPr lang="en-US" sz="2400" dirty="0" smtClean="0"/>
              <a:t>drive best concurrent/parallel computing environments</a:t>
            </a:r>
            <a:endParaRPr lang="en-US" sz="2400" dirty="0" smtClean="0"/>
          </a:p>
          <a:p>
            <a:r>
              <a:rPr lang="en-US" sz="2400" dirty="0" smtClean="0"/>
              <a:t>Party Line Parallel Programming Model: </a:t>
            </a:r>
            <a:r>
              <a:rPr lang="en-US" sz="2400" dirty="0" smtClean="0">
                <a:solidFill>
                  <a:srgbClr val="FFFF00"/>
                </a:solidFill>
              </a:rPr>
              <a:t>Workflow (parallel--distributed) controlling optimized library calls</a:t>
            </a:r>
          </a:p>
          <a:p>
            <a:pPr lvl="1"/>
            <a:r>
              <a:rPr lang="en-US" dirty="0" smtClean="0"/>
              <a:t>Core parallel implementations no easier than before; deployment is easier</a:t>
            </a:r>
          </a:p>
          <a:p>
            <a:r>
              <a:rPr lang="en-US" sz="2400" dirty="0" smtClean="0"/>
              <a:t>MPI is wonderful </a:t>
            </a:r>
            <a:r>
              <a:rPr lang="en-US" sz="2400" dirty="0" smtClean="0">
                <a:solidFill>
                  <a:srgbClr val="FFFF00"/>
                </a:solidFill>
              </a:rPr>
              <a:t>but</a:t>
            </a:r>
            <a:r>
              <a:rPr lang="en-US" sz="2400" dirty="0" smtClean="0"/>
              <a:t> it will be ignored in real world unless simplified; competition from thread and distributed system technology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CCR</a:t>
            </a:r>
            <a:r>
              <a:rPr lang="en-US" sz="2400" dirty="0" smtClean="0"/>
              <a:t> from Microsoft – only ~7 primitives – is one possible commodity multicore driver</a:t>
            </a:r>
          </a:p>
          <a:p>
            <a:pPr lvl="1"/>
            <a:r>
              <a:rPr lang="en-US" dirty="0" smtClean="0"/>
              <a:t>It is roughly </a:t>
            </a:r>
            <a:r>
              <a:rPr lang="en-US" dirty="0" smtClean="0">
                <a:solidFill>
                  <a:srgbClr val="FFFF00"/>
                </a:solidFill>
              </a:rPr>
              <a:t>active messages</a:t>
            </a:r>
          </a:p>
          <a:p>
            <a:pPr lvl="1"/>
            <a:r>
              <a:rPr lang="en-US" dirty="0" smtClean="0"/>
              <a:t>Runs MPI style codes fine on multicore</a:t>
            </a:r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Windows Thread Runtime System</a:t>
            </a:r>
          </a:p>
        </p:txBody>
      </p:sp>
      <p:sp>
        <p:nvSpPr>
          <p:cNvPr id="70658" name="Rectangle 3"/>
          <p:cNvSpPr>
            <a:spLocks noGrp="1"/>
          </p:cNvSpPr>
          <p:nvPr>
            <p:ph type="body" idx="4294967295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We implement thread parallelism using Microsoft CCR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altLang="ja-JP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Concurrency and Coordination Runtime</a:t>
            </a:r>
            <a:r>
              <a:rPr lang="en-US" altLang="ja-JP" sz="2400" dirty="0" smtClean="0">
                <a:ea typeface="ＭＳ Ｐゴシック"/>
                <a:cs typeface="ＭＳ Ｐゴシック"/>
              </a:rPr>
              <a:t>)</a:t>
            </a:r>
            <a:r>
              <a:rPr lang="en-US" sz="2400" dirty="0" smtClean="0"/>
              <a:t> as it supports both MPI rendezvous and dynamic (spawned) threading style of parallelism </a:t>
            </a:r>
            <a:r>
              <a:rPr lang="en-US" sz="2400" dirty="0" smtClean="0">
                <a:hlinkClick r:id="rId3"/>
              </a:rPr>
              <a:t>http://msdn.microsoft.com/robotics/</a:t>
            </a:r>
            <a:r>
              <a:rPr lang="en-US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CCR Supports exchange of messages between threads using </a:t>
            </a:r>
            <a:r>
              <a:rPr lang="en-US" sz="2400" dirty="0" smtClean="0">
                <a:solidFill>
                  <a:srgbClr val="FFFF00"/>
                </a:solidFill>
              </a:rPr>
              <a:t>named ports </a:t>
            </a:r>
            <a:r>
              <a:rPr lang="en-US" sz="2400" dirty="0" smtClean="0"/>
              <a:t>and has primitives like: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FFFF00"/>
                </a:solidFill>
              </a:rPr>
              <a:t>FromHandler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Spawn threads without reading ports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Receive:</a:t>
            </a:r>
            <a:r>
              <a:rPr lang="en-US" sz="2400" dirty="0" smtClean="0"/>
              <a:t> Each handler reads one item from a single port</a:t>
            </a:r>
          </a:p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FFFF00"/>
                </a:solidFill>
              </a:rPr>
              <a:t>MultipleItemReceive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Each handler reads a prescribed number of items of a given type from a given port. Note items in a port can be general structures but all must have same type.</a:t>
            </a:r>
          </a:p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FFFF00"/>
                </a:solidFill>
              </a:rPr>
              <a:t>MultiplePortReceive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Each handler reads a one item of a given type from multiple ports.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CCR has fewer primitives than MPI but can implement MPI collectives efficiently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Can use DSS </a:t>
            </a:r>
            <a:r>
              <a:rPr lang="en-US" altLang="ja-JP" sz="2400" dirty="0" smtClean="0">
                <a:ea typeface="ＭＳ Ｐゴシック"/>
                <a:cs typeface="ＭＳ Ｐゴシック"/>
              </a:rPr>
              <a:t>(</a:t>
            </a:r>
            <a:r>
              <a:rPr lang="en-US" altLang="ja-JP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Decentralized System Services</a:t>
            </a:r>
            <a:r>
              <a:rPr lang="en-US" altLang="ja-JP" sz="2400" dirty="0" smtClean="0">
                <a:ea typeface="ＭＳ Ｐゴシック"/>
                <a:cs typeface="ＭＳ Ｐゴシック"/>
              </a:rPr>
              <a:t>) </a:t>
            </a:r>
            <a:r>
              <a:rPr lang="en-US" sz="2400" dirty="0" smtClean="0"/>
              <a:t>built in terms of CCR for </a:t>
            </a:r>
            <a:r>
              <a:rPr lang="en-US" sz="2400" dirty="0" smtClean="0">
                <a:solidFill>
                  <a:srgbClr val="FFFF00"/>
                </a:solidFill>
              </a:rPr>
              <a:t>service</a:t>
            </a:r>
            <a:r>
              <a:rPr lang="en-US" sz="2400" dirty="0" smtClean="0"/>
              <a:t> model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DSS has ~35 </a:t>
            </a:r>
            <a:r>
              <a:rPr lang="en-US" sz="2400" dirty="0" smtClean="0">
                <a:cs typeface="Arial" pitchFamily="34" charset="0"/>
              </a:rPr>
              <a:t>µs</a:t>
            </a:r>
            <a:r>
              <a:rPr lang="en-US" sz="2400" dirty="0" smtClean="0"/>
              <a:t> and CCR a few </a:t>
            </a:r>
            <a:r>
              <a:rPr lang="en-US" sz="2400" dirty="0" smtClean="0">
                <a:cs typeface="Arial" pitchFamily="34" charset="0"/>
              </a:rPr>
              <a:t>µs overhead</a:t>
            </a: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 r="1923" b="6715"/>
          <a:stretch>
            <a:fillRect/>
          </a:stretch>
        </p:blipFill>
        <p:spPr bwMode="auto">
          <a:xfrm>
            <a:off x="0" y="0"/>
            <a:ext cx="9144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Box 5"/>
          <p:cNvSpPr txBox="1">
            <a:spLocks noChangeArrowheads="1"/>
          </p:cNvSpPr>
          <p:nvPr/>
        </p:nvSpPr>
        <p:spPr bwMode="auto">
          <a:xfrm>
            <a:off x="609600" y="1066800"/>
            <a:ext cx="18224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Parallel</a:t>
            </a:r>
            <a:b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Overhead 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/>
            </a:r>
            <a:b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Symbol"/>
              </a:rPr>
              <a:t> 1-efficiency</a:t>
            </a: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= (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PT(P)/T(1)-1)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On P processors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= (1/efficiency)-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154738"/>
            <a:ext cx="92741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CCR Threads per Process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1    </a:t>
            </a:r>
            <a:r>
              <a:rPr lang="en-US" sz="1400" b="1" kern="1200" dirty="0">
                <a:solidFill>
                  <a:srgbClr val="BBE0E3">
                    <a:lumMod val="50000"/>
                  </a:srgbClr>
                </a:solidFill>
                <a:latin typeface="Arial" charset="0"/>
                <a:ea typeface="+mn-ea"/>
                <a:cs typeface="+mn-cs"/>
              </a:rPr>
              <a:t>1    1    2    </a:t>
            </a:r>
            <a:r>
              <a:rPr lang="en-US" sz="1400" b="1" kern="1200" dirty="0">
                <a:solidFill>
                  <a:srgbClr val="FF9900"/>
                </a:solidFill>
                <a:latin typeface="Arial" charset="0"/>
                <a:ea typeface="+mn-ea"/>
                <a:cs typeface="+mn-cs"/>
              </a:rPr>
              <a:t>1    1    1   2    2    4    </a:t>
            </a:r>
            <a:r>
              <a:rPr lang="en-US" sz="1400" b="1" kern="1200" dirty="0">
                <a:solidFill>
                  <a:srgbClr val="009900"/>
                </a:solidFill>
                <a:latin typeface="Arial" charset="0"/>
                <a:ea typeface="+mn-ea"/>
                <a:cs typeface="+mn-cs"/>
              </a:rPr>
              <a:t>1    1    1    2    2    2    4    4    8    </a:t>
            </a:r>
            <a:r>
              <a:rPr lang="en-US" sz="1400" b="1" kern="1200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1    1    2    2    4    4    8    </a:t>
            </a:r>
            <a:r>
              <a:rPr lang="en-US" sz="14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1    2    4   8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86338"/>
            <a:ext cx="939165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Nodes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1    </a:t>
            </a:r>
            <a:r>
              <a:rPr lang="en-US" sz="1400" b="1" kern="1200" dirty="0">
                <a:solidFill>
                  <a:srgbClr val="BBE0E3">
                    <a:lumMod val="50000"/>
                  </a:srgbClr>
                </a:solidFill>
                <a:latin typeface="Arial" charset="0"/>
                <a:ea typeface="+mn-ea"/>
                <a:cs typeface="+mn-cs"/>
              </a:rPr>
              <a:t>2    1    1    </a:t>
            </a:r>
            <a:r>
              <a:rPr lang="en-US" sz="1400" b="1" kern="1200" dirty="0">
                <a:solidFill>
                  <a:srgbClr val="FF9900"/>
                </a:solidFill>
                <a:latin typeface="Arial" charset="0"/>
                <a:ea typeface="+mn-ea"/>
                <a:cs typeface="+mn-cs"/>
              </a:rPr>
              <a:t>4    2    1   2    1    1    </a:t>
            </a:r>
            <a:r>
              <a:rPr lang="en-US" sz="1400" b="1" kern="1200" dirty="0">
                <a:solidFill>
                  <a:srgbClr val="009900"/>
                </a:solidFill>
                <a:latin typeface="Arial" charset="0"/>
                <a:ea typeface="+mn-ea"/>
                <a:cs typeface="+mn-cs"/>
              </a:rPr>
              <a:t>4    2    1    4    2    1    2    1    1    </a:t>
            </a:r>
            <a:r>
              <a:rPr lang="en-US" sz="1400" b="1" kern="1200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4    2    4    2    4    2    2    </a:t>
            </a:r>
            <a:r>
              <a:rPr lang="en-US" sz="14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4    4    4   4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MPI Processes per Node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1    </a:t>
            </a:r>
            <a:r>
              <a:rPr lang="en-US" sz="1400" b="1" kern="1200" dirty="0">
                <a:solidFill>
                  <a:srgbClr val="BBE0E3">
                    <a:lumMod val="50000"/>
                  </a:srgbClr>
                </a:solidFill>
                <a:latin typeface="Arial" charset="0"/>
                <a:ea typeface="+mn-ea"/>
                <a:cs typeface="+mn-cs"/>
              </a:rPr>
              <a:t>1    2    1    </a:t>
            </a:r>
            <a:r>
              <a:rPr lang="en-US" sz="1400" b="1" kern="1200" dirty="0">
                <a:solidFill>
                  <a:srgbClr val="FF9900"/>
                </a:solidFill>
                <a:latin typeface="Arial" charset="0"/>
                <a:ea typeface="+mn-ea"/>
                <a:cs typeface="+mn-cs"/>
              </a:rPr>
              <a:t>1    2    4   1    2    1    </a:t>
            </a:r>
            <a:r>
              <a:rPr lang="en-US" sz="1400" b="1" kern="1200" dirty="0">
                <a:solidFill>
                  <a:srgbClr val="009900"/>
                </a:solidFill>
                <a:latin typeface="Arial" charset="0"/>
                <a:ea typeface="+mn-ea"/>
                <a:cs typeface="+mn-cs"/>
              </a:rPr>
              <a:t>2    4    8    1    2    4    1    2    1    </a:t>
            </a:r>
            <a:r>
              <a:rPr lang="en-US" sz="1400" b="1" kern="1200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4    8    2    4    1    2    1    </a:t>
            </a:r>
            <a:r>
              <a:rPr lang="en-US" sz="14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8    4    2   1</a:t>
            </a:r>
          </a:p>
        </p:txBody>
      </p:sp>
      <p:sp>
        <p:nvSpPr>
          <p:cNvPr id="99334" name="TextBox 9"/>
          <p:cNvSpPr txBox="1">
            <a:spLocks noChangeArrowheads="1"/>
          </p:cNvSpPr>
          <p:nvPr/>
        </p:nvSpPr>
        <p:spPr bwMode="auto">
          <a:xfrm>
            <a:off x="8004175" y="2917825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32-way</a:t>
            </a:r>
          </a:p>
        </p:txBody>
      </p:sp>
      <p:sp>
        <p:nvSpPr>
          <p:cNvPr id="99335" name="TextBox 10"/>
          <p:cNvSpPr txBox="1">
            <a:spLocks noChangeArrowheads="1"/>
          </p:cNvSpPr>
          <p:nvPr/>
        </p:nvSpPr>
        <p:spPr bwMode="auto">
          <a:xfrm>
            <a:off x="6616700" y="3282950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7030A0"/>
                </a:solidFill>
                <a:latin typeface="Arial" pitchFamily="34" charset="0"/>
                <a:ea typeface="+mn-ea"/>
                <a:cs typeface="+mn-cs"/>
              </a:rPr>
              <a:t>16-way</a:t>
            </a:r>
          </a:p>
        </p:txBody>
      </p:sp>
      <p:sp>
        <p:nvSpPr>
          <p:cNvPr id="99336" name="TextBox 11"/>
          <p:cNvSpPr txBox="1">
            <a:spLocks noChangeArrowheads="1"/>
          </p:cNvSpPr>
          <p:nvPr/>
        </p:nvSpPr>
        <p:spPr bwMode="auto">
          <a:xfrm>
            <a:off x="4316413" y="3611563"/>
            <a:ext cx="825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9900"/>
                </a:solidFill>
                <a:latin typeface="Arial" pitchFamily="34" charset="0"/>
                <a:ea typeface="+mn-ea"/>
                <a:cs typeface="+mn-cs"/>
              </a:rPr>
              <a:t>8-way</a:t>
            </a:r>
          </a:p>
        </p:txBody>
      </p:sp>
      <p:sp>
        <p:nvSpPr>
          <p:cNvPr id="99337" name="TextBox 12"/>
          <p:cNvSpPr txBox="1">
            <a:spLocks noChangeArrowheads="1"/>
          </p:cNvSpPr>
          <p:nvPr/>
        </p:nvSpPr>
        <p:spPr bwMode="auto">
          <a:xfrm>
            <a:off x="2016125" y="3940175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9900"/>
                </a:solidFill>
                <a:latin typeface="Arial" pitchFamily="34" charset="0"/>
                <a:ea typeface="+mn-ea"/>
                <a:cs typeface="+mn-cs"/>
              </a:rPr>
              <a:t>4-way</a:t>
            </a:r>
          </a:p>
        </p:txBody>
      </p:sp>
      <p:sp>
        <p:nvSpPr>
          <p:cNvPr id="99338" name="TextBox 13"/>
          <p:cNvSpPr txBox="1">
            <a:spLocks noChangeArrowheads="1"/>
          </p:cNvSpPr>
          <p:nvPr/>
        </p:nvSpPr>
        <p:spPr bwMode="auto">
          <a:xfrm>
            <a:off x="628650" y="3429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2-way</a:t>
            </a:r>
          </a:p>
        </p:txBody>
      </p:sp>
      <p:sp>
        <p:nvSpPr>
          <p:cNvPr id="99339" name="TextBox 15"/>
          <p:cNvSpPr txBox="1">
            <a:spLocks noChangeArrowheads="1"/>
          </p:cNvSpPr>
          <p:nvPr/>
        </p:nvSpPr>
        <p:spPr bwMode="auto">
          <a:xfrm>
            <a:off x="2286000" y="0"/>
            <a:ext cx="43981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Deterministic Annealing Clustering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Scaled Speedup Tests on 4 8-core Systems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1,600,000 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points 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per C# thread</a:t>
            </a: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1, 2, 4. 8, 16, 32-way </a:t>
            </a: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parallelism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On Windows</a:t>
            </a: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Deterministic</a:t>
            </a:r>
            <a:r>
              <a:rPr lang="en-US" sz="3200" dirty="0" smtClean="0"/>
              <a:t> Annealing for Pairwise Clustering</a:t>
            </a:r>
            <a:endParaRPr lang="en-US" sz="3200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708525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Clustering</a:t>
            </a:r>
            <a:r>
              <a:rPr lang="en-US" sz="2400" dirty="0" smtClean="0"/>
              <a:t> is a well known data mining algorithm with </a:t>
            </a:r>
            <a:r>
              <a:rPr lang="en-US" sz="2400" dirty="0" smtClean="0">
                <a:solidFill>
                  <a:srgbClr val="FFFF00"/>
                </a:solidFill>
              </a:rPr>
              <a:t>K-means</a:t>
            </a:r>
            <a:r>
              <a:rPr lang="en-US" sz="2400" dirty="0" smtClean="0"/>
              <a:t> best known approach</a:t>
            </a:r>
          </a:p>
          <a:p>
            <a:r>
              <a:rPr lang="en-US" sz="2400" dirty="0" smtClean="0"/>
              <a:t>Two ideas that lead to new supercomputer data mining algorithms</a:t>
            </a:r>
          </a:p>
          <a:p>
            <a:r>
              <a:rPr lang="en-US" sz="2400" dirty="0" smtClean="0"/>
              <a:t>Use </a:t>
            </a:r>
            <a:r>
              <a:rPr lang="en-US" sz="2400" dirty="0" smtClean="0">
                <a:solidFill>
                  <a:srgbClr val="FFFF00"/>
                </a:solidFill>
              </a:rPr>
              <a:t>deterministic annealing </a:t>
            </a:r>
            <a:r>
              <a:rPr lang="en-US" sz="2400" dirty="0" smtClean="0"/>
              <a:t>to avoid local minima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Do not use vectors </a:t>
            </a:r>
            <a:r>
              <a:rPr lang="en-US" sz="2400" dirty="0" smtClean="0"/>
              <a:t>that are </a:t>
            </a:r>
            <a:r>
              <a:rPr lang="en-US" sz="2400" dirty="0" smtClean="0"/>
              <a:t>often not known –  use </a:t>
            </a:r>
            <a:r>
              <a:rPr lang="en-US" sz="2400" dirty="0" smtClean="0">
                <a:solidFill>
                  <a:srgbClr val="FFFF00"/>
                </a:solidFill>
              </a:rPr>
              <a:t>distances</a:t>
            </a:r>
            <a:r>
              <a:rPr lang="en-US" sz="2400" dirty="0" smtClean="0"/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δ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err="1" smtClean="0">
                <a:solidFill>
                  <a:srgbClr val="FFFF00"/>
                </a:solidFill>
              </a:rPr>
              <a:t>i,j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smtClean="0"/>
              <a:t>between points 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, j </a:t>
            </a:r>
            <a:r>
              <a:rPr lang="en-US" sz="2400" dirty="0" smtClean="0"/>
              <a:t>in collection – N=millions of points are available in Biology; algorithms go like N</a:t>
            </a:r>
            <a:r>
              <a:rPr lang="en-US" sz="2400" baseline="30000" dirty="0" smtClean="0"/>
              <a:t>2 </a:t>
            </a:r>
            <a:r>
              <a:rPr lang="en-US" sz="2400" dirty="0" smtClean="0"/>
              <a:t>.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Number of clusters</a:t>
            </a:r>
          </a:p>
          <a:p>
            <a:r>
              <a:rPr lang="en-US" sz="2400" dirty="0" smtClean="0"/>
              <a:t>Developed (partially) by Hofmann and </a:t>
            </a:r>
            <a:r>
              <a:rPr lang="en-US" sz="2400" dirty="0" err="1" smtClean="0"/>
              <a:t>Buhmann</a:t>
            </a:r>
            <a:r>
              <a:rPr lang="en-US" sz="2400" dirty="0" smtClean="0"/>
              <a:t> in 1997 but little or no application</a:t>
            </a:r>
          </a:p>
          <a:p>
            <a:r>
              <a:rPr lang="en-US" sz="2400" dirty="0" smtClean="0"/>
              <a:t>Minimize </a:t>
            </a:r>
            <a:r>
              <a:rPr lang="en-US" sz="2400" dirty="0" smtClean="0">
                <a:solidFill>
                  <a:srgbClr val="FFFF00"/>
                </a:solidFill>
              </a:rPr>
              <a:t>H</a:t>
            </a:r>
            <a:r>
              <a:rPr lang="en-US" sz="2400" baseline="-25000" dirty="0" smtClean="0">
                <a:solidFill>
                  <a:srgbClr val="FFFF00"/>
                </a:solidFill>
              </a:rPr>
              <a:t>PC</a:t>
            </a:r>
            <a:r>
              <a:rPr lang="en-US" sz="2400" dirty="0" smtClean="0">
                <a:solidFill>
                  <a:srgbClr val="FFFF00"/>
                </a:solidFill>
              </a:rPr>
              <a:t> = 0.5 </a:t>
            </a:r>
            <a:r>
              <a:rPr lang="en-US" sz="2400" dirty="0" smtClean="0">
                <a:solidFill>
                  <a:srgbClr val="FFFF00"/>
                </a:solidFill>
                <a:sym typeface="Symbol" pitchFamily="18" charset="2"/>
              </a:rPr>
              <a:t></a:t>
            </a:r>
            <a:r>
              <a:rPr lang="en-US" sz="240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400" baseline="-25000" dirty="0" smtClean="0">
                <a:solidFill>
                  <a:srgbClr val="FFFF00"/>
                </a:solidFill>
              </a:rPr>
              <a:t>=1</a:t>
            </a:r>
            <a:r>
              <a:rPr lang="en-US" sz="2400" baseline="30000" dirty="0" smtClean="0">
                <a:solidFill>
                  <a:srgbClr val="FFFF00"/>
                </a:solidFill>
              </a:rPr>
              <a:t>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sym typeface="Symbol" pitchFamily="18" charset="2"/>
              </a:rPr>
              <a:t></a:t>
            </a:r>
            <a:r>
              <a:rPr lang="en-US" sz="2400" i="1" baseline="-25000" dirty="0" smtClean="0">
                <a:solidFill>
                  <a:srgbClr val="FFFF00"/>
                </a:solidFill>
              </a:rPr>
              <a:t>j</a:t>
            </a:r>
            <a:r>
              <a:rPr lang="en-US" sz="2400" baseline="-25000" dirty="0" smtClean="0">
                <a:solidFill>
                  <a:srgbClr val="FFFF00"/>
                </a:solidFill>
              </a:rPr>
              <a:t>=1</a:t>
            </a:r>
            <a:r>
              <a:rPr lang="en-US" sz="2400" baseline="30000" dirty="0" smtClean="0">
                <a:solidFill>
                  <a:srgbClr val="FFFF00"/>
                </a:solidFill>
              </a:rPr>
              <a:t>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δ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err="1" smtClean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, </a:t>
            </a:r>
            <a:r>
              <a:rPr lang="en-US" sz="2400" i="1" dirty="0" smtClean="0">
                <a:solidFill>
                  <a:srgbClr val="FFFF00"/>
                </a:solidFill>
              </a:rPr>
              <a:t>j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smtClean="0">
                <a:solidFill>
                  <a:srgbClr val="FFFF00"/>
                </a:solidFill>
                <a:sym typeface="Symbol" pitchFamily="18" charset="2"/>
              </a:rPr>
              <a:t></a:t>
            </a:r>
            <a:r>
              <a:rPr lang="en-US" sz="2400" baseline="-25000" dirty="0" smtClean="0">
                <a:solidFill>
                  <a:srgbClr val="FFFF00"/>
                </a:solidFill>
              </a:rPr>
              <a:t>k=1</a:t>
            </a:r>
            <a:r>
              <a:rPr lang="en-US" sz="2400" baseline="30000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 M</a:t>
            </a:r>
            <a:r>
              <a:rPr lang="en-US" sz="2400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err="1" smtClean="0">
                <a:solidFill>
                  <a:srgbClr val="FFFF00"/>
                </a:solidFill>
              </a:rPr>
              <a:t>M</a:t>
            </a:r>
            <a:r>
              <a:rPr lang="en-US" sz="2400" i="1" baseline="-25000" dirty="0" err="1" smtClean="0">
                <a:solidFill>
                  <a:srgbClr val="FFFF00"/>
                </a:solidFill>
              </a:rPr>
              <a:t>j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) / C(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)	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</a:t>
            </a:r>
            <a:r>
              <a:rPr lang="en-US" sz="2400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smtClean="0"/>
              <a:t>is probability that point </a:t>
            </a:r>
            <a:r>
              <a:rPr lang="en-US" sz="2400" i="1" dirty="0" err="1" smtClean="0">
                <a:solidFill>
                  <a:srgbClr val="FFFF00"/>
                </a:solidFill>
              </a:rPr>
              <a:t>i</a:t>
            </a:r>
            <a:r>
              <a:rPr lang="en-US" sz="2400" dirty="0" smtClean="0"/>
              <a:t> belongs to cluster 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C(k) = </a:t>
            </a:r>
            <a:r>
              <a:rPr lang="en-US" sz="2400" dirty="0" smtClean="0">
                <a:solidFill>
                  <a:srgbClr val="FFFF00"/>
                </a:solidFill>
                <a:sym typeface="Symbol" pitchFamily="18" charset="2"/>
              </a:rPr>
              <a:t></a:t>
            </a:r>
            <a:r>
              <a:rPr lang="en-US" sz="240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400" baseline="-25000" dirty="0" smtClean="0">
                <a:solidFill>
                  <a:srgbClr val="FFFF00"/>
                </a:solidFill>
              </a:rPr>
              <a:t>=1</a:t>
            </a:r>
            <a:r>
              <a:rPr lang="en-US" sz="2400" baseline="30000" dirty="0" smtClean="0">
                <a:solidFill>
                  <a:srgbClr val="FFFF00"/>
                </a:solidFill>
              </a:rPr>
              <a:t>N</a:t>
            </a:r>
            <a:r>
              <a:rPr lang="en-US" sz="2400" dirty="0" smtClean="0">
                <a:solidFill>
                  <a:srgbClr val="FFFF00"/>
                </a:solidFill>
              </a:rPr>
              <a:t> M</a:t>
            </a:r>
            <a:r>
              <a:rPr lang="en-US" sz="2400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) </a:t>
            </a:r>
            <a:r>
              <a:rPr lang="en-US" sz="2400" dirty="0" smtClean="0"/>
              <a:t>is number of points in </a:t>
            </a:r>
            <a:r>
              <a:rPr lang="en-US" sz="2400" i="1" dirty="0" err="1" smtClean="0"/>
              <a:t>k</a:t>
            </a:r>
            <a:r>
              <a:rPr lang="en-US" sz="2400" dirty="0" err="1" smtClean="0"/>
              <a:t>’th</a:t>
            </a:r>
            <a:r>
              <a:rPr lang="en-US" sz="2400" dirty="0" smtClean="0"/>
              <a:t> cluster</a:t>
            </a:r>
          </a:p>
          <a:p>
            <a:r>
              <a:rPr lang="en-US" sz="2400" dirty="0" smtClean="0"/>
              <a:t>M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(</a:t>
            </a:r>
            <a:r>
              <a:rPr lang="en-US" sz="2400" i="1" dirty="0" smtClean="0"/>
              <a:t>k</a:t>
            </a:r>
            <a:r>
              <a:rPr lang="en-US" sz="2400" dirty="0" smtClean="0"/>
              <a:t>)  </a:t>
            </a:r>
            <a:r>
              <a:rPr lang="en-US" sz="2400" dirty="0" smtClean="0">
                <a:sym typeface="Symbol" pitchFamily="18" charset="2"/>
              </a:rPr>
              <a:t></a:t>
            </a:r>
            <a:r>
              <a:rPr lang="en-US" sz="2400" dirty="0" smtClean="0"/>
              <a:t>  exp( -</a:t>
            </a:r>
            <a:r>
              <a:rPr lang="en-US" sz="2400" dirty="0" smtClean="0">
                <a:sym typeface="Symbol" pitchFamily="18" charset="2"/>
              </a:rPr>
              <a:t>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(</a:t>
            </a:r>
            <a:r>
              <a:rPr lang="en-US" sz="2400" i="1" dirty="0" smtClean="0"/>
              <a:t>k</a:t>
            </a:r>
            <a:r>
              <a:rPr lang="en-US" sz="2400" dirty="0" smtClean="0"/>
              <a:t>)/T ) with Hamiltonian </a:t>
            </a:r>
            <a:r>
              <a:rPr lang="en-US" sz="2400" dirty="0" smtClean="0">
                <a:sym typeface="Symbol" pitchFamily="18" charset="2"/>
              </a:rPr>
              <a:t></a:t>
            </a:r>
            <a:r>
              <a:rPr lang="en-US" sz="2400" i="1" baseline="-25000" dirty="0" err="1" smtClean="0"/>
              <a:t>i</a:t>
            </a:r>
            <a:r>
              <a:rPr lang="en-US" sz="2400" baseline="-25000" dirty="0" smtClean="0"/>
              <a:t>=1</a:t>
            </a:r>
            <a:r>
              <a:rPr lang="en-US" sz="2400" baseline="30000" dirty="0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</a:t>
            </a:r>
            <a:r>
              <a:rPr lang="en-US" sz="2400" baseline="-25000" dirty="0" smtClean="0"/>
              <a:t>k=1</a:t>
            </a:r>
            <a:r>
              <a:rPr lang="en-US" sz="2400" baseline="30000" dirty="0" smtClean="0"/>
              <a:t>K</a:t>
            </a:r>
            <a:r>
              <a:rPr lang="en-US" sz="2400" dirty="0" smtClean="0"/>
              <a:t> M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(</a:t>
            </a:r>
            <a:r>
              <a:rPr lang="en-US" sz="2400" i="1" dirty="0" smtClean="0"/>
              <a:t>k</a:t>
            </a:r>
            <a:r>
              <a:rPr lang="en-US" sz="2400" dirty="0" smtClean="0"/>
              <a:t>) </a:t>
            </a:r>
            <a:r>
              <a:rPr lang="en-US" sz="2400" dirty="0" smtClean="0">
                <a:sym typeface="Symbol" pitchFamily="18" charset="2"/>
              </a:rPr>
              <a:t>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(</a:t>
            </a:r>
            <a:r>
              <a:rPr lang="en-US" sz="2400" i="1" dirty="0" smtClean="0"/>
              <a:t>k</a:t>
            </a:r>
            <a:r>
              <a:rPr lang="en-US" sz="2400" dirty="0" smtClean="0"/>
              <a:t>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Reduce T</a:t>
            </a:r>
            <a:r>
              <a:rPr lang="en-US" sz="2400" dirty="0" smtClean="0"/>
              <a:t> from large to small values to </a:t>
            </a:r>
            <a:r>
              <a:rPr lang="en-US" sz="2400" dirty="0" smtClean="0">
                <a:solidFill>
                  <a:srgbClr val="FFFF00"/>
                </a:solidFill>
              </a:rPr>
              <a:t>anneal</a:t>
            </a:r>
          </a:p>
        </p:txBody>
      </p: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4114800" y="4267200"/>
            <a:ext cx="60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PCA</a:t>
            </a:r>
          </a:p>
        </p:txBody>
      </p:sp>
      <p:sp>
        <p:nvSpPr>
          <p:cNvPr id="29702" name="TextBox 10"/>
          <p:cNvSpPr txBox="1">
            <a:spLocks noChangeArrowheads="1"/>
          </p:cNvSpPr>
          <p:nvPr/>
        </p:nvSpPr>
        <p:spPr bwMode="auto">
          <a:xfrm>
            <a:off x="5943600" y="6248400"/>
            <a:ext cx="941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2D MDS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72200" y="1905000"/>
            <a:ext cx="2895600" cy="2819400"/>
          </a:xfrm>
        </p:spPr>
        <p:txBody>
          <a:bodyPr/>
          <a:lstStyle/>
          <a:p>
            <a:pPr algn="l"/>
            <a:r>
              <a:rPr lang="en-US" sz="2400" dirty="0" smtClean="0"/>
              <a:t>N=3000 sequences each length ~1000 features</a:t>
            </a:r>
            <a:br>
              <a:rPr lang="en-US" sz="2400" dirty="0" smtClean="0"/>
            </a:br>
            <a:r>
              <a:rPr lang="en-US" sz="2400" dirty="0" smtClean="0"/>
              <a:t>Only use pairwise distances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will repeat with 0.1 to 0.5 million sequences with a larger machine</a:t>
            </a:r>
            <a:br>
              <a:rPr lang="en-US" sz="2400" dirty="0" smtClean="0"/>
            </a:br>
            <a:r>
              <a:rPr lang="en-US" sz="2400" dirty="0" smtClean="0"/>
              <a:t>C# with CCR and MPI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4283" t="18908" r="39761" b="16556"/>
          <a:stretch>
            <a:fillRect/>
          </a:stretch>
        </p:blipFill>
        <p:spPr bwMode="auto">
          <a:xfrm>
            <a:off x="-1" y="0"/>
            <a:ext cx="61143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0258" name="Picture 2" descr="C:\Documents and Settings\Geoffrey Fox\Desktop\comple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10825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 l="17707" t="33827" r="51292" b="24124"/>
          <a:stretch>
            <a:fillRect/>
          </a:stretch>
        </p:blipFill>
        <p:spPr bwMode="auto">
          <a:xfrm>
            <a:off x="5627077" y="685800"/>
            <a:ext cx="351692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685800"/>
          </a:xfrm>
        </p:spPr>
        <p:txBody>
          <a:bodyPr/>
          <a:lstStyle/>
          <a:p>
            <a:r>
              <a:rPr lang="en-US" dirty="0" smtClean="0"/>
              <a:t>Famous </a:t>
            </a:r>
            <a:r>
              <a:rPr lang="en-US" dirty="0" err="1" smtClean="0"/>
              <a:t>Lolcats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02C606-098A-47A5-B85F-3A7240FEB22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52725"/>
            <a:ext cx="5705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609600"/>
            <a:ext cx="189939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905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5029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648200" y="762000"/>
            <a:ext cx="3535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LOL is Internet Slang for</a:t>
            </a:r>
            <a:b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Laughing out Loud</a:t>
            </a:r>
            <a:endParaRPr lang="en-US" sz="24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Old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2743200"/>
          </a:xfrm>
        </p:spPr>
        <p:txBody>
          <a:bodyPr/>
          <a:lstStyle/>
          <a:p>
            <a:r>
              <a:rPr lang="en-US" sz="2400" dirty="0" smtClean="0"/>
              <a:t>Essentially all </a:t>
            </a:r>
            <a:r>
              <a:rPr lang="en-US" sz="2400" dirty="0" smtClean="0">
                <a:solidFill>
                  <a:srgbClr val="FFFF00"/>
                </a:solidFill>
              </a:rPr>
              <a:t>“vastly” parallel applications are data parallel </a:t>
            </a:r>
            <a:r>
              <a:rPr lang="en-US" sz="2400" dirty="0" smtClean="0"/>
              <a:t>including algorithms in </a:t>
            </a:r>
            <a:r>
              <a:rPr lang="en-US" sz="2400" dirty="0" smtClean="0">
                <a:solidFill>
                  <a:srgbClr val="FFFF00"/>
                </a:solidFill>
              </a:rPr>
              <a:t>Intel’s RMS analysis </a:t>
            </a:r>
            <a:r>
              <a:rPr lang="en-US" sz="2400" dirty="0" smtClean="0"/>
              <a:t>of future multicore “killer apps”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Gaming</a:t>
            </a:r>
            <a:r>
              <a:rPr lang="en-US" dirty="0" smtClean="0"/>
              <a:t> (Physics) and </a:t>
            </a:r>
            <a:r>
              <a:rPr lang="en-US" dirty="0" smtClean="0">
                <a:solidFill>
                  <a:srgbClr val="FFFF00"/>
                </a:solidFill>
              </a:rPr>
              <a:t>Data mining </a:t>
            </a:r>
            <a:r>
              <a:rPr lang="en-US" dirty="0" smtClean="0"/>
              <a:t>(“iterated linear algebra”)</a:t>
            </a:r>
          </a:p>
          <a:p>
            <a:r>
              <a:rPr lang="en-US" sz="2400" dirty="0" smtClean="0"/>
              <a:t>So </a:t>
            </a:r>
            <a:r>
              <a:rPr lang="en-US" sz="2400" dirty="0" smtClean="0">
                <a:solidFill>
                  <a:srgbClr val="FFFF00"/>
                </a:solidFill>
              </a:rPr>
              <a:t>MPI works (Map </a:t>
            </a:r>
            <a:r>
              <a:rPr lang="en-US" sz="2400" dirty="0" smtClean="0"/>
              <a:t>is normal </a:t>
            </a:r>
            <a:r>
              <a:rPr lang="en-US" sz="2400" dirty="0" smtClean="0">
                <a:solidFill>
                  <a:srgbClr val="FFFF00"/>
                </a:solidFill>
              </a:rPr>
              <a:t>SPMD</a:t>
            </a:r>
            <a:r>
              <a:rPr lang="en-US" sz="2400" dirty="0" smtClean="0"/>
              <a:t>;</a:t>
            </a:r>
            <a:r>
              <a:rPr lang="en-US" sz="2400" dirty="0" smtClean="0">
                <a:solidFill>
                  <a:srgbClr val="FFFF00"/>
                </a:solidFill>
              </a:rPr>
              <a:t> Reduce </a:t>
            </a:r>
            <a:r>
              <a:rPr lang="en-US" sz="2400" dirty="0" smtClean="0"/>
              <a:t>is </a:t>
            </a:r>
            <a:r>
              <a:rPr lang="en-US" sz="2400" dirty="0" smtClean="0">
                <a:solidFill>
                  <a:srgbClr val="FFFF00"/>
                </a:solidFill>
              </a:rPr>
              <a:t>MPI_Reduce) </a:t>
            </a:r>
            <a:r>
              <a:rPr lang="en-US" sz="2400" dirty="0" smtClean="0"/>
              <a:t>but may not be highest performance or easiest to use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2819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Some new issues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35814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latin typeface="+mn-lt"/>
              </a:rPr>
              <a:t>Clouds have </a:t>
            </a: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commercial software</a:t>
            </a:r>
            <a:r>
              <a:rPr lang="en-US" sz="2400" kern="0" dirty="0" smtClean="0">
                <a:latin typeface="+mn-lt"/>
              </a:rPr>
              <a:t>; Grids don’t</a:t>
            </a:r>
            <a:endParaRPr lang="en-US" sz="2400" kern="0" noProof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</a:t>
            </a:r>
            <a:r>
              <a:rPr kumimoji="0" lang="en-US" sz="2400" b="1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US" sz="2400" b="1" i="0" u="none" strike="noStrike" kern="0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overhead</a:t>
            </a:r>
            <a:r>
              <a:rPr kumimoji="0" lang="en-US" sz="2400" b="1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using </a:t>
            </a:r>
            <a:r>
              <a:rPr kumimoji="0" lang="en-US" sz="2400" b="1" i="0" u="none" strike="noStrike" kern="0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 machines </a:t>
            </a:r>
            <a:r>
              <a:rPr kumimoji="0" lang="en-US" sz="2400" b="1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(if your cloud like Amazon uses them)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baseline="0" noProof="0" dirty="0" smtClean="0">
                <a:latin typeface="+mn-lt"/>
              </a:rPr>
              <a:t>There</a:t>
            </a:r>
            <a:r>
              <a:rPr lang="en-US" sz="2400" kern="0" noProof="0" dirty="0" smtClean="0">
                <a:latin typeface="+mn-lt"/>
              </a:rPr>
              <a:t> are dynamic, fault tolerance features favoring </a:t>
            </a:r>
            <a:r>
              <a:rPr lang="en-US" sz="2400" kern="0" noProof="0" dirty="0" smtClean="0">
                <a:solidFill>
                  <a:srgbClr val="FFFF00"/>
                </a:solidFill>
                <a:latin typeface="+mn-lt"/>
              </a:rPr>
              <a:t>MapReduce Hadoop and Dryad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solidFill>
                  <a:srgbClr val="FFFF00"/>
                </a:solidFill>
                <a:latin typeface="+mn-lt"/>
              </a:rPr>
              <a:t>No new ideas </a:t>
            </a:r>
            <a:r>
              <a:rPr lang="en-US" sz="2400" kern="0" dirty="0" smtClean="0">
                <a:latin typeface="+mn-lt"/>
              </a:rPr>
              <a:t>but several new powerful systems</a:t>
            </a:r>
            <a:endParaRPr lang="en-US" sz="2400" kern="0" noProof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300" b="1" i="0" u="none" strike="noStrike" kern="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Developing scientifically interesting codes in C#, C++, Java and using to compare cores, nodes, VM, not VM, Programming models 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 descr="data_center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4800600"/>
              <a:ext cx="2971800" cy="1894927"/>
            </a:xfrm>
            <a:prstGeom prst="rect">
              <a:avLst/>
            </a:prstGeom>
          </p:spPr>
        </p:pic>
        <p:pic>
          <p:nvPicPr>
            <p:cNvPr id="6" name="Picture 5" descr="image_cables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0" y="4876800"/>
              <a:ext cx="1219200" cy="813816"/>
            </a:xfrm>
            <a:prstGeom prst="rect">
              <a:avLst/>
            </a:prstGeom>
          </p:spPr>
        </p:pic>
        <p:pic>
          <p:nvPicPr>
            <p:cNvPr id="7" name="Picture 6" descr="data_center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0" y="1828800"/>
              <a:ext cx="1905000" cy="1270000"/>
            </a:xfrm>
            <a:prstGeom prst="rect">
              <a:avLst/>
            </a:prstGeom>
          </p:spPr>
        </p:pic>
        <p:pic>
          <p:nvPicPr>
            <p:cNvPr id="9" name="Picture 8" descr="data_centr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2743200"/>
              <a:ext cx="3406140" cy="283464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52800" y="3200400"/>
              <a:ext cx="2009775" cy="134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4400" y="3200400"/>
              <a:ext cx="2067272" cy="1524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09600" y="381000"/>
              <a:ext cx="6609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b="1" kern="1200" dirty="0">
                  <a:solidFill>
                    <a:srgbClr val="FFFFFF"/>
                  </a:solidFill>
                  <a:latin typeface="Arial Rounded MT Bold" pitchFamily="34" charset="0"/>
                  <a:ea typeface="+mn-ea"/>
                  <a:cs typeface="+mn-cs"/>
                </a:rPr>
                <a:t>I’M IN UR CLOUD</a:t>
              </a:r>
              <a:endParaRPr lang="en-US" sz="6000" b="1" kern="1200" dirty="0">
                <a:solidFill>
                  <a:srgbClr val="FFFFFF"/>
                </a:solidFill>
                <a:latin typeface="Arial Rounded MT Bold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9000" y="5867400"/>
              <a:ext cx="5614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200" dirty="0">
                  <a:solidFill>
                    <a:srgbClr val="FFFFFF"/>
                  </a:solidFill>
                  <a:latin typeface="Arial Rounded MT Bold" pitchFamily="34" charset="0"/>
                  <a:ea typeface="+mn-ea"/>
                  <a:cs typeface="+mn-cs"/>
                </a:rPr>
                <a:t>INVISIBLE COMPLEXITY</a:t>
              </a:r>
              <a:endParaRPr lang="en-US" sz="3600" b="1" kern="1200" dirty="0">
                <a:solidFill>
                  <a:srgbClr val="FFFFFF"/>
                </a:solidFill>
                <a:latin typeface="Arial Rounded MT Bold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fld id="{6E03AD66-3707-4840-B138-94E372903A7A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5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20" name="Rectangle 4"/>
          <p:cNvSpPr>
            <a:spLocks noGrp="1"/>
          </p:cNvSpPr>
          <p:nvPr>
            <p:ph type="title"/>
          </p:nvPr>
        </p:nvSpPr>
        <p:spPr>
          <a:xfrm>
            <a:off x="4953000" y="152400"/>
            <a:ext cx="3929063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Gartner 2006 Technology Hype Curve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29000" y="1905000"/>
            <a:ext cx="13716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:\Documents and Settings\Geoffrey Fox\Desktop\Hype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fld id="{3A1B0B59-7D62-4C29-B5C1-03FE82E69217}" type="slidenum">
              <a:rPr lang="en-US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6</a:t>
            </a:fld>
            <a:endParaRPr lang="en-US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4" name="Rectangle 4"/>
          <p:cNvSpPr>
            <a:spLocks noGrp="1"/>
          </p:cNvSpPr>
          <p:nvPr>
            <p:ph type="title"/>
          </p:nvPr>
        </p:nvSpPr>
        <p:spPr>
          <a:xfrm>
            <a:off x="5410200" y="457200"/>
            <a:ext cx="3548063" cy="1143000"/>
          </a:xfrm>
        </p:spPr>
        <p:txBody>
          <a:bodyPr/>
          <a:lstStyle/>
          <a:p>
            <a:pPr eaLnBrk="1" hangingPunct="1"/>
            <a:r>
              <a:rPr lang="en-US" sz="4600" dirty="0" smtClean="0"/>
              <a:t>Gartner 2007 Technology Hype Curve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4876800" y="2286000"/>
            <a:ext cx="13410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No Grids</a:t>
            </a: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!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Sensor Nets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Web 2.0</a:t>
            </a:r>
            <a:endParaRPr lang="en-US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305800" cy="651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02C606-098A-47A5-B85F-3A7240FEB22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"/>
          <p:cNvSpPr txBox="1">
            <a:spLocks/>
          </p:cNvSpPr>
          <p:nvPr/>
        </p:nvSpPr>
        <p:spPr>
          <a:xfrm>
            <a:off x="4343400" y="304800"/>
            <a:ext cx="4310063" cy="1143000"/>
          </a:xfrm>
          <a:prstGeom prst="rect">
            <a:avLst/>
          </a:prstGeo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66"/>
                </a:solidFill>
                <a:latin typeface="Arial"/>
                <a:ea typeface="+mn-ea"/>
                <a:cs typeface="+mn-cs"/>
              </a:rPr>
              <a:t>Gartner 2008 Technology Hype Curve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76800" y="12954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Clouds, Microblogs and Green IT appear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Basic Web Services, Wikis and SOA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becoming mainstream</a:t>
            </a:r>
            <a:endParaRPr lang="en-US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14400" y="1918156"/>
            <a:ext cx="1371600" cy="2154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QuakeSpace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QuakeSim built using Web 2.0 and Cloud Technology</a:t>
            </a:r>
          </a:p>
          <a:p>
            <a:r>
              <a:rPr lang="en-US" dirty="0" smtClean="0"/>
              <a:t>Applications, Sensors, Data Repositories as Services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Computing</a:t>
            </a:r>
            <a:r>
              <a:rPr lang="en-US" dirty="0" smtClean="0"/>
              <a:t> via </a:t>
            </a:r>
            <a:r>
              <a:rPr lang="en-US" dirty="0" smtClean="0">
                <a:solidFill>
                  <a:srgbClr val="FFFF00"/>
                </a:solidFill>
              </a:rPr>
              <a:t>Clouds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Portals</a:t>
            </a:r>
            <a:r>
              <a:rPr lang="en-US" dirty="0" smtClean="0"/>
              <a:t> as </a:t>
            </a:r>
            <a:r>
              <a:rPr lang="en-US" dirty="0" smtClean="0">
                <a:solidFill>
                  <a:srgbClr val="FFFF00"/>
                </a:solidFill>
              </a:rPr>
              <a:t>Gadgets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Metadata</a:t>
            </a:r>
            <a:r>
              <a:rPr lang="en-US" dirty="0" smtClean="0"/>
              <a:t> by </a:t>
            </a:r>
            <a:r>
              <a:rPr lang="en-US" dirty="0" smtClean="0">
                <a:solidFill>
                  <a:srgbClr val="FFFF00"/>
                </a:solidFill>
              </a:rPr>
              <a:t>tagging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Data sharing </a:t>
            </a:r>
            <a:r>
              <a:rPr lang="en-US" dirty="0" smtClean="0"/>
              <a:t>as in </a:t>
            </a:r>
            <a:r>
              <a:rPr lang="en-US" dirty="0" smtClean="0">
                <a:solidFill>
                  <a:srgbClr val="FFFF00"/>
                </a:solidFill>
              </a:rPr>
              <a:t>YouTube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Alerts </a:t>
            </a:r>
            <a:r>
              <a:rPr lang="en-US" dirty="0" smtClean="0"/>
              <a:t>by </a:t>
            </a:r>
            <a:r>
              <a:rPr lang="en-US" dirty="0" smtClean="0">
                <a:solidFill>
                  <a:srgbClr val="FFFF00"/>
                </a:solidFill>
              </a:rPr>
              <a:t>RSS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Virtual Organizations </a:t>
            </a:r>
            <a:r>
              <a:rPr lang="en-US" dirty="0" smtClean="0"/>
              <a:t>via </a:t>
            </a:r>
            <a:r>
              <a:rPr lang="en-US" dirty="0" smtClean="0">
                <a:solidFill>
                  <a:srgbClr val="FFFF00"/>
                </a:solidFill>
              </a:rPr>
              <a:t>Social Networking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Workflow</a:t>
            </a:r>
            <a:r>
              <a:rPr lang="en-US" dirty="0" smtClean="0"/>
              <a:t> by </a:t>
            </a:r>
            <a:r>
              <a:rPr lang="en-US" dirty="0" smtClean="0">
                <a:solidFill>
                  <a:srgbClr val="FFFF00"/>
                </a:solidFill>
              </a:rPr>
              <a:t>Mashups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Performance</a:t>
            </a:r>
            <a:r>
              <a:rPr lang="en-US" dirty="0" smtClean="0"/>
              <a:t> by </a:t>
            </a:r>
            <a:r>
              <a:rPr lang="en-US" dirty="0" smtClean="0">
                <a:solidFill>
                  <a:srgbClr val="FFFF00"/>
                </a:solidFill>
              </a:rPr>
              <a:t>multicore</a:t>
            </a:r>
          </a:p>
          <a:p>
            <a:r>
              <a:rPr lang="en-US" dirty="0" smtClean="0"/>
              <a:t>Interfaces via </a:t>
            </a:r>
            <a:r>
              <a:rPr lang="en-US" dirty="0" err="1" smtClean="0"/>
              <a:t>iPhone</a:t>
            </a:r>
            <a:r>
              <a:rPr lang="en-US" dirty="0" smtClean="0"/>
              <a:t>, Android etc.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71ADFA-A11A-49E9-BF3D-96065F8E703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Sensor </a:t>
            </a:r>
            <a:r>
              <a:rPr lang="en-US" dirty="0" smtClean="0"/>
              <a:t>Clouds</a:t>
            </a:r>
            <a:endParaRPr lang="en-US" dirty="0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" y="1066800"/>
            <a:ext cx="8839200" cy="5410200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dirty="0" smtClean="0"/>
              <a:t>Note </a:t>
            </a:r>
            <a:r>
              <a:rPr lang="en-US" dirty="0" smtClean="0">
                <a:solidFill>
                  <a:srgbClr val="FFFF00"/>
                </a:solidFill>
              </a:rPr>
              <a:t>sensors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are any time dependent source of information and a fixed source of information  is just a broken sensor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SAR </a:t>
            </a:r>
            <a:r>
              <a:rPr lang="en-US" dirty="0" smtClean="0">
                <a:solidFill>
                  <a:srgbClr val="FFFF00"/>
                </a:solidFill>
              </a:rPr>
              <a:t>Satellites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Environmental</a:t>
            </a:r>
            <a:r>
              <a:rPr lang="en-US" dirty="0" smtClean="0"/>
              <a:t> Monitors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Nokia N800 pocket computers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Presentation </a:t>
            </a:r>
            <a:r>
              <a:rPr lang="en-US" dirty="0" smtClean="0"/>
              <a:t>of teacher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distance </a:t>
            </a:r>
            <a:r>
              <a:rPr lang="en-US" dirty="0" smtClean="0"/>
              <a:t>education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Text chats</a:t>
            </a:r>
            <a:r>
              <a:rPr lang="en-US" dirty="0" smtClean="0"/>
              <a:t> of students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Cell </a:t>
            </a:r>
            <a:r>
              <a:rPr lang="en-US" dirty="0" smtClean="0">
                <a:solidFill>
                  <a:srgbClr val="FFFF00"/>
                </a:solidFill>
              </a:rPr>
              <a:t>phones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Naturally implemented with </a:t>
            </a:r>
            <a:r>
              <a:rPr lang="en-US" dirty="0" smtClean="0">
                <a:solidFill>
                  <a:srgbClr val="FFFF00"/>
                </a:solidFill>
              </a:rPr>
              <a:t>dynamic proxies in the Cloud </a:t>
            </a:r>
            <a:r>
              <a:rPr lang="en-US" dirty="0" smtClean="0"/>
              <a:t>that filter, archive, queue and distribute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Have initial EC2 implementation</a:t>
            </a:r>
            <a:endParaRPr lang="en-US" dirty="0" smtClean="0"/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endParaRPr lang="en-US" dirty="0" smtClean="0"/>
          </a:p>
          <a:p>
            <a:pPr lvl="1" eaLnBrk="1" hangingPunct="1">
              <a:spcBef>
                <a:spcPct val="10000"/>
              </a:spcBef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2362200"/>
            <a:ext cx="4419600" cy="2971800"/>
          </a:xfrm>
        </p:spPr>
        <p:txBody>
          <a:bodyPr/>
          <a:lstStyle/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RFID</a:t>
            </a:r>
            <a:r>
              <a:rPr lang="en-US" dirty="0" smtClean="0"/>
              <a:t> tags and readers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GPS </a:t>
            </a:r>
            <a:r>
              <a:rPr lang="en-US" dirty="0" smtClean="0"/>
              <a:t>Sensors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Lego</a:t>
            </a:r>
            <a:r>
              <a:rPr lang="en-US" dirty="0" smtClean="0"/>
              <a:t> Robots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solidFill>
                  <a:srgbClr val="FFFF00"/>
                </a:solidFill>
              </a:rPr>
              <a:t>RSS Feeds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Audio/video: </a:t>
            </a:r>
            <a:r>
              <a:rPr lang="en-US" dirty="0" smtClean="0">
                <a:solidFill>
                  <a:srgbClr val="FFFF00"/>
                </a:solidFill>
              </a:rPr>
              <a:t>web-cams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42580-EFE5-48A3-AD77-B3A25CD1363E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INTL">
  <a:themeElements>
    <a:clrScheme name="INT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33803</TotalTime>
  <Words>1960</Words>
  <Application>Microsoft PowerPoint</Application>
  <PresentationFormat>On-screen Show (4:3)</PresentationFormat>
  <Paragraphs>432</Paragraphs>
  <Slides>30</Slides>
  <Notes>30</Notes>
  <HiddenSlides>0</HiddenSlides>
  <MMClips>0</MMClips>
  <ScaleCrop>false</ScaleCrop>
  <HeadingPairs>
    <vt:vector size="8" baseType="variant">
      <vt:variant>
        <vt:lpstr>Theme</vt:lpstr>
      </vt:variant>
      <vt:variant>
        <vt:i4>15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Globe</vt:lpstr>
      <vt:lpstr>Blue_HP_Light</vt:lpstr>
      <vt:lpstr>1_NPACI/SDSC (logo) template</vt:lpstr>
      <vt:lpstr>DataStream</vt:lpstr>
      <vt:lpstr>2_DataStream</vt:lpstr>
      <vt:lpstr>2_Office Theme</vt:lpstr>
      <vt:lpstr>3_Default Design</vt:lpstr>
      <vt:lpstr>Office Theme</vt:lpstr>
      <vt:lpstr>1_Office Theme</vt:lpstr>
      <vt:lpstr>3_Office Theme</vt:lpstr>
      <vt:lpstr>4_Office Theme</vt:lpstr>
      <vt:lpstr>4_Globe</vt:lpstr>
      <vt:lpstr>INTL</vt:lpstr>
      <vt:lpstr>1_Globe</vt:lpstr>
      <vt:lpstr>2_Globe</vt:lpstr>
      <vt:lpstr>Nokia Talk on Phoenix.pdf</vt:lpstr>
      <vt:lpstr>Ulead PhotoImpact Image</vt:lpstr>
      <vt:lpstr>Clouds and Grids Multicore and all that</vt:lpstr>
      <vt:lpstr>Grids become Clouds</vt:lpstr>
      <vt:lpstr>Old Issues</vt:lpstr>
      <vt:lpstr>Intel’s Application Stack</vt:lpstr>
      <vt:lpstr>Gartner 2006 Technology Hype Curve</vt:lpstr>
      <vt:lpstr>Gartner 2007 Technology Hype Curve</vt:lpstr>
      <vt:lpstr>Slide 7</vt:lpstr>
      <vt:lpstr>QuakeSpace</vt:lpstr>
      <vt:lpstr>Sensor Clouds</vt:lpstr>
      <vt:lpstr>The Sensors on the Fun Grid</vt:lpstr>
      <vt:lpstr>Slide 11</vt:lpstr>
      <vt:lpstr>Nimbus Cloud – MPI Performance </vt:lpstr>
      <vt:lpstr>Nimbus Kmeans Time in secs for 100 MPI calls</vt:lpstr>
      <vt:lpstr>MPI on Eucalyptus Public Cloud </vt:lpstr>
      <vt:lpstr>Consider a Collection of Computers</vt:lpstr>
      <vt:lpstr>Data Parallel Run Time Architectures</vt:lpstr>
      <vt:lpstr>Is Dataflow the answer?</vt:lpstr>
      <vt:lpstr>Slide 18</vt:lpstr>
      <vt:lpstr>Kmeans Clustering</vt:lpstr>
      <vt:lpstr>Hadoop v MPI and CGL-MapReduce for Clustering</vt:lpstr>
      <vt:lpstr>CGL-MapReduce</vt:lpstr>
      <vt:lpstr>Particle Physics (LHC) Data Analysis</vt:lpstr>
      <vt:lpstr>LHC Data Analysis Scalability and Speedup</vt:lpstr>
      <vt:lpstr>MPI outside the mainstream</vt:lpstr>
      <vt:lpstr>Windows Thread Runtime System</vt:lpstr>
      <vt:lpstr>Slide 26</vt:lpstr>
      <vt:lpstr>Deterministic Annealing for Pairwise Clustering</vt:lpstr>
      <vt:lpstr>N=3000 sequences each length ~1000 features Only use pairwise distances  will repeat with 0.1 to 0.5 million sequences with a larger machine C# with CCR and MPI</vt:lpstr>
      <vt:lpstr>Famous Lolcats</vt:lpstr>
      <vt:lpstr>Slide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552</cp:revision>
  <dcterms:created xsi:type="dcterms:W3CDTF">1601-01-01T00:00:00Z</dcterms:created>
  <dcterms:modified xsi:type="dcterms:W3CDTF">2008-11-15T00:00:59Z</dcterms:modified>
</cp:coreProperties>
</file>