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png" ContentType="image/png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8"/>
  </p:notesMasterIdLst>
  <p:sldIdLst>
    <p:sldId id="256" r:id="rId2"/>
    <p:sldId id="312" r:id="rId3"/>
    <p:sldId id="313" r:id="rId4"/>
    <p:sldId id="314" r:id="rId5"/>
    <p:sldId id="326" r:id="rId6"/>
    <p:sldId id="315" r:id="rId7"/>
    <p:sldId id="281" r:id="rId8"/>
    <p:sldId id="317" r:id="rId9"/>
    <p:sldId id="318" r:id="rId10"/>
    <p:sldId id="319" r:id="rId11"/>
    <p:sldId id="327" r:id="rId12"/>
    <p:sldId id="325" r:id="rId13"/>
    <p:sldId id="324" r:id="rId14"/>
    <p:sldId id="322" r:id="rId15"/>
    <p:sldId id="323" r:id="rId16"/>
    <p:sldId id="32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EE7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printerSettings" Target="printerSettings/printerSettings1.bin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C4FAC-5D83-482A-9809-B34FBC9884EF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677B-C5CE-4183-A13D-EB29CCD21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E561BF2-50D9-429A-9CB2-7F17F0399C44}" type="slidenum">
              <a:rPr lang="en-US" sz="1200" b="1" kern="120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 b="1" kern="1200">
              <a:solidFill>
                <a:prstClr val="black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C01DF2C-9F81-4783-AD56-70A37432B2A6}" type="slidenum">
              <a:rPr lang="en-US" sz="1200" b="1" kern="120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 b="1" kern="1200">
              <a:solidFill>
                <a:prstClr val="black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gcf@indiana.edu" TargetMode="External"/><Relationship Id="rId4" Type="http://schemas.openxmlformats.org/officeDocument/2006/relationships/hyperlink" Target="http://www.infomall.org/salsa" TargetMode="External"/><Relationship Id="rId5" Type="http://schemas.openxmlformats.org/officeDocument/2006/relationships/hyperlink" Target="http://grids.ucs.indiana.edu/ptliupages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6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</a:rPr>
              <a:t>Cloud Computing, Data Mining and Cyberinfrastructure</a:t>
            </a:r>
            <a:b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endParaRPr lang="en-US" sz="40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7162800" cy="381000"/>
          </a:xfrm>
        </p:spPr>
        <p:txBody>
          <a:bodyPr>
            <a:normAutofit fontScale="92500"/>
          </a:bodyPr>
          <a:lstStyle/>
          <a:p>
            <a:r>
              <a:rPr lang="en-US" sz="1800" dirty="0" smtClean="0">
                <a:solidFill>
                  <a:srgbClr val="7030A0"/>
                </a:solidFill>
              </a:rPr>
              <a:t>Chemistry in the Digital Age Workshop, Penn State University, June 11, 2009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971800"/>
            <a:ext cx="72390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Geoffrey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Fox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hlinkClick r:id="rId3"/>
              </a:rPr>
              <a:t>gcf@indiana.edu</a:t>
            </a:r>
            <a:r>
              <a:rPr lang="en-US" sz="2000" dirty="0" smtClean="0"/>
              <a:t>   </a:t>
            </a:r>
            <a:r>
              <a:rPr lang="en-US" sz="2000" dirty="0" smtClean="0">
                <a:hlinkClick r:id="rId4"/>
              </a:rPr>
              <a:t>www.infomall.org/</a:t>
            </a:r>
            <a:r>
              <a:rPr lang="en-US" sz="2000" dirty="0" smtClean="0">
                <a:hlinkClick r:id="rId4"/>
              </a:rPr>
              <a:t>salsa</a:t>
            </a:r>
            <a:endParaRPr lang="en-US" sz="2000" dirty="0" smtClean="0"/>
          </a:p>
          <a:p>
            <a:pPr lvl="0" algn="ctr">
              <a:spcBef>
                <a:spcPct val="20000"/>
              </a:spcBef>
              <a:defRPr/>
            </a:pPr>
            <a:r>
              <a:rPr lang="en-US" sz="2000" dirty="0" smtClean="0">
                <a:hlinkClick r:id="rId5"/>
              </a:rPr>
              <a:t>http://grids.ucs.indiana.edu/ptliupages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(Presented by Marlon Pierce)</a:t>
            </a:r>
            <a:endParaRPr lang="en-US" sz="20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baseline="0" dirty="0"/>
          </a:p>
          <a:p>
            <a:pPr lvl="0" algn="ctr">
              <a:spcBef>
                <a:spcPct val="20000"/>
              </a:spcBef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Community Grids Laboratory, </a:t>
            </a:r>
          </a:p>
          <a:p>
            <a:pPr lvl="0" algn="ctr">
              <a:spcBef>
                <a:spcPct val="20000"/>
              </a:spcBef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Chair Department of Informatics</a:t>
            </a:r>
          </a:p>
          <a:p>
            <a:pPr lvl="0" algn="ctr">
              <a:spcBef>
                <a:spcPct val="20000"/>
              </a:spcBef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School of Informatics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Indiana University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MPI </a:t>
            </a:r>
            <a:r>
              <a:rPr lang="en-US" dirty="0" smtClean="0"/>
              <a:t>Applications on </a:t>
            </a:r>
            <a:r>
              <a:rPr lang="en-US" dirty="0" smtClean="0"/>
              <a:t>Clouds</a:t>
            </a:r>
            <a:endParaRPr lang="en-US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305800" cy="584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Kmeans Clustering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05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Perform Kmeans clustering for up to 40 million 3D data points</a:t>
            </a:r>
          </a:p>
          <a:p>
            <a:r>
              <a:rPr lang="en-US" dirty="0" smtClean="0"/>
              <a:t>Amount of communication depends only on the number of cluster centers</a:t>
            </a:r>
          </a:p>
          <a:p>
            <a:r>
              <a:rPr lang="en-US" dirty="0" smtClean="0"/>
              <a:t>Amount of communication  &lt;&lt; Computation and the amount of data processed</a:t>
            </a:r>
          </a:p>
          <a:p>
            <a:r>
              <a:rPr lang="en-US" dirty="0" smtClean="0"/>
              <a:t>At the highest granularity VMs show at least 3.5 times overhead compared to bare-metal</a:t>
            </a:r>
          </a:p>
          <a:p>
            <a:r>
              <a:rPr lang="en-US" dirty="0" smtClean="0"/>
              <a:t>Extremely large overheads for smaller grain sizes</a:t>
            </a:r>
            <a:endParaRPr lang="en-US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4300968" cy="296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47800"/>
            <a:ext cx="439244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0" y="1066800"/>
            <a:ext cx="299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Performance – 128 CPU cores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1066800"/>
            <a:ext cx="112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Overhead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Deterministic Annealing for Clustering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Highly parallelizable algorithms for data-mining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562600"/>
            <a:ext cx="8991600" cy="1295400"/>
          </a:xfrm>
        </p:spPr>
        <p:txBody>
          <a:bodyPr/>
          <a:lstStyle/>
          <a:p>
            <a:r>
              <a:rPr lang="en-US" sz="2400"/>
              <a:t>                    Minimum evolving as temperature decreases</a:t>
            </a:r>
          </a:p>
          <a:p>
            <a:r>
              <a:rPr lang="en-US" sz="2400"/>
              <a:t>                    Movement at fixed temperature going to local minima if not initialized “correctly</a:t>
            </a:r>
          </a:p>
        </p:txBody>
      </p:sp>
      <p:pic>
        <p:nvPicPr>
          <p:cNvPr id="1159172" name="Picture 4" descr="010"/>
          <p:cNvPicPr>
            <a:picLocks noChangeAspect="1" noChangeArrowheads="1"/>
          </p:cNvPicPr>
          <p:nvPr/>
        </p:nvPicPr>
        <p:blipFill>
          <a:blip r:embed="rId3"/>
          <a:srcRect l="13676" t="15947" r="29462" b="26804"/>
          <a:stretch>
            <a:fillRect/>
          </a:stretch>
        </p:blipFill>
        <p:spPr bwMode="auto">
          <a:xfrm>
            <a:off x="2286000" y="0"/>
            <a:ext cx="6858000" cy="5181600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5867400"/>
            <a:ext cx="1143000" cy="381000"/>
            <a:chOff x="432" y="3456"/>
            <a:chExt cx="720" cy="240"/>
          </a:xfrm>
        </p:grpSpPr>
        <p:sp>
          <p:nvSpPr>
            <p:cNvPr id="1159173" name="Line 5"/>
            <p:cNvSpPr>
              <a:spLocks noChangeShapeType="1"/>
            </p:cNvSpPr>
            <p:nvPr/>
          </p:nvSpPr>
          <p:spPr bwMode="auto">
            <a:xfrm>
              <a:off x="432" y="3456"/>
              <a:ext cx="72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baseline="-250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59174" name="Line 6"/>
            <p:cNvSpPr>
              <a:spLocks noChangeShapeType="1"/>
            </p:cNvSpPr>
            <p:nvPr/>
          </p:nvSpPr>
          <p:spPr bwMode="auto">
            <a:xfrm>
              <a:off x="432" y="3696"/>
              <a:ext cx="720" cy="0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baseline="-250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159176" name="Text Box 8"/>
          <p:cNvSpPr txBox="1">
            <a:spLocks noChangeArrowheads="1"/>
          </p:cNvSpPr>
          <p:nvPr/>
        </p:nvSpPr>
        <p:spPr bwMode="auto">
          <a:xfrm>
            <a:off x="0" y="2057400"/>
            <a:ext cx="2209800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kern="1200" dirty="0">
                <a:latin typeface="Times New Roman" pitchFamily="18" charset="0"/>
                <a:ea typeface="+mn-ea"/>
                <a:cs typeface="+mn-cs"/>
              </a:rPr>
              <a:t>Solve Linear Equations for each temperature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000" b="1" kern="1200" dirty="0">
              <a:latin typeface="Times New Roman" pitchFamily="18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kern="1200" dirty="0">
                <a:latin typeface="Times New Roman" pitchFamily="18" charset="0"/>
                <a:ea typeface="+mn-ea"/>
                <a:cs typeface="+mn-cs"/>
              </a:rPr>
              <a:t>Nonlinearity effects mitigated by </a:t>
            </a:r>
            <a:r>
              <a:rPr lang="en-US" sz="2000" b="1" kern="1200" dirty="0" smtClean="0">
                <a:latin typeface="Times New Roman" pitchFamily="18" charset="0"/>
                <a:ea typeface="+mn-ea"/>
                <a:cs typeface="+mn-cs"/>
              </a:rPr>
              <a:t>initializing </a:t>
            </a:r>
            <a:r>
              <a:rPr lang="en-US" sz="2000" b="1" kern="1200" dirty="0">
                <a:latin typeface="Times New Roman" pitchFamily="18" charset="0"/>
                <a:ea typeface="+mn-ea"/>
                <a:cs typeface="+mn-cs"/>
              </a:rPr>
              <a:t>with solution at previous higher temperature</a:t>
            </a:r>
          </a:p>
        </p:txBody>
      </p:sp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"/>
            <a:ext cx="2819400" cy="1066800"/>
          </a:xfrm>
          <a:solidFill>
            <a:srgbClr val="000066"/>
          </a:solidFill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DEE7F8"/>
                </a:solidFill>
              </a:rPr>
              <a:t>Deterministic</a:t>
            </a:r>
            <a:br>
              <a:rPr lang="en-US" sz="3200" dirty="0">
                <a:solidFill>
                  <a:srgbClr val="DEE7F8"/>
                </a:solidFill>
              </a:rPr>
            </a:br>
            <a:r>
              <a:rPr lang="en-US" sz="3200" dirty="0">
                <a:solidFill>
                  <a:srgbClr val="DEE7F8"/>
                </a:solidFill>
              </a:rPr>
              <a:t>Annealing</a:t>
            </a:r>
          </a:p>
        </p:txBody>
      </p:sp>
      <p:sp>
        <p:nvSpPr>
          <p:cNvPr id="1159177" name="Text Box 9"/>
          <p:cNvSpPr txBox="1">
            <a:spLocks noChangeArrowheads="1"/>
          </p:cNvSpPr>
          <p:nvPr/>
        </p:nvSpPr>
        <p:spPr bwMode="auto">
          <a:xfrm>
            <a:off x="838200" y="1371600"/>
            <a:ext cx="13223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latin typeface="Times New Roman" pitchFamily="18" charset="0"/>
                <a:ea typeface="+mn-ea"/>
                <a:cs typeface="+mn-cs"/>
              </a:rPr>
              <a:t>F({y}, T)</a:t>
            </a:r>
          </a:p>
        </p:txBody>
      </p:sp>
      <p:sp>
        <p:nvSpPr>
          <p:cNvPr id="1159178" name="Text Box 10"/>
          <p:cNvSpPr txBox="1">
            <a:spLocks noChangeArrowheads="1"/>
          </p:cNvSpPr>
          <p:nvPr/>
        </p:nvSpPr>
        <p:spPr bwMode="auto">
          <a:xfrm>
            <a:off x="4052888" y="5181600"/>
            <a:ext cx="2500312" cy="457200"/>
          </a:xfrm>
          <a:prstGeom prst="rect">
            <a:avLst/>
          </a:prstGeom>
          <a:solidFill>
            <a:srgbClr val="0000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200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Configuration {y}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200400" y="990600"/>
            <a:ext cx="28956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Various Sequence Clustering Results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078EFA6-2C57-4F46-964D-7918CE42922B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76200"/>
            <a:ext cx="3276600" cy="3112532"/>
            <a:chOff x="152400" y="1371600"/>
            <a:chExt cx="3276600" cy="3112532"/>
          </a:xfrm>
        </p:grpSpPr>
        <p:pic>
          <p:nvPicPr>
            <p:cNvPr id="28676" name="Picture 4" descr="C:\Documents and Settings\Geoffrey Fox\Desktop\moz-screenshot-11-1.jpg"/>
            <p:cNvPicPr>
              <a:picLocks noChangeAspect="1" noChangeArrowheads="1"/>
            </p:cNvPicPr>
            <p:nvPr/>
          </p:nvPicPr>
          <p:blipFill>
            <a:blip r:embed="rId3"/>
            <a:srcRect l="14509" t="31827" r="43644" b="23091"/>
            <a:stretch>
              <a:fillRect/>
            </a:stretch>
          </p:blipFill>
          <p:spPr bwMode="auto">
            <a:xfrm>
              <a:off x="152400" y="1371600"/>
              <a:ext cx="3276600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152400" y="4114800"/>
              <a:ext cx="3172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4500 Points : Pairwise Aligned</a:t>
              </a:r>
              <a:endParaRPr lang="en-US" sz="18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52400" y="6488668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4500 Points : </a:t>
            </a:r>
            <a:r>
              <a:rPr lang="en-US" sz="1800" dirty="0" err="1" smtClean="0"/>
              <a:t>Clustal</a:t>
            </a:r>
            <a:r>
              <a:rPr lang="en-US" sz="1800" dirty="0" smtClean="0"/>
              <a:t> MSA</a:t>
            </a:r>
            <a:endParaRPr lang="en-US" sz="1800" dirty="0"/>
          </a:p>
        </p:txBody>
      </p:sp>
      <p:pic>
        <p:nvPicPr>
          <p:cNvPr id="8" name="Picture 2" descr="C:\Documents and Settings\Geoffrey Fox\Desktop\moz-screenshot-10-1.jpg"/>
          <p:cNvPicPr>
            <a:picLocks noChangeAspect="1" noChangeArrowheads="1"/>
          </p:cNvPicPr>
          <p:nvPr/>
        </p:nvPicPr>
        <p:blipFill>
          <a:blip r:embed="rId4"/>
          <a:srcRect l="14428" t="13000" r="38193" b="16157"/>
          <a:stretch>
            <a:fillRect/>
          </a:stretch>
        </p:blipFill>
        <p:spPr bwMode="auto">
          <a:xfrm>
            <a:off x="228600" y="3200400"/>
            <a:ext cx="2743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 l="10334" t="19407" r="41873" b="20754"/>
          <a:stretch>
            <a:fillRect/>
          </a:stretch>
        </p:blipFill>
        <p:spPr bwMode="auto">
          <a:xfrm>
            <a:off x="6324600" y="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 descr="C:\Documents and Settings\Geoffrey Fox\Desktop\moz-screenshot-12-1.jpg"/>
          <p:cNvPicPr>
            <a:picLocks noChangeAspect="1" noChangeArrowheads="1"/>
          </p:cNvPicPr>
          <p:nvPr/>
        </p:nvPicPr>
        <p:blipFill>
          <a:blip r:embed="rId6"/>
          <a:srcRect l="9186" t="27478" r="38518" b="21876"/>
          <a:stretch>
            <a:fillRect/>
          </a:stretch>
        </p:blipFill>
        <p:spPr bwMode="auto">
          <a:xfrm>
            <a:off x="3124200" y="3429000"/>
            <a:ext cx="4038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124200" y="6488668"/>
            <a:ext cx="427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Map distances to 4D Sphere before MDS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56057" y="2819400"/>
            <a:ext cx="278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3000 Points : </a:t>
            </a:r>
            <a:r>
              <a:rPr lang="en-US" sz="1800" dirty="0" err="1" smtClean="0"/>
              <a:t>Clustal</a:t>
            </a:r>
            <a:r>
              <a:rPr lang="en-US" sz="1800" dirty="0" smtClean="0"/>
              <a:t> MSA</a:t>
            </a:r>
            <a:br>
              <a:rPr lang="en-US" sz="1800" dirty="0" smtClean="0"/>
            </a:br>
            <a:r>
              <a:rPr lang="en-US" sz="1800" dirty="0" smtClean="0"/>
              <a:t>Kimura2 Distance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600" dirty="0" smtClean="0"/>
              <a:t>Obesity Patient ~ 20 dimensional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7E66C13-52A8-40FC-83B6-CDCF335123F1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3886200" y="914400"/>
            <a:ext cx="5105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solidFill>
                <a:srgbClr val="FFFFFF"/>
              </a:solidFill>
              <a:latin typeface="Times New Roman" pitchFamily="18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latin typeface="Times New Roman" pitchFamily="18" charset="0"/>
                <a:ea typeface="+mn-ea"/>
                <a:cs typeface="+mn-cs"/>
              </a:rPr>
              <a:t>Will use our 8 node </a:t>
            </a:r>
            <a:r>
              <a:rPr lang="en-US" sz="2400" b="1" kern="1200" dirty="0" smtClean="0">
                <a:latin typeface="Times New Roman" pitchFamily="18" charset="0"/>
                <a:ea typeface="+mn-ea"/>
                <a:cs typeface="+mn-cs"/>
              </a:rPr>
              <a:t>Windows HPC system </a:t>
            </a:r>
            <a:r>
              <a:rPr lang="en-US" sz="2400" b="1" kern="1200" dirty="0">
                <a:latin typeface="Times New Roman" pitchFamily="18" charset="0"/>
                <a:ea typeface="+mn-ea"/>
                <a:cs typeface="+mn-cs"/>
              </a:rPr>
              <a:t>to  run 36,000 records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kern="1200" dirty="0">
              <a:latin typeface="Times New Roman" pitchFamily="18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latin typeface="Times New Roman" pitchFamily="18" charset="0"/>
                <a:ea typeface="+mn-ea"/>
                <a:cs typeface="+mn-cs"/>
              </a:rPr>
              <a:t>Working with Gilbert Liu IUPUI to map patient clusters to environmental factors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0" y="990600"/>
            <a:ext cx="2895600" cy="2807732"/>
            <a:chOff x="152400" y="1371600"/>
            <a:chExt cx="2895600" cy="2807732"/>
          </a:xfrm>
        </p:grpSpPr>
        <p:pic>
          <p:nvPicPr>
            <p:cNvPr id="31748" name="Picture 2"/>
            <p:cNvPicPr>
              <a:picLocks noChangeAspect="1" noChangeArrowheads="1"/>
            </p:cNvPicPr>
            <p:nvPr/>
          </p:nvPicPr>
          <p:blipFill>
            <a:blip r:embed="rId3"/>
            <a:srcRect l="10770" t="42123" r="70801" b="38449"/>
            <a:stretch>
              <a:fillRect/>
            </a:stretch>
          </p:blipFill>
          <p:spPr bwMode="auto">
            <a:xfrm>
              <a:off x="152400" y="1371600"/>
              <a:ext cx="289560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152400" y="3810000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2000 records         6 Clusters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 l="17777" t="46372" r="60263" b="38023"/>
          <a:stretch>
            <a:fillRect/>
          </a:stretch>
        </p:blipFill>
        <p:spPr bwMode="auto">
          <a:xfrm>
            <a:off x="152400" y="4267200"/>
            <a:ext cx="281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 l="10005" t="54940" r="66979" b="30238"/>
          <a:stretch>
            <a:fillRect/>
          </a:stretch>
        </p:blipFill>
        <p:spPr bwMode="auto">
          <a:xfrm>
            <a:off x="3962400" y="4419600"/>
            <a:ext cx="2667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038600" y="5791200"/>
            <a:ext cx="2401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kern="1200" dirty="0">
                <a:latin typeface="Times New Roman" pitchFamily="18" charset="0"/>
                <a:ea typeface="+mn-ea"/>
                <a:cs typeface="+mn-cs"/>
              </a:rPr>
              <a:t>Refinement of 3 </a:t>
            </a:r>
            <a:r>
              <a:rPr lang="en-US" sz="2000" b="1" kern="1200" dirty="0" smtClean="0">
                <a:latin typeface="Times New Roman" pitchFamily="18" charset="0"/>
                <a:ea typeface="+mn-ea"/>
                <a:cs typeface="+mn-cs"/>
              </a:rPr>
              <a:t>of </a:t>
            </a:r>
            <a:br>
              <a:rPr lang="en-US" sz="2000" b="1" kern="1200" dirty="0" smtClean="0">
                <a:latin typeface="Times New Roman" pitchFamily="18" charset="0"/>
                <a:ea typeface="+mn-ea"/>
                <a:cs typeface="+mn-cs"/>
              </a:rPr>
            </a:br>
            <a:r>
              <a:rPr lang="en-US" sz="2000" b="1" kern="1200" dirty="0" smtClean="0">
                <a:latin typeface="Times New Roman" pitchFamily="18" charset="0"/>
                <a:ea typeface="+mn-ea"/>
                <a:cs typeface="+mn-cs"/>
              </a:rPr>
              <a:t>clusters to left </a:t>
            </a:r>
            <a:r>
              <a:rPr lang="en-US" sz="2000" b="1" kern="1200" dirty="0">
                <a:latin typeface="Times New Roman" pitchFamily="18" charset="0"/>
                <a:ea typeface="+mn-ea"/>
                <a:cs typeface="+mn-cs"/>
              </a:rPr>
              <a:t>into 5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52400" y="5867400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latin typeface="Times New Roman" pitchFamily="18" charset="0"/>
                <a:ea typeface="+mn-ea"/>
                <a:cs typeface="+mn-cs"/>
              </a:rPr>
              <a:t>4000 </a:t>
            </a:r>
            <a:r>
              <a:rPr lang="en-US" sz="2400" b="1" kern="1200" dirty="0" smtClean="0">
                <a:latin typeface="Times New Roman" pitchFamily="18" charset="0"/>
                <a:ea typeface="+mn-ea"/>
                <a:cs typeface="+mn-cs"/>
              </a:rPr>
              <a:t>records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 smtClean="0">
                <a:latin typeface="Times New Roman" pitchFamily="18" charset="0"/>
                <a:ea typeface="+mn-ea"/>
                <a:cs typeface="+mn-cs"/>
              </a:rPr>
              <a:t>8 Clusters</a:t>
            </a:r>
            <a:endParaRPr lang="en-US" sz="2400" b="1" kern="1200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believe Cloud Computing will dramatically change scientific computing infrastructure.</a:t>
            </a:r>
          </a:p>
          <a:p>
            <a:pPr lvl="1"/>
            <a:r>
              <a:rPr lang="en-US" dirty="0" smtClean="0"/>
              <a:t>No more clusters in the closet?</a:t>
            </a:r>
          </a:p>
          <a:p>
            <a:pPr lvl="1"/>
            <a:r>
              <a:rPr lang="en-US" dirty="0" smtClean="0"/>
              <a:t>Controllable, sustainable computing.</a:t>
            </a:r>
          </a:p>
          <a:p>
            <a:pPr lvl="1"/>
            <a:r>
              <a:rPr lang="en-US" dirty="0" smtClean="0"/>
              <a:t>But we need to know what we are getting into.</a:t>
            </a:r>
          </a:p>
          <a:p>
            <a:r>
              <a:rPr lang="en-US" dirty="0" smtClean="0"/>
              <a:t>Even better, clouds (wherever they are) are well suited for a wide range of scientific and computer science applications.</a:t>
            </a:r>
          </a:p>
          <a:p>
            <a:r>
              <a:rPr lang="en-US" dirty="0" smtClean="0"/>
              <a:t>We are exploring some of these in biology, clustering, geospatial processing, and hopefully chemistry.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76200"/>
            <a:ext cx="66294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Cloud Computing: Infrastructure and Runtimes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Cloud infrastructure: </a:t>
            </a:r>
            <a:r>
              <a:rPr lang="en-US" sz="2400" dirty="0" smtClean="0"/>
              <a:t>outsourcing of servers, computing, data, file space, etc.</a:t>
            </a:r>
          </a:p>
          <a:p>
            <a:pPr lvl="1"/>
            <a:r>
              <a:rPr lang="en-US" sz="2400" dirty="0" smtClean="0"/>
              <a:t>Handled through Web services that control virtual machine lifecycles.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Cloud </a:t>
            </a:r>
            <a:r>
              <a:rPr lang="en-US" sz="2400" dirty="0" smtClean="0">
                <a:solidFill>
                  <a:srgbClr val="FF0000"/>
                </a:solidFill>
              </a:rPr>
              <a:t>runtimes:</a:t>
            </a:r>
            <a:r>
              <a:rPr lang="en-US" sz="2400" dirty="0" smtClean="0">
                <a:solidFill>
                  <a:srgbClr val="DDF53D"/>
                </a:solidFill>
              </a:rPr>
              <a:t>: </a:t>
            </a:r>
            <a:r>
              <a:rPr lang="en-US" sz="2400" dirty="0" smtClean="0"/>
              <a:t>tools for using clouds to do data-parallel computations. </a:t>
            </a:r>
          </a:p>
          <a:p>
            <a:pPr lvl="1"/>
            <a:r>
              <a:rPr lang="en-US" sz="2400" dirty="0" smtClean="0"/>
              <a:t>Apache </a:t>
            </a:r>
            <a:r>
              <a:rPr lang="en-US" sz="2400" dirty="0" err="1" smtClean="0"/>
              <a:t>Hadoop</a:t>
            </a:r>
            <a:r>
              <a:rPr lang="en-US" sz="2400" dirty="0" smtClean="0"/>
              <a:t>, Google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, Microsoft Dryad, and others </a:t>
            </a:r>
          </a:p>
          <a:p>
            <a:pPr lvl="1"/>
            <a:r>
              <a:rPr lang="en-US" sz="2400" dirty="0" smtClean="0"/>
              <a:t>Designed for information retrieval but are excellent for a wide range of </a:t>
            </a:r>
            <a:r>
              <a:rPr lang="en-US" sz="2400" dirty="0" smtClean="0">
                <a:solidFill>
                  <a:srgbClr val="FF0000"/>
                </a:solidFill>
              </a:rPr>
              <a:t>machine learning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science applications</a:t>
            </a:r>
            <a:r>
              <a:rPr lang="en-US" sz="2400" dirty="0" smtClean="0"/>
              <a:t>.</a:t>
            </a:r>
          </a:p>
          <a:p>
            <a:pPr lvl="2"/>
            <a:r>
              <a:rPr lang="en-US" sz="1800" dirty="0" smtClean="0"/>
              <a:t>Apache Mahout</a:t>
            </a:r>
          </a:p>
          <a:p>
            <a:pPr lvl="1"/>
            <a:r>
              <a:rPr lang="en-US" sz="2400" dirty="0" smtClean="0"/>
              <a:t> Also may be a good match for 32-128 core computers available in the next 5 years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Can also do traditional parallel computing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Clustering algorithms: </a:t>
            </a:r>
            <a:r>
              <a:rPr lang="en-US" sz="2400" dirty="0" smtClean="0"/>
              <a:t>applications for cloud-based data mining. </a:t>
            </a:r>
          </a:p>
          <a:p>
            <a:pPr lvl="1"/>
            <a:r>
              <a:rPr lang="en-US" sz="2400" dirty="0" smtClean="0"/>
              <a:t>R</a:t>
            </a:r>
            <a:r>
              <a:rPr lang="en-US" sz="2400" dirty="0" smtClean="0"/>
              <a:t>un on cloud infrastructure</a:t>
            </a:r>
          </a:p>
          <a:p>
            <a:pPr lvl="1"/>
            <a:r>
              <a:rPr lang="en-US" sz="2400" dirty="0" smtClean="0"/>
              <a:t>Implement with cloud runtimes.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04800"/>
            <a:ext cx="7583487" cy="815788"/>
          </a:xfrm>
        </p:spPr>
        <p:txBody>
          <a:bodyPr/>
          <a:lstStyle/>
          <a:p>
            <a:r>
              <a:rPr lang="en-US" dirty="0" smtClean="0"/>
              <a:t>Commercial Clouds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598" y="1343099"/>
          <a:ext cx="7924804" cy="4524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1"/>
                <a:gridCol w="1981201"/>
                <a:gridCol w="1981201"/>
                <a:gridCol w="1981201"/>
              </a:tblGrid>
              <a:tr h="907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Cloud/</a:t>
                      </a:r>
                    </a:p>
                    <a:p>
                      <a:r>
                        <a:rPr lang="en-US" sz="2400" dirty="0" smtClean="0"/>
                        <a:t>Service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Amazon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Microsoft Azure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 (and Apache)</a:t>
                      </a:r>
                      <a:endParaRPr lang="en-US" sz="2400" dirty="0"/>
                    </a:p>
                  </a:txBody>
                  <a:tcPr marL="84261" marR="84261"/>
                </a:tc>
              </a:tr>
              <a:tr h="10728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S3, EBS, </a:t>
                      </a:r>
                      <a:r>
                        <a:rPr lang="en-US" sz="2400" b="0" dirty="0" err="1" smtClean="0"/>
                        <a:t>SimpleDB</a:t>
                      </a:r>
                      <a:endParaRPr lang="en-US" sz="2400" b="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Blob</a:t>
                      </a:r>
                      <a:r>
                        <a:rPr lang="en-US" sz="2400" baseline="0" dirty="0" smtClean="0"/>
                        <a:t>, Table, SQL Services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GFS, </a:t>
                      </a:r>
                      <a:r>
                        <a:rPr lang="en-US" sz="2400" b="1" dirty="0" err="1" smtClean="0"/>
                        <a:t>BigTable</a:t>
                      </a:r>
                      <a:endParaRPr lang="en-US" sz="2400" b="1" dirty="0"/>
                    </a:p>
                  </a:txBody>
                  <a:tcPr marL="84261" marR="84261"/>
                </a:tc>
              </a:tr>
              <a:tr h="14707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Computing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EC2</a:t>
                      </a:r>
                      <a:r>
                        <a:rPr lang="en-US" sz="2400" dirty="0" smtClean="0"/>
                        <a:t>, Elastic</a:t>
                      </a:r>
                      <a:r>
                        <a:rPr lang="en-US" sz="2400" baseline="0" dirty="0" smtClean="0"/>
                        <a:t> Map Reduce (runs </a:t>
                      </a:r>
                      <a:r>
                        <a:rPr lang="en-US" sz="2400" baseline="0" dirty="0" err="1" smtClean="0"/>
                        <a:t>Hadoop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Compute Service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MapReduce</a:t>
                      </a:r>
                      <a:r>
                        <a:rPr lang="en-US" sz="2400" baseline="0" dirty="0" smtClean="0"/>
                        <a:t> (not public, but </a:t>
                      </a:r>
                      <a:r>
                        <a:rPr lang="en-US" sz="2400" b="1" baseline="0" dirty="0" err="1" smtClean="0"/>
                        <a:t>Hadoop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 marL="84261" marR="84261"/>
                </a:tc>
              </a:tr>
              <a:tr h="10728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Service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Hosting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None</a:t>
                      </a:r>
                      <a:r>
                        <a:rPr lang="en-US" sz="2400" baseline="0" dirty="0" smtClean="0"/>
                        <a:t>?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Web</a:t>
                      </a:r>
                      <a:r>
                        <a:rPr lang="en-US" sz="2400" baseline="0" dirty="0" smtClean="0"/>
                        <a:t> Hosting Service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AppEngine/</a:t>
                      </a:r>
                      <a:r>
                        <a:rPr lang="en-US" sz="2400" b="1" dirty="0" err="1" smtClean="0"/>
                        <a:t>AppDrop</a:t>
                      </a:r>
                      <a:endParaRPr lang="en-US" sz="2400" b="1" dirty="0"/>
                    </a:p>
                  </a:txBody>
                  <a:tcPr marL="84261" marR="8426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6248400"/>
            <a:ext cx="431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Boldfaced names have open source versions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76200"/>
            <a:ext cx="7583487" cy="73958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Open Architecture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Amazon, Google, Microsoft, et al., don’t tell you how to build a cloud.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Proprietary knowledge</a:t>
            </a:r>
          </a:p>
          <a:p>
            <a:r>
              <a:rPr lang="en-US" sz="2200" dirty="0" smtClean="0"/>
              <a:t>Indiana University and others want to </a:t>
            </a:r>
            <a:r>
              <a:rPr lang="en-US" sz="2200" dirty="0" smtClean="0">
                <a:solidFill>
                  <a:schemeClr val="accent2"/>
                </a:solidFill>
              </a:rPr>
              <a:t>document this publically</a:t>
            </a:r>
            <a:r>
              <a:rPr lang="en-US" sz="2200" dirty="0" smtClean="0"/>
              <a:t>. </a:t>
            </a:r>
          </a:p>
          <a:p>
            <a:pPr lvl="1"/>
            <a:r>
              <a:rPr lang="en-US" sz="2000" dirty="0" smtClean="0"/>
              <a:t>What is the right way to build a cloud?</a:t>
            </a:r>
          </a:p>
          <a:p>
            <a:pPr lvl="1"/>
            <a:r>
              <a:rPr lang="en-US" sz="2000" dirty="0" smtClean="0"/>
              <a:t>It is more than just running software.</a:t>
            </a:r>
          </a:p>
          <a:p>
            <a:r>
              <a:rPr lang="en-US" sz="2200" dirty="0" smtClean="0"/>
              <a:t>What is the </a:t>
            </a:r>
            <a:r>
              <a:rPr lang="en-US" sz="2200" dirty="0" smtClean="0">
                <a:solidFill>
                  <a:schemeClr val="accent2"/>
                </a:solidFill>
              </a:rPr>
              <a:t>minimum-sized organization </a:t>
            </a:r>
            <a:r>
              <a:rPr lang="en-US" sz="2200" dirty="0" smtClean="0"/>
              <a:t>to run a cloud?</a:t>
            </a:r>
          </a:p>
          <a:p>
            <a:pPr lvl="1"/>
            <a:r>
              <a:rPr lang="en-US" sz="2000" dirty="0" smtClean="0"/>
              <a:t>Department?  University? University Consortium? Outsource it all?</a:t>
            </a:r>
          </a:p>
          <a:p>
            <a:pPr lvl="1"/>
            <a:r>
              <a:rPr lang="en-US" sz="2000" dirty="0" smtClean="0"/>
              <a:t>Analogous issues in government, industry, and enterprise.</a:t>
            </a:r>
          </a:p>
          <a:p>
            <a:r>
              <a:rPr lang="en-US" sz="2200" dirty="0" smtClean="0"/>
              <a:t>Example issues:</a:t>
            </a:r>
          </a:p>
          <a:p>
            <a:pPr lvl="1"/>
            <a:r>
              <a:rPr lang="en-US" sz="2000" dirty="0" smtClean="0"/>
              <a:t>What hardware setups work best?  What are you getting into?</a:t>
            </a:r>
          </a:p>
          <a:p>
            <a:pPr lvl="1"/>
            <a:r>
              <a:rPr lang="en-US" sz="2000" dirty="0" smtClean="0"/>
              <a:t>What is the best virtualization technology for different problems?</a:t>
            </a:r>
          </a:p>
          <a:p>
            <a:pPr lvl="1"/>
            <a:r>
              <a:rPr lang="en-US" sz="2000" dirty="0" smtClean="0"/>
              <a:t>What is the right way to implement S3- and EBS-like data services?  Content Distribution Systems? Persistent, reliable</a:t>
            </a:r>
            <a:r>
              <a:rPr lang="en-US" sz="2000" dirty="0" smtClean="0"/>
              <a:t> service hosting</a:t>
            </a:r>
            <a:r>
              <a:rPr lang="en-US" sz="2000" dirty="0" smtClean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Runtimes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science can you do on a cloud?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Data-File Parallelism and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599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Now that you have a cloud, you may want to do large scale processing with it.</a:t>
            </a:r>
          </a:p>
          <a:p>
            <a:r>
              <a:rPr lang="en-US" dirty="0" smtClean="0"/>
              <a:t>Classic problems are to perform </a:t>
            </a:r>
            <a:r>
              <a:rPr lang="en-US" dirty="0" smtClean="0">
                <a:solidFill>
                  <a:srgbClr val="FF0000"/>
                </a:solidFill>
              </a:rPr>
              <a:t>the same (sequential) algorithm on fragments</a:t>
            </a:r>
            <a:r>
              <a:rPr lang="en-US" dirty="0" smtClean="0"/>
              <a:t> of extremely large data sets.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Cloud runtime engines </a:t>
            </a:r>
            <a:r>
              <a:rPr lang="en-US" dirty="0" smtClean="0"/>
              <a:t>manage these replicated algorithms in the cloud.</a:t>
            </a:r>
          </a:p>
          <a:p>
            <a:pPr lvl="1"/>
            <a:r>
              <a:rPr lang="en-US" dirty="0" smtClean="0"/>
              <a:t>Can be chained together in </a:t>
            </a:r>
            <a:r>
              <a:rPr lang="en-US" dirty="0" smtClean="0">
                <a:solidFill>
                  <a:srgbClr val="FF0000"/>
                </a:solidFill>
              </a:rPr>
              <a:t>pipelines </a:t>
            </a:r>
            <a:r>
              <a:rPr lang="en-US" dirty="0" smtClean="0"/>
              <a:t>(</a:t>
            </a:r>
            <a:r>
              <a:rPr lang="en-US" dirty="0" err="1" smtClean="0"/>
              <a:t>Hadoop</a:t>
            </a:r>
            <a:r>
              <a:rPr lang="en-US" dirty="0" smtClean="0"/>
              <a:t>) or </a:t>
            </a:r>
            <a:r>
              <a:rPr lang="en-US" dirty="0" err="1" smtClean="0">
                <a:solidFill>
                  <a:srgbClr val="FF0000"/>
                </a:solidFill>
              </a:rPr>
              <a:t>DAGs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(Dryad).</a:t>
            </a:r>
          </a:p>
          <a:p>
            <a:pPr lvl="1"/>
            <a:r>
              <a:rPr lang="en-US" dirty="0" smtClean="0"/>
              <a:t>Runtimes manage problems like failure control.</a:t>
            </a:r>
          </a:p>
          <a:p>
            <a:r>
              <a:rPr lang="en-US" dirty="0" smtClean="0"/>
              <a:t>We are exploring both scientific applications and classic parallel algorithms (clustering, matrix multiplication) using Clouds and cloud runtimes.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43" name="TextBox 342"/>
          <p:cNvSpPr txBox="1"/>
          <p:nvPr/>
        </p:nvSpPr>
        <p:spPr>
          <a:xfrm>
            <a:off x="1524000" y="5943600"/>
            <a:ext cx="4258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Dryad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supports general dataflow</a:t>
            </a:r>
            <a:endParaRPr lang="en-US" sz="2400" dirty="0"/>
          </a:p>
        </p:txBody>
      </p:sp>
      <p:grpSp>
        <p:nvGrpSpPr>
          <p:cNvPr id="3" name="Group 354"/>
          <p:cNvGrpSpPr/>
          <p:nvPr/>
        </p:nvGrpSpPr>
        <p:grpSpPr>
          <a:xfrm>
            <a:off x="1524000" y="1219200"/>
            <a:ext cx="2438400" cy="1469886"/>
            <a:chOff x="1524000" y="1219200"/>
            <a:chExt cx="2438400" cy="1469886"/>
          </a:xfrm>
        </p:grpSpPr>
        <p:sp>
          <p:nvSpPr>
            <p:cNvPr id="347" name="TextBox 346"/>
            <p:cNvSpPr txBox="1"/>
            <p:nvPr/>
          </p:nvSpPr>
          <p:spPr>
            <a:xfrm>
              <a:off x="1524000" y="1981200"/>
              <a:ext cx="2438400" cy="707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reduce(key, list&lt;value&gt;)</a:t>
              </a:r>
            </a:p>
          </p:txBody>
        </p:sp>
        <p:sp>
          <p:nvSpPr>
            <p:cNvPr id="348" name="Right Arrow 347"/>
            <p:cNvSpPr/>
            <p:nvPr/>
          </p:nvSpPr>
          <p:spPr>
            <a:xfrm rot="5400000">
              <a:off x="2514600" y="1600200"/>
              <a:ext cx="381000" cy="3810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524000" y="1219200"/>
              <a:ext cx="2438400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map(key, value)</a:t>
              </a:r>
            </a:p>
          </p:txBody>
        </p:sp>
      </p:grpSp>
      <p:sp>
        <p:nvSpPr>
          <p:cNvPr id="352" name="TextBox 351"/>
          <p:cNvSpPr txBox="1"/>
          <p:nvPr/>
        </p:nvSpPr>
        <p:spPr>
          <a:xfrm>
            <a:off x="1219200" y="152400"/>
            <a:ext cx="4214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MapReduce</a:t>
            </a:r>
            <a:r>
              <a:rPr lang="en-US" sz="2800" dirty="0" smtClean="0"/>
              <a:t> implemented </a:t>
            </a:r>
          </a:p>
          <a:p>
            <a:r>
              <a:rPr lang="en-US" sz="2800" dirty="0" smtClean="0"/>
              <a:t>by </a:t>
            </a:r>
            <a:r>
              <a:rPr lang="en-US" sz="2800" dirty="0" smtClean="0">
                <a:solidFill>
                  <a:srgbClr val="0070C0"/>
                </a:solidFill>
              </a:rPr>
              <a:t>Hadoop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457200" y="31242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Example: </a:t>
            </a:r>
            <a:r>
              <a:rPr lang="en-US" sz="2400" dirty="0" smtClean="0">
                <a:solidFill>
                  <a:srgbClr val="0070C0"/>
                </a:solidFill>
              </a:rPr>
              <a:t>Word Histogram</a:t>
            </a:r>
          </a:p>
          <a:p>
            <a:pPr algn="l"/>
            <a:r>
              <a:rPr lang="en-US" sz="2400" dirty="0" smtClean="0"/>
              <a:t>Start with a set of words</a:t>
            </a:r>
          </a:p>
          <a:p>
            <a:pPr algn="l"/>
            <a:r>
              <a:rPr lang="en-US" sz="2400" dirty="0" smtClean="0"/>
              <a:t>Each </a:t>
            </a:r>
            <a:r>
              <a:rPr lang="en-US" sz="2400" dirty="0" smtClean="0">
                <a:solidFill>
                  <a:srgbClr val="0070C0"/>
                </a:solidFill>
              </a:rPr>
              <a:t>map</a:t>
            </a:r>
            <a:r>
              <a:rPr lang="en-US" sz="2400" dirty="0" smtClean="0"/>
              <a:t> task counts number of occurrences in each data partition</a:t>
            </a:r>
          </a:p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Reduce</a:t>
            </a:r>
            <a:r>
              <a:rPr lang="en-US" sz="2400" dirty="0" smtClean="0"/>
              <a:t> phase adds these counts</a:t>
            </a:r>
            <a:endParaRPr lang="en-US" sz="2400" dirty="0"/>
          </a:p>
        </p:txBody>
      </p:sp>
      <p:cxnSp>
        <p:nvCxnSpPr>
          <p:cNvPr id="357" name="Straight Arrow Connector 356"/>
          <p:cNvCxnSpPr/>
          <p:nvPr/>
        </p:nvCxnSpPr>
        <p:spPr bwMode="auto">
          <a:xfrm>
            <a:off x="2895600" y="6553200"/>
            <a:ext cx="274320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689" name="Rectangle 688"/>
          <p:cNvSpPr/>
          <p:nvPr/>
        </p:nvSpPr>
        <p:spPr bwMode="auto">
          <a:xfrm>
            <a:off x="6172200" y="0"/>
            <a:ext cx="2971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90" name="Group 1422"/>
          <p:cNvGrpSpPr>
            <a:grpSpLocks/>
          </p:cNvGrpSpPr>
          <p:nvPr/>
        </p:nvGrpSpPr>
        <p:grpSpPr bwMode="auto">
          <a:xfrm>
            <a:off x="6248400" y="152400"/>
            <a:ext cx="2794000" cy="6445250"/>
            <a:chOff x="3936" y="96"/>
            <a:chExt cx="1760" cy="4060"/>
          </a:xfrm>
        </p:grpSpPr>
        <p:sp>
          <p:nvSpPr>
            <p:cNvPr id="691" name="AutoShape 7"/>
            <p:cNvSpPr>
              <a:spLocks noChangeAspect="1" noChangeArrowheads="1" noTextEdit="1"/>
            </p:cNvSpPr>
            <p:nvPr/>
          </p:nvSpPr>
          <p:spPr bwMode="auto">
            <a:xfrm>
              <a:off x="4032" y="144"/>
              <a:ext cx="1640" cy="3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2" name="Line 9"/>
            <p:cNvSpPr>
              <a:spLocks noChangeShapeType="1"/>
            </p:cNvSpPr>
            <p:nvPr/>
          </p:nvSpPr>
          <p:spPr bwMode="auto">
            <a:xfrm flipH="1" flipV="1">
              <a:off x="4605" y="2663"/>
              <a:ext cx="534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3" name="Freeform 10"/>
            <p:cNvSpPr>
              <a:spLocks/>
            </p:cNvSpPr>
            <p:nvPr/>
          </p:nvSpPr>
          <p:spPr bwMode="auto">
            <a:xfrm>
              <a:off x="4525" y="2598"/>
              <a:ext cx="123" cy="110"/>
            </a:xfrm>
            <a:custGeom>
              <a:avLst/>
              <a:gdLst>
                <a:gd name="T0" fmla="*/ 44 w 130"/>
                <a:gd name="T1" fmla="*/ 58 h 118"/>
                <a:gd name="T2" fmla="*/ 44 w 130"/>
                <a:gd name="T3" fmla="*/ 58 h 118"/>
                <a:gd name="T4" fmla="*/ 62 w 130"/>
                <a:gd name="T5" fmla="*/ 90 h 118"/>
                <a:gd name="T6" fmla="*/ 78 w 130"/>
                <a:gd name="T7" fmla="*/ 118 h 118"/>
                <a:gd name="T8" fmla="*/ 130 w 130"/>
                <a:gd name="T9" fmla="*/ 58 h 118"/>
                <a:gd name="T10" fmla="*/ 130 w 130"/>
                <a:gd name="T11" fmla="*/ 58 h 118"/>
                <a:gd name="T12" fmla="*/ 104 w 130"/>
                <a:gd name="T13" fmla="*/ 48 h 118"/>
                <a:gd name="T14" fmla="*/ 66 w 130"/>
                <a:gd name="T15" fmla="*/ 34 h 118"/>
                <a:gd name="T16" fmla="*/ 66 w 130"/>
                <a:gd name="T17" fmla="*/ 34 h 118"/>
                <a:gd name="T18" fmla="*/ 28 w 130"/>
                <a:gd name="T19" fmla="*/ 16 h 118"/>
                <a:gd name="T20" fmla="*/ 0 w 130"/>
                <a:gd name="T21" fmla="*/ 0 h 118"/>
                <a:gd name="T22" fmla="*/ 0 w 130"/>
                <a:gd name="T23" fmla="*/ 0 h 118"/>
                <a:gd name="T24" fmla="*/ 20 w 130"/>
                <a:gd name="T25" fmla="*/ 24 h 118"/>
                <a:gd name="T26" fmla="*/ 44 w 130"/>
                <a:gd name="T27" fmla="*/ 58 h 118"/>
                <a:gd name="T28" fmla="*/ 44 w 130"/>
                <a:gd name="T29" fmla="*/ 58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0"/>
                <a:gd name="T46" fmla="*/ 0 h 118"/>
                <a:gd name="T47" fmla="*/ 130 w 130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0" h="118">
                  <a:moveTo>
                    <a:pt x="44" y="58"/>
                  </a:moveTo>
                  <a:lnTo>
                    <a:pt x="44" y="58"/>
                  </a:lnTo>
                  <a:lnTo>
                    <a:pt x="62" y="90"/>
                  </a:lnTo>
                  <a:lnTo>
                    <a:pt x="78" y="118"/>
                  </a:lnTo>
                  <a:lnTo>
                    <a:pt x="130" y="58"/>
                  </a:lnTo>
                  <a:lnTo>
                    <a:pt x="104" y="48"/>
                  </a:lnTo>
                  <a:lnTo>
                    <a:pt x="66" y="34"/>
                  </a:lnTo>
                  <a:lnTo>
                    <a:pt x="28" y="16"/>
                  </a:lnTo>
                  <a:lnTo>
                    <a:pt x="0" y="0"/>
                  </a:lnTo>
                  <a:lnTo>
                    <a:pt x="20" y="24"/>
                  </a:lnTo>
                  <a:lnTo>
                    <a:pt x="44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94" name="Line 11"/>
            <p:cNvSpPr>
              <a:spLocks noChangeShapeType="1"/>
            </p:cNvSpPr>
            <p:nvPr/>
          </p:nvSpPr>
          <p:spPr bwMode="auto">
            <a:xfrm flipH="1" flipV="1">
              <a:off x="4809" y="2581"/>
              <a:ext cx="360" cy="49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5" name="Freeform 12"/>
            <p:cNvSpPr>
              <a:spLocks/>
            </p:cNvSpPr>
            <p:nvPr/>
          </p:nvSpPr>
          <p:spPr bwMode="auto">
            <a:xfrm>
              <a:off x="4748" y="2499"/>
              <a:ext cx="106" cy="125"/>
            </a:xfrm>
            <a:custGeom>
              <a:avLst/>
              <a:gdLst>
                <a:gd name="T0" fmla="*/ 28 w 112"/>
                <a:gd name="T1" fmla="*/ 68 h 134"/>
                <a:gd name="T2" fmla="*/ 28 w 112"/>
                <a:gd name="T3" fmla="*/ 68 h 134"/>
                <a:gd name="T4" fmla="*/ 38 w 112"/>
                <a:gd name="T5" fmla="*/ 102 h 134"/>
                <a:gd name="T6" fmla="*/ 46 w 112"/>
                <a:gd name="T7" fmla="*/ 134 h 134"/>
                <a:gd name="T8" fmla="*/ 112 w 112"/>
                <a:gd name="T9" fmla="*/ 86 h 134"/>
                <a:gd name="T10" fmla="*/ 112 w 112"/>
                <a:gd name="T11" fmla="*/ 86 h 134"/>
                <a:gd name="T12" fmla="*/ 88 w 112"/>
                <a:gd name="T13" fmla="*/ 72 h 134"/>
                <a:gd name="T14" fmla="*/ 54 w 112"/>
                <a:gd name="T15" fmla="*/ 48 h 134"/>
                <a:gd name="T16" fmla="*/ 54 w 112"/>
                <a:gd name="T17" fmla="*/ 48 h 134"/>
                <a:gd name="T18" fmla="*/ 22 w 112"/>
                <a:gd name="T19" fmla="*/ 22 h 134"/>
                <a:gd name="T20" fmla="*/ 0 w 112"/>
                <a:gd name="T21" fmla="*/ 0 h 134"/>
                <a:gd name="T22" fmla="*/ 0 w 112"/>
                <a:gd name="T23" fmla="*/ 0 h 134"/>
                <a:gd name="T24" fmla="*/ 14 w 112"/>
                <a:gd name="T25" fmla="*/ 28 h 134"/>
                <a:gd name="T26" fmla="*/ 28 w 112"/>
                <a:gd name="T27" fmla="*/ 68 h 134"/>
                <a:gd name="T28" fmla="*/ 28 w 112"/>
                <a:gd name="T29" fmla="*/ 6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28" y="68"/>
                  </a:moveTo>
                  <a:lnTo>
                    <a:pt x="28" y="68"/>
                  </a:lnTo>
                  <a:lnTo>
                    <a:pt x="38" y="102"/>
                  </a:lnTo>
                  <a:lnTo>
                    <a:pt x="46" y="134"/>
                  </a:lnTo>
                  <a:lnTo>
                    <a:pt x="112" y="86"/>
                  </a:lnTo>
                  <a:lnTo>
                    <a:pt x="88" y="72"/>
                  </a:lnTo>
                  <a:lnTo>
                    <a:pt x="54" y="48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4" y="28"/>
                  </a:lnTo>
                  <a:lnTo>
                    <a:pt x="28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96" name="Line 13"/>
            <p:cNvSpPr>
              <a:spLocks noChangeShapeType="1"/>
            </p:cNvSpPr>
            <p:nvPr/>
          </p:nvSpPr>
          <p:spPr bwMode="auto">
            <a:xfrm flipH="1" flipV="1">
              <a:off x="5005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7" name="Freeform 14"/>
            <p:cNvSpPr>
              <a:spLocks/>
            </p:cNvSpPr>
            <p:nvPr/>
          </p:nvSpPr>
          <p:spPr bwMode="auto">
            <a:xfrm>
              <a:off x="4960" y="2497"/>
              <a:ext cx="90" cy="131"/>
            </a:xfrm>
            <a:custGeom>
              <a:avLst/>
              <a:gdLst>
                <a:gd name="T0" fmla="*/ 16 w 96"/>
                <a:gd name="T1" fmla="*/ 72 h 140"/>
                <a:gd name="T2" fmla="*/ 16 w 96"/>
                <a:gd name="T3" fmla="*/ 72 h 140"/>
                <a:gd name="T4" fmla="*/ 20 w 96"/>
                <a:gd name="T5" fmla="*/ 108 h 140"/>
                <a:gd name="T6" fmla="*/ 22 w 96"/>
                <a:gd name="T7" fmla="*/ 140 h 140"/>
                <a:gd name="T8" fmla="*/ 96 w 96"/>
                <a:gd name="T9" fmla="*/ 106 h 140"/>
                <a:gd name="T10" fmla="*/ 96 w 96"/>
                <a:gd name="T11" fmla="*/ 106 h 140"/>
                <a:gd name="T12" fmla="*/ 74 w 96"/>
                <a:gd name="T13" fmla="*/ 88 h 140"/>
                <a:gd name="T14" fmla="*/ 46 w 96"/>
                <a:gd name="T15" fmla="*/ 58 h 140"/>
                <a:gd name="T16" fmla="*/ 46 w 96"/>
                <a:gd name="T17" fmla="*/ 58 h 140"/>
                <a:gd name="T18" fmla="*/ 20 w 96"/>
                <a:gd name="T19" fmla="*/ 26 h 140"/>
                <a:gd name="T20" fmla="*/ 0 w 96"/>
                <a:gd name="T21" fmla="*/ 0 h 140"/>
                <a:gd name="T22" fmla="*/ 0 w 96"/>
                <a:gd name="T23" fmla="*/ 0 h 140"/>
                <a:gd name="T24" fmla="*/ 8 w 96"/>
                <a:gd name="T25" fmla="*/ 30 h 140"/>
                <a:gd name="T26" fmla="*/ 16 w 96"/>
                <a:gd name="T27" fmla="*/ 72 h 140"/>
                <a:gd name="T28" fmla="*/ 16 w 96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40"/>
                <a:gd name="T47" fmla="*/ 96 w 9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40">
                  <a:moveTo>
                    <a:pt x="16" y="72"/>
                  </a:moveTo>
                  <a:lnTo>
                    <a:pt x="16" y="72"/>
                  </a:lnTo>
                  <a:lnTo>
                    <a:pt x="20" y="108"/>
                  </a:lnTo>
                  <a:lnTo>
                    <a:pt x="22" y="140"/>
                  </a:lnTo>
                  <a:lnTo>
                    <a:pt x="96" y="106"/>
                  </a:lnTo>
                  <a:lnTo>
                    <a:pt x="74" y="88"/>
                  </a:lnTo>
                  <a:lnTo>
                    <a:pt x="46" y="58"/>
                  </a:lnTo>
                  <a:lnTo>
                    <a:pt x="20" y="26"/>
                  </a:lnTo>
                  <a:lnTo>
                    <a:pt x="0" y="0"/>
                  </a:lnTo>
                  <a:lnTo>
                    <a:pt x="8" y="30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98" name="Line 15"/>
            <p:cNvSpPr>
              <a:spLocks noChangeShapeType="1"/>
            </p:cNvSpPr>
            <p:nvPr/>
          </p:nvSpPr>
          <p:spPr bwMode="auto">
            <a:xfrm flipV="1">
              <a:off x="5260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9" name="Freeform 16"/>
            <p:cNvSpPr>
              <a:spLocks/>
            </p:cNvSpPr>
            <p:nvPr/>
          </p:nvSpPr>
          <p:spPr bwMode="auto">
            <a:xfrm>
              <a:off x="5222" y="2631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0" name="Line 17"/>
            <p:cNvSpPr>
              <a:spLocks noChangeShapeType="1"/>
            </p:cNvSpPr>
            <p:nvPr/>
          </p:nvSpPr>
          <p:spPr bwMode="auto">
            <a:xfrm flipV="1">
              <a:off x="4559" y="2663"/>
              <a:ext cx="535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1" name="Freeform 18"/>
            <p:cNvSpPr>
              <a:spLocks/>
            </p:cNvSpPr>
            <p:nvPr/>
          </p:nvSpPr>
          <p:spPr bwMode="auto">
            <a:xfrm>
              <a:off x="5050" y="2598"/>
              <a:ext cx="121" cy="110"/>
            </a:xfrm>
            <a:custGeom>
              <a:avLst/>
              <a:gdLst>
                <a:gd name="T0" fmla="*/ 64 w 128"/>
                <a:gd name="T1" fmla="*/ 34 h 118"/>
                <a:gd name="T2" fmla="*/ 64 w 128"/>
                <a:gd name="T3" fmla="*/ 34 h 118"/>
                <a:gd name="T4" fmla="*/ 30 w 128"/>
                <a:gd name="T5" fmla="*/ 46 h 118"/>
                <a:gd name="T6" fmla="*/ 0 w 128"/>
                <a:gd name="T7" fmla="*/ 58 h 118"/>
                <a:gd name="T8" fmla="*/ 52 w 128"/>
                <a:gd name="T9" fmla="*/ 118 h 118"/>
                <a:gd name="T10" fmla="*/ 52 w 128"/>
                <a:gd name="T11" fmla="*/ 118 h 118"/>
                <a:gd name="T12" fmla="*/ 64 w 128"/>
                <a:gd name="T13" fmla="*/ 94 h 118"/>
                <a:gd name="T14" fmla="*/ 86 w 128"/>
                <a:gd name="T15" fmla="*/ 58 h 118"/>
                <a:gd name="T16" fmla="*/ 86 w 128"/>
                <a:gd name="T17" fmla="*/ 58 h 118"/>
                <a:gd name="T18" fmla="*/ 108 w 128"/>
                <a:gd name="T19" fmla="*/ 24 h 118"/>
                <a:gd name="T20" fmla="*/ 128 w 128"/>
                <a:gd name="T21" fmla="*/ 0 h 118"/>
                <a:gd name="T22" fmla="*/ 128 w 128"/>
                <a:gd name="T23" fmla="*/ 0 h 118"/>
                <a:gd name="T24" fmla="*/ 102 w 128"/>
                <a:gd name="T25" fmla="*/ 16 h 118"/>
                <a:gd name="T26" fmla="*/ 64 w 128"/>
                <a:gd name="T27" fmla="*/ 34 h 118"/>
                <a:gd name="T28" fmla="*/ 64 w 128"/>
                <a:gd name="T29" fmla="*/ 34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8"/>
                <a:gd name="T46" fmla="*/ 0 h 118"/>
                <a:gd name="T47" fmla="*/ 128 w 128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8" h="118">
                  <a:moveTo>
                    <a:pt x="64" y="34"/>
                  </a:moveTo>
                  <a:lnTo>
                    <a:pt x="64" y="34"/>
                  </a:lnTo>
                  <a:lnTo>
                    <a:pt x="30" y="46"/>
                  </a:lnTo>
                  <a:lnTo>
                    <a:pt x="0" y="58"/>
                  </a:lnTo>
                  <a:lnTo>
                    <a:pt x="52" y="118"/>
                  </a:lnTo>
                  <a:lnTo>
                    <a:pt x="64" y="94"/>
                  </a:lnTo>
                  <a:lnTo>
                    <a:pt x="86" y="58"/>
                  </a:lnTo>
                  <a:lnTo>
                    <a:pt x="108" y="24"/>
                  </a:lnTo>
                  <a:lnTo>
                    <a:pt x="128" y="0"/>
                  </a:lnTo>
                  <a:lnTo>
                    <a:pt x="102" y="16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2" name="Line 19"/>
            <p:cNvSpPr>
              <a:spLocks noChangeShapeType="1"/>
            </p:cNvSpPr>
            <p:nvPr/>
          </p:nvSpPr>
          <p:spPr bwMode="auto">
            <a:xfrm flipV="1">
              <a:off x="4537" y="2581"/>
              <a:ext cx="353" cy="49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3" name="Freeform 20"/>
            <p:cNvSpPr>
              <a:spLocks/>
            </p:cNvSpPr>
            <p:nvPr/>
          </p:nvSpPr>
          <p:spPr bwMode="auto">
            <a:xfrm>
              <a:off x="4844" y="2499"/>
              <a:ext cx="106" cy="125"/>
            </a:xfrm>
            <a:custGeom>
              <a:avLst/>
              <a:gdLst>
                <a:gd name="T0" fmla="*/ 56 w 112"/>
                <a:gd name="T1" fmla="*/ 48 h 134"/>
                <a:gd name="T2" fmla="*/ 56 w 112"/>
                <a:gd name="T3" fmla="*/ 48 h 134"/>
                <a:gd name="T4" fmla="*/ 28 w 112"/>
                <a:gd name="T5" fmla="*/ 70 h 134"/>
                <a:gd name="T6" fmla="*/ 0 w 112"/>
                <a:gd name="T7" fmla="*/ 88 h 134"/>
                <a:gd name="T8" fmla="*/ 66 w 112"/>
                <a:gd name="T9" fmla="*/ 134 h 134"/>
                <a:gd name="T10" fmla="*/ 66 w 112"/>
                <a:gd name="T11" fmla="*/ 134 h 134"/>
                <a:gd name="T12" fmla="*/ 72 w 112"/>
                <a:gd name="T13" fmla="*/ 108 h 134"/>
                <a:gd name="T14" fmla="*/ 84 w 112"/>
                <a:gd name="T15" fmla="*/ 68 h 134"/>
                <a:gd name="T16" fmla="*/ 84 w 112"/>
                <a:gd name="T17" fmla="*/ 68 h 134"/>
                <a:gd name="T18" fmla="*/ 98 w 112"/>
                <a:gd name="T19" fmla="*/ 28 h 134"/>
                <a:gd name="T20" fmla="*/ 112 w 112"/>
                <a:gd name="T21" fmla="*/ 0 h 134"/>
                <a:gd name="T22" fmla="*/ 112 w 112"/>
                <a:gd name="T23" fmla="*/ 0 h 134"/>
                <a:gd name="T24" fmla="*/ 88 w 112"/>
                <a:gd name="T25" fmla="*/ 22 h 134"/>
                <a:gd name="T26" fmla="*/ 56 w 112"/>
                <a:gd name="T27" fmla="*/ 48 h 134"/>
                <a:gd name="T28" fmla="*/ 56 w 112"/>
                <a:gd name="T29" fmla="*/ 4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56" y="48"/>
                  </a:moveTo>
                  <a:lnTo>
                    <a:pt x="56" y="48"/>
                  </a:lnTo>
                  <a:lnTo>
                    <a:pt x="28" y="70"/>
                  </a:lnTo>
                  <a:lnTo>
                    <a:pt x="0" y="88"/>
                  </a:lnTo>
                  <a:lnTo>
                    <a:pt x="66" y="134"/>
                  </a:lnTo>
                  <a:lnTo>
                    <a:pt x="72" y="108"/>
                  </a:lnTo>
                  <a:lnTo>
                    <a:pt x="84" y="68"/>
                  </a:lnTo>
                  <a:lnTo>
                    <a:pt x="98" y="28"/>
                  </a:lnTo>
                  <a:lnTo>
                    <a:pt x="112" y="0"/>
                  </a:lnTo>
                  <a:lnTo>
                    <a:pt x="88" y="22"/>
                  </a:lnTo>
                  <a:lnTo>
                    <a:pt x="56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4" name="Line 21"/>
            <p:cNvSpPr>
              <a:spLocks noChangeShapeType="1"/>
            </p:cNvSpPr>
            <p:nvPr/>
          </p:nvSpPr>
          <p:spPr bwMode="auto">
            <a:xfrm flipV="1">
              <a:off x="4476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5" name="Freeform 22"/>
            <p:cNvSpPr>
              <a:spLocks/>
            </p:cNvSpPr>
            <p:nvPr/>
          </p:nvSpPr>
          <p:spPr bwMode="auto">
            <a:xfrm>
              <a:off x="4648" y="2497"/>
              <a:ext cx="89" cy="131"/>
            </a:xfrm>
            <a:custGeom>
              <a:avLst/>
              <a:gdLst>
                <a:gd name="T0" fmla="*/ 50 w 94"/>
                <a:gd name="T1" fmla="*/ 58 h 140"/>
                <a:gd name="T2" fmla="*/ 50 w 94"/>
                <a:gd name="T3" fmla="*/ 58 h 140"/>
                <a:gd name="T4" fmla="*/ 24 w 94"/>
                <a:gd name="T5" fmla="*/ 84 h 140"/>
                <a:gd name="T6" fmla="*/ 0 w 94"/>
                <a:gd name="T7" fmla="*/ 106 h 140"/>
                <a:gd name="T8" fmla="*/ 72 w 94"/>
                <a:gd name="T9" fmla="*/ 140 h 140"/>
                <a:gd name="T10" fmla="*/ 72 w 94"/>
                <a:gd name="T11" fmla="*/ 140 h 140"/>
                <a:gd name="T12" fmla="*/ 74 w 94"/>
                <a:gd name="T13" fmla="*/ 114 h 140"/>
                <a:gd name="T14" fmla="*/ 80 w 94"/>
                <a:gd name="T15" fmla="*/ 72 h 140"/>
                <a:gd name="T16" fmla="*/ 80 w 94"/>
                <a:gd name="T17" fmla="*/ 72 h 140"/>
                <a:gd name="T18" fmla="*/ 86 w 94"/>
                <a:gd name="T19" fmla="*/ 32 h 140"/>
                <a:gd name="T20" fmla="*/ 94 w 94"/>
                <a:gd name="T21" fmla="*/ 0 h 140"/>
                <a:gd name="T22" fmla="*/ 94 w 94"/>
                <a:gd name="T23" fmla="*/ 0 h 140"/>
                <a:gd name="T24" fmla="*/ 76 w 94"/>
                <a:gd name="T25" fmla="*/ 26 h 140"/>
                <a:gd name="T26" fmla="*/ 50 w 94"/>
                <a:gd name="T27" fmla="*/ 58 h 140"/>
                <a:gd name="T28" fmla="*/ 50 w 94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140"/>
                <a:gd name="T47" fmla="*/ 94 w 9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140">
                  <a:moveTo>
                    <a:pt x="50" y="58"/>
                  </a:moveTo>
                  <a:lnTo>
                    <a:pt x="50" y="58"/>
                  </a:lnTo>
                  <a:lnTo>
                    <a:pt x="24" y="84"/>
                  </a:lnTo>
                  <a:lnTo>
                    <a:pt x="0" y="106"/>
                  </a:lnTo>
                  <a:lnTo>
                    <a:pt x="72" y="140"/>
                  </a:lnTo>
                  <a:lnTo>
                    <a:pt x="74" y="114"/>
                  </a:lnTo>
                  <a:lnTo>
                    <a:pt x="80" y="72"/>
                  </a:lnTo>
                  <a:lnTo>
                    <a:pt x="86" y="32"/>
                  </a:lnTo>
                  <a:lnTo>
                    <a:pt x="94" y="0"/>
                  </a:lnTo>
                  <a:lnTo>
                    <a:pt x="76" y="26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6" name="Line 23"/>
            <p:cNvSpPr>
              <a:spLocks noChangeShapeType="1"/>
            </p:cNvSpPr>
            <p:nvPr/>
          </p:nvSpPr>
          <p:spPr bwMode="auto">
            <a:xfrm flipV="1">
              <a:off x="4446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7" name="Freeform 24"/>
            <p:cNvSpPr>
              <a:spLocks/>
            </p:cNvSpPr>
            <p:nvPr/>
          </p:nvSpPr>
          <p:spPr bwMode="auto">
            <a:xfrm>
              <a:off x="4406" y="2631"/>
              <a:ext cx="78" cy="127"/>
            </a:xfrm>
            <a:custGeom>
              <a:avLst/>
              <a:gdLst>
                <a:gd name="T0" fmla="*/ 24 w 82"/>
                <a:gd name="T1" fmla="*/ 72 h 136"/>
                <a:gd name="T2" fmla="*/ 24 w 82"/>
                <a:gd name="T3" fmla="*/ 72 h 136"/>
                <a:gd name="T4" fmla="*/ 12 w 82"/>
                <a:gd name="T5" fmla="*/ 106 h 136"/>
                <a:gd name="T6" fmla="*/ 0 w 82"/>
                <a:gd name="T7" fmla="*/ 136 h 136"/>
                <a:gd name="T8" fmla="*/ 82 w 82"/>
                <a:gd name="T9" fmla="*/ 136 h 136"/>
                <a:gd name="T10" fmla="*/ 82 w 82"/>
                <a:gd name="T11" fmla="*/ 136 h 136"/>
                <a:gd name="T12" fmla="*/ 72 w 82"/>
                <a:gd name="T13" fmla="*/ 110 h 136"/>
                <a:gd name="T14" fmla="*/ 58 w 82"/>
                <a:gd name="T15" fmla="*/ 72 h 136"/>
                <a:gd name="T16" fmla="*/ 58 w 82"/>
                <a:gd name="T17" fmla="*/ 72 h 136"/>
                <a:gd name="T18" fmla="*/ 46 w 82"/>
                <a:gd name="T19" fmla="*/ 32 h 136"/>
                <a:gd name="T20" fmla="*/ 42 w 82"/>
                <a:gd name="T21" fmla="*/ 0 h 136"/>
                <a:gd name="T22" fmla="*/ 42 w 82"/>
                <a:gd name="T23" fmla="*/ 0 h 136"/>
                <a:gd name="T24" fmla="*/ 36 w 82"/>
                <a:gd name="T25" fmla="*/ 32 h 136"/>
                <a:gd name="T26" fmla="*/ 24 w 82"/>
                <a:gd name="T27" fmla="*/ 72 h 136"/>
                <a:gd name="T28" fmla="*/ 24 w 82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36"/>
                <a:gd name="T47" fmla="*/ 82 w 8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2" y="136"/>
                  </a:lnTo>
                  <a:lnTo>
                    <a:pt x="72" y="110"/>
                  </a:lnTo>
                  <a:lnTo>
                    <a:pt x="58" y="72"/>
                  </a:lnTo>
                  <a:lnTo>
                    <a:pt x="46" y="32"/>
                  </a:lnTo>
                  <a:lnTo>
                    <a:pt x="42" y="0"/>
                  </a:lnTo>
                  <a:lnTo>
                    <a:pt x="36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8" name="Line 25"/>
            <p:cNvSpPr>
              <a:spLocks noChangeShapeType="1"/>
            </p:cNvSpPr>
            <p:nvPr/>
          </p:nvSpPr>
          <p:spPr bwMode="auto">
            <a:xfrm flipV="1">
              <a:off x="4852" y="450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9" name="Freeform 26"/>
            <p:cNvSpPr>
              <a:spLocks/>
            </p:cNvSpPr>
            <p:nvPr/>
          </p:nvSpPr>
          <p:spPr bwMode="auto">
            <a:xfrm>
              <a:off x="4814" y="349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0" name="Line 27"/>
            <p:cNvSpPr>
              <a:spLocks noChangeShapeType="1"/>
            </p:cNvSpPr>
            <p:nvPr/>
          </p:nvSpPr>
          <p:spPr bwMode="auto">
            <a:xfrm flipV="1">
              <a:off x="4164" y="1515"/>
              <a:ext cx="106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1" name="Freeform 28"/>
            <p:cNvSpPr>
              <a:spLocks/>
            </p:cNvSpPr>
            <p:nvPr/>
          </p:nvSpPr>
          <p:spPr bwMode="auto">
            <a:xfrm>
              <a:off x="4225" y="1440"/>
              <a:ext cx="113" cy="119"/>
            </a:xfrm>
            <a:custGeom>
              <a:avLst/>
              <a:gdLst>
                <a:gd name="T0" fmla="*/ 60 w 120"/>
                <a:gd name="T1" fmla="*/ 42 h 128"/>
                <a:gd name="T2" fmla="*/ 60 w 120"/>
                <a:gd name="T3" fmla="*/ 42 h 128"/>
                <a:gd name="T4" fmla="*/ 30 w 120"/>
                <a:gd name="T5" fmla="*/ 60 h 128"/>
                <a:gd name="T6" fmla="*/ 0 w 120"/>
                <a:gd name="T7" fmla="*/ 74 h 128"/>
                <a:gd name="T8" fmla="*/ 60 w 120"/>
                <a:gd name="T9" fmla="*/ 128 h 128"/>
                <a:gd name="T10" fmla="*/ 60 w 120"/>
                <a:gd name="T11" fmla="*/ 128 h 128"/>
                <a:gd name="T12" fmla="*/ 70 w 120"/>
                <a:gd name="T13" fmla="*/ 102 h 128"/>
                <a:gd name="T14" fmla="*/ 86 w 120"/>
                <a:gd name="T15" fmla="*/ 64 h 128"/>
                <a:gd name="T16" fmla="*/ 86 w 120"/>
                <a:gd name="T17" fmla="*/ 64 h 128"/>
                <a:gd name="T18" fmla="*/ 104 w 120"/>
                <a:gd name="T19" fmla="*/ 26 h 128"/>
                <a:gd name="T20" fmla="*/ 120 w 120"/>
                <a:gd name="T21" fmla="*/ 0 h 128"/>
                <a:gd name="T22" fmla="*/ 120 w 120"/>
                <a:gd name="T23" fmla="*/ 0 h 128"/>
                <a:gd name="T24" fmla="*/ 96 w 120"/>
                <a:gd name="T25" fmla="*/ 18 h 128"/>
                <a:gd name="T26" fmla="*/ 60 w 120"/>
                <a:gd name="T27" fmla="*/ 42 h 128"/>
                <a:gd name="T28" fmla="*/ 60 w 120"/>
                <a:gd name="T29" fmla="*/ 42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0"/>
                <a:gd name="T46" fmla="*/ 0 h 128"/>
                <a:gd name="T47" fmla="*/ 120 w 120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0" h="128">
                  <a:moveTo>
                    <a:pt x="60" y="42"/>
                  </a:moveTo>
                  <a:lnTo>
                    <a:pt x="60" y="42"/>
                  </a:lnTo>
                  <a:lnTo>
                    <a:pt x="30" y="60"/>
                  </a:lnTo>
                  <a:lnTo>
                    <a:pt x="0" y="74"/>
                  </a:lnTo>
                  <a:lnTo>
                    <a:pt x="60" y="128"/>
                  </a:lnTo>
                  <a:lnTo>
                    <a:pt x="70" y="102"/>
                  </a:lnTo>
                  <a:lnTo>
                    <a:pt x="86" y="64"/>
                  </a:lnTo>
                  <a:lnTo>
                    <a:pt x="104" y="26"/>
                  </a:lnTo>
                  <a:lnTo>
                    <a:pt x="120" y="0"/>
                  </a:lnTo>
                  <a:lnTo>
                    <a:pt x="96" y="18"/>
                  </a:lnTo>
                  <a:lnTo>
                    <a:pt x="6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2" name="Line 29"/>
            <p:cNvSpPr>
              <a:spLocks noChangeShapeType="1"/>
            </p:cNvSpPr>
            <p:nvPr/>
          </p:nvSpPr>
          <p:spPr bwMode="auto">
            <a:xfrm flipH="1" flipV="1">
              <a:off x="5432" y="1515"/>
              <a:ext cx="108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3" name="Freeform 30"/>
            <p:cNvSpPr>
              <a:spLocks/>
            </p:cNvSpPr>
            <p:nvPr/>
          </p:nvSpPr>
          <p:spPr bwMode="auto">
            <a:xfrm>
              <a:off x="5362" y="1440"/>
              <a:ext cx="115" cy="119"/>
            </a:xfrm>
            <a:custGeom>
              <a:avLst/>
              <a:gdLst>
                <a:gd name="T0" fmla="*/ 36 w 122"/>
                <a:gd name="T1" fmla="*/ 64 h 128"/>
                <a:gd name="T2" fmla="*/ 36 w 122"/>
                <a:gd name="T3" fmla="*/ 64 h 128"/>
                <a:gd name="T4" fmla="*/ 50 w 122"/>
                <a:gd name="T5" fmla="*/ 96 h 128"/>
                <a:gd name="T6" fmla="*/ 62 w 122"/>
                <a:gd name="T7" fmla="*/ 128 h 128"/>
                <a:gd name="T8" fmla="*/ 122 w 122"/>
                <a:gd name="T9" fmla="*/ 74 h 128"/>
                <a:gd name="T10" fmla="*/ 122 w 122"/>
                <a:gd name="T11" fmla="*/ 74 h 128"/>
                <a:gd name="T12" fmla="*/ 96 w 122"/>
                <a:gd name="T13" fmla="*/ 62 h 128"/>
                <a:gd name="T14" fmla="*/ 60 w 122"/>
                <a:gd name="T15" fmla="*/ 42 h 128"/>
                <a:gd name="T16" fmla="*/ 60 w 122"/>
                <a:gd name="T17" fmla="*/ 42 h 128"/>
                <a:gd name="T18" fmla="*/ 26 w 122"/>
                <a:gd name="T19" fmla="*/ 20 h 128"/>
                <a:gd name="T20" fmla="*/ 0 w 122"/>
                <a:gd name="T21" fmla="*/ 0 h 128"/>
                <a:gd name="T22" fmla="*/ 0 w 122"/>
                <a:gd name="T23" fmla="*/ 0 h 128"/>
                <a:gd name="T24" fmla="*/ 16 w 122"/>
                <a:gd name="T25" fmla="*/ 26 h 128"/>
                <a:gd name="T26" fmla="*/ 36 w 122"/>
                <a:gd name="T27" fmla="*/ 64 h 128"/>
                <a:gd name="T28" fmla="*/ 36 w 122"/>
                <a:gd name="T29" fmla="*/ 64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2"/>
                <a:gd name="T46" fmla="*/ 0 h 128"/>
                <a:gd name="T47" fmla="*/ 122 w 122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2" h="128">
                  <a:moveTo>
                    <a:pt x="36" y="64"/>
                  </a:moveTo>
                  <a:lnTo>
                    <a:pt x="36" y="64"/>
                  </a:lnTo>
                  <a:lnTo>
                    <a:pt x="50" y="96"/>
                  </a:lnTo>
                  <a:lnTo>
                    <a:pt x="62" y="128"/>
                  </a:lnTo>
                  <a:lnTo>
                    <a:pt x="122" y="74"/>
                  </a:lnTo>
                  <a:lnTo>
                    <a:pt x="96" y="62"/>
                  </a:lnTo>
                  <a:lnTo>
                    <a:pt x="60" y="42"/>
                  </a:lnTo>
                  <a:lnTo>
                    <a:pt x="26" y="20"/>
                  </a:lnTo>
                  <a:lnTo>
                    <a:pt x="0" y="0"/>
                  </a:lnTo>
                  <a:lnTo>
                    <a:pt x="16" y="26"/>
                  </a:lnTo>
                  <a:lnTo>
                    <a:pt x="3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4" name="Line 31"/>
            <p:cNvSpPr>
              <a:spLocks noChangeShapeType="1"/>
            </p:cNvSpPr>
            <p:nvPr/>
          </p:nvSpPr>
          <p:spPr bwMode="auto">
            <a:xfrm flipV="1">
              <a:off x="4164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5" name="Freeform 32"/>
            <p:cNvSpPr>
              <a:spLocks/>
            </p:cNvSpPr>
            <p:nvPr/>
          </p:nvSpPr>
          <p:spPr bwMode="auto">
            <a:xfrm>
              <a:off x="4225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6" name="Line 33"/>
            <p:cNvSpPr>
              <a:spLocks noChangeShapeType="1"/>
            </p:cNvSpPr>
            <p:nvPr/>
          </p:nvSpPr>
          <p:spPr bwMode="auto">
            <a:xfrm flipV="1">
              <a:off x="4980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7" name="Freeform 34"/>
            <p:cNvSpPr>
              <a:spLocks/>
            </p:cNvSpPr>
            <p:nvPr/>
          </p:nvSpPr>
          <p:spPr bwMode="auto">
            <a:xfrm>
              <a:off x="5041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8" name="Line 35"/>
            <p:cNvSpPr>
              <a:spLocks noChangeShapeType="1"/>
            </p:cNvSpPr>
            <p:nvPr/>
          </p:nvSpPr>
          <p:spPr bwMode="auto">
            <a:xfrm flipH="1" flipV="1">
              <a:off x="5432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9" name="Freeform 36"/>
            <p:cNvSpPr>
              <a:spLocks/>
            </p:cNvSpPr>
            <p:nvPr/>
          </p:nvSpPr>
          <p:spPr bwMode="auto">
            <a:xfrm>
              <a:off x="5366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0" name="Line 37"/>
            <p:cNvSpPr>
              <a:spLocks noChangeShapeType="1"/>
            </p:cNvSpPr>
            <p:nvPr/>
          </p:nvSpPr>
          <p:spPr bwMode="auto">
            <a:xfrm flipH="1" flipV="1">
              <a:off x="4616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1" name="Freeform 38"/>
            <p:cNvSpPr>
              <a:spLocks/>
            </p:cNvSpPr>
            <p:nvPr/>
          </p:nvSpPr>
          <p:spPr bwMode="auto">
            <a:xfrm>
              <a:off x="4550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2" name="Line 39"/>
            <p:cNvSpPr>
              <a:spLocks noChangeShapeType="1"/>
            </p:cNvSpPr>
            <p:nvPr/>
          </p:nvSpPr>
          <p:spPr bwMode="auto">
            <a:xfrm flipV="1">
              <a:off x="4444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3" name="Freeform 40"/>
            <p:cNvSpPr>
              <a:spLocks/>
            </p:cNvSpPr>
            <p:nvPr/>
          </p:nvSpPr>
          <p:spPr bwMode="auto">
            <a:xfrm>
              <a:off x="4406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4" name="Line 41"/>
            <p:cNvSpPr>
              <a:spLocks noChangeShapeType="1"/>
            </p:cNvSpPr>
            <p:nvPr/>
          </p:nvSpPr>
          <p:spPr bwMode="auto">
            <a:xfrm flipV="1">
              <a:off x="5260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5" name="Freeform 42"/>
            <p:cNvSpPr>
              <a:spLocks/>
            </p:cNvSpPr>
            <p:nvPr/>
          </p:nvSpPr>
          <p:spPr bwMode="auto">
            <a:xfrm>
              <a:off x="5222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6" name="Line 43"/>
            <p:cNvSpPr>
              <a:spLocks noChangeShapeType="1"/>
            </p:cNvSpPr>
            <p:nvPr/>
          </p:nvSpPr>
          <p:spPr bwMode="auto">
            <a:xfrm flipV="1">
              <a:off x="4444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7" name="Freeform 44"/>
            <p:cNvSpPr>
              <a:spLocks/>
            </p:cNvSpPr>
            <p:nvPr/>
          </p:nvSpPr>
          <p:spPr bwMode="auto">
            <a:xfrm>
              <a:off x="4406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8" name="Line 45"/>
            <p:cNvSpPr>
              <a:spLocks noChangeShapeType="1"/>
            </p:cNvSpPr>
            <p:nvPr/>
          </p:nvSpPr>
          <p:spPr bwMode="auto">
            <a:xfrm flipV="1">
              <a:off x="5260" y="3400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9" name="Freeform 46"/>
            <p:cNvSpPr>
              <a:spLocks/>
            </p:cNvSpPr>
            <p:nvPr/>
          </p:nvSpPr>
          <p:spPr bwMode="auto">
            <a:xfrm>
              <a:off x="5222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0" name="Line 47"/>
            <p:cNvSpPr>
              <a:spLocks noChangeShapeType="1"/>
            </p:cNvSpPr>
            <p:nvPr/>
          </p:nvSpPr>
          <p:spPr bwMode="auto">
            <a:xfrm flipV="1">
              <a:off x="4444" y="3400"/>
              <a:ext cx="1" cy="9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1" name="Freeform 48"/>
            <p:cNvSpPr>
              <a:spLocks/>
            </p:cNvSpPr>
            <p:nvPr/>
          </p:nvSpPr>
          <p:spPr bwMode="auto">
            <a:xfrm>
              <a:off x="4406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2" name="Line 49"/>
            <p:cNvSpPr>
              <a:spLocks noChangeShapeType="1"/>
            </p:cNvSpPr>
            <p:nvPr/>
          </p:nvSpPr>
          <p:spPr bwMode="auto">
            <a:xfrm flipV="1">
              <a:off x="4438" y="879"/>
              <a:ext cx="278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3" name="Freeform 50"/>
            <p:cNvSpPr>
              <a:spLocks/>
            </p:cNvSpPr>
            <p:nvPr/>
          </p:nvSpPr>
          <p:spPr bwMode="auto">
            <a:xfrm>
              <a:off x="4671" y="799"/>
              <a:ext cx="107" cy="123"/>
            </a:xfrm>
            <a:custGeom>
              <a:avLst/>
              <a:gdLst>
                <a:gd name="T0" fmla="*/ 58 w 114"/>
                <a:gd name="T1" fmla="*/ 46 h 132"/>
                <a:gd name="T2" fmla="*/ 58 w 114"/>
                <a:gd name="T3" fmla="*/ 46 h 132"/>
                <a:gd name="T4" fmla="*/ 28 w 114"/>
                <a:gd name="T5" fmla="*/ 66 h 132"/>
                <a:gd name="T6" fmla="*/ 0 w 114"/>
                <a:gd name="T7" fmla="*/ 82 h 132"/>
                <a:gd name="T8" fmla="*/ 64 w 114"/>
                <a:gd name="T9" fmla="*/ 132 h 132"/>
                <a:gd name="T10" fmla="*/ 64 w 114"/>
                <a:gd name="T11" fmla="*/ 132 h 132"/>
                <a:gd name="T12" fmla="*/ 70 w 114"/>
                <a:gd name="T13" fmla="*/ 106 h 132"/>
                <a:gd name="T14" fmla="*/ 84 w 114"/>
                <a:gd name="T15" fmla="*/ 66 h 132"/>
                <a:gd name="T16" fmla="*/ 84 w 114"/>
                <a:gd name="T17" fmla="*/ 66 h 132"/>
                <a:gd name="T18" fmla="*/ 100 w 114"/>
                <a:gd name="T19" fmla="*/ 28 h 132"/>
                <a:gd name="T20" fmla="*/ 114 w 114"/>
                <a:gd name="T21" fmla="*/ 0 h 132"/>
                <a:gd name="T22" fmla="*/ 114 w 114"/>
                <a:gd name="T23" fmla="*/ 0 h 132"/>
                <a:gd name="T24" fmla="*/ 92 w 114"/>
                <a:gd name="T25" fmla="*/ 22 h 132"/>
                <a:gd name="T26" fmla="*/ 58 w 114"/>
                <a:gd name="T27" fmla="*/ 46 h 132"/>
                <a:gd name="T28" fmla="*/ 58 w 114"/>
                <a:gd name="T29" fmla="*/ 4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132"/>
                <a:gd name="T47" fmla="*/ 114 w 114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132">
                  <a:moveTo>
                    <a:pt x="58" y="46"/>
                  </a:moveTo>
                  <a:lnTo>
                    <a:pt x="58" y="46"/>
                  </a:lnTo>
                  <a:lnTo>
                    <a:pt x="28" y="66"/>
                  </a:lnTo>
                  <a:lnTo>
                    <a:pt x="0" y="82"/>
                  </a:lnTo>
                  <a:lnTo>
                    <a:pt x="64" y="132"/>
                  </a:lnTo>
                  <a:lnTo>
                    <a:pt x="70" y="106"/>
                  </a:lnTo>
                  <a:lnTo>
                    <a:pt x="84" y="66"/>
                  </a:lnTo>
                  <a:lnTo>
                    <a:pt x="100" y="28"/>
                  </a:lnTo>
                  <a:lnTo>
                    <a:pt x="114" y="0"/>
                  </a:lnTo>
                  <a:lnTo>
                    <a:pt x="92" y="22"/>
                  </a:lnTo>
                  <a:lnTo>
                    <a:pt x="5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4" name="Line 51"/>
            <p:cNvSpPr>
              <a:spLocks noChangeShapeType="1"/>
            </p:cNvSpPr>
            <p:nvPr/>
          </p:nvSpPr>
          <p:spPr bwMode="auto">
            <a:xfrm flipH="1" flipV="1">
              <a:off x="4988" y="879"/>
              <a:ext cx="281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5" name="Freeform 52"/>
            <p:cNvSpPr>
              <a:spLocks/>
            </p:cNvSpPr>
            <p:nvPr/>
          </p:nvSpPr>
          <p:spPr bwMode="auto">
            <a:xfrm>
              <a:off x="4924" y="799"/>
              <a:ext cx="109" cy="123"/>
            </a:xfrm>
            <a:custGeom>
              <a:avLst/>
              <a:gdLst>
                <a:gd name="T0" fmla="*/ 32 w 116"/>
                <a:gd name="T1" fmla="*/ 66 h 132"/>
                <a:gd name="T2" fmla="*/ 32 w 116"/>
                <a:gd name="T3" fmla="*/ 66 h 132"/>
                <a:gd name="T4" fmla="*/ 44 w 116"/>
                <a:gd name="T5" fmla="*/ 100 h 132"/>
                <a:gd name="T6" fmla="*/ 54 w 116"/>
                <a:gd name="T7" fmla="*/ 132 h 132"/>
                <a:gd name="T8" fmla="*/ 116 w 116"/>
                <a:gd name="T9" fmla="*/ 82 h 132"/>
                <a:gd name="T10" fmla="*/ 116 w 116"/>
                <a:gd name="T11" fmla="*/ 82 h 132"/>
                <a:gd name="T12" fmla="*/ 92 w 116"/>
                <a:gd name="T13" fmla="*/ 68 h 132"/>
                <a:gd name="T14" fmla="*/ 58 w 116"/>
                <a:gd name="T15" fmla="*/ 46 h 132"/>
                <a:gd name="T16" fmla="*/ 58 w 116"/>
                <a:gd name="T17" fmla="*/ 46 h 132"/>
                <a:gd name="T18" fmla="*/ 24 w 116"/>
                <a:gd name="T19" fmla="*/ 22 h 132"/>
                <a:gd name="T20" fmla="*/ 0 w 116"/>
                <a:gd name="T21" fmla="*/ 0 h 132"/>
                <a:gd name="T22" fmla="*/ 0 w 116"/>
                <a:gd name="T23" fmla="*/ 0 h 132"/>
                <a:gd name="T24" fmla="*/ 16 w 116"/>
                <a:gd name="T25" fmla="*/ 28 h 132"/>
                <a:gd name="T26" fmla="*/ 32 w 116"/>
                <a:gd name="T27" fmla="*/ 66 h 132"/>
                <a:gd name="T28" fmla="*/ 32 w 116"/>
                <a:gd name="T29" fmla="*/ 6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2"/>
                <a:gd name="T47" fmla="*/ 116 w 116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2">
                  <a:moveTo>
                    <a:pt x="32" y="66"/>
                  </a:moveTo>
                  <a:lnTo>
                    <a:pt x="32" y="66"/>
                  </a:lnTo>
                  <a:lnTo>
                    <a:pt x="44" y="100"/>
                  </a:lnTo>
                  <a:lnTo>
                    <a:pt x="54" y="132"/>
                  </a:lnTo>
                  <a:lnTo>
                    <a:pt x="116" y="82"/>
                  </a:lnTo>
                  <a:lnTo>
                    <a:pt x="92" y="68"/>
                  </a:lnTo>
                  <a:lnTo>
                    <a:pt x="58" y="46"/>
                  </a:lnTo>
                  <a:lnTo>
                    <a:pt x="24" y="22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6" name="Line 53"/>
            <p:cNvSpPr>
              <a:spLocks noChangeShapeType="1"/>
            </p:cNvSpPr>
            <p:nvPr/>
          </p:nvSpPr>
          <p:spPr bwMode="auto">
            <a:xfrm flipH="1" flipV="1">
              <a:off x="4512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7" name="Freeform 54"/>
            <p:cNvSpPr>
              <a:spLocks/>
            </p:cNvSpPr>
            <p:nvPr/>
          </p:nvSpPr>
          <p:spPr bwMode="auto">
            <a:xfrm>
              <a:off x="4482" y="1474"/>
              <a:ext cx="73" cy="132"/>
            </a:xfrm>
            <a:custGeom>
              <a:avLst/>
              <a:gdLst>
                <a:gd name="T0" fmla="*/ 8 w 78"/>
                <a:gd name="T1" fmla="*/ 74 h 142"/>
                <a:gd name="T2" fmla="*/ 8 w 78"/>
                <a:gd name="T3" fmla="*/ 74 h 142"/>
                <a:gd name="T4" fmla="*/ 4 w 78"/>
                <a:gd name="T5" fmla="*/ 110 h 142"/>
                <a:gd name="T6" fmla="*/ 0 w 78"/>
                <a:gd name="T7" fmla="*/ 142 h 142"/>
                <a:gd name="T8" fmla="*/ 78 w 78"/>
                <a:gd name="T9" fmla="*/ 122 h 142"/>
                <a:gd name="T10" fmla="*/ 78 w 78"/>
                <a:gd name="T11" fmla="*/ 122 h 142"/>
                <a:gd name="T12" fmla="*/ 62 w 78"/>
                <a:gd name="T13" fmla="*/ 100 h 142"/>
                <a:gd name="T14" fmla="*/ 40 w 78"/>
                <a:gd name="T15" fmla="*/ 66 h 142"/>
                <a:gd name="T16" fmla="*/ 40 w 78"/>
                <a:gd name="T17" fmla="*/ 66 h 142"/>
                <a:gd name="T18" fmla="*/ 20 w 78"/>
                <a:gd name="T19" fmla="*/ 30 h 142"/>
                <a:gd name="T20" fmla="*/ 6 w 78"/>
                <a:gd name="T21" fmla="*/ 0 h 142"/>
                <a:gd name="T22" fmla="*/ 6 w 78"/>
                <a:gd name="T23" fmla="*/ 0 h 142"/>
                <a:gd name="T24" fmla="*/ 8 w 78"/>
                <a:gd name="T25" fmla="*/ 32 h 142"/>
                <a:gd name="T26" fmla="*/ 8 w 78"/>
                <a:gd name="T27" fmla="*/ 74 h 142"/>
                <a:gd name="T28" fmla="*/ 8 w 78"/>
                <a:gd name="T29" fmla="*/ 74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8" y="74"/>
                  </a:moveTo>
                  <a:lnTo>
                    <a:pt x="8" y="74"/>
                  </a:lnTo>
                  <a:lnTo>
                    <a:pt x="4" y="110"/>
                  </a:lnTo>
                  <a:lnTo>
                    <a:pt x="0" y="142"/>
                  </a:lnTo>
                  <a:lnTo>
                    <a:pt x="78" y="122"/>
                  </a:lnTo>
                  <a:lnTo>
                    <a:pt x="62" y="100"/>
                  </a:lnTo>
                  <a:lnTo>
                    <a:pt x="40" y="66"/>
                  </a:lnTo>
                  <a:lnTo>
                    <a:pt x="20" y="30"/>
                  </a:lnTo>
                  <a:lnTo>
                    <a:pt x="6" y="0"/>
                  </a:lnTo>
                  <a:lnTo>
                    <a:pt x="8" y="32"/>
                  </a:lnTo>
                  <a:lnTo>
                    <a:pt x="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8" name="Line 55"/>
            <p:cNvSpPr>
              <a:spLocks noChangeShapeType="1"/>
            </p:cNvSpPr>
            <p:nvPr/>
          </p:nvSpPr>
          <p:spPr bwMode="auto">
            <a:xfrm flipV="1">
              <a:off x="4338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9" name="Freeform 56"/>
            <p:cNvSpPr>
              <a:spLocks/>
            </p:cNvSpPr>
            <p:nvPr/>
          </p:nvSpPr>
          <p:spPr bwMode="auto">
            <a:xfrm>
              <a:off x="4333" y="1479"/>
              <a:ext cx="81" cy="131"/>
            </a:xfrm>
            <a:custGeom>
              <a:avLst/>
              <a:gdLst>
                <a:gd name="T0" fmla="*/ 46 w 86"/>
                <a:gd name="T1" fmla="*/ 58 h 140"/>
                <a:gd name="T2" fmla="*/ 46 w 86"/>
                <a:gd name="T3" fmla="*/ 58 h 140"/>
                <a:gd name="T4" fmla="*/ 22 w 86"/>
                <a:gd name="T5" fmla="*/ 86 h 140"/>
                <a:gd name="T6" fmla="*/ 0 w 86"/>
                <a:gd name="T7" fmla="*/ 110 h 140"/>
                <a:gd name="T8" fmla="*/ 74 w 86"/>
                <a:gd name="T9" fmla="*/ 140 h 140"/>
                <a:gd name="T10" fmla="*/ 74 w 86"/>
                <a:gd name="T11" fmla="*/ 140 h 140"/>
                <a:gd name="T12" fmla="*/ 74 w 86"/>
                <a:gd name="T13" fmla="*/ 112 h 140"/>
                <a:gd name="T14" fmla="*/ 76 w 86"/>
                <a:gd name="T15" fmla="*/ 70 h 140"/>
                <a:gd name="T16" fmla="*/ 76 w 86"/>
                <a:gd name="T17" fmla="*/ 70 h 140"/>
                <a:gd name="T18" fmla="*/ 80 w 86"/>
                <a:gd name="T19" fmla="*/ 30 h 140"/>
                <a:gd name="T20" fmla="*/ 86 w 86"/>
                <a:gd name="T21" fmla="*/ 0 h 140"/>
                <a:gd name="T22" fmla="*/ 86 w 86"/>
                <a:gd name="T23" fmla="*/ 0 h 140"/>
                <a:gd name="T24" fmla="*/ 70 w 86"/>
                <a:gd name="T25" fmla="*/ 26 h 140"/>
                <a:gd name="T26" fmla="*/ 46 w 86"/>
                <a:gd name="T27" fmla="*/ 58 h 140"/>
                <a:gd name="T28" fmla="*/ 46 w 86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46" y="58"/>
                  </a:moveTo>
                  <a:lnTo>
                    <a:pt x="46" y="58"/>
                  </a:lnTo>
                  <a:lnTo>
                    <a:pt x="22" y="86"/>
                  </a:lnTo>
                  <a:lnTo>
                    <a:pt x="0" y="110"/>
                  </a:lnTo>
                  <a:lnTo>
                    <a:pt x="74" y="140"/>
                  </a:lnTo>
                  <a:lnTo>
                    <a:pt x="74" y="112"/>
                  </a:lnTo>
                  <a:lnTo>
                    <a:pt x="76" y="70"/>
                  </a:lnTo>
                  <a:lnTo>
                    <a:pt x="80" y="30"/>
                  </a:lnTo>
                  <a:lnTo>
                    <a:pt x="86" y="0"/>
                  </a:lnTo>
                  <a:lnTo>
                    <a:pt x="70" y="26"/>
                  </a:lnTo>
                  <a:lnTo>
                    <a:pt x="46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0" name="Line 57"/>
            <p:cNvSpPr>
              <a:spLocks noChangeShapeType="1"/>
            </p:cNvSpPr>
            <p:nvPr/>
          </p:nvSpPr>
          <p:spPr bwMode="auto">
            <a:xfrm flipH="1" flipV="1">
              <a:off x="4584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1" name="Freeform 58"/>
            <p:cNvSpPr>
              <a:spLocks/>
            </p:cNvSpPr>
            <p:nvPr/>
          </p:nvSpPr>
          <p:spPr bwMode="auto">
            <a:xfrm>
              <a:off x="4527" y="1455"/>
              <a:ext cx="102" cy="127"/>
            </a:xfrm>
            <a:custGeom>
              <a:avLst/>
              <a:gdLst>
                <a:gd name="T0" fmla="*/ 24 w 108"/>
                <a:gd name="T1" fmla="*/ 68 h 136"/>
                <a:gd name="T2" fmla="*/ 24 w 108"/>
                <a:gd name="T3" fmla="*/ 68 h 136"/>
                <a:gd name="T4" fmla="*/ 34 w 108"/>
                <a:gd name="T5" fmla="*/ 104 h 136"/>
                <a:gd name="T6" fmla="*/ 40 w 108"/>
                <a:gd name="T7" fmla="*/ 136 h 136"/>
                <a:gd name="T8" fmla="*/ 108 w 108"/>
                <a:gd name="T9" fmla="*/ 92 h 136"/>
                <a:gd name="T10" fmla="*/ 108 w 108"/>
                <a:gd name="T11" fmla="*/ 92 h 136"/>
                <a:gd name="T12" fmla="*/ 86 w 108"/>
                <a:gd name="T13" fmla="*/ 76 h 136"/>
                <a:gd name="T14" fmla="*/ 52 w 108"/>
                <a:gd name="T15" fmla="*/ 50 h 136"/>
                <a:gd name="T16" fmla="*/ 52 w 108"/>
                <a:gd name="T17" fmla="*/ 50 h 136"/>
                <a:gd name="T18" fmla="*/ 22 w 108"/>
                <a:gd name="T19" fmla="*/ 22 h 136"/>
                <a:gd name="T20" fmla="*/ 0 w 108"/>
                <a:gd name="T21" fmla="*/ 0 h 136"/>
                <a:gd name="T22" fmla="*/ 0 w 108"/>
                <a:gd name="T23" fmla="*/ 0 h 136"/>
                <a:gd name="T24" fmla="*/ 12 w 108"/>
                <a:gd name="T25" fmla="*/ 30 h 136"/>
                <a:gd name="T26" fmla="*/ 24 w 108"/>
                <a:gd name="T27" fmla="*/ 68 h 136"/>
                <a:gd name="T28" fmla="*/ 24 w 108"/>
                <a:gd name="T29" fmla="*/ 68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24" y="68"/>
                  </a:moveTo>
                  <a:lnTo>
                    <a:pt x="24" y="68"/>
                  </a:lnTo>
                  <a:lnTo>
                    <a:pt x="34" y="104"/>
                  </a:lnTo>
                  <a:lnTo>
                    <a:pt x="40" y="136"/>
                  </a:lnTo>
                  <a:lnTo>
                    <a:pt x="108" y="92"/>
                  </a:lnTo>
                  <a:lnTo>
                    <a:pt x="86" y="76"/>
                  </a:lnTo>
                  <a:lnTo>
                    <a:pt x="52" y="50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2" y="30"/>
                  </a:lnTo>
                  <a:lnTo>
                    <a:pt x="24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2" name="Line 59"/>
            <p:cNvSpPr>
              <a:spLocks noChangeShapeType="1"/>
            </p:cNvSpPr>
            <p:nvPr/>
          </p:nvSpPr>
          <p:spPr bwMode="auto">
            <a:xfrm flipV="1">
              <a:off x="5260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3" name="Freeform 60"/>
            <p:cNvSpPr>
              <a:spLocks/>
            </p:cNvSpPr>
            <p:nvPr/>
          </p:nvSpPr>
          <p:spPr bwMode="auto">
            <a:xfrm>
              <a:off x="5222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4" name="Line 61"/>
            <p:cNvSpPr>
              <a:spLocks noChangeShapeType="1"/>
            </p:cNvSpPr>
            <p:nvPr/>
          </p:nvSpPr>
          <p:spPr bwMode="auto">
            <a:xfrm flipV="1">
              <a:off x="5167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5" name="Freeform 62"/>
            <p:cNvSpPr>
              <a:spLocks/>
            </p:cNvSpPr>
            <p:nvPr/>
          </p:nvSpPr>
          <p:spPr bwMode="auto">
            <a:xfrm>
              <a:off x="5149" y="1474"/>
              <a:ext cx="73" cy="132"/>
            </a:xfrm>
            <a:custGeom>
              <a:avLst/>
              <a:gdLst>
                <a:gd name="T0" fmla="*/ 38 w 78"/>
                <a:gd name="T1" fmla="*/ 66 h 142"/>
                <a:gd name="T2" fmla="*/ 38 w 78"/>
                <a:gd name="T3" fmla="*/ 66 h 142"/>
                <a:gd name="T4" fmla="*/ 20 w 78"/>
                <a:gd name="T5" fmla="*/ 96 h 142"/>
                <a:gd name="T6" fmla="*/ 0 w 78"/>
                <a:gd name="T7" fmla="*/ 122 h 142"/>
                <a:gd name="T8" fmla="*/ 78 w 78"/>
                <a:gd name="T9" fmla="*/ 142 h 142"/>
                <a:gd name="T10" fmla="*/ 78 w 78"/>
                <a:gd name="T11" fmla="*/ 142 h 142"/>
                <a:gd name="T12" fmla="*/ 74 w 78"/>
                <a:gd name="T13" fmla="*/ 114 h 142"/>
                <a:gd name="T14" fmla="*/ 70 w 78"/>
                <a:gd name="T15" fmla="*/ 74 h 142"/>
                <a:gd name="T16" fmla="*/ 70 w 78"/>
                <a:gd name="T17" fmla="*/ 74 h 142"/>
                <a:gd name="T18" fmla="*/ 70 w 78"/>
                <a:gd name="T19" fmla="*/ 32 h 142"/>
                <a:gd name="T20" fmla="*/ 72 w 78"/>
                <a:gd name="T21" fmla="*/ 0 h 142"/>
                <a:gd name="T22" fmla="*/ 72 w 78"/>
                <a:gd name="T23" fmla="*/ 0 h 142"/>
                <a:gd name="T24" fmla="*/ 58 w 78"/>
                <a:gd name="T25" fmla="*/ 30 h 142"/>
                <a:gd name="T26" fmla="*/ 38 w 78"/>
                <a:gd name="T27" fmla="*/ 66 h 142"/>
                <a:gd name="T28" fmla="*/ 38 w 78"/>
                <a:gd name="T29" fmla="*/ 66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38" y="66"/>
                  </a:moveTo>
                  <a:lnTo>
                    <a:pt x="38" y="66"/>
                  </a:lnTo>
                  <a:lnTo>
                    <a:pt x="20" y="96"/>
                  </a:lnTo>
                  <a:lnTo>
                    <a:pt x="0" y="122"/>
                  </a:lnTo>
                  <a:lnTo>
                    <a:pt x="78" y="142"/>
                  </a:lnTo>
                  <a:lnTo>
                    <a:pt x="74" y="114"/>
                  </a:lnTo>
                  <a:lnTo>
                    <a:pt x="70" y="74"/>
                  </a:lnTo>
                  <a:lnTo>
                    <a:pt x="70" y="32"/>
                  </a:lnTo>
                  <a:lnTo>
                    <a:pt x="72" y="0"/>
                  </a:lnTo>
                  <a:lnTo>
                    <a:pt x="58" y="30"/>
                  </a:lnTo>
                  <a:lnTo>
                    <a:pt x="38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6" name="Line 63"/>
            <p:cNvSpPr>
              <a:spLocks noChangeShapeType="1"/>
            </p:cNvSpPr>
            <p:nvPr/>
          </p:nvSpPr>
          <p:spPr bwMode="auto">
            <a:xfrm flipH="1" flipV="1">
              <a:off x="5326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7" name="Freeform 64"/>
            <p:cNvSpPr>
              <a:spLocks/>
            </p:cNvSpPr>
            <p:nvPr/>
          </p:nvSpPr>
          <p:spPr bwMode="auto">
            <a:xfrm>
              <a:off x="5290" y="1479"/>
              <a:ext cx="81" cy="131"/>
            </a:xfrm>
            <a:custGeom>
              <a:avLst/>
              <a:gdLst>
                <a:gd name="T0" fmla="*/ 10 w 86"/>
                <a:gd name="T1" fmla="*/ 70 h 140"/>
                <a:gd name="T2" fmla="*/ 10 w 86"/>
                <a:gd name="T3" fmla="*/ 70 h 140"/>
                <a:gd name="T4" fmla="*/ 12 w 86"/>
                <a:gd name="T5" fmla="*/ 108 h 140"/>
                <a:gd name="T6" fmla="*/ 12 w 86"/>
                <a:gd name="T7" fmla="*/ 140 h 140"/>
                <a:gd name="T8" fmla="*/ 86 w 86"/>
                <a:gd name="T9" fmla="*/ 110 h 140"/>
                <a:gd name="T10" fmla="*/ 86 w 86"/>
                <a:gd name="T11" fmla="*/ 110 h 140"/>
                <a:gd name="T12" fmla="*/ 68 w 86"/>
                <a:gd name="T13" fmla="*/ 90 h 140"/>
                <a:gd name="T14" fmla="*/ 40 w 86"/>
                <a:gd name="T15" fmla="*/ 58 h 140"/>
                <a:gd name="T16" fmla="*/ 40 w 86"/>
                <a:gd name="T17" fmla="*/ 58 h 140"/>
                <a:gd name="T18" fmla="*/ 16 w 86"/>
                <a:gd name="T19" fmla="*/ 26 h 140"/>
                <a:gd name="T20" fmla="*/ 0 w 86"/>
                <a:gd name="T21" fmla="*/ 0 h 140"/>
                <a:gd name="T22" fmla="*/ 0 w 86"/>
                <a:gd name="T23" fmla="*/ 0 h 140"/>
                <a:gd name="T24" fmla="*/ 6 w 86"/>
                <a:gd name="T25" fmla="*/ 30 h 140"/>
                <a:gd name="T26" fmla="*/ 10 w 86"/>
                <a:gd name="T27" fmla="*/ 70 h 140"/>
                <a:gd name="T28" fmla="*/ 10 w 86"/>
                <a:gd name="T29" fmla="*/ 7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10" y="70"/>
                  </a:moveTo>
                  <a:lnTo>
                    <a:pt x="10" y="70"/>
                  </a:lnTo>
                  <a:lnTo>
                    <a:pt x="12" y="108"/>
                  </a:lnTo>
                  <a:lnTo>
                    <a:pt x="12" y="140"/>
                  </a:lnTo>
                  <a:lnTo>
                    <a:pt x="86" y="110"/>
                  </a:lnTo>
                  <a:lnTo>
                    <a:pt x="68" y="90"/>
                  </a:lnTo>
                  <a:lnTo>
                    <a:pt x="40" y="58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8" name="Line 65"/>
            <p:cNvSpPr>
              <a:spLocks noChangeShapeType="1"/>
            </p:cNvSpPr>
            <p:nvPr/>
          </p:nvSpPr>
          <p:spPr bwMode="auto">
            <a:xfrm flipV="1">
              <a:off x="5067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9" name="Freeform 66"/>
            <p:cNvSpPr>
              <a:spLocks/>
            </p:cNvSpPr>
            <p:nvPr/>
          </p:nvSpPr>
          <p:spPr bwMode="auto">
            <a:xfrm>
              <a:off x="5075" y="1455"/>
              <a:ext cx="102" cy="127"/>
            </a:xfrm>
            <a:custGeom>
              <a:avLst/>
              <a:gdLst>
                <a:gd name="T0" fmla="*/ 56 w 108"/>
                <a:gd name="T1" fmla="*/ 50 h 136"/>
                <a:gd name="T2" fmla="*/ 56 w 108"/>
                <a:gd name="T3" fmla="*/ 50 h 136"/>
                <a:gd name="T4" fmla="*/ 26 w 108"/>
                <a:gd name="T5" fmla="*/ 74 h 136"/>
                <a:gd name="T6" fmla="*/ 0 w 108"/>
                <a:gd name="T7" fmla="*/ 92 h 136"/>
                <a:gd name="T8" fmla="*/ 68 w 108"/>
                <a:gd name="T9" fmla="*/ 136 h 136"/>
                <a:gd name="T10" fmla="*/ 68 w 108"/>
                <a:gd name="T11" fmla="*/ 136 h 136"/>
                <a:gd name="T12" fmla="*/ 74 w 108"/>
                <a:gd name="T13" fmla="*/ 110 h 136"/>
                <a:gd name="T14" fmla="*/ 84 w 108"/>
                <a:gd name="T15" fmla="*/ 68 h 136"/>
                <a:gd name="T16" fmla="*/ 84 w 108"/>
                <a:gd name="T17" fmla="*/ 68 h 136"/>
                <a:gd name="T18" fmla="*/ 96 w 108"/>
                <a:gd name="T19" fmla="*/ 30 h 136"/>
                <a:gd name="T20" fmla="*/ 108 w 108"/>
                <a:gd name="T21" fmla="*/ 0 h 136"/>
                <a:gd name="T22" fmla="*/ 108 w 108"/>
                <a:gd name="T23" fmla="*/ 0 h 136"/>
                <a:gd name="T24" fmla="*/ 86 w 108"/>
                <a:gd name="T25" fmla="*/ 24 h 136"/>
                <a:gd name="T26" fmla="*/ 56 w 108"/>
                <a:gd name="T27" fmla="*/ 50 h 136"/>
                <a:gd name="T28" fmla="*/ 56 w 108"/>
                <a:gd name="T29" fmla="*/ 5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56" y="50"/>
                  </a:moveTo>
                  <a:lnTo>
                    <a:pt x="56" y="50"/>
                  </a:lnTo>
                  <a:lnTo>
                    <a:pt x="26" y="74"/>
                  </a:lnTo>
                  <a:lnTo>
                    <a:pt x="0" y="92"/>
                  </a:lnTo>
                  <a:lnTo>
                    <a:pt x="68" y="136"/>
                  </a:lnTo>
                  <a:lnTo>
                    <a:pt x="74" y="110"/>
                  </a:lnTo>
                  <a:lnTo>
                    <a:pt x="84" y="68"/>
                  </a:lnTo>
                  <a:lnTo>
                    <a:pt x="96" y="30"/>
                  </a:lnTo>
                  <a:lnTo>
                    <a:pt x="108" y="0"/>
                  </a:lnTo>
                  <a:lnTo>
                    <a:pt x="86" y="24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0" name="Freeform 67"/>
            <p:cNvSpPr>
              <a:spLocks/>
            </p:cNvSpPr>
            <p:nvPr/>
          </p:nvSpPr>
          <p:spPr bwMode="auto">
            <a:xfrm>
              <a:off x="4308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1" name="Rectangle 68"/>
            <p:cNvSpPr>
              <a:spLocks noChangeArrowheads="1"/>
            </p:cNvSpPr>
            <p:nvPr/>
          </p:nvSpPr>
          <p:spPr bwMode="auto">
            <a:xfrm>
              <a:off x="4395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D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2" name="Freeform 69"/>
            <p:cNvSpPr>
              <a:spLocks/>
            </p:cNvSpPr>
            <p:nvPr/>
          </p:nvSpPr>
          <p:spPr bwMode="auto">
            <a:xfrm>
              <a:off x="5124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3" name="Rectangle 70"/>
            <p:cNvSpPr>
              <a:spLocks noChangeArrowheads="1"/>
            </p:cNvSpPr>
            <p:nvPr/>
          </p:nvSpPr>
          <p:spPr bwMode="auto">
            <a:xfrm>
              <a:off x="5211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D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4" name="Freeform 71"/>
            <p:cNvSpPr>
              <a:spLocks/>
            </p:cNvSpPr>
            <p:nvPr/>
          </p:nvSpPr>
          <p:spPr bwMode="auto">
            <a:xfrm>
              <a:off x="5124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5" name="Rectangle 72"/>
            <p:cNvSpPr>
              <a:spLocks noChangeArrowheads="1"/>
            </p:cNvSpPr>
            <p:nvPr/>
          </p:nvSpPr>
          <p:spPr bwMode="auto">
            <a:xfrm>
              <a:off x="5203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M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6" name="Freeform 73"/>
            <p:cNvSpPr>
              <a:spLocks/>
            </p:cNvSpPr>
            <p:nvPr/>
          </p:nvSpPr>
          <p:spPr bwMode="auto">
            <a:xfrm>
              <a:off x="4308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7" name="Rectangle 74"/>
            <p:cNvSpPr>
              <a:spLocks noChangeArrowheads="1"/>
            </p:cNvSpPr>
            <p:nvPr/>
          </p:nvSpPr>
          <p:spPr bwMode="auto">
            <a:xfrm>
              <a:off x="4387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M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8" name="Line 75"/>
            <p:cNvSpPr>
              <a:spLocks noChangeShapeType="1"/>
            </p:cNvSpPr>
            <p:nvPr/>
          </p:nvSpPr>
          <p:spPr bwMode="auto">
            <a:xfrm>
              <a:off x="4618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59" name="Line 76"/>
            <p:cNvSpPr>
              <a:spLocks noChangeShapeType="1"/>
            </p:cNvSpPr>
            <p:nvPr/>
          </p:nvSpPr>
          <p:spPr bwMode="auto">
            <a:xfrm>
              <a:off x="463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0" name="Line 77"/>
            <p:cNvSpPr>
              <a:spLocks noChangeShapeType="1"/>
            </p:cNvSpPr>
            <p:nvPr/>
          </p:nvSpPr>
          <p:spPr bwMode="auto">
            <a:xfrm>
              <a:off x="464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1" name="Line 78"/>
            <p:cNvSpPr>
              <a:spLocks noChangeShapeType="1"/>
            </p:cNvSpPr>
            <p:nvPr/>
          </p:nvSpPr>
          <p:spPr bwMode="auto">
            <a:xfrm>
              <a:off x="464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2" name="Line 79"/>
            <p:cNvSpPr>
              <a:spLocks noChangeShapeType="1"/>
            </p:cNvSpPr>
            <p:nvPr/>
          </p:nvSpPr>
          <p:spPr bwMode="auto">
            <a:xfrm>
              <a:off x="466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3" name="Line 80"/>
            <p:cNvSpPr>
              <a:spLocks noChangeShapeType="1"/>
            </p:cNvSpPr>
            <p:nvPr/>
          </p:nvSpPr>
          <p:spPr bwMode="auto">
            <a:xfrm>
              <a:off x="467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4" name="Line 81"/>
            <p:cNvSpPr>
              <a:spLocks noChangeShapeType="1"/>
            </p:cNvSpPr>
            <p:nvPr/>
          </p:nvSpPr>
          <p:spPr bwMode="auto">
            <a:xfrm>
              <a:off x="467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5" name="Line 82"/>
            <p:cNvSpPr>
              <a:spLocks noChangeShapeType="1"/>
            </p:cNvSpPr>
            <p:nvPr/>
          </p:nvSpPr>
          <p:spPr bwMode="auto">
            <a:xfrm>
              <a:off x="469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6" name="Line 83"/>
            <p:cNvSpPr>
              <a:spLocks noChangeShapeType="1"/>
            </p:cNvSpPr>
            <p:nvPr/>
          </p:nvSpPr>
          <p:spPr bwMode="auto">
            <a:xfrm>
              <a:off x="470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7" name="Line 84"/>
            <p:cNvSpPr>
              <a:spLocks noChangeShapeType="1"/>
            </p:cNvSpPr>
            <p:nvPr/>
          </p:nvSpPr>
          <p:spPr bwMode="auto">
            <a:xfrm>
              <a:off x="470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8" name="Line 85"/>
            <p:cNvSpPr>
              <a:spLocks noChangeShapeType="1"/>
            </p:cNvSpPr>
            <p:nvPr/>
          </p:nvSpPr>
          <p:spPr bwMode="auto">
            <a:xfrm>
              <a:off x="472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9" name="Line 86"/>
            <p:cNvSpPr>
              <a:spLocks noChangeShapeType="1"/>
            </p:cNvSpPr>
            <p:nvPr/>
          </p:nvSpPr>
          <p:spPr bwMode="auto">
            <a:xfrm>
              <a:off x="473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0" name="Line 87"/>
            <p:cNvSpPr>
              <a:spLocks noChangeShapeType="1"/>
            </p:cNvSpPr>
            <p:nvPr/>
          </p:nvSpPr>
          <p:spPr bwMode="auto">
            <a:xfrm>
              <a:off x="473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1" name="Line 88"/>
            <p:cNvSpPr>
              <a:spLocks noChangeShapeType="1"/>
            </p:cNvSpPr>
            <p:nvPr/>
          </p:nvSpPr>
          <p:spPr bwMode="auto">
            <a:xfrm>
              <a:off x="475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2" name="Line 89"/>
            <p:cNvSpPr>
              <a:spLocks noChangeShapeType="1"/>
            </p:cNvSpPr>
            <p:nvPr/>
          </p:nvSpPr>
          <p:spPr bwMode="auto">
            <a:xfrm>
              <a:off x="476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3" name="Line 90"/>
            <p:cNvSpPr>
              <a:spLocks noChangeShapeType="1"/>
            </p:cNvSpPr>
            <p:nvPr/>
          </p:nvSpPr>
          <p:spPr bwMode="auto">
            <a:xfrm>
              <a:off x="476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4" name="Line 91"/>
            <p:cNvSpPr>
              <a:spLocks noChangeShapeType="1"/>
            </p:cNvSpPr>
            <p:nvPr/>
          </p:nvSpPr>
          <p:spPr bwMode="auto">
            <a:xfrm>
              <a:off x="478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5" name="Line 92"/>
            <p:cNvSpPr>
              <a:spLocks noChangeShapeType="1"/>
            </p:cNvSpPr>
            <p:nvPr/>
          </p:nvSpPr>
          <p:spPr bwMode="auto">
            <a:xfrm>
              <a:off x="479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6" name="Line 93"/>
            <p:cNvSpPr>
              <a:spLocks noChangeShapeType="1"/>
            </p:cNvSpPr>
            <p:nvPr/>
          </p:nvSpPr>
          <p:spPr bwMode="auto">
            <a:xfrm>
              <a:off x="479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7" name="Line 94"/>
            <p:cNvSpPr>
              <a:spLocks noChangeShapeType="1"/>
            </p:cNvSpPr>
            <p:nvPr/>
          </p:nvSpPr>
          <p:spPr bwMode="auto">
            <a:xfrm>
              <a:off x="481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8" name="Line 95"/>
            <p:cNvSpPr>
              <a:spLocks noChangeShapeType="1"/>
            </p:cNvSpPr>
            <p:nvPr/>
          </p:nvSpPr>
          <p:spPr bwMode="auto">
            <a:xfrm>
              <a:off x="482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9" name="Line 96"/>
            <p:cNvSpPr>
              <a:spLocks noChangeShapeType="1"/>
            </p:cNvSpPr>
            <p:nvPr/>
          </p:nvSpPr>
          <p:spPr bwMode="auto">
            <a:xfrm>
              <a:off x="482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0" name="Line 97"/>
            <p:cNvSpPr>
              <a:spLocks noChangeShapeType="1"/>
            </p:cNvSpPr>
            <p:nvPr/>
          </p:nvSpPr>
          <p:spPr bwMode="auto">
            <a:xfrm>
              <a:off x="484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1" name="Line 98"/>
            <p:cNvSpPr>
              <a:spLocks noChangeShapeType="1"/>
            </p:cNvSpPr>
            <p:nvPr/>
          </p:nvSpPr>
          <p:spPr bwMode="auto">
            <a:xfrm>
              <a:off x="485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2" name="Line 99"/>
            <p:cNvSpPr>
              <a:spLocks noChangeShapeType="1"/>
            </p:cNvSpPr>
            <p:nvPr/>
          </p:nvSpPr>
          <p:spPr bwMode="auto">
            <a:xfrm>
              <a:off x="486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3" name="Line 100"/>
            <p:cNvSpPr>
              <a:spLocks noChangeShapeType="1"/>
            </p:cNvSpPr>
            <p:nvPr/>
          </p:nvSpPr>
          <p:spPr bwMode="auto">
            <a:xfrm>
              <a:off x="487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4" name="Line 101"/>
            <p:cNvSpPr>
              <a:spLocks noChangeShapeType="1"/>
            </p:cNvSpPr>
            <p:nvPr/>
          </p:nvSpPr>
          <p:spPr bwMode="auto">
            <a:xfrm>
              <a:off x="488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5" name="Line 102"/>
            <p:cNvSpPr>
              <a:spLocks noChangeShapeType="1"/>
            </p:cNvSpPr>
            <p:nvPr/>
          </p:nvSpPr>
          <p:spPr bwMode="auto">
            <a:xfrm>
              <a:off x="489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6" name="Line 103"/>
            <p:cNvSpPr>
              <a:spLocks noChangeShapeType="1"/>
            </p:cNvSpPr>
            <p:nvPr/>
          </p:nvSpPr>
          <p:spPr bwMode="auto">
            <a:xfrm>
              <a:off x="490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7" name="Line 104"/>
            <p:cNvSpPr>
              <a:spLocks noChangeShapeType="1"/>
            </p:cNvSpPr>
            <p:nvPr/>
          </p:nvSpPr>
          <p:spPr bwMode="auto">
            <a:xfrm>
              <a:off x="491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8" name="Line 105"/>
            <p:cNvSpPr>
              <a:spLocks noChangeShapeType="1"/>
            </p:cNvSpPr>
            <p:nvPr/>
          </p:nvSpPr>
          <p:spPr bwMode="auto">
            <a:xfrm>
              <a:off x="492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9" name="Line 106"/>
            <p:cNvSpPr>
              <a:spLocks noChangeShapeType="1"/>
            </p:cNvSpPr>
            <p:nvPr/>
          </p:nvSpPr>
          <p:spPr bwMode="auto">
            <a:xfrm>
              <a:off x="493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0" name="Line 107"/>
            <p:cNvSpPr>
              <a:spLocks noChangeShapeType="1"/>
            </p:cNvSpPr>
            <p:nvPr/>
          </p:nvSpPr>
          <p:spPr bwMode="auto">
            <a:xfrm>
              <a:off x="494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1" name="Line 108"/>
            <p:cNvSpPr>
              <a:spLocks noChangeShapeType="1"/>
            </p:cNvSpPr>
            <p:nvPr/>
          </p:nvSpPr>
          <p:spPr bwMode="auto">
            <a:xfrm>
              <a:off x="495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2" name="Line 109"/>
            <p:cNvSpPr>
              <a:spLocks noChangeShapeType="1"/>
            </p:cNvSpPr>
            <p:nvPr/>
          </p:nvSpPr>
          <p:spPr bwMode="auto">
            <a:xfrm>
              <a:off x="496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3" name="Line 110"/>
            <p:cNvSpPr>
              <a:spLocks noChangeShapeType="1"/>
            </p:cNvSpPr>
            <p:nvPr/>
          </p:nvSpPr>
          <p:spPr bwMode="auto">
            <a:xfrm>
              <a:off x="497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4" name="Line 111"/>
            <p:cNvSpPr>
              <a:spLocks noChangeShapeType="1"/>
            </p:cNvSpPr>
            <p:nvPr/>
          </p:nvSpPr>
          <p:spPr bwMode="auto">
            <a:xfrm>
              <a:off x="498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5" name="Line 112"/>
            <p:cNvSpPr>
              <a:spLocks noChangeShapeType="1"/>
            </p:cNvSpPr>
            <p:nvPr/>
          </p:nvSpPr>
          <p:spPr bwMode="auto">
            <a:xfrm>
              <a:off x="499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6" name="Line 113"/>
            <p:cNvSpPr>
              <a:spLocks noChangeShapeType="1"/>
            </p:cNvSpPr>
            <p:nvPr/>
          </p:nvSpPr>
          <p:spPr bwMode="auto">
            <a:xfrm>
              <a:off x="500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7" name="Line 114"/>
            <p:cNvSpPr>
              <a:spLocks noChangeShapeType="1"/>
            </p:cNvSpPr>
            <p:nvPr/>
          </p:nvSpPr>
          <p:spPr bwMode="auto">
            <a:xfrm>
              <a:off x="501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8" name="Line 115"/>
            <p:cNvSpPr>
              <a:spLocks noChangeShapeType="1"/>
            </p:cNvSpPr>
            <p:nvPr/>
          </p:nvSpPr>
          <p:spPr bwMode="auto">
            <a:xfrm>
              <a:off x="502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9" name="Line 116"/>
            <p:cNvSpPr>
              <a:spLocks noChangeShapeType="1"/>
            </p:cNvSpPr>
            <p:nvPr/>
          </p:nvSpPr>
          <p:spPr bwMode="auto">
            <a:xfrm>
              <a:off x="503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0" name="Line 117"/>
            <p:cNvSpPr>
              <a:spLocks noChangeShapeType="1"/>
            </p:cNvSpPr>
            <p:nvPr/>
          </p:nvSpPr>
          <p:spPr bwMode="auto">
            <a:xfrm>
              <a:off x="504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1" name="Line 118"/>
            <p:cNvSpPr>
              <a:spLocks noChangeShapeType="1"/>
            </p:cNvSpPr>
            <p:nvPr/>
          </p:nvSpPr>
          <p:spPr bwMode="auto">
            <a:xfrm>
              <a:off x="505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2" name="Line 119"/>
            <p:cNvSpPr>
              <a:spLocks noChangeShapeType="1"/>
            </p:cNvSpPr>
            <p:nvPr/>
          </p:nvSpPr>
          <p:spPr bwMode="auto">
            <a:xfrm>
              <a:off x="5064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3" name="Line 120"/>
            <p:cNvSpPr>
              <a:spLocks noChangeShapeType="1"/>
            </p:cNvSpPr>
            <p:nvPr/>
          </p:nvSpPr>
          <p:spPr bwMode="auto">
            <a:xfrm>
              <a:off x="507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4" name="Line 121"/>
            <p:cNvSpPr>
              <a:spLocks noChangeShapeType="1"/>
            </p:cNvSpPr>
            <p:nvPr/>
          </p:nvSpPr>
          <p:spPr bwMode="auto">
            <a:xfrm>
              <a:off x="508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5" name="Rectangle 122"/>
            <p:cNvSpPr>
              <a:spLocks noChangeArrowheads="1"/>
            </p:cNvSpPr>
            <p:nvPr/>
          </p:nvSpPr>
          <p:spPr bwMode="auto">
            <a:xfrm>
              <a:off x="4775" y="235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4n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06" name="Freeform 123"/>
            <p:cNvSpPr>
              <a:spLocks/>
            </p:cNvSpPr>
            <p:nvPr/>
          </p:nvSpPr>
          <p:spPr bwMode="auto">
            <a:xfrm>
              <a:off x="5124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07" name="Rectangle 124"/>
            <p:cNvSpPr>
              <a:spLocks noChangeArrowheads="1"/>
            </p:cNvSpPr>
            <p:nvPr/>
          </p:nvSpPr>
          <p:spPr bwMode="auto">
            <a:xfrm>
              <a:off x="5213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S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08" name="Freeform 125"/>
            <p:cNvSpPr>
              <a:spLocks/>
            </p:cNvSpPr>
            <p:nvPr/>
          </p:nvSpPr>
          <p:spPr bwMode="auto">
            <a:xfrm>
              <a:off x="4308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09" name="Rectangle 126"/>
            <p:cNvSpPr>
              <a:spLocks noChangeArrowheads="1"/>
            </p:cNvSpPr>
            <p:nvPr/>
          </p:nvSpPr>
          <p:spPr bwMode="auto">
            <a:xfrm>
              <a:off x="4397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S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10" name="Line 127"/>
            <p:cNvSpPr>
              <a:spLocks noChangeShapeType="1"/>
            </p:cNvSpPr>
            <p:nvPr/>
          </p:nvSpPr>
          <p:spPr bwMode="auto">
            <a:xfrm>
              <a:off x="4618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1" name="Line 128"/>
            <p:cNvSpPr>
              <a:spLocks noChangeShapeType="1"/>
            </p:cNvSpPr>
            <p:nvPr/>
          </p:nvSpPr>
          <p:spPr bwMode="auto">
            <a:xfrm>
              <a:off x="463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2" name="Line 129"/>
            <p:cNvSpPr>
              <a:spLocks noChangeShapeType="1"/>
            </p:cNvSpPr>
            <p:nvPr/>
          </p:nvSpPr>
          <p:spPr bwMode="auto">
            <a:xfrm>
              <a:off x="464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3" name="Line 130"/>
            <p:cNvSpPr>
              <a:spLocks noChangeShapeType="1"/>
            </p:cNvSpPr>
            <p:nvPr/>
          </p:nvSpPr>
          <p:spPr bwMode="auto">
            <a:xfrm>
              <a:off x="464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4" name="Line 131"/>
            <p:cNvSpPr>
              <a:spLocks noChangeShapeType="1"/>
            </p:cNvSpPr>
            <p:nvPr/>
          </p:nvSpPr>
          <p:spPr bwMode="auto">
            <a:xfrm>
              <a:off x="466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5" name="Line 132"/>
            <p:cNvSpPr>
              <a:spLocks noChangeShapeType="1"/>
            </p:cNvSpPr>
            <p:nvPr/>
          </p:nvSpPr>
          <p:spPr bwMode="auto">
            <a:xfrm>
              <a:off x="467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6" name="Line 133"/>
            <p:cNvSpPr>
              <a:spLocks noChangeShapeType="1"/>
            </p:cNvSpPr>
            <p:nvPr/>
          </p:nvSpPr>
          <p:spPr bwMode="auto">
            <a:xfrm>
              <a:off x="467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7" name="Line 134"/>
            <p:cNvSpPr>
              <a:spLocks noChangeShapeType="1"/>
            </p:cNvSpPr>
            <p:nvPr/>
          </p:nvSpPr>
          <p:spPr bwMode="auto">
            <a:xfrm>
              <a:off x="469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8" name="Line 135"/>
            <p:cNvSpPr>
              <a:spLocks noChangeShapeType="1"/>
            </p:cNvSpPr>
            <p:nvPr/>
          </p:nvSpPr>
          <p:spPr bwMode="auto">
            <a:xfrm>
              <a:off x="470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9" name="Line 136"/>
            <p:cNvSpPr>
              <a:spLocks noChangeShapeType="1"/>
            </p:cNvSpPr>
            <p:nvPr/>
          </p:nvSpPr>
          <p:spPr bwMode="auto">
            <a:xfrm>
              <a:off x="470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0" name="Line 137"/>
            <p:cNvSpPr>
              <a:spLocks noChangeShapeType="1"/>
            </p:cNvSpPr>
            <p:nvPr/>
          </p:nvSpPr>
          <p:spPr bwMode="auto">
            <a:xfrm>
              <a:off x="472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1" name="Line 138"/>
            <p:cNvSpPr>
              <a:spLocks noChangeShapeType="1"/>
            </p:cNvSpPr>
            <p:nvPr/>
          </p:nvSpPr>
          <p:spPr bwMode="auto">
            <a:xfrm>
              <a:off x="473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2" name="Line 139"/>
            <p:cNvSpPr>
              <a:spLocks noChangeShapeType="1"/>
            </p:cNvSpPr>
            <p:nvPr/>
          </p:nvSpPr>
          <p:spPr bwMode="auto">
            <a:xfrm>
              <a:off x="473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3" name="Line 140"/>
            <p:cNvSpPr>
              <a:spLocks noChangeShapeType="1"/>
            </p:cNvSpPr>
            <p:nvPr/>
          </p:nvSpPr>
          <p:spPr bwMode="auto">
            <a:xfrm>
              <a:off x="475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4" name="Line 141"/>
            <p:cNvSpPr>
              <a:spLocks noChangeShapeType="1"/>
            </p:cNvSpPr>
            <p:nvPr/>
          </p:nvSpPr>
          <p:spPr bwMode="auto">
            <a:xfrm>
              <a:off x="476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5" name="Line 142"/>
            <p:cNvSpPr>
              <a:spLocks noChangeShapeType="1"/>
            </p:cNvSpPr>
            <p:nvPr/>
          </p:nvSpPr>
          <p:spPr bwMode="auto">
            <a:xfrm>
              <a:off x="476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6" name="Line 143"/>
            <p:cNvSpPr>
              <a:spLocks noChangeShapeType="1"/>
            </p:cNvSpPr>
            <p:nvPr/>
          </p:nvSpPr>
          <p:spPr bwMode="auto">
            <a:xfrm>
              <a:off x="478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7" name="Line 144"/>
            <p:cNvSpPr>
              <a:spLocks noChangeShapeType="1"/>
            </p:cNvSpPr>
            <p:nvPr/>
          </p:nvSpPr>
          <p:spPr bwMode="auto">
            <a:xfrm>
              <a:off x="479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8" name="Line 145"/>
            <p:cNvSpPr>
              <a:spLocks noChangeShapeType="1"/>
            </p:cNvSpPr>
            <p:nvPr/>
          </p:nvSpPr>
          <p:spPr bwMode="auto">
            <a:xfrm>
              <a:off x="479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9" name="Line 146"/>
            <p:cNvSpPr>
              <a:spLocks noChangeShapeType="1"/>
            </p:cNvSpPr>
            <p:nvPr/>
          </p:nvSpPr>
          <p:spPr bwMode="auto">
            <a:xfrm>
              <a:off x="481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0" name="Line 147"/>
            <p:cNvSpPr>
              <a:spLocks noChangeShapeType="1"/>
            </p:cNvSpPr>
            <p:nvPr/>
          </p:nvSpPr>
          <p:spPr bwMode="auto">
            <a:xfrm>
              <a:off x="482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1" name="Line 148"/>
            <p:cNvSpPr>
              <a:spLocks noChangeShapeType="1"/>
            </p:cNvSpPr>
            <p:nvPr/>
          </p:nvSpPr>
          <p:spPr bwMode="auto">
            <a:xfrm>
              <a:off x="482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2" name="Line 149"/>
            <p:cNvSpPr>
              <a:spLocks noChangeShapeType="1"/>
            </p:cNvSpPr>
            <p:nvPr/>
          </p:nvSpPr>
          <p:spPr bwMode="auto">
            <a:xfrm>
              <a:off x="484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3" name="Line 150"/>
            <p:cNvSpPr>
              <a:spLocks noChangeShapeType="1"/>
            </p:cNvSpPr>
            <p:nvPr/>
          </p:nvSpPr>
          <p:spPr bwMode="auto">
            <a:xfrm>
              <a:off x="485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4" name="Line 151"/>
            <p:cNvSpPr>
              <a:spLocks noChangeShapeType="1"/>
            </p:cNvSpPr>
            <p:nvPr/>
          </p:nvSpPr>
          <p:spPr bwMode="auto">
            <a:xfrm>
              <a:off x="486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5" name="Line 152"/>
            <p:cNvSpPr>
              <a:spLocks noChangeShapeType="1"/>
            </p:cNvSpPr>
            <p:nvPr/>
          </p:nvSpPr>
          <p:spPr bwMode="auto">
            <a:xfrm>
              <a:off x="487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6" name="Line 153"/>
            <p:cNvSpPr>
              <a:spLocks noChangeShapeType="1"/>
            </p:cNvSpPr>
            <p:nvPr/>
          </p:nvSpPr>
          <p:spPr bwMode="auto">
            <a:xfrm>
              <a:off x="488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7" name="Line 154"/>
            <p:cNvSpPr>
              <a:spLocks noChangeShapeType="1"/>
            </p:cNvSpPr>
            <p:nvPr/>
          </p:nvSpPr>
          <p:spPr bwMode="auto">
            <a:xfrm>
              <a:off x="489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8" name="Line 155"/>
            <p:cNvSpPr>
              <a:spLocks noChangeShapeType="1"/>
            </p:cNvSpPr>
            <p:nvPr/>
          </p:nvSpPr>
          <p:spPr bwMode="auto">
            <a:xfrm>
              <a:off x="490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9" name="Line 156"/>
            <p:cNvSpPr>
              <a:spLocks noChangeShapeType="1"/>
            </p:cNvSpPr>
            <p:nvPr/>
          </p:nvSpPr>
          <p:spPr bwMode="auto">
            <a:xfrm>
              <a:off x="491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0" name="Line 157"/>
            <p:cNvSpPr>
              <a:spLocks noChangeShapeType="1"/>
            </p:cNvSpPr>
            <p:nvPr/>
          </p:nvSpPr>
          <p:spPr bwMode="auto">
            <a:xfrm>
              <a:off x="492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1" name="Line 158"/>
            <p:cNvSpPr>
              <a:spLocks noChangeShapeType="1"/>
            </p:cNvSpPr>
            <p:nvPr/>
          </p:nvSpPr>
          <p:spPr bwMode="auto">
            <a:xfrm>
              <a:off x="493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2" name="Line 159"/>
            <p:cNvSpPr>
              <a:spLocks noChangeShapeType="1"/>
            </p:cNvSpPr>
            <p:nvPr/>
          </p:nvSpPr>
          <p:spPr bwMode="auto">
            <a:xfrm>
              <a:off x="494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3" name="Line 160"/>
            <p:cNvSpPr>
              <a:spLocks noChangeShapeType="1"/>
            </p:cNvSpPr>
            <p:nvPr/>
          </p:nvSpPr>
          <p:spPr bwMode="auto">
            <a:xfrm>
              <a:off x="495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4" name="Line 161"/>
            <p:cNvSpPr>
              <a:spLocks noChangeShapeType="1"/>
            </p:cNvSpPr>
            <p:nvPr/>
          </p:nvSpPr>
          <p:spPr bwMode="auto">
            <a:xfrm>
              <a:off x="496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5" name="Line 162"/>
            <p:cNvSpPr>
              <a:spLocks noChangeShapeType="1"/>
            </p:cNvSpPr>
            <p:nvPr/>
          </p:nvSpPr>
          <p:spPr bwMode="auto">
            <a:xfrm>
              <a:off x="497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6" name="Line 163"/>
            <p:cNvSpPr>
              <a:spLocks noChangeShapeType="1"/>
            </p:cNvSpPr>
            <p:nvPr/>
          </p:nvSpPr>
          <p:spPr bwMode="auto">
            <a:xfrm>
              <a:off x="498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7" name="Line 164"/>
            <p:cNvSpPr>
              <a:spLocks noChangeShapeType="1"/>
            </p:cNvSpPr>
            <p:nvPr/>
          </p:nvSpPr>
          <p:spPr bwMode="auto">
            <a:xfrm>
              <a:off x="499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8" name="Line 165"/>
            <p:cNvSpPr>
              <a:spLocks noChangeShapeType="1"/>
            </p:cNvSpPr>
            <p:nvPr/>
          </p:nvSpPr>
          <p:spPr bwMode="auto">
            <a:xfrm>
              <a:off x="500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9" name="Line 166"/>
            <p:cNvSpPr>
              <a:spLocks noChangeShapeType="1"/>
            </p:cNvSpPr>
            <p:nvPr/>
          </p:nvSpPr>
          <p:spPr bwMode="auto">
            <a:xfrm>
              <a:off x="501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0" name="Line 167"/>
            <p:cNvSpPr>
              <a:spLocks noChangeShapeType="1"/>
            </p:cNvSpPr>
            <p:nvPr/>
          </p:nvSpPr>
          <p:spPr bwMode="auto">
            <a:xfrm>
              <a:off x="502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1" name="Line 168"/>
            <p:cNvSpPr>
              <a:spLocks noChangeShapeType="1"/>
            </p:cNvSpPr>
            <p:nvPr/>
          </p:nvSpPr>
          <p:spPr bwMode="auto">
            <a:xfrm>
              <a:off x="503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2" name="Line 169"/>
            <p:cNvSpPr>
              <a:spLocks noChangeShapeType="1"/>
            </p:cNvSpPr>
            <p:nvPr/>
          </p:nvSpPr>
          <p:spPr bwMode="auto">
            <a:xfrm>
              <a:off x="504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3" name="Line 170"/>
            <p:cNvSpPr>
              <a:spLocks noChangeShapeType="1"/>
            </p:cNvSpPr>
            <p:nvPr/>
          </p:nvSpPr>
          <p:spPr bwMode="auto">
            <a:xfrm>
              <a:off x="505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4" name="Line 171"/>
            <p:cNvSpPr>
              <a:spLocks noChangeShapeType="1"/>
            </p:cNvSpPr>
            <p:nvPr/>
          </p:nvSpPr>
          <p:spPr bwMode="auto">
            <a:xfrm>
              <a:off x="5064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5" name="Line 172"/>
            <p:cNvSpPr>
              <a:spLocks noChangeShapeType="1"/>
            </p:cNvSpPr>
            <p:nvPr/>
          </p:nvSpPr>
          <p:spPr bwMode="auto">
            <a:xfrm>
              <a:off x="507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6" name="Line 173"/>
            <p:cNvSpPr>
              <a:spLocks noChangeShapeType="1"/>
            </p:cNvSpPr>
            <p:nvPr/>
          </p:nvSpPr>
          <p:spPr bwMode="auto">
            <a:xfrm>
              <a:off x="508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7" name="Rectangle 174"/>
            <p:cNvSpPr>
              <a:spLocks noChangeArrowheads="1"/>
            </p:cNvSpPr>
            <p:nvPr/>
          </p:nvSpPr>
          <p:spPr bwMode="auto">
            <a:xfrm>
              <a:off x="4775" y="18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4n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58" name="Freeform 175"/>
            <p:cNvSpPr>
              <a:spLocks/>
            </p:cNvSpPr>
            <p:nvPr/>
          </p:nvSpPr>
          <p:spPr bwMode="auto">
            <a:xfrm>
              <a:off x="5124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59" name="Rectangle 176"/>
            <p:cNvSpPr>
              <a:spLocks noChangeArrowheads="1"/>
            </p:cNvSpPr>
            <p:nvPr/>
          </p:nvSpPr>
          <p:spPr bwMode="auto">
            <a:xfrm>
              <a:off x="5213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Y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0" name="Freeform 177"/>
            <p:cNvSpPr>
              <a:spLocks/>
            </p:cNvSpPr>
            <p:nvPr/>
          </p:nvSpPr>
          <p:spPr bwMode="auto">
            <a:xfrm>
              <a:off x="4308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1" name="Rectangle 178"/>
            <p:cNvSpPr>
              <a:spLocks noChangeArrowheads="1"/>
            </p:cNvSpPr>
            <p:nvPr/>
          </p:nvSpPr>
          <p:spPr bwMode="auto">
            <a:xfrm>
              <a:off x="4397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Y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2" name="Freeform 192"/>
            <p:cNvSpPr>
              <a:spLocks/>
            </p:cNvSpPr>
            <p:nvPr/>
          </p:nvSpPr>
          <p:spPr bwMode="auto">
            <a:xfrm>
              <a:off x="4716" y="551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3" name="Rectangle 193"/>
            <p:cNvSpPr>
              <a:spLocks noChangeArrowheads="1"/>
            </p:cNvSpPr>
            <p:nvPr/>
          </p:nvSpPr>
          <p:spPr bwMode="auto">
            <a:xfrm>
              <a:off x="4803" y="605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H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4" name="Line 194"/>
            <p:cNvSpPr>
              <a:spLocks noChangeShapeType="1"/>
            </p:cNvSpPr>
            <p:nvPr/>
          </p:nvSpPr>
          <p:spPr bwMode="auto">
            <a:xfrm>
              <a:off x="4618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5" name="Line 195"/>
            <p:cNvSpPr>
              <a:spLocks noChangeShapeType="1"/>
            </p:cNvSpPr>
            <p:nvPr/>
          </p:nvSpPr>
          <p:spPr bwMode="auto">
            <a:xfrm>
              <a:off x="463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6" name="Line 196"/>
            <p:cNvSpPr>
              <a:spLocks noChangeShapeType="1"/>
            </p:cNvSpPr>
            <p:nvPr/>
          </p:nvSpPr>
          <p:spPr bwMode="auto">
            <a:xfrm>
              <a:off x="464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7" name="Line 197"/>
            <p:cNvSpPr>
              <a:spLocks noChangeShapeType="1"/>
            </p:cNvSpPr>
            <p:nvPr/>
          </p:nvSpPr>
          <p:spPr bwMode="auto">
            <a:xfrm>
              <a:off x="464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8" name="Line 198"/>
            <p:cNvSpPr>
              <a:spLocks noChangeShapeType="1"/>
            </p:cNvSpPr>
            <p:nvPr/>
          </p:nvSpPr>
          <p:spPr bwMode="auto">
            <a:xfrm>
              <a:off x="466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9" name="Line 199"/>
            <p:cNvSpPr>
              <a:spLocks noChangeShapeType="1"/>
            </p:cNvSpPr>
            <p:nvPr/>
          </p:nvSpPr>
          <p:spPr bwMode="auto">
            <a:xfrm>
              <a:off x="467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0" name="Line 200"/>
            <p:cNvSpPr>
              <a:spLocks noChangeShapeType="1"/>
            </p:cNvSpPr>
            <p:nvPr/>
          </p:nvSpPr>
          <p:spPr bwMode="auto">
            <a:xfrm>
              <a:off x="467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1" name="Line 201"/>
            <p:cNvSpPr>
              <a:spLocks noChangeShapeType="1"/>
            </p:cNvSpPr>
            <p:nvPr/>
          </p:nvSpPr>
          <p:spPr bwMode="auto">
            <a:xfrm>
              <a:off x="469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2" name="Line 202"/>
            <p:cNvSpPr>
              <a:spLocks noChangeShapeType="1"/>
            </p:cNvSpPr>
            <p:nvPr/>
          </p:nvSpPr>
          <p:spPr bwMode="auto">
            <a:xfrm>
              <a:off x="470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3" name="Line 203"/>
            <p:cNvSpPr>
              <a:spLocks noChangeShapeType="1"/>
            </p:cNvSpPr>
            <p:nvPr/>
          </p:nvSpPr>
          <p:spPr bwMode="auto">
            <a:xfrm>
              <a:off x="470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4" name="Line 204"/>
            <p:cNvSpPr>
              <a:spLocks noChangeShapeType="1"/>
            </p:cNvSpPr>
            <p:nvPr/>
          </p:nvSpPr>
          <p:spPr bwMode="auto">
            <a:xfrm>
              <a:off x="472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5" name="Line 205"/>
            <p:cNvSpPr>
              <a:spLocks noChangeShapeType="1"/>
            </p:cNvSpPr>
            <p:nvPr/>
          </p:nvSpPr>
          <p:spPr bwMode="auto">
            <a:xfrm>
              <a:off x="473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6" name="Line 206"/>
            <p:cNvSpPr>
              <a:spLocks noChangeShapeType="1"/>
            </p:cNvSpPr>
            <p:nvPr/>
          </p:nvSpPr>
          <p:spPr bwMode="auto">
            <a:xfrm>
              <a:off x="473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7" name="Line 207"/>
            <p:cNvSpPr>
              <a:spLocks noChangeShapeType="1"/>
            </p:cNvSpPr>
            <p:nvPr/>
          </p:nvSpPr>
          <p:spPr bwMode="auto">
            <a:xfrm>
              <a:off x="475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8" name="Line 208"/>
            <p:cNvSpPr>
              <a:spLocks noChangeShapeType="1"/>
            </p:cNvSpPr>
            <p:nvPr/>
          </p:nvSpPr>
          <p:spPr bwMode="auto">
            <a:xfrm>
              <a:off x="476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9" name="Line 210"/>
            <p:cNvSpPr>
              <a:spLocks noChangeShapeType="1"/>
            </p:cNvSpPr>
            <p:nvPr/>
          </p:nvSpPr>
          <p:spPr bwMode="auto">
            <a:xfrm>
              <a:off x="476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0" name="Line 211"/>
            <p:cNvSpPr>
              <a:spLocks noChangeShapeType="1"/>
            </p:cNvSpPr>
            <p:nvPr/>
          </p:nvSpPr>
          <p:spPr bwMode="auto">
            <a:xfrm>
              <a:off x="478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1" name="Line 212"/>
            <p:cNvSpPr>
              <a:spLocks noChangeShapeType="1"/>
            </p:cNvSpPr>
            <p:nvPr/>
          </p:nvSpPr>
          <p:spPr bwMode="auto">
            <a:xfrm>
              <a:off x="479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2" name="Line 213"/>
            <p:cNvSpPr>
              <a:spLocks noChangeShapeType="1"/>
            </p:cNvSpPr>
            <p:nvPr/>
          </p:nvSpPr>
          <p:spPr bwMode="auto">
            <a:xfrm>
              <a:off x="479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3" name="Line 214"/>
            <p:cNvSpPr>
              <a:spLocks noChangeShapeType="1"/>
            </p:cNvSpPr>
            <p:nvPr/>
          </p:nvSpPr>
          <p:spPr bwMode="auto">
            <a:xfrm>
              <a:off x="481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4" name="Line 215"/>
            <p:cNvSpPr>
              <a:spLocks noChangeShapeType="1"/>
            </p:cNvSpPr>
            <p:nvPr/>
          </p:nvSpPr>
          <p:spPr bwMode="auto">
            <a:xfrm>
              <a:off x="482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5" name="Line 216"/>
            <p:cNvSpPr>
              <a:spLocks noChangeShapeType="1"/>
            </p:cNvSpPr>
            <p:nvPr/>
          </p:nvSpPr>
          <p:spPr bwMode="auto">
            <a:xfrm>
              <a:off x="482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6" name="Line 217"/>
            <p:cNvSpPr>
              <a:spLocks noChangeShapeType="1"/>
            </p:cNvSpPr>
            <p:nvPr/>
          </p:nvSpPr>
          <p:spPr bwMode="auto">
            <a:xfrm>
              <a:off x="484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7" name="Line 218"/>
            <p:cNvSpPr>
              <a:spLocks noChangeShapeType="1"/>
            </p:cNvSpPr>
            <p:nvPr/>
          </p:nvSpPr>
          <p:spPr bwMode="auto">
            <a:xfrm>
              <a:off x="485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8" name="Line 219"/>
            <p:cNvSpPr>
              <a:spLocks noChangeShapeType="1"/>
            </p:cNvSpPr>
            <p:nvPr/>
          </p:nvSpPr>
          <p:spPr bwMode="auto">
            <a:xfrm>
              <a:off x="486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9" name="Line 220"/>
            <p:cNvSpPr>
              <a:spLocks noChangeShapeType="1"/>
            </p:cNvSpPr>
            <p:nvPr/>
          </p:nvSpPr>
          <p:spPr bwMode="auto">
            <a:xfrm>
              <a:off x="487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0" name="Line 221"/>
            <p:cNvSpPr>
              <a:spLocks noChangeShapeType="1"/>
            </p:cNvSpPr>
            <p:nvPr/>
          </p:nvSpPr>
          <p:spPr bwMode="auto">
            <a:xfrm>
              <a:off x="488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1" name="Line 222"/>
            <p:cNvSpPr>
              <a:spLocks noChangeShapeType="1"/>
            </p:cNvSpPr>
            <p:nvPr/>
          </p:nvSpPr>
          <p:spPr bwMode="auto">
            <a:xfrm>
              <a:off x="489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2" name="Line 223"/>
            <p:cNvSpPr>
              <a:spLocks noChangeShapeType="1"/>
            </p:cNvSpPr>
            <p:nvPr/>
          </p:nvSpPr>
          <p:spPr bwMode="auto">
            <a:xfrm>
              <a:off x="490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3" name="Line 224"/>
            <p:cNvSpPr>
              <a:spLocks noChangeShapeType="1"/>
            </p:cNvSpPr>
            <p:nvPr/>
          </p:nvSpPr>
          <p:spPr bwMode="auto">
            <a:xfrm>
              <a:off x="491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4" name="Line 225"/>
            <p:cNvSpPr>
              <a:spLocks noChangeShapeType="1"/>
            </p:cNvSpPr>
            <p:nvPr/>
          </p:nvSpPr>
          <p:spPr bwMode="auto">
            <a:xfrm>
              <a:off x="492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5" name="Line 226"/>
            <p:cNvSpPr>
              <a:spLocks noChangeShapeType="1"/>
            </p:cNvSpPr>
            <p:nvPr/>
          </p:nvSpPr>
          <p:spPr bwMode="auto">
            <a:xfrm>
              <a:off x="493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6" name="Line 227"/>
            <p:cNvSpPr>
              <a:spLocks noChangeShapeType="1"/>
            </p:cNvSpPr>
            <p:nvPr/>
          </p:nvSpPr>
          <p:spPr bwMode="auto">
            <a:xfrm>
              <a:off x="494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7" name="Line 228"/>
            <p:cNvSpPr>
              <a:spLocks noChangeShapeType="1"/>
            </p:cNvSpPr>
            <p:nvPr/>
          </p:nvSpPr>
          <p:spPr bwMode="auto">
            <a:xfrm>
              <a:off x="495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8" name="Line 229"/>
            <p:cNvSpPr>
              <a:spLocks noChangeShapeType="1"/>
            </p:cNvSpPr>
            <p:nvPr/>
          </p:nvSpPr>
          <p:spPr bwMode="auto">
            <a:xfrm>
              <a:off x="496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9" name="Line 230"/>
            <p:cNvSpPr>
              <a:spLocks noChangeShapeType="1"/>
            </p:cNvSpPr>
            <p:nvPr/>
          </p:nvSpPr>
          <p:spPr bwMode="auto">
            <a:xfrm>
              <a:off x="497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0" name="Line 231"/>
            <p:cNvSpPr>
              <a:spLocks noChangeShapeType="1"/>
            </p:cNvSpPr>
            <p:nvPr/>
          </p:nvSpPr>
          <p:spPr bwMode="auto">
            <a:xfrm>
              <a:off x="498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1" name="Line 232"/>
            <p:cNvSpPr>
              <a:spLocks noChangeShapeType="1"/>
            </p:cNvSpPr>
            <p:nvPr/>
          </p:nvSpPr>
          <p:spPr bwMode="auto">
            <a:xfrm>
              <a:off x="499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2" name="Line 233"/>
            <p:cNvSpPr>
              <a:spLocks noChangeShapeType="1"/>
            </p:cNvSpPr>
            <p:nvPr/>
          </p:nvSpPr>
          <p:spPr bwMode="auto">
            <a:xfrm>
              <a:off x="500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3" name="Line 234"/>
            <p:cNvSpPr>
              <a:spLocks noChangeShapeType="1"/>
            </p:cNvSpPr>
            <p:nvPr/>
          </p:nvSpPr>
          <p:spPr bwMode="auto">
            <a:xfrm>
              <a:off x="501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4" name="Line 235"/>
            <p:cNvSpPr>
              <a:spLocks noChangeShapeType="1"/>
            </p:cNvSpPr>
            <p:nvPr/>
          </p:nvSpPr>
          <p:spPr bwMode="auto">
            <a:xfrm>
              <a:off x="502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5" name="Line 236"/>
            <p:cNvSpPr>
              <a:spLocks noChangeShapeType="1"/>
            </p:cNvSpPr>
            <p:nvPr/>
          </p:nvSpPr>
          <p:spPr bwMode="auto">
            <a:xfrm>
              <a:off x="503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6" name="Line 237"/>
            <p:cNvSpPr>
              <a:spLocks noChangeShapeType="1"/>
            </p:cNvSpPr>
            <p:nvPr/>
          </p:nvSpPr>
          <p:spPr bwMode="auto">
            <a:xfrm>
              <a:off x="504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7" name="Line 238"/>
            <p:cNvSpPr>
              <a:spLocks noChangeShapeType="1"/>
            </p:cNvSpPr>
            <p:nvPr/>
          </p:nvSpPr>
          <p:spPr bwMode="auto">
            <a:xfrm>
              <a:off x="505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8" name="Line 239"/>
            <p:cNvSpPr>
              <a:spLocks noChangeShapeType="1"/>
            </p:cNvSpPr>
            <p:nvPr/>
          </p:nvSpPr>
          <p:spPr bwMode="auto">
            <a:xfrm>
              <a:off x="5064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9" name="Line 240"/>
            <p:cNvSpPr>
              <a:spLocks noChangeShapeType="1"/>
            </p:cNvSpPr>
            <p:nvPr/>
          </p:nvSpPr>
          <p:spPr bwMode="auto">
            <a:xfrm>
              <a:off x="507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0" name="Line 241"/>
            <p:cNvSpPr>
              <a:spLocks noChangeShapeType="1"/>
            </p:cNvSpPr>
            <p:nvPr/>
          </p:nvSpPr>
          <p:spPr bwMode="auto">
            <a:xfrm>
              <a:off x="508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1" name="Rectangle 242"/>
            <p:cNvSpPr>
              <a:spLocks noChangeArrowheads="1"/>
            </p:cNvSpPr>
            <p:nvPr/>
          </p:nvSpPr>
          <p:spPr bwMode="auto">
            <a:xfrm>
              <a:off x="4812" y="120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2" name="Line 243"/>
            <p:cNvSpPr>
              <a:spLocks noChangeShapeType="1"/>
            </p:cNvSpPr>
            <p:nvPr/>
          </p:nvSpPr>
          <p:spPr bwMode="auto">
            <a:xfrm>
              <a:off x="4618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3" name="Line 244"/>
            <p:cNvSpPr>
              <a:spLocks noChangeShapeType="1"/>
            </p:cNvSpPr>
            <p:nvPr/>
          </p:nvSpPr>
          <p:spPr bwMode="auto">
            <a:xfrm>
              <a:off x="463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4" name="Line 245"/>
            <p:cNvSpPr>
              <a:spLocks noChangeShapeType="1"/>
            </p:cNvSpPr>
            <p:nvPr/>
          </p:nvSpPr>
          <p:spPr bwMode="auto">
            <a:xfrm>
              <a:off x="464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5" name="Line 246"/>
            <p:cNvSpPr>
              <a:spLocks noChangeShapeType="1"/>
            </p:cNvSpPr>
            <p:nvPr/>
          </p:nvSpPr>
          <p:spPr bwMode="auto">
            <a:xfrm>
              <a:off x="464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6" name="Line 247"/>
            <p:cNvSpPr>
              <a:spLocks noChangeShapeType="1"/>
            </p:cNvSpPr>
            <p:nvPr/>
          </p:nvSpPr>
          <p:spPr bwMode="auto">
            <a:xfrm>
              <a:off x="466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7" name="Line 248"/>
            <p:cNvSpPr>
              <a:spLocks noChangeShapeType="1"/>
            </p:cNvSpPr>
            <p:nvPr/>
          </p:nvSpPr>
          <p:spPr bwMode="auto">
            <a:xfrm>
              <a:off x="467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8" name="Line 249"/>
            <p:cNvSpPr>
              <a:spLocks noChangeShapeType="1"/>
            </p:cNvSpPr>
            <p:nvPr/>
          </p:nvSpPr>
          <p:spPr bwMode="auto">
            <a:xfrm>
              <a:off x="467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9" name="Line 250"/>
            <p:cNvSpPr>
              <a:spLocks noChangeShapeType="1"/>
            </p:cNvSpPr>
            <p:nvPr/>
          </p:nvSpPr>
          <p:spPr bwMode="auto">
            <a:xfrm>
              <a:off x="469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0" name="Line 251"/>
            <p:cNvSpPr>
              <a:spLocks noChangeShapeType="1"/>
            </p:cNvSpPr>
            <p:nvPr/>
          </p:nvSpPr>
          <p:spPr bwMode="auto">
            <a:xfrm>
              <a:off x="470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1" name="Line 252"/>
            <p:cNvSpPr>
              <a:spLocks noChangeShapeType="1"/>
            </p:cNvSpPr>
            <p:nvPr/>
          </p:nvSpPr>
          <p:spPr bwMode="auto">
            <a:xfrm>
              <a:off x="470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2" name="Line 253"/>
            <p:cNvSpPr>
              <a:spLocks noChangeShapeType="1"/>
            </p:cNvSpPr>
            <p:nvPr/>
          </p:nvSpPr>
          <p:spPr bwMode="auto">
            <a:xfrm>
              <a:off x="4724" y="3168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3" name="Line 254"/>
            <p:cNvSpPr>
              <a:spLocks noChangeShapeType="1"/>
            </p:cNvSpPr>
            <p:nvPr/>
          </p:nvSpPr>
          <p:spPr bwMode="auto">
            <a:xfrm>
              <a:off x="473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4" name="Line 255"/>
            <p:cNvSpPr>
              <a:spLocks noChangeShapeType="1"/>
            </p:cNvSpPr>
            <p:nvPr/>
          </p:nvSpPr>
          <p:spPr bwMode="auto">
            <a:xfrm>
              <a:off x="473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5" name="Line 256"/>
            <p:cNvSpPr>
              <a:spLocks noChangeShapeType="1"/>
            </p:cNvSpPr>
            <p:nvPr/>
          </p:nvSpPr>
          <p:spPr bwMode="auto">
            <a:xfrm>
              <a:off x="475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6" name="Line 257"/>
            <p:cNvSpPr>
              <a:spLocks noChangeShapeType="1"/>
            </p:cNvSpPr>
            <p:nvPr/>
          </p:nvSpPr>
          <p:spPr bwMode="auto">
            <a:xfrm>
              <a:off x="476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7" name="Line 258"/>
            <p:cNvSpPr>
              <a:spLocks noChangeShapeType="1"/>
            </p:cNvSpPr>
            <p:nvPr/>
          </p:nvSpPr>
          <p:spPr bwMode="auto">
            <a:xfrm>
              <a:off x="476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8" name="Line 259"/>
            <p:cNvSpPr>
              <a:spLocks noChangeShapeType="1"/>
            </p:cNvSpPr>
            <p:nvPr/>
          </p:nvSpPr>
          <p:spPr bwMode="auto">
            <a:xfrm>
              <a:off x="478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9" name="Line 260"/>
            <p:cNvSpPr>
              <a:spLocks noChangeShapeType="1"/>
            </p:cNvSpPr>
            <p:nvPr/>
          </p:nvSpPr>
          <p:spPr bwMode="auto">
            <a:xfrm>
              <a:off x="479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0" name="Line 261"/>
            <p:cNvSpPr>
              <a:spLocks noChangeShapeType="1"/>
            </p:cNvSpPr>
            <p:nvPr/>
          </p:nvSpPr>
          <p:spPr bwMode="auto">
            <a:xfrm>
              <a:off x="479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1" name="Line 262"/>
            <p:cNvSpPr>
              <a:spLocks noChangeShapeType="1"/>
            </p:cNvSpPr>
            <p:nvPr/>
          </p:nvSpPr>
          <p:spPr bwMode="auto">
            <a:xfrm>
              <a:off x="481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2" name="Line 263"/>
            <p:cNvSpPr>
              <a:spLocks noChangeShapeType="1"/>
            </p:cNvSpPr>
            <p:nvPr/>
          </p:nvSpPr>
          <p:spPr bwMode="auto">
            <a:xfrm>
              <a:off x="482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3" name="Line 264"/>
            <p:cNvSpPr>
              <a:spLocks noChangeShapeType="1"/>
            </p:cNvSpPr>
            <p:nvPr/>
          </p:nvSpPr>
          <p:spPr bwMode="auto">
            <a:xfrm>
              <a:off x="482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4" name="Line 265"/>
            <p:cNvSpPr>
              <a:spLocks noChangeShapeType="1"/>
            </p:cNvSpPr>
            <p:nvPr/>
          </p:nvSpPr>
          <p:spPr bwMode="auto">
            <a:xfrm>
              <a:off x="484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5" name="Line 266"/>
            <p:cNvSpPr>
              <a:spLocks noChangeShapeType="1"/>
            </p:cNvSpPr>
            <p:nvPr/>
          </p:nvSpPr>
          <p:spPr bwMode="auto">
            <a:xfrm>
              <a:off x="485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6" name="Line 267"/>
            <p:cNvSpPr>
              <a:spLocks noChangeShapeType="1"/>
            </p:cNvSpPr>
            <p:nvPr/>
          </p:nvSpPr>
          <p:spPr bwMode="auto">
            <a:xfrm>
              <a:off x="486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7" name="Line 268"/>
            <p:cNvSpPr>
              <a:spLocks noChangeShapeType="1"/>
            </p:cNvSpPr>
            <p:nvPr/>
          </p:nvSpPr>
          <p:spPr bwMode="auto">
            <a:xfrm>
              <a:off x="487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8" name="Line 269"/>
            <p:cNvSpPr>
              <a:spLocks noChangeShapeType="1"/>
            </p:cNvSpPr>
            <p:nvPr/>
          </p:nvSpPr>
          <p:spPr bwMode="auto">
            <a:xfrm>
              <a:off x="488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9" name="Line 270"/>
            <p:cNvSpPr>
              <a:spLocks noChangeShapeType="1"/>
            </p:cNvSpPr>
            <p:nvPr/>
          </p:nvSpPr>
          <p:spPr bwMode="auto">
            <a:xfrm>
              <a:off x="489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0" name="Line 271"/>
            <p:cNvSpPr>
              <a:spLocks noChangeShapeType="1"/>
            </p:cNvSpPr>
            <p:nvPr/>
          </p:nvSpPr>
          <p:spPr bwMode="auto">
            <a:xfrm>
              <a:off x="490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1" name="Line 272"/>
            <p:cNvSpPr>
              <a:spLocks noChangeShapeType="1"/>
            </p:cNvSpPr>
            <p:nvPr/>
          </p:nvSpPr>
          <p:spPr bwMode="auto">
            <a:xfrm>
              <a:off x="491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2" name="Line 273"/>
            <p:cNvSpPr>
              <a:spLocks noChangeShapeType="1"/>
            </p:cNvSpPr>
            <p:nvPr/>
          </p:nvSpPr>
          <p:spPr bwMode="auto">
            <a:xfrm>
              <a:off x="492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3" name="Line 274"/>
            <p:cNvSpPr>
              <a:spLocks noChangeShapeType="1"/>
            </p:cNvSpPr>
            <p:nvPr/>
          </p:nvSpPr>
          <p:spPr bwMode="auto">
            <a:xfrm>
              <a:off x="493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4" name="Line 275"/>
            <p:cNvSpPr>
              <a:spLocks noChangeShapeType="1"/>
            </p:cNvSpPr>
            <p:nvPr/>
          </p:nvSpPr>
          <p:spPr bwMode="auto">
            <a:xfrm>
              <a:off x="494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5" name="Line 276"/>
            <p:cNvSpPr>
              <a:spLocks noChangeShapeType="1"/>
            </p:cNvSpPr>
            <p:nvPr/>
          </p:nvSpPr>
          <p:spPr bwMode="auto">
            <a:xfrm>
              <a:off x="495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6" name="Line 277"/>
            <p:cNvSpPr>
              <a:spLocks noChangeShapeType="1"/>
            </p:cNvSpPr>
            <p:nvPr/>
          </p:nvSpPr>
          <p:spPr bwMode="auto">
            <a:xfrm>
              <a:off x="496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7" name="Line 278"/>
            <p:cNvSpPr>
              <a:spLocks noChangeShapeType="1"/>
            </p:cNvSpPr>
            <p:nvPr/>
          </p:nvSpPr>
          <p:spPr bwMode="auto">
            <a:xfrm>
              <a:off x="497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8" name="Line 279"/>
            <p:cNvSpPr>
              <a:spLocks noChangeShapeType="1"/>
            </p:cNvSpPr>
            <p:nvPr/>
          </p:nvSpPr>
          <p:spPr bwMode="auto">
            <a:xfrm>
              <a:off x="498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9" name="Line 280"/>
            <p:cNvSpPr>
              <a:spLocks noChangeShapeType="1"/>
            </p:cNvSpPr>
            <p:nvPr/>
          </p:nvSpPr>
          <p:spPr bwMode="auto">
            <a:xfrm>
              <a:off x="499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0" name="Line 281"/>
            <p:cNvSpPr>
              <a:spLocks noChangeShapeType="1"/>
            </p:cNvSpPr>
            <p:nvPr/>
          </p:nvSpPr>
          <p:spPr bwMode="auto">
            <a:xfrm>
              <a:off x="500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1" name="Line 282"/>
            <p:cNvSpPr>
              <a:spLocks noChangeShapeType="1"/>
            </p:cNvSpPr>
            <p:nvPr/>
          </p:nvSpPr>
          <p:spPr bwMode="auto">
            <a:xfrm>
              <a:off x="501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2" name="Line 283"/>
            <p:cNvSpPr>
              <a:spLocks noChangeShapeType="1"/>
            </p:cNvSpPr>
            <p:nvPr/>
          </p:nvSpPr>
          <p:spPr bwMode="auto">
            <a:xfrm>
              <a:off x="502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3" name="Line 284"/>
            <p:cNvSpPr>
              <a:spLocks noChangeShapeType="1"/>
            </p:cNvSpPr>
            <p:nvPr/>
          </p:nvSpPr>
          <p:spPr bwMode="auto">
            <a:xfrm>
              <a:off x="503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4" name="Line 285"/>
            <p:cNvSpPr>
              <a:spLocks noChangeShapeType="1"/>
            </p:cNvSpPr>
            <p:nvPr/>
          </p:nvSpPr>
          <p:spPr bwMode="auto">
            <a:xfrm>
              <a:off x="504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5" name="Line 286"/>
            <p:cNvSpPr>
              <a:spLocks noChangeShapeType="1"/>
            </p:cNvSpPr>
            <p:nvPr/>
          </p:nvSpPr>
          <p:spPr bwMode="auto">
            <a:xfrm>
              <a:off x="505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6" name="Line 287"/>
            <p:cNvSpPr>
              <a:spLocks noChangeShapeType="1"/>
            </p:cNvSpPr>
            <p:nvPr/>
          </p:nvSpPr>
          <p:spPr bwMode="auto">
            <a:xfrm>
              <a:off x="5064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7" name="Line 288"/>
            <p:cNvSpPr>
              <a:spLocks noChangeShapeType="1"/>
            </p:cNvSpPr>
            <p:nvPr/>
          </p:nvSpPr>
          <p:spPr bwMode="auto">
            <a:xfrm>
              <a:off x="507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8" name="Line 289"/>
            <p:cNvSpPr>
              <a:spLocks noChangeShapeType="1"/>
            </p:cNvSpPr>
            <p:nvPr/>
          </p:nvSpPr>
          <p:spPr bwMode="auto">
            <a:xfrm>
              <a:off x="508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9" name="Rectangle 290"/>
            <p:cNvSpPr>
              <a:spLocks noChangeArrowheads="1"/>
            </p:cNvSpPr>
            <p:nvPr/>
          </p:nvSpPr>
          <p:spPr bwMode="auto">
            <a:xfrm>
              <a:off x="4812" y="302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0" name="Freeform 291"/>
            <p:cNvSpPr>
              <a:spLocks/>
            </p:cNvSpPr>
            <p:nvPr/>
          </p:nvSpPr>
          <p:spPr bwMode="auto">
            <a:xfrm>
              <a:off x="4308" y="349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1" name="Rectangle 292"/>
            <p:cNvSpPr>
              <a:spLocks noChangeArrowheads="1"/>
            </p:cNvSpPr>
            <p:nvPr/>
          </p:nvSpPr>
          <p:spPr bwMode="auto">
            <a:xfrm>
              <a:off x="4397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X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2" name="Freeform 293"/>
            <p:cNvSpPr>
              <a:spLocks/>
            </p:cNvSpPr>
            <p:nvPr/>
          </p:nvSpPr>
          <p:spPr bwMode="auto">
            <a:xfrm>
              <a:off x="5124" y="350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3" name="Rectangle 294"/>
            <p:cNvSpPr>
              <a:spLocks noChangeArrowheads="1"/>
            </p:cNvSpPr>
            <p:nvPr/>
          </p:nvSpPr>
          <p:spPr bwMode="auto">
            <a:xfrm>
              <a:off x="5213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X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4" name="Line 295"/>
            <p:cNvSpPr>
              <a:spLocks noChangeShapeType="1"/>
            </p:cNvSpPr>
            <p:nvPr/>
          </p:nvSpPr>
          <p:spPr bwMode="auto">
            <a:xfrm>
              <a:off x="4618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5" name="Line 296"/>
            <p:cNvSpPr>
              <a:spLocks noChangeShapeType="1"/>
            </p:cNvSpPr>
            <p:nvPr/>
          </p:nvSpPr>
          <p:spPr bwMode="auto">
            <a:xfrm>
              <a:off x="463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6" name="Line 297"/>
            <p:cNvSpPr>
              <a:spLocks noChangeShapeType="1"/>
            </p:cNvSpPr>
            <p:nvPr/>
          </p:nvSpPr>
          <p:spPr bwMode="auto">
            <a:xfrm>
              <a:off x="464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7" name="Line 298"/>
            <p:cNvSpPr>
              <a:spLocks noChangeShapeType="1"/>
            </p:cNvSpPr>
            <p:nvPr/>
          </p:nvSpPr>
          <p:spPr bwMode="auto">
            <a:xfrm>
              <a:off x="464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8" name="Line 299"/>
            <p:cNvSpPr>
              <a:spLocks noChangeShapeType="1"/>
            </p:cNvSpPr>
            <p:nvPr/>
          </p:nvSpPr>
          <p:spPr bwMode="auto">
            <a:xfrm>
              <a:off x="466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9" name="Line 300"/>
            <p:cNvSpPr>
              <a:spLocks noChangeShapeType="1"/>
            </p:cNvSpPr>
            <p:nvPr/>
          </p:nvSpPr>
          <p:spPr bwMode="auto">
            <a:xfrm>
              <a:off x="467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0" name="Line 301"/>
            <p:cNvSpPr>
              <a:spLocks noChangeShapeType="1"/>
            </p:cNvSpPr>
            <p:nvPr/>
          </p:nvSpPr>
          <p:spPr bwMode="auto">
            <a:xfrm>
              <a:off x="467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1" name="Line 302"/>
            <p:cNvSpPr>
              <a:spLocks noChangeShapeType="1"/>
            </p:cNvSpPr>
            <p:nvPr/>
          </p:nvSpPr>
          <p:spPr bwMode="auto">
            <a:xfrm>
              <a:off x="469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2" name="Line 303"/>
            <p:cNvSpPr>
              <a:spLocks noChangeShapeType="1"/>
            </p:cNvSpPr>
            <p:nvPr/>
          </p:nvSpPr>
          <p:spPr bwMode="auto">
            <a:xfrm>
              <a:off x="470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3" name="Line 304"/>
            <p:cNvSpPr>
              <a:spLocks noChangeShapeType="1"/>
            </p:cNvSpPr>
            <p:nvPr/>
          </p:nvSpPr>
          <p:spPr bwMode="auto">
            <a:xfrm>
              <a:off x="470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4" name="Line 305"/>
            <p:cNvSpPr>
              <a:spLocks noChangeShapeType="1"/>
            </p:cNvSpPr>
            <p:nvPr/>
          </p:nvSpPr>
          <p:spPr bwMode="auto">
            <a:xfrm>
              <a:off x="4724" y="3627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5" name="Line 306"/>
            <p:cNvSpPr>
              <a:spLocks noChangeShapeType="1"/>
            </p:cNvSpPr>
            <p:nvPr/>
          </p:nvSpPr>
          <p:spPr bwMode="auto">
            <a:xfrm>
              <a:off x="473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6" name="Line 307"/>
            <p:cNvSpPr>
              <a:spLocks noChangeShapeType="1"/>
            </p:cNvSpPr>
            <p:nvPr/>
          </p:nvSpPr>
          <p:spPr bwMode="auto">
            <a:xfrm>
              <a:off x="473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7" name="Line 308"/>
            <p:cNvSpPr>
              <a:spLocks noChangeShapeType="1"/>
            </p:cNvSpPr>
            <p:nvPr/>
          </p:nvSpPr>
          <p:spPr bwMode="auto">
            <a:xfrm>
              <a:off x="475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8" name="Line 309"/>
            <p:cNvSpPr>
              <a:spLocks noChangeShapeType="1"/>
            </p:cNvSpPr>
            <p:nvPr/>
          </p:nvSpPr>
          <p:spPr bwMode="auto">
            <a:xfrm>
              <a:off x="476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9" name="Line 310"/>
            <p:cNvSpPr>
              <a:spLocks noChangeShapeType="1"/>
            </p:cNvSpPr>
            <p:nvPr/>
          </p:nvSpPr>
          <p:spPr bwMode="auto">
            <a:xfrm>
              <a:off x="476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0" name="Line 311"/>
            <p:cNvSpPr>
              <a:spLocks noChangeShapeType="1"/>
            </p:cNvSpPr>
            <p:nvPr/>
          </p:nvSpPr>
          <p:spPr bwMode="auto">
            <a:xfrm>
              <a:off x="478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1" name="Line 312"/>
            <p:cNvSpPr>
              <a:spLocks noChangeShapeType="1"/>
            </p:cNvSpPr>
            <p:nvPr/>
          </p:nvSpPr>
          <p:spPr bwMode="auto">
            <a:xfrm>
              <a:off x="479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2" name="Line 313"/>
            <p:cNvSpPr>
              <a:spLocks noChangeShapeType="1"/>
            </p:cNvSpPr>
            <p:nvPr/>
          </p:nvSpPr>
          <p:spPr bwMode="auto">
            <a:xfrm>
              <a:off x="479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3" name="Line 314"/>
            <p:cNvSpPr>
              <a:spLocks noChangeShapeType="1"/>
            </p:cNvSpPr>
            <p:nvPr/>
          </p:nvSpPr>
          <p:spPr bwMode="auto">
            <a:xfrm>
              <a:off x="481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4" name="Line 315"/>
            <p:cNvSpPr>
              <a:spLocks noChangeShapeType="1"/>
            </p:cNvSpPr>
            <p:nvPr/>
          </p:nvSpPr>
          <p:spPr bwMode="auto">
            <a:xfrm>
              <a:off x="482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5" name="Line 316"/>
            <p:cNvSpPr>
              <a:spLocks noChangeShapeType="1"/>
            </p:cNvSpPr>
            <p:nvPr/>
          </p:nvSpPr>
          <p:spPr bwMode="auto">
            <a:xfrm>
              <a:off x="482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6" name="Line 317"/>
            <p:cNvSpPr>
              <a:spLocks noChangeShapeType="1"/>
            </p:cNvSpPr>
            <p:nvPr/>
          </p:nvSpPr>
          <p:spPr bwMode="auto">
            <a:xfrm>
              <a:off x="484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7" name="Line 318"/>
            <p:cNvSpPr>
              <a:spLocks noChangeShapeType="1"/>
            </p:cNvSpPr>
            <p:nvPr/>
          </p:nvSpPr>
          <p:spPr bwMode="auto">
            <a:xfrm>
              <a:off x="485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8" name="Line 319"/>
            <p:cNvSpPr>
              <a:spLocks noChangeShapeType="1"/>
            </p:cNvSpPr>
            <p:nvPr/>
          </p:nvSpPr>
          <p:spPr bwMode="auto">
            <a:xfrm>
              <a:off x="486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9" name="Line 320"/>
            <p:cNvSpPr>
              <a:spLocks noChangeShapeType="1"/>
            </p:cNvSpPr>
            <p:nvPr/>
          </p:nvSpPr>
          <p:spPr bwMode="auto">
            <a:xfrm>
              <a:off x="487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0" name="Line 321"/>
            <p:cNvSpPr>
              <a:spLocks noChangeShapeType="1"/>
            </p:cNvSpPr>
            <p:nvPr/>
          </p:nvSpPr>
          <p:spPr bwMode="auto">
            <a:xfrm>
              <a:off x="488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1" name="Line 322"/>
            <p:cNvSpPr>
              <a:spLocks noChangeShapeType="1"/>
            </p:cNvSpPr>
            <p:nvPr/>
          </p:nvSpPr>
          <p:spPr bwMode="auto">
            <a:xfrm>
              <a:off x="489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2" name="Line 323"/>
            <p:cNvSpPr>
              <a:spLocks noChangeShapeType="1"/>
            </p:cNvSpPr>
            <p:nvPr/>
          </p:nvSpPr>
          <p:spPr bwMode="auto">
            <a:xfrm>
              <a:off x="490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3" name="Line 324"/>
            <p:cNvSpPr>
              <a:spLocks noChangeShapeType="1"/>
            </p:cNvSpPr>
            <p:nvPr/>
          </p:nvSpPr>
          <p:spPr bwMode="auto">
            <a:xfrm>
              <a:off x="491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4" name="Line 325"/>
            <p:cNvSpPr>
              <a:spLocks noChangeShapeType="1"/>
            </p:cNvSpPr>
            <p:nvPr/>
          </p:nvSpPr>
          <p:spPr bwMode="auto">
            <a:xfrm>
              <a:off x="492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5" name="Line 326"/>
            <p:cNvSpPr>
              <a:spLocks noChangeShapeType="1"/>
            </p:cNvSpPr>
            <p:nvPr/>
          </p:nvSpPr>
          <p:spPr bwMode="auto">
            <a:xfrm>
              <a:off x="493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6" name="Line 327"/>
            <p:cNvSpPr>
              <a:spLocks noChangeShapeType="1"/>
            </p:cNvSpPr>
            <p:nvPr/>
          </p:nvSpPr>
          <p:spPr bwMode="auto">
            <a:xfrm>
              <a:off x="494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7" name="Line 328"/>
            <p:cNvSpPr>
              <a:spLocks noChangeShapeType="1"/>
            </p:cNvSpPr>
            <p:nvPr/>
          </p:nvSpPr>
          <p:spPr bwMode="auto">
            <a:xfrm>
              <a:off x="495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8" name="Line 329"/>
            <p:cNvSpPr>
              <a:spLocks noChangeShapeType="1"/>
            </p:cNvSpPr>
            <p:nvPr/>
          </p:nvSpPr>
          <p:spPr bwMode="auto">
            <a:xfrm>
              <a:off x="496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9" name="Line 330"/>
            <p:cNvSpPr>
              <a:spLocks noChangeShapeType="1"/>
            </p:cNvSpPr>
            <p:nvPr/>
          </p:nvSpPr>
          <p:spPr bwMode="auto">
            <a:xfrm>
              <a:off x="497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0" name="Line 331"/>
            <p:cNvSpPr>
              <a:spLocks noChangeShapeType="1"/>
            </p:cNvSpPr>
            <p:nvPr/>
          </p:nvSpPr>
          <p:spPr bwMode="auto">
            <a:xfrm>
              <a:off x="498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1" name="Line 332"/>
            <p:cNvSpPr>
              <a:spLocks noChangeShapeType="1"/>
            </p:cNvSpPr>
            <p:nvPr/>
          </p:nvSpPr>
          <p:spPr bwMode="auto">
            <a:xfrm>
              <a:off x="499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2" name="Line 333"/>
            <p:cNvSpPr>
              <a:spLocks noChangeShapeType="1"/>
            </p:cNvSpPr>
            <p:nvPr/>
          </p:nvSpPr>
          <p:spPr bwMode="auto">
            <a:xfrm>
              <a:off x="500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3" name="Line 334"/>
            <p:cNvSpPr>
              <a:spLocks noChangeShapeType="1"/>
            </p:cNvSpPr>
            <p:nvPr/>
          </p:nvSpPr>
          <p:spPr bwMode="auto">
            <a:xfrm>
              <a:off x="501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4" name="Line 335"/>
            <p:cNvSpPr>
              <a:spLocks noChangeShapeType="1"/>
            </p:cNvSpPr>
            <p:nvPr/>
          </p:nvSpPr>
          <p:spPr bwMode="auto">
            <a:xfrm>
              <a:off x="502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5" name="Line 336"/>
            <p:cNvSpPr>
              <a:spLocks noChangeShapeType="1"/>
            </p:cNvSpPr>
            <p:nvPr/>
          </p:nvSpPr>
          <p:spPr bwMode="auto">
            <a:xfrm>
              <a:off x="503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6" name="Line 337"/>
            <p:cNvSpPr>
              <a:spLocks noChangeShapeType="1"/>
            </p:cNvSpPr>
            <p:nvPr/>
          </p:nvSpPr>
          <p:spPr bwMode="auto">
            <a:xfrm>
              <a:off x="504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7" name="Line 338"/>
            <p:cNvSpPr>
              <a:spLocks noChangeShapeType="1"/>
            </p:cNvSpPr>
            <p:nvPr/>
          </p:nvSpPr>
          <p:spPr bwMode="auto">
            <a:xfrm>
              <a:off x="505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8" name="Line 339"/>
            <p:cNvSpPr>
              <a:spLocks noChangeShapeType="1"/>
            </p:cNvSpPr>
            <p:nvPr/>
          </p:nvSpPr>
          <p:spPr bwMode="auto">
            <a:xfrm>
              <a:off x="5064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9" name="Line 340"/>
            <p:cNvSpPr>
              <a:spLocks noChangeShapeType="1"/>
            </p:cNvSpPr>
            <p:nvPr/>
          </p:nvSpPr>
          <p:spPr bwMode="auto">
            <a:xfrm>
              <a:off x="507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10" name="Line 341"/>
            <p:cNvSpPr>
              <a:spLocks noChangeShapeType="1"/>
            </p:cNvSpPr>
            <p:nvPr/>
          </p:nvSpPr>
          <p:spPr bwMode="auto">
            <a:xfrm>
              <a:off x="508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11" name="Rectangle 342"/>
            <p:cNvSpPr>
              <a:spLocks noChangeArrowheads="1"/>
            </p:cNvSpPr>
            <p:nvPr/>
          </p:nvSpPr>
          <p:spPr bwMode="auto">
            <a:xfrm>
              <a:off x="4812" y="348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2" name="Freeform 192"/>
            <p:cNvSpPr>
              <a:spLocks/>
            </p:cNvSpPr>
            <p:nvPr/>
          </p:nvSpPr>
          <p:spPr bwMode="auto">
            <a:xfrm>
              <a:off x="4715" y="96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3" name="Freeform 291"/>
            <p:cNvSpPr>
              <a:spLocks/>
            </p:cNvSpPr>
            <p:nvPr/>
          </p:nvSpPr>
          <p:spPr bwMode="auto">
            <a:xfrm>
              <a:off x="4032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4" name="Rectangle 292"/>
            <p:cNvSpPr>
              <a:spLocks noChangeArrowheads="1"/>
            </p:cNvSpPr>
            <p:nvPr/>
          </p:nvSpPr>
          <p:spPr bwMode="auto">
            <a:xfrm>
              <a:off x="4121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U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5" name="Freeform 291"/>
            <p:cNvSpPr>
              <a:spLocks/>
            </p:cNvSpPr>
            <p:nvPr/>
          </p:nvSpPr>
          <p:spPr bwMode="auto">
            <a:xfrm>
              <a:off x="4848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6" name="Rectangle 292"/>
            <p:cNvSpPr>
              <a:spLocks noChangeArrowheads="1"/>
            </p:cNvSpPr>
            <p:nvPr/>
          </p:nvSpPr>
          <p:spPr bwMode="auto">
            <a:xfrm>
              <a:off x="4937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U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7" name="Freeform 291"/>
            <p:cNvSpPr>
              <a:spLocks/>
            </p:cNvSpPr>
            <p:nvPr/>
          </p:nvSpPr>
          <p:spPr bwMode="auto">
            <a:xfrm>
              <a:off x="4560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8" name="Rectangle 292"/>
            <p:cNvSpPr>
              <a:spLocks noChangeArrowheads="1"/>
            </p:cNvSpPr>
            <p:nvPr/>
          </p:nvSpPr>
          <p:spPr bwMode="auto">
            <a:xfrm>
              <a:off x="4649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9" name="Freeform 291"/>
            <p:cNvSpPr>
              <a:spLocks/>
            </p:cNvSpPr>
            <p:nvPr/>
          </p:nvSpPr>
          <p:spPr bwMode="auto">
            <a:xfrm>
              <a:off x="5376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0" name="Rectangle 292"/>
            <p:cNvSpPr>
              <a:spLocks noChangeArrowheads="1"/>
            </p:cNvSpPr>
            <p:nvPr/>
          </p:nvSpPr>
          <p:spPr bwMode="auto">
            <a:xfrm>
              <a:off x="5465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1" name="Freeform 291"/>
            <p:cNvSpPr>
              <a:spLocks/>
            </p:cNvSpPr>
            <p:nvPr/>
          </p:nvSpPr>
          <p:spPr bwMode="auto">
            <a:xfrm>
              <a:off x="3936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2" name="Rectangle 292"/>
            <p:cNvSpPr>
              <a:spLocks noChangeArrowheads="1"/>
            </p:cNvSpPr>
            <p:nvPr/>
          </p:nvSpPr>
          <p:spPr bwMode="auto">
            <a:xfrm>
              <a:off x="4025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U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3" name="Freeform 291"/>
            <p:cNvSpPr>
              <a:spLocks/>
            </p:cNvSpPr>
            <p:nvPr/>
          </p:nvSpPr>
          <p:spPr bwMode="auto">
            <a:xfrm>
              <a:off x="5424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4" name="Rectangle 292"/>
            <p:cNvSpPr>
              <a:spLocks noChangeArrowheads="1"/>
            </p:cNvSpPr>
            <p:nvPr/>
          </p:nvSpPr>
          <p:spPr bwMode="auto">
            <a:xfrm>
              <a:off x="5513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U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4876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Geospatial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8768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Image processing and mining</a:t>
            </a:r>
          </a:p>
          <a:p>
            <a:pPr lvl="1"/>
            <a:r>
              <a:rPr lang="en-US" sz="2400" dirty="0" smtClean="0"/>
              <a:t>Ex: SAR Images from Polar Grid project (J. Wang) </a:t>
            </a:r>
          </a:p>
          <a:p>
            <a:pPr lvl="1"/>
            <a:r>
              <a:rPr lang="en-US" sz="2400" dirty="0" smtClean="0"/>
              <a:t>Apply to 20 TB of </a:t>
            </a:r>
            <a:r>
              <a:rPr lang="en-US" sz="2400" dirty="0" smtClean="0"/>
              <a:t>data</a:t>
            </a:r>
          </a:p>
          <a:p>
            <a:r>
              <a:rPr lang="en-US" sz="2800" dirty="0" smtClean="0"/>
              <a:t>Flood modeling I</a:t>
            </a:r>
          </a:p>
          <a:p>
            <a:pPr lvl="1"/>
            <a:r>
              <a:rPr lang="en-US" sz="2400" dirty="0" smtClean="0"/>
              <a:t>Chaining flood models over a geographic area. </a:t>
            </a:r>
          </a:p>
          <a:p>
            <a:r>
              <a:rPr lang="en-US" sz="2800" dirty="0" smtClean="0"/>
              <a:t>Flood modeling II</a:t>
            </a:r>
          </a:p>
          <a:p>
            <a:pPr lvl="1"/>
            <a:r>
              <a:rPr lang="en-US" sz="2400" dirty="0" smtClean="0"/>
              <a:t>Parameter fits and inversion problems.</a:t>
            </a:r>
          </a:p>
          <a:p>
            <a:r>
              <a:rPr lang="en-US" sz="2600" dirty="0" smtClean="0"/>
              <a:t>Real time GPS processing</a:t>
            </a:r>
          </a:p>
        </p:txBody>
      </p:sp>
      <p:pic>
        <p:nvPicPr>
          <p:cNvPr id="5" name="Picture 4" descr="orignial.png"/>
          <p:cNvPicPr>
            <a:picLocks noChangeAspect="1"/>
          </p:cNvPicPr>
          <p:nvPr/>
        </p:nvPicPr>
        <p:blipFill>
          <a:blip r:embed="rId2"/>
          <a:srcRect l="4918" t="2188" r="6557"/>
          <a:stretch>
            <a:fillRect/>
          </a:stretch>
        </p:blipFill>
        <p:spPr>
          <a:xfrm>
            <a:off x="5791200" y="457200"/>
            <a:ext cx="2971800" cy="2460617"/>
          </a:xfrm>
          <a:prstGeom prst="rect">
            <a:avLst/>
          </a:prstGeom>
        </p:spPr>
      </p:pic>
      <p:pic>
        <p:nvPicPr>
          <p:cNvPr id="6" name="Picture 5" descr="wiener4-4.png"/>
          <p:cNvPicPr>
            <a:picLocks noChangeAspect="1"/>
          </p:cNvPicPr>
          <p:nvPr/>
        </p:nvPicPr>
        <p:blipFill>
          <a:blip r:embed="rId3"/>
          <a:srcRect l="4099" r="5732"/>
          <a:stretch>
            <a:fillRect/>
          </a:stretch>
        </p:blipFill>
        <p:spPr>
          <a:xfrm>
            <a:off x="5793075" y="3926317"/>
            <a:ext cx="2969925" cy="247448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>
            <a:off x="6722910" y="3435781"/>
            <a:ext cx="103593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65998" y="3200400"/>
            <a:ext cx="84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Filter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File</a:t>
            </a:r>
            <a:r>
              <a:rPr lang="en-US" sz="3600" dirty="0" smtClean="0"/>
              <a:t>/Data Parallel Examples from</a:t>
            </a:r>
            <a:r>
              <a:rPr lang="en-US" sz="3600" dirty="0" smtClean="0"/>
              <a:t> Biology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EST (Expressed Sequence Tag) Assembly:  </a:t>
            </a:r>
            <a:r>
              <a:rPr lang="en-US" dirty="0" smtClean="0"/>
              <a:t>(Dong) 2 million mRNA sequences generates 540000 files taking 15 hours on 400 TeraGrid nodes (CAP3 run dominates)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MultiParanoid/InParanoid gene sequence clustering: </a:t>
            </a:r>
            <a:r>
              <a:rPr lang="en-US" dirty="0" smtClean="0"/>
              <a:t>(Dong) 476 core years just for Prokaryotes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Population Genomics: </a:t>
            </a:r>
            <a:r>
              <a:rPr lang="en-US" dirty="0" smtClean="0"/>
              <a:t>(Lynch) Looking at all pairs separated by up to 1000 nucleotides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Sequence-based </a:t>
            </a:r>
            <a:r>
              <a:rPr lang="en-US" dirty="0" err="1" smtClean="0">
                <a:solidFill>
                  <a:srgbClr val="FF0000"/>
                </a:solidFill>
              </a:rPr>
              <a:t>transcriptome</a:t>
            </a:r>
            <a:r>
              <a:rPr lang="en-US" dirty="0" smtClean="0">
                <a:solidFill>
                  <a:srgbClr val="FF0000"/>
                </a:solidFill>
              </a:rPr>
              <a:t> profiling: </a:t>
            </a:r>
            <a:r>
              <a:rPr lang="en-US" dirty="0" smtClean="0"/>
              <a:t>(</a:t>
            </a:r>
            <a:r>
              <a:rPr lang="en-US" dirty="0" err="1" smtClean="0"/>
              <a:t>Cherbas</a:t>
            </a:r>
            <a:r>
              <a:rPr lang="en-US" dirty="0" smtClean="0"/>
              <a:t>, Innes) MAQ, SOAP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Systems Microbiology: </a:t>
            </a:r>
            <a:r>
              <a:rPr lang="en-US" dirty="0" smtClean="0"/>
              <a:t>(</a:t>
            </a:r>
            <a:r>
              <a:rPr lang="en-US" dirty="0" err="1" smtClean="0"/>
              <a:t>Brun</a:t>
            </a:r>
            <a:r>
              <a:rPr lang="en-US" dirty="0" smtClean="0"/>
              <a:t>) BLAST, </a:t>
            </a:r>
            <a:r>
              <a:rPr lang="en-US" dirty="0" err="1" smtClean="0"/>
              <a:t>InterProScan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Metagenomics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(</a:t>
            </a:r>
            <a:r>
              <a:rPr lang="en-US" dirty="0" err="1" smtClean="0"/>
              <a:t>Fortenberry</a:t>
            </a:r>
            <a:r>
              <a:rPr lang="en-US" dirty="0" smtClean="0"/>
              <a:t>, Nelson) Pairwise alignment of 7243 16s sequence data took 12 hours on TeraGrid</a:t>
            </a:r>
          </a:p>
          <a:p>
            <a:r>
              <a:rPr lang="en-US" b="1" dirty="0" smtClean="0"/>
              <a:t>All can use Dryad or Hadoop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1037</Words>
  <Application>Microsoft Office PowerPoint</Application>
  <PresentationFormat>On-screen Show (4:3)</PresentationFormat>
  <Paragraphs>161</Paragraphs>
  <Slides>16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Cloud Computing, Data Mining and Cyberinfrastructure </vt:lpstr>
      <vt:lpstr>Cloud Computing: Infrastructure and Runtimes</vt:lpstr>
      <vt:lpstr>Commercial Clouds</vt:lpstr>
      <vt:lpstr>Open Architecture Clouds</vt:lpstr>
      <vt:lpstr>Cloud Runtimes</vt:lpstr>
      <vt:lpstr>Data-File Parallelism and Clouds</vt:lpstr>
      <vt:lpstr>Slide 7</vt:lpstr>
      <vt:lpstr>Geospatial Examples</vt:lpstr>
      <vt:lpstr>File/Data Parallel Examples from Biology</vt:lpstr>
      <vt:lpstr>MPI Applications on Clouds</vt:lpstr>
      <vt:lpstr>Kmeans Clustering</vt:lpstr>
      <vt:lpstr>Deterministic Annealing for Clustering</vt:lpstr>
      <vt:lpstr>Deterministic Annealing</vt:lpstr>
      <vt:lpstr>Various Sequence Clustering Results</vt:lpstr>
      <vt:lpstr>Obesity Patient ~ 20 dimensional data</vt:lpstr>
      <vt:lpstr>Conclusions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ptl</dc:creator>
  <cp:lastModifiedBy>Marlon  Pierce</cp:lastModifiedBy>
  <cp:revision>77</cp:revision>
  <dcterms:created xsi:type="dcterms:W3CDTF">2009-06-10T17:55:05Z</dcterms:created>
  <dcterms:modified xsi:type="dcterms:W3CDTF">2009-06-10T20:51:32Z</dcterms:modified>
</cp:coreProperties>
</file>