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90" r:id="rId3"/>
    <p:sldId id="293" r:id="rId4"/>
    <p:sldId id="292" r:id="rId5"/>
    <p:sldId id="303" r:id="rId6"/>
    <p:sldId id="304" r:id="rId7"/>
    <p:sldId id="305" r:id="rId8"/>
    <p:sldId id="309" r:id="rId9"/>
    <p:sldId id="311" r:id="rId10"/>
    <p:sldId id="310" r:id="rId11"/>
    <p:sldId id="295" r:id="rId12"/>
    <p:sldId id="306" r:id="rId13"/>
    <p:sldId id="307" r:id="rId14"/>
    <p:sldId id="308" r:id="rId15"/>
    <p:sldId id="296" r:id="rId16"/>
    <p:sldId id="297" r:id="rId17"/>
    <p:sldId id="312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Multidimensional Scaling Performance*</a:t>
            </a:r>
            <a:endParaRPr lang="en-US" sz="1800" dirty="0"/>
          </a:p>
        </c:rich>
      </c:tx>
      <c:layout>
        <c:manualLayout>
          <c:xMode val="edge"/>
          <c:yMode val="edge"/>
          <c:x val="0.1885"/>
          <c:y val="3.1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513943569553804E-2"/>
          <c:y val="0.11493290153246973"/>
          <c:w val="0.8791527230971129"/>
          <c:h val="0.77895584624502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cat>
            <c:strRef>
              <c:f>Sheet1!$A$2:$A$4</c:f>
              <c:strCache>
                <c:ptCount val="3"/>
                <c:pt idx="0">
                  <c:v>0</c:v>
                </c:pt>
                <c:pt idx="1">
                  <c:v>50K</c:v>
                </c:pt>
                <c:pt idx="2">
                  <c:v>90K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6.8</c:v>
                </c:pt>
                <c:pt idx="1">
                  <c:v>3.3</c:v>
                </c:pt>
                <c:pt idx="2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144384"/>
        <c:axId val="65916864"/>
      </c:barChart>
      <c:catAx>
        <c:axId val="7214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65916864"/>
        <c:crosses val="autoZero"/>
        <c:auto val="1"/>
        <c:lblAlgn val="ctr"/>
        <c:lblOffset val="100"/>
        <c:noMultiLvlLbl val="0"/>
      </c:catAx>
      <c:valAx>
        <c:axId val="659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1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AA73-1C71-4173-8936-D65261E185C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75089-66C2-4C5F-BE44-A4EFD298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477000" y="5833080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AD8E-9EFB-44BB-B480-F8DF2896A8EF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28342"/>
            <a:ext cx="1619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19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17954"/>
            <a:ext cx="3733800" cy="8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2438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71280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java.org/wiki/Main_P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grids.ucs.indiana.edu/ptliupages/publications/hpdc2010_submission_57.pdf" TargetMode="External"/><Relationship Id="rId3" Type="http://schemas.openxmlformats.org/officeDocument/2006/relationships/hyperlink" Target="http://grids.ucs.indiana.edu/ptliupages/publications/hpcsApril12-08.pdf" TargetMode="External"/><Relationship Id="rId7" Type="http://schemas.openxmlformats.org/officeDocument/2006/relationships/hyperlink" Target="http://escience2008.iu.edu/" TargetMode="External"/><Relationship Id="rId12" Type="http://schemas.openxmlformats.org/officeDocument/2006/relationships/hyperlink" Target="http://grids.ucs.indiana.edu/ptliupages/presentations/thesis-presentation-reduc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cience2008.iu.edu/workshops/advances/index.shtml" TargetMode="External"/><Relationship Id="rId11" Type="http://schemas.openxmlformats.org/officeDocument/2006/relationships/hyperlink" Target="http://graal.ens-lyon.fr/mapreduce/" TargetMode="External"/><Relationship Id="rId5" Type="http://schemas.openxmlformats.org/officeDocument/2006/relationships/hyperlink" Target="http://grids.ucs.indiana.edu/ptliupages/publications/eScience2008_bae3.pdf" TargetMode="External"/><Relationship Id="rId10" Type="http://schemas.openxmlformats.org/officeDocument/2006/relationships/hyperlink" Target="http://grids.ucs.indiana.edu/ptliupages/publications/twister__hpdc_mapreduce.pdf" TargetMode="External"/><Relationship Id="rId4" Type="http://schemas.openxmlformats.org/officeDocument/2006/relationships/hyperlink" Target="http://cisedu.us/cis/hpcs/08/" TargetMode="External"/><Relationship Id="rId9" Type="http://schemas.openxmlformats.org/officeDocument/2006/relationships/hyperlink" Target="http://hpdc2010.eecs.northwestern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en-us/projects/bio/mbf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CGL+SC09/DataforPlotviz/BIOLOGY_Metagenomics.b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8349"/>
            <a:ext cx="7696200" cy="14668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Interpolative Multidimensional Scaling Techniques for the Identification of Clusters in Very Large Sequence Sets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2011</a:t>
            </a: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99" y="3733800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3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300"/>
            <a:ext cx="9144000" cy="7271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Scaled-up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Sequence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Clustering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899482" y="914579"/>
            <a:ext cx="1123464" cy="717027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 Sequences  (N = 1 Million+)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54810" y="2021318"/>
            <a:ext cx="1799683" cy="576262"/>
            <a:chOff x="6861308" y="2783139"/>
            <a:chExt cx="1799683" cy="576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08" y="2783139"/>
              <a:ext cx="576262" cy="5762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77040" y="2934425"/>
              <a:ext cx="10839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Distance Matrix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92470" y="3356581"/>
            <a:ext cx="2415066" cy="965081"/>
            <a:chOff x="2690334" y="4118402"/>
            <a:chExt cx="2415066" cy="965081"/>
          </a:xfrm>
        </p:grpSpPr>
        <p:pic>
          <p:nvPicPr>
            <p:cNvPr id="9" name="Picture 2" descr="http://iterativemapreduce.org/images/twis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394" y="4118402"/>
              <a:ext cx="1022006" cy="298702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2690334" y="4248750"/>
              <a:ext cx="1789612" cy="8347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/>
                <a:t>Interpolative MDS with  Pairwise Distance Calculation 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0136" y="3372568"/>
            <a:ext cx="1992942" cy="848196"/>
            <a:chOff x="6466634" y="4134389"/>
            <a:chExt cx="1992942" cy="848196"/>
          </a:xfrm>
        </p:grpSpPr>
        <p:pic>
          <p:nvPicPr>
            <p:cNvPr id="12" name="Picture 2" descr="http://iterativemapreduce.org/images/twis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37570" y="4134389"/>
              <a:ext cx="1022006" cy="298702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6466634" y="4339580"/>
              <a:ext cx="1369422" cy="643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Multi-Dimensional Scaling (MDS)</a:t>
              </a:r>
              <a:endParaRPr lang="en-US" sz="1100" dirty="0"/>
            </a:p>
          </p:txBody>
        </p:sp>
      </p:grpSp>
      <p:cxnSp>
        <p:nvCxnSpPr>
          <p:cNvPr id="14" name="Straight Arrow Connector 13"/>
          <p:cNvCxnSpPr>
            <a:stCxn id="40" idx="6"/>
            <a:endCxn id="6" idx="1"/>
          </p:cNvCxnSpPr>
          <p:nvPr/>
        </p:nvCxnSpPr>
        <p:spPr>
          <a:xfrm>
            <a:off x="5829432" y="2305843"/>
            <a:ext cx="925378" cy="36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23" idx="0"/>
          </p:cNvCxnSpPr>
          <p:nvPr/>
        </p:nvCxnSpPr>
        <p:spPr>
          <a:xfrm flipH="1">
            <a:off x="1458756" y="1584203"/>
            <a:ext cx="2458" cy="3445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13" idx="0"/>
          </p:cNvCxnSpPr>
          <p:nvPr/>
        </p:nvCxnSpPr>
        <p:spPr>
          <a:xfrm>
            <a:off x="7042941" y="2597580"/>
            <a:ext cx="1906" cy="9801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30624" y="4799026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31" idx="1"/>
            <a:endCxn id="10" idx="6"/>
          </p:cNvCxnSpPr>
          <p:nvPr/>
        </p:nvCxnSpPr>
        <p:spPr>
          <a:xfrm flipH="1">
            <a:off x="3982082" y="3900715"/>
            <a:ext cx="1368068" cy="35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31" idx="3"/>
          </p:cNvCxnSpPr>
          <p:nvPr/>
        </p:nvCxnSpPr>
        <p:spPr>
          <a:xfrm flipH="1">
            <a:off x="5867970" y="3899262"/>
            <a:ext cx="492166" cy="14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ocument 19"/>
          <p:cNvSpPr/>
          <p:nvPr/>
        </p:nvSpPr>
        <p:spPr>
          <a:xfrm>
            <a:off x="6738572" y="4724579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sp>
        <p:nvSpPr>
          <p:cNvPr id="21" name="Flowchart: Document 20"/>
          <p:cNvSpPr/>
          <p:nvPr/>
        </p:nvSpPr>
        <p:spPr>
          <a:xfrm>
            <a:off x="2520359" y="1944896"/>
            <a:ext cx="1123464" cy="717027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Reference Sequence Set (M = 100K) </a:t>
            </a:r>
          </a:p>
        </p:txBody>
      </p:sp>
      <p:sp>
        <p:nvSpPr>
          <p:cNvPr id="22" name="Flowchart: Document 21"/>
          <p:cNvSpPr/>
          <p:nvPr/>
        </p:nvSpPr>
        <p:spPr>
          <a:xfrm>
            <a:off x="1005850" y="3543066"/>
            <a:ext cx="914400" cy="717027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 - M Sequence Set (900K) </a:t>
            </a:r>
          </a:p>
        </p:txBody>
      </p:sp>
      <p:sp>
        <p:nvSpPr>
          <p:cNvPr id="23" name="Diamond 22"/>
          <p:cNvSpPr/>
          <p:nvPr/>
        </p:nvSpPr>
        <p:spPr>
          <a:xfrm>
            <a:off x="873736" y="1928713"/>
            <a:ext cx="1170039" cy="759906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/>
              <a:t>Select Reference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>
          <a:xfrm>
            <a:off x="1458756" y="2688619"/>
            <a:ext cx="4294" cy="8544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21" idx="1"/>
          </p:cNvCxnSpPr>
          <p:nvPr/>
        </p:nvCxnSpPr>
        <p:spPr>
          <a:xfrm flipV="1">
            <a:off x="2043775" y="2303410"/>
            <a:ext cx="476584" cy="52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10" idx="2"/>
          </p:cNvCxnSpPr>
          <p:nvPr/>
        </p:nvCxnSpPr>
        <p:spPr>
          <a:xfrm>
            <a:off x="1920250" y="3901580"/>
            <a:ext cx="272220" cy="27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10" idx="0"/>
          </p:cNvCxnSpPr>
          <p:nvPr/>
        </p:nvCxnSpPr>
        <p:spPr>
          <a:xfrm>
            <a:off x="3082091" y="2614520"/>
            <a:ext cx="5185" cy="8724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3"/>
            <a:endCxn id="40" idx="2"/>
          </p:cNvCxnSpPr>
          <p:nvPr/>
        </p:nvCxnSpPr>
        <p:spPr>
          <a:xfrm>
            <a:off x="3643823" y="2303410"/>
            <a:ext cx="890209" cy="24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080438" y="3222788"/>
            <a:ext cx="1082359" cy="971484"/>
            <a:chOff x="5223808" y="3984609"/>
            <a:chExt cx="1082359" cy="971484"/>
          </a:xfrm>
        </p:grpSpPr>
        <p:sp>
          <p:nvSpPr>
            <p:cNvPr id="30" name="TextBox 29"/>
            <p:cNvSpPr txBox="1"/>
            <p:nvPr/>
          </p:nvSpPr>
          <p:spPr>
            <a:xfrm>
              <a:off x="5223808" y="3984609"/>
              <a:ext cx="10823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Reference Coordinates</a:t>
              </a:r>
            </a:p>
          </p:txBody>
        </p:sp>
        <p:sp>
          <p:nvSpPr>
            <p:cNvPr id="31" name="Folded Corner 30"/>
            <p:cNvSpPr/>
            <p:nvPr/>
          </p:nvSpPr>
          <p:spPr>
            <a:xfrm>
              <a:off x="5493520" y="4368979"/>
              <a:ext cx="517820" cy="587114"/>
            </a:xfrm>
            <a:prstGeom prst="foldedCorner">
              <a:avLst>
                <a:gd name="adj" fmla="val 22363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x, y, z</a:t>
              </a:r>
            </a:p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91375" y="4738554"/>
            <a:ext cx="1454332" cy="587114"/>
            <a:chOff x="2389239" y="5500375"/>
            <a:chExt cx="1454332" cy="587114"/>
          </a:xfrm>
        </p:grpSpPr>
        <p:sp>
          <p:nvSpPr>
            <p:cNvPr id="33" name="TextBox 32"/>
            <p:cNvSpPr txBox="1"/>
            <p:nvPr/>
          </p:nvSpPr>
          <p:spPr>
            <a:xfrm>
              <a:off x="2389239" y="5578488"/>
              <a:ext cx="10823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 - M Coordinates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3325751" y="5500375"/>
              <a:ext cx="517820" cy="587114"/>
            </a:xfrm>
            <a:prstGeom prst="foldedCorner">
              <a:avLst>
                <a:gd name="adj" fmla="val 22363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x, y, z</a:t>
              </a:r>
            </a:p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Arrow Connector 34"/>
          <p:cNvCxnSpPr>
            <a:stCxn id="10" idx="4"/>
            <a:endCxn id="34" idx="0"/>
          </p:cNvCxnSpPr>
          <p:nvPr/>
        </p:nvCxnSpPr>
        <p:spPr>
          <a:xfrm flipH="1">
            <a:off x="3086797" y="4321662"/>
            <a:ext cx="479" cy="4168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3"/>
            <a:endCxn id="17" idx="2"/>
          </p:cNvCxnSpPr>
          <p:nvPr/>
        </p:nvCxnSpPr>
        <p:spPr>
          <a:xfrm flipV="1">
            <a:off x="3345707" y="5027626"/>
            <a:ext cx="1584917" cy="44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2"/>
            <a:endCxn id="17" idx="0"/>
          </p:cNvCxnSpPr>
          <p:nvPr/>
        </p:nvCxnSpPr>
        <p:spPr>
          <a:xfrm flipH="1">
            <a:off x="5607280" y="4194272"/>
            <a:ext cx="1780" cy="6047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6"/>
            <a:endCxn id="20" idx="1"/>
          </p:cNvCxnSpPr>
          <p:nvPr/>
        </p:nvCxnSpPr>
        <p:spPr>
          <a:xfrm>
            <a:off x="6283936" y="5027626"/>
            <a:ext cx="454636" cy="17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534032" y="1460246"/>
            <a:ext cx="1295400" cy="1378997"/>
            <a:chOff x="5031896" y="2222067"/>
            <a:chExt cx="1295400" cy="1378997"/>
          </a:xfrm>
        </p:grpSpPr>
        <p:sp>
          <p:nvSpPr>
            <p:cNvPr id="40" name="Oval 39"/>
            <p:cNvSpPr/>
            <p:nvPr/>
          </p:nvSpPr>
          <p:spPr>
            <a:xfrm>
              <a:off x="5031896" y="2534264"/>
              <a:ext cx="1295400" cy="106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Pairwise Alignment &amp; Distance Calculation</a:t>
              </a:r>
              <a:endParaRPr lang="en-US" sz="1100" dirty="0"/>
            </a:p>
          </p:txBody>
        </p:sp>
        <p:pic>
          <p:nvPicPr>
            <p:cNvPr id="41" name="Picture 2" descr="http://iterativemapreduce.org/images/twis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9444" y="2222067"/>
              <a:ext cx="1022006" cy="298702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/>
        </p:nvSpPr>
        <p:spPr>
          <a:xfrm>
            <a:off x="5521936" y="16765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MxM</a:t>
            </a:r>
            <a:r>
              <a:rPr lang="en-US" i="1" dirty="0" smtClean="0">
                <a:latin typeface="Adobe Caslon Pro" pitchFamily="18" charset="0"/>
              </a:rPr>
              <a:t>)</a:t>
            </a:r>
          </a:p>
          <a:p>
            <a:r>
              <a:rPr lang="en-US" i="1" dirty="0">
                <a:latin typeface="Adobe Caslon Pro" pitchFamily="18" charset="0"/>
              </a:rPr>
              <a:t> </a:t>
            </a:r>
            <a:r>
              <a:rPr lang="en-US" i="1" dirty="0" smtClean="0">
                <a:latin typeface="Adobe Caslon Pro" pitchFamily="18" charset="0"/>
              </a:rPr>
              <a:t> 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3936" y="395006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>
                <a:latin typeface="Adobe Caslon Pro" pitchFamily="18" charset="0"/>
              </a:rPr>
              <a:t>M</a:t>
            </a:r>
            <a:r>
              <a:rPr lang="en-US" i="1" dirty="0" err="1" smtClean="0">
                <a:latin typeface="Adobe Caslon Pro" pitchFamily="18" charset="0"/>
              </a:rPr>
              <a:t>xM</a:t>
            </a:r>
            <a:r>
              <a:rPr lang="en-US" i="1" dirty="0" smtClean="0">
                <a:latin typeface="Adobe Caslon Pro" pitchFamily="18" charset="0"/>
              </a:rPr>
              <a:t>)</a:t>
            </a:r>
          </a:p>
          <a:p>
            <a:r>
              <a:rPr lang="en-US" i="1" dirty="0">
                <a:latin typeface="Adobe Caslon Pro" pitchFamily="18" charset="0"/>
              </a:rPr>
              <a:t> </a:t>
            </a:r>
            <a:r>
              <a:rPr lang="en-US" i="1" dirty="0" smtClean="0">
                <a:latin typeface="Adobe Caslon Pro" pitchFamily="18" charset="0"/>
              </a:rPr>
              <a:t> 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16936" y="4140379"/>
            <a:ext cx="15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Mx</a:t>
            </a:r>
            <a:r>
              <a:rPr lang="en-US" i="1" dirty="0" smtClean="0">
                <a:latin typeface="Adobe Caslon Pro" pitchFamily="18" charset="0"/>
              </a:rPr>
              <a:t>(N-M))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393" y="5453390"/>
            <a:ext cx="5721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Note. This implementation of the Needleman-</a:t>
            </a:r>
            <a:r>
              <a:rPr lang="en-US" sz="1100" dirty="0" err="1" smtClean="0"/>
              <a:t>Wunsch</a:t>
            </a:r>
            <a:r>
              <a:rPr lang="en-US" sz="1100" dirty="0" smtClean="0"/>
              <a:t> algorithm is based on the </a:t>
            </a:r>
            <a:r>
              <a:rPr lang="en-US" sz="1100" dirty="0" err="1" smtClean="0">
                <a:hlinkClick r:id="rId4"/>
              </a:rPr>
              <a:t>BioJava</a:t>
            </a:r>
            <a:r>
              <a:rPr lang="en-US" sz="1100" dirty="0" smtClean="0"/>
              <a:t> library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47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78023"/>
            <a:ext cx="6400800" cy="533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Results – 100K Sequences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9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5562601"/>
            <a:ext cx="5486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1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57" y="428662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1"/>
                </a:solidFill>
              </a:rPr>
              <a:t>Full MDS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1514" y="3718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1"/>
                </a:solidFill>
              </a:rPr>
              <a:t>MDS – 50K Interpolated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94869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bg1"/>
                </a:solidFill>
              </a:rPr>
              <a:t>MDS – 90K Interpolated</a:t>
            </a:r>
            <a:endParaRPr lang="en-US" sz="1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17008"/>
            <a:ext cx="5376863" cy="5334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100K </a:t>
            </a:r>
            <a:r>
              <a:rPr lang="en-US" sz="1600" dirty="0" err="1" smtClean="0">
                <a:solidFill>
                  <a:schemeClr val="bg1"/>
                </a:solidFill>
              </a:rPr>
              <a:t>Metagenomics</a:t>
            </a:r>
            <a:r>
              <a:rPr lang="en-US" sz="1600" dirty="0" smtClean="0">
                <a:solidFill>
                  <a:schemeClr val="bg1"/>
                </a:solidFill>
              </a:rPr>
              <a:t> Sequences - Full </a:t>
            </a:r>
            <a:r>
              <a:rPr lang="en-US" sz="1600" dirty="0" smtClean="0">
                <a:solidFill>
                  <a:schemeClr val="bg1"/>
                </a:solidFill>
              </a:rPr>
              <a:t>MDS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63"/>
            <a:ext cx="8286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86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943600"/>
            <a:ext cx="6324600" cy="5334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100K </a:t>
            </a:r>
            <a:r>
              <a:rPr lang="en-US" sz="1600" dirty="0" err="1" smtClean="0">
                <a:solidFill>
                  <a:schemeClr val="bg1"/>
                </a:solidFill>
              </a:rPr>
              <a:t>Metagenomics</a:t>
            </a:r>
            <a:r>
              <a:rPr lang="en-US" sz="1600" dirty="0" smtClean="0">
                <a:solidFill>
                  <a:schemeClr val="bg1"/>
                </a:solidFill>
              </a:rPr>
              <a:t> Sequences – 50K Interpolated Points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-10886"/>
            <a:ext cx="8286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76200"/>
            <a:ext cx="6324600" cy="5334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100K </a:t>
            </a:r>
            <a:r>
              <a:rPr lang="en-US" sz="1600" dirty="0" err="1" smtClean="0">
                <a:solidFill>
                  <a:schemeClr val="bg1"/>
                </a:solidFill>
              </a:rPr>
              <a:t>Metagenomics</a:t>
            </a:r>
            <a:r>
              <a:rPr lang="en-US" sz="1600" dirty="0" smtClean="0">
                <a:solidFill>
                  <a:schemeClr val="bg1"/>
                </a:solidFill>
              </a:rPr>
              <a:t> Sequences – 90K Interpolated Points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74019539"/>
              </p:ext>
            </p:extLst>
          </p:nvPr>
        </p:nvGraphicFramePr>
        <p:xfrm>
          <a:off x="1436647" y="60135"/>
          <a:ext cx="6096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702786" y="2180517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Wallclock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 Time (hours)</a:t>
            </a:r>
            <a:endParaRPr lang="en-US" sz="18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582" y="4761794"/>
            <a:ext cx="433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Number of Interpolated Points</a:t>
            </a:r>
            <a:endParaRPr lang="en-US" sz="18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16" y="5285638"/>
            <a:ext cx="73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/>
              <a:t>* For 100K sequences, running on 90 nodes (720 cores) of Polar Grid Quarry 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066800"/>
            <a:ext cx="7110412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Mutlidimensional</a:t>
            </a:r>
            <a:r>
              <a:rPr lang="en-US" sz="2400" dirty="0" smtClean="0"/>
              <a:t> Scaling can be used to visually identify sequence clusters and direct more detailed studies.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SMACOF-MDS requires only dissimilarity between sequences, not Euclidean distances or  feature vectors.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Interpolation </a:t>
            </a:r>
            <a:r>
              <a:rPr lang="en-US" sz="2400" dirty="0" smtClean="0"/>
              <a:t>can dramatically decrease computational complexity while yielding reasonable results.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Optimal interpolation patterns need to be determined.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066800"/>
            <a:ext cx="711041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Twister supports iterative algorithms (like MDS) and eases multi-thousand job control.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4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Future Directions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54800" y="1219200"/>
            <a:ext cx="711041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Hierarchical MDS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MDS by Deterministic Annealing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MDS method comparison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Scale-up to 20M+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781" y="1143000"/>
            <a:ext cx="327455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Salsa Group</a:t>
            </a:r>
          </a:p>
          <a:p>
            <a:pPr lvl="1"/>
            <a:r>
              <a:rPr lang="en-US" sz="1800" i="0" dirty="0" smtClean="0"/>
              <a:t>Dr. Geoffrey Fox</a:t>
            </a:r>
          </a:p>
          <a:p>
            <a:pPr lvl="1"/>
            <a:r>
              <a:rPr lang="en-US" sz="1800" i="0" dirty="0" smtClean="0"/>
              <a:t>Dr. Judy </a:t>
            </a:r>
            <a:r>
              <a:rPr lang="en-US" sz="1800" i="0" dirty="0" err="1" smtClean="0"/>
              <a:t>Qiu</a:t>
            </a:r>
            <a:endParaRPr lang="en-US" sz="1800" i="0" dirty="0" smtClean="0"/>
          </a:p>
          <a:p>
            <a:pPr lvl="1"/>
            <a:r>
              <a:rPr lang="en-US" sz="1800" i="0" dirty="0" err="1" smtClean="0"/>
              <a:t>Seung-Hee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Bae</a:t>
            </a:r>
            <a:endParaRPr lang="en-US" sz="1800" i="0" dirty="0" smtClean="0"/>
          </a:p>
          <a:p>
            <a:pPr lvl="1"/>
            <a:r>
              <a:rPr lang="en-US" sz="1800" i="0" dirty="0" smtClean="0"/>
              <a:t>Jong </a:t>
            </a:r>
            <a:r>
              <a:rPr lang="en-US" sz="1800" i="0" dirty="0" err="1" smtClean="0"/>
              <a:t>Youl</a:t>
            </a:r>
            <a:r>
              <a:rPr lang="en-US" sz="1800" i="0" dirty="0" smtClean="0"/>
              <a:t> Choi</a:t>
            </a:r>
          </a:p>
          <a:p>
            <a:pPr lvl="1"/>
            <a:r>
              <a:rPr lang="en-US" sz="1800" i="0" dirty="0" err="1" smtClean="0"/>
              <a:t>Jaliya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Ekanayake</a:t>
            </a:r>
            <a:r>
              <a:rPr lang="en-US" sz="1800" i="0" dirty="0" smtClean="0"/>
              <a:t> (Microsoft)</a:t>
            </a:r>
          </a:p>
          <a:p>
            <a:pPr lvl="1"/>
            <a:r>
              <a:rPr lang="en-US" sz="1800" i="0" dirty="0" err="1" smtClean="0"/>
              <a:t>Saliya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Ekanayake</a:t>
            </a:r>
            <a:endParaRPr lang="en-US" sz="1800" i="0" dirty="0" smtClean="0"/>
          </a:p>
          <a:p>
            <a:pPr lvl="1"/>
            <a:r>
              <a:rPr lang="en-US" sz="1800" i="0" dirty="0" err="1" smtClean="0"/>
              <a:t>Thilina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Gunarathne</a:t>
            </a:r>
            <a:endParaRPr lang="en-US" sz="1800" i="0" dirty="0" smtClean="0"/>
          </a:p>
          <a:p>
            <a:pPr lvl="1"/>
            <a:r>
              <a:rPr lang="en-US" sz="1800" i="0" dirty="0" err="1" smtClean="0"/>
              <a:t>Bingjing</a:t>
            </a:r>
            <a:r>
              <a:rPr lang="en-US" sz="1800" i="0" dirty="0" smtClean="0"/>
              <a:t> Zhang</a:t>
            </a:r>
          </a:p>
          <a:p>
            <a:pPr lvl="1"/>
            <a:r>
              <a:rPr lang="en-US" sz="1800" i="0" dirty="0" err="1" smtClean="0"/>
              <a:t>Hui</a:t>
            </a:r>
            <a:r>
              <a:rPr lang="en-US" sz="1800" i="0" dirty="0" smtClean="0"/>
              <a:t> Li</a:t>
            </a:r>
          </a:p>
          <a:p>
            <a:pPr lvl="1"/>
            <a:r>
              <a:rPr lang="en-US" sz="1800" i="0" dirty="0" smtClean="0"/>
              <a:t>Yang </a:t>
            </a:r>
            <a:r>
              <a:rPr lang="en-US" sz="1800" i="0" dirty="0" err="1" smtClean="0"/>
              <a:t>Ruan</a:t>
            </a:r>
            <a:endParaRPr lang="en-US" sz="1800" i="0" dirty="0" smtClean="0"/>
          </a:p>
          <a:p>
            <a:pPr lvl="1"/>
            <a:r>
              <a:rPr lang="en-US" sz="1800" i="0" dirty="0" err="1" smtClean="0"/>
              <a:t>Yuduo</a:t>
            </a:r>
            <a:r>
              <a:rPr lang="en-US" sz="1800" i="0" dirty="0" smtClean="0"/>
              <a:t> Zhou</a:t>
            </a:r>
          </a:p>
          <a:p>
            <a:pPr lvl="1"/>
            <a:r>
              <a:rPr lang="en-US" sz="1800" i="0" dirty="0" err="1" smtClean="0"/>
              <a:t>Tak</a:t>
            </a:r>
            <a:r>
              <a:rPr lang="en-US" sz="1800" i="0" dirty="0" smtClean="0"/>
              <a:t>-Lon Wu</a:t>
            </a:r>
            <a:endParaRPr lang="en-US" sz="18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558498"/>
            <a:ext cx="4667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/>
              <a:t>Collaborators</a:t>
            </a:r>
          </a:p>
          <a:p>
            <a:pPr lvl="1"/>
            <a:r>
              <a:rPr lang="en-US" sz="1800" i="0" dirty="0" smtClean="0"/>
              <a:t>Mina Rho, Indiana University</a:t>
            </a:r>
          </a:p>
          <a:p>
            <a:pPr lvl="1"/>
            <a:r>
              <a:rPr lang="en-US" sz="1800" i="0" dirty="0" err="1" smtClean="0"/>
              <a:t>Qunfeng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Donng</a:t>
            </a:r>
            <a:r>
              <a:rPr lang="en-US" sz="1800" i="0" dirty="0" smtClean="0"/>
              <a:t>, University of North Texas</a:t>
            </a:r>
          </a:p>
          <a:p>
            <a:pPr lvl="1"/>
            <a:endParaRPr lang="en-US" sz="1800" i="0" dirty="0"/>
          </a:p>
          <a:p>
            <a:pPr lvl="1"/>
            <a:endParaRPr lang="en-US" sz="1800" i="0" dirty="0" smtClean="0"/>
          </a:p>
          <a:p>
            <a:pPr lvl="1"/>
            <a:endParaRPr lang="en-US" sz="1800" i="0" dirty="0"/>
          </a:p>
          <a:p>
            <a:pPr lvl="1"/>
            <a:endParaRPr lang="en-US" sz="1800" i="0" dirty="0" smtClean="0"/>
          </a:p>
          <a:p>
            <a:pPr lvl="1"/>
            <a:endParaRPr lang="en-US" sz="1800" i="0" dirty="0"/>
          </a:p>
          <a:p>
            <a:pPr lvl="1"/>
            <a:endParaRPr lang="en-US" sz="1800" i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441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This work is supported by NIH ARRA funding.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33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16S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rRNA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Sequence Diversity and Abundance</a:t>
            </a:r>
            <a:r>
              <a:rPr lang="en-US" sz="3200" baseline="30000" dirty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4" descr="An external file that holds a picture, illustration, etc.&#10;Object name is zcm0040421140001.jpg Object name is zcm004042114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2998"/>
            <a:ext cx="3239572" cy="43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48200" y="1600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i="0" dirty="0" err="1" smtClean="0">
                <a:solidFill>
                  <a:srgbClr val="7D110C"/>
                </a:solidFill>
              </a:rPr>
              <a:t>Pyrosequencing</a:t>
            </a:r>
            <a:r>
              <a:rPr lang="en-US" sz="1600" i="0" dirty="0" smtClean="0">
                <a:solidFill>
                  <a:srgbClr val="7D110C"/>
                </a:solidFill>
              </a:rPr>
              <a:t> capable of generating millions of sequence reads from environmental samples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i="0" dirty="0">
              <a:solidFill>
                <a:srgbClr val="7D110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i="0" dirty="0" smtClean="0">
              <a:solidFill>
                <a:srgbClr val="7D110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i="0" dirty="0">
              <a:solidFill>
                <a:srgbClr val="7D110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i="0" dirty="0" smtClean="0">
              <a:solidFill>
                <a:srgbClr val="7D110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7D110C"/>
                </a:solidFill>
              </a:rPr>
              <a:t>Computational goal is classification and grouping of sequences</a:t>
            </a:r>
            <a:endParaRPr lang="en-US" sz="1600" i="0" dirty="0">
              <a:solidFill>
                <a:srgbClr val="7D110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5088523"/>
            <a:ext cx="5461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 smtClean="0"/>
              <a:t>* JE </a:t>
            </a:r>
            <a:r>
              <a:rPr lang="en-US" sz="1100" i="0" dirty="0" err="1" smtClean="0"/>
              <a:t>Clarridge</a:t>
            </a:r>
            <a:r>
              <a:rPr lang="en-US" sz="1100" i="0" dirty="0" smtClean="0"/>
              <a:t>, “Impact of 16S </a:t>
            </a:r>
            <a:r>
              <a:rPr lang="en-US" sz="1100" i="0" dirty="0" err="1" smtClean="0"/>
              <a:t>rRNA</a:t>
            </a:r>
            <a:r>
              <a:rPr lang="en-US" sz="1100" i="0" dirty="0" smtClean="0"/>
              <a:t> gene sequence analysis for identification of bacteria on clinical microbiology and infectious diseases.” </a:t>
            </a:r>
            <a:r>
              <a:rPr lang="en-US" sz="1100" i="0" u="sng" dirty="0" err="1"/>
              <a:t>Clin</a:t>
            </a:r>
            <a:r>
              <a:rPr lang="en-US" sz="1100" i="0" u="sng" dirty="0"/>
              <a:t> </a:t>
            </a:r>
            <a:r>
              <a:rPr lang="en-US" sz="1100" i="0" u="sng" dirty="0" err="1"/>
              <a:t>Microbiol</a:t>
            </a:r>
            <a:r>
              <a:rPr lang="en-US" sz="1100" i="0" u="sng" dirty="0"/>
              <a:t> Rev.</a:t>
            </a:r>
            <a:r>
              <a:rPr lang="en-US" sz="1100" i="0" dirty="0"/>
              <a:t> 2004 </a:t>
            </a:r>
            <a:r>
              <a:rPr lang="en-US" sz="1100" i="0" dirty="0" smtClean="0"/>
              <a:t>Oct;17(4)</a:t>
            </a:r>
            <a:endParaRPr lang="en-US" sz="1100" i="0" dirty="0"/>
          </a:p>
        </p:txBody>
      </p:sp>
      <p:sp>
        <p:nvSpPr>
          <p:cNvPr id="2" name="TextBox 1"/>
          <p:cNvSpPr txBox="1"/>
          <p:nvPr/>
        </p:nvSpPr>
        <p:spPr>
          <a:xfrm>
            <a:off x="3173802" y="14693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Bibliography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9800" y="1219200"/>
            <a:ext cx="7576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Yijun</a:t>
            </a:r>
            <a:r>
              <a:rPr lang="en-US" sz="1200" dirty="0" smtClean="0"/>
              <a:t> Sun, et al.  ESPRIT: estimating species richness using large collections of 16S </a:t>
            </a:r>
            <a:r>
              <a:rPr lang="en-US" sz="1200" dirty="0" err="1" smtClean="0"/>
              <a:t>rRNA</a:t>
            </a:r>
            <a:r>
              <a:rPr lang="en-US" sz="1200" dirty="0" smtClean="0"/>
              <a:t> </a:t>
            </a:r>
            <a:r>
              <a:rPr lang="en-US" sz="1200" dirty="0" err="1" smtClean="0"/>
              <a:t>pyrosequences</a:t>
            </a:r>
            <a:r>
              <a:rPr lang="en-US" sz="1200" dirty="0" smtClean="0"/>
              <a:t>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Acids Res. (2009) first published online May 5, 2009 doi:10.1093/</a:t>
            </a:r>
            <a:r>
              <a:rPr lang="en-US" sz="1200" dirty="0" err="1" smtClean="0"/>
              <a:t>nar</a:t>
            </a:r>
            <a:r>
              <a:rPr lang="en-US" sz="1200" dirty="0" smtClean="0"/>
              <a:t>/gkp285.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Xiaohong</a:t>
            </a:r>
            <a:r>
              <a:rPr lang="en-US" sz="1200" dirty="0" smtClean="0"/>
              <a:t> Qiu, Geoffrey C. Fox (presenter), </a:t>
            </a:r>
            <a:r>
              <a:rPr lang="en-US" sz="1200" dirty="0" err="1" smtClean="0"/>
              <a:t>Huapeng</a:t>
            </a:r>
            <a:r>
              <a:rPr lang="en-US" sz="1200" dirty="0" smtClean="0"/>
              <a:t> Yuan, Seung-Hee Bae, George </a:t>
            </a:r>
            <a:r>
              <a:rPr lang="en-US" sz="1200" dirty="0" err="1" smtClean="0"/>
              <a:t>Chrysanthakopoulos</a:t>
            </a:r>
            <a:r>
              <a:rPr lang="en-US" sz="1200" dirty="0" smtClean="0"/>
              <a:t>, </a:t>
            </a:r>
            <a:r>
              <a:rPr lang="en-US" sz="1200" dirty="0" err="1" smtClean="0"/>
              <a:t>Henrik</a:t>
            </a:r>
            <a:r>
              <a:rPr lang="en-US" sz="1200" dirty="0" smtClean="0"/>
              <a:t> </a:t>
            </a:r>
            <a:r>
              <a:rPr lang="en-US" sz="1200" dirty="0" err="1" smtClean="0"/>
              <a:t>Frystyk</a:t>
            </a:r>
            <a:r>
              <a:rPr lang="en-US" sz="1200" dirty="0" smtClean="0"/>
              <a:t> Nielsen </a:t>
            </a:r>
            <a:r>
              <a:rPr lang="en-US" sz="1200" dirty="0" smtClean="0">
                <a:hlinkClick r:id="rId3"/>
              </a:rPr>
              <a:t>PARALLEL CLUSTERING AND DIMENSIONAL SCALING ON MULTICORE SYSTEMS</a:t>
            </a:r>
            <a:r>
              <a:rPr lang="en-US" sz="1200" dirty="0" smtClean="0"/>
              <a:t> Invited talk at the 2008 High Performance Computing &amp; Simulation Conference (</a:t>
            </a:r>
            <a:r>
              <a:rPr lang="en-US" sz="1200" dirty="0" smtClean="0">
                <a:hlinkClick r:id="rId4"/>
              </a:rPr>
              <a:t>HPCS 2008</a:t>
            </a:r>
            <a:r>
              <a:rPr lang="en-US" sz="1200" dirty="0" smtClean="0"/>
              <a:t>) In Conjunction With The 22nd EUROPEAN CONFERENCE ON MODELLING AND SIMULATION (ECMS 2008) Nicosia, Cyprus June 3 - 6, 2008.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Seung-Hee Bae </a:t>
            </a:r>
            <a:r>
              <a:rPr lang="en-US" sz="1200" dirty="0" smtClean="0">
                <a:hlinkClick r:id="rId5"/>
              </a:rPr>
              <a:t>Parallel Multidimensional Scaling Performance on Multicore Systems</a:t>
            </a:r>
            <a:r>
              <a:rPr lang="en-US" sz="1200" dirty="0" smtClean="0"/>
              <a:t> at </a:t>
            </a:r>
            <a:r>
              <a:rPr lang="en-US" sz="1200" dirty="0" err="1" smtClean="0">
                <a:hlinkClick r:id="rId6"/>
              </a:rPr>
              <a:t>workhop</a:t>
            </a:r>
            <a:r>
              <a:rPr lang="en-US" sz="1200" dirty="0" smtClean="0"/>
              <a:t> on Advances in High-Performance E-Science Middleware and Applications in Proceedings of </a:t>
            </a:r>
            <a:r>
              <a:rPr lang="en-US" sz="1200" dirty="0" err="1" smtClean="0">
                <a:hlinkClick r:id="rId7"/>
              </a:rPr>
              <a:t>eScience</a:t>
            </a:r>
            <a:r>
              <a:rPr lang="en-US" sz="1200" dirty="0" smtClean="0">
                <a:hlinkClick r:id="rId7"/>
              </a:rPr>
              <a:t> 2008</a:t>
            </a:r>
            <a:r>
              <a:rPr lang="en-US" sz="1200" dirty="0" smtClean="0"/>
              <a:t> Indianapolis IN December 7-12 2008.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Seung-Hee Bae, Jong Youl Choi, Judy Qiu, Geoffrey Fox </a:t>
            </a:r>
            <a:r>
              <a:rPr lang="en-US" sz="1200" dirty="0" smtClean="0">
                <a:hlinkClick r:id="rId8"/>
              </a:rPr>
              <a:t>Dimension Reduction and Visualization of Large High-dimensional Data via </a:t>
            </a:r>
            <a:r>
              <a:rPr lang="en-US" sz="1200" dirty="0" err="1" smtClean="0">
                <a:hlinkClick r:id="rId8"/>
              </a:rPr>
              <a:t>Interpolation</a:t>
            </a:r>
            <a:r>
              <a:rPr lang="en-US" sz="1200" dirty="0" err="1" smtClean="0"/>
              <a:t>Proceedings</a:t>
            </a:r>
            <a:r>
              <a:rPr lang="en-US" sz="1200" dirty="0" smtClean="0"/>
              <a:t> of ACM </a:t>
            </a:r>
            <a:r>
              <a:rPr lang="en-US" sz="1200" dirty="0" smtClean="0">
                <a:hlinkClick r:id="rId9"/>
              </a:rPr>
              <a:t>HPDC </a:t>
            </a:r>
            <a:r>
              <a:rPr lang="en-US" sz="1200" dirty="0" smtClean="0"/>
              <a:t>2010 conference, Chicago, Illinois, June 20-25, 2010.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Jaliya Ekanayake, Hui Li, Bingjing Zhang, Thilina Gunarathne, Seung-Hee Bae, Judy Qiu, Geoffrey Fox </a:t>
            </a:r>
            <a:r>
              <a:rPr lang="en-US" sz="1200" dirty="0" smtClean="0">
                <a:hlinkClick r:id="rId10"/>
              </a:rPr>
              <a:t>Twister: A Runtime for Iterative </a:t>
            </a:r>
            <a:r>
              <a:rPr lang="en-US" sz="1200" dirty="0" err="1" smtClean="0">
                <a:hlinkClick r:id="rId10"/>
              </a:rPr>
              <a:t>MapReduce</a:t>
            </a:r>
            <a:r>
              <a:rPr lang="en-US" sz="1200" dirty="0" smtClean="0">
                <a:hlinkClick r:id="rId10"/>
              </a:rPr>
              <a:t> </a:t>
            </a:r>
            <a:r>
              <a:rPr lang="en-US" sz="1200" dirty="0" smtClean="0"/>
              <a:t>March 18 2010. Proceedings of the First International </a:t>
            </a:r>
            <a:r>
              <a:rPr lang="en-US" sz="1200" dirty="0" smtClean="0">
                <a:hlinkClick r:id="rId11"/>
              </a:rPr>
              <a:t>Workshop </a:t>
            </a:r>
            <a:r>
              <a:rPr lang="en-US" sz="1200" dirty="0" smtClean="0"/>
              <a:t>on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and its Applications of ACM </a:t>
            </a:r>
            <a:r>
              <a:rPr lang="en-US" sz="1200" dirty="0" smtClean="0">
                <a:hlinkClick r:id="rId9"/>
              </a:rPr>
              <a:t>HPDC </a:t>
            </a:r>
            <a:r>
              <a:rPr lang="en-US" sz="1200" dirty="0" smtClean="0"/>
              <a:t>2010 conference, Chicago, Illinois, June 20-25, 2010.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Jaliya Ekanayake </a:t>
            </a:r>
            <a:r>
              <a:rPr lang="en-US" sz="1200" dirty="0">
                <a:hlinkClick r:id="rId12"/>
              </a:rPr>
              <a:t>Architecture and Performance of Runtime Environments for Data Intensive Scalable Computing</a:t>
            </a:r>
            <a:r>
              <a:rPr lang="en-US" sz="1200" dirty="0"/>
              <a:t> Indiana University PhD Exam December 20 </a:t>
            </a:r>
            <a:r>
              <a:rPr lang="en-US" sz="1200" dirty="0" smtClean="0"/>
              <a:t>2010.</a:t>
            </a:r>
          </a:p>
          <a:p>
            <a:pPr marL="0" indent="0">
              <a:buFont typeface="Webdings" pitchFamily="18" charset="2"/>
              <a:buNone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0" indent="0">
              <a:buFont typeface="Webdings" pitchFamily="18" charset="2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Potential Cost Savings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75" y="1295400"/>
            <a:ext cx="6477000" cy="429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3375" y="873103"/>
            <a:ext cx="219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(Sequence Length ~500)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Multidimensional Scaling (MDS)*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9"/>
          <p:cNvSpPr>
            <a:spLocks noGrp="1"/>
          </p:cNvSpPr>
          <p:nvPr/>
        </p:nvSpPr>
        <p:spPr>
          <a:xfrm>
            <a:off x="1295400" y="1066800"/>
            <a:ext cx="6781800" cy="462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Given the proximity information among points.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Optimization problem to find mapping in target dimension of the given data based on pairwise proximity information while minimize the objective function.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Objective functions: STRESS (1) or SSTRESS (2)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Only needs pairwise distances </a:t>
            </a:r>
            <a:r>
              <a:rPr lang="en-US" sz="1600" dirty="0" smtClean="0">
                <a:sym typeface="Symbol"/>
              </a:rPr>
              <a:t></a:t>
            </a:r>
            <a:r>
              <a:rPr lang="en-US" sz="1600" i="1" baseline="-25000" dirty="0" err="1" smtClean="0">
                <a:sym typeface="Symbol"/>
              </a:rPr>
              <a:t>ij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between original points (typically not Euclidean)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err="1" smtClean="0"/>
              <a:t>d</a:t>
            </a:r>
            <a:r>
              <a:rPr lang="en-US" sz="1600" i="1" baseline="-25000" dirty="0" err="1" smtClean="0"/>
              <a:t>ij</a:t>
            </a:r>
            <a:r>
              <a:rPr lang="en-US" sz="1600" dirty="0" smtClean="0"/>
              <a:t>(</a:t>
            </a:r>
            <a:r>
              <a:rPr lang="en-US" sz="1600" b="1" dirty="0" smtClean="0"/>
              <a:t>X</a:t>
            </a:r>
            <a:r>
              <a:rPr lang="en-US" sz="1600" dirty="0" smtClean="0"/>
              <a:t>) is Euclidean distance between mapped (3D) points</a:t>
            </a:r>
          </a:p>
        </p:txBody>
      </p:sp>
      <p:pic>
        <p:nvPicPr>
          <p:cNvPr id="9" name="Picture 8" descr="MDS_e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971800"/>
            <a:ext cx="4220449" cy="1066800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457200" y="5320099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</a:t>
            </a:r>
            <a:r>
              <a:rPr lang="en-US" sz="1200" dirty="0" smtClean="0"/>
              <a:t> I. Borg and P. J. </a:t>
            </a:r>
            <a:r>
              <a:rPr lang="en-US" sz="1200" dirty="0" err="1" smtClean="0"/>
              <a:t>Groenen</a:t>
            </a:r>
            <a:r>
              <a:rPr lang="en-US" sz="1200" dirty="0" smtClean="0"/>
              <a:t>. </a:t>
            </a:r>
            <a:r>
              <a:rPr lang="en-US" sz="1200" i="1" dirty="0" smtClean="0"/>
              <a:t>Modern Multidimensional Scaling: Theory and Applications. Springer, New </a:t>
            </a:r>
            <a:r>
              <a:rPr lang="en-US" sz="1200" dirty="0" smtClean="0"/>
              <a:t>York, NY, U.S.A., 2005.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650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Sequence Clustering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381000" y="2743595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 Sequences</a:t>
            </a:r>
            <a:endParaRPr lang="en-US" sz="1100" dirty="0"/>
          </a:p>
        </p:txBody>
      </p:sp>
      <p:sp>
        <p:nvSpPr>
          <p:cNvPr id="36" name="Oval 35"/>
          <p:cNvSpPr/>
          <p:nvPr/>
        </p:nvSpPr>
        <p:spPr>
          <a:xfrm>
            <a:off x="1661160" y="2514995"/>
            <a:ext cx="12954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Pairwise Alignment &amp; Distance Calculation</a:t>
            </a:r>
            <a:endParaRPr lang="en-US" sz="11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8" y="2763870"/>
            <a:ext cx="576262" cy="5762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5625" y="3391703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Distance Matrix</a:t>
            </a:r>
          </a:p>
        </p:txBody>
      </p:sp>
      <p:cxnSp>
        <p:nvCxnSpPr>
          <p:cNvPr id="39" name="Straight Arrow Connector 38"/>
          <p:cNvCxnSpPr>
            <a:stCxn id="35" idx="3"/>
            <a:endCxn id="36" idx="2"/>
          </p:cNvCxnSpPr>
          <p:nvPr/>
        </p:nvCxnSpPr>
        <p:spPr>
          <a:xfrm>
            <a:off x="1219200" y="3048395"/>
            <a:ext cx="4419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328160" y="1948190"/>
            <a:ext cx="1371600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Pairwise Clustering</a:t>
            </a:r>
            <a:endParaRPr lang="en-US" sz="1100" dirty="0"/>
          </a:p>
        </p:txBody>
      </p:sp>
      <p:sp>
        <p:nvSpPr>
          <p:cNvPr id="41" name="Oval 40"/>
          <p:cNvSpPr/>
          <p:nvPr/>
        </p:nvSpPr>
        <p:spPr>
          <a:xfrm>
            <a:off x="4406538" y="3472190"/>
            <a:ext cx="1369422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Multi-Dimensional Scaling</a:t>
            </a:r>
            <a:endParaRPr lang="en-US" sz="1100" dirty="0"/>
          </a:p>
        </p:txBody>
      </p:sp>
      <p:cxnSp>
        <p:nvCxnSpPr>
          <p:cNvPr id="42" name="Straight Arrow Connector 41"/>
          <p:cNvCxnSpPr>
            <a:stCxn id="36" idx="6"/>
            <a:endCxn id="37" idx="1"/>
          </p:cNvCxnSpPr>
          <p:nvPr/>
        </p:nvCxnSpPr>
        <p:spPr>
          <a:xfrm>
            <a:off x="2956560" y="3048395"/>
            <a:ext cx="414338" cy="3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3"/>
            <a:endCxn id="40" idx="2"/>
          </p:cNvCxnSpPr>
          <p:nvPr/>
        </p:nvCxnSpPr>
        <p:spPr>
          <a:xfrm flipV="1">
            <a:off x="3947160" y="2269693"/>
            <a:ext cx="381000" cy="782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41" idx="2"/>
          </p:cNvCxnSpPr>
          <p:nvPr/>
        </p:nvCxnSpPr>
        <p:spPr>
          <a:xfrm>
            <a:off x="3947160" y="3052001"/>
            <a:ext cx="459378" cy="7416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156960" y="2743595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46" name="Straight Arrow Connector 45"/>
          <p:cNvCxnSpPr>
            <a:stCxn id="40" idx="6"/>
            <a:endCxn id="45" idx="2"/>
          </p:cNvCxnSpPr>
          <p:nvPr/>
        </p:nvCxnSpPr>
        <p:spPr>
          <a:xfrm>
            <a:off x="5699760" y="2269693"/>
            <a:ext cx="457200" cy="702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74340" y="2362595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 Indices</a:t>
            </a:r>
          </a:p>
        </p:txBody>
      </p:sp>
      <p:cxnSp>
        <p:nvCxnSpPr>
          <p:cNvPr id="48" name="Straight Arrow Connector 47"/>
          <p:cNvCxnSpPr>
            <a:stCxn id="41" idx="6"/>
            <a:endCxn id="45" idx="2"/>
          </p:cNvCxnSpPr>
          <p:nvPr/>
        </p:nvCxnSpPr>
        <p:spPr>
          <a:xfrm flipV="1">
            <a:off x="5775960" y="2972195"/>
            <a:ext cx="381000" cy="821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28360" y="3304796"/>
            <a:ext cx="96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Coordinates</a:t>
            </a:r>
          </a:p>
        </p:txBody>
      </p:sp>
      <p:sp>
        <p:nvSpPr>
          <p:cNvPr id="50" name="Flowchart: Document 49"/>
          <p:cNvSpPr/>
          <p:nvPr/>
        </p:nvSpPr>
        <p:spPr>
          <a:xfrm>
            <a:off x="7924800" y="2665217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cxnSp>
        <p:nvCxnSpPr>
          <p:cNvPr id="51" name="Straight Arrow Connector 50"/>
          <p:cNvCxnSpPr>
            <a:stCxn id="45" idx="6"/>
            <a:endCxn id="50" idx="1"/>
          </p:cNvCxnSpPr>
          <p:nvPr/>
        </p:nvCxnSpPr>
        <p:spPr>
          <a:xfrm flipV="1">
            <a:off x="7510272" y="2970017"/>
            <a:ext cx="414528" cy="2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Callout 2 51"/>
          <p:cNvSpPr/>
          <p:nvPr/>
        </p:nvSpPr>
        <p:spPr>
          <a:xfrm>
            <a:off x="381000" y="1001132"/>
            <a:ext cx="1673257" cy="1023257"/>
          </a:xfrm>
          <a:prstGeom prst="borderCallout2">
            <a:avLst>
              <a:gd name="adj1" fmla="val 38342"/>
              <a:gd name="adj2" fmla="val 103790"/>
              <a:gd name="adj3" fmla="val 67730"/>
              <a:gd name="adj4" fmla="val 113541"/>
              <a:gd name="adj5" fmla="val 143868"/>
              <a:gd name="adj6" fmla="val 114161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Smith-Waterman / Needleman-</a:t>
            </a:r>
            <a:r>
              <a:rPr lang="en-US" sz="1200" dirty="0" err="1" smtClean="0"/>
              <a:t>Wunsch</a:t>
            </a:r>
            <a:r>
              <a:rPr lang="en-US" sz="1200" dirty="0" smtClean="0"/>
              <a:t> with </a:t>
            </a:r>
          </a:p>
          <a:p>
            <a:pPr algn="ctr"/>
            <a:r>
              <a:rPr lang="en-US" sz="1200" dirty="0" smtClean="0"/>
              <a:t>Kimura2 / Jukes-Cantor / Percent-Identity</a:t>
            </a:r>
            <a:endParaRPr lang="en-US" sz="1200" dirty="0"/>
          </a:p>
        </p:txBody>
      </p:sp>
      <p:sp>
        <p:nvSpPr>
          <p:cNvPr id="53" name="Line Callout 2 52"/>
          <p:cNvSpPr/>
          <p:nvPr/>
        </p:nvSpPr>
        <p:spPr>
          <a:xfrm>
            <a:off x="635604" y="4234191"/>
            <a:ext cx="1345596" cy="457199"/>
          </a:xfrm>
          <a:prstGeom prst="borderCallout2">
            <a:avLst>
              <a:gd name="adj1" fmla="val 38342"/>
              <a:gd name="adj2" fmla="val 103790"/>
              <a:gd name="adj3" fmla="val -6555"/>
              <a:gd name="adj4" fmla="val 119366"/>
              <a:gd name="adj5" fmla="val -135646"/>
              <a:gd name="adj6" fmla="val 119715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MPI.NET Implementation</a:t>
            </a:r>
            <a:endParaRPr lang="en-US" sz="1200" dirty="0"/>
          </a:p>
        </p:txBody>
      </p:sp>
      <p:sp>
        <p:nvSpPr>
          <p:cNvPr id="54" name="Line Callout 2 53"/>
          <p:cNvSpPr/>
          <p:nvPr/>
        </p:nvSpPr>
        <p:spPr>
          <a:xfrm>
            <a:off x="3370898" y="975007"/>
            <a:ext cx="1345596" cy="457199"/>
          </a:xfrm>
          <a:prstGeom prst="borderCallout2">
            <a:avLst>
              <a:gd name="adj1" fmla="val 38342"/>
              <a:gd name="adj2" fmla="val 103790"/>
              <a:gd name="adj3" fmla="val 67731"/>
              <a:gd name="adj4" fmla="val 119366"/>
              <a:gd name="adj5" fmla="val 198640"/>
              <a:gd name="adj6" fmla="val 120686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MPI.NET Implementation</a:t>
            </a:r>
            <a:endParaRPr lang="en-US" sz="1200" dirty="0"/>
          </a:p>
        </p:txBody>
      </p:sp>
      <p:sp>
        <p:nvSpPr>
          <p:cNvPr id="55" name="Line Callout 2 54"/>
          <p:cNvSpPr/>
          <p:nvPr/>
        </p:nvSpPr>
        <p:spPr>
          <a:xfrm>
            <a:off x="3352800" y="4704454"/>
            <a:ext cx="1345596" cy="457199"/>
          </a:xfrm>
          <a:prstGeom prst="borderCallout2">
            <a:avLst>
              <a:gd name="adj1" fmla="val 38342"/>
              <a:gd name="adj2" fmla="val 103790"/>
              <a:gd name="adj3" fmla="val -9412"/>
              <a:gd name="adj4" fmla="val 119366"/>
              <a:gd name="adj5" fmla="val -129932"/>
              <a:gd name="adj6" fmla="val 118744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MPI.NET Implementation</a:t>
            </a:r>
            <a:endParaRPr lang="en-US" sz="1200" dirty="0"/>
          </a:p>
        </p:txBody>
      </p:sp>
      <p:sp>
        <p:nvSpPr>
          <p:cNvPr id="56" name="Line Callout 2 55"/>
          <p:cNvSpPr/>
          <p:nvPr/>
        </p:nvSpPr>
        <p:spPr>
          <a:xfrm>
            <a:off x="5685731" y="4128599"/>
            <a:ext cx="1477069" cy="575856"/>
          </a:xfrm>
          <a:prstGeom prst="borderCallout2">
            <a:avLst>
              <a:gd name="adj1" fmla="val 52385"/>
              <a:gd name="adj2" fmla="val -41"/>
              <a:gd name="adj3" fmla="val 32840"/>
              <a:gd name="adj4" fmla="val -17614"/>
              <a:gd name="adj5" fmla="val -2940"/>
              <a:gd name="adj6" fmla="val -17775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Chi-Square / Deterministic Annealing</a:t>
            </a:r>
            <a:endParaRPr lang="en-US" sz="1200" dirty="0"/>
          </a:p>
        </p:txBody>
      </p:sp>
      <p:sp>
        <p:nvSpPr>
          <p:cNvPr id="57" name="Line Callout 2 56"/>
          <p:cNvSpPr/>
          <p:nvPr/>
        </p:nvSpPr>
        <p:spPr>
          <a:xfrm>
            <a:off x="7410873" y="1234085"/>
            <a:ext cx="1345596" cy="600894"/>
          </a:xfrm>
          <a:prstGeom prst="borderCallout2">
            <a:avLst>
              <a:gd name="adj1" fmla="val 44057"/>
              <a:gd name="adj2" fmla="val -2025"/>
              <a:gd name="adj3" fmla="val 82017"/>
              <a:gd name="adj4" fmla="val -21398"/>
              <a:gd name="adj5" fmla="val 247336"/>
              <a:gd name="adj6" fmla="val -21049"/>
            </a:avLst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C# Desktop Application based on </a:t>
            </a:r>
            <a:r>
              <a:rPr lang="en-US" sz="1200" dirty="0"/>
              <a:t>V</a:t>
            </a:r>
            <a:r>
              <a:rPr lang="en-US" sz="1200" dirty="0" smtClean="0"/>
              <a:t>TK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853393" y="5453390"/>
            <a:ext cx="769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Note. The implementations of Smith-Waterman and Needleman-</a:t>
            </a:r>
            <a:r>
              <a:rPr lang="en-US" sz="1100" dirty="0" err="1" smtClean="0"/>
              <a:t>Wunsch</a:t>
            </a:r>
            <a:r>
              <a:rPr lang="en-US" sz="1100" dirty="0" smtClean="0"/>
              <a:t> algorithms are from </a:t>
            </a:r>
            <a:r>
              <a:rPr lang="en-US" sz="1100" dirty="0" smtClean="0">
                <a:hlinkClick r:id="rId4"/>
              </a:rPr>
              <a:t>Microsoft Biology Foundation</a:t>
            </a:r>
            <a:r>
              <a:rPr lang="en-US" sz="1100" dirty="0" smtClean="0"/>
              <a:t> library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610989" y="318349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10379" y="227026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It Works …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162800" y="5134928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b="0" i="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…But … </a:t>
            </a:r>
            <a:endParaRPr lang="en-US" sz="3200" b="0" i="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" name="Picture 40" descr="MG30000-17clustersC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6571" y="685800"/>
            <a:ext cx="6629400" cy="38131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2" name="TextBox 41"/>
          <p:cNvSpPr txBox="1"/>
          <p:nvPr/>
        </p:nvSpPr>
        <p:spPr>
          <a:xfrm>
            <a:off x="1024171" y="46482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Visualization  of  MDS and clustering results for 30000 gene sequences from an environmental sample. The many different genes are classified by a clustering algorithm and visualized by MDS dimension reduction.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6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… There are limitations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600200"/>
            <a:ext cx="8153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Distance calculation prohibitive for large N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MDS prohibitive for large 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Job management difficult for large 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00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MDS Interpolation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741" y="2438400"/>
            <a:ext cx="1600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</a:t>
            </a:r>
            <a:br>
              <a:rPr lang="en-US" sz="2000" dirty="0" smtClean="0"/>
            </a:br>
            <a:r>
              <a:rPr lang="en-US" sz="2000" dirty="0" smtClean="0"/>
              <a:t>in-sample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00099" y="3076575"/>
            <a:ext cx="1610841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N-m</a:t>
            </a:r>
          </a:p>
          <a:p>
            <a:pPr algn="ctr"/>
            <a:r>
              <a:rPr lang="en-US" sz="1800" dirty="0" smtClean="0"/>
              <a:t>out-of-sample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868141" y="2503714"/>
            <a:ext cx="1447800" cy="4753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Training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3258003"/>
            <a:ext cx="1752600" cy="551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Interpolation</a:t>
            </a:r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 flipV="1">
            <a:off x="2410941" y="2741386"/>
            <a:ext cx="457200" cy="1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hape 26"/>
          <p:cNvCxnSpPr>
            <a:stCxn id="8" idx="3"/>
            <a:endCxn id="9" idx="0"/>
          </p:cNvCxnSpPr>
          <p:nvPr/>
        </p:nvCxnSpPr>
        <p:spPr>
          <a:xfrm>
            <a:off x="4315941" y="2741386"/>
            <a:ext cx="979959" cy="516617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>
          <a:xfrm>
            <a:off x="2410940" y="3533775"/>
            <a:ext cx="20086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941" y="2438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Trained data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6172200" y="3533775"/>
            <a:ext cx="582141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54340" y="3048000"/>
            <a:ext cx="1856259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Interpolated </a:t>
            </a:r>
          </a:p>
          <a:p>
            <a:pPr algn="ctr"/>
            <a:r>
              <a:rPr lang="en-US" sz="2000" dirty="0" smtClean="0"/>
              <a:t>MDS Map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2463" y="2120944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O(</a:t>
            </a:r>
            <a:r>
              <a:rPr lang="en-US" sz="1400" dirty="0" err="1" smtClean="0"/>
              <a:t>MxM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26086" y="3931114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O(</a:t>
            </a:r>
            <a:r>
              <a:rPr lang="en-US" sz="1400" dirty="0" err="1" smtClean="0"/>
              <a:t>Mx</a:t>
            </a:r>
            <a:r>
              <a:rPr lang="en-US" sz="1400" dirty="0" smtClean="0"/>
              <a:t>(N-M))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8877" y="30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4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41100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12" y="3886200"/>
            <a:ext cx="8077200" cy="184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Implementations support: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Quality of services</a:t>
            </a:r>
          </a:p>
          <a:p>
            <a:endParaRPr lang="en-US" sz="1600" dirty="0"/>
          </a:p>
        </p:txBody>
      </p:sp>
      <p:grpSp>
        <p:nvGrpSpPr>
          <p:cNvPr id="4" name="Group 5"/>
          <p:cNvGrpSpPr/>
          <p:nvPr/>
        </p:nvGrpSpPr>
        <p:grpSpPr>
          <a:xfrm>
            <a:off x="695325" y="1098675"/>
            <a:ext cx="7848600" cy="2590800"/>
            <a:chOff x="685800" y="1447800"/>
            <a:chExt cx="7848600" cy="2590800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49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7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mbria" pitchFamily="18" charset="0"/>
                  <a:cs typeface="Arial" pitchFamily="34" charset="0"/>
                </a:rPr>
                <a:t>Reduce Outputs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latin typeface="Cambria" pitchFamily="18" charset="0"/>
                </a:rPr>
                <a:t>A hash function maps the results of the map tasks to r  reduce tasks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0" y="6535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1"/>
                </a:solidFill>
              </a:rPr>
              <a:t>A Parallel Runtime From Information Retrieval</a:t>
            </a:r>
            <a:endParaRPr lang="en-US" sz="1800" b="1" i="1" dirty="0">
              <a:solidFill>
                <a:schemeClr val="accent1"/>
              </a:solidFill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0" y="170334"/>
            <a:ext cx="9144000" cy="5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i="0" dirty="0" smtClean="0">
                <a:solidFill>
                  <a:schemeClr val="accent2">
                    <a:lumMod val="75000"/>
                  </a:schemeClr>
                </a:solidFill>
              </a:rPr>
              <a:t>Map Reduce</a:t>
            </a:r>
            <a:endParaRPr lang="en-US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7126" y="1794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5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41100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186" y="5524500"/>
            <a:ext cx="8915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300"/>
            <a:ext cx="9144000" cy="4985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Twister Programming Model</a:t>
            </a:r>
          </a:p>
        </p:txBody>
      </p:sp>
      <p:grpSp>
        <p:nvGrpSpPr>
          <p:cNvPr id="46" name="Group 94"/>
          <p:cNvGrpSpPr/>
          <p:nvPr/>
        </p:nvGrpSpPr>
        <p:grpSpPr>
          <a:xfrm>
            <a:off x="457200" y="685800"/>
            <a:ext cx="8153400" cy="5791200"/>
            <a:chOff x="304800" y="685800"/>
            <a:chExt cx="8153400" cy="5791200"/>
          </a:xfrm>
        </p:grpSpPr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838200" y="762000"/>
              <a:ext cx="7620000" cy="1600200"/>
            </a:xfrm>
            <a:prstGeom prst="roundRect">
              <a:avLst>
                <a:gd name="adj" fmla="val 1120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configureMaps(..)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49" name="AutoShape 5"/>
            <p:cNvCxnSpPr>
              <a:cxnSpLocks noChangeShapeType="1"/>
            </p:cNvCxnSpPr>
            <p:nvPr/>
          </p:nvCxnSpPr>
          <p:spPr bwMode="auto">
            <a:xfrm flipV="1">
              <a:off x="3352800" y="1143000"/>
              <a:ext cx="538914" cy="183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990600" y="1600200"/>
              <a:ext cx="25146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configureReduce(..)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51" name="AutoShape 8"/>
            <p:cNvCxnSpPr>
              <a:cxnSpLocks noChangeShapeType="1"/>
              <a:stCxn id="50" idx="3"/>
            </p:cNvCxnSpPr>
            <p:nvPr/>
          </p:nvCxnSpPr>
          <p:spPr bwMode="auto">
            <a:xfrm flipV="1">
              <a:off x="3505200" y="1600201"/>
              <a:ext cx="382203" cy="152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2" name="AutoShape 9"/>
            <p:cNvSpPr>
              <a:spLocks noChangeArrowheads="1"/>
            </p:cNvSpPr>
            <p:nvPr/>
          </p:nvSpPr>
          <p:spPr bwMode="auto">
            <a:xfrm>
              <a:off x="838200" y="2895600"/>
              <a:ext cx="7620000" cy="2209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565107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54" name="Oval 11"/>
            <p:cNvSpPr>
              <a:spLocks noChangeArrowheads="1"/>
            </p:cNvSpPr>
            <p:nvPr/>
          </p:nvSpPr>
          <p:spPr bwMode="auto">
            <a:xfrm>
              <a:off x="6179469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55" name="Oval 12"/>
            <p:cNvSpPr>
              <a:spLocks noChangeArrowheads="1"/>
            </p:cNvSpPr>
            <p:nvPr/>
          </p:nvSpPr>
          <p:spPr bwMode="auto">
            <a:xfrm>
              <a:off x="522666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6839100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5834564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grpSp>
          <p:nvGrpSpPr>
            <p:cNvPr id="58" name="Group 15"/>
            <p:cNvGrpSpPr>
              <a:grpSpLocks/>
            </p:cNvGrpSpPr>
            <p:nvPr/>
          </p:nvGrpSpPr>
          <p:grpSpPr bwMode="auto">
            <a:xfrm>
              <a:off x="1295400" y="3048009"/>
              <a:ext cx="2590383" cy="304513"/>
              <a:chOff x="1453" y="5453"/>
              <a:chExt cx="3605" cy="353"/>
            </a:xfrm>
          </p:grpSpPr>
          <p:sp>
            <p:nvSpPr>
              <p:cNvPr id="130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3075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  <a:cs typeface="Arial" pitchFamily="34" charset="0"/>
                  </a:rPr>
                  <a:t>runMapReduce(..)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endParaRPr>
              </a:p>
            </p:txBody>
          </p:sp>
          <p:cxnSp>
            <p:nvCxnSpPr>
              <p:cNvPr id="131" name="AutoShape 17"/>
              <p:cNvCxnSpPr>
                <a:cxnSpLocks noChangeShapeType="1"/>
                <a:stCxn id="130" idx="3"/>
              </p:cNvCxnSpPr>
              <p:nvPr/>
            </p:nvCxnSpPr>
            <p:spPr bwMode="auto">
              <a:xfrm>
                <a:off x="4528" y="5630"/>
                <a:ext cx="530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7162449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648772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61" name="AutoShape 20"/>
            <p:cNvCxnSpPr>
              <a:cxnSpLocks noChangeShapeType="1"/>
            </p:cNvCxnSpPr>
            <p:nvPr/>
          </p:nvCxnSpPr>
          <p:spPr bwMode="auto">
            <a:xfrm>
              <a:off x="5683668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21"/>
            <p:cNvCxnSpPr>
              <a:cxnSpLocks noChangeShapeType="1"/>
            </p:cNvCxnSpPr>
            <p:nvPr/>
          </p:nvCxnSpPr>
          <p:spPr bwMode="auto">
            <a:xfrm>
              <a:off x="6315276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22"/>
            <p:cNvCxnSpPr>
              <a:cxnSpLocks noChangeShapeType="1"/>
            </p:cNvCxnSpPr>
            <p:nvPr/>
          </p:nvCxnSpPr>
          <p:spPr bwMode="auto">
            <a:xfrm>
              <a:off x="6951195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23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AutoShape 24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" name="AutoShape 25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7" name="AutoShape 26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AutoShape 27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AutoShape 28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AutoShape 29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AutoShape 30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AutoShape 31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AutoShape 32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AutoShape 33"/>
            <p:cNvCxnSpPr>
              <a:cxnSpLocks noChangeShapeType="1"/>
            </p:cNvCxnSpPr>
            <p:nvPr/>
          </p:nvCxnSpPr>
          <p:spPr bwMode="auto">
            <a:xfrm>
              <a:off x="6584733" y="35958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" name="AutoShape 34"/>
            <p:cNvCxnSpPr>
              <a:cxnSpLocks noChangeShapeType="1"/>
            </p:cNvCxnSpPr>
            <p:nvPr/>
          </p:nvCxnSpPr>
          <p:spPr bwMode="auto">
            <a:xfrm flipH="1">
              <a:off x="6951195" y="35958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6" name="AutoShape 35"/>
            <p:cNvCxnSpPr>
              <a:cxnSpLocks noChangeShapeType="1"/>
            </p:cNvCxnSpPr>
            <p:nvPr/>
          </p:nvCxnSpPr>
          <p:spPr bwMode="auto">
            <a:xfrm>
              <a:off x="5338763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6"/>
            <p:cNvCxnSpPr>
              <a:cxnSpLocks noChangeShapeType="1"/>
            </p:cNvCxnSpPr>
            <p:nvPr/>
          </p:nvCxnSpPr>
          <p:spPr bwMode="auto">
            <a:xfrm>
              <a:off x="5953125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7"/>
            <p:cNvCxnSpPr>
              <a:cxnSpLocks noChangeShapeType="1"/>
            </p:cNvCxnSpPr>
            <p:nvPr/>
          </p:nvCxnSpPr>
          <p:spPr bwMode="auto">
            <a:xfrm>
              <a:off x="6584733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9" name="AutoShape 38"/>
            <p:cNvCxnSpPr>
              <a:cxnSpLocks noChangeShapeType="1"/>
            </p:cNvCxnSpPr>
            <p:nvPr/>
          </p:nvCxnSpPr>
          <p:spPr bwMode="auto">
            <a:xfrm>
              <a:off x="7278855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0" name="Text Box 39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while(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7E110D"/>
                  </a:solidFill>
                  <a:effectLst/>
                  <a:latin typeface="Candara" pitchFamily="34" charset="0"/>
                  <a:cs typeface="Arial" pitchFamily="34" charset="0"/>
                </a:rPr>
                <a:t>condition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){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81" name="Oval 40"/>
            <p:cNvSpPr>
              <a:spLocks noChangeArrowheads="1"/>
            </p:cNvSpPr>
            <p:nvPr/>
          </p:nvSpPr>
          <p:spPr bwMode="auto">
            <a:xfrm>
              <a:off x="2978317" y="4706002"/>
              <a:ext cx="269457" cy="2802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82" name="AutoShape 41"/>
            <p:cNvCxnSpPr>
              <a:cxnSpLocks noChangeShapeType="1"/>
            </p:cNvCxnSpPr>
            <p:nvPr/>
          </p:nvCxnSpPr>
          <p:spPr bwMode="auto">
            <a:xfrm>
              <a:off x="3118435" y="4544327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42"/>
            <p:cNvCxnSpPr>
              <a:cxnSpLocks noChangeShapeType="1"/>
            </p:cNvCxnSpPr>
            <p:nvPr/>
          </p:nvCxnSpPr>
          <p:spPr bwMode="auto">
            <a:xfrm flipH="1">
              <a:off x="3118435" y="4544327"/>
              <a:ext cx="3832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4" name="Text Box 43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} //end while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85" name="Text Box 44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22860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7E110D"/>
                  </a:solidFill>
                  <a:effectLst/>
                  <a:latin typeface="Candara" pitchFamily="34" charset="0"/>
                  <a:cs typeface="Arial" pitchFamily="34" charset="0"/>
                </a:rPr>
                <a:t>updateCondition()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E110D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86" name="Group 45"/>
            <p:cNvGrpSpPr>
              <a:grpSpLocks/>
            </p:cNvGrpSpPr>
            <p:nvPr/>
          </p:nvGrpSpPr>
          <p:grpSpPr bwMode="auto">
            <a:xfrm>
              <a:off x="4572000" y="838200"/>
              <a:ext cx="1353753" cy="1293395"/>
              <a:chOff x="4782" y="2508"/>
              <a:chExt cx="1884" cy="1800"/>
            </a:xfrm>
          </p:grpSpPr>
          <p:grpSp>
            <p:nvGrpSpPr>
              <p:cNvPr id="117" name="Group 46"/>
              <p:cNvGrpSpPr>
                <a:grpSpLocks/>
              </p:cNvGrpSpPr>
              <p:nvPr/>
            </p:nvGrpSpPr>
            <p:grpSpPr bwMode="auto">
              <a:xfrm>
                <a:off x="4782" y="2508"/>
                <a:ext cx="1884" cy="1800"/>
                <a:chOff x="8145" y="2478"/>
                <a:chExt cx="1884" cy="1800"/>
              </a:xfrm>
            </p:grpSpPr>
            <p:sp>
              <p:nvSpPr>
                <p:cNvPr id="119" name="AutoShape 47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0" name="Oval 48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1" name="Oval 49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2" name="Oval 50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3" name="AutoShape 51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4" name="Oval 52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5" name="Oval 53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6" name="Oval 54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cxnSp>
              <p:nvCxnSpPr>
                <p:cNvPr id="127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28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29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18" name="AutoShape 58"/>
              <p:cNvCxnSpPr>
                <a:cxnSpLocks noChangeShapeType="1"/>
              </p:cNvCxnSpPr>
              <p:nvPr/>
            </p:nvCxnSpPr>
            <p:spPr bwMode="auto">
              <a:xfrm>
                <a:off x="5661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87" name="Group 59"/>
            <p:cNvGrpSpPr>
              <a:grpSpLocks/>
            </p:cNvGrpSpPr>
            <p:nvPr/>
          </p:nvGrpSpPr>
          <p:grpSpPr bwMode="auto">
            <a:xfrm>
              <a:off x="6400800" y="838200"/>
              <a:ext cx="1353753" cy="1293395"/>
              <a:chOff x="7005" y="2508"/>
              <a:chExt cx="1884" cy="1800"/>
            </a:xfrm>
          </p:grpSpPr>
          <p:grpSp>
            <p:nvGrpSpPr>
              <p:cNvPr id="104" name="Group 60"/>
              <p:cNvGrpSpPr>
                <a:grpSpLocks/>
              </p:cNvGrpSpPr>
              <p:nvPr/>
            </p:nvGrpSpPr>
            <p:grpSpPr bwMode="auto">
              <a:xfrm>
                <a:off x="7005" y="2508"/>
                <a:ext cx="1884" cy="1800"/>
                <a:chOff x="8145" y="2478"/>
                <a:chExt cx="1884" cy="1800"/>
              </a:xfrm>
            </p:grpSpPr>
            <p:sp>
              <p:nvSpPr>
                <p:cNvPr id="106" name="AutoShape 61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" name="Oval 62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8" name="Oval 63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9" name="Oval 64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10" name="AutoShape 65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11" name="Oval 66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12" name="Oval 67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13" name="Oval 68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cxnSp>
              <p:nvCxnSpPr>
                <p:cNvPr id="114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15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16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5" name="AutoShape 72"/>
              <p:cNvCxnSpPr>
                <a:cxnSpLocks noChangeShapeType="1"/>
              </p:cNvCxnSpPr>
              <p:nvPr/>
            </p:nvCxnSpPr>
            <p:spPr bwMode="auto">
              <a:xfrm>
                <a:off x="7905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cxnSp>
          <p:nvCxnSpPr>
            <p:cNvPr id="88" name="AutoShape 73"/>
            <p:cNvCxnSpPr>
              <a:cxnSpLocks noChangeShapeType="1"/>
            </p:cNvCxnSpPr>
            <p:nvPr/>
          </p:nvCxnSpPr>
          <p:spPr bwMode="auto">
            <a:xfrm>
              <a:off x="5683668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74"/>
            <p:cNvCxnSpPr>
              <a:cxnSpLocks noChangeShapeType="1"/>
            </p:cNvCxnSpPr>
            <p:nvPr/>
          </p:nvCxnSpPr>
          <p:spPr bwMode="auto">
            <a:xfrm>
              <a:off x="6300186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75"/>
            <p:cNvCxnSpPr>
              <a:cxnSpLocks noChangeShapeType="1"/>
            </p:cNvCxnSpPr>
            <p:nvPr/>
          </p:nvCxnSpPr>
          <p:spPr bwMode="auto">
            <a:xfrm>
              <a:off x="6951195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1" name="Arc 76"/>
            <p:cNvSpPr>
              <a:spLocks/>
            </p:cNvSpPr>
            <p:nvPr/>
          </p:nvSpPr>
          <p:spPr bwMode="auto">
            <a:xfrm flipH="1" flipV="1">
              <a:off x="457199" y="2438399"/>
              <a:ext cx="435443" cy="3581400"/>
            </a:xfrm>
            <a:custGeom>
              <a:avLst/>
              <a:gdLst>
                <a:gd name="G0" fmla="+- 8892 0 0"/>
                <a:gd name="G1" fmla="+- 21600 0 0"/>
                <a:gd name="G2" fmla="+- 21600 0 0"/>
                <a:gd name="T0" fmla="*/ 0 w 30492"/>
                <a:gd name="T1" fmla="*/ 1915 h 43200"/>
                <a:gd name="T2" fmla="*/ 590 w 30492"/>
                <a:gd name="T3" fmla="*/ 41541 h 43200"/>
                <a:gd name="T4" fmla="*/ 8892 w 304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92" h="43200" fill="none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</a:path>
                <a:path w="30492" h="43200" stroke="0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  <a:lnTo>
                    <a:pt x="889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92" name="Text Box 77"/>
            <p:cNvSpPr txBox="1">
              <a:spLocks noChangeArrowheads="1"/>
            </p:cNvSpPr>
            <p:nvPr/>
          </p:nvSpPr>
          <p:spPr bwMode="auto">
            <a:xfrm>
              <a:off x="1066800" y="6096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close()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93" name="Rectangle 78"/>
            <p:cNvSpPr>
              <a:spLocks noChangeArrowheads="1"/>
            </p:cNvSpPr>
            <p:nvPr/>
          </p:nvSpPr>
          <p:spPr bwMode="auto">
            <a:xfrm>
              <a:off x="304800" y="685800"/>
              <a:ext cx="3429000" cy="57912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94" name="Text Box 80"/>
            <p:cNvSpPr txBox="1">
              <a:spLocks noChangeArrowheads="1"/>
            </p:cNvSpPr>
            <p:nvPr/>
          </p:nvSpPr>
          <p:spPr bwMode="auto">
            <a:xfrm>
              <a:off x="1828800" y="4419600"/>
              <a:ext cx="1713748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Combine()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operation</a:t>
              </a:r>
            </a:p>
          </p:txBody>
        </p:sp>
        <p:sp>
          <p:nvSpPr>
            <p:cNvPr id="95" name="Text Box 81"/>
            <p:cNvSpPr txBox="1">
              <a:spLocks noChangeArrowheads="1"/>
            </p:cNvSpPr>
            <p:nvPr/>
          </p:nvSpPr>
          <p:spPr bwMode="auto">
            <a:xfrm>
              <a:off x="7056822" y="4026969"/>
              <a:ext cx="1096578" cy="39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Reduce()</a:t>
              </a:r>
            </a:p>
          </p:txBody>
        </p:sp>
        <p:sp>
          <p:nvSpPr>
            <p:cNvPr id="96" name="Text Box 82"/>
            <p:cNvSpPr txBox="1">
              <a:spLocks noChangeArrowheads="1"/>
            </p:cNvSpPr>
            <p:nvPr/>
          </p:nvSpPr>
          <p:spPr bwMode="auto">
            <a:xfrm>
              <a:off x="7237897" y="3541946"/>
              <a:ext cx="763103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Map()</a:t>
              </a:r>
            </a:p>
          </p:txBody>
        </p:sp>
        <p:sp>
          <p:nvSpPr>
            <p:cNvPr id="97" name="Text Box 83"/>
            <p:cNvSpPr txBox="1">
              <a:spLocks noChangeArrowheads="1"/>
            </p:cNvSpPr>
            <p:nvPr/>
          </p:nvSpPr>
          <p:spPr bwMode="auto">
            <a:xfrm>
              <a:off x="5181600" y="762000"/>
              <a:ext cx="1752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Worker Nodes</a:t>
              </a:r>
            </a:p>
          </p:txBody>
        </p:sp>
        <p:sp>
          <p:nvSpPr>
            <p:cNvPr id="98" name="Text Box 84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3886200" cy="74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Communications/data transfers via the pub-sub broker network &amp; direct TCP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99" name="AutoShape 85"/>
            <p:cNvCxnSpPr>
              <a:cxnSpLocks noChangeShapeType="1"/>
            </p:cNvCxnSpPr>
            <p:nvPr/>
          </p:nvCxnSpPr>
          <p:spPr bwMode="auto">
            <a:xfrm>
              <a:off x="6096000" y="1600200"/>
              <a:ext cx="135806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00" name="Group 86"/>
            <p:cNvGrpSpPr>
              <a:grpSpLocks/>
            </p:cNvGrpSpPr>
            <p:nvPr/>
          </p:nvGrpSpPr>
          <p:grpSpPr bwMode="auto">
            <a:xfrm>
              <a:off x="304800" y="3810000"/>
              <a:ext cx="1371600" cy="533400"/>
              <a:chOff x="2264" y="5748"/>
              <a:chExt cx="1410" cy="540"/>
            </a:xfrm>
          </p:grpSpPr>
          <p:sp>
            <p:nvSpPr>
              <p:cNvPr id="102" name="Oval 87"/>
              <p:cNvSpPr>
                <a:spLocks noChangeArrowheads="1"/>
              </p:cNvSpPr>
              <p:nvPr/>
            </p:nvSpPr>
            <p:spPr bwMode="auto">
              <a:xfrm>
                <a:off x="2264" y="5748"/>
                <a:ext cx="1366" cy="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3" name="Text Box 88"/>
              <p:cNvSpPr txBox="1">
                <a:spLocks noChangeArrowheads="1"/>
              </p:cNvSpPr>
              <p:nvPr/>
            </p:nvSpPr>
            <p:spPr bwMode="auto">
              <a:xfrm>
                <a:off x="2264" y="5825"/>
                <a:ext cx="141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ndara" pitchFamily="34" charset="0"/>
                    <a:cs typeface="Arial" pitchFamily="34" charset="0"/>
                  </a:rPr>
                  <a:t>  </a:t>
                </a:r>
                <a:r>
                  <a:rPr kumimoji="0" lang="en-US" altLang="zh-CN" b="1" i="0" u="none" strike="noStrike" cap="none" normalizeH="0" baseline="0" dirty="0" smtClean="0">
                    <a:ln>
                      <a:noFill/>
                    </a:ln>
                    <a:solidFill>
                      <a:srgbClr val="7E110D"/>
                    </a:solidFill>
                    <a:effectLst/>
                    <a:latin typeface="Candara" pitchFamily="34" charset="0"/>
                    <a:cs typeface="Arial" pitchFamily="34" charset="0"/>
                  </a:rPr>
                  <a:t>Iterations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7E110D"/>
                  </a:solidFill>
                  <a:effectLst/>
                  <a:latin typeface="Candar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1" name="Text Box 89"/>
            <p:cNvSpPr txBox="1">
              <a:spLocks noChangeArrowheads="1"/>
            </p:cNvSpPr>
            <p:nvPr/>
          </p:nvSpPr>
          <p:spPr bwMode="auto">
            <a:xfrm>
              <a:off x="1828800" y="3352800"/>
              <a:ext cx="3429000" cy="54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May send &lt;Key,Value&gt; pairs directly</a:t>
              </a:r>
            </a:p>
          </p:txBody>
        </p:sp>
      </p:grpSp>
      <p:sp>
        <p:nvSpPr>
          <p:cNvPr id="132" name="Text Box 83"/>
          <p:cNvSpPr txBox="1">
            <a:spLocks noChangeArrowheads="1"/>
          </p:cNvSpPr>
          <p:nvPr/>
        </p:nvSpPr>
        <p:spPr bwMode="auto">
          <a:xfrm>
            <a:off x="7696200" y="12954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Local Disk</a:t>
            </a:r>
          </a:p>
        </p:txBody>
      </p:sp>
      <p:sp>
        <p:nvSpPr>
          <p:cNvPr id="133" name="Text Box 83"/>
          <p:cNvSpPr txBox="1">
            <a:spLocks noChangeArrowheads="1"/>
          </p:cNvSpPr>
          <p:nvPr/>
        </p:nvSpPr>
        <p:spPr bwMode="auto">
          <a:xfrm>
            <a:off x="5715000" y="2362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Cacheable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map/reduce tasks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cxnSp>
        <p:nvCxnSpPr>
          <p:cNvPr id="134" name="Straight Arrow Connector 133"/>
          <p:cNvCxnSpPr>
            <a:endCxn id="122" idx="4"/>
          </p:cNvCxnSpPr>
          <p:nvPr/>
        </p:nvCxnSpPr>
        <p:spPr>
          <a:xfrm rot="10800000">
            <a:off x="5182478" y="1959144"/>
            <a:ext cx="1142122" cy="47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6324600" y="1981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3246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0800000">
            <a:off x="57912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ontent Placeholder 16"/>
          <p:cNvSpPr>
            <a:spLocks noGrp="1"/>
          </p:cNvSpPr>
          <p:nvPr>
            <p:ph idx="1"/>
          </p:nvPr>
        </p:nvSpPr>
        <p:spPr>
          <a:xfrm>
            <a:off x="4038183" y="5239503"/>
            <a:ext cx="4648617" cy="12374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Main program may contain many MapReduce invocations or iterative MapReduce invocations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651664" y="749075"/>
            <a:ext cx="313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Main program’s process space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390297" y="1794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28215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300"/>
            <a:ext cx="9144000" cy="4985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Computationa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 Advantages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903514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Dimensional scaling allows visual identification of cluster.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Interpolative MDS greatly reduces computational complexity and memory requirements by utilizing pre-mapping results of in-sample subset.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4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796</Words>
  <Application>Microsoft Office PowerPoint</Application>
  <PresentationFormat>On-screen Show (4:3)</PresentationFormat>
  <Paragraphs>200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Interpolative Multidimensional Scaling Techniques for the Identification of Clusters in Very Large Sequence Sets </vt:lpstr>
      <vt:lpstr>16S rRNA Sequence Diversity and Abundance1</vt:lpstr>
      <vt:lpstr>Sequence Clustering</vt:lpstr>
      <vt:lpstr>It Works …</vt:lpstr>
      <vt:lpstr>… There are limitations</vt:lpstr>
      <vt:lpstr>PowerPoint Presentation</vt:lpstr>
      <vt:lpstr>PowerPoint Presentation</vt:lpstr>
      <vt:lpstr>Twister Programming Model</vt:lpstr>
      <vt:lpstr>Computational Advantages</vt:lpstr>
      <vt:lpstr>Scaled-up Sequence Clustering</vt:lpstr>
      <vt:lpstr>    Results – 100K Sequences</vt:lpstr>
      <vt:lpstr>100K Metagenomics Sequences - Full MDS</vt:lpstr>
      <vt:lpstr>100K Metagenomics Sequences – 50K Interpolated Points</vt:lpstr>
      <vt:lpstr>100K Metagenomics Sequences – 90K Interpolated Points</vt:lpstr>
      <vt:lpstr>PowerPoint Presentation</vt:lpstr>
      <vt:lpstr>Conclusions</vt:lpstr>
      <vt:lpstr>Conclusions</vt:lpstr>
      <vt:lpstr>Future Directions</vt:lpstr>
      <vt:lpstr>Acknowledgements</vt:lpstr>
      <vt:lpstr>Bibliography</vt:lpstr>
      <vt:lpstr>Potential Cost Savings</vt:lpstr>
      <vt:lpstr>Multidimensional Scaling (MDS)*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pti-ogce</cp:lastModifiedBy>
  <cp:revision>80</cp:revision>
  <dcterms:created xsi:type="dcterms:W3CDTF">2010-11-02T19:01:47Z</dcterms:created>
  <dcterms:modified xsi:type="dcterms:W3CDTF">2011-04-29T14:23:28Z</dcterms:modified>
</cp:coreProperties>
</file>