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9" r:id="rId4"/>
    <p:sldId id="288" r:id="rId5"/>
    <p:sldId id="290" r:id="rId6"/>
    <p:sldId id="292" r:id="rId7"/>
    <p:sldId id="29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76" d="100"/>
          <a:sy n="76" d="100"/>
        </p:scale>
        <p:origin x="56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26F4-2A8D-438C-929D-3BC70A59EBF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4901-C7E6-4B65-AFE9-4CE99E30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1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26F4-2A8D-438C-929D-3BC70A59EBF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4901-C7E6-4B65-AFE9-4CE99E30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4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26F4-2A8D-438C-929D-3BC70A59EBF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4901-C7E6-4B65-AFE9-4CE99E30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1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26F4-2A8D-438C-929D-3BC70A59EBF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4901-C7E6-4B65-AFE9-4CE99E30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77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26F4-2A8D-438C-929D-3BC70A59EBF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4901-C7E6-4B65-AFE9-4CE99E30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98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26F4-2A8D-438C-929D-3BC70A59EBF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4901-C7E6-4B65-AFE9-4CE99E30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07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26F4-2A8D-438C-929D-3BC70A59EBF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4901-C7E6-4B65-AFE9-4CE99E30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51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26F4-2A8D-438C-929D-3BC70A59EBF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4901-C7E6-4B65-AFE9-4CE99E30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0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26F4-2A8D-438C-929D-3BC70A59EBF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4901-C7E6-4B65-AFE9-4CE99E30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51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26F4-2A8D-438C-929D-3BC70A59EBF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4901-C7E6-4B65-AFE9-4CE99E30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39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26F4-2A8D-438C-929D-3BC70A59EBF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4901-C7E6-4B65-AFE9-4CE99E30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51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926F4-2A8D-438C-929D-3BC70A59EBF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34901-C7E6-4B65-AFE9-4CE99E30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37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07244"/>
            <a:ext cx="9144000" cy="1343706"/>
          </a:xfrm>
        </p:spPr>
        <p:txBody>
          <a:bodyPr>
            <a:normAutofit/>
          </a:bodyPr>
          <a:lstStyle/>
          <a:p>
            <a:r>
              <a:rPr lang="en-US" dirty="0"/>
              <a:t>Cloud Evolution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12192000" cy="2166257"/>
            <a:chOff x="2473174" y="398898"/>
            <a:chExt cx="8119136" cy="209882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8489"/>
            <a:stretch/>
          </p:blipFill>
          <p:spPr>
            <a:xfrm>
              <a:off x="2473175" y="398898"/>
              <a:ext cx="8119135" cy="2098825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2473175" y="398900"/>
              <a:ext cx="8119135" cy="1393080"/>
            </a:xfrm>
            <a:prstGeom prst="rect">
              <a:avLst/>
            </a:prstGeom>
            <a:blipFill dpi="0" rotWithShape="1">
              <a:blip r:embed="rId4">
                <a:alphaModFix amt="30000"/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colorTemperature colorTemp="5646"/>
                        </a14:imgEffect>
                        <a14:imgEffect>
                          <a14:saturation sat="0"/>
                        </a14:imgEffect>
                        <a14:imgEffect>
                          <a14:brightnessContrast bright="22000" contrast="33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473174" y="1791980"/>
              <a:ext cx="8119135" cy="705743"/>
            </a:xfrm>
            <a:prstGeom prst="rect">
              <a:avLst/>
            </a:prstGeom>
            <a:blipFill dpi="0" rotWithShape="1">
              <a:blip r:embed="rId6">
                <a:alphaModFix amt="30000"/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harpenSoften amount="-100000"/>
                        </a14:imgEffect>
                        <a14:imgEffect>
                          <a14:colorTemperature colorTemp="1500"/>
                        </a14:imgEffect>
                        <a14:imgEffect>
                          <a14:saturation sat="0"/>
                        </a14:imgEffect>
                        <a14:imgEffect>
                          <a14:brightnessContrast bright="22000"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963602" y="4932535"/>
            <a:ext cx="56091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Dennis Gannon</a:t>
            </a:r>
          </a:p>
          <a:p>
            <a:r>
              <a:rPr lang="en-US" dirty="0"/>
              <a:t>Prof. of CS Emeritus, School of Informatics and Computing</a:t>
            </a:r>
          </a:p>
          <a:p>
            <a:r>
              <a:rPr lang="en-US" dirty="0"/>
              <a:t>Indiana University</a:t>
            </a:r>
          </a:p>
          <a:p>
            <a:r>
              <a:rPr lang="en-US" dirty="0"/>
              <a:t>&amp;</a:t>
            </a:r>
          </a:p>
          <a:p>
            <a:r>
              <a:rPr lang="en-US" dirty="0"/>
              <a:t>Microsoft Research (retired)</a:t>
            </a:r>
          </a:p>
          <a:p>
            <a:r>
              <a:rPr lang="en-US" dirty="0"/>
              <a:t>www.esciencegroup.com</a:t>
            </a:r>
          </a:p>
        </p:txBody>
      </p:sp>
    </p:spTree>
    <p:extLst>
      <p:ext uri="{BB962C8B-B14F-4D97-AF65-F5344CB8AC3E}">
        <p14:creationId xmlns:p14="http://schemas.microsoft.com/office/powerpoint/2010/main" val="2952764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605" y="156730"/>
            <a:ext cx="3815576" cy="34397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2842"/>
          </a:xfrm>
        </p:spPr>
        <p:txBody>
          <a:bodyPr/>
          <a:lstStyle/>
          <a:p>
            <a:r>
              <a:rPr lang="en-US" dirty="0"/>
              <a:t>The Data Centers are Evolving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819" y="1264017"/>
            <a:ext cx="5769279" cy="519315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Early days: 2005 </a:t>
            </a:r>
          </a:p>
          <a:p>
            <a:pPr lvl="1"/>
            <a:r>
              <a:rPr lang="en-US" dirty="0"/>
              <a:t>Very simple servers</a:t>
            </a:r>
          </a:p>
          <a:p>
            <a:pPr lvl="1"/>
            <a:r>
              <a:rPr lang="en-US" dirty="0"/>
              <a:t>Network outward facing poor interconnect</a:t>
            </a:r>
          </a:p>
          <a:p>
            <a:r>
              <a:rPr lang="en-US" dirty="0"/>
              <a:t>2008-2016</a:t>
            </a:r>
          </a:p>
          <a:p>
            <a:pPr lvl="1"/>
            <a:r>
              <a:rPr lang="en-US" dirty="0"/>
              <a:t>Software defined networks</a:t>
            </a:r>
          </a:p>
          <a:p>
            <a:pPr lvl="1"/>
            <a:r>
              <a:rPr lang="en-US" dirty="0"/>
              <a:t>Special InfiniBand sub networks</a:t>
            </a:r>
          </a:p>
          <a:p>
            <a:pPr lvl="1"/>
            <a:r>
              <a:rPr lang="en-US" dirty="0"/>
              <a:t>Many different server types</a:t>
            </a:r>
          </a:p>
          <a:p>
            <a:pPr lvl="2"/>
            <a:r>
              <a:rPr lang="en-US" dirty="0"/>
              <a:t>2 cores to 32 cores to GPU accelerations</a:t>
            </a:r>
          </a:p>
          <a:p>
            <a:pPr lvl="1"/>
            <a:r>
              <a:rPr lang="en-US" dirty="0"/>
              <a:t>Efficiency experiments</a:t>
            </a:r>
          </a:p>
          <a:p>
            <a:pPr lvl="2"/>
            <a:r>
              <a:rPr lang="en-US" dirty="0"/>
              <a:t>Geothermal, wind, wave</a:t>
            </a:r>
          </a:p>
          <a:p>
            <a:pPr lvl="2"/>
            <a:r>
              <a:rPr lang="en-US" dirty="0"/>
              <a:t>Containerized server</a:t>
            </a:r>
          </a:p>
          <a:p>
            <a:r>
              <a:rPr lang="en-US" dirty="0"/>
              <a:t>2017 </a:t>
            </a:r>
          </a:p>
          <a:p>
            <a:pPr lvl="1"/>
            <a:r>
              <a:rPr lang="en-US" dirty="0"/>
              <a:t>Azure FPGA accelerated mesh</a:t>
            </a:r>
          </a:p>
          <a:p>
            <a:pPr lvl="1"/>
            <a:r>
              <a:rPr lang="en-US" dirty="0"/>
              <a:t>Google Tensor Processing Unit</a:t>
            </a:r>
          </a:p>
          <a:p>
            <a:pPr lvl="1"/>
            <a:r>
              <a:rPr lang="en-US" dirty="0"/>
              <a:t>Facebook – Open Compute Project</a:t>
            </a:r>
          </a:p>
          <a:p>
            <a:pPr lvl="1"/>
            <a:r>
              <a:rPr lang="en-US" dirty="0"/>
              <a:t>ARM based servers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49" y="3677940"/>
            <a:ext cx="5594350" cy="3111500"/>
          </a:xfrm>
          <a:prstGeom prst="rect">
            <a:avLst/>
          </a:prstGeom>
        </p:spPr>
      </p:pic>
      <p:cxnSp>
        <p:nvCxnSpPr>
          <p:cNvPr id="9" name="Straight Arrow Connector 8"/>
          <p:cNvCxnSpPr>
            <a:cxnSpLocks/>
          </p:cNvCxnSpPr>
          <p:nvPr/>
        </p:nvCxnSpPr>
        <p:spPr>
          <a:xfrm>
            <a:off x="6096000" y="1865225"/>
            <a:ext cx="1732767" cy="19530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cxnSpLocks/>
          </p:cNvCxnSpPr>
          <p:nvPr/>
        </p:nvCxnSpPr>
        <p:spPr>
          <a:xfrm>
            <a:off x="4997885" y="5142876"/>
            <a:ext cx="1196236" cy="18162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173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10" y="149534"/>
            <a:ext cx="10515600" cy="1325563"/>
          </a:xfrm>
        </p:spPr>
        <p:txBody>
          <a:bodyPr/>
          <a:lstStyle/>
          <a:p>
            <a:r>
              <a:rPr lang="en-US" dirty="0"/>
              <a:t>Azure, AWS, Google Global Scale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43" y="1105218"/>
            <a:ext cx="11621793" cy="57006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066ED37-974D-4E80-8791-6C6FFFF69680}"/>
              </a:ext>
            </a:extLst>
          </p:cNvPr>
          <p:cNvSpPr txBox="1"/>
          <p:nvPr/>
        </p:nvSpPr>
        <p:spPr>
          <a:xfrm>
            <a:off x="939567" y="6484690"/>
            <a:ext cx="3976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Already “exascale” by several measures. </a:t>
            </a:r>
          </a:p>
        </p:txBody>
      </p:sp>
    </p:spTree>
    <p:extLst>
      <p:ext uri="{BB962C8B-B14F-4D97-AF65-F5344CB8AC3E}">
        <p14:creationId xmlns:p14="http://schemas.microsoft.com/office/powerpoint/2010/main" val="4192986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Evolving “Cloud Native” Stack &amp;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“Cloud Native” = designed from ground up using the cloud for global scale &amp; massive parallelism.</a:t>
            </a:r>
          </a:p>
          <a:p>
            <a:r>
              <a:rPr lang="en-US" dirty="0"/>
              <a:t>Cloud Native Apps are </a:t>
            </a:r>
          </a:p>
          <a:p>
            <a:pPr lvl="1"/>
            <a:r>
              <a:rPr lang="en-US" dirty="0"/>
              <a:t>built on top of foundational cloud services like hyper-scale data services (Azure Cosmos DB, Amazon Aurora, Google Spanner)</a:t>
            </a:r>
          </a:p>
          <a:p>
            <a:pPr lvl="1"/>
            <a:r>
              <a:rPr lang="en-US" dirty="0"/>
              <a:t>Often composed of thousands of microservices using Mesos or Kubernetes (and not simple VM-based IaaS)</a:t>
            </a:r>
          </a:p>
          <a:p>
            <a:pPr lvl="1"/>
            <a:r>
              <a:rPr lang="en-US" dirty="0"/>
              <a:t>Designed to scale to millions of (globally distributed) input streams and never go down.</a:t>
            </a:r>
          </a:p>
          <a:p>
            <a:pPr lvl="1"/>
            <a:r>
              <a:rPr lang="en-US" dirty="0"/>
              <a:t>Not ports of conventional applications.</a:t>
            </a:r>
          </a:p>
        </p:txBody>
      </p:sp>
    </p:spTree>
    <p:extLst>
      <p:ext uri="{BB962C8B-B14F-4D97-AF65-F5344CB8AC3E}">
        <p14:creationId xmlns:p14="http://schemas.microsoft.com/office/powerpoint/2010/main" val="72439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45D18-C31D-42DE-8FDF-36E7622D9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Geoffrey’s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C294C-6353-4233-9D64-54156642C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851"/>
            <a:ext cx="10515600" cy="4692112"/>
          </a:xfrm>
        </p:spPr>
        <p:txBody>
          <a:bodyPr/>
          <a:lstStyle/>
          <a:p>
            <a:r>
              <a:rPr lang="en-US" dirty="0"/>
              <a:t>You have been appointed the director of a brand new cloud resource which will be fully operational 2 years from now. How would you design it?</a:t>
            </a:r>
          </a:p>
          <a:p>
            <a:r>
              <a:rPr lang="en-US" dirty="0"/>
              <a:t>Question should be </a:t>
            </a:r>
            <a:r>
              <a:rPr lang="en-US" i="1" dirty="0"/>
              <a:t>what</a:t>
            </a:r>
            <a:r>
              <a:rPr lang="en-US" dirty="0"/>
              <a:t> would I design?</a:t>
            </a:r>
          </a:p>
          <a:p>
            <a:pPr lvl="1"/>
            <a:r>
              <a:rPr lang="en-US" dirty="0"/>
              <a:t>It would build a fully-responsive “research assistant” that could complete deep scientific document text search and analysis,  look for proofs of hard theorems, find connections between ideas and concepts that I did not know existed.  </a:t>
            </a:r>
          </a:p>
          <a:p>
            <a:pPr lvl="1"/>
            <a:r>
              <a:rPr lang="en-US" dirty="0"/>
              <a:t>It would surprise me when </a:t>
            </a:r>
            <a:r>
              <a:rPr lang="en-US" dirty="0" err="1"/>
              <a:t>i</a:t>
            </a:r>
            <a:r>
              <a:rPr lang="en-US" dirty="0"/>
              <a:t> returned to work in the morning.</a:t>
            </a:r>
          </a:p>
          <a:p>
            <a:pPr lvl="1"/>
            <a:r>
              <a:rPr lang="en-US" dirty="0"/>
              <a:t>It would totally put Cortana, Alexa and Siri to shame.  </a:t>
            </a:r>
          </a:p>
          <a:p>
            <a:pPr lvl="1"/>
            <a:r>
              <a:rPr lang="en-US" dirty="0"/>
              <a:t>I might need 3 years.</a:t>
            </a:r>
          </a:p>
        </p:txBody>
      </p:sp>
    </p:spTree>
    <p:extLst>
      <p:ext uri="{BB962C8B-B14F-4D97-AF65-F5344CB8AC3E}">
        <p14:creationId xmlns:p14="http://schemas.microsoft.com/office/powerpoint/2010/main" val="2880363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389FC-FF2A-41CE-9C90-B97A6D5CF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important academic research issues in Cloud arena?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F0737-3D8B-4DA5-BE80-5BC22CF28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See previous slide.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Understand how cloud analytics can discover features in large scale climate models and other CFD simulation output.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Design planet-scale  graph data architectures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Build a compiler that will map parallel programs to Azure’s FPGA array.   (Available at TACC for experiments)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 can run 1000s of docker containers as microservices in Kubernetes or a single Singularity container running an MPI program on a 1000 node cluster.  </a:t>
            </a:r>
          </a:p>
          <a:p>
            <a:pPr lvl="1"/>
            <a:r>
              <a:rPr lang="en-US" dirty="0"/>
              <a:t>Is there something better than both?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958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FA5C7-DD0A-40D2-ACCC-363A72332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What computing is not or will not be possible in clouds? Where do classic medium size compute providers such as a University Center position themselves? Are there/Will there be exascale clouds?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A715E-A9C3-4AAD-989B-ED681A8AA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87817"/>
            <a:ext cx="10515600" cy="2989146"/>
          </a:xfrm>
        </p:spPr>
        <p:txBody>
          <a:bodyPr/>
          <a:lstStyle/>
          <a:p>
            <a:r>
              <a:rPr lang="en-US" dirty="0"/>
              <a:t>Very little, but some is </a:t>
            </a:r>
            <a:r>
              <a:rPr lang="en-US"/>
              <a:t>better done on </a:t>
            </a:r>
            <a:r>
              <a:rPr lang="en-US" dirty="0"/>
              <a:t>a supercomputer</a:t>
            </a:r>
          </a:p>
          <a:p>
            <a:r>
              <a:rPr lang="en-US" dirty="0"/>
              <a:t>Make a good deal with AWS, Azure or Google.</a:t>
            </a:r>
          </a:p>
          <a:p>
            <a:r>
              <a:rPr lang="en-US" dirty="0"/>
              <a:t>Taken in aggregate, it is there now.</a:t>
            </a:r>
          </a:p>
        </p:txBody>
      </p:sp>
    </p:spTree>
    <p:extLst>
      <p:ext uri="{BB962C8B-B14F-4D97-AF65-F5344CB8AC3E}">
        <p14:creationId xmlns:p14="http://schemas.microsoft.com/office/powerpoint/2010/main" val="1067854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10017</TotalTime>
  <Words>465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Cloud Evolution</vt:lpstr>
      <vt:lpstr>The Data Centers are Evolving</vt:lpstr>
      <vt:lpstr>Azure, AWS, Google Global Scale</vt:lpstr>
      <vt:lpstr>Evolving “Cloud Native” Stack &amp; Applications</vt:lpstr>
      <vt:lpstr>Geoffrey’s Questions</vt:lpstr>
      <vt:lpstr>What are important academic research issues in Cloud arena? </vt:lpstr>
      <vt:lpstr>What computing is not or will not be possible in clouds? Where do classic medium size compute providers such as a University Center position themselves? Are there/Will there be exascale clouds?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Computing for Science</dc:title>
  <dc:creator>dennis gannon</dc:creator>
  <cp:lastModifiedBy>dennis gannon</cp:lastModifiedBy>
  <cp:revision>68</cp:revision>
  <dcterms:created xsi:type="dcterms:W3CDTF">2017-03-09T15:31:34Z</dcterms:created>
  <dcterms:modified xsi:type="dcterms:W3CDTF">2017-06-27T01:26:37Z</dcterms:modified>
</cp:coreProperties>
</file>