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</p:sldMasterIdLst>
  <p:notesMasterIdLst>
    <p:notesMasterId r:id="rId52"/>
  </p:notesMasterIdLst>
  <p:sldIdLst>
    <p:sldId id="256" r:id="rId3"/>
    <p:sldId id="309" r:id="rId4"/>
    <p:sldId id="374" r:id="rId5"/>
    <p:sldId id="375" r:id="rId6"/>
    <p:sldId id="380" r:id="rId7"/>
    <p:sldId id="381" r:id="rId8"/>
    <p:sldId id="384" r:id="rId9"/>
    <p:sldId id="363" r:id="rId10"/>
    <p:sldId id="347" r:id="rId11"/>
    <p:sldId id="349" r:id="rId12"/>
    <p:sldId id="350" r:id="rId13"/>
    <p:sldId id="351" r:id="rId14"/>
    <p:sldId id="352" r:id="rId15"/>
    <p:sldId id="355" r:id="rId16"/>
    <p:sldId id="356" r:id="rId17"/>
    <p:sldId id="312" r:id="rId18"/>
    <p:sldId id="357" r:id="rId19"/>
    <p:sldId id="358" r:id="rId20"/>
    <p:sldId id="389" r:id="rId21"/>
    <p:sldId id="388" r:id="rId22"/>
    <p:sldId id="392" r:id="rId23"/>
    <p:sldId id="373" r:id="rId24"/>
    <p:sldId id="372" r:id="rId25"/>
    <p:sldId id="338" r:id="rId26"/>
    <p:sldId id="277" r:id="rId27"/>
    <p:sldId id="348" r:id="rId28"/>
    <p:sldId id="360" r:id="rId29"/>
    <p:sldId id="361" r:id="rId30"/>
    <p:sldId id="385" r:id="rId31"/>
    <p:sldId id="386" r:id="rId32"/>
    <p:sldId id="387" r:id="rId33"/>
    <p:sldId id="314" r:id="rId34"/>
    <p:sldId id="362" r:id="rId35"/>
    <p:sldId id="303" r:id="rId36"/>
    <p:sldId id="328" r:id="rId37"/>
    <p:sldId id="331" r:id="rId38"/>
    <p:sldId id="333" r:id="rId39"/>
    <p:sldId id="334" r:id="rId40"/>
    <p:sldId id="337" r:id="rId41"/>
    <p:sldId id="332" r:id="rId42"/>
    <p:sldId id="339" r:id="rId43"/>
    <p:sldId id="340" r:id="rId44"/>
    <p:sldId id="341" r:id="rId45"/>
    <p:sldId id="366" r:id="rId46"/>
    <p:sldId id="367" r:id="rId47"/>
    <p:sldId id="370" r:id="rId48"/>
    <p:sldId id="371" r:id="rId49"/>
    <p:sldId id="390" r:id="rId50"/>
    <p:sldId id="39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48" autoAdjust="0"/>
  </p:normalViewPr>
  <p:slideViewPr>
    <p:cSldViewPr>
      <p:cViewPr varScale="1">
        <p:scale>
          <a:sx n="55" d="100"/>
          <a:sy n="55" d="100"/>
        </p:scale>
        <p:origin x="-4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8510.4749999999822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08182912"/>
        <c:axId val="108192896"/>
      </c:barChart>
      <c:catAx>
        <c:axId val="108182912"/>
        <c:scaling>
          <c:orientation val="minMax"/>
        </c:scaling>
        <c:axPos val="b"/>
        <c:numFmt formatCode="0" sourceLinked="1"/>
        <c:tickLblPos val="nextTo"/>
        <c:crossAx val="108192896"/>
        <c:crosses val="autoZero"/>
        <c:auto val="1"/>
        <c:lblAlgn val="ctr"/>
        <c:lblOffset val="100"/>
      </c:catAx>
      <c:valAx>
        <c:axId val="108192896"/>
        <c:scaling>
          <c:orientation val="minMax"/>
        </c:scaling>
        <c:axPos val="l"/>
        <c:majorGridlines/>
        <c:numFmt formatCode="0" sourceLinked="1"/>
        <c:tickLblPos val="nextTo"/>
        <c:crossAx val="10818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03"/>
          <c:y val="6.9060586176728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41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370173B2-124D-4BC8-AF9F-167E85A21D5D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4A183-2E26-4487-87DB-68F23DF464A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4A183-2E26-4487-87DB-68F23DF464A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B44680E-0454-4415-AEF7-D7385EC0A5C8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46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B44680E-0454-4415-AEF7-D7385EC0A5C8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0374F37-399F-4EB6-BA69-485624029121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2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B91789D-98D0-40BB-9B4E-01A329F7C885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9/20/2009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salsa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 Technologies for Data Intensive Computing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Cloud Computing and Collaborative Technologies</a:t>
            </a:r>
            <a:r>
              <a:rPr lang="en-US" sz="1800" dirty="0" smtClean="0"/>
              <a:t> </a:t>
            </a:r>
            <a:r>
              <a:rPr lang="en-US" sz="1800" b="1" i="1" dirty="0" smtClean="0"/>
              <a:t>in the Geosciences 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September 17-18, 2009, Indianapolis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 Fox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www.infomall.org/salsa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and Community Grids Laboratory, 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Digital Science Center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6670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5720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DNA Sequence Assembly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5344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PartitionedTable.Get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OutputInfo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inputFiles.Select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(x=&gt;ExecuteCAP3(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x.line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220" y="6565612"/>
            <a:ext cx="898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X. Huang, A. </a:t>
            </a:r>
            <a:r>
              <a:rPr lang="en-US" sz="1400" dirty="0" err="1" smtClean="0"/>
              <a:t>Madan</a:t>
            </a:r>
            <a:r>
              <a:rPr lang="en-US" sz="1400" dirty="0" smtClean="0"/>
              <a:t>, “CAP3: A DNA Sequence Assembly Program,” Genome Research, vol. 9, no. 9, pp. 868-877, 1999.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391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EST (Expressed Sequence Tag) corresponds to messenger RNAs (mRNAs) transcribed from the genes residing on chromosomes. Each individual EST sequence represents a fragment of mRNA, and the EST assembly aims to re-construct full-length mRNA sequences for each expressed gene.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381000" y="1676400"/>
            <a:ext cx="1895475" cy="2731532"/>
            <a:chOff x="381000" y="2133600"/>
            <a:chExt cx="1895475" cy="2731532"/>
          </a:xfrm>
        </p:grpSpPr>
        <p:grpSp>
          <p:nvGrpSpPr>
            <p:cNvPr id="7" name="Group 33"/>
            <p:cNvGrpSpPr/>
            <p:nvPr/>
          </p:nvGrpSpPr>
          <p:grpSpPr>
            <a:xfrm>
              <a:off x="381000" y="2438400"/>
              <a:ext cx="1895475" cy="2139950"/>
              <a:chOff x="381000" y="2133600"/>
              <a:chExt cx="1895475" cy="2139950"/>
            </a:xfrm>
          </p:grpSpPr>
          <p:grpSp>
            <p:nvGrpSpPr>
              <p:cNvPr id="9" name="Group 32"/>
              <p:cNvGrpSpPr/>
              <p:nvPr/>
            </p:nvGrpSpPr>
            <p:grpSpPr>
              <a:xfrm>
                <a:off x="381000" y="2133600"/>
                <a:ext cx="752475" cy="2139950"/>
                <a:chOff x="381000" y="2133600"/>
                <a:chExt cx="752475" cy="2139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572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1027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10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810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 rot="5400000">
                  <a:off x="6484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6484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8"/>
              <p:cNvGrpSpPr/>
              <p:nvPr/>
            </p:nvGrpSpPr>
            <p:grpSpPr>
              <a:xfrm>
                <a:off x="1524000" y="2133600"/>
                <a:ext cx="752475" cy="2139950"/>
                <a:chOff x="1295400" y="2133600"/>
                <a:chExt cx="752475" cy="213995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3716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23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954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954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 rot="5400000">
                  <a:off x="15628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5628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1"/>
              <p:cNvGrpSpPr/>
              <p:nvPr/>
            </p:nvGrpSpPr>
            <p:grpSpPr>
              <a:xfrm>
                <a:off x="1219200" y="3200400"/>
                <a:ext cx="228600" cy="76200"/>
                <a:chOff x="1219200" y="3200400"/>
                <a:chExt cx="2286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3716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192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81000" y="2133600"/>
              <a:ext cx="1870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files (FASTA)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4495800"/>
              <a:ext cx="1290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files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6400" y="3200400"/>
            <a:ext cx="3352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\\GCB-K18-N01\DryadData\cap3\cluster34442.fsa</a:t>
            </a:r>
          </a:p>
          <a:p>
            <a:r>
              <a:rPr lang="en-US" sz="1200" dirty="0" smtClean="0"/>
              <a:t>\\GCB-K18-N01\DryadData\cap3\cluster34443.fsa</a:t>
            </a:r>
            <a:endParaRPr lang="en-US" sz="2800" dirty="0" smtClean="0"/>
          </a:p>
          <a:p>
            <a:r>
              <a:rPr lang="en-US" sz="2800" b="1" dirty="0" smtClean="0"/>
              <a:t>...</a:t>
            </a:r>
          </a:p>
          <a:p>
            <a:r>
              <a:rPr lang="en-US" sz="1200" dirty="0" smtClean="0"/>
              <a:t>\\GCB-K18-N01\DryadData\cap3\cluster34467.fsa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0" y="1752600"/>
            <a:ext cx="3352800" cy="12926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DryadData</a:t>
            </a:r>
            <a:r>
              <a:rPr lang="en-US" sz="1200" dirty="0" smtClean="0"/>
              <a:t>\cap3\cap3data</a:t>
            </a:r>
          </a:p>
          <a:p>
            <a:r>
              <a:rPr lang="en-US" sz="1200" dirty="0" smtClean="0"/>
              <a:t>10</a:t>
            </a:r>
          </a:p>
          <a:p>
            <a:r>
              <a:rPr lang="en-US" sz="1200" dirty="0" smtClean="0"/>
              <a:t>0,344,CGB-K18-N01</a:t>
            </a:r>
          </a:p>
          <a:p>
            <a:r>
              <a:rPr lang="en-US" sz="1200" dirty="0" smtClean="0"/>
              <a:t>1,344,CGB-K18-N01</a:t>
            </a:r>
          </a:p>
          <a:p>
            <a:r>
              <a:rPr lang="en-US" b="1" dirty="0" smtClean="0"/>
              <a:t>…</a:t>
            </a:r>
          </a:p>
          <a:p>
            <a:r>
              <a:rPr lang="en-US" sz="1200" dirty="0" smtClean="0"/>
              <a:t>9,344,CGB-K18-N01</a:t>
            </a:r>
          </a:p>
        </p:txBody>
      </p:sp>
      <p:grpSp>
        <p:nvGrpSpPr>
          <p:cNvPr id="12" name="Group 51"/>
          <p:cNvGrpSpPr/>
          <p:nvPr/>
        </p:nvGrpSpPr>
        <p:grpSpPr>
          <a:xfrm>
            <a:off x="2895600" y="1600200"/>
            <a:ext cx="2209800" cy="3505200"/>
            <a:chOff x="2971800" y="2209800"/>
            <a:chExt cx="2209800" cy="3505200"/>
          </a:xfrm>
        </p:grpSpPr>
        <p:grpSp>
          <p:nvGrpSpPr>
            <p:cNvPr id="13" name="Group 49"/>
            <p:cNvGrpSpPr/>
            <p:nvPr/>
          </p:nvGrpSpPr>
          <p:grpSpPr>
            <a:xfrm>
              <a:off x="2971800" y="2514600"/>
              <a:ext cx="2209800" cy="3200400"/>
              <a:chOff x="2895600" y="2133600"/>
              <a:chExt cx="2209800" cy="3200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95600" y="2133600"/>
                <a:ext cx="220980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39"/>
              <p:cNvGrpSpPr/>
              <p:nvPr/>
            </p:nvGrpSpPr>
            <p:grpSpPr>
              <a:xfrm>
                <a:off x="2895600" y="4343400"/>
                <a:ext cx="996950" cy="990600"/>
                <a:chOff x="4489450" y="3276600"/>
                <a:chExt cx="1225550" cy="1228725"/>
              </a:xfrm>
            </p:grpSpPr>
            <p:pic>
              <p:nvPicPr>
                <p:cNvPr id="102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89450" y="3438525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648200" y="3276600"/>
                  <a:ext cx="1066800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" name="TextBox 41"/>
              <p:cNvSpPr txBox="1"/>
              <p:nvPr/>
            </p:nvSpPr>
            <p:spPr>
              <a:xfrm>
                <a:off x="2971800" y="3124200"/>
                <a:ext cx="2066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Cap3data.00000000</a:t>
                </a:r>
                <a:endParaRPr lang="en-US" dirty="0"/>
              </a:p>
            </p:txBody>
          </p:sp>
          <p:pic>
            <p:nvPicPr>
              <p:cNvPr id="1030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34290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810000" y="4572000"/>
                <a:ext cx="1172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files </a:t>
                </a:r>
              </a:p>
              <a:p>
                <a:r>
                  <a:rPr lang="en-US" dirty="0" smtClean="0"/>
                  <a:t>(FASTA)</a:t>
                </a:r>
                <a:endParaRPr lang="en-US" dirty="0"/>
              </a:p>
            </p:txBody>
          </p:sp>
          <p:pic>
            <p:nvPicPr>
              <p:cNvPr id="46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24384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048000" y="2133600"/>
                <a:ext cx="1320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Cap3data.pf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76600" y="2209800"/>
              <a:ext cx="1471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GCB-K18-N01</a:t>
              </a:r>
              <a:endParaRPr lang="en-US" b="1" dirty="0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029200" y="22860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029200" y="35052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58783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was not so straight forward though…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0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issues (not) related to DryadLINQ</a:t>
            </a:r>
          </a:p>
          <a:p>
            <a:pPr lvl="1"/>
            <a:r>
              <a:rPr lang="en-US" dirty="0" smtClean="0"/>
              <a:t>Scheduling at PLINQ</a:t>
            </a:r>
          </a:p>
          <a:p>
            <a:pPr lvl="1"/>
            <a:r>
              <a:rPr lang="en-US" dirty="0" smtClean="0"/>
              <a:t>Performance of Threads (make processes)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Inhomogeneity</a:t>
            </a:r>
            <a:r>
              <a:rPr lang="en-US" dirty="0" smtClean="0"/>
              <a:t> in input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411645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743200"/>
            <a:ext cx="3962400" cy="26368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715000"/>
            <a:ext cx="345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Original: Fluctuating</a:t>
            </a:r>
          </a:p>
          <a:p>
            <a:r>
              <a:rPr lang="en-US" b="1" dirty="0" smtClean="0"/>
              <a:t>12.5-100% utilization of CPU cores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715000"/>
            <a:ext cx="296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Final </a:t>
            </a:r>
          </a:p>
          <a:p>
            <a:r>
              <a:rPr lang="en-US" b="1" dirty="0" smtClean="0"/>
              <a:t>100% utilization of CPU cores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4419600" y="5638800"/>
            <a:ext cx="8382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Heterogeneity in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CAP3 tests on Tempest cluster</a:t>
            </a:r>
          </a:p>
          <a:p>
            <a:r>
              <a:rPr lang="en-US" dirty="0" smtClean="0"/>
              <a:t>Long running tasks takes roughly 40% of time</a:t>
            </a:r>
          </a:p>
          <a:p>
            <a:r>
              <a:rPr lang="en-US" dirty="0" smtClean="0"/>
              <a:t>Scheduling of the next partition getting delayed due to the long running tasks</a:t>
            </a:r>
          </a:p>
          <a:p>
            <a:r>
              <a:rPr lang="en-US" dirty="0" smtClean="0"/>
              <a:t>Low utilization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738811" cy="40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25146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partition </a:t>
            </a:r>
          </a:p>
          <a:p>
            <a:r>
              <a:rPr lang="en-US" dirty="0" smtClean="0"/>
              <a:t>per node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9812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partitions </a:t>
            </a:r>
          </a:p>
          <a:p>
            <a:r>
              <a:rPr lang="en-US" dirty="0" smtClean="0"/>
              <a:t>per node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Energy Physics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Histogramming of events from a large (up to 1TB) data set</a:t>
            </a:r>
          </a:p>
          <a:p>
            <a:r>
              <a:rPr lang="en-US" dirty="0" smtClean="0"/>
              <a:t>Data analysis requires ROOT framework (ROOT Interpreted Scripts)</a:t>
            </a:r>
            <a:endParaRPr lang="en-US" dirty="0"/>
          </a:p>
          <a:p>
            <a:r>
              <a:rPr lang="en-US" dirty="0" smtClean="0"/>
              <a:t>Performance depends on disk access speeds</a:t>
            </a:r>
          </a:p>
          <a:p>
            <a:r>
              <a:rPr lang="en-US" dirty="0" smtClean="0"/>
              <a:t>Hadoop implementation uses a shared parallel file system (</a:t>
            </a:r>
            <a:r>
              <a:rPr lang="en-US" dirty="0" err="1" smtClean="0"/>
              <a:t>Lustre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ROOT scripts cannot access data from HDFS</a:t>
            </a:r>
          </a:p>
          <a:p>
            <a:pPr lvl="1"/>
            <a:r>
              <a:rPr lang="en-US" dirty="0" smtClean="0"/>
              <a:t>On demand data movement has significant overhead</a:t>
            </a:r>
          </a:p>
          <a:p>
            <a:r>
              <a:rPr lang="en-US" dirty="0" smtClean="0"/>
              <a:t>Dryad stores data in local disks </a:t>
            </a:r>
          </a:p>
          <a:p>
            <a:pPr lvl="1"/>
            <a:r>
              <a:rPr lang="en-US" dirty="0" smtClean="0"/>
              <a:t>Better performance</a:t>
            </a:r>
          </a:p>
        </p:txBody>
      </p:sp>
      <p:pic>
        <p:nvPicPr>
          <p:cNvPr id="4" name="Picture 3" descr="HEP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3331336" cy="2438400"/>
          </a:xfrm>
          <a:prstGeom prst="rect">
            <a:avLst/>
          </a:prstGeom>
        </p:spPr>
      </p:pic>
      <p:pic>
        <p:nvPicPr>
          <p:cNvPr id="4098" name="Picture 2" descr="E:\academic\phd\Publications\eScience2009\gnuplot\he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762000"/>
            <a:ext cx="493163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 Phase of Particle Physics </a:t>
            </a:r>
            <a:br>
              <a:rPr lang="en-US" sz="3200" dirty="0" smtClean="0"/>
            </a:br>
            <a:r>
              <a:rPr lang="en-US" sz="3200" dirty="0" smtClean="0"/>
              <a:t>“Find the Higgs” using Dryad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43600"/>
            <a:ext cx="80010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Combine Histograms produced by separate Root “Maps” (of event data to partial histograms) into a single Histogram delivered to Client</a:t>
            </a:r>
            <a:endParaRPr lang="en-US" sz="2000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861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Kmeans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153400" cy="25146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Iteratively refining operation</a:t>
            </a:r>
          </a:p>
          <a:p>
            <a:r>
              <a:rPr lang="en-US" sz="2100" dirty="0" smtClean="0"/>
              <a:t>New maps/reducers/vertices in every iteration </a:t>
            </a:r>
          </a:p>
          <a:p>
            <a:r>
              <a:rPr lang="en-US" sz="2100" dirty="0" smtClean="0"/>
              <a:t>File system based communication</a:t>
            </a:r>
          </a:p>
          <a:p>
            <a:r>
              <a:rPr lang="en-US" sz="2100" dirty="0" smtClean="0"/>
              <a:t>Loop unrolling in DryadLINQ provide better performance</a:t>
            </a:r>
          </a:p>
          <a:p>
            <a:r>
              <a:rPr lang="en-US" sz="2100" dirty="0" smtClean="0"/>
              <a:t>The overheads are extremely large compared to MPI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558013" cy="2971800"/>
          </a:xfrm>
          <a:prstGeom prst="rect">
            <a:avLst/>
          </a:prstGeom>
          <a:noFill/>
        </p:spPr>
      </p:pic>
      <p:pic>
        <p:nvPicPr>
          <p:cNvPr id="5122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685800"/>
            <a:ext cx="5410200" cy="34422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2819400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867400" y="4648200"/>
            <a:ext cx="228600" cy="533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45720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Large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Overheads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1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is perfect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Xiaohong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6400" dirty="0" err="1"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Thilina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Gunarathne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err="1" smtClean="0"/>
              <a:t>Thilina</a:t>
            </a:r>
            <a:r>
              <a:rPr lang="en-US" sz="800" dirty="0" smtClean="0"/>
              <a:t> </a:t>
            </a:r>
            <a:r>
              <a:rPr lang="en-US" sz="800" dirty="0" err="1" smtClean="0"/>
              <a:t>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Youl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Choi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Ruan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Haiku </a:t>
            </a:r>
            <a:r>
              <a:rPr lang="en-US" sz="4900" dirty="0" smtClean="0">
                <a:ea typeface="SimSun" pitchFamily="2" charset="-122"/>
              </a:rPr>
              <a:t>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 Gilbert 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</a:t>
            </a:r>
            <a:r>
              <a:rPr lang="en-US" sz="4900" dirty="0">
                <a:solidFill>
                  <a:srgbClr val="0070C0"/>
                </a:solidFill>
                <a:latin typeface="+mn-lt"/>
                <a:ea typeface="SimSun" pitchFamily="2" charset="-122"/>
              </a:rPr>
              <a:t>(GIS)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Rajarshi </a:t>
            </a:r>
            <a:r>
              <a:rPr lang="en-US" sz="4900" dirty="0" smtClean="0">
                <a:ea typeface="SimSun" pitchFamily="2" charset="-122"/>
              </a:rPr>
              <a:t>Guha (NIH),  </a:t>
            </a:r>
            <a:r>
              <a:rPr lang="en-US" sz="4900" dirty="0">
                <a:ea typeface="SimSun" pitchFamily="2" charset="-122"/>
              </a:rPr>
              <a:t>David </a:t>
            </a:r>
            <a:r>
              <a:rPr lang="en-US" sz="4900" dirty="0" smtClean="0">
                <a:ea typeface="SimSun" pitchFamily="2" charset="-122"/>
              </a:rPr>
              <a:t>Wild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1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is perfect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Alu and Sequencing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is a collection of N sequences – 100’s of characters long</a:t>
            </a:r>
          </a:p>
          <a:p>
            <a:pPr lvl="1"/>
            <a:r>
              <a:rPr lang="en-US" dirty="0" smtClean="0"/>
              <a:t>These cannot be thought of as vectors because there are missing characters</a:t>
            </a:r>
          </a:p>
          <a:p>
            <a:pPr lvl="1"/>
            <a:r>
              <a:rPr lang="en-US" dirty="0" smtClean="0"/>
              <a:t>“Multiple Sequence Alignment” (creating vectors of characters) doesn’t seem to work if N larger than O(100)</a:t>
            </a:r>
          </a:p>
          <a:p>
            <a:r>
              <a:rPr lang="en-US" dirty="0" smtClean="0"/>
              <a:t>Can calculate N</a:t>
            </a:r>
            <a:r>
              <a:rPr lang="en-US" baseline="30000" dirty="0" smtClean="0"/>
              <a:t>2</a:t>
            </a:r>
            <a:r>
              <a:rPr lang="en-US" dirty="0" smtClean="0"/>
              <a:t> dissimilarities (distances) between sequences (all pairs)</a:t>
            </a:r>
          </a:p>
          <a:p>
            <a:r>
              <a:rPr lang="en-US" dirty="0" smtClean="0"/>
              <a:t>Find families by clustering (much better methods than Kmeans). As no vectors, use vector free O(N</a:t>
            </a:r>
            <a:r>
              <a:rPr lang="en-US" baseline="30000" dirty="0" smtClean="0"/>
              <a:t>2</a:t>
            </a:r>
            <a:r>
              <a:rPr lang="en-US" dirty="0" smtClean="0"/>
              <a:t>) methods</a:t>
            </a:r>
          </a:p>
          <a:p>
            <a:r>
              <a:rPr lang="en-US" dirty="0" smtClean="0"/>
              <a:t>Map to 3D for visualization using Multidimensional Scaling MDS – also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N = 50,000 runs in 10 hours (all above) on 768 cores</a:t>
            </a:r>
          </a:p>
          <a:p>
            <a:r>
              <a:rPr lang="en-US" dirty="0" smtClean="0"/>
              <a:t>Our collaborators just gave us 170,000 sequences and want to look at 1.5 million – will develop new algorithms!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MapReduce++ will do all steps as MDS, Clustering just need MPI Broadcast/Reduce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49743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gcf\multicore_msft09\ACTIVEMDSProg\ALU35339\Alu35339YaYbChimp=2Hu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445501" cy="570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30"/>
            <a:ext cx="9144000" cy="68840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2578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 color bins used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5147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Apply MDS to Patient Record Data</a:t>
            </a:r>
          </a:p>
          <a:p>
            <a:pPr algn="l" rtl="0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and correlation to GIS properties</a:t>
            </a:r>
          </a:p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</a:t>
            </a:r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Primary PCA Vector</a:t>
            </a:r>
            <a:endParaRPr lang="en-US" sz="2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File Parallel Examples</a:t>
            </a:r>
            <a:br>
              <a:rPr lang="en-US" sz="3200" dirty="0" smtClean="0"/>
            </a:br>
            <a:r>
              <a:rPr lang="en-US" sz="3200" dirty="0" smtClean="0"/>
              <a:t>from Indiana University Biology Dept.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EST (Expressed Sequence Tag) Assembly</a:t>
            </a:r>
            <a:r>
              <a:rPr lang="en-US" sz="2000" dirty="0" smtClean="0"/>
              <a:t>: 2 million mRNA sequences generates 540000 files taking 15 hours on 400 TeraGrid nodes (CAP3 run dominates)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MultiParanoid/InParanoid</a:t>
            </a:r>
            <a:r>
              <a:rPr lang="en-US" sz="2000" dirty="0" smtClean="0"/>
              <a:t> gene sequence clustering: 476 core years just for Prokaryotes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Population Genomics: </a:t>
            </a:r>
            <a:r>
              <a:rPr lang="en-US" sz="2000" dirty="0" smtClean="0"/>
              <a:t>(Lynch) Looking at all pairs separated by up to 1000 nucleotides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Sequence-based </a:t>
            </a:r>
            <a:r>
              <a:rPr lang="en-US" sz="2000" dirty="0" err="1" smtClean="0">
                <a:solidFill>
                  <a:srgbClr val="0070C0"/>
                </a:solidFill>
              </a:rPr>
              <a:t>transcriptome</a:t>
            </a:r>
            <a:r>
              <a:rPr lang="en-US" sz="2000" dirty="0" smtClean="0">
                <a:solidFill>
                  <a:srgbClr val="0070C0"/>
                </a:solidFill>
              </a:rPr>
              <a:t> profiling</a:t>
            </a:r>
            <a:r>
              <a:rPr lang="en-US" sz="2000" dirty="0" smtClean="0"/>
              <a:t>: (</a:t>
            </a:r>
            <a:r>
              <a:rPr lang="en-US" sz="2000" dirty="0" err="1" smtClean="0"/>
              <a:t>Cherbas</a:t>
            </a:r>
            <a:r>
              <a:rPr lang="en-US" sz="2000" dirty="0" smtClean="0"/>
              <a:t>, Innes) MAQ, SOAP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Systems Microbiology </a:t>
            </a:r>
            <a:r>
              <a:rPr lang="en-US" sz="2000" dirty="0" smtClean="0"/>
              <a:t>(</a:t>
            </a:r>
            <a:r>
              <a:rPr lang="en-US" sz="2000" dirty="0" err="1" smtClean="0"/>
              <a:t>Brun</a:t>
            </a:r>
            <a:r>
              <a:rPr lang="en-US" sz="2000" dirty="0" smtClean="0"/>
              <a:t>) BLAST, </a:t>
            </a:r>
            <a:r>
              <a:rPr lang="en-US" sz="2000" dirty="0" err="1" smtClean="0"/>
              <a:t>InterProScan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Metagenomics</a:t>
            </a:r>
            <a:r>
              <a:rPr lang="en-US" sz="2000" dirty="0" smtClean="0"/>
              <a:t> (</a:t>
            </a:r>
            <a:r>
              <a:rPr lang="en-US" sz="2000" dirty="0" err="1" smtClean="0"/>
              <a:t>Fortenberry</a:t>
            </a:r>
            <a:r>
              <a:rPr lang="en-US" sz="2000" dirty="0" smtClean="0"/>
              <a:t>, Nelson) Pairwise alignment of 7243 16s sequence data took 12 hours on TeraGrid</a:t>
            </a:r>
          </a:p>
          <a:p>
            <a:r>
              <a:rPr lang="en-US" sz="2100" dirty="0" smtClean="0">
                <a:solidFill>
                  <a:srgbClr val="0070C0"/>
                </a:solidFill>
              </a:rPr>
              <a:t>Study of Alu Sequences </a:t>
            </a:r>
            <a:r>
              <a:rPr lang="en-US" sz="2000" dirty="0" smtClean="0"/>
              <a:t>(Tang) – will increase current 35339 to 170,000; want 1.5 million in a related study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All can use Dryad (for major parts of computation)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Parallel Runtimes – DryadLINQ vs. Hadoop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85801"/>
          <a:ext cx="8382001" cy="608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515"/>
                <a:gridCol w="3056085"/>
                <a:gridCol w="2819401"/>
              </a:tblGrid>
              <a:tr h="380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Dryad/Dryad</a:t>
                      </a:r>
                      <a:r>
                        <a:rPr lang="en-US" sz="1800" b="1" dirty="0" smtClean="0">
                          <a:latin typeface="+mn-lt"/>
                          <a:ea typeface="+mn-ea"/>
                          <a:cs typeface="+mn-cs"/>
                        </a:rPr>
                        <a:t>LINQ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Hadoop</a:t>
                      </a:r>
                    </a:p>
                  </a:txBody>
                  <a:tcPr/>
                </a:tc>
              </a:tr>
              <a:tr h="152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Programming Model &amp; Language Support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DAG based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execution flows.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Programmable via C#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DryadLINQ Provides LINQ programming API for Dryad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Implemented using Java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languages are supported via Hadoop Streaming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46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Data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Shared directories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/ Local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HDFS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06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Intermediate Data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Files/TCP pipes/ Shared memory FIFO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HDFS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Point-to-point via HTTP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86934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locality/ Network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topology based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 time graph optimizations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Data locality/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171450" algn="l"/>
                          <a:tab pos="22860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Rack aware </a:t>
                      </a:r>
                    </a:p>
                  </a:txBody>
                  <a:tcPr marL="68580" marR="68580" marT="0" marB="0"/>
                </a:tc>
              </a:tr>
              <a:tr h="85697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Handling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Re-execution of vertices (data replication not automatic)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Persistence via fault tolerant file system HDFS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Re-execution of map and reduce tasks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85697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 support for execution graphs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support of HDFS, and MapReduce computations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HPC release of DryadLINQ requires Windows Server 2008</a:t>
            </a:r>
          </a:p>
          <a:p>
            <a:r>
              <a:rPr lang="en-US" dirty="0" smtClean="0"/>
              <a:t>Amazon does not provide this VM yet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GoGrid</a:t>
            </a:r>
            <a:r>
              <a:rPr lang="en-US" dirty="0" smtClean="0"/>
              <a:t> cloud provider</a:t>
            </a:r>
          </a:p>
          <a:p>
            <a:r>
              <a:rPr lang="en-US" dirty="0" smtClean="0"/>
              <a:t>Before Running Applications</a:t>
            </a:r>
          </a:p>
          <a:p>
            <a:pPr lvl="1"/>
            <a:r>
              <a:rPr lang="en-US" dirty="0" smtClean="0"/>
              <a:t>Create VM image with necessary software	</a:t>
            </a:r>
          </a:p>
          <a:p>
            <a:pPr lvl="2"/>
            <a:r>
              <a:rPr lang="en-US" dirty="0" smtClean="0"/>
              <a:t>E.g. NET framework</a:t>
            </a:r>
          </a:p>
          <a:p>
            <a:pPr lvl="1"/>
            <a:r>
              <a:rPr lang="en-US" dirty="0" smtClean="0"/>
              <a:t>Deploy a collection of images </a:t>
            </a:r>
            <a:r>
              <a:rPr lang="en-US" dirty="0" smtClean="0">
                <a:solidFill>
                  <a:srgbClr val="C00000"/>
                </a:solidFill>
              </a:rPr>
              <a:t>(one by one – a feature of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Configure IP addresses </a:t>
            </a:r>
            <a:r>
              <a:rPr lang="en-US" dirty="0" smtClean="0">
                <a:solidFill>
                  <a:srgbClr val="C00000"/>
                </a:solidFill>
              </a:rPr>
              <a:t>(requires login to individual nodes)</a:t>
            </a:r>
          </a:p>
          <a:p>
            <a:pPr lvl="1"/>
            <a:r>
              <a:rPr lang="en-US" dirty="0" smtClean="0"/>
              <a:t>Configure an HPC cluster</a:t>
            </a:r>
          </a:p>
          <a:p>
            <a:pPr lvl="1"/>
            <a:r>
              <a:rPr lang="en-US" dirty="0" smtClean="0"/>
              <a:t>Install DryadLINQ</a:t>
            </a:r>
          </a:p>
          <a:p>
            <a:pPr lvl="1"/>
            <a:r>
              <a:rPr lang="en-US" dirty="0" smtClean="0"/>
              <a:t>Copying data from “cloud storage”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47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002060"/>
                </a:solidFill>
              </a:rPr>
              <a:t>We configured a 32 node virtual cluster in </a:t>
            </a:r>
            <a:r>
              <a:rPr lang="en-US" sz="2400" b="1" dirty="0" err="1" smtClean="0">
                <a:solidFill>
                  <a:srgbClr val="002060"/>
                </a:solidFill>
              </a:rPr>
              <a:t>GoGrid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 contd..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82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CloudBurst</a:t>
            </a:r>
            <a:r>
              <a:rPr lang="en-US" dirty="0" smtClean="0"/>
              <a:t> and Kmeans did not run on cloud</a:t>
            </a:r>
          </a:p>
          <a:p>
            <a:r>
              <a:rPr lang="en-US" dirty="0" smtClean="0"/>
              <a:t>VMs were crashing/freezing even at data partitioning</a:t>
            </a:r>
          </a:p>
          <a:p>
            <a:pPr lvl="1"/>
            <a:r>
              <a:rPr lang="en-US" dirty="0" smtClean="0"/>
              <a:t>Communication and data accessing simply freeze VMs</a:t>
            </a:r>
          </a:p>
          <a:p>
            <a:pPr lvl="1"/>
            <a:r>
              <a:rPr lang="en-US" dirty="0" smtClean="0"/>
              <a:t>VMs become unreachable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expect some communication overhead, but the above observations are more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 related than to Cloud</a:t>
            </a:r>
          </a:p>
        </p:txBody>
      </p:sp>
      <p:pic>
        <p:nvPicPr>
          <p:cNvPr id="7170" name="Picture 2" descr="C:\Users\jaliya\Desktop\DryadOnCloud\CAP3-CloudvsBarem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38200"/>
            <a:ext cx="5029200" cy="368335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143000"/>
            <a:ext cx="335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CAP3 works on cloud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Used 32 CPU cores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100% utilization of virtual CPU cores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3 times more time in cloud than the bare-metal runs on different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Clouds: Matrix Multiplication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Implements Cannon’s Algorithm [1]</a:t>
            </a:r>
          </a:p>
          <a:p>
            <a:r>
              <a:rPr lang="en-US" dirty="0" smtClean="0"/>
              <a:t>Exchange large messages</a:t>
            </a:r>
          </a:p>
          <a:p>
            <a:r>
              <a:rPr lang="en-US" dirty="0" smtClean="0"/>
              <a:t>More susceptible to bandwidth than latency</a:t>
            </a:r>
          </a:p>
          <a:p>
            <a:r>
              <a:rPr lang="en-US" dirty="0" smtClean="0"/>
              <a:t>At 81 MPI processes, at least 14% reduction in speedup is noticeable</a:t>
            </a:r>
          </a:p>
          <a:p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558442" cy="30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908" y="1447800"/>
            <a:ext cx="4530092" cy="31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6102" y="1066800"/>
            <a:ext cx="4497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Speedup – Fixed matrix size (5184x5184)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762000"/>
          </a:xfrm>
        </p:spPr>
        <p:txBody>
          <a:bodyPr/>
          <a:lstStyle/>
          <a:p>
            <a:pPr algn="ctr"/>
            <a:r>
              <a:rPr lang="en-US" sz="3200" dirty="0" smtClean="0"/>
              <a:t>Data Intensive (Science) Applications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1980-200?, we largely looked at HPC for simulation; now we have </a:t>
            </a:r>
            <a:r>
              <a:rPr lang="en-US" sz="2000" dirty="0" smtClean="0">
                <a:solidFill>
                  <a:srgbClr val="FF0000"/>
                </a:solidFill>
              </a:rPr>
              <a:t>data deluge</a:t>
            </a:r>
            <a:endParaRPr lang="en-US" sz="2000" dirty="0" smtClean="0"/>
          </a:p>
          <a:p>
            <a:r>
              <a:rPr lang="en-US" sz="2000" dirty="0" smtClean="0"/>
              <a:t>1) Data starts on some disk/sensor/instrument</a:t>
            </a:r>
          </a:p>
          <a:p>
            <a:pPr lvl="1"/>
            <a:r>
              <a:rPr lang="en-US" sz="2000" dirty="0" smtClean="0"/>
              <a:t>It needs to 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decomposed/partitioned</a:t>
            </a:r>
            <a:r>
              <a:rPr lang="en-US" sz="2000" dirty="0" smtClean="0"/>
              <a:t>; often partitioning natural from source of data</a:t>
            </a:r>
          </a:p>
          <a:p>
            <a:r>
              <a:rPr lang="en-US" sz="2000" dirty="0" smtClean="0"/>
              <a:t>2) One runs a </a:t>
            </a:r>
            <a:r>
              <a:rPr lang="en-US" sz="2000" dirty="0" smtClean="0">
                <a:solidFill>
                  <a:srgbClr val="0070C0"/>
                </a:solidFill>
              </a:rPr>
              <a:t>filter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of some sort extracting data of interest and (re)formatting it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Pleasingly parallel </a:t>
            </a:r>
            <a:r>
              <a:rPr lang="en-US" sz="2000" dirty="0" smtClean="0"/>
              <a:t>with often “millions” of jobs</a:t>
            </a:r>
          </a:p>
          <a:p>
            <a:pPr lvl="1"/>
            <a:r>
              <a:rPr lang="en-US" sz="2000" dirty="0" smtClean="0"/>
              <a:t>Communication latencies can be many </a:t>
            </a:r>
            <a:r>
              <a:rPr lang="en-US" sz="2000" dirty="0" smtClean="0">
                <a:solidFill>
                  <a:srgbClr val="0070C0"/>
                </a:solidFill>
              </a:rPr>
              <a:t>milliseconds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can involve </a:t>
            </a:r>
            <a:r>
              <a:rPr lang="en-US" sz="2000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sz="2000" dirty="0" smtClean="0"/>
              <a:t>3) Using same (or map to a new) decomposition, one runs a possibly parallel application that could  require </a:t>
            </a:r>
            <a:r>
              <a:rPr lang="en-US" sz="2000" dirty="0" smtClean="0">
                <a:solidFill>
                  <a:srgbClr val="0070C0"/>
                </a:solidFill>
              </a:rPr>
              <a:t>iterative </a:t>
            </a:r>
            <a:r>
              <a:rPr lang="en-US" sz="2000" dirty="0" smtClean="0"/>
              <a:t>steps between communicating processes or could be pleasing parallel</a:t>
            </a:r>
          </a:p>
          <a:p>
            <a:pPr lvl="1"/>
            <a:r>
              <a:rPr lang="en-US" sz="2000" dirty="0" smtClean="0"/>
              <a:t>Communication latencies may be at most some </a:t>
            </a:r>
            <a:r>
              <a:rPr lang="en-US" sz="2000" dirty="0" smtClean="0">
                <a:solidFill>
                  <a:srgbClr val="0070C0"/>
                </a:solidFill>
              </a:rPr>
              <a:t>microseconds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involves </a:t>
            </a:r>
            <a:r>
              <a:rPr lang="en-US" sz="2000" dirty="0" smtClean="0">
                <a:solidFill>
                  <a:srgbClr val="0070C0"/>
                </a:solidFill>
              </a:rPr>
              <a:t>shared memory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links 1) 2) 3) with multiple instances of 2) 3)</a:t>
            </a:r>
          </a:p>
          <a:p>
            <a:pPr lvl="1"/>
            <a:r>
              <a:rPr lang="en-US" sz="2000" dirty="0" smtClean="0"/>
              <a:t>Pipeline or more complex graphs</a:t>
            </a:r>
          </a:p>
          <a:p>
            <a:r>
              <a:rPr lang="en-US" sz="2000" dirty="0" smtClean="0"/>
              <a:t>Filters are “</a:t>
            </a:r>
            <a:r>
              <a:rPr lang="en-US" sz="2000" dirty="0" smtClean="0">
                <a:solidFill>
                  <a:srgbClr val="0070C0"/>
                </a:solidFill>
              </a:rPr>
              <a:t>Maps</a:t>
            </a:r>
            <a:r>
              <a:rPr lang="en-US" sz="2000" dirty="0" smtClean="0"/>
              <a:t>” or “</a:t>
            </a:r>
            <a:r>
              <a:rPr lang="en-US" sz="2000" dirty="0" smtClean="0">
                <a:solidFill>
                  <a:srgbClr val="0070C0"/>
                </a:solidFill>
              </a:rPr>
              <a:t>Reductions</a:t>
            </a:r>
            <a:r>
              <a:rPr lang="en-US" sz="2000" dirty="0" smtClean="0"/>
              <a:t>” in MapReduce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MPI on Clouds Kmeans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 Kmeans clustering for up to 40 million 3D data points</a:t>
            </a:r>
          </a:p>
          <a:p>
            <a:r>
              <a:rPr lang="en-US" dirty="0" smtClean="0"/>
              <a:t>Amount of communication depends only on the number of cluster centers</a:t>
            </a:r>
          </a:p>
          <a:p>
            <a:r>
              <a:rPr lang="en-US" dirty="0" smtClean="0"/>
              <a:t>Amount of communication  &lt;&lt; Computation and the amount of data processed</a:t>
            </a:r>
          </a:p>
          <a:p>
            <a:r>
              <a:rPr lang="en-US" dirty="0" smtClean="0"/>
              <a:t>At the highest granularity VMs show at least 3.5 times overhead compared to bare-metal</a:t>
            </a:r>
          </a:p>
          <a:p>
            <a:r>
              <a:rPr lang="en-US" dirty="0" smtClean="0"/>
              <a:t>Extremely large overheads for smaller grain sizes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4300968" cy="29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4392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0668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– 128 CPU cores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0668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 </a:t>
            </a:r>
            <a:br>
              <a:rPr lang="en-US" dirty="0" smtClean="0"/>
            </a:br>
            <a:r>
              <a:rPr lang="en-US" dirty="0" smtClean="0"/>
              <a:t>Parallel Wave 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Clear difference in performance and speedups between VMs and bare-metal</a:t>
            </a:r>
          </a:p>
          <a:p>
            <a:r>
              <a:rPr lang="en-US" dirty="0" smtClean="0"/>
              <a:t>Very small messages (the message size in each </a:t>
            </a:r>
            <a:r>
              <a:rPr lang="en-US" i="1" dirty="0" err="1" smtClean="0"/>
              <a:t>MPI_Sendrecv</a:t>
            </a:r>
            <a:r>
              <a:rPr lang="en-US" i="1" dirty="0" smtClean="0"/>
              <a:t>() </a:t>
            </a:r>
            <a:r>
              <a:rPr lang="en-US" dirty="0" smtClean="0"/>
              <a:t>call is only 8 bytes)</a:t>
            </a:r>
          </a:p>
          <a:p>
            <a:r>
              <a:rPr lang="en-US" dirty="0" smtClean="0"/>
              <a:t>More susceptible to latency</a:t>
            </a:r>
          </a:p>
          <a:p>
            <a:r>
              <a:rPr lang="en-US" dirty="0" smtClean="0"/>
              <a:t>At 51200 data points, at least 40% decrease in performance is observed in VMs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199"/>
            <a:ext cx="4305584" cy="29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199"/>
            <a:ext cx="4318808" cy="29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676399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00199"/>
            <a:ext cx="383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Speedup – 30720 data 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Several applications with various computation, communication, and data access requirements</a:t>
            </a:r>
          </a:p>
          <a:p>
            <a:r>
              <a:rPr lang="en-US" dirty="0" smtClean="0"/>
              <a:t>All DryadLINQ applications work, and in many cases perform better than Hadoop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 can definitely use DryadLINQ (and Hadoop) for scientific analyses</a:t>
            </a:r>
            <a:endParaRPr lang="en-US" dirty="0" smtClean="0"/>
          </a:p>
          <a:p>
            <a:r>
              <a:rPr lang="en-US" dirty="0" smtClean="0"/>
              <a:t>We did not implement (find) </a:t>
            </a:r>
          </a:p>
          <a:p>
            <a:pPr lvl="1"/>
            <a:r>
              <a:rPr lang="en-US" dirty="0" smtClean="0"/>
              <a:t>Applications that can only be implemented using DryadLINQ but not with typical MapReduce</a:t>
            </a:r>
          </a:p>
          <a:p>
            <a:r>
              <a:rPr lang="en-US" dirty="0" smtClean="0"/>
              <a:t>Current release of DryadLINQ has some performance limitations</a:t>
            </a:r>
          </a:p>
          <a:p>
            <a:r>
              <a:rPr lang="en-US" dirty="0" smtClean="0"/>
              <a:t>DryadLINQ hides many aspects of parallel computing from user</a:t>
            </a:r>
          </a:p>
          <a:p>
            <a:r>
              <a:rPr lang="en-US" dirty="0" smtClean="0"/>
              <a:t>Coding is much simpler in DryadLINQ than Hadoop (provided that the performance issues are fixed)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Key issue is support of inhomogeneous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5715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Notes on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         Speed up </a:t>
            </a:r>
            <a:r>
              <a:rPr lang="en-US" sz="2000" dirty="0" smtClean="0"/>
              <a:t>= T(1)/T(P) =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sz="2000" dirty="0" smtClean="0">
                <a:sym typeface="Symbol"/>
              </a:rPr>
              <a:t> (</a:t>
            </a:r>
            <a:r>
              <a:rPr lang="en-US" sz="2000" dirty="0" smtClean="0"/>
              <a:t>efficiency ) </a:t>
            </a:r>
            <a:r>
              <a:rPr lang="en-US" sz="2000" dirty="0" smtClean="0">
                <a:sym typeface="Symbol"/>
              </a:rPr>
              <a:t>P </a:t>
            </a:r>
          </a:p>
          <a:p>
            <a:pPr lvl="1">
              <a:buNone/>
            </a:pPr>
            <a:r>
              <a:rPr lang="en-US" sz="2000" dirty="0" smtClean="0">
                <a:sym typeface="Symbol"/>
              </a:rPr>
              <a:t>        with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000" dirty="0" smtClean="0">
                <a:sym typeface="Symbol"/>
              </a:rPr>
              <a:t> processors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Overhead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f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= (PT(P)/T(1)-1) = (1/ -1)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sz="2000" dirty="0" smtClean="0">
                <a:sym typeface="Symbol"/>
              </a:rPr>
              <a:t>For MPI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communication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i="1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  ratio of data communicated to calculation complexity =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000" baseline="30000" dirty="0" smtClean="0">
                <a:solidFill>
                  <a:srgbClr val="0070C0"/>
                </a:solidFill>
                <a:sym typeface="Symbol"/>
              </a:rPr>
              <a:t>-0.5</a:t>
            </a:r>
            <a:r>
              <a:rPr lang="en-US" sz="2000" dirty="0" smtClean="0">
                <a:sym typeface="Symbol"/>
              </a:rPr>
              <a:t> for matrix multiplication where 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 (grain size) </a:t>
            </a:r>
            <a:r>
              <a:rPr lang="en-US" sz="2000" dirty="0" smtClean="0">
                <a:sym typeface="Symbol"/>
              </a:rPr>
              <a:t>matrix elements per node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MPI Communication Overheads decrease in size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as problem sizes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increase (edge over area rule)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Dataflow</a:t>
            </a:r>
            <a:r>
              <a:rPr lang="en-US" sz="2000" dirty="0" smtClean="0">
                <a:sym typeface="Symbol"/>
              </a:rPr>
              <a:t> communicates all data – Overhead does not decrease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Scaled Speed up</a:t>
            </a:r>
            <a:r>
              <a:rPr lang="en-US" sz="2000" dirty="0" smtClean="0">
                <a:sym typeface="Symbol"/>
              </a:rPr>
              <a:t>: keep grain size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fixed as P increases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Conventional Speed up</a:t>
            </a:r>
            <a:r>
              <a:rPr lang="en-US" sz="2000" dirty="0" smtClean="0">
                <a:sym typeface="Symbol"/>
              </a:rPr>
              <a:t>: keep Problem size fixed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 1/P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Symbol"/>
              </a:rPr>
              <a:t>VMs</a:t>
            </a:r>
            <a:r>
              <a:rPr lang="en-US" sz="2000" dirty="0" smtClean="0">
                <a:sym typeface="Symbol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Windows</a:t>
            </a:r>
            <a:r>
              <a:rPr lang="en-US" sz="2000" dirty="0" smtClean="0">
                <a:sym typeface="Symbol"/>
              </a:rPr>
              <a:t> Threads have runtime fluctuation /synchronization overheads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715962"/>
          </a:xfrm>
        </p:spPr>
        <p:txBody>
          <a:bodyPr/>
          <a:lstStyle/>
          <a:p>
            <a:r>
              <a:rPr lang="en-US" sz="3200" dirty="0" smtClean="0"/>
              <a:t>Gene Sequencing Application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39" t="19868"/>
          <a:stretch>
            <a:fillRect/>
          </a:stretch>
        </p:blipFill>
        <p:spPr bwMode="auto">
          <a:xfrm>
            <a:off x="0" y="2133600"/>
            <a:ext cx="90437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1676400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This is first filter in </a:t>
            </a:r>
            <a:r>
              <a:rPr lang="en-US" dirty="0" err="1" smtClean="0"/>
              <a:t>Alu</a:t>
            </a:r>
            <a:r>
              <a:rPr lang="en-US" dirty="0" smtClean="0"/>
              <a:t> Gene Sequence study – find Smith Waterman dissimilarities between genes</a:t>
            </a:r>
          </a:p>
          <a:p>
            <a:r>
              <a:rPr lang="en-US" dirty="0" smtClean="0"/>
              <a:t>Essentially embarrassingly parallel</a:t>
            </a:r>
          </a:p>
          <a:p>
            <a:r>
              <a:rPr lang="en-US" dirty="0" smtClean="0"/>
              <a:t>Note MPI faster than threading</a:t>
            </a:r>
          </a:p>
          <a:p>
            <a:r>
              <a:rPr lang="en-US" dirty="0" smtClean="0"/>
              <a:t>All 35,229 sequences require 624,404,791 pairwise distances = 2.5 hours with some optimization</a:t>
            </a:r>
          </a:p>
          <a:p>
            <a:r>
              <a:rPr lang="en-US" dirty="0" smtClean="0"/>
              <a:t>This includes calculation and needed I/O to redistribute data)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356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Overhead =</a:t>
            </a:r>
            <a:br>
              <a:rPr lang="en-US" b="1" dirty="0" smtClean="0"/>
            </a:br>
            <a:r>
              <a:rPr lang="en-US" b="1" dirty="0" smtClean="0"/>
              <a:t>(Number of Processes/Speedup) - 1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048000"/>
            <a:ext cx="10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data </a:t>
            </a:r>
            <a:br>
              <a:rPr lang="en-US" dirty="0" smtClean="0"/>
            </a:br>
            <a:r>
              <a:rPr lang="en-US" dirty="0" smtClean="0"/>
              <a:t>set sizes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Gather/ Scatter Operation Important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There is  a famous factor of 2 in many O(N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parallel algorithms</a:t>
            </a:r>
          </a:p>
          <a:p>
            <a:r>
              <a:rPr lang="en-US" sz="1800" dirty="0" smtClean="0"/>
              <a:t>We initially calculate in parallel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between points (sequences) </a:t>
            </a:r>
            <a:r>
              <a:rPr lang="en-US" sz="1800" dirty="0" err="1" smtClean="0"/>
              <a:t>i</a:t>
            </a:r>
            <a:r>
              <a:rPr lang="en-US" sz="1800" dirty="0" smtClean="0"/>
              <a:t> and j.</a:t>
            </a:r>
          </a:p>
          <a:p>
            <a:pPr lvl="1"/>
            <a:r>
              <a:rPr lang="en-US" sz="1800" dirty="0" smtClean="0"/>
              <a:t>Done in parallel over all processor nodes for say </a:t>
            </a:r>
            <a:r>
              <a:rPr lang="en-US" sz="1800" dirty="0" err="1" smtClean="0"/>
              <a:t>i</a:t>
            </a:r>
            <a:r>
              <a:rPr lang="en-US" sz="1800" dirty="0" smtClean="0"/>
              <a:t> &lt; j</a:t>
            </a:r>
          </a:p>
          <a:p>
            <a:r>
              <a:rPr lang="en-US" sz="1800" dirty="0" smtClean="0"/>
              <a:t>However later parallel algorithms may want specific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in specific machines </a:t>
            </a:r>
          </a:p>
          <a:p>
            <a:r>
              <a:rPr lang="en-US" sz="1800" dirty="0" smtClean="0"/>
              <a:t>Our MDS and </a:t>
            </a:r>
            <a:r>
              <a:rPr lang="en-US" sz="1800" dirty="0" err="1" smtClean="0"/>
              <a:t>PWClustering</a:t>
            </a:r>
            <a:r>
              <a:rPr lang="en-US" sz="1800" dirty="0" smtClean="0"/>
              <a:t> algorithms require each of N processes has 1/N of sequences and for this subset {</a:t>
            </a:r>
            <a:r>
              <a:rPr lang="en-US" sz="1800" dirty="0" err="1" smtClean="0"/>
              <a:t>i</a:t>
            </a:r>
            <a:r>
              <a:rPr lang="en-US" sz="1800" dirty="0" smtClean="0"/>
              <a:t>} </a:t>
            </a:r>
            <a:r>
              <a:rPr lang="en-US" sz="1800" dirty="0" smtClean="0">
                <a:solidFill>
                  <a:srgbClr val="FF0000"/>
                </a:solidFill>
              </a:rPr>
              <a:t>Distance({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},j) </a:t>
            </a:r>
            <a:r>
              <a:rPr lang="en-US" sz="1800" dirty="0" smtClean="0"/>
              <a:t>for ALL j. i.e. wants both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j,i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stored (in different processors/disk)</a:t>
            </a:r>
          </a:p>
          <a:p>
            <a:r>
              <a:rPr lang="en-US" sz="1800" dirty="0" smtClean="0"/>
              <a:t>The different distributions of </a:t>
            </a:r>
            <a:r>
              <a:rPr lang="en-US" sz="1800" dirty="0" smtClean="0">
                <a:solidFill>
                  <a:srgbClr val="FF0000"/>
                </a:solidFill>
              </a:rPr>
              <a:t>Distance(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r>
              <a:rPr lang="en-US" sz="1800" dirty="0" smtClean="0"/>
              <a:t> across processes is in MPI called  a scatter or gather operation. This time is included in previous SW timings and is about half total time</a:t>
            </a:r>
          </a:p>
          <a:p>
            <a:pPr lvl="1"/>
            <a:r>
              <a:rPr lang="en-US" sz="1800" dirty="0" smtClean="0"/>
              <a:t>We did NOT get good performance here from either MPI (it should be a seconds on </a:t>
            </a:r>
            <a:r>
              <a:rPr lang="en-US" sz="1800" dirty="0" err="1" smtClean="0"/>
              <a:t>Petabit</a:t>
            </a:r>
            <a:r>
              <a:rPr lang="en-US" sz="1800" dirty="0" smtClean="0"/>
              <a:t>/sec Infiniband switch) or Dryad</a:t>
            </a:r>
          </a:p>
          <a:p>
            <a:pPr lvl="1"/>
            <a:r>
              <a:rPr lang="en-US" sz="1800" dirty="0" smtClean="0"/>
              <a:t>We will make needed primitives precise and greatly improve performance here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Performance Robust Algorithms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810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suggest that the data deluge will demand more robust algorithms in many areas and these algorithms will be highly I/O and compute intensive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Clustering N= 200,000 sequences using deterministic annealing will require around 750 cores and this need scales like N</a:t>
            </a:r>
            <a:r>
              <a:rPr lang="en-US" sz="2000" baseline="30000" dirty="0" smtClean="0"/>
              <a:t>2</a:t>
            </a:r>
          </a:p>
          <a:p>
            <a:pPr>
              <a:buNone/>
            </a:pPr>
            <a:endParaRPr lang="en-US" sz="2000" baseline="30000" dirty="0" smtClean="0"/>
          </a:p>
          <a:p>
            <a:r>
              <a:rPr lang="en-US" sz="2000" dirty="0" smtClean="0"/>
              <a:t>NSF Track 1 – Blue Waters  in 2011 – could be saturated by 5,000,000 point clustering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200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end Multi Dimension scaling MDS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Given dissimilarities </a:t>
            </a:r>
            <a:r>
              <a:rPr lang="en-US" sz="2900" dirty="0" smtClean="0">
                <a:solidFill>
                  <a:srgbClr val="FF0000"/>
                </a:solidFill>
              </a:rPr>
              <a:t>D(</a:t>
            </a:r>
            <a:r>
              <a:rPr lang="en-US" sz="2900" dirty="0" err="1" smtClean="0">
                <a:solidFill>
                  <a:srgbClr val="FF0000"/>
                </a:solidFill>
              </a:rPr>
              <a:t>i,j</a:t>
            </a:r>
            <a:r>
              <a:rPr lang="en-US" sz="2900" dirty="0" smtClean="0">
                <a:solidFill>
                  <a:srgbClr val="FF0000"/>
                </a:solidFill>
              </a:rPr>
              <a:t>)</a:t>
            </a:r>
            <a:r>
              <a:rPr lang="en-US" sz="2900" dirty="0" smtClean="0"/>
              <a:t>, find the best set of vectors </a:t>
            </a:r>
            <a:r>
              <a:rPr lang="en-US" sz="2900" u="sng" dirty="0" smtClean="0"/>
              <a:t>x</a:t>
            </a:r>
            <a:r>
              <a:rPr lang="en-US" sz="2900" baseline="-25000" dirty="0" smtClean="0"/>
              <a:t>i</a:t>
            </a:r>
            <a:r>
              <a:rPr lang="en-US" sz="2900" dirty="0" smtClean="0"/>
              <a:t> in </a:t>
            </a:r>
            <a:r>
              <a:rPr lang="en-US" sz="2900" i="1" dirty="0" smtClean="0"/>
              <a:t>d</a:t>
            </a:r>
            <a:r>
              <a:rPr lang="en-US" sz="2900" dirty="0" smtClean="0"/>
              <a:t> (any number) dimensions minimizing </a:t>
            </a:r>
            <a:br>
              <a:rPr lang="en-US" sz="2900" dirty="0" smtClean="0"/>
            </a:br>
            <a:r>
              <a:rPr lang="en-US" sz="2900" dirty="0" smtClean="0"/>
              <a:t>	</a:t>
            </a:r>
            <a:r>
              <a:rPr lang="en-US" sz="2900" dirty="0" smtClean="0">
                <a:sym typeface="Symbol"/>
              </a:rPr>
              <a:t></a:t>
            </a:r>
            <a:r>
              <a:rPr lang="en-US" sz="2900" baseline="-25000" dirty="0" err="1" smtClean="0">
                <a:sym typeface="Symbol"/>
              </a:rPr>
              <a:t>i,j</a:t>
            </a:r>
            <a:r>
              <a:rPr lang="en-US" sz="2900" dirty="0" smtClean="0"/>
              <a:t> weight(</a:t>
            </a:r>
            <a:r>
              <a:rPr lang="en-US" sz="2900" dirty="0" err="1" smtClean="0"/>
              <a:t>i,j</a:t>
            </a:r>
            <a:r>
              <a:rPr lang="en-US" sz="2900" dirty="0" smtClean="0"/>
              <a:t>) (</a:t>
            </a:r>
            <a:r>
              <a:rPr lang="en-US" sz="2900" dirty="0" smtClean="0">
                <a:solidFill>
                  <a:srgbClr val="FF0000"/>
                </a:solidFill>
              </a:rPr>
              <a:t>D(</a:t>
            </a:r>
            <a:r>
              <a:rPr lang="en-US" sz="2900" dirty="0" err="1" smtClean="0">
                <a:solidFill>
                  <a:srgbClr val="FF0000"/>
                </a:solidFill>
              </a:rPr>
              <a:t>i,j</a:t>
            </a:r>
            <a:r>
              <a:rPr lang="en-US" sz="2900" dirty="0" smtClean="0">
                <a:solidFill>
                  <a:srgbClr val="FF0000"/>
                </a:solidFill>
              </a:rPr>
              <a:t>)</a:t>
            </a:r>
            <a:r>
              <a:rPr lang="en-US" sz="2900" dirty="0" smtClean="0"/>
              <a:t> – |</a:t>
            </a:r>
            <a:r>
              <a:rPr lang="en-US" sz="2900" u="sng" dirty="0" smtClean="0"/>
              <a:t>x</a:t>
            </a:r>
            <a:r>
              <a:rPr lang="en-US" sz="2900" baseline="-25000" dirty="0" smtClean="0"/>
              <a:t>i</a:t>
            </a:r>
            <a:r>
              <a:rPr lang="en-US" sz="2900" dirty="0" smtClean="0"/>
              <a:t> – </a:t>
            </a:r>
            <a:r>
              <a:rPr lang="en-US" sz="2900" u="sng" dirty="0" err="1" smtClean="0"/>
              <a:t>x</a:t>
            </a:r>
            <a:r>
              <a:rPr lang="en-US" sz="2900" baseline="-25000" dirty="0" err="1" smtClean="0"/>
              <a:t>j</a:t>
            </a:r>
            <a:r>
              <a:rPr lang="en-US" sz="2900" dirty="0" err="1" smtClean="0"/>
              <a:t>|</a:t>
            </a:r>
            <a:r>
              <a:rPr lang="en-US" sz="2900" baseline="30000" dirty="0" err="1" smtClean="0"/>
              <a:t>n</a:t>
            </a:r>
            <a:r>
              <a:rPr lang="en-US" sz="2900" dirty="0" smtClean="0"/>
              <a:t>)</a:t>
            </a:r>
            <a:r>
              <a:rPr lang="en-US" sz="2900" baseline="30000" dirty="0" smtClean="0"/>
              <a:t>2       </a:t>
            </a:r>
            <a:r>
              <a:rPr lang="en-US" sz="2900" dirty="0" smtClean="0"/>
              <a:t>        (*)</a:t>
            </a:r>
            <a:endParaRPr lang="en-US" sz="2900" baseline="30000" dirty="0" smtClean="0"/>
          </a:p>
          <a:p>
            <a:r>
              <a:rPr lang="en-US" sz="2900" dirty="0" smtClean="0"/>
              <a:t>Weight chosen to </a:t>
            </a:r>
            <a:r>
              <a:rPr lang="en-US" sz="2900" dirty="0" err="1" smtClean="0"/>
              <a:t>refelect</a:t>
            </a:r>
            <a:r>
              <a:rPr lang="en-US" sz="2900" dirty="0" smtClean="0"/>
              <a:t> importance of point or perhaps a desire (</a:t>
            </a:r>
            <a:r>
              <a:rPr lang="en-US" sz="2900" dirty="0" err="1" smtClean="0"/>
              <a:t>Sammon’s</a:t>
            </a:r>
            <a:r>
              <a:rPr lang="en-US" sz="2900" dirty="0" smtClean="0"/>
              <a:t> method) to fit smaller distance more than larger ones</a:t>
            </a:r>
          </a:p>
          <a:p>
            <a:r>
              <a:rPr lang="en-US" sz="2900" dirty="0" smtClean="0"/>
              <a:t>n is typically 1 (Euclidean distance) but 2 also useful</a:t>
            </a:r>
          </a:p>
          <a:p>
            <a:r>
              <a:rPr lang="en-US" sz="2900" dirty="0" smtClean="0"/>
              <a:t>Normal approach is Expectation </a:t>
            </a:r>
            <a:r>
              <a:rPr lang="en-US" sz="2900" dirty="0" err="1" smtClean="0"/>
              <a:t>Maximation</a:t>
            </a:r>
            <a:r>
              <a:rPr lang="en-US" sz="2900" dirty="0" smtClean="0"/>
              <a:t> and we are exploring adding deterministic annealing to improve robustness</a:t>
            </a:r>
          </a:p>
          <a:p>
            <a:r>
              <a:rPr lang="en-US" sz="2900" dirty="0" smtClean="0"/>
              <a:t>Currently mainly note (*) is “just” </a:t>
            </a:r>
            <a:r>
              <a:rPr lang="en-US" sz="2900" dirty="0" smtClean="0">
                <a:sym typeface="Symbol"/>
              </a:rPr>
              <a:t></a:t>
            </a:r>
            <a:r>
              <a:rPr lang="en-US" sz="2900" baseline="30000" dirty="0" smtClean="0">
                <a:sym typeface="Symbol"/>
              </a:rPr>
              <a:t>2</a:t>
            </a:r>
            <a:r>
              <a:rPr lang="en-US" sz="2900" dirty="0" smtClean="0">
                <a:sym typeface="Symbol"/>
              </a:rPr>
              <a:t> and one can use very reliable nonlinear optimizers</a:t>
            </a:r>
          </a:p>
          <a:p>
            <a:pPr lvl="1"/>
            <a:r>
              <a:rPr lang="en-US" sz="2900" dirty="0" smtClean="0">
                <a:sym typeface="Symbol"/>
              </a:rPr>
              <a:t>We have good results with </a:t>
            </a:r>
            <a:r>
              <a:rPr lang="en-US" sz="2900" dirty="0" err="1" smtClean="0">
                <a:sym typeface="Symbol"/>
              </a:rPr>
              <a:t>Levenberg</a:t>
            </a:r>
            <a:r>
              <a:rPr lang="en-US" sz="2900" dirty="0" smtClean="0">
                <a:sym typeface="Symbol"/>
              </a:rPr>
              <a:t>–Marquardt approach to </a:t>
            </a:r>
            <a:r>
              <a:rPr lang="en-US" sz="2900" baseline="30000" dirty="0" smtClean="0">
                <a:sym typeface="Symbol"/>
              </a:rPr>
              <a:t>2</a:t>
            </a:r>
            <a:r>
              <a:rPr lang="en-US" sz="2900" dirty="0" smtClean="0">
                <a:sym typeface="Symbol"/>
              </a:rPr>
              <a:t> solution (adding suitable multiple of unit matrix to nonlinear second derivative matrix). However EM also works well</a:t>
            </a:r>
          </a:p>
          <a:p>
            <a:r>
              <a:rPr lang="en-US" sz="2900" dirty="0" smtClean="0">
                <a:sym typeface="Symbol"/>
              </a:rPr>
              <a:t>We have some novel features</a:t>
            </a:r>
          </a:p>
          <a:p>
            <a:pPr lvl="1"/>
            <a:r>
              <a:rPr lang="en-US" sz="2900" dirty="0" smtClean="0">
                <a:sym typeface="Symbol"/>
              </a:rPr>
              <a:t>Fully parallel over unknowns </a:t>
            </a:r>
            <a:r>
              <a:rPr lang="en-US" sz="2900" u="sng" dirty="0" smtClean="0"/>
              <a:t>x</a:t>
            </a:r>
            <a:r>
              <a:rPr lang="en-US" sz="2900" baseline="-25000" dirty="0" smtClean="0"/>
              <a:t>i</a:t>
            </a:r>
            <a:r>
              <a:rPr lang="en-US" sz="2900" dirty="0" smtClean="0"/>
              <a:t> </a:t>
            </a:r>
          </a:p>
          <a:p>
            <a:pPr lvl="1"/>
            <a:r>
              <a:rPr lang="en-US" sz="2900" dirty="0" smtClean="0"/>
              <a:t>Allow “incremental use”; fixing MDS from a subset of data and adding  new points</a:t>
            </a:r>
          </a:p>
          <a:p>
            <a:pPr lvl="1"/>
            <a:r>
              <a:rPr lang="en-US" sz="2900" dirty="0" smtClean="0"/>
              <a:t>Allow general d, n and weight(</a:t>
            </a:r>
            <a:r>
              <a:rPr lang="en-US" sz="2900" dirty="0" err="1" smtClean="0"/>
              <a:t>i,j</a:t>
            </a:r>
            <a:r>
              <a:rPr lang="en-US" sz="2900" dirty="0" smtClean="0"/>
              <a:t>)</a:t>
            </a:r>
          </a:p>
          <a:p>
            <a:pPr lvl="1"/>
            <a:r>
              <a:rPr lang="en-US" sz="2900" dirty="0" smtClean="0"/>
              <a:t>Can optimally align different versions of MDS (e.g. different choices of weight(</a:t>
            </a:r>
            <a:r>
              <a:rPr lang="en-US" sz="2900" dirty="0" err="1" smtClean="0"/>
              <a:t>i,j</a:t>
            </a:r>
            <a:r>
              <a:rPr lang="en-US" sz="2900" dirty="0" smtClean="0"/>
              <a:t>) to allow precise comparisons</a:t>
            </a:r>
          </a:p>
          <a:p>
            <a:r>
              <a:rPr lang="en-US" sz="2900" dirty="0" smtClean="0"/>
              <a:t>Feeds directly to powerful Point Visualizer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Deterministic Annealing Clustering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Clustering methods like </a:t>
            </a:r>
            <a:r>
              <a:rPr lang="en-US" sz="1800" dirty="0" err="1" smtClean="0"/>
              <a:t>Kmeans</a:t>
            </a:r>
            <a:r>
              <a:rPr lang="en-US" sz="1800" dirty="0" smtClean="0"/>
              <a:t> very sensitive to false minima but some 20 years ago an EM (Expectation Maximization) method using annealing (deterministic NOT Monte Carlo) developed by Ken Rose (UCSB), Fox and others</a:t>
            </a:r>
          </a:p>
          <a:p>
            <a:r>
              <a:rPr lang="en-US" sz="1800" dirty="0" smtClean="0"/>
              <a:t>Annealing is in distance resolution – Temperature T looks at distance scales of order T</a:t>
            </a:r>
            <a:r>
              <a:rPr lang="en-US" sz="1800" baseline="30000" dirty="0" smtClean="0"/>
              <a:t>0.5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Method automatically splits clusters where instability detected</a:t>
            </a:r>
          </a:p>
          <a:p>
            <a:r>
              <a:rPr lang="en-US" sz="1800" dirty="0" smtClean="0"/>
              <a:t>Highly efficient parallel algorithm</a:t>
            </a:r>
          </a:p>
          <a:p>
            <a:r>
              <a:rPr lang="en-US" sz="1800" dirty="0" smtClean="0"/>
              <a:t>Points are assigned probabilities for belonging to a particular cluster</a:t>
            </a:r>
          </a:p>
          <a:p>
            <a:r>
              <a:rPr lang="en-US" sz="1800" dirty="0" smtClean="0"/>
              <a:t>Original work based in a vector space e.g. cluster has a vector as its center</a:t>
            </a:r>
          </a:p>
          <a:p>
            <a:r>
              <a:rPr lang="en-US" sz="1800" dirty="0" smtClean="0"/>
              <a:t>Major advance 10 years ago in Germany showed how one could use vector free approach – just the distances </a:t>
            </a:r>
            <a:r>
              <a:rPr lang="en-US" sz="1800" dirty="0" smtClean="0">
                <a:solidFill>
                  <a:srgbClr val="FF0000"/>
                </a:solidFill>
              </a:rPr>
              <a:t>D(</a:t>
            </a:r>
            <a:r>
              <a:rPr lang="en-US" sz="1800" dirty="0" err="1" smtClean="0">
                <a:solidFill>
                  <a:srgbClr val="FF0000"/>
                </a:solidFill>
              </a:rPr>
              <a:t>i,j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at cost of O(N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complexity.</a:t>
            </a:r>
          </a:p>
          <a:p>
            <a:r>
              <a:rPr lang="en-US" sz="1800" dirty="0" smtClean="0"/>
              <a:t>We have extended this and implemented in threading and/or MPI</a:t>
            </a:r>
          </a:p>
          <a:p>
            <a:r>
              <a:rPr lang="en-US" sz="1800" dirty="0" smtClean="0"/>
              <a:t>We will release this as a service later this year followed by vector version</a:t>
            </a:r>
          </a:p>
          <a:p>
            <a:pPr lvl="1"/>
            <a:r>
              <a:rPr lang="en-US" sz="1800" dirty="0" smtClean="0"/>
              <a:t>Gene Sequence applications naturally fit vector free approach.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Initially we will make key capabilities available as services that we eventually be implemented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all our code written in C# (high performance managed code) and runs on Microsoft HPCS 2008 (with Dryad extensions)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629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Canonical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572000" cy="5867400"/>
          </a:xfrm>
        </p:spPr>
        <p:txBody>
          <a:bodyPr/>
          <a:lstStyle/>
          <a:p>
            <a:r>
              <a:rPr lang="en-US" sz="2800" dirty="0" smtClean="0"/>
              <a:t>Choose </a:t>
            </a:r>
            <a:r>
              <a:rPr lang="en-US" sz="2800" dirty="0"/>
              <a:t> vectors </a:t>
            </a:r>
            <a:r>
              <a:rPr lang="en-US" sz="2800" i="1" u="sng" dirty="0"/>
              <a:t>a</a:t>
            </a:r>
            <a:r>
              <a:rPr lang="en-US" sz="2800" dirty="0"/>
              <a:t> and </a:t>
            </a:r>
            <a:r>
              <a:rPr lang="en-US" sz="2800" i="1" u="sng" dirty="0"/>
              <a:t>b</a:t>
            </a:r>
            <a:r>
              <a:rPr lang="en-US" sz="2800" dirty="0"/>
              <a:t> such that the random variables </a:t>
            </a:r>
            <a:r>
              <a:rPr lang="en-US" sz="2800" u="sng" dirty="0" smtClean="0"/>
              <a:t>U</a:t>
            </a:r>
            <a:r>
              <a:rPr lang="en-US" sz="2800" dirty="0" smtClean="0"/>
              <a:t> = </a:t>
            </a:r>
            <a:r>
              <a:rPr lang="en-US" sz="2800" i="1" u="sng" dirty="0" err="1" smtClean="0"/>
              <a:t>a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.</a:t>
            </a:r>
            <a:r>
              <a:rPr lang="en-US" sz="2800" i="1" u="sng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u="sng" dirty="0" smtClean="0"/>
              <a:t>V</a:t>
            </a:r>
            <a:r>
              <a:rPr lang="en-US" sz="2800" dirty="0" smtClean="0"/>
              <a:t> = </a:t>
            </a:r>
            <a:r>
              <a:rPr lang="en-US" sz="2800" i="1" u="sng" dirty="0" err="1" smtClean="0"/>
              <a:t>b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.</a:t>
            </a:r>
            <a:r>
              <a:rPr lang="en-US" sz="2800" i="1" u="sng" dirty="0" err="1" smtClean="0"/>
              <a:t>Y</a:t>
            </a:r>
            <a:r>
              <a:rPr lang="en-US" sz="2800" u="sng" dirty="0" smtClean="0"/>
              <a:t> </a:t>
            </a:r>
            <a:r>
              <a:rPr lang="en-US" sz="2800" dirty="0"/>
              <a:t>maximize </a:t>
            </a:r>
            <a:r>
              <a:rPr lang="en-US" sz="2800" dirty="0" smtClean="0"/>
              <a:t>the correlation  </a:t>
            </a:r>
            <a:br>
              <a:rPr lang="en-US" sz="2800" dirty="0" smtClean="0"/>
            </a:br>
            <a:r>
              <a:rPr lang="en-US" sz="2800" dirty="0" smtClean="0">
                <a:sym typeface="Symbol"/>
              </a:rPr>
              <a:t></a:t>
            </a:r>
            <a:r>
              <a:rPr lang="en-US" sz="2800" dirty="0"/>
              <a:t>= </a:t>
            </a:r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i="1" u="sng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.</a:t>
            </a:r>
            <a:r>
              <a:rPr lang="en-US" sz="2800" i="1" u="sng" dirty="0" err="1"/>
              <a:t>X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u="sng" dirty="0" err="1"/>
              <a:t>b</a:t>
            </a:r>
            <a:r>
              <a:rPr lang="en-US" sz="2800" baseline="30000" dirty="0" err="1"/>
              <a:t>T</a:t>
            </a:r>
            <a:r>
              <a:rPr lang="en-US" sz="2800" dirty="0" err="1"/>
              <a:t>.</a:t>
            </a:r>
            <a:r>
              <a:rPr lang="en-US" sz="2800" i="1" u="sng" dirty="0" err="1"/>
              <a:t>Y</a:t>
            </a:r>
            <a:r>
              <a:rPr lang="en-US" sz="2800" dirty="0" smtClean="0"/>
              <a:t>).</a:t>
            </a:r>
          </a:p>
          <a:p>
            <a:r>
              <a:rPr lang="en-US" sz="2800" u="sng" dirty="0" smtClean="0"/>
              <a:t>X</a:t>
            </a:r>
            <a:r>
              <a:rPr lang="en-US" sz="2800" dirty="0" smtClean="0"/>
              <a:t> Environmental Data</a:t>
            </a:r>
          </a:p>
          <a:p>
            <a:r>
              <a:rPr lang="en-US" sz="2800" u="sng" dirty="0" smtClean="0"/>
              <a:t>Y</a:t>
            </a:r>
            <a:r>
              <a:rPr lang="en-US" sz="2800" dirty="0" smtClean="0"/>
              <a:t> Patient Data</a:t>
            </a:r>
          </a:p>
          <a:p>
            <a:r>
              <a:rPr lang="en-US" sz="2800" dirty="0" smtClean="0"/>
              <a:t>Use R to calculate </a:t>
            </a:r>
            <a:r>
              <a:rPr lang="en-US" sz="2800" dirty="0" smtClean="0">
                <a:sym typeface="Symbol"/>
              </a:rPr>
              <a:t> </a:t>
            </a:r>
            <a:r>
              <a:rPr lang="en-US" sz="2800" dirty="0" smtClean="0"/>
              <a:t>= 0.76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1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eightedPatientMDSCanCorU0.png"/>
          <p:cNvPicPr>
            <a:picLocks noChangeAspect="1" noChangeArrowheads="1"/>
          </p:cNvPicPr>
          <p:nvPr/>
        </p:nvPicPr>
        <p:blipFill>
          <a:blip r:embed="rId3"/>
          <a:srcRect r="8813"/>
          <a:stretch>
            <a:fillRect/>
          </a:stretch>
        </p:blipFill>
        <p:spPr bwMode="auto">
          <a:xfrm>
            <a:off x="0" y="0"/>
            <a:ext cx="9144000" cy="594787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590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Projection of First Canonical Coefficient between Environment and Patient Data onto Environmental MDS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Keep smallest 30% (green-blue) and top 30% (red-orchid) in numerical value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Remove small values &lt; 5% mean in absolute value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472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and Canonical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3886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K. Rose</a:t>
            </a:r>
            <a:r>
              <a:rPr lang="en-US" sz="2400" dirty="0" smtClean="0"/>
              <a:t>, "</a:t>
            </a:r>
            <a:r>
              <a:rPr lang="en-US" sz="2400" i="1" dirty="0" smtClean="0">
                <a:solidFill>
                  <a:srgbClr val="0070C0"/>
                </a:solidFill>
              </a:rPr>
              <a:t>Deterministic Annealing for Clustering, Compression, Classification, Regression, and Related Optimization Problems</a:t>
            </a:r>
            <a:r>
              <a:rPr lang="en-US" sz="2400" dirty="0" smtClean="0"/>
              <a:t>," Proceedings of the IEEE, vol. 80, pp. 2210-2239, November 1998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T Hofmann, JM </a:t>
            </a:r>
            <a:r>
              <a:rPr lang="en-US" sz="2400" dirty="0" err="1" smtClean="0">
                <a:solidFill>
                  <a:srgbClr val="0070C0"/>
                </a:solidFill>
              </a:rPr>
              <a:t>Buhmann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Pairwise data clustering by deterministic annealing</a:t>
            </a:r>
            <a:r>
              <a:rPr lang="en-US" sz="2400" dirty="0" smtClean="0"/>
              <a:t>, IEEE Transactions on Pattern Analysis and Machine  Intelligence 19, pp1-13 1997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70C0"/>
                </a:solidFill>
              </a:rPr>
              <a:t>Hansjörg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Klock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Joachim M. </a:t>
            </a:r>
            <a:r>
              <a:rPr lang="en-US" sz="2400" dirty="0" err="1" smtClean="0">
                <a:solidFill>
                  <a:srgbClr val="0070C0"/>
                </a:solidFill>
              </a:rPr>
              <a:t>Buhmann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Data visualization by multidimensional scaling: a deterministic annealing approach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Pattern Recognition Volume 33, Issue 4, April 2000, Pages 651-669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70C0"/>
                </a:solidFill>
              </a:rPr>
              <a:t>Granat</a:t>
            </a:r>
            <a:r>
              <a:rPr lang="en-US" sz="2400" dirty="0" smtClean="0">
                <a:solidFill>
                  <a:srgbClr val="0070C0"/>
                </a:solidFill>
              </a:rPr>
              <a:t>, R. A., </a:t>
            </a:r>
            <a:r>
              <a:rPr lang="en-US" sz="2400" i="1" dirty="0" smtClean="0">
                <a:solidFill>
                  <a:srgbClr val="0070C0"/>
                </a:solidFill>
              </a:rPr>
              <a:t>Regularized Deterministic Annealing EM for Hidden Markov Models</a:t>
            </a:r>
            <a:r>
              <a:rPr lang="en-US" sz="2400" dirty="0" smtClean="0"/>
              <a:t>, Ph.D. Thesis, University of California, Los Angeles, 2004. We use for Earthquake prediction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Geoffrey Fox, </a:t>
            </a:r>
            <a:r>
              <a:rPr lang="en-US" sz="2400" dirty="0" err="1" smtClean="0">
                <a:solidFill>
                  <a:srgbClr val="0070C0"/>
                </a:solidFill>
              </a:rPr>
              <a:t>Seung-Hee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Bae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Jaliya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Ekanayake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Xiaohong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Qiu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Huapeng</a:t>
            </a:r>
            <a:r>
              <a:rPr lang="en-US" sz="2400" dirty="0" smtClean="0">
                <a:solidFill>
                  <a:srgbClr val="0070C0"/>
                </a:solidFill>
              </a:rPr>
              <a:t> Yuan, </a:t>
            </a:r>
            <a:r>
              <a:rPr lang="en-US" sz="2400" i="1" dirty="0" smtClean="0">
                <a:solidFill>
                  <a:srgbClr val="0070C0"/>
                </a:solidFill>
              </a:rPr>
              <a:t>Parallel Data Mining from </a:t>
            </a:r>
            <a:r>
              <a:rPr lang="en-US" sz="2400" i="1" dirty="0" err="1" smtClean="0">
                <a:solidFill>
                  <a:srgbClr val="0070C0"/>
                </a:solidFill>
              </a:rPr>
              <a:t>Multicore</a:t>
            </a:r>
            <a:r>
              <a:rPr lang="en-US" sz="2400" i="1" dirty="0" smtClean="0">
                <a:solidFill>
                  <a:srgbClr val="0070C0"/>
                </a:solidFill>
              </a:rPr>
              <a:t> to Cloudy Grids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/>
              <a:t>Proceedings of HPC 2008 High Performance Computing and Grids Workshop, </a:t>
            </a:r>
            <a:r>
              <a:rPr lang="en-US" sz="2400" dirty="0" err="1" smtClean="0"/>
              <a:t>Cetraro</a:t>
            </a:r>
            <a:r>
              <a:rPr lang="en-US" sz="2400" dirty="0" smtClean="0"/>
              <a:t> Italy, July 3 2008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Project website: </a:t>
            </a:r>
            <a:r>
              <a:rPr lang="en-US" sz="2400" dirty="0" smtClean="0">
                <a:hlinkClick r:id="rId3"/>
              </a:rPr>
              <a:t>www.infomall.org/salsa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114800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946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rot="16200000" flipH="1">
            <a:off x="876412" y="1714388"/>
            <a:ext cx="1296194" cy="101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362200"/>
            <a:ext cx="1033272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93976" y="2819400"/>
            <a:ext cx="914400" cy="158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8128" y="3275012"/>
            <a:ext cx="1033272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086099" y="3771899"/>
            <a:ext cx="990600" cy="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1400" y="4265612"/>
            <a:ext cx="1033272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5180012"/>
            <a:ext cx="1033272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167447" y="4709160"/>
            <a:ext cx="960120" cy="138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956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288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43550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N(N-1)/2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28800" y="4191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..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2898714" y="4191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..</a:t>
            </a:r>
            <a:endParaRPr lang="en-US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1716613" y="266700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(1,0)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716613" y="3623846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(2,0)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783413" y="3623846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(2,1)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657600" y="461444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(N-1,N-2)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282710" y="762000"/>
            <a:ext cx="153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triangle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207097" y="161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223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07097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90600" y="45074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831914" y="107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898714" y="107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6200" y="107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76800" y="10784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621697" y="5269468"/>
            <a:ext cx="18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filling curve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33800" y="1524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Blocks in upper triangle </a:t>
            </a:r>
          </a:p>
          <a:p>
            <a:r>
              <a:rPr lang="en-US" sz="1200" dirty="0" smtClean="0"/>
              <a:t>are not calculated directly</a:t>
            </a:r>
            <a:endParaRPr lang="en-US" sz="1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838199"/>
          <a:ext cx="3886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240"/>
                <a:gridCol w="777240"/>
                <a:gridCol w="1525150"/>
                <a:gridCol w="80657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 =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70114" y="849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99060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Nx</a:t>
            </a:r>
            <a:r>
              <a:rPr lang="en-US" sz="1400" dirty="0" smtClean="0"/>
              <a:t>(N-1)/2</a:t>
            </a:r>
            <a:endParaRPr lang="en-US" sz="1400" dirty="0"/>
          </a:p>
        </p:txBody>
      </p:sp>
      <p:grpSp>
        <p:nvGrpSpPr>
          <p:cNvPr id="2" name="Group 99"/>
          <p:cNvGrpSpPr/>
          <p:nvPr/>
        </p:nvGrpSpPr>
        <p:grpSpPr>
          <a:xfrm>
            <a:off x="2667000" y="1676400"/>
            <a:ext cx="609600" cy="457200"/>
            <a:chOff x="2667000" y="1676400"/>
            <a:chExt cx="609600" cy="457200"/>
          </a:xfrm>
        </p:grpSpPr>
        <p:sp>
          <p:nvSpPr>
            <p:cNvPr id="9" name="Oval 8"/>
            <p:cNvSpPr/>
            <p:nvPr/>
          </p:nvSpPr>
          <p:spPr>
            <a:xfrm>
              <a:off x="2667000" y="1676400"/>
              <a:ext cx="6096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0632" y="172821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grpSp>
        <p:nvGrpSpPr>
          <p:cNvPr id="3" name="Group 100"/>
          <p:cNvGrpSpPr/>
          <p:nvPr/>
        </p:nvGrpSpPr>
        <p:grpSpPr>
          <a:xfrm>
            <a:off x="3505200" y="1676400"/>
            <a:ext cx="609600" cy="457200"/>
            <a:chOff x="3505200" y="1676400"/>
            <a:chExt cx="609600" cy="457200"/>
          </a:xfrm>
        </p:grpSpPr>
        <p:sp>
          <p:nvSpPr>
            <p:cNvPr id="13" name="Oval 12"/>
            <p:cNvSpPr/>
            <p:nvPr/>
          </p:nvSpPr>
          <p:spPr>
            <a:xfrm>
              <a:off x="3505200" y="1676400"/>
              <a:ext cx="6096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8832" y="172821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" name="Group 102"/>
          <p:cNvGrpSpPr/>
          <p:nvPr/>
        </p:nvGrpSpPr>
        <p:grpSpPr>
          <a:xfrm>
            <a:off x="5257800" y="1676400"/>
            <a:ext cx="609600" cy="457200"/>
            <a:chOff x="5257800" y="1676400"/>
            <a:chExt cx="609600" cy="457200"/>
          </a:xfrm>
        </p:grpSpPr>
        <p:sp>
          <p:nvSpPr>
            <p:cNvPr id="16" name="Oval 15"/>
            <p:cNvSpPr/>
            <p:nvPr/>
          </p:nvSpPr>
          <p:spPr>
            <a:xfrm>
              <a:off x="5257800" y="1676400"/>
              <a:ext cx="6096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1432" y="1728216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/>
                <a:t>P</a:t>
              </a:r>
            </a:p>
          </p:txBody>
        </p:sp>
      </p:grpSp>
      <p:cxnSp>
        <p:nvCxnSpPr>
          <p:cNvPr id="19" name="Straight Arrow Connector 18"/>
          <p:cNvCxnSpPr>
            <a:endCxn id="9" idx="0"/>
          </p:cNvCxnSpPr>
          <p:nvPr/>
        </p:nvCxnSpPr>
        <p:spPr>
          <a:xfrm rot="10800000" flipV="1">
            <a:off x="2971800" y="1295400"/>
            <a:ext cx="838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0"/>
          </p:cNvCxnSpPr>
          <p:nvPr/>
        </p:nvCxnSpPr>
        <p:spPr>
          <a:xfrm rot="10800000" flipV="1">
            <a:off x="3810000" y="1295400"/>
            <a:ext cx="6096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0"/>
          </p:cNvCxnSpPr>
          <p:nvPr/>
        </p:nvCxnSpPr>
        <p:spPr>
          <a:xfrm>
            <a:off x="4876800" y="1295400"/>
            <a:ext cx="68580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  <a:endCxn id="44" idx="0"/>
          </p:cNvCxnSpPr>
          <p:nvPr/>
        </p:nvCxnSpPr>
        <p:spPr>
          <a:xfrm rot="5400000">
            <a:off x="2572147" y="2418953"/>
            <a:ext cx="685006" cy="114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4"/>
            <a:endCxn id="53" idx="0"/>
          </p:cNvCxnSpPr>
          <p:nvPr/>
        </p:nvCxnSpPr>
        <p:spPr>
          <a:xfrm rot="16200000" flipH="1">
            <a:off x="3829447" y="2114153"/>
            <a:ext cx="685006" cy="723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4"/>
            <a:endCxn id="58" idx="0"/>
          </p:cNvCxnSpPr>
          <p:nvPr/>
        </p:nvCxnSpPr>
        <p:spPr>
          <a:xfrm rot="16200000" flipH="1">
            <a:off x="5696347" y="1999853"/>
            <a:ext cx="685006" cy="952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16532" y="1371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..</a:t>
            </a:r>
            <a:endParaRPr lang="en-US" sz="4400" dirty="0"/>
          </a:p>
        </p:txBody>
      </p:sp>
      <p:sp>
        <p:nvSpPr>
          <p:cNvPr id="38" name="TextBox 37"/>
          <p:cNvSpPr txBox="1"/>
          <p:nvPr/>
        </p:nvSpPr>
        <p:spPr>
          <a:xfrm>
            <a:off x="4419600" y="1905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..</a:t>
            </a:r>
            <a:endParaRPr lang="en-US" sz="4400" dirty="0"/>
          </a:p>
        </p:txBody>
      </p:sp>
      <p:grpSp>
        <p:nvGrpSpPr>
          <p:cNvPr id="11" name="Group 103"/>
          <p:cNvGrpSpPr/>
          <p:nvPr/>
        </p:nvGrpSpPr>
        <p:grpSpPr>
          <a:xfrm>
            <a:off x="2362200" y="2286000"/>
            <a:ext cx="457200" cy="381000"/>
            <a:chOff x="2362200" y="2286000"/>
            <a:chExt cx="457200" cy="381000"/>
          </a:xfrm>
        </p:grpSpPr>
        <p:sp>
          <p:nvSpPr>
            <p:cNvPr id="40" name="Oval 39"/>
            <p:cNvSpPr/>
            <p:nvPr/>
          </p:nvSpPr>
          <p:spPr>
            <a:xfrm>
              <a:off x="2362200" y="22860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8400" y="230124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</p:grpSp>
      <p:grpSp>
        <p:nvGrpSpPr>
          <p:cNvPr id="12" name="Group 104"/>
          <p:cNvGrpSpPr/>
          <p:nvPr/>
        </p:nvGrpSpPr>
        <p:grpSpPr>
          <a:xfrm>
            <a:off x="2286000" y="2818606"/>
            <a:ext cx="1143000" cy="381794"/>
            <a:chOff x="2286000" y="2818606"/>
            <a:chExt cx="1143000" cy="381794"/>
          </a:xfrm>
        </p:grpSpPr>
        <p:sp>
          <p:nvSpPr>
            <p:cNvPr id="44" name="TextBox 43"/>
            <p:cNvSpPr txBox="1"/>
            <p:nvPr/>
          </p:nvSpPr>
          <p:spPr>
            <a:xfrm>
              <a:off x="2286000" y="2818606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 M/P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2324100" y="300910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553494" y="3008312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05"/>
          <p:cNvGrpSpPr/>
          <p:nvPr/>
        </p:nvGrpSpPr>
        <p:grpSpPr>
          <a:xfrm>
            <a:off x="3962400" y="2818606"/>
            <a:ext cx="1143000" cy="381794"/>
            <a:chOff x="3962400" y="2818606"/>
            <a:chExt cx="1143000" cy="381794"/>
          </a:xfrm>
        </p:grpSpPr>
        <p:sp>
          <p:nvSpPr>
            <p:cNvPr id="53" name="TextBox 52"/>
            <p:cNvSpPr txBox="1"/>
            <p:nvPr/>
          </p:nvSpPr>
          <p:spPr>
            <a:xfrm>
              <a:off x="3962400" y="2818606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M/P</a:t>
              </a:r>
              <a:endParaRPr lang="en-US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3999705" y="300910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228306" y="3008312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06"/>
          <p:cNvGrpSpPr/>
          <p:nvPr/>
        </p:nvGrpSpPr>
        <p:grpSpPr>
          <a:xfrm>
            <a:off x="5943600" y="2818606"/>
            <a:ext cx="1143000" cy="381794"/>
            <a:chOff x="5943600" y="2818606"/>
            <a:chExt cx="1143000" cy="381794"/>
          </a:xfrm>
        </p:grpSpPr>
        <p:sp>
          <p:nvSpPr>
            <p:cNvPr id="58" name="TextBox 57"/>
            <p:cNvSpPr txBox="1"/>
            <p:nvPr/>
          </p:nvSpPr>
          <p:spPr>
            <a:xfrm>
              <a:off x="5943600" y="2818606"/>
              <a:ext cx="114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M/P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5981700" y="300910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6211094" y="3008312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08"/>
          <p:cNvGrpSpPr/>
          <p:nvPr/>
        </p:nvGrpSpPr>
        <p:grpSpPr>
          <a:xfrm>
            <a:off x="1752600" y="2286000"/>
            <a:ext cx="457200" cy="381000"/>
            <a:chOff x="1752600" y="2286000"/>
            <a:chExt cx="457200" cy="381000"/>
          </a:xfrm>
        </p:grpSpPr>
        <p:sp>
          <p:nvSpPr>
            <p:cNvPr id="72" name="Oval 71"/>
            <p:cNvSpPr/>
            <p:nvPr/>
          </p:nvSpPr>
          <p:spPr>
            <a:xfrm>
              <a:off x="1752600" y="22860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28800" y="230124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</p:grpSp>
      <p:grpSp>
        <p:nvGrpSpPr>
          <p:cNvPr id="21" name="Group 110"/>
          <p:cNvGrpSpPr/>
          <p:nvPr/>
        </p:nvGrpSpPr>
        <p:grpSpPr>
          <a:xfrm>
            <a:off x="3581400" y="2286000"/>
            <a:ext cx="457200" cy="381000"/>
            <a:chOff x="3581400" y="2286000"/>
            <a:chExt cx="457200" cy="381000"/>
          </a:xfrm>
        </p:grpSpPr>
        <p:sp>
          <p:nvSpPr>
            <p:cNvPr id="78" name="Oval 77"/>
            <p:cNvSpPr/>
            <p:nvPr/>
          </p:nvSpPr>
          <p:spPr>
            <a:xfrm>
              <a:off x="3581400" y="22860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57600" y="230124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</p:grpSp>
      <p:grpSp>
        <p:nvGrpSpPr>
          <p:cNvPr id="22" name="Group 111"/>
          <p:cNvGrpSpPr/>
          <p:nvPr/>
        </p:nvGrpSpPr>
        <p:grpSpPr>
          <a:xfrm>
            <a:off x="4953000" y="2286000"/>
            <a:ext cx="457200" cy="381000"/>
            <a:chOff x="4953000" y="2286000"/>
            <a:chExt cx="457200" cy="381000"/>
          </a:xfrm>
        </p:grpSpPr>
        <p:sp>
          <p:nvSpPr>
            <p:cNvPr id="81" name="Oval 80"/>
            <p:cNvSpPr/>
            <p:nvPr/>
          </p:nvSpPr>
          <p:spPr>
            <a:xfrm>
              <a:off x="4953000" y="22860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29200" y="230124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</p:grpSp>
      <p:grpSp>
        <p:nvGrpSpPr>
          <p:cNvPr id="23" name="Group 112"/>
          <p:cNvGrpSpPr/>
          <p:nvPr/>
        </p:nvGrpSpPr>
        <p:grpSpPr>
          <a:xfrm>
            <a:off x="5410200" y="2286000"/>
            <a:ext cx="457200" cy="381000"/>
            <a:chOff x="5410200" y="2286000"/>
            <a:chExt cx="457200" cy="381000"/>
          </a:xfrm>
        </p:grpSpPr>
        <p:sp>
          <p:nvSpPr>
            <p:cNvPr id="84" name="Oval 83"/>
            <p:cNvSpPr/>
            <p:nvPr/>
          </p:nvSpPr>
          <p:spPr>
            <a:xfrm>
              <a:off x="5410200" y="22860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86400" y="230124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</p:grpSp>
      <p:grpSp>
        <p:nvGrpSpPr>
          <p:cNvPr id="24" name="Group 113"/>
          <p:cNvGrpSpPr/>
          <p:nvPr/>
        </p:nvGrpSpPr>
        <p:grpSpPr>
          <a:xfrm>
            <a:off x="3124200" y="2286000"/>
            <a:ext cx="457200" cy="381000"/>
            <a:chOff x="3124200" y="2286000"/>
            <a:chExt cx="457200" cy="381000"/>
          </a:xfrm>
        </p:grpSpPr>
        <p:sp>
          <p:nvSpPr>
            <p:cNvPr id="87" name="Oval 86"/>
            <p:cNvSpPr/>
            <p:nvPr/>
          </p:nvSpPr>
          <p:spPr>
            <a:xfrm>
              <a:off x="3124200" y="22860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00400" y="230124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</p:grpSp>
      <p:cxnSp>
        <p:nvCxnSpPr>
          <p:cNvPr id="90" name="Straight Arrow Connector 89"/>
          <p:cNvCxnSpPr>
            <a:stCxn id="9" idx="4"/>
            <a:endCxn id="41" idx="0"/>
          </p:cNvCxnSpPr>
          <p:nvPr/>
        </p:nvCxnSpPr>
        <p:spPr>
          <a:xfrm rot="5400000">
            <a:off x="2709526" y="2038966"/>
            <a:ext cx="167640" cy="3569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" idx="4"/>
            <a:endCxn id="73" idx="0"/>
          </p:cNvCxnSpPr>
          <p:nvPr/>
        </p:nvCxnSpPr>
        <p:spPr>
          <a:xfrm rot="5400000">
            <a:off x="2404726" y="1734166"/>
            <a:ext cx="167640" cy="9665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88" idx="0"/>
          </p:cNvCxnSpPr>
          <p:nvPr/>
        </p:nvCxnSpPr>
        <p:spPr>
          <a:xfrm rot="10800000" flipV="1">
            <a:off x="3376891" y="2133600"/>
            <a:ext cx="398768" cy="16763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9" idx="0"/>
          </p:cNvCxnSpPr>
          <p:nvPr/>
        </p:nvCxnSpPr>
        <p:spPr>
          <a:xfrm rot="16200000" flipH="1">
            <a:off x="3726179" y="2193328"/>
            <a:ext cx="167640" cy="4818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6" idx="4"/>
            <a:endCxn id="82" idx="0"/>
          </p:cNvCxnSpPr>
          <p:nvPr/>
        </p:nvCxnSpPr>
        <p:spPr>
          <a:xfrm rot="5400000">
            <a:off x="5300326" y="2038966"/>
            <a:ext cx="167640" cy="3569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6200000" flipH="1">
            <a:off x="5539848" y="2146903"/>
            <a:ext cx="188454" cy="1618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40" idx="4"/>
          </p:cNvCxnSpPr>
          <p:nvPr/>
        </p:nvCxnSpPr>
        <p:spPr>
          <a:xfrm rot="16200000" flipH="1">
            <a:off x="2552700" y="2705100"/>
            <a:ext cx="152400" cy="762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72" idx="4"/>
          </p:cNvCxnSpPr>
          <p:nvPr/>
        </p:nvCxnSpPr>
        <p:spPr>
          <a:xfrm rot="16200000" flipH="1">
            <a:off x="2133600" y="2514600"/>
            <a:ext cx="152400" cy="4572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3962402" y="2667002"/>
            <a:ext cx="304798" cy="15239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87" idx="4"/>
          </p:cNvCxnSpPr>
          <p:nvPr/>
        </p:nvCxnSpPr>
        <p:spPr>
          <a:xfrm rot="16200000" flipH="1">
            <a:off x="3657599" y="2362200"/>
            <a:ext cx="152400" cy="76199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5867402" y="2590802"/>
            <a:ext cx="457197" cy="22859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1" idx="4"/>
          </p:cNvCxnSpPr>
          <p:nvPr/>
        </p:nvCxnSpPr>
        <p:spPr>
          <a:xfrm rot="16200000" flipH="1">
            <a:off x="5562600" y="2286000"/>
            <a:ext cx="152400" cy="9144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4" idx="2"/>
            <a:endCxn id="151" idx="0"/>
          </p:cNvCxnSpPr>
          <p:nvPr/>
        </p:nvCxnSpPr>
        <p:spPr>
          <a:xfrm rot="16200000" flipH="1">
            <a:off x="2708513" y="3348593"/>
            <a:ext cx="305594" cy="76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15"/>
          <p:cNvGrpSpPr/>
          <p:nvPr/>
        </p:nvGrpSpPr>
        <p:grpSpPr>
          <a:xfrm>
            <a:off x="2560320" y="3505200"/>
            <a:ext cx="609600" cy="457200"/>
            <a:chOff x="2560320" y="3505200"/>
            <a:chExt cx="609600" cy="457200"/>
          </a:xfrm>
        </p:grpSpPr>
        <p:sp>
          <p:nvSpPr>
            <p:cNvPr id="151" name="Oval 150"/>
            <p:cNvSpPr/>
            <p:nvPr/>
          </p:nvSpPr>
          <p:spPr>
            <a:xfrm>
              <a:off x="2560320" y="3505200"/>
              <a:ext cx="6096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63952" y="3557016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 smtClean="0"/>
                <a:t>I/O</a:t>
              </a:r>
              <a:endParaRPr lang="en-US" baseline="-25000" dirty="0"/>
            </a:p>
          </p:txBody>
        </p:sp>
      </p:grpSp>
      <p:grpSp>
        <p:nvGrpSpPr>
          <p:cNvPr id="28" name="Group 116"/>
          <p:cNvGrpSpPr/>
          <p:nvPr/>
        </p:nvGrpSpPr>
        <p:grpSpPr>
          <a:xfrm>
            <a:off x="4224528" y="3505200"/>
            <a:ext cx="609600" cy="457200"/>
            <a:chOff x="4224528" y="3505200"/>
            <a:chExt cx="609600" cy="457200"/>
          </a:xfrm>
        </p:grpSpPr>
        <p:sp>
          <p:nvSpPr>
            <p:cNvPr id="154" name="Oval 153"/>
            <p:cNvSpPr/>
            <p:nvPr/>
          </p:nvSpPr>
          <p:spPr>
            <a:xfrm>
              <a:off x="4224528" y="3505200"/>
              <a:ext cx="6096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328160" y="3557016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 smtClean="0"/>
                <a:t>I/O</a:t>
              </a:r>
              <a:endParaRPr lang="en-US" baseline="-25000" dirty="0"/>
            </a:p>
          </p:txBody>
        </p:sp>
      </p:grpSp>
      <p:grpSp>
        <p:nvGrpSpPr>
          <p:cNvPr id="29" name="Group 118"/>
          <p:cNvGrpSpPr/>
          <p:nvPr/>
        </p:nvGrpSpPr>
        <p:grpSpPr>
          <a:xfrm>
            <a:off x="6217920" y="3505200"/>
            <a:ext cx="609600" cy="457200"/>
            <a:chOff x="6217920" y="3505200"/>
            <a:chExt cx="609600" cy="457200"/>
          </a:xfrm>
        </p:grpSpPr>
        <p:sp>
          <p:nvSpPr>
            <p:cNvPr id="157" name="Oval 156"/>
            <p:cNvSpPr/>
            <p:nvPr/>
          </p:nvSpPr>
          <p:spPr>
            <a:xfrm>
              <a:off x="6217920" y="3505200"/>
              <a:ext cx="6096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321552" y="3557016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 smtClean="0"/>
                <a:t>I/O</a:t>
              </a:r>
              <a:endParaRPr lang="en-US" baseline="-25000" dirty="0"/>
            </a:p>
          </p:txBody>
        </p:sp>
      </p:grpSp>
      <p:cxnSp>
        <p:nvCxnSpPr>
          <p:cNvPr id="161" name="Straight Arrow Connector 160"/>
          <p:cNvCxnSpPr>
            <a:stCxn id="53" idx="2"/>
            <a:endCxn id="154" idx="0"/>
          </p:cNvCxnSpPr>
          <p:nvPr/>
        </p:nvCxnSpPr>
        <p:spPr>
          <a:xfrm rot="5400000">
            <a:off x="4378817" y="3350117"/>
            <a:ext cx="305594" cy="45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58" idx="2"/>
            <a:endCxn id="157" idx="0"/>
          </p:cNvCxnSpPr>
          <p:nvPr/>
        </p:nvCxnSpPr>
        <p:spPr>
          <a:xfrm rot="16200000" flipH="1">
            <a:off x="6366113" y="3348593"/>
            <a:ext cx="305594" cy="76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19"/>
          <p:cNvGrpSpPr/>
          <p:nvPr/>
        </p:nvGrpSpPr>
        <p:grpSpPr>
          <a:xfrm>
            <a:off x="3048000" y="4267199"/>
            <a:ext cx="990600" cy="228601"/>
            <a:chOff x="3048000" y="4267199"/>
            <a:chExt cx="990600" cy="228601"/>
          </a:xfrm>
        </p:grpSpPr>
        <p:sp>
          <p:nvSpPr>
            <p:cNvPr id="166" name="TextBox 165"/>
            <p:cNvSpPr txBox="1"/>
            <p:nvPr/>
          </p:nvSpPr>
          <p:spPr>
            <a:xfrm>
              <a:off x="3048000" y="4267200"/>
              <a:ext cx="990600" cy="228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 </a:t>
              </a:r>
              <a:endParaRPr lang="en-US" dirty="0"/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5400000">
              <a:off x="3132058" y="4381050"/>
              <a:ext cx="228125" cy="137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3330866" y="4380574"/>
              <a:ext cx="228125" cy="137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20"/>
          <p:cNvGrpSpPr/>
          <p:nvPr/>
        </p:nvGrpSpPr>
        <p:grpSpPr>
          <a:xfrm>
            <a:off x="4114800" y="4267199"/>
            <a:ext cx="990600" cy="228601"/>
            <a:chOff x="4114800" y="4267199"/>
            <a:chExt cx="990600" cy="228601"/>
          </a:xfrm>
        </p:grpSpPr>
        <p:sp>
          <p:nvSpPr>
            <p:cNvPr id="170" name="TextBox 169"/>
            <p:cNvSpPr txBox="1"/>
            <p:nvPr/>
          </p:nvSpPr>
          <p:spPr>
            <a:xfrm>
              <a:off x="4114800" y="4267200"/>
              <a:ext cx="990600" cy="228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 </a:t>
              </a:r>
              <a:endParaRPr lang="en-US" dirty="0"/>
            </a:p>
          </p:txBody>
        </p:sp>
        <p:cxnSp>
          <p:nvCxnSpPr>
            <p:cNvPr id="171" name="Straight Connector 170"/>
            <p:cNvCxnSpPr/>
            <p:nvPr/>
          </p:nvCxnSpPr>
          <p:spPr>
            <a:xfrm rot="5400000">
              <a:off x="4198858" y="4381050"/>
              <a:ext cx="228125" cy="137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397666" y="4380574"/>
              <a:ext cx="228125" cy="137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21"/>
          <p:cNvGrpSpPr/>
          <p:nvPr/>
        </p:nvGrpSpPr>
        <p:grpSpPr>
          <a:xfrm>
            <a:off x="5410200" y="4267199"/>
            <a:ext cx="990600" cy="228601"/>
            <a:chOff x="5410200" y="4267199"/>
            <a:chExt cx="990600" cy="228601"/>
          </a:xfrm>
        </p:grpSpPr>
        <p:sp>
          <p:nvSpPr>
            <p:cNvPr id="174" name="TextBox 173"/>
            <p:cNvSpPr txBox="1"/>
            <p:nvPr/>
          </p:nvSpPr>
          <p:spPr>
            <a:xfrm>
              <a:off x="5410200" y="4267200"/>
              <a:ext cx="990600" cy="228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 </a:t>
              </a:r>
              <a:endParaRPr lang="en-US" dirty="0"/>
            </a:p>
          </p:txBody>
        </p:sp>
        <p:cxnSp>
          <p:nvCxnSpPr>
            <p:cNvPr id="175" name="Straight Connector 174"/>
            <p:cNvCxnSpPr/>
            <p:nvPr/>
          </p:nvCxnSpPr>
          <p:spPr>
            <a:xfrm rot="5400000">
              <a:off x="5494258" y="4381050"/>
              <a:ext cx="228125" cy="137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5693066" y="4380574"/>
              <a:ext cx="228125" cy="137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Arrow Connector 177"/>
          <p:cNvCxnSpPr>
            <a:stCxn id="151" idx="4"/>
            <a:endCxn id="166" idx="0"/>
          </p:cNvCxnSpPr>
          <p:nvPr/>
        </p:nvCxnSpPr>
        <p:spPr>
          <a:xfrm rot="16200000" flipH="1">
            <a:off x="3051810" y="3775710"/>
            <a:ext cx="304800" cy="678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54" idx="4"/>
            <a:endCxn id="170" idx="0"/>
          </p:cNvCxnSpPr>
          <p:nvPr/>
        </p:nvCxnSpPr>
        <p:spPr>
          <a:xfrm rot="16200000" flipH="1">
            <a:off x="4417314" y="4074414"/>
            <a:ext cx="304800" cy="807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57" idx="4"/>
            <a:endCxn id="174" idx="0"/>
          </p:cNvCxnSpPr>
          <p:nvPr/>
        </p:nvCxnSpPr>
        <p:spPr>
          <a:xfrm rot="5400000">
            <a:off x="6061710" y="3806190"/>
            <a:ext cx="304800" cy="6172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016400" y="3878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..</a:t>
            </a:r>
            <a:endParaRPr lang="en-US" sz="4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4876800" y="39594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Merge files</a:t>
            </a:r>
            <a:endParaRPr lang="en-US" sz="1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1200" y="3200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File I/O</a:t>
            </a:r>
            <a:endParaRPr lang="en-US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4419600" y="1524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MPI</a:t>
            </a:r>
            <a:endParaRPr lang="en-US" sz="1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191000" y="2057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Threading</a:t>
            </a:r>
            <a:endParaRPr lang="en-US" sz="1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590800" y="4583668"/>
            <a:ext cx="432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process has workload of M/P elements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5105400" y="28926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Indexing</a:t>
            </a:r>
            <a:endParaRPr lang="en-US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1600200" y="87868"/>
            <a:ext cx="5334000" cy="5474732"/>
            <a:chOff x="1600200" y="87868"/>
            <a:chExt cx="5334000" cy="5474732"/>
          </a:xfrm>
        </p:grpSpPr>
        <p:sp>
          <p:nvSpPr>
            <p:cNvPr id="4" name="Rectangle 3"/>
            <p:cNvSpPr/>
            <p:nvPr/>
          </p:nvSpPr>
          <p:spPr>
            <a:xfrm>
              <a:off x="1600200" y="762000"/>
              <a:ext cx="5334000" cy="4800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600200" y="1447800"/>
              <a:ext cx="5334000" cy="1588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600200" y="4876800"/>
              <a:ext cx="5334000" cy="1588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00200" y="2133600"/>
              <a:ext cx="5334000" cy="1588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00200" y="2819400"/>
              <a:ext cx="5334000" cy="1588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00200" y="762000"/>
              <a:ext cx="5334000" cy="48006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7"/>
            <p:cNvGrpSpPr/>
            <p:nvPr/>
          </p:nvGrpSpPr>
          <p:grpSpPr>
            <a:xfrm>
              <a:off x="1600200" y="87868"/>
              <a:ext cx="5257804" cy="369332"/>
              <a:chOff x="1600200" y="87868"/>
              <a:chExt cx="5257804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062782" y="87868"/>
                <a:ext cx="966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kern="12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 blocks</a:t>
                </a: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600200" y="303212"/>
                <a:ext cx="2360612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105400" y="304800"/>
                <a:ext cx="1752604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Straight Connector 17"/>
          <p:cNvCxnSpPr/>
          <p:nvPr/>
        </p:nvCxnSpPr>
        <p:spPr>
          <a:xfrm rot="5400000">
            <a:off x="-571500" y="1943100"/>
            <a:ext cx="2362200" cy="1588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-456803" y="4495006"/>
            <a:ext cx="2132806" cy="79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762000"/>
            <a:ext cx="849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7320" y="14478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4876800"/>
            <a:ext cx="2468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D-1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7320" y="21336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84496" y="381000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</a:t>
            </a:r>
            <a:endParaRPr lang="en-US" b="1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3000" y="3048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i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</a:t>
            </a:r>
            <a:endParaRPr lang="en-US" b="1" i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895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 blocks</a:t>
            </a:r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1600200" y="577334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6553200" y="533400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D-1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8600" y="1219200"/>
            <a:ext cx="16979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Upper Triangle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Calculate if </a:t>
            </a:r>
          </a:p>
          <a:p>
            <a:pPr algn="l" rtl="0"/>
            <a:r>
              <a:rPr lang="en-US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</a:t>
            </a: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 + </a:t>
            </a:r>
            <a:r>
              <a:rPr lang="en-US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 even</a:t>
            </a: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8800" y="3429000"/>
            <a:ext cx="16979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Lower Triangle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Calculate if </a:t>
            </a:r>
          </a:p>
          <a:p>
            <a:pPr algn="l" rtl="0"/>
            <a:r>
              <a:rPr lang="en-US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</a:t>
            </a: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 + </a:t>
            </a:r>
            <a:r>
              <a:rPr lang="en-US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 </a:t>
            </a: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odd</a:t>
            </a: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86600" y="457200"/>
            <a:ext cx="9047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Process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DD-1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762000"/>
            <a:ext cx="5334000" cy="4800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1447800"/>
            <a:ext cx="53340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00200" y="4876800"/>
            <a:ext cx="53340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2133600"/>
            <a:ext cx="53340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819400"/>
            <a:ext cx="53340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762000"/>
            <a:ext cx="5334000" cy="48006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1600200" y="164068"/>
            <a:ext cx="5105400" cy="369332"/>
            <a:chOff x="1600200" y="164068"/>
            <a:chExt cx="4724404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786118" y="164068"/>
              <a:ext cx="966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 blocks</a:t>
              </a: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600200" y="381000"/>
              <a:ext cx="2115405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4702794" y="381000"/>
              <a:ext cx="162181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rot="5400000">
            <a:off x="-571500" y="1943100"/>
            <a:ext cx="2362200" cy="1588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-456803" y="4495006"/>
            <a:ext cx="2132806" cy="79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762000"/>
            <a:ext cx="849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7320" y="14478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77138" y="4876800"/>
            <a:ext cx="2468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D-1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7320" y="21336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08296" y="392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</a:t>
            </a:r>
            <a:endParaRPr lang="en-US" b="1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3000" y="3048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i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</a:t>
            </a:r>
            <a:endParaRPr lang="en-US" b="1" i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9834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 blocks</a:t>
            </a:r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1600200" y="5334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6553200" y="533400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D-1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86600" y="440353"/>
            <a:ext cx="9047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Process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endParaRPr lang="en-US" kern="12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/>
            <a:r>
              <a:rPr lang="en-US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600" kern="1200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P-1</a:t>
            </a:r>
            <a:endParaRPr lang="en-US" sz="1600" kern="1200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-37306" y="3161506"/>
            <a:ext cx="48006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32251" y="3161506"/>
            <a:ext cx="48006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486694" y="3161506"/>
            <a:ext cx="48006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772694" y="3161506"/>
            <a:ext cx="4800600" cy="1588"/>
          </a:xfrm>
          <a:prstGeom prst="straightConnector1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1757" y="762000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0300" y="762000"/>
            <a:ext cx="809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D-1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0300" y="1447800"/>
            <a:ext cx="809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D-1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0300" y="2133600"/>
            <a:ext cx="809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D-1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76400" y="1468201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62200" y="4916269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7733" y="2198461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 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2362200" y="5334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00400" y="533400"/>
            <a:ext cx="152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2200" y="777240"/>
            <a:ext cx="7680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09344" y="2148840"/>
            <a:ext cx="7589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27248" y="1447800"/>
            <a:ext cx="7589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609344" y="4892040"/>
            <a:ext cx="7589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145536" y="4882896"/>
            <a:ext cx="7315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904488" y="2148840"/>
            <a:ext cx="7589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362200" y="2825496"/>
            <a:ext cx="7589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</a:p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346064" y="838200"/>
            <a:ext cx="854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</a:t>
            </a:r>
          </a:p>
          <a:p>
            <a:r>
              <a:rPr lang="en-US" sz="1400" dirty="0" smtClean="0"/>
              <a:t>Calculate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1584064" y="2219980"/>
            <a:ext cx="854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</a:t>
            </a:r>
          </a:p>
          <a:p>
            <a:r>
              <a:rPr lang="en-US" sz="1400" dirty="0" smtClean="0"/>
              <a:t>Calculate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1584064" y="4963180"/>
            <a:ext cx="854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</a:t>
            </a:r>
          </a:p>
          <a:p>
            <a:r>
              <a:rPr lang="en-US" sz="1400" dirty="0" smtClean="0"/>
              <a:t>Calculate</a:t>
            </a:r>
            <a:endParaRPr lang="en-US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Scheduling of Tasks</a:t>
            </a:r>
            <a:endParaRPr lang="en-US" sz="3600" dirty="0"/>
          </a:p>
        </p:txBody>
      </p:sp>
      <p:grpSp>
        <p:nvGrpSpPr>
          <p:cNvPr id="3" name="Group 120"/>
          <p:cNvGrpSpPr/>
          <p:nvPr/>
        </p:nvGrpSpPr>
        <p:grpSpPr>
          <a:xfrm>
            <a:off x="152400" y="685800"/>
            <a:ext cx="6858000" cy="3160931"/>
            <a:chOff x="1219200" y="1066800"/>
            <a:chExt cx="6858000" cy="3160931"/>
          </a:xfrm>
        </p:grpSpPr>
        <p:sp>
          <p:nvSpPr>
            <p:cNvPr id="49" name="TextBox 48"/>
            <p:cNvSpPr txBox="1"/>
            <p:nvPr/>
          </p:nvSpPr>
          <p:spPr>
            <a:xfrm>
              <a:off x="1219200" y="1752600"/>
              <a:ext cx="1082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Partitions</a:t>
              </a:r>
            </a:p>
            <a:p>
              <a:r>
                <a:rPr lang="en-US" dirty="0" smtClean="0"/>
                <a:t>/vertices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352800" y="1066800"/>
              <a:ext cx="914400" cy="533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860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2004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3434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7432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67200" y="1143000"/>
              <a:ext cx="1572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DryadLINQ Job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71800" y="2819400"/>
              <a:ext cx="1668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PLINQ sub tasks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1" idx="4"/>
              <a:endCxn id="42" idx="0"/>
            </p:cNvCxnSpPr>
            <p:nvPr/>
          </p:nvCxnSpPr>
          <p:spPr>
            <a:xfrm rot="5400000">
              <a:off x="2971800" y="1219200"/>
              <a:ext cx="457200" cy="1219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1" idx="4"/>
              <a:endCxn id="43" idx="0"/>
            </p:cNvCxnSpPr>
            <p:nvPr/>
          </p:nvCxnSpPr>
          <p:spPr>
            <a:xfrm rot="5400000">
              <a:off x="3429000" y="1676400"/>
              <a:ext cx="45720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4"/>
              <a:endCxn id="44" idx="0"/>
            </p:cNvCxnSpPr>
            <p:nvPr/>
          </p:nvCxnSpPr>
          <p:spPr>
            <a:xfrm rot="16200000" flipH="1">
              <a:off x="4000500" y="1409700"/>
              <a:ext cx="45720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2" idx="4"/>
              <a:endCxn id="45" idx="0"/>
            </p:cNvCxnSpPr>
            <p:nvPr/>
          </p:nvCxnSpPr>
          <p:spPr>
            <a:xfrm rot="5400000">
              <a:off x="2114550" y="2495550"/>
              <a:ext cx="533400" cy="419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2" idx="4"/>
              <a:endCxn id="46" idx="0"/>
            </p:cNvCxnSpPr>
            <p:nvPr/>
          </p:nvCxnSpPr>
          <p:spPr>
            <a:xfrm rot="5400000">
              <a:off x="2266950" y="2647950"/>
              <a:ext cx="533400" cy="1143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4"/>
              <a:endCxn id="47" idx="0"/>
            </p:cNvCxnSpPr>
            <p:nvPr/>
          </p:nvCxnSpPr>
          <p:spPr>
            <a:xfrm rot="16200000" flipH="1">
              <a:off x="2457450" y="2571750"/>
              <a:ext cx="533400" cy="2667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43400" y="16764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43400" y="27432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e 58"/>
            <p:cNvSpPr/>
            <p:nvPr/>
          </p:nvSpPr>
          <p:spPr>
            <a:xfrm>
              <a:off x="5029200" y="1676400"/>
              <a:ext cx="304800" cy="10668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5029200" y="2743200"/>
              <a:ext cx="304800" cy="533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419600" y="32766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1981200" y="3352800"/>
              <a:ext cx="2286000" cy="381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Threads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981200" y="3810000"/>
              <a:ext cx="3124200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 cores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4000" y="1828800"/>
              <a:ext cx="2209800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DryadLINQ schedules</a:t>
              </a:r>
            </a:p>
            <a:p>
              <a:r>
                <a:rPr lang="en-US" dirty="0" smtClean="0"/>
                <a:t>Partitions to </a:t>
              </a:r>
              <a:r>
                <a:rPr lang="en-US" dirty="0" smtClean="0">
                  <a:solidFill>
                    <a:srgbClr val="FF0000"/>
                  </a:solidFill>
                </a:rPr>
                <a:t>nodes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0" y="2743200"/>
              <a:ext cx="2209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PLINQ explores </a:t>
              </a:r>
            </a:p>
            <a:p>
              <a:r>
                <a:rPr lang="en-US" dirty="0" smtClean="0"/>
                <a:t>Further parallelism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34000" y="3581400"/>
              <a:ext cx="2209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Threads map PLINQ</a:t>
              </a:r>
            </a:p>
            <a:p>
              <a:r>
                <a:rPr lang="en-US" dirty="0" smtClean="0"/>
                <a:t>Tasks to CPU cores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620000" y="19050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6200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6200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sp>
        <p:nvSpPr>
          <p:cNvPr id="85" name="Right Arrow 84"/>
          <p:cNvSpPr/>
          <p:nvPr/>
        </p:nvSpPr>
        <p:spPr>
          <a:xfrm>
            <a:off x="12954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12954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12954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12954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4752201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CPU cores</a:t>
            </a:r>
            <a:endParaRPr lang="en-US" dirty="0"/>
          </a:p>
        </p:txBody>
      </p:sp>
      <p:sp>
        <p:nvSpPr>
          <p:cNvPr id="99" name="Right Arrow 98"/>
          <p:cNvSpPr/>
          <p:nvPr/>
        </p:nvSpPr>
        <p:spPr>
          <a:xfrm>
            <a:off x="19812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19812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19812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19812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26670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>
            <a:off x="26670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>
            <a:off x="26670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>
            <a:off x="26670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Brace 106"/>
          <p:cNvSpPr/>
          <p:nvPr/>
        </p:nvSpPr>
        <p:spPr>
          <a:xfrm rot="5400000">
            <a:off x="14097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Brace 108"/>
          <p:cNvSpPr/>
          <p:nvPr/>
        </p:nvSpPr>
        <p:spPr>
          <a:xfrm rot="5400000">
            <a:off x="20955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Brace 109"/>
          <p:cNvSpPr/>
          <p:nvPr/>
        </p:nvSpPr>
        <p:spPr>
          <a:xfrm rot="5400000">
            <a:off x="27813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28600" y="5590401"/>
            <a:ext cx="10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3716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0574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8194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4" name="Group 116"/>
          <p:cNvGrpSpPr/>
          <p:nvPr/>
        </p:nvGrpSpPr>
        <p:grpSpPr>
          <a:xfrm>
            <a:off x="152400" y="3990201"/>
            <a:ext cx="1447800" cy="457200"/>
            <a:chOff x="228600" y="4419600"/>
            <a:chExt cx="1447800" cy="457200"/>
          </a:xfrm>
        </p:grpSpPr>
        <p:sp>
          <p:nvSpPr>
            <p:cNvPr id="84" name="Oval 83"/>
            <p:cNvSpPr/>
            <p:nvPr/>
          </p:nvSpPr>
          <p:spPr>
            <a:xfrm>
              <a:off x="1219200" y="44196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8600" y="4495800"/>
              <a:ext cx="99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Problem</a:t>
              </a:r>
              <a:endParaRPr lang="en-US" b="1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Better utilization when tasks are homogenous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219200" y="6047601"/>
            <a:ext cx="2819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276600" y="559040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57150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5715000" y="4828401"/>
            <a:ext cx="685800" cy="12459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57150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>
            <a:off x="5715000" y="5133201"/>
            <a:ext cx="914400" cy="1245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419600" y="4752201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CPU cores</a:t>
            </a:r>
            <a:endParaRPr lang="en-US" dirty="0"/>
          </a:p>
        </p:txBody>
      </p:sp>
      <p:sp>
        <p:nvSpPr>
          <p:cNvPr id="127" name="Right Arrow 126"/>
          <p:cNvSpPr/>
          <p:nvPr/>
        </p:nvSpPr>
        <p:spPr>
          <a:xfrm>
            <a:off x="6781800" y="4724400"/>
            <a:ext cx="7620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>
            <a:off x="6781800" y="4876800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6781800" y="5029200"/>
            <a:ext cx="3810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>
            <a:off x="6781800" y="5181600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>
            <a:off x="7696200" y="4724400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/>
          <p:cNvSpPr/>
          <p:nvPr/>
        </p:nvSpPr>
        <p:spPr>
          <a:xfrm>
            <a:off x="7696200" y="4876800"/>
            <a:ext cx="6858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Arrow 132"/>
          <p:cNvSpPr/>
          <p:nvPr/>
        </p:nvSpPr>
        <p:spPr>
          <a:xfrm>
            <a:off x="7696200" y="5029200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696200" y="5181600"/>
            <a:ext cx="3810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Brace 134"/>
          <p:cNvSpPr/>
          <p:nvPr/>
        </p:nvSpPr>
        <p:spPr>
          <a:xfrm rot="5400000">
            <a:off x="6033701" y="4939099"/>
            <a:ext cx="200798" cy="9906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Brace 135"/>
          <p:cNvSpPr/>
          <p:nvPr/>
        </p:nvSpPr>
        <p:spPr>
          <a:xfrm rot="5400000">
            <a:off x="7010400" y="5029200"/>
            <a:ext cx="228600" cy="8382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Brace 136"/>
          <p:cNvSpPr/>
          <p:nvPr/>
        </p:nvSpPr>
        <p:spPr>
          <a:xfrm rot="5400000">
            <a:off x="7886700" y="5067300"/>
            <a:ext cx="228600" cy="7620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648200" y="5590401"/>
            <a:ext cx="10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7912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010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7772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56388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Under utilization when tasks are non-homogenous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5638800" y="6047601"/>
            <a:ext cx="2819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8229600" y="56388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7543800" y="1447800"/>
            <a:ext cx="1371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Hadoop Schedules map/reduce tasks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directly to CPU </a:t>
            </a:r>
            <a:r>
              <a:rPr lang="en-US" b="1" dirty="0" smtClean="0">
                <a:solidFill>
                  <a:srgbClr val="FF0000"/>
                </a:solidFill>
              </a:rPr>
              <a:t>cores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Heuristics at PLINQ </a:t>
            </a:r>
            <a:r>
              <a:rPr lang="en-US" dirty="0" smtClean="0">
                <a:solidFill>
                  <a:srgbClr val="C00000"/>
                </a:solidFill>
              </a:rPr>
              <a:t>(version 3.5) </a:t>
            </a:r>
            <a:r>
              <a:rPr lang="en-US" dirty="0" smtClean="0"/>
              <a:t>scheduler does not seem to work well for coarse grained tasks</a:t>
            </a:r>
          </a:p>
          <a:p>
            <a:r>
              <a:rPr lang="en-US" b="1" dirty="0" smtClean="0"/>
              <a:t>Workaround</a:t>
            </a:r>
          </a:p>
          <a:p>
            <a:pPr lvl="1"/>
            <a:r>
              <a:rPr lang="en-US" dirty="0" smtClean="0"/>
              <a:t>Use “Apply” instead of “Select”</a:t>
            </a:r>
          </a:p>
          <a:p>
            <a:pPr lvl="1"/>
            <a:r>
              <a:rPr lang="en-US" dirty="0" smtClean="0"/>
              <a:t>Apply allows iterating over the complete partition (“Select” allows accessing a single element only)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rgbClr val="C00000"/>
                </a:solidFill>
              </a:rPr>
              <a:t>multi-threaded</a:t>
            </a:r>
            <a:r>
              <a:rPr lang="en-US" dirty="0" smtClean="0"/>
              <a:t> program inside “Apply” (Ugly solution invoking processes!)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Bypass PLINQ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Scheduling of Tasks contd..</a:t>
            </a:r>
            <a:endParaRPr lang="en-US" sz="3600" dirty="0"/>
          </a:p>
        </p:txBody>
      </p:sp>
      <p:grpSp>
        <p:nvGrpSpPr>
          <p:cNvPr id="2" name="Group 8"/>
          <p:cNvGrpSpPr/>
          <p:nvPr/>
        </p:nvGrpSpPr>
        <p:grpSpPr>
          <a:xfrm>
            <a:off x="914400" y="685800"/>
            <a:ext cx="6147125" cy="476310"/>
            <a:chOff x="457200" y="1447800"/>
            <a:chExt cx="6147125" cy="476310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1447800"/>
              <a:ext cx="1447800" cy="457200"/>
              <a:chOff x="228600" y="4419600"/>
              <a:chExt cx="1447800" cy="4572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192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8600" y="4495800"/>
                <a:ext cx="992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Problem</a:t>
                </a:r>
                <a:endParaRPr lang="en-US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81200" y="1524000"/>
              <a:ext cx="462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PLINQ Scheduler and coarse grained tasks</a:t>
              </a:r>
              <a:endParaRPr lang="en-US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1143000"/>
            <a:ext cx="7630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E.g. A data partition contains 16 records, 8 CPU cores in a node of MSR Cluster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We expect the scheduling of tasks to be as follows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9" name="Group 52"/>
          <p:cNvGrpSpPr/>
          <p:nvPr/>
        </p:nvGrpSpPr>
        <p:grpSpPr>
          <a:xfrm>
            <a:off x="762000" y="1828800"/>
            <a:ext cx="6771847" cy="1941731"/>
            <a:chOff x="685800" y="2209800"/>
            <a:chExt cx="6771847" cy="1941731"/>
          </a:xfrm>
        </p:grpSpPr>
        <p:sp>
          <p:nvSpPr>
            <p:cNvPr id="11" name="Right Arrow 10"/>
            <p:cNvSpPr/>
            <p:nvPr/>
          </p:nvSpPr>
          <p:spPr>
            <a:xfrm>
              <a:off x="11430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1430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1430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1430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143000" y="28956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143000" y="30480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43000" y="32004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143000" y="33528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8288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8288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8288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8288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828800" y="28956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828800" y="30480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828800" y="32004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828800" y="33528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9400" y="2514600"/>
              <a:ext cx="2356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 tool shows this -&gt;</a:t>
              </a:r>
              <a:endParaRPr lang="en-US" dirty="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2578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2578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2578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2578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257800" y="28956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257800" y="30480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257800" y="32004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257800" y="33528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9436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9436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9436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9436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6294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66294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6294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66294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221955" y="2673645"/>
              <a:ext cx="1297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CPU cores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3505200"/>
              <a:ext cx="2352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      50%      50% </a:t>
              </a:r>
            </a:p>
            <a:p>
              <a:r>
                <a:rPr lang="en-US" dirty="0" smtClean="0"/>
                <a:t>utilization of CPU cores</a:t>
              </a:r>
              <a:endParaRPr lang="en-US" dirty="0"/>
            </a:p>
          </p:txBody>
        </p:sp>
      </p:grpSp>
      <p:grpSp>
        <p:nvGrpSpPr>
          <p:cNvPr id="40" name="Group 53"/>
          <p:cNvGrpSpPr/>
          <p:nvPr/>
        </p:nvGrpSpPr>
        <p:grpSpPr>
          <a:xfrm>
            <a:off x="838200" y="6172200"/>
            <a:ext cx="3180094" cy="457200"/>
            <a:chOff x="457200" y="1447800"/>
            <a:chExt cx="3180094" cy="457200"/>
          </a:xfrm>
        </p:grpSpPr>
        <p:grpSp>
          <p:nvGrpSpPr>
            <p:cNvPr id="41" name="Group 4"/>
            <p:cNvGrpSpPr/>
            <p:nvPr/>
          </p:nvGrpSpPr>
          <p:grpSpPr>
            <a:xfrm>
              <a:off x="457200" y="1447800"/>
              <a:ext cx="1447800" cy="457200"/>
              <a:chOff x="228600" y="4419600"/>
              <a:chExt cx="14478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2192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3</a:t>
                </a:r>
                <a:endParaRPr lang="en-US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8600" y="4495800"/>
                <a:ext cx="992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Problem</a:t>
                </a:r>
                <a:endParaRPr lang="en-US" b="1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981200" y="1524000"/>
              <a:ext cx="165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Discussed Later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6629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Cloud Computing: Infrastructure and Runtimes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runtimes:</a:t>
            </a:r>
            <a:r>
              <a:rPr lang="en-US" sz="2400" dirty="0" smtClean="0">
                <a:solidFill>
                  <a:srgbClr val="DDF53D"/>
                </a:solidFill>
              </a:rPr>
              <a:t>: </a:t>
            </a:r>
            <a:r>
              <a:rPr lang="en-US" sz="2400" dirty="0" smtClean="0"/>
              <a:t>tools (for using clouds) to do data-parallel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, Microsoft Dryad, and others </a:t>
            </a:r>
          </a:p>
          <a:p>
            <a:pPr lvl="1"/>
            <a:r>
              <a:rPr lang="en-US" sz="2400" dirty="0" smtClean="0"/>
              <a:t>Designed for information retrieval but are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5029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Geospatial Examples</a:t>
            </a:r>
            <a:br>
              <a:rPr lang="en-US" dirty="0" smtClean="0"/>
            </a:br>
            <a:r>
              <a:rPr lang="en-US" dirty="0" smtClean="0"/>
              <a:t>on Cloud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638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Image processing and mining</a:t>
            </a:r>
          </a:p>
          <a:p>
            <a:pPr lvl="1"/>
            <a:r>
              <a:rPr lang="en-US" sz="2400" dirty="0" smtClean="0"/>
              <a:t>SAR Images from Polar Grid (</a:t>
            </a:r>
            <a:r>
              <a:rPr lang="en-US" sz="2400" dirty="0" err="1" smtClean="0"/>
              <a:t>Matlab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Apply to 20 TB of data</a:t>
            </a:r>
          </a:p>
          <a:p>
            <a:pPr lvl="1"/>
            <a:r>
              <a:rPr lang="en-US" dirty="0" smtClean="0"/>
              <a:t>Could use MapReduce</a:t>
            </a:r>
            <a:endParaRPr lang="en-US" sz="2400" dirty="0" smtClean="0"/>
          </a:p>
          <a:p>
            <a:r>
              <a:rPr lang="en-US" sz="2800" dirty="0" smtClean="0"/>
              <a:t>Flood modeling </a:t>
            </a:r>
          </a:p>
          <a:p>
            <a:pPr lvl="1"/>
            <a:r>
              <a:rPr lang="en-US" sz="2400" dirty="0" smtClean="0"/>
              <a:t>Chaining flood models over a geographic area. </a:t>
            </a:r>
          </a:p>
          <a:p>
            <a:pPr lvl="1"/>
            <a:r>
              <a:rPr lang="en-US" sz="2400" dirty="0" smtClean="0"/>
              <a:t>Parameter fits and inversion problems.</a:t>
            </a:r>
          </a:p>
          <a:p>
            <a:pPr lvl="1"/>
            <a:r>
              <a:rPr lang="en-US" dirty="0" smtClean="0"/>
              <a:t>Deploy Services on Clouds – current models do not need parallelism</a:t>
            </a:r>
            <a:endParaRPr lang="en-US" sz="2400" dirty="0" smtClean="0"/>
          </a:p>
          <a:p>
            <a:r>
              <a:rPr lang="en-US" sz="2600" dirty="0" smtClean="0"/>
              <a:t>Real time GPS processing (QuakeSim)</a:t>
            </a:r>
          </a:p>
          <a:p>
            <a:pPr lvl="1"/>
            <a:r>
              <a:rPr lang="en-US" sz="2200" dirty="0" smtClean="0"/>
              <a:t>Services and Brokers (publish subscribe Sensor Aggregators) on clouds</a:t>
            </a:r>
          </a:p>
          <a:p>
            <a:pPr lvl="1"/>
            <a:r>
              <a:rPr lang="en-US" sz="2200" dirty="0" smtClean="0"/>
              <a:t>Performance issues not critical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 lvl="1"/>
            <a:endParaRPr lang="en-US" sz="2200" dirty="0" smtClean="0"/>
          </a:p>
        </p:txBody>
      </p:sp>
      <p:pic>
        <p:nvPicPr>
          <p:cNvPr id="5" name="Picture 4" descr="orignial.png"/>
          <p:cNvPicPr>
            <a:picLocks noChangeAspect="1"/>
          </p:cNvPicPr>
          <p:nvPr/>
        </p:nvPicPr>
        <p:blipFill>
          <a:blip r:embed="rId3"/>
          <a:srcRect l="4918" t="2188" r="6557"/>
          <a:stretch>
            <a:fillRect/>
          </a:stretch>
        </p:blipFill>
        <p:spPr>
          <a:xfrm>
            <a:off x="5791200" y="457200"/>
            <a:ext cx="2971800" cy="2460617"/>
          </a:xfrm>
          <a:prstGeom prst="rect">
            <a:avLst/>
          </a:prstGeom>
        </p:spPr>
      </p:pic>
      <p:pic>
        <p:nvPicPr>
          <p:cNvPr id="6" name="Picture 5" descr="wiener4-4.png"/>
          <p:cNvPicPr>
            <a:picLocks noChangeAspect="1"/>
          </p:cNvPicPr>
          <p:nvPr/>
        </p:nvPicPr>
        <p:blipFill>
          <a:blip r:embed="rId4"/>
          <a:srcRect l="4099" r="5732"/>
          <a:stretch>
            <a:fillRect/>
          </a:stretch>
        </p:blipFill>
        <p:spPr>
          <a:xfrm>
            <a:off x="5793075" y="3926317"/>
            <a:ext cx="2969925" cy="24744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6722910" y="3435781"/>
            <a:ext cx="103593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5998" y="3200400"/>
            <a:ext cx="84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Filter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9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Real-Time GPS Sensor Data-Mining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79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609600"/>
            <a:ext cx="6324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ervices process </a:t>
            </a:r>
            <a:r>
              <a:rPr lang="en-US" sz="2400" dirty="0">
                <a:solidFill>
                  <a:schemeClr val="tx1"/>
                </a:solidFill>
              </a:rPr>
              <a:t>real time data from ~70 GPS Sensors in Southern California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Brokers and Services on Clouds </a:t>
            </a:r>
            <a:r>
              <a:rPr lang="en-US" sz="2400" dirty="0" smtClean="0"/>
              <a:t>– no major performance issues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E1390E5-D15A-4A29-8FC6-3B736F0D31F8}" type="slidenum">
              <a:rPr lang="en-US" sz="1000" kern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000" kern="12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85800"/>
            <a:ext cx="2819400" cy="5886450"/>
            <a:chOff x="144" y="480"/>
            <a:chExt cx="1776" cy="3708"/>
          </a:xfrm>
        </p:grpSpPr>
        <p:pic>
          <p:nvPicPr>
            <p:cNvPr id="4279302" name="Picture 5" descr="gps-filters1"/>
            <p:cNvPicPr>
              <a:picLocks noChangeAspect="1" noChangeArrowheads="1"/>
            </p:cNvPicPr>
            <p:nvPr/>
          </p:nvPicPr>
          <p:blipFill>
            <a:blip r:embed="rId3"/>
            <a:srcRect r="55421" b="46240"/>
            <a:stretch>
              <a:fillRect/>
            </a:stretch>
          </p:blipFill>
          <p:spPr bwMode="auto">
            <a:xfrm>
              <a:off x="144" y="480"/>
              <a:ext cx="17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79303" name="Line 6"/>
            <p:cNvSpPr>
              <a:spLocks noChangeShapeType="1"/>
            </p:cNvSpPr>
            <p:nvPr/>
          </p:nvSpPr>
          <p:spPr bwMode="auto">
            <a:xfrm>
              <a:off x="1032" y="1536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79304" name="Oval 7"/>
            <p:cNvSpPr>
              <a:spLocks noChangeArrowheads="1"/>
            </p:cNvSpPr>
            <p:nvPr/>
          </p:nvSpPr>
          <p:spPr bwMode="auto">
            <a:xfrm>
              <a:off x="240" y="1671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Streaming Data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Support</a:t>
              </a:r>
            </a:p>
          </p:txBody>
        </p:sp>
        <p:sp>
          <p:nvSpPr>
            <p:cNvPr id="4279305" name="Oval 8"/>
            <p:cNvSpPr>
              <a:spLocks noChangeArrowheads="1"/>
            </p:cNvSpPr>
            <p:nvPr/>
          </p:nvSpPr>
          <p:spPr bwMode="auto">
            <a:xfrm>
              <a:off x="240" y="2352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Transformations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Data Checking</a:t>
              </a:r>
            </a:p>
          </p:txBody>
        </p:sp>
        <p:sp>
          <p:nvSpPr>
            <p:cNvPr id="4279306" name="Oval 9"/>
            <p:cNvSpPr>
              <a:spLocks noChangeArrowheads="1"/>
            </p:cNvSpPr>
            <p:nvPr/>
          </p:nvSpPr>
          <p:spPr bwMode="auto">
            <a:xfrm>
              <a:off x="240" y="3120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Hidden Markov</a:t>
              </a:r>
              <a:b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</a:br>
              <a:r>
                <a:rPr lang="en-US" sz="1600" b="1" kern="1200" dirty="0" err="1">
                  <a:latin typeface="Times New Roman" pitchFamily="18" charset="0"/>
                  <a:ea typeface="+mn-ea"/>
                  <a:cs typeface="+mn-cs"/>
                </a:rPr>
                <a:t>Datamining</a:t>
              </a: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 (JPL)</a:t>
              </a:r>
            </a:p>
          </p:txBody>
        </p:sp>
        <p:sp>
          <p:nvSpPr>
            <p:cNvPr id="4279307" name="Oval 10"/>
            <p:cNvSpPr>
              <a:spLocks noChangeArrowheads="1"/>
            </p:cNvSpPr>
            <p:nvPr/>
          </p:nvSpPr>
          <p:spPr bwMode="auto">
            <a:xfrm>
              <a:off x="240" y="3888"/>
              <a:ext cx="1584" cy="3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Display (GIS)</a:t>
              </a:r>
            </a:p>
          </p:txBody>
        </p:sp>
      </p:grpSp>
      <p:sp>
        <p:nvSpPr>
          <p:cNvPr id="4279308" name="Text Box 11"/>
          <p:cNvSpPr txBox="1">
            <a:spLocks noChangeArrowheads="1"/>
          </p:cNvSpPr>
          <p:nvPr/>
        </p:nvSpPr>
        <p:spPr bwMode="auto">
          <a:xfrm>
            <a:off x="1600200" y="2209800"/>
            <a:ext cx="120918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</a:rPr>
              <a:t>CRTN </a:t>
            </a:r>
            <a:r>
              <a:rPr lang="en-US" sz="1600" b="1" kern="1200" dirty="0" smtClean="0">
                <a:latin typeface="Times New Roman" pitchFamily="18" charset="0"/>
                <a:ea typeface="+mn-ea"/>
                <a:cs typeface="+mn-cs"/>
              </a:rPr>
              <a:t>GPS</a:t>
            </a:r>
            <a:endParaRPr lang="en-US" sz="1600" b="1" kern="1200" dirty="0"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279309" name="AutoShape 14"/>
          <p:cNvCxnSpPr>
            <a:cxnSpLocks noChangeShapeType="1"/>
          </p:cNvCxnSpPr>
          <p:nvPr/>
        </p:nvCxnSpPr>
        <p:spPr bwMode="auto">
          <a:xfrm flipV="1">
            <a:off x="2667000" y="5448300"/>
            <a:ext cx="762000" cy="1152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279310" name="AutoShape 15"/>
          <p:cNvCxnSpPr>
            <a:cxnSpLocks noChangeShapeType="1"/>
            <a:stCxn id="4279306" idx="6"/>
          </p:cNvCxnSpPr>
          <p:nvPr/>
        </p:nvCxnSpPr>
        <p:spPr bwMode="auto">
          <a:xfrm flipV="1">
            <a:off x="2686050" y="2525713"/>
            <a:ext cx="666750" cy="2762250"/>
          </a:xfrm>
          <a:prstGeom prst="bentConnector3">
            <a:avLst>
              <a:gd name="adj1" fmla="val 485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79311" name="Text Box 16"/>
          <p:cNvSpPr txBox="1">
            <a:spLocks noChangeArrowheads="1"/>
          </p:cNvSpPr>
          <p:nvPr/>
        </p:nvSpPr>
        <p:spPr bwMode="auto">
          <a:xfrm>
            <a:off x="3810000" y="2362200"/>
            <a:ext cx="12362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atin typeface="Times New Roman" pitchFamily="18" charset="0"/>
                <a:ea typeface="+mn-ea"/>
                <a:cs typeface="+mn-cs"/>
              </a:rPr>
              <a:t>Earthquake</a:t>
            </a:r>
          </a:p>
        </p:txBody>
      </p:sp>
      <p:sp>
        <p:nvSpPr>
          <p:cNvPr id="4279312" name="Line 17"/>
          <p:cNvSpPr>
            <a:spLocks noChangeShapeType="1"/>
          </p:cNvSpPr>
          <p:nvPr/>
        </p:nvSpPr>
        <p:spPr bwMode="auto">
          <a:xfrm>
            <a:off x="5105400" y="2057400"/>
            <a:ext cx="1295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279314" name="Picture 12"/>
          <p:cNvPicPr>
            <a:picLocks noChangeAspect="1" noChangeArrowheads="1"/>
          </p:cNvPicPr>
          <p:nvPr/>
        </p:nvPicPr>
        <p:blipFill>
          <a:blip r:embed="rId4"/>
          <a:srcRect l="665" t="24306" r="48795" b="26476"/>
          <a:stretch>
            <a:fillRect/>
          </a:stretch>
        </p:blipFill>
        <p:spPr bwMode="auto">
          <a:xfrm>
            <a:off x="3413125" y="4492625"/>
            <a:ext cx="39020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9315" name="Picture 13"/>
          <p:cNvPicPr>
            <a:picLocks noChangeAspect="1" noChangeArrowheads="1"/>
          </p:cNvPicPr>
          <p:nvPr/>
        </p:nvPicPr>
        <p:blipFill>
          <a:blip r:embed="rId5"/>
          <a:srcRect l="4649" t="33530" r="5859"/>
          <a:stretch>
            <a:fillRect/>
          </a:stretch>
        </p:blipFill>
        <p:spPr bwMode="auto">
          <a:xfrm>
            <a:off x="3200400" y="2303462"/>
            <a:ext cx="4800600" cy="196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79316" name="Text Box 18"/>
          <p:cNvSpPr txBox="1">
            <a:spLocks noChangeArrowheads="1"/>
          </p:cNvSpPr>
          <p:nvPr/>
        </p:nvSpPr>
        <p:spPr bwMode="auto">
          <a:xfrm>
            <a:off x="7391400" y="6172200"/>
            <a:ext cx="1082675" cy="336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atin typeface="Times New Roman" pitchFamily="18" charset="0"/>
                <a:ea typeface="+mn-ea"/>
                <a:cs typeface="+mn-cs"/>
              </a:rPr>
              <a:t>Real Time</a:t>
            </a:r>
          </a:p>
        </p:txBody>
      </p:sp>
      <p:sp>
        <p:nvSpPr>
          <p:cNvPr id="4279317" name="Text Box 19"/>
          <p:cNvSpPr txBox="1">
            <a:spLocks noChangeArrowheads="1"/>
          </p:cNvSpPr>
          <p:nvPr/>
        </p:nvSpPr>
        <p:spPr bwMode="auto">
          <a:xfrm>
            <a:off x="7010400" y="3903662"/>
            <a:ext cx="957263" cy="338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atin typeface="Times New Roman" pitchFamily="18" charset="0"/>
                <a:ea typeface="+mn-ea"/>
                <a:cs typeface="+mn-cs"/>
              </a:rPr>
              <a:t>Archival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itchFamily="34" charset="0"/>
              </a:rPr>
              <a:t>          In the past I discussed application—parallel software/hardware in terms of 5 “Application Architecture” Structures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1) Synchronous </a:t>
            </a:r>
            <a:r>
              <a:rPr lang="en-US" sz="1600" dirty="0" smtClean="0">
                <a:cs typeface="Arial" pitchFamily="34" charset="0"/>
              </a:rPr>
              <a:t>– Lockstep Operation as in SIMD architectures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2) Loosely Synchronous </a:t>
            </a:r>
            <a:r>
              <a:rPr lang="en-US" sz="1600" dirty="0" smtClean="0">
                <a:cs typeface="Arial" pitchFamily="34" charset="0"/>
              </a:rPr>
              <a:t>– Iterative Compute-Communication stages with independent compute (map) operations for each CPU. Heart of most MPI jobs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3) Asynchronous </a:t>
            </a:r>
            <a:r>
              <a:rPr lang="en-US" sz="1600" dirty="0" smtClean="0">
                <a:cs typeface="Arial" pitchFamily="34" charset="0"/>
              </a:rPr>
              <a:t>– Compute Chess; Combinatorial Search often supported by dynamic threads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4) Pleasingly Parallel </a:t>
            </a:r>
            <a:r>
              <a:rPr lang="en-US" sz="1600" dirty="0" smtClean="0">
                <a:cs typeface="Arial" pitchFamily="34" charset="0"/>
              </a:rPr>
              <a:t>– Each component independent – in 1988, I estimated at 20% total in hypercube conference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5) </a:t>
            </a:r>
            <a:r>
              <a:rPr lang="en-US" sz="1600" dirty="0" err="1" smtClean="0">
                <a:solidFill>
                  <a:srgbClr val="FF0000"/>
                </a:solidFill>
                <a:cs typeface="Arial" pitchFamily="34" charset="0"/>
              </a:rPr>
              <a:t>Metaproblems</a:t>
            </a:r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– Coarse grain (asynchronous) combinations of classes 1)-4). The preserve of workflow.</a:t>
            </a:r>
          </a:p>
          <a:p>
            <a:r>
              <a:rPr lang="en-US" sz="2000" dirty="0" smtClean="0">
                <a:cs typeface="Arial" pitchFamily="34" charset="0"/>
              </a:rPr>
              <a:t>Grids greatly increased work in classes 4) and 5)</a:t>
            </a:r>
          </a:p>
          <a:p>
            <a:r>
              <a:rPr lang="en-US" sz="2000" dirty="0" smtClean="0">
                <a:cs typeface="Arial" pitchFamily="34" charset="0"/>
              </a:rPr>
              <a:t>The above largely described simulations and not data processing. Now we should admit the class which crosses classes 2) 4) 5) above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6) MapReduce++ </a:t>
            </a:r>
            <a:r>
              <a:rPr lang="en-US" sz="1600" dirty="0" smtClean="0">
                <a:cs typeface="Arial" pitchFamily="34" charset="0"/>
              </a:rPr>
              <a:t>which describe file(database) to file(database) operations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6a) Pleasing Parallel Map Only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6b) Map followed by reductions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6c) Iterative “Map followed by reductions” </a:t>
            </a:r>
            <a:r>
              <a:rPr lang="en-US" sz="1600" dirty="0" smtClean="0">
                <a:cs typeface="Arial" pitchFamily="34" charset="0"/>
              </a:rPr>
              <a:t>– Extension of Current Technologies that supports much linear algebra and datamining</a:t>
            </a:r>
          </a:p>
          <a:p>
            <a:r>
              <a:rPr lang="en-US" sz="2000" dirty="0" smtClean="0">
                <a:cs typeface="Arial" pitchFamily="34" charset="0"/>
              </a:rPr>
              <a:t>Note overheads in 1) 2) 6c) go like Communication Time/Calculation Time and basic MapReduce pays file read/write costs while MPI is microseconds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09601"/>
          <a:ext cx="85344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806"/>
                <a:gridCol w="2133931"/>
                <a:gridCol w="2133931"/>
                <a:gridCol w="205773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CAP3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(HEP)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MDS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Words>3734</Words>
  <Application>Microsoft Office PowerPoint</Application>
  <PresentationFormat>On-screen Show (4:3)</PresentationFormat>
  <Paragraphs>759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2_Office Theme</vt:lpstr>
      <vt:lpstr>Cloud Technologies for Data Intensive Computing</vt:lpstr>
      <vt:lpstr>Collaborators in SALSA Project</vt:lpstr>
      <vt:lpstr>Data Intensive (Science) Applications</vt:lpstr>
      <vt:lpstr>MapReduce “File/Data Repository” Parallelism</vt:lpstr>
      <vt:lpstr>Cloud Computing: Infrastructure and Runtimes</vt:lpstr>
      <vt:lpstr>Geospatial Examples on Cloud Infrastructure</vt:lpstr>
      <vt:lpstr>Real-Time GPS Sensor Data-Mining</vt:lpstr>
      <vt:lpstr>Application Classes </vt:lpstr>
      <vt:lpstr>Applications &amp; Different Interconnection Patterns</vt:lpstr>
      <vt:lpstr>Cluster Configurations</vt:lpstr>
      <vt:lpstr>CAP3 - DNA Sequence Assembly Program</vt:lpstr>
      <vt:lpstr>CAP3 - Performance</vt:lpstr>
      <vt:lpstr>It was not so straight forward though…</vt:lpstr>
      <vt:lpstr>Heterogeneity in Data</vt:lpstr>
      <vt:lpstr>High Energy Physics Data Analysis</vt:lpstr>
      <vt:lpstr>Reduce Phase of Particle Physics  “Find the Higgs” using Dryad</vt:lpstr>
      <vt:lpstr>Kmeans Clustering</vt:lpstr>
      <vt:lpstr>Pairwise Distances – ALU Sequencing</vt:lpstr>
      <vt:lpstr>Dryad versus MPI for Smith Waterman</vt:lpstr>
      <vt:lpstr>Dryad versus MPI for Smith Waterman</vt:lpstr>
      <vt:lpstr>Alu and Sequencing Workflow</vt:lpstr>
      <vt:lpstr>Slide 22</vt:lpstr>
      <vt:lpstr>Slide 23</vt:lpstr>
      <vt:lpstr>Slide 24</vt:lpstr>
      <vt:lpstr>Some File Parallel Examples from Indiana University Biology Dept.</vt:lpstr>
      <vt:lpstr>Parallel Runtimes – DryadLINQ vs. Hadoop</vt:lpstr>
      <vt:lpstr>DryadLINQ on Cloud</vt:lpstr>
      <vt:lpstr>DryadLINQ on Cloud contd..</vt:lpstr>
      <vt:lpstr>MPI on Clouds: Matrix Multiplication</vt:lpstr>
      <vt:lpstr>MPI on Clouds Kmeans Clustering</vt:lpstr>
      <vt:lpstr>MPI on Clouds  Parallel Wave Equation Solver</vt:lpstr>
      <vt:lpstr>Data Intensive Architecture</vt:lpstr>
      <vt:lpstr>Conclusions</vt:lpstr>
      <vt:lpstr>Notes on Performance</vt:lpstr>
      <vt:lpstr>Gene Sequencing Application</vt:lpstr>
      <vt:lpstr>Why Gather/ Scatter Operation Important</vt:lpstr>
      <vt:lpstr>High Performance Robust Algorithms</vt:lpstr>
      <vt:lpstr>High end Multi Dimension scaling MDS</vt:lpstr>
      <vt:lpstr>Deterministic Annealing Clustering</vt:lpstr>
      <vt:lpstr>Key Features of our Approach</vt:lpstr>
      <vt:lpstr>Canonical Correlation</vt:lpstr>
      <vt:lpstr>Slide 42</vt:lpstr>
      <vt:lpstr>References</vt:lpstr>
      <vt:lpstr>Slide 44</vt:lpstr>
      <vt:lpstr>Slide 45</vt:lpstr>
      <vt:lpstr>Slide 46</vt:lpstr>
      <vt:lpstr>Slide 47</vt:lpstr>
      <vt:lpstr>Scheduling of Tasks</vt:lpstr>
      <vt:lpstr>Scheduling of Tasks contd..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283</cp:revision>
  <dcterms:created xsi:type="dcterms:W3CDTF">2009-02-17T15:34:47Z</dcterms:created>
  <dcterms:modified xsi:type="dcterms:W3CDTF">2009-09-20T14:40:43Z</dcterms:modified>
</cp:coreProperties>
</file>