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531" r:id="rId4"/>
  </p:sldMasterIdLst>
  <p:notesMasterIdLst>
    <p:notesMasterId r:id="rId30"/>
  </p:notesMasterIdLst>
  <p:handoutMasterIdLst>
    <p:handoutMasterId r:id="rId31"/>
  </p:handoutMasterIdLst>
  <p:sldIdLst>
    <p:sldId id="314" r:id="rId5"/>
    <p:sldId id="396" r:id="rId6"/>
    <p:sldId id="397" r:id="rId7"/>
    <p:sldId id="398" r:id="rId8"/>
    <p:sldId id="329" r:id="rId9"/>
    <p:sldId id="347" r:id="rId10"/>
    <p:sldId id="325" r:id="rId11"/>
    <p:sldId id="326" r:id="rId12"/>
    <p:sldId id="327" r:id="rId13"/>
    <p:sldId id="389" r:id="rId14"/>
    <p:sldId id="399" r:id="rId15"/>
    <p:sldId id="390" r:id="rId16"/>
    <p:sldId id="391" r:id="rId17"/>
    <p:sldId id="337" r:id="rId18"/>
    <p:sldId id="395" r:id="rId19"/>
    <p:sldId id="392" r:id="rId20"/>
    <p:sldId id="393" r:id="rId21"/>
    <p:sldId id="340" r:id="rId22"/>
    <p:sldId id="341" r:id="rId23"/>
    <p:sldId id="351" r:id="rId24"/>
    <p:sldId id="352" r:id="rId25"/>
    <p:sldId id="353" r:id="rId26"/>
    <p:sldId id="345" r:id="rId27"/>
    <p:sldId id="394" r:id="rId28"/>
    <p:sldId id="354"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85">
          <p15:clr>
            <a:srgbClr val="A4A3A4"/>
          </p15:clr>
        </p15:guide>
        <p15:guide id="2" pos="3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BEB"/>
    <a:srgbClr val="969696"/>
    <a:srgbClr val="9E9A95"/>
    <a:srgbClr val="382E25"/>
    <a:srgbClr val="C17945"/>
    <a:srgbClr val="31526A"/>
    <a:srgbClr val="690304"/>
    <a:srgbClr val="252626"/>
    <a:srgbClr val="A6A6A6"/>
    <a:srgbClr val="C6BF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27" autoAdjust="0"/>
    <p:restoredTop sz="94666" autoAdjust="0"/>
  </p:normalViewPr>
  <p:slideViewPr>
    <p:cSldViewPr snapToGrid="0" snapToObjects="1">
      <p:cViewPr varScale="1">
        <p:scale>
          <a:sx n="97" d="100"/>
          <a:sy n="97" d="100"/>
        </p:scale>
        <p:origin x="88" y="1244"/>
      </p:cViewPr>
      <p:guideLst>
        <p:guide orient="horz" pos="3185"/>
        <p:guide pos="3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132" d="100"/>
          <a:sy n="132" d="100"/>
        </p:scale>
        <p:origin x="-59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6CD81A-737D-B74B-AE15-BF94A41176C5}" type="doc">
      <dgm:prSet loTypeId="urn:microsoft.com/office/officeart/2005/8/layout/radial6" loCatId="cycle" qsTypeId="urn:microsoft.com/office/officeart/2005/8/quickstyle/simple1" qsCatId="simple" csTypeId="urn:microsoft.com/office/officeart/2005/8/colors/accent2_2" csCatId="accent2" phldr="1"/>
      <dgm:spPr/>
      <dgm:t>
        <a:bodyPr/>
        <a:lstStyle/>
        <a:p>
          <a:endParaRPr lang="en-US"/>
        </a:p>
      </dgm:t>
    </dgm:pt>
    <dgm:pt modelId="{5BA0DC2B-A104-7B44-9A07-DCA7D4BC47EC}">
      <dgm:prSet phldrT="[Text]" custT="1"/>
      <dgm:spPr/>
      <dgm:t>
        <a:bodyPr/>
        <a:lstStyle/>
        <a:p>
          <a:r>
            <a:rPr lang="en-US" sz="1500" b="1" dirty="0"/>
            <a:t>Sensors, Detectors, Mobile Devices, Internet of Things, Robotics, Intelligent Systems, Big Data, HPC, Modeling and Simulation, User Interface Design, Signal Processing, Control Theory, Information Theory</a:t>
          </a:r>
        </a:p>
      </dgm:t>
    </dgm:pt>
    <dgm:pt modelId="{45B87852-D8F6-5F46-84AE-CA5114E8AB6E}" type="parTrans" cxnId="{4DA0E6E9-2CEA-854D-BF6A-ADC1EB8CFD94}">
      <dgm:prSet/>
      <dgm:spPr/>
      <dgm:t>
        <a:bodyPr/>
        <a:lstStyle/>
        <a:p>
          <a:endParaRPr lang="en-US"/>
        </a:p>
      </dgm:t>
    </dgm:pt>
    <dgm:pt modelId="{6FAC47C9-DE2A-314B-BAB8-AE0811297664}" type="sibTrans" cxnId="{4DA0E6E9-2CEA-854D-BF6A-ADC1EB8CFD94}">
      <dgm:prSet/>
      <dgm:spPr/>
      <dgm:t>
        <a:bodyPr/>
        <a:lstStyle/>
        <a:p>
          <a:endParaRPr lang="en-US"/>
        </a:p>
      </dgm:t>
    </dgm:pt>
    <dgm:pt modelId="{ADAF4210-04D1-814F-AA6A-2B43803F5E08}">
      <dgm:prSet phldrT="[Text]" custT="1"/>
      <dgm:spPr/>
      <dgm:t>
        <a:bodyPr/>
        <a:lstStyle/>
        <a:p>
          <a:r>
            <a:rPr lang="en-US" sz="1700"/>
            <a:t>BIO</a:t>
          </a:r>
        </a:p>
      </dgm:t>
    </dgm:pt>
    <dgm:pt modelId="{4A6D5D18-9320-944A-BDBF-07625C79CD2E}" type="parTrans" cxnId="{7BB19439-D9C8-CE4B-91D0-A1B64ED2497D}">
      <dgm:prSet/>
      <dgm:spPr/>
      <dgm:t>
        <a:bodyPr/>
        <a:lstStyle/>
        <a:p>
          <a:endParaRPr lang="en-US"/>
        </a:p>
      </dgm:t>
    </dgm:pt>
    <dgm:pt modelId="{42A85F10-3DD4-6C44-A095-8F77D6AC7D07}" type="sibTrans" cxnId="{7BB19439-D9C8-CE4B-91D0-A1B64ED2497D}">
      <dgm:prSet/>
      <dgm:spPr/>
      <dgm:t>
        <a:bodyPr/>
        <a:lstStyle/>
        <a:p>
          <a:endParaRPr lang="en-US"/>
        </a:p>
      </dgm:t>
    </dgm:pt>
    <dgm:pt modelId="{522A1A7C-E68D-A249-B4C6-128771731DB2}">
      <dgm:prSet phldrT="[Text]"/>
      <dgm:spPr/>
      <dgm:t>
        <a:bodyPr/>
        <a:lstStyle/>
        <a:p>
          <a:r>
            <a:rPr lang="en-US"/>
            <a:t>ENVIRO</a:t>
          </a:r>
        </a:p>
      </dgm:t>
    </dgm:pt>
    <dgm:pt modelId="{2C9D6748-A246-A449-8741-F84750D52AB4}" type="parTrans" cxnId="{C94092DD-5F32-D14C-ADE2-161DD73230F9}">
      <dgm:prSet/>
      <dgm:spPr/>
      <dgm:t>
        <a:bodyPr/>
        <a:lstStyle/>
        <a:p>
          <a:endParaRPr lang="en-US"/>
        </a:p>
      </dgm:t>
    </dgm:pt>
    <dgm:pt modelId="{375FC7E2-776D-8A43-B9A4-7BBF1888657D}" type="sibTrans" cxnId="{C94092DD-5F32-D14C-ADE2-161DD73230F9}">
      <dgm:prSet/>
      <dgm:spPr/>
      <dgm:t>
        <a:bodyPr/>
        <a:lstStyle/>
        <a:p>
          <a:endParaRPr lang="en-US"/>
        </a:p>
      </dgm:t>
    </dgm:pt>
    <dgm:pt modelId="{D6AD5D7D-D494-384A-8E14-A90A56032EC5}">
      <dgm:prSet phldrT="[Text]"/>
      <dgm:spPr/>
      <dgm:t>
        <a:bodyPr/>
        <a:lstStyle/>
        <a:p>
          <a:r>
            <a:rPr lang="en-US"/>
            <a:t>NANO</a:t>
          </a:r>
        </a:p>
      </dgm:t>
    </dgm:pt>
    <dgm:pt modelId="{F7C1FCF9-D2D4-204C-BA7D-807FF1769DF1}" type="parTrans" cxnId="{828CF276-FDBA-9D44-A62F-55E1E51D254D}">
      <dgm:prSet/>
      <dgm:spPr/>
      <dgm:t>
        <a:bodyPr/>
        <a:lstStyle/>
        <a:p>
          <a:endParaRPr lang="en-US"/>
        </a:p>
      </dgm:t>
    </dgm:pt>
    <dgm:pt modelId="{7D8A7B97-A609-0A47-8616-328240D75C01}" type="sibTrans" cxnId="{828CF276-FDBA-9D44-A62F-55E1E51D254D}">
      <dgm:prSet/>
      <dgm:spPr/>
      <dgm:t>
        <a:bodyPr/>
        <a:lstStyle/>
        <a:p>
          <a:endParaRPr lang="en-US"/>
        </a:p>
      </dgm:t>
    </dgm:pt>
    <dgm:pt modelId="{9C8F2541-D258-4E42-BB8B-14A7461BC084}">
      <dgm:prSet phldrT="[Text]"/>
      <dgm:spPr/>
      <dgm:t>
        <a:bodyPr/>
        <a:lstStyle/>
        <a:p>
          <a:r>
            <a:rPr lang="en-US"/>
            <a:t>NEURO</a:t>
          </a:r>
        </a:p>
      </dgm:t>
    </dgm:pt>
    <dgm:pt modelId="{0C101CEC-C0E4-164D-99A5-A4B97AB6A135}" type="parTrans" cxnId="{BFC7A00F-B746-064F-9AE8-3221170FF9A4}">
      <dgm:prSet/>
      <dgm:spPr/>
      <dgm:t>
        <a:bodyPr/>
        <a:lstStyle/>
        <a:p>
          <a:endParaRPr lang="en-US"/>
        </a:p>
      </dgm:t>
    </dgm:pt>
    <dgm:pt modelId="{59078E0E-C1CB-0F4E-B972-C279C2CCF9A6}" type="sibTrans" cxnId="{BFC7A00F-B746-064F-9AE8-3221170FF9A4}">
      <dgm:prSet/>
      <dgm:spPr/>
      <dgm:t>
        <a:bodyPr/>
        <a:lstStyle/>
        <a:p>
          <a:endParaRPr lang="en-US"/>
        </a:p>
      </dgm:t>
    </dgm:pt>
    <dgm:pt modelId="{F2B8E01F-3704-C043-B325-44E77F90DEAD}">
      <dgm:prSet/>
      <dgm:spPr/>
      <dgm:t>
        <a:bodyPr/>
        <a:lstStyle/>
        <a:p>
          <a:endParaRPr lang="en-US"/>
        </a:p>
      </dgm:t>
    </dgm:pt>
    <dgm:pt modelId="{1AE22909-4D68-4D4F-8192-4CA344259D23}" type="parTrans" cxnId="{DD29B3D1-AD1A-2341-B7FC-752BD7049FD1}">
      <dgm:prSet/>
      <dgm:spPr/>
      <dgm:t>
        <a:bodyPr/>
        <a:lstStyle/>
        <a:p>
          <a:endParaRPr lang="en-US"/>
        </a:p>
      </dgm:t>
    </dgm:pt>
    <dgm:pt modelId="{C36B2E9C-385D-8F4B-A2AE-4A3379D05C2B}" type="sibTrans" cxnId="{DD29B3D1-AD1A-2341-B7FC-752BD7049FD1}">
      <dgm:prSet/>
      <dgm:spPr/>
      <dgm:t>
        <a:bodyPr/>
        <a:lstStyle/>
        <a:p>
          <a:endParaRPr lang="en-US"/>
        </a:p>
      </dgm:t>
    </dgm:pt>
    <dgm:pt modelId="{D2586944-7C2F-8E4F-BDB5-5EF7B46E04B9}">
      <dgm:prSet phldrT="[Text]"/>
      <dgm:spPr/>
      <dgm:t>
        <a:bodyPr/>
        <a:lstStyle/>
        <a:p>
          <a:r>
            <a:rPr lang="en-US"/>
            <a:t>CE</a:t>
          </a:r>
        </a:p>
      </dgm:t>
    </dgm:pt>
    <dgm:pt modelId="{8B5118DF-01F4-D648-9517-D51F876685B4}" type="parTrans" cxnId="{74CB1FF1-7588-8446-9B58-C75DFFF721E7}">
      <dgm:prSet/>
      <dgm:spPr/>
      <dgm:t>
        <a:bodyPr/>
        <a:lstStyle/>
        <a:p>
          <a:endParaRPr lang="en-US"/>
        </a:p>
      </dgm:t>
    </dgm:pt>
    <dgm:pt modelId="{12051A01-FA8B-C740-B5AB-0ED42B7B2323}" type="sibTrans" cxnId="{74CB1FF1-7588-8446-9B58-C75DFFF721E7}">
      <dgm:prSet/>
      <dgm:spPr/>
      <dgm:t>
        <a:bodyPr/>
        <a:lstStyle/>
        <a:p>
          <a:endParaRPr lang="en-US"/>
        </a:p>
      </dgm:t>
    </dgm:pt>
    <dgm:pt modelId="{95EC0B16-34F6-A143-8289-43F3FF41A0DA}">
      <dgm:prSet phldrT="[Text]"/>
      <dgm:spPr/>
      <dgm:t>
        <a:bodyPr/>
        <a:lstStyle/>
        <a:p>
          <a:r>
            <a:rPr lang="en-US"/>
            <a:t>CPS</a:t>
          </a:r>
        </a:p>
      </dgm:t>
    </dgm:pt>
    <dgm:pt modelId="{0A1CCBDA-EE46-F744-8DF5-B85200023965}" type="parTrans" cxnId="{9D4CB8A1-8C65-544B-9978-163B19E5619C}">
      <dgm:prSet/>
      <dgm:spPr/>
      <dgm:t>
        <a:bodyPr/>
        <a:lstStyle/>
        <a:p>
          <a:endParaRPr lang="en-US"/>
        </a:p>
      </dgm:t>
    </dgm:pt>
    <dgm:pt modelId="{99147458-E822-114B-A162-A40E7CD0C0EC}" type="sibTrans" cxnId="{9D4CB8A1-8C65-544B-9978-163B19E5619C}">
      <dgm:prSet/>
      <dgm:spPr/>
      <dgm:t>
        <a:bodyPr/>
        <a:lstStyle/>
        <a:p>
          <a:endParaRPr lang="en-US"/>
        </a:p>
      </dgm:t>
    </dgm:pt>
    <dgm:pt modelId="{EABFB98D-AB31-A243-BA11-819BF73F39E6}" type="pres">
      <dgm:prSet presAssocID="{A96CD81A-737D-B74B-AE15-BF94A41176C5}" presName="Name0" presStyleCnt="0">
        <dgm:presLayoutVars>
          <dgm:chMax val="1"/>
          <dgm:dir/>
          <dgm:animLvl val="ctr"/>
          <dgm:resizeHandles val="exact"/>
        </dgm:presLayoutVars>
      </dgm:prSet>
      <dgm:spPr/>
    </dgm:pt>
    <dgm:pt modelId="{3E9109E2-2E30-DE4D-B221-38C0A1BDBBB0}" type="pres">
      <dgm:prSet presAssocID="{5BA0DC2B-A104-7B44-9A07-DCA7D4BC47EC}" presName="centerShape" presStyleLbl="node0" presStyleIdx="0" presStyleCnt="1" custScaleX="178337" custScaleY="177973"/>
      <dgm:spPr/>
    </dgm:pt>
    <dgm:pt modelId="{C08AB256-87F9-F147-BBF9-A162E804F07F}" type="pres">
      <dgm:prSet presAssocID="{ADAF4210-04D1-814F-AA6A-2B43803F5E08}" presName="node" presStyleLbl="node1" presStyleIdx="0" presStyleCnt="6">
        <dgm:presLayoutVars>
          <dgm:bulletEnabled val="1"/>
        </dgm:presLayoutVars>
      </dgm:prSet>
      <dgm:spPr/>
    </dgm:pt>
    <dgm:pt modelId="{21EBA33B-747D-E94C-A67C-A835F05E116A}" type="pres">
      <dgm:prSet presAssocID="{ADAF4210-04D1-814F-AA6A-2B43803F5E08}" presName="dummy" presStyleCnt="0"/>
      <dgm:spPr/>
    </dgm:pt>
    <dgm:pt modelId="{19D471AC-FD44-C640-9F9F-58F53B838E0E}" type="pres">
      <dgm:prSet presAssocID="{42A85F10-3DD4-6C44-A095-8F77D6AC7D07}" presName="sibTrans" presStyleLbl="sibTrans2D1" presStyleIdx="0" presStyleCnt="6"/>
      <dgm:spPr/>
    </dgm:pt>
    <dgm:pt modelId="{4F302A17-C440-074A-9AB0-A352EAA30640}" type="pres">
      <dgm:prSet presAssocID="{D2586944-7C2F-8E4F-BDB5-5EF7B46E04B9}" presName="node" presStyleLbl="node1" presStyleIdx="1" presStyleCnt="6">
        <dgm:presLayoutVars>
          <dgm:bulletEnabled val="1"/>
        </dgm:presLayoutVars>
      </dgm:prSet>
      <dgm:spPr/>
    </dgm:pt>
    <dgm:pt modelId="{0CF206C0-24E3-E341-AB2B-AE7E3CC5A1D7}" type="pres">
      <dgm:prSet presAssocID="{D2586944-7C2F-8E4F-BDB5-5EF7B46E04B9}" presName="dummy" presStyleCnt="0"/>
      <dgm:spPr/>
    </dgm:pt>
    <dgm:pt modelId="{209DEC52-52EB-854F-ABC8-F18C2B3D2852}" type="pres">
      <dgm:prSet presAssocID="{12051A01-FA8B-C740-B5AB-0ED42B7B2323}" presName="sibTrans" presStyleLbl="sibTrans2D1" presStyleIdx="1" presStyleCnt="6"/>
      <dgm:spPr/>
    </dgm:pt>
    <dgm:pt modelId="{55309C82-2D7A-4945-9C0E-CC9860C6A5AB}" type="pres">
      <dgm:prSet presAssocID="{95EC0B16-34F6-A143-8289-43F3FF41A0DA}" presName="node" presStyleLbl="node1" presStyleIdx="2" presStyleCnt="6">
        <dgm:presLayoutVars>
          <dgm:bulletEnabled val="1"/>
        </dgm:presLayoutVars>
      </dgm:prSet>
      <dgm:spPr/>
    </dgm:pt>
    <dgm:pt modelId="{D4C7C41B-E39A-764A-A2FE-D8E6DF397119}" type="pres">
      <dgm:prSet presAssocID="{95EC0B16-34F6-A143-8289-43F3FF41A0DA}" presName="dummy" presStyleCnt="0"/>
      <dgm:spPr/>
    </dgm:pt>
    <dgm:pt modelId="{4DF4C0CD-9CF9-484C-90D4-28E35108107B}" type="pres">
      <dgm:prSet presAssocID="{99147458-E822-114B-A162-A40E7CD0C0EC}" presName="sibTrans" presStyleLbl="sibTrans2D1" presStyleIdx="2" presStyleCnt="6"/>
      <dgm:spPr/>
    </dgm:pt>
    <dgm:pt modelId="{3C48241A-5A6D-B94D-9E4D-7C64E5A46C2B}" type="pres">
      <dgm:prSet presAssocID="{522A1A7C-E68D-A249-B4C6-128771731DB2}" presName="node" presStyleLbl="node1" presStyleIdx="3" presStyleCnt="6">
        <dgm:presLayoutVars>
          <dgm:bulletEnabled val="1"/>
        </dgm:presLayoutVars>
      </dgm:prSet>
      <dgm:spPr/>
    </dgm:pt>
    <dgm:pt modelId="{D3208182-4746-8B49-93B7-2AFE5B9ED84E}" type="pres">
      <dgm:prSet presAssocID="{522A1A7C-E68D-A249-B4C6-128771731DB2}" presName="dummy" presStyleCnt="0"/>
      <dgm:spPr/>
    </dgm:pt>
    <dgm:pt modelId="{17824660-034F-5C44-8F73-19B1AF9AE938}" type="pres">
      <dgm:prSet presAssocID="{375FC7E2-776D-8A43-B9A4-7BBF1888657D}" presName="sibTrans" presStyleLbl="sibTrans2D1" presStyleIdx="3" presStyleCnt="6"/>
      <dgm:spPr/>
    </dgm:pt>
    <dgm:pt modelId="{BA15A2D8-A392-0245-8943-E3D584DF93FD}" type="pres">
      <dgm:prSet presAssocID="{D6AD5D7D-D494-384A-8E14-A90A56032EC5}" presName="node" presStyleLbl="node1" presStyleIdx="4" presStyleCnt="6">
        <dgm:presLayoutVars>
          <dgm:bulletEnabled val="1"/>
        </dgm:presLayoutVars>
      </dgm:prSet>
      <dgm:spPr/>
    </dgm:pt>
    <dgm:pt modelId="{00255F43-B63A-3644-A9E2-F3D207D2BAE7}" type="pres">
      <dgm:prSet presAssocID="{D6AD5D7D-D494-384A-8E14-A90A56032EC5}" presName="dummy" presStyleCnt="0"/>
      <dgm:spPr/>
    </dgm:pt>
    <dgm:pt modelId="{FA20BCA5-EB22-B840-97BA-0638E2A3C1E7}" type="pres">
      <dgm:prSet presAssocID="{7D8A7B97-A609-0A47-8616-328240D75C01}" presName="sibTrans" presStyleLbl="sibTrans2D1" presStyleIdx="4" presStyleCnt="6"/>
      <dgm:spPr/>
    </dgm:pt>
    <dgm:pt modelId="{3A98D2EA-1D90-1B4C-B3B0-79616E9249DE}" type="pres">
      <dgm:prSet presAssocID="{9C8F2541-D258-4E42-BB8B-14A7461BC084}" presName="node" presStyleLbl="node1" presStyleIdx="5" presStyleCnt="6">
        <dgm:presLayoutVars>
          <dgm:bulletEnabled val="1"/>
        </dgm:presLayoutVars>
      </dgm:prSet>
      <dgm:spPr/>
    </dgm:pt>
    <dgm:pt modelId="{A66FBEAF-89E8-ED4A-BCED-490DD9D06AA4}" type="pres">
      <dgm:prSet presAssocID="{9C8F2541-D258-4E42-BB8B-14A7461BC084}" presName="dummy" presStyleCnt="0"/>
      <dgm:spPr/>
    </dgm:pt>
    <dgm:pt modelId="{D4CE7A96-8985-DB4D-A78D-22D09552BE15}" type="pres">
      <dgm:prSet presAssocID="{59078E0E-C1CB-0F4E-B972-C279C2CCF9A6}" presName="sibTrans" presStyleLbl="sibTrans2D1" presStyleIdx="5" presStyleCnt="6"/>
      <dgm:spPr/>
    </dgm:pt>
  </dgm:ptLst>
  <dgm:cxnLst>
    <dgm:cxn modelId="{19E48002-B702-B942-8573-F67FC960A955}" type="presOf" srcId="{12051A01-FA8B-C740-B5AB-0ED42B7B2323}" destId="{209DEC52-52EB-854F-ABC8-F18C2B3D2852}" srcOrd="0" destOrd="0" presId="urn:microsoft.com/office/officeart/2005/8/layout/radial6"/>
    <dgm:cxn modelId="{BFC7A00F-B746-064F-9AE8-3221170FF9A4}" srcId="{5BA0DC2B-A104-7B44-9A07-DCA7D4BC47EC}" destId="{9C8F2541-D258-4E42-BB8B-14A7461BC084}" srcOrd="5" destOrd="0" parTransId="{0C101CEC-C0E4-164D-99A5-A4B97AB6A135}" sibTransId="{59078E0E-C1CB-0F4E-B972-C279C2CCF9A6}"/>
    <dgm:cxn modelId="{44D2E620-43C7-A446-B758-8E9D63D865A0}" type="presOf" srcId="{59078E0E-C1CB-0F4E-B972-C279C2CCF9A6}" destId="{D4CE7A96-8985-DB4D-A78D-22D09552BE15}" srcOrd="0" destOrd="0" presId="urn:microsoft.com/office/officeart/2005/8/layout/radial6"/>
    <dgm:cxn modelId="{FA3F8821-6DFC-9646-AA4B-6448536E5B9F}" type="presOf" srcId="{375FC7E2-776D-8A43-B9A4-7BBF1888657D}" destId="{17824660-034F-5C44-8F73-19B1AF9AE938}" srcOrd="0" destOrd="0" presId="urn:microsoft.com/office/officeart/2005/8/layout/radial6"/>
    <dgm:cxn modelId="{7BB19439-D9C8-CE4B-91D0-A1B64ED2497D}" srcId="{5BA0DC2B-A104-7B44-9A07-DCA7D4BC47EC}" destId="{ADAF4210-04D1-814F-AA6A-2B43803F5E08}" srcOrd="0" destOrd="0" parTransId="{4A6D5D18-9320-944A-BDBF-07625C79CD2E}" sibTransId="{42A85F10-3DD4-6C44-A095-8F77D6AC7D07}"/>
    <dgm:cxn modelId="{D9156245-079D-EF48-A988-501F8EEDD98E}" type="presOf" srcId="{ADAF4210-04D1-814F-AA6A-2B43803F5E08}" destId="{C08AB256-87F9-F147-BBF9-A162E804F07F}" srcOrd="0" destOrd="0" presId="urn:microsoft.com/office/officeart/2005/8/layout/radial6"/>
    <dgm:cxn modelId="{D1F49169-3F6F-0946-972F-3E74BC13AF8E}" type="presOf" srcId="{42A85F10-3DD4-6C44-A095-8F77D6AC7D07}" destId="{19D471AC-FD44-C640-9F9F-58F53B838E0E}" srcOrd="0" destOrd="0" presId="urn:microsoft.com/office/officeart/2005/8/layout/radial6"/>
    <dgm:cxn modelId="{EF2FC554-9B01-1547-8333-7F90D69EA951}" type="presOf" srcId="{95EC0B16-34F6-A143-8289-43F3FF41A0DA}" destId="{55309C82-2D7A-4945-9C0E-CC9860C6A5AB}" srcOrd="0" destOrd="0" presId="urn:microsoft.com/office/officeart/2005/8/layout/radial6"/>
    <dgm:cxn modelId="{828CF276-FDBA-9D44-A62F-55E1E51D254D}" srcId="{5BA0DC2B-A104-7B44-9A07-DCA7D4BC47EC}" destId="{D6AD5D7D-D494-384A-8E14-A90A56032EC5}" srcOrd="4" destOrd="0" parTransId="{F7C1FCF9-D2D4-204C-BA7D-807FF1769DF1}" sibTransId="{7D8A7B97-A609-0A47-8616-328240D75C01}"/>
    <dgm:cxn modelId="{20453B7D-9D20-064D-B12C-44590B16522E}" type="presOf" srcId="{A96CD81A-737D-B74B-AE15-BF94A41176C5}" destId="{EABFB98D-AB31-A243-BA11-819BF73F39E6}" srcOrd="0" destOrd="0" presId="urn:microsoft.com/office/officeart/2005/8/layout/radial6"/>
    <dgm:cxn modelId="{89244987-FFE7-3842-B7C9-892CEC44D6E7}" type="presOf" srcId="{5BA0DC2B-A104-7B44-9A07-DCA7D4BC47EC}" destId="{3E9109E2-2E30-DE4D-B221-38C0A1BDBBB0}" srcOrd="0" destOrd="0" presId="urn:microsoft.com/office/officeart/2005/8/layout/radial6"/>
    <dgm:cxn modelId="{303CAD9E-DEDC-7741-83C4-4D0B218CDA23}" type="presOf" srcId="{522A1A7C-E68D-A249-B4C6-128771731DB2}" destId="{3C48241A-5A6D-B94D-9E4D-7C64E5A46C2B}" srcOrd="0" destOrd="0" presId="urn:microsoft.com/office/officeart/2005/8/layout/radial6"/>
    <dgm:cxn modelId="{9D4CB8A1-8C65-544B-9978-163B19E5619C}" srcId="{5BA0DC2B-A104-7B44-9A07-DCA7D4BC47EC}" destId="{95EC0B16-34F6-A143-8289-43F3FF41A0DA}" srcOrd="2" destOrd="0" parTransId="{0A1CCBDA-EE46-F744-8DF5-B85200023965}" sibTransId="{99147458-E822-114B-A162-A40E7CD0C0EC}"/>
    <dgm:cxn modelId="{5E951FAC-AC39-EC4A-98FF-EAD7322E59AE}" type="presOf" srcId="{D6AD5D7D-D494-384A-8E14-A90A56032EC5}" destId="{BA15A2D8-A392-0245-8943-E3D584DF93FD}" srcOrd="0" destOrd="0" presId="urn:microsoft.com/office/officeart/2005/8/layout/radial6"/>
    <dgm:cxn modelId="{1D71B5BD-17AD-EB46-868A-2D74B24A9F4D}" type="presOf" srcId="{99147458-E822-114B-A162-A40E7CD0C0EC}" destId="{4DF4C0CD-9CF9-484C-90D4-28E35108107B}" srcOrd="0" destOrd="0" presId="urn:microsoft.com/office/officeart/2005/8/layout/radial6"/>
    <dgm:cxn modelId="{DD29B3D1-AD1A-2341-B7FC-752BD7049FD1}" srcId="{A96CD81A-737D-B74B-AE15-BF94A41176C5}" destId="{F2B8E01F-3704-C043-B325-44E77F90DEAD}" srcOrd="1" destOrd="0" parTransId="{1AE22909-4D68-4D4F-8192-4CA344259D23}" sibTransId="{C36B2E9C-385D-8F4B-A2AE-4A3379D05C2B}"/>
    <dgm:cxn modelId="{A81024D6-BF5A-EE48-9692-5910D12BF0CE}" type="presOf" srcId="{D2586944-7C2F-8E4F-BDB5-5EF7B46E04B9}" destId="{4F302A17-C440-074A-9AB0-A352EAA30640}" srcOrd="0" destOrd="0" presId="urn:microsoft.com/office/officeart/2005/8/layout/radial6"/>
    <dgm:cxn modelId="{F55A4BD9-9F41-9D42-BDB7-C39842975EBA}" type="presOf" srcId="{9C8F2541-D258-4E42-BB8B-14A7461BC084}" destId="{3A98D2EA-1D90-1B4C-B3B0-79616E9249DE}" srcOrd="0" destOrd="0" presId="urn:microsoft.com/office/officeart/2005/8/layout/radial6"/>
    <dgm:cxn modelId="{C94092DD-5F32-D14C-ADE2-161DD73230F9}" srcId="{5BA0DC2B-A104-7B44-9A07-DCA7D4BC47EC}" destId="{522A1A7C-E68D-A249-B4C6-128771731DB2}" srcOrd="3" destOrd="0" parTransId="{2C9D6748-A246-A449-8741-F84750D52AB4}" sibTransId="{375FC7E2-776D-8A43-B9A4-7BBF1888657D}"/>
    <dgm:cxn modelId="{4DA0E6E9-2CEA-854D-BF6A-ADC1EB8CFD94}" srcId="{A96CD81A-737D-B74B-AE15-BF94A41176C5}" destId="{5BA0DC2B-A104-7B44-9A07-DCA7D4BC47EC}" srcOrd="0" destOrd="0" parTransId="{45B87852-D8F6-5F46-84AE-CA5114E8AB6E}" sibTransId="{6FAC47C9-DE2A-314B-BAB8-AE0811297664}"/>
    <dgm:cxn modelId="{6D1E92EE-0BE2-5C40-94BB-FD7BF2F434C6}" type="presOf" srcId="{7D8A7B97-A609-0A47-8616-328240D75C01}" destId="{FA20BCA5-EB22-B840-97BA-0638E2A3C1E7}" srcOrd="0" destOrd="0" presId="urn:microsoft.com/office/officeart/2005/8/layout/radial6"/>
    <dgm:cxn modelId="{74CB1FF1-7588-8446-9B58-C75DFFF721E7}" srcId="{5BA0DC2B-A104-7B44-9A07-DCA7D4BC47EC}" destId="{D2586944-7C2F-8E4F-BDB5-5EF7B46E04B9}" srcOrd="1" destOrd="0" parTransId="{8B5118DF-01F4-D648-9517-D51F876685B4}" sibTransId="{12051A01-FA8B-C740-B5AB-0ED42B7B2323}"/>
    <dgm:cxn modelId="{779A4E5C-1F45-8045-BA38-664AFE6F638D}" type="presParOf" srcId="{EABFB98D-AB31-A243-BA11-819BF73F39E6}" destId="{3E9109E2-2E30-DE4D-B221-38C0A1BDBBB0}" srcOrd="0" destOrd="0" presId="urn:microsoft.com/office/officeart/2005/8/layout/radial6"/>
    <dgm:cxn modelId="{44019DBD-9DA5-C449-A745-84973C6AFC6C}" type="presParOf" srcId="{EABFB98D-AB31-A243-BA11-819BF73F39E6}" destId="{C08AB256-87F9-F147-BBF9-A162E804F07F}" srcOrd="1" destOrd="0" presId="urn:microsoft.com/office/officeart/2005/8/layout/radial6"/>
    <dgm:cxn modelId="{840EB03E-FCF9-D24A-A3AB-C9982874E686}" type="presParOf" srcId="{EABFB98D-AB31-A243-BA11-819BF73F39E6}" destId="{21EBA33B-747D-E94C-A67C-A835F05E116A}" srcOrd="2" destOrd="0" presId="urn:microsoft.com/office/officeart/2005/8/layout/radial6"/>
    <dgm:cxn modelId="{D244C8AD-4C90-7A40-A532-705CB43F0ACC}" type="presParOf" srcId="{EABFB98D-AB31-A243-BA11-819BF73F39E6}" destId="{19D471AC-FD44-C640-9F9F-58F53B838E0E}" srcOrd="3" destOrd="0" presId="urn:microsoft.com/office/officeart/2005/8/layout/radial6"/>
    <dgm:cxn modelId="{C748664E-7F4F-334F-BD94-E59267C2922C}" type="presParOf" srcId="{EABFB98D-AB31-A243-BA11-819BF73F39E6}" destId="{4F302A17-C440-074A-9AB0-A352EAA30640}" srcOrd="4" destOrd="0" presId="urn:microsoft.com/office/officeart/2005/8/layout/radial6"/>
    <dgm:cxn modelId="{95D4C684-3606-FA46-9509-CB9230D11BFA}" type="presParOf" srcId="{EABFB98D-AB31-A243-BA11-819BF73F39E6}" destId="{0CF206C0-24E3-E341-AB2B-AE7E3CC5A1D7}" srcOrd="5" destOrd="0" presId="urn:microsoft.com/office/officeart/2005/8/layout/radial6"/>
    <dgm:cxn modelId="{2419E7CD-394D-7F40-AEEB-257E9C672BAC}" type="presParOf" srcId="{EABFB98D-AB31-A243-BA11-819BF73F39E6}" destId="{209DEC52-52EB-854F-ABC8-F18C2B3D2852}" srcOrd="6" destOrd="0" presId="urn:microsoft.com/office/officeart/2005/8/layout/radial6"/>
    <dgm:cxn modelId="{34DD1F8C-3873-F84C-9F4A-56E1D57EEB14}" type="presParOf" srcId="{EABFB98D-AB31-A243-BA11-819BF73F39E6}" destId="{55309C82-2D7A-4945-9C0E-CC9860C6A5AB}" srcOrd="7" destOrd="0" presId="urn:microsoft.com/office/officeart/2005/8/layout/radial6"/>
    <dgm:cxn modelId="{B3E4BC7C-2A43-3948-9A97-BEE2F912D878}" type="presParOf" srcId="{EABFB98D-AB31-A243-BA11-819BF73F39E6}" destId="{D4C7C41B-E39A-764A-A2FE-D8E6DF397119}" srcOrd="8" destOrd="0" presId="urn:microsoft.com/office/officeart/2005/8/layout/radial6"/>
    <dgm:cxn modelId="{5C5208F2-370C-9444-A3CE-93EAAE901EF2}" type="presParOf" srcId="{EABFB98D-AB31-A243-BA11-819BF73F39E6}" destId="{4DF4C0CD-9CF9-484C-90D4-28E35108107B}" srcOrd="9" destOrd="0" presId="urn:microsoft.com/office/officeart/2005/8/layout/radial6"/>
    <dgm:cxn modelId="{7009FEEC-DFA6-D64F-8A6B-FBD8D3CA3D52}" type="presParOf" srcId="{EABFB98D-AB31-A243-BA11-819BF73F39E6}" destId="{3C48241A-5A6D-B94D-9E4D-7C64E5A46C2B}" srcOrd="10" destOrd="0" presId="urn:microsoft.com/office/officeart/2005/8/layout/radial6"/>
    <dgm:cxn modelId="{F4A5BC1E-7FFB-1844-A0C0-66DE04F0284F}" type="presParOf" srcId="{EABFB98D-AB31-A243-BA11-819BF73F39E6}" destId="{D3208182-4746-8B49-93B7-2AFE5B9ED84E}" srcOrd="11" destOrd="0" presId="urn:microsoft.com/office/officeart/2005/8/layout/radial6"/>
    <dgm:cxn modelId="{F1E54ECB-B668-4C4A-9C10-103E6B56F747}" type="presParOf" srcId="{EABFB98D-AB31-A243-BA11-819BF73F39E6}" destId="{17824660-034F-5C44-8F73-19B1AF9AE938}" srcOrd="12" destOrd="0" presId="urn:microsoft.com/office/officeart/2005/8/layout/radial6"/>
    <dgm:cxn modelId="{84993234-E8ED-7F47-8B49-1B7F2E5B264F}" type="presParOf" srcId="{EABFB98D-AB31-A243-BA11-819BF73F39E6}" destId="{BA15A2D8-A392-0245-8943-E3D584DF93FD}" srcOrd="13" destOrd="0" presId="urn:microsoft.com/office/officeart/2005/8/layout/radial6"/>
    <dgm:cxn modelId="{A66E58BF-A848-8541-9E1B-DC7778E9EE8C}" type="presParOf" srcId="{EABFB98D-AB31-A243-BA11-819BF73F39E6}" destId="{00255F43-B63A-3644-A9E2-F3D207D2BAE7}" srcOrd="14" destOrd="0" presId="urn:microsoft.com/office/officeart/2005/8/layout/radial6"/>
    <dgm:cxn modelId="{E0203ECB-9167-4E47-9E31-BB6FEA63455B}" type="presParOf" srcId="{EABFB98D-AB31-A243-BA11-819BF73F39E6}" destId="{FA20BCA5-EB22-B840-97BA-0638E2A3C1E7}" srcOrd="15" destOrd="0" presId="urn:microsoft.com/office/officeart/2005/8/layout/radial6"/>
    <dgm:cxn modelId="{08625C1A-55B7-054F-A868-44A7AAAE12BB}" type="presParOf" srcId="{EABFB98D-AB31-A243-BA11-819BF73F39E6}" destId="{3A98D2EA-1D90-1B4C-B3B0-79616E9249DE}" srcOrd="16" destOrd="0" presId="urn:microsoft.com/office/officeart/2005/8/layout/radial6"/>
    <dgm:cxn modelId="{C5C624A0-0A89-F84B-B8F9-CF39E5456864}" type="presParOf" srcId="{EABFB98D-AB31-A243-BA11-819BF73F39E6}" destId="{A66FBEAF-89E8-ED4A-BCED-490DD9D06AA4}" srcOrd="17" destOrd="0" presId="urn:microsoft.com/office/officeart/2005/8/layout/radial6"/>
    <dgm:cxn modelId="{092C5F92-6F91-AE4C-B37A-434EB4F5C12B}" type="presParOf" srcId="{EABFB98D-AB31-A243-BA11-819BF73F39E6}" destId="{D4CE7A96-8985-DB4D-A78D-22D09552BE15}"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E7A96-8985-DB4D-A78D-22D09552BE15}">
      <dsp:nvSpPr>
        <dsp:cNvPr id="0" name=""/>
        <dsp:cNvSpPr/>
      </dsp:nvSpPr>
      <dsp:spPr>
        <a:xfrm>
          <a:off x="1167811" y="567736"/>
          <a:ext cx="3893727" cy="3893727"/>
        </a:xfrm>
        <a:prstGeom prst="blockArc">
          <a:avLst>
            <a:gd name="adj1" fmla="val 12600000"/>
            <a:gd name="adj2" fmla="val 16200000"/>
            <a:gd name="adj3" fmla="val 452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20BCA5-EB22-B840-97BA-0638E2A3C1E7}">
      <dsp:nvSpPr>
        <dsp:cNvPr id="0" name=""/>
        <dsp:cNvSpPr/>
      </dsp:nvSpPr>
      <dsp:spPr>
        <a:xfrm>
          <a:off x="1167811" y="567736"/>
          <a:ext cx="3893727" cy="3893727"/>
        </a:xfrm>
        <a:prstGeom prst="blockArc">
          <a:avLst>
            <a:gd name="adj1" fmla="val 9000000"/>
            <a:gd name="adj2" fmla="val 12600000"/>
            <a:gd name="adj3" fmla="val 452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824660-034F-5C44-8F73-19B1AF9AE938}">
      <dsp:nvSpPr>
        <dsp:cNvPr id="0" name=""/>
        <dsp:cNvSpPr/>
      </dsp:nvSpPr>
      <dsp:spPr>
        <a:xfrm>
          <a:off x="1167811" y="567736"/>
          <a:ext cx="3893727" cy="3893727"/>
        </a:xfrm>
        <a:prstGeom prst="blockArc">
          <a:avLst>
            <a:gd name="adj1" fmla="val 5400000"/>
            <a:gd name="adj2" fmla="val 9000000"/>
            <a:gd name="adj3" fmla="val 452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F4C0CD-9CF9-484C-90D4-28E35108107B}">
      <dsp:nvSpPr>
        <dsp:cNvPr id="0" name=""/>
        <dsp:cNvSpPr/>
      </dsp:nvSpPr>
      <dsp:spPr>
        <a:xfrm>
          <a:off x="1167811" y="567736"/>
          <a:ext cx="3893727" cy="3893727"/>
        </a:xfrm>
        <a:prstGeom prst="blockArc">
          <a:avLst>
            <a:gd name="adj1" fmla="val 1800000"/>
            <a:gd name="adj2" fmla="val 5400000"/>
            <a:gd name="adj3" fmla="val 452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9DEC52-52EB-854F-ABC8-F18C2B3D2852}">
      <dsp:nvSpPr>
        <dsp:cNvPr id="0" name=""/>
        <dsp:cNvSpPr/>
      </dsp:nvSpPr>
      <dsp:spPr>
        <a:xfrm>
          <a:off x="1167811" y="567736"/>
          <a:ext cx="3893727" cy="3893727"/>
        </a:xfrm>
        <a:prstGeom prst="blockArc">
          <a:avLst>
            <a:gd name="adj1" fmla="val 19800000"/>
            <a:gd name="adj2" fmla="val 1800000"/>
            <a:gd name="adj3" fmla="val 452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D471AC-FD44-C640-9F9F-58F53B838E0E}">
      <dsp:nvSpPr>
        <dsp:cNvPr id="0" name=""/>
        <dsp:cNvSpPr/>
      </dsp:nvSpPr>
      <dsp:spPr>
        <a:xfrm>
          <a:off x="1167811" y="567736"/>
          <a:ext cx="3893727" cy="3893727"/>
        </a:xfrm>
        <a:prstGeom prst="blockArc">
          <a:avLst>
            <a:gd name="adj1" fmla="val 16200000"/>
            <a:gd name="adj2" fmla="val 19800000"/>
            <a:gd name="adj3" fmla="val 452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9109E2-2E30-DE4D-B221-38C0A1BDBBB0}">
      <dsp:nvSpPr>
        <dsp:cNvPr id="0" name=""/>
        <dsp:cNvSpPr/>
      </dsp:nvSpPr>
      <dsp:spPr>
        <a:xfrm>
          <a:off x="1557863" y="960965"/>
          <a:ext cx="3113623" cy="310726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Sensors, Detectors, Mobile Devices, Internet of Things, Robotics, Intelligent Systems, Big Data, HPC, Modeling and Simulation, User Interface Design, Signal Processing, Control Theory, Information Theory</a:t>
          </a:r>
        </a:p>
      </dsp:txBody>
      <dsp:txXfrm>
        <a:off x="2013843" y="1416014"/>
        <a:ext cx="2201663" cy="2197170"/>
      </dsp:txXfrm>
    </dsp:sp>
    <dsp:sp modelId="{C08AB256-87F9-F147-BBF9-A162E804F07F}">
      <dsp:nvSpPr>
        <dsp:cNvPr id="0" name=""/>
        <dsp:cNvSpPr/>
      </dsp:nvSpPr>
      <dsp:spPr>
        <a:xfrm>
          <a:off x="2503602" y="661"/>
          <a:ext cx="1222144" cy="12221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BIO</a:t>
          </a:r>
        </a:p>
      </dsp:txBody>
      <dsp:txXfrm>
        <a:off x="2682581" y="179640"/>
        <a:ext cx="864186" cy="864186"/>
      </dsp:txXfrm>
    </dsp:sp>
    <dsp:sp modelId="{4F302A17-C440-074A-9AB0-A352EAA30640}">
      <dsp:nvSpPr>
        <dsp:cNvPr id="0" name=""/>
        <dsp:cNvSpPr/>
      </dsp:nvSpPr>
      <dsp:spPr>
        <a:xfrm>
          <a:off x="4151533" y="952094"/>
          <a:ext cx="1222144" cy="12221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CE</a:t>
          </a:r>
        </a:p>
      </dsp:txBody>
      <dsp:txXfrm>
        <a:off x="4330512" y="1131073"/>
        <a:ext cx="864186" cy="864186"/>
      </dsp:txXfrm>
    </dsp:sp>
    <dsp:sp modelId="{55309C82-2D7A-4945-9C0E-CC9860C6A5AB}">
      <dsp:nvSpPr>
        <dsp:cNvPr id="0" name=""/>
        <dsp:cNvSpPr/>
      </dsp:nvSpPr>
      <dsp:spPr>
        <a:xfrm>
          <a:off x="4151533" y="2854960"/>
          <a:ext cx="1222144" cy="12221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CPS</a:t>
          </a:r>
        </a:p>
      </dsp:txBody>
      <dsp:txXfrm>
        <a:off x="4330512" y="3033939"/>
        <a:ext cx="864186" cy="864186"/>
      </dsp:txXfrm>
    </dsp:sp>
    <dsp:sp modelId="{3C48241A-5A6D-B94D-9E4D-7C64E5A46C2B}">
      <dsp:nvSpPr>
        <dsp:cNvPr id="0" name=""/>
        <dsp:cNvSpPr/>
      </dsp:nvSpPr>
      <dsp:spPr>
        <a:xfrm>
          <a:off x="2503602" y="3806393"/>
          <a:ext cx="1222144" cy="12221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ENVIRO</a:t>
          </a:r>
        </a:p>
      </dsp:txBody>
      <dsp:txXfrm>
        <a:off x="2682581" y="3985372"/>
        <a:ext cx="864186" cy="864186"/>
      </dsp:txXfrm>
    </dsp:sp>
    <dsp:sp modelId="{BA15A2D8-A392-0245-8943-E3D584DF93FD}">
      <dsp:nvSpPr>
        <dsp:cNvPr id="0" name=""/>
        <dsp:cNvSpPr/>
      </dsp:nvSpPr>
      <dsp:spPr>
        <a:xfrm>
          <a:off x="855671" y="2854960"/>
          <a:ext cx="1222144" cy="12221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NANO</a:t>
          </a:r>
        </a:p>
      </dsp:txBody>
      <dsp:txXfrm>
        <a:off x="1034650" y="3033939"/>
        <a:ext cx="864186" cy="864186"/>
      </dsp:txXfrm>
    </dsp:sp>
    <dsp:sp modelId="{3A98D2EA-1D90-1B4C-B3B0-79616E9249DE}">
      <dsp:nvSpPr>
        <dsp:cNvPr id="0" name=""/>
        <dsp:cNvSpPr/>
      </dsp:nvSpPr>
      <dsp:spPr>
        <a:xfrm>
          <a:off x="855671" y="952094"/>
          <a:ext cx="1222144" cy="12221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NEURO</a:t>
          </a:r>
        </a:p>
      </dsp:txBody>
      <dsp:txXfrm>
        <a:off x="1034650" y="1131073"/>
        <a:ext cx="864186" cy="86418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859BD-4604-2843-976C-9F2DEE3C79DB}" type="datetimeFigureOut">
              <a:rPr lang="en-US" smtClean="0"/>
              <a:t>8/12/2018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B64456-6A4C-DF40-836A-7ED7CB7228F1}" type="slidenum">
              <a:rPr lang="en-US" smtClean="0"/>
              <a:t>‹#›</a:t>
            </a:fld>
            <a:endParaRPr lang="en-US"/>
          </a:p>
        </p:txBody>
      </p:sp>
    </p:spTree>
    <p:extLst>
      <p:ext uri="{BB962C8B-B14F-4D97-AF65-F5344CB8AC3E}">
        <p14:creationId xmlns:p14="http://schemas.microsoft.com/office/powerpoint/2010/main" val="2632783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08F45-8DB7-E449-85E4-EC04F96DF3AA}" type="datetimeFigureOut">
              <a:rPr lang="en-US" smtClean="0"/>
              <a:t>8/12/2018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6D261-4ACC-5E49-97C5-9D8FD2D9A3AF}" type="slidenum">
              <a:rPr lang="en-US" smtClean="0"/>
              <a:t>‹#›</a:t>
            </a:fld>
            <a:endParaRPr lang="en-US"/>
          </a:p>
        </p:txBody>
      </p:sp>
    </p:spTree>
    <p:extLst>
      <p:ext uri="{BB962C8B-B14F-4D97-AF65-F5344CB8AC3E}">
        <p14:creationId xmlns:p14="http://schemas.microsoft.com/office/powerpoint/2010/main" val="1947345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803193-FCA0-6748-8BD4-F29C990F53A7}" type="slidenum">
              <a:rPr lang="en-US" smtClean="0"/>
              <a:pPr>
                <a:defRPr/>
              </a:pPr>
              <a:t>3</a:t>
            </a:fld>
            <a:endParaRPr lang="en-US" dirty="0"/>
          </a:p>
        </p:txBody>
      </p:sp>
    </p:spTree>
    <p:extLst>
      <p:ext uri="{BB962C8B-B14F-4D97-AF65-F5344CB8AC3E}">
        <p14:creationId xmlns:p14="http://schemas.microsoft.com/office/powerpoint/2010/main" val="197746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803193-FCA0-6748-8BD4-F29C990F53A7}" type="slidenum">
              <a:rPr lang="en-US" smtClean="0"/>
              <a:pPr>
                <a:defRPr/>
              </a:pPr>
              <a:t>4</a:t>
            </a:fld>
            <a:endParaRPr lang="en-US" dirty="0"/>
          </a:p>
        </p:txBody>
      </p:sp>
    </p:spTree>
    <p:extLst>
      <p:ext uri="{BB962C8B-B14F-4D97-AF65-F5344CB8AC3E}">
        <p14:creationId xmlns:p14="http://schemas.microsoft.com/office/powerpoint/2010/main" val="419802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803193-FCA0-6748-8BD4-F29C990F53A7}" type="slidenum">
              <a:rPr lang="en-US" smtClean="0"/>
              <a:pPr>
                <a:defRPr/>
              </a:pPr>
              <a:t>5</a:t>
            </a:fld>
            <a:endParaRPr lang="en-US" dirty="0"/>
          </a:p>
        </p:txBody>
      </p:sp>
    </p:spTree>
    <p:extLst>
      <p:ext uri="{BB962C8B-B14F-4D97-AF65-F5344CB8AC3E}">
        <p14:creationId xmlns:p14="http://schemas.microsoft.com/office/powerpoint/2010/main" val="163408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until ISE came along</a:t>
            </a:r>
            <a:endParaRPr lang="en-US" dirty="0"/>
          </a:p>
        </p:txBody>
      </p:sp>
      <p:sp>
        <p:nvSpPr>
          <p:cNvPr id="4" name="Slide Number Placeholder 3"/>
          <p:cNvSpPr>
            <a:spLocks noGrp="1"/>
          </p:cNvSpPr>
          <p:nvPr>
            <p:ph type="sldNum" sz="quarter" idx="10"/>
          </p:nvPr>
        </p:nvSpPr>
        <p:spPr/>
        <p:txBody>
          <a:bodyPr/>
          <a:lstStyle/>
          <a:p>
            <a:pPr>
              <a:defRPr/>
            </a:pPr>
            <a:fld id="{190BFC4C-D081-0240-8247-AF926470740C}" type="slidenum">
              <a:rPr lang="en-US" altLang="en-US" smtClean="0"/>
              <a:pPr>
                <a:defRPr/>
              </a:pPr>
              <a:t>10</a:t>
            </a:fld>
            <a:endParaRPr lang="en-US" altLang="en-US"/>
          </a:p>
        </p:txBody>
      </p:sp>
    </p:spTree>
    <p:extLst>
      <p:ext uri="{BB962C8B-B14F-4D97-AF65-F5344CB8AC3E}">
        <p14:creationId xmlns:p14="http://schemas.microsoft.com/office/powerpoint/2010/main" val="612961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a:ln/>
        </p:spPr>
      </p:sp>
      <p:sp>
        <p:nvSpPr>
          <p:cNvPr id="14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MS PGothic" charset="-128"/>
              <a:cs typeface="ＭＳ Ｐゴシック" charset="-128"/>
            </a:endParaRPr>
          </a:p>
        </p:txBody>
      </p:sp>
    </p:spTree>
    <p:extLst>
      <p:ext uri="{BB962C8B-B14F-4D97-AF65-F5344CB8AC3E}">
        <p14:creationId xmlns:p14="http://schemas.microsoft.com/office/powerpoint/2010/main" val="397015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a:ln/>
        </p:spPr>
      </p:sp>
      <p:sp>
        <p:nvSpPr>
          <p:cNvPr id="14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MS PGothic" charset="-128"/>
              <a:cs typeface="ＭＳ Ｐゴシック" charset="-128"/>
            </a:endParaRPr>
          </a:p>
        </p:txBody>
      </p:sp>
    </p:spTree>
    <p:extLst>
      <p:ext uri="{BB962C8B-B14F-4D97-AF65-F5344CB8AC3E}">
        <p14:creationId xmlns:p14="http://schemas.microsoft.com/office/powerpoint/2010/main" val="175437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a:ln/>
        </p:spPr>
      </p:sp>
      <p:sp>
        <p:nvSpPr>
          <p:cNvPr id="14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MS PGothic" charset="-128"/>
              <a:cs typeface="ＭＳ Ｐゴシック" charset="-128"/>
            </a:endParaRPr>
          </a:p>
        </p:txBody>
      </p:sp>
    </p:spTree>
    <p:extLst>
      <p:ext uri="{BB962C8B-B14F-4D97-AF65-F5344CB8AC3E}">
        <p14:creationId xmlns:p14="http://schemas.microsoft.com/office/powerpoint/2010/main" val="344162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a:ln/>
        </p:spPr>
      </p:sp>
      <p:sp>
        <p:nvSpPr>
          <p:cNvPr id="14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MS PGothic" charset="-128"/>
              <a:cs typeface="ＭＳ Ｐゴシック" charset="-128"/>
            </a:endParaRPr>
          </a:p>
        </p:txBody>
      </p:sp>
    </p:spTree>
    <p:extLst>
      <p:ext uri="{BB962C8B-B14F-4D97-AF65-F5344CB8AC3E}">
        <p14:creationId xmlns:p14="http://schemas.microsoft.com/office/powerpoint/2010/main" val="3844361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633304" y="-648376"/>
            <a:ext cx="733465" cy="2367520"/>
            <a:chOff x="685136" y="-246616"/>
            <a:chExt cx="733465" cy="2367520"/>
          </a:xfrm>
        </p:grpSpPr>
        <p:sp>
          <p:nvSpPr>
            <p:cNvPr id="6" name="Rectangle 5"/>
            <p:cNvSpPr/>
            <p:nvPr/>
          </p:nvSpPr>
          <p:spPr>
            <a:xfrm>
              <a:off x="685136" y="-246616"/>
              <a:ext cx="733465" cy="2367520"/>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tab-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308" y="1380149"/>
              <a:ext cx="489120" cy="620806"/>
            </a:xfrm>
            <a:prstGeom prst="rect">
              <a:avLst/>
            </a:prstGeom>
          </p:spPr>
        </p:pic>
      </p:grpSp>
      <p:sp>
        <p:nvSpPr>
          <p:cNvPr id="2" name="Title 1"/>
          <p:cNvSpPr>
            <a:spLocks noGrp="1"/>
          </p:cNvSpPr>
          <p:nvPr>
            <p:ph type="title" hasCustomPrompt="1"/>
          </p:nvPr>
        </p:nvSpPr>
        <p:spPr>
          <a:xfrm>
            <a:off x="502903" y="2766523"/>
            <a:ext cx="7734221" cy="1114494"/>
          </a:xfrm>
        </p:spPr>
        <p:txBody>
          <a:bodyPr anchor="ctr">
            <a:normAutofit/>
          </a:bodyPr>
          <a:lstStyle>
            <a:lvl1pPr>
              <a:lnSpc>
                <a:spcPct val="90000"/>
              </a:lnSpc>
              <a:defRPr sz="4000" b="1" i="0" spc="0" baseline="0">
                <a:solidFill>
                  <a:schemeClr val="bg1"/>
                </a:solidFill>
                <a:latin typeface="Arial"/>
                <a:cs typeface="Arial"/>
              </a:defRPr>
            </a:lvl1pPr>
          </a:lstStyle>
          <a:p>
            <a:r>
              <a:rPr lang="en-US" dirty="0"/>
              <a:t>Unnecessarily extra long title of presentation</a:t>
            </a:r>
          </a:p>
        </p:txBody>
      </p:sp>
      <p:sp>
        <p:nvSpPr>
          <p:cNvPr id="11" name="Text Placeholder 19"/>
          <p:cNvSpPr>
            <a:spLocks noGrp="1"/>
          </p:cNvSpPr>
          <p:nvPr>
            <p:ph type="body" sz="quarter" idx="10" hasCustomPrompt="1"/>
          </p:nvPr>
        </p:nvSpPr>
        <p:spPr>
          <a:xfrm>
            <a:off x="530694" y="4709821"/>
            <a:ext cx="7734222" cy="277654"/>
          </a:xfrm>
        </p:spPr>
        <p:txBody>
          <a:bodyPr anchor="ctr">
            <a:noAutofit/>
          </a:bodyPr>
          <a:lstStyle>
            <a:lvl1pPr marL="0" indent="0">
              <a:buNone/>
              <a:defRPr sz="1100" b="1" spc="80" baseline="0">
                <a:solidFill>
                  <a:srgbClr val="A6A6A6"/>
                </a:solidFill>
                <a:latin typeface="Arial"/>
                <a:cs typeface="Arial"/>
              </a:defRPr>
            </a:lvl1pPr>
          </a:lstStyle>
          <a:p>
            <a:pPr lvl="0"/>
            <a:r>
              <a:rPr lang="en-US" dirty="0"/>
              <a:t>INDIANA UNIVERSITY BLOOMINGTON</a:t>
            </a:r>
          </a:p>
        </p:txBody>
      </p:sp>
      <p:sp>
        <p:nvSpPr>
          <p:cNvPr id="9" name="Text Placeholder 19"/>
          <p:cNvSpPr>
            <a:spLocks noGrp="1"/>
          </p:cNvSpPr>
          <p:nvPr>
            <p:ph type="body" sz="quarter" idx="11" hasCustomPrompt="1"/>
          </p:nvPr>
        </p:nvSpPr>
        <p:spPr>
          <a:xfrm>
            <a:off x="530694" y="2443859"/>
            <a:ext cx="7734222" cy="252412"/>
          </a:xfrm>
        </p:spPr>
        <p:txBody>
          <a:bodyPr anchor="ctr">
            <a:noAutofit/>
          </a:bodyPr>
          <a:lstStyle>
            <a:lvl1pPr marL="0" indent="0">
              <a:buNone/>
              <a:defRPr sz="1800" b="0" spc="0" baseline="0">
                <a:solidFill>
                  <a:srgbClr val="A6A6A6"/>
                </a:solidFill>
                <a:latin typeface="Arial"/>
                <a:cs typeface="Arial"/>
              </a:defRPr>
            </a:lvl1pPr>
          </a:lstStyle>
          <a:p>
            <a:pPr lvl="0"/>
            <a:r>
              <a:rPr lang="en-US" dirty="0"/>
              <a:t>SUBHEAD OR NAME OF SCHOOL, DEPARTMENT, OR UNIT</a:t>
            </a:r>
          </a:p>
        </p:txBody>
      </p:sp>
    </p:spTree>
    <p:extLst>
      <p:ext uri="{BB962C8B-B14F-4D97-AF65-F5344CB8AC3E}">
        <p14:creationId xmlns:p14="http://schemas.microsoft.com/office/powerpoint/2010/main" val="2964486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827" y="295430"/>
            <a:ext cx="8004391" cy="699065"/>
          </a:xfrm>
        </p:spPr>
        <p:txBody>
          <a:bodyPr>
            <a:normAutofit/>
          </a:bodyPr>
          <a:lstStyle>
            <a:lvl1pPr>
              <a:defRPr sz="30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494192"/>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userDrawn="1"/>
        </p:nvSpPr>
        <p:spPr>
          <a:xfrm>
            <a:off x="3556000" y="3541059"/>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255914"/>
            <a:ext cx="8015594" cy="281063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12" name="Group 11"/>
          <p:cNvGrpSpPr/>
          <p:nvPr userDrawn="1"/>
        </p:nvGrpSpPr>
        <p:grpSpPr>
          <a:xfrm>
            <a:off x="-30788" y="4661517"/>
            <a:ext cx="9228667" cy="528963"/>
            <a:chOff x="-30788" y="4661517"/>
            <a:chExt cx="9228667" cy="528963"/>
          </a:xfrm>
        </p:grpSpPr>
        <p:sp>
          <p:nvSpPr>
            <p:cNvPr id="14" name="Rectangle 13"/>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294954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8" y="295429"/>
            <a:ext cx="8004409" cy="699065"/>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8" y="1273907"/>
            <a:ext cx="8011069" cy="2818769"/>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0" y="494191"/>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30788" y="4661517"/>
            <a:ext cx="9228667" cy="528963"/>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6" name="TextBox 15"/>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32649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A816-9252-6C4C-8F07-1B6E8A753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B2AADE-C23E-124C-AC3C-0261542857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B19C6-9551-3144-B2E9-D96C3A3C8E0F}"/>
              </a:ext>
            </a:extLst>
          </p:cNvPr>
          <p:cNvSpPr>
            <a:spLocks noGrp="1"/>
          </p:cNvSpPr>
          <p:nvPr>
            <p:ph type="dt" sz="half" idx="10"/>
          </p:nvPr>
        </p:nvSpPr>
        <p:spPr/>
        <p:txBody>
          <a:bodyPr/>
          <a:lstStyle/>
          <a:p>
            <a:fld id="{380353AF-5BDD-6A4C-89D1-3DD3C46BE56E}" type="datetimeFigureOut">
              <a:rPr lang="en-US" smtClean="0"/>
              <a:t>8/12/2018</a:t>
            </a:fld>
            <a:endParaRPr lang="en-US"/>
          </a:p>
        </p:txBody>
      </p:sp>
      <p:sp>
        <p:nvSpPr>
          <p:cNvPr id="5" name="Footer Placeholder 4">
            <a:extLst>
              <a:ext uri="{FF2B5EF4-FFF2-40B4-BE49-F238E27FC236}">
                <a16:creationId xmlns:a16="http://schemas.microsoft.com/office/drawing/2014/main" id="{D947435C-5171-EB45-B537-4CC895C95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06C1C-8B88-C04B-A394-6B0A717A9F42}"/>
              </a:ext>
            </a:extLst>
          </p:cNvPr>
          <p:cNvSpPr>
            <a:spLocks noGrp="1"/>
          </p:cNvSpPr>
          <p:nvPr>
            <p:ph type="sldNum" sz="quarter" idx="12"/>
          </p:nvPr>
        </p:nvSpPr>
        <p:spPr/>
        <p:txBody>
          <a:bodyPr/>
          <a:lstStyle/>
          <a:p>
            <a:fld id="{EB3B8378-05D7-9340-8E47-A010570FCA59}" type="slidenum">
              <a:rPr lang="en-US" smtClean="0"/>
              <a:t>‹#›</a:t>
            </a:fld>
            <a:endParaRPr lang="en-US"/>
          </a:p>
        </p:txBody>
      </p:sp>
    </p:spTree>
    <p:extLst>
      <p:ext uri="{BB962C8B-B14F-4D97-AF65-F5344CB8AC3E}">
        <p14:creationId xmlns:p14="http://schemas.microsoft.com/office/powerpoint/2010/main" val="114038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53308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userDrawn="1">
            <p:ph idx="1"/>
          </p:nvPr>
        </p:nvSpPr>
        <p:spPr>
          <a:xfrm>
            <a:off x="536602" y="680397"/>
            <a:ext cx="7859185" cy="2721665"/>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sp>
        <p:nvSpPr>
          <p:cNvPr id="10" name="Rectangle 9"/>
          <p:cNvSpPr/>
          <p:nvPr userDrawn="1"/>
        </p:nvSpPr>
        <p:spPr>
          <a:xfrm>
            <a:off x="-15847" y="680397"/>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IUB_ftp.H.2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2" name="Rectangle 11"/>
          <p:cNvSpPr/>
          <p:nvPr userDrawn="1"/>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tab-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spTree>
    <p:extLst>
      <p:ext uri="{BB962C8B-B14F-4D97-AF65-F5344CB8AC3E}">
        <p14:creationId xmlns:p14="http://schemas.microsoft.com/office/powerpoint/2010/main" val="1689177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0" name="TextBox 9"/>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1" name="TextBox 10"/>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2274522"/>
            <a:ext cx="6802482" cy="656910"/>
          </a:xfrm>
        </p:spPr>
        <p:txBody>
          <a:bodyPr anchor="ctr">
            <a:noAutofit/>
          </a:bodyPr>
          <a:lstStyle>
            <a:lvl1pPr>
              <a:defRPr sz="4000" b="1" i="0" spc="0" baseline="0">
                <a:solidFill>
                  <a:srgbClr val="FFFFFF"/>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031339"/>
            <a:ext cx="3700462" cy="252412"/>
          </a:xfrm>
        </p:spPr>
        <p:txBody>
          <a:bodyPr anchor="ctr">
            <a:noAutofit/>
          </a:bodyPr>
          <a:lstStyle>
            <a:lvl1pPr marL="0" indent="0">
              <a:buNone/>
              <a:defRPr sz="1400" b="1" i="0" spc="50" baseline="0">
                <a:solidFill>
                  <a:srgbClr val="A6A6A6"/>
                </a:solidFill>
                <a:latin typeface="Arial"/>
                <a:cs typeface="Arial"/>
              </a:defRPr>
            </a:lvl1pPr>
          </a:lstStyle>
          <a:p>
            <a:pPr lvl="0"/>
            <a:r>
              <a:rPr lang="en-US" dirty="0"/>
              <a:t>SECTION NUMBER OR SUBTITLE</a:t>
            </a:r>
          </a:p>
        </p:txBody>
      </p:sp>
      <p:sp>
        <p:nvSpPr>
          <p:cNvPr id="4" name="Rectangle 3"/>
          <p:cNvSpPr/>
          <p:nvPr userDrawn="1"/>
        </p:nvSpPr>
        <p:spPr>
          <a:xfrm>
            <a:off x="-14942" y="2032000"/>
            <a:ext cx="148614" cy="836706"/>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854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3" y="464386"/>
            <a:ext cx="4560579" cy="779318"/>
          </a:xfrm>
          <a:prstGeom prst="rect">
            <a:avLst/>
          </a:prstGeom>
        </p:spPr>
        <p:txBody>
          <a:bodyPr vert="horz" lIns="91440" tIns="45720" rIns="91440" bIns="45720" rtlCol="0" anchor="ctr">
            <a:noAutofit/>
          </a:bodyPr>
          <a:lstStyle>
            <a:lvl1pPr>
              <a:defRPr sz="300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525303" y="1629405"/>
            <a:ext cx="4560579" cy="2792362"/>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73058" y="0"/>
            <a:ext cx="3570941" cy="5143500"/>
          </a:xfrm>
        </p:spPr>
        <p:txBody>
          <a:bodyPr/>
          <a:lstStyle/>
          <a:p>
            <a:r>
              <a:rPr lang="en-US"/>
              <a:t>Click icon to add picture</a:t>
            </a:r>
          </a:p>
        </p:txBody>
      </p:sp>
      <p:sp>
        <p:nvSpPr>
          <p:cNvPr id="17" name="Rectangle 16"/>
          <p:cNvSpPr/>
          <p:nvPr userDrawn="1"/>
        </p:nvSpPr>
        <p:spPr>
          <a:xfrm>
            <a:off x="0" y="486799"/>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635303" y="4661517"/>
            <a:ext cx="387197" cy="528963"/>
            <a:chOff x="635303" y="4661517"/>
            <a:chExt cx="387197" cy="528963"/>
          </a:xfrm>
        </p:grpSpPr>
        <p:sp>
          <p:nvSpPr>
            <p:cNvPr id="11" name="Rectangle 10"/>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3220382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photo: black">
    <p:bg>
      <p:bgPr>
        <a:solidFill>
          <a:srgbClr val="252626"/>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30124" y="464386"/>
            <a:ext cx="4560579" cy="779318"/>
          </a:xfrm>
          <a:prstGeom prst="rect">
            <a:avLst/>
          </a:prstGeom>
        </p:spPr>
        <p:txBody>
          <a:bodyPr vert="horz" lIns="91440" tIns="45720" rIns="91440" bIns="45720" rtlCol="0" anchor="ctr">
            <a:noAutofit/>
          </a:bodyPr>
          <a:lstStyle>
            <a:lvl1pPr>
              <a:defRPr sz="3000" b="1" i="0" spc="0">
                <a:solidFill>
                  <a:schemeClr val="bg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530124" y="1629404"/>
            <a:ext cx="4560579" cy="2801497"/>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chemeClr val="bg1"/>
                </a:solidFill>
                <a:latin typeface="Arial"/>
                <a:cs typeface="Arial"/>
              </a:defRPr>
            </a:lvl1pPr>
            <a:lvl2pPr marL="742950" indent="-285750">
              <a:lnSpc>
                <a:spcPct val="100000"/>
              </a:lnSpc>
              <a:buFont typeface="Arial"/>
              <a:buChar char="•"/>
              <a:defRPr sz="1800">
                <a:solidFill>
                  <a:schemeClr val="bg1"/>
                </a:solidFill>
                <a:latin typeface="Arial"/>
                <a:cs typeface="Arial"/>
              </a:defRPr>
            </a:lvl2pPr>
            <a:lvl3pPr marL="1143000" indent="-228600">
              <a:lnSpc>
                <a:spcPct val="100000"/>
              </a:lnSpc>
              <a:buFont typeface="Arial"/>
              <a:buChar char="•"/>
              <a:defRPr sz="1800">
                <a:solidFill>
                  <a:schemeClr val="bg1"/>
                </a:solidFill>
                <a:latin typeface="Arial"/>
                <a:cs typeface="Arial"/>
              </a:defRPr>
            </a:lvl3pPr>
            <a:lvl4pPr marL="1600200" indent="-228600">
              <a:lnSpc>
                <a:spcPct val="100000"/>
              </a:lnSpc>
              <a:buFont typeface="Arial"/>
              <a:buChar char="•"/>
              <a:defRPr sz="1800">
                <a:solidFill>
                  <a:schemeClr val="bg1"/>
                </a:solidFill>
                <a:latin typeface="Arial"/>
                <a:cs typeface="Arial"/>
              </a:defRPr>
            </a:lvl4pPr>
            <a:lvl5pPr marL="2057400" indent="-228600">
              <a:lnSpc>
                <a:spcPct val="100000"/>
              </a:lnSpc>
              <a:buFont typeface="Arial"/>
              <a:buChar char="•"/>
              <a:defRPr sz="1800">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64909" y="0"/>
            <a:ext cx="3570941" cy="5143500"/>
          </a:xfrm>
        </p:spPr>
        <p:txBody>
          <a:bodyPr/>
          <a:lstStyle/>
          <a:p>
            <a:r>
              <a:rPr lang="en-US"/>
              <a:t>Click icon to add picture</a:t>
            </a:r>
            <a:endParaRPr lang="en-US" dirty="0"/>
          </a:p>
        </p:txBody>
      </p:sp>
      <p:sp>
        <p:nvSpPr>
          <p:cNvPr id="13" name="Rectangle 12"/>
          <p:cNvSpPr/>
          <p:nvPr userDrawn="1"/>
        </p:nvSpPr>
        <p:spPr>
          <a:xfrm>
            <a:off x="-15847" y="486799"/>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635303" y="4661517"/>
            <a:ext cx="387197" cy="528963"/>
            <a:chOff x="635303" y="4661517"/>
            <a:chExt cx="387197" cy="528963"/>
          </a:xfrm>
        </p:grpSpPr>
        <p:sp>
          <p:nvSpPr>
            <p:cNvPr id="12" name="Rectangle 11"/>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114336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with footer: white">
    <p:spTree>
      <p:nvGrpSpPr>
        <p:cNvPr id="1" name=""/>
        <p:cNvGrpSpPr/>
        <p:nvPr/>
      </p:nvGrpSpPr>
      <p:grpSpPr>
        <a:xfrm>
          <a:off x="0" y="0"/>
          <a:ext cx="0" cy="0"/>
          <a:chOff x="0" y="0"/>
          <a:chExt cx="0" cy="0"/>
        </a:xfrm>
      </p:grpSpPr>
      <p:grpSp>
        <p:nvGrpSpPr>
          <p:cNvPr id="8" name="Group 7"/>
          <p:cNvGrpSpPr/>
          <p:nvPr userDrawn="1"/>
        </p:nvGrpSpPr>
        <p:grpSpPr>
          <a:xfrm>
            <a:off x="-30788" y="4661517"/>
            <a:ext cx="9228667" cy="528963"/>
            <a:chOff x="-30788" y="4661517"/>
            <a:chExt cx="9228667" cy="528963"/>
          </a:xfrm>
        </p:grpSpPr>
        <p:sp>
          <p:nvSpPr>
            <p:cNvPr id="9" name="Rectangle 8"/>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2" name="TextBox 11"/>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315652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with footer: black">
    <p:bg>
      <p:bgPr>
        <a:solidFill>
          <a:srgbClr val="252626"/>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30788" y="4661517"/>
            <a:ext cx="9228667" cy="528963"/>
            <a:chOff x="-30788" y="4661517"/>
            <a:chExt cx="9228667" cy="528963"/>
          </a:xfrm>
        </p:grpSpPr>
        <p:sp>
          <p:nvSpPr>
            <p:cNvPr id="12" name="Rectangle 11"/>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6" name="TextBox 15"/>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72703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Pr>
        <a:solidFill>
          <a:srgbClr val="660B13"/>
        </a:solidFill>
        <a:effectLst/>
      </p:bgPr>
    </p:bg>
    <p:spTree>
      <p:nvGrpSpPr>
        <p:cNvPr id="1" name=""/>
        <p:cNvGrpSpPr/>
        <p:nvPr/>
      </p:nvGrpSpPr>
      <p:grpSpPr>
        <a:xfrm>
          <a:off x="0" y="0"/>
          <a:ext cx="0" cy="0"/>
          <a:chOff x="0" y="0"/>
          <a:chExt cx="0" cy="0"/>
        </a:xfrm>
      </p:grpSpPr>
      <p:sp>
        <p:nvSpPr>
          <p:cNvPr id="2" name="TextBox 1"/>
          <p:cNvSpPr txBox="1"/>
          <p:nvPr/>
        </p:nvSpPr>
        <p:spPr>
          <a:xfrm>
            <a:off x="1378689" y="2390509"/>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2390509"/>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2390509"/>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2274522"/>
            <a:ext cx="6802482" cy="656910"/>
          </a:xfrm>
        </p:spPr>
        <p:txBody>
          <a:bodyPr anchor="ctr">
            <a:noAutofit/>
          </a:bodyPr>
          <a:lstStyle>
            <a:lvl1pPr>
              <a:defRPr sz="4000" b="1" i="0" spc="0" baseline="0">
                <a:solidFill>
                  <a:srgbClr val="FFFFFF"/>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031339"/>
            <a:ext cx="3700462" cy="252412"/>
          </a:xfrm>
        </p:spPr>
        <p:txBody>
          <a:bodyPr anchor="ctr">
            <a:noAutofit/>
          </a:bodyPr>
          <a:lstStyle>
            <a:lvl1pPr marL="0" indent="0">
              <a:buNone/>
              <a:defRPr sz="1400" b="1" i="0" spc="50" baseline="0">
                <a:solidFill>
                  <a:srgbClr val="A6A6A6"/>
                </a:solidFill>
                <a:latin typeface="Arial"/>
                <a:cs typeface="Arial"/>
              </a:defRPr>
            </a:lvl1pPr>
          </a:lstStyle>
          <a:p>
            <a:pPr lvl="0"/>
            <a:r>
              <a:rPr lang="en-US" dirty="0"/>
              <a:t>SECTION NUMBER OR SUBTITLE</a:t>
            </a:r>
          </a:p>
        </p:txBody>
      </p:sp>
      <p:sp>
        <p:nvSpPr>
          <p:cNvPr id="4" name="Rectangle 3"/>
          <p:cNvSpPr/>
          <p:nvPr/>
        </p:nvSpPr>
        <p:spPr>
          <a:xfrm>
            <a:off x="-14942" y="2032000"/>
            <a:ext cx="148614" cy="836706"/>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9FD9C76-9122-7646-A322-ABE9E62AF994}"/>
              </a:ext>
            </a:extLst>
          </p:cNvPr>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111E1FA8-5C9F-FE4D-8A91-4EBA7ACCCF48}"/>
              </a:ext>
            </a:extLst>
          </p:cNvPr>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E5BBD234-E2C9-594B-81DC-3AF12C080AF7}"/>
              </a:ext>
            </a:extLst>
          </p:cNvPr>
          <p:cNvSpPr txBox="1"/>
          <p:nvPr userDrawn="1"/>
        </p:nvSpPr>
        <p:spPr>
          <a:xfrm>
            <a:off x="1378689" y="2390509"/>
            <a:ext cx="184666" cy="369332"/>
          </a:xfrm>
          <a:prstGeom prst="rect">
            <a:avLst/>
          </a:prstGeom>
          <a:noFill/>
        </p:spPr>
        <p:txBody>
          <a:bodyPr wrap="none" rtlCol="0">
            <a:spAutoFit/>
          </a:bodyPr>
          <a:lstStyle/>
          <a:p>
            <a:endParaRPr lang="en-US" dirty="0"/>
          </a:p>
        </p:txBody>
      </p:sp>
      <p:sp>
        <p:nvSpPr>
          <p:cNvPr id="13" name="Rectangle 12">
            <a:extLst>
              <a:ext uri="{FF2B5EF4-FFF2-40B4-BE49-F238E27FC236}">
                <a16:creationId xmlns:a16="http://schemas.microsoft.com/office/drawing/2014/main" id="{BF414894-9B83-8649-BC03-92281D5CBF59}"/>
              </a:ext>
            </a:extLst>
          </p:cNvPr>
          <p:cNvSpPr/>
          <p:nvPr userDrawn="1"/>
        </p:nvSpPr>
        <p:spPr>
          <a:xfrm>
            <a:off x="-14942" y="2032000"/>
            <a:ext cx="148614" cy="836706"/>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589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4B44BA73-E49C-6B42-B137-563BA9FD5F3B}" type="datetimeFigureOut">
              <a:rPr lang="en-US"/>
              <a:pPr>
                <a:defRPr/>
              </a:pPr>
              <a:t>8/12/2018</a:t>
            </a:fld>
            <a:endParaRPr lang="en-US" dirty="0"/>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lvl1pPr defTabSz="685783" eaLnBrk="1" fontAlgn="auto" hangingPunct="1">
              <a:spcBef>
                <a:spcPts val="0"/>
              </a:spcBef>
              <a:spcAft>
                <a:spcPts val="0"/>
              </a:spcAft>
              <a:defRPr sz="1350" dirty="0">
                <a:latin typeface="+mn-lt"/>
              </a:defRPr>
            </a:lvl1pPr>
          </a:lstStyle>
          <a:p>
            <a:pPr>
              <a:defRPr/>
            </a:pPr>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lvl1pPr defTabSz="685783" eaLnBrk="1" fontAlgn="auto" hangingPunct="1">
              <a:spcBef>
                <a:spcPts val="0"/>
              </a:spcBef>
              <a:spcAft>
                <a:spcPts val="0"/>
              </a:spcAft>
              <a:defRPr sz="1350">
                <a:latin typeface="+mn-lt"/>
              </a:defRPr>
            </a:lvl1pPr>
          </a:lstStyle>
          <a:p>
            <a:pPr>
              <a:defRPr/>
            </a:pPr>
            <a:fld id="{13E40573-DD6B-8B46-A92C-CE30148FA4EF}" type="slidenum">
              <a:rPr lang="en-US"/>
              <a:pPr>
                <a:defRPr/>
              </a:pPr>
              <a:t>‹#›</a:t>
            </a:fld>
            <a:endParaRPr lang="en-US" dirty="0"/>
          </a:p>
        </p:txBody>
      </p:sp>
    </p:spTree>
    <p:extLst>
      <p:ext uri="{BB962C8B-B14F-4D97-AF65-F5344CB8AC3E}">
        <p14:creationId xmlns:p14="http://schemas.microsoft.com/office/powerpoint/2010/main" val="382932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827" y="759070"/>
            <a:ext cx="8004391" cy="699065"/>
          </a:xfrm>
        </p:spPr>
        <p:txBody>
          <a:bodyPr>
            <a:normAutofit/>
          </a:bodyPr>
          <a:lstStyle>
            <a:lvl1pPr>
              <a:defRPr sz="3000" b="1" i="0" cap="none" spc="0">
                <a:solidFill>
                  <a:srgbClr val="404041"/>
                </a:solidFill>
                <a:latin typeface="Arial"/>
                <a:cs typeface="Arial"/>
              </a:defRPr>
            </a:lvl1pPr>
          </a:lstStyle>
          <a:p>
            <a:r>
              <a:rPr lang="en-US" dirty="0"/>
              <a:t>Click to edit master title style</a:t>
            </a:r>
          </a:p>
        </p:txBody>
      </p:sp>
      <p:sp>
        <p:nvSpPr>
          <p:cNvPr id="5" name="Rectangle 4"/>
          <p:cNvSpPr/>
          <p:nvPr/>
        </p:nvSpPr>
        <p:spPr>
          <a:xfrm>
            <a:off x="0" y="957832"/>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9"/>
          <p:cNvSpPr>
            <a:spLocks noGrp="1"/>
          </p:cNvSpPr>
          <p:nvPr>
            <p:ph type="body" sz="quarter" idx="10" hasCustomPrompt="1"/>
          </p:nvPr>
        </p:nvSpPr>
        <p:spPr>
          <a:xfrm>
            <a:off x="4833956" y="284947"/>
            <a:ext cx="3700462" cy="252412"/>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
        <p:nvSpPr>
          <p:cNvPr id="4" name="TextBox 3"/>
          <p:cNvSpPr txBox="1"/>
          <p:nvPr/>
        </p:nvSpPr>
        <p:spPr>
          <a:xfrm>
            <a:off x="3556000" y="3541059"/>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629404"/>
            <a:ext cx="8015594" cy="281063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12" name="Group 11"/>
          <p:cNvGrpSpPr/>
          <p:nvPr/>
        </p:nvGrpSpPr>
        <p:grpSpPr>
          <a:xfrm>
            <a:off x="-30788" y="4661517"/>
            <a:ext cx="9228667" cy="528963"/>
            <a:chOff x="-30788" y="4661517"/>
            <a:chExt cx="9228667" cy="528963"/>
          </a:xfrm>
        </p:grpSpPr>
        <p:sp>
          <p:nvSpPr>
            <p:cNvPr id="14" name="Rectangle 13"/>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b-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1" name="TextBox 20"/>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3611096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25303" y="464386"/>
            <a:ext cx="4560579" cy="779318"/>
          </a:xfrm>
          <a:prstGeom prst="rect">
            <a:avLst/>
          </a:prstGeom>
        </p:spPr>
        <p:txBody>
          <a:bodyPr vert="horz" lIns="91440" tIns="45720" rIns="91440" bIns="45720" rtlCol="0" anchor="ctr">
            <a:noAutofit/>
          </a:bodyPr>
          <a:lstStyle>
            <a:lvl1pPr>
              <a:defRPr sz="300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525303" y="1629405"/>
            <a:ext cx="4560579" cy="2792362"/>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rgbClr val="404041"/>
                </a:solidFill>
                <a:latin typeface="Arial"/>
                <a:cs typeface="Arial"/>
              </a:defRPr>
            </a:lvl1pPr>
            <a:lvl2pPr marL="742950" indent="-285750">
              <a:lnSpc>
                <a:spcPct val="100000"/>
              </a:lnSpc>
              <a:buFont typeface="Arial"/>
              <a:buChar char="•"/>
              <a:defRPr sz="1800">
                <a:solidFill>
                  <a:srgbClr val="404041"/>
                </a:solidFill>
                <a:latin typeface="Arial"/>
                <a:cs typeface="Arial"/>
              </a:defRPr>
            </a:lvl2pPr>
            <a:lvl3pPr marL="1143000" indent="-228600">
              <a:lnSpc>
                <a:spcPct val="100000"/>
              </a:lnSpc>
              <a:buFont typeface="Arial"/>
              <a:buChar char="•"/>
              <a:defRPr sz="1800">
                <a:solidFill>
                  <a:srgbClr val="404041"/>
                </a:solidFill>
                <a:latin typeface="Arial"/>
                <a:cs typeface="Arial"/>
              </a:defRPr>
            </a:lvl3pPr>
            <a:lvl4pPr marL="1600200" indent="-228600">
              <a:lnSpc>
                <a:spcPct val="100000"/>
              </a:lnSpc>
              <a:buFont typeface="Arial"/>
              <a:buChar char="•"/>
              <a:defRPr sz="1800">
                <a:solidFill>
                  <a:srgbClr val="404041"/>
                </a:solidFill>
                <a:latin typeface="Arial"/>
                <a:cs typeface="Arial"/>
              </a:defRPr>
            </a:lvl4pPr>
            <a:lvl5pPr marL="2057400" indent="-228600">
              <a:lnSpc>
                <a:spcPct val="100000"/>
              </a:lnSpc>
              <a:buFont typeface="Arial"/>
              <a:buChar char="•"/>
              <a:defRPr sz="1800">
                <a:solidFill>
                  <a:srgbClr val="40404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73058" y="0"/>
            <a:ext cx="3570941" cy="5143500"/>
          </a:xfrm>
        </p:spPr>
        <p:txBody>
          <a:bodyPr/>
          <a:lstStyle/>
          <a:p>
            <a:r>
              <a:rPr lang="en-US"/>
              <a:t>Click icon to add picture</a:t>
            </a:r>
          </a:p>
        </p:txBody>
      </p:sp>
      <p:sp>
        <p:nvSpPr>
          <p:cNvPr id="17" name="Rectangle 16"/>
          <p:cNvSpPr/>
          <p:nvPr/>
        </p:nvSpPr>
        <p:spPr>
          <a:xfrm>
            <a:off x="0" y="486799"/>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635303" y="4661517"/>
            <a:ext cx="387197" cy="528963"/>
            <a:chOff x="635303" y="4661517"/>
            <a:chExt cx="387197" cy="528963"/>
          </a:xfrm>
        </p:grpSpPr>
        <p:sp>
          <p:nvSpPr>
            <p:cNvPr id="11" name="Rectangle 10"/>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tab-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
        <p:nvSpPr>
          <p:cNvPr id="13" name="Rectangle 12">
            <a:extLst>
              <a:ext uri="{FF2B5EF4-FFF2-40B4-BE49-F238E27FC236}">
                <a16:creationId xmlns:a16="http://schemas.microsoft.com/office/drawing/2014/main" id="{019BC9C9-F446-C443-AD4C-675A3088B3D3}"/>
              </a:ext>
            </a:extLst>
          </p:cNvPr>
          <p:cNvSpPr/>
          <p:nvPr userDrawn="1"/>
        </p:nvSpPr>
        <p:spPr>
          <a:xfrm>
            <a:off x="0" y="486799"/>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80D2F22-F5ED-2348-8CF1-BD0840FEF5E1}"/>
              </a:ext>
            </a:extLst>
          </p:cNvPr>
          <p:cNvGrpSpPr/>
          <p:nvPr userDrawn="1"/>
        </p:nvGrpSpPr>
        <p:grpSpPr>
          <a:xfrm>
            <a:off x="635303" y="4661517"/>
            <a:ext cx="387197" cy="528963"/>
            <a:chOff x="635303" y="4661517"/>
            <a:chExt cx="387197" cy="528963"/>
          </a:xfrm>
        </p:grpSpPr>
        <p:sp>
          <p:nvSpPr>
            <p:cNvPr id="15" name="Rectangle 14">
              <a:extLst>
                <a:ext uri="{FF2B5EF4-FFF2-40B4-BE49-F238E27FC236}">
                  <a16:creationId xmlns:a16="http://schemas.microsoft.com/office/drawing/2014/main" id="{D375740D-169A-BB46-8AE7-17B9DFDE15EF}"/>
                </a:ext>
              </a:extLst>
            </p:cNvPr>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b-rgb.eps">
              <a:extLst>
                <a:ext uri="{FF2B5EF4-FFF2-40B4-BE49-F238E27FC236}">
                  <a16:creationId xmlns:a16="http://schemas.microsoft.com/office/drawing/2014/main" id="{0596A472-865E-984C-880F-E69B6385B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4202996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only: blac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348" y="759070"/>
            <a:ext cx="8004409" cy="699065"/>
          </a:xfr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23348" y="1630404"/>
            <a:ext cx="8011069" cy="2818769"/>
          </a:xfrm>
        </p:spPr>
        <p:txBody>
          <a:bodyPr>
            <a:normAutofit/>
          </a:bodyPr>
          <a:lstStyle>
            <a:lvl1pPr marL="342900" indent="-342900" algn="l">
              <a:lnSpc>
                <a:spcPct val="100000"/>
              </a:lnSpc>
              <a:buFont typeface="+mj-lt"/>
              <a:buAutoNum type="arabicPeriod"/>
              <a:defRPr sz="1800" spc="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ext Placeholder 19"/>
          <p:cNvSpPr>
            <a:spLocks noGrp="1"/>
          </p:cNvSpPr>
          <p:nvPr>
            <p:ph type="body" sz="quarter" idx="10" hasCustomPrompt="1"/>
          </p:nvPr>
        </p:nvSpPr>
        <p:spPr>
          <a:xfrm>
            <a:off x="4833956" y="284947"/>
            <a:ext cx="3700462" cy="252412"/>
          </a:xfrm>
        </p:spPr>
        <p:txBody>
          <a:bodyPr>
            <a:noAutofit/>
          </a:bodyPr>
          <a:lstStyle>
            <a:lvl1pPr marL="0" indent="0" algn="r">
              <a:buNone/>
              <a:defRPr sz="1100" b="0" i="0" spc="0" baseline="0">
                <a:solidFill>
                  <a:srgbClr val="A6A6A6"/>
                </a:solidFill>
                <a:latin typeface="Arial"/>
                <a:cs typeface="Arial"/>
              </a:defRPr>
            </a:lvl1pPr>
          </a:lstStyle>
          <a:p>
            <a:pPr lvl="0"/>
            <a:r>
              <a:rPr lang="en-US" dirty="0"/>
              <a:t>SECTION TITLE OR SUBTITLE</a:t>
            </a:r>
          </a:p>
        </p:txBody>
      </p:sp>
      <p:sp>
        <p:nvSpPr>
          <p:cNvPr id="23" name="Rectangle 22"/>
          <p:cNvSpPr/>
          <p:nvPr/>
        </p:nvSpPr>
        <p:spPr>
          <a:xfrm>
            <a:off x="0" y="957832"/>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30788" y="4661517"/>
            <a:ext cx="9228667" cy="528963"/>
            <a:chOff x="-30788" y="4661517"/>
            <a:chExt cx="9228667" cy="528963"/>
          </a:xfrm>
        </p:grpSpPr>
        <p:sp>
          <p:nvSpPr>
            <p:cNvPr id="12" name="Rectangle 11"/>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ab-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6" name="TextBox 15"/>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2875367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photo: black">
    <p:bg>
      <p:bgPr>
        <a:solidFill>
          <a:srgbClr val="252626"/>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530124" y="464386"/>
            <a:ext cx="4560579" cy="779318"/>
          </a:xfrm>
          <a:prstGeom prst="rect">
            <a:avLst/>
          </a:prstGeom>
        </p:spPr>
        <p:txBody>
          <a:bodyPr vert="horz" lIns="91440" tIns="45720" rIns="91440" bIns="45720" rtlCol="0" anchor="ctr">
            <a:noAutofit/>
          </a:bodyPr>
          <a:lstStyle>
            <a:lvl1pPr>
              <a:defRPr sz="3000" b="1" i="0" spc="0">
                <a:solidFill>
                  <a:schemeClr val="bg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530124" y="1629404"/>
            <a:ext cx="4560579" cy="2801497"/>
          </a:xfrm>
          <a:prstGeom prst="rect">
            <a:avLst/>
          </a:prstGeom>
        </p:spPr>
        <p:txBody>
          <a:bodyPr vert="horz" lIns="91440" tIns="45720" rIns="91440" bIns="45720" rtlCol="0">
            <a:normAutofit/>
          </a:bodyPr>
          <a:lstStyle>
            <a:lvl1pPr marL="342900" indent="-342900">
              <a:lnSpc>
                <a:spcPct val="100000"/>
              </a:lnSpc>
              <a:buFont typeface="Arial"/>
              <a:buChar char="•"/>
              <a:defRPr sz="1800">
                <a:solidFill>
                  <a:schemeClr val="bg1"/>
                </a:solidFill>
                <a:latin typeface="Arial"/>
                <a:cs typeface="Arial"/>
              </a:defRPr>
            </a:lvl1pPr>
            <a:lvl2pPr marL="742950" indent="-285750">
              <a:lnSpc>
                <a:spcPct val="100000"/>
              </a:lnSpc>
              <a:buFont typeface="Arial"/>
              <a:buChar char="•"/>
              <a:defRPr sz="1800">
                <a:solidFill>
                  <a:schemeClr val="bg1"/>
                </a:solidFill>
                <a:latin typeface="Arial"/>
                <a:cs typeface="Arial"/>
              </a:defRPr>
            </a:lvl2pPr>
            <a:lvl3pPr marL="1143000" indent="-228600">
              <a:lnSpc>
                <a:spcPct val="100000"/>
              </a:lnSpc>
              <a:buFont typeface="Arial"/>
              <a:buChar char="•"/>
              <a:defRPr sz="1800">
                <a:solidFill>
                  <a:schemeClr val="bg1"/>
                </a:solidFill>
                <a:latin typeface="Arial"/>
                <a:cs typeface="Arial"/>
              </a:defRPr>
            </a:lvl3pPr>
            <a:lvl4pPr marL="1600200" indent="-228600">
              <a:lnSpc>
                <a:spcPct val="100000"/>
              </a:lnSpc>
              <a:buFont typeface="Arial"/>
              <a:buChar char="•"/>
              <a:defRPr sz="1800">
                <a:solidFill>
                  <a:schemeClr val="bg1"/>
                </a:solidFill>
                <a:latin typeface="Arial"/>
                <a:cs typeface="Arial"/>
              </a:defRPr>
            </a:lvl4pPr>
            <a:lvl5pPr marL="2057400" indent="-228600">
              <a:lnSpc>
                <a:spcPct val="100000"/>
              </a:lnSpc>
              <a:buFont typeface="Arial"/>
              <a:buChar char="•"/>
              <a:defRPr sz="1800">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5564909" y="0"/>
            <a:ext cx="3570941" cy="5143500"/>
          </a:xfrm>
        </p:spPr>
        <p:txBody>
          <a:bodyPr/>
          <a:lstStyle/>
          <a:p>
            <a:r>
              <a:rPr lang="en-US"/>
              <a:t>Click icon to add picture</a:t>
            </a:r>
            <a:endParaRPr lang="en-US" dirty="0"/>
          </a:p>
        </p:txBody>
      </p:sp>
      <p:sp>
        <p:nvSpPr>
          <p:cNvPr id="13" name="Rectangle 12"/>
          <p:cNvSpPr/>
          <p:nvPr/>
        </p:nvSpPr>
        <p:spPr>
          <a:xfrm>
            <a:off x="-15847" y="486799"/>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635303" y="4661517"/>
            <a:ext cx="387197" cy="528963"/>
            <a:chOff x="635303" y="4661517"/>
            <a:chExt cx="387197" cy="528963"/>
          </a:xfrm>
        </p:grpSpPr>
        <p:sp>
          <p:nvSpPr>
            <p:cNvPr id="12" name="Rectangle 11"/>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tab-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
        <p:nvSpPr>
          <p:cNvPr id="11" name="Rectangle 10">
            <a:extLst>
              <a:ext uri="{FF2B5EF4-FFF2-40B4-BE49-F238E27FC236}">
                <a16:creationId xmlns:a16="http://schemas.microsoft.com/office/drawing/2014/main" id="{C5BCB778-019D-EA4A-A73E-85CF3B02BFB0}"/>
              </a:ext>
            </a:extLst>
          </p:cNvPr>
          <p:cNvSpPr/>
          <p:nvPr userDrawn="1"/>
        </p:nvSpPr>
        <p:spPr>
          <a:xfrm>
            <a:off x="-15847" y="486799"/>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A3C08E9-C90C-0948-9BD4-732FEB926E20}"/>
              </a:ext>
            </a:extLst>
          </p:cNvPr>
          <p:cNvGrpSpPr/>
          <p:nvPr userDrawn="1"/>
        </p:nvGrpSpPr>
        <p:grpSpPr>
          <a:xfrm>
            <a:off x="635303" y="4661517"/>
            <a:ext cx="387197" cy="528963"/>
            <a:chOff x="635303" y="4661517"/>
            <a:chExt cx="387197" cy="528963"/>
          </a:xfrm>
        </p:grpSpPr>
        <p:sp>
          <p:nvSpPr>
            <p:cNvPr id="16" name="Rectangle 15">
              <a:extLst>
                <a:ext uri="{FF2B5EF4-FFF2-40B4-BE49-F238E27FC236}">
                  <a16:creationId xmlns:a16="http://schemas.microsoft.com/office/drawing/2014/main" id="{420614C2-BF1E-C14E-8AE9-3B1DE75C3862}"/>
                </a:ext>
              </a:extLst>
            </p:cNvPr>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tab-rgb.eps">
              <a:extLst>
                <a:ext uri="{FF2B5EF4-FFF2-40B4-BE49-F238E27FC236}">
                  <a16:creationId xmlns:a16="http://schemas.microsoft.com/office/drawing/2014/main" id="{9F3311F0-043A-1142-800E-08B3BDF15A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229055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ith footer: white">
    <p:spTree>
      <p:nvGrpSpPr>
        <p:cNvPr id="1" name=""/>
        <p:cNvGrpSpPr/>
        <p:nvPr/>
      </p:nvGrpSpPr>
      <p:grpSpPr>
        <a:xfrm>
          <a:off x="0" y="0"/>
          <a:ext cx="0" cy="0"/>
          <a:chOff x="0" y="0"/>
          <a:chExt cx="0" cy="0"/>
        </a:xfrm>
      </p:grpSpPr>
      <p:grpSp>
        <p:nvGrpSpPr>
          <p:cNvPr id="8" name="Group 7"/>
          <p:cNvGrpSpPr/>
          <p:nvPr/>
        </p:nvGrpSpPr>
        <p:grpSpPr>
          <a:xfrm>
            <a:off x="-30788" y="4661517"/>
            <a:ext cx="9228667" cy="528963"/>
            <a:chOff x="-30788" y="4661517"/>
            <a:chExt cx="9228667" cy="528963"/>
          </a:xfrm>
        </p:grpSpPr>
        <p:sp>
          <p:nvSpPr>
            <p:cNvPr id="9" name="Rectangle 8"/>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ab-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2" name="TextBox 11"/>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grpSp>
        <p:nvGrpSpPr>
          <p:cNvPr id="7" name="Group 6">
            <a:extLst>
              <a:ext uri="{FF2B5EF4-FFF2-40B4-BE49-F238E27FC236}">
                <a16:creationId xmlns:a16="http://schemas.microsoft.com/office/drawing/2014/main" id="{B3FB9565-A962-E144-A36A-C32362894040}"/>
              </a:ext>
            </a:extLst>
          </p:cNvPr>
          <p:cNvGrpSpPr/>
          <p:nvPr userDrawn="1"/>
        </p:nvGrpSpPr>
        <p:grpSpPr>
          <a:xfrm>
            <a:off x="-30788" y="4661517"/>
            <a:ext cx="9228667" cy="528963"/>
            <a:chOff x="-30788" y="4661517"/>
            <a:chExt cx="9228667" cy="528963"/>
          </a:xfrm>
        </p:grpSpPr>
        <p:sp>
          <p:nvSpPr>
            <p:cNvPr id="13" name="Rectangle 12">
              <a:extLst>
                <a:ext uri="{FF2B5EF4-FFF2-40B4-BE49-F238E27FC236}">
                  <a16:creationId xmlns:a16="http://schemas.microsoft.com/office/drawing/2014/main" id="{1760082F-E79C-F844-8F0A-895D0EC3504C}"/>
                </a:ext>
              </a:extLst>
            </p:cNvPr>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8342FC-40DD-9A41-901C-097941737211}"/>
                </a:ext>
              </a:extLst>
            </p:cNvPr>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ab-rgb.eps">
              <a:extLst>
                <a:ext uri="{FF2B5EF4-FFF2-40B4-BE49-F238E27FC236}">
                  <a16:creationId xmlns:a16="http://schemas.microsoft.com/office/drawing/2014/main" id="{93B439D3-499B-E74B-A761-B307634124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6" name="TextBox 15">
              <a:extLst>
                <a:ext uri="{FF2B5EF4-FFF2-40B4-BE49-F238E27FC236}">
                  <a16:creationId xmlns:a16="http://schemas.microsoft.com/office/drawing/2014/main" id="{92F06CCF-20E3-644C-B004-DDD269C4A886}"/>
                </a:ext>
              </a:extLst>
            </p:cNvPr>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28898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with footer: black">
    <p:bg>
      <p:bgPr>
        <a:solidFill>
          <a:srgbClr val="252626"/>
        </a:solidFill>
        <a:effectLst/>
      </p:bgPr>
    </p:bg>
    <p:spTree>
      <p:nvGrpSpPr>
        <p:cNvPr id="1" name=""/>
        <p:cNvGrpSpPr/>
        <p:nvPr/>
      </p:nvGrpSpPr>
      <p:grpSpPr>
        <a:xfrm>
          <a:off x="0" y="0"/>
          <a:ext cx="0" cy="0"/>
          <a:chOff x="0" y="0"/>
          <a:chExt cx="0" cy="0"/>
        </a:xfrm>
      </p:grpSpPr>
      <p:grpSp>
        <p:nvGrpSpPr>
          <p:cNvPr id="4" name="Group 3"/>
          <p:cNvGrpSpPr/>
          <p:nvPr/>
        </p:nvGrpSpPr>
        <p:grpSpPr>
          <a:xfrm>
            <a:off x="-30788" y="4661517"/>
            <a:ext cx="9228667" cy="528963"/>
            <a:chOff x="-30788" y="4661517"/>
            <a:chExt cx="9228667" cy="528963"/>
          </a:xfrm>
        </p:grpSpPr>
        <p:sp>
          <p:nvSpPr>
            <p:cNvPr id="12" name="Rectangle 11"/>
            <p:cNvSpPr/>
            <p:nvPr/>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ab-rg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6" name="TextBox 15"/>
            <p:cNvSpPr txBox="1"/>
            <p:nvPr/>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grpSp>
        <p:nvGrpSpPr>
          <p:cNvPr id="7" name="Group 6">
            <a:extLst>
              <a:ext uri="{FF2B5EF4-FFF2-40B4-BE49-F238E27FC236}">
                <a16:creationId xmlns:a16="http://schemas.microsoft.com/office/drawing/2014/main" id="{19C81C3C-1629-A549-B11A-DA786D5C5D17}"/>
              </a:ext>
            </a:extLst>
          </p:cNvPr>
          <p:cNvGrpSpPr/>
          <p:nvPr userDrawn="1"/>
        </p:nvGrpSpPr>
        <p:grpSpPr>
          <a:xfrm>
            <a:off x="-30788" y="4661517"/>
            <a:ext cx="9228667" cy="528963"/>
            <a:chOff x="-30788" y="4661517"/>
            <a:chExt cx="9228667" cy="528963"/>
          </a:xfrm>
        </p:grpSpPr>
        <p:sp>
          <p:nvSpPr>
            <p:cNvPr id="8" name="Rectangle 7">
              <a:extLst>
                <a:ext uri="{FF2B5EF4-FFF2-40B4-BE49-F238E27FC236}">
                  <a16:creationId xmlns:a16="http://schemas.microsoft.com/office/drawing/2014/main" id="{28C15E7C-1329-CC4A-A137-68694900C147}"/>
                </a:ext>
              </a:extLst>
            </p:cNvPr>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177847-7846-D148-86DC-2F554C4A519D}"/>
                </a:ext>
              </a:extLst>
            </p:cNvPr>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ab-rgb.eps">
              <a:extLst>
                <a:ext uri="{FF2B5EF4-FFF2-40B4-BE49-F238E27FC236}">
                  <a16:creationId xmlns:a16="http://schemas.microsoft.com/office/drawing/2014/main" id="{D10F0C3A-C047-2C4D-8F48-124EAB1A0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11" name="TextBox 10">
              <a:extLst>
                <a:ext uri="{FF2B5EF4-FFF2-40B4-BE49-F238E27FC236}">
                  <a16:creationId xmlns:a16="http://schemas.microsoft.com/office/drawing/2014/main" id="{73E98EB7-49F7-5E46-A69B-32DCFF74DA24}"/>
                </a:ext>
              </a:extLst>
            </p:cNvPr>
            <p:cNvSpPr txBox="1"/>
            <p:nvPr userDrawn="1"/>
          </p:nvSpPr>
          <p:spPr>
            <a:xfrm>
              <a:off x="1030972" y="4823737"/>
              <a:ext cx="3613600" cy="230832"/>
            </a:xfrm>
            <a:prstGeom prst="rect">
              <a:avLst/>
            </a:prstGeom>
            <a:noFill/>
          </p:spPr>
          <p:txBody>
            <a:bodyPr wrap="square" rtlCol="0" anchor="ctr">
              <a:spAutoFit/>
            </a:bodyPr>
            <a:lstStyle/>
            <a:p>
              <a:r>
                <a:rPr lang="en-US" sz="900" dirty="0">
                  <a:solidFill>
                    <a:srgbClr val="FFFFFF"/>
                  </a:solidFill>
                </a:rPr>
                <a:t>INDIANA UNIVERSITY BLOOMINGTON</a:t>
              </a:r>
            </a:p>
          </p:txBody>
        </p:sp>
      </p:grpSp>
    </p:spTree>
    <p:extLst>
      <p:ext uri="{BB962C8B-B14F-4D97-AF65-F5344CB8AC3E}">
        <p14:creationId xmlns:p14="http://schemas.microsoft.com/office/powerpoint/2010/main" val="1555188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losing slide with IUPUI lockup">
    <p:bg>
      <p:bgPr>
        <a:solidFill>
          <a:srgbClr val="690304"/>
        </a:solidFill>
        <a:effectLst/>
      </p:bgPr>
    </p:bg>
    <p:spTree>
      <p:nvGrpSpPr>
        <p:cNvPr id="1" name=""/>
        <p:cNvGrpSpPr/>
        <p:nvPr/>
      </p:nvGrpSpPr>
      <p:grpSpPr>
        <a:xfrm>
          <a:off x="0" y="0"/>
          <a:ext cx="0" cy="0"/>
          <a:chOff x="0" y="0"/>
          <a:chExt cx="0" cy="0"/>
        </a:xfrm>
      </p:grpSpPr>
      <p:sp>
        <p:nvSpPr>
          <p:cNvPr id="8" name="Text Placeholder 2"/>
          <p:cNvSpPr>
            <a:spLocks noGrp="1"/>
          </p:cNvSpPr>
          <p:nvPr>
            <p:ph idx="1"/>
          </p:nvPr>
        </p:nvSpPr>
        <p:spPr>
          <a:xfrm>
            <a:off x="536602" y="680397"/>
            <a:ext cx="7859185" cy="2721665"/>
          </a:xfrm>
          <a:prstGeom prst="rect">
            <a:avLst/>
          </a:prstGeom>
        </p:spPr>
        <p:txBody>
          <a:bodyPr vert="horz" lIns="91440" tIns="45720" rIns="91440" bIns="45720" rtlCol="0">
            <a:normAutofit/>
          </a:bodyPr>
          <a:lstStyle>
            <a:lvl1pPr marL="0" indent="0">
              <a:lnSpc>
                <a:spcPct val="100000"/>
              </a:lnSpc>
              <a:buNone/>
              <a:defRPr sz="1800">
                <a:solidFill>
                  <a:schemeClr val="bg1"/>
                </a:solidFill>
                <a:latin typeface="Arial"/>
                <a:cs typeface="Arial"/>
              </a:defRPr>
            </a:lvl1pPr>
            <a:lvl2pPr marL="457200" indent="0">
              <a:lnSpc>
                <a:spcPct val="100000"/>
              </a:lnSpc>
              <a:buNone/>
              <a:defRPr sz="1600">
                <a:solidFill>
                  <a:schemeClr val="bg1"/>
                </a:solidFill>
                <a:latin typeface="Arial"/>
                <a:cs typeface="Arial"/>
              </a:defRPr>
            </a:lvl2pPr>
            <a:lvl3pPr marL="914400" indent="0">
              <a:lnSpc>
                <a:spcPct val="100000"/>
              </a:lnSpc>
              <a:buNone/>
              <a:defRPr sz="1600">
                <a:solidFill>
                  <a:schemeClr val="bg1"/>
                </a:solidFill>
                <a:latin typeface="Arial"/>
                <a:cs typeface="Arial"/>
              </a:defRPr>
            </a:lvl3pPr>
            <a:lvl4pPr marL="1371600" indent="0">
              <a:lnSpc>
                <a:spcPct val="100000"/>
              </a:lnSpc>
              <a:buNone/>
              <a:defRPr sz="1600">
                <a:solidFill>
                  <a:schemeClr val="bg1"/>
                </a:solidFill>
                <a:latin typeface="Arial"/>
                <a:cs typeface="Arial"/>
              </a:defRPr>
            </a:lvl4pPr>
            <a:lvl5pPr>
              <a:lnSpc>
                <a:spcPct val="100000"/>
              </a:lnSpc>
              <a:defRPr sz="1600">
                <a:solidFill>
                  <a:schemeClr val="bg1"/>
                </a:solidFill>
                <a:latin typeface="Arial"/>
                <a:cs typeface="Arial"/>
              </a:defRPr>
            </a:lvl5pPr>
          </a:lstStyle>
          <a:p>
            <a:pPr lvl="0"/>
            <a:r>
              <a:rPr lang="en-US"/>
              <a:t>Edit Master text styles</a:t>
            </a:r>
          </a:p>
        </p:txBody>
      </p:sp>
      <p:sp>
        <p:nvSpPr>
          <p:cNvPr id="10" name="Rectangle 9"/>
          <p:cNvSpPr/>
          <p:nvPr/>
        </p:nvSpPr>
        <p:spPr>
          <a:xfrm>
            <a:off x="-15847" y="680397"/>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IUB_ftp.H.20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367" y="4326067"/>
            <a:ext cx="4418054" cy="463183"/>
          </a:xfrm>
          <a:prstGeom prst="rect">
            <a:avLst/>
          </a:prstGeom>
        </p:spPr>
      </p:pic>
      <p:sp>
        <p:nvSpPr>
          <p:cNvPr id="12" name="Rectangle 11"/>
          <p:cNvSpPr/>
          <p:nvPr/>
        </p:nvSpPr>
        <p:spPr>
          <a:xfrm>
            <a:off x="631042" y="4235585"/>
            <a:ext cx="536130" cy="922081"/>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tab-rg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45" y="4326066"/>
            <a:ext cx="357525" cy="453783"/>
          </a:xfrm>
          <a:prstGeom prst="rect">
            <a:avLst/>
          </a:prstGeom>
        </p:spPr>
      </p:pic>
    </p:spTree>
    <p:extLst>
      <p:ext uri="{BB962C8B-B14F-4D97-AF65-F5344CB8AC3E}">
        <p14:creationId xmlns:p14="http://schemas.microsoft.com/office/powerpoint/2010/main" val="1676556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2" y="634604"/>
            <a:ext cx="6802482"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61892" y="1589938"/>
            <a:ext cx="6802482" cy="321528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9024406"/>
      </p:ext>
    </p:extLst>
  </p:cSld>
  <p:clrMap bg1="lt1" tx1="dk1" bg2="lt2" tx2="dk2" accent1="accent1" accent2="accent2" accent3="accent3" accent4="accent4" accent5="accent5" accent6="accent6" hlink="hlink" folHlink="folHlink"/>
  <p:sldLayoutIdLst>
    <p:sldLayoutId id="2147493532" r:id="rId1"/>
    <p:sldLayoutId id="2147493533" r:id="rId2"/>
    <p:sldLayoutId id="2147493534" r:id="rId3"/>
    <p:sldLayoutId id="2147493535" r:id="rId4"/>
    <p:sldLayoutId id="2147493536" r:id="rId5"/>
    <p:sldLayoutId id="2147493537" r:id="rId6"/>
    <p:sldLayoutId id="2147493538" r:id="rId7"/>
    <p:sldLayoutId id="2147493539" r:id="rId8"/>
    <p:sldLayoutId id="2147493540" r:id="rId9"/>
    <p:sldLayoutId id="2147493541" r:id="rId10"/>
    <p:sldLayoutId id="2147493542" r:id="rId11"/>
    <p:sldLayoutId id="2147493543" r:id="rId12"/>
    <p:sldLayoutId id="2147493527" r:id="rId13"/>
    <p:sldLayoutId id="2147493495" r:id="rId14"/>
    <p:sldLayoutId id="2147493467" r:id="rId15"/>
    <p:sldLayoutId id="2147493457" r:id="rId16"/>
    <p:sldLayoutId id="2147493474" r:id="rId17"/>
    <p:sldLayoutId id="2147493475" r:id="rId18"/>
    <p:sldLayoutId id="2147493476" r:id="rId19"/>
    <p:sldLayoutId id="2147493544" r:id="rId20"/>
  </p:sldLayoutIdLst>
  <p:txStyles>
    <p:titleStyle>
      <a:lvl1pPr algn="l" defTabSz="457200" rtl="0" eaLnBrk="1" latinLnBrk="0" hangingPunct="1">
        <a:spcBef>
          <a:spcPct val="0"/>
        </a:spcBef>
        <a:buNone/>
        <a:defRPr sz="3200" b="1" i="0" kern="100" spc="0">
          <a:solidFill>
            <a:schemeClr val="tx1"/>
          </a:solidFill>
          <a:latin typeface="Arial"/>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90" y="2766522"/>
            <a:ext cx="5256156" cy="1529183"/>
          </a:xfrm>
        </p:spPr>
        <p:txBody>
          <a:bodyPr>
            <a:normAutofit/>
          </a:bodyPr>
          <a:lstStyle/>
          <a:p>
            <a:r>
              <a:rPr lang="en-US" dirty="0"/>
              <a:t>Graduate Student Orientation</a:t>
            </a:r>
            <a:br>
              <a:rPr lang="en-US" dirty="0"/>
            </a:br>
            <a:r>
              <a:rPr lang="en-US" sz="2000" dirty="0"/>
              <a:t>August 13, 2018</a:t>
            </a:r>
            <a:endParaRPr lang="en-US" dirty="0"/>
          </a:p>
        </p:txBody>
      </p:sp>
      <p:sp>
        <p:nvSpPr>
          <p:cNvPr id="3" name="Text Placeholder 2"/>
          <p:cNvSpPr>
            <a:spLocks noGrp="1"/>
          </p:cNvSpPr>
          <p:nvPr>
            <p:ph type="body" sz="quarter" idx="10"/>
          </p:nvPr>
        </p:nvSpPr>
        <p:spPr/>
        <p:txBody>
          <a:bodyPr/>
          <a:lstStyle/>
          <a:p>
            <a:r>
              <a:rPr lang="en-US" dirty="0"/>
              <a:t>INDIANA UNIVERSITY BLOOMINGTON</a:t>
            </a:r>
          </a:p>
        </p:txBody>
      </p:sp>
      <p:sp>
        <p:nvSpPr>
          <p:cNvPr id="4" name="Text Placeholder 3"/>
          <p:cNvSpPr>
            <a:spLocks noGrp="1"/>
          </p:cNvSpPr>
          <p:nvPr>
            <p:ph type="body" sz="quarter" idx="11"/>
          </p:nvPr>
        </p:nvSpPr>
        <p:spPr/>
        <p:txBody>
          <a:bodyPr/>
          <a:lstStyle/>
          <a:p>
            <a:r>
              <a:rPr lang="en-US" dirty="0"/>
              <a:t>INTELLIGENT SYSTEMS ENGINEERING</a:t>
            </a:r>
          </a:p>
        </p:txBody>
      </p:sp>
      <p:pic>
        <p:nvPicPr>
          <p:cNvPr id="5" name="Picture 4">
            <a:extLst>
              <a:ext uri="{FF2B5EF4-FFF2-40B4-BE49-F238E27FC236}">
                <a16:creationId xmlns:a16="http://schemas.microsoft.com/office/drawing/2014/main" id="{D0C5F8D5-AE38-7845-8A6C-C8A67F50F4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8545" y="571001"/>
            <a:ext cx="2711053" cy="1802606"/>
          </a:xfrm>
          <a:prstGeom prst="rect">
            <a:avLst/>
          </a:prstGeom>
          <a:noFill/>
          <a:ln w="76200">
            <a:solidFill>
              <a:srgbClr val="FFFFFF"/>
            </a:solidFill>
            <a:miter lim="800000"/>
            <a:headEnd/>
            <a:tailEnd/>
          </a:ln>
          <a:effectLst>
            <a:outerShdw blurRad="152400" dist="76201" dir="2700000"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8DE7B7F-DB53-8942-A477-C69A1A0B84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4380" y="2766523"/>
            <a:ext cx="1543050" cy="1803797"/>
          </a:xfrm>
          <a:prstGeom prst="rect">
            <a:avLst/>
          </a:prstGeom>
          <a:noFill/>
          <a:ln w="76200">
            <a:solidFill>
              <a:srgbClr val="FFFFFF"/>
            </a:solidFill>
            <a:miter lim="800000"/>
            <a:headEnd/>
            <a:tailEnd/>
          </a:ln>
          <a:effectLst>
            <a:outerShdw blurRad="152400" dist="76201" dir="2700000"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2057DEB-A433-5A4F-A224-7D129BE679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3921" y="2766522"/>
            <a:ext cx="1543050" cy="1803797"/>
          </a:xfrm>
          <a:prstGeom prst="rect">
            <a:avLst/>
          </a:prstGeom>
          <a:noFill/>
          <a:ln w="76200">
            <a:solidFill>
              <a:srgbClr val="FFFFFF"/>
            </a:solidFill>
            <a:miter lim="800000"/>
            <a:headEnd/>
            <a:tailEnd/>
          </a:ln>
          <a:effectLst>
            <a:outerShdw blurRad="152400" dist="76201" dir="2700000" rotWithShape="0">
              <a:srgbClr val="000000">
                <a:alpha val="34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017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CEC5-A28B-4B49-8336-E9B498EFBC62}"/>
              </a:ext>
            </a:extLst>
          </p:cNvPr>
          <p:cNvSpPr>
            <a:spLocks noGrp="1"/>
          </p:cNvSpPr>
          <p:nvPr>
            <p:ph type="title"/>
          </p:nvPr>
        </p:nvSpPr>
        <p:spPr>
          <a:xfrm>
            <a:off x="585480" y="166517"/>
            <a:ext cx="7571758" cy="857250"/>
          </a:xfrm>
        </p:spPr>
        <p:txBody>
          <a:bodyPr>
            <a:normAutofit fontScale="90000"/>
          </a:bodyPr>
          <a:lstStyle/>
          <a:p>
            <a:pPr algn="ctr"/>
            <a:r>
              <a:rPr lang="en-US" dirty="0"/>
              <a:t>Intelligent Systems ~ Artificial Intelligence ~ Machine Learning</a:t>
            </a:r>
          </a:p>
        </p:txBody>
      </p:sp>
      <p:sp>
        <p:nvSpPr>
          <p:cNvPr id="3" name="Content Placeholder 2">
            <a:extLst>
              <a:ext uri="{FF2B5EF4-FFF2-40B4-BE49-F238E27FC236}">
                <a16:creationId xmlns:a16="http://schemas.microsoft.com/office/drawing/2014/main" id="{CB05AA21-7BB8-441B-BFDF-64E4D0324FCF}"/>
              </a:ext>
            </a:extLst>
          </p:cNvPr>
          <p:cNvSpPr>
            <a:spLocks noGrp="1"/>
          </p:cNvSpPr>
          <p:nvPr>
            <p:ph idx="1"/>
          </p:nvPr>
        </p:nvSpPr>
        <p:spPr>
          <a:xfrm>
            <a:off x="59206" y="1023767"/>
            <a:ext cx="9084794" cy="4212654"/>
          </a:xfrm>
        </p:spPr>
        <p:txBody>
          <a:bodyPr>
            <a:normAutofit fontScale="85000" lnSpcReduction="10000"/>
          </a:bodyPr>
          <a:lstStyle/>
          <a:p>
            <a:pPr>
              <a:lnSpc>
                <a:spcPct val="120000"/>
              </a:lnSpc>
              <a:spcAft>
                <a:spcPts val="600"/>
              </a:spcAft>
            </a:pPr>
            <a:r>
              <a:rPr lang="en-US" b="1" dirty="0">
                <a:solidFill>
                  <a:srgbClr val="B30838"/>
                </a:solidFill>
              </a:rPr>
              <a:t>2017 Headlines</a:t>
            </a:r>
          </a:p>
          <a:p>
            <a:pPr>
              <a:lnSpc>
                <a:spcPct val="120000"/>
              </a:lnSpc>
              <a:spcAft>
                <a:spcPts val="600"/>
              </a:spcAft>
            </a:pPr>
            <a:r>
              <a:rPr lang="en-US" dirty="0"/>
              <a:t>The Race For AI: Google, Twitter, Intel, Apple In A Rush To Grab Artificial Intelligence Startups</a:t>
            </a:r>
          </a:p>
          <a:p>
            <a:pPr>
              <a:lnSpc>
                <a:spcPct val="120000"/>
              </a:lnSpc>
              <a:spcAft>
                <a:spcPts val="600"/>
              </a:spcAft>
            </a:pPr>
            <a:r>
              <a:rPr lang="en-US" dirty="0"/>
              <a:t>Google, Facebook, And Microsoft Are Remaking Themselves Around AI</a:t>
            </a:r>
          </a:p>
          <a:p>
            <a:pPr>
              <a:lnSpc>
                <a:spcPct val="120000"/>
              </a:lnSpc>
              <a:spcAft>
                <a:spcPts val="600"/>
              </a:spcAft>
            </a:pPr>
            <a:r>
              <a:rPr lang="en-US" dirty="0"/>
              <a:t>Google: The Full Stack AI Company</a:t>
            </a:r>
          </a:p>
          <a:p>
            <a:pPr>
              <a:lnSpc>
                <a:spcPct val="120000"/>
              </a:lnSpc>
              <a:spcAft>
                <a:spcPts val="600"/>
              </a:spcAft>
            </a:pPr>
            <a:r>
              <a:rPr lang="en-US" dirty="0"/>
              <a:t>Bezos Says Artificial Intelligence to Fuel Amazon's Success</a:t>
            </a:r>
          </a:p>
          <a:p>
            <a:pPr>
              <a:lnSpc>
                <a:spcPct val="120000"/>
              </a:lnSpc>
              <a:spcAft>
                <a:spcPts val="600"/>
              </a:spcAft>
            </a:pPr>
            <a:r>
              <a:rPr lang="en-US" dirty="0"/>
              <a:t>Microsoft CEO says artificial intelligence is the 'ultimate breakthrough'</a:t>
            </a:r>
          </a:p>
          <a:p>
            <a:pPr>
              <a:lnSpc>
                <a:spcPct val="120000"/>
              </a:lnSpc>
              <a:spcAft>
                <a:spcPts val="600"/>
              </a:spcAft>
            </a:pPr>
            <a:r>
              <a:rPr lang="en-US" dirty="0"/>
              <a:t>Tesla’s New AI Guru Could Help Its Cars Teach Themselves</a:t>
            </a:r>
          </a:p>
          <a:p>
            <a:pPr>
              <a:lnSpc>
                <a:spcPct val="120000"/>
              </a:lnSpc>
              <a:spcAft>
                <a:spcPts val="600"/>
              </a:spcAft>
            </a:pPr>
            <a:r>
              <a:rPr lang="en-US" dirty="0"/>
              <a:t>Netflix Is Using AI to Conquer the World... and Bandwidth Issues</a:t>
            </a:r>
          </a:p>
          <a:p>
            <a:pPr>
              <a:lnSpc>
                <a:spcPct val="120000"/>
              </a:lnSpc>
              <a:spcAft>
                <a:spcPts val="600"/>
              </a:spcAft>
            </a:pPr>
            <a:r>
              <a:rPr lang="en-US" dirty="0"/>
              <a:t>How Google Is Remaking Itself As A “Machine Learning First” Company</a:t>
            </a:r>
          </a:p>
          <a:p>
            <a:pPr>
              <a:lnSpc>
                <a:spcPct val="120000"/>
              </a:lnSpc>
              <a:spcAft>
                <a:spcPts val="600"/>
              </a:spcAft>
            </a:pPr>
            <a:r>
              <a:rPr lang="en-US" dirty="0"/>
              <a:t>If You Love Machine Learning, You Should Check Out General Electric</a:t>
            </a:r>
          </a:p>
          <a:p>
            <a:pPr>
              <a:lnSpc>
                <a:spcPct val="120000"/>
              </a:lnSpc>
              <a:spcAft>
                <a:spcPts val="600"/>
              </a:spcAft>
            </a:pPr>
            <a:r>
              <a:rPr lang="en-US" b="1" dirty="0">
                <a:solidFill>
                  <a:srgbClr val="B30838"/>
                </a:solidFill>
              </a:rPr>
              <a:t>The trouble for all of these companies is that finding the talent needed to drive all this AI work can be difficult.  </a:t>
            </a:r>
            <a:r>
              <a:rPr lang="en-US" b="1" dirty="0"/>
              <a:t>(That is where ISE comes in!)</a:t>
            </a:r>
          </a:p>
        </p:txBody>
      </p:sp>
    </p:spTree>
    <p:extLst>
      <p:ext uri="{BB962C8B-B14F-4D97-AF65-F5344CB8AC3E}">
        <p14:creationId xmlns:p14="http://schemas.microsoft.com/office/powerpoint/2010/main" val="611161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155F-1240-674A-94A1-80B134F3F964}"/>
              </a:ext>
            </a:extLst>
          </p:cNvPr>
          <p:cNvSpPr>
            <a:spLocks noGrp="1"/>
          </p:cNvSpPr>
          <p:nvPr>
            <p:ph type="title"/>
          </p:nvPr>
        </p:nvSpPr>
        <p:spPr>
          <a:xfrm>
            <a:off x="506694" y="2274522"/>
            <a:ext cx="8157082" cy="656910"/>
          </a:xfrm>
        </p:spPr>
        <p:txBody>
          <a:bodyPr/>
          <a:lstStyle/>
          <a:p>
            <a:r>
              <a:rPr lang="en-US" dirty="0"/>
              <a:t>Graduate Program in Intelligent Systems Engineering?</a:t>
            </a:r>
          </a:p>
        </p:txBody>
      </p:sp>
    </p:spTree>
    <p:extLst>
      <p:ext uri="{BB962C8B-B14F-4D97-AF65-F5344CB8AC3E}">
        <p14:creationId xmlns:p14="http://schemas.microsoft.com/office/powerpoint/2010/main" val="651466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3D2C76-C7ED-416D-BB8E-BB2EF5E947F2}"/>
              </a:ext>
            </a:extLst>
          </p:cNvPr>
          <p:cNvSpPr>
            <a:spLocks noGrp="1"/>
          </p:cNvSpPr>
          <p:nvPr>
            <p:ph type="title"/>
          </p:nvPr>
        </p:nvSpPr>
        <p:spPr>
          <a:xfrm>
            <a:off x="1143001" y="200619"/>
            <a:ext cx="6879431" cy="628651"/>
          </a:xfrm>
        </p:spPr>
        <p:txBody>
          <a:bodyPr>
            <a:normAutofit fontScale="90000"/>
          </a:bodyPr>
          <a:lstStyle/>
          <a:p>
            <a:r>
              <a:rPr lang="en-US" dirty="0"/>
              <a:t>And from indeed.com the jobs are for</a:t>
            </a:r>
          </a:p>
        </p:txBody>
      </p:sp>
      <p:grpSp>
        <p:nvGrpSpPr>
          <p:cNvPr id="14" name="Group 13">
            <a:extLst>
              <a:ext uri="{FF2B5EF4-FFF2-40B4-BE49-F238E27FC236}">
                <a16:creationId xmlns:a16="http://schemas.microsoft.com/office/drawing/2014/main" id="{A5D0E99F-6E6E-419C-94CE-1619476B7D92}"/>
              </a:ext>
            </a:extLst>
          </p:cNvPr>
          <p:cNvGrpSpPr/>
          <p:nvPr/>
        </p:nvGrpSpPr>
        <p:grpSpPr>
          <a:xfrm>
            <a:off x="1121568" y="783611"/>
            <a:ext cx="6879431" cy="4171951"/>
            <a:chOff x="0" y="1285874"/>
            <a:chExt cx="9172575" cy="5562601"/>
          </a:xfrm>
        </p:grpSpPr>
        <p:pic>
          <p:nvPicPr>
            <p:cNvPr id="7" name="Picture 6">
              <a:extLst>
                <a:ext uri="{FF2B5EF4-FFF2-40B4-BE49-F238E27FC236}">
                  <a16:creationId xmlns:a16="http://schemas.microsoft.com/office/drawing/2014/main" id="{F094C2FA-7BBE-4DD7-BE40-4287329FE6EF}"/>
                </a:ext>
              </a:extLst>
            </p:cNvPr>
            <p:cNvPicPr>
              <a:picLocks noChangeAspect="1"/>
            </p:cNvPicPr>
            <p:nvPr/>
          </p:nvPicPr>
          <p:blipFill rotWithShape="1">
            <a:blip r:embed="rId2"/>
            <a:srcRect t="10153"/>
            <a:stretch/>
          </p:blipFill>
          <p:spPr>
            <a:xfrm>
              <a:off x="0" y="1285874"/>
              <a:ext cx="9172575" cy="5562601"/>
            </a:xfrm>
            <a:prstGeom prst="rect">
              <a:avLst/>
            </a:prstGeom>
          </p:spPr>
        </p:pic>
        <p:sp>
          <p:nvSpPr>
            <p:cNvPr id="9" name="TextBox 8">
              <a:extLst>
                <a:ext uri="{FF2B5EF4-FFF2-40B4-BE49-F238E27FC236}">
                  <a16:creationId xmlns:a16="http://schemas.microsoft.com/office/drawing/2014/main" id="{6AA3A7ED-B44E-4412-8C9D-8226E1DEC4A3}"/>
                </a:ext>
              </a:extLst>
            </p:cNvPr>
            <p:cNvSpPr txBox="1"/>
            <p:nvPr/>
          </p:nvSpPr>
          <p:spPr>
            <a:xfrm>
              <a:off x="4143373" y="5715000"/>
              <a:ext cx="3393297" cy="400109"/>
            </a:xfrm>
            <a:prstGeom prst="rect">
              <a:avLst/>
            </a:prstGeom>
            <a:noFill/>
          </p:spPr>
          <p:txBody>
            <a:bodyPr wrap="square" rtlCol="0">
              <a:spAutoFit/>
            </a:bodyPr>
            <a:lstStyle/>
            <a:p>
              <a:r>
                <a:rPr lang="en-US" sz="1350" dirty="0">
                  <a:solidFill>
                    <a:srgbClr val="FF9900"/>
                  </a:solidFill>
                </a:rPr>
                <a:t>Artificial Intelligence Engineer</a:t>
              </a:r>
            </a:p>
          </p:txBody>
        </p:sp>
        <p:sp>
          <p:nvSpPr>
            <p:cNvPr id="10" name="TextBox 9">
              <a:extLst>
                <a:ext uri="{FF2B5EF4-FFF2-40B4-BE49-F238E27FC236}">
                  <a16:creationId xmlns:a16="http://schemas.microsoft.com/office/drawing/2014/main" id="{C2299138-462C-4847-977E-6A7E438F1830}"/>
                </a:ext>
              </a:extLst>
            </p:cNvPr>
            <p:cNvSpPr txBox="1"/>
            <p:nvPr/>
          </p:nvSpPr>
          <p:spPr>
            <a:xfrm>
              <a:off x="6734175" y="4931420"/>
              <a:ext cx="2133600" cy="677108"/>
            </a:xfrm>
            <a:prstGeom prst="rect">
              <a:avLst/>
            </a:prstGeom>
            <a:noFill/>
          </p:spPr>
          <p:txBody>
            <a:bodyPr wrap="square" rtlCol="0">
              <a:spAutoFit/>
            </a:bodyPr>
            <a:lstStyle/>
            <a:p>
              <a:r>
                <a:rPr lang="en-US" sz="1350" dirty="0">
                  <a:solidFill>
                    <a:srgbClr val="7030A0"/>
                  </a:solidFill>
                </a:rPr>
                <a:t>Computer Scientist</a:t>
              </a:r>
            </a:p>
          </p:txBody>
        </p:sp>
        <p:sp>
          <p:nvSpPr>
            <p:cNvPr id="11" name="TextBox 10">
              <a:extLst>
                <a:ext uri="{FF2B5EF4-FFF2-40B4-BE49-F238E27FC236}">
                  <a16:creationId xmlns:a16="http://schemas.microsoft.com/office/drawing/2014/main" id="{A0C54800-182D-44DD-BB42-0AD6B1691938}"/>
                </a:ext>
              </a:extLst>
            </p:cNvPr>
            <p:cNvSpPr txBox="1"/>
            <p:nvPr/>
          </p:nvSpPr>
          <p:spPr>
            <a:xfrm>
              <a:off x="4371359" y="3667065"/>
              <a:ext cx="1853228" cy="400109"/>
            </a:xfrm>
            <a:prstGeom prst="rect">
              <a:avLst/>
            </a:prstGeom>
            <a:noFill/>
          </p:spPr>
          <p:txBody>
            <a:bodyPr wrap="square" rtlCol="0">
              <a:spAutoFit/>
            </a:bodyPr>
            <a:lstStyle/>
            <a:p>
              <a:r>
                <a:rPr lang="en-US" sz="1350" dirty="0">
                  <a:solidFill>
                    <a:srgbClr val="F9F600"/>
                  </a:solidFill>
                  <a:highlight>
                    <a:srgbClr val="000000"/>
                  </a:highlight>
                </a:rPr>
                <a:t>Data Scientist </a:t>
              </a:r>
            </a:p>
          </p:txBody>
        </p:sp>
        <p:sp>
          <p:nvSpPr>
            <p:cNvPr id="12" name="TextBox 11">
              <a:extLst>
                <a:ext uri="{FF2B5EF4-FFF2-40B4-BE49-F238E27FC236}">
                  <a16:creationId xmlns:a16="http://schemas.microsoft.com/office/drawing/2014/main" id="{9C51BAE7-F3F6-482B-B283-643B90340F26}"/>
                </a:ext>
              </a:extLst>
            </p:cNvPr>
            <p:cNvSpPr txBox="1"/>
            <p:nvPr/>
          </p:nvSpPr>
          <p:spPr>
            <a:xfrm>
              <a:off x="6734175" y="2162859"/>
              <a:ext cx="2133600" cy="400109"/>
            </a:xfrm>
            <a:prstGeom prst="rect">
              <a:avLst/>
            </a:prstGeom>
            <a:noFill/>
          </p:spPr>
          <p:txBody>
            <a:bodyPr wrap="square" rtlCol="0">
              <a:spAutoFit/>
            </a:bodyPr>
            <a:lstStyle/>
            <a:p>
              <a:r>
                <a:rPr lang="en-US" sz="1350" dirty="0">
                  <a:solidFill>
                    <a:srgbClr val="478949"/>
                  </a:solidFill>
                </a:rPr>
                <a:t>Big Data Engineer</a:t>
              </a:r>
            </a:p>
          </p:txBody>
        </p:sp>
        <p:sp>
          <p:nvSpPr>
            <p:cNvPr id="13" name="TextBox 12">
              <a:extLst>
                <a:ext uri="{FF2B5EF4-FFF2-40B4-BE49-F238E27FC236}">
                  <a16:creationId xmlns:a16="http://schemas.microsoft.com/office/drawing/2014/main" id="{3DD2D31D-3466-46C4-953D-861427B467FD}"/>
                </a:ext>
              </a:extLst>
            </p:cNvPr>
            <p:cNvSpPr txBox="1"/>
            <p:nvPr/>
          </p:nvSpPr>
          <p:spPr>
            <a:xfrm>
              <a:off x="3176587" y="4647404"/>
              <a:ext cx="3048000" cy="400109"/>
            </a:xfrm>
            <a:prstGeom prst="rect">
              <a:avLst/>
            </a:prstGeom>
            <a:noFill/>
          </p:spPr>
          <p:txBody>
            <a:bodyPr wrap="square" rtlCol="0">
              <a:spAutoFit/>
            </a:bodyPr>
            <a:lstStyle/>
            <a:p>
              <a:r>
                <a:rPr lang="en-US" sz="1350" dirty="0">
                  <a:solidFill>
                    <a:srgbClr val="1D48B3"/>
                  </a:solidFill>
                </a:rPr>
                <a:t>Machine Learning Engineer</a:t>
              </a:r>
            </a:p>
          </p:txBody>
        </p:sp>
      </p:grpSp>
    </p:spTree>
    <p:extLst>
      <p:ext uri="{BB962C8B-B14F-4D97-AF65-F5344CB8AC3E}">
        <p14:creationId xmlns:p14="http://schemas.microsoft.com/office/powerpoint/2010/main" val="4257388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6CE7-853A-43B0-9B11-EC97D443C107}"/>
              </a:ext>
            </a:extLst>
          </p:cNvPr>
          <p:cNvSpPr>
            <a:spLocks noGrp="1"/>
          </p:cNvSpPr>
          <p:nvPr>
            <p:ph type="title"/>
          </p:nvPr>
        </p:nvSpPr>
        <p:spPr>
          <a:xfrm>
            <a:off x="1121569" y="57150"/>
            <a:ext cx="6879431" cy="628650"/>
          </a:xfrm>
        </p:spPr>
        <p:txBody>
          <a:bodyPr>
            <a:normAutofit fontScale="90000"/>
          </a:bodyPr>
          <a:lstStyle/>
          <a:p>
            <a:r>
              <a:rPr lang="en-US" sz="2400" dirty="0"/>
              <a:t>And Computer Engineering is in great demand</a:t>
            </a:r>
            <a:br>
              <a:rPr lang="en-US" sz="2400" dirty="0"/>
            </a:br>
            <a:r>
              <a:rPr lang="en-US" sz="2400" dirty="0"/>
              <a:t>(scale changed by a factor of 10)</a:t>
            </a:r>
          </a:p>
        </p:txBody>
      </p:sp>
      <p:grpSp>
        <p:nvGrpSpPr>
          <p:cNvPr id="7" name="Group 6">
            <a:extLst>
              <a:ext uri="{FF2B5EF4-FFF2-40B4-BE49-F238E27FC236}">
                <a16:creationId xmlns:a16="http://schemas.microsoft.com/office/drawing/2014/main" id="{423024FC-7BE5-4AF5-AECD-96B08F2D8B07}"/>
              </a:ext>
            </a:extLst>
          </p:cNvPr>
          <p:cNvGrpSpPr/>
          <p:nvPr/>
        </p:nvGrpSpPr>
        <p:grpSpPr>
          <a:xfrm>
            <a:off x="1121569" y="914401"/>
            <a:ext cx="6859508" cy="4229100"/>
            <a:chOff x="-28575" y="1219201"/>
            <a:chExt cx="9146010" cy="5638800"/>
          </a:xfrm>
        </p:grpSpPr>
        <p:pic>
          <p:nvPicPr>
            <p:cNvPr id="4" name="Picture 3">
              <a:extLst>
                <a:ext uri="{FF2B5EF4-FFF2-40B4-BE49-F238E27FC236}">
                  <a16:creationId xmlns:a16="http://schemas.microsoft.com/office/drawing/2014/main" id="{9FDBCCA0-56B1-438B-BC71-F81B85E1B29E}"/>
                </a:ext>
              </a:extLst>
            </p:cNvPr>
            <p:cNvPicPr>
              <a:picLocks noChangeAspect="1"/>
            </p:cNvPicPr>
            <p:nvPr/>
          </p:nvPicPr>
          <p:blipFill>
            <a:blip r:embed="rId2"/>
            <a:stretch>
              <a:fillRect/>
            </a:stretch>
          </p:blipFill>
          <p:spPr>
            <a:xfrm>
              <a:off x="-28575" y="1219201"/>
              <a:ext cx="9146010" cy="5638800"/>
            </a:xfrm>
            <a:prstGeom prst="rect">
              <a:avLst/>
            </a:prstGeom>
          </p:spPr>
        </p:pic>
        <p:sp>
          <p:nvSpPr>
            <p:cNvPr id="5" name="TextBox 4">
              <a:extLst>
                <a:ext uri="{FF2B5EF4-FFF2-40B4-BE49-F238E27FC236}">
                  <a16:creationId xmlns:a16="http://schemas.microsoft.com/office/drawing/2014/main" id="{A5C43B7E-EAB0-4EEE-825E-2B46F5BA6D5E}"/>
                </a:ext>
              </a:extLst>
            </p:cNvPr>
            <p:cNvSpPr txBox="1"/>
            <p:nvPr/>
          </p:nvSpPr>
          <p:spPr>
            <a:xfrm>
              <a:off x="6858000" y="5562600"/>
              <a:ext cx="2133600" cy="400109"/>
            </a:xfrm>
            <a:prstGeom prst="rect">
              <a:avLst/>
            </a:prstGeom>
            <a:noFill/>
          </p:spPr>
          <p:txBody>
            <a:bodyPr wrap="square" rtlCol="0">
              <a:spAutoFit/>
            </a:bodyPr>
            <a:lstStyle/>
            <a:p>
              <a:r>
                <a:rPr lang="en-US" sz="1350" dirty="0">
                  <a:solidFill>
                    <a:srgbClr val="1D48B3"/>
                  </a:solidFill>
                </a:rPr>
                <a:t>Big Data Engineer</a:t>
              </a:r>
            </a:p>
          </p:txBody>
        </p:sp>
        <p:sp>
          <p:nvSpPr>
            <p:cNvPr id="6" name="TextBox 5">
              <a:extLst>
                <a:ext uri="{FF2B5EF4-FFF2-40B4-BE49-F238E27FC236}">
                  <a16:creationId xmlns:a16="http://schemas.microsoft.com/office/drawing/2014/main" id="{9CA9EBEB-5DE3-48AC-8E20-1FB832C8CF56}"/>
                </a:ext>
              </a:extLst>
            </p:cNvPr>
            <p:cNvSpPr txBox="1"/>
            <p:nvPr/>
          </p:nvSpPr>
          <p:spPr>
            <a:xfrm>
              <a:off x="6705599" y="2421404"/>
              <a:ext cx="2411834" cy="400109"/>
            </a:xfrm>
            <a:prstGeom prst="rect">
              <a:avLst/>
            </a:prstGeom>
            <a:noFill/>
          </p:spPr>
          <p:txBody>
            <a:bodyPr wrap="square" rtlCol="0">
              <a:spAutoFit/>
            </a:bodyPr>
            <a:lstStyle/>
            <a:p>
              <a:r>
                <a:rPr lang="en-US" sz="1350" dirty="0">
                  <a:solidFill>
                    <a:srgbClr val="FF9900"/>
                  </a:solidFill>
                </a:rPr>
                <a:t>Computer Engineer</a:t>
              </a:r>
            </a:p>
          </p:txBody>
        </p:sp>
      </p:grpSp>
      <p:sp>
        <p:nvSpPr>
          <p:cNvPr id="8" name="Rectangle 7">
            <a:extLst>
              <a:ext uri="{FF2B5EF4-FFF2-40B4-BE49-F238E27FC236}">
                <a16:creationId xmlns:a16="http://schemas.microsoft.com/office/drawing/2014/main" id="{476E5649-2166-45E1-94FA-C3FBC27105F1}"/>
              </a:ext>
            </a:extLst>
          </p:cNvPr>
          <p:cNvSpPr/>
          <p:nvPr/>
        </p:nvSpPr>
        <p:spPr>
          <a:xfrm>
            <a:off x="1150144" y="921275"/>
            <a:ext cx="6859507" cy="300082"/>
          </a:xfrm>
          <a:prstGeom prst="rect">
            <a:avLst/>
          </a:prstGeom>
        </p:spPr>
        <p:txBody>
          <a:bodyPr wrap="square">
            <a:spAutoFit/>
          </a:bodyPr>
          <a:lstStyle/>
          <a:p>
            <a:r>
              <a:rPr lang="en-US" sz="1350" dirty="0"/>
              <a:t>https://www.indeed.com/jobtrends/q-big-data-engineer-q-computer-engineer.html</a:t>
            </a:r>
          </a:p>
        </p:txBody>
      </p:sp>
    </p:spTree>
    <p:extLst>
      <p:ext uri="{BB962C8B-B14F-4D97-AF65-F5344CB8AC3E}">
        <p14:creationId xmlns:p14="http://schemas.microsoft.com/office/powerpoint/2010/main" val="3175306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EAFB9F2-404C-9144-8654-FB4DF8540EDF}"/>
              </a:ext>
            </a:extLst>
          </p:cNvPr>
          <p:cNvGraphicFramePr/>
          <p:nvPr>
            <p:extLst>
              <p:ext uri="{D42A27DB-BD31-4B8C-83A1-F6EECF244321}">
                <p14:modId xmlns:p14="http://schemas.microsoft.com/office/powerpoint/2010/main" val="2230584923"/>
              </p:ext>
            </p:extLst>
          </p:nvPr>
        </p:nvGraphicFramePr>
        <p:xfrm>
          <a:off x="3642783" y="46566"/>
          <a:ext cx="622935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32FAE324-5232-C040-AA76-809738ED962A}"/>
              </a:ext>
            </a:extLst>
          </p:cNvPr>
          <p:cNvSpPr>
            <a:spLocks noGrp="1"/>
          </p:cNvSpPr>
          <p:nvPr>
            <p:ph type="title"/>
          </p:nvPr>
        </p:nvSpPr>
        <p:spPr>
          <a:xfrm>
            <a:off x="518624" y="399072"/>
            <a:ext cx="5079630" cy="1449081"/>
          </a:xfrm>
        </p:spPr>
        <p:txBody>
          <a:bodyPr anchor="t"/>
          <a:lstStyle/>
          <a:p>
            <a:r>
              <a:rPr lang="en-US" sz="3200" kern="0" dirty="0"/>
              <a:t>Master’s &amp; Ph.D. </a:t>
            </a:r>
            <a:br>
              <a:rPr lang="en-US" sz="3200" kern="0" dirty="0"/>
            </a:br>
            <a:r>
              <a:rPr lang="en-US" sz="3200" kern="0" dirty="0"/>
              <a:t>Engineering Tracks</a:t>
            </a:r>
            <a:endParaRPr lang="en-US" dirty="0"/>
          </a:p>
        </p:txBody>
      </p:sp>
      <p:sp>
        <p:nvSpPr>
          <p:cNvPr id="7" name="Subtitle 6">
            <a:extLst>
              <a:ext uri="{FF2B5EF4-FFF2-40B4-BE49-F238E27FC236}">
                <a16:creationId xmlns:a16="http://schemas.microsoft.com/office/drawing/2014/main" id="{7AA73456-AEB2-E042-9FE3-EBB48B361A46}"/>
              </a:ext>
            </a:extLst>
          </p:cNvPr>
          <p:cNvSpPr>
            <a:spLocks noGrp="1"/>
          </p:cNvSpPr>
          <p:nvPr>
            <p:ph idx="1"/>
          </p:nvPr>
        </p:nvSpPr>
        <p:spPr>
          <a:xfrm>
            <a:off x="518624" y="1612996"/>
            <a:ext cx="3813890" cy="2810633"/>
          </a:xfrm>
        </p:spPr>
        <p:txBody>
          <a:bodyPr>
            <a:normAutofit fontScale="85000" lnSpcReduction="10000"/>
          </a:bodyPr>
          <a:lstStyle/>
          <a:p>
            <a:pPr marL="0" indent="0">
              <a:buNone/>
            </a:pPr>
            <a:r>
              <a:rPr lang="en-US" sz="2400" b="1" dirty="0"/>
              <a:t>Master’s - 30 Credit Hours </a:t>
            </a:r>
            <a:r>
              <a:rPr lang="en-US" sz="2400" dirty="0"/>
              <a:t>(Traditional or Accelerated)</a:t>
            </a:r>
          </a:p>
          <a:p>
            <a:r>
              <a:rPr lang="en-US" sz="2400" dirty="0"/>
              <a:t>Accelerated Masters (4+1) shares 12 credits of graduate courses between both Bachelor’s and Master’s plans of study.</a:t>
            </a:r>
          </a:p>
          <a:p>
            <a:pPr marL="0" indent="0">
              <a:buNone/>
            </a:pPr>
            <a:r>
              <a:rPr lang="en-US" sz="2400" b="1" dirty="0"/>
              <a:t>Ph.D. - 90 Credit Hours</a:t>
            </a:r>
          </a:p>
        </p:txBody>
      </p:sp>
    </p:spTree>
    <p:extLst>
      <p:ext uri="{BB962C8B-B14F-4D97-AF65-F5344CB8AC3E}">
        <p14:creationId xmlns:p14="http://schemas.microsoft.com/office/powerpoint/2010/main" val="2219200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966C-9FE1-423A-8BD4-14FA75B55DC6}"/>
              </a:ext>
            </a:extLst>
          </p:cNvPr>
          <p:cNvSpPr>
            <a:spLocks noGrp="1"/>
          </p:cNvSpPr>
          <p:nvPr>
            <p:ph type="ctrTitle"/>
          </p:nvPr>
        </p:nvSpPr>
        <p:spPr>
          <a:xfrm>
            <a:off x="618549" y="16247"/>
            <a:ext cx="8004391" cy="582390"/>
          </a:xfrm>
        </p:spPr>
        <p:txBody>
          <a:bodyPr>
            <a:normAutofit fontScale="90000"/>
          </a:bodyPr>
          <a:lstStyle/>
          <a:p>
            <a:pPr algn="ctr"/>
            <a:r>
              <a:rPr lang="en-US" dirty="0"/>
              <a:t>Facilities in Intelligent Systems Engineering</a:t>
            </a:r>
          </a:p>
        </p:txBody>
      </p:sp>
      <p:sp>
        <p:nvSpPr>
          <p:cNvPr id="4" name="Content Placeholder 5">
            <a:extLst>
              <a:ext uri="{FF2B5EF4-FFF2-40B4-BE49-F238E27FC236}">
                <a16:creationId xmlns:a16="http://schemas.microsoft.com/office/drawing/2014/main" id="{6FD071A2-18EB-4FA1-9867-BDE5EF4A85BC}"/>
              </a:ext>
            </a:extLst>
          </p:cNvPr>
          <p:cNvSpPr txBox="1">
            <a:spLocks/>
          </p:cNvSpPr>
          <p:nvPr/>
        </p:nvSpPr>
        <p:spPr>
          <a:xfrm>
            <a:off x="0" y="495391"/>
            <a:ext cx="9046509" cy="4152718"/>
          </a:xfrm>
          <a:prstGeom prst="rect">
            <a:avLst/>
          </a:prstGeom>
        </p:spPr>
        <p:txBody>
          <a:bodyPr vert="horz" lIns="91440" tIns="45720" rIns="91440" bIns="45720" rtlCol="0">
            <a:normAutofit lnSpcReduction="10000"/>
          </a:bodyPr>
          <a:lstStyle>
            <a:lvl1pPr marL="171450" indent="-171450" algn="l" defTabSz="685800"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base" latinLnBrk="0" hangingPunct="1">
              <a:lnSpc>
                <a:spcPct val="90000"/>
              </a:lnSpc>
              <a:spcBef>
                <a:spcPts val="750"/>
              </a:spcBef>
              <a:spcAft>
                <a:spcPct val="0"/>
              </a:spcAft>
              <a:buClrTx/>
              <a:buSzTx/>
              <a:buFont typeface="Arial"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Deep Learning Laboratory</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(Minje Kim): Supported by the Cluster Romeo with Nvidia K80 and Volta GPU's;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Tensorflow</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Caffe, other software; and diverse large-scale datasets.</a:t>
            </a:r>
          </a:p>
          <a:p>
            <a:pPr marL="171450" marR="0" lvl="0" indent="-171450" algn="l" defTabSz="685800" rtl="0" eaLnBrk="1" fontAlgn="base" latinLnBrk="0" hangingPunct="1">
              <a:lnSpc>
                <a:spcPct val="90000"/>
              </a:lnSpc>
              <a:spcBef>
                <a:spcPts val="750"/>
              </a:spcBef>
              <a:spcAft>
                <a:spcPct val="0"/>
              </a:spcAft>
              <a:buClrTx/>
              <a:buSzTx/>
              <a:buFont typeface="Arial"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Cloud Computing Laboratory </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(Gregor von Laszewski) Multiple Docker and OpenStack Clusters</a:t>
            </a:r>
          </a:p>
          <a:p>
            <a:pPr marL="171450" marR="0" lvl="0" indent="-171450" algn="l" defTabSz="685800" rtl="0" eaLnBrk="1" fontAlgn="base" latinLnBrk="0" hangingPunct="1">
              <a:lnSpc>
                <a:spcPct val="90000"/>
              </a:lnSpc>
              <a:spcBef>
                <a:spcPts val="750"/>
              </a:spcBef>
              <a:spcAft>
                <a:spcPct val="0"/>
              </a:spcAft>
              <a:buClrTx/>
              <a:buSzTx/>
              <a:buFont typeface="Arial"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High-Performance Big Data Computing Laboratory</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(Judy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Qiu</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Haswell, Xeon Platinum and Knight’s Landing clusters. New NEC Vector machine for machine learning</a:t>
            </a:r>
          </a:p>
          <a:p>
            <a:pPr marL="171450" marR="0" lvl="0" indent="-171450" algn="l" defTabSz="685800" rtl="0" eaLnBrk="1" fontAlgn="base" latinLnBrk="0" hangingPunct="1">
              <a:lnSpc>
                <a:spcPct val="90000"/>
              </a:lnSpc>
              <a:spcBef>
                <a:spcPts val="750"/>
              </a:spcBef>
              <a:spcAft>
                <a:spcPct val="0"/>
              </a:spcAft>
              <a:buClrTx/>
              <a:buSzTx/>
              <a:buFont typeface="Arial"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Robotics and Internet of Things</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a:t>
            </a:r>
            <a:r>
              <a:rPr kumimoji="0" lang="en-US" sz="1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Laboratory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Lantao</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Liu): A smart network of a variety of small devices and robots. A large drone laboratory is being constructed for MESH.</a:t>
            </a:r>
          </a:p>
          <a:p>
            <a:pPr marL="171450" marR="0" lvl="0" indent="-171450" algn="l" defTabSz="685800" rtl="0" eaLnBrk="1" fontAlgn="base" latinLnBrk="0" hangingPunct="1">
              <a:lnSpc>
                <a:spcPct val="90000"/>
              </a:lnSpc>
              <a:spcBef>
                <a:spcPts val="750"/>
              </a:spcBef>
              <a:spcAft>
                <a:spcPct val="0"/>
              </a:spcAft>
              <a:buClrTx/>
              <a:buSzTx/>
              <a:buFont typeface="Arial"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Human Robotics Laboratory </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(Michael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Ryoo</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Human-like robots (still being planned)</a:t>
            </a:r>
          </a:p>
          <a:p>
            <a:pPr marL="171450" marR="0" lvl="0" indent="-171450" algn="l" defTabSz="685800" rtl="0" eaLnBrk="1" fontAlgn="base" latinLnBrk="0" hangingPunct="1">
              <a:lnSpc>
                <a:spcPct val="90000"/>
              </a:lnSpc>
              <a:spcBef>
                <a:spcPts val="750"/>
              </a:spcBef>
              <a:spcAft>
                <a:spcPct val="0"/>
              </a:spcAft>
              <a:buClrTx/>
              <a:buSzTx/>
              <a:buFont typeface="Arial"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Network Computing Laboratory</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(Martin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Swany</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focused on networked systems with embedded and reconfigurable computing elements for edge computing and the Internet of Things using a large cluster with FPGAs, network processors and software-defined network infrastructure. MESH and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Luddy</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facilities</a:t>
            </a:r>
          </a:p>
          <a:p>
            <a:pPr marL="171450" marR="0" lvl="0" indent="-171450" algn="l" defTabSz="685800" rtl="0" eaLnBrk="1" fontAlgn="base" latinLnBrk="0" hangingPunct="1">
              <a:lnSpc>
                <a:spcPct val="90000"/>
              </a:lnSpc>
              <a:spcBef>
                <a:spcPts val="750"/>
              </a:spcBef>
              <a:spcAft>
                <a:spcPct val="0"/>
              </a:spcAft>
              <a:buClrTx/>
              <a:buSzTx/>
              <a:buFont typeface="Arial"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Visualization Laboratory</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(Katy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Börner</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Ultra-high resolution stereo display wall, HTC VIVE, and Microsoft HoloLens setups for data visualization, scientific visualization, and virtual/augmented/mixed reality R&amp;D.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Luddy</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facility</a:t>
            </a:r>
          </a:p>
          <a:p>
            <a:pPr marL="171450" marR="0" lvl="0" indent="-171450" algn="l" defTabSz="685800" rtl="0" eaLnBrk="1" fontAlgn="base" latinLnBrk="0" hangingPunct="1">
              <a:lnSpc>
                <a:spcPct val="90000"/>
              </a:lnSpc>
              <a:spcBef>
                <a:spcPts val="750"/>
              </a:spcBef>
              <a:spcAft>
                <a:spcPct val="0"/>
              </a:spcAft>
              <a:buClrTx/>
              <a:buSzTx/>
              <a:buFont typeface="Arial"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Medical Imaging Laboratory</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Eleftherios</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Garyfallidis</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Access to critical brain and other medical datasets. Provide software tools such as DIPY and NILEARN. Also training available for medical visualization and interactive tractography analysis. Major Open Source Software emphasis (also in HPBDC and nanoBIO)</a:t>
            </a:r>
          </a:p>
          <a:p>
            <a:pPr marL="171450" marR="0" lvl="0" indent="-171450" algn="l" defTabSz="685800" rtl="0" eaLnBrk="1" fontAlgn="base" latinLnBrk="0" hangingPunct="1">
              <a:lnSpc>
                <a:spcPct val="90000"/>
              </a:lnSpc>
              <a:spcBef>
                <a:spcPts val="750"/>
              </a:spcBef>
              <a:spcAft>
                <a:spcPct val="0"/>
              </a:spcAft>
              <a:buClrTx/>
              <a:buSzTx/>
              <a:buFont typeface="Arial" charset="0"/>
              <a:buChar char="•"/>
              <a:tabLst/>
              <a:defRPr/>
            </a:pPr>
            <a:r>
              <a:rPr kumimoji="0" lang="en-US" sz="1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Fibers &amp; Additive Manufacturing Enabled Systems FAMES Laboratory </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(Alexander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Gumennik</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engineering of fibers and fabrics, embedding ensembles of </a:t>
            </a:r>
            <a:r>
              <a:rPr kumimoji="0" lang="en-US" sz="1400" b="0" i="0" u="none" strike="noStrike" kern="1200" cap="none" spc="0" normalizeH="0" baseline="0" noProof="0" dirty="0" err="1">
                <a:ln>
                  <a:noFill/>
                </a:ln>
                <a:solidFill>
                  <a:sysClr val="windowText" lastClr="000000"/>
                </a:solidFill>
                <a:effectLst/>
                <a:uLnTx/>
                <a:uFillTx/>
                <a:latin typeface="Arial" panose="020B0604020202020204"/>
                <a:ea typeface="+mn-ea"/>
                <a:cs typeface="+mn-cs"/>
              </a:rPr>
              <a:t>nano</a:t>
            </a:r>
            <a:r>
              <a:rPr kumimoji="0" lang="en-US" sz="1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-transducers and sensors. Major MESH Facility</a:t>
            </a:r>
          </a:p>
        </p:txBody>
      </p:sp>
    </p:spTree>
    <p:extLst>
      <p:ext uri="{BB962C8B-B14F-4D97-AF65-F5344CB8AC3E}">
        <p14:creationId xmlns:p14="http://schemas.microsoft.com/office/powerpoint/2010/main" val="273527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EF90F4-BEF6-4C51-B15F-B7C71A84066C}"/>
              </a:ext>
            </a:extLst>
          </p:cNvPr>
          <p:cNvGrpSpPr/>
          <p:nvPr/>
        </p:nvGrpSpPr>
        <p:grpSpPr>
          <a:xfrm>
            <a:off x="6965722" y="0"/>
            <a:ext cx="2113587" cy="5143500"/>
            <a:chOff x="3406799" y="0"/>
            <a:chExt cx="2113587" cy="5143500"/>
          </a:xfrm>
        </p:grpSpPr>
        <p:pic>
          <p:nvPicPr>
            <p:cNvPr id="2" name="Picture 1">
              <a:extLst>
                <a:ext uri="{FF2B5EF4-FFF2-40B4-BE49-F238E27FC236}">
                  <a16:creationId xmlns:a16="http://schemas.microsoft.com/office/drawing/2014/main" id="{A0AF6F26-6B29-42EE-AA22-78C091799969}"/>
                </a:ext>
              </a:extLst>
            </p:cNvPr>
            <p:cNvPicPr>
              <a:picLocks noChangeAspect="1"/>
            </p:cNvPicPr>
            <p:nvPr/>
          </p:nvPicPr>
          <p:blipFill>
            <a:blip r:embed="rId2"/>
            <a:stretch>
              <a:fillRect/>
            </a:stretch>
          </p:blipFill>
          <p:spPr>
            <a:xfrm>
              <a:off x="3623614" y="0"/>
              <a:ext cx="1896772" cy="5143500"/>
            </a:xfrm>
            <a:prstGeom prst="rect">
              <a:avLst/>
            </a:prstGeom>
          </p:spPr>
        </p:pic>
        <p:sp>
          <p:nvSpPr>
            <p:cNvPr id="4" name="Rectangle: Rounded Corners 3">
              <a:extLst>
                <a:ext uri="{FF2B5EF4-FFF2-40B4-BE49-F238E27FC236}">
                  <a16:creationId xmlns:a16="http://schemas.microsoft.com/office/drawing/2014/main" id="{89A18EBF-7C4E-446E-ABF7-1BA616A66D7F}"/>
                </a:ext>
              </a:extLst>
            </p:cNvPr>
            <p:cNvSpPr/>
            <p:nvPr/>
          </p:nvSpPr>
          <p:spPr>
            <a:xfrm>
              <a:off x="3406799" y="224691"/>
              <a:ext cx="1032812" cy="30384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MESH</a:t>
              </a:r>
            </a:p>
          </p:txBody>
        </p:sp>
        <p:sp>
          <p:nvSpPr>
            <p:cNvPr id="7" name="Rectangle: Rounded Corners 6">
              <a:extLst>
                <a:ext uri="{FF2B5EF4-FFF2-40B4-BE49-F238E27FC236}">
                  <a16:creationId xmlns:a16="http://schemas.microsoft.com/office/drawing/2014/main" id="{3856000B-F4F6-4765-81AE-C07687AF1F7C}"/>
                </a:ext>
              </a:extLst>
            </p:cNvPr>
            <p:cNvSpPr/>
            <p:nvPr/>
          </p:nvSpPr>
          <p:spPr>
            <a:xfrm>
              <a:off x="3466825" y="4476201"/>
              <a:ext cx="862049" cy="49783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Luddy</a:t>
              </a:r>
              <a:br>
                <a:rPr lang="en-US" dirty="0"/>
              </a:br>
              <a:r>
                <a:rPr lang="en-US" dirty="0"/>
                <a:t>Hall</a:t>
              </a:r>
            </a:p>
          </p:txBody>
        </p:sp>
      </p:grpSp>
      <p:sp>
        <p:nvSpPr>
          <p:cNvPr id="3" name="Rectangle 2">
            <a:extLst>
              <a:ext uri="{FF2B5EF4-FFF2-40B4-BE49-F238E27FC236}">
                <a16:creationId xmlns:a16="http://schemas.microsoft.com/office/drawing/2014/main" id="{B6D97274-A55A-439E-90FA-E2CADCEE8E91}"/>
              </a:ext>
            </a:extLst>
          </p:cNvPr>
          <p:cNvSpPr/>
          <p:nvPr/>
        </p:nvSpPr>
        <p:spPr>
          <a:xfrm>
            <a:off x="7182537" y="1762858"/>
            <a:ext cx="1896772" cy="523220"/>
          </a:xfrm>
          <a:prstGeom prst="rect">
            <a:avLst/>
          </a:prstGeom>
          <a:solidFill>
            <a:schemeClr val="bg1"/>
          </a:solidFill>
        </p:spPr>
        <p:txBody>
          <a:bodyPr wrap="square">
            <a:spAutoFit/>
          </a:bodyPr>
          <a:lstStyle/>
          <a:p>
            <a:pPr fontAlgn="base"/>
            <a:r>
              <a:rPr lang="en-US" sz="1400" b="1" dirty="0">
                <a:solidFill>
                  <a:srgbClr val="000000"/>
                </a:solidFill>
                <a:latin typeface="inherit"/>
              </a:rPr>
              <a:t>28 min </a:t>
            </a:r>
            <a:r>
              <a:rPr lang="en-US" sz="1400" dirty="0">
                <a:solidFill>
                  <a:srgbClr val="000000"/>
                </a:solidFill>
                <a:latin typeface="inherit"/>
              </a:rPr>
              <a:t>(1.4 miles)</a:t>
            </a:r>
            <a:endParaRPr lang="en-US" sz="1400" b="1" dirty="0">
              <a:solidFill>
                <a:srgbClr val="000000"/>
              </a:solidFill>
              <a:latin typeface="inherit"/>
            </a:endParaRPr>
          </a:p>
          <a:p>
            <a:pPr fontAlgn="t"/>
            <a:r>
              <a:rPr lang="en-US" sz="1400" b="1" dirty="0">
                <a:latin typeface="inherit"/>
              </a:rPr>
              <a:t>via N Woodlawn Ave</a:t>
            </a:r>
            <a:endParaRPr lang="en-US" sz="1400" b="1" i="0" dirty="0">
              <a:effectLst/>
              <a:latin typeface="inherit"/>
            </a:endParaRPr>
          </a:p>
        </p:txBody>
      </p:sp>
      <p:grpSp>
        <p:nvGrpSpPr>
          <p:cNvPr id="9" name="Group 8">
            <a:extLst>
              <a:ext uri="{FF2B5EF4-FFF2-40B4-BE49-F238E27FC236}">
                <a16:creationId xmlns:a16="http://schemas.microsoft.com/office/drawing/2014/main" id="{9EA59CA1-897A-467B-AD0E-620131F122B0}"/>
              </a:ext>
            </a:extLst>
          </p:cNvPr>
          <p:cNvGrpSpPr/>
          <p:nvPr/>
        </p:nvGrpSpPr>
        <p:grpSpPr>
          <a:xfrm>
            <a:off x="4055788" y="37439"/>
            <a:ext cx="3126749" cy="2085358"/>
            <a:chOff x="4055788" y="37439"/>
            <a:chExt cx="3126749" cy="2085358"/>
          </a:xfrm>
        </p:grpSpPr>
        <p:pic>
          <p:nvPicPr>
            <p:cNvPr id="2054" name="Picture 6" descr="https://2.bp.blogspot.com/_dqy6nbqtgqc/TLuorU8X0yI/AAAAAAAAADY/mNJpVFyhT58/s1600/IMG_4840.JPG">
              <a:extLst>
                <a:ext uri="{FF2B5EF4-FFF2-40B4-BE49-F238E27FC236}">
                  <a16:creationId xmlns:a16="http://schemas.microsoft.com/office/drawing/2014/main" id="{88EE7936-CCAB-41D2-AC6C-9AFD644A2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788" y="37439"/>
              <a:ext cx="3126749" cy="20853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C47D468-1D39-4326-8889-A5397F0607D9}"/>
                </a:ext>
              </a:extLst>
            </p:cNvPr>
            <p:cNvSpPr/>
            <p:nvPr/>
          </p:nvSpPr>
          <p:spPr>
            <a:xfrm>
              <a:off x="4586351" y="495644"/>
              <a:ext cx="1032812" cy="307777"/>
            </a:xfrm>
            <a:prstGeom prst="rect">
              <a:avLst/>
            </a:prstGeom>
            <a:solidFill>
              <a:schemeClr val="bg1"/>
            </a:solidFill>
          </p:spPr>
          <p:txBody>
            <a:bodyPr wrap="square">
              <a:spAutoFit/>
            </a:bodyPr>
            <a:lstStyle/>
            <a:p>
              <a:pPr algn="ctr" fontAlgn="base"/>
              <a:r>
                <a:rPr lang="en-US" sz="1400" b="1" dirty="0">
                  <a:solidFill>
                    <a:srgbClr val="000000"/>
                  </a:solidFill>
                  <a:latin typeface="inherit"/>
                </a:rPr>
                <a:t>ISE</a:t>
              </a:r>
              <a:endParaRPr lang="en-US" sz="1400" b="1" i="0" dirty="0">
                <a:effectLst/>
                <a:latin typeface="inherit"/>
              </a:endParaRPr>
            </a:p>
          </p:txBody>
        </p:sp>
      </p:grpSp>
      <p:grpSp>
        <p:nvGrpSpPr>
          <p:cNvPr id="8" name="Group 7">
            <a:extLst>
              <a:ext uri="{FF2B5EF4-FFF2-40B4-BE49-F238E27FC236}">
                <a16:creationId xmlns:a16="http://schemas.microsoft.com/office/drawing/2014/main" id="{060A4A98-6786-4750-A763-91224D513B95}"/>
              </a:ext>
            </a:extLst>
          </p:cNvPr>
          <p:cNvGrpSpPr/>
          <p:nvPr/>
        </p:nvGrpSpPr>
        <p:grpSpPr>
          <a:xfrm>
            <a:off x="-3416" y="0"/>
            <a:ext cx="4072404" cy="2036202"/>
            <a:chOff x="50945" y="-11734"/>
            <a:chExt cx="4072404" cy="2036202"/>
          </a:xfrm>
        </p:grpSpPr>
        <p:pic>
          <p:nvPicPr>
            <p:cNvPr id="2050" name="Picture 2" descr="Image result for engineering science hall indiana university cyclotron milo sampson">
              <a:extLst>
                <a:ext uri="{FF2B5EF4-FFF2-40B4-BE49-F238E27FC236}">
                  <a16:creationId xmlns:a16="http://schemas.microsoft.com/office/drawing/2014/main" id="{2B23ABE4-2536-4BE4-ABC2-1105B1E73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5" y="-11734"/>
              <a:ext cx="4072404" cy="20362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F96B3D5-1316-4240-A946-6585888428FA}"/>
                </a:ext>
              </a:extLst>
            </p:cNvPr>
            <p:cNvSpPr/>
            <p:nvPr/>
          </p:nvSpPr>
          <p:spPr>
            <a:xfrm>
              <a:off x="2634529" y="92242"/>
              <a:ext cx="1032812" cy="307777"/>
            </a:xfrm>
            <a:prstGeom prst="rect">
              <a:avLst/>
            </a:prstGeom>
            <a:solidFill>
              <a:schemeClr val="bg1"/>
            </a:solidFill>
          </p:spPr>
          <p:txBody>
            <a:bodyPr wrap="square">
              <a:spAutoFit/>
            </a:bodyPr>
            <a:lstStyle/>
            <a:p>
              <a:pPr algn="ctr" fontAlgn="base"/>
              <a:r>
                <a:rPr lang="en-US" sz="1400" b="1" dirty="0">
                  <a:solidFill>
                    <a:srgbClr val="000000"/>
                  </a:solidFill>
                  <a:latin typeface="inherit"/>
                </a:rPr>
                <a:t>Physics</a:t>
              </a:r>
              <a:endParaRPr lang="en-US" sz="1400" b="1" i="0" dirty="0">
                <a:effectLst/>
                <a:latin typeface="inherit"/>
              </a:endParaRPr>
            </a:p>
          </p:txBody>
        </p:sp>
      </p:grpSp>
      <p:grpSp>
        <p:nvGrpSpPr>
          <p:cNvPr id="6" name="Group 5">
            <a:extLst>
              <a:ext uri="{FF2B5EF4-FFF2-40B4-BE49-F238E27FC236}">
                <a16:creationId xmlns:a16="http://schemas.microsoft.com/office/drawing/2014/main" id="{5C4CD5B4-AF36-4868-974F-11BACB8CE395}"/>
              </a:ext>
            </a:extLst>
          </p:cNvPr>
          <p:cNvGrpSpPr/>
          <p:nvPr/>
        </p:nvGrpSpPr>
        <p:grpSpPr>
          <a:xfrm>
            <a:off x="2557553" y="2122797"/>
            <a:ext cx="4588157" cy="3058142"/>
            <a:chOff x="3410377" y="2122797"/>
            <a:chExt cx="4588157" cy="3058142"/>
          </a:xfrm>
        </p:grpSpPr>
        <p:pic>
          <p:nvPicPr>
            <p:cNvPr id="2052" name="Picture 4" descr="Image result for luddy hall">
              <a:extLst>
                <a:ext uri="{FF2B5EF4-FFF2-40B4-BE49-F238E27FC236}">
                  <a16:creationId xmlns:a16="http://schemas.microsoft.com/office/drawing/2014/main" id="{5689F82D-A3F0-4172-8415-AAFA0FF71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0377" y="2122797"/>
              <a:ext cx="4588157" cy="30581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2D0FFFD-CE68-469A-BC12-7E69B2450E0A}"/>
                </a:ext>
              </a:extLst>
            </p:cNvPr>
            <p:cNvSpPr/>
            <p:nvPr/>
          </p:nvSpPr>
          <p:spPr>
            <a:xfrm>
              <a:off x="4851632" y="2297260"/>
              <a:ext cx="1032812" cy="307777"/>
            </a:xfrm>
            <a:prstGeom prst="rect">
              <a:avLst/>
            </a:prstGeom>
            <a:solidFill>
              <a:schemeClr val="bg1"/>
            </a:solidFill>
          </p:spPr>
          <p:txBody>
            <a:bodyPr wrap="square">
              <a:spAutoFit/>
            </a:bodyPr>
            <a:lstStyle/>
            <a:p>
              <a:pPr algn="ctr" fontAlgn="base"/>
              <a:r>
                <a:rPr lang="en-US" sz="1400" b="1" dirty="0" err="1">
                  <a:solidFill>
                    <a:srgbClr val="000000"/>
                  </a:solidFill>
                  <a:latin typeface="inherit"/>
                </a:rPr>
                <a:t>Luddy</a:t>
              </a:r>
              <a:r>
                <a:rPr lang="en-US" sz="1400" b="1" dirty="0">
                  <a:solidFill>
                    <a:srgbClr val="000000"/>
                  </a:solidFill>
                  <a:latin typeface="inherit"/>
                </a:rPr>
                <a:t> Hall</a:t>
              </a:r>
              <a:endParaRPr lang="en-US" sz="1400" b="1" i="0" dirty="0">
                <a:effectLst/>
                <a:latin typeface="inherit"/>
              </a:endParaRPr>
            </a:p>
          </p:txBody>
        </p:sp>
      </p:grpSp>
      <p:sp>
        <p:nvSpPr>
          <p:cNvPr id="19" name="TextBox 18">
            <a:extLst>
              <a:ext uri="{FF2B5EF4-FFF2-40B4-BE49-F238E27FC236}">
                <a16:creationId xmlns:a16="http://schemas.microsoft.com/office/drawing/2014/main" id="{312AC008-B7F1-49BE-AB45-D6020BF1C28F}"/>
              </a:ext>
            </a:extLst>
          </p:cNvPr>
          <p:cNvSpPr txBox="1"/>
          <p:nvPr/>
        </p:nvSpPr>
        <p:spPr>
          <a:xfrm>
            <a:off x="180326" y="2220488"/>
            <a:ext cx="1957659" cy="2308324"/>
          </a:xfrm>
          <a:prstGeom prst="rect">
            <a:avLst/>
          </a:prstGeom>
          <a:noFill/>
        </p:spPr>
        <p:txBody>
          <a:bodyPr wrap="square" rtlCol="0">
            <a:spAutoFit/>
          </a:bodyPr>
          <a:lstStyle/>
          <a:p>
            <a:r>
              <a:rPr lang="en-US" dirty="0" err="1"/>
              <a:t>Luddy</a:t>
            </a:r>
            <a:r>
              <a:rPr lang="en-US" dirty="0"/>
              <a:t> Hall. Education and ~40% Faculty</a:t>
            </a:r>
          </a:p>
          <a:p>
            <a:endParaRPr lang="en-US" dirty="0"/>
          </a:p>
          <a:p>
            <a:r>
              <a:rPr lang="en-US" dirty="0"/>
              <a:t>MESH </a:t>
            </a:r>
            <a:br>
              <a:rPr lang="en-US" dirty="0"/>
            </a:br>
            <a:r>
              <a:rPr lang="en-US" dirty="0"/>
              <a:t>major research labs and 60% Faculty</a:t>
            </a:r>
          </a:p>
        </p:txBody>
      </p:sp>
    </p:spTree>
    <p:extLst>
      <p:ext uri="{BB962C8B-B14F-4D97-AF65-F5344CB8AC3E}">
        <p14:creationId xmlns:p14="http://schemas.microsoft.com/office/powerpoint/2010/main" val="2680576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991438-53A9-42E9-89F1-94F746F9E17A}"/>
              </a:ext>
            </a:extLst>
          </p:cNvPr>
          <p:cNvSpPr txBox="1"/>
          <p:nvPr/>
        </p:nvSpPr>
        <p:spPr>
          <a:xfrm>
            <a:off x="0" y="618371"/>
            <a:ext cx="1658775" cy="3139321"/>
          </a:xfrm>
          <a:prstGeom prst="rect">
            <a:avLst/>
          </a:prstGeom>
          <a:noFill/>
        </p:spPr>
        <p:txBody>
          <a:bodyPr wrap="square" rtlCol="0">
            <a:spAutoFit/>
          </a:bodyPr>
          <a:lstStyle/>
          <a:p>
            <a:r>
              <a:rPr lang="en-US" dirty="0"/>
              <a:t>MESH still being renovated</a:t>
            </a:r>
          </a:p>
          <a:p>
            <a:endParaRPr lang="en-US" dirty="0"/>
          </a:p>
          <a:p>
            <a:r>
              <a:rPr lang="en-US" dirty="0"/>
              <a:t>Currently in Smith and Simon Hall for Bio</a:t>
            </a:r>
          </a:p>
          <a:p>
            <a:endParaRPr lang="en-US" dirty="0"/>
          </a:p>
          <a:p>
            <a:r>
              <a:rPr lang="en-US" dirty="0"/>
              <a:t>ISE will pay Uber charges</a:t>
            </a:r>
          </a:p>
        </p:txBody>
      </p:sp>
      <p:grpSp>
        <p:nvGrpSpPr>
          <p:cNvPr id="11" name="Group 10">
            <a:extLst>
              <a:ext uri="{FF2B5EF4-FFF2-40B4-BE49-F238E27FC236}">
                <a16:creationId xmlns:a16="http://schemas.microsoft.com/office/drawing/2014/main" id="{074FE3C9-070F-46BA-8702-D70A37572141}"/>
              </a:ext>
            </a:extLst>
          </p:cNvPr>
          <p:cNvGrpSpPr/>
          <p:nvPr/>
        </p:nvGrpSpPr>
        <p:grpSpPr>
          <a:xfrm>
            <a:off x="1678510" y="0"/>
            <a:ext cx="7722046" cy="5210106"/>
            <a:chOff x="1678510" y="0"/>
            <a:chExt cx="7722046" cy="5210106"/>
          </a:xfrm>
        </p:grpSpPr>
        <p:grpSp>
          <p:nvGrpSpPr>
            <p:cNvPr id="7" name="Group 6">
              <a:extLst>
                <a:ext uri="{FF2B5EF4-FFF2-40B4-BE49-F238E27FC236}">
                  <a16:creationId xmlns:a16="http://schemas.microsoft.com/office/drawing/2014/main" id="{92A44C9C-35D9-45FF-A9D2-032AD0291119}"/>
                </a:ext>
              </a:extLst>
            </p:cNvPr>
            <p:cNvGrpSpPr/>
            <p:nvPr/>
          </p:nvGrpSpPr>
          <p:grpSpPr>
            <a:xfrm>
              <a:off x="1678510" y="0"/>
              <a:ext cx="7531272" cy="5210106"/>
              <a:chOff x="1678510" y="0"/>
              <a:chExt cx="7531272" cy="5210106"/>
            </a:xfrm>
          </p:grpSpPr>
          <p:pic>
            <p:nvPicPr>
              <p:cNvPr id="2" name="Picture 1">
                <a:extLst>
                  <a:ext uri="{FF2B5EF4-FFF2-40B4-BE49-F238E27FC236}">
                    <a16:creationId xmlns:a16="http://schemas.microsoft.com/office/drawing/2014/main" id="{0D311F13-17CB-4249-9E3A-19CEFA58F983}"/>
                  </a:ext>
                </a:extLst>
              </p:cNvPr>
              <p:cNvPicPr>
                <a:picLocks noChangeAspect="1"/>
              </p:cNvPicPr>
              <p:nvPr/>
            </p:nvPicPr>
            <p:blipFill>
              <a:blip r:embed="rId2"/>
              <a:stretch>
                <a:fillRect/>
              </a:stretch>
            </p:blipFill>
            <p:spPr>
              <a:xfrm>
                <a:off x="1678510" y="0"/>
                <a:ext cx="7531272" cy="5210106"/>
              </a:xfrm>
              <a:prstGeom prst="rect">
                <a:avLst/>
              </a:prstGeom>
            </p:spPr>
          </p:pic>
          <p:sp>
            <p:nvSpPr>
              <p:cNvPr id="5" name="Rectangle 4">
                <a:extLst>
                  <a:ext uri="{FF2B5EF4-FFF2-40B4-BE49-F238E27FC236}">
                    <a16:creationId xmlns:a16="http://schemas.microsoft.com/office/drawing/2014/main" id="{6AD818C4-91BE-4464-85F4-DD2A004372D6}"/>
                  </a:ext>
                </a:extLst>
              </p:cNvPr>
              <p:cNvSpPr/>
              <p:nvPr/>
            </p:nvSpPr>
            <p:spPr>
              <a:xfrm>
                <a:off x="4734280" y="4380344"/>
                <a:ext cx="1872629" cy="369332"/>
              </a:xfrm>
              <a:prstGeom prst="rect">
                <a:avLst/>
              </a:prstGeom>
              <a:solidFill>
                <a:schemeClr val="bg1"/>
              </a:solidFill>
            </p:spPr>
            <p:txBody>
              <a:bodyPr wrap="none">
                <a:spAutoFit/>
              </a:bodyPr>
              <a:lstStyle/>
              <a:p>
                <a:pPr fontAlgn="base"/>
                <a:r>
                  <a:rPr lang="en-US" b="1" dirty="0">
                    <a:solidFill>
                      <a:srgbClr val="000000"/>
                    </a:solidFill>
                    <a:latin typeface="inherit"/>
                  </a:rPr>
                  <a:t>28 min </a:t>
                </a:r>
                <a:r>
                  <a:rPr lang="en-US" dirty="0">
                    <a:solidFill>
                      <a:srgbClr val="000000"/>
                    </a:solidFill>
                    <a:latin typeface="inherit"/>
                  </a:rPr>
                  <a:t>(1.4 miles)</a:t>
                </a:r>
                <a:endParaRPr lang="en-US" b="1" dirty="0">
                  <a:solidFill>
                    <a:srgbClr val="000000"/>
                  </a:solidFill>
                  <a:latin typeface="inherit"/>
                </a:endParaRPr>
              </a:p>
            </p:txBody>
          </p:sp>
          <p:sp>
            <p:nvSpPr>
              <p:cNvPr id="6" name="Rectangle 5">
                <a:extLst>
                  <a:ext uri="{FF2B5EF4-FFF2-40B4-BE49-F238E27FC236}">
                    <a16:creationId xmlns:a16="http://schemas.microsoft.com/office/drawing/2014/main" id="{376535DE-2584-4AFD-B174-690EDE9A5742}"/>
                  </a:ext>
                </a:extLst>
              </p:cNvPr>
              <p:cNvSpPr/>
              <p:nvPr/>
            </p:nvSpPr>
            <p:spPr>
              <a:xfrm>
                <a:off x="3797965" y="643803"/>
                <a:ext cx="1872629" cy="369332"/>
              </a:xfrm>
              <a:prstGeom prst="rect">
                <a:avLst/>
              </a:prstGeom>
              <a:solidFill>
                <a:schemeClr val="bg1"/>
              </a:solidFill>
            </p:spPr>
            <p:txBody>
              <a:bodyPr wrap="none">
                <a:spAutoFit/>
              </a:bodyPr>
              <a:lstStyle/>
              <a:p>
                <a:pPr fontAlgn="base"/>
                <a:r>
                  <a:rPr lang="en-US" b="1" dirty="0">
                    <a:solidFill>
                      <a:srgbClr val="000000"/>
                    </a:solidFill>
                    <a:latin typeface="inherit"/>
                  </a:rPr>
                  <a:t>28 min </a:t>
                </a:r>
                <a:r>
                  <a:rPr lang="en-US" dirty="0">
                    <a:solidFill>
                      <a:srgbClr val="000000"/>
                    </a:solidFill>
                    <a:latin typeface="inherit"/>
                  </a:rPr>
                  <a:t>(1.4 miles)</a:t>
                </a:r>
                <a:endParaRPr lang="en-US" b="1" dirty="0">
                  <a:solidFill>
                    <a:srgbClr val="000000"/>
                  </a:solidFill>
                  <a:latin typeface="inherit"/>
                </a:endParaRPr>
              </a:p>
            </p:txBody>
          </p:sp>
        </p:grpSp>
        <p:sp>
          <p:nvSpPr>
            <p:cNvPr id="8" name="Rectangle: Rounded Corners 7">
              <a:extLst>
                <a:ext uri="{FF2B5EF4-FFF2-40B4-BE49-F238E27FC236}">
                  <a16:creationId xmlns:a16="http://schemas.microsoft.com/office/drawing/2014/main" id="{81335302-2F9C-4CCA-9828-CE5E07BBDAC1}"/>
                </a:ext>
              </a:extLst>
            </p:cNvPr>
            <p:cNvSpPr/>
            <p:nvPr/>
          </p:nvSpPr>
          <p:spPr>
            <a:xfrm>
              <a:off x="3797965" y="89981"/>
              <a:ext cx="1032812" cy="30384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MESH</a:t>
              </a:r>
            </a:p>
          </p:txBody>
        </p:sp>
        <p:sp>
          <p:nvSpPr>
            <p:cNvPr id="9" name="TextBox 8">
              <a:extLst>
                <a:ext uri="{FF2B5EF4-FFF2-40B4-BE49-F238E27FC236}">
                  <a16:creationId xmlns:a16="http://schemas.microsoft.com/office/drawing/2014/main" id="{0EB74B7F-1782-48AE-A3D4-6FF1F5C7521A}"/>
                </a:ext>
              </a:extLst>
            </p:cNvPr>
            <p:cNvSpPr txBox="1"/>
            <p:nvPr/>
          </p:nvSpPr>
          <p:spPr>
            <a:xfrm>
              <a:off x="6959966" y="1859929"/>
              <a:ext cx="2184034" cy="923330"/>
            </a:xfrm>
            <a:prstGeom prst="rect">
              <a:avLst/>
            </a:prstGeom>
            <a:noFill/>
          </p:spPr>
          <p:txBody>
            <a:bodyPr wrap="square" rtlCol="0">
              <a:spAutoFit/>
            </a:bodyPr>
            <a:lstStyle/>
            <a:p>
              <a:r>
                <a:rPr lang="en-US" dirty="0"/>
                <a:t>New Hospital and Biomedical Research Complex</a:t>
              </a:r>
            </a:p>
          </p:txBody>
        </p:sp>
        <p:sp>
          <p:nvSpPr>
            <p:cNvPr id="10" name="TextBox 9">
              <a:extLst>
                <a:ext uri="{FF2B5EF4-FFF2-40B4-BE49-F238E27FC236}">
                  <a16:creationId xmlns:a16="http://schemas.microsoft.com/office/drawing/2014/main" id="{31AC7F00-FA62-43EF-B1CF-117A37CDDE1D}"/>
                </a:ext>
              </a:extLst>
            </p:cNvPr>
            <p:cNvSpPr txBox="1"/>
            <p:nvPr/>
          </p:nvSpPr>
          <p:spPr>
            <a:xfrm>
              <a:off x="7282308" y="3624948"/>
              <a:ext cx="2118248" cy="523220"/>
            </a:xfrm>
            <a:prstGeom prst="rect">
              <a:avLst/>
            </a:prstGeom>
            <a:noFill/>
          </p:spPr>
          <p:txBody>
            <a:bodyPr wrap="square" rtlCol="0">
              <a:spAutoFit/>
            </a:bodyPr>
            <a:lstStyle/>
            <a:p>
              <a:r>
                <a:rPr lang="en-US" sz="1400" dirty="0"/>
                <a:t>CIB Cyberinfrastructure building</a:t>
              </a:r>
            </a:p>
          </p:txBody>
        </p:sp>
      </p:grpSp>
    </p:spTree>
    <p:extLst>
      <p:ext uri="{BB962C8B-B14F-4D97-AF65-F5344CB8AC3E}">
        <p14:creationId xmlns:p14="http://schemas.microsoft.com/office/powerpoint/2010/main" val="1364012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B10E-8BF5-B344-AF6A-57E8B47D10E9}"/>
              </a:ext>
            </a:extLst>
          </p:cNvPr>
          <p:cNvSpPr>
            <a:spLocks noGrp="1"/>
          </p:cNvSpPr>
          <p:nvPr>
            <p:ph type="title"/>
          </p:nvPr>
        </p:nvSpPr>
        <p:spPr/>
        <p:txBody>
          <a:bodyPr/>
          <a:lstStyle/>
          <a:p>
            <a:r>
              <a:rPr lang="en-US" dirty="0"/>
              <a:t>Meet Our Faculty</a:t>
            </a:r>
          </a:p>
        </p:txBody>
      </p:sp>
      <p:sp>
        <p:nvSpPr>
          <p:cNvPr id="4" name="Text Placeholder 3">
            <a:extLst>
              <a:ext uri="{FF2B5EF4-FFF2-40B4-BE49-F238E27FC236}">
                <a16:creationId xmlns:a16="http://schemas.microsoft.com/office/drawing/2014/main" id="{CEE36F08-9D70-FB40-B876-8C32A5EBAB33}"/>
              </a:ext>
            </a:extLst>
          </p:cNvPr>
          <p:cNvSpPr>
            <a:spLocks noGrp="1"/>
          </p:cNvSpPr>
          <p:nvPr>
            <p:ph type="body" sz="quarter" idx="10"/>
          </p:nvPr>
        </p:nvSpPr>
        <p:spPr/>
        <p:txBody>
          <a:bodyPr/>
          <a:lstStyle/>
          <a:p>
            <a:r>
              <a:rPr lang="en-US" dirty="0"/>
              <a:t>Intelligent Systems Engineering</a:t>
            </a:r>
          </a:p>
        </p:txBody>
      </p:sp>
    </p:spTree>
    <p:extLst>
      <p:ext uri="{BB962C8B-B14F-4D97-AF65-F5344CB8AC3E}">
        <p14:creationId xmlns:p14="http://schemas.microsoft.com/office/powerpoint/2010/main" val="1613312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5" descr="Geoff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44" y="1368719"/>
            <a:ext cx="914400" cy="94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5744" y="2469304"/>
            <a:ext cx="914400"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Related image">
            <a:extLst>
              <a:ext uri="{FF2B5EF4-FFF2-40B4-BE49-F238E27FC236}">
                <a16:creationId xmlns:a16="http://schemas.microsoft.com/office/drawing/2014/main" id="{1D08A900-49D8-4A43-A21C-21159FBF1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744" y="3538360"/>
            <a:ext cx="914400" cy="91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DA3E9EC-9AEE-41C5-A830-0A31F0DA69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744" y="228599"/>
            <a:ext cx="914400" cy="985466"/>
          </a:xfrm>
          <a:prstGeom prst="rect">
            <a:avLst/>
          </a:prstGeom>
        </p:spPr>
      </p:pic>
      <p:sp>
        <p:nvSpPr>
          <p:cNvPr id="2" name="TextBox 1">
            <a:extLst>
              <a:ext uri="{FF2B5EF4-FFF2-40B4-BE49-F238E27FC236}">
                <a16:creationId xmlns:a16="http://schemas.microsoft.com/office/drawing/2014/main" id="{389245CC-16D0-FC44-A8A5-0A9AD3BA38DE}"/>
              </a:ext>
            </a:extLst>
          </p:cNvPr>
          <p:cNvSpPr txBox="1"/>
          <p:nvPr/>
        </p:nvSpPr>
        <p:spPr>
          <a:xfrm>
            <a:off x="2405743" y="290735"/>
            <a:ext cx="6204857" cy="923330"/>
          </a:xfrm>
          <a:prstGeom prst="rect">
            <a:avLst/>
          </a:prstGeom>
          <a:noFill/>
        </p:spPr>
        <p:txBody>
          <a:bodyPr wrap="square" rtlCol="0">
            <a:spAutoFit/>
          </a:bodyPr>
          <a:lstStyle/>
          <a:p>
            <a:r>
              <a:rPr lang="en-US" altLang="en-US" b="1" dirty="0">
                <a:ea typeface="ＭＳ Ｐゴシック" charset="-128"/>
                <a:cs typeface="ＭＳ Ｐゴシック" charset="-128"/>
              </a:rPr>
              <a:t>Raj Acharya, CE, Intelligent Systems: </a:t>
            </a:r>
            <a:r>
              <a:rPr lang="en-US" altLang="en-US" dirty="0">
                <a:ea typeface="ＭＳ Ｐゴシック" charset="-128"/>
                <a:cs typeface="ＭＳ Ｐゴシック" charset="-128"/>
              </a:rPr>
              <a:t>Dean of the School of Informatics and Computing, Rudy Professor of Engineering, Computer Science and Informatics</a:t>
            </a:r>
            <a:endParaRPr lang="en-US" altLang="en-US" b="1" dirty="0">
              <a:ea typeface="ＭＳ Ｐゴシック" charset="-128"/>
              <a:cs typeface="ＭＳ Ｐゴシック" charset="-128"/>
            </a:endParaRPr>
          </a:p>
        </p:txBody>
      </p:sp>
      <p:sp>
        <p:nvSpPr>
          <p:cNvPr id="8" name="TextBox 7">
            <a:extLst>
              <a:ext uri="{FF2B5EF4-FFF2-40B4-BE49-F238E27FC236}">
                <a16:creationId xmlns:a16="http://schemas.microsoft.com/office/drawing/2014/main" id="{62149583-CBA9-6F47-9AC0-E71E804F6BDA}"/>
              </a:ext>
            </a:extLst>
          </p:cNvPr>
          <p:cNvSpPr txBox="1"/>
          <p:nvPr/>
        </p:nvSpPr>
        <p:spPr>
          <a:xfrm>
            <a:off x="2405742" y="1358246"/>
            <a:ext cx="6204858" cy="923330"/>
          </a:xfrm>
          <a:prstGeom prst="rect">
            <a:avLst/>
          </a:prstGeom>
          <a:noFill/>
        </p:spPr>
        <p:txBody>
          <a:bodyPr wrap="square" rtlCol="0">
            <a:spAutoFit/>
          </a:bodyPr>
          <a:lstStyle/>
          <a:p>
            <a:r>
              <a:rPr lang="en-US" altLang="en-US" b="1" dirty="0">
                <a:ea typeface="MS PGothic" charset="-128"/>
              </a:rPr>
              <a:t>Geoffrey Fox; </a:t>
            </a:r>
            <a:r>
              <a:rPr lang="en-US" altLang="en-US" i="1" dirty="0">
                <a:ea typeface="MS PGothic" charset="-128"/>
              </a:rPr>
              <a:t>Chair</a:t>
            </a:r>
            <a:r>
              <a:rPr lang="en-US" altLang="en-US" dirty="0">
                <a:ea typeface="MS PGothic" charset="-128"/>
              </a:rPr>
              <a:t>, </a:t>
            </a:r>
            <a:r>
              <a:rPr lang="en-US" altLang="en-US" b="1" dirty="0">
                <a:ea typeface="MS PGothic" charset="-128"/>
              </a:rPr>
              <a:t>CPS, Intelligent Systems:</a:t>
            </a:r>
            <a:r>
              <a:rPr lang="en-US" altLang="en-US" dirty="0">
                <a:ea typeface="MS PGothic" charset="-128"/>
              </a:rPr>
              <a:t> </a:t>
            </a:r>
            <a:r>
              <a:rPr lang="en-US" altLang="en-US" dirty="0">
                <a:ea typeface="ＭＳ Ｐゴシック" charset="-128"/>
                <a:cs typeface="ＭＳ Ｐゴシック" charset="-128"/>
              </a:rPr>
              <a:t>IU distinguished professor, </a:t>
            </a:r>
            <a:r>
              <a:rPr lang="en-US" altLang="en-US" dirty="0">
                <a:ea typeface="MS PGothic" charset="-128"/>
              </a:rPr>
              <a:t>Data Analytics, Parallel computing, Physics.</a:t>
            </a:r>
            <a:endParaRPr lang="en-US" altLang="en-US" b="1" dirty="0">
              <a:ea typeface="ＭＳ Ｐゴシック" charset="-128"/>
              <a:cs typeface="ＭＳ Ｐゴシック" charset="-128"/>
            </a:endParaRPr>
          </a:p>
        </p:txBody>
      </p:sp>
      <p:sp>
        <p:nvSpPr>
          <p:cNvPr id="11" name="TextBox 10">
            <a:extLst>
              <a:ext uri="{FF2B5EF4-FFF2-40B4-BE49-F238E27FC236}">
                <a16:creationId xmlns:a16="http://schemas.microsoft.com/office/drawing/2014/main" id="{5B3B852C-17D7-B347-9159-C8B628A523C3}"/>
              </a:ext>
            </a:extLst>
          </p:cNvPr>
          <p:cNvSpPr txBox="1"/>
          <p:nvPr/>
        </p:nvSpPr>
        <p:spPr>
          <a:xfrm>
            <a:off x="2405742" y="2460254"/>
            <a:ext cx="6112420" cy="923330"/>
          </a:xfrm>
          <a:prstGeom prst="rect">
            <a:avLst/>
          </a:prstGeom>
          <a:noFill/>
        </p:spPr>
        <p:txBody>
          <a:bodyPr wrap="square" rtlCol="0">
            <a:spAutoFit/>
          </a:bodyPr>
          <a:lstStyle/>
          <a:p>
            <a:r>
              <a:rPr lang="en-US" altLang="en-US" b="1" dirty="0">
                <a:ea typeface="MS PGothic" charset="-128"/>
              </a:rPr>
              <a:t>Martin </a:t>
            </a:r>
            <a:r>
              <a:rPr lang="en-US" altLang="en-US" b="1" dirty="0" err="1">
                <a:ea typeface="MS PGothic" charset="-128"/>
              </a:rPr>
              <a:t>Swany</a:t>
            </a:r>
            <a:r>
              <a:rPr lang="en-US" altLang="en-US" b="1" dirty="0">
                <a:ea typeface="MS PGothic" charset="-128"/>
              </a:rPr>
              <a:t>; </a:t>
            </a:r>
            <a:r>
              <a:rPr lang="en-US" altLang="en-US" i="1" dirty="0">
                <a:ea typeface="MS PGothic" charset="-128"/>
              </a:rPr>
              <a:t>Associate Chair,</a:t>
            </a:r>
            <a:r>
              <a:rPr lang="en-US" altLang="en-US" b="1" dirty="0">
                <a:ea typeface="MS PGothic" charset="-128"/>
              </a:rPr>
              <a:t> CE, CPS: </a:t>
            </a:r>
            <a:r>
              <a:rPr lang="en-US" altLang="en-US" dirty="0">
                <a:ea typeface="MS PGothic" charset="-128"/>
              </a:rPr>
              <a:t>Network Systems, Embedded Systems, High-Performance Computing, Data Management</a:t>
            </a:r>
            <a:endParaRPr lang="en-US" altLang="en-US" b="1" dirty="0">
              <a:ea typeface="ＭＳ Ｐゴシック" charset="-128"/>
              <a:cs typeface="ＭＳ Ｐゴシック" charset="-128"/>
            </a:endParaRPr>
          </a:p>
        </p:txBody>
      </p:sp>
      <p:sp>
        <p:nvSpPr>
          <p:cNvPr id="12" name="TextBox 11">
            <a:extLst>
              <a:ext uri="{FF2B5EF4-FFF2-40B4-BE49-F238E27FC236}">
                <a16:creationId xmlns:a16="http://schemas.microsoft.com/office/drawing/2014/main" id="{1B569845-E557-CD4F-894E-661758171C4B}"/>
              </a:ext>
            </a:extLst>
          </p:cNvPr>
          <p:cNvSpPr txBox="1"/>
          <p:nvPr/>
        </p:nvSpPr>
        <p:spPr>
          <a:xfrm>
            <a:off x="2405742" y="3528026"/>
            <a:ext cx="6204858" cy="923330"/>
          </a:xfrm>
          <a:prstGeom prst="rect">
            <a:avLst/>
          </a:prstGeom>
          <a:noFill/>
        </p:spPr>
        <p:txBody>
          <a:bodyPr wrap="square" rtlCol="0">
            <a:spAutoFit/>
          </a:bodyPr>
          <a:lstStyle/>
          <a:p>
            <a:pPr marL="0" lvl="1" indent="0">
              <a:buNone/>
            </a:pPr>
            <a:r>
              <a:rPr lang="en-US" altLang="en-US" b="1" dirty="0">
                <a:ea typeface="ＭＳ Ｐゴシック" charset="-128"/>
                <a:cs typeface="ＭＳ Ｐゴシック" charset="-128"/>
              </a:rPr>
              <a:t>Katy </a:t>
            </a:r>
            <a:r>
              <a:rPr lang="en-US" altLang="en-US" b="1" dirty="0" err="1">
                <a:ea typeface="ＭＳ Ｐゴシック" charset="-128"/>
                <a:cs typeface="ＭＳ Ｐゴシック" charset="-128"/>
              </a:rPr>
              <a:t>Borner</a:t>
            </a:r>
            <a:r>
              <a:rPr lang="en-US" altLang="en-US" b="1" dirty="0">
                <a:ea typeface="ＭＳ Ｐゴシック" charset="-128"/>
                <a:cs typeface="ＭＳ Ｐゴシック" charset="-128"/>
              </a:rPr>
              <a:t>, Intelligent Systems: </a:t>
            </a:r>
            <a:r>
              <a:rPr lang="en-US" altLang="en-US" dirty="0">
                <a:ea typeface="ＭＳ Ｐゴシック" charset="-128"/>
                <a:cs typeface="ＭＳ Ｐゴシック" charset="-128"/>
              </a:rPr>
              <a:t>IU distinguished professor, data analysis and visualization, particularly in the areas of science and technology studies.</a:t>
            </a:r>
          </a:p>
        </p:txBody>
      </p:sp>
    </p:spTree>
    <p:extLst>
      <p:ext uri="{BB962C8B-B14F-4D97-AF65-F5344CB8AC3E}">
        <p14:creationId xmlns:p14="http://schemas.microsoft.com/office/powerpoint/2010/main" val="2328037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95D2-97F0-46F7-82B3-0C1DCBF4A9E0}"/>
              </a:ext>
            </a:extLst>
          </p:cNvPr>
          <p:cNvSpPr>
            <a:spLocks noGrp="1"/>
          </p:cNvSpPr>
          <p:nvPr>
            <p:ph type="ctrTitle"/>
          </p:nvPr>
        </p:nvSpPr>
        <p:spPr/>
        <p:txBody>
          <a:bodyPr/>
          <a:lstStyle/>
          <a:p>
            <a:r>
              <a:rPr lang="en-US" dirty="0"/>
              <a:t>Hello! New Graduate Students</a:t>
            </a:r>
          </a:p>
        </p:txBody>
      </p:sp>
      <p:sp>
        <p:nvSpPr>
          <p:cNvPr id="3" name="Content Placeholder 2">
            <a:extLst>
              <a:ext uri="{FF2B5EF4-FFF2-40B4-BE49-F238E27FC236}">
                <a16:creationId xmlns:a16="http://schemas.microsoft.com/office/drawing/2014/main" id="{70467708-9CA3-4ECC-AEF6-7ED368EEB3F1}"/>
              </a:ext>
            </a:extLst>
          </p:cNvPr>
          <p:cNvSpPr>
            <a:spLocks noGrp="1"/>
          </p:cNvSpPr>
          <p:nvPr>
            <p:ph idx="1"/>
          </p:nvPr>
        </p:nvSpPr>
        <p:spPr>
          <a:xfrm>
            <a:off x="518824" y="1255914"/>
            <a:ext cx="8015594" cy="3171361"/>
          </a:xfrm>
        </p:spPr>
        <p:txBody>
          <a:bodyPr>
            <a:normAutofit fontScale="92500" lnSpcReduction="10000"/>
          </a:bodyPr>
          <a:lstStyle/>
          <a:p>
            <a:pPr>
              <a:buFont typeface="Arial" panose="020B0604020202020204" pitchFamily="34" charset="0"/>
              <a:buChar char="•"/>
            </a:pPr>
            <a:r>
              <a:rPr lang="en-US" dirty="0"/>
              <a:t>Third year of Ph.D. and Undergraduate</a:t>
            </a:r>
          </a:p>
          <a:p>
            <a:pPr>
              <a:buFont typeface="Arial" panose="020B0604020202020204" pitchFamily="34" charset="0"/>
              <a:buChar char="•"/>
            </a:pPr>
            <a:r>
              <a:rPr lang="en-US" dirty="0"/>
              <a:t>First year of Masters</a:t>
            </a:r>
          </a:p>
          <a:p>
            <a:pPr>
              <a:buFont typeface="Arial" panose="020B0604020202020204" pitchFamily="34" charset="0"/>
              <a:buChar char="•"/>
            </a:pPr>
            <a:r>
              <a:rPr lang="en-US" dirty="0"/>
              <a:t>Current PhD population- 40</a:t>
            </a:r>
          </a:p>
          <a:p>
            <a:pPr>
              <a:buFont typeface="Arial" panose="020B0604020202020204" pitchFamily="34" charset="0"/>
              <a:buChar char="•"/>
            </a:pPr>
            <a:r>
              <a:rPr lang="en-US" dirty="0"/>
              <a:t>Incoming class of PhD students: 23</a:t>
            </a:r>
          </a:p>
          <a:p>
            <a:pPr>
              <a:buFont typeface="Arial" panose="020B0604020202020204" pitchFamily="34" charset="0"/>
              <a:buChar char="•"/>
            </a:pPr>
            <a:r>
              <a:rPr lang="en-US" dirty="0"/>
              <a:t>Incoming class of MS - 10</a:t>
            </a:r>
          </a:p>
          <a:p>
            <a:pPr>
              <a:buFont typeface="Arial" panose="020B0604020202020204" pitchFamily="34" charset="0"/>
              <a:buChar char="•"/>
            </a:pPr>
            <a:r>
              <a:rPr lang="en-US" dirty="0"/>
              <a:t>New students hail from -  Columbia, China, India, Pakistan, Turkey, Sri Lanka, South Korea and the USA.</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323252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5"/>
          <p:cNvPicPr>
            <a:picLocks noChangeAspect="1" noChangeArrowheads="1"/>
          </p:cNvPicPr>
          <p:nvPr/>
        </p:nvPicPr>
        <p:blipFill>
          <a:blip r:embed="rId3"/>
          <a:stretch>
            <a:fillRect/>
          </a:stretch>
        </p:blipFill>
        <p:spPr bwMode="auto">
          <a:xfrm>
            <a:off x="1066628" y="13773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
          <p:cNvPicPr>
            <a:picLocks noChangeAspect="1"/>
          </p:cNvPicPr>
          <p:nvPr/>
        </p:nvPicPr>
        <p:blipFill>
          <a:blip r:embed="rId4"/>
          <a:stretch>
            <a:fillRect/>
          </a:stretch>
        </p:blipFill>
        <p:spPr bwMode="auto">
          <a:xfrm>
            <a:off x="1066628" y="245783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1D08A900-49D8-4A43-A21C-21159FBF16C3}"/>
              </a:ext>
            </a:extLst>
          </p:cNvPr>
          <p:cNvPicPr>
            <a:picLocks noChangeAspect="1" noChangeArrowheads="1"/>
          </p:cNvPicPr>
          <p:nvPr/>
        </p:nvPicPr>
        <p:blipFill>
          <a:blip r:embed="rId5"/>
          <a:stretch>
            <a:fillRect/>
          </a:stretch>
        </p:blipFill>
        <p:spPr bwMode="auto">
          <a:xfrm>
            <a:off x="1067330" y="3538360"/>
            <a:ext cx="912996" cy="91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DA3E9EC-9AEE-41C5-A830-0A31F0DA69F1}"/>
              </a:ext>
            </a:extLst>
          </p:cNvPr>
          <p:cNvPicPr>
            <a:picLocks noChangeAspect="1"/>
          </p:cNvPicPr>
          <p:nvPr/>
        </p:nvPicPr>
        <p:blipFill>
          <a:blip r:embed="rId6"/>
          <a:stretch>
            <a:fillRect/>
          </a:stretch>
        </p:blipFill>
        <p:spPr>
          <a:xfrm>
            <a:off x="1066628" y="296790"/>
            <a:ext cx="914400" cy="914400"/>
          </a:xfrm>
          <a:prstGeom prst="rect">
            <a:avLst/>
          </a:prstGeom>
        </p:spPr>
      </p:pic>
      <p:sp>
        <p:nvSpPr>
          <p:cNvPr id="2" name="TextBox 1">
            <a:extLst>
              <a:ext uri="{FF2B5EF4-FFF2-40B4-BE49-F238E27FC236}">
                <a16:creationId xmlns:a16="http://schemas.microsoft.com/office/drawing/2014/main" id="{389245CC-16D0-FC44-A8A5-0A9AD3BA38DE}"/>
              </a:ext>
            </a:extLst>
          </p:cNvPr>
          <p:cNvSpPr txBox="1"/>
          <p:nvPr/>
        </p:nvSpPr>
        <p:spPr>
          <a:xfrm>
            <a:off x="2362200" y="290735"/>
            <a:ext cx="5845629" cy="646331"/>
          </a:xfrm>
          <a:prstGeom prst="rect">
            <a:avLst/>
          </a:prstGeom>
          <a:noFill/>
        </p:spPr>
        <p:txBody>
          <a:bodyPr wrap="square" rtlCol="0">
            <a:spAutoFit/>
          </a:bodyPr>
          <a:lstStyle/>
          <a:p>
            <a:r>
              <a:rPr lang="en-US" altLang="en-US" b="1" dirty="0">
                <a:ea typeface="MS PGothic" charset="-128"/>
              </a:rPr>
              <a:t>James Glazier;</a:t>
            </a:r>
            <a:r>
              <a:rPr lang="en-US" altLang="en-US" dirty="0">
                <a:ea typeface="MS PGothic" charset="-128"/>
              </a:rPr>
              <a:t> </a:t>
            </a:r>
            <a:r>
              <a:rPr lang="en-US" altLang="en-US" b="1" dirty="0">
                <a:ea typeface="MS PGothic" charset="-128"/>
              </a:rPr>
              <a:t>Bio-engineering: </a:t>
            </a:r>
            <a:r>
              <a:rPr lang="en-US" altLang="en-US" dirty="0" err="1">
                <a:ea typeface="MS PGothic" charset="-128"/>
              </a:rPr>
              <a:t>Biocomplexity</a:t>
            </a:r>
            <a:r>
              <a:rPr lang="en-US" altLang="en-US" dirty="0">
                <a:ea typeface="MS PGothic" charset="-128"/>
              </a:rPr>
              <a:t>, Virtual Tissue, toxicity.</a:t>
            </a:r>
          </a:p>
        </p:txBody>
      </p:sp>
      <p:sp>
        <p:nvSpPr>
          <p:cNvPr id="8" name="TextBox 7">
            <a:extLst>
              <a:ext uri="{FF2B5EF4-FFF2-40B4-BE49-F238E27FC236}">
                <a16:creationId xmlns:a16="http://schemas.microsoft.com/office/drawing/2014/main" id="{62149583-CBA9-6F47-9AC0-E71E804F6BDA}"/>
              </a:ext>
            </a:extLst>
          </p:cNvPr>
          <p:cNvSpPr txBox="1"/>
          <p:nvPr/>
        </p:nvSpPr>
        <p:spPr>
          <a:xfrm>
            <a:off x="2362199" y="1358246"/>
            <a:ext cx="5845630" cy="923330"/>
          </a:xfrm>
          <a:prstGeom prst="rect">
            <a:avLst/>
          </a:prstGeom>
          <a:noFill/>
        </p:spPr>
        <p:txBody>
          <a:bodyPr wrap="square" rtlCol="0">
            <a:spAutoFit/>
          </a:bodyPr>
          <a:lstStyle/>
          <a:p>
            <a:r>
              <a:rPr lang="en-US" altLang="en-US" b="1" dirty="0">
                <a:ea typeface="MS PGothic" charset="-128"/>
              </a:rPr>
              <a:t>Judy </a:t>
            </a:r>
            <a:r>
              <a:rPr lang="en-US" altLang="en-US" b="1" dirty="0" err="1">
                <a:ea typeface="MS PGothic" charset="-128"/>
              </a:rPr>
              <a:t>Qiu</a:t>
            </a:r>
            <a:r>
              <a:rPr lang="en-US" altLang="en-US" b="1" dirty="0">
                <a:ea typeface="MS PGothic" charset="-128"/>
              </a:rPr>
              <a:t>; CE, Intelligent Systems: </a:t>
            </a:r>
            <a:r>
              <a:rPr lang="en-US" altLang="en-US" dirty="0">
                <a:ea typeface="MS PGothic" charset="-128"/>
              </a:rPr>
              <a:t>Big Data, Cloud and Parallel Computing.</a:t>
            </a:r>
            <a:br>
              <a:rPr lang="en-US" altLang="en-US" dirty="0">
                <a:ea typeface="MS PGothic" charset="-128"/>
              </a:rPr>
            </a:br>
            <a:endParaRPr lang="en-US" altLang="en-US" b="1" dirty="0">
              <a:ea typeface="ＭＳ Ｐゴシック" charset="-128"/>
              <a:cs typeface="ＭＳ Ｐゴシック" charset="-128"/>
            </a:endParaRPr>
          </a:p>
        </p:txBody>
      </p:sp>
      <p:sp>
        <p:nvSpPr>
          <p:cNvPr id="11" name="TextBox 10">
            <a:extLst>
              <a:ext uri="{FF2B5EF4-FFF2-40B4-BE49-F238E27FC236}">
                <a16:creationId xmlns:a16="http://schemas.microsoft.com/office/drawing/2014/main" id="{5B3B852C-17D7-B347-9159-C8B628A523C3}"/>
              </a:ext>
            </a:extLst>
          </p:cNvPr>
          <p:cNvSpPr txBox="1"/>
          <p:nvPr/>
        </p:nvSpPr>
        <p:spPr>
          <a:xfrm>
            <a:off x="2362199" y="2460254"/>
            <a:ext cx="5758544" cy="646331"/>
          </a:xfrm>
          <a:prstGeom prst="rect">
            <a:avLst/>
          </a:prstGeom>
          <a:noFill/>
        </p:spPr>
        <p:txBody>
          <a:bodyPr wrap="square" rtlCol="0">
            <a:spAutoFit/>
          </a:bodyPr>
          <a:lstStyle/>
          <a:p>
            <a:r>
              <a:rPr lang="en-US" altLang="en-US" b="1" dirty="0">
                <a:ea typeface="MS PGothic" charset="-128"/>
              </a:rPr>
              <a:t>Thomas Sterling</a:t>
            </a:r>
            <a:r>
              <a:rPr lang="en-US" altLang="en-US" dirty="0">
                <a:ea typeface="MS PGothic" charset="-128"/>
              </a:rPr>
              <a:t>; </a:t>
            </a:r>
            <a:r>
              <a:rPr lang="en-US" altLang="en-US" b="1" dirty="0">
                <a:ea typeface="MS PGothic" charset="-128"/>
              </a:rPr>
              <a:t>CE, CPS: </a:t>
            </a:r>
            <a:r>
              <a:rPr lang="en-US" altLang="en-US" dirty="0">
                <a:ea typeface="MS PGothic" charset="-128"/>
              </a:rPr>
              <a:t>Electrical Engineering, Extreme Scale high performance hardware/software</a:t>
            </a:r>
            <a:endParaRPr lang="en-US" altLang="en-US" b="1" dirty="0">
              <a:ea typeface="ＭＳ Ｐゴシック" charset="-128"/>
              <a:cs typeface="ＭＳ Ｐゴシック" charset="-128"/>
            </a:endParaRPr>
          </a:p>
        </p:txBody>
      </p:sp>
      <p:sp>
        <p:nvSpPr>
          <p:cNvPr id="12" name="TextBox 11">
            <a:extLst>
              <a:ext uri="{FF2B5EF4-FFF2-40B4-BE49-F238E27FC236}">
                <a16:creationId xmlns:a16="http://schemas.microsoft.com/office/drawing/2014/main" id="{1B569845-E557-CD4F-894E-661758171C4B}"/>
              </a:ext>
            </a:extLst>
          </p:cNvPr>
          <p:cNvSpPr txBox="1"/>
          <p:nvPr/>
        </p:nvSpPr>
        <p:spPr>
          <a:xfrm>
            <a:off x="2362198" y="3528026"/>
            <a:ext cx="6335487" cy="923330"/>
          </a:xfrm>
          <a:prstGeom prst="rect">
            <a:avLst/>
          </a:prstGeom>
          <a:noFill/>
        </p:spPr>
        <p:txBody>
          <a:bodyPr wrap="square" rtlCol="0">
            <a:spAutoFit/>
          </a:bodyPr>
          <a:lstStyle/>
          <a:p>
            <a:r>
              <a:rPr lang="en-US" b="1" dirty="0"/>
              <a:t>Clint Whaley: CE: </a:t>
            </a:r>
            <a:r>
              <a:rPr lang="en-US" dirty="0"/>
              <a:t>HPC Software systems, Performance </a:t>
            </a:r>
            <a:r>
              <a:rPr lang="en-US" dirty="0" err="1"/>
              <a:t>Engy</a:t>
            </a:r>
            <a:r>
              <a:rPr lang="en-US" dirty="0"/>
              <a:t>; </a:t>
            </a:r>
            <a:r>
              <a:rPr lang="en-US" dirty="0" err="1"/>
              <a:t>Assoc</a:t>
            </a:r>
            <a:r>
              <a:rPr lang="en-US" dirty="0"/>
              <a:t> Tenured LSU, Asst. Prof UTSA, PhD CS FSU 2004; MS and Researcher CS UTK, BS Math Oklahoma. </a:t>
            </a:r>
          </a:p>
        </p:txBody>
      </p:sp>
    </p:spTree>
    <p:extLst>
      <p:ext uri="{BB962C8B-B14F-4D97-AF65-F5344CB8AC3E}">
        <p14:creationId xmlns:p14="http://schemas.microsoft.com/office/powerpoint/2010/main" val="2315569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5"/>
          <p:cNvPicPr>
            <a:picLocks noChangeAspect="1" noChangeArrowheads="1"/>
          </p:cNvPicPr>
          <p:nvPr/>
        </p:nvPicPr>
        <p:blipFill>
          <a:blip r:embed="rId3"/>
          <a:stretch>
            <a:fillRect/>
          </a:stretch>
        </p:blipFill>
        <p:spPr bwMode="auto">
          <a:xfrm>
            <a:off x="1044857" y="135554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
          <p:cNvPicPr>
            <a:picLocks noChangeAspect="1"/>
          </p:cNvPicPr>
          <p:nvPr/>
        </p:nvPicPr>
        <p:blipFill>
          <a:blip r:embed="rId4"/>
          <a:stretch>
            <a:fillRect/>
          </a:stretch>
        </p:blipFill>
        <p:spPr bwMode="auto">
          <a:xfrm>
            <a:off x="1044857" y="24469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1D08A900-49D8-4A43-A21C-21159FBF16C3}"/>
              </a:ext>
            </a:extLst>
          </p:cNvPr>
          <p:cNvPicPr>
            <a:picLocks noChangeAspect="1" noChangeArrowheads="1"/>
          </p:cNvPicPr>
          <p:nvPr/>
        </p:nvPicPr>
        <p:blipFill>
          <a:blip r:embed="rId5"/>
          <a:stretch>
            <a:fillRect/>
          </a:stretch>
        </p:blipFill>
        <p:spPr bwMode="auto">
          <a:xfrm>
            <a:off x="1045559" y="3538360"/>
            <a:ext cx="912996" cy="912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DA3E9EC-9AEE-41C5-A830-0A31F0DA69F1}"/>
              </a:ext>
            </a:extLst>
          </p:cNvPr>
          <p:cNvPicPr>
            <a:picLocks noChangeAspect="1"/>
          </p:cNvPicPr>
          <p:nvPr/>
        </p:nvPicPr>
        <p:blipFill>
          <a:blip r:embed="rId6"/>
          <a:stretch>
            <a:fillRect/>
          </a:stretch>
        </p:blipFill>
        <p:spPr>
          <a:xfrm>
            <a:off x="1044857" y="264132"/>
            <a:ext cx="914400" cy="914400"/>
          </a:xfrm>
          <a:prstGeom prst="rect">
            <a:avLst/>
          </a:prstGeom>
        </p:spPr>
      </p:pic>
      <p:sp>
        <p:nvSpPr>
          <p:cNvPr id="2" name="TextBox 1">
            <a:extLst>
              <a:ext uri="{FF2B5EF4-FFF2-40B4-BE49-F238E27FC236}">
                <a16:creationId xmlns:a16="http://schemas.microsoft.com/office/drawing/2014/main" id="{389245CC-16D0-FC44-A8A5-0A9AD3BA38DE}"/>
              </a:ext>
            </a:extLst>
          </p:cNvPr>
          <p:cNvSpPr txBox="1"/>
          <p:nvPr/>
        </p:nvSpPr>
        <p:spPr>
          <a:xfrm>
            <a:off x="2405742" y="203647"/>
            <a:ext cx="6444343" cy="923330"/>
          </a:xfrm>
          <a:prstGeom prst="rect">
            <a:avLst/>
          </a:prstGeom>
          <a:noFill/>
        </p:spPr>
        <p:txBody>
          <a:bodyPr wrap="square" rtlCol="0">
            <a:spAutoFit/>
          </a:bodyPr>
          <a:lstStyle/>
          <a:p>
            <a:r>
              <a:rPr lang="en-US" altLang="en-US" b="1" dirty="0">
                <a:ea typeface="MS PGothic" charset="-128"/>
                <a:cs typeface="ＭＳ Ｐゴシック" charset="-128"/>
              </a:rPr>
              <a:t>Lei Jiang, CE: </a:t>
            </a:r>
            <a:r>
              <a:rPr lang="en-US" altLang="en-US" dirty="0">
                <a:ea typeface="MS PGothic" charset="-128"/>
                <a:cs typeface="ＭＳ Ｐゴシック" charset="-128"/>
              </a:rPr>
              <a:t>HPC hardware studies; Undergrad Computer Science, MS and PhD (Pittsburgh) in Computer Engineering; Industry work with AMD as Senior Design Engineer.</a:t>
            </a:r>
          </a:p>
        </p:txBody>
      </p:sp>
      <p:sp>
        <p:nvSpPr>
          <p:cNvPr id="8" name="TextBox 7">
            <a:extLst>
              <a:ext uri="{FF2B5EF4-FFF2-40B4-BE49-F238E27FC236}">
                <a16:creationId xmlns:a16="http://schemas.microsoft.com/office/drawing/2014/main" id="{62149583-CBA9-6F47-9AC0-E71E804F6BDA}"/>
              </a:ext>
            </a:extLst>
          </p:cNvPr>
          <p:cNvSpPr txBox="1"/>
          <p:nvPr/>
        </p:nvSpPr>
        <p:spPr>
          <a:xfrm>
            <a:off x="2405741" y="1252907"/>
            <a:ext cx="6444344" cy="923330"/>
          </a:xfrm>
          <a:prstGeom prst="rect">
            <a:avLst/>
          </a:prstGeom>
          <a:noFill/>
        </p:spPr>
        <p:txBody>
          <a:bodyPr wrap="square" rtlCol="0">
            <a:spAutoFit/>
          </a:bodyPr>
          <a:lstStyle/>
          <a:p>
            <a:r>
              <a:rPr lang="en-US" altLang="en-US" b="1" dirty="0" err="1">
                <a:ea typeface="MS PGothic" charset="-128"/>
                <a:cs typeface="ＭＳ Ｐゴシック" charset="-128"/>
              </a:rPr>
              <a:t>Minje</a:t>
            </a:r>
            <a:r>
              <a:rPr lang="en-US" altLang="en-US" b="1" dirty="0">
                <a:ea typeface="MS PGothic" charset="-128"/>
                <a:cs typeface="ＭＳ Ｐゴシック" charset="-128"/>
              </a:rPr>
              <a:t> Kim, Intelligent Systems: </a:t>
            </a:r>
            <a:r>
              <a:rPr lang="en-US" altLang="en-US" dirty="0">
                <a:ea typeface="MS PGothic" charset="-128"/>
                <a:cs typeface="ＭＳ Ｐゴシック" charset="-128"/>
              </a:rPr>
              <a:t>signal processing &amp; machine learning in multimedia area; Undergrad and MS in computer engineering; PhD (UIUC) in Computer Science</a:t>
            </a:r>
          </a:p>
        </p:txBody>
      </p:sp>
      <p:sp>
        <p:nvSpPr>
          <p:cNvPr id="11" name="TextBox 10">
            <a:extLst>
              <a:ext uri="{FF2B5EF4-FFF2-40B4-BE49-F238E27FC236}">
                <a16:creationId xmlns:a16="http://schemas.microsoft.com/office/drawing/2014/main" id="{5B3B852C-17D7-B347-9159-C8B628A523C3}"/>
              </a:ext>
            </a:extLst>
          </p:cNvPr>
          <p:cNvSpPr txBox="1"/>
          <p:nvPr/>
        </p:nvSpPr>
        <p:spPr>
          <a:xfrm>
            <a:off x="2405740" y="2302167"/>
            <a:ext cx="6444345" cy="923330"/>
          </a:xfrm>
          <a:prstGeom prst="rect">
            <a:avLst/>
          </a:prstGeom>
          <a:noFill/>
        </p:spPr>
        <p:txBody>
          <a:bodyPr wrap="square" rtlCol="0">
            <a:spAutoFit/>
          </a:bodyPr>
          <a:lstStyle/>
          <a:p>
            <a:r>
              <a:rPr lang="en-US" altLang="en-US" b="1" dirty="0" err="1">
                <a:ea typeface="MS PGothic" charset="-128"/>
                <a:cs typeface="ＭＳ Ｐゴシック" charset="-128"/>
              </a:rPr>
              <a:t>Vikram</a:t>
            </a:r>
            <a:r>
              <a:rPr lang="en-US" altLang="en-US" b="1" dirty="0">
                <a:ea typeface="MS PGothic" charset="-128"/>
                <a:cs typeface="ＭＳ Ｐゴシック" charset="-128"/>
              </a:rPr>
              <a:t> </a:t>
            </a:r>
            <a:r>
              <a:rPr lang="en-US" altLang="en-US" b="1" dirty="0" err="1">
                <a:ea typeface="MS PGothic" charset="-128"/>
                <a:cs typeface="ＭＳ Ｐゴシック" charset="-128"/>
              </a:rPr>
              <a:t>Jadhao</a:t>
            </a:r>
            <a:r>
              <a:rPr lang="en-US" altLang="en-US" b="1" dirty="0">
                <a:ea typeface="MS PGothic" charset="-128"/>
                <a:cs typeface="ＭＳ Ｐゴシック" charset="-128"/>
              </a:rPr>
              <a:t>, </a:t>
            </a:r>
            <a:r>
              <a:rPr lang="en-US" altLang="en-US" b="1" dirty="0" err="1">
                <a:ea typeface="MS PGothic" charset="-128"/>
                <a:cs typeface="ＭＳ Ｐゴシック" charset="-128"/>
              </a:rPr>
              <a:t>Nanoengineering</a:t>
            </a:r>
            <a:r>
              <a:rPr lang="en-US" altLang="en-US" b="1" dirty="0">
                <a:ea typeface="MS PGothic" charset="-128"/>
                <a:cs typeface="ＭＳ Ｐゴシック" charset="-128"/>
              </a:rPr>
              <a:t>: </a:t>
            </a:r>
            <a:r>
              <a:rPr lang="en-US" altLang="en-US" dirty="0">
                <a:ea typeface="MS PGothic" charset="-128"/>
                <a:cs typeface="ＭＳ Ｐゴシック" charset="-128"/>
              </a:rPr>
              <a:t>HPC simulation; Physics (UIUC PhD); Postdocs in Department of Materials Science and Engineering at Northwestern; Physics at JHU</a:t>
            </a:r>
          </a:p>
        </p:txBody>
      </p:sp>
      <p:sp>
        <p:nvSpPr>
          <p:cNvPr id="12" name="TextBox 11">
            <a:extLst>
              <a:ext uri="{FF2B5EF4-FFF2-40B4-BE49-F238E27FC236}">
                <a16:creationId xmlns:a16="http://schemas.microsoft.com/office/drawing/2014/main" id="{1B569845-E557-CD4F-894E-661758171C4B}"/>
              </a:ext>
            </a:extLst>
          </p:cNvPr>
          <p:cNvSpPr txBox="1"/>
          <p:nvPr/>
        </p:nvSpPr>
        <p:spPr>
          <a:xfrm>
            <a:off x="2405740" y="3351427"/>
            <a:ext cx="6738259" cy="1200329"/>
          </a:xfrm>
          <a:prstGeom prst="rect">
            <a:avLst/>
          </a:prstGeom>
          <a:noFill/>
        </p:spPr>
        <p:txBody>
          <a:bodyPr wrap="square" rtlCol="0">
            <a:spAutoFit/>
          </a:bodyPr>
          <a:lstStyle/>
          <a:p>
            <a:r>
              <a:rPr lang="en-US" altLang="en-US" b="1" dirty="0">
                <a:ea typeface="MS PGothic" charset="-128"/>
                <a:cs typeface="ＭＳ Ｐゴシック" charset="-128"/>
              </a:rPr>
              <a:t>Alexander </a:t>
            </a:r>
            <a:r>
              <a:rPr lang="en-US" altLang="en-US" b="1" dirty="0" err="1">
                <a:ea typeface="MS PGothic" charset="-128"/>
                <a:cs typeface="ＭＳ Ｐゴシック" charset="-128"/>
              </a:rPr>
              <a:t>Gumennik</a:t>
            </a:r>
            <a:r>
              <a:rPr lang="en-US" altLang="en-US" b="1" dirty="0">
                <a:ea typeface="MS PGothic" charset="-128"/>
                <a:cs typeface="ＭＳ Ｐゴシック" charset="-128"/>
              </a:rPr>
              <a:t>, </a:t>
            </a:r>
            <a:r>
              <a:rPr lang="en-US" altLang="en-US" b="1" dirty="0" err="1">
                <a:ea typeface="MS PGothic" charset="-128"/>
                <a:cs typeface="ＭＳ Ｐゴシック" charset="-128"/>
              </a:rPr>
              <a:t>Nanoengineering</a:t>
            </a:r>
            <a:r>
              <a:rPr lang="en-US" altLang="en-US" b="1" dirty="0">
                <a:ea typeface="MS PGothic" charset="-128"/>
                <a:cs typeface="ＭＳ Ｐゴシック" charset="-128"/>
              </a:rPr>
              <a:t>; </a:t>
            </a:r>
            <a:r>
              <a:rPr lang="en-US" altLang="en-US" dirty="0">
                <a:ea typeface="MS PGothic" charset="-128"/>
                <a:cs typeface="ＭＳ Ｐゴシック" charset="-128"/>
              </a:rPr>
              <a:t>Intelligent fibers &amp; 3D printing; Physics &amp; Math Undergraduate, Applied Physics Masters &amp; PhD (Hebrew University), Postdoc Materials Science &amp; Engineering (MIT), Industry Process Engineer in 3D printing</a:t>
            </a:r>
          </a:p>
        </p:txBody>
      </p:sp>
    </p:spTree>
    <p:extLst>
      <p:ext uri="{BB962C8B-B14F-4D97-AF65-F5344CB8AC3E}">
        <p14:creationId xmlns:p14="http://schemas.microsoft.com/office/powerpoint/2010/main" val="4126788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5"/>
          <p:cNvPicPr>
            <a:picLocks noChangeAspect="1" noChangeArrowheads="1"/>
          </p:cNvPicPr>
          <p:nvPr/>
        </p:nvPicPr>
        <p:blipFill>
          <a:blip r:embed="rId3"/>
          <a:stretch>
            <a:fillRect/>
          </a:stretch>
        </p:blipFill>
        <p:spPr bwMode="auto">
          <a:xfrm>
            <a:off x="1044857" y="174939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
          <p:cNvPicPr>
            <a:picLocks noChangeAspect="1"/>
          </p:cNvPicPr>
          <p:nvPr/>
        </p:nvPicPr>
        <p:blipFill>
          <a:blip r:embed="rId4"/>
          <a:stretch>
            <a:fillRect/>
          </a:stretch>
        </p:blipFill>
        <p:spPr bwMode="auto">
          <a:xfrm>
            <a:off x="1044857" y="332915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DA3E9EC-9AEE-41C5-A830-0A31F0DA69F1}"/>
              </a:ext>
            </a:extLst>
          </p:cNvPr>
          <p:cNvPicPr>
            <a:picLocks noChangeAspect="1"/>
          </p:cNvPicPr>
          <p:nvPr/>
        </p:nvPicPr>
        <p:blipFill>
          <a:blip r:embed="rId5"/>
          <a:stretch>
            <a:fillRect/>
          </a:stretch>
        </p:blipFill>
        <p:spPr>
          <a:xfrm>
            <a:off x="1044857" y="264132"/>
            <a:ext cx="914400" cy="914400"/>
          </a:xfrm>
          <a:prstGeom prst="rect">
            <a:avLst/>
          </a:prstGeom>
        </p:spPr>
      </p:pic>
      <p:sp>
        <p:nvSpPr>
          <p:cNvPr id="2" name="TextBox 1">
            <a:extLst>
              <a:ext uri="{FF2B5EF4-FFF2-40B4-BE49-F238E27FC236}">
                <a16:creationId xmlns:a16="http://schemas.microsoft.com/office/drawing/2014/main" id="{389245CC-16D0-FC44-A8A5-0A9AD3BA38DE}"/>
              </a:ext>
            </a:extLst>
          </p:cNvPr>
          <p:cNvSpPr txBox="1"/>
          <p:nvPr/>
        </p:nvSpPr>
        <p:spPr>
          <a:xfrm>
            <a:off x="2405742" y="214533"/>
            <a:ext cx="6444343" cy="1200329"/>
          </a:xfrm>
          <a:prstGeom prst="rect">
            <a:avLst/>
          </a:prstGeom>
          <a:noFill/>
        </p:spPr>
        <p:txBody>
          <a:bodyPr wrap="square" rtlCol="0">
            <a:spAutoFit/>
          </a:bodyPr>
          <a:lstStyle/>
          <a:p>
            <a:r>
              <a:rPr lang="en-US" altLang="en-US" b="1" dirty="0" err="1">
                <a:ea typeface="MS PGothic" charset="-128"/>
                <a:cs typeface="ＭＳ Ｐゴシック" charset="-128"/>
              </a:rPr>
              <a:t>Eleftherios</a:t>
            </a:r>
            <a:r>
              <a:rPr lang="en-US" altLang="en-US" b="1" dirty="0">
                <a:ea typeface="MS PGothic" charset="-128"/>
                <a:cs typeface="ＭＳ Ｐゴシック" charset="-128"/>
              </a:rPr>
              <a:t> </a:t>
            </a:r>
            <a:r>
              <a:rPr lang="en-US" altLang="en-US" b="1" dirty="0" err="1">
                <a:ea typeface="MS PGothic" charset="-128"/>
                <a:cs typeface="ＭＳ Ｐゴシック" charset="-128"/>
              </a:rPr>
              <a:t>Garyfallidis</a:t>
            </a:r>
            <a:r>
              <a:rPr lang="en-US" altLang="en-US" b="1" dirty="0">
                <a:ea typeface="MS PGothic" charset="-128"/>
                <a:cs typeface="ＭＳ Ｐゴシック" charset="-128"/>
              </a:rPr>
              <a:t>, </a:t>
            </a:r>
            <a:r>
              <a:rPr lang="en-US" altLang="en-US" b="1" dirty="0" err="1">
                <a:ea typeface="MS PGothic" charset="-128"/>
                <a:cs typeface="ＭＳ Ｐゴシック" charset="-128"/>
              </a:rPr>
              <a:t>Neuroengineering</a:t>
            </a:r>
            <a:r>
              <a:rPr lang="en-US" altLang="en-US" b="1" dirty="0">
                <a:ea typeface="MS PGothic" charset="-128"/>
                <a:cs typeface="ＭＳ Ｐゴシック" charset="-128"/>
              </a:rPr>
              <a:t>: </a:t>
            </a:r>
            <a:r>
              <a:rPr lang="en-US" altLang="en-US" dirty="0">
                <a:ea typeface="MS PGothic" charset="-128"/>
                <a:cs typeface="ＭＳ Ｐゴシック" charset="-128"/>
              </a:rPr>
              <a:t>with software lab for MRI imaging; Undergraduate degree in Computer Science; Masters in Brain &amp; Mind Sciences, PhD in Cognition and Brain Sciences (Neuroscience Cambridge)</a:t>
            </a:r>
          </a:p>
        </p:txBody>
      </p:sp>
      <p:sp>
        <p:nvSpPr>
          <p:cNvPr id="8" name="TextBox 7">
            <a:extLst>
              <a:ext uri="{FF2B5EF4-FFF2-40B4-BE49-F238E27FC236}">
                <a16:creationId xmlns:a16="http://schemas.microsoft.com/office/drawing/2014/main" id="{62149583-CBA9-6F47-9AC0-E71E804F6BDA}"/>
              </a:ext>
            </a:extLst>
          </p:cNvPr>
          <p:cNvSpPr txBox="1"/>
          <p:nvPr/>
        </p:nvSpPr>
        <p:spPr>
          <a:xfrm>
            <a:off x="2405740" y="1585377"/>
            <a:ext cx="6444344" cy="1477328"/>
          </a:xfrm>
          <a:prstGeom prst="rect">
            <a:avLst/>
          </a:prstGeom>
          <a:noFill/>
        </p:spPr>
        <p:txBody>
          <a:bodyPr wrap="square" rtlCol="0">
            <a:spAutoFit/>
          </a:bodyPr>
          <a:lstStyle/>
          <a:p>
            <a:r>
              <a:rPr lang="en-US" altLang="en-US" b="1" dirty="0">
                <a:ea typeface="MS PGothic" charset="-128"/>
                <a:cs typeface="ＭＳ Ｐゴシック" charset="-128"/>
              </a:rPr>
              <a:t>Maria </a:t>
            </a:r>
            <a:r>
              <a:rPr lang="en-US" altLang="en-US" b="1" dirty="0" err="1">
                <a:ea typeface="MS PGothic" charset="-128"/>
                <a:cs typeface="ＭＳ Ｐゴシック" charset="-128"/>
              </a:rPr>
              <a:t>Bondesson</a:t>
            </a:r>
            <a:r>
              <a:rPr lang="en-US" altLang="en-US" b="1" dirty="0">
                <a:ea typeface="MS PGothic" charset="-128"/>
                <a:cs typeface="ＭＳ Ｐゴシック" charset="-128"/>
              </a:rPr>
              <a:t>-Bolin, Bioengineering: </a:t>
            </a:r>
            <a:r>
              <a:rPr lang="en-US" altLang="en-US" dirty="0">
                <a:ea typeface="MS PGothic" charset="-128"/>
                <a:cs typeface="ＭＳ Ｐゴシック" charset="-128"/>
              </a:rPr>
              <a:t>Systems biology and computational toxicology and experimental imaging analysis; Undergraduate degree in biology, PhD and research position in Department of Cell and Molecular Biology </a:t>
            </a:r>
            <a:r>
              <a:rPr lang="en-US" altLang="en-US" dirty="0" err="1">
                <a:ea typeface="MS PGothic" charset="-128"/>
                <a:cs typeface="ＭＳ Ｐゴシック" charset="-128"/>
              </a:rPr>
              <a:t>Karolinska</a:t>
            </a:r>
            <a:r>
              <a:rPr lang="en-US" altLang="en-US" dirty="0">
                <a:ea typeface="MS PGothic" charset="-128"/>
                <a:cs typeface="ＭＳ Ｐゴシック" charset="-128"/>
              </a:rPr>
              <a:t> </a:t>
            </a:r>
            <a:r>
              <a:rPr lang="en-US" altLang="en-US" dirty="0" err="1">
                <a:ea typeface="MS PGothic" charset="-128"/>
                <a:cs typeface="ＭＳ Ｐゴシック" charset="-128"/>
              </a:rPr>
              <a:t>Institutet</a:t>
            </a:r>
            <a:r>
              <a:rPr lang="en-US" altLang="en-US" dirty="0">
                <a:ea typeface="MS PGothic" charset="-128"/>
                <a:cs typeface="ＭＳ Ｐゴシック" charset="-128"/>
              </a:rPr>
              <a:t>, Sweden</a:t>
            </a:r>
          </a:p>
        </p:txBody>
      </p:sp>
      <p:sp>
        <p:nvSpPr>
          <p:cNvPr id="11" name="TextBox 10">
            <a:extLst>
              <a:ext uri="{FF2B5EF4-FFF2-40B4-BE49-F238E27FC236}">
                <a16:creationId xmlns:a16="http://schemas.microsoft.com/office/drawing/2014/main" id="{5B3B852C-17D7-B347-9159-C8B628A523C3}"/>
              </a:ext>
            </a:extLst>
          </p:cNvPr>
          <p:cNvSpPr txBox="1"/>
          <p:nvPr/>
        </p:nvSpPr>
        <p:spPr>
          <a:xfrm>
            <a:off x="2405740" y="3233220"/>
            <a:ext cx="6444345" cy="1200329"/>
          </a:xfrm>
          <a:prstGeom prst="rect">
            <a:avLst/>
          </a:prstGeom>
          <a:noFill/>
        </p:spPr>
        <p:txBody>
          <a:bodyPr wrap="square" rtlCol="0">
            <a:spAutoFit/>
          </a:bodyPr>
          <a:lstStyle/>
          <a:p>
            <a:r>
              <a:rPr lang="en-US" altLang="en-US" b="1" dirty="0">
                <a:ea typeface="MS PGothic" charset="-128"/>
                <a:cs typeface="ＭＳ Ｐゴシック" charset="-128"/>
              </a:rPr>
              <a:t>Paul Macklin, Bioengineering: </a:t>
            </a:r>
            <a:r>
              <a:rPr lang="en-US" altLang="en-US" dirty="0">
                <a:ea typeface="MS PGothic" charset="-128"/>
                <a:cs typeface="ＭＳ Ｐゴシック" charset="-128"/>
              </a:rPr>
              <a:t>Modeling and data analysis for medical applications including cancer; Undergraduate degree in Mathematics, Graduate degrees in Industrial, Computational and Applied Mathematics (PhD, UC Irvine)</a:t>
            </a:r>
          </a:p>
        </p:txBody>
      </p:sp>
    </p:spTree>
    <p:extLst>
      <p:ext uri="{BB962C8B-B14F-4D97-AF65-F5344CB8AC3E}">
        <p14:creationId xmlns:p14="http://schemas.microsoft.com/office/powerpoint/2010/main" val="944219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reg lewis unc">
            <a:extLst>
              <a:ext uri="{FF2B5EF4-FFF2-40B4-BE49-F238E27FC236}">
                <a16:creationId xmlns:a16="http://schemas.microsoft.com/office/drawing/2014/main" id="{D8EA5397-5789-4E47-8D53-250C8AFC6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107" y="24776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eatairoth.com/wp-content/uploads/2016/11/Eatai-004.jpg">
            <a:extLst>
              <a:ext uri="{FF2B5EF4-FFF2-40B4-BE49-F238E27FC236}">
                <a16:creationId xmlns:a16="http://schemas.microsoft.com/office/drawing/2014/main" id="{B72855F0-BF2C-44E3-8B4D-7293E5A43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107" y="143113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CEFB168-7021-401B-80DE-54FAF462EAB9}"/>
              </a:ext>
            </a:extLst>
          </p:cNvPr>
          <p:cNvPicPr>
            <a:picLocks noChangeAspect="1"/>
          </p:cNvPicPr>
          <p:nvPr/>
        </p:nvPicPr>
        <p:blipFill>
          <a:blip r:embed="rId4"/>
          <a:stretch>
            <a:fillRect/>
          </a:stretch>
        </p:blipFill>
        <p:spPr>
          <a:xfrm>
            <a:off x="1055107" y="384573"/>
            <a:ext cx="914400" cy="914400"/>
          </a:xfrm>
          <a:prstGeom prst="rect">
            <a:avLst/>
          </a:prstGeom>
        </p:spPr>
      </p:pic>
      <p:pic>
        <p:nvPicPr>
          <p:cNvPr id="8" name="Picture 4" descr="Feng Guo">
            <a:extLst>
              <a:ext uri="{FF2B5EF4-FFF2-40B4-BE49-F238E27FC236}">
                <a16:creationId xmlns:a16="http://schemas.microsoft.com/office/drawing/2014/main" id="{1B9BFEE6-CD4C-4553-9F34-D676F2DAE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107" y="352425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D91FE8A-548C-8447-8930-EF675CA4CD4E}"/>
              </a:ext>
            </a:extLst>
          </p:cNvPr>
          <p:cNvSpPr txBox="1"/>
          <p:nvPr/>
        </p:nvSpPr>
        <p:spPr>
          <a:xfrm>
            <a:off x="2405742" y="290735"/>
            <a:ext cx="6444343" cy="830997"/>
          </a:xfrm>
          <a:prstGeom prst="rect">
            <a:avLst/>
          </a:prstGeom>
          <a:noFill/>
        </p:spPr>
        <p:txBody>
          <a:bodyPr wrap="square" rtlCol="0">
            <a:spAutoFit/>
          </a:bodyPr>
          <a:lstStyle/>
          <a:p>
            <a:r>
              <a:rPr lang="en-US" sz="1600" b="1" dirty="0" err="1"/>
              <a:t>Lantao</a:t>
            </a:r>
            <a:r>
              <a:rPr lang="en-US" sz="1600" b="1" dirty="0"/>
              <a:t> Liu; CPS, </a:t>
            </a:r>
            <a:r>
              <a:rPr lang="en-US" sz="1600" b="1" dirty="0" err="1"/>
              <a:t>Env</a:t>
            </a:r>
            <a:r>
              <a:rPr lang="en-US" sz="1600" b="1" dirty="0"/>
              <a:t>: </a:t>
            </a:r>
            <a:r>
              <a:rPr lang="en-US" sz="1600" dirty="0"/>
              <a:t>Planning, decision-making, and machine learning methods for autonomous robots; Postdoc USC and CMU Robotics. PhD CS &amp; </a:t>
            </a:r>
            <a:r>
              <a:rPr lang="en-US" sz="1600" dirty="0" err="1"/>
              <a:t>Eng</a:t>
            </a:r>
            <a:r>
              <a:rPr lang="en-US" sz="1600" dirty="0"/>
              <a:t> Texas A&amp;M. BS Control China. </a:t>
            </a:r>
          </a:p>
        </p:txBody>
      </p:sp>
      <p:sp>
        <p:nvSpPr>
          <p:cNvPr id="9" name="TextBox 8">
            <a:extLst>
              <a:ext uri="{FF2B5EF4-FFF2-40B4-BE49-F238E27FC236}">
                <a16:creationId xmlns:a16="http://schemas.microsoft.com/office/drawing/2014/main" id="{6500964D-D6DD-5A4A-8529-7F51C2C32725}"/>
              </a:ext>
            </a:extLst>
          </p:cNvPr>
          <p:cNvSpPr txBox="1"/>
          <p:nvPr/>
        </p:nvSpPr>
        <p:spPr>
          <a:xfrm>
            <a:off x="2405741" y="1358138"/>
            <a:ext cx="6444344" cy="830997"/>
          </a:xfrm>
          <a:prstGeom prst="rect">
            <a:avLst/>
          </a:prstGeom>
          <a:noFill/>
        </p:spPr>
        <p:txBody>
          <a:bodyPr wrap="square" rtlCol="0">
            <a:spAutoFit/>
          </a:bodyPr>
          <a:lstStyle/>
          <a:p>
            <a:r>
              <a:rPr lang="en-US" sz="1600" b="1" dirty="0" err="1"/>
              <a:t>Eatai</a:t>
            </a:r>
            <a:r>
              <a:rPr lang="en-US" sz="1600" b="1" dirty="0"/>
              <a:t> Roth; Neuro, CPS: </a:t>
            </a:r>
            <a:r>
              <a:rPr lang="en-US" sz="1600" dirty="0"/>
              <a:t>Animal-robot flight analogies; Reverse engineers int. living systems (focus on cyber-physical interactions); Postdoc Seattle, Ph.D. ME; BS ME –Pitt; BS Fine Arts – Wash U</a:t>
            </a:r>
          </a:p>
        </p:txBody>
      </p:sp>
      <p:sp>
        <p:nvSpPr>
          <p:cNvPr id="10" name="TextBox 9">
            <a:extLst>
              <a:ext uri="{FF2B5EF4-FFF2-40B4-BE49-F238E27FC236}">
                <a16:creationId xmlns:a16="http://schemas.microsoft.com/office/drawing/2014/main" id="{A97D935C-B054-B445-9997-00747F6ECFD2}"/>
              </a:ext>
            </a:extLst>
          </p:cNvPr>
          <p:cNvSpPr txBox="1"/>
          <p:nvPr/>
        </p:nvSpPr>
        <p:spPr>
          <a:xfrm>
            <a:off x="2405740" y="2425541"/>
            <a:ext cx="6444345" cy="830997"/>
          </a:xfrm>
          <a:prstGeom prst="rect">
            <a:avLst/>
          </a:prstGeom>
          <a:noFill/>
        </p:spPr>
        <p:txBody>
          <a:bodyPr wrap="square" rtlCol="0">
            <a:spAutoFit/>
          </a:bodyPr>
          <a:lstStyle/>
          <a:p>
            <a:r>
              <a:rPr lang="en-US" sz="1600" b="1" dirty="0"/>
              <a:t>Greg Lewis; Bio, CPS: </a:t>
            </a:r>
            <a:r>
              <a:rPr lang="en-US" sz="1600" dirty="0"/>
              <a:t>Wearables, Kinsey Institute; Asst. Prof. Psychiatry UNC-Chapel Hill; Ph.D. Bioengineering, </a:t>
            </a:r>
            <a:r>
              <a:rPr lang="en-US" sz="1600" dirty="0" err="1"/>
              <a:t>UofI</a:t>
            </a:r>
            <a:r>
              <a:rPr lang="en-US" sz="1600" dirty="0"/>
              <a:t> Chicago; BA, Psychology UNC-Chapel Hill.</a:t>
            </a:r>
          </a:p>
        </p:txBody>
      </p:sp>
      <p:sp>
        <p:nvSpPr>
          <p:cNvPr id="11" name="TextBox 10">
            <a:extLst>
              <a:ext uri="{FF2B5EF4-FFF2-40B4-BE49-F238E27FC236}">
                <a16:creationId xmlns:a16="http://schemas.microsoft.com/office/drawing/2014/main" id="{FA03D04E-23F1-3941-881A-CFAA3EBC22FC}"/>
              </a:ext>
            </a:extLst>
          </p:cNvPr>
          <p:cNvSpPr txBox="1"/>
          <p:nvPr/>
        </p:nvSpPr>
        <p:spPr>
          <a:xfrm>
            <a:off x="2405740" y="3492945"/>
            <a:ext cx="6738259" cy="1077218"/>
          </a:xfrm>
          <a:prstGeom prst="rect">
            <a:avLst/>
          </a:prstGeom>
          <a:noFill/>
        </p:spPr>
        <p:txBody>
          <a:bodyPr wrap="square" rtlCol="0">
            <a:spAutoFit/>
          </a:bodyPr>
          <a:lstStyle/>
          <a:p>
            <a:r>
              <a:rPr lang="en-US" sz="1600" b="1" dirty="0"/>
              <a:t>Feng </a:t>
            </a:r>
            <a:r>
              <a:rPr lang="en-US" sz="1600" b="1" dirty="0" err="1"/>
              <a:t>Guo</a:t>
            </a:r>
            <a:r>
              <a:rPr lang="en-US" sz="1600" b="1" dirty="0"/>
              <a:t>; Bio, Nano: </a:t>
            </a:r>
            <a:r>
              <a:rPr lang="en-US" sz="1600" dirty="0"/>
              <a:t>Acoustic tweezers, Biomed devices, &amp; instruments for apps (i.e. Single Cell Analysis, Prenatal Diag., Virology, Neuroscience); Postdoc Stanford, Engineering Science &amp; Mechanics Ph.D. PSU; B.S. Physics, Wuhan 2007. </a:t>
            </a:r>
            <a:r>
              <a:rPr lang="en-US" sz="1600" dirty="0" err="1"/>
              <a:t>Hindex</a:t>
            </a:r>
            <a:r>
              <a:rPr lang="en-US" sz="1600" dirty="0"/>
              <a:t> 20. </a:t>
            </a:r>
          </a:p>
        </p:txBody>
      </p:sp>
    </p:spTree>
    <p:extLst>
      <p:ext uri="{BB962C8B-B14F-4D97-AF65-F5344CB8AC3E}">
        <p14:creationId xmlns:p14="http://schemas.microsoft.com/office/powerpoint/2010/main" val="563773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03D04E-23F1-3941-881A-CFAA3EBC22FC}"/>
              </a:ext>
            </a:extLst>
          </p:cNvPr>
          <p:cNvSpPr txBox="1"/>
          <p:nvPr/>
        </p:nvSpPr>
        <p:spPr>
          <a:xfrm>
            <a:off x="1974271" y="1740753"/>
            <a:ext cx="6738259" cy="830997"/>
          </a:xfrm>
          <a:prstGeom prst="rect">
            <a:avLst/>
          </a:prstGeom>
          <a:noFill/>
        </p:spPr>
        <p:txBody>
          <a:bodyPr wrap="square" rtlCol="0">
            <a:spAutoFit/>
          </a:bodyPr>
          <a:lstStyle/>
          <a:p>
            <a:r>
              <a:rPr lang="en-US" sz="1600" b="1" dirty="0" err="1"/>
              <a:t>Ariful</a:t>
            </a:r>
            <a:r>
              <a:rPr lang="en-US" sz="1600" b="1" dirty="0"/>
              <a:t> Azad; </a:t>
            </a:r>
            <a:r>
              <a:rPr lang="en-US" sz="1600" dirty="0"/>
              <a:t>High Performance Computing, Bioinformatics, Parallel and Distributed Computing; Ph. D. Purdue CS 2014; BS Bangladesh </a:t>
            </a:r>
            <a:r>
              <a:rPr lang="en-US" sz="1600" dirty="0" err="1"/>
              <a:t>CS&amp;Engy</a:t>
            </a:r>
            <a:r>
              <a:rPr lang="en-US" sz="1600" dirty="0"/>
              <a:t> 2006 </a:t>
            </a:r>
          </a:p>
        </p:txBody>
      </p:sp>
      <p:sp>
        <p:nvSpPr>
          <p:cNvPr id="7" name="TextBox 6">
            <a:extLst>
              <a:ext uri="{FF2B5EF4-FFF2-40B4-BE49-F238E27FC236}">
                <a16:creationId xmlns:a16="http://schemas.microsoft.com/office/drawing/2014/main" id="{6D91FE8A-548C-8447-8930-EF675CA4CD4E}"/>
              </a:ext>
            </a:extLst>
          </p:cNvPr>
          <p:cNvSpPr txBox="1"/>
          <p:nvPr/>
        </p:nvSpPr>
        <p:spPr>
          <a:xfrm>
            <a:off x="1974271" y="518998"/>
            <a:ext cx="6679052" cy="584775"/>
          </a:xfrm>
          <a:prstGeom prst="rect">
            <a:avLst/>
          </a:prstGeom>
          <a:noFill/>
        </p:spPr>
        <p:txBody>
          <a:bodyPr wrap="square" rtlCol="0">
            <a:spAutoFit/>
          </a:bodyPr>
          <a:lstStyle/>
          <a:p>
            <a:r>
              <a:rPr lang="en-US" sz="1600" b="1" dirty="0"/>
              <a:t>Bryce </a:t>
            </a:r>
            <a:r>
              <a:rPr lang="en-US" sz="1600" b="1" dirty="0" err="1"/>
              <a:t>Himebaugh</a:t>
            </a:r>
            <a:r>
              <a:rPr lang="en-US" sz="1600" b="1" dirty="0"/>
              <a:t>; CE, CPS: </a:t>
            </a:r>
            <a:r>
              <a:rPr lang="en-US" sz="1600" dirty="0"/>
              <a:t>Assistant Clinical Professor,</a:t>
            </a:r>
            <a:r>
              <a:rPr lang="en-US" sz="1600" b="1" dirty="0"/>
              <a:t> </a:t>
            </a:r>
            <a:r>
              <a:rPr lang="en-US" sz="1600" dirty="0"/>
              <a:t>Engineering Education, Embedded Systems, Internet of Things</a:t>
            </a:r>
          </a:p>
        </p:txBody>
      </p:sp>
      <p:sp>
        <p:nvSpPr>
          <p:cNvPr id="10" name="TextBox 9">
            <a:extLst>
              <a:ext uri="{FF2B5EF4-FFF2-40B4-BE49-F238E27FC236}">
                <a16:creationId xmlns:a16="http://schemas.microsoft.com/office/drawing/2014/main" id="{F0DAF014-836F-4A84-9135-F5AC47745B14}"/>
              </a:ext>
            </a:extLst>
          </p:cNvPr>
          <p:cNvSpPr txBox="1"/>
          <p:nvPr/>
        </p:nvSpPr>
        <p:spPr>
          <a:xfrm>
            <a:off x="1974271" y="3015904"/>
            <a:ext cx="6875814" cy="1077218"/>
          </a:xfrm>
          <a:prstGeom prst="rect">
            <a:avLst/>
          </a:prstGeom>
          <a:noFill/>
        </p:spPr>
        <p:txBody>
          <a:bodyPr wrap="square" rtlCol="0">
            <a:spAutoFit/>
          </a:bodyPr>
          <a:lstStyle/>
          <a:p>
            <a:r>
              <a:rPr lang="en-US" sz="1600" b="1" dirty="0"/>
              <a:t>Prateek Sharma; </a:t>
            </a:r>
            <a:r>
              <a:rPr lang="en-US" sz="1600" dirty="0"/>
              <a:t>Parallel and Distributed Computing</a:t>
            </a:r>
          </a:p>
          <a:p>
            <a:r>
              <a:rPr lang="en-US" sz="1600" dirty="0"/>
              <a:t>Software and Systems, Clouds and Big Data Resource Management; Ph. D. Univ. Mass Amherst, 2018; </a:t>
            </a:r>
            <a:r>
              <a:rPr lang="en-US" sz="1600" dirty="0" err="1"/>
              <a:t>M.Tech</a:t>
            </a:r>
            <a:r>
              <a:rPr lang="en-US" sz="1600" dirty="0"/>
              <a:t>. Indian Institute Tech (CS) 2012; MS (Tech) Institute of Tech and Sci </a:t>
            </a:r>
            <a:r>
              <a:rPr lang="en-US" sz="1600" dirty="0" err="1"/>
              <a:t>Pilani</a:t>
            </a:r>
            <a:r>
              <a:rPr lang="en-US" sz="1600" dirty="0"/>
              <a:t> (Information Systems) 2009 </a:t>
            </a:r>
          </a:p>
        </p:txBody>
      </p:sp>
      <p:sp>
        <p:nvSpPr>
          <p:cNvPr id="2" name="AutoShape 4" descr="Image result for ariful azad">
            <a:extLst>
              <a:ext uri="{FF2B5EF4-FFF2-40B4-BE49-F238E27FC236}">
                <a16:creationId xmlns:a16="http://schemas.microsoft.com/office/drawing/2014/main" id="{0818D212-4416-4B53-90DC-76D25BFA402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5A798E1D-0C86-488D-862D-3FED7DF9EC10}"/>
              </a:ext>
            </a:extLst>
          </p:cNvPr>
          <p:cNvGrpSpPr/>
          <p:nvPr/>
        </p:nvGrpSpPr>
        <p:grpSpPr>
          <a:xfrm>
            <a:off x="259829" y="218676"/>
            <a:ext cx="1314072" cy="4281639"/>
            <a:chOff x="369576" y="350244"/>
            <a:chExt cx="1314072" cy="4281639"/>
          </a:xfrm>
        </p:grpSpPr>
        <p:pic>
          <p:nvPicPr>
            <p:cNvPr id="5" name="Picture 4">
              <a:extLst>
                <a:ext uri="{FF2B5EF4-FFF2-40B4-BE49-F238E27FC236}">
                  <a16:creationId xmlns:a16="http://schemas.microsoft.com/office/drawing/2014/main" id="{CCEFB168-7021-401B-80DE-54FAF462EAB9}"/>
                </a:ext>
              </a:extLst>
            </p:cNvPr>
            <p:cNvPicPr>
              <a:picLocks noChangeAspect="1"/>
            </p:cNvPicPr>
            <p:nvPr/>
          </p:nvPicPr>
          <p:blipFill>
            <a:blip r:embed="rId2"/>
            <a:stretch>
              <a:fillRect/>
            </a:stretch>
          </p:blipFill>
          <p:spPr>
            <a:xfrm>
              <a:off x="479323" y="350244"/>
              <a:ext cx="1094578" cy="1094578"/>
            </a:xfrm>
            <a:prstGeom prst="rect">
              <a:avLst/>
            </a:prstGeom>
          </p:spPr>
        </p:pic>
        <p:pic>
          <p:nvPicPr>
            <p:cNvPr id="3" name="Picture 2">
              <a:extLst>
                <a:ext uri="{FF2B5EF4-FFF2-40B4-BE49-F238E27FC236}">
                  <a16:creationId xmlns:a16="http://schemas.microsoft.com/office/drawing/2014/main" id="{4556605D-9DF5-4925-9DDD-ED3D25BD421B}"/>
                </a:ext>
              </a:extLst>
            </p:cNvPr>
            <p:cNvPicPr>
              <a:picLocks noChangeAspect="1"/>
            </p:cNvPicPr>
            <p:nvPr/>
          </p:nvPicPr>
          <p:blipFill rotWithShape="1">
            <a:blip r:embed="rId3"/>
            <a:srcRect r="25241" b="3311"/>
            <a:stretch/>
          </p:blipFill>
          <p:spPr>
            <a:xfrm>
              <a:off x="369576" y="1626275"/>
              <a:ext cx="1314072" cy="1218534"/>
            </a:xfrm>
            <a:prstGeom prst="rect">
              <a:avLst/>
            </a:prstGeom>
          </p:spPr>
        </p:pic>
        <p:pic>
          <p:nvPicPr>
            <p:cNvPr id="4" name="Picture 3">
              <a:extLst>
                <a:ext uri="{FF2B5EF4-FFF2-40B4-BE49-F238E27FC236}">
                  <a16:creationId xmlns:a16="http://schemas.microsoft.com/office/drawing/2014/main" id="{F2675EE6-E9FD-48A5-BB2E-03D372319C44}"/>
                </a:ext>
              </a:extLst>
            </p:cNvPr>
            <p:cNvPicPr>
              <a:picLocks noChangeAspect="1"/>
            </p:cNvPicPr>
            <p:nvPr/>
          </p:nvPicPr>
          <p:blipFill rotWithShape="1">
            <a:blip r:embed="rId4"/>
            <a:srcRect l="39945" t="27626" r="2274"/>
            <a:stretch/>
          </p:blipFill>
          <p:spPr>
            <a:xfrm>
              <a:off x="447780" y="3026262"/>
              <a:ext cx="1157665" cy="1605621"/>
            </a:xfrm>
            <a:prstGeom prst="rect">
              <a:avLst/>
            </a:prstGeom>
          </p:spPr>
        </p:pic>
      </p:grpSp>
    </p:spTree>
    <p:extLst>
      <p:ext uri="{BB962C8B-B14F-4D97-AF65-F5344CB8AC3E}">
        <p14:creationId xmlns:p14="http://schemas.microsoft.com/office/powerpoint/2010/main" val="2109800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C8F80EA-5690-4E62-B5F1-7FBA62578E4A}"/>
              </a:ext>
            </a:extLst>
          </p:cNvPr>
          <p:cNvSpPr txBox="1"/>
          <p:nvPr/>
        </p:nvSpPr>
        <p:spPr>
          <a:xfrm>
            <a:off x="1662340" y="419480"/>
            <a:ext cx="6738259" cy="923330"/>
          </a:xfrm>
          <a:prstGeom prst="rect">
            <a:avLst/>
          </a:prstGeom>
          <a:noFill/>
        </p:spPr>
        <p:txBody>
          <a:bodyPr wrap="square" rtlCol="0">
            <a:spAutoFit/>
          </a:bodyPr>
          <a:lstStyle/>
          <a:p>
            <a:r>
              <a:rPr lang="en-US" b="1" dirty="0"/>
              <a:t>Andrew </a:t>
            </a:r>
            <a:r>
              <a:rPr lang="en-US" b="1" dirty="0" err="1"/>
              <a:t>Lukefahr</a:t>
            </a:r>
            <a:r>
              <a:rPr lang="en-US" b="1" dirty="0"/>
              <a:t>; </a:t>
            </a:r>
            <a:r>
              <a:rPr lang="en-US" dirty="0"/>
              <a:t>Embedded Systems, Computer Architecture; MS and Ph. D. University of Michigan Computer Science &amp; </a:t>
            </a:r>
            <a:r>
              <a:rPr lang="en-US" dirty="0" err="1"/>
              <a:t>Engy</a:t>
            </a:r>
            <a:r>
              <a:rPr lang="en-US" dirty="0"/>
              <a:t>; BS EE/CE University of Missouri </a:t>
            </a:r>
          </a:p>
        </p:txBody>
      </p:sp>
      <p:sp>
        <p:nvSpPr>
          <p:cNvPr id="2" name="AutoShape 4" descr="Image result for ariful azad">
            <a:extLst>
              <a:ext uri="{FF2B5EF4-FFF2-40B4-BE49-F238E27FC236}">
                <a16:creationId xmlns:a16="http://schemas.microsoft.com/office/drawing/2014/main" id="{0818D212-4416-4B53-90DC-76D25BFA402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B5CD5A77-60FA-4847-BAFF-B33E00E86D57}"/>
              </a:ext>
            </a:extLst>
          </p:cNvPr>
          <p:cNvSpPr txBox="1"/>
          <p:nvPr/>
        </p:nvSpPr>
        <p:spPr>
          <a:xfrm>
            <a:off x="1662340" y="1753401"/>
            <a:ext cx="7052063" cy="1200329"/>
          </a:xfrm>
          <a:prstGeom prst="rect">
            <a:avLst/>
          </a:prstGeom>
          <a:noFill/>
        </p:spPr>
        <p:txBody>
          <a:bodyPr wrap="square" rtlCol="0">
            <a:spAutoFit/>
          </a:bodyPr>
          <a:lstStyle/>
          <a:p>
            <a:r>
              <a:rPr lang="en-US" b="1" dirty="0"/>
              <a:t>Michael </a:t>
            </a:r>
            <a:r>
              <a:rPr lang="en-US" b="1" dirty="0" err="1"/>
              <a:t>Ryoo</a:t>
            </a:r>
            <a:r>
              <a:rPr lang="en-US" b="1" dirty="0"/>
              <a:t>; </a:t>
            </a:r>
            <a:r>
              <a:rPr lang="en-US" dirty="0"/>
              <a:t>Computer Vision, Video analysis, Robotics; NASA JPL Robotics; Ph.D. (2008) and M.S. (2006) in Computer Engineering at UT Austin, 2008; B.S. in Computer Science at Korea Advanced Institute of Science and Technology (KAIST), 2004</a:t>
            </a:r>
          </a:p>
        </p:txBody>
      </p:sp>
      <p:grpSp>
        <p:nvGrpSpPr>
          <p:cNvPr id="13" name="Group 12">
            <a:extLst>
              <a:ext uri="{FF2B5EF4-FFF2-40B4-BE49-F238E27FC236}">
                <a16:creationId xmlns:a16="http://schemas.microsoft.com/office/drawing/2014/main" id="{4D1C4F38-C8EE-432D-A44A-45947A222B74}"/>
              </a:ext>
            </a:extLst>
          </p:cNvPr>
          <p:cNvGrpSpPr/>
          <p:nvPr/>
        </p:nvGrpSpPr>
        <p:grpSpPr>
          <a:xfrm>
            <a:off x="154489" y="176147"/>
            <a:ext cx="1314450" cy="4475432"/>
            <a:chOff x="154489" y="176147"/>
            <a:chExt cx="1314450" cy="4475432"/>
          </a:xfrm>
        </p:grpSpPr>
        <p:pic>
          <p:nvPicPr>
            <p:cNvPr id="1026" name="Picture 2" descr="Andrew  Lukefahr">
              <a:extLst>
                <a:ext uri="{FF2B5EF4-FFF2-40B4-BE49-F238E27FC236}">
                  <a16:creationId xmlns:a16="http://schemas.microsoft.com/office/drawing/2014/main" id="{7C2924FE-05BB-4E14-BCCD-237393138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30" y="176147"/>
              <a:ext cx="1251369" cy="1251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hael S. Ryoo">
              <a:extLst>
                <a:ext uri="{FF2B5EF4-FFF2-40B4-BE49-F238E27FC236}">
                  <a16:creationId xmlns:a16="http://schemas.microsoft.com/office/drawing/2014/main" id="{7AF9F57E-A486-4E05-B349-3AC4C7425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89" y="1725098"/>
              <a:ext cx="13144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th  Plale">
              <a:extLst>
                <a:ext uri="{FF2B5EF4-FFF2-40B4-BE49-F238E27FC236}">
                  <a16:creationId xmlns:a16="http://schemas.microsoft.com/office/drawing/2014/main" id="{2958CFE1-46EA-4905-8EDF-709A17C87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489" y="3337129"/>
              <a:ext cx="1314450" cy="131445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5EF5D2C2-855B-4D09-9C09-01F99D561AB0}"/>
              </a:ext>
            </a:extLst>
          </p:cNvPr>
          <p:cNvSpPr txBox="1"/>
          <p:nvPr/>
        </p:nvSpPr>
        <p:spPr>
          <a:xfrm>
            <a:off x="1662340" y="3348792"/>
            <a:ext cx="6738259" cy="1200329"/>
          </a:xfrm>
          <a:prstGeom prst="rect">
            <a:avLst/>
          </a:prstGeom>
          <a:noFill/>
        </p:spPr>
        <p:txBody>
          <a:bodyPr wrap="square" rtlCol="0">
            <a:spAutoFit/>
          </a:bodyPr>
          <a:lstStyle/>
          <a:p>
            <a:r>
              <a:rPr lang="en-US" b="1" dirty="0"/>
              <a:t>Beth </a:t>
            </a:r>
            <a:r>
              <a:rPr lang="en-US" b="1" dirty="0" err="1"/>
              <a:t>Plale</a:t>
            </a:r>
            <a:r>
              <a:rPr lang="en-US" b="1" dirty="0"/>
              <a:t>; </a:t>
            </a:r>
            <a:r>
              <a:rPr lang="en-US" dirty="0"/>
              <a:t>Full Professor on leave at NSF. Cyberinfrastructure, Data management, Provenance. Postdoctoral Fellows at Georgia Institute of Technology, 2001; Ph.D. in Computer Science at State University of New York Binghamton, 1998 </a:t>
            </a:r>
          </a:p>
        </p:txBody>
      </p:sp>
    </p:spTree>
    <p:extLst>
      <p:ext uri="{BB962C8B-B14F-4D97-AF65-F5344CB8AC3E}">
        <p14:creationId xmlns:p14="http://schemas.microsoft.com/office/powerpoint/2010/main" val="3807685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317899" y="585538"/>
            <a:ext cx="3161845" cy="699065"/>
          </a:xfrm>
        </p:spPr>
        <p:txBody>
          <a:bodyPr/>
          <a:lstStyle/>
          <a:p>
            <a:r>
              <a:rPr lang="en-US" altLang="en-US" dirty="0">
                <a:solidFill>
                  <a:srgbClr val="C00000"/>
                </a:solidFill>
              </a:rPr>
              <a:t>History of SICE</a:t>
            </a:r>
          </a:p>
        </p:txBody>
      </p:sp>
      <p:sp>
        <p:nvSpPr>
          <p:cNvPr id="16386" name="Content Placeholder 2"/>
          <p:cNvSpPr>
            <a:spLocks noGrp="1"/>
          </p:cNvSpPr>
          <p:nvPr>
            <p:ph idx="1"/>
          </p:nvPr>
        </p:nvSpPr>
        <p:spPr bwMode="auto"/>
        <p:txBody>
          <a:bodyPr wrap="square" numCol="1" anchor="t" anchorCtr="0" compatLnSpc="1">
            <a:prstTxWarp prst="textNoShape">
              <a:avLst/>
            </a:prstTxWarp>
            <a:noAutofit/>
          </a:bodyPr>
          <a:lstStyle/>
          <a:p>
            <a:pPr>
              <a:lnSpc>
                <a:spcPct val="120000"/>
              </a:lnSpc>
              <a:spcBef>
                <a:spcPts val="0"/>
              </a:spcBef>
              <a:spcAft>
                <a:spcPts val="600"/>
              </a:spcAft>
              <a:buFont typeface="Arial" panose="020B0604020202020204" pitchFamily="34" charset="0"/>
              <a:buChar char="•"/>
            </a:pPr>
            <a:r>
              <a:rPr lang="en-US" altLang="en-US" sz="1700" dirty="0"/>
              <a:t>2000: School of Informatics established—first of its kind in the United States.</a:t>
            </a:r>
          </a:p>
          <a:p>
            <a:pPr>
              <a:lnSpc>
                <a:spcPct val="120000"/>
              </a:lnSpc>
              <a:spcBef>
                <a:spcPts val="0"/>
              </a:spcBef>
              <a:spcAft>
                <a:spcPts val="600"/>
              </a:spcAft>
              <a:buFont typeface="Arial" panose="020B0604020202020204" pitchFamily="34" charset="0"/>
              <a:buChar char="•"/>
            </a:pPr>
            <a:r>
              <a:rPr lang="en-US" altLang="en-US" sz="1700" dirty="0"/>
              <a:t>2005: Computer Science (established in 1971) becomes part of the school</a:t>
            </a:r>
          </a:p>
          <a:p>
            <a:pPr>
              <a:lnSpc>
                <a:spcPct val="120000"/>
              </a:lnSpc>
              <a:spcBef>
                <a:spcPts val="0"/>
              </a:spcBef>
              <a:spcAft>
                <a:spcPts val="600"/>
              </a:spcAft>
              <a:buFont typeface="Arial" panose="020B0604020202020204" pitchFamily="34" charset="0"/>
              <a:buChar char="•"/>
            </a:pPr>
            <a:r>
              <a:rPr lang="en-US" altLang="en-US" sz="1700" dirty="0"/>
              <a:t>2009: Becomes School of Informatics and Computing</a:t>
            </a:r>
          </a:p>
          <a:p>
            <a:pPr>
              <a:lnSpc>
                <a:spcPct val="120000"/>
              </a:lnSpc>
              <a:spcBef>
                <a:spcPts val="0"/>
              </a:spcBef>
              <a:spcAft>
                <a:spcPts val="600"/>
              </a:spcAft>
              <a:buFont typeface="Arial" panose="020B0604020202020204" pitchFamily="34" charset="0"/>
              <a:buChar char="•"/>
            </a:pPr>
            <a:r>
              <a:rPr lang="en-US" altLang="en-US" sz="1700" dirty="0"/>
              <a:t>2013: Library and Information Science (established in 1951) joins the school</a:t>
            </a:r>
          </a:p>
          <a:p>
            <a:pPr>
              <a:lnSpc>
                <a:spcPct val="120000"/>
              </a:lnSpc>
              <a:spcBef>
                <a:spcPts val="0"/>
              </a:spcBef>
              <a:spcAft>
                <a:spcPts val="600"/>
              </a:spcAft>
              <a:buFont typeface="Arial" panose="020B0604020202020204" pitchFamily="34" charset="0"/>
              <a:buChar char="•"/>
            </a:pPr>
            <a:r>
              <a:rPr lang="en-US" altLang="en-US" sz="1700" dirty="0"/>
              <a:t>2015: Data Science Program launched</a:t>
            </a:r>
          </a:p>
          <a:p>
            <a:pPr>
              <a:lnSpc>
                <a:spcPct val="120000"/>
              </a:lnSpc>
              <a:spcBef>
                <a:spcPts val="0"/>
              </a:spcBef>
              <a:spcAft>
                <a:spcPts val="600"/>
              </a:spcAft>
              <a:buFont typeface="Arial" panose="020B0604020202020204" pitchFamily="34" charset="0"/>
              <a:buChar char="•"/>
            </a:pPr>
            <a:r>
              <a:rPr lang="en-US" altLang="en-US" sz="1700" dirty="0"/>
              <a:t>2016: Intelligent Systems Engineering launches</a:t>
            </a:r>
          </a:p>
          <a:p>
            <a:pPr>
              <a:lnSpc>
                <a:spcPct val="120000"/>
              </a:lnSpc>
              <a:spcBef>
                <a:spcPts val="0"/>
              </a:spcBef>
              <a:spcAft>
                <a:spcPts val="600"/>
              </a:spcAft>
              <a:buFont typeface="Arial" panose="020B0604020202020204" pitchFamily="34" charset="0"/>
              <a:buChar char="•"/>
            </a:pPr>
            <a:r>
              <a:rPr lang="en-US" altLang="en-US" sz="1700" dirty="0"/>
              <a:t>2017: Becomes School of Informatics, Computing, and Engineering</a:t>
            </a:r>
          </a:p>
        </p:txBody>
      </p:sp>
      <p:pic>
        <p:nvPicPr>
          <p:cNvPr id="4" name="Picture 3">
            <a:extLst>
              <a:ext uri="{FF2B5EF4-FFF2-40B4-BE49-F238E27FC236}">
                <a16:creationId xmlns:a16="http://schemas.microsoft.com/office/drawing/2014/main" id="{4A8AC3AC-6938-40D2-B4AF-3EFD45A01C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2676"/>
          <a:stretch/>
        </p:blipFill>
        <p:spPr>
          <a:xfrm>
            <a:off x="3479744" y="378614"/>
            <a:ext cx="5346357" cy="11129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09252" y="1589112"/>
            <a:ext cx="1243998" cy="1242508"/>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96855" y="1518792"/>
            <a:ext cx="1566367" cy="1568245"/>
          </a:xfrm>
          <a:prstGeom prst="rect">
            <a:avLst/>
          </a:prstGeom>
        </p:spPr>
      </p:pic>
      <p:sp>
        <p:nvSpPr>
          <p:cNvPr id="16" name="TextBox 15"/>
          <p:cNvSpPr txBox="1"/>
          <p:nvPr/>
        </p:nvSpPr>
        <p:spPr>
          <a:xfrm>
            <a:off x="7334420" y="2718695"/>
            <a:ext cx="1691236" cy="723275"/>
          </a:xfrm>
          <a:prstGeom prst="rect">
            <a:avLst/>
          </a:prstGeom>
          <a:noFill/>
        </p:spPr>
        <p:txBody>
          <a:bodyPr wrap="square" rtlCol="0">
            <a:spAutoFit/>
          </a:bodyPr>
          <a:lstStyle/>
          <a:p>
            <a:pPr algn="ctr"/>
            <a:r>
              <a:rPr lang="en-US" sz="2800" b="1" dirty="0">
                <a:solidFill>
                  <a:srgbClr val="990000"/>
                </a:solidFill>
              </a:rPr>
              <a:t>$13M</a:t>
            </a:r>
          </a:p>
          <a:p>
            <a:pPr algn="ctr"/>
            <a:r>
              <a:rPr lang="en-US" dirty="0"/>
              <a:t>(2017-2018)</a:t>
            </a:r>
          </a:p>
        </p:txBody>
      </p:sp>
      <p:pic>
        <p:nvPicPr>
          <p:cNvPr id="8" name="Picture 7"/>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81544" y="1569464"/>
            <a:ext cx="1343627" cy="1343627"/>
          </a:xfrm>
          <a:prstGeom prst="rect">
            <a:avLst/>
          </a:prstGeom>
        </p:spPr>
      </p:pic>
      <p:sp>
        <p:nvSpPr>
          <p:cNvPr id="2" name="Title 1"/>
          <p:cNvSpPr>
            <a:spLocks noGrp="1"/>
          </p:cNvSpPr>
          <p:nvPr>
            <p:ph type="title" idx="4294967295"/>
          </p:nvPr>
        </p:nvSpPr>
        <p:spPr>
          <a:xfrm>
            <a:off x="3884613" y="274638"/>
            <a:ext cx="5259387" cy="993775"/>
          </a:xfrm>
        </p:spPr>
        <p:txBody>
          <a:bodyPr/>
          <a:lstStyle/>
          <a:p>
            <a:r>
              <a:rPr lang="en-US" sz="3250" dirty="0"/>
              <a:t>Size of School (2017-18)</a:t>
            </a:r>
          </a:p>
        </p:txBody>
      </p:sp>
      <p:sp>
        <p:nvSpPr>
          <p:cNvPr id="11" name="TextBox 10"/>
          <p:cNvSpPr txBox="1"/>
          <p:nvPr/>
        </p:nvSpPr>
        <p:spPr>
          <a:xfrm>
            <a:off x="3885633" y="2718695"/>
            <a:ext cx="1691236" cy="723275"/>
          </a:xfrm>
          <a:prstGeom prst="rect">
            <a:avLst/>
          </a:prstGeom>
          <a:noFill/>
        </p:spPr>
        <p:txBody>
          <a:bodyPr wrap="square" rtlCol="0">
            <a:spAutoFit/>
          </a:bodyPr>
          <a:lstStyle/>
          <a:p>
            <a:pPr algn="ctr"/>
            <a:r>
              <a:rPr lang="en-US" sz="2800" b="1" dirty="0">
                <a:solidFill>
                  <a:srgbClr val="990000"/>
                </a:solidFill>
              </a:rPr>
              <a:t>129</a:t>
            </a:r>
          </a:p>
          <a:p>
            <a:pPr algn="ctr"/>
            <a:r>
              <a:rPr lang="en-US" dirty="0"/>
              <a:t>(101 Tenure Track)</a:t>
            </a:r>
          </a:p>
        </p:txBody>
      </p:sp>
      <p:sp>
        <p:nvSpPr>
          <p:cNvPr id="14" name="TextBox 13"/>
          <p:cNvSpPr txBox="1"/>
          <p:nvPr/>
        </p:nvSpPr>
        <p:spPr>
          <a:xfrm>
            <a:off x="5526958" y="2661805"/>
            <a:ext cx="1772017" cy="1815882"/>
          </a:xfrm>
          <a:prstGeom prst="rect">
            <a:avLst/>
          </a:prstGeom>
          <a:noFill/>
        </p:spPr>
        <p:txBody>
          <a:bodyPr wrap="square" rtlCol="0">
            <a:spAutoFit/>
          </a:bodyPr>
          <a:lstStyle/>
          <a:p>
            <a:pPr algn="ctr"/>
            <a:r>
              <a:rPr lang="en-US" dirty="0"/>
              <a:t>Undergraduate</a:t>
            </a:r>
          </a:p>
          <a:p>
            <a:pPr algn="ctr"/>
            <a:r>
              <a:rPr lang="en-US" sz="2800" b="1" dirty="0">
                <a:solidFill>
                  <a:srgbClr val="990000"/>
                </a:solidFill>
              </a:rPr>
              <a:t>1,904</a:t>
            </a:r>
          </a:p>
          <a:p>
            <a:pPr algn="ctr"/>
            <a:endParaRPr lang="en-US" sz="200" dirty="0"/>
          </a:p>
          <a:p>
            <a:pPr algn="ctr"/>
            <a:r>
              <a:rPr lang="en-US" dirty="0"/>
              <a:t>Graduate Students</a:t>
            </a:r>
          </a:p>
          <a:p>
            <a:pPr algn="ctr"/>
            <a:r>
              <a:rPr lang="en-US" sz="2800" b="1" dirty="0">
                <a:solidFill>
                  <a:srgbClr val="990000"/>
                </a:solidFill>
              </a:rPr>
              <a:t>1,101</a:t>
            </a:r>
          </a:p>
        </p:txBody>
      </p:sp>
      <p:sp>
        <p:nvSpPr>
          <p:cNvPr id="17" name="TextBox 16"/>
          <p:cNvSpPr txBox="1"/>
          <p:nvPr/>
        </p:nvSpPr>
        <p:spPr>
          <a:xfrm>
            <a:off x="4099258" y="1176102"/>
            <a:ext cx="1263987" cy="369332"/>
          </a:xfrm>
          <a:prstGeom prst="rect">
            <a:avLst/>
          </a:prstGeom>
          <a:noFill/>
        </p:spPr>
        <p:txBody>
          <a:bodyPr wrap="square" rtlCol="0">
            <a:spAutoFit/>
          </a:bodyPr>
          <a:lstStyle/>
          <a:p>
            <a:pPr algn="ctr"/>
            <a:r>
              <a:rPr lang="en-US" sz="1800" dirty="0"/>
              <a:t>Faculty</a:t>
            </a:r>
          </a:p>
        </p:txBody>
      </p:sp>
      <p:sp>
        <p:nvSpPr>
          <p:cNvPr id="18" name="TextBox 17"/>
          <p:cNvSpPr txBox="1"/>
          <p:nvPr/>
        </p:nvSpPr>
        <p:spPr>
          <a:xfrm>
            <a:off x="5821364" y="1175856"/>
            <a:ext cx="1263987" cy="369332"/>
          </a:xfrm>
          <a:prstGeom prst="rect">
            <a:avLst/>
          </a:prstGeom>
          <a:noFill/>
        </p:spPr>
        <p:txBody>
          <a:bodyPr wrap="square" rtlCol="0">
            <a:spAutoFit/>
          </a:bodyPr>
          <a:lstStyle/>
          <a:p>
            <a:pPr algn="ctr"/>
            <a:r>
              <a:rPr lang="en-US" sz="1800" dirty="0"/>
              <a:t>Students</a:t>
            </a:r>
          </a:p>
        </p:txBody>
      </p:sp>
      <p:sp>
        <p:nvSpPr>
          <p:cNvPr id="19" name="TextBox 18"/>
          <p:cNvSpPr txBox="1"/>
          <p:nvPr/>
        </p:nvSpPr>
        <p:spPr>
          <a:xfrm>
            <a:off x="7345253" y="1169787"/>
            <a:ext cx="1669570" cy="646331"/>
          </a:xfrm>
          <a:prstGeom prst="rect">
            <a:avLst/>
          </a:prstGeom>
          <a:noFill/>
        </p:spPr>
        <p:txBody>
          <a:bodyPr wrap="square" rtlCol="0">
            <a:spAutoFit/>
          </a:bodyPr>
          <a:lstStyle/>
          <a:p>
            <a:pPr algn="ctr"/>
            <a:r>
              <a:rPr lang="en-US" sz="1800" dirty="0"/>
              <a:t>Research Expenditures</a:t>
            </a:r>
          </a:p>
        </p:txBody>
      </p:sp>
      <p:pic>
        <p:nvPicPr>
          <p:cNvPr id="15" name="Picture 14">
            <a:extLst>
              <a:ext uri="{FF2B5EF4-FFF2-40B4-BE49-F238E27FC236}">
                <a16:creationId xmlns:a16="http://schemas.microsoft.com/office/drawing/2014/main" id="{AAC031B9-1242-5040-A127-01259AC1333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7000"/>
                    </a14:imgEffect>
                  </a14:imgLayer>
                </a14:imgProps>
              </a:ext>
              <a:ext uri="{28A0092B-C50C-407E-A947-70E740481C1C}">
                <a14:useLocalDpi xmlns:a14="http://schemas.microsoft.com/office/drawing/2010/main"/>
              </a:ext>
            </a:extLst>
          </a:blip>
          <a:srcRect/>
          <a:stretch/>
        </p:blipFill>
        <p:spPr>
          <a:xfrm>
            <a:off x="3667" y="2388017"/>
            <a:ext cx="3765740" cy="2107905"/>
          </a:xfrm>
          <a:prstGeom prst="rect">
            <a:avLst/>
          </a:prstGeom>
        </p:spPr>
      </p:pic>
      <p:pic>
        <p:nvPicPr>
          <p:cNvPr id="20" name="Picture 19">
            <a:extLst>
              <a:ext uri="{FF2B5EF4-FFF2-40B4-BE49-F238E27FC236}">
                <a16:creationId xmlns:a16="http://schemas.microsoft.com/office/drawing/2014/main" id="{442B47A1-B150-5447-8417-CD3EC89897C4}"/>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a:ext>
            </a:extLst>
          </a:blip>
          <a:srcRect/>
          <a:stretch/>
        </p:blipFill>
        <p:spPr>
          <a:xfrm>
            <a:off x="3667" y="192103"/>
            <a:ext cx="3765739" cy="2110811"/>
          </a:xfrm>
          <a:prstGeom prst="rect">
            <a:avLst/>
          </a:prstGeom>
        </p:spPr>
      </p:pic>
    </p:spTree>
    <p:extLst>
      <p:ext uri="{BB962C8B-B14F-4D97-AF65-F5344CB8AC3E}">
        <p14:creationId xmlns:p14="http://schemas.microsoft.com/office/powerpoint/2010/main" val="1233805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22225"/>
            <a:ext cx="4683833" cy="4706938"/>
          </a:xfrm>
        </p:spPr>
        <p:txBody>
          <a:bodyPr>
            <a:normAutofit fontScale="85000" lnSpcReduction="20000"/>
          </a:bodyPr>
          <a:lstStyle/>
          <a:p>
            <a:pPr>
              <a:lnSpc>
                <a:spcPct val="120000"/>
              </a:lnSpc>
              <a:spcBef>
                <a:spcPts val="0"/>
              </a:spcBef>
              <a:spcAft>
                <a:spcPts val="600"/>
              </a:spcAft>
            </a:pPr>
            <a:r>
              <a:rPr lang="en-US" sz="2200" b="1" dirty="0">
                <a:solidFill>
                  <a:srgbClr val="A80532"/>
                </a:solidFill>
              </a:rPr>
              <a:t>Undergraduate Degrees </a:t>
            </a:r>
          </a:p>
          <a:p>
            <a:pPr>
              <a:lnSpc>
                <a:spcPct val="120000"/>
              </a:lnSpc>
              <a:spcBef>
                <a:spcPts val="0"/>
              </a:spcBef>
              <a:spcAft>
                <a:spcPts val="600"/>
              </a:spcAft>
            </a:pPr>
            <a:r>
              <a:rPr lang="en-US" sz="2000" dirty="0"/>
              <a:t>Computer Science (B.S. and B.A.)</a:t>
            </a:r>
          </a:p>
          <a:p>
            <a:pPr>
              <a:lnSpc>
                <a:spcPct val="120000"/>
              </a:lnSpc>
              <a:spcBef>
                <a:spcPts val="0"/>
              </a:spcBef>
              <a:spcAft>
                <a:spcPts val="600"/>
              </a:spcAft>
            </a:pPr>
            <a:r>
              <a:rPr lang="en-US" sz="2000" dirty="0"/>
              <a:t>Informatics (B.S.)</a:t>
            </a:r>
          </a:p>
          <a:p>
            <a:pPr>
              <a:lnSpc>
                <a:spcPct val="120000"/>
              </a:lnSpc>
              <a:spcBef>
                <a:spcPts val="0"/>
              </a:spcBef>
              <a:spcAft>
                <a:spcPts val="600"/>
              </a:spcAft>
            </a:pPr>
            <a:r>
              <a:rPr lang="en-US" sz="2000" dirty="0"/>
              <a:t>Intelligent Systems Engineering (B.S.)</a:t>
            </a:r>
          </a:p>
          <a:p>
            <a:pPr lvl="1">
              <a:lnSpc>
                <a:spcPct val="120000"/>
              </a:lnSpc>
              <a:spcBef>
                <a:spcPts val="0"/>
              </a:spcBef>
              <a:spcAft>
                <a:spcPts val="600"/>
              </a:spcAft>
            </a:pPr>
            <a:r>
              <a:rPr lang="en-US" sz="1900" dirty="0"/>
              <a:t>CE, CPS, Nanoengineering, Bioengineering</a:t>
            </a:r>
          </a:p>
          <a:p>
            <a:r>
              <a:rPr lang="en-US" sz="2200" b="1" dirty="0">
                <a:solidFill>
                  <a:srgbClr val="A80532"/>
                </a:solidFill>
              </a:rPr>
              <a:t>Ph. D. Degrees</a:t>
            </a:r>
          </a:p>
          <a:p>
            <a:r>
              <a:rPr lang="en-US" dirty="0"/>
              <a:t>Computer Science</a:t>
            </a:r>
          </a:p>
          <a:p>
            <a:r>
              <a:rPr lang="en-US" dirty="0"/>
              <a:t>Informatics </a:t>
            </a:r>
          </a:p>
          <a:p>
            <a:r>
              <a:rPr lang="en-US" dirty="0"/>
              <a:t>Information Science</a:t>
            </a:r>
          </a:p>
          <a:p>
            <a:r>
              <a:rPr lang="en-US" dirty="0"/>
              <a:t>Intelligent Systems Engineering</a:t>
            </a:r>
          </a:p>
          <a:p>
            <a:pPr lvl="1"/>
            <a:r>
              <a:rPr lang="en-US" sz="1900" dirty="0"/>
              <a:t>6 Tracks (4 UG tracks plus environmental and Neuro-engineering)</a:t>
            </a:r>
          </a:p>
        </p:txBody>
      </p:sp>
      <p:sp>
        <p:nvSpPr>
          <p:cNvPr id="7" name="Content Placeholder 2">
            <a:extLst>
              <a:ext uri="{FF2B5EF4-FFF2-40B4-BE49-F238E27FC236}">
                <a16:creationId xmlns:a16="http://schemas.microsoft.com/office/drawing/2014/main" id="{FD716214-F6C4-4462-91BD-3C226FF1153C}"/>
              </a:ext>
            </a:extLst>
          </p:cNvPr>
          <p:cNvSpPr txBox="1">
            <a:spLocks/>
          </p:cNvSpPr>
          <p:nvPr/>
        </p:nvSpPr>
        <p:spPr>
          <a:xfrm>
            <a:off x="4804756" y="173619"/>
            <a:ext cx="4246647" cy="4969881"/>
          </a:xfrm>
          <a:prstGeom prst="rect">
            <a:avLst/>
          </a:prstGeom>
        </p:spPr>
        <p:txBody>
          <a:bodyPr vert="horz" lIns="91440" tIns="45720" rIns="91440" bIns="45720" rtlCol="0">
            <a:normAutofit/>
          </a:bodyPr>
          <a:lstStyle>
            <a:lvl1pPr marL="171450" indent="-171450" algn="l" defTabSz="685800"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b="1" dirty="0">
                <a:solidFill>
                  <a:srgbClr val="A80532"/>
                </a:solidFill>
              </a:rPr>
              <a:t>Master’s Degrees</a:t>
            </a:r>
          </a:p>
          <a:p>
            <a:r>
              <a:rPr lang="en-US" sz="1800" dirty="0"/>
              <a:t>Bioinformatics</a:t>
            </a:r>
          </a:p>
          <a:p>
            <a:r>
              <a:rPr lang="en-US" sz="1800" dirty="0"/>
              <a:t>Computer Science</a:t>
            </a:r>
          </a:p>
          <a:p>
            <a:r>
              <a:rPr lang="en-US" sz="1800" dirty="0"/>
              <a:t>Data Science (online, in residence, or hybrid)</a:t>
            </a:r>
          </a:p>
          <a:p>
            <a:r>
              <a:rPr lang="en-US" sz="1800" dirty="0"/>
              <a:t>Human-Computer Interaction/Design</a:t>
            </a:r>
          </a:p>
          <a:p>
            <a:r>
              <a:rPr lang="en-US" sz="1800" dirty="0"/>
              <a:t>Informatics</a:t>
            </a:r>
          </a:p>
          <a:p>
            <a:r>
              <a:rPr lang="en-US" sz="1800" dirty="0"/>
              <a:t>Information Science</a:t>
            </a:r>
          </a:p>
          <a:p>
            <a:r>
              <a:rPr lang="en-US" sz="1800" dirty="0"/>
              <a:t>Intelligent Systems Engineering</a:t>
            </a:r>
          </a:p>
          <a:p>
            <a:pPr lvl="1"/>
            <a:r>
              <a:rPr lang="en-US" sz="1800" dirty="0"/>
              <a:t>Same 6 tracks as Ph.D.</a:t>
            </a:r>
          </a:p>
          <a:p>
            <a:r>
              <a:rPr lang="en-US" sz="1800" dirty="0"/>
              <a:t>Library Science</a:t>
            </a:r>
          </a:p>
          <a:p>
            <a:r>
              <a:rPr lang="en-US" sz="1800" dirty="0"/>
              <a:t>Secure Computing</a:t>
            </a:r>
          </a:p>
        </p:txBody>
      </p:sp>
    </p:spTree>
    <p:extLst>
      <p:ext uri="{BB962C8B-B14F-4D97-AF65-F5344CB8AC3E}">
        <p14:creationId xmlns:p14="http://schemas.microsoft.com/office/powerpoint/2010/main" val="791937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155F-1240-674A-94A1-80B134F3F964}"/>
              </a:ext>
            </a:extLst>
          </p:cNvPr>
          <p:cNvSpPr>
            <a:spLocks noGrp="1"/>
          </p:cNvSpPr>
          <p:nvPr>
            <p:ph type="title"/>
          </p:nvPr>
        </p:nvSpPr>
        <p:spPr/>
        <p:txBody>
          <a:bodyPr/>
          <a:lstStyle/>
          <a:p>
            <a:r>
              <a:rPr lang="en-US" dirty="0"/>
              <a:t>What is Intelligent Systems Engineering?</a:t>
            </a:r>
          </a:p>
        </p:txBody>
      </p:sp>
    </p:spTree>
    <p:extLst>
      <p:ext uri="{BB962C8B-B14F-4D97-AF65-F5344CB8AC3E}">
        <p14:creationId xmlns:p14="http://schemas.microsoft.com/office/powerpoint/2010/main" val="103304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0301-7FBD-F440-AC4F-E5DF2B4B637F}"/>
              </a:ext>
            </a:extLst>
          </p:cNvPr>
          <p:cNvSpPr>
            <a:spLocks noGrp="1"/>
          </p:cNvSpPr>
          <p:nvPr>
            <p:ph type="ctrTitle"/>
          </p:nvPr>
        </p:nvSpPr>
        <p:spPr/>
        <p:txBody>
          <a:bodyPr>
            <a:normAutofit/>
          </a:bodyPr>
          <a:lstStyle/>
          <a:p>
            <a:r>
              <a:rPr lang="en-US" dirty="0"/>
              <a:t>ISE is:</a:t>
            </a:r>
          </a:p>
        </p:txBody>
      </p:sp>
      <p:sp>
        <p:nvSpPr>
          <p:cNvPr id="3" name="Content Placeholder 2">
            <a:extLst>
              <a:ext uri="{FF2B5EF4-FFF2-40B4-BE49-F238E27FC236}">
                <a16:creationId xmlns:a16="http://schemas.microsoft.com/office/drawing/2014/main" id="{A7508661-8389-9F42-BBC2-F1D016AB4D56}"/>
              </a:ext>
            </a:extLst>
          </p:cNvPr>
          <p:cNvSpPr>
            <a:spLocks noGrp="1"/>
          </p:cNvSpPr>
          <p:nvPr>
            <p:ph idx="1"/>
          </p:nvPr>
        </p:nvSpPr>
        <p:spPr>
          <a:xfrm>
            <a:off x="529827" y="994495"/>
            <a:ext cx="8015594" cy="3538868"/>
          </a:xfrm>
        </p:spPr>
        <p:txBody>
          <a:bodyPr>
            <a:normAutofit lnSpcReduction="10000"/>
          </a:bodyPr>
          <a:lstStyle/>
          <a:p>
            <a:pPr marL="0" indent="0">
              <a:buNone/>
            </a:pPr>
            <a:r>
              <a:rPr lang="en-US" altLang="en-US" dirty="0">
                <a:ea typeface="MS PGothic" charset="-128"/>
                <a:cs typeface="ＭＳ Ｐゴシック" charset="-128"/>
              </a:rPr>
              <a:t>The practice of system design and building with </a:t>
            </a:r>
            <a:r>
              <a:rPr lang="en-US" altLang="en-US" b="1" dirty="0">
                <a:ea typeface="MS PGothic" charset="-128"/>
                <a:cs typeface="ＭＳ Ｐゴシック" charset="-128"/>
              </a:rPr>
              <a:t>computing</a:t>
            </a:r>
            <a:r>
              <a:rPr lang="en-US" altLang="en-US" dirty="0">
                <a:ea typeface="MS PGothic" charset="-128"/>
                <a:cs typeface="ＭＳ Ｐゴシック" charset="-128"/>
              </a:rPr>
              <a:t> and </a:t>
            </a:r>
            <a:r>
              <a:rPr lang="en-US" altLang="en-US" b="1" dirty="0">
                <a:ea typeface="MS PGothic" charset="-128"/>
                <a:cs typeface="ＭＳ Ｐゴシック" charset="-128"/>
              </a:rPr>
              <a:t>artificial intelligence </a:t>
            </a:r>
            <a:r>
              <a:rPr lang="en-US" altLang="en-US" dirty="0">
                <a:ea typeface="MS PGothic" charset="-128"/>
                <a:cs typeface="ＭＳ Ｐゴシック" charset="-128"/>
              </a:rPr>
              <a:t>as key components:</a:t>
            </a:r>
          </a:p>
          <a:p>
            <a:r>
              <a:rPr lang="en-US" altLang="en-US" b="1" dirty="0">
                <a:solidFill>
                  <a:srgbClr val="C00000"/>
                </a:solidFill>
                <a:ea typeface="MS PGothic" charset="-128"/>
                <a:cs typeface="ＭＳ Ｐゴシック" charset="-128"/>
              </a:rPr>
              <a:t>Intelligent Systems </a:t>
            </a:r>
            <a:r>
              <a:rPr lang="en-US" altLang="en-US" dirty="0">
                <a:ea typeface="MS PGothic" charset="-128"/>
                <a:cs typeface="ＭＳ Ｐゴシック" charset="-128"/>
              </a:rPr>
              <a:t>– sense their environment, act accordingly—and use machine learning, artificial intelligence with edge (small devices), and cloud computing</a:t>
            </a:r>
          </a:p>
          <a:p>
            <a:r>
              <a:rPr lang="en-US" altLang="en-US" b="1" dirty="0">
                <a:solidFill>
                  <a:srgbClr val="C00000"/>
                </a:solidFill>
                <a:ea typeface="MS PGothic" charset="-128"/>
                <a:cs typeface="ＭＳ Ｐゴシック" charset="-128"/>
              </a:rPr>
              <a:t>Systems Engineering </a:t>
            </a:r>
            <a:r>
              <a:rPr lang="en-US" altLang="en-US" dirty="0">
                <a:ea typeface="MS PGothic" charset="-128"/>
                <a:cs typeface="ＭＳ Ｐゴシック" charset="-128"/>
              </a:rPr>
              <a:t>– design of systems that are the complex interrelation of many elements</a:t>
            </a:r>
          </a:p>
          <a:p>
            <a:pPr marL="0" indent="0">
              <a:buNone/>
            </a:pPr>
            <a:r>
              <a:rPr lang="en-US" altLang="en-US" b="1" dirty="0">
                <a:ea typeface="MS PGothic" charset="-128"/>
                <a:cs typeface="ＭＳ Ｐゴシック" charset="-128"/>
              </a:rPr>
              <a:t>Intelligent Systems </a:t>
            </a:r>
            <a:r>
              <a:rPr lang="en-US" altLang="en-US" dirty="0">
                <a:ea typeface="MS PGothic" charset="-128"/>
                <a:cs typeface="ＭＳ Ｐゴシック" charset="-128"/>
              </a:rPr>
              <a:t>are purpose-engineered systems—from the raw hardware and embedded systems; through data acquisition and signal processing; and to the transformation of data into decisions and/or knowledge. </a:t>
            </a:r>
          </a:p>
        </p:txBody>
      </p:sp>
    </p:spTree>
    <p:extLst>
      <p:ext uri="{BB962C8B-B14F-4D97-AF65-F5344CB8AC3E}">
        <p14:creationId xmlns:p14="http://schemas.microsoft.com/office/powerpoint/2010/main" val="4107413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6250-8D55-6642-BE21-C4DB5AC67685}"/>
              </a:ext>
            </a:extLst>
          </p:cNvPr>
          <p:cNvSpPr>
            <a:spLocks noGrp="1"/>
          </p:cNvSpPr>
          <p:nvPr>
            <p:ph type="ctrTitle"/>
          </p:nvPr>
        </p:nvSpPr>
        <p:spPr/>
        <p:txBody>
          <a:bodyPr/>
          <a:lstStyle/>
          <a:p>
            <a:r>
              <a:rPr lang="en-US" dirty="0"/>
              <a:t>What is ISE? </a:t>
            </a:r>
            <a:r>
              <a:rPr lang="en-US" sz="1500" i="1" dirty="0"/>
              <a:t>(continued)</a:t>
            </a:r>
          </a:p>
        </p:txBody>
      </p:sp>
      <p:sp>
        <p:nvSpPr>
          <p:cNvPr id="3" name="Content Placeholder 2">
            <a:extLst>
              <a:ext uri="{FF2B5EF4-FFF2-40B4-BE49-F238E27FC236}">
                <a16:creationId xmlns:a16="http://schemas.microsoft.com/office/drawing/2014/main" id="{E02EE84A-5C79-8B4D-A11C-E534EF5D673B}"/>
              </a:ext>
            </a:extLst>
          </p:cNvPr>
          <p:cNvSpPr>
            <a:spLocks noGrp="1"/>
          </p:cNvSpPr>
          <p:nvPr>
            <p:ph idx="1"/>
          </p:nvPr>
        </p:nvSpPr>
        <p:spPr>
          <a:xfrm>
            <a:off x="518824" y="1255914"/>
            <a:ext cx="8015594" cy="3277449"/>
          </a:xfrm>
        </p:spPr>
        <p:txBody>
          <a:bodyPr>
            <a:normAutofit fontScale="92500" lnSpcReduction="20000"/>
          </a:bodyPr>
          <a:lstStyle/>
          <a:p>
            <a:pPr marL="0" indent="0">
              <a:buNone/>
            </a:pPr>
            <a:r>
              <a:rPr lang="en-US" altLang="en-US" sz="1600" i="1" dirty="0">
                <a:ea typeface="MS PGothic" charset="-128"/>
                <a:cs typeface="ＭＳ Ｐゴシック" charset="-128"/>
              </a:rPr>
              <a:t>From the small to the large</a:t>
            </a:r>
            <a:r>
              <a:rPr lang="en-US" altLang="en-US" sz="1600" dirty="0">
                <a:ea typeface="MS PGothic" charset="-128"/>
                <a:cs typeface="ＭＳ Ｐゴシック" charset="-128"/>
              </a:rPr>
              <a:t>:</a:t>
            </a:r>
          </a:p>
          <a:p>
            <a:r>
              <a:rPr lang="en-US" altLang="en-US" sz="1600" b="1" dirty="0">
                <a:ea typeface="MS PGothic" charset="-128"/>
                <a:cs typeface="ＭＳ Ｐゴシック" charset="-128"/>
              </a:rPr>
              <a:t>Edge Computing: Embedded Systems and Nanoscale Sensors </a:t>
            </a:r>
            <a:r>
              <a:rPr lang="en-US" altLang="en-US" sz="1600" dirty="0">
                <a:ea typeface="MS PGothic" charset="-128"/>
                <a:cs typeface="ＭＳ Ｐゴシック" charset="-128"/>
              </a:rPr>
              <a:t>– computing and sensing will be ubiquitous as we move toward smart homes, smart cities and smart transportation, with computing and intelligent systems helping us lead healthier lives</a:t>
            </a:r>
          </a:p>
          <a:p>
            <a:r>
              <a:rPr lang="en-US" altLang="en-US" sz="1600" b="1" dirty="0">
                <a:ea typeface="MS PGothic" charset="-128"/>
                <a:cs typeface="ＭＳ Ｐゴシック" charset="-128"/>
              </a:rPr>
              <a:t>Cloud and High-Performance Computing </a:t>
            </a:r>
            <a:r>
              <a:rPr lang="en-US" altLang="en-US" sz="1600" dirty="0">
                <a:ea typeface="MS PGothic" charset="-128"/>
                <a:cs typeface="ＭＳ Ｐゴシック" charset="-128"/>
              </a:rPr>
              <a:t>– behind all of these edge devices are massive systems that analyze and manage the floods of data that are being produced; they also allow modelling and simulation of the engineered systems</a:t>
            </a:r>
          </a:p>
          <a:p>
            <a:r>
              <a:rPr lang="en-US" altLang="en-US" sz="1600" dirty="0">
                <a:ea typeface="MS PGothic" charset="-128"/>
                <a:cs typeface="ＭＳ Ｐゴシック" charset="-128"/>
              </a:rPr>
              <a:t>Microsoft Research is building the </a:t>
            </a:r>
            <a:r>
              <a:rPr lang="en-US" altLang="en-US" sz="1600" b="1" dirty="0">
                <a:ea typeface="MS PGothic" charset="-128"/>
                <a:cs typeface="ＭＳ Ｐゴシック" charset="-128"/>
              </a:rPr>
              <a:t>Global AI Supercomputer </a:t>
            </a:r>
            <a:r>
              <a:rPr lang="en-US" altLang="en-US" sz="1600" dirty="0">
                <a:ea typeface="MS PGothic" charset="-128"/>
                <a:cs typeface="ＭＳ Ｐゴシック" charset="-128"/>
              </a:rPr>
              <a:t>linking the </a:t>
            </a:r>
            <a:r>
              <a:rPr lang="en-US" altLang="en-US" sz="1600" b="1" dirty="0">
                <a:ea typeface="MS PGothic" charset="-128"/>
                <a:cs typeface="ＭＳ Ｐゴシック" charset="-128"/>
              </a:rPr>
              <a:t>Intelligent Cloud</a:t>
            </a:r>
            <a:r>
              <a:rPr lang="en-US" altLang="en-US" sz="1600" dirty="0">
                <a:ea typeface="MS PGothic" charset="-128"/>
                <a:cs typeface="ＭＳ Ｐゴシック" charset="-128"/>
              </a:rPr>
              <a:t> to the </a:t>
            </a:r>
            <a:r>
              <a:rPr lang="en-US" altLang="en-US" sz="1600" b="1" dirty="0">
                <a:ea typeface="MS PGothic" charset="-128"/>
                <a:cs typeface="ＭＳ Ｐゴシック" charset="-128"/>
              </a:rPr>
              <a:t>Intelligent Edge</a:t>
            </a:r>
          </a:p>
          <a:p>
            <a:pPr marL="0" indent="0" algn="ctr">
              <a:buNone/>
            </a:pPr>
            <a:r>
              <a:rPr lang="en-US" altLang="en-US" sz="1600" b="1" i="1" dirty="0">
                <a:ea typeface="MS PGothic" charset="-128"/>
                <a:cs typeface="ＭＳ Ｐゴシック" charset="-128"/>
              </a:rPr>
              <a:t>All students have courses on edge, cloud, HPC systems, machine learning and modelling and simulation.</a:t>
            </a:r>
          </a:p>
          <a:p>
            <a:pPr marL="0" indent="0">
              <a:buNone/>
            </a:pPr>
            <a:endParaRPr lang="en-US" dirty="0"/>
          </a:p>
        </p:txBody>
      </p:sp>
    </p:spTree>
    <p:extLst>
      <p:ext uri="{BB962C8B-B14F-4D97-AF65-F5344CB8AC3E}">
        <p14:creationId xmlns:p14="http://schemas.microsoft.com/office/powerpoint/2010/main" val="951553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6250-8D55-6642-BE21-C4DB5AC67685}"/>
              </a:ext>
            </a:extLst>
          </p:cNvPr>
          <p:cNvSpPr>
            <a:spLocks noGrp="1"/>
          </p:cNvSpPr>
          <p:nvPr>
            <p:ph type="ctrTitle"/>
          </p:nvPr>
        </p:nvSpPr>
        <p:spPr>
          <a:xfrm>
            <a:off x="530027" y="232797"/>
            <a:ext cx="8004391" cy="699065"/>
          </a:xfrm>
        </p:spPr>
        <p:txBody>
          <a:bodyPr/>
          <a:lstStyle/>
          <a:p>
            <a:r>
              <a:rPr lang="en-US" dirty="0"/>
              <a:t>How is ISE Different? </a:t>
            </a:r>
            <a:endParaRPr lang="en-US" sz="1500" i="1" dirty="0"/>
          </a:p>
        </p:txBody>
      </p:sp>
      <p:sp>
        <p:nvSpPr>
          <p:cNvPr id="3" name="Content Placeholder 2">
            <a:extLst>
              <a:ext uri="{FF2B5EF4-FFF2-40B4-BE49-F238E27FC236}">
                <a16:creationId xmlns:a16="http://schemas.microsoft.com/office/drawing/2014/main" id="{E02EE84A-5C79-8B4D-A11C-E534EF5D673B}"/>
              </a:ext>
            </a:extLst>
          </p:cNvPr>
          <p:cNvSpPr>
            <a:spLocks noGrp="1"/>
          </p:cNvSpPr>
          <p:nvPr>
            <p:ph idx="1"/>
          </p:nvPr>
        </p:nvSpPr>
        <p:spPr/>
        <p:txBody>
          <a:bodyPr>
            <a:normAutofit fontScale="92500" lnSpcReduction="20000"/>
          </a:bodyPr>
          <a:lstStyle/>
          <a:p>
            <a:pPr marL="285750" indent="-285750">
              <a:buFont typeface="Arial" panose="020B0604020202020204" pitchFamily="34" charset="0"/>
              <a:buChar char="•"/>
            </a:pPr>
            <a:r>
              <a:rPr lang="en-US" sz="2000" b="1" dirty="0"/>
              <a:t>Artificial Intelligence </a:t>
            </a:r>
            <a:r>
              <a:rPr lang="en-US" sz="2000" dirty="0"/>
              <a:t>and </a:t>
            </a:r>
            <a:r>
              <a:rPr lang="en-US" sz="2000" b="1" dirty="0"/>
              <a:t>Computing </a:t>
            </a:r>
            <a:r>
              <a:rPr lang="en-US" sz="2000" dirty="0"/>
              <a:t>are at the core of our curriculum. </a:t>
            </a:r>
          </a:p>
          <a:p>
            <a:pPr marL="285750" indent="-285750">
              <a:buFont typeface="Arial" panose="020B0604020202020204" pitchFamily="34" charset="0"/>
              <a:buChar char="•"/>
            </a:pPr>
            <a:r>
              <a:rPr lang="en-US" sz="2000" dirty="0"/>
              <a:t>We built a modern curriculum that includes up-to-date content and methods.</a:t>
            </a:r>
          </a:p>
          <a:p>
            <a:pPr marL="285750" indent="-285750">
              <a:buFont typeface="Arial" panose="020B0604020202020204" pitchFamily="34" charset="0"/>
              <a:buChar char="•"/>
            </a:pPr>
            <a:r>
              <a:rPr lang="en-US" sz="2000" dirty="0"/>
              <a:t>We incorporated today’s technology and keep our pulse on what tomorrow will bring. </a:t>
            </a:r>
          </a:p>
          <a:p>
            <a:pPr marL="285750" indent="-285750">
              <a:buFont typeface="Arial" panose="020B0604020202020204" pitchFamily="34" charset="0"/>
              <a:buChar char="•"/>
            </a:pPr>
            <a:r>
              <a:rPr lang="en-US" sz="2000" dirty="0"/>
              <a:t>We looked at the field of engineering with fresh eyes without having to retrofit.</a:t>
            </a:r>
          </a:p>
        </p:txBody>
      </p:sp>
    </p:spTree>
    <p:extLst>
      <p:ext uri="{BB962C8B-B14F-4D97-AF65-F5344CB8AC3E}">
        <p14:creationId xmlns:p14="http://schemas.microsoft.com/office/powerpoint/2010/main" val="2277543206"/>
      </p:ext>
    </p:extLst>
  </p:cSld>
  <p:clrMapOvr>
    <a:masterClrMapping/>
  </p:clrMapOvr>
</p:sld>
</file>

<file path=ppt/theme/theme1.xml><?xml version="1.0" encoding="utf-8"?>
<a:theme xmlns:a="http://schemas.openxmlformats.org/drawingml/2006/main" name="I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id="{63E90F8C-DCE7-9A4B-ACCA-6F19F2A4F147}" vid="{804DEAE5-D7BE-A641-83C5-07C75BDA50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 ds:uri="http://purl.org/dc/dcmityp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3574</TotalTime>
  <Words>1932</Words>
  <Application>Microsoft Office PowerPoint</Application>
  <PresentationFormat>On-screen Show (16:9)</PresentationFormat>
  <Paragraphs>167</Paragraphs>
  <Slides>25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ＭＳ Ｐゴシック</vt:lpstr>
      <vt:lpstr>ＭＳ Ｐゴシック</vt:lpstr>
      <vt:lpstr>Arial</vt:lpstr>
      <vt:lpstr>Calibri</vt:lpstr>
      <vt:lpstr>inherit</vt:lpstr>
      <vt:lpstr>Wingdings</vt:lpstr>
      <vt:lpstr>IU</vt:lpstr>
      <vt:lpstr>Graduate Student Orientation August 13, 2018</vt:lpstr>
      <vt:lpstr>Hello! New Graduate Students</vt:lpstr>
      <vt:lpstr>History of SICE</vt:lpstr>
      <vt:lpstr>Size of School (2017-18)</vt:lpstr>
      <vt:lpstr>PowerPoint Presentation</vt:lpstr>
      <vt:lpstr>What is Intelligent Systems Engineering?</vt:lpstr>
      <vt:lpstr>ISE is:</vt:lpstr>
      <vt:lpstr>What is ISE? (continued)</vt:lpstr>
      <vt:lpstr>How is ISE Different? </vt:lpstr>
      <vt:lpstr>Intelligent Systems ~ Artificial Intelligence ~ Machine Learning</vt:lpstr>
      <vt:lpstr>Graduate Program in Intelligent Systems Engineering?</vt:lpstr>
      <vt:lpstr>And from indeed.com the jobs are for</vt:lpstr>
      <vt:lpstr>And Computer Engineering is in great demand (scale changed by a factor of 10)</vt:lpstr>
      <vt:lpstr>Master’s &amp; Ph.D.  Engineering Tracks</vt:lpstr>
      <vt:lpstr>Facilities in Intelligent Systems Engineering</vt:lpstr>
      <vt:lpstr>PowerPoint Presentation</vt:lpstr>
      <vt:lpstr>PowerPoint Presentation</vt:lpstr>
      <vt:lpstr>Meet Our Faculty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Unnecessarily extra long title of presentation</dc:title>
  <dc:creator>Hilary Horrey</dc:creator>
  <cp:lastModifiedBy>Geoffrey Fox</cp:lastModifiedBy>
  <cp:revision>39</cp:revision>
  <cp:lastPrinted>2014-06-24T16:10:50Z</cp:lastPrinted>
  <dcterms:created xsi:type="dcterms:W3CDTF">2018-02-16T22:03:26Z</dcterms:created>
  <dcterms:modified xsi:type="dcterms:W3CDTF">2018-08-13T00:16:53Z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