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Lst>
  <p:notesMasterIdLst>
    <p:notesMasterId r:id="rId64"/>
  </p:notesMasterIdLst>
  <p:sldIdLst>
    <p:sldId id="384" r:id="rId3"/>
    <p:sldId id="576" r:id="rId4"/>
    <p:sldId id="577" r:id="rId5"/>
    <p:sldId id="603" r:id="rId6"/>
    <p:sldId id="391" r:id="rId7"/>
    <p:sldId id="485" r:id="rId8"/>
    <p:sldId id="487" r:id="rId9"/>
    <p:sldId id="492" r:id="rId10"/>
    <p:sldId id="584" r:id="rId11"/>
    <p:sldId id="488" r:id="rId12"/>
    <p:sldId id="490" r:id="rId13"/>
    <p:sldId id="491" r:id="rId14"/>
    <p:sldId id="496" r:id="rId15"/>
    <p:sldId id="497" r:id="rId16"/>
    <p:sldId id="498" r:id="rId17"/>
    <p:sldId id="499" r:id="rId18"/>
    <p:sldId id="504" r:id="rId19"/>
    <p:sldId id="505" r:id="rId20"/>
    <p:sldId id="574" r:id="rId21"/>
    <p:sldId id="585" r:id="rId22"/>
    <p:sldId id="586" r:id="rId23"/>
    <p:sldId id="587" r:id="rId24"/>
    <p:sldId id="588" r:id="rId25"/>
    <p:sldId id="553" r:id="rId26"/>
    <p:sldId id="590" r:id="rId27"/>
    <p:sldId id="575" r:id="rId28"/>
    <p:sldId id="473" r:id="rId29"/>
    <p:sldId id="614" r:id="rId30"/>
    <p:sldId id="613" r:id="rId31"/>
    <p:sldId id="486" r:id="rId32"/>
    <p:sldId id="591" r:id="rId33"/>
    <p:sldId id="385" r:id="rId34"/>
    <p:sldId id="503" r:id="rId35"/>
    <p:sldId id="593" r:id="rId36"/>
    <p:sldId id="604" r:id="rId37"/>
    <p:sldId id="605" r:id="rId38"/>
    <p:sldId id="606" r:id="rId39"/>
    <p:sldId id="517" r:id="rId40"/>
    <p:sldId id="514" r:id="rId41"/>
    <p:sldId id="612" r:id="rId42"/>
    <p:sldId id="607" r:id="rId43"/>
    <p:sldId id="595" r:id="rId44"/>
    <p:sldId id="528" r:id="rId45"/>
    <p:sldId id="414" r:id="rId46"/>
    <p:sldId id="518" r:id="rId47"/>
    <p:sldId id="582" r:id="rId48"/>
    <p:sldId id="609" r:id="rId49"/>
    <p:sldId id="610" r:id="rId50"/>
    <p:sldId id="611" r:id="rId51"/>
    <p:sldId id="581" r:id="rId52"/>
    <p:sldId id="541" r:id="rId53"/>
    <p:sldId id="608" r:id="rId54"/>
    <p:sldId id="529" r:id="rId55"/>
    <p:sldId id="596" r:id="rId56"/>
    <p:sldId id="597" r:id="rId57"/>
    <p:sldId id="598" r:id="rId58"/>
    <p:sldId id="599" r:id="rId59"/>
    <p:sldId id="534" r:id="rId60"/>
    <p:sldId id="600" r:id="rId61"/>
    <p:sldId id="601" r:id="rId62"/>
    <p:sldId id="602" r:id="rId63"/>
  </p:sldIdLst>
  <p:sldSz cx="9144000" cy="6858000" type="screen4x3"/>
  <p:notesSz cx="6858000" cy="9144000"/>
  <p:custDataLst>
    <p:tags r:id="rId65"/>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0" autoAdjust="0"/>
    <p:restoredTop sz="94660"/>
  </p:normalViewPr>
  <p:slideViewPr>
    <p:cSldViewPr>
      <p:cViewPr varScale="1">
        <p:scale>
          <a:sx n="104" d="100"/>
          <a:sy n="104" d="100"/>
        </p:scale>
        <p:origin x="1110" y="96"/>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61</a:t>
            </a:fld>
            <a:endParaRPr lang="en-US" altLang="en-US"/>
          </a:p>
        </p:txBody>
      </p:sp>
    </p:spTree>
    <p:extLst>
      <p:ext uri="{BB962C8B-B14F-4D97-AF65-F5344CB8AC3E}">
        <p14:creationId xmlns:p14="http://schemas.microsoft.com/office/powerpoint/2010/main" val="155418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8204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18</a:t>
            </a:fld>
            <a:endParaRPr lang="en-US" altLang="en-US"/>
          </a:p>
        </p:txBody>
      </p:sp>
    </p:spTree>
    <p:extLst>
      <p:ext uri="{BB962C8B-B14F-4D97-AF65-F5344CB8AC3E}">
        <p14:creationId xmlns:p14="http://schemas.microsoft.com/office/powerpoint/2010/main" val="2524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33</a:t>
            </a:fld>
            <a:endParaRPr lang="en-US"/>
          </a:p>
        </p:txBody>
      </p:sp>
    </p:spTree>
    <p:extLst>
      <p:ext uri="{BB962C8B-B14F-4D97-AF65-F5344CB8AC3E}">
        <p14:creationId xmlns:p14="http://schemas.microsoft.com/office/powerpoint/2010/main" val="381174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46</a:t>
            </a:fld>
            <a:endParaRPr lang="en-US" altLang="en-US"/>
          </a:p>
        </p:txBody>
      </p:sp>
    </p:spTree>
    <p:extLst>
      <p:ext uri="{BB962C8B-B14F-4D97-AF65-F5344CB8AC3E}">
        <p14:creationId xmlns:p14="http://schemas.microsoft.com/office/powerpoint/2010/main" val="218703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48</a:t>
            </a:fld>
            <a:endParaRPr lang="en-US"/>
          </a:p>
        </p:txBody>
      </p:sp>
    </p:spTree>
    <p:extLst>
      <p:ext uri="{BB962C8B-B14F-4D97-AF65-F5344CB8AC3E}">
        <p14:creationId xmlns:p14="http://schemas.microsoft.com/office/powerpoint/2010/main" val="216765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54</a:t>
            </a:fld>
            <a:endParaRPr lang="en-US" altLang="en-US"/>
          </a:p>
        </p:txBody>
      </p:sp>
    </p:spTree>
    <p:extLst>
      <p:ext uri="{BB962C8B-B14F-4D97-AF65-F5344CB8AC3E}">
        <p14:creationId xmlns:p14="http://schemas.microsoft.com/office/powerpoint/2010/main" val="2665498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56</a:t>
            </a:fld>
            <a:endParaRPr lang="en-US" altLang="en-US"/>
          </a:p>
        </p:txBody>
      </p:sp>
    </p:spTree>
    <p:extLst>
      <p:ext uri="{BB962C8B-B14F-4D97-AF65-F5344CB8AC3E}">
        <p14:creationId xmlns:p14="http://schemas.microsoft.com/office/powerpoint/2010/main" val="335757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60</a:t>
            </a:fld>
            <a:endParaRPr lang="en-US" altLang="en-US"/>
          </a:p>
        </p:txBody>
      </p:sp>
    </p:spTree>
    <p:extLst>
      <p:ext uri="{BB962C8B-B14F-4D97-AF65-F5344CB8AC3E}">
        <p14:creationId xmlns:p14="http://schemas.microsoft.com/office/powerpoint/2010/main" val="2310896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06A60-DEFC-4E39-B9CA-C0170745B677}" type="datetime1">
              <a:rPr lang="en-US" smtClean="0"/>
              <a:t>12/19/2016</a:t>
            </a:fld>
            <a:endParaRPr lang="en-US"/>
          </a:p>
        </p:txBody>
      </p:sp>
    </p:spTree>
    <p:extLst>
      <p:ext uri="{BB962C8B-B14F-4D97-AF65-F5344CB8AC3E}">
        <p14:creationId xmlns:p14="http://schemas.microsoft.com/office/powerpoint/2010/main" val="11980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1F2D9-FFA7-43E2-A138-5AB198E95531}" type="datetime1">
              <a:rPr lang="en-US" smtClean="0"/>
              <a:t>12/19/2016</a:t>
            </a:fld>
            <a:endParaRPr lang="en-US"/>
          </a:p>
        </p:txBody>
      </p:sp>
    </p:spTree>
    <p:extLst>
      <p:ext uri="{BB962C8B-B14F-4D97-AF65-F5344CB8AC3E}">
        <p14:creationId xmlns:p14="http://schemas.microsoft.com/office/powerpoint/2010/main" val="155186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0D203-6D2E-482F-9814-7A704F488F70}" type="datetime1">
              <a:rPr lang="en-US" smtClean="0">
                <a:solidFill>
                  <a:srgbClr val="000000">
                    <a:tint val="75000"/>
                  </a:srgbClr>
                </a:solidFill>
              </a:rPr>
              <a:t>12/19/2016</a:t>
            </a:fld>
            <a:endParaRPr lang="en-US">
              <a:solidFill>
                <a:srgbClr val="000000">
                  <a:tint val="75000"/>
                </a:srgbClr>
              </a:solidFill>
            </a:endParaRPr>
          </a:p>
        </p:txBody>
      </p:sp>
    </p:spTree>
    <p:extLst>
      <p:ext uri="{BB962C8B-B14F-4D97-AF65-F5344CB8AC3E}">
        <p14:creationId xmlns:p14="http://schemas.microsoft.com/office/powerpoint/2010/main" val="264791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A85D43-1DDB-4E62-84E9-FEF3F05588CE}" type="datetime1">
              <a:rPr lang="en-US" smtClean="0"/>
              <a:t>12/19/2016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39295"/>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3"/>
          <p:cNvSpPr>
            <a:spLocks noGrp="1"/>
          </p:cNvSpPr>
          <p:nvPr>
            <p:ph type="dt" sz="half" idx="10"/>
          </p:nvPr>
        </p:nvSpPr>
        <p:spPr>
          <a:xfrm>
            <a:off x="5791200" y="6266316"/>
            <a:ext cx="1143000" cy="319540"/>
          </a:xfrm>
          <a:prstGeom prst="rect">
            <a:avLst/>
          </a:prstGeom>
        </p:spPr>
        <p:txBody>
          <a:bodyPr/>
          <a:lstStyle>
            <a:lvl1pPr>
              <a:defRPr sz="1200">
                <a:solidFill>
                  <a:schemeClr val="bg1">
                    <a:lumMod val="75000"/>
                  </a:schemeClr>
                </a:solidFill>
              </a:defRPr>
            </a:lvl1pPr>
          </a:lstStyle>
          <a:p>
            <a:fld id="{AB6BD226-194A-429E-92B8-149F1112AD00}" type="datetime1">
              <a:rPr lang="en-US" smtClean="0"/>
              <a:t>12/19/2016</a:t>
            </a:fld>
            <a:endParaRPr lang="en-US" dirty="0"/>
          </a:p>
        </p:txBody>
      </p:sp>
    </p:spTree>
    <p:extLst>
      <p:ext uri="{BB962C8B-B14F-4D97-AF65-F5344CB8AC3E}">
        <p14:creationId xmlns:p14="http://schemas.microsoft.com/office/powerpoint/2010/main" val="392809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B7E44-1206-4EA6-8EBE-34B0D359B9BA}" type="datetime1">
              <a:rPr lang="en-US" smtClean="0">
                <a:solidFill>
                  <a:srgbClr val="000000">
                    <a:tint val="75000"/>
                  </a:srgbClr>
                </a:solidFill>
              </a:rPr>
              <a:t>12/19/2016</a:t>
            </a:fld>
            <a:endParaRPr lang="en-US">
              <a:solidFill>
                <a:srgbClr val="000000">
                  <a:tint val="75000"/>
                </a:srgbClr>
              </a:solidFill>
            </a:endParaRPr>
          </a:p>
        </p:txBody>
      </p:sp>
    </p:spTree>
    <p:extLst>
      <p:ext uri="{BB962C8B-B14F-4D97-AF65-F5344CB8AC3E}">
        <p14:creationId xmlns:p14="http://schemas.microsoft.com/office/powerpoint/2010/main" val="313604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15000" y="6246358"/>
            <a:ext cx="2057400" cy="365125"/>
          </a:xfrm>
          <a:prstGeom prst="rect">
            <a:avLst/>
          </a:prstGeom>
        </p:spPr>
        <p:txBody>
          <a:bodyPr/>
          <a:lstStyle/>
          <a:p>
            <a:fld id="{B2FC596B-0288-419B-B3A3-3F4E61DA3C18}" type="datetime1">
              <a:rPr lang="en-US" smtClean="0"/>
              <a:t>12/19/2016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774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C0A25-40BA-4FEA-A481-91B5E211E619}" type="datetime1">
              <a:rPr lang="en-US" smtClean="0"/>
              <a:t>12/19/2016</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30" r:id="rId3"/>
    <p:sldLayoutId id="2147484248" r:id="rId4"/>
    <p:sldLayoutId id="2147484304" r:id="rId5"/>
    <p:sldLayoutId id="2147484323" r:id="rId6"/>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7"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1F4A-39A7-4F5B-8538-614556A53C08}" type="datetime1">
              <a:rPr lang="en-US" smtClean="0">
                <a:solidFill>
                  <a:srgbClr val="000000">
                    <a:tint val="75000"/>
                  </a:srgbClr>
                </a:solidFill>
              </a:rPr>
              <a:t>12/19/2016</a:t>
            </a:fld>
            <a:endParaRPr lang="en-US">
              <a:solidFill>
                <a:srgbClr val="000000">
                  <a:tint val="75000"/>
                </a:srgbClr>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9" r:id="rId3"/>
    <p:sldLayoutId id="2147484281" r:id="rId4"/>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exascale.org/bde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hyperlink" Target="http://dsc.soic.indiana.edu/publications/HPCBigDataConvergenc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spreadsheets/d/1e8-pzWn-7lz47-gIAra0VzCX6IkAypa8Cu5YG5MES_4"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youtu.be/iNN9KAsQ3G8?t=8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7" name="Rectangle 6"/>
          <p:cNvSpPr/>
          <p:nvPr/>
        </p:nvSpPr>
        <p:spPr>
          <a:xfrm>
            <a:off x="10998" y="2765861"/>
            <a:ext cx="9144000" cy="3231654"/>
          </a:xfrm>
          <a:prstGeom prst="rect">
            <a:avLst/>
          </a:prstGeom>
        </p:spPr>
        <p:txBody>
          <a:bodyPr wrap="square">
            <a:spAutoFit/>
          </a:bodyPr>
          <a:lstStyle/>
          <a:p>
            <a:pPr lvl="0" algn="ctr" defTabSz="457200" eaLnBrk="1" fontAlgn="auto" hangingPunct="1">
              <a:spcBef>
                <a:spcPct val="20000"/>
              </a:spcBef>
              <a:spcAft>
                <a:spcPts val="0"/>
              </a:spcAft>
              <a:defRPr/>
            </a:pPr>
            <a:r>
              <a:rPr lang="en-US" sz="2000" b="1" i="0" dirty="0">
                <a:solidFill>
                  <a:prstClr val="black"/>
                </a:solidFill>
                <a:latin typeface="+mn-lt"/>
                <a:cs typeface="Times New Roman" pitchFamily="18" charset="0"/>
              </a:rPr>
              <a:t>International Workshop on Foundations of Big Data Computing (</a:t>
            </a:r>
            <a:r>
              <a:rPr lang="en-US" sz="2000" b="1" i="0" dirty="0" err="1">
                <a:solidFill>
                  <a:prstClr val="black"/>
                </a:solidFill>
                <a:latin typeface="+mn-lt"/>
                <a:cs typeface="Times New Roman" pitchFamily="18" charset="0"/>
              </a:rPr>
              <a:t>BigDF</a:t>
            </a:r>
            <a:r>
              <a:rPr lang="en-US" sz="2000" b="1" i="0" dirty="0">
                <a:solidFill>
                  <a:prstClr val="black"/>
                </a:solidFill>
                <a:latin typeface="+mn-lt"/>
                <a:cs typeface="Times New Roman" pitchFamily="18" charset="0"/>
              </a:rPr>
              <a:t>) in conjunction with </a:t>
            </a:r>
            <a:r>
              <a:rPr lang="en-US" sz="2000" b="1" i="0" dirty="0" err="1">
                <a:solidFill>
                  <a:prstClr val="black"/>
                </a:solidFill>
                <a:latin typeface="+mn-lt"/>
                <a:cs typeface="Times New Roman" pitchFamily="18" charset="0"/>
              </a:rPr>
              <a:t>HiPC</a:t>
            </a:r>
            <a:r>
              <a:rPr lang="en-US" sz="2000" b="1" i="0" dirty="0">
                <a:solidFill>
                  <a:prstClr val="black"/>
                </a:solidFill>
                <a:latin typeface="+mn-lt"/>
                <a:cs typeface="Times New Roman" pitchFamily="18" charset="0"/>
              </a:rPr>
              <a:t> 2016</a:t>
            </a:r>
          </a:p>
          <a:p>
            <a:pPr lvl="0" algn="ctr" defTabSz="457200" eaLnBrk="1" fontAlgn="auto" hangingPunct="1">
              <a:spcBef>
                <a:spcPct val="20000"/>
              </a:spcBef>
              <a:spcAft>
                <a:spcPts val="0"/>
              </a:spcAft>
              <a:defRPr/>
            </a:pPr>
            <a:r>
              <a:rPr lang="en-US" sz="2000" b="1" i="0" dirty="0">
                <a:solidFill>
                  <a:prstClr val="black"/>
                </a:solidFill>
                <a:latin typeface="+mn-lt"/>
                <a:cs typeface="Times New Roman" pitchFamily="18" charset="0"/>
              </a:rPr>
              <a:t>Hyderabad International Conference Centre, Hyderabad, India </a:t>
            </a:r>
            <a:br>
              <a:rPr lang="en-US" sz="2000" b="1" i="0" dirty="0">
                <a:solidFill>
                  <a:prstClr val="black"/>
                </a:solidFill>
                <a:latin typeface="+mn-lt"/>
                <a:cs typeface="Times New Roman" pitchFamily="18" charset="0"/>
              </a:rPr>
            </a:br>
            <a:r>
              <a:rPr lang="en-US" sz="2000" b="1" i="0" dirty="0">
                <a:solidFill>
                  <a:prstClr val="black"/>
                </a:solidFill>
                <a:latin typeface="+mn-lt"/>
                <a:cs typeface="Times New Roman" pitchFamily="18" charset="0"/>
              </a:rPr>
              <a:t>Geoffrey </a:t>
            </a:r>
            <a:r>
              <a:rPr kumimoji="0" lang="en-US" sz="2000" b="1" i="0" u="none" strike="noStrike" kern="1200" cap="none" spc="0" normalizeH="0" baseline="0" noProof="0" dirty="0">
                <a:ln>
                  <a:noFill/>
                </a:ln>
                <a:solidFill>
                  <a:prstClr val="black"/>
                </a:solidFill>
                <a:effectLst/>
                <a:uLnTx/>
                <a:uFillTx/>
                <a:latin typeface="+mn-lt"/>
                <a:cs typeface="Times New Roman" pitchFamily="18" charset="0"/>
              </a:rPr>
              <a:t>Fox</a:t>
            </a:r>
            <a:r>
              <a:rPr kumimoji="0" lang="en-US" sz="2000" b="1" i="0" u="none" strike="noStrike" kern="1200" cap="none" spc="0" normalizeH="0" noProof="0" dirty="0">
                <a:ln>
                  <a:noFill/>
                </a:ln>
                <a:solidFill>
                  <a:prstClr val="black"/>
                </a:solidFill>
                <a:effectLst/>
                <a:uLnTx/>
                <a:uFillTx/>
                <a:latin typeface="+mn-lt"/>
                <a:cs typeface="Times New Roman" pitchFamily="18" charset="0"/>
              </a:rPr>
              <a:t> </a:t>
            </a:r>
            <a:r>
              <a:rPr kumimoji="0" lang="en-US" sz="2000" b="1" i="0" u="none" strike="noStrike" kern="1200" cap="none" spc="0" normalizeH="0" baseline="0" noProof="0" dirty="0">
                <a:ln>
                  <a:noFill/>
                </a:ln>
                <a:solidFill>
                  <a:prstClr val="black"/>
                </a:solidFill>
                <a:effectLst/>
                <a:uLnTx/>
                <a:uFillTx/>
                <a:latin typeface="+mn-lt"/>
                <a:cs typeface="Times New Roman" pitchFamily="18" charset="0"/>
              </a:rPr>
              <a:t>December 19, 2016</a:t>
            </a:r>
            <a:endParaRPr lang="en-US" sz="2000" i="0" dirty="0">
              <a:solidFill>
                <a:prstClr val="black"/>
              </a:solidFill>
              <a:latin typeface="+mn-lt"/>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0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endParaRPr>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sp>
        <p:nvSpPr>
          <p:cNvPr id="2" name="Title 1"/>
          <p:cNvSpPr>
            <a:spLocks noGrp="1"/>
          </p:cNvSpPr>
          <p:nvPr>
            <p:ph type="title" idx="4294967295"/>
          </p:nvPr>
        </p:nvSpPr>
        <p:spPr>
          <a:xfrm>
            <a:off x="10998" y="2004213"/>
            <a:ext cx="9144000" cy="715973"/>
          </a:xfrm>
          <a:noFill/>
        </p:spPr>
        <p:txBody>
          <a:bodyPr/>
          <a:lstStyle/>
          <a:p>
            <a:pPr algn="ctr"/>
            <a:r>
              <a:rPr lang="en-US" sz="3200" dirty="0"/>
              <a:t> </a:t>
            </a:r>
            <a:r>
              <a:rPr lang="en-US" sz="3200" dirty="0" err="1"/>
              <a:t>HPCCloud</a:t>
            </a:r>
            <a:r>
              <a:rPr lang="en-US" sz="3200" dirty="0"/>
              <a:t> 3.0: Big Data on Clouds and HPC</a:t>
            </a:r>
          </a:p>
        </p:txBody>
      </p:sp>
      <p:pic>
        <p:nvPicPr>
          <p:cNvPr id="4" name="Picture 2" descr="https://sites.google.com/site/hipcbigdf/_/rsrc/1467308046832/home/HiPC_head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2268"/>
            <a:ext cx="9144000" cy="19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14400"/>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r>
              <a:rPr lang="en-US" sz="1600" dirty="0"/>
              <a:t> with common set of 26 features recorded for each use-case;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C2993D-8921-482A-9900-791D7BFEDD11}" type="datetime1">
              <a:rPr kumimoji="0" lang="en-US" sz="1800" b="0" i="0" u="none" strike="noStrike" kern="0" cap="none" spc="0" normalizeH="0" baseline="0" noProof="0" smtClean="0">
                <a:ln>
                  <a:noFill/>
                </a:ln>
                <a:solidFill>
                  <a:srgbClr val="000000">
                    <a:tint val="75000"/>
                  </a:srgbClr>
                </a:solidFill>
                <a:effectLst/>
                <a:uLnTx/>
                <a:uFillTx/>
              </a:rPr>
              <a:t>12/19/2016</a:t>
            </a:fld>
            <a:endParaRPr kumimoji="0" lang="en-US" sz="1800" b="0" i="0" u="none" strike="noStrike" kern="0" cap="none" spc="0" normalizeH="0" baseline="0" noProof="0" dirty="0">
              <a:ln>
                <a:noFill/>
              </a:ln>
              <a:solidFill>
                <a:srgbClr val="000000">
                  <a:tint val="75000"/>
                </a:srgbClr>
              </a:solidFill>
              <a:effectLst/>
              <a:uLnTx/>
              <a:uFillTx/>
            </a:endParaRP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248433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11</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69AD716C-C11D-44A4-960E-6C21189D1E0C}" type="datetime1">
              <a:rPr lang="en-US" smtClean="0">
                <a:solidFill>
                  <a:srgbClr val="000000">
                    <a:tint val="75000"/>
                  </a:srgbClr>
                </a:solidFill>
              </a:rPr>
              <a:t>12/19/2016</a:t>
            </a:fld>
            <a:endParaRPr lang="en-US" dirty="0">
              <a:solidFill>
                <a:srgbClr val="000000">
                  <a:tint val="75000"/>
                </a:srgbClr>
              </a:solidFill>
            </a:endParaRPr>
          </a:p>
        </p:txBody>
      </p:sp>
    </p:spTree>
    <p:extLst>
      <p:ext uri="{BB962C8B-B14F-4D97-AF65-F5344CB8AC3E}">
        <p14:creationId xmlns:p14="http://schemas.microsoft.com/office/powerpoint/2010/main" val="341056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12</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A19306A6-0583-4333-B445-90433FFD587E}" type="datetime1">
              <a:rPr lang="en-US" smtClean="0">
                <a:solidFill>
                  <a:srgbClr val="000000">
                    <a:tint val="75000"/>
                  </a:srgbClr>
                </a:solidFill>
              </a:rPr>
              <a:t>12/19/2016</a:t>
            </a:fld>
            <a:endParaRPr lang="en-US">
              <a:solidFill>
                <a:srgbClr val="000000">
                  <a:tint val="75000"/>
                </a:srgbClr>
              </a:solidFill>
            </a:endParaRPr>
          </a:p>
        </p:txBody>
      </p:sp>
    </p:spTree>
    <p:extLst>
      <p:ext uri="{BB962C8B-B14F-4D97-AF65-F5344CB8AC3E}">
        <p14:creationId xmlns:p14="http://schemas.microsoft.com/office/powerpoint/2010/main" val="127110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BC44CE-6862-445E-81C1-845A234C23A8}" type="datetime1">
              <a:rPr kumimoji="0" lang="en-US" sz="1800" b="0" i="0" u="none" strike="noStrike" kern="0" cap="none" spc="0" normalizeH="0" baseline="0" noProof="0" smtClean="0">
                <a:ln>
                  <a:noFill/>
                </a:ln>
                <a:solidFill>
                  <a:sysClr val="windowText" lastClr="000000"/>
                </a:solidFill>
                <a:effectLst/>
                <a:uLnTx/>
                <a:uFillTx/>
              </a:rPr>
              <a:t>12/19/2016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939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685800"/>
          </a:xfrm>
        </p:spPr>
        <p:txBody>
          <a:bodyPr/>
          <a:lstStyle/>
          <a:p>
            <a:r>
              <a:rPr lang="en-US" dirty="0"/>
              <a:t>Classifying Use Cases</a:t>
            </a:r>
          </a:p>
        </p:txBody>
      </p:sp>
      <p:sp>
        <p:nvSpPr>
          <p:cNvPr id="3" name="Content Placeholder 2"/>
          <p:cNvSpPr>
            <a:spLocks noGrp="1"/>
          </p:cNvSpPr>
          <p:nvPr>
            <p:ph idx="1"/>
          </p:nvPr>
        </p:nvSpPr>
        <p:spPr>
          <a:xfrm>
            <a:off x="0" y="609600"/>
            <a:ext cx="9115779" cy="4038600"/>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sp>
        <p:nvSpPr>
          <p:cNvPr id="5" name="Date Placeholder 4"/>
          <p:cNvSpPr>
            <a:spLocks noGrp="1"/>
          </p:cNvSpPr>
          <p:nvPr>
            <p:ph type="dt" sz="half" idx="2"/>
          </p:nvPr>
        </p:nvSpPr>
        <p:spPr/>
        <p:txBody>
          <a:bodyPr/>
          <a:lstStyle/>
          <a:p>
            <a:fld id="{1CF8F71F-6619-400A-86DC-32445AABDC76}" type="datetime1">
              <a:rPr lang="en-US" smtClean="0"/>
              <a:t>12/19/2016</a:t>
            </a:fld>
            <a:endParaRPr lang="en-US"/>
          </a:p>
        </p:txBody>
      </p:sp>
    </p:spTree>
    <p:extLst>
      <p:ext uri="{BB962C8B-B14F-4D97-AF65-F5344CB8AC3E}">
        <p14:creationId xmlns:p14="http://schemas.microsoft.com/office/powerpoint/2010/main" val="261158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
        <p:nvSpPr>
          <p:cNvPr id="3" name="Date Placeholder 2"/>
          <p:cNvSpPr>
            <a:spLocks noGrp="1"/>
          </p:cNvSpPr>
          <p:nvPr>
            <p:ph type="dt" sz="half" idx="2"/>
          </p:nvPr>
        </p:nvSpPr>
        <p:spPr/>
        <p:txBody>
          <a:bodyPr/>
          <a:lstStyle/>
          <a:p>
            <a:fld id="{D6FF4680-7E76-4070-8FF5-6A835BF8F6A5}" type="datetime1">
              <a:rPr lang="en-US" smtClean="0">
                <a:solidFill>
                  <a:srgbClr val="000000">
                    <a:tint val="75000"/>
                  </a:srgbClr>
                </a:solidFill>
              </a:rPr>
              <a:t>12/19/2016</a:t>
            </a:fld>
            <a:endParaRPr lang="en-US">
              <a:solidFill>
                <a:srgbClr val="000000">
                  <a:tint val="75000"/>
                </a:srgbClr>
              </a:solidFill>
            </a:endParaRP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fld id="{B3D75943-A82A-4743-95CD-FECBEADE65B3}" type="datetime1">
              <a:rPr lang="en-US" smtClean="0">
                <a:solidFill>
                  <a:srgbClr val="000000">
                    <a:tint val="75000"/>
                  </a:srgbClr>
                </a:solidFill>
              </a:rPr>
              <a:t>12/19/2016</a:t>
            </a:fld>
            <a:endParaRPr lang="en-US">
              <a:solidFill>
                <a:srgbClr val="000000">
                  <a:tint val="75000"/>
                </a:srgbClr>
              </a:solidFill>
            </a:endParaRPr>
          </a:p>
        </p:txBody>
      </p:sp>
    </p:spTree>
    <p:extLst>
      <p:ext uri="{BB962C8B-B14F-4D97-AF65-F5344CB8AC3E}">
        <p14:creationId xmlns:p14="http://schemas.microsoft.com/office/powerpoint/2010/main" val="240811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39646" cy="703217"/>
          </a:xfrm>
        </p:spPr>
        <p:txBody>
          <a:bodyPr/>
          <a:lstStyle/>
          <a:p>
            <a:r>
              <a:rPr lang="en-US" dirty="0"/>
              <a:t>Examples in Problem Architecture View PA</a:t>
            </a:r>
          </a:p>
        </p:txBody>
      </p:sp>
      <p:sp>
        <p:nvSpPr>
          <p:cNvPr id="3" name="Content Placeholder 2"/>
          <p:cNvSpPr>
            <a:spLocks noGrp="1"/>
          </p:cNvSpPr>
          <p:nvPr>
            <p:ph idx="1"/>
          </p:nvPr>
        </p:nvSpPr>
        <p:spPr>
          <a:xfrm>
            <a:off x="0" y="533400"/>
            <a:ext cx="9139646" cy="5638800"/>
          </a:xfrm>
        </p:spPr>
        <p:txBody>
          <a:bodyPr/>
          <a:lstStyle/>
          <a:p>
            <a:r>
              <a:rPr lang="en-US" dirty="0"/>
              <a:t>The facets in the Problem architecture view include 5 very common ones describing synchronization structure of a parallel job: </a:t>
            </a:r>
          </a:p>
          <a:p>
            <a:pPr lvl="1"/>
            <a:r>
              <a:rPr lang="en-US" b="1" dirty="0" err="1"/>
              <a:t>MapOnly</a:t>
            </a:r>
            <a:r>
              <a:rPr lang="en-US" b="1" dirty="0"/>
              <a:t> or Pleasingly Parallel (PA1): </a:t>
            </a:r>
            <a:r>
              <a:rPr lang="en-US" dirty="0"/>
              <a:t>the processing of a collection of independent events; </a:t>
            </a:r>
          </a:p>
          <a:p>
            <a:pPr lvl="1"/>
            <a:r>
              <a:rPr lang="en-US" b="1" dirty="0"/>
              <a:t>MapReduce (PA2): </a:t>
            </a:r>
            <a:r>
              <a:rPr lang="en-US" dirty="0"/>
              <a:t>independent calculations (maps) followed by a final consolidation via MapReduce; </a:t>
            </a:r>
          </a:p>
          <a:p>
            <a:pPr lvl="1"/>
            <a:r>
              <a:rPr lang="en-US" b="1" dirty="0" err="1"/>
              <a:t>MapCollective</a:t>
            </a:r>
            <a:r>
              <a:rPr lang="en-US" b="1" dirty="0"/>
              <a:t> (PA3): </a:t>
            </a:r>
            <a:r>
              <a:rPr lang="en-US" dirty="0"/>
              <a:t>parallel machine learning dominated by scatter, gather, reduce and broadcast; </a:t>
            </a:r>
          </a:p>
          <a:p>
            <a:pPr lvl="1"/>
            <a:r>
              <a:rPr lang="en-US" b="1" dirty="0"/>
              <a:t>MapPoint-to-Point (PA4): </a:t>
            </a:r>
            <a:r>
              <a:rPr lang="en-US" dirty="0"/>
              <a:t>simulations or graph processing with many local linkages in points (nodes) of studied system. </a:t>
            </a:r>
          </a:p>
          <a:p>
            <a:pPr lvl="1"/>
            <a:r>
              <a:rPr lang="en-US" b="1" dirty="0" err="1"/>
              <a:t>MapStreaming</a:t>
            </a:r>
            <a:r>
              <a:rPr lang="en-US" b="1" dirty="0"/>
              <a:t> (PA5): </a:t>
            </a:r>
            <a:r>
              <a:rPr lang="en-US" dirty="0"/>
              <a:t>The fifth important problem architecture is seen in recent approaches to processing real-time data. </a:t>
            </a:r>
          </a:p>
          <a:p>
            <a:pPr lvl="1"/>
            <a:r>
              <a:rPr lang="en-US" dirty="0"/>
              <a:t>We do not focus on pure </a:t>
            </a:r>
            <a:r>
              <a:rPr lang="en-US" b="1" dirty="0"/>
              <a:t>shared memory architectures PA6 </a:t>
            </a:r>
            <a:r>
              <a:rPr lang="en-US" dirty="0"/>
              <a:t>but look at hybrid architectures with clusters of multicore nodes and find important performances issues dependent on the node programming model.</a:t>
            </a:r>
          </a:p>
          <a:p>
            <a:r>
              <a:rPr lang="en-US" dirty="0"/>
              <a:t>Most of our codes are </a:t>
            </a:r>
            <a:r>
              <a:rPr lang="en-US" b="1" dirty="0"/>
              <a:t>SPMD</a:t>
            </a:r>
            <a:r>
              <a:rPr lang="en-US" dirty="0"/>
              <a:t> (PA-7) and</a:t>
            </a:r>
            <a:r>
              <a:rPr lang="en-US" b="1" dirty="0"/>
              <a:t> BSP </a:t>
            </a:r>
            <a:r>
              <a:rPr lang="en-US" dirty="0"/>
              <a:t>(PA-8).</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sz="half" idx="2"/>
          </p:nvPr>
        </p:nvSpPr>
        <p:spPr/>
        <p:txBody>
          <a:bodyPr/>
          <a:lstStyle/>
          <a:p>
            <a:fld id="{D3F4965E-DC64-48E4-9C92-4730406E2267}" type="datetime1">
              <a:rPr lang="en-US" smtClean="0"/>
              <a:t>12/19/2016</a:t>
            </a:fld>
            <a:endParaRPr lang="en-US"/>
          </a:p>
        </p:txBody>
      </p:sp>
    </p:spTree>
    <p:extLst>
      <p:ext uri="{BB962C8B-B14F-4D97-AF65-F5344CB8AC3E}">
        <p14:creationId xmlns:p14="http://schemas.microsoft.com/office/powerpoint/2010/main" val="278730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2" name="Date Placeholder 1"/>
          <p:cNvSpPr>
            <a:spLocks noGrp="1"/>
          </p:cNvSpPr>
          <p:nvPr>
            <p:ph type="dt" sz="half" idx="2"/>
          </p:nvPr>
        </p:nvSpPr>
        <p:spPr/>
        <p:txBody>
          <a:bodyPr/>
          <a:lstStyle/>
          <a:p>
            <a:fld id="{DA2EFA39-B5EE-4621-BAAF-66A4C40D4CD0}" type="datetime1">
              <a:rPr lang="en-US" smtClean="0">
                <a:solidFill>
                  <a:srgbClr val="000000">
                    <a:tint val="75000"/>
                  </a:srgbClr>
                </a:solidFill>
              </a:rPr>
              <a:t>12/19/2016</a:t>
            </a:fld>
            <a:endParaRPr lang="en-US">
              <a:solidFill>
                <a:srgbClr val="000000">
                  <a:tint val="75000"/>
                </a:srgbClr>
              </a:solidFill>
            </a:endParaRP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Clouds, HPC Clouds</a:t>
            </a:r>
            <a:br>
              <a:rPr lang="en-US" dirty="0"/>
            </a:br>
            <a:r>
              <a:rPr lang="en-US" dirty="0"/>
              <a:t>Simulations, Big Data</a:t>
            </a:r>
          </a:p>
        </p:txBody>
      </p:sp>
      <p:sp>
        <p:nvSpPr>
          <p:cNvPr id="7" name="Subtitle 6"/>
          <p:cNvSpPr>
            <a:spLocks noGrp="1"/>
          </p:cNvSpPr>
          <p:nvPr>
            <p:ph type="subTitle" idx="1"/>
          </p:nvPr>
        </p:nvSpPr>
        <p:spPr/>
        <p:txBody>
          <a:bodyPr/>
          <a:lstStyle/>
          <a:p>
            <a:endParaRPr lang="en-US"/>
          </a:p>
        </p:txBody>
      </p:sp>
      <p:sp>
        <p:nvSpPr>
          <p:cNvPr id="5" name="Date Placeholder 4"/>
          <p:cNvSpPr>
            <a:spLocks noGrp="1"/>
          </p:cNvSpPr>
          <p:nvPr>
            <p:ph type="dt" sz="half" idx="10"/>
          </p:nvPr>
        </p:nvSpPr>
        <p:spPr/>
        <p:txBody>
          <a:bodyPr/>
          <a:lstStyle/>
          <a:p>
            <a:fld id="{CCD8E4EF-8441-4046-A734-B7A9F0854216}" type="datetime1">
              <a:rPr lang="en-US" smtClean="0"/>
              <a:t>12/19/2016</a:t>
            </a:fld>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5634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8" y="0"/>
            <a:ext cx="8382000" cy="762000"/>
          </a:xfrm>
        </p:spPr>
        <p:txBody>
          <a:bodyPr/>
          <a:lstStyle/>
          <a:p>
            <a:r>
              <a:rPr lang="en-US" dirty="0"/>
              <a:t>Abstract I</a:t>
            </a:r>
          </a:p>
        </p:txBody>
      </p:sp>
      <p:sp>
        <p:nvSpPr>
          <p:cNvPr id="3" name="Content Placeholder 2"/>
          <p:cNvSpPr>
            <a:spLocks noGrp="1"/>
          </p:cNvSpPr>
          <p:nvPr>
            <p:ph idx="1"/>
          </p:nvPr>
        </p:nvSpPr>
        <p:spPr>
          <a:xfrm>
            <a:off x="0" y="533400"/>
            <a:ext cx="9144000" cy="4038600"/>
          </a:xfrm>
        </p:spPr>
        <p:txBody>
          <a:bodyPr/>
          <a:lstStyle/>
          <a:p>
            <a:r>
              <a:rPr lang="en-US" sz="2400" dirty="0"/>
              <a:t>We summarize a community discussion </a:t>
            </a:r>
            <a:r>
              <a:rPr lang="en-US" sz="2400" dirty="0">
                <a:hlinkClick r:id="rId2"/>
              </a:rPr>
              <a:t>http://www.exascale.org/bdec/</a:t>
            </a:r>
            <a:r>
              <a:rPr lang="en-US" sz="2400" dirty="0"/>
              <a:t>  of the relationship between Big Data and High Performance Computing HPC with possible "convergence" on aspects of both. </a:t>
            </a:r>
          </a:p>
          <a:p>
            <a:r>
              <a:rPr lang="en-US" sz="2400" dirty="0"/>
              <a:t>HPC can include both traditional supercomputer simulations and analysis of research data. </a:t>
            </a:r>
          </a:p>
          <a:p>
            <a:r>
              <a:rPr lang="en-US" sz="2400" dirty="0"/>
              <a:t>We can identify issues for both hardware, software and perhaps more important system requirements. </a:t>
            </a:r>
          </a:p>
          <a:p>
            <a:pPr lvl="1"/>
            <a:r>
              <a:rPr lang="en-US" sz="2400" dirty="0"/>
              <a:t>The latter includes both application structure studied by </a:t>
            </a:r>
            <a:r>
              <a:rPr lang="en-US" dirty="0"/>
              <a:t>NIST http://dsc.soic.indiana.edu/publications/NISTUseCase.pdf </a:t>
            </a:r>
            <a:r>
              <a:rPr lang="en-US" sz="2400" dirty="0"/>
              <a:t>and</a:t>
            </a:r>
          </a:p>
          <a:p>
            <a:pPr lvl="1"/>
            <a:r>
              <a:rPr lang="en-US" sz="2400" dirty="0"/>
              <a:t>Differences from the intrinsically federated nature of research (data) with no "central ownership" as seen in commercial systems, which allow common approaches.</a:t>
            </a:r>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fld id="{9D606A60-DEFC-4E39-B9CA-C0170745B677}" type="datetime1">
              <a:rPr lang="en-US" smtClean="0"/>
              <a:t>12/19/2016</a:t>
            </a:fld>
            <a:endParaRPr lang="en-US"/>
          </a:p>
        </p:txBody>
      </p:sp>
    </p:spTree>
    <p:extLst>
      <p:ext uri="{BB962C8B-B14F-4D97-AF65-F5344CB8AC3E}">
        <p14:creationId xmlns:p14="http://schemas.microsoft.com/office/powerpoint/2010/main" val="30292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7842"/>
          </a:xfrm>
        </p:spPr>
        <p:txBody>
          <a:bodyPr/>
          <a:lstStyle/>
          <a:p>
            <a:r>
              <a:rPr lang="en-US" dirty="0"/>
              <a:t>Considerations on Big Data v. Clouds/HPC</a:t>
            </a:r>
          </a:p>
        </p:txBody>
      </p:sp>
      <p:sp>
        <p:nvSpPr>
          <p:cNvPr id="3" name="Content Placeholder 2"/>
          <p:cNvSpPr>
            <a:spLocks noGrp="1"/>
          </p:cNvSpPr>
          <p:nvPr>
            <p:ph idx="1"/>
          </p:nvPr>
        </p:nvSpPr>
        <p:spPr>
          <a:xfrm>
            <a:off x="0" y="609600"/>
            <a:ext cx="9067800" cy="5105400"/>
          </a:xfrm>
        </p:spPr>
        <p:txBody>
          <a:bodyPr/>
          <a:lstStyle/>
          <a:p>
            <a:r>
              <a:rPr lang="en-US" dirty="0"/>
              <a:t>“High Performance” seems natural for Big Data as this needs a lot of processing and HPC could do it faster?</a:t>
            </a:r>
          </a:p>
          <a:p>
            <a:r>
              <a:rPr lang="en-US" b="1" dirty="0"/>
              <a:t>Cons: </a:t>
            </a:r>
            <a:r>
              <a:rPr lang="en-US" dirty="0"/>
              <a:t>But much big data processing involves I/O of distributed data and this dominates over computing accelerated by HPC</a:t>
            </a:r>
          </a:p>
          <a:p>
            <a:pPr lvl="1"/>
            <a:r>
              <a:rPr lang="en-US" dirty="0"/>
              <a:t>Other problems (such as LHC data processing) are compute dominated but this is </a:t>
            </a:r>
            <a:r>
              <a:rPr lang="en-US" b="1" dirty="0"/>
              <a:t>pleasingly parallel </a:t>
            </a:r>
            <a:r>
              <a:rPr lang="en-US" dirty="0"/>
              <a:t>and so parallel computing and nifty HPC algorithms irrelevant</a:t>
            </a:r>
          </a:p>
          <a:p>
            <a:pPr lvl="1"/>
            <a:r>
              <a:rPr lang="en-US" dirty="0"/>
              <a:t>Other problems (like basic databases) are essentially </a:t>
            </a:r>
            <a:r>
              <a:rPr lang="en-US" b="1" dirty="0"/>
              <a:t>MapReduce</a:t>
            </a:r>
            <a:r>
              <a:rPr lang="en-US" dirty="0"/>
              <a:t> and also do not have tight synchronization constraints addressed by HPC</a:t>
            </a:r>
          </a:p>
          <a:p>
            <a:r>
              <a:rPr lang="en-US" b="1" dirty="0"/>
              <a:t>Pros: </a:t>
            </a:r>
            <a:r>
              <a:rPr lang="en-US" dirty="0"/>
              <a:t>Andrew Ng notes that a leading </a:t>
            </a:r>
            <a:r>
              <a:rPr lang="en-US" b="1" dirty="0"/>
              <a:t>machine learning </a:t>
            </a:r>
            <a:r>
              <a:rPr lang="en-US" dirty="0"/>
              <a:t>group must have both </a:t>
            </a:r>
            <a:r>
              <a:rPr lang="en-US" b="1" dirty="0"/>
              <a:t>deep learning </a:t>
            </a:r>
            <a:r>
              <a:rPr lang="en-US" dirty="0"/>
              <a:t>and </a:t>
            </a:r>
            <a:r>
              <a:rPr lang="en-US" b="1" dirty="0"/>
              <a:t>HPC</a:t>
            </a:r>
            <a:r>
              <a:rPr lang="en-US" dirty="0"/>
              <a:t> excellence.</a:t>
            </a:r>
          </a:p>
          <a:p>
            <a:pPr lvl="1"/>
            <a:r>
              <a:rPr lang="en-US" dirty="0"/>
              <a:t>Some machine learning like topic modelling (LDA), clustering, deep learning, dimension reduction, graph algorithms involve </a:t>
            </a:r>
            <a:r>
              <a:rPr lang="en-US" b="1" dirty="0"/>
              <a:t>Map-Collective </a:t>
            </a:r>
            <a:r>
              <a:rPr lang="en-US" dirty="0"/>
              <a:t>or </a:t>
            </a:r>
            <a:r>
              <a:rPr lang="en-US" b="1" dirty="0"/>
              <a:t>Map-Point to Point iterative </a:t>
            </a:r>
            <a:r>
              <a:rPr lang="en-US" dirty="0"/>
              <a:t>structure and benefit from HPC</a:t>
            </a:r>
          </a:p>
          <a:p>
            <a:pPr lvl="1"/>
            <a:r>
              <a:rPr lang="en-US" b="1" dirty="0"/>
              <a:t>HPC</a:t>
            </a:r>
            <a:r>
              <a:rPr lang="en-US" dirty="0"/>
              <a:t> (MPI) often large factors (10-100) </a:t>
            </a:r>
            <a:r>
              <a:rPr lang="en-US" b="1" dirty="0"/>
              <a:t>faster</a:t>
            </a:r>
            <a:r>
              <a:rPr lang="en-US" dirty="0"/>
              <a:t> </a:t>
            </a:r>
            <a:r>
              <a:rPr lang="en-US" b="1" dirty="0"/>
              <a:t>than Hadoop, Spark, Flink, Storm</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sz="half" idx="2"/>
          </p:nvPr>
        </p:nvSpPr>
        <p:spPr/>
        <p:txBody>
          <a:bodyPr/>
          <a:lstStyle/>
          <a:p>
            <a:fld id="{348A478A-F6A7-4167-B933-5941CDD56455}" type="datetime1">
              <a:rPr lang="en-US" smtClean="0"/>
              <a:t>12/19/2016</a:t>
            </a:fld>
            <a:endParaRPr lang="en-US"/>
          </a:p>
        </p:txBody>
      </p:sp>
    </p:spTree>
    <p:extLst>
      <p:ext uri="{BB962C8B-B14F-4D97-AF65-F5344CB8AC3E}">
        <p14:creationId xmlns:p14="http://schemas.microsoft.com/office/powerpoint/2010/main" val="6094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067800" cy="838200"/>
          </a:xfrm>
        </p:spPr>
        <p:txBody>
          <a:bodyPr/>
          <a:lstStyle/>
          <a:p>
            <a:pPr algn="ctr"/>
            <a:r>
              <a:rPr lang="en-US" dirty="0"/>
              <a:t>Why HPC Cloud architectures?</a:t>
            </a:r>
          </a:p>
        </p:txBody>
      </p:sp>
      <p:sp>
        <p:nvSpPr>
          <p:cNvPr id="6" name="Content Placeholder 5"/>
          <p:cNvSpPr>
            <a:spLocks noGrp="1"/>
          </p:cNvSpPr>
          <p:nvPr>
            <p:ph idx="1"/>
          </p:nvPr>
        </p:nvSpPr>
        <p:spPr>
          <a:xfrm>
            <a:off x="-1" y="609600"/>
            <a:ext cx="9144001" cy="5216236"/>
          </a:xfrm>
        </p:spPr>
        <p:txBody>
          <a:bodyPr/>
          <a:lstStyle/>
          <a:p>
            <a:r>
              <a:rPr lang="en-US" sz="1800" b="1" dirty="0"/>
              <a:t>Exascale</a:t>
            </a:r>
            <a:r>
              <a:rPr lang="en-US" sz="1800" dirty="0"/>
              <a:t> simulations needed as have differential equation based models that need </a:t>
            </a:r>
            <a:r>
              <a:rPr lang="en-US" sz="1800" b="1" dirty="0"/>
              <a:t>small space and time steps </a:t>
            </a:r>
            <a:r>
              <a:rPr lang="en-US" sz="1800" dirty="0"/>
              <a:t>and this leads to numerical formulations that need the memory and compute power of an exascale machine to solve </a:t>
            </a:r>
            <a:r>
              <a:rPr lang="en-US" sz="1800" b="1" dirty="0"/>
              <a:t>individual problems </a:t>
            </a:r>
            <a:r>
              <a:rPr lang="en-US" sz="1800" dirty="0"/>
              <a:t>(</a:t>
            </a:r>
            <a:r>
              <a:rPr lang="en-US" sz="1800" b="1" dirty="0"/>
              <a:t>capability computing</a:t>
            </a:r>
            <a:r>
              <a:rPr lang="en-US" sz="1800" dirty="0"/>
              <a:t>)</a:t>
            </a:r>
          </a:p>
          <a:p>
            <a:r>
              <a:rPr lang="en-US" sz="1800" dirty="0"/>
              <a:t>Big data problems do not have differential operators and it is not obvious that you need a full exascale system to address a single Big Data problem</a:t>
            </a:r>
          </a:p>
          <a:p>
            <a:r>
              <a:rPr lang="en-US" sz="1800" dirty="0"/>
              <a:t>Rather you will be running lots of jobs that are sometimes </a:t>
            </a:r>
            <a:r>
              <a:rPr lang="en-US" sz="1800" b="1" dirty="0"/>
              <a:t>pleasingly parallel/MapReduce</a:t>
            </a:r>
            <a:r>
              <a:rPr lang="en-US" sz="1800" dirty="0"/>
              <a:t> (</a:t>
            </a:r>
            <a:r>
              <a:rPr lang="en-US" sz="1800" b="1" dirty="0">
                <a:solidFill>
                  <a:srgbClr val="FF0000"/>
                </a:solidFill>
              </a:rPr>
              <a:t>Cloud</a:t>
            </a:r>
            <a:r>
              <a:rPr lang="en-US" sz="1800" dirty="0"/>
              <a:t>) and sometimes </a:t>
            </a:r>
            <a:r>
              <a:rPr lang="en-US" sz="1800" b="1" dirty="0"/>
              <a:t>small to medium size HPC jobs</a:t>
            </a:r>
            <a:r>
              <a:rPr lang="en-US" sz="1800" dirty="0"/>
              <a:t> which in </a:t>
            </a:r>
            <a:r>
              <a:rPr lang="en-US" sz="1800" b="1" dirty="0"/>
              <a:t>aggregate</a:t>
            </a:r>
            <a:r>
              <a:rPr lang="en-US" sz="1800" dirty="0"/>
              <a:t> are exascale (</a:t>
            </a:r>
            <a:r>
              <a:rPr lang="en-US" sz="1800" b="1" dirty="0">
                <a:solidFill>
                  <a:srgbClr val="FF0000"/>
                </a:solidFill>
              </a:rPr>
              <a:t>HPC Cloud</a:t>
            </a:r>
            <a:r>
              <a:rPr lang="en-US" sz="1800" dirty="0"/>
              <a:t>) (</a:t>
            </a:r>
            <a:r>
              <a:rPr lang="en-US" sz="1800" b="1" dirty="0"/>
              <a:t>capacity computing</a:t>
            </a:r>
            <a:r>
              <a:rPr lang="en-US" sz="1800" dirty="0"/>
              <a:t>)</a:t>
            </a:r>
          </a:p>
          <a:p>
            <a:pPr lvl="1"/>
            <a:r>
              <a:rPr lang="en-US" sz="1800" b="1" dirty="0"/>
              <a:t>Deep learning </a:t>
            </a:r>
            <a:r>
              <a:rPr lang="en-US" sz="1800" dirty="0"/>
              <a:t>doesn’t exhibit massive parallelism due to stochastic gradient descent using small mini-batches of training data</a:t>
            </a:r>
          </a:p>
          <a:p>
            <a:pPr lvl="1"/>
            <a:r>
              <a:rPr lang="en-US" sz="1800" dirty="0"/>
              <a:t>But deep learning does use </a:t>
            </a:r>
            <a:r>
              <a:rPr lang="en-US" sz="1800" b="1" dirty="0"/>
              <a:t>small </a:t>
            </a:r>
            <a:r>
              <a:rPr lang="en-US" sz="1800" dirty="0"/>
              <a:t>accelerator enhanced HPC clusters.</a:t>
            </a:r>
          </a:p>
          <a:p>
            <a:r>
              <a:rPr lang="en-US" sz="1800" dirty="0"/>
              <a:t>Note </a:t>
            </a:r>
            <a:r>
              <a:rPr lang="en-US" sz="1800" b="1" dirty="0"/>
              <a:t>modest size c</a:t>
            </a:r>
            <a:r>
              <a:rPr lang="en-US" sz="1800" dirty="0"/>
              <a:t>lusters need all the software, hardware and algorithm expertise of HPC.</a:t>
            </a:r>
          </a:p>
          <a:p>
            <a:r>
              <a:rPr lang="en-US" sz="1800" dirty="0"/>
              <a:t>Systems designed for exascale HPC simulations, should be well suited for </a:t>
            </a:r>
            <a:r>
              <a:rPr lang="en-US" sz="1800" b="1" dirty="0"/>
              <a:t>HPC cloud </a:t>
            </a:r>
            <a:r>
              <a:rPr lang="en-US" sz="1800" dirty="0"/>
              <a:t>if </a:t>
            </a:r>
            <a:r>
              <a:rPr lang="en-US" sz="1800" b="1" dirty="0"/>
              <a:t>I/O </a:t>
            </a:r>
            <a:r>
              <a:rPr lang="en-US" sz="1800" dirty="0"/>
              <a:t>handled correctly (as it is in traditional clouds)</a:t>
            </a:r>
          </a:p>
          <a:p>
            <a:r>
              <a:rPr lang="en-US" sz="1800" b="1" dirty="0" err="1"/>
              <a:t>HPCCloud</a:t>
            </a:r>
            <a:r>
              <a:rPr lang="en-US" sz="1800" b="1" dirty="0"/>
              <a:t> 2.0 </a:t>
            </a:r>
            <a:r>
              <a:rPr lang="en-US" sz="1800" dirty="0"/>
              <a:t>uses DevOps to automate deployment on </a:t>
            </a:r>
            <a:r>
              <a:rPr lang="en-US" sz="1800" b="1" dirty="0"/>
              <a:t>cloud or HPC</a:t>
            </a:r>
          </a:p>
          <a:p>
            <a:r>
              <a:rPr lang="en-US" sz="1800" b="1" dirty="0" err="1"/>
              <a:t>HPCCloud</a:t>
            </a:r>
            <a:r>
              <a:rPr lang="en-US" sz="1800" b="1" dirty="0"/>
              <a:t> 3.0 </a:t>
            </a:r>
            <a:r>
              <a:rPr lang="en-US" sz="1800" dirty="0"/>
              <a:t>uses SaaS to deliver </a:t>
            </a:r>
            <a:r>
              <a:rPr lang="en-US" sz="1800" b="1" dirty="0"/>
              <a:t>Wisdom/Insight as a Service</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21</a:t>
            </a:fld>
            <a:endParaRPr lang="en-US" dirty="0">
              <a:solidFill>
                <a:prstClr val="black"/>
              </a:solidFill>
            </a:endParaRPr>
          </a:p>
        </p:txBody>
      </p:sp>
      <p:sp>
        <p:nvSpPr>
          <p:cNvPr id="4" name="Date Placeholder 3"/>
          <p:cNvSpPr>
            <a:spLocks noGrp="1"/>
          </p:cNvSpPr>
          <p:nvPr>
            <p:ph type="dt" sz="half" idx="2"/>
          </p:nvPr>
        </p:nvSpPr>
        <p:spPr/>
        <p:txBody>
          <a:bodyPr/>
          <a:lstStyle/>
          <a:p>
            <a:fld id="{F7DCCCF5-00E9-4A86-876D-DEEAFAEA1C20}" type="datetime1">
              <a:rPr lang="en-US" smtClean="0">
                <a:solidFill>
                  <a:srgbClr val="000000">
                    <a:tint val="75000"/>
                  </a:srgbClr>
                </a:solidFill>
              </a:rPr>
              <a:t>12/19/2016</a:t>
            </a:fld>
            <a:endParaRPr lang="en-US" dirty="0">
              <a:solidFill>
                <a:srgbClr val="000000">
                  <a:tint val="75000"/>
                </a:srgbClr>
              </a:solidFill>
            </a:endParaRPr>
          </a:p>
        </p:txBody>
      </p:sp>
    </p:spTree>
    <p:extLst>
      <p:ext uri="{BB962C8B-B14F-4D97-AF65-F5344CB8AC3E}">
        <p14:creationId xmlns:p14="http://schemas.microsoft.com/office/powerpoint/2010/main" val="27453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Classic 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a:t>
            </a:r>
          </a:p>
        </p:txBody>
      </p:sp>
      <p:sp>
        <p:nvSpPr>
          <p:cNvPr id="4" name="Date Placeholder 3"/>
          <p:cNvSpPr>
            <a:spLocks noGrp="1"/>
          </p:cNvSpPr>
          <p:nvPr>
            <p:ph type="dt" sz="half" idx="2"/>
          </p:nvPr>
        </p:nvSpPr>
        <p:spPr/>
        <p:txBody>
          <a:bodyPr/>
          <a:lstStyle/>
          <a:p>
            <a:fld id="{1FAA8879-A0C6-4211-AA5B-FAB3914DB75A}" type="datetime1">
              <a:rPr lang="en-US" smtClean="0">
                <a:solidFill>
                  <a:srgbClr val="000000">
                    <a:tint val="75000"/>
                  </a:srgbClr>
                </a:solidFill>
              </a:rPr>
              <a:t>12/19/2016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2687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p>
          <a:p>
            <a:r>
              <a:rPr lang="en-US" sz="2100" b="1" dirty="0"/>
              <a:t>Simulations</a:t>
            </a:r>
            <a:r>
              <a:rPr lang="en-US" sz="2100" dirty="0"/>
              <a:t> tend to need </a:t>
            </a:r>
            <a:r>
              <a:rPr lang="en-US" sz="2100" b="1" dirty="0"/>
              <a:t>high precision </a:t>
            </a:r>
            <a:r>
              <a:rPr lang="en-US" sz="2100" dirty="0"/>
              <a:t>and very accurate results – partly because of differential operators</a:t>
            </a:r>
          </a:p>
          <a:p>
            <a:r>
              <a:rPr lang="en-US" sz="2100" b="1" dirty="0"/>
              <a:t>Big Data </a:t>
            </a:r>
            <a:r>
              <a:rPr lang="en-US" sz="2100" dirty="0"/>
              <a:t>problems often don’t need </a:t>
            </a:r>
            <a:r>
              <a:rPr lang="en-US" sz="2100" b="1" dirty="0"/>
              <a:t>high accuracy </a:t>
            </a:r>
            <a:r>
              <a:rPr lang="en-US" sz="2100" dirty="0"/>
              <a:t>as seen in trend to low precision (16 or 32 bit) deep learning networks</a:t>
            </a:r>
          </a:p>
          <a:p>
            <a:pPr lvl="1"/>
            <a:r>
              <a:rPr lang="en-US" sz="2100" dirty="0"/>
              <a:t>There are no derivatives and the data has inevitable errors</a:t>
            </a:r>
          </a:p>
          <a:p>
            <a:endParaRPr lang="en-US" sz="2200" i="1" dirty="0">
              <a:sym typeface="Symbol"/>
            </a:endParaRPr>
          </a:p>
        </p:txBody>
      </p:sp>
      <p:sp>
        <p:nvSpPr>
          <p:cNvPr id="4" name="Date Placeholder 3"/>
          <p:cNvSpPr>
            <a:spLocks noGrp="1"/>
          </p:cNvSpPr>
          <p:nvPr>
            <p:ph type="dt" sz="half" idx="2"/>
          </p:nvPr>
        </p:nvSpPr>
        <p:spPr/>
        <p:txBody>
          <a:bodyPr/>
          <a:lstStyle/>
          <a:p>
            <a:fld id="{82DA3D0F-448C-4917-B302-0556752EE360}" type="datetime1">
              <a:rPr lang="en-US" smtClean="0">
                <a:solidFill>
                  <a:srgbClr val="000000">
                    <a:tint val="75000"/>
                  </a:srgbClr>
                </a:solidFill>
              </a:rPr>
              <a:t>12/19/2016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5222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4E2CF-CDA4-4A3D-A08E-7F254ECA398C}" type="datetime1">
              <a:rPr lang="en-US" smtClean="0"/>
              <a:t>12/19/2016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24</a:t>
            </a:fld>
            <a:endParaRPr lang="en-US"/>
          </a:p>
        </p:txBody>
      </p:sp>
      <p:sp>
        <p:nvSpPr>
          <p:cNvPr id="6" name="Title 5"/>
          <p:cNvSpPr>
            <a:spLocks noGrp="1"/>
          </p:cNvSpPr>
          <p:nvPr>
            <p:ph type="ctrTitle"/>
          </p:nvPr>
        </p:nvSpPr>
        <p:spPr/>
        <p:txBody>
          <a:bodyPr/>
          <a:lstStyle/>
          <a:p>
            <a:r>
              <a:rPr lang="en-US" dirty="0"/>
              <a:t>Example of HPC Analytics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8489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0167" y="0"/>
            <a:ext cx="8382000" cy="611642"/>
          </a:xfrm>
        </p:spPr>
        <p:txBody>
          <a:bodyPr/>
          <a:lstStyle/>
          <a:p>
            <a:pPr algn="ctr"/>
            <a:r>
              <a:rPr lang="en-US" dirty="0"/>
              <a:t>Clustering and Visualization</a:t>
            </a:r>
          </a:p>
        </p:txBody>
      </p:sp>
      <p:sp>
        <p:nvSpPr>
          <p:cNvPr id="7" name="Content Placeholder 6"/>
          <p:cNvSpPr>
            <a:spLocks noGrp="1"/>
          </p:cNvSpPr>
          <p:nvPr>
            <p:ph idx="1"/>
          </p:nvPr>
        </p:nvSpPr>
        <p:spPr>
          <a:xfrm>
            <a:off x="0" y="533400"/>
            <a:ext cx="9063440" cy="5334000"/>
          </a:xfrm>
        </p:spPr>
        <p:txBody>
          <a:bodyPr/>
          <a:lstStyle/>
          <a:p>
            <a:r>
              <a:rPr lang="en-US" b="1" dirty="0"/>
              <a:t>The SPIDAL Library </a:t>
            </a:r>
            <a:r>
              <a:rPr lang="en-US" dirty="0"/>
              <a:t>includes several clustering algorithms with sophisticated features</a:t>
            </a:r>
          </a:p>
          <a:p>
            <a:pPr lvl="1"/>
            <a:r>
              <a:rPr lang="en-US" dirty="0"/>
              <a:t>Deterministic Annealing</a:t>
            </a:r>
          </a:p>
          <a:p>
            <a:pPr lvl="1"/>
            <a:r>
              <a:rPr lang="en-US" dirty="0"/>
              <a:t>Radius cutoff in cluster membership</a:t>
            </a:r>
          </a:p>
          <a:p>
            <a:pPr lvl="1"/>
            <a:r>
              <a:rPr lang="en-US" dirty="0" err="1"/>
              <a:t>Elkans</a:t>
            </a:r>
            <a:r>
              <a:rPr lang="en-US" dirty="0"/>
              <a:t> algorithm using triangle inequality</a:t>
            </a:r>
          </a:p>
          <a:p>
            <a:r>
              <a:rPr lang="en-US" dirty="0"/>
              <a:t>They also cover two important cases</a:t>
            </a:r>
          </a:p>
          <a:p>
            <a:pPr lvl="1"/>
            <a:r>
              <a:rPr lang="en-US" dirty="0"/>
              <a:t>Points are </a:t>
            </a:r>
            <a:r>
              <a:rPr lang="en-US" b="1" dirty="0"/>
              <a:t>vectors </a:t>
            </a:r>
            <a:r>
              <a:rPr lang="en-US" dirty="0"/>
              <a:t>– algorithm O(N) for N points</a:t>
            </a:r>
          </a:p>
          <a:p>
            <a:pPr lvl="1"/>
            <a:r>
              <a:rPr lang="en-US" dirty="0"/>
              <a:t>Points </a:t>
            </a:r>
            <a:r>
              <a:rPr lang="en-US" b="1" dirty="0"/>
              <a:t>not vectors </a:t>
            </a:r>
            <a:r>
              <a:rPr lang="en-US" dirty="0"/>
              <a:t>– all we know is distance </a:t>
            </a:r>
            <a:r>
              <a:rPr lang="en-US" b="1" dirty="0">
                <a:solidFill>
                  <a:srgbClr val="FF0000"/>
                </a:solidFill>
                <a:sym typeface="Symbol"/>
              </a:rPr>
              <a:t></a:t>
            </a:r>
            <a:r>
              <a:rPr lang="en-US" b="1" dirty="0">
                <a:solidFill>
                  <a:srgbClr val="FF0000"/>
                </a:solidFill>
              </a:rPr>
              <a:t>(</a:t>
            </a:r>
            <a:r>
              <a:rPr lang="en-US" b="1" i="1" dirty="0" err="1">
                <a:solidFill>
                  <a:srgbClr val="FF0000"/>
                </a:solidFill>
              </a:rPr>
              <a:t>i</a:t>
            </a:r>
            <a:r>
              <a:rPr lang="en-US" b="1" dirty="0">
                <a:solidFill>
                  <a:srgbClr val="FF0000"/>
                </a:solidFill>
              </a:rPr>
              <a:t>, </a:t>
            </a:r>
            <a:r>
              <a:rPr lang="en-US" b="1" i="1" dirty="0">
                <a:solidFill>
                  <a:srgbClr val="FF0000"/>
                </a:solidFill>
              </a:rPr>
              <a:t>j</a:t>
            </a:r>
            <a:r>
              <a:rPr lang="en-US" b="1" dirty="0">
                <a:solidFill>
                  <a:srgbClr val="FF0000"/>
                </a:solidFill>
              </a:rPr>
              <a:t>) </a:t>
            </a:r>
            <a:r>
              <a:rPr lang="en-US" dirty="0"/>
              <a:t>between each pair of points </a:t>
            </a:r>
            <a:r>
              <a:rPr lang="en-US" i="1" dirty="0" err="1"/>
              <a:t>i</a:t>
            </a:r>
            <a:r>
              <a:rPr lang="en-US" dirty="0"/>
              <a:t> and </a:t>
            </a:r>
            <a:r>
              <a:rPr lang="en-US" i="1" dirty="0"/>
              <a:t>j</a:t>
            </a:r>
            <a:r>
              <a:rPr lang="en-US" dirty="0"/>
              <a:t>. algorithm O(N</a:t>
            </a:r>
            <a:r>
              <a:rPr lang="en-US" baseline="30000" dirty="0"/>
              <a:t>2</a:t>
            </a:r>
            <a:r>
              <a:rPr lang="en-US" dirty="0"/>
              <a:t>) for N points</a:t>
            </a:r>
          </a:p>
          <a:p>
            <a:r>
              <a:rPr lang="en-US" dirty="0"/>
              <a:t>We find </a:t>
            </a:r>
            <a:r>
              <a:rPr lang="en-US" b="1" dirty="0"/>
              <a:t>visualization</a:t>
            </a:r>
            <a:r>
              <a:rPr lang="en-US" dirty="0"/>
              <a:t> important to judge quality of clustering</a:t>
            </a:r>
          </a:p>
          <a:p>
            <a:r>
              <a:rPr lang="en-US" dirty="0"/>
              <a:t>As data typically not 2D or 3D, we use </a:t>
            </a:r>
            <a:r>
              <a:rPr lang="en-US" b="1" dirty="0"/>
              <a:t>dimension reduction </a:t>
            </a:r>
            <a:r>
              <a:rPr lang="en-US" dirty="0"/>
              <a:t>to project data so we can then view it</a:t>
            </a:r>
          </a:p>
          <a:p>
            <a:r>
              <a:rPr lang="en-US" dirty="0"/>
              <a:t>Have a browser viewer</a:t>
            </a:r>
            <a:r>
              <a:rPr lang="en-US" b="1" dirty="0"/>
              <a:t> </a:t>
            </a:r>
            <a:r>
              <a:rPr lang="en-US" b="1" dirty="0" err="1"/>
              <a:t>WebPlotViz</a:t>
            </a:r>
            <a:r>
              <a:rPr lang="en-US" b="1" dirty="0"/>
              <a:t> </a:t>
            </a:r>
            <a:r>
              <a:rPr lang="en-US" dirty="0"/>
              <a:t>that replaces an older Windows system</a:t>
            </a:r>
          </a:p>
          <a:p>
            <a:r>
              <a:rPr lang="en-US" dirty="0"/>
              <a:t>Clustering and Dimension Reduction are modest HPC applications</a:t>
            </a:r>
          </a:p>
          <a:p>
            <a:r>
              <a:rPr lang="en-US" dirty="0"/>
              <a:t>Calculating distance </a:t>
            </a:r>
            <a:r>
              <a:rPr lang="en-US" b="1" dirty="0">
                <a:solidFill>
                  <a:srgbClr val="FF0000"/>
                </a:solidFill>
                <a:sym typeface="Symbol"/>
              </a:rPr>
              <a:t></a:t>
            </a:r>
            <a:r>
              <a:rPr lang="en-US" b="1" dirty="0">
                <a:solidFill>
                  <a:srgbClr val="FF0000"/>
                </a:solidFill>
              </a:rPr>
              <a:t>(</a:t>
            </a:r>
            <a:r>
              <a:rPr lang="en-US" b="1" i="1" dirty="0" err="1">
                <a:solidFill>
                  <a:srgbClr val="FF0000"/>
                </a:solidFill>
              </a:rPr>
              <a:t>i</a:t>
            </a:r>
            <a:r>
              <a:rPr lang="en-US" b="1" dirty="0">
                <a:solidFill>
                  <a:srgbClr val="FF0000"/>
                </a:solidFill>
              </a:rPr>
              <a:t>, </a:t>
            </a:r>
            <a:r>
              <a:rPr lang="en-US" b="1" i="1" dirty="0">
                <a:solidFill>
                  <a:srgbClr val="FF0000"/>
                </a:solidFill>
              </a:rPr>
              <a:t>j</a:t>
            </a:r>
            <a:r>
              <a:rPr lang="en-US" b="1" dirty="0">
                <a:solidFill>
                  <a:srgbClr val="FF0000"/>
                </a:solidFill>
              </a:rPr>
              <a:t>) </a:t>
            </a:r>
            <a:r>
              <a:rPr lang="en-US" dirty="0"/>
              <a:t>is similar compute load but pleasingly parallel</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25</a:t>
            </a:fld>
            <a:endParaRPr lang="en-US"/>
          </a:p>
        </p:txBody>
      </p:sp>
      <p:sp>
        <p:nvSpPr>
          <p:cNvPr id="4" name="Date Placeholder 3"/>
          <p:cNvSpPr>
            <a:spLocks noGrp="1"/>
          </p:cNvSpPr>
          <p:nvPr>
            <p:ph type="dt" sz="half" idx="2"/>
          </p:nvPr>
        </p:nvSpPr>
        <p:spPr/>
        <p:txBody>
          <a:bodyPr/>
          <a:lstStyle/>
          <a:p>
            <a:fld id="{0661CCBE-688F-4B53-BB18-B96844E3533A}" type="datetime1">
              <a:rPr lang="en-US" smtClean="0"/>
              <a:t>12/19/2016</a:t>
            </a:fld>
            <a:endParaRPr lang="en-US"/>
          </a:p>
        </p:txBody>
      </p:sp>
      <p:sp>
        <p:nvSpPr>
          <p:cNvPr id="2" name="TextBox 1"/>
          <p:cNvSpPr txBox="1"/>
          <p:nvPr/>
        </p:nvSpPr>
        <p:spPr>
          <a:xfrm>
            <a:off x="382344" y="6149818"/>
            <a:ext cx="7941598" cy="461665"/>
          </a:xfrm>
          <a:prstGeom prst="rect">
            <a:avLst/>
          </a:prstGeom>
          <a:solidFill>
            <a:schemeClr val="bg1"/>
          </a:solidFill>
        </p:spPr>
        <p:txBody>
          <a:bodyPr wrap="none" rtlCol="0">
            <a:spAutoFit/>
          </a:bodyPr>
          <a:lstStyle/>
          <a:p>
            <a:r>
              <a:rPr lang="en-US" b="1" i="0" dirty="0">
                <a:solidFill>
                  <a:srgbClr val="C00000"/>
                </a:solidFill>
              </a:rPr>
              <a:t>All examples require HPC but largest size ~600 cores</a:t>
            </a:r>
          </a:p>
        </p:txBody>
      </p:sp>
    </p:spTree>
    <p:extLst>
      <p:ext uri="{BB962C8B-B14F-4D97-AF65-F5344CB8AC3E}">
        <p14:creationId xmlns:p14="http://schemas.microsoft.com/office/powerpoint/2010/main" val="3212031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64" y="0"/>
            <a:ext cx="8151436"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382" y="0"/>
            <a:ext cx="754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48" y="0"/>
            <a:ext cx="8925834"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382" y="0"/>
            <a:ext cx="7920000" cy="6858000"/>
          </a:xfrm>
          <a:prstGeom prst="rect">
            <a:avLst/>
          </a:prstGeom>
        </p:spPr>
      </p:pic>
      <p:sp>
        <p:nvSpPr>
          <p:cNvPr id="11" name="TextBox 10"/>
          <p:cNvSpPr txBox="1"/>
          <p:nvPr/>
        </p:nvSpPr>
        <p:spPr>
          <a:xfrm flipH="1">
            <a:off x="39173" y="-40640"/>
            <a:ext cx="2133600" cy="830997"/>
          </a:xfrm>
          <a:prstGeom prst="rect">
            <a:avLst/>
          </a:prstGeom>
          <a:solidFill>
            <a:schemeClr val="bg1"/>
          </a:solidFill>
        </p:spPr>
        <p:txBody>
          <a:bodyPr wrap="square" rtlCol="0">
            <a:spAutoFit/>
          </a:bodyPr>
          <a:lstStyle/>
          <a:p>
            <a:r>
              <a:rPr lang="en-US" dirty="0"/>
              <a:t>170K Fungi sequences</a:t>
            </a:r>
          </a:p>
        </p:txBody>
      </p:sp>
    </p:spTree>
    <p:extLst>
      <p:ext uri="{BB962C8B-B14F-4D97-AF65-F5344CB8AC3E}">
        <p14:creationId xmlns:p14="http://schemas.microsoft.com/office/powerpoint/2010/main" val="30659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12837"/>
            <a:ext cx="6345849" cy="751840"/>
          </a:xfrm>
        </p:spPr>
        <p:txBody>
          <a:bodyPr>
            <a:normAutofit/>
          </a:bodyPr>
          <a:lstStyle/>
          <a:p>
            <a:r>
              <a:rPr lang="en-US" dirty="0"/>
              <a:t>2D Vector Clustering with cutoff at 3 </a:t>
            </a:r>
            <a:r>
              <a:rPr lang="el-GR" dirty="0">
                <a:latin typeface="Century Gothic" panose="020B0502020202020204" pitchFamily="34" charset="0"/>
              </a:rPr>
              <a:t>σ</a:t>
            </a: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27</a:t>
            </a:fld>
            <a:endParaRPr lang="en-US"/>
          </a:p>
        </p:txBody>
      </p:sp>
      <p:sp>
        <p:nvSpPr>
          <p:cNvPr id="4" name="Date Placeholder 3"/>
          <p:cNvSpPr>
            <a:spLocks noGrp="1"/>
          </p:cNvSpPr>
          <p:nvPr>
            <p:ph type="dt" sz="half" idx="2"/>
          </p:nvPr>
        </p:nvSpPr>
        <p:spPr/>
        <p:txBody>
          <a:bodyPr/>
          <a:lstStyle/>
          <a:p>
            <a:fld id="{0CC25830-154E-4392-B1DA-DD619CCDB7DC}" type="datetime1">
              <a:rPr lang="en-US" smtClean="0"/>
              <a:t>12/19/2016</a:t>
            </a:fld>
            <a:endParaRPr lang="en-US"/>
          </a:p>
        </p:txBody>
      </p:sp>
      <p:sp>
        <p:nvSpPr>
          <p:cNvPr id="20" name="TextBox 19"/>
          <p:cNvSpPr txBox="1"/>
          <p:nvPr/>
        </p:nvSpPr>
        <p:spPr>
          <a:xfrm>
            <a:off x="0" y="1248593"/>
            <a:ext cx="9191072" cy="646331"/>
          </a:xfrm>
          <a:prstGeom prst="rect">
            <a:avLst/>
          </a:prstGeom>
          <a:solidFill>
            <a:schemeClr val="tx1"/>
          </a:solidFill>
        </p:spPr>
        <p:txBody>
          <a:bodyPr wrap="square" rtlCol="0">
            <a:spAutoFit/>
          </a:bodyPr>
          <a:lstStyle/>
          <a:p>
            <a:r>
              <a:rPr lang="en-US" sz="1800" i="0" dirty="0">
                <a:solidFill>
                  <a:schemeClr val="bg1"/>
                </a:solidFill>
              </a:rPr>
              <a:t>LCMS Mass Spectrometer Peak Clustering. Charge 2 Sample with 10.9 million points and 420,000 clusters visualized in </a:t>
            </a:r>
            <a:r>
              <a:rPr lang="en-US" sz="1800" i="0" dirty="0" err="1">
                <a:solidFill>
                  <a:schemeClr val="bg1"/>
                </a:solidFill>
              </a:rPr>
              <a:t>WebPlotViz</a:t>
            </a:r>
            <a:endParaRPr lang="en-US" sz="1800" i="0" dirty="0">
              <a:solidFill>
                <a:schemeClr val="bg1"/>
              </a:solidFill>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35833" r="26667"/>
          <a:stretch/>
        </p:blipFill>
        <p:spPr>
          <a:xfrm>
            <a:off x="0" y="1911088"/>
            <a:ext cx="9135702" cy="4978294"/>
          </a:xfrm>
          <a:prstGeom prst="rect">
            <a:avLst/>
          </a:prstGeom>
        </p:spPr>
      </p:pic>
      <p:sp>
        <p:nvSpPr>
          <p:cNvPr id="23" name="TextBox 22"/>
          <p:cNvSpPr txBox="1"/>
          <p:nvPr/>
        </p:nvSpPr>
        <p:spPr>
          <a:xfrm>
            <a:off x="196158" y="631429"/>
            <a:ext cx="8752113" cy="461665"/>
          </a:xfrm>
          <a:prstGeom prst="rect">
            <a:avLst/>
          </a:prstGeom>
          <a:noFill/>
        </p:spPr>
        <p:txBody>
          <a:bodyPr wrap="square" rtlCol="0">
            <a:spAutoFit/>
          </a:bodyPr>
          <a:lstStyle/>
          <a:p>
            <a:r>
              <a:rPr lang="en-US" dirty="0"/>
              <a:t>Orange Star – outside all clusters; yellow circle cluster centers</a:t>
            </a:r>
          </a:p>
        </p:txBody>
      </p:sp>
      <p:grpSp>
        <p:nvGrpSpPr>
          <p:cNvPr id="8" name="Group 7"/>
          <p:cNvGrpSpPr/>
          <p:nvPr/>
        </p:nvGrpSpPr>
        <p:grpSpPr>
          <a:xfrm>
            <a:off x="-61638" y="1885688"/>
            <a:ext cx="9144000" cy="4972312"/>
            <a:chOff x="16596" y="1885688"/>
            <a:chExt cx="9144000" cy="497231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6" y="3118152"/>
              <a:ext cx="9144000" cy="3739848"/>
            </a:xfrm>
            <a:prstGeom prst="rect">
              <a:avLst/>
            </a:prstGeom>
          </p:spPr>
        </p:pic>
        <p:sp>
          <p:nvSpPr>
            <p:cNvPr id="7" name="Rectangle 6"/>
            <p:cNvSpPr/>
            <p:nvPr/>
          </p:nvSpPr>
          <p:spPr bwMode="auto">
            <a:xfrm>
              <a:off x="16596" y="1885688"/>
              <a:ext cx="9135702" cy="12324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976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1" y="22398"/>
            <a:ext cx="9071283" cy="1143000"/>
          </a:xfrm>
        </p:spPr>
        <p:txBody>
          <a:bodyPr>
            <a:normAutofit fontScale="90000"/>
          </a:bodyPr>
          <a:lstStyle/>
          <a:p>
            <a:r>
              <a:rPr lang="en-US" dirty="0"/>
              <a:t>Relative Changes in Stock Values using one day values</a:t>
            </a:r>
            <a:br>
              <a:rPr lang="en-US" dirty="0"/>
            </a:br>
            <a:r>
              <a:rPr lang="en-US" dirty="0"/>
              <a:t>Expansion of previous data</a:t>
            </a:r>
            <a:br>
              <a:rPr lang="en-US" dirty="0"/>
            </a:br>
            <a:endParaRPr lang="en-US" dirty="0"/>
          </a:p>
        </p:txBody>
      </p:sp>
      <p:sp>
        <p:nvSpPr>
          <p:cNvPr id="4" name="Slide Number Placeholder 3"/>
          <p:cNvSpPr>
            <a:spLocks noGrp="1"/>
          </p:cNvSpPr>
          <p:nvPr>
            <p:ph type="sldNum" sz="quarter" idx="12"/>
          </p:nvPr>
        </p:nvSpPr>
        <p:spPr/>
        <p:txBody>
          <a:bodyPr/>
          <a:lstStyle/>
          <a:p>
            <a:fld id="{9D403DF6-46F5-4637-8175-331CACCBFD4C}" type="slidenum">
              <a:rPr lang="en-US" smtClean="0"/>
              <a:t>28</a:t>
            </a:fld>
            <a:endParaRPr lang="en-US"/>
          </a:p>
        </p:txBody>
      </p:sp>
      <p:sp>
        <p:nvSpPr>
          <p:cNvPr id="3" name="Date Placeholder 2"/>
          <p:cNvSpPr>
            <a:spLocks noGrp="1"/>
          </p:cNvSpPr>
          <p:nvPr>
            <p:ph type="dt" sz="half" idx="4294967295"/>
          </p:nvPr>
        </p:nvSpPr>
        <p:spPr/>
        <p:txBody>
          <a:bodyPr/>
          <a:lstStyle/>
          <a:p>
            <a:fld id="{927227D7-0888-4913-8226-5221FDF9CC60}" type="datetime1">
              <a:rPr lang="en-US" smtClean="0"/>
              <a:t>12/19/2016</a:t>
            </a:fld>
            <a:endParaRPr lang="en-US" dirty="0"/>
          </a:p>
        </p:txBody>
      </p:sp>
      <p:pic>
        <p:nvPicPr>
          <p:cNvPr id="5" name="Picture 4"/>
          <p:cNvPicPr>
            <a:picLocks noChangeAspect="1"/>
          </p:cNvPicPr>
          <p:nvPr/>
        </p:nvPicPr>
        <p:blipFill rotWithShape="1">
          <a:blip r:embed="rId2"/>
          <a:srcRect l="10001" r="22166"/>
          <a:stretch/>
        </p:blipFill>
        <p:spPr>
          <a:xfrm>
            <a:off x="0" y="859360"/>
            <a:ext cx="9144000" cy="6036740"/>
          </a:xfrm>
          <a:prstGeom prst="rect">
            <a:avLst/>
          </a:prstGeom>
        </p:spPr>
      </p:pic>
      <p:sp>
        <p:nvSpPr>
          <p:cNvPr id="6" name="TextBox 5"/>
          <p:cNvSpPr txBox="1"/>
          <p:nvPr/>
        </p:nvSpPr>
        <p:spPr>
          <a:xfrm>
            <a:off x="7665190" y="1620685"/>
            <a:ext cx="857927" cy="300082"/>
          </a:xfrm>
          <a:prstGeom prst="rect">
            <a:avLst/>
          </a:prstGeom>
          <a:noFill/>
        </p:spPr>
        <p:txBody>
          <a:bodyPr wrap="none" rtlCol="0">
            <a:spAutoFit/>
          </a:bodyPr>
          <a:lstStyle/>
          <a:p>
            <a:r>
              <a:rPr lang="en-US" sz="1350" b="1" dirty="0">
                <a:solidFill>
                  <a:srgbClr val="FF99FF"/>
                </a:solidFill>
              </a:rPr>
              <a:t>Mid Cap</a:t>
            </a:r>
          </a:p>
        </p:txBody>
      </p:sp>
      <p:sp>
        <p:nvSpPr>
          <p:cNvPr id="7" name="Oval 6"/>
          <p:cNvSpPr>
            <a:spLocks noChangeAspect="1"/>
          </p:cNvSpPr>
          <p:nvPr/>
        </p:nvSpPr>
        <p:spPr bwMode="auto">
          <a:xfrm>
            <a:off x="7988287" y="1932198"/>
            <a:ext cx="182880" cy="182880"/>
          </a:xfrm>
          <a:prstGeom prst="ellips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8" name="TextBox 7"/>
          <p:cNvSpPr txBox="1"/>
          <p:nvPr/>
        </p:nvSpPr>
        <p:spPr>
          <a:xfrm>
            <a:off x="6010807" y="3535688"/>
            <a:ext cx="771365" cy="300082"/>
          </a:xfrm>
          <a:prstGeom prst="rect">
            <a:avLst/>
          </a:prstGeom>
          <a:noFill/>
        </p:spPr>
        <p:txBody>
          <a:bodyPr wrap="none" rtlCol="0">
            <a:spAutoFit/>
          </a:bodyPr>
          <a:lstStyle/>
          <a:p>
            <a:r>
              <a:rPr lang="en-US" sz="1350" b="1" dirty="0">
                <a:solidFill>
                  <a:srgbClr val="FFFF00"/>
                </a:solidFill>
              </a:rPr>
              <a:t>Energy</a:t>
            </a:r>
          </a:p>
        </p:txBody>
      </p:sp>
      <p:sp>
        <p:nvSpPr>
          <p:cNvPr id="9" name="Oval 8"/>
          <p:cNvSpPr>
            <a:spLocks noChangeAspect="1"/>
          </p:cNvSpPr>
          <p:nvPr/>
        </p:nvSpPr>
        <p:spPr bwMode="auto">
          <a:xfrm>
            <a:off x="6614160" y="3854870"/>
            <a:ext cx="182880" cy="18288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 name="Oval 9"/>
          <p:cNvSpPr>
            <a:spLocks noChangeAspect="1"/>
          </p:cNvSpPr>
          <p:nvPr/>
        </p:nvSpPr>
        <p:spPr bwMode="auto">
          <a:xfrm>
            <a:off x="6156273" y="2137228"/>
            <a:ext cx="182880" cy="182880"/>
          </a:xfrm>
          <a:prstGeom prst="ellipse">
            <a:avLst/>
          </a:prstGeom>
          <a:solidFill>
            <a:srgbClr val="B0FE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1" name="Oval 10"/>
          <p:cNvSpPr>
            <a:spLocks noChangeAspect="1"/>
          </p:cNvSpPr>
          <p:nvPr/>
        </p:nvSpPr>
        <p:spPr bwMode="auto">
          <a:xfrm>
            <a:off x="6606540" y="1939818"/>
            <a:ext cx="182880" cy="182880"/>
          </a:xfrm>
          <a:prstGeom prst="ellipse">
            <a:avLst/>
          </a:prstGeom>
          <a:solidFill>
            <a:srgbClr val="00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 name="TextBox 11"/>
          <p:cNvSpPr txBox="1"/>
          <p:nvPr/>
        </p:nvSpPr>
        <p:spPr>
          <a:xfrm>
            <a:off x="6442456" y="1635967"/>
            <a:ext cx="1032764" cy="276999"/>
          </a:xfrm>
          <a:prstGeom prst="rect">
            <a:avLst/>
          </a:prstGeom>
          <a:noFill/>
        </p:spPr>
        <p:txBody>
          <a:bodyPr wrap="square" rtlCol="0">
            <a:spAutoFit/>
          </a:bodyPr>
          <a:lstStyle/>
          <a:p>
            <a:r>
              <a:rPr lang="en-US" sz="1200" b="1" dirty="0">
                <a:solidFill>
                  <a:srgbClr val="00FF00"/>
                </a:solidFill>
              </a:rPr>
              <a:t>S&amp;P </a:t>
            </a:r>
          </a:p>
        </p:txBody>
      </p:sp>
      <p:sp>
        <p:nvSpPr>
          <p:cNvPr id="13" name="TextBox 12"/>
          <p:cNvSpPr txBox="1"/>
          <p:nvPr/>
        </p:nvSpPr>
        <p:spPr>
          <a:xfrm>
            <a:off x="6339153" y="2053395"/>
            <a:ext cx="1032764" cy="276999"/>
          </a:xfrm>
          <a:prstGeom prst="rect">
            <a:avLst/>
          </a:prstGeom>
          <a:noFill/>
        </p:spPr>
        <p:txBody>
          <a:bodyPr wrap="square" rtlCol="0">
            <a:spAutoFit/>
          </a:bodyPr>
          <a:lstStyle/>
          <a:p>
            <a:r>
              <a:rPr lang="en-US" sz="1200" b="1" dirty="0">
                <a:solidFill>
                  <a:srgbClr val="B0FEC4"/>
                </a:solidFill>
              </a:rPr>
              <a:t>Dow Jones</a:t>
            </a:r>
            <a:endParaRPr lang="en-US" sz="1200" b="1" dirty="0">
              <a:solidFill>
                <a:schemeClr val="accent1">
                  <a:lumMod val="20000"/>
                  <a:lumOff val="80000"/>
                </a:schemeClr>
              </a:solidFill>
            </a:endParaRPr>
          </a:p>
        </p:txBody>
      </p:sp>
      <p:sp>
        <p:nvSpPr>
          <p:cNvPr id="16" name="TextBox 15"/>
          <p:cNvSpPr txBox="1"/>
          <p:nvPr/>
        </p:nvSpPr>
        <p:spPr>
          <a:xfrm>
            <a:off x="2587764" y="2404548"/>
            <a:ext cx="838691" cy="300082"/>
          </a:xfrm>
          <a:prstGeom prst="rect">
            <a:avLst/>
          </a:prstGeom>
          <a:noFill/>
        </p:spPr>
        <p:txBody>
          <a:bodyPr wrap="none" rtlCol="0">
            <a:spAutoFit/>
          </a:bodyPr>
          <a:lstStyle/>
          <a:p>
            <a:r>
              <a:rPr lang="en-US" sz="1350" b="1" dirty="0">
                <a:solidFill>
                  <a:srgbClr val="00FFFF"/>
                </a:solidFill>
              </a:rPr>
              <a:t>Finance</a:t>
            </a:r>
          </a:p>
        </p:txBody>
      </p:sp>
      <p:sp>
        <p:nvSpPr>
          <p:cNvPr id="17" name="Oval 16"/>
          <p:cNvSpPr>
            <a:spLocks noChangeAspect="1"/>
          </p:cNvSpPr>
          <p:nvPr/>
        </p:nvSpPr>
        <p:spPr bwMode="auto">
          <a:xfrm>
            <a:off x="3643200" y="2267388"/>
            <a:ext cx="182880" cy="18288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8" name="Date Placeholder 2"/>
          <p:cNvSpPr txBox="1">
            <a:spLocks/>
          </p:cNvSpPr>
          <p:nvPr/>
        </p:nvSpPr>
        <p:spPr>
          <a:xfrm>
            <a:off x="5715000" y="6274796"/>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398B3E-B74F-4582-A4A4-3AE16323AAE4}" type="datetime1">
              <a:rPr lang="en-US" smtClean="0"/>
              <a:pPr/>
              <a:t>12/19/2016</a:t>
            </a:fld>
            <a:endParaRPr lang="en-US"/>
          </a:p>
        </p:txBody>
      </p:sp>
      <p:sp>
        <p:nvSpPr>
          <p:cNvPr id="19" name="Slide Number Placeholder 3"/>
          <p:cNvSpPr txBox="1">
            <a:spLocks/>
          </p:cNvSpPr>
          <p:nvPr/>
        </p:nvSpPr>
        <p:spPr>
          <a:xfrm>
            <a:off x="8358414" y="6282483"/>
            <a:ext cx="656771" cy="300062"/>
          </a:xfrm>
          <a:prstGeom prst="rect">
            <a:avLst/>
          </a:prstGeom>
        </p:spPr>
        <p:txBody>
          <a:bodyPr/>
          <a:lstStyle>
            <a:defPPr>
              <a:defRPr lang="en-US"/>
            </a:defPPr>
            <a:lvl1pPr marL="0" algn="l" defTabSz="457200" rtl="0" eaLnBrk="1" latinLnBrk="0" hangingPunct="1">
              <a:defRPr sz="2000" b="0" i="1"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03DF6-46F5-4637-8175-331CACCBFD4C}" type="slidenum">
              <a:rPr lang="en-US" smtClean="0"/>
              <a:pPr/>
              <a:t>28</a:t>
            </a:fld>
            <a:endParaRPr lang="en-US"/>
          </a:p>
        </p:txBody>
      </p:sp>
      <p:pic>
        <p:nvPicPr>
          <p:cNvPr id="20" name="Picture 19"/>
          <p:cNvPicPr>
            <a:picLocks noChangeAspect="1"/>
          </p:cNvPicPr>
          <p:nvPr/>
        </p:nvPicPr>
        <p:blipFill rotWithShape="1">
          <a:blip r:embed="rId2"/>
          <a:srcRect l="10001" r="22166"/>
          <a:stretch/>
        </p:blipFill>
        <p:spPr>
          <a:xfrm>
            <a:off x="0" y="887798"/>
            <a:ext cx="9144000" cy="6036740"/>
          </a:xfrm>
          <a:prstGeom prst="rect">
            <a:avLst/>
          </a:prstGeom>
        </p:spPr>
      </p:pic>
      <p:grpSp>
        <p:nvGrpSpPr>
          <p:cNvPr id="31" name="Group 30"/>
          <p:cNvGrpSpPr/>
          <p:nvPr/>
        </p:nvGrpSpPr>
        <p:grpSpPr>
          <a:xfrm>
            <a:off x="2587764" y="1649123"/>
            <a:ext cx="5935353" cy="2417065"/>
            <a:chOff x="2587764" y="1649123"/>
            <a:chExt cx="5935353" cy="2417065"/>
          </a:xfrm>
        </p:grpSpPr>
        <p:sp>
          <p:nvSpPr>
            <p:cNvPr id="21" name="TextBox 20"/>
            <p:cNvSpPr txBox="1"/>
            <p:nvPr/>
          </p:nvSpPr>
          <p:spPr>
            <a:xfrm>
              <a:off x="7665190" y="1649123"/>
              <a:ext cx="857927" cy="300082"/>
            </a:xfrm>
            <a:prstGeom prst="rect">
              <a:avLst/>
            </a:prstGeom>
            <a:noFill/>
          </p:spPr>
          <p:txBody>
            <a:bodyPr wrap="none" rtlCol="0">
              <a:spAutoFit/>
            </a:bodyPr>
            <a:lstStyle/>
            <a:p>
              <a:r>
                <a:rPr lang="en-US" sz="1350" b="1" dirty="0">
                  <a:solidFill>
                    <a:srgbClr val="FF99FF"/>
                  </a:solidFill>
                </a:rPr>
                <a:t>Mid Cap</a:t>
              </a:r>
            </a:p>
          </p:txBody>
        </p:sp>
        <p:sp>
          <p:nvSpPr>
            <p:cNvPr id="22" name="Oval 21"/>
            <p:cNvSpPr>
              <a:spLocks noChangeAspect="1"/>
            </p:cNvSpPr>
            <p:nvPr/>
          </p:nvSpPr>
          <p:spPr bwMode="auto">
            <a:xfrm>
              <a:off x="7988287" y="1960636"/>
              <a:ext cx="182880" cy="182880"/>
            </a:xfrm>
            <a:prstGeom prst="ellips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3" name="TextBox 22"/>
            <p:cNvSpPr txBox="1"/>
            <p:nvPr/>
          </p:nvSpPr>
          <p:spPr>
            <a:xfrm>
              <a:off x="6010807" y="3564126"/>
              <a:ext cx="771365" cy="300082"/>
            </a:xfrm>
            <a:prstGeom prst="rect">
              <a:avLst/>
            </a:prstGeom>
            <a:noFill/>
          </p:spPr>
          <p:txBody>
            <a:bodyPr wrap="none" rtlCol="0">
              <a:spAutoFit/>
            </a:bodyPr>
            <a:lstStyle/>
            <a:p>
              <a:r>
                <a:rPr lang="en-US" sz="1350" b="1" dirty="0">
                  <a:solidFill>
                    <a:srgbClr val="FFFF00"/>
                  </a:solidFill>
                </a:rPr>
                <a:t>Energy</a:t>
              </a:r>
            </a:p>
          </p:txBody>
        </p:sp>
        <p:sp>
          <p:nvSpPr>
            <p:cNvPr id="24" name="Oval 23"/>
            <p:cNvSpPr>
              <a:spLocks noChangeAspect="1"/>
            </p:cNvSpPr>
            <p:nvPr/>
          </p:nvSpPr>
          <p:spPr bwMode="auto">
            <a:xfrm>
              <a:off x="6614160" y="3883308"/>
              <a:ext cx="182880" cy="18288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5" name="Oval 24"/>
            <p:cNvSpPr>
              <a:spLocks noChangeAspect="1"/>
            </p:cNvSpPr>
            <p:nvPr/>
          </p:nvSpPr>
          <p:spPr bwMode="auto">
            <a:xfrm>
              <a:off x="6156273" y="2165666"/>
              <a:ext cx="182880" cy="182880"/>
            </a:xfrm>
            <a:prstGeom prst="ellipse">
              <a:avLst/>
            </a:prstGeom>
            <a:solidFill>
              <a:srgbClr val="B0FE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6" name="Oval 25"/>
            <p:cNvSpPr>
              <a:spLocks noChangeAspect="1"/>
            </p:cNvSpPr>
            <p:nvPr/>
          </p:nvSpPr>
          <p:spPr bwMode="auto">
            <a:xfrm>
              <a:off x="6606540" y="1968256"/>
              <a:ext cx="182880" cy="182880"/>
            </a:xfrm>
            <a:prstGeom prst="ellipse">
              <a:avLst/>
            </a:prstGeom>
            <a:solidFill>
              <a:srgbClr val="00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7" name="TextBox 26"/>
            <p:cNvSpPr txBox="1"/>
            <p:nvPr/>
          </p:nvSpPr>
          <p:spPr>
            <a:xfrm>
              <a:off x="6442456" y="1664405"/>
              <a:ext cx="1032764" cy="276999"/>
            </a:xfrm>
            <a:prstGeom prst="rect">
              <a:avLst/>
            </a:prstGeom>
            <a:noFill/>
          </p:spPr>
          <p:txBody>
            <a:bodyPr wrap="square" rtlCol="0">
              <a:spAutoFit/>
            </a:bodyPr>
            <a:lstStyle/>
            <a:p>
              <a:r>
                <a:rPr lang="en-US" sz="1200" b="1" dirty="0">
                  <a:solidFill>
                    <a:srgbClr val="00FF00"/>
                  </a:solidFill>
                </a:rPr>
                <a:t>S&amp;P </a:t>
              </a:r>
            </a:p>
          </p:txBody>
        </p:sp>
        <p:sp>
          <p:nvSpPr>
            <p:cNvPr id="28" name="TextBox 27"/>
            <p:cNvSpPr txBox="1"/>
            <p:nvPr/>
          </p:nvSpPr>
          <p:spPr>
            <a:xfrm>
              <a:off x="6339153" y="2081833"/>
              <a:ext cx="1032764" cy="276999"/>
            </a:xfrm>
            <a:prstGeom prst="rect">
              <a:avLst/>
            </a:prstGeom>
            <a:noFill/>
          </p:spPr>
          <p:txBody>
            <a:bodyPr wrap="square" rtlCol="0">
              <a:spAutoFit/>
            </a:bodyPr>
            <a:lstStyle/>
            <a:p>
              <a:r>
                <a:rPr lang="en-US" sz="1200" b="1" dirty="0">
                  <a:solidFill>
                    <a:srgbClr val="B0FEC4"/>
                  </a:solidFill>
                </a:rPr>
                <a:t>Dow Jones</a:t>
              </a:r>
              <a:endParaRPr lang="en-US" sz="1200" b="1" dirty="0">
                <a:solidFill>
                  <a:schemeClr val="accent1">
                    <a:lumMod val="20000"/>
                    <a:lumOff val="80000"/>
                  </a:schemeClr>
                </a:solidFill>
              </a:endParaRPr>
            </a:p>
          </p:txBody>
        </p:sp>
        <p:sp>
          <p:nvSpPr>
            <p:cNvPr id="29" name="TextBox 28"/>
            <p:cNvSpPr txBox="1"/>
            <p:nvPr/>
          </p:nvSpPr>
          <p:spPr>
            <a:xfrm>
              <a:off x="2587764" y="2432986"/>
              <a:ext cx="838691" cy="300082"/>
            </a:xfrm>
            <a:prstGeom prst="rect">
              <a:avLst/>
            </a:prstGeom>
            <a:noFill/>
          </p:spPr>
          <p:txBody>
            <a:bodyPr wrap="none" rtlCol="0">
              <a:spAutoFit/>
            </a:bodyPr>
            <a:lstStyle/>
            <a:p>
              <a:r>
                <a:rPr lang="en-US" sz="1350" b="1" dirty="0">
                  <a:solidFill>
                    <a:srgbClr val="00FFFF"/>
                  </a:solidFill>
                </a:rPr>
                <a:t>Finance</a:t>
              </a:r>
            </a:p>
          </p:txBody>
        </p:sp>
        <p:sp>
          <p:nvSpPr>
            <p:cNvPr id="30" name="Oval 29"/>
            <p:cNvSpPr>
              <a:spLocks noChangeAspect="1"/>
            </p:cNvSpPr>
            <p:nvPr/>
          </p:nvSpPr>
          <p:spPr bwMode="auto">
            <a:xfrm>
              <a:off x="3643200" y="2295826"/>
              <a:ext cx="182880" cy="18288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2" name="TextBox 31"/>
          <p:cNvSpPr txBox="1"/>
          <p:nvPr/>
        </p:nvSpPr>
        <p:spPr>
          <a:xfrm>
            <a:off x="3526711" y="2583027"/>
            <a:ext cx="950901" cy="461665"/>
          </a:xfrm>
          <a:prstGeom prst="rect">
            <a:avLst/>
          </a:prstGeom>
          <a:noFill/>
        </p:spPr>
        <p:txBody>
          <a:bodyPr wrap="none" rtlCol="0">
            <a:spAutoFit/>
          </a:bodyPr>
          <a:lstStyle/>
          <a:p>
            <a:r>
              <a:rPr lang="en-US" sz="1200" dirty="0">
                <a:solidFill>
                  <a:schemeClr val="bg1"/>
                </a:solidFill>
              </a:rPr>
              <a:t>Origin</a:t>
            </a:r>
          </a:p>
          <a:p>
            <a:r>
              <a:rPr lang="en-US" sz="1200" dirty="0">
                <a:solidFill>
                  <a:schemeClr val="bg1"/>
                </a:solidFill>
              </a:rPr>
              <a:t>0% change</a:t>
            </a:r>
          </a:p>
        </p:txBody>
      </p:sp>
      <p:sp>
        <p:nvSpPr>
          <p:cNvPr id="33" name="TextBox 32"/>
          <p:cNvSpPr txBox="1"/>
          <p:nvPr/>
        </p:nvSpPr>
        <p:spPr>
          <a:xfrm>
            <a:off x="8523117" y="2201707"/>
            <a:ext cx="580608" cy="276999"/>
          </a:xfrm>
          <a:prstGeom prst="rect">
            <a:avLst/>
          </a:prstGeom>
          <a:noFill/>
        </p:spPr>
        <p:txBody>
          <a:bodyPr wrap="none" rtlCol="0">
            <a:spAutoFit/>
          </a:bodyPr>
          <a:lstStyle/>
          <a:p>
            <a:r>
              <a:rPr lang="en-US" sz="1200" dirty="0">
                <a:solidFill>
                  <a:srgbClr val="99CCFF"/>
                </a:solidFill>
              </a:rPr>
              <a:t>+10%</a:t>
            </a:r>
          </a:p>
        </p:txBody>
      </p:sp>
    </p:spTree>
    <p:extLst>
      <p:ext uri="{BB962C8B-B14F-4D97-AF65-F5344CB8AC3E}">
        <p14:creationId xmlns:p14="http://schemas.microsoft.com/office/powerpoint/2010/main" val="167280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1" y="1143000"/>
            <a:ext cx="2567709" cy="990600"/>
          </a:xfrm>
        </p:spPr>
        <p:txBody>
          <a:bodyPr>
            <a:normAutofit fontScale="90000"/>
          </a:bodyPr>
          <a:lstStyle/>
          <a:p>
            <a:r>
              <a:rPr lang="en-US" dirty="0"/>
              <a:t>Pathology Image Features (cells)</a:t>
            </a:r>
            <a:br>
              <a:rPr lang="en-US" dirty="0"/>
            </a:br>
            <a:br>
              <a:rPr lang="en-US" dirty="0"/>
            </a:br>
            <a:r>
              <a:rPr lang="en-US" b="0" dirty="0">
                <a:solidFill>
                  <a:schemeClr val="tx1"/>
                </a:solidFill>
              </a:rPr>
              <a:t>11 Images</a:t>
            </a:r>
            <a:br>
              <a:rPr lang="en-US" b="0" dirty="0">
                <a:solidFill>
                  <a:schemeClr val="tx1"/>
                </a:solidFill>
              </a:rPr>
            </a:br>
            <a:r>
              <a:rPr lang="en-US" b="0" dirty="0">
                <a:solidFill>
                  <a:schemeClr val="tx1"/>
                </a:solidFill>
              </a:rPr>
              <a:t>20,000 features per image.</a:t>
            </a:r>
            <a:br>
              <a:rPr lang="en-US" b="0" dirty="0">
                <a:solidFill>
                  <a:schemeClr val="tx1"/>
                </a:solidFill>
              </a:rPr>
            </a:br>
            <a:r>
              <a:rPr lang="en-US" b="0" dirty="0">
                <a:solidFill>
                  <a:schemeClr val="tx1"/>
                </a:solidFill>
              </a:rPr>
              <a:t>96 properties per feature</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29</a:t>
            </a:fld>
            <a:endParaRPr lang="en-US" dirty="0">
              <a:solidFill>
                <a:prstClr val="black"/>
              </a:solidFill>
            </a:endParaRPr>
          </a:p>
        </p:txBody>
      </p:sp>
      <p:sp>
        <p:nvSpPr>
          <p:cNvPr id="4" name="Date Placeholder 3"/>
          <p:cNvSpPr>
            <a:spLocks noGrp="1"/>
          </p:cNvSpPr>
          <p:nvPr>
            <p:ph type="dt" sz="half" idx="2"/>
          </p:nvPr>
        </p:nvSpPr>
        <p:spPr/>
        <p:txBody>
          <a:bodyPr/>
          <a:lstStyle/>
          <a:p>
            <a:fld id="{8F81F2D9-FFA7-43E2-A138-5AB198E95531}" type="datetime1">
              <a:rPr lang="en-US" smtClean="0"/>
              <a:t>12/19/2016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93" y="-27709"/>
            <a:ext cx="6490607"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825" y="25400"/>
            <a:ext cx="6481175" cy="65604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688" y="-32327"/>
            <a:ext cx="6461743" cy="65115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3299" y="0"/>
            <a:ext cx="6094927" cy="6858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4069" y="25399"/>
            <a:ext cx="6189931" cy="6804891"/>
          </a:xfrm>
          <a:prstGeom prst="rect">
            <a:avLst/>
          </a:prstGeom>
        </p:spPr>
      </p:pic>
    </p:spTree>
    <p:extLst>
      <p:ext uri="{BB962C8B-B14F-4D97-AF65-F5344CB8AC3E}">
        <p14:creationId xmlns:p14="http://schemas.microsoft.com/office/powerpoint/2010/main" val="60211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8" y="0"/>
            <a:ext cx="8382000" cy="762000"/>
          </a:xfrm>
        </p:spPr>
        <p:txBody>
          <a:bodyPr/>
          <a:lstStyle/>
          <a:p>
            <a:r>
              <a:rPr lang="en-US" dirty="0"/>
              <a:t>Abstract II</a:t>
            </a:r>
          </a:p>
        </p:txBody>
      </p:sp>
      <p:sp>
        <p:nvSpPr>
          <p:cNvPr id="3" name="Content Placeholder 2"/>
          <p:cNvSpPr>
            <a:spLocks noGrp="1"/>
          </p:cNvSpPr>
          <p:nvPr>
            <p:ph idx="1"/>
          </p:nvPr>
        </p:nvSpPr>
        <p:spPr>
          <a:xfrm>
            <a:off x="0" y="533400"/>
            <a:ext cx="9144000" cy="5105400"/>
          </a:xfrm>
        </p:spPr>
        <p:txBody>
          <a:bodyPr/>
          <a:lstStyle/>
          <a:p>
            <a:r>
              <a:rPr lang="en-US" dirty="0"/>
              <a:t>At Indiana University, </a:t>
            </a:r>
            <a:r>
              <a:rPr lang="en-US" dirty="0">
                <a:hlinkClick r:id="rId2"/>
              </a:rPr>
              <a:t>http://dsc.soic.indiana.edu/publications/HPCBigDataConvergence.pdf</a:t>
            </a:r>
            <a:r>
              <a:rPr lang="en-US" dirty="0"/>
              <a:t> , the concept of HPC-ABDS software -- High Performance Computing Enhanced Apache Big Data Stack -- is explored </a:t>
            </a:r>
          </a:p>
          <a:p>
            <a:pPr lvl="1"/>
            <a:r>
              <a:rPr lang="en-US" dirty="0"/>
              <a:t>where we try to blend the usability and functionality of the community big data stack with the performance of HPC. </a:t>
            </a:r>
          </a:p>
          <a:p>
            <a:r>
              <a:rPr lang="en-US" dirty="0"/>
              <a:t>Here we examine major Apache Programming environments including Spark, Flink, Hadoop, Storm, Heron and Beam. </a:t>
            </a:r>
          </a:p>
          <a:p>
            <a:r>
              <a:rPr lang="en-US" dirty="0"/>
              <a:t>We suggest that parallel and distributed computing often implement similar concepts (such as reduction, communication or dataflow) but that these need to be implemented differently to respect the different performance, fault-tolerance, synchronization, and execution flexibility  requirements of parallel and distributed programs. </a:t>
            </a:r>
          </a:p>
          <a:p>
            <a:r>
              <a:rPr lang="en-US" dirty="0"/>
              <a:t>We present early results on the HPC-ABDS strategy of implementing best-practice runtimes for both these computing paradigms in major Apache environments.</a:t>
            </a:r>
          </a:p>
          <a:p>
            <a:r>
              <a:rPr lang="en-US" dirty="0"/>
              <a:t>The overall strategy leads to </a:t>
            </a:r>
            <a:r>
              <a:rPr lang="en-US" b="1" dirty="0" err="1"/>
              <a:t>HPCCloud</a:t>
            </a:r>
            <a:r>
              <a:rPr lang="en-US" b="1" dirty="0"/>
              <a:t> 3.0</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sz="half" idx="2"/>
          </p:nvPr>
        </p:nvSpPr>
        <p:spPr/>
        <p:txBody>
          <a:bodyPr/>
          <a:lstStyle/>
          <a:p>
            <a:fld id="{9D606A60-DEFC-4E39-B9CA-C0170745B677}" type="datetime1">
              <a:rPr lang="en-US" smtClean="0"/>
              <a:t>12/19/2016</a:t>
            </a:fld>
            <a:endParaRPr lang="en-US"/>
          </a:p>
        </p:txBody>
      </p:sp>
    </p:spTree>
    <p:extLst>
      <p:ext uri="{BB962C8B-B14F-4D97-AF65-F5344CB8AC3E}">
        <p14:creationId xmlns:p14="http://schemas.microsoft.com/office/powerpoint/2010/main" val="2798793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pPr algn="ctr"/>
            <a:r>
              <a:rPr lang="en-US" sz="3600" dirty="0"/>
              <a:t>Software Nexus</a:t>
            </a:r>
            <a:br>
              <a:rPr lang="en-US" dirty="0"/>
            </a:br>
            <a:br>
              <a:rPr lang="en-US"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br>
              <a:rPr lang="en-US" sz="2800"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1219200" y="4114800"/>
            <a:ext cx="6400800" cy="1752600"/>
          </a:xfrm>
        </p:spPr>
        <p:txBody>
          <a:bodyPr/>
          <a:lstStyle/>
          <a:p>
            <a:pPr marL="342900" indent="-342900" algn="l">
              <a:buFont typeface="Arial" panose="020B0604020202020204" pitchFamily="34" charset="0"/>
              <a:buChar char="•"/>
            </a:pPr>
            <a:r>
              <a:rPr lang="en-US" sz="2400" b="1" dirty="0">
                <a:solidFill>
                  <a:schemeClr val="tx1"/>
                </a:solidFill>
              </a:rPr>
              <a:t>HPC-ABDS</a:t>
            </a:r>
          </a:p>
          <a:p>
            <a:pPr marL="342900" indent="-342900" algn="l">
              <a:buFont typeface="Arial" panose="020B0604020202020204" pitchFamily="34" charset="0"/>
              <a:buChar char="•"/>
            </a:pPr>
            <a:r>
              <a:rPr lang="en-US" sz="2400" b="1" dirty="0">
                <a:solidFill>
                  <a:schemeClr val="tx1"/>
                </a:solidFill>
              </a:rPr>
              <a:t>MIDAS</a:t>
            </a:r>
          </a:p>
          <a:p>
            <a:pPr marL="342900" indent="-342900" algn="l">
              <a:buFont typeface="Arial" panose="020B0604020202020204" pitchFamily="34" charset="0"/>
              <a:buChar char="•"/>
            </a:pPr>
            <a:r>
              <a:rPr lang="en-US" sz="2400" b="1" dirty="0">
                <a:solidFill>
                  <a:schemeClr val="tx1"/>
                </a:solidFill>
              </a:rPr>
              <a:t>Java Grande</a:t>
            </a:r>
          </a:p>
        </p:txBody>
      </p:sp>
      <p:sp>
        <p:nvSpPr>
          <p:cNvPr id="4" name="Date Placeholder 3"/>
          <p:cNvSpPr>
            <a:spLocks noGrp="1"/>
          </p:cNvSpPr>
          <p:nvPr>
            <p:ph type="dt" sz="half" idx="10"/>
          </p:nvPr>
        </p:nvSpPr>
        <p:spPr/>
        <p:txBody>
          <a:bodyPr/>
          <a:lstStyle/>
          <a:p>
            <a:fld id="{84C43E0A-99B3-416C-A66E-52176D97CF33}" type="datetime1">
              <a:rPr lang="en-US" smtClean="0"/>
              <a:t>12/19/2016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30</a:t>
            </a:fld>
            <a:endParaRPr lang="en-US"/>
          </a:p>
        </p:txBody>
      </p:sp>
    </p:spTree>
    <p:extLst>
      <p:ext uri="{BB962C8B-B14F-4D97-AF65-F5344CB8AC3E}">
        <p14:creationId xmlns:p14="http://schemas.microsoft.com/office/powerpoint/2010/main" val="345955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srgbClr val="000000">
                    <a:tint val="75000"/>
                  </a:srgbClr>
                </a:solidFill>
              </a:rPr>
              <a:t>5/17/2016</a:t>
            </a:r>
            <a:endParaRPr lang="en-US" dirty="0">
              <a:solidFill>
                <a:srgbClr val="000000">
                  <a:tint val="75000"/>
                </a:srgbClr>
              </a:solidFill>
            </a:endParaRPr>
          </a:p>
        </p:txBody>
      </p:sp>
      <p:sp>
        <p:nvSpPr>
          <p:cNvPr id="6" name="Rectangle 5"/>
          <p:cNvSpPr/>
          <p:nvPr/>
        </p:nvSpPr>
        <p:spPr bwMode="auto">
          <a:xfrm>
            <a:off x="1465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31</a:t>
            </a:fld>
            <a:endParaRPr lang="en-US" dirty="0">
              <a:solidFill>
                <a:srgbClr val="000000"/>
              </a:solidFill>
            </a:endParaRPr>
          </a:p>
        </p:txBody>
      </p:sp>
      <p:grpSp>
        <p:nvGrpSpPr>
          <p:cNvPr id="40" name="Group 39"/>
          <p:cNvGrpSpPr/>
          <p:nvPr/>
        </p:nvGrpSpPr>
        <p:grpSpPr>
          <a:xfrm>
            <a:off x="0" y="97255"/>
            <a:ext cx="9071252" cy="6442789"/>
            <a:chOff x="0" y="97255"/>
            <a:chExt cx="9071252" cy="6442789"/>
          </a:xfrm>
        </p:grpSpPr>
        <p:grpSp>
          <p:nvGrpSpPr>
            <p:cNvPr id="41" name="Group 40"/>
            <p:cNvGrpSpPr/>
            <p:nvPr/>
          </p:nvGrpSpPr>
          <p:grpSpPr>
            <a:xfrm>
              <a:off x="0" y="97255"/>
              <a:ext cx="9043639" cy="6442789"/>
              <a:chOff x="0" y="147132"/>
              <a:chExt cx="9043639" cy="6442789"/>
            </a:xfrm>
          </p:grpSpPr>
          <p:sp>
            <p:nvSpPr>
              <p:cNvPr id="43" name="Oval 42"/>
              <p:cNvSpPr/>
              <p:nvPr/>
            </p:nvSpPr>
            <p:spPr>
              <a:xfrm>
                <a:off x="4203354" y="433642"/>
                <a:ext cx="2127230" cy="5294212"/>
              </a:xfrm>
              <a:prstGeom prst="ellips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D7D31">
                        <a:lumMod val="50000"/>
                      </a:srgbClr>
                    </a:solidFill>
                    <a:effectLst/>
                    <a:uLnTx/>
                    <a:uFillTx/>
                    <a:latin typeface="Calibri" panose="020F0502020204030204"/>
                    <a:ea typeface="+mn-ea"/>
                    <a:cs typeface="+mn-cs"/>
                  </a:rPr>
                  <a:t>HPC-ABDS </a:t>
                </a:r>
                <a:r>
                  <a:rPr kumimoji="0" lang="en-US" sz="1800" b="1" i="0" u="none" strike="noStrike" kern="0" cap="none" spc="0" normalizeH="0" baseline="0" noProof="0" dirty="0" err="1">
                    <a:ln>
                      <a:noFill/>
                    </a:ln>
                    <a:solidFill>
                      <a:srgbClr val="ED7D31">
                        <a:lumMod val="50000"/>
                      </a:srgbClr>
                    </a:solidFill>
                    <a:effectLst/>
                    <a:uLnTx/>
                    <a:uFillTx/>
                    <a:latin typeface="Calibri" panose="020F0502020204030204"/>
                    <a:ea typeface="+mn-ea"/>
                    <a:cs typeface="+mn-cs"/>
                  </a:rPr>
                  <a:t>IntegratedSoftware</a:t>
                </a:r>
                <a:endParaRPr kumimoji="0" lang="en-US" sz="1800" b="0" i="0" u="none" strike="noStrike" kern="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44" name="TextBox 43"/>
              <p:cNvSpPr txBox="1"/>
              <p:nvPr/>
            </p:nvSpPr>
            <p:spPr>
              <a:xfrm>
                <a:off x="0" y="147132"/>
                <a:ext cx="9043639" cy="64427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	         </a:t>
                </a:r>
                <a:r>
                  <a:rPr kumimoji="0" lang="en-US" sz="20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Big Data ABDS	         </a:t>
                </a:r>
                <a:r>
                  <a:rPr kumimoji="0" lang="en-US" sz="2000" b="1" i="0" u="none" strike="noStrike" kern="0" cap="none" spc="0" normalizeH="0" baseline="0" noProof="0" dirty="0" err="1">
                    <a:ln>
                      <a:noFill/>
                    </a:ln>
                    <a:solidFill>
                      <a:srgbClr val="ED7D31">
                        <a:lumMod val="50000"/>
                      </a:srgbClr>
                    </a:solidFill>
                    <a:effectLst/>
                    <a:uLnTx/>
                    <a:uFillTx/>
                    <a:ea typeface="+mn-ea"/>
                    <a:cs typeface="Arial" panose="020B0604020202020204" pitchFamily="34" charset="0"/>
                  </a:rPr>
                  <a:t>HPCCloud</a:t>
                </a:r>
                <a:r>
                  <a:rPr kumimoji="0" lang="en-US" sz="20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 3.0         HPC, Cluster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17. Orchestration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Beam, Crunch,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Tez</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Cloud Dataflow		  Kepler, Pegasus,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Taverna</a:t>
                </a:r>
                <a:endParaRPr kumimoji="0" lang="en-US" sz="1600" b="1" i="0" u="none" strike="noStrike" kern="0" cap="none" spc="0" normalizeH="0" baseline="0" noProof="0" dirty="0">
                  <a:ln>
                    <a:noFill/>
                  </a:ln>
                  <a:solidFill>
                    <a:prstClr val="black"/>
                  </a:solidFill>
                  <a:effectLst/>
                  <a:uLnTx/>
                  <a:uFillTx/>
                  <a:latin typeface="Calibri" panose="020F0502020204030204"/>
                  <a:ea typeface="+mn-ea"/>
                </a:endParaRPr>
              </a:p>
              <a:p>
                <a:pPr marL="0" marR="0" lvl="0" indent="0" defTabSz="914400" eaLnBrk="1" fontAlgn="auto" latinLnBrk="0" hangingPunct="1">
                  <a:lnSpc>
                    <a:spcPts val="8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16. Libraries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MLlib</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/Mahout,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TensorFlow</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CNTK, R, Python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ScaLAPACK</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PETSc</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Matlab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15A. High Level Programming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Pig, Hive, Drill			   Domain-specific Languages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15B. Platform as a Service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App Engine,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BlueMix</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Elastic Beanstalk		     XSEDE Software Stack</a:t>
                </a:r>
                <a:b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b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Languages</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Java, Erlang, Scala, Clojure, SQL, SPARQL, Python	           Fortran, C/C++, Python</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14B. Streaming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Storm, Kafka, Kinesis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13,14A. Parallel Runtime</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Hadoop, MapReduce			         MPI/</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OpenMP</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OpenCL</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2. Coordination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Zookeeper</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12. Caching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Memcached</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11. Data Management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Hbase,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Accumulo</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Neo4J, MySQL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iRODS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10. Data Transfer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Sqoop</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GridFTP</a:t>
                </a:r>
                <a:endParaRPr kumimoji="0" lang="en-US" sz="1600" b="1" i="0" u="none" strike="noStrike" kern="0" cap="none" spc="0" normalizeH="0" baseline="0" noProof="0" dirty="0">
                  <a:ln>
                    <a:noFill/>
                  </a:ln>
                  <a:solidFill>
                    <a:prstClr val="black"/>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9. Scheduling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Yarn,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Mesos</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Slurm</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8. File Systems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HDFS, Object Stores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Lustre</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 11A Formats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Thrift,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Protobuf</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FITS, HDF</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5. </a:t>
                </a:r>
                <a:r>
                  <a:rPr kumimoji="0" lang="en-US" sz="1600" b="1" i="0" u="none" strike="noStrike" kern="0" cap="none" spc="0" normalizeH="0" baseline="0" noProof="0" dirty="0" err="1">
                    <a:ln>
                      <a:noFill/>
                    </a:ln>
                    <a:solidFill>
                      <a:srgbClr val="ED7D31">
                        <a:lumMod val="50000"/>
                      </a:srgbClr>
                    </a:solidFill>
                    <a:effectLst/>
                    <a:uLnTx/>
                    <a:uFillTx/>
                    <a:latin typeface="Calibri" panose="020F0502020204030204"/>
                    <a:ea typeface="+mn-ea"/>
                  </a:rPr>
                  <a:t>IaaS</a:t>
                </a: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OpenStack</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Docker</a:t>
                </a: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Linux, Bare-metal, SR-IOV</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D7D31">
                        <a:lumMod val="50000"/>
                      </a:srgbClr>
                    </a:solidFill>
                    <a:effectLst/>
                    <a:uLnTx/>
                    <a:uFillTx/>
                    <a:latin typeface="Calibri" panose="020F0502020204030204"/>
                    <a:ea typeface="+mn-ea"/>
                  </a:rPr>
                  <a:t>Infrastructure	CLOUDS	                               Clouds and/or HPC             SUPERCOMPUTERS</a:t>
                </a:r>
              </a:p>
            </p:txBody>
          </p:sp>
          <p:cxnSp>
            <p:nvCxnSpPr>
              <p:cNvPr id="45" name="Straight Arrow Connector 44"/>
              <p:cNvCxnSpPr/>
              <p:nvPr/>
            </p:nvCxnSpPr>
            <p:spPr>
              <a:xfrm>
                <a:off x="3766134" y="2672420"/>
                <a:ext cx="437220" cy="0"/>
              </a:xfrm>
              <a:prstGeom prst="straightConnector1">
                <a:avLst/>
              </a:prstGeom>
              <a:noFill/>
              <a:ln w="19050" cap="flat" cmpd="sng" algn="ctr">
                <a:solidFill>
                  <a:sysClr val="windowText" lastClr="000000"/>
                </a:solidFill>
                <a:prstDash val="solid"/>
                <a:miter lim="800000"/>
                <a:tailEnd type="triangle"/>
              </a:ln>
              <a:effectLst/>
            </p:spPr>
          </p:cxnSp>
          <p:cxnSp>
            <p:nvCxnSpPr>
              <p:cNvPr id="46" name="Straight Arrow Connector 45"/>
              <p:cNvCxnSpPr/>
              <p:nvPr/>
            </p:nvCxnSpPr>
            <p:spPr>
              <a:xfrm>
                <a:off x="2875032" y="3288380"/>
                <a:ext cx="1260240" cy="0"/>
              </a:xfrm>
              <a:prstGeom prst="straightConnector1">
                <a:avLst/>
              </a:prstGeom>
              <a:noFill/>
              <a:ln w="19050" cap="flat" cmpd="sng" algn="ctr">
                <a:solidFill>
                  <a:sysClr val="windowText" lastClr="000000"/>
                </a:solidFill>
                <a:prstDash val="solid"/>
                <a:miter lim="800000"/>
                <a:tailEnd type="triangle"/>
              </a:ln>
              <a:effectLst/>
            </p:spPr>
          </p:cxnSp>
          <p:cxnSp>
            <p:nvCxnSpPr>
              <p:cNvPr id="47" name="Straight Arrow Connector 46"/>
              <p:cNvCxnSpPr/>
              <p:nvPr/>
            </p:nvCxnSpPr>
            <p:spPr>
              <a:xfrm flipV="1">
                <a:off x="3032244" y="3521297"/>
                <a:ext cx="1131218" cy="2983"/>
              </a:xfrm>
              <a:prstGeom prst="straightConnector1">
                <a:avLst/>
              </a:prstGeom>
              <a:noFill/>
              <a:ln w="19050" cap="flat" cmpd="sng" algn="ctr">
                <a:solidFill>
                  <a:sysClr val="windowText" lastClr="000000"/>
                </a:solidFill>
                <a:prstDash val="solid"/>
                <a:miter lim="800000"/>
                <a:tailEnd type="triangle"/>
              </a:ln>
              <a:effectLst/>
            </p:spPr>
          </p:cxnSp>
          <p:cxnSp>
            <p:nvCxnSpPr>
              <p:cNvPr id="48" name="Straight Arrow Connector 47"/>
              <p:cNvCxnSpPr/>
              <p:nvPr/>
            </p:nvCxnSpPr>
            <p:spPr>
              <a:xfrm flipV="1">
                <a:off x="2914327" y="996969"/>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49" name="Straight Arrow Connector 48"/>
              <p:cNvCxnSpPr/>
              <p:nvPr/>
            </p:nvCxnSpPr>
            <p:spPr>
              <a:xfrm flipH="1" flipV="1">
                <a:off x="5883553" y="867574"/>
                <a:ext cx="573517" cy="0"/>
              </a:xfrm>
              <a:prstGeom prst="straightConnector1">
                <a:avLst/>
              </a:prstGeom>
              <a:noFill/>
              <a:ln w="19050" cap="flat" cmpd="sng" algn="ctr">
                <a:solidFill>
                  <a:sysClr val="windowText" lastClr="000000"/>
                </a:solidFill>
                <a:prstDash val="solid"/>
                <a:miter lim="800000"/>
                <a:tailEnd type="triangle"/>
              </a:ln>
              <a:effectLst/>
            </p:spPr>
          </p:cxnSp>
          <p:cxnSp>
            <p:nvCxnSpPr>
              <p:cNvPr id="50" name="Straight Arrow Connector 49"/>
              <p:cNvCxnSpPr/>
              <p:nvPr/>
            </p:nvCxnSpPr>
            <p:spPr>
              <a:xfrm>
                <a:off x="3974488" y="1601581"/>
                <a:ext cx="311272" cy="1739"/>
              </a:xfrm>
              <a:prstGeom prst="straightConnector1">
                <a:avLst/>
              </a:prstGeom>
              <a:noFill/>
              <a:ln w="19050" cap="flat" cmpd="sng" algn="ctr">
                <a:solidFill>
                  <a:sysClr val="windowText" lastClr="000000"/>
                </a:solidFill>
                <a:prstDash val="solid"/>
                <a:miter lim="800000"/>
                <a:tailEnd type="triangle"/>
              </a:ln>
              <a:effectLst/>
            </p:spPr>
          </p:cxnSp>
          <p:cxnSp>
            <p:nvCxnSpPr>
              <p:cNvPr id="51" name="Straight Arrow Connector 50"/>
              <p:cNvCxnSpPr/>
              <p:nvPr/>
            </p:nvCxnSpPr>
            <p:spPr>
              <a:xfrm flipH="1">
                <a:off x="6185617" y="1593863"/>
                <a:ext cx="289934" cy="1"/>
              </a:xfrm>
              <a:prstGeom prst="straightConnector1">
                <a:avLst/>
              </a:prstGeom>
              <a:noFill/>
              <a:ln w="19050" cap="flat" cmpd="sng" algn="ctr">
                <a:solidFill>
                  <a:sysClr val="windowText" lastClr="000000"/>
                </a:solidFill>
                <a:prstDash val="solid"/>
                <a:miter lim="800000"/>
                <a:tailEnd type="triangle"/>
              </a:ln>
              <a:effectLst/>
            </p:spPr>
          </p:cxnSp>
          <p:cxnSp>
            <p:nvCxnSpPr>
              <p:cNvPr id="52" name="Straight Arrow Connector 51"/>
              <p:cNvCxnSpPr/>
              <p:nvPr/>
            </p:nvCxnSpPr>
            <p:spPr>
              <a:xfrm>
                <a:off x="2897806" y="1333192"/>
                <a:ext cx="1554592" cy="0"/>
              </a:xfrm>
              <a:prstGeom prst="straightConnector1">
                <a:avLst/>
              </a:prstGeom>
              <a:noFill/>
              <a:ln w="19050" cap="flat" cmpd="sng" algn="ctr">
                <a:solidFill>
                  <a:sysClr val="windowText" lastClr="000000"/>
                </a:solidFill>
                <a:prstDash val="solid"/>
                <a:miter lim="800000"/>
                <a:tailEnd type="triangle"/>
              </a:ln>
              <a:effectLst/>
            </p:spPr>
          </p:cxnSp>
          <p:cxnSp>
            <p:nvCxnSpPr>
              <p:cNvPr id="53" name="Straight Arrow Connector 52"/>
              <p:cNvCxnSpPr/>
              <p:nvPr/>
            </p:nvCxnSpPr>
            <p:spPr>
              <a:xfrm flipH="1">
                <a:off x="6029545" y="1199378"/>
                <a:ext cx="410474" cy="0"/>
              </a:xfrm>
              <a:prstGeom prst="straightConnector1">
                <a:avLst/>
              </a:prstGeom>
              <a:noFill/>
              <a:ln w="19050" cap="flat" cmpd="sng" algn="ctr">
                <a:solidFill>
                  <a:sysClr val="windowText" lastClr="000000"/>
                </a:solidFill>
                <a:prstDash val="solid"/>
                <a:miter lim="800000"/>
                <a:tailEnd type="triangle"/>
              </a:ln>
              <a:effectLst/>
            </p:spPr>
          </p:cxnSp>
          <p:cxnSp>
            <p:nvCxnSpPr>
              <p:cNvPr id="54" name="Straight Arrow Connector 53"/>
              <p:cNvCxnSpPr/>
              <p:nvPr/>
            </p:nvCxnSpPr>
            <p:spPr>
              <a:xfrm flipV="1">
                <a:off x="2480644" y="2443501"/>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5" name="Straight Arrow Connector 54"/>
              <p:cNvCxnSpPr/>
              <p:nvPr/>
            </p:nvCxnSpPr>
            <p:spPr>
              <a:xfrm flipH="1">
                <a:off x="6301942" y="2335877"/>
                <a:ext cx="664500" cy="0"/>
              </a:xfrm>
              <a:prstGeom prst="straightConnector1">
                <a:avLst/>
              </a:prstGeom>
              <a:noFill/>
              <a:ln w="19050" cap="flat" cmpd="sng" algn="ctr">
                <a:solidFill>
                  <a:sysClr val="windowText" lastClr="000000"/>
                </a:solidFill>
                <a:prstDash val="solid"/>
                <a:miter lim="800000"/>
                <a:tailEnd type="triangle"/>
              </a:ln>
              <a:effectLst/>
            </p:spPr>
          </p:cxnSp>
          <p:cxnSp>
            <p:nvCxnSpPr>
              <p:cNvPr id="56" name="Straight Arrow Connector 55"/>
              <p:cNvCxnSpPr/>
              <p:nvPr/>
            </p:nvCxnSpPr>
            <p:spPr>
              <a:xfrm>
                <a:off x="2629920" y="208943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7" name="Straight Arrow Connector 56"/>
              <p:cNvCxnSpPr/>
              <p:nvPr/>
            </p:nvCxnSpPr>
            <p:spPr>
              <a:xfrm flipH="1" flipV="1">
                <a:off x="6241167" y="1945420"/>
                <a:ext cx="397702" cy="0"/>
              </a:xfrm>
              <a:prstGeom prst="straightConnector1">
                <a:avLst/>
              </a:prstGeom>
              <a:noFill/>
              <a:ln w="19050" cap="flat" cmpd="sng" algn="ctr">
                <a:solidFill>
                  <a:sysClr val="windowText" lastClr="000000"/>
                </a:solidFill>
                <a:prstDash val="solid"/>
                <a:miter lim="800000"/>
                <a:tailEnd type="triangle"/>
              </a:ln>
              <a:effectLst/>
            </p:spPr>
          </p:cxnSp>
          <p:cxnSp>
            <p:nvCxnSpPr>
              <p:cNvPr id="58" name="Straight Arrow Connector 57"/>
              <p:cNvCxnSpPr/>
              <p:nvPr/>
            </p:nvCxnSpPr>
            <p:spPr>
              <a:xfrm>
                <a:off x="4076377" y="2917747"/>
                <a:ext cx="573400" cy="0"/>
              </a:xfrm>
              <a:prstGeom prst="straightConnector1">
                <a:avLst/>
              </a:prstGeom>
              <a:noFill/>
              <a:ln w="19050" cap="flat" cmpd="sng" algn="ctr">
                <a:solidFill>
                  <a:sysClr val="windowText" lastClr="000000"/>
                </a:solidFill>
                <a:prstDash val="solid"/>
                <a:miter lim="800000"/>
                <a:tailEnd type="triangle"/>
              </a:ln>
              <a:effectLst/>
            </p:spPr>
          </p:cxnSp>
          <p:cxnSp>
            <p:nvCxnSpPr>
              <p:cNvPr id="59" name="Straight Arrow Connector 58"/>
              <p:cNvCxnSpPr/>
              <p:nvPr/>
            </p:nvCxnSpPr>
            <p:spPr>
              <a:xfrm flipH="1">
                <a:off x="6377694" y="2917747"/>
                <a:ext cx="410576" cy="0"/>
              </a:xfrm>
              <a:prstGeom prst="straightConnector1">
                <a:avLst/>
              </a:prstGeom>
              <a:noFill/>
              <a:ln w="19050" cap="flat" cmpd="sng" algn="ctr">
                <a:solidFill>
                  <a:sysClr val="windowText" lastClr="000000"/>
                </a:solidFill>
                <a:prstDash val="solid"/>
                <a:miter lim="800000"/>
                <a:tailEnd type="triangle"/>
              </a:ln>
              <a:effectLst/>
            </p:spPr>
          </p:cxnSp>
          <p:cxnSp>
            <p:nvCxnSpPr>
              <p:cNvPr id="60" name="Straight Arrow Connector 59"/>
              <p:cNvCxnSpPr/>
              <p:nvPr/>
            </p:nvCxnSpPr>
            <p:spPr>
              <a:xfrm>
                <a:off x="4844375" y="3891496"/>
                <a:ext cx="343697" cy="0"/>
              </a:xfrm>
              <a:prstGeom prst="straightConnector1">
                <a:avLst/>
              </a:prstGeom>
              <a:noFill/>
              <a:ln w="19050" cap="flat" cmpd="sng" algn="ctr">
                <a:solidFill>
                  <a:sysClr val="windowText" lastClr="000000"/>
                </a:solidFill>
                <a:prstDash val="solid"/>
                <a:miter lim="800000"/>
                <a:tailEnd type="triangle"/>
              </a:ln>
              <a:effectLst/>
            </p:spPr>
          </p:cxnSp>
          <p:cxnSp>
            <p:nvCxnSpPr>
              <p:cNvPr id="61" name="Straight Arrow Connector 60"/>
              <p:cNvCxnSpPr/>
              <p:nvPr/>
            </p:nvCxnSpPr>
            <p:spPr>
              <a:xfrm flipH="1">
                <a:off x="6324004" y="3891496"/>
                <a:ext cx="928532" cy="0"/>
              </a:xfrm>
              <a:prstGeom prst="straightConnector1">
                <a:avLst/>
              </a:prstGeom>
              <a:noFill/>
              <a:ln w="19050" cap="flat" cmpd="sng" algn="ctr">
                <a:solidFill>
                  <a:sysClr val="windowText" lastClr="000000"/>
                </a:solidFill>
                <a:prstDash val="solid"/>
                <a:miter lim="800000"/>
                <a:tailEnd type="triangle"/>
              </a:ln>
              <a:effectLst/>
            </p:spPr>
          </p:cxnSp>
          <p:cxnSp>
            <p:nvCxnSpPr>
              <p:cNvPr id="62" name="Straight Arrow Connector 61"/>
              <p:cNvCxnSpPr/>
              <p:nvPr/>
            </p:nvCxnSpPr>
            <p:spPr>
              <a:xfrm flipV="1">
                <a:off x="2629920" y="412401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63" name="Straight Arrow Connector 62"/>
              <p:cNvCxnSpPr/>
              <p:nvPr/>
            </p:nvCxnSpPr>
            <p:spPr>
              <a:xfrm flipH="1">
                <a:off x="6234190" y="4124014"/>
                <a:ext cx="1054561" cy="0"/>
              </a:xfrm>
              <a:prstGeom prst="straightConnector1">
                <a:avLst/>
              </a:prstGeom>
              <a:noFill/>
              <a:ln w="19050" cap="flat" cmpd="sng" algn="ctr">
                <a:solidFill>
                  <a:sysClr val="windowText" lastClr="000000"/>
                </a:solidFill>
                <a:prstDash val="solid"/>
                <a:miter lim="800000"/>
                <a:tailEnd type="triangle"/>
              </a:ln>
              <a:effectLst/>
            </p:spPr>
          </p:cxnSp>
          <p:cxnSp>
            <p:nvCxnSpPr>
              <p:cNvPr id="64" name="Straight Arrow Connector 63"/>
              <p:cNvCxnSpPr/>
              <p:nvPr/>
            </p:nvCxnSpPr>
            <p:spPr>
              <a:xfrm>
                <a:off x="3032244" y="4474426"/>
                <a:ext cx="1044133" cy="0"/>
              </a:xfrm>
              <a:prstGeom prst="straightConnector1">
                <a:avLst/>
              </a:prstGeom>
              <a:noFill/>
              <a:ln w="19050" cap="flat" cmpd="sng" algn="ctr">
                <a:solidFill>
                  <a:sysClr val="windowText" lastClr="000000"/>
                </a:solidFill>
                <a:prstDash val="solid"/>
                <a:miter lim="800000"/>
                <a:tailEnd type="triangle"/>
              </a:ln>
              <a:effectLst/>
            </p:spPr>
          </p:cxnSp>
          <p:cxnSp>
            <p:nvCxnSpPr>
              <p:cNvPr id="65" name="Straight Arrow Connector 64"/>
              <p:cNvCxnSpPr/>
              <p:nvPr/>
            </p:nvCxnSpPr>
            <p:spPr>
              <a:xfrm flipH="1">
                <a:off x="6167137" y="4474426"/>
                <a:ext cx="1121614" cy="0"/>
              </a:xfrm>
              <a:prstGeom prst="straightConnector1">
                <a:avLst/>
              </a:prstGeom>
              <a:noFill/>
              <a:ln w="19050" cap="flat" cmpd="sng" algn="ctr">
                <a:solidFill>
                  <a:sysClr val="windowText" lastClr="000000"/>
                </a:solidFill>
                <a:prstDash val="solid"/>
                <a:miter lim="800000"/>
                <a:tailEnd type="triangle"/>
              </a:ln>
              <a:effectLst/>
            </p:spPr>
          </p:cxnSp>
          <p:cxnSp>
            <p:nvCxnSpPr>
              <p:cNvPr id="66" name="Straight Arrow Connector 65"/>
              <p:cNvCxnSpPr/>
              <p:nvPr/>
            </p:nvCxnSpPr>
            <p:spPr>
              <a:xfrm>
                <a:off x="3670106" y="4874644"/>
                <a:ext cx="765266" cy="0"/>
              </a:xfrm>
              <a:prstGeom prst="straightConnector1">
                <a:avLst/>
              </a:prstGeom>
              <a:noFill/>
              <a:ln w="19050" cap="flat" cmpd="sng" algn="ctr">
                <a:solidFill>
                  <a:sysClr val="windowText" lastClr="000000"/>
                </a:solidFill>
                <a:prstDash val="solid"/>
                <a:miter lim="800000"/>
                <a:tailEnd type="triangle"/>
              </a:ln>
              <a:effectLst/>
            </p:spPr>
          </p:cxnSp>
          <p:cxnSp>
            <p:nvCxnSpPr>
              <p:cNvPr id="67" name="Straight Arrow Connector 66"/>
              <p:cNvCxnSpPr/>
              <p:nvPr/>
            </p:nvCxnSpPr>
            <p:spPr>
              <a:xfrm flipH="1">
                <a:off x="6029545" y="4881323"/>
                <a:ext cx="1259206" cy="0"/>
              </a:xfrm>
              <a:prstGeom prst="straightConnector1">
                <a:avLst/>
              </a:prstGeom>
              <a:noFill/>
              <a:ln w="19050" cap="flat" cmpd="sng" algn="ctr">
                <a:solidFill>
                  <a:sysClr val="windowText" lastClr="000000"/>
                </a:solidFill>
                <a:prstDash val="solid"/>
                <a:miter lim="800000"/>
                <a:tailEnd type="triangle"/>
              </a:ln>
              <a:effectLst/>
            </p:spPr>
          </p:cxnSp>
          <p:cxnSp>
            <p:nvCxnSpPr>
              <p:cNvPr id="68" name="Straight Arrow Connector 67"/>
              <p:cNvCxnSpPr/>
              <p:nvPr/>
            </p:nvCxnSpPr>
            <p:spPr>
              <a:xfrm flipV="1">
                <a:off x="2817311" y="5726991"/>
                <a:ext cx="2198913" cy="0"/>
              </a:xfrm>
              <a:prstGeom prst="straightConnector1">
                <a:avLst/>
              </a:prstGeom>
              <a:noFill/>
              <a:ln w="19050" cap="flat" cmpd="sng" algn="ctr">
                <a:solidFill>
                  <a:sysClr val="windowText" lastClr="000000"/>
                </a:solidFill>
                <a:prstDash val="solid"/>
                <a:miter lim="800000"/>
                <a:tailEnd type="triangle"/>
              </a:ln>
              <a:effectLst/>
            </p:spPr>
          </p:cxnSp>
          <p:cxnSp>
            <p:nvCxnSpPr>
              <p:cNvPr id="69" name="Straight Arrow Connector 68"/>
              <p:cNvCxnSpPr/>
              <p:nvPr/>
            </p:nvCxnSpPr>
            <p:spPr>
              <a:xfrm flipH="1">
                <a:off x="5562279" y="5717815"/>
                <a:ext cx="877740" cy="0"/>
              </a:xfrm>
              <a:prstGeom prst="straightConnector1">
                <a:avLst/>
              </a:prstGeom>
              <a:noFill/>
              <a:ln w="19050" cap="flat" cmpd="sng" algn="ctr">
                <a:solidFill>
                  <a:sysClr val="windowText" lastClr="000000"/>
                </a:solidFill>
                <a:prstDash val="solid"/>
                <a:miter lim="800000"/>
                <a:tailEnd type="triangle"/>
              </a:ln>
              <a:effectLst/>
            </p:spPr>
          </p:cxnSp>
          <p:cxnSp>
            <p:nvCxnSpPr>
              <p:cNvPr id="70" name="Straight Arrow Connector 69"/>
              <p:cNvCxnSpPr/>
              <p:nvPr/>
            </p:nvCxnSpPr>
            <p:spPr>
              <a:xfrm>
                <a:off x="3391443" y="5207430"/>
                <a:ext cx="1200260" cy="0"/>
              </a:xfrm>
              <a:prstGeom prst="straightConnector1">
                <a:avLst/>
              </a:prstGeom>
              <a:noFill/>
              <a:ln w="19050" cap="flat" cmpd="sng" algn="ctr">
                <a:solidFill>
                  <a:sysClr val="windowText" lastClr="000000"/>
                </a:solidFill>
                <a:prstDash val="solid"/>
                <a:miter lim="800000"/>
                <a:tailEnd type="triangle"/>
              </a:ln>
              <a:effectLst/>
            </p:spPr>
          </p:cxnSp>
          <p:cxnSp>
            <p:nvCxnSpPr>
              <p:cNvPr id="71" name="Straight Arrow Connector 70"/>
              <p:cNvCxnSpPr/>
              <p:nvPr/>
            </p:nvCxnSpPr>
            <p:spPr>
              <a:xfrm flipH="1">
                <a:off x="5911179" y="5207430"/>
                <a:ext cx="871622" cy="0"/>
              </a:xfrm>
              <a:prstGeom prst="straightConnector1">
                <a:avLst/>
              </a:prstGeom>
              <a:noFill/>
              <a:ln w="19050" cap="flat" cmpd="sng" algn="ctr">
                <a:solidFill>
                  <a:sysClr val="windowText" lastClr="000000"/>
                </a:solidFill>
                <a:prstDash val="solid"/>
                <a:miter lim="800000"/>
                <a:tailEnd type="triangle"/>
              </a:ln>
              <a:effectLst/>
            </p:spPr>
          </p:cxnSp>
        </p:grpSp>
        <p:sp>
          <p:nvSpPr>
            <p:cNvPr id="42" name="TextBox 41"/>
            <p:cNvSpPr txBox="1"/>
            <p:nvPr/>
          </p:nvSpPr>
          <p:spPr>
            <a:xfrm>
              <a:off x="6808132" y="2940147"/>
              <a:ext cx="226312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rPr>
                <a:t>CUDA,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Exascale</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Runtime</a:t>
              </a:r>
            </a:p>
          </p:txBody>
        </p:sp>
      </p:grpSp>
    </p:spTree>
    <p:extLst>
      <p:ext uri="{BB962C8B-B14F-4D97-AF65-F5344CB8AC3E}">
        <p14:creationId xmlns:p14="http://schemas.microsoft.com/office/powerpoint/2010/main" val="386470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32</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fld id="{5CD31C81-2053-4650-BC1A-5632D96C77D9}" type="datetime1">
              <a:rPr lang="en-US" smtClean="0">
                <a:solidFill>
                  <a:srgbClr val="000000">
                    <a:tint val="75000"/>
                  </a:srgbClr>
                </a:solidFill>
              </a:rPr>
              <a:t>12/19/2016</a:t>
            </a:fld>
            <a:endParaRPr lang="en-US" dirty="0">
              <a:solidFill>
                <a:srgbClr val="000000">
                  <a:tint val="75000"/>
                </a:srgbClr>
              </a:solidFill>
            </a:endParaRPr>
          </a:p>
        </p:txBody>
      </p:sp>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55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33</a:t>
            </a:fld>
            <a:endParaRPr lang="en-US" dirty="0"/>
          </a:p>
        </p:txBody>
      </p:sp>
      <p:sp>
        <p:nvSpPr>
          <p:cNvPr id="4" name="Date Placeholder 3"/>
          <p:cNvSpPr>
            <a:spLocks noGrp="1"/>
          </p:cNvSpPr>
          <p:nvPr>
            <p:ph type="dt" sz="half" idx="2"/>
          </p:nvPr>
        </p:nvSpPr>
        <p:spPr/>
        <p:txBody>
          <a:bodyPr/>
          <a:lstStyle/>
          <a:p>
            <a:fld id="{F9CB5671-C879-4AB7-A923-449E9168D098}" type="datetime1">
              <a:rPr lang="en-US" smtClean="0">
                <a:solidFill>
                  <a:srgbClr val="000000">
                    <a:tint val="75000"/>
                  </a:srgbClr>
                </a:solidFill>
              </a:rPr>
              <a:t>12/19/2016</a:t>
            </a:fld>
            <a:endParaRPr lang="en-US">
              <a:solidFill>
                <a:srgbClr val="000000">
                  <a:tint val="75000"/>
                </a:srgbClr>
              </a:solidFill>
            </a:endParaRP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2708476" y="5498305"/>
            <a:ext cx="6400800" cy="1323439"/>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Tree>
    <p:extLst>
      <p:ext uri="{BB962C8B-B14F-4D97-AF65-F5344CB8AC3E}">
        <p14:creationId xmlns:p14="http://schemas.microsoft.com/office/powerpoint/2010/main" val="3837420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2" y="-76200"/>
            <a:ext cx="9138138" cy="1143000"/>
          </a:xfrm>
        </p:spPr>
        <p:txBody>
          <a:bodyPr/>
          <a:lstStyle/>
          <a:p>
            <a:pPr algn="ctr"/>
            <a:r>
              <a:rPr lang="en-US" dirty="0"/>
              <a:t>Using “Apache” (Commercial Big Data) Data Systems for Science/Simulation</a:t>
            </a:r>
          </a:p>
        </p:txBody>
      </p:sp>
      <p:sp>
        <p:nvSpPr>
          <p:cNvPr id="3" name="Content Placeholder 2"/>
          <p:cNvSpPr>
            <a:spLocks noGrp="1"/>
          </p:cNvSpPr>
          <p:nvPr>
            <p:ph idx="1"/>
          </p:nvPr>
        </p:nvSpPr>
        <p:spPr>
          <a:xfrm>
            <a:off x="30744" y="914400"/>
            <a:ext cx="9138138" cy="4038600"/>
          </a:xfrm>
        </p:spPr>
        <p:txBody>
          <a:bodyPr/>
          <a:lstStyle/>
          <a:p>
            <a:r>
              <a:rPr lang="en-US" b="1" dirty="0"/>
              <a:t>Pro</a:t>
            </a:r>
            <a:r>
              <a:rPr lang="en-US" dirty="0"/>
              <a:t>: Use rich </a:t>
            </a:r>
            <a:r>
              <a:rPr lang="en-US" b="1" dirty="0"/>
              <a:t>functionality </a:t>
            </a:r>
            <a:r>
              <a:rPr lang="en-US" dirty="0"/>
              <a:t>and</a:t>
            </a:r>
            <a:r>
              <a:rPr lang="en-US" b="1" dirty="0"/>
              <a:t> usability </a:t>
            </a:r>
            <a:r>
              <a:rPr lang="en-US" dirty="0"/>
              <a:t>of ABDS (Apache Big Data Stack)</a:t>
            </a:r>
          </a:p>
          <a:p>
            <a:r>
              <a:rPr lang="en-US" b="1" dirty="0"/>
              <a:t>Pro</a:t>
            </a:r>
            <a:r>
              <a:rPr lang="en-US" dirty="0"/>
              <a:t>: </a:t>
            </a:r>
            <a:r>
              <a:rPr lang="en-US" b="1" dirty="0"/>
              <a:t>Sustainability</a:t>
            </a:r>
            <a:r>
              <a:rPr lang="en-US" dirty="0"/>
              <a:t> model of community open source</a:t>
            </a:r>
          </a:p>
          <a:p>
            <a:r>
              <a:rPr lang="en-US" b="1" dirty="0"/>
              <a:t>Con</a:t>
            </a:r>
            <a:r>
              <a:rPr lang="en-US" dirty="0"/>
              <a:t> (Pro for many commercial users): Optimized for </a:t>
            </a:r>
            <a:r>
              <a:rPr lang="en-US" b="1" dirty="0"/>
              <a:t>fault-tolerance</a:t>
            </a:r>
            <a:r>
              <a:rPr lang="en-US" dirty="0"/>
              <a:t> and </a:t>
            </a:r>
            <a:r>
              <a:rPr lang="en-US" b="1" dirty="0"/>
              <a:t>usability </a:t>
            </a:r>
            <a:r>
              <a:rPr lang="en-US" dirty="0"/>
              <a:t>and </a:t>
            </a:r>
            <a:r>
              <a:rPr lang="en-US" b="1" dirty="0"/>
              <a:t>not performance</a:t>
            </a:r>
          </a:p>
          <a:p>
            <a:r>
              <a:rPr lang="en-US" b="1" dirty="0"/>
              <a:t>Feature</a:t>
            </a:r>
            <a:r>
              <a:rPr lang="en-US" dirty="0"/>
              <a:t>: Naturally run on </a:t>
            </a:r>
            <a:r>
              <a:rPr lang="en-US" b="1" dirty="0"/>
              <a:t>clouds</a:t>
            </a:r>
            <a:r>
              <a:rPr lang="en-US" dirty="0"/>
              <a:t> and not </a:t>
            </a:r>
            <a:r>
              <a:rPr lang="en-US" b="1" dirty="0"/>
              <a:t>HPC platforms</a:t>
            </a:r>
          </a:p>
          <a:p>
            <a:r>
              <a:rPr lang="en-US" b="1" dirty="0"/>
              <a:t>Feature</a:t>
            </a:r>
            <a:r>
              <a:rPr lang="en-US" dirty="0"/>
              <a:t>: Cloud is </a:t>
            </a:r>
            <a:r>
              <a:rPr lang="en-US" b="1" dirty="0"/>
              <a:t>logically centralize</a:t>
            </a:r>
            <a:r>
              <a:rPr lang="en-US" dirty="0"/>
              <a:t>d, physically distributed but </a:t>
            </a:r>
            <a:r>
              <a:rPr lang="en-US" b="1" dirty="0"/>
              <a:t>science data </a:t>
            </a:r>
            <a:r>
              <a:rPr lang="en-US" dirty="0"/>
              <a:t>typically </a:t>
            </a:r>
            <a:r>
              <a:rPr lang="en-US" b="1" dirty="0"/>
              <a:t>distributed</a:t>
            </a:r>
            <a:r>
              <a:rPr lang="en-US" dirty="0"/>
              <a:t>.</a:t>
            </a:r>
          </a:p>
          <a:p>
            <a:r>
              <a:rPr lang="en-US" b="1" dirty="0"/>
              <a:t>Question</a:t>
            </a:r>
            <a:r>
              <a:rPr lang="en-US" dirty="0"/>
              <a:t>: how do </a:t>
            </a:r>
            <a:r>
              <a:rPr lang="en-US" b="1" dirty="0"/>
              <a:t>science data analysis requirements </a:t>
            </a:r>
            <a:r>
              <a:rPr lang="en-US" dirty="0"/>
              <a:t>differ from those commercially e.g. recommender systems heavily used commercially</a:t>
            </a:r>
          </a:p>
          <a:p>
            <a:r>
              <a:rPr lang="en-US" b="1" dirty="0"/>
              <a:t>Approach</a:t>
            </a:r>
            <a:r>
              <a:rPr lang="en-US" dirty="0"/>
              <a:t>: </a:t>
            </a:r>
            <a:r>
              <a:rPr lang="en-US" b="1" dirty="0"/>
              <a:t>HPC-ABDS</a:t>
            </a:r>
            <a:r>
              <a:rPr lang="en-US" dirty="0"/>
              <a:t> using HPC runtime and tools to enhance commercial data systems (ABDS on top of HPC)</a:t>
            </a:r>
          </a:p>
          <a:p>
            <a:pPr lvl="1"/>
            <a:r>
              <a:rPr lang="en-US" b="1" dirty="0"/>
              <a:t>Upper level software: </a:t>
            </a:r>
            <a:r>
              <a:rPr lang="en-US" dirty="0"/>
              <a:t>ABDS</a:t>
            </a:r>
          </a:p>
          <a:p>
            <a:pPr lvl="1"/>
            <a:r>
              <a:rPr lang="en-US" b="1" dirty="0"/>
              <a:t>Lower level runtime: </a:t>
            </a:r>
            <a:r>
              <a:rPr lang="en-US" dirty="0"/>
              <a:t>HPC</a:t>
            </a:r>
          </a:p>
          <a:p>
            <a:pPr lvl="1"/>
            <a:r>
              <a:rPr lang="en-US" b="1" dirty="0" err="1"/>
              <a:t>HPCCloud</a:t>
            </a:r>
            <a:r>
              <a:rPr lang="en-US" b="1" dirty="0"/>
              <a:t> Hardware: </a:t>
            </a:r>
            <a:r>
              <a:rPr lang="en-US" dirty="0"/>
              <a:t>HPC or classic cloud dependent on application requirements</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sz="half" idx="2"/>
          </p:nvPr>
        </p:nvSpPr>
        <p:spPr/>
        <p:txBody>
          <a:bodyPr/>
          <a:lstStyle/>
          <a:p>
            <a:fld id="{D7E1E1AB-7B31-4D7D-91DA-40F1E3DDE310}" type="datetime1">
              <a:rPr lang="en-US" smtClean="0"/>
              <a:t>12/19/2016</a:t>
            </a:fld>
            <a:endParaRPr lang="en-US"/>
          </a:p>
        </p:txBody>
      </p:sp>
    </p:spTree>
    <p:extLst>
      <p:ext uri="{BB962C8B-B14F-4D97-AF65-F5344CB8AC3E}">
        <p14:creationId xmlns:p14="http://schemas.microsoft.com/office/powerpoint/2010/main" val="4099933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5815" y="91332"/>
            <a:ext cx="7772400" cy="1752235"/>
          </a:xfrm>
        </p:spPr>
        <p:txBody>
          <a:bodyPr>
            <a:normAutofit fontScale="90000"/>
          </a:bodyPr>
          <a:lstStyle/>
          <a:p>
            <a:pPr algn="ctr"/>
            <a:r>
              <a:rPr lang="en-US" sz="3200" dirty="0"/>
              <a:t>SPIDAL Project</a:t>
            </a:r>
            <a:br>
              <a:rPr lang="en-US" sz="3200" dirty="0"/>
            </a:br>
            <a:r>
              <a:rPr lang="en-US" sz="3200" dirty="0" err="1"/>
              <a:t>Datanet</a:t>
            </a:r>
            <a:r>
              <a:rPr lang="en-US" sz="3200" dirty="0"/>
              <a:t>: CIF21 DIBBs: Middleware and High Performance Analytics Libraries for Scalable Data Science</a:t>
            </a:r>
            <a:endParaRPr lang="en-US" b="1" dirty="0"/>
          </a:p>
        </p:txBody>
      </p:sp>
      <p:sp>
        <p:nvSpPr>
          <p:cNvPr id="2" name="Subtitle 1"/>
          <p:cNvSpPr>
            <a:spLocks noGrp="1"/>
          </p:cNvSpPr>
          <p:nvPr>
            <p:ph type="subTitle" idx="1"/>
          </p:nvPr>
        </p:nvSpPr>
        <p:spPr>
          <a:xfrm>
            <a:off x="381000" y="1981200"/>
            <a:ext cx="8458200" cy="2577054"/>
          </a:xfrm>
        </p:spPr>
        <p:txBody>
          <a:bodyPr/>
          <a:lstStyle/>
          <a:p>
            <a:pPr marL="342900" indent="-342900" algn="l">
              <a:buFont typeface="Arial" panose="020B0604020202020204" pitchFamily="34" charset="0"/>
              <a:buChar char="•"/>
            </a:pPr>
            <a:r>
              <a:rPr lang="en-US" sz="2400" dirty="0">
                <a:solidFill>
                  <a:schemeClr val="tx1"/>
                </a:solidFill>
              </a:rPr>
              <a:t>NSF14-43054 started October 1, 2014 </a:t>
            </a:r>
          </a:p>
          <a:p>
            <a:pPr marL="342900" indent="-342900" algn="l">
              <a:buFont typeface="Arial" panose="020B0604020202020204" pitchFamily="34" charset="0"/>
              <a:buChar char="•"/>
            </a:pPr>
            <a:r>
              <a:rPr lang="en-US" sz="2400" dirty="0">
                <a:solidFill>
                  <a:schemeClr val="tx1"/>
                </a:solidFill>
              </a:rPr>
              <a:t>Indiana University (Fox, </a:t>
            </a:r>
            <a:r>
              <a:rPr lang="en-US" sz="2400" dirty="0" err="1">
                <a:solidFill>
                  <a:schemeClr val="tx1"/>
                </a:solidFill>
              </a:rPr>
              <a:t>Qiu</a:t>
            </a:r>
            <a:r>
              <a:rPr lang="en-US" sz="2400" dirty="0">
                <a:solidFill>
                  <a:schemeClr val="tx1"/>
                </a:solidFill>
              </a:rPr>
              <a:t>, Crandall, von </a:t>
            </a:r>
            <a:r>
              <a:rPr lang="en-US" sz="2400" dirty="0" err="1">
                <a:solidFill>
                  <a:schemeClr val="tx1"/>
                </a:solidFill>
              </a:rPr>
              <a:t>Laszewski</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Rutgers (</a:t>
            </a:r>
            <a:r>
              <a:rPr lang="en-US" sz="2400" dirty="0" err="1">
                <a:solidFill>
                  <a:schemeClr val="tx1"/>
                </a:solidFill>
              </a:rPr>
              <a:t>Jha</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Virginia Tech (</a:t>
            </a:r>
            <a:r>
              <a:rPr lang="en-US" sz="2400" dirty="0" err="1">
                <a:solidFill>
                  <a:schemeClr val="tx1"/>
                </a:solidFill>
              </a:rPr>
              <a:t>Marathe</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Kansas (Paden)</a:t>
            </a:r>
          </a:p>
          <a:p>
            <a:pPr marL="342900" indent="-342900" algn="l">
              <a:buFont typeface="Arial" panose="020B0604020202020204" pitchFamily="34" charset="0"/>
              <a:buChar char="•"/>
            </a:pPr>
            <a:r>
              <a:rPr lang="en-US" sz="2400" dirty="0">
                <a:solidFill>
                  <a:schemeClr val="tx1"/>
                </a:solidFill>
              </a:rPr>
              <a:t>Stony Brook (Wang)</a:t>
            </a:r>
          </a:p>
          <a:p>
            <a:pPr marL="342900" indent="-342900" algn="l">
              <a:buFont typeface="Arial" panose="020B0604020202020204" pitchFamily="34" charset="0"/>
              <a:buChar char="•"/>
            </a:pPr>
            <a:r>
              <a:rPr lang="en-US" sz="2400" dirty="0">
                <a:solidFill>
                  <a:schemeClr val="tx1"/>
                </a:solidFill>
              </a:rPr>
              <a:t>Arizona State (</a:t>
            </a:r>
            <a:r>
              <a:rPr lang="en-US" sz="2400" dirty="0" err="1">
                <a:solidFill>
                  <a:schemeClr val="tx1"/>
                </a:solidFill>
              </a:rPr>
              <a:t>Beckstein</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Utah (Cheatham)</a:t>
            </a:r>
          </a:p>
          <a:p>
            <a:pPr marL="342900" indent="-342900" algn="l">
              <a:buFont typeface="Arial" panose="020B0604020202020204" pitchFamily="34" charset="0"/>
              <a:buChar char="•"/>
            </a:pPr>
            <a:r>
              <a:rPr lang="en-US" sz="2400" dirty="0">
                <a:solidFill>
                  <a:schemeClr val="tx1"/>
                </a:solidFill>
              </a:rPr>
              <a:t>A</a:t>
            </a:r>
            <a:r>
              <a:rPr lang="en-US" sz="2400" b="1" dirty="0">
                <a:solidFill>
                  <a:schemeClr val="tx1"/>
                </a:solidFill>
              </a:rPr>
              <a:t> co-design </a:t>
            </a:r>
            <a:r>
              <a:rPr lang="en-US" sz="2400" dirty="0">
                <a:solidFill>
                  <a:schemeClr val="tx1"/>
                </a:solidFill>
              </a:rPr>
              <a:t>project: Software, algorithms, applications</a:t>
            </a:r>
          </a:p>
          <a:p>
            <a:pPr algn="l"/>
            <a:endParaRPr lang="en-US" sz="2400" b="1" dirty="0">
              <a:solidFill>
                <a:schemeClr val="tx1"/>
              </a:solidFill>
            </a:endParaRPr>
          </a:p>
        </p:txBody>
      </p:sp>
      <p:sp>
        <p:nvSpPr>
          <p:cNvPr id="3" name="Date Placeholder 2"/>
          <p:cNvSpPr>
            <a:spLocks noGrp="1"/>
          </p:cNvSpPr>
          <p:nvPr>
            <p:ph type="dt" sz="half" idx="10"/>
          </p:nvPr>
        </p:nvSpPr>
        <p:spPr/>
        <p:txBody>
          <a:bodyPr/>
          <a:lstStyle/>
          <a:p>
            <a:fld id="{3219E9F3-A737-4110-82BE-E913DFA912E9}" type="datetime1">
              <a:rPr lang="en-US" smtClean="0"/>
              <a:t>12/19/2016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35</a:t>
            </a:fld>
            <a:endParaRPr lang="en-US"/>
          </a:p>
        </p:txBody>
      </p:sp>
    </p:spTree>
    <p:extLst>
      <p:ext uri="{BB962C8B-B14F-4D97-AF65-F5344CB8AC3E}">
        <p14:creationId xmlns:p14="http://schemas.microsoft.com/office/powerpoint/2010/main" val="207199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51948795-47AD-4E86-A0E5-4216F0873206}" type="datetime1">
              <a:rPr lang="en-US" smtClean="0"/>
              <a:t>12/19/2016</a:t>
            </a:fld>
            <a:endParaRPr lang="en-US" dirty="0"/>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227310" y="2907647"/>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8028213" y="2610641"/>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sp>
          <p:nvSpPr>
            <p:cNvPr id="18" name="TextBox 17"/>
            <p:cNvSpPr txBox="1"/>
            <p:nvPr/>
          </p:nvSpPr>
          <p:spPr>
            <a:xfrm>
              <a:off x="227310" y="2276"/>
              <a:ext cx="5030490" cy="830997"/>
            </a:xfrm>
            <a:prstGeom prst="rect">
              <a:avLst/>
            </a:prstGeom>
            <a:noFill/>
          </p:spPr>
          <p:txBody>
            <a:bodyPr wrap="square" rtlCol="0">
              <a:spAutoFit/>
            </a:bodyPr>
            <a:lstStyle/>
            <a:p>
              <a:r>
                <a:rPr lang="en-US" b="1" i="0" dirty="0">
                  <a:solidFill>
                    <a:schemeClr val="bg1"/>
                  </a:solidFill>
                </a:rPr>
                <a:t>Co-designing Building Blocks Collaboratively</a:t>
              </a:r>
            </a:p>
          </p:txBody>
        </p:sp>
      </p:grpSp>
    </p:spTree>
    <p:extLst>
      <p:ext uri="{BB962C8B-B14F-4D97-AF65-F5344CB8AC3E}">
        <p14:creationId xmlns:p14="http://schemas.microsoft.com/office/powerpoint/2010/main" val="4223441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1372"/>
            <a:ext cx="7433724" cy="685800"/>
          </a:xfrm>
        </p:spPr>
        <p:txBody>
          <a:bodyPr/>
          <a:lstStyle/>
          <a:p>
            <a:pPr algn="ctr"/>
            <a:r>
              <a:rPr lang="en-US" sz="3200" dirty="0"/>
              <a:t>HPC-ABDS SPIDAL Project Activities</a:t>
            </a:r>
          </a:p>
        </p:txBody>
      </p:sp>
      <p:sp>
        <p:nvSpPr>
          <p:cNvPr id="3" name="Content Placeholder 2"/>
          <p:cNvSpPr>
            <a:spLocks noGrp="1"/>
          </p:cNvSpPr>
          <p:nvPr>
            <p:ph idx="1"/>
          </p:nvPr>
        </p:nvSpPr>
        <p:spPr>
          <a:xfrm>
            <a:off x="-2177" y="706243"/>
            <a:ext cx="9144000" cy="5105400"/>
          </a:xfrm>
        </p:spPr>
        <p:txBody>
          <a:bodyPr/>
          <a:lstStyle/>
          <a:p>
            <a:r>
              <a:rPr lang="en-US" sz="1900" b="1" dirty="0">
                <a:solidFill>
                  <a:srgbClr val="00B050"/>
                </a:solidFill>
              </a:rPr>
              <a:t>Level 17: Orchestration</a:t>
            </a:r>
            <a:r>
              <a:rPr lang="en-US" sz="1900" dirty="0">
                <a:solidFill>
                  <a:srgbClr val="00B050"/>
                </a:solidFill>
              </a:rPr>
              <a:t>: Apache Beam (Google Cloud Dataflow) integrated with Heron/</a:t>
            </a:r>
            <a:r>
              <a:rPr lang="en-US" sz="1900" dirty="0" err="1">
                <a:solidFill>
                  <a:srgbClr val="00B050"/>
                </a:solidFill>
              </a:rPr>
              <a:t>Flink</a:t>
            </a:r>
            <a:r>
              <a:rPr lang="en-US" sz="1900" dirty="0">
                <a:solidFill>
                  <a:srgbClr val="00B050"/>
                </a:solidFill>
              </a:rPr>
              <a:t> and Cloudmesh on HPC cluster</a:t>
            </a:r>
          </a:p>
          <a:p>
            <a:r>
              <a:rPr lang="en-US" sz="1900" b="1" dirty="0"/>
              <a:t>Level 16: Applications: </a:t>
            </a:r>
            <a:r>
              <a:rPr lang="en-US" sz="1900" dirty="0"/>
              <a:t>Datamining for molecular dynamics, Image processing for remote sensing and pathology, graphs, streaming, bioinformatics, social media, financial informatics, text mining</a:t>
            </a:r>
          </a:p>
          <a:p>
            <a:r>
              <a:rPr lang="en-US" sz="1900" b="1" dirty="0"/>
              <a:t>Level 16: Algorithms: </a:t>
            </a:r>
            <a:r>
              <a:rPr lang="en-US" sz="1900" dirty="0"/>
              <a:t>Generic and custom for applications </a:t>
            </a:r>
            <a:r>
              <a:rPr lang="en-US" sz="1900" b="1" dirty="0"/>
              <a:t>SPIDAL</a:t>
            </a:r>
          </a:p>
          <a:p>
            <a:r>
              <a:rPr lang="en-US" sz="1900" b="1" dirty="0">
                <a:solidFill>
                  <a:srgbClr val="00B050"/>
                </a:solidFill>
              </a:rPr>
              <a:t>Level 14: Programming: </a:t>
            </a:r>
            <a:r>
              <a:rPr lang="en-US" sz="1900" dirty="0">
                <a:solidFill>
                  <a:srgbClr val="00B050"/>
                </a:solidFill>
              </a:rPr>
              <a:t>Storm, Heron (Twitter replaces Storm), Hadoop, Spark, </a:t>
            </a:r>
            <a:r>
              <a:rPr lang="en-US" sz="1900" dirty="0" err="1">
                <a:solidFill>
                  <a:srgbClr val="00B050"/>
                </a:solidFill>
              </a:rPr>
              <a:t>Flink</a:t>
            </a:r>
            <a:r>
              <a:rPr lang="en-US" sz="1900" dirty="0">
                <a:solidFill>
                  <a:srgbClr val="00B050"/>
                </a:solidFill>
              </a:rPr>
              <a:t>. Improve Inter- and Intra-node performance; science data structures</a:t>
            </a:r>
          </a:p>
          <a:p>
            <a:r>
              <a:rPr lang="en-US" sz="1900" b="1" dirty="0">
                <a:solidFill>
                  <a:srgbClr val="00B050"/>
                </a:solidFill>
              </a:rPr>
              <a:t>Level 13: Runtime Communication: </a:t>
            </a:r>
            <a:r>
              <a:rPr lang="en-US" sz="1900" dirty="0">
                <a:solidFill>
                  <a:srgbClr val="00B050"/>
                </a:solidFill>
              </a:rPr>
              <a:t>Enhanced Storm and Hadoop (Spark, </a:t>
            </a:r>
            <a:r>
              <a:rPr lang="en-US" sz="1900" dirty="0" err="1">
                <a:solidFill>
                  <a:srgbClr val="00B050"/>
                </a:solidFill>
              </a:rPr>
              <a:t>Flink</a:t>
            </a:r>
            <a:r>
              <a:rPr lang="en-US" sz="1900" dirty="0">
                <a:solidFill>
                  <a:srgbClr val="00B050"/>
                </a:solidFill>
              </a:rPr>
              <a:t>, </a:t>
            </a:r>
            <a:r>
              <a:rPr lang="en-US" sz="1900" dirty="0" err="1">
                <a:solidFill>
                  <a:srgbClr val="00B050"/>
                </a:solidFill>
              </a:rPr>
              <a:t>Giraph</a:t>
            </a:r>
            <a:r>
              <a:rPr lang="en-US" sz="1900" dirty="0">
                <a:solidFill>
                  <a:srgbClr val="00B050"/>
                </a:solidFill>
              </a:rPr>
              <a:t>) using HPC runtime technologies, Harp</a:t>
            </a:r>
          </a:p>
          <a:p>
            <a:r>
              <a:rPr lang="en-US" sz="1900" b="1" dirty="0">
                <a:solidFill>
                  <a:srgbClr val="00B050"/>
                </a:solidFill>
              </a:rPr>
              <a:t>Level 12: In-memory Database: </a:t>
            </a:r>
            <a:r>
              <a:rPr lang="en-US" sz="1900" dirty="0" err="1">
                <a:solidFill>
                  <a:srgbClr val="00B050"/>
                </a:solidFill>
              </a:rPr>
              <a:t>Redis</a:t>
            </a:r>
            <a:r>
              <a:rPr lang="en-US" sz="1900" dirty="0">
                <a:solidFill>
                  <a:srgbClr val="00B050"/>
                </a:solidFill>
              </a:rPr>
              <a:t> + Spark used in Pilot-Data Memory</a:t>
            </a:r>
          </a:p>
          <a:p>
            <a:r>
              <a:rPr lang="en-US" sz="1900" b="1" dirty="0">
                <a:solidFill>
                  <a:srgbClr val="00B050"/>
                </a:solidFill>
              </a:rPr>
              <a:t>Level 11: Data management: </a:t>
            </a:r>
            <a:r>
              <a:rPr lang="en-US" sz="1900" dirty="0">
                <a:solidFill>
                  <a:srgbClr val="00B050"/>
                </a:solidFill>
              </a:rPr>
              <a:t>Hbase and MongoDB integrated via use of Beam and other Apache tools; enhance Hbase</a:t>
            </a:r>
          </a:p>
          <a:p>
            <a:r>
              <a:rPr lang="en-US" sz="1900" b="1" dirty="0">
                <a:solidFill>
                  <a:srgbClr val="00B050"/>
                </a:solidFill>
              </a:rPr>
              <a:t>Level 9: Cluster Management: </a:t>
            </a:r>
            <a:r>
              <a:rPr lang="en-US" sz="1900" dirty="0">
                <a:solidFill>
                  <a:srgbClr val="00B050"/>
                </a:solidFill>
              </a:rPr>
              <a:t>Integrate Pilot Jobs with Yarn, </a:t>
            </a:r>
            <a:r>
              <a:rPr lang="en-US" sz="1900" dirty="0" err="1">
                <a:solidFill>
                  <a:srgbClr val="00B050"/>
                </a:solidFill>
              </a:rPr>
              <a:t>Mesos</a:t>
            </a:r>
            <a:r>
              <a:rPr lang="en-US" sz="1900" dirty="0">
                <a:solidFill>
                  <a:srgbClr val="00B050"/>
                </a:solidFill>
              </a:rPr>
              <a:t>, Spark, Hadoop; integrate Storm and Heron with </a:t>
            </a:r>
            <a:r>
              <a:rPr lang="en-US" sz="1900" dirty="0" err="1">
                <a:solidFill>
                  <a:srgbClr val="00B050"/>
                </a:solidFill>
              </a:rPr>
              <a:t>Slurm</a:t>
            </a:r>
            <a:endParaRPr lang="en-US" sz="1900" dirty="0">
              <a:solidFill>
                <a:srgbClr val="00B050"/>
              </a:solidFill>
            </a:endParaRPr>
          </a:p>
          <a:p>
            <a:r>
              <a:rPr lang="en-US" sz="1900" b="1" dirty="0">
                <a:solidFill>
                  <a:srgbClr val="00B050"/>
                </a:solidFill>
              </a:rPr>
              <a:t>Level 6: </a:t>
            </a:r>
            <a:r>
              <a:rPr lang="en-US" sz="1900" b="1" dirty="0" err="1">
                <a:solidFill>
                  <a:srgbClr val="00B050"/>
                </a:solidFill>
              </a:rPr>
              <a:t>DevOps</a:t>
            </a:r>
            <a:r>
              <a:rPr lang="en-US" sz="1900" b="1" dirty="0">
                <a:solidFill>
                  <a:srgbClr val="00B050"/>
                </a:solidFill>
              </a:rPr>
              <a:t>: </a:t>
            </a:r>
            <a:r>
              <a:rPr lang="en-US" sz="1900" dirty="0">
                <a:solidFill>
                  <a:srgbClr val="00B050"/>
                </a:solidFill>
              </a:rPr>
              <a:t>Python Cloudmesh virtual Cluster Interoperability</a:t>
            </a:r>
          </a:p>
          <a:p>
            <a:endParaRPr lang="en-US" sz="1900" dirty="0"/>
          </a:p>
          <a:p>
            <a:endParaRPr lang="en-US" sz="1900" dirty="0"/>
          </a:p>
          <a:p>
            <a:pPr lvl="1"/>
            <a:endParaRPr lang="en-US" sz="19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
        <p:nvSpPr>
          <p:cNvPr id="6" name="TextBox 5"/>
          <p:cNvSpPr txBox="1"/>
          <p:nvPr/>
        </p:nvSpPr>
        <p:spPr>
          <a:xfrm>
            <a:off x="7241179" y="14004"/>
            <a:ext cx="1900644" cy="646331"/>
          </a:xfrm>
          <a:prstGeom prst="rect">
            <a:avLst/>
          </a:prstGeom>
          <a:noFill/>
        </p:spPr>
        <p:txBody>
          <a:bodyPr wrap="square" rtlCol="0">
            <a:spAutoFit/>
          </a:bodyPr>
          <a:lstStyle/>
          <a:p>
            <a:r>
              <a:rPr lang="en-US" sz="1800" dirty="0">
                <a:solidFill>
                  <a:srgbClr val="00B050"/>
                </a:solidFill>
              </a:rPr>
              <a:t>Green is MIDAS</a:t>
            </a:r>
          </a:p>
          <a:p>
            <a:r>
              <a:rPr lang="en-US" sz="1800" dirty="0"/>
              <a:t>Black is SPIDAL</a:t>
            </a:r>
          </a:p>
        </p:txBody>
      </p:sp>
      <p:sp>
        <p:nvSpPr>
          <p:cNvPr id="5" name="Date Placeholder 4"/>
          <p:cNvSpPr>
            <a:spLocks noGrp="1"/>
          </p:cNvSpPr>
          <p:nvPr>
            <p:ph type="dt" sz="half" idx="2"/>
          </p:nvPr>
        </p:nvSpPr>
        <p:spPr/>
        <p:txBody>
          <a:bodyPr/>
          <a:lstStyle/>
          <a:p>
            <a:fld id="{D02DE918-B658-4E00-8BA1-C1378DC09C24}" type="datetime1">
              <a:rPr lang="en-US" smtClean="0"/>
              <a:t>12/19/2016</a:t>
            </a:fld>
            <a:endParaRPr lang="en-US"/>
          </a:p>
        </p:txBody>
      </p:sp>
    </p:spTree>
    <p:extLst>
      <p:ext uri="{BB962C8B-B14F-4D97-AF65-F5344CB8AC3E}">
        <p14:creationId xmlns:p14="http://schemas.microsoft.com/office/powerpoint/2010/main" val="2680440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38</a:t>
            </a:fld>
            <a:endParaRPr lang="en-US"/>
          </a:p>
        </p:txBody>
      </p:sp>
      <p:sp>
        <p:nvSpPr>
          <p:cNvPr id="2" name="Date Placeholder 1"/>
          <p:cNvSpPr>
            <a:spLocks noGrp="1"/>
          </p:cNvSpPr>
          <p:nvPr>
            <p:ph type="dt" sz="half" idx="10"/>
          </p:nvPr>
        </p:nvSpPr>
        <p:spPr/>
        <p:txBody>
          <a:bodyPr/>
          <a:lstStyle/>
          <a:p>
            <a:fld id="{F2B91937-52BC-4A1D-B10F-617DAA6DB593}" type="datetime1">
              <a:rPr lang="en-US" smtClean="0"/>
              <a:t>12/19/2016</a:t>
            </a:fld>
            <a:endParaRPr lang="en-US"/>
          </a:p>
        </p:txBody>
      </p:sp>
    </p:spTree>
    <p:extLst>
      <p:ext uri="{BB962C8B-B14F-4D97-AF65-F5344CB8AC3E}">
        <p14:creationId xmlns:p14="http://schemas.microsoft.com/office/powerpoint/2010/main" val="722429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32"/>
            <a:ext cx="9143999" cy="724889"/>
          </a:xfrm>
        </p:spPr>
        <p:txBody>
          <a:bodyPr/>
          <a:lstStyle/>
          <a:p>
            <a:pPr algn="ctr"/>
            <a:r>
              <a:rPr lang="en-US" sz="3300" dirty="0"/>
              <a:t>Java MPI performs better than FJ Threads</a:t>
            </a:r>
            <a:br>
              <a:rPr lang="en-US" dirty="0"/>
            </a:br>
            <a:r>
              <a:rPr lang="en-US" sz="2400" b="0" dirty="0"/>
              <a:t>128 24 core Haswell nodes on SPIDAL 200K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7CF8D4-DADC-4929-B720-CEB4F7AE562A}" type="datetime1">
              <a:rPr kumimoji="0" lang="en-US" sz="1800" b="0" i="0" u="none" strike="noStrike" kern="0" cap="none" spc="0" normalizeH="0" baseline="0" noProof="0" smtClean="0">
                <a:ln>
                  <a:noFill/>
                </a:ln>
                <a:solidFill>
                  <a:srgbClr val="000000">
                    <a:tint val="75000"/>
                  </a:srgbClr>
                </a:solidFill>
                <a:effectLst/>
                <a:uLnTx/>
                <a:uFillTx/>
              </a:rPr>
              <a:t>12/19/2016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07453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76200"/>
            <a:ext cx="8382000" cy="838200"/>
          </a:xfrm>
        </p:spPr>
        <p:txBody>
          <a:bodyPr/>
          <a:lstStyle/>
          <a:p>
            <a:pPr algn="ctr"/>
            <a:r>
              <a:rPr lang="en-US" dirty="0"/>
              <a:t>HPC and/or Cloud 1.0 2.0 3.0</a:t>
            </a:r>
          </a:p>
        </p:txBody>
      </p:sp>
      <p:sp>
        <p:nvSpPr>
          <p:cNvPr id="3" name="Content Placeholder 2"/>
          <p:cNvSpPr>
            <a:spLocks noGrp="1"/>
          </p:cNvSpPr>
          <p:nvPr>
            <p:ph idx="1"/>
          </p:nvPr>
        </p:nvSpPr>
        <p:spPr>
          <a:xfrm>
            <a:off x="18473" y="1364384"/>
            <a:ext cx="9125527" cy="4038600"/>
          </a:xfrm>
        </p:spPr>
        <p:txBody>
          <a:bodyPr/>
          <a:lstStyle/>
          <a:p>
            <a:r>
              <a:rPr lang="en-US" b="1" dirty="0"/>
              <a:t>Cloud 1.0</a:t>
            </a:r>
            <a:r>
              <a:rPr lang="en-US" dirty="0"/>
              <a:t>: IaaS PaaS </a:t>
            </a:r>
          </a:p>
          <a:p>
            <a:r>
              <a:rPr lang="en-US" b="1" dirty="0"/>
              <a:t>Cloud 2.0</a:t>
            </a:r>
            <a:r>
              <a:rPr lang="en-US" dirty="0"/>
              <a:t>: DevOps</a:t>
            </a:r>
          </a:p>
          <a:p>
            <a:r>
              <a:rPr lang="en-US" b="1" dirty="0"/>
              <a:t>Cloud 3.0</a:t>
            </a:r>
            <a:r>
              <a:rPr lang="en-US" dirty="0"/>
              <a:t>: </a:t>
            </a:r>
            <a:r>
              <a:rPr lang="en-US" dirty="0"/>
              <a:t>Amin </a:t>
            </a:r>
            <a:r>
              <a:rPr lang="en-US" dirty="0" err="1"/>
              <a:t>Vahdat</a:t>
            </a:r>
            <a:r>
              <a:rPr lang="en-US" dirty="0"/>
              <a:t> from Google; </a:t>
            </a:r>
            <a:r>
              <a:rPr lang="en-US" dirty="0"/>
              <a:t>Insight (Solution) as a Service from IBM; </a:t>
            </a:r>
            <a:r>
              <a:rPr lang="en-US" dirty="0" err="1"/>
              <a:t>serverless</a:t>
            </a:r>
            <a:r>
              <a:rPr lang="en-US" dirty="0"/>
              <a:t> computing</a:t>
            </a:r>
          </a:p>
          <a:p>
            <a:endParaRPr lang="en-US" dirty="0"/>
          </a:p>
          <a:p>
            <a:r>
              <a:rPr lang="en-US" b="1" dirty="0"/>
              <a:t>HPC 1.0 </a:t>
            </a:r>
            <a:r>
              <a:rPr lang="en-US" dirty="0"/>
              <a:t>and </a:t>
            </a:r>
            <a:r>
              <a:rPr lang="en-US" b="1" dirty="0"/>
              <a:t>Cloud 1.0 </a:t>
            </a:r>
            <a:r>
              <a:rPr lang="en-US" dirty="0"/>
              <a:t>separate ecosystems</a:t>
            </a:r>
          </a:p>
          <a:p>
            <a:r>
              <a:rPr lang="en-US" b="1" dirty="0" err="1"/>
              <a:t>HPCCloud</a:t>
            </a:r>
            <a:r>
              <a:rPr lang="en-US" dirty="0"/>
              <a:t> or </a:t>
            </a:r>
            <a:r>
              <a:rPr lang="en-US" b="1" dirty="0"/>
              <a:t>HPC-ABDS</a:t>
            </a:r>
            <a:r>
              <a:rPr lang="en-US" dirty="0"/>
              <a:t>: Take performance of HPC and functionality of Cloud (Big Data) systems</a:t>
            </a:r>
          </a:p>
          <a:p>
            <a:r>
              <a:rPr lang="en-US" b="1" dirty="0" err="1"/>
              <a:t>HPCCloud</a:t>
            </a:r>
            <a:r>
              <a:rPr lang="en-US" b="1" dirty="0"/>
              <a:t> 2.0 </a:t>
            </a:r>
            <a:r>
              <a:rPr lang="en-US" dirty="0"/>
              <a:t>Use DevOps to invoke HPC or Cloud software on VM, Docker, HPC infrastructure</a:t>
            </a:r>
          </a:p>
          <a:p>
            <a:r>
              <a:rPr lang="en-US" b="1" dirty="0" err="1"/>
              <a:t>HPCCloud</a:t>
            </a:r>
            <a:r>
              <a:rPr lang="en-US" b="1" dirty="0"/>
              <a:t> 3.0 </a:t>
            </a:r>
            <a:r>
              <a:rPr lang="en-US" dirty="0"/>
              <a:t>Automate Solution as a Service using HPC-ABDS on “correct” infrastructure</a:t>
            </a:r>
          </a:p>
          <a:p>
            <a:endParaRPr lang="en-US" dirty="0"/>
          </a:p>
        </p:txBody>
      </p:sp>
      <p:sp>
        <p:nvSpPr>
          <p:cNvPr id="4" name="Slide Number Placeholder 3"/>
          <p:cNvSpPr>
            <a:spLocks noGrp="1"/>
          </p:cNvSpPr>
          <p:nvPr>
            <p:ph type="sldNum" sz="quarter" idx="12"/>
          </p:nvPr>
        </p:nvSpPr>
        <p:spPr>
          <a:xfrm>
            <a:off x="8468756" y="6291943"/>
            <a:ext cx="656771" cy="293913"/>
          </a:xfrm>
        </p:spPr>
        <p:txBody>
          <a:bodyPr/>
          <a:lstStyle/>
          <a:p>
            <a:fld id="{C4B85148-DB98-4269-ACE6-2DF49F9918C9}"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sz="half" idx="2"/>
          </p:nvPr>
        </p:nvSpPr>
        <p:spPr/>
        <p:txBody>
          <a:bodyPr/>
          <a:lstStyle/>
          <a:p>
            <a:fld id="{9D606A60-DEFC-4E39-B9CA-C0170745B677}" type="datetime1">
              <a:rPr lang="en-US" smtClean="0"/>
              <a:t>12/19/2016</a:t>
            </a:fld>
            <a:endParaRPr lang="en-US"/>
          </a:p>
        </p:txBody>
      </p:sp>
    </p:spTree>
    <p:extLst>
      <p:ext uri="{BB962C8B-B14F-4D97-AF65-F5344CB8AC3E}">
        <p14:creationId xmlns:p14="http://schemas.microsoft.com/office/powerpoint/2010/main" val="1469132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t>Investigating Process and Thread Models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
        <p:nvSpPr>
          <p:cNvPr id="5" name="Date Placeholder 4"/>
          <p:cNvSpPr>
            <a:spLocks noGrp="1"/>
          </p:cNvSpPr>
          <p:nvPr>
            <p:ph type="dt" sz="half" idx="2"/>
          </p:nvPr>
        </p:nvSpPr>
        <p:spPr/>
        <p:txBody>
          <a:bodyPr/>
          <a:lstStyle/>
          <a:p>
            <a:fld id="{9A3DC0B6-BCAB-48DF-835E-ACAB6C8B6770}" type="datetime1">
              <a:rPr lang="en-US" smtClean="0"/>
              <a:t>12/19/2016</a:t>
            </a:fld>
            <a:endParaRPr lang="en-US"/>
          </a:p>
        </p:txBody>
      </p:sp>
      <p:pic>
        <p:nvPicPr>
          <p:cNvPr id="9" name="Picture 8"/>
          <p:cNvPicPr>
            <a:picLocks noChangeAspect="1"/>
          </p:cNvPicPr>
          <p:nvPr/>
        </p:nvPicPr>
        <p:blipFill>
          <a:blip r:embed="rId2"/>
          <a:stretch>
            <a:fillRect/>
          </a:stretch>
        </p:blipFill>
        <p:spPr>
          <a:xfrm>
            <a:off x="3763559" y="788247"/>
            <a:ext cx="5354317" cy="4369466"/>
          </a:xfrm>
          <a:prstGeom prst="rect">
            <a:avLst/>
          </a:prstGeom>
        </p:spPr>
      </p:pic>
      <p:pic>
        <p:nvPicPr>
          <p:cNvPr id="16" name="Picture 15"/>
          <p:cNvPicPr>
            <a:picLocks noChangeAspect="1"/>
          </p:cNvPicPr>
          <p:nvPr/>
        </p:nvPicPr>
        <p:blipFill>
          <a:blip r:embed="rId3"/>
          <a:stretch>
            <a:fillRect/>
          </a:stretch>
        </p:blipFill>
        <p:spPr>
          <a:xfrm>
            <a:off x="3977490" y="5183364"/>
            <a:ext cx="5140386" cy="1670900"/>
          </a:xfrm>
          <a:prstGeom prst="rect">
            <a:avLst/>
          </a:prstGeom>
        </p:spPr>
      </p:pic>
      <p:sp>
        <p:nvSpPr>
          <p:cNvPr id="3" name="Content Placeholder 2"/>
          <p:cNvSpPr>
            <a:spLocks noGrp="1"/>
          </p:cNvSpPr>
          <p:nvPr>
            <p:ph idx="1"/>
          </p:nvPr>
        </p:nvSpPr>
        <p:spPr>
          <a:xfrm>
            <a:off x="-39916" y="762000"/>
            <a:ext cx="3777351" cy="5181600"/>
          </a:xfrm>
        </p:spPr>
        <p:txBody>
          <a:bodyPr/>
          <a:lstStyle/>
          <a:p>
            <a:r>
              <a:rPr lang="en-US" b="1" dirty="0"/>
              <a:t>FJ Fork Join </a:t>
            </a:r>
            <a:r>
              <a:rPr lang="en-US" dirty="0"/>
              <a:t>Threads lower performance than </a:t>
            </a:r>
            <a:r>
              <a:rPr lang="en-US" b="1" dirty="0"/>
              <a:t>Long Running Threads LRT</a:t>
            </a:r>
          </a:p>
          <a:p>
            <a:r>
              <a:rPr lang="en-US" b="1" dirty="0"/>
              <a:t>Results</a:t>
            </a:r>
          </a:p>
          <a:p>
            <a:pPr lvl="1"/>
            <a:r>
              <a:rPr lang="en-US" dirty="0"/>
              <a:t>Large effects for Java</a:t>
            </a:r>
          </a:p>
          <a:p>
            <a:pPr lvl="1"/>
            <a:r>
              <a:rPr lang="en-US" dirty="0"/>
              <a:t>Best affinity is </a:t>
            </a:r>
            <a:r>
              <a:rPr lang="en-US"/>
              <a:t>process and thread </a:t>
            </a:r>
            <a:r>
              <a:rPr lang="en-US" dirty="0"/>
              <a:t>binding to cores - CE</a:t>
            </a:r>
          </a:p>
          <a:p>
            <a:pPr lvl="1"/>
            <a:r>
              <a:rPr lang="en-US" dirty="0"/>
              <a:t>At best LRT mimics performance of “all processes”</a:t>
            </a:r>
            <a:br>
              <a:rPr lang="en-US" dirty="0"/>
            </a:br>
            <a:br>
              <a:rPr lang="en-US" dirty="0"/>
            </a:br>
            <a:endParaRPr lang="en-US" dirty="0"/>
          </a:p>
          <a:p>
            <a:r>
              <a:rPr lang="en-US" b="1" dirty="0"/>
              <a:t>6 Thread/Process Affinity Models</a:t>
            </a:r>
          </a:p>
        </p:txBody>
      </p:sp>
    </p:spTree>
    <p:extLst>
      <p:ext uri="{BB962C8B-B14F-4D97-AF65-F5344CB8AC3E}">
        <p14:creationId xmlns:p14="http://schemas.microsoft.com/office/powerpoint/2010/main" val="415006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0"/>
            <a:ext cx="3103418" cy="1143000"/>
          </a:xfrm>
        </p:spPr>
        <p:txBody>
          <a:bodyPr/>
          <a:lstStyle/>
          <a:p>
            <a:r>
              <a:rPr lang="en-US" dirty="0"/>
              <a:t>Performance</a:t>
            </a:r>
            <a:br>
              <a:rPr lang="en-US" dirty="0"/>
            </a:br>
            <a:r>
              <a:rPr lang="en-US" dirty="0"/>
              <a:t>Sensitivity</a:t>
            </a:r>
          </a:p>
        </p:txBody>
      </p:sp>
      <p:sp>
        <p:nvSpPr>
          <p:cNvPr id="3" name="Content Placeholder 2"/>
          <p:cNvSpPr>
            <a:spLocks noGrp="1"/>
          </p:cNvSpPr>
          <p:nvPr>
            <p:ph idx="1"/>
          </p:nvPr>
        </p:nvSpPr>
        <p:spPr>
          <a:xfrm>
            <a:off x="20782" y="1136073"/>
            <a:ext cx="2970212" cy="3054927"/>
          </a:xfrm>
        </p:spPr>
        <p:txBody>
          <a:bodyPr/>
          <a:lstStyle/>
          <a:p>
            <a:r>
              <a:rPr lang="en-US" dirty="0" err="1"/>
              <a:t>Kmeans</a:t>
            </a:r>
            <a:r>
              <a:rPr lang="en-US" dirty="0"/>
              <a:t>: </a:t>
            </a:r>
            <a:r>
              <a:rPr lang="en-US" dirty="0"/>
              <a:t>1 million points and 1000 centers performance on 16 24 core nodes for LRT-FJ and LRT-BSP with varying affinity patterns (6 choices) over varying threads and processes</a:t>
            </a:r>
          </a:p>
          <a:p>
            <a:r>
              <a:rPr lang="en-US" dirty="0"/>
              <a:t>C less sensitive than Java</a:t>
            </a:r>
          </a:p>
          <a:p>
            <a:r>
              <a:rPr lang="en-US" dirty="0"/>
              <a:t>All processes less sensitive than all processes</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sz="half" idx="2"/>
          </p:nvPr>
        </p:nvSpPr>
        <p:spPr/>
        <p:txBody>
          <a:bodyPr/>
          <a:lstStyle/>
          <a:p>
            <a:fld id="{9D606A60-DEFC-4E39-B9CA-C0170745B677}" type="datetime1">
              <a:rPr lang="en-US" smtClean="0"/>
              <a:t>12/19/2016</a:t>
            </a:fld>
            <a:endParaRPr lang="en-US"/>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4108" y="530074"/>
            <a:ext cx="5704932" cy="31593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108" y="3690555"/>
            <a:ext cx="5782965" cy="3160268"/>
          </a:xfrm>
          <a:prstGeom prst="rect">
            <a:avLst/>
          </a:prstGeom>
        </p:spPr>
      </p:pic>
      <p:sp>
        <p:nvSpPr>
          <p:cNvPr id="10" name="Rectangle 9"/>
          <p:cNvSpPr/>
          <p:nvPr/>
        </p:nvSpPr>
        <p:spPr>
          <a:xfrm>
            <a:off x="4114800" y="1447800"/>
            <a:ext cx="934902" cy="461665"/>
          </a:xfrm>
          <a:prstGeom prst="rect">
            <a:avLst/>
          </a:prstGeom>
        </p:spPr>
        <p:txBody>
          <a:bodyPr wrap="square">
            <a:spAutoFit/>
          </a:bodyPr>
          <a:lstStyle/>
          <a:p>
            <a:r>
              <a:rPr lang="en-US" b="1" dirty="0"/>
              <a:t>Java</a:t>
            </a:r>
            <a:endParaRPr lang="en-US" b="1" dirty="0"/>
          </a:p>
        </p:txBody>
      </p:sp>
      <p:sp>
        <p:nvSpPr>
          <p:cNvPr id="11" name="Rectangle 10"/>
          <p:cNvSpPr/>
          <p:nvPr/>
        </p:nvSpPr>
        <p:spPr>
          <a:xfrm>
            <a:off x="4191000" y="5039856"/>
            <a:ext cx="457200" cy="461665"/>
          </a:xfrm>
          <a:prstGeom prst="rect">
            <a:avLst/>
          </a:prstGeom>
        </p:spPr>
        <p:txBody>
          <a:bodyPr wrap="square">
            <a:spAutoFit/>
          </a:bodyPr>
          <a:lstStyle/>
          <a:p>
            <a:r>
              <a:rPr lang="en-US" b="1" dirty="0"/>
              <a:t>C</a:t>
            </a:r>
          </a:p>
        </p:txBody>
      </p:sp>
    </p:spTree>
    <p:extLst>
      <p:ext uri="{BB962C8B-B14F-4D97-AF65-F5344CB8AC3E}">
        <p14:creationId xmlns:p14="http://schemas.microsoft.com/office/powerpoint/2010/main" val="1375384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1" y="-17092"/>
            <a:ext cx="9144000" cy="1143000"/>
          </a:xfrm>
        </p:spPr>
        <p:txBody>
          <a:bodyPr/>
          <a:lstStyle/>
          <a:p>
            <a:pPr algn="ctr"/>
            <a:r>
              <a:rPr lang="en-US" dirty="0"/>
              <a:t>Performance Dependence on Number of Cores inside 24-core node (16 nodes total)</a:t>
            </a:r>
          </a:p>
        </p:txBody>
      </p:sp>
      <p:sp>
        <p:nvSpPr>
          <p:cNvPr id="3" name="Content Placeholder 2"/>
          <p:cNvSpPr>
            <a:spLocks noGrp="1"/>
          </p:cNvSpPr>
          <p:nvPr>
            <p:ph idx="1"/>
          </p:nvPr>
        </p:nvSpPr>
        <p:spPr>
          <a:xfrm>
            <a:off x="6219392" y="1284672"/>
            <a:ext cx="2954518" cy="4875124"/>
          </a:xfrm>
          <a:solidFill>
            <a:schemeClr val="bg1"/>
          </a:solidFill>
        </p:spPr>
        <p:txBody>
          <a:bodyPr/>
          <a:lstStyle/>
          <a:p>
            <a:r>
              <a:rPr lang="en-US" dirty="0"/>
              <a:t>Long-Running </a:t>
            </a:r>
            <a:r>
              <a:rPr lang="en-US" dirty="0" err="1"/>
              <a:t>Theads</a:t>
            </a:r>
            <a:r>
              <a:rPr lang="en-US" dirty="0"/>
              <a:t> LRT Java</a:t>
            </a:r>
          </a:p>
          <a:p>
            <a:pPr lvl="1"/>
            <a:r>
              <a:rPr lang="en-US" dirty="0">
                <a:solidFill>
                  <a:srgbClr val="00B050"/>
                </a:solidFill>
              </a:rPr>
              <a:t>All Processes </a:t>
            </a:r>
          </a:p>
          <a:p>
            <a:pPr lvl="1"/>
            <a:r>
              <a:rPr lang="en-US" dirty="0">
                <a:solidFill>
                  <a:srgbClr val="7030A0"/>
                </a:solidFill>
              </a:rPr>
              <a:t>All Threads internal to node</a:t>
            </a:r>
          </a:p>
          <a:p>
            <a:pPr lvl="1"/>
            <a:r>
              <a:rPr lang="en-US" dirty="0">
                <a:solidFill>
                  <a:srgbClr val="7030A0"/>
                </a:solidFill>
              </a:rPr>
              <a:t>Hybrid – Use one process per chip</a:t>
            </a:r>
            <a:endParaRPr lang="en-US" dirty="0"/>
          </a:p>
          <a:p>
            <a:r>
              <a:rPr lang="en-US" dirty="0"/>
              <a:t>Fork Join Java </a:t>
            </a:r>
          </a:p>
          <a:p>
            <a:pPr lvl="1"/>
            <a:r>
              <a:rPr lang="en-US" dirty="0">
                <a:solidFill>
                  <a:srgbClr val="D6A300"/>
                </a:solidFill>
              </a:rPr>
              <a:t>All Threads</a:t>
            </a:r>
          </a:p>
          <a:p>
            <a:pPr lvl="1"/>
            <a:r>
              <a:rPr lang="en-US" dirty="0">
                <a:solidFill>
                  <a:srgbClr val="D6A300"/>
                </a:solidFill>
              </a:rPr>
              <a:t>Hybrid – Use one process per chip</a:t>
            </a:r>
          </a:p>
          <a:p>
            <a:r>
              <a:rPr lang="en-US" dirty="0"/>
              <a:t>Fork Join C</a:t>
            </a:r>
          </a:p>
          <a:p>
            <a:pPr lvl="1"/>
            <a:r>
              <a:rPr lang="en-US" dirty="0">
                <a:solidFill>
                  <a:schemeClr val="accent5">
                    <a:lumMod val="60000"/>
                    <a:lumOff val="40000"/>
                  </a:schemeClr>
                </a:solidFill>
              </a:rPr>
              <a:t>All Threads</a:t>
            </a:r>
          </a:p>
          <a:p>
            <a:r>
              <a:rPr lang="en-US" dirty="0"/>
              <a:t>All MPI internode</a:t>
            </a:r>
          </a:p>
          <a:p>
            <a:endParaRPr lang="en-US" dirty="0"/>
          </a:p>
          <a:p>
            <a:endParaRPr lang="en-US" dirty="0"/>
          </a:p>
        </p:txBody>
      </p:sp>
      <p:sp>
        <p:nvSpPr>
          <p:cNvPr id="4" name="Slide Number Placeholder 3"/>
          <p:cNvSpPr>
            <a:spLocks noGrp="1"/>
          </p:cNvSpPr>
          <p:nvPr>
            <p:ph type="sldNum" sz="quarter" idx="12"/>
          </p:nvPr>
        </p:nvSpPr>
        <p:spPr>
          <a:xfrm>
            <a:off x="8370231" y="6243428"/>
            <a:ext cx="656771" cy="293913"/>
          </a:xfrm>
        </p:spPr>
        <p:txBody>
          <a:bodyPr/>
          <a:lstStyle/>
          <a:p>
            <a:fld id="{C4B85148-DB98-4269-ACE6-2DF49F9918C9}" type="slidenum">
              <a:rPr lang="en-US" smtClean="0">
                <a:solidFill>
                  <a:prstClr val="black"/>
                </a:solidFill>
              </a:rPr>
              <a:pPr/>
              <a:t>42</a:t>
            </a:fld>
            <a:endParaRPr lang="en-US" dirty="0">
              <a:solidFill>
                <a:prstClr val="black"/>
              </a:solidFill>
            </a:endParaRPr>
          </a:p>
        </p:txBody>
      </p:sp>
      <p:sp>
        <p:nvSpPr>
          <p:cNvPr id="5" name="Date Placeholder 4"/>
          <p:cNvSpPr>
            <a:spLocks noGrp="1"/>
          </p:cNvSpPr>
          <p:nvPr>
            <p:ph type="dt" sz="half" idx="2"/>
          </p:nvPr>
        </p:nvSpPr>
        <p:spPr>
          <a:xfrm>
            <a:off x="5761289" y="6197843"/>
            <a:ext cx="2057400" cy="365125"/>
          </a:xfrm>
        </p:spPr>
        <p:txBody>
          <a:bodyPr/>
          <a:lstStyle/>
          <a:p>
            <a:fld id="{9D508959-42B1-413B-B813-CAFA154D6FAD}" type="datetime1">
              <a:rPr lang="en-US" smtClean="0"/>
              <a:t>12/19/2016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6" y="1174316"/>
            <a:ext cx="6189482" cy="5307894"/>
          </a:xfrm>
          <a:prstGeom prst="rect">
            <a:avLst/>
          </a:prstGeom>
        </p:spPr>
      </p:pic>
      <p:grpSp>
        <p:nvGrpSpPr>
          <p:cNvPr id="13" name="Group 12"/>
          <p:cNvGrpSpPr/>
          <p:nvPr/>
        </p:nvGrpSpPr>
        <p:grpSpPr>
          <a:xfrm>
            <a:off x="6198028" y="2169094"/>
            <a:ext cx="812519" cy="3505200"/>
            <a:chOff x="6168118" y="1951222"/>
            <a:chExt cx="812519" cy="3505200"/>
          </a:xfrm>
        </p:grpSpPr>
        <p:pic>
          <p:nvPicPr>
            <p:cNvPr id="6" name="Picture 5"/>
            <p:cNvPicPr>
              <a:picLocks noChangeAspect="1"/>
            </p:cNvPicPr>
            <p:nvPr/>
          </p:nvPicPr>
          <p:blipFill rotWithShape="1">
            <a:blip r:embed="rId3"/>
            <a:srcRect t="88981" r="72680" b="-1520"/>
            <a:stretch/>
          </p:blipFill>
          <p:spPr>
            <a:xfrm>
              <a:off x="6189482" y="5256124"/>
              <a:ext cx="791155" cy="200298"/>
            </a:xfrm>
            <a:prstGeom prst="rect">
              <a:avLst/>
            </a:prstGeom>
          </p:spPr>
        </p:pic>
        <p:pic>
          <p:nvPicPr>
            <p:cNvPr id="10" name="Picture 9"/>
            <p:cNvPicPr>
              <a:picLocks noChangeAspect="1"/>
            </p:cNvPicPr>
            <p:nvPr/>
          </p:nvPicPr>
          <p:blipFill rotWithShape="1">
            <a:blip r:embed="rId3"/>
            <a:srcRect t="42510" r="74055" b="26461"/>
            <a:stretch/>
          </p:blipFill>
          <p:spPr>
            <a:xfrm>
              <a:off x="6168118" y="3949491"/>
              <a:ext cx="751318" cy="495613"/>
            </a:xfrm>
            <a:prstGeom prst="rect">
              <a:avLst/>
            </a:prstGeom>
          </p:spPr>
        </p:pic>
        <p:pic>
          <p:nvPicPr>
            <p:cNvPr id="11" name="Picture 10"/>
            <p:cNvPicPr>
              <a:picLocks noChangeAspect="1"/>
            </p:cNvPicPr>
            <p:nvPr/>
          </p:nvPicPr>
          <p:blipFill rotWithShape="1">
            <a:blip r:embed="rId3"/>
            <a:srcRect t="28623" r="73686" b="52294"/>
            <a:stretch/>
          </p:blipFill>
          <p:spPr>
            <a:xfrm>
              <a:off x="6168118" y="2978237"/>
              <a:ext cx="762000" cy="304800"/>
            </a:xfrm>
            <a:prstGeom prst="rect">
              <a:avLst/>
            </a:prstGeom>
          </p:spPr>
        </p:pic>
        <p:pic>
          <p:nvPicPr>
            <p:cNvPr id="12" name="Picture 11"/>
            <p:cNvPicPr>
              <a:picLocks noChangeAspect="1"/>
            </p:cNvPicPr>
            <p:nvPr/>
          </p:nvPicPr>
          <p:blipFill rotWithShape="1">
            <a:blip r:embed="rId3"/>
            <a:srcRect t="4558" r="73528" b="71589"/>
            <a:stretch/>
          </p:blipFill>
          <p:spPr>
            <a:xfrm>
              <a:off x="6168118" y="1951222"/>
              <a:ext cx="766591" cy="381000"/>
            </a:xfrm>
            <a:prstGeom prst="rect">
              <a:avLst/>
            </a:prstGeom>
          </p:spPr>
        </p:pic>
      </p:grpSp>
      <p:pic>
        <p:nvPicPr>
          <p:cNvPr id="20" name="Picture 19"/>
          <p:cNvPicPr>
            <a:picLocks noChangeAspect="1"/>
          </p:cNvPicPr>
          <p:nvPr/>
        </p:nvPicPr>
        <p:blipFill>
          <a:blip r:embed="rId4"/>
          <a:stretch>
            <a:fillRect/>
          </a:stretch>
        </p:blipFill>
        <p:spPr>
          <a:xfrm>
            <a:off x="1791572" y="5261701"/>
            <a:ext cx="4434165" cy="1596299"/>
          </a:xfrm>
          <a:prstGeom prst="rect">
            <a:avLst/>
          </a:prstGeom>
        </p:spPr>
      </p:pic>
      <p:sp>
        <p:nvSpPr>
          <p:cNvPr id="22" name="TextBox 21"/>
          <p:cNvSpPr txBox="1"/>
          <p:nvPr/>
        </p:nvSpPr>
        <p:spPr>
          <a:xfrm>
            <a:off x="4020782" y="5727935"/>
            <a:ext cx="894242" cy="92333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entury Schoolbook" panose="02040604050505020304"/>
                <a:ea typeface="+mn-ea"/>
              </a:rPr>
              <a:t>15x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entury Schoolbook" panose="02040604050505020304"/>
                <a:ea typeface="+mn-ea"/>
              </a:rPr>
              <a:t>74x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entury Schoolbook" panose="02040604050505020304"/>
                <a:ea typeface="+mn-ea"/>
              </a:rPr>
              <a:t>2.6x</a:t>
            </a:r>
          </a:p>
        </p:txBody>
      </p:sp>
    </p:spTree>
    <p:extLst>
      <p:ext uri="{BB962C8B-B14F-4D97-AF65-F5344CB8AC3E}">
        <p14:creationId xmlns:p14="http://schemas.microsoft.com/office/powerpoint/2010/main" val="19952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29"/>
            <a:ext cx="8382000" cy="896471"/>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71915" y="708224"/>
            <a:ext cx="8380412" cy="1195144"/>
          </a:xfrm>
        </p:spPr>
        <p:txBody>
          <a:bodyPr/>
          <a:lstStyle/>
          <a:p>
            <a:r>
              <a:rPr lang="en-US" dirty="0"/>
              <a:t>C and Java Comparable with Java doing better on larger problem sizes</a:t>
            </a:r>
          </a:p>
          <a:p>
            <a:r>
              <a:rPr lang="en-US" dirty="0"/>
              <a:t>All data from one million point dataset with varying number of centers on 16 nodes 24 core Haswell </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
        <p:nvSpPr>
          <p:cNvPr id="5" name="Date Placeholder 4"/>
          <p:cNvSpPr>
            <a:spLocks noGrp="1"/>
          </p:cNvSpPr>
          <p:nvPr>
            <p:ph type="dt" sz="half" idx="2"/>
          </p:nvPr>
        </p:nvSpPr>
        <p:spPr/>
        <p:txBody>
          <a:bodyPr/>
          <a:lstStyle/>
          <a:p>
            <a:fld id="{F2ABA868-F271-4FD4-AA52-CD950FE663FB}" type="datetime1">
              <a:rPr lang="en-US" smtClean="0"/>
              <a:t>12/19/2016</a:t>
            </a:fld>
            <a:endParaRPr lang="en-US"/>
          </a:p>
        </p:txBody>
      </p:sp>
      <p:pic>
        <p:nvPicPr>
          <p:cNvPr id="8" name="Picture 7"/>
          <p:cNvPicPr>
            <a:picLocks noChangeAspect="1"/>
          </p:cNvPicPr>
          <p:nvPr/>
        </p:nvPicPr>
        <p:blipFill>
          <a:blip r:embed="rId2"/>
          <a:stretch>
            <a:fillRect/>
          </a:stretch>
        </p:blipFill>
        <p:spPr>
          <a:xfrm>
            <a:off x="0" y="2121042"/>
            <a:ext cx="9144000" cy="4717364"/>
          </a:xfrm>
          <a:prstGeom prst="rect">
            <a:avLst/>
          </a:prstGeom>
        </p:spPr>
      </p:pic>
    </p:spTree>
    <p:extLst>
      <p:ext uri="{BB962C8B-B14F-4D97-AF65-F5344CB8AC3E}">
        <p14:creationId xmlns:p14="http://schemas.microsoft.com/office/powerpoint/2010/main" val="742936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44</a:t>
            </a:fld>
            <a:endParaRPr lang="en-US"/>
          </a:p>
        </p:txBody>
      </p:sp>
      <p:sp>
        <p:nvSpPr>
          <p:cNvPr id="2" name="Date Placeholder 1"/>
          <p:cNvSpPr>
            <a:spLocks noGrp="1"/>
          </p:cNvSpPr>
          <p:nvPr>
            <p:ph type="dt" sz="half" idx="10"/>
          </p:nvPr>
        </p:nvSpPr>
        <p:spPr/>
        <p:txBody>
          <a:bodyPr/>
          <a:lstStyle/>
          <a:p>
            <a:fld id="{153B4436-4ECA-49B2-8960-29A2A55349F5}" type="datetime1">
              <a:rPr lang="en-US" smtClean="0"/>
              <a:t>12/19/2016</a:t>
            </a:fld>
            <a:endParaRPr lang="en-US"/>
          </a:p>
        </p:txBody>
      </p:sp>
    </p:spTree>
    <p:extLst>
      <p:ext uri="{BB962C8B-B14F-4D97-AF65-F5344CB8AC3E}">
        <p14:creationId xmlns:p14="http://schemas.microsoft.com/office/powerpoint/2010/main" val="2425830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earlier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
        <p:nvSpPr>
          <p:cNvPr id="5" name="Date Placeholder 4"/>
          <p:cNvSpPr>
            <a:spLocks noGrp="1"/>
          </p:cNvSpPr>
          <p:nvPr>
            <p:ph type="dt" sz="half" idx="2"/>
          </p:nvPr>
        </p:nvSpPr>
        <p:spPr/>
        <p:txBody>
          <a:bodyPr/>
          <a:lstStyle/>
          <a:p>
            <a:fld id="{35AAD8C3-4D84-447B-917E-3EB8C366F58B}" type="datetime1">
              <a:rPr lang="en-US" smtClean="0">
                <a:solidFill>
                  <a:srgbClr val="000000">
                    <a:tint val="75000"/>
                  </a:srgbClr>
                </a:solidFill>
              </a:rPr>
              <a:t>12/19/2016</a:t>
            </a:fld>
            <a:endParaRPr lang="en-US">
              <a:solidFill>
                <a:srgbClr val="000000">
                  <a:tint val="75000"/>
                </a:srgbClr>
              </a:solidFill>
            </a:endParaRPr>
          </a:p>
        </p:txBody>
      </p:sp>
    </p:spTree>
    <p:extLst>
      <p:ext uri="{BB962C8B-B14F-4D97-AF65-F5344CB8AC3E}">
        <p14:creationId xmlns:p14="http://schemas.microsoft.com/office/powerpoint/2010/main" val="2098373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 y="163793"/>
            <a:ext cx="9143999" cy="753134"/>
          </a:xfrm>
        </p:spPr>
        <p:txBody>
          <a:bodyPr/>
          <a:lstStyle/>
          <a:p>
            <a:pPr algn="ctr"/>
            <a:r>
              <a:rPr lang="en-US" dirty="0"/>
              <a:t>HPC Runtime versus ABDS distributed Computing Model on Data Analytics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
        <p:nvSpPr>
          <p:cNvPr id="5" name="Date Placeholder 4"/>
          <p:cNvSpPr>
            <a:spLocks noGrp="1"/>
          </p:cNvSpPr>
          <p:nvPr>
            <p:ph type="dt" sz="half" idx="2"/>
          </p:nvPr>
        </p:nvSpPr>
        <p:spPr/>
        <p:txBody>
          <a:bodyPr/>
          <a:lstStyle/>
          <a:p>
            <a:fld id="{C5718DB7-5B71-4554-9073-B2EFA0B42FD3}" type="datetime1">
              <a:rPr lang="en-US" smtClean="0">
                <a:solidFill>
                  <a:srgbClr val="000000">
                    <a:tint val="75000"/>
                  </a:srgbClr>
                </a:solidFill>
              </a:rPr>
              <a:t>12/19/2016</a:t>
            </a:fld>
            <a:endParaRPr lang="en-US">
              <a:solidFill>
                <a:srgbClr val="000000">
                  <a:tint val="75000"/>
                </a:srgbClr>
              </a:solidFill>
            </a:endParaRP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2200"/>
            <a:ext cx="5529463" cy="4495800"/>
          </a:xfrm>
          <a:prstGeom prst="rect">
            <a:avLst/>
          </a:prstGeom>
        </p:spPr>
      </p:pic>
      <p:sp>
        <p:nvSpPr>
          <p:cNvPr id="6" name="Rectangle 5"/>
          <p:cNvSpPr/>
          <p:nvPr/>
        </p:nvSpPr>
        <p:spPr>
          <a:xfrm>
            <a:off x="152400" y="1177898"/>
            <a:ext cx="5691285" cy="461665"/>
          </a:xfrm>
          <a:prstGeom prst="rect">
            <a:avLst/>
          </a:prstGeom>
        </p:spPr>
        <p:txBody>
          <a:bodyPr wrap="square">
            <a:spAutoFit/>
          </a:bodyPr>
          <a:lstStyle/>
          <a:p>
            <a:endParaRPr lang="en-US" dirty="0"/>
          </a:p>
        </p:txBody>
      </p:sp>
      <p:pic>
        <p:nvPicPr>
          <p:cNvPr id="3" name="Picture 2"/>
          <p:cNvPicPr>
            <a:picLocks noChangeAspect="1"/>
          </p:cNvPicPr>
          <p:nvPr/>
        </p:nvPicPr>
        <p:blipFill rotWithShape="1">
          <a:blip r:embed="rId4"/>
          <a:srcRect r="33610"/>
          <a:stretch/>
        </p:blipFill>
        <p:spPr>
          <a:xfrm>
            <a:off x="5585210" y="2362200"/>
            <a:ext cx="3570513" cy="3669387"/>
          </a:xfrm>
          <a:prstGeom prst="rect">
            <a:avLst/>
          </a:prstGeom>
        </p:spPr>
      </p:pic>
      <p:pic>
        <p:nvPicPr>
          <p:cNvPr id="30" name="Picture 29"/>
          <p:cNvPicPr>
            <a:picLocks noChangeAspect="1"/>
          </p:cNvPicPr>
          <p:nvPr/>
        </p:nvPicPr>
        <p:blipFill rotWithShape="1">
          <a:blip r:embed="rId4"/>
          <a:srcRect l="64287" t="22314" b="28656"/>
          <a:stretch/>
        </p:blipFill>
        <p:spPr>
          <a:xfrm>
            <a:off x="7525709" y="861242"/>
            <a:ext cx="1596465" cy="1676400"/>
          </a:xfrm>
          <a:prstGeom prst="rect">
            <a:avLst/>
          </a:prstGeom>
        </p:spPr>
      </p:pic>
      <p:sp>
        <p:nvSpPr>
          <p:cNvPr id="7" name="TextBox 6"/>
          <p:cNvSpPr txBox="1"/>
          <p:nvPr/>
        </p:nvSpPr>
        <p:spPr>
          <a:xfrm>
            <a:off x="11724" y="1085513"/>
            <a:ext cx="7684476" cy="1200329"/>
          </a:xfrm>
          <a:prstGeom prst="rect">
            <a:avLst/>
          </a:prstGeom>
          <a:noFill/>
        </p:spPr>
        <p:txBody>
          <a:bodyPr wrap="square" rtlCol="0">
            <a:spAutoFit/>
          </a:bodyPr>
          <a:lstStyle/>
          <a:p>
            <a:r>
              <a:rPr lang="en-US" dirty="0"/>
              <a:t>Hadoop writes to disk and is slowest; Spark and Flink spawn many processes and do not support </a:t>
            </a:r>
            <a:r>
              <a:rPr lang="en-US" dirty="0" err="1"/>
              <a:t>allreduce</a:t>
            </a:r>
            <a:r>
              <a:rPr lang="en-US" dirty="0"/>
              <a:t> directly; MPI does in-place combined reduce/broadcast</a:t>
            </a:r>
          </a:p>
        </p:txBody>
      </p:sp>
    </p:spTree>
    <p:extLst>
      <p:ext uri="{BB962C8B-B14F-4D97-AF65-F5344CB8AC3E}">
        <p14:creationId xmlns:p14="http://schemas.microsoft.com/office/powerpoint/2010/main" val="989241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11" y="0"/>
            <a:ext cx="8382000" cy="752559"/>
          </a:xfrm>
        </p:spPr>
        <p:txBody>
          <a:bodyPr/>
          <a:lstStyle/>
          <a:p>
            <a:r>
              <a:rPr lang="en-US" dirty="0" err="1"/>
              <a:t>Flink</a:t>
            </a:r>
            <a:r>
              <a:rPr lang="en-US" dirty="0"/>
              <a:t> MDS Dataflow Graph</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47603" y="685800"/>
            <a:ext cx="9207026" cy="6100718"/>
          </a:xfrm>
          <a:prstGeom prst="rect">
            <a:avLst/>
          </a:prstGeom>
        </p:spPr>
      </p:pic>
    </p:spTree>
    <p:extLst>
      <p:ext uri="{BB962C8B-B14F-4D97-AF65-F5344CB8AC3E}">
        <p14:creationId xmlns:p14="http://schemas.microsoft.com/office/powerpoint/2010/main" val="2890834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80" y="-8254"/>
            <a:ext cx="8382000" cy="755350"/>
          </a:xfrm>
        </p:spPr>
        <p:txBody>
          <a:bodyPr>
            <a:normAutofit/>
          </a:bodyPr>
          <a:lstStyle/>
          <a:p>
            <a:r>
              <a:rPr lang="en-US" dirty="0"/>
              <a:t>K-Means Clustering in Spark, Flink, MPI</a:t>
            </a:r>
          </a:p>
        </p:txBody>
      </p:sp>
      <p:sp>
        <p:nvSpPr>
          <p:cNvPr id="6" name="Slide Number Placeholder 5"/>
          <p:cNvSpPr>
            <a:spLocks noGrp="1"/>
          </p:cNvSpPr>
          <p:nvPr>
            <p:ph type="sldNum" sz="quarter" idx="12"/>
          </p:nvPr>
        </p:nvSpPr>
        <p:spPr/>
        <p:txBody>
          <a:bodyPr/>
          <a:lstStyle/>
          <a:p>
            <a:fld id="{9C1BBE50-AC4E-4E27-8193-601C5ABE0879}" type="slidenum">
              <a:rPr lang="en-US" smtClean="0"/>
              <a:t>48</a:t>
            </a:fld>
            <a:endParaRPr lang="en-US" dirty="0"/>
          </a:p>
        </p:txBody>
      </p:sp>
      <p:sp>
        <p:nvSpPr>
          <p:cNvPr id="8" name="Date Placeholder 7"/>
          <p:cNvSpPr>
            <a:spLocks noGrp="1"/>
          </p:cNvSpPr>
          <p:nvPr>
            <p:ph type="dt" sz="half" idx="2"/>
          </p:nvPr>
        </p:nvSpPr>
        <p:spPr/>
        <p:txBody>
          <a:bodyPr/>
          <a:lstStyle/>
          <a:p>
            <a:fld id="{4544A67A-47A0-477B-B233-EF7EF5966E73}" type="datetime1">
              <a:rPr lang="en-US" smtClean="0"/>
              <a:t>12/19/2016</a:t>
            </a:fld>
            <a:endParaRPr lang="en-US"/>
          </a:p>
        </p:txBody>
      </p:sp>
      <p:sp>
        <p:nvSpPr>
          <p:cNvPr id="34" name="Rectangle 33"/>
          <p:cNvSpPr/>
          <p:nvPr/>
        </p:nvSpPr>
        <p:spPr>
          <a:xfrm>
            <a:off x="5074238" y="5379037"/>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sp>
        <p:nvSpPr>
          <p:cNvPr id="38" name="Rectangle 37"/>
          <p:cNvSpPr/>
          <p:nvPr/>
        </p:nvSpPr>
        <p:spPr>
          <a:xfrm>
            <a:off x="16322" y="5963812"/>
            <a:ext cx="4867633" cy="738664"/>
          </a:xfrm>
          <a:prstGeom prst="rect">
            <a:avLst/>
          </a:prstGeom>
          <a:solidFill>
            <a:schemeClr val="bg1"/>
          </a:solidFill>
        </p:spPr>
        <p:txBody>
          <a:bodyPr wrap="square">
            <a:spAutoFit/>
          </a:bodyPr>
          <a:lstStyle/>
          <a:p>
            <a:r>
              <a:rPr lang="en-US" sz="1400" dirty="0"/>
              <a:t>K-Means total and compute times for 100k 2D points and1k,2k,4k,8k, and 16k centroids for Spark, Flink, and MPI Java LRT-BSP CE. Run on 1 node as 24x1.</a:t>
            </a:r>
            <a:endParaRPr lang="en-US" sz="1400" dirty="0">
              <a:latin typeface="+mj-lt"/>
            </a:endParaRPr>
          </a:p>
        </p:txBody>
      </p:sp>
      <p:sp>
        <p:nvSpPr>
          <p:cNvPr id="42" name="Rectangle 41"/>
          <p:cNvSpPr/>
          <p:nvPr/>
        </p:nvSpPr>
        <p:spPr>
          <a:xfrm>
            <a:off x="5087606" y="5800489"/>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8" y="3288449"/>
            <a:ext cx="4837459" cy="2675363"/>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974" y="2971673"/>
            <a:ext cx="4375226" cy="2448650"/>
          </a:xfrm>
          <a:prstGeom prst="rect">
            <a:avLst/>
          </a:prstGeom>
        </p:spPr>
      </p:pic>
      <p:grpSp>
        <p:nvGrpSpPr>
          <p:cNvPr id="4" name="Group 3"/>
          <p:cNvGrpSpPr/>
          <p:nvPr/>
        </p:nvGrpSpPr>
        <p:grpSpPr>
          <a:xfrm>
            <a:off x="16322" y="660476"/>
            <a:ext cx="9053250" cy="2676374"/>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040562" y="899243"/>
              <a:ext cx="3145413" cy="461665"/>
            </a:xfrm>
            <a:prstGeom prst="rect">
              <a:avLst/>
            </a:prstGeom>
            <a:noFill/>
          </p:spPr>
          <p:txBody>
            <a:bodyPr wrap="none" rtlCol="0">
              <a:spAutoFit/>
            </a:bodyPr>
            <a:lstStyle/>
            <a:p>
              <a:r>
                <a:rPr lang="en-US" dirty="0"/>
                <a:t>Dataflow for K-means</a:t>
              </a:r>
            </a:p>
          </p:txBody>
        </p:sp>
      </p:grpSp>
    </p:spTree>
    <p:extLst>
      <p:ext uri="{BB962C8B-B14F-4D97-AF65-F5344CB8AC3E}">
        <p14:creationId xmlns:p14="http://schemas.microsoft.com/office/powerpoint/2010/main" val="1260769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 y="609600"/>
            <a:ext cx="9120352" cy="51054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pPr lvl="1"/>
            <a:r>
              <a:rPr lang="en-US" sz="2200" b="1" dirty="0"/>
              <a:t>In-place </a:t>
            </a:r>
            <a:r>
              <a:rPr lang="en-US" sz="2200" dirty="0"/>
              <a:t>implementation</a:t>
            </a:r>
          </a:p>
          <a:p>
            <a:pPr lvl="1"/>
            <a:r>
              <a:rPr lang="en-US" sz="2200" dirty="0"/>
              <a:t>Synchronization important as parallel computing</a:t>
            </a:r>
          </a:p>
          <a:p>
            <a:r>
              <a:rPr lang="en-US" sz="2200" b="1" dirty="0"/>
              <a:t>Dataflow</a:t>
            </a:r>
            <a:r>
              <a:rPr lang="en-US" sz="2200" dirty="0"/>
              <a:t> typical of distributed or Grid computing workflow paradigms</a:t>
            </a:r>
          </a:p>
          <a:p>
            <a:pPr lvl="1"/>
            <a:r>
              <a:rPr lang="en-US" sz="2200" dirty="0"/>
              <a:t>Data sometimes and model parameters certainly transmitted </a:t>
            </a:r>
          </a:p>
          <a:p>
            <a:pPr lvl="1"/>
            <a:r>
              <a:rPr lang="en-US" sz="2200" dirty="0"/>
              <a:t>If used in workflow, large amount of computing and no synchronization constraints</a:t>
            </a:r>
          </a:p>
          <a:p>
            <a:pPr lvl="1"/>
            <a:r>
              <a:rPr lang="en-US" sz="2200" dirty="0"/>
              <a:t>Caching in iterative MapReduce avoids data communication and in fact systems like </a:t>
            </a:r>
            <a:r>
              <a:rPr lang="en-US" sz="2200" dirty="0" err="1"/>
              <a:t>TensorFlow</a:t>
            </a:r>
            <a:r>
              <a:rPr lang="en-US" sz="2200" dirty="0"/>
              <a:t>, Spark or Flink are called dataflow but usually implement </a:t>
            </a:r>
            <a:r>
              <a:rPr lang="en-US" sz="2200" b="1" dirty="0"/>
              <a:t>“model-parameter” flow</a:t>
            </a:r>
          </a:p>
          <a:p>
            <a:r>
              <a:rPr lang="en-US" sz="2200" b="1" dirty="0"/>
              <a:t>HPC-ABDS Plan: </a:t>
            </a:r>
            <a:r>
              <a:rPr lang="en-US" sz="2200" dirty="0"/>
              <a:t>Add in-place implementations when best to ABDS keeping ABDS Interface as in next slide</a:t>
            </a:r>
          </a:p>
          <a:p>
            <a:endParaRPr lang="en-US" sz="2200" b="1"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
        <p:nvSpPr>
          <p:cNvPr id="5" name="Date Placeholder 4"/>
          <p:cNvSpPr>
            <a:spLocks noGrp="1"/>
          </p:cNvSpPr>
          <p:nvPr>
            <p:ph type="dt" sz="half" idx="2"/>
          </p:nvPr>
        </p:nvSpPr>
        <p:spPr/>
        <p:txBody>
          <a:bodyPr/>
          <a:lstStyle/>
          <a:p>
            <a:fld id="{7F175D91-FF07-4C9F-BF19-94FB186270F5}" type="datetime1">
              <a:rPr lang="en-US" smtClean="0">
                <a:solidFill>
                  <a:srgbClr val="000000">
                    <a:tint val="75000"/>
                  </a:srgbClr>
                </a:solidFill>
              </a:rPr>
              <a:t>12/19/2016</a:t>
            </a:fld>
            <a:endParaRPr lang="en-US">
              <a:solidFill>
                <a:srgbClr val="000000">
                  <a:tint val="75000"/>
                </a:srgbClr>
              </a:solidFill>
            </a:endParaRPr>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a:t>
            </a:r>
          </a:p>
        </p:txBody>
      </p:sp>
    </p:spTree>
    <p:extLst>
      <p:ext uri="{BB962C8B-B14F-4D97-AF65-F5344CB8AC3E}">
        <p14:creationId xmlns:p14="http://schemas.microsoft.com/office/powerpoint/2010/main" val="280217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62000"/>
          </a:xfrm>
        </p:spPr>
        <p:txBody>
          <a:bodyPr/>
          <a:lstStyle/>
          <a:p>
            <a:pPr algn="ctr"/>
            <a:r>
              <a:rPr lang="en-US" sz="3200" dirty="0"/>
              <a:t>Why Connect (“Converge”) Big Data and HPC</a:t>
            </a:r>
          </a:p>
        </p:txBody>
      </p:sp>
      <p:sp>
        <p:nvSpPr>
          <p:cNvPr id="3" name="Content Placeholder 2"/>
          <p:cNvSpPr>
            <a:spLocks noGrp="1"/>
          </p:cNvSpPr>
          <p:nvPr>
            <p:ph idx="1"/>
          </p:nvPr>
        </p:nvSpPr>
        <p:spPr>
          <a:xfrm>
            <a:off x="76199" y="685800"/>
            <a:ext cx="9067800" cy="5334000"/>
          </a:xfrm>
        </p:spPr>
        <p:txBody>
          <a:bodyPr/>
          <a:lstStyle/>
          <a:p>
            <a:r>
              <a:rPr lang="en-US" sz="1800" dirty="0"/>
              <a:t>Two major trends in computing systems are </a:t>
            </a:r>
          </a:p>
          <a:p>
            <a:pPr lvl="1"/>
            <a:r>
              <a:rPr lang="en-US" sz="1800" b="1" dirty="0"/>
              <a:t>Growth in high performance computing (HPC</a:t>
            </a:r>
            <a:r>
              <a:rPr lang="en-US" sz="1800" dirty="0"/>
              <a:t>) with an international exascale initiative (China in the lead)</a:t>
            </a:r>
          </a:p>
          <a:p>
            <a:pPr lvl="1"/>
            <a:r>
              <a:rPr lang="en-US" sz="1800" b="1" dirty="0"/>
              <a:t>Big data </a:t>
            </a:r>
            <a:r>
              <a:rPr lang="en-US" sz="1800" dirty="0"/>
              <a:t>phenomenon with an accompanying </a:t>
            </a:r>
            <a:r>
              <a:rPr lang="en-US" sz="1800" b="1" dirty="0"/>
              <a:t>cloud</a:t>
            </a:r>
            <a:r>
              <a:rPr lang="en-US" sz="1800" dirty="0"/>
              <a:t> infrastructure of well publicized dramatic and increasing size and sophistication.</a:t>
            </a:r>
          </a:p>
          <a:p>
            <a:r>
              <a:rPr lang="en-US" sz="1800" dirty="0"/>
              <a:t>Note “Big Data” largely an </a:t>
            </a:r>
            <a:r>
              <a:rPr lang="en-US" sz="1800" b="1" dirty="0"/>
              <a:t>industry initiative </a:t>
            </a:r>
            <a:r>
              <a:rPr lang="en-US" sz="1800" dirty="0"/>
              <a:t>although software used is often open source</a:t>
            </a:r>
          </a:p>
          <a:p>
            <a:pPr lvl="1"/>
            <a:r>
              <a:rPr lang="en-US" sz="1800" dirty="0"/>
              <a:t>So </a:t>
            </a:r>
            <a:r>
              <a:rPr lang="en-US" sz="1800" b="1" dirty="0"/>
              <a:t>HPC</a:t>
            </a:r>
            <a:r>
              <a:rPr lang="en-US" sz="1800" dirty="0"/>
              <a:t> labels overlaps with “</a:t>
            </a:r>
            <a:r>
              <a:rPr lang="en-US" sz="1800" b="1" dirty="0"/>
              <a:t>research</a:t>
            </a:r>
            <a:r>
              <a:rPr lang="en-US" sz="1800" dirty="0"/>
              <a:t>” e.g. HPC community largely responsible for Astronomy and Accelerator (LHC, Belle, BEPC ..) data analysis</a:t>
            </a:r>
          </a:p>
          <a:p>
            <a:r>
              <a:rPr lang="en-US" sz="1800" dirty="0"/>
              <a:t>Merge HPC and Big Data to get</a:t>
            </a:r>
          </a:p>
          <a:p>
            <a:pPr lvl="1"/>
            <a:r>
              <a:rPr lang="en-US" sz="1800" dirty="0"/>
              <a:t>More efficient sharing of </a:t>
            </a:r>
            <a:r>
              <a:rPr lang="en-US" sz="1800" b="1" dirty="0"/>
              <a:t>large scale resources </a:t>
            </a:r>
            <a:r>
              <a:rPr lang="en-US" sz="1800" dirty="0"/>
              <a:t>running simulations and data analytics as </a:t>
            </a:r>
            <a:r>
              <a:rPr lang="en-US" sz="1800" b="1" dirty="0" err="1"/>
              <a:t>HPCCloud</a:t>
            </a:r>
            <a:r>
              <a:rPr lang="en-US" sz="1800" b="1" dirty="0"/>
              <a:t> 3.0</a:t>
            </a:r>
          </a:p>
          <a:p>
            <a:pPr lvl="1"/>
            <a:r>
              <a:rPr lang="en-US" sz="1800" b="1" dirty="0"/>
              <a:t>Higher performance Big Data algorithms</a:t>
            </a:r>
          </a:p>
          <a:p>
            <a:pPr lvl="1"/>
            <a:r>
              <a:rPr lang="en-US" sz="1800" b="1" dirty="0"/>
              <a:t>Richer software environment </a:t>
            </a:r>
            <a:r>
              <a:rPr lang="en-US" sz="1800" dirty="0"/>
              <a:t>for research community building on many big data tools</a:t>
            </a:r>
          </a:p>
          <a:p>
            <a:pPr lvl="1"/>
            <a:r>
              <a:rPr lang="en-US" sz="1800" dirty="0"/>
              <a:t>Easier </a:t>
            </a:r>
            <a:r>
              <a:rPr lang="en-US" sz="1800" b="1" dirty="0"/>
              <a:t>sustainability model for HPC </a:t>
            </a:r>
            <a:r>
              <a:rPr lang="en-US" sz="1800" dirty="0"/>
              <a:t>– HPC does not have resources to build and maintain a full software stack</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
        <p:nvSpPr>
          <p:cNvPr id="5" name="Date Placeholder 4"/>
          <p:cNvSpPr>
            <a:spLocks noGrp="1"/>
          </p:cNvSpPr>
          <p:nvPr>
            <p:ph type="dt" sz="half" idx="2"/>
          </p:nvPr>
        </p:nvSpPr>
        <p:spPr/>
        <p:txBody>
          <a:bodyPr/>
          <a:lstStyle/>
          <a:p>
            <a:fld id="{2BE0B7AC-05F1-4FD9-8021-4FB031BC8ED3}" type="datetime1">
              <a:rPr lang="en-US" smtClean="0"/>
              <a:t>12/19/2016</a:t>
            </a:fld>
            <a:endParaRPr lang="en-US"/>
          </a:p>
        </p:txBody>
      </p:sp>
    </p:spTree>
    <p:extLst>
      <p:ext uri="{BB962C8B-B14F-4D97-AF65-F5344CB8AC3E}">
        <p14:creationId xmlns:p14="http://schemas.microsoft.com/office/powerpoint/2010/main" val="174124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506273"/>
          </a:xfrm>
        </p:spPr>
        <p:txBody>
          <a:bodyPr/>
          <a:lstStyle/>
          <a:p>
            <a:r>
              <a:rPr lang="en-US" b="1" dirty="0"/>
              <a:t>Judy </a:t>
            </a:r>
            <a:r>
              <a:rPr lang="en-US" b="1" dirty="0" err="1"/>
              <a:t>Qiu</a:t>
            </a:r>
            <a:r>
              <a:rPr lang="en-US" b="1" dirty="0"/>
              <a:t>: Iterative HPC communication; scientific data abstractions</a:t>
            </a:r>
          </a:p>
          <a:p>
            <a:r>
              <a:rPr lang="en-US" dirty="0"/>
              <a:t>Careful support of distributed </a:t>
            </a:r>
            <a:r>
              <a:rPr lang="en-US" b="1" dirty="0"/>
              <a:t>data</a:t>
            </a:r>
            <a:r>
              <a:rPr lang="en-US" dirty="0"/>
              <a:t> AND </a:t>
            </a:r>
            <a:r>
              <a:rPr lang="en-US" b="1" dirty="0"/>
              <a:t>distributed model</a:t>
            </a:r>
          </a:p>
          <a:p>
            <a:r>
              <a:rPr lang="en-US" dirty="0"/>
              <a:t>Avoids parameter server approach but distributes model over worker nodes and supports collective communication to bring global model to each node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Have also added </a:t>
            </a:r>
            <a:r>
              <a:rPr lang="en-US" b="1" dirty="0"/>
              <a:t>HPC</a:t>
            </a:r>
            <a:r>
              <a:rPr lang="en-US" dirty="0"/>
              <a:t> to Apache </a:t>
            </a:r>
            <a:r>
              <a:rPr lang="en-US" b="1" dirty="0"/>
              <a:t>Storm</a:t>
            </a:r>
            <a:r>
              <a:rPr lang="en-US" dirty="0"/>
              <a:t> and </a:t>
            </a:r>
            <a:r>
              <a:rPr lang="en-US" b="1" dirty="0"/>
              <a:t>Heron</a:t>
            </a:r>
            <a:r>
              <a:rPr lang="en-US" dirty="0"/>
              <a:t>; working on adding Parallel Computing Runtime to Distributed computing model built into Apache </a:t>
            </a:r>
            <a:r>
              <a:rPr lang="en-US" b="1" dirty="0"/>
              <a:t>Spark</a:t>
            </a:r>
            <a:r>
              <a:rPr lang="en-US" dirty="0"/>
              <a:t>, </a:t>
            </a:r>
            <a:r>
              <a:rPr lang="en-US" b="1" dirty="0"/>
              <a:t>Flink</a:t>
            </a:r>
            <a:r>
              <a:rPr lang="en-US" dirty="0"/>
              <a:t>, </a:t>
            </a:r>
            <a:r>
              <a:rPr lang="en-US" b="1" dirty="0"/>
              <a:t>Beam</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
        <p:nvSpPr>
          <p:cNvPr id="4" name="Date Placeholder 3"/>
          <p:cNvSpPr>
            <a:spLocks noGrp="1"/>
          </p:cNvSpPr>
          <p:nvPr>
            <p:ph type="dt" sz="half" idx="2"/>
          </p:nvPr>
        </p:nvSpPr>
        <p:spPr>
          <a:xfrm>
            <a:off x="5791200" y="6220731"/>
            <a:ext cx="2057400" cy="365125"/>
          </a:xfrm>
        </p:spPr>
        <p:txBody>
          <a:bodyPr/>
          <a:lstStyle/>
          <a:p>
            <a:fld id="{F5547308-E976-4E56-9FCD-E170A1417B07}" type="datetime1">
              <a:rPr lang="en-US" smtClean="0">
                <a:solidFill>
                  <a:srgbClr val="000000">
                    <a:tint val="75000"/>
                  </a:srgbClr>
                </a:solidFill>
              </a:rPr>
              <a:t>12/19/2016</a:t>
            </a:fld>
            <a:endParaRPr lang="en-US">
              <a:solidFill>
                <a:srgbClr val="000000">
                  <a:tint val="75000"/>
                </a:srgbClr>
              </a:solidFill>
            </a:endParaRPr>
          </a:p>
        </p:txBody>
      </p:sp>
      <p:grpSp>
        <p:nvGrpSpPr>
          <p:cNvPr id="9" name="Group 8"/>
          <p:cNvGrpSpPr/>
          <p:nvPr/>
        </p:nvGrpSpPr>
        <p:grpSpPr>
          <a:xfrm>
            <a:off x="23471" y="2012236"/>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1720710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904" y="99816"/>
            <a:ext cx="4526280" cy="3685001"/>
            <a:chOff x="-2062186" y="1069879"/>
            <a:chExt cx="4526280" cy="3685001"/>
          </a:xfrm>
        </p:grpSpPr>
        <p:pic>
          <p:nvPicPr>
            <p:cNvPr id="6" name="Picture 5"/>
            <p:cNvPicPr>
              <a:picLocks noChangeAspect="1"/>
            </p:cNvPicPr>
            <p:nvPr/>
          </p:nvPicPr>
          <p:blipFill rotWithShape="1">
            <a:blip r:embed="rId2"/>
            <a:srcRect l="13496" t="15143" r="6905" b="47187"/>
            <a:stretch/>
          </p:blipFill>
          <p:spPr>
            <a:xfrm>
              <a:off x="-2062186" y="1069879"/>
              <a:ext cx="4526280" cy="3685001"/>
            </a:xfrm>
            <a:prstGeom prst="rect">
              <a:avLst/>
            </a:prstGeom>
          </p:spPr>
        </p:pic>
        <p:sp>
          <p:nvSpPr>
            <p:cNvPr id="12" name="TextBox 11"/>
            <p:cNvSpPr txBox="1"/>
            <p:nvPr/>
          </p:nvSpPr>
          <p:spPr>
            <a:xfrm>
              <a:off x="-566822" y="137467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4237F3-D949-402F-8353-B8F7A30CE4B4}" type="datetime1">
              <a:rPr kumimoji="0" lang="en-US" sz="1800" b="0" i="0" u="none" strike="noStrike" kern="0" cap="none" spc="0" normalizeH="0" baseline="0" noProof="0" smtClean="0">
                <a:ln>
                  <a:noFill/>
                </a:ln>
                <a:solidFill>
                  <a:srgbClr val="000000">
                    <a:tint val="75000"/>
                  </a:srgbClr>
                </a:solidFill>
                <a:effectLst/>
                <a:uLnTx/>
                <a:uFillTx/>
              </a:rPr>
              <a:t>12/19/2016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7" name="Group 16"/>
          <p:cNvGrpSpPr/>
          <p:nvPr/>
        </p:nvGrpSpPr>
        <p:grpSpPr>
          <a:xfrm>
            <a:off x="4719364" y="3486807"/>
            <a:ext cx="4423955" cy="3422468"/>
            <a:chOff x="4032068" y="1733006"/>
            <a:chExt cx="4423955" cy="3422468"/>
          </a:xfrm>
        </p:grpSpPr>
        <p:pic>
          <p:nvPicPr>
            <p:cNvPr id="7" name="Picture 6"/>
            <p:cNvPicPr>
              <a:picLocks noChangeAspect="1"/>
            </p:cNvPicPr>
            <p:nvPr/>
          </p:nvPicPr>
          <p:blipFill rotWithShape="1">
            <a:blip r:embed="rId3"/>
            <a:srcRect l="13926" t="27816" r="6518" b="12446"/>
            <a:stretch/>
          </p:blipFill>
          <p:spPr>
            <a:xfrm>
              <a:off x="4032068" y="1733006"/>
              <a:ext cx="4423955" cy="3422468"/>
            </a:xfrm>
            <a:prstGeom prst="rect">
              <a:avLst/>
            </a:prstGeom>
          </p:spPr>
        </p:pic>
        <p:sp>
          <p:nvSpPr>
            <p:cNvPr id="9" name="TextBox 8"/>
            <p:cNvSpPr txBox="1"/>
            <p:nvPr/>
          </p:nvSpPr>
          <p:spPr>
            <a:xfrm>
              <a:off x="5354058" y="1902059"/>
              <a:ext cx="88998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enwiki</a:t>
              </a:r>
              <a:endParaRPr kumimoji="0" lang="en-US" sz="1800" b="1" i="0" u="none" strike="noStrike" kern="0" cap="none" spc="0" normalizeH="0" baseline="0" noProof="0" dirty="0">
                <a:ln>
                  <a:noFill/>
                </a:ln>
                <a:solidFill>
                  <a:sysClr val="windowText" lastClr="000000"/>
                </a:solidFill>
                <a:effectLst/>
                <a:uLnTx/>
                <a:uFillTx/>
              </a:endParaRPr>
            </a:p>
          </p:txBody>
        </p:sp>
      </p:grpSp>
      <p:grpSp>
        <p:nvGrpSpPr>
          <p:cNvPr id="16" name="Group 15"/>
          <p:cNvGrpSpPr/>
          <p:nvPr/>
        </p:nvGrpSpPr>
        <p:grpSpPr>
          <a:xfrm>
            <a:off x="-23904" y="3600017"/>
            <a:ext cx="4467497" cy="3309258"/>
            <a:chOff x="2050293" y="692330"/>
            <a:chExt cx="4467497" cy="3309258"/>
          </a:xfrm>
        </p:grpSpPr>
        <p:pic>
          <p:nvPicPr>
            <p:cNvPr id="8" name="Picture 7"/>
            <p:cNvPicPr>
              <a:picLocks noChangeAspect="1"/>
            </p:cNvPicPr>
            <p:nvPr/>
          </p:nvPicPr>
          <p:blipFill rotWithShape="1">
            <a:blip r:embed="rId4"/>
            <a:srcRect l="6004" t="55585" r="8718" b="9178"/>
            <a:stretch/>
          </p:blipFill>
          <p:spPr>
            <a:xfrm>
              <a:off x="2050293" y="692330"/>
              <a:ext cx="4467497" cy="3309258"/>
            </a:xfrm>
            <a:prstGeom prst="rect">
              <a:avLst/>
            </a:prstGeom>
          </p:spPr>
        </p:pic>
        <p:sp>
          <p:nvSpPr>
            <p:cNvPr id="10" name="TextBox 9"/>
            <p:cNvSpPr txBox="1"/>
            <p:nvPr/>
          </p:nvSpPr>
          <p:spPr>
            <a:xfrm>
              <a:off x="4795001" y="1825671"/>
              <a:ext cx="1056700"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Bi-gram</a:t>
              </a:r>
            </a:p>
          </p:txBody>
        </p:sp>
      </p:grpSp>
      <p:grpSp>
        <p:nvGrpSpPr>
          <p:cNvPr id="15" name="Group 14"/>
          <p:cNvGrpSpPr/>
          <p:nvPr/>
        </p:nvGrpSpPr>
        <p:grpSpPr>
          <a:xfrm>
            <a:off x="4726379" y="173201"/>
            <a:ext cx="4417621" cy="3472995"/>
            <a:chOff x="-2886782" y="4270188"/>
            <a:chExt cx="4417621" cy="3472995"/>
          </a:xfrm>
        </p:grpSpPr>
        <p:pic>
          <p:nvPicPr>
            <p:cNvPr id="14" name="Picture 13"/>
            <p:cNvPicPr>
              <a:picLocks noChangeAspect="1"/>
            </p:cNvPicPr>
            <p:nvPr/>
          </p:nvPicPr>
          <p:blipFill rotWithShape="1">
            <a:blip r:embed="rId4"/>
            <a:srcRect l="6708" t="13686" r="8966" b="49335"/>
            <a:stretch/>
          </p:blipFill>
          <p:spPr>
            <a:xfrm>
              <a:off x="-2886782" y="4270188"/>
              <a:ext cx="4417621" cy="3472995"/>
            </a:xfrm>
            <a:prstGeom prst="rect">
              <a:avLst/>
            </a:prstGeom>
          </p:spPr>
        </p:pic>
        <p:sp>
          <p:nvSpPr>
            <p:cNvPr id="11" name="TextBox 10"/>
            <p:cNvSpPr txBox="1"/>
            <p:nvPr/>
          </p:nvSpPr>
          <p:spPr>
            <a:xfrm>
              <a:off x="-465480" y="511859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18" name="TextBox 17"/>
          <p:cNvSpPr txBox="1"/>
          <p:nvPr/>
        </p:nvSpPr>
        <p:spPr>
          <a:xfrm>
            <a:off x="-23904" y="-15130"/>
            <a:ext cx="8109912"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Latent Dirichlet Allocation on 100 Haswell nodes: </a:t>
            </a:r>
            <a:r>
              <a:rPr kumimoji="0" lang="en-US" sz="1800" b="1" i="0" u="none" strike="noStrike" kern="0" cap="none" spc="0" normalizeH="0" baseline="0" noProof="0" dirty="0">
                <a:ln>
                  <a:noFill/>
                </a:ln>
                <a:solidFill>
                  <a:srgbClr val="FF0000"/>
                </a:solidFill>
                <a:effectLst/>
                <a:uLnTx/>
                <a:uFillTx/>
              </a:rPr>
              <a:t>red is Harp (</a:t>
            </a:r>
            <a:r>
              <a:rPr kumimoji="0" lang="en-US" sz="1800" b="1" i="0" u="none" strike="noStrike" kern="0" cap="none" spc="0" normalizeH="0" baseline="0" noProof="0" dirty="0" err="1">
                <a:ln>
                  <a:noFill/>
                </a:ln>
                <a:solidFill>
                  <a:srgbClr val="FF0000"/>
                </a:solidFill>
                <a:effectLst/>
                <a:uLnTx/>
                <a:uFillTx/>
              </a:rPr>
              <a:t>lgs</a:t>
            </a:r>
            <a:r>
              <a:rPr kumimoji="0" lang="en-US" sz="1800" b="1" i="0" u="none" strike="noStrike" kern="0" cap="none" spc="0" normalizeH="0" baseline="0" noProof="0" dirty="0">
                <a:ln>
                  <a:noFill/>
                </a:ln>
                <a:solidFill>
                  <a:srgbClr val="FF0000"/>
                </a:solidFill>
                <a:effectLst/>
                <a:uLnTx/>
                <a:uFillTx/>
              </a:rPr>
              <a:t> and </a:t>
            </a:r>
            <a:r>
              <a:rPr kumimoji="0" lang="en-US" sz="1800" b="1" i="0" u="none" strike="noStrike" kern="0" cap="none" spc="0" normalizeH="0" baseline="0" noProof="0" dirty="0" err="1">
                <a:ln>
                  <a:noFill/>
                </a:ln>
                <a:solidFill>
                  <a:srgbClr val="FF0000"/>
                </a:solidFill>
                <a:effectLst/>
                <a:uLnTx/>
                <a:uFillTx/>
              </a:rPr>
              <a:t>rtt</a:t>
            </a:r>
            <a:r>
              <a:rPr kumimoji="0" lang="en-US" sz="1800" b="1" i="0" u="none" strike="noStrike" kern="0" cap="none" spc="0" normalizeH="0" baseline="0" noProof="0" dirty="0">
                <a:ln>
                  <a:noFill/>
                </a:ln>
                <a:solidFill>
                  <a:srgbClr val="FF0000"/>
                </a:solidFill>
                <a:effectLst/>
                <a:uLnTx/>
                <a:uFillTx/>
              </a:rPr>
              <a:t>)</a:t>
            </a:r>
          </a:p>
        </p:txBody>
      </p:sp>
    </p:spTree>
    <p:extLst>
      <p:ext uri="{BB962C8B-B14F-4D97-AF65-F5344CB8AC3E}">
        <p14:creationId xmlns:p14="http://schemas.microsoft.com/office/powerpoint/2010/main" val="2331722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
        <p:nvSpPr>
          <p:cNvPr id="4" name="Date Placeholder 3"/>
          <p:cNvSpPr>
            <a:spLocks noGrp="1"/>
          </p:cNvSpPr>
          <p:nvPr>
            <p:ph type="dt" sz="half" idx="2"/>
          </p:nvPr>
        </p:nvSpPr>
        <p:spPr/>
        <p:txBody>
          <a:bodyPr/>
          <a:lstStyle/>
          <a:p>
            <a:fld id="{3AA48A40-1982-4C24-8832-BEE87FEDAFE6}" type="datetime1">
              <a:rPr lang="en-US" smtClean="0">
                <a:solidFill>
                  <a:srgbClr val="000000">
                    <a:tint val="75000"/>
                  </a:srgbClr>
                </a:solidFill>
              </a:rPr>
              <a:t>12/19/2016</a:t>
            </a:fld>
            <a:endParaRPr lang="en-US">
              <a:solidFill>
                <a:srgbClr val="000000">
                  <a:tint val="75000"/>
                </a:srgbClr>
              </a:solidFill>
            </a:endParaRPr>
          </a:p>
        </p:txBody>
      </p:sp>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r>
                <a:rPr lang="en-US" b="1" i="0" dirty="0"/>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r>
                <a:rPr lang="en-US" b="1" i="0" dirty="0"/>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r>
                <a:rPr lang="en-US" b="1" i="0" dirty="0"/>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r>
                <a:rPr lang="en-US" b="1" i="0" dirty="0"/>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r>
              <a:rPr lang="en-US" sz="1600" dirty="0"/>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2195841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Infrastructure Nexus</a:t>
            </a:r>
          </a:p>
        </p:txBody>
      </p:sp>
      <p:sp>
        <p:nvSpPr>
          <p:cNvPr id="3" name="Subtitle 2"/>
          <p:cNvSpPr>
            <a:spLocks noGrp="1"/>
          </p:cNvSpPr>
          <p:nvPr>
            <p:ph type="subTitle" idx="1"/>
          </p:nvPr>
        </p:nvSpPr>
        <p:spPr/>
        <p:txBody>
          <a:bodyPr/>
          <a:lstStyle/>
          <a:p>
            <a:r>
              <a:rPr lang="en-US" sz="2400" dirty="0">
                <a:solidFill>
                  <a:schemeClr val="tx1"/>
                </a:solidFill>
              </a:rPr>
              <a:t>IaaS</a:t>
            </a:r>
            <a:br>
              <a:rPr lang="en-US" sz="2400" dirty="0">
                <a:solidFill>
                  <a:schemeClr val="tx1"/>
                </a:solidFill>
              </a:rPr>
            </a:br>
            <a:r>
              <a:rPr lang="en-US" sz="2400" dirty="0">
                <a:solidFill>
                  <a:schemeClr val="tx1"/>
                </a:solidFill>
              </a:rPr>
              <a:t>DevOps</a:t>
            </a:r>
            <a:br>
              <a:rPr lang="en-US" sz="2400" dirty="0">
                <a:solidFill>
                  <a:schemeClr val="tx1"/>
                </a:solidFill>
              </a:rPr>
            </a:br>
            <a:r>
              <a:rPr lang="en-US" sz="2400" dirty="0">
                <a:solidFill>
                  <a:schemeClr val="tx1"/>
                </a:solidFill>
              </a:rPr>
              <a:t>Cloudmesh </a:t>
            </a:r>
            <a:r>
              <a:rPr lang="en-US" sz="2400" dirty="0" err="1">
                <a:solidFill>
                  <a:schemeClr val="tx1"/>
                </a:solidFill>
              </a:rPr>
              <a:t>HPCCloud</a:t>
            </a:r>
            <a:r>
              <a:rPr lang="en-US" sz="2400" dirty="0">
                <a:solidFill>
                  <a:schemeClr val="tx1"/>
                </a:solidFill>
              </a:rPr>
              <a:t> 2.0</a:t>
            </a:r>
          </a:p>
        </p:txBody>
      </p:sp>
      <p:sp>
        <p:nvSpPr>
          <p:cNvPr id="4" name="Date Placeholder 3"/>
          <p:cNvSpPr>
            <a:spLocks noGrp="1"/>
          </p:cNvSpPr>
          <p:nvPr>
            <p:ph type="dt" sz="half" idx="10"/>
          </p:nvPr>
        </p:nvSpPr>
        <p:spPr/>
        <p:txBody>
          <a:bodyPr/>
          <a:lstStyle/>
          <a:p>
            <a:fld id="{3BD521F6-E80E-48DF-AC6E-962CE77EEA95}" type="datetime1">
              <a:rPr lang="en-US" smtClean="0"/>
              <a:t>12/19/2016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53</a:t>
            </a:fld>
            <a:endParaRPr lang="en-US"/>
          </a:p>
        </p:txBody>
      </p:sp>
    </p:spTree>
    <p:extLst>
      <p:ext uri="{BB962C8B-B14F-4D97-AF65-F5344CB8AC3E}">
        <p14:creationId xmlns:p14="http://schemas.microsoft.com/office/powerpoint/2010/main" val="34906860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6" y="-3018"/>
            <a:ext cx="8783893" cy="688818"/>
          </a:xfrm>
        </p:spPr>
        <p:txBody>
          <a:bodyPr/>
          <a:lstStyle/>
          <a:p>
            <a:r>
              <a:rPr lang="en-US" dirty="0" err="1"/>
              <a:t>HPCCloud</a:t>
            </a:r>
            <a:r>
              <a:rPr lang="en-US" dirty="0"/>
              <a:t> 2.0 Software Defined Systems</a:t>
            </a:r>
          </a:p>
        </p:txBody>
      </p:sp>
      <p:sp>
        <p:nvSpPr>
          <p:cNvPr id="3" name="Content Placeholder 2"/>
          <p:cNvSpPr>
            <a:spLocks noGrp="1"/>
          </p:cNvSpPr>
          <p:nvPr>
            <p:ph idx="1"/>
          </p:nvPr>
        </p:nvSpPr>
        <p:spPr>
          <a:xfrm>
            <a:off x="0" y="533400"/>
            <a:ext cx="9054220" cy="5562600"/>
          </a:xfrm>
        </p:spPr>
        <p:txBody>
          <a:bodyPr/>
          <a:lstStyle/>
          <a:p>
            <a:r>
              <a:rPr lang="en-US" sz="1800" dirty="0"/>
              <a:t>Significant advantages in specifying job software with scripts such as Chef, Puppet, Ansible – “</a:t>
            </a:r>
            <a:r>
              <a:rPr lang="en-US" sz="1800" b="1" dirty="0"/>
              <a:t>Software Defined Systems</a:t>
            </a:r>
            <a:r>
              <a:rPr lang="en-US" sz="1800" dirty="0"/>
              <a:t>” (SDS)</a:t>
            </a:r>
          </a:p>
          <a:p>
            <a:pPr lvl="1"/>
            <a:r>
              <a:rPr lang="en-US" sz="1800" dirty="0"/>
              <a:t>Choose Ansible as Python based</a:t>
            </a:r>
          </a:p>
          <a:p>
            <a:r>
              <a:rPr lang="en-US" sz="1800" dirty="0"/>
              <a:t>Less voluminous than machine images; easier to ensure latest version; easy to recreate image on demand after crashes</a:t>
            </a:r>
          </a:p>
          <a:p>
            <a:r>
              <a:rPr lang="en-US" sz="1800" dirty="0"/>
              <a:t>In work with NIST, we looked at </a:t>
            </a:r>
            <a:r>
              <a:rPr lang="en-US" sz="1800" b="1" dirty="0"/>
              <a:t>87 applications  </a:t>
            </a:r>
            <a:r>
              <a:rPr lang="en-US" sz="1800" dirty="0"/>
              <a:t>from two of our “big data on cloud” classes and from NIST itself (6)</a:t>
            </a:r>
          </a:p>
          <a:p>
            <a:r>
              <a:rPr lang="en-US" sz="1800" dirty="0"/>
              <a:t>The 6 NIST use cases need 27 </a:t>
            </a:r>
            <a:r>
              <a:rPr lang="en-US" sz="1800" b="1" dirty="0"/>
              <a:t>Ansible roles </a:t>
            </a:r>
            <a:r>
              <a:rPr lang="en-US" sz="1800" dirty="0"/>
              <a:t>(distinct software subsystems) and full set of 87 needed 62 separate roles (average 4.75 roles per use case)</a:t>
            </a:r>
          </a:p>
          <a:p>
            <a:r>
              <a:rPr lang="en-US" sz="1400" dirty="0">
                <a:hlinkClick r:id="rId3"/>
              </a:rPr>
              <a:t>https://docs.google.com/spreadsheets/d/1e8-pzWn-7lz47-gIAra0VzCX6IkAypa8Cu5YG5MES_4</a:t>
            </a:r>
            <a:endParaRPr lang="en-US" sz="1400" dirty="0"/>
          </a:p>
          <a:p>
            <a:r>
              <a:rPr lang="en-US" sz="1800" dirty="0"/>
              <a:t>With </a:t>
            </a:r>
            <a:r>
              <a:rPr lang="en-US" sz="1800" b="1" dirty="0"/>
              <a:t>NIST Public Big Data g</a:t>
            </a:r>
            <a:r>
              <a:rPr lang="en-US" sz="1800" dirty="0"/>
              <a:t>roup, looking at mapping SDS to system architecture</a:t>
            </a:r>
          </a:p>
          <a:p>
            <a:r>
              <a:rPr lang="en-US" sz="1800" dirty="0"/>
              <a:t>Preparing Ansible specifications of many subsystems and use cases</a:t>
            </a:r>
          </a:p>
          <a:p>
            <a:r>
              <a:rPr lang="en-US" sz="1800" dirty="0"/>
              <a:t>Note many public Ansible roles (Ansible Galaxy collection) do NOT expose full functionality of software and/or have errors</a:t>
            </a:r>
          </a:p>
          <a:p>
            <a:r>
              <a:rPr lang="en-US" sz="1800" dirty="0"/>
              <a:t>Microservices, </a:t>
            </a:r>
            <a:r>
              <a:rPr lang="en-US" sz="1800" dirty="0" err="1"/>
              <a:t>HPCCloud</a:t>
            </a:r>
            <a:r>
              <a:rPr lang="en-US" sz="1800" dirty="0"/>
              <a:t> 3.0 and </a:t>
            </a:r>
            <a:r>
              <a:rPr lang="en-US" sz="1800" b="1" dirty="0" err="1"/>
              <a:t>serverless</a:t>
            </a:r>
            <a:r>
              <a:rPr lang="en-US" sz="1800" b="1" dirty="0"/>
              <a:t> computing </a:t>
            </a:r>
            <a:r>
              <a:rPr lang="en-US" sz="1800" dirty="0"/>
              <a:t>build on SDS </a:t>
            </a:r>
            <a:r>
              <a:rPr lang="en-US" sz="1800" dirty="0">
                <a:hlinkClick r:id="rId4"/>
              </a:rPr>
              <a:t>https://youtu.be/iNN9KAsQ3G8?t=8m</a:t>
            </a:r>
            <a:r>
              <a:rPr lang="en-US" sz="1800" dirty="0"/>
              <a:t>  Amin </a:t>
            </a:r>
            <a:r>
              <a:rPr lang="en-US" sz="1800" dirty="0" err="1"/>
              <a:t>Vahdat</a:t>
            </a:r>
            <a:r>
              <a:rPr lang="en-US" sz="1800" dirty="0"/>
              <a:t> (Google)</a:t>
            </a:r>
          </a:p>
          <a:p>
            <a:pPr lvl="1"/>
            <a:r>
              <a:rPr lang="en-US" sz="1800" dirty="0"/>
              <a:t> Amazon Lambda, Google Cloud Functions, Microsoft Azure Functions, </a:t>
            </a:r>
            <a:br>
              <a:rPr lang="en-US" sz="1800" dirty="0"/>
            </a:br>
            <a:r>
              <a:rPr lang="en-US" sz="1800" dirty="0"/>
              <a:t>	   IBM </a:t>
            </a:r>
            <a:r>
              <a:rPr lang="en-US" sz="1800" dirty="0" err="1"/>
              <a:t>OpenWhisk</a:t>
            </a:r>
            <a:r>
              <a:rPr lang="en-US" sz="1800" dirty="0"/>
              <a:t>; WOSC2017 workshop June 2017</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152561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ctr"/>
            <a:r>
              <a:rPr lang="en-US" sz="2800" dirty="0"/>
              <a:t>27 Ansible Roles and Re-use in 6 NIST use cases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graphicFrame>
        <p:nvGraphicFramePr>
          <p:cNvPr id="6" name="Table 5"/>
          <p:cNvGraphicFramePr>
            <a:graphicFrameLocks noGrp="1"/>
          </p:cNvGraphicFramePr>
          <p:nvPr>
            <p:extLst/>
          </p:nvPr>
        </p:nvGraphicFramePr>
        <p:xfrm>
          <a:off x="914400" y="533400"/>
          <a:ext cx="7585864" cy="5493963"/>
        </p:xfrm>
        <a:graphic>
          <a:graphicData uri="http://schemas.openxmlformats.org/drawingml/2006/table">
            <a:tbl>
              <a:tblPr/>
              <a:tblGrid>
                <a:gridCol w="224944">
                  <a:extLst>
                    <a:ext uri="{9D8B030D-6E8A-4147-A177-3AD203B41FA5}">
                      <a16:colId xmlns:a16="http://schemas.microsoft.com/office/drawing/2014/main" val="2065594103"/>
                    </a:ext>
                  </a:extLst>
                </a:gridCol>
                <a:gridCol w="1188720">
                  <a:extLst>
                    <a:ext uri="{9D8B030D-6E8A-4147-A177-3AD203B41FA5}">
                      <a16:colId xmlns:a16="http://schemas.microsoft.com/office/drawing/2014/main" val="363803126"/>
                    </a:ext>
                  </a:extLst>
                </a:gridCol>
                <a:gridCol w="228600">
                  <a:extLst>
                    <a:ext uri="{9D8B030D-6E8A-4147-A177-3AD203B41FA5}">
                      <a16:colId xmlns:a16="http://schemas.microsoft.com/office/drawing/2014/main" val="1968261979"/>
                    </a:ext>
                  </a:extLst>
                </a:gridCol>
                <a:gridCol w="228600">
                  <a:extLst>
                    <a:ext uri="{9D8B030D-6E8A-4147-A177-3AD203B41FA5}">
                      <a16:colId xmlns:a16="http://schemas.microsoft.com/office/drawing/2014/main" val="457253892"/>
                    </a:ext>
                  </a:extLst>
                </a:gridCol>
                <a:gridCol w="228600">
                  <a:extLst>
                    <a:ext uri="{9D8B030D-6E8A-4147-A177-3AD203B41FA5}">
                      <a16:colId xmlns:a16="http://schemas.microsoft.com/office/drawing/2014/main" val="2354771714"/>
                    </a:ext>
                  </a:extLst>
                </a:gridCol>
                <a:gridCol w="228600">
                  <a:extLst>
                    <a:ext uri="{9D8B030D-6E8A-4147-A177-3AD203B41FA5}">
                      <a16:colId xmlns:a16="http://schemas.microsoft.com/office/drawing/2014/main" val="3986870440"/>
                    </a:ext>
                  </a:extLst>
                </a:gridCol>
                <a:gridCol w="228600">
                  <a:extLst>
                    <a:ext uri="{9D8B030D-6E8A-4147-A177-3AD203B41FA5}">
                      <a16:colId xmlns:a16="http://schemas.microsoft.com/office/drawing/2014/main" val="1034462492"/>
                    </a:ext>
                  </a:extLst>
                </a:gridCol>
                <a:gridCol w="228600">
                  <a:extLst>
                    <a:ext uri="{9D8B030D-6E8A-4147-A177-3AD203B41FA5}">
                      <a16:colId xmlns:a16="http://schemas.microsoft.com/office/drawing/2014/main" val="2497691541"/>
                    </a:ext>
                  </a:extLst>
                </a:gridCol>
                <a:gridCol w="228600">
                  <a:extLst>
                    <a:ext uri="{9D8B030D-6E8A-4147-A177-3AD203B41FA5}">
                      <a16:colId xmlns:a16="http://schemas.microsoft.com/office/drawing/2014/main" val="1805184569"/>
                    </a:ext>
                  </a:extLst>
                </a:gridCol>
                <a:gridCol w="228600">
                  <a:extLst>
                    <a:ext uri="{9D8B030D-6E8A-4147-A177-3AD203B41FA5}">
                      <a16:colId xmlns:a16="http://schemas.microsoft.com/office/drawing/2014/main" val="4268597597"/>
                    </a:ext>
                  </a:extLst>
                </a:gridCol>
                <a:gridCol w="228600">
                  <a:extLst>
                    <a:ext uri="{9D8B030D-6E8A-4147-A177-3AD203B41FA5}">
                      <a16:colId xmlns:a16="http://schemas.microsoft.com/office/drawing/2014/main" val="2456850571"/>
                    </a:ext>
                  </a:extLst>
                </a:gridCol>
                <a:gridCol w="228600">
                  <a:extLst>
                    <a:ext uri="{9D8B030D-6E8A-4147-A177-3AD203B41FA5}">
                      <a16:colId xmlns:a16="http://schemas.microsoft.com/office/drawing/2014/main" val="857108355"/>
                    </a:ext>
                  </a:extLst>
                </a:gridCol>
                <a:gridCol w="228600">
                  <a:extLst>
                    <a:ext uri="{9D8B030D-6E8A-4147-A177-3AD203B41FA5}">
                      <a16:colId xmlns:a16="http://schemas.microsoft.com/office/drawing/2014/main" val="1977807900"/>
                    </a:ext>
                  </a:extLst>
                </a:gridCol>
                <a:gridCol w="228600">
                  <a:extLst>
                    <a:ext uri="{9D8B030D-6E8A-4147-A177-3AD203B41FA5}">
                      <a16:colId xmlns:a16="http://schemas.microsoft.com/office/drawing/2014/main" val="41135546"/>
                    </a:ext>
                  </a:extLst>
                </a:gridCol>
                <a:gridCol w="228600">
                  <a:extLst>
                    <a:ext uri="{9D8B030D-6E8A-4147-A177-3AD203B41FA5}">
                      <a16:colId xmlns:a16="http://schemas.microsoft.com/office/drawing/2014/main" val="3301843499"/>
                    </a:ext>
                  </a:extLst>
                </a:gridCol>
                <a:gridCol w="228600">
                  <a:extLst>
                    <a:ext uri="{9D8B030D-6E8A-4147-A177-3AD203B41FA5}">
                      <a16:colId xmlns:a16="http://schemas.microsoft.com/office/drawing/2014/main" val="352608705"/>
                    </a:ext>
                  </a:extLst>
                </a:gridCol>
                <a:gridCol w="228600">
                  <a:extLst>
                    <a:ext uri="{9D8B030D-6E8A-4147-A177-3AD203B41FA5}">
                      <a16:colId xmlns:a16="http://schemas.microsoft.com/office/drawing/2014/main" val="929604926"/>
                    </a:ext>
                  </a:extLst>
                </a:gridCol>
                <a:gridCol w="228600">
                  <a:extLst>
                    <a:ext uri="{9D8B030D-6E8A-4147-A177-3AD203B41FA5}">
                      <a16:colId xmlns:a16="http://schemas.microsoft.com/office/drawing/2014/main" val="1982377118"/>
                    </a:ext>
                  </a:extLst>
                </a:gridCol>
                <a:gridCol w="228600">
                  <a:extLst>
                    <a:ext uri="{9D8B030D-6E8A-4147-A177-3AD203B41FA5}">
                      <a16:colId xmlns:a16="http://schemas.microsoft.com/office/drawing/2014/main" val="759850317"/>
                    </a:ext>
                  </a:extLst>
                </a:gridCol>
                <a:gridCol w="228600">
                  <a:extLst>
                    <a:ext uri="{9D8B030D-6E8A-4147-A177-3AD203B41FA5}">
                      <a16:colId xmlns:a16="http://schemas.microsoft.com/office/drawing/2014/main" val="1354612369"/>
                    </a:ext>
                  </a:extLst>
                </a:gridCol>
                <a:gridCol w="228600">
                  <a:extLst>
                    <a:ext uri="{9D8B030D-6E8A-4147-A177-3AD203B41FA5}">
                      <a16:colId xmlns:a16="http://schemas.microsoft.com/office/drawing/2014/main" val="1612874759"/>
                    </a:ext>
                  </a:extLst>
                </a:gridCol>
                <a:gridCol w="228600">
                  <a:extLst>
                    <a:ext uri="{9D8B030D-6E8A-4147-A177-3AD203B41FA5}">
                      <a16:colId xmlns:a16="http://schemas.microsoft.com/office/drawing/2014/main" val="1906933339"/>
                    </a:ext>
                  </a:extLst>
                </a:gridCol>
                <a:gridCol w="228600">
                  <a:extLst>
                    <a:ext uri="{9D8B030D-6E8A-4147-A177-3AD203B41FA5}">
                      <a16:colId xmlns:a16="http://schemas.microsoft.com/office/drawing/2014/main" val="2604072208"/>
                    </a:ext>
                  </a:extLst>
                </a:gridCol>
                <a:gridCol w="228600">
                  <a:extLst>
                    <a:ext uri="{9D8B030D-6E8A-4147-A177-3AD203B41FA5}">
                      <a16:colId xmlns:a16="http://schemas.microsoft.com/office/drawing/2014/main" val="2855072405"/>
                    </a:ext>
                  </a:extLst>
                </a:gridCol>
                <a:gridCol w="228600">
                  <a:extLst>
                    <a:ext uri="{9D8B030D-6E8A-4147-A177-3AD203B41FA5}">
                      <a16:colId xmlns:a16="http://schemas.microsoft.com/office/drawing/2014/main" val="798228291"/>
                    </a:ext>
                  </a:extLst>
                </a:gridCol>
                <a:gridCol w="228600">
                  <a:extLst>
                    <a:ext uri="{9D8B030D-6E8A-4147-A177-3AD203B41FA5}">
                      <a16:colId xmlns:a16="http://schemas.microsoft.com/office/drawing/2014/main" val="1123405541"/>
                    </a:ext>
                  </a:extLst>
                </a:gridCol>
                <a:gridCol w="228600">
                  <a:extLst>
                    <a:ext uri="{9D8B030D-6E8A-4147-A177-3AD203B41FA5}">
                      <a16:colId xmlns:a16="http://schemas.microsoft.com/office/drawing/2014/main" val="615890104"/>
                    </a:ext>
                  </a:extLst>
                </a:gridCol>
                <a:gridCol w="228600">
                  <a:extLst>
                    <a:ext uri="{9D8B030D-6E8A-4147-A177-3AD203B41FA5}">
                      <a16:colId xmlns:a16="http://schemas.microsoft.com/office/drawing/2014/main" val="3527438378"/>
                    </a:ext>
                  </a:extLst>
                </a:gridCol>
                <a:gridCol w="228600">
                  <a:extLst>
                    <a:ext uri="{9D8B030D-6E8A-4147-A177-3AD203B41FA5}">
                      <a16:colId xmlns:a16="http://schemas.microsoft.com/office/drawing/2014/main" val="3346585715"/>
                    </a:ext>
                  </a:extLst>
                </a:gridCol>
              </a:tblGrid>
              <a:tr h="1122276">
                <a:tc>
                  <a:txBody>
                    <a:bodyPr/>
                    <a:lstStyle/>
                    <a:p>
                      <a:pPr algn="ctr" rtl="0" fontAlgn="b"/>
                      <a:r>
                        <a:rPr lang="en-US" sz="1050" dirty="0">
                          <a:solidFill>
                            <a:srgbClr val="000000"/>
                          </a:solidFill>
                          <a:effectLst/>
                          <a:latin typeface="+mn-lt"/>
                        </a:rPr>
                        <a:t>ID</a:t>
                      </a:r>
                    </a:p>
                  </a:txBody>
                  <a:tcPr marL="6279" marR="627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6 NIST Use Cass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Hadoop</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err="1">
                          <a:solidFill>
                            <a:srgbClr val="000000"/>
                          </a:solidFill>
                          <a:effectLst/>
                          <a:latin typeface="+mn-lt"/>
                        </a:rPr>
                        <a:t>Mesos</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Spark</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Storm</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Pig</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Hive</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Drill</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HDFS</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HBase</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Mysql</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MongoDB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RethinkDB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Mahout</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D3, Tableau</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nltk</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MLlib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Lucene/Solr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OpenCV</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Python</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Java</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maven</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Ganglia</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Nagios</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spark </a:t>
                      </a:r>
                      <a:r>
                        <a:rPr lang="en-US" sz="1050" dirty="0" err="1">
                          <a:solidFill>
                            <a:srgbClr val="000000"/>
                          </a:solidFill>
                          <a:effectLst/>
                          <a:latin typeface="+mn-lt"/>
                        </a:rPr>
                        <a:t>supervisord</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zookeeper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err="1">
                          <a:solidFill>
                            <a:srgbClr val="000000"/>
                          </a:solidFill>
                          <a:effectLst/>
                          <a:latin typeface="+mn-lt"/>
                        </a:rPr>
                        <a:t>AlchemyAPI</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extLst>
                  <a:ext uri="{0D108BD9-81ED-4DB2-BD59-A6C34878D82A}">
                    <a16:rowId xmlns:a16="http://schemas.microsoft.com/office/drawing/2014/main" val="3480611803"/>
                  </a:ext>
                </a:extLst>
              </a:tr>
              <a:tr h="557365">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NIST Fingerprint Matching</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67548954"/>
                  </a:ext>
                </a:extLst>
              </a:tr>
              <a:tr h="557365">
                <a:tc>
                  <a:txBody>
                    <a:bodyPr/>
                    <a:lstStyle/>
                    <a:p>
                      <a:pPr algn="ctr" rtl="0" fontAlgn="b"/>
                      <a:r>
                        <a:rPr lang="en-US" sz="1050" dirty="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Human and Face Detection</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solidFill>
                          <a:srgbClr val="000000"/>
                        </a:solidFill>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94433637"/>
                  </a:ext>
                </a:extLst>
              </a:tr>
              <a:tr h="371577">
                <a:tc>
                  <a:txBody>
                    <a:bodyPr/>
                    <a:lstStyle/>
                    <a:p>
                      <a:pPr algn="ctr" rtl="0" fontAlgn="b"/>
                      <a:r>
                        <a:rPr lang="en-US" sz="1050" dirty="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Twitter Analysis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41199886"/>
                  </a:ext>
                </a:extLst>
              </a:tr>
              <a:tr h="841707">
                <a:tc>
                  <a:txBody>
                    <a:bodyPr/>
                    <a:lstStyle/>
                    <a:p>
                      <a:pPr algn="ctr" rtl="0" fontAlgn="b"/>
                      <a:r>
                        <a:rPr lang="en-US" sz="1050" dirty="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Analytics for Healthcare Data/Health Informatics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solidFill>
                          <a:srgbClr val="000000"/>
                        </a:solidFill>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9717774"/>
                  </a:ext>
                </a:extLst>
              </a:tr>
              <a:tr h="1114731">
                <a:tc>
                  <a:txBody>
                    <a:bodyPr/>
                    <a:lstStyle/>
                    <a:p>
                      <a:pPr algn="ctr" rtl="0" fontAlgn="b"/>
                      <a:r>
                        <a:rPr lang="en-US" sz="1050" dirty="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Spatial Big Data/Spatial Statistics/Geographic Information Systems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5741984"/>
                  </a:ext>
                </a:extLst>
              </a:tr>
              <a:tr h="743154">
                <a:tc>
                  <a:txBody>
                    <a:bodyPr/>
                    <a:lstStyle/>
                    <a:p>
                      <a:pPr algn="ctr" rtl="0" fontAlgn="b"/>
                      <a:r>
                        <a:rPr lang="en-US" sz="1050" dirty="0">
                          <a:solidFill>
                            <a:srgbClr val="000000"/>
                          </a:solidFill>
                          <a:effectLst/>
                          <a:latin typeface="+mn-lt"/>
                        </a:rPr>
                        <a:t>6</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Data Warehousing and Data Mining</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22142303"/>
                  </a:ext>
                </a:extLst>
              </a:tr>
              <a:tr h="185788">
                <a:tc gridSpan="2">
                  <a:txBody>
                    <a:bodyPr/>
                    <a:lstStyle/>
                    <a:p>
                      <a:pPr algn="ctr" rtl="0" fontAlgn="b"/>
                      <a:r>
                        <a:rPr lang="en-US" sz="1050" dirty="0">
                          <a:solidFill>
                            <a:srgbClr val="000000"/>
                          </a:solidFill>
                          <a:effectLst/>
                          <a:latin typeface="+mn-lt"/>
                        </a:rPr>
                        <a:t>count</a:t>
                      </a:r>
                    </a:p>
                  </a:txBody>
                  <a:tcPr marL="6279" marR="6279"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0</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0</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extLst>
                  <a:ext uri="{0D108BD9-81ED-4DB2-BD59-A6C34878D82A}">
                    <a16:rowId xmlns:a16="http://schemas.microsoft.com/office/drawing/2014/main" val="3659899721"/>
                  </a:ext>
                </a:extLst>
              </a:tr>
            </a:tbl>
          </a:graphicData>
        </a:graphic>
      </p:graphicFrame>
    </p:spTree>
    <p:extLst>
      <p:ext uri="{BB962C8B-B14F-4D97-AF65-F5344CB8AC3E}">
        <p14:creationId xmlns:p14="http://schemas.microsoft.com/office/powerpoint/2010/main" val="127335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9144000" cy="740979"/>
          </a:xfrm>
        </p:spPr>
        <p:txBody>
          <a:bodyPr/>
          <a:lstStyle/>
          <a:p>
            <a:pPr algn="ctr"/>
            <a:r>
              <a:rPr lang="en-US" dirty="0"/>
              <a:t>Cloudmesh </a:t>
            </a:r>
            <a:r>
              <a:rPr lang="en-US" dirty="0" err="1"/>
              <a:t>HPCCloud</a:t>
            </a:r>
            <a:r>
              <a:rPr lang="en-US" dirty="0"/>
              <a:t> 2.0 DevOps Tool</a:t>
            </a:r>
          </a:p>
        </p:txBody>
      </p:sp>
      <p:sp>
        <p:nvSpPr>
          <p:cNvPr id="3" name="Content Placeholder 2"/>
          <p:cNvSpPr>
            <a:spLocks noGrp="1"/>
          </p:cNvSpPr>
          <p:nvPr>
            <p:ph idx="1"/>
          </p:nvPr>
        </p:nvSpPr>
        <p:spPr>
          <a:xfrm>
            <a:off x="0" y="609600"/>
            <a:ext cx="9144000" cy="5410200"/>
          </a:xfrm>
        </p:spPr>
        <p:txBody>
          <a:bodyPr>
            <a:noAutofit/>
          </a:bodyPr>
          <a:lstStyle/>
          <a:p>
            <a:pPr>
              <a:spcBef>
                <a:spcPts val="0"/>
              </a:spcBef>
            </a:pPr>
            <a:r>
              <a:rPr lang="en-US" sz="2100" b="1" dirty="0"/>
              <a:t>Model: </a:t>
            </a:r>
            <a:r>
              <a:rPr lang="en-US" sz="2100" dirty="0"/>
              <a:t>Define software configuration with tools like Ansible (Chef, Puppet); instantiate on a virtual cluster</a:t>
            </a:r>
          </a:p>
          <a:p>
            <a:pPr>
              <a:spcBef>
                <a:spcPts val="0"/>
              </a:spcBef>
            </a:pPr>
            <a:r>
              <a:rPr lang="en-US" sz="2100" b="1" dirty="0"/>
              <a:t>Save scripts not virtual machines </a:t>
            </a:r>
            <a:r>
              <a:rPr lang="en-US" sz="2100" dirty="0"/>
              <a:t>and let script build applications</a:t>
            </a:r>
          </a:p>
          <a:p>
            <a:pPr>
              <a:spcBef>
                <a:spcPts val="0"/>
              </a:spcBef>
            </a:pPr>
            <a:r>
              <a:rPr lang="en-US" sz="2100" b="1" dirty="0"/>
              <a:t>Cloudmesh</a:t>
            </a:r>
            <a:r>
              <a:rPr lang="en-US" sz="2100" dirty="0"/>
              <a:t> is an easy-to-use command line program/shell and portal to interface with heterogeneous infrastructures taking script as input</a:t>
            </a:r>
          </a:p>
          <a:p>
            <a:pPr lvl="1">
              <a:spcBef>
                <a:spcPts val="0"/>
              </a:spcBef>
            </a:pPr>
            <a:r>
              <a:rPr lang="en-US" sz="2100" dirty="0"/>
              <a:t>It first defines virtual cluster and then instantiates script on it</a:t>
            </a:r>
          </a:p>
          <a:p>
            <a:pPr lvl="1">
              <a:spcBef>
                <a:spcPts val="0"/>
              </a:spcBef>
            </a:pPr>
            <a:r>
              <a:rPr lang="en-US" sz="2100" dirty="0"/>
              <a:t>It has several common Ansible defined software built in</a:t>
            </a:r>
          </a:p>
          <a:p>
            <a:pPr>
              <a:spcBef>
                <a:spcPts val="0"/>
              </a:spcBef>
            </a:pPr>
            <a:r>
              <a:rPr lang="en-US" sz="2100" dirty="0"/>
              <a:t>Supports OpenStack, AWS, Azure, SDSC Comet, virtualbox, libcloud supported clouds as well as classic HPC and Docker infrastructures</a:t>
            </a:r>
          </a:p>
          <a:p>
            <a:pPr lvl="1">
              <a:spcBef>
                <a:spcPts val="0"/>
              </a:spcBef>
            </a:pPr>
            <a:r>
              <a:rPr lang="en-US" sz="2100" dirty="0"/>
              <a:t>Has an abstraction layer that makes it possible to integrate other IaaS frameworks</a:t>
            </a:r>
          </a:p>
          <a:p>
            <a:pPr>
              <a:spcBef>
                <a:spcPts val="0"/>
              </a:spcBef>
            </a:pPr>
            <a:r>
              <a:rPr lang="en-US" sz="2100" dirty="0"/>
              <a:t>Managing VMs across different IaaS providers is easier</a:t>
            </a:r>
          </a:p>
          <a:p>
            <a:pPr>
              <a:spcBef>
                <a:spcPts val="0"/>
              </a:spcBef>
            </a:pPr>
            <a:r>
              <a:rPr lang="en-US" sz="2100" dirty="0"/>
              <a:t>Demonstrated interaction with various cloud providers:</a:t>
            </a:r>
          </a:p>
          <a:p>
            <a:pPr lvl="1">
              <a:spcBef>
                <a:spcPts val="0"/>
              </a:spcBef>
            </a:pPr>
            <a:r>
              <a:rPr lang="en-US" sz="2100" dirty="0"/>
              <a:t>FutureSystems, Chameleon Cloud, Jetstream, </a:t>
            </a:r>
            <a:r>
              <a:rPr lang="en-US" sz="2100" dirty="0" err="1"/>
              <a:t>CloudLab</a:t>
            </a:r>
            <a:r>
              <a:rPr lang="en-US" sz="2100" dirty="0"/>
              <a:t>, </a:t>
            </a:r>
            <a:r>
              <a:rPr lang="en-US" sz="2100" dirty="0" err="1"/>
              <a:t>Cybera</a:t>
            </a:r>
            <a:r>
              <a:rPr lang="en-US" sz="2100" dirty="0"/>
              <a:t>, AWS, Azure, virtualbox</a:t>
            </a:r>
          </a:p>
          <a:p>
            <a:pPr>
              <a:spcBef>
                <a:spcPts val="0"/>
              </a:spcBef>
            </a:pPr>
            <a:r>
              <a:rPr lang="en-US" sz="2100" b="1" dirty="0"/>
              <a:t>Status: </a:t>
            </a:r>
            <a:r>
              <a:rPr lang="en-US" sz="2100" dirty="0"/>
              <a:t>AWS, and Azure, </a:t>
            </a:r>
            <a:r>
              <a:rPr lang="en-US" sz="2100" dirty="0" err="1"/>
              <a:t>VirtualBox</a:t>
            </a:r>
            <a:r>
              <a:rPr lang="en-US" sz="2100" dirty="0"/>
              <a:t>, Docker need improvements; we focus currently on SDSC Comet and NSF resources that use OpenStack</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
        <p:nvSpPr>
          <p:cNvPr id="6" name="Date Placeholder 5"/>
          <p:cNvSpPr>
            <a:spLocks noGrp="1"/>
          </p:cNvSpPr>
          <p:nvPr>
            <p:ph type="dt" sz="half" idx="2"/>
          </p:nvPr>
        </p:nvSpPr>
        <p:spPr/>
        <p:txBody>
          <a:bodyPr/>
          <a:lstStyle/>
          <a:p>
            <a:fld id="{FEF55D59-5258-415B-8979-D9FF974D07F9}" type="datetime1">
              <a:rPr lang="en-US" smtClean="0">
                <a:solidFill>
                  <a:srgbClr val="000000">
                    <a:tint val="75000"/>
                  </a:srgbClr>
                </a:solidFill>
              </a:rPr>
              <a:t>12/19/2016</a:t>
            </a:fld>
            <a:endParaRPr lang="en-US" dirty="0">
              <a:solidFill>
                <a:srgbClr val="000000">
                  <a:tint val="75000"/>
                </a:srgbClr>
              </a:solidFill>
            </a:endParaRPr>
          </a:p>
        </p:txBody>
      </p:sp>
      <p:sp>
        <p:nvSpPr>
          <p:cNvPr id="5" name="TextBox 4"/>
          <p:cNvSpPr txBox="1"/>
          <p:nvPr/>
        </p:nvSpPr>
        <p:spPr>
          <a:xfrm>
            <a:off x="1524000" y="6198087"/>
            <a:ext cx="6710491" cy="461665"/>
          </a:xfrm>
          <a:prstGeom prst="rect">
            <a:avLst/>
          </a:prstGeom>
          <a:solidFill>
            <a:schemeClr val="tx1"/>
          </a:solidFill>
        </p:spPr>
        <p:txBody>
          <a:bodyPr wrap="none" rtlCol="0">
            <a:spAutoFit/>
          </a:bodyPr>
          <a:lstStyle/>
          <a:p>
            <a:r>
              <a:rPr lang="en-US" b="1" dirty="0">
                <a:solidFill>
                  <a:schemeClr val="tx2"/>
                </a:solidFill>
              </a:rPr>
              <a:t>Interoperability Layer to build </a:t>
            </a:r>
            <a:r>
              <a:rPr lang="en-US" b="1" dirty="0" err="1">
                <a:solidFill>
                  <a:schemeClr val="tx2"/>
                </a:solidFill>
              </a:rPr>
              <a:t>HPCCloud</a:t>
            </a:r>
            <a:r>
              <a:rPr lang="en-US" b="1" dirty="0">
                <a:solidFill>
                  <a:schemeClr val="tx2"/>
                </a:solidFill>
              </a:rPr>
              <a:t> 2.0 </a:t>
            </a:r>
          </a:p>
        </p:txBody>
      </p:sp>
    </p:spTree>
    <p:extLst>
      <p:ext uri="{BB962C8B-B14F-4D97-AF65-F5344CB8AC3E}">
        <p14:creationId xmlns:p14="http://schemas.microsoft.com/office/powerpoint/2010/main" val="374609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994" y="0"/>
            <a:ext cx="4339046" cy="793180"/>
          </a:xfrm>
        </p:spPr>
        <p:txBody>
          <a:bodyPr/>
          <a:lstStyle/>
          <a:p>
            <a:pPr algn="ctr"/>
            <a:r>
              <a:rPr lang="en-US" sz="2800" dirty="0"/>
              <a:t>Cloudmesh Architecture</a:t>
            </a:r>
          </a:p>
        </p:txBody>
      </p:sp>
      <p:sp>
        <p:nvSpPr>
          <p:cNvPr id="3" name="Content Placeholder 2"/>
          <p:cNvSpPr>
            <a:spLocks noGrp="1"/>
          </p:cNvSpPr>
          <p:nvPr>
            <p:ph idx="1"/>
          </p:nvPr>
        </p:nvSpPr>
        <p:spPr>
          <a:xfrm>
            <a:off x="0" y="3538083"/>
            <a:ext cx="9144000" cy="949325"/>
          </a:xfrm>
        </p:spPr>
        <p:txBody>
          <a:bodyPr/>
          <a:lstStyle/>
          <a:p>
            <a:r>
              <a:rPr lang="en-US" sz="1600" dirty="0"/>
              <a:t>We define a basic virtual cluster which is a set of instances with a common security context</a:t>
            </a:r>
          </a:p>
          <a:p>
            <a:r>
              <a:rPr lang="en-US" sz="1600" dirty="0"/>
              <a:t>We then add basic tools including languages Python Java etc.</a:t>
            </a:r>
          </a:p>
          <a:p>
            <a:r>
              <a:rPr lang="en-US" sz="1600" dirty="0"/>
              <a:t>Then add management tools such as Yarn, </a:t>
            </a:r>
            <a:r>
              <a:rPr lang="en-US" sz="1600" dirty="0" err="1"/>
              <a:t>Mesos</a:t>
            </a:r>
            <a:r>
              <a:rPr lang="en-US" sz="1600" dirty="0"/>
              <a:t>, Storm, </a:t>
            </a:r>
            <a:r>
              <a:rPr lang="en-US" sz="1600" dirty="0" err="1"/>
              <a:t>Slurm</a:t>
            </a:r>
            <a:r>
              <a:rPr lang="en-US" sz="1600" dirty="0"/>
              <a:t> </a:t>
            </a:r>
            <a:r>
              <a:rPr lang="en-US" sz="1600" dirty="0" err="1"/>
              <a:t>etc</a:t>
            </a:r>
            <a:r>
              <a:rPr lang="en-US" sz="1600" dirty="0"/>
              <a:t> …..</a:t>
            </a:r>
          </a:p>
          <a:p>
            <a:r>
              <a:rPr lang="en-US" sz="1600" dirty="0"/>
              <a:t>Then add roles for different HPC-ABDS PaaS subsystems such as Hbase, Spark</a:t>
            </a:r>
          </a:p>
          <a:p>
            <a:pPr lvl="1"/>
            <a:r>
              <a:rPr lang="en-US" sz="1600" dirty="0"/>
              <a:t>There will be dependencies e.g. Storm role uses Zookeeper</a:t>
            </a:r>
          </a:p>
          <a:p>
            <a:r>
              <a:rPr lang="en-US" sz="1600" dirty="0"/>
              <a:t>Any one project picks some of HPC-ABDS PaaS Ansible roles and adds &gt;=1 SaaS that are specific to their project and for example read project data and perform project analytics</a:t>
            </a:r>
          </a:p>
          <a:p>
            <a:r>
              <a:rPr lang="en-US" sz="1600" dirty="0"/>
              <a:t>E.g. there will be an </a:t>
            </a:r>
            <a:r>
              <a:rPr lang="en-US" sz="1600" dirty="0" err="1"/>
              <a:t>OpenCV</a:t>
            </a:r>
            <a:r>
              <a:rPr lang="en-US" sz="1600" dirty="0"/>
              <a:t> role used in Image processing applications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
        <p:nvSpPr>
          <p:cNvPr id="5" name="Date Placeholder 4"/>
          <p:cNvSpPr>
            <a:spLocks noGrp="1"/>
          </p:cNvSpPr>
          <p:nvPr>
            <p:ph type="dt" sz="half" idx="2"/>
          </p:nvPr>
        </p:nvSpPr>
        <p:spPr/>
        <p:txBody>
          <a:bodyPr/>
          <a:lstStyle/>
          <a:p>
            <a:fld id="{68CF3959-3A86-4B17-822C-B6B6AAC70408}" type="datetime1">
              <a:rPr lang="en-US" smtClean="0">
                <a:solidFill>
                  <a:srgbClr val="000000">
                    <a:tint val="75000"/>
                  </a:srgbClr>
                </a:solidFill>
              </a:rPr>
              <a:t>12/19/2016</a:t>
            </a:fld>
            <a:endParaRPr lang="en-US">
              <a:solidFill>
                <a:srgbClr val="000000">
                  <a:tint val="75000"/>
                </a:srgbClr>
              </a:solidFill>
            </a:endParaRPr>
          </a:p>
        </p:txBody>
      </p:sp>
      <p:pic>
        <p:nvPicPr>
          <p:cNvPr id="6" name="Picture 5"/>
          <p:cNvPicPr>
            <a:picLocks noChangeAspect="1"/>
          </p:cNvPicPr>
          <p:nvPr/>
        </p:nvPicPr>
        <p:blipFill>
          <a:blip r:embed="rId2"/>
          <a:stretch>
            <a:fillRect/>
          </a:stretch>
        </p:blipFill>
        <p:spPr>
          <a:xfrm>
            <a:off x="5029200" y="715482"/>
            <a:ext cx="4019006" cy="2680295"/>
          </a:xfrm>
          <a:prstGeom prst="rect">
            <a:avLst/>
          </a:prstGeom>
        </p:spPr>
      </p:pic>
      <p:pic>
        <p:nvPicPr>
          <p:cNvPr id="7" name="Picture 6"/>
          <p:cNvPicPr>
            <a:picLocks noChangeAspect="1"/>
          </p:cNvPicPr>
          <p:nvPr/>
        </p:nvPicPr>
        <p:blipFill>
          <a:blip r:embed="rId3"/>
          <a:stretch>
            <a:fillRect/>
          </a:stretch>
        </p:blipFill>
        <p:spPr>
          <a:xfrm>
            <a:off x="1172391" y="52919"/>
            <a:ext cx="3429000" cy="3452428"/>
          </a:xfrm>
          <a:prstGeom prst="rect">
            <a:avLst/>
          </a:prstGeom>
        </p:spPr>
      </p:pic>
      <p:sp>
        <p:nvSpPr>
          <p:cNvPr id="8" name="TextBox 7"/>
          <p:cNvSpPr txBox="1"/>
          <p:nvPr/>
        </p:nvSpPr>
        <p:spPr>
          <a:xfrm flipH="1">
            <a:off x="102324" y="2646047"/>
            <a:ext cx="3002281" cy="830997"/>
          </a:xfrm>
          <a:prstGeom prst="rect">
            <a:avLst/>
          </a:prstGeom>
          <a:solidFill>
            <a:schemeClr val="tx2">
              <a:lumMod val="90000"/>
            </a:schemeClr>
          </a:solidFill>
        </p:spPr>
        <p:txBody>
          <a:bodyPr wrap="square" rtlCol="0">
            <a:spAutoFit/>
          </a:bodyPr>
          <a:lstStyle/>
          <a:p>
            <a:r>
              <a:rPr lang="en-US" dirty="0"/>
              <a:t>Software Engineering Process</a:t>
            </a:r>
          </a:p>
        </p:txBody>
      </p:sp>
    </p:spTree>
    <p:extLst>
      <p:ext uri="{BB962C8B-B14F-4D97-AF65-F5344CB8AC3E}">
        <p14:creationId xmlns:p14="http://schemas.microsoft.com/office/powerpoint/2010/main" val="133141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b="1" dirty="0" err="1"/>
              <a:t>HPCCloud</a:t>
            </a:r>
            <a:r>
              <a:rPr lang="en-US" b="1" dirty="0"/>
              <a:t> and Summary of </a:t>
            </a:r>
            <a:r>
              <a:rPr lang="en-US" sz="3600" dirty="0"/>
              <a:t>Big Data - Big Simulation Convergence</a:t>
            </a:r>
            <a:br>
              <a:rPr lang="en-US" dirty="0"/>
            </a:br>
            <a:endParaRPr lang="en-US" b="1" dirty="0"/>
          </a:p>
        </p:txBody>
      </p:sp>
      <p:sp>
        <p:nvSpPr>
          <p:cNvPr id="2" name="Subtitle 1"/>
          <p:cNvSpPr>
            <a:spLocks noGrp="1"/>
          </p:cNvSpPr>
          <p:nvPr>
            <p:ph type="subTitle" idx="1"/>
          </p:nvPr>
        </p:nvSpPr>
        <p:spPr>
          <a:xfrm>
            <a:off x="631173" y="2667000"/>
            <a:ext cx="7772400" cy="2133600"/>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a:p>
            <a:endParaRPr lang="en-US" sz="2400" dirty="0">
              <a:solidFill>
                <a:schemeClr val="tx1"/>
              </a:solidFill>
            </a:endParaRPr>
          </a:p>
        </p:txBody>
      </p:sp>
      <p:sp>
        <p:nvSpPr>
          <p:cNvPr id="3" name="Date Placeholder 2"/>
          <p:cNvSpPr>
            <a:spLocks noGrp="1"/>
          </p:cNvSpPr>
          <p:nvPr>
            <p:ph type="dt" sz="half" idx="10"/>
          </p:nvPr>
        </p:nvSpPr>
        <p:spPr/>
        <p:txBody>
          <a:bodyPr/>
          <a:lstStyle/>
          <a:p>
            <a:fld id="{E0641B7A-89EB-40E6-BF01-138199AAA8F1}" type="datetime1">
              <a:rPr lang="en-US" smtClean="0"/>
              <a:t>12/19/2016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58</a:t>
            </a:fld>
            <a:endParaRPr lang="en-US"/>
          </a:p>
        </p:txBody>
      </p:sp>
    </p:spTree>
    <p:extLst>
      <p:ext uri="{BB962C8B-B14F-4D97-AF65-F5344CB8AC3E}">
        <p14:creationId xmlns:p14="http://schemas.microsoft.com/office/powerpoint/2010/main" val="3785299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9"/>
            <a:ext cx="8382000" cy="738432"/>
          </a:xfrm>
        </p:spPr>
        <p:txBody>
          <a:bodyPr/>
          <a:lstStyle/>
          <a:p>
            <a:pPr algn="ctr"/>
            <a:r>
              <a:rPr lang="en-US" dirty="0" err="1"/>
              <a:t>HPCCloud</a:t>
            </a:r>
            <a:r>
              <a:rPr lang="en-US" dirty="0"/>
              <a:t> Convergence Architecture</a:t>
            </a:r>
          </a:p>
        </p:txBody>
      </p:sp>
      <p:sp>
        <p:nvSpPr>
          <p:cNvPr id="3" name="Content Placeholder 2"/>
          <p:cNvSpPr>
            <a:spLocks noGrp="1"/>
          </p:cNvSpPr>
          <p:nvPr>
            <p:ph idx="1"/>
          </p:nvPr>
        </p:nvSpPr>
        <p:spPr>
          <a:xfrm>
            <a:off x="152400" y="650323"/>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a:xfrm>
            <a:off x="5679819" y="6197922"/>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B9758E-E223-47BD-A2D3-E9E13BB1AF96}" type="datetime1">
              <a:rPr kumimoji="0" lang="en-US" sz="1800" b="0" i="0" u="none" strike="noStrike" kern="0" cap="none" spc="0" normalizeH="0" baseline="0" noProof="0" smtClean="0">
                <a:ln>
                  <a:noFill/>
                </a:ln>
                <a:solidFill>
                  <a:srgbClr val="000000">
                    <a:tint val="75000"/>
                  </a:srgbClr>
                </a:solidFill>
                <a:effectLst/>
                <a:uLnTx/>
                <a:uFillTx/>
              </a:rPr>
              <a:t>12/19/2016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8" name="Group 7"/>
          <p:cNvGrpSpPr/>
          <p:nvPr/>
        </p:nvGrpSpPr>
        <p:grpSpPr>
          <a:xfrm>
            <a:off x="3016054" y="2673268"/>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sp>
          <p:nvSpPr>
            <p:cNvPr id="10" name="TextBox 9"/>
            <p:cNvSpPr txBox="1"/>
            <p:nvPr/>
          </p:nvSpPr>
          <p:spPr>
            <a:xfrm>
              <a:off x="1406781" y="2791636"/>
              <a:ext cx="6062878" cy="76944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grpSp>
      <p:sp>
        <p:nvSpPr>
          <p:cNvPr id="16" name="TextBox 15"/>
          <p:cNvSpPr txBox="1"/>
          <p:nvPr/>
        </p:nvSpPr>
        <p:spPr>
          <a:xfrm>
            <a:off x="171858" y="3057988"/>
            <a:ext cx="2784567" cy="2677656"/>
          </a:xfrm>
          <a:prstGeom prst="rect">
            <a:avLst/>
          </a:prstGeom>
          <a:noFill/>
        </p:spPr>
        <p:txBody>
          <a:bodyPr wrap="square" rtlCol="0">
            <a:spAutoFit/>
          </a:bodyPr>
          <a:lstStyle/>
          <a:p>
            <a:r>
              <a:rPr lang="en-US" b="1" i="0" dirty="0" err="1"/>
              <a:t>HPCCloud</a:t>
            </a:r>
            <a:r>
              <a:rPr lang="en-US" i="0" dirty="0"/>
              <a:t> Capacity-style Operational Model matches hardware features with application requirements</a:t>
            </a:r>
          </a:p>
        </p:txBody>
      </p:sp>
    </p:spTree>
    <p:extLst>
      <p:ext uri="{BB962C8B-B14F-4D97-AF65-F5344CB8AC3E}">
        <p14:creationId xmlns:p14="http://schemas.microsoft.com/office/powerpoint/2010/main" val="65573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4" y="196553"/>
            <a:ext cx="9144000" cy="685800"/>
          </a:xfrm>
        </p:spPr>
        <p:txBody>
          <a:bodyPr/>
          <a:lstStyle/>
          <a:p>
            <a:pPr algn="ctr"/>
            <a:r>
              <a:rPr lang="en-US" sz="2800" dirty="0"/>
              <a:t>Convergence Points (Nexus) for</a:t>
            </a:r>
            <a:br>
              <a:rPr lang="en-US" sz="2800" dirty="0"/>
            </a:br>
            <a:r>
              <a:rPr lang="en-US" sz="2800" dirty="0"/>
              <a:t>HPC-Cloud-Big Data-Simulation</a:t>
            </a:r>
          </a:p>
        </p:txBody>
      </p:sp>
      <p:sp>
        <p:nvSpPr>
          <p:cNvPr id="3" name="Content Placeholder 2"/>
          <p:cNvSpPr>
            <a:spLocks noGrp="1"/>
          </p:cNvSpPr>
          <p:nvPr>
            <p:ph idx="1"/>
          </p:nvPr>
        </p:nvSpPr>
        <p:spPr>
          <a:xfrm>
            <a:off x="0" y="1066800"/>
            <a:ext cx="9126196" cy="4038600"/>
          </a:xfrm>
        </p:spPr>
        <p:txBody>
          <a:bodyPr/>
          <a:lstStyle/>
          <a:p>
            <a:r>
              <a:rPr lang="en-US" sz="2400" b="1" dirty="0"/>
              <a:t>Nexus 1: Applications </a:t>
            </a:r>
            <a:r>
              <a:rPr lang="en-US" sz="2400" dirty="0"/>
              <a:t>– Divide use cases into Data and Model and compare characteristics separately in these two components with 64 Convergence Diamonds (features)</a:t>
            </a:r>
          </a:p>
          <a:p>
            <a:r>
              <a:rPr lang="en-US" sz="2400" b="1" dirty="0"/>
              <a:t>Nexus 2: Software </a:t>
            </a:r>
            <a:r>
              <a:rPr lang="en-US" sz="2400" dirty="0"/>
              <a:t>– High Performance Computing (HPC) Enhanced Big Data Stack HPC-ABDS. 21 Layers adding high performance runtime to Apache systems (Hadoop is fast!). Establish principles to get good performance from Java or C programming languages</a:t>
            </a:r>
          </a:p>
          <a:p>
            <a:r>
              <a:rPr lang="en-US" sz="2400" b="1" dirty="0"/>
              <a:t>Nexus 3: Hardware </a:t>
            </a:r>
            <a:r>
              <a:rPr lang="en-US" sz="2400" dirty="0"/>
              <a:t>– Use Infrastructure as a Service IaaS and DevOps (</a:t>
            </a:r>
            <a:r>
              <a:rPr lang="en-US" sz="2400" b="1" dirty="0" err="1"/>
              <a:t>HPCCloud</a:t>
            </a:r>
            <a:r>
              <a:rPr lang="en-US" sz="2400" b="1" dirty="0"/>
              <a:t> 2.0</a:t>
            </a:r>
            <a:r>
              <a:rPr lang="en-US" sz="2400" dirty="0"/>
              <a:t>)</a:t>
            </a:r>
            <a:r>
              <a:rPr lang="en-US" sz="2400" b="1" dirty="0"/>
              <a:t> </a:t>
            </a:r>
            <a:r>
              <a:rPr lang="en-US" sz="2400" dirty="0"/>
              <a:t>to automate deployment of software defined systems on hardware designed for functionality and performance e.g. appropriate disks, interconnect, memory</a:t>
            </a:r>
          </a:p>
          <a:p>
            <a:r>
              <a:rPr lang="en-US" sz="2400" dirty="0"/>
              <a:t>Deliver </a:t>
            </a:r>
            <a:r>
              <a:rPr lang="en-US" sz="2400" b="1" dirty="0"/>
              <a:t>Solutions (wisdom) as a Service </a:t>
            </a:r>
            <a:r>
              <a:rPr lang="en-US" sz="2400" b="1" dirty="0" err="1"/>
              <a:t>HPCCloud</a:t>
            </a:r>
            <a:r>
              <a:rPr lang="en-US" sz="2400" b="1" dirty="0"/>
              <a:t> 3.0</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sz="half" idx="2"/>
          </p:nvPr>
        </p:nvSpPr>
        <p:spPr/>
        <p:txBody>
          <a:bodyPr/>
          <a:lstStyle/>
          <a:p>
            <a:fld id="{E1CF8500-F7B0-4EA5-882C-0FE95EB2FBD1}" type="datetime1">
              <a:rPr lang="en-US" smtClean="0"/>
              <a:t>12/19/2016</a:t>
            </a:fld>
            <a:endParaRPr lang="en-US"/>
          </a:p>
        </p:txBody>
      </p:sp>
    </p:spTree>
    <p:extLst>
      <p:ext uri="{BB962C8B-B14F-4D97-AF65-F5344CB8AC3E}">
        <p14:creationId xmlns:p14="http://schemas.microsoft.com/office/powerpoint/2010/main" val="3532985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dirty="0"/>
              <a:t>Exemplar Ogre and Convergence Diamond Features</a:t>
            </a:r>
          </a:p>
          <a:p>
            <a:pPr lvl="1"/>
            <a:r>
              <a:rPr lang="en-US" sz="1600" b="1" dirty="0"/>
              <a:t>Overall application structure </a:t>
            </a:r>
            <a:r>
              <a:rPr lang="en-US" sz="1600" dirty="0"/>
              <a:t>e.g. pleasingly parallel</a:t>
            </a:r>
          </a:p>
          <a:p>
            <a:pPr lvl="1"/>
            <a:r>
              <a:rPr lang="en-US" sz="1600" b="1" dirty="0"/>
              <a:t>Data Features </a:t>
            </a:r>
            <a:r>
              <a:rPr lang="en-US" sz="1600" dirty="0"/>
              <a:t>e.g. from IoT, stored in HDFS ….</a:t>
            </a:r>
          </a:p>
          <a:p>
            <a:pPr lvl="1"/>
            <a:r>
              <a:rPr lang="en-US" sz="1600" b="1" dirty="0"/>
              <a:t>Processing Features </a:t>
            </a:r>
            <a:r>
              <a:rPr lang="en-US" sz="1600" dirty="0"/>
              <a:t>e.g. uses neural nets or conjugate gradient</a:t>
            </a:r>
          </a:p>
          <a:p>
            <a:pPr lvl="1"/>
            <a:r>
              <a:rPr lang="en-US" sz="1600" b="1" dirty="0"/>
              <a:t>Execution Structure </a:t>
            </a:r>
            <a:r>
              <a:rPr lang="en-US" sz="1600" dirty="0"/>
              <a:t>e.g. data or model volume</a:t>
            </a:r>
          </a:p>
          <a:p>
            <a:r>
              <a:rPr lang="en-US" sz="1600" dirty="0"/>
              <a:t>Need to distinguish </a:t>
            </a:r>
            <a:r>
              <a:rPr lang="en-US" sz="1600" b="1" dirty="0"/>
              <a:t>data management </a:t>
            </a:r>
            <a:r>
              <a:rPr lang="en-US" sz="1600" dirty="0"/>
              <a:t>from </a:t>
            </a:r>
            <a:r>
              <a:rPr lang="en-US" sz="1600" b="1" dirty="0"/>
              <a:t>data analytics</a:t>
            </a:r>
          </a:p>
          <a:p>
            <a:r>
              <a:rPr lang="en-US" sz="1600" b="1" dirty="0"/>
              <a:t>Management </a:t>
            </a:r>
            <a:r>
              <a:rPr lang="en-US" sz="1600" dirty="0"/>
              <a:t>and</a:t>
            </a:r>
            <a:r>
              <a:rPr lang="en-US" sz="1600" b="1" dirty="0"/>
              <a:t> Search </a:t>
            </a:r>
            <a:r>
              <a:rPr lang="en-US" sz="1600" dirty="0"/>
              <a:t>I/O intensive and suitable for classic clouds</a:t>
            </a:r>
          </a:p>
          <a:p>
            <a:pPr lvl="1"/>
            <a:r>
              <a:rPr lang="en-US" sz="1600" dirty="0"/>
              <a:t>Science data has fewer users than commercial but </a:t>
            </a:r>
            <a:r>
              <a:rPr lang="en-US" sz="1600" b="1" dirty="0"/>
              <a:t>requirements </a:t>
            </a:r>
            <a:r>
              <a:rPr lang="en-US" sz="1600" dirty="0"/>
              <a:t>poorly understood</a:t>
            </a:r>
          </a:p>
          <a:p>
            <a:r>
              <a:rPr lang="en-US" sz="1600" b="1" dirty="0"/>
              <a:t>Analytics</a:t>
            </a:r>
            <a:r>
              <a:rPr lang="en-US" sz="1600" dirty="0"/>
              <a:t> has many features in common with large scale </a:t>
            </a:r>
            <a:r>
              <a:rPr lang="en-US" sz="1600" b="1" dirty="0"/>
              <a:t>simulations</a:t>
            </a:r>
          </a:p>
          <a:p>
            <a:pPr lvl="1"/>
            <a:r>
              <a:rPr lang="en-US" sz="1600" dirty="0"/>
              <a:t>Data analytics often </a:t>
            </a:r>
            <a:r>
              <a:rPr lang="en-US" sz="1600" b="1" dirty="0"/>
              <a:t>SPMD</a:t>
            </a:r>
            <a:r>
              <a:rPr lang="en-US" sz="1600" dirty="0"/>
              <a:t>, </a:t>
            </a:r>
            <a:r>
              <a:rPr lang="en-US" sz="1600" b="1" dirty="0"/>
              <a:t>BSP</a:t>
            </a:r>
            <a:r>
              <a:rPr lang="en-US" sz="1600" dirty="0"/>
              <a:t> and benefits from high performance networking and communication libraries.</a:t>
            </a:r>
          </a:p>
          <a:p>
            <a:pPr lvl="1"/>
            <a:r>
              <a:rPr lang="en-US" sz="1600" b="1" dirty="0"/>
              <a:t>Decompose Model </a:t>
            </a:r>
            <a:r>
              <a:rPr lang="en-US" sz="1600" dirty="0"/>
              <a:t>(as in simulation) and </a:t>
            </a:r>
            <a:r>
              <a:rPr lang="en-US" sz="1600" b="1" dirty="0"/>
              <a:t>Data</a:t>
            </a:r>
            <a:r>
              <a:rPr lang="en-US" sz="1600" dirty="0"/>
              <a:t> (bit different and confusing) across nodes of cluster</a:t>
            </a:r>
          </a:p>
          <a:p>
            <a:pPr lvl="1"/>
            <a:endParaRPr lang="en-US" sz="1600" dirty="0"/>
          </a:p>
          <a:p>
            <a:pPr lvl="1"/>
            <a:endParaRPr lang="en-US" sz="1600" dirty="0"/>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a:t>
            </a:r>
          </a:p>
        </p:txBody>
      </p:sp>
      <p:sp>
        <p:nvSpPr>
          <p:cNvPr id="4" name="Date Placeholder 3"/>
          <p:cNvSpPr>
            <a:spLocks noGrp="1"/>
          </p:cNvSpPr>
          <p:nvPr>
            <p:ph type="dt" sz="half" idx="2"/>
          </p:nvPr>
        </p:nvSpPr>
        <p:spPr/>
        <p:txBody>
          <a:bodyPr/>
          <a:lstStyle/>
          <a:p>
            <a:fld id="{016A6587-CAD7-4449-913C-17479EF3B778}" type="datetime1">
              <a:rPr lang="en-US" smtClean="0">
                <a:solidFill>
                  <a:srgbClr val="000000">
                    <a:tint val="75000"/>
                  </a:srgbClr>
                </a:solidFill>
              </a:rPr>
              <a:t>12/19/2016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could add to Beam and Flink</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a:t>
            </a:r>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II</a:t>
            </a:r>
          </a:p>
        </p:txBody>
      </p:sp>
      <p:sp>
        <p:nvSpPr>
          <p:cNvPr id="4" name="Date Placeholder 3"/>
          <p:cNvSpPr>
            <a:spLocks noGrp="1"/>
          </p:cNvSpPr>
          <p:nvPr>
            <p:ph type="dt" sz="half" idx="2"/>
          </p:nvPr>
        </p:nvSpPr>
        <p:spPr/>
        <p:txBody>
          <a:bodyPr/>
          <a:lstStyle/>
          <a:p>
            <a:fld id="{016A6587-CAD7-4449-913C-17479EF3B778}" type="datetime1">
              <a:rPr lang="en-US" smtClean="0">
                <a:solidFill>
                  <a:srgbClr val="000000">
                    <a:tint val="75000"/>
                  </a:srgbClr>
                </a:solidFill>
              </a:rPr>
              <a:t>12/19/2016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44161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Application Nexus</a:t>
            </a:r>
          </a:p>
        </p:txBody>
      </p:sp>
      <p:sp>
        <p:nvSpPr>
          <p:cNvPr id="3" name="Subtitle 2"/>
          <p:cNvSpPr>
            <a:spLocks noGrp="1"/>
          </p:cNvSpPr>
          <p:nvPr>
            <p:ph type="subTitle"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
        <p:nvSpPr>
          <p:cNvPr id="4" name="Date Placeholder 3"/>
          <p:cNvSpPr>
            <a:spLocks noGrp="1"/>
          </p:cNvSpPr>
          <p:nvPr>
            <p:ph type="dt" sz="half" idx="10"/>
          </p:nvPr>
        </p:nvSpPr>
        <p:spPr/>
        <p:txBody>
          <a:bodyPr/>
          <a:lstStyle/>
          <a:p>
            <a:fld id="{F4181043-9415-4064-8429-644D8F210C63}" type="datetime1">
              <a:rPr lang="en-US" smtClean="0"/>
              <a:t>12/19/2016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7</a:t>
            </a:fld>
            <a:endParaRPr lang="en-US"/>
          </a:p>
        </p:txBody>
      </p:sp>
    </p:spTree>
    <p:extLst>
      <p:ext uri="{BB962C8B-B14F-4D97-AF65-F5344CB8AC3E}">
        <p14:creationId xmlns:p14="http://schemas.microsoft.com/office/powerpoint/2010/main" val="356279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a:t>
            </a:r>
          </a:p>
        </p:txBody>
      </p:sp>
      <p:sp>
        <p:nvSpPr>
          <p:cNvPr id="3" name="Content Placeholder 2"/>
          <p:cNvSpPr>
            <a:spLocks noGrp="1"/>
          </p:cNvSpPr>
          <p:nvPr>
            <p:ph idx="1"/>
          </p:nvPr>
        </p:nvSpPr>
        <p:spPr>
          <a:xfrm>
            <a:off x="-15089" y="533400"/>
            <a:ext cx="9133490" cy="5562600"/>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2"/>
          </p:nvPr>
        </p:nvSpPr>
        <p:spPr/>
        <p:txBody>
          <a:bodyPr/>
          <a:lstStyle/>
          <a:p>
            <a:fld id="{8A69038B-CD87-455A-BC5C-50A1EBE6FA77}" type="datetime1">
              <a:rPr lang="en-US" smtClean="0"/>
              <a:t>12/19/2016</a:t>
            </a:fld>
            <a:endParaRPr lang="en-US"/>
          </a:p>
        </p:txBody>
      </p:sp>
    </p:spTree>
    <p:extLst>
      <p:ext uri="{BB962C8B-B14F-4D97-AF65-F5344CB8AC3E}">
        <p14:creationId xmlns:p14="http://schemas.microsoft.com/office/powerpoint/2010/main" val="265644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200" b="1" dirty="0">
                <a:solidFill>
                  <a:srgbClr val="C00000"/>
                </a:solidFill>
              </a:rPr>
              <a:t>Simulations</a:t>
            </a:r>
            <a:r>
              <a:rPr lang="en-US" sz="2200" dirty="0">
                <a:solidFill>
                  <a:srgbClr val="C00000"/>
                </a:solidFill>
              </a:rPr>
              <a:t> </a:t>
            </a:r>
            <a:r>
              <a:rPr lang="en-US" sz="2200" dirty="0"/>
              <a:t>can also be considered as </a:t>
            </a:r>
            <a:r>
              <a:rPr lang="en-US" sz="2200" b="1" dirty="0">
                <a:solidFill>
                  <a:srgbClr val="C00000"/>
                </a:solidFill>
              </a:rPr>
              <a:t>Data</a:t>
            </a:r>
            <a:r>
              <a:rPr lang="en-US" sz="2200" dirty="0"/>
              <a:t> plus </a:t>
            </a:r>
            <a:r>
              <a:rPr lang="en-US" sz="2200" b="1" dirty="0">
                <a:solidFill>
                  <a:srgbClr val="C00000"/>
                </a:solidFill>
              </a:rPr>
              <a:t>Model</a:t>
            </a:r>
          </a:p>
          <a:p>
            <a:pPr lvl="1"/>
            <a:r>
              <a:rPr lang="en-US" sz="2200" b="1" dirty="0">
                <a:solidFill>
                  <a:srgbClr val="C00000"/>
                </a:solidFill>
              </a:rPr>
              <a:t>Model</a:t>
            </a:r>
            <a:r>
              <a:rPr lang="en-US" sz="2200" dirty="0"/>
              <a:t> can be formulation with particle dynamics or partial differential equations defined by parameters such as particle positions and discretized velocity, pressure, density values</a:t>
            </a:r>
          </a:p>
          <a:p>
            <a:pPr lvl="1"/>
            <a:r>
              <a:rPr lang="en-US" sz="2200" b="1" dirty="0">
                <a:solidFill>
                  <a:srgbClr val="C00000"/>
                </a:solidFill>
              </a:rPr>
              <a:t>Data</a:t>
            </a:r>
            <a:r>
              <a:rPr lang="en-US" sz="2200" dirty="0"/>
              <a:t> could be small when just boundary conditions </a:t>
            </a:r>
          </a:p>
          <a:p>
            <a:pPr lvl="1"/>
            <a:r>
              <a:rPr lang="en-US" sz="2200" b="1" dirty="0">
                <a:solidFill>
                  <a:srgbClr val="C00000"/>
                </a:solidFill>
              </a:rPr>
              <a:t>Data</a:t>
            </a:r>
            <a:r>
              <a:rPr lang="en-US" sz="2200" dirty="0"/>
              <a:t> large with data assimilation (weather forecasting) or when data visualizations are produced by simulation</a:t>
            </a:r>
          </a:p>
          <a:p>
            <a:r>
              <a:rPr lang="en-US" sz="2200" b="1" dirty="0">
                <a:solidFill>
                  <a:srgbClr val="C00000"/>
                </a:solidFill>
              </a:rPr>
              <a:t>Big Data  </a:t>
            </a:r>
            <a:r>
              <a:rPr lang="en-US" sz="2200" dirty="0"/>
              <a:t>implies Data is large but Model varies in size</a:t>
            </a:r>
          </a:p>
          <a:p>
            <a:pPr lvl="1"/>
            <a:r>
              <a:rPr lang="en-US" sz="2200" dirty="0"/>
              <a:t>e.g. </a:t>
            </a:r>
            <a:r>
              <a:rPr lang="en-US" sz="2200" b="1" dirty="0"/>
              <a:t>LDA</a:t>
            </a:r>
            <a:r>
              <a:rPr lang="en-US" sz="2200" dirty="0"/>
              <a:t> with many topics or </a:t>
            </a:r>
            <a:r>
              <a:rPr lang="en-US" sz="2200" b="1" dirty="0"/>
              <a:t>deep learning </a:t>
            </a:r>
            <a:r>
              <a:rPr lang="en-US" sz="2200" dirty="0"/>
              <a:t>has a large model</a:t>
            </a:r>
          </a:p>
          <a:p>
            <a:pPr lvl="1"/>
            <a:r>
              <a:rPr lang="en-US" sz="2200" b="1" dirty="0"/>
              <a:t>Clustering</a:t>
            </a:r>
            <a:r>
              <a:rPr lang="en-US" sz="2200" dirty="0"/>
              <a:t> or </a:t>
            </a:r>
            <a:r>
              <a:rPr lang="en-US" sz="2200" b="1" dirty="0"/>
              <a:t>Dimension reduction </a:t>
            </a:r>
            <a:r>
              <a:rPr lang="en-US" sz="2200" dirty="0"/>
              <a:t>can be quite small in model size</a:t>
            </a:r>
          </a:p>
          <a:p>
            <a:r>
              <a:rPr lang="en-US" sz="2200" b="1" dirty="0">
                <a:solidFill>
                  <a:srgbClr val="C00000"/>
                </a:solidFill>
              </a:rPr>
              <a:t>Data</a:t>
            </a:r>
            <a:r>
              <a:rPr lang="en-US" sz="2200" dirty="0"/>
              <a:t> often static between iterations (unless streaming); </a:t>
            </a:r>
            <a:r>
              <a:rPr lang="en-US" sz="2200" b="1" dirty="0">
                <a:solidFill>
                  <a:srgbClr val="C00000"/>
                </a:solidFill>
              </a:rPr>
              <a:t>Model parameters</a:t>
            </a:r>
            <a:r>
              <a:rPr lang="en-US" sz="2200" dirty="0"/>
              <a:t> vary between iterations</a:t>
            </a:r>
          </a:p>
          <a:p>
            <a:r>
              <a:rPr lang="en-US" sz="2200" b="1" dirty="0">
                <a:solidFill>
                  <a:srgbClr val="C00000"/>
                </a:solidFill>
              </a:rPr>
              <a:t>Data</a:t>
            </a:r>
            <a:r>
              <a:rPr lang="en-US" sz="2200" dirty="0"/>
              <a:t> and </a:t>
            </a:r>
            <a:r>
              <a:rPr lang="en-US" sz="2200" b="1" dirty="0">
                <a:solidFill>
                  <a:srgbClr val="C00000"/>
                </a:solidFill>
              </a:rPr>
              <a:t>Model Parameters </a:t>
            </a:r>
            <a:r>
              <a:rPr lang="en-US" sz="2200" dirty="0"/>
              <a:t>are often </a:t>
            </a:r>
            <a:r>
              <a:rPr lang="en-US" sz="2200" b="1" dirty="0"/>
              <a:t>confused </a:t>
            </a:r>
            <a:r>
              <a:rPr lang="en-US" sz="2200" dirty="0"/>
              <a:t>in papers as term data used to describe the parameters of models.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sz="half" idx="2"/>
          </p:nvPr>
        </p:nvSpPr>
        <p:spPr/>
        <p:txBody>
          <a:bodyPr/>
          <a:lstStyle/>
          <a:p>
            <a:fld id="{481C08CD-9FEE-4537-A7BE-8E9BA5BC914C}" type="datetime1">
              <a:rPr lang="en-US" smtClean="0"/>
              <a:t>12/19/2016</a:t>
            </a:fld>
            <a:endParaRPr lang="en-US"/>
          </a:p>
        </p:txBody>
      </p:sp>
    </p:spTree>
    <p:extLst>
      <p:ext uri="{BB962C8B-B14F-4D97-AF65-F5344CB8AC3E}">
        <p14:creationId xmlns:p14="http://schemas.microsoft.com/office/powerpoint/2010/main" val="1582667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29542</TotalTime>
  <Words>5478</Words>
  <Application>Microsoft Office PowerPoint</Application>
  <PresentationFormat>On-screen Show (4:3)</PresentationFormat>
  <Paragraphs>738</Paragraphs>
  <Slides>61</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61</vt:i4>
      </vt:variant>
    </vt:vector>
  </HeadingPairs>
  <TitlesOfParts>
    <vt:vector size="73" baseType="lpstr">
      <vt:lpstr>Arial Unicode MS</vt:lpstr>
      <vt:lpstr>ＭＳ Ｐゴシック</vt:lpstr>
      <vt:lpstr>Arial</vt:lpstr>
      <vt:lpstr>Calibri</vt:lpstr>
      <vt:lpstr>Century Gothic</vt:lpstr>
      <vt:lpstr>Century Schoolbook</vt:lpstr>
      <vt:lpstr>Franklin Gothic Demi</vt:lpstr>
      <vt:lpstr>Franklin Gothic Medium</vt:lpstr>
      <vt:lpstr>Symbol</vt:lpstr>
      <vt:lpstr>Times New Roman</vt:lpstr>
      <vt:lpstr>Blank Presentation</vt:lpstr>
      <vt:lpstr>2_Blank Presentation</vt:lpstr>
      <vt:lpstr> HPCCloud 3.0: Big Data on Clouds and HPC</vt:lpstr>
      <vt:lpstr>Abstract I</vt:lpstr>
      <vt:lpstr>Abstract II</vt:lpstr>
      <vt:lpstr>HPC and/or Cloud 1.0 2.0 3.0</vt:lpstr>
      <vt:lpstr>Why Connect (“Converge”) Big Data and HPC</vt:lpstr>
      <vt:lpstr>Convergence Points (Nexus) for HPC-Cloud-Big Data-Simulation</vt:lpstr>
      <vt:lpstr>Application Nexus</vt:lpstr>
      <vt:lpstr>Data and Model in Big Data and Simulations I</vt:lpstr>
      <vt:lpstr>Data and Model in Big Data and Simulations II</vt:lpstr>
      <vt:lpstr>51 Detailed Use Cases: Contributed July-September 2013 Covers goals, data features such as 3 V’s, software, hardware</vt:lpstr>
      <vt:lpstr>Sample Features of 51 Use Cases I</vt:lpstr>
      <vt:lpstr>Sample Features of 51 Use Cases II</vt:lpstr>
      <vt:lpstr>Classifying Use cases</vt:lpstr>
      <vt:lpstr>Classifying Use Cases</vt:lpstr>
      <vt:lpstr>PowerPoint Presentation</vt:lpstr>
      <vt:lpstr>64 Features in 4 views for Unified Classification of Big Data and Simulation Applications</vt:lpstr>
      <vt:lpstr>Examples in Problem Architecture View PA</vt:lpstr>
      <vt:lpstr>6 Forms of MapReduce  Describes Architecture of   - Problem (Model     reflecting data)  - Machine  - Software  2 important variants (software) of Iterative MapReduce and Map-Streaming a) “In-place” HPC  b) Flow for model and data </vt:lpstr>
      <vt:lpstr>Clouds, HPC Clouds Simulations, Big Data</vt:lpstr>
      <vt:lpstr>Considerations on Big Data v. Clouds/HPC</vt:lpstr>
      <vt:lpstr>Why HPC Cloud architectures?</vt:lpstr>
      <vt:lpstr>Comparison of Data Analytics with Simulation I</vt:lpstr>
      <vt:lpstr>Comparison of Data Analytics with Simulation II</vt:lpstr>
      <vt:lpstr>Example of HPC Analytics</vt:lpstr>
      <vt:lpstr>Clustering and Visualization</vt:lpstr>
      <vt:lpstr>PowerPoint Presentation</vt:lpstr>
      <vt:lpstr>2D Vector Clustering with cutoff at 3 σ</vt:lpstr>
      <vt:lpstr>Relative Changes in Stock Values using one day values Expansion of previous data </vt:lpstr>
      <vt:lpstr>Pathology Image Features (cells)  11 Images 20,000 features per image. 96 properties per feature</vt:lpstr>
      <vt:lpstr>Software Nexus  Application Layer On Big Data Software Components for Programming and Data Processing On HPC for runtime On IaaS and DevOps Hardware and Systems </vt:lpstr>
      <vt:lpstr>PowerPoint Presentation</vt:lpstr>
      <vt:lpstr>PowerPoint Presentation</vt:lpstr>
      <vt:lpstr>Functionality of 21 HPC-ABDS Layers</vt:lpstr>
      <vt:lpstr>Using “Apache” (Commercial Big Data) Data Systems for Science/Simulation</vt:lpstr>
      <vt:lpstr>SPIDAL Project Datanet: CIF21 DIBBs: Middleware and High Performance Analytics Libraries for Scalable Data Science</vt:lpstr>
      <vt:lpstr>PowerPoint Presentation</vt:lpstr>
      <vt:lpstr>HPC-ABDS SPIDAL Project Activities</vt:lpstr>
      <vt:lpstr>Java Grande  Revisited on 3 data analytics codes Clustering Multidimensional Scaling Latent Dirichlet Allocation  all sophisticated algorithms  </vt:lpstr>
      <vt:lpstr>Java MPI performs better than FJ Threads 128 24 core Haswell nodes on SPIDAL 200K DA-MDS Code</vt:lpstr>
      <vt:lpstr>Investigating Process and Thread Models</vt:lpstr>
      <vt:lpstr>Performance Sensitivity</vt:lpstr>
      <vt:lpstr>Performance Dependence on Number of Cores inside 24-core node (16 nodes total)</vt:lpstr>
      <vt:lpstr>Java versus C Performance</vt:lpstr>
      <vt:lpstr>HPC-ABDS  DataFlow and In-place Runtime  </vt:lpstr>
      <vt:lpstr>HPC-ABDS Parallel Computing</vt:lpstr>
      <vt:lpstr>HPC Runtime versus ABDS distributed Computing Model on Data Analytics</vt:lpstr>
      <vt:lpstr>Flink MDS Dataflow Graph</vt:lpstr>
      <vt:lpstr>K-Means Clustering in Spark, Flink, MPI</vt:lpstr>
      <vt:lpstr>HPC-ABDS Parallel Computing </vt:lpstr>
      <vt:lpstr>Harp (Hadoop Plugin) brings HPC to ABDS </vt:lpstr>
      <vt:lpstr>PowerPoint Presentation</vt:lpstr>
      <vt:lpstr>Improvement of Storm (Heron) using HPC communication algorithms</vt:lpstr>
      <vt:lpstr>Infrastructure Nexus</vt:lpstr>
      <vt:lpstr>HPCCloud 2.0 Software Defined Systems</vt:lpstr>
      <vt:lpstr>27 Ansible Roles and Re-use in 6 NIST use cases</vt:lpstr>
      <vt:lpstr>Cloudmesh HPCCloud 2.0 DevOps Tool</vt:lpstr>
      <vt:lpstr>Cloudmesh Architecture</vt:lpstr>
      <vt:lpstr> HPCCloud and Summary of Big Data - Big Simulation Convergence </vt:lpstr>
      <vt:lpstr>HPCCloud Convergence Architecture</vt:lpstr>
      <vt:lpstr>Summary of Big Data HPC Convergence I</vt:lpstr>
      <vt:lpstr>Summary of Big Data HPC Convergence 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625</cp:revision>
  <cp:lastPrinted>2009-05-27T19:00:23Z</cp:lastPrinted>
  <dcterms:created xsi:type="dcterms:W3CDTF">2011-04-26T20:44:01Z</dcterms:created>
  <dcterms:modified xsi:type="dcterms:W3CDTF">2016-12-19T07:17:29Z</dcterms:modified>
</cp:coreProperties>
</file>