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2" r:id="rId2"/>
    <p:sldId id="290" r:id="rId3"/>
    <p:sldId id="331" r:id="rId4"/>
    <p:sldId id="324" r:id="rId5"/>
    <p:sldId id="325" r:id="rId6"/>
    <p:sldId id="291" r:id="rId7"/>
    <p:sldId id="308" r:id="rId8"/>
    <p:sldId id="316" r:id="rId9"/>
    <p:sldId id="326" r:id="rId10"/>
    <p:sldId id="330" r:id="rId11"/>
    <p:sldId id="289"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05DF"/>
    <a:srgbClr val="F1850F"/>
    <a:srgbClr val="FFFFFF"/>
    <a:srgbClr val="000000"/>
    <a:srgbClr val="123972"/>
    <a:srgbClr val="0E1E44"/>
    <a:srgbClr val="0C0F3A"/>
    <a:srgbClr val="0A1E3C"/>
    <a:srgbClr val="050616"/>
    <a:srgbClr val="0E2B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103" d="100"/>
          <a:sy n="103" d="100"/>
        </p:scale>
        <p:origin x="228" y="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5526C-6349-482A-B33E-8232ED635DF3}" type="datetimeFigureOut">
              <a:rPr lang="zh-CN" altLang="en-US" smtClean="0"/>
              <a:t>2020/7/19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FD6B9-924F-4ADD-AD96-4C1FD9A787DB}" type="slidenum">
              <a:rPr lang="zh-CN" altLang="en-US" smtClean="0"/>
              <a:t>‹#›</a:t>
            </a:fld>
            <a:endParaRPr lang="zh-CN" altLang="en-US"/>
          </a:p>
        </p:txBody>
      </p:sp>
    </p:spTree>
    <p:extLst>
      <p:ext uri="{BB962C8B-B14F-4D97-AF65-F5344CB8AC3E}">
        <p14:creationId xmlns:p14="http://schemas.microsoft.com/office/powerpoint/2010/main" val="262477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318699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31735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88262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27688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68528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28124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37967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196837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383153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380819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ED893A-3D66-4816-A740-A449EA788848}" type="datetimeFigureOut">
              <a:rPr lang="zh-CN" altLang="en-US" smtClean="0"/>
              <a:t>2020/7/19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271467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D893A-3D66-4816-A740-A449EA788848}" type="datetimeFigureOut">
              <a:rPr lang="zh-CN" altLang="en-US" smtClean="0"/>
              <a:t>2020/7/19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C3B58-757C-4023-95C9-2DF9371BAB7C}" type="slidenum">
              <a:rPr lang="zh-CN" altLang="en-US" smtClean="0"/>
              <a:t>‹#›</a:t>
            </a:fld>
            <a:endParaRPr lang="zh-CN" altLang="en-US"/>
          </a:p>
        </p:txBody>
      </p:sp>
    </p:spTree>
    <p:extLst>
      <p:ext uri="{BB962C8B-B14F-4D97-AF65-F5344CB8AC3E}">
        <p14:creationId xmlns:p14="http://schemas.microsoft.com/office/powerpoint/2010/main" val="3384664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6.jpeg"/><Relationship Id="rId12" Type="http://schemas.openxmlformats.org/officeDocument/2006/relationships/image" Target="../media/image11.jpg"/><Relationship Id="rId2" Type="http://schemas.openxmlformats.org/officeDocument/2006/relationships/image" Target="../media/image1.jpg"/><Relationship Id="rId16"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10.jpg"/><Relationship Id="rId5" Type="http://schemas.openxmlformats.org/officeDocument/2006/relationships/image" Target="../media/image2.jpeg"/><Relationship Id="rId15" Type="http://schemas.openxmlformats.org/officeDocument/2006/relationships/image" Target="../media/image14.jpg"/><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image" Target="../media/image8.png"/><Relationship Id="rId1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C471BB76-F16E-4D3F-B038-EEC428EE124A}"/>
              </a:ext>
            </a:extLst>
          </p:cNvPr>
          <p:cNvSpPr/>
          <p:nvPr/>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600" b="1" dirty="0">
              <a:solidFill>
                <a:srgbClr val="FF0000"/>
              </a:solidFill>
              <a:latin typeface="Rockwell Extra Bold" panose="02060903040505020403" pitchFamily="18" charset="0"/>
            </a:endParaRPr>
          </a:p>
        </p:txBody>
      </p:sp>
      <p:sp>
        <p:nvSpPr>
          <p:cNvPr id="7" name="矩形 6">
            <a:extLst>
              <a:ext uri="{FF2B5EF4-FFF2-40B4-BE49-F238E27FC236}">
                <a16:creationId xmlns:a16="http://schemas.microsoft.com/office/drawing/2014/main" id="{55ED3185-C97B-4255-A954-9E18694DCC93}"/>
              </a:ext>
            </a:extLst>
          </p:cNvPr>
          <p:cNvSpPr/>
          <p:nvPr/>
        </p:nvSpPr>
        <p:spPr>
          <a:xfrm>
            <a:off x="4503419" y="2443819"/>
            <a:ext cx="3441573" cy="1527048"/>
          </a:xfrm>
          <a:prstGeom prst="rect">
            <a:avLst/>
          </a:prstGeom>
          <a:noFill/>
          <a:ln>
            <a:noFill/>
          </a:ln>
          <a:effectLst>
            <a:reflection blurRad="889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rPr>
              <a:t>1</a:t>
            </a:r>
            <a:endParaRPr lang="zh-CN" altLang="en-US"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endParaRPr>
          </a:p>
        </p:txBody>
      </p:sp>
      <p:sp>
        <p:nvSpPr>
          <p:cNvPr id="14" name="矩形 13">
            <a:extLst>
              <a:ext uri="{FF2B5EF4-FFF2-40B4-BE49-F238E27FC236}">
                <a16:creationId xmlns:a16="http://schemas.microsoft.com/office/drawing/2014/main" id="{2E4F4CD0-3904-4AF9-9C85-6579F32CF372}"/>
              </a:ext>
            </a:extLst>
          </p:cNvPr>
          <p:cNvSpPr/>
          <p:nvPr/>
        </p:nvSpPr>
        <p:spPr>
          <a:xfrm>
            <a:off x="4514087" y="2443819"/>
            <a:ext cx="3441573" cy="1527048"/>
          </a:xfrm>
          <a:prstGeom prst="rect">
            <a:avLst/>
          </a:prstGeom>
          <a:noFill/>
          <a:ln>
            <a:noFill/>
          </a:ln>
          <a:effectLst>
            <a:reflection blurRad="889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rPr>
              <a:t>2</a:t>
            </a:r>
            <a:endParaRPr lang="zh-CN" altLang="en-US"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endParaRPr>
          </a:p>
        </p:txBody>
      </p:sp>
      <p:sp>
        <p:nvSpPr>
          <p:cNvPr id="15" name="矩形 14">
            <a:extLst>
              <a:ext uri="{FF2B5EF4-FFF2-40B4-BE49-F238E27FC236}">
                <a16:creationId xmlns:a16="http://schemas.microsoft.com/office/drawing/2014/main" id="{3DC75A4E-04E1-4548-9F08-2D749DAB3560}"/>
              </a:ext>
            </a:extLst>
          </p:cNvPr>
          <p:cNvSpPr/>
          <p:nvPr/>
        </p:nvSpPr>
        <p:spPr>
          <a:xfrm>
            <a:off x="4492751" y="2442633"/>
            <a:ext cx="3441573" cy="1527048"/>
          </a:xfrm>
          <a:prstGeom prst="rect">
            <a:avLst/>
          </a:prstGeom>
          <a:noFill/>
          <a:ln>
            <a:noFill/>
          </a:ln>
          <a:effectLst>
            <a:reflection blurRad="889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rPr>
              <a:t>3</a:t>
            </a:r>
            <a:endParaRPr lang="zh-CN" altLang="en-US"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endParaRPr>
          </a:p>
        </p:txBody>
      </p:sp>
      <p:sp>
        <p:nvSpPr>
          <p:cNvPr id="16" name="矩形 15">
            <a:extLst>
              <a:ext uri="{FF2B5EF4-FFF2-40B4-BE49-F238E27FC236}">
                <a16:creationId xmlns:a16="http://schemas.microsoft.com/office/drawing/2014/main" id="{DE9B6A90-237E-4532-828C-7E4ECB971DF5}"/>
              </a:ext>
            </a:extLst>
          </p:cNvPr>
          <p:cNvSpPr/>
          <p:nvPr/>
        </p:nvSpPr>
        <p:spPr>
          <a:xfrm>
            <a:off x="4395215" y="2442633"/>
            <a:ext cx="3441573" cy="1527048"/>
          </a:xfrm>
          <a:prstGeom prst="rect">
            <a:avLst/>
          </a:prstGeom>
          <a:noFill/>
          <a:ln>
            <a:noFill/>
          </a:ln>
          <a:effectLst>
            <a:reflection blurRad="889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rPr>
              <a:t>4</a:t>
            </a:r>
            <a:endParaRPr lang="zh-CN" altLang="en-US"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endParaRPr>
          </a:p>
        </p:txBody>
      </p:sp>
      <p:sp>
        <p:nvSpPr>
          <p:cNvPr id="17" name="矩形 16">
            <a:extLst>
              <a:ext uri="{FF2B5EF4-FFF2-40B4-BE49-F238E27FC236}">
                <a16:creationId xmlns:a16="http://schemas.microsoft.com/office/drawing/2014/main" id="{C8FB5D67-947E-4B4F-BAE4-9E072506B24E}"/>
              </a:ext>
            </a:extLst>
          </p:cNvPr>
          <p:cNvSpPr/>
          <p:nvPr/>
        </p:nvSpPr>
        <p:spPr>
          <a:xfrm>
            <a:off x="4514087" y="2441447"/>
            <a:ext cx="3441573" cy="1527048"/>
          </a:xfrm>
          <a:prstGeom prst="rect">
            <a:avLst/>
          </a:prstGeom>
          <a:noFill/>
          <a:ln>
            <a:noFill/>
          </a:ln>
          <a:effectLst>
            <a:reflection blurRad="889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rPr>
              <a:t>5</a:t>
            </a:r>
            <a:endParaRPr lang="zh-CN" altLang="en-US" sz="17300" dirty="0">
              <a:gradFill flip="none" rotWithShape="1">
                <a:gsLst>
                  <a:gs pos="0">
                    <a:schemeClr val="accent4">
                      <a:lumMod val="60000"/>
                      <a:lumOff val="40000"/>
                    </a:schemeClr>
                  </a:gs>
                  <a:gs pos="46000">
                    <a:srgbClr val="FFC000"/>
                  </a:gs>
                  <a:gs pos="100000">
                    <a:srgbClr val="FF0000"/>
                  </a:gs>
                </a:gsLst>
                <a:path path="circle">
                  <a:fillToRect l="50000" t="130000" r="50000" b="-30000"/>
                </a:path>
                <a:tileRect/>
              </a:gradFill>
              <a:latin typeface="Rockwell Extra Bold" panose="02060903040505020403" pitchFamily="18" charset="0"/>
            </a:endParaRPr>
          </a:p>
        </p:txBody>
      </p:sp>
      <p:sp>
        <p:nvSpPr>
          <p:cNvPr id="23" name="矩形 22">
            <a:extLst>
              <a:ext uri="{FF2B5EF4-FFF2-40B4-BE49-F238E27FC236}">
                <a16:creationId xmlns:a16="http://schemas.microsoft.com/office/drawing/2014/main" id="{E76D2450-2E5E-4BE9-A112-4D4E3D557D1C}"/>
              </a:ext>
            </a:extLst>
          </p:cNvPr>
          <p:cNvSpPr/>
          <p:nvPr/>
        </p:nvSpPr>
        <p:spPr>
          <a:xfrm>
            <a:off x="0" y="3368724"/>
            <a:ext cx="12192000" cy="1527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0" dirty="0">
                <a:gradFill flip="none" rotWithShape="1">
                  <a:gsLst>
                    <a:gs pos="0">
                      <a:srgbClr val="FF0000"/>
                    </a:gs>
                    <a:gs pos="48000">
                      <a:srgbClr val="FFC000"/>
                    </a:gs>
                    <a:gs pos="100000">
                      <a:schemeClr val="accent4">
                        <a:lumMod val="60000"/>
                        <a:lumOff val="40000"/>
                      </a:schemeClr>
                    </a:gs>
                  </a:gsLst>
                  <a:lin ang="2700000" scaled="1"/>
                  <a:tileRect/>
                </a:gradFill>
                <a:latin typeface="Rockwell Extra Bold" panose="02060903040505020403" pitchFamily="18" charset="0"/>
              </a:rPr>
              <a:t>Open Now</a:t>
            </a:r>
            <a:endParaRPr lang="zh-CN" altLang="en-US" sz="12000" dirty="0">
              <a:gradFill flip="none" rotWithShape="1">
                <a:gsLst>
                  <a:gs pos="0">
                    <a:srgbClr val="FF0000"/>
                  </a:gs>
                  <a:gs pos="48000">
                    <a:srgbClr val="FFC000"/>
                  </a:gs>
                  <a:gs pos="100000">
                    <a:schemeClr val="accent4">
                      <a:lumMod val="60000"/>
                      <a:lumOff val="40000"/>
                    </a:schemeClr>
                  </a:gs>
                </a:gsLst>
                <a:lin ang="2700000" scaled="1"/>
                <a:tileRect/>
              </a:gradFill>
              <a:latin typeface="Rockwell Extra Bold" panose="02060903040505020403" pitchFamily="18" charset="0"/>
            </a:endParaRPr>
          </a:p>
        </p:txBody>
      </p:sp>
      <p:sp>
        <p:nvSpPr>
          <p:cNvPr id="2" name="矩形 1">
            <a:extLst>
              <a:ext uri="{FF2B5EF4-FFF2-40B4-BE49-F238E27FC236}">
                <a16:creationId xmlns:a16="http://schemas.microsoft.com/office/drawing/2014/main" id="{724585B0-4739-4D75-9145-5819142356F8}"/>
              </a:ext>
            </a:extLst>
          </p:cNvPr>
          <p:cNvSpPr/>
          <p:nvPr/>
        </p:nvSpPr>
        <p:spPr>
          <a:xfrm>
            <a:off x="0" y="1238250"/>
            <a:ext cx="12192000" cy="1348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a:gradFill flip="none" rotWithShape="1">
                  <a:gsLst>
                    <a:gs pos="0">
                      <a:srgbClr val="FF0000"/>
                    </a:gs>
                    <a:gs pos="48000">
                      <a:srgbClr val="FFC000"/>
                    </a:gs>
                    <a:gs pos="100000">
                      <a:schemeClr val="accent4">
                        <a:lumMod val="60000"/>
                        <a:lumOff val="40000"/>
                      </a:schemeClr>
                    </a:gs>
                  </a:gsLst>
                  <a:lin ang="2700000" scaled="1"/>
                  <a:tileRect/>
                </a:gradFill>
                <a:latin typeface="Arial" panose="020B0604020202020204" pitchFamily="34" charset="0"/>
                <a:cs typeface="Arial" panose="020B0604020202020204" pitchFamily="34" charset="0"/>
              </a:rPr>
              <a:t>HPBD&amp;IS 2020</a:t>
            </a:r>
            <a:endParaRPr lang="zh-CN" altLang="en-US" sz="8800" b="1" dirty="0">
              <a:gradFill flip="none" rotWithShape="1">
                <a:gsLst>
                  <a:gs pos="0">
                    <a:srgbClr val="FF0000"/>
                  </a:gs>
                  <a:gs pos="48000">
                    <a:srgbClr val="FFC000"/>
                  </a:gs>
                  <a:gs pos="100000">
                    <a:schemeClr val="accent4">
                      <a:lumMod val="60000"/>
                      <a:lumOff val="40000"/>
                    </a:schemeClr>
                  </a:gs>
                </a:gsLst>
                <a:lin ang="2700000" scaled="1"/>
                <a:tileRect/>
              </a:gra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61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1" nodeType="afterEffect">
                                  <p:stCondLst>
                                    <p:cond delay="0"/>
                                  </p:stCondLst>
                                  <p:childTnLst>
                                    <p:animEffect transition="out" filter="fade">
                                      <p:cBhvr>
                                        <p:cTn id="9" dur="1000"/>
                                        <p:tgtEl>
                                          <p:spTgt spid="17"/>
                                        </p:tgtEl>
                                      </p:cBhvr>
                                    </p:animEffect>
                                    <p:set>
                                      <p:cBhvr>
                                        <p:cTn id="10" dur="1" fill="hold">
                                          <p:stCondLst>
                                            <p:cond delay="999"/>
                                          </p:stCondLst>
                                        </p:cTn>
                                        <p:tgtEl>
                                          <p:spTgt spid="17"/>
                                        </p:tgtEl>
                                        <p:attrNameLst>
                                          <p:attrName>style.visibility</p:attrName>
                                        </p:attrNameLst>
                                      </p:cBhvr>
                                      <p:to>
                                        <p:strVal val="hidden"/>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childTnLst>
                          </p:cTn>
                        </p:par>
                        <p:par>
                          <p:cTn id="14" fill="hold">
                            <p:stCondLst>
                              <p:cond delay="1000"/>
                            </p:stCondLst>
                            <p:childTnLst>
                              <p:par>
                                <p:cTn id="15" presetID="10" presetClass="exit" presetSubtype="0" fill="hold" grpId="1" nodeType="afterEffect">
                                  <p:stCondLst>
                                    <p:cond delay="0"/>
                                  </p:stCondLst>
                                  <p:childTnLst>
                                    <p:animEffect transition="out" filter="fade">
                                      <p:cBhvr>
                                        <p:cTn id="16" dur="1000"/>
                                        <p:tgtEl>
                                          <p:spTgt spid="16"/>
                                        </p:tgtEl>
                                      </p:cBhvr>
                                    </p:animEffect>
                                    <p:set>
                                      <p:cBhvr>
                                        <p:cTn id="17" dur="1" fill="hold">
                                          <p:stCondLst>
                                            <p:cond delay="999"/>
                                          </p:stCondLst>
                                        </p:cTn>
                                        <p:tgtEl>
                                          <p:spTgt spid="16"/>
                                        </p:tgtEl>
                                        <p:attrNameLst>
                                          <p:attrName>style.visibility</p:attrName>
                                        </p:attrNameLst>
                                      </p:cBhvr>
                                      <p:to>
                                        <p:strVal val="hidden"/>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par>
                          <p:cTn id="21" fill="hold">
                            <p:stCondLst>
                              <p:cond delay="2000"/>
                            </p:stCondLst>
                            <p:childTnLst>
                              <p:par>
                                <p:cTn id="22" presetID="10" presetClass="exit" presetSubtype="0" fill="hold" grpId="1" nodeType="afterEffect">
                                  <p:stCondLst>
                                    <p:cond delay="0"/>
                                  </p:stCondLst>
                                  <p:childTnLst>
                                    <p:animEffect transition="out" filter="fade">
                                      <p:cBhvr>
                                        <p:cTn id="23" dur="1000"/>
                                        <p:tgtEl>
                                          <p:spTgt spid="15"/>
                                        </p:tgtEl>
                                      </p:cBhvr>
                                    </p:animEffect>
                                    <p:set>
                                      <p:cBhvr>
                                        <p:cTn id="24" dur="1" fill="hold">
                                          <p:stCondLst>
                                            <p:cond delay="999"/>
                                          </p:stCondLst>
                                        </p:cTn>
                                        <p:tgtEl>
                                          <p:spTgt spid="15"/>
                                        </p:tgtEl>
                                        <p:attrNameLst>
                                          <p:attrName>style.visibility</p:attrName>
                                        </p:attrNameLst>
                                      </p:cBhvr>
                                      <p:to>
                                        <p:strVal val="hidden"/>
                                      </p:to>
                                    </p:set>
                                  </p:childTnLst>
                                </p:cTn>
                              </p:par>
                            </p:childTnLst>
                          </p:cTn>
                        </p:par>
                        <p:par>
                          <p:cTn id="25" fill="hold">
                            <p:stCondLst>
                              <p:cond delay="3000"/>
                            </p:stCondLst>
                            <p:childTnLst>
                              <p:par>
                                <p:cTn id="26" presetID="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par>
                          <p:cTn id="28" fill="hold">
                            <p:stCondLst>
                              <p:cond delay="3000"/>
                            </p:stCondLst>
                            <p:childTnLst>
                              <p:par>
                                <p:cTn id="29" presetID="10" presetClass="exit" presetSubtype="0" fill="hold" grpId="1" nodeType="afterEffect">
                                  <p:stCondLst>
                                    <p:cond delay="0"/>
                                  </p:stCondLst>
                                  <p:childTnLst>
                                    <p:animEffect transition="out" filter="fade">
                                      <p:cBhvr>
                                        <p:cTn id="30" dur="1000"/>
                                        <p:tgtEl>
                                          <p:spTgt spid="14"/>
                                        </p:tgtEl>
                                      </p:cBhvr>
                                    </p:animEffect>
                                    <p:set>
                                      <p:cBhvr>
                                        <p:cTn id="31" dur="1" fill="hold">
                                          <p:stCondLst>
                                            <p:cond delay="999"/>
                                          </p:stCondLst>
                                        </p:cTn>
                                        <p:tgtEl>
                                          <p:spTgt spid="14"/>
                                        </p:tgtEl>
                                        <p:attrNameLst>
                                          <p:attrName>style.visibility</p:attrName>
                                        </p:attrNameLst>
                                      </p:cBhvr>
                                      <p:to>
                                        <p:strVal val="hidden"/>
                                      </p:to>
                                    </p:set>
                                  </p:childTnLst>
                                </p:cTn>
                              </p:par>
                            </p:childTnLst>
                          </p:cTn>
                        </p:par>
                        <p:par>
                          <p:cTn id="32" fill="hold">
                            <p:stCondLst>
                              <p:cond delay="4000"/>
                            </p:stCondLst>
                            <p:childTnLst>
                              <p:par>
                                <p:cTn id="33" presetID="1" presetClass="entr" presetSubtype="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par>
                          <p:cTn id="35" fill="hold">
                            <p:stCondLst>
                              <p:cond delay="4000"/>
                            </p:stCondLst>
                            <p:childTnLst>
                              <p:par>
                                <p:cTn id="36" presetID="10" presetClass="exit" presetSubtype="0" fill="hold" grpId="1" nodeType="afterEffect">
                                  <p:stCondLst>
                                    <p:cond delay="0"/>
                                  </p:stCondLst>
                                  <p:childTnLst>
                                    <p:animEffect transition="out" filter="fade">
                                      <p:cBhvr>
                                        <p:cTn id="37" dur="1000"/>
                                        <p:tgtEl>
                                          <p:spTgt spid="7"/>
                                        </p:tgtEl>
                                      </p:cBhvr>
                                    </p:animEffect>
                                    <p:set>
                                      <p:cBhvr>
                                        <p:cTn id="38" dur="1" fill="hold">
                                          <p:stCondLst>
                                            <p:cond delay="999"/>
                                          </p:stCondLst>
                                        </p:cTn>
                                        <p:tgtEl>
                                          <p:spTgt spid="7"/>
                                        </p:tgtEl>
                                        <p:attrNameLst>
                                          <p:attrName>style.visibility</p:attrName>
                                        </p:attrNameLst>
                                      </p:cBhvr>
                                      <p:to>
                                        <p:strVal val="hidden"/>
                                      </p:to>
                                    </p:se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4" grpId="0"/>
      <p:bldP spid="14" grpId="1"/>
      <p:bldP spid="15" grpId="0"/>
      <p:bldP spid="15" grpId="1"/>
      <p:bldP spid="16" grpId="0"/>
      <p:bldP spid="16" grpId="1"/>
      <p:bldP spid="17" grpId="0"/>
      <p:bldP spid="17" grpId="1"/>
      <p:bldP spid="2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9" name="标题 1">
            <a:extLst>
              <a:ext uri="{FF2B5EF4-FFF2-40B4-BE49-F238E27FC236}">
                <a16:creationId xmlns:a16="http://schemas.microsoft.com/office/drawing/2014/main" id="{76CDA9C5-EFB2-40E9-9361-AF811A696423}"/>
              </a:ext>
            </a:extLst>
          </p:cNvPr>
          <p:cNvSpPr>
            <a:spLocks noGrp="1"/>
          </p:cNvSpPr>
          <p:nvPr>
            <p:ph type="title"/>
          </p:nvPr>
        </p:nvSpPr>
        <p:spPr>
          <a:xfrm>
            <a:off x="84677" y="557508"/>
            <a:ext cx="12192000" cy="733535"/>
          </a:xfrm>
        </p:spPr>
        <p:txBody>
          <a:bodyPr>
            <a:normAutofit/>
          </a:bodyPr>
          <a:lstStyle/>
          <a:p>
            <a:pPr algn="ctr"/>
            <a:r>
              <a:rPr lang="en-US" altLang="zh-CN" sz="4000" b="1">
                <a:solidFill>
                  <a:srgbClr val="FFFF00"/>
                </a:solidFill>
                <a:latin typeface="Arial" panose="020B0604020202020204" pitchFamily="34" charset="0"/>
                <a:cs typeface="Arial" panose="020B0604020202020204" pitchFamily="34" charset="0"/>
              </a:rPr>
              <a:t>Organization Structure</a:t>
            </a:r>
            <a:endParaRPr lang="zh-CN" altLang="en-US" sz="4000" b="1" dirty="0">
              <a:solidFill>
                <a:srgbClr val="FFFF00"/>
              </a:solidFill>
              <a:latin typeface="Arial" panose="020B0604020202020204" pitchFamily="34" charset="0"/>
              <a:cs typeface="Arial" panose="020B0604020202020204" pitchFamily="34" charset="0"/>
            </a:endParaRPr>
          </a:p>
        </p:txBody>
      </p:sp>
      <p:sp>
        <p:nvSpPr>
          <p:cNvPr id="10" name="矩形 9">
            <a:extLst>
              <a:ext uri="{FF2B5EF4-FFF2-40B4-BE49-F238E27FC236}">
                <a16:creationId xmlns:a16="http://schemas.microsoft.com/office/drawing/2014/main" id="{732EF462-0924-4678-A87A-F2F8AC16C5EC}"/>
              </a:ext>
            </a:extLst>
          </p:cNvPr>
          <p:cNvSpPr/>
          <p:nvPr/>
        </p:nvSpPr>
        <p:spPr>
          <a:xfrm>
            <a:off x="4859625" y="61995"/>
            <a:ext cx="3057247" cy="584775"/>
          </a:xfrm>
          <a:prstGeom prst="rect">
            <a:avLst/>
          </a:prstGeom>
        </p:spPr>
        <p:txBody>
          <a:bodyPr wrap="none">
            <a:spAutoFit/>
          </a:bodyPr>
          <a:lstStyle/>
          <a:p>
            <a:r>
              <a:rPr lang="en-US" altLang="zh-CN" sz="32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200" b="1" dirty="0">
              <a:latin typeface="Arial" panose="020B0604020202020204" pitchFamily="34" charset="0"/>
              <a:cs typeface="Arial" panose="020B0604020202020204" pitchFamily="34" charset="0"/>
            </a:endParaRPr>
          </a:p>
        </p:txBody>
      </p:sp>
      <p:sp>
        <p:nvSpPr>
          <p:cNvPr id="3" name="矩形 2">
            <a:extLst>
              <a:ext uri="{FF2B5EF4-FFF2-40B4-BE49-F238E27FC236}">
                <a16:creationId xmlns:a16="http://schemas.microsoft.com/office/drawing/2014/main" id="{C1467822-4989-4693-A95A-58425C7279D8}"/>
              </a:ext>
            </a:extLst>
          </p:cNvPr>
          <p:cNvSpPr/>
          <p:nvPr/>
        </p:nvSpPr>
        <p:spPr>
          <a:xfrm>
            <a:off x="2005748" y="3466148"/>
            <a:ext cx="1544012" cy="456535"/>
          </a:xfrm>
          <a:prstGeom prst="rect">
            <a:avLst/>
          </a:prstGeom>
        </p:spPr>
        <p:txBody>
          <a:bodyPr wrap="none">
            <a:spAutoFit/>
          </a:bodyPr>
          <a:lstStyle/>
          <a:p>
            <a:pPr lvl="0">
              <a:lnSpc>
                <a:spcPct val="150000"/>
              </a:lnSpc>
              <a:spcAft>
                <a:spcPts val="0"/>
              </a:spcAft>
            </a:pPr>
            <a:r>
              <a:rPr lang="en-US" altLang="zh-CN" b="1" kern="100">
                <a:solidFill>
                  <a:schemeClr val="bg1"/>
                </a:solidFill>
                <a:latin typeface="Arial" panose="020B0604020202020204" pitchFamily="34" charset="0"/>
                <a:ea typeface="Calibri" panose="020F0502020204030204" pitchFamily="34" charset="0"/>
                <a:cs typeface="Arial" panose="020B0604020202020204" pitchFamily="34" charset="0"/>
              </a:rPr>
              <a:t>Xian-He Sun</a:t>
            </a:r>
            <a:endParaRPr lang="zh-CN" altLang="zh-CN" sz="2800" kern="10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 name="矩形 3">
            <a:extLst>
              <a:ext uri="{FF2B5EF4-FFF2-40B4-BE49-F238E27FC236}">
                <a16:creationId xmlns:a16="http://schemas.microsoft.com/office/drawing/2014/main" id="{5FA9C74C-504D-4625-953D-81410BA869D5}"/>
              </a:ext>
            </a:extLst>
          </p:cNvPr>
          <p:cNvSpPr/>
          <p:nvPr/>
        </p:nvSpPr>
        <p:spPr>
          <a:xfrm>
            <a:off x="3525160" y="3574034"/>
            <a:ext cx="1608133" cy="369332"/>
          </a:xfrm>
          <a:prstGeom prst="rect">
            <a:avLst/>
          </a:prstGeom>
        </p:spPr>
        <p:txBody>
          <a:bodyPr wrap="square">
            <a:spAutoFit/>
          </a:bodyPr>
          <a:lstStyle/>
          <a:p>
            <a:r>
              <a:rPr lang="en-US" altLang="zh-CN" b="1" kern="100">
                <a:solidFill>
                  <a:schemeClr val="bg1"/>
                </a:solidFill>
                <a:latin typeface="Arial" panose="020B0604020202020204" pitchFamily="34" charset="0"/>
                <a:ea typeface="Calibri" panose="020F0502020204030204" pitchFamily="34" charset="0"/>
                <a:cs typeface="Arial" panose="020B0604020202020204" pitchFamily="34" charset="0"/>
              </a:rPr>
              <a:t>Geoffrey Fox</a:t>
            </a:r>
            <a:endParaRPr lang="zh-CN" altLang="en-US"/>
          </a:p>
        </p:txBody>
      </p:sp>
      <p:pic>
        <p:nvPicPr>
          <p:cNvPr id="11" name="图片 10" descr="F:\数据恢复\工作\3-中科院\9-国际会议\8-会议网站\Committee照片\孙贤和.jpg">
            <a:extLst>
              <a:ext uri="{FF2B5EF4-FFF2-40B4-BE49-F238E27FC236}">
                <a16:creationId xmlns:a16="http://schemas.microsoft.com/office/drawing/2014/main" id="{C41BBDCB-739E-437D-AFCE-361D86F589B5}"/>
              </a:ext>
            </a:extLst>
          </p:cNvPr>
          <p:cNvPicPr/>
          <p:nvPr/>
        </p:nvPicPr>
        <p:blipFill>
          <a:blip r:embed="rId3" cstate="print">
            <a:extLst>
              <a:ext uri="{28A0092B-C50C-407E-A947-70E740481C1C}">
                <a14:useLocalDpi xmlns:a14="http://schemas.microsoft.com/office/drawing/2010/main"/>
              </a:ext>
            </a:extLst>
          </a:blip>
          <a:srcRect/>
          <a:stretch>
            <a:fillRect/>
          </a:stretch>
        </p:blipFill>
        <p:spPr bwMode="auto">
          <a:xfrm>
            <a:off x="2252218" y="2235364"/>
            <a:ext cx="963136"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13" name="矩形 12">
            <a:extLst>
              <a:ext uri="{FF2B5EF4-FFF2-40B4-BE49-F238E27FC236}">
                <a16:creationId xmlns:a16="http://schemas.microsoft.com/office/drawing/2014/main" id="{55638ED4-A8E1-4FF5-BAFB-287183466E6E}"/>
              </a:ext>
            </a:extLst>
          </p:cNvPr>
          <p:cNvSpPr/>
          <p:nvPr/>
        </p:nvSpPr>
        <p:spPr>
          <a:xfrm>
            <a:off x="-113419" y="1426459"/>
            <a:ext cx="2412535" cy="707886"/>
          </a:xfrm>
          <a:prstGeom prst="rect">
            <a:avLst/>
          </a:prstGeom>
        </p:spPr>
        <p:txBody>
          <a:bodyPr wrap="square">
            <a:spAutoFit/>
          </a:bodyPr>
          <a:lstStyle/>
          <a:p>
            <a:pPr algn="ctr">
              <a:spcAft>
                <a:spcPts val="0"/>
              </a:spcAft>
            </a:pPr>
            <a:r>
              <a:rPr lang="en-US" altLang="zh-CN" sz="2000" b="1" kern="100">
                <a:solidFill>
                  <a:srgbClr val="FFC000"/>
                </a:solidFill>
                <a:latin typeface="Arial" panose="020B0604020202020204" pitchFamily="34" charset="0"/>
                <a:cs typeface="Arial" panose="020B0604020202020204" pitchFamily="34" charset="0"/>
              </a:rPr>
              <a:t>Steering </a:t>
            </a:r>
          </a:p>
          <a:p>
            <a:pPr algn="ctr">
              <a:spcAft>
                <a:spcPts val="0"/>
              </a:spcAft>
            </a:pPr>
            <a:r>
              <a:rPr lang="en-US" altLang="zh-CN" sz="2000" b="1" kern="100">
                <a:solidFill>
                  <a:srgbClr val="FFC000"/>
                </a:solidFill>
                <a:latin typeface="Arial" panose="020B0604020202020204" pitchFamily="34" charset="0"/>
                <a:cs typeface="Arial" panose="020B0604020202020204" pitchFamily="34" charset="0"/>
              </a:rPr>
              <a:t>Committee </a:t>
            </a:r>
            <a:r>
              <a:rPr lang="en-US" altLang="zh-CN" sz="2000" b="1" kern="100">
                <a:solidFill>
                  <a:srgbClr val="FFC000"/>
                </a:solidFill>
                <a:latin typeface="Arial" panose="020B0604020202020204" pitchFamily="34" charset="0"/>
                <a:ea typeface="Calibri" panose="020F0502020204030204" pitchFamily="34" charset="0"/>
                <a:cs typeface="Arial" panose="020B0604020202020204" pitchFamily="34" charset="0"/>
              </a:rPr>
              <a:t>Chair</a:t>
            </a:r>
            <a:endParaRPr lang="zh-CN" altLang="zh-CN" sz="2800" kern="100">
              <a:solidFill>
                <a:srgbClr val="FFC000"/>
              </a:solidFill>
              <a:latin typeface="Arial" panose="020B0604020202020204" pitchFamily="34" charset="0"/>
              <a:ea typeface="Calibri" panose="020F0502020204030204" pitchFamily="34" charset="0"/>
              <a:cs typeface="Arial" panose="020B0604020202020204" pitchFamily="34" charset="0"/>
            </a:endParaRPr>
          </a:p>
        </p:txBody>
      </p:sp>
      <p:pic>
        <p:nvPicPr>
          <p:cNvPr id="14" name="图片 13">
            <a:extLst>
              <a:ext uri="{FF2B5EF4-FFF2-40B4-BE49-F238E27FC236}">
                <a16:creationId xmlns:a16="http://schemas.microsoft.com/office/drawing/2014/main" id="{124A47A1-3A1D-4D07-9471-ADC8F59EAEFE}"/>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568037" y="2220760"/>
            <a:ext cx="971554"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a:extLst>
            <a:ext uri="{53640926-AAD7-44D8-BBD7-CCE9431645EC}">
              <a14:shadowObscured xmlns:a14="http://schemas.microsoft.com/office/drawing/2010/main"/>
            </a:ext>
          </a:extLst>
        </p:spPr>
      </p:pic>
      <p:sp>
        <p:nvSpPr>
          <p:cNvPr id="15" name="矩形 14">
            <a:extLst>
              <a:ext uri="{FF2B5EF4-FFF2-40B4-BE49-F238E27FC236}">
                <a16:creationId xmlns:a16="http://schemas.microsoft.com/office/drawing/2014/main" id="{4397A5B9-2D51-4D1E-B069-3CBC36EBFC51}"/>
              </a:ext>
            </a:extLst>
          </p:cNvPr>
          <p:cNvSpPr/>
          <p:nvPr/>
        </p:nvSpPr>
        <p:spPr>
          <a:xfrm>
            <a:off x="341139" y="3560439"/>
            <a:ext cx="1386020" cy="369332"/>
          </a:xfrm>
          <a:prstGeom prst="rect">
            <a:avLst/>
          </a:prstGeom>
        </p:spPr>
        <p:txBody>
          <a:bodyPr wrap="square">
            <a:spAutoFit/>
          </a:bodyPr>
          <a:lstStyle/>
          <a:p>
            <a:r>
              <a:rPr lang="en-US" altLang="zh-CN" b="1" kern="100">
                <a:solidFill>
                  <a:schemeClr val="bg1"/>
                </a:solidFill>
                <a:latin typeface="Arial" panose="020B0604020202020204" pitchFamily="34" charset="0"/>
                <a:cs typeface="Arial" panose="020B0604020202020204" pitchFamily="34" charset="0"/>
              </a:rPr>
              <a:t>Qing  Yang</a:t>
            </a:r>
            <a:endParaRPr lang="zh-CN" altLang="zh-CN" b="1" kern="100">
              <a:solidFill>
                <a:schemeClr val="bg1"/>
              </a:solidFill>
              <a:latin typeface="Arial" panose="020B0604020202020204" pitchFamily="34" charset="0"/>
              <a:cs typeface="Arial" panose="020B0604020202020204" pitchFamily="34" charset="0"/>
            </a:endParaRPr>
          </a:p>
        </p:txBody>
      </p:sp>
      <p:pic>
        <p:nvPicPr>
          <p:cNvPr id="16" name="图片 15">
            <a:extLst>
              <a:ext uri="{FF2B5EF4-FFF2-40B4-BE49-F238E27FC236}">
                <a16:creationId xmlns:a16="http://schemas.microsoft.com/office/drawing/2014/main" id="{837BE63F-9444-4864-A319-41E821C41F80}"/>
              </a:ext>
            </a:extLst>
          </p:cNvPr>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bwMode="auto">
          <a:xfrm>
            <a:off x="3934982" y="2235364"/>
            <a:ext cx="867077"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17" name="矩形 16">
            <a:extLst>
              <a:ext uri="{FF2B5EF4-FFF2-40B4-BE49-F238E27FC236}">
                <a16:creationId xmlns:a16="http://schemas.microsoft.com/office/drawing/2014/main" id="{3859E891-14C9-4774-A6CB-AD2378151AA0}"/>
              </a:ext>
            </a:extLst>
          </p:cNvPr>
          <p:cNvSpPr/>
          <p:nvPr/>
        </p:nvSpPr>
        <p:spPr>
          <a:xfrm>
            <a:off x="5739312" y="1426459"/>
            <a:ext cx="2387600" cy="496996"/>
          </a:xfrm>
          <a:prstGeom prst="rect">
            <a:avLst/>
          </a:prstGeom>
        </p:spPr>
        <p:txBody>
          <a:bodyPr wrap="square">
            <a:spAutoFit/>
          </a:bodyPr>
          <a:lstStyle/>
          <a:p>
            <a:pPr marL="136525">
              <a:lnSpc>
                <a:spcPct val="150000"/>
              </a:lnSpc>
              <a:spcBef>
                <a:spcPts val="200"/>
              </a:spcBef>
              <a:spcAft>
                <a:spcPts val="0"/>
              </a:spcAft>
            </a:pPr>
            <a:r>
              <a:rPr lang="en-US" altLang="zh-CN" sz="2000" b="1" kern="100">
                <a:solidFill>
                  <a:srgbClr val="FFC000"/>
                </a:solidFill>
                <a:latin typeface="Arial" panose="020B0604020202020204" pitchFamily="34" charset="0"/>
                <a:ea typeface="Calibri" panose="020F0502020204030204" pitchFamily="34" charset="0"/>
                <a:cs typeface="Arial" panose="020B0604020202020204" pitchFamily="34" charset="0"/>
              </a:rPr>
              <a:t>Program Chair</a:t>
            </a:r>
            <a:endParaRPr lang="zh-CN" altLang="zh-CN" sz="2800" kern="100">
              <a:solidFill>
                <a:srgbClr val="FFC000"/>
              </a:solidFill>
              <a:latin typeface="Arial" panose="020B0604020202020204" pitchFamily="34" charset="0"/>
              <a:ea typeface="Calibri" panose="020F0502020204030204" pitchFamily="34" charset="0"/>
              <a:cs typeface="Arial" panose="020B0604020202020204" pitchFamily="34" charset="0"/>
            </a:endParaRPr>
          </a:p>
        </p:txBody>
      </p:sp>
      <p:sp>
        <p:nvSpPr>
          <p:cNvPr id="18" name="矩形 17">
            <a:extLst>
              <a:ext uri="{FF2B5EF4-FFF2-40B4-BE49-F238E27FC236}">
                <a16:creationId xmlns:a16="http://schemas.microsoft.com/office/drawing/2014/main" id="{5DCD67BD-E08C-4CC9-ACB0-2269B104B5A3}"/>
              </a:ext>
            </a:extLst>
          </p:cNvPr>
          <p:cNvSpPr/>
          <p:nvPr/>
        </p:nvSpPr>
        <p:spPr>
          <a:xfrm>
            <a:off x="5015999" y="3475726"/>
            <a:ext cx="2110100" cy="456535"/>
          </a:xfrm>
          <a:prstGeom prst="rect">
            <a:avLst/>
          </a:prstGeom>
        </p:spPr>
        <p:txBody>
          <a:bodyPr wrap="square">
            <a:spAutoFit/>
          </a:bodyPr>
          <a:lstStyle/>
          <a:p>
            <a:pPr lvl="0">
              <a:lnSpc>
                <a:spcPct val="150000"/>
              </a:lnSpc>
              <a:spcAft>
                <a:spcPts val="0"/>
              </a:spcAft>
            </a:pPr>
            <a:r>
              <a:rPr lang="en-US" altLang="zh-CN" b="1" kern="100">
                <a:solidFill>
                  <a:schemeClr val="bg1"/>
                </a:solidFill>
                <a:latin typeface="Arial" panose="020B0604020202020204" pitchFamily="34" charset="0"/>
                <a:ea typeface="Calibri" panose="020F0502020204030204" pitchFamily="34" charset="0"/>
                <a:cs typeface="Arial" panose="020B0604020202020204" pitchFamily="34" charset="0"/>
              </a:rPr>
              <a:t>Cheng-Zhong Xu</a:t>
            </a:r>
            <a:endParaRPr lang="zh-CN" altLang="zh-CN" sz="2800" kern="10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9" name="矩形 18">
            <a:extLst>
              <a:ext uri="{FF2B5EF4-FFF2-40B4-BE49-F238E27FC236}">
                <a16:creationId xmlns:a16="http://schemas.microsoft.com/office/drawing/2014/main" id="{905C2996-21DD-4DA9-B0B9-0D7A61F6E3C1}"/>
              </a:ext>
            </a:extLst>
          </p:cNvPr>
          <p:cNvSpPr/>
          <p:nvPr/>
        </p:nvSpPr>
        <p:spPr>
          <a:xfrm>
            <a:off x="7146151" y="3574034"/>
            <a:ext cx="1206421" cy="369332"/>
          </a:xfrm>
          <a:prstGeom prst="rect">
            <a:avLst/>
          </a:prstGeom>
        </p:spPr>
        <p:txBody>
          <a:bodyPr wrap="none">
            <a:spAutoFit/>
          </a:bodyPr>
          <a:lstStyle/>
          <a:p>
            <a:r>
              <a:rPr lang="en-US" altLang="zh-CN" b="1" kern="100">
                <a:solidFill>
                  <a:schemeClr val="bg1"/>
                </a:solidFill>
                <a:latin typeface="Arial" panose="020B0604020202020204" pitchFamily="34" charset="0"/>
                <a:ea typeface="Calibri" panose="020F0502020204030204" pitchFamily="34" charset="0"/>
                <a:cs typeface="Arial" panose="020B0604020202020204" pitchFamily="34" charset="0"/>
              </a:rPr>
              <a:t>Weijun Li</a:t>
            </a:r>
            <a:endParaRPr lang="zh-CN" altLang="en-US"/>
          </a:p>
        </p:txBody>
      </p:sp>
      <p:pic>
        <p:nvPicPr>
          <p:cNvPr id="22" name="图片 21">
            <a:extLst>
              <a:ext uri="{FF2B5EF4-FFF2-40B4-BE49-F238E27FC236}">
                <a16:creationId xmlns:a16="http://schemas.microsoft.com/office/drawing/2014/main" id="{2616B246-1FD7-4E6D-A6FC-364CF2F71DAF}"/>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bwMode="auto">
          <a:xfrm>
            <a:off x="5562554" y="2231456"/>
            <a:ext cx="970897"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a:extLst>
            <a:ext uri="{53640926-AAD7-44D8-BBD7-CCE9431645EC}">
              <a14:shadowObscured xmlns:a14="http://schemas.microsoft.com/office/drawing/2010/main"/>
            </a:ext>
          </a:extLst>
        </p:spPr>
      </p:pic>
      <p:pic>
        <p:nvPicPr>
          <p:cNvPr id="23" name="图片 22">
            <a:extLst>
              <a:ext uri="{FF2B5EF4-FFF2-40B4-BE49-F238E27FC236}">
                <a16:creationId xmlns:a16="http://schemas.microsoft.com/office/drawing/2014/main" id="{1A495610-49D4-48FF-8F36-1620F6C5C534}"/>
              </a:ext>
            </a:extLst>
          </p:cNvPr>
          <p:cNvPicPr>
            <a:picLocks noChangeAspect="1"/>
          </p:cNvPicPr>
          <p:nvPr/>
        </p:nvPicPr>
        <p:blipFill>
          <a:blip r:embed="rId7" cstate="print">
            <a:extLst>
              <a:ext uri="{28A0092B-C50C-407E-A947-70E740481C1C}">
                <a14:useLocalDpi xmlns:a14="http://schemas.microsoft.com/office/drawing/2010/main"/>
              </a:ext>
            </a:extLst>
          </a:blip>
          <a:srcRect/>
          <a:stretch>
            <a:fillRect/>
          </a:stretch>
        </p:blipFill>
        <p:spPr bwMode="auto">
          <a:xfrm>
            <a:off x="7262288" y="2248743"/>
            <a:ext cx="974149"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24" name="矩形 23">
            <a:extLst>
              <a:ext uri="{FF2B5EF4-FFF2-40B4-BE49-F238E27FC236}">
                <a16:creationId xmlns:a16="http://schemas.microsoft.com/office/drawing/2014/main" id="{E086CBB6-46DC-4774-9DDE-3B871ABF3074}"/>
              </a:ext>
            </a:extLst>
          </p:cNvPr>
          <p:cNvSpPr/>
          <p:nvPr/>
        </p:nvSpPr>
        <p:spPr>
          <a:xfrm>
            <a:off x="8452613" y="1426459"/>
            <a:ext cx="2025093" cy="707886"/>
          </a:xfrm>
          <a:prstGeom prst="rect">
            <a:avLst/>
          </a:prstGeom>
        </p:spPr>
        <p:txBody>
          <a:bodyPr wrap="square">
            <a:spAutoFit/>
          </a:bodyPr>
          <a:lstStyle/>
          <a:p>
            <a:pPr algn="ctr"/>
            <a:r>
              <a:rPr lang="en-US" altLang="zh-CN" sz="2000" b="1" kern="100">
                <a:solidFill>
                  <a:srgbClr val="FFC000"/>
                </a:solidFill>
                <a:latin typeface="Arial" panose="020B0604020202020204" pitchFamily="34" charset="0"/>
                <a:cs typeface="Arial" panose="020B0604020202020204" pitchFamily="34" charset="0"/>
              </a:rPr>
              <a:t>Publication</a:t>
            </a:r>
          </a:p>
          <a:p>
            <a:pPr algn="ctr"/>
            <a:r>
              <a:rPr lang="en-US" altLang="zh-CN" sz="2000" b="1" kern="100">
                <a:solidFill>
                  <a:srgbClr val="FFC000"/>
                </a:solidFill>
                <a:latin typeface="Arial" panose="020B0604020202020204" pitchFamily="34" charset="0"/>
                <a:cs typeface="Arial" panose="020B0604020202020204" pitchFamily="34" charset="0"/>
              </a:rPr>
              <a:t>Chair</a:t>
            </a:r>
            <a:endParaRPr lang="zh-CN" altLang="zh-CN" sz="2000" b="1" kern="100">
              <a:solidFill>
                <a:srgbClr val="FFC000"/>
              </a:solidFill>
              <a:latin typeface="Arial" panose="020B0604020202020204" pitchFamily="34" charset="0"/>
              <a:cs typeface="Arial" panose="020B0604020202020204" pitchFamily="34" charset="0"/>
            </a:endParaRPr>
          </a:p>
        </p:txBody>
      </p:sp>
      <p:sp>
        <p:nvSpPr>
          <p:cNvPr id="25" name="矩形 24">
            <a:extLst>
              <a:ext uri="{FF2B5EF4-FFF2-40B4-BE49-F238E27FC236}">
                <a16:creationId xmlns:a16="http://schemas.microsoft.com/office/drawing/2014/main" id="{E132CCA0-1C0E-430E-84F7-BFBBAE64E2B2}"/>
              </a:ext>
            </a:extLst>
          </p:cNvPr>
          <p:cNvSpPr/>
          <p:nvPr/>
        </p:nvSpPr>
        <p:spPr>
          <a:xfrm>
            <a:off x="8759324" y="3582998"/>
            <a:ext cx="1411669"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KeJiang Ye</a:t>
            </a:r>
            <a:endParaRPr lang="zh-CN" altLang="en-US"/>
          </a:p>
        </p:txBody>
      </p:sp>
      <p:pic>
        <p:nvPicPr>
          <p:cNvPr id="29" name="图片 28">
            <a:extLst>
              <a:ext uri="{FF2B5EF4-FFF2-40B4-BE49-F238E27FC236}">
                <a16:creationId xmlns:a16="http://schemas.microsoft.com/office/drawing/2014/main" id="{A79CD58E-F916-401A-B19C-BD883B71C2A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65274" y="2195360"/>
            <a:ext cx="999773"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30" name="矩形 29">
            <a:extLst>
              <a:ext uri="{FF2B5EF4-FFF2-40B4-BE49-F238E27FC236}">
                <a16:creationId xmlns:a16="http://schemas.microsoft.com/office/drawing/2014/main" id="{1ABDFC71-4486-41CA-8126-00DD6793CFE9}"/>
              </a:ext>
            </a:extLst>
          </p:cNvPr>
          <p:cNvSpPr/>
          <p:nvPr/>
        </p:nvSpPr>
        <p:spPr>
          <a:xfrm>
            <a:off x="10411090" y="1426459"/>
            <a:ext cx="1534564" cy="707886"/>
          </a:xfrm>
          <a:prstGeom prst="rect">
            <a:avLst/>
          </a:prstGeom>
        </p:spPr>
        <p:txBody>
          <a:bodyPr wrap="square">
            <a:spAutoFit/>
          </a:bodyPr>
          <a:lstStyle/>
          <a:p>
            <a:pPr algn="ctr"/>
            <a:r>
              <a:rPr lang="en-US" altLang="zh-CN" sz="2000" b="1" kern="100">
                <a:solidFill>
                  <a:srgbClr val="FFC000"/>
                </a:solidFill>
                <a:latin typeface="Arial" panose="020B0604020202020204" pitchFamily="34" charset="0"/>
                <a:cs typeface="Arial" panose="020B0604020202020204" pitchFamily="34" charset="0"/>
              </a:rPr>
              <a:t>Publicity</a:t>
            </a:r>
          </a:p>
          <a:p>
            <a:pPr algn="ctr"/>
            <a:r>
              <a:rPr lang="en-US" altLang="zh-CN" sz="2000" b="1" kern="100">
                <a:solidFill>
                  <a:srgbClr val="FFC000"/>
                </a:solidFill>
                <a:latin typeface="Arial" panose="020B0604020202020204" pitchFamily="34" charset="0"/>
                <a:cs typeface="Arial" panose="020B0604020202020204" pitchFamily="34" charset="0"/>
              </a:rPr>
              <a:t>Chair</a:t>
            </a:r>
            <a:endParaRPr lang="zh-CN" altLang="zh-CN" sz="2000" b="1" kern="100">
              <a:solidFill>
                <a:srgbClr val="FFC000"/>
              </a:solidFill>
              <a:latin typeface="Arial" panose="020B0604020202020204" pitchFamily="34" charset="0"/>
              <a:cs typeface="Arial" panose="020B0604020202020204" pitchFamily="34" charset="0"/>
            </a:endParaRPr>
          </a:p>
        </p:txBody>
      </p:sp>
      <p:sp>
        <p:nvSpPr>
          <p:cNvPr id="31" name="矩形 30">
            <a:extLst>
              <a:ext uri="{FF2B5EF4-FFF2-40B4-BE49-F238E27FC236}">
                <a16:creationId xmlns:a16="http://schemas.microsoft.com/office/drawing/2014/main" id="{1E9D537E-1ADC-4803-9BF3-E07052B112FC}"/>
              </a:ext>
            </a:extLst>
          </p:cNvPr>
          <p:cNvSpPr/>
          <p:nvPr/>
        </p:nvSpPr>
        <p:spPr>
          <a:xfrm>
            <a:off x="10573121" y="3560439"/>
            <a:ext cx="1172116"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Keke Gai</a:t>
            </a:r>
            <a:endParaRPr lang="zh-CN" altLang="en-US"/>
          </a:p>
        </p:txBody>
      </p:sp>
      <p:pic>
        <p:nvPicPr>
          <p:cNvPr id="33" name="图片 32">
            <a:extLst>
              <a:ext uri="{FF2B5EF4-FFF2-40B4-BE49-F238E27FC236}">
                <a16:creationId xmlns:a16="http://schemas.microsoft.com/office/drawing/2014/main" id="{C3730D76-9CC1-4B1B-A087-09A63DDB29B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40325" y="2140845"/>
            <a:ext cx="853401"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34" name="矩形 33">
            <a:extLst>
              <a:ext uri="{FF2B5EF4-FFF2-40B4-BE49-F238E27FC236}">
                <a16:creationId xmlns:a16="http://schemas.microsoft.com/office/drawing/2014/main" id="{C28B35C4-2262-4F7A-B133-8FDDFA9F9AE0}"/>
              </a:ext>
            </a:extLst>
          </p:cNvPr>
          <p:cNvSpPr/>
          <p:nvPr/>
        </p:nvSpPr>
        <p:spPr>
          <a:xfrm>
            <a:off x="2276144" y="4073532"/>
            <a:ext cx="2387600" cy="496996"/>
          </a:xfrm>
          <a:prstGeom prst="rect">
            <a:avLst/>
          </a:prstGeom>
        </p:spPr>
        <p:txBody>
          <a:bodyPr wrap="square">
            <a:spAutoFit/>
          </a:bodyPr>
          <a:lstStyle/>
          <a:p>
            <a:pPr marL="136525">
              <a:lnSpc>
                <a:spcPct val="150000"/>
              </a:lnSpc>
              <a:spcBef>
                <a:spcPts val="200"/>
              </a:spcBef>
              <a:spcAft>
                <a:spcPts val="0"/>
              </a:spcAft>
            </a:pPr>
            <a:r>
              <a:rPr lang="en-US" altLang="zh-CN" sz="2000" b="1" kern="100">
                <a:solidFill>
                  <a:srgbClr val="FFC000"/>
                </a:solidFill>
                <a:latin typeface="Arial" panose="020B0604020202020204" pitchFamily="34" charset="0"/>
                <a:ea typeface="Calibri" panose="020F0502020204030204" pitchFamily="34" charset="0"/>
                <a:cs typeface="Arial" panose="020B0604020202020204" pitchFamily="34" charset="0"/>
              </a:rPr>
              <a:t>Organizing Chair</a:t>
            </a:r>
            <a:endParaRPr lang="zh-CN" altLang="zh-CN" sz="2800" kern="100">
              <a:solidFill>
                <a:srgbClr val="FFC000"/>
              </a:solidFill>
              <a:latin typeface="Arial" panose="020B0604020202020204" pitchFamily="34" charset="0"/>
              <a:ea typeface="Calibri" panose="020F0502020204030204" pitchFamily="34" charset="0"/>
              <a:cs typeface="Arial" panose="020B0604020202020204" pitchFamily="34" charset="0"/>
            </a:endParaRPr>
          </a:p>
        </p:txBody>
      </p:sp>
      <p:sp>
        <p:nvSpPr>
          <p:cNvPr id="35" name="矩形 34">
            <a:extLst>
              <a:ext uri="{FF2B5EF4-FFF2-40B4-BE49-F238E27FC236}">
                <a16:creationId xmlns:a16="http://schemas.microsoft.com/office/drawing/2014/main" id="{CD092A5C-8693-4955-8B20-089447A88204}"/>
              </a:ext>
            </a:extLst>
          </p:cNvPr>
          <p:cNvSpPr/>
          <p:nvPr/>
        </p:nvSpPr>
        <p:spPr>
          <a:xfrm>
            <a:off x="2210287" y="6157558"/>
            <a:ext cx="1082348" cy="456535"/>
          </a:xfrm>
          <a:prstGeom prst="rect">
            <a:avLst/>
          </a:prstGeom>
        </p:spPr>
        <p:txBody>
          <a:bodyPr wrap="none">
            <a:spAutoFit/>
          </a:bodyPr>
          <a:lstStyle/>
          <a:p>
            <a:pPr lvl="0">
              <a:lnSpc>
                <a:spcPct val="150000"/>
              </a:lnSpc>
              <a:spcAft>
                <a:spcPts val="0"/>
              </a:spcAft>
            </a:pPr>
            <a:r>
              <a:rPr lang="en-US" altLang="zh-CN" b="1" kern="100">
                <a:solidFill>
                  <a:schemeClr val="bg1"/>
                </a:solidFill>
                <a:latin typeface="Arial" panose="020B0604020202020204" pitchFamily="34" charset="0"/>
                <a:ea typeface="Calibri" panose="020F0502020204030204" pitchFamily="34" charset="0"/>
                <a:cs typeface="Arial" panose="020B0604020202020204" pitchFamily="34" charset="0"/>
              </a:rPr>
              <a:t>Xiang Li</a:t>
            </a:r>
            <a:endParaRPr lang="zh-CN" altLang="zh-CN" kern="10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36" name="矩形 35">
            <a:extLst>
              <a:ext uri="{FF2B5EF4-FFF2-40B4-BE49-F238E27FC236}">
                <a16:creationId xmlns:a16="http://schemas.microsoft.com/office/drawing/2014/main" id="{50C067AE-7972-49C0-8F24-492D3A223B9E}"/>
              </a:ext>
            </a:extLst>
          </p:cNvPr>
          <p:cNvSpPr/>
          <p:nvPr/>
        </p:nvSpPr>
        <p:spPr>
          <a:xfrm>
            <a:off x="3828576" y="6243965"/>
            <a:ext cx="1001300"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Lina Yu</a:t>
            </a:r>
            <a:endParaRPr lang="zh-CN" altLang="en-US"/>
          </a:p>
        </p:txBody>
      </p:sp>
      <p:sp>
        <p:nvSpPr>
          <p:cNvPr id="39" name="矩形 38">
            <a:extLst>
              <a:ext uri="{FF2B5EF4-FFF2-40B4-BE49-F238E27FC236}">
                <a16:creationId xmlns:a16="http://schemas.microsoft.com/office/drawing/2014/main" id="{F41DCFE8-9729-497E-BDF1-4C73826FC3D7}"/>
              </a:ext>
            </a:extLst>
          </p:cNvPr>
          <p:cNvSpPr/>
          <p:nvPr/>
        </p:nvSpPr>
        <p:spPr>
          <a:xfrm>
            <a:off x="232175" y="4108106"/>
            <a:ext cx="1545831" cy="707886"/>
          </a:xfrm>
          <a:prstGeom prst="rect">
            <a:avLst/>
          </a:prstGeom>
        </p:spPr>
        <p:txBody>
          <a:bodyPr wrap="square">
            <a:spAutoFit/>
          </a:bodyPr>
          <a:lstStyle/>
          <a:p>
            <a:pPr algn="ctr"/>
            <a:r>
              <a:rPr lang="en-US" altLang="zh-CN" sz="2000" b="1" kern="100">
                <a:solidFill>
                  <a:srgbClr val="FFC000"/>
                </a:solidFill>
                <a:latin typeface="Arial" panose="020B0604020202020204" pitchFamily="34" charset="0"/>
                <a:cs typeface="Arial" panose="020B0604020202020204" pitchFamily="34" charset="0"/>
              </a:rPr>
              <a:t>Website</a:t>
            </a:r>
          </a:p>
          <a:p>
            <a:pPr algn="ctr"/>
            <a:r>
              <a:rPr lang="en-US" altLang="zh-CN" sz="2000" b="1" kern="100">
                <a:solidFill>
                  <a:srgbClr val="FFC000"/>
                </a:solidFill>
                <a:latin typeface="Arial" panose="020B0604020202020204" pitchFamily="34" charset="0"/>
                <a:cs typeface="Arial" panose="020B0604020202020204" pitchFamily="34" charset="0"/>
              </a:rPr>
              <a:t>Chair</a:t>
            </a:r>
            <a:endParaRPr lang="zh-CN" altLang="zh-CN" sz="2000" b="1" kern="100">
              <a:solidFill>
                <a:srgbClr val="FFC000"/>
              </a:solidFill>
              <a:latin typeface="Arial" panose="020B0604020202020204" pitchFamily="34" charset="0"/>
              <a:cs typeface="Arial" panose="020B0604020202020204" pitchFamily="34" charset="0"/>
            </a:endParaRPr>
          </a:p>
        </p:txBody>
      </p:sp>
      <p:sp>
        <p:nvSpPr>
          <p:cNvPr id="40" name="矩形 39">
            <a:extLst>
              <a:ext uri="{FF2B5EF4-FFF2-40B4-BE49-F238E27FC236}">
                <a16:creationId xmlns:a16="http://schemas.microsoft.com/office/drawing/2014/main" id="{EFEE53B4-B2EB-463D-95CF-E67A90237C50}"/>
              </a:ext>
            </a:extLst>
          </p:cNvPr>
          <p:cNvSpPr/>
          <p:nvPr/>
        </p:nvSpPr>
        <p:spPr>
          <a:xfrm>
            <a:off x="532439" y="6243965"/>
            <a:ext cx="1120820"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Xin Ning</a:t>
            </a:r>
            <a:endParaRPr lang="zh-CN" altLang="en-US"/>
          </a:p>
        </p:txBody>
      </p:sp>
      <p:sp>
        <p:nvSpPr>
          <p:cNvPr id="42" name="矩形 41">
            <a:extLst>
              <a:ext uri="{FF2B5EF4-FFF2-40B4-BE49-F238E27FC236}">
                <a16:creationId xmlns:a16="http://schemas.microsoft.com/office/drawing/2014/main" id="{138907F7-D1DE-4FD6-9CF2-05261ABB309C}"/>
              </a:ext>
            </a:extLst>
          </p:cNvPr>
          <p:cNvSpPr/>
          <p:nvPr/>
        </p:nvSpPr>
        <p:spPr>
          <a:xfrm>
            <a:off x="7183306" y="4110759"/>
            <a:ext cx="3100368" cy="496996"/>
          </a:xfrm>
          <a:prstGeom prst="rect">
            <a:avLst/>
          </a:prstGeom>
        </p:spPr>
        <p:txBody>
          <a:bodyPr wrap="square">
            <a:spAutoFit/>
          </a:bodyPr>
          <a:lstStyle/>
          <a:p>
            <a:pPr marL="136525">
              <a:lnSpc>
                <a:spcPct val="150000"/>
              </a:lnSpc>
              <a:spcBef>
                <a:spcPts val="200"/>
              </a:spcBef>
              <a:spcAft>
                <a:spcPts val="0"/>
              </a:spcAft>
            </a:pPr>
            <a:r>
              <a:rPr lang="en-US" altLang="zh-CN" sz="2000" b="1" kern="100">
                <a:solidFill>
                  <a:srgbClr val="FFC000"/>
                </a:solidFill>
                <a:latin typeface="Arial" panose="020B0604020202020204" pitchFamily="34" charset="0"/>
                <a:ea typeface="Calibri" panose="020F0502020204030204" pitchFamily="34" charset="0"/>
                <a:cs typeface="Arial" panose="020B0604020202020204" pitchFamily="34" charset="0"/>
              </a:rPr>
              <a:t>Conference Secretary</a:t>
            </a:r>
            <a:endParaRPr lang="zh-CN" altLang="zh-CN" sz="2800" kern="100">
              <a:solidFill>
                <a:srgbClr val="FFC000"/>
              </a:solidFill>
              <a:latin typeface="Arial" panose="020B0604020202020204" pitchFamily="34" charset="0"/>
              <a:ea typeface="Calibri" panose="020F0502020204030204" pitchFamily="34" charset="0"/>
              <a:cs typeface="Arial" panose="020B0604020202020204" pitchFamily="34" charset="0"/>
            </a:endParaRPr>
          </a:p>
        </p:txBody>
      </p:sp>
      <p:sp>
        <p:nvSpPr>
          <p:cNvPr id="5" name="矩形 4">
            <a:extLst>
              <a:ext uri="{FF2B5EF4-FFF2-40B4-BE49-F238E27FC236}">
                <a16:creationId xmlns:a16="http://schemas.microsoft.com/office/drawing/2014/main" id="{97A6629C-582C-4603-8E5C-995A33B9E354}"/>
              </a:ext>
            </a:extLst>
          </p:cNvPr>
          <p:cNvSpPr/>
          <p:nvPr/>
        </p:nvSpPr>
        <p:spPr>
          <a:xfrm>
            <a:off x="0" y="1247861"/>
            <a:ext cx="12192000" cy="73775"/>
          </a:xfrm>
          <a:prstGeom prst="rect">
            <a:avLst/>
          </a:prstGeom>
          <a:solidFill>
            <a:schemeClr val="tx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4" name="图片 43">
            <a:extLst>
              <a:ext uri="{FF2B5EF4-FFF2-40B4-BE49-F238E27FC236}">
                <a16:creationId xmlns:a16="http://schemas.microsoft.com/office/drawing/2014/main" id="{7CC35178-9577-4F45-ADF1-3EB57271C29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18373" y="4821370"/>
            <a:ext cx="900295"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pic>
        <p:nvPicPr>
          <p:cNvPr id="46" name="图片 45">
            <a:extLst>
              <a:ext uri="{FF2B5EF4-FFF2-40B4-BE49-F238E27FC236}">
                <a16:creationId xmlns:a16="http://schemas.microsoft.com/office/drawing/2014/main" id="{EA42B1BB-871F-4A30-91CB-A13CDB10F3F7}"/>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9495" r="7837"/>
          <a:stretch/>
        </p:blipFill>
        <p:spPr>
          <a:xfrm>
            <a:off x="583914" y="4828374"/>
            <a:ext cx="939800"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47" name="矩形 46">
            <a:extLst>
              <a:ext uri="{FF2B5EF4-FFF2-40B4-BE49-F238E27FC236}">
                <a16:creationId xmlns:a16="http://schemas.microsoft.com/office/drawing/2014/main" id="{73EBEA95-5DFB-49FC-8021-CDF0DED2B484}"/>
              </a:ext>
            </a:extLst>
          </p:cNvPr>
          <p:cNvSpPr/>
          <p:nvPr/>
        </p:nvSpPr>
        <p:spPr>
          <a:xfrm>
            <a:off x="5364542" y="6243965"/>
            <a:ext cx="1300356"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Shuang Li</a:t>
            </a:r>
            <a:endParaRPr lang="zh-CN" altLang="en-US"/>
          </a:p>
        </p:txBody>
      </p:sp>
      <p:sp>
        <p:nvSpPr>
          <p:cNvPr id="2" name="矩形 1">
            <a:extLst>
              <a:ext uri="{FF2B5EF4-FFF2-40B4-BE49-F238E27FC236}">
                <a16:creationId xmlns:a16="http://schemas.microsoft.com/office/drawing/2014/main" id="{36DCC661-9E1C-48F0-BFAE-B16E6EF7FD29}"/>
              </a:ext>
            </a:extLst>
          </p:cNvPr>
          <p:cNvSpPr/>
          <p:nvPr/>
        </p:nvSpPr>
        <p:spPr>
          <a:xfrm>
            <a:off x="2559824" y="1426459"/>
            <a:ext cx="2049175" cy="496996"/>
          </a:xfrm>
          <a:prstGeom prst="rect">
            <a:avLst/>
          </a:prstGeom>
        </p:spPr>
        <p:txBody>
          <a:bodyPr wrap="square">
            <a:spAutoFit/>
          </a:bodyPr>
          <a:lstStyle/>
          <a:p>
            <a:pPr marL="136525">
              <a:lnSpc>
                <a:spcPct val="150000"/>
              </a:lnSpc>
              <a:spcBef>
                <a:spcPts val="200"/>
              </a:spcBef>
              <a:spcAft>
                <a:spcPts val="0"/>
              </a:spcAft>
            </a:pPr>
            <a:r>
              <a:rPr lang="en-US" altLang="zh-CN" sz="2000" b="1" kern="100">
                <a:solidFill>
                  <a:srgbClr val="FFC000"/>
                </a:solidFill>
                <a:latin typeface="Arial" panose="020B0604020202020204" pitchFamily="34" charset="0"/>
                <a:ea typeface="Calibri" panose="020F0502020204030204" pitchFamily="34" charset="0"/>
                <a:cs typeface="Arial" panose="020B0604020202020204" pitchFamily="34" charset="0"/>
              </a:rPr>
              <a:t>General Chair</a:t>
            </a:r>
            <a:endParaRPr lang="zh-CN" altLang="zh-CN" sz="2800" kern="100">
              <a:solidFill>
                <a:srgbClr val="FFC000"/>
              </a:solidFill>
              <a:latin typeface="Arial" panose="020B0604020202020204" pitchFamily="34" charset="0"/>
              <a:ea typeface="Calibri" panose="020F0502020204030204" pitchFamily="34" charset="0"/>
              <a:cs typeface="Arial" panose="020B0604020202020204" pitchFamily="34" charset="0"/>
            </a:endParaRPr>
          </a:p>
        </p:txBody>
      </p:sp>
      <p:sp>
        <p:nvSpPr>
          <p:cNvPr id="49" name="左中括号 48">
            <a:extLst>
              <a:ext uri="{FF2B5EF4-FFF2-40B4-BE49-F238E27FC236}">
                <a16:creationId xmlns:a16="http://schemas.microsoft.com/office/drawing/2014/main" id="{A39B2AEE-FBCD-4068-80CB-316EA3F26803}"/>
              </a:ext>
            </a:extLst>
          </p:cNvPr>
          <p:cNvSpPr/>
          <p:nvPr/>
        </p:nvSpPr>
        <p:spPr>
          <a:xfrm rot="5400000">
            <a:off x="3530412" y="1289913"/>
            <a:ext cx="108000" cy="1656000"/>
          </a:xfrm>
          <a:prstGeom prst="leftBracket">
            <a:avLst>
              <a:gd name="adj" fmla="val 95608"/>
            </a:avLst>
          </a:pr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0" name="左中括号 49">
            <a:extLst>
              <a:ext uri="{FF2B5EF4-FFF2-40B4-BE49-F238E27FC236}">
                <a16:creationId xmlns:a16="http://schemas.microsoft.com/office/drawing/2014/main" id="{BD4B07EC-9890-47E3-82C1-F3900419847E}"/>
              </a:ext>
            </a:extLst>
          </p:cNvPr>
          <p:cNvSpPr/>
          <p:nvPr/>
        </p:nvSpPr>
        <p:spPr>
          <a:xfrm rot="5400000">
            <a:off x="6802504" y="1271913"/>
            <a:ext cx="108000" cy="1692000"/>
          </a:xfrm>
          <a:prstGeom prst="leftBracket">
            <a:avLst>
              <a:gd name="adj" fmla="val 95608"/>
            </a:avLst>
          </a:pr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1" name="矩形 50">
            <a:extLst>
              <a:ext uri="{FF2B5EF4-FFF2-40B4-BE49-F238E27FC236}">
                <a16:creationId xmlns:a16="http://schemas.microsoft.com/office/drawing/2014/main" id="{4DA2855B-E859-4680-8E34-13A4540DB86F}"/>
              </a:ext>
            </a:extLst>
          </p:cNvPr>
          <p:cNvSpPr/>
          <p:nvPr/>
        </p:nvSpPr>
        <p:spPr>
          <a:xfrm>
            <a:off x="7163303" y="6243965"/>
            <a:ext cx="1172116"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Zhiwei Li</a:t>
            </a:r>
            <a:endParaRPr lang="zh-CN" altLang="en-US"/>
          </a:p>
        </p:txBody>
      </p:sp>
      <p:sp>
        <p:nvSpPr>
          <p:cNvPr id="52" name="矩形 51">
            <a:extLst>
              <a:ext uri="{FF2B5EF4-FFF2-40B4-BE49-F238E27FC236}">
                <a16:creationId xmlns:a16="http://schemas.microsoft.com/office/drawing/2014/main" id="{50DD01EA-8EBD-49C9-B37D-99710DC1D3EF}"/>
              </a:ext>
            </a:extLst>
          </p:cNvPr>
          <p:cNvSpPr/>
          <p:nvPr/>
        </p:nvSpPr>
        <p:spPr>
          <a:xfrm>
            <a:off x="10510998" y="6253262"/>
            <a:ext cx="1338893"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Yaxuan Lu</a:t>
            </a:r>
            <a:endParaRPr lang="zh-CN" altLang="en-US"/>
          </a:p>
        </p:txBody>
      </p:sp>
      <p:sp>
        <p:nvSpPr>
          <p:cNvPr id="53" name="矩形 52">
            <a:extLst>
              <a:ext uri="{FF2B5EF4-FFF2-40B4-BE49-F238E27FC236}">
                <a16:creationId xmlns:a16="http://schemas.microsoft.com/office/drawing/2014/main" id="{1CFFC2A2-4037-405C-8A3A-2243E26ED6DD}"/>
              </a:ext>
            </a:extLst>
          </p:cNvPr>
          <p:cNvSpPr/>
          <p:nvPr/>
        </p:nvSpPr>
        <p:spPr>
          <a:xfrm>
            <a:off x="8917572" y="6253262"/>
            <a:ext cx="1095172" cy="369332"/>
          </a:xfrm>
          <a:prstGeom prst="rect">
            <a:avLst/>
          </a:prstGeom>
        </p:spPr>
        <p:txBody>
          <a:bodyPr wrap="none">
            <a:spAutoFit/>
          </a:bodyPr>
          <a:lstStyle/>
          <a:p>
            <a:r>
              <a:rPr lang="en-US" altLang="zh-CN" b="1" kern="100">
                <a:solidFill>
                  <a:schemeClr val="bg1"/>
                </a:solidFill>
                <a:latin typeface="Arial" panose="020B0604020202020204" pitchFamily="34" charset="0"/>
                <a:cs typeface="Arial" panose="020B0604020202020204" pitchFamily="34" charset="0"/>
              </a:rPr>
              <a:t>Baoli Lu</a:t>
            </a:r>
            <a:endParaRPr lang="zh-CN" altLang="en-US"/>
          </a:p>
        </p:txBody>
      </p:sp>
      <p:sp>
        <p:nvSpPr>
          <p:cNvPr id="54" name="左中括号 53">
            <a:extLst>
              <a:ext uri="{FF2B5EF4-FFF2-40B4-BE49-F238E27FC236}">
                <a16:creationId xmlns:a16="http://schemas.microsoft.com/office/drawing/2014/main" id="{4251F10D-7B37-4BF3-A026-7692552E6560}"/>
              </a:ext>
            </a:extLst>
          </p:cNvPr>
          <p:cNvSpPr/>
          <p:nvPr/>
        </p:nvSpPr>
        <p:spPr>
          <a:xfrm rot="5400000">
            <a:off x="3388742" y="3935579"/>
            <a:ext cx="108000" cy="1476000"/>
          </a:xfrm>
          <a:prstGeom prst="leftBracket">
            <a:avLst>
              <a:gd name="adj" fmla="val 95608"/>
            </a:avLst>
          </a:pr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56" name="图片 55">
            <a:extLst>
              <a:ext uri="{FF2B5EF4-FFF2-40B4-BE49-F238E27FC236}">
                <a16:creationId xmlns:a16="http://schemas.microsoft.com/office/drawing/2014/main" id="{E8318A8F-47F4-45FC-A3E7-39AEED92F116}"/>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6253" r="4116"/>
          <a:stretch/>
        </p:blipFill>
        <p:spPr>
          <a:xfrm>
            <a:off x="5562554" y="4854269"/>
            <a:ext cx="1016000"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pic>
        <p:nvPicPr>
          <p:cNvPr id="58" name="图片 57">
            <a:extLst>
              <a:ext uri="{FF2B5EF4-FFF2-40B4-BE49-F238E27FC236}">
                <a16:creationId xmlns:a16="http://schemas.microsoft.com/office/drawing/2014/main" id="{4F481252-F2BA-4009-90D9-244C8F9FE7EE}"/>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17938" t="8129" r="22256" b="8782"/>
          <a:stretch/>
        </p:blipFill>
        <p:spPr>
          <a:xfrm>
            <a:off x="7271280" y="4852911"/>
            <a:ext cx="956164" cy="1328432"/>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59" name="左中括号 58">
            <a:extLst>
              <a:ext uri="{FF2B5EF4-FFF2-40B4-BE49-F238E27FC236}">
                <a16:creationId xmlns:a16="http://schemas.microsoft.com/office/drawing/2014/main" id="{E8BC6785-A2F1-4A46-8350-3A8A480C1650}"/>
              </a:ext>
            </a:extLst>
          </p:cNvPr>
          <p:cNvSpPr/>
          <p:nvPr/>
        </p:nvSpPr>
        <p:spPr>
          <a:xfrm rot="5400000">
            <a:off x="8582840" y="2139339"/>
            <a:ext cx="108000" cy="5220000"/>
          </a:xfrm>
          <a:prstGeom prst="leftBracket">
            <a:avLst>
              <a:gd name="adj" fmla="val 95608"/>
            </a:avLst>
          </a:pr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61" name="图片 60">
            <a:extLst>
              <a:ext uri="{FF2B5EF4-FFF2-40B4-BE49-F238E27FC236}">
                <a16:creationId xmlns:a16="http://schemas.microsoft.com/office/drawing/2014/main" id="{2817AEFF-7655-488E-BFC2-5F84E0B0598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693882" y="4917577"/>
            <a:ext cx="946286"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pic>
        <p:nvPicPr>
          <p:cNvPr id="63" name="图片 62">
            <a:extLst>
              <a:ext uri="{FF2B5EF4-FFF2-40B4-BE49-F238E27FC236}">
                <a16:creationId xmlns:a16="http://schemas.microsoft.com/office/drawing/2014/main" id="{D6EFA9C1-A071-4D5A-A12C-0E17C218B7C3}"/>
              </a:ext>
            </a:extLst>
          </p:cNvPr>
          <p:cNvPicPr>
            <a:picLocks noChangeAspect="1"/>
          </p:cNvPicPr>
          <p:nvPr/>
        </p:nvPicPr>
        <p:blipFill rotWithShape="1">
          <a:blip r:embed="rId15">
            <a:extLst>
              <a:ext uri="{28A0092B-C50C-407E-A947-70E740481C1C}">
                <a14:useLocalDpi xmlns:a14="http://schemas.microsoft.com/office/drawing/2010/main" val="0"/>
              </a:ext>
            </a:extLst>
          </a:blip>
          <a:srcRect l="17092" r="21449"/>
          <a:stretch/>
        </p:blipFill>
        <p:spPr>
          <a:xfrm>
            <a:off x="2272899" y="4826039"/>
            <a:ext cx="921774"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pic>
        <p:nvPicPr>
          <p:cNvPr id="66" name="图片 65">
            <a:extLst>
              <a:ext uri="{FF2B5EF4-FFF2-40B4-BE49-F238E27FC236}">
                <a16:creationId xmlns:a16="http://schemas.microsoft.com/office/drawing/2014/main" id="{81E6C052-7EE3-475F-AAD2-48CB062BF6A9}"/>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9002397" y="4861558"/>
            <a:ext cx="925527" cy="129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Tree>
    <p:extLst>
      <p:ext uri="{BB962C8B-B14F-4D97-AF65-F5344CB8AC3E}">
        <p14:creationId xmlns:p14="http://schemas.microsoft.com/office/powerpoint/2010/main" val="225553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8" name="矩形 7"/>
          <p:cNvSpPr/>
          <p:nvPr/>
        </p:nvSpPr>
        <p:spPr>
          <a:xfrm>
            <a:off x="5312692" y="1961942"/>
            <a:ext cx="6434312" cy="4114939"/>
          </a:xfrm>
          <a:prstGeom prst="rect">
            <a:avLst/>
          </a:prstGeom>
          <a:solidFill>
            <a:srgbClr val="FFFFFF">
              <a:alpha val="10980"/>
            </a:srgbClr>
          </a:solidFill>
          <a:ln>
            <a:solidFill>
              <a:srgbClr val="00B0F0"/>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8"/>
          <p:cNvSpPr/>
          <p:nvPr/>
        </p:nvSpPr>
        <p:spPr>
          <a:xfrm>
            <a:off x="1244741" y="1464996"/>
            <a:ext cx="2823209" cy="523220"/>
          </a:xfrm>
          <a:prstGeom prst="rect">
            <a:avLst/>
          </a:prstGeom>
        </p:spPr>
        <p:txBody>
          <a:bodyPr wrap="none">
            <a:spAutoFit/>
          </a:bodyPr>
          <a:lstStyle/>
          <a:p>
            <a:r>
              <a:rPr lang="en-US" altLang="zh-CN" sz="2800">
                <a:solidFill>
                  <a:srgbClr val="FFFF00"/>
                </a:solidFill>
                <a:latin typeface="Arial" panose="020B0604020202020204" pitchFamily="34" charset="0"/>
                <a:ea typeface="Tahoma" panose="020B0604030504040204" pitchFamily="34" charset="0"/>
                <a:cs typeface="Arial" panose="020B0604020202020204" pitchFamily="34" charset="0"/>
              </a:rPr>
              <a:t>Keynote Speech</a:t>
            </a:r>
            <a:endParaRPr lang="zh-CN" altLang="en-US" sz="2800" dirty="0">
              <a:solidFill>
                <a:srgbClr val="FFFF00"/>
              </a:solidFill>
              <a:latin typeface="Arial" panose="020B0604020202020204" pitchFamily="34" charset="0"/>
              <a:cs typeface="Arial" panose="020B0604020202020204" pitchFamily="34" charset="0"/>
            </a:endParaRPr>
          </a:p>
        </p:txBody>
      </p:sp>
      <p:sp>
        <p:nvSpPr>
          <p:cNvPr id="17" name="矩形 16"/>
          <p:cNvSpPr/>
          <p:nvPr/>
        </p:nvSpPr>
        <p:spPr>
          <a:xfrm>
            <a:off x="5196762" y="2889348"/>
            <a:ext cx="6666171" cy="1384995"/>
          </a:xfrm>
          <a:prstGeom prst="rect">
            <a:avLst/>
          </a:prstGeom>
        </p:spPr>
        <p:txBody>
          <a:bodyPr wrap="square">
            <a:spAutoFit/>
          </a:bodyPr>
          <a:lstStyle/>
          <a:p>
            <a:pPr algn="ctr"/>
            <a:r>
              <a:rPr lang="en-US" altLang="zh-CN" sz="2800" dirty="0" err="1">
                <a:solidFill>
                  <a:schemeClr val="bg1"/>
                </a:solidFill>
                <a:latin typeface="Arial" panose="020B0604020202020204" pitchFamily="34" charset="0"/>
                <a:ea typeface="Kozuka Gothic Pro B" panose="020B0800000000000000" pitchFamily="34" charset="-128"/>
                <a:cs typeface="Arial" panose="020B0604020202020204" pitchFamily="34" charset="0"/>
              </a:rPr>
              <a:t>dLABEL</a:t>
            </a:r>
            <a:r>
              <a:rPr lang="en-US" altLang="zh-CN" sz="28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 A Label-Based Data Representation and its implementation on Big Data I/O Systems</a:t>
            </a:r>
            <a:endParaRPr lang="zh-CN" altLang="en-US" sz="28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8" name="矩形 17"/>
          <p:cNvSpPr/>
          <p:nvPr/>
        </p:nvSpPr>
        <p:spPr>
          <a:xfrm>
            <a:off x="5447750" y="4545597"/>
            <a:ext cx="6183106" cy="769441"/>
          </a:xfrm>
          <a:prstGeom prst="rect">
            <a:avLst/>
          </a:prstGeom>
        </p:spPr>
        <p:txBody>
          <a:bodyPr wrap="square">
            <a:spAutoFit/>
          </a:bodyPr>
          <a:lstStyle/>
          <a:p>
            <a:pPr algn="ctr"/>
            <a:r>
              <a:rPr lang="en-US" altLang="zh-CN" sz="22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Prof. Xian-He Sun</a:t>
            </a:r>
          </a:p>
          <a:p>
            <a:pPr algn="ctr"/>
            <a:r>
              <a:rPr lang="en-US" altLang="zh-CN" sz="22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Illinois Institute of Technology, USA </a:t>
            </a:r>
            <a:endParaRPr lang="zh-CN" altLang="en-US" sz="22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1" name="矩形 10"/>
          <p:cNvSpPr/>
          <p:nvPr/>
        </p:nvSpPr>
        <p:spPr>
          <a:xfrm>
            <a:off x="222945" y="5238810"/>
            <a:ext cx="5001860" cy="1477328"/>
          </a:xfrm>
          <a:prstGeom prst="rect">
            <a:avLst/>
          </a:prstGeom>
        </p:spPr>
        <p:txBody>
          <a:bodyPr wrap="square">
            <a:spAutoFit/>
          </a:bodyPr>
          <a:lstStyle/>
          <a:p>
            <a:pPr algn="ctr"/>
            <a:r>
              <a:rPr lang="en-US" altLang="zh-CN" i="1" dirty="0">
                <a:solidFill>
                  <a:schemeClr val="bg1"/>
                </a:solidFill>
                <a:latin typeface="Times New Roman" panose="02020603050405020304" pitchFamily="18" charset="0"/>
              </a:rPr>
              <a:t>Distinguished Professor and the past Chair of the Department of Computer Science at the Illinois Institute of Technology, IEEE Fellow and guest faculty in the Division of Mathematics and Computer Science at Argonne National Laboratory.</a:t>
            </a:r>
            <a:endParaRPr lang="zh-CN" altLang="en-US" dirty="0">
              <a:solidFill>
                <a:schemeClr val="bg1"/>
              </a:solidFill>
            </a:endParaRPr>
          </a:p>
        </p:txBody>
      </p:sp>
      <p:pic>
        <p:nvPicPr>
          <p:cNvPr id="14" name="图片 13" descr="F:\数据恢复\工作\3-中科院\9-国际会议\8-会议网站\Committee照片\孙贤和.jpg"/>
          <p:cNvPicPr/>
          <p:nvPr/>
        </p:nvPicPr>
        <p:blipFill>
          <a:blip r:embed="rId3" cstate="print">
            <a:extLst>
              <a:ext uri="{28A0092B-C50C-407E-A947-70E740481C1C}">
                <a14:useLocalDpi xmlns:a14="http://schemas.microsoft.com/office/drawing/2010/main"/>
              </a:ext>
            </a:extLst>
          </a:blip>
          <a:srcRect/>
          <a:stretch>
            <a:fillRect/>
          </a:stretch>
        </p:blipFill>
        <p:spPr bwMode="auto">
          <a:xfrm>
            <a:off x="1630346" y="2177845"/>
            <a:ext cx="2052000" cy="2808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15" name="文本框 14">
            <a:extLst>
              <a:ext uri="{FF2B5EF4-FFF2-40B4-BE49-F238E27FC236}">
                <a16:creationId xmlns:a16="http://schemas.microsoft.com/office/drawing/2014/main" id="{179A01FB-F396-4383-9547-ADFBEF5287F3}"/>
              </a:ext>
            </a:extLst>
          </p:cNvPr>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6" name="矩形 15">
            <a:extLst>
              <a:ext uri="{FF2B5EF4-FFF2-40B4-BE49-F238E27FC236}">
                <a16:creationId xmlns:a16="http://schemas.microsoft.com/office/drawing/2014/main" id="{4EE68DDC-21C3-4564-99C8-EE774141C694}"/>
              </a:ext>
            </a:extLst>
          </p:cNvPr>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0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5" name="矩形 4"/>
          <p:cNvSpPr/>
          <p:nvPr/>
        </p:nvSpPr>
        <p:spPr>
          <a:xfrm>
            <a:off x="1057088" y="3068236"/>
            <a:ext cx="10538012" cy="1446550"/>
          </a:xfrm>
          <a:prstGeom prst="rect">
            <a:avLst/>
          </a:prstGeom>
        </p:spPr>
        <p:txBody>
          <a:bodyPr wrap="square">
            <a:spAutoFit/>
          </a:bodyPr>
          <a:lstStyle/>
          <a:p>
            <a:pPr lvl="0" algn="ctr"/>
            <a:r>
              <a:rPr lang="en-US" altLang="zh-CN" sz="8800" b="1" dirty="0">
                <a:solidFill>
                  <a:srgbClr val="FFFF00"/>
                </a:solidFill>
                <a:latin typeface="Arial" panose="020B0604020202020204" pitchFamily="34" charset="0"/>
              </a:rPr>
              <a:t>Opening Ceremony</a:t>
            </a:r>
            <a:endParaRPr lang="zh-CN" altLang="en-US" sz="8800" b="1" dirty="0">
              <a:solidFill>
                <a:srgbClr val="FFFF00"/>
              </a:solidFill>
            </a:endParaRPr>
          </a:p>
        </p:txBody>
      </p:sp>
      <p:sp>
        <p:nvSpPr>
          <p:cNvPr id="8" name="文本框 7">
            <a:extLst>
              <a:ext uri="{FF2B5EF4-FFF2-40B4-BE49-F238E27FC236}">
                <a16:creationId xmlns:a16="http://schemas.microsoft.com/office/drawing/2014/main" id="{120F3FFD-A633-45EA-A774-D224270F7292}"/>
              </a:ext>
            </a:extLst>
          </p:cNvPr>
          <p:cNvSpPr txBox="1"/>
          <p:nvPr/>
        </p:nvSpPr>
        <p:spPr>
          <a:xfrm>
            <a:off x="0" y="13443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9" name="矩形 8">
            <a:extLst>
              <a:ext uri="{FF2B5EF4-FFF2-40B4-BE49-F238E27FC236}">
                <a16:creationId xmlns:a16="http://schemas.microsoft.com/office/drawing/2014/main" id="{774ADD3E-3E06-432D-ABD9-BA340ED64693}"/>
              </a:ext>
            </a:extLst>
          </p:cNvPr>
          <p:cNvSpPr/>
          <p:nvPr/>
        </p:nvSpPr>
        <p:spPr>
          <a:xfrm>
            <a:off x="4387840" y="6862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42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37139" y="-2540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19" name="文本框 18"/>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20" name="矩形 19"/>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
        <p:nvSpPr>
          <p:cNvPr id="8" name="矩形 7"/>
          <p:cNvSpPr/>
          <p:nvPr/>
        </p:nvSpPr>
        <p:spPr>
          <a:xfrm>
            <a:off x="65990" y="5673407"/>
            <a:ext cx="6383120" cy="461665"/>
          </a:xfrm>
          <a:prstGeom prst="rect">
            <a:avLst/>
          </a:prstGeom>
        </p:spPr>
        <p:txBody>
          <a:bodyPr wrap="square" anchor="ctr">
            <a:spAutoFit/>
          </a:bodyPr>
          <a:lstStyle/>
          <a:p>
            <a:pPr algn="ctr"/>
            <a:r>
              <a:rPr lang="en-US" altLang="zh-CN" sz="2400" i="1" dirty="0">
                <a:solidFill>
                  <a:schemeClr val="bg1"/>
                </a:solidFill>
                <a:latin typeface="Times New Roman" panose="02020603050405020304" pitchFamily="18" charset="0"/>
              </a:rPr>
              <a:t>Indiana University, USA</a:t>
            </a:r>
            <a:endParaRPr lang="zh-CN" altLang="en-US" sz="2400" dirty="0">
              <a:solidFill>
                <a:schemeClr val="bg1"/>
              </a:solidFill>
            </a:endParaRPr>
          </a:p>
        </p:txBody>
      </p:sp>
      <p:sp>
        <p:nvSpPr>
          <p:cNvPr id="9" name="矩形 8"/>
          <p:cNvSpPr/>
          <p:nvPr/>
        </p:nvSpPr>
        <p:spPr>
          <a:xfrm>
            <a:off x="772153" y="4968341"/>
            <a:ext cx="5286708" cy="769441"/>
          </a:xfrm>
          <a:prstGeom prst="rect">
            <a:avLst/>
          </a:prstGeom>
        </p:spPr>
        <p:txBody>
          <a:bodyPr wrap="square" anchor="ctr">
            <a:spAutoFit/>
          </a:bodyPr>
          <a:lstStyle/>
          <a:p>
            <a:pPr algn="ctr"/>
            <a:r>
              <a:rPr lang="en-US" altLang="zh-CN" sz="4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Prof. Geoffrey Fox</a:t>
            </a:r>
            <a:endParaRPr lang="zh-CN" altLang="en-US" sz="4400" dirty="0">
              <a:solidFill>
                <a:schemeClr val="bg1"/>
              </a:solidFill>
              <a:latin typeface="Arial" panose="020B0604020202020204" pitchFamily="34" charset="0"/>
              <a:cs typeface="Arial" panose="020B0604020202020204" pitchFamily="34" charset="0"/>
            </a:endParaRPr>
          </a:p>
        </p:txBody>
      </p:sp>
      <p:sp>
        <p:nvSpPr>
          <p:cNvPr id="10" name="矩形 9">
            <a:extLst>
              <a:ext uri="{FF2B5EF4-FFF2-40B4-BE49-F238E27FC236}">
                <a16:creationId xmlns:a16="http://schemas.microsoft.com/office/drawing/2014/main" id="{F233A298-10F3-434B-90DC-524597D6941B}"/>
              </a:ext>
            </a:extLst>
          </p:cNvPr>
          <p:cNvSpPr/>
          <p:nvPr/>
        </p:nvSpPr>
        <p:spPr>
          <a:xfrm>
            <a:off x="3486952" y="1500909"/>
            <a:ext cx="5218096" cy="523220"/>
          </a:xfrm>
          <a:prstGeom prst="rect">
            <a:avLst/>
          </a:prstGeom>
        </p:spPr>
        <p:txBody>
          <a:bodyPr wrap="none" anchor="ctr">
            <a:spAutoFit/>
          </a:bodyPr>
          <a:lstStyle/>
          <a:p>
            <a:pPr algn="ctr"/>
            <a:r>
              <a:rPr lang="en-US" altLang="zh-CN" sz="28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Address by the </a:t>
            </a:r>
            <a:r>
              <a:rPr lang="en-US" altLang="zh-CN" sz="2800" dirty="0">
                <a:solidFill>
                  <a:srgbClr val="FFFF00"/>
                </a:solidFill>
                <a:latin typeface="Arial" panose="020B0604020202020204" pitchFamily="34" charset="0"/>
                <a:ea typeface="Kozuka Gothic Pro B" panose="020B0800000000000000" pitchFamily="34" charset="-128"/>
                <a:cs typeface="Arial" panose="020B0604020202020204" pitchFamily="34" charset="0"/>
              </a:rPr>
              <a:t>General Chair </a:t>
            </a:r>
            <a:r>
              <a:rPr lang="zh-CN" altLang="en-US" sz="2800" dirty="0">
                <a:solidFill>
                  <a:srgbClr val="FFFF00"/>
                </a:solidFill>
                <a:latin typeface="Arial" panose="020B0604020202020204" pitchFamily="34" charset="0"/>
                <a:cs typeface="Arial" panose="020B0604020202020204" pitchFamily="34" charset="0"/>
              </a:rPr>
              <a:t> </a:t>
            </a:r>
          </a:p>
        </p:txBody>
      </p:sp>
      <p:pic>
        <p:nvPicPr>
          <p:cNvPr id="11" name="图片 10">
            <a:extLst>
              <a:ext uri="{FF2B5EF4-FFF2-40B4-BE49-F238E27FC236}">
                <a16:creationId xmlns:a16="http://schemas.microsoft.com/office/drawing/2014/main" id="{4400B758-FF16-4DC5-950C-E6114A22D3DE}"/>
              </a:ext>
            </a:extLst>
          </p:cNvPr>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2451997" y="2490764"/>
            <a:ext cx="1613723" cy="2412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4" name="圆角矩形 3"/>
          <p:cNvSpPr/>
          <p:nvPr/>
        </p:nvSpPr>
        <p:spPr>
          <a:xfrm>
            <a:off x="6302189" y="2537989"/>
            <a:ext cx="5384459" cy="3247018"/>
          </a:xfrm>
          <a:prstGeom prst="roundRect">
            <a:avLst>
              <a:gd name="adj" fmla="val 7286"/>
            </a:avLst>
          </a:prstGeom>
          <a:solidFill>
            <a:schemeClr val="accent1">
              <a:lumMod val="75000"/>
              <a:alpha val="40000"/>
            </a:schemeClr>
          </a:solidFill>
          <a:effectLst/>
        </p:spPr>
        <p:txBody>
          <a:bodyPr wrap="square" anchor="ctr">
            <a:noAutofit/>
          </a:bodyPr>
          <a:lstStyle/>
          <a:p>
            <a:pPr lvl="0" algn="just">
              <a:lnSpc>
                <a:spcPct val="140000"/>
              </a:lnSpc>
            </a:pPr>
            <a:r>
              <a:rPr lang="en-US" altLang="zh-CN" sz="1700" i="1" dirty="0">
                <a:solidFill>
                  <a:srgbClr val="A5A5A5">
                    <a:lumMod val="20000"/>
                    <a:lumOff val="80000"/>
                  </a:srgbClr>
                </a:solidFill>
                <a:latin typeface="Times New Roman" panose="02020603050405020304" pitchFamily="18" charset="0"/>
                <a:cs typeface="Times New Roman" panose="02020603050405020304" pitchFamily="18" charset="0"/>
              </a:rPr>
              <a:t>Distinguished Professor of Engineering, Computing, and Physics and director of the Digital Science Center in School of Informatics, Computing, and Engineering at Indiana University, USA. A Fellow of APS (Physics) and ACM (Computing) and works on the interdisciplinary interface between computing and applications.</a:t>
            </a:r>
            <a:endParaRPr lang="zh-CN" altLang="en-US" sz="1700" i="1" dirty="0">
              <a:solidFill>
                <a:schemeClr val="accent3">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62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8" name="矩形 7"/>
          <p:cNvSpPr/>
          <p:nvPr/>
        </p:nvSpPr>
        <p:spPr>
          <a:xfrm>
            <a:off x="389102" y="5740021"/>
            <a:ext cx="4752976" cy="461665"/>
          </a:xfrm>
          <a:prstGeom prst="rect">
            <a:avLst/>
          </a:prstGeom>
        </p:spPr>
        <p:txBody>
          <a:bodyPr wrap="square" anchor="ctr">
            <a:spAutoFit/>
          </a:bodyPr>
          <a:lstStyle/>
          <a:p>
            <a:pPr algn="ctr"/>
            <a:r>
              <a:rPr lang="en-US" altLang="zh-CN" sz="2400" i="1" dirty="0">
                <a:solidFill>
                  <a:schemeClr val="bg1"/>
                </a:solidFill>
                <a:latin typeface="Times New Roman" panose="02020603050405020304" pitchFamily="18" charset="0"/>
              </a:rPr>
              <a:t>Illinois Institute of Technology , USA</a:t>
            </a:r>
            <a:endParaRPr lang="zh-CN" altLang="en-US" sz="2400" dirty="0">
              <a:solidFill>
                <a:schemeClr val="bg1"/>
              </a:solidFill>
            </a:endParaRPr>
          </a:p>
        </p:txBody>
      </p:sp>
      <p:sp>
        <p:nvSpPr>
          <p:cNvPr id="9" name="矩形 8"/>
          <p:cNvSpPr/>
          <p:nvPr/>
        </p:nvSpPr>
        <p:spPr>
          <a:xfrm>
            <a:off x="122236" y="4988318"/>
            <a:ext cx="5286708" cy="769441"/>
          </a:xfrm>
          <a:prstGeom prst="rect">
            <a:avLst/>
          </a:prstGeom>
        </p:spPr>
        <p:txBody>
          <a:bodyPr wrap="square" anchor="ctr">
            <a:spAutoFit/>
          </a:bodyPr>
          <a:lstStyle/>
          <a:p>
            <a:pPr algn="ctr"/>
            <a:r>
              <a:rPr lang="en-US" altLang="zh-CN" sz="4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Prof. Xian-He Sun </a:t>
            </a:r>
            <a:endParaRPr lang="zh-CN" altLang="en-US" sz="4400" dirty="0">
              <a:solidFill>
                <a:schemeClr val="bg1"/>
              </a:solidFill>
              <a:latin typeface="Arial" panose="020B0604020202020204" pitchFamily="34" charset="0"/>
              <a:cs typeface="Arial" panose="020B0604020202020204" pitchFamily="34" charset="0"/>
            </a:endParaRPr>
          </a:p>
        </p:txBody>
      </p:sp>
      <p:pic>
        <p:nvPicPr>
          <p:cNvPr id="11" name="图片 10" descr="F:\数据恢复\工作\3-中科院\9-国际会议\8-会议网站\Committee照片\孙贤和.jpg">
            <a:extLst>
              <a:ext uri="{FF2B5EF4-FFF2-40B4-BE49-F238E27FC236}">
                <a16:creationId xmlns:a16="http://schemas.microsoft.com/office/drawing/2014/main" id="{1B8B5B43-96F4-4241-8A7C-9E609FD6B10C}"/>
              </a:ext>
            </a:extLst>
          </p:cNvPr>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1893043" y="2576318"/>
            <a:ext cx="1762616" cy="2412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15" name="文本框 14">
            <a:extLst>
              <a:ext uri="{FF2B5EF4-FFF2-40B4-BE49-F238E27FC236}">
                <a16:creationId xmlns:a16="http://schemas.microsoft.com/office/drawing/2014/main" id="{CD3BC164-AF40-4CD5-9385-F1BE1BCD8D8F}"/>
              </a:ext>
            </a:extLst>
          </p:cNvPr>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6" name="矩形 15">
            <a:extLst>
              <a:ext uri="{FF2B5EF4-FFF2-40B4-BE49-F238E27FC236}">
                <a16:creationId xmlns:a16="http://schemas.microsoft.com/office/drawing/2014/main" id="{C0C6076A-0B7F-4AEF-B93F-09F9E36313DA}"/>
              </a:ext>
            </a:extLst>
          </p:cNvPr>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
        <p:nvSpPr>
          <p:cNvPr id="17" name="矩形 16">
            <a:extLst>
              <a:ext uri="{FF2B5EF4-FFF2-40B4-BE49-F238E27FC236}">
                <a16:creationId xmlns:a16="http://schemas.microsoft.com/office/drawing/2014/main" id="{B7E3B761-50C9-4E2F-9626-AEF941CD99F3}"/>
              </a:ext>
            </a:extLst>
          </p:cNvPr>
          <p:cNvSpPr/>
          <p:nvPr/>
        </p:nvSpPr>
        <p:spPr>
          <a:xfrm>
            <a:off x="3486952" y="1500909"/>
            <a:ext cx="5218096" cy="523220"/>
          </a:xfrm>
          <a:prstGeom prst="rect">
            <a:avLst/>
          </a:prstGeom>
        </p:spPr>
        <p:txBody>
          <a:bodyPr wrap="none" anchor="ctr">
            <a:spAutoFit/>
          </a:bodyPr>
          <a:lstStyle/>
          <a:p>
            <a:pPr algn="ctr"/>
            <a:r>
              <a:rPr lang="en-US" altLang="zh-CN" sz="28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Address by the </a:t>
            </a:r>
            <a:r>
              <a:rPr lang="en-US" altLang="zh-CN" sz="2800" dirty="0">
                <a:solidFill>
                  <a:srgbClr val="FFFF00"/>
                </a:solidFill>
                <a:latin typeface="Arial" panose="020B0604020202020204" pitchFamily="34" charset="0"/>
                <a:ea typeface="Kozuka Gothic Pro B" panose="020B0800000000000000" pitchFamily="34" charset="-128"/>
                <a:cs typeface="Arial" panose="020B0604020202020204" pitchFamily="34" charset="0"/>
              </a:rPr>
              <a:t>General Chair </a:t>
            </a:r>
            <a:r>
              <a:rPr lang="zh-CN" altLang="en-US" sz="2800" dirty="0">
                <a:solidFill>
                  <a:srgbClr val="FFFF00"/>
                </a:solidFill>
                <a:latin typeface="Arial" panose="020B0604020202020204" pitchFamily="34" charset="0"/>
                <a:cs typeface="Arial" panose="020B0604020202020204" pitchFamily="34" charset="0"/>
              </a:rPr>
              <a:t> </a:t>
            </a:r>
          </a:p>
        </p:txBody>
      </p:sp>
      <p:sp>
        <p:nvSpPr>
          <p:cNvPr id="3" name="矩形: 圆角 2">
            <a:extLst>
              <a:ext uri="{FF2B5EF4-FFF2-40B4-BE49-F238E27FC236}">
                <a16:creationId xmlns:a16="http://schemas.microsoft.com/office/drawing/2014/main" id="{F3C4815F-7475-494F-A046-E9986EA28FC6}"/>
              </a:ext>
            </a:extLst>
          </p:cNvPr>
          <p:cNvSpPr/>
          <p:nvPr/>
        </p:nvSpPr>
        <p:spPr>
          <a:xfrm>
            <a:off x="5548701" y="2271886"/>
            <a:ext cx="6254197" cy="3929800"/>
          </a:xfrm>
          <a:prstGeom prst="roundRect">
            <a:avLst>
              <a:gd name="adj" fmla="val 5842"/>
            </a:avLst>
          </a:prstGeom>
          <a:solidFill>
            <a:schemeClr val="accent1">
              <a:lumMod val="75000"/>
              <a:alpha val="40000"/>
            </a:schemeClr>
          </a:solidFill>
          <a:effectLst/>
        </p:spPr>
        <p:txBody>
          <a:bodyPr wrap="square" anchor="ctr">
            <a:noAutofit/>
          </a:bodyPr>
          <a:lstStyle/>
          <a:p>
            <a:pPr algn="just">
              <a:lnSpc>
                <a:spcPct val="130000"/>
              </a:lnSpc>
            </a:pPr>
            <a:r>
              <a:rPr lang="en-US" altLang="zh-CN" sz="1600" i="1">
                <a:solidFill>
                  <a:srgbClr val="A5A5A5">
                    <a:lumMod val="20000"/>
                    <a:lumOff val="80000"/>
                  </a:srgbClr>
                </a:solidFill>
                <a:latin typeface="Times New Roman" panose="02020603050405020304" pitchFamily="18" charset="0"/>
                <a:cs typeface="Times New Roman" panose="02020603050405020304" pitchFamily="18" charset="0"/>
              </a:rPr>
              <a:t>Distinguished Professor and the past Chair of the Department of Computer Science at the Illinois Institute of Technology, IEEE Fellow and a guest faculty in the Division of Mathematics and Computer Science at Argonne National Laboratory. He received the Overseas Outstanding Contribution Award from the China Computer Federation in 2018, the IEEE CS Golden Core Award from the IEEE CS society in 2017, and is the current Associate Editor-in-Chief (AEIC) of IEEE Transactions on Parallel and Distributed Systems (TPDS). His research interests include parallel and distributed processing, memory and I/O systems, software system for Big Data applications, and performance evaluation and optimization. </a:t>
            </a:r>
            <a:endParaRPr lang="zh-CN" altLang="en-US" sz="1600" i="1">
              <a:solidFill>
                <a:srgbClr val="A5A5A5">
                  <a:lumMod val="20000"/>
                  <a:lumOff val="8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74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11" name="矩形 10"/>
          <p:cNvSpPr/>
          <p:nvPr/>
        </p:nvSpPr>
        <p:spPr>
          <a:xfrm>
            <a:off x="895340" y="5727177"/>
            <a:ext cx="4077385" cy="461665"/>
          </a:xfrm>
          <a:prstGeom prst="rect">
            <a:avLst/>
          </a:prstGeom>
        </p:spPr>
        <p:txBody>
          <a:bodyPr wrap="square" anchor="ctr">
            <a:spAutoFit/>
          </a:bodyPr>
          <a:lstStyle/>
          <a:p>
            <a:pPr algn="ctr"/>
            <a:r>
              <a:rPr lang="zh-CN" altLang="en-US" sz="2400" i="1" dirty="0">
                <a:solidFill>
                  <a:schemeClr val="bg1"/>
                </a:solidFill>
                <a:latin typeface="Times New Roman" panose="02020603050405020304" pitchFamily="18" charset="0"/>
              </a:rPr>
              <a:t>University of Macau</a:t>
            </a:r>
            <a:r>
              <a:rPr lang="en-US" altLang="zh-CN" sz="2400" i="1" dirty="0">
                <a:solidFill>
                  <a:schemeClr val="bg1"/>
                </a:solidFill>
                <a:latin typeface="Times New Roman" panose="02020603050405020304" pitchFamily="18" charset="0"/>
              </a:rPr>
              <a:t>, China</a:t>
            </a:r>
            <a:endParaRPr lang="zh-CN" altLang="en-US" sz="2400" i="1" dirty="0">
              <a:solidFill>
                <a:schemeClr val="bg1"/>
              </a:solidFill>
              <a:latin typeface="Times New Roman" panose="02020603050405020304" pitchFamily="18" charset="0"/>
            </a:endParaRPr>
          </a:p>
        </p:txBody>
      </p:sp>
      <p:sp>
        <p:nvSpPr>
          <p:cNvPr id="13" name="矩形 12">
            <a:extLst>
              <a:ext uri="{FF2B5EF4-FFF2-40B4-BE49-F238E27FC236}">
                <a16:creationId xmlns:a16="http://schemas.microsoft.com/office/drawing/2014/main" id="{BFC35015-7BE9-4FD4-964C-B184FB0887F6}"/>
              </a:ext>
            </a:extLst>
          </p:cNvPr>
          <p:cNvSpPr/>
          <p:nvPr/>
        </p:nvSpPr>
        <p:spPr>
          <a:xfrm>
            <a:off x="38100" y="4957736"/>
            <a:ext cx="5992345" cy="769441"/>
          </a:xfrm>
          <a:prstGeom prst="rect">
            <a:avLst/>
          </a:prstGeom>
        </p:spPr>
        <p:txBody>
          <a:bodyPr wrap="none">
            <a:spAutoFit/>
          </a:bodyPr>
          <a:lstStyle/>
          <a:p>
            <a:pPr algn="ctr"/>
            <a:r>
              <a:rPr lang="en-US" altLang="zh-CN" sz="4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Prof. Cheng-Zhong Xu </a:t>
            </a:r>
            <a:endParaRPr lang="zh-CN" altLang="en-US" sz="4400" dirty="0">
              <a:solidFill>
                <a:schemeClr val="bg1"/>
              </a:solidFill>
              <a:latin typeface="Arial" panose="020B0604020202020204" pitchFamily="34" charset="0"/>
              <a:cs typeface="Arial" panose="020B0604020202020204" pitchFamily="34" charset="0"/>
            </a:endParaRPr>
          </a:p>
        </p:txBody>
      </p:sp>
      <p:pic>
        <p:nvPicPr>
          <p:cNvPr id="10" name="图片 9">
            <a:extLst>
              <a:ext uri="{FF2B5EF4-FFF2-40B4-BE49-F238E27FC236}">
                <a16:creationId xmlns:a16="http://schemas.microsoft.com/office/drawing/2014/main" id="{185165ED-8A49-44DE-B9CD-9579BB93F365}"/>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bwMode="auto">
          <a:xfrm>
            <a:off x="1965120" y="2519721"/>
            <a:ext cx="1753009" cy="2340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a:extLst>
            <a:ext uri="{53640926-AAD7-44D8-BBD7-CCE9431645EC}">
              <a14:shadowObscured xmlns:a14="http://schemas.microsoft.com/office/drawing/2010/main"/>
            </a:ext>
          </a:extLst>
        </p:spPr>
      </p:pic>
      <p:sp>
        <p:nvSpPr>
          <p:cNvPr id="14" name="文本框 13">
            <a:extLst>
              <a:ext uri="{FF2B5EF4-FFF2-40B4-BE49-F238E27FC236}">
                <a16:creationId xmlns:a16="http://schemas.microsoft.com/office/drawing/2014/main" id="{3798B98B-ED93-4E72-8B58-344B2D43E879}"/>
              </a:ext>
            </a:extLst>
          </p:cNvPr>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6" name="矩形 15">
            <a:extLst>
              <a:ext uri="{FF2B5EF4-FFF2-40B4-BE49-F238E27FC236}">
                <a16:creationId xmlns:a16="http://schemas.microsoft.com/office/drawing/2014/main" id="{A6E1EB22-F6C3-4668-A3CB-AEE69AE9E9D3}"/>
              </a:ext>
            </a:extLst>
          </p:cNvPr>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
        <p:nvSpPr>
          <p:cNvPr id="17" name="矩形 16">
            <a:extLst>
              <a:ext uri="{FF2B5EF4-FFF2-40B4-BE49-F238E27FC236}">
                <a16:creationId xmlns:a16="http://schemas.microsoft.com/office/drawing/2014/main" id="{FD3D8C3A-31F3-4FB1-96CA-77CEE34FA994}"/>
              </a:ext>
            </a:extLst>
          </p:cNvPr>
          <p:cNvSpPr/>
          <p:nvPr/>
        </p:nvSpPr>
        <p:spPr>
          <a:xfrm>
            <a:off x="3486952" y="1500909"/>
            <a:ext cx="5218096" cy="523220"/>
          </a:xfrm>
          <a:prstGeom prst="rect">
            <a:avLst/>
          </a:prstGeom>
        </p:spPr>
        <p:txBody>
          <a:bodyPr wrap="none" anchor="ctr">
            <a:spAutoFit/>
          </a:bodyPr>
          <a:lstStyle/>
          <a:p>
            <a:pPr algn="ctr"/>
            <a:r>
              <a:rPr lang="en-US" altLang="zh-CN" sz="28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Address by </a:t>
            </a:r>
            <a:r>
              <a:rPr lang="en-US" altLang="zh-CN" sz="2800">
                <a:solidFill>
                  <a:schemeClr val="bg1"/>
                </a:solidFill>
                <a:latin typeface="Arial" panose="020B0604020202020204" pitchFamily="34" charset="0"/>
                <a:ea typeface="Kozuka Gothic Pro B" panose="020B0800000000000000" pitchFamily="34" charset="-128"/>
                <a:cs typeface="Arial" panose="020B0604020202020204" pitchFamily="34" charset="0"/>
              </a:rPr>
              <a:t>the </a:t>
            </a:r>
            <a:r>
              <a:rPr lang="en-US" altLang="zh-CN" sz="2800">
                <a:solidFill>
                  <a:srgbClr val="FFFF00"/>
                </a:solidFill>
                <a:latin typeface="Arial" panose="020B0604020202020204" pitchFamily="34" charset="0"/>
                <a:ea typeface="Kozuka Gothic Pro B" panose="020B0800000000000000" pitchFamily="34" charset="-128"/>
                <a:cs typeface="Arial" panose="020B0604020202020204" pitchFamily="34" charset="0"/>
              </a:rPr>
              <a:t>Program Chair </a:t>
            </a:r>
            <a:endParaRPr lang="zh-CN" altLang="en-US" sz="2800" dirty="0">
              <a:solidFill>
                <a:srgbClr val="FFFF00"/>
              </a:solidFill>
              <a:latin typeface="Arial" panose="020B0604020202020204" pitchFamily="34" charset="0"/>
              <a:cs typeface="Arial" panose="020B0604020202020204" pitchFamily="34" charset="0"/>
            </a:endParaRPr>
          </a:p>
        </p:txBody>
      </p:sp>
      <p:sp>
        <p:nvSpPr>
          <p:cNvPr id="18" name="矩形: 圆角 17">
            <a:extLst>
              <a:ext uri="{FF2B5EF4-FFF2-40B4-BE49-F238E27FC236}">
                <a16:creationId xmlns:a16="http://schemas.microsoft.com/office/drawing/2014/main" id="{B5CA7C63-8AAC-4D13-A230-97B305A597EB}"/>
              </a:ext>
            </a:extLst>
          </p:cNvPr>
          <p:cNvSpPr/>
          <p:nvPr/>
        </p:nvSpPr>
        <p:spPr>
          <a:xfrm>
            <a:off x="6096000" y="2271886"/>
            <a:ext cx="5706898" cy="3929800"/>
          </a:xfrm>
          <a:prstGeom prst="roundRect">
            <a:avLst>
              <a:gd name="adj" fmla="val 5842"/>
            </a:avLst>
          </a:prstGeom>
          <a:solidFill>
            <a:schemeClr val="accent1">
              <a:lumMod val="75000"/>
              <a:alpha val="40000"/>
            </a:schemeClr>
          </a:solidFill>
          <a:effectLst/>
        </p:spPr>
        <p:txBody>
          <a:bodyPr wrap="square" anchor="ctr">
            <a:noAutofit/>
          </a:bodyPr>
          <a:lstStyle/>
          <a:p>
            <a:pPr algn="just">
              <a:lnSpc>
                <a:spcPct val="130000"/>
              </a:lnSpc>
            </a:pPr>
            <a:r>
              <a:rPr lang="en-US" altLang="zh-CN" sz="1600" i="1">
                <a:solidFill>
                  <a:srgbClr val="A5A5A5">
                    <a:lumMod val="20000"/>
                    <a:lumOff val="80000"/>
                  </a:srgbClr>
                </a:solidFill>
                <a:latin typeface="Times New Roman" panose="02020603050405020304" pitchFamily="18" charset="0"/>
                <a:cs typeface="Times New Roman" panose="02020603050405020304" pitchFamily="18" charset="0"/>
              </a:rPr>
              <a:t>IEEE Fellow, is the Dean of Faculty of Science and Technology, University of Macau and a Chair Professor of Computer and Information Science. He also holds a courtesy position as the Director of the Center for Cloud Computing in Shenzhen Institutes of Advanced Technology (SIAT), Chinese Academy of Sciences. Dr. Xu's main research interests lie in parallel and distributed computing, with an emphasis on resource management for system's performance, reliability, availability, power efficiency, and security and in big data and data-driven intelligence applications. Dr. Xu has been the Chair of IEEE Technical Committee on Distributed Processing (TCDP) since 2015.</a:t>
            </a:r>
          </a:p>
        </p:txBody>
      </p:sp>
    </p:spTree>
    <p:extLst>
      <p:ext uri="{BB962C8B-B14F-4D97-AF65-F5344CB8AC3E}">
        <p14:creationId xmlns:p14="http://schemas.microsoft.com/office/powerpoint/2010/main" val="2950837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9" name="标题 1">
            <a:extLst>
              <a:ext uri="{FF2B5EF4-FFF2-40B4-BE49-F238E27FC236}">
                <a16:creationId xmlns:a16="http://schemas.microsoft.com/office/drawing/2014/main" id="{76CDA9C5-EFB2-40E9-9361-AF811A696423}"/>
              </a:ext>
            </a:extLst>
          </p:cNvPr>
          <p:cNvSpPr>
            <a:spLocks noGrp="1"/>
          </p:cNvSpPr>
          <p:nvPr>
            <p:ph type="title"/>
          </p:nvPr>
        </p:nvSpPr>
        <p:spPr>
          <a:xfrm>
            <a:off x="628650" y="250031"/>
            <a:ext cx="10515600" cy="1325563"/>
          </a:xfrm>
        </p:spPr>
        <p:txBody>
          <a:bodyPr/>
          <a:lstStyle/>
          <a:p>
            <a:r>
              <a:rPr lang="en-US" altLang="zh-CN" dirty="0">
                <a:solidFill>
                  <a:srgbClr val="FFFFFF"/>
                </a:solidFill>
                <a:latin typeface="Arial" panose="020B0604020202020204" pitchFamily="34" charset="0"/>
                <a:cs typeface="Arial" panose="020B0604020202020204" pitchFamily="34" charset="0"/>
              </a:rPr>
              <a:t>Program Highlights</a:t>
            </a:r>
            <a:endParaRPr lang="zh-CN" altLang="en-US" dirty="0">
              <a:solidFill>
                <a:srgbClr val="FFFFFF"/>
              </a:solidFill>
              <a:latin typeface="Arial" panose="020B0604020202020204" pitchFamily="34" charset="0"/>
              <a:cs typeface="Arial" panose="020B0604020202020204" pitchFamily="34" charset="0"/>
            </a:endParaRPr>
          </a:p>
        </p:txBody>
      </p:sp>
      <p:sp>
        <p:nvSpPr>
          <p:cNvPr id="10" name="内容占位符 2">
            <a:extLst>
              <a:ext uri="{FF2B5EF4-FFF2-40B4-BE49-F238E27FC236}">
                <a16:creationId xmlns:a16="http://schemas.microsoft.com/office/drawing/2014/main" id="{62B654CA-CE22-4D9D-A038-08BC22B733C5}"/>
              </a:ext>
            </a:extLst>
          </p:cNvPr>
          <p:cNvSpPr>
            <a:spLocks noGrp="1"/>
          </p:cNvSpPr>
          <p:nvPr>
            <p:ph idx="1"/>
          </p:nvPr>
        </p:nvSpPr>
        <p:spPr>
          <a:xfrm>
            <a:off x="676275" y="1536699"/>
            <a:ext cx="11223625" cy="5032375"/>
          </a:xfrm>
        </p:spPr>
        <p:txBody>
          <a:bodyPr>
            <a:normAutofit/>
          </a:bodyPr>
          <a:lstStyle/>
          <a:p>
            <a:pPr>
              <a:lnSpc>
                <a:spcPct val="120000"/>
              </a:lnSpc>
            </a:pPr>
            <a:r>
              <a:rPr lang="en-US" altLang="zh-CN" sz="2400" b="1">
                <a:solidFill>
                  <a:srgbClr val="FFFF00"/>
                </a:solidFill>
                <a:latin typeface="Arial" panose="020B0604020202020204" pitchFamily="34" charset="0"/>
                <a:cs typeface="Arial" panose="020B0604020202020204" pitchFamily="34" charset="0"/>
              </a:rPr>
              <a:t>89</a:t>
            </a:r>
            <a:r>
              <a:rPr lang="en-US" altLang="zh-CN" sz="2400">
                <a:solidFill>
                  <a:srgbClr val="FFFFFF"/>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Submissions </a:t>
            </a:r>
            <a:r>
              <a:rPr lang="en-US" altLang="zh-CN" sz="2400">
                <a:solidFill>
                  <a:srgbClr val="FFFFFF"/>
                </a:solidFill>
                <a:latin typeface="Arial" panose="020B0604020202020204" pitchFamily="34" charset="0"/>
                <a:cs typeface="Arial" panose="020B0604020202020204" pitchFamily="34" charset="0"/>
              </a:rPr>
              <a:t>from </a:t>
            </a:r>
            <a:r>
              <a:rPr lang="en-US" altLang="zh-CN" b="1" dirty="0">
                <a:solidFill>
                  <a:srgbClr val="FFFF00"/>
                </a:solidFill>
                <a:latin typeface="Arial" panose="020B0604020202020204" pitchFamily="34" charset="0"/>
                <a:cs typeface="Arial" panose="020B0604020202020204" pitchFamily="34" charset="0"/>
              </a:rPr>
              <a:t>8</a:t>
            </a:r>
            <a:r>
              <a:rPr lang="en-US" altLang="zh-CN" sz="2400">
                <a:solidFill>
                  <a:srgbClr val="FFFFFF"/>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Countries and Regions.</a:t>
            </a:r>
          </a:p>
          <a:p>
            <a:pPr lvl="1">
              <a:lnSpc>
                <a:spcPct val="120000"/>
              </a:lnSpc>
            </a:pPr>
            <a:r>
              <a:rPr lang="en-US" altLang="zh-CN" sz="2000" i="1" dirty="0">
                <a:solidFill>
                  <a:srgbClr val="FFFFFF"/>
                </a:solidFill>
                <a:latin typeface="Arial" panose="020B0604020202020204" pitchFamily="34" charset="0"/>
                <a:cs typeface="Arial" panose="020B0604020202020204" pitchFamily="34" charset="0"/>
              </a:rPr>
              <a:t>China, United States, United Kingdom, Canada, Australia, India, Russia, Macau</a:t>
            </a:r>
          </a:p>
          <a:p>
            <a:endParaRPr lang="en-US" altLang="zh-CN" sz="1800" dirty="0">
              <a:solidFill>
                <a:srgbClr val="FFFFFF"/>
              </a:solidFill>
              <a:latin typeface="Arial" panose="020B0604020202020204" pitchFamily="34" charset="0"/>
              <a:cs typeface="Arial" panose="020B0604020202020204" pitchFamily="34" charset="0"/>
            </a:endParaRPr>
          </a:p>
          <a:p>
            <a:r>
              <a:rPr lang="en-US" altLang="zh-CN" b="1">
                <a:solidFill>
                  <a:srgbClr val="FFFF00"/>
                </a:solidFill>
                <a:latin typeface="Arial" panose="020B0604020202020204" pitchFamily="34" charset="0"/>
                <a:cs typeface="Arial" panose="020B0604020202020204" pitchFamily="34" charset="0"/>
              </a:rPr>
              <a:t>35</a:t>
            </a:r>
            <a:r>
              <a:rPr lang="en-US" altLang="zh-CN" sz="2400">
                <a:solidFill>
                  <a:srgbClr val="FFFFFF"/>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papers are </a:t>
            </a:r>
            <a:r>
              <a:rPr lang="en-US" altLang="zh-CN" sz="2400">
                <a:solidFill>
                  <a:srgbClr val="FFFFFF"/>
                </a:solidFill>
                <a:latin typeface="Arial" panose="020B0604020202020204" pitchFamily="34" charset="0"/>
                <a:cs typeface="Arial" panose="020B0604020202020204" pitchFamily="34" charset="0"/>
              </a:rPr>
              <a:t>accepted (</a:t>
            </a:r>
            <a:r>
              <a:rPr lang="en-US" altLang="zh-CN" b="1">
                <a:solidFill>
                  <a:srgbClr val="FFFF00"/>
                </a:solidFill>
                <a:latin typeface="Arial" panose="020B0604020202020204" pitchFamily="34" charset="0"/>
                <a:cs typeface="Arial" panose="020B0604020202020204" pitchFamily="34" charset="0"/>
              </a:rPr>
              <a:t>39.33%</a:t>
            </a:r>
            <a:r>
              <a:rPr lang="en-US" altLang="zh-CN" sz="2400">
                <a:solidFill>
                  <a:schemeClr val="bg1"/>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acceptance rate).</a:t>
            </a:r>
          </a:p>
          <a:p>
            <a:endParaRPr lang="en-US" altLang="zh-CN" sz="1800" dirty="0">
              <a:solidFill>
                <a:srgbClr val="FFFFFF"/>
              </a:solidFill>
              <a:latin typeface="Arial" panose="020B0604020202020204" pitchFamily="34" charset="0"/>
              <a:cs typeface="Arial" panose="020B0604020202020204" pitchFamily="34" charset="0"/>
            </a:endParaRPr>
          </a:p>
          <a:p>
            <a:r>
              <a:rPr lang="en-US" altLang="zh-CN" sz="2400" dirty="0">
                <a:solidFill>
                  <a:srgbClr val="FFFFFF"/>
                </a:solidFill>
                <a:latin typeface="Arial" panose="020B0604020202020204" pitchFamily="34" charset="0"/>
                <a:cs typeface="Arial" panose="020B0604020202020204" pitchFamily="34" charset="0"/>
              </a:rPr>
              <a:t>Each paper receives at </a:t>
            </a:r>
            <a:r>
              <a:rPr lang="en-US" altLang="zh-CN" sz="2400">
                <a:solidFill>
                  <a:srgbClr val="FFFFFF"/>
                </a:solidFill>
                <a:latin typeface="Arial" panose="020B0604020202020204" pitchFamily="34" charset="0"/>
                <a:cs typeface="Arial" panose="020B0604020202020204" pitchFamily="34" charset="0"/>
              </a:rPr>
              <a:t>lease 3 </a:t>
            </a:r>
            <a:r>
              <a:rPr lang="en-US" altLang="zh-CN" sz="2400" dirty="0">
                <a:solidFill>
                  <a:srgbClr val="FFFFFF"/>
                </a:solidFill>
                <a:latin typeface="Arial" panose="020B0604020202020204" pitchFamily="34" charset="0"/>
                <a:cs typeface="Arial" panose="020B0604020202020204" pitchFamily="34" charset="0"/>
              </a:rPr>
              <a:t>reviewers, and a maximum </a:t>
            </a:r>
            <a:r>
              <a:rPr lang="en-US" altLang="zh-CN" sz="2400">
                <a:solidFill>
                  <a:srgbClr val="FFFFFF"/>
                </a:solidFill>
                <a:latin typeface="Arial" panose="020B0604020202020204" pitchFamily="34" charset="0"/>
                <a:cs typeface="Arial" panose="020B0604020202020204" pitchFamily="34" charset="0"/>
              </a:rPr>
              <a:t>of 5 </a:t>
            </a:r>
            <a:r>
              <a:rPr lang="en-US" altLang="zh-CN" sz="2400" dirty="0">
                <a:solidFill>
                  <a:srgbClr val="FFFFFF"/>
                </a:solidFill>
                <a:latin typeface="Arial" panose="020B0604020202020204" pitchFamily="34" charset="0"/>
                <a:cs typeface="Arial" panose="020B0604020202020204" pitchFamily="34" charset="0"/>
              </a:rPr>
              <a:t>reviewers.</a:t>
            </a:r>
          </a:p>
          <a:p>
            <a:endParaRPr lang="en-US" altLang="zh-CN" sz="1800" dirty="0">
              <a:solidFill>
                <a:srgbClr val="FFFFFF"/>
              </a:solidFill>
              <a:latin typeface="Arial" panose="020B0604020202020204" pitchFamily="34" charset="0"/>
              <a:cs typeface="Arial" panose="020B0604020202020204" pitchFamily="34" charset="0"/>
            </a:endParaRPr>
          </a:p>
          <a:p>
            <a:pPr>
              <a:lnSpc>
                <a:spcPct val="120000"/>
              </a:lnSpc>
            </a:pPr>
            <a:r>
              <a:rPr lang="en-US" altLang="zh-CN" sz="2400" dirty="0">
                <a:solidFill>
                  <a:srgbClr val="FFFFFF"/>
                </a:solidFill>
                <a:latin typeface="Arial" panose="020B0604020202020204" pitchFamily="34" charset="0"/>
                <a:cs typeface="Arial" panose="020B0604020202020204" pitchFamily="34" charset="0"/>
              </a:rPr>
              <a:t>Papers only with positive average score (&gt;0) can be accepted.</a:t>
            </a:r>
          </a:p>
          <a:p>
            <a:pPr lvl="1">
              <a:lnSpc>
                <a:spcPct val="120000"/>
              </a:lnSpc>
            </a:pPr>
            <a:r>
              <a:rPr lang="en-US" altLang="zh-CN" sz="2000" i="1" dirty="0">
                <a:solidFill>
                  <a:srgbClr val="FFFFFF"/>
                </a:solidFill>
                <a:latin typeface="Arial" panose="020B0604020202020204" pitchFamily="34" charset="0"/>
                <a:cs typeface="Arial" panose="020B0604020202020204" pitchFamily="34" charset="0"/>
              </a:rPr>
              <a:t>Strong Accept (3), Accept (2), Weak Accept (1)</a:t>
            </a:r>
          </a:p>
          <a:p>
            <a:pPr lvl="1">
              <a:lnSpc>
                <a:spcPct val="120000"/>
              </a:lnSpc>
            </a:pPr>
            <a:r>
              <a:rPr lang="en-US" altLang="zh-CN" sz="2000" i="1" dirty="0">
                <a:solidFill>
                  <a:srgbClr val="FFFFFF"/>
                </a:solidFill>
                <a:latin typeface="Arial" panose="020B0604020202020204" pitchFamily="34" charset="0"/>
                <a:cs typeface="Arial" panose="020B0604020202020204" pitchFamily="34" charset="0"/>
              </a:rPr>
              <a:t>Borderline (0)</a:t>
            </a:r>
          </a:p>
          <a:p>
            <a:pPr lvl="1">
              <a:lnSpc>
                <a:spcPct val="120000"/>
              </a:lnSpc>
            </a:pPr>
            <a:r>
              <a:rPr lang="en-US" altLang="zh-CN" sz="2000" i="1" dirty="0">
                <a:solidFill>
                  <a:srgbClr val="FFFFFF"/>
                </a:solidFill>
                <a:latin typeface="Arial" panose="020B0604020202020204" pitchFamily="34" charset="0"/>
                <a:cs typeface="Arial" panose="020B0604020202020204" pitchFamily="34" charset="0"/>
              </a:rPr>
              <a:t>Weak reject (-1), Reject (-2), Strong reject (-3)</a:t>
            </a:r>
            <a:endParaRPr lang="zh-CN" altLang="en-US" sz="2000" i="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16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9" name="标题 1">
            <a:extLst>
              <a:ext uri="{FF2B5EF4-FFF2-40B4-BE49-F238E27FC236}">
                <a16:creationId xmlns:a16="http://schemas.microsoft.com/office/drawing/2014/main" id="{76CDA9C5-EFB2-40E9-9361-AF811A696423}"/>
              </a:ext>
            </a:extLst>
          </p:cNvPr>
          <p:cNvSpPr>
            <a:spLocks noGrp="1"/>
          </p:cNvSpPr>
          <p:nvPr>
            <p:ph type="title"/>
          </p:nvPr>
        </p:nvSpPr>
        <p:spPr>
          <a:xfrm>
            <a:off x="628650" y="250031"/>
            <a:ext cx="10515600" cy="1325563"/>
          </a:xfrm>
        </p:spPr>
        <p:txBody>
          <a:bodyPr/>
          <a:lstStyle/>
          <a:p>
            <a:r>
              <a:rPr lang="en-US" altLang="zh-CN" dirty="0">
                <a:solidFill>
                  <a:srgbClr val="FFFFFF"/>
                </a:solidFill>
                <a:latin typeface="Arial" panose="020B0604020202020204" pitchFamily="34" charset="0"/>
                <a:cs typeface="Arial" panose="020B0604020202020204" pitchFamily="34" charset="0"/>
              </a:rPr>
              <a:t>Program Committees</a:t>
            </a:r>
            <a:endParaRPr lang="zh-CN" altLang="en-US" dirty="0">
              <a:solidFill>
                <a:srgbClr val="FFFFFF"/>
              </a:solidFill>
              <a:latin typeface="Arial" panose="020B0604020202020204" pitchFamily="34" charset="0"/>
              <a:cs typeface="Arial" panose="020B0604020202020204" pitchFamily="34" charset="0"/>
            </a:endParaRPr>
          </a:p>
        </p:txBody>
      </p:sp>
      <p:sp>
        <p:nvSpPr>
          <p:cNvPr id="10" name="内容占位符 2">
            <a:extLst>
              <a:ext uri="{FF2B5EF4-FFF2-40B4-BE49-F238E27FC236}">
                <a16:creationId xmlns:a16="http://schemas.microsoft.com/office/drawing/2014/main" id="{62B654CA-CE22-4D9D-A038-08BC22B733C5}"/>
              </a:ext>
            </a:extLst>
          </p:cNvPr>
          <p:cNvSpPr>
            <a:spLocks noGrp="1"/>
          </p:cNvSpPr>
          <p:nvPr>
            <p:ph idx="1"/>
          </p:nvPr>
        </p:nvSpPr>
        <p:spPr>
          <a:xfrm>
            <a:off x="549275" y="1701799"/>
            <a:ext cx="11528425" cy="5032375"/>
          </a:xfrm>
        </p:spPr>
        <p:txBody>
          <a:bodyPr>
            <a:normAutofit/>
          </a:bodyPr>
          <a:lstStyle/>
          <a:p>
            <a:pPr>
              <a:lnSpc>
                <a:spcPct val="120000"/>
              </a:lnSpc>
            </a:pPr>
            <a:r>
              <a:rPr lang="en-US" altLang="zh-CN" b="1" dirty="0">
                <a:solidFill>
                  <a:srgbClr val="FFFF00"/>
                </a:solidFill>
                <a:latin typeface="Arial" panose="020B0604020202020204" pitchFamily="34" charset="0"/>
                <a:cs typeface="Arial" panose="020B0604020202020204" pitchFamily="34" charset="0"/>
              </a:rPr>
              <a:t>119</a:t>
            </a:r>
            <a:r>
              <a:rPr lang="en-US" altLang="zh-CN" sz="2400">
                <a:solidFill>
                  <a:srgbClr val="FFFFFF"/>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PC Members </a:t>
            </a:r>
            <a:r>
              <a:rPr lang="en-US" altLang="zh-CN" sz="2400">
                <a:solidFill>
                  <a:srgbClr val="FFFFFF"/>
                </a:solidFill>
                <a:latin typeface="Arial" panose="020B0604020202020204" pitchFamily="34" charset="0"/>
                <a:cs typeface="Arial" panose="020B0604020202020204" pitchFamily="34" charset="0"/>
              </a:rPr>
              <a:t>come from </a:t>
            </a:r>
            <a:r>
              <a:rPr lang="en-US" altLang="zh-CN" b="1">
                <a:solidFill>
                  <a:srgbClr val="FFFF00"/>
                </a:solidFill>
                <a:latin typeface="Arial" panose="020B0604020202020204" pitchFamily="34" charset="0"/>
                <a:cs typeface="Arial" panose="020B0604020202020204" pitchFamily="34" charset="0"/>
              </a:rPr>
              <a:t>17</a:t>
            </a:r>
            <a:r>
              <a:rPr lang="en-US" altLang="zh-CN" sz="2400">
                <a:solidFill>
                  <a:srgbClr val="FFFFFF"/>
                </a:solidFill>
                <a:latin typeface="Arial" panose="020B0604020202020204" pitchFamily="34" charset="0"/>
                <a:cs typeface="Arial" panose="020B0604020202020204" pitchFamily="34" charset="0"/>
              </a:rPr>
              <a:t> </a:t>
            </a:r>
            <a:r>
              <a:rPr lang="en-US" altLang="zh-CN" sz="2400" dirty="0">
                <a:solidFill>
                  <a:srgbClr val="FFFFFF"/>
                </a:solidFill>
                <a:latin typeface="Arial" panose="020B0604020202020204" pitchFamily="34" charset="0"/>
                <a:cs typeface="Arial" panose="020B0604020202020204" pitchFamily="34" charset="0"/>
              </a:rPr>
              <a:t>Countries and regions.</a:t>
            </a:r>
          </a:p>
          <a:p>
            <a:pPr lvl="1">
              <a:lnSpc>
                <a:spcPct val="120000"/>
              </a:lnSpc>
            </a:pPr>
            <a:r>
              <a:rPr lang="en-US" altLang="zh-CN" sz="2000" i="1" dirty="0">
                <a:solidFill>
                  <a:srgbClr val="FFFFFF"/>
                </a:solidFill>
                <a:latin typeface="Arial" panose="020B0604020202020204" pitchFamily="34" charset="0"/>
                <a:cs typeface="Arial" panose="020B0604020202020204" pitchFamily="34" charset="0"/>
              </a:rPr>
              <a:t>China, USA, Australia, France, UK, Canada, India, Russia, Italy, Thailand, Morocco</a:t>
            </a:r>
            <a:r>
              <a:rPr lang="en-US" altLang="zh-CN" sz="2000" i="1">
                <a:solidFill>
                  <a:srgbClr val="FFFFFF"/>
                </a:solidFill>
                <a:latin typeface="Arial" panose="020B0604020202020204" pitchFamily="34" charset="0"/>
                <a:cs typeface="Arial" panose="020B0604020202020204" pitchFamily="34" charset="0"/>
              </a:rPr>
              <a:t>, </a:t>
            </a:r>
          </a:p>
          <a:p>
            <a:pPr marL="457200" lvl="1" indent="0">
              <a:lnSpc>
                <a:spcPct val="120000"/>
              </a:lnSpc>
              <a:buNone/>
            </a:pPr>
            <a:r>
              <a:rPr lang="en-US" altLang="zh-CN" sz="2000" i="1">
                <a:solidFill>
                  <a:srgbClr val="FFFFFF"/>
                </a:solidFill>
                <a:latin typeface="Arial" panose="020B0604020202020204" pitchFamily="34" charset="0"/>
                <a:cs typeface="Arial" panose="020B0604020202020204" pitchFamily="34" charset="0"/>
              </a:rPr>
              <a:t>   Turkey</a:t>
            </a:r>
            <a:r>
              <a:rPr lang="en-US" altLang="zh-CN" sz="2000" i="1" dirty="0">
                <a:solidFill>
                  <a:srgbClr val="FFFFFF"/>
                </a:solidFill>
                <a:latin typeface="Arial" panose="020B0604020202020204" pitchFamily="34" charset="0"/>
                <a:cs typeface="Arial" panose="020B0604020202020204" pitchFamily="34" charset="0"/>
              </a:rPr>
              <a:t>, Iran, Portugal, Spain, Greece, Macau</a:t>
            </a:r>
          </a:p>
          <a:p>
            <a:endParaRPr lang="en-US" altLang="zh-CN" sz="1800" dirty="0">
              <a:solidFill>
                <a:srgbClr val="FFFFFF"/>
              </a:solidFill>
              <a:latin typeface="Arial" panose="020B0604020202020204" pitchFamily="34" charset="0"/>
              <a:cs typeface="Arial" panose="020B0604020202020204" pitchFamily="34" charset="0"/>
            </a:endParaRPr>
          </a:p>
          <a:p>
            <a:r>
              <a:rPr lang="en-US" altLang="zh-CN" sz="2400" dirty="0">
                <a:solidFill>
                  <a:srgbClr val="FFFFFF"/>
                </a:solidFill>
                <a:latin typeface="Arial" panose="020B0604020202020204" pitchFamily="34" charset="0"/>
                <a:cs typeface="Arial" panose="020B0604020202020204" pitchFamily="34" charset="0"/>
              </a:rPr>
              <a:t>Each PC member reviews 1~5 papers according to his/her research interests.</a:t>
            </a:r>
          </a:p>
        </p:txBody>
      </p:sp>
    </p:spTree>
    <p:extLst>
      <p:ext uri="{BB962C8B-B14F-4D97-AF65-F5344CB8AC3E}">
        <p14:creationId xmlns:p14="http://schemas.microsoft.com/office/powerpoint/2010/main" val="231475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9" name="标题 1">
            <a:extLst>
              <a:ext uri="{FF2B5EF4-FFF2-40B4-BE49-F238E27FC236}">
                <a16:creationId xmlns:a16="http://schemas.microsoft.com/office/drawing/2014/main" id="{76CDA9C5-EFB2-40E9-9361-AF811A696423}"/>
              </a:ext>
            </a:extLst>
          </p:cNvPr>
          <p:cNvSpPr>
            <a:spLocks noGrp="1"/>
          </p:cNvSpPr>
          <p:nvPr>
            <p:ph type="title"/>
          </p:nvPr>
        </p:nvSpPr>
        <p:spPr>
          <a:xfrm>
            <a:off x="2441307" y="2523476"/>
            <a:ext cx="7543800" cy="2794000"/>
          </a:xfrm>
        </p:spPr>
        <p:txBody>
          <a:bodyPr>
            <a:normAutofit/>
          </a:bodyPr>
          <a:lstStyle/>
          <a:p>
            <a:pPr algn="ctr"/>
            <a:r>
              <a:rPr lang="en-US" altLang="zh-CN" sz="8000" b="1">
                <a:solidFill>
                  <a:srgbClr val="FFFF00"/>
                </a:solidFill>
                <a:latin typeface="Arial" panose="020B0604020202020204" pitchFamily="34" charset="0"/>
                <a:cs typeface="Arial" panose="020B0604020202020204" pitchFamily="34" charset="0"/>
              </a:rPr>
              <a:t>Group Photo</a:t>
            </a:r>
            <a:endParaRPr lang="zh-CN" altLang="en-US" sz="8000" b="1" dirty="0">
              <a:solidFill>
                <a:srgbClr val="FFFF00"/>
              </a:solidFill>
              <a:latin typeface="Arial" panose="020B0604020202020204" pitchFamily="34" charset="0"/>
              <a:cs typeface="Arial" panose="020B0604020202020204" pitchFamily="34" charset="0"/>
            </a:endParaRPr>
          </a:p>
        </p:txBody>
      </p:sp>
      <p:sp>
        <p:nvSpPr>
          <p:cNvPr id="12" name="矩形 11">
            <a:extLst>
              <a:ext uri="{FF2B5EF4-FFF2-40B4-BE49-F238E27FC236}">
                <a16:creationId xmlns:a16="http://schemas.microsoft.com/office/drawing/2014/main" id="{6E8085B7-68B6-4B81-B89D-629E25436248}"/>
              </a:ext>
            </a:extLst>
          </p:cNvPr>
          <p:cNvSpPr/>
          <p:nvPr/>
        </p:nvSpPr>
        <p:spPr>
          <a:xfrm>
            <a:off x="10391507" y="6375956"/>
            <a:ext cx="1800493" cy="369332"/>
          </a:xfrm>
          <a:prstGeom prst="rect">
            <a:avLst/>
          </a:prstGeom>
        </p:spPr>
        <p:txBody>
          <a:bodyPr wrap="none">
            <a:spAutoFit/>
          </a:bodyPr>
          <a:lstStyle/>
          <a:p>
            <a:r>
              <a:rPr lang="en-US" altLang="zh-CN" b="1" dirty="0">
                <a:solidFill>
                  <a:schemeClr val="bg1">
                    <a:alpha val="20000"/>
                  </a:schemeClr>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b="1" dirty="0">
              <a:solidFill>
                <a:schemeClr val="bg1">
                  <a:alpha val="20000"/>
                </a:schemeClr>
              </a:solidFill>
              <a:latin typeface="Arial" panose="020B0604020202020204" pitchFamily="34" charset="0"/>
              <a:cs typeface="Arial" panose="020B0604020202020204" pitchFamily="34" charset="0"/>
            </a:endParaRPr>
          </a:p>
        </p:txBody>
      </p:sp>
      <p:sp>
        <p:nvSpPr>
          <p:cNvPr id="13" name="文本框 12">
            <a:extLst>
              <a:ext uri="{FF2B5EF4-FFF2-40B4-BE49-F238E27FC236}">
                <a16:creationId xmlns:a16="http://schemas.microsoft.com/office/drawing/2014/main" id="{88431FFD-002C-4BD3-816B-B2013EA0963B}"/>
              </a:ext>
            </a:extLst>
          </p:cNvPr>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4" name="矩形 13">
            <a:extLst>
              <a:ext uri="{FF2B5EF4-FFF2-40B4-BE49-F238E27FC236}">
                <a16:creationId xmlns:a16="http://schemas.microsoft.com/office/drawing/2014/main" id="{AB5721EA-4907-4C0A-92AE-4144FBF2929B}"/>
              </a:ext>
            </a:extLst>
          </p:cNvPr>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矩形 6"/>
          <p:cNvSpPr/>
          <p:nvPr/>
        </p:nvSpPr>
        <p:spPr>
          <a:xfrm>
            <a:off x="0" y="0"/>
            <a:ext cx="12192000" cy="6858000"/>
          </a:xfrm>
          <a:prstGeom prst="rect">
            <a:avLst/>
          </a:prstGeom>
          <a:solidFill>
            <a:srgbClr val="0C0F3A">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11" name="矩形 10"/>
          <p:cNvSpPr/>
          <p:nvPr/>
        </p:nvSpPr>
        <p:spPr>
          <a:xfrm>
            <a:off x="38100" y="5623167"/>
            <a:ext cx="6175373" cy="830997"/>
          </a:xfrm>
          <a:prstGeom prst="rect">
            <a:avLst/>
          </a:prstGeom>
        </p:spPr>
        <p:txBody>
          <a:bodyPr wrap="square" anchor="ctr">
            <a:spAutoFit/>
          </a:bodyPr>
          <a:lstStyle/>
          <a:p>
            <a:r>
              <a:rPr lang="en-US" altLang="zh-CN" sz="2300" i="1">
                <a:solidFill>
                  <a:schemeClr val="bg1"/>
                </a:solidFill>
                <a:latin typeface="Times New Roman" panose="02020603050405020304" pitchFamily="18" charset="0"/>
              </a:rPr>
              <a:t>            University </a:t>
            </a:r>
            <a:r>
              <a:rPr lang="en-US" altLang="zh-CN" sz="2300" i="1" dirty="0">
                <a:solidFill>
                  <a:schemeClr val="bg1"/>
                </a:solidFill>
                <a:latin typeface="Times New Roman" panose="02020603050405020304" pitchFamily="18" charset="0"/>
              </a:rPr>
              <a:t>of Rhode Island, USA</a:t>
            </a:r>
          </a:p>
          <a:p>
            <a:pPr algn="ctr"/>
            <a:r>
              <a:rPr lang="en-US" altLang="zh-CN" sz="2300" i="1" dirty="0">
                <a:solidFill>
                  <a:schemeClr val="bg1"/>
                </a:solidFill>
                <a:latin typeface="Times New Roman" panose="02020603050405020304" pitchFamily="18" charset="0"/>
              </a:rPr>
              <a:t>Shenzhen DAPU Microelectronics Co., Ltd., China</a:t>
            </a:r>
            <a:endParaRPr lang="zh-CN" altLang="en-US" sz="2300" i="1" dirty="0">
              <a:solidFill>
                <a:schemeClr val="bg1"/>
              </a:solidFill>
              <a:latin typeface="Times New Roman" panose="02020603050405020304" pitchFamily="18" charset="0"/>
            </a:endParaRPr>
          </a:p>
        </p:txBody>
      </p:sp>
      <p:sp>
        <p:nvSpPr>
          <p:cNvPr id="13" name="矩形 12">
            <a:extLst>
              <a:ext uri="{FF2B5EF4-FFF2-40B4-BE49-F238E27FC236}">
                <a16:creationId xmlns:a16="http://schemas.microsoft.com/office/drawing/2014/main" id="{BFC35015-7BE9-4FD4-964C-B184FB0887F6}"/>
              </a:ext>
            </a:extLst>
          </p:cNvPr>
          <p:cNvSpPr/>
          <p:nvPr/>
        </p:nvSpPr>
        <p:spPr>
          <a:xfrm>
            <a:off x="865180" y="4972370"/>
            <a:ext cx="4151329" cy="769441"/>
          </a:xfrm>
          <a:prstGeom prst="rect">
            <a:avLst/>
          </a:prstGeom>
        </p:spPr>
        <p:txBody>
          <a:bodyPr wrap="none">
            <a:spAutoFit/>
          </a:bodyPr>
          <a:lstStyle/>
          <a:p>
            <a:pPr algn="ctr"/>
            <a:r>
              <a:rPr lang="en-US" altLang="zh-CN" sz="4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Prof. Qing Yang</a:t>
            </a:r>
            <a:endParaRPr lang="zh-CN" altLang="en-US" sz="4400" dirty="0">
              <a:solidFill>
                <a:schemeClr val="bg1"/>
              </a:solidFill>
              <a:latin typeface="Arial" panose="020B0604020202020204" pitchFamily="34" charset="0"/>
              <a:cs typeface="Arial" panose="020B0604020202020204" pitchFamily="34" charset="0"/>
            </a:endParaRPr>
          </a:p>
        </p:txBody>
      </p:sp>
      <p:pic>
        <p:nvPicPr>
          <p:cNvPr id="12" name="图片 11">
            <a:extLst>
              <a:ext uri="{FF2B5EF4-FFF2-40B4-BE49-F238E27FC236}">
                <a16:creationId xmlns:a16="http://schemas.microsoft.com/office/drawing/2014/main" id="{22DBE0CB-5985-4F01-8AAE-D9AB3436B70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bwMode="auto">
          <a:xfrm>
            <a:off x="1922459" y="2421872"/>
            <a:ext cx="1808173" cy="2412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a:extLst>
            <a:ext uri="{53640926-AAD7-44D8-BBD7-CCE9431645EC}">
              <a14:shadowObscured xmlns:a14="http://schemas.microsoft.com/office/drawing/2010/main"/>
            </a:ext>
          </a:extLst>
        </p:spPr>
      </p:pic>
      <p:sp>
        <p:nvSpPr>
          <p:cNvPr id="16" name="矩形: 圆角 15">
            <a:extLst>
              <a:ext uri="{FF2B5EF4-FFF2-40B4-BE49-F238E27FC236}">
                <a16:creationId xmlns:a16="http://schemas.microsoft.com/office/drawing/2014/main" id="{70E5F22B-1A07-4D60-9556-A7A651AA687E}"/>
              </a:ext>
            </a:extLst>
          </p:cNvPr>
          <p:cNvSpPr/>
          <p:nvPr/>
        </p:nvSpPr>
        <p:spPr>
          <a:xfrm>
            <a:off x="6213473" y="2095499"/>
            <a:ext cx="5724527" cy="4546601"/>
          </a:xfrm>
          <a:prstGeom prst="roundRect">
            <a:avLst>
              <a:gd name="adj" fmla="val 5842"/>
            </a:avLst>
          </a:prstGeom>
          <a:solidFill>
            <a:schemeClr val="accent1">
              <a:lumMod val="75000"/>
              <a:alpha val="40000"/>
            </a:schemeClr>
          </a:solidFill>
          <a:effectLst/>
        </p:spPr>
        <p:txBody>
          <a:bodyPr wrap="square" anchor="ctr">
            <a:noAutofit/>
          </a:bodyPr>
          <a:lstStyle/>
          <a:p>
            <a:pPr algn="just">
              <a:lnSpc>
                <a:spcPct val="110000"/>
              </a:lnSpc>
            </a:pPr>
            <a:r>
              <a:rPr lang="en-US" altLang="zh-CN" sz="1600" i="1">
                <a:solidFill>
                  <a:srgbClr val="A5A5A5">
                    <a:lumMod val="20000"/>
                    <a:lumOff val="80000"/>
                  </a:srgbClr>
                </a:solidFill>
                <a:latin typeface="Times New Roman" panose="02020603050405020304" pitchFamily="18" charset="0"/>
                <a:cs typeface="Times New Roman" panose="02020603050405020304" pitchFamily="18" charset="0"/>
              </a:rPr>
              <a:t>Professor Yang has served in the professional society in various capacities including General Chair of the ACM/IEEE International Symposium on Computer Architecture (ISCA2011), IEEE International Conference on Network, Architecture, and Storage (NAS), IEEE Workshop on Storage Network Architecture and Parallel I/Os (SNAPI); IEEE Distinguished Speaker; Editor of IEEE Transactions on Parallel and Distributed Systems; Program Committee member of numerous international conferences. He is the principal scientist of Shenzhen DAPU Microelectronics Co., Ltd.. He is an IEEE Fellow, and his research interests include Computer Architectures, Memory Systems, I/O and Data Storage Architectures, Storage Networking (SAN, NAS, and LAN), Parallel and Distributed Computing (software and hardware), Embedded Computer Systems and Applications, Computer Applications in Biomedical Systems. </a:t>
            </a:r>
          </a:p>
        </p:txBody>
      </p:sp>
      <p:sp>
        <p:nvSpPr>
          <p:cNvPr id="17" name="文本框 16">
            <a:extLst>
              <a:ext uri="{FF2B5EF4-FFF2-40B4-BE49-F238E27FC236}">
                <a16:creationId xmlns:a16="http://schemas.microsoft.com/office/drawing/2014/main" id="{8A7E68FD-77DD-4627-A228-9A16227A5627}"/>
              </a:ext>
            </a:extLst>
          </p:cNvPr>
          <p:cNvSpPr txBox="1"/>
          <p:nvPr/>
        </p:nvSpPr>
        <p:spPr>
          <a:xfrm>
            <a:off x="0" y="887146"/>
            <a:ext cx="12192000" cy="577850"/>
          </a:xfrm>
          <a:prstGeom prst="rect">
            <a:avLst/>
          </a:prstGeom>
          <a:noFill/>
        </p:spPr>
        <p:txBody>
          <a:bodyPr wrap="square" rtlCol="0">
            <a:spAutoFit/>
          </a:bodyPr>
          <a:lstStyle/>
          <a:p>
            <a:pPr algn="ctr">
              <a:lnSpc>
                <a:spcPct val="150000"/>
              </a:lnSpc>
            </a:pPr>
            <a:r>
              <a:rPr lang="en-US"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International Conference on High Performance Big Data and Intelligent Systems</a:t>
            </a:r>
            <a:endParaRPr lang="zh-CN" altLang="zh-CN" sz="2400" dirty="0">
              <a:solidFill>
                <a:schemeClr val="bg1"/>
              </a:solidFill>
              <a:latin typeface="Arial" panose="020B0604020202020204" pitchFamily="34" charset="0"/>
              <a:ea typeface="Kozuka Gothic Pro B" panose="020B0800000000000000" pitchFamily="34" charset="-128"/>
              <a:cs typeface="Arial" panose="020B0604020202020204" pitchFamily="34" charset="0"/>
            </a:endParaRPr>
          </a:p>
        </p:txBody>
      </p:sp>
      <p:sp>
        <p:nvSpPr>
          <p:cNvPr id="18" name="矩形 17">
            <a:extLst>
              <a:ext uri="{FF2B5EF4-FFF2-40B4-BE49-F238E27FC236}">
                <a16:creationId xmlns:a16="http://schemas.microsoft.com/office/drawing/2014/main" id="{0D44412F-BBC4-4983-9C02-C8DA0B0D62C3}"/>
              </a:ext>
            </a:extLst>
          </p:cNvPr>
          <p:cNvSpPr/>
          <p:nvPr/>
        </p:nvSpPr>
        <p:spPr>
          <a:xfrm>
            <a:off x="4387840" y="229042"/>
            <a:ext cx="3416320" cy="646331"/>
          </a:xfrm>
          <a:prstGeom prst="rect">
            <a:avLst/>
          </a:prstGeom>
        </p:spPr>
        <p:txBody>
          <a:bodyPr wrap="none">
            <a:spAutoFit/>
          </a:bodyPr>
          <a:lstStyle/>
          <a:p>
            <a:r>
              <a:rPr lang="en-US" altLang="zh-CN" sz="3600" b="1" dirty="0">
                <a:solidFill>
                  <a:schemeClr val="bg1"/>
                </a:solidFill>
                <a:latin typeface="Arial" panose="020B0604020202020204" pitchFamily="34" charset="0"/>
                <a:ea typeface="Kozuka Gothic Pro B" panose="020B0800000000000000" pitchFamily="34" charset="-128"/>
                <a:cs typeface="Arial" panose="020B0604020202020204" pitchFamily="34" charset="0"/>
              </a:rPr>
              <a:t>HPBD&amp;IS 2020</a:t>
            </a:r>
            <a:endParaRPr lang="zh-CN" altLang="en-US" sz="3600" b="1" dirty="0">
              <a:latin typeface="Arial" panose="020B0604020202020204" pitchFamily="34" charset="0"/>
              <a:cs typeface="Arial" panose="020B0604020202020204" pitchFamily="34" charset="0"/>
            </a:endParaRPr>
          </a:p>
        </p:txBody>
      </p:sp>
      <p:sp>
        <p:nvSpPr>
          <p:cNvPr id="21" name="矩形 20">
            <a:extLst>
              <a:ext uri="{FF2B5EF4-FFF2-40B4-BE49-F238E27FC236}">
                <a16:creationId xmlns:a16="http://schemas.microsoft.com/office/drawing/2014/main" id="{650E223D-1B0C-4A68-B1B9-BF753FD2BEA3}"/>
              </a:ext>
            </a:extLst>
          </p:cNvPr>
          <p:cNvSpPr/>
          <p:nvPr/>
        </p:nvSpPr>
        <p:spPr>
          <a:xfrm>
            <a:off x="2635758" y="1500909"/>
            <a:ext cx="6920485" cy="523220"/>
          </a:xfrm>
          <a:prstGeom prst="rect">
            <a:avLst/>
          </a:prstGeom>
        </p:spPr>
        <p:txBody>
          <a:bodyPr wrap="none" anchor="ctr">
            <a:spAutoFit/>
          </a:bodyPr>
          <a:lstStyle/>
          <a:p>
            <a:pPr algn="ctr"/>
            <a:r>
              <a:rPr lang="en-US" altLang="zh-CN" sz="2800" dirty="0">
                <a:solidFill>
                  <a:schemeClr val="bg1"/>
                </a:solidFill>
                <a:latin typeface="Arial" panose="020B0604020202020204" pitchFamily="34" charset="0"/>
                <a:ea typeface="Kozuka Gothic Pro B" panose="020B0800000000000000" pitchFamily="34" charset="-128"/>
                <a:cs typeface="Arial" panose="020B0604020202020204" pitchFamily="34" charset="0"/>
              </a:rPr>
              <a:t>Address by </a:t>
            </a:r>
            <a:r>
              <a:rPr lang="en-US" altLang="zh-CN" sz="2800">
                <a:solidFill>
                  <a:schemeClr val="bg1"/>
                </a:solidFill>
                <a:latin typeface="Arial" panose="020B0604020202020204" pitchFamily="34" charset="0"/>
                <a:ea typeface="Kozuka Gothic Pro B" panose="020B0800000000000000" pitchFamily="34" charset="-128"/>
                <a:cs typeface="Arial" panose="020B0604020202020204" pitchFamily="34" charset="0"/>
              </a:rPr>
              <a:t>the </a:t>
            </a:r>
            <a:r>
              <a:rPr lang="en-US" altLang="zh-CN" sz="2800">
                <a:solidFill>
                  <a:srgbClr val="FFFF00"/>
                </a:solidFill>
                <a:latin typeface="Arial" panose="020B0604020202020204" pitchFamily="34" charset="0"/>
                <a:ea typeface="Kozuka Gothic Pro B" panose="020B0800000000000000" pitchFamily="34" charset="-128"/>
                <a:cs typeface="Arial" panose="020B0604020202020204" pitchFamily="34" charset="0"/>
              </a:rPr>
              <a:t>Steering Committee Chair </a:t>
            </a:r>
            <a:endParaRPr lang="zh-CN" alt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79934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3080</TotalTime>
  <Words>902</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Rockwell Extra Bold</vt:lpstr>
      <vt:lpstr>Times New Roman</vt:lpstr>
      <vt:lpstr>Office 主题</vt:lpstr>
      <vt:lpstr>PowerPoint Presentation</vt:lpstr>
      <vt:lpstr>PowerPoint Presentation</vt:lpstr>
      <vt:lpstr>PowerPoint Presentation</vt:lpstr>
      <vt:lpstr>PowerPoint Presentation</vt:lpstr>
      <vt:lpstr>PowerPoint Presentation</vt:lpstr>
      <vt:lpstr>Program Highlights</vt:lpstr>
      <vt:lpstr>Program Committees</vt:lpstr>
      <vt:lpstr>Group Photo</vt:lpstr>
      <vt:lpstr>PowerPoint Presentation</vt:lpstr>
      <vt:lpstr>Organization Structure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 Lina</dc:creator>
  <cp:lastModifiedBy>Geoffrey Fox</cp:lastModifiedBy>
  <cp:revision>373</cp:revision>
  <dcterms:created xsi:type="dcterms:W3CDTF">2019-05-07T15:15:46Z</dcterms:created>
  <dcterms:modified xsi:type="dcterms:W3CDTF">2020-07-19T13:54:37Z</dcterms:modified>
</cp:coreProperties>
</file>