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15"/>
  </p:notesMasterIdLst>
  <p:sldIdLst>
    <p:sldId id="689" r:id="rId2"/>
    <p:sldId id="799" r:id="rId3"/>
    <p:sldId id="800" r:id="rId4"/>
    <p:sldId id="805" r:id="rId5"/>
    <p:sldId id="806" r:id="rId6"/>
    <p:sldId id="728" r:id="rId7"/>
    <p:sldId id="732" r:id="rId8"/>
    <p:sldId id="758" r:id="rId9"/>
    <p:sldId id="791" r:id="rId10"/>
    <p:sldId id="804" r:id="rId11"/>
    <p:sldId id="801" r:id="rId12"/>
    <p:sldId id="802" r:id="rId13"/>
    <p:sldId id="803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C"/>
    <a:srgbClr val="B30838"/>
    <a:srgbClr val="D6A300"/>
    <a:srgbClr val="0083E6"/>
    <a:srgbClr val="0033CC"/>
    <a:srgbClr val="F8F3D2"/>
    <a:srgbClr val="6D6E70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5" autoAdjust="0"/>
    <p:restoredTop sz="94660"/>
  </p:normalViewPr>
  <p:slideViewPr>
    <p:cSldViewPr>
      <p:cViewPr varScale="1">
        <p:scale>
          <a:sx n="122" d="100"/>
          <a:sy n="122" d="100"/>
        </p:scale>
        <p:origin x="1123" y="91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31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78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95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9067800" cy="5173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0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9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9067800" cy="5173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7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33269" y="-42437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1" r:id="rId2"/>
    <p:sldLayoutId id="2147484250" r:id="rId3"/>
    <p:sldLayoutId id="2147484257" r:id="rId4"/>
    <p:sldLayoutId id="2147484258" r:id="rId5"/>
    <p:sldLayoutId id="2147484259" r:id="rId6"/>
    <p:sldLayoutId id="2147484260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pc-abds.org/kaleidoscope/" TargetMode="Externa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ask.pydata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98" y="2765861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HPBDC 2017      3rd IEEE International Workshop on </a:t>
            </a:r>
            <a:b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</a:b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High-Performance Big Data Computing</a:t>
            </a:r>
          </a:p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May 29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, 2017</a:t>
            </a:r>
            <a:endParaRPr lang="en-US" sz="2000" i="0" dirty="0">
              <a:solidFill>
                <a:prstClr val="black"/>
              </a:solidFill>
              <a:latin typeface="+mn-lt"/>
              <a:hlinkClick r:id="rId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gcf@indiana.edu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4"/>
              </a:rPr>
              <a:t>http://www.dsc.soic.indiana.edu/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http://spidal.org/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  <a:hlinkClick r:id="rId6"/>
              </a:rPr>
              <a:t>http://hpc-abds.org/kaleidoscope/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School of Informatics and Computing, Digital Science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Indiana University Bloomington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998" y="2362200"/>
            <a:ext cx="9144000" cy="4082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b="1" i="0" kern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715973"/>
          </a:xfrm>
          <a:noFill/>
        </p:spPr>
        <p:txBody>
          <a:bodyPr/>
          <a:lstStyle/>
          <a:p>
            <a:pPr algn="ctr"/>
            <a:r>
              <a:rPr lang="en-US" sz="4000" dirty="0"/>
              <a:t>Sunrise or Sunset: Exploring the Design Space of Big Data Software Stacks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" y="609600"/>
            <a:ext cx="9067800" cy="5325612"/>
          </a:xfrm>
        </p:spPr>
        <p:txBody>
          <a:bodyPr/>
          <a:lstStyle/>
          <a:p>
            <a:r>
              <a:rPr lang="en-US" dirty="0"/>
              <a:t>Google likes to show a timeline</a:t>
            </a:r>
          </a:p>
          <a:p>
            <a:r>
              <a:rPr lang="en-US" dirty="0"/>
              <a:t>2002 </a:t>
            </a:r>
            <a:r>
              <a:rPr lang="en-US" b="1" dirty="0"/>
              <a:t>Google File System </a:t>
            </a:r>
            <a:r>
              <a:rPr lang="en-US" dirty="0"/>
              <a:t>GFS ~HDFS</a:t>
            </a:r>
          </a:p>
          <a:p>
            <a:r>
              <a:rPr lang="en-US" dirty="0"/>
              <a:t>2004 </a:t>
            </a:r>
            <a:r>
              <a:rPr lang="en-US" b="1" dirty="0"/>
              <a:t>MapReduce</a:t>
            </a:r>
            <a:r>
              <a:rPr lang="en-US" dirty="0"/>
              <a:t> Apache Hadoop</a:t>
            </a:r>
          </a:p>
          <a:p>
            <a:r>
              <a:rPr lang="en-US" dirty="0"/>
              <a:t>2006 </a:t>
            </a:r>
            <a:r>
              <a:rPr lang="en-US" b="1" dirty="0"/>
              <a:t>Big Table </a:t>
            </a:r>
            <a:r>
              <a:rPr lang="en-US" dirty="0"/>
              <a:t>Apache Hbase</a:t>
            </a:r>
          </a:p>
          <a:p>
            <a:r>
              <a:rPr lang="en-US" dirty="0"/>
              <a:t>2008 </a:t>
            </a:r>
            <a:r>
              <a:rPr lang="en-US" b="1" dirty="0"/>
              <a:t>Dremel </a:t>
            </a:r>
            <a:r>
              <a:rPr lang="en-US" dirty="0"/>
              <a:t>Apache Drill</a:t>
            </a:r>
          </a:p>
          <a:p>
            <a:r>
              <a:rPr lang="en-US" dirty="0"/>
              <a:t>2009 </a:t>
            </a:r>
            <a:r>
              <a:rPr lang="en-US" b="1" dirty="0"/>
              <a:t>Pregel</a:t>
            </a:r>
            <a:r>
              <a:rPr lang="en-US" dirty="0"/>
              <a:t> Apache </a:t>
            </a:r>
            <a:r>
              <a:rPr lang="en-US" dirty="0" err="1"/>
              <a:t>Giraph</a:t>
            </a:r>
            <a:endParaRPr lang="en-US" dirty="0"/>
          </a:p>
          <a:p>
            <a:r>
              <a:rPr lang="en-US" dirty="0"/>
              <a:t>2010 </a:t>
            </a:r>
            <a:r>
              <a:rPr lang="en-US" b="1" dirty="0" err="1"/>
              <a:t>FlumeJava</a:t>
            </a:r>
            <a:r>
              <a:rPr lang="en-US" b="1" dirty="0"/>
              <a:t> </a:t>
            </a:r>
            <a:r>
              <a:rPr lang="en-US" dirty="0"/>
              <a:t>Apache Crunch</a:t>
            </a:r>
          </a:p>
          <a:p>
            <a:r>
              <a:rPr lang="en-US" dirty="0"/>
              <a:t>2010 </a:t>
            </a:r>
            <a:r>
              <a:rPr lang="en-US" b="1" dirty="0"/>
              <a:t>Colossus </a:t>
            </a:r>
            <a:r>
              <a:rPr lang="en-US" dirty="0"/>
              <a:t>better GFS</a:t>
            </a:r>
          </a:p>
          <a:p>
            <a:r>
              <a:rPr lang="en-US" dirty="0"/>
              <a:t>2012 </a:t>
            </a:r>
            <a:r>
              <a:rPr lang="en-US" b="1" dirty="0"/>
              <a:t>Spanner</a:t>
            </a:r>
            <a:r>
              <a:rPr lang="en-US" dirty="0"/>
              <a:t> horizontally scalable NewSQL database ~</a:t>
            </a:r>
            <a:r>
              <a:rPr lang="en-US" dirty="0" err="1"/>
              <a:t>CockroachDB</a:t>
            </a:r>
            <a:endParaRPr lang="en-US" dirty="0"/>
          </a:p>
          <a:p>
            <a:r>
              <a:rPr lang="en-US" dirty="0"/>
              <a:t>2013</a:t>
            </a:r>
            <a:r>
              <a:rPr lang="en-US" b="1" dirty="0"/>
              <a:t> F1</a:t>
            </a:r>
            <a:r>
              <a:rPr lang="en-US" dirty="0"/>
              <a:t> horizontally scalable SQL database</a:t>
            </a:r>
          </a:p>
          <a:p>
            <a:r>
              <a:rPr lang="en-US" dirty="0"/>
              <a:t>2013 </a:t>
            </a:r>
            <a:r>
              <a:rPr lang="en-US" b="1" dirty="0" err="1"/>
              <a:t>MillWheel</a:t>
            </a:r>
            <a:r>
              <a:rPr lang="en-US" dirty="0"/>
              <a:t> ~Apache Storm, Twitter Heron</a:t>
            </a:r>
          </a:p>
          <a:p>
            <a:r>
              <a:rPr lang="en-US" dirty="0"/>
              <a:t>2015 </a:t>
            </a:r>
            <a:r>
              <a:rPr lang="en-US" b="1" dirty="0"/>
              <a:t>Cloud Dataflow </a:t>
            </a:r>
            <a:r>
              <a:rPr lang="en-US" dirty="0"/>
              <a:t>Apache Beam with Spark  or Flink (dataflow) engine</a:t>
            </a:r>
          </a:p>
          <a:p>
            <a:r>
              <a:rPr lang="en-US" dirty="0"/>
              <a:t>Functionalities not identified: </a:t>
            </a:r>
            <a:r>
              <a:rPr lang="en-US" b="1" dirty="0"/>
              <a:t>Security, Data Transfer, Scheduling, </a:t>
            </a:r>
            <a:r>
              <a:rPr lang="en-US" b="1" dirty="0" err="1"/>
              <a:t>serverless</a:t>
            </a:r>
            <a:r>
              <a:rPr lang="en-US" b="1" dirty="0"/>
              <a:t> computing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Components of Big Data Stack</a:t>
            </a:r>
          </a:p>
        </p:txBody>
      </p:sp>
    </p:spTree>
    <p:extLst>
      <p:ext uri="{BB962C8B-B14F-4D97-AF65-F5344CB8AC3E}">
        <p14:creationId xmlns:p14="http://schemas.microsoft.com/office/powerpoint/2010/main" val="393234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Integrate systems </a:t>
            </a:r>
            <a:r>
              <a:rPr lang="en-US" dirty="0"/>
              <a:t>that offer full capabilities</a:t>
            </a:r>
          </a:p>
          <a:p>
            <a:pPr lvl="1"/>
            <a:r>
              <a:rPr lang="en-US" dirty="0"/>
              <a:t>Scheduling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“Database”</a:t>
            </a:r>
          </a:p>
          <a:p>
            <a:pPr lvl="1"/>
            <a:r>
              <a:rPr lang="en-US" dirty="0"/>
              <a:t>Programming Model (dataflow and/or “in-place” control-flow) and corresponding runtime</a:t>
            </a:r>
          </a:p>
          <a:p>
            <a:pPr lvl="1"/>
            <a:r>
              <a:rPr lang="en-US" dirty="0"/>
              <a:t>Analytics</a:t>
            </a:r>
          </a:p>
          <a:p>
            <a:pPr lvl="1"/>
            <a:r>
              <a:rPr lang="en-US" dirty="0"/>
              <a:t>Workflow</a:t>
            </a:r>
          </a:p>
          <a:p>
            <a:pPr lvl="1"/>
            <a:r>
              <a:rPr lang="en-US" dirty="0"/>
              <a:t>Function as a Service and Event-based Programming</a:t>
            </a:r>
          </a:p>
          <a:p>
            <a:endParaRPr lang="en-US" dirty="0"/>
          </a:p>
          <a:p>
            <a:r>
              <a:rPr lang="en-US" dirty="0"/>
              <a:t>For both </a:t>
            </a:r>
            <a:r>
              <a:rPr lang="en-US" b="1" dirty="0"/>
              <a:t>Batch</a:t>
            </a:r>
            <a:r>
              <a:rPr lang="en-US" dirty="0"/>
              <a:t> and </a:t>
            </a:r>
            <a:r>
              <a:rPr lang="en-US" b="1" dirty="0"/>
              <a:t>Streaming</a:t>
            </a:r>
          </a:p>
          <a:p>
            <a:r>
              <a:rPr lang="en-US" b="1" dirty="0"/>
              <a:t>Distributed</a:t>
            </a:r>
            <a:r>
              <a:rPr lang="en-US" dirty="0"/>
              <a:t> and </a:t>
            </a:r>
            <a:r>
              <a:rPr lang="en-US" b="1" dirty="0"/>
              <a:t>Centralized</a:t>
            </a:r>
            <a:r>
              <a:rPr lang="en-US" dirty="0"/>
              <a:t> (</a:t>
            </a:r>
            <a:r>
              <a:rPr lang="en-US" b="1" dirty="0"/>
              <a:t>Grid</a:t>
            </a:r>
            <a:r>
              <a:rPr lang="en-US" dirty="0"/>
              <a:t> versus </a:t>
            </a:r>
            <a:r>
              <a:rPr lang="en-US" b="1" dirty="0"/>
              <a:t>Cluster</a:t>
            </a:r>
            <a:r>
              <a:rPr lang="en-US" dirty="0"/>
              <a:t>)</a:t>
            </a:r>
          </a:p>
          <a:p>
            <a:r>
              <a:rPr lang="en-US" dirty="0"/>
              <a:t>Pleasingly parallel (</a:t>
            </a:r>
            <a:r>
              <a:rPr lang="en-US" b="1" dirty="0"/>
              <a:t>Local machine learning</a:t>
            </a:r>
            <a:r>
              <a:rPr lang="en-US" dirty="0"/>
              <a:t>) and </a:t>
            </a:r>
            <a:r>
              <a:rPr lang="en-US" b="1" dirty="0"/>
              <a:t>Global machine learning </a:t>
            </a:r>
            <a:r>
              <a:rPr lang="en-US" dirty="0"/>
              <a:t>(large scale parallel codes)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the new technology challenge?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8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34440"/>
            <a:ext cx="9067800" cy="4639812"/>
          </a:xfrm>
        </p:spPr>
        <p:txBody>
          <a:bodyPr/>
          <a:lstStyle/>
          <a:p>
            <a:r>
              <a:rPr lang="en-US" b="1" dirty="0"/>
              <a:t>Applications</a:t>
            </a:r>
            <a:r>
              <a:rPr lang="en-US" dirty="0"/>
              <a:t> ought to </a:t>
            </a:r>
            <a:r>
              <a:rPr lang="en-US" b="1" dirty="0"/>
              <a:t>drive </a:t>
            </a:r>
            <a:r>
              <a:rPr lang="en-US" dirty="0"/>
              <a:t>new-generation big data software stacks but (at many universities) academic applications </a:t>
            </a:r>
            <a:r>
              <a:rPr lang="en-US" b="1" dirty="0"/>
              <a:t>lag commercial</a:t>
            </a:r>
            <a:r>
              <a:rPr lang="en-US" dirty="0"/>
              <a:t> use in big data area and needs are quite modest</a:t>
            </a:r>
          </a:p>
          <a:p>
            <a:pPr lvl="1"/>
            <a:r>
              <a:rPr lang="en-US" dirty="0"/>
              <a:t>This will change and we can expect big data software stacks to become more important</a:t>
            </a:r>
          </a:p>
          <a:p>
            <a:r>
              <a:rPr lang="en-US" dirty="0"/>
              <a:t>Note </a:t>
            </a:r>
            <a:r>
              <a:rPr lang="en-US" b="1" dirty="0"/>
              <a:t>University</a:t>
            </a:r>
            <a:r>
              <a:rPr lang="en-US" dirty="0"/>
              <a:t> compute systems historically offer </a:t>
            </a:r>
            <a:r>
              <a:rPr lang="en-US" b="1" dirty="0"/>
              <a:t>HPC</a:t>
            </a:r>
            <a:r>
              <a:rPr lang="en-US" dirty="0"/>
              <a:t> and not Big Data Expertise.</a:t>
            </a:r>
          </a:p>
          <a:p>
            <a:pPr lvl="1"/>
            <a:r>
              <a:rPr lang="en-US" dirty="0"/>
              <a:t>We could anticipate users moving to </a:t>
            </a:r>
            <a:r>
              <a:rPr lang="en-US" b="1" dirty="0"/>
              <a:t>public clouds </a:t>
            </a:r>
            <a:r>
              <a:rPr lang="en-US" dirty="0"/>
              <a:t>(away from university systems) but</a:t>
            </a:r>
          </a:p>
          <a:p>
            <a:pPr lvl="1"/>
            <a:r>
              <a:rPr lang="en-US" b="1" dirty="0"/>
              <a:t>Users will still want support</a:t>
            </a:r>
          </a:p>
          <a:p>
            <a:r>
              <a:rPr lang="en-US" dirty="0"/>
              <a:t>Need  a </a:t>
            </a:r>
            <a:r>
              <a:rPr lang="en-US" b="1" dirty="0"/>
              <a:t>Requirements Analysis </a:t>
            </a:r>
            <a:r>
              <a:rPr lang="en-US" dirty="0"/>
              <a:t>that builds in application changes that might occur as users get more sophisticated</a:t>
            </a:r>
          </a:p>
          <a:p>
            <a:r>
              <a:rPr lang="en-US" dirty="0"/>
              <a:t>Need to help (</a:t>
            </a:r>
            <a:r>
              <a:rPr lang="en-US" b="1" dirty="0"/>
              <a:t>train</a:t>
            </a:r>
            <a:r>
              <a:rPr lang="en-US" dirty="0"/>
              <a:t>) </a:t>
            </a:r>
            <a:r>
              <a:rPr lang="en-US" b="1" dirty="0"/>
              <a:t>users </a:t>
            </a:r>
            <a:r>
              <a:rPr lang="en-US" dirty="0"/>
              <a:t>to explore big data opportunities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76200"/>
            <a:ext cx="9126166" cy="914400"/>
          </a:xfrm>
        </p:spPr>
        <p:txBody>
          <a:bodyPr/>
          <a:lstStyle/>
          <a:p>
            <a:r>
              <a:rPr lang="en-US" sz="3500" dirty="0"/>
              <a:t>What are the main driving forces for new-generation big data software stacks?</a:t>
            </a:r>
          </a:p>
        </p:txBody>
      </p:sp>
    </p:spTree>
    <p:extLst>
      <p:ext uri="{BB962C8B-B14F-4D97-AF65-F5344CB8AC3E}">
        <p14:creationId xmlns:p14="http://schemas.microsoft.com/office/powerpoint/2010/main" val="186241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200" y="1524000"/>
            <a:ext cx="9067800" cy="5173212"/>
          </a:xfrm>
        </p:spPr>
        <p:txBody>
          <a:bodyPr/>
          <a:lstStyle/>
          <a:p>
            <a:r>
              <a:rPr lang="en-US" sz="2200" dirty="0"/>
              <a:t>We need </a:t>
            </a:r>
            <a:r>
              <a:rPr lang="en-US" sz="2200" b="1" dirty="0"/>
              <a:t>more sophisticated  applications </a:t>
            </a:r>
            <a:r>
              <a:rPr lang="en-US" sz="2200" dirty="0"/>
              <a:t>to probe some of the most interesting areas</a:t>
            </a:r>
          </a:p>
          <a:p>
            <a:r>
              <a:rPr lang="en-US" sz="2200" dirty="0"/>
              <a:t>But most near term opportunities are in </a:t>
            </a:r>
            <a:r>
              <a:rPr lang="en-US" sz="2200" b="1" dirty="0"/>
              <a:t>pleasing parallel </a:t>
            </a:r>
            <a:r>
              <a:rPr lang="en-US" sz="2200" dirty="0"/>
              <a:t>(often streaming data) areas</a:t>
            </a:r>
          </a:p>
          <a:p>
            <a:pPr lvl="1"/>
            <a:r>
              <a:rPr lang="en-US" sz="2200" dirty="0"/>
              <a:t>Popular technology like </a:t>
            </a:r>
            <a:r>
              <a:rPr lang="en-US" sz="2200" b="1" dirty="0"/>
              <a:t>DASK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http://dask.pydata.org</a:t>
            </a:r>
            <a:r>
              <a:rPr lang="en-US" sz="2200" dirty="0"/>
              <a:t> for parallel </a:t>
            </a:r>
            <a:r>
              <a:rPr lang="en-US" sz="2200" dirty="0" err="1"/>
              <a:t>NumPy</a:t>
            </a:r>
            <a:r>
              <a:rPr lang="en-US" sz="2200" dirty="0"/>
              <a:t> is pretty inefficient</a:t>
            </a:r>
          </a:p>
          <a:p>
            <a:r>
              <a:rPr lang="en-US" sz="2200" dirty="0"/>
              <a:t>Clarify when to use </a:t>
            </a:r>
            <a:r>
              <a:rPr lang="en-US" sz="2200" b="1" dirty="0"/>
              <a:t>dataflow</a:t>
            </a:r>
            <a:r>
              <a:rPr lang="en-US" sz="2200" dirty="0"/>
              <a:t> (and Grid technology) and</a:t>
            </a:r>
          </a:p>
          <a:p>
            <a:r>
              <a:rPr lang="en-US" sz="2200" dirty="0"/>
              <a:t>When to use </a:t>
            </a:r>
            <a:r>
              <a:rPr lang="en-US" sz="2200" b="1" dirty="0"/>
              <a:t>HPC parallel computing </a:t>
            </a:r>
            <a:r>
              <a:rPr lang="en-US" sz="2200" dirty="0"/>
              <a:t>(MPI)</a:t>
            </a:r>
          </a:p>
          <a:p>
            <a:r>
              <a:rPr lang="en-US" sz="2200" dirty="0"/>
              <a:t>Likely to require careful consideration of </a:t>
            </a:r>
            <a:r>
              <a:rPr lang="en-US" sz="2200" b="1" dirty="0"/>
              <a:t>grain size </a:t>
            </a:r>
            <a:r>
              <a:rPr lang="en-US" sz="2200" dirty="0"/>
              <a:t>and </a:t>
            </a:r>
            <a:r>
              <a:rPr lang="en-US" sz="2200" b="1" dirty="0"/>
              <a:t>data distribution</a:t>
            </a:r>
          </a:p>
          <a:p>
            <a:r>
              <a:rPr lang="en-US" sz="2200" dirty="0"/>
              <a:t>Certain to involve </a:t>
            </a:r>
            <a:r>
              <a:rPr lang="en-US" sz="2200" b="1" dirty="0"/>
              <a:t>multiple mechanisms </a:t>
            </a:r>
            <a:r>
              <a:rPr lang="en-US" sz="2200" dirty="0"/>
              <a:t>(hidden from user) if want highest performance (combine HPC and Apache Big Data Stack)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" y="15240"/>
            <a:ext cx="9126166" cy="1600200"/>
          </a:xfrm>
        </p:spPr>
        <p:txBody>
          <a:bodyPr/>
          <a:lstStyle/>
          <a:p>
            <a:r>
              <a:rPr lang="en-US" sz="3200" dirty="0"/>
              <a:t>What chances  are provided for the academia communities in exploring the design spaces of big data software stacks?</a:t>
            </a:r>
          </a:p>
        </p:txBody>
      </p:sp>
    </p:spTree>
    <p:extLst>
      <p:ext uri="{BB962C8B-B14F-4D97-AF65-F5344CB8AC3E}">
        <p14:creationId xmlns:p14="http://schemas.microsoft.com/office/powerpoint/2010/main" val="140581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panel will discuss the following three issues:</a:t>
            </a:r>
          </a:p>
          <a:p>
            <a:r>
              <a:rPr lang="en-US" sz="2400" dirty="0"/>
              <a:t>Are big data software stacks mature or not?</a:t>
            </a:r>
          </a:p>
          <a:p>
            <a:pPr lvl="1"/>
            <a:r>
              <a:rPr lang="en-US" sz="2400" dirty="0"/>
              <a:t>If yes, what is the new technology challenge? </a:t>
            </a:r>
          </a:p>
          <a:p>
            <a:pPr lvl="1"/>
            <a:r>
              <a:rPr lang="en-US" sz="2400" dirty="0"/>
              <a:t>If not, what are the main driving forces for new-generation big data software stacks?</a:t>
            </a:r>
          </a:p>
          <a:p>
            <a:pPr lvl="1"/>
            <a:r>
              <a:rPr lang="en-US" sz="2400" dirty="0"/>
              <a:t>What chances  are provided for the academia communities in exploring the design spaces of big data software stacks? 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" y="0"/>
            <a:ext cx="9126166" cy="762000"/>
          </a:xfrm>
        </p:spPr>
        <p:txBody>
          <a:bodyPr/>
          <a:lstStyle/>
          <a:p>
            <a:pPr algn="ctr"/>
            <a:r>
              <a:rPr lang="en-US" dirty="0"/>
              <a:t>Panel Tasking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86775" y="6291263"/>
            <a:ext cx="657225" cy="295275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4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66860" cy="53340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/>
              <a:t>The solutions are numerous and </a:t>
            </a:r>
            <a:r>
              <a:rPr lang="en-US" sz="2400" b="1" dirty="0"/>
              <a:t>powerful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One can get good (and bad) </a:t>
            </a:r>
            <a:r>
              <a:rPr lang="en-US" sz="2400" b="1" dirty="0"/>
              <a:t>performance</a:t>
            </a:r>
            <a:r>
              <a:rPr lang="en-US" sz="2400" dirty="0"/>
              <a:t> in an </a:t>
            </a:r>
            <a:r>
              <a:rPr lang="en-US" sz="2400" b="1" dirty="0"/>
              <a:t>understandable</a:t>
            </a:r>
            <a:r>
              <a:rPr lang="en-US" sz="2400" dirty="0"/>
              <a:t> reproducible fashion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Surely need better documentation and packaging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The </a:t>
            </a:r>
            <a:r>
              <a:rPr lang="en-US" sz="2400" b="1" dirty="0"/>
              <a:t>problems</a:t>
            </a:r>
            <a:r>
              <a:rPr lang="en-US" sz="2400" dirty="0"/>
              <a:t> (and users) are definitely </a:t>
            </a:r>
            <a:r>
              <a:rPr lang="en-US" sz="2400" b="1" dirty="0"/>
              <a:t>not mature </a:t>
            </a:r>
            <a:r>
              <a:rPr lang="en-US" sz="2400" dirty="0"/>
              <a:t>(i.e. not understood, and key issues not agreed)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Many academic fields are </a:t>
            </a:r>
            <a:r>
              <a:rPr lang="en-US" sz="2400" b="1" dirty="0"/>
              <a:t>just starting </a:t>
            </a:r>
            <a:r>
              <a:rPr lang="en-US" sz="2400" dirty="0"/>
              <a:t>to use big data and some are still restricted to small data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e.g. </a:t>
            </a:r>
            <a:r>
              <a:rPr lang="en-US" sz="2400" b="1" dirty="0"/>
              <a:t>Deep Learning </a:t>
            </a:r>
            <a:r>
              <a:rPr lang="en-US" sz="2400" dirty="0"/>
              <a:t>is not understood in many cases outside the well publicized commercial cases (voice, translation, images) 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In many areas, applications are </a:t>
            </a:r>
            <a:r>
              <a:rPr lang="en-US" sz="2400" b="1" dirty="0"/>
              <a:t>pleasingly parallel </a:t>
            </a:r>
            <a:r>
              <a:rPr lang="en-US" sz="2400" dirty="0"/>
              <a:t>or involve MapReduce; performance issues are different from HPC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Common is lots of independent Python or R jobs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609600"/>
          </a:xfrm>
        </p:spPr>
        <p:txBody>
          <a:bodyPr/>
          <a:lstStyle/>
          <a:p>
            <a:r>
              <a:rPr lang="en-US" sz="3200" dirty="0"/>
              <a:t>Are big data software stacks mature or not?</a:t>
            </a:r>
          </a:p>
        </p:txBody>
      </p:sp>
    </p:spTree>
    <p:extLst>
      <p:ext uri="{BB962C8B-B14F-4D97-AF65-F5344CB8AC3E}">
        <p14:creationId xmlns:p14="http://schemas.microsoft.com/office/powerpoint/2010/main" val="209043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20" y="1066800"/>
            <a:ext cx="9067800" cy="4572000"/>
          </a:xfrm>
        </p:spPr>
        <p:txBody>
          <a:bodyPr/>
          <a:lstStyle/>
          <a:p>
            <a:r>
              <a:rPr lang="en-US" dirty="0"/>
              <a:t>Yes if you value </a:t>
            </a:r>
            <a:r>
              <a:rPr lang="en-US" b="1" dirty="0"/>
              <a:t>ease of programming </a:t>
            </a:r>
            <a:r>
              <a:rPr lang="en-US" dirty="0"/>
              <a:t>over </a:t>
            </a:r>
            <a:r>
              <a:rPr lang="en-US" b="1" dirty="0"/>
              <a:t>performance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could be the case for most companies where they can find people who can </a:t>
            </a:r>
            <a:r>
              <a:rPr lang="en-US" b="1" dirty="0"/>
              <a:t>program in Spark/Hadoop</a:t>
            </a:r>
            <a:r>
              <a:rPr lang="en-US" dirty="0"/>
              <a:t> much more easily than people who can program in MPI. </a:t>
            </a:r>
          </a:p>
          <a:p>
            <a:pPr lvl="1"/>
            <a:r>
              <a:rPr lang="en-US" dirty="0"/>
              <a:t>Most of the complications including data, communications are abstracted away to </a:t>
            </a:r>
            <a:r>
              <a:rPr lang="en-US" b="1" dirty="0"/>
              <a:t>hide the parallelism </a:t>
            </a:r>
            <a:r>
              <a:rPr lang="en-US" dirty="0"/>
              <a:t>so that average programmer can use Spark/Flink easily and doesn't need to manage state, deal with file systems etc.</a:t>
            </a:r>
          </a:p>
          <a:p>
            <a:pPr lvl="1"/>
            <a:r>
              <a:rPr lang="en-US" b="1" dirty="0"/>
              <a:t>RDD data support </a:t>
            </a:r>
            <a:r>
              <a:rPr lang="en-US" dirty="0"/>
              <a:t>very helpful</a:t>
            </a:r>
          </a:p>
          <a:p>
            <a:r>
              <a:rPr lang="en-US" dirty="0"/>
              <a:t>For large data problems involving </a:t>
            </a:r>
            <a:r>
              <a:rPr lang="en-US" b="1" dirty="0"/>
              <a:t>heterogeneous data sources </a:t>
            </a:r>
            <a:r>
              <a:rPr lang="en-US" dirty="0"/>
              <a:t>such as HDFS with unstructured data, databases such as HBase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Yes if one needs </a:t>
            </a:r>
            <a:r>
              <a:rPr lang="en-US" b="1" dirty="0"/>
              <a:t>fault tolerance </a:t>
            </a:r>
            <a:r>
              <a:rPr lang="en-US" dirty="0"/>
              <a:t>for our programs. </a:t>
            </a:r>
          </a:p>
          <a:p>
            <a:pPr lvl="1"/>
            <a:r>
              <a:rPr lang="en-US" dirty="0"/>
              <a:t>Our 13-node Moe “big data” (Hadoop twitter analysis) cluster at IU faces such problems around once per month. One can always restart the job, but automatic fault tolerance is convenient.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34" y="152400"/>
            <a:ext cx="9126166" cy="731520"/>
          </a:xfrm>
        </p:spPr>
        <p:txBody>
          <a:bodyPr/>
          <a:lstStyle/>
          <a:p>
            <a:pPr algn="ctr"/>
            <a:r>
              <a:rPr lang="en-US" sz="4000" dirty="0"/>
              <a:t>Why use Spark Hadoop Flink </a:t>
            </a:r>
            <a:br>
              <a:rPr lang="en-US" sz="4000" dirty="0"/>
            </a:br>
            <a:r>
              <a:rPr lang="en-US" sz="4000" dirty="0"/>
              <a:t>rather than HPC?</a:t>
            </a:r>
          </a:p>
        </p:txBody>
      </p:sp>
    </p:spTree>
    <p:extLst>
      <p:ext uri="{BB962C8B-B14F-4D97-AF65-F5344CB8AC3E}">
        <p14:creationId xmlns:p14="http://schemas.microsoft.com/office/powerpoint/2010/main" val="198511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performance of Spark, Flink, Hadoop on classic parallel data analytics is </a:t>
            </a:r>
            <a:r>
              <a:rPr lang="en-US" sz="2400" b="1" dirty="0"/>
              <a:t>poor/dreadful</a:t>
            </a:r>
            <a:r>
              <a:rPr lang="en-US" sz="2400" dirty="0"/>
              <a:t>  whereas HPC (MPI) is </a:t>
            </a:r>
            <a:r>
              <a:rPr lang="en-US" sz="2400" b="1" dirty="0"/>
              <a:t>good</a:t>
            </a:r>
          </a:p>
          <a:p>
            <a:r>
              <a:rPr lang="en-US" sz="2400" dirty="0"/>
              <a:t>One way to understand  this is to note most Apache systems deliberately support a </a:t>
            </a:r>
            <a:r>
              <a:rPr lang="en-US" sz="2400" b="1" dirty="0"/>
              <a:t>dataflow programming model</a:t>
            </a:r>
          </a:p>
          <a:p>
            <a:r>
              <a:rPr lang="en-US" sz="2400" dirty="0"/>
              <a:t>e.g. for Reduce, Apache </a:t>
            </a:r>
            <a:r>
              <a:rPr lang="en-US" sz="2400" b="1" dirty="0"/>
              <a:t>will launch a bunch of tasks </a:t>
            </a:r>
            <a:r>
              <a:rPr lang="en-US" sz="2400" dirty="0"/>
              <a:t>and eventually bring results back</a:t>
            </a:r>
          </a:p>
          <a:p>
            <a:pPr lvl="1"/>
            <a:r>
              <a:rPr lang="en-US" sz="2400" dirty="0"/>
              <a:t>MPI runs a clever </a:t>
            </a:r>
            <a:r>
              <a:rPr lang="en-US" sz="2400" dirty="0" err="1"/>
              <a:t>AllReduce</a:t>
            </a:r>
            <a:r>
              <a:rPr lang="en-US" sz="2400" dirty="0"/>
              <a:t> interleaved </a:t>
            </a:r>
            <a:r>
              <a:rPr lang="en-US" sz="2400" b="1" dirty="0"/>
              <a:t>“in-place” tree</a:t>
            </a:r>
          </a:p>
          <a:p>
            <a:r>
              <a:rPr lang="en-US" sz="2400" dirty="0"/>
              <a:t>Maybe can preserve Spark, Flink programming model but </a:t>
            </a:r>
            <a:r>
              <a:rPr lang="en-US" sz="2400" b="1" dirty="0"/>
              <a:t>change implementation </a:t>
            </a:r>
            <a:r>
              <a:rPr lang="en-US" sz="2400" dirty="0"/>
              <a:t>“under the hood” where optimization important.</a:t>
            </a:r>
          </a:p>
          <a:p>
            <a:r>
              <a:rPr lang="en-US" sz="2400" dirty="0"/>
              <a:t>Note explicit </a:t>
            </a:r>
            <a:r>
              <a:rPr lang="en-US" sz="2400" b="1" dirty="0"/>
              <a:t>dataflow</a:t>
            </a:r>
            <a:r>
              <a:rPr lang="en-US" sz="2400" dirty="0"/>
              <a:t> is efficient and preferred at </a:t>
            </a:r>
            <a:r>
              <a:rPr lang="en-US" sz="2400" b="1" dirty="0"/>
              <a:t>coarse scale </a:t>
            </a:r>
            <a:r>
              <a:rPr lang="en-US" sz="2400" dirty="0"/>
              <a:t>as used in workflow systems</a:t>
            </a:r>
          </a:p>
          <a:p>
            <a:pPr lvl="1"/>
            <a:r>
              <a:rPr lang="en-US" sz="2400" dirty="0"/>
              <a:t>Need to change implementations for different problems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Why use HPC and not Spark, Flink, Hadoop?</a:t>
            </a:r>
          </a:p>
        </p:txBody>
      </p:sp>
    </p:spTree>
    <p:extLst>
      <p:ext uri="{BB962C8B-B14F-4D97-AF65-F5344CB8AC3E}">
        <p14:creationId xmlns:p14="http://schemas.microsoft.com/office/powerpoint/2010/main" val="156486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4" y="163793"/>
            <a:ext cx="9143999" cy="753134"/>
          </a:xfrm>
        </p:spPr>
        <p:txBody>
          <a:bodyPr/>
          <a:lstStyle/>
          <a:p>
            <a:pPr algn="ctr"/>
            <a:r>
              <a:rPr lang="en-US" dirty="0"/>
              <a:t>HPC Runtime versus ABDS distributed Computing Model on Data Analytics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0118"/>
            <a:ext cx="5562600" cy="45227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177898"/>
            <a:ext cx="5691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283" y="1039398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Hadoop</a:t>
            </a:r>
            <a:r>
              <a:rPr lang="en-US" dirty="0"/>
              <a:t> writes to disk and is</a:t>
            </a:r>
            <a:r>
              <a:rPr lang="en-US" b="1" dirty="0"/>
              <a:t> slowest</a:t>
            </a:r>
            <a:r>
              <a:rPr lang="en-US" dirty="0"/>
              <a:t>; </a:t>
            </a:r>
            <a:r>
              <a:rPr lang="en-US" b="1" dirty="0"/>
              <a:t>Spark </a:t>
            </a:r>
            <a:r>
              <a:rPr lang="en-US" dirty="0"/>
              <a:t>and </a:t>
            </a:r>
            <a:r>
              <a:rPr lang="en-US" b="1" dirty="0"/>
              <a:t>Flink</a:t>
            </a:r>
            <a:r>
              <a:rPr lang="en-US" dirty="0"/>
              <a:t> spawn many processes and do not support </a:t>
            </a:r>
            <a:r>
              <a:rPr lang="en-US" dirty="0" err="1"/>
              <a:t>AllReduce</a:t>
            </a:r>
            <a:r>
              <a:rPr lang="en-US" dirty="0"/>
              <a:t> directly; </a:t>
            </a:r>
            <a:br>
              <a:rPr lang="en-US" dirty="0"/>
            </a:br>
            <a:r>
              <a:rPr lang="en-US" b="1" dirty="0"/>
              <a:t>MPI</a:t>
            </a:r>
            <a:r>
              <a:rPr lang="en-US" dirty="0"/>
              <a:t> does in-place combined reduce/broadcast and is </a:t>
            </a:r>
            <a:r>
              <a:rPr lang="en-US" b="1" dirty="0"/>
              <a:t>fastest</a:t>
            </a:r>
          </a:p>
        </p:txBody>
      </p:sp>
    </p:spTree>
    <p:extLst>
      <p:ext uri="{BB962C8B-B14F-4D97-AF65-F5344CB8AC3E}">
        <p14:creationId xmlns:p14="http://schemas.microsoft.com/office/powerpoint/2010/main" val="30812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43" y="1168621"/>
            <a:ext cx="4151264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816"/>
            <a:ext cx="4946143" cy="297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410587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MDS execution time on 16 nodes with 20 processes in each node with varying number of points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4105870"/>
            <a:ext cx="3792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MDS execution time with 32000 points on varying number of nodes. Each node runs 20 parallel tasks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31282"/>
            <a:ext cx="9126166" cy="7170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i="0" u="none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kern="0" dirty="0"/>
              <a:t>Multidimensional Scaling MDS Results with Flink, Spark and MPI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136889"/>
            <a:ext cx="902120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MDS performed poorly on </a:t>
            </a:r>
            <a:r>
              <a:rPr lang="en-US" sz="2000" dirty="0" err="1"/>
              <a:t>Flink</a:t>
            </a:r>
            <a:r>
              <a:rPr lang="en-US" sz="2000" dirty="0"/>
              <a:t> due to its lack of support for nested iterations. In </a:t>
            </a:r>
            <a:r>
              <a:rPr lang="en-US" sz="2000" dirty="0" err="1"/>
              <a:t>Flink</a:t>
            </a:r>
            <a:r>
              <a:rPr lang="en-US" sz="2000" dirty="0"/>
              <a:t> and Spark the algorithm doesn’t scale with the number of nodes.</a:t>
            </a:r>
          </a:p>
        </p:txBody>
      </p:sp>
    </p:spTree>
    <p:extLst>
      <p:ext uri="{BB962C8B-B14F-4D97-AF65-F5344CB8AC3E}">
        <p14:creationId xmlns:p14="http://schemas.microsoft.com/office/powerpoint/2010/main" val="359460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6" y="998590"/>
            <a:ext cx="3725587" cy="2279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5" y="3616085"/>
            <a:ext cx="3725587" cy="2238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3046" y="5854535"/>
            <a:ext cx="2597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Parallelism of 2 and using  8 Nodes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1728"/>
            <a:ext cx="31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Intel </a:t>
            </a:r>
            <a:r>
              <a:rPr lang="en-US" sz="1600" b="1" dirty="0" err="1"/>
              <a:t>Haswell</a:t>
            </a:r>
            <a:r>
              <a:rPr lang="en-US" sz="1600" b="1" dirty="0"/>
              <a:t> </a:t>
            </a:r>
            <a:r>
              <a:rPr lang="en-US" sz="1600" dirty="0"/>
              <a:t>Cluster with 2.4GHz Processors and 56Gbps </a:t>
            </a:r>
            <a:r>
              <a:rPr lang="en-US" sz="1600" dirty="0" err="1"/>
              <a:t>Infiniband</a:t>
            </a:r>
            <a:r>
              <a:rPr lang="en-US" sz="1600" dirty="0"/>
              <a:t> and 1Gbps Ethernet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5869320"/>
            <a:ext cx="2553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Parallelism of 2 and using 4 Nodes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3682" y="63550"/>
            <a:ext cx="323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Intel </a:t>
            </a:r>
            <a:r>
              <a:rPr lang="en-US" sz="1600" b="1" dirty="0"/>
              <a:t>KNL </a:t>
            </a:r>
            <a:r>
              <a:rPr lang="en-US" sz="1600" dirty="0"/>
              <a:t>Cluster with 1.4GHz Processors and 100Gbps Omni-Path and 1Gbps Ethernet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08278"/>
            <a:ext cx="3738582" cy="22462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40889"/>
            <a:ext cx="3794050" cy="2321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192661"/>
            <a:ext cx="9136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Twitter Heron Streaming Software using HPC Hardware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4800600" y="63550"/>
            <a:ext cx="0" cy="60679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336174" y="3219430"/>
            <a:ext cx="2666114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Small messages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8530" y="174707"/>
            <a:ext cx="2441403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US" b="1" dirty="0"/>
              <a:t>Large messages </a:t>
            </a:r>
          </a:p>
        </p:txBody>
      </p:sp>
    </p:spTree>
    <p:extLst>
      <p:ext uri="{BB962C8B-B14F-4D97-AF65-F5344CB8AC3E}">
        <p14:creationId xmlns:p14="http://schemas.microsoft.com/office/powerpoint/2010/main" val="235265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18" y="0"/>
            <a:ext cx="9126166" cy="838200"/>
          </a:xfrm>
        </p:spPr>
        <p:txBody>
          <a:bodyPr/>
          <a:lstStyle/>
          <a:p>
            <a:r>
              <a:rPr lang="en-US" sz="2400" dirty="0">
                <a:solidFill>
                  <a:srgbClr val="7D110C"/>
                </a:solidFill>
              </a:rPr>
              <a:t>Knights Landing KNL Data Analytics: Harp, Spark, NOMAD</a:t>
            </a:r>
            <a:br>
              <a:rPr lang="en-US" sz="2400" dirty="0">
                <a:solidFill>
                  <a:srgbClr val="7D110C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Single Node and Cluster performance: 1.4GHz 68 core nodes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858"/>
            <a:ext cx="3184561" cy="224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01" y="3539293"/>
            <a:ext cx="2893830" cy="2108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31" y="3505200"/>
            <a:ext cx="2959857" cy="2088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9" y="1040490"/>
            <a:ext cx="3079457" cy="2150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83" y="1071230"/>
            <a:ext cx="2947471" cy="2150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54" y="1038334"/>
            <a:ext cx="2946130" cy="20955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76400" y="5697768"/>
            <a:ext cx="558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Strong Scaling Single Node Core Parallelism Scaling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3722" y="3128270"/>
            <a:ext cx="7404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Strong Scaling Multi Node Parallelism Scaling - </a:t>
            </a:r>
            <a:r>
              <a:rPr lang="en-US" sz="1800" dirty="0" err="1"/>
              <a:t>Omnipath</a:t>
            </a:r>
            <a:r>
              <a:rPr lang="en-US" sz="1800" dirty="0"/>
              <a:t> Interconnect</a:t>
            </a:r>
          </a:p>
          <a:p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1111753" y="744165"/>
            <a:ext cx="6902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err="1">
                <a:solidFill>
                  <a:srgbClr val="7D110C"/>
                </a:solidFill>
              </a:rPr>
              <a:t>Kmeans</a:t>
            </a:r>
            <a:r>
              <a:rPr lang="en-US" b="1" i="0" dirty="0">
                <a:solidFill>
                  <a:srgbClr val="7D110C"/>
                </a:solidFill>
              </a:rPr>
              <a:t>                      SGD                            ALS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0" y="3505200"/>
            <a:ext cx="910628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59085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35839</TotalTime>
  <Words>904</Words>
  <Application>Microsoft Office PowerPoint</Application>
  <PresentationFormat>On-screen Show (4:3)</PresentationFormat>
  <Paragraphs>103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Franklin Gothic Medium</vt:lpstr>
      <vt:lpstr>Times New Roman</vt:lpstr>
      <vt:lpstr>ThemeSPIDAL</vt:lpstr>
      <vt:lpstr>Sunrise or Sunset: Exploring the Design Space of Big Data Software Stacks</vt:lpstr>
      <vt:lpstr>Panel Tasking</vt:lpstr>
      <vt:lpstr>Are big data software stacks mature or not?</vt:lpstr>
      <vt:lpstr>Why use Spark Hadoop Flink  rather than HPC?</vt:lpstr>
      <vt:lpstr>Why use HPC and not Spark, Flink, Hadoop?</vt:lpstr>
      <vt:lpstr>HPC Runtime versus ABDS distributed Computing Model on Data Analytics</vt:lpstr>
      <vt:lpstr>PowerPoint Presentation</vt:lpstr>
      <vt:lpstr>PowerPoint Presentation</vt:lpstr>
      <vt:lpstr>Knights Landing KNL Data Analytics: Harp, Spark, NOMAD Single Node and Cluster performance: 1.4GHz 68 core nodes</vt:lpstr>
      <vt:lpstr>Components of Big Data Stack</vt:lpstr>
      <vt:lpstr>What is the new technology challenge?</vt:lpstr>
      <vt:lpstr>What are the main driving forces for new-generation big data software stacks?</vt:lpstr>
      <vt:lpstr>What chances  are provided for the academia communities in exploring the design spaces of big data software stacks?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775</cp:revision>
  <cp:lastPrinted>2009-05-27T19:00:23Z</cp:lastPrinted>
  <dcterms:created xsi:type="dcterms:W3CDTF">2011-04-26T20:44:01Z</dcterms:created>
  <dcterms:modified xsi:type="dcterms:W3CDTF">2017-05-29T19:25:39Z</dcterms:modified>
</cp:coreProperties>
</file>