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57"/>
  </p:notesMasterIdLst>
  <p:sldIdLst>
    <p:sldId id="338" r:id="rId3"/>
    <p:sldId id="418" r:id="rId4"/>
    <p:sldId id="421" r:id="rId5"/>
    <p:sldId id="448" r:id="rId6"/>
    <p:sldId id="361" r:id="rId7"/>
    <p:sldId id="370" r:id="rId8"/>
    <p:sldId id="371" r:id="rId9"/>
    <p:sldId id="422" r:id="rId10"/>
    <p:sldId id="491" r:id="rId11"/>
    <p:sldId id="362" r:id="rId12"/>
    <p:sldId id="363" r:id="rId13"/>
    <p:sldId id="364" r:id="rId14"/>
    <p:sldId id="366" r:id="rId15"/>
    <p:sldId id="453" r:id="rId16"/>
    <p:sldId id="454" r:id="rId17"/>
    <p:sldId id="263" r:id="rId18"/>
    <p:sldId id="455" r:id="rId19"/>
    <p:sldId id="456" r:id="rId20"/>
    <p:sldId id="457" r:id="rId21"/>
    <p:sldId id="386" r:id="rId22"/>
    <p:sldId id="452" r:id="rId23"/>
    <p:sldId id="478" r:id="rId24"/>
    <p:sldId id="529" r:id="rId25"/>
    <p:sldId id="426" r:id="rId26"/>
    <p:sldId id="427" r:id="rId27"/>
    <p:sldId id="532" r:id="rId28"/>
    <p:sldId id="550" r:id="rId29"/>
    <p:sldId id="388" r:id="rId30"/>
    <p:sldId id="553" r:id="rId31"/>
    <p:sldId id="514" r:id="rId32"/>
    <p:sldId id="504" r:id="rId33"/>
    <p:sldId id="505" r:id="rId34"/>
    <p:sldId id="506" r:id="rId35"/>
    <p:sldId id="508" r:id="rId36"/>
    <p:sldId id="259" r:id="rId37"/>
    <p:sldId id="556" r:id="rId38"/>
    <p:sldId id="557" r:id="rId39"/>
    <p:sldId id="535" r:id="rId40"/>
    <p:sldId id="549" r:id="rId41"/>
    <p:sldId id="548" r:id="rId42"/>
    <p:sldId id="533" r:id="rId43"/>
    <p:sldId id="561" r:id="rId44"/>
    <p:sldId id="555" r:id="rId45"/>
    <p:sldId id="447" r:id="rId46"/>
    <p:sldId id="527" r:id="rId47"/>
    <p:sldId id="446" r:id="rId48"/>
    <p:sldId id="407" r:id="rId49"/>
    <p:sldId id="397" r:id="rId50"/>
    <p:sldId id="396" r:id="rId51"/>
    <p:sldId id="562" r:id="rId52"/>
    <p:sldId id="449" r:id="rId53"/>
    <p:sldId id="450" r:id="rId54"/>
    <p:sldId id="451" r:id="rId55"/>
    <p:sldId id="39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99" autoAdjust="0"/>
    <p:restoredTop sz="92418" autoAdjust="0"/>
  </p:normalViewPr>
  <p:slideViewPr>
    <p:cSldViewPr snapToGrid="0">
      <p:cViewPr varScale="1">
        <p:scale>
          <a:sx n="70" d="100"/>
          <a:sy n="70" d="100"/>
        </p:scale>
        <p:origin x="58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Google%20Drive\iu\mesos%20tes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3workersperpod</c:v>
                </c:pt>
              </c:strCache>
            </c:strRef>
          </c:tx>
          <c:spPr>
            <a:ln w="28800">
              <a:solidFill>
                <a:srgbClr val="FF420E"/>
              </a:solidFill>
              <a:round/>
            </a:ln>
          </c:spPr>
          <c:marker>
            <c:symbol val="diamond"/>
            <c:size val="8"/>
            <c:spPr>
              <a:solidFill>
                <a:srgbClr val="FF420E"/>
              </a:solidFill>
              <a:ln>
                <a:solidFill>
                  <a:srgbClr val="FF420E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36</c:v>
                </c:pt>
                <c:pt idx="4">
                  <c:v>54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4.9119999999999999</c:v>
                </c:pt>
                <c:pt idx="1">
                  <c:v>5.109</c:v>
                </c:pt>
                <c:pt idx="2">
                  <c:v>6.17</c:v>
                </c:pt>
                <c:pt idx="3">
                  <c:v>7.9</c:v>
                </c:pt>
                <c:pt idx="4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D4-4BBC-A0F3-C966FD5BB556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1workerperpod</c:v>
                </c:pt>
              </c:strCache>
            </c:strRef>
          </c:tx>
          <c:spPr>
            <a:ln w="28800">
              <a:solidFill>
                <a:srgbClr val="004586"/>
              </a:solidFill>
              <a:round/>
            </a:ln>
          </c:spPr>
          <c:marker>
            <c:symbol val="square"/>
            <c:size val="8"/>
            <c:spPr>
              <a:solidFill>
                <a:srgbClr val="004586"/>
              </a:solidFill>
              <a:ln>
                <a:solidFill>
                  <a:srgbClr val="004586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5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36</c:v>
                </c:pt>
                <c:pt idx="4">
                  <c:v>54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4.8680000000000003</c:v>
                </c:pt>
                <c:pt idx="1">
                  <c:v>5.9829999999999997</c:v>
                </c:pt>
                <c:pt idx="2">
                  <c:v>7.79</c:v>
                </c:pt>
                <c:pt idx="3">
                  <c:v>11.5</c:v>
                </c:pt>
                <c:pt idx="4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D4-4BBC-A0F3-C966FD5BB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10375742"/>
        <c:axId val="77207351"/>
      </c:lineChart>
      <c:catAx>
        <c:axId val="1037574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en-US" sz="11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</a:rPr>
                  <a:t>Total Number of Workers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defRPr>
            </a:pPr>
            <a:endParaRPr lang="en-US"/>
          </a:p>
        </c:txPr>
        <c:crossAx val="77207351"/>
        <c:crosses val="autoZero"/>
        <c:auto val="1"/>
        <c:lblAlgn val="ctr"/>
        <c:lblOffset val="100"/>
        <c:noMultiLvlLbl val="1"/>
      </c:catAx>
      <c:valAx>
        <c:axId val="77207351"/>
        <c:scaling>
          <c:orientation val="minMax"/>
          <c:max val="20"/>
        </c:scaling>
        <c:delete val="0"/>
        <c:axPos val="l"/>
        <c:majorGridlines>
          <c:spPr>
            <a:ln>
              <a:solidFill>
                <a:srgbClr val="B3B3B3"/>
              </a:solidFill>
            </a:ln>
          </c:spPr>
        </c:majorGridlines>
        <c:title>
          <c:tx>
            <c:rich>
              <a:bodyPr rot="-5400000"/>
              <a:lstStyle/>
              <a:p>
                <a:pPr>
                  <a:defRPr sz="1200" b="0" strike="noStrike" spc="-1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defRPr>
                </a:pPr>
                <a:r>
                  <a:rPr lang="en-US" sz="1100" b="0" strike="noStrike" spc="-1" dirty="0">
                    <a:solidFill>
                      <a:srgbClr val="000000"/>
                    </a:solidFill>
                    <a:uFill>
                      <a:solidFill>
                        <a:srgbClr val="FFFFFF"/>
                      </a:solidFill>
                    </a:uFill>
                    <a:latin typeface="Arial"/>
                  </a:rPr>
                  <a:t>Worker Start Times (sec)</a:t>
                </a:r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spPr>
          <a:ln>
            <a:solidFill>
              <a:srgbClr val="B3B3B3"/>
            </a:solidFill>
          </a:ln>
        </c:spPr>
        <c:txPr>
          <a:bodyPr/>
          <a:lstStyle/>
          <a:p>
            <a:pPr>
              <a:defRPr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</a:defRPr>
            </a:pPr>
            <a:endParaRPr lang="en-US"/>
          </a:p>
        </c:txPr>
        <c:crossAx val="10375742"/>
        <c:crossesAt val="1"/>
        <c:crossBetween val="midCat"/>
      </c:valAx>
      <c:spPr>
        <a:noFill/>
        <a:ln>
          <a:solidFill>
            <a:srgbClr val="B3B3B3"/>
          </a:solidFill>
        </a:ln>
      </c:spPr>
    </c:plotArea>
    <c:legend>
      <c:legendPos val="t"/>
      <c:overlay val="0"/>
      <c:spPr>
        <a:noFill/>
        <a:ln>
          <a:noFill/>
        </a:ln>
      </c:spPr>
    </c:legend>
    <c:plotVisOnly val="1"/>
    <c:dispBlanksAs val="gap"/>
    <c:showDLblsOverMax val="1"/>
  </c:chart>
  <c:spPr>
    <a:solidFill>
      <a:srgbClr val="FFFFFF"/>
    </a:solidFill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06885619815176"/>
          <c:y val="0.14814814814814814"/>
          <c:w val="0.79438302648570014"/>
          <c:h val="0.62035834758891717"/>
        </c:manualLayout>
      </c:layout>
      <c:lineChart>
        <c:grouping val="standard"/>
        <c:varyColors val="0"/>
        <c:ser>
          <c:idx val="0"/>
          <c:order val="0"/>
          <c:tx>
            <c:strRef>
              <c:f>Sheet1!$C$7</c:f>
              <c:strCache>
                <c:ptCount val="1"/>
                <c:pt idx="0">
                  <c:v>3 workers per executor</c:v>
                </c:pt>
              </c:strCache>
            </c:strRef>
          </c:tx>
          <c:spPr>
            <a:ln w="28575" cap="rnd">
              <a:solidFill>
                <a:srgbClr val="FF0000"/>
              </a:solidFill>
              <a:bevel/>
            </a:ln>
            <a:effectLst/>
          </c:spPr>
          <c:marker>
            <c:symbol val="diamond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Pt>
            <c:idx val="1"/>
            <c:marker>
              <c:symbol val="diamond"/>
              <c:size val="8"/>
              <c:spPr>
                <a:solidFill>
                  <a:srgbClr val="FF0000"/>
                </a:solidFill>
                <a:ln w="9525" cap="sq">
                  <a:solidFill>
                    <a:srgbClr val="FF0000"/>
                  </a:solidFill>
                  <a:beve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CBB-4880-90B8-6702DE3E6EAE}"/>
              </c:ext>
            </c:extLst>
          </c:dPt>
          <c:cat>
            <c:numRef>
              <c:f>Sheet1!$D$6:$H$6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36</c:v>
                </c:pt>
                <c:pt idx="4">
                  <c:v>54</c:v>
                </c:pt>
              </c:numCache>
            </c:numRef>
          </c:cat>
          <c:val>
            <c:numRef>
              <c:f>Sheet1!$D$7:$H$7</c:f>
              <c:numCache>
                <c:formatCode>0.00</c:formatCode>
                <c:ptCount val="5"/>
                <c:pt idx="0">
                  <c:v>2.734</c:v>
                </c:pt>
                <c:pt idx="1">
                  <c:v>3.3330000000000002</c:v>
                </c:pt>
                <c:pt idx="2">
                  <c:v>4.3739999999999997</c:v>
                </c:pt>
                <c:pt idx="3">
                  <c:v>6.7240000000000002</c:v>
                </c:pt>
                <c:pt idx="4">
                  <c:v>8.7650000000000006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BB-4880-90B8-6702DE3E6EAE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1 worker per executor</c:v>
                </c:pt>
              </c:strCache>
            </c:strRef>
          </c:tx>
          <c:spPr>
            <a:ln w="28575" cap="sq">
              <a:solidFill>
                <a:schemeClr val="accent1">
                  <a:lumMod val="75000"/>
                </a:schemeClr>
              </a:solidFill>
              <a:bevel/>
            </a:ln>
            <a:effectLst/>
          </c:spPr>
          <c:marker>
            <c:symbol val="square"/>
            <c:size val="8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Pt>
            <c:idx val="1"/>
            <c:marker>
              <c:symbol val="square"/>
              <c:size val="8"/>
              <c:spPr>
                <a:solidFill>
                  <a:schemeClr val="accent1">
                    <a:lumMod val="75000"/>
                  </a:schemeClr>
                </a:solidFill>
                <a:ln w="9525" cap="sq">
                  <a:solidFill>
                    <a:schemeClr val="accent1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7CBB-4880-90B8-6702DE3E6EAE}"/>
              </c:ext>
            </c:extLst>
          </c:dPt>
          <c:cat>
            <c:numRef>
              <c:f>Sheet1!$D$6:$H$6</c:f>
              <c:numCache>
                <c:formatCode>General</c:formatCode>
                <c:ptCount val="5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36</c:v>
                </c:pt>
                <c:pt idx="4">
                  <c:v>54</c:v>
                </c:pt>
              </c:numCache>
            </c:numRef>
          </c:cat>
          <c:val>
            <c:numRef>
              <c:f>Sheet1!$D$8:$H$8</c:f>
              <c:numCache>
                <c:formatCode>0.00</c:formatCode>
                <c:ptCount val="5"/>
                <c:pt idx="0">
                  <c:v>2.7719999999999998</c:v>
                </c:pt>
                <c:pt idx="1">
                  <c:v>4.2670000000000003</c:v>
                </c:pt>
                <c:pt idx="2">
                  <c:v>7.1879999999999997</c:v>
                </c:pt>
                <c:pt idx="3">
                  <c:v>13.186999999999999</c:v>
                </c:pt>
                <c:pt idx="4">
                  <c:v>19.196999999999999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BB-4880-90B8-6702DE3E6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7797328"/>
        <c:axId val="707800656"/>
      </c:lineChart>
      <c:catAx>
        <c:axId val="707797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 sz="1100" dirty="0"/>
                  <a:t>Total Number of Workers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800656"/>
        <c:crossesAt val="0"/>
        <c:auto val="1"/>
        <c:lblAlgn val="ctr"/>
        <c:lblOffset val="100"/>
        <c:noMultiLvlLbl val="0"/>
      </c:catAx>
      <c:valAx>
        <c:axId val="707800656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0" i="0" baseline="0" dirty="0">
                    <a:effectLst/>
                  </a:rPr>
                  <a:t>Worker Start Times (sec)</a:t>
                </a:r>
                <a:endParaRPr lang="en-US" sz="1100" dirty="0">
                  <a:effectLst/>
                </a:endParaRPr>
              </a:p>
              <a:p>
                <a:pPr>
                  <a:defRPr/>
                </a:pP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7797328"/>
        <c:crosses val="autoZero"/>
        <c:crossBetween val="midCat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77954980203746"/>
          <c:y val="4.2244823563721161E-2"/>
          <c:w val="0.7261036967836646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6778-B450-423B-B7B7-BF6DF9015041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FAF46-25CC-458C-9F6F-FEB9EF0EF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3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3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FAF46-25CC-458C-9F6F-FEB9EF0EF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2E0681-A260-457F-A39E-7A3EA8749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212B37D4-40DD-4274-A6A2-ACF8C18F4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8C9865E0-B3EC-4F1F-B4C2-2E6E604427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D688705D-7DDA-4F35-B6D7-1C012CE7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2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4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55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51953" y="53266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300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  <a:t>Solution</a:t>
            </a:r>
            <a:br>
              <a:rPr lang="en-US" altLang="en-US">
                <a:solidFill>
                  <a:srgbClr val="72A1A8"/>
                </a:solidFill>
                <a:latin typeface="Montserrat" charset="0"/>
                <a:ea typeface="Montserrat" charset="0"/>
                <a:cs typeface="Montserrat" charset="0"/>
              </a:rPr>
            </a:br>
            <a:endParaRPr lang="x-none" altLang="en-US" sz="3200" dirty="0">
              <a:solidFill>
                <a:srgbClr val="72A1A8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1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2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5809753" y="0"/>
            <a:ext cx="6382246" cy="6858000"/>
          </a:xfrm>
          <a:prstGeom prst="rect">
            <a:avLst/>
          </a:prstGeom>
          <a:gradFill flip="none" rotWithShape="1">
            <a:gsLst>
              <a:gs pos="0">
                <a:srgbClr val="72A1A8">
                  <a:shade val="30000"/>
                  <a:satMod val="115000"/>
                </a:srgbClr>
              </a:gs>
              <a:gs pos="50000">
                <a:srgbClr val="72A1A8">
                  <a:shade val="67500"/>
                  <a:satMod val="115000"/>
                </a:srgbClr>
              </a:gs>
              <a:gs pos="100000">
                <a:srgbClr val="72A1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2A1A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50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735" y="-59561"/>
            <a:ext cx="1041685" cy="6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51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94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4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C47036-F792-473C-A103-9B0E762E27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99BAADAF-1EB7-485C-9A36-F76ED646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16297" cy="365125"/>
          </a:xfrm>
          <a:prstGeom prst="rect">
            <a:avLst/>
          </a:prstGeom>
        </p:spPr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155DCD6-826B-4502-AE78-BF7E1DD1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6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CDEF5C-85F5-4775-9366-191A42E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3121B1A-466D-46F2-8EE2-A65E8209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45480" cy="365125"/>
          </a:xfrm>
          <a:prstGeom prst="rect">
            <a:avLst/>
          </a:prstGeom>
        </p:spPr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ADDF30C4-625F-4FFC-82FC-CBB51ABA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218DEA-C096-4B44-BD52-C9BA200FE1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8CD8579A-96E7-4425-9FCA-53BFD1D9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5A09C5A8-646C-404E-B85E-43946883FC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D3DEF36-265F-4BDC-A65B-A7791245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0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3F7C5D-8415-4ACD-881D-3746F55502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DDDD171A-4741-48A9-AC97-DEBDEFD46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74663" cy="365125"/>
          </a:xfrm>
          <a:prstGeom prst="rect">
            <a:avLst/>
          </a:prstGeom>
        </p:spPr>
        <p:txBody>
          <a:bodyPr/>
          <a:lstStyle/>
          <a:p>
            <a:fld id="{2BB3F41A-B518-4ED2-BD2A-2630F571E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E30E8083-1377-4C20-A248-55817015F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35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C750A6-F0D6-495D-938D-6B166FF8B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5116DF92-B1AE-4CE3-ADB1-1F692AFF4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35752" cy="365125"/>
          </a:xfrm>
          <a:prstGeom prst="rect">
            <a:avLst/>
          </a:prstGeom>
        </p:spPr>
        <p:txBody>
          <a:bodyPr/>
          <a:lstStyle/>
          <a:p>
            <a:fld id="{1DC4C83C-63AA-4E1A-B39E-13E1BA4027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5E115B-BE13-4A5D-93DF-2A91920C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D585A1-C498-4605-80DC-2390A258F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205D0-0D77-40DD-8D77-E56E7DEBB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6569" cy="365125"/>
          </a:xfrm>
          <a:prstGeom prst="rect">
            <a:avLst/>
          </a:prstGeom>
        </p:spPr>
        <p:txBody>
          <a:bodyPr/>
          <a:lstStyle/>
          <a:p>
            <a:fld id="{AE1E8A7D-0C9E-4158-BD17-4958662D71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4A44FA9-6810-4658-BC23-75C25305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8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7DDF134B-7FC4-4C79-8ADD-8A057F4DB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1133" y="6356349"/>
            <a:ext cx="1355207" cy="365125"/>
          </a:xfrm>
          <a:prstGeom prst="rect">
            <a:avLst/>
          </a:prstGeom>
        </p:spPr>
        <p:txBody>
          <a:bodyPr/>
          <a:lstStyle/>
          <a:p>
            <a:fld id="{79EB1900-E03E-4653-9427-DE696F8791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124A0B62-2458-4801-B384-2386E03C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4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5/19/2018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65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spidal.org/" TargetMode="External"/><Relationship Id="rId4" Type="http://schemas.openxmlformats.org/officeDocument/2006/relationships/hyperlink" Target="http://www.dsc.soic.indiana.ed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685800" y="5718114"/>
            <a:ext cx="10515600" cy="40011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`, </a:t>
            </a:r>
          </a:p>
        </p:txBody>
      </p:sp>
      <p:sp>
        <p:nvSpPr>
          <p:cNvPr id="6" name="AutoShape 2" descr="http://icnc-fskd.guet.cn/icnc_fskd/images/2.jpg">
            <a:extLst>
              <a:ext uri="{FF2B5EF4-FFF2-40B4-BE49-F238E27FC236}">
                <a16:creationId xmlns:a16="http://schemas.microsoft.com/office/drawing/2014/main" id="{3214D794-0A14-4F14-832C-E0E3C249B7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881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2BAF7-37D6-4E5F-9133-975E9D550DDD}"/>
              </a:ext>
            </a:extLst>
          </p:cNvPr>
          <p:cNvSpPr/>
          <p:nvPr/>
        </p:nvSpPr>
        <p:spPr>
          <a:xfrm>
            <a:off x="424732" y="5797489"/>
            <a:ext cx="12055941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Work with Shantenu Jha, Kannan Govindarajan, </a:t>
            </a:r>
            <a:r>
              <a:rPr lang="en-US" sz="2000" dirty="0" err="1"/>
              <a:t>Pulasthi</a:t>
            </a:r>
            <a:r>
              <a:rPr lang="en-US" sz="2000" dirty="0"/>
              <a:t> </a:t>
            </a:r>
            <a:r>
              <a:rPr lang="en-US" sz="2000" dirty="0" err="1"/>
              <a:t>Wickramasinghe</a:t>
            </a:r>
            <a:r>
              <a:rPr lang="en-US" sz="2000" dirty="0"/>
              <a:t>, </a:t>
            </a:r>
            <a:r>
              <a:rPr lang="en-US" sz="2000" dirty="0" err="1"/>
              <a:t>Gurhan</a:t>
            </a:r>
            <a:r>
              <a:rPr lang="en-US" sz="2000" dirty="0"/>
              <a:t> </a:t>
            </a:r>
            <a:r>
              <a:rPr lang="en-US" sz="2000" dirty="0" err="1"/>
              <a:t>Gunduz</a:t>
            </a:r>
            <a:r>
              <a:rPr lang="en-US" sz="2000" dirty="0"/>
              <a:t>, Ahmet </a:t>
            </a:r>
            <a:r>
              <a:rPr lang="en-US" sz="2000" dirty="0" err="1"/>
              <a:t>Uyar</a:t>
            </a:r>
            <a:endParaRPr lang="en-US" sz="20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5E6F6F8-F523-44FF-AE48-8C676ED7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3" y="6356349"/>
            <a:ext cx="1308672" cy="365125"/>
          </a:xfrm>
        </p:spPr>
        <p:txBody>
          <a:bodyPr/>
          <a:lstStyle/>
          <a:p>
            <a:fld id="{6FE0DB45-0571-4138-9A58-48660C36A2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57B7EA-FD4F-4265-92C1-EF899C9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00E1E-723F-4497-B46A-9D6B4B743B2E}"/>
              </a:ext>
            </a:extLst>
          </p:cNvPr>
          <p:cNvSpPr/>
          <p:nvPr/>
        </p:nvSpPr>
        <p:spPr>
          <a:xfrm>
            <a:off x="0" y="2671126"/>
            <a:ext cx="12179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/>
            </a:pPr>
            <a:r>
              <a:rPr lang="en-US" sz="2800" b="1" dirty="0">
                <a:cs typeface="Times New Roman" pitchFamily="18" charset="0"/>
              </a:rPr>
              <a:t>HPBDC 2018: The 4th IEEE International Workshop on High-Performance Big Data, Deep Learning, and Cloud Computing</a:t>
            </a:r>
          </a:p>
          <a:p>
            <a:pPr lvl="0" algn="ctr" defTabSz="457200">
              <a:defRPr/>
            </a:pPr>
            <a:endParaRPr lang="en-US" sz="2800" b="1" dirty="0">
              <a:cs typeface="Times New Roman" pitchFamily="18" charset="0"/>
            </a:endParaRPr>
          </a:p>
          <a:p>
            <a:pPr lvl="0" algn="ctr" defTabSz="457200">
              <a:defRPr/>
            </a:pPr>
            <a:r>
              <a:rPr lang="en-US" sz="2800" dirty="0">
                <a:cs typeface="Times New Roman" pitchFamily="18" charset="0"/>
              </a:rPr>
              <a:t>Geoffrey Fox, May 21, 2018</a:t>
            </a:r>
          </a:p>
          <a:p>
            <a:pPr lvl="0" algn="ctr" defTabSz="457200">
              <a:defRPr/>
            </a:pPr>
            <a:r>
              <a:rPr lang="en-US" sz="2800" dirty="0"/>
              <a:t>Judy </a:t>
            </a:r>
            <a:r>
              <a:rPr lang="en-US" sz="2800" dirty="0" err="1"/>
              <a:t>Qiu</a:t>
            </a:r>
            <a:r>
              <a:rPr lang="en-US" sz="2800" dirty="0"/>
              <a:t>, </a:t>
            </a:r>
            <a:r>
              <a:rPr lang="en-US" sz="2800" dirty="0" err="1"/>
              <a:t>Supun</a:t>
            </a:r>
            <a:r>
              <a:rPr lang="en-US" sz="2800" dirty="0"/>
              <a:t> </a:t>
            </a:r>
            <a:r>
              <a:rPr lang="en-US" sz="2800" dirty="0" err="1"/>
              <a:t>Kamburugamuve</a:t>
            </a:r>
            <a:endParaRPr lang="en-US" sz="2800" dirty="0"/>
          </a:p>
          <a:p>
            <a:pPr lvl="0" algn="ctr" defTabSz="457200">
              <a:defRPr/>
            </a:pPr>
            <a:r>
              <a:rPr lang="en-US" sz="2800" dirty="0">
                <a:cs typeface="Times New Roman" pitchFamily="18" charset="0"/>
              </a:rPr>
              <a:t>Department of Intelligent Systems Engineering</a:t>
            </a:r>
            <a:endParaRPr lang="en-US" sz="2400" dirty="0">
              <a:hlinkClick r:id="rId3"/>
            </a:endParaRPr>
          </a:p>
          <a:p>
            <a:pPr lvl="0" algn="ctr" defTabSz="457200">
              <a:defRPr/>
            </a:pPr>
            <a:r>
              <a:rPr lang="en-US" sz="2400" dirty="0">
                <a:hlinkClick r:id="rId3"/>
              </a:rPr>
              <a:t>gcf@indiana.edu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http://www.dsc.soic.indiana.edu/</a:t>
            </a:r>
            <a:r>
              <a:rPr lang="en-US" sz="2400" dirty="0"/>
              <a:t>, </a:t>
            </a:r>
            <a:r>
              <a:rPr lang="en-US" sz="2400" dirty="0">
                <a:hlinkClick r:id="rId5"/>
              </a:rPr>
              <a:t>http://spidal.org</a:t>
            </a:r>
            <a:r>
              <a:rPr lang="en-US" sz="2400" dirty="0"/>
              <a:t>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128" y="545955"/>
            <a:ext cx="12179456" cy="1392844"/>
          </a:xfrm>
        </p:spPr>
        <p:txBody>
          <a:bodyPr>
            <a:noAutofit/>
          </a:bodyPr>
          <a:lstStyle/>
          <a:p>
            <a:pPr marL="152400" lvl="0" algn="ctr">
              <a:spcBef>
                <a:spcPts val="0"/>
              </a:spcBef>
              <a:buSzPts val="1200"/>
            </a:pPr>
            <a:r>
              <a:rPr lang="en-US" sz="5400" dirty="0"/>
              <a:t>Twister2: A High-Performance Big Data Programming Environment </a:t>
            </a:r>
          </a:p>
        </p:txBody>
      </p:sp>
      <p:pic>
        <p:nvPicPr>
          <p:cNvPr id="5" name="Picture 2" descr="IPDPS 2018">
            <a:extLst>
              <a:ext uri="{FF2B5EF4-FFF2-40B4-BE49-F238E27FC236}">
                <a16:creationId xmlns:a16="http://schemas.microsoft.com/office/drawing/2014/main" id="{2BB5817E-9D00-4A5F-B6C8-DC82ECA3E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590" y="3772186"/>
            <a:ext cx="2381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PDPS 2018">
            <a:extLst>
              <a:ext uri="{FF2B5EF4-FFF2-40B4-BE49-F238E27FC236}">
                <a16:creationId xmlns:a16="http://schemas.microsoft.com/office/drawing/2014/main" id="{C137DFD8-C63F-4D30-A456-63695010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92943"/>
            <a:ext cx="23812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0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38" y="1415270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Software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HPC-ABDS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HPC-</a:t>
            </a:r>
            <a:r>
              <a:rPr lang="en-US" b="1" dirty="0" err="1">
                <a:latin typeface="+mn-lt"/>
              </a:rPr>
              <a:t>FaaS</a:t>
            </a:r>
            <a:endParaRPr lang="en-US" b="1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CBE5B1-4756-4302-BF70-CD1B91F17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EBBC-D31C-436B-B474-F50C92D7F7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1F3B4-A04F-453A-A1D2-2F02133D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14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049"/>
            <a:ext cx="3030695" cy="65371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Ogres Application Analysis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HPC-ABDS and HPC-</a:t>
            </a:r>
            <a:r>
              <a:rPr lang="en-US" sz="2400" dirty="0" err="1">
                <a:latin typeface="Times New Roman" panose="02020603050405020304" pitchFamily="18" charset="0"/>
              </a:rPr>
              <a:t>FaaS</a:t>
            </a:r>
            <a:r>
              <a:rPr lang="en-US" sz="2400" dirty="0">
                <a:latin typeface="Times New Roman" panose="02020603050405020304" pitchFamily="18" charset="0"/>
              </a:rPr>
              <a:t> Software</a:t>
            </a:r>
            <a:br>
              <a:rPr lang="en-US" sz="2400" dirty="0">
                <a:latin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</a:rPr>
              <a:t>Harp and Twister2 Building Blocks</a:t>
            </a:r>
          </a:p>
          <a:p>
            <a:pPr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</a:rPr>
              <a:t>SPIDAL Data Analytics Library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7D2C95A-CAE5-4B86-BFB6-6E655512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1A80D-F9E4-481C-BBB6-410B057AD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FC19299-EB2F-4A5D-957B-19F9D1F4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54474" y="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Software: MIDAS</a:t>
              </a:r>
              <a:br>
                <a:rPr lang="en-US" b="1" dirty="0">
                  <a:solidFill>
                    <a:schemeClr val="bg1"/>
                  </a:solidFill>
                </a:rPr>
              </a:br>
              <a:r>
                <a:rPr lang="en-US" b="1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581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102037-BF66-4710-87FB-F646B0BB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4582"/>
            <a:ext cx="2757488" cy="144012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+mn-lt"/>
              </a:rPr>
              <a:t>HPC-ABDS</a:t>
            </a:r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4000" dirty="0">
                <a:latin typeface="+mn-lt"/>
              </a:rPr>
              <a:t>Integrated wide range of HPC and Big Data technologies</a:t>
            </a:r>
            <a:r>
              <a:rPr lang="en-US" dirty="0">
                <a:latin typeface="+mn-lt"/>
              </a:rPr>
              <a:t>.</a:t>
            </a:r>
            <a:br>
              <a:rPr lang="en-US" sz="4000" dirty="0">
                <a:latin typeface="+mn-lt"/>
              </a:rPr>
            </a:b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I gave up updating list in January 2016!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4A8A29-3355-436D-9699-9DE997F2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8CCE-EB11-45F0-8C17-A31F73E8BA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06F09-1FEC-4F71-8776-D8859DC2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15D3B-01E2-4BD4-B2DE-B5A3C59B1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5"/>
          <a:stretch/>
        </p:blipFill>
        <p:spPr bwMode="auto">
          <a:xfrm>
            <a:off x="2699245" y="0"/>
            <a:ext cx="9492755" cy="6919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107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012123" y="0"/>
            <a:ext cx="9144000" cy="6858000"/>
          </a:xfrm>
          <a:prstGeom prst="rect">
            <a:avLst/>
          </a:prstGeom>
          <a:solidFill>
            <a:srgbClr val="FFF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ECBDCC-6057-4C1F-9BAE-EA51785CA8CC}"/>
              </a:ext>
            </a:extLst>
          </p:cNvPr>
          <p:cNvSpPr txBox="1"/>
          <p:nvPr/>
        </p:nvSpPr>
        <p:spPr>
          <a:xfrm>
            <a:off x="72561" y="734347"/>
            <a:ext cx="28072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choices in software systems in Clouds and HPC. HPC-ABDS takes cloud software augmented by HPC when needed to improve performance</a:t>
            </a:r>
          </a:p>
          <a:p>
            <a:endParaRPr lang="en-US" sz="2400" dirty="0"/>
          </a:p>
          <a:p>
            <a:r>
              <a:rPr lang="en-US" sz="2400" dirty="0"/>
              <a:t>16 of 21 layers plus languages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56E5-98E6-47AC-8273-5417A0A7C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26B9-9FC3-4306-9E82-F871AEE610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E0757-9EDB-4F3F-B7FB-67BA9C68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FDDD88E-AF3F-4F73-911D-A848ED7D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23" y="253057"/>
            <a:ext cx="9096020" cy="6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5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45A46B-4416-48FC-940C-AFA2EE49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Harp Plugin for Hadoop: Important part of Twister2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E09275-6B7B-44F9-87BD-D0C69DB0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8B6024-75DE-4562-9B09-4C4D8FB17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23" b="-1"/>
          <a:stretch/>
        </p:blipFill>
        <p:spPr>
          <a:xfrm>
            <a:off x="0" y="1256562"/>
            <a:ext cx="12113360" cy="5601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C787BA-B391-42BA-8EB1-E2A5745D777A}"/>
              </a:ext>
            </a:extLst>
          </p:cNvPr>
          <p:cNvSpPr txBox="1"/>
          <p:nvPr/>
        </p:nvSpPr>
        <p:spPr>
          <a:xfrm>
            <a:off x="9465469" y="887230"/>
            <a:ext cx="2373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Work of Judy </a:t>
            </a:r>
            <a:r>
              <a:rPr lang="en-US" sz="2400" b="1" dirty="0" err="1"/>
              <a:t>Qiu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440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1064" y="5457197"/>
            <a:ext cx="11909871" cy="93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263338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Map Collective Run time merges MapReduce and HPC</a:t>
            </a:r>
            <a:endParaRPr kumimoji="0" lang="x-none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72A1A8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5C0770-D19E-4327-A969-0BC645E6D687}"/>
              </a:ext>
            </a:extLst>
          </p:cNvPr>
          <p:cNvSpPr/>
          <p:nvPr/>
        </p:nvSpPr>
        <p:spPr>
          <a:xfrm>
            <a:off x="6348614" y="2147197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allreduce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3CF6F5-3D45-4095-AB71-6580F4AF1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23" y="902641"/>
            <a:ext cx="2853302" cy="1113088"/>
          </a:xfrm>
          <a:prstGeom prst="rect">
            <a:avLst/>
          </a:prstGeom>
          <a:solidFill>
            <a:srgbClr val="263338"/>
          </a:solidFill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E24CBF3-3D88-4173-A406-A4767979BD11}"/>
              </a:ext>
            </a:extLst>
          </p:cNvPr>
          <p:cNvSpPr/>
          <p:nvPr/>
        </p:nvSpPr>
        <p:spPr>
          <a:xfrm>
            <a:off x="3346204" y="2135781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reduce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B6C9A1-14C7-4489-AC51-1E5827B8D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902641"/>
            <a:ext cx="2701082" cy="1113088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45DB97-7501-4A27-A54B-C8E497201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224" y="902641"/>
            <a:ext cx="2493051" cy="1062389"/>
          </a:xfrm>
          <a:prstGeom prst="rect">
            <a:avLst/>
          </a:prstGeom>
          <a:solidFill>
            <a:srgbClr val="507A80"/>
          </a:solidFill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3C65504-FD08-4185-AD17-9987BCFCCE47}"/>
              </a:ext>
            </a:extLst>
          </p:cNvPr>
          <p:cNvSpPr/>
          <p:nvPr/>
        </p:nvSpPr>
        <p:spPr>
          <a:xfrm>
            <a:off x="9749825" y="5094649"/>
            <a:ext cx="1645920" cy="54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rotate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596A56-DA0D-406C-8E19-691F854B0C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056" y="3123305"/>
            <a:ext cx="2759458" cy="167432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9E7F4A9-4158-423B-A97D-9EDE0DA5EF8E}"/>
              </a:ext>
            </a:extLst>
          </p:cNvPr>
          <p:cNvSpPr/>
          <p:nvPr/>
        </p:nvSpPr>
        <p:spPr>
          <a:xfrm>
            <a:off x="5346856" y="5131997"/>
            <a:ext cx="1645920" cy="598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push &amp; pull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B06AB5-8DF0-40F8-961D-6A16248B9C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795" y="3154760"/>
            <a:ext cx="2754245" cy="20232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A163D0-BDCD-4C2B-81C3-7177CFC0AA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614" y="3123304"/>
            <a:ext cx="2740868" cy="205470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46610BC-C160-462C-AC05-EC46767DA0DA}"/>
              </a:ext>
            </a:extLst>
          </p:cNvPr>
          <p:cNvSpPr/>
          <p:nvPr/>
        </p:nvSpPr>
        <p:spPr>
          <a:xfrm>
            <a:off x="9578195" y="2265099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allgather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Montserrat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3F84C2-CD9E-4F65-B77E-36CCD70093A5}"/>
              </a:ext>
            </a:extLst>
          </p:cNvPr>
          <p:cNvSpPr/>
          <p:nvPr/>
        </p:nvSpPr>
        <p:spPr>
          <a:xfrm>
            <a:off x="551585" y="5117256"/>
            <a:ext cx="1645920" cy="5826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regroup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96AB789-B951-4D7D-BE1B-592A02406E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" y="3128467"/>
            <a:ext cx="3227886" cy="20385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2CF49D-B9E2-4C93-8E37-1BA32636515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796" y="827135"/>
            <a:ext cx="3102718" cy="15943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CE7A705-DBCB-4655-BC46-1F316AC29864}"/>
              </a:ext>
            </a:extLst>
          </p:cNvPr>
          <p:cNvSpPr/>
          <p:nvPr/>
        </p:nvSpPr>
        <p:spPr>
          <a:xfrm>
            <a:off x="551585" y="2135782"/>
            <a:ext cx="1645920" cy="540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+mn-ea"/>
                <a:cs typeface="+mn-cs"/>
              </a:rPr>
              <a:t>broadcast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1F6FD8-9C9A-47E5-A2ED-CA9581FD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728"/>
            <a:ext cx="12168221" cy="762000"/>
          </a:xfrm>
        </p:spPr>
        <p:txBody>
          <a:bodyPr/>
          <a:lstStyle/>
          <a:p>
            <a:pPr algn="ctr"/>
            <a:r>
              <a:rPr lang="en-US" sz="4400" dirty="0"/>
              <a:t>Run time software for Harp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85481-A3B8-490D-A2BB-9231ACC1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7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68" y="389237"/>
            <a:ext cx="11704161" cy="550665"/>
          </a:xfrm>
        </p:spPr>
        <p:txBody>
          <a:bodyPr>
            <a:noAutofit/>
          </a:bodyPr>
          <a:lstStyle/>
          <a:p>
            <a:r>
              <a:rPr lang="en-US" sz="3200" dirty="0"/>
              <a:t>Dynamic Rotation Control for Latent Dirichlet Allocation and Matrix Factorization SGD (stochastic gradient descent)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792350" y="1225534"/>
            <a:ext cx="9786039" cy="4673102"/>
            <a:chOff x="1497640" y="231193"/>
            <a:chExt cx="10409426" cy="6257783"/>
          </a:xfrm>
        </p:grpSpPr>
        <p:sp>
          <p:nvSpPr>
            <p:cNvPr id="6" name="TextBox 5"/>
            <p:cNvSpPr txBox="1"/>
            <p:nvPr/>
          </p:nvSpPr>
          <p:spPr>
            <a:xfrm>
              <a:off x="1497640" y="5592166"/>
              <a:ext cx="3903882" cy="89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Other Model Parameters </a:t>
              </a:r>
            </a:p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From Caching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429246" y="451230"/>
              <a:ext cx="9477820" cy="6032564"/>
              <a:chOff x="1185920" y="368991"/>
              <a:chExt cx="6393702" cy="406954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320630" y="2763028"/>
                <a:ext cx="685800" cy="6858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33740" y="1152578"/>
                <a:ext cx="685800" cy="6858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178116" y="114508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332555" y="114177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324675" y="193756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178116" y="1937569"/>
                <a:ext cx="685800" cy="685800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31556" y="1937569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049572" y="2763028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177163" y="2763320"/>
                <a:ext cx="685800" cy="68580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5AA45A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91987" y="368991"/>
                <a:ext cx="2468747" cy="60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</a:rPr>
                  <a:t>Model Parameters</a:t>
                </a:r>
                <a:br>
                  <a:rPr lang="en-US" sz="2000" b="1" dirty="0">
                    <a:solidFill>
                      <a:prstClr val="black"/>
                    </a:solidFill>
                  </a:rPr>
                </a:br>
                <a:r>
                  <a:rPr lang="en-US" sz="2000" b="1" dirty="0">
                    <a:solidFill>
                      <a:prstClr val="black"/>
                    </a:solidFill>
                  </a:rPr>
                  <a:t>From Rotation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253428" y="3442714"/>
                <a:ext cx="2542370" cy="341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prstClr val="black"/>
                    </a:solidFill>
                  </a:rPr>
                  <a:t>Model Related Data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27920" y="3521033"/>
                <a:ext cx="3551702" cy="91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Computes until the time arrives, then starts model rotation to address load imbalance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188728" y="1100138"/>
                <a:ext cx="2501681" cy="2455862"/>
              </a:xfrm>
              <a:prstGeom prst="round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4312969" y="1178457"/>
                <a:ext cx="2260474" cy="2264963"/>
                <a:chOff x="4312969" y="1156707"/>
                <a:chExt cx="2377440" cy="2286713"/>
              </a:xfrm>
            </p:grpSpPr>
            <p:sp>
              <p:nvSpPr>
                <p:cNvPr id="56" name="Down Arrow 55"/>
                <p:cNvSpPr/>
                <p:nvPr/>
              </p:nvSpPr>
              <p:spPr>
                <a:xfrm>
                  <a:off x="4312969" y="1157420"/>
                  <a:ext cx="731520" cy="22860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Down Arrow 56"/>
                <p:cNvSpPr/>
                <p:nvPr/>
              </p:nvSpPr>
              <p:spPr>
                <a:xfrm>
                  <a:off x="5135929" y="1156707"/>
                  <a:ext cx="731520" cy="22860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Down Arrow 57"/>
                <p:cNvSpPr/>
                <p:nvPr/>
              </p:nvSpPr>
              <p:spPr>
                <a:xfrm>
                  <a:off x="5958889" y="1156707"/>
                  <a:ext cx="731520" cy="2286000"/>
                </a:xfrm>
                <a:prstGeom prst="downArrow">
                  <a:avLst/>
                </a:prstGeom>
                <a:solidFill>
                  <a:srgbClr val="C00000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b="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3057547" y="1209934"/>
                <a:ext cx="638184" cy="581790"/>
                <a:chOff x="3057547" y="2845899"/>
                <a:chExt cx="638184" cy="581790"/>
              </a:xfrm>
            </p:grpSpPr>
            <p:grpSp>
              <p:nvGrpSpPr>
                <p:cNvPr id="48" name="Group 47"/>
                <p:cNvGrpSpPr/>
                <p:nvPr/>
              </p:nvGrpSpPr>
              <p:grpSpPr>
                <a:xfrm>
                  <a:off x="3057547" y="3170905"/>
                  <a:ext cx="638184" cy="256784"/>
                  <a:chOff x="6644904" y="5051877"/>
                  <a:chExt cx="1828802" cy="73152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6644905" y="5051877"/>
                    <a:ext cx="1828799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6644904" y="5326197"/>
                    <a:ext cx="1828802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644904" y="5600517"/>
                    <a:ext cx="1828802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3082241" y="2845899"/>
                  <a:ext cx="577271" cy="255269"/>
                  <a:chOff x="10078239" y="511774"/>
                  <a:chExt cx="731517" cy="1828804"/>
                </a:xfrm>
              </p:grpSpPr>
              <p:sp>
                <p:nvSpPr>
                  <p:cNvPr id="50" name="Rectangle 49"/>
                  <p:cNvSpPr/>
                  <p:nvPr/>
                </p:nvSpPr>
                <p:spPr>
                  <a:xfrm rot="5400000">
                    <a:off x="9529597" y="1334735"/>
                    <a:ext cx="1828797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 rot="5400000">
                    <a:off x="9803917" y="1334735"/>
                    <a:ext cx="1828797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 rot="5400000">
                    <a:off x="9255277" y="1334736"/>
                    <a:ext cx="1828804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5" name="Group 24"/>
              <p:cNvGrpSpPr/>
              <p:nvPr/>
            </p:nvGrpSpPr>
            <p:grpSpPr>
              <a:xfrm>
                <a:off x="2195713" y="1984100"/>
                <a:ext cx="638184" cy="581790"/>
                <a:chOff x="1348483" y="2838410"/>
                <a:chExt cx="638184" cy="58179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1348483" y="3163416"/>
                  <a:ext cx="638184" cy="256784"/>
                  <a:chOff x="1747351" y="5030541"/>
                  <a:chExt cx="1828801" cy="731520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747352" y="5030541"/>
                    <a:ext cx="1828800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1747351" y="5304861"/>
                    <a:ext cx="1828801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747351" y="5579181"/>
                    <a:ext cx="1828801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1373165" y="2838410"/>
                  <a:ext cx="577272" cy="255269"/>
                  <a:chOff x="7912509" y="458119"/>
                  <a:chExt cx="731519" cy="1828800"/>
                </a:xfrm>
              </p:grpSpPr>
              <p:sp>
                <p:nvSpPr>
                  <p:cNvPr id="42" name="Rectangle 41"/>
                  <p:cNvSpPr/>
                  <p:nvPr/>
                </p:nvSpPr>
                <p:spPr>
                  <a:xfrm rot="5400000">
                    <a:off x="7363869" y="1281079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 rot="5400000">
                    <a:off x="7638188" y="1281079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 rot="5400000">
                    <a:off x="7089549" y="1281079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1344436" y="2819549"/>
                <a:ext cx="638185" cy="581791"/>
                <a:chOff x="-362444" y="2817760"/>
                <a:chExt cx="638185" cy="581791"/>
              </a:xfrm>
            </p:grpSpPr>
            <p:grpSp>
              <p:nvGrpSpPr>
                <p:cNvPr id="32" name="Group 31"/>
                <p:cNvGrpSpPr/>
                <p:nvPr/>
              </p:nvGrpSpPr>
              <p:grpSpPr>
                <a:xfrm>
                  <a:off x="-362444" y="3142767"/>
                  <a:ext cx="638185" cy="256784"/>
                  <a:chOff x="-3155532" y="4971714"/>
                  <a:chExt cx="1828802" cy="731520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-3155530" y="4971714"/>
                    <a:ext cx="1828800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-3155532" y="5246034"/>
                    <a:ext cx="1828799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-3155532" y="5520354"/>
                    <a:ext cx="1828801" cy="182880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</p:spPr>
                <p:style>
                  <a:lnRef idx="2">
                    <a:schemeClr val="accent3">
                      <a:shade val="50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>
                  <a:off x="-337759" y="2817760"/>
                  <a:ext cx="577273" cy="255269"/>
                  <a:chOff x="5744425" y="310178"/>
                  <a:chExt cx="731520" cy="1828800"/>
                </a:xfrm>
              </p:grpSpPr>
              <p:sp>
                <p:nvSpPr>
                  <p:cNvPr id="34" name="Rectangle 33"/>
                  <p:cNvSpPr/>
                  <p:nvPr/>
                </p:nvSpPr>
                <p:spPr>
                  <a:xfrm rot="5400000">
                    <a:off x="5195785" y="1133138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 rot="5400000">
                    <a:off x="5470105" y="1133138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 rot="5400000">
                    <a:off x="4921465" y="1133138"/>
                    <a:ext cx="1828800" cy="182880"/>
                  </a:xfrm>
                  <a:prstGeom prst="rect">
                    <a:avLst/>
                  </a:prstGeom>
                  <a:solidFill>
                    <a:srgbClr val="DE7E2E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cxnSp>
            <p:nvCxnSpPr>
              <p:cNvPr id="27" name="Curved Connector 26"/>
              <p:cNvCxnSpPr>
                <a:stCxn id="11" idx="3"/>
                <a:endCxn id="56" idx="0"/>
              </p:cNvCxnSpPr>
              <p:nvPr/>
            </p:nvCxnSpPr>
            <p:spPr>
              <a:xfrm flipV="1">
                <a:off x="3719540" y="1179163"/>
                <a:ext cx="941194" cy="316315"/>
              </a:xfrm>
              <a:prstGeom prst="curvedConnector4">
                <a:avLst>
                  <a:gd name="adj1" fmla="val 31525"/>
                  <a:gd name="adj2" fmla="val 157158"/>
                </a:avLst>
              </a:prstGeom>
              <a:ln w="41275">
                <a:solidFill>
                  <a:srgbClr val="C00000"/>
                </a:solidFill>
                <a:prstDash val="sysDash"/>
                <a:tailEnd type="stealth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8" name="Curved Connector 27"/>
              <p:cNvCxnSpPr>
                <a:stCxn id="10" idx="3"/>
                <a:endCxn id="58" idx="0"/>
              </p:cNvCxnSpPr>
              <p:nvPr/>
            </p:nvCxnSpPr>
            <p:spPr>
              <a:xfrm flipV="1">
                <a:off x="2006430" y="1178457"/>
                <a:ext cx="4219249" cy="1927471"/>
              </a:xfrm>
              <a:prstGeom prst="curvedConnector4">
                <a:avLst>
                  <a:gd name="adj1" fmla="val 49503"/>
                  <a:gd name="adj2" fmla="val 119763"/>
                </a:avLst>
              </a:prstGeom>
              <a:ln w="41275">
                <a:solidFill>
                  <a:srgbClr val="C00000"/>
                </a:solidFill>
                <a:prstDash val="sysDash"/>
                <a:headEnd type="none"/>
                <a:tailEnd type="stealth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9" name="Curved Connector 28"/>
              <p:cNvCxnSpPr>
                <a:stCxn id="15" idx="3"/>
                <a:endCxn id="57" idx="0"/>
              </p:cNvCxnSpPr>
              <p:nvPr/>
            </p:nvCxnSpPr>
            <p:spPr>
              <a:xfrm flipV="1">
                <a:off x="2863916" y="1178457"/>
                <a:ext cx="2579290" cy="1102011"/>
              </a:xfrm>
              <a:prstGeom prst="curvedConnector4">
                <a:avLst>
                  <a:gd name="adj1" fmla="val 43258"/>
                  <a:gd name="adj2" fmla="val 113994"/>
                </a:avLst>
              </a:prstGeom>
              <a:ln w="41275">
                <a:solidFill>
                  <a:srgbClr val="C00000"/>
                </a:solidFill>
                <a:prstDash val="sysDash"/>
                <a:headEnd type="none"/>
                <a:tailEnd type="stealth" w="lg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0" name="Left Brace 29"/>
              <p:cNvSpPr/>
              <p:nvPr/>
            </p:nvSpPr>
            <p:spPr>
              <a:xfrm rot="5400000">
                <a:off x="3293963" y="783354"/>
                <a:ext cx="153828" cy="577271"/>
              </a:xfrm>
              <a:prstGeom prst="leftBrace">
                <a:avLst>
                  <a:gd name="adj1" fmla="val 158455"/>
                  <a:gd name="adj2" fmla="val 47980"/>
                </a:avLst>
              </a:prstGeom>
              <a:noFill/>
              <a:ln w="50800">
                <a:solidFill>
                  <a:srgbClr val="DE7E2E"/>
                </a:solidFill>
              </a:ln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eft Brace 30"/>
              <p:cNvSpPr/>
              <p:nvPr/>
            </p:nvSpPr>
            <p:spPr>
              <a:xfrm>
                <a:off x="1185920" y="3131754"/>
                <a:ext cx="120024" cy="256784"/>
              </a:xfrm>
              <a:prstGeom prst="leftBrace">
                <a:avLst>
                  <a:gd name="adj1" fmla="val 42617"/>
                  <a:gd name="adj2" fmla="val 47054"/>
                </a:avLst>
              </a:prstGeom>
              <a:ln w="508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b="1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8" name="Elbow Connector 7"/>
            <p:cNvCxnSpPr>
              <a:endCxn id="31" idx="1"/>
            </p:cNvCxnSpPr>
            <p:nvPr/>
          </p:nvCxnSpPr>
          <p:spPr>
            <a:xfrm rot="5400000" flipH="1" flipV="1">
              <a:off x="1726304" y="4889224"/>
              <a:ext cx="866398" cy="539486"/>
            </a:xfrm>
            <a:prstGeom prst="bentConnector2">
              <a:avLst/>
            </a:prstGeom>
            <a:ln w="50800">
              <a:solidFill>
                <a:schemeClr val="bg2">
                  <a:lumMod val="5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286415" y="231193"/>
              <a:ext cx="2392201" cy="89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</a:rPr>
                <a:t>Multi-Thread Execution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47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" y="510739"/>
            <a:ext cx="11461897" cy="4157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942C237-CBDB-4B65-8BF5-5393FA175F5E}"/>
              </a:ext>
            </a:extLst>
          </p:cNvPr>
          <p:cNvGrpSpPr/>
          <p:nvPr/>
        </p:nvGrpSpPr>
        <p:grpSpPr>
          <a:xfrm>
            <a:off x="101314" y="4239440"/>
            <a:ext cx="11675497" cy="2060481"/>
            <a:chOff x="119378" y="3761829"/>
            <a:chExt cx="11675497" cy="2060481"/>
          </a:xfrm>
        </p:grpSpPr>
        <p:sp>
          <p:nvSpPr>
            <p:cNvPr id="5" name="TextBox 4"/>
            <p:cNvSpPr txBox="1"/>
            <p:nvPr/>
          </p:nvSpPr>
          <p:spPr>
            <a:xfrm>
              <a:off x="119378" y="3893265"/>
              <a:ext cx="425553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 million points, 10 thousand centroids, 10 feature dimensions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to 20 nodes of Intel KNL7250 processors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15x speedups over Spark 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MLlib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11445" y="3761829"/>
              <a:ext cx="36656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500K or 1 million data points of feature dimension 300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Running on single KNL 7250 (Harp-DAAL) vs. single K80 GPU (</a:t>
              </a:r>
              <a:r>
                <a:rPr kumimoji="0" lang="en-US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PyTorch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achieves 3x to 6x speedups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7144" y="3790985"/>
              <a:ext cx="3917731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Datasets: Twitter with 44 million vertices, 2 billion edges, subgraph templates of 10 to 12 vertices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 nodes of Intel Xeon E5 2670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Harp-DAAL has 2x to 5x speedups over state-of-the-art MPI-Fascia solution 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8CEA830-1C40-41E0-A8E4-C1A0B20A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5314" y="123025"/>
            <a:ext cx="12506054" cy="762000"/>
          </a:xfrm>
        </p:spPr>
        <p:txBody>
          <a:bodyPr>
            <a:normAutofit fontScale="90000"/>
          </a:bodyPr>
          <a:lstStyle/>
          <a:p>
            <a: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  <a:t>      Harp v. Spark                   Harp v. Torch            Harp v. MPI</a:t>
            </a:r>
            <a:br>
              <a:rPr lang="en-US" sz="3600" kern="1200" dirty="0">
                <a:solidFill>
                  <a:srgbClr val="FF0000"/>
                </a:solidFill>
                <a:latin typeface="Calibri" panose="020F0502020204030204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9DA3219-8307-4F48-AABE-611B824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D61B9-CC3C-4FF5-9158-30DECB8A6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2394"/>
            <a:ext cx="5887335" cy="5459188"/>
          </a:xfrm>
        </p:spPr>
        <p:txBody>
          <a:bodyPr>
            <a:normAutofit/>
          </a:bodyPr>
          <a:lstStyle/>
          <a:p>
            <a:r>
              <a:rPr lang="en-US" sz="2400" dirty="0"/>
              <a:t>Mahout was Hadoop machine learning library but largely abandoned as Spark outperformed Hadoop</a:t>
            </a:r>
          </a:p>
          <a:p>
            <a:r>
              <a:rPr lang="en-US" sz="2400" dirty="0"/>
              <a:t>SPIDAL outperforms Spark </a:t>
            </a:r>
            <a:r>
              <a:rPr lang="en-US" sz="2400" dirty="0" err="1"/>
              <a:t>MLlib</a:t>
            </a:r>
            <a:r>
              <a:rPr lang="en-US" sz="2400" dirty="0"/>
              <a:t> and Flink due to better communication and better dataflow or BSP communication.</a:t>
            </a:r>
          </a:p>
          <a:p>
            <a:r>
              <a:rPr lang="en-US" sz="2400" dirty="0"/>
              <a:t>Has Harp-(DAAL) optimized machine learning interface</a:t>
            </a:r>
          </a:p>
          <a:p>
            <a:r>
              <a:rPr lang="en-US" sz="2400" dirty="0"/>
              <a:t>SPIDAL also has community algorithms</a:t>
            </a:r>
          </a:p>
          <a:p>
            <a:pPr lvl="1"/>
            <a:r>
              <a:rPr lang="en-US" sz="2400" dirty="0"/>
              <a:t>Biomolecular Simulation</a:t>
            </a:r>
          </a:p>
          <a:p>
            <a:pPr lvl="1"/>
            <a:r>
              <a:rPr lang="en-US" sz="2400" dirty="0"/>
              <a:t>Graphs for Network Science</a:t>
            </a:r>
          </a:p>
          <a:p>
            <a:pPr lvl="1"/>
            <a:r>
              <a:rPr lang="en-US" sz="2400" dirty="0"/>
              <a:t>Image processing for pathology and polar science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BE3EF-B262-4D75-A72C-5C13A488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87335" cy="762000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Mahout and SPIDAL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6B905C-EF7A-402C-ABF0-0F0F600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2" descr="Inline image 1">
            <a:extLst>
              <a:ext uri="{FF2B5EF4-FFF2-40B4-BE49-F238E27FC236}">
                <a16:creationId xmlns:a16="http://schemas.microsoft.com/office/drawing/2014/main" id="{4C1A3C20-4C3C-402B-B0C6-AB4A39E96D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33D3AF-1EBE-46C7-91B3-FFD965982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335" y="0"/>
            <a:ext cx="6304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830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219DE-0C8A-4DF1-8209-229204DC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-44904"/>
            <a:ext cx="12168221" cy="762000"/>
          </a:xfrm>
        </p:spPr>
        <p:txBody>
          <a:bodyPr>
            <a:noAutofit/>
          </a:bodyPr>
          <a:lstStyle/>
          <a:p>
            <a:r>
              <a:rPr lang="en-US" sz="3000" b="1" dirty="0" err="1">
                <a:latin typeface="+mn-lt"/>
              </a:rPr>
              <a:t>Qiu</a:t>
            </a:r>
            <a:r>
              <a:rPr lang="en-US" sz="3000" b="1" dirty="0">
                <a:latin typeface="+mn-lt"/>
              </a:rPr>
              <a:t> Core SPIDAL Parallel HPC Library with Collective Used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6B106D-9F09-410E-BC53-1E10337D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D9DF8-77BA-4739-A479-085BE719247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50069"/>
            <a:ext cx="5929313" cy="5158581"/>
          </a:xfrm>
          <a:ln w="38100">
            <a:solidFill>
              <a:schemeClr val="tx1"/>
            </a:solidFill>
          </a:ln>
        </p:spPr>
        <p:txBody>
          <a:bodyPr tIns="91440" bIns="91440">
            <a:noAutofit/>
          </a:bodyPr>
          <a:lstStyle/>
          <a:p>
            <a:r>
              <a:rPr lang="en-US" sz="1900" b="1" dirty="0">
                <a:solidFill>
                  <a:srgbClr val="C00000"/>
                </a:solidFill>
              </a:rPr>
              <a:t>DA-MDS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Directed Force Dimension Reduction </a:t>
            </a:r>
            <a:r>
              <a:rPr lang="en-US" sz="1900" dirty="0" err="1"/>
              <a:t>AllGather</a:t>
            </a:r>
            <a:r>
              <a:rPr lang="en-US" sz="1900" dirty="0"/>
              <a:t>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Irregular DAVS Clustering </a:t>
            </a:r>
            <a:r>
              <a:rPr lang="en-US" sz="1900" dirty="0"/>
              <a:t>Partial 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DA </a:t>
            </a:r>
            <a:r>
              <a:rPr lang="en-US" sz="1900" b="1" dirty="0" err="1">
                <a:solidFill>
                  <a:srgbClr val="C00000"/>
                </a:solidFill>
              </a:rPr>
              <a:t>Semimetric</a:t>
            </a:r>
            <a:r>
              <a:rPr lang="en-US" sz="1900" b="1" dirty="0">
                <a:solidFill>
                  <a:srgbClr val="C00000"/>
                </a:solidFill>
              </a:rPr>
              <a:t> Clustering (Deterministic Annealing)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r>
              <a:rPr lang="en-US" sz="1900" dirty="0"/>
              <a:t>, Broadcast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K-means</a:t>
            </a:r>
            <a:r>
              <a:rPr lang="en-US" sz="1900" dirty="0">
                <a:solidFill>
                  <a:srgbClr val="C00000"/>
                </a:solidFill>
              </a:rPr>
              <a:t> </a:t>
            </a:r>
            <a:r>
              <a:rPr lang="en-US" sz="1900" dirty="0" err="1"/>
              <a:t>AllReduce</a:t>
            </a:r>
            <a:r>
              <a:rPr lang="en-US" sz="1900" dirty="0"/>
              <a:t>, Broadcast, </a:t>
            </a:r>
            <a:r>
              <a:rPr lang="en-US" sz="1900" dirty="0" err="1"/>
              <a:t>AllGather</a:t>
            </a:r>
            <a:r>
              <a:rPr lang="en-US" sz="1900" dirty="0"/>
              <a:t>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SVM</a:t>
            </a:r>
            <a:r>
              <a:rPr lang="en-US" sz="1900" dirty="0"/>
              <a:t> </a:t>
            </a:r>
            <a:r>
              <a:rPr lang="en-US" sz="1900" dirty="0" err="1"/>
              <a:t>AllReduce</a:t>
            </a:r>
            <a:r>
              <a:rPr lang="en-US" sz="1900" dirty="0"/>
              <a:t>, </a:t>
            </a:r>
            <a:r>
              <a:rPr lang="en-US" sz="1900" dirty="0" err="1"/>
              <a:t>AllGather</a:t>
            </a:r>
            <a:endParaRPr lang="en-US" sz="1900" dirty="0"/>
          </a:p>
          <a:p>
            <a:r>
              <a:rPr lang="en-US" sz="1900" b="1" dirty="0" err="1">
                <a:solidFill>
                  <a:srgbClr val="C00000"/>
                </a:solidFill>
              </a:rPr>
              <a:t>SubGraph</a:t>
            </a:r>
            <a:r>
              <a:rPr lang="en-US" sz="1900" b="1" dirty="0">
                <a:solidFill>
                  <a:srgbClr val="C00000"/>
                </a:solidFill>
              </a:rPr>
              <a:t> Mining</a:t>
            </a:r>
            <a:r>
              <a:rPr lang="en-US" sz="1900" b="1" dirty="0"/>
              <a:t> </a:t>
            </a:r>
            <a:r>
              <a:rPr lang="en-US" sz="1900" dirty="0" err="1"/>
              <a:t>AllGather</a:t>
            </a:r>
            <a:r>
              <a:rPr lang="en-US" sz="1900" dirty="0"/>
              <a:t>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Latent Dirichlet Allocation </a:t>
            </a:r>
            <a:r>
              <a:rPr lang="en-US" sz="1900" dirty="0"/>
              <a:t>Rotate, </a:t>
            </a:r>
            <a:r>
              <a:rPr lang="en-US" sz="1900" dirty="0" err="1"/>
              <a:t>AllReduce</a:t>
            </a:r>
            <a:endParaRPr lang="en-US" sz="1900" dirty="0"/>
          </a:p>
          <a:p>
            <a:r>
              <a:rPr lang="en-US" sz="1900" b="1" dirty="0">
                <a:solidFill>
                  <a:srgbClr val="C00000"/>
                </a:solidFill>
              </a:rPr>
              <a:t>Matrix Factorization (SGD) </a:t>
            </a:r>
            <a:r>
              <a:rPr lang="en-US" sz="1900" dirty="0"/>
              <a:t>Rotate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Recommender System (ALS)</a:t>
            </a:r>
            <a:r>
              <a:rPr lang="en-US" sz="1900" b="1" dirty="0"/>
              <a:t> </a:t>
            </a:r>
            <a:r>
              <a:rPr lang="en-US" sz="1900" dirty="0"/>
              <a:t>Rotate DAAL</a:t>
            </a:r>
          </a:p>
          <a:p>
            <a:r>
              <a:rPr lang="en-US" sz="1900" b="1" dirty="0">
                <a:solidFill>
                  <a:srgbClr val="C00000"/>
                </a:solidFill>
              </a:rPr>
              <a:t>Singular Value Decomposition (SVD) </a:t>
            </a:r>
            <a:r>
              <a:rPr lang="en-US" sz="1900" dirty="0" err="1"/>
              <a:t>AllGather</a:t>
            </a:r>
            <a:r>
              <a:rPr lang="en-US" sz="1900" dirty="0"/>
              <a:t> DAAL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3319C61D-4526-4ED9-BC00-4F7DC9780F01}"/>
              </a:ext>
            </a:extLst>
          </p:cNvPr>
          <p:cNvSpPr txBox="1">
            <a:spLocks/>
          </p:cNvSpPr>
          <p:nvPr/>
        </p:nvSpPr>
        <p:spPr>
          <a:xfrm>
            <a:off x="6040581" y="549493"/>
            <a:ext cx="6012873" cy="515858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91440" rIns="91440" bIns="9144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solidFill>
                  <a:srgbClr val="C00000"/>
                </a:solidFill>
              </a:rPr>
              <a:t>QR Decomposition (QR) </a:t>
            </a:r>
            <a:r>
              <a:rPr lang="en-US" sz="2200" dirty="0"/>
              <a:t>Reduce, Broadcast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Neural Network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Covariance</a:t>
            </a:r>
            <a:r>
              <a:rPr lang="en-US" sz="2200" dirty="0"/>
              <a:t>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Low Order Moments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Naive Bayes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Linear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Ridge Regression </a:t>
            </a:r>
            <a:r>
              <a:rPr lang="en-US" sz="2200" dirty="0"/>
              <a:t>Reduce DAAL</a:t>
            </a:r>
          </a:p>
          <a:p>
            <a:r>
              <a:rPr lang="en-US" sz="2200" b="1" dirty="0">
                <a:solidFill>
                  <a:srgbClr val="C00000"/>
                </a:solidFill>
              </a:rPr>
              <a:t>Multi-class Logistic Regression</a:t>
            </a:r>
            <a:r>
              <a:rPr lang="en-US" sz="2200" b="1" dirty="0"/>
              <a:t> </a:t>
            </a:r>
            <a:r>
              <a:rPr lang="en-US" sz="2200" dirty="0"/>
              <a:t>Regroup, Rotate, </a:t>
            </a:r>
            <a:r>
              <a:rPr lang="en-US" sz="2200" dirty="0" err="1"/>
              <a:t>AllGather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Random Forest </a:t>
            </a:r>
            <a:r>
              <a:rPr lang="en-US" sz="2200" dirty="0" err="1"/>
              <a:t>AllReduce</a:t>
            </a:r>
            <a:endParaRPr lang="en-US" sz="2200" dirty="0"/>
          </a:p>
          <a:p>
            <a:r>
              <a:rPr lang="en-US" sz="2200" b="1" dirty="0">
                <a:solidFill>
                  <a:srgbClr val="C00000"/>
                </a:solidFill>
              </a:rPr>
              <a:t>Principal Component Analysis (PCA) </a:t>
            </a:r>
            <a:r>
              <a:rPr lang="en-US" sz="2200" dirty="0" err="1"/>
              <a:t>AllReduce</a:t>
            </a:r>
            <a:r>
              <a:rPr lang="en-US" sz="2200" dirty="0"/>
              <a:t> DAAL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7DA116-4A13-40F1-91B6-25B08450DAD7}"/>
              </a:ext>
            </a:extLst>
          </p:cNvPr>
          <p:cNvSpPr txBox="1"/>
          <p:nvPr/>
        </p:nvSpPr>
        <p:spPr>
          <a:xfrm>
            <a:off x="0" y="5771634"/>
            <a:ext cx="9567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DAAL</a:t>
            </a:r>
            <a:r>
              <a:rPr lang="en-US" sz="2000" dirty="0"/>
              <a:t> implies integrated on node with Intel DAAL Optimized Data Analytics Library</a:t>
            </a:r>
          </a:p>
        </p:txBody>
      </p:sp>
    </p:spTree>
    <p:extLst>
      <p:ext uri="{BB962C8B-B14F-4D97-AF65-F5344CB8AC3E}">
        <p14:creationId xmlns:p14="http://schemas.microsoft.com/office/powerpoint/2010/main" val="266781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8AA203-62B0-49F7-8CFB-5760012B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9624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3F2E23-7B11-4F69-AAF5-6EC2A57A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4762"/>
            <a:ext cx="12192000" cy="59264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We </a:t>
            </a:r>
            <a:r>
              <a:rPr lang="en-US" dirty="0" err="1"/>
              <a:t>analyse</a:t>
            </a:r>
            <a:r>
              <a:rPr lang="en-US" dirty="0"/>
              <a:t> the components that are needed in programming environments for Big Data Analysis Systems with scalable HPC performance and the functionality of ABDS – the Apache Big Data Software Stack. </a:t>
            </a:r>
          </a:p>
          <a:p>
            <a:r>
              <a:rPr lang="en-US" dirty="0"/>
              <a:t>One highlight is Harp-DAAL which is a machine library exploiting the Intel node library DAAL and HPC communication collectives within the Hadoop ecosystem.</a:t>
            </a:r>
          </a:p>
          <a:p>
            <a:r>
              <a:rPr lang="en-US" dirty="0"/>
              <a:t>Another highlight is Twister2 which consists of a set of middleware components to support batch or streaming data capabilities familiar from Apache Hadoop, Spark, Heron and Flink but with high performance</a:t>
            </a:r>
          </a:p>
          <a:p>
            <a:r>
              <a:rPr lang="en-US" dirty="0"/>
              <a:t>Twister2 covers bulk synchronous and data flow communication; task management as in Mesos, Yarn and Kubernetes; dataflow graph execution models; launching of the Harp-DAAL library; streaming and repository data access interfaces, in-memory databases and fault tolerance at dataflow nodes. </a:t>
            </a:r>
          </a:p>
          <a:p>
            <a:r>
              <a:rPr lang="en-US" dirty="0"/>
              <a:t>Similar capabilities are available in current Apache systems but as integrated packages which do not allow needed customization for different application scenarios.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79105-A26D-4195-95F8-F84359B3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E81C8-2D34-402D-BA22-97E41F651D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29685-910F-419D-96AA-67F324F0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50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603376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Implementing  Twister2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detail 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59" y="4589463"/>
            <a:ext cx="11677973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This breaks rule from 2012-2017 of not “competing” with but rather “enhancing” Apache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3EBFD-E9A8-49FF-BE0D-8478DE4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D9BF-87B8-4AC9-ADC2-13A85434F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EF53-FF03-4C56-93B0-F3BAF68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3DED5-E86B-4B69-9412-0A97E12E835F}"/>
              </a:ext>
            </a:extLst>
          </p:cNvPr>
          <p:cNvGrpSpPr/>
          <p:nvPr/>
        </p:nvGrpSpPr>
        <p:grpSpPr>
          <a:xfrm>
            <a:off x="1952787" y="200751"/>
            <a:ext cx="7886700" cy="2438400"/>
            <a:chOff x="1952787" y="200751"/>
            <a:chExt cx="7886700" cy="2438400"/>
          </a:xfrm>
        </p:grpSpPr>
        <p:pic>
          <p:nvPicPr>
            <p:cNvPr id="102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052EA105-5C4A-4F1A-8596-9D5B35B69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54DF22-3E42-432D-A687-B8D17F57B03C}"/>
                </a:ext>
              </a:extLst>
            </p:cNvPr>
            <p:cNvSpPr/>
            <p:nvPr/>
          </p:nvSpPr>
          <p:spPr>
            <a:xfrm>
              <a:off x="3838526" y="2269819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4125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16FB8-592C-4E5E-9050-B60982ABB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09" y="955785"/>
            <a:ext cx="12090400" cy="5364176"/>
          </a:xfrm>
        </p:spPr>
        <p:txBody>
          <a:bodyPr>
            <a:normAutofit/>
          </a:bodyPr>
          <a:lstStyle/>
          <a:p>
            <a:r>
              <a:rPr lang="en-US" sz="2400" dirty="0"/>
              <a:t>Analyze the </a:t>
            </a:r>
            <a:r>
              <a:rPr lang="en-US" sz="2400" b="1" dirty="0"/>
              <a:t>runtime of existing systems</a:t>
            </a:r>
          </a:p>
          <a:p>
            <a:pPr lvl="1"/>
            <a:r>
              <a:rPr lang="en-US" sz="2400" dirty="0"/>
              <a:t>Hadoop, Spark, Flink, Pregel Big Data Processing</a:t>
            </a:r>
          </a:p>
          <a:p>
            <a:pPr lvl="1"/>
            <a:r>
              <a:rPr lang="en-US" sz="2400" dirty="0" err="1"/>
              <a:t>OpenWhisk</a:t>
            </a:r>
            <a:r>
              <a:rPr lang="en-US" sz="2400" dirty="0"/>
              <a:t> and commercial </a:t>
            </a:r>
            <a:r>
              <a:rPr lang="en-US" sz="2400" dirty="0" err="1"/>
              <a:t>FaaS</a:t>
            </a:r>
            <a:endParaRPr lang="en-US" sz="2400" dirty="0"/>
          </a:p>
          <a:p>
            <a:pPr lvl="1"/>
            <a:r>
              <a:rPr lang="en-US" sz="2400" dirty="0"/>
              <a:t>Storm, Heron, Apex Streaming Dataflow</a:t>
            </a:r>
          </a:p>
          <a:p>
            <a:pPr lvl="1"/>
            <a:r>
              <a:rPr lang="en-US" sz="2400" dirty="0"/>
              <a:t>Kepler, Pegasus, </a:t>
            </a:r>
            <a:r>
              <a:rPr lang="en-US" sz="2400" dirty="0" err="1"/>
              <a:t>NiFi</a:t>
            </a:r>
            <a:r>
              <a:rPr lang="en-US" sz="2400" dirty="0"/>
              <a:t> workflow systems</a:t>
            </a:r>
          </a:p>
          <a:p>
            <a:pPr lvl="1"/>
            <a:r>
              <a:rPr lang="en-US" sz="2400" dirty="0"/>
              <a:t>Harp Map-Collective, MPI and HPC AMT runtime like DARMA</a:t>
            </a:r>
          </a:p>
          <a:p>
            <a:pPr lvl="1"/>
            <a:r>
              <a:rPr lang="en-US" sz="2400" dirty="0"/>
              <a:t>And approaches such as </a:t>
            </a:r>
            <a:r>
              <a:rPr lang="en-US" sz="2400" dirty="0" err="1"/>
              <a:t>GridFTP</a:t>
            </a:r>
            <a:r>
              <a:rPr lang="en-US" sz="2400" dirty="0"/>
              <a:t> and CORBA/HLA (!) for wide area data links</a:t>
            </a:r>
          </a:p>
          <a:p>
            <a:r>
              <a:rPr lang="en-US" sz="2400" dirty="0"/>
              <a:t>A lot of confusion coming from </a:t>
            </a:r>
            <a:br>
              <a:rPr lang="en-US" sz="2400" dirty="0"/>
            </a:br>
            <a:r>
              <a:rPr lang="en-US" sz="2400" dirty="0"/>
              <a:t>different communities (database, </a:t>
            </a:r>
            <a:br>
              <a:rPr lang="en-US" sz="2400" dirty="0"/>
            </a:br>
            <a:r>
              <a:rPr lang="en-US" sz="2400" dirty="0"/>
              <a:t>distributed, parallel computing, </a:t>
            </a:r>
            <a:br>
              <a:rPr lang="en-US" sz="2400" dirty="0"/>
            </a:br>
            <a:r>
              <a:rPr lang="en-US" sz="2400" dirty="0"/>
              <a:t>machine learning, computational/</a:t>
            </a:r>
            <a:br>
              <a:rPr lang="en-US" sz="2400" dirty="0"/>
            </a:br>
            <a:r>
              <a:rPr lang="en-US" sz="2400" dirty="0"/>
              <a:t>data science)  investigating similar </a:t>
            </a:r>
            <a:br>
              <a:rPr lang="en-US" sz="2400" dirty="0"/>
            </a:br>
            <a:r>
              <a:rPr lang="en-US" sz="2400" dirty="0"/>
              <a:t>ideas with little knowledge exchange </a:t>
            </a:r>
            <a:br>
              <a:rPr lang="en-US" sz="2400" dirty="0"/>
            </a:br>
            <a:r>
              <a:rPr lang="en-US" sz="2400" dirty="0"/>
              <a:t>and mixed up (unclear) requirements</a:t>
            </a:r>
          </a:p>
          <a:p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919EF5-2DE8-4875-9E28-DE0F822C9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30" y="157039"/>
            <a:ext cx="12168221" cy="762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Twister2: “Next Generation Grid - Edge – HPC Cloud” Programming Environment</a:t>
            </a:r>
            <a:r>
              <a:rPr lang="en-US" sz="3600" b="1" dirty="0">
                <a:latin typeface="+mn-lt"/>
              </a:rPr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1395C3-2B3A-4AAA-B07D-26BD3386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C6B004-2920-4A19-B88D-3773E343D1A0}"/>
              </a:ext>
            </a:extLst>
          </p:cNvPr>
          <p:cNvGrpSpPr/>
          <p:nvPr/>
        </p:nvGrpSpPr>
        <p:grpSpPr>
          <a:xfrm>
            <a:off x="5598366" y="3928611"/>
            <a:ext cx="6569855" cy="2240634"/>
            <a:chOff x="1952787" y="200751"/>
            <a:chExt cx="7886700" cy="2689741"/>
          </a:xfrm>
        </p:grpSpPr>
        <p:pic>
          <p:nvPicPr>
            <p:cNvPr id="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DAE9E33A-98E4-4E14-87A5-E04111F46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B3FB23D-49A7-491C-B3E5-E87E609C668A}"/>
                </a:ext>
              </a:extLst>
            </p:cNvPr>
            <p:cNvSpPr/>
            <p:nvPr/>
          </p:nvSpPr>
          <p:spPr>
            <a:xfrm>
              <a:off x="3847491" y="2521160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176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676B3E-6DD9-4BF1-8E27-4BA0F780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0124"/>
            <a:ext cx="12168220" cy="5546192"/>
          </a:xfrm>
        </p:spPr>
        <p:txBody>
          <a:bodyPr/>
          <a:lstStyle/>
          <a:p>
            <a:pPr>
              <a:lnSpc>
                <a:spcPts val="2700"/>
              </a:lnSpc>
            </a:pPr>
            <a:r>
              <a:rPr lang="en-US" sz="2400" b="1" dirty="0"/>
              <a:t>Harp-DAAL</a:t>
            </a:r>
            <a:r>
              <a:rPr lang="en-US" sz="2400" dirty="0"/>
              <a:t> with a kernel Machine Learning library exploiting the Intel node library DAAL and HPC communication collectives within the Hadoop ecosystem. The broad applicability of Harp-DAAL is supporting all 5 classes of data-intensive computation, from pleasingly parallel to machine learning and simulations. </a:t>
            </a:r>
          </a:p>
          <a:p>
            <a:pPr>
              <a:lnSpc>
                <a:spcPts val="2700"/>
              </a:lnSpc>
            </a:pPr>
            <a:r>
              <a:rPr lang="en-US" sz="2400" b="1" dirty="0"/>
              <a:t>Twister2</a:t>
            </a:r>
            <a:r>
              <a:rPr lang="en-US" sz="2400" dirty="0"/>
              <a:t> is a toolkit of components that can be packaged in different ways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Integrated batch or streaming data capabilities familiar from Apache Hadoop, Spark, Heron and Flink but with high performance.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Separate bulk synchronous and data flow communication; 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Task management as in Mesos, Yarn and Kubernetes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Dataflow graph execution models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Launching of the Harp-DAAL  library</a:t>
            </a:r>
          </a:p>
          <a:p>
            <a:pPr lvl="1">
              <a:lnSpc>
                <a:spcPts val="2700"/>
              </a:lnSpc>
            </a:pPr>
            <a:r>
              <a:rPr lang="en-US" sz="2400" dirty="0"/>
              <a:t>Streaming and repository data access interfaces, </a:t>
            </a:r>
          </a:p>
          <a:p>
            <a:pPr lvl="1">
              <a:lnSpc>
                <a:spcPts val="2700"/>
              </a:lnSpc>
              <a:spcBef>
                <a:spcPts val="600"/>
              </a:spcBef>
            </a:pPr>
            <a:r>
              <a:rPr lang="en-US" sz="2400" dirty="0"/>
              <a:t>In-memory databases and fault tolerance at dataflow nodes. (use RDD to do classic checkpoint-restart)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A93F-FB37-4CEC-A022-3E639671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672" y="106507"/>
            <a:ext cx="12286672" cy="56361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Integrating HPC and Apache Programming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C51C-6168-4175-8064-3B50B283D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85148-DB98-4269-ACE6-2DF49F9918C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Clearly define and develop functional layers (using existing technology when possible)</a:t>
            </a:r>
          </a:p>
          <a:p>
            <a:r>
              <a:rPr lang="en-US" dirty="0"/>
              <a:t> Develop layers as independent components</a:t>
            </a:r>
          </a:p>
          <a:p>
            <a:r>
              <a:rPr lang="en-US" dirty="0"/>
              <a:t>Use</a:t>
            </a:r>
            <a:r>
              <a:rPr lang="en-US" b="1" dirty="0"/>
              <a:t> interoperable </a:t>
            </a:r>
            <a:r>
              <a:rPr lang="en-US" dirty="0"/>
              <a:t>common abstractions but multiple</a:t>
            </a:r>
            <a:r>
              <a:rPr lang="en-US" b="1" dirty="0"/>
              <a:t> polymorphic </a:t>
            </a:r>
            <a:r>
              <a:rPr lang="en-US" dirty="0"/>
              <a:t>implementations.</a:t>
            </a:r>
          </a:p>
          <a:p>
            <a:r>
              <a:rPr lang="en-US" dirty="0"/>
              <a:t>Allow users to pick and choose according to requirements such as</a:t>
            </a:r>
          </a:p>
          <a:p>
            <a:pPr lvl="1"/>
            <a:r>
              <a:rPr lang="en-US" dirty="0"/>
              <a:t>Communication + Data Management</a:t>
            </a:r>
          </a:p>
          <a:p>
            <a:pPr lvl="1"/>
            <a:r>
              <a:rPr lang="en-US" dirty="0"/>
              <a:t>Communication + Static graph </a:t>
            </a:r>
          </a:p>
          <a:p>
            <a:r>
              <a:rPr lang="en-US" dirty="0"/>
              <a:t>Use HPC features when possible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09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973818"/>
          </a:xfrm>
        </p:spPr>
        <p:txBody>
          <a:bodyPr/>
          <a:lstStyle/>
          <a:p>
            <a:pPr algn="ctr"/>
            <a:r>
              <a:rPr lang="en-US" dirty="0"/>
              <a:t>Twister2 Components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5383"/>
              </p:ext>
            </p:extLst>
          </p:nvPr>
        </p:nvGraphicFramePr>
        <p:xfrm>
          <a:off x="0" y="647910"/>
          <a:ext cx="12105314" cy="5653237"/>
        </p:xfrm>
        <a:graphic>
          <a:graphicData uri="http://schemas.openxmlformats.org/drawingml/2006/table">
            <a:tbl>
              <a:tblPr/>
              <a:tblGrid>
                <a:gridCol w="2003450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178837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69735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653292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9383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Comments: User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632828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Architecture Specification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Coordination Points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and Configuration Management; Program, Data and Message Level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execution mode; save and reset state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797323"/>
                  </a:ext>
                </a:extLst>
              </a:tr>
              <a:tr h="646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Execution Semantics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of Resources to Bolts/Maps in Containers, Processes, Threads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systems make different choices - why?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86233"/>
                  </a:ext>
                </a:extLst>
              </a:tr>
              <a:tr h="372370"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Parallel Computing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Flink Hadoop Pregel MPI modes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Owner Computes Rule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30476"/>
                  </a:ext>
                </a:extLst>
              </a:tr>
              <a:tr h="56691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 Submission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(Dynamic/Static) Resource Allocation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Plugins for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Slurm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Yarn, Mesos, Marathon, Aurora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 API (e.g. Python) for Job Management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41165"/>
                  </a:ext>
                </a:extLst>
              </a:tr>
              <a:tr h="561663"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System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migration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of tasks and migrating tasks for better resource utilization 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Task-based programming with Dynamic or Static Graph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 accelerators (CUDA,KNL)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740383"/>
                  </a:ext>
                </a:extLst>
              </a:tr>
              <a:tr h="413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Elasticity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OpenWhisk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580037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and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FaaS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Events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Heron,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OpenWhisk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Kafka/RabbitMQ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52298"/>
                  </a:ext>
                </a:extLst>
              </a:tr>
              <a:tr h="3087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Execution 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Process, Threads, Queues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368275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Scheduling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Dynamic Scheduling, Static Scheduling,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Pluggable Scheduling Algorithms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655026"/>
                  </a:ext>
                </a:extLst>
              </a:tr>
              <a:tr h="561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 Graph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Static Graph, Dynamic Graph Generation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t"/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2667087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86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B1B784A-DD93-4977-B892-D51CA250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35" y="-108403"/>
            <a:ext cx="10515600" cy="899235"/>
          </a:xfrm>
        </p:spPr>
        <p:txBody>
          <a:bodyPr/>
          <a:lstStyle/>
          <a:p>
            <a:pPr algn="ctr"/>
            <a:r>
              <a:rPr lang="en-US" dirty="0"/>
              <a:t>Twister2 Components 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C51A0-EDA2-4DB5-8BE4-E2EDD032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9/25/2017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B3A52D-CD3F-4C05-BC48-BCCF2671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41FB75-9D98-400C-80F9-84BC4183A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34963"/>
              </p:ext>
            </p:extLst>
          </p:nvPr>
        </p:nvGraphicFramePr>
        <p:xfrm>
          <a:off x="0" y="605481"/>
          <a:ext cx="12192001" cy="5581345"/>
        </p:xfrm>
        <a:graphic>
          <a:graphicData uri="http://schemas.openxmlformats.org/drawingml/2006/table">
            <a:tbl>
              <a:tblPr/>
              <a:tblGrid>
                <a:gridCol w="1860115">
                  <a:extLst>
                    <a:ext uri="{9D8B030D-6E8A-4147-A177-3AD203B41FA5}">
                      <a16:colId xmlns:a16="http://schemas.microsoft.com/office/drawing/2014/main" val="1704925685"/>
                    </a:ext>
                  </a:extLst>
                </a:gridCol>
                <a:gridCol w="2228450">
                  <a:extLst>
                    <a:ext uri="{9D8B030D-6E8A-4147-A177-3AD203B41FA5}">
                      <a16:colId xmlns:a16="http://schemas.microsoft.com/office/drawing/2014/main" val="2585918109"/>
                    </a:ext>
                  </a:extLst>
                </a:gridCol>
                <a:gridCol w="4208147">
                  <a:extLst>
                    <a:ext uri="{9D8B030D-6E8A-4147-A177-3AD203B41FA5}">
                      <a16:colId xmlns:a16="http://schemas.microsoft.com/office/drawing/2014/main" val="3781877368"/>
                    </a:ext>
                  </a:extLst>
                </a:gridCol>
                <a:gridCol w="3895289">
                  <a:extLst>
                    <a:ext uri="{9D8B030D-6E8A-4147-A177-3AD203B41FA5}">
                      <a16:colId xmlns:a16="http://schemas.microsoft.com/office/drawing/2014/main" val="506169796"/>
                    </a:ext>
                  </a:extLst>
                </a:gridCol>
              </a:tblGrid>
              <a:tr h="30439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</a:t>
                      </a:r>
                      <a:endParaRPr lang="en-US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050961"/>
                  </a:ext>
                </a:extLst>
              </a:tr>
              <a:tr h="578376">
                <a:tc rowSpan="3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 API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Messages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Heron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is user level and could map to multiple communication systems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47282"/>
                  </a:ext>
                </a:extLst>
              </a:tr>
              <a:tr h="887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Dataflow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Fine-Grain Twister2 Dataflow communications: MPI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TCP and RMA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Coarse grain Dataflow from </a:t>
                      </a:r>
                      <a:r>
                        <a:rPr lang="en-US" sz="1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NiFi</a:t>
                      </a: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Kepler?</a:t>
                      </a:r>
                      <a:endParaRPr lang="en-US" sz="1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ETL data pipelines;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 new Dataflow communication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API and library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960825"/>
                  </a:ext>
                </a:extLst>
              </a:tr>
              <a:tr h="576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BSP Communication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Map-Collective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Conventional MPI, Harp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MPI Point to Point and Collective API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130236"/>
                  </a:ext>
                </a:extLst>
              </a:tr>
              <a:tr h="347846"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Access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Static (Batch) Data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File Systems, NoSQL, SQL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API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388834"/>
                  </a:ext>
                </a:extLst>
              </a:tr>
              <a:tr h="343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Data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Message Brokers, Spouts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741497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Management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Distributed Data Set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Relaxed Distributed Shared Memory(immutable data),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Mutable Distributed Data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Transformation API; </a:t>
                      </a: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 RDD, Heron Streamlet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385649"/>
                  </a:ext>
                </a:extLst>
              </a:tr>
              <a:tr h="63486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Fault Tolerance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Pointing</a:t>
                      </a: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Upstream (streaming) backup; Lightweight; Coordination Points; Spark/Flink, MPI and Heron models</a:t>
                      </a: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Streaming and batch cases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distinct; 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272695"/>
                  </a:ext>
                </a:extLst>
              </a:tr>
              <a:tr h="57671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</a:t>
                      </a:r>
                      <a:endParaRPr lang="en-US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Storage, Messaging, execution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needed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Crosses all Components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16150" marT="16150" marB="16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15494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7ECEF8F-538F-4F52-97FA-739BB0BE5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1013" y="15986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895" y="0"/>
            <a:ext cx="10515600" cy="871530"/>
          </a:xfrm>
        </p:spPr>
        <p:txBody>
          <a:bodyPr/>
          <a:lstStyle/>
          <a:p>
            <a:r>
              <a:rPr lang="en-US" dirty="0"/>
              <a:t>Different applications at different layers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3535" t="47509" r="24397" b="32108"/>
          <a:stretch/>
        </p:blipFill>
        <p:spPr>
          <a:xfrm>
            <a:off x="680271" y="828018"/>
            <a:ext cx="10415834" cy="229355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04" y="3429000"/>
            <a:ext cx="10274322" cy="2551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35" y="3730692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Spark, </a:t>
            </a:r>
            <a:r>
              <a:rPr lang="en-US" dirty="0" err="1"/>
              <a:t>Flink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0942" y="4265664"/>
            <a:ext cx="1037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Hadoop, </a:t>
            </a:r>
            <a:br>
              <a:rPr lang="en-US" dirty="0"/>
            </a:br>
            <a:r>
              <a:rPr lang="en-US" dirty="0"/>
              <a:t>Heron, </a:t>
            </a:r>
            <a:br>
              <a:rPr lang="en-US" dirty="0"/>
            </a:br>
            <a:r>
              <a:rPr lang="en-US" dirty="0"/>
              <a:t>Storm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826" y="5302299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9067754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603376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Implementing  Twister2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detail 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59" y="4589463"/>
            <a:ext cx="11677973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Look at Communication in detail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3EBFD-E9A8-49FF-BE0D-8478DE4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D9BF-87B8-4AC9-ADC2-13A85434F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EF53-FF03-4C56-93B0-F3BAF68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3DED5-E86B-4B69-9412-0A97E12E835F}"/>
              </a:ext>
            </a:extLst>
          </p:cNvPr>
          <p:cNvGrpSpPr/>
          <p:nvPr/>
        </p:nvGrpSpPr>
        <p:grpSpPr>
          <a:xfrm>
            <a:off x="1952787" y="200751"/>
            <a:ext cx="7886700" cy="2438400"/>
            <a:chOff x="1952787" y="200751"/>
            <a:chExt cx="7886700" cy="2438400"/>
          </a:xfrm>
        </p:grpSpPr>
        <p:pic>
          <p:nvPicPr>
            <p:cNvPr id="102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052EA105-5C4A-4F1A-8596-9D5B35B69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54DF22-3E42-432D-A687-B8D17F57B03C}"/>
                </a:ext>
              </a:extLst>
            </p:cNvPr>
            <p:cNvSpPr/>
            <p:nvPr/>
          </p:nvSpPr>
          <p:spPr>
            <a:xfrm>
              <a:off x="3838526" y="2269819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553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AF3E-776A-4ED9-A4CD-227DC075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92280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Communication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D7369-0EE7-4C45-8B74-98E8E2455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25" y="751602"/>
            <a:ext cx="11747574" cy="5604748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MPI Characteristics: </a:t>
            </a:r>
            <a:r>
              <a:rPr lang="en-US" dirty="0"/>
              <a:t>Tightly synchronized applications</a:t>
            </a:r>
          </a:p>
          <a:p>
            <a:pPr lvl="1"/>
            <a:r>
              <a:rPr lang="en-US" dirty="0"/>
              <a:t>Efficient communications (µs latency) with use of advanced hardware </a:t>
            </a:r>
          </a:p>
          <a:p>
            <a:pPr lvl="1"/>
            <a:r>
              <a:rPr lang="en-US" dirty="0"/>
              <a:t>In place communications and computations (Process scope for  state)</a:t>
            </a:r>
          </a:p>
          <a:p>
            <a:r>
              <a:rPr lang="en-US" b="1" dirty="0"/>
              <a:t>Basic dataflow: </a:t>
            </a:r>
            <a:r>
              <a:rPr lang="en-US" dirty="0"/>
              <a:t>Model a computation as a graph</a:t>
            </a:r>
          </a:p>
          <a:p>
            <a:pPr lvl="1"/>
            <a:r>
              <a:rPr lang="en-US" dirty="0"/>
              <a:t>Nodes do computations with Task as computations and </a:t>
            </a:r>
            <a:br>
              <a:rPr lang="en-US" dirty="0"/>
            </a:br>
            <a:r>
              <a:rPr lang="en-US" dirty="0"/>
              <a:t>edges are asynchronous  communications</a:t>
            </a:r>
          </a:p>
          <a:p>
            <a:pPr lvl="1"/>
            <a:r>
              <a:rPr lang="en-US" dirty="0"/>
              <a:t>A computation is activated when its input data dependencies</a:t>
            </a:r>
            <a:br>
              <a:rPr lang="en-US" dirty="0"/>
            </a:br>
            <a:r>
              <a:rPr lang="en-US" dirty="0"/>
              <a:t> are satisfied</a:t>
            </a:r>
          </a:p>
          <a:p>
            <a:r>
              <a:rPr lang="en-US" b="1" dirty="0"/>
              <a:t>Streaming dataflow: Pub-Sub </a:t>
            </a:r>
            <a:r>
              <a:rPr lang="en-US" dirty="0"/>
              <a:t>with data partitioned into streams</a:t>
            </a:r>
          </a:p>
          <a:p>
            <a:pPr lvl="1"/>
            <a:r>
              <a:rPr lang="en-US" dirty="0"/>
              <a:t>Streams are unbounded, ordered data tuples</a:t>
            </a:r>
          </a:p>
          <a:p>
            <a:pPr lvl="1"/>
            <a:r>
              <a:rPr lang="en-US" dirty="0"/>
              <a:t>Order of events important and group data into time windows</a:t>
            </a:r>
          </a:p>
          <a:p>
            <a:r>
              <a:rPr lang="en-US" b="1" dirty="0"/>
              <a:t>Machine Learning dataflow: </a:t>
            </a:r>
            <a:r>
              <a:rPr lang="en-US" dirty="0"/>
              <a:t>Iterative computations and keep track of state</a:t>
            </a:r>
          </a:p>
          <a:p>
            <a:pPr lvl="1"/>
            <a:r>
              <a:rPr lang="en-US" dirty="0"/>
              <a:t>There is both Model and Data, but typically only communicate the model</a:t>
            </a:r>
          </a:p>
          <a:p>
            <a:pPr lvl="1"/>
            <a:r>
              <a:rPr lang="en-US" dirty="0"/>
              <a:t>Collective communication operations such as </a:t>
            </a:r>
            <a:r>
              <a:rPr lang="en-US" dirty="0" err="1"/>
              <a:t>AllReduce</a:t>
            </a:r>
            <a:r>
              <a:rPr lang="en-US" dirty="0"/>
              <a:t> </a:t>
            </a:r>
            <a:r>
              <a:rPr lang="en-US" dirty="0" err="1"/>
              <a:t>AllGather</a:t>
            </a:r>
            <a:r>
              <a:rPr lang="en-US" dirty="0"/>
              <a:t> (no differential operators in Big Data problems)</a:t>
            </a:r>
          </a:p>
          <a:p>
            <a:pPr lvl="1"/>
            <a:r>
              <a:rPr lang="en-US" dirty="0"/>
              <a:t>Can use in-place MPI style communication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4F9FE4-E43F-4496-B830-80313DED5C9B}"/>
              </a:ext>
            </a:extLst>
          </p:cNvPr>
          <p:cNvGrpSpPr/>
          <p:nvPr/>
        </p:nvGrpSpPr>
        <p:grpSpPr>
          <a:xfrm>
            <a:off x="8145651" y="1657943"/>
            <a:ext cx="3905672" cy="1834714"/>
            <a:chOff x="8142301" y="892280"/>
            <a:chExt cx="3905672" cy="183471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A4A876-11D0-419B-9CCF-A1642F469BBC}"/>
                </a:ext>
              </a:extLst>
            </p:cNvPr>
            <p:cNvGrpSpPr/>
            <p:nvPr/>
          </p:nvGrpSpPr>
          <p:grpSpPr>
            <a:xfrm>
              <a:off x="8142301" y="892280"/>
              <a:ext cx="3679798" cy="1834714"/>
              <a:chOff x="2289697" y="2647765"/>
              <a:chExt cx="3679798" cy="183471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093281B-5E32-4839-9CDE-0269D78A2D8E}"/>
                  </a:ext>
                </a:extLst>
              </p:cNvPr>
              <p:cNvGrpSpPr/>
              <p:nvPr/>
            </p:nvGrpSpPr>
            <p:grpSpPr>
              <a:xfrm>
                <a:off x="2289698" y="2870446"/>
                <a:ext cx="3679797" cy="859655"/>
                <a:chOff x="2289698" y="1324252"/>
                <a:chExt cx="3679797" cy="859655"/>
              </a:xfrm>
            </p:grpSpPr>
            <p:sp>
              <p:nvSpPr>
                <p:cNvPr id="18" name="Rounded Rectangle 24">
                  <a:extLst>
                    <a:ext uri="{FF2B5EF4-FFF2-40B4-BE49-F238E27FC236}">
                      <a16:creationId xmlns:a16="http://schemas.microsoft.com/office/drawing/2014/main" id="{934AA500-9FDD-4294-BA5D-DEE65BBB0454}"/>
                    </a:ext>
                  </a:extLst>
                </p:cNvPr>
                <p:cNvSpPr/>
                <p:nvPr/>
              </p:nvSpPr>
              <p:spPr>
                <a:xfrm>
                  <a:off x="2689194" y="1324252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</a:t>
                  </a:r>
                </a:p>
              </p:txBody>
            </p:sp>
            <p:sp>
              <p:nvSpPr>
                <p:cNvPr id="19" name="Rounded Rectangle 25">
                  <a:extLst>
                    <a:ext uri="{FF2B5EF4-FFF2-40B4-BE49-F238E27FC236}">
                      <a16:creationId xmlns:a16="http://schemas.microsoft.com/office/drawing/2014/main" id="{644605A2-9505-4539-9811-BEAB0BAFF14F}"/>
                    </a:ext>
                  </a:extLst>
                </p:cNvPr>
                <p:cNvSpPr/>
                <p:nvPr/>
              </p:nvSpPr>
              <p:spPr>
                <a:xfrm>
                  <a:off x="3783368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W</a:t>
                  </a:r>
                </a:p>
              </p:txBody>
            </p:sp>
            <p:sp>
              <p:nvSpPr>
                <p:cNvPr id="20" name="Rounded Rectangle 26">
                  <a:extLst>
                    <a:ext uri="{FF2B5EF4-FFF2-40B4-BE49-F238E27FC236}">
                      <a16:creationId xmlns:a16="http://schemas.microsoft.com/office/drawing/2014/main" id="{88C3AEAD-D8E4-4861-A75F-94356737AEB7}"/>
                    </a:ext>
                  </a:extLst>
                </p:cNvPr>
                <p:cNvSpPr/>
                <p:nvPr/>
              </p:nvSpPr>
              <p:spPr>
                <a:xfrm>
                  <a:off x="4877542" y="1811045"/>
                  <a:ext cx="692458" cy="372862"/>
                </a:xfrm>
                <a:prstGeom prst="round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G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2C92C765-5D9D-4FAB-B6D3-37AAEE9AD08D}"/>
                    </a:ext>
                  </a:extLst>
                </p:cNvPr>
                <p:cNvCxnSpPr>
                  <a:stCxn id="18" idx="3"/>
                  <a:endCxn id="19" idx="1"/>
                </p:cNvCxnSpPr>
                <p:nvPr/>
              </p:nvCxnSpPr>
              <p:spPr>
                <a:xfrm>
                  <a:off x="3381652" y="1510683"/>
                  <a:ext cx="401716" cy="4867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E751238A-0718-471A-811A-DE0915C92A7E}"/>
                    </a:ext>
                  </a:extLst>
                </p:cNvPr>
                <p:cNvCxnSpPr>
                  <a:stCxn id="19" idx="3"/>
                  <a:endCxn id="20" idx="1"/>
                </p:cNvCxnSpPr>
                <p:nvPr/>
              </p:nvCxnSpPr>
              <p:spPr>
                <a:xfrm>
                  <a:off x="4475826" y="1997476"/>
                  <a:ext cx="401716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BB6E7D0A-2732-40BE-97C3-4742E8C9489F}"/>
                    </a:ext>
                  </a:extLst>
                </p:cNvPr>
                <p:cNvCxnSpPr/>
                <p:nvPr/>
              </p:nvCxnSpPr>
              <p:spPr>
                <a:xfrm>
                  <a:off x="2289698" y="1503285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5C1172E7-8D94-47CF-94F0-88265FB63EEE}"/>
                    </a:ext>
                  </a:extLst>
                </p:cNvPr>
                <p:cNvCxnSpPr/>
                <p:nvPr/>
              </p:nvCxnSpPr>
              <p:spPr>
                <a:xfrm>
                  <a:off x="5570000" y="1997476"/>
                  <a:ext cx="399495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Rounded Rectangle 13">
                <a:extLst>
                  <a:ext uri="{FF2B5EF4-FFF2-40B4-BE49-F238E27FC236}">
                    <a16:creationId xmlns:a16="http://schemas.microsoft.com/office/drawing/2014/main" id="{FCAB2942-BF47-4F10-8572-296656CAAD89}"/>
                  </a:ext>
                </a:extLst>
              </p:cNvPr>
              <p:cNvSpPr/>
              <p:nvPr/>
            </p:nvSpPr>
            <p:spPr>
              <a:xfrm>
                <a:off x="2689194" y="3730100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8" name="Rounded Rectangle 14">
                <a:extLst>
                  <a:ext uri="{FF2B5EF4-FFF2-40B4-BE49-F238E27FC236}">
                    <a16:creationId xmlns:a16="http://schemas.microsoft.com/office/drawing/2014/main" id="{E4FA497F-7649-4A3E-8313-02CC4687F98A}"/>
                  </a:ext>
                </a:extLst>
              </p:cNvPr>
              <p:cNvSpPr/>
              <p:nvPr/>
            </p:nvSpPr>
            <p:spPr>
              <a:xfrm>
                <a:off x="3783368" y="2647765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sp>
            <p:nvSpPr>
              <p:cNvPr id="9" name="Rounded Rectangle 15">
                <a:extLst>
                  <a:ext uri="{FF2B5EF4-FFF2-40B4-BE49-F238E27FC236}">
                    <a16:creationId xmlns:a16="http://schemas.microsoft.com/office/drawing/2014/main" id="{79A0288C-B427-48AE-8FB1-766A5F787D45}"/>
                  </a:ext>
                </a:extLst>
              </p:cNvPr>
              <p:cNvSpPr/>
              <p:nvPr/>
            </p:nvSpPr>
            <p:spPr>
              <a:xfrm>
                <a:off x="3783368" y="4109617"/>
                <a:ext cx="692458" cy="372862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W</a:t>
                </a: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839834C1-15A8-4A44-8F16-A3AFE9DD533E}"/>
                  </a:ext>
                </a:extLst>
              </p:cNvPr>
              <p:cNvCxnSpPr/>
              <p:nvPr/>
            </p:nvCxnSpPr>
            <p:spPr>
              <a:xfrm>
                <a:off x="2289697" y="3916531"/>
                <a:ext cx="39949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9484747-9D60-41C2-9B3C-07689357A382}"/>
                  </a:ext>
                </a:extLst>
              </p:cNvPr>
              <p:cNvCxnSpPr>
                <a:stCxn id="18" idx="3"/>
                <a:endCxn id="8" idx="1"/>
              </p:cNvCxnSpPr>
              <p:nvPr/>
            </p:nvCxnSpPr>
            <p:spPr>
              <a:xfrm flipV="1">
                <a:off x="3381652" y="2834196"/>
                <a:ext cx="401716" cy="22268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8DA10452-41C6-4632-BB92-574C923978B1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381652" y="3056877"/>
                <a:ext cx="401716" cy="123917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87FD9C56-AE25-465F-ACF6-41625B6826AD}"/>
                  </a:ext>
                </a:extLst>
              </p:cNvPr>
              <p:cNvCxnSpPr>
                <a:stCxn id="7" idx="3"/>
                <a:endCxn id="9" idx="1"/>
              </p:cNvCxnSpPr>
              <p:nvPr/>
            </p:nvCxnSpPr>
            <p:spPr>
              <a:xfrm>
                <a:off x="3381652" y="3916531"/>
                <a:ext cx="401716" cy="379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CF0C8E9-00BD-4445-A43E-7416E5EC149F}"/>
                  </a:ext>
                </a:extLst>
              </p:cNvPr>
              <p:cNvCxnSpPr>
                <a:stCxn id="7" idx="3"/>
                <a:endCxn id="19" idx="1"/>
              </p:cNvCxnSpPr>
              <p:nvPr/>
            </p:nvCxnSpPr>
            <p:spPr>
              <a:xfrm flipV="1">
                <a:off x="3381652" y="3543670"/>
                <a:ext cx="401716" cy="3728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E5ED828-1DA1-4316-920C-16DCD378AEFD}"/>
                  </a:ext>
                </a:extLst>
              </p:cNvPr>
              <p:cNvCxnSpPr>
                <a:stCxn id="7" idx="3"/>
                <a:endCxn id="8" idx="1"/>
              </p:cNvCxnSpPr>
              <p:nvPr/>
            </p:nvCxnSpPr>
            <p:spPr>
              <a:xfrm flipV="1">
                <a:off x="3381652" y="2834196"/>
                <a:ext cx="401716" cy="108233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BA6D83-4690-4011-AD17-39AA7E258402}"/>
                  </a:ext>
                </a:extLst>
              </p:cNvPr>
              <p:cNvCxnSpPr>
                <a:endCxn id="20" idx="1"/>
              </p:cNvCxnSpPr>
              <p:nvPr/>
            </p:nvCxnSpPr>
            <p:spPr>
              <a:xfrm>
                <a:off x="4483963" y="2844553"/>
                <a:ext cx="393579" cy="699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A1CD7E-CF93-43CA-8675-708C1371B18C}"/>
                  </a:ext>
                </a:extLst>
              </p:cNvPr>
              <p:cNvCxnSpPr>
                <a:stCxn id="9" idx="3"/>
                <a:endCxn id="20" idx="1"/>
              </p:cNvCxnSpPr>
              <p:nvPr/>
            </p:nvCxnSpPr>
            <p:spPr>
              <a:xfrm flipV="1">
                <a:off x="4475826" y="3543670"/>
                <a:ext cx="401716" cy="752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BCE14B-955C-4990-9787-6C472467FA6F}"/>
                </a:ext>
              </a:extLst>
            </p:cNvPr>
            <p:cNvSpPr txBox="1"/>
            <p:nvPr/>
          </p:nvSpPr>
          <p:spPr>
            <a:xfrm flipH="1">
              <a:off x="10766561" y="2171231"/>
              <a:ext cx="1281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Dataflow</a:t>
              </a:r>
            </a:p>
          </p:txBody>
        </p:sp>
      </p:grp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32E4A769-C7B8-4074-8E2A-37B2DB8C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57D1-67A1-4FE7-BCE6-4FCAC91448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6D0CFBEE-C451-4517-8B78-0CC0B5E71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60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1"/>
            <a:ext cx="10515600" cy="804842"/>
          </a:xfrm>
        </p:spPr>
        <p:txBody>
          <a:bodyPr/>
          <a:lstStyle/>
          <a:p>
            <a:r>
              <a:rPr lang="en-US" dirty="0"/>
              <a:t>Twister2 Dataflow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1" y="804842"/>
            <a:ext cx="11935255" cy="5637522"/>
          </a:xfrm>
        </p:spPr>
        <p:txBody>
          <a:bodyPr>
            <a:normAutofit/>
          </a:bodyPr>
          <a:lstStyle/>
          <a:p>
            <a:r>
              <a:rPr lang="en-US" b="1" dirty="0" err="1"/>
              <a:t>Twister:Net</a:t>
            </a:r>
            <a:r>
              <a:rPr lang="en-US" b="1" dirty="0"/>
              <a:t> </a:t>
            </a:r>
            <a:r>
              <a:rPr lang="en-US" dirty="0"/>
              <a:t>offers two communication models</a:t>
            </a:r>
          </a:p>
          <a:p>
            <a:pPr lvl="1"/>
            <a:r>
              <a:rPr lang="en-US" b="1" dirty="0"/>
              <a:t>BSP</a:t>
            </a:r>
            <a:r>
              <a:rPr lang="en-US" dirty="0"/>
              <a:t> (Bulk Synchronous Processing) communication using TC or MPI separated from its task management plus extra Harp collectives</a:t>
            </a:r>
          </a:p>
          <a:p>
            <a:r>
              <a:rPr lang="en-US" dirty="0"/>
              <a:t>plus a new </a:t>
            </a:r>
            <a:r>
              <a:rPr lang="en-US" b="1" dirty="0"/>
              <a:t>Dataflow library DFW</a:t>
            </a:r>
            <a:r>
              <a:rPr lang="en-US" dirty="0"/>
              <a:t> built using MPI software but at data movement not message level</a:t>
            </a:r>
          </a:p>
          <a:p>
            <a:pPr lvl="1"/>
            <a:r>
              <a:rPr lang="en-US" dirty="0"/>
              <a:t>Non-blocking</a:t>
            </a:r>
          </a:p>
          <a:p>
            <a:pPr lvl="1"/>
            <a:r>
              <a:rPr lang="en-US" dirty="0"/>
              <a:t>Dynamic data sizes</a:t>
            </a:r>
          </a:p>
          <a:p>
            <a:pPr lvl="1"/>
            <a:r>
              <a:rPr lang="en-US" dirty="0"/>
              <a:t>Streaming model</a:t>
            </a:r>
          </a:p>
          <a:p>
            <a:pPr lvl="2"/>
            <a:r>
              <a:rPr lang="en-US" dirty="0"/>
              <a:t>Batch case is modeled as a finite stream</a:t>
            </a:r>
          </a:p>
          <a:p>
            <a:pPr lvl="1"/>
            <a:r>
              <a:rPr lang="en-US" dirty="0"/>
              <a:t>The communications are between a set of </a:t>
            </a:r>
            <a:br>
              <a:rPr lang="en-US" dirty="0"/>
            </a:br>
            <a:r>
              <a:rPr lang="en-US" dirty="0"/>
              <a:t>tasks in an arbitrary task graph</a:t>
            </a:r>
          </a:p>
          <a:p>
            <a:pPr lvl="1"/>
            <a:r>
              <a:rPr lang="en-US" dirty="0"/>
              <a:t>Key based communications</a:t>
            </a:r>
          </a:p>
          <a:p>
            <a:pPr lvl="1"/>
            <a:r>
              <a:rPr lang="en-US" dirty="0"/>
              <a:t>Communications spilling to disks</a:t>
            </a:r>
          </a:p>
          <a:p>
            <a:pPr lvl="1"/>
            <a:r>
              <a:rPr lang="en-US" dirty="0"/>
              <a:t>Target tasks can be different from source tasks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74C51F-0DDD-4981-9C1C-7FD8D62DE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931" y="2527259"/>
            <a:ext cx="5481808" cy="352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8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0EDF1-325E-47F0-B121-A2B219A2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7150"/>
            <a:ext cx="12120465" cy="57047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On general principles </a:t>
            </a:r>
            <a:r>
              <a:rPr lang="en-US" sz="2400" b="1" dirty="0"/>
              <a:t>parallel and distributed computing </a:t>
            </a:r>
            <a:r>
              <a:rPr lang="en-US" sz="2400" dirty="0"/>
              <a:t>have different requirements even if sometimes similar functionalities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Apache stack ABDS  typically uses distributed computing concepts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For example, Reduce operation is different in MPI (Harp) and Spark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Large scale simulation requirements are well understood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Big Data requirements are not agreed but there are a few key use types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Pleasingly parallel </a:t>
            </a:r>
            <a:r>
              <a:rPr lang="en-US" dirty="0"/>
              <a:t>processing (including </a:t>
            </a:r>
            <a:r>
              <a:rPr lang="en-US" b="1" dirty="0">
                <a:solidFill>
                  <a:srgbClr val="FF0000"/>
                </a:solidFill>
              </a:rPr>
              <a:t>local machine learning LML</a:t>
            </a:r>
            <a:r>
              <a:rPr lang="en-US" dirty="0"/>
              <a:t>) as of different tweets from different users with perhaps MapReduce style of statistics and visualizations; possibly Streaming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Database model </a:t>
            </a:r>
            <a:r>
              <a:rPr lang="en-US" dirty="0"/>
              <a:t>with queries again supported by MapReduce for horizontal scaling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>
                <a:solidFill>
                  <a:srgbClr val="FF0000"/>
                </a:solidFill>
              </a:rPr>
              <a:t>Global Machine Learning GML  </a:t>
            </a:r>
            <a:r>
              <a:rPr lang="en-US" dirty="0"/>
              <a:t>with single job using multiple nodes as classic parallel computing</a:t>
            </a:r>
          </a:p>
          <a:p>
            <a:pPr marL="914400" lvl="1" indent="-457200">
              <a:spcBef>
                <a:spcPts val="0"/>
              </a:spcBef>
              <a:spcAft>
                <a:spcPts val="200"/>
              </a:spcAft>
              <a:buFont typeface="+mj-lt"/>
              <a:buAutoNum type="arabicParenR"/>
            </a:pPr>
            <a:r>
              <a:rPr lang="en-US" b="1" dirty="0"/>
              <a:t>Deep Learning </a:t>
            </a:r>
            <a:r>
              <a:rPr lang="en-US" dirty="0"/>
              <a:t>certainly needs HPC – possibly only multiple small systems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sz="2400" dirty="0"/>
              <a:t>Current workloads stress 1) and 2) and are suited to current clouds and to Apache Big Data Software (with no HPC)</a:t>
            </a:r>
          </a:p>
          <a:p>
            <a:pPr lvl="1">
              <a:spcBef>
                <a:spcPts val="0"/>
              </a:spcBef>
              <a:spcAft>
                <a:spcPts val="200"/>
              </a:spcAft>
            </a:pPr>
            <a:r>
              <a:rPr lang="en-US" dirty="0"/>
              <a:t>This explains why Spark with poor GML performance can be so successful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ECAA5A-3295-46DC-89CC-58A3D03B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411" y="74726"/>
            <a:ext cx="5735208" cy="552424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+mn-lt"/>
              </a:rPr>
              <a:t>Requirements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FDE6EA-59B9-4532-A8D7-51F30749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5EA4F-3606-4BDF-AFA7-195D256A4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AFD36-91B1-4F85-B6BB-21FD9E48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61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Twister:Net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45" y="1750813"/>
            <a:ext cx="3733560" cy="2224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5" y="4548653"/>
            <a:ext cx="3708347" cy="1117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03687" y="423543"/>
            <a:ext cx="72233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Communication operators are stateful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Buffer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handle imbalanced dynamically sized communications,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act as a combiner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Thread safe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Initialization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MPI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TCP / </a:t>
            </a:r>
            <a:r>
              <a:rPr lang="en-US" sz="2000" dirty="0" err="1"/>
              <a:t>ZooKeeper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Buffer 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The messages are serialized by the 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Back-pressure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Uses flow control by the underlying channel</a:t>
            </a:r>
          </a:p>
          <a:p>
            <a:pPr lvl="1"/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46052" y="3892810"/>
            <a:ext cx="134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Architecture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127" y="5768283"/>
            <a:ext cx="421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Optimized operation vs Basic (Flink, Heron)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40819"/>
              </p:ext>
            </p:extLst>
          </p:nvPr>
        </p:nvGraphicFramePr>
        <p:xfrm>
          <a:off x="5476134" y="4327781"/>
          <a:ext cx="6081988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0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Broadcast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AllReduce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AllGather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Keyed-Partition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Keyed-Reduce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KeyedGather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76134" y="5744374"/>
            <a:ext cx="5593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Batch and Streaming versions of above currently available</a:t>
            </a:r>
          </a:p>
        </p:txBody>
      </p:sp>
    </p:spTree>
    <p:extLst>
      <p:ext uri="{BB962C8B-B14F-4D97-AF65-F5344CB8AC3E}">
        <p14:creationId xmlns:p14="http://schemas.microsoft.com/office/powerpoint/2010/main" val="1186902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68" y="755488"/>
            <a:ext cx="4334365" cy="3467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27764" y="4590996"/>
            <a:ext cx="32838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Latency of MPI and </a:t>
            </a:r>
            <a:r>
              <a:rPr lang="en-US" dirty="0" err="1"/>
              <a:t>Twister:Net</a:t>
            </a:r>
            <a:r>
              <a:rPr lang="en-US" dirty="0"/>
              <a:t> with different message sizes on a two-node setup</a:t>
            </a:r>
          </a:p>
        </p:txBody>
      </p:sp>
      <p:sp>
        <p:nvSpPr>
          <p:cNvPr id="7" name="Rectangle 6"/>
          <p:cNvSpPr/>
          <p:nvPr/>
        </p:nvSpPr>
        <p:spPr>
          <a:xfrm>
            <a:off x="3188301" y="4985588"/>
            <a:ext cx="426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Bandwidth utilization of </a:t>
            </a:r>
            <a:r>
              <a:rPr lang="en-US" dirty="0" err="1"/>
              <a:t>Flink</a:t>
            </a:r>
            <a:r>
              <a:rPr lang="en-US" dirty="0"/>
              <a:t>, Twister2 and </a:t>
            </a:r>
            <a:r>
              <a:rPr lang="en-US" dirty="0" err="1"/>
              <a:t>OpenMPI</a:t>
            </a:r>
            <a:r>
              <a:rPr lang="en-US" dirty="0"/>
              <a:t> over 1Gbps, 10Gbps and IB with </a:t>
            </a:r>
            <a:r>
              <a:rPr lang="en-US" dirty="0" err="1"/>
              <a:t>Flink</a:t>
            </a:r>
            <a:r>
              <a:rPr lang="en-US" dirty="0"/>
              <a:t> on </a:t>
            </a:r>
            <a:r>
              <a:rPr lang="en-US" dirty="0" err="1"/>
              <a:t>IPoIB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8448" y="187642"/>
            <a:ext cx="10515600" cy="923330"/>
          </a:xfrm>
        </p:spPr>
        <p:txBody>
          <a:bodyPr/>
          <a:lstStyle/>
          <a:p>
            <a:r>
              <a:rPr lang="en-US" dirty="0"/>
              <a:t>Bandwidth &amp; Latency Kernel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21005" y="1923016"/>
            <a:ext cx="1394105" cy="464307"/>
            <a:chOff x="1293031" y="2204370"/>
            <a:chExt cx="1394105" cy="464307"/>
          </a:xfrm>
        </p:grpSpPr>
        <p:sp>
          <p:nvSpPr>
            <p:cNvPr id="8" name="Oval 7"/>
            <p:cNvSpPr/>
            <p:nvPr/>
          </p:nvSpPr>
          <p:spPr>
            <a:xfrm>
              <a:off x="1293031" y="2204370"/>
              <a:ext cx="464307" cy="464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222829" y="2204370"/>
              <a:ext cx="464307" cy="4643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8" idx="6"/>
              <a:endCxn id="9" idx="2"/>
            </p:cNvCxnSpPr>
            <p:nvPr/>
          </p:nvCxnSpPr>
          <p:spPr>
            <a:xfrm>
              <a:off x="1757338" y="2436524"/>
              <a:ext cx="46549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91467" y="2589687"/>
            <a:ext cx="265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Latency and bandwidth between two tasks running in two nodes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6" y="1216150"/>
            <a:ext cx="4795639" cy="383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18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66" y="1476352"/>
            <a:ext cx="5389667" cy="23954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28554" y="4105823"/>
            <a:ext cx="51418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Latency for Reduce and Gather operations in 32 nodes with 256-way parallelism. The time is for 1 million messages in each parallel unit, with the given message size. For BSP-Object case we do two MPI calls with </a:t>
            </a:r>
            <a:r>
              <a:rPr lang="en-US" dirty="0" err="1"/>
              <a:t>MPIAllReduce</a:t>
            </a:r>
            <a:r>
              <a:rPr lang="en-US" dirty="0"/>
              <a:t> / </a:t>
            </a:r>
            <a:r>
              <a:rPr lang="en-US" dirty="0" err="1"/>
              <a:t>MPIAllGather</a:t>
            </a:r>
            <a:r>
              <a:rPr lang="en-US" dirty="0"/>
              <a:t> first to get the lengths of the messages and the actual call.  InfiniBand network is used.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2554" y="411203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Total time for </a:t>
            </a:r>
            <a:r>
              <a:rPr lang="en-US" dirty="0" err="1"/>
              <a:t>Flink</a:t>
            </a:r>
            <a:r>
              <a:rPr lang="en-US" dirty="0"/>
              <a:t> and </a:t>
            </a:r>
            <a:r>
              <a:rPr lang="en-US" dirty="0" err="1"/>
              <a:t>Twister:Net</a:t>
            </a:r>
            <a:r>
              <a:rPr lang="en-US" dirty="0"/>
              <a:t> for Reduce and Partition operations in 32 nodes with 640-way parallelism. The time is for 1 million messages in each parallel unit, with the given message size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Flink</a:t>
            </a:r>
            <a:r>
              <a:rPr lang="en-US" dirty="0"/>
              <a:t>, BSP and DFW Performance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2" y="1503090"/>
            <a:ext cx="5234073" cy="2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98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019" y="4914998"/>
            <a:ext cx="73433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Left: K-means job execution time on 16 nodes with varying centers, 2 million points with 320-way parallelism. Right: K-Means </a:t>
            </a:r>
            <a:r>
              <a:rPr lang="en-US" dirty="0" err="1"/>
              <a:t>wth</a:t>
            </a:r>
            <a:r>
              <a:rPr lang="en-US" dirty="0"/>
              <a:t> 4,8 and 16 nodes where each node having 20 tasks. 2 million points with 16000 centers used.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algorithm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6441" y="1506022"/>
            <a:ext cx="2658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AllReduce</a:t>
            </a:r>
            <a:r>
              <a:rPr lang="en-US" dirty="0"/>
              <a:t> Communication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72" y="2026800"/>
            <a:ext cx="4120055" cy="3349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6037884" cy="301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7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1956" y="4046631"/>
            <a:ext cx="6430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Left: </a:t>
            </a:r>
            <a:r>
              <a:rPr lang="en-US" dirty="0" err="1"/>
              <a:t>Terasort</a:t>
            </a:r>
            <a:r>
              <a:rPr lang="en-US" dirty="0"/>
              <a:t> time on a 16 node cluster with 384 parallelism. BSP and DFW shows the communication time. Right: </a:t>
            </a:r>
            <a:r>
              <a:rPr lang="en-US" dirty="0" err="1"/>
              <a:t>Terasort</a:t>
            </a:r>
            <a:r>
              <a:rPr lang="en-US" dirty="0"/>
              <a:t> on 32 nodes with .5 TB and 1TB datasets. Parallelism of 320. Right 16 node cluster (Victor), Left 32 node cluster (Juliet) with InfiniBand.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49" y="1346240"/>
            <a:ext cx="3719887" cy="300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032" y="4438552"/>
            <a:ext cx="447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Partition the data using a sample and regroup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Records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4572" y="114801"/>
            <a:ext cx="583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For DFW case, a single node can get congested if many processes send message simultaneously.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8145" y="5349773"/>
            <a:ext cx="10825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BSP algorithm waits for others to send messages in a ring topology and can be in-efficient compared to DFW case where processes do not wait.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86" y="656413"/>
            <a:ext cx="6650765" cy="33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50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4" y="1279909"/>
            <a:ext cx="11919766" cy="39732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3707" y="5299999"/>
            <a:ext cx="10053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Latency of Apache Heron and </a:t>
            </a:r>
            <a:r>
              <a:rPr lang="en-US" sz="2400" dirty="0" err="1"/>
              <a:t>Twister:Net</a:t>
            </a:r>
            <a:r>
              <a:rPr lang="en-US" sz="2400" dirty="0"/>
              <a:t> DFW (Dataflow) for Reduce, Broadcast and Partition operations in 16 nodes with 256-way parallelism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45046D-41EE-4D5B-B2C9-86B191D8E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276" y="155860"/>
            <a:ext cx="11367448" cy="949610"/>
          </a:xfrm>
        </p:spPr>
        <p:txBody>
          <a:bodyPr/>
          <a:lstStyle/>
          <a:p>
            <a:r>
              <a:rPr lang="en-US" b="1" dirty="0" err="1"/>
              <a:t>Twister:Net</a:t>
            </a:r>
            <a:r>
              <a:rPr lang="en-US" b="1" dirty="0"/>
              <a:t> and Apache Heron for Streaming</a:t>
            </a:r>
          </a:p>
        </p:txBody>
      </p:sp>
    </p:spTree>
    <p:extLst>
      <p:ext uri="{BB962C8B-B14F-4D97-AF65-F5344CB8AC3E}">
        <p14:creationId xmlns:p14="http://schemas.microsoft.com/office/powerpoint/2010/main" val="412454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Algorithms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847" y="2439700"/>
            <a:ext cx="1985784" cy="2098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9" y="2438214"/>
            <a:ext cx="3388154" cy="2101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4759" y="4620069"/>
            <a:ext cx="2335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Robot with a Laser Range Finder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1639" y="4747898"/>
            <a:ext cx="351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Map Built from Robot data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6" y="2352513"/>
            <a:ext cx="3388154" cy="22596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33895" y="4663925"/>
            <a:ext cx="3762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Robots need to avoid collisions when they move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37170" y="1732411"/>
            <a:ext cx="35936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N-Body Collision Avoidance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1196" y="1681802"/>
            <a:ext cx="5134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Simultaneous Localization and Mapping</a:t>
            </a:r>
          </a:p>
        </p:txBody>
      </p:sp>
    </p:spTree>
    <p:extLst>
      <p:ext uri="{BB962C8B-B14F-4D97-AF65-F5344CB8AC3E}">
        <p14:creationId xmlns:p14="http://schemas.microsoft.com/office/powerpoint/2010/main" val="3083880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796664" y="2486563"/>
            <a:ext cx="733245" cy="1151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0316" cy="1325563"/>
          </a:xfrm>
        </p:spPr>
        <p:txBody>
          <a:bodyPr/>
          <a:lstStyle/>
          <a:p>
            <a:r>
              <a:rPr lang="en-US" dirty="0"/>
              <a:t>SLAM Simultaneous Localization and Mapping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414280" y="2428334"/>
            <a:ext cx="185469" cy="12680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>
            <a:off x="4865674" y="2660126"/>
            <a:ext cx="595223" cy="301924"/>
          </a:xfrm>
          <a:prstGeom prst="flowChartMagneticDru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irect Access Storage 6"/>
          <p:cNvSpPr/>
          <p:nvPr/>
        </p:nvSpPr>
        <p:spPr>
          <a:xfrm>
            <a:off x="4861360" y="3213339"/>
            <a:ext cx="595223" cy="301924"/>
          </a:xfrm>
          <a:prstGeom prst="flowChartMagneticDrum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41802" y="3329091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25510" y="3329091"/>
            <a:ext cx="672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70104" y="3918873"/>
            <a:ext cx="176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Message Brokers</a:t>
            </a:r>
          </a:p>
          <a:p>
            <a:pPr algn="ctr"/>
            <a:r>
              <a:rPr lang="en-US" dirty="0" err="1"/>
              <a:t>RabbitMQ</a:t>
            </a:r>
            <a:r>
              <a:rPr lang="en-US" dirty="0"/>
              <a:t>, Kafka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80318" y="3329091"/>
            <a:ext cx="5068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06620" y="3918873"/>
            <a:ext cx="100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Gateway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28" y="2637436"/>
            <a:ext cx="1325590" cy="99419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71130" y="1888645"/>
            <a:ext cx="4063438" cy="25604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6840517" y="1957690"/>
            <a:ext cx="3599875" cy="2393232"/>
            <a:chOff x="99493" y="1349741"/>
            <a:chExt cx="3599875" cy="2393232"/>
          </a:xfrm>
        </p:grpSpPr>
        <p:sp>
          <p:nvSpPr>
            <p:cNvPr id="22" name="Rectangle 21"/>
            <p:cNvSpPr/>
            <p:nvPr/>
          </p:nvSpPr>
          <p:spPr>
            <a:xfrm>
              <a:off x="581176" y="1725045"/>
              <a:ext cx="3118192" cy="201792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776" y="1572645"/>
              <a:ext cx="3118192" cy="201792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76376" y="1420245"/>
              <a:ext cx="3118192" cy="2017928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99493" y="1349741"/>
              <a:ext cx="3219690" cy="1939719"/>
              <a:chOff x="4000067" y="2504164"/>
              <a:chExt cx="3219690" cy="193971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000067" y="2504164"/>
                <a:ext cx="3159731" cy="193971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4523661" y="3578953"/>
                <a:ext cx="2161873" cy="302135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5055385" y="3121308"/>
                <a:ext cx="194345" cy="19434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320460" y="3639179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680787" y="3639179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767151" y="3624356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05418" y="3645205"/>
                <a:ext cx="194345" cy="194345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202455" y="4143706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5579282" y="3875565"/>
                <a:ext cx="0" cy="199726"/>
              </a:xfrm>
              <a:prstGeom prst="line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6051496" y="2595285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956442" y="4143706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059426" y="3132216"/>
                <a:ext cx="194345" cy="194345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>
                <a:stCxn id="48" idx="0"/>
                <a:endCxn id="50" idx="2"/>
              </p:cNvCxnSpPr>
              <p:nvPr/>
            </p:nvCxnSpPr>
            <p:spPr>
              <a:xfrm flipH="1" flipV="1">
                <a:off x="6124236" y="2850859"/>
                <a:ext cx="1664" cy="2250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5061801" y="2599373"/>
                <a:ext cx="194345" cy="19434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>
                <a:stCxn id="47" idx="0"/>
              </p:cNvCxnSpPr>
              <p:nvPr/>
            </p:nvCxnSpPr>
            <p:spPr>
              <a:xfrm flipH="1" flipV="1">
                <a:off x="5126576" y="2876391"/>
                <a:ext cx="4684" cy="1979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032719" y="2549058"/>
                <a:ext cx="696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Sending to </a:t>
                </a:r>
              </a:p>
              <a:p>
                <a:r>
                  <a:rPr lang="en-US" sz="900" dirty="0"/>
                  <a:t>pub-sub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522895" y="2521858"/>
                <a:ext cx="69686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Sending to </a:t>
                </a:r>
              </a:p>
              <a:p>
                <a:r>
                  <a:rPr lang="en-US" sz="900" dirty="0"/>
                  <a:t>Persisting </a:t>
                </a:r>
              </a:p>
              <a:p>
                <a:r>
                  <a:rPr lang="en-US" sz="900" dirty="0"/>
                  <a:t>to storage</a:t>
                </a: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870639" y="4083140"/>
                <a:ext cx="1508510" cy="306081"/>
              </a:xfrm>
              <a:prstGeom prst="roundRect">
                <a:avLst/>
              </a:prstGeom>
              <a:noFill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763196" y="3074358"/>
                <a:ext cx="736127" cy="302135"/>
              </a:xfrm>
              <a:prstGeom prst="roundRect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757836" y="3075957"/>
                <a:ext cx="736127" cy="302135"/>
              </a:xfrm>
              <a:prstGeom prst="roundRect">
                <a:avLst/>
              </a:prstGeom>
              <a:noFill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4750362" y="2562328"/>
                <a:ext cx="736127" cy="302135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756172" y="2548724"/>
                <a:ext cx="736127" cy="302135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Elbow Connector 50"/>
              <p:cNvCxnSpPr>
                <a:stCxn id="47" idx="1"/>
                <a:endCxn id="28" idx="1"/>
              </p:cNvCxnSpPr>
              <p:nvPr/>
            </p:nvCxnSpPr>
            <p:spPr>
              <a:xfrm rot="10800000" flipV="1">
                <a:off x="4523662" y="3225425"/>
                <a:ext cx="239535" cy="504595"/>
              </a:xfrm>
              <a:prstGeom prst="bentConnector3">
                <a:avLst>
                  <a:gd name="adj1" fmla="val 195435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 flipV="1">
                <a:off x="5133859" y="3344848"/>
                <a:ext cx="1804" cy="22840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48" idx="2"/>
              </p:cNvCxnSpPr>
              <p:nvPr/>
            </p:nvCxnSpPr>
            <p:spPr>
              <a:xfrm flipH="1" flipV="1">
                <a:off x="6125900" y="3378092"/>
                <a:ext cx="6172" cy="17984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039446" y="3992991"/>
                <a:ext cx="73922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Streaming </a:t>
                </a:r>
              </a:p>
              <a:p>
                <a:r>
                  <a:rPr lang="en-US" sz="1000" dirty="0"/>
                  <a:t>workflow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435235" y="2701609"/>
              <a:ext cx="9936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A stream application with some tasks running in parallel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9833549" y="2544277"/>
            <a:ext cx="736099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/>
              <a:t>Multiple </a:t>
            </a:r>
          </a:p>
          <a:p>
            <a:r>
              <a:rPr lang="en-US" sz="1000" dirty="0"/>
              <a:t>streaming </a:t>
            </a:r>
          </a:p>
          <a:p>
            <a:r>
              <a:rPr lang="en-US" sz="1000" dirty="0"/>
              <a:t>workflows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99906" y="4551783"/>
            <a:ext cx="270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Streaming SLAM Algorithm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02251" y="4893424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Apache Storm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680318" y="2962050"/>
            <a:ext cx="4446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3841802" y="2983220"/>
            <a:ext cx="534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716632" y="2991965"/>
            <a:ext cx="6728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766681" y="5352756"/>
            <a:ext cx="422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Hosted in </a:t>
            </a:r>
            <a:r>
              <a:rPr lang="en-US" dirty="0" err="1"/>
              <a:t>FutureSystems</a:t>
            </a:r>
            <a:r>
              <a:rPr lang="en-US" dirty="0"/>
              <a:t> OpenStack cloud which is accessible through IU network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0953" y="5352756"/>
            <a:ext cx="377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 to end delays without any processing is less than 10ms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1522" y="1350342"/>
            <a:ext cx="430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Rao </a:t>
            </a:r>
            <a:r>
              <a:rPr lang="en-US" dirty="0" err="1"/>
              <a:t>blackwellized</a:t>
            </a:r>
            <a:r>
              <a:rPr lang="en-US" dirty="0"/>
              <a:t> particle filter based SLAM</a:t>
            </a:r>
          </a:p>
        </p:txBody>
      </p:sp>
    </p:spTree>
    <p:extLst>
      <p:ext uri="{BB962C8B-B14F-4D97-AF65-F5344CB8AC3E}">
        <p14:creationId xmlns:p14="http://schemas.microsoft.com/office/powerpoint/2010/main" val="1665110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of SLAM Storm v. Twister2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11" t="50299"/>
          <a:stretch/>
        </p:blipFill>
        <p:spPr>
          <a:xfrm>
            <a:off x="922358" y="1540445"/>
            <a:ext cx="3323813" cy="1990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74717" y="4891297"/>
            <a:ext cx="436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180 Laser readings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861031"/>
            <a:ext cx="318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Storm Implementation Speedup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9918" y="1355779"/>
            <a:ext cx="345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Twister2 Implementation speedup.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7579" y="4884773"/>
            <a:ext cx="4364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640 Laser readings</a:t>
            </a:r>
          </a:p>
        </p:txBody>
      </p:sp>
      <p:pic>
        <p:nvPicPr>
          <p:cNvPr id="12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45" y="3897745"/>
            <a:ext cx="4278146" cy="194005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65840" y="1295660"/>
            <a:ext cx="19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 Laser readings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840" y="3585227"/>
            <a:ext cx="1933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640 Laser readings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91" y="2046791"/>
            <a:ext cx="3526226" cy="28209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37" y="2046791"/>
            <a:ext cx="3512605" cy="281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83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603376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Implementing  Twister2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in detail III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59" y="4589463"/>
            <a:ext cx="11677973" cy="15001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3EBFD-E9A8-49FF-BE0D-8478DE4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D9BF-87B8-4AC9-ADC2-13A85434F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EF53-FF03-4C56-93B0-F3BAF68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3DED5-E86B-4B69-9412-0A97E12E835F}"/>
              </a:ext>
            </a:extLst>
          </p:cNvPr>
          <p:cNvGrpSpPr/>
          <p:nvPr/>
        </p:nvGrpSpPr>
        <p:grpSpPr>
          <a:xfrm>
            <a:off x="1952787" y="200751"/>
            <a:ext cx="7886700" cy="2438400"/>
            <a:chOff x="1952787" y="200751"/>
            <a:chExt cx="7886700" cy="2438400"/>
          </a:xfrm>
        </p:grpSpPr>
        <p:pic>
          <p:nvPicPr>
            <p:cNvPr id="102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052EA105-5C4A-4F1A-8596-9D5B35B69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54DF22-3E42-432D-A687-B8D17F57B03C}"/>
                </a:ext>
              </a:extLst>
            </p:cNvPr>
            <p:cNvSpPr/>
            <p:nvPr/>
          </p:nvSpPr>
          <p:spPr>
            <a:xfrm>
              <a:off x="3838526" y="2269819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04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65BD4-5E2E-42E9-82AE-53907FCF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271" y="413215"/>
            <a:ext cx="5573233" cy="740661"/>
          </a:xfrm>
        </p:spPr>
        <p:txBody>
          <a:bodyPr>
            <a:normAutofit fontScale="90000"/>
          </a:bodyPr>
          <a:lstStyle/>
          <a:p>
            <a:r>
              <a:rPr lang="en-US" dirty="0"/>
              <a:t>Difficulty in Parallelism</a:t>
            </a:r>
            <a:br>
              <a:rPr lang="en-US" dirty="0"/>
            </a:br>
            <a:r>
              <a:rPr lang="en-US" sz="3100" dirty="0">
                <a:solidFill>
                  <a:srgbClr val="FF0000"/>
                </a:solidFill>
              </a:rPr>
              <a:t>Size of Synchronization constraints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2E56-1EA1-4AB2-B9B1-D49D7BE35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948" y="5457993"/>
            <a:ext cx="6581466" cy="98337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/>
              <a:t>Spectrum of Applications and Algorithms</a:t>
            </a:r>
          </a:p>
          <a:p>
            <a:pPr marL="0" indent="0" algn="ctr">
              <a:buNone/>
            </a:pPr>
            <a:r>
              <a:rPr lang="en-US" b="1" dirty="0"/>
              <a:t>There is also distribution seen in grid/edge computing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9A1F-AEFC-4CFC-BDE8-9B448D0E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E0A37-7CE1-4DF1-BBFD-8A65CEF0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DA573E-EAF5-41DF-95B3-9CB841BD4E07}"/>
              </a:ext>
            </a:extLst>
          </p:cNvPr>
          <p:cNvGrpSpPr/>
          <p:nvPr/>
        </p:nvGrpSpPr>
        <p:grpSpPr>
          <a:xfrm>
            <a:off x="1041991" y="681037"/>
            <a:ext cx="10002284" cy="0"/>
            <a:chOff x="1041991" y="681037"/>
            <a:chExt cx="10002284" cy="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B3D73B-63B7-413F-9BAA-70AB4A187844}"/>
                </a:ext>
              </a:extLst>
            </p:cNvPr>
            <p:cNvCxnSpPr/>
            <p:nvPr/>
          </p:nvCxnSpPr>
          <p:spPr>
            <a:xfrm>
              <a:off x="1041991" y="681037"/>
              <a:ext cx="19138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D70B65D-B9F2-4195-AD10-9D76488E31C4}"/>
                </a:ext>
              </a:extLst>
            </p:cNvPr>
            <p:cNvCxnSpPr/>
            <p:nvPr/>
          </p:nvCxnSpPr>
          <p:spPr>
            <a:xfrm>
              <a:off x="9130414" y="681037"/>
              <a:ext cx="191386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1AD01AF-CA24-49F8-B2C0-6CFC8E5E1712}"/>
              </a:ext>
            </a:extLst>
          </p:cNvPr>
          <p:cNvSpPr txBox="1"/>
          <p:nvPr/>
        </p:nvSpPr>
        <p:spPr>
          <a:xfrm>
            <a:off x="805152" y="2849769"/>
            <a:ext cx="3025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Pleasingly Parallel</a:t>
            </a:r>
          </a:p>
          <a:p>
            <a:r>
              <a:rPr lang="en-US" sz="2000" b="1" dirty="0"/>
              <a:t>Often independent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B3B4AF-3C5F-4FA5-9AAB-2D5CFAEE2B27}"/>
              </a:ext>
            </a:extLst>
          </p:cNvPr>
          <p:cNvSpPr txBox="1"/>
          <p:nvPr/>
        </p:nvSpPr>
        <p:spPr>
          <a:xfrm>
            <a:off x="1433493" y="1976376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MapReduce as in scalable databases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E1B34B-ABE5-46D1-A43B-FC8FAD87576E}"/>
              </a:ext>
            </a:extLst>
          </p:cNvPr>
          <p:cNvSpPr txBox="1"/>
          <p:nvPr/>
        </p:nvSpPr>
        <p:spPr>
          <a:xfrm>
            <a:off x="7242592" y="4645983"/>
            <a:ext cx="32338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Structured Adaptive Sparsity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Huge Jobs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A4BC5-8129-431A-A6BF-8FBF459C27ED}"/>
              </a:ext>
            </a:extLst>
          </p:cNvPr>
          <p:cNvSpPr txBox="1"/>
          <p:nvPr/>
        </p:nvSpPr>
        <p:spPr>
          <a:xfrm>
            <a:off x="979693" y="798196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Loosely Coupled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70B53-85F0-476E-A42A-AEBE48A84A67}"/>
              </a:ext>
            </a:extLst>
          </p:cNvPr>
          <p:cNvSpPr txBox="1"/>
          <p:nvPr/>
        </p:nvSpPr>
        <p:spPr>
          <a:xfrm>
            <a:off x="8197258" y="3824652"/>
            <a:ext cx="15842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Large scale simulations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57386F-E56D-42BF-B83B-9416B2E6DC39}"/>
              </a:ext>
            </a:extLst>
          </p:cNvPr>
          <p:cNvSpPr txBox="1"/>
          <p:nvPr/>
        </p:nvSpPr>
        <p:spPr>
          <a:xfrm>
            <a:off x="1780218" y="3724999"/>
            <a:ext cx="221452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Current major Big Data category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D1BBCB-0CF0-4F5E-B30A-DB9580FD8E25}"/>
              </a:ext>
            </a:extLst>
          </p:cNvPr>
          <p:cNvSpPr txBox="1"/>
          <p:nvPr/>
        </p:nvSpPr>
        <p:spPr>
          <a:xfrm>
            <a:off x="962149" y="1384187"/>
            <a:ext cx="2214525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Commodity Clouds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4279C3-DBB0-47BA-B044-51961CD19E54}"/>
              </a:ext>
            </a:extLst>
          </p:cNvPr>
          <p:cNvSpPr txBox="1"/>
          <p:nvPr/>
        </p:nvSpPr>
        <p:spPr>
          <a:xfrm>
            <a:off x="4349000" y="1351534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High Performance Interconnect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DEF111-9B75-463E-A167-2DD04AC537AC}"/>
              </a:ext>
            </a:extLst>
          </p:cNvPr>
          <p:cNvSpPr txBox="1"/>
          <p:nvPr/>
        </p:nvSpPr>
        <p:spPr>
          <a:xfrm>
            <a:off x="9018820" y="5546566"/>
            <a:ext cx="2907318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600CC"/>
                </a:solidFill>
              </a:rPr>
              <a:t>Exascale Supercomputers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0FD25-1DEF-47C4-9F7C-458B0A3BBB5B}"/>
              </a:ext>
            </a:extLst>
          </p:cNvPr>
          <p:cNvSpPr txBox="1"/>
          <p:nvPr/>
        </p:nvSpPr>
        <p:spPr>
          <a:xfrm>
            <a:off x="4247557" y="2172865"/>
            <a:ext cx="1848443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Global Machine Learning</a:t>
            </a:r>
          </a:p>
          <a:p>
            <a:r>
              <a:rPr lang="en-US" sz="2000" b="1" dirty="0"/>
              <a:t>e.g. parallel clustering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6D980-7E8A-4814-ADE1-8EFECCC23E6D}"/>
              </a:ext>
            </a:extLst>
          </p:cNvPr>
          <p:cNvSpPr txBox="1"/>
          <p:nvPr/>
        </p:nvSpPr>
        <p:spPr>
          <a:xfrm>
            <a:off x="6241163" y="2215008"/>
            <a:ext cx="1940737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Deep Learning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37F93-9EE5-4764-BA72-832278096132}"/>
              </a:ext>
            </a:extLst>
          </p:cNvPr>
          <p:cNvSpPr txBox="1"/>
          <p:nvPr/>
        </p:nvSpPr>
        <p:spPr>
          <a:xfrm>
            <a:off x="8211091" y="1218058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600CC"/>
                </a:solidFill>
              </a:rPr>
              <a:t>HPC Clouds/Supercomputers</a:t>
            </a:r>
          </a:p>
          <a:p>
            <a:pPr algn="ctr"/>
            <a:r>
              <a:rPr lang="en-US" sz="2000" b="1" dirty="0">
                <a:solidFill>
                  <a:srgbClr val="6600CC"/>
                </a:solidFill>
              </a:rPr>
              <a:t>Memory access also critical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30EBAE-3867-4BD8-89C4-6A4C1134F36D}"/>
              </a:ext>
            </a:extLst>
          </p:cNvPr>
          <p:cNvSpPr txBox="1"/>
          <p:nvPr/>
        </p:nvSpPr>
        <p:spPr>
          <a:xfrm>
            <a:off x="8541386" y="2120116"/>
            <a:ext cx="3566042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Unstructured Adaptive Sparsity</a:t>
            </a:r>
          </a:p>
          <a:p>
            <a:r>
              <a:rPr lang="en-US" sz="2000" b="1" dirty="0"/>
              <a:t>Medium size Jobs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1B90A9-8869-4DD1-9391-95B0E7C12551}"/>
              </a:ext>
            </a:extLst>
          </p:cNvPr>
          <p:cNvSpPr txBox="1"/>
          <p:nvPr/>
        </p:nvSpPr>
        <p:spPr>
          <a:xfrm>
            <a:off x="9491133" y="2963315"/>
            <a:ext cx="229515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Graph Analytics e.g. subgraph mining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528EA6-859C-45FA-A9EB-DB6034CAD441}"/>
              </a:ext>
            </a:extLst>
          </p:cNvPr>
          <p:cNvSpPr txBox="1"/>
          <p:nvPr/>
        </p:nvSpPr>
        <p:spPr>
          <a:xfrm>
            <a:off x="8350739" y="3088651"/>
            <a:ext cx="673544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LDA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12BE83-7D42-47C6-924B-78FD2E9228A3}"/>
              </a:ext>
            </a:extLst>
          </p:cNvPr>
          <p:cNvSpPr txBox="1"/>
          <p:nvPr/>
        </p:nvSpPr>
        <p:spPr>
          <a:xfrm>
            <a:off x="4775616" y="3711206"/>
            <a:ext cx="2676476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Linear Algebra at core (typically not sparse)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8A134AE-79DD-4721-BFBE-9583CE4CD20E}"/>
              </a:ext>
            </a:extLst>
          </p:cNvPr>
          <p:cNvCxnSpPr>
            <a:cxnSpLocks/>
          </p:cNvCxnSpPr>
          <p:nvPr/>
        </p:nvCxnSpPr>
        <p:spPr>
          <a:xfrm flipH="1" flipV="1">
            <a:off x="289700" y="2696059"/>
            <a:ext cx="2" cy="2965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6E987D-1AC2-4152-B74E-EAE8933DB204}"/>
              </a:ext>
            </a:extLst>
          </p:cNvPr>
          <p:cNvCxnSpPr/>
          <p:nvPr/>
        </p:nvCxnSpPr>
        <p:spPr>
          <a:xfrm rot="16200000" flipV="1">
            <a:off x="-78175" y="1312893"/>
            <a:ext cx="86991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9B71172-60C5-4391-BE7D-4A1D6B71E6BC}"/>
              </a:ext>
            </a:extLst>
          </p:cNvPr>
          <p:cNvSpPr txBox="1"/>
          <p:nvPr/>
        </p:nvSpPr>
        <p:spPr>
          <a:xfrm>
            <a:off x="76619" y="1903492"/>
            <a:ext cx="1095907" cy="70788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Size of Disk I/O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AE6539-FC09-4FC5-809E-14CAB77FBC0E}"/>
              </a:ext>
            </a:extLst>
          </p:cNvPr>
          <p:cNvSpPr txBox="1"/>
          <p:nvPr/>
        </p:nvSpPr>
        <p:spPr>
          <a:xfrm>
            <a:off x="1939636" y="13817"/>
            <a:ext cx="8384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Need a toolkit covering all applications with same API but different implementations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F395DCA-8CE1-4C74-9684-442B5AB2EBBA}"/>
              </a:ext>
            </a:extLst>
          </p:cNvPr>
          <p:cNvSpPr txBox="1"/>
          <p:nvPr/>
        </p:nvSpPr>
        <p:spPr>
          <a:xfrm>
            <a:off x="9232433" y="785857"/>
            <a:ext cx="1933649" cy="4001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Tightly Coupled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7AE611-576B-4944-9363-85BC5A2D4B2F}"/>
              </a:ext>
            </a:extLst>
          </p:cNvPr>
          <p:cNvSpPr txBox="1"/>
          <p:nvPr/>
        </p:nvSpPr>
        <p:spPr>
          <a:xfrm>
            <a:off x="832374" y="4520782"/>
            <a:ext cx="2214523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Parameter sweep simulations</a:t>
            </a:r>
          </a:p>
        </p:txBody>
      </p:sp>
    </p:spTree>
    <p:extLst>
      <p:ext uri="{BB962C8B-B14F-4D97-AF65-F5344CB8AC3E}">
        <p14:creationId xmlns:p14="http://schemas.microsoft.com/office/powerpoint/2010/main" val="430844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568" y="2384289"/>
            <a:ext cx="7152946" cy="26783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85444"/>
            <a:ext cx="4345420" cy="318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Job Submission &amp; Management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twister2 submit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Resource Managers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Slurm</a:t>
            </a:r>
            <a:endParaRPr lang="en-US" sz="2000" dirty="0"/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Nomad</a:t>
            </a:r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Kubernetes</a:t>
            </a:r>
            <a:endParaRPr lang="en-US" sz="2000" dirty="0"/>
          </a:p>
          <a:p>
            <a:pPr marL="6858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err="1"/>
              <a:t>Mesos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50165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883464" y="4833536"/>
            <a:ext cx="7943865" cy="1031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 marL="259314" indent="-258334">
              <a:buClr>
                <a:srgbClr val="000000"/>
              </a:buClr>
              <a:buFont typeface="Arial"/>
              <a:buChar char="•"/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 takes around 5 seconds to initialize a worker in Kubernetes. </a:t>
            </a:r>
          </a:p>
          <a:p>
            <a:pPr marL="259314" indent="-258334">
              <a:buClr>
                <a:srgbClr val="000000"/>
              </a:buClr>
              <a:buFont typeface="Arial"/>
              <a:buChar char="•"/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 takes around 3 seconds to initialize a worker in Mesos.  </a:t>
            </a:r>
          </a:p>
          <a:p>
            <a:pPr marL="259314" indent="-258334">
              <a:buClr>
                <a:srgbClr val="000000"/>
              </a:buClr>
              <a:buFont typeface="Arial"/>
              <a:buChar char="•"/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When 3 workers are deployed in one executor or pod, initialization times are faster in both systems.</a:t>
            </a:r>
          </a:p>
          <a:p>
            <a:pPr>
              <a:lnSpc>
                <a:spcPct val="100000"/>
              </a:lnSpc>
            </a:pP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981513" y="102223"/>
            <a:ext cx="8228974" cy="11443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Kubernetes and Mesos Worker Initialization Times 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2686500" y="4286978"/>
            <a:ext cx="1824306" cy="330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Kubernetes</a:t>
            </a:r>
            <a:endParaRPr lang="en-US" sz="1633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4"/>
          <p:cNvSpPr/>
          <p:nvPr/>
        </p:nvSpPr>
        <p:spPr>
          <a:xfrm>
            <a:off x="8201867" y="4288721"/>
            <a:ext cx="1824306" cy="3305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46" tIns="40823" rIns="81646" bIns="40823"/>
          <a:lstStyle/>
          <a:p>
            <a:pPr>
              <a:lnSpc>
                <a:spcPct val="100000"/>
              </a:lnSpc>
            </a:pPr>
            <a:r>
              <a:rPr lang="en-US" sz="1633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Mesos</a:t>
            </a:r>
            <a:endParaRPr lang="en-US" sz="1633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839585" y="1172096"/>
          <a:ext cx="5172199" cy="311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175272" y="1202577"/>
          <a:ext cx="5444025" cy="303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2893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computation graph dynamically</a:t>
            </a:r>
          </a:p>
          <a:p>
            <a:pPr lvl="1"/>
            <a:r>
              <a:rPr lang="en-US" dirty="0"/>
              <a:t>Dynamic scheduling of tasks</a:t>
            </a:r>
          </a:p>
          <a:p>
            <a:pPr lvl="1"/>
            <a:r>
              <a:rPr lang="en-US" dirty="0"/>
              <a:t>Allow fine grained control of the graph</a:t>
            </a:r>
          </a:p>
          <a:p>
            <a:r>
              <a:rPr lang="en-US" dirty="0"/>
              <a:t>Generate computation graph statically</a:t>
            </a:r>
          </a:p>
          <a:p>
            <a:pPr lvl="1"/>
            <a:r>
              <a:rPr lang="en-US" dirty="0"/>
              <a:t>Dynamic or static scheduling</a:t>
            </a:r>
          </a:p>
          <a:p>
            <a:pPr lvl="1"/>
            <a:r>
              <a:rPr lang="en-US" dirty="0"/>
              <a:t>Suitable for streaming and data query applications</a:t>
            </a:r>
          </a:p>
          <a:p>
            <a:pPr lvl="1"/>
            <a:r>
              <a:rPr lang="en-US" dirty="0"/>
              <a:t>Hard to express complex computations, especially with loops</a:t>
            </a:r>
          </a:p>
          <a:p>
            <a:r>
              <a:rPr lang="en-US" dirty="0"/>
              <a:t>Hybrid approach</a:t>
            </a:r>
          </a:p>
          <a:p>
            <a:pPr lvl="1"/>
            <a:r>
              <a:rPr lang="en-US" dirty="0"/>
              <a:t>Combine both static and dynamic graphs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1330202"/>
            <a:ext cx="3248025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75465" y="1209200"/>
            <a:ext cx="226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defined operator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90841" y="2921877"/>
            <a:ext cx="167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51572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Graph Execution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32877" y="2217683"/>
            <a:ext cx="1587062" cy="557049"/>
          </a:xfrm>
          <a:prstGeom prst="roundRect">
            <a:avLst>
              <a:gd name="adj" fmla="val 65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User Graph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702035" y="2217629"/>
            <a:ext cx="1587062" cy="557103"/>
          </a:xfrm>
          <a:prstGeom prst="roundRect">
            <a:avLst>
              <a:gd name="adj" fmla="val 65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Scheduler Plan</a:t>
            </a:r>
          </a:p>
        </p:txBody>
      </p:sp>
      <p:cxnSp>
        <p:nvCxnSpPr>
          <p:cNvPr id="10" name="Straight Arrow Connector 9"/>
          <p:cNvCxnSpPr>
            <a:stCxn id="6" idx="3"/>
            <a:endCxn id="11" idx="1"/>
          </p:cNvCxnSpPr>
          <p:nvPr/>
        </p:nvCxnSpPr>
        <p:spPr>
          <a:xfrm flipV="1">
            <a:off x="2719939" y="2496181"/>
            <a:ext cx="370937" cy="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18874" y="3133190"/>
            <a:ext cx="138422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Worker Plan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90876" y="2217629"/>
            <a:ext cx="1240222" cy="557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Scheduler</a:t>
            </a:r>
          </a:p>
        </p:txBody>
      </p:sp>
      <p:cxnSp>
        <p:nvCxnSpPr>
          <p:cNvPr id="13" name="Straight Arrow Connector 12"/>
          <p:cNvCxnSpPr>
            <a:stCxn id="3" idx="0"/>
            <a:endCxn id="11" idx="2"/>
          </p:cNvCxnSpPr>
          <p:nvPr/>
        </p:nvCxnSpPr>
        <p:spPr>
          <a:xfrm flipV="1">
            <a:off x="3710987" y="2774733"/>
            <a:ext cx="0" cy="358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8" idx="1"/>
          </p:cNvCxnSpPr>
          <p:nvPr/>
        </p:nvCxnSpPr>
        <p:spPr>
          <a:xfrm>
            <a:off x="4331098" y="2496181"/>
            <a:ext cx="370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3"/>
            <a:endCxn id="30" idx="1"/>
          </p:cNvCxnSpPr>
          <p:nvPr/>
        </p:nvCxnSpPr>
        <p:spPr>
          <a:xfrm>
            <a:off x="6289097" y="2496181"/>
            <a:ext cx="370937" cy="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65750" y="3133190"/>
            <a:ext cx="994055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cxnSp>
        <p:nvCxnSpPr>
          <p:cNvPr id="28" name="Straight Arrow Connector 27"/>
          <p:cNvCxnSpPr>
            <a:stCxn id="26" idx="0"/>
          </p:cNvCxnSpPr>
          <p:nvPr/>
        </p:nvCxnSpPr>
        <p:spPr>
          <a:xfrm flipV="1">
            <a:off x="7262778" y="2774732"/>
            <a:ext cx="0" cy="35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660034" y="2218092"/>
            <a:ext cx="1240222" cy="557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Execution Planner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229192" y="2207583"/>
            <a:ext cx="1240222" cy="557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Executor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271193" y="2217629"/>
            <a:ext cx="1587062" cy="557103"/>
          </a:xfrm>
          <a:prstGeom prst="roundRect">
            <a:avLst>
              <a:gd name="adj" fmla="val 65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Execution Plan</a:t>
            </a:r>
          </a:p>
        </p:txBody>
      </p:sp>
      <p:cxnSp>
        <p:nvCxnSpPr>
          <p:cNvPr id="55" name="Straight Arrow Connector 54"/>
          <p:cNvCxnSpPr>
            <a:stCxn id="30" idx="3"/>
            <a:endCxn id="52" idx="1"/>
          </p:cNvCxnSpPr>
          <p:nvPr/>
        </p:nvCxnSpPr>
        <p:spPr>
          <a:xfrm flipV="1">
            <a:off x="7900256" y="2496181"/>
            <a:ext cx="370937" cy="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2" idx="3"/>
            <a:endCxn id="51" idx="1"/>
          </p:cNvCxnSpPr>
          <p:nvPr/>
        </p:nvCxnSpPr>
        <p:spPr>
          <a:xfrm flipV="1">
            <a:off x="9858255" y="2486135"/>
            <a:ext cx="370937" cy="10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32877" y="4508564"/>
            <a:ext cx="3917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Task Scheduler is pluggable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Executor is pluggable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Scheduler running on all the workers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4565" y="4470662"/>
            <a:ext cx="271939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Round robin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First 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locality aware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74565" y="4139232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Scheduling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199262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4B19-F162-42D9-942C-95FB5D019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35" y="4998348"/>
            <a:ext cx="5972749" cy="1325563"/>
          </a:xfrm>
        </p:spPr>
        <p:txBody>
          <a:bodyPr/>
          <a:lstStyle/>
          <a:p>
            <a:r>
              <a:rPr lang="en-US" dirty="0"/>
              <a:t>Dataflow at Different Grain sizes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DE4E-3521-4060-A6AE-A2AA73A9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FD4F2-CE6D-47A9-8129-31B67431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56C79D0-B377-4696-8F10-892588E6C5F9}"/>
              </a:ext>
            </a:extLst>
          </p:cNvPr>
          <p:cNvGrpSpPr/>
          <p:nvPr/>
        </p:nvGrpSpPr>
        <p:grpSpPr>
          <a:xfrm>
            <a:off x="1886504" y="2322139"/>
            <a:ext cx="3900146" cy="4361685"/>
            <a:chOff x="2215309" y="1901031"/>
            <a:chExt cx="3900146" cy="436168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60FAC3D-EBAD-46F1-8A9A-558EF907E3A2}"/>
                </a:ext>
              </a:extLst>
            </p:cNvPr>
            <p:cNvGrpSpPr/>
            <p:nvPr/>
          </p:nvGrpSpPr>
          <p:grpSpPr>
            <a:xfrm>
              <a:off x="2687207" y="1901031"/>
              <a:ext cx="258742" cy="3277404"/>
              <a:chOff x="3733800" y="2133600"/>
              <a:chExt cx="228600" cy="2895600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37F20F-BEDA-4EA1-834D-AE73C4FD4AC3}"/>
                  </a:ext>
                </a:extLst>
              </p:cNvPr>
              <p:cNvSpPr/>
              <p:nvPr/>
            </p:nvSpPr>
            <p:spPr bwMode="auto">
              <a:xfrm>
                <a:off x="3733800" y="2133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2A2B691-780F-4701-814F-F8EA7988CE84}"/>
                  </a:ext>
                </a:extLst>
              </p:cNvPr>
              <p:cNvSpPr/>
              <p:nvPr/>
            </p:nvSpPr>
            <p:spPr bwMode="auto">
              <a:xfrm>
                <a:off x="3733800" y="2514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53B869-367E-46E7-A6BB-AA76CE98D481}"/>
                  </a:ext>
                </a:extLst>
              </p:cNvPr>
              <p:cNvSpPr/>
              <p:nvPr/>
            </p:nvSpPr>
            <p:spPr bwMode="auto">
              <a:xfrm>
                <a:off x="3733800" y="2895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52A7130-7520-4E3A-8AA2-9AFB7653ED86}"/>
                  </a:ext>
                </a:extLst>
              </p:cNvPr>
              <p:cNvSpPr/>
              <p:nvPr/>
            </p:nvSpPr>
            <p:spPr bwMode="auto">
              <a:xfrm>
                <a:off x="3733800" y="3276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880BA7-D027-477C-A4D1-7101F8F91166}"/>
                  </a:ext>
                </a:extLst>
              </p:cNvPr>
              <p:cNvSpPr/>
              <p:nvPr/>
            </p:nvSpPr>
            <p:spPr bwMode="auto">
              <a:xfrm>
                <a:off x="3733800" y="4038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B1B8030-A1A3-4280-BB74-AFF997B952C6}"/>
                  </a:ext>
                </a:extLst>
              </p:cNvPr>
              <p:cNvSpPr/>
              <p:nvPr/>
            </p:nvSpPr>
            <p:spPr bwMode="auto">
              <a:xfrm>
                <a:off x="3733800" y="3657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EE53AF6-DE64-46F8-B4B9-68123CE8AD7A}"/>
                  </a:ext>
                </a:extLst>
              </p:cNvPr>
              <p:cNvSpPr/>
              <p:nvPr/>
            </p:nvSpPr>
            <p:spPr bwMode="auto">
              <a:xfrm>
                <a:off x="3733800" y="4419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20F901F-070E-481B-8933-9CD659D2A3C2}"/>
                  </a:ext>
                </a:extLst>
              </p:cNvPr>
              <p:cNvSpPr/>
              <p:nvPr/>
            </p:nvSpPr>
            <p:spPr bwMode="auto">
              <a:xfrm>
                <a:off x="3733800" y="4800600"/>
                <a:ext cx="228600" cy="2286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CE0CC51-6579-49EA-BA61-33E302E75398}"/>
                </a:ext>
              </a:extLst>
            </p:cNvPr>
            <p:cNvSpPr/>
            <p:nvPr/>
          </p:nvSpPr>
          <p:spPr>
            <a:xfrm>
              <a:off x="4034837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4752A0C-E9EE-4D3D-8312-AAAAFEA19F3B}"/>
                </a:ext>
              </a:extLst>
            </p:cNvPr>
            <p:cNvGrpSpPr/>
            <p:nvPr/>
          </p:nvGrpSpPr>
          <p:grpSpPr>
            <a:xfrm>
              <a:off x="3121933" y="2053962"/>
              <a:ext cx="797806" cy="2971542"/>
              <a:chOff x="3192699" y="2182242"/>
              <a:chExt cx="704865" cy="262537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E1F2BCD-25EF-4006-A834-839781E4A232}"/>
                  </a:ext>
                </a:extLst>
              </p:cNvPr>
              <p:cNvGrpSpPr/>
              <p:nvPr/>
            </p:nvGrpSpPr>
            <p:grpSpPr>
              <a:xfrm>
                <a:off x="3192699" y="2182242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255A0191-B62E-491C-95A4-0A1C82E9A5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3612"/>
                  <a:ext cx="654184" cy="112105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6AC94475-B5FB-46FA-BA47-9EBDF92592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3FAB89D2-6329-4306-A3B4-8C8DDF67D9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5BCAED48-EBD4-464E-95C3-AD794D52AF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10FDD3A-4F75-4994-BA05-97E08E36C4E6}"/>
                  </a:ext>
                </a:extLst>
              </p:cNvPr>
              <p:cNvGrpSpPr/>
              <p:nvPr/>
            </p:nvGrpSpPr>
            <p:grpSpPr>
              <a:xfrm flipV="1">
                <a:off x="3238530" y="3571127"/>
                <a:ext cx="659034" cy="1236485"/>
                <a:chOff x="3143533" y="2159232"/>
                <a:chExt cx="659034" cy="1236485"/>
              </a:xfrm>
            </p:grpSpPr>
            <p:cxnSp>
              <p:nvCxnSpPr>
                <p:cNvPr id="59" name="Straight Arrow Connector 58">
                  <a:extLst>
                    <a:ext uri="{FF2B5EF4-FFF2-40B4-BE49-F238E27FC236}">
                      <a16:creationId xmlns:a16="http://schemas.microsoft.com/office/drawing/2014/main" id="{35641166-570F-4E7B-8022-5D0225B46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3281417"/>
                  <a:ext cx="608353" cy="11430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ACA21E93-411F-48B5-9C72-B88FC0A34D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73002" y="2917330"/>
                  <a:ext cx="578884" cy="273254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E2FF879D-32F7-4E8F-A153-C4BF214E8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43533" y="2582291"/>
                  <a:ext cx="659034" cy="527650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875BE779-1155-4839-A41D-644092919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4904" y="2159232"/>
                  <a:ext cx="607663" cy="857681"/>
                </a:xfrm>
                <a:prstGeom prst="straightConnector1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1C45198-2A1A-44E9-851D-EA8A01C61D57}"/>
                </a:ext>
              </a:extLst>
            </p:cNvPr>
            <p:cNvSpPr/>
            <p:nvPr/>
          </p:nvSpPr>
          <p:spPr>
            <a:xfrm>
              <a:off x="5684218" y="3324114"/>
              <a:ext cx="431237" cy="43123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7B708C27-1B25-45F2-970F-2D3D5956029F}"/>
                </a:ext>
              </a:extLst>
            </p:cNvPr>
            <p:cNvCxnSpPr/>
            <p:nvPr/>
          </p:nvCxnSpPr>
          <p:spPr>
            <a:xfrm>
              <a:off x="4628495" y="3539733"/>
              <a:ext cx="892534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7269F0C-869A-4A14-9E17-BF72853ABD1C}"/>
                </a:ext>
              </a:extLst>
            </p:cNvPr>
            <p:cNvCxnSpPr>
              <a:cxnSpLocks/>
            </p:cNvCxnSpPr>
            <p:nvPr/>
          </p:nvCxnSpPr>
          <p:spPr>
            <a:xfrm>
              <a:off x="5899837" y="3884723"/>
              <a:ext cx="0" cy="1962417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3FBEC59E-21D3-4EC8-BC12-7285133B7A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5309" y="5775394"/>
              <a:ext cx="368452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A8E24C-1E5A-4A4B-813D-718C6A2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309" y="3539733"/>
              <a:ext cx="34535" cy="2235661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BD79AAF-8413-40E2-BB0C-0D79BC9ADB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844" y="3573048"/>
              <a:ext cx="416849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A537380-3EE3-4C9A-A23B-AD97486873C3}"/>
                </a:ext>
              </a:extLst>
            </p:cNvPr>
            <p:cNvSpPr txBox="1"/>
            <p:nvPr/>
          </p:nvSpPr>
          <p:spPr>
            <a:xfrm>
              <a:off x="4578299" y="3723835"/>
              <a:ext cx="993694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Reduce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A4C86A7-BFF2-4988-BE61-555F6DFA408B}"/>
                </a:ext>
              </a:extLst>
            </p:cNvPr>
            <p:cNvSpPr txBox="1"/>
            <p:nvPr/>
          </p:nvSpPr>
          <p:spPr>
            <a:xfrm>
              <a:off x="2681565" y="5155904"/>
              <a:ext cx="7955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Maps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D9E26B6-DCCE-4AA3-A3D2-5E81F92E2D8C}"/>
                </a:ext>
              </a:extLst>
            </p:cNvPr>
            <p:cNvSpPr txBox="1"/>
            <p:nvPr/>
          </p:nvSpPr>
          <p:spPr>
            <a:xfrm>
              <a:off x="3158916" y="5844685"/>
              <a:ext cx="912265" cy="418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Iterate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45CA5A4-6795-4553-8DF4-38BCAF2E74A1}"/>
                </a:ext>
              </a:extLst>
            </p:cNvPr>
            <p:cNvSpPr txBox="1"/>
            <p:nvPr/>
          </p:nvSpPr>
          <p:spPr>
            <a:xfrm>
              <a:off x="4135252" y="2293180"/>
              <a:ext cx="18843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Internal Execution</a:t>
              </a:r>
              <a:br>
                <a:rPr lang="en-US" dirty="0"/>
              </a:br>
              <a:r>
                <a:rPr lang="en-US" dirty="0"/>
                <a:t>Dataflow Nodes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8EB687A-85CC-46BF-B0CD-16E4E8617E89}"/>
                </a:ext>
              </a:extLst>
            </p:cNvPr>
            <p:cNvSpPr txBox="1"/>
            <p:nvPr/>
          </p:nvSpPr>
          <p:spPr>
            <a:xfrm>
              <a:off x="3867865" y="4483232"/>
              <a:ext cx="1893621" cy="731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HPC</a:t>
              </a:r>
              <a:br>
                <a:rPr lang="en-US" dirty="0"/>
              </a:br>
              <a:r>
                <a:rPr lang="en-US" dirty="0"/>
                <a:t>Communication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903C99-ECFF-4C67-B7F3-639A0412D82C}"/>
              </a:ext>
            </a:extLst>
          </p:cNvPr>
          <p:cNvSpPr txBox="1"/>
          <p:nvPr/>
        </p:nvSpPr>
        <p:spPr>
          <a:xfrm>
            <a:off x="721271" y="173704"/>
            <a:ext cx="513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Coarse Grain Dataflows links jobs in such a pipeline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5D52AD-7D1F-4E92-95D2-CD333F5D3718}"/>
              </a:ext>
            </a:extLst>
          </p:cNvPr>
          <p:cNvSpPr txBox="1"/>
          <p:nvPr/>
        </p:nvSpPr>
        <p:spPr>
          <a:xfrm>
            <a:off x="1014938" y="540083"/>
            <a:ext cx="177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preparation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4E1A394-D4EB-4ABC-975A-D3439C20E7D8}"/>
              </a:ext>
            </a:extLst>
          </p:cNvPr>
          <p:cNvGrpSpPr/>
          <p:nvPr/>
        </p:nvGrpSpPr>
        <p:grpSpPr>
          <a:xfrm>
            <a:off x="62738" y="575926"/>
            <a:ext cx="11256142" cy="1023722"/>
            <a:chOff x="82604" y="607824"/>
            <a:chExt cx="11256142" cy="102372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B30F444-8AB8-4A0C-BFBB-4B27A3288AA1}"/>
                </a:ext>
              </a:extLst>
            </p:cNvPr>
            <p:cNvGrpSpPr/>
            <p:nvPr/>
          </p:nvGrpSpPr>
          <p:grpSpPr>
            <a:xfrm>
              <a:off x="82604" y="607824"/>
              <a:ext cx="7821382" cy="1023722"/>
              <a:chOff x="3152320" y="178786"/>
              <a:chExt cx="7821382" cy="1023722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16CBE429-89C3-4EAF-AFE7-5D9CE2628C77}"/>
                  </a:ext>
                </a:extLst>
              </p:cNvPr>
              <p:cNvSpPr/>
              <p:nvPr/>
            </p:nvSpPr>
            <p:spPr>
              <a:xfrm>
                <a:off x="315232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D5562779-E344-4874-9405-B42969171A3F}"/>
                  </a:ext>
                </a:extLst>
              </p:cNvPr>
              <p:cNvSpPr/>
              <p:nvPr/>
            </p:nvSpPr>
            <p:spPr>
              <a:xfrm>
                <a:off x="655115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2" name="Straight Arrow Connector 111">
                <a:extLst>
                  <a:ext uri="{FF2B5EF4-FFF2-40B4-BE49-F238E27FC236}">
                    <a16:creationId xmlns:a16="http://schemas.microsoft.com/office/drawing/2014/main" id="{CFC8240D-B2DD-43C2-BB13-02072A52EE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8641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D0116E7-2E71-49C3-A438-E1B0FDBC77BF}"/>
                  </a:ext>
                </a:extLst>
              </p:cNvPr>
              <p:cNvSpPr/>
              <p:nvPr/>
            </p:nvSpPr>
            <p:spPr>
              <a:xfrm>
                <a:off x="9949980" y="178786"/>
                <a:ext cx="1023722" cy="10237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A5C43115-F4B5-4FEF-9D76-275DE5153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85240" y="690647"/>
                <a:ext cx="2354372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699DD8B-58AE-4916-8658-2C03F823CE25}"/>
                </a:ext>
              </a:extLst>
            </p:cNvPr>
            <p:cNvSpPr/>
            <p:nvPr/>
          </p:nvSpPr>
          <p:spPr>
            <a:xfrm>
              <a:off x="10315024" y="607824"/>
              <a:ext cx="1023722" cy="10237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6E3512E8-7B3C-4A0C-846C-4752870AED6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652" y="1119685"/>
              <a:ext cx="2354372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0504D5-B671-43D6-BAA1-DFE141401968}"/>
              </a:ext>
            </a:extLst>
          </p:cNvPr>
          <p:cNvSpPr txBox="1"/>
          <p:nvPr/>
        </p:nvSpPr>
        <p:spPr>
          <a:xfrm>
            <a:off x="4467051" y="552615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Clustering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632C084-036E-4427-96A8-6D5C6BC3EBBA}"/>
              </a:ext>
            </a:extLst>
          </p:cNvPr>
          <p:cNvSpPr txBox="1"/>
          <p:nvPr/>
        </p:nvSpPr>
        <p:spPr>
          <a:xfrm>
            <a:off x="7892751" y="335101"/>
            <a:ext cx="1188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Dimension</a:t>
            </a:r>
          </a:p>
          <a:p>
            <a:r>
              <a:rPr lang="en-US" dirty="0"/>
              <a:t>Reduction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AB6A9BB-15D8-47A9-A49D-4A7957C6C21B}"/>
              </a:ext>
            </a:extLst>
          </p:cNvPr>
          <p:cNvSpPr txBox="1"/>
          <p:nvPr/>
        </p:nvSpPr>
        <p:spPr>
          <a:xfrm>
            <a:off x="10310302" y="211362"/>
            <a:ext cx="136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Visualization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E2FD4-41FF-4BA2-9C6F-F2308EC898AB}"/>
              </a:ext>
            </a:extLst>
          </p:cNvPr>
          <p:cNvSpPr txBox="1"/>
          <p:nvPr/>
        </p:nvSpPr>
        <p:spPr>
          <a:xfrm>
            <a:off x="101304" y="1713847"/>
            <a:ext cx="22365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internally to each job you can also elegantly express algorithm as dataflow but with more stringent performance constraints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A7EBA40-619C-4BD1-9C7D-6A54924F5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263">
            <a:off x="3437532" y="1704294"/>
            <a:ext cx="902224" cy="9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0D78EA15-DEF7-41C6-ACFE-92FC705F386B}"/>
              </a:ext>
            </a:extLst>
          </p:cNvPr>
          <p:cNvSpPr txBox="1">
            <a:spLocks/>
          </p:cNvSpPr>
          <p:nvPr/>
        </p:nvSpPr>
        <p:spPr>
          <a:xfrm>
            <a:off x="7030840" y="2369513"/>
            <a:ext cx="4880675" cy="25224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  <a:br>
              <a:rPr lang="en-US" dirty="0"/>
            </a:br>
            <a:endParaRPr lang="en-US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9FD1DEC-D102-497E-BB6E-C60F54779EB3}"/>
              </a:ext>
            </a:extLst>
          </p:cNvPr>
          <p:cNvCxnSpPr>
            <a:cxnSpLocks/>
          </p:cNvCxnSpPr>
          <p:nvPr/>
        </p:nvCxnSpPr>
        <p:spPr>
          <a:xfrm>
            <a:off x="6320433" y="3429000"/>
            <a:ext cx="0" cy="8502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A8AFFC1-55D7-4FD4-A596-33EC026164F7}"/>
              </a:ext>
            </a:extLst>
          </p:cNvPr>
          <p:cNvCxnSpPr>
            <a:cxnSpLocks/>
          </p:cNvCxnSpPr>
          <p:nvPr/>
        </p:nvCxnSpPr>
        <p:spPr>
          <a:xfrm>
            <a:off x="6285596" y="4306929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EE7F63D-FF7D-440E-9EB6-4D417C5429B0}"/>
              </a:ext>
            </a:extLst>
          </p:cNvPr>
          <p:cNvCxnSpPr>
            <a:cxnSpLocks/>
          </p:cNvCxnSpPr>
          <p:nvPr/>
        </p:nvCxnSpPr>
        <p:spPr>
          <a:xfrm>
            <a:off x="6325011" y="3429000"/>
            <a:ext cx="515041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39D91A02-AF24-490A-8689-B857A6512AC6}"/>
              </a:ext>
            </a:extLst>
          </p:cNvPr>
          <p:cNvSpPr txBox="1"/>
          <p:nvPr/>
        </p:nvSpPr>
        <p:spPr>
          <a:xfrm>
            <a:off x="6086387" y="4376864"/>
            <a:ext cx="10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Iterate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2342FE-7AE4-4FB0-A182-9EA1FB25AD5D}"/>
              </a:ext>
            </a:extLst>
          </p:cNvPr>
          <p:cNvSpPr txBox="1"/>
          <p:nvPr/>
        </p:nvSpPr>
        <p:spPr>
          <a:xfrm>
            <a:off x="5786650" y="1970740"/>
            <a:ext cx="4795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Corresponding to classic Spark K-means Dataflow</a:t>
            </a:r>
          </a:p>
        </p:txBody>
      </p:sp>
    </p:spTree>
    <p:extLst>
      <p:ext uri="{BB962C8B-B14F-4D97-AF65-F5344CB8AC3E}">
        <p14:creationId xmlns:p14="http://schemas.microsoft.com/office/powerpoint/2010/main" val="2970027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56344" y="286593"/>
            <a:ext cx="10515600" cy="1325563"/>
          </a:xfrm>
        </p:spPr>
        <p:txBody>
          <a:bodyPr/>
          <a:lstStyle/>
          <a:p>
            <a:r>
              <a:rPr lang="en-US" dirty="0"/>
              <a:t>Workflow vs Dataflow: Different grain sizes and different performance trade-offs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75" y="2455458"/>
            <a:ext cx="4487140" cy="265222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91" y="2932857"/>
            <a:ext cx="4706418" cy="23198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8655" y="5730086"/>
            <a:ext cx="5065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Workflow Controlled by Workflow Engine or a Script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8506" y="5730086"/>
            <a:ext cx="426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Dataflow application running as a single job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5675" y="1817226"/>
            <a:ext cx="438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dataflow can expand from Edge to Cloud</a:t>
            </a:r>
          </a:p>
        </p:txBody>
      </p:sp>
    </p:spTree>
    <p:extLst>
      <p:ext uri="{BB962C8B-B14F-4D97-AF65-F5344CB8AC3E}">
        <p14:creationId xmlns:p14="http://schemas.microsoft.com/office/powerpoint/2010/main" val="6830281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19995-5287-4F32-B366-79239033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189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NiFi</a:t>
            </a:r>
            <a:r>
              <a:rPr lang="en-US" b="1" dirty="0">
                <a:latin typeface="+mn-lt"/>
              </a:rPr>
              <a:t> Workflow</a:t>
            </a:r>
          </a:p>
        </p:txBody>
      </p:sp>
      <p:pic>
        <p:nvPicPr>
          <p:cNvPr id="1026" name="Picture 2" descr="Figure 1: NiFi DataFlow showing PutESP and ListenESP processors">
            <a:extLst>
              <a:ext uri="{FF2B5EF4-FFF2-40B4-BE49-F238E27FC236}">
                <a16:creationId xmlns:a16="http://schemas.microsoft.com/office/drawing/2014/main" id="{F3889281-FE4F-4B35-8505-FA420B953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0810"/>
            <a:ext cx="12192000" cy="613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140B0-1A65-4EE1-BBDE-2B471F218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24E8-F826-4BA0-BAC2-09C02DBDB5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685B-3BB4-4F1C-BD44-0CEA978B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805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7789" r="50492" b="4412"/>
          <a:stretch/>
        </p:blipFill>
        <p:spPr>
          <a:xfrm>
            <a:off x="1733493" y="0"/>
            <a:ext cx="1034989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519" y="0"/>
            <a:ext cx="6483730" cy="931653"/>
          </a:xfrm>
        </p:spPr>
        <p:txBody>
          <a:bodyPr/>
          <a:lstStyle/>
          <a:p>
            <a:r>
              <a:rPr lang="en-US" b="1" dirty="0" err="1"/>
              <a:t>Flink</a:t>
            </a:r>
            <a:r>
              <a:rPr lang="en-US" b="1" dirty="0"/>
              <a:t> MDS Dataflow Graph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98E58-F951-4531-9482-2A135C9F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2773" y="6492875"/>
            <a:ext cx="1202267" cy="365125"/>
          </a:xfrm>
        </p:spPr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8/30/2017</a:t>
            </a:r>
          </a:p>
        </p:txBody>
      </p:sp>
    </p:spTree>
    <p:extLst>
      <p:ext uri="{BB962C8B-B14F-4D97-AF65-F5344CB8AC3E}">
        <p14:creationId xmlns:p14="http://schemas.microsoft.com/office/powerpoint/2010/main" val="4008133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71B9-6B3C-44DA-B803-1707CAAA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3" y="86567"/>
            <a:ext cx="11770390" cy="11499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Systems State                               Spark </a:t>
            </a:r>
            <a:r>
              <a:rPr lang="en-US" b="1" dirty="0" err="1">
                <a:latin typeface="+mn-lt"/>
              </a:rPr>
              <a:t>Kmeans</a:t>
            </a:r>
            <a:r>
              <a:rPr lang="en-US" b="1" dirty="0">
                <a:latin typeface="+mn-lt"/>
              </a:rPr>
              <a:t> Dataflow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45D6-F2F1-4B5B-A45C-08F68F8C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475" y="1404038"/>
            <a:ext cx="4880675" cy="4351338"/>
          </a:xfrm>
        </p:spPr>
        <p:txBody>
          <a:bodyPr>
            <a:normAutofit/>
          </a:bodyPr>
          <a:lstStyle/>
          <a:p>
            <a:r>
              <a:rPr lang="en-US" dirty="0"/>
              <a:t>P = </a:t>
            </a:r>
            <a:r>
              <a:rPr lang="en-US" dirty="0" err="1"/>
              <a:t>loadPoints</a:t>
            </a:r>
            <a:r>
              <a:rPr lang="en-US" dirty="0"/>
              <a:t>()</a:t>
            </a:r>
          </a:p>
          <a:p>
            <a:r>
              <a:rPr lang="en-US" dirty="0"/>
              <a:t>C = </a:t>
            </a:r>
            <a:r>
              <a:rPr lang="en-US" dirty="0" err="1"/>
              <a:t>loadInitCenters</a:t>
            </a:r>
            <a:r>
              <a:rPr lang="en-US" dirty="0"/>
              <a:t>()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10;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  T = </a:t>
            </a:r>
            <a:r>
              <a:rPr lang="en-US" dirty="0" err="1"/>
              <a:t>P.map</a:t>
            </a:r>
            <a:r>
              <a:rPr lang="en-US" dirty="0"/>
              <a:t>().</a:t>
            </a:r>
            <a:r>
              <a:rPr lang="en-US" dirty="0" err="1"/>
              <a:t>withBroadcast</a:t>
            </a:r>
            <a:r>
              <a:rPr lang="en-US" dirty="0"/>
              <a:t>(C)</a:t>
            </a:r>
          </a:p>
          <a:p>
            <a:r>
              <a:rPr lang="en-US" dirty="0"/>
              <a:t>  C = </a:t>
            </a:r>
            <a:r>
              <a:rPr lang="en-US" dirty="0" err="1"/>
              <a:t>T.reduce</a:t>
            </a:r>
            <a:r>
              <a:rPr lang="en-US" dirty="0"/>
              <a:t>()     }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6258C6-27F5-4B7F-ACD6-81C4087F8F15}"/>
              </a:ext>
            </a:extLst>
          </p:cNvPr>
          <p:cNvGrpSpPr/>
          <p:nvPr/>
        </p:nvGrpSpPr>
        <p:grpSpPr>
          <a:xfrm>
            <a:off x="6090286" y="3144982"/>
            <a:ext cx="4955931" cy="2765476"/>
            <a:chOff x="-435208" y="3454484"/>
            <a:chExt cx="4955931" cy="276547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A4D520-A331-41CC-8EDF-A82F36A1169D}"/>
                </a:ext>
              </a:extLst>
            </p:cNvPr>
            <p:cNvGrpSpPr/>
            <p:nvPr/>
          </p:nvGrpSpPr>
          <p:grpSpPr>
            <a:xfrm>
              <a:off x="-435208" y="3454484"/>
              <a:ext cx="1990938" cy="1934479"/>
              <a:chOff x="-435208" y="3454484"/>
              <a:chExt cx="1990938" cy="1934479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73068A0-72F8-480A-994E-F62B680AA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5730" y="4784279"/>
                <a:ext cx="0" cy="60468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4AED4AC-E6AE-4011-846F-10CD04C295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84605" y="3454484"/>
                <a:ext cx="0" cy="103940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90A91D1-23E8-49EB-AB16-864D868DF9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15639" y="4511873"/>
                <a:ext cx="5150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F0D82C8-798D-41A3-8B56-DC910B8D2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435208" y="3454484"/>
                <a:ext cx="515041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E7BCFA-54C9-444A-A110-D9A8033155AE}"/>
                </a:ext>
              </a:extLst>
            </p:cNvPr>
            <p:cNvSpPr txBox="1"/>
            <p:nvPr/>
          </p:nvSpPr>
          <p:spPr>
            <a:xfrm>
              <a:off x="216981" y="5388963"/>
              <a:ext cx="43037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Save State at Coordination Point</a:t>
              </a:r>
            </a:p>
            <a:p>
              <a:r>
                <a:rPr lang="en-US" sz="2400" b="1" dirty="0">
                  <a:solidFill>
                    <a:srgbClr val="FF0000"/>
                  </a:solidFill>
                </a:rPr>
                <a:t>Store C in RDD</a:t>
              </a:r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42B4E3-460D-47B1-B828-E97CE5E00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282-C5A7-48CA-A2B4-D78464DCB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BBA4AB-4710-49B1-93DD-00F73DF5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88BADA-8136-4087-8318-CD60E84175B6}"/>
              </a:ext>
            </a:extLst>
          </p:cNvPr>
          <p:cNvSpPr/>
          <p:nvPr/>
        </p:nvSpPr>
        <p:spPr>
          <a:xfrm>
            <a:off x="16" y="977415"/>
            <a:ext cx="6096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State </a:t>
            </a:r>
            <a:r>
              <a:rPr lang="en-US" sz="3200" dirty="0"/>
              <a:t>is handled differently in systems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CORBA, AMT, MPI and Storm/Heron have long running tasks that preserve state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Spark and Flink preserve datasets across dataflow node using in-memory databases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All systems agree on coarse grain dataflow; only  keep state by exchanging data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A8B97C-9E85-4D09-B5A4-C082530F2D1D}"/>
              </a:ext>
            </a:extLst>
          </p:cNvPr>
          <p:cNvSpPr txBox="1"/>
          <p:nvPr/>
        </p:nvSpPr>
        <p:spPr>
          <a:xfrm>
            <a:off x="5926088" y="2599545"/>
            <a:ext cx="1080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Iterate</a:t>
            </a:r>
          </a:p>
        </p:txBody>
      </p:sp>
    </p:spTree>
    <p:extLst>
      <p:ext uri="{BB962C8B-B14F-4D97-AF65-F5344CB8AC3E}">
        <p14:creationId xmlns:p14="http://schemas.microsoft.com/office/powerpoint/2010/main" val="20719720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62373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Fault Tolerance and State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5406"/>
            <a:ext cx="12192000" cy="5265175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Similar form of</a:t>
            </a:r>
            <a:r>
              <a:rPr lang="en-US" sz="3600" b="1" dirty="0"/>
              <a:t> check-pointing </a:t>
            </a:r>
            <a:r>
              <a:rPr lang="en-US" sz="3600" dirty="0"/>
              <a:t>mechanism is used already in HPC and Big Data </a:t>
            </a:r>
          </a:p>
          <a:p>
            <a:pPr lvl="1"/>
            <a:r>
              <a:rPr lang="en-US" sz="3200" dirty="0"/>
              <a:t>although HPC informal as doesn’t typically specify as a dataflow graph</a:t>
            </a:r>
          </a:p>
          <a:p>
            <a:pPr lvl="1"/>
            <a:r>
              <a:rPr lang="en-US" sz="3200" dirty="0"/>
              <a:t>Flink and Spark do better than MPI due to use of</a:t>
            </a:r>
            <a:r>
              <a:rPr lang="en-US" sz="3200" b="1" dirty="0"/>
              <a:t> database </a:t>
            </a:r>
            <a:r>
              <a:rPr lang="en-US" sz="3200" dirty="0"/>
              <a:t>technologies; MPI is a bit harder due to richer state but there is an obvious integrated model using RDD type snapshots of MPI style jobs</a:t>
            </a:r>
          </a:p>
          <a:p>
            <a:r>
              <a:rPr lang="en-US" sz="3600" dirty="0"/>
              <a:t>Checkpoint </a:t>
            </a:r>
            <a:r>
              <a:rPr lang="en-US" sz="3600" b="1" dirty="0"/>
              <a:t>after each stage of the dataflow graph </a:t>
            </a:r>
            <a:r>
              <a:rPr lang="en-US" sz="3600" b="1" dirty="0">
                <a:solidFill>
                  <a:srgbClr val="FF0000"/>
                </a:solidFill>
              </a:rPr>
              <a:t>(at location of intelligent dataflow nodes)</a:t>
            </a:r>
          </a:p>
          <a:p>
            <a:pPr lvl="1"/>
            <a:r>
              <a:rPr lang="en-US" sz="3200" dirty="0"/>
              <a:t>Natural synchronization point</a:t>
            </a:r>
          </a:p>
          <a:p>
            <a:pPr lvl="1"/>
            <a:r>
              <a:rPr lang="en-US" sz="3200" dirty="0"/>
              <a:t>Let’s allows user to choose when to checkpoint (not every stage)</a:t>
            </a:r>
          </a:p>
          <a:p>
            <a:pPr lvl="1"/>
            <a:r>
              <a:rPr lang="en-US" sz="3200" dirty="0"/>
              <a:t>Save state as user specifies; Spark just saves Model state which is insufficient for complex algorithms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759B99-E7A9-44E7-80BB-B00F47A3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F4398-62D8-448F-9F4A-5D4BCEB75C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EAB09-21D7-42AC-8AD2-18FB9F0D4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4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6A6870-CAD5-4E80-A1FB-B4B07AAE7970}"/>
              </a:ext>
            </a:extLst>
          </p:cNvPr>
          <p:cNvGrpSpPr/>
          <p:nvPr/>
        </p:nvGrpSpPr>
        <p:grpSpPr>
          <a:xfrm>
            <a:off x="39321" y="0"/>
            <a:ext cx="12152679" cy="6152828"/>
            <a:chOff x="39321" y="0"/>
            <a:chExt cx="12152679" cy="61528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FD6BC40-060E-487F-91E5-0137648327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24" r="-324" b="19967"/>
            <a:stretch/>
          </p:blipFill>
          <p:spPr>
            <a:xfrm>
              <a:off x="39321" y="0"/>
              <a:ext cx="12152679" cy="550649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60625BE-E1AA-4765-91B9-80D8168172AD}"/>
                </a:ext>
              </a:extLst>
            </p:cNvPr>
            <p:cNvCxnSpPr>
              <a:cxnSpLocks/>
            </p:cNvCxnSpPr>
            <p:nvPr/>
          </p:nvCxnSpPr>
          <p:spPr>
            <a:xfrm>
              <a:off x="3928905" y="5506497"/>
              <a:ext cx="605329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08026-C06C-4228-B4E9-CF97A39779CF}"/>
                </a:ext>
              </a:extLst>
            </p:cNvPr>
            <p:cNvSpPr txBox="1"/>
            <p:nvPr/>
          </p:nvSpPr>
          <p:spPr>
            <a:xfrm>
              <a:off x="3928905" y="5506497"/>
              <a:ext cx="6163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These 3 are focus of Twister2 but we need to preserve capability on first 2 paradigms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A3C158-70C4-42D3-81EF-57F623CA55A4}"/>
                </a:ext>
              </a:extLst>
            </p:cNvPr>
            <p:cNvSpPr txBox="1"/>
            <p:nvPr/>
          </p:nvSpPr>
          <p:spPr>
            <a:xfrm>
              <a:off x="39321" y="5598831"/>
              <a:ext cx="2523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Classic Cloud Workload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1481790-2E16-48F6-9A29-A117DBD523DD}"/>
                </a:ext>
              </a:extLst>
            </p:cNvPr>
            <p:cNvCxnSpPr>
              <a:cxnSpLocks/>
            </p:cNvCxnSpPr>
            <p:nvPr/>
          </p:nvCxnSpPr>
          <p:spPr>
            <a:xfrm>
              <a:off x="62365" y="5506497"/>
              <a:ext cx="395697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5A9DB-AB4B-4B92-96FD-190EE0BF661C}"/>
                </a:ext>
              </a:extLst>
            </p:cNvPr>
            <p:cNvSpPr txBox="1"/>
            <p:nvPr/>
          </p:nvSpPr>
          <p:spPr>
            <a:xfrm>
              <a:off x="4432125" y="4998666"/>
              <a:ext cx="295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Global Machine    Learning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B67E5E-8FF6-44EA-8693-CB8EB7DA4F2B}"/>
              </a:ext>
            </a:extLst>
          </p:cNvPr>
          <p:cNvSpPr txBox="1"/>
          <p:nvPr/>
        </p:nvSpPr>
        <p:spPr>
          <a:xfrm>
            <a:off x="552893" y="808075"/>
            <a:ext cx="88133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Problem and System Architecture as efficient execution says they must match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8C2D22C-1B69-4918-9103-F1946E88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996A-3A80-47ED-B422-FDAC954B0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9DC655-1E09-4586-AA90-18F0BA31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EBBE2-A5A8-492E-9575-BF7CF360D1C7}"/>
              </a:ext>
            </a:extLst>
          </p:cNvPr>
          <p:cNvSpPr txBox="1"/>
          <p:nvPr/>
        </p:nvSpPr>
        <p:spPr>
          <a:xfrm>
            <a:off x="1939636" y="13817"/>
            <a:ext cx="8559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Need a toolkit covering 5 main paradigms with same API but different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2007140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6" y="1603376"/>
            <a:ext cx="10515600" cy="2852737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Implementing  Twister2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Futures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959" y="4589463"/>
            <a:ext cx="11677973" cy="1500187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3EBFD-E9A8-49FF-BE0D-8478DE40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0D9BF-87B8-4AC9-ADC2-13A85434FA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5/20/2018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BEF53-FF03-4C56-93B0-F3BAF68E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73DED5-E86B-4B69-9412-0A97E12E835F}"/>
              </a:ext>
            </a:extLst>
          </p:cNvPr>
          <p:cNvGrpSpPr/>
          <p:nvPr/>
        </p:nvGrpSpPr>
        <p:grpSpPr>
          <a:xfrm>
            <a:off x="1952787" y="200751"/>
            <a:ext cx="7886700" cy="2438400"/>
            <a:chOff x="1952787" y="200751"/>
            <a:chExt cx="7886700" cy="2438400"/>
          </a:xfrm>
        </p:grpSpPr>
        <p:pic>
          <p:nvPicPr>
            <p:cNvPr id="1026" name="Picture 2" descr="http://www.iterativemapreduce.org/images/twister.png">
              <a:extLst>
                <a:ext uri="{FF2B5EF4-FFF2-40B4-BE49-F238E27FC236}">
                  <a16:creationId xmlns:a16="http://schemas.microsoft.com/office/drawing/2014/main" id="{052EA105-5C4A-4F1A-8596-9D5B35B69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2787" y="200751"/>
              <a:ext cx="7886700" cy="2305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54DF22-3E42-432D-A687-B8D17F57B03C}"/>
                </a:ext>
              </a:extLst>
            </p:cNvPr>
            <p:cNvSpPr/>
            <p:nvPr/>
          </p:nvSpPr>
          <p:spPr>
            <a:xfrm>
              <a:off x="3838526" y="2269819"/>
              <a:ext cx="36625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http://www.iterativemapreduce.org/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715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Twister2 Timeline: End of August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154853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Twister:Net</a:t>
            </a:r>
            <a:r>
              <a:rPr lang="en-US" dirty="0"/>
              <a:t> Dataflow Communication API</a:t>
            </a:r>
          </a:p>
          <a:p>
            <a:pPr lvl="1"/>
            <a:r>
              <a:rPr lang="en-US" dirty="0"/>
              <a:t>Dataflow communications with MPI or TCP </a:t>
            </a:r>
          </a:p>
          <a:p>
            <a:r>
              <a:rPr lang="en-US" dirty="0"/>
              <a:t>Harp for Machine Learning (Custom BSP Communications)</a:t>
            </a:r>
          </a:p>
          <a:p>
            <a:pPr lvl="1"/>
            <a:r>
              <a:rPr lang="en-US" dirty="0"/>
              <a:t>Rich collectives</a:t>
            </a:r>
          </a:p>
          <a:p>
            <a:pPr lvl="1"/>
            <a:r>
              <a:rPr lang="en-US" dirty="0"/>
              <a:t>Around 30 ML algorithms</a:t>
            </a:r>
          </a:p>
          <a:p>
            <a:r>
              <a:rPr lang="en-US" dirty="0"/>
              <a:t>HDFS Integration</a:t>
            </a:r>
          </a:p>
          <a:p>
            <a:r>
              <a:rPr lang="en-US" dirty="0"/>
              <a:t>Task Graph</a:t>
            </a:r>
          </a:p>
          <a:p>
            <a:pPr lvl="1"/>
            <a:r>
              <a:rPr lang="en-US" dirty="0"/>
              <a:t>Streaming - Storm model</a:t>
            </a:r>
          </a:p>
          <a:p>
            <a:pPr lvl="1"/>
            <a:r>
              <a:rPr lang="en-US" dirty="0"/>
              <a:t>Batch analytics - Hadoop </a:t>
            </a:r>
          </a:p>
          <a:p>
            <a:r>
              <a:rPr lang="en-US" dirty="0"/>
              <a:t>Deployments on Docker, Kubernetes, Mesos (Aurora), Nomad, </a:t>
            </a:r>
            <a:r>
              <a:rPr lang="en-US" dirty="0" err="1"/>
              <a:t>Slurm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8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1101147"/>
          </a:xfrm>
        </p:spPr>
        <p:txBody>
          <a:bodyPr/>
          <a:lstStyle/>
          <a:p>
            <a:r>
              <a:rPr lang="en-US" dirty="0"/>
              <a:t>Twister2 Timeline: End of December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1301946"/>
            <a:ext cx="10515600" cy="47044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Native MPI integration to Mesos, Yarn</a:t>
            </a:r>
          </a:p>
          <a:p>
            <a:r>
              <a:rPr lang="en-US" dirty="0"/>
              <a:t>Naiad model based Task system for Machine Learning</a:t>
            </a:r>
          </a:p>
          <a:p>
            <a:r>
              <a:rPr lang="en-US" dirty="0"/>
              <a:t>Link to Pilot Jobs</a:t>
            </a:r>
          </a:p>
          <a:p>
            <a:r>
              <a:rPr lang="en-US" dirty="0"/>
              <a:t>Fault tolerance</a:t>
            </a:r>
          </a:p>
          <a:p>
            <a:pPr lvl="1"/>
            <a:r>
              <a:rPr lang="en-US" dirty="0"/>
              <a:t>Streaming</a:t>
            </a:r>
          </a:p>
          <a:p>
            <a:pPr lvl="1"/>
            <a:r>
              <a:rPr lang="en-US" dirty="0"/>
              <a:t>Batch</a:t>
            </a:r>
          </a:p>
          <a:p>
            <a:r>
              <a:rPr lang="en-US" dirty="0"/>
              <a:t>Hierarchical dataflows with Streaming, Machine Learning and Batch integrated seamlessly</a:t>
            </a:r>
          </a:p>
          <a:p>
            <a:r>
              <a:rPr lang="en-US" dirty="0"/>
              <a:t>Data abstractions for streaming and batch (Streamlets, RDD)</a:t>
            </a:r>
          </a:p>
          <a:p>
            <a:r>
              <a:rPr lang="en-US" dirty="0"/>
              <a:t>Workflow graphs (Kepler, Spark) with linkage defined by Data Abstractions (RDD)</a:t>
            </a:r>
          </a:p>
          <a:p>
            <a:r>
              <a:rPr lang="en-US" dirty="0"/>
              <a:t>End to end applications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881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7ADA81FF-26A8-41E6-BC6D-9F6AB18E3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68"/>
            <a:ext cx="10515600" cy="792450"/>
          </a:xfrm>
        </p:spPr>
        <p:txBody>
          <a:bodyPr/>
          <a:lstStyle/>
          <a:p>
            <a:r>
              <a:rPr lang="en-US" dirty="0"/>
              <a:t>Twister2 Timeline: After December 2018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3A334AE-0E20-4EBC-82F0-C56D48A6B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6" y="696036"/>
            <a:ext cx="10515600" cy="57593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Dynamic task migrations </a:t>
            </a:r>
          </a:p>
          <a:p>
            <a:r>
              <a:rPr lang="en-US" dirty="0"/>
              <a:t>RDMA and other communication enhancements</a:t>
            </a:r>
          </a:p>
          <a:p>
            <a:r>
              <a:rPr lang="en-US" dirty="0"/>
              <a:t>Integrate parts of Twister2 components as big data systems enhancements (i.e. run current Big Data software invoking Twister2 components)</a:t>
            </a:r>
          </a:p>
          <a:p>
            <a:pPr lvl="1"/>
            <a:r>
              <a:rPr lang="en-US" dirty="0"/>
              <a:t>Heron (easiest), Spark, Flink, Hadoop (like Harp today)</a:t>
            </a:r>
          </a:p>
          <a:p>
            <a:r>
              <a:rPr lang="en-US" dirty="0"/>
              <a:t>Support different APIs (i.e. run Twister2 looking like current Big Data Software)</a:t>
            </a:r>
          </a:p>
          <a:p>
            <a:pPr lvl="1"/>
            <a:r>
              <a:rPr lang="en-US" dirty="0"/>
              <a:t>Hadoop</a:t>
            </a:r>
          </a:p>
          <a:p>
            <a:pPr lvl="1"/>
            <a:r>
              <a:rPr lang="en-US" dirty="0"/>
              <a:t>Spark (Flink)</a:t>
            </a:r>
          </a:p>
          <a:p>
            <a:pPr lvl="1"/>
            <a:r>
              <a:rPr lang="en-US" dirty="0"/>
              <a:t>Storm</a:t>
            </a:r>
          </a:p>
          <a:p>
            <a:r>
              <a:rPr lang="en-US" dirty="0"/>
              <a:t>Refinements like Marathon with Mesos etc.</a:t>
            </a:r>
          </a:p>
          <a:p>
            <a:r>
              <a:rPr lang="en-US" dirty="0"/>
              <a:t>Function as a Service and Serverless</a:t>
            </a:r>
          </a:p>
          <a:p>
            <a:r>
              <a:rPr lang="en-US" dirty="0"/>
              <a:t>Support higher level abstractions</a:t>
            </a:r>
          </a:p>
          <a:p>
            <a:pPr lvl="1"/>
            <a:r>
              <a:rPr lang="en-US" dirty="0" err="1"/>
              <a:t>Twister:SQL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19D65-1878-4E5C-AC34-67E540740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E2CA-3D1B-40B7-AEAA-5DA74A30CD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17EE7-2B0A-4287-A07E-53181E42F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928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5542-BC99-4E7D-8E8D-3294B5130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16692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Summary of Twister2: Next Generation HPC Cloud + Edge +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C802-0D7B-4FDC-AAB8-E1E9E386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5481"/>
            <a:ext cx="12034684" cy="57508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built a high performance data analysis library SPIDAL</a:t>
            </a:r>
          </a:p>
          <a:p>
            <a:r>
              <a:rPr lang="en-US" dirty="0"/>
              <a:t>We have integrated HPC into many Apache systems with HPC-ABDS with rich set of collectives</a:t>
            </a:r>
          </a:p>
          <a:p>
            <a:r>
              <a:rPr lang="en-US" dirty="0"/>
              <a:t>We have done a preliminary analysis of the different runtimes of Hadoop, Spark, Flink, Storm, Heron, Naiad, DARMA (HPC Asynchronous Many Task) and identified key components</a:t>
            </a:r>
          </a:p>
          <a:p>
            <a:r>
              <a:rPr lang="en-US" dirty="0"/>
              <a:t>There are different technologies for different circumstances but can be unified by high level abstractions such as communication/data/task API’s</a:t>
            </a:r>
          </a:p>
          <a:p>
            <a:r>
              <a:rPr lang="en-US" dirty="0"/>
              <a:t>Apache systems use dataflow communication which is natural for distributed systems but slower for classic parallel computing</a:t>
            </a:r>
          </a:p>
          <a:p>
            <a:pPr lvl="1"/>
            <a:r>
              <a:rPr lang="en-US" dirty="0"/>
              <a:t>No standard dataflow library (why?). </a:t>
            </a:r>
            <a:r>
              <a:rPr lang="en-US" b="1" dirty="0"/>
              <a:t>Add Dataflow primitives in MPI-4?</a:t>
            </a:r>
          </a:p>
          <a:p>
            <a:r>
              <a:rPr lang="en-US" dirty="0"/>
              <a:t>HPC could adopt some of tools of Big Data as in Coordination Points (dataflow nodes), State management (fault tolerance) with RDD (datasets)</a:t>
            </a:r>
          </a:p>
          <a:p>
            <a:r>
              <a:rPr lang="en-US" dirty="0"/>
              <a:t>Could integrate dataflow and workflow in a cleaner fashion</a:t>
            </a:r>
          </a:p>
          <a:p>
            <a:r>
              <a:rPr lang="en-US" dirty="0"/>
              <a:t>Not clear so many big data and resource management approaches needed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1C741E-C512-484A-B2F3-50C367D1E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9927-F9E7-4F1B-BC28-83C18A497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DED753A-F7F1-4C48-AF01-2BCE12DD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29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ACD081-4AC4-4C8D-9D9C-E5BBD087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286"/>
            <a:ext cx="10515600" cy="146581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Comparing Spark, Flink and MPI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07510-0817-460E-987A-906281929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9333" y="2812942"/>
            <a:ext cx="10515600" cy="2479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 Global Machine Learning GML.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6BF2CD-51E4-4031-A6AB-8C8D652D9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6CED-B850-465C-B210-DECF2F1FDD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0488-FADD-4E00-B017-9100992E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Machine Learning with MPI, Spark and </a:t>
            </a:r>
            <a:r>
              <a:rPr lang="en-US" b="1" dirty="0" err="1">
                <a:latin typeface="+mn-lt"/>
              </a:rPr>
              <a:t>Flink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49" y="1825625"/>
            <a:ext cx="1125177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Three algorithms implemented in three runtimes</a:t>
            </a:r>
          </a:p>
          <a:p>
            <a:pPr lvl="1"/>
            <a:r>
              <a:rPr lang="en-US" dirty="0"/>
              <a:t>Multidimensional Scaling (MDS)</a:t>
            </a:r>
          </a:p>
          <a:p>
            <a:pPr lvl="1"/>
            <a:r>
              <a:rPr lang="en-US" dirty="0" err="1"/>
              <a:t>Terasort</a:t>
            </a:r>
            <a:endParaRPr lang="en-US" dirty="0"/>
          </a:p>
          <a:p>
            <a:pPr lvl="1"/>
            <a:r>
              <a:rPr lang="en-US" dirty="0"/>
              <a:t>K-Means (drop as no time and looked at later)</a:t>
            </a:r>
          </a:p>
          <a:p>
            <a:r>
              <a:rPr lang="en-US" dirty="0"/>
              <a:t>Implementation in Java</a:t>
            </a:r>
          </a:p>
          <a:p>
            <a:pPr lvl="1"/>
            <a:r>
              <a:rPr lang="en-US" dirty="0"/>
              <a:t>MDS is the most complex algorithm - three nested parallel loops</a:t>
            </a:r>
          </a:p>
          <a:p>
            <a:pPr lvl="1"/>
            <a:r>
              <a:rPr lang="en-US" dirty="0"/>
              <a:t>K-Means - one parallel loop</a:t>
            </a:r>
          </a:p>
          <a:p>
            <a:pPr lvl="1"/>
            <a:r>
              <a:rPr lang="en-US" dirty="0" err="1"/>
              <a:t>Terasort</a:t>
            </a:r>
            <a:r>
              <a:rPr lang="en-US" dirty="0"/>
              <a:t> - no iterations</a:t>
            </a:r>
          </a:p>
          <a:p>
            <a:pPr lvl="1"/>
            <a:endParaRPr lang="en-US" dirty="0"/>
          </a:p>
          <a:p>
            <a:r>
              <a:rPr lang="en-US" dirty="0"/>
              <a:t>With care, Java performance ~ C performance</a:t>
            </a:r>
          </a:p>
          <a:p>
            <a:r>
              <a:rPr lang="en-US" dirty="0"/>
              <a:t>Without care, Java performance &lt;&lt; C performance (details omitted)</a:t>
            </a:r>
          </a:p>
          <a:p>
            <a:pPr lvl="1"/>
            <a:endParaRPr lang="en-US" sz="32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A520D7-6484-46E2-ADBF-4B7512D4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2B2E6-C64A-4E26-9AA9-72F93E5110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C57D-28C6-41AA-B322-532EB0386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517" y="199071"/>
            <a:ext cx="11438293" cy="976604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Multidimensional Scaling: </a:t>
            </a:r>
            <a:r>
              <a:rPr lang="en-US" sz="3600" b="1" dirty="0">
                <a:latin typeface="+mn-lt"/>
              </a:rPr>
              <a:t>3 Nested Parallel Sections</a:t>
            </a:r>
            <a:endParaRPr lang="en-US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6" y="1203378"/>
            <a:ext cx="2641180" cy="47491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4368" y="5029153"/>
            <a:ext cx="4098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MDS execution time on </a:t>
            </a:r>
            <a:r>
              <a:rPr lang="en-US" sz="2000" b="1" dirty="0"/>
              <a:t>16 nodes </a:t>
            </a:r>
            <a:r>
              <a:rPr lang="en-US" sz="2000" dirty="0"/>
              <a:t>with 20 processes in each node with varying number of points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03003" y="4752107"/>
            <a:ext cx="3674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MDS execution time with 32000 points on </a:t>
            </a:r>
            <a:r>
              <a:rPr lang="en-US" b="1" dirty="0"/>
              <a:t>varying number of nodes</a:t>
            </a:r>
            <a:r>
              <a:rPr lang="en-US" dirty="0"/>
              <a:t>. Each node runs 20 parallel tasks</a:t>
            </a:r>
          </a:p>
          <a:p>
            <a:pPr algn="ctr"/>
            <a:r>
              <a:rPr lang="en-US" dirty="0"/>
              <a:t>Spark, Flink No Speedup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C9D38CA-AE07-44A1-A0F2-771E2C3E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F390-2ABC-4B4F-9A77-2F0E75B4D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C1728D-7FFC-4317-AAAE-AE12C197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ED6F8A-FBF3-42C4-9643-6D4340BA80AB}"/>
              </a:ext>
            </a:extLst>
          </p:cNvPr>
          <p:cNvGrpSpPr/>
          <p:nvPr/>
        </p:nvGrpSpPr>
        <p:grpSpPr>
          <a:xfrm>
            <a:off x="3099000" y="1742516"/>
            <a:ext cx="8781810" cy="2802763"/>
            <a:chOff x="3099000" y="1742516"/>
            <a:chExt cx="8781810" cy="28027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080" y="1742516"/>
              <a:ext cx="4113730" cy="279390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000" y="1742516"/>
              <a:ext cx="4664807" cy="280276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B1B02A8-29DC-46FC-A942-C532008B4D66}"/>
                </a:ext>
              </a:extLst>
            </p:cNvPr>
            <p:cNvSpPr txBox="1"/>
            <p:nvPr/>
          </p:nvSpPr>
          <p:spPr>
            <a:xfrm>
              <a:off x="4598307" y="230318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Flink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CAC893-AA8D-40BE-8183-2C0C9E4C7216}"/>
                </a:ext>
              </a:extLst>
            </p:cNvPr>
            <p:cNvSpPr txBox="1"/>
            <p:nvPr/>
          </p:nvSpPr>
          <p:spPr>
            <a:xfrm>
              <a:off x="4444974" y="2971728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Spark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832E50-AF28-40B0-BA29-B531B802CB83}"/>
                </a:ext>
              </a:extLst>
            </p:cNvPr>
            <p:cNvSpPr txBox="1"/>
            <p:nvPr/>
          </p:nvSpPr>
          <p:spPr>
            <a:xfrm>
              <a:off x="6161663" y="3483922"/>
              <a:ext cx="7700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MPI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6DA4D3C-B83F-4A1B-86AD-9069FF7162B3}"/>
              </a:ext>
            </a:extLst>
          </p:cNvPr>
          <p:cNvSpPr txBox="1"/>
          <p:nvPr/>
        </p:nvSpPr>
        <p:spPr>
          <a:xfrm>
            <a:off x="3119112" y="4593390"/>
            <a:ext cx="435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MPI Factor of 20-200 Faster than Spark/Flink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1FDED7-66C9-4349-8CD3-2804D9B29D79}"/>
              </a:ext>
            </a:extLst>
          </p:cNvPr>
          <p:cNvSpPr txBox="1"/>
          <p:nvPr/>
        </p:nvSpPr>
        <p:spPr>
          <a:xfrm>
            <a:off x="3891474" y="1175675"/>
            <a:ext cx="3642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Kmeans</a:t>
            </a:r>
            <a:r>
              <a:rPr lang="en-US" sz="2400" dirty="0"/>
              <a:t> also bad – see later</a:t>
            </a:r>
          </a:p>
        </p:txBody>
      </p:sp>
    </p:spTree>
    <p:extLst>
      <p:ext uri="{BB962C8B-B14F-4D97-AF65-F5344CB8AC3E}">
        <p14:creationId xmlns:p14="http://schemas.microsoft.com/office/powerpoint/2010/main" val="283531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04" y="64874"/>
            <a:ext cx="2927888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+mn-lt"/>
              </a:rPr>
              <a:t>Terasort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0F6F392-1973-44B2-990D-52A15C09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09" y="257695"/>
            <a:ext cx="5146687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04" y="1753924"/>
            <a:ext cx="4626482" cy="3740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2441" y="1159604"/>
            <a:ext cx="3563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Sorting 1TB of data records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92487" y="3769341"/>
            <a:ext cx="55414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Terasort</a:t>
            </a:r>
            <a:r>
              <a:rPr lang="en-US" sz="2000" dirty="0"/>
              <a:t> execution time in 64 and 32 nodes. Only MPI shows the sorting time and communication time as other two frameworks doesn't provide a clear method to accurately measure them. Sorting time includes data save time. </a:t>
            </a:r>
          </a:p>
          <a:p>
            <a:pPr algn="ctr"/>
            <a:r>
              <a:rPr lang="en-US" sz="2000" dirty="0"/>
              <a:t>MPI-IB - MPI with </a:t>
            </a:r>
            <a:r>
              <a:rPr lang="en-US" sz="2000" dirty="0" err="1"/>
              <a:t>Infiniband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71161" y="5627268"/>
            <a:ext cx="4944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Partition the data using a sample and regroup</a:t>
            </a:r>
          </a:p>
        </p:txBody>
      </p:sp>
    </p:spTree>
    <p:extLst>
      <p:ext uri="{BB962C8B-B14F-4D97-AF65-F5344CB8AC3E}">
        <p14:creationId xmlns:p14="http://schemas.microsoft.com/office/powerpoint/2010/main" val="26277885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23004</TotalTime>
  <Words>3368</Words>
  <Application>Microsoft Office PowerPoint</Application>
  <PresentationFormat>Widescreen</PresentationFormat>
  <Paragraphs>613</Paragraphs>
  <Slides>54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ＭＳ Ｐゴシック</vt:lpstr>
      <vt:lpstr>Arial</vt:lpstr>
      <vt:lpstr>Calibri</vt:lpstr>
      <vt:lpstr>Calibri Light</vt:lpstr>
      <vt:lpstr>DejaVu Sans</vt:lpstr>
      <vt:lpstr>Montserrat</vt:lpstr>
      <vt:lpstr>Times New Roman</vt:lpstr>
      <vt:lpstr>1_Office Theme</vt:lpstr>
      <vt:lpstr>2_Office Theme</vt:lpstr>
      <vt:lpstr>Twister2: A High-Performance Big Data Programming Environment </vt:lpstr>
      <vt:lpstr>Abstract</vt:lpstr>
      <vt:lpstr>Requirements</vt:lpstr>
      <vt:lpstr>Difficulty in Parallelism Size of Synchronization constraints</vt:lpstr>
      <vt:lpstr>PowerPoint Presentation</vt:lpstr>
      <vt:lpstr>Comparing Spark, Flink and MPI</vt:lpstr>
      <vt:lpstr>Machine Learning with MPI, Spark and Flink</vt:lpstr>
      <vt:lpstr>Multidimensional Scaling: 3 Nested Parallel Sections</vt:lpstr>
      <vt:lpstr>Terasort</vt:lpstr>
      <vt:lpstr>Software HPC-ABDS HPC-FaaS</vt:lpstr>
      <vt:lpstr>PowerPoint Presentation</vt:lpstr>
      <vt:lpstr>HPC-ABDS  Integrated wide range of HPC and Big Data technologies.  I gave up updating list in January 2016!</vt:lpstr>
      <vt:lpstr>PowerPoint Presentation</vt:lpstr>
      <vt:lpstr>Harp Plugin for Hadoop: Important part of Twister2</vt:lpstr>
      <vt:lpstr>Run time software for Harp</vt:lpstr>
      <vt:lpstr>Dynamic Rotation Control for Latent Dirichlet Allocation and Matrix Factorization SGD (stochastic gradient descent)</vt:lpstr>
      <vt:lpstr>      Harp v. Spark                   Harp v. Torch            Harp v. MPI </vt:lpstr>
      <vt:lpstr>Mahout and SPIDAL</vt:lpstr>
      <vt:lpstr>Qiu Core SPIDAL Parallel HPC Library with Collective Used</vt:lpstr>
      <vt:lpstr>Implementing  Twister2 in detail I</vt:lpstr>
      <vt:lpstr>Twister2: “Next Generation Grid - Edge – HPC Cloud” Programming Environment </vt:lpstr>
      <vt:lpstr>Integrating HPC and Apache Programming Environments</vt:lpstr>
      <vt:lpstr>Approach</vt:lpstr>
      <vt:lpstr>Twister2 Components I</vt:lpstr>
      <vt:lpstr>Twister2 Components II</vt:lpstr>
      <vt:lpstr>Different applications at different layers</vt:lpstr>
      <vt:lpstr>Implementing  Twister2 in detail II</vt:lpstr>
      <vt:lpstr>Communication Models</vt:lpstr>
      <vt:lpstr>Twister2 Dataflow Communications</vt:lpstr>
      <vt:lpstr>Twister:Net</vt:lpstr>
      <vt:lpstr>Bandwidth &amp; Latency Kernel</vt:lpstr>
      <vt:lpstr>Flink, BSP and DFW Performance</vt:lpstr>
      <vt:lpstr>K-Means algorithm performance</vt:lpstr>
      <vt:lpstr>Sorting Records</vt:lpstr>
      <vt:lpstr>Twister:Net and Apache Heron for Streaming</vt:lpstr>
      <vt:lpstr>Robot Algorithms</vt:lpstr>
      <vt:lpstr>SLAM Simultaneous Localization and Mapping</vt:lpstr>
      <vt:lpstr>Performance of SLAM Storm v. Twister2</vt:lpstr>
      <vt:lpstr>Implementing  Twister2 in detail III</vt:lpstr>
      <vt:lpstr>Resource Allocation</vt:lpstr>
      <vt:lpstr>PowerPoint Presentation</vt:lpstr>
      <vt:lpstr>Task System</vt:lpstr>
      <vt:lpstr>Task Graph Execution</vt:lpstr>
      <vt:lpstr>Dataflow at Different Grain sizes</vt:lpstr>
      <vt:lpstr>Workflow vs Dataflow: Different grain sizes and different performance trade-offs</vt:lpstr>
      <vt:lpstr>NiFi Workflow</vt:lpstr>
      <vt:lpstr>Flink MDS Dataflow Graph</vt:lpstr>
      <vt:lpstr>Systems State                               Spark Kmeans Dataflow</vt:lpstr>
      <vt:lpstr>Fault Tolerance and State  </vt:lpstr>
      <vt:lpstr>Implementing  Twister2 Futures</vt:lpstr>
      <vt:lpstr>Twister2 Timeline: End of August 2018</vt:lpstr>
      <vt:lpstr>Twister2 Timeline: End of December 2018</vt:lpstr>
      <vt:lpstr>Twister2 Timeline: After December 2018</vt:lpstr>
      <vt:lpstr>Summary of Twister2: Next Generation HPC Cloud + Edge + Grid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Efficient Dataflow Frameworks for Big Data Applications: Integrating Parallel and Distributed Computing Runtimes</dc:title>
  <dc:creator>supun</dc:creator>
  <cp:lastModifiedBy>Geoffrey Fox</cp:lastModifiedBy>
  <cp:revision>334</cp:revision>
  <dcterms:created xsi:type="dcterms:W3CDTF">2017-06-12T19:54:34Z</dcterms:created>
  <dcterms:modified xsi:type="dcterms:W3CDTF">2018-05-21T16:00:11Z</dcterms:modified>
</cp:coreProperties>
</file>