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14"/>
  </p:notesMasterIdLst>
  <p:sldIdLst>
    <p:sldId id="256" r:id="rId3"/>
    <p:sldId id="868" r:id="rId4"/>
    <p:sldId id="869" r:id="rId5"/>
    <p:sldId id="870" r:id="rId6"/>
    <p:sldId id="871" r:id="rId7"/>
    <p:sldId id="872" r:id="rId8"/>
    <p:sldId id="874" r:id="rId9"/>
    <p:sldId id="873" r:id="rId10"/>
    <p:sldId id="875" r:id="rId11"/>
    <p:sldId id="860" r:id="rId12"/>
    <p:sldId id="87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AFF31A-1A42-4B28-B49B-E0B0C160BC00}">
  <a:tblStyle styleId="{A2AFF31A-1A42-4B28-B49B-E0B0C160BC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3" autoAdjust="0"/>
    <p:restoredTop sz="94660"/>
  </p:normalViewPr>
  <p:slideViewPr>
    <p:cSldViewPr snapToGrid="0">
      <p:cViewPr varScale="1">
        <p:scale>
          <a:sx n="123" d="100"/>
          <a:sy n="123"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b99d50a2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3b99d50a2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3b99d50a2_2_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05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dirty="0"/>
          </a:p>
        </p:txBody>
      </p:sp>
      <p:sp>
        <p:nvSpPr>
          <p:cNvPr id="59" name="Google Shape;59;p1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900">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65" name="Google Shape;65;p1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2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4" name="Google Shape;84;p2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85" name="Google Shape;85;p2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1"/>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1" name="Google Shape;91;p2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9" name="Google Shape;99;p2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r>
              <a:rPr lang="en-US"/>
              <a:t>5/10/2019</a:t>
            </a:r>
            <a:endParaRPr/>
          </a:p>
        </p:txBody>
      </p:sp>
      <p:sp>
        <p:nvSpPr>
          <p:cNvPr id="54" name="Google Shape;54;p1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p:nvPr/>
        </p:nvSpPr>
        <p:spPr>
          <a:xfrm>
            <a:off x="0" y="4898925"/>
            <a:ext cx="1837500" cy="2445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dirty="0">
                <a:solidFill>
                  <a:schemeClr val="lt1"/>
                </a:solidFill>
                <a:latin typeface="Calibri"/>
                <a:ea typeface="Calibri"/>
                <a:cs typeface="Calibri"/>
                <a:sym typeface="Calibri"/>
              </a:rPr>
              <a:t>Digital Science Center</a:t>
            </a:r>
            <a:endParaRPr sz="1100"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5" r:id="rId3"/>
    <p:sldLayoutId id="2147483666" r:id="rId4"/>
    <p:sldLayoutId id="2147483667" r:id="rId5"/>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3"/>
          <p:cNvSpPr txBox="1">
            <a:spLocks noGrp="1"/>
          </p:cNvSpPr>
          <p:nvPr>
            <p:ph type="title"/>
          </p:nvPr>
        </p:nvSpPr>
        <p:spPr>
          <a:xfrm>
            <a:off x="9300" y="43651"/>
            <a:ext cx="9134700" cy="990644"/>
          </a:xfrm>
          <a:prstGeom prst="rect">
            <a:avLst/>
          </a:prstGeom>
          <a:noFill/>
          <a:ln>
            <a:noFill/>
          </a:ln>
        </p:spPr>
        <p:txBody>
          <a:bodyPr spcFirstLastPara="1" wrap="square" lIns="68575" tIns="34275" rIns="68575" bIns="34275" anchor="b" anchorCtr="0">
            <a:noAutofit/>
          </a:bodyPr>
          <a:lstStyle/>
          <a:p>
            <a:pPr algn="ctr"/>
            <a:r>
              <a:rPr lang="en-US" sz="3600" dirty="0"/>
              <a:t>HPC, AI, and Big Data, what is the future of CS research and how should we support them?</a:t>
            </a:r>
            <a:endParaRPr lang="en-US" sz="3600" b="0" dirty="0"/>
          </a:p>
        </p:txBody>
      </p:sp>
      <p:sp>
        <p:nvSpPr>
          <p:cNvPr id="107" name="Google Shape;107;p23"/>
          <p:cNvSpPr/>
          <p:nvPr/>
        </p:nvSpPr>
        <p:spPr>
          <a:xfrm>
            <a:off x="-692381" y="2399493"/>
            <a:ext cx="9134700" cy="715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i="0" u="none" strike="noStrike" cap="none" dirty="0">
                <a:solidFill>
                  <a:schemeClr val="tx1"/>
                </a:solidFill>
                <a:latin typeface="Calibri"/>
                <a:ea typeface="Calibri"/>
                <a:cs typeface="Calibri"/>
                <a:sym typeface="Calibri"/>
              </a:rPr>
              <a:t>Shenzhen, China </a:t>
            </a:r>
            <a:br>
              <a:rPr lang="en-US" sz="2400" b="1" i="0" u="none" strike="noStrike" cap="none" dirty="0">
                <a:solidFill>
                  <a:schemeClr val="tx1"/>
                </a:solidFill>
                <a:latin typeface="Calibri"/>
                <a:ea typeface="Calibri"/>
                <a:cs typeface="Calibri"/>
                <a:sym typeface="Calibri"/>
              </a:rPr>
            </a:br>
            <a:r>
              <a:rPr lang="en" sz="2400" b="1" i="0" u="none" strike="noStrike" cap="none" dirty="0">
                <a:solidFill>
                  <a:schemeClr val="tx1"/>
                </a:solidFill>
                <a:latin typeface="Calibri"/>
                <a:ea typeface="Calibri"/>
                <a:cs typeface="Calibri"/>
                <a:sym typeface="Calibri"/>
              </a:rPr>
              <a:t>Geoffrey Fox, </a:t>
            </a:r>
            <a:r>
              <a:rPr lang="en-US" sz="2400" b="1" i="0" u="none" strike="noStrike" cap="none" dirty="0">
                <a:solidFill>
                  <a:schemeClr val="tx1"/>
                </a:solidFill>
                <a:latin typeface="Calibri"/>
                <a:ea typeface="Calibri"/>
                <a:cs typeface="Calibri"/>
                <a:sym typeface="Calibri"/>
              </a:rPr>
              <a:t>May 10</a:t>
            </a:r>
            <a:r>
              <a:rPr lang="en" sz="2400" b="1" i="0" u="none" strike="noStrike" cap="none" dirty="0">
                <a:solidFill>
                  <a:schemeClr val="tx1"/>
                </a:solidFill>
                <a:latin typeface="Calibri"/>
                <a:ea typeface="Calibri"/>
                <a:cs typeface="Calibri"/>
                <a:sym typeface="Calibri"/>
              </a:rPr>
              <a:t>, 2019</a:t>
            </a:r>
            <a:br>
              <a:rPr lang="en" sz="1800" b="1" i="0" u="none" strike="noStrike" cap="none" dirty="0">
                <a:solidFill>
                  <a:schemeClr val="tx1"/>
                </a:solidFill>
                <a:latin typeface="Calibri"/>
                <a:ea typeface="Calibri"/>
                <a:cs typeface="Calibri"/>
                <a:sym typeface="Calibri"/>
              </a:rPr>
            </a:br>
            <a:r>
              <a:rPr lang="en" sz="18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gcf@indiana.edu</a:t>
            </a:r>
            <a:r>
              <a:rPr lang="en" sz="1800" b="0" i="0" u="none" strike="noStrike" cap="none" dirty="0">
                <a:solidFill>
                  <a:schemeClr val="tx1"/>
                </a:solidFill>
                <a:latin typeface="Arial"/>
                <a:ea typeface="Arial"/>
                <a:cs typeface="Arial"/>
                <a:sym typeface="Arial"/>
              </a:rPr>
              <a:t>, </a:t>
            </a:r>
            <a:br>
              <a:rPr lang="en" sz="1800" b="0" i="0" u="none" strike="noStrike" cap="none" dirty="0">
                <a:solidFill>
                  <a:schemeClr val="tx1"/>
                </a:solidFill>
                <a:latin typeface="Arial"/>
                <a:ea typeface="Arial"/>
                <a:cs typeface="Arial"/>
                <a:sym typeface="Arial"/>
              </a:rPr>
            </a:br>
            <a:r>
              <a:rPr lang="en" sz="18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http://www.dsc.soic.indiana.edu/</a:t>
            </a:r>
            <a:r>
              <a:rPr lang="en" sz="1800" b="0" i="0" u="none" strike="noStrike" cap="none" dirty="0">
                <a:solidFill>
                  <a:schemeClr val="tx1"/>
                </a:solidFill>
                <a:latin typeface="Arial"/>
                <a:ea typeface="Arial"/>
                <a:cs typeface="Arial"/>
                <a:sym typeface="Arial"/>
              </a:rPr>
              <a:t>, </a:t>
            </a:r>
            <a:br>
              <a:rPr lang="en" sz="1800" b="0" i="0" u="none" strike="noStrike" cap="none" dirty="0">
                <a:solidFill>
                  <a:schemeClr val="tx1"/>
                </a:solidFill>
                <a:latin typeface="Arial"/>
                <a:ea typeface="Arial"/>
                <a:cs typeface="Arial"/>
                <a:sym typeface="Arial"/>
              </a:rPr>
            </a:br>
            <a:r>
              <a:rPr lang="en" sz="18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http://spidal.org</a:t>
            </a:r>
            <a:r>
              <a:rPr lang="en" sz="1800" b="0" i="0" u="none" strike="noStrike" cap="none" dirty="0">
                <a:solidFill>
                  <a:schemeClr val="tx1"/>
                </a:solidFill>
                <a:sym typeface="Arial"/>
              </a:rPr>
              <a:t>/</a:t>
            </a:r>
            <a:endParaRPr sz="1100" dirty="0">
              <a:solidFill>
                <a:schemeClr val="tx1"/>
              </a:solidFill>
            </a:endParaRPr>
          </a:p>
        </p:txBody>
      </p:sp>
      <p:sp>
        <p:nvSpPr>
          <p:cNvPr id="108" name="Google Shape;108;p2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chemeClr val="tx1"/>
                </a:solidFill>
              </a:rPr>
              <a:t>1</a:t>
            </a:fld>
            <a:endParaRPr sz="1100">
              <a:solidFill>
                <a:schemeClr val="tx1"/>
              </a:solidFill>
            </a:endParaRPr>
          </a:p>
        </p:txBody>
      </p:sp>
      <p:sp>
        <p:nvSpPr>
          <p:cNvPr id="109" name="Google Shape;109;p2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chemeClr val="tx1"/>
                </a:solidFill>
              </a:rPr>
              <a:t>5/10/2019</a:t>
            </a:r>
            <a:endParaRPr sz="1100">
              <a:solidFill>
                <a:schemeClr val="tx1"/>
              </a:solidFill>
            </a:endParaRPr>
          </a:p>
        </p:txBody>
      </p:sp>
      <p:sp>
        <p:nvSpPr>
          <p:cNvPr id="110" name="Google Shape;110;p23"/>
          <p:cNvSpPr txBox="1"/>
          <p:nvPr/>
        </p:nvSpPr>
        <p:spPr>
          <a:xfrm>
            <a:off x="2225630" y="3969298"/>
            <a:ext cx="3298678" cy="80868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1" i="0" u="none" strike="noStrike" cap="none" dirty="0">
              <a:solidFill>
                <a:schemeClr val="tx1"/>
              </a:solidFill>
              <a:latin typeface="Calibri"/>
              <a:ea typeface="Calibri"/>
              <a:cs typeface="Calibri"/>
              <a:sym typeface="Calibri"/>
            </a:endParaRPr>
          </a:p>
          <a:p>
            <a:pPr marL="0" marR="0" lvl="0" indent="0" algn="ctr" rtl="0">
              <a:spcBef>
                <a:spcPts val="0"/>
              </a:spcBef>
              <a:spcAft>
                <a:spcPts val="0"/>
              </a:spcAft>
              <a:buNone/>
            </a:pPr>
            <a:r>
              <a:rPr lang="en" sz="2000" b="1" i="0" u="none" strike="noStrike" cap="none" dirty="0">
                <a:solidFill>
                  <a:schemeClr val="tx1"/>
                </a:solidFill>
                <a:latin typeface="Calibri"/>
                <a:ea typeface="Calibri"/>
                <a:cs typeface="Calibri"/>
                <a:sym typeface="Calibri"/>
              </a:rPr>
              <a:t>Digital </a:t>
            </a:r>
            <a:br>
              <a:rPr lang="en" sz="2000" b="1" i="0" u="none" strike="noStrike" cap="none" dirty="0">
                <a:solidFill>
                  <a:schemeClr val="tx1"/>
                </a:solidFill>
                <a:latin typeface="Calibri"/>
                <a:ea typeface="Calibri"/>
                <a:cs typeface="Calibri"/>
                <a:sym typeface="Calibri"/>
              </a:rPr>
            </a:br>
            <a:r>
              <a:rPr lang="en" sz="2000" b="1" i="0" u="none" strike="noStrike" cap="none" dirty="0">
                <a:solidFill>
                  <a:schemeClr val="tx1"/>
                </a:solidFill>
                <a:latin typeface="Calibri"/>
                <a:ea typeface="Calibri"/>
                <a:cs typeface="Calibri"/>
                <a:sym typeface="Calibri"/>
              </a:rPr>
              <a:t>Science Center</a:t>
            </a:r>
            <a:endParaRPr sz="2000" b="0" i="0" u="none" strike="noStrike" cap="none" dirty="0">
              <a:solidFill>
                <a:schemeClr val="tx1"/>
              </a:solidFill>
              <a:sym typeface="Arial"/>
            </a:endParaRPr>
          </a:p>
          <a:p>
            <a:pPr marL="0" marR="0" lvl="0" indent="0" algn="l" rtl="0">
              <a:spcBef>
                <a:spcPts val="0"/>
              </a:spcBef>
              <a:spcAft>
                <a:spcPts val="0"/>
              </a:spcAft>
              <a:buNone/>
            </a:pPr>
            <a:endParaRPr sz="1400" dirty="0">
              <a:solidFill>
                <a:schemeClr val="tx1"/>
              </a:solidFill>
              <a:latin typeface="Calibri"/>
              <a:ea typeface="Calibri"/>
              <a:cs typeface="Calibri"/>
              <a:sym typeface="Calibri"/>
            </a:endParaRPr>
          </a:p>
        </p:txBody>
      </p:sp>
      <p:pic>
        <p:nvPicPr>
          <p:cNvPr id="1032" name="Picture 8" descr="https://upload.wikimedia.org/wikipedia/commons/thumb/8/81/Ping_An_Tower_Nov.2016.jpg/800px-Ping_An_Tower_Nov.2016.jpg">
            <a:extLst>
              <a:ext uri="{FF2B5EF4-FFF2-40B4-BE49-F238E27FC236}">
                <a16:creationId xmlns:a16="http://schemas.microsoft.com/office/drawing/2014/main" id="{AEEDB45B-9BA3-4B0B-9B09-90D07D2C4F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56381"/>
            <a:ext cx="2082955" cy="27784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lbs.escience.cn/doc/5c35becb0cf296742e02ad11.jpg">
            <a:extLst>
              <a:ext uri="{FF2B5EF4-FFF2-40B4-BE49-F238E27FC236}">
                <a16:creationId xmlns:a16="http://schemas.microsoft.com/office/drawing/2014/main" id="{D84B1148-6F18-4D76-910C-0E03DD5B69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078" r="22588"/>
          <a:stretch/>
        </p:blipFill>
        <p:spPr bwMode="auto">
          <a:xfrm>
            <a:off x="457298" y="966125"/>
            <a:ext cx="7719563" cy="13950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7/73/Huawei_1.JPG">
            <a:extLst>
              <a:ext uri="{FF2B5EF4-FFF2-40B4-BE49-F238E27FC236}">
                <a16:creationId xmlns:a16="http://schemas.microsoft.com/office/drawing/2014/main" id="{777B8972-E4E8-47FA-8A5F-7DB7295B61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6983" y="2356381"/>
            <a:ext cx="3477017" cy="2787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246E-2556-4868-8754-BC66CA30AE86}"/>
              </a:ext>
            </a:extLst>
          </p:cNvPr>
          <p:cNvSpPr>
            <a:spLocks noGrp="1"/>
          </p:cNvSpPr>
          <p:nvPr>
            <p:ph type="title"/>
          </p:nvPr>
        </p:nvSpPr>
        <p:spPr>
          <a:xfrm>
            <a:off x="15699" y="108395"/>
            <a:ext cx="9049424" cy="696385"/>
          </a:xfrm>
        </p:spPr>
        <p:txBody>
          <a:bodyPr/>
          <a:lstStyle/>
          <a:p>
            <a:r>
              <a:rPr lang="en-US" dirty="0"/>
              <a:t>Gartner on Data Science, Data Engineering and Software Engineering</a:t>
            </a:r>
          </a:p>
        </p:txBody>
      </p:sp>
      <p:sp>
        <p:nvSpPr>
          <p:cNvPr id="3" name="Content Placeholder 2">
            <a:extLst>
              <a:ext uri="{FF2B5EF4-FFF2-40B4-BE49-F238E27FC236}">
                <a16:creationId xmlns:a16="http://schemas.microsoft.com/office/drawing/2014/main" id="{9FA307A3-703B-4E13-B924-1D455963C9D3}"/>
              </a:ext>
            </a:extLst>
          </p:cNvPr>
          <p:cNvSpPr>
            <a:spLocks noGrp="1"/>
          </p:cNvSpPr>
          <p:nvPr>
            <p:ph idx="1"/>
          </p:nvPr>
        </p:nvSpPr>
        <p:spPr>
          <a:xfrm>
            <a:off x="0" y="768385"/>
            <a:ext cx="7886700" cy="3263504"/>
          </a:xfrm>
        </p:spPr>
        <p:txBody>
          <a:bodyPr>
            <a:normAutofit lnSpcReduction="10000"/>
          </a:bodyPr>
          <a:lstStyle/>
          <a:p>
            <a:r>
              <a:rPr lang="en-US" dirty="0"/>
              <a:t> Gartner says that job numbers in data science teams are</a:t>
            </a:r>
          </a:p>
          <a:p>
            <a:r>
              <a:rPr lang="en-US" dirty="0"/>
              <a:t>10% - Data Scientists are quite small fraction</a:t>
            </a:r>
          </a:p>
          <a:p>
            <a:r>
              <a:rPr lang="en-US" dirty="0"/>
              <a:t>20% - Citizen Data Scientists ("decision makers")</a:t>
            </a:r>
          </a:p>
          <a:p>
            <a:r>
              <a:rPr lang="en-US" dirty="0"/>
              <a:t>30% - Data Engineers</a:t>
            </a:r>
          </a:p>
          <a:p>
            <a:r>
              <a:rPr lang="en-US" dirty="0"/>
              <a:t>20% - Business experts</a:t>
            </a:r>
          </a:p>
          <a:p>
            <a:r>
              <a:rPr lang="en-US" dirty="0"/>
              <a:t>15% - Software engineers</a:t>
            </a:r>
          </a:p>
          <a:p>
            <a:r>
              <a:rPr lang="en-US" dirty="0"/>
              <a:t>5%   - Quant geeks</a:t>
            </a:r>
          </a:p>
          <a:p>
            <a:r>
              <a:rPr lang="en-US" dirty="0"/>
              <a:t>~0% - Unicorns </a:t>
            </a:r>
            <a:br>
              <a:rPr lang="en-US" dirty="0"/>
            </a:br>
            <a:r>
              <a:rPr lang="en-US" dirty="0"/>
              <a:t>          (very few exist!)</a:t>
            </a:r>
          </a:p>
          <a:p>
            <a:endParaRPr lang="en-US" dirty="0"/>
          </a:p>
        </p:txBody>
      </p:sp>
      <p:sp>
        <p:nvSpPr>
          <p:cNvPr id="5" name="AutoShape 2" descr="image.png">
            <a:extLst>
              <a:ext uri="{FF2B5EF4-FFF2-40B4-BE49-F238E27FC236}">
                <a16:creationId xmlns:a16="http://schemas.microsoft.com/office/drawing/2014/main" id="{0E4A9930-450F-42E9-B0BF-D0FAA655E7E5}"/>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9" name="Picture 8">
            <a:extLst>
              <a:ext uri="{FF2B5EF4-FFF2-40B4-BE49-F238E27FC236}">
                <a16:creationId xmlns:a16="http://schemas.microsoft.com/office/drawing/2014/main" id="{39EE3E9C-855C-4B20-80E3-259D3F783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467" y="2237574"/>
            <a:ext cx="6114065" cy="2338472"/>
          </a:xfrm>
          <a:prstGeom prst="rect">
            <a:avLst/>
          </a:prstGeom>
        </p:spPr>
      </p:pic>
      <p:sp>
        <p:nvSpPr>
          <p:cNvPr id="10" name="Slide Number Placeholder 9">
            <a:extLst>
              <a:ext uri="{FF2B5EF4-FFF2-40B4-BE49-F238E27FC236}">
                <a16:creationId xmlns:a16="http://schemas.microsoft.com/office/drawing/2014/main" id="{90A25A7D-8DCC-4E63-9585-8FD43C6E7B8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47745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1D83-D68C-422A-9FB4-23FD7B0DEF23}"/>
              </a:ext>
            </a:extLst>
          </p:cNvPr>
          <p:cNvSpPr>
            <a:spLocks noGrp="1"/>
          </p:cNvSpPr>
          <p:nvPr>
            <p:ph type="title"/>
          </p:nvPr>
        </p:nvSpPr>
        <p:spPr/>
        <p:txBody>
          <a:bodyPr/>
          <a:lstStyle/>
          <a:p>
            <a:r>
              <a:rPr lang="en-US" dirty="0"/>
              <a:t>Communities/Expertise in Future World</a:t>
            </a:r>
          </a:p>
        </p:txBody>
      </p:sp>
      <p:sp>
        <p:nvSpPr>
          <p:cNvPr id="3" name="Text Placeholder 2">
            <a:extLst>
              <a:ext uri="{FF2B5EF4-FFF2-40B4-BE49-F238E27FC236}">
                <a16:creationId xmlns:a16="http://schemas.microsoft.com/office/drawing/2014/main" id="{B6DB6679-9E1E-472A-A919-6470E92AA966}"/>
              </a:ext>
            </a:extLst>
          </p:cNvPr>
          <p:cNvSpPr>
            <a:spLocks noGrp="1"/>
          </p:cNvSpPr>
          <p:nvPr>
            <p:ph type="body" idx="1"/>
          </p:nvPr>
        </p:nvSpPr>
        <p:spPr>
          <a:xfrm>
            <a:off x="220250" y="1028255"/>
            <a:ext cx="8703500" cy="3357765"/>
          </a:xfrm>
        </p:spPr>
        <p:txBody>
          <a:bodyPr/>
          <a:lstStyle/>
          <a:p>
            <a:r>
              <a:rPr lang="en-US" sz="2400" b="1" dirty="0"/>
              <a:t>Hard core ML </a:t>
            </a:r>
            <a:r>
              <a:rPr lang="en-US" sz="2400" dirty="0"/>
              <a:t>community enhances Machine Learning Algorithms</a:t>
            </a:r>
          </a:p>
          <a:p>
            <a:r>
              <a:rPr lang="en-US" sz="2400" b="1" dirty="0"/>
              <a:t>AI First Engineering </a:t>
            </a:r>
            <a:r>
              <a:rPr lang="en-US" sz="2400" dirty="0"/>
              <a:t>community uses and advances</a:t>
            </a:r>
          </a:p>
          <a:p>
            <a:pPr lvl="1"/>
            <a:r>
              <a:rPr lang="en-US" sz="2000" b="1" dirty="0"/>
              <a:t>AI</a:t>
            </a:r>
          </a:p>
          <a:p>
            <a:pPr lvl="1"/>
            <a:r>
              <a:rPr lang="en-US" sz="2000" b="1" dirty="0"/>
              <a:t>HPC and Cyberinfrastructure</a:t>
            </a:r>
          </a:p>
          <a:p>
            <a:pPr lvl="1"/>
            <a:r>
              <a:rPr lang="en-US" sz="2000" b="1" dirty="0"/>
              <a:t>Parallel and Distributed Computing</a:t>
            </a:r>
          </a:p>
          <a:p>
            <a:pPr lvl="1"/>
            <a:r>
              <a:rPr lang="en-US" sz="2000" b="1" dirty="0"/>
              <a:t>Edge Computing and Internet of Things</a:t>
            </a:r>
          </a:p>
          <a:p>
            <a:r>
              <a:rPr lang="en-US" sz="2400" dirty="0"/>
              <a:t>To build </a:t>
            </a:r>
            <a:r>
              <a:rPr lang="en-US" sz="2400" b="1" dirty="0"/>
              <a:t>High Performance Big Data systems </a:t>
            </a:r>
            <a:r>
              <a:rPr lang="en-US" sz="2400" dirty="0"/>
              <a:t>addressing all important research and community/industry needs</a:t>
            </a:r>
          </a:p>
          <a:p>
            <a:r>
              <a:rPr lang="en-US" sz="2400" dirty="0"/>
              <a:t>All of this part of Applied </a:t>
            </a:r>
            <a:r>
              <a:rPr lang="en-US" sz="2400" b="1" dirty="0"/>
              <a:t>Computer Science</a:t>
            </a:r>
          </a:p>
          <a:p>
            <a:pPr lvl="1"/>
            <a:endParaRPr lang="en-US" sz="2000" dirty="0"/>
          </a:p>
        </p:txBody>
      </p:sp>
      <p:sp>
        <p:nvSpPr>
          <p:cNvPr id="4" name="Date Placeholder 3">
            <a:extLst>
              <a:ext uri="{FF2B5EF4-FFF2-40B4-BE49-F238E27FC236}">
                <a16:creationId xmlns:a16="http://schemas.microsoft.com/office/drawing/2014/main" id="{2386A363-B74F-4699-924C-119D63D28538}"/>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CCB0758-74D8-41BB-822B-C9B5EB5AEC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91811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5137-0A52-41FF-8F6E-8BCCD162C7B6}"/>
              </a:ext>
            </a:extLst>
          </p:cNvPr>
          <p:cNvSpPr>
            <a:spLocks noGrp="1"/>
          </p:cNvSpPr>
          <p:nvPr>
            <p:ph type="title"/>
          </p:nvPr>
        </p:nvSpPr>
        <p:spPr>
          <a:xfrm>
            <a:off x="843335" y="170620"/>
            <a:ext cx="7886700" cy="680313"/>
          </a:xfrm>
        </p:spPr>
        <p:txBody>
          <a:bodyPr/>
          <a:lstStyle/>
          <a:p>
            <a:r>
              <a:rPr lang="en-US" dirty="0"/>
              <a:t>Panel Charge</a:t>
            </a:r>
          </a:p>
        </p:txBody>
      </p:sp>
      <p:sp>
        <p:nvSpPr>
          <p:cNvPr id="3" name="Text Placeholder 2">
            <a:extLst>
              <a:ext uri="{FF2B5EF4-FFF2-40B4-BE49-F238E27FC236}">
                <a16:creationId xmlns:a16="http://schemas.microsoft.com/office/drawing/2014/main" id="{E0EA9248-5EB5-464A-A95D-14BC54B42BED}"/>
              </a:ext>
            </a:extLst>
          </p:cNvPr>
          <p:cNvSpPr>
            <a:spLocks noGrp="1"/>
          </p:cNvSpPr>
          <p:nvPr>
            <p:ph type="body" idx="1"/>
          </p:nvPr>
        </p:nvSpPr>
        <p:spPr>
          <a:xfrm>
            <a:off x="0" y="706229"/>
            <a:ext cx="9144000" cy="3263504"/>
          </a:xfrm>
        </p:spPr>
        <p:txBody>
          <a:bodyPr/>
          <a:lstStyle/>
          <a:p>
            <a:pPr>
              <a:lnSpc>
                <a:spcPts val="2000"/>
              </a:lnSpc>
              <a:spcBef>
                <a:spcPts val="600"/>
              </a:spcBef>
            </a:pPr>
            <a:r>
              <a:rPr lang="en-US" dirty="0"/>
              <a:t>HPC (including Cloud), AI and Big Data are the current hot issues in computing, could you comment on:</a:t>
            </a:r>
          </a:p>
          <a:p>
            <a:pPr marL="596900" indent="-457200">
              <a:lnSpc>
                <a:spcPts val="2000"/>
              </a:lnSpc>
              <a:spcBef>
                <a:spcPts val="600"/>
              </a:spcBef>
              <a:buFont typeface="+mj-lt"/>
              <a:buAutoNum type="arabicPeriod"/>
            </a:pPr>
            <a:r>
              <a:rPr lang="en-US" dirty="0"/>
              <a:t>What is the relation of the three areas (including, is AI the driving force of the other two, etc.), and why do you think so (please introduce your background first)?</a:t>
            </a:r>
          </a:p>
          <a:p>
            <a:pPr marL="596900" indent="-457200">
              <a:lnSpc>
                <a:spcPts val="2000"/>
              </a:lnSpc>
              <a:spcBef>
                <a:spcPts val="600"/>
              </a:spcBef>
              <a:buFont typeface="+mj-lt"/>
              <a:buAutoNum type="arabicPeriod"/>
            </a:pPr>
            <a:r>
              <a:rPr lang="en-US" dirty="0"/>
              <a:t>Many agree that the new burst of AI is due to the advance of computing and the availability of big data. Do you agree with it? In any case, please provide your comment on</a:t>
            </a:r>
          </a:p>
          <a:p>
            <a:pPr marL="1054100" lvl="1" indent="-457200">
              <a:lnSpc>
                <a:spcPts val="2000"/>
              </a:lnSpc>
              <a:spcBef>
                <a:spcPts val="600"/>
              </a:spcBef>
              <a:buFont typeface="+mj-lt"/>
              <a:buAutoNum type="alphaLcPeriod"/>
            </a:pPr>
            <a:r>
              <a:rPr lang="en-US" dirty="0"/>
              <a:t>what we can do to maintain the current AI momentum?</a:t>
            </a:r>
          </a:p>
          <a:p>
            <a:pPr marL="1054100" lvl="1" indent="-457200">
              <a:lnSpc>
                <a:spcPts val="2000"/>
              </a:lnSpc>
              <a:spcBef>
                <a:spcPts val="600"/>
              </a:spcBef>
              <a:buFont typeface="+mj-lt"/>
              <a:buAutoNum type="alphaLcPeriod"/>
            </a:pPr>
            <a:r>
              <a:rPr lang="en-US" dirty="0"/>
              <a:t>Is the future of HPC and big data tied to the development of AI?</a:t>
            </a:r>
          </a:p>
          <a:p>
            <a:pPr marL="1054100" lvl="1" indent="-457200">
              <a:lnSpc>
                <a:spcPts val="2000"/>
              </a:lnSpc>
              <a:spcBef>
                <a:spcPts val="600"/>
              </a:spcBef>
              <a:buFont typeface="+mj-lt"/>
              <a:buAutoNum type="alphaLcPeriod"/>
            </a:pPr>
            <a:r>
              <a:rPr lang="en-US" dirty="0"/>
              <a:t>Do you expect a fundamental breakthrough in AI, why or why not?</a:t>
            </a:r>
          </a:p>
          <a:p>
            <a:pPr marL="596900" indent="-457200">
              <a:lnSpc>
                <a:spcPts val="2000"/>
              </a:lnSpc>
              <a:spcBef>
                <a:spcPts val="600"/>
              </a:spcBef>
              <a:buFont typeface="+mj-lt"/>
              <a:buAutoNum type="arabicPeriod"/>
            </a:pPr>
            <a:r>
              <a:rPr lang="en-US" dirty="0"/>
              <a:t>What are the suggestions you like to give to researchers and funding agencies on investing and simulating scientific discovery and innovation along the line of HPC, big data and AI?</a:t>
            </a:r>
          </a:p>
        </p:txBody>
      </p:sp>
      <p:sp>
        <p:nvSpPr>
          <p:cNvPr id="4" name="Date Placeholder 3">
            <a:extLst>
              <a:ext uri="{FF2B5EF4-FFF2-40B4-BE49-F238E27FC236}">
                <a16:creationId xmlns:a16="http://schemas.microsoft.com/office/drawing/2014/main" id="{72D1D831-B102-4B56-AF54-D43D972481EE}"/>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FAF13D5-D1DB-4A47-BE48-3C6628C47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31692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11671B-8809-43CA-BDF5-2B7AD48F16A1}"/>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0852100D-2D4D-453C-BA3E-012599E0BC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9" name="Picture 8">
            <a:extLst>
              <a:ext uri="{FF2B5EF4-FFF2-40B4-BE49-F238E27FC236}">
                <a16:creationId xmlns:a16="http://schemas.microsoft.com/office/drawing/2014/main" id="{D59A501E-A827-4EFF-BEFF-D62D8E8D5733}"/>
              </a:ext>
            </a:extLst>
          </p:cNvPr>
          <p:cNvPicPr>
            <a:picLocks noChangeAspect="1"/>
          </p:cNvPicPr>
          <p:nvPr/>
        </p:nvPicPr>
        <p:blipFill rotWithShape="1">
          <a:blip r:embed="rId2"/>
          <a:srcRect b="22155"/>
          <a:stretch/>
        </p:blipFill>
        <p:spPr>
          <a:xfrm>
            <a:off x="0" y="240137"/>
            <a:ext cx="9128686" cy="4663226"/>
          </a:xfrm>
          <a:prstGeom prst="rect">
            <a:avLst/>
          </a:prstGeom>
        </p:spPr>
      </p:pic>
      <p:sp>
        <p:nvSpPr>
          <p:cNvPr id="10" name="TextBox 9">
            <a:extLst>
              <a:ext uri="{FF2B5EF4-FFF2-40B4-BE49-F238E27FC236}">
                <a16:creationId xmlns:a16="http://schemas.microsoft.com/office/drawing/2014/main" id="{E154B15C-8237-4AFA-8970-879171FF71BA}"/>
              </a:ext>
            </a:extLst>
          </p:cNvPr>
          <p:cNvSpPr txBox="1"/>
          <p:nvPr/>
        </p:nvSpPr>
        <p:spPr>
          <a:xfrm>
            <a:off x="8232844" y="821411"/>
            <a:ext cx="891591" cy="307777"/>
          </a:xfrm>
          <a:prstGeom prst="rect">
            <a:avLst/>
          </a:prstGeom>
          <a:noFill/>
        </p:spPr>
        <p:txBody>
          <a:bodyPr wrap="none" rtlCol="0">
            <a:spAutoFit/>
          </a:bodyPr>
          <a:lstStyle/>
          <a:p>
            <a:r>
              <a:rPr lang="en-US" b="1" dirty="0"/>
              <a:t>Security</a:t>
            </a:r>
          </a:p>
        </p:txBody>
      </p:sp>
      <p:sp>
        <p:nvSpPr>
          <p:cNvPr id="11" name="TextBox 10">
            <a:extLst>
              <a:ext uri="{FF2B5EF4-FFF2-40B4-BE49-F238E27FC236}">
                <a16:creationId xmlns:a16="http://schemas.microsoft.com/office/drawing/2014/main" id="{D60FF69C-59C2-4EDD-83AB-80A23D793C00}"/>
              </a:ext>
            </a:extLst>
          </p:cNvPr>
          <p:cNvSpPr txBox="1"/>
          <p:nvPr/>
        </p:nvSpPr>
        <p:spPr>
          <a:xfrm>
            <a:off x="8710539" y="2887884"/>
            <a:ext cx="364202" cy="307777"/>
          </a:xfrm>
          <a:prstGeom prst="rect">
            <a:avLst/>
          </a:prstGeom>
          <a:noFill/>
        </p:spPr>
        <p:txBody>
          <a:bodyPr wrap="none" rtlCol="0">
            <a:spAutoFit/>
          </a:bodyPr>
          <a:lstStyle/>
          <a:p>
            <a:r>
              <a:rPr lang="en-US" b="1" dirty="0"/>
              <a:t>AI</a:t>
            </a:r>
          </a:p>
        </p:txBody>
      </p:sp>
      <p:sp>
        <p:nvSpPr>
          <p:cNvPr id="12" name="TextBox 11">
            <a:extLst>
              <a:ext uri="{FF2B5EF4-FFF2-40B4-BE49-F238E27FC236}">
                <a16:creationId xmlns:a16="http://schemas.microsoft.com/office/drawing/2014/main" id="{7934950C-88F5-4CAE-9872-BD8A0FFB6852}"/>
              </a:ext>
            </a:extLst>
          </p:cNvPr>
          <p:cNvSpPr txBox="1"/>
          <p:nvPr/>
        </p:nvSpPr>
        <p:spPr>
          <a:xfrm>
            <a:off x="8709266" y="3435523"/>
            <a:ext cx="434734" cy="307777"/>
          </a:xfrm>
          <a:prstGeom prst="rect">
            <a:avLst/>
          </a:prstGeom>
          <a:noFill/>
        </p:spPr>
        <p:txBody>
          <a:bodyPr wrap="none" rtlCol="0">
            <a:spAutoFit/>
          </a:bodyPr>
          <a:lstStyle/>
          <a:p>
            <a:r>
              <a:rPr lang="en-US" b="1" dirty="0"/>
              <a:t>CS</a:t>
            </a:r>
          </a:p>
        </p:txBody>
      </p:sp>
      <p:sp>
        <p:nvSpPr>
          <p:cNvPr id="13" name="TextBox 12">
            <a:extLst>
              <a:ext uri="{FF2B5EF4-FFF2-40B4-BE49-F238E27FC236}">
                <a16:creationId xmlns:a16="http://schemas.microsoft.com/office/drawing/2014/main" id="{5C246C6E-31BE-4404-9935-E484118C0B01}"/>
              </a:ext>
            </a:extLst>
          </p:cNvPr>
          <p:cNvSpPr txBox="1"/>
          <p:nvPr/>
        </p:nvSpPr>
        <p:spPr>
          <a:xfrm>
            <a:off x="8362261" y="3861666"/>
            <a:ext cx="809837" cy="307777"/>
          </a:xfrm>
          <a:prstGeom prst="rect">
            <a:avLst/>
          </a:prstGeom>
          <a:noFill/>
        </p:spPr>
        <p:txBody>
          <a:bodyPr wrap="none" rtlCol="0">
            <a:spAutoFit/>
          </a:bodyPr>
          <a:lstStyle/>
          <a:p>
            <a:r>
              <a:rPr lang="en-US" b="1" dirty="0"/>
              <a:t>IoT, ML</a:t>
            </a:r>
          </a:p>
        </p:txBody>
      </p:sp>
      <p:grpSp>
        <p:nvGrpSpPr>
          <p:cNvPr id="19" name="Group 18">
            <a:extLst>
              <a:ext uri="{FF2B5EF4-FFF2-40B4-BE49-F238E27FC236}">
                <a16:creationId xmlns:a16="http://schemas.microsoft.com/office/drawing/2014/main" id="{DCD78893-EDCF-42BD-8571-1BA54A4BE94B}"/>
              </a:ext>
            </a:extLst>
          </p:cNvPr>
          <p:cNvGrpSpPr/>
          <p:nvPr/>
        </p:nvGrpSpPr>
        <p:grpSpPr>
          <a:xfrm>
            <a:off x="15314" y="240137"/>
            <a:ext cx="9172098" cy="4663226"/>
            <a:chOff x="15314" y="240137"/>
            <a:chExt cx="9172098" cy="4663226"/>
          </a:xfrm>
        </p:grpSpPr>
        <p:pic>
          <p:nvPicPr>
            <p:cNvPr id="14" name="Picture 13">
              <a:extLst>
                <a:ext uri="{FF2B5EF4-FFF2-40B4-BE49-F238E27FC236}">
                  <a16:creationId xmlns:a16="http://schemas.microsoft.com/office/drawing/2014/main" id="{3568DB57-13A9-4753-BBC5-88A6D969C39B}"/>
                </a:ext>
              </a:extLst>
            </p:cNvPr>
            <p:cNvPicPr>
              <a:picLocks noChangeAspect="1"/>
            </p:cNvPicPr>
            <p:nvPr/>
          </p:nvPicPr>
          <p:blipFill rotWithShape="1">
            <a:blip r:embed="rId2"/>
            <a:srcRect b="22155"/>
            <a:stretch/>
          </p:blipFill>
          <p:spPr>
            <a:xfrm>
              <a:off x="15314" y="240137"/>
              <a:ext cx="9128686" cy="4663226"/>
            </a:xfrm>
            <a:prstGeom prst="rect">
              <a:avLst/>
            </a:prstGeom>
          </p:spPr>
        </p:pic>
        <p:sp>
          <p:nvSpPr>
            <p:cNvPr id="15" name="TextBox 14">
              <a:extLst>
                <a:ext uri="{FF2B5EF4-FFF2-40B4-BE49-F238E27FC236}">
                  <a16:creationId xmlns:a16="http://schemas.microsoft.com/office/drawing/2014/main" id="{31288A54-2F03-4A97-8126-6D24208201ED}"/>
                </a:ext>
              </a:extLst>
            </p:cNvPr>
            <p:cNvSpPr txBox="1"/>
            <p:nvPr/>
          </p:nvSpPr>
          <p:spPr>
            <a:xfrm>
              <a:off x="8248158" y="821411"/>
              <a:ext cx="891591" cy="307777"/>
            </a:xfrm>
            <a:prstGeom prst="rect">
              <a:avLst/>
            </a:prstGeom>
            <a:noFill/>
          </p:spPr>
          <p:txBody>
            <a:bodyPr wrap="none" rtlCol="0">
              <a:spAutoFit/>
            </a:bodyPr>
            <a:lstStyle/>
            <a:p>
              <a:r>
                <a:rPr lang="en-US" b="1" dirty="0"/>
                <a:t>Security</a:t>
              </a:r>
            </a:p>
          </p:txBody>
        </p:sp>
        <p:sp>
          <p:nvSpPr>
            <p:cNvPr id="16" name="TextBox 15">
              <a:extLst>
                <a:ext uri="{FF2B5EF4-FFF2-40B4-BE49-F238E27FC236}">
                  <a16:creationId xmlns:a16="http://schemas.microsoft.com/office/drawing/2014/main" id="{A664C605-82C6-483C-9C85-EF4037FC54F1}"/>
                </a:ext>
              </a:extLst>
            </p:cNvPr>
            <p:cNvSpPr txBox="1"/>
            <p:nvPr/>
          </p:nvSpPr>
          <p:spPr>
            <a:xfrm>
              <a:off x="8725853" y="2887884"/>
              <a:ext cx="364202" cy="307777"/>
            </a:xfrm>
            <a:prstGeom prst="rect">
              <a:avLst/>
            </a:prstGeom>
            <a:noFill/>
          </p:spPr>
          <p:txBody>
            <a:bodyPr wrap="none" rtlCol="0">
              <a:spAutoFit/>
            </a:bodyPr>
            <a:lstStyle/>
            <a:p>
              <a:r>
                <a:rPr lang="en-US" b="1" dirty="0"/>
                <a:t>AI</a:t>
              </a:r>
            </a:p>
          </p:txBody>
        </p:sp>
        <p:sp>
          <p:nvSpPr>
            <p:cNvPr id="17" name="TextBox 16">
              <a:extLst>
                <a:ext uri="{FF2B5EF4-FFF2-40B4-BE49-F238E27FC236}">
                  <a16:creationId xmlns:a16="http://schemas.microsoft.com/office/drawing/2014/main" id="{C10162E5-2D1A-40B9-B497-4612E0DAAC30}"/>
                </a:ext>
              </a:extLst>
            </p:cNvPr>
            <p:cNvSpPr txBox="1"/>
            <p:nvPr/>
          </p:nvSpPr>
          <p:spPr>
            <a:xfrm>
              <a:off x="8724580" y="3435523"/>
              <a:ext cx="434734" cy="307777"/>
            </a:xfrm>
            <a:prstGeom prst="rect">
              <a:avLst/>
            </a:prstGeom>
            <a:noFill/>
          </p:spPr>
          <p:txBody>
            <a:bodyPr wrap="none" rtlCol="0">
              <a:spAutoFit/>
            </a:bodyPr>
            <a:lstStyle/>
            <a:p>
              <a:r>
                <a:rPr lang="en-US" b="1" dirty="0"/>
                <a:t>CS</a:t>
              </a:r>
            </a:p>
          </p:txBody>
        </p:sp>
        <p:sp>
          <p:nvSpPr>
            <p:cNvPr id="18" name="TextBox 17">
              <a:extLst>
                <a:ext uri="{FF2B5EF4-FFF2-40B4-BE49-F238E27FC236}">
                  <a16:creationId xmlns:a16="http://schemas.microsoft.com/office/drawing/2014/main" id="{AE28158E-8B1E-4D69-951B-80C16098279A}"/>
                </a:ext>
              </a:extLst>
            </p:cNvPr>
            <p:cNvSpPr txBox="1"/>
            <p:nvPr/>
          </p:nvSpPr>
          <p:spPr>
            <a:xfrm>
              <a:off x="8377575" y="3861666"/>
              <a:ext cx="809837" cy="307777"/>
            </a:xfrm>
            <a:prstGeom prst="rect">
              <a:avLst/>
            </a:prstGeom>
            <a:noFill/>
          </p:spPr>
          <p:txBody>
            <a:bodyPr wrap="none" rtlCol="0">
              <a:spAutoFit/>
            </a:bodyPr>
            <a:lstStyle/>
            <a:p>
              <a:r>
                <a:rPr lang="en-US" b="1" dirty="0"/>
                <a:t>IoT, ML</a:t>
              </a:r>
            </a:p>
          </p:txBody>
        </p:sp>
      </p:grpSp>
    </p:spTree>
    <p:extLst>
      <p:ext uri="{BB962C8B-B14F-4D97-AF65-F5344CB8AC3E}">
        <p14:creationId xmlns:p14="http://schemas.microsoft.com/office/powerpoint/2010/main" val="395302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7BA2DB-09EC-4107-91B8-40E52A04F7A3}"/>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08289A1E-91C9-4530-8DB3-D2D0EE0949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grpSp>
        <p:nvGrpSpPr>
          <p:cNvPr id="14" name="Group 13">
            <a:extLst>
              <a:ext uri="{FF2B5EF4-FFF2-40B4-BE49-F238E27FC236}">
                <a16:creationId xmlns:a16="http://schemas.microsoft.com/office/drawing/2014/main" id="{B66FB91A-EBAB-409B-AC6D-4B6BFE1DB73D}"/>
              </a:ext>
            </a:extLst>
          </p:cNvPr>
          <p:cNvGrpSpPr/>
          <p:nvPr/>
        </p:nvGrpSpPr>
        <p:grpSpPr>
          <a:xfrm>
            <a:off x="0" y="44946"/>
            <a:ext cx="9065123" cy="5098554"/>
            <a:chOff x="0" y="44946"/>
            <a:chExt cx="9065123" cy="5098554"/>
          </a:xfrm>
        </p:grpSpPr>
        <p:pic>
          <p:nvPicPr>
            <p:cNvPr id="7" name="Picture 6">
              <a:extLst>
                <a:ext uri="{FF2B5EF4-FFF2-40B4-BE49-F238E27FC236}">
                  <a16:creationId xmlns:a16="http://schemas.microsoft.com/office/drawing/2014/main" id="{655CFE7E-F79B-4224-A853-5E26811D8471}"/>
                </a:ext>
              </a:extLst>
            </p:cNvPr>
            <p:cNvPicPr>
              <a:picLocks noChangeAspect="1"/>
            </p:cNvPicPr>
            <p:nvPr/>
          </p:nvPicPr>
          <p:blipFill rotWithShape="1">
            <a:blip r:embed="rId3"/>
            <a:srcRect b="3146"/>
            <a:stretch/>
          </p:blipFill>
          <p:spPr>
            <a:xfrm>
              <a:off x="0" y="44946"/>
              <a:ext cx="8927024" cy="5098554"/>
            </a:xfrm>
            <a:prstGeom prst="rect">
              <a:avLst/>
            </a:prstGeom>
          </p:spPr>
        </p:pic>
        <p:grpSp>
          <p:nvGrpSpPr>
            <p:cNvPr id="13" name="Group 12">
              <a:extLst>
                <a:ext uri="{FF2B5EF4-FFF2-40B4-BE49-F238E27FC236}">
                  <a16:creationId xmlns:a16="http://schemas.microsoft.com/office/drawing/2014/main" id="{FC5E6D1A-892E-45C5-9D41-353B1D34305E}"/>
                </a:ext>
              </a:extLst>
            </p:cNvPr>
            <p:cNvGrpSpPr/>
            <p:nvPr/>
          </p:nvGrpSpPr>
          <p:grpSpPr>
            <a:xfrm>
              <a:off x="7508930" y="1309606"/>
              <a:ext cx="1556193" cy="3326587"/>
              <a:chOff x="7508930" y="1309606"/>
              <a:chExt cx="1556193" cy="3326587"/>
            </a:xfrm>
          </p:grpSpPr>
          <p:sp>
            <p:nvSpPr>
              <p:cNvPr id="8" name="TextBox 7">
                <a:extLst>
                  <a:ext uri="{FF2B5EF4-FFF2-40B4-BE49-F238E27FC236}">
                    <a16:creationId xmlns:a16="http://schemas.microsoft.com/office/drawing/2014/main" id="{B6FF3A21-E4C2-43FD-AB22-47BE16153AFE}"/>
                  </a:ext>
                </a:extLst>
              </p:cNvPr>
              <p:cNvSpPr txBox="1"/>
              <p:nvPr/>
            </p:nvSpPr>
            <p:spPr>
              <a:xfrm>
                <a:off x="8463579" y="1309606"/>
                <a:ext cx="601544" cy="523220"/>
              </a:xfrm>
              <a:prstGeom prst="rect">
                <a:avLst/>
              </a:prstGeom>
              <a:noFill/>
            </p:spPr>
            <p:txBody>
              <a:bodyPr wrap="square" rtlCol="0">
                <a:spAutoFit/>
              </a:bodyPr>
              <a:lstStyle/>
              <a:p>
                <a:r>
                  <a:rPr lang="en-US" b="1" dirty="0"/>
                  <a:t>Big Data</a:t>
                </a:r>
              </a:p>
            </p:txBody>
          </p:sp>
          <p:sp>
            <p:nvSpPr>
              <p:cNvPr id="9" name="TextBox 8">
                <a:extLst>
                  <a:ext uri="{FF2B5EF4-FFF2-40B4-BE49-F238E27FC236}">
                    <a16:creationId xmlns:a16="http://schemas.microsoft.com/office/drawing/2014/main" id="{594DF921-6BAB-4162-9696-48988C39CC0C}"/>
                  </a:ext>
                </a:extLst>
              </p:cNvPr>
              <p:cNvSpPr txBox="1"/>
              <p:nvPr/>
            </p:nvSpPr>
            <p:spPr>
              <a:xfrm>
                <a:off x="7704904" y="2789709"/>
                <a:ext cx="1281868" cy="307777"/>
              </a:xfrm>
              <a:prstGeom prst="rect">
                <a:avLst/>
              </a:prstGeom>
              <a:noFill/>
            </p:spPr>
            <p:txBody>
              <a:bodyPr wrap="square" rtlCol="0">
                <a:spAutoFit/>
              </a:bodyPr>
              <a:lstStyle/>
              <a:p>
                <a:r>
                  <a:rPr lang="en-US" b="1" dirty="0"/>
                  <a:t>TensorFlow</a:t>
                </a:r>
              </a:p>
            </p:txBody>
          </p:sp>
          <p:sp>
            <p:nvSpPr>
              <p:cNvPr id="10" name="TextBox 9">
                <a:extLst>
                  <a:ext uri="{FF2B5EF4-FFF2-40B4-BE49-F238E27FC236}">
                    <a16:creationId xmlns:a16="http://schemas.microsoft.com/office/drawing/2014/main" id="{920CB397-D46A-472C-BDD2-088FA83E41C1}"/>
                  </a:ext>
                </a:extLst>
              </p:cNvPr>
              <p:cNvSpPr txBox="1"/>
              <p:nvPr/>
            </p:nvSpPr>
            <p:spPr>
              <a:xfrm>
                <a:off x="8186856" y="3567460"/>
                <a:ext cx="799916" cy="307777"/>
              </a:xfrm>
              <a:prstGeom prst="rect">
                <a:avLst/>
              </a:prstGeom>
              <a:noFill/>
            </p:spPr>
            <p:txBody>
              <a:bodyPr wrap="square" rtlCol="0">
                <a:spAutoFit/>
              </a:bodyPr>
              <a:lstStyle/>
              <a:p>
                <a:r>
                  <a:rPr lang="en-US" b="1" dirty="0"/>
                  <a:t>Clouds</a:t>
                </a:r>
              </a:p>
            </p:txBody>
          </p:sp>
          <p:sp>
            <p:nvSpPr>
              <p:cNvPr id="11" name="TextBox 10">
                <a:extLst>
                  <a:ext uri="{FF2B5EF4-FFF2-40B4-BE49-F238E27FC236}">
                    <a16:creationId xmlns:a16="http://schemas.microsoft.com/office/drawing/2014/main" id="{3818AD7F-3A55-4205-B6B5-3FF102956E62}"/>
                  </a:ext>
                </a:extLst>
              </p:cNvPr>
              <p:cNvSpPr txBox="1"/>
              <p:nvPr/>
            </p:nvSpPr>
            <p:spPr>
              <a:xfrm>
                <a:off x="7508930" y="3923503"/>
                <a:ext cx="1537590" cy="307777"/>
              </a:xfrm>
              <a:prstGeom prst="rect">
                <a:avLst/>
              </a:prstGeom>
              <a:noFill/>
            </p:spPr>
            <p:txBody>
              <a:bodyPr wrap="square" rtlCol="0">
                <a:spAutoFit/>
              </a:bodyPr>
              <a:lstStyle/>
              <a:p>
                <a:r>
                  <a:rPr lang="en-US" b="1" dirty="0"/>
                  <a:t>Supercomputer</a:t>
                </a:r>
              </a:p>
            </p:txBody>
          </p:sp>
          <p:sp>
            <p:nvSpPr>
              <p:cNvPr id="12" name="TextBox 11">
                <a:extLst>
                  <a:ext uri="{FF2B5EF4-FFF2-40B4-BE49-F238E27FC236}">
                    <a16:creationId xmlns:a16="http://schemas.microsoft.com/office/drawing/2014/main" id="{320B3B59-C05B-421B-BD1E-D4AFDD3C1CE6}"/>
                  </a:ext>
                </a:extLst>
              </p:cNvPr>
              <p:cNvSpPr txBox="1"/>
              <p:nvPr/>
            </p:nvSpPr>
            <p:spPr>
              <a:xfrm>
                <a:off x="8265207" y="4328416"/>
                <a:ext cx="799916" cy="307777"/>
              </a:xfrm>
              <a:prstGeom prst="rect">
                <a:avLst/>
              </a:prstGeom>
              <a:noFill/>
            </p:spPr>
            <p:txBody>
              <a:bodyPr wrap="square" rtlCol="0">
                <a:spAutoFit/>
              </a:bodyPr>
              <a:lstStyle/>
              <a:p>
                <a:r>
                  <a:rPr lang="en-US" b="1" dirty="0"/>
                  <a:t>Edge</a:t>
                </a:r>
              </a:p>
            </p:txBody>
          </p:sp>
        </p:grpSp>
      </p:grpSp>
    </p:spTree>
    <p:extLst>
      <p:ext uri="{BB962C8B-B14F-4D97-AF65-F5344CB8AC3E}">
        <p14:creationId xmlns:p14="http://schemas.microsoft.com/office/powerpoint/2010/main" val="90383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285767-0A8C-41E7-8A40-04CFE79FC328}"/>
              </a:ext>
            </a:extLst>
          </p:cNvPr>
          <p:cNvPicPr>
            <a:picLocks noChangeAspect="1"/>
          </p:cNvPicPr>
          <p:nvPr/>
        </p:nvPicPr>
        <p:blipFill rotWithShape="1">
          <a:blip r:embed="rId2"/>
          <a:srcRect b="12222"/>
          <a:stretch/>
        </p:blipFill>
        <p:spPr>
          <a:xfrm>
            <a:off x="0" y="0"/>
            <a:ext cx="9144000" cy="4745264"/>
          </a:xfrm>
          <a:prstGeom prst="rect">
            <a:avLst/>
          </a:prstGeom>
        </p:spPr>
      </p:pic>
      <p:sp>
        <p:nvSpPr>
          <p:cNvPr id="4" name="Date Placeholder 3">
            <a:extLst>
              <a:ext uri="{FF2B5EF4-FFF2-40B4-BE49-F238E27FC236}">
                <a16:creationId xmlns:a16="http://schemas.microsoft.com/office/drawing/2014/main" id="{B4FD60DA-2A37-4625-88EB-D2078AD23DA2}"/>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EE847036-0647-4425-9DD5-2E9589692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7" name="TextBox 6">
            <a:extLst>
              <a:ext uri="{FF2B5EF4-FFF2-40B4-BE49-F238E27FC236}">
                <a16:creationId xmlns:a16="http://schemas.microsoft.com/office/drawing/2014/main" id="{DEC6D1F8-55ED-497C-BDCE-1B2000F79E4B}"/>
              </a:ext>
            </a:extLst>
          </p:cNvPr>
          <p:cNvSpPr txBox="1"/>
          <p:nvPr/>
        </p:nvSpPr>
        <p:spPr>
          <a:xfrm>
            <a:off x="5284066" y="1473652"/>
            <a:ext cx="1120820" cy="369332"/>
          </a:xfrm>
          <a:prstGeom prst="rect">
            <a:avLst/>
          </a:prstGeom>
          <a:noFill/>
        </p:spPr>
        <p:txBody>
          <a:bodyPr wrap="none" rtlCol="0">
            <a:spAutoFit/>
          </a:bodyPr>
          <a:lstStyle/>
          <a:p>
            <a:r>
              <a:rPr lang="en-US" sz="1800" b="1" dirty="0"/>
              <a:t>Big Data</a:t>
            </a:r>
          </a:p>
        </p:txBody>
      </p:sp>
      <p:sp>
        <p:nvSpPr>
          <p:cNvPr id="8" name="TextBox 7">
            <a:extLst>
              <a:ext uri="{FF2B5EF4-FFF2-40B4-BE49-F238E27FC236}">
                <a16:creationId xmlns:a16="http://schemas.microsoft.com/office/drawing/2014/main" id="{5718161B-782A-48C0-87AD-453973CC3688}"/>
              </a:ext>
            </a:extLst>
          </p:cNvPr>
          <p:cNvSpPr txBox="1"/>
          <p:nvPr/>
        </p:nvSpPr>
        <p:spPr>
          <a:xfrm>
            <a:off x="8045501" y="1188594"/>
            <a:ext cx="684803" cy="369332"/>
          </a:xfrm>
          <a:prstGeom prst="rect">
            <a:avLst/>
          </a:prstGeom>
          <a:noFill/>
        </p:spPr>
        <p:txBody>
          <a:bodyPr wrap="none" rtlCol="0">
            <a:spAutoFit/>
          </a:bodyPr>
          <a:lstStyle/>
          <a:p>
            <a:r>
              <a:rPr lang="en-US" sz="1800" b="1" dirty="0"/>
              <a:t>GCP</a:t>
            </a:r>
          </a:p>
        </p:txBody>
      </p:sp>
      <p:sp>
        <p:nvSpPr>
          <p:cNvPr id="9" name="TextBox 8">
            <a:extLst>
              <a:ext uri="{FF2B5EF4-FFF2-40B4-BE49-F238E27FC236}">
                <a16:creationId xmlns:a16="http://schemas.microsoft.com/office/drawing/2014/main" id="{9E1D7737-585C-4569-8547-8118B4274A96}"/>
              </a:ext>
            </a:extLst>
          </p:cNvPr>
          <p:cNvSpPr txBox="1"/>
          <p:nvPr/>
        </p:nvSpPr>
        <p:spPr>
          <a:xfrm>
            <a:off x="7279672" y="2647631"/>
            <a:ext cx="966931" cy="369332"/>
          </a:xfrm>
          <a:prstGeom prst="rect">
            <a:avLst/>
          </a:prstGeom>
          <a:noFill/>
        </p:spPr>
        <p:txBody>
          <a:bodyPr wrap="none" rtlCol="0">
            <a:spAutoFit/>
          </a:bodyPr>
          <a:lstStyle/>
          <a:p>
            <a:r>
              <a:rPr lang="en-US" sz="1800" b="1" dirty="0"/>
              <a:t>Clouds</a:t>
            </a:r>
          </a:p>
        </p:txBody>
      </p:sp>
      <p:sp>
        <p:nvSpPr>
          <p:cNvPr id="12" name="TextBox 11">
            <a:extLst>
              <a:ext uri="{FF2B5EF4-FFF2-40B4-BE49-F238E27FC236}">
                <a16:creationId xmlns:a16="http://schemas.microsoft.com/office/drawing/2014/main" id="{9A2708E6-248F-4005-9B6F-8BC12547E93E}"/>
              </a:ext>
            </a:extLst>
          </p:cNvPr>
          <p:cNvSpPr txBox="1"/>
          <p:nvPr/>
        </p:nvSpPr>
        <p:spPr>
          <a:xfrm>
            <a:off x="7562035" y="3186804"/>
            <a:ext cx="723275" cy="369332"/>
          </a:xfrm>
          <a:prstGeom prst="rect">
            <a:avLst/>
          </a:prstGeom>
          <a:noFill/>
        </p:spPr>
        <p:txBody>
          <a:bodyPr wrap="none" rtlCol="0">
            <a:spAutoFit/>
          </a:bodyPr>
          <a:lstStyle/>
          <a:p>
            <a:r>
              <a:rPr lang="en-US" sz="1800" b="1" dirty="0"/>
              <a:t>AWS</a:t>
            </a:r>
          </a:p>
        </p:txBody>
      </p:sp>
      <p:grpSp>
        <p:nvGrpSpPr>
          <p:cNvPr id="19" name="Group 18">
            <a:extLst>
              <a:ext uri="{FF2B5EF4-FFF2-40B4-BE49-F238E27FC236}">
                <a16:creationId xmlns:a16="http://schemas.microsoft.com/office/drawing/2014/main" id="{A20E8B89-E447-4F02-A21F-44BC9AC651B9}"/>
              </a:ext>
            </a:extLst>
          </p:cNvPr>
          <p:cNvGrpSpPr/>
          <p:nvPr/>
        </p:nvGrpSpPr>
        <p:grpSpPr>
          <a:xfrm>
            <a:off x="0" y="3620"/>
            <a:ext cx="9144000" cy="4745264"/>
            <a:chOff x="0" y="3620"/>
            <a:chExt cx="9144000" cy="4745264"/>
          </a:xfrm>
        </p:grpSpPr>
        <p:pic>
          <p:nvPicPr>
            <p:cNvPr id="14" name="Picture 13">
              <a:extLst>
                <a:ext uri="{FF2B5EF4-FFF2-40B4-BE49-F238E27FC236}">
                  <a16:creationId xmlns:a16="http://schemas.microsoft.com/office/drawing/2014/main" id="{A4C3DB98-D2AB-4E2D-A6CF-2FF5C8646273}"/>
                </a:ext>
              </a:extLst>
            </p:cNvPr>
            <p:cNvPicPr>
              <a:picLocks noChangeAspect="1"/>
            </p:cNvPicPr>
            <p:nvPr/>
          </p:nvPicPr>
          <p:blipFill rotWithShape="1">
            <a:blip r:embed="rId2"/>
            <a:srcRect b="12222"/>
            <a:stretch/>
          </p:blipFill>
          <p:spPr>
            <a:xfrm>
              <a:off x="0" y="3620"/>
              <a:ext cx="9144000" cy="4745264"/>
            </a:xfrm>
            <a:prstGeom prst="rect">
              <a:avLst/>
            </a:prstGeom>
          </p:spPr>
        </p:pic>
        <p:sp>
          <p:nvSpPr>
            <p:cNvPr id="13" name="TextBox 12">
              <a:extLst>
                <a:ext uri="{FF2B5EF4-FFF2-40B4-BE49-F238E27FC236}">
                  <a16:creationId xmlns:a16="http://schemas.microsoft.com/office/drawing/2014/main" id="{09648E42-EC18-46DA-9D19-AFC07FB445D9}"/>
                </a:ext>
              </a:extLst>
            </p:cNvPr>
            <p:cNvSpPr txBox="1"/>
            <p:nvPr/>
          </p:nvSpPr>
          <p:spPr>
            <a:xfrm>
              <a:off x="7420736" y="3588850"/>
              <a:ext cx="825867" cy="369332"/>
            </a:xfrm>
            <a:prstGeom prst="rect">
              <a:avLst/>
            </a:prstGeom>
            <a:noFill/>
          </p:spPr>
          <p:txBody>
            <a:bodyPr wrap="none" rtlCol="0">
              <a:spAutoFit/>
            </a:bodyPr>
            <a:lstStyle/>
            <a:p>
              <a:r>
                <a:rPr lang="en-US" sz="1800" b="1" dirty="0"/>
                <a:t>Azure</a:t>
              </a:r>
            </a:p>
          </p:txBody>
        </p:sp>
        <p:sp>
          <p:nvSpPr>
            <p:cNvPr id="15" name="TextBox 14">
              <a:extLst>
                <a:ext uri="{FF2B5EF4-FFF2-40B4-BE49-F238E27FC236}">
                  <a16:creationId xmlns:a16="http://schemas.microsoft.com/office/drawing/2014/main" id="{C90F76FF-C864-4024-A01E-B6B26FC1AE22}"/>
                </a:ext>
              </a:extLst>
            </p:cNvPr>
            <p:cNvSpPr txBox="1"/>
            <p:nvPr/>
          </p:nvSpPr>
          <p:spPr>
            <a:xfrm>
              <a:off x="5284066" y="1477272"/>
              <a:ext cx="1120820" cy="369332"/>
            </a:xfrm>
            <a:prstGeom prst="rect">
              <a:avLst/>
            </a:prstGeom>
            <a:noFill/>
          </p:spPr>
          <p:txBody>
            <a:bodyPr wrap="none" rtlCol="0">
              <a:spAutoFit/>
            </a:bodyPr>
            <a:lstStyle/>
            <a:p>
              <a:r>
                <a:rPr lang="en-US" sz="1800" b="1" dirty="0"/>
                <a:t>Big Data</a:t>
              </a:r>
            </a:p>
          </p:txBody>
        </p:sp>
        <p:sp>
          <p:nvSpPr>
            <p:cNvPr id="16" name="TextBox 15">
              <a:extLst>
                <a:ext uri="{FF2B5EF4-FFF2-40B4-BE49-F238E27FC236}">
                  <a16:creationId xmlns:a16="http://schemas.microsoft.com/office/drawing/2014/main" id="{EB8C12D9-CF62-4DC4-8095-CF15B5874665}"/>
                </a:ext>
              </a:extLst>
            </p:cNvPr>
            <p:cNvSpPr txBox="1"/>
            <p:nvPr/>
          </p:nvSpPr>
          <p:spPr>
            <a:xfrm>
              <a:off x="8045501" y="1192214"/>
              <a:ext cx="684803" cy="369332"/>
            </a:xfrm>
            <a:prstGeom prst="rect">
              <a:avLst/>
            </a:prstGeom>
            <a:noFill/>
          </p:spPr>
          <p:txBody>
            <a:bodyPr wrap="none" rtlCol="0">
              <a:spAutoFit/>
            </a:bodyPr>
            <a:lstStyle/>
            <a:p>
              <a:r>
                <a:rPr lang="en-US" sz="1800" b="1" dirty="0"/>
                <a:t>GCP</a:t>
              </a:r>
            </a:p>
          </p:txBody>
        </p:sp>
        <p:sp>
          <p:nvSpPr>
            <p:cNvPr id="17" name="TextBox 16">
              <a:extLst>
                <a:ext uri="{FF2B5EF4-FFF2-40B4-BE49-F238E27FC236}">
                  <a16:creationId xmlns:a16="http://schemas.microsoft.com/office/drawing/2014/main" id="{88863D4C-7740-4161-AC5B-A7610BB94DF6}"/>
                </a:ext>
              </a:extLst>
            </p:cNvPr>
            <p:cNvSpPr txBox="1"/>
            <p:nvPr/>
          </p:nvSpPr>
          <p:spPr>
            <a:xfrm>
              <a:off x="7279672" y="2651251"/>
              <a:ext cx="966931" cy="369332"/>
            </a:xfrm>
            <a:prstGeom prst="rect">
              <a:avLst/>
            </a:prstGeom>
            <a:noFill/>
          </p:spPr>
          <p:txBody>
            <a:bodyPr wrap="none" rtlCol="0">
              <a:spAutoFit/>
            </a:bodyPr>
            <a:lstStyle/>
            <a:p>
              <a:r>
                <a:rPr lang="en-US" sz="1800" b="1" dirty="0"/>
                <a:t>Clouds</a:t>
              </a:r>
            </a:p>
          </p:txBody>
        </p:sp>
        <p:sp>
          <p:nvSpPr>
            <p:cNvPr id="18" name="TextBox 17">
              <a:extLst>
                <a:ext uri="{FF2B5EF4-FFF2-40B4-BE49-F238E27FC236}">
                  <a16:creationId xmlns:a16="http://schemas.microsoft.com/office/drawing/2014/main" id="{95CF4230-AE47-44FB-828D-86B36C43F1D0}"/>
                </a:ext>
              </a:extLst>
            </p:cNvPr>
            <p:cNvSpPr txBox="1"/>
            <p:nvPr/>
          </p:nvSpPr>
          <p:spPr>
            <a:xfrm>
              <a:off x="7562035" y="3190424"/>
              <a:ext cx="723275" cy="369332"/>
            </a:xfrm>
            <a:prstGeom prst="rect">
              <a:avLst/>
            </a:prstGeom>
            <a:noFill/>
          </p:spPr>
          <p:txBody>
            <a:bodyPr wrap="none" rtlCol="0">
              <a:spAutoFit/>
            </a:bodyPr>
            <a:lstStyle/>
            <a:p>
              <a:r>
                <a:rPr lang="en-US" sz="1800" b="1" dirty="0"/>
                <a:t>AWS</a:t>
              </a:r>
            </a:p>
          </p:txBody>
        </p:sp>
      </p:grpSp>
    </p:spTree>
    <p:extLst>
      <p:ext uri="{BB962C8B-B14F-4D97-AF65-F5344CB8AC3E}">
        <p14:creationId xmlns:p14="http://schemas.microsoft.com/office/powerpoint/2010/main" val="300557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728B-B8E6-46F7-A5AE-A758F2C1F9ED}"/>
              </a:ext>
            </a:extLst>
          </p:cNvPr>
          <p:cNvSpPr>
            <a:spLocks noGrp="1"/>
          </p:cNvSpPr>
          <p:nvPr>
            <p:ph type="title"/>
          </p:nvPr>
        </p:nvSpPr>
        <p:spPr>
          <a:xfrm>
            <a:off x="16467" y="154982"/>
            <a:ext cx="9048656" cy="780203"/>
          </a:xfrm>
        </p:spPr>
        <p:txBody>
          <a:bodyPr/>
          <a:lstStyle/>
          <a:p>
            <a:r>
              <a:rPr lang="en-US" dirty="0"/>
              <a:t>Importance of HPC, Cloud and Big Data Community</a:t>
            </a:r>
          </a:p>
        </p:txBody>
      </p:sp>
      <p:sp>
        <p:nvSpPr>
          <p:cNvPr id="3" name="Text Placeholder 2">
            <a:extLst>
              <a:ext uri="{FF2B5EF4-FFF2-40B4-BE49-F238E27FC236}">
                <a16:creationId xmlns:a16="http://schemas.microsoft.com/office/drawing/2014/main" id="{1EA4E6EC-93BA-4731-8A21-8C6716543E03}"/>
              </a:ext>
            </a:extLst>
          </p:cNvPr>
          <p:cNvSpPr>
            <a:spLocks noGrp="1"/>
          </p:cNvSpPr>
          <p:nvPr>
            <p:ph type="body" idx="1"/>
          </p:nvPr>
        </p:nvSpPr>
        <p:spPr>
          <a:xfrm>
            <a:off x="8233" y="774915"/>
            <a:ext cx="9127533" cy="3135916"/>
          </a:xfrm>
        </p:spPr>
        <p:txBody>
          <a:bodyPr/>
          <a:lstStyle/>
          <a:p>
            <a:r>
              <a:rPr lang="en-US" dirty="0"/>
              <a:t>HPC Community malingering in terms of new faculty advertisements, student interest, papers published</a:t>
            </a:r>
          </a:p>
          <a:p>
            <a:r>
              <a:rPr lang="en-US" dirty="0"/>
              <a:t>This is happening even though processing Big Data obviously requires HPC unless it is dominantly Hadoop style big data management</a:t>
            </a:r>
          </a:p>
          <a:p>
            <a:r>
              <a:rPr lang="en-US" dirty="0" err="1"/>
              <a:t>SysML</a:t>
            </a:r>
            <a:r>
              <a:rPr lang="en-US" dirty="0"/>
              <a:t> Conference Stanford March 31 - April 2, 2019 is the mainstream systems + ML community and “taking over” (15.5 Academia to 14.5 Industry)</a:t>
            </a:r>
          </a:p>
          <a:p>
            <a:r>
              <a:rPr lang="en-US" dirty="0"/>
              <a:t>HPC community should be more modest and try to join main stream</a:t>
            </a:r>
          </a:p>
          <a:p>
            <a:pPr lvl="1"/>
            <a:r>
              <a:rPr lang="en-US" dirty="0"/>
              <a:t>Otherwise they will be ignored as mainstream larger and supported by Industry</a:t>
            </a:r>
          </a:p>
          <a:p>
            <a:r>
              <a:rPr lang="en-US" dirty="0"/>
              <a:t>Cloud Community quite strong in Industry; relatively small academically as Industry has many advantages</a:t>
            </a:r>
          </a:p>
          <a:p>
            <a:r>
              <a:rPr lang="en-US" dirty="0"/>
              <a:t>Big data community strong in Academia and Industry although definition less clear as most things are big data.</a:t>
            </a:r>
          </a:p>
        </p:txBody>
      </p:sp>
      <p:sp>
        <p:nvSpPr>
          <p:cNvPr id="4" name="Date Placeholder 3">
            <a:extLst>
              <a:ext uri="{FF2B5EF4-FFF2-40B4-BE49-F238E27FC236}">
                <a16:creationId xmlns:a16="http://schemas.microsoft.com/office/drawing/2014/main" id="{06E14B78-1D5F-409B-912B-75B37D6AE465}"/>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FA0F9BC2-1C83-4A08-95D8-E99FA47DD7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38898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0645-25FC-4F55-824A-960F033F1357}"/>
              </a:ext>
            </a:extLst>
          </p:cNvPr>
          <p:cNvSpPr>
            <a:spLocks noGrp="1"/>
          </p:cNvSpPr>
          <p:nvPr>
            <p:ph type="title"/>
          </p:nvPr>
        </p:nvSpPr>
        <p:spPr>
          <a:xfrm>
            <a:off x="0" y="1852048"/>
            <a:ext cx="2107769" cy="555315"/>
          </a:xfrm>
        </p:spPr>
        <p:txBody>
          <a:bodyPr/>
          <a:lstStyle/>
          <a:p>
            <a:r>
              <a:rPr lang="en-US" sz="3200" dirty="0" err="1"/>
              <a:t>SysML</a:t>
            </a:r>
            <a:r>
              <a:rPr lang="en-US" sz="3200" dirty="0"/>
              <a:t> Conference Stanford March 31 - April 2, 2019</a:t>
            </a:r>
          </a:p>
        </p:txBody>
      </p:sp>
      <p:sp>
        <p:nvSpPr>
          <p:cNvPr id="4" name="Date Placeholder 3">
            <a:extLst>
              <a:ext uri="{FF2B5EF4-FFF2-40B4-BE49-F238E27FC236}">
                <a16:creationId xmlns:a16="http://schemas.microsoft.com/office/drawing/2014/main" id="{9E253488-8DBB-4592-81B3-91500E7826FC}"/>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1A67659B-B396-4CC3-9906-D54AA3F848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a:extLst>
              <a:ext uri="{FF2B5EF4-FFF2-40B4-BE49-F238E27FC236}">
                <a16:creationId xmlns:a16="http://schemas.microsoft.com/office/drawing/2014/main" id="{D9F906F3-F10B-4945-B4FD-03F86993A69B}"/>
              </a:ext>
            </a:extLst>
          </p:cNvPr>
          <p:cNvPicPr>
            <a:picLocks noChangeAspect="1"/>
          </p:cNvPicPr>
          <p:nvPr/>
        </p:nvPicPr>
        <p:blipFill>
          <a:blip r:embed="rId2"/>
          <a:stretch>
            <a:fillRect/>
          </a:stretch>
        </p:blipFill>
        <p:spPr>
          <a:xfrm>
            <a:off x="2068124" y="0"/>
            <a:ext cx="3597937" cy="5143500"/>
          </a:xfrm>
          <a:prstGeom prst="rect">
            <a:avLst/>
          </a:prstGeom>
        </p:spPr>
      </p:pic>
      <p:pic>
        <p:nvPicPr>
          <p:cNvPr id="7" name="Picture 6">
            <a:extLst>
              <a:ext uri="{FF2B5EF4-FFF2-40B4-BE49-F238E27FC236}">
                <a16:creationId xmlns:a16="http://schemas.microsoft.com/office/drawing/2014/main" id="{626CD43F-03BB-4704-9751-D4FDB6A4E4C0}"/>
              </a:ext>
            </a:extLst>
          </p:cNvPr>
          <p:cNvPicPr>
            <a:picLocks noChangeAspect="1"/>
          </p:cNvPicPr>
          <p:nvPr/>
        </p:nvPicPr>
        <p:blipFill>
          <a:blip r:embed="rId3"/>
          <a:stretch>
            <a:fillRect/>
          </a:stretch>
        </p:blipFill>
        <p:spPr>
          <a:xfrm>
            <a:off x="5666061" y="0"/>
            <a:ext cx="3415945" cy="5143500"/>
          </a:xfrm>
          <a:prstGeom prst="rect">
            <a:avLst/>
          </a:prstGeom>
        </p:spPr>
      </p:pic>
    </p:spTree>
    <p:extLst>
      <p:ext uri="{BB962C8B-B14F-4D97-AF65-F5344CB8AC3E}">
        <p14:creationId xmlns:p14="http://schemas.microsoft.com/office/powerpoint/2010/main" val="230460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596F-B2BF-4045-A4A8-5171654A75A4}"/>
              </a:ext>
            </a:extLst>
          </p:cNvPr>
          <p:cNvSpPr>
            <a:spLocks noGrp="1"/>
          </p:cNvSpPr>
          <p:nvPr>
            <p:ph type="title"/>
          </p:nvPr>
        </p:nvSpPr>
        <p:spPr>
          <a:xfrm>
            <a:off x="628650" y="91678"/>
            <a:ext cx="7886700" cy="594061"/>
          </a:xfrm>
        </p:spPr>
        <p:txBody>
          <a:bodyPr/>
          <a:lstStyle/>
          <a:p>
            <a:r>
              <a:rPr lang="en-US" dirty="0"/>
              <a:t>Importance of AI</a:t>
            </a:r>
          </a:p>
        </p:txBody>
      </p:sp>
      <p:sp>
        <p:nvSpPr>
          <p:cNvPr id="3" name="Text Placeholder 2">
            <a:extLst>
              <a:ext uri="{FF2B5EF4-FFF2-40B4-BE49-F238E27FC236}">
                <a16:creationId xmlns:a16="http://schemas.microsoft.com/office/drawing/2014/main" id="{3129F39B-7ACB-4575-8B13-2FC2C34DAB16}"/>
              </a:ext>
            </a:extLst>
          </p:cNvPr>
          <p:cNvSpPr>
            <a:spLocks noGrp="1"/>
          </p:cNvSpPr>
          <p:nvPr>
            <p:ph type="body" idx="1"/>
          </p:nvPr>
        </p:nvSpPr>
        <p:spPr>
          <a:xfrm>
            <a:off x="100740" y="873273"/>
            <a:ext cx="9043260" cy="3263504"/>
          </a:xfrm>
        </p:spPr>
        <p:txBody>
          <a:bodyPr/>
          <a:lstStyle/>
          <a:p>
            <a:r>
              <a:rPr lang="en-US" b="1" dirty="0"/>
              <a:t>AI (and several forms of ML) will dominate the next 10 years </a:t>
            </a:r>
            <a:r>
              <a:rPr lang="en-US" dirty="0"/>
              <a:t>and it has distinctive impact on applications whereas HPC, Clouds and Big Data are less distinctive enablers</a:t>
            </a:r>
          </a:p>
          <a:p>
            <a:pPr lvl="1"/>
            <a:r>
              <a:rPr lang="en-US" dirty="0"/>
              <a:t>We should </a:t>
            </a:r>
            <a:r>
              <a:rPr lang="en-US" b="1" dirty="0"/>
              <a:t>replace emphasis on data science </a:t>
            </a:r>
            <a:r>
              <a:rPr lang="en-US" dirty="0"/>
              <a:t>with AI First X where X runs over areas where AI can help e.g. </a:t>
            </a:r>
            <a:r>
              <a:rPr lang="en-US" b="1" dirty="0"/>
              <a:t>AI First Engineering</a:t>
            </a:r>
            <a:r>
              <a:rPr lang="en-US" dirty="0"/>
              <a:t>; AI First Cyberinfrastructure; AI First Social Science etc. </a:t>
            </a:r>
          </a:p>
          <a:p>
            <a:r>
              <a:rPr lang="en-US" dirty="0"/>
              <a:t>Not only do we have </a:t>
            </a:r>
            <a:r>
              <a:rPr lang="en-US" b="1" dirty="0" err="1"/>
              <a:t>HPCrunsML</a:t>
            </a:r>
            <a:r>
              <a:rPr lang="en-US" dirty="0"/>
              <a:t> (most effective way to run AI)</a:t>
            </a:r>
          </a:p>
          <a:p>
            <a:pPr lvl="1"/>
            <a:r>
              <a:rPr lang="en-US" dirty="0"/>
              <a:t>Contribute to MLPerf</a:t>
            </a:r>
          </a:p>
          <a:p>
            <a:r>
              <a:rPr lang="en-US" dirty="0"/>
              <a:t>But more promising is </a:t>
            </a:r>
            <a:r>
              <a:rPr lang="en-US" b="1" dirty="0" err="1"/>
              <a:t>MLforHPC</a:t>
            </a:r>
            <a:r>
              <a:rPr lang="en-US" b="1" dirty="0"/>
              <a:t> </a:t>
            </a:r>
            <a:r>
              <a:rPr lang="en-US" dirty="0"/>
              <a:t>where AI enhances HPC (and all computation) as discussed in my keynote</a:t>
            </a:r>
          </a:p>
          <a:p>
            <a:pPr lvl="1"/>
            <a:r>
              <a:rPr lang="en-US" dirty="0"/>
              <a:t>Should give </a:t>
            </a:r>
            <a:r>
              <a:rPr lang="en-US" b="1" dirty="0"/>
              <a:t>zettaflop effective performance </a:t>
            </a:r>
            <a:r>
              <a:rPr lang="en-US" dirty="0"/>
              <a:t>running on </a:t>
            </a:r>
            <a:r>
              <a:rPr lang="en-US" b="1" dirty="0"/>
              <a:t>today’s machines </a:t>
            </a:r>
            <a:r>
              <a:rPr lang="en-US" dirty="0"/>
              <a:t>before we build exascale</a:t>
            </a:r>
          </a:p>
        </p:txBody>
      </p:sp>
      <p:sp>
        <p:nvSpPr>
          <p:cNvPr id="4" name="Date Placeholder 3">
            <a:extLst>
              <a:ext uri="{FF2B5EF4-FFF2-40B4-BE49-F238E27FC236}">
                <a16:creationId xmlns:a16="http://schemas.microsoft.com/office/drawing/2014/main" id="{D2557D97-C9A4-4B8D-A3A8-83209E6FBC2D}"/>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98DAAEA1-44C1-4B2E-B5C6-5B93E7083B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31227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22C6-31D9-442E-AC6E-A05A6E15954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C0093D3-8EF0-4E97-B474-C668D9CE5EB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7E42884-93E8-4ED1-ABAB-28C1F06985D4}"/>
              </a:ext>
            </a:extLst>
          </p:cNvPr>
          <p:cNvSpPr>
            <a:spLocks noGrp="1"/>
          </p:cNvSpPr>
          <p:nvPr>
            <p:ph type="dt" idx="10"/>
          </p:nvPr>
        </p:nvSpPr>
        <p:spPr/>
        <p:txBody>
          <a:bodyPr/>
          <a:lstStyle/>
          <a:p>
            <a:r>
              <a:rPr lang="en-US"/>
              <a:t>5/10/2019</a:t>
            </a:r>
          </a:p>
        </p:txBody>
      </p:sp>
      <p:sp>
        <p:nvSpPr>
          <p:cNvPr id="5" name="Slide Number Placeholder 4">
            <a:extLst>
              <a:ext uri="{FF2B5EF4-FFF2-40B4-BE49-F238E27FC236}">
                <a16:creationId xmlns:a16="http://schemas.microsoft.com/office/drawing/2014/main" id="{3E6B373F-1CAF-48AB-9E95-DBA319D31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9" name="Group 8">
            <a:extLst>
              <a:ext uri="{FF2B5EF4-FFF2-40B4-BE49-F238E27FC236}">
                <a16:creationId xmlns:a16="http://schemas.microsoft.com/office/drawing/2014/main" id="{4687FCB2-9A5A-44A8-BD85-E12F7457086A}"/>
              </a:ext>
            </a:extLst>
          </p:cNvPr>
          <p:cNvGrpSpPr/>
          <p:nvPr/>
        </p:nvGrpSpPr>
        <p:grpSpPr>
          <a:xfrm>
            <a:off x="0" y="0"/>
            <a:ext cx="8741688" cy="5143500"/>
            <a:chOff x="0" y="0"/>
            <a:chExt cx="8741688" cy="5143500"/>
          </a:xfrm>
        </p:grpSpPr>
        <p:pic>
          <p:nvPicPr>
            <p:cNvPr id="6" name="Picture 5">
              <a:extLst>
                <a:ext uri="{FF2B5EF4-FFF2-40B4-BE49-F238E27FC236}">
                  <a16:creationId xmlns:a16="http://schemas.microsoft.com/office/drawing/2014/main" id="{12D52038-3F33-48DE-81CB-95CB4806D449}"/>
                </a:ext>
              </a:extLst>
            </p:cNvPr>
            <p:cNvPicPr>
              <a:picLocks noChangeAspect="1"/>
            </p:cNvPicPr>
            <p:nvPr/>
          </p:nvPicPr>
          <p:blipFill>
            <a:blip r:embed="rId2"/>
            <a:stretch>
              <a:fillRect/>
            </a:stretch>
          </p:blipFill>
          <p:spPr>
            <a:xfrm>
              <a:off x="4451881" y="0"/>
              <a:ext cx="4289807" cy="5143500"/>
            </a:xfrm>
            <a:prstGeom prst="rect">
              <a:avLst/>
            </a:prstGeom>
          </p:spPr>
        </p:pic>
        <p:pic>
          <p:nvPicPr>
            <p:cNvPr id="7" name="Picture 6">
              <a:extLst>
                <a:ext uri="{FF2B5EF4-FFF2-40B4-BE49-F238E27FC236}">
                  <a16:creationId xmlns:a16="http://schemas.microsoft.com/office/drawing/2014/main" id="{3BC05F10-3D42-4734-B0D7-ED3AE7AAA8BE}"/>
                </a:ext>
              </a:extLst>
            </p:cNvPr>
            <p:cNvPicPr>
              <a:picLocks noChangeAspect="1"/>
            </p:cNvPicPr>
            <p:nvPr/>
          </p:nvPicPr>
          <p:blipFill>
            <a:blip r:embed="rId3"/>
            <a:stretch>
              <a:fillRect/>
            </a:stretch>
          </p:blipFill>
          <p:spPr>
            <a:xfrm>
              <a:off x="0" y="0"/>
              <a:ext cx="4451881" cy="5143500"/>
            </a:xfrm>
            <a:prstGeom prst="rect">
              <a:avLst/>
            </a:prstGeom>
          </p:spPr>
        </p:pic>
        <p:sp>
          <p:nvSpPr>
            <p:cNvPr id="8" name="TextBox 7">
              <a:extLst>
                <a:ext uri="{FF2B5EF4-FFF2-40B4-BE49-F238E27FC236}">
                  <a16:creationId xmlns:a16="http://schemas.microsoft.com/office/drawing/2014/main" id="{DED8FC04-2757-4929-97B3-BF419C5DA50A}"/>
                </a:ext>
              </a:extLst>
            </p:cNvPr>
            <p:cNvSpPr txBox="1"/>
            <p:nvPr/>
          </p:nvSpPr>
          <p:spPr>
            <a:xfrm>
              <a:off x="5105072" y="4029559"/>
              <a:ext cx="3511986" cy="400110"/>
            </a:xfrm>
            <a:prstGeom prst="rect">
              <a:avLst/>
            </a:prstGeom>
            <a:noFill/>
          </p:spPr>
          <p:txBody>
            <a:bodyPr wrap="square" rtlCol="0">
              <a:spAutoFit/>
            </a:bodyPr>
            <a:lstStyle/>
            <a:p>
              <a:r>
                <a:rPr lang="en-US" sz="2000" b="1" dirty="0"/>
                <a:t>Note Industry Dominance</a:t>
              </a:r>
            </a:p>
          </p:txBody>
        </p:sp>
      </p:grpSp>
    </p:spTree>
    <p:extLst>
      <p:ext uri="{BB962C8B-B14F-4D97-AF65-F5344CB8AC3E}">
        <p14:creationId xmlns:p14="http://schemas.microsoft.com/office/powerpoint/2010/main" val="11154913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581</Words>
  <Application>Microsoft Office PowerPoint</Application>
  <PresentationFormat>On-screen Show (16:9)</PresentationFormat>
  <Paragraphs>91</Paragraphs>
  <Slides>11</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Simple Light</vt:lpstr>
      <vt:lpstr>1_Office Theme</vt:lpstr>
      <vt:lpstr>HPC, AI, and Big Data, what is the future of CS research and how should we support them?</vt:lpstr>
      <vt:lpstr>Panel Charge</vt:lpstr>
      <vt:lpstr>PowerPoint Presentation</vt:lpstr>
      <vt:lpstr>PowerPoint Presentation</vt:lpstr>
      <vt:lpstr>PowerPoint Presentation</vt:lpstr>
      <vt:lpstr>Importance of HPC, Cloud and Big Data Community</vt:lpstr>
      <vt:lpstr>SysML Conference Stanford March 31 - April 2, 2019</vt:lpstr>
      <vt:lpstr>Importance of AI</vt:lpstr>
      <vt:lpstr>PowerPoint Presentation</vt:lpstr>
      <vt:lpstr>Gartner on Data Science, Data Engineering and Software Engineering</vt:lpstr>
      <vt:lpstr>Communities/Expertise in Future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Backdrop on Big Data Systems for Twister2 Tutorial</dc:title>
  <cp:lastModifiedBy>Geoffrey Fox</cp:lastModifiedBy>
  <cp:revision>56</cp:revision>
  <dcterms:modified xsi:type="dcterms:W3CDTF">2019-05-10T10:17:38Z</dcterms:modified>
</cp:coreProperties>
</file>