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76"/>
  </p:notesMasterIdLst>
  <p:sldIdLst>
    <p:sldId id="265" r:id="rId9"/>
    <p:sldId id="313" r:id="rId10"/>
    <p:sldId id="406" r:id="rId11"/>
    <p:sldId id="298" r:id="rId12"/>
    <p:sldId id="496" r:id="rId13"/>
    <p:sldId id="497" r:id="rId14"/>
    <p:sldId id="498" r:id="rId15"/>
    <p:sldId id="499" r:id="rId16"/>
    <p:sldId id="314" r:id="rId17"/>
    <p:sldId id="297" r:id="rId18"/>
    <p:sldId id="316" r:id="rId19"/>
    <p:sldId id="495" r:id="rId20"/>
    <p:sldId id="500" r:id="rId21"/>
    <p:sldId id="501" r:id="rId22"/>
    <p:sldId id="376" r:id="rId23"/>
    <p:sldId id="312" r:id="rId24"/>
    <p:sldId id="300" r:id="rId25"/>
    <p:sldId id="302" r:id="rId26"/>
    <p:sldId id="399" r:id="rId27"/>
    <p:sldId id="482" r:id="rId28"/>
    <p:sldId id="483" r:id="rId29"/>
    <p:sldId id="456" r:id="rId30"/>
    <p:sldId id="521" r:id="rId31"/>
    <p:sldId id="457" r:id="rId32"/>
    <p:sldId id="503" r:id="rId33"/>
    <p:sldId id="504" r:id="rId34"/>
    <p:sldId id="505" r:id="rId35"/>
    <p:sldId id="405" r:id="rId36"/>
    <p:sldId id="471" r:id="rId37"/>
    <p:sldId id="473" r:id="rId38"/>
    <p:sldId id="472" r:id="rId39"/>
    <p:sldId id="458" r:id="rId40"/>
    <p:sldId id="464" r:id="rId41"/>
    <p:sldId id="308" r:id="rId42"/>
    <p:sldId id="310" r:id="rId43"/>
    <p:sldId id="486" r:id="rId44"/>
    <p:sldId id="465" r:id="rId45"/>
    <p:sldId id="307" r:id="rId46"/>
    <p:sldId id="485" r:id="rId47"/>
    <p:sldId id="467" r:id="rId48"/>
    <p:sldId id="487" r:id="rId49"/>
    <p:sldId id="488" r:id="rId50"/>
    <p:sldId id="489" r:id="rId51"/>
    <p:sldId id="490" r:id="rId52"/>
    <p:sldId id="491" r:id="rId53"/>
    <p:sldId id="492" r:id="rId54"/>
    <p:sldId id="493" r:id="rId55"/>
    <p:sldId id="516" r:id="rId56"/>
    <p:sldId id="517" r:id="rId57"/>
    <p:sldId id="518" r:id="rId58"/>
    <p:sldId id="519" r:id="rId59"/>
    <p:sldId id="520" r:id="rId60"/>
    <p:sldId id="468" r:id="rId61"/>
    <p:sldId id="421" r:id="rId62"/>
    <p:sldId id="428" r:id="rId63"/>
    <p:sldId id="507" r:id="rId64"/>
    <p:sldId id="508" r:id="rId65"/>
    <p:sldId id="509" r:id="rId66"/>
    <p:sldId id="510" r:id="rId67"/>
    <p:sldId id="511" r:id="rId68"/>
    <p:sldId id="512" r:id="rId69"/>
    <p:sldId id="392" r:id="rId70"/>
    <p:sldId id="481" r:id="rId71"/>
    <p:sldId id="460" r:id="rId72"/>
    <p:sldId id="461" r:id="rId73"/>
    <p:sldId id="431" r:id="rId74"/>
    <p:sldId id="462" r:id="rId75"/>
  </p:sldIdLst>
  <p:sldSz cx="9144000" cy="6858000" type="screen4x3"/>
  <p:notesSz cx="6858000" cy="9144000"/>
  <p:custDataLst>
    <p:tags r:id="rId7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0" autoAdjust="0"/>
    <p:restoredTop sz="96086" autoAdjust="0"/>
  </p:normalViewPr>
  <p:slideViewPr>
    <p:cSldViewPr snapToGrid="0" snapToObjects="1">
      <p:cViewPr varScale="1">
        <p:scale>
          <a:sx n="79" d="100"/>
          <a:sy n="79" d="100"/>
        </p:scale>
        <p:origin x="34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offrey%20Fox\Desktop\PynePaper\NewPyn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harpdoc\WDAMDS%20sync%20overhead%20analysi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8725061170007E-2"/>
          <c:y val="9.8575910543898457E-2"/>
          <c:w val="0.83438136590629919"/>
          <c:h val="0.74535526954707443"/>
        </c:manualLayout>
      </c:layout>
      <c:scatterChart>
        <c:scatterStyle val="lineMarker"/>
        <c:varyColors val="0"/>
        <c:ser>
          <c:idx val="0"/>
          <c:order val="0"/>
          <c:tx>
            <c:v>DAVS(2)</c:v>
          </c:tx>
          <c:spPr>
            <a:ln w="28575" cap="rnd">
              <a:noFill/>
              <a:round/>
            </a:ln>
            <a:effectLst/>
          </c:spPr>
          <c:marker>
            <c:symbol val="circle"/>
            <c:size val="5"/>
            <c:spPr>
              <a:solidFill>
                <a:schemeClr val="accent1"/>
              </a:solidFill>
              <a:ln w="9525">
                <a:solidFill>
                  <a:schemeClr val="accent1"/>
                </a:solidFill>
              </a:ln>
              <a:effectLst/>
            </c:spPr>
          </c:marker>
          <c:xVal>
            <c:numRef>
              <c:f>Issues!$B$10:$B$513</c:f>
              <c:numCache>
                <c:formatCode>0.00E+00</c:formatCode>
                <c:ptCount val="504"/>
                <c:pt idx="0">
                  <c:v>522010</c:v>
                </c:pt>
                <c:pt idx="1">
                  <c:v>409560</c:v>
                </c:pt>
                <c:pt idx="2">
                  <c:v>379460</c:v>
                </c:pt>
                <c:pt idx="3">
                  <c:v>351570</c:v>
                </c:pt>
                <c:pt idx="4">
                  <c:v>325730</c:v>
                </c:pt>
                <c:pt idx="5">
                  <c:v>301780</c:v>
                </c:pt>
                <c:pt idx="6">
                  <c:v>279600</c:v>
                </c:pt>
                <c:pt idx="7">
                  <c:v>259050</c:v>
                </c:pt>
                <c:pt idx="8">
                  <c:v>240010</c:v>
                </c:pt>
                <c:pt idx="9">
                  <c:v>222370</c:v>
                </c:pt>
                <c:pt idx="10">
                  <c:v>206020</c:v>
                </c:pt>
                <c:pt idx="11">
                  <c:v>190880</c:v>
                </c:pt>
                <c:pt idx="12">
                  <c:v>176850</c:v>
                </c:pt>
                <c:pt idx="13">
                  <c:v>163850</c:v>
                </c:pt>
                <c:pt idx="14">
                  <c:v>151810</c:v>
                </c:pt>
                <c:pt idx="15">
                  <c:v>140650</c:v>
                </c:pt>
                <c:pt idx="16">
                  <c:v>130310</c:v>
                </c:pt>
                <c:pt idx="17">
                  <c:v>120730</c:v>
                </c:pt>
                <c:pt idx="18">
                  <c:v>111860</c:v>
                </c:pt>
                <c:pt idx="19">
                  <c:v>103640</c:v>
                </c:pt>
                <c:pt idx="20">
                  <c:v>96017</c:v>
                </c:pt>
                <c:pt idx="21">
                  <c:v>88960</c:v>
                </c:pt>
                <c:pt idx="22">
                  <c:v>82421</c:v>
                </c:pt>
                <c:pt idx="23">
                  <c:v>76363</c:v>
                </c:pt>
                <c:pt idx="24">
                  <c:v>70750</c:v>
                </c:pt>
                <c:pt idx="25">
                  <c:v>65549</c:v>
                </c:pt>
                <c:pt idx="26">
                  <c:v>60731</c:v>
                </c:pt>
                <c:pt idx="27">
                  <c:v>56267</c:v>
                </c:pt>
                <c:pt idx="28">
                  <c:v>52131</c:v>
                </c:pt>
                <c:pt idx="29">
                  <c:v>48299</c:v>
                </c:pt>
                <c:pt idx="30">
                  <c:v>44749</c:v>
                </c:pt>
                <c:pt idx="31">
                  <c:v>41460</c:v>
                </c:pt>
                <c:pt idx="32">
                  <c:v>38413</c:v>
                </c:pt>
                <c:pt idx="33">
                  <c:v>35589</c:v>
                </c:pt>
                <c:pt idx="34">
                  <c:v>32973</c:v>
                </c:pt>
                <c:pt idx="35">
                  <c:v>30549</c:v>
                </c:pt>
                <c:pt idx="36">
                  <c:v>28304</c:v>
                </c:pt>
                <c:pt idx="37">
                  <c:v>26224</c:v>
                </c:pt>
                <c:pt idx="38">
                  <c:v>24296</c:v>
                </c:pt>
                <c:pt idx="39">
                  <c:v>22510</c:v>
                </c:pt>
                <c:pt idx="40">
                  <c:v>20856</c:v>
                </c:pt>
                <c:pt idx="41">
                  <c:v>19323</c:v>
                </c:pt>
                <c:pt idx="42">
                  <c:v>17902</c:v>
                </c:pt>
                <c:pt idx="43">
                  <c:v>16586</c:v>
                </c:pt>
                <c:pt idx="44">
                  <c:v>15367</c:v>
                </c:pt>
                <c:pt idx="45">
                  <c:v>14238</c:v>
                </c:pt>
                <c:pt idx="46">
                  <c:v>13191</c:v>
                </c:pt>
                <c:pt idx="47">
                  <c:v>12222</c:v>
                </c:pt>
                <c:pt idx="48">
                  <c:v>11323</c:v>
                </c:pt>
                <c:pt idx="49">
                  <c:v>10491</c:v>
                </c:pt>
                <c:pt idx="50">
                  <c:v>9719.7999999999993</c:v>
                </c:pt>
                <c:pt idx="51">
                  <c:v>9005.4</c:v>
                </c:pt>
                <c:pt idx="52">
                  <c:v>8343.4</c:v>
                </c:pt>
                <c:pt idx="53">
                  <c:v>7730.2</c:v>
                </c:pt>
                <c:pt idx="54">
                  <c:v>7162</c:v>
                </c:pt>
                <c:pt idx="55">
                  <c:v>6635.5</c:v>
                </c:pt>
                <c:pt idx="56">
                  <c:v>6147.8</c:v>
                </c:pt>
                <c:pt idx="57">
                  <c:v>5695.9</c:v>
                </c:pt>
                <c:pt idx="58">
                  <c:v>5277.2</c:v>
                </c:pt>
                <c:pt idx="59">
                  <c:v>4889.3</c:v>
                </c:pt>
                <c:pt idx="60">
                  <c:v>4530</c:v>
                </c:pt>
                <c:pt idx="61">
                  <c:v>4197</c:v>
                </c:pt>
                <c:pt idx="62">
                  <c:v>3888.5</c:v>
                </c:pt>
                <c:pt idx="63">
                  <c:v>3602.7</c:v>
                </c:pt>
                <c:pt idx="64">
                  <c:v>3337.9</c:v>
                </c:pt>
                <c:pt idx="65">
                  <c:v>3092.5</c:v>
                </c:pt>
                <c:pt idx="66">
                  <c:v>2865.2</c:v>
                </c:pt>
                <c:pt idx="67">
                  <c:v>2654.6</c:v>
                </c:pt>
                <c:pt idx="68">
                  <c:v>2459.5</c:v>
                </c:pt>
                <c:pt idx="69">
                  <c:v>2278.6999999999998</c:v>
                </c:pt>
                <c:pt idx="70">
                  <c:v>2111.1999999999998</c:v>
                </c:pt>
                <c:pt idx="71">
                  <c:v>1956</c:v>
                </c:pt>
                <c:pt idx="72">
                  <c:v>1812.2</c:v>
                </c:pt>
                <c:pt idx="73">
                  <c:v>1679</c:v>
                </c:pt>
                <c:pt idx="74">
                  <c:v>1555.6</c:v>
                </c:pt>
                <c:pt idx="75">
                  <c:v>1441.3</c:v>
                </c:pt>
                <c:pt idx="76">
                  <c:v>1335.3</c:v>
                </c:pt>
                <c:pt idx="77">
                  <c:v>1237.2</c:v>
                </c:pt>
                <c:pt idx="78">
                  <c:v>1146.2</c:v>
                </c:pt>
                <c:pt idx="79">
                  <c:v>1062</c:v>
                </c:pt>
                <c:pt idx="80">
                  <c:v>983.93</c:v>
                </c:pt>
                <c:pt idx="81">
                  <c:v>911.61</c:v>
                </c:pt>
                <c:pt idx="82">
                  <c:v>844.6</c:v>
                </c:pt>
                <c:pt idx="83">
                  <c:v>782.52</c:v>
                </c:pt>
                <c:pt idx="84">
                  <c:v>725</c:v>
                </c:pt>
                <c:pt idx="85">
                  <c:v>671.71</c:v>
                </c:pt>
                <c:pt idx="86">
                  <c:v>622.34</c:v>
                </c:pt>
                <c:pt idx="87">
                  <c:v>576.59</c:v>
                </c:pt>
                <c:pt idx="88">
                  <c:v>534.21</c:v>
                </c:pt>
                <c:pt idx="89">
                  <c:v>494.95</c:v>
                </c:pt>
                <c:pt idx="90">
                  <c:v>458.57</c:v>
                </c:pt>
                <c:pt idx="91">
                  <c:v>424.86</c:v>
                </c:pt>
                <c:pt idx="92">
                  <c:v>393.63</c:v>
                </c:pt>
                <c:pt idx="93">
                  <c:v>364.7</c:v>
                </c:pt>
                <c:pt idx="94">
                  <c:v>337.89</c:v>
                </c:pt>
                <c:pt idx="95">
                  <c:v>313.05</c:v>
                </c:pt>
                <c:pt idx="96">
                  <c:v>290.04000000000002</c:v>
                </c:pt>
                <c:pt idx="97">
                  <c:v>268.72000000000003</c:v>
                </c:pt>
                <c:pt idx="98">
                  <c:v>248.97</c:v>
                </c:pt>
                <c:pt idx="99">
                  <c:v>230.67</c:v>
                </c:pt>
                <c:pt idx="100">
                  <c:v>213.72</c:v>
                </c:pt>
                <c:pt idx="101">
                  <c:v>198.01</c:v>
                </c:pt>
                <c:pt idx="102">
                  <c:v>183.45</c:v>
                </c:pt>
                <c:pt idx="103">
                  <c:v>169.97</c:v>
                </c:pt>
                <c:pt idx="104">
                  <c:v>157.47</c:v>
                </c:pt>
                <c:pt idx="105">
                  <c:v>145.9</c:v>
                </c:pt>
                <c:pt idx="106">
                  <c:v>135.18</c:v>
                </c:pt>
                <c:pt idx="107">
                  <c:v>125.24</c:v>
                </c:pt>
                <c:pt idx="108">
                  <c:v>116.03</c:v>
                </c:pt>
                <c:pt idx="109">
                  <c:v>107.51</c:v>
                </c:pt>
                <c:pt idx="110">
                  <c:v>99.602999999999994</c:v>
                </c:pt>
                <c:pt idx="111">
                  <c:v>92.281999999999996</c:v>
                </c:pt>
                <c:pt idx="112">
                  <c:v>85.498999999999995</c:v>
                </c:pt>
                <c:pt idx="113">
                  <c:v>79.213999999999999</c:v>
                </c:pt>
                <c:pt idx="114">
                  <c:v>73.391999999999996</c:v>
                </c:pt>
                <c:pt idx="115">
                  <c:v>67.997</c:v>
                </c:pt>
                <c:pt idx="116">
                  <c:v>62.999000000000002</c:v>
                </c:pt>
                <c:pt idx="117">
                  <c:v>58.368000000000002</c:v>
                </c:pt>
                <c:pt idx="118">
                  <c:v>54.078000000000003</c:v>
                </c:pt>
                <c:pt idx="119">
                  <c:v>50.103000000000002</c:v>
                </c:pt>
                <c:pt idx="120">
                  <c:v>46.42</c:v>
                </c:pt>
                <c:pt idx="121">
                  <c:v>43.008000000000003</c:v>
                </c:pt>
                <c:pt idx="122">
                  <c:v>39.847000000000001</c:v>
                </c:pt>
                <c:pt idx="123">
                  <c:v>36.917999999999999</c:v>
                </c:pt>
                <c:pt idx="124">
                  <c:v>34.204000000000001</c:v>
                </c:pt>
                <c:pt idx="125">
                  <c:v>31.69</c:v>
                </c:pt>
                <c:pt idx="126">
                  <c:v>29.832999999999998</c:v>
                </c:pt>
                <c:pt idx="127">
                  <c:v>29.27</c:v>
                </c:pt>
                <c:pt idx="128">
                  <c:v>28.716999999999999</c:v>
                </c:pt>
                <c:pt idx="129">
                  <c:v>28.175000000000001</c:v>
                </c:pt>
                <c:pt idx="130">
                  <c:v>27.641999999999999</c:v>
                </c:pt>
                <c:pt idx="131">
                  <c:v>27.12</c:v>
                </c:pt>
                <c:pt idx="132">
                  <c:v>26.608000000000001</c:v>
                </c:pt>
                <c:pt idx="133">
                  <c:v>26.106000000000002</c:v>
                </c:pt>
                <c:pt idx="134">
                  <c:v>25.611999999999998</c:v>
                </c:pt>
                <c:pt idx="135">
                  <c:v>25.129000000000001</c:v>
                </c:pt>
                <c:pt idx="136">
                  <c:v>24.654</c:v>
                </c:pt>
                <c:pt idx="137">
                  <c:v>24.187999999999999</c:v>
                </c:pt>
                <c:pt idx="138">
                  <c:v>23.731999999999999</c:v>
                </c:pt>
                <c:pt idx="139">
                  <c:v>23.283000000000001</c:v>
                </c:pt>
                <c:pt idx="140">
                  <c:v>22.844000000000001</c:v>
                </c:pt>
                <c:pt idx="141">
                  <c:v>22.411999999999999</c:v>
                </c:pt>
                <c:pt idx="142">
                  <c:v>21.989000000000001</c:v>
                </c:pt>
                <c:pt idx="143">
                  <c:v>21.573</c:v>
                </c:pt>
                <c:pt idx="144">
                  <c:v>21.166</c:v>
                </c:pt>
                <c:pt idx="145">
                  <c:v>20.765999999999998</c:v>
                </c:pt>
                <c:pt idx="146">
                  <c:v>20.373999999999999</c:v>
                </c:pt>
                <c:pt idx="147">
                  <c:v>19.989000000000001</c:v>
                </c:pt>
                <c:pt idx="148">
                  <c:v>19.611999999999998</c:v>
                </c:pt>
                <c:pt idx="149">
                  <c:v>19.241</c:v>
                </c:pt>
                <c:pt idx="150">
                  <c:v>18.878</c:v>
                </c:pt>
                <c:pt idx="151">
                  <c:v>18.521000000000001</c:v>
                </c:pt>
                <c:pt idx="152">
                  <c:v>18.170999999999999</c:v>
                </c:pt>
                <c:pt idx="153">
                  <c:v>17.827999999999999</c:v>
                </c:pt>
                <c:pt idx="154">
                  <c:v>17.491</c:v>
                </c:pt>
                <c:pt idx="155">
                  <c:v>17.161000000000001</c:v>
                </c:pt>
                <c:pt idx="156">
                  <c:v>16.837</c:v>
                </c:pt>
                <c:pt idx="157">
                  <c:v>16.518999999999998</c:v>
                </c:pt>
                <c:pt idx="158">
                  <c:v>16.207000000000001</c:v>
                </c:pt>
                <c:pt idx="159">
                  <c:v>15.901</c:v>
                </c:pt>
                <c:pt idx="160">
                  <c:v>15.6</c:v>
                </c:pt>
                <c:pt idx="161">
                  <c:v>15.305999999999999</c:v>
                </c:pt>
                <c:pt idx="162">
                  <c:v>15.016999999999999</c:v>
                </c:pt>
                <c:pt idx="163">
                  <c:v>14.733000000000001</c:v>
                </c:pt>
                <c:pt idx="164">
                  <c:v>14.455</c:v>
                </c:pt>
                <c:pt idx="165">
                  <c:v>14.182</c:v>
                </c:pt>
                <c:pt idx="166">
                  <c:v>13.914</c:v>
                </c:pt>
                <c:pt idx="167">
                  <c:v>13.651</c:v>
                </c:pt>
                <c:pt idx="168">
                  <c:v>13.393000000000001</c:v>
                </c:pt>
                <c:pt idx="169">
                  <c:v>13.14</c:v>
                </c:pt>
                <c:pt idx="170">
                  <c:v>12.891999999999999</c:v>
                </c:pt>
                <c:pt idx="171">
                  <c:v>12.648999999999999</c:v>
                </c:pt>
                <c:pt idx="172">
                  <c:v>12.41</c:v>
                </c:pt>
                <c:pt idx="173">
                  <c:v>12.175000000000001</c:v>
                </c:pt>
                <c:pt idx="174">
                  <c:v>11.945</c:v>
                </c:pt>
                <c:pt idx="175">
                  <c:v>11.72</c:v>
                </c:pt>
                <c:pt idx="176">
                  <c:v>11.497999999999999</c:v>
                </c:pt>
                <c:pt idx="177">
                  <c:v>11.281000000000001</c:v>
                </c:pt>
                <c:pt idx="178">
                  <c:v>11.068</c:v>
                </c:pt>
                <c:pt idx="179">
                  <c:v>10.859</c:v>
                </c:pt>
                <c:pt idx="180">
                  <c:v>10.654</c:v>
                </c:pt>
                <c:pt idx="181">
                  <c:v>10.452999999999999</c:v>
                </c:pt>
                <c:pt idx="182">
                  <c:v>10.255000000000001</c:v>
                </c:pt>
                <c:pt idx="183">
                  <c:v>10.061999999999999</c:v>
                </c:pt>
                <c:pt idx="184">
                  <c:v>9.8716000000000008</c:v>
                </c:pt>
                <c:pt idx="185">
                  <c:v>9.6851000000000003</c:v>
                </c:pt>
                <c:pt idx="186">
                  <c:v>9.5022000000000002</c:v>
                </c:pt>
                <c:pt idx="187">
                  <c:v>9.3226999999999993</c:v>
                </c:pt>
                <c:pt idx="188">
                  <c:v>9.1465999999999994</c:v>
                </c:pt>
                <c:pt idx="189">
                  <c:v>8.9738000000000007</c:v>
                </c:pt>
                <c:pt idx="190">
                  <c:v>8.8043999999999993</c:v>
                </c:pt>
                <c:pt idx="191">
                  <c:v>8.6380999999999997</c:v>
                </c:pt>
                <c:pt idx="192">
                  <c:v>8.4748999999999999</c:v>
                </c:pt>
                <c:pt idx="193">
                  <c:v>8.3148</c:v>
                </c:pt>
                <c:pt idx="194">
                  <c:v>8.1577999999999999</c:v>
                </c:pt>
                <c:pt idx="195">
                  <c:v>8.0037000000000003</c:v>
                </c:pt>
                <c:pt idx="196">
                  <c:v>7.8525</c:v>
                </c:pt>
                <c:pt idx="197">
                  <c:v>7.7042000000000002</c:v>
                </c:pt>
                <c:pt idx="198">
                  <c:v>7.5587</c:v>
                </c:pt>
                <c:pt idx="199">
                  <c:v>7.4158999999999997</c:v>
                </c:pt>
                <c:pt idx="200">
                  <c:v>7.2759</c:v>
                </c:pt>
                <c:pt idx="201">
                  <c:v>7.1383999999999999</c:v>
                </c:pt>
                <c:pt idx="202">
                  <c:v>7.0035999999999996</c:v>
                </c:pt>
                <c:pt idx="203">
                  <c:v>6.8712999999999997</c:v>
                </c:pt>
                <c:pt idx="204">
                  <c:v>6.7415000000000003</c:v>
                </c:pt>
                <c:pt idx="205">
                  <c:v>6.6142000000000003</c:v>
                </c:pt>
                <c:pt idx="206">
                  <c:v>6.4893000000000001</c:v>
                </c:pt>
                <c:pt idx="207">
                  <c:v>6.3666999999999998</c:v>
                </c:pt>
                <c:pt idx="208">
                  <c:v>6.2465000000000002</c:v>
                </c:pt>
                <c:pt idx="209">
                  <c:v>6.1284999999999998</c:v>
                </c:pt>
                <c:pt idx="210">
                  <c:v>6.0126999999999997</c:v>
                </c:pt>
                <c:pt idx="211">
                  <c:v>5.8992000000000004</c:v>
                </c:pt>
                <c:pt idx="212">
                  <c:v>5.7877000000000001</c:v>
                </c:pt>
                <c:pt idx="213">
                  <c:v>5.6783999999999999</c:v>
                </c:pt>
                <c:pt idx="214">
                  <c:v>5.5712000000000002</c:v>
                </c:pt>
                <c:pt idx="215">
                  <c:v>5.4659000000000004</c:v>
                </c:pt>
                <c:pt idx="216">
                  <c:v>5.3627000000000002</c:v>
                </c:pt>
                <c:pt idx="217">
                  <c:v>5.2614000000000001</c:v>
                </c:pt>
                <c:pt idx="218">
                  <c:v>5.1619999999999999</c:v>
                </c:pt>
                <c:pt idx="219">
                  <c:v>5.0644999999999998</c:v>
                </c:pt>
                <c:pt idx="220">
                  <c:v>4.9688999999999997</c:v>
                </c:pt>
                <c:pt idx="221">
                  <c:v>4.875</c:v>
                </c:pt>
                <c:pt idx="222">
                  <c:v>4.7828999999999997</c:v>
                </c:pt>
                <c:pt idx="223">
                  <c:v>4.6925999999999997</c:v>
                </c:pt>
                <c:pt idx="224">
                  <c:v>4.6040000000000001</c:v>
                </c:pt>
                <c:pt idx="225">
                  <c:v>4.5170000000000003</c:v>
                </c:pt>
                <c:pt idx="226">
                  <c:v>4.4317000000000002</c:v>
                </c:pt>
                <c:pt idx="227">
                  <c:v>4.3479999999999999</c:v>
                </c:pt>
                <c:pt idx="228">
                  <c:v>4.2659000000000002</c:v>
                </c:pt>
                <c:pt idx="229">
                  <c:v>4.1852999999999998</c:v>
                </c:pt>
                <c:pt idx="230">
                  <c:v>4.1062000000000003</c:v>
                </c:pt>
                <c:pt idx="231">
                  <c:v>4.0286999999999997</c:v>
                </c:pt>
                <c:pt idx="232">
                  <c:v>3.9525999999999999</c:v>
                </c:pt>
                <c:pt idx="233">
                  <c:v>3.8778999999999999</c:v>
                </c:pt>
                <c:pt idx="234">
                  <c:v>3.8047</c:v>
                </c:pt>
                <c:pt idx="235">
                  <c:v>3.7328000000000001</c:v>
                </c:pt>
                <c:pt idx="236">
                  <c:v>3.6623000000000001</c:v>
                </c:pt>
                <c:pt idx="237">
                  <c:v>3.5931000000000002</c:v>
                </c:pt>
                <c:pt idx="238">
                  <c:v>3.5253000000000001</c:v>
                </c:pt>
                <c:pt idx="239">
                  <c:v>3.4586999999999999</c:v>
                </c:pt>
                <c:pt idx="240">
                  <c:v>3.3934000000000002</c:v>
                </c:pt>
                <c:pt idx="241">
                  <c:v>3.3292999999999999</c:v>
                </c:pt>
                <c:pt idx="242">
                  <c:v>3.2664</c:v>
                </c:pt>
                <c:pt idx="243">
                  <c:v>3.2046999999999999</c:v>
                </c:pt>
                <c:pt idx="244">
                  <c:v>3.1442000000000001</c:v>
                </c:pt>
                <c:pt idx="245">
                  <c:v>3.0848</c:v>
                </c:pt>
                <c:pt idx="246">
                  <c:v>3.0265</c:v>
                </c:pt>
                <c:pt idx="247">
                  <c:v>2.9693999999999998</c:v>
                </c:pt>
                <c:pt idx="248">
                  <c:v>2.9133</c:v>
                </c:pt>
                <c:pt idx="249">
                  <c:v>2.8582000000000001</c:v>
                </c:pt>
                <c:pt idx="250">
                  <c:v>2.8043</c:v>
                </c:pt>
                <c:pt idx="251">
                  <c:v>2.7513000000000001</c:v>
                </c:pt>
                <c:pt idx="252">
                  <c:v>2.6993</c:v>
                </c:pt>
                <c:pt idx="253">
                  <c:v>2.6482999999999999</c:v>
                </c:pt>
                <c:pt idx="254">
                  <c:v>2.5983000000000001</c:v>
                </c:pt>
                <c:pt idx="255">
                  <c:v>2.5491999999999999</c:v>
                </c:pt>
                <c:pt idx="256">
                  <c:v>2.5011000000000001</c:v>
                </c:pt>
                <c:pt idx="257">
                  <c:v>2.4539</c:v>
                </c:pt>
                <c:pt idx="258">
                  <c:v>2.4075000000000002</c:v>
                </c:pt>
                <c:pt idx="259">
                  <c:v>2.3620000000000001</c:v>
                </c:pt>
                <c:pt idx="260">
                  <c:v>2.3174000000000001</c:v>
                </c:pt>
                <c:pt idx="261">
                  <c:v>2.2736000000000001</c:v>
                </c:pt>
                <c:pt idx="262">
                  <c:v>2.2307000000000001</c:v>
                </c:pt>
                <c:pt idx="263">
                  <c:v>2.1886000000000001</c:v>
                </c:pt>
                <c:pt idx="264">
                  <c:v>2.1472000000000002</c:v>
                </c:pt>
                <c:pt idx="265">
                  <c:v>2.1067</c:v>
                </c:pt>
                <c:pt idx="266">
                  <c:v>2.0669</c:v>
                </c:pt>
                <c:pt idx="267">
                  <c:v>2.0278</c:v>
                </c:pt>
                <c:pt idx="268">
                  <c:v>1.9895</c:v>
                </c:pt>
                <c:pt idx="269">
                  <c:v>1.952</c:v>
                </c:pt>
                <c:pt idx="270">
                  <c:v>1.9151</c:v>
                </c:pt>
                <c:pt idx="271">
                  <c:v>1.8789</c:v>
                </c:pt>
                <c:pt idx="272">
                  <c:v>1.8433999999999999</c:v>
                </c:pt>
                <c:pt idx="273">
                  <c:v>1.8086</c:v>
                </c:pt>
                <c:pt idx="274">
                  <c:v>1.7745</c:v>
                </c:pt>
                <c:pt idx="275">
                  <c:v>1.7408999999999999</c:v>
                </c:pt>
                <c:pt idx="276">
                  <c:v>1.7081</c:v>
                </c:pt>
                <c:pt idx="277">
                  <c:v>1.6758</c:v>
                </c:pt>
                <c:pt idx="278">
                  <c:v>1.6440999999999999</c:v>
                </c:pt>
                <c:pt idx="279">
                  <c:v>1.6131</c:v>
                </c:pt>
                <c:pt idx="280">
                  <c:v>1.5826</c:v>
                </c:pt>
                <c:pt idx="281">
                  <c:v>1.5527</c:v>
                </c:pt>
                <c:pt idx="282">
                  <c:v>1.5234000000000001</c:v>
                </c:pt>
                <c:pt idx="283">
                  <c:v>1.4945999999999999</c:v>
                </c:pt>
                <c:pt idx="284">
                  <c:v>1.4663999999999999</c:v>
                </c:pt>
                <c:pt idx="285">
                  <c:v>1.4387000000000001</c:v>
                </c:pt>
                <c:pt idx="286">
                  <c:v>1.4115</c:v>
                </c:pt>
                <c:pt idx="287">
                  <c:v>1.3849</c:v>
                </c:pt>
                <c:pt idx="288">
                  <c:v>1.3587</c:v>
                </c:pt>
                <c:pt idx="289">
                  <c:v>1.333</c:v>
                </c:pt>
                <c:pt idx="290">
                  <c:v>1.3079000000000001</c:v>
                </c:pt>
                <c:pt idx="291">
                  <c:v>1.2831999999999999</c:v>
                </c:pt>
                <c:pt idx="292">
                  <c:v>1.2588999999999999</c:v>
                </c:pt>
                <c:pt idx="293">
                  <c:v>1.2352000000000001</c:v>
                </c:pt>
                <c:pt idx="294">
                  <c:v>1.2118</c:v>
                </c:pt>
                <c:pt idx="295">
                  <c:v>1.1889000000000001</c:v>
                </c:pt>
                <c:pt idx="296">
                  <c:v>1.1665000000000001</c:v>
                </c:pt>
                <c:pt idx="297">
                  <c:v>1.1444000000000001</c:v>
                </c:pt>
                <c:pt idx="298">
                  <c:v>1.1228</c:v>
                </c:pt>
                <c:pt idx="299">
                  <c:v>1.1015999999999999</c:v>
                </c:pt>
                <c:pt idx="300">
                  <c:v>1.0808</c:v>
                </c:pt>
                <c:pt idx="301">
                  <c:v>1.0604</c:v>
                </c:pt>
                <c:pt idx="302">
                  <c:v>1.0404</c:v>
                </c:pt>
                <c:pt idx="303">
                  <c:v>1.0206999999999999</c:v>
                </c:pt>
                <c:pt idx="304">
                  <c:v>1.0014000000000001</c:v>
                </c:pt>
                <c:pt idx="305">
                  <c:v>0.98253000000000001</c:v>
                </c:pt>
                <c:pt idx="306">
                  <c:v>0.96396999999999999</c:v>
                </c:pt>
                <c:pt idx="307">
                  <c:v>0.94576000000000005</c:v>
                </c:pt>
                <c:pt idx="308">
                  <c:v>0.92789999999999995</c:v>
                </c:pt>
                <c:pt idx="309">
                  <c:v>0.91037000000000001</c:v>
                </c:pt>
                <c:pt idx="310">
                  <c:v>0.89317999999999997</c:v>
                </c:pt>
                <c:pt idx="311">
                  <c:v>0.87631000000000003</c:v>
                </c:pt>
                <c:pt idx="312">
                  <c:v>0.85975999999999997</c:v>
                </c:pt>
                <c:pt idx="313">
                  <c:v>0.84352000000000005</c:v>
                </c:pt>
                <c:pt idx="314">
                  <c:v>0.82759000000000005</c:v>
                </c:pt>
                <c:pt idx="315">
                  <c:v>0.81194999999999995</c:v>
                </c:pt>
                <c:pt idx="316">
                  <c:v>0.79661999999999999</c:v>
                </c:pt>
                <c:pt idx="317">
                  <c:v>0.78156999999999999</c:v>
                </c:pt>
                <c:pt idx="318">
                  <c:v>0.76680999999999999</c:v>
                </c:pt>
                <c:pt idx="319">
                  <c:v>0.75233000000000005</c:v>
                </c:pt>
                <c:pt idx="320">
                  <c:v>0.73812</c:v>
                </c:pt>
                <c:pt idx="321">
                  <c:v>0.72418000000000005</c:v>
                </c:pt>
                <c:pt idx="322">
                  <c:v>0.71050000000000002</c:v>
                </c:pt>
                <c:pt idx="323">
                  <c:v>0.69708000000000003</c:v>
                </c:pt>
                <c:pt idx="324">
                  <c:v>0.68391000000000002</c:v>
                </c:pt>
                <c:pt idx="325">
                  <c:v>0.67098999999999998</c:v>
                </c:pt>
                <c:pt idx="326">
                  <c:v>0.65832000000000002</c:v>
                </c:pt>
                <c:pt idx="327">
                  <c:v>0.64588999999999996</c:v>
                </c:pt>
                <c:pt idx="328">
                  <c:v>0.63368999999999998</c:v>
                </c:pt>
                <c:pt idx="329">
                  <c:v>0.62172000000000005</c:v>
                </c:pt>
                <c:pt idx="330">
                  <c:v>0.60997000000000001</c:v>
                </c:pt>
                <c:pt idx="331">
                  <c:v>0.59845000000000004</c:v>
                </c:pt>
                <c:pt idx="332">
                  <c:v>0.58714999999999995</c:v>
                </c:pt>
                <c:pt idx="333">
                  <c:v>0.57606000000000002</c:v>
                </c:pt>
                <c:pt idx="334">
                  <c:v>0.56518000000000002</c:v>
                </c:pt>
                <c:pt idx="335">
                  <c:v>0.55449999999999999</c:v>
                </c:pt>
                <c:pt idx="336">
                  <c:v>0.54403000000000001</c:v>
                </c:pt>
                <c:pt idx="337">
                  <c:v>0.53376000000000001</c:v>
                </c:pt>
                <c:pt idx="338">
                  <c:v>0.52366999999999997</c:v>
                </c:pt>
                <c:pt idx="339">
                  <c:v>0.51378000000000001</c:v>
                </c:pt>
                <c:pt idx="340">
                  <c:v>0.50407999999999997</c:v>
                </c:pt>
                <c:pt idx="341">
                  <c:v>0.49456</c:v>
                </c:pt>
                <c:pt idx="342">
                  <c:v>0.48521999999999998</c:v>
                </c:pt>
                <c:pt idx="343">
                  <c:v>0.47604999999999997</c:v>
                </c:pt>
                <c:pt idx="344">
                  <c:v>0.46705999999999998</c:v>
                </c:pt>
                <c:pt idx="345">
                  <c:v>0.45823999999999998</c:v>
                </c:pt>
                <c:pt idx="346">
                  <c:v>0.44957999999999998</c:v>
                </c:pt>
                <c:pt idx="347">
                  <c:v>0.44108999999999998</c:v>
                </c:pt>
                <c:pt idx="348">
                  <c:v>0.43275999999999998</c:v>
                </c:pt>
                <c:pt idx="349">
                  <c:v>0.42459000000000002</c:v>
                </c:pt>
                <c:pt idx="350">
                  <c:v>0.41657</c:v>
                </c:pt>
                <c:pt idx="351">
                  <c:v>0.40870000000000001</c:v>
                </c:pt>
                <c:pt idx="352">
                  <c:v>0.40098</c:v>
                </c:pt>
                <c:pt idx="353">
                  <c:v>0.39340999999999998</c:v>
                </c:pt>
                <c:pt idx="354">
                  <c:v>0.38597999999999999</c:v>
                </c:pt>
                <c:pt idx="355">
                  <c:v>0.37869000000000003</c:v>
                </c:pt>
                <c:pt idx="356">
                  <c:v>0.37153000000000003</c:v>
                </c:pt>
                <c:pt idx="357">
                  <c:v>0.36452000000000001</c:v>
                </c:pt>
                <c:pt idx="358">
                  <c:v>0.35763</c:v>
                </c:pt>
                <c:pt idx="359">
                  <c:v>0.35088000000000003</c:v>
                </c:pt>
                <c:pt idx="360">
                  <c:v>0.34425</c:v>
                </c:pt>
                <c:pt idx="361">
                  <c:v>0.33774999999999999</c:v>
                </c:pt>
                <c:pt idx="362">
                  <c:v>0.33137</c:v>
                </c:pt>
                <c:pt idx="363">
                  <c:v>0.32511000000000001</c:v>
                </c:pt>
                <c:pt idx="364">
                  <c:v>0.31896999999999998</c:v>
                </c:pt>
                <c:pt idx="365">
                  <c:v>0.31294</c:v>
                </c:pt>
                <c:pt idx="366">
                  <c:v>0.30703000000000003</c:v>
                </c:pt>
                <c:pt idx="367">
                  <c:v>0.30123</c:v>
                </c:pt>
                <c:pt idx="368">
                  <c:v>0.29554000000000002</c:v>
                </c:pt>
                <c:pt idx="369">
                  <c:v>0.28996</c:v>
                </c:pt>
                <c:pt idx="370">
                  <c:v>0.28448000000000001</c:v>
                </c:pt>
                <c:pt idx="371">
                  <c:v>0.27911000000000002</c:v>
                </c:pt>
                <c:pt idx="372">
                  <c:v>0.27383999999999997</c:v>
                </c:pt>
                <c:pt idx="373">
                  <c:v>0.26867000000000002</c:v>
                </c:pt>
                <c:pt idx="374">
                  <c:v>0.26358999999999999</c:v>
                </c:pt>
                <c:pt idx="375">
                  <c:v>0.25861000000000001</c:v>
                </c:pt>
                <c:pt idx="376">
                  <c:v>0.25373000000000001</c:v>
                </c:pt>
                <c:pt idx="377">
                  <c:v>0.24893999999999999</c:v>
                </c:pt>
                <c:pt idx="378">
                  <c:v>0.24424000000000001</c:v>
                </c:pt>
                <c:pt idx="379">
                  <c:v>0.23962</c:v>
                </c:pt>
                <c:pt idx="380">
                  <c:v>0.2351</c:v>
                </c:pt>
                <c:pt idx="381">
                  <c:v>0.23066</c:v>
                </c:pt>
                <c:pt idx="382">
                  <c:v>0.2263</c:v>
                </c:pt>
                <c:pt idx="383">
                  <c:v>0.22202</c:v>
                </c:pt>
                <c:pt idx="384">
                  <c:v>0.21783</c:v>
                </c:pt>
                <c:pt idx="385">
                  <c:v>0.21371999999999999</c:v>
                </c:pt>
                <c:pt idx="386">
                  <c:v>0.20968000000000001</c:v>
                </c:pt>
                <c:pt idx="387">
                  <c:v>0.20571999999999999</c:v>
                </c:pt>
                <c:pt idx="388">
                  <c:v>0.20183000000000001</c:v>
                </c:pt>
                <c:pt idx="389">
                  <c:v>0.19802</c:v>
                </c:pt>
                <c:pt idx="390">
                  <c:v>0.19428000000000001</c:v>
                </c:pt>
                <c:pt idx="391">
                  <c:v>0.19061</c:v>
                </c:pt>
                <c:pt idx="392">
                  <c:v>0.18701000000000001</c:v>
                </c:pt>
                <c:pt idx="393">
                  <c:v>0.18348</c:v>
                </c:pt>
                <c:pt idx="394">
                  <c:v>0.18001</c:v>
                </c:pt>
                <c:pt idx="395">
                  <c:v>0.17660999999999999</c:v>
                </c:pt>
                <c:pt idx="396">
                  <c:v>0.17327999999999999</c:v>
                </c:pt>
                <c:pt idx="397">
                  <c:v>0.17000999999999999</c:v>
                </c:pt>
                <c:pt idx="398">
                  <c:v>0.16678999999999999</c:v>
                </c:pt>
                <c:pt idx="399">
                  <c:v>0.16364000000000001</c:v>
                </c:pt>
                <c:pt idx="400">
                  <c:v>0.16055</c:v>
                </c:pt>
                <c:pt idx="401">
                  <c:v>0.15751999999999999</c:v>
                </c:pt>
                <c:pt idx="402">
                  <c:v>0.15454999999999999</c:v>
                </c:pt>
                <c:pt idx="403">
                  <c:v>0.15162999999999999</c:v>
                </c:pt>
                <c:pt idx="404">
                  <c:v>0.14876</c:v>
                </c:pt>
                <c:pt idx="405">
                  <c:v>0.14595</c:v>
                </c:pt>
                <c:pt idx="406">
                  <c:v>0.14319999999999999</c:v>
                </c:pt>
                <c:pt idx="407">
                  <c:v>0.14049</c:v>
                </c:pt>
                <c:pt idx="408">
                  <c:v>0.13783999999999999</c:v>
                </c:pt>
                <c:pt idx="409">
                  <c:v>0.13522999999999999</c:v>
                </c:pt>
                <c:pt idx="410">
                  <c:v>0.13267999999999999</c:v>
                </c:pt>
                <c:pt idx="411">
                  <c:v>0.13017000000000001</c:v>
                </c:pt>
                <c:pt idx="412">
                  <c:v>0.12772</c:v>
                </c:pt>
                <c:pt idx="413">
                  <c:v>0.12529999999999999</c:v>
                </c:pt>
                <c:pt idx="414">
                  <c:v>0.12293999999999999</c:v>
                </c:pt>
                <c:pt idx="415">
                  <c:v>0.12060999999999999</c:v>
                </c:pt>
                <c:pt idx="416">
                  <c:v>0.11834</c:v>
                </c:pt>
                <c:pt idx="417">
                  <c:v>0.11609999999999999</c:v>
                </c:pt>
                <c:pt idx="418">
                  <c:v>0.11391</c:v>
                </c:pt>
                <c:pt idx="419">
                  <c:v>0.11176</c:v>
                </c:pt>
                <c:pt idx="420">
                  <c:v>0.10965</c:v>
                </c:pt>
                <c:pt idx="421">
                  <c:v>0.10757</c:v>
                </c:pt>
                <c:pt idx="422">
                  <c:v>0.10553999999999999</c:v>
                </c:pt>
                <c:pt idx="423">
                  <c:v>0.10355</c:v>
                </c:pt>
                <c:pt idx="424">
                  <c:v>0.10159</c:v>
                </c:pt>
                <c:pt idx="425">
                  <c:v>9.9675E-2</c:v>
                </c:pt>
                <c:pt idx="426">
                  <c:v>9.7792000000000004E-2</c:v>
                </c:pt>
                <c:pt idx="427">
                  <c:v>9.5945000000000003E-2</c:v>
                </c:pt>
                <c:pt idx="428">
                  <c:v>9.4132999999999994E-2</c:v>
                </c:pt>
                <c:pt idx="429">
                  <c:v>9.2355000000000007E-2</c:v>
                </c:pt>
                <c:pt idx="430">
                  <c:v>9.0610999999999997E-2</c:v>
                </c:pt>
                <c:pt idx="431">
                  <c:v>8.8899000000000006E-2</c:v>
                </c:pt>
                <c:pt idx="432">
                  <c:v>8.7220000000000006E-2</c:v>
                </c:pt>
                <c:pt idx="433">
                  <c:v>8.5572999999999996E-2</c:v>
                </c:pt>
                <c:pt idx="434">
                  <c:v>8.3956000000000003E-2</c:v>
                </c:pt>
                <c:pt idx="435">
                  <c:v>8.2371E-2</c:v>
                </c:pt>
                <c:pt idx="436">
                  <c:v>8.0814999999999998E-2</c:v>
                </c:pt>
                <c:pt idx="437">
                  <c:v>7.9287999999999997E-2</c:v>
                </c:pt>
                <c:pt idx="438">
                  <c:v>7.7790999999999999E-2</c:v>
                </c:pt>
                <c:pt idx="439">
                  <c:v>7.6322000000000001E-2</c:v>
                </c:pt>
                <c:pt idx="440">
                  <c:v>7.4880000000000002E-2</c:v>
                </c:pt>
                <c:pt idx="441">
                  <c:v>7.3466000000000004E-2</c:v>
                </c:pt>
                <c:pt idx="442">
                  <c:v>7.2078000000000003E-2</c:v>
                </c:pt>
                <c:pt idx="443">
                  <c:v>7.0717000000000002E-2</c:v>
                </c:pt>
                <c:pt idx="444">
                  <c:v>6.9380999999999998E-2</c:v>
                </c:pt>
                <c:pt idx="445">
                  <c:v>6.8071000000000007E-2</c:v>
                </c:pt>
                <c:pt idx="446">
                  <c:v>6.6784999999999997E-2</c:v>
                </c:pt>
                <c:pt idx="447">
                  <c:v>6.5522999999999998E-2</c:v>
                </c:pt>
                <c:pt idx="448">
                  <c:v>6.4285999999999996E-2</c:v>
                </c:pt>
                <c:pt idx="449">
                  <c:v>6.3072000000000003E-2</c:v>
                </c:pt>
                <c:pt idx="450">
                  <c:v>6.1879999999999998E-2</c:v>
                </c:pt>
                <c:pt idx="451">
                  <c:v>6.0712000000000002E-2</c:v>
                </c:pt>
                <c:pt idx="452">
                  <c:v>5.9565E-2</c:v>
                </c:pt>
                <c:pt idx="453">
                  <c:v>5.8439999999999999E-2</c:v>
                </c:pt>
                <c:pt idx="454">
                  <c:v>5.7335999999999998E-2</c:v>
                </c:pt>
                <c:pt idx="455">
                  <c:v>5.6252999999999997E-2</c:v>
                </c:pt>
                <c:pt idx="456">
                  <c:v>5.5190999999999997E-2</c:v>
                </c:pt>
                <c:pt idx="457">
                  <c:v>5.4148000000000002E-2</c:v>
                </c:pt>
                <c:pt idx="458">
                  <c:v>5.3124999999999999E-2</c:v>
                </c:pt>
                <c:pt idx="459">
                  <c:v>5.2122000000000002E-2</c:v>
                </c:pt>
                <c:pt idx="460">
                  <c:v>5.1137000000000002E-2</c:v>
                </c:pt>
                <c:pt idx="461">
                  <c:v>5.0172000000000001E-2</c:v>
                </c:pt>
                <c:pt idx="462">
                  <c:v>4.9223999999999997E-2</c:v>
                </c:pt>
                <c:pt idx="463">
                  <c:v>4.8293999999999997E-2</c:v>
                </c:pt>
                <c:pt idx="464">
                  <c:v>4.7382000000000001E-2</c:v>
                </c:pt>
                <c:pt idx="465">
                  <c:v>4.6487000000000001E-2</c:v>
                </c:pt>
                <c:pt idx="466">
                  <c:v>4.5608999999999997E-2</c:v>
                </c:pt>
                <c:pt idx="467">
                  <c:v>4.4748000000000003E-2</c:v>
                </c:pt>
                <c:pt idx="468">
                  <c:v>4.3901999999999997E-2</c:v>
                </c:pt>
                <c:pt idx="469">
                  <c:v>4.3073E-2</c:v>
                </c:pt>
                <c:pt idx="470">
                  <c:v>4.2259999999999999E-2</c:v>
                </c:pt>
                <c:pt idx="471">
                  <c:v>4.1460999999999998E-2</c:v>
                </c:pt>
                <c:pt idx="472">
                  <c:v>4.0677999999999999E-2</c:v>
                </c:pt>
                <c:pt idx="473">
                  <c:v>3.9910000000000001E-2</c:v>
                </c:pt>
                <c:pt idx="474">
                  <c:v>3.9156000000000003E-2</c:v>
                </c:pt>
                <c:pt idx="475">
                  <c:v>3.8417E-2</c:v>
                </c:pt>
                <c:pt idx="476">
                  <c:v>3.7691000000000002E-2</c:v>
                </c:pt>
                <c:pt idx="477">
                  <c:v>3.6978999999999998E-2</c:v>
                </c:pt>
                <c:pt idx="478">
                  <c:v>3.6281000000000001E-2</c:v>
                </c:pt>
                <c:pt idx="479">
                  <c:v>3.5595000000000002E-2</c:v>
                </c:pt>
                <c:pt idx="480">
                  <c:v>3.4923000000000003E-2</c:v>
                </c:pt>
                <c:pt idx="481">
                  <c:v>3.4263000000000002E-2</c:v>
                </c:pt>
                <c:pt idx="482">
                  <c:v>3.3616E-2</c:v>
                </c:pt>
                <c:pt idx="483">
                  <c:v>3.2981000000000003E-2</c:v>
                </c:pt>
                <c:pt idx="484">
                  <c:v>3.2357999999999998E-2</c:v>
                </c:pt>
                <c:pt idx="485">
                  <c:v>3.1746999999999997E-2</c:v>
                </c:pt>
                <c:pt idx="486">
                  <c:v>3.1147999999999999E-2</c:v>
                </c:pt>
                <c:pt idx="487">
                  <c:v>3.0558999999999999E-2</c:v>
                </c:pt>
                <c:pt idx="488">
                  <c:v>2.9982000000000002E-2</c:v>
                </c:pt>
                <c:pt idx="489">
                  <c:v>2.9416000000000001E-2</c:v>
                </c:pt>
                <c:pt idx="490">
                  <c:v>2.886E-2</c:v>
                </c:pt>
                <c:pt idx="491">
                  <c:v>2.8315E-2</c:v>
                </c:pt>
                <c:pt idx="492">
                  <c:v>2.7779999999999999E-2</c:v>
                </c:pt>
                <c:pt idx="493">
                  <c:v>2.7255999999999999E-2</c:v>
                </c:pt>
                <c:pt idx="494">
                  <c:v>2.6741000000000001E-2</c:v>
                </c:pt>
                <c:pt idx="495">
                  <c:v>2.6235999999999999E-2</c:v>
                </c:pt>
                <c:pt idx="496">
                  <c:v>2.5739999999999999E-2</c:v>
                </c:pt>
                <c:pt idx="497">
                  <c:v>2.5253999999999999E-2</c:v>
                </c:pt>
                <c:pt idx="498">
                  <c:v>2.0896000000000001E-2</c:v>
                </c:pt>
                <c:pt idx="499">
                  <c:v>1.4238000000000001E-2</c:v>
                </c:pt>
                <c:pt idx="500">
                  <c:v>9.7014000000000006E-3</c:v>
                </c:pt>
                <c:pt idx="501">
                  <c:v>6.6102000000000001E-3</c:v>
                </c:pt>
                <c:pt idx="502">
                  <c:v>4.5040000000000002E-3</c:v>
                </c:pt>
                <c:pt idx="503">
                  <c:v>3.0688999999999998E-3</c:v>
                </c:pt>
              </c:numCache>
            </c:numRef>
          </c:xVal>
          <c:yVal>
            <c:numRef>
              <c:f>Issues!$C$10:$C$513</c:f>
              <c:numCache>
                <c:formatCode>General</c:formatCode>
                <c:ptCount val="504"/>
                <c:pt idx="0">
                  <c:v>1</c:v>
                </c:pt>
                <c:pt idx="1">
                  <c:v>2</c:v>
                </c:pt>
                <c:pt idx="2">
                  <c:v>3</c:v>
                </c:pt>
                <c:pt idx="3">
                  <c:v>2</c:v>
                </c:pt>
                <c:pt idx="4">
                  <c:v>3</c:v>
                </c:pt>
                <c:pt idx="5">
                  <c:v>6</c:v>
                </c:pt>
                <c:pt idx="6">
                  <c:v>7</c:v>
                </c:pt>
                <c:pt idx="7">
                  <c:v>7</c:v>
                </c:pt>
                <c:pt idx="8">
                  <c:v>8</c:v>
                </c:pt>
                <c:pt idx="9">
                  <c:v>12</c:v>
                </c:pt>
                <c:pt idx="10">
                  <c:v>9</c:v>
                </c:pt>
                <c:pt idx="11">
                  <c:v>8</c:v>
                </c:pt>
                <c:pt idx="12">
                  <c:v>14</c:v>
                </c:pt>
                <c:pt idx="13">
                  <c:v>14</c:v>
                </c:pt>
                <c:pt idx="14">
                  <c:v>14</c:v>
                </c:pt>
                <c:pt idx="15">
                  <c:v>15</c:v>
                </c:pt>
                <c:pt idx="16">
                  <c:v>10</c:v>
                </c:pt>
                <c:pt idx="17">
                  <c:v>25</c:v>
                </c:pt>
                <c:pt idx="18">
                  <c:v>26</c:v>
                </c:pt>
                <c:pt idx="19">
                  <c:v>23</c:v>
                </c:pt>
                <c:pt idx="20">
                  <c:v>20</c:v>
                </c:pt>
                <c:pt idx="21">
                  <c:v>20</c:v>
                </c:pt>
                <c:pt idx="22">
                  <c:v>20</c:v>
                </c:pt>
                <c:pt idx="23">
                  <c:v>25</c:v>
                </c:pt>
                <c:pt idx="24">
                  <c:v>32</c:v>
                </c:pt>
                <c:pt idx="25">
                  <c:v>34</c:v>
                </c:pt>
                <c:pt idx="26">
                  <c:v>33</c:v>
                </c:pt>
                <c:pt idx="27">
                  <c:v>38</c:v>
                </c:pt>
                <c:pt idx="28">
                  <c:v>39</c:v>
                </c:pt>
                <c:pt idx="29">
                  <c:v>43</c:v>
                </c:pt>
                <c:pt idx="30">
                  <c:v>46</c:v>
                </c:pt>
                <c:pt idx="31">
                  <c:v>41</c:v>
                </c:pt>
                <c:pt idx="32">
                  <c:v>42</c:v>
                </c:pt>
                <c:pt idx="33">
                  <c:v>58</c:v>
                </c:pt>
                <c:pt idx="34">
                  <c:v>56</c:v>
                </c:pt>
                <c:pt idx="35">
                  <c:v>53</c:v>
                </c:pt>
                <c:pt idx="36">
                  <c:v>77</c:v>
                </c:pt>
                <c:pt idx="37">
                  <c:v>85</c:v>
                </c:pt>
                <c:pt idx="38">
                  <c:v>84</c:v>
                </c:pt>
                <c:pt idx="39">
                  <c:v>81</c:v>
                </c:pt>
                <c:pt idx="40">
                  <c:v>91</c:v>
                </c:pt>
                <c:pt idx="41">
                  <c:v>90</c:v>
                </c:pt>
                <c:pt idx="42">
                  <c:v>88</c:v>
                </c:pt>
                <c:pt idx="43">
                  <c:v>112</c:v>
                </c:pt>
                <c:pt idx="44">
                  <c:v>128</c:v>
                </c:pt>
                <c:pt idx="45">
                  <c:v>131</c:v>
                </c:pt>
                <c:pt idx="46">
                  <c:v>137</c:v>
                </c:pt>
                <c:pt idx="47">
                  <c:v>154</c:v>
                </c:pt>
                <c:pt idx="48">
                  <c:v>163</c:v>
                </c:pt>
                <c:pt idx="49">
                  <c:v>174</c:v>
                </c:pt>
                <c:pt idx="50">
                  <c:v>191</c:v>
                </c:pt>
                <c:pt idx="51">
                  <c:v>185</c:v>
                </c:pt>
                <c:pt idx="52">
                  <c:v>218</c:v>
                </c:pt>
                <c:pt idx="53">
                  <c:v>215</c:v>
                </c:pt>
                <c:pt idx="54">
                  <c:v>303</c:v>
                </c:pt>
                <c:pt idx="55">
                  <c:v>304</c:v>
                </c:pt>
                <c:pt idx="56">
                  <c:v>332</c:v>
                </c:pt>
                <c:pt idx="57">
                  <c:v>327</c:v>
                </c:pt>
                <c:pt idx="58">
                  <c:v>371</c:v>
                </c:pt>
                <c:pt idx="59">
                  <c:v>371</c:v>
                </c:pt>
                <c:pt idx="60">
                  <c:v>379</c:v>
                </c:pt>
                <c:pt idx="61">
                  <c:v>452</c:v>
                </c:pt>
                <c:pt idx="62">
                  <c:v>458</c:v>
                </c:pt>
                <c:pt idx="63">
                  <c:v>481</c:v>
                </c:pt>
                <c:pt idx="64">
                  <c:v>495</c:v>
                </c:pt>
                <c:pt idx="65">
                  <c:v>557</c:v>
                </c:pt>
                <c:pt idx="66">
                  <c:v>572</c:v>
                </c:pt>
                <c:pt idx="67">
                  <c:v>614</c:v>
                </c:pt>
                <c:pt idx="68">
                  <c:v>698</c:v>
                </c:pt>
                <c:pt idx="69">
                  <c:v>717</c:v>
                </c:pt>
                <c:pt idx="70">
                  <c:v>768</c:v>
                </c:pt>
                <c:pt idx="71">
                  <c:v>847</c:v>
                </c:pt>
                <c:pt idx="72">
                  <c:v>890</c:v>
                </c:pt>
                <c:pt idx="73">
                  <c:v>968</c:v>
                </c:pt>
                <c:pt idx="74">
                  <c:v>996</c:v>
                </c:pt>
                <c:pt idx="75">
                  <c:v>1050</c:v>
                </c:pt>
                <c:pt idx="76">
                  <c:v>1159</c:v>
                </c:pt>
                <c:pt idx="77">
                  <c:v>1236</c:v>
                </c:pt>
                <c:pt idx="78">
                  <c:v>1358</c:v>
                </c:pt>
                <c:pt idx="79">
                  <c:v>1415</c:v>
                </c:pt>
                <c:pt idx="80">
                  <c:v>1534</c:v>
                </c:pt>
                <c:pt idx="81">
                  <c:v>1596</c:v>
                </c:pt>
                <c:pt idx="82">
                  <c:v>1809</c:v>
                </c:pt>
                <c:pt idx="83">
                  <c:v>1927</c:v>
                </c:pt>
                <c:pt idx="84">
                  <c:v>2058</c:v>
                </c:pt>
                <c:pt idx="85">
                  <c:v>2113</c:v>
                </c:pt>
                <c:pt idx="86">
                  <c:v>2291</c:v>
                </c:pt>
                <c:pt idx="87">
                  <c:v>2498</c:v>
                </c:pt>
                <c:pt idx="88">
                  <c:v>2689</c:v>
                </c:pt>
                <c:pt idx="89">
                  <c:v>2755</c:v>
                </c:pt>
                <c:pt idx="90">
                  <c:v>2904</c:v>
                </c:pt>
                <c:pt idx="91">
                  <c:v>3137</c:v>
                </c:pt>
                <c:pt idx="92">
                  <c:v>3378</c:v>
                </c:pt>
                <c:pt idx="93">
                  <c:v>3506</c:v>
                </c:pt>
                <c:pt idx="94">
                  <c:v>3634</c:v>
                </c:pt>
                <c:pt idx="95">
                  <c:v>3836</c:v>
                </c:pt>
                <c:pt idx="96">
                  <c:v>3897</c:v>
                </c:pt>
                <c:pt idx="97">
                  <c:v>4066</c:v>
                </c:pt>
                <c:pt idx="98">
                  <c:v>4238</c:v>
                </c:pt>
                <c:pt idx="99">
                  <c:v>4346</c:v>
                </c:pt>
                <c:pt idx="100">
                  <c:v>4487</c:v>
                </c:pt>
                <c:pt idx="101">
                  <c:v>4531</c:v>
                </c:pt>
                <c:pt idx="102">
                  <c:v>4640</c:v>
                </c:pt>
                <c:pt idx="103">
                  <c:v>4690</c:v>
                </c:pt>
                <c:pt idx="104">
                  <c:v>4793</c:v>
                </c:pt>
                <c:pt idx="105">
                  <c:v>4949</c:v>
                </c:pt>
                <c:pt idx="106">
                  <c:v>5121</c:v>
                </c:pt>
                <c:pt idx="107">
                  <c:v>5379</c:v>
                </c:pt>
                <c:pt idx="108">
                  <c:v>5872</c:v>
                </c:pt>
                <c:pt idx="109">
                  <c:v>6354</c:v>
                </c:pt>
                <c:pt idx="110">
                  <c:v>6767</c:v>
                </c:pt>
                <c:pt idx="111">
                  <c:v>7403</c:v>
                </c:pt>
                <c:pt idx="112">
                  <c:v>7904</c:v>
                </c:pt>
                <c:pt idx="113">
                  <c:v>8441</c:v>
                </c:pt>
                <c:pt idx="114">
                  <c:v>8837</c:v>
                </c:pt>
                <c:pt idx="115">
                  <c:v>9304</c:v>
                </c:pt>
                <c:pt idx="116">
                  <c:v>9720</c:v>
                </c:pt>
                <c:pt idx="117">
                  <c:v>10166</c:v>
                </c:pt>
                <c:pt idx="118">
                  <c:v>10708</c:v>
                </c:pt>
                <c:pt idx="119">
                  <c:v>11138</c:v>
                </c:pt>
                <c:pt idx="120">
                  <c:v>11694</c:v>
                </c:pt>
                <c:pt idx="121">
                  <c:v>12267</c:v>
                </c:pt>
                <c:pt idx="122">
                  <c:v>12944</c:v>
                </c:pt>
                <c:pt idx="123">
                  <c:v>13745</c:v>
                </c:pt>
                <c:pt idx="124">
                  <c:v>14765</c:v>
                </c:pt>
                <c:pt idx="125">
                  <c:v>15556</c:v>
                </c:pt>
                <c:pt idx="126">
                  <c:v>13442</c:v>
                </c:pt>
                <c:pt idx="127">
                  <c:v>12950</c:v>
                </c:pt>
                <c:pt idx="128">
                  <c:v>12955</c:v>
                </c:pt>
                <c:pt idx="129">
                  <c:v>13000</c:v>
                </c:pt>
                <c:pt idx="130">
                  <c:v>13003</c:v>
                </c:pt>
                <c:pt idx="131">
                  <c:v>13043</c:v>
                </c:pt>
                <c:pt idx="132">
                  <c:v>13079</c:v>
                </c:pt>
                <c:pt idx="133">
                  <c:v>13129</c:v>
                </c:pt>
                <c:pt idx="134">
                  <c:v>13210</c:v>
                </c:pt>
                <c:pt idx="135">
                  <c:v>13234</c:v>
                </c:pt>
                <c:pt idx="136">
                  <c:v>13280</c:v>
                </c:pt>
                <c:pt idx="137">
                  <c:v>13323</c:v>
                </c:pt>
                <c:pt idx="138">
                  <c:v>13437</c:v>
                </c:pt>
                <c:pt idx="139">
                  <c:v>13423</c:v>
                </c:pt>
                <c:pt idx="140">
                  <c:v>13459</c:v>
                </c:pt>
                <c:pt idx="141">
                  <c:v>13516</c:v>
                </c:pt>
                <c:pt idx="142">
                  <c:v>13559</c:v>
                </c:pt>
                <c:pt idx="143">
                  <c:v>13639</c:v>
                </c:pt>
                <c:pt idx="144">
                  <c:v>13652</c:v>
                </c:pt>
                <c:pt idx="145">
                  <c:v>13718</c:v>
                </c:pt>
                <c:pt idx="146">
                  <c:v>13773</c:v>
                </c:pt>
                <c:pt idx="147">
                  <c:v>13826</c:v>
                </c:pt>
                <c:pt idx="148">
                  <c:v>13850</c:v>
                </c:pt>
                <c:pt idx="149">
                  <c:v>13954</c:v>
                </c:pt>
                <c:pt idx="150">
                  <c:v>14017</c:v>
                </c:pt>
                <c:pt idx="151">
                  <c:v>14103</c:v>
                </c:pt>
                <c:pt idx="152">
                  <c:v>14166</c:v>
                </c:pt>
                <c:pt idx="153">
                  <c:v>14155</c:v>
                </c:pt>
                <c:pt idx="154">
                  <c:v>14274</c:v>
                </c:pt>
                <c:pt idx="155">
                  <c:v>14252</c:v>
                </c:pt>
                <c:pt idx="156">
                  <c:v>14351</c:v>
                </c:pt>
                <c:pt idx="157">
                  <c:v>14346</c:v>
                </c:pt>
                <c:pt idx="158">
                  <c:v>14480</c:v>
                </c:pt>
                <c:pt idx="159">
                  <c:v>14439</c:v>
                </c:pt>
                <c:pt idx="160">
                  <c:v>14508</c:v>
                </c:pt>
                <c:pt idx="161">
                  <c:v>14507</c:v>
                </c:pt>
                <c:pt idx="162">
                  <c:v>14611</c:v>
                </c:pt>
                <c:pt idx="163">
                  <c:v>14639</c:v>
                </c:pt>
                <c:pt idx="164">
                  <c:v>14684</c:v>
                </c:pt>
                <c:pt idx="165">
                  <c:v>14715</c:v>
                </c:pt>
                <c:pt idx="166">
                  <c:v>14781</c:v>
                </c:pt>
                <c:pt idx="167">
                  <c:v>14846</c:v>
                </c:pt>
                <c:pt idx="168">
                  <c:v>14841</c:v>
                </c:pt>
                <c:pt idx="169">
                  <c:v>14876</c:v>
                </c:pt>
                <c:pt idx="170">
                  <c:v>14955</c:v>
                </c:pt>
                <c:pt idx="171">
                  <c:v>14968</c:v>
                </c:pt>
                <c:pt idx="172">
                  <c:v>15235</c:v>
                </c:pt>
                <c:pt idx="173">
                  <c:v>15145</c:v>
                </c:pt>
                <c:pt idx="174">
                  <c:v>15190</c:v>
                </c:pt>
                <c:pt idx="175">
                  <c:v>15284</c:v>
                </c:pt>
                <c:pt idx="176">
                  <c:v>15360</c:v>
                </c:pt>
                <c:pt idx="177">
                  <c:v>15477</c:v>
                </c:pt>
                <c:pt idx="178">
                  <c:v>15474</c:v>
                </c:pt>
                <c:pt idx="179">
                  <c:v>15632</c:v>
                </c:pt>
                <c:pt idx="180">
                  <c:v>15612</c:v>
                </c:pt>
                <c:pt idx="181">
                  <c:v>15724</c:v>
                </c:pt>
                <c:pt idx="182">
                  <c:v>15789</c:v>
                </c:pt>
                <c:pt idx="183">
                  <c:v>15898</c:v>
                </c:pt>
                <c:pt idx="184">
                  <c:v>16001</c:v>
                </c:pt>
                <c:pt idx="185">
                  <c:v>15969</c:v>
                </c:pt>
                <c:pt idx="186">
                  <c:v>16027</c:v>
                </c:pt>
                <c:pt idx="187">
                  <c:v>16074</c:v>
                </c:pt>
                <c:pt idx="188">
                  <c:v>16235</c:v>
                </c:pt>
                <c:pt idx="189">
                  <c:v>12598</c:v>
                </c:pt>
                <c:pt idx="190">
                  <c:v>12765</c:v>
                </c:pt>
                <c:pt idx="191">
                  <c:v>12967</c:v>
                </c:pt>
                <c:pt idx="192">
                  <c:v>12857</c:v>
                </c:pt>
                <c:pt idx="193">
                  <c:v>13123</c:v>
                </c:pt>
                <c:pt idx="194">
                  <c:v>13157</c:v>
                </c:pt>
                <c:pt idx="195">
                  <c:v>13492</c:v>
                </c:pt>
                <c:pt idx="196">
                  <c:v>13347</c:v>
                </c:pt>
                <c:pt idx="197">
                  <c:v>13380</c:v>
                </c:pt>
                <c:pt idx="198">
                  <c:v>13534</c:v>
                </c:pt>
                <c:pt idx="199">
                  <c:v>13635</c:v>
                </c:pt>
                <c:pt idx="200">
                  <c:v>13876</c:v>
                </c:pt>
                <c:pt idx="201">
                  <c:v>13783</c:v>
                </c:pt>
                <c:pt idx="202">
                  <c:v>13954</c:v>
                </c:pt>
                <c:pt idx="203">
                  <c:v>14072</c:v>
                </c:pt>
                <c:pt idx="204">
                  <c:v>14068</c:v>
                </c:pt>
                <c:pt idx="205">
                  <c:v>14268</c:v>
                </c:pt>
                <c:pt idx="206">
                  <c:v>14311</c:v>
                </c:pt>
                <c:pt idx="207">
                  <c:v>14657</c:v>
                </c:pt>
                <c:pt idx="208">
                  <c:v>14674</c:v>
                </c:pt>
                <c:pt idx="209">
                  <c:v>14801</c:v>
                </c:pt>
                <c:pt idx="210">
                  <c:v>15080</c:v>
                </c:pt>
                <c:pt idx="211">
                  <c:v>15085</c:v>
                </c:pt>
                <c:pt idx="212">
                  <c:v>15182</c:v>
                </c:pt>
                <c:pt idx="213">
                  <c:v>15198</c:v>
                </c:pt>
                <c:pt idx="214">
                  <c:v>15353</c:v>
                </c:pt>
                <c:pt idx="215">
                  <c:v>15426</c:v>
                </c:pt>
                <c:pt idx="216">
                  <c:v>15592</c:v>
                </c:pt>
                <c:pt idx="217">
                  <c:v>15896</c:v>
                </c:pt>
                <c:pt idx="218">
                  <c:v>15937</c:v>
                </c:pt>
                <c:pt idx="219">
                  <c:v>16063</c:v>
                </c:pt>
                <c:pt idx="220">
                  <c:v>16067</c:v>
                </c:pt>
                <c:pt idx="221">
                  <c:v>16378</c:v>
                </c:pt>
                <c:pt idx="222">
                  <c:v>16541</c:v>
                </c:pt>
                <c:pt idx="223">
                  <c:v>16465</c:v>
                </c:pt>
                <c:pt idx="224">
                  <c:v>16711</c:v>
                </c:pt>
                <c:pt idx="225">
                  <c:v>16794</c:v>
                </c:pt>
                <c:pt idx="226">
                  <c:v>16855</c:v>
                </c:pt>
                <c:pt idx="227">
                  <c:v>16858</c:v>
                </c:pt>
                <c:pt idx="228">
                  <c:v>17072</c:v>
                </c:pt>
                <c:pt idx="229">
                  <c:v>17111</c:v>
                </c:pt>
                <c:pt idx="230">
                  <c:v>17310</c:v>
                </c:pt>
                <c:pt idx="231">
                  <c:v>17377</c:v>
                </c:pt>
                <c:pt idx="232">
                  <c:v>17452</c:v>
                </c:pt>
                <c:pt idx="233">
                  <c:v>17553</c:v>
                </c:pt>
                <c:pt idx="234">
                  <c:v>17725</c:v>
                </c:pt>
                <c:pt idx="235">
                  <c:v>17564</c:v>
                </c:pt>
                <c:pt idx="236">
                  <c:v>18059</c:v>
                </c:pt>
                <c:pt idx="237">
                  <c:v>17812</c:v>
                </c:pt>
                <c:pt idx="238">
                  <c:v>18156</c:v>
                </c:pt>
                <c:pt idx="239">
                  <c:v>17925</c:v>
                </c:pt>
                <c:pt idx="240">
                  <c:v>17985</c:v>
                </c:pt>
                <c:pt idx="241">
                  <c:v>18375</c:v>
                </c:pt>
                <c:pt idx="242">
                  <c:v>18447</c:v>
                </c:pt>
                <c:pt idx="243">
                  <c:v>18300</c:v>
                </c:pt>
                <c:pt idx="244">
                  <c:v>18389</c:v>
                </c:pt>
                <c:pt idx="245">
                  <c:v>18535</c:v>
                </c:pt>
                <c:pt idx="246">
                  <c:v>18557</c:v>
                </c:pt>
                <c:pt idx="247">
                  <c:v>18532</c:v>
                </c:pt>
                <c:pt idx="248">
                  <c:v>18505</c:v>
                </c:pt>
                <c:pt idx="249">
                  <c:v>18982</c:v>
                </c:pt>
                <c:pt idx="250">
                  <c:v>18922</c:v>
                </c:pt>
                <c:pt idx="251">
                  <c:v>18923</c:v>
                </c:pt>
                <c:pt idx="252">
                  <c:v>18782</c:v>
                </c:pt>
                <c:pt idx="253">
                  <c:v>18829</c:v>
                </c:pt>
                <c:pt idx="254">
                  <c:v>18739</c:v>
                </c:pt>
                <c:pt idx="255">
                  <c:v>18933</c:v>
                </c:pt>
                <c:pt idx="256">
                  <c:v>18773</c:v>
                </c:pt>
                <c:pt idx="257">
                  <c:v>18984</c:v>
                </c:pt>
                <c:pt idx="258">
                  <c:v>19051</c:v>
                </c:pt>
                <c:pt idx="259">
                  <c:v>18699</c:v>
                </c:pt>
                <c:pt idx="260">
                  <c:v>19048</c:v>
                </c:pt>
                <c:pt idx="261">
                  <c:v>18725</c:v>
                </c:pt>
                <c:pt idx="262">
                  <c:v>18497</c:v>
                </c:pt>
                <c:pt idx="263">
                  <c:v>18278</c:v>
                </c:pt>
                <c:pt idx="264">
                  <c:v>18107</c:v>
                </c:pt>
                <c:pt idx="265">
                  <c:v>17922</c:v>
                </c:pt>
                <c:pt idx="266">
                  <c:v>17731</c:v>
                </c:pt>
                <c:pt idx="267">
                  <c:v>18714</c:v>
                </c:pt>
                <c:pt idx="268">
                  <c:v>18792</c:v>
                </c:pt>
                <c:pt idx="269">
                  <c:v>18334</c:v>
                </c:pt>
                <c:pt idx="270">
                  <c:v>18548</c:v>
                </c:pt>
                <c:pt idx="271">
                  <c:v>18654</c:v>
                </c:pt>
                <c:pt idx="272">
                  <c:v>18828</c:v>
                </c:pt>
                <c:pt idx="273">
                  <c:v>19003</c:v>
                </c:pt>
                <c:pt idx="274">
                  <c:v>19176</c:v>
                </c:pt>
                <c:pt idx="275">
                  <c:v>19170</c:v>
                </c:pt>
                <c:pt idx="276">
                  <c:v>19304</c:v>
                </c:pt>
                <c:pt idx="277">
                  <c:v>19356</c:v>
                </c:pt>
                <c:pt idx="278">
                  <c:v>19475</c:v>
                </c:pt>
                <c:pt idx="279">
                  <c:v>19787</c:v>
                </c:pt>
                <c:pt idx="280">
                  <c:v>19858</c:v>
                </c:pt>
                <c:pt idx="281">
                  <c:v>19978</c:v>
                </c:pt>
                <c:pt idx="282">
                  <c:v>20158</c:v>
                </c:pt>
                <c:pt idx="283">
                  <c:v>20422</c:v>
                </c:pt>
                <c:pt idx="284">
                  <c:v>19934</c:v>
                </c:pt>
                <c:pt idx="285">
                  <c:v>20376</c:v>
                </c:pt>
                <c:pt idx="286">
                  <c:v>20437</c:v>
                </c:pt>
                <c:pt idx="287">
                  <c:v>20485</c:v>
                </c:pt>
                <c:pt idx="288">
                  <c:v>20780</c:v>
                </c:pt>
                <c:pt idx="289">
                  <c:v>20835</c:v>
                </c:pt>
                <c:pt idx="290">
                  <c:v>20936</c:v>
                </c:pt>
                <c:pt idx="291">
                  <c:v>21042</c:v>
                </c:pt>
                <c:pt idx="292">
                  <c:v>21257</c:v>
                </c:pt>
                <c:pt idx="293">
                  <c:v>20807</c:v>
                </c:pt>
                <c:pt idx="294">
                  <c:v>21095</c:v>
                </c:pt>
                <c:pt idx="295">
                  <c:v>21234</c:v>
                </c:pt>
                <c:pt idx="296">
                  <c:v>21469</c:v>
                </c:pt>
                <c:pt idx="297">
                  <c:v>21590</c:v>
                </c:pt>
                <c:pt idx="298">
                  <c:v>21729</c:v>
                </c:pt>
                <c:pt idx="299">
                  <c:v>21918</c:v>
                </c:pt>
                <c:pt idx="300">
                  <c:v>22037</c:v>
                </c:pt>
                <c:pt idx="301">
                  <c:v>22354</c:v>
                </c:pt>
                <c:pt idx="302">
                  <c:v>22394</c:v>
                </c:pt>
                <c:pt idx="303">
                  <c:v>22560</c:v>
                </c:pt>
                <c:pt idx="304">
                  <c:v>22812</c:v>
                </c:pt>
                <c:pt idx="305">
                  <c:v>22310</c:v>
                </c:pt>
                <c:pt idx="306">
                  <c:v>22827</c:v>
                </c:pt>
                <c:pt idx="307">
                  <c:v>22815</c:v>
                </c:pt>
                <c:pt idx="308">
                  <c:v>23162</c:v>
                </c:pt>
                <c:pt idx="309">
                  <c:v>23303</c:v>
                </c:pt>
                <c:pt idx="310">
                  <c:v>23170</c:v>
                </c:pt>
                <c:pt idx="311">
                  <c:v>23512</c:v>
                </c:pt>
                <c:pt idx="312">
                  <c:v>23496</c:v>
                </c:pt>
                <c:pt idx="313">
                  <c:v>23739</c:v>
                </c:pt>
                <c:pt idx="314">
                  <c:v>23726</c:v>
                </c:pt>
                <c:pt idx="315">
                  <c:v>23887</c:v>
                </c:pt>
                <c:pt idx="316">
                  <c:v>24100</c:v>
                </c:pt>
                <c:pt idx="317">
                  <c:v>24244</c:v>
                </c:pt>
                <c:pt idx="318">
                  <c:v>24393</c:v>
                </c:pt>
                <c:pt idx="319">
                  <c:v>24563</c:v>
                </c:pt>
                <c:pt idx="320">
                  <c:v>24664</c:v>
                </c:pt>
                <c:pt idx="321">
                  <c:v>24303</c:v>
                </c:pt>
                <c:pt idx="322">
                  <c:v>24618</c:v>
                </c:pt>
                <c:pt idx="323">
                  <c:v>24815</c:v>
                </c:pt>
                <c:pt idx="324">
                  <c:v>24710</c:v>
                </c:pt>
                <c:pt idx="325">
                  <c:v>24863</c:v>
                </c:pt>
                <c:pt idx="326">
                  <c:v>24971</c:v>
                </c:pt>
                <c:pt idx="327">
                  <c:v>25071</c:v>
                </c:pt>
                <c:pt idx="328">
                  <c:v>25379</c:v>
                </c:pt>
                <c:pt idx="329">
                  <c:v>25381</c:v>
                </c:pt>
                <c:pt idx="330">
                  <c:v>25475</c:v>
                </c:pt>
                <c:pt idx="331">
                  <c:v>25809</c:v>
                </c:pt>
                <c:pt idx="332">
                  <c:v>25723</c:v>
                </c:pt>
                <c:pt idx="333">
                  <c:v>25907</c:v>
                </c:pt>
                <c:pt idx="334">
                  <c:v>26043</c:v>
                </c:pt>
                <c:pt idx="335">
                  <c:v>26104</c:v>
                </c:pt>
                <c:pt idx="336">
                  <c:v>26234</c:v>
                </c:pt>
                <c:pt idx="337">
                  <c:v>26371</c:v>
                </c:pt>
                <c:pt idx="338">
                  <c:v>26428</c:v>
                </c:pt>
                <c:pt idx="339">
                  <c:v>26543</c:v>
                </c:pt>
                <c:pt idx="340">
                  <c:v>26642</c:v>
                </c:pt>
                <c:pt idx="341">
                  <c:v>26741</c:v>
                </c:pt>
                <c:pt idx="342">
                  <c:v>26469</c:v>
                </c:pt>
                <c:pt idx="343">
                  <c:v>26647</c:v>
                </c:pt>
                <c:pt idx="344">
                  <c:v>26690</c:v>
                </c:pt>
                <c:pt idx="345">
                  <c:v>26858</c:v>
                </c:pt>
                <c:pt idx="346">
                  <c:v>26947</c:v>
                </c:pt>
                <c:pt idx="347">
                  <c:v>27039</c:v>
                </c:pt>
                <c:pt idx="348">
                  <c:v>27129</c:v>
                </c:pt>
                <c:pt idx="349">
                  <c:v>27229</c:v>
                </c:pt>
                <c:pt idx="350">
                  <c:v>27327</c:v>
                </c:pt>
                <c:pt idx="351">
                  <c:v>27412</c:v>
                </c:pt>
                <c:pt idx="352">
                  <c:v>27521</c:v>
                </c:pt>
                <c:pt idx="353">
                  <c:v>27615</c:v>
                </c:pt>
                <c:pt idx="354">
                  <c:v>27728</c:v>
                </c:pt>
                <c:pt idx="355">
                  <c:v>27768</c:v>
                </c:pt>
                <c:pt idx="356">
                  <c:v>27876</c:v>
                </c:pt>
                <c:pt idx="357">
                  <c:v>27927</c:v>
                </c:pt>
                <c:pt idx="358">
                  <c:v>28002</c:v>
                </c:pt>
                <c:pt idx="359">
                  <c:v>28098</c:v>
                </c:pt>
                <c:pt idx="360">
                  <c:v>28189</c:v>
                </c:pt>
                <c:pt idx="361">
                  <c:v>28262</c:v>
                </c:pt>
                <c:pt idx="362">
                  <c:v>28367</c:v>
                </c:pt>
                <c:pt idx="363">
                  <c:v>28423</c:v>
                </c:pt>
                <c:pt idx="364">
                  <c:v>28479</c:v>
                </c:pt>
                <c:pt idx="365">
                  <c:v>28494</c:v>
                </c:pt>
                <c:pt idx="366">
                  <c:v>28580</c:v>
                </c:pt>
                <c:pt idx="367">
                  <c:v>28611</c:v>
                </c:pt>
                <c:pt idx="368">
                  <c:v>28669</c:v>
                </c:pt>
                <c:pt idx="369">
                  <c:v>28709</c:v>
                </c:pt>
                <c:pt idx="370">
                  <c:v>28770</c:v>
                </c:pt>
                <c:pt idx="371">
                  <c:v>28760</c:v>
                </c:pt>
                <c:pt idx="372">
                  <c:v>28816</c:v>
                </c:pt>
                <c:pt idx="373">
                  <c:v>28879</c:v>
                </c:pt>
                <c:pt idx="374">
                  <c:v>28872</c:v>
                </c:pt>
                <c:pt idx="375">
                  <c:v>28924</c:v>
                </c:pt>
                <c:pt idx="376">
                  <c:v>28948</c:v>
                </c:pt>
                <c:pt idx="377">
                  <c:v>28977</c:v>
                </c:pt>
                <c:pt idx="378">
                  <c:v>28982</c:v>
                </c:pt>
                <c:pt idx="379">
                  <c:v>29036</c:v>
                </c:pt>
                <c:pt idx="380">
                  <c:v>28917</c:v>
                </c:pt>
                <c:pt idx="381">
                  <c:v>28944</c:v>
                </c:pt>
                <c:pt idx="382">
                  <c:v>28977</c:v>
                </c:pt>
                <c:pt idx="383">
                  <c:v>29000</c:v>
                </c:pt>
                <c:pt idx="384">
                  <c:v>29025</c:v>
                </c:pt>
                <c:pt idx="385">
                  <c:v>29063</c:v>
                </c:pt>
                <c:pt idx="386">
                  <c:v>29091</c:v>
                </c:pt>
                <c:pt idx="387">
                  <c:v>29127</c:v>
                </c:pt>
                <c:pt idx="388">
                  <c:v>29145</c:v>
                </c:pt>
                <c:pt idx="389">
                  <c:v>29160</c:v>
                </c:pt>
                <c:pt idx="390">
                  <c:v>29180</c:v>
                </c:pt>
                <c:pt idx="391">
                  <c:v>29200</c:v>
                </c:pt>
                <c:pt idx="392">
                  <c:v>29216</c:v>
                </c:pt>
                <c:pt idx="393">
                  <c:v>29223</c:v>
                </c:pt>
                <c:pt idx="394">
                  <c:v>29248</c:v>
                </c:pt>
                <c:pt idx="395">
                  <c:v>29272</c:v>
                </c:pt>
                <c:pt idx="396">
                  <c:v>29279</c:v>
                </c:pt>
                <c:pt idx="397">
                  <c:v>29303</c:v>
                </c:pt>
                <c:pt idx="398">
                  <c:v>29315</c:v>
                </c:pt>
                <c:pt idx="399">
                  <c:v>29321</c:v>
                </c:pt>
                <c:pt idx="400">
                  <c:v>29337</c:v>
                </c:pt>
                <c:pt idx="401">
                  <c:v>29348</c:v>
                </c:pt>
                <c:pt idx="402">
                  <c:v>29370</c:v>
                </c:pt>
                <c:pt idx="403">
                  <c:v>29379</c:v>
                </c:pt>
                <c:pt idx="404">
                  <c:v>29386</c:v>
                </c:pt>
                <c:pt idx="405">
                  <c:v>29399</c:v>
                </c:pt>
                <c:pt idx="406">
                  <c:v>29411</c:v>
                </c:pt>
                <c:pt idx="407">
                  <c:v>29438</c:v>
                </c:pt>
                <c:pt idx="408">
                  <c:v>29444</c:v>
                </c:pt>
                <c:pt idx="409">
                  <c:v>29447</c:v>
                </c:pt>
                <c:pt idx="410">
                  <c:v>29476</c:v>
                </c:pt>
                <c:pt idx="411">
                  <c:v>29474</c:v>
                </c:pt>
                <c:pt idx="412">
                  <c:v>29490</c:v>
                </c:pt>
                <c:pt idx="413">
                  <c:v>29496</c:v>
                </c:pt>
                <c:pt idx="414">
                  <c:v>29524</c:v>
                </c:pt>
                <c:pt idx="415">
                  <c:v>29519</c:v>
                </c:pt>
                <c:pt idx="416">
                  <c:v>29530</c:v>
                </c:pt>
                <c:pt idx="417">
                  <c:v>29537</c:v>
                </c:pt>
                <c:pt idx="418">
                  <c:v>29547</c:v>
                </c:pt>
                <c:pt idx="419">
                  <c:v>29561</c:v>
                </c:pt>
                <c:pt idx="420">
                  <c:v>29566</c:v>
                </c:pt>
                <c:pt idx="421">
                  <c:v>29571</c:v>
                </c:pt>
                <c:pt idx="422">
                  <c:v>29581</c:v>
                </c:pt>
                <c:pt idx="423">
                  <c:v>29591</c:v>
                </c:pt>
                <c:pt idx="424">
                  <c:v>29602</c:v>
                </c:pt>
                <c:pt idx="425">
                  <c:v>29603</c:v>
                </c:pt>
                <c:pt idx="426">
                  <c:v>29609</c:v>
                </c:pt>
                <c:pt idx="427">
                  <c:v>29614</c:v>
                </c:pt>
                <c:pt idx="428">
                  <c:v>29621</c:v>
                </c:pt>
                <c:pt idx="429">
                  <c:v>29633</c:v>
                </c:pt>
                <c:pt idx="430">
                  <c:v>29636</c:v>
                </c:pt>
                <c:pt idx="431">
                  <c:v>29646</c:v>
                </c:pt>
                <c:pt idx="432">
                  <c:v>29648</c:v>
                </c:pt>
                <c:pt idx="433">
                  <c:v>29660</c:v>
                </c:pt>
                <c:pt idx="434">
                  <c:v>29663</c:v>
                </c:pt>
                <c:pt idx="435">
                  <c:v>29665</c:v>
                </c:pt>
                <c:pt idx="436">
                  <c:v>29669</c:v>
                </c:pt>
                <c:pt idx="437">
                  <c:v>29676</c:v>
                </c:pt>
                <c:pt idx="438">
                  <c:v>29681</c:v>
                </c:pt>
                <c:pt idx="439">
                  <c:v>29691</c:v>
                </c:pt>
                <c:pt idx="440">
                  <c:v>29694</c:v>
                </c:pt>
                <c:pt idx="441">
                  <c:v>29694</c:v>
                </c:pt>
                <c:pt idx="442">
                  <c:v>29699</c:v>
                </c:pt>
                <c:pt idx="443">
                  <c:v>29703</c:v>
                </c:pt>
                <c:pt idx="444">
                  <c:v>29709</c:v>
                </c:pt>
                <c:pt idx="445">
                  <c:v>29711</c:v>
                </c:pt>
                <c:pt idx="446">
                  <c:v>29715</c:v>
                </c:pt>
                <c:pt idx="447">
                  <c:v>29722</c:v>
                </c:pt>
                <c:pt idx="448">
                  <c:v>29726</c:v>
                </c:pt>
                <c:pt idx="449">
                  <c:v>29734</c:v>
                </c:pt>
                <c:pt idx="450">
                  <c:v>29737</c:v>
                </c:pt>
                <c:pt idx="451">
                  <c:v>29752</c:v>
                </c:pt>
                <c:pt idx="452">
                  <c:v>29755</c:v>
                </c:pt>
                <c:pt idx="453">
                  <c:v>29751</c:v>
                </c:pt>
                <c:pt idx="454">
                  <c:v>29755</c:v>
                </c:pt>
                <c:pt idx="455">
                  <c:v>29763</c:v>
                </c:pt>
                <c:pt idx="456">
                  <c:v>29766</c:v>
                </c:pt>
                <c:pt idx="457">
                  <c:v>29766</c:v>
                </c:pt>
                <c:pt idx="458">
                  <c:v>29768</c:v>
                </c:pt>
                <c:pt idx="459">
                  <c:v>29774</c:v>
                </c:pt>
                <c:pt idx="460">
                  <c:v>29776</c:v>
                </c:pt>
                <c:pt idx="461">
                  <c:v>29787</c:v>
                </c:pt>
                <c:pt idx="462">
                  <c:v>29782</c:v>
                </c:pt>
                <c:pt idx="463">
                  <c:v>29789</c:v>
                </c:pt>
                <c:pt idx="464">
                  <c:v>29793</c:v>
                </c:pt>
                <c:pt idx="465">
                  <c:v>29794</c:v>
                </c:pt>
                <c:pt idx="466">
                  <c:v>29796</c:v>
                </c:pt>
                <c:pt idx="467">
                  <c:v>29798</c:v>
                </c:pt>
                <c:pt idx="468">
                  <c:v>29811</c:v>
                </c:pt>
                <c:pt idx="469">
                  <c:v>29805</c:v>
                </c:pt>
                <c:pt idx="470">
                  <c:v>29806</c:v>
                </c:pt>
                <c:pt idx="471">
                  <c:v>29811</c:v>
                </c:pt>
                <c:pt idx="472">
                  <c:v>29819</c:v>
                </c:pt>
                <c:pt idx="473">
                  <c:v>29817</c:v>
                </c:pt>
                <c:pt idx="474">
                  <c:v>29824</c:v>
                </c:pt>
                <c:pt idx="475">
                  <c:v>29822</c:v>
                </c:pt>
                <c:pt idx="476">
                  <c:v>29831</c:v>
                </c:pt>
                <c:pt idx="477">
                  <c:v>29834</c:v>
                </c:pt>
                <c:pt idx="478">
                  <c:v>29833</c:v>
                </c:pt>
                <c:pt idx="479">
                  <c:v>29839</c:v>
                </c:pt>
                <c:pt idx="480">
                  <c:v>29843</c:v>
                </c:pt>
                <c:pt idx="481">
                  <c:v>29846</c:v>
                </c:pt>
                <c:pt idx="482">
                  <c:v>29851</c:v>
                </c:pt>
                <c:pt idx="483">
                  <c:v>29846</c:v>
                </c:pt>
                <c:pt idx="484">
                  <c:v>29850</c:v>
                </c:pt>
                <c:pt idx="485">
                  <c:v>29852</c:v>
                </c:pt>
                <c:pt idx="486">
                  <c:v>29858</c:v>
                </c:pt>
                <c:pt idx="487">
                  <c:v>29861</c:v>
                </c:pt>
                <c:pt idx="488">
                  <c:v>29862</c:v>
                </c:pt>
                <c:pt idx="489">
                  <c:v>29863</c:v>
                </c:pt>
                <c:pt idx="490">
                  <c:v>29869</c:v>
                </c:pt>
                <c:pt idx="491">
                  <c:v>29873</c:v>
                </c:pt>
                <c:pt idx="492">
                  <c:v>29872</c:v>
                </c:pt>
                <c:pt idx="493">
                  <c:v>29875</c:v>
                </c:pt>
                <c:pt idx="494">
                  <c:v>29882</c:v>
                </c:pt>
                <c:pt idx="495">
                  <c:v>29879</c:v>
                </c:pt>
                <c:pt idx="496">
                  <c:v>29881</c:v>
                </c:pt>
                <c:pt idx="497">
                  <c:v>29881</c:v>
                </c:pt>
                <c:pt idx="498">
                  <c:v>29883</c:v>
                </c:pt>
                <c:pt idx="499">
                  <c:v>29883</c:v>
                </c:pt>
                <c:pt idx="500">
                  <c:v>29883</c:v>
                </c:pt>
                <c:pt idx="501">
                  <c:v>29883</c:v>
                </c:pt>
                <c:pt idx="502">
                  <c:v>29883</c:v>
                </c:pt>
                <c:pt idx="503">
                  <c:v>29883</c:v>
                </c:pt>
              </c:numCache>
            </c:numRef>
          </c:yVal>
          <c:smooth val="0"/>
        </c:ser>
        <c:ser>
          <c:idx val="1"/>
          <c:order val="1"/>
          <c:tx>
            <c:v>DA2D</c:v>
          </c:tx>
          <c:spPr>
            <a:ln w="25400" cap="rnd">
              <a:noFill/>
              <a:round/>
            </a:ln>
            <a:effectLst/>
          </c:spPr>
          <c:marker>
            <c:symbol val="circle"/>
            <c:size val="5"/>
            <c:spPr>
              <a:solidFill>
                <a:schemeClr val="accent2"/>
              </a:solidFill>
              <a:ln w="9525">
                <a:solidFill>
                  <a:schemeClr val="accent2"/>
                </a:solidFill>
              </a:ln>
              <a:effectLst/>
            </c:spPr>
          </c:marker>
          <c:xVal>
            <c:numRef>
              <c:f>Issues!$D$10:$D$513</c:f>
              <c:numCache>
                <c:formatCode>0.00E+00</c:formatCode>
                <c:ptCount val="504"/>
                <c:pt idx="0">
                  <c:v>522010</c:v>
                </c:pt>
                <c:pt idx="1">
                  <c:v>416540</c:v>
                </c:pt>
                <c:pt idx="2">
                  <c:v>392500</c:v>
                </c:pt>
                <c:pt idx="3">
                  <c:v>369850</c:v>
                </c:pt>
                <c:pt idx="4">
                  <c:v>348500</c:v>
                </c:pt>
                <c:pt idx="5">
                  <c:v>328390</c:v>
                </c:pt>
                <c:pt idx="6">
                  <c:v>309430</c:v>
                </c:pt>
                <c:pt idx="7">
                  <c:v>291570</c:v>
                </c:pt>
                <c:pt idx="8">
                  <c:v>274750</c:v>
                </c:pt>
                <c:pt idx="9">
                  <c:v>258890</c:v>
                </c:pt>
                <c:pt idx="10">
                  <c:v>243950</c:v>
                </c:pt>
                <c:pt idx="11">
                  <c:v>229870</c:v>
                </c:pt>
                <c:pt idx="12">
                  <c:v>216600</c:v>
                </c:pt>
                <c:pt idx="13">
                  <c:v>204100</c:v>
                </c:pt>
                <c:pt idx="14">
                  <c:v>192320</c:v>
                </c:pt>
                <c:pt idx="15">
                  <c:v>181220</c:v>
                </c:pt>
                <c:pt idx="16">
                  <c:v>170760</c:v>
                </c:pt>
                <c:pt idx="17">
                  <c:v>160900</c:v>
                </c:pt>
                <c:pt idx="18">
                  <c:v>151620</c:v>
                </c:pt>
                <c:pt idx="19">
                  <c:v>142870</c:v>
                </c:pt>
                <c:pt idx="20">
                  <c:v>134620</c:v>
                </c:pt>
                <c:pt idx="21">
                  <c:v>126850</c:v>
                </c:pt>
                <c:pt idx="22">
                  <c:v>119530</c:v>
                </c:pt>
                <c:pt idx="23">
                  <c:v>112630</c:v>
                </c:pt>
                <c:pt idx="24">
                  <c:v>106130</c:v>
                </c:pt>
                <c:pt idx="25">
                  <c:v>100000</c:v>
                </c:pt>
                <c:pt idx="26">
                  <c:v>94232</c:v>
                </c:pt>
                <c:pt idx="27">
                  <c:v>88793</c:v>
                </c:pt>
                <c:pt idx="28">
                  <c:v>83668</c:v>
                </c:pt>
                <c:pt idx="29">
                  <c:v>78839</c:v>
                </c:pt>
                <c:pt idx="30">
                  <c:v>74289</c:v>
                </c:pt>
                <c:pt idx="31">
                  <c:v>70001</c:v>
                </c:pt>
                <c:pt idx="32">
                  <c:v>65961</c:v>
                </c:pt>
                <c:pt idx="33">
                  <c:v>62154</c:v>
                </c:pt>
                <c:pt idx="34">
                  <c:v>58566</c:v>
                </c:pt>
                <c:pt idx="35">
                  <c:v>55186</c:v>
                </c:pt>
                <c:pt idx="36">
                  <c:v>52001</c:v>
                </c:pt>
                <c:pt idx="37">
                  <c:v>49000</c:v>
                </c:pt>
                <c:pt idx="38">
                  <c:v>46172</c:v>
                </c:pt>
                <c:pt idx="39">
                  <c:v>43507</c:v>
                </c:pt>
                <c:pt idx="40">
                  <c:v>40996</c:v>
                </c:pt>
                <c:pt idx="41">
                  <c:v>38629</c:v>
                </c:pt>
                <c:pt idx="42">
                  <c:v>36400</c:v>
                </c:pt>
                <c:pt idx="43">
                  <c:v>34299</c:v>
                </c:pt>
                <c:pt idx="44">
                  <c:v>32319</c:v>
                </c:pt>
                <c:pt idx="45">
                  <c:v>30454</c:v>
                </c:pt>
                <c:pt idx="46">
                  <c:v>28696</c:v>
                </c:pt>
                <c:pt idx="47">
                  <c:v>27040</c:v>
                </c:pt>
                <c:pt idx="48">
                  <c:v>25479</c:v>
                </c:pt>
                <c:pt idx="49">
                  <c:v>24009</c:v>
                </c:pt>
                <c:pt idx="50">
                  <c:v>22623</c:v>
                </c:pt>
                <c:pt idx="51">
                  <c:v>21317</c:v>
                </c:pt>
                <c:pt idx="52">
                  <c:v>20087</c:v>
                </c:pt>
                <c:pt idx="53">
                  <c:v>18928</c:v>
                </c:pt>
                <c:pt idx="54">
                  <c:v>17835</c:v>
                </c:pt>
                <c:pt idx="55">
                  <c:v>16806</c:v>
                </c:pt>
                <c:pt idx="56">
                  <c:v>15836</c:v>
                </c:pt>
                <c:pt idx="57">
                  <c:v>14922</c:v>
                </c:pt>
                <c:pt idx="58">
                  <c:v>14061</c:v>
                </c:pt>
                <c:pt idx="59">
                  <c:v>13249</c:v>
                </c:pt>
                <c:pt idx="60">
                  <c:v>12484</c:v>
                </c:pt>
                <c:pt idx="61">
                  <c:v>11764</c:v>
                </c:pt>
                <c:pt idx="62">
                  <c:v>11085</c:v>
                </c:pt>
                <c:pt idx="63">
                  <c:v>10445</c:v>
                </c:pt>
                <c:pt idx="64">
                  <c:v>9842.2000000000007</c:v>
                </c:pt>
                <c:pt idx="65">
                  <c:v>9274.2000000000007</c:v>
                </c:pt>
                <c:pt idx="66">
                  <c:v>8738.9</c:v>
                </c:pt>
                <c:pt idx="67">
                  <c:v>8234.5</c:v>
                </c:pt>
                <c:pt idx="68">
                  <c:v>7759.2</c:v>
                </c:pt>
                <c:pt idx="69">
                  <c:v>7311.4</c:v>
                </c:pt>
                <c:pt idx="70">
                  <c:v>6889.4</c:v>
                </c:pt>
                <c:pt idx="71">
                  <c:v>6491.8</c:v>
                </c:pt>
                <c:pt idx="72">
                  <c:v>6117.1</c:v>
                </c:pt>
                <c:pt idx="73">
                  <c:v>5764</c:v>
                </c:pt>
                <c:pt idx="74">
                  <c:v>5431.4</c:v>
                </c:pt>
                <c:pt idx="75">
                  <c:v>5117.8999999999996</c:v>
                </c:pt>
                <c:pt idx="76">
                  <c:v>4822.5</c:v>
                </c:pt>
                <c:pt idx="77">
                  <c:v>4544.1000000000004</c:v>
                </c:pt>
                <c:pt idx="78">
                  <c:v>4281.8999999999996</c:v>
                </c:pt>
                <c:pt idx="79">
                  <c:v>4034.7</c:v>
                </c:pt>
                <c:pt idx="80">
                  <c:v>3801.9</c:v>
                </c:pt>
                <c:pt idx="81">
                  <c:v>3582.4</c:v>
                </c:pt>
                <c:pt idx="82">
                  <c:v>3375.7</c:v>
                </c:pt>
                <c:pt idx="83">
                  <c:v>3180.8</c:v>
                </c:pt>
                <c:pt idx="84">
                  <c:v>2997.2</c:v>
                </c:pt>
                <c:pt idx="85">
                  <c:v>2824.3</c:v>
                </c:pt>
                <c:pt idx="86">
                  <c:v>2661.2</c:v>
                </c:pt>
                <c:pt idx="87">
                  <c:v>2507.6999999999998</c:v>
                </c:pt>
                <c:pt idx="88">
                  <c:v>2362.9</c:v>
                </c:pt>
                <c:pt idx="89">
                  <c:v>2226.5</c:v>
                </c:pt>
                <c:pt idx="90">
                  <c:v>2098</c:v>
                </c:pt>
                <c:pt idx="91">
                  <c:v>1976.9</c:v>
                </c:pt>
                <c:pt idx="92">
                  <c:v>1862.8</c:v>
                </c:pt>
                <c:pt idx="93">
                  <c:v>1755.3</c:v>
                </c:pt>
                <c:pt idx="94">
                  <c:v>1654</c:v>
                </c:pt>
                <c:pt idx="95">
                  <c:v>1558.5</c:v>
                </c:pt>
                <c:pt idx="96">
                  <c:v>1468.6</c:v>
                </c:pt>
                <c:pt idx="97">
                  <c:v>1383.8</c:v>
                </c:pt>
                <c:pt idx="98">
                  <c:v>1304</c:v>
                </c:pt>
                <c:pt idx="99">
                  <c:v>1228.7</c:v>
                </c:pt>
                <c:pt idx="100">
                  <c:v>1157.8</c:v>
                </c:pt>
                <c:pt idx="101">
                  <c:v>1091</c:v>
                </c:pt>
                <c:pt idx="102">
                  <c:v>1028</c:v>
                </c:pt>
                <c:pt idx="103">
                  <c:v>968.66</c:v>
                </c:pt>
                <c:pt idx="104">
                  <c:v>912.75</c:v>
                </c:pt>
                <c:pt idx="105">
                  <c:v>860.07</c:v>
                </c:pt>
                <c:pt idx="106">
                  <c:v>810.43</c:v>
                </c:pt>
                <c:pt idx="107">
                  <c:v>763.65</c:v>
                </c:pt>
                <c:pt idx="108">
                  <c:v>719.58</c:v>
                </c:pt>
                <c:pt idx="109">
                  <c:v>678.05</c:v>
                </c:pt>
                <c:pt idx="110">
                  <c:v>638.91</c:v>
                </c:pt>
                <c:pt idx="111">
                  <c:v>602.04</c:v>
                </c:pt>
                <c:pt idx="112">
                  <c:v>567.29</c:v>
                </c:pt>
                <c:pt idx="113">
                  <c:v>534.54999999999995</c:v>
                </c:pt>
                <c:pt idx="114">
                  <c:v>503.69</c:v>
                </c:pt>
                <c:pt idx="115">
                  <c:v>474.62</c:v>
                </c:pt>
                <c:pt idx="116">
                  <c:v>447.23</c:v>
                </c:pt>
                <c:pt idx="117">
                  <c:v>421.42</c:v>
                </c:pt>
                <c:pt idx="118">
                  <c:v>397.09</c:v>
                </c:pt>
                <c:pt idx="119">
                  <c:v>374.17</c:v>
                </c:pt>
                <c:pt idx="120">
                  <c:v>352.58</c:v>
                </c:pt>
                <c:pt idx="121">
                  <c:v>332.23</c:v>
                </c:pt>
                <c:pt idx="122">
                  <c:v>313.05</c:v>
                </c:pt>
                <c:pt idx="123">
                  <c:v>294.99</c:v>
                </c:pt>
                <c:pt idx="124">
                  <c:v>277.95999999999998</c:v>
                </c:pt>
                <c:pt idx="125">
                  <c:v>261.92</c:v>
                </c:pt>
                <c:pt idx="126">
                  <c:v>246.8</c:v>
                </c:pt>
                <c:pt idx="127">
                  <c:v>232.56</c:v>
                </c:pt>
                <c:pt idx="128">
                  <c:v>219.13</c:v>
                </c:pt>
                <c:pt idx="129">
                  <c:v>206.49</c:v>
                </c:pt>
                <c:pt idx="130">
                  <c:v>194.57</c:v>
                </c:pt>
                <c:pt idx="131">
                  <c:v>183.34</c:v>
                </c:pt>
                <c:pt idx="132">
                  <c:v>172.76</c:v>
                </c:pt>
                <c:pt idx="133">
                  <c:v>162.79</c:v>
                </c:pt>
                <c:pt idx="134">
                  <c:v>153.38999999999999</c:v>
                </c:pt>
                <c:pt idx="135">
                  <c:v>144.54</c:v>
                </c:pt>
                <c:pt idx="136">
                  <c:v>136.19</c:v>
                </c:pt>
                <c:pt idx="137">
                  <c:v>128.33000000000001</c:v>
                </c:pt>
                <c:pt idx="138">
                  <c:v>120.93</c:v>
                </c:pt>
                <c:pt idx="139">
                  <c:v>113.95</c:v>
                </c:pt>
                <c:pt idx="140">
                  <c:v>107.37</c:v>
                </c:pt>
                <c:pt idx="141">
                  <c:v>101.17</c:v>
                </c:pt>
                <c:pt idx="142">
                  <c:v>95.334000000000003</c:v>
                </c:pt>
                <c:pt idx="143">
                  <c:v>89.831999999999994</c:v>
                </c:pt>
                <c:pt idx="144">
                  <c:v>84.647000000000006</c:v>
                </c:pt>
                <c:pt idx="145">
                  <c:v>79.760999999999996</c:v>
                </c:pt>
                <c:pt idx="146">
                  <c:v>75.158000000000001</c:v>
                </c:pt>
                <c:pt idx="147">
                  <c:v>70.819999999999993</c:v>
                </c:pt>
                <c:pt idx="148">
                  <c:v>66.731999999999999</c:v>
                </c:pt>
                <c:pt idx="149">
                  <c:v>62.881</c:v>
                </c:pt>
                <c:pt idx="150">
                  <c:v>59.252000000000002</c:v>
                </c:pt>
                <c:pt idx="151">
                  <c:v>55.832000000000001</c:v>
                </c:pt>
                <c:pt idx="152">
                  <c:v>52.609000000000002</c:v>
                </c:pt>
                <c:pt idx="153">
                  <c:v>49.573</c:v>
                </c:pt>
                <c:pt idx="154">
                  <c:v>46.712000000000003</c:v>
                </c:pt>
                <c:pt idx="155">
                  <c:v>44.015999999999998</c:v>
                </c:pt>
                <c:pt idx="156">
                  <c:v>41.475000000000001</c:v>
                </c:pt>
                <c:pt idx="157">
                  <c:v>39.081000000000003</c:v>
                </c:pt>
                <c:pt idx="158">
                  <c:v>36.826000000000001</c:v>
                </c:pt>
                <c:pt idx="159">
                  <c:v>34.700000000000003</c:v>
                </c:pt>
                <c:pt idx="160">
                  <c:v>32.698</c:v>
                </c:pt>
                <c:pt idx="161">
                  <c:v>30.81</c:v>
                </c:pt>
                <c:pt idx="162">
                  <c:v>29.75</c:v>
                </c:pt>
                <c:pt idx="163">
                  <c:v>29.311</c:v>
                </c:pt>
                <c:pt idx="164">
                  <c:v>28.879000000000001</c:v>
                </c:pt>
                <c:pt idx="165">
                  <c:v>28.452999999999999</c:v>
                </c:pt>
                <c:pt idx="166">
                  <c:v>28.033999999999999</c:v>
                </c:pt>
                <c:pt idx="167">
                  <c:v>27.620999999999999</c:v>
                </c:pt>
                <c:pt idx="168">
                  <c:v>27.213999999999999</c:v>
                </c:pt>
                <c:pt idx="169">
                  <c:v>26.812999999999999</c:v>
                </c:pt>
                <c:pt idx="170">
                  <c:v>26.417999999999999</c:v>
                </c:pt>
                <c:pt idx="171">
                  <c:v>26.027999999999999</c:v>
                </c:pt>
                <c:pt idx="172">
                  <c:v>25.645</c:v>
                </c:pt>
                <c:pt idx="173">
                  <c:v>25.266999999999999</c:v>
                </c:pt>
                <c:pt idx="174">
                  <c:v>24.893999999999998</c:v>
                </c:pt>
                <c:pt idx="175">
                  <c:v>24.527000000000001</c:v>
                </c:pt>
                <c:pt idx="176">
                  <c:v>24.166</c:v>
                </c:pt>
                <c:pt idx="177">
                  <c:v>23.81</c:v>
                </c:pt>
                <c:pt idx="178">
                  <c:v>23.459</c:v>
                </c:pt>
                <c:pt idx="179">
                  <c:v>23.113</c:v>
                </c:pt>
                <c:pt idx="180">
                  <c:v>22.771999999999998</c:v>
                </c:pt>
                <c:pt idx="181">
                  <c:v>22.437000000000001</c:v>
                </c:pt>
                <c:pt idx="182">
                  <c:v>22.106000000000002</c:v>
                </c:pt>
                <c:pt idx="183">
                  <c:v>21.78</c:v>
                </c:pt>
                <c:pt idx="184">
                  <c:v>21.459</c:v>
                </c:pt>
                <c:pt idx="185">
                  <c:v>21.143000000000001</c:v>
                </c:pt>
                <c:pt idx="186">
                  <c:v>20.831</c:v>
                </c:pt>
                <c:pt idx="187">
                  <c:v>20.524000000000001</c:v>
                </c:pt>
                <c:pt idx="188">
                  <c:v>20.222000000000001</c:v>
                </c:pt>
                <c:pt idx="189">
                  <c:v>19.923999999999999</c:v>
                </c:pt>
                <c:pt idx="190">
                  <c:v>19.63</c:v>
                </c:pt>
                <c:pt idx="191">
                  <c:v>19.341000000000001</c:v>
                </c:pt>
                <c:pt idx="192">
                  <c:v>19.056000000000001</c:v>
                </c:pt>
                <c:pt idx="193">
                  <c:v>18.774999999999999</c:v>
                </c:pt>
                <c:pt idx="194">
                  <c:v>18.498000000000001</c:v>
                </c:pt>
                <c:pt idx="195">
                  <c:v>18.225000000000001</c:v>
                </c:pt>
                <c:pt idx="196">
                  <c:v>17.957000000000001</c:v>
                </c:pt>
                <c:pt idx="197">
                  <c:v>17.692</c:v>
                </c:pt>
                <c:pt idx="198">
                  <c:v>17.431000000000001</c:v>
                </c:pt>
                <c:pt idx="199">
                  <c:v>17.173999999999999</c:v>
                </c:pt>
                <c:pt idx="200">
                  <c:v>16.920999999999999</c:v>
                </c:pt>
                <c:pt idx="201">
                  <c:v>16.672000000000001</c:v>
                </c:pt>
                <c:pt idx="202">
                  <c:v>16.425999999999998</c:v>
                </c:pt>
                <c:pt idx="203">
                  <c:v>16.184000000000001</c:v>
                </c:pt>
                <c:pt idx="204">
                  <c:v>15.946</c:v>
                </c:pt>
                <c:pt idx="205">
                  <c:v>15.711</c:v>
                </c:pt>
                <c:pt idx="206">
                  <c:v>15.478999999999999</c:v>
                </c:pt>
                <c:pt idx="207">
                  <c:v>15.250999999999999</c:v>
                </c:pt>
                <c:pt idx="208">
                  <c:v>15.026</c:v>
                </c:pt>
                <c:pt idx="209">
                  <c:v>14.805</c:v>
                </c:pt>
                <c:pt idx="210">
                  <c:v>14.586</c:v>
                </c:pt>
                <c:pt idx="211">
                  <c:v>14.371</c:v>
                </c:pt>
                <c:pt idx="212">
                  <c:v>14.16</c:v>
                </c:pt>
                <c:pt idx="213">
                  <c:v>13.951000000000001</c:v>
                </c:pt>
                <c:pt idx="214">
                  <c:v>13.744999999999999</c:v>
                </c:pt>
                <c:pt idx="215">
                  <c:v>13.542999999999999</c:v>
                </c:pt>
                <c:pt idx="216">
                  <c:v>13.343</c:v>
                </c:pt>
                <c:pt idx="217">
                  <c:v>13.146000000000001</c:v>
                </c:pt>
                <c:pt idx="218">
                  <c:v>12.952999999999999</c:v>
                </c:pt>
                <c:pt idx="219">
                  <c:v>12.762</c:v>
                </c:pt>
                <c:pt idx="220">
                  <c:v>12.574</c:v>
                </c:pt>
                <c:pt idx="221">
                  <c:v>12.388</c:v>
                </c:pt>
                <c:pt idx="222">
                  <c:v>12.206</c:v>
                </c:pt>
                <c:pt idx="223">
                  <c:v>12.026</c:v>
                </c:pt>
                <c:pt idx="224">
                  <c:v>11.849</c:v>
                </c:pt>
                <c:pt idx="225">
                  <c:v>11.673999999999999</c:v>
                </c:pt>
                <c:pt idx="226">
                  <c:v>11.502000000000001</c:v>
                </c:pt>
                <c:pt idx="227">
                  <c:v>11.332000000000001</c:v>
                </c:pt>
                <c:pt idx="228">
                  <c:v>11.164999999999999</c:v>
                </c:pt>
                <c:pt idx="229">
                  <c:v>11.000999999999999</c:v>
                </c:pt>
                <c:pt idx="230">
                  <c:v>10.839</c:v>
                </c:pt>
                <c:pt idx="231">
                  <c:v>10.679</c:v>
                </c:pt>
                <c:pt idx="232">
                  <c:v>10.522</c:v>
                </c:pt>
                <c:pt idx="233">
                  <c:v>10.366</c:v>
                </c:pt>
                <c:pt idx="234">
                  <c:v>10.214</c:v>
                </c:pt>
                <c:pt idx="235">
                  <c:v>10.063000000000001</c:v>
                </c:pt>
                <c:pt idx="236">
                  <c:v>9.9147999999999996</c:v>
                </c:pt>
                <c:pt idx="237">
                  <c:v>9.7687000000000008</c:v>
                </c:pt>
                <c:pt idx="238">
                  <c:v>9.6247000000000007</c:v>
                </c:pt>
                <c:pt idx="239">
                  <c:v>9.4829000000000008</c:v>
                </c:pt>
                <c:pt idx="240">
                  <c:v>9.3430999999999997</c:v>
                </c:pt>
                <c:pt idx="241">
                  <c:v>9.2053999999999991</c:v>
                </c:pt>
                <c:pt idx="242">
                  <c:v>9.0696999999999992</c:v>
                </c:pt>
                <c:pt idx="243">
                  <c:v>8.9360999999999997</c:v>
                </c:pt>
                <c:pt idx="244">
                  <c:v>8.8043999999999993</c:v>
                </c:pt>
                <c:pt idx="245">
                  <c:v>8.6745999999999999</c:v>
                </c:pt>
                <c:pt idx="246">
                  <c:v>8.5466999999999995</c:v>
                </c:pt>
                <c:pt idx="247">
                  <c:v>8.4207999999999998</c:v>
                </c:pt>
                <c:pt idx="248">
                  <c:v>8.2966999999999995</c:v>
                </c:pt>
                <c:pt idx="249">
                  <c:v>8.1744000000000003</c:v>
                </c:pt>
                <c:pt idx="250">
                  <c:v>8.0539000000000005</c:v>
                </c:pt>
                <c:pt idx="251">
                  <c:v>7.9352</c:v>
                </c:pt>
                <c:pt idx="252">
                  <c:v>7.8182</c:v>
                </c:pt>
                <c:pt idx="253">
                  <c:v>7.7030000000000003</c:v>
                </c:pt>
                <c:pt idx="254">
                  <c:v>7.5895000000000001</c:v>
                </c:pt>
                <c:pt idx="255">
                  <c:v>7.4775999999999998</c:v>
                </c:pt>
                <c:pt idx="256">
                  <c:v>7.3673999999999999</c:v>
                </c:pt>
                <c:pt idx="257">
                  <c:v>7.2587999999999999</c:v>
                </c:pt>
                <c:pt idx="258">
                  <c:v>7.1517999999999997</c:v>
                </c:pt>
                <c:pt idx="259">
                  <c:v>7.0464000000000002</c:v>
                </c:pt>
                <c:pt idx="260">
                  <c:v>6.9425999999999997</c:v>
                </c:pt>
                <c:pt idx="261">
                  <c:v>6.8402000000000003</c:v>
                </c:pt>
                <c:pt idx="262">
                  <c:v>6.7393999999999998</c:v>
                </c:pt>
                <c:pt idx="263">
                  <c:v>6.6401000000000003</c:v>
                </c:pt>
                <c:pt idx="264">
                  <c:v>6.5422000000000002</c:v>
                </c:pt>
                <c:pt idx="265">
                  <c:v>6.4458000000000002</c:v>
                </c:pt>
                <c:pt idx="266">
                  <c:v>6.3507999999999996</c:v>
                </c:pt>
                <c:pt idx="267">
                  <c:v>6.2572000000000001</c:v>
                </c:pt>
                <c:pt idx="268">
                  <c:v>6.165</c:v>
                </c:pt>
                <c:pt idx="269">
                  <c:v>6.0740999999999996</c:v>
                </c:pt>
                <c:pt idx="270">
                  <c:v>5.9846000000000004</c:v>
                </c:pt>
                <c:pt idx="271">
                  <c:v>5.8963999999999999</c:v>
                </c:pt>
                <c:pt idx="272">
                  <c:v>5.8094999999999999</c:v>
                </c:pt>
                <c:pt idx="273">
                  <c:v>5.7239000000000004</c:v>
                </c:pt>
                <c:pt idx="274">
                  <c:v>5.6395</c:v>
                </c:pt>
                <c:pt idx="275">
                  <c:v>5.5564</c:v>
                </c:pt>
                <c:pt idx="276">
                  <c:v>5.4744999999999999</c:v>
                </c:pt>
                <c:pt idx="277">
                  <c:v>5.3937999999999997</c:v>
                </c:pt>
                <c:pt idx="278">
                  <c:v>5.3143000000000002</c:v>
                </c:pt>
                <c:pt idx="279">
                  <c:v>5.2359999999999998</c:v>
                </c:pt>
                <c:pt idx="280">
                  <c:v>5.1588000000000003</c:v>
                </c:pt>
                <c:pt idx="281">
                  <c:v>5.0827999999999998</c:v>
                </c:pt>
                <c:pt idx="282">
                  <c:v>5.0079000000000002</c:v>
                </c:pt>
                <c:pt idx="283">
                  <c:v>4.9340000000000002</c:v>
                </c:pt>
                <c:pt idx="284">
                  <c:v>4.8613</c:v>
                </c:pt>
                <c:pt idx="285">
                  <c:v>4.7896999999999998</c:v>
                </c:pt>
                <c:pt idx="286">
                  <c:v>4.7191000000000001</c:v>
                </c:pt>
                <c:pt idx="287">
                  <c:v>4.6494999999999997</c:v>
                </c:pt>
                <c:pt idx="288">
                  <c:v>4.5810000000000004</c:v>
                </c:pt>
                <c:pt idx="289">
                  <c:v>4.5134999999999996</c:v>
                </c:pt>
                <c:pt idx="290">
                  <c:v>4.4470000000000001</c:v>
                </c:pt>
                <c:pt idx="291">
                  <c:v>4.3814000000000002</c:v>
                </c:pt>
                <c:pt idx="292">
                  <c:v>4.3167999999999997</c:v>
                </c:pt>
                <c:pt idx="293">
                  <c:v>4.2531999999999996</c:v>
                </c:pt>
                <c:pt idx="294">
                  <c:v>4.1905000000000001</c:v>
                </c:pt>
                <c:pt idx="295">
                  <c:v>4.1288</c:v>
                </c:pt>
                <c:pt idx="296">
                  <c:v>4.0678999999999998</c:v>
                </c:pt>
                <c:pt idx="297">
                  <c:v>4.008</c:v>
                </c:pt>
                <c:pt idx="298">
                  <c:v>3.9489000000000001</c:v>
                </c:pt>
                <c:pt idx="299">
                  <c:v>3.8906999999999998</c:v>
                </c:pt>
                <c:pt idx="300">
                  <c:v>3.8332999999999999</c:v>
                </c:pt>
                <c:pt idx="301">
                  <c:v>3.7768000000000002</c:v>
                </c:pt>
                <c:pt idx="302">
                  <c:v>3.7212000000000001</c:v>
                </c:pt>
                <c:pt idx="303">
                  <c:v>3.6663000000000001</c:v>
                </c:pt>
                <c:pt idx="304">
                  <c:v>3.6122999999999998</c:v>
                </c:pt>
                <c:pt idx="305">
                  <c:v>3.5590999999999999</c:v>
                </c:pt>
                <c:pt idx="306">
                  <c:v>3.5066000000000002</c:v>
                </c:pt>
                <c:pt idx="307">
                  <c:v>3.4548999999999999</c:v>
                </c:pt>
                <c:pt idx="308">
                  <c:v>3.4039999999999999</c:v>
                </c:pt>
                <c:pt idx="309">
                  <c:v>3.3538000000000001</c:v>
                </c:pt>
                <c:pt idx="310">
                  <c:v>3.3043999999999998</c:v>
                </c:pt>
                <c:pt idx="311">
                  <c:v>3.2557</c:v>
                </c:pt>
                <c:pt idx="312">
                  <c:v>3.2077</c:v>
                </c:pt>
                <c:pt idx="313">
                  <c:v>3.1604000000000001</c:v>
                </c:pt>
                <c:pt idx="314">
                  <c:v>3.1137999999999999</c:v>
                </c:pt>
                <c:pt idx="315">
                  <c:v>3.0680000000000001</c:v>
                </c:pt>
                <c:pt idx="316">
                  <c:v>3.0226999999999999</c:v>
                </c:pt>
                <c:pt idx="317">
                  <c:v>2.9782000000000002</c:v>
                </c:pt>
                <c:pt idx="318">
                  <c:v>2.9342999999999999</c:v>
                </c:pt>
                <c:pt idx="319">
                  <c:v>2.891</c:v>
                </c:pt>
                <c:pt idx="320">
                  <c:v>2.8483999999999998</c:v>
                </c:pt>
                <c:pt idx="321">
                  <c:v>2.8064</c:v>
                </c:pt>
                <c:pt idx="322">
                  <c:v>2.7650999999999999</c:v>
                </c:pt>
                <c:pt idx="323">
                  <c:v>2.7242999999999999</c:v>
                </c:pt>
                <c:pt idx="324">
                  <c:v>2.6842000000000001</c:v>
                </c:pt>
                <c:pt idx="325">
                  <c:v>2.6446000000000001</c:v>
                </c:pt>
                <c:pt idx="326">
                  <c:v>2.6055999999999999</c:v>
                </c:pt>
                <c:pt idx="327">
                  <c:v>2.5672000000000001</c:v>
                </c:pt>
                <c:pt idx="328">
                  <c:v>2.5293999999999999</c:v>
                </c:pt>
                <c:pt idx="329">
                  <c:v>2.4921000000000002</c:v>
                </c:pt>
                <c:pt idx="330">
                  <c:v>2.4554</c:v>
                </c:pt>
                <c:pt idx="331">
                  <c:v>2.4192</c:v>
                </c:pt>
                <c:pt idx="332">
                  <c:v>2.3835000000000002</c:v>
                </c:pt>
                <c:pt idx="333">
                  <c:v>2.3483999999999998</c:v>
                </c:pt>
                <c:pt idx="334">
                  <c:v>2.3138000000000001</c:v>
                </c:pt>
                <c:pt idx="335">
                  <c:v>2.2797000000000001</c:v>
                </c:pt>
                <c:pt idx="336">
                  <c:v>2.2461000000000002</c:v>
                </c:pt>
                <c:pt idx="337">
                  <c:v>2.2130000000000001</c:v>
                </c:pt>
                <c:pt idx="338">
                  <c:v>2.1804000000000001</c:v>
                </c:pt>
                <c:pt idx="339">
                  <c:v>2.1482000000000001</c:v>
                </c:pt>
                <c:pt idx="340">
                  <c:v>2.1166</c:v>
                </c:pt>
                <c:pt idx="341">
                  <c:v>2.0853999999999999</c:v>
                </c:pt>
                <c:pt idx="342">
                  <c:v>2.0546000000000002</c:v>
                </c:pt>
                <c:pt idx="343">
                  <c:v>2.0244</c:v>
                </c:pt>
                <c:pt idx="344">
                  <c:v>1.9944999999999999</c:v>
                </c:pt>
                <c:pt idx="345">
                  <c:v>1.9651000000000001</c:v>
                </c:pt>
                <c:pt idx="346">
                  <c:v>1.9361999999999999</c:v>
                </c:pt>
                <c:pt idx="347">
                  <c:v>1.9076</c:v>
                </c:pt>
                <c:pt idx="348">
                  <c:v>1.8794999999999999</c:v>
                </c:pt>
                <c:pt idx="349">
                  <c:v>1.8517999999999999</c:v>
                </c:pt>
                <c:pt idx="350">
                  <c:v>1.8245</c:v>
                </c:pt>
                <c:pt idx="351">
                  <c:v>1.7976000000000001</c:v>
                </c:pt>
                <c:pt idx="352">
                  <c:v>1.7710999999999999</c:v>
                </c:pt>
                <c:pt idx="353">
                  <c:v>1.7450000000000001</c:v>
                </c:pt>
                <c:pt idx="354">
                  <c:v>1.7193000000000001</c:v>
                </c:pt>
                <c:pt idx="355">
                  <c:v>1.694</c:v>
                </c:pt>
                <c:pt idx="356">
                  <c:v>1.669</c:v>
                </c:pt>
                <c:pt idx="357">
                  <c:v>1.6444000000000001</c:v>
                </c:pt>
                <c:pt idx="358">
                  <c:v>1.6202000000000001</c:v>
                </c:pt>
                <c:pt idx="359">
                  <c:v>1.5963000000000001</c:v>
                </c:pt>
                <c:pt idx="360">
                  <c:v>1.5728</c:v>
                </c:pt>
                <c:pt idx="361">
                  <c:v>1.5496000000000001</c:v>
                </c:pt>
                <c:pt idx="362">
                  <c:v>1.5266999999999999</c:v>
                </c:pt>
                <c:pt idx="363">
                  <c:v>1.5042</c:v>
                </c:pt>
                <c:pt idx="364">
                  <c:v>1.4821</c:v>
                </c:pt>
                <c:pt idx="365">
                  <c:v>1.4601999999999999</c:v>
                </c:pt>
                <c:pt idx="366">
                  <c:v>1.4387000000000001</c:v>
                </c:pt>
                <c:pt idx="367">
                  <c:v>1.4175</c:v>
                </c:pt>
                <c:pt idx="368">
                  <c:v>1.3966000000000001</c:v>
                </c:pt>
                <c:pt idx="369">
                  <c:v>1.3759999999999999</c:v>
                </c:pt>
                <c:pt idx="370">
                  <c:v>1.3556999999999999</c:v>
                </c:pt>
                <c:pt idx="371">
                  <c:v>1.3358000000000001</c:v>
                </c:pt>
                <c:pt idx="372">
                  <c:v>1.3161</c:v>
                </c:pt>
                <c:pt idx="373">
                  <c:v>1.2967</c:v>
                </c:pt>
                <c:pt idx="374">
                  <c:v>1.2776000000000001</c:v>
                </c:pt>
                <c:pt idx="375">
                  <c:v>1.2586999999999999</c:v>
                </c:pt>
                <c:pt idx="376">
                  <c:v>1.2402</c:v>
                </c:pt>
                <c:pt idx="377">
                  <c:v>1.2219</c:v>
                </c:pt>
                <c:pt idx="378">
                  <c:v>1.2039</c:v>
                </c:pt>
                <c:pt idx="379">
                  <c:v>1.1861999999999999</c:v>
                </c:pt>
                <c:pt idx="380">
                  <c:v>1.1687000000000001</c:v>
                </c:pt>
                <c:pt idx="381">
                  <c:v>1.1514</c:v>
                </c:pt>
                <c:pt idx="382">
                  <c:v>1.1345000000000001</c:v>
                </c:pt>
                <c:pt idx="383">
                  <c:v>1.1177999999999999</c:v>
                </c:pt>
                <c:pt idx="384">
                  <c:v>1.1012999999999999</c:v>
                </c:pt>
                <c:pt idx="385">
                  <c:v>1.085</c:v>
                </c:pt>
                <c:pt idx="386">
                  <c:v>1.0690999999999999</c:v>
                </c:pt>
                <c:pt idx="387">
                  <c:v>1.0532999999999999</c:v>
                </c:pt>
                <c:pt idx="388">
                  <c:v>1.0378000000000001</c:v>
                </c:pt>
                <c:pt idx="389">
                  <c:v>1.0225</c:v>
                </c:pt>
                <c:pt idx="390">
                  <c:v>1.0074000000000001</c:v>
                </c:pt>
                <c:pt idx="391">
                  <c:v>0.99256</c:v>
                </c:pt>
                <c:pt idx="392">
                  <c:v>0.97792999999999997</c:v>
                </c:pt>
                <c:pt idx="393">
                  <c:v>0.96352000000000004</c:v>
                </c:pt>
                <c:pt idx="394">
                  <c:v>0.94932000000000005</c:v>
                </c:pt>
                <c:pt idx="395">
                  <c:v>0.93532999999999999</c:v>
                </c:pt>
                <c:pt idx="396">
                  <c:v>0.92154000000000003</c:v>
                </c:pt>
                <c:pt idx="397">
                  <c:v>0.90795999999999999</c:v>
                </c:pt>
                <c:pt idx="398">
                  <c:v>0.89458000000000004</c:v>
                </c:pt>
                <c:pt idx="399">
                  <c:v>0.88139000000000001</c:v>
                </c:pt>
                <c:pt idx="400">
                  <c:v>0.86839999999999995</c:v>
                </c:pt>
                <c:pt idx="401">
                  <c:v>0.85560000000000003</c:v>
                </c:pt>
                <c:pt idx="402">
                  <c:v>0.84299000000000002</c:v>
                </c:pt>
                <c:pt idx="403">
                  <c:v>0.83057000000000003</c:v>
                </c:pt>
                <c:pt idx="404">
                  <c:v>0.81832000000000005</c:v>
                </c:pt>
                <c:pt idx="405">
                  <c:v>0.80625999999999998</c:v>
                </c:pt>
                <c:pt idx="406">
                  <c:v>0.79437999999999998</c:v>
                </c:pt>
                <c:pt idx="407">
                  <c:v>0.78266999999999998</c:v>
                </c:pt>
                <c:pt idx="408">
                  <c:v>0.77114000000000005</c:v>
                </c:pt>
                <c:pt idx="409">
                  <c:v>0.75976999999999995</c:v>
                </c:pt>
                <c:pt idx="410">
                  <c:v>0.74856999999999996</c:v>
                </c:pt>
                <c:pt idx="411">
                  <c:v>0.73753999999999997</c:v>
                </c:pt>
                <c:pt idx="412">
                  <c:v>0.72667000000000004</c:v>
                </c:pt>
                <c:pt idx="413">
                  <c:v>0.71596000000000004</c:v>
                </c:pt>
                <c:pt idx="414">
                  <c:v>0.70540999999999998</c:v>
                </c:pt>
                <c:pt idx="415">
                  <c:v>0.69501000000000002</c:v>
                </c:pt>
                <c:pt idx="416">
                  <c:v>0.68476999999999999</c:v>
                </c:pt>
                <c:pt idx="417">
                  <c:v>0.67466999999999999</c:v>
                </c:pt>
                <c:pt idx="418">
                  <c:v>0.66473000000000004</c:v>
                </c:pt>
                <c:pt idx="419">
                  <c:v>0.65493000000000001</c:v>
                </c:pt>
                <c:pt idx="420">
                  <c:v>0.64527999999999996</c:v>
                </c:pt>
                <c:pt idx="421">
                  <c:v>0.63576999999999995</c:v>
                </c:pt>
                <c:pt idx="422">
                  <c:v>0.62639999999999996</c:v>
                </c:pt>
                <c:pt idx="423">
                  <c:v>0.61717</c:v>
                </c:pt>
                <c:pt idx="424">
                  <c:v>0.60807</c:v>
                </c:pt>
                <c:pt idx="425">
                  <c:v>0.59911000000000003</c:v>
                </c:pt>
                <c:pt idx="426">
                  <c:v>0.59028000000000003</c:v>
                </c:pt>
                <c:pt idx="427">
                  <c:v>0.58157999999999999</c:v>
                </c:pt>
                <c:pt idx="428">
                  <c:v>0.57301000000000002</c:v>
                </c:pt>
                <c:pt idx="429">
                  <c:v>0.56455999999999995</c:v>
                </c:pt>
                <c:pt idx="430">
                  <c:v>0.55623999999999996</c:v>
                </c:pt>
                <c:pt idx="431">
                  <c:v>0.54803999999999997</c:v>
                </c:pt>
                <c:pt idx="432">
                  <c:v>0.53996</c:v>
                </c:pt>
                <c:pt idx="433">
                  <c:v>0.53200999999999998</c:v>
                </c:pt>
                <c:pt idx="434">
                  <c:v>0.52417000000000002</c:v>
                </c:pt>
                <c:pt idx="435">
                  <c:v>0.51644000000000001</c:v>
                </c:pt>
                <c:pt idx="436">
                  <c:v>0.50883</c:v>
                </c:pt>
                <c:pt idx="437">
                  <c:v>0.50133000000000005</c:v>
                </c:pt>
                <c:pt idx="438">
                  <c:v>0.49393999999999999</c:v>
                </c:pt>
                <c:pt idx="439">
                  <c:v>0.48665999999999998</c:v>
                </c:pt>
                <c:pt idx="440">
                  <c:v>0.47949000000000003</c:v>
                </c:pt>
                <c:pt idx="441">
                  <c:v>0.47242000000000001</c:v>
                </c:pt>
                <c:pt idx="442">
                  <c:v>0.46545999999999998</c:v>
                </c:pt>
                <c:pt idx="443">
                  <c:v>0.45860000000000001</c:v>
                </c:pt>
                <c:pt idx="444">
                  <c:v>0.45184000000000002</c:v>
                </c:pt>
                <c:pt idx="445">
                  <c:v>0.44518000000000002</c:v>
                </c:pt>
                <c:pt idx="446">
                  <c:v>0.43862000000000001</c:v>
                </c:pt>
                <c:pt idx="447">
                  <c:v>0.43214999999999998</c:v>
                </c:pt>
                <c:pt idx="448">
                  <c:v>0.42577999999999999</c:v>
                </c:pt>
                <c:pt idx="449">
                  <c:v>0.41950999999999999</c:v>
                </c:pt>
                <c:pt idx="450">
                  <c:v>0.41332000000000002</c:v>
                </c:pt>
                <c:pt idx="451">
                  <c:v>0.40722999999999998</c:v>
                </c:pt>
                <c:pt idx="452">
                  <c:v>0.40122999999999998</c:v>
                </c:pt>
                <c:pt idx="453">
                  <c:v>0.39532</c:v>
                </c:pt>
                <c:pt idx="454">
                  <c:v>0.38949</c:v>
                </c:pt>
                <c:pt idx="455">
                  <c:v>0.38374999999999998</c:v>
                </c:pt>
                <c:pt idx="456">
                  <c:v>0.37808999999999998</c:v>
                </c:pt>
                <c:pt idx="457">
                  <c:v>0.37252000000000002</c:v>
                </c:pt>
                <c:pt idx="458">
                  <c:v>0.36703000000000002</c:v>
                </c:pt>
                <c:pt idx="459">
                  <c:v>0.36162</c:v>
                </c:pt>
                <c:pt idx="460">
                  <c:v>0.35629</c:v>
                </c:pt>
                <c:pt idx="461">
                  <c:v>0.35104000000000002</c:v>
                </c:pt>
                <c:pt idx="462">
                  <c:v>0.34587000000000001</c:v>
                </c:pt>
                <c:pt idx="463">
                  <c:v>0.34077000000000002</c:v>
                </c:pt>
                <c:pt idx="464">
                  <c:v>0.33574999999999999</c:v>
                </c:pt>
                <c:pt idx="465">
                  <c:v>0.33079999999999998</c:v>
                </c:pt>
                <c:pt idx="466">
                  <c:v>0.32591999999999999</c:v>
                </c:pt>
                <c:pt idx="467">
                  <c:v>0.32112000000000002</c:v>
                </c:pt>
                <c:pt idx="468">
                  <c:v>0.31639</c:v>
                </c:pt>
                <c:pt idx="469">
                  <c:v>0.31172</c:v>
                </c:pt>
                <c:pt idx="470">
                  <c:v>0.30713000000000001</c:v>
                </c:pt>
                <c:pt idx="471">
                  <c:v>0.30259999999999998</c:v>
                </c:pt>
                <c:pt idx="472">
                  <c:v>0.29814000000000002</c:v>
                </c:pt>
                <c:pt idx="473">
                  <c:v>0.29375000000000001</c:v>
                </c:pt>
                <c:pt idx="474">
                  <c:v>0.28942000000000001</c:v>
                </c:pt>
                <c:pt idx="475">
                  <c:v>0.28515000000000001</c:v>
                </c:pt>
                <c:pt idx="476">
                  <c:v>0.28094999999999998</c:v>
                </c:pt>
                <c:pt idx="477">
                  <c:v>0.27681</c:v>
                </c:pt>
                <c:pt idx="478">
                  <c:v>0.27272999999999997</c:v>
                </c:pt>
                <c:pt idx="479">
                  <c:v>0.26871</c:v>
                </c:pt>
                <c:pt idx="480">
                  <c:v>0.26474999999999999</c:v>
                </c:pt>
                <c:pt idx="481">
                  <c:v>0.26085000000000003</c:v>
                </c:pt>
                <c:pt idx="482">
                  <c:v>0.25700000000000001</c:v>
                </c:pt>
                <c:pt idx="483">
                  <c:v>0.25320999999999999</c:v>
                </c:pt>
                <c:pt idx="484">
                  <c:v>0.24948000000000001</c:v>
                </c:pt>
                <c:pt idx="485">
                  <c:v>0.24581</c:v>
                </c:pt>
                <c:pt idx="486">
                  <c:v>0.24218000000000001</c:v>
                </c:pt>
                <c:pt idx="487">
                  <c:v>0.23860999999999999</c:v>
                </c:pt>
                <c:pt idx="488">
                  <c:v>0.2351</c:v>
                </c:pt>
                <c:pt idx="489">
                  <c:v>0.23163</c:v>
                </c:pt>
                <c:pt idx="490">
                  <c:v>0.21951999999999999</c:v>
                </c:pt>
                <c:pt idx="491">
                  <c:v>0.16283</c:v>
                </c:pt>
                <c:pt idx="492">
                  <c:v>0.12078</c:v>
                </c:pt>
                <c:pt idx="493">
                  <c:v>8.9587E-2</c:v>
                </c:pt>
                <c:pt idx="494">
                  <c:v>6.6450999999999996E-2</c:v>
                </c:pt>
                <c:pt idx="495">
                  <c:v>4.929E-2</c:v>
                </c:pt>
                <c:pt idx="496">
                  <c:v>3.6561000000000003E-2</c:v>
                </c:pt>
                <c:pt idx="497">
                  <c:v>2.7119000000000001E-2</c:v>
                </c:pt>
                <c:pt idx="498">
                  <c:v>2.0115000000000001E-2</c:v>
                </c:pt>
                <c:pt idx="499">
                  <c:v>1.4919999999999999E-2</c:v>
                </c:pt>
                <c:pt idx="500">
                  <c:v>1.1067E-2</c:v>
                </c:pt>
                <c:pt idx="501">
                  <c:v>8.2091000000000004E-3</c:v>
                </c:pt>
                <c:pt idx="502">
                  <c:v>6.0891000000000001E-3</c:v>
                </c:pt>
                <c:pt idx="503">
                  <c:v>4.5166E-3</c:v>
                </c:pt>
              </c:numCache>
            </c:numRef>
          </c:xVal>
          <c:yVal>
            <c:numRef>
              <c:f>Issues!$E$10:$E$513</c:f>
              <c:numCache>
                <c:formatCode>General</c:formatCode>
                <c:ptCount val="504"/>
                <c:pt idx="0">
                  <c:v>1</c:v>
                </c:pt>
                <c:pt idx="1">
                  <c:v>3</c:v>
                </c:pt>
                <c:pt idx="2">
                  <c:v>3</c:v>
                </c:pt>
                <c:pt idx="3">
                  <c:v>3</c:v>
                </c:pt>
                <c:pt idx="4">
                  <c:v>3</c:v>
                </c:pt>
                <c:pt idx="5">
                  <c:v>3</c:v>
                </c:pt>
                <c:pt idx="6">
                  <c:v>5</c:v>
                </c:pt>
                <c:pt idx="7">
                  <c:v>7</c:v>
                </c:pt>
                <c:pt idx="8">
                  <c:v>7</c:v>
                </c:pt>
                <c:pt idx="9">
                  <c:v>7</c:v>
                </c:pt>
                <c:pt idx="10">
                  <c:v>10</c:v>
                </c:pt>
                <c:pt idx="11">
                  <c:v>12</c:v>
                </c:pt>
                <c:pt idx="12">
                  <c:v>11</c:v>
                </c:pt>
                <c:pt idx="13">
                  <c:v>8</c:v>
                </c:pt>
                <c:pt idx="14">
                  <c:v>8</c:v>
                </c:pt>
                <c:pt idx="15">
                  <c:v>8</c:v>
                </c:pt>
                <c:pt idx="16">
                  <c:v>14</c:v>
                </c:pt>
                <c:pt idx="17">
                  <c:v>14</c:v>
                </c:pt>
                <c:pt idx="18">
                  <c:v>14</c:v>
                </c:pt>
                <c:pt idx="19">
                  <c:v>14</c:v>
                </c:pt>
                <c:pt idx="20">
                  <c:v>10</c:v>
                </c:pt>
                <c:pt idx="21">
                  <c:v>14</c:v>
                </c:pt>
                <c:pt idx="22">
                  <c:v>23</c:v>
                </c:pt>
                <c:pt idx="23">
                  <c:v>26</c:v>
                </c:pt>
                <c:pt idx="24">
                  <c:v>23</c:v>
                </c:pt>
                <c:pt idx="25">
                  <c:v>20</c:v>
                </c:pt>
                <c:pt idx="26">
                  <c:v>22</c:v>
                </c:pt>
                <c:pt idx="27">
                  <c:v>20</c:v>
                </c:pt>
                <c:pt idx="28">
                  <c:v>20</c:v>
                </c:pt>
                <c:pt idx="29">
                  <c:v>20</c:v>
                </c:pt>
                <c:pt idx="30">
                  <c:v>26</c:v>
                </c:pt>
                <c:pt idx="31">
                  <c:v>34</c:v>
                </c:pt>
                <c:pt idx="32">
                  <c:v>36</c:v>
                </c:pt>
                <c:pt idx="33">
                  <c:v>35</c:v>
                </c:pt>
                <c:pt idx="34">
                  <c:v>38</c:v>
                </c:pt>
                <c:pt idx="35">
                  <c:v>39</c:v>
                </c:pt>
                <c:pt idx="36">
                  <c:v>39</c:v>
                </c:pt>
                <c:pt idx="37">
                  <c:v>45</c:v>
                </c:pt>
                <c:pt idx="38">
                  <c:v>40</c:v>
                </c:pt>
                <c:pt idx="39">
                  <c:v>46</c:v>
                </c:pt>
                <c:pt idx="40">
                  <c:v>46</c:v>
                </c:pt>
                <c:pt idx="41">
                  <c:v>42</c:v>
                </c:pt>
                <c:pt idx="42">
                  <c:v>45</c:v>
                </c:pt>
                <c:pt idx="43">
                  <c:v>57</c:v>
                </c:pt>
                <c:pt idx="44">
                  <c:v>63</c:v>
                </c:pt>
                <c:pt idx="45">
                  <c:v>53</c:v>
                </c:pt>
                <c:pt idx="46">
                  <c:v>79</c:v>
                </c:pt>
                <c:pt idx="47">
                  <c:v>80</c:v>
                </c:pt>
                <c:pt idx="48">
                  <c:v>81</c:v>
                </c:pt>
                <c:pt idx="49">
                  <c:v>78</c:v>
                </c:pt>
                <c:pt idx="50">
                  <c:v>80</c:v>
                </c:pt>
                <c:pt idx="51">
                  <c:v>85</c:v>
                </c:pt>
                <c:pt idx="52">
                  <c:v>91</c:v>
                </c:pt>
                <c:pt idx="53">
                  <c:v>90</c:v>
                </c:pt>
                <c:pt idx="54">
                  <c:v>88</c:v>
                </c:pt>
                <c:pt idx="55">
                  <c:v>101</c:v>
                </c:pt>
                <c:pt idx="56">
                  <c:v>129</c:v>
                </c:pt>
                <c:pt idx="57">
                  <c:v>123</c:v>
                </c:pt>
                <c:pt idx="58">
                  <c:v>134</c:v>
                </c:pt>
                <c:pt idx="59">
                  <c:v>137</c:v>
                </c:pt>
                <c:pt idx="60">
                  <c:v>150</c:v>
                </c:pt>
                <c:pt idx="61">
                  <c:v>163</c:v>
                </c:pt>
                <c:pt idx="62">
                  <c:v>166</c:v>
                </c:pt>
                <c:pt idx="63">
                  <c:v>176</c:v>
                </c:pt>
                <c:pt idx="64">
                  <c:v>189</c:v>
                </c:pt>
                <c:pt idx="65">
                  <c:v>185</c:v>
                </c:pt>
                <c:pt idx="66">
                  <c:v>185</c:v>
                </c:pt>
                <c:pt idx="67">
                  <c:v>218</c:v>
                </c:pt>
                <c:pt idx="68">
                  <c:v>213</c:v>
                </c:pt>
                <c:pt idx="69">
                  <c:v>252</c:v>
                </c:pt>
                <c:pt idx="70">
                  <c:v>304</c:v>
                </c:pt>
                <c:pt idx="71">
                  <c:v>295</c:v>
                </c:pt>
                <c:pt idx="72">
                  <c:v>332</c:v>
                </c:pt>
                <c:pt idx="73">
                  <c:v>327</c:v>
                </c:pt>
                <c:pt idx="74">
                  <c:v>337</c:v>
                </c:pt>
                <c:pt idx="75">
                  <c:v>368</c:v>
                </c:pt>
                <c:pt idx="76">
                  <c:v>373</c:v>
                </c:pt>
                <c:pt idx="77">
                  <c:v>377</c:v>
                </c:pt>
                <c:pt idx="78">
                  <c:v>433</c:v>
                </c:pt>
                <c:pt idx="79">
                  <c:v>433</c:v>
                </c:pt>
                <c:pt idx="80">
                  <c:v>464</c:v>
                </c:pt>
                <c:pt idx="81">
                  <c:v>479</c:v>
                </c:pt>
                <c:pt idx="82">
                  <c:v>498</c:v>
                </c:pt>
                <c:pt idx="83">
                  <c:v>552</c:v>
                </c:pt>
                <c:pt idx="84">
                  <c:v>553</c:v>
                </c:pt>
                <c:pt idx="85">
                  <c:v>580</c:v>
                </c:pt>
                <c:pt idx="86">
                  <c:v>612</c:v>
                </c:pt>
                <c:pt idx="87">
                  <c:v>662</c:v>
                </c:pt>
                <c:pt idx="88">
                  <c:v>703</c:v>
                </c:pt>
                <c:pt idx="89">
                  <c:v>721</c:v>
                </c:pt>
                <c:pt idx="90">
                  <c:v>776</c:v>
                </c:pt>
                <c:pt idx="91">
                  <c:v>837</c:v>
                </c:pt>
                <c:pt idx="92">
                  <c:v>855</c:v>
                </c:pt>
                <c:pt idx="93">
                  <c:v>907</c:v>
                </c:pt>
                <c:pt idx="94">
                  <c:v>979</c:v>
                </c:pt>
                <c:pt idx="95">
                  <c:v>997</c:v>
                </c:pt>
                <c:pt idx="96">
                  <c:v>1032</c:v>
                </c:pt>
                <c:pt idx="97">
                  <c:v>1085</c:v>
                </c:pt>
                <c:pt idx="98">
                  <c:v>1165</c:v>
                </c:pt>
                <c:pt idx="99">
                  <c:v>1236</c:v>
                </c:pt>
                <c:pt idx="100">
                  <c:v>1373</c:v>
                </c:pt>
                <c:pt idx="101">
                  <c:v>1429</c:v>
                </c:pt>
                <c:pt idx="102">
                  <c:v>1488</c:v>
                </c:pt>
                <c:pt idx="103">
                  <c:v>1540</c:v>
                </c:pt>
                <c:pt idx="104">
                  <c:v>1597</c:v>
                </c:pt>
                <c:pt idx="105">
                  <c:v>1781</c:v>
                </c:pt>
                <c:pt idx="106">
                  <c:v>1778</c:v>
                </c:pt>
                <c:pt idx="107">
                  <c:v>1874</c:v>
                </c:pt>
                <c:pt idx="108">
                  <c:v>2091</c:v>
                </c:pt>
                <c:pt idx="109">
                  <c:v>2124</c:v>
                </c:pt>
                <c:pt idx="110">
                  <c:v>2296</c:v>
                </c:pt>
                <c:pt idx="111">
                  <c:v>2482</c:v>
                </c:pt>
                <c:pt idx="112">
                  <c:v>2535</c:v>
                </c:pt>
                <c:pt idx="113">
                  <c:v>2693</c:v>
                </c:pt>
                <c:pt idx="114">
                  <c:v>2699</c:v>
                </c:pt>
                <c:pt idx="115">
                  <c:v>2879</c:v>
                </c:pt>
                <c:pt idx="116">
                  <c:v>2976</c:v>
                </c:pt>
                <c:pt idx="117">
                  <c:v>3178</c:v>
                </c:pt>
                <c:pt idx="118">
                  <c:v>3356</c:v>
                </c:pt>
                <c:pt idx="119">
                  <c:v>3500</c:v>
                </c:pt>
                <c:pt idx="120">
                  <c:v>3573</c:v>
                </c:pt>
                <c:pt idx="121">
                  <c:v>3666</c:v>
                </c:pt>
                <c:pt idx="122">
                  <c:v>3836</c:v>
                </c:pt>
                <c:pt idx="123">
                  <c:v>3923</c:v>
                </c:pt>
                <c:pt idx="124">
                  <c:v>4039</c:v>
                </c:pt>
                <c:pt idx="125">
                  <c:v>4180</c:v>
                </c:pt>
                <c:pt idx="126">
                  <c:v>4240</c:v>
                </c:pt>
                <c:pt idx="127">
                  <c:v>4333</c:v>
                </c:pt>
                <c:pt idx="128">
                  <c:v>4426</c:v>
                </c:pt>
                <c:pt idx="129">
                  <c:v>4483</c:v>
                </c:pt>
                <c:pt idx="130">
                  <c:v>4540</c:v>
                </c:pt>
                <c:pt idx="131">
                  <c:v>4640</c:v>
                </c:pt>
                <c:pt idx="132">
                  <c:v>4683</c:v>
                </c:pt>
                <c:pt idx="133">
                  <c:v>4750</c:v>
                </c:pt>
                <c:pt idx="134">
                  <c:v>4873</c:v>
                </c:pt>
                <c:pt idx="135">
                  <c:v>4964</c:v>
                </c:pt>
                <c:pt idx="136">
                  <c:v>5077</c:v>
                </c:pt>
                <c:pt idx="137">
                  <c:v>5243</c:v>
                </c:pt>
                <c:pt idx="138">
                  <c:v>5519</c:v>
                </c:pt>
                <c:pt idx="139">
                  <c:v>5994</c:v>
                </c:pt>
                <c:pt idx="140">
                  <c:v>6353</c:v>
                </c:pt>
                <c:pt idx="141">
                  <c:v>6586</c:v>
                </c:pt>
                <c:pt idx="142">
                  <c:v>7131</c:v>
                </c:pt>
                <c:pt idx="143">
                  <c:v>7584</c:v>
                </c:pt>
                <c:pt idx="144">
                  <c:v>7885</c:v>
                </c:pt>
                <c:pt idx="145">
                  <c:v>8328</c:v>
                </c:pt>
                <c:pt idx="146">
                  <c:v>8723</c:v>
                </c:pt>
                <c:pt idx="147">
                  <c:v>9107</c:v>
                </c:pt>
                <c:pt idx="148">
                  <c:v>9401</c:v>
                </c:pt>
                <c:pt idx="149">
                  <c:v>9708</c:v>
                </c:pt>
                <c:pt idx="150">
                  <c:v>10069</c:v>
                </c:pt>
                <c:pt idx="151">
                  <c:v>10483</c:v>
                </c:pt>
                <c:pt idx="152">
                  <c:v>10829</c:v>
                </c:pt>
                <c:pt idx="153">
                  <c:v>11269</c:v>
                </c:pt>
                <c:pt idx="154">
                  <c:v>11650</c:v>
                </c:pt>
                <c:pt idx="155">
                  <c:v>12050</c:v>
                </c:pt>
                <c:pt idx="156">
                  <c:v>12492</c:v>
                </c:pt>
                <c:pt idx="157">
                  <c:v>13360</c:v>
                </c:pt>
                <c:pt idx="158">
                  <c:v>14029</c:v>
                </c:pt>
                <c:pt idx="159">
                  <c:v>14574</c:v>
                </c:pt>
                <c:pt idx="160">
                  <c:v>15199</c:v>
                </c:pt>
                <c:pt idx="161">
                  <c:v>16068</c:v>
                </c:pt>
                <c:pt idx="162">
                  <c:v>16526</c:v>
                </c:pt>
                <c:pt idx="163">
                  <c:v>16804</c:v>
                </c:pt>
                <c:pt idx="164">
                  <c:v>16887</c:v>
                </c:pt>
                <c:pt idx="165">
                  <c:v>16993</c:v>
                </c:pt>
                <c:pt idx="166">
                  <c:v>17129</c:v>
                </c:pt>
                <c:pt idx="167">
                  <c:v>17254</c:v>
                </c:pt>
                <c:pt idx="168">
                  <c:v>17370</c:v>
                </c:pt>
                <c:pt idx="169">
                  <c:v>17534</c:v>
                </c:pt>
                <c:pt idx="170">
                  <c:v>17724</c:v>
                </c:pt>
                <c:pt idx="171">
                  <c:v>17903</c:v>
                </c:pt>
                <c:pt idx="172">
                  <c:v>17993</c:v>
                </c:pt>
                <c:pt idx="173">
                  <c:v>18187</c:v>
                </c:pt>
                <c:pt idx="174">
                  <c:v>18265</c:v>
                </c:pt>
                <c:pt idx="175">
                  <c:v>18403</c:v>
                </c:pt>
                <c:pt idx="176">
                  <c:v>18559</c:v>
                </c:pt>
                <c:pt idx="177">
                  <c:v>18761</c:v>
                </c:pt>
                <c:pt idx="178">
                  <c:v>18856</c:v>
                </c:pt>
                <c:pt idx="179">
                  <c:v>19008</c:v>
                </c:pt>
                <c:pt idx="180">
                  <c:v>19122</c:v>
                </c:pt>
                <c:pt idx="181">
                  <c:v>19299</c:v>
                </c:pt>
                <c:pt idx="182">
                  <c:v>19422</c:v>
                </c:pt>
                <c:pt idx="183">
                  <c:v>19520</c:v>
                </c:pt>
                <c:pt idx="184">
                  <c:v>19615</c:v>
                </c:pt>
                <c:pt idx="185">
                  <c:v>19757</c:v>
                </c:pt>
                <c:pt idx="186">
                  <c:v>19975</c:v>
                </c:pt>
                <c:pt idx="187">
                  <c:v>20113</c:v>
                </c:pt>
                <c:pt idx="188">
                  <c:v>20319</c:v>
                </c:pt>
                <c:pt idx="189">
                  <c:v>20446</c:v>
                </c:pt>
                <c:pt idx="190">
                  <c:v>20575</c:v>
                </c:pt>
                <c:pt idx="191">
                  <c:v>20755</c:v>
                </c:pt>
                <c:pt idx="192">
                  <c:v>20846</c:v>
                </c:pt>
                <c:pt idx="193">
                  <c:v>21020</c:v>
                </c:pt>
                <c:pt idx="194">
                  <c:v>21199</c:v>
                </c:pt>
                <c:pt idx="195">
                  <c:v>21303</c:v>
                </c:pt>
                <c:pt idx="196">
                  <c:v>21384</c:v>
                </c:pt>
                <c:pt idx="197">
                  <c:v>21539</c:v>
                </c:pt>
                <c:pt idx="198">
                  <c:v>21659</c:v>
                </c:pt>
                <c:pt idx="199">
                  <c:v>21803</c:v>
                </c:pt>
                <c:pt idx="200">
                  <c:v>21968</c:v>
                </c:pt>
                <c:pt idx="201">
                  <c:v>22056</c:v>
                </c:pt>
                <c:pt idx="202">
                  <c:v>22154</c:v>
                </c:pt>
                <c:pt idx="203">
                  <c:v>22229</c:v>
                </c:pt>
                <c:pt idx="204">
                  <c:v>22375</c:v>
                </c:pt>
                <c:pt idx="205">
                  <c:v>22529</c:v>
                </c:pt>
                <c:pt idx="206">
                  <c:v>22640</c:v>
                </c:pt>
                <c:pt idx="207">
                  <c:v>22770</c:v>
                </c:pt>
                <c:pt idx="208">
                  <c:v>22925</c:v>
                </c:pt>
                <c:pt idx="209">
                  <c:v>22984</c:v>
                </c:pt>
                <c:pt idx="210">
                  <c:v>23203</c:v>
                </c:pt>
                <c:pt idx="211">
                  <c:v>23212</c:v>
                </c:pt>
                <c:pt idx="212">
                  <c:v>23336</c:v>
                </c:pt>
                <c:pt idx="213">
                  <c:v>23549</c:v>
                </c:pt>
                <c:pt idx="214">
                  <c:v>23609</c:v>
                </c:pt>
                <c:pt idx="215">
                  <c:v>23748</c:v>
                </c:pt>
                <c:pt idx="216">
                  <c:v>23811</c:v>
                </c:pt>
                <c:pt idx="217">
                  <c:v>23930</c:v>
                </c:pt>
                <c:pt idx="218">
                  <c:v>24022</c:v>
                </c:pt>
                <c:pt idx="219">
                  <c:v>24193</c:v>
                </c:pt>
                <c:pt idx="220">
                  <c:v>24311</c:v>
                </c:pt>
                <c:pt idx="221">
                  <c:v>24426</c:v>
                </c:pt>
                <c:pt idx="222">
                  <c:v>24509</c:v>
                </c:pt>
                <c:pt idx="223">
                  <c:v>24627</c:v>
                </c:pt>
                <c:pt idx="224">
                  <c:v>24772</c:v>
                </c:pt>
                <c:pt idx="225">
                  <c:v>24847</c:v>
                </c:pt>
                <c:pt idx="226">
                  <c:v>25022</c:v>
                </c:pt>
                <c:pt idx="227">
                  <c:v>25194</c:v>
                </c:pt>
                <c:pt idx="228">
                  <c:v>25354</c:v>
                </c:pt>
                <c:pt idx="229">
                  <c:v>25494</c:v>
                </c:pt>
                <c:pt idx="230">
                  <c:v>25573</c:v>
                </c:pt>
                <c:pt idx="231">
                  <c:v>25674</c:v>
                </c:pt>
                <c:pt idx="232">
                  <c:v>25806</c:v>
                </c:pt>
                <c:pt idx="233">
                  <c:v>25930</c:v>
                </c:pt>
                <c:pt idx="234">
                  <c:v>26055</c:v>
                </c:pt>
                <c:pt idx="235">
                  <c:v>26214</c:v>
                </c:pt>
                <c:pt idx="236">
                  <c:v>26333</c:v>
                </c:pt>
                <c:pt idx="237">
                  <c:v>26461</c:v>
                </c:pt>
                <c:pt idx="238">
                  <c:v>26422</c:v>
                </c:pt>
                <c:pt idx="239">
                  <c:v>26662</c:v>
                </c:pt>
                <c:pt idx="240">
                  <c:v>26809</c:v>
                </c:pt>
                <c:pt idx="241">
                  <c:v>26891</c:v>
                </c:pt>
                <c:pt idx="242">
                  <c:v>27034</c:v>
                </c:pt>
                <c:pt idx="243">
                  <c:v>17753</c:v>
                </c:pt>
                <c:pt idx="244">
                  <c:v>18053</c:v>
                </c:pt>
                <c:pt idx="245">
                  <c:v>17885</c:v>
                </c:pt>
                <c:pt idx="246">
                  <c:v>18219</c:v>
                </c:pt>
                <c:pt idx="247">
                  <c:v>18151</c:v>
                </c:pt>
                <c:pt idx="248">
                  <c:v>18374</c:v>
                </c:pt>
                <c:pt idx="249">
                  <c:v>18397</c:v>
                </c:pt>
                <c:pt idx="250">
                  <c:v>18669</c:v>
                </c:pt>
                <c:pt idx="251">
                  <c:v>18652</c:v>
                </c:pt>
                <c:pt idx="252">
                  <c:v>18907</c:v>
                </c:pt>
                <c:pt idx="253">
                  <c:v>18929</c:v>
                </c:pt>
                <c:pt idx="254">
                  <c:v>19148</c:v>
                </c:pt>
                <c:pt idx="255">
                  <c:v>18969</c:v>
                </c:pt>
                <c:pt idx="256">
                  <c:v>19236</c:v>
                </c:pt>
                <c:pt idx="257">
                  <c:v>19555</c:v>
                </c:pt>
                <c:pt idx="258">
                  <c:v>19546</c:v>
                </c:pt>
                <c:pt idx="259">
                  <c:v>19867</c:v>
                </c:pt>
                <c:pt idx="260">
                  <c:v>19759</c:v>
                </c:pt>
                <c:pt idx="261">
                  <c:v>20117</c:v>
                </c:pt>
                <c:pt idx="262">
                  <c:v>19805</c:v>
                </c:pt>
                <c:pt idx="263">
                  <c:v>20272</c:v>
                </c:pt>
                <c:pt idx="264">
                  <c:v>20521</c:v>
                </c:pt>
                <c:pt idx="265">
                  <c:v>20492</c:v>
                </c:pt>
                <c:pt idx="266">
                  <c:v>20691</c:v>
                </c:pt>
                <c:pt idx="267">
                  <c:v>20906</c:v>
                </c:pt>
                <c:pt idx="268">
                  <c:v>20854</c:v>
                </c:pt>
                <c:pt idx="269">
                  <c:v>21138</c:v>
                </c:pt>
                <c:pt idx="270">
                  <c:v>20851</c:v>
                </c:pt>
                <c:pt idx="271">
                  <c:v>21261</c:v>
                </c:pt>
                <c:pt idx="272">
                  <c:v>21550</c:v>
                </c:pt>
                <c:pt idx="273">
                  <c:v>21399</c:v>
                </c:pt>
                <c:pt idx="274">
                  <c:v>21766</c:v>
                </c:pt>
                <c:pt idx="275">
                  <c:v>22040</c:v>
                </c:pt>
                <c:pt idx="276">
                  <c:v>22009</c:v>
                </c:pt>
                <c:pt idx="277">
                  <c:v>22192</c:v>
                </c:pt>
                <c:pt idx="278">
                  <c:v>22482</c:v>
                </c:pt>
                <c:pt idx="279">
                  <c:v>22098</c:v>
                </c:pt>
                <c:pt idx="280">
                  <c:v>22652</c:v>
                </c:pt>
                <c:pt idx="281">
                  <c:v>22838</c:v>
                </c:pt>
                <c:pt idx="282">
                  <c:v>23173</c:v>
                </c:pt>
                <c:pt idx="283">
                  <c:v>22983</c:v>
                </c:pt>
                <c:pt idx="284">
                  <c:v>23230</c:v>
                </c:pt>
                <c:pt idx="285">
                  <c:v>23498</c:v>
                </c:pt>
                <c:pt idx="286">
                  <c:v>23248</c:v>
                </c:pt>
                <c:pt idx="287">
                  <c:v>23509</c:v>
                </c:pt>
                <c:pt idx="288">
                  <c:v>23792</c:v>
                </c:pt>
                <c:pt idx="289">
                  <c:v>24089</c:v>
                </c:pt>
                <c:pt idx="290">
                  <c:v>23920</c:v>
                </c:pt>
                <c:pt idx="291">
                  <c:v>24208</c:v>
                </c:pt>
                <c:pt idx="292">
                  <c:v>24475</c:v>
                </c:pt>
                <c:pt idx="293">
                  <c:v>24782</c:v>
                </c:pt>
                <c:pt idx="294">
                  <c:v>24584</c:v>
                </c:pt>
                <c:pt idx="295">
                  <c:v>24846</c:v>
                </c:pt>
                <c:pt idx="296">
                  <c:v>25099</c:v>
                </c:pt>
                <c:pt idx="297">
                  <c:v>25389</c:v>
                </c:pt>
                <c:pt idx="298">
                  <c:v>25058</c:v>
                </c:pt>
                <c:pt idx="299">
                  <c:v>25381</c:v>
                </c:pt>
                <c:pt idx="300">
                  <c:v>25650</c:v>
                </c:pt>
                <c:pt idx="301">
                  <c:v>25931</c:v>
                </c:pt>
                <c:pt idx="302">
                  <c:v>25606</c:v>
                </c:pt>
                <c:pt idx="303">
                  <c:v>25937</c:v>
                </c:pt>
                <c:pt idx="304">
                  <c:v>26247</c:v>
                </c:pt>
                <c:pt idx="305">
                  <c:v>26475</c:v>
                </c:pt>
                <c:pt idx="306">
                  <c:v>26783</c:v>
                </c:pt>
                <c:pt idx="307">
                  <c:v>26425</c:v>
                </c:pt>
                <c:pt idx="308">
                  <c:v>26768</c:v>
                </c:pt>
                <c:pt idx="309">
                  <c:v>26986</c:v>
                </c:pt>
                <c:pt idx="310">
                  <c:v>27336</c:v>
                </c:pt>
                <c:pt idx="311">
                  <c:v>27561</c:v>
                </c:pt>
                <c:pt idx="312">
                  <c:v>27236</c:v>
                </c:pt>
                <c:pt idx="313">
                  <c:v>27487</c:v>
                </c:pt>
                <c:pt idx="314">
                  <c:v>27799</c:v>
                </c:pt>
                <c:pt idx="315">
                  <c:v>28055</c:v>
                </c:pt>
                <c:pt idx="316">
                  <c:v>28366</c:v>
                </c:pt>
                <c:pt idx="317">
                  <c:v>27909</c:v>
                </c:pt>
                <c:pt idx="318">
                  <c:v>28206</c:v>
                </c:pt>
                <c:pt idx="319">
                  <c:v>28521</c:v>
                </c:pt>
                <c:pt idx="320">
                  <c:v>28791</c:v>
                </c:pt>
                <c:pt idx="321">
                  <c:v>29085</c:v>
                </c:pt>
                <c:pt idx="322">
                  <c:v>29355</c:v>
                </c:pt>
                <c:pt idx="323">
                  <c:v>28766</c:v>
                </c:pt>
                <c:pt idx="324">
                  <c:v>29058</c:v>
                </c:pt>
                <c:pt idx="325">
                  <c:v>29300</c:v>
                </c:pt>
                <c:pt idx="326">
                  <c:v>29574</c:v>
                </c:pt>
                <c:pt idx="327">
                  <c:v>29892</c:v>
                </c:pt>
                <c:pt idx="328">
                  <c:v>30145</c:v>
                </c:pt>
                <c:pt idx="329">
                  <c:v>30405</c:v>
                </c:pt>
                <c:pt idx="330">
                  <c:v>29875</c:v>
                </c:pt>
                <c:pt idx="331">
                  <c:v>30117</c:v>
                </c:pt>
                <c:pt idx="332">
                  <c:v>30368</c:v>
                </c:pt>
                <c:pt idx="333">
                  <c:v>30625</c:v>
                </c:pt>
                <c:pt idx="334">
                  <c:v>30967</c:v>
                </c:pt>
                <c:pt idx="335">
                  <c:v>31217</c:v>
                </c:pt>
                <c:pt idx="336">
                  <c:v>31533</c:v>
                </c:pt>
                <c:pt idx="337">
                  <c:v>30875</c:v>
                </c:pt>
                <c:pt idx="338">
                  <c:v>31156</c:v>
                </c:pt>
                <c:pt idx="339">
                  <c:v>31408</c:v>
                </c:pt>
                <c:pt idx="340">
                  <c:v>31733</c:v>
                </c:pt>
                <c:pt idx="341">
                  <c:v>31967</c:v>
                </c:pt>
                <c:pt idx="342">
                  <c:v>32173</c:v>
                </c:pt>
                <c:pt idx="343">
                  <c:v>32432</c:v>
                </c:pt>
                <c:pt idx="344">
                  <c:v>32717</c:v>
                </c:pt>
                <c:pt idx="345">
                  <c:v>32030</c:v>
                </c:pt>
                <c:pt idx="346">
                  <c:v>32283</c:v>
                </c:pt>
                <c:pt idx="347">
                  <c:v>32504</c:v>
                </c:pt>
                <c:pt idx="348">
                  <c:v>32775</c:v>
                </c:pt>
                <c:pt idx="349">
                  <c:v>33099</c:v>
                </c:pt>
                <c:pt idx="350">
                  <c:v>33368</c:v>
                </c:pt>
                <c:pt idx="351">
                  <c:v>33678</c:v>
                </c:pt>
                <c:pt idx="352">
                  <c:v>33911</c:v>
                </c:pt>
                <c:pt idx="353">
                  <c:v>34188</c:v>
                </c:pt>
                <c:pt idx="354">
                  <c:v>33393</c:v>
                </c:pt>
                <c:pt idx="355">
                  <c:v>33724</c:v>
                </c:pt>
                <c:pt idx="356">
                  <c:v>34012</c:v>
                </c:pt>
                <c:pt idx="357">
                  <c:v>34285</c:v>
                </c:pt>
                <c:pt idx="358">
                  <c:v>34547</c:v>
                </c:pt>
                <c:pt idx="359">
                  <c:v>34871</c:v>
                </c:pt>
                <c:pt idx="360">
                  <c:v>35089</c:v>
                </c:pt>
                <c:pt idx="361">
                  <c:v>35389</c:v>
                </c:pt>
                <c:pt idx="362">
                  <c:v>35653</c:v>
                </c:pt>
                <c:pt idx="363">
                  <c:v>35912</c:v>
                </c:pt>
                <c:pt idx="364">
                  <c:v>34895</c:v>
                </c:pt>
                <c:pt idx="365">
                  <c:v>35101</c:v>
                </c:pt>
                <c:pt idx="366">
                  <c:v>35338</c:v>
                </c:pt>
                <c:pt idx="367">
                  <c:v>35567</c:v>
                </c:pt>
                <c:pt idx="368">
                  <c:v>35836</c:v>
                </c:pt>
                <c:pt idx="369">
                  <c:v>36060</c:v>
                </c:pt>
                <c:pt idx="370">
                  <c:v>36273</c:v>
                </c:pt>
                <c:pt idx="371">
                  <c:v>36511</c:v>
                </c:pt>
                <c:pt idx="372">
                  <c:v>36772</c:v>
                </c:pt>
                <c:pt idx="373">
                  <c:v>37040</c:v>
                </c:pt>
                <c:pt idx="374">
                  <c:v>37269</c:v>
                </c:pt>
                <c:pt idx="375">
                  <c:v>37522</c:v>
                </c:pt>
                <c:pt idx="376">
                  <c:v>37842</c:v>
                </c:pt>
                <c:pt idx="377">
                  <c:v>36736</c:v>
                </c:pt>
                <c:pt idx="378">
                  <c:v>36973</c:v>
                </c:pt>
                <c:pt idx="379">
                  <c:v>37261</c:v>
                </c:pt>
                <c:pt idx="380">
                  <c:v>37489</c:v>
                </c:pt>
                <c:pt idx="381">
                  <c:v>37778</c:v>
                </c:pt>
                <c:pt idx="382">
                  <c:v>38024</c:v>
                </c:pt>
                <c:pt idx="383">
                  <c:v>38311</c:v>
                </c:pt>
                <c:pt idx="384">
                  <c:v>38539</c:v>
                </c:pt>
                <c:pt idx="385">
                  <c:v>38791</c:v>
                </c:pt>
                <c:pt idx="386">
                  <c:v>39076</c:v>
                </c:pt>
                <c:pt idx="387">
                  <c:v>39326</c:v>
                </c:pt>
                <c:pt idx="388">
                  <c:v>39553</c:v>
                </c:pt>
                <c:pt idx="389">
                  <c:v>39843</c:v>
                </c:pt>
                <c:pt idx="390">
                  <c:v>40093</c:v>
                </c:pt>
                <c:pt idx="391">
                  <c:v>40401</c:v>
                </c:pt>
                <c:pt idx="392">
                  <c:v>39009</c:v>
                </c:pt>
                <c:pt idx="393">
                  <c:v>39243</c:v>
                </c:pt>
                <c:pt idx="394">
                  <c:v>39553</c:v>
                </c:pt>
                <c:pt idx="395">
                  <c:v>39802</c:v>
                </c:pt>
                <c:pt idx="396">
                  <c:v>40033</c:v>
                </c:pt>
                <c:pt idx="397">
                  <c:v>40292</c:v>
                </c:pt>
                <c:pt idx="398">
                  <c:v>40541</c:v>
                </c:pt>
                <c:pt idx="399">
                  <c:v>40749</c:v>
                </c:pt>
                <c:pt idx="400">
                  <c:v>40983</c:v>
                </c:pt>
                <c:pt idx="401">
                  <c:v>41233</c:v>
                </c:pt>
                <c:pt idx="402">
                  <c:v>41489</c:v>
                </c:pt>
                <c:pt idx="403">
                  <c:v>41762</c:v>
                </c:pt>
                <c:pt idx="404">
                  <c:v>42012</c:v>
                </c:pt>
                <c:pt idx="405">
                  <c:v>42243</c:v>
                </c:pt>
                <c:pt idx="406">
                  <c:v>42495</c:v>
                </c:pt>
                <c:pt idx="407">
                  <c:v>42783</c:v>
                </c:pt>
                <c:pt idx="408">
                  <c:v>43029</c:v>
                </c:pt>
                <c:pt idx="409">
                  <c:v>43304</c:v>
                </c:pt>
                <c:pt idx="410">
                  <c:v>43564</c:v>
                </c:pt>
                <c:pt idx="411">
                  <c:v>41399</c:v>
                </c:pt>
                <c:pt idx="412">
                  <c:v>41990</c:v>
                </c:pt>
                <c:pt idx="413">
                  <c:v>42197</c:v>
                </c:pt>
                <c:pt idx="414">
                  <c:v>42433</c:v>
                </c:pt>
                <c:pt idx="415">
                  <c:v>42711</c:v>
                </c:pt>
                <c:pt idx="416">
                  <c:v>42951</c:v>
                </c:pt>
                <c:pt idx="417">
                  <c:v>43155</c:v>
                </c:pt>
                <c:pt idx="418">
                  <c:v>43431</c:v>
                </c:pt>
                <c:pt idx="419">
                  <c:v>43699</c:v>
                </c:pt>
                <c:pt idx="420">
                  <c:v>43912</c:v>
                </c:pt>
                <c:pt idx="421">
                  <c:v>44156</c:v>
                </c:pt>
                <c:pt idx="422">
                  <c:v>44389</c:v>
                </c:pt>
                <c:pt idx="423">
                  <c:v>44633</c:v>
                </c:pt>
                <c:pt idx="424">
                  <c:v>44864</c:v>
                </c:pt>
                <c:pt idx="425">
                  <c:v>45099</c:v>
                </c:pt>
                <c:pt idx="426">
                  <c:v>45339</c:v>
                </c:pt>
                <c:pt idx="427">
                  <c:v>45559</c:v>
                </c:pt>
                <c:pt idx="428">
                  <c:v>45785</c:v>
                </c:pt>
                <c:pt idx="429">
                  <c:v>45977</c:v>
                </c:pt>
                <c:pt idx="430">
                  <c:v>46224</c:v>
                </c:pt>
                <c:pt idx="431">
                  <c:v>46475</c:v>
                </c:pt>
                <c:pt idx="432">
                  <c:v>46646</c:v>
                </c:pt>
                <c:pt idx="433">
                  <c:v>46905</c:v>
                </c:pt>
                <c:pt idx="434">
                  <c:v>47179</c:v>
                </c:pt>
                <c:pt idx="435">
                  <c:v>47402</c:v>
                </c:pt>
                <c:pt idx="436">
                  <c:v>47602</c:v>
                </c:pt>
                <c:pt idx="437">
                  <c:v>47868</c:v>
                </c:pt>
                <c:pt idx="438">
                  <c:v>48097</c:v>
                </c:pt>
                <c:pt idx="439">
                  <c:v>45624</c:v>
                </c:pt>
                <c:pt idx="440">
                  <c:v>45959</c:v>
                </c:pt>
                <c:pt idx="441">
                  <c:v>46161</c:v>
                </c:pt>
                <c:pt idx="442">
                  <c:v>46359</c:v>
                </c:pt>
                <c:pt idx="443">
                  <c:v>46604</c:v>
                </c:pt>
                <c:pt idx="444">
                  <c:v>46805</c:v>
                </c:pt>
                <c:pt idx="445">
                  <c:v>46989</c:v>
                </c:pt>
                <c:pt idx="446">
                  <c:v>47166</c:v>
                </c:pt>
                <c:pt idx="447">
                  <c:v>47358</c:v>
                </c:pt>
                <c:pt idx="448">
                  <c:v>47495</c:v>
                </c:pt>
                <c:pt idx="449">
                  <c:v>47716</c:v>
                </c:pt>
                <c:pt idx="450">
                  <c:v>47896</c:v>
                </c:pt>
                <c:pt idx="451">
                  <c:v>48068</c:v>
                </c:pt>
                <c:pt idx="452">
                  <c:v>48217</c:v>
                </c:pt>
                <c:pt idx="453">
                  <c:v>48371</c:v>
                </c:pt>
                <c:pt idx="454">
                  <c:v>48547</c:v>
                </c:pt>
                <c:pt idx="455">
                  <c:v>48654</c:v>
                </c:pt>
                <c:pt idx="456">
                  <c:v>48767</c:v>
                </c:pt>
                <c:pt idx="457">
                  <c:v>48873</c:v>
                </c:pt>
                <c:pt idx="458">
                  <c:v>48981</c:v>
                </c:pt>
                <c:pt idx="459">
                  <c:v>49091</c:v>
                </c:pt>
                <c:pt idx="460">
                  <c:v>49194</c:v>
                </c:pt>
                <c:pt idx="461">
                  <c:v>49334</c:v>
                </c:pt>
                <c:pt idx="462">
                  <c:v>49434</c:v>
                </c:pt>
                <c:pt idx="463">
                  <c:v>49504</c:v>
                </c:pt>
                <c:pt idx="464">
                  <c:v>49585</c:v>
                </c:pt>
                <c:pt idx="465">
                  <c:v>49652</c:v>
                </c:pt>
                <c:pt idx="466">
                  <c:v>49714</c:v>
                </c:pt>
                <c:pt idx="467">
                  <c:v>49787</c:v>
                </c:pt>
                <c:pt idx="468">
                  <c:v>49839</c:v>
                </c:pt>
                <c:pt idx="469">
                  <c:v>49878</c:v>
                </c:pt>
                <c:pt idx="470">
                  <c:v>49927</c:v>
                </c:pt>
                <c:pt idx="471">
                  <c:v>49974</c:v>
                </c:pt>
                <c:pt idx="472">
                  <c:v>50012</c:v>
                </c:pt>
                <c:pt idx="473">
                  <c:v>50042</c:v>
                </c:pt>
                <c:pt idx="474">
                  <c:v>50075</c:v>
                </c:pt>
                <c:pt idx="475">
                  <c:v>50095</c:v>
                </c:pt>
                <c:pt idx="476">
                  <c:v>50112</c:v>
                </c:pt>
                <c:pt idx="477">
                  <c:v>50125</c:v>
                </c:pt>
                <c:pt idx="478">
                  <c:v>50138</c:v>
                </c:pt>
                <c:pt idx="479">
                  <c:v>50152</c:v>
                </c:pt>
                <c:pt idx="480">
                  <c:v>50160</c:v>
                </c:pt>
                <c:pt idx="481">
                  <c:v>50170</c:v>
                </c:pt>
                <c:pt idx="482">
                  <c:v>50179</c:v>
                </c:pt>
                <c:pt idx="483">
                  <c:v>50180</c:v>
                </c:pt>
                <c:pt idx="484">
                  <c:v>50189</c:v>
                </c:pt>
                <c:pt idx="485">
                  <c:v>50190</c:v>
                </c:pt>
                <c:pt idx="486">
                  <c:v>50197</c:v>
                </c:pt>
                <c:pt idx="487">
                  <c:v>50206</c:v>
                </c:pt>
                <c:pt idx="488">
                  <c:v>48598</c:v>
                </c:pt>
                <c:pt idx="489">
                  <c:v>48600</c:v>
                </c:pt>
                <c:pt idx="490">
                  <c:v>48606</c:v>
                </c:pt>
                <c:pt idx="491">
                  <c:v>48606</c:v>
                </c:pt>
                <c:pt idx="492">
                  <c:v>48606</c:v>
                </c:pt>
                <c:pt idx="493">
                  <c:v>48606</c:v>
                </c:pt>
                <c:pt idx="494">
                  <c:v>48606</c:v>
                </c:pt>
                <c:pt idx="495">
                  <c:v>48606</c:v>
                </c:pt>
                <c:pt idx="496">
                  <c:v>48606</c:v>
                </c:pt>
                <c:pt idx="497">
                  <c:v>48606</c:v>
                </c:pt>
                <c:pt idx="498">
                  <c:v>48606</c:v>
                </c:pt>
                <c:pt idx="499">
                  <c:v>48606</c:v>
                </c:pt>
                <c:pt idx="500">
                  <c:v>48606</c:v>
                </c:pt>
                <c:pt idx="501">
                  <c:v>48606</c:v>
                </c:pt>
                <c:pt idx="502">
                  <c:v>48606</c:v>
                </c:pt>
                <c:pt idx="503">
                  <c:v>48606</c:v>
                </c:pt>
              </c:numCache>
            </c:numRef>
          </c:yVal>
          <c:smooth val="0"/>
        </c:ser>
        <c:dLbls>
          <c:showLegendKey val="0"/>
          <c:showVal val="0"/>
          <c:showCatName val="0"/>
          <c:showSerName val="0"/>
          <c:showPercent val="0"/>
          <c:showBubbleSize val="0"/>
        </c:dLbls>
        <c:axId val="296513624"/>
        <c:axId val="296512448"/>
      </c:scatterChart>
      <c:valAx>
        <c:axId val="296513624"/>
        <c:scaling>
          <c:logBase val="10"/>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b="1">
                    <a:solidFill>
                      <a:sysClr val="windowText" lastClr="000000"/>
                    </a:solidFill>
                  </a:rPr>
                  <a:t>Temperature</a:t>
                </a:r>
              </a:p>
            </c:rich>
          </c:tx>
          <c:layout>
            <c:manualLayout>
              <c:xMode val="edge"/>
              <c:yMode val="edge"/>
              <c:x val="0.40179902521687488"/>
              <c:y val="0.90322098416124608"/>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0.00E+00"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96512448"/>
        <c:crosses val="autoZero"/>
        <c:crossBetween val="midCat"/>
      </c:valAx>
      <c:valAx>
        <c:axId val="296512448"/>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Cluster Count</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96513624"/>
        <c:crossesAt val="1.0000000000000002E-3"/>
        <c:crossBetween val="midCat"/>
      </c:valAx>
      <c:spPr>
        <a:noFill/>
        <a:ln>
          <a:noFill/>
        </a:ln>
        <a:effectLst/>
      </c:spPr>
    </c:plotArea>
    <c:legend>
      <c:legendPos val="t"/>
      <c:layout>
        <c:manualLayout>
          <c:xMode val="edge"/>
          <c:yMode val="edge"/>
          <c:x val="0.13734071765617778"/>
          <c:y val="0.33375549706508628"/>
          <c:w val="0.22251260412574975"/>
          <c:h val="6.9008220503731052E-2"/>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9707008674169E-2"/>
          <c:y val="4.9594642027959886E-2"/>
          <c:w val="0.70290137992146573"/>
          <c:h val="0.78384841568550845"/>
        </c:manualLayout>
      </c:layout>
      <c:barChart>
        <c:barDir val="col"/>
        <c:grouping val="clustered"/>
        <c:varyColors val="0"/>
        <c:ser>
          <c:idx val="3"/>
          <c:order val="0"/>
          <c:tx>
            <c:strRef>
              <c:f>HDInsight!$E$17</c:f>
              <c:strCache>
                <c:ptCount val="1"/>
                <c:pt idx="0">
                  <c:v>Hadoop AllReduce</c:v>
                </c:pt>
              </c:strCache>
            </c:strRef>
          </c:tx>
          <c:invertIfNegative val="0"/>
          <c:cat>
            <c:strRef>
              <c:f>HDInsight!$A$18:$A$21</c:f>
              <c:strCache>
                <c:ptCount val="4"/>
                <c:pt idx="0">
                  <c:v>32 x 32 M</c:v>
                </c:pt>
                <c:pt idx="1">
                  <c:v>64 x 64 M</c:v>
                </c:pt>
                <c:pt idx="2">
                  <c:v>128 x 128 M</c:v>
                </c:pt>
                <c:pt idx="3">
                  <c:v>256 x 256 M</c:v>
                </c:pt>
              </c:strCache>
            </c:strRef>
          </c:cat>
          <c:val>
            <c:numRef>
              <c:f>HDInsight!$E$18:$E$21</c:f>
              <c:numCache>
                <c:formatCode>General</c:formatCode>
                <c:ptCount val="4"/>
                <c:pt idx="0">
                  <c:v>275.00700000000001</c:v>
                </c:pt>
                <c:pt idx="1">
                  <c:v>277.452</c:v>
                </c:pt>
                <c:pt idx="2">
                  <c:v>286.96699999999998</c:v>
                </c:pt>
                <c:pt idx="3">
                  <c:v>349.101</c:v>
                </c:pt>
              </c:numCache>
            </c:numRef>
          </c:val>
        </c:ser>
        <c:ser>
          <c:idx val="4"/>
          <c:order val="1"/>
          <c:tx>
            <c:strRef>
              <c:f>HDInsight!$F$17</c:f>
              <c:strCache>
                <c:ptCount val="1"/>
                <c:pt idx="0">
                  <c:v>Hadoop MapReduce</c:v>
                </c:pt>
              </c:strCache>
            </c:strRef>
          </c:tx>
          <c:invertIfNegative val="0"/>
          <c:cat>
            <c:strRef>
              <c:f>HDInsight!$A$18:$A$21</c:f>
              <c:strCache>
                <c:ptCount val="4"/>
                <c:pt idx="0">
                  <c:v>32 x 32 M</c:v>
                </c:pt>
                <c:pt idx="1">
                  <c:v>64 x 64 M</c:v>
                </c:pt>
                <c:pt idx="2">
                  <c:v>128 x 128 M</c:v>
                </c:pt>
                <c:pt idx="3">
                  <c:v>256 x 256 M</c:v>
                </c:pt>
              </c:strCache>
            </c:strRef>
          </c:cat>
          <c:val>
            <c:numRef>
              <c:f>HDInsight!$F$18:$F$21</c:f>
              <c:numCache>
                <c:formatCode>General</c:formatCode>
                <c:ptCount val="4"/>
                <c:pt idx="0">
                  <c:v>405.79700000000003</c:v>
                </c:pt>
                <c:pt idx="1">
                  <c:v>407.84300000000002</c:v>
                </c:pt>
                <c:pt idx="2">
                  <c:v>437.78300000000002</c:v>
                </c:pt>
                <c:pt idx="3">
                  <c:v>524.55700000000002</c:v>
                </c:pt>
              </c:numCache>
            </c:numRef>
          </c:val>
        </c:ser>
        <c:ser>
          <c:idx val="2"/>
          <c:order val="2"/>
          <c:tx>
            <c:strRef>
              <c:f>HDInsight!$D$17</c:f>
              <c:strCache>
                <c:ptCount val="1"/>
                <c:pt idx="0">
                  <c:v>Twister4Azure AllReduce</c:v>
                </c:pt>
              </c:strCache>
            </c:strRef>
          </c:tx>
          <c:invertIfNegative val="0"/>
          <c:cat>
            <c:strRef>
              <c:f>HDInsight!$A$18:$A$21</c:f>
              <c:strCache>
                <c:ptCount val="4"/>
                <c:pt idx="0">
                  <c:v>32 x 32 M</c:v>
                </c:pt>
                <c:pt idx="1">
                  <c:v>64 x 64 M</c:v>
                </c:pt>
                <c:pt idx="2">
                  <c:v>128 x 128 M</c:v>
                </c:pt>
                <c:pt idx="3">
                  <c:v>256 x 256 M</c:v>
                </c:pt>
              </c:strCache>
            </c:strRef>
          </c:cat>
          <c:val>
            <c:numRef>
              <c:f>HDInsight!$D$18:$D$21</c:f>
              <c:numCache>
                <c:formatCode>General</c:formatCode>
                <c:ptCount val="4"/>
                <c:pt idx="0">
                  <c:v>491</c:v>
                </c:pt>
                <c:pt idx="1">
                  <c:v>491</c:v>
                </c:pt>
                <c:pt idx="2">
                  <c:v>505</c:v>
                </c:pt>
                <c:pt idx="3">
                  <c:v>520</c:v>
                </c:pt>
              </c:numCache>
            </c:numRef>
          </c:val>
        </c:ser>
        <c:ser>
          <c:idx val="1"/>
          <c:order val="3"/>
          <c:tx>
            <c:strRef>
              <c:f>HDInsight!$C$17</c:f>
              <c:strCache>
                <c:ptCount val="1"/>
                <c:pt idx="0">
                  <c:v>Twister4Azure Broadcast</c:v>
                </c:pt>
              </c:strCache>
            </c:strRef>
          </c:tx>
          <c:invertIfNegative val="0"/>
          <c:cat>
            <c:strRef>
              <c:f>HDInsight!$A$18:$A$21</c:f>
              <c:strCache>
                <c:ptCount val="4"/>
                <c:pt idx="0">
                  <c:v>32 x 32 M</c:v>
                </c:pt>
                <c:pt idx="1">
                  <c:v>64 x 64 M</c:v>
                </c:pt>
                <c:pt idx="2">
                  <c:v>128 x 128 M</c:v>
                </c:pt>
                <c:pt idx="3">
                  <c:v>256 x 256 M</c:v>
                </c:pt>
              </c:strCache>
            </c:strRef>
          </c:cat>
          <c:val>
            <c:numRef>
              <c:f>HDInsight!$C$18:$C$21</c:f>
              <c:numCache>
                <c:formatCode>General</c:formatCode>
                <c:ptCount val="4"/>
                <c:pt idx="0">
                  <c:v>505.15300000000002</c:v>
                </c:pt>
                <c:pt idx="1">
                  <c:v>515.01099999999997</c:v>
                </c:pt>
                <c:pt idx="2">
                  <c:v>534.91999999999996</c:v>
                </c:pt>
                <c:pt idx="3">
                  <c:v>566.78300000000002</c:v>
                </c:pt>
              </c:numCache>
            </c:numRef>
          </c:val>
        </c:ser>
        <c:ser>
          <c:idx val="0"/>
          <c:order val="4"/>
          <c:tx>
            <c:strRef>
              <c:f>HDInsight!$B$17</c:f>
              <c:strCache>
                <c:ptCount val="1"/>
                <c:pt idx="0">
                  <c:v>Twister4Azure</c:v>
                </c:pt>
              </c:strCache>
            </c:strRef>
          </c:tx>
          <c:invertIfNegative val="0"/>
          <c:cat>
            <c:strRef>
              <c:f>HDInsight!$A$18:$A$21</c:f>
              <c:strCache>
                <c:ptCount val="4"/>
                <c:pt idx="0">
                  <c:v>32 x 32 M</c:v>
                </c:pt>
                <c:pt idx="1">
                  <c:v>64 x 64 M</c:v>
                </c:pt>
                <c:pt idx="2">
                  <c:v>128 x 128 M</c:v>
                </c:pt>
                <c:pt idx="3">
                  <c:v>256 x 256 M</c:v>
                </c:pt>
              </c:strCache>
            </c:strRef>
          </c:cat>
          <c:val>
            <c:numRef>
              <c:f>HDInsight!$B$18:$B$21</c:f>
              <c:numCache>
                <c:formatCode>General</c:formatCode>
                <c:ptCount val="4"/>
                <c:pt idx="0">
                  <c:v>509.572</c:v>
                </c:pt>
                <c:pt idx="1">
                  <c:v>535.85199999999998</c:v>
                </c:pt>
                <c:pt idx="2">
                  <c:v>567.92600000000004</c:v>
                </c:pt>
                <c:pt idx="3">
                  <c:v>709.20799999999997</c:v>
                </c:pt>
              </c:numCache>
            </c:numRef>
          </c:val>
        </c:ser>
        <c:ser>
          <c:idx val="5"/>
          <c:order val="5"/>
          <c:tx>
            <c:strRef>
              <c:f>HDInsight!$G$17</c:f>
              <c:strCache>
                <c:ptCount val="1"/>
                <c:pt idx="0">
                  <c:v>HDInsight (AzureHadoop)</c:v>
                </c:pt>
              </c:strCache>
            </c:strRef>
          </c:tx>
          <c:invertIfNegative val="0"/>
          <c:cat>
            <c:strRef>
              <c:f>HDInsight!$A$18:$A$21</c:f>
              <c:strCache>
                <c:ptCount val="4"/>
                <c:pt idx="0">
                  <c:v>32 x 32 M</c:v>
                </c:pt>
                <c:pt idx="1">
                  <c:v>64 x 64 M</c:v>
                </c:pt>
                <c:pt idx="2">
                  <c:v>128 x 128 M</c:v>
                </c:pt>
                <c:pt idx="3">
                  <c:v>256 x 256 M</c:v>
                </c:pt>
              </c:strCache>
            </c:strRef>
          </c:cat>
          <c:val>
            <c:numRef>
              <c:f>HDInsight!$G$18:$G$21</c:f>
              <c:numCache>
                <c:formatCode>General</c:formatCode>
                <c:ptCount val="4"/>
                <c:pt idx="0">
                  <c:v>1190.0980295666666</c:v>
                </c:pt>
                <c:pt idx="1">
                  <c:v>1185.5202744000001</c:v>
                </c:pt>
                <c:pt idx="2">
                  <c:v>1283.5894976500001</c:v>
                </c:pt>
              </c:numCache>
            </c:numRef>
          </c:val>
        </c:ser>
        <c:dLbls>
          <c:showLegendKey val="0"/>
          <c:showVal val="0"/>
          <c:showCatName val="0"/>
          <c:showSerName val="0"/>
          <c:showPercent val="0"/>
          <c:showBubbleSize val="0"/>
        </c:dLbls>
        <c:gapWidth val="150"/>
        <c:axId val="296513232"/>
        <c:axId val="296512840"/>
      </c:barChart>
      <c:catAx>
        <c:axId val="296513232"/>
        <c:scaling>
          <c:orientation val="minMax"/>
        </c:scaling>
        <c:delete val="0"/>
        <c:axPos val="b"/>
        <c:title>
          <c:tx>
            <c:rich>
              <a:bodyPr/>
              <a:lstStyle/>
              <a:p>
                <a:pPr>
                  <a:defRPr/>
                </a:pPr>
                <a:r>
                  <a:rPr lang="en-US"/>
                  <a:t>Num. Cores X Num. Data Points</a:t>
                </a:r>
              </a:p>
            </c:rich>
          </c:tx>
          <c:overlay val="0"/>
        </c:title>
        <c:numFmt formatCode="General" sourceLinked="0"/>
        <c:majorTickMark val="out"/>
        <c:minorTickMark val="none"/>
        <c:tickLblPos val="nextTo"/>
        <c:crossAx val="296512840"/>
        <c:crosses val="autoZero"/>
        <c:auto val="1"/>
        <c:lblAlgn val="ctr"/>
        <c:lblOffset val="100"/>
        <c:noMultiLvlLbl val="0"/>
      </c:catAx>
      <c:valAx>
        <c:axId val="296512840"/>
        <c:scaling>
          <c:orientation val="minMax"/>
        </c:scaling>
        <c:delete val="0"/>
        <c:axPos val="l"/>
        <c:majorGridlines/>
        <c:title>
          <c:tx>
            <c:rich>
              <a:bodyPr rot="-5400000" vert="horz"/>
              <a:lstStyle/>
              <a:p>
                <a:pPr>
                  <a:defRPr/>
                </a:pPr>
                <a:r>
                  <a:rPr lang="en-US"/>
                  <a:t>Time (s)</a:t>
                </a:r>
              </a:p>
            </c:rich>
          </c:tx>
          <c:overlay val="0"/>
        </c:title>
        <c:numFmt formatCode="General" sourceLinked="1"/>
        <c:majorTickMark val="out"/>
        <c:minorTickMark val="none"/>
        <c:tickLblPos val="nextTo"/>
        <c:crossAx val="296513232"/>
        <c:crosses val="autoZero"/>
        <c:crossBetween val="between"/>
      </c:valAx>
    </c:plotArea>
    <c:legend>
      <c:legendPos val="r"/>
      <c:layout>
        <c:manualLayout>
          <c:xMode val="edge"/>
          <c:yMode val="edge"/>
          <c:x val="0.80155872112666904"/>
          <c:y val="9.2730993371591261E-4"/>
          <c:w val="0.19844122740247871"/>
          <c:h val="0.84149321603324867"/>
        </c:manualLayout>
      </c:layout>
      <c:overlay val="0"/>
      <c:txPr>
        <a:bodyPr/>
        <a:lstStyle/>
        <a:p>
          <a:pPr>
            <a:defRPr sz="12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94611220472444"/>
          <c:y val="5.1625151129259299E-2"/>
          <c:w val="0.84759555446194224"/>
          <c:h val="0.78657888713705704"/>
        </c:manualLayout>
      </c:layout>
      <c:barChart>
        <c:barDir val="col"/>
        <c:grouping val="clustered"/>
        <c:varyColors val="0"/>
        <c:ser>
          <c:idx val="3"/>
          <c:order val="0"/>
          <c:tx>
            <c:strRef>
              <c:f>HDInsight!$E$24</c:f>
              <c:strCache>
                <c:ptCount val="1"/>
                <c:pt idx="0">
                  <c:v>Hadoop AllReduce</c:v>
                </c:pt>
              </c:strCache>
            </c:strRef>
          </c:tx>
          <c:spPr>
            <a:pattFill prst="pct80">
              <a:fgClr>
                <a:schemeClr val="accent4">
                  <a:lumMod val="50000"/>
                </a:schemeClr>
              </a:fgClr>
              <a:bgClr>
                <a:schemeClr val="accent4"/>
              </a:bgClr>
            </a:pattFill>
          </c:spPr>
          <c:invertIfNegative val="0"/>
          <c:cat>
            <c:strRef>
              <c:f>HDInsight!$A$25:$A$28</c:f>
              <c:strCache>
                <c:ptCount val="4"/>
                <c:pt idx="0">
                  <c:v>32 x 32 M</c:v>
                </c:pt>
                <c:pt idx="1">
                  <c:v>64 x 64 M</c:v>
                </c:pt>
                <c:pt idx="2">
                  <c:v>128 x 128 M</c:v>
                </c:pt>
                <c:pt idx="3">
                  <c:v>256 x 256 M</c:v>
                </c:pt>
              </c:strCache>
            </c:strRef>
          </c:cat>
          <c:val>
            <c:numRef>
              <c:f>HDInsight!$E$25:$E$28</c:f>
              <c:numCache>
                <c:formatCode>General</c:formatCode>
                <c:ptCount val="4"/>
                <c:pt idx="0">
                  <c:v>150</c:v>
                </c:pt>
                <c:pt idx="1">
                  <c:v>150</c:v>
                </c:pt>
                <c:pt idx="2">
                  <c:v>150</c:v>
                </c:pt>
                <c:pt idx="3">
                  <c:v>150</c:v>
                </c:pt>
              </c:numCache>
            </c:numRef>
          </c:val>
        </c:ser>
        <c:ser>
          <c:idx val="4"/>
          <c:order val="1"/>
          <c:tx>
            <c:strRef>
              <c:f>HDInsight!$F$24</c:f>
              <c:strCache>
                <c:ptCount val="1"/>
                <c:pt idx="0">
                  <c:v>Hadoop MapReduce</c:v>
                </c:pt>
              </c:strCache>
            </c:strRef>
          </c:tx>
          <c:spPr>
            <a:pattFill prst="pct80">
              <a:fgClr>
                <a:schemeClr val="accent1">
                  <a:lumMod val="50000"/>
                </a:schemeClr>
              </a:fgClr>
              <a:bgClr>
                <a:srgbClr val="00B0F0"/>
              </a:bgClr>
            </a:pattFill>
          </c:spPr>
          <c:invertIfNegative val="0"/>
          <c:cat>
            <c:strRef>
              <c:f>HDInsight!$A$25:$A$28</c:f>
              <c:strCache>
                <c:ptCount val="4"/>
                <c:pt idx="0">
                  <c:v>32 x 32 M</c:v>
                </c:pt>
                <c:pt idx="1">
                  <c:v>64 x 64 M</c:v>
                </c:pt>
                <c:pt idx="2">
                  <c:v>128 x 128 M</c:v>
                </c:pt>
                <c:pt idx="3">
                  <c:v>256 x 256 M</c:v>
                </c:pt>
              </c:strCache>
            </c:strRef>
          </c:cat>
          <c:val>
            <c:numRef>
              <c:f>HDInsight!$F$25:$F$28</c:f>
              <c:numCache>
                <c:formatCode>General</c:formatCode>
                <c:ptCount val="4"/>
                <c:pt idx="0">
                  <c:v>150</c:v>
                </c:pt>
                <c:pt idx="1">
                  <c:v>150</c:v>
                </c:pt>
                <c:pt idx="2">
                  <c:v>150</c:v>
                </c:pt>
                <c:pt idx="3">
                  <c:v>150</c:v>
                </c:pt>
              </c:numCache>
            </c:numRef>
          </c:val>
        </c:ser>
        <c:ser>
          <c:idx val="2"/>
          <c:order val="2"/>
          <c:tx>
            <c:strRef>
              <c:f>HDInsight!$D$24</c:f>
              <c:strCache>
                <c:ptCount val="1"/>
                <c:pt idx="0">
                  <c:v>T4A AllRed</c:v>
                </c:pt>
              </c:strCache>
            </c:strRef>
          </c:tx>
          <c:spPr>
            <a:pattFill prst="pct80">
              <a:fgClr>
                <a:schemeClr val="accent3">
                  <a:lumMod val="50000"/>
                </a:schemeClr>
              </a:fgClr>
              <a:bgClr>
                <a:srgbClr val="92D050"/>
              </a:bgClr>
            </a:pattFill>
          </c:spPr>
          <c:invertIfNegative val="0"/>
          <c:cat>
            <c:strRef>
              <c:f>HDInsight!$A$25:$A$28</c:f>
              <c:strCache>
                <c:ptCount val="4"/>
                <c:pt idx="0">
                  <c:v>32 x 32 M</c:v>
                </c:pt>
                <c:pt idx="1">
                  <c:v>64 x 64 M</c:v>
                </c:pt>
                <c:pt idx="2">
                  <c:v>128 x 128 M</c:v>
                </c:pt>
                <c:pt idx="3">
                  <c:v>256 x 256 M</c:v>
                </c:pt>
              </c:strCache>
            </c:strRef>
          </c:cat>
          <c:val>
            <c:numRef>
              <c:f>HDInsight!$D$25:$D$28</c:f>
              <c:numCache>
                <c:formatCode>General</c:formatCode>
                <c:ptCount val="4"/>
                <c:pt idx="0">
                  <c:v>435</c:v>
                </c:pt>
                <c:pt idx="1">
                  <c:v>435</c:v>
                </c:pt>
                <c:pt idx="2">
                  <c:v>435</c:v>
                </c:pt>
                <c:pt idx="3">
                  <c:v>435</c:v>
                </c:pt>
              </c:numCache>
            </c:numRef>
          </c:val>
        </c:ser>
        <c:ser>
          <c:idx val="1"/>
          <c:order val="3"/>
          <c:tx>
            <c:strRef>
              <c:f>HDInsight!$C$24</c:f>
              <c:strCache>
                <c:ptCount val="1"/>
                <c:pt idx="0">
                  <c:v>T4A optimized broadcast</c:v>
                </c:pt>
              </c:strCache>
            </c:strRef>
          </c:tx>
          <c:spPr>
            <a:pattFill prst="pct80">
              <a:fgClr>
                <a:schemeClr val="accent2">
                  <a:lumMod val="50000"/>
                </a:schemeClr>
              </a:fgClr>
              <a:bgClr>
                <a:srgbClr val="C00000"/>
              </a:bgClr>
            </a:pattFill>
          </c:spPr>
          <c:invertIfNegative val="0"/>
          <c:cat>
            <c:strRef>
              <c:f>HDInsight!$A$25:$A$28</c:f>
              <c:strCache>
                <c:ptCount val="4"/>
                <c:pt idx="0">
                  <c:v>32 x 32 M</c:v>
                </c:pt>
                <c:pt idx="1">
                  <c:v>64 x 64 M</c:v>
                </c:pt>
                <c:pt idx="2">
                  <c:v>128 x 128 M</c:v>
                </c:pt>
                <c:pt idx="3">
                  <c:v>256 x 256 M</c:v>
                </c:pt>
              </c:strCache>
            </c:strRef>
          </c:cat>
          <c:val>
            <c:numRef>
              <c:f>HDInsight!$C$25:$C$28</c:f>
              <c:numCache>
                <c:formatCode>General</c:formatCode>
                <c:ptCount val="4"/>
                <c:pt idx="0">
                  <c:v>435</c:v>
                </c:pt>
                <c:pt idx="1">
                  <c:v>435</c:v>
                </c:pt>
                <c:pt idx="2">
                  <c:v>435</c:v>
                </c:pt>
                <c:pt idx="3">
                  <c:v>435</c:v>
                </c:pt>
              </c:numCache>
            </c:numRef>
          </c:val>
        </c:ser>
        <c:ser>
          <c:idx val="0"/>
          <c:order val="4"/>
          <c:tx>
            <c:strRef>
              <c:f>HDInsight!$B$24</c:f>
              <c:strCache>
                <c:ptCount val="1"/>
                <c:pt idx="0">
                  <c:v>Twister4Azure</c:v>
                </c:pt>
              </c:strCache>
            </c:strRef>
          </c:tx>
          <c:spPr>
            <a:pattFill prst="pct80">
              <a:fgClr>
                <a:schemeClr val="accent1">
                  <a:lumMod val="50000"/>
                </a:schemeClr>
              </a:fgClr>
              <a:bgClr>
                <a:schemeClr val="accent1"/>
              </a:bgClr>
            </a:pattFill>
          </c:spPr>
          <c:invertIfNegative val="0"/>
          <c:cat>
            <c:strRef>
              <c:f>HDInsight!$A$25:$A$28</c:f>
              <c:strCache>
                <c:ptCount val="4"/>
                <c:pt idx="0">
                  <c:v>32 x 32 M</c:v>
                </c:pt>
                <c:pt idx="1">
                  <c:v>64 x 64 M</c:v>
                </c:pt>
                <c:pt idx="2">
                  <c:v>128 x 128 M</c:v>
                </c:pt>
                <c:pt idx="3">
                  <c:v>256 x 256 M</c:v>
                </c:pt>
              </c:strCache>
            </c:strRef>
          </c:cat>
          <c:val>
            <c:numRef>
              <c:f>HDInsight!$B$25:$B$28</c:f>
              <c:numCache>
                <c:formatCode>General</c:formatCode>
                <c:ptCount val="4"/>
                <c:pt idx="0">
                  <c:v>435</c:v>
                </c:pt>
                <c:pt idx="1">
                  <c:v>435</c:v>
                </c:pt>
                <c:pt idx="2">
                  <c:v>435</c:v>
                </c:pt>
                <c:pt idx="3">
                  <c:v>435</c:v>
                </c:pt>
              </c:numCache>
            </c:numRef>
          </c:val>
        </c:ser>
        <c:ser>
          <c:idx val="5"/>
          <c:order val="5"/>
          <c:tx>
            <c:strRef>
              <c:f>HDInsight!$G$24</c:f>
              <c:strCache>
                <c:ptCount val="1"/>
                <c:pt idx="0">
                  <c:v>HDInsight</c:v>
                </c:pt>
              </c:strCache>
            </c:strRef>
          </c:tx>
          <c:spPr>
            <a:pattFill prst="pct80">
              <a:fgClr>
                <a:schemeClr val="accent6">
                  <a:lumMod val="50000"/>
                </a:schemeClr>
              </a:fgClr>
              <a:bgClr>
                <a:schemeClr val="accent6"/>
              </a:bgClr>
            </a:pattFill>
          </c:spPr>
          <c:invertIfNegative val="0"/>
          <c:cat>
            <c:strRef>
              <c:f>HDInsight!$A$25:$A$28</c:f>
              <c:strCache>
                <c:ptCount val="4"/>
                <c:pt idx="0">
                  <c:v>32 x 32 M</c:v>
                </c:pt>
                <c:pt idx="1">
                  <c:v>64 x 64 M</c:v>
                </c:pt>
                <c:pt idx="2">
                  <c:v>128 x 128 M</c:v>
                </c:pt>
                <c:pt idx="3">
                  <c:v>256 x 256 M</c:v>
                </c:pt>
              </c:strCache>
            </c:strRef>
          </c:cat>
          <c:val>
            <c:numRef>
              <c:f>HDInsight!$G$25:$G$28</c:f>
              <c:numCache>
                <c:formatCode>General</c:formatCode>
                <c:ptCount val="4"/>
                <c:pt idx="0">
                  <c:v>255</c:v>
                </c:pt>
                <c:pt idx="1">
                  <c:v>255</c:v>
                </c:pt>
                <c:pt idx="2">
                  <c:v>255</c:v>
                </c:pt>
              </c:numCache>
            </c:numRef>
          </c:val>
        </c:ser>
        <c:dLbls>
          <c:showLegendKey val="0"/>
          <c:showVal val="0"/>
          <c:showCatName val="0"/>
          <c:showSerName val="0"/>
          <c:showPercent val="0"/>
          <c:showBubbleSize val="0"/>
        </c:dLbls>
        <c:gapWidth val="150"/>
        <c:axId val="296511664"/>
        <c:axId val="349909096"/>
      </c:barChart>
      <c:catAx>
        <c:axId val="296511664"/>
        <c:scaling>
          <c:orientation val="minMax"/>
        </c:scaling>
        <c:delete val="1"/>
        <c:axPos val="b"/>
        <c:numFmt formatCode="General" sourceLinked="0"/>
        <c:majorTickMark val="out"/>
        <c:minorTickMark val="none"/>
        <c:tickLblPos val="nextTo"/>
        <c:crossAx val="349909096"/>
        <c:crosses val="autoZero"/>
        <c:auto val="1"/>
        <c:lblAlgn val="ctr"/>
        <c:lblOffset val="100"/>
        <c:noMultiLvlLbl val="0"/>
      </c:catAx>
      <c:valAx>
        <c:axId val="349909096"/>
        <c:scaling>
          <c:orientation val="minMax"/>
          <c:max val="1400"/>
        </c:scaling>
        <c:delete val="1"/>
        <c:axPos val="l"/>
        <c:majorGridlines>
          <c:spPr>
            <a:ln>
              <a:noFill/>
            </a:ln>
          </c:spPr>
        </c:majorGridlines>
        <c:numFmt formatCode="General" sourceLinked="1"/>
        <c:majorTickMark val="out"/>
        <c:minorTickMark val="none"/>
        <c:tickLblPos val="nextTo"/>
        <c:crossAx val="296511664"/>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9041516277652"/>
          <c:y val="7.9508492952656301E-2"/>
          <c:w val="0.80091748023576514"/>
          <c:h val="0.64429539368655897"/>
        </c:manualLayout>
      </c:layout>
      <c:scatterChart>
        <c:scatterStyle val="lineMarker"/>
        <c:varyColors val="0"/>
        <c:ser>
          <c:idx val="0"/>
          <c:order val="0"/>
          <c:tx>
            <c:strRef>
              <c:f>Sheet15!$A$3</c:f>
              <c:strCache>
                <c:ptCount val="1"/>
                <c:pt idx="0">
                  <c:v>100K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Sheet15!$C$3:$C$7</c:f>
              <c:numCache>
                <c:formatCode>General</c:formatCode>
                <c:ptCount val="5"/>
                <c:pt idx="0">
                  <c:v>8</c:v>
                </c:pt>
                <c:pt idx="1">
                  <c:v>16</c:v>
                </c:pt>
                <c:pt idx="2">
                  <c:v>32</c:v>
                </c:pt>
                <c:pt idx="3">
                  <c:v>64</c:v>
                </c:pt>
                <c:pt idx="4">
                  <c:v>128</c:v>
                </c:pt>
              </c:numCache>
            </c:numRef>
          </c:xVal>
          <c:yVal>
            <c:numRef>
              <c:f>Sheet15!$P$3:$P$7</c:f>
              <c:numCache>
                <c:formatCode>0.00</c:formatCode>
                <c:ptCount val="5"/>
                <c:pt idx="0">
                  <c:v>1</c:v>
                </c:pt>
                <c:pt idx="1">
                  <c:v>0.93715810327892402</c:v>
                </c:pt>
                <c:pt idx="2">
                  <c:v>0.91881191173163135</c:v>
                </c:pt>
                <c:pt idx="3">
                  <c:v>0.77461930947020152</c:v>
                </c:pt>
                <c:pt idx="4">
                  <c:v>0.52924930382310365</c:v>
                </c:pt>
              </c:numCache>
            </c:numRef>
          </c:yVal>
          <c:smooth val="0"/>
        </c:ser>
        <c:ser>
          <c:idx val="1"/>
          <c:order val="1"/>
          <c:tx>
            <c:strRef>
              <c:f>Sheet15!$A$8</c:f>
              <c:strCache>
                <c:ptCount val="1"/>
                <c:pt idx="0">
                  <c:v>200K points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Sheet15!$C$8:$C$10</c:f>
              <c:numCache>
                <c:formatCode>General</c:formatCode>
                <c:ptCount val="3"/>
                <c:pt idx="0">
                  <c:v>32</c:v>
                </c:pt>
                <c:pt idx="1">
                  <c:v>64</c:v>
                </c:pt>
                <c:pt idx="2">
                  <c:v>128</c:v>
                </c:pt>
              </c:numCache>
            </c:numRef>
          </c:xVal>
          <c:yVal>
            <c:numRef>
              <c:f>Sheet15!$P$8:$P$10</c:f>
              <c:numCache>
                <c:formatCode>0.00</c:formatCode>
                <c:ptCount val="3"/>
                <c:pt idx="0">
                  <c:v>1</c:v>
                </c:pt>
                <c:pt idx="1">
                  <c:v>0.87330743298640012</c:v>
                </c:pt>
                <c:pt idx="2">
                  <c:v>0.86648842621075539</c:v>
                </c:pt>
              </c:numCache>
            </c:numRef>
          </c:yVal>
          <c:smooth val="0"/>
        </c:ser>
        <c:ser>
          <c:idx val="2"/>
          <c:order val="2"/>
          <c:tx>
            <c:strRef>
              <c:f>Sheet15!$A$11</c:f>
              <c:strCache>
                <c:ptCount val="1"/>
                <c:pt idx="0">
                  <c:v>300K points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Sheet15!$C$11:$C$12</c:f>
              <c:numCache>
                <c:formatCode>General</c:formatCode>
                <c:ptCount val="2"/>
                <c:pt idx="0">
                  <c:v>64</c:v>
                </c:pt>
                <c:pt idx="1">
                  <c:v>128</c:v>
                </c:pt>
              </c:numCache>
            </c:numRef>
          </c:xVal>
          <c:yVal>
            <c:numRef>
              <c:f>Sheet15!$P$11:$P$12</c:f>
              <c:numCache>
                <c:formatCode>0.00</c:formatCode>
                <c:ptCount val="2"/>
                <c:pt idx="0">
                  <c:v>1</c:v>
                </c:pt>
                <c:pt idx="1">
                  <c:v>0.85822837846405509</c:v>
                </c:pt>
              </c:numCache>
            </c:numRef>
          </c:yVal>
          <c:smooth val="0"/>
        </c:ser>
        <c:dLbls>
          <c:showLegendKey val="0"/>
          <c:showVal val="0"/>
          <c:showCatName val="0"/>
          <c:showSerName val="0"/>
          <c:showPercent val="0"/>
          <c:showBubbleSize val="0"/>
        </c:dLbls>
        <c:axId val="349907528"/>
        <c:axId val="349905960"/>
      </c:scatterChart>
      <c:valAx>
        <c:axId val="349907528"/>
        <c:scaling>
          <c:orientation val="minMax"/>
          <c:max val="1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Number of Nodes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49905960"/>
        <c:crosses val="autoZero"/>
        <c:crossBetween val="midCat"/>
        <c:majorUnit val="20"/>
      </c:valAx>
      <c:valAx>
        <c:axId val="349905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Parallel Efficiency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49907528"/>
        <c:crosses val="autoZero"/>
        <c:crossBetween val="midCat"/>
      </c:valAx>
      <c:spPr>
        <a:noFill/>
        <a:ln>
          <a:noFill/>
        </a:ln>
        <a:effectLst/>
      </c:spPr>
    </c:plotArea>
    <c:legend>
      <c:legendPos val="b"/>
      <c:layout>
        <c:manualLayout>
          <c:xMode val="edge"/>
          <c:yMode val="edge"/>
          <c:x val="4.999989787268809E-2"/>
          <c:y val="0.8799344590596696"/>
          <c:w val="0.89999979574537614"/>
          <c:h val="7.38227663738564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0.2014</cdr:x>
      <cdr:y>0.63075</cdr:y>
    </cdr:from>
    <cdr:to>
      <cdr:x>0.39217</cdr:x>
      <cdr:y>0.70021</cdr:y>
    </cdr:to>
    <cdr:sp macro="" textlink="">
      <cdr:nvSpPr>
        <cdr:cNvPr id="2" name="TextBox 1"/>
        <cdr:cNvSpPr txBox="1"/>
      </cdr:nvSpPr>
      <cdr:spPr>
        <a:xfrm xmlns:a="http://schemas.openxmlformats.org/drawingml/2006/main">
          <a:off x="1850232" y="2940844"/>
          <a:ext cx="1752600"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Start </a:t>
          </a:r>
          <a:r>
            <a:rPr lang="en-US" sz="1400" b="1" dirty="0" smtClean="0">
              <a:solidFill>
                <a:sysClr val="windowText" lastClr="000000"/>
              </a:solidFill>
            </a:rPr>
            <a:t>Sponge DAVS(2)</a:t>
          </a:r>
          <a:endParaRPr lang="en-US" sz="1400" b="1" dirty="0">
            <a:solidFill>
              <a:sysClr val="windowText" lastClr="000000"/>
            </a:solidFill>
          </a:endParaRPr>
        </a:p>
      </cdr:txBody>
    </cdr:sp>
  </cdr:relSizeAnchor>
  <cdr:relSizeAnchor xmlns:cdr="http://schemas.openxmlformats.org/drawingml/2006/chartDrawing">
    <cdr:from>
      <cdr:x>0.45853</cdr:x>
      <cdr:y>0.76149</cdr:y>
    </cdr:from>
    <cdr:to>
      <cdr:x>0.66184</cdr:x>
      <cdr:y>0.83095</cdr:y>
    </cdr:to>
    <cdr:sp macro="" textlink="">
      <cdr:nvSpPr>
        <cdr:cNvPr id="3" name="TextBox 2"/>
        <cdr:cNvSpPr txBox="1"/>
      </cdr:nvSpPr>
      <cdr:spPr>
        <a:xfrm xmlns:a="http://schemas.openxmlformats.org/drawingml/2006/main">
          <a:off x="4212432" y="3550444"/>
          <a:ext cx="1867793"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Add Close Cluster Check</a:t>
          </a:r>
        </a:p>
      </cdr:txBody>
    </cdr:sp>
  </cdr:relSizeAnchor>
  <cdr:relSizeAnchor xmlns:cdr="http://schemas.openxmlformats.org/drawingml/2006/chartDrawing">
    <cdr:from>
      <cdr:x>0.63271</cdr:x>
      <cdr:y>0.66343</cdr:y>
    </cdr:from>
    <cdr:to>
      <cdr:x>0.86942</cdr:x>
      <cdr:y>0.73289</cdr:y>
    </cdr:to>
    <cdr:sp macro="" textlink="">
      <cdr:nvSpPr>
        <cdr:cNvPr id="4" name="TextBox 3"/>
        <cdr:cNvSpPr txBox="1"/>
      </cdr:nvSpPr>
      <cdr:spPr>
        <a:xfrm xmlns:a="http://schemas.openxmlformats.org/drawingml/2006/main">
          <a:off x="5812632" y="3093244"/>
          <a:ext cx="2174615"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ysClr val="windowText" lastClr="000000"/>
              </a:solidFill>
            </a:rPr>
            <a:t>Sponge Reaches final value</a:t>
          </a:r>
          <a:endParaRPr lang="en-US" sz="1400" b="1" dirty="0">
            <a:solidFill>
              <a:sysClr val="windowText" lastClr="000000"/>
            </a:solidFill>
          </a:endParaRPr>
        </a:p>
      </cdr:txBody>
    </cdr:sp>
  </cdr:relSizeAnchor>
  <cdr:relSizeAnchor xmlns:cdr="http://schemas.openxmlformats.org/drawingml/2006/chartDrawing">
    <cdr:from>
      <cdr:x>0.49171</cdr:x>
      <cdr:y>0.66343</cdr:y>
    </cdr:from>
    <cdr:to>
      <cdr:x>0.50829</cdr:x>
      <cdr:y>0.76149</cdr:y>
    </cdr:to>
    <cdr:cxnSp macro="">
      <cdr:nvCxnSpPr>
        <cdr:cNvPr id="6" name="Straight Arrow Connector 5"/>
        <cdr:cNvCxnSpPr/>
      </cdr:nvCxnSpPr>
      <cdr:spPr>
        <a:xfrm xmlns:a="http://schemas.openxmlformats.org/drawingml/2006/main" flipV="1">
          <a:off x="4517232" y="3093244"/>
          <a:ext cx="152400" cy="457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0.48341</cdr:x>
      <cdr:y>0.58172</cdr:y>
    </cdr:from>
    <cdr:to>
      <cdr:x>0.50829</cdr:x>
      <cdr:y>0.76149</cdr:y>
    </cdr:to>
    <cdr:cxnSp macro="">
      <cdr:nvCxnSpPr>
        <cdr:cNvPr id="8" name="Straight Arrow Connector 7"/>
        <cdr:cNvCxnSpPr/>
      </cdr:nvCxnSpPr>
      <cdr:spPr>
        <a:xfrm xmlns:a="http://schemas.openxmlformats.org/drawingml/2006/main" flipV="1">
          <a:off x="4441032" y="2712244"/>
          <a:ext cx="228600" cy="838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0.40047</cdr:x>
      <cdr:y>0.66343</cdr:y>
    </cdr:from>
    <cdr:to>
      <cdr:x>0.45023</cdr:x>
      <cdr:y>0.66343</cdr:y>
    </cdr:to>
    <cdr:cxnSp macro="">
      <cdr:nvCxnSpPr>
        <cdr:cNvPr id="10" name="Straight Arrow Connector 9"/>
        <cdr:cNvCxnSpPr/>
      </cdr:nvCxnSpPr>
      <cdr:spPr>
        <a:xfrm xmlns:a="http://schemas.openxmlformats.org/drawingml/2006/main">
          <a:off x="3679032" y="3093244"/>
          <a:ext cx="457200" cy="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0.57465</cdr:x>
      <cdr:y>0.63075</cdr:y>
    </cdr:from>
    <cdr:to>
      <cdr:x>0.6493</cdr:x>
      <cdr:y>0.66343</cdr:y>
    </cdr:to>
    <cdr:cxnSp macro="">
      <cdr:nvCxnSpPr>
        <cdr:cNvPr id="13" name="Straight Arrow Connector 12"/>
        <cdr:cNvCxnSpPr/>
      </cdr:nvCxnSpPr>
      <cdr:spPr>
        <a:xfrm xmlns:a="http://schemas.openxmlformats.org/drawingml/2006/main" flipH="1" flipV="1">
          <a:off x="5279232" y="2940844"/>
          <a:ext cx="685800" cy="1524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0.75058</cdr:x>
      <cdr:y>0.79194</cdr:y>
    </cdr:from>
    <cdr:to>
      <cdr:x>0.89468</cdr:x>
      <cdr:y>1</cdr:y>
    </cdr:to>
    <cdr:sp macro="" textlink="">
      <cdr:nvSpPr>
        <cdr:cNvPr id="2" name="TextBox 1"/>
        <cdr:cNvSpPr txBox="1"/>
      </cdr:nvSpPr>
      <cdr:spPr>
        <a:xfrm xmlns:a="http://schemas.openxmlformats.org/drawingml/2006/main">
          <a:off x="4762970" y="34804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7/23/2014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411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Data </a:t>
            </a:r>
            <a:r>
              <a:rPr lang="en-US" dirty="0" smtClean="0"/>
              <a:t>refers to digital data volume, velocity and/or variety whose</a:t>
            </a:r>
            <a:r>
              <a:rPr lang="en-US" baseline="0" dirty="0" smtClean="0"/>
              <a:t> </a:t>
            </a:r>
            <a:r>
              <a:rPr lang="en-US" dirty="0" smtClean="0"/>
              <a:t>management requires scalability across coupled horizontal resources</a:t>
            </a:r>
          </a:p>
          <a:p>
            <a:r>
              <a:rPr lang="en-US" b="1" dirty="0" smtClean="0"/>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3509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10</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11</a:t>
            </a:fld>
            <a:endParaRPr lang="en-US"/>
          </a:p>
        </p:txBody>
      </p:sp>
    </p:spTree>
    <p:extLst>
      <p:ext uri="{BB962C8B-B14F-4D97-AF65-F5344CB8AC3E}">
        <p14:creationId xmlns:p14="http://schemas.microsoft.com/office/powerpoint/2010/main" val="37777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33</a:t>
            </a:fld>
            <a:endParaRPr lang="en-US"/>
          </a:p>
        </p:txBody>
      </p:sp>
    </p:spTree>
    <p:extLst>
      <p:ext uri="{BB962C8B-B14F-4D97-AF65-F5344CB8AC3E}">
        <p14:creationId xmlns:p14="http://schemas.microsoft.com/office/powerpoint/2010/main" val="338713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35</a:t>
            </a:fld>
            <a:endParaRPr lang="en-US"/>
          </a:p>
        </p:txBody>
      </p:sp>
    </p:spTree>
    <p:extLst>
      <p:ext uri="{BB962C8B-B14F-4D97-AF65-F5344CB8AC3E}">
        <p14:creationId xmlns:p14="http://schemas.microsoft.com/office/powerpoint/2010/main" val="1156298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36</a:t>
            </a:fld>
            <a:endParaRPr lang="en-US"/>
          </a:p>
        </p:txBody>
      </p:sp>
    </p:spTree>
    <p:extLst>
      <p:ext uri="{BB962C8B-B14F-4D97-AF65-F5344CB8AC3E}">
        <p14:creationId xmlns:p14="http://schemas.microsoft.com/office/powerpoint/2010/main" val="169770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66</a:t>
            </a:fld>
            <a:endParaRPr lang="en-US"/>
          </a:p>
        </p:txBody>
      </p:sp>
    </p:spTree>
    <p:extLst>
      <p:ext uri="{BB962C8B-B14F-4D97-AF65-F5344CB8AC3E}">
        <p14:creationId xmlns:p14="http://schemas.microsoft.com/office/powerpoint/2010/main" val="297873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7/23/2014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7/23/2014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7/23/2014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7/23/2014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7/23/2014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7/23/2014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7/23/2014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7/23/2014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7/23/2014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7/23/2014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7/23/2014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7/23/2014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7/23/2014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7/23/2014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bigdatacoursespring2014.appspot.com/preview"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744" y="437576"/>
            <a:ext cx="8474511" cy="1470025"/>
          </a:xfrm>
        </p:spPr>
        <p:txBody>
          <a:bodyPr>
            <a:noAutofit/>
          </a:bodyPr>
          <a:lstStyle/>
          <a:p>
            <a:r>
              <a:rPr lang="en-US" b="1" dirty="0"/>
              <a:t>Big Data at the Intersection of Clouds and HPC </a:t>
            </a:r>
          </a:p>
        </p:txBody>
      </p:sp>
      <p:sp>
        <p:nvSpPr>
          <p:cNvPr id="3" name="Subtitle 2"/>
          <p:cNvSpPr>
            <a:spLocks noGrp="1"/>
          </p:cNvSpPr>
          <p:nvPr>
            <p:ph type="subTitle" idx="1"/>
          </p:nvPr>
        </p:nvSpPr>
        <p:spPr>
          <a:xfrm>
            <a:off x="-1" y="2090058"/>
            <a:ext cx="9144000" cy="1316523"/>
          </a:xfrm>
        </p:spPr>
        <p:txBody>
          <a:bodyPr>
            <a:noAutofit/>
          </a:bodyPr>
          <a:lstStyle/>
          <a:p>
            <a:r>
              <a:rPr lang="en-US" sz="2400" b="1" dirty="0">
                <a:solidFill>
                  <a:schemeClr val="tx1">
                    <a:lumMod val="75000"/>
                    <a:lumOff val="25000"/>
                  </a:schemeClr>
                </a:solidFill>
              </a:rPr>
              <a:t>The 2014 International Conference on High Performance Computing &amp; </a:t>
            </a:r>
            <a:r>
              <a:rPr lang="en-US" sz="2400" b="1" dirty="0" smtClean="0">
                <a:solidFill>
                  <a:schemeClr val="tx1">
                    <a:lumMod val="75000"/>
                    <a:lumOff val="25000"/>
                  </a:schemeClr>
                </a:solidFill>
              </a:rPr>
              <a:t>Simulation (HPCS 2014) July </a:t>
            </a:r>
            <a:r>
              <a:rPr lang="en-US" sz="2400" b="1" dirty="0">
                <a:solidFill>
                  <a:schemeClr val="tx1">
                    <a:lumMod val="75000"/>
                    <a:lumOff val="25000"/>
                  </a:schemeClr>
                </a:solidFill>
              </a:rPr>
              <a:t>21 – 25, 2014</a:t>
            </a:r>
          </a:p>
          <a:p>
            <a:r>
              <a:rPr lang="en-US" sz="2400" b="1" dirty="0">
                <a:solidFill>
                  <a:schemeClr val="tx1">
                    <a:lumMod val="75000"/>
                    <a:lumOff val="25000"/>
                  </a:schemeClr>
                </a:solidFill>
              </a:rPr>
              <a:t>The </a:t>
            </a:r>
            <a:r>
              <a:rPr lang="en-US" sz="2400" b="1" dirty="0" err="1">
                <a:solidFill>
                  <a:schemeClr val="tx1">
                    <a:lumMod val="75000"/>
                    <a:lumOff val="25000"/>
                  </a:schemeClr>
                </a:solidFill>
              </a:rPr>
              <a:t>Savoia</a:t>
            </a:r>
            <a:r>
              <a:rPr lang="en-US" sz="2400" b="1" dirty="0">
                <a:solidFill>
                  <a:schemeClr val="tx1">
                    <a:lumMod val="75000"/>
                    <a:lumOff val="25000"/>
                  </a:schemeClr>
                </a:solidFill>
              </a:rPr>
              <a:t> Hotel Regency</a:t>
            </a:r>
          </a:p>
          <a:p>
            <a:r>
              <a:rPr lang="en-US" sz="2400" b="1" dirty="0" smtClean="0">
                <a:solidFill>
                  <a:schemeClr val="tx1">
                    <a:lumMod val="75000"/>
                    <a:lumOff val="25000"/>
                  </a:schemeClr>
                </a:solidFill>
              </a:rPr>
              <a:t>Bologna </a:t>
            </a:r>
            <a:r>
              <a:rPr lang="en-US" sz="2400" b="1" dirty="0">
                <a:solidFill>
                  <a:schemeClr val="tx1">
                    <a:lumMod val="75000"/>
                    <a:lumOff val="25000"/>
                  </a:schemeClr>
                </a:solidFill>
              </a:rPr>
              <a:t>(Italy)</a:t>
            </a:r>
            <a:endParaRPr lang="en-US" sz="2400" b="1" dirty="0" smtClean="0">
              <a:solidFill>
                <a:schemeClr val="tx1">
                  <a:lumMod val="75000"/>
                  <a:lumOff val="25000"/>
                </a:schemeClr>
              </a:solidFill>
            </a:endParaRPr>
          </a:p>
          <a:p>
            <a:r>
              <a:rPr lang="en-US" sz="2400" b="1" dirty="0" smtClean="0">
                <a:solidFill>
                  <a:schemeClr val="tx1">
                    <a:lumMod val="75000"/>
                    <a:lumOff val="25000"/>
                  </a:schemeClr>
                </a:solidFill>
              </a:rPr>
              <a:t>July 23 2014</a:t>
            </a:r>
            <a:endParaRPr lang="it-IT" sz="2400" b="1" dirty="0">
              <a:solidFill>
                <a:schemeClr val="tx1">
                  <a:lumMod val="75000"/>
                  <a:lumOff val="25000"/>
                </a:schemeClr>
              </a:solidFill>
            </a:endParaRPr>
          </a:p>
        </p:txBody>
      </p:sp>
      <p:sp>
        <p:nvSpPr>
          <p:cNvPr id="5" name="Subtitle 2"/>
          <p:cNvSpPr txBox="1">
            <a:spLocks/>
          </p:cNvSpPr>
          <p:nvPr/>
        </p:nvSpPr>
        <p:spPr>
          <a:xfrm>
            <a:off x="0" y="4269346"/>
            <a:ext cx="9144000" cy="2588653"/>
          </a:xfrm>
          <a:prstGeom prst="rect">
            <a:avLst/>
          </a:prstGeom>
        </p:spPr>
        <p:txBody>
          <a:bodyPr vert="horz" lIns="91440" tIns="45720" rIns="91440" bIns="45720" rtlCol="0">
            <a:normAutofit/>
          </a:bodyPr>
          <a:lstStyle/>
          <a:p>
            <a:pPr algn="ctr">
              <a:spcBef>
                <a:spcPct val="20000"/>
              </a:spcBef>
              <a:defRPr/>
            </a:pPr>
            <a:r>
              <a:rPr lang="en-US" sz="2400" b="1" dirty="0" smtClean="0">
                <a:solidFill>
                  <a:prstClr val="black"/>
                </a:solidFill>
                <a:cs typeface="Times New Roman" pitchFamily="18" charset="0"/>
              </a:rPr>
              <a:t>Geoffrey </a:t>
            </a:r>
            <a:r>
              <a:rPr lang="en-US" sz="2400" b="1" dirty="0">
                <a:solidFill>
                  <a:prstClr val="black"/>
                </a:solidFill>
                <a:cs typeface="Times New Roman" pitchFamily="18" charset="0"/>
              </a:rPr>
              <a:t>Fox </a:t>
            </a:r>
            <a:endParaRPr lang="en-US" sz="2400" b="1" dirty="0" smtClean="0">
              <a:solidFill>
                <a:prstClr val="black"/>
              </a:solidFill>
              <a:cs typeface="Times New Roman" pitchFamily="18" charset="0"/>
            </a:endParaRP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extLst>
      <p:ext uri="{BB962C8B-B14F-4D97-AF65-F5344CB8AC3E}">
        <p14:creationId xmlns:p14="http://schemas.microsoft.com/office/powerpoint/2010/main" val="370690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rmAutofit fontScale="90000"/>
          </a:bodyPr>
          <a:lstStyle/>
          <a:p>
            <a:pPr algn="ctr"/>
            <a:r>
              <a:rPr lang="en-US" sz="3600" b="1" dirty="0" smtClean="0">
                <a:latin typeface="+mn-lt"/>
              </a:rPr>
              <a:t>51 Detailed Use Cases: </a:t>
            </a:r>
            <a:r>
              <a:rPr lang="en-US" sz="3100" b="1" dirty="0" smtClean="0">
                <a:latin typeface="+mn-lt"/>
              </a:rPr>
              <a:t>Contributed July-September 2013</a:t>
            </a:r>
            <a:br>
              <a:rPr lang="en-US" sz="3100" b="1" dirty="0" smtClean="0">
                <a:latin typeface="+mn-lt"/>
              </a:rPr>
            </a:br>
            <a:r>
              <a:rPr lang="en-US" sz="3100" b="1" dirty="0" smtClean="0">
                <a:latin typeface="+mn-lt"/>
              </a:rPr>
              <a:t>Covers goals, data features such as 3 V’s, software, hardware</a:t>
            </a:r>
            <a:endParaRPr lang="en-US" sz="31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10</a:t>
            </a:fld>
            <a:endParaRPr lang="en-US" dirty="0"/>
          </a:p>
        </p:txBody>
      </p:sp>
      <p:sp>
        <p:nvSpPr>
          <p:cNvPr id="4" name="TextBox 3"/>
          <p:cNvSpPr txBox="1"/>
          <p:nvPr/>
        </p:nvSpPr>
        <p:spPr>
          <a:xfrm>
            <a:off x="4834079" y="829865"/>
            <a:ext cx="4048096" cy="830997"/>
          </a:xfrm>
          <a:prstGeom prst="rect">
            <a:avLst/>
          </a:prstGeom>
          <a:noFill/>
        </p:spPr>
        <p:txBody>
          <a:bodyPr wrap="none" rtlCol="0">
            <a:spAutoFit/>
          </a:bodyPr>
          <a:lstStyle/>
          <a:p>
            <a:r>
              <a:rPr lang="en-US" sz="2400" dirty="0" smtClean="0">
                <a:solidFill>
                  <a:srgbClr val="0070C0"/>
                </a:solidFill>
                <a:cs typeface="Times New Roman" panose="02020603050405020304" pitchFamily="18" charset="0"/>
              </a:rPr>
              <a:t>26 Features for each use case</a:t>
            </a:r>
          </a:p>
          <a:p>
            <a:r>
              <a:rPr lang="en-US" sz="2400" dirty="0" smtClean="0">
                <a:solidFill>
                  <a:srgbClr val="0070C0"/>
                </a:solidFill>
                <a:cs typeface="Times New Roman" panose="02020603050405020304" pitchFamily="18" charset="0"/>
              </a:rPr>
              <a:t>                         Biased to science</a:t>
            </a:r>
            <a:endParaRPr lang="en-US"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603375" y="2158999"/>
          <a:ext cx="5937250" cy="3587752"/>
        </p:xfrm>
        <a:graphic>
          <a:graphicData uri="http://schemas.openxmlformats.org/drawingml/2006/table">
            <a:tbl>
              <a:tblPr firstRow="1" firstCol="1" bandRow="1">
                <a:tableStyleId>{5C22544A-7EE6-4342-B048-85BDC9FD1C3A}</a:tableStyleId>
              </a:tblPr>
              <a:tblGrid>
                <a:gridCol w="909320"/>
                <a:gridCol w="1508760"/>
                <a:gridCol w="1099820"/>
                <a:gridCol w="937260"/>
                <a:gridCol w="1482090"/>
              </a:tblGrid>
              <a:tr h="0">
                <a:tc gridSpan="5">
                  <a:txBody>
                    <a:bodyPr/>
                    <a:lstStyle/>
                    <a:p>
                      <a:pPr marL="0" marR="0" algn="ctr">
                        <a:lnSpc>
                          <a:spcPct val="107000"/>
                        </a:lnSpc>
                        <a:spcBef>
                          <a:spcPts val="0"/>
                        </a:spcBef>
                        <a:spcAft>
                          <a:spcPts val="0"/>
                        </a:spcAft>
                      </a:pPr>
                      <a:r>
                        <a:rPr lang="en-US" sz="1100">
                          <a:effectLst/>
                        </a:rPr>
                        <a:t>Table 4: Characteristics of 6 Distributed Applications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l">
                        <a:lnSpc>
                          <a:spcPct val="107000"/>
                        </a:lnSpc>
                        <a:spcBef>
                          <a:spcPts val="0"/>
                        </a:spcBef>
                        <a:spcAft>
                          <a:spcPts val="0"/>
                        </a:spcAft>
                      </a:pPr>
                      <a:r>
                        <a:rPr lang="en-US" sz="1100">
                          <a:effectLst/>
                        </a:rPr>
                        <a:t>Application Example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Unit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Communication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Coordination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Environment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Montage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sequential and parallel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(DAG)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 process creation,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NEKTAR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concurrent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 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Co-scheduling, data streaming, async. I/O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Replica-Exchange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and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Pub/sub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and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Decoupled coordination and messaging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 (generation)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Master-Worker,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@Home (BOINC)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a:t>
                      </a:r>
                    </a:p>
                    <a:p>
                      <a:pPr marL="0" marR="0" algn="l">
                        <a:lnSpc>
                          <a:spcPct val="107000"/>
                        </a:lnSpc>
                        <a:spcBef>
                          <a:spcPts val="0"/>
                        </a:spcBef>
                        <a:spcAft>
                          <a:spcPts val="0"/>
                        </a:spcAft>
                      </a:pPr>
                      <a:r>
                        <a:rPr lang="en-US" sz="1100">
                          <a:effectLst/>
                        </a:rPr>
                        <a:t>(analysis)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Dynamics process creation, workflow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SCOOP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Preemptive scheduling, reservations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150">
                <a:tc>
                  <a:txBody>
                    <a:bodyPr/>
                    <a:lstStyle/>
                    <a:p>
                      <a:pPr marL="0" marR="0" algn="l">
                        <a:lnSpc>
                          <a:spcPct val="107000"/>
                        </a:lnSpc>
                        <a:spcBef>
                          <a:spcPts val="0"/>
                        </a:spcBef>
                        <a:spcAft>
                          <a:spcPts val="0"/>
                        </a:spcAft>
                      </a:pPr>
                      <a:r>
                        <a:rPr lang="en-US" sz="1100">
                          <a:effectLst/>
                        </a:rPr>
                        <a:t>Coupled Fusion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Co-scheduling, data streaming, </a:t>
                      </a:r>
                      <a:r>
                        <a:rPr lang="en-US" sz="1100" dirty="0" err="1">
                          <a:effectLst/>
                        </a:rPr>
                        <a:t>async</a:t>
                      </a:r>
                      <a:r>
                        <a:rPr lang="en-US" sz="1100" dirty="0">
                          <a:effectLst/>
                        </a:rPr>
                        <a:t> 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C4B85148-DB98-4269-ACE6-2DF49F9918C9}" type="slidenum">
              <a:rPr lang="en-US" smtClean="0"/>
              <a:pPr/>
              <a:t>11</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795232"/>
          </a:xfrm>
        </p:spPr>
        <p:txBody>
          <a:bodyPr>
            <a:noAutofit/>
          </a:bodyPr>
          <a:lstStyle/>
          <a:p>
            <a:r>
              <a:rPr lang="en-US" sz="2400" b="1" i="1" dirty="0"/>
              <a:t>Distributed Computing Practice for Large-Scale Science &amp; Engineering </a:t>
            </a:r>
            <a:r>
              <a:rPr lang="en-US" sz="2400" i="1" dirty="0" smtClean="0"/>
              <a:t/>
            </a:r>
            <a:br>
              <a:rPr lang="en-US" sz="2400" i="1" dirty="0" smtClean="0"/>
            </a:br>
            <a:r>
              <a:rPr lang="en-US" sz="2400" b="1" dirty="0" smtClean="0"/>
              <a:t>S</a:t>
            </a:r>
            <a:r>
              <a:rPr lang="en-US" sz="2400" b="1" dirty="0"/>
              <a:t>. </a:t>
            </a:r>
            <a:r>
              <a:rPr lang="en-US" sz="2400" b="1" dirty="0" err="1"/>
              <a:t>Jha</a:t>
            </a:r>
            <a:r>
              <a:rPr lang="en-US" sz="2400" b="1" dirty="0"/>
              <a:t>, M. Cole, D. Katz, O. </a:t>
            </a:r>
            <a:r>
              <a:rPr lang="en-US" sz="2400" b="1" dirty="0" err="1"/>
              <a:t>Rana</a:t>
            </a:r>
            <a:r>
              <a:rPr lang="en-US" sz="2400" b="1" dirty="0"/>
              <a:t>, M. </a:t>
            </a:r>
            <a:r>
              <a:rPr lang="en-US" sz="2400" b="1" dirty="0" err="1"/>
              <a:t>Parashar</a:t>
            </a:r>
            <a:r>
              <a:rPr lang="en-US" sz="2400" b="1" dirty="0"/>
              <a:t>, and J. </a:t>
            </a:r>
            <a:r>
              <a:rPr lang="en-US" sz="2400" b="1" dirty="0" err="1"/>
              <a:t>Weissman</a:t>
            </a:r>
            <a:r>
              <a:rPr lang="en-US" sz="2400" b="1" dirty="0"/>
              <a:t>, </a:t>
            </a:r>
          </a:p>
        </p:txBody>
      </p:sp>
      <p:sp>
        <p:nvSpPr>
          <p:cNvPr id="3" name="Content Placeholder 2"/>
          <p:cNvSpPr>
            <a:spLocks noGrp="1"/>
          </p:cNvSpPr>
          <p:nvPr>
            <p:ph idx="1"/>
          </p:nvPr>
        </p:nvSpPr>
        <p:spPr>
          <a:xfrm>
            <a:off x="232913" y="1031606"/>
            <a:ext cx="8229600" cy="772064"/>
          </a:xfrm>
        </p:spPr>
        <p:txBody>
          <a:bodyPr/>
          <a:lstStyle/>
          <a:p>
            <a:r>
              <a:rPr lang="en-US" dirty="0" smtClean="0"/>
              <a:t>Work of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00063160"/>
              </p:ext>
            </p:extLst>
          </p:nvPr>
        </p:nvGraphicFramePr>
        <p:xfrm>
          <a:off x="1" y="851916"/>
          <a:ext cx="9144000" cy="6006084"/>
        </p:xfrm>
        <a:graphic>
          <a:graphicData uri="http://schemas.openxmlformats.org/drawingml/2006/table">
            <a:tbl>
              <a:tblPr firstRow="1" firstCol="1" bandRow="1">
                <a:tableStyleId>{5C22544A-7EE6-4342-B048-85BDC9FD1C3A}</a:tableStyleId>
              </a:tblPr>
              <a:tblGrid>
                <a:gridCol w="1400450"/>
                <a:gridCol w="2323652"/>
                <a:gridCol w="1693840"/>
                <a:gridCol w="1353794"/>
                <a:gridCol w="2372264"/>
              </a:tblGrid>
              <a:tr h="429641">
                <a:tc gridSpan="5">
                  <a:txBody>
                    <a:bodyPr/>
                    <a:lstStyle/>
                    <a:p>
                      <a:pPr marL="0" marR="0" algn="ctr">
                        <a:lnSpc>
                          <a:spcPct val="107000"/>
                        </a:lnSpc>
                        <a:spcBef>
                          <a:spcPts val="0"/>
                        </a:spcBef>
                        <a:spcAft>
                          <a:spcPts val="0"/>
                        </a:spcAft>
                      </a:pPr>
                      <a:r>
                        <a:rPr lang="en-US" sz="1800" dirty="0" smtClean="0">
                          <a:effectLst/>
                        </a:rPr>
                        <a:t>Characteristics </a:t>
                      </a:r>
                      <a:r>
                        <a:rPr lang="en-US" sz="1800" dirty="0">
                          <a:effectLst/>
                        </a:rPr>
                        <a:t>of 6 Distributed Applications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5808">
                <a:tc>
                  <a:txBody>
                    <a:bodyPr/>
                    <a:lstStyle/>
                    <a:p>
                      <a:pPr marL="0" marR="0" algn="ctr">
                        <a:lnSpc>
                          <a:spcPct val="107000"/>
                        </a:lnSpc>
                        <a:spcBef>
                          <a:spcPts val="0"/>
                        </a:spcBef>
                        <a:spcAft>
                          <a:spcPts val="0"/>
                        </a:spcAft>
                      </a:pPr>
                      <a:r>
                        <a:rPr lang="en-US" sz="1800" b="1" dirty="0">
                          <a:effectLst/>
                        </a:rPr>
                        <a:t>Application Example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Unit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Communication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Coordination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Environment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5808">
                <a:tc>
                  <a:txBody>
                    <a:bodyPr/>
                    <a:lstStyle/>
                    <a:p>
                      <a:pPr marL="0" marR="0" algn="l">
                        <a:lnSpc>
                          <a:spcPct val="107000"/>
                        </a:lnSpc>
                        <a:spcBef>
                          <a:spcPts val="0"/>
                        </a:spcBef>
                        <a:spcAft>
                          <a:spcPts val="0"/>
                        </a:spcAft>
                      </a:pPr>
                      <a:r>
                        <a:rPr lang="en-US" sz="1800">
                          <a:effectLst/>
                        </a:rPr>
                        <a:t>Montage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Multiple sequential and parallel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(DAG)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 process creation,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NEKTAR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concurrent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Stream based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Co-scheduling, data streaming, async. I/O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Replica-Exchange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and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Pub/sub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and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Decoupled coordination and messaging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 (generation)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Master-Worker,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@Home (BOINC)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a:t>
                      </a:r>
                    </a:p>
                    <a:p>
                      <a:pPr marL="0" marR="0" algn="l">
                        <a:lnSpc>
                          <a:spcPct val="107000"/>
                        </a:lnSpc>
                        <a:spcBef>
                          <a:spcPts val="0"/>
                        </a:spcBef>
                        <a:spcAft>
                          <a:spcPts val="0"/>
                        </a:spcAft>
                      </a:pPr>
                      <a:r>
                        <a:rPr lang="en-US" sz="1800">
                          <a:effectLst/>
                        </a:rPr>
                        <a:t>(analysis)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smtClean="0">
                          <a:effectLst/>
                        </a:rPr>
                        <a:t>Files </a:t>
                      </a:r>
                      <a:r>
                        <a:rPr lang="en-US" sz="1800" dirty="0">
                          <a:effectLst/>
                        </a:rPr>
                        <a:t>and messages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Dynamics process creation, workflow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SCOOP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Executable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Preemptive scheduling, reservations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Coupled Fusion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 Multiple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Stream-based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Dataflow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Co-scheduling, data streaming, </a:t>
                      </a:r>
                      <a:r>
                        <a:rPr lang="en-US" sz="1800" dirty="0" err="1">
                          <a:effectLst/>
                        </a:rPr>
                        <a:t>async</a:t>
                      </a:r>
                      <a:r>
                        <a:rPr lang="en-US" sz="1800" dirty="0">
                          <a:effectLst/>
                        </a:rPr>
                        <a:t> 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69005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4700"/>
          </a:xfrm>
        </p:spPr>
        <p:txBody>
          <a:bodyPr/>
          <a:lstStyle/>
          <a:p>
            <a:r>
              <a:rPr lang="en-US" b="1" dirty="0" smtClean="0"/>
              <a:t>10 Suggested Generic Use Cases</a:t>
            </a:r>
            <a:endParaRPr lang="en-US" b="1" dirty="0"/>
          </a:p>
        </p:txBody>
      </p:sp>
      <p:sp>
        <p:nvSpPr>
          <p:cNvPr id="3" name="Content Placeholder 2"/>
          <p:cNvSpPr>
            <a:spLocks noGrp="1"/>
          </p:cNvSpPr>
          <p:nvPr>
            <p:ph idx="1"/>
          </p:nvPr>
        </p:nvSpPr>
        <p:spPr>
          <a:xfrm>
            <a:off x="0" y="774700"/>
            <a:ext cx="9144000" cy="6083300"/>
          </a:xfrm>
        </p:spPr>
        <p:txBody>
          <a:bodyPr>
            <a:normAutofit fontScale="70000" lnSpcReduction="20000"/>
          </a:bodyPr>
          <a:lstStyle/>
          <a:p>
            <a:pPr marL="514350" indent="-514350">
              <a:buFont typeface="+mj-lt"/>
              <a:buAutoNum type="arabicParenR"/>
            </a:pPr>
            <a:r>
              <a:rPr lang="en-US" dirty="0" smtClean="0"/>
              <a:t>Multiple </a:t>
            </a:r>
            <a:r>
              <a:rPr lang="en-US" dirty="0"/>
              <a:t>users performing interactive queries and updates on a database with basic availability and eventual consistency (BASE)</a:t>
            </a:r>
          </a:p>
          <a:p>
            <a:pPr marL="514350" indent="-514350">
              <a:buFont typeface="+mj-lt"/>
              <a:buAutoNum type="arabicParenR"/>
            </a:pPr>
            <a:r>
              <a:rPr lang="en-US" dirty="0" smtClean="0"/>
              <a:t>Perform </a:t>
            </a:r>
            <a:r>
              <a:rPr lang="en-US" dirty="0"/>
              <a:t>real time analytics on data source streams and notify users when specified events occur</a:t>
            </a:r>
          </a:p>
          <a:p>
            <a:pPr marL="514350" indent="-514350">
              <a:buFont typeface="+mj-lt"/>
              <a:buAutoNum type="arabicParenR"/>
            </a:pPr>
            <a:r>
              <a:rPr lang="en-US" dirty="0" smtClean="0"/>
              <a:t>Move </a:t>
            </a:r>
            <a:r>
              <a:rPr lang="en-US" dirty="0"/>
              <a:t>data from external data sources into a highly horizontally scalable data store, transform it using highly horizontally scalable processing (e.g. Map-Reduce), and return it to the horizontally scalable data store (ELT)</a:t>
            </a:r>
          </a:p>
          <a:p>
            <a:pPr marL="514350" indent="-514350">
              <a:buFont typeface="+mj-lt"/>
              <a:buAutoNum type="arabicParenR"/>
            </a:pPr>
            <a:r>
              <a:rPr lang="en-US" dirty="0" smtClean="0"/>
              <a:t>Perform </a:t>
            </a:r>
            <a:r>
              <a:rPr lang="en-US" dirty="0"/>
              <a:t>batch analytics on the data in a highly horizontally scalable data store using highly horizontally scalable processing (</a:t>
            </a:r>
            <a:r>
              <a:rPr lang="en-US" dirty="0" err="1"/>
              <a:t>e.g</a:t>
            </a:r>
            <a:r>
              <a:rPr lang="en-US" dirty="0"/>
              <a:t> </a:t>
            </a:r>
            <a:r>
              <a:rPr lang="en-US" dirty="0" smtClean="0"/>
              <a:t>MapReduce</a:t>
            </a:r>
            <a:r>
              <a:rPr lang="en-US" dirty="0"/>
              <a:t>) with a user-friendly interface (e.g. SQL like)</a:t>
            </a:r>
          </a:p>
          <a:p>
            <a:pPr marL="514350" indent="-514350">
              <a:buFont typeface="+mj-lt"/>
              <a:buAutoNum type="arabicParenR"/>
            </a:pPr>
            <a:r>
              <a:rPr lang="en-US" dirty="0" smtClean="0"/>
              <a:t>Perform </a:t>
            </a:r>
            <a:r>
              <a:rPr lang="en-US" dirty="0"/>
              <a:t>interactive analytics on data in analytics-optimized database</a:t>
            </a:r>
          </a:p>
          <a:p>
            <a:pPr marL="514350" indent="-514350">
              <a:buFont typeface="+mj-lt"/>
              <a:buAutoNum type="arabicParenR"/>
            </a:pPr>
            <a:r>
              <a:rPr lang="en-US" dirty="0" smtClean="0"/>
              <a:t>Visualize </a:t>
            </a:r>
            <a:r>
              <a:rPr lang="en-US" dirty="0"/>
              <a:t>data extracted from horizontally scalable Big </a:t>
            </a:r>
            <a:r>
              <a:rPr lang="en-US"/>
              <a:t>Data </a:t>
            </a:r>
            <a:r>
              <a:rPr lang="en-US" smtClean="0"/>
              <a:t>store</a:t>
            </a:r>
            <a:endParaRPr lang="en-US" dirty="0"/>
          </a:p>
          <a:p>
            <a:pPr marL="514350" indent="-514350">
              <a:buFont typeface="+mj-lt"/>
              <a:buAutoNum type="arabicParenR"/>
            </a:pPr>
            <a:r>
              <a:rPr lang="en-US" dirty="0" smtClean="0"/>
              <a:t>Move </a:t>
            </a:r>
            <a:r>
              <a:rPr lang="en-US" dirty="0"/>
              <a:t>data from a highly horizontally scalable data store into a traditional Enterprise Data Warehouse</a:t>
            </a:r>
          </a:p>
          <a:p>
            <a:pPr marL="514350" indent="-514350">
              <a:buFont typeface="+mj-lt"/>
              <a:buAutoNum type="arabicParenR"/>
            </a:pPr>
            <a:r>
              <a:rPr lang="en-US" dirty="0" smtClean="0"/>
              <a:t>Extract</a:t>
            </a:r>
            <a:r>
              <a:rPr lang="en-US" dirty="0"/>
              <a:t>, process, and move data from data stores to archives</a:t>
            </a:r>
          </a:p>
          <a:p>
            <a:pPr marL="514350" indent="-514350">
              <a:buFont typeface="+mj-lt"/>
              <a:buAutoNum type="arabicParenR"/>
            </a:pPr>
            <a:r>
              <a:rPr lang="en-US" dirty="0" smtClean="0"/>
              <a:t>Combine </a:t>
            </a:r>
            <a:r>
              <a:rPr lang="en-US" dirty="0"/>
              <a:t>data from Cloud databases and on premise data stores for analytics, data mining, and/or machine learning</a:t>
            </a:r>
          </a:p>
          <a:p>
            <a:pPr marL="514350" indent="-514350">
              <a:buFont typeface="+mj-lt"/>
              <a:buAutoNum type="arabicParenR"/>
            </a:pPr>
            <a:r>
              <a:rPr lang="en-US" dirty="0" smtClean="0"/>
              <a:t>Orchestrate </a:t>
            </a:r>
            <a:r>
              <a:rPr lang="en-US" dirty="0"/>
              <a:t>multiple sequential and parallel data transformations and/or analytic processing using a workflow manager</a:t>
            </a:r>
          </a:p>
          <a:p>
            <a:pPr marL="514350" indent="-514350">
              <a:buFont typeface="+mj-lt"/>
              <a:buAutoNum type="arabicParenR"/>
            </a:pPr>
            <a:endParaRPr lang="en-US" dirty="0"/>
          </a:p>
        </p:txBody>
      </p:sp>
    </p:spTree>
    <p:extLst>
      <p:ext uri="{BB962C8B-B14F-4D97-AF65-F5344CB8AC3E}">
        <p14:creationId xmlns:p14="http://schemas.microsoft.com/office/powerpoint/2010/main" val="3160115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51491"/>
          </a:xfrm>
        </p:spPr>
        <p:txBody>
          <a:bodyPr>
            <a:normAutofit fontScale="90000"/>
          </a:bodyPr>
          <a:lstStyle/>
          <a:p>
            <a:r>
              <a:rPr lang="en-US" b="1" dirty="0" smtClean="0"/>
              <a:t>10 Security &amp; Privacy Use Cases</a:t>
            </a:r>
            <a:endParaRPr lang="en-US" b="1" dirty="0"/>
          </a:p>
        </p:txBody>
      </p:sp>
      <p:sp>
        <p:nvSpPr>
          <p:cNvPr id="3" name="Content Placeholder 2"/>
          <p:cNvSpPr>
            <a:spLocks noGrp="1"/>
          </p:cNvSpPr>
          <p:nvPr>
            <p:ph idx="1"/>
          </p:nvPr>
        </p:nvSpPr>
        <p:spPr>
          <a:xfrm>
            <a:off x="0" y="703907"/>
            <a:ext cx="9144000" cy="5257800"/>
          </a:xfrm>
        </p:spPr>
        <p:txBody>
          <a:bodyPr>
            <a:normAutofit fontScale="77500" lnSpcReduction="20000"/>
          </a:bodyPr>
          <a:lstStyle/>
          <a:p>
            <a:pPr lvl="0"/>
            <a:r>
              <a:rPr lang="en-US" dirty="0"/>
              <a:t>Consumer Digital Media Usage</a:t>
            </a:r>
          </a:p>
          <a:p>
            <a:pPr lvl="0"/>
            <a:r>
              <a:rPr lang="en-US" dirty="0"/>
              <a:t>Nielsen </a:t>
            </a:r>
            <a:r>
              <a:rPr lang="en-US" dirty="0" err="1"/>
              <a:t>Homescan</a:t>
            </a:r>
            <a:endParaRPr lang="en-US" dirty="0"/>
          </a:p>
          <a:p>
            <a:r>
              <a:rPr lang="en-US" dirty="0" smtClean="0"/>
              <a:t>Web </a:t>
            </a:r>
            <a:r>
              <a:rPr lang="en-US" dirty="0"/>
              <a:t>Traffic Analytics</a:t>
            </a:r>
          </a:p>
          <a:p>
            <a:pPr lvl="0"/>
            <a:r>
              <a:rPr lang="en-US" dirty="0" smtClean="0"/>
              <a:t>Health </a:t>
            </a:r>
            <a:r>
              <a:rPr lang="en-US" dirty="0"/>
              <a:t>Information </a:t>
            </a:r>
            <a:r>
              <a:rPr lang="en-US" dirty="0" smtClean="0"/>
              <a:t>Exchange</a:t>
            </a:r>
          </a:p>
          <a:p>
            <a:pPr lvl="0"/>
            <a:r>
              <a:rPr lang="en-US" dirty="0" smtClean="0"/>
              <a:t>Personal </a:t>
            </a:r>
            <a:r>
              <a:rPr lang="en-US" dirty="0"/>
              <a:t>Genetic Privacy</a:t>
            </a:r>
          </a:p>
          <a:p>
            <a:r>
              <a:rPr lang="en-US" dirty="0" err="1" smtClean="0"/>
              <a:t>Pharma</a:t>
            </a:r>
            <a:r>
              <a:rPr lang="en-US" dirty="0" smtClean="0"/>
              <a:t> </a:t>
            </a:r>
            <a:r>
              <a:rPr lang="en-US" dirty="0"/>
              <a:t>Clinic Trial Data Sharing </a:t>
            </a:r>
          </a:p>
          <a:p>
            <a:pPr lvl="0"/>
            <a:r>
              <a:rPr lang="en-US" dirty="0" smtClean="0"/>
              <a:t>Cyber-security</a:t>
            </a:r>
          </a:p>
          <a:p>
            <a:pPr lvl="0"/>
            <a:r>
              <a:rPr lang="en-US" dirty="0"/>
              <a:t>Aviation Industry</a:t>
            </a:r>
          </a:p>
          <a:p>
            <a:pPr lvl="0"/>
            <a:r>
              <a:rPr lang="en-US" dirty="0"/>
              <a:t>Military - Unmanned Vehicle sensor data</a:t>
            </a:r>
          </a:p>
          <a:p>
            <a:pPr lvl="0"/>
            <a:r>
              <a:rPr lang="en-US" dirty="0"/>
              <a:t>Education - “Common Core” Student Performance </a:t>
            </a:r>
            <a:r>
              <a:rPr lang="en-US" dirty="0" smtClean="0"/>
              <a:t>Reporting</a:t>
            </a:r>
          </a:p>
          <a:p>
            <a:pPr lvl="0"/>
            <a:endParaRPr lang="en-US" dirty="0"/>
          </a:p>
          <a:p>
            <a:pPr lvl="0"/>
            <a:r>
              <a:rPr lang="en-US" b="1" dirty="0" smtClean="0"/>
              <a:t>Need to integrate 10 “generic” and 10 “security &amp; privacy” with 51 “full use cases” </a:t>
            </a:r>
            <a:endParaRPr lang="en-US" b="1" dirty="0"/>
          </a:p>
          <a:p>
            <a:endParaRPr lang="en-US" dirty="0"/>
          </a:p>
        </p:txBody>
      </p:sp>
    </p:spTree>
    <p:extLst>
      <p:ext uri="{BB962C8B-B14F-4D97-AF65-F5344CB8AC3E}">
        <p14:creationId xmlns:p14="http://schemas.microsoft.com/office/powerpoint/2010/main" val="2103861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 the Ogres</a:t>
            </a:r>
            <a:endParaRPr lang="en-US" b="1" dirty="0"/>
          </a:p>
        </p:txBody>
      </p:sp>
    </p:spTree>
    <p:extLst>
      <p:ext uri="{BB962C8B-B14F-4D97-AF65-F5344CB8AC3E}">
        <p14:creationId xmlns:p14="http://schemas.microsoft.com/office/powerpoint/2010/main" val="944035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200" y="911225"/>
            <a:ext cx="7772400" cy="1470025"/>
          </a:xfrm>
        </p:spPr>
        <p:txBody>
          <a:bodyPr/>
          <a:lstStyle/>
          <a:p>
            <a:r>
              <a:rPr lang="en-US" dirty="0" smtClean="0"/>
              <a:t>Would like to capture “essence of these use cases”</a:t>
            </a:r>
            <a:endParaRPr lang="en-US" dirty="0"/>
          </a:p>
        </p:txBody>
      </p:sp>
      <p:sp>
        <p:nvSpPr>
          <p:cNvPr id="5" name="Subtitle 4"/>
          <p:cNvSpPr>
            <a:spLocks noGrp="1"/>
          </p:cNvSpPr>
          <p:nvPr>
            <p:ph type="subTitle" idx="1"/>
          </p:nvPr>
        </p:nvSpPr>
        <p:spPr>
          <a:xfrm>
            <a:off x="292100" y="2775437"/>
            <a:ext cx="8521700" cy="3676163"/>
          </a:xfrm>
        </p:spPr>
        <p:txBody>
          <a:bodyPr>
            <a:normAutofit fontScale="85000" lnSpcReduction="20000"/>
          </a:bodyPr>
          <a:lstStyle/>
          <a:p>
            <a:r>
              <a:rPr lang="en-US" dirty="0" smtClean="0">
                <a:solidFill>
                  <a:schemeClr val="tx1">
                    <a:lumMod val="75000"/>
                    <a:lumOff val="25000"/>
                  </a:schemeClr>
                </a:solidFill>
              </a:rPr>
              <a:t>“small” kernels, mini-apps</a:t>
            </a:r>
          </a:p>
          <a:p>
            <a:r>
              <a:rPr lang="en-US" dirty="0" smtClean="0">
                <a:solidFill>
                  <a:schemeClr val="tx1">
                    <a:lumMod val="75000"/>
                    <a:lumOff val="25000"/>
                  </a:schemeClr>
                </a:solidFill>
              </a:rPr>
              <a:t>Or Classify applications into patterns</a:t>
            </a:r>
            <a:br>
              <a:rPr lang="en-US" dirty="0" smtClean="0">
                <a:solidFill>
                  <a:schemeClr val="tx1">
                    <a:lumMod val="75000"/>
                    <a:lumOff val="25000"/>
                  </a:schemeClr>
                </a:solidFill>
              </a:rPr>
            </a:br>
            <a:endParaRPr lang="en-US" dirty="0" smtClean="0">
              <a:solidFill>
                <a:schemeClr val="tx1">
                  <a:lumMod val="75000"/>
                  <a:lumOff val="25000"/>
                </a:schemeClr>
              </a:solidFill>
            </a:endParaRPr>
          </a:p>
          <a:p>
            <a:r>
              <a:rPr lang="en-US" dirty="0" smtClean="0">
                <a:solidFill>
                  <a:schemeClr val="tx1">
                    <a:lumMod val="75000"/>
                    <a:lumOff val="25000"/>
                  </a:schemeClr>
                </a:solidFill>
              </a:rPr>
              <a:t>Do it from HPC background </a:t>
            </a:r>
            <a:r>
              <a:rPr lang="en-US" b="1" dirty="0" smtClean="0">
                <a:solidFill>
                  <a:schemeClr val="tx1">
                    <a:lumMod val="75000"/>
                    <a:lumOff val="25000"/>
                  </a:schemeClr>
                </a:solidFill>
              </a:rPr>
              <a:t>not database </a:t>
            </a:r>
            <a:r>
              <a:rPr lang="en-US" dirty="0" smtClean="0">
                <a:solidFill>
                  <a:schemeClr val="tx1">
                    <a:lumMod val="75000"/>
                    <a:lumOff val="25000"/>
                  </a:schemeClr>
                </a:solidFill>
              </a:rPr>
              <a:t>viewpoint</a:t>
            </a:r>
          </a:p>
          <a:p>
            <a:r>
              <a:rPr lang="en-US" dirty="0" smtClean="0">
                <a:solidFill>
                  <a:schemeClr val="tx1">
                    <a:lumMod val="75000"/>
                    <a:lumOff val="25000"/>
                  </a:schemeClr>
                </a:solidFill>
              </a:rPr>
              <a:t>e.g. focus on cases with detailed analytics</a:t>
            </a:r>
          </a:p>
          <a:p>
            <a:endParaRPr lang="en-US" dirty="0" smtClean="0">
              <a:solidFill>
                <a:schemeClr val="tx1">
                  <a:lumMod val="75000"/>
                  <a:lumOff val="25000"/>
                </a:schemeClr>
              </a:solidFill>
            </a:endParaRPr>
          </a:p>
          <a:p>
            <a:r>
              <a:rPr lang="en-US" dirty="0">
                <a:solidFill>
                  <a:schemeClr val="tx1">
                    <a:lumMod val="75000"/>
                    <a:lumOff val="25000"/>
                  </a:schemeClr>
                </a:solidFill>
              </a:rPr>
              <a:t>Section 5 of my class </a:t>
            </a:r>
            <a:r>
              <a:rPr lang="en-US" sz="2800" dirty="0">
                <a:solidFill>
                  <a:schemeClr val="tx1">
                    <a:lumMod val="75000"/>
                    <a:lumOff val="25000"/>
                  </a:schemeClr>
                </a:solidFill>
                <a:hlinkClick r:id="rId2"/>
              </a:rPr>
              <a:t>https://bigdatacoursespring2014.appspot.com/preview</a:t>
            </a:r>
            <a:r>
              <a:rPr lang="en-US" sz="2800" dirty="0">
                <a:solidFill>
                  <a:schemeClr val="tx1">
                    <a:lumMod val="75000"/>
                    <a:lumOff val="25000"/>
                  </a:schemeClr>
                </a:solidFill>
              </a:rPr>
              <a:t> </a:t>
            </a:r>
            <a:r>
              <a:rPr lang="en-US" dirty="0">
                <a:solidFill>
                  <a:schemeClr val="tx1">
                    <a:lumMod val="75000"/>
                    <a:lumOff val="25000"/>
                  </a:schemeClr>
                </a:solidFill>
              </a:rPr>
              <a:t>classifies 51 use cases with </a:t>
            </a:r>
            <a:r>
              <a:rPr lang="en-US" dirty="0" smtClean="0">
                <a:solidFill>
                  <a:schemeClr val="tx1">
                    <a:lumMod val="75000"/>
                    <a:lumOff val="25000"/>
                  </a:schemeClr>
                </a:solidFill>
              </a:rPr>
              <a:t>ogre facets</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110798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229600"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066692"/>
          </a:xfrm>
        </p:spPr>
        <p:txBody>
          <a:bodyPr>
            <a:normAutofit fontScale="92500" lnSpcReduction="20000"/>
          </a:bodyPr>
          <a:lstStyle/>
          <a:p>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r>
              <a:rPr lang="en-US" dirty="0">
                <a:solidFill>
                  <a:srgbClr val="0070C0"/>
                </a:solidFill>
              </a:rPr>
              <a:t>Sparse Linear Algebra</a:t>
            </a:r>
          </a:p>
          <a:p>
            <a:r>
              <a:rPr lang="en-US" dirty="0">
                <a:solidFill>
                  <a:srgbClr val="0070C0"/>
                </a:solidFill>
              </a:rPr>
              <a:t>Spectral Methods</a:t>
            </a:r>
          </a:p>
          <a:p>
            <a:r>
              <a:rPr lang="en-US" dirty="0">
                <a:solidFill>
                  <a:srgbClr val="0070C0"/>
                </a:solidFill>
              </a:rPr>
              <a:t>N-Body Methods</a:t>
            </a:r>
          </a:p>
          <a:p>
            <a:r>
              <a:rPr lang="en-US" dirty="0">
                <a:solidFill>
                  <a:srgbClr val="0070C0"/>
                </a:solidFill>
              </a:rPr>
              <a:t>Structured Grids</a:t>
            </a:r>
          </a:p>
          <a:p>
            <a:r>
              <a:rPr lang="en-US" dirty="0">
                <a:solidFill>
                  <a:srgbClr val="0070C0"/>
                </a:solidFill>
              </a:rPr>
              <a:t>Unstructured Grids</a:t>
            </a:r>
          </a:p>
          <a:p>
            <a:r>
              <a:rPr lang="en-US" dirty="0"/>
              <a:t>MapReduce</a:t>
            </a:r>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p:txBody>
      </p:sp>
      <p:sp>
        <p:nvSpPr>
          <p:cNvPr id="4" name="TextBox 3"/>
          <p:cNvSpPr txBox="1"/>
          <p:nvPr/>
        </p:nvSpPr>
        <p:spPr>
          <a:xfrm>
            <a:off x="4185138" y="844062"/>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fontScale="90000"/>
          </a:bodyPr>
          <a:lstStyle/>
          <a:p>
            <a:r>
              <a:rPr lang="en-US" b="1" dirty="0"/>
              <a:t>51 Use Cases: What </a:t>
            </a:r>
            <a:r>
              <a:rPr lang="en-US" b="1" dirty="0" smtClean="0"/>
              <a:t>is Parallelism Over?</a:t>
            </a:r>
            <a:endParaRPr lang="en-US" b="1" dirty="0"/>
          </a:p>
        </p:txBody>
      </p:sp>
      <p:sp>
        <p:nvSpPr>
          <p:cNvPr id="3" name="Content Placeholder 2"/>
          <p:cNvSpPr>
            <a:spLocks noGrp="1"/>
          </p:cNvSpPr>
          <p:nvPr>
            <p:ph idx="1"/>
          </p:nvPr>
        </p:nvSpPr>
        <p:spPr>
          <a:xfrm>
            <a:off x="0" y="700493"/>
            <a:ext cx="9144000" cy="6098891"/>
          </a:xfrm>
        </p:spPr>
        <p:txBody>
          <a:bodyPr>
            <a:normAutofit/>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t>
            </a:r>
            <a:r>
              <a:rPr lang="en-US" sz="2000" dirty="0" smtClean="0"/>
              <a:t>application and often both</a:t>
            </a:r>
            <a:endParaRPr lang="en-US" sz="2000" dirty="0"/>
          </a:p>
          <a:p>
            <a:r>
              <a:rPr lang="en-US" sz="2000" b="1" dirty="0">
                <a:solidFill>
                  <a:srgbClr val="006BB5"/>
                </a:solidFill>
              </a:rPr>
              <a:t>Decision makers </a:t>
            </a:r>
            <a:r>
              <a:rPr lang="en-US" sz="2000" dirty="0"/>
              <a:t>like researchers or doctors (users of application)</a:t>
            </a:r>
          </a:p>
          <a:p>
            <a:r>
              <a:rPr lang="en-US" sz="2000" b="1" dirty="0" smtClean="0">
                <a:solidFill>
                  <a:srgbClr val="006BB5"/>
                </a:solidFill>
              </a:rPr>
              <a:t>Items</a:t>
            </a:r>
            <a:r>
              <a:rPr lang="en-US" sz="2000" dirty="0" smtClean="0"/>
              <a:t> </a:t>
            </a:r>
            <a:r>
              <a:rPr lang="en-US" sz="2000" dirty="0"/>
              <a:t>such as Images, EMR, Sequences below; observations or contents of online store</a:t>
            </a:r>
          </a:p>
          <a:p>
            <a:pPr lvl="1"/>
            <a:r>
              <a:rPr lang="en-US" sz="1800" b="1" dirty="0">
                <a:solidFill>
                  <a:srgbClr val="006BB5"/>
                </a:solidFill>
              </a:rPr>
              <a:t>Images </a:t>
            </a:r>
            <a:r>
              <a:rPr lang="en-US" sz="1800" dirty="0"/>
              <a:t>or “Electronic Information nuggets”</a:t>
            </a:r>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smtClean="0"/>
              <a:t>specifications, </a:t>
            </a:r>
            <a:r>
              <a:rPr lang="en-US" sz="1800" dirty="0"/>
              <a:t>etc</a:t>
            </a:r>
            <a:r>
              <a:rPr lang="en-US" sz="1800" dirty="0" smtClean="0"/>
              <a:t>., </a:t>
            </a:r>
            <a:r>
              <a:rPr lang="en-US" sz="1800" dirty="0"/>
              <a:t>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smtClean="0">
                <a:solidFill>
                  <a:srgbClr val="006BB5"/>
                </a:solidFill>
              </a:rPr>
              <a:t>Sensors</a:t>
            </a:r>
            <a:r>
              <a:rPr lang="en-US" sz="2000" dirty="0" smtClean="0"/>
              <a:t> – Internet of Things</a:t>
            </a:r>
          </a:p>
          <a:p>
            <a:r>
              <a:rPr lang="en-US" sz="2000" b="1" dirty="0" smtClean="0">
                <a:solidFill>
                  <a:srgbClr val="006BB5"/>
                </a:solidFill>
              </a:rPr>
              <a:t>Events</a:t>
            </a:r>
            <a:r>
              <a:rPr lang="en-US" sz="2000" dirty="0" smtClean="0"/>
              <a:t> such as detected anomalies in telescope or credit card data or atmosphere</a:t>
            </a:r>
          </a:p>
          <a:p>
            <a:r>
              <a:rPr lang="en-US" sz="2000" b="1" dirty="0" smtClean="0">
                <a:solidFill>
                  <a:srgbClr val="0070C0"/>
                </a:solidFill>
              </a:rPr>
              <a:t>(Complex) </a:t>
            </a:r>
            <a:r>
              <a:rPr lang="en-US" sz="2000" b="1" dirty="0" smtClean="0">
                <a:solidFill>
                  <a:srgbClr val="006BB5"/>
                </a:solidFill>
              </a:rPr>
              <a:t>Nodes</a:t>
            </a:r>
            <a:r>
              <a:rPr lang="en-US" sz="2000" b="1" dirty="0" smtClean="0"/>
              <a:t> </a:t>
            </a:r>
            <a:r>
              <a:rPr lang="en-US" sz="2000" dirty="0" smtClean="0"/>
              <a:t>in RDF Graph</a:t>
            </a:r>
          </a:p>
          <a:p>
            <a:r>
              <a:rPr lang="en-US" sz="2000" b="1" dirty="0" smtClean="0">
                <a:solidFill>
                  <a:srgbClr val="006BB5"/>
                </a:solidFill>
              </a:rPr>
              <a:t>Simple nodes </a:t>
            </a:r>
            <a:r>
              <a:rPr lang="en-US" sz="2000" dirty="0" smtClean="0"/>
              <a:t>as in a learning network</a:t>
            </a:r>
          </a:p>
          <a:p>
            <a:r>
              <a:rPr lang="en-US" sz="2000" b="1" dirty="0" smtClean="0">
                <a:solidFill>
                  <a:srgbClr val="006BB5"/>
                </a:solidFill>
              </a:rPr>
              <a:t>Tweets</a:t>
            </a:r>
            <a:r>
              <a:rPr lang="en-US" sz="2000" dirty="0" smtClean="0"/>
              <a:t>, </a:t>
            </a:r>
            <a:r>
              <a:rPr lang="en-US" sz="2000" b="1" dirty="0" smtClean="0">
                <a:solidFill>
                  <a:srgbClr val="006BB5"/>
                </a:solidFill>
              </a:rPr>
              <a:t>Blogs</a:t>
            </a:r>
            <a:r>
              <a:rPr lang="en-US" sz="2000" dirty="0" smtClean="0"/>
              <a:t>, </a:t>
            </a:r>
            <a:r>
              <a:rPr lang="en-US" sz="2000" b="1" dirty="0" smtClean="0">
                <a:solidFill>
                  <a:srgbClr val="006BB5"/>
                </a:solidFill>
              </a:rPr>
              <a:t>Documents</a:t>
            </a:r>
            <a:r>
              <a:rPr lang="en-US" sz="2000" dirty="0" smtClean="0"/>
              <a:t>, </a:t>
            </a:r>
            <a:r>
              <a:rPr lang="en-US" sz="2000" b="1" dirty="0" smtClean="0">
                <a:solidFill>
                  <a:srgbClr val="006BB5"/>
                </a:solidFill>
              </a:rPr>
              <a:t>Web Pages, </a:t>
            </a:r>
            <a:r>
              <a:rPr lang="en-US" sz="2000" dirty="0" smtClean="0"/>
              <a:t>etc.</a:t>
            </a:r>
          </a:p>
          <a:p>
            <a:pPr lvl="1"/>
            <a:r>
              <a:rPr lang="en-US" sz="2000" dirty="0" smtClean="0"/>
              <a:t>And characters/words in them</a:t>
            </a:r>
          </a:p>
          <a:p>
            <a:r>
              <a:rPr lang="en-US" sz="2000" b="1" dirty="0" smtClean="0">
                <a:solidFill>
                  <a:srgbClr val="006BB5"/>
                </a:solidFill>
              </a:rPr>
              <a:t>Files</a:t>
            </a:r>
            <a:r>
              <a:rPr lang="en-US" sz="2000" dirty="0" smtClean="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a:t>
            </a:r>
            <a:r>
              <a:rPr lang="en-US" sz="2000" dirty="0" smtClean="0"/>
              <a:t>simulations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19</a:t>
            </a:fld>
            <a:endParaRPr lang="en-US" dirty="0"/>
          </a:p>
        </p:txBody>
      </p:sp>
    </p:spTree>
    <p:extLst>
      <p:ext uri="{BB962C8B-B14F-4D97-AF65-F5344CB8AC3E}">
        <p14:creationId xmlns:p14="http://schemas.microsoft.com/office/powerpoint/2010/main" val="3626624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67"/>
            <a:ext cx="8229600" cy="685800"/>
          </a:xfrm>
        </p:spPr>
        <p:txBody>
          <a:bodyPr>
            <a:normAutofit fontScale="90000"/>
          </a:bodyPr>
          <a:lstStyle/>
          <a:p>
            <a:r>
              <a:rPr lang="en-US" b="1" dirty="0" smtClean="0"/>
              <a:t>Abstract</a:t>
            </a:r>
            <a:endParaRPr lang="en-US" b="1" dirty="0"/>
          </a:p>
        </p:txBody>
      </p:sp>
      <p:sp>
        <p:nvSpPr>
          <p:cNvPr id="3" name="Content Placeholder 2"/>
          <p:cNvSpPr>
            <a:spLocks noGrp="1"/>
          </p:cNvSpPr>
          <p:nvPr>
            <p:ph idx="1"/>
          </p:nvPr>
        </p:nvSpPr>
        <p:spPr>
          <a:xfrm>
            <a:off x="0" y="688294"/>
            <a:ext cx="9144000" cy="6169705"/>
          </a:xfrm>
        </p:spPr>
        <p:txBody>
          <a:bodyPr>
            <a:noAutofit/>
          </a:bodyPr>
          <a:lstStyle/>
          <a:p>
            <a:r>
              <a:rPr lang="en-US" sz="2000" dirty="0"/>
              <a:t>There is perhaps a broad consensus as to important issues in practical parallel computing as applied to large scale simulations; this is reflected in supercomputer architectures, algorithms, libraries, languages, compilers and best practice for application development. </a:t>
            </a:r>
            <a:endParaRPr lang="en-US" sz="2000" dirty="0" smtClean="0"/>
          </a:p>
          <a:p>
            <a:r>
              <a:rPr lang="en-US" sz="2000" dirty="0" smtClean="0"/>
              <a:t>However </a:t>
            </a:r>
            <a:r>
              <a:rPr lang="en-US" sz="2000" dirty="0"/>
              <a:t>the same is not so true for data intensive computing, even though commercially clouds devote much more resources to data analytics than supercomputers devote to simulations.</a:t>
            </a:r>
          </a:p>
          <a:p>
            <a:r>
              <a:rPr lang="en-US" sz="2000" dirty="0"/>
              <a:t>We look at a sample of over 50 big data applications to identify characteristics of data intensive applications and to deduce needed runtime and architectures. </a:t>
            </a:r>
            <a:endParaRPr lang="en-US" sz="2000" dirty="0" smtClean="0"/>
          </a:p>
          <a:p>
            <a:r>
              <a:rPr lang="en-US" sz="2000" dirty="0" smtClean="0"/>
              <a:t>We </a:t>
            </a:r>
            <a:r>
              <a:rPr lang="en-US" sz="2000" dirty="0"/>
              <a:t>suggest a big data version of the famous Berkeley dwarfs and NAS parallel benchmarks and use these to identify a few key classes of hardware/software architectures. </a:t>
            </a:r>
            <a:endParaRPr lang="en-US" sz="2000" dirty="0" smtClean="0"/>
          </a:p>
          <a:p>
            <a:r>
              <a:rPr lang="en-US" sz="2000" dirty="0" smtClean="0"/>
              <a:t>Our </a:t>
            </a:r>
            <a:r>
              <a:rPr lang="en-US" sz="2000" dirty="0"/>
              <a:t>analysis builds on combining HPC and the Apache software stack that is well used in modern cloud computing.  </a:t>
            </a:r>
            <a:endParaRPr lang="en-US" sz="2000" dirty="0" smtClean="0"/>
          </a:p>
          <a:p>
            <a:r>
              <a:rPr lang="en-US" sz="2000" dirty="0" smtClean="0"/>
              <a:t>Initial </a:t>
            </a:r>
            <a:r>
              <a:rPr lang="en-US" sz="2000" dirty="0"/>
              <a:t>results on academic and commercial clouds and HPC Clusters are presented. </a:t>
            </a:r>
            <a:endParaRPr lang="en-US" sz="2000" dirty="0" smtClean="0"/>
          </a:p>
          <a:p>
            <a:r>
              <a:rPr lang="en-US" sz="2000" dirty="0" smtClean="0"/>
              <a:t>One </a:t>
            </a:r>
            <a:r>
              <a:rPr lang="en-US" sz="2000" dirty="0"/>
              <a:t>suggestion from this work is value of a high performance Java (Grande) runtime that supports simulations and big data</a:t>
            </a:r>
          </a:p>
        </p:txBody>
      </p:sp>
    </p:spTree>
    <p:extLst>
      <p:ext uri="{BB962C8B-B14F-4D97-AF65-F5344CB8AC3E}">
        <p14:creationId xmlns:p14="http://schemas.microsoft.com/office/powerpoint/2010/main" val="3265574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51"/>
            <a:ext cx="8229600" cy="700147"/>
          </a:xfrm>
        </p:spPr>
        <p:txBody>
          <a:bodyPr>
            <a:noAutofit/>
          </a:bodyPr>
          <a:lstStyle/>
          <a:p>
            <a:r>
              <a:rPr lang="en-US" b="1" dirty="0" smtClean="0"/>
              <a:t>Features of 51 Use Cases I</a:t>
            </a:r>
            <a:endParaRPr lang="en-US" b="1" dirty="0"/>
          </a:p>
        </p:txBody>
      </p:sp>
      <p:sp>
        <p:nvSpPr>
          <p:cNvPr id="3" name="Content Placeholder 2"/>
          <p:cNvSpPr>
            <a:spLocks noGrp="1"/>
          </p:cNvSpPr>
          <p:nvPr>
            <p:ph idx="1"/>
          </p:nvPr>
        </p:nvSpPr>
        <p:spPr>
          <a:xfrm>
            <a:off x="94891" y="750498"/>
            <a:ext cx="8936966" cy="4525963"/>
          </a:xfrm>
        </p:spPr>
        <p:txBody>
          <a:bodyPr>
            <a:noAutofit/>
          </a:bodyPr>
          <a:lstStyle/>
          <a:p>
            <a:r>
              <a:rPr lang="en-US" sz="2400" b="1" dirty="0" smtClean="0">
                <a:solidFill>
                  <a:srgbClr val="CC00FF"/>
                </a:solidFill>
              </a:rPr>
              <a:t>PP (26)</a:t>
            </a:r>
            <a:r>
              <a:rPr lang="en-US" sz="2400" dirty="0" smtClean="0">
                <a:solidFill>
                  <a:srgbClr val="CC00FF"/>
                </a:solidFill>
              </a:rPr>
              <a:t> </a:t>
            </a:r>
            <a:r>
              <a:rPr lang="en-US" sz="2400" dirty="0" smtClean="0"/>
              <a:t>Pleasingly </a:t>
            </a:r>
            <a:r>
              <a:rPr lang="en-US" sz="2400" dirty="0"/>
              <a:t>Parallel or Map Only</a:t>
            </a:r>
          </a:p>
          <a:p>
            <a:r>
              <a:rPr lang="en-US" sz="2400" b="1" dirty="0" smtClean="0">
                <a:solidFill>
                  <a:srgbClr val="CC00FF"/>
                </a:solidFill>
              </a:rPr>
              <a:t>MR (18) </a:t>
            </a:r>
            <a:r>
              <a:rPr lang="en-US" sz="2400" dirty="0" smtClean="0"/>
              <a:t>Classic </a:t>
            </a:r>
            <a:r>
              <a:rPr lang="en-US" sz="2400" dirty="0"/>
              <a:t>MapReduce MR (add </a:t>
            </a:r>
            <a:r>
              <a:rPr lang="en-US" sz="2400" dirty="0" err="1"/>
              <a:t>MRStat</a:t>
            </a:r>
            <a:r>
              <a:rPr lang="en-US" sz="2400" dirty="0"/>
              <a:t> below for full count)</a:t>
            </a:r>
          </a:p>
          <a:p>
            <a:r>
              <a:rPr lang="en-US" sz="2400" b="1" dirty="0" err="1" smtClean="0">
                <a:solidFill>
                  <a:srgbClr val="CC00FF"/>
                </a:solidFill>
              </a:rPr>
              <a:t>MRStat</a:t>
            </a:r>
            <a:r>
              <a:rPr lang="en-US" sz="2400" b="1" dirty="0" smtClean="0">
                <a:solidFill>
                  <a:srgbClr val="CC00FF"/>
                </a:solidFill>
              </a:rPr>
              <a:t> (7</a:t>
            </a:r>
            <a:r>
              <a:rPr lang="en-US" sz="2400" dirty="0" smtClean="0"/>
              <a:t>) Simple </a:t>
            </a:r>
            <a:r>
              <a:rPr lang="en-US" sz="2400" dirty="0"/>
              <a:t>version of MR where key computations are simple reduction as found in statistical averages such as histograms and averages</a:t>
            </a:r>
          </a:p>
          <a:p>
            <a:r>
              <a:rPr lang="en-US" sz="2400" b="1" dirty="0" err="1" smtClean="0">
                <a:solidFill>
                  <a:srgbClr val="CC00FF"/>
                </a:solidFill>
              </a:rPr>
              <a:t>MRIter</a:t>
            </a:r>
            <a:r>
              <a:rPr lang="en-US" sz="2400" b="1" dirty="0" smtClean="0">
                <a:solidFill>
                  <a:srgbClr val="CC00FF"/>
                </a:solidFill>
              </a:rPr>
              <a:t> (23</a:t>
            </a:r>
            <a:r>
              <a:rPr lang="en-US" sz="2400" dirty="0" smtClean="0">
                <a:solidFill>
                  <a:srgbClr val="CC00FF"/>
                </a:solidFill>
              </a:rPr>
              <a:t>)</a:t>
            </a:r>
            <a:r>
              <a:rPr lang="en-US" sz="2400" dirty="0" smtClean="0"/>
              <a:t> Iterative </a:t>
            </a:r>
            <a:r>
              <a:rPr lang="en-US" sz="2400" dirty="0"/>
              <a:t>MapReduce or </a:t>
            </a:r>
            <a:r>
              <a:rPr lang="en-US" sz="2400" dirty="0" smtClean="0"/>
              <a:t>MPI (Spark, Twister)</a:t>
            </a:r>
            <a:endParaRPr lang="en-US" sz="2400" dirty="0"/>
          </a:p>
          <a:p>
            <a:r>
              <a:rPr lang="en-US" sz="2400" b="1" dirty="0" smtClean="0">
                <a:solidFill>
                  <a:srgbClr val="CC00FF"/>
                </a:solidFill>
              </a:rPr>
              <a:t>Graph (9)</a:t>
            </a:r>
            <a:r>
              <a:rPr lang="en-US" sz="2400" dirty="0" smtClean="0"/>
              <a:t> Complex </a:t>
            </a:r>
            <a:r>
              <a:rPr lang="en-US" sz="2400" dirty="0"/>
              <a:t>graph data structure needed in analysis </a:t>
            </a:r>
          </a:p>
          <a:p>
            <a:r>
              <a:rPr lang="en-US" sz="2400" b="1" dirty="0" smtClean="0">
                <a:solidFill>
                  <a:srgbClr val="CC00FF"/>
                </a:solidFill>
              </a:rPr>
              <a:t>Fusion (11)</a:t>
            </a:r>
            <a:r>
              <a:rPr lang="en-US" sz="2400" dirty="0" smtClean="0"/>
              <a:t> Integrate </a:t>
            </a:r>
            <a:r>
              <a:rPr lang="en-US" sz="2400" dirty="0"/>
              <a:t>diverse data to aid discovery/decision making; could involve sophisticated algorithms or could just be a portal</a:t>
            </a:r>
          </a:p>
          <a:p>
            <a:r>
              <a:rPr lang="en-US" sz="2400" b="1" dirty="0" smtClean="0">
                <a:solidFill>
                  <a:srgbClr val="CC00FF"/>
                </a:solidFill>
              </a:rPr>
              <a:t>Streaming (41) </a:t>
            </a:r>
            <a:r>
              <a:rPr lang="en-US" sz="2400" dirty="0" smtClean="0"/>
              <a:t>Some </a:t>
            </a:r>
            <a:r>
              <a:rPr lang="en-US" sz="2400" dirty="0"/>
              <a:t>data comes in incrementally and is processed this way</a:t>
            </a:r>
          </a:p>
          <a:p>
            <a:r>
              <a:rPr lang="en-US" sz="2400" b="1" dirty="0">
                <a:solidFill>
                  <a:srgbClr val="CC00FF"/>
                </a:solidFill>
              </a:rPr>
              <a:t>Classify	</a:t>
            </a:r>
            <a:r>
              <a:rPr lang="en-US" sz="2400" b="1" dirty="0" smtClean="0">
                <a:solidFill>
                  <a:srgbClr val="CC00FF"/>
                </a:solidFill>
              </a:rPr>
              <a:t>(30) </a:t>
            </a:r>
            <a:r>
              <a:rPr lang="en-US" sz="2400" dirty="0" smtClean="0"/>
              <a:t>Classification</a:t>
            </a:r>
            <a:r>
              <a:rPr lang="en-US" sz="2400" dirty="0"/>
              <a:t>: divide data into </a:t>
            </a:r>
            <a:r>
              <a:rPr lang="en-US" sz="2400" dirty="0" smtClean="0"/>
              <a:t>categories</a:t>
            </a:r>
          </a:p>
          <a:p>
            <a:r>
              <a:rPr lang="en-US" sz="2400" b="1" dirty="0" smtClean="0">
                <a:solidFill>
                  <a:srgbClr val="CC00FF"/>
                </a:solidFill>
              </a:rPr>
              <a:t>S/Q (12) </a:t>
            </a:r>
            <a:r>
              <a:rPr lang="en-US" sz="2400" dirty="0" smtClean="0"/>
              <a:t>Index</a:t>
            </a:r>
            <a:r>
              <a:rPr lang="en-US" sz="2400" dirty="0"/>
              <a:t>, Search and Query</a:t>
            </a:r>
          </a:p>
          <a:p>
            <a:endParaRPr lang="en-US" sz="2400" dirty="0"/>
          </a:p>
        </p:txBody>
      </p:sp>
    </p:spTree>
    <p:extLst>
      <p:ext uri="{BB962C8B-B14F-4D97-AF65-F5344CB8AC3E}">
        <p14:creationId xmlns:p14="http://schemas.microsoft.com/office/powerpoint/2010/main" val="3623882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7751"/>
          </a:xfrm>
        </p:spPr>
        <p:txBody>
          <a:bodyPr/>
          <a:lstStyle/>
          <a:p>
            <a:r>
              <a:rPr lang="en-US" b="1" dirty="0"/>
              <a:t>Features of 51 Use Cases </a:t>
            </a:r>
            <a:r>
              <a:rPr lang="en-US" b="1" dirty="0" smtClean="0"/>
              <a:t>II</a:t>
            </a:r>
            <a:endParaRPr lang="en-US" dirty="0"/>
          </a:p>
        </p:txBody>
      </p:sp>
      <p:sp>
        <p:nvSpPr>
          <p:cNvPr id="3" name="Content Placeholder 2"/>
          <p:cNvSpPr>
            <a:spLocks noGrp="1"/>
          </p:cNvSpPr>
          <p:nvPr>
            <p:ph idx="1"/>
          </p:nvPr>
        </p:nvSpPr>
        <p:spPr>
          <a:xfrm>
            <a:off x="0" y="685799"/>
            <a:ext cx="8988724" cy="5982420"/>
          </a:xfrm>
        </p:spPr>
        <p:txBody>
          <a:bodyPr>
            <a:noAutofit/>
          </a:bodyPr>
          <a:lstStyle/>
          <a:p>
            <a:r>
              <a:rPr lang="en-US" sz="2400" b="1" dirty="0" smtClean="0">
                <a:solidFill>
                  <a:srgbClr val="CC00FF"/>
                </a:solidFill>
              </a:rPr>
              <a:t>CF (4) </a:t>
            </a:r>
            <a:r>
              <a:rPr lang="en-US" sz="2400" dirty="0" smtClean="0"/>
              <a:t>Collaborative </a:t>
            </a:r>
            <a:r>
              <a:rPr lang="en-US" sz="2400" dirty="0"/>
              <a:t>Filtering for recommender engines</a:t>
            </a:r>
          </a:p>
          <a:p>
            <a:r>
              <a:rPr lang="en-US" sz="2400" b="1" dirty="0" smtClean="0">
                <a:solidFill>
                  <a:srgbClr val="CC00FF"/>
                </a:solidFill>
              </a:rPr>
              <a:t>LML (36) </a:t>
            </a:r>
            <a:r>
              <a:rPr lang="en-US" sz="2400" dirty="0" smtClean="0"/>
              <a:t>Local </a:t>
            </a:r>
            <a:r>
              <a:rPr lang="en-US" sz="2400" dirty="0"/>
              <a:t>Machine Learning (Independent for each parallel entity)</a:t>
            </a:r>
          </a:p>
          <a:p>
            <a:r>
              <a:rPr lang="en-US" sz="2400" b="1" dirty="0" smtClean="0">
                <a:solidFill>
                  <a:srgbClr val="CC00FF"/>
                </a:solidFill>
              </a:rPr>
              <a:t>GML (23) </a:t>
            </a:r>
            <a:r>
              <a:rPr lang="en-US" sz="2400" dirty="0" smtClean="0"/>
              <a:t>Global </a:t>
            </a:r>
            <a:r>
              <a:rPr lang="en-US" sz="2400" dirty="0"/>
              <a:t>Machine Learning: Deep Learning, Clustering, LDA, PLSI, MDS, </a:t>
            </a:r>
          </a:p>
          <a:p>
            <a:pPr lvl="1"/>
            <a:r>
              <a:rPr lang="en-US" sz="2000" dirty="0"/>
              <a:t>Large Scale Optimizations as in </a:t>
            </a:r>
            <a:r>
              <a:rPr lang="en-US" sz="2000" dirty="0" err="1"/>
              <a:t>Variational</a:t>
            </a:r>
            <a:r>
              <a:rPr lang="en-US" sz="2000" dirty="0"/>
              <a:t> Bayes, MCMC, Lifted Belief Propagation, Stochastic Gradient Descent, L-BFGS, </a:t>
            </a:r>
            <a:r>
              <a:rPr lang="en-US" sz="2000" dirty="0" err="1"/>
              <a:t>Levenberg</a:t>
            </a:r>
            <a:r>
              <a:rPr lang="en-US" sz="2000" dirty="0"/>
              <a:t>-Marquardt . Can call EGO or Exascale Global Optimization with scalable parallel algorithm</a:t>
            </a:r>
          </a:p>
          <a:p>
            <a:r>
              <a:rPr lang="en-US" sz="2400" b="1" dirty="0" smtClean="0">
                <a:solidFill>
                  <a:srgbClr val="CC00FF"/>
                </a:solidFill>
              </a:rPr>
              <a:t>Workflow (51) </a:t>
            </a:r>
            <a:r>
              <a:rPr lang="en-US" sz="2400" dirty="0" smtClean="0"/>
              <a:t>Universal </a:t>
            </a:r>
          </a:p>
          <a:p>
            <a:r>
              <a:rPr lang="en-US" sz="2400" b="1" dirty="0" smtClean="0">
                <a:solidFill>
                  <a:srgbClr val="CC00FF"/>
                </a:solidFill>
              </a:rPr>
              <a:t>GIS (16) </a:t>
            </a:r>
            <a:r>
              <a:rPr lang="en-US" sz="2400" dirty="0" smtClean="0"/>
              <a:t>Geotagged </a:t>
            </a:r>
            <a:r>
              <a:rPr lang="en-US" sz="2400" dirty="0"/>
              <a:t>data and often displayed in ESRI, Microsoft Virtual Earth, Google Earth, </a:t>
            </a:r>
            <a:r>
              <a:rPr lang="en-US" sz="2400" dirty="0" err="1"/>
              <a:t>GeoServer</a:t>
            </a:r>
            <a:r>
              <a:rPr lang="en-US" sz="2400" dirty="0"/>
              <a:t> etc.</a:t>
            </a:r>
          </a:p>
          <a:p>
            <a:r>
              <a:rPr lang="en-US" sz="2400" b="1" dirty="0">
                <a:solidFill>
                  <a:srgbClr val="CC00FF"/>
                </a:solidFill>
              </a:rPr>
              <a:t>HPC	</a:t>
            </a:r>
            <a:r>
              <a:rPr lang="en-US" sz="2400" b="1" dirty="0" smtClean="0">
                <a:solidFill>
                  <a:srgbClr val="CC00FF"/>
                </a:solidFill>
              </a:rPr>
              <a:t>(5) </a:t>
            </a:r>
            <a:r>
              <a:rPr lang="en-US" sz="2400" dirty="0" smtClean="0"/>
              <a:t>Classic </a:t>
            </a:r>
            <a:r>
              <a:rPr lang="en-US" sz="2400" dirty="0"/>
              <a:t>large-scale simulation of cosmos, materials, etc. generating (visualization) data</a:t>
            </a:r>
          </a:p>
          <a:p>
            <a:r>
              <a:rPr lang="en-US" sz="2400" b="1" dirty="0" smtClean="0">
                <a:solidFill>
                  <a:srgbClr val="CC00FF"/>
                </a:solidFill>
              </a:rPr>
              <a:t>Agent (2) </a:t>
            </a:r>
            <a:r>
              <a:rPr lang="en-US" sz="2400" dirty="0" smtClean="0"/>
              <a:t>Simulations </a:t>
            </a:r>
            <a:r>
              <a:rPr lang="en-US" sz="2400" dirty="0"/>
              <a:t>of models of data-defined macroscopic entities represented as agents</a:t>
            </a:r>
          </a:p>
          <a:p>
            <a:endParaRPr lang="en-US" sz="2400" dirty="0"/>
          </a:p>
        </p:txBody>
      </p:sp>
    </p:spTree>
    <p:extLst>
      <p:ext uri="{BB962C8B-B14F-4D97-AF65-F5344CB8AC3E}">
        <p14:creationId xmlns:p14="http://schemas.microsoft.com/office/powerpoint/2010/main" val="1540927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44"/>
            <a:ext cx="9144000" cy="1143000"/>
          </a:xfrm>
        </p:spPr>
        <p:txBody>
          <a:bodyPr>
            <a:normAutofit fontScale="90000"/>
          </a:bodyPr>
          <a:lstStyle/>
          <a:p>
            <a:r>
              <a:rPr lang="en-US" b="1" dirty="0" smtClean="0"/>
              <a:t>Global Machine Learning aka EGO – Exascale Global Optimization</a:t>
            </a:r>
            <a:endParaRPr lang="en-US" b="1" dirty="0"/>
          </a:p>
        </p:txBody>
      </p:sp>
      <p:sp>
        <p:nvSpPr>
          <p:cNvPr id="3" name="Content Placeholder 2"/>
          <p:cNvSpPr>
            <a:spLocks noGrp="1"/>
          </p:cNvSpPr>
          <p:nvPr>
            <p:ph idx="1"/>
          </p:nvPr>
        </p:nvSpPr>
        <p:spPr>
          <a:xfrm>
            <a:off x="0" y="1283044"/>
            <a:ext cx="9144000" cy="5396219"/>
          </a:xfrm>
        </p:spPr>
        <p:txBody>
          <a:bodyPr>
            <a:normAutofit fontScale="77500" lnSpcReduction="20000"/>
          </a:bodyPr>
          <a:lstStyle/>
          <a:p>
            <a:r>
              <a:rPr lang="en-US" dirty="0" smtClean="0"/>
              <a:t>Typically maximum likelihood or </a:t>
            </a:r>
            <a:r>
              <a:rPr lang="en-US" dirty="0" smtClean="0">
                <a:sym typeface="Symbol" panose="05050102010706020507" pitchFamily="18" charset="2"/>
              </a:rPr>
              <a:t></a:t>
            </a:r>
            <a:r>
              <a:rPr lang="en-US" baseline="30000" dirty="0" smtClean="0">
                <a:sym typeface="Symbol" panose="05050102010706020507" pitchFamily="18" charset="2"/>
              </a:rPr>
              <a:t>2</a:t>
            </a:r>
            <a:r>
              <a:rPr lang="en-US" dirty="0" smtClean="0">
                <a:sym typeface="Symbol" panose="05050102010706020507" pitchFamily="18" charset="2"/>
              </a:rPr>
              <a:t> with a sum over the N data items – documents, sequences, items to be sold, images etc. and often </a:t>
            </a:r>
            <a:r>
              <a:rPr lang="en-US" dirty="0">
                <a:sym typeface="Symbol" panose="05050102010706020507" pitchFamily="18" charset="2"/>
              </a:rPr>
              <a:t>links (point-pairs</a:t>
            </a:r>
            <a:r>
              <a:rPr lang="en-US" dirty="0" smtClean="0">
                <a:sym typeface="Symbol" panose="05050102010706020507" pitchFamily="18" charset="2"/>
              </a:rPr>
              <a:t>). Usually it’s a sum of positive numbers as in least squares</a:t>
            </a:r>
          </a:p>
          <a:p>
            <a:r>
              <a:rPr lang="en-US" dirty="0" smtClean="0">
                <a:sym typeface="Symbol" panose="05050102010706020507" pitchFamily="18" charset="2"/>
              </a:rPr>
              <a:t>Covering clustering/community detection, mixture models, topic determination, Multidimensional scaling, (Deep) Learning Networks</a:t>
            </a:r>
          </a:p>
          <a:p>
            <a:r>
              <a:rPr lang="en-US" dirty="0" smtClean="0">
                <a:sym typeface="Symbol" panose="05050102010706020507" pitchFamily="18" charset="2"/>
              </a:rPr>
              <a:t>PageRank is “just” parallel linear algebra</a:t>
            </a:r>
          </a:p>
          <a:p>
            <a:r>
              <a:rPr lang="en-US" dirty="0" smtClean="0">
                <a:sym typeface="Symbol" panose="05050102010706020507" pitchFamily="18" charset="2"/>
              </a:rPr>
              <a:t>Note many Mahout algorithms are sequential – partly as MapReduce limited; partly because parallelism unclear</a:t>
            </a:r>
          </a:p>
          <a:p>
            <a:pPr lvl="1"/>
            <a:r>
              <a:rPr lang="en-US" dirty="0" err="1" smtClean="0">
                <a:sym typeface="Symbol" panose="05050102010706020507" pitchFamily="18" charset="2"/>
              </a:rPr>
              <a:t>MLLib</a:t>
            </a:r>
            <a:r>
              <a:rPr lang="en-US" dirty="0" smtClean="0">
                <a:sym typeface="Symbol" panose="05050102010706020507" pitchFamily="18" charset="2"/>
              </a:rPr>
              <a:t> (Spark based) better</a:t>
            </a:r>
          </a:p>
          <a:p>
            <a:r>
              <a:rPr lang="en-US" dirty="0" smtClean="0">
                <a:sym typeface="Symbol" panose="05050102010706020507" pitchFamily="18" charset="2"/>
              </a:rPr>
              <a:t>SVM and Hidden Markov Models do not use large scale parallelization in practice?</a:t>
            </a:r>
          </a:p>
          <a:p>
            <a:r>
              <a:rPr lang="en-US" dirty="0" smtClean="0">
                <a:sym typeface="Symbol" panose="05050102010706020507" pitchFamily="18" charset="2"/>
              </a:rPr>
              <a:t>Detailed papers on particular parallel graph algorithms</a:t>
            </a:r>
          </a:p>
          <a:p>
            <a:r>
              <a:rPr lang="en-US" dirty="0" smtClean="0">
                <a:sym typeface="Symbol" panose="05050102010706020507" pitchFamily="18" charset="2"/>
              </a:rPr>
              <a:t>Name invented at Argonne-Chicago workshop</a:t>
            </a:r>
          </a:p>
        </p:txBody>
      </p:sp>
    </p:spTree>
    <p:extLst>
      <p:ext uri="{BB962C8B-B14F-4D97-AF65-F5344CB8AC3E}">
        <p14:creationId xmlns:p14="http://schemas.microsoft.com/office/powerpoint/2010/main" val="997625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121"/>
            <a:ext cx="9144000" cy="1143000"/>
          </a:xfrm>
        </p:spPr>
        <p:txBody>
          <a:bodyPr>
            <a:normAutofit fontScale="90000"/>
          </a:bodyPr>
          <a:lstStyle/>
          <a:p>
            <a:r>
              <a:rPr lang="en-US" b="1" dirty="0"/>
              <a:t>7 Computational Giants of </a:t>
            </a:r>
            <a:br>
              <a:rPr lang="en-US" b="1" dirty="0"/>
            </a:br>
            <a:r>
              <a:rPr lang="en-US" b="1" dirty="0" smtClean="0"/>
              <a:t>NRC Massive </a:t>
            </a:r>
            <a:r>
              <a:rPr lang="en-US" b="1" dirty="0"/>
              <a:t>Data </a:t>
            </a:r>
            <a:r>
              <a:rPr lang="en-US" b="1" dirty="0" smtClean="0"/>
              <a:t>Analysis Report </a:t>
            </a:r>
            <a:endParaRPr lang="en-US" b="1" dirty="0"/>
          </a:p>
        </p:txBody>
      </p:sp>
      <p:sp>
        <p:nvSpPr>
          <p:cNvPr id="3" name="Content Placeholder 2"/>
          <p:cNvSpPr>
            <a:spLocks noGrp="1"/>
          </p:cNvSpPr>
          <p:nvPr>
            <p:ph idx="1"/>
          </p:nvPr>
        </p:nvSpPr>
        <p:spPr>
          <a:xfrm>
            <a:off x="94890" y="1496683"/>
            <a:ext cx="9049110" cy="4525963"/>
          </a:xfrm>
        </p:spPr>
        <p:txBody>
          <a:bodyPr/>
          <a:lstStyle/>
          <a:p>
            <a:pPr marL="514350" indent="-514350">
              <a:buFont typeface="+mj-lt"/>
              <a:buAutoNum type="arabicParenR"/>
            </a:pPr>
            <a:r>
              <a:rPr lang="en-US" b="1" dirty="0" smtClean="0">
                <a:solidFill>
                  <a:srgbClr val="CC00FF"/>
                </a:solidFill>
              </a:rPr>
              <a:t>G1:</a:t>
            </a:r>
            <a:r>
              <a:rPr lang="en-US" dirty="0"/>
              <a:t>	Basic </a:t>
            </a:r>
            <a:r>
              <a:rPr lang="en-US" dirty="0" smtClean="0"/>
              <a:t>Statistics e.g. </a:t>
            </a:r>
            <a:r>
              <a:rPr lang="en-US" dirty="0" err="1" smtClean="0"/>
              <a:t>MRStat</a:t>
            </a:r>
            <a:endParaRPr lang="en-US" dirty="0"/>
          </a:p>
          <a:p>
            <a:pPr marL="514350" indent="-514350">
              <a:buFont typeface="+mj-lt"/>
              <a:buAutoNum type="arabicParenR"/>
            </a:pPr>
            <a:r>
              <a:rPr lang="en-US" b="1" dirty="0" smtClean="0">
                <a:solidFill>
                  <a:srgbClr val="CC00FF"/>
                </a:solidFill>
              </a:rPr>
              <a:t>G2:</a:t>
            </a:r>
            <a:r>
              <a:rPr lang="en-US" dirty="0"/>
              <a:t>	Generalized N-Body Problems</a:t>
            </a:r>
          </a:p>
          <a:p>
            <a:pPr marL="514350" indent="-514350">
              <a:buFont typeface="+mj-lt"/>
              <a:buAutoNum type="arabicParenR"/>
            </a:pPr>
            <a:r>
              <a:rPr lang="en-US" b="1" dirty="0" smtClean="0">
                <a:solidFill>
                  <a:srgbClr val="CC00FF"/>
                </a:solidFill>
              </a:rPr>
              <a:t>G3:</a:t>
            </a:r>
            <a:r>
              <a:rPr lang="en-US" dirty="0"/>
              <a:t>	Graph-Theoretic Computations</a:t>
            </a:r>
          </a:p>
          <a:p>
            <a:pPr marL="514350" indent="-514350">
              <a:buFont typeface="+mj-lt"/>
              <a:buAutoNum type="arabicParenR"/>
            </a:pPr>
            <a:r>
              <a:rPr lang="en-US" b="1" dirty="0" smtClean="0">
                <a:solidFill>
                  <a:srgbClr val="CC00FF"/>
                </a:solidFill>
              </a:rPr>
              <a:t>G4:</a:t>
            </a:r>
            <a:r>
              <a:rPr lang="en-US" dirty="0"/>
              <a:t>	Linear Algebraic Computations</a:t>
            </a:r>
          </a:p>
          <a:p>
            <a:pPr marL="514350" indent="-514350">
              <a:buFont typeface="+mj-lt"/>
              <a:buAutoNum type="arabicParenR"/>
            </a:pPr>
            <a:r>
              <a:rPr lang="en-US" b="1" dirty="0" smtClean="0">
                <a:solidFill>
                  <a:srgbClr val="CC00FF"/>
                </a:solidFill>
              </a:rPr>
              <a:t>G5:</a:t>
            </a:r>
            <a:r>
              <a:rPr lang="en-US" dirty="0"/>
              <a:t>	</a:t>
            </a:r>
            <a:r>
              <a:rPr lang="en-US" dirty="0" smtClean="0"/>
              <a:t>Optimizations e.g. Linear Programming</a:t>
            </a:r>
            <a:endParaRPr lang="en-US" dirty="0"/>
          </a:p>
          <a:p>
            <a:pPr marL="514350" indent="-514350">
              <a:buFont typeface="+mj-lt"/>
              <a:buAutoNum type="arabicParenR"/>
            </a:pPr>
            <a:r>
              <a:rPr lang="en-US" b="1" dirty="0" smtClean="0">
                <a:solidFill>
                  <a:srgbClr val="CC00FF"/>
                </a:solidFill>
              </a:rPr>
              <a:t>G6:</a:t>
            </a:r>
            <a:r>
              <a:rPr lang="en-US" dirty="0"/>
              <a:t>	</a:t>
            </a:r>
            <a:r>
              <a:rPr lang="en-US" dirty="0" smtClean="0"/>
              <a:t>Integration e.g. LDA and other GML</a:t>
            </a:r>
            <a:endParaRPr lang="en-US" dirty="0"/>
          </a:p>
          <a:p>
            <a:pPr marL="514350" indent="-514350">
              <a:buFont typeface="+mj-lt"/>
              <a:buAutoNum type="arabicParenR"/>
            </a:pPr>
            <a:r>
              <a:rPr lang="en-US" b="1" dirty="0" smtClean="0">
                <a:solidFill>
                  <a:srgbClr val="CC00FF"/>
                </a:solidFill>
              </a:rPr>
              <a:t>G7:</a:t>
            </a:r>
            <a:r>
              <a:rPr lang="en-US" dirty="0"/>
              <a:t>	Alignment </a:t>
            </a:r>
            <a:r>
              <a:rPr lang="en-US" dirty="0" smtClean="0"/>
              <a:t>Problems e.g. BLAST</a:t>
            </a:r>
            <a:endParaRPr lang="en-US" dirty="0"/>
          </a:p>
        </p:txBody>
      </p:sp>
    </p:spTree>
    <p:extLst>
      <p:ext uri="{BB962C8B-B14F-4D97-AF65-F5344CB8AC3E}">
        <p14:creationId xmlns:p14="http://schemas.microsoft.com/office/powerpoint/2010/main" val="3050070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t>Examples: Especially Image and Internet of Things based Applications</a:t>
            </a:r>
            <a:endParaRPr lang="en-US" b="1" dirty="0"/>
          </a:p>
        </p:txBody>
      </p:sp>
    </p:spTree>
    <p:extLst>
      <p:ext uri="{BB962C8B-B14F-4D97-AF65-F5344CB8AC3E}">
        <p14:creationId xmlns:p14="http://schemas.microsoft.com/office/powerpoint/2010/main" val="1007209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22" y="0"/>
            <a:ext cx="8229600" cy="1143000"/>
          </a:xfrm>
        </p:spPr>
        <p:txBody>
          <a:bodyPr>
            <a:noAutofit/>
          </a:bodyPr>
          <a:lstStyle/>
          <a:p>
            <a:r>
              <a:rPr lang="en-US" sz="2800" b="1" dirty="0" smtClean="0"/>
              <a:t>3: Census Bureau Statistical </a:t>
            </a:r>
            <a:r>
              <a:rPr lang="en-US" sz="2800" b="1" dirty="0"/>
              <a:t>Survey Response Improvement (Adaptive Design)</a:t>
            </a:r>
          </a:p>
        </p:txBody>
      </p:sp>
      <p:sp>
        <p:nvSpPr>
          <p:cNvPr id="3" name="Content Placeholder 2"/>
          <p:cNvSpPr>
            <a:spLocks noGrp="1"/>
          </p:cNvSpPr>
          <p:nvPr>
            <p:ph idx="1"/>
          </p:nvPr>
        </p:nvSpPr>
        <p:spPr>
          <a:xfrm>
            <a:off x="0" y="1073658"/>
            <a:ext cx="9048750" cy="5218285"/>
          </a:xfrm>
        </p:spPr>
        <p:txBody>
          <a:bodyPr/>
          <a:lstStyle/>
          <a:p>
            <a:r>
              <a:rPr lang="en-US" sz="1900" b="1" dirty="0">
                <a:solidFill>
                  <a:srgbClr val="FF0000"/>
                </a:solidFill>
              </a:rPr>
              <a:t>Application: </a:t>
            </a:r>
            <a:r>
              <a:rPr lang="en-US" sz="1900" dirty="0"/>
              <a:t>Survey costs are increasing as survey response declines. The goal of this work is to use advanced “recommendation system techniques” that are open and scientifically objective, using data mashed up from several sources and historical survey para-data (administrative data about the survey) to drive operational processes in an effort to increase quality and reduce the cost of field surveys</a:t>
            </a:r>
            <a:r>
              <a:rPr lang="en-US" sz="1900" dirty="0" smtClean="0"/>
              <a:t>.</a:t>
            </a:r>
            <a:endParaRPr lang="en-US" sz="1900" b="1" dirty="0" smtClean="0">
              <a:solidFill>
                <a:srgbClr val="FF0000"/>
              </a:solidFill>
            </a:endParaRPr>
          </a:p>
          <a:p>
            <a:r>
              <a:rPr lang="en-US" sz="1900" b="1" dirty="0" smtClean="0">
                <a:solidFill>
                  <a:srgbClr val="FF0000"/>
                </a:solidFill>
              </a:rPr>
              <a:t>Current </a:t>
            </a:r>
            <a:r>
              <a:rPr lang="en-US" sz="1900" b="1" dirty="0">
                <a:solidFill>
                  <a:srgbClr val="FF0000"/>
                </a:solidFill>
              </a:rPr>
              <a:t>Approach: </a:t>
            </a:r>
            <a:r>
              <a:rPr lang="en-US" sz="1900" dirty="0"/>
              <a:t>About a petabyte of data coming from surveys and other government administrative sources. Data can be streamed with approximately 150 million records transmitted as field data streamed continuously, during the decennial census. All data must be both confidential and secure. All processes must be auditable for security and confidentiality as required by various legal statutes. Data quality should be high and statistically checked for accuracy and reliability throughout the collection process. Use Hadoop, Spark, Hive, R, SAS, Mahout, </a:t>
            </a:r>
            <a:r>
              <a:rPr lang="en-US" sz="1900" dirty="0" err="1"/>
              <a:t>Allegrograph</a:t>
            </a:r>
            <a:r>
              <a:rPr lang="en-US" sz="1900" dirty="0"/>
              <a:t>, MySQL, Oracle, Storm, </a:t>
            </a:r>
            <a:r>
              <a:rPr lang="en-US" sz="1900" dirty="0" err="1"/>
              <a:t>BigMemory</a:t>
            </a:r>
            <a:r>
              <a:rPr lang="en-US" sz="1900" dirty="0"/>
              <a:t>, Cassandra, Pig software.</a:t>
            </a:r>
            <a:endParaRPr lang="en-US" sz="1900" b="1" dirty="0" smtClean="0">
              <a:solidFill>
                <a:srgbClr val="FF0000"/>
              </a:solidFill>
            </a:endParaRPr>
          </a:p>
          <a:p>
            <a:r>
              <a:rPr lang="en-US" sz="1900" b="1" dirty="0" smtClean="0">
                <a:solidFill>
                  <a:srgbClr val="FF0000"/>
                </a:solidFill>
              </a:rPr>
              <a:t>Futures: </a:t>
            </a:r>
            <a:r>
              <a:rPr lang="en-US" sz="1900" dirty="0"/>
              <a:t>Analytics needs to be developed which give statistical estimations that provide more detail, on a more near real time basis for less cost. The reliability of estimated statistics from such “mashed up” sources still must be evaluated.</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
        <p:nvSpPr>
          <p:cNvPr id="6" name="Rounded Rectangle 5"/>
          <p:cNvSpPr/>
          <p:nvPr/>
        </p:nvSpPr>
        <p:spPr>
          <a:xfrm>
            <a:off x="944924" y="5966603"/>
            <a:ext cx="495554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400"/>
            <a:r>
              <a:rPr lang="en-US" b="1" dirty="0" smtClean="0">
                <a:solidFill>
                  <a:prstClr val="black"/>
                </a:solidFill>
              </a:rPr>
              <a:t>Government </a:t>
            </a:r>
          </a:p>
          <a:p>
            <a:pPr algn="ctr" defTabSz="914400"/>
            <a:r>
              <a:rPr lang="en-US" b="1" dirty="0" smtClean="0">
                <a:solidFill>
                  <a:prstClr val="black"/>
                </a:solidFill>
              </a:rPr>
              <a:t>Streaming, LML, </a:t>
            </a:r>
            <a:r>
              <a:rPr lang="en-US" b="1" dirty="0" err="1" smtClean="0">
                <a:solidFill>
                  <a:prstClr val="black"/>
                </a:solidFill>
              </a:rPr>
              <a:t>MRStat</a:t>
            </a:r>
            <a:r>
              <a:rPr lang="en-US" b="1" dirty="0" smtClean="0">
                <a:solidFill>
                  <a:prstClr val="black"/>
                </a:solidFill>
              </a:rPr>
              <a:t>, PP, Recommender, S/Q</a:t>
            </a:r>
            <a:endParaRPr lang="en-US" b="1" dirty="0">
              <a:solidFill>
                <a:prstClr val="black"/>
              </a:solidFill>
            </a:endParaRPr>
          </a:p>
        </p:txBody>
      </p:sp>
    </p:spTree>
    <p:extLst>
      <p:ext uri="{BB962C8B-B14F-4D97-AF65-F5344CB8AC3E}">
        <p14:creationId xmlns:p14="http://schemas.microsoft.com/office/powerpoint/2010/main" val="1932452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36837"/>
            <a:ext cx="8229600" cy="877276"/>
          </a:xfrm>
        </p:spPr>
        <p:txBody>
          <a:bodyPr>
            <a:normAutofit/>
          </a:bodyPr>
          <a:lstStyle/>
          <a:p>
            <a:r>
              <a:rPr lang="en-US" sz="4800" b="1" dirty="0" smtClean="0"/>
              <a:t>26: Large-scale </a:t>
            </a:r>
            <a:r>
              <a:rPr lang="en-US" sz="4800" b="1" dirty="0"/>
              <a:t>Deep Learning</a:t>
            </a:r>
          </a:p>
        </p:txBody>
      </p:sp>
      <p:sp>
        <p:nvSpPr>
          <p:cNvPr id="3" name="Content Placeholder 2"/>
          <p:cNvSpPr>
            <a:spLocks noGrp="1"/>
          </p:cNvSpPr>
          <p:nvPr>
            <p:ph idx="1"/>
          </p:nvPr>
        </p:nvSpPr>
        <p:spPr>
          <a:xfrm>
            <a:off x="0" y="704827"/>
            <a:ext cx="9048750" cy="2533838"/>
          </a:xfrm>
        </p:spPr>
        <p:txBody>
          <a:bodyPr>
            <a:noAutofit/>
          </a:bodyPr>
          <a:lstStyle/>
          <a:p>
            <a:r>
              <a:rPr lang="en-US" sz="1700" b="1" dirty="0">
                <a:solidFill>
                  <a:srgbClr val="FF0000"/>
                </a:solidFill>
              </a:rPr>
              <a:t>Application: </a:t>
            </a:r>
            <a:r>
              <a:rPr lang="en-US" sz="1700" dirty="0" smtClean="0"/>
              <a:t>Large </a:t>
            </a:r>
            <a:r>
              <a:rPr lang="en-US" sz="1700" dirty="0"/>
              <a:t>models (e.g., neural networks with more neurons and connections) combined with large datasets are increasingly the top performers in benchmark tasks for vision, speech, and Natural Language Processing. One needs to train a deep neural network from a large (&gt;&gt;1TB) corpus of data (typically imagery, video, audio, or text).  Such training procedures often require customization of the neural network architecture, learning criteria, and dataset pre-processing.  In addition to the computational expense demanded by the learning algorithms, the need for rapid prototyping and ease of development is extremely high</a:t>
            </a:r>
            <a:r>
              <a:rPr lang="en-US" sz="1700" dirty="0" smtClean="0"/>
              <a:t>.</a:t>
            </a:r>
          </a:p>
          <a:p>
            <a:r>
              <a:rPr lang="en-US" sz="1700" b="1" dirty="0" smtClean="0">
                <a:solidFill>
                  <a:srgbClr val="FF0000"/>
                </a:solidFill>
              </a:rPr>
              <a:t>Current </a:t>
            </a:r>
            <a:r>
              <a:rPr lang="en-US" sz="1700" b="1" dirty="0">
                <a:solidFill>
                  <a:srgbClr val="FF0000"/>
                </a:solidFill>
              </a:rPr>
              <a:t>Approach: </a:t>
            </a:r>
            <a:r>
              <a:rPr lang="en-US" sz="1700" dirty="0"/>
              <a:t>The</a:t>
            </a:r>
            <a:r>
              <a:rPr lang="en-US" sz="1700" b="1" dirty="0"/>
              <a:t> </a:t>
            </a:r>
            <a:r>
              <a:rPr lang="en-US" sz="1700" dirty="0"/>
              <a:t>largest applications so far are to image recognition and scientific studies of unsupervised learning with 10 million images and up to 11 billion parameters on a 64 GPU HPC Infiniband cluster. Both supervised (using existing classified images) and unsupervised </a:t>
            </a:r>
            <a:r>
              <a:rPr lang="en-US" sz="1700" dirty="0" smtClean="0"/>
              <a:t>applications</a:t>
            </a:r>
            <a:endParaRPr lang="en-US" sz="1700" b="1" dirty="0" smtClean="0">
              <a:solidFill>
                <a:srgbClr val="FF0000"/>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26</a:t>
            </a:fld>
            <a:endParaRPr lang="en-US" dirty="0">
              <a:solidFill>
                <a:prstClr val="black"/>
              </a:solidFill>
            </a:endParaRPr>
          </a:p>
        </p:txBody>
      </p:sp>
      <p:sp>
        <p:nvSpPr>
          <p:cNvPr id="7" name="Rounded Rectangle 6"/>
          <p:cNvSpPr/>
          <p:nvPr/>
        </p:nvSpPr>
        <p:spPr>
          <a:xfrm>
            <a:off x="5250356" y="5746468"/>
            <a:ext cx="377287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400"/>
            <a:r>
              <a:rPr lang="en-US" b="1" dirty="0" smtClean="0">
                <a:solidFill>
                  <a:prstClr val="black"/>
                </a:solidFill>
              </a:rPr>
              <a:t>Deep Learning, Social Networking </a:t>
            </a:r>
            <a:br>
              <a:rPr lang="en-US" b="1" dirty="0" smtClean="0">
                <a:solidFill>
                  <a:prstClr val="black"/>
                </a:solidFill>
              </a:rPr>
            </a:br>
            <a:r>
              <a:rPr lang="en-US" b="1" dirty="0" smtClean="0">
                <a:solidFill>
                  <a:prstClr val="black"/>
                </a:solidFill>
              </a:rPr>
              <a:t>GML, EGO, </a:t>
            </a:r>
            <a:r>
              <a:rPr lang="en-US" b="1" dirty="0" err="1" smtClean="0">
                <a:solidFill>
                  <a:prstClr val="black"/>
                </a:solidFill>
              </a:rPr>
              <a:t>MRIter</a:t>
            </a:r>
            <a:r>
              <a:rPr lang="en-US" b="1" dirty="0" smtClean="0">
                <a:solidFill>
                  <a:prstClr val="black"/>
                </a:solidFill>
              </a:rPr>
              <a:t>, Classify</a:t>
            </a:r>
            <a:endParaRPr lang="en-US" b="1" dirty="0">
              <a:solidFill>
                <a:prstClr val="black"/>
              </a:solidFill>
            </a:endParaRPr>
          </a:p>
        </p:txBody>
      </p:sp>
      <p:sp>
        <p:nvSpPr>
          <p:cNvPr id="9" name="Content Placeholder 2"/>
          <p:cNvSpPr txBox="1">
            <a:spLocks/>
          </p:cNvSpPr>
          <p:nvPr/>
        </p:nvSpPr>
        <p:spPr>
          <a:xfrm>
            <a:off x="25052" y="3704210"/>
            <a:ext cx="5225304" cy="253383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sz="1700" b="1" dirty="0">
                <a:solidFill>
                  <a:srgbClr val="FF0000"/>
                </a:solidFill>
              </a:rPr>
              <a:t>Futures: </a:t>
            </a:r>
            <a:r>
              <a:rPr sz="1700" dirty="0">
                <a:solidFill>
                  <a:prstClr val="black"/>
                </a:solidFill>
              </a:rPr>
              <a:t>Large datasets of 100TB or more may be necessary in order to exploit the representational power of the larger models. Training a self-driving car could take 100 million images at megapixel resolution. Deep Learning shares many characteristics with the broader field of machine learning.  The paramount requirements are high computational throughput for mostly dense linear algebra operations, and extremely high productivity for researcher exploration.  One needs integration of high performance libraries with high level (python) prototyping environments</a:t>
            </a:r>
            <a:endParaRPr sz="1700" b="1" dirty="0" smtClean="0">
              <a:solidFill>
                <a:srgbClr val="FF0000"/>
              </a:solidFill>
            </a:endParaRPr>
          </a:p>
        </p:txBody>
      </p:sp>
      <p:grpSp>
        <p:nvGrpSpPr>
          <p:cNvPr id="12" name="Group 11"/>
          <p:cNvGrpSpPr/>
          <p:nvPr/>
        </p:nvGrpSpPr>
        <p:grpSpPr>
          <a:xfrm>
            <a:off x="5250356" y="3504928"/>
            <a:ext cx="3710040" cy="2164164"/>
            <a:chOff x="5315073" y="3874602"/>
            <a:chExt cx="3710040" cy="2164164"/>
          </a:xfrm>
        </p:grpSpPr>
        <p:pic>
          <p:nvPicPr>
            <p:cNvPr id="8" name="Picture 7"/>
            <p:cNvPicPr>
              <a:picLocks noChangeAspect="1"/>
            </p:cNvPicPr>
            <p:nvPr/>
          </p:nvPicPr>
          <p:blipFill>
            <a:blip r:embed="rId2"/>
            <a:stretch>
              <a:fillRect/>
            </a:stretch>
          </p:blipFill>
          <p:spPr>
            <a:xfrm>
              <a:off x="5435843" y="3874602"/>
              <a:ext cx="3589270" cy="2164164"/>
            </a:xfrm>
            <a:prstGeom prst="rect">
              <a:avLst/>
            </a:prstGeom>
            <a:solidFill>
              <a:schemeClr val="tx1"/>
            </a:solidFill>
          </p:spPr>
        </p:pic>
        <p:sp>
          <p:nvSpPr>
            <p:cNvPr id="10" name="TextBox 9"/>
            <p:cNvSpPr txBox="1"/>
            <p:nvPr/>
          </p:nvSpPr>
          <p:spPr>
            <a:xfrm>
              <a:off x="5315073" y="5665694"/>
              <a:ext cx="394660" cy="369332"/>
            </a:xfrm>
            <a:prstGeom prst="rect">
              <a:avLst/>
            </a:prstGeom>
            <a:noFill/>
          </p:spPr>
          <p:txBody>
            <a:bodyPr wrap="none" rtlCol="0">
              <a:spAutoFit/>
            </a:bodyPr>
            <a:lstStyle/>
            <a:p>
              <a:pPr defTabSz="914400"/>
              <a:r>
                <a:rPr lang="en-US" dirty="0" smtClean="0">
                  <a:solidFill>
                    <a:prstClr val="white"/>
                  </a:solidFill>
                </a:rPr>
                <a:t>IN</a:t>
              </a:r>
              <a:endParaRPr lang="en-US" dirty="0">
                <a:solidFill>
                  <a:prstClr val="white"/>
                </a:solidFill>
              </a:endParaRPr>
            </a:p>
          </p:txBody>
        </p:sp>
        <p:sp>
          <p:nvSpPr>
            <p:cNvPr id="11" name="TextBox 10"/>
            <p:cNvSpPr txBox="1"/>
            <p:nvPr/>
          </p:nvSpPr>
          <p:spPr>
            <a:xfrm>
              <a:off x="5315073" y="3996508"/>
              <a:ext cx="1173409" cy="646331"/>
            </a:xfrm>
            <a:prstGeom prst="rect">
              <a:avLst/>
            </a:prstGeom>
            <a:noFill/>
          </p:spPr>
          <p:txBody>
            <a:bodyPr wrap="square" rtlCol="0">
              <a:spAutoFit/>
            </a:bodyPr>
            <a:lstStyle/>
            <a:p>
              <a:pPr defTabSz="914400"/>
              <a:r>
                <a:rPr lang="en-US" dirty="0" smtClean="0">
                  <a:solidFill>
                    <a:prstClr val="white"/>
                  </a:solidFill>
                </a:rPr>
                <a:t>Classified OUT</a:t>
              </a:r>
              <a:endParaRPr lang="en-US" dirty="0">
                <a:solidFill>
                  <a:prstClr val="white"/>
                </a:solidFill>
              </a:endParaRPr>
            </a:p>
          </p:txBody>
        </p:sp>
      </p:grpSp>
    </p:spTree>
    <p:extLst>
      <p:ext uri="{BB962C8B-B14F-4D97-AF65-F5344CB8AC3E}">
        <p14:creationId xmlns:p14="http://schemas.microsoft.com/office/powerpoint/2010/main" val="4089253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59393"/>
            <a:ext cx="8229600" cy="811875"/>
          </a:xfrm>
        </p:spPr>
        <p:txBody>
          <a:bodyPr>
            <a:noAutofit/>
          </a:bodyPr>
          <a:lstStyle/>
          <a:p>
            <a:r>
              <a:rPr lang="en-US" sz="4800" b="1" dirty="0" smtClean="0"/>
              <a:t>35: </a:t>
            </a:r>
            <a:r>
              <a:rPr lang="en-US" sz="4800" b="1" dirty="0"/>
              <a:t>Light source </a:t>
            </a:r>
            <a:r>
              <a:rPr lang="en-US" sz="4800" b="1" dirty="0" err="1"/>
              <a:t>beamlines</a:t>
            </a:r>
            <a:endParaRPr lang="en-US" sz="4800" b="1" dirty="0"/>
          </a:p>
        </p:txBody>
      </p:sp>
      <p:sp>
        <p:nvSpPr>
          <p:cNvPr id="3" name="Content Placeholder 2"/>
          <p:cNvSpPr>
            <a:spLocks noGrp="1"/>
          </p:cNvSpPr>
          <p:nvPr>
            <p:ph idx="1"/>
          </p:nvPr>
        </p:nvSpPr>
        <p:spPr>
          <a:xfrm>
            <a:off x="0" y="871268"/>
            <a:ext cx="9048750" cy="4114800"/>
          </a:xfrm>
        </p:spPr>
        <p:txBody>
          <a:bodyPr>
            <a:noAutofit/>
          </a:bodyPr>
          <a:lstStyle/>
          <a:p>
            <a:r>
              <a:rPr lang="en-US" sz="2000" b="1" dirty="0">
                <a:solidFill>
                  <a:srgbClr val="FF0000"/>
                </a:solidFill>
              </a:rPr>
              <a:t>Application:</a:t>
            </a:r>
            <a:r>
              <a:rPr lang="en-US" sz="2000" dirty="0"/>
              <a:t> Samples are exposed to X-rays from light sources in a variety of configurations depending on the experiment.  Detectors (essentially high-speed digital cameras) collect the data.  The data are then analyzed to reconstruct a view of the sample or process being studied. </a:t>
            </a:r>
            <a:endParaRPr lang="en-US" sz="2000" dirty="0" smtClean="0"/>
          </a:p>
          <a:p>
            <a:r>
              <a:rPr lang="en-US" sz="2000" b="1" dirty="0" smtClean="0">
                <a:solidFill>
                  <a:srgbClr val="FF0000"/>
                </a:solidFill>
              </a:rPr>
              <a:t>Current </a:t>
            </a:r>
            <a:r>
              <a:rPr lang="en-US" sz="2000" b="1" dirty="0">
                <a:solidFill>
                  <a:srgbClr val="FF0000"/>
                </a:solidFill>
              </a:rPr>
              <a:t>Approach:</a:t>
            </a:r>
            <a:r>
              <a:rPr lang="en-US" sz="2000" dirty="0"/>
              <a:t> A variety of commercial and open source software is used for data analysis – examples including Octopus for Tomographic Reconstruction, </a:t>
            </a:r>
            <a:r>
              <a:rPr lang="en-US" sz="2000" dirty="0" err="1"/>
              <a:t>Avizo</a:t>
            </a:r>
            <a:r>
              <a:rPr lang="en-US" sz="2000" dirty="0"/>
              <a:t> (http://vsg3d.com) and FIJI (a distribution of </a:t>
            </a:r>
            <a:r>
              <a:rPr lang="en-US" sz="2000" dirty="0" err="1"/>
              <a:t>ImageJ</a:t>
            </a:r>
            <a:r>
              <a:rPr lang="en-US" sz="2000" dirty="0"/>
              <a:t>) for Visualization and Analysis. Data transfer is accomplished using physical transport of portable media (severely limits performance) or using high-performance GridFTP, managed by Globus Online or workflow systems such as SPADE.</a:t>
            </a:r>
            <a:endParaRPr lang="en-US" sz="2000" dirty="0" smtClean="0"/>
          </a:p>
          <a:p>
            <a:r>
              <a:rPr lang="en-US" sz="2000" b="1" dirty="0" smtClean="0">
                <a:solidFill>
                  <a:srgbClr val="FF0000"/>
                </a:solidFill>
              </a:rPr>
              <a:t>Futures:</a:t>
            </a:r>
            <a:r>
              <a:rPr lang="en-US" sz="2000" dirty="0" smtClean="0"/>
              <a:t> </a:t>
            </a:r>
            <a:r>
              <a:rPr lang="en-US" sz="2000" dirty="0"/>
              <a:t>Camera resolution is continually increasing. Data transfer to large-scale computing facilities is becoming necessary because of the computational power required to conduct the analysis on time scales useful to the experiment.  Large number of </a:t>
            </a:r>
            <a:r>
              <a:rPr lang="en-US" sz="2000" dirty="0" err="1"/>
              <a:t>beamlines</a:t>
            </a:r>
            <a:r>
              <a:rPr lang="en-US" sz="2000" dirty="0"/>
              <a:t> (e.g. 39 at LBNL ALS) means that </a:t>
            </a:r>
            <a:r>
              <a:rPr lang="en-US" sz="2000" dirty="0" smtClean="0"/>
              <a:t>total </a:t>
            </a:r>
            <a:r>
              <a:rPr lang="en-US" sz="2000" dirty="0"/>
              <a:t>data load is likely to increase significantly </a:t>
            </a:r>
            <a:r>
              <a:rPr lang="en-US" sz="2000" dirty="0" smtClean="0"/>
              <a:t>and require a </a:t>
            </a:r>
            <a:r>
              <a:rPr lang="en-US" sz="2000" dirty="0"/>
              <a:t>generalized infrastructure for analyzing gigabytes per second of data from many </a:t>
            </a:r>
            <a:r>
              <a:rPr lang="en-US" sz="2000" dirty="0" err="1"/>
              <a:t>beamline</a:t>
            </a:r>
            <a:r>
              <a:rPr lang="en-US" sz="2000" dirty="0"/>
              <a:t> detectors at multiple facilities.  </a:t>
            </a:r>
          </a:p>
          <a:p>
            <a:endParaRPr lang="en-US" sz="20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27</a:t>
            </a:fld>
            <a:endParaRPr lang="en-US" dirty="0"/>
          </a:p>
        </p:txBody>
      </p:sp>
      <p:sp>
        <p:nvSpPr>
          <p:cNvPr id="6" name="Rounded Rectangle 5"/>
          <p:cNvSpPr/>
          <p:nvPr/>
        </p:nvSpPr>
        <p:spPr>
          <a:xfrm>
            <a:off x="1181819" y="6152038"/>
            <a:ext cx="4321834"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chemeClr val="tx1"/>
                </a:solidFill>
              </a:rPr>
              <a:t>Research Ecosystem  PP, LML, Streaming</a:t>
            </a:r>
            <a:endParaRPr lang="en-US" b="1" dirty="0">
              <a:solidFill>
                <a:schemeClr val="tx1"/>
              </a:solidFill>
            </a:endParaRPr>
          </a:p>
        </p:txBody>
      </p:sp>
    </p:spTree>
    <p:extLst>
      <p:ext uri="{BB962C8B-B14F-4D97-AF65-F5344CB8AC3E}">
        <p14:creationId xmlns:p14="http://schemas.microsoft.com/office/powerpoint/2010/main" val="937596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66765"/>
            <a:chOff x="0" y="0"/>
            <a:chExt cx="9144000" cy="6866765"/>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5061884" y="6497433"/>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2332421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30"/>
            <a:ext cx="8229600" cy="709001"/>
          </a:xfrm>
        </p:spPr>
        <p:txBody>
          <a:bodyPr>
            <a:normAutofit fontScale="90000"/>
          </a:bodyPr>
          <a:lstStyle/>
          <a:p>
            <a:r>
              <a:rPr lang="en-US" b="1" dirty="0" smtClean="0"/>
              <a:t>9 Image-based Use Cases</a:t>
            </a:r>
            <a:endParaRPr lang="en-US" b="1" dirty="0"/>
          </a:p>
        </p:txBody>
      </p:sp>
      <p:sp>
        <p:nvSpPr>
          <p:cNvPr id="3" name="Content Placeholder 2"/>
          <p:cNvSpPr>
            <a:spLocks noGrp="1"/>
          </p:cNvSpPr>
          <p:nvPr>
            <p:ph idx="1"/>
          </p:nvPr>
        </p:nvSpPr>
        <p:spPr>
          <a:xfrm>
            <a:off x="31261" y="836247"/>
            <a:ext cx="9081477" cy="5744307"/>
          </a:xfrm>
        </p:spPr>
        <p:txBody>
          <a:bodyPr>
            <a:normAutofit fontScale="92500" lnSpcReduction="10000"/>
          </a:bodyPr>
          <a:lstStyle/>
          <a:p>
            <a:r>
              <a:rPr lang="en-US" sz="2400" b="1" dirty="0"/>
              <a:t>17:Pathology Imaging/ Digital </a:t>
            </a:r>
            <a:r>
              <a:rPr lang="en-US" sz="2400" b="1" dirty="0" smtClean="0"/>
              <a:t>Pathology: </a:t>
            </a:r>
            <a:r>
              <a:rPr lang="en-US" sz="2400" b="1" dirty="0" smtClean="0">
                <a:solidFill>
                  <a:srgbClr val="0070C0"/>
                </a:solidFill>
              </a:rPr>
              <a:t>PP, LML, MR </a:t>
            </a:r>
            <a:r>
              <a:rPr lang="en-US" sz="2400" dirty="0" smtClean="0"/>
              <a:t>for search becoming terabyte 3D images, Global Classification</a:t>
            </a:r>
          </a:p>
          <a:p>
            <a:r>
              <a:rPr lang="en-US" sz="2400" b="1" dirty="0"/>
              <a:t>18: Computational </a:t>
            </a:r>
            <a:r>
              <a:rPr lang="en-US" sz="2400" b="1" dirty="0" err="1" smtClean="0"/>
              <a:t>Bioimaging</a:t>
            </a:r>
            <a:r>
              <a:rPr lang="en-US" sz="2400" b="1" dirty="0" smtClean="0"/>
              <a:t> (Light Sources): </a:t>
            </a:r>
            <a:r>
              <a:rPr lang="en-US" sz="2400" b="1" dirty="0" smtClean="0">
                <a:solidFill>
                  <a:srgbClr val="0070C0"/>
                </a:solidFill>
              </a:rPr>
              <a:t>PP, LML </a:t>
            </a:r>
            <a:r>
              <a:rPr lang="en-US" sz="2400" dirty="0" smtClean="0"/>
              <a:t>Also materials</a:t>
            </a:r>
          </a:p>
          <a:p>
            <a:r>
              <a:rPr lang="en-US" sz="2400" b="1" dirty="0"/>
              <a:t>26: Large-scale Deep </a:t>
            </a:r>
            <a:r>
              <a:rPr lang="en-US" sz="2400" b="1" dirty="0" smtClean="0"/>
              <a:t>Learning: </a:t>
            </a:r>
            <a:r>
              <a:rPr lang="en-US" sz="2400" b="1" dirty="0" smtClean="0">
                <a:solidFill>
                  <a:srgbClr val="0070C0"/>
                </a:solidFill>
              </a:rPr>
              <a:t>GML</a:t>
            </a:r>
            <a:r>
              <a:rPr lang="en-US" sz="2400" b="1" dirty="0" smtClean="0"/>
              <a:t> </a:t>
            </a:r>
            <a:r>
              <a:rPr lang="en-US" sz="2400" dirty="0" smtClean="0"/>
              <a:t>Stanford ran 10 </a:t>
            </a:r>
            <a:r>
              <a:rPr lang="en-US" sz="2400" dirty="0"/>
              <a:t>million images and </a:t>
            </a:r>
            <a:r>
              <a:rPr lang="en-US" sz="2400" dirty="0" smtClean="0"/>
              <a:t>11 </a:t>
            </a:r>
            <a:r>
              <a:rPr lang="en-US" sz="2400" dirty="0"/>
              <a:t>billion parameters on a 64 GPU </a:t>
            </a:r>
            <a:r>
              <a:rPr lang="en-US" sz="2400" dirty="0" smtClean="0"/>
              <a:t>HPC; vision (drive car), </a:t>
            </a:r>
            <a:r>
              <a:rPr lang="en-US" sz="2400" dirty="0"/>
              <a:t>speech, and Natural Language Processing </a:t>
            </a:r>
            <a:endParaRPr lang="en-US" sz="2400" dirty="0" smtClean="0"/>
          </a:p>
          <a:p>
            <a:r>
              <a:rPr lang="en-US" sz="2400" b="1" dirty="0" smtClean="0"/>
              <a:t>27</a:t>
            </a:r>
            <a:r>
              <a:rPr lang="en-US" sz="2400" b="1" dirty="0"/>
              <a:t>: Organizing large-scale, unstructured collections </a:t>
            </a:r>
            <a:r>
              <a:rPr lang="en-US" sz="2400" b="1" dirty="0" smtClean="0"/>
              <a:t>of photos: </a:t>
            </a:r>
            <a:r>
              <a:rPr lang="en-US" sz="2400" b="1" dirty="0" smtClean="0">
                <a:solidFill>
                  <a:srgbClr val="0070C0"/>
                </a:solidFill>
              </a:rPr>
              <a:t>GML</a:t>
            </a:r>
            <a:r>
              <a:rPr lang="en-US" sz="2400" b="1" dirty="0" smtClean="0"/>
              <a:t> </a:t>
            </a:r>
            <a:r>
              <a:rPr lang="en-US" sz="2400" dirty="0" smtClean="0"/>
              <a:t>Fit position and camera direction to assemble 3D photo ensemble </a:t>
            </a:r>
          </a:p>
          <a:p>
            <a:r>
              <a:rPr lang="en-US" sz="2400" b="1" dirty="0"/>
              <a:t>36: Catalina Real-Time Transient </a:t>
            </a:r>
            <a:r>
              <a:rPr lang="en-US" sz="2400" b="1" dirty="0" smtClean="0"/>
              <a:t>Synoptic Sky Survey </a:t>
            </a:r>
            <a:r>
              <a:rPr lang="en-US" sz="2400" b="1" dirty="0"/>
              <a:t>(CRTS</a:t>
            </a:r>
            <a:r>
              <a:rPr lang="en-US" sz="2400" b="1" dirty="0" smtClean="0"/>
              <a:t>): </a:t>
            </a:r>
            <a:r>
              <a:rPr lang="en-US" sz="2400" b="1" dirty="0" smtClean="0">
                <a:solidFill>
                  <a:srgbClr val="0070C0"/>
                </a:solidFill>
              </a:rPr>
              <a:t>PP, LML</a:t>
            </a:r>
            <a:r>
              <a:rPr lang="en-US" sz="2400" b="1" dirty="0" smtClean="0"/>
              <a:t> </a:t>
            </a:r>
            <a:r>
              <a:rPr lang="en-US" sz="2400" dirty="0" smtClean="0"/>
              <a:t>followed by classification of events (</a:t>
            </a:r>
            <a:r>
              <a:rPr lang="en-US" sz="2400" b="1" dirty="0" smtClean="0">
                <a:solidFill>
                  <a:srgbClr val="0070C0"/>
                </a:solidFill>
              </a:rPr>
              <a:t>GML</a:t>
            </a:r>
            <a:r>
              <a:rPr lang="en-US" sz="2400" dirty="0" smtClean="0"/>
              <a:t>)</a:t>
            </a:r>
          </a:p>
          <a:p>
            <a:r>
              <a:rPr lang="en-US" sz="2400" b="1" dirty="0" smtClean="0"/>
              <a:t>43</a:t>
            </a:r>
            <a:r>
              <a:rPr lang="en-US" sz="2400" b="1" dirty="0"/>
              <a:t>: Radar Data Analysis for </a:t>
            </a:r>
            <a:r>
              <a:rPr lang="en-US" sz="2400" b="1" dirty="0" err="1"/>
              <a:t>CReSIS</a:t>
            </a:r>
            <a:r>
              <a:rPr lang="en-US" sz="2400" b="1" dirty="0"/>
              <a:t> Remote Sensing of Ice </a:t>
            </a:r>
            <a:r>
              <a:rPr lang="en-US" sz="2400" b="1" dirty="0" smtClean="0"/>
              <a:t>Sheets: </a:t>
            </a:r>
            <a:r>
              <a:rPr lang="en-US" sz="2400" b="1" dirty="0" smtClean="0">
                <a:solidFill>
                  <a:srgbClr val="0070C0"/>
                </a:solidFill>
              </a:rPr>
              <a:t>PP, LML </a:t>
            </a:r>
            <a:r>
              <a:rPr lang="en-US" sz="2400" dirty="0" smtClean="0"/>
              <a:t>to identify glacier beds; </a:t>
            </a:r>
            <a:r>
              <a:rPr lang="en-US" sz="2400" b="1" dirty="0" smtClean="0">
                <a:solidFill>
                  <a:srgbClr val="0070C0"/>
                </a:solidFill>
              </a:rPr>
              <a:t>GML </a:t>
            </a:r>
            <a:r>
              <a:rPr lang="en-US" sz="2400" dirty="0" smtClean="0"/>
              <a:t>for full ice-sheet</a:t>
            </a:r>
          </a:p>
          <a:p>
            <a:r>
              <a:rPr lang="en-US" sz="2400" b="1" dirty="0"/>
              <a:t>44: UAVSAR Data Processing, Data Product Delivery, and Data </a:t>
            </a:r>
            <a:r>
              <a:rPr lang="en-US" sz="2400" b="1" dirty="0" smtClean="0"/>
              <a:t>Services</a:t>
            </a:r>
            <a:r>
              <a:rPr lang="en-US" sz="2400" dirty="0" smtClean="0"/>
              <a:t>: </a:t>
            </a:r>
            <a:r>
              <a:rPr lang="en-US" sz="2400" b="1" dirty="0" smtClean="0">
                <a:solidFill>
                  <a:srgbClr val="0070C0"/>
                </a:solidFill>
              </a:rPr>
              <a:t>PP</a:t>
            </a:r>
            <a:r>
              <a:rPr lang="en-US" sz="2400" dirty="0" smtClean="0"/>
              <a:t> to find slippage from radar images</a:t>
            </a:r>
          </a:p>
          <a:p>
            <a:r>
              <a:rPr lang="en-US" sz="2400" b="1" dirty="0" smtClean="0"/>
              <a:t>45, 46: Analysis of Simulation visualizations: </a:t>
            </a:r>
            <a:r>
              <a:rPr lang="en-US" sz="2400" b="1" dirty="0">
                <a:solidFill>
                  <a:srgbClr val="0070C0"/>
                </a:solidFill>
              </a:rPr>
              <a:t>PP LML ?</a:t>
            </a:r>
            <a:r>
              <a:rPr lang="en-US" sz="2400" b="1" dirty="0" smtClean="0">
                <a:solidFill>
                  <a:srgbClr val="0070C0"/>
                </a:solidFill>
              </a:rPr>
              <a:t>GML</a:t>
            </a:r>
            <a:r>
              <a:rPr lang="en-US" sz="2400" dirty="0" smtClean="0"/>
              <a:t> find paths, classify orbits, classify patterns that signal earthquakes, instabilities, climate, turbulence</a:t>
            </a:r>
            <a:endParaRPr lang="en-US" sz="2400" dirty="0"/>
          </a:p>
        </p:txBody>
      </p:sp>
    </p:spTree>
    <p:extLst>
      <p:ext uri="{BB962C8B-B14F-4D97-AF65-F5344CB8AC3E}">
        <p14:creationId xmlns:p14="http://schemas.microsoft.com/office/powerpoint/2010/main" val="1984064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r>
                <a:rPr lang="en-US" dirty="0"/>
                <a:t>http://www.kpcb.com/internet-trends</a:t>
              </a:r>
            </a:p>
          </p:txBody>
        </p:sp>
      </p:grpSp>
      <p:sp>
        <p:nvSpPr>
          <p:cNvPr id="5" name="TextBox 4"/>
          <p:cNvSpPr txBox="1"/>
          <p:nvPr/>
        </p:nvSpPr>
        <p:spPr>
          <a:xfrm>
            <a:off x="411596" y="2263808"/>
            <a:ext cx="6897594" cy="830997"/>
          </a:xfrm>
          <a:prstGeom prst="rect">
            <a:avLst/>
          </a:prstGeom>
          <a:noFill/>
        </p:spPr>
        <p:txBody>
          <a:bodyPr wrap="none" rtlCol="0">
            <a:spAutoFit/>
          </a:bodyPr>
          <a:lstStyle/>
          <a:p>
            <a:r>
              <a:rPr lang="en-US" sz="2400" b="1" dirty="0" smtClean="0"/>
              <a:t>My focus is Science Big Data but note</a:t>
            </a:r>
          </a:p>
          <a:p>
            <a:r>
              <a:rPr lang="en-US" sz="2400" b="1" dirty="0" smtClean="0"/>
              <a:t>Note largest science ~100 petabytes = 0.000025 total</a:t>
            </a:r>
            <a:endParaRPr lang="en-US" sz="2400" b="1" dirty="0"/>
          </a:p>
        </p:txBody>
      </p:sp>
      <p:sp>
        <p:nvSpPr>
          <p:cNvPr id="6" name="TextBox 5"/>
          <p:cNvSpPr txBox="1"/>
          <p:nvPr/>
        </p:nvSpPr>
        <p:spPr>
          <a:xfrm>
            <a:off x="1885950" y="3571875"/>
            <a:ext cx="3397020" cy="646331"/>
          </a:xfrm>
          <a:prstGeom prst="rect">
            <a:avLst/>
          </a:prstGeom>
          <a:noFill/>
        </p:spPr>
        <p:txBody>
          <a:bodyPr wrap="none" rtlCol="0">
            <a:spAutoFit/>
          </a:bodyPr>
          <a:lstStyle/>
          <a:p>
            <a:r>
              <a:rPr lang="en-US" b="1" dirty="0" smtClean="0"/>
              <a:t>Science take notice of commodity</a:t>
            </a:r>
          </a:p>
          <a:p>
            <a:r>
              <a:rPr lang="en-US" b="1" dirty="0" smtClean="0"/>
              <a:t>Converse not clearly true?</a:t>
            </a:r>
            <a:endParaRPr lang="en-US" b="1" dirty="0"/>
          </a:p>
        </p:txBody>
      </p:sp>
    </p:spTree>
    <p:extLst>
      <p:ext uri="{BB962C8B-B14F-4D97-AF65-F5344CB8AC3E}">
        <p14:creationId xmlns:p14="http://schemas.microsoft.com/office/powerpoint/2010/main" val="2567565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68048"/>
            <a:chOff x="0" y="0"/>
            <a:chExt cx="9144000" cy="6868048"/>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4572000" y="6498716"/>
              <a:ext cx="3783152" cy="369332"/>
            </a:xfrm>
            <a:prstGeom prst="rect">
              <a:avLst/>
            </a:prstGeom>
          </p:spPr>
          <p:txBody>
            <a:bodyPr wrap="none">
              <a:spAutoFit/>
            </a:bodyPr>
            <a:lstStyle/>
            <a:p>
              <a:r>
                <a:rPr lang="en-US" dirty="0"/>
                <a:t>http://www.kpcb.com/internet-trends</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11602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1891"/>
          </a:xfrm>
        </p:spPr>
        <p:txBody>
          <a:bodyPr>
            <a:normAutofit fontScale="90000"/>
          </a:bodyPr>
          <a:lstStyle/>
          <a:p>
            <a:r>
              <a:rPr lang="en-US" b="1" dirty="0" smtClean="0"/>
              <a:t>Internet of Things and Streaming Apps</a:t>
            </a:r>
            <a:endParaRPr lang="en-US" b="1" dirty="0"/>
          </a:p>
        </p:txBody>
      </p:sp>
      <p:sp>
        <p:nvSpPr>
          <p:cNvPr id="3" name="Content Placeholder 2"/>
          <p:cNvSpPr>
            <a:spLocks noGrp="1"/>
          </p:cNvSpPr>
          <p:nvPr>
            <p:ph idx="1"/>
          </p:nvPr>
        </p:nvSpPr>
        <p:spPr>
          <a:xfrm>
            <a:off x="58132" y="571620"/>
            <a:ext cx="9110221" cy="6286380"/>
          </a:xfrm>
        </p:spPr>
        <p:txBody>
          <a:bodyPr>
            <a:normAutofit fontScale="92500"/>
          </a:bodyPr>
          <a:lstStyle/>
          <a:p>
            <a:r>
              <a:rPr lang="en-US" sz="2400" dirty="0" smtClean="0"/>
              <a:t>It </a:t>
            </a:r>
            <a:r>
              <a:rPr lang="en-US" sz="2400" dirty="0"/>
              <a:t>is projected that there will </a:t>
            </a:r>
            <a:r>
              <a:rPr lang="en-US" sz="2400" dirty="0" smtClean="0"/>
              <a:t>be </a:t>
            </a:r>
            <a:r>
              <a:rPr lang="en-US" sz="2400" b="1" dirty="0" smtClean="0"/>
              <a:t>24 (Mobile Industry Group)  to 50 (Cisco) </a:t>
            </a:r>
            <a:r>
              <a:rPr lang="en-US" sz="2400" b="1" dirty="0"/>
              <a:t>billion devices</a:t>
            </a:r>
            <a:r>
              <a:rPr lang="en-US" sz="2400" b="1" dirty="0">
                <a:solidFill>
                  <a:srgbClr val="00B0F0"/>
                </a:solidFill>
              </a:rPr>
              <a:t> </a:t>
            </a:r>
            <a:r>
              <a:rPr lang="en-US" sz="2400" dirty="0"/>
              <a:t>on the </a:t>
            </a:r>
            <a:r>
              <a:rPr lang="en-US" sz="2400" dirty="0" smtClean="0"/>
              <a:t>Internet by 2020. </a:t>
            </a:r>
          </a:p>
          <a:p>
            <a:r>
              <a:rPr lang="en-US" sz="2400" dirty="0" smtClean="0"/>
              <a:t>The</a:t>
            </a:r>
            <a:r>
              <a:rPr lang="en-US" sz="2400" b="1" dirty="0" smtClean="0"/>
              <a:t> </a:t>
            </a:r>
            <a:r>
              <a:rPr lang="en-US" sz="2400" b="1" dirty="0"/>
              <a:t>cloud </a:t>
            </a:r>
            <a:r>
              <a:rPr lang="en-US" sz="2400" dirty="0" smtClean="0"/>
              <a:t>natural controller </a:t>
            </a:r>
            <a:r>
              <a:rPr lang="en-US" sz="2400" dirty="0"/>
              <a:t>of and </a:t>
            </a:r>
            <a:r>
              <a:rPr lang="en-US" sz="2400" b="1" dirty="0"/>
              <a:t>resource provider for the Internet of Things. </a:t>
            </a:r>
            <a:endParaRPr lang="en-US" sz="2400" b="1" dirty="0" smtClean="0"/>
          </a:p>
          <a:p>
            <a:r>
              <a:rPr lang="en-US" sz="2400" dirty="0" smtClean="0"/>
              <a:t>Smart phones/watches, Wearable devices (Smart People), “Intelligent River” “Smart Homes and Grid” </a:t>
            </a:r>
            <a:r>
              <a:rPr lang="en-US" sz="2400" dirty="0"/>
              <a:t>and </a:t>
            </a:r>
            <a:r>
              <a:rPr lang="en-US" sz="2400" dirty="0" smtClean="0"/>
              <a:t>“Ubiquitous Cities”, Robotics.</a:t>
            </a:r>
          </a:p>
          <a:p>
            <a:r>
              <a:rPr lang="en-US" sz="2400" dirty="0" smtClean="0"/>
              <a:t>Majority of use cases are streaming – experimental science gathers data in a stream – sometimes batched as in a field trip. Below is sample</a:t>
            </a:r>
          </a:p>
          <a:p>
            <a:r>
              <a:rPr lang="en-US" sz="2400" b="1" dirty="0"/>
              <a:t>10: Cargo Shipping </a:t>
            </a:r>
            <a:r>
              <a:rPr lang="en-US" sz="2400" b="1" dirty="0" smtClean="0"/>
              <a:t>Tracking </a:t>
            </a:r>
            <a:r>
              <a:rPr lang="en-US" sz="2400" dirty="0" smtClean="0"/>
              <a:t>as in UPS, </a:t>
            </a:r>
            <a:r>
              <a:rPr lang="en-US" sz="2400" dirty="0" err="1" smtClean="0"/>
              <a:t>Fedex</a:t>
            </a:r>
            <a:r>
              <a:rPr lang="en-US" sz="2400" dirty="0" smtClean="0"/>
              <a:t> </a:t>
            </a:r>
            <a:r>
              <a:rPr lang="en-US" sz="2400" b="1" dirty="0" smtClean="0">
                <a:solidFill>
                  <a:srgbClr val="0070C0"/>
                </a:solidFill>
              </a:rPr>
              <a:t>PP GIS LML</a:t>
            </a:r>
          </a:p>
          <a:p>
            <a:r>
              <a:rPr lang="en-US" sz="2400" b="1" dirty="0" smtClean="0"/>
              <a:t>13</a:t>
            </a:r>
            <a:r>
              <a:rPr lang="en-US" sz="2400" b="1" dirty="0"/>
              <a:t>: Large Scale Geospatial Analysis and </a:t>
            </a:r>
            <a:r>
              <a:rPr lang="en-US" sz="2400" b="1" dirty="0" smtClean="0"/>
              <a:t>Visualization </a:t>
            </a:r>
            <a:r>
              <a:rPr lang="en-US" sz="2400" b="1" dirty="0" smtClean="0">
                <a:solidFill>
                  <a:srgbClr val="0070C0"/>
                </a:solidFill>
              </a:rPr>
              <a:t>PP GIS LML</a:t>
            </a:r>
          </a:p>
          <a:p>
            <a:r>
              <a:rPr lang="en-US" sz="2400" b="1" dirty="0"/>
              <a:t>28: </a:t>
            </a:r>
            <a:r>
              <a:rPr lang="en-US" sz="2400" b="1" dirty="0" err="1"/>
              <a:t>Truthy</a:t>
            </a:r>
            <a:r>
              <a:rPr lang="en-US" sz="2400" b="1" dirty="0"/>
              <a:t>: Information diffusion research from Twitter </a:t>
            </a:r>
            <a:r>
              <a:rPr lang="en-US" sz="2400" b="1" dirty="0" smtClean="0"/>
              <a:t>Data </a:t>
            </a:r>
            <a:r>
              <a:rPr lang="en-US" sz="2400" b="1" dirty="0" smtClean="0">
                <a:solidFill>
                  <a:srgbClr val="0070C0"/>
                </a:solidFill>
              </a:rPr>
              <a:t>PP MR </a:t>
            </a:r>
            <a:r>
              <a:rPr lang="en-US" sz="2400" dirty="0" smtClean="0"/>
              <a:t>for Search, </a:t>
            </a:r>
            <a:r>
              <a:rPr lang="en-US" sz="2400" b="1" dirty="0" smtClean="0">
                <a:solidFill>
                  <a:srgbClr val="0070C0"/>
                </a:solidFill>
              </a:rPr>
              <a:t>GML</a:t>
            </a:r>
            <a:r>
              <a:rPr lang="en-US" sz="2400" dirty="0" smtClean="0"/>
              <a:t> for community determination</a:t>
            </a:r>
          </a:p>
          <a:p>
            <a:r>
              <a:rPr lang="en-US" sz="2400" b="1" dirty="0" smtClean="0"/>
              <a:t>39</a:t>
            </a:r>
            <a:r>
              <a:rPr lang="en-US" sz="2400" b="1" dirty="0"/>
              <a:t>: Particle Physics: Analysis of LHC Large Hadron Collider Data: Discovery of Higgs particle </a:t>
            </a:r>
            <a:r>
              <a:rPr lang="en-US" sz="2400" b="1" dirty="0" smtClean="0">
                <a:solidFill>
                  <a:srgbClr val="0070C0"/>
                </a:solidFill>
              </a:rPr>
              <a:t>PP Local Processing Global statistics</a:t>
            </a:r>
          </a:p>
          <a:p>
            <a:r>
              <a:rPr lang="en-US" sz="2400" b="1" dirty="0"/>
              <a:t>50: DOE-BER </a:t>
            </a:r>
            <a:r>
              <a:rPr lang="en-US" sz="2400" b="1" dirty="0" err="1"/>
              <a:t>AmeriFlux</a:t>
            </a:r>
            <a:r>
              <a:rPr lang="en-US" sz="2400" b="1" dirty="0"/>
              <a:t> and FLUXNET </a:t>
            </a:r>
            <a:r>
              <a:rPr lang="en-US" sz="2400" b="1" dirty="0" smtClean="0"/>
              <a:t>Networks </a:t>
            </a:r>
            <a:r>
              <a:rPr lang="en-US" sz="2400" b="1" dirty="0" smtClean="0">
                <a:solidFill>
                  <a:srgbClr val="0070C0"/>
                </a:solidFill>
              </a:rPr>
              <a:t>PP GIS LML</a:t>
            </a:r>
          </a:p>
          <a:p>
            <a:r>
              <a:rPr lang="en-US" sz="2400" b="1" dirty="0"/>
              <a:t>51: Consumption forecasting in Smart </a:t>
            </a:r>
            <a:r>
              <a:rPr lang="en-US" sz="2400" b="1" dirty="0" smtClean="0"/>
              <a:t>Grids </a:t>
            </a:r>
            <a:r>
              <a:rPr lang="en-US" sz="2400" b="1" dirty="0" smtClean="0">
                <a:solidFill>
                  <a:srgbClr val="0070C0"/>
                </a:solidFill>
              </a:rPr>
              <a:t>PP GIS LML</a:t>
            </a:r>
            <a:endParaRPr lang="en-US" sz="2400" dirty="0" smtClean="0">
              <a:solidFill>
                <a:srgbClr val="0070C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spTree>
    <p:extLst>
      <p:ext uri="{BB962C8B-B14F-4D97-AF65-F5344CB8AC3E}">
        <p14:creationId xmlns:p14="http://schemas.microsoft.com/office/powerpoint/2010/main" val="2151315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Facets of the Ogres</a:t>
            </a:r>
            <a:endParaRPr lang="en-US" b="1" dirty="0"/>
          </a:p>
        </p:txBody>
      </p:sp>
    </p:spTree>
    <p:extLst>
      <p:ext uri="{BB962C8B-B14F-4D97-AF65-F5344CB8AC3E}">
        <p14:creationId xmlns:p14="http://schemas.microsoft.com/office/powerpoint/2010/main" val="536966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2800" b="1" dirty="0" smtClean="0">
                <a:solidFill>
                  <a:srgbClr val="0070C0"/>
                </a:solidFill>
              </a:rPr>
              <a:t>Problem Architecture Facet </a:t>
            </a:r>
            <a:r>
              <a:rPr lang="en-US" sz="2800" b="1" dirty="0" smtClean="0"/>
              <a:t>of Ogres (Meta or </a:t>
            </a:r>
            <a:r>
              <a:rPr lang="en-US" sz="2800" b="1" dirty="0" err="1" smtClean="0"/>
              <a:t>MacroPattern</a:t>
            </a:r>
            <a:r>
              <a:rPr lang="en-US" sz="2800" b="1" dirty="0"/>
              <a:t>)</a:t>
            </a:r>
          </a:p>
        </p:txBody>
      </p:sp>
      <p:sp>
        <p:nvSpPr>
          <p:cNvPr id="3" name="Content Placeholder 2"/>
          <p:cNvSpPr>
            <a:spLocks noGrp="1"/>
          </p:cNvSpPr>
          <p:nvPr>
            <p:ph idx="1"/>
          </p:nvPr>
        </p:nvSpPr>
        <p:spPr>
          <a:xfrm>
            <a:off x="0" y="621323"/>
            <a:ext cx="9144000" cy="6242539"/>
          </a:xfrm>
        </p:spPr>
        <p:txBody>
          <a:bodyPr>
            <a:noAutofit/>
          </a:bodyPr>
          <a:lstStyle/>
          <a:p>
            <a:pPr marL="571500" indent="-514350">
              <a:buFont typeface="+mj-lt"/>
              <a:buAutoNum type="romanLcPeriod"/>
            </a:pPr>
            <a:r>
              <a:rPr lang="en-US" sz="2000" b="1" dirty="0" smtClean="0"/>
              <a:t>Pleasingly </a:t>
            </a:r>
            <a:r>
              <a:rPr lang="en-US" sz="2000" b="1" dirty="0"/>
              <a:t>Parallel </a:t>
            </a:r>
            <a:r>
              <a:rPr lang="en-US" sz="2000" dirty="0"/>
              <a:t>– as in </a:t>
            </a:r>
            <a:r>
              <a:rPr lang="en-US" sz="2000" dirty="0" smtClean="0"/>
              <a:t>BLAST, Protein docking, some (bio-)imagery  including </a:t>
            </a:r>
            <a:r>
              <a:rPr lang="en-US" sz="2000" b="1" dirty="0" smtClean="0"/>
              <a:t>Local Analytics or Machine </a:t>
            </a:r>
            <a:r>
              <a:rPr lang="en-US" sz="2000" b="1" dirty="0"/>
              <a:t>Learning </a:t>
            </a:r>
            <a:r>
              <a:rPr lang="en-US" sz="2000" dirty="0"/>
              <a:t>– ML or filtering pleasingly </a:t>
            </a:r>
            <a:r>
              <a:rPr lang="en-US" sz="2000" dirty="0" smtClean="0"/>
              <a:t>parallel, </a:t>
            </a:r>
            <a:r>
              <a:rPr lang="en-US" sz="2000" dirty="0"/>
              <a:t>as in bio-imagery, radar </a:t>
            </a:r>
            <a:r>
              <a:rPr lang="en-US" sz="2000" dirty="0" smtClean="0"/>
              <a:t>images (pleasingly parallel but sophisticated local analytics)</a:t>
            </a:r>
          </a:p>
          <a:p>
            <a:pPr marL="571500" indent="-514350">
              <a:buFont typeface="+mj-lt"/>
              <a:buAutoNum type="romanLcPeriod"/>
            </a:pPr>
            <a:r>
              <a:rPr lang="en-US" sz="2000" b="1" dirty="0" smtClean="0"/>
              <a:t>Classic MapReduce: </a:t>
            </a:r>
            <a:r>
              <a:rPr lang="en-US" sz="2000" dirty="0"/>
              <a:t>Search, Index and Query and Classification algorithms like collaborative filtering (G1 for </a:t>
            </a:r>
            <a:r>
              <a:rPr lang="en-US" sz="2000" dirty="0" err="1"/>
              <a:t>MRStat</a:t>
            </a:r>
            <a:r>
              <a:rPr lang="en-US" sz="2000" dirty="0"/>
              <a:t> in Table 2, G7</a:t>
            </a:r>
            <a:r>
              <a:rPr lang="en-US" sz="2000" dirty="0" smtClean="0"/>
              <a:t>)</a:t>
            </a:r>
          </a:p>
          <a:p>
            <a:pPr marL="571500" indent="-514350">
              <a:buFont typeface="+mj-lt"/>
              <a:buAutoNum type="romanLcPeriod"/>
            </a:pPr>
            <a:r>
              <a:rPr lang="en-US" sz="2000" b="1" dirty="0" smtClean="0"/>
              <a:t>Global Analytics or Machine </a:t>
            </a:r>
            <a:r>
              <a:rPr lang="en-US" sz="2000" b="1" dirty="0"/>
              <a:t>Learning </a:t>
            </a:r>
            <a:r>
              <a:rPr lang="en-US" sz="2000" dirty="0" smtClean="0"/>
              <a:t>requiring iterative programming models (G5,G6). Often from</a:t>
            </a:r>
          </a:p>
          <a:p>
            <a:pPr lvl="1"/>
            <a:r>
              <a:rPr lang="en-US" sz="2000" b="1" dirty="0"/>
              <a:t>Maximum Likelihood</a:t>
            </a:r>
            <a:r>
              <a:rPr lang="en-US" sz="2000" dirty="0"/>
              <a:t> or </a:t>
            </a:r>
            <a:r>
              <a:rPr lang="en-US" sz="2000" b="1" dirty="0">
                <a:sym typeface="Symbol" panose="05050102010706020507" pitchFamily="18" charset="2"/>
              </a:rPr>
              <a:t></a:t>
            </a:r>
            <a:r>
              <a:rPr lang="en-US" sz="2000" b="1" baseline="30000" dirty="0">
                <a:sym typeface="Symbol" panose="05050102010706020507" pitchFamily="18" charset="2"/>
              </a:rPr>
              <a:t>2</a:t>
            </a:r>
            <a:r>
              <a:rPr lang="en-US" sz="2000" b="1" dirty="0">
                <a:sym typeface="Symbol" panose="05050102010706020507" pitchFamily="18" charset="2"/>
              </a:rPr>
              <a:t> </a:t>
            </a:r>
            <a:r>
              <a:rPr lang="en-US" sz="2000" dirty="0">
                <a:sym typeface="Symbol" panose="05050102010706020507" pitchFamily="18" charset="2"/>
              </a:rPr>
              <a:t>minimizations</a:t>
            </a:r>
          </a:p>
          <a:p>
            <a:pPr lvl="1"/>
            <a:r>
              <a:rPr lang="en-US" sz="2000" b="1" dirty="0"/>
              <a:t>Expectation Maximization </a:t>
            </a:r>
            <a:r>
              <a:rPr lang="en-US" sz="2000" dirty="0"/>
              <a:t>(often Steepest descent) </a:t>
            </a:r>
            <a:endParaRPr lang="en-US" sz="1200" dirty="0" smtClean="0"/>
          </a:p>
          <a:p>
            <a:pPr marL="571500" indent="-514350">
              <a:buFont typeface="+mj-lt"/>
              <a:buAutoNum type="romanLcPeriod"/>
            </a:pPr>
            <a:r>
              <a:rPr lang="en-US" sz="2000" b="1" dirty="0" smtClean="0"/>
              <a:t>Problem set up as a graph </a:t>
            </a:r>
            <a:r>
              <a:rPr lang="en-US" sz="2000" dirty="0" smtClean="0"/>
              <a:t>(G3) as opposed to vector, grid</a:t>
            </a:r>
          </a:p>
          <a:p>
            <a:pPr marL="571500" indent="-514350">
              <a:buFont typeface="+mj-lt"/>
              <a:buAutoNum type="romanLcPeriod"/>
            </a:pPr>
            <a:r>
              <a:rPr lang="en-US" sz="2000" b="1" dirty="0" smtClean="0"/>
              <a:t>SPMD: </a:t>
            </a:r>
            <a:r>
              <a:rPr lang="en-US" sz="2000" dirty="0" smtClean="0"/>
              <a:t>Single Program Multiple Data</a:t>
            </a:r>
          </a:p>
          <a:p>
            <a:pPr marL="571500" indent="-514350">
              <a:buFont typeface="+mj-lt"/>
              <a:buAutoNum type="romanLcPeriod"/>
            </a:pPr>
            <a:r>
              <a:rPr lang="en-US" sz="2000" b="1" dirty="0" smtClean="0"/>
              <a:t>BSP or Bulk Synchronous Processing: </a:t>
            </a:r>
            <a:r>
              <a:rPr lang="en-US" sz="2000" dirty="0" smtClean="0"/>
              <a:t>well-defined compute-communication phases</a:t>
            </a:r>
          </a:p>
          <a:p>
            <a:pPr marL="571500" indent="-514350">
              <a:buFont typeface="+mj-lt"/>
              <a:buAutoNum type="romanLcPeriod"/>
            </a:pPr>
            <a:r>
              <a:rPr lang="en-US" sz="2000" b="1" dirty="0" smtClean="0"/>
              <a:t>Fusion</a:t>
            </a:r>
            <a:r>
              <a:rPr lang="en-US" sz="2000" b="1" dirty="0"/>
              <a:t>: </a:t>
            </a:r>
            <a:r>
              <a:rPr lang="en-US" sz="2000" dirty="0"/>
              <a:t>Knowledge discovery often involves fusion of multiple </a:t>
            </a:r>
            <a:r>
              <a:rPr lang="en-US" sz="2000" dirty="0" smtClean="0"/>
              <a:t>methods</a:t>
            </a:r>
            <a:r>
              <a:rPr lang="en-US" sz="2000" dirty="0"/>
              <a:t>. </a:t>
            </a:r>
            <a:endParaRPr lang="en-US" sz="2000" dirty="0" smtClean="0"/>
          </a:p>
          <a:p>
            <a:pPr marL="571500" indent="-514350">
              <a:buFont typeface="+mj-lt"/>
              <a:buAutoNum type="romanLcPeriod"/>
            </a:pPr>
            <a:r>
              <a:rPr lang="en-US" sz="2000" b="1" dirty="0" smtClean="0"/>
              <a:t>Workflow: </a:t>
            </a:r>
            <a:r>
              <a:rPr lang="en-US" sz="2000" dirty="0"/>
              <a:t>All applications often involve orchestration (workflow) of multiple </a:t>
            </a:r>
            <a:r>
              <a:rPr lang="en-US" sz="2000" dirty="0" smtClean="0"/>
              <a:t>components</a:t>
            </a:r>
          </a:p>
          <a:p>
            <a:pPr marL="571500" indent="-514350">
              <a:buFont typeface="+mj-lt"/>
              <a:buAutoNum type="romanLcPeriod"/>
            </a:pPr>
            <a:r>
              <a:rPr lang="en-US" sz="2000" b="1" dirty="0"/>
              <a:t>Use </a:t>
            </a:r>
            <a:r>
              <a:rPr lang="en-US" sz="2000" b="1" dirty="0" smtClean="0"/>
              <a:t>Agents: </a:t>
            </a:r>
            <a:r>
              <a:rPr lang="en-US" sz="2000" dirty="0" smtClean="0"/>
              <a:t>as </a:t>
            </a:r>
            <a:r>
              <a:rPr lang="en-US" sz="2000" dirty="0"/>
              <a:t>in epidemiology (swarm approaches</a:t>
            </a:r>
            <a:r>
              <a:rPr lang="en-US" sz="2000" dirty="0" smtClean="0"/>
              <a:t>)</a:t>
            </a:r>
          </a:p>
          <a:p>
            <a:pPr marL="0" indent="0">
              <a:buNone/>
            </a:pPr>
            <a:r>
              <a:rPr lang="en-US" sz="2000" b="1" dirty="0" smtClean="0"/>
              <a:t>Note </a:t>
            </a:r>
            <a:r>
              <a:rPr lang="en-US" sz="2000" b="1" dirty="0"/>
              <a:t>problem and machine architectures are related</a:t>
            </a:r>
          </a:p>
          <a:p>
            <a:pPr marL="57150" indent="0">
              <a:buNone/>
            </a:pPr>
            <a:endParaRPr lang="en-US" sz="2000" dirty="0"/>
          </a:p>
        </p:txBody>
      </p:sp>
    </p:spTree>
    <p:extLst>
      <p:ext uri="{BB962C8B-B14F-4D97-AF65-F5344CB8AC3E}">
        <p14:creationId xmlns:p14="http://schemas.microsoft.com/office/powerpoint/2010/main" val="2931898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13"/>
            <a:ext cx="9144000" cy="590529"/>
          </a:xfrm>
        </p:spPr>
        <p:txBody>
          <a:bodyPr>
            <a:noAutofit/>
          </a:bodyPr>
          <a:lstStyle/>
          <a:p>
            <a:r>
              <a:rPr lang="en-US" sz="3200" b="1" dirty="0" smtClean="0">
                <a:solidFill>
                  <a:srgbClr val="0070C0"/>
                </a:solidFill>
              </a:rPr>
              <a:t>One Facet </a:t>
            </a:r>
            <a:r>
              <a:rPr lang="en-US" sz="3200" b="1" dirty="0" smtClean="0"/>
              <a:t>of Ogres has </a:t>
            </a:r>
            <a:r>
              <a:rPr lang="en-US" sz="3200" b="1" dirty="0" smtClean="0">
                <a:solidFill>
                  <a:srgbClr val="0070C0"/>
                </a:solidFill>
              </a:rPr>
              <a:t>Computational Features</a:t>
            </a:r>
            <a:endParaRPr lang="en-US" sz="3200" b="1" dirty="0">
              <a:solidFill>
                <a:srgbClr val="0070C0"/>
              </a:solidFill>
            </a:endParaRPr>
          </a:p>
        </p:txBody>
      </p:sp>
      <p:sp>
        <p:nvSpPr>
          <p:cNvPr id="3" name="Content Placeholder 2"/>
          <p:cNvSpPr>
            <a:spLocks noGrp="1"/>
          </p:cNvSpPr>
          <p:nvPr>
            <p:ph idx="1"/>
          </p:nvPr>
        </p:nvSpPr>
        <p:spPr>
          <a:xfrm>
            <a:off x="0" y="493288"/>
            <a:ext cx="9144000" cy="6136112"/>
          </a:xfrm>
        </p:spPr>
        <p:txBody>
          <a:bodyPr>
            <a:noAutofit/>
          </a:bodyPr>
          <a:lstStyle/>
          <a:p>
            <a:pPr marL="514350" indent="-514350">
              <a:buFont typeface="+mj-lt"/>
              <a:buAutoNum type="alphaLcParenR"/>
            </a:pPr>
            <a:r>
              <a:rPr lang="en-US" sz="2400" dirty="0" smtClean="0"/>
              <a:t>Flops </a:t>
            </a:r>
            <a:r>
              <a:rPr lang="en-US" sz="2400" dirty="0"/>
              <a:t>per </a:t>
            </a:r>
            <a:r>
              <a:rPr lang="en-US" sz="2400" dirty="0" smtClean="0"/>
              <a:t>byte; </a:t>
            </a:r>
          </a:p>
          <a:p>
            <a:pPr marL="514350" indent="-514350">
              <a:buFont typeface="+mj-lt"/>
              <a:buAutoNum type="alphaLcParenR"/>
            </a:pPr>
            <a:r>
              <a:rPr lang="en-US" sz="2400" dirty="0" smtClean="0"/>
              <a:t>Communication </a:t>
            </a:r>
            <a:r>
              <a:rPr lang="en-US" sz="2400" dirty="0"/>
              <a:t>Interconnect </a:t>
            </a:r>
            <a:r>
              <a:rPr lang="en-US" sz="2400" dirty="0" smtClean="0"/>
              <a:t>requirements; </a:t>
            </a:r>
          </a:p>
          <a:p>
            <a:pPr marL="514350" indent="-514350">
              <a:buFont typeface="+mj-lt"/>
              <a:buAutoNum type="alphaLcParenR"/>
            </a:pPr>
            <a:r>
              <a:rPr lang="en-US" sz="2400" dirty="0" smtClean="0"/>
              <a:t>Is application (graph) </a:t>
            </a:r>
            <a:r>
              <a:rPr lang="en-US" sz="2400" b="1" dirty="0" smtClean="0"/>
              <a:t>constant </a:t>
            </a:r>
            <a:r>
              <a:rPr lang="en-US" sz="2400" dirty="0" smtClean="0"/>
              <a:t>or </a:t>
            </a:r>
            <a:r>
              <a:rPr lang="en-US" sz="2400" b="1" dirty="0" smtClean="0"/>
              <a:t>dynamic?</a:t>
            </a:r>
          </a:p>
          <a:p>
            <a:pPr marL="514350" indent="-514350">
              <a:buFont typeface="+mj-lt"/>
              <a:buAutoNum type="alphaLcParenR"/>
            </a:pPr>
            <a:r>
              <a:rPr lang="en-US" sz="2400" dirty="0" smtClean="0"/>
              <a:t>Most applications consist of a set of interconnected entities; is this </a:t>
            </a:r>
            <a:r>
              <a:rPr lang="en-US" sz="2400" b="1" dirty="0" smtClean="0"/>
              <a:t>regular </a:t>
            </a:r>
            <a:r>
              <a:rPr lang="en-US" sz="2400" dirty="0" smtClean="0"/>
              <a:t>as a set of pixels or is it a complicated </a:t>
            </a:r>
            <a:r>
              <a:rPr lang="en-US" sz="2400" b="1" dirty="0" smtClean="0"/>
              <a:t>irregular graph?</a:t>
            </a:r>
          </a:p>
          <a:p>
            <a:pPr marL="514350" indent="-514350">
              <a:buFont typeface="+mj-lt"/>
              <a:buAutoNum type="alphaLcParenR"/>
            </a:pPr>
            <a:r>
              <a:rPr lang="en-US" sz="2400" dirty="0" smtClean="0"/>
              <a:t>Is communication </a:t>
            </a:r>
            <a:r>
              <a:rPr lang="en-US" sz="2400" b="1" dirty="0" smtClean="0"/>
              <a:t>BSP</a:t>
            </a:r>
            <a:r>
              <a:rPr lang="en-US" sz="2400" dirty="0" smtClean="0"/>
              <a:t>, </a:t>
            </a:r>
            <a:r>
              <a:rPr lang="en-US" sz="2400" b="1" dirty="0" smtClean="0"/>
              <a:t>Asynchronous, Pub-Sub, Collective, Point to Point? </a:t>
            </a:r>
          </a:p>
          <a:p>
            <a:pPr marL="514350" indent="-514350">
              <a:buFont typeface="+mj-lt"/>
              <a:buAutoNum type="alphaLcParenR"/>
            </a:pPr>
            <a:r>
              <a:rPr lang="en-US" sz="2400" dirty="0" smtClean="0"/>
              <a:t>Are algorithms </a:t>
            </a:r>
            <a:r>
              <a:rPr lang="en-US" sz="2400" b="1" dirty="0" smtClean="0"/>
              <a:t>Iterative </a:t>
            </a:r>
            <a:r>
              <a:rPr lang="en-US" sz="2400" dirty="0" smtClean="0"/>
              <a:t>or</a:t>
            </a:r>
            <a:r>
              <a:rPr lang="en-US" sz="2400" b="1" dirty="0" smtClean="0"/>
              <a:t> not?</a:t>
            </a:r>
          </a:p>
          <a:p>
            <a:pPr marL="514350" indent="-514350">
              <a:buFont typeface="+mj-lt"/>
              <a:buAutoNum type="alphaLcParenR"/>
            </a:pPr>
            <a:r>
              <a:rPr lang="en-US" sz="2400" dirty="0" smtClean="0"/>
              <a:t>Are algorithms governed by </a:t>
            </a:r>
            <a:r>
              <a:rPr lang="en-US" sz="2400" b="1" dirty="0" smtClean="0"/>
              <a:t>dataflow</a:t>
            </a:r>
          </a:p>
          <a:p>
            <a:pPr marL="514350" indent="-514350">
              <a:buFont typeface="+mj-lt"/>
              <a:buAutoNum type="alphaLcParenR"/>
            </a:pPr>
            <a:r>
              <a:rPr lang="en-US" sz="2400" b="1" dirty="0" smtClean="0"/>
              <a:t>Data Abstraction: </a:t>
            </a:r>
            <a:r>
              <a:rPr lang="en-US" sz="2400" dirty="0" smtClean="0"/>
              <a:t>key-value, pixel, graph, vector</a:t>
            </a:r>
          </a:p>
          <a:p>
            <a:pPr marL="914400" lvl="1" indent="-514350">
              <a:buFont typeface="Wingdings" panose="05000000000000000000" pitchFamily="2" charset="2"/>
              <a:buChar char="§"/>
            </a:pPr>
            <a:r>
              <a:rPr lang="en-US" sz="2000" dirty="0"/>
              <a:t>Are data points in </a:t>
            </a:r>
            <a:r>
              <a:rPr lang="en-US" sz="2000" b="1" dirty="0"/>
              <a:t>metric or non-metric spaces? </a:t>
            </a:r>
            <a:endParaRPr lang="en-US" sz="2000" b="1" dirty="0" smtClean="0"/>
          </a:p>
          <a:p>
            <a:pPr marL="914400" lvl="1" indent="-514350">
              <a:buFont typeface="Wingdings" panose="05000000000000000000" pitchFamily="2" charset="2"/>
              <a:buChar char="§"/>
            </a:pPr>
            <a:r>
              <a:rPr lang="en-US" sz="2000" dirty="0"/>
              <a:t>Is algorithm O(N</a:t>
            </a:r>
            <a:r>
              <a:rPr lang="en-US" sz="2000" baseline="30000" dirty="0"/>
              <a:t>2</a:t>
            </a:r>
            <a:r>
              <a:rPr lang="en-US" sz="2000" dirty="0"/>
              <a:t>) or O(N) (up to logs) for N points per iteration (G2)</a:t>
            </a:r>
            <a:endParaRPr lang="en-US" sz="2000" dirty="0" smtClean="0"/>
          </a:p>
          <a:p>
            <a:pPr marL="514350" indent="-514350">
              <a:buFont typeface="+mj-lt"/>
              <a:buAutoNum type="alphaLcParenR"/>
            </a:pPr>
            <a:r>
              <a:rPr lang="en-US" sz="2400" b="1" dirty="0" smtClean="0"/>
              <a:t>Core libraries needed: </a:t>
            </a:r>
            <a:r>
              <a:rPr lang="en-US" sz="2400" dirty="0" smtClean="0"/>
              <a:t>matrix-matrix/vector algebra, conjugate gradient, reduction, broadcast</a:t>
            </a:r>
          </a:p>
          <a:p>
            <a:endParaRPr lang="en-US" sz="2400" dirty="0"/>
          </a:p>
          <a:p>
            <a:endParaRPr lang="en-US" sz="2400" dirty="0"/>
          </a:p>
        </p:txBody>
      </p:sp>
    </p:spTree>
    <p:extLst>
      <p:ext uri="{BB962C8B-B14F-4D97-AF65-F5344CB8AC3E}">
        <p14:creationId xmlns:p14="http://schemas.microsoft.com/office/powerpoint/2010/main" val="1087515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of Ogres I </a:t>
            </a:r>
            <a:endParaRPr lang="en-US" sz="3600" b="1" dirty="0"/>
          </a:p>
        </p:txBody>
      </p:sp>
      <p:sp>
        <p:nvSpPr>
          <p:cNvPr id="3" name="Content Placeholder 2"/>
          <p:cNvSpPr>
            <a:spLocks noGrp="1"/>
          </p:cNvSpPr>
          <p:nvPr>
            <p:ph idx="1"/>
          </p:nvPr>
        </p:nvSpPr>
        <p:spPr>
          <a:xfrm>
            <a:off x="0" y="615461"/>
            <a:ext cx="9144000" cy="6242539"/>
          </a:xfrm>
        </p:spPr>
        <p:txBody>
          <a:bodyPr>
            <a:noAutofit/>
          </a:bodyPr>
          <a:lstStyle/>
          <a:p>
            <a:pPr>
              <a:spcBef>
                <a:spcPts val="200"/>
              </a:spcBef>
            </a:pPr>
            <a:r>
              <a:rPr lang="en-US" sz="2400" dirty="0" smtClean="0"/>
              <a:t>(</a:t>
            </a:r>
            <a:r>
              <a:rPr lang="en-US" sz="2400" dirty="0" err="1" smtClean="0"/>
              <a:t>i</a:t>
            </a:r>
            <a:r>
              <a:rPr lang="en-US" sz="2400" dirty="0"/>
              <a:t>) </a:t>
            </a:r>
            <a:r>
              <a:rPr lang="en-US" sz="2400" b="1" dirty="0"/>
              <a:t>SQL or NoSQL: </a:t>
            </a:r>
            <a:r>
              <a:rPr lang="en-US" sz="2400" dirty="0"/>
              <a:t>NoSQL includes Document, Column, Key-value, Graph, Triple </a:t>
            </a:r>
            <a:r>
              <a:rPr lang="en-US" sz="2400" dirty="0" smtClean="0"/>
              <a:t>store</a:t>
            </a:r>
          </a:p>
          <a:p>
            <a:pPr>
              <a:spcBef>
                <a:spcPts val="200"/>
              </a:spcBef>
            </a:pPr>
            <a:r>
              <a:rPr lang="en-US" sz="2400" dirty="0" smtClean="0"/>
              <a:t>(ii) Other </a:t>
            </a:r>
            <a:r>
              <a:rPr lang="en-US" sz="2400" b="1" dirty="0" smtClean="0"/>
              <a:t>Enterprise data systems: </a:t>
            </a:r>
            <a:r>
              <a:rPr lang="en-US" sz="2400" dirty="0" smtClean="0"/>
              <a:t>10 examples from </a:t>
            </a:r>
            <a:r>
              <a:rPr lang="en-US" sz="2400" dirty="0"/>
              <a:t>NIST integrate </a:t>
            </a:r>
            <a:r>
              <a:rPr lang="en-US" sz="2400" dirty="0" smtClean="0"/>
              <a:t>SQL/NoSQL</a:t>
            </a:r>
          </a:p>
          <a:p>
            <a:pPr>
              <a:spcBef>
                <a:spcPts val="200"/>
              </a:spcBef>
            </a:pPr>
            <a:r>
              <a:rPr lang="en-US" sz="2400" dirty="0" smtClean="0"/>
              <a:t>(iii) </a:t>
            </a:r>
            <a:r>
              <a:rPr lang="en-US" sz="2400" b="1" dirty="0" smtClean="0"/>
              <a:t>Set </a:t>
            </a:r>
            <a:r>
              <a:rPr lang="en-US" sz="2400" b="1" dirty="0"/>
              <a:t>of </a:t>
            </a:r>
            <a:r>
              <a:rPr lang="en-US" sz="2400" b="1" dirty="0" smtClean="0"/>
              <a:t>Files: </a:t>
            </a:r>
            <a:r>
              <a:rPr lang="en-US" sz="2400" dirty="0" smtClean="0"/>
              <a:t>as </a:t>
            </a:r>
            <a:r>
              <a:rPr lang="en-US" sz="2400" dirty="0"/>
              <a:t>managed in </a:t>
            </a:r>
            <a:r>
              <a:rPr lang="en-US" sz="2400" dirty="0" err="1"/>
              <a:t>iRODS</a:t>
            </a:r>
            <a:r>
              <a:rPr lang="en-US" sz="2400" dirty="0"/>
              <a:t> and extremely common in scientific </a:t>
            </a:r>
            <a:r>
              <a:rPr lang="en-US" sz="2400" dirty="0" smtClean="0"/>
              <a:t>research</a:t>
            </a:r>
          </a:p>
          <a:p>
            <a:pPr>
              <a:spcBef>
                <a:spcPts val="200"/>
              </a:spcBef>
            </a:pPr>
            <a:r>
              <a:rPr lang="en-US" sz="2400" dirty="0" smtClean="0"/>
              <a:t>(iv) </a:t>
            </a:r>
            <a:r>
              <a:rPr lang="en-US" sz="2400" b="1" dirty="0"/>
              <a:t>File, Object, Block and Data-parallel </a:t>
            </a:r>
            <a:r>
              <a:rPr lang="en-US" sz="2400" dirty="0"/>
              <a:t>(HDFS) raw storage: Separated from computing?</a:t>
            </a:r>
            <a:endParaRPr lang="en-US" sz="2400" dirty="0" smtClean="0"/>
          </a:p>
          <a:p>
            <a:pPr>
              <a:spcBef>
                <a:spcPts val="200"/>
              </a:spcBef>
            </a:pPr>
            <a:r>
              <a:rPr lang="en-US" sz="2400" dirty="0" smtClean="0"/>
              <a:t>(v</a:t>
            </a:r>
            <a:r>
              <a:rPr lang="en-US" sz="2400" dirty="0"/>
              <a:t>) </a:t>
            </a:r>
            <a:r>
              <a:rPr lang="en-US" sz="2400" b="1" dirty="0"/>
              <a:t>Internet of </a:t>
            </a:r>
            <a:r>
              <a:rPr lang="en-US" sz="2400" b="1" dirty="0" smtClean="0"/>
              <a:t>Things: </a:t>
            </a:r>
            <a:r>
              <a:rPr lang="en-US" sz="2400" dirty="0" smtClean="0"/>
              <a:t>24 to 50 Billion devices on Internet by 2020</a:t>
            </a:r>
          </a:p>
          <a:p>
            <a:pPr>
              <a:spcBef>
                <a:spcPts val="200"/>
              </a:spcBef>
            </a:pPr>
            <a:r>
              <a:rPr lang="en-US" sz="2400" dirty="0" smtClean="0"/>
              <a:t>(vi) </a:t>
            </a:r>
            <a:r>
              <a:rPr lang="en-US" sz="2400" b="1" dirty="0" smtClean="0"/>
              <a:t>Streaming</a:t>
            </a:r>
            <a:r>
              <a:rPr lang="en-US" sz="2400" b="1" dirty="0"/>
              <a:t>: </a:t>
            </a:r>
            <a:r>
              <a:rPr lang="en-US" sz="2400" dirty="0"/>
              <a:t>Incremental update of datasets with new algorithms to achieve real-time response (G7)</a:t>
            </a:r>
          </a:p>
          <a:p>
            <a:pPr>
              <a:spcBef>
                <a:spcPts val="200"/>
              </a:spcBef>
            </a:pPr>
            <a:r>
              <a:rPr lang="en-US" sz="2400" dirty="0" smtClean="0"/>
              <a:t>(vii) </a:t>
            </a:r>
            <a:r>
              <a:rPr lang="en-US" sz="2400" b="1" dirty="0"/>
              <a:t>HPC </a:t>
            </a:r>
            <a:r>
              <a:rPr lang="en-US" sz="2400" b="1" dirty="0" smtClean="0"/>
              <a:t>simulations: </a:t>
            </a:r>
            <a:r>
              <a:rPr lang="en-US" sz="2400" dirty="0"/>
              <a:t>generate major (visualization) output that often needs to </a:t>
            </a:r>
            <a:r>
              <a:rPr lang="en-US" sz="2400" dirty="0" smtClean="0"/>
              <a:t>be mined </a:t>
            </a:r>
          </a:p>
          <a:p>
            <a:pPr>
              <a:spcBef>
                <a:spcPts val="200"/>
              </a:spcBef>
            </a:pPr>
            <a:r>
              <a:rPr lang="en-US" sz="2400" dirty="0" smtClean="0"/>
              <a:t>(viii) Involve </a:t>
            </a:r>
            <a:r>
              <a:rPr lang="en-US" sz="2400" b="1" dirty="0" smtClean="0"/>
              <a:t>GIS:</a:t>
            </a:r>
            <a:r>
              <a:rPr lang="en-US" sz="2400" dirty="0" smtClean="0"/>
              <a:t> Geographical </a:t>
            </a:r>
            <a:r>
              <a:rPr lang="en-US" sz="2400" dirty="0"/>
              <a:t>Information </a:t>
            </a:r>
            <a:r>
              <a:rPr lang="en-US" sz="2400" dirty="0" smtClean="0"/>
              <a:t>Systems </a:t>
            </a:r>
            <a:r>
              <a:rPr lang="en-US" sz="2400" dirty="0"/>
              <a:t>provide attractive access to geospatial data</a:t>
            </a:r>
            <a:endParaRPr lang="en-US" sz="2400" dirty="0" smtClean="0"/>
          </a:p>
        </p:txBody>
      </p:sp>
    </p:spTree>
    <p:extLst>
      <p:ext uri="{BB962C8B-B14F-4D97-AF65-F5344CB8AC3E}">
        <p14:creationId xmlns:p14="http://schemas.microsoft.com/office/powerpoint/2010/main" val="3995039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of Ogres II</a:t>
            </a:r>
            <a:endParaRPr lang="en-US" sz="3600" b="1" dirty="0"/>
          </a:p>
        </p:txBody>
      </p:sp>
      <p:sp>
        <p:nvSpPr>
          <p:cNvPr id="3" name="Content Placeholder 2"/>
          <p:cNvSpPr>
            <a:spLocks noGrp="1"/>
          </p:cNvSpPr>
          <p:nvPr>
            <p:ph idx="1"/>
          </p:nvPr>
        </p:nvSpPr>
        <p:spPr>
          <a:xfrm>
            <a:off x="0" y="615461"/>
            <a:ext cx="9144000" cy="6242539"/>
          </a:xfrm>
        </p:spPr>
        <p:txBody>
          <a:bodyPr>
            <a:noAutofit/>
          </a:bodyPr>
          <a:lstStyle/>
          <a:p>
            <a:pPr>
              <a:spcBef>
                <a:spcPts val="200"/>
              </a:spcBef>
            </a:pPr>
            <a:r>
              <a:rPr lang="en-US" sz="2800" dirty="0" smtClean="0"/>
              <a:t>Before data gets to compute system, there is often an </a:t>
            </a:r>
            <a:r>
              <a:rPr lang="en-US" sz="2800" b="1" dirty="0" smtClean="0"/>
              <a:t>initial data gathering phase</a:t>
            </a:r>
            <a:r>
              <a:rPr lang="en-US" sz="2800" dirty="0" smtClean="0"/>
              <a:t> which is characterized by a </a:t>
            </a:r>
            <a:r>
              <a:rPr lang="en-US" sz="2800" b="1" dirty="0" smtClean="0"/>
              <a:t>block size and timing</a:t>
            </a:r>
            <a:r>
              <a:rPr lang="en-US" sz="2800" dirty="0" smtClean="0"/>
              <a:t>. Block size varies from month (Remote Sensing, Seismic) to day (genomic) to seconds or lower (Real time control, streaming)</a:t>
            </a:r>
          </a:p>
          <a:p>
            <a:pPr>
              <a:spcBef>
                <a:spcPts val="200"/>
              </a:spcBef>
            </a:pPr>
            <a:r>
              <a:rPr lang="en-US" sz="2800" dirty="0" smtClean="0"/>
              <a:t>There are </a:t>
            </a:r>
            <a:r>
              <a:rPr lang="en-US" sz="2800" b="1" dirty="0" smtClean="0"/>
              <a:t>storage/compute system styles: </a:t>
            </a:r>
            <a:r>
              <a:rPr lang="en-US" sz="2800" dirty="0" smtClean="0"/>
              <a:t>Shared, Dedicated, Permanent, Transient</a:t>
            </a:r>
          </a:p>
          <a:p>
            <a:pPr>
              <a:spcBef>
                <a:spcPts val="200"/>
              </a:spcBef>
            </a:pPr>
            <a:r>
              <a:rPr lang="en-US" sz="2800" dirty="0" smtClean="0"/>
              <a:t>Other characteristics are needed for permanent </a:t>
            </a:r>
            <a:r>
              <a:rPr lang="en-US" sz="2800" b="1" dirty="0" smtClean="0"/>
              <a:t>auxiliary/comparison datasets</a:t>
            </a:r>
            <a:r>
              <a:rPr lang="en-US" sz="2800" b="1" dirty="0"/>
              <a:t> </a:t>
            </a:r>
            <a:r>
              <a:rPr lang="en-US" sz="2800" b="1" dirty="0" smtClean="0"/>
              <a:t>a</a:t>
            </a:r>
            <a:r>
              <a:rPr lang="en-US" sz="2800" dirty="0" smtClean="0"/>
              <a:t>nd these could be interdisciplinary, implying nontrivial data movement/replication</a:t>
            </a:r>
          </a:p>
        </p:txBody>
      </p:sp>
    </p:spTree>
    <p:extLst>
      <p:ext uri="{BB962C8B-B14F-4D97-AF65-F5344CB8AC3E}">
        <p14:creationId xmlns:p14="http://schemas.microsoft.com/office/powerpoint/2010/main" val="1183449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Analytics Facet (kernels) of the Ogres</a:t>
            </a:r>
            <a:endParaRPr lang="en-US" b="1" dirty="0"/>
          </a:p>
        </p:txBody>
      </p:sp>
    </p:spTree>
    <p:extLst>
      <p:ext uri="{BB962C8B-B14F-4D97-AF65-F5344CB8AC3E}">
        <p14:creationId xmlns:p14="http://schemas.microsoft.com/office/powerpoint/2010/main" val="3596618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Ogres </a:t>
            </a:r>
            <a:r>
              <a:rPr lang="en-US" sz="3600" b="1" dirty="0" smtClean="0"/>
              <a:t>(</a:t>
            </a:r>
            <a:r>
              <a:rPr lang="en-US" sz="3600" b="1" dirty="0" err="1" smtClean="0"/>
              <a:t>microPattern</a:t>
            </a:r>
            <a:r>
              <a:rPr lang="en-US" sz="3600" b="1" dirty="0" smtClean="0"/>
              <a:t>) I</a:t>
            </a:r>
            <a:endParaRPr lang="en-US" sz="3600" b="1" dirty="0"/>
          </a:p>
        </p:txBody>
      </p:sp>
      <p:sp>
        <p:nvSpPr>
          <p:cNvPr id="3" name="Content Placeholder 2"/>
          <p:cNvSpPr>
            <a:spLocks noGrp="1"/>
          </p:cNvSpPr>
          <p:nvPr>
            <p:ph idx="1"/>
          </p:nvPr>
        </p:nvSpPr>
        <p:spPr>
          <a:xfrm>
            <a:off x="0" y="485652"/>
            <a:ext cx="9144000" cy="6360695"/>
          </a:xfrm>
        </p:spPr>
        <p:txBody>
          <a:bodyPr>
            <a:noAutofit/>
          </a:bodyPr>
          <a:lstStyle/>
          <a:p>
            <a:pPr>
              <a:buFont typeface="Arial" panose="020B0604020202020204" pitchFamily="34" charset="0"/>
              <a:buChar char="•"/>
            </a:pPr>
            <a:r>
              <a:rPr lang="en-US" sz="2800" b="1" dirty="0" smtClean="0">
                <a:solidFill>
                  <a:srgbClr val="0070C0"/>
                </a:solidFill>
              </a:rPr>
              <a:t>Map-Only</a:t>
            </a:r>
          </a:p>
          <a:p>
            <a:pPr lvl="1">
              <a:buFont typeface="Arial" panose="020B0604020202020204" pitchFamily="34" charset="0"/>
              <a:buChar char="•"/>
            </a:pPr>
            <a:r>
              <a:rPr lang="en-US" sz="2400" dirty="0" smtClean="0"/>
              <a:t>Pleasingly parallel - </a:t>
            </a:r>
            <a:r>
              <a:rPr lang="en-US" sz="2400" b="1" dirty="0" smtClean="0"/>
              <a:t>Local </a:t>
            </a:r>
            <a:r>
              <a:rPr lang="en-US" sz="2400" b="1" dirty="0"/>
              <a:t>Machine Learning </a:t>
            </a:r>
            <a:endParaRPr lang="en-US" sz="2400" dirty="0" smtClean="0"/>
          </a:p>
          <a:p>
            <a:pPr>
              <a:buFont typeface="Arial" panose="020B0604020202020204" pitchFamily="34" charset="0"/>
              <a:buChar char="•"/>
            </a:pPr>
            <a:r>
              <a:rPr lang="en-US" sz="2800" b="1" dirty="0" smtClean="0">
                <a:solidFill>
                  <a:srgbClr val="0070C0"/>
                </a:solidFill>
              </a:rPr>
              <a:t>MapReduce: </a:t>
            </a:r>
            <a:r>
              <a:rPr lang="en-US" sz="2800" b="1" dirty="0" smtClean="0"/>
              <a:t>Search/Query/Index</a:t>
            </a:r>
          </a:p>
          <a:p>
            <a:pPr lvl="1">
              <a:buFont typeface="Arial" panose="020B0604020202020204" pitchFamily="34" charset="0"/>
              <a:buChar char="•"/>
            </a:pPr>
            <a:r>
              <a:rPr lang="en-US" sz="2400" dirty="0" smtClean="0"/>
              <a:t>Summarizing </a:t>
            </a:r>
            <a:r>
              <a:rPr lang="en-US" sz="2400" b="1" dirty="0" smtClean="0"/>
              <a:t>statistics </a:t>
            </a:r>
            <a:r>
              <a:rPr lang="en-US" sz="2400" dirty="0" smtClean="0"/>
              <a:t>as in LHC Data analysis (histograms) </a:t>
            </a:r>
            <a:r>
              <a:rPr lang="en-US" sz="2400" b="1" dirty="0" smtClean="0">
                <a:solidFill>
                  <a:srgbClr val="0070C0"/>
                </a:solidFill>
              </a:rPr>
              <a:t>(G1)</a:t>
            </a:r>
          </a:p>
          <a:p>
            <a:pPr lvl="1">
              <a:buFont typeface="Arial" panose="020B0604020202020204" pitchFamily="34" charset="0"/>
              <a:buChar char="•"/>
            </a:pPr>
            <a:r>
              <a:rPr lang="en-US" sz="2400" dirty="0" smtClean="0"/>
              <a:t>Recommender </a:t>
            </a:r>
            <a:r>
              <a:rPr lang="en-US" sz="2400" dirty="0"/>
              <a:t>Systems (</a:t>
            </a:r>
            <a:r>
              <a:rPr lang="en-US" sz="2400" b="1" dirty="0"/>
              <a:t>Collaborative </a:t>
            </a:r>
            <a:r>
              <a:rPr lang="en-US" sz="2400" b="1" dirty="0" smtClean="0"/>
              <a:t>Filtering</a:t>
            </a:r>
            <a:r>
              <a:rPr lang="en-US" sz="2400" dirty="0" smtClean="0"/>
              <a:t>) </a:t>
            </a:r>
          </a:p>
          <a:p>
            <a:pPr lvl="1">
              <a:buFont typeface="Arial" panose="020B0604020202020204" pitchFamily="34" charset="0"/>
              <a:buChar char="•"/>
            </a:pPr>
            <a:r>
              <a:rPr lang="en-US" sz="2400" dirty="0"/>
              <a:t>Linear Classifiers (</a:t>
            </a:r>
            <a:r>
              <a:rPr lang="en-US" sz="2400" b="1" dirty="0"/>
              <a:t>Bayes, Random </a:t>
            </a:r>
            <a:r>
              <a:rPr lang="en-US" sz="2400" b="1" dirty="0" smtClean="0"/>
              <a:t>Forests</a:t>
            </a:r>
            <a:r>
              <a:rPr lang="en-US" sz="2400" dirty="0" smtClean="0"/>
              <a:t>)</a:t>
            </a:r>
          </a:p>
          <a:p>
            <a:pPr>
              <a:buFont typeface="Arial" panose="020B0604020202020204" pitchFamily="34" charset="0"/>
              <a:buChar char="•"/>
            </a:pPr>
            <a:r>
              <a:rPr lang="en-US" sz="2800" b="1" dirty="0" smtClean="0">
                <a:solidFill>
                  <a:srgbClr val="0070C0"/>
                </a:solidFill>
              </a:rPr>
              <a:t>Alignment and Streaming (G7)</a:t>
            </a:r>
          </a:p>
          <a:p>
            <a:pPr lvl="1">
              <a:buFont typeface="Arial" panose="020B0604020202020204" pitchFamily="34" charset="0"/>
              <a:buChar char="•"/>
            </a:pPr>
            <a:r>
              <a:rPr lang="en-US" sz="2400" dirty="0"/>
              <a:t>Genomic Alignment, Incremental Classifiers</a:t>
            </a:r>
            <a:endParaRPr lang="en-US" sz="2400" dirty="0" smtClean="0"/>
          </a:p>
          <a:p>
            <a:pPr>
              <a:buFont typeface="Arial" panose="020B0604020202020204" pitchFamily="34" charset="0"/>
              <a:buChar char="•"/>
            </a:pPr>
            <a:r>
              <a:rPr lang="en-US" sz="2800" b="1" dirty="0" smtClean="0">
                <a:solidFill>
                  <a:srgbClr val="0070C0"/>
                </a:solidFill>
              </a:rPr>
              <a:t>Global Analytics</a:t>
            </a:r>
          </a:p>
          <a:p>
            <a:pPr>
              <a:spcBef>
                <a:spcPts val="200"/>
              </a:spcBef>
              <a:buFont typeface="Arial" panose="020B0604020202020204" pitchFamily="34" charset="0"/>
              <a:buChar char="•"/>
            </a:pPr>
            <a:r>
              <a:rPr lang="en-US" sz="2800" b="1" dirty="0" smtClean="0">
                <a:solidFill>
                  <a:srgbClr val="0070C0"/>
                </a:solidFill>
              </a:rPr>
              <a:t>Nonlinear Solvers </a:t>
            </a:r>
            <a:r>
              <a:rPr lang="en-US" sz="2800" dirty="0" smtClean="0"/>
              <a:t>(structure depends on objective function)</a:t>
            </a:r>
            <a:r>
              <a:rPr lang="en-US" sz="2800" dirty="0" smtClean="0">
                <a:solidFill>
                  <a:srgbClr val="0070C0"/>
                </a:solidFill>
              </a:rPr>
              <a:t> </a:t>
            </a:r>
            <a:r>
              <a:rPr lang="en-US" sz="2800" b="1" dirty="0" smtClean="0">
                <a:solidFill>
                  <a:srgbClr val="0070C0"/>
                </a:solidFill>
              </a:rPr>
              <a:t>(G5,G6)</a:t>
            </a:r>
            <a:endParaRPr lang="en-US" sz="2800" b="1" dirty="0">
              <a:solidFill>
                <a:srgbClr val="0070C0"/>
              </a:solidFill>
            </a:endParaRPr>
          </a:p>
          <a:p>
            <a:pPr lvl="1"/>
            <a:r>
              <a:rPr lang="en-US" sz="2400" dirty="0"/>
              <a:t>Stochastic Gradient Descent SGD</a:t>
            </a:r>
          </a:p>
          <a:p>
            <a:pPr lvl="1"/>
            <a:r>
              <a:rPr lang="en-US" sz="2400" dirty="0"/>
              <a:t>(L-)BFGS approximation to Newton’s Method</a:t>
            </a:r>
          </a:p>
          <a:p>
            <a:pPr lvl="1"/>
            <a:r>
              <a:rPr lang="en-US" sz="2400" dirty="0" err="1"/>
              <a:t>Levenberg</a:t>
            </a:r>
            <a:r>
              <a:rPr lang="en-US" sz="2400" dirty="0"/>
              <a:t>-Marquardt </a:t>
            </a:r>
            <a:r>
              <a:rPr lang="en-US" sz="2400" dirty="0" smtClean="0"/>
              <a:t>solver</a:t>
            </a:r>
            <a:endParaRPr lang="en-US" sz="2400" dirty="0"/>
          </a:p>
        </p:txBody>
      </p:sp>
    </p:spTree>
    <p:extLst>
      <p:ext uri="{BB962C8B-B14F-4D97-AF65-F5344CB8AC3E}">
        <p14:creationId xmlns:p14="http://schemas.microsoft.com/office/powerpoint/2010/main" val="1047790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Ogres </a:t>
            </a:r>
            <a:r>
              <a:rPr lang="en-US" sz="3600" b="1" dirty="0" smtClean="0"/>
              <a:t>(</a:t>
            </a:r>
            <a:r>
              <a:rPr lang="en-US" sz="3600" b="1" dirty="0" err="1" smtClean="0"/>
              <a:t>microPattern</a:t>
            </a:r>
            <a:r>
              <a:rPr lang="en-US" sz="3600" b="1" dirty="0" smtClean="0"/>
              <a:t>) II</a:t>
            </a:r>
            <a:endParaRPr lang="en-US" sz="3600" b="1" dirty="0"/>
          </a:p>
        </p:txBody>
      </p:sp>
      <p:sp>
        <p:nvSpPr>
          <p:cNvPr id="3" name="Content Placeholder 2"/>
          <p:cNvSpPr>
            <a:spLocks noGrp="1"/>
          </p:cNvSpPr>
          <p:nvPr>
            <p:ph idx="1"/>
          </p:nvPr>
        </p:nvSpPr>
        <p:spPr>
          <a:xfrm>
            <a:off x="0" y="497305"/>
            <a:ext cx="9144000" cy="6360695"/>
          </a:xfrm>
        </p:spPr>
        <p:txBody>
          <a:bodyPr>
            <a:noAutofit/>
          </a:bodyPr>
          <a:lstStyle/>
          <a:p>
            <a:pPr>
              <a:buFont typeface="Arial" panose="020B0604020202020204" pitchFamily="34" charset="0"/>
              <a:buChar char="•"/>
            </a:pPr>
            <a:r>
              <a:rPr lang="en-US" b="1" dirty="0">
                <a:solidFill>
                  <a:srgbClr val="0070C0"/>
                </a:solidFill>
              </a:rPr>
              <a:t>Map-Collective </a:t>
            </a:r>
            <a:r>
              <a:rPr lang="en-US" b="1" dirty="0" smtClean="0">
                <a:solidFill>
                  <a:srgbClr val="0070C0"/>
                </a:solidFill>
              </a:rPr>
              <a:t>(</a:t>
            </a:r>
            <a:r>
              <a:rPr lang="en-US" b="1" dirty="0">
                <a:solidFill>
                  <a:srgbClr val="0070C0"/>
                </a:solidFill>
              </a:rPr>
              <a:t>See Mahout, </a:t>
            </a:r>
            <a:r>
              <a:rPr lang="en-US" b="1" dirty="0" err="1">
                <a:solidFill>
                  <a:srgbClr val="0070C0"/>
                </a:solidFill>
              </a:rPr>
              <a:t>MLlib</a:t>
            </a:r>
            <a:r>
              <a:rPr lang="en-US" b="1" dirty="0">
                <a:solidFill>
                  <a:srgbClr val="0070C0"/>
                </a:solidFill>
              </a:rPr>
              <a:t>) (G2,G4,G6)</a:t>
            </a:r>
          </a:p>
          <a:p>
            <a:pPr lvl="1">
              <a:buFont typeface="Arial" panose="020B0604020202020204" pitchFamily="34" charset="0"/>
              <a:buChar char="•"/>
            </a:pPr>
            <a:r>
              <a:rPr lang="en-US" b="1" dirty="0" smtClean="0">
                <a:solidFill>
                  <a:srgbClr val="0070C0"/>
                </a:solidFill>
              </a:rPr>
              <a:t>Often use </a:t>
            </a:r>
            <a:r>
              <a:rPr lang="en-US" b="1" dirty="0">
                <a:solidFill>
                  <a:srgbClr val="0070C0"/>
                </a:solidFill>
              </a:rPr>
              <a:t>matrix-matrix,-vector operations, solvers (conjugate gradient)</a:t>
            </a:r>
          </a:p>
          <a:p>
            <a:pPr lvl="1">
              <a:buFont typeface="Arial" panose="020B0604020202020204" pitchFamily="34" charset="0"/>
              <a:buChar char="•"/>
            </a:pPr>
            <a:r>
              <a:rPr lang="en-US" b="1" dirty="0" smtClean="0"/>
              <a:t>Outlier </a:t>
            </a:r>
            <a:r>
              <a:rPr lang="en-US" b="1" dirty="0"/>
              <a:t>Detection</a:t>
            </a:r>
            <a:r>
              <a:rPr lang="en-US" dirty="0"/>
              <a:t>, </a:t>
            </a:r>
            <a:r>
              <a:rPr lang="en-US" b="1" dirty="0"/>
              <a:t>Clustering</a:t>
            </a:r>
            <a:r>
              <a:rPr lang="en-US" dirty="0"/>
              <a:t> (many methods), </a:t>
            </a:r>
          </a:p>
          <a:p>
            <a:pPr lvl="1">
              <a:buFont typeface="Arial" panose="020B0604020202020204" pitchFamily="34" charset="0"/>
              <a:buChar char="•"/>
            </a:pPr>
            <a:r>
              <a:rPr lang="en-US" b="1" dirty="0"/>
              <a:t>Mixture Models, LDA </a:t>
            </a:r>
            <a:r>
              <a:rPr lang="en-US" dirty="0"/>
              <a:t>(Latent Dirichlet Allocation), </a:t>
            </a:r>
            <a:r>
              <a:rPr lang="en-US" b="1" dirty="0"/>
              <a:t>PLSI </a:t>
            </a:r>
            <a:r>
              <a:rPr lang="en-US" dirty="0"/>
              <a:t>(Probabilistic Latent Semantic Indexing</a:t>
            </a:r>
            <a:r>
              <a:rPr lang="en-US" dirty="0" smtClean="0"/>
              <a:t>)</a:t>
            </a:r>
            <a:endParaRPr lang="en-US" dirty="0"/>
          </a:p>
          <a:p>
            <a:pPr lvl="1">
              <a:spcBef>
                <a:spcPts val="200"/>
              </a:spcBef>
              <a:buFont typeface="Arial" panose="020B0604020202020204" pitchFamily="34" charset="0"/>
              <a:buChar char="•"/>
            </a:pPr>
            <a:r>
              <a:rPr lang="en-US" b="1" dirty="0" smtClean="0"/>
              <a:t>SVM </a:t>
            </a:r>
            <a:r>
              <a:rPr lang="en-US" dirty="0"/>
              <a:t>and </a:t>
            </a:r>
            <a:r>
              <a:rPr lang="en-US" b="1" dirty="0"/>
              <a:t>Logistic Regression</a:t>
            </a:r>
          </a:p>
          <a:p>
            <a:pPr lvl="1">
              <a:spcBef>
                <a:spcPts val="200"/>
              </a:spcBef>
              <a:buFont typeface="Arial" panose="020B0604020202020204" pitchFamily="34" charset="0"/>
              <a:buChar char="•"/>
            </a:pPr>
            <a:r>
              <a:rPr lang="en-US" b="1" dirty="0"/>
              <a:t>PageRank</a:t>
            </a:r>
            <a:r>
              <a:rPr lang="en-US" dirty="0"/>
              <a:t>, (find leading eigenvector of sparse matrix)</a:t>
            </a:r>
          </a:p>
          <a:p>
            <a:pPr lvl="1">
              <a:spcBef>
                <a:spcPts val="200"/>
              </a:spcBef>
              <a:buFont typeface="Arial" panose="020B0604020202020204" pitchFamily="34" charset="0"/>
              <a:buChar char="•"/>
            </a:pPr>
            <a:r>
              <a:rPr lang="en-US" b="1" dirty="0"/>
              <a:t>SVD</a:t>
            </a:r>
            <a:r>
              <a:rPr lang="en-US" dirty="0"/>
              <a:t> (Singular Value Decomposition)</a:t>
            </a:r>
          </a:p>
          <a:p>
            <a:pPr lvl="1">
              <a:spcBef>
                <a:spcPts val="200"/>
              </a:spcBef>
              <a:buFont typeface="Arial" panose="020B0604020202020204" pitchFamily="34" charset="0"/>
              <a:buChar char="•"/>
            </a:pPr>
            <a:r>
              <a:rPr lang="en-US" b="1" dirty="0"/>
              <a:t>MDS</a:t>
            </a:r>
            <a:r>
              <a:rPr lang="en-US" dirty="0"/>
              <a:t> (Multidimensional Scaling)</a:t>
            </a:r>
          </a:p>
          <a:p>
            <a:pPr lvl="1">
              <a:spcBef>
                <a:spcPts val="200"/>
              </a:spcBef>
              <a:buFont typeface="Arial" panose="020B0604020202020204" pitchFamily="34" charset="0"/>
              <a:buChar char="•"/>
            </a:pPr>
            <a:r>
              <a:rPr lang="en-US" dirty="0"/>
              <a:t>Learning Neural Networks (</a:t>
            </a:r>
            <a:r>
              <a:rPr lang="en-US" b="1" dirty="0"/>
              <a:t>Deep Learning</a:t>
            </a:r>
            <a:r>
              <a:rPr lang="en-US" dirty="0"/>
              <a:t>)</a:t>
            </a:r>
          </a:p>
          <a:p>
            <a:pPr lvl="1">
              <a:spcBef>
                <a:spcPts val="200"/>
              </a:spcBef>
              <a:buFont typeface="Arial" panose="020B0604020202020204" pitchFamily="34" charset="0"/>
              <a:buChar char="•"/>
            </a:pPr>
            <a:r>
              <a:rPr lang="en-US" b="1" dirty="0"/>
              <a:t>Hidden Markov Models</a:t>
            </a:r>
            <a:endParaRPr lang="en-US" b="1" dirty="0">
              <a:solidFill>
                <a:srgbClr val="0070C0"/>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40039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060831" cy="1752600"/>
          </a:xfrm>
        </p:spPr>
        <p:txBody>
          <a:bodyPr/>
          <a:lstStyle/>
          <a:p>
            <a:r>
              <a:rPr lang="en-US" dirty="0" smtClean="0">
                <a:solidFill>
                  <a:schemeClr val="tx1">
                    <a:lumMod val="65000"/>
                    <a:lumOff val="35000"/>
                  </a:schemeClr>
                </a:solidFill>
              </a:rPr>
              <a:t>Led by </a:t>
            </a:r>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Wo Chang</a:t>
            </a:r>
            <a:endParaRPr lang="en-US" dirty="0">
              <a:solidFill>
                <a:schemeClr val="tx1">
                  <a:lumMod val="65000"/>
                  <a:lumOff val="35000"/>
                </a:schemeClr>
              </a:solidFill>
            </a:endParaRPr>
          </a:p>
        </p:txBody>
      </p:sp>
    </p:spTree>
    <p:extLst>
      <p:ext uri="{BB962C8B-B14F-4D97-AF65-F5344CB8AC3E}">
        <p14:creationId xmlns:p14="http://schemas.microsoft.com/office/powerpoint/2010/main" val="238350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t>Ogres (</a:t>
            </a:r>
            <a:r>
              <a:rPr lang="en-US" sz="3600" b="1" dirty="0" err="1" smtClean="0"/>
              <a:t>microPattern</a:t>
            </a:r>
            <a:r>
              <a:rPr lang="en-US" sz="3600" b="1" dirty="0" smtClean="0"/>
              <a:t>) III</a:t>
            </a:r>
            <a:endParaRPr lang="en-US" sz="3600" b="1" dirty="0"/>
          </a:p>
        </p:txBody>
      </p:sp>
      <p:sp>
        <p:nvSpPr>
          <p:cNvPr id="3" name="Content Placeholder 2"/>
          <p:cNvSpPr>
            <a:spLocks noGrp="1"/>
          </p:cNvSpPr>
          <p:nvPr>
            <p:ph idx="1"/>
          </p:nvPr>
        </p:nvSpPr>
        <p:spPr>
          <a:xfrm>
            <a:off x="0" y="609600"/>
            <a:ext cx="9144000" cy="6007768"/>
          </a:xfrm>
        </p:spPr>
        <p:txBody>
          <a:bodyPr>
            <a:noAutofit/>
          </a:bodyPr>
          <a:lstStyle/>
          <a:p>
            <a:pPr>
              <a:spcBef>
                <a:spcPts val="200"/>
              </a:spcBef>
              <a:buFont typeface="Arial" panose="020B0604020202020204" pitchFamily="34" charset="0"/>
              <a:buChar char="•"/>
            </a:pPr>
            <a:r>
              <a:rPr lang="en-US" b="1" dirty="0">
                <a:solidFill>
                  <a:srgbClr val="0070C0"/>
                </a:solidFill>
              </a:rPr>
              <a:t>Global Analytics – Map-Communication (targets for Giraph</a:t>
            </a:r>
            <a:r>
              <a:rPr lang="en-US" b="1" dirty="0" smtClean="0">
                <a:solidFill>
                  <a:srgbClr val="0070C0"/>
                </a:solidFill>
              </a:rPr>
              <a:t>) (</a:t>
            </a:r>
            <a:r>
              <a:rPr lang="en-US" b="1" dirty="0">
                <a:solidFill>
                  <a:srgbClr val="0070C0"/>
                </a:solidFill>
              </a:rPr>
              <a:t>G3</a:t>
            </a:r>
            <a:r>
              <a:rPr lang="en-US" b="1" dirty="0" smtClean="0">
                <a:solidFill>
                  <a:srgbClr val="0070C0"/>
                </a:solidFill>
              </a:rPr>
              <a:t>) </a:t>
            </a:r>
          </a:p>
          <a:p>
            <a:pPr lvl="1">
              <a:spcBef>
                <a:spcPts val="200"/>
              </a:spcBef>
              <a:buFont typeface="Arial" panose="020B0604020202020204" pitchFamily="34" charset="0"/>
              <a:buChar char="•"/>
            </a:pPr>
            <a:r>
              <a:rPr lang="en-US" b="1" dirty="0" smtClean="0"/>
              <a:t>Graph Structure (Communities, </a:t>
            </a:r>
            <a:r>
              <a:rPr lang="en-US" b="1" dirty="0" err="1" smtClean="0"/>
              <a:t>subgraphs</a:t>
            </a:r>
            <a:r>
              <a:rPr lang="en-US" b="1" dirty="0" smtClean="0"/>
              <a:t>/motifs, diameter, maximal cliques, connected components)</a:t>
            </a:r>
            <a:endParaRPr lang="en-US" b="1" dirty="0"/>
          </a:p>
          <a:p>
            <a:pPr lvl="1">
              <a:spcBef>
                <a:spcPts val="200"/>
              </a:spcBef>
              <a:buFont typeface="Arial" panose="020B0604020202020204" pitchFamily="34" charset="0"/>
              <a:buChar char="•"/>
            </a:pPr>
            <a:r>
              <a:rPr lang="en-US" b="1" dirty="0"/>
              <a:t>Network Dynamics - Graph simulation Algorithms </a:t>
            </a:r>
            <a:r>
              <a:rPr lang="en-US" dirty="0"/>
              <a:t>(epidemiology</a:t>
            </a:r>
            <a:r>
              <a:rPr lang="en-US" dirty="0" smtClean="0"/>
              <a:t>)</a:t>
            </a:r>
            <a:endParaRPr lang="en-US" b="1" dirty="0" smtClean="0"/>
          </a:p>
          <a:p>
            <a:pPr>
              <a:spcBef>
                <a:spcPts val="200"/>
              </a:spcBef>
              <a:buFont typeface="Arial" panose="020B0604020202020204" pitchFamily="34" charset="0"/>
              <a:buChar char="•"/>
            </a:pPr>
            <a:r>
              <a:rPr lang="en-US" b="1" dirty="0">
                <a:solidFill>
                  <a:srgbClr val="0070C0"/>
                </a:solidFill>
              </a:rPr>
              <a:t>Global Analytics – Asynchronous Shared Memory (may be distributed algorithms</a:t>
            </a:r>
            <a:r>
              <a:rPr lang="en-US" b="1" dirty="0" smtClean="0">
                <a:solidFill>
                  <a:srgbClr val="0070C0"/>
                </a:solidFill>
              </a:rPr>
              <a:t>)</a:t>
            </a:r>
          </a:p>
          <a:p>
            <a:pPr lvl="1">
              <a:spcBef>
                <a:spcPts val="200"/>
              </a:spcBef>
              <a:buFont typeface="Arial" panose="020B0604020202020204" pitchFamily="34" charset="0"/>
              <a:buChar char="•"/>
            </a:pPr>
            <a:r>
              <a:rPr lang="en-US" b="1" dirty="0" smtClean="0"/>
              <a:t>Graph </a:t>
            </a:r>
            <a:r>
              <a:rPr lang="en-US" b="1" dirty="0"/>
              <a:t>Structure </a:t>
            </a:r>
            <a:r>
              <a:rPr lang="en-US" b="1" dirty="0" smtClean="0"/>
              <a:t>(</a:t>
            </a:r>
            <a:r>
              <a:rPr lang="en-US" b="1" dirty="0" err="1" smtClean="0"/>
              <a:t>Betweenness</a:t>
            </a:r>
            <a:r>
              <a:rPr lang="en-US" b="1" dirty="0" smtClean="0"/>
              <a:t> centrality, shortest path) (G3)</a:t>
            </a:r>
          </a:p>
          <a:p>
            <a:pPr lvl="1">
              <a:spcBef>
                <a:spcPts val="200"/>
              </a:spcBef>
              <a:buFont typeface="Arial" panose="020B0604020202020204" pitchFamily="34" charset="0"/>
              <a:buChar char="•"/>
            </a:pPr>
            <a:r>
              <a:rPr lang="en-US" b="1" dirty="0"/>
              <a:t>Linear/Quadratic Programming, Combinatorial Optimization, Branch and Bound (G5)</a:t>
            </a:r>
            <a:endParaRPr lang="en-US" b="1" dirty="0" smtClean="0"/>
          </a:p>
          <a:p>
            <a:pPr marL="0" indent="0">
              <a:spcBef>
                <a:spcPts val="200"/>
              </a:spcBef>
              <a:buNone/>
            </a:pPr>
            <a:endParaRPr lang="en-US" sz="2800" b="1" dirty="0" smtClean="0"/>
          </a:p>
        </p:txBody>
      </p:sp>
    </p:spTree>
    <p:extLst>
      <p:ext uri="{BB962C8B-B14F-4D97-AF65-F5344CB8AC3E}">
        <p14:creationId xmlns:p14="http://schemas.microsoft.com/office/powerpoint/2010/main" val="17500026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808038" y="2856706"/>
            <a:ext cx="7772400" cy="1500187"/>
          </a:xfrm>
        </p:spPr>
        <p:txBody>
          <a:bodyPr>
            <a:normAutofit fontScale="92500" lnSpcReduction="10000"/>
          </a:bodyPr>
          <a:lstStyle/>
          <a:p>
            <a:pPr algn="ctr"/>
            <a:r>
              <a:rPr lang="en-US" sz="3200" dirty="0" smtClean="0">
                <a:solidFill>
                  <a:schemeClr val="tx1">
                    <a:lumMod val="75000"/>
                    <a:lumOff val="25000"/>
                  </a:schemeClr>
                </a:solidFill>
              </a:rPr>
              <a:t>Integrating High Performance Computing with Apache Big Data Stack</a:t>
            </a:r>
          </a:p>
          <a:p>
            <a:pPr algn="ctr"/>
            <a:r>
              <a:rPr lang="en-US" sz="3200" dirty="0" err="1" smtClean="0">
                <a:solidFill>
                  <a:schemeClr val="tx1">
                    <a:lumMod val="75000"/>
                    <a:lumOff val="25000"/>
                  </a:schemeClr>
                </a:solidFill>
              </a:rPr>
              <a:t>Shantenu</a:t>
            </a:r>
            <a:r>
              <a:rPr lang="en-US" sz="3200" dirty="0" smtClean="0">
                <a:solidFill>
                  <a:schemeClr val="tx1">
                    <a:lumMod val="75000"/>
                    <a:lumOff val="25000"/>
                  </a:schemeClr>
                </a:solidFill>
              </a:rPr>
              <a:t> </a:t>
            </a:r>
            <a:r>
              <a:rPr lang="en-US" sz="3200" dirty="0" err="1" smtClean="0">
                <a:solidFill>
                  <a:schemeClr val="tx1">
                    <a:lumMod val="75000"/>
                    <a:lumOff val="25000"/>
                  </a:schemeClr>
                </a:solidFill>
              </a:rPr>
              <a:t>Jha</a:t>
            </a:r>
            <a:r>
              <a:rPr lang="en-US" sz="3200" dirty="0" smtClean="0">
                <a:solidFill>
                  <a:schemeClr val="tx1">
                    <a:lumMod val="75000"/>
                    <a:lumOff val="25000"/>
                  </a:schemeClr>
                </a:solidFill>
              </a:rPr>
              <a:t>, Judy Qiu, Andre </a:t>
            </a:r>
            <a:r>
              <a:rPr lang="en-US" sz="3200" dirty="0" err="1" smtClean="0">
                <a:solidFill>
                  <a:schemeClr val="tx1">
                    <a:lumMod val="75000"/>
                    <a:lumOff val="25000"/>
                  </a:schemeClr>
                </a:solidFill>
              </a:rPr>
              <a:t>Luckow</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534649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2646" y="0"/>
            <a:ext cx="7977778" cy="6858000"/>
          </a:xfrm>
          <a:prstGeom prst="rect">
            <a:avLst/>
          </a:prstGeom>
          <a:noFill/>
        </p:spPr>
      </p:pic>
    </p:spTree>
    <p:extLst>
      <p:ext uri="{BB962C8B-B14F-4D97-AF65-F5344CB8AC3E}">
        <p14:creationId xmlns:p14="http://schemas.microsoft.com/office/powerpoint/2010/main" val="3942965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7016" y="0"/>
            <a:ext cx="7977778" cy="6858000"/>
          </a:xfrm>
          <a:prstGeom prst="rect">
            <a:avLst/>
          </a:prstGeom>
          <a:noFill/>
        </p:spPr>
      </p:pic>
      <p:sp>
        <p:nvSpPr>
          <p:cNvPr id="9" name="TextBox 8"/>
          <p:cNvSpPr txBox="1"/>
          <p:nvPr/>
        </p:nvSpPr>
        <p:spPr>
          <a:xfrm>
            <a:off x="0" y="3823927"/>
            <a:ext cx="9144000" cy="3046988"/>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400" dirty="0" smtClean="0"/>
              <a:t>HPC-ABDS</a:t>
            </a:r>
          </a:p>
          <a:p>
            <a:pPr marL="342900" indent="-342900">
              <a:buFont typeface="Arial" panose="020B0604020202020204" pitchFamily="34" charset="0"/>
              <a:buChar char="•"/>
            </a:pPr>
            <a:r>
              <a:rPr lang="en-US" sz="2400" dirty="0" smtClean="0"/>
              <a:t>~120 Capabilities</a:t>
            </a:r>
          </a:p>
          <a:p>
            <a:pPr marL="342900" indent="-342900">
              <a:buFont typeface="Arial" panose="020B0604020202020204" pitchFamily="34" charset="0"/>
              <a:buChar char="•"/>
            </a:pPr>
            <a:r>
              <a:rPr lang="en-US" sz="2400" dirty="0" smtClean="0"/>
              <a:t>&gt;40 Apache</a:t>
            </a:r>
          </a:p>
          <a:p>
            <a:pPr marL="342900" indent="-342900">
              <a:buFont typeface="Arial" panose="020B0604020202020204" pitchFamily="34" charset="0"/>
              <a:buChar char="•"/>
            </a:pPr>
            <a:r>
              <a:rPr lang="en-US" sz="2400" b="1" dirty="0" smtClean="0">
                <a:solidFill>
                  <a:schemeClr val="accent3">
                    <a:lumMod val="75000"/>
                  </a:schemeClr>
                </a:solidFill>
              </a:rPr>
              <a:t>Green </a:t>
            </a:r>
            <a:r>
              <a:rPr lang="en-US" sz="2400" b="1" dirty="0">
                <a:solidFill>
                  <a:schemeClr val="accent3">
                    <a:lumMod val="75000"/>
                  </a:schemeClr>
                </a:solidFill>
              </a:rPr>
              <a:t>layers have strong HPC Integration </a:t>
            </a:r>
            <a:r>
              <a:rPr lang="en-US" sz="2400" b="1" dirty="0" smtClean="0">
                <a:solidFill>
                  <a:schemeClr val="accent3">
                    <a:lumMod val="75000"/>
                  </a:schemeClr>
                </a:solidFill>
              </a:rPr>
              <a:t>opportunities</a:t>
            </a:r>
            <a:br>
              <a:rPr lang="en-US" sz="2400" b="1" dirty="0" smtClean="0">
                <a:solidFill>
                  <a:schemeClr val="accent3">
                    <a:lumMod val="75000"/>
                  </a:schemeClr>
                </a:solidFill>
              </a:rPr>
            </a:br>
            <a:endParaRPr lang="en-US" sz="2400" b="1" dirty="0" smtClean="0">
              <a:solidFill>
                <a:schemeClr val="accent3">
                  <a:lumMod val="75000"/>
                </a:schemeClr>
              </a:solidFill>
            </a:endParaRPr>
          </a:p>
          <a:p>
            <a:pPr marL="342900" indent="-342900">
              <a:buFont typeface="Arial" panose="020B0604020202020204" pitchFamily="34" charset="0"/>
              <a:buChar char="•"/>
            </a:pPr>
            <a:r>
              <a:rPr lang="en-US" sz="2400" b="1" dirty="0" smtClean="0"/>
              <a:t>Goal</a:t>
            </a:r>
          </a:p>
          <a:p>
            <a:pPr marL="342900" indent="-342900">
              <a:buFont typeface="Arial" panose="020B0604020202020204" pitchFamily="34" charset="0"/>
              <a:buChar char="•"/>
            </a:pPr>
            <a:r>
              <a:rPr lang="en-US" sz="2400" b="1" dirty="0" smtClean="0"/>
              <a:t>Functionality </a:t>
            </a:r>
            <a:r>
              <a:rPr lang="en-US" sz="2400" b="1" dirty="0"/>
              <a:t>of </a:t>
            </a:r>
            <a:r>
              <a:rPr lang="en-US" sz="2400" b="1" dirty="0" smtClean="0"/>
              <a:t>ABDS</a:t>
            </a:r>
          </a:p>
          <a:p>
            <a:pPr marL="342900" indent="-342900">
              <a:buFont typeface="Arial" panose="020B0604020202020204" pitchFamily="34" charset="0"/>
              <a:buChar char="•"/>
            </a:pPr>
            <a:r>
              <a:rPr lang="en-US" sz="2400" b="1" dirty="0" smtClean="0"/>
              <a:t>Performance </a:t>
            </a:r>
            <a:r>
              <a:rPr lang="en-US" sz="2400" b="1" dirty="0"/>
              <a:t>of HPC</a:t>
            </a:r>
            <a:endParaRPr lang="en-US" sz="2400" dirty="0"/>
          </a:p>
        </p:txBody>
      </p:sp>
    </p:spTree>
    <p:extLst>
      <p:ext uri="{BB962C8B-B14F-4D97-AF65-F5344CB8AC3E}">
        <p14:creationId xmlns:p14="http://schemas.microsoft.com/office/powerpoint/2010/main" val="1462295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4831" y="0"/>
            <a:ext cx="7977778" cy="6858000"/>
          </a:xfrm>
          <a:prstGeom prst="rect">
            <a:avLst/>
          </a:prstGeom>
          <a:noFill/>
        </p:spPr>
      </p:pic>
      <p:graphicFrame>
        <p:nvGraphicFramePr>
          <p:cNvPr id="2" name="Table 1"/>
          <p:cNvGraphicFramePr>
            <a:graphicFrameLocks noGrp="1"/>
          </p:cNvGraphicFramePr>
          <p:nvPr/>
        </p:nvGraphicFramePr>
        <p:xfrm>
          <a:off x="2430585" y="15630"/>
          <a:ext cx="6713416" cy="6829864"/>
        </p:xfrm>
        <a:graphic>
          <a:graphicData uri="http://schemas.openxmlformats.org/drawingml/2006/table">
            <a:tbl>
              <a:tblPr firstRow="1" bandRow="1">
                <a:tableStyleId>{5C22544A-7EE6-4342-B048-85BDC9FD1C3A}</a:tableStyleId>
              </a:tblPr>
              <a:tblGrid>
                <a:gridCol w="4634523"/>
                <a:gridCol w="2078893"/>
              </a:tblGrid>
              <a:tr h="39858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accent3">
                              <a:lumMod val="50000"/>
                            </a:schemeClr>
                          </a:solidFill>
                        </a:rPr>
                        <a:t>Workflow-Orchestration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14216">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accent3">
                              <a:lumMod val="50000"/>
                            </a:schemeClr>
                          </a:solidFill>
                        </a:rPr>
                        <a:t>Application and Analytics: Mahout, </a:t>
                      </a:r>
                      <a:r>
                        <a:rPr lang="en-US" b="1" dirty="0" err="1" smtClean="0">
                          <a:solidFill>
                            <a:schemeClr val="accent3">
                              <a:lumMod val="50000"/>
                            </a:schemeClr>
                          </a:solidFill>
                        </a:rPr>
                        <a:t>MLlib</a:t>
                      </a:r>
                      <a:r>
                        <a:rPr lang="en-US" b="1" dirty="0" smtClean="0">
                          <a:solidFill>
                            <a:schemeClr val="accent3">
                              <a:lumMod val="50000"/>
                            </a:schemeClr>
                          </a:solidFill>
                        </a:rPr>
                        <a:t>, 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376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High level Programming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804985">
                <a:tc gridSpan="2">
                  <a:txBody>
                    <a:bodyPr/>
                    <a:lstStyle/>
                    <a:p>
                      <a:pPr algn="l"/>
                      <a:r>
                        <a:rPr lang="en-US" b="1" dirty="0" smtClean="0"/>
                        <a:t>Basic Programming model and runtime</a:t>
                      </a:r>
                    </a:p>
                    <a:p>
                      <a:pPr algn="l"/>
                      <a:r>
                        <a:rPr lang="en-US" b="1" dirty="0" smtClean="0"/>
                        <a:t>SPMD, Streaming, MapReduce, MPI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45477">
                <a:tc gridSpan="2">
                  <a:txBody>
                    <a:bodyPr/>
                    <a:lstStyle/>
                    <a:p>
                      <a:r>
                        <a:rPr lang="en-US" sz="1600" b="1" dirty="0" smtClean="0">
                          <a:solidFill>
                            <a:schemeClr val="tx1"/>
                          </a:solidFill>
                        </a:rPr>
                        <a:t>Inter process communication</a:t>
                      </a:r>
                      <a:r>
                        <a:rPr lang="en-US" sz="1600" b="1" baseline="0" dirty="0" smtClean="0">
                          <a:solidFill>
                            <a:schemeClr val="tx1"/>
                          </a:solidFill>
                        </a:rPr>
                        <a:t> </a:t>
                      </a:r>
                      <a:r>
                        <a:rPr lang="en-US" sz="1600" b="1" dirty="0" smtClean="0">
                          <a:solidFill>
                            <a:schemeClr val="tx1"/>
                          </a:solidFill>
                        </a:rPr>
                        <a:t>Collectives, point-to-point, publish-subscribe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235795">
                <a:tc>
                  <a:txBody>
                    <a:bodyPr/>
                    <a:lstStyle/>
                    <a:p>
                      <a:pPr algn="l"/>
                      <a:r>
                        <a:rPr lang="en-US" sz="1100" b="1" dirty="0" smtClean="0"/>
                        <a:t>In-memory databases/caches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rowSpan="2">
                  <a:txBody>
                    <a:bodyPr/>
                    <a:lstStyle/>
                    <a:p>
                      <a:pPr algn="l"/>
                      <a:endParaRPr lang="en-US" sz="1100" b="1" dirty="0" smtClean="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alpha val="75000"/>
                      </a:schemeClr>
                    </a:solidFill>
                  </a:tcPr>
                </a:tc>
              </a:tr>
              <a:tr h="234623">
                <a:tc>
                  <a:txBody>
                    <a:bodyPr/>
                    <a:lstStyle/>
                    <a:p>
                      <a:pPr algn="l"/>
                      <a:r>
                        <a:rPr lang="en-US" sz="1100" b="1" dirty="0" smtClean="0"/>
                        <a:t>Object-relational mapping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vMerge="1">
                  <a:txBody>
                    <a:bodyPr/>
                    <a:lstStyle/>
                    <a:p>
                      <a:pPr algn="l"/>
                      <a:endParaRPr lang="en-US" sz="1100" b="1" dirty="0" smtClean="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r>
              <a:tr h="865163">
                <a:tc gridSpan="2">
                  <a:txBody>
                    <a:bodyPr/>
                    <a:lstStyle/>
                    <a:p>
                      <a:pPr algn="l"/>
                      <a:r>
                        <a:rPr lang="en-US" b="1" dirty="0" smtClean="0"/>
                        <a:t>SQL and NoSQL, File management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353421">
                <a:tc gridSpan="2">
                  <a:txBody>
                    <a:bodyPr/>
                    <a:lstStyle/>
                    <a:p>
                      <a:pPr algn="l"/>
                      <a:r>
                        <a:rPr lang="en-US" sz="1600" b="1" dirty="0" smtClean="0"/>
                        <a:t>Data Transport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511595">
                <a:tc gridSpan="2">
                  <a:txBody>
                    <a:bodyPr/>
                    <a:lstStyle/>
                    <a:p>
                      <a:pPr algn="l"/>
                      <a:r>
                        <a:rPr lang="en-US" b="1" dirty="0" smtClean="0"/>
                        <a:t>Cluster Resource Management </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557384">
                <a:tc gridSpan="2">
                  <a:txBody>
                    <a:bodyPr/>
                    <a:lstStyle/>
                    <a:p>
                      <a:pPr algn="l"/>
                      <a:r>
                        <a:rPr lang="en-US" b="1" dirty="0" smtClean="0"/>
                        <a:t>File systems </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398585">
                <a:tc gridSpan="2">
                  <a:txBody>
                    <a:bodyPr/>
                    <a:lstStyle/>
                    <a:p>
                      <a:pPr algn="l"/>
                      <a:r>
                        <a:rPr lang="en-US" b="1" dirty="0" smtClean="0"/>
                        <a:t>DevOps</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84553">
                <a:tc gridSpan="2">
                  <a:txBody>
                    <a:bodyPr/>
                    <a:lstStyle/>
                    <a:p>
                      <a:pPr algn="l"/>
                      <a:r>
                        <a:rPr lang="en-US" b="1" dirty="0" err="1" smtClean="0"/>
                        <a:t>IaaS</a:t>
                      </a:r>
                      <a:r>
                        <a:rPr lang="en-US" b="1" dirty="0" smtClean="0"/>
                        <a:t> Management from HPC to hypervisors </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13797">
                <a:tc gridSpan="2">
                  <a:txBody>
                    <a:bodyPr/>
                    <a:lstStyle/>
                    <a:p>
                      <a:pPr algn="l"/>
                      <a:r>
                        <a:rPr lang="en-US" b="1" dirty="0" smtClean="0">
                          <a:solidFill>
                            <a:srgbClr val="FF0000"/>
                          </a:solidFill>
                        </a:rPr>
                        <a:t>Kaleidoscope</a:t>
                      </a:r>
                      <a:r>
                        <a:rPr lang="en-US" b="1" baseline="0" dirty="0" smtClean="0">
                          <a:solidFill>
                            <a:srgbClr val="FF0000"/>
                          </a:solidFill>
                        </a:rPr>
                        <a:t> of Apache Big Data Stack (ABDS) and HPC Technologies</a:t>
                      </a:r>
                    </a:p>
                  </a:txBody>
                  <a:tcPr marT="182880" marB="18288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graphicFrame>
        <p:nvGraphicFramePr>
          <p:cNvPr id="3" name="Table 2"/>
          <p:cNvGraphicFramePr>
            <a:graphicFrameLocks noGrp="1"/>
          </p:cNvGraphicFramePr>
          <p:nvPr/>
        </p:nvGraphicFramePr>
        <p:xfrm>
          <a:off x="0" y="0"/>
          <a:ext cx="2375877" cy="6852659"/>
        </p:xfrm>
        <a:graphic>
          <a:graphicData uri="http://schemas.openxmlformats.org/drawingml/2006/table">
            <a:tbl>
              <a:tblPr firstRow="1" bandRow="1">
                <a:tableStyleId>{5C22544A-7EE6-4342-B048-85BDC9FD1C3A}</a:tableStyleId>
              </a:tblPr>
              <a:tblGrid>
                <a:gridCol w="2375877"/>
              </a:tblGrid>
              <a:tr h="687754">
                <a:tc>
                  <a:txBody>
                    <a:bodyPr/>
                    <a:lstStyle/>
                    <a:p>
                      <a:r>
                        <a:rPr lang="en-US" sz="2400" dirty="0" smtClean="0">
                          <a:solidFill>
                            <a:srgbClr val="FF0000"/>
                          </a:solidFill>
                        </a:rPr>
                        <a:t>Cross-Cutting Functionalities</a:t>
                      </a:r>
                      <a:endParaRPr lang="en-US" sz="2400"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22161">
                <a:tc>
                  <a:txBody>
                    <a:bodyPr/>
                    <a:lstStyle/>
                    <a:p>
                      <a:r>
                        <a:rPr lang="en-US" b="1" dirty="0" smtClean="0">
                          <a:solidFill>
                            <a:schemeClr val="tx1"/>
                          </a:solidFill>
                        </a:rPr>
                        <a:t>Message Protocols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695569">
                <a:tc>
                  <a:txBody>
                    <a:bodyPr/>
                    <a:lstStyle/>
                    <a:p>
                      <a:r>
                        <a:rPr lang="en-US" b="1" dirty="0" smtClean="0">
                          <a:solidFill>
                            <a:schemeClr val="tx1"/>
                          </a:solidFill>
                        </a:rPr>
                        <a:t>Distributed Coordination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8585">
                <a:tc>
                  <a:txBody>
                    <a:bodyPr/>
                    <a:lstStyle/>
                    <a:p>
                      <a:r>
                        <a:rPr lang="en-US" b="1" dirty="0" smtClean="0">
                          <a:solidFill>
                            <a:schemeClr val="tx1"/>
                          </a:solidFill>
                        </a:rPr>
                        <a:t>Security &amp; Privacy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85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Monitoring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0">
                <a:tc>
                  <a:txBody>
                    <a:bodyPr/>
                    <a:lstStyle/>
                    <a:p>
                      <a:r>
                        <a:rPr lang="en-US" sz="2400" b="1" dirty="0" smtClean="0">
                          <a:solidFill>
                            <a:srgbClr val="FF0000"/>
                          </a:solidFill>
                        </a:rPr>
                        <a:t>~120 HPC-ABDS Software capabilities</a:t>
                      </a:r>
                      <a:r>
                        <a:rPr lang="en-US" sz="2400" b="1" baseline="0" dirty="0" smtClean="0">
                          <a:solidFill>
                            <a:srgbClr val="FF0000"/>
                          </a:solidFill>
                        </a:rPr>
                        <a:t> in 17 functionalities</a:t>
                      </a:r>
                      <a:endParaRPr lang="en-US" sz="2400" b="1" dirty="0">
                        <a:solidFill>
                          <a:srgbClr val="FF0000"/>
                        </a:solidFill>
                      </a:endParaRPr>
                    </a:p>
                  </a:txBody>
                  <a:tcPr marT="1325880" marB="132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17431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44000" cy="1143000"/>
          </a:xfrm>
        </p:spPr>
        <p:txBody>
          <a:bodyPr>
            <a:noAutofit/>
          </a:bodyPr>
          <a:lstStyle/>
          <a:p>
            <a:r>
              <a:rPr lang="en-US" sz="2400" b="1" dirty="0"/>
              <a:t>SPIDAL (Scalable Parallel Interoperable Data Analytics Library) </a:t>
            </a:r>
            <a:r>
              <a:rPr lang="en-US" sz="3600" b="1" dirty="0" smtClean="0"/>
              <a:t/>
            </a:r>
            <a:br>
              <a:rPr lang="en-US" sz="3600" b="1" dirty="0" smtClean="0"/>
            </a:br>
            <a:r>
              <a:rPr lang="en-US" sz="3600" b="1" dirty="0" smtClean="0"/>
              <a:t>Getting High Performance on Data Analytics</a:t>
            </a:r>
            <a:endParaRPr lang="en-US" sz="3600" b="1" dirty="0"/>
          </a:p>
        </p:txBody>
      </p:sp>
      <p:sp>
        <p:nvSpPr>
          <p:cNvPr id="3" name="Content Placeholder 2"/>
          <p:cNvSpPr>
            <a:spLocks noGrp="1"/>
          </p:cNvSpPr>
          <p:nvPr>
            <p:ph idx="1"/>
          </p:nvPr>
        </p:nvSpPr>
        <p:spPr>
          <a:xfrm>
            <a:off x="0" y="992221"/>
            <a:ext cx="9144000" cy="5979685"/>
          </a:xfrm>
        </p:spPr>
        <p:txBody>
          <a:bodyPr>
            <a:noAutofit/>
          </a:bodyPr>
          <a:lstStyle/>
          <a:p>
            <a:pPr>
              <a:spcBef>
                <a:spcPts val="0"/>
              </a:spcBef>
            </a:pPr>
            <a:r>
              <a:rPr lang="en-US" sz="2000" dirty="0"/>
              <a:t>On the systems side, we have two </a:t>
            </a:r>
            <a:r>
              <a:rPr lang="en-US" sz="2000" dirty="0" smtClean="0"/>
              <a:t>principles:</a:t>
            </a:r>
            <a:endParaRPr lang="en-US" sz="2000" dirty="0"/>
          </a:p>
          <a:p>
            <a:pPr lvl="1">
              <a:spcBef>
                <a:spcPts val="0"/>
              </a:spcBef>
            </a:pPr>
            <a:r>
              <a:rPr lang="en-US" sz="2000" dirty="0" smtClean="0">
                <a:solidFill>
                  <a:srgbClr val="0070C0"/>
                </a:solidFill>
              </a:rPr>
              <a:t>The </a:t>
            </a:r>
            <a:r>
              <a:rPr lang="en-US" sz="2000" dirty="0">
                <a:solidFill>
                  <a:srgbClr val="0070C0"/>
                </a:solidFill>
              </a:rPr>
              <a:t>Apache Big Data Stack with ~120 projects has important broad functionality with a vital large support organization</a:t>
            </a:r>
          </a:p>
          <a:p>
            <a:pPr lvl="1">
              <a:spcBef>
                <a:spcPts val="0"/>
              </a:spcBef>
            </a:pPr>
            <a:r>
              <a:rPr lang="en-US" sz="2000" dirty="0" smtClean="0">
                <a:solidFill>
                  <a:srgbClr val="0070C0"/>
                </a:solidFill>
              </a:rPr>
              <a:t>HPC </a:t>
            </a:r>
            <a:r>
              <a:rPr lang="en-US" sz="2000" dirty="0">
                <a:solidFill>
                  <a:srgbClr val="0070C0"/>
                </a:solidFill>
              </a:rPr>
              <a:t>including MPI has striking success in delivering high performance, </a:t>
            </a:r>
            <a:endParaRPr lang="en-US" sz="2000" dirty="0" smtClean="0">
              <a:solidFill>
                <a:srgbClr val="0070C0"/>
              </a:solidFill>
            </a:endParaRPr>
          </a:p>
          <a:p>
            <a:pPr marL="457200" lvl="1" indent="0">
              <a:spcBef>
                <a:spcPts val="0"/>
              </a:spcBef>
              <a:buNone/>
            </a:pPr>
            <a:r>
              <a:rPr lang="en-US" sz="2000" dirty="0">
                <a:solidFill>
                  <a:srgbClr val="0070C0"/>
                </a:solidFill>
              </a:rPr>
              <a:t> </a:t>
            </a:r>
            <a:r>
              <a:rPr lang="en-US" sz="2000" dirty="0" smtClean="0">
                <a:solidFill>
                  <a:srgbClr val="0070C0"/>
                </a:solidFill>
              </a:rPr>
              <a:t>    however </a:t>
            </a:r>
            <a:r>
              <a:rPr lang="en-US" sz="2000" dirty="0">
                <a:solidFill>
                  <a:srgbClr val="0070C0"/>
                </a:solidFill>
              </a:rPr>
              <a:t>with </a:t>
            </a:r>
            <a:r>
              <a:rPr lang="en-US" sz="2000" dirty="0" smtClean="0">
                <a:solidFill>
                  <a:srgbClr val="0070C0"/>
                </a:solidFill>
              </a:rPr>
              <a:t>a </a:t>
            </a:r>
            <a:r>
              <a:rPr lang="en-US" sz="2000" dirty="0">
                <a:solidFill>
                  <a:srgbClr val="0070C0"/>
                </a:solidFill>
              </a:rPr>
              <a:t>fragile sustainability </a:t>
            </a:r>
            <a:r>
              <a:rPr lang="en-US" sz="2000" dirty="0" smtClean="0">
                <a:solidFill>
                  <a:srgbClr val="0070C0"/>
                </a:solidFill>
              </a:rPr>
              <a:t>model</a:t>
            </a:r>
            <a:endParaRPr lang="en-US" sz="2000" dirty="0">
              <a:solidFill>
                <a:srgbClr val="0070C0"/>
              </a:solidFill>
            </a:endParaRPr>
          </a:p>
          <a:p>
            <a:pPr>
              <a:spcBef>
                <a:spcPts val="0"/>
              </a:spcBef>
            </a:pPr>
            <a:r>
              <a:rPr lang="en-US" sz="2000" dirty="0" smtClean="0"/>
              <a:t>There are </a:t>
            </a:r>
            <a:r>
              <a:rPr lang="en-US" sz="2000" dirty="0" smtClean="0">
                <a:solidFill>
                  <a:srgbClr val="0070C0"/>
                </a:solidFill>
              </a:rPr>
              <a:t>key systems </a:t>
            </a:r>
            <a:r>
              <a:rPr lang="en-US" sz="2000" dirty="0">
                <a:solidFill>
                  <a:srgbClr val="0070C0"/>
                </a:solidFill>
              </a:rPr>
              <a:t>abstractions </a:t>
            </a:r>
            <a:r>
              <a:rPr lang="en-US" sz="2000" dirty="0"/>
              <a:t>which are levels in </a:t>
            </a:r>
            <a:r>
              <a:rPr lang="en-US" sz="2000" dirty="0" smtClean="0"/>
              <a:t>HPC-ABDS software </a:t>
            </a:r>
            <a:r>
              <a:rPr lang="en-US" sz="2000" dirty="0"/>
              <a:t>stack </a:t>
            </a:r>
            <a:r>
              <a:rPr lang="en-US" sz="2000" dirty="0" smtClean="0"/>
              <a:t>where </a:t>
            </a:r>
            <a:r>
              <a:rPr lang="en-US" sz="2000" dirty="0"/>
              <a:t>Apache approach needs careful integration with HPC</a:t>
            </a:r>
          </a:p>
          <a:p>
            <a:pPr lvl="1">
              <a:spcBef>
                <a:spcPts val="0"/>
              </a:spcBef>
            </a:pPr>
            <a:r>
              <a:rPr lang="en-US" sz="2000" dirty="0"/>
              <a:t>Resource management</a:t>
            </a:r>
          </a:p>
          <a:p>
            <a:pPr lvl="1">
              <a:spcBef>
                <a:spcPts val="0"/>
              </a:spcBef>
            </a:pPr>
            <a:r>
              <a:rPr lang="en-US" sz="2000" dirty="0"/>
              <a:t>Storage</a:t>
            </a:r>
          </a:p>
          <a:p>
            <a:pPr lvl="1">
              <a:spcBef>
                <a:spcPts val="0"/>
              </a:spcBef>
            </a:pPr>
            <a:r>
              <a:rPr lang="en-US" sz="2000" dirty="0"/>
              <a:t>Programming model -- horizontal scaling parallelism</a:t>
            </a:r>
          </a:p>
          <a:p>
            <a:pPr lvl="1">
              <a:spcBef>
                <a:spcPts val="0"/>
              </a:spcBef>
            </a:pPr>
            <a:r>
              <a:rPr lang="en-US" sz="2000" dirty="0"/>
              <a:t>Collective and </a:t>
            </a:r>
            <a:r>
              <a:rPr lang="en-US" sz="2000" dirty="0" smtClean="0"/>
              <a:t>Point-to-Point </a:t>
            </a:r>
            <a:r>
              <a:rPr lang="en-US" sz="2000" dirty="0"/>
              <a:t>communication</a:t>
            </a:r>
          </a:p>
          <a:p>
            <a:pPr lvl="1">
              <a:spcBef>
                <a:spcPts val="0"/>
              </a:spcBef>
            </a:pPr>
            <a:r>
              <a:rPr lang="en-US" sz="2000" dirty="0"/>
              <a:t>Support of iteration</a:t>
            </a:r>
          </a:p>
          <a:p>
            <a:pPr lvl="1">
              <a:spcBef>
                <a:spcPts val="0"/>
              </a:spcBef>
            </a:pPr>
            <a:r>
              <a:rPr lang="en-US" sz="2000" dirty="0"/>
              <a:t>Data interface (not just key-value</a:t>
            </a:r>
            <a:r>
              <a:rPr lang="en-US" sz="2000" dirty="0" smtClean="0"/>
              <a:t>)</a:t>
            </a:r>
            <a:endParaRPr lang="en-US" sz="2000" dirty="0"/>
          </a:p>
          <a:p>
            <a:pPr>
              <a:spcBef>
                <a:spcPts val="0"/>
              </a:spcBef>
            </a:pPr>
            <a:r>
              <a:rPr lang="en-US" sz="2000" dirty="0"/>
              <a:t>In application areas, we define </a:t>
            </a:r>
            <a:r>
              <a:rPr lang="en-US" sz="2000" dirty="0" smtClean="0">
                <a:solidFill>
                  <a:srgbClr val="0070C0"/>
                </a:solidFill>
              </a:rPr>
              <a:t>application abstractions </a:t>
            </a:r>
            <a:r>
              <a:rPr lang="en-US" sz="2000" dirty="0"/>
              <a:t>to </a:t>
            </a:r>
            <a:r>
              <a:rPr lang="en-US" sz="2000" dirty="0" smtClean="0"/>
              <a:t>support:</a:t>
            </a:r>
            <a:endParaRPr lang="en-US" sz="2000" dirty="0"/>
          </a:p>
          <a:p>
            <a:pPr lvl="1">
              <a:spcBef>
                <a:spcPts val="0"/>
              </a:spcBef>
            </a:pPr>
            <a:r>
              <a:rPr lang="en-US" sz="2000" dirty="0"/>
              <a:t>Graphs/network </a:t>
            </a:r>
          </a:p>
          <a:p>
            <a:pPr lvl="1">
              <a:spcBef>
                <a:spcPts val="0"/>
              </a:spcBef>
            </a:pPr>
            <a:r>
              <a:rPr lang="en-US" sz="2000" dirty="0" smtClean="0"/>
              <a:t>Geospatial</a:t>
            </a:r>
            <a:endParaRPr lang="en-US" sz="2000" dirty="0"/>
          </a:p>
          <a:p>
            <a:pPr lvl="1">
              <a:spcBef>
                <a:spcPts val="0"/>
              </a:spcBef>
            </a:pPr>
            <a:r>
              <a:rPr lang="en-US" sz="2000" dirty="0" smtClean="0"/>
              <a:t>Genes</a:t>
            </a:r>
          </a:p>
          <a:p>
            <a:pPr lvl="1">
              <a:spcBef>
                <a:spcPts val="0"/>
              </a:spcBef>
            </a:pPr>
            <a:r>
              <a:rPr lang="en-US" sz="2000" dirty="0" smtClean="0"/>
              <a:t>Images, etc.</a:t>
            </a:r>
            <a:endParaRPr lang="en-US" sz="2000" dirty="0"/>
          </a:p>
          <a:p>
            <a:pPr>
              <a:spcBef>
                <a:spcPts val="0"/>
              </a:spcBef>
            </a:pPr>
            <a:endParaRPr lang="en-US" sz="2400" dirty="0"/>
          </a:p>
        </p:txBody>
      </p:sp>
    </p:spTree>
    <p:extLst>
      <p:ext uri="{BB962C8B-B14F-4D97-AF65-F5344CB8AC3E}">
        <p14:creationId xmlns:p14="http://schemas.microsoft.com/office/powerpoint/2010/main" val="666063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2125" y="66675"/>
            <a:ext cx="4841875" cy="741363"/>
          </a:xfrm>
        </p:spPr>
        <p:txBody>
          <a:bodyPr>
            <a:normAutofit fontScale="90000"/>
          </a:bodyPr>
          <a:lstStyle/>
          <a:p>
            <a:r>
              <a:rPr lang="en-US" b="1" dirty="0" smtClean="0"/>
              <a:t>HPC-ABDS Hourglass</a:t>
            </a:r>
            <a:endParaRPr lang="en-US" b="1" dirty="0"/>
          </a:p>
        </p:txBody>
      </p:sp>
      <p:grpSp>
        <p:nvGrpSpPr>
          <p:cNvPr id="4" name="Group 3"/>
          <p:cNvGrpSpPr/>
          <p:nvPr/>
        </p:nvGrpSpPr>
        <p:grpSpPr>
          <a:xfrm>
            <a:off x="325067" y="-11723"/>
            <a:ext cx="3846714" cy="6858000"/>
            <a:chOff x="495545" y="-11723"/>
            <a:chExt cx="3846714" cy="6858000"/>
          </a:xfrm>
        </p:grpSpPr>
        <p:pic>
          <p:nvPicPr>
            <p:cNvPr id="1026" name="Picture 2" descr="http://fc02.deviantart.net/fs70/i/2011/188/1/8/hourglass_cutie_mark_by_rildraw-d3lbp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45" y="-11723"/>
              <a:ext cx="38467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7997" y="686025"/>
              <a:ext cx="3365280" cy="954107"/>
            </a:xfrm>
            <a:prstGeom prst="rect">
              <a:avLst/>
            </a:prstGeom>
            <a:noFill/>
          </p:spPr>
          <p:txBody>
            <a:bodyPr wrap="none" rtlCol="0">
              <a:spAutoFit/>
            </a:bodyPr>
            <a:lstStyle/>
            <a:p>
              <a:r>
                <a:rPr lang="en-US" sz="2800" b="1" dirty="0" smtClean="0">
                  <a:solidFill>
                    <a:srgbClr val="7030A0"/>
                  </a:solidFill>
                </a:rPr>
                <a:t>HPC ABDS</a:t>
              </a:r>
            </a:p>
            <a:p>
              <a:r>
                <a:rPr lang="en-US" sz="2800" b="1" dirty="0" smtClean="0">
                  <a:solidFill>
                    <a:srgbClr val="7030A0"/>
                  </a:solidFill>
                </a:rPr>
                <a:t>System (Middleware)</a:t>
              </a:r>
              <a:endParaRPr lang="en-US" sz="2800" b="1" dirty="0">
                <a:solidFill>
                  <a:srgbClr val="7030A0"/>
                </a:solidFill>
              </a:endParaRPr>
            </a:p>
          </p:txBody>
        </p:sp>
        <p:sp>
          <p:nvSpPr>
            <p:cNvPr id="5" name="TextBox 4"/>
            <p:cNvSpPr txBox="1"/>
            <p:nvPr/>
          </p:nvSpPr>
          <p:spPr>
            <a:xfrm>
              <a:off x="725865" y="5399056"/>
              <a:ext cx="2867452" cy="954107"/>
            </a:xfrm>
            <a:prstGeom prst="rect">
              <a:avLst/>
            </a:prstGeom>
            <a:noFill/>
          </p:spPr>
          <p:txBody>
            <a:bodyPr wrap="none" rtlCol="0">
              <a:spAutoFit/>
            </a:bodyPr>
            <a:lstStyle/>
            <a:p>
              <a:r>
                <a:rPr lang="en-US" sz="2800" b="1" dirty="0" smtClean="0">
                  <a:solidFill>
                    <a:srgbClr val="7030A0"/>
                  </a:solidFill>
                </a:rPr>
                <a:t>High performance</a:t>
              </a:r>
            </a:p>
            <a:p>
              <a:r>
                <a:rPr lang="en-US" sz="2800" b="1" dirty="0" smtClean="0">
                  <a:solidFill>
                    <a:srgbClr val="7030A0"/>
                  </a:solidFill>
                </a:rPr>
                <a:t>Applications</a:t>
              </a:r>
              <a:endParaRPr lang="en-US" sz="2800" b="1" dirty="0">
                <a:solidFill>
                  <a:srgbClr val="7030A0"/>
                </a:solidFill>
              </a:endParaRPr>
            </a:p>
          </p:txBody>
        </p:sp>
      </p:grpSp>
      <p:sp>
        <p:nvSpPr>
          <p:cNvPr id="6" name="TextBox 5"/>
          <p:cNvSpPr txBox="1"/>
          <p:nvPr/>
        </p:nvSpPr>
        <p:spPr>
          <a:xfrm>
            <a:off x="2183697" y="2935581"/>
            <a:ext cx="5861176"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HPC Yarn for Resource management</a:t>
            </a:r>
          </a:p>
          <a:p>
            <a:pPr marL="285750" indent="-285750">
              <a:buFont typeface="Arial" panose="020B0604020202020204" pitchFamily="34" charset="0"/>
              <a:buChar char="•"/>
            </a:pPr>
            <a:r>
              <a:rPr lang="en-US" sz="2000" b="1" dirty="0" smtClean="0"/>
              <a:t>Horizontally scalable parallel programming model</a:t>
            </a:r>
          </a:p>
          <a:p>
            <a:pPr marL="285750" indent="-285750">
              <a:buFont typeface="Arial" panose="020B0604020202020204" pitchFamily="34" charset="0"/>
              <a:buChar char="•"/>
            </a:pPr>
            <a:r>
              <a:rPr lang="en-US" sz="2000" b="1" dirty="0" smtClean="0"/>
              <a:t>Collective </a:t>
            </a:r>
            <a:r>
              <a:rPr lang="en-US" sz="2000" b="1" dirty="0"/>
              <a:t>and </a:t>
            </a:r>
            <a:r>
              <a:rPr lang="en-US" sz="2000" b="1" dirty="0" smtClean="0"/>
              <a:t>Point-to-Point </a:t>
            </a:r>
            <a:r>
              <a:rPr lang="en-US" sz="2000" b="1" dirty="0"/>
              <a:t>communication</a:t>
            </a:r>
          </a:p>
          <a:p>
            <a:pPr marL="285750" indent="-285750">
              <a:buFont typeface="Arial" panose="020B0604020202020204" pitchFamily="34" charset="0"/>
              <a:buChar char="•"/>
            </a:pPr>
            <a:r>
              <a:rPr lang="en-US" sz="2000" b="1" dirty="0"/>
              <a:t>Support of </a:t>
            </a:r>
            <a:r>
              <a:rPr lang="en-US" sz="2000" b="1" dirty="0" smtClean="0"/>
              <a:t>iteration (in memory databases)</a:t>
            </a:r>
            <a:endParaRPr lang="en-US" sz="2000" b="1" dirty="0"/>
          </a:p>
        </p:txBody>
      </p:sp>
      <p:sp>
        <p:nvSpPr>
          <p:cNvPr id="7" name="TextBox 6"/>
          <p:cNvSpPr txBox="1"/>
          <p:nvPr/>
        </p:nvSpPr>
        <p:spPr>
          <a:xfrm>
            <a:off x="3523254" y="1811098"/>
            <a:ext cx="3479222" cy="1015663"/>
          </a:xfrm>
          <a:prstGeom prst="rect">
            <a:avLst/>
          </a:prstGeom>
          <a:noFill/>
        </p:spPr>
        <p:txBody>
          <a:bodyPr wrap="none" rtlCol="0">
            <a:spAutoFit/>
          </a:bodyPr>
          <a:lstStyle/>
          <a:p>
            <a:r>
              <a:rPr lang="en-US" sz="2000" b="1" dirty="0" smtClean="0"/>
              <a:t>System Abstractions/standards</a:t>
            </a:r>
          </a:p>
          <a:p>
            <a:pPr marL="285750" indent="-285750">
              <a:buFont typeface="Arial" panose="020B0604020202020204" pitchFamily="34" charset="0"/>
              <a:buChar char="•"/>
            </a:pPr>
            <a:r>
              <a:rPr lang="en-US" sz="2000" dirty="0" smtClean="0"/>
              <a:t>Data format</a:t>
            </a:r>
          </a:p>
          <a:p>
            <a:pPr marL="285750" indent="-285750">
              <a:buFont typeface="Arial" panose="020B0604020202020204" pitchFamily="34" charset="0"/>
              <a:buChar char="•"/>
            </a:pPr>
            <a:r>
              <a:rPr lang="en-US" sz="2000" dirty="0" smtClean="0"/>
              <a:t>Storage</a:t>
            </a:r>
          </a:p>
        </p:txBody>
      </p:sp>
      <p:sp>
        <p:nvSpPr>
          <p:cNvPr id="8" name="TextBox 7"/>
          <p:cNvSpPr txBox="1"/>
          <p:nvPr/>
        </p:nvSpPr>
        <p:spPr>
          <a:xfrm>
            <a:off x="4509012" y="901469"/>
            <a:ext cx="3442545" cy="523220"/>
          </a:xfrm>
          <a:prstGeom prst="rect">
            <a:avLst/>
          </a:prstGeom>
          <a:noFill/>
          <a:ln w="38100">
            <a:solidFill>
              <a:srgbClr val="00B0F0"/>
            </a:solidFill>
          </a:ln>
        </p:spPr>
        <p:txBody>
          <a:bodyPr wrap="none" rtlCol="0">
            <a:spAutoFit/>
          </a:bodyPr>
          <a:lstStyle/>
          <a:p>
            <a:r>
              <a:rPr lang="en-US" sz="2800" b="1" dirty="0">
                <a:cs typeface="Times New Roman" pitchFamily="18" charset="0"/>
              </a:rPr>
              <a:t>120 Software Projects</a:t>
            </a:r>
          </a:p>
        </p:txBody>
      </p:sp>
      <p:sp>
        <p:nvSpPr>
          <p:cNvPr id="10" name="TextBox 9"/>
          <p:cNvSpPr txBox="1"/>
          <p:nvPr/>
        </p:nvSpPr>
        <p:spPr>
          <a:xfrm>
            <a:off x="3109473" y="4351984"/>
            <a:ext cx="4009624" cy="646331"/>
          </a:xfrm>
          <a:prstGeom prst="rect">
            <a:avLst/>
          </a:prstGeom>
          <a:noFill/>
        </p:spPr>
        <p:txBody>
          <a:bodyPr wrap="none" rtlCol="0">
            <a:spAutoFit/>
          </a:bodyPr>
          <a:lstStyle/>
          <a:p>
            <a:r>
              <a:rPr lang="en-US" b="1" dirty="0" smtClean="0"/>
              <a:t>Application Abstractions/standards</a:t>
            </a:r>
          </a:p>
          <a:p>
            <a:r>
              <a:rPr lang="en-US" dirty="0" smtClean="0"/>
              <a:t>Graphs, Networks, Images, Geospatial ….</a:t>
            </a:r>
          </a:p>
        </p:txBody>
      </p:sp>
      <p:sp>
        <p:nvSpPr>
          <p:cNvPr id="11" name="TextBox 10"/>
          <p:cNvSpPr txBox="1"/>
          <p:nvPr/>
        </p:nvSpPr>
        <p:spPr>
          <a:xfrm>
            <a:off x="3653159" y="5091280"/>
            <a:ext cx="4910336" cy="1569660"/>
          </a:xfrm>
          <a:prstGeom prst="rect">
            <a:avLst/>
          </a:prstGeom>
          <a:noFill/>
          <a:ln w="38100">
            <a:solidFill>
              <a:srgbClr val="00B0F0"/>
            </a:solidFill>
          </a:ln>
        </p:spPr>
        <p:txBody>
          <a:bodyPr wrap="square" rtlCol="0">
            <a:spAutoFit/>
          </a:bodyPr>
          <a:lstStyle/>
          <a:p>
            <a:r>
              <a:rPr lang="en-US" sz="2400" b="1" dirty="0">
                <a:cs typeface="Times New Roman" pitchFamily="18" charset="0"/>
              </a:rPr>
              <a:t>SPIDAL (Scalable Parallel Interoperable Data Analytics Library) </a:t>
            </a:r>
            <a:r>
              <a:rPr lang="en-US" sz="2400" b="1" dirty="0" smtClean="0"/>
              <a:t>or High performance Mahout, R, </a:t>
            </a:r>
            <a:r>
              <a:rPr lang="en-US" sz="2400" b="1" dirty="0" err="1" smtClean="0"/>
              <a:t>Matlab</a:t>
            </a:r>
            <a:r>
              <a:rPr lang="en-US" sz="2400" b="1" dirty="0" smtClean="0"/>
              <a:t>…</a:t>
            </a:r>
            <a:endParaRPr lang="en-US" sz="2400" b="1" dirty="0"/>
          </a:p>
        </p:txBody>
      </p:sp>
    </p:spTree>
    <p:extLst>
      <p:ext uri="{BB962C8B-B14F-4D97-AF65-F5344CB8AC3E}">
        <p14:creationId xmlns:p14="http://schemas.microsoft.com/office/powerpoint/2010/main" val="31681233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a:bodyPr>
          <a:lstStyle/>
          <a:p>
            <a:r>
              <a:rPr lang="en-US" b="1" dirty="0" smtClean="0"/>
              <a:t>Useful Set of Analytics Architectures</a:t>
            </a:r>
            <a:endParaRPr lang="en-US" b="1" dirty="0"/>
          </a:p>
        </p:txBody>
      </p:sp>
      <p:sp>
        <p:nvSpPr>
          <p:cNvPr id="3" name="Content Placeholder 2"/>
          <p:cNvSpPr>
            <a:spLocks noGrp="1"/>
          </p:cNvSpPr>
          <p:nvPr>
            <p:ph idx="1"/>
          </p:nvPr>
        </p:nvSpPr>
        <p:spPr>
          <a:xfrm>
            <a:off x="0" y="889000"/>
            <a:ext cx="9144000" cy="5969000"/>
          </a:xfrm>
        </p:spPr>
        <p:txBody>
          <a:bodyPr>
            <a:normAutofit fontScale="92500" lnSpcReduction="10000"/>
          </a:bodyPr>
          <a:lstStyle/>
          <a:p>
            <a:r>
              <a:rPr lang="en-US" sz="2800" b="1" dirty="0" smtClean="0">
                <a:solidFill>
                  <a:srgbClr val="0070C0"/>
                </a:solidFill>
              </a:rPr>
              <a:t>Pleasingly Parallel: </a:t>
            </a:r>
            <a:r>
              <a:rPr lang="en-US" sz="2800" dirty="0" smtClean="0"/>
              <a:t>including </a:t>
            </a:r>
            <a:r>
              <a:rPr lang="en-US" sz="2800" b="1" dirty="0" smtClean="0"/>
              <a:t>local machine learning </a:t>
            </a:r>
            <a:r>
              <a:rPr lang="en-US" sz="2800" dirty="0" smtClean="0"/>
              <a:t>as in parallel over images and apply image processing to each image</a:t>
            </a:r>
          </a:p>
          <a:p>
            <a:pPr marL="0" indent="0">
              <a:buNone/>
            </a:pPr>
            <a:r>
              <a:rPr lang="en-US" sz="2800" dirty="0"/>
              <a:t>	</a:t>
            </a:r>
            <a:r>
              <a:rPr lang="en-US" sz="2800" dirty="0" smtClean="0"/>
              <a:t>- Hadoop could be used but many other HTC, Many task tools</a:t>
            </a:r>
          </a:p>
          <a:p>
            <a:r>
              <a:rPr lang="en-US" sz="2800" b="1" dirty="0" smtClean="0">
                <a:solidFill>
                  <a:srgbClr val="0070C0"/>
                </a:solidFill>
              </a:rPr>
              <a:t>Search:</a:t>
            </a:r>
            <a:r>
              <a:rPr lang="en-US" sz="2800" b="1" dirty="0" smtClean="0">
                <a:solidFill>
                  <a:srgbClr val="FF0000"/>
                </a:solidFill>
              </a:rPr>
              <a:t> </a:t>
            </a:r>
            <a:r>
              <a:rPr lang="en-US" sz="2800" dirty="0" smtClean="0"/>
              <a:t>including collaborative filtering and motif finding implemented using </a:t>
            </a:r>
            <a:r>
              <a:rPr lang="en-US" sz="2800" b="1" dirty="0" smtClean="0"/>
              <a:t>classic MapReduce </a:t>
            </a:r>
            <a:r>
              <a:rPr lang="en-US" sz="2800" dirty="0" smtClean="0"/>
              <a:t>(Hadoop) </a:t>
            </a:r>
          </a:p>
          <a:p>
            <a:r>
              <a:rPr lang="en-US" sz="2800" b="1" dirty="0" smtClean="0">
                <a:solidFill>
                  <a:srgbClr val="0070C0"/>
                </a:solidFill>
              </a:rPr>
              <a:t>Map-Collective</a:t>
            </a:r>
            <a:r>
              <a:rPr lang="en-US" sz="2800" b="1" dirty="0" smtClean="0">
                <a:solidFill>
                  <a:srgbClr val="FF0000"/>
                </a:solidFill>
              </a:rPr>
              <a:t> </a:t>
            </a:r>
            <a:r>
              <a:rPr lang="en-US" sz="2800" b="1" dirty="0" smtClean="0"/>
              <a:t>or Iterative </a:t>
            </a:r>
            <a:r>
              <a:rPr lang="en-US" sz="2800" b="1" dirty="0" err="1" smtClean="0"/>
              <a:t>MapReduce</a:t>
            </a:r>
            <a:r>
              <a:rPr lang="en-US" sz="2800" b="1" dirty="0" smtClean="0"/>
              <a:t> </a:t>
            </a:r>
            <a:r>
              <a:rPr lang="en-US" sz="2800" dirty="0" smtClean="0"/>
              <a:t>using Collective Communication (clustering) – Hadoop with Harp, Spark …..</a:t>
            </a:r>
          </a:p>
          <a:p>
            <a:r>
              <a:rPr lang="en-US" sz="2800" b="1" dirty="0" smtClean="0">
                <a:solidFill>
                  <a:srgbClr val="0070C0"/>
                </a:solidFill>
              </a:rPr>
              <a:t>Map-Communication</a:t>
            </a:r>
            <a:r>
              <a:rPr lang="en-US" sz="2800" b="1" dirty="0" smtClean="0"/>
              <a:t> or Iterative </a:t>
            </a:r>
            <a:r>
              <a:rPr lang="en-US" sz="2800" b="1" dirty="0" err="1" smtClean="0"/>
              <a:t>Giraph</a:t>
            </a:r>
            <a:r>
              <a:rPr lang="en-US" sz="2800" b="1" dirty="0" smtClean="0"/>
              <a:t>: </a:t>
            </a:r>
            <a:r>
              <a:rPr lang="en-US" sz="2800" dirty="0" smtClean="0"/>
              <a:t>(MapReduce) with point-to-point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solidFill>
                  <a:srgbClr val="0070C0"/>
                </a:solidFill>
              </a:rPr>
              <a:t>Large and Shared memory: </a:t>
            </a:r>
            <a:r>
              <a:rPr lang="en-US" sz="2800" b="1" dirty="0" smtClean="0"/>
              <a:t>thread-based </a:t>
            </a:r>
            <a:r>
              <a:rPr lang="en-US" sz="2800" dirty="0"/>
              <a:t>(event driven) graph algorithms (shortest path, </a:t>
            </a:r>
            <a:r>
              <a:rPr lang="en-US" sz="2800" dirty="0" err="1"/>
              <a:t>Betweenness</a:t>
            </a:r>
            <a:r>
              <a:rPr lang="en-US" sz="2800" dirty="0"/>
              <a:t> centrality</a:t>
            </a:r>
            <a:r>
              <a:rPr lang="en-US" sz="2800" dirty="0" smtClean="0"/>
              <a:t>) and Large memory applications</a:t>
            </a:r>
            <a:endParaRPr lang="en-US" sz="2800" dirty="0"/>
          </a:p>
          <a:p>
            <a:pPr lvl="1"/>
            <a:endParaRPr lang="en-US" sz="2400" dirty="0"/>
          </a:p>
        </p:txBody>
      </p:sp>
      <p:sp>
        <p:nvSpPr>
          <p:cNvPr id="4" name="TextBox 3"/>
          <p:cNvSpPr txBox="1"/>
          <p:nvPr/>
        </p:nvSpPr>
        <p:spPr>
          <a:xfrm>
            <a:off x="4074617" y="6392195"/>
            <a:ext cx="4256743" cy="369332"/>
          </a:xfrm>
          <a:prstGeom prst="rect">
            <a:avLst/>
          </a:prstGeom>
          <a:noFill/>
          <a:ln>
            <a:solidFill>
              <a:schemeClr val="tx1"/>
            </a:solidFill>
          </a:ln>
        </p:spPr>
        <p:txBody>
          <a:bodyPr wrap="none" rtlCol="0">
            <a:spAutoFit/>
          </a:bodyPr>
          <a:lstStyle/>
          <a:p>
            <a:r>
              <a:rPr lang="en-US" dirty="0" smtClean="0">
                <a:solidFill>
                  <a:srgbClr val="0070C0"/>
                </a:solidFill>
              </a:rPr>
              <a:t>Ideas like workflow are “orthogonal” to this</a:t>
            </a:r>
            <a:endParaRPr lang="en-US" dirty="0">
              <a:solidFill>
                <a:srgbClr val="0070C0"/>
              </a:solidFill>
            </a:endParaRPr>
          </a:p>
        </p:txBody>
      </p:sp>
    </p:spTree>
    <p:extLst>
      <p:ext uri="{BB962C8B-B14F-4D97-AF65-F5344CB8AC3E}">
        <p14:creationId xmlns:p14="http://schemas.microsoft.com/office/powerpoint/2010/main" val="25611514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0"/>
            <a:ext cx="8229600" cy="902868"/>
          </a:xfrm>
        </p:spPr>
        <p:txBody>
          <a:bodyPr/>
          <a:lstStyle/>
          <a:p>
            <a:r>
              <a:rPr lang="en-US" b="1" dirty="0" smtClean="0"/>
              <a:t>4 Forms of MapReduce</a:t>
            </a:r>
            <a:endParaRPr lang="en-US" b="1" dirty="0"/>
          </a:p>
        </p:txBody>
      </p:sp>
      <p:grpSp>
        <p:nvGrpSpPr>
          <p:cNvPr id="4" name="Group 3"/>
          <p:cNvGrpSpPr/>
          <p:nvPr/>
        </p:nvGrpSpPr>
        <p:grpSpPr>
          <a:xfrm>
            <a:off x="107405" y="786827"/>
            <a:ext cx="8735869" cy="2970808"/>
            <a:chOff x="107405" y="510794"/>
            <a:chExt cx="8735869" cy="2970808"/>
          </a:xfrm>
        </p:grpSpPr>
        <p:sp>
          <p:nvSpPr>
            <p:cNvPr id="5" name="Rectangle 4"/>
            <p:cNvSpPr/>
            <p:nvPr/>
          </p:nvSpPr>
          <p:spPr>
            <a:xfrm>
              <a:off x="6796620" y="1030653"/>
              <a:ext cx="2046654" cy="243676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6" name="Rectangle 5"/>
            <p:cNvSpPr/>
            <p:nvPr/>
          </p:nvSpPr>
          <p:spPr>
            <a:xfrm>
              <a:off x="107406" y="524016"/>
              <a:ext cx="2006402"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(1) </a:t>
              </a:r>
              <a:r>
                <a:rPr lang="en-US" sz="1600" b="1" dirty="0">
                  <a:solidFill>
                    <a:srgbClr val="000000"/>
                  </a:solidFill>
                  <a:effectLst/>
                  <a:latin typeface="Arial"/>
                  <a:ea typeface="Times New Roman"/>
                  <a:cs typeface="Times New Roman"/>
                </a:rPr>
                <a:t>Map Only</a:t>
              </a:r>
              <a:endParaRPr lang="en-US" sz="2000" b="1" dirty="0">
                <a:effectLst/>
                <a:ea typeface="Times New Roman"/>
                <a:cs typeface="Times New Roman"/>
              </a:endParaRPr>
            </a:p>
          </p:txBody>
        </p:sp>
        <p:sp>
          <p:nvSpPr>
            <p:cNvPr id="7" name="Rectangle 6"/>
            <p:cNvSpPr/>
            <p:nvPr/>
          </p:nvSpPr>
          <p:spPr>
            <a:xfrm>
              <a:off x="6786753" y="517578"/>
              <a:ext cx="2046654" cy="50629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27432" rIns="0" bIns="45720" numCol="1" spcCol="0" rtlCol="0" fromWordArt="0" anchor="ctr" anchorCtr="0" forceAA="0" compatLnSpc="1">
              <a:noAutofit/>
            </a:bodyPr>
            <a:lstStyle/>
            <a:p>
              <a:pPr marL="0" marR="0" algn="ctr">
                <a:lnSpc>
                  <a:spcPct val="115000"/>
                </a:lnSpc>
                <a:spcBef>
                  <a:spcPts val="0"/>
                </a:spcBef>
                <a:spcAft>
                  <a:spcPts val="1000"/>
                </a:spcAft>
              </a:pPr>
              <a:r>
                <a:rPr lang="en-US" b="1" dirty="0" smtClean="0">
                  <a:solidFill>
                    <a:srgbClr val="000000"/>
                  </a:solidFill>
                  <a:effectLst/>
                  <a:latin typeface="Arial"/>
                  <a:ea typeface="Times New Roman"/>
                  <a:cs typeface="Times New Roman"/>
                </a:rPr>
                <a:t>(</a:t>
              </a:r>
              <a:r>
                <a:rPr lang="en-US" sz="1600" b="1" dirty="0" smtClean="0">
                  <a:solidFill>
                    <a:srgbClr val="000000"/>
                  </a:solidFill>
                  <a:effectLst/>
                  <a:latin typeface="Arial"/>
                  <a:ea typeface="Times New Roman"/>
                  <a:cs typeface="Times New Roman"/>
                </a:rPr>
                <a:t>4) Point to Point or Map-Communication</a:t>
              </a:r>
              <a:endParaRPr lang="en-US" sz="2400" b="1" dirty="0">
                <a:effectLst/>
                <a:latin typeface="Times New Roman"/>
                <a:ea typeface="Times New Roman"/>
              </a:endParaRPr>
            </a:p>
          </p:txBody>
        </p:sp>
        <p:sp>
          <p:nvSpPr>
            <p:cNvPr id="8" name="Rectangle 7"/>
            <p:cNvSpPr/>
            <p:nvPr/>
          </p:nvSpPr>
          <p:spPr>
            <a:xfrm>
              <a:off x="4382126" y="510794"/>
              <a:ext cx="2409221"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(3) </a:t>
              </a:r>
              <a:r>
                <a:rPr lang="en-US" sz="1600" b="1" dirty="0">
                  <a:solidFill>
                    <a:srgbClr val="000000"/>
                  </a:solidFill>
                  <a:effectLst/>
                  <a:latin typeface="Arial"/>
                  <a:ea typeface="Times New Roman"/>
                  <a:cs typeface="Times New Roman"/>
                </a:rPr>
                <a:t>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9" name="Rectangle 8"/>
            <p:cNvSpPr/>
            <p:nvPr/>
          </p:nvSpPr>
          <p:spPr>
            <a:xfrm>
              <a:off x="2113807" y="524016"/>
              <a:ext cx="2268324"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(2) </a:t>
              </a:r>
              <a:r>
                <a:rPr lang="en-US" sz="1600" b="1" dirty="0">
                  <a:solidFill>
                    <a:srgbClr val="000000"/>
                  </a:solidFill>
                  <a:effectLst/>
                  <a:latin typeface="Arial"/>
                  <a:ea typeface="Times New Roman"/>
                  <a:cs typeface="Times New Roman"/>
                </a:rPr>
                <a:t>Classic MapReduce</a:t>
              </a:r>
              <a:endParaRPr lang="en-US" sz="2400" b="1" dirty="0">
                <a:effectLst/>
                <a:latin typeface="Times New Roman"/>
                <a:ea typeface="Times New Roman"/>
              </a:endParaRPr>
            </a:p>
          </p:txBody>
        </p:sp>
        <p:sp>
          <p:nvSpPr>
            <p:cNvPr id="10" name="Rectangle 9"/>
            <p:cNvSpPr/>
            <p:nvPr/>
          </p:nvSpPr>
          <p:spPr>
            <a:xfrm>
              <a:off x="107405" y="1052838"/>
              <a:ext cx="2006401" cy="241760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1" name="Rectangle 10"/>
            <p:cNvSpPr/>
            <p:nvPr/>
          </p:nvSpPr>
          <p:spPr>
            <a:xfrm>
              <a:off x="2123122" y="1056138"/>
              <a:ext cx="2268323"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2" name="TextBox 36"/>
            <p:cNvSpPr txBox="1"/>
            <p:nvPr/>
          </p:nvSpPr>
          <p:spPr>
            <a:xfrm>
              <a:off x="2916273" y="1136719"/>
              <a:ext cx="778568"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13" name="Oval 12"/>
            <p:cNvSpPr/>
            <p:nvPr/>
          </p:nvSpPr>
          <p:spPr>
            <a:xfrm>
              <a:off x="3619399"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4" name="Straight Arrow Connector 13"/>
            <p:cNvCxnSpPr/>
            <p:nvPr/>
          </p:nvCxnSpPr>
          <p:spPr>
            <a:xfrm>
              <a:off x="3788393" y="1431437"/>
              <a:ext cx="0" cy="3841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15" name="Group 14"/>
            <p:cNvGrpSpPr/>
            <p:nvPr/>
          </p:nvGrpSpPr>
          <p:grpSpPr>
            <a:xfrm>
              <a:off x="3154657" y="1995489"/>
              <a:ext cx="252364" cy="30945"/>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16" name="TextBox 48"/>
            <p:cNvSpPr txBox="1"/>
            <p:nvPr/>
          </p:nvSpPr>
          <p:spPr>
            <a:xfrm>
              <a:off x="3859184" y="1621039"/>
              <a:ext cx="671300"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17" name="Straight Arrow Connector 16"/>
            <p:cNvCxnSpPr>
              <a:stCxn id="13" idx="4"/>
              <a:endCxn id="25" idx="7"/>
            </p:cNvCxnSpPr>
            <p:nvPr/>
          </p:nvCxnSpPr>
          <p:spPr>
            <a:xfrm flipH="1">
              <a:off x="3694843" y="2214468"/>
              <a:ext cx="93551"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18" name="Oval 17"/>
            <p:cNvSpPr/>
            <p:nvPr/>
          </p:nvSpPr>
          <p:spPr>
            <a:xfrm>
              <a:off x="2176541"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9" name="Straight Arrow Connector 18"/>
            <p:cNvCxnSpPr/>
            <p:nvPr/>
          </p:nvCxnSpPr>
          <p:spPr>
            <a:xfrm>
              <a:off x="2345536"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18" idx="4"/>
              <a:endCxn id="24" idx="1"/>
            </p:cNvCxnSpPr>
            <p:nvPr/>
          </p:nvCxnSpPr>
          <p:spPr>
            <a:xfrm>
              <a:off x="2345536" y="2214468"/>
              <a:ext cx="27606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1" name="Oval 20"/>
            <p:cNvSpPr/>
            <p:nvPr/>
          </p:nvSpPr>
          <p:spPr>
            <a:xfrm>
              <a:off x="2574884"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22" name="Straight Arrow Connector 21"/>
            <p:cNvCxnSpPr/>
            <p:nvPr/>
          </p:nvCxnSpPr>
          <p:spPr>
            <a:xfrm>
              <a:off x="2743878"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3" name="Straight Arrow Connector 22"/>
            <p:cNvCxnSpPr>
              <a:stCxn id="21" idx="4"/>
              <a:endCxn id="24" idx="0"/>
            </p:cNvCxnSpPr>
            <p:nvPr/>
          </p:nvCxnSpPr>
          <p:spPr>
            <a:xfrm flipH="1">
              <a:off x="2740820" y="2214468"/>
              <a:ext cx="3059" cy="39027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4" name="Oval 23"/>
            <p:cNvSpPr/>
            <p:nvPr/>
          </p:nvSpPr>
          <p:spPr>
            <a:xfrm>
              <a:off x="2572222" y="2604738"/>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25" name="Oval 24"/>
            <p:cNvSpPr/>
            <p:nvPr/>
          </p:nvSpPr>
          <p:spPr>
            <a:xfrm>
              <a:off x="3407028" y="2590270"/>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26" name="Group 25"/>
            <p:cNvGrpSpPr/>
            <p:nvPr/>
          </p:nvGrpSpPr>
          <p:grpSpPr>
            <a:xfrm>
              <a:off x="3056114" y="2862617"/>
              <a:ext cx="251729" cy="30086"/>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27" name="Straight Arrow Connector 26"/>
            <p:cNvCxnSpPr>
              <a:stCxn id="18" idx="4"/>
              <a:endCxn id="25" idx="1"/>
            </p:cNvCxnSpPr>
            <p:nvPr/>
          </p:nvCxnSpPr>
          <p:spPr>
            <a:xfrm>
              <a:off x="2345536" y="2214468"/>
              <a:ext cx="1110873"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8" name="Straight Arrow Connector 27"/>
            <p:cNvCxnSpPr>
              <a:stCxn id="21" idx="4"/>
              <a:endCxn id="25" idx="0"/>
            </p:cNvCxnSpPr>
            <p:nvPr/>
          </p:nvCxnSpPr>
          <p:spPr>
            <a:xfrm>
              <a:off x="2743879" y="2214468"/>
              <a:ext cx="831747" cy="37580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9" name="Straight Arrow Connector 28"/>
            <p:cNvCxnSpPr>
              <a:stCxn id="13" idx="4"/>
              <a:endCxn id="24" idx="7"/>
            </p:cNvCxnSpPr>
            <p:nvPr/>
          </p:nvCxnSpPr>
          <p:spPr>
            <a:xfrm flipH="1">
              <a:off x="2860037" y="2214468"/>
              <a:ext cx="92835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0" name="TextBox 48"/>
            <p:cNvSpPr txBox="1"/>
            <p:nvPr/>
          </p:nvSpPr>
          <p:spPr>
            <a:xfrm>
              <a:off x="3707920" y="2589695"/>
              <a:ext cx="867881"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31" name="Straight Arrow Connector 30"/>
            <p:cNvCxnSpPr>
              <a:stCxn id="24" idx="4"/>
            </p:cNvCxnSpPr>
            <p:nvPr/>
          </p:nvCxnSpPr>
          <p:spPr>
            <a:xfrm>
              <a:off x="2740821" y="2991554"/>
              <a:ext cx="3059" cy="37261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2" name="Straight Arrow Connector 31"/>
            <p:cNvCxnSpPr>
              <a:stCxn id="25" idx="4"/>
            </p:cNvCxnSpPr>
            <p:nvPr/>
          </p:nvCxnSpPr>
          <p:spPr>
            <a:xfrm flipH="1">
              <a:off x="3572793" y="2977086"/>
              <a:ext cx="2834" cy="38708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3" name="Rectangle 32"/>
            <p:cNvSpPr/>
            <p:nvPr/>
          </p:nvSpPr>
          <p:spPr>
            <a:xfrm>
              <a:off x="4381950" y="1049816"/>
              <a:ext cx="2409397"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34" name="Arc 33"/>
            <p:cNvSpPr/>
            <p:nvPr/>
          </p:nvSpPr>
          <p:spPr>
            <a:xfrm rot="1016732">
              <a:off x="5605452" y="1205505"/>
              <a:ext cx="1073340" cy="2266636"/>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35" name="TextBox 36"/>
            <p:cNvSpPr txBox="1"/>
            <p:nvPr/>
          </p:nvSpPr>
          <p:spPr>
            <a:xfrm>
              <a:off x="4637389" y="1043563"/>
              <a:ext cx="778519"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36" name="Oval 35"/>
            <p:cNvSpPr/>
            <p:nvPr/>
          </p:nvSpPr>
          <p:spPr>
            <a:xfrm>
              <a:off x="603083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37" name="Straight Arrow Connector 36"/>
            <p:cNvCxnSpPr/>
            <p:nvPr/>
          </p:nvCxnSpPr>
          <p:spPr>
            <a:xfrm>
              <a:off x="6199814" y="1418834"/>
              <a:ext cx="0" cy="384083"/>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38" name="Group 37"/>
            <p:cNvGrpSpPr/>
            <p:nvPr/>
          </p:nvGrpSpPr>
          <p:grpSpPr>
            <a:xfrm>
              <a:off x="5566130" y="1982820"/>
              <a:ext cx="252350" cy="30942"/>
              <a:chOff x="661269" y="507515"/>
              <a:chExt cx="170688" cy="18288"/>
            </a:xfrm>
          </p:grpSpPr>
          <p:sp>
            <p:nvSpPr>
              <p:cNvPr id="98" name="Oval 97"/>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9" name="Oval 98"/>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39" name="TextBox 48"/>
            <p:cNvSpPr txBox="1"/>
            <p:nvPr/>
          </p:nvSpPr>
          <p:spPr>
            <a:xfrm>
              <a:off x="5167396" y="1445375"/>
              <a:ext cx="700454" cy="51438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map</a:t>
              </a:r>
              <a:endParaRPr lang="en-US" sz="2000" b="1">
                <a:effectLst/>
                <a:latin typeface="Times New Roman"/>
                <a:ea typeface="Times New Roman"/>
              </a:endParaRPr>
            </a:p>
          </p:txBody>
        </p:sp>
        <p:cxnSp>
          <p:nvCxnSpPr>
            <p:cNvPr id="40" name="Straight Arrow Connector 39"/>
            <p:cNvCxnSpPr/>
            <p:nvPr/>
          </p:nvCxnSpPr>
          <p:spPr>
            <a:xfrm flipH="1">
              <a:off x="6106269" y="2189688"/>
              <a:ext cx="93546"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1" name="Oval 40"/>
            <p:cNvSpPr/>
            <p:nvPr/>
          </p:nvSpPr>
          <p:spPr>
            <a:xfrm>
              <a:off x="4588063" y="1815003"/>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2" name="Straight Arrow Connector 41"/>
            <p:cNvCxnSpPr/>
            <p:nvPr/>
          </p:nvCxnSpPr>
          <p:spPr>
            <a:xfrm>
              <a:off x="4757048"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3" name="Straight Arrow Connector 42"/>
            <p:cNvCxnSpPr/>
            <p:nvPr/>
          </p:nvCxnSpPr>
          <p:spPr>
            <a:xfrm>
              <a:off x="4757048" y="2189688"/>
              <a:ext cx="276049"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498638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5" name="Straight Arrow Connector 44"/>
            <p:cNvCxnSpPr/>
            <p:nvPr/>
          </p:nvCxnSpPr>
          <p:spPr>
            <a:xfrm>
              <a:off x="5155365"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flipH="1">
              <a:off x="5152307" y="2189688"/>
              <a:ext cx="3059" cy="40230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4983719" y="2591997"/>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48" name="Oval 47"/>
            <p:cNvSpPr/>
            <p:nvPr/>
          </p:nvSpPr>
          <p:spPr>
            <a:xfrm>
              <a:off x="5818472" y="2577531"/>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49" name="Group 48"/>
            <p:cNvGrpSpPr/>
            <p:nvPr/>
          </p:nvGrpSpPr>
          <p:grpSpPr>
            <a:xfrm>
              <a:off x="5467591" y="2849845"/>
              <a:ext cx="251716" cy="30082"/>
              <a:chOff x="594644" y="1019969"/>
              <a:chExt cx="170688" cy="18288"/>
            </a:xfrm>
          </p:grpSpPr>
          <p:sp>
            <p:nvSpPr>
              <p:cNvPr id="96" name="Oval 95"/>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7" name="Oval 96"/>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50" name="Straight Arrow Connector 49"/>
            <p:cNvCxnSpPr/>
            <p:nvPr/>
          </p:nvCxnSpPr>
          <p:spPr>
            <a:xfrm>
              <a:off x="4757048" y="2189688"/>
              <a:ext cx="1110803"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1" name="Straight Arrow Connector 50"/>
            <p:cNvCxnSpPr/>
            <p:nvPr/>
          </p:nvCxnSpPr>
          <p:spPr>
            <a:xfrm>
              <a:off x="5155366" y="2189688"/>
              <a:ext cx="831695" cy="38784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51"/>
            <p:cNvCxnSpPr/>
            <p:nvPr/>
          </p:nvCxnSpPr>
          <p:spPr>
            <a:xfrm flipH="1">
              <a:off x="5271515" y="2189688"/>
              <a:ext cx="928300"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3" name="TextBox 48"/>
            <p:cNvSpPr txBox="1"/>
            <p:nvPr/>
          </p:nvSpPr>
          <p:spPr>
            <a:xfrm>
              <a:off x="4364095" y="2776047"/>
              <a:ext cx="867828"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54" name="Straight Arrow Connector 53"/>
            <p:cNvCxnSpPr/>
            <p:nvPr/>
          </p:nvCxnSpPr>
          <p:spPr>
            <a:xfrm>
              <a:off x="5152307" y="2978767"/>
              <a:ext cx="3059" cy="37257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5" name="Straight Arrow Connector 54"/>
            <p:cNvCxnSpPr/>
            <p:nvPr/>
          </p:nvCxnSpPr>
          <p:spPr>
            <a:xfrm flipH="1">
              <a:off x="5984227" y="2964301"/>
              <a:ext cx="2834" cy="38704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6" name="TextBox 36"/>
            <p:cNvSpPr txBox="1"/>
            <p:nvPr/>
          </p:nvSpPr>
          <p:spPr>
            <a:xfrm>
              <a:off x="5340381" y="1065488"/>
              <a:ext cx="1056673" cy="4018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Iterations</a:t>
              </a:r>
              <a:endParaRPr lang="en-US" sz="2000" b="1" dirty="0">
                <a:effectLst/>
                <a:latin typeface="Times New Roman"/>
                <a:ea typeface="Times New Roman"/>
              </a:endParaRPr>
            </a:p>
          </p:txBody>
        </p:sp>
        <p:sp>
          <p:nvSpPr>
            <p:cNvPr id="57" name="TextBox 36"/>
            <p:cNvSpPr txBox="1"/>
            <p:nvPr/>
          </p:nvSpPr>
          <p:spPr>
            <a:xfrm>
              <a:off x="765663" y="1209263"/>
              <a:ext cx="717410"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Input</a:t>
              </a:r>
              <a:endParaRPr lang="en-US" sz="2000" b="1" dirty="0">
                <a:effectLst/>
                <a:latin typeface="Times New Roman"/>
                <a:ea typeface="Times New Roman"/>
              </a:endParaRPr>
            </a:p>
          </p:txBody>
        </p:sp>
        <p:sp>
          <p:nvSpPr>
            <p:cNvPr id="58" name="Oval 57"/>
            <p:cNvSpPr/>
            <p:nvPr/>
          </p:nvSpPr>
          <p:spPr>
            <a:xfrm>
              <a:off x="169553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cxnSp>
          <p:nvCxnSpPr>
            <p:cNvPr id="59" name="Straight Arrow Connector 58"/>
            <p:cNvCxnSpPr>
              <a:endCxn id="58" idx="0"/>
            </p:cNvCxnSpPr>
            <p:nvPr/>
          </p:nvCxnSpPr>
          <p:spPr>
            <a:xfrm>
              <a:off x="1864602" y="1754566"/>
              <a:ext cx="0" cy="3841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0" name="TextBox 45"/>
            <p:cNvSpPr txBox="1"/>
            <p:nvPr/>
          </p:nvSpPr>
          <p:spPr>
            <a:xfrm>
              <a:off x="759258" y="3030527"/>
              <a:ext cx="835006"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Output</a:t>
              </a:r>
              <a:endParaRPr lang="en-US" sz="2000" b="1">
                <a:effectLst/>
                <a:latin typeface="Times New Roman"/>
                <a:ea typeface="Times New Roman"/>
              </a:endParaRPr>
            </a:p>
          </p:txBody>
        </p:sp>
        <p:grpSp>
          <p:nvGrpSpPr>
            <p:cNvPr id="61" name="Group 60"/>
            <p:cNvGrpSpPr/>
            <p:nvPr/>
          </p:nvGrpSpPr>
          <p:grpSpPr>
            <a:xfrm>
              <a:off x="1230599" y="2306534"/>
              <a:ext cx="252474" cy="30945"/>
              <a:chOff x="2753360" y="2094366"/>
              <a:chExt cx="170688" cy="18288"/>
            </a:xfrm>
          </p:grpSpPr>
          <p:sp>
            <p:nvSpPr>
              <p:cNvPr id="94" name="Oval 93"/>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sp>
            <p:nvSpPr>
              <p:cNvPr id="95" name="Oval 94"/>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grpSp>
        <p:sp>
          <p:nvSpPr>
            <p:cNvPr id="62" name="TextBox 48"/>
            <p:cNvSpPr txBox="1"/>
            <p:nvPr/>
          </p:nvSpPr>
          <p:spPr>
            <a:xfrm>
              <a:off x="1061531" y="1741137"/>
              <a:ext cx="636821"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63" name="Straight Arrow Connector 62"/>
            <p:cNvCxnSpPr>
              <a:stCxn id="58" idx="4"/>
            </p:cNvCxnSpPr>
            <p:nvPr/>
          </p:nvCxnSpPr>
          <p:spPr>
            <a:xfrm>
              <a:off x="1864602" y="2525513"/>
              <a:ext cx="0" cy="40619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25205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65" name="Straight Arrow Connector 64"/>
            <p:cNvCxnSpPr/>
            <p:nvPr/>
          </p:nvCxnSpPr>
          <p:spPr>
            <a:xfrm>
              <a:off x="421123"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6" name="Straight Arrow Connector 65"/>
            <p:cNvCxnSpPr/>
            <p:nvPr/>
          </p:nvCxnSpPr>
          <p:spPr>
            <a:xfrm>
              <a:off x="421123"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7" name="Oval 66"/>
            <p:cNvSpPr/>
            <p:nvPr/>
          </p:nvSpPr>
          <p:spPr>
            <a:xfrm>
              <a:off x="650569"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dirty="0">
                  <a:effectLst/>
                  <a:latin typeface="Times New Roman"/>
                  <a:ea typeface="Times New Roman"/>
                </a:rPr>
                <a:t> </a:t>
              </a:r>
              <a:endParaRPr lang="en-US" sz="1200" b="1" dirty="0">
                <a:effectLst/>
                <a:latin typeface="Times New Roman"/>
                <a:ea typeface="Times New Roman"/>
              </a:endParaRPr>
            </a:p>
          </p:txBody>
        </p:sp>
        <p:cxnSp>
          <p:nvCxnSpPr>
            <p:cNvPr id="68" name="Straight Arrow Connector 67"/>
            <p:cNvCxnSpPr/>
            <p:nvPr/>
          </p:nvCxnSpPr>
          <p:spPr>
            <a:xfrm>
              <a:off x="819637"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819637"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pic>
          <p:nvPicPr>
            <p:cNvPr id="70" name="Picture 69"/>
            <p:cNvPicPr>
              <a:picLocks noChangeAspect="1"/>
            </p:cNvPicPr>
            <p:nvPr/>
          </p:nvPicPr>
          <p:blipFill>
            <a:blip r:embed="rId2"/>
            <a:stretch>
              <a:fillRect/>
            </a:stretch>
          </p:blipFill>
          <p:spPr>
            <a:xfrm>
              <a:off x="6902807" y="1150931"/>
              <a:ext cx="1021541" cy="1207270"/>
            </a:xfrm>
            <a:prstGeom prst="rect">
              <a:avLst/>
            </a:prstGeom>
          </p:spPr>
        </p:pic>
        <p:sp>
          <p:nvSpPr>
            <p:cNvPr id="71" name="Oval 70"/>
            <p:cNvSpPr/>
            <p:nvPr/>
          </p:nvSpPr>
          <p:spPr>
            <a:xfrm>
              <a:off x="8167454" y="14453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560048" y="200907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08219" y="26002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05575" y="329073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74227" y="246770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87882" y="299155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20511" y="318573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2809" y="322126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255900" y="272861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560048" y="124879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8605768" y="1418834"/>
              <a:ext cx="0" cy="549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8347340" y="2163175"/>
              <a:ext cx="196909" cy="4828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8498529" y="2189687"/>
              <a:ext cx="107239" cy="96813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8096843" y="2862617"/>
              <a:ext cx="159057" cy="29823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7865667" y="1551009"/>
              <a:ext cx="310704" cy="88691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7079051" y="2716506"/>
              <a:ext cx="129168" cy="5149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54214" y="2590637"/>
              <a:ext cx="154844" cy="54395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71222" y="1587909"/>
              <a:ext cx="227307" cy="42047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325579" y="2525513"/>
              <a:ext cx="426478" cy="9424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533602" y="2585093"/>
              <a:ext cx="234367" cy="3888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280818" y="2705895"/>
              <a:ext cx="207064" cy="2680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71064" y="2227828"/>
              <a:ext cx="65114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Local</a:t>
              </a:r>
              <a:endParaRPr lang="en-US" b="1" dirty="0">
                <a:latin typeface="Arial" panose="020B0604020202020204" pitchFamily="34" charset="0"/>
                <a:cs typeface="Arial" panose="020B0604020202020204" pitchFamily="34" charset="0"/>
              </a:endParaRPr>
            </a:p>
          </p:txBody>
        </p:sp>
        <p:sp>
          <p:nvSpPr>
            <p:cNvPr id="93" name="TextBox 92"/>
            <p:cNvSpPr txBox="1"/>
            <p:nvPr/>
          </p:nvSpPr>
          <p:spPr>
            <a:xfrm>
              <a:off x="7131855" y="3173825"/>
              <a:ext cx="712054"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Graph</a:t>
              </a:r>
              <a:endParaRPr lang="en-US" b="1" dirty="0">
                <a:latin typeface="Arial" panose="020B0604020202020204" pitchFamily="34" charset="0"/>
                <a:cs typeface="Arial" panose="020B0604020202020204" pitchFamily="34" charset="0"/>
              </a:endParaRPr>
            </a:p>
          </p:txBody>
        </p:sp>
      </p:grpSp>
      <p:graphicFrame>
        <p:nvGraphicFramePr>
          <p:cNvPr id="104" name="Table 103"/>
          <p:cNvGraphicFramePr>
            <a:graphicFrameLocks noGrp="1"/>
          </p:cNvGraphicFramePr>
          <p:nvPr>
            <p:extLst>
              <p:ext uri="{D42A27DB-BD31-4B8C-83A1-F6EECF244321}">
                <p14:modId xmlns:p14="http://schemas.microsoft.com/office/powerpoint/2010/main" val="3020448557"/>
              </p:ext>
            </p:extLst>
          </p:nvPr>
        </p:nvGraphicFramePr>
        <p:xfrm>
          <a:off x="107403" y="3743455"/>
          <a:ext cx="8726004" cy="2210389"/>
        </p:xfrm>
        <a:graphic>
          <a:graphicData uri="http://schemas.openxmlformats.org/drawingml/2006/table">
            <a:tbl>
              <a:tblPr firstRow="1" bandRow="1">
                <a:tableStyleId>{2D5ABB26-0587-4C30-8999-92F81FD0307C}</a:tableStyleId>
              </a:tblPr>
              <a:tblGrid>
                <a:gridCol w="2031948"/>
                <a:gridCol w="2260121"/>
                <a:gridCol w="2406770"/>
                <a:gridCol w="2027165"/>
              </a:tblGrid>
              <a:tr h="1199469">
                <a:tc>
                  <a:txBody>
                    <a:bodyPr/>
                    <a:lstStyle/>
                    <a:p>
                      <a:pPr marL="0" algn="l" defTabSz="914400" rtl="0" eaLnBrk="1" latinLnBrk="0" hangingPunct="1"/>
                      <a:r>
                        <a:rPr lang="en-US" sz="1800" kern="1200" dirty="0" smtClean="0">
                          <a:solidFill>
                            <a:schemeClr val="tx1"/>
                          </a:solidFill>
                          <a:latin typeface="+mn-lt"/>
                          <a:ea typeface="+mn-ea"/>
                          <a:cs typeface="+mn-cs"/>
                        </a:rPr>
                        <a:t>BLAST Analysis</a:t>
                      </a:r>
                    </a:p>
                    <a:p>
                      <a:pPr marL="0" algn="l" defTabSz="914400" rtl="0" eaLnBrk="1" latinLnBrk="0" hangingPunct="1"/>
                      <a:r>
                        <a:rPr lang="en-US" sz="1800" kern="1200" dirty="0" smtClean="0">
                          <a:solidFill>
                            <a:schemeClr val="tx1"/>
                          </a:solidFill>
                          <a:latin typeface="+mn-lt"/>
                          <a:ea typeface="+mn-ea"/>
                          <a:cs typeface="+mn-cs"/>
                        </a:rPr>
                        <a:t>Local Machine Learning</a:t>
                      </a:r>
                    </a:p>
                    <a:p>
                      <a:pPr marL="0" algn="l" defTabSz="914400" rtl="0" eaLnBrk="1" latinLnBrk="0" hangingPunct="1"/>
                      <a:r>
                        <a:rPr lang="en-US" sz="1800" kern="1200" dirty="0" smtClean="0">
                          <a:solidFill>
                            <a:schemeClr val="tx1"/>
                          </a:solidFill>
                          <a:latin typeface="+mn-lt"/>
                          <a:ea typeface="+mn-ea"/>
                          <a:cs typeface="+mn-cs"/>
                        </a:rPr>
                        <a:t>Pleasingly Parallel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 Energy Physics (HEP) Histograms</a:t>
                      </a:r>
                    </a:p>
                    <a:p>
                      <a:r>
                        <a:rPr lang="en-US" dirty="0" smtClean="0"/>
                        <a:t>Distributed search</a:t>
                      </a:r>
                    </a:p>
                    <a:p>
                      <a:r>
                        <a:rPr lang="en-US" sz="1600" dirty="0" smtClean="0"/>
                        <a:t>Recommender Engines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Expectation</a:t>
                      </a:r>
                      <a:r>
                        <a:rPr lang="en-US" sz="1600" baseline="0" dirty="0" smtClean="0"/>
                        <a:t> </a:t>
                      </a:r>
                      <a:r>
                        <a:rPr lang="en-US" sz="1600" dirty="0" smtClean="0"/>
                        <a:t>maximization </a:t>
                      </a:r>
                      <a:r>
                        <a:rPr lang="en-US" dirty="0" smtClean="0"/>
                        <a:t>Clustering e.g. K-means</a:t>
                      </a:r>
                    </a:p>
                    <a:p>
                      <a:r>
                        <a:rPr lang="en-US" dirty="0" smtClean="0"/>
                        <a:t>Linear Algebra, PageRank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Classic MPI</a:t>
                      </a:r>
                    </a:p>
                    <a:p>
                      <a:r>
                        <a:rPr lang="en-US" dirty="0" smtClean="0"/>
                        <a:t>PDE Solvers and Particle Dynamics</a:t>
                      </a:r>
                    </a:p>
                    <a:p>
                      <a:r>
                        <a:rPr lang="en-US" dirty="0" smtClean="0"/>
                        <a:t>Graph Problems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gn="ctr"/>
                      <a:r>
                        <a:rPr lang="en-US" dirty="0" smtClean="0"/>
                        <a:t>MapReduce and Iterative Extensions (Spark, Twister)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r>
                        <a:rPr lang="en-US" dirty="0" smtClean="0"/>
                        <a:t>MPI, Giraph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pPr algn="ctr"/>
                      <a:r>
                        <a:rPr lang="en-US" dirty="0" smtClean="0"/>
                        <a:t>Integrated Systems such as Hadoop + Harp with </a:t>
                      </a:r>
                      <a:br>
                        <a:rPr lang="en-US" dirty="0" smtClean="0"/>
                      </a:br>
                      <a:r>
                        <a:rPr lang="en-US" dirty="0" smtClean="0"/>
                        <a:t>Compute and Communication model separated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5" name="TextBox 104"/>
          <p:cNvSpPr txBox="1"/>
          <p:nvPr/>
        </p:nvSpPr>
        <p:spPr>
          <a:xfrm>
            <a:off x="60661" y="6054110"/>
            <a:ext cx="9038492" cy="461665"/>
          </a:xfrm>
          <a:prstGeom prst="rect">
            <a:avLst/>
          </a:prstGeom>
          <a:solidFill>
            <a:schemeClr val="bg1"/>
          </a:solidFill>
        </p:spPr>
        <p:txBody>
          <a:bodyPr wrap="square" rtlCol="0">
            <a:spAutoFit/>
          </a:bodyPr>
          <a:lstStyle/>
          <a:p>
            <a:pPr algn="ctr" defTabSz="457200"/>
            <a:r>
              <a:rPr lang="en-US" sz="2400" b="1" dirty="0" smtClean="0">
                <a:solidFill>
                  <a:prstClr val="black"/>
                </a:solidFill>
              </a:rPr>
              <a:t>Correspond to first 4 of Identified Architectures</a:t>
            </a:r>
            <a:endParaRPr lang="en-US" sz="2400" b="1" dirty="0">
              <a:solidFill>
                <a:prstClr val="black"/>
              </a:solidFill>
            </a:endParaRPr>
          </a:p>
        </p:txBody>
      </p:sp>
    </p:spTree>
    <p:extLst>
      <p:ext uri="{BB962C8B-B14F-4D97-AF65-F5344CB8AC3E}">
        <p14:creationId xmlns:p14="http://schemas.microsoft.com/office/powerpoint/2010/main" val="3047672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lstStyle/>
          <a:p>
            <a:r>
              <a:rPr lang="en-US" b="1" dirty="0" smtClean="0"/>
              <a:t>Comparing Data Intensive and Simulation Problems</a:t>
            </a:r>
            <a:endParaRPr lang="en-US" b="1" dirty="0"/>
          </a:p>
        </p:txBody>
      </p:sp>
    </p:spTree>
    <p:extLst>
      <p:ext uri="{BB962C8B-B14F-4D97-AF65-F5344CB8AC3E}">
        <p14:creationId xmlns:p14="http://schemas.microsoft.com/office/powerpoint/2010/main" val="957418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0770" y="0"/>
            <a:ext cx="8229600" cy="1143000"/>
          </a:xfrm>
        </p:spPr>
        <p:txBody>
          <a:bodyPr>
            <a:normAutofit/>
          </a:bodyPr>
          <a:lstStyle/>
          <a:p>
            <a:r>
              <a:rPr lang="en-US" sz="3600" b="1" dirty="0" smtClean="0"/>
              <a:t>Big Data Definition</a:t>
            </a:r>
            <a:endParaRPr lang="en-US" sz="3600" b="1" dirty="0"/>
          </a:p>
        </p:txBody>
      </p:sp>
      <p:sp>
        <p:nvSpPr>
          <p:cNvPr id="3" name="Content Placeholder 2"/>
          <p:cNvSpPr>
            <a:spLocks noGrp="1"/>
          </p:cNvSpPr>
          <p:nvPr>
            <p:ph idx="1"/>
          </p:nvPr>
        </p:nvSpPr>
        <p:spPr>
          <a:xfrm>
            <a:off x="94341" y="1012377"/>
            <a:ext cx="8875487" cy="4114800"/>
          </a:xfrm>
        </p:spPr>
        <p:txBody>
          <a:bodyPr>
            <a:noAutofit/>
          </a:bodyPr>
          <a:lstStyle/>
          <a:p>
            <a:r>
              <a:rPr lang="en-US" sz="2400" dirty="0" smtClean="0"/>
              <a:t>More consensus on </a:t>
            </a:r>
            <a:r>
              <a:rPr lang="en-US" sz="2400" b="1" dirty="0" smtClean="0"/>
              <a:t>Data Science </a:t>
            </a:r>
            <a:r>
              <a:rPr lang="en-US" sz="2400" dirty="0" smtClean="0"/>
              <a:t>definition than that of </a:t>
            </a:r>
            <a:r>
              <a:rPr lang="en-US" sz="2400" b="1" dirty="0" smtClean="0"/>
              <a:t>Big Data</a:t>
            </a:r>
          </a:p>
          <a:p>
            <a:r>
              <a:rPr lang="en-US" sz="2400" b="1" dirty="0" smtClean="0">
                <a:solidFill>
                  <a:srgbClr val="FF0000"/>
                </a:solidFill>
              </a:rPr>
              <a:t>Big </a:t>
            </a:r>
            <a:r>
              <a:rPr lang="en-US" sz="2400" b="1" dirty="0">
                <a:solidFill>
                  <a:srgbClr val="FF0000"/>
                </a:solidFill>
              </a:rPr>
              <a:t>Data </a:t>
            </a:r>
            <a:r>
              <a:rPr lang="en-US" sz="2400" dirty="0"/>
              <a:t>refers to digital data </a:t>
            </a:r>
            <a:r>
              <a:rPr lang="en-US" sz="2400" dirty="0">
                <a:solidFill>
                  <a:srgbClr val="FF0000"/>
                </a:solidFill>
              </a:rPr>
              <a:t>volume</a:t>
            </a:r>
            <a:r>
              <a:rPr lang="en-US" sz="2400" dirty="0"/>
              <a:t>, </a:t>
            </a:r>
            <a:r>
              <a:rPr lang="en-US" sz="2400" dirty="0" smtClean="0">
                <a:solidFill>
                  <a:srgbClr val="FF0000"/>
                </a:solidFill>
              </a:rPr>
              <a:t>velocity</a:t>
            </a:r>
            <a:r>
              <a:rPr lang="en-US" sz="2400" dirty="0" smtClean="0"/>
              <a:t> and/or </a:t>
            </a:r>
            <a:r>
              <a:rPr lang="en-US" sz="2400" dirty="0" smtClean="0">
                <a:solidFill>
                  <a:srgbClr val="FF0000"/>
                </a:solidFill>
              </a:rPr>
              <a:t>variety</a:t>
            </a:r>
            <a:r>
              <a:rPr lang="en-US" sz="2400" dirty="0" smtClean="0"/>
              <a:t> that</a:t>
            </a:r>
            <a:r>
              <a:rPr lang="en-US" sz="2400" dirty="0"/>
              <a:t>:</a:t>
            </a:r>
          </a:p>
          <a:p>
            <a:r>
              <a:rPr lang="en-US" sz="2400" dirty="0" smtClean="0"/>
              <a:t>Enable novel </a:t>
            </a:r>
            <a:r>
              <a:rPr lang="en-US" sz="2400" dirty="0"/>
              <a:t>approaches to frontier questions previously inaccessible or impractical </a:t>
            </a:r>
            <a:r>
              <a:rPr lang="en-US" sz="2400" dirty="0" smtClean="0"/>
              <a:t>using </a:t>
            </a:r>
            <a:r>
              <a:rPr lang="en-US" sz="2400" dirty="0"/>
              <a:t>current or conventional methods; and/or</a:t>
            </a:r>
          </a:p>
          <a:p>
            <a:r>
              <a:rPr lang="en-US" sz="2400" dirty="0" smtClean="0"/>
              <a:t>Exceed the </a:t>
            </a:r>
            <a:r>
              <a:rPr lang="en-US" sz="2400" dirty="0"/>
              <a:t>storage capacity or analysis capability of current or conventional </a:t>
            </a:r>
            <a:r>
              <a:rPr lang="en-US" sz="2400" dirty="0" smtClean="0"/>
              <a:t>methods </a:t>
            </a:r>
            <a:r>
              <a:rPr lang="en-US" sz="2400" dirty="0"/>
              <a:t>and systems; and</a:t>
            </a:r>
          </a:p>
          <a:p>
            <a:r>
              <a:rPr lang="en-US" sz="2400" dirty="0" smtClean="0"/>
              <a:t>Differentiates by </a:t>
            </a:r>
            <a:r>
              <a:rPr lang="en-US" sz="2400" dirty="0"/>
              <a:t>storing and analyzing population data and not sample sizes</a:t>
            </a:r>
            <a:r>
              <a:rPr lang="en-US" sz="2400" dirty="0" smtClean="0"/>
              <a:t>.</a:t>
            </a:r>
          </a:p>
          <a:p>
            <a:r>
              <a:rPr lang="en-US" sz="2400" dirty="0"/>
              <a:t>Needs management requiring scalability across coupled horizontal </a:t>
            </a:r>
            <a:r>
              <a:rPr lang="en-US" sz="2400" dirty="0" smtClean="0"/>
              <a:t>resources</a:t>
            </a:r>
          </a:p>
          <a:p>
            <a:r>
              <a:rPr lang="en-US" sz="2400" dirty="0" smtClean="0"/>
              <a:t>Everybody says their data is big (!) Perhaps how it is used is most important</a:t>
            </a:r>
            <a:endParaRPr lang="en-US" sz="2400" dirty="0"/>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1854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546"/>
            <a:ext cx="8686800" cy="721895"/>
          </a:xfrm>
        </p:spPr>
        <p:txBody>
          <a:bodyPr>
            <a:normAutofit fontScale="90000"/>
          </a:bodyPr>
          <a:lstStyle/>
          <a:p>
            <a:r>
              <a:rPr lang="en-US" b="1" dirty="0" smtClean="0"/>
              <a:t>Comparison of Data Analytics with Simulation I</a:t>
            </a:r>
            <a:endParaRPr lang="en-US" b="1" dirty="0"/>
          </a:p>
        </p:txBody>
      </p:sp>
      <p:sp>
        <p:nvSpPr>
          <p:cNvPr id="3" name="Content Placeholder 2"/>
          <p:cNvSpPr>
            <a:spLocks noGrp="1"/>
          </p:cNvSpPr>
          <p:nvPr>
            <p:ph idx="1"/>
          </p:nvPr>
        </p:nvSpPr>
        <p:spPr>
          <a:xfrm>
            <a:off x="0" y="1122947"/>
            <a:ext cx="9144000" cy="5735053"/>
          </a:xfrm>
        </p:spPr>
        <p:txBody>
          <a:bodyPr>
            <a:normAutofit lnSpcReduction="10000"/>
          </a:bodyPr>
          <a:lstStyle/>
          <a:p>
            <a:r>
              <a:rPr lang="en-US" sz="2800" b="1" dirty="0" smtClean="0"/>
              <a:t>Pleasingly parallel </a:t>
            </a:r>
            <a:r>
              <a:rPr lang="en-US" sz="2800" dirty="0" smtClean="0"/>
              <a:t>often important in both</a:t>
            </a:r>
          </a:p>
          <a:p>
            <a:r>
              <a:rPr lang="en-US" sz="2800" dirty="0"/>
              <a:t>Both are often </a:t>
            </a:r>
            <a:r>
              <a:rPr lang="en-US" sz="2800" b="1" dirty="0"/>
              <a:t>SPMD</a:t>
            </a:r>
            <a:r>
              <a:rPr lang="en-US" sz="2800" dirty="0"/>
              <a:t> and </a:t>
            </a:r>
            <a:r>
              <a:rPr lang="en-US" sz="2800" b="1" dirty="0"/>
              <a:t>BSP</a:t>
            </a:r>
          </a:p>
          <a:p>
            <a:pPr marL="342900" lvl="1" indent="-342900">
              <a:buFont typeface="Arial"/>
              <a:buChar char="•"/>
            </a:pPr>
            <a:r>
              <a:rPr lang="en-US" sz="2800" b="1" dirty="0" smtClean="0"/>
              <a:t>Non-iterative MapReduce </a:t>
            </a:r>
            <a:r>
              <a:rPr lang="en-US" sz="2800" dirty="0" smtClean="0"/>
              <a:t>is </a:t>
            </a:r>
            <a:r>
              <a:rPr lang="en-US" dirty="0"/>
              <a:t>major big data paradigm</a:t>
            </a:r>
          </a:p>
          <a:p>
            <a:pPr lvl="1"/>
            <a:r>
              <a:rPr lang="en-US" sz="2400" dirty="0" smtClean="0"/>
              <a:t>not a common simulation paradigm except where “Reduce” summarizes pleasingly parallel execution</a:t>
            </a:r>
          </a:p>
          <a:p>
            <a:r>
              <a:rPr lang="en-US" sz="2800" dirty="0" smtClean="0"/>
              <a:t>Big Data often has </a:t>
            </a:r>
            <a:r>
              <a:rPr lang="en-US" sz="2800" b="1" dirty="0" smtClean="0"/>
              <a:t>large collective communication</a:t>
            </a:r>
          </a:p>
          <a:p>
            <a:pPr lvl="1"/>
            <a:r>
              <a:rPr lang="en-US" dirty="0" smtClean="0"/>
              <a:t>Classic simulation has a lot of smallish point-to-point messages</a:t>
            </a:r>
          </a:p>
          <a:p>
            <a:r>
              <a:rPr lang="en-US" sz="2800" dirty="0" smtClean="0"/>
              <a:t>Simulation dominantly </a:t>
            </a:r>
            <a:r>
              <a:rPr lang="en-US" sz="2800" b="1" dirty="0" smtClean="0"/>
              <a:t>sparse</a:t>
            </a:r>
            <a:r>
              <a:rPr lang="en-US" sz="2800" dirty="0" smtClean="0"/>
              <a:t> (nearest neighbor) data structures</a:t>
            </a:r>
          </a:p>
          <a:p>
            <a:pPr lvl="1"/>
            <a:r>
              <a:rPr lang="en-US" dirty="0" smtClean="0"/>
              <a:t>“Bag of words (users, rankings, images..)” algorithms are sparse, as is PageRank </a:t>
            </a:r>
          </a:p>
          <a:p>
            <a:pPr lvl="1"/>
            <a:r>
              <a:rPr lang="en-US" dirty="0" smtClean="0"/>
              <a:t>Important data analytics involves full matrix algorithms</a:t>
            </a:r>
          </a:p>
          <a:p>
            <a:pPr marL="457200" lvl="1" indent="0">
              <a:buNone/>
            </a:pPr>
            <a:endParaRPr lang="en-US" dirty="0"/>
          </a:p>
        </p:txBody>
      </p:sp>
    </p:spTree>
    <p:extLst>
      <p:ext uri="{BB962C8B-B14F-4D97-AF65-F5344CB8AC3E}">
        <p14:creationId xmlns:p14="http://schemas.microsoft.com/office/powerpoint/2010/main" val="537574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
            <a:ext cx="9144000" cy="1075765"/>
          </a:xfrm>
        </p:spPr>
        <p:txBody>
          <a:bodyPr>
            <a:normAutofit fontScale="90000"/>
          </a:bodyPr>
          <a:lstStyle/>
          <a:p>
            <a:r>
              <a:rPr lang="en-US" b="1" dirty="0" smtClean="0"/>
              <a:t>Comparison of Data Analytics with Simulation II</a:t>
            </a:r>
            <a:endParaRPr lang="en-US" b="1" dirty="0"/>
          </a:p>
        </p:txBody>
      </p:sp>
      <p:sp>
        <p:nvSpPr>
          <p:cNvPr id="3" name="Content Placeholder 2"/>
          <p:cNvSpPr>
            <a:spLocks noGrp="1"/>
          </p:cNvSpPr>
          <p:nvPr>
            <p:ph idx="1"/>
          </p:nvPr>
        </p:nvSpPr>
        <p:spPr>
          <a:xfrm>
            <a:off x="0" y="997676"/>
            <a:ext cx="9144000" cy="5927559"/>
          </a:xfrm>
        </p:spPr>
        <p:txBody>
          <a:bodyPr>
            <a:normAutofit lnSpcReduction="10000"/>
          </a:bodyPr>
          <a:lstStyle/>
          <a:p>
            <a:r>
              <a:rPr lang="en-US" sz="2400" dirty="0" smtClean="0"/>
              <a:t>There are similarities between some </a:t>
            </a:r>
            <a:r>
              <a:rPr lang="en-US" sz="2400" b="1" dirty="0" smtClean="0"/>
              <a:t>graph problems and particle simulations </a:t>
            </a:r>
            <a:r>
              <a:rPr lang="en-US" sz="2400" dirty="0" smtClean="0"/>
              <a:t>with a </a:t>
            </a:r>
            <a:r>
              <a:rPr lang="en-US" sz="2400" b="1" dirty="0" smtClean="0"/>
              <a:t>strange cutoff force.</a:t>
            </a:r>
          </a:p>
          <a:p>
            <a:pPr lvl="1"/>
            <a:r>
              <a:rPr lang="en-US" sz="2400" dirty="0" smtClean="0"/>
              <a:t>Both </a:t>
            </a:r>
            <a:r>
              <a:rPr lang="en-US" sz="2400" b="1" dirty="0" smtClean="0"/>
              <a:t>Map-Communication</a:t>
            </a:r>
          </a:p>
          <a:p>
            <a:r>
              <a:rPr lang="en-US" sz="2400" dirty="0" smtClean="0"/>
              <a:t>Note many big data problems are “</a:t>
            </a:r>
            <a:r>
              <a:rPr lang="en-US" sz="2400" b="1" dirty="0" smtClean="0"/>
              <a:t>long range force</a:t>
            </a:r>
            <a:r>
              <a:rPr lang="en-US" sz="2400" dirty="0" smtClean="0"/>
              <a:t>” as all points are linked.</a:t>
            </a:r>
          </a:p>
          <a:p>
            <a:pPr lvl="1"/>
            <a:r>
              <a:rPr lang="en-US" sz="2400" dirty="0" smtClean="0"/>
              <a:t>Easiest to parallelize. Often full matrix algorithms</a:t>
            </a:r>
          </a:p>
          <a:p>
            <a:pPr lvl="1"/>
            <a:r>
              <a:rPr lang="en-US" sz="2400" dirty="0" smtClean="0"/>
              <a:t>e.g. in </a:t>
            </a:r>
            <a:r>
              <a:rPr lang="en-US" sz="2400" dirty="0"/>
              <a:t>DNA sequence studies, </a:t>
            </a:r>
            <a:r>
              <a:rPr lang="en-US" sz="2400" dirty="0" smtClean="0"/>
              <a:t>distance </a:t>
            </a:r>
            <a:r>
              <a:rPr lang="en-US" sz="2400" dirty="0">
                <a:sym typeface="Symbol"/>
              </a:rPr>
              <a:t></a:t>
            </a:r>
            <a:r>
              <a:rPr lang="en-US" sz="2400" dirty="0"/>
              <a:t>(</a:t>
            </a:r>
            <a:r>
              <a:rPr lang="en-US" sz="2400" i="1" dirty="0" err="1"/>
              <a:t>i</a:t>
            </a:r>
            <a:r>
              <a:rPr lang="en-US" sz="2400" dirty="0"/>
              <a:t>, </a:t>
            </a:r>
            <a:r>
              <a:rPr lang="en-US" sz="2400" i="1" dirty="0">
                <a:sym typeface="Symbol"/>
              </a:rPr>
              <a:t>j</a:t>
            </a:r>
            <a:r>
              <a:rPr lang="en-US" sz="2400" dirty="0"/>
              <a:t>) </a:t>
            </a:r>
            <a:r>
              <a:rPr lang="en-US" sz="2400" dirty="0" smtClean="0"/>
              <a:t>defined by BLAST, Smith-Waterman, etc., between all sequences </a:t>
            </a:r>
            <a:r>
              <a:rPr lang="en-US" sz="2400" i="1" dirty="0" err="1"/>
              <a:t>i</a:t>
            </a:r>
            <a:r>
              <a:rPr lang="en-US" sz="2400" dirty="0"/>
              <a:t>, </a:t>
            </a:r>
            <a:r>
              <a:rPr lang="en-US" sz="2400" i="1" dirty="0" smtClean="0">
                <a:sym typeface="Symbol"/>
              </a:rPr>
              <a:t>j.</a:t>
            </a:r>
          </a:p>
          <a:p>
            <a:pPr lvl="1"/>
            <a:r>
              <a:rPr lang="en-US" sz="2400" dirty="0">
                <a:sym typeface="Symbol"/>
              </a:rPr>
              <a:t>Opportunity for “fast </a:t>
            </a:r>
            <a:r>
              <a:rPr lang="en-US" sz="2400" dirty="0" err="1">
                <a:sym typeface="Symbol"/>
              </a:rPr>
              <a:t>multipole</a:t>
            </a:r>
            <a:r>
              <a:rPr lang="en-US" sz="2400" dirty="0">
                <a:sym typeface="Symbol"/>
              </a:rPr>
              <a:t>” ideas in big data</a:t>
            </a:r>
            <a:r>
              <a:rPr lang="en-US" sz="2400" dirty="0" smtClean="0">
                <a:sym typeface="Symbol"/>
              </a:rPr>
              <a:t>.</a:t>
            </a:r>
            <a:endParaRPr lang="en-US" sz="2400" i="1" dirty="0" smtClean="0">
              <a:sym typeface="Symbol"/>
            </a:endParaRPr>
          </a:p>
          <a:p>
            <a:r>
              <a:rPr lang="en-US" sz="2400" dirty="0" smtClean="0">
                <a:sym typeface="Symbol"/>
              </a:rPr>
              <a:t>In image-based </a:t>
            </a:r>
            <a:r>
              <a:rPr lang="en-US" sz="2400" b="1" dirty="0" smtClean="0">
                <a:sym typeface="Symbol"/>
              </a:rPr>
              <a:t>deep learning</a:t>
            </a:r>
            <a:r>
              <a:rPr lang="en-US" sz="2400" dirty="0" smtClean="0">
                <a:sym typeface="Symbol"/>
              </a:rPr>
              <a:t>, neural network weights are block sparse (corresponding to links to pixel blocks) but can be formulated as full matrix operations on GPUs and MPI in blocks.</a:t>
            </a:r>
          </a:p>
          <a:p>
            <a:r>
              <a:rPr lang="en-US" sz="2400" dirty="0" smtClean="0"/>
              <a:t>In HPC benchmarking, </a:t>
            </a:r>
            <a:r>
              <a:rPr lang="en-US" sz="2400" dirty="0" err="1" smtClean="0"/>
              <a:t>Linpack</a:t>
            </a:r>
            <a:r>
              <a:rPr lang="en-US" sz="2400" dirty="0" smtClean="0"/>
              <a:t> being challenged by a new sparse conjugate gradient benchmark HPCG, while I am diligently using </a:t>
            </a:r>
            <a:r>
              <a:rPr lang="en-US" sz="2400" b="1" dirty="0" smtClean="0"/>
              <a:t>non- sparse conjugate gradient solvers </a:t>
            </a:r>
            <a:r>
              <a:rPr lang="en-US" sz="2400" dirty="0" smtClean="0"/>
              <a:t>in clustering and Multi-dimensional scaling.</a:t>
            </a:r>
          </a:p>
        </p:txBody>
      </p:sp>
    </p:spTree>
    <p:extLst>
      <p:ext uri="{BB962C8B-B14F-4D97-AF65-F5344CB8AC3E}">
        <p14:creationId xmlns:p14="http://schemas.microsoft.com/office/powerpoint/2010/main" val="38353993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052277" y="0"/>
            <a:ext cx="5100113" cy="1191487"/>
          </a:xfrm>
          <a:solidFill>
            <a:schemeClr val="bg1">
              <a:lumMod val="65000"/>
            </a:schemeClr>
          </a:solidFill>
        </p:spPr>
        <p:txBody>
          <a:bodyPr>
            <a:normAutofit fontScale="92500"/>
          </a:bodyPr>
          <a:lstStyle/>
          <a:p>
            <a:pPr marL="0" indent="0">
              <a:buNone/>
            </a:pPr>
            <a:r>
              <a:rPr lang="en-US" dirty="0" smtClean="0"/>
              <a:t>“Force Diagrams” for macromolecules and Facebook</a:t>
            </a:r>
            <a:endParaRPr lang="en-US" dirty="0"/>
          </a:p>
        </p:txBody>
      </p:sp>
    </p:spTree>
    <p:extLst>
      <p:ext uri="{BB962C8B-B14F-4D97-AF65-F5344CB8AC3E}">
        <p14:creationId xmlns:p14="http://schemas.microsoft.com/office/powerpoint/2010/main" val="20389777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fontScale="90000"/>
          </a:bodyPr>
          <a:lstStyle/>
          <a:p>
            <a:r>
              <a:rPr lang="en-US" b="1" dirty="0" smtClean="0"/>
              <a:t>Parallel Global Machine Learning Examples</a:t>
            </a:r>
            <a:br>
              <a:rPr lang="en-US" b="1" dirty="0" smtClean="0"/>
            </a:br>
            <a:r>
              <a:rPr lang="en-US" b="1" dirty="0" smtClean="0"/>
              <a:t>Initial SPIDAL entries</a:t>
            </a:r>
            <a:endParaRPr lang="en-US" b="1" dirty="0"/>
          </a:p>
        </p:txBody>
      </p:sp>
    </p:spTree>
    <p:extLst>
      <p:ext uri="{BB962C8B-B14F-4D97-AF65-F5344CB8AC3E}">
        <p14:creationId xmlns:p14="http://schemas.microsoft.com/office/powerpoint/2010/main" val="14060059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265"/>
            <a:ext cx="9144000" cy="557384"/>
          </a:xfrm>
        </p:spPr>
        <p:txBody>
          <a:bodyPr>
            <a:noAutofit/>
          </a:bodyPr>
          <a:lstStyle/>
          <a:p>
            <a:r>
              <a:rPr lang="en-US" sz="3600" b="1" dirty="0" smtClean="0"/>
              <a:t>Clustering and MDS Large Scale O(N</a:t>
            </a:r>
            <a:r>
              <a:rPr lang="en-US" sz="3600" b="1" baseline="30000" dirty="0" smtClean="0"/>
              <a:t>2</a:t>
            </a:r>
            <a:r>
              <a:rPr lang="en-US" sz="3600" b="1" dirty="0" smtClean="0"/>
              <a:t>) GML</a:t>
            </a:r>
            <a:endParaRPr 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869"/>
            <a:ext cx="9144000" cy="60831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868"/>
            <a:ext cx="9144000" cy="6083131"/>
          </a:xfrm>
          <a:prstGeom prst="rect">
            <a:avLst/>
          </a:prstGeom>
        </p:spPr>
      </p:pic>
    </p:spTree>
    <p:extLst>
      <p:ext uri="{BB962C8B-B14F-4D97-AF65-F5344CB8AC3E}">
        <p14:creationId xmlns:p14="http://schemas.microsoft.com/office/powerpoint/2010/main" val="32568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0" y="533400"/>
          <a:ext cx="9186864" cy="46624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52400" y="0"/>
            <a:ext cx="8610600" cy="1143000"/>
          </a:xfrm>
        </p:spPr>
        <p:txBody>
          <a:bodyPr>
            <a:normAutofit fontScale="90000"/>
          </a:bodyPr>
          <a:lstStyle/>
          <a:p>
            <a:r>
              <a:rPr lang="en-US" sz="4000" b="1" dirty="0">
                <a:solidFill>
                  <a:sysClr val="windowText" lastClr="000000"/>
                </a:solidFill>
              </a:rPr>
              <a:t>Cluster Count v. Temperature for </a:t>
            </a:r>
            <a:r>
              <a:rPr lang="en-US" sz="4000" b="1" dirty="0" smtClean="0">
                <a:solidFill>
                  <a:sysClr val="windowText" lastClr="000000"/>
                </a:solidFill>
              </a:rPr>
              <a:t>LC-MS Data Analysis</a:t>
            </a:r>
            <a:endParaRPr lang="en-US" sz="4000" b="1" dirty="0"/>
          </a:p>
        </p:txBody>
      </p:sp>
      <p:sp>
        <p:nvSpPr>
          <p:cNvPr id="4" name="Content Placeholder 3"/>
          <p:cNvSpPr>
            <a:spLocks noGrp="1"/>
          </p:cNvSpPr>
          <p:nvPr>
            <p:ph idx="1"/>
          </p:nvPr>
        </p:nvSpPr>
        <p:spPr>
          <a:xfrm>
            <a:off x="0" y="5410200"/>
            <a:ext cx="9118600" cy="1371600"/>
          </a:xfrm>
          <a:solidFill>
            <a:schemeClr val="bg1"/>
          </a:solidFill>
        </p:spPr>
        <p:txBody>
          <a:bodyPr/>
          <a:lstStyle/>
          <a:p>
            <a:r>
              <a:rPr lang="en-US" sz="2400" dirty="0" smtClean="0"/>
              <a:t>All start with one cluster at far left</a:t>
            </a:r>
          </a:p>
          <a:p>
            <a:r>
              <a:rPr lang="en-US" sz="2400" dirty="0" smtClean="0"/>
              <a:t>T=1 special as measurement errors divided out</a:t>
            </a:r>
          </a:p>
          <a:p>
            <a:r>
              <a:rPr lang="en-US" sz="2400" dirty="0" smtClean="0"/>
              <a:t>DA2D counts clusters with 1 member as clusters. DAVS(2) does not</a:t>
            </a:r>
            <a:endParaRPr lang="en-US" sz="2400" dirty="0"/>
          </a:p>
        </p:txBody>
      </p:sp>
    </p:spTree>
    <p:extLst>
      <p:ext uri="{BB962C8B-B14F-4D97-AF65-F5344CB8AC3E}">
        <p14:creationId xmlns:p14="http://schemas.microsoft.com/office/powerpoint/2010/main" val="21244982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Iterative </a:t>
            </a:r>
            <a:r>
              <a:rPr lang="en-US" b="1" dirty="0"/>
              <a:t>MapReduce</a:t>
            </a:r>
            <a:br>
              <a:rPr lang="en-US" b="1" dirty="0"/>
            </a:br>
            <a:r>
              <a:rPr lang="en-US" b="1" dirty="0"/>
              <a:t>Implementing HPC-ABDS</a:t>
            </a:r>
          </a:p>
        </p:txBody>
      </p:sp>
      <p:sp>
        <p:nvSpPr>
          <p:cNvPr id="2" name="Subtitle 1"/>
          <p:cNvSpPr>
            <a:spLocks noGrp="1"/>
          </p:cNvSpPr>
          <p:nvPr>
            <p:ph type="subTitle" idx="1"/>
          </p:nvPr>
        </p:nvSpPr>
        <p:spPr/>
        <p:txBody>
          <a:bodyPr>
            <a:normAutofit/>
          </a:bodyPr>
          <a:lstStyle/>
          <a:p>
            <a:r>
              <a:rPr lang="en-US" dirty="0" smtClean="0">
                <a:solidFill>
                  <a:schemeClr val="tx1">
                    <a:lumMod val="75000"/>
                    <a:lumOff val="25000"/>
                  </a:schemeClr>
                </a:solidFill>
              </a:rPr>
              <a:t>Judy Qiu, Bingjing Zhang, Dennis Gannon, </a:t>
            </a:r>
            <a:r>
              <a:rPr lang="en-US" dirty="0" err="1" smtClean="0">
                <a:solidFill>
                  <a:schemeClr val="tx1">
                    <a:lumMod val="75000"/>
                    <a:lumOff val="25000"/>
                  </a:schemeClr>
                </a:solidFill>
              </a:rPr>
              <a:t>Thilina</a:t>
            </a:r>
            <a:r>
              <a:rPr lang="en-US" dirty="0" smtClean="0">
                <a:solidFill>
                  <a:schemeClr val="tx1">
                    <a:lumMod val="75000"/>
                    <a:lumOff val="25000"/>
                  </a:schemeClr>
                </a:solidFill>
              </a:rPr>
              <a:t> </a:t>
            </a:r>
            <a:r>
              <a:rPr lang="en-US" dirty="0" err="1" smtClean="0">
                <a:solidFill>
                  <a:schemeClr val="tx1">
                    <a:lumMod val="75000"/>
                    <a:lumOff val="25000"/>
                  </a:schemeClr>
                </a:solidFill>
              </a:rPr>
              <a:t>Gunarathne</a:t>
            </a:r>
            <a:endParaRPr lang="en-US" dirty="0">
              <a:solidFill>
                <a:schemeClr val="tx1">
                  <a:lumMod val="75000"/>
                  <a:lumOff val="25000"/>
                </a:schemeClr>
              </a:solidFill>
            </a:endParaRPr>
          </a:p>
        </p:txBody>
      </p:sp>
    </p:spTree>
    <p:extLst>
      <p:ext uri="{BB962C8B-B14F-4D97-AF65-F5344CB8AC3E}">
        <p14:creationId xmlns:p14="http://schemas.microsoft.com/office/powerpoint/2010/main" val="9722559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02"/>
            <a:ext cx="9144000" cy="894798"/>
          </a:xfrm>
        </p:spPr>
        <p:txBody>
          <a:bodyPr>
            <a:normAutofit/>
          </a:bodyPr>
          <a:lstStyle/>
          <a:p>
            <a:r>
              <a:rPr lang="en-US" b="1" dirty="0" smtClean="0"/>
              <a:t>Using Optimal “Collective” Operations</a:t>
            </a:r>
            <a:endParaRPr lang="en-US" b="1" dirty="0"/>
          </a:p>
        </p:txBody>
      </p:sp>
      <p:sp>
        <p:nvSpPr>
          <p:cNvPr id="5" name="Content Placeholder 4"/>
          <p:cNvSpPr>
            <a:spLocks noGrp="1"/>
          </p:cNvSpPr>
          <p:nvPr>
            <p:ph idx="1"/>
          </p:nvPr>
        </p:nvSpPr>
        <p:spPr>
          <a:xfrm>
            <a:off x="86008" y="914401"/>
            <a:ext cx="9057992" cy="1294646"/>
          </a:xfrm>
        </p:spPr>
        <p:txBody>
          <a:bodyPr>
            <a:normAutofit fontScale="77500" lnSpcReduction="20000"/>
          </a:bodyPr>
          <a:lstStyle/>
          <a:p>
            <a:r>
              <a:rPr lang="en-US" dirty="0" smtClean="0"/>
              <a:t>Twister4Azure Iterative MapReduce with enhanced collectives</a:t>
            </a:r>
          </a:p>
          <a:p>
            <a:pPr lvl="1"/>
            <a:r>
              <a:rPr lang="en-US" dirty="0"/>
              <a:t>Map-</a:t>
            </a:r>
            <a:r>
              <a:rPr lang="en-US" dirty="0" err="1"/>
              <a:t>AllReduce</a:t>
            </a:r>
            <a:r>
              <a:rPr lang="en-US" dirty="0"/>
              <a:t> primitive and </a:t>
            </a:r>
            <a:r>
              <a:rPr lang="en-US" dirty="0" err="1" smtClean="0"/>
              <a:t>MapReduce-MergeBroadcast</a:t>
            </a:r>
            <a:endParaRPr lang="en-US" dirty="0" smtClean="0"/>
          </a:p>
          <a:p>
            <a:r>
              <a:rPr lang="en-US" dirty="0" smtClean="0"/>
              <a:t>Strong Scaling on K-means for up to 256 cores on Azure</a:t>
            </a:r>
            <a:endParaRPr lang="en-US" dirty="0"/>
          </a:p>
        </p:txBody>
      </p:sp>
      <p:pic>
        <p:nvPicPr>
          <p:cNvPr id="4" name="Picture 3"/>
          <p:cNvPicPr>
            <a:picLocks noChangeAspect="1"/>
          </p:cNvPicPr>
          <p:nvPr/>
        </p:nvPicPr>
        <p:blipFill>
          <a:blip r:embed="rId2"/>
          <a:stretch>
            <a:fillRect/>
          </a:stretch>
        </p:blipFill>
        <p:spPr>
          <a:xfrm>
            <a:off x="951743" y="2209047"/>
            <a:ext cx="6650916" cy="4314570"/>
          </a:xfrm>
          <a:prstGeom prst="rect">
            <a:avLst/>
          </a:prstGeom>
        </p:spPr>
      </p:pic>
    </p:spTree>
    <p:extLst>
      <p:ext uri="{BB962C8B-B14F-4D97-AF65-F5344CB8AC3E}">
        <p14:creationId xmlns:p14="http://schemas.microsoft.com/office/powerpoint/2010/main" val="21166055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8965"/>
            <a:ext cx="7086600" cy="627530"/>
          </a:xfrm>
          <a:solidFill>
            <a:schemeClr val="bg1"/>
          </a:solidFill>
        </p:spPr>
        <p:txBody>
          <a:bodyPr>
            <a:normAutofit fontScale="90000"/>
          </a:bodyPr>
          <a:lstStyle/>
          <a:p>
            <a:r>
              <a:rPr lang="en-US" sz="3600" b="1" dirty="0" smtClean="0"/>
              <a:t>Kmeans and (Iterative) MapReduce</a:t>
            </a:r>
            <a:endParaRPr lang="en-US" sz="3600" b="1" dirty="0"/>
          </a:p>
        </p:txBody>
      </p:sp>
      <p:sp>
        <p:nvSpPr>
          <p:cNvPr id="9" name="Content Placeholder 8"/>
          <p:cNvSpPr>
            <a:spLocks noGrp="1"/>
          </p:cNvSpPr>
          <p:nvPr>
            <p:ph idx="1"/>
          </p:nvPr>
        </p:nvSpPr>
        <p:spPr>
          <a:xfrm>
            <a:off x="0" y="4784725"/>
            <a:ext cx="9144000" cy="2073275"/>
          </a:xfrm>
          <a:solidFill>
            <a:schemeClr val="bg1"/>
          </a:solidFill>
        </p:spPr>
        <p:txBody>
          <a:bodyPr/>
          <a:lstStyle/>
          <a:p>
            <a:r>
              <a:rPr lang="en-US" sz="2400" dirty="0" smtClean="0"/>
              <a:t>Shaded areas are computing only where Hadoop on HPC cluster is fastest</a:t>
            </a:r>
          </a:p>
          <a:p>
            <a:r>
              <a:rPr lang="en-US" sz="2400" dirty="0"/>
              <a:t>A</a:t>
            </a:r>
            <a:r>
              <a:rPr lang="en-US" sz="2400" dirty="0" smtClean="0"/>
              <a:t>reas above shading are overheads where T4A smallest and T4A with </a:t>
            </a:r>
            <a:r>
              <a:rPr lang="en-US" sz="2400" dirty="0" err="1" smtClean="0"/>
              <a:t>AllReduce</a:t>
            </a:r>
            <a:r>
              <a:rPr lang="en-US" sz="2400" dirty="0" smtClean="0"/>
              <a:t> collective have lowest overhead</a:t>
            </a:r>
          </a:p>
          <a:p>
            <a:r>
              <a:rPr lang="en-US" sz="2400" dirty="0" smtClean="0"/>
              <a:t>Note even on Azure Java (Orange) faster than T4A C# for compute</a:t>
            </a:r>
            <a:endParaRPr lang="en-US" sz="2400" dirty="0"/>
          </a:p>
        </p:txBody>
      </p:sp>
      <p:sp>
        <p:nvSpPr>
          <p:cNvPr id="4" name="Slide Number Placeholder 3"/>
          <p:cNvSpPr>
            <a:spLocks noGrp="1"/>
          </p:cNvSpPr>
          <p:nvPr>
            <p:ph type="sldNum" sz="quarter" idx="12"/>
          </p:nvPr>
        </p:nvSpPr>
        <p:spPr>
          <a:xfrm>
            <a:off x="8426513" y="6356350"/>
            <a:ext cx="520574" cy="365125"/>
          </a:xfrm>
        </p:spPr>
        <p:txBody>
          <a:bodyPr/>
          <a:lstStyle/>
          <a:p>
            <a:fld id="{94CC141A-9CC6-41A7-A7D0-011D836CC6E2}" type="slidenum">
              <a:rPr lang="en-US" smtClean="0"/>
              <a:pPr/>
              <a:t>58</a:t>
            </a:fld>
            <a:endParaRPr lang="en-US" dirty="0"/>
          </a:p>
        </p:txBody>
      </p:sp>
      <p:grpSp>
        <p:nvGrpSpPr>
          <p:cNvPr id="5" name="Group 4"/>
          <p:cNvGrpSpPr/>
          <p:nvPr/>
        </p:nvGrpSpPr>
        <p:grpSpPr>
          <a:xfrm>
            <a:off x="0" y="457200"/>
            <a:ext cx="8991602" cy="4495800"/>
            <a:chOff x="0" y="0"/>
            <a:chExt cx="5876925" cy="2998787"/>
          </a:xfrm>
        </p:grpSpPr>
        <p:graphicFrame>
          <p:nvGraphicFramePr>
            <p:cNvPr id="6" name="Chart 5"/>
            <p:cNvGraphicFramePr/>
            <p:nvPr>
              <p:extLst/>
            </p:nvPr>
          </p:nvGraphicFramePr>
          <p:xfrm>
            <a:off x="0" y="0"/>
            <a:ext cx="5876925" cy="2998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0" y="4761"/>
            <a:ext cx="4876800" cy="2979738"/>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0058229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Collectives improve traditional MapReduce</a:t>
            </a:r>
            <a:endParaRPr lang="en-US" b="1" dirty="0"/>
          </a:p>
        </p:txBody>
      </p:sp>
      <p:sp>
        <p:nvSpPr>
          <p:cNvPr id="3" name="Content Placeholder 2"/>
          <p:cNvSpPr>
            <a:spLocks noGrp="1"/>
          </p:cNvSpPr>
          <p:nvPr>
            <p:ph idx="1"/>
          </p:nvPr>
        </p:nvSpPr>
        <p:spPr>
          <a:xfrm>
            <a:off x="104114" y="1256169"/>
            <a:ext cx="9039885" cy="1749582"/>
          </a:xfrm>
        </p:spPr>
        <p:txBody>
          <a:bodyPr>
            <a:normAutofit fontScale="70000" lnSpcReduction="20000"/>
          </a:bodyPr>
          <a:lstStyle/>
          <a:p>
            <a:r>
              <a:rPr lang="en-US" dirty="0" smtClean="0"/>
              <a:t>Poly-algorithms choose the best collective implementation for machine and collective at hand</a:t>
            </a:r>
          </a:p>
          <a:p>
            <a:r>
              <a:rPr lang="en-US" dirty="0" smtClean="0"/>
              <a:t>This is K-means running within basic Hadoop but with optimal </a:t>
            </a:r>
            <a:r>
              <a:rPr lang="en-US" dirty="0" err="1" smtClean="0"/>
              <a:t>AllReduce</a:t>
            </a:r>
            <a:r>
              <a:rPr lang="en-US" dirty="0" smtClean="0"/>
              <a:t> collective operations</a:t>
            </a:r>
          </a:p>
          <a:p>
            <a:r>
              <a:rPr lang="en-US" dirty="0" smtClean="0"/>
              <a:t>Running on </a:t>
            </a:r>
            <a:r>
              <a:rPr lang="en-US" dirty="0" err="1" smtClean="0"/>
              <a:t>Infiniband</a:t>
            </a:r>
            <a:r>
              <a:rPr lang="en-US" dirty="0" smtClean="0"/>
              <a:t> Linux Cluster</a:t>
            </a:r>
            <a:endParaRPr lang="en-US" dirty="0"/>
          </a:p>
        </p:txBody>
      </p:sp>
      <p:pic>
        <p:nvPicPr>
          <p:cNvPr id="5" name="Picture 4"/>
          <p:cNvPicPr>
            <a:picLocks noChangeAspect="1"/>
          </p:cNvPicPr>
          <p:nvPr/>
        </p:nvPicPr>
        <p:blipFill>
          <a:blip r:embed="rId2"/>
          <a:stretch>
            <a:fillRect/>
          </a:stretch>
        </p:blipFill>
        <p:spPr>
          <a:xfrm>
            <a:off x="1174808" y="3118920"/>
            <a:ext cx="5727913" cy="3548958"/>
          </a:xfrm>
          <a:prstGeom prst="rect">
            <a:avLst/>
          </a:prstGeom>
        </p:spPr>
      </p:pic>
    </p:spTree>
    <p:extLst>
      <p:ext uri="{BB962C8B-B14F-4D97-AF65-F5344CB8AC3E}">
        <p14:creationId xmlns:p14="http://schemas.microsoft.com/office/powerpoint/2010/main" val="3882821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65632"/>
          </a:xfrm>
        </p:spPr>
        <p:txBody>
          <a:bodyPr/>
          <a:lstStyle/>
          <a:p>
            <a:r>
              <a:rPr lang="en-US" b="1" dirty="0" smtClean="0">
                <a:latin typeface="+mn-lt"/>
              </a:rPr>
              <a:t>What is Data Science?</a:t>
            </a:r>
            <a:endParaRPr lang="en-US" b="1" dirty="0">
              <a:latin typeface="+mn-lt"/>
            </a:endParaRPr>
          </a:p>
        </p:txBody>
      </p:sp>
      <p:sp>
        <p:nvSpPr>
          <p:cNvPr id="3" name="Content Placeholder 2"/>
          <p:cNvSpPr>
            <a:spLocks noGrp="1"/>
          </p:cNvSpPr>
          <p:nvPr>
            <p:ph idx="1"/>
          </p:nvPr>
        </p:nvSpPr>
        <p:spPr>
          <a:xfrm>
            <a:off x="0" y="865632"/>
            <a:ext cx="9144000" cy="5992367"/>
          </a:xfrm>
        </p:spPr>
        <p:txBody>
          <a:bodyPr>
            <a:normAutofit fontScale="85000" lnSpcReduction="20000"/>
          </a:bodyPr>
          <a:lstStyle/>
          <a:p>
            <a:r>
              <a:rPr lang="en-US" dirty="0" smtClean="0"/>
              <a:t>I was impressed by number of NIST working group members who were self declared data scientists</a:t>
            </a:r>
          </a:p>
          <a:p>
            <a:r>
              <a:rPr lang="en-US" dirty="0" smtClean="0"/>
              <a:t>I was also impressed by universal adoption by participants of Apache technologies – see later</a:t>
            </a:r>
          </a:p>
          <a:p>
            <a:r>
              <a:rPr lang="en-US" dirty="0" smtClean="0"/>
              <a:t>McKinsey says there are lots of jobs (1.65M by 2018 in USA) but that’s not enough! Is this a field – what is it and what is its core?</a:t>
            </a:r>
          </a:p>
          <a:p>
            <a:pPr marL="228600" lvl="1">
              <a:spcBef>
                <a:spcPts val="1000"/>
              </a:spcBef>
            </a:pPr>
            <a:r>
              <a:rPr lang="en-US" sz="2800" dirty="0" smtClean="0"/>
              <a:t>The emergence of the 4</a:t>
            </a:r>
            <a:r>
              <a:rPr lang="en-US" sz="2800" baseline="30000" dirty="0" smtClean="0"/>
              <a:t>th</a:t>
            </a:r>
            <a:r>
              <a:rPr lang="en-US" sz="2800" dirty="0" smtClean="0"/>
              <a:t> or data driven paradigm of science illustrates significance - </a:t>
            </a:r>
            <a:r>
              <a:rPr lang="en-US" sz="2800" dirty="0">
                <a:hlinkClick r:id="rId2"/>
              </a:rPr>
              <a:t>http://research.microsoft.com/en-us/collaboration/fourthparadigm/</a:t>
            </a:r>
            <a:r>
              <a:rPr lang="en-US" sz="2800" dirty="0"/>
              <a:t>  </a:t>
            </a:r>
          </a:p>
          <a:p>
            <a:pPr lvl="1"/>
            <a:r>
              <a:rPr lang="en-US" dirty="0" smtClean="0"/>
              <a:t>Discovery is guided by data rather than by a model</a:t>
            </a:r>
          </a:p>
          <a:p>
            <a:pPr lvl="1"/>
            <a:r>
              <a:rPr lang="en-US" dirty="0" smtClean="0"/>
              <a:t>The End of (traditional) science </a:t>
            </a:r>
            <a:r>
              <a:rPr lang="en-US" dirty="0">
                <a:hlinkClick r:id="rId3"/>
              </a:rPr>
              <a:t>http://</a:t>
            </a:r>
            <a:r>
              <a:rPr lang="en-US" dirty="0" smtClean="0">
                <a:hlinkClick r:id="rId3"/>
              </a:rPr>
              <a:t>www.wired.com/wired/issue/16-07</a:t>
            </a:r>
            <a:r>
              <a:rPr lang="en-US" dirty="0" smtClean="0"/>
              <a:t> is famous here</a:t>
            </a:r>
          </a:p>
          <a:p>
            <a:r>
              <a:rPr lang="en-US" dirty="0" smtClean="0"/>
              <a:t>Another example is recommender systems in Netflix, e-commerce etc. where pure data (user ratings of movies or products) allows an empirical prediction of what users like</a:t>
            </a:r>
          </a:p>
        </p:txBody>
      </p:sp>
    </p:spTree>
    <p:extLst>
      <p:ext uri="{BB962C8B-B14F-4D97-AF65-F5344CB8AC3E}">
        <p14:creationId xmlns:p14="http://schemas.microsoft.com/office/powerpoint/2010/main" val="2362270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8921" y="62185"/>
            <a:ext cx="8229600" cy="1143000"/>
          </a:xfrm>
        </p:spPr>
        <p:txBody>
          <a:bodyPr/>
          <a:lstStyle/>
          <a:p>
            <a:r>
              <a:rPr lang="en-US" b="1" dirty="0" smtClean="0"/>
              <a:t>Harp Design</a:t>
            </a:r>
            <a:endParaRPr lang="en-US" b="1" dirty="0"/>
          </a:p>
        </p:txBody>
      </p:sp>
      <p:sp>
        <p:nvSpPr>
          <p:cNvPr id="18" name="Text Placeholder 17"/>
          <p:cNvSpPr>
            <a:spLocks noGrp="1"/>
          </p:cNvSpPr>
          <p:nvPr>
            <p:ph type="body" idx="1"/>
          </p:nvPr>
        </p:nvSpPr>
        <p:spPr/>
        <p:txBody>
          <a:bodyPr/>
          <a:lstStyle/>
          <a:p>
            <a:r>
              <a:rPr lang="en-US" dirty="0"/>
              <a:t>Parallelism Model</a:t>
            </a:r>
          </a:p>
        </p:txBody>
      </p:sp>
      <p:sp>
        <p:nvSpPr>
          <p:cNvPr id="20" name="Text Placeholder 19"/>
          <p:cNvSpPr>
            <a:spLocks noGrp="1"/>
          </p:cNvSpPr>
          <p:nvPr>
            <p:ph type="body" sz="quarter" idx="3"/>
          </p:nvPr>
        </p:nvSpPr>
        <p:spPr>
          <a:xfrm>
            <a:off x="5503653" y="1535113"/>
            <a:ext cx="3183147" cy="639762"/>
          </a:xfrm>
        </p:spPr>
        <p:txBody>
          <a:bodyPr/>
          <a:lstStyle/>
          <a:p>
            <a:r>
              <a:rPr lang="en-US" dirty="0" smtClean="0"/>
              <a:t>Architecture</a:t>
            </a:r>
            <a:endParaRPr lang="en-US" dirty="0"/>
          </a:p>
        </p:txBody>
      </p:sp>
      <p:grpSp>
        <p:nvGrpSpPr>
          <p:cNvPr id="22" name="Group 21"/>
          <p:cNvGrpSpPr/>
          <p:nvPr/>
        </p:nvGrpSpPr>
        <p:grpSpPr>
          <a:xfrm>
            <a:off x="50720" y="2338533"/>
            <a:ext cx="4223351" cy="2197516"/>
            <a:chOff x="619450" y="2618515"/>
            <a:chExt cx="5207216" cy="2548397"/>
          </a:xfrm>
        </p:grpSpPr>
        <p:sp>
          <p:nvSpPr>
            <p:cNvPr id="56" name="Rounded Rectangle 55"/>
            <p:cNvSpPr/>
            <p:nvPr/>
          </p:nvSpPr>
          <p:spPr>
            <a:xfrm>
              <a:off x="619450" y="3878661"/>
              <a:ext cx="2296904" cy="48280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dirty="0">
                  <a:solidFill>
                    <a:schemeClr val="bg1"/>
                  </a:solidFill>
                </a:rPr>
                <a:t>Shuffle</a:t>
              </a:r>
            </a:p>
          </p:txBody>
        </p:sp>
        <p:grpSp>
          <p:nvGrpSpPr>
            <p:cNvPr id="57" name="Group 56"/>
            <p:cNvGrpSpPr/>
            <p:nvPr/>
          </p:nvGrpSpPr>
          <p:grpSpPr>
            <a:xfrm>
              <a:off x="3325523" y="3184456"/>
              <a:ext cx="2501143" cy="1558993"/>
              <a:chOff x="7121236" y="2211758"/>
              <a:chExt cx="4525819" cy="2166276"/>
            </a:xfrm>
          </p:grpSpPr>
          <p:sp>
            <p:nvSpPr>
              <p:cNvPr id="68" name="Rounded Rectangle 67"/>
              <p:cNvSpPr/>
              <p:nvPr/>
            </p:nvSpPr>
            <p:spPr>
              <a:xfrm>
                <a:off x="7214931"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9" name="Rounded Rectangle 68"/>
              <p:cNvSpPr/>
              <p:nvPr/>
            </p:nvSpPr>
            <p:spPr>
              <a:xfrm>
                <a:off x="8224318" y="2211759"/>
                <a:ext cx="493643" cy="2162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0" name="Rounded Rectangle 69"/>
              <p:cNvSpPr/>
              <p:nvPr/>
            </p:nvSpPr>
            <p:spPr>
              <a:xfrm>
                <a:off x="9233706"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1" name="Rounded Rectangle 70"/>
              <p:cNvSpPr/>
              <p:nvPr/>
            </p:nvSpPr>
            <p:spPr>
              <a:xfrm>
                <a:off x="11079339"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72" name="Straight Connector 71"/>
              <p:cNvCxnSpPr/>
              <p:nvPr/>
            </p:nvCxnSpPr>
            <p:spPr>
              <a:xfrm>
                <a:off x="9992253" y="3313373"/>
                <a:ext cx="918295"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121236" y="3477892"/>
                <a:ext cx="4525819" cy="45757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solidFill>
                      <a:schemeClr val="bg1"/>
                    </a:solidFill>
                  </a:rPr>
                  <a:t>Optimal </a:t>
                </a:r>
                <a:r>
                  <a:rPr lang="en-US" sz="1200" dirty="0">
                    <a:solidFill>
                      <a:schemeClr val="bg1"/>
                    </a:solidFill>
                  </a:rPr>
                  <a:t>Communication</a:t>
                </a:r>
              </a:p>
            </p:txBody>
          </p:sp>
        </p:grpSp>
        <p:sp>
          <p:nvSpPr>
            <p:cNvPr id="58" name="Rounded Rectangle 57"/>
            <p:cNvSpPr/>
            <p:nvPr/>
          </p:nvSpPr>
          <p:spPr>
            <a:xfrm>
              <a:off x="845356"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59" name="Rounded Rectangle 58"/>
            <p:cNvSpPr/>
            <p:nvPr/>
          </p:nvSpPr>
          <p:spPr>
            <a:xfrm>
              <a:off x="1274123" y="3006000"/>
              <a:ext cx="209689" cy="943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0" name="Rounded Rectangle 59"/>
            <p:cNvSpPr/>
            <p:nvPr/>
          </p:nvSpPr>
          <p:spPr>
            <a:xfrm>
              <a:off x="1702889"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1" name="Rounded Rectangle 60"/>
            <p:cNvSpPr/>
            <p:nvPr/>
          </p:nvSpPr>
          <p:spPr>
            <a:xfrm>
              <a:off x="2486875"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62" name="Straight Connector 61"/>
            <p:cNvCxnSpPr/>
            <p:nvPr/>
          </p:nvCxnSpPr>
          <p:spPr>
            <a:xfrm>
              <a:off x="2025104" y="3486841"/>
              <a:ext cx="390072"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1361468"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4" name="Rounded Rectangle 63"/>
            <p:cNvSpPr/>
            <p:nvPr/>
          </p:nvSpPr>
          <p:spPr>
            <a:xfrm>
              <a:off x="2063514"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5" name="Right Arrow 64"/>
            <p:cNvSpPr/>
            <p:nvPr/>
          </p:nvSpPr>
          <p:spPr>
            <a:xfrm>
              <a:off x="2947163" y="3953854"/>
              <a:ext cx="368801" cy="2715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6" name="TextBox 65"/>
            <p:cNvSpPr txBox="1"/>
            <p:nvPr/>
          </p:nvSpPr>
          <p:spPr>
            <a:xfrm>
              <a:off x="3279801" y="2618515"/>
              <a:ext cx="2428589" cy="606763"/>
            </a:xfrm>
            <a:prstGeom prst="rect">
              <a:avLst/>
            </a:prstGeom>
            <a:noFill/>
          </p:spPr>
          <p:txBody>
            <a:bodyPr wrap="square" rtlCol="0">
              <a:spAutoFit/>
            </a:bodyPr>
            <a:lstStyle/>
            <a:p>
              <a:pPr algn="ctr"/>
              <a:r>
                <a:rPr lang="en-US" sz="1400" b="1" dirty="0" smtClean="0"/>
                <a:t>Map-Collective or Map-Communication  </a:t>
              </a:r>
              <a:r>
                <a:rPr lang="en-US" sz="1400" b="1" dirty="0"/>
                <a:t>Model</a:t>
              </a:r>
            </a:p>
          </p:txBody>
        </p:sp>
        <p:sp>
          <p:nvSpPr>
            <p:cNvPr id="67" name="TextBox 66"/>
            <p:cNvSpPr txBox="1"/>
            <p:nvPr/>
          </p:nvSpPr>
          <p:spPr>
            <a:xfrm>
              <a:off x="706682" y="2621650"/>
              <a:ext cx="2269674" cy="356920"/>
            </a:xfrm>
            <a:prstGeom prst="rect">
              <a:avLst/>
            </a:prstGeom>
            <a:noFill/>
          </p:spPr>
          <p:txBody>
            <a:bodyPr wrap="square" rtlCol="0">
              <a:spAutoFit/>
            </a:bodyPr>
            <a:lstStyle/>
            <a:p>
              <a:pPr algn="ctr"/>
              <a:r>
                <a:rPr lang="en-US" sz="1400" b="1" dirty="0" err="1"/>
                <a:t>MapReduce</a:t>
              </a:r>
              <a:r>
                <a:rPr lang="en-US" sz="1400" b="1" dirty="0"/>
                <a:t>  Model</a:t>
              </a:r>
            </a:p>
          </p:txBody>
        </p:sp>
      </p:grpSp>
      <p:grpSp>
        <p:nvGrpSpPr>
          <p:cNvPr id="74" name="Group 73"/>
          <p:cNvGrpSpPr/>
          <p:nvPr/>
        </p:nvGrpSpPr>
        <p:grpSpPr>
          <a:xfrm>
            <a:off x="4690508" y="2558067"/>
            <a:ext cx="3889639" cy="2392395"/>
            <a:chOff x="516900" y="1473352"/>
            <a:chExt cx="9838484" cy="5086250"/>
          </a:xfrm>
        </p:grpSpPr>
        <p:sp>
          <p:nvSpPr>
            <p:cNvPr id="75" name="Rectangle 74"/>
            <p:cNvSpPr/>
            <p:nvPr/>
          </p:nvSpPr>
          <p:spPr>
            <a:xfrm>
              <a:off x="3595076" y="5178057"/>
              <a:ext cx="6760308" cy="1240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YARN</a:t>
              </a:r>
            </a:p>
          </p:txBody>
        </p:sp>
        <p:sp>
          <p:nvSpPr>
            <p:cNvPr id="76" name="L-Shape 75"/>
            <p:cNvSpPr/>
            <p:nvPr/>
          </p:nvSpPr>
          <p:spPr>
            <a:xfrm>
              <a:off x="3595076" y="3515421"/>
              <a:ext cx="6760303" cy="1632281"/>
            </a:xfrm>
            <a:custGeom>
              <a:avLst/>
              <a:gdLst>
                <a:gd name="connsiteX0" fmla="*/ 0 w 2672682"/>
                <a:gd name="connsiteY0" fmla="*/ 0 h 767768"/>
                <a:gd name="connsiteX1" fmla="*/ 1444149 w 2672682"/>
                <a:gd name="connsiteY1" fmla="*/ 0 h 767768"/>
                <a:gd name="connsiteX2" fmla="*/ 1444149 w 2672682"/>
                <a:gd name="connsiteY2" fmla="*/ 472116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64055 w 2672682"/>
                <a:gd name="connsiteY3" fmla="*/ 385852 h 767768"/>
                <a:gd name="connsiteX4" fmla="*/ 2672682 w 2672682"/>
                <a:gd name="connsiteY4" fmla="*/ 767768 h 767768"/>
                <a:gd name="connsiteX5" fmla="*/ 0 w 2672682"/>
                <a:gd name="connsiteY5" fmla="*/ 767768 h 767768"/>
                <a:gd name="connsiteX6" fmla="*/ 0 w 2672682"/>
                <a:gd name="connsiteY6" fmla="*/ 0 h 7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682" h="767768">
                  <a:moveTo>
                    <a:pt x="0" y="0"/>
                  </a:moveTo>
                  <a:lnTo>
                    <a:pt x="1444149" y="0"/>
                  </a:lnTo>
                  <a:lnTo>
                    <a:pt x="1504534" y="377225"/>
                  </a:lnTo>
                  <a:lnTo>
                    <a:pt x="2664055" y="385852"/>
                  </a:lnTo>
                  <a:lnTo>
                    <a:pt x="2672682" y="767768"/>
                  </a:lnTo>
                  <a:lnTo>
                    <a:pt x="0" y="767768"/>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smtClean="0"/>
            </a:p>
            <a:p>
              <a:pPr algn="ctr"/>
              <a:r>
                <a:rPr lang="en-US" sz="1400" dirty="0" smtClean="0"/>
                <a:t>MapReduce </a:t>
              </a:r>
              <a:r>
                <a:rPr lang="en-US" sz="1400" dirty="0"/>
                <a:t>V2</a:t>
              </a:r>
            </a:p>
          </p:txBody>
        </p:sp>
        <p:sp>
          <p:nvSpPr>
            <p:cNvPr id="77" name="Rectangle 76"/>
            <p:cNvSpPr/>
            <p:nvPr/>
          </p:nvSpPr>
          <p:spPr>
            <a:xfrm>
              <a:off x="7031339" y="3442735"/>
              <a:ext cx="3324039" cy="8771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t>Harp</a:t>
              </a:r>
            </a:p>
          </p:txBody>
        </p:sp>
        <p:sp>
          <p:nvSpPr>
            <p:cNvPr id="78" name="Rectangle 77"/>
            <p:cNvSpPr/>
            <p:nvPr/>
          </p:nvSpPr>
          <p:spPr>
            <a:xfrm>
              <a:off x="3595076" y="1473352"/>
              <a:ext cx="3324039" cy="18896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MapReduce</a:t>
              </a:r>
              <a:r>
                <a:rPr lang="en-US" sz="1200" dirty="0"/>
                <a:t> Applications</a:t>
              </a:r>
            </a:p>
          </p:txBody>
        </p:sp>
        <p:sp>
          <p:nvSpPr>
            <p:cNvPr id="79" name="Rectangle 78"/>
            <p:cNvSpPr/>
            <p:nvPr/>
          </p:nvSpPr>
          <p:spPr>
            <a:xfrm>
              <a:off x="7031345" y="1473352"/>
              <a:ext cx="3324039" cy="18896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Map-Collective </a:t>
              </a:r>
              <a:br>
                <a:rPr lang="en-US" sz="1200" dirty="0" smtClean="0"/>
              </a:br>
              <a:r>
                <a:rPr lang="en-US" sz="1200" dirty="0" smtClean="0"/>
                <a:t>or Map-Communication </a:t>
              </a:r>
              <a:r>
                <a:rPr lang="en-US" sz="1200" dirty="0"/>
                <a:t>Applications</a:t>
              </a:r>
            </a:p>
          </p:txBody>
        </p:sp>
        <p:sp>
          <p:nvSpPr>
            <p:cNvPr id="80" name="TextBox 79"/>
            <p:cNvSpPr txBox="1"/>
            <p:nvPr/>
          </p:nvSpPr>
          <p:spPr>
            <a:xfrm>
              <a:off x="516900" y="2132221"/>
              <a:ext cx="2759207" cy="725296"/>
            </a:xfrm>
            <a:prstGeom prst="rect">
              <a:avLst/>
            </a:prstGeom>
            <a:noFill/>
          </p:spPr>
          <p:txBody>
            <a:bodyPr wrap="square" rtlCol="0">
              <a:spAutoFit/>
            </a:bodyPr>
            <a:lstStyle/>
            <a:p>
              <a:r>
                <a:rPr lang="en-US" sz="1400" b="1" dirty="0"/>
                <a:t>Application</a:t>
              </a:r>
            </a:p>
          </p:txBody>
        </p:sp>
        <p:sp>
          <p:nvSpPr>
            <p:cNvPr id="81" name="TextBox 80"/>
            <p:cNvSpPr txBox="1"/>
            <p:nvPr/>
          </p:nvSpPr>
          <p:spPr>
            <a:xfrm>
              <a:off x="562738" y="4079840"/>
              <a:ext cx="2774938" cy="725295"/>
            </a:xfrm>
            <a:prstGeom prst="rect">
              <a:avLst/>
            </a:prstGeom>
            <a:noFill/>
          </p:spPr>
          <p:txBody>
            <a:bodyPr wrap="square" rtlCol="0">
              <a:spAutoFit/>
            </a:bodyPr>
            <a:lstStyle/>
            <a:p>
              <a:r>
                <a:rPr lang="en-US" sz="1400" b="1" dirty="0"/>
                <a:t>Framework</a:t>
              </a:r>
            </a:p>
          </p:txBody>
        </p:sp>
        <p:sp>
          <p:nvSpPr>
            <p:cNvPr id="82" name="TextBox 81"/>
            <p:cNvSpPr txBox="1"/>
            <p:nvPr/>
          </p:nvSpPr>
          <p:spPr>
            <a:xfrm>
              <a:off x="828665" y="5326603"/>
              <a:ext cx="2571765" cy="1232999"/>
            </a:xfrm>
            <a:prstGeom prst="rect">
              <a:avLst/>
            </a:prstGeom>
            <a:noFill/>
          </p:spPr>
          <p:txBody>
            <a:bodyPr wrap="square" rtlCol="0">
              <a:spAutoFit/>
            </a:bodyPr>
            <a:lstStyle/>
            <a:p>
              <a:r>
                <a:rPr lang="en-US" sz="1400" b="1" dirty="0"/>
                <a:t>Resource Manager</a:t>
              </a:r>
            </a:p>
          </p:txBody>
        </p:sp>
        <p:cxnSp>
          <p:nvCxnSpPr>
            <p:cNvPr id="83" name="Straight Connector 82"/>
            <p:cNvCxnSpPr/>
            <p:nvPr/>
          </p:nvCxnSpPr>
          <p:spPr>
            <a:xfrm>
              <a:off x="765908" y="3377484"/>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5908" y="1713376"/>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7754" y="5104271"/>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4714967" y="5134561"/>
            <a:ext cx="883685" cy="3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7405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66" y="271274"/>
            <a:ext cx="7886700" cy="994172"/>
          </a:xfrm>
        </p:spPr>
        <p:txBody>
          <a:bodyPr/>
          <a:lstStyle/>
          <a:p>
            <a:r>
              <a:rPr lang="en-US" b="1" dirty="0" smtClean="0">
                <a:latin typeface="+mn-lt"/>
              </a:rPr>
              <a:t>Features of Harp </a:t>
            </a:r>
            <a:r>
              <a:rPr lang="en-US" b="1" dirty="0" err="1" smtClean="0">
                <a:latin typeface="+mn-lt"/>
              </a:rPr>
              <a:t>Hadoop</a:t>
            </a:r>
            <a:r>
              <a:rPr lang="en-US" b="1" dirty="0" smtClean="0">
                <a:latin typeface="+mn-lt"/>
              </a:rPr>
              <a:t> Plugin</a:t>
            </a:r>
            <a:endParaRPr lang="en-US" b="1" dirty="0">
              <a:latin typeface="+mn-lt"/>
            </a:endParaRPr>
          </a:p>
        </p:txBody>
      </p:sp>
      <p:sp>
        <p:nvSpPr>
          <p:cNvPr id="3" name="Content Placeholder 2"/>
          <p:cNvSpPr>
            <a:spLocks noGrp="1"/>
          </p:cNvSpPr>
          <p:nvPr>
            <p:ph idx="1"/>
          </p:nvPr>
        </p:nvSpPr>
        <p:spPr>
          <a:xfrm>
            <a:off x="230065" y="1157410"/>
            <a:ext cx="7886700" cy="5700590"/>
          </a:xfrm>
        </p:spPr>
        <p:txBody>
          <a:bodyPr>
            <a:noAutofit/>
          </a:bodyPr>
          <a:lstStyle/>
          <a:p>
            <a:r>
              <a:rPr lang="en-US" sz="2800" dirty="0" smtClean="0"/>
              <a:t>Hadoop Plugin (on Hadoop 1.2.1 and Hadoop 2.2.0)</a:t>
            </a:r>
          </a:p>
          <a:p>
            <a:r>
              <a:rPr lang="en-US" sz="2800" dirty="0" smtClean="0"/>
              <a:t>Hierarchical data abstraction on arrays, key-values and graphs for easy programming expressiveness.</a:t>
            </a:r>
          </a:p>
          <a:p>
            <a:r>
              <a:rPr lang="en-US" sz="2800" dirty="0" smtClean="0"/>
              <a:t>Collective communication model to support various communication operations on the data abstractions (will extend to Point to Point)</a:t>
            </a:r>
          </a:p>
          <a:p>
            <a:r>
              <a:rPr lang="en-US" sz="2800" dirty="0" smtClean="0"/>
              <a:t>Caching with buffer management for memory allocation required from computation and communication </a:t>
            </a:r>
          </a:p>
          <a:p>
            <a:r>
              <a:rPr lang="en-US" sz="2800" dirty="0" smtClean="0"/>
              <a:t>BSP style parallelism</a:t>
            </a:r>
          </a:p>
          <a:p>
            <a:r>
              <a:rPr lang="en-US" sz="2800" dirty="0" smtClean="0"/>
              <a:t>Fault tolerance with </a:t>
            </a:r>
            <a:r>
              <a:rPr lang="en-US" sz="2800" dirty="0" err="1" smtClean="0"/>
              <a:t>checkpointing</a:t>
            </a:r>
            <a:endParaRPr lang="en-US" sz="2800" dirty="0"/>
          </a:p>
        </p:txBody>
      </p:sp>
    </p:spTree>
    <p:extLst>
      <p:ext uri="{BB962C8B-B14F-4D97-AF65-F5344CB8AC3E}">
        <p14:creationId xmlns:p14="http://schemas.microsoft.com/office/powerpoint/2010/main" val="5888128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595070"/>
            <a:ext cx="8847014" cy="1143000"/>
          </a:xfrm>
        </p:spPr>
        <p:txBody>
          <a:bodyPr>
            <a:normAutofit fontScale="90000"/>
          </a:bodyPr>
          <a:lstStyle/>
          <a:p>
            <a:r>
              <a:rPr lang="en-US" b="1" dirty="0"/>
              <a:t>WDA SMACOF MDS (Multidimensional Scaling) </a:t>
            </a:r>
            <a:r>
              <a:rPr lang="en-US" b="1" dirty="0" smtClean="0"/>
              <a:t>using </a:t>
            </a:r>
            <a:r>
              <a:rPr lang="en-US" b="1" dirty="0"/>
              <a:t>Harp </a:t>
            </a:r>
            <a:r>
              <a:rPr lang="en-US" b="1" dirty="0" smtClean="0"/>
              <a:t>on IU Big </a:t>
            </a:r>
            <a:r>
              <a:rPr lang="en-US" b="1" dirty="0"/>
              <a:t>Red 2 </a:t>
            </a:r>
            <a:r>
              <a:rPr lang="en-US" b="1" dirty="0" smtClean="0"/>
              <a:t/>
            </a:r>
            <a:br>
              <a:rPr lang="en-US" b="1" dirty="0" smtClean="0"/>
            </a:br>
            <a:r>
              <a:rPr lang="en-US" sz="4000" b="1" dirty="0" smtClean="0"/>
              <a:t>Parallel Efficiency: on 100-300K sequences</a:t>
            </a:r>
            <a:r>
              <a:rPr lang="en-US" b="1" dirty="0" smtClean="0"/>
              <a:t/>
            </a:r>
            <a:br>
              <a:rPr lang="en-US" b="1" dirty="0" smtClean="0"/>
            </a:br>
            <a:endParaRPr lang="en-US" b="1" dirty="0"/>
          </a:p>
        </p:txBody>
      </p:sp>
      <p:sp>
        <p:nvSpPr>
          <p:cNvPr id="3" name="TextBox 2"/>
          <p:cNvSpPr txBox="1"/>
          <p:nvPr/>
        </p:nvSpPr>
        <p:spPr>
          <a:xfrm>
            <a:off x="664307" y="6360256"/>
            <a:ext cx="6823471" cy="400110"/>
          </a:xfrm>
          <a:prstGeom prst="rect">
            <a:avLst/>
          </a:prstGeom>
          <a:noFill/>
        </p:spPr>
        <p:txBody>
          <a:bodyPr wrap="none" rtlCol="0">
            <a:spAutoFit/>
          </a:bodyPr>
          <a:lstStyle/>
          <a:p>
            <a:r>
              <a:rPr lang="en-US" sz="2000" b="1" dirty="0" smtClean="0"/>
              <a:t>Conjugate Gradient (dominant time) and Matrix Multiplication</a:t>
            </a:r>
            <a:endParaRPr lang="en-US" sz="2000" b="1" dirty="0"/>
          </a:p>
        </p:txBody>
      </p:sp>
      <p:graphicFrame>
        <p:nvGraphicFramePr>
          <p:cNvPr id="6" name="Chart 5"/>
          <p:cNvGraphicFramePr/>
          <p:nvPr>
            <p:extLst>
              <p:ext uri="{D42A27DB-BD31-4B8C-83A1-F6EECF244321}">
                <p14:modId xmlns:p14="http://schemas.microsoft.com/office/powerpoint/2010/main" val="4156437607"/>
              </p:ext>
            </p:extLst>
          </p:nvPr>
        </p:nvGraphicFramePr>
        <p:xfrm>
          <a:off x="348292" y="1770891"/>
          <a:ext cx="6345712" cy="43948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815606" y="1770891"/>
            <a:ext cx="2258056" cy="3539430"/>
          </a:xfrm>
          <a:prstGeom prst="rect">
            <a:avLst/>
          </a:prstGeom>
          <a:noFill/>
        </p:spPr>
        <p:txBody>
          <a:bodyPr wrap="square" rtlCol="0">
            <a:spAutoFit/>
          </a:bodyPr>
          <a:lstStyle/>
          <a:p>
            <a:r>
              <a:rPr lang="en-US" sz="2800" b="1" dirty="0" smtClean="0"/>
              <a:t>Best available MDS (much better than that in R)</a:t>
            </a:r>
          </a:p>
          <a:p>
            <a:r>
              <a:rPr lang="en-US" sz="2800" b="1" dirty="0" smtClean="0"/>
              <a:t>Java</a:t>
            </a:r>
          </a:p>
          <a:p>
            <a:endParaRPr lang="en-US" sz="2800" b="1" dirty="0"/>
          </a:p>
          <a:p>
            <a:r>
              <a:rPr lang="en-US" sz="2800" b="1" dirty="0" smtClean="0"/>
              <a:t>Harp (Hadoop plugin)</a:t>
            </a:r>
            <a:endParaRPr lang="en-US" sz="2800" b="1" dirty="0"/>
          </a:p>
        </p:txBody>
      </p:sp>
      <p:sp>
        <p:nvSpPr>
          <p:cNvPr id="7" name="Rectangle 6"/>
          <p:cNvSpPr/>
          <p:nvPr/>
        </p:nvSpPr>
        <p:spPr>
          <a:xfrm>
            <a:off x="2990139" y="4511375"/>
            <a:ext cx="1863652" cy="369332"/>
          </a:xfrm>
          <a:prstGeom prst="rect">
            <a:avLst/>
          </a:prstGeom>
        </p:spPr>
        <p:txBody>
          <a:bodyPr wrap="none">
            <a:spAutoFit/>
          </a:bodyPr>
          <a:lstStyle/>
          <a:p>
            <a:r>
              <a:rPr lang="en-US" b="1" dirty="0"/>
              <a:t>Cores =32 </a:t>
            </a:r>
            <a:r>
              <a:rPr lang="en-US" b="1" dirty="0" smtClean="0"/>
              <a:t>#nodes</a:t>
            </a:r>
            <a:endParaRPr lang="en-US" b="1" dirty="0"/>
          </a:p>
        </p:txBody>
      </p:sp>
    </p:spTree>
    <p:extLst>
      <p:ext uri="{BB962C8B-B14F-4D97-AF65-F5344CB8AC3E}">
        <p14:creationId xmlns:p14="http://schemas.microsoft.com/office/powerpoint/2010/main" val="92009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a:off x="693304" y="740790"/>
            <a:ext cx="7676940" cy="0"/>
          </a:xfrm>
          <a:prstGeom prst="straightConnector1">
            <a:avLst/>
          </a:prstGeom>
          <a:ln>
            <a:solidFill>
              <a:schemeClr val="tx1"/>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1112" y="281820"/>
            <a:ext cx="3141091" cy="369332"/>
          </a:xfrm>
          <a:prstGeom prst="rect">
            <a:avLst/>
          </a:prstGeom>
          <a:noFill/>
        </p:spPr>
        <p:txBody>
          <a:bodyPr wrap="square" rtlCol="0">
            <a:spAutoFit/>
          </a:bodyPr>
          <a:lstStyle/>
          <a:p>
            <a:pPr defTabSz="457200" fontAlgn="auto">
              <a:spcBef>
                <a:spcPts val="0"/>
              </a:spcBef>
              <a:spcAft>
                <a:spcPts val="0"/>
              </a:spcAft>
            </a:pPr>
            <a:r>
              <a:rPr lang="en-US" b="1" dirty="0" smtClean="0">
                <a:latin typeface="Calibri"/>
                <a:ea typeface="+mn-ea"/>
                <a:cs typeface="+mn-cs"/>
              </a:rPr>
              <a:t>Increasing</a:t>
            </a:r>
            <a:r>
              <a:rPr lang="en-US" b="1" dirty="0">
                <a:latin typeface="Calibri"/>
                <a:ea typeface="+mn-ea"/>
                <a:cs typeface="+mn-cs"/>
              </a:rPr>
              <a:t> </a:t>
            </a:r>
            <a:r>
              <a:rPr lang="en-US" b="1" dirty="0" smtClean="0">
                <a:latin typeface="Calibri"/>
                <a:ea typeface="+mn-ea"/>
                <a:cs typeface="+mn-cs"/>
              </a:rPr>
              <a:t>  Communication</a:t>
            </a:r>
            <a:endParaRPr lang="en-US" b="1" dirty="0">
              <a:latin typeface="Calibri"/>
              <a:ea typeface="+mn-ea"/>
              <a:cs typeface="+mn-cs"/>
            </a:endParaRPr>
          </a:p>
        </p:txBody>
      </p:sp>
      <p:sp>
        <p:nvSpPr>
          <p:cNvPr id="8" name="TextBox 7"/>
          <p:cNvSpPr txBox="1"/>
          <p:nvPr/>
        </p:nvSpPr>
        <p:spPr>
          <a:xfrm>
            <a:off x="4773537" y="326639"/>
            <a:ext cx="2349639" cy="369332"/>
          </a:xfrm>
          <a:prstGeom prst="rect">
            <a:avLst/>
          </a:prstGeom>
          <a:noFill/>
        </p:spPr>
        <p:txBody>
          <a:bodyPr wrap="square" rtlCol="0">
            <a:spAutoFit/>
          </a:bodyPr>
          <a:lstStyle/>
          <a:p>
            <a:pPr defTabSz="457200" fontAlgn="auto">
              <a:spcBef>
                <a:spcPts val="0"/>
              </a:spcBef>
              <a:spcAft>
                <a:spcPts val="0"/>
              </a:spcAft>
            </a:pPr>
            <a:r>
              <a:rPr lang="en-US" b="1" dirty="0" smtClean="0">
                <a:latin typeface="Calibri"/>
                <a:ea typeface="+mn-ea"/>
                <a:cs typeface="+mn-cs"/>
              </a:rPr>
              <a:t>Identical Computation</a:t>
            </a:r>
            <a:endParaRPr lang="en-US" b="1" dirty="0">
              <a:latin typeface="Calibri"/>
              <a:ea typeface="+mn-ea"/>
              <a:cs typeface="+mn-cs"/>
            </a:endParaRPr>
          </a:p>
        </p:txBody>
      </p:sp>
      <p:sp>
        <p:nvSpPr>
          <p:cNvPr id="2" name="Rectangle 1"/>
          <p:cNvSpPr/>
          <p:nvPr/>
        </p:nvSpPr>
        <p:spPr>
          <a:xfrm>
            <a:off x="693304" y="5410510"/>
            <a:ext cx="7275876" cy="1323439"/>
          </a:xfrm>
          <a:prstGeom prst="rect">
            <a:avLst/>
          </a:prstGeom>
        </p:spPr>
        <p:txBody>
          <a:bodyPr wrap="square">
            <a:spAutoFit/>
          </a:bodyPr>
          <a:lstStyle/>
          <a:p>
            <a:r>
              <a:rPr lang="en-US" sz="2000" b="1" dirty="0"/>
              <a:t>Mahout and </a:t>
            </a:r>
            <a:r>
              <a:rPr lang="en-US" sz="2000" b="1" dirty="0" err="1"/>
              <a:t>Hadoop</a:t>
            </a:r>
            <a:r>
              <a:rPr lang="en-US" sz="2000" b="1" dirty="0"/>
              <a:t> MR </a:t>
            </a:r>
            <a:r>
              <a:rPr lang="en-US" sz="2000" dirty="0"/>
              <a:t>– Slow due to </a:t>
            </a:r>
            <a:r>
              <a:rPr lang="en-US" sz="2000" dirty="0" err="1"/>
              <a:t>MapReduce</a:t>
            </a:r>
            <a:r>
              <a:rPr lang="en-US" sz="2000" dirty="0"/>
              <a:t/>
            </a:r>
            <a:br>
              <a:rPr lang="en-US" sz="2000" dirty="0"/>
            </a:br>
            <a:r>
              <a:rPr lang="en-US" sz="2000" b="1" dirty="0"/>
              <a:t>Python</a:t>
            </a:r>
            <a:r>
              <a:rPr lang="en-US" sz="2000" dirty="0"/>
              <a:t> slow as </a:t>
            </a:r>
            <a:r>
              <a:rPr lang="en-US" sz="2000" dirty="0" smtClean="0"/>
              <a:t>Scripting; </a:t>
            </a:r>
            <a:r>
              <a:rPr lang="en-US" sz="2000" b="1" dirty="0"/>
              <a:t>MPI</a:t>
            </a:r>
            <a:r>
              <a:rPr lang="en-US" sz="2000" dirty="0"/>
              <a:t> fastest </a:t>
            </a:r>
            <a:endParaRPr lang="en-US" sz="2000" dirty="0" smtClean="0"/>
          </a:p>
          <a:p>
            <a:r>
              <a:rPr lang="en-US" sz="2000" b="1" dirty="0" smtClean="0"/>
              <a:t>Spark</a:t>
            </a:r>
            <a:r>
              <a:rPr lang="en-US" sz="2000" dirty="0" smtClean="0"/>
              <a:t> </a:t>
            </a:r>
            <a:r>
              <a:rPr lang="en-US" sz="2000" dirty="0"/>
              <a:t>Iterative MapReduce, non optimal communication</a:t>
            </a:r>
            <a:br>
              <a:rPr lang="en-US" sz="2000" dirty="0"/>
            </a:br>
            <a:r>
              <a:rPr lang="en-US" sz="2000" b="1" dirty="0"/>
              <a:t>Harp</a:t>
            </a:r>
            <a:r>
              <a:rPr lang="en-US" sz="2000" dirty="0"/>
              <a:t> Hadoop plug in with ~MPI collectives </a:t>
            </a:r>
          </a:p>
        </p:txBody>
      </p:sp>
      <p:pic>
        <p:nvPicPr>
          <p:cNvPr id="3" name="Picture 2" descr="kmeans-harp-mpi-spark-speedup-efficienc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75" y="875043"/>
            <a:ext cx="7912473" cy="4395818"/>
          </a:xfrm>
          <a:prstGeom prst="rect">
            <a:avLst/>
          </a:prstGeom>
        </p:spPr>
      </p:pic>
    </p:spTree>
    <p:extLst>
      <p:ext uri="{BB962C8B-B14F-4D97-AF65-F5344CB8AC3E}">
        <p14:creationId xmlns:p14="http://schemas.microsoft.com/office/powerpoint/2010/main" val="20053900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Java Grande</a:t>
            </a:r>
            <a:endParaRPr lang="en-US" b="1" dirty="0"/>
          </a:p>
        </p:txBody>
      </p:sp>
    </p:spTree>
    <p:extLst>
      <p:ext uri="{BB962C8B-B14F-4D97-AF65-F5344CB8AC3E}">
        <p14:creationId xmlns:p14="http://schemas.microsoft.com/office/powerpoint/2010/main" val="21031171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1538"/>
          </a:xfrm>
        </p:spPr>
        <p:txBody>
          <a:bodyPr>
            <a:normAutofit/>
          </a:bodyPr>
          <a:lstStyle/>
          <a:p>
            <a:r>
              <a:rPr lang="en-US" b="1" dirty="0" smtClean="0"/>
              <a:t>Java Grande</a:t>
            </a:r>
            <a:endParaRPr lang="en-US" b="1" dirty="0"/>
          </a:p>
        </p:txBody>
      </p:sp>
      <p:sp>
        <p:nvSpPr>
          <p:cNvPr id="3" name="Content Placeholder 2"/>
          <p:cNvSpPr>
            <a:spLocks noGrp="1"/>
          </p:cNvSpPr>
          <p:nvPr>
            <p:ph idx="1"/>
          </p:nvPr>
        </p:nvSpPr>
        <p:spPr>
          <a:xfrm>
            <a:off x="0" y="779583"/>
            <a:ext cx="9144000" cy="5894756"/>
          </a:xfrm>
        </p:spPr>
        <p:txBody>
          <a:bodyPr>
            <a:normAutofit fontScale="92500" lnSpcReduction="10000"/>
          </a:bodyPr>
          <a:lstStyle/>
          <a:p>
            <a:r>
              <a:rPr lang="en-US" sz="2800" dirty="0" smtClean="0"/>
              <a:t>We once tried to encourage use of Java in HPC with Java Grande Forum but </a:t>
            </a:r>
            <a:r>
              <a:rPr lang="en-US" sz="2800" dirty="0"/>
              <a:t>Fortran, C and C++ remain central HPC languages. </a:t>
            </a:r>
            <a:endParaRPr lang="en-US" sz="2800" dirty="0" smtClean="0"/>
          </a:p>
          <a:p>
            <a:pPr lvl="1"/>
            <a:r>
              <a:rPr lang="en-US" sz="2400" dirty="0" smtClean="0"/>
              <a:t>Not helped by .com and Sun collapse in 2000-2005</a:t>
            </a:r>
          </a:p>
          <a:p>
            <a:r>
              <a:rPr lang="en-US" sz="2800" dirty="0" smtClean="0"/>
              <a:t>The </a:t>
            </a:r>
            <a:r>
              <a:rPr lang="en-US" sz="2800" dirty="0"/>
              <a:t>pure Java </a:t>
            </a:r>
            <a:r>
              <a:rPr lang="en-US" sz="2800" dirty="0" err="1"/>
              <a:t>CartaBlanca</a:t>
            </a:r>
            <a:r>
              <a:rPr lang="en-US" sz="2800" dirty="0"/>
              <a:t>, a 2005 R&amp;D100 award-winning project, was an early successful example of HPC use of Java in a simulation tool for non-linear physics on unstructured grids. </a:t>
            </a:r>
            <a:r>
              <a:rPr lang="en-US" sz="2800" dirty="0" smtClean="0"/>
              <a:t> </a:t>
            </a:r>
          </a:p>
          <a:p>
            <a:r>
              <a:rPr lang="en-US" sz="2800" dirty="0" smtClean="0"/>
              <a:t>Of course Java is a major language in ABDS and as data analysis and simulation are naturally linked, should consider broader use of Java</a:t>
            </a:r>
          </a:p>
          <a:p>
            <a:r>
              <a:rPr lang="en-US" sz="2800" dirty="0" smtClean="0"/>
              <a:t>Using Habanero Java (from Rice University) for Threads and </a:t>
            </a:r>
            <a:r>
              <a:rPr lang="en-US" sz="2800" dirty="0" err="1" smtClean="0"/>
              <a:t>mpiJava</a:t>
            </a:r>
            <a:r>
              <a:rPr lang="en-US" sz="2800" dirty="0" smtClean="0"/>
              <a:t> or </a:t>
            </a:r>
            <a:r>
              <a:rPr lang="en-US" sz="2800" dirty="0" err="1" smtClean="0"/>
              <a:t>FastMPJ</a:t>
            </a:r>
            <a:r>
              <a:rPr lang="en-US" sz="2800" dirty="0" smtClean="0"/>
              <a:t> for MPI, gathering collection of high performance parallel Java analytics</a:t>
            </a:r>
          </a:p>
          <a:p>
            <a:pPr lvl="1"/>
            <a:r>
              <a:rPr lang="en-US" sz="2400" dirty="0" smtClean="0"/>
              <a:t>Converted from C# and sequential Java faster than sequential C#</a:t>
            </a:r>
          </a:p>
          <a:p>
            <a:r>
              <a:rPr lang="en-US" sz="2800" dirty="0" smtClean="0"/>
              <a:t>So will have either </a:t>
            </a:r>
            <a:r>
              <a:rPr lang="en-US" sz="2800" dirty="0" err="1" smtClean="0"/>
              <a:t>Hadoop+Harp</a:t>
            </a:r>
            <a:r>
              <a:rPr lang="en-US" sz="2800" dirty="0" smtClean="0"/>
              <a:t> or classic Threads/MPI versions in Java Grande version of Mahout</a:t>
            </a:r>
          </a:p>
          <a:p>
            <a:pPr lvl="1"/>
            <a:endParaRPr lang="en-US" sz="2400" dirty="0"/>
          </a:p>
          <a:p>
            <a:pPr marL="457200" lvl="1" indent="0">
              <a:buNone/>
            </a:pPr>
            <a:endParaRPr lang="en-US" sz="2400" dirty="0" smtClean="0"/>
          </a:p>
          <a:p>
            <a:endParaRPr lang="en-US" sz="2800" dirty="0"/>
          </a:p>
        </p:txBody>
      </p:sp>
    </p:spTree>
    <p:extLst>
      <p:ext uri="{BB962C8B-B14F-4D97-AF65-F5344CB8AC3E}">
        <p14:creationId xmlns:p14="http://schemas.microsoft.com/office/powerpoint/2010/main" val="22007565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6"/>
            <a:ext cx="9144000" cy="757238"/>
          </a:xfrm>
        </p:spPr>
        <p:txBody>
          <a:bodyPr>
            <a:normAutofit fontScale="90000"/>
          </a:bodyPr>
          <a:lstStyle/>
          <a:p>
            <a:pPr algn="ctr"/>
            <a:r>
              <a:rPr lang="en-US" dirty="0" smtClean="0"/>
              <a:t>Performance of MPI Kernel Operations</a:t>
            </a:r>
            <a:endParaRPr lang="en-US" dirty="0"/>
          </a:p>
        </p:txBody>
      </p:sp>
      <p:pic>
        <p:nvPicPr>
          <p:cNvPr id="4" name="Picture 3"/>
          <p:cNvPicPr>
            <a:picLocks noChangeAspect="1"/>
          </p:cNvPicPr>
          <p:nvPr/>
        </p:nvPicPr>
        <p:blipFill>
          <a:blip r:embed="rId3"/>
          <a:stretch>
            <a:fillRect/>
          </a:stretch>
        </p:blipFill>
        <p:spPr>
          <a:xfrm>
            <a:off x="227749" y="758704"/>
            <a:ext cx="7727210" cy="5939657"/>
          </a:xfrm>
          <a:prstGeom prst="rect">
            <a:avLst/>
          </a:prstGeom>
        </p:spPr>
      </p:pic>
      <p:sp>
        <p:nvSpPr>
          <p:cNvPr id="5" name="TextBox 4"/>
          <p:cNvSpPr txBox="1"/>
          <p:nvPr/>
        </p:nvSpPr>
        <p:spPr>
          <a:xfrm>
            <a:off x="7725508" y="1779372"/>
            <a:ext cx="1418492" cy="2031325"/>
          </a:xfrm>
          <a:prstGeom prst="rect">
            <a:avLst/>
          </a:prstGeom>
          <a:noFill/>
        </p:spPr>
        <p:txBody>
          <a:bodyPr wrap="square" rtlCol="0">
            <a:spAutoFit/>
          </a:bodyPr>
          <a:lstStyle/>
          <a:p>
            <a:r>
              <a:rPr lang="en-US" dirty="0" smtClean="0"/>
              <a:t>Pure Java as in </a:t>
            </a:r>
            <a:r>
              <a:rPr lang="en-US" dirty="0" err="1" smtClean="0"/>
              <a:t>FastMPJ</a:t>
            </a:r>
            <a:r>
              <a:rPr lang="en-US" dirty="0" smtClean="0"/>
              <a:t> slower than Java interfacing to C version of MPI</a:t>
            </a:r>
            <a:endParaRPr lang="en-US" dirty="0"/>
          </a:p>
        </p:txBody>
      </p:sp>
    </p:spTree>
    <p:extLst>
      <p:ext uri="{BB962C8B-B14F-4D97-AF65-F5344CB8AC3E}">
        <p14:creationId xmlns:p14="http://schemas.microsoft.com/office/powerpoint/2010/main" val="5756760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fontScale="77500" lnSpcReduction="20000"/>
          </a:bodyPr>
          <a:lstStyle/>
          <a:p>
            <a:r>
              <a:rPr lang="en-US" dirty="0" smtClean="0"/>
              <a:t>Proposed</a:t>
            </a:r>
            <a:r>
              <a:rPr lang="en-US" b="1" dirty="0" smtClean="0"/>
              <a:t> classification of Big Data applications </a:t>
            </a:r>
            <a:r>
              <a:rPr lang="en-US" dirty="0" smtClean="0"/>
              <a:t>with features and kernels for analytics</a:t>
            </a:r>
          </a:p>
          <a:p>
            <a:pPr lvl="1"/>
            <a:r>
              <a:rPr lang="en-US" dirty="0" smtClean="0"/>
              <a:t>Add</a:t>
            </a:r>
            <a:r>
              <a:rPr lang="en-US" b="1" dirty="0" smtClean="0"/>
              <a:t> other Ogres for workflow, data systems etc.</a:t>
            </a:r>
          </a:p>
          <a:p>
            <a:r>
              <a:rPr lang="en-US" b="1" dirty="0" smtClean="0"/>
              <a:t>Integrate </a:t>
            </a:r>
            <a:r>
              <a:rPr lang="en-US" dirty="0" smtClean="0"/>
              <a:t>(don’t compete) </a:t>
            </a:r>
            <a:r>
              <a:rPr lang="en-US" b="1" dirty="0" smtClean="0"/>
              <a:t>HPC with “Commodity Big data” </a:t>
            </a:r>
            <a:r>
              <a:rPr lang="en-US" dirty="0" smtClean="0"/>
              <a:t>(Google to Amazon to Enterprise Data Analytics) </a:t>
            </a:r>
          </a:p>
          <a:p>
            <a:pPr lvl="1"/>
            <a:r>
              <a:rPr lang="en-US" dirty="0" smtClean="0"/>
              <a:t>i.e. </a:t>
            </a:r>
            <a:r>
              <a:rPr lang="en-US" b="1" dirty="0" smtClean="0"/>
              <a:t>improve Mahout</a:t>
            </a:r>
            <a:r>
              <a:rPr lang="en-US" dirty="0" smtClean="0"/>
              <a:t>; don’t compete with it</a:t>
            </a:r>
          </a:p>
          <a:p>
            <a:pPr lvl="1"/>
            <a:r>
              <a:rPr lang="en-US" dirty="0" smtClean="0"/>
              <a:t>Use </a:t>
            </a:r>
            <a:r>
              <a:rPr lang="en-US" b="1" dirty="0" smtClean="0"/>
              <a:t>Hadoop plug-ins </a:t>
            </a:r>
            <a:r>
              <a:rPr lang="en-US" dirty="0" smtClean="0"/>
              <a:t>rather than replacing Hadoop</a:t>
            </a:r>
          </a:p>
          <a:p>
            <a:r>
              <a:rPr lang="en-US" dirty="0" smtClean="0"/>
              <a:t>Enhanced Apache Big Data Stack </a:t>
            </a:r>
            <a:r>
              <a:rPr lang="en-US" b="1" dirty="0" smtClean="0"/>
              <a:t>HPC-ABDS has ~120 members </a:t>
            </a:r>
          </a:p>
          <a:p>
            <a:r>
              <a:rPr lang="en-US" dirty="0" smtClean="0"/>
              <a:t>Opportunities at Resource management, Data/File, Streaming, Programming, monitoring, workflow layers for HPC and ABDS integration</a:t>
            </a:r>
          </a:p>
          <a:p>
            <a:r>
              <a:rPr lang="en-US" dirty="0" smtClean="0"/>
              <a:t>Data intensive algorithms do not have the well developed </a:t>
            </a:r>
            <a:r>
              <a:rPr lang="en-US" b="1" dirty="0" smtClean="0"/>
              <a:t>high performance libraries </a:t>
            </a:r>
            <a:r>
              <a:rPr lang="en-US" dirty="0" smtClean="0"/>
              <a:t>familiar from HPC</a:t>
            </a:r>
          </a:p>
          <a:p>
            <a:r>
              <a:rPr lang="en-US" b="1" dirty="0" smtClean="0"/>
              <a:t>Global Machine Learning </a:t>
            </a:r>
            <a:r>
              <a:rPr lang="en-US" dirty="0" smtClean="0"/>
              <a:t>or (Exascale Global Optimization) particularly challenging</a:t>
            </a:r>
          </a:p>
          <a:p>
            <a:r>
              <a:rPr lang="en-US" dirty="0" smtClean="0"/>
              <a:t>Strong case for high performance </a:t>
            </a:r>
            <a:r>
              <a:rPr lang="en-US" b="1" dirty="0" smtClean="0"/>
              <a:t>Java (Grande)</a:t>
            </a:r>
            <a:r>
              <a:rPr lang="en-US" dirty="0" smtClean="0"/>
              <a:t> run time supporting all forms of parallelism</a:t>
            </a:r>
          </a:p>
          <a:p>
            <a:endParaRPr lang="en-US"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descr="http://www.wired.com/images/article/magazine/1607/1607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 y="13252"/>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67" y="19878"/>
            <a:ext cx="8517268" cy="400110"/>
          </a:xfrm>
          <a:prstGeom prst="rect">
            <a:avLst/>
          </a:prstGeom>
        </p:spPr>
        <p:txBody>
          <a:bodyPr wrap="none">
            <a:spAutoFit/>
          </a:bodyPr>
          <a:lstStyle/>
          <a:p>
            <a:r>
              <a:rPr lang="en-US" sz="2000" b="1" dirty="0">
                <a:solidFill>
                  <a:prstClr val="black"/>
                </a:solidFill>
                <a:hlinkClick r:id="rId3"/>
              </a:rPr>
              <a:t>http://</a:t>
            </a:r>
            <a:r>
              <a:rPr lang="en-US" sz="2000" b="1" dirty="0" smtClean="0">
                <a:solidFill>
                  <a:prstClr val="black"/>
                </a:solidFill>
                <a:hlinkClick r:id="rId3"/>
              </a:rPr>
              <a:t>www.wired.com/wired/issue/16-07</a:t>
            </a:r>
            <a:r>
              <a:rPr lang="en-US" sz="2000" b="1" dirty="0" smtClean="0">
                <a:solidFill>
                  <a:prstClr val="black"/>
                </a:solidFill>
              </a:rPr>
              <a:t>                                   September 2008</a:t>
            </a:r>
            <a:endParaRPr lang="en-US" sz="2000" b="1" dirty="0">
              <a:solidFill>
                <a:prstClr val="black"/>
              </a:solidFill>
            </a:endParaRPr>
          </a:p>
        </p:txBody>
      </p:sp>
    </p:spTree>
    <p:extLst>
      <p:ext uri="{BB962C8B-B14F-4D97-AF65-F5344CB8AC3E}">
        <p14:creationId xmlns:p14="http://schemas.microsoft.com/office/powerpoint/2010/main" val="306295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00423" y="121322"/>
            <a:ext cx="5205819" cy="810846"/>
          </a:xfrm>
        </p:spPr>
        <p:txBody>
          <a:bodyPr>
            <a:normAutofit/>
          </a:bodyPr>
          <a:lstStyle/>
          <a:p>
            <a:r>
              <a:rPr lang="en-US" sz="3600" b="1" dirty="0" smtClean="0"/>
              <a:t>Data Science Definition</a:t>
            </a:r>
            <a:endParaRPr lang="en-US" sz="3200" b="1" dirty="0"/>
          </a:p>
        </p:txBody>
      </p:sp>
      <p:sp>
        <p:nvSpPr>
          <p:cNvPr id="3" name="Content Placeholder 2"/>
          <p:cNvSpPr>
            <a:spLocks noGrp="1"/>
          </p:cNvSpPr>
          <p:nvPr>
            <p:ph idx="1"/>
          </p:nvPr>
        </p:nvSpPr>
        <p:spPr>
          <a:xfrm>
            <a:off x="0" y="1066032"/>
            <a:ext cx="9048750" cy="1163602"/>
          </a:xfrm>
        </p:spPr>
        <p:txBody>
          <a:bodyPr>
            <a:normAutofit fontScale="85000" lnSpcReduction="20000"/>
          </a:bodyPr>
          <a:lstStyle/>
          <a:p>
            <a:r>
              <a:rPr lang="en-US" b="1" dirty="0" smtClean="0">
                <a:solidFill>
                  <a:srgbClr val="782F40"/>
                </a:solidFill>
              </a:rPr>
              <a:t>Data Science </a:t>
            </a:r>
            <a:r>
              <a:rPr lang="en-US" dirty="0" smtClean="0"/>
              <a:t>is the extraction of actionable knowledge directly from data through a process of discovery, hypothesis, and analytical hypothesis analysis.</a:t>
            </a: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472" y="2051415"/>
            <a:ext cx="4855088" cy="4037206"/>
          </a:xfrm>
          <a:prstGeom prst="rect">
            <a:avLst/>
          </a:prstGeom>
        </p:spPr>
      </p:pic>
      <p:sp>
        <p:nvSpPr>
          <p:cNvPr id="7" name="Slide Number Placeholder 6"/>
          <p:cNvSpPr>
            <a:spLocks noGrp="1"/>
          </p:cNvSpPr>
          <p:nvPr>
            <p:ph type="sldNum" sz="quarter" idx="12"/>
          </p:nvPr>
        </p:nvSpPr>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8" name="Content Placeholder 2"/>
          <p:cNvSpPr txBox="1">
            <a:spLocks/>
          </p:cNvSpPr>
          <p:nvPr/>
        </p:nvSpPr>
        <p:spPr>
          <a:xfrm>
            <a:off x="166779" y="2327460"/>
            <a:ext cx="3635914" cy="4114800"/>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dirty="0" smtClean="0">
                <a:solidFill>
                  <a:prstClr val="black"/>
                </a:solidFill>
              </a:rPr>
              <a:t>A </a:t>
            </a:r>
            <a:r>
              <a:rPr b="1" dirty="0" smtClean="0">
                <a:solidFill>
                  <a:srgbClr val="782F40"/>
                </a:solidFill>
              </a:rPr>
              <a:t>Data Scientist </a:t>
            </a:r>
            <a:r>
              <a:rPr dirty="0" smtClean="0">
                <a:solidFill>
                  <a:prstClr val="black"/>
                </a:solidFill>
              </a:rPr>
              <a:t>is a practitioner who has sufficient knowledge of the overlapping regimes of expertise in business needs, domain knowledge, analytical skills and programming expertise to manage the end-to-end scientific method process through each stage in the big data lifecycle.</a:t>
            </a:r>
          </a:p>
          <a:p>
            <a:pPr>
              <a:buClr>
                <a:srgbClr val="006BB5"/>
              </a:buClr>
            </a:pPr>
            <a:endParaRPr dirty="0">
              <a:solidFill>
                <a:prstClr val="black"/>
              </a:solidFill>
            </a:endParaRPr>
          </a:p>
        </p:txBody>
      </p:sp>
    </p:spTree>
    <p:extLst>
      <p:ext uri="{BB962C8B-B14F-4D97-AF65-F5344CB8AC3E}">
        <p14:creationId xmlns:p14="http://schemas.microsoft.com/office/powerpoint/2010/main" val="24134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9</a:t>
            </a:fld>
            <a:endParaRPr lang="en-US" dirty="0"/>
          </a:p>
        </p:txBody>
      </p:sp>
    </p:spTree>
    <p:extLst>
      <p:ext uri="{BB962C8B-B14F-4D97-AF65-F5344CB8AC3E}">
        <p14:creationId xmlns:p14="http://schemas.microsoft.com/office/powerpoint/2010/main" val="29427185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45521&quot;&gt;&lt;property id=&quot;20148&quot; value=&quot;5&quot;/&gt;&lt;property id=&quot;20300&quot; value=&quot;Slide 1 - &amp;quot;Big Data at the Intersection of Clouds and HPC &amp;quot;&quot;/&gt;&lt;property id=&quot;20307&quot; value=&quot;265&quot;/&gt;&lt;/object&gt;&lt;object type=&quot;3&quot; unique_id=&quot;154282&quot;&gt;&lt;property id=&quot;20148&quot; value=&quot;5&quot;/&gt;&lt;property id=&quot;20300&quot; value=&quot;Slide 2 - &amp;quot;Abstract&amp;quot;&quot;/&gt;&lt;property id=&quot;20307&quot; value=&quot;313&quot;/&gt;&lt;/object&gt;&lt;object type=&quot;3&quot; unique_id=&quot;154283&quot;&gt;&lt;property id=&quot;20148&quot; value=&quot;5&quot;/&gt;&lt;property id=&quot;20300&quot; value=&quot;Slide 4 - &amp;quot;NIST Big Data Use Cases&amp;quot;&quot;/&gt;&lt;property id=&quot;20307&quot; value=&quot;298&quot;/&gt;&lt;/object&gt;&lt;object type=&quot;3&quot; unique_id=&quot;154284&quot;&gt;&lt;property id=&quot;20148&quot; value=&quot;5&quot;/&gt;&lt;property id=&quot;20300&quot; value=&quot;Slide 10 - &amp;quot;51 Detailed Use Cases: Contributed July-September 2013 Covers goals, data features such as 3 V’s, software, hardwa&quot;/&gt;&lt;property id=&quot;20307&quot; value=&quot;297&quot;/&gt;&lt;/object&gt;&lt;object type=&quot;3&quot; unique_id=&quot;154285&quot;&gt;&lt;property id=&quot;20148&quot; value=&quot;5&quot;/&gt;&lt;property id=&quot;20300&quot; value=&quot;Slide 16 - &amp;quot;Would like to capture “essence of these use cases”&amp;quot;&quot;/&gt;&lt;property id=&quot;20307&quot; value=&quot;312&quot;/&gt;&lt;/object&gt;&lt;object type=&quot;3&quot; unique_id=&quot;154287&quot;&gt;&lt;property id=&quot;20148&quot; value=&quot;5&quot;/&gt;&lt;property id=&quot;20300&quot; value=&quot;Slide 17 - &amp;quot;HPC Benchmark Classics&amp;quot;&quot;/&gt;&lt;property id=&quot;20307&quot; value=&quot;300&quot;/&gt;&lt;/object&gt;&lt;object type=&quot;3&quot; unique_id=&quot;154289&quot;&gt;&lt;property id=&quot;20148&quot; value=&quot;5&quot;/&gt;&lt;property id=&quot;20300&quot; value=&quot;Slide 18 - &amp;quot;13 Berkeley Dwarfs&amp;quot;&quot;/&gt;&lt;property id=&quot;20307&quot; value=&quot;302&quot;/&gt;&lt;/object&gt;&lt;object type=&quot;3&quot; unique_id=&quot;154294&quot;&gt;&lt;property id=&quot;20148&quot; value=&quot;5&quot;/&gt;&lt;property id=&quot;20300&quot; value=&quot;Slide 38 - &amp;quot;Core Analytics Ogres (microPattern) I&amp;quot;&quot;/&gt;&lt;property id=&quot;20307&quot; value=&quot;307&quot;/&gt;&lt;/object&gt;&lt;object type=&quot;3&quot; unique_id=&quot;154295&quot;&gt;&lt;property id=&quot;20148&quot; value=&quot;5&quot;/&gt;&lt;property id=&quot;20300&quot; value=&quot;Slide 34 - &amp;quot;One Facet of Ogres has Computational Features&amp;quot;&quot;/&gt;&lt;property id=&quot;20307&quot; value=&quot;308&quot;/&gt;&lt;/object&gt;&lt;object type=&quot;3&quot; unique_id=&quot;154297&quot;&gt;&lt;property id=&quot;20148&quot; value=&quot;5&quot;/&gt;&lt;property id=&quot;20300&quot; value=&quot;Slide 35 - &amp;quot;Data Source and Style Facet of Ogres I &amp;quot;&quot;/&gt;&lt;property id=&quot;20307&quot; value=&quot;310&quot;/&gt;&lt;/object&gt;&lt;object type=&quot;3&quot; unique_id=&quot;154833&quot;&gt;&lt;property id=&quot;20148&quot; value=&quot;5&quot;/&gt;&lt;property id=&quot;20300&quot; value=&quot;Slide 9 - &amp;quot;Use Case Template&amp;quot;&quot;/&gt;&lt;property id=&quot;20307&quot; value=&quot;314&quot;/&gt;&lt;/object&gt;&lt;object type=&quot;3&quot; unique_id=&quot;154834&quot;&gt;&lt;property id=&quot;20148&quot; value=&quot;5&quot;/&gt;&lt;property id=&quot;20300&quot; value=&quot;Slide 11&quot;/&gt;&lt;property id=&quot;20307&quot; value=&quot;316&quot;/&gt;&lt;/object&gt;&lt;object type=&quot;3&quot; unique_id=&quot;168000&quot;&gt;&lt;property id=&quot;20148&quot; value=&quot;5&quot;/&gt;&lt;property id=&quot;20300&quot; value=&quot;Slide 15 - &amp;quot;Big Data Patterns – the Ogres&amp;quot;&quot;/&gt;&lt;property id=&quot;20307&quot; value=&quot;376&quot;/&gt;&lt;/object&gt;&lt;object type=&quot;3&quot; unique_id=&quot;170873&quot;&gt;&lt;property id=&quot;20148&quot; value=&quot;5&quot;/&gt;&lt;property id=&quot;20300&quot; value=&quot;Slide 62 - &amp;quot;WDA SMACOF MDS (Multidimensional Scaling) using Harp on IU Big Red 2  Parallel Efficiency: on 100-300K sequences &amp;quot;&quot;/&gt;&lt;property id=&quot;20307&quot; value=&quot;392&quot;/&gt;&lt;/object&gt;&lt;object type=&quot;3&quot; unique_id=&quot;172593&quot;&gt;&lt;property id=&quot;20148&quot; value=&quot;5&quot;/&gt;&lt;property id=&quot;20300&quot; value=&quot;Slide 19 - &amp;quot;51 Use Cases: What is Parallelism Over?&amp;quot;&quot;/&gt;&lt;property id=&quot;20307&quot; value=&quot;399&quot;/&gt;&lt;/object&gt;&lt;object type=&quot;3&quot; unique_id=&quot;173558&quot;&gt;&lt;property id=&quot;20148&quot; value=&quot;5&quot;/&gt;&lt;property id=&quot;20300&quot; value=&quot;Slide 28&quot;/&gt;&lt;property id=&quot;20307&quot; value=&quot;405&quot;/&gt;&lt;/object&gt;&lt;object type=&quot;3&quot; unique_id=&quot;173559&quot;&gt;&lt;property id=&quot;20148&quot; value=&quot;5&quot;/&gt;&lt;property id=&quot;20300&quot; value=&quot;Slide 3&quot;/&gt;&lt;property id=&quot;20307&quot; value=&quot;406&quot;/&gt;&lt;/object&gt;&lt;object type=&quot;3&quot; unique_id=&quot;176426&quot;&gt;&lt;property id=&quot;20148&quot; value=&quot;5&quot;/&gt;&lt;property id=&quot;20300&quot; value=&quot;Slide 54 - &amp;quot;Clustering and MDS Large Scale O(N2) GML&amp;quot;&quot;/&gt;&lt;property id=&quot;20307&quot; value=&quot;421&quot;/&gt;&lt;/object&gt;&lt;object type=&quot;3&quot; unique_id=&quot;178636&quot;&gt;&lt;property id=&quot;20148&quot; value=&quot;5&quot;/&gt;&lt;property id=&quot;20300&quot; value=&quot;Slide 66 - &amp;quot;Performance of MPI Kernel Operations&amp;quot;&quot;/&gt;&lt;property id=&quot;20307&quot; value=&quot;431&quot;/&gt;&lt;/object&gt;&lt;object type=&quot;3&quot; unique_id=&quot;178637&quot;&gt;&lt;property id=&quot;20148&quot; value=&quot;5&quot;/&gt;&lt;property id=&quot;20300&quot; value=&quot;Slide 55 - &amp;quot;Cluster Count v. Temperature for LC-MS Data Analysis&amp;quot;&quot;/&gt;&lt;property id=&quot;20307&quot; value=&quot;428&quot;/&gt;&lt;/object&gt;&lt;object type=&quot;3&quot; unique_id=&quot;181166&quot;&gt;&lt;property id=&quot;20148&quot; value=&quot;5&quot;/&gt;&lt;property id=&quot;20300&quot; value=&quot;Slide 22 - &amp;quot;Global Machine Learning aka EGO – Exascale Global Optimization&amp;quot;&quot;/&gt;&lt;property id=&quot;20307&quot; value=&quot;456&quot;/&gt;&lt;/object&gt;&lt;object type=&quot;3&quot; unique_id=&quot;181167&quot;&gt;&lt;property id=&quot;20148&quot; value=&quot;5&quot;/&gt;&lt;property id=&quot;20300&quot; value=&quot;Slide 24 - &amp;quot;Examples: Especially Image and Internet of Things based Applications&amp;quot;&quot;/&gt;&lt;property id=&quot;20307&quot; value=&quot;457&quot;/&gt;&lt;/object&gt;&lt;object type=&quot;3&quot; unique_id=&quot;181168&quot;&gt;&lt;property id=&quot;20148&quot; value=&quot;5&quot;/&gt;&lt;property id=&quot;20300&quot; value=&quot;Slide 32 - &amp;quot;Facets of the Ogres&amp;quot;&quot;/&gt;&lt;property id=&quot;20307&quot; value=&quot;458&quot;/&gt;&lt;/object&gt;&lt;object type=&quot;3&quot; unique_id=&quot;181170&quot;&gt;&lt;property id=&quot;20148&quot; value=&quot;5&quot;/&gt;&lt;property id=&quot;20300&quot; value=&quot;Slide 64 - &amp;quot;Java Grande&amp;quot;&quot;/&gt;&lt;property id=&quot;20307&quot; value=&quot;460&quot;/&gt;&lt;/object&gt;&lt;object type=&quot;3&quot; unique_id=&quot;181171&quot;&gt;&lt;property id=&quot;20148&quot; value=&quot;5&quot;/&gt;&lt;property id=&quot;20300&quot; value=&quot;Slide 65 - &amp;quot;Java Grande&amp;quot;&quot;/&gt;&lt;property id=&quot;20307&quot; value=&quot;461&quot;/&gt;&lt;/object&gt;&lt;object type=&quot;3&quot; unique_id=&quot;181172&quot;&gt;&lt;property id=&quot;20148&quot; value=&quot;5&quot;/&gt;&lt;property id=&quot;20300&quot; value=&quot;Slide 67 - &amp;quot;Lessons / Insights&amp;quot;&quot;/&gt;&lt;property id=&quot;20307&quot; value=&quot;462&quot;/&gt;&lt;/object&gt;&lt;object type=&quot;3&quot; unique_id=&quot;181792&quot;&gt;&lt;property id=&quot;20148&quot; value=&quot;5&quot;/&gt;&lt;property id=&quot;20300&quot; value=&quot;Slide 33 - &amp;quot;Problem Architecture Facet of Ogres (Meta or MacroPattern)&amp;quot;&quot;/&gt;&lt;property id=&quot;20307&quot; value=&quot;464&quot;/&gt;&lt;/object&gt;&lt;object type=&quot;3&quot; unique_id=&quot;181793&quot;&gt;&lt;property id=&quot;20148&quot; value=&quot;5&quot;/&gt;&lt;property id=&quot;20300&quot; value=&quot;Slide 37 - &amp;quot;Analytics Facet (kernels) of the Ogres&amp;quot;&quot;/&gt;&lt;property id=&quot;20307&quot; value=&quot;465&quot;/&gt;&lt;/object&gt;&lt;object type=&quot;3&quot; unique_id=&quot;181794&quot;&gt;&lt;property id=&quot;20148&quot; value=&quot;5&quot;/&gt;&lt;property id=&quot;20300&quot; value=&quot;Slide 40 - &amp;quot;Core Analytics Ogres (microPattern) III&amp;quot;&quot;/&gt;&lt;property id=&quot;20307&quot; value=&quot;467&quot;/&gt;&lt;/object&gt;&lt;object type=&quot;3&quot; unique_id=&quot;182584&quot;&gt;&lt;property id=&quot;20148&quot; value=&quot;5&quot;/&gt;&lt;property id=&quot;20300&quot; value=&quot;Slide 53 - &amp;quot;Parallel Global Machine Learning Examples Initial SPIDAL entries&amp;quot;&quot;/&gt;&lt;property id=&quot;20307&quot; value=&quot;468&quot;/&gt;&lt;/object&gt;&lt;object type=&quot;3&quot; unique_id=&quot;184327&quot;&gt;&lt;property id=&quot;20148&quot; value=&quot;5&quot;/&gt;&lt;property id=&quot;20300&quot; value=&quot;Slide 29 - &amp;quot;9 Image-based Use Cases&amp;quot;&quot;/&gt;&lt;property id=&quot;20307&quot; value=&quot;471&quot;/&gt;&lt;/object&gt;&lt;object type=&quot;3&quot; unique_id=&quot;184692&quot;&gt;&lt;property id=&quot;20148&quot; value=&quot;5&quot;/&gt;&lt;property id=&quot;20300&quot; value=&quot;Slide 31 - &amp;quot;Internet of Things and Streaming Apps&amp;quot;&quot;/&gt;&lt;property id=&quot;20307&quot; value=&quot;472&quot;/&gt;&lt;/object&gt;&lt;object type=&quot;3&quot; unique_id=&quot;184693&quot;&gt;&lt;property id=&quot;20148&quot; value=&quot;5&quot;/&gt;&lt;property id=&quot;20300&quot; value=&quot;Slide 30&quot;/&gt;&lt;property id=&quot;20307&quot; value=&quot;473&quot;/&gt;&lt;/object&gt;&lt;object type=&quot;3&quot; unique_id=&quot;186212&quot;&gt;&lt;property id=&quot;20148&quot; value=&quot;5&quot;/&gt;&lt;property id=&quot;20300&quot; value=&quot;Slide 63&quot;/&gt;&lt;property id=&quot;20307&quot; value=&quot;481&quot;/&gt;&lt;/object&gt;&lt;object type=&quot;3&quot; unique_id=&quot;186564&quot;&gt;&lt;property id=&quot;20148&quot; value=&quot;5&quot;/&gt;&lt;property id=&quot;20300&quot; value=&quot;Slide 20 - &amp;quot;Features of 51 Use Cases I&amp;quot;&quot;/&gt;&lt;property id=&quot;20307&quot; value=&quot;482&quot;/&gt;&lt;/object&gt;&lt;object type=&quot;3&quot; unique_id=&quot;186565&quot;&gt;&lt;property id=&quot;20148&quot; value=&quot;5&quot;/&gt;&lt;property id=&quot;20300&quot; value=&quot;Slide 21 - &amp;quot;Features of 51 Use Cases II&amp;quot;&quot;/&gt;&lt;property id=&quot;20307&quot; value=&quot;483&quot;/&gt;&lt;/object&gt;&lt;object type=&quot;3&quot; unique_id=&quot;186567&quot;&gt;&lt;property id=&quot;20148&quot; value=&quot;5&quot;/&gt;&lt;property id=&quot;20300&quot; value=&quot;Slide 36 - &amp;quot;Data Source and Style Facet of Ogres II&amp;quot;&quot;/&gt;&lt;property id=&quot;20307&quot; value=&quot;486&quot;/&gt;&lt;/object&gt;&lt;object type=&quot;3&quot; unique_id=&quot;186568&quot;&gt;&lt;property id=&quot;20148&quot; value=&quot;5&quot;/&gt;&lt;property id=&quot;20300&quot; value=&quot;Slide 39 - &amp;quot;Core Analytics Ogres (microPattern) II&amp;quot;&quot;/&gt;&lt;property id=&quot;20307&quot; value=&quot;485&quot;/&gt;&lt;/object&gt;&lt;object type=&quot;3&quot; unique_id=&quot;187305&quot;&gt;&lt;property id=&quot;20148&quot; value=&quot;5&quot;/&gt;&lt;property id=&quot;20300&quot; value=&quot;Slide 12 - &amp;quot;Distributed Computing Practice for Large-Scale Science &amp;amp; Engineering  S. Jha, M. Cole, D. Katz, O. Rana, M. Parash&quot;/&gt;&lt;property id=&quot;20307&quot; value=&quot;495&quot;/&gt;&lt;/object&gt;&lt;object type=&quot;3&quot; unique_id=&quot;187306&quot;&gt;&lt;property id=&quot;20148&quot; value=&quot;5&quot;/&gt;&lt;property id=&quot;20300&quot; value=&quot;Slide 41 - &amp;quot;HPC-ABDS &amp;quot;&quot;/&gt;&lt;property id=&quot;20307&quot; value=&quot;487&quot;/&gt;&lt;/object&gt;&lt;object type=&quot;3&quot; unique_id=&quot;187307&quot;&gt;&lt;property id=&quot;20148&quot; value=&quot;5&quot;/&gt;&lt;property id=&quot;20300&quot; value=&quot;Slide 42&quot;/&gt;&lt;property id=&quot;20307&quot; value=&quot;488&quot;/&gt;&lt;/object&gt;&lt;object type=&quot;3&quot; unique_id=&quot;187308&quot;&gt;&lt;property id=&quot;20148&quot; value=&quot;5&quot;/&gt;&lt;property id=&quot;20300&quot; value=&quot;Slide 43&quot;/&gt;&lt;property id=&quot;20307&quot; value=&quot;489&quot;/&gt;&lt;/object&gt;&lt;object type=&quot;3&quot; unique_id=&quot;187309&quot;&gt;&lt;property id=&quot;20148&quot; value=&quot;5&quot;/&gt;&lt;property id=&quot;20300&quot; value=&quot;Slide 44&quot;/&gt;&lt;property id=&quot;20307&quot; value=&quot;490&quot;/&gt;&lt;/object&gt;&lt;object type=&quot;3&quot; unique_id=&quot;187310&quot;&gt;&lt;property id=&quot;20148&quot; value=&quot;5&quot;/&gt;&lt;property id=&quot;20300&quot; value=&quot;Slide 45 - &amp;quot;SPIDAL (Scalable Parallel Interoperable Data Analytics Library)  Getting High Performance on Data Analytics&amp;quot;&quot;/&gt;&lt;property id=&quot;20307&quot; value=&quot;491&quot;/&gt;&lt;/object&gt;&lt;object type=&quot;3&quot; unique_id=&quot;187311&quot;&gt;&lt;property id=&quot;20148&quot; value=&quot;5&quot;/&gt;&lt;property id=&quot;20300&quot; value=&quot;Slide 46 - &amp;quot;HPC-ABDS Hourglass&amp;quot;&quot;/&gt;&lt;property id=&quot;20307&quot; value=&quot;492&quot;/&gt;&lt;/object&gt;&lt;object type=&quot;3&quot; unique_id=&quot;187312&quot;&gt;&lt;property id=&quot;20148&quot; value=&quot;5&quot;/&gt;&lt;property id=&quot;20300&quot; value=&quot;Slide 47 - &amp;quot;Useful Set of Analytics Architectures&amp;quot;&quot;/&gt;&lt;property id=&quot;20307&quot; value=&quot;493&quot;/&gt;&lt;/object&gt;&lt;object type=&quot;3&quot; unique_id=&quot;187951&quot;&gt;&lt;property id=&quot;20148&quot; value=&quot;5&quot;/&gt;&lt;property id=&quot;20300&quot; value=&quot;Slide 5 - &amp;quot;Big Data Definition&amp;quot;&quot;/&gt;&lt;property id=&quot;20307&quot; value=&quot;496&quot;/&gt;&lt;/object&gt;&lt;object type=&quot;3&quot; unique_id=&quot;187952&quot;&gt;&lt;property id=&quot;20148&quot; value=&quot;5&quot;/&gt;&lt;property id=&quot;20300&quot; value=&quot;Slide 6 - &amp;quot;What is Data Science?&amp;quot;&quot;/&gt;&lt;property id=&quot;20307&quot; value=&quot;497&quot;/&gt;&lt;/object&gt;&lt;object type=&quot;3&quot; unique_id=&quot;187953&quot;&gt;&lt;property id=&quot;20148&quot; value=&quot;5&quot;/&gt;&lt;property id=&quot;20300&quot; value=&quot;Slide 7&quot;/&gt;&lt;property id=&quot;20307&quot; value=&quot;498&quot;/&gt;&lt;/object&gt;&lt;object type=&quot;3&quot; unique_id=&quot;187954&quot;&gt;&lt;property id=&quot;20148&quot; value=&quot;5&quot;/&gt;&lt;property id=&quot;20300&quot; value=&quot;Slide 8 - &amp;quot;Data Science Definition&amp;quot;&quot;/&gt;&lt;property id=&quot;20307&quot; value=&quot;499&quot;/&gt;&lt;/object&gt;&lt;object type=&quot;3&quot; unique_id=&quot;187955&quot;&gt;&lt;property id=&quot;20148&quot; value=&quot;5&quot;/&gt;&lt;property id=&quot;20300&quot; value=&quot;Slide 13 - &amp;quot;10 Suggested Generic Use Cases&amp;quot;&quot;/&gt;&lt;property id=&quot;20307&quot; value=&quot;500&quot;/&gt;&lt;/object&gt;&lt;object type=&quot;3&quot; unique_id=&quot;187956&quot;&gt;&lt;property id=&quot;20148&quot; value=&quot;5&quot;/&gt;&lt;property id=&quot;20300&quot; value=&quot;Slide 14 - &amp;quot;10 Security &amp;amp; Privacy Use Cases&amp;quot;&quot;/&gt;&lt;property id=&quot;20307&quot; value=&quot;501&quot;/&gt;&lt;/object&gt;&lt;object type=&quot;3&quot; unique_id=&quot;188518&quot;&gt;&lt;property id=&quot;20148&quot; value=&quot;5&quot;/&gt;&lt;property id=&quot;20300&quot; value=&quot;Slide 25 - &amp;quot;3: Census Bureau Statistical Survey Response Improvement (Adaptive Design)&amp;quot;&quot;/&gt;&lt;property id=&quot;20307&quot; value=&quot;503&quot;/&gt;&lt;/object&gt;&lt;object type=&quot;3&quot; unique_id=&quot;188519&quot;&gt;&lt;property id=&quot;20148&quot; value=&quot;5&quot;/&gt;&lt;property id=&quot;20300&quot; value=&quot;Slide 26 - &amp;quot;26: Large-scale Deep Learning&amp;quot;&quot;/&gt;&lt;property id=&quot;20307&quot; value=&quot;504&quot;/&gt;&lt;/object&gt;&lt;object type=&quot;3&quot; unique_id=&quot;188520&quot;&gt;&lt;property id=&quot;20148&quot; value=&quot;5&quot;/&gt;&lt;property id=&quot;20300&quot; value=&quot;Slide 27 - &amp;quot;35: Light source beamlines&amp;quot;&quot;/&gt;&lt;property id=&quot;20307&quot; value=&quot;505&quot;/&gt;&lt;/object&gt;&lt;object type=&quot;3&quot; unique_id=&quot;252521&quot;&gt;&lt;property id=&quot;20148&quot; value=&quot;5&quot;/&gt;&lt;property id=&quot;20300&quot; value=&quot;Slide 56 - &amp;quot;Iterative MapReduce Implementing HPC-ABDS&amp;quot;&quot;/&gt;&lt;property id=&quot;20307&quot; value=&quot;507&quot;/&gt;&lt;/object&gt;&lt;object type=&quot;3&quot; unique_id=&quot;252522&quot;&gt;&lt;property id=&quot;20148&quot; value=&quot;5&quot;/&gt;&lt;property id=&quot;20300&quot; value=&quot;Slide 57 - &amp;quot;Using Optimal “Collective” Operations&amp;quot;&quot;/&gt;&lt;property id=&quot;20307&quot; value=&quot;508&quot;/&gt;&lt;/object&gt;&lt;object type=&quot;3&quot; unique_id=&quot;252523&quot;&gt;&lt;property id=&quot;20148&quot; value=&quot;5&quot;/&gt;&lt;property id=&quot;20300&quot; value=&quot;Slide 58 - &amp;quot;Kmeans and (Iterative) MapReduce&amp;quot;&quot;/&gt;&lt;property id=&quot;20307&quot; value=&quot;509&quot;/&gt;&lt;/object&gt;&lt;object type=&quot;3&quot; unique_id=&quot;252524&quot;&gt;&lt;property id=&quot;20148&quot; value=&quot;5&quot;/&gt;&lt;property id=&quot;20300&quot; value=&quot;Slide 59 - &amp;quot;Collectives improve traditional MapReduce&amp;quot;&quot;/&gt;&lt;property id=&quot;20307&quot; value=&quot;510&quot;/&gt;&lt;/object&gt;&lt;object type=&quot;3&quot; unique_id=&quot;252525&quot;&gt;&lt;property id=&quot;20148&quot; value=&quot;5&quot;/&gt;&lt;property id=&quot;20300&quot; value=&quot;Slide 60 - &amp;quot;Harp Design&amp;quot;&quot;/&gt;&lt;property id=&quot;20307&quot; value=&quot;511&quot;/&gt;&lt;/object&gt;&lt;object type=&quot;3&quot; unique_id=&quot;252526&quot;&gt;&lt;property id=&quot;20148&quot; value=&quot;5&quot;/&gt;&lt;property id=&quot;20300&quot; value=&quot;Slide 61 - &amp;quot;Features of Harp Hadoop Plugin&amp;quot;&quot;/&gt;&lt;property id=&quot;20307&quot; value=&quot;512&quot;/&gt;&lt;/object&gt;&lt;object type=&quot;3&quot; unique_id=&quot;253508&quot;&gt;&lt;property id=&quot;20148&quot; value=&quot;5&quot;/&gt;&lt;property id=&quot;20300&quot; value=&quot;Slide 48 - &amp;quot;4 Forms of MapReduce&amp;quot;&quot;/&gt;&lt;property id=&quot;20307&quot; value=&quot;516&quot;/&gt;&lt;/object&gt;&lt;object type=&quot;3&quot; unique_id=&quot;253509&quot;&gt;&lt;property id=&quot;20148&quot; value=&quot;5&quot;/&gt;&lt;property id=&quot;20300&quot; value=&quot;Slide 49 - &amp;quot;Comparing Data Intensive and Simulation Problems&amp;quot;&quot;/&gt;&lt;property id=&quot;20307&quot; value=&quot;517&quot;/&gt;&lt;/object&gt;&lt;object type=&quot;3&quot; unique_id=&quot;253510&quot;&gt;&lt;property id=&quot;20148&quot; value=&quot;5&quot;/&gt;&lt;property id=&quot;20300&quot; value=&quot;Slide 50 - &amp;quot;Comparison of Data Analytics with Simulation I&amp;quot;&quot;/&gt;&lt;property id=&quot;20307&quot; value=&quot;518&quot;/&gt;&lt;/object&gt;&lt;object type=&quot;3&quot; unique_id=&quot;253511&quot;&gt;&lt;property id=&quot;20148&quot; value=&quot;5&quot;/&gt;&lt;property id=&quot;20300&quot; value=&quot;Slide 51 - &amp;quot;Comparison of Data Analytics with Simulation II&amp;quot;&quot;/&gt;&lt;property id=&quot;20307&quot; value=&quot;519&quot;/&gt;&lt;/object&gt;&lt;object type=&quot;3&quot; unique_id=&quot;253512&quot;&gt;&lt;property id=&quot;20148&quot; value=&quot;5&quot;/&gt;&lt;property id=&quot;20300&quot; value=&quot;Slide 52&quot;/&gt;&lt;property id=&quot;20307&quot; value=&quot;520&quot;/&gt;&lt;/object&gt;&lt;object type=&quot;3&quot; unique_id=&quot;254087&quot;&gt;&lt;property id=&quot;20148&quot; value=&quot;5&quot;/&gt;&lt;property id=&quot;20300&quot; value=&quot;Slide 23 - &amp;quot;7 Computational Giants of  NRC Massive Data Analysis Report &amp;quot;&quot;/&gt;&lt;property id=&quot;20307&quot; value=&quot;521&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19122</TotalTime>
  <Words>5311</Words>
  <Application>Microsoft Office PowerPoint</Application>
  <PresentationFormat>On-screen Show (4:3)</PresentationFormat>
  <Paragraphs>663</Paragraphs>
  <Slides>67</Slides>
  <Notes>8</Notes>
  <HiddenSlides>4</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67</vt:i4>
      </vt:variant>
    </vt:vector>
  </HeadingPairs>
  <TitlesOfParts>
    <vt:vector size="83" baseType="lpstr">
      <vt:lpstr>Arial</vt:lpstr>
      <vt:lpstr>Calibri</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at the Intersection of Clouds and HPC </vt:lpstr>
      <vt:lpstr>Abstract</vt:lpstr>
      <vt:lpstr>PowerPoint Presentation</vt:lpstr>
      <vt:lpstr>NIST Big Data Use Cases</vt:lpstr>
      <vt:lpstr>Big Data Definition</vt:lpstr>
      <vt:lpstr>What is Data Science?</vt:lpstr>
      <vt:lpstr>PowerPoint Presentation</vt:lpstr>
      <vt:lpstr>Data Science Definition</vt:lpstr>
      <vt:lpstr>Use Case Template</vt:lpstr>
      <vt:lpstr>51 Detailed Use Cases: Contributed July-September 2013 Covers goals, data features such as 3 V’s, software, hardware</vt:lpstr>
      <vt:lpstr>PowerPoint Presentation</vt:lpstr>
      <vt:lpstr>Distributed Computing Practice for Large-Scale Science &amp; Engineering  S. Jha, M. Cole, D. Katz, O. Rana, M. Parashar, and J. Weissman, </vt:lpstr>
      <vt:lpstr>10 Suggested Generic Use Cases</vt:lpstr>
      <vt:lpstr>10 Security &amp; Privacy Use Cases</vt:lpstr>
      <vt:lpstr>Big Data Patterns – the Ogres</vt:lpstr>
      <vt:lpstr>Would like to capture “essence of these use cases”</vt:lpstr>
      <vt:lpstr>HPC Benchmark Classics</vt:lpstr>
      <vt:lpstr>13 Berkeley Dwarfs</vt:lpstr>
      <vt:lpstr>51 Use Cases: What is Parallelism Over?</vt:lpstr>
      <vt:lpstr>Features of 51 Use Cases I</vt:lpstr>
      <vt:lpstr>Features of 51 Use Cases II</vt:lpstr>
      <vt:lpstr>Global Machine Learning aka EGO – Exascale Global Optimization</vt:lpstr>
      <vt:lpstr>7 Computational Giants of  NRC Massive Data Analysis Report </vt:lpstr>
      <vt:lpstr>Examples: Especially Image and Internet of Things based Applications</vt:lpstr>
      <vt:lpstr>3: Census Bureau Statistical Survey Response Improvement (Adaptive Design)</vt:lpstr>
      <vt:lpstr>26: Large-scale Deep Learning</vt:lpstr>
      <vt:lpstr>35: Light source beamlines</vt:lpstr>
      <vt:lpstr>PowerPoint Presentation</vt:lpstr>
      <vt:lpstr>9 Image-based Use Cases</vt:lpstr>
      <vt:lpstr>PowerPoint Presentation</vt:lpstr>
      <vt:lpstr>Internet of Things and Streaming Apps</vt:lpstr>
      <vt:lpstr>Facets of the Ogres</vt:lpstr>
      <vt:lpstr>Problem Architecture Facet of Ogres (Meta or MacroPattern)</vt:lpstr>
      <vt:lpstr>One Facet of Ogres has Computational Features</vt:lpstr>
      <vt:lpstr>Data Source and Style Facet of Ogres I </vt:lpstr>
      <vt:lpstr>Data Source and Style Facet of Ogres II</vt:lpstr>
      <vt:lpstr>Analytics Facet (kernels) of the Ogres</vt:lpstr>
      <vt:lpstr>Core Analytics Ogres (microPattern) I</vt:lpstr>
      <vt:lpstr>Core Analytics Ogres (microPattern) II</vt:lpstr>
      <vt:lpstr>Core Analytics Ogres (microPattern) III</vt:lpstr>
      <vt:lpstr>HPC-ABDS </vt:lpstr>
      <vt:lpstr>PowerPoint Presentation</vt:lpstr>
      <vt:lpstr>PowerPoint Presentation</vt:lpstr>
      <vt:lpstr>PowerPoint Presentation</vt:lpstr>
      <vt:lpstr>SPIDAL (Scalable Parallel Interoperable Data Analytics Library)  Getting High Performance on Data Analytics</vt:lpstr>
      <vt:lpstr>HPC-ABDS Hourglass</vt:lpstr>
      <vt:lpstr>Useful Set of Analytics Architectures</vt:lpstr>
      <vt:lpstr>4 Forms of MapReduce</vt:lpstr>
      <vt:lpstr>Comparing Data Intensive and Simulation Problems</vt:lpstr>
      <vt:lpstr>Comparison of Data Analytics with Simulation I</vt:lpstr>
      <vt:lpstr>Comparison of Data Analytics with Simulation II</vt:lpstr>
      <vt:lpstr>PowerPoint Presentation</vt:lpstr>
      <vt:lpstr>Parallel Global Machine Learning Examples Initial SPIDAL entries</vt:lpstr>
      <vt:lpstr>Clustering and MDS Large Scale O(N2) GML</vt:lpstr>
      <vt:lpstr>Cluster Count v. Temperature for LC-MS Data Analysis</vt:lpstr>
      <vt:lpstr>Iterative MapReduce Implementing HPC-ABDS</vt:lpstr>
      <vt:lpstr>Using Optimal “Collective” Operations</vt:lpstr>
      <vt:lpstr>Kmeans and (Iterative) MapReduce</vt:lpstr>
      <vt:lpstr>Collectives improve traditional MapReduce</vt:lpstr>
      <vt:lpstr>Harp Design</vt:lpstr>
      <vt:lpstr>Features of Harp Hadoop Plugin</vt:lpstr>
      <vt:lpstr>WDA SMACOF MDS (Multidimensional Scaling) using Harp on IU Big Red 2  Parallel Efficiency: on 100-300K sequences </vt:lpstr>
      <vt:lpstr>PowerPoint Presentation</vt:lpstr>
      <vt:lpstr>Java Grande</vt:lpstr>
      <vt:lpstr>Java Grande</vt:lpstr>
      <vt:lpstr>Performance of MPI Kernel Operations</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366</cp:revision>
  <dcterms:created xsi:type="dcterms:W3CDTF">2014-02-25T01:32:12Z</dcterms:created>
  <dcterms:modified xsi:type="dcterms:W3CDTF">2014-07-23T17:18:56Z</dcterms:modified>
</cp:coreProperties>
</file>