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6" r:id="rId2"/>
    <p:sldId id="365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7F8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86398" autoAdjust="0"/>
  </p:normalViewPr>
  <p:slideViewPr>
    <p:cSldViewPr>
      <p:cViewPr varScale="1">
        <p:scale>
          <a:sx n="91" d="100"/>
          <a:sy n="91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academic\phd\Clouds\CloudTests\iDataplexCloud\vm_bm_mpi_pe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069194439509164"/>
          <c:y val="3.1972698877003256E-2"/>
          <c:w val="0.84372967060232995"/>
          <c:h val="0.88552190155496191"/>
        </c:manualLayout>
      </c:layout>
      <c:barChart>
        <c:barDir val="col"/>
        <c:grouping val="clustered"/>
        <c:ser>
          <c:idx val="0"/>
          <c:order val="0"/>
          <c:tx>
            <c:v>LAM</c:v>
          </c:tx>
          <c:val>
            <c:numRef>
              <c:f>Kmeans!$AK$56:$AM$56</c:f>
              <c:numCache>
                <c:formatCode>General</c:formatCode>
                <c:ptCount val="3"/>
                <c:pt idx="0">
                  <c:v>3.0161000000000002</c:v>
                </c:pt>
                <c:pt idx="1">
                  <c:v>8.4804509999999986</c:v>
                </c:pt>
                <c:pt idx="2">
                  <c:v>4.4257429999999998</c:v>
                </c:pt>
              </c:numCache>
            </c:numRef>
          </c:val>
        </c:ser>
        <c:ser>
          <c:idx val="1"/>
          <c:order val="1"/>
          <c:tx>
            <c:v>OpenMPI</c:v>
          </c:tx>
          <c:val>
            <c:numRef>
              <c:f>Kmeans!$AO$56:$AQ$56</c:f>
              <c:numCache>
                <c:formatCode>General</c:formatCode>
                <c:ptCount val="3"/>
                <c:pt idx="0">
                  <c:v>2.9645640000000002</c:v>
                </c:pt>
                <c:pt idx="1">
                  <c:v>3.8632660000000003</c:v>
                </c:pt>
                <c:pt idx="2">
                  <c:v>4.3880689999999998</c:v>
                </c:pt>
              </c:numCache>
            </c:numRef>
          </c:val>
        </c:ser>
        <c:axId val="73143040"/>
        <c:axId val="76825344"/>
      </c:barChart>
      <c:catAx>
        <c:axId val="73143040"/>
        <c:scaling>
          <c:orientation val="minMax"/>
        </c:scaling>
        <c:delete val="1"/>
        <c:axPos val="b"/>
        <c:majorTickMark val="none"/>
        <c:tickLblPos val="nextTo"/>
        <c:crossAx val="76825344"/>
        <c:crosses val="autoZero"/>
        <c:auto val="1"/>
        <c:lblAlgn val="ctr"/>
        <c:lblOffset val="100"/>
      </c:catAx>
      <c:valAx>
        <c:axId val="768253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Avergae Time (Seconds)</a:t>
                </a:r>
              </a:p>
            </c:rich>
          </c:tx>
          <c:layout/>
        </c:title>
        <c:numFmt formatCode="General" sourceLinked="1"/>
        <c:tickLblPos val="nextTo"/>
        <c:crossAx val="7314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19291745693221"/>
          <c:y val="6.6319960544888701E-2"/>
          <c:w val="0.2628971128608924"/>
          <c:h val="0.23864136774569844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200" b="1"/>
          </a:pPr>
          <a:endParaRPr lang="en-US"/>
        </a:p>
      </c:txPr>
    </c:legend>
    <c:plotVisOnly val="1"/>
  </c:chart>
  <c:spPr>
    <a:solidFill>
      <a:schemeClr val="bg1"/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0.09615</cdr:x>
      <cdr:y>0.89744</cdr:y>
    </cdr:from>
    <cdr:to>
      <cdr:x>0.96154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2667000"/>
          <a:ext cx="3429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Bare-metal     1-VM per node    8-VMs per node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C4FAC-5D83-482A-9809-B34FBC9884EF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677B-C5CE-4183-A13D-EB29CCD21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i.acm.org/10.1145/76263.7629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Analysis </a:t>
            </a:r>
            <a:r>
              <a:rPr lang="en-US" dirty="0" smtClean="0"/>
              <a:t>of </a:t>
            </a:r>
            <a:r>
              <a:rPr lang="en-US" dirty="0" smtClean="0"/>
              <a:t>High Performance Parallel Applications </a:t>
            </a:r>
            <a:r>
              <a:rPr lang="en-US" dirty="0" smtClean="0"/>
              <a:t>on </a:t>
            </a:r>
            <a:r>
              <a:rPr lang="en-US" dirty="0" smtClean="0"/>
              <a:t>Virtualized Resources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Jaliya Ekanayake and Geoffrey Fox</a:t>
            </a:r>
          </a:p>
          <a:p>
            <a:r>
              <a:rPr lang="en-US" dirty="0" smtClean="0"/>
              <a:t>Indiana University</a:t>
            </a:r>
            <a:br>
              <a:rPr lang="en-US" dirty="0" smtClean="0"/>
            </a:br>
            <a:r>
              <a:rPr lang="en-US" dirty="0" smtClean="0"/>
              <a:t>501 N Morton Suite 224</a:t>
            </a:r>
            <a:br>
              <a:rPr lang="en-US" dirty="0" smtClean="0"/>
            </a:br>
            <a:r>
              <a:rPr lang="en-US" dirty="0" smtClean="0"/>
              <a:t>Bloomington IN </a:t>
            </a:r>
            <a:r>
              <a:rPr lang="en-US" dirty="0" smtClean="0"/>
              <a:t>47404</a:t>
            </a:r>
          </a:p>
          <a:p>
            <a:r>
              <a:rPr lang="en-US" i="1" dirty="0" smtClean="0"/>
              <a:t>{</a:t>
            </a:r>
            <a:r>
              <a:rPr lang="en-US" i="1" dirty="0" err="1" smtClean="0"/>
              <a:t>Jekanaya</a:t>
            </a:r>
            <a:r>
              <a:rPr lang="en-US" i="1" dirty="0" smtClean="0"/>
              <a:t>, </a:t>
            </a:r>
            <a:r>
              <a:rPr lang="en-US" i="1" dirty="0" err="1" smtClean="0"/>
              <a:t>gcf</a:t>
            </a:r>
            <a:r>
              <a:rPr lang="en-US" i="1" dirty="0" smtClean="0"/>
              <a:t>}@</a:t>
            </a:r>
            <a:r>
              <a:rPr lang="en-US" i="1" dirty="0" err="1" smtClean="0"/>
              <a:t>indiana.edu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Future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is plausible to use virtualized resources for HPC applications</a:t>
            </a:r>
          </a:p>
          <a:p>
            <a:r>
              <a:rPr lang="en-US" dirty="0" smtClean="0"/>
              <a:t>MPI applications experience moderate to high overheads when performed on virtualized resources</a:t>
            </a:r>
          </a:p>
          <a:p>
            <a:r>
              <a:rPr lang="en-US" dirty="0" smtClean="0"/>
              <a:t>Applications sensitive to latencies experience higher overheads</a:t>
            </a:r>
          </a:p>
          <a:p>
            <a:r>
              <a:rPr lang="en-US" dirty="0" smtClean="0"/>
              <a:t>Bandwidth does not seem to be an issue</a:t>
            </a:r>
          </a:p>
          <a:p>
            <a:r>
              <a:rPr lang="en-US" dirty="0" smtClean="0"/>
              <a:t>More VMs per node =&gt; Higher overheads</a:t>
            </a:r>
          </a:p>
          <a:p>
            <a:r>
              <a:rPr lang="en-US" dirty="0" smtClean="0"/>
              <a:t>In-node communication support is crucial when multiple parallel processes are run on a single VM</a:t>
            </a:r>
          </a:p>
          <a:p>
            <a:r>
              <a:rPr lang="en-US" dirty="0" smtClean="0"/>
              <a:t>Applications such as MapReduce may perform well on VMs</a:t>
            </a:r>
            <a:r>
              <a:rPr lang="en-US" dirty="0" smtClean="0"/>
              <a:t> 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(milliseconds to seconds latencies they already have </a:t>
            </a:r>
            <a:r>
              <a:rPr lang="en-US" dirty="0" smtClean="0"/>
              <a:t>in communication </a:t>
            </a:r>
            <a:r>
              <a:rPr lang="en-US" dirty="0" smtClean="0"/>
              <a:t>may absorb the latencies of VMs without much effect)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Private Cloud Infrastructure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Eucalyptus and </a:t>
            </a:r>
            <a:r>
              <a:rPr lang="en-US" dirty="0" err="1" smtClean="0"/>
              <a:t>Xen</a:t>
            </a:r>
            <a:r>
              <a:rPr lang="en-US" dirty="0" smtClean="0"/>
              <a:t> based private cloud infrastructure </a:t>
            </a:r>
          </a:p>
          <a:p>
            <a:pPr lvl="1"/>
            <a:r>
              <a:rPr lang="en-US" dirty="0" smtClean="0"/>
              <a:t>Eucalyptus version 1.4 and </a:t>
            </a:r>
            <a:r>
              <a:rPr lang="en-US" dirty="0" err="1" smtClean="0"/>
              <a:t>Xen</a:t>
            </a:r>
            <a:r>
              <a:rPr lang="en-US" dirty="0" smtClean="0"/>
              <a:t> version 3.0.3</a:t>
            </a:r>
          </a:p>
          <a:p>
            <a:pPr lvl="1"/>
            <a:r>
              <a:rPr lang="en-US" dirty="0" smtClean="0"/>
              <a:t>Deployed on 16 nodes each with 2 Quad Core Intel Xeon processors and 32 GB of memory</a:t>
            </a:r>
          </a:p>
          <a:p>
            <a:pPr lvl="1"/>
            <a:r>
              <a:rPr lang="en-US" dirty="0" smtClean="0"/>
              <a:t>All nodes are connected via a 1 </a:t>
            </a:r>
            <a:r>
              <a:rPr lang="en-US" dirty="0" err="1" smtClean="0"/>
              <a:t>giga</a:t>
            </a:r>
            <a:r>
              <a:rPr lang="en-US" dirty="0" smtClean="0"/>
              <a:t>-bit connections</a:t>
            </a:r>
          </a:p>
          <a:p>
            <a:r>
              <a:rPr lang="en-US" dirty="0" smtClean="0"/>
              <a:t>Bare-metal and VMs use exactly the same software environments </a:t>
            </a:r>
          </a:p>
          <a:p>
            <a:pPr lvl="1"/>
            <a:r>
              <a:rPr lang="en-US" dirty="0" smtClean="0"/>
              <a:t>Red </a:t>
            </a:r>
            <a:r>
              <a:rPr lang="en-US" dirty="0" smtClean="0"/>
              <a:t>Hat Enterprise Linux Server release 5.2 (</a:t>
            </a:r>
            <a:r>
              <a:rPr lang="en-US" dirty="0" err="1" smtClean="0"/>
              <a:t>Tikanga</a:t>
            </a:r>
            <a:r>
              <a:rPr lang="en-US" dirty="0" smtClean="0"/>
              <a:t>) operating system. </a:t>
            </a:r>
            <a:r>
              <a:rPr lang="en-US" dirty="0" err="1" smtClean="0"/>
              <a:t>OpenMPI</a:t>
            </a:r>
            <a:r>
              <a:rPr lang="en-US" dirty="0" smtClean="0"/>
              <a:t> </a:t>
            </a:r>
            <a:r>
              <a:rPr lang="en-US" dirty="0" smtClean="0"/>
              <a:t>version 1.3.2 with </a:t>
            </a:r>
            <a:r>
              <a:rPr lang="en-US" dirty="0" err="1" smtClean="0"/>
              <a:t>gcc</a:t>
            </a:r>
            <a:r>
              <a:rPr lang="en-US" dirty="0" smtClean="0"/>
              <a:t> version 4.1.2.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MPI Applications</a:t>
            </a:r>
            <a:endParaRPr lang="en-US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14350" cy="200025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6700" cy="152400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6700" cy="152400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14350" cy="200025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6700" cy="1524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66700" cy="1524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90525" cy="314325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4325" cy="28575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4325" cy="2857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61975" cy="20002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250" cy="17145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52425" cy="171450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7200" y="609600"/>
            <a:ext cx="8305800" cy="584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Different Hardware/VM configurations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79216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Invariant used in selecting the number of MPI processes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066800"/>
          <a:ext cx="8153401" cy="413658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164771"/>
                <a:gridCol w="1959429"/>
                <a:gridCol w="1565537"/>
                <a:gridCol w="1992373"/>
                <a:gridCol w="1471291"/>
              </a:tblGrid>
              <a:tr h="1695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Ref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Description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Number of CPU cores accessible to the virtual or bare-metal node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Amount of memory (GB) accessible to the virtual or bare-metal node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Number of virtual or bare-metal nodes deployed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844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BM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Bare-metal node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8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32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16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1-VM-8-core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1 VM instance per bare-metal node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8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30 (2GB is reserved for Dom0)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16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8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2-VM-4- core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2  VM instances per bare-metal node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4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15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32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4-VM-2-core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4 VM instances per bare-metal node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2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7.5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64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68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8-VM-1-core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8 VM instances per bare-metal node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/>
                        <a:t>1</a:t>
                      </a:r>
                      <a:endParaRPr lang="en-US" sz="1600" b="1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3.75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600" dirty="0"/>
                        <a:t>128</a:t>
                      </a:r>
                      <a:endParaRPr lang="en-US" sz="1600" b="1" dirty="0"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1524000" y="5867400"/>
            <a:ext cx="61045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altLang="ja-JP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Number of MPI processes = Number of CPU cores used</a:t>
            </a:r>
            <a:endParaRPr kumimoji="0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Implements Cannon’s Algorithm [1]</a:t>
            </a:r>
          </a:p>
          <a:p>
            <a:r>
              <a:rPr lang="en-US" dirty="0" smtClean="0"/>
              <a:t>Exchange large messages</a:t>
            </a:r>
          </a:p>
          <a:p>
            <a:r>
              <a:rPr lang="en-US" dirty="0" smtClean="0"/>
              <a:t>More susceptible to bandwidth than latency</a:t>
            </a:r>
          </a:p>
          <a:p>
            <a:r>
              <a:rPr lang="en-US" dirty="0" smtClean="0"/>
              <a:t>At 81 MPI processes, at least 14% reduction in speedup is noticeable</a:t>
            </a:r>
          </a:p>
          <a:p>
            <a:endParaRPr lang="en-US" dirty="0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558442" cy="304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1066800"/>
            <a:ext cx="318612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Performance -  </a:t>
            </a:r>
            <a:r>
              <a:rPr lang="en-US" sz="2000" b="1" dirty="0" smtClean="0"/>
              <a:t>64 CPU cores</a:t>
            </a:r>
          </a:p>
          <a:p>
            <a:endParaRPr lang="en-US" dirty="0"/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3908" y="1447800"/>
            <a:ext cx="4530092" cy="311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46102" y="1066800"/>
            <a:ext cx="449789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Speedup – Fixed matrix size (5184x5184)</a:t>
            </a:r>
            <a:endParaRPr lang="en-US" sz="2000" b="1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6019800"/>
            <a:ext cx="88391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 smtClean="0"/>
              <a:t>[1] S. </a:t>
            </a:r>
            <a:r>
              <a:rPr lang="en-US" sz="1000" dirty="0" err="1" smtClean="0"/>
              <a:t>Johnsson</a:t>
            </a:r>
            <a:r>
              <a:rPr lang="en-US" sz="1000" dirty="0" smtClean="0"/>
              <a:t>, T. Harris, and K. </a:t>
            </a:r>
            <a:r>
              <a:rPr lang="en-US" sz="1000" dirty="0" err="1" smtClean="0"/>
              <a:t>Mathur</a:t>
            </a:r>
            <a:r>
              <a:rPr lang="en-US" sz="1000" dirty="0" smtClean="0"/>
              <a:t>, “Matrix multiplication on the connection machine,” In Proceedings of the 1989 ACM/IEEE Conference on Supercomputing (Reno, Nevada, United States, November 12 - 17, 1989). Supercomputing '89. ACM, New York, NY, 326-332. DOI= </a:t>
            </a:r>
            <a:r>
              <a:rPr lang="en-US" sz="1000" u="sng" dirty="0" smtClean="0">
                <a:hlinkClick r:id="rId4"/>
              </a:rPr>
              <a:t>http://doi.acm.org/10.1145/76263.76298</a:t>
            </a:r>
            <a:endParaRPr lang="en-US" sz="1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Kmeans Clustering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2057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Perform Kmeans clustering for up to 40 million 3D data points</a:t>
            </a:r>
          </a:p>
          <a:p>
            <a:r>
              <a:rPr lang="en-US" dirty="0" smtClean="0"/>
              <a:t>Amount of communication depends only on the number of cluster centers</a:t>
            </a:r>
          </a:p>
          <a:p>
            <a:r>
              <a:rPr lang="en-US" dirty="0" smtClean="0"/>
              <a:t>Amount of communication  &lt;&lt; Computation and the amount of data processed</a:t>
            </a:r>
          </a:p>
          <a:p>
            <a:r>
              <a:rPr lang="en-US" dirty="0" smtClean="0"/>
              <a:t>At the highest granularity VMs show at least 3.5 times overhead compared to bare-metal</a:t>
            </a:r>
          </a:p>
          <a:p>
            <a:r>
              <a:rPr lang="en-US" dirty="0" smtClean="0"/>
              <a:t>Extremely large overheads for smaller grain sizes</a:t>
            </a:r>
            <a:endParaRPr lang="en-US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4300968" cy="296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47800"/>
            <a:ext cx="439244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0" y="1066800"/>
            <a:ext cx="299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Performance – 128 CPU cores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1066800"/>
            <a:ext cx="112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Overhead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Concurrent Wave Equation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1"/>
            <a:ext cx="8229600" cy="144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Clear difference in performance and speedups between VMs and bare-metal</a:t>
            </a:r>
          </a:p>
          <a:p>
            <a:r>
              <a:rPr lang="en-US" dirty="0" smtClean="0"/>
              <a:t>Very small messages (the message size in each </a:t>
            </a:r>
            <a:r>
              <a:rPr lang="en-US" i="1" dirty="0" err="1" smtClean="0"/>
              <a:t>MPI_Sendrecv</a:t>
            </a:r>
            <a:r>
              <a:rPr lang="en-US" i="1" dirty="0" smtClean="0"/>
              <a:t>() </a:t>
            </a:r>
            <a:r>
              <a:rPr lang="en-US" dirty="0" smtClean="0"/>
              <a:t>call is only 8 bytes)</a:t>
            </a:r>
          </a:p>
          <a:p>
            <a:r>
              <a:rPr lang="en-US" dirty="0" smtClean="0"/>
              <a:t>More susceptible to latency</a:t>
            </a:r>
          </a:p>
          <a:p>
            <a:r>
              <a:rPr lang="en-US" dirty="0" smtClean="0"/>
              <a:t>At 51200 data points, at least 40% decrease in performance is observed in VMs</a:t>
            </a:r>
            <a:endParaRPr lang="en-US" dirty="0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4305584" cy="290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19200"/>
            <a:ext cx="4318808" cy="294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914400"/>
            <a:ext cx="318612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Performance -  64 </a:t>
            </a:r>
            <a:r>
              <a:rPr lang="en-US" sz="2000" b="1" dirty="0" smtClean="0"/>
              <a:t>CPU cores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838200"/>
            <a:ext cx="383964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Total Speedup </a:t>
            </a:r>
            <a:r>
              <a:rPr lang="en-US" sz="2000" b="1" dirty="0" smtClean="0"/>
              <a:t>– </a:t>
            </a:r>
            <a:r>
              <a:rPr lang="en-US" sz="2000" b="1" dirty="0" smtClean="0"/>
              <a:t>30720 data points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Higher latencies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domU</a:t>
            </a:r>
            <a:r>
              <a:rPr lang="en-US" dirty="0" err="1" smtClean="0"/>
              <a:t>s</a:t>
            </a:r>
            <a:r>
              <a:rPr lang="en-US" dirty="0" smtClean="0"/>
              <a:t> (VMs that run on top of </a:t>
            </a:r>
            <a:r>
              <a:rPr lang="en-US" dirty="0" err="1" smtClean="0"/>
              <a:t>Xen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-virtualization) are not capable of performing I/O </a:t>
            </a:r>
            <a:r>
              <a:rPr lang="en-US" dirty="0" smtClean="0"/>
              <a:t>operations</a:t>
            </a:r>
          </a:p>
          <a:p>
            <a:r>
              <a:rPr lang="en-US" i="1" dirty="0" smtClean="0"/>
              <a:t>dom0</a:t>
            </a:r>
            <a:r>
              <a:rPr lang="en-US" dirty="0" smtClean="0"/>
              <a:t> (privileged OS) </a:t>
            </a:r>
            <a:r>
              <a:rPr lang="en-US" dirty="0" smtClean="0"/>
              <a:t>schedules </a:t>
            </a:r>
            <a:r>
              <a:rPr lang="en-US" smtClean="0"/>
              <a:t>and executes </a:t>
            </a:r>
            <a:r>
              <a:rPr lang="en-US" dirty="0" smtClean="0"/>
              <a:t>I/O operations on behalf of </a:t>
            </a:r>
            <a:r>
              <a:rPr lang="en-US" i="1" dirty="0" err="1" smtClean="0"/>
              <a:t>domU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More VMs per node =&gt; more scheduling =&gt; higher latencies</a:t>
            </a:r>
          </a:p>
          <a:p>
            <a:endParaRPr lang="en-US" dirty="0"/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416808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90600"/>
            <a:ext cx="4343400" cy="216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3124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Xen</a:t>
            </a:r>
            <a:r>
              <a:rPr lang="en-US" b="1" dirty="0" smtClean="0"/>
              <a:t> configuration for 1-VM per node </a:t>
            </a:r>
          </a:p>
          <a:p>
            <a:r>
              <a:rPr lang="en-US" b="1" dirty="0" smtClean="0"/>
              <a:t>8 MPI processes inside the VM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124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Xen</a:t>
            </a:r>
            <a:r>
              <a:rPr lang="en-US" b="1" dirty="0" smtClean="0"/>
              <a:t> configuration for 8-VMs per node </a:t>
            </a:r>
          </a:p>
          <a:p>
            <a:r>
              <a:rPr lang="en-US" b="1" dirty="0" smtClean="0"/>
              <a:t>1 MPI process inside each VM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Lack of support for in-node communication =&gt; “</a:t>
            </a:r>
            <a:r>
              <a:rPr lang="en-US" dirty="0" err="1" smtClean="0"/>
              <a:t>Sequentilizing</a:t>
            </a:r>
            <a:r>
              <a:rPr lang="en-US" dirty="0" smtClean="0"/>
              <a:t>” parallel communication</a:t>
            </a:r>
          </a:p>
          <a:p>
            <a:r>
              <a:rPr lang="en-US" dirty="0" smtClean="0"/>
              <a:t>Better support for in-node communication in </a:t>
            </a:r>
            <a:r>
              <a:rPr lang="en-US" dirty="0" err="1" smtClean="0"/>
              <a:t>OpenMPI</a:t>
            </a:r>
            <a:r>
              <a:rPr lang="en-US" dirty="0" smtClean="0"/>
              <a:t> outperforms LAM-MPI for 1-VM per node configuration</a:t>
            </a:r>
          </a:p>
          <a:p>
            <a:r>
              <a:rPr lang="en-US" dirty="0" smtClean="0"/>
              <a:t>In 8-VMs per node, 1 MPI process per VM configuration, both </a:t>
            </a:r>
            <a:r>
              <a:rPr lang="en-US" dirty="0" err="1" smtClean="0"/>
              <a:t>OpenMPI</a:t>
            </a:r>
            <a:r>
              <a:rPr lang="en-US" dirty="0" smtClean="0"/>
              <a:t> and LAM-MPI perform equally well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Higher latencies -2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416808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/>
        </p:nvGraphicFramePr>
        <p:xfrm>
          <a:off x="4800600" y="914400"/>
          <a:ext cx="3962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990600"/>
            <a:ext cx="17550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Kmeans Clustering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660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Performance Analysis of High Performance Parallel Applications on Virtualized Resources</vt:lpstr>
      <vt:lpstr>Private Cloud Infrastructure</vt:lpstr>
      <vt:lpstr>MPI Applications</vt:lpstr>
      <vt:lpstr>Different Hardware/VM configurations</vt:lpstr>
      <vt:lpstr>Matrix Multiplication</vt:lpstr>
      <vt:lpstr>Kmeans Clustering</vt:lpstr>
      <vt:lpstr>Concurrent Wave Equation Solver</vt:lpstr>
      <vt:lpstr>Higher latencies -1</vt:lpstr>
      <vt:lpstr>Higher latencies -2</vt:lpstr>
      <vt:lpstr>Conclusions and Future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ptl</dc:creator>
  <cp:lastModifiedBy>jaliya</cp:lastModifiedBy>
  <cp:revision>104</cp:revision>
  <dcterms:created xsi:type="dcterms:W3CDTF">2009-02-17T15:34:47Z</dcterms:created>
  <dcterms:modified xsi:type="dcterms:W3CDTF">2009-06-07T05:02:17Z</dcterms:modified>
</cp:coreProperties>
</file>