
<file path=[Content_Types].xml><?xml version="1.0" encoding="utf-8"?>
<Types xmlns="http://schemas.openxmlformats.org/package/2006/content-types">
  <Default Extension="avi" ContentType="video/x-msvideo"/>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687" r:id="rId2"/>
    <p:sldMasterId id="2147483688" r:id="rId3"/>
  </p:sldMasterIdLst>
  <p:notesMasterIdLst>
    <p:notesMasterId r:id="rId95"/>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347"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348"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Lst>
  <p:sldSz cx="9144000" cy="5143500" type="screen16x9"/>
  <p:notesSz cx="6858000" cy="9144000"/>
  <p:embeddedFontLst>
    <p:embeddedFont>
      <p:font typeface="Calibri" panose="020F0502020204030204" pitchFamily="34" charset="0"/>
      <p:regular r:id="rId96"/>
      <p:bold r:id="rId97"/>
      <p:italic r:id="rId98"/>
      <p:boldItalic r:id="rId99"/>
    </p:embeddedFont>
    <p:embeddedFont>
      <p:font typeface="Comic Sans MS" panose="030F0702030302020204" pitchFamily="66" charset="0"/>
      <p:regular r:id="rId100"/>
      <p:bold r:id="rId101"/>
      <p:italic r:id="rId102"/>
      <p:boldItalic r:id="rId103"/>
    </p:embeddedFont>
    <p:embeddedFont>
      <p:font typeface="Lato" panose="020B0604020202020204" charset="0"/>
      <p:regular r:id="rId104"/>
      <p:bold r:id="rId105"/>
      <p:italic r:id="rId106"/>
      <p:boldItalic r:id="rId107"/>
    </p:embeddedFont>
    <p:embeddedFont>
      <p:font typeface="Merriweather" panose="020B0604020202020204" charset="0"/>
      <p:regular r:id="rId108"/>
      <p:bold r:id="rId109"/>
      <p:italic r:id="rId110"/>
      <p:boldItalic r:id="rId111"/>
    </p:embeddedFont>
    <p:embeddedFont>
      <p:font typeface="Montserrat" panose="020B0604020202020204" charset="0"/>
      <p:regular r:id="rId112"/>
      <p:bold r:id="rId113"/>
      <p:italic r:id="rId114"/>
      <p:boldItalic r:id="rId115"/>
    </p:embeddedFont>
    <p:embeddedFont>
      <p:font typeface="Open Sans" panose="020B0604020202020204" charset="0"/>
      <p:regular r:id="rId116"/>
      <p:bold r:id="rId117"/>
      <p:italic r:id="rId118"/>
      <p:boldItalic r:id="rId119"/>
    </p:embeddedFont>
    <p:embeddedFont>
      <p:font typeface="Open Sans SemiBold" panose="020B0604020202020204" charset="0"/>
      <p:regular r:id="rId120"/>
      <p:bold r:id="rId121"/>
      <p:italic r:id="rId122"/>
      <p:boldItalic r:id="rId1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CB86036-ADB6-43C3-A65D-5AEED438878B}">
  <a:tblStyle styleId="{1CB86036-ADB6-43C3-A65D-5AEED438878B}"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85" d="100"/>
          <a:sy n="185" d="100"/>
        </p:scale>
        <p:origin x="1098" y="13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font" Target="fonts/font22.fntdata"/><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font" Target="fonts/font17.fntdata"/><Relationship Id="rId16" Type="http://schemas.openxmlformats.org/officeDocument/2006/relationships/slide" Target="slides/slide13.xml"/><Relationship Id="rId107" Type="http://schemas.openxmlformats.org/officeDocument/2006/relationships/font" Target="fonts/font12.fntdata"/><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font" Target="fonts/font7.fntdata"/><Relationship Id="rId123" Type="http://schemas.openxmlformats.org/officeDocument/2006/relationships/font" Target="fonts/font28.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font" Target="fonts/font5.fntdata"/><Relationship Id="rId105" Type="http://schemas.openxmlformats.org/officeDocument/2006/relationships/font" Target="fonts/font10.fntdata"/><Relationship Id="rId113" Type="http://schemas.openxmlformats.org/officeDocument/2006/relationships/font" Target="fonts/font18.fntdata"/><Relationship Id="rId118" Type="http://schemas.openxmlformats.org/officeDocument/2006/relationships/font" Target="fonts/font23.fntdata"/><Relationship Id="rId12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font" Target="fonts/font3.fntdata"/><Relationship Id="rId121" Type="http://schemas.openxmlformats.org/officeDocument/2006/relationships/font" Target="fonts/font26.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font" Target="fonts/font8.fntdata"/><Relationship Id="rId108" Type="http://schemas.openxmlformats.org/officeDocument/2006/relationships/font" Target="fonts/font13.fntdata"/><Relationship Id="rId116" Type="http://schemas.openxmlformats.org/officeDocument/2006/relationships/font" Target="fonts/font21.fntdata"/><Relationship Id="rId124"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font" Target="fonts/font1.fntdata"/><Relationship Id="rId11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font" Target="fonts/font11.fntdata"/><Relationship Id="rId114" Type="http://schemas.openxmlformats.org/officeDocument/2006/relationships/font" Target="fonts/font19.fntdata"/><Relationship Id="rId119" Type="http://schemas.openxmlformats.org/officeDocument/2006/relationships/font" Target="fonts/font24.fntdata"/><Relationship Id="rId12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font" Target="fonts/font4.fntdata"/><Relationship Id="rId101" Type="http://schemas.openxmlformats.org/officeDocument/2006/relationships/font" Target="fonts/font6.fntdata"/><Relationship Id="rId122" Type="http://schemas.openxmlformats.org/officeDocument/2006/relationships/font" Target="fonts/font27.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14.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font" Target="fonts/font2.fntdata"/><Relationship Id="rId104" Type="http://schemas.openxmlformats.org/officeDocument/2006/relationships/font" Target="fonts/font9.fntdata"/><Relationship Id="rId120" Type="http://schemas.openxmlformats.org/officeDocument/2006/relationships/font" Target="fonts/font25.fntdata"/><Relationship Id="rId125"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font" Target="fonts/font15.fntdata"/><Relationship Id="rId115" Type="http://schemas.openxmlformats.org/officeDocument/2006/relationships/font" Target="fonts/font20.fntdata"/><Relationship Id="rId61" Type="http://schemas.openxmlformats.org/officeDocument/2006/relationships/slide" Target="slides/slide58.xml"/><Relationship Id="rId82" Type="http://schemas.openxmlformats.org/officeDocument/2006/relationships/slide" Target="slides/slide7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s://money.cnn.com/2013/09/13/investing/stocks-markets/index.html" TargetMode="External"/><Relationship Id="rId3" Type="http://schemas.openxmlformats.org/officeDocument/2006/relationships/hyperlink" Target="http://jeffnolan.com/wp/2015/11/23/the-fascinating-implications-for-autonomous-vehicles/" TargetMode="External"/><Relationship Id="rId7" Type="http://schemas.openxmlformats.org/officeDocument/2006/relationships/hyperlink" Target="https://www.eventsforce.com/"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caretakermedical.net/" TargetMode="External"/><Relationship Id="rId11" Type="http://schemas.openxmlformats.org/officeDocument/2006/relationships/hyperlink" Target="https://www.androidpolice.com/2019/03/12/google-bringing-faster-on-device-speech-recognition-to-gboard-starting-with-pixel-phones/" TargetMode="External"/><Relationship Id="rId5" Type="http://schemas.openxmlformats.org/officeDocument/2006/relationships/hyperlink" Target="https://www.oreilly.com/ideas/identifying-viral-bots-and-cyborgs-in-social-media" TargetMode="External"/><Relationship Id="rId10" Type="http://schemas.openxmlformats.org/officeDocument/2006/relationships/hyperlink" Target="https://www.flir.com/products/cameleon-tactical/" TargetMode="External"/><Relationship Id="rId4" Type="http://schemas.openxmlformats.org/officeDocument/2006/relationships/hyperlink" Target="https://www.comsol.com/blogs/analyzing-a-component-of-the-iter-tokamak-with-simulation/" TargetMode="External"/><Relationship Id="rId9" Type="http://schemas.openxmlformats.org/officeDocument/2006/relationships/hyperlink" Target="https://www.stickpng.com/img/icons-logos-emojis/tech-companies/twitter-logo"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5c387cd87f_6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5c387cd87f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5c387cd87f_34_10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5c387cd87f_34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5c387cd87f_34_11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5c387cd87f_34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●IoT ML DL growing</a:t>
            </a:r>
            <a:endParaRPr/>
          </a:p>
          <a:p>
            <a:pPr marL="0" lvl="0" indent="0" algn="l" rtl="0">
              <a:lnSpc>
                <a:spcPct val="115000"/>
              </a:lnSpc>
              <a:spcBef>
                <a:spcPts val="0"/>
              </a:spcBef>
              <a:spcAft>
                <a:spcPts val="0"/>
              </a:spcAft>
              <a:buClr>
                <a:schemeClr val="dk1"/>
              </a:buClr>
              <a:buSzPts val="1100"/>
              <a:buFont typeface="Arial"/>
              <a:buNone/>
            </a:pPr>
            <a:r>
              <a:rPr lang="en"/>
              <a:t>●Big Data HPC flattish with HPC &lt; Big Data</a:t>
            </a: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5c387cd87f_2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1" name="Google Shape;361;g5c387cd87f_2_26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5c387cd87f_2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1" name="Google Shape;371;g5c387cd87f_2_27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5c387cd87f_2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g5c387cd87f_2_28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5c387cd87f_31_44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9" name="Google Shape;389;g5c387cd87f_31_4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5c387cd87f_29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0" name="Google Shape;400;g5c387cd87f_29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5c387cd87f_2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8" name="Google Shape;408;g5c387cd87f_2_34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5c387cd87f_31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3" name="Google Shape;423;g5c387cd87f_31_2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5c387cd87f_2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1" name="Google Shape;431;g5c387cd87f_2_287: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5c387cd87f_2_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2" name="Google Shape;222;g5c387cd87f_2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5c387cd87f_9_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4" name="Google Shape;434;g5c387cd87f_9_1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 sz="1100" u="sng">
                <a:solidFill>
                  <a:schemeClr val="hlink"/>
                </a:solidFill>
                <a:latin typeface="Arial"/>
                <a:ea typeface="Arial"/>
                <a:cs typeface="Arial"/>
                <a:sym typeface="Arial"/>
                <a:hlinkClick r:id="rId3"/>
              </a:rPr>
              <a:t>http://jeffnolan.com/wp/2015/11/23/the-fascinating-implications-for-autonomous-vehicles/</a:t>
            </a:r>
            <a:endParaRPr sz="1100" u="sng">
              <a:solidFill>
                <a:schemeClr val="hlink"/>
              </a:solidFill>
              <a:latin typeface="Arial"/>
              <a:ea typeface="Arial"/>
              <a:cs typeface="Arial"/>
              <a:sym typeface="Arial"/>
              <a:hlinkClick r:id="rId3"/>
            </a:endParaRPr>
          </a:p>
          <a:p>
            <a:pPr marL="0" lvl="0" indent="0" algn="l" rtl="0">
              <a:lnSpc>
                <a:spcPct val="100000"/>
              </a:lnSpc>
              <a:spcBef>
                <a:spcPts val="0"/>
              </a:spcBef>
              <a:spcAft>
                <a:spcPts val="0"/>
              </a:spcAft>
              <a:buClr>
                <a:schemeClr val="dk1"/>
              </a:buClr>
              <a:buSzPts val="1100"/>
              <a:buFont typeface="Arial"/>
              <a:buNone/>
            </a:pPr>
            <a:r>
              <a:rPr lang="en" sz="1100" u="sng">
                <a:solidFill>
                  <a:schemeClr val="hlink"/>
                </a:solidFill>
                <a:latin typeface="Arial"/>
                <a:ea typeface="Arial"/>
                <a:cs typeface="Arial"/>
                <a:sym typeface="Arial"/>
                <a:hlinkClick r:id="rId4"/>
              </a:rPr>
              <a:t>https://www.comsol.com/blogs/analyzing-a-component-of-the-iter-tokamak-with-simulation/</a:t>
            </a:r>
            <a:endParaRPr sz="1100" u="sng">
              <a:solidFill>
                <a:schemeClr val="hlink"/>
              </a:solidFill>
              <a:latin typeface="Arial"/>
              <a:ea typeface="Arial"/>
              <a:cs typeface="Arial"/>
              <a:sym typeface="Arial"/>
              <a:hlinkClick r:id="rId4"/>
            </a:endParaRPr>
          </a:p>
          <a:p>
            <a:pPr marL="0" lvl="0" indent="0" algn="l" rtl="0">
              <a:lnSpc>
                <a:spcPct val="100000"/>
              </a:lnSpc>
              <a:spcBef>
                <a:spcPts val="0"/>
              </a:spcBef>
              <a:spcAft>
                <a:spcPts val="0"/>
              </a:spcAft>
              <a:buClr>
                <a:schemeClr val="dk1"/>
              </a:buClr>
              <a:buSzPts val="1100"/>
              <a:buFont typeface="Arial"/>
              <a:buNone/>
            </a:pPr>
            <a:r>
              <a:rPr lang="en" sz="1100" u="sng">
                <a:solidFill>
                  <a:schemeClr val="hlink"/>
                </a:solidFill>
                <a:latin typeface="Arial"/>
                <a:ea typeface="Arial"/>
                <a:cs typeface="Arial"/>
                <a:sym typeface="Arial"/>
                <a:hlinkClick r:id="rId5"/>
              </a:rPr>
              <a:t>https://www.oreilly.com/ideas/identifying-viral-bots-and-cyborgs-in-social-media</a:t>
            </a:r>
            <a:endParaRPr sz="1100" u="sng">
              <a:solidFill>
                <a:schemeClr val="hlink"/>
              </a:solidFill>
              <a:latin typeface="Arial"/>
              <a:ea typeface="Arial"/>
              <a:cs typeface="Arial"/>
              <a:sym typeface="Arial"/>
              <a:hlinkClick r:id="rId5"/>
            </a:endParaRPr>
          </a:p>
          <a:p>
            <a:pPr marL="0" lvl="0" indent="0" algn="l" rtl="0">
              <a:lnSpc>
                <a:spcPct val="100000"/>
              </a:lnSpc>
              <a:spcBef>
                <a:spcPts val="0"/>
              </a:spcBef>
              <a:spcAft>
                <a:spcPts val="0"/>
              </a:spcAft>
              <a:buClr>
                <a:schemeClr val="dk1"/>
              </a:buClr>
              <a:buSzPts val="1100"/>
              <a:buFont typeface="Arial"/>
              <a:buNone/>
            </a:pPr>
            <a:r>
              <a:rPr lang="en" sz="1100" u="sng">
                <a:solidFill>
                  <a:schemeClr val="hlink"/>
                </a:solidFill>
                <a:latin typeface="Arial"/>
                <a:ea typeface="Arial"/>
                <a:cs typeface="Arial"/>
                <a:sym typeface="Arial"/>
                <a:hlinkClick r:id="rId6"/>
              </a:rPr>
              <a:t>https://www.caretakermedical.net/</a:t>
            </a:r>
            <a:endParaRPr sz="1100" u="sng">
              <a:solidFill>
                <a:schemeClr val="hlink"/>
              </a:solidFill>
              <a:latin typeface="Arial"/>
              <a:ea typeface="Arial"/>
              <a:cs typeface="Arial"/>
              <a:sym typeface="Arial"/>
              <a:hlinkClick r:id="rId6"/>
            </a:endParaRPr>
          </a:p>
          <a:p>
            <a:pPr marL="0" lvl="0" indent="0" algn="l" rtl="0">
              <a:lnSpc>
                <a:spcPct val="100000"/>
              </a:lnSpc>
              <a:spcBef>
                <a:spcPts val="0"/>
              </a:spcBef>
              <a:spcAft>
                <a:spcPts val="0"/>
              </a:spcAft>
              <a:buClr>
                <a:schemeClr val="dk1"/>
              </a:buClr>
              <a:buSzPts val="1100"/>
              <a:buFont typeface="Arial"/>
              <a:buNone/>
            </a:pPr>
            <a:r>
              <a:rPr lang="en" sz="1100" u="sng">
                <a:solidFill>
                  <a:schemeClr val="hlink"/>
                </a:solidFill>
                <a:latin typeface="Arial"/>
                <a:ea typeface="Arial"/>
                <a:cs typeface="Arial"/>
                <a:sym typeface="Arial"/>
                <a:hlinkClick r:id="rId7"/>
              </a:rPr>
              <a:t>https://www.eventsforce.com/</a:t>
            </a:r>
            <a:endParaRPr sz="1100" u="sng">
              <a:solidFill>
                <a:schemeClr val="hlink"/>
              </a:solidFill>
              <a:latin typeface="Arial"/>
              <a:ea typeface="Arial"/>
              <a:cs typeface="Arial"/>
              <a:sym typeface="Arial"/>
              <a:hlinkClick r:id="rId7"/>
            </a:endParaRPr>
          </a:p>
          <a:p>
            <a:pPr marL="0" lvl="0" indent="0" algn="l" rtl="0">
              <a:lnSpc>
                <a:spcPct val="100000"/>
              </a:lnSpc>
              <a:spcBef>
                <a:spcPts val="0"/>
              </a:spcBef>
              <a:spcAft>
                <a:spcPts val="0"/>
              </a:spcAft>
              <a:buClr>
                <a:schemeClr val="dk1"/>
              </a:buClr>
              <a:buSzPts val="1100"/>
              <a:buFont typeface="Arial"/>
              <a:buNone/>
            </a:pPr>
            <a:r>
              <a:rPr lang="en" sz="1100" u="sng">
                <a:solidFill>
                  <a:schemeClr val="hlink"/>
                </a:solidFill>
                <a:latin typeface="Arial"/>
                <a:ea typeface="Arial"/>
                <a:cs typeface="Arial"/>
                <a:sym typeface="Arial"/>
                <a:hlinkClick r:id="rId8"/>
              </a:rPr>
              <a:t>https://money.cnn.com/2013/09/13/investing/stocks-markets/index.html</a:t>
            </a:r>
            <a:endParaRPr sz="1100" u="sng">
              <a:solidFill>
                <a:schemeClr val="hlink"/>
              </a:solidFill>
              <a:latin typeface="Arial"/>
              <a:ea typeface="Arial"/>
              <a:cs typeface="Arial"/>
              <a:sym typeface="Arial"/>
              <a:hlinkClick r:id="rId8"/>
            </a:endParaRPr>
          </a:p>
          <a:p>
            <a:pPr marL="0" lvl="0" indent="0" algn="l" rtl="0">
              <a:lnSpc>
                <a:spcPct val="100000"/>
              </a:lnSpc>
              <a:spcBef>
                <a:spcPts val="0"/>
              </a:spcBef>
              <a:spcAft>
                <a:spcPts val="0"/>
              </a:spcAft>
              <a:buClr>
                <a:schemeClr val="dk1"/>
              </a:buClr>
              <a:buSzPts val="1100"/>
              <a:buFont typeface="Arial"/>
              <a:buNone/>
            </a:pPr>
            <a:r>
              <a:rPr lang="en" sz="1100" u="sng">
                <a:solidFill>
                  <a:schemeClr val="hlink"/>
                </a:solidFill>
                <a:latin typeface="Arial"/>
                <a:ea typeface="Arial"/>
                <a:cs typeface="Arial"/>
                <a:sym typeface="Arial"/>
                <a:hlinkClick r:id="rId9"/>
              </a:rPr>
              <a:t>https://www.stickpng.com/img/icons-logos-emojis/tech-companies/twitter-logo</a:t>
            </a:r>
            <a:endParaRPr sz="1100" u="sng">
              <a:solidFill>
                <a:schemeClr val="hlink"/>
              </a:solidFill>
              <a:latin typeface="Arial"/>
              <a:ea typeface="Arial"/>
              <a:cs typeface="Arial"/>
              <a:sym typeface="Arial"/>
              <a:hlinkClick r:id="rId9"/>
            </a:endParaRPr>
          </a:p>
          <a:p>
            <a:pPr marL="0" lvl="0" indent="0" algn="l" rtl="0">
              <a:lnSpc>
                <a:spcPct val="100000"/>
              </a:lnSpc>
              <a:spcBef>
                <a:spcPts val="0"/>
              </a:spcBef>
              <a:spcAft>
                <a:spcPts val="0"/>
              </a:spcAft>
              <a:buClr>
                <a:schemeClr val="dk1"/>
              </a:buClr>
              <a:buSzPts val="1100"/>
              <a:buFont typeface="Arial"/>
              <a:buNone/>
            </a:pPr>
            <a:r>
              <a:rPr lang="en" sz="1100" u="sng">
                <a:solidFill>
                  <a:schemeClr val="hlink"/>
                </a:solidFill>
                <a:latin typeface="Arial"/>
                <a:ea typeface="Arial"/>
                <a:cs typeface="Arial"/>
                <a:sym typeface="Arial"/>
                <a:hlinkClick r:id="rId10"/>
              </a:rPr>
              <a:t>https://www.flir.com/products/cameleon-tactical/</a:t>
            </a:r>
            <a:endParaRPr sz="1100" u="sng">
              <a:solidFill>
                <a:schemeClr val="hlink"/>
              </a:solidFill>
              <a:latin typeface="Arial"/>
              <a:ea typeface="Arial"/>
              <a:cs typeface="Arial"/>
              <a:sym typeface="Arial"/>
              <a:hlinkClick r:id="rId10"/>
            </a:endParaRPr>
          </a:p>
          <a:p>
            <a:pPr marL="0" lvl="0" indent="0" algn="l" rtl="0">
              <a:lnSpc>
                <a:spcPct val="100000"/>
              </a:lnSpc>
              <a:spcBef>
                <a:spcPts val="0"/>
              </a:spcBef>
              <a:spcAft>
                <a:spcPts val="0"/>
              </a:spcAft>
              <a:buSzPts val="1100"/>
              <a:buNone/>
            </a:pPr>
            <a:r>
              <a:rPr lang="en" sz="1100" u="sng">
                <a:solidFill>
                  <a:schemeClr val="hlink"/>
                </a:solidFill>
                <a:latin typeface="Arial"/>
                <a:ea typeface="Arial"/>
                <a:cs typeface="Arial"/>
                <a:sym typeface="Arial"/>
                <a:hlinkClick r:id="rId11"/>
              </a:rPr>
              <a:t>https://www.androidpolice.com/2019/03/12/google-bringing-faster-on-device-speech-recognition-to-gboard-starting-with-pixel-phones/</a:t>
            </a:r>
            <a:endParaRPr/>
          </a:p>
        </p:txBody>
      </p:sp>
      <p:sp>
        <p:nvSpPr>
          <p:cNvPr id="435" name="Google Shape;435;g5c387cd87f_9_1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5c387cd87f_31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8" name="Google Shape;468;g5c387cd87f_31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5c387cd87f_2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6" name="Google Shape;476;g5c387cd87f_2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5c387cd87f_31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9" name="Google Shape;489;g5c387cd87f_31_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5c387cd87f_31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8" name="Google Shape;498;g5c387cd87f_31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5c387cd87f_3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6" name="Google Shape;506;g5c387cd87f_3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5c387cd87f_3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7" name="Google Shape;517;g5c387cd87f_3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5c387cd87f_38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6" name="Google Shape;526;g5c387cd87f_38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5c387cd87f_31_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5" name="Google Shape;535;g5c387cd87f_31_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5c387cd87f_29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5" name="Google Shape;545;g5c387cd87f_29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5c387cd87f_39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g5c387cd87f_39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5c387cd87f_2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4" name="Google Shape;554;g5c387cd87f_2_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5c387cd87f_3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6" name="Google Shape;576;g5c387cd87f_3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c387cd87f_31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7" name="Google Shape;587;g5c387cd87f_31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5c387cd87f_31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2" name="Google Shape;612;g5c387cd87f_31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5c387cd87f_3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7" name="Google Shape;627;g5c387cd87f_31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5c387cd87f_31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8" name="Google Shape;638;g5c387cd87f_31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5c387cd87f_31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6" name="Google Shape;646;g5c387cd87f_31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5c387cd87f_31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4" name="Google Shape;664;g5c387cd87f_31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5c387cd87f_31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6" name="Google Shape;676;g5c387cd87f_31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5c387cd87f_3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6" name="Google Shape;686;g5c387cd87f_3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5c387cd87f_2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g5c387cd87f_2_1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AI ML conferences have many more papers and bigger h5 index than computer architecture</a:t>
            </a:r>
            <a:endParaRPr/>
          </a:p>
        </p:txBody>
      </p:sp>
      <p:sp>
        <p:nvSpPr>
          <p:cNvPr id="245" name="Google Shape;245;g5c387cd87f_2_19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5c387cd87f_31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7" name="Google Shape;697;g5c387cd87f_31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5c387cd87f_31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9" name="Google Shape;709;g5c387cd87f_31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5c387cd87f_31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0" name="Google Shape;720;g5c387cd87f_31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5c387cd87f_31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1" name="Google Shape;731;g5c387cd87f_31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5c387cd87f_35_1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 name="Google Shape;740;g5c387cd87f_35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5c387cd87f_31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0" name="Google Shape;750;g5c387cd87f_31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5c387cd87f_31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1" name="Google Shape;761;g5c387cd87f_31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5c387cd87f_31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3" name="Google Shape;773;g5c387cd87f_31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5c387cd87f_31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4" name="Google Shape;784;g5c387cd87f_31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5c387cd87f_35_3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6" name="Google Shape;796;g5c387cd87f_35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5c387cd87f_2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g5c387cd87f_2_2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Summary</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5c387cd87f_31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1" name="Google Shape;801;g5c387cd87f_31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5c387cd87f_3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1" name="Google Shape;811;g5c387cd87f_3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5c387cd87f_35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 name="Google Shape;825;g5c387cd87f_35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5c387cd87f_31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5" name="Google Shape;835;g5c387cd87f_31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5c387cd87f_31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4" name="Google Shape;844;g5c387cd87f_31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5c387cd87f_31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3" name="Google Shape;853;g5c387cd87f_31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5c387cd87f_31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2" name="Google Shape;862;g5c387cd87f_31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5c387cd87f_37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5c387cd87f_37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g5c387cd87f_35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0" name="Google Shape;880;g5c387cd87f_35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5c387cd87f_2_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2" name="Google Shape;902;g5c387cd87f_2_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5c387cd87f_38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 name="Google Shape;273;g5c387cd87f_38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AI conferences shoot up 2014 onwards</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5c387cd87f_3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0" name="Google Shape;910;g5c387cd87f_34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One measure of papers in HPC/CI/Grid community shows slow decline while AI explodes</a:t>
            </a:r>
            <a:endParaRPr/>
          </a:p>
          <a:p>
            <a:pPr marL="457200" lvl="0" indent="-298450" algn="l" rtl="0">
              <a:lnSpc>
                <a:spcPct val="100000"/>
              </a:lnSpc>
              <a:spcBef>
                <a:spcPts val="0"/>
              </a:spcBef>
              <a:spcAft>
                <a:spcPts val="0"/>
              </a:spcAft>
              <a:buSzPts val="1100"/>
              <a:buChar char="●"/>
            </a:pPr>
            <a:r>
              <a:rPr lang="en"/>
              <a:t>We will see curves at bottom later</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5c387cd87f_34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1" name="Google Shape;921;g5c387cd87f_34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5c387cd87f_34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2" name="Google Shape;932;g5c387cd87f_34_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H5 index may be unreliable</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g5c387cd87f_34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4" name="Google Shape;944;g5c387cd87f_34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●Some small fields. Edge growing but pretty small</a:t>
            </a:r>
            <a:endParaRPr/>
          </a:p>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5c387cd87f_34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3" name="Google Shape;963;g5c387cd87f_34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●Cloud features growing quite fast</a:t>
            </a:r>
            <a:endParaRPr/>
          </a:p>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5c387cd87f_46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2" name="Google Shape;982;g5c387cd87f_46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5c387cd87f_2_6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0" name="Google Shape;990;g5c387cd87f_2_677: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5c387cd87f_46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9" name="Google Shape;999;g5c387cd87f_46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5c387cd87f_9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7" name="Google Shape;1007;g5c387cd87f_9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g5c387cd87f_9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6" name="Google Shape;1016;g5c387cd87f_9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5c387cd87f_2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2" name="Google Shape;282;g5c387cd87f_2_2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Clouds also decreasing</a:t>
            </a:r>
            <a:endParaRPr/>
          </a:p>
          <a:p>
            <a:pPr marL="457200" lvl="0" indent="-298450" algn="l" rtl="0">
              <a:lnSpc>
                <a:spcPct val="100000"/>
              </a:lnSpc>
              <a:spcBef>
                <a:spcPts val="0"/>
              </a:spcBef>
              <a:spcAft>
                <a:spcPts val="0"/>
              </a:spcAft>
              <a:buSzPts val="1100"/>
              <a:buChar char="●"/>
            </a:pPr>
            <a:r>
              <a:rPr lang="en"/>
              <a:t>Big data growing but quite small</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g5c387cd87f_9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3" name="Google Shape;1023;g5c387cd87f_9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5c387cd87f_9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1" name="Google Shape;1031;g5c387cd87f_9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5c387cd87f_9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1" name="Google Shape;1041;g5c387cd87f_9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5c387cd87f_46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9" name="Google Shape;1049;g5c387cd87f_46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5c387cd87f_46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7" name="Google Shape;1057;g5c387cd87f_46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5c387cd87f_34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6" name="Google Shape;1066;g5c387cd87f_34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g5c387cd87f_46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5" name="Google Shape;1075;g5c387cd87f_46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g5c387cd87f_3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3" name="Google Shape;1083;g5c387cd87f_3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g5c387cd87f_2_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2" name="Google Shape;1092;g5c387cd87f_2_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5c387cd87f_2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0" name="Google Shape;1100;g5c387cd87f_2_6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5c387cd87f_2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4" name="Google Shape;294;g5c387cd87f_2_2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Escience below cut</a:t>
            </a:r>
            <a:endParaRPr/>
          </a:p>
          <a:p>
            <a:pPr marL="457200" lvl="0" indent="-298450" algn="l" rtl="0">
              <a:lnSpc>
                <a:spcPct val="100000"/>
              </a:lnSpc>
              <a:spcBef>
                <a:spcPts val="0"/>
              </a:spcBef>
              <a:spcAft>
                <a:spcPts val="0"/>
              </a:spcAft>
              <a:buSzPts val="1100"/>
              <a:buChar char="●"/>
            </a:pPr>
            <a:r>
              <a:rPr lang="en"/>
              <a:t>H5 shows dominance of AI</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g5c387cd87f_2_6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7" name="Google Shape;1107;g5c387cd87f_2_6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g5c387cd87f_2_7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3" name="Google Shape;1113;g5c387cd87f_2_7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c387cd87f_2_7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1" name="Google Shape;1121;g5c387cd87f_2_7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g5c387cd87f_2_7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9" name="Google Shape;1129;g5c387cd87f_2_7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g5c387cd87f_46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0" name="Google Shape;1140;g5c387cd87f_46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g5c387cd87f_2_5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8" name="Google Shape;1148;g5c387cd87f_2_5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5c387cd87f_38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5" name="Google Shape;1155;g5c387cd87f_38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g5c387cd87f_2_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6" name="Google Shape;1166;g5c387cd87f_2_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g5c387cd87f_34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1" name="Google Shape;1181;g5c387cd87f_34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g5c387cd87f_2_7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4" name="Google Shape;1194;g5c387cd87f_2_74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5c387cd87f_34_8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5c387cd87f_34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●AI rising</a:t>
            </a:r>
            <a:endParaRPr/>
          </a:p>
          <a:p>
            <a:pPr marL="0" lvl="0" indent="0" algn="l" rtl="0">
              <a:lnSpc>
                <a:spcPct val="115000"/>
              </a:lnSpc>
              <a:spcBef>
                <a:spcPts val="0"/>
              </a:spcBef>
              <a:spcAft>
                <a:spcPts val="0"/>
              </a:spcAft>
              <a:buClr>
                <a:schemeClr val="dk1"/>
              </a:buClr>
              <a:buSzPts val="1100"/>
              <a:buFont typeface="Arial"/>
              <a:buNone/>
            </a:pPr>
            <a:r>
              <a:rPr lang="en"/>
              <a:t>●Security and CS Flattish</a:t>
            </a:r>
            <a:endParaRPr/>
          </a:p>
          <a:p>
            <a:pPr marL="0" lvl="0" indent="0" algn="l" rtl="0">
              <a:lnSpc>
                <a:spcPct val="115000"/>
              </a:lnSpc>
              <a:spcBef>
                <a:spcPts val="0"/>
              </a:spcBef>
              <a:spcAft>
                <a:spcPts val="0"/>
              </a:spcAft>
              <a:buClr>
                <a:schemeClr val="dk1"/>
              </a:buClr>
              <a:buSzPts val="1100"/>
              <a:buFont typeface="Arial"/>
              <a:buNone/>
            </a:pPr>
            <a:r>
              <a:rPr lang="en"/>
              <a:t>●Clouds and Big Data small</a:t>
            </a:r>
            <a:endParaRPr/>
          </a:p>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g5c387cd87f_46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2" name="Google Shape;1202;g5c387cd87f_46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5c387cd87f_38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0" name="Google Shape;1210;g5c387cd87f_38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 name="Google Shape;13;p2"/>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4" name="Google Shape;14;p2"/>
          <p:cNvSpPr txBox="1">
            <a:spLocks noGrp="1"/>
          </p:cNvSpPr>
          <p:nvPr>
            <p:ph type="sldNum" idx="12"/>
          </p:nvPr>
        </p:nvSpPr>
        <p:spPr>
          <a:xfrm>
            <a:off x="8246603" y="4777978"/>
            <a:ext cx="81852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15" name="Google Shape;15;p2"/>
          <p:cNvSpPr txBox="1">
            <a:spLocks noGrp="1"/>
          </p:cNvSpPr>
          <p:nvPr>
            <p:ph type="dt" idx="10"/>
          </p:nvPr>
        </p:nvSpPr>
        <p:spPr>
          <a:xfrm>
            <a:off x="7078570" y="4777978"/>
            <a:ext cx="969661"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900">
                <a:solidFill>
                  <a:srgbClr val="88888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1"/>
        </a:solidFill>
        <a:effectLst/>
      </p:bgPr>
    </p:bg>
    <p:spTree>
      <p:nvGrpSpPr>
        <p:cNvPr id="1" name="Shape 57"/>
        <p:cNvGrpSpPr/>
        <p:nvPr/>
      </p:nvGrpSpPr>
      <p:grpSpPr>
        <a:xfrm>
          <a:off x="0" y="0"/>
          <a:ext cx="0" cy="0"/>
          <a:chOff x="0" y="0"/>
          <a:chExt cx="0" cy="0"/>
        </a:xfrm>
      </p:grpSpPr>
      <p:sp>
        <p:nvSpPr>
          <p:cNvPr id="58" name="Google Shape;58;p11"/>
          <p:cNvSpPr/>
          <p:nvPr/>
        </p:nvSpPr>
        <p:spPr>
          <a:xfrm>
            <a:off x="-100" y="4746400"/>
            <a:ext cx="9144000" cy="4323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1"/>
          <p:cNvSpPr txBox="1">
            <a:spLocks noGrp="1"/>
          </p:cNvSpPr>
          <p:nvPr>
            <p:ph type="sldNum" idx="12"/>
          </p:nvPr>
        </p:nvSpPr>
        <p:spPr>
          <a:xfrm>
            <a:off x="184975" y="4789650"/>
            <a:ext cx="6423600" cy="354000"/>
          </a:xfrm>
          <a:prstGeom prst="rect">
            <a:avLst/>
          </a:prstGeom>
        </p:spPr>
        <p:txBody>
          <a:bodyPr spcFirstLastPara="1" wrap="square" lIns="68575" tIns="34275" rIns="68575" bIns="34275" anchor="ctr" anchorCtr="0">
            <a:noAutofit/>
          </a:bodyPr>
          <a:lstStyle>
            <a:lvl1pPr lvl="0" algn="l" rtl="0">
              <a:lnSpc>
                <a:spcPct val="115000"/>
              </a:lnSpc>
              <a:buNone/>
              <a:defRPr sz="1000">
                <a:solidFill>
                  <a:srgbClr val="434343"/>
                </a:solidFill>
                <a:latin typeface="Open Sans"/>
                <a:ea typeface="Open Sans"/>
                <a:cs typeface="Open Sans"/>
                <a:sym typeface="Open Sans"/>
              </a:defRPr>
            </a:lvl1pPr>
            <a:lvl2pPr lvl="1" algn="l" rtl="0">
              <a:lnSpc>
                <a:spcPct val="115000"/>
              </a:lnSpc>
              <a:buNone/>
              <a:defRPr sz="1000">
                <a:solidFill>
                  <a:srgbClr val="434343"/>
                </a:solidFill>
                <a:latin typeface="Open Sans"/>
                <a:ea typeface="Open Sans"/>
                <a:cs typeface="Open Sans"/>
                <a:sym typeface="Open Sans"/>
              </a:defRPr>
            </a:lvl2pPr>
            <a:lvl3pPr lvl="2" algn="l" rtl="0">
              <a:lnSpc>
                <a:spcPct val="115000"/>
              </a:lnSpc>
              <a:buNone/>
              <a:defRPr sz="1000">
                <a:solidFill>
                  <a:srgbClr val="434343"/>
                </a:solidFill>
                <a:latin typeface="Open Sans"/>
                <a:ea typeface="Open Sans"/>
                <a:cs typeface="Open Sans"/>
                <a:sym typeface="Open Sans"/>
              </a:defRPr>
            </a:lvl3pPr>
            <a:lvl4pPr lvl="3" algn="l" rtl="0">
              <a:lnSpc>
                <a:spcPct val="115000"/>
              </a:lnSpc>
              <a:buNone/>
              <a:defRPr sz="1000">
                <a:solidFill>
                  <a:srgbClr val="434343"/>
                </a:solidFill>
                <a:latin typeface="Open Sans"/>
                <a:ea typeface="Open Sans"/>
                <a:cs typeface="Open Sans"/>
                <a:sym typeface="Open Sans"/>
              </a:defRPr>
            </a:lvl4pPr>
            <a:lvl5pPr lvl="4" algn="l" rtl="0">
              <a:lnSpc>
                <a:spcPct val="115000"/>
              </a:lnSpc>
              <a:buNone/>
              <a:defRPr sz="1000">
                <a:solidFill>
                  <a:srgbClr val="434343"/>
                </a:solidFill>
                <a:latin typeface="Open Sans"/>
                <a:ea typeface="Open Sans"/>
                <a:cs typeface="Open Sans"/>
                <a:sym typeface="Open Sans"/>
              </a:defRPr>
            </a:lvl5pPr>
            <a:lvl6pPr lvl="5" algn="l" rtl="0">
              <a:lnSpc>
                <a:spcPct val="115000"/>
              </a:lnSpc>
              <a:buNone/>
              <a:defRPr sz="1000">
                <a:solidFill>
                  <a:srgbClr val="434343"/>
                </a:solidFill>
                <a:latin typeface="Open Sans"/>
                <a:ea typeface="Open Sans"/>
                <a:cs typeface="Open Sans"/>
                <a:sym typeface="Open Sans"/>
              </a:defRPr>
            </a:lvl6pPr>
            <a:lvl7pPr lvl="6" algn="l" rtl="0">
              <a:lnSpc>
                <a:spcPct val="115000"/>
              </a:lnSpc>
              <a:buNone/>
              <a:defRPr sz="1000">
                <a:solidFill>
                  <a:srgbClr val="434343"/>
                </a:solidFill>
                <a:latin typeface="Open Sans"/>
                <a:ea typeface="Open Sans"/>
                <a:cs typeface="Open Sans"/>
                <a:sym typeface="Open Sans"/>
              </a:defRPr>
            </a:lvl7pPr>
            <a:lvl8pPr lvl="7" algn="l" rtl="0">
              <a:lnSpc>
                <a:spcPct val="115000"/>
              </a:lnSpc>
              <a:buNone/>
              <a:defRPr sz="1000">
                <a:solidFill>
                  <a:srgbClr val="434343"/>
                </a:solidFill>
                <a:latin typeface="Open Sans"/>
                <a:ea typeface="Open Sans"/>
                <a:cs typeface="Open Sans"/>
                <a:sym typeface="Open Sans"/>
              </a:defRPr>
            </a:lvl8pPr>
            <a:lvl9pPr lvl="8" algn="l" rtl="0">
              <a:lnSpc>
                <a:spcPct val="115000"/>
              </a:lnSpc>
              <a:buNone/>
              <a:defRPr sz="1000">
                <a:solidFill>
                  <a:srgbClr val="434343"/>
                </a:solidFill>
                <a:latin typeface="Open Sans"/>
                <a:ea typeface="Open Sans"/>
                <a:cs typeface="Open Sans"/>
                <a:sym typeface="Open Sans"/>
              </a:defRPr>
            </a:lvl9pPr>
          </a:lstStyle>
          <a:p>
            <a:pPr marL="0" lvl="0" indent="0" algn="l" rtl="0">
              <a:spcBef>
                <a:spcPts val="0"/>
              </a:spcBef>
              <a:spcAft>
                <a:spcPts val="0"/>
              </a:spcAft>
              <a:buNone/>
            </a:pPr>
            <a:r>
              <a:rPr lang="en"/>
              <a:t>PERSPECTIVES ON HIGH-PERFORMANCE COMPUTING IN A BIG DATA WORLD</a:t>
            </a:r>
            <a:endParaRPr/>
          </a:p>
        </p:txBody>
      </p:sp>
      <p:sp>
        <p:nvSpPr>
          <p:cNvPr id="60" name="Google Shape;60;p11"/>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lvl1pPr lvl="0" rtl="0">
              <a:buNone/>
              <a:defRPr sz="1200">
                <a:latin typeface="Open Sans"/>
                <a:ea typeface="Open Sans"/>
                <a:cs typeface="Open Sans"/>
                <a:sym typeface="Open Sans"/>
              </a:defRPr>
            </a:lvl1pPr>
            <a:lvl2pPr lvl="1" rtl="0">
              <a:buNone/>
              <a:defRPr sz="1200">
                <a:latin typeface="Open Sans"/>
                <a:ea typeface="Open Sans"/>
                <a:cs typeface="Open Sans"/>
                <a:sym typeface="Open Sans"/>
              </a:defRPr>
            </a:lvl2pPr>
            <a:lvl3pPr lvl="2" rtl="0">
              <a:buNone/>
              <a:defRPr sz="1200">
                <a:latin typeface="Open Sans"/>
                <a:ea typeface="Open Sans"/>
                <a:cs typeface="Open Sans"/>
                <a:sym typeface="Open Sans"/>
              </a:defRPr>
            </a:lvl3pPr>
            <a:lvl4pPr lvl="3" rtl="0">
              <a:buNone/>
              <a:defRPr sz="1200">
                <a:latin typeface="Open Sans"/>
                <a:ea typeface="Open Sans"/>
                <a:cs typeface="Open Sans"/>
                <a:sym typeface="Open Sans"/>
              </a:defRPr>
            </a:lvl4pPr>
            <a:lvl5pPr lvl="4" rtl="0">
              <a:buNone/>
              <a:defRPr sz="1200">
                <a:latin typeface="Open Sans"/>
                <a:ea typeface="Open Sans"/>
                <a:cs typeface="Open Sans"/>
                <a:sym typeface="Open Sans"/>
              </a:defRPr>
            </a:lvl5pPr>
            <a:lvl6pPr lvl="5" rtl="0">
              <a:buNone/>
              <a:defRPr sz="1200">
                <a:latin typeface="Open Sans"/>
                <a:ea typeface="Open Sans"/>
                <a:cs typeface="Open Sans"/>
                <a:sym typeface="Open Sans"/>
              </a:defRPr>
            </a:lvl6pPr>
            <a:lvl7pPr lvl="6" rtl="0">
              <a:buNone/>
              <a:defRPr sz="1200">
                <a:latin typeface="Open Sans"/>
                <a:ea typeface="Open Sans"/>
                <a:cs typeface="Open Sans"/>
                <a:sym typeface="Open Sans"/>
              </a:defRPr>
            </a:lvl7pPr>
            <a:lvl8pPr lvl="7" rtl="0">
              <a:buNone/>
              <a:defRPr sz="1200">
                <a:latin typeface="Open Sans"/>
                <a:ea typeface="Open Sans"/>
                <a:cs typeface="Open Sans"/>
                <a:sym typeface="Open Sans"/>
              </a:defRPr>
            </a:lvl8pPr>
            <a:lvl9pPr lvl="8" rtl="0">
              <a:buNone/>
              <a:defRPr sz="1200">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cxnSp>
        <p:nvCxnSpPr>
          <p:cNvPr id="61" name="Google Shape;61;p11"/>
          <p:cNvCxnSpPr/>
          <p:nvPr/>
        </p:nvCxnSpPr>
        <p:spPr>
          <a:xfrm>
            <a:off x="-3750" y="4746400"/>
            <a:ext cx="9151500" cy="0"/>
          </a:xfrm>
          <a:prstGeom prst="straightConnector1">
            <a:avLst/>
          </a:prstGeom>
          <a:noFill/>
          <a:ln w="9525" cap="flat" cmpd="sng">
            <a:solidFill>
              <a:srgbClr val="B30838"/>
            </a:solidFill>
            <a:prstDash val="solid"/>
            <a:round/>
            <a:headEnd type="none" w="med" len="med"/>
            <a:tailEnd type="none" w="med" len="med"/>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
        <p:cNvGrpSpPr/>
        <p:nvPr/>
      </p:nvGrpSpPr>
      <p:grpSpPr>
        <a:xfrm>
          <a:off x="0" y="0"/>
          <a:ext cx="0" cy="0"/>
          <a:chOff x="0" y="0"/>
          <a:chExt cx="0" cy="0"/>
        </a:xfrm>
      </p:grpSpPr>
      <p:sp>
        <p:nvSpPr>
          <p:cNvPr id="63" name="Google Shape;63;p12"/>
          <p:cNvSpPr txBox="1">
            <a:spLocks noGrp="1"/>
          </p:cNvSpPr>
          <p:nvPr>
            <p:ph type="title"/>
          </p:nvPr>
        </p:nvSpPr>
        <p:spPr>
          <a:xfrm>
            <a:off x="266100" y="36475"/>
            <a:ext cx="8611800" cy="572700"/>
          </a:xfrm>
          <a:prstGeom prst="rect">
            <a:avLst/>
          </a:prstGeom>
        </p:spPr>
        <p:txBody>
          <a:bodyPr spcFirstLastPara="1" wrap="square" lIns="68575" tIns="34275" rIns="68575" bIns="34275" anchor="ctr" anchorCtr="0">
            <a:no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4" name="Google Shape;64;p12"/>
          <p:cNvSpPr txBox="1">
            <a:spLocks noGrp="1"/>
          </p:cNvSpPr>
          <p:nvPr>
            <p:ph type="sldNum" idx="12"/>
          </p:nvPr>
        </p:nvSpPr>
        <p:spPr>
          <a:xfrm>
            <a:off x="8472458" y="480496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4500"/>
              <a:buFont typeface="Calibri"/>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3" name="Google Shape;73;p14"/>
          <p:cNvSpPr txBox="1">
            <a:spLocks noGrp="1"/>
          </p:cNvSpPr>
          <p:nvPr>
            <p:ph type="body" idx="1"/>
          </p:nvPr>
        </p:nvSpPr>
        <p:spPr>
          <a:xfrm>
            <a:off x="623888" y="3442097"/>
            <a:ext cx="7886700" cy="11250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4" name="Google Shape;74;p14"/>
          <p:cNvSpPr txBox="1">
            <a:spLocks noGrp="1"/>
          </p:cNvSpPr>
          <p:nvPr>
            <p:ph type="sldNum" idx="12"/>
          </p:nvPr>
        </p:nvSpPr>
        <p:spPr>
          <a:xfrm>
            <a:off x="8246603" y="4777978"/>
            <a:ext cx="818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75" name="Google Shape;75;p14"/>
          <p:cNvSpPr txBox="1">
            <a:spLocks noGrp="1"/>
          </p:cNvSpPr>
          <p:nvPr>
            <p:ph type="dt" idx="10"/>
          </p:nvPr>
        </p:nvSpPr>
        <p:spPr>
          <a:xfrm>
            <a:off x="7078570" y="4777978"/>
            <a:ext cx="9696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900">
                <a:solidFill>
                  <a:srgbClr val="888888"/>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6"/>
        <p:cNvGrpSpPr/>
        <p:nvPr/>
      </p:nvGrpSpPr>
      <p:grpSpPr>
        <a:xfrm>
          <a:off x="0" y="0"/>
          <a:ext cx="0" cy="0"/>
          <a:chOff x="0" y="0"/>
          <a:chExt cx="0" cy="0"/>
        </a:xfrm>
      </p:grpSpPr>
      <p:sp>
        <p:nvSpPr>
          <p:cNvPr id="77" name="Google Shape;77;p15"/>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dk1"/>
              </a:buClr>
              <a:buSzPts val="4500"/>
              <a:buFont typeface="Calibri"/>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8" name="Google Shape;78;p15"/>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79" name="Google Shape;79;p15"/>
          <p:cNvSpPr txBox="1">
            <a:spLocks noGrp="1"/>
          </p:cNvSpPr>
          <p:nvPr>
            <p:ph type="dt" idx="10"/>
          </p:nvPr>
        </p:nvSpPr>
        <p:spPr>
          <a:xfrm>
            <a:off x="7078570" y="4777978"/>
            <a:ext cx="9696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0" name="Google Shape;80;p15"/>
          <p:cNvSpPr txBox="1">
            <a:spLocks noGrp="1"/>
          </p:cNvSpPr>
          <p:nvPr>
            <p:ph type="sldNum" idx="12"/>
          </p:nvPr>
        </p:nvSpPr>
        <p:spPr>
          <a:xfrm>
            <a:off x="8246603" y="4777978"/>
            <a:ext cx="818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400050" y="218125"/>
            <a:ext cx="7886700" cy="5445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2400"/>
              <a:buFont typeface="Open Sans SemiBold"/>
              <a:buNone/>
              <a:defRPr sz="2400" b="0">
                <a:latin typeface="Open Sans SemiBold"/>
                <a:ea typeface="Open Sans SemiBold"/>
                <a:cs typeface="Open Sans SemiBold"/>
                <a:sym typeface="Open Sans SemiBold"/>
              </a:defRPr>
            </a:lvl1pPr>
            <a:lvl2pPr lvl="1" algn="l" rtl="0">
              <a:lnSpc>
                <a:spcPct val="100000"/>
              </a:lnSpc>
              <a:spcBef>
                <a:spcPts val="0"/>
              </a:spcBef>
              <a:spcAft>
                <a:spcPts val="0"/>
              </a:spcAft>
              <a:buSzPts val="2400"/>
              <a:buFont typeface="Open Sans SemiBold"/>
              <a:buNone/>
              <a:defRPr sz="2400">
                <a:latin typeface="Open Sans SemiBold"/>
                <a:ea typeface="Open Sans SemiBold"/>
                <a:cs typeface="Open Sans SemiBold"/>
                <a:sym typeface="Open Sans SemiBold"/>
              </a:defRPr>
            </a:lvl2pPr>
            <a:lvl3pPr lvl="2" algn="l" rtl="0">
              <a:lnSpc>
                <a:spcPct val="100000"/>
              </a:lnSpc>
              <a:spcBef>
                <a:spcPts val="0"/>
              </a:spcBef>
              <a:spcAft>
                <a:spcPts val="0"/>
              </a:spcAft>
              <a:buSzPts val="2400"/>
              <a:buFont typeface="Open Sans SemiBold"/>
              <a:buNone/>
              <a:defRPr sz="2400">
                <a:latin typeface="Open Sans SemiBold"/>
                <a:ea typeface="Open Sans SemiBold"/>
                <a:cs typeface="Open Sans SemiBold"/>
                <a:sym typeface="Open Sans SemiBold"/>
              </a:defRPr>
            </a:lvl3pPr>
            <a:lvl4pPr lvl="3" algn="l" rtl="0">
              <a:lnSpc>
                <a:spcPct val="100000"/>
              </a:lnSpc>
              <a:spcBef>
                <a:spcPts val="0"/>
              </a:spcBef>
              <a:spcAft>
                <a:spcPts val="0"/>
              </a:spcAft>
              <a:buSzPts val="2400"/>
              <a:buFont typeface="Open Sans SemiBold"/>
              <a:buNone/>
              <a:defRPr sz="2400">
                <a:latin typeface="Open Sans SemiBold"/>
                <a:ea typeface="Open Sans SemiBold"/>
                <a:cs typeface="Open Sans SemiBold"/>
                <a:sym typeface="Open Sans SemiBold"/>
              </a:defRPr>
            </a:lvl4pPr>
            <a:lvl5pPr lvl="4" algn="l" rtl="0">
              <a:lnSpc>
                <a:spcPct val="100000"/>
              </a:lnSpc>
              <a:spcBef>
                <a:spcPts val="0"/>
              </a:spcBef>
              <a:spcAft>
                <a:spcPts val="0"/>
              </a:spcAft>
              <a:buSzPts val="2400"/>
              <a:buFont typeface="Open Sans SemiBold"/>
              <a:buNone/>
              <a:defRPr sz="2400">
                <a:latin typeface="Open Sans SemiBold"/>
                <a:ea typeface="Open Sans SemiBold"/>
                <a:cs typeface="Open Sans SemiBold"/>
                <a:sym typeface="Open Sans SemiBold"/>
              </a:defRPr>
            </a:lvl5pPr>
            <a:lvl6pPr lvl="5" algn="l" rtl="0">
              <a:lnSpc>
                <a:spcPct val="100000"/>
              </a:lnSpc>
              <a:spcBef>
                <a:spcPts val="0"/>
              </a:spcBef>
              <a:spcAft>
                <a:spcPts val="0"/>
              </a:spcAft>
              <a:buSzPts val="2400"/>
              <a:buFont typeface="Open Sans SemiBold"/>
              <a:buNone/>
              <a:defRPr sz="2400">
                <a:latin typeface="Open Sans SemiBold"/>
                <a:ea typeface="Open Sans SemiBold"/>
                <a:cs typeface="Open Sans SemiBold"/>
                <a:sym typeface="Open Sans SemiBold"/>
              </a:defRPr>
            </a:lvl6pPr>
            <a:lvl7pPr lvl="6" algn="l" rtl="0">
              <a:lnSpc>
                <a:spcPct val="100000"/>
              </a:lnSpc>
              <a:spcBef>
                <a:spcPts val="0"/>
              </a:spcBef>
              <a:spcAft>
                <a:spcPts val="0"/>
              </a:spcAft>
              <a:buSzPts val="2400"/>
              <a:buFont typeface="Open Sans SemiBold"/>
              <a:buNone/>
              <a:defRPr sz="2400">
                <a:latin typeface="Open Sans SemiBold"/>
                <a:ea typeface="Open Sans SemiBold"/>
                <a:cs typeface="Open Sans SemiBold"/>
                <a:sym typeface="Open Sans SemiBold"/>
              </a:defRPr>
            </a:lvl7pPr>
            <a:lvl8pPr lvl="7" algn="l" rtl="0">
              <a:lnSpc>
                <a:spcPct val="100000"/>
              </a:lnSpc>
              <a:spcBef>
                <a:spcPts val="0"/>
              </a:spcBef>
              <a:spcAft>
                <a:spcPts val="0"/>
              </a:spcAft>
              <a:buSzPts val="2400"/>
              <a:buFont typeface="Open Sans SemiBold"/>
              <a:buNone/>
              <a:defRPr sz="2400">
                <a:latin typeface="Open Sans SemiBold"/>
                <a:ea typeface="Open Sans SemiBold"/>
                <a:cs typeface="Open Sans SemiBold"/>
                <a:sym typeface="Open Sans SemiBold"/>
              </a:defRPr>
            </a:lvl8pPr>
            <a:lvl9pPr lvl="8" algn="l" rtl="0">
              <a:lnSpc>
                <a:spcPct val="100000"/>
              </a:lnSpc>
              <a:spcBef>
                <a:spcPts val="0"/>
              </a:spcBef>
              <a:spcAft>
                <a:spcPts val="0"/>
              </a:spcAft>
              <a:buSzPts val="2400"/>
              <a:buFont typeface="Open Sans SemiBold"/>
              <a:buNone/>
              <a:defRPr sz="2400">
                <a:latin typeface="Open Sans SemiBold"/>
                <a:ea typeface="Open Sans SemiBold"/>
                <a:cs typeface="Open Sans SemiBold"/>
                <a:sym typeface="Open Sans SemiBold"/>
              </a:defRPr>
            </a:lvl9pPr>
          </a:lstStyle>
          <a:p>
            <a:endParaRPr/>
          </a:p>
        </p:txBody>
      </p:sp>
      <p:sp>
        <p:nvSpPr>
          <p:cNvPr id="83" name="Google Shape;83;p1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4" name="Google Shape;84;p16"/>
          <p:cNvSpPr/>
          <p:nvPr/>
        </p:nvSpPr>
        <p:spPr>
          <a:xfrm>
            <a:off x="-100" y="4746400"/>
            <a:ext cx="9144000" cy="4323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6"/>
          <p:cNvSpPr txBox="1">
            <a:spLocks noGrp="1"/>
          </p:cNvSpPr>
          <p:nvPr>
            <p:ph type="sldNum" idx="12"/>
          </p:nvPr>
        </p:nvSpPr>
        <p:spPr>
          <a:xfrm>
            <a:off x="207725" y="4789650"/>
            <a:ext cx="6423600" cy="354000"/>
          </a:xfrm>
          <a:prstGeom prst="rect">
            <a:avLst/>
          </a:prstGeom>
        </p:spPr>
        <p:txBody>
          <a:bodyPr spcFirstLastPara="1" wrap="square" lIns="68575" tIns="34275" rIns="68575" bIns="34275" anchor="ctr" anchorCtr="0">
            <a:noAutofit/>
          </a:bodyPr>
          <a:lstStyle>
            <a:lvl1pPr lvl="0" algn="l" rtl="0">
              <a:lnSpc>
                <a:spcPct val="115000"/>
              </a:lnSpc>
              <a:buNone/>
              <a:defRPr sz="1100">
                <a:solidFill>
                  <a:srgbClr val="434343"/>
                </a:solidFill>
                <a:latin typeface="Open Sans"/>
                <a:ea typeface="Open Sans"/>
                <a:cs typeface="Open Sans"/>
                <a:sym typeface="Open Sans"/>
              </a:defRPr>
            </a:lvl1pPr>
            <a:lvl2pPr lvl="1" algn="l" rtl="0">
              <a:lnSpc>
                <a:spcPct val="115000"/>
              </a:lnSpc>
              <a:buNone/>
              <a:defRPr sz="1100">
                <a:solidFill>
                  <a:srgbClr val="434343"/>
                </a:solidFill>
                <a:latin typeface="Open Sans"/>
                <a:ea typeface="Open Sans"/>
                <a:cs typeface="Open Sans"/>
                <a:sym typeface="Open Sans"/>
              </a:defRPr>
            </a:lvl2pPr>
            <a:lvl3pPr lvl="2" algn="l" rtl="0">
              <a:lnSpc>
                <a:spcPct val="115000"/>
              </a:lnSpc>
              <a:buNone/>
              <a:defRPr sz="1100">
                <a:solidFill>
                  <a:srgbClr val="434343"/>
                </a:solidFill>
                <a:latin typeface="Open Sans"/>
                <a:ea typeface="Open Sans"/>
                <a:cs typeface="Open Sans"/>
                <a:sym typeface="Open Sans"/>
              </a:defRPr>
            </a:lvl3pPr>
            <a:lvl4pPr lvl="3" algn="l" rtl="0">
              <a:lnSpc>
                <a:spcPct val="115000"/>
              </a:lnSpc>
              <a:buNone/>
              <a:defRPr sz="1100">
                <a:solidFill>
                  <a:srgbClr val="434343"/>
                </a:solidFill>
                <a:latin typeface="Open Sans"/>
                <a:ea typeface="Open Sans"/>
                <a:cs typeface="Open Sans"/>
                <a:sym typeface="Open Sans"/>
              </a:defRPr>
            </a:lvl4pPr>
            <a:lvl5pPr lvl="4" algn="l" rtl="0">
              <a:lnSpc>
                <a:spcPct val="115000"/>
              </a:lnSpc>
              <a:buNone/>
              <a:defRPr sz="1100">
                <a:solidFill>
                  <a:srgbClr val="434343"/>
                </a:solidFill>
                <a:latin typeface="Open Sans"/>
                <a:ea typeface="Open Sans"/>
                <a:cs typeface="Open Sans"/>
                <a:sym typeface="Open Sans"/>
              </a:defRPr>
            </a:lvl5pPr>
            <a:lvl6pPr lvl="5" algn="l" rtl="0">
              <a:lnSpc>
                <a:spcPct val="115000"/>
              </a:lnSpc>
              <a:buNone/>
              <a:defRPr sz="1100">
                <a:solidFill>
                  <a:srgbClr val="434343"/>
                </a:solidFill>
                <a:latin typeface="Open Sans"/>
                <a:ea typeface="Open Sans"/>
                <a:cs typeface="Open Sans"/>
                <a:sym typeface="Open Sans"/>
              </a:defRPr>
            </a:lvl6pPr>
            <a:lvl7pPr lvl="6" algn="l" rtl="0">
              <a:lnSpc>
                <a:spcPct val="115000"/>
              </a:lnSpc>
              <a:buNone/>
              <a:defRPr sz="1100">
                <a:solidFill>
                  <a:srgbClr val="434343"/>
                </a:solidFill>
                <a:latin typeface="Open Sans"/>
                <a:ea typeface="Open Sans"/>
                <a:cs typeface="Open Sans"/>
                <a:sym typeface="Open Sans"/>
              </a:defRPr>
            </a:lvl7pPr>
            <a:lvl8pPr lvl="7" algn="l" rtl="0">
              <a:lnSpc>
                <a:spcPct val="115000"/>
              </a:lnSpc>
              <a:buNone/>
              <a:defRPr sz="1100">
                <a:solidFill>
                  <a:srgbClr val="434343"/>
                </a:solidFill>
                <a:latin typeface="Open Sans"/>
                <a:ea typeface="Open Sans"/>
                <a:cs typeface="Open Sans"/>
                <a:sym typeface="Open Sans"/>
              </a:defRPr>
            </a:lvl8pPr>
            <a:lvl9pPr lvl="8" algn="l" rtl="0">
              <a:lnSpc>
                <a:spcPct val="115000"/>
              </a:lnSpc>
              <a:buNone/>
              <a:defRPr sz="1100">
                <a:solidFill>
                  <a:srgbClr val="434343"/>
                </a:solidFill>
                <a:latin typeface="Open Sans"/>
                <a:ea typeface="Open Sans"/>
                <a:cs typeface="Open Sans"/>
                <a:sym typeface="Open Sans"/>
              </a:defRPr>
            </a:lvl9pPr>
          </a:lstStyle>
          <a:p>
            <a:pPr marL="0" lvl="0" indent="0" algn="l" rtl="0">
              <a:spcBef>
                <a:spcPts val="0"/>
              </a:spcBef>
              <a:spcAft>
                <a:spcPts val="0"/>
              </a:spcAft>
              <a:buNone/>
            </a:pPr>
            <a:r>
              <a:rPr lang="en"/>
              <a:t>PERSPECTIVES ON HIGH-PERFORMANCE COMPUTING IN A BIG DATA WORLD</a:t>
            </a:r>
            <a:endParaRPr/>
          </a:p>
        </p:txBody>
      </p:sp>
      <p:sp>
        <p:nvSpPr>
          <p:cNvPr id="86" name="Google Shape;86;p16"/>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lvl1pPr lvl="0" rtl="0">
              <a:buNone/>
              <a:defRPr sz="1200">
                <a:latin typeface="Open Sans"/>
                <a:ea typeface="Open Sans"/>
                <a:cs typeface="Open Sans"/>
                <a:sym typeface="Open Sans"/>
              </a:defRPr>
            </a:lvl1pPr>
            <a:lvl2pPr lvl="1" rtl="0">
              <a:buNone/>
              <a:defRPr sz="1200">
                <a:latin typeface="Open Sans"/>
                <a:ea typeface="Open Sans"/>
                <a:cs typeface="Open Sans"/>
                <a:sym typeface="Open Sans"/>
              </a:defRPr>
            </a:lvl2pPr>
            <a:lvl3pPr lvl="2" rtl="0">
              <a:buNone/>
              <a:defRPr sz="1200">
                <a:latin typeface="Open Sans"/>
                <a:ea typeface="Open Sans"/>
                <a:cs typeface="Open Sans"/>
                <a:sym typeface="Open Sans"/>
              </a:defRPr>
            </a:lvl3pPr>
            <a:lvl4pPr lvl="3" rtl="0">
              <a:buNone/>
              <a:defRPr sz="1200">
                <a:latin typeface="Open Sans"/>
                <a:ea typeface="Open Sans"/>
                <a:cs typeface="Open Sans"/>
                <a:sym typeface="Open Sans"/>
              </a:defRPr>
            </a:lvl4pPr>
            <a:lvl5pPr lvl="4" rtl="0">
              <a:buNone/>
              <a:defRPr sz="1200">
                <a:latin typeface="Open Sans"/>
                <a:ea typeface="Open Sans"/>
                <a:cs typeface="Open Sans"/>
                <a:sym typeface="Open Sans"/>
              </a:defRPr>
            </a:lvl5pPr>
            <a:lvl6pPr lvl="5" rtl="0">
              <a:buNone/>
              <a:defRPr sz="1200">
                <a:latin typeface="Open Sans"/>
                <a:ea typeface="Open Sans"/>
                <a:cs typeface="Open Sans"/>
                <a:sym typeface="Open Sans"/>
              </a:defRPr>
            </a:lvl6pPr>
            <a:lvl7pPr lvl="6" rtl="0">
              <a:buNone/>
              <a:defRPr sz="1200">
                <a:latin typeface="Open Sans"/>
                <a:ea typeface="Open Sans"/>
                <a:cs typeface="Open Sans"/>
                <a:sym typeface="Open Sans"/>
              </a:defRPr>
            </a:lvl7pPr>
            <a:lvl8pPr lvl="7" rtl="0">
              <a:buNone/>
              <a:defRPr sz="1200">
                <a:latin typeface="Open Sans"/>
                <a:ea typeface="Open Sans"/>
                <a:cs typeface="Open Sans"/>
                <a:sym typeface="Open Sans"/>
              </a:defRPr>
            </a:lvl8pPr>
            <a:lvl9pPr lvl="8" rtl="0">
              <a:buNone/>
              <a:defRPr sz="1200">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cxnSp>
        <p:nvCxnSpPr>
          <p:cNvPr id="87" name="Google Shape;87;p16"/>
          <p:cNvCxnSpPr/>
          <p:nvPr/>
        </p:nvCxnSpPr>
        <p:spPr>
          <a:xfrm>
            <a:off x="-3750" y="4746400"/>
            <a:ext cx="9151500" cy="0"/>
          </a:xfrm>
          <a:prstGeom prst="straightConnector1">
            <a:avLst/>
          </a:prstGeom>
          <a:noFill/>
          <a:ln w="9525" cap="flat" cmpd="sng">
            <a:solidFill>
              <a:srgbClr val="B30838"/>
            </a:solidFill>
            <a:prstDash val="solid"/>
            <a:round/>
            <a:headEnd type="none" w="med" len="med"/>
            <a:tailEnd type="none" w="med" len="med"/>
          </a:ln>
        </p:spPr>
      </p:cxnSp>
      <p:cxnSp>
        <p:nvCxnSpPr>
          <p:cNvPr id="88" name="Google Shape;88;p16"/>
          <p:cNvCxnSpPr/>
          <p:nvPr/>
        </p:nvCxnSpPr>
        <p:spPr>
          <a:xfrm>
            <a:off x="506875" y="864350"/>
            <a:ext cx="1887900" cy="0"/>
          </a:xfrm>
          <a:prstGeom prst="straightConnector1">
            <a:avLst/>
          </a:prstGeom>
          <a:noFill/>
          <a:ln w="19050" cap="flat" cmpd="sng">
            <a:solidFill>
              <a:srgbClr val="B30838"/>
            </a:solidFill>
            <a:prstDash val="solid"/>
            <a:round/>
            <a:headEnd type="none" w="med" len="med"/>
            <a:tailEnd type="none" w="med" len="med"/>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lvl="1" algn="ctr" rtl="0">
              <a:lnSpc>
                <a:spcPct val="100000"/>
              </a:lnSpc>
              <a:spcBef>
                <a:spcPts val="0"/>
              </a:spcBef>
              <a:spcAft>
                <a:spcPts val="0"/>
              </a:spcAft>
              <a:buClr>
                <a:schemeClr val="dk1"/>
              </a:buClr>
              <a:buSzPts val="3600"/>
              <a:buFont typeface="Arial"/>
              <a:buNone/>
              <a:defRPr sz="3600">
                <a:solidFill>
                  <a:schemeClr val="dk1"/>
                </a:solidFill>
              </a:defRPr>
            </a:lvl2pPr>
            <a:lvl3pPr lvl="2" algn="ctr" rtl="0">
              <a:lnSpc>
                <a:spcPct val="100000"/>
              </a:lnSpc>
              <a:spcBef>
                <a:spcPts val="0"/>
              </a:spcBef>
              <a:spcAft>
                <a:spcPts val="0"/>
              </a:spcAft>
              <a:buClr>
                <a:schemeClr val="dk1"/>
              </a:buClr>
              <a:buSzPts val="3600"/>
              <a:buFont typeface="Arial"/>
              <a:buNone/>
              <a:defRPr sz="3600">
                <a:solidFill>
                  <a:schemeClr val="dk1"/>
                </a:solidFill>
              </a:defRPr>
            </a:lvl3pPr>
            <a:lvl4pPr lvl="3" algn="ctr" rtl="0">
              <a:lnSpc>
                <a:spcPct val="100000"/>
              </a:lnSpc>
              <a:spcBef>
                <a:spcPts val="0"/>
              </a:spcBef>
              <a:spcAft>
                <a:spcPts val="0"/>
              </a:spcAft>
              <a:buClr>
                <a:schemeClr val="dk1"/>
              </a:buClr>
              <a:buSzPts val="3600"/>
              <a:buFont typeface="Arial"/>
              <a:buNone/>
              <a:defRPr sz="3600">
                <a:solidFill>
                  <a:schemeClr val="dk1"/>
                </a:solidFill>
              </a:defRPr>
            </a:lvl4pPr>
            <a:lvl5pPr lvl="4" algn="ctr" rtl="0">
              <a:lnSpc>
                <a:spcPct val="100000"/>
              </a:lnSpc>
              <a:spcBef>
                <a:spcPts val="0"/>
              </a:spcBef>
              <a:spcAft>
                <a:spcPts val="0"/>
              </a:spcAft>
              <a:buClr>
                <a:schemeClr val="dk1"/>
              </a:buClr>
              <a:buSzPts val="3600"/>
              <a:buFont typeface="Arial"/>
              <a:buNone/>
              <a:defRPr sz="3600">
                <a:solidFill>
                  <a:schemeClr val="dk1"/>
                </a:solidFill>
              </a:defRPr>
            </a:lvl5pPr>
            <a:lvl6pPr lvl="5" algn="ctr" rtl="0">
              <a:lnSpc>
                <a:spcPct val="100000"/>
              </a:lnSpc>
              <a:spcBef>
                <a:spcPts val="0"/>
              </a:spcBef>
              <a:spcAft>
                <a:spcPts val="0"/>
              </a:spcAft>
              <a:buClr>
                <a:schemeClr val="dk1"/>
              </a:buClr>
              <a:buSzPts val="3600"/>
              <a:buFont typeface="Arial"/>
              <a:buNone/>
              <a:defRPr sz="3600">
                <a:solidFill>
                  <a:schemeClr val="dk1"/>
                </a:solidFill>
              </a:defRPr>
            </a:lvl6pPr>
            <a:lvl7pPr lvl="6" algn="ctr" rtl="0">
              <a:lnSpc>
                <a:spcPct val="100000"/>
              </a:lnSpc>
              <a:spcBef>
                <a:spcPts val="0"/>
              </a:spcBef>
              <a:spcAft>
                <a:spcPts val="0"/>
              </a:spcAft>
              <a:buClr>
                <a:schemeClr val="dk1"/>
              </a:buClr>
              <a:buSzPts val="3600"/>
              <a:buFont typeface="Arial"/>
              <a:buNone/>
              <a:defRPr sz="3600">
                <a:solidFill>
                  <a:schemeClr val="dk1"/>
                </a:solidFill>
              </a:defRPr>
            </a:lvl7pPr>
            <a:lvl8pPr lvl="7" algn="ctr" rtl="0">
              <a:lnSpc>
                <a:spcPct val="100000"/>
              </a:lnSpc>
              <a:spcBef>
                <a:spcPts val="0"/>
              </a:spcBef>
              <a:spcAft>
                <a:spcPts val="0"/>
              </a:spcAft>
              <a:buClr>
                <a:schemeClr val="dk1"/>
              </a:buClr>
              <a:buSzPts val="3600"/>
              <a:buFont typeface="Arial"/>
              <a:buNone/>
              <a:defRPr sz="3600">
                <a:solidFill>
                  <a:schemeClr val="dk1"/>
                </a:solidFill>
              </a:defRPr>
            </a:lvl8pPr>
            <a:lvl9pPr lvl="8" algn="ctr" rtl="0">
              <a:lnSpc>
                <a:spcPct val="100000"/>
              </a:lnSpc>
              <a:spcBef>
                <a:spcPts val="0"/>
              </a:spcBef>
              <a:spcAft>
                <a:spcPts val="0"/>
              </a:spcAft>
              <a:buClr>
                <a:schemeClr val="dk1"/>
              </a:buClr>
              <a:buSzPts val="3600"/>
              <a:buFont typeface="Arial"/>
              <a:buNone/>
              <a:defRPr sz="3600">
                <a:solidFill>
                  <a:schemeClr val="dk1"/>
                </a:solidFill>
              </a:defRPr>
            </a:lvl9pPr>
          </a:lstStyle>
          <a:p>
            <a:endParaRPr/>
          </a:p>
        </p:txBody>
      </p:sp>
      <p:sp>
        <p:nvSpPr>
          <p:cNvPr id="91" name="Google Shape;91;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lvl1pPr lvl="0" algn="l" rtl="0">
              <a:lnSpc>
                <a:spcPct val="90000"/>
              </a:lnSpc>
              <a:spcBef>
                <a:spcPts val="0"/>
              </a:spcBef>
              <a:spcAft>
                <a:spcPts val="0"/>
              </a:spcAft>
              <a:buClr>
                <a:schemeClr val="dk1"/>
              </a:buClr>
              <a:buSzPts val="2100"/>
              <a:buFont typeface="Calibri"/>
              <a:buNone/>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a:endParaRPr/>
          </a:p>
        </p:txBody>
      </p:sp>
      <p:sp>
        <p:nvSpPr>
          <p:cNvPr id="94" name="Google Shape;94;p18"/>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Autofit/>
          </a:bodyPr>
          <a:lstStyle>
            <a:lvl1pPr marL="457200" lvl="0" indent="-317500" algn="l" rtl="0">
              <a:lnSpc>
                <a:spcPct val="90000"/>
              </a:lnSpc>
              <a:spcBef>
                <a:spcPts val="0"/>
              </a:spcBef>
              <a:spcAft>
                <a:spcPts val="0"/>
              </a:spcAft>
              <a:buClr>
                <a:schemeClr val="dk1"/>
              </a:buClr>
              <a:buSzPts val="1400"/>
              <a:buChar char="●"/>
              <a:defRPr/>
            </a:lvl1pPr>
            <a:lvl2pPr marL="914400" lvl="1" indent="-298450" algn="l" rtl="0">
              <a:lnSpc>
                <a:spcPct val="90000"/>
              </a:lnSpc>
              <a:spcBef>
                <a:spcPts val="1600"/>
              </a:spcBef>
              <a:spcAft>
                <a:spcPts val="0"/>
              </a:spcAft>
              <a:buClr>
                <a:schemeClr val="dk1"/>
              </a:buClr>
              <a:buSzPts val="1100"/>
              <a:buChar char="○"/>
              <a:defRPr/>
            </a:lvl2pPr>
            <a:lvl3pPr marL="1371600" lvl="2" indent="-298450" algn="l" rtl="0">
              <a:lnSpc>
                <a:spcPct val="90000"/>
              </a:lnSpc>
              <a:spcBef>
                <a:spcPts val="1600"/>
              </a:spcBef>
              <a:spcAft>
                <a:spcPts val="0"/>
              </a:spcAft>
              <a:buClr>
                <a:schemeClr val="dk1"/>
              </a:buClr>
              <a:buSzPts val="1100"/>
              <a:buChar char="■"/>
              <a:defRPr/>
            </a:lvl3pPr>
            <a:lvl4pPr marL="1828800" lvl="3" indent="-298450" algn="l" rtl="0">
              <a:lnSpc>
                <a:spcPct val="90000"/>
              </a:lnSpc>
              <a:spcBef>
                <a:spcPts val="1600"/>
              </a:spcBef>
              <a:spcAft>
                <a:spcPts val="0"/>
              </a:spcAft>
              <a:buClr>
                <a:schemeClr val="dk1"/>
              </a:buClr>
              <a:buSzPts val="1100"/>
              <a:buChar char="●"/>
              <a:defRPr/>
            </a:lvl4pPr>
            <a:lvl5pPr marL="2286000" lvl="4" indent="-298450" algn="l" rtl="0">
              <a:lnSpc>
                <a:spcPct val="90000"/>
              </a:lnSpc>
              <a:spcBef>
                <a:spcPts val="1600"/>
              </a:spcBef>
              <a:spcAft>
                <a:spcPts val="0"/>
              </a:spcAft>
              <a:buClr>
                <a:schemeClr val="dk1"/>
              </a:buClr>
              <a:buSzPts val="1100"/>
              <a:buChar char="○"/>
              <a:defRPr/>
            </a:lvl5pPr>
            <a:lvl6pPr marL="2743200" lvl="5" indent="-298450" algn="l" rtl="0">
              <a:lnSpc>
                <a:spcPct val="90000"/>
              </a:lnSpc>
              <a:spcBef>
                <a:spcPts val="1600"/>
              </a:spcBef>
              <a:spcAft>
                <a:spcPts val="0"/>
              </a:spcAft>
              <a:buClr>
                <a:schemeClr val="dk1"/>
              </a:buClr>
              <a:buSzPts val="1100"/>
              <a:buChar char="■"/>
              <a:defRPr/>
            </a:lvl6pPr>
            <a:lvl7pPr marL="3200400" lvl="6" indent="-298450" algn="l" rtl="0">
              <a:lnSpc>
                <a:spcPct val="90000"/>
              </a:lnSpc>
              <a:spcBef>
                <a:spcPts val="1600"/>
              </a:spcBef>
              <a:spcAft>
                <a:spcPts val="0"/>
              </a:spcAft>
              <a:buClr>
                <a:schemeClr val="dk1"/>
              </a:buClr>
              <a:buSzPts val="1100"/>
              <a:buChar char="●"/>
              <a:defRPr/>
            </a:lvl7pPr>
            <a:lvl8pPr marL="3657600" lvl="7" indent="-298450" algn="l" rtl="0">
              <a:lnSpc>
                <a:spcPct val="90000"/>
              </a:lnSpc>
              <a:spcBef>
                <a:spcPts val="1600"/>
              </a:spcBef>
              <a:spcAft>
                <a:spcPts val="0"/>
              </a:spcAft>
              <a:buClr>
                <a:schemeClr val="dk1"/>
              </a:buClr>
              <a:buSzPts val="1100"/>
              <a:buChar char="○"/>
              <a:defRPr/>
            </a:lvl8pPr>
            <a:lvl9pPr marL="4114800" lvl="8" indent="-298450" algn="l" rtl="0">
              <a:lnSpc>
                <a:spcPct val="90000"/>
              </a:lnSpc>
              <a:spcBef>
                <a:spcPts val="1600"/>
              </a:spcBef>
              <a:spcAft>
                <a:spcPts val="1600"/>
              </a:spcAft>
              <a:buClr>
                <a:schemeClr val="dk1"/>
              </a:buClr>
              <a:buSzPts val="1100"/>
              <a:buChar char="■"/>
              <a:defRPr/>
            </a:lvl9pPr>
          </a:lstStyle>
          <a:p>
            <a:endParaRPr/>
          </a:p>
        </p:txBody>
      </p:sp>
      <p:sp>
        <p:nvSpPr>
          <p:cNvPr id="95" name="Google Shape;95;p18"/>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lvl="0"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lvl="1"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lvl="2"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lvl="3"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lvl="4"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lvl="5"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lvl="6"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lvl="7"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lvl="8" indent="0" algn="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
        <p:nvSpPr>
          <p:cNvPr id="97" name="Google Shape;97;p19"/>
          <p:cNvSpPr txBox="1">
            <a:spLocks noGrp="1"/>
          </p:cNvSpPr>
          <p:nvPr>
            <p:ph type="dt" idx="10"/>
          </p:nvPr>
        </p:nvSpPr>
        <p:spPr>
          <a:xfrm>
            <a:off x="7078570" y="4777978"/>
            <a:ext cx="9696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8" name="Google Shape;98;p19"/>
          <p:cNvSpPr txBox="1">
            <a:spLocks noGrp="1"/>
          </p:cNvSpPr>
          <p:nvPr>
            <p:ph type="sldNum" idx="12"/>
          </p:nvPr>
        </p:nvSpPr>
        <p:spPr>
          <a:xfrm>
            <a:off x="8246603" y="4777978"/>
            <a:ext cx="818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SzPts val="900"/>
              <a:buNone/>
              <a:defRPr>
                <a:solidFill>
                  <a:srgbClr val="888888"/>
                </a:solidFill>
              </a:defRPr>
            </a:lvl1pPr>
            <a:lvl2pPr marL="0" marR="0" lvl="1" indent="0" algn="r" rtl="0">
              <a:lnSpc>
                <a:spcPct val="100000"/>
              </a:lnSpc>
              <a:spcBef>
                <a:spcPts val="0"/>
              </a:spcBef>
              <a:spcAft>
                <a:spcPts val="0"/>
              </a:spcAft>
              <a:buSzPts val="900"/>
              <a:buNone/>
              <a:defRPr>
                <a:solidFill>
                  <a:srgbClr val="888888"/>
                </a:solidFill>
              </a:defRPr>
            </a:lvl2pPr>
            <a:lvl3pPr marL="0" marR="0" lvl="2" indent="0" algn="r" rtl="0">
              <a:lnSpc>
                <a:spcPct val="100000"/>
              </a:lnSpc>
              <a:spcBef>
                <a:spcPts val="0"/>
              </a:spcBef>
              <a:spcAft>
                <a:spcPts val="0"/>
              </a:spcAft>
              <a:buSzPts val="900"/>
              <a:buNone/>
              <a:defRPr>
                <a:solidFill>
                  <a:srgbClr val="888888"/>
                </a:solidFill>
              </a:defRPr>
            </a:lvl3pPr>
            <a:lvl4pPr marL="0" marR="0" lvl="3" indent="0" algn="r" rtl="0">
              <a:lnSpc>
                <a:spcPct val="100000"/>
              </a:lnSpc>
              <a:spcBef>
                <a:spcPts val="0"/>
              </a:spcBef>
              <a:spcAft>
                <a:spcPts val="0"/>
              </a:spcAft>
              <a:buSzPts val="900"/>
              <a:buNone/>
              <a:defRPr>
                <a:solidFill>
                  <a:srgbClr val="888888"/>
                </a:solidFill>
              </a:defRPr>
            </a:lvl4pPr>
            <a:lvl5pPr marL="0" marR="0" lvl="4" indent="0" algn="r" rtl="0">
              <a:lnSpc>
                <a:spcPct val="100000"/>
              </a:lnSpc>
              <a:spcBef>
                <a:spcPts val="0"/>
              </a:spcBef>
              <a:spcAft>
                <a:spcPts val="0"/>
              </a:spcAft>
              <a:buSzPts val="900"/>
              <a:buNone/>
              <a:defRPr>
                <a:solidFill>
                  <a:srgbClr val="888888"/>
                </a:solidFill>
              </a:defRPr>
            </a:lvl5pPr>
            <a:lvl6pPr marL="0" marR="0" lvl="5" indent="0" algn="r" rtl="0">
              <a:lnSpc>
                <a:spcPct val="100000"/>
              </a:lnSpc>
              <a:spcBef>
                <a:spcPts val="0"/>
              </a:spcBef>
              <a:spcAft>
                <a:spcPts val="0"/>
              </a:spcAft>
              <a:buSzPts val="900"/>
              <a:buNone/>
              <a:defRPr>
                <a:solidFill>
                  <a:srgbClr val="888888"/>
                </a:solidFill>
              </a:defRPr>
            </a:lvl6pPr>
            <a:lvl7pPr marL="0" marR="0" lvl="6" indent="0" algn="r" rtl="0">
              <a:lnSpc>
                <a:spcPct val="100000"/>
              </a:lnSpc>
              <a:spcBef>
                <a:spcPts val="0"/>
              </a:spcBef>
              <a:spcAft>
                <a:spcPts val="0"/>
              </a:spcAft>
              <a:buSzPts val="900"/>
              <a:buNone/>
              <a:defRPr>
                <a:solidFill>
                  <a:srgbClr val="888888"/>
                </a:solidFill>
              </a:defRPr>
            </a:lvl7pPr>
            <a:lvl8pPr marL="0" marR="0" lvl="7" indent="0" algn="r" rtl="0">
              <a:lnSpc>
                <a:spcPct val="100000"/>
              </a:lnSpc>
              <a:spcBef>
                <a:spcPts val="0"/>
              </a:spcBef>
              <a:spcAft>
                <a:spcPts val="0"/>
              </a:spcAft>
              <a:buSzPts val="900"/>
              <a:buNone/>
              <a:defRPr>
                <a:solidFill>
                  <a:srgbClr val="888888"/>
                </a:solidFill>
              </a:defRPr>
            </a:lvl8pPr>
            <a:lvl9pPr marL="0" marR="0" lvl="8" indent="0" algn="r" rtl="0">
              <a:lnSpc>
                <a:spcPct val="100000"/>
              </a:lnSpc>
              <a:spcBef>
                <a:spcPts val="0"/>
              </a:spcBef>
              <a:spcAft>
                <a:spcPts val="0"/>
              </a:spcAft>
              <a:buSzPts val="900"/>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9"/>
        <p:cNvGrpSpPr/>
        <p:nvPr/>
      </p:nvGrpSpPr>
      <p:grpSpPr>
        <a:xfrm>
          <a:off x="0" y="0"/>
          <a:ext cx="0" cy="0"/>
          <a:chOff x="0" y="0"/>
          <a:chExt cx="0" cy="0"/>
        </a:xfrm>
      </p:grpSpPr>
      <p:sp>
        <p:nvSpPr>
          <p:cNvPr id="100" name="Google Shape;100;p2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1" name="Google Shape;101;p20"/>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2" name="Google Shape;102;p20"/>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3" name="Google Shape;103;p20"/>
          <p:cNvSpPr txBox="1">
            <a:spLocks noGrp="1"/>
          </p:cNvSpPr>
          <p:nvPr>
            <p:ph type="dt" idx="10"/>
          </p:nvPr>
        </p:nvSpPr>
        <p:spPr>
          <a:xfrm>
            <a:off x="7078570" y="4777978"/>
            <a:ext cx="9696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4" name="Google Shape;104;p20"/>
          <p:cNvSpPr txBox="1">
            <a:spLocks noGrp="1"/>
          </p:cNvSpPr>
          <p:nvPr>
            <p:ph type="sldNum" idx="12"/>
          </p:nvPr>
        </p:nvSpPr>
        <p:spPr>
          <a:xfrm>
            <a:off x="8246603" y="4777978"/>
            <a:ext cx="818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5"/>
        <p:cNvGrpSpPr/>
        <p:nvPr/>
      </p:nvGrpSpPr>
      <p:grpSpPr>
        <a:xfrm>
          <a:off x="0" y="0"/>
          <a:ext cx="0" cy="0"/>
          <a:chOff x="0" y="0"/>
          <a:chExt cx="0" cy="0"/>
        </a:xfrm>
      </p:grpSpPr>
      <p:sp>
        <p:nvSpPr>
          <p:cNvPr id="106" name="Google Shape;106;p21"/>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7" name="Google Shape;107;p21"/>
          <p:cNvSpPr txBox="1">
            <a:spLocks noGrp="1"/>
          </p:cNvSpPr>
          <p:nvPr>
            <p:ph type="body" idx="1"/>
          </p:nvPr>
        </p:nvSpPr>
        <p:spPr>
          <a:xfrm>
            <a:off x="629841" y="1260872"/>
            <a:ext cx="38682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08" name="Google Shape;108;p21"/>
          <p:cNvSpPr txBox="1">
            <a:spLocks noGrp="1"/>
          </p:cNvSpPr>
          <p:nvPr>
            <p:ph type="body" idx="2"/>
          </p:nvPr>
        </p:nvSpPr>
        <p:spPr>
          <a:xfrm>
            <a:off x="629841" y="1878806"/>
            <a:ext cx="3868200" cy="2763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9" name="Google Shape;109;p21"/>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10" name="Google Shape;110;p21"/>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11" name="Google Shape;111;p21"/>
          <p:cNvSpPr txBox="1">
            <a:spLocks noGrp="1"/>
          </p:cNvSpPr>
          <p:nvPr>
            <p:ph type="dt" idx="10"/>
          </p:nvPr>
        </p:nvSpPr>
        <p:spPr>
          <a:xfrm>
            <a:off x="7078570" y="4777978"/>
            <a:ext cx="9696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2" name="Google Shape;112;p21"/>
          <p:cNvSpPr txBox="1">
            <a:spLocks noGrp="1"/>
          </p:cNvSpPr>
          <p:nvPr>
            <p:ph type="sldNum" idx="12"/>
          </p:nvPr>
        </p:nvSpPr>
        <p:spPr>
          <a:xfrm>
            <a:off x="8246603" y="4777978"/>
            <a:ext cx="818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3"/>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 name="Google Shape;18;p3"/>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9" name="Google Shape;19;p3"/>
          <p:cNvSpPr txBox="1">
            <a:spLocks noGrp="1"/>
          </p:cNvSpPr>
          <p:nvPr>
            <p:ph type="dt" idx="10"/>
          </p:nvPr>
        </p:nvSpPr>
        <p:spPr>
          <a:xfrm>
            <a:off x="7078570" y="4777978"/>
            <a:ext cx="969661"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 name="Google Shape;20;p3"/>
          <p:cNvSpPr txBox="1">
            <a:spLocks noGrp="1"/>
          </p:cNvSpPr>
          <p:nvPr>
            <p:ph type="sldNum" idx="12"/>
          </p:nvPr>
        </p:nvSpPr>
        <p:spPr>
          <a:xfrm>
            <a:off x="8246603" y="4777978"/>
            <a:ext cx="81852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13"/>
        <p:cNvGrpSpPr/>
        <p:nvPr/>
      </p:nvGrpSpPr>
      <p:grpSpPr>
        <a:xfrm>
          <a:off x="0" y="0"/>
          <a:ext cx="0" cy="0"/>
          <a:chOff x="0" y="0"/>
          <a:chExt cx="0" cy="0"/>
        </a:xfrm>
      </p:grpSpPr>
      <p:sp>
        <p:nvSpPr>
          <p:cNvPr id="114" name="Google Shape;114;p22"/>
          <p:cNvSpPr/>
          <p:nvPr/>
        </p:nvSpPr>
        <p:spPr>
          <a:xfrm>
            <a:off x="0" y="0"/>
            <a:ext cx="9144000" cy="51435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15" name="Google Shape;115;p22"/>
          <p:cNvSpPr/>
          <p:nvPr/>
        </p:nvSpPr>
        <p:spPr>
          <a:xfrm>
            <a:off x="0" y="1016825"/>
            <a:ext cx="7848300" cy="2004900"/>
          </a:xfrm>
          <a:prstGeom prst="rect">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2"/>
          <p:cNvSpPr txBox="1">
            <a:spLocks noGrp="1"/>
          </p:cNvSpPr>
          <p:nvPr>
            <p:ph type="title"/>
          </p:nvPr>
        </p:nvSpPr>
        <p:spPr>
          <a:xfrm>
            <a:off x="288400" y="1598375"/>
            <a:ext cx="7560000" cy="841800"/>
          </a:xfrm>
          <a:prstGeom prst="rect">
            <a:avLst/>
          </a:prstGeom>
        </p:spPr>
        <p:txBody>
          <a:bodyPr spcFirstLastPara="1" wrap="square" lIns="68575" tIns="34275" rIns="68575" bIns="34275" anchor="ctr" anchorCtr="0">
            <a:noAutofit/>
          </a:bodyPr>
          <a:lstStyle>
            <a:lvl1pPr lvl="0" algn="l" rtl="0">
              <a:spcBef>
                <a:spcPts val="0"/>
              </a:spcBef>
              <a:spcAft>
                <a:spcPts val="0"/>
              </a:spcAft>
              <a:buClr>
                <a:schemeClr val="dk1"/>
              </a:buClr>
              <a:buSzPts val="3600"/>
              <a:buNone/>
              <a:defRPr sz="3600">
                <a:solidFill>
                  <a:schemeClr val="dk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17" name="Google Shape;117;p22"/>
          <p:cNvSpPr txBox="1">
            <a:spLocks noGrp="1"/>
          </p:cNvSpPr>
          <p:nvPr>
            <p:ph type="title" idx="2"/>
          </p:nvPr>
        </p:nvSpPr>
        <p:spPr>
          <a:xfrm>
            <a:off x="288400" y="3021725"/>
            <a:ext cx="7560000" cy="841800"/>
          </a:xfrm>
          <a:prstGeom prst="rect">
            <a:avLst/>
          </a:prstGeom>
        </p:spPr>
        <p:txBody>
          <a:bodyPr spcFirstLastPara="1" wrap="square" lIns="68575" tIns="34275" rIns="68575" bIns="34275" anchor="ctr" anchorCtr="0">
            <a:noAutofit/>
          </a:bodyPr>
          <a:lstStyle>
            <a:lvl1pPr lvl="0" algn="r" rtl="0">
              <a:spcBef>
                <a:spcPts val="0"/>
              </a:spcBef>
              <a:spcAft>
                <a:spcPts val="0"/>
              </a:spcAft>
              <a:buClr>
                <a:srgbClr val="434343"/>
              </a:buClr>
              <a:buSzPts val="2000"/>
              <a:buNone/>
              <a:defRPr sz="2000">
                <a:solidFill>
                  <a:srgbClr val="434343"/>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1"/>
        </a:solidFill>
        <a:effectLst/>
      </p:bgPr>
    </p:bg>
    <p:spTree>
      <p:nvGrpSpPr>
        <p:cNvPr id="1" name="Shape 118"/>
        <p:cNvGrpSpPr/>
        <p:nvPr/>
      </p:nvGrpSpPr>
      <p:grpSpPr>
        <a:xfrm>
          <a:off x="0" y="0"/>
          <a:ext cx="0" cy="0"/>
          <a:chOff x="0" y="0"/>
          <a:chExt cx="0" cy="0"/>
        </a:xfrm>
      </p:grpSpPr>
      <p:sp>
        <p:nvSpPr>
          <p:cNvPr id="119" name="Google Shape;119;p23"/>
          <p:cNvSpPr/>
          <p:nvPr/>
        </p:nvSpPr>
        <p:spPr>
          <a:xfrm>
            <a:off x="-100" y="4746400"/>
            <a:ext cx="9144000" cy="4323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3"/>
          <p:cNvSpPr txBox="1">
            <a:spLocks noGrp="1"/>
          </p:cNvSpPr>
          <p:nvPr>
            <p:ph type="sldNum" idx="12"/>
          </p:nvPr>
        </p:nvSpPr>
        <p:spPr>
          <a:xfrm>
            <a:off x="207725" y="4789650"/>
            <a:ext cx="6423600" cy="354000"/>
          </a:xfrm>
          <a:prstGeom prst="rect">
            <a:avLst/>
          </a:prstGeom>
        </p:spPr>
        <p:txBody>
          <a:bodyPr spcFirstLastPara="1" wrap="square" lIns="68575" tIns="34275" rIns="68575" bIns="34275" anchor="ctr" anchorCtr="0">
            <a:noAutofit/>
          </a:bodyPr>
          <a:lstStyle>
            <a:lvl1pPr lvl="0" algn="l" rtl="0">
              <a:lnSpc>
                <a:spcPct val="115000"/>
              </a:lnSpc>
              <a:buNone/>
              <a:defRPr sz="1100">
                <a:solidFill>
                  <a:srgbClr val="434343"/>
                </a:solidFill>
                <a:latin typeface="Open Sans"/>
                <a:ea typeface="Open Sans"/>
                <a:cs typeface="Open Sans"/>
                <a:sym typeface="Open Sans"/>
              </a:defRPr>
            </a:lvl1pPr>
            <a:lvl2pPr lvl="1" algn="l" rtl="0">
              <a:lnSpc>
                <a:spcPct val="115000"/>
              </a:lnSpc>
              <a:buNone/>
              <a:defRPr sz="1100">
                <a:solidFill>
                  <a:srgbClr val="434343"/>
                </a:solidFill>
                <a:latin typeface="Open Sans"/>
                <a:ea typeface="Open Sans"/>
                <a:cs typeface="Open Sans"/>
                <a:sym typeface="Open Sans"/>
              </a:defRPr>
            </a:lvl2pPr>
            <a:lvl3pPr lvl="2" algn="l" rtl="0">
              <a:lnSpc>
                <a:spcPct val="115000"/>
              </a:lnSpc>
              <a:buNone/>
              <a:defRPr sz="1100">
                <a:solidFill>
                  <a:srgbClr val="434343"/>
                </a:solidFill>
                <a:latin typeface="Open Sans"/>
                <a:ea typeface="Open Sans"/>
                <a:cs typeface="Open Sans"/>
                <a:sym typeface="Open Sans"/>
              </a:defRPr>
            </a:lvl3pPr>
            <a:lvl4pPr lvl="3" algn="l" rtl="0">
              <a:lnSpc>
                <a:spcPct val="115000"/>
              </a:lnSpc>
              <a:buNone/>
              <a:defRPr sz="1100">
                <a:solidFill>
                  <a:srgbClr val="434343"/>
                </a:solidFill>
                <a:latin typeface="Open Sans"/>
                <a:ea typeface="Open Sans"/>
                <a:cs typeface="Open Sans"/>
                <a:sym typeface="Open Sans"/>
              </a:defRPr>
            </a:lvl4pPr>
            <a:lvl5pPr lvl="4" algn="l" rtl="0">
              <a:lnSpc>
                <a:spcPct val="115000"/>
              </a:lnSpc>
              <a:buNone/>
              <a:defRPr sz="1100">
                <a:solidFill>
                  <a:srgbClr val="434343"/>
                </a:solidFill>
                <a:latin typeface="Open Sans"/>
                <a:ea typeface="Open Sans"/>
                <a:cs typeface="Open Sans"/>
                <a:sym typeface="Open Sans"/>
              </a:defRPr>
            </a:lvl5pPr>
            <a:lvl6pPr lvl="5" algn="l" rtl="0">
              <a:lnSpc>
                <a:spcPct val="115000"/>
              </a:lnSpc>
              <a:buNone/>
              <a:defRPr sz="1100">
                <a:solidFill>
                  <a:srgbClr val="434343"/>
                </a:solidFill>
                <a:latin typeface="Open Sans"/>
                <a:ea typeface="Open Sans"/>
                <a:cs typeface="Open Sans"/>
                <a:sym typeface="Open Sans"/>
              </a:defRPr>
            </a:lvl6pPr>
            <a:lvl7pPr lvl="6" algn="l" rtl="0">
              <a:lnSpc>
                <a:spcPct val="115000"/>
              </a:lnSpc>
              <a:buNone/>
              <a:defRPr sz="1100">
                <a:solidFill>
                  <a:srgbClr val="434343"/>
                </a:solidFill>
                <a:latin typeface="Open Sans"/>
                <a:ea typeface="Open Sans"/>
                <a:cs typeface="Open Sans"/>
                <a:sym typeface="Open Sans"/>
              </a:defRPr>
            </a:lvl7pPr>
            <a:lvl8pPr lvl="7" algn="l" rtl="0">
              <a:lnSpc>
                <a:spcPct val="115000"/>
              </a:lnSpc>
              <a:buNone/>
              <a:defRPr sz="1100">
                <a:solidFill>
                  <a:srgbClr val="434343"/>
                </a:solidFill>
                <a:latin typeface="Open Sans"/>
                <a:ea typeface="Open Sans"/>
                <a:cs typeface="Open Sans"/>
                <a:sym typeface="Open Sans"/>
              </a:defRPr>
            </a:lvl8pPr>
            <a:lvl9pPr lvl="8" algn="l" rtl="0">
              <a:lnSpc>
                <a:spcPct val="115000"/>
              </a:lnSpc>
              <a:buNone/>
              <a:defRPr sz="1100">
                <a:solidFill>
                  <a:srgbClr val="434343"/>
                </a:solidFill>
                <a:latin typeface="Open Sans"/>
                <a:ea typeface="Open Sans"/>
                <a:cs typeface="Open Sans"/>
                <a:sym typeface="Open Sans"/>
              </a:defRPr>
            </a:lvl9pPr>
          </a:lstStyle>
          <a:p>
            <a:pPr marL="0" lvl="0" indent="0" algn="l" rtl="0">
              <a:spcBef>
                <a:spcPts val="0"/>
              </a:spcBef>
              <a:spcAft>
                <a:spcPts val="0"/>
              </a:spcAft>
              <a:buNone/>
            </a:pPr>
            <a:r>
              <a:rPr lang="en"/>
              <a:t>PERSPECTIVES ON HIGH-PERFORMANCE COMPUTING IN A BIG DATA WORLD</a:t>
            </a:r>
            <a:endParaRPr/>
          </a:p>
        </p:txBody>
      </p:sp>
      <p:sp>
        <p:nvSpPr>
          <p:cNvPr id="121" name="Google Shape;121;p23"/>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lvl1pPr lvl="0" rtl="0">
              <a:buNone/>
              <a:defRPr sz="1200">
                <a:latin typeface="Open Sans"/>
                <a:ea typeface="Open Sans"/>
                <a:cs typeface="Open Sans"/>
                <a:sym typeface="Open Sans"/>
              </a:defRPr>
            </a:lvl1pPr>
            <a:lvl2pPr lvl="1" rtl="0">
              <a:buNone/>
              <a:defRPr sz="1200">
                <a:latin typeface="Open Sans"/>
                <a:ea typeface="Open Sans"/>
                <a:cs typeface="Open Sans"/>
                <a:sym typeface="Open Sans"/>
              </a:defRPr>
            </a:lvl2pPr>
            <a:lvl3pPr lvl="2" rtl="0">
              <a:buNone/>
              <a:defRPr sz="1200">
                <a:latin typeface="Open Sans"/>
                <a:ea typeface="Open Sans"/>
                <a:cs typeface="Open Sans"/>
                <a:sym typeface="Open Sans"/>
              </a:defRPr>
            </a:lvl3pPr>
            <a:lvl4pPr lvl="3" rtl="0">
              <a:buNone/>
              <a:defRPr sz="1200">
                <a:latin typeface="Open Sans"/>
                <a:ea typeface="Open Sans"/>
                <a:cs typeface="Open Sans"/>
                <a:sym typeface="Open Sans"/>
              </a:defRPr>
            </a:lvl4pPr>
            <a:lvl5pPr lvl="4" rtl="0">
              <a:buNone/>
              <a:defRPr sz="1200">
                <a:latin typeface="Open Sans"/>
                <a:ea typeface="Open Sans"/>
                <a:cs typeface="Open Sans"/>
                <a:sym typeface="Open Sans"/>
              </a:defRPr>
            </a:lvl5pPr>
            <a:lvl6pPr lvl="5" rtl="0">
              <a:buNone/>
              <a:defRPr sz="1200">
                <a:latin typeface="Open Sans"/>
                <a:ea typeface="Open Sans"/>
                <a:cs typeface="Open Sans"/>
                <a:sym typeface="Open Sans"/>
              </a:defRPr>
            </a:lvl6pPr>
            <a:lvl7pPr lvl="6" rtl="0">
              <a:buNone/>
              <a:defRPr sz="1200">
                <a:latin typeface="Open Sans"/>
                <a:ea typeface="Open Sans"/>
                <a:cs typeface="Open Sans"/>
                <a:sym typeface="Open Sans"/>
              </a:defRPr>
            </a:lvl7pPr>
            <a:lvl8pPr lvl="7" rtl="0">
              <a:buNone/>
              <a:defRPr sz="1200">
                <a:latin typeface="Open Sans"/>
                <a:ea typeface="Open Sans"/>
                <a:cs typeface="Open Sans"/>
                <a:sym typeface="Open Sans"/>
              </a:defRPr>
            </a:lvl8pPr>
            <a:lvl9pPr lvl="8" rtl="0">
              <a:buNone/>
              <a:defRPr sz="1200">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cxnSp>
        <p:nvCxnSpPr>
          <p:cNvPr id="122" name="Google Shape;122;p23"/>
          <p:cNvCxnSpPr/>
          <p:nvPr/>
        </p:nvCxnSpPr>
        <p:spPr>
          <a:xfrm>
            <a:off x="-3750" y="4746400"/>
            <a:ext cx="9151500" cy="0"/>
          </a:xfrm>
          <a:prstGeom prst="straightConnector1">
            <a:avLst/>
          </a:prstGeom>
          <a:noFill/>
          <a:ln w="9525" cap="flat" cmpd="sng">
            <a:solidFill>
              <a:srgbClr val="B30838"/>
            </a:solidFill>
            <a:prstDash val="solid"/>
            <a:round/>
            <a:headEnd type="none" w="med" len="med"/>
            <a:tailEnd type="none" w="med" len="med"/>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3"/>
        <p:cNvGrpSpPr/>
        <p:nvPr/>
      </p:nvGrpSpPr>
      <p:grpSpPr>
        <a:xfrm>
          <a:off x="0" y="0"/>
          <a:ext cx="0" cy="0"/>
          <a:chOff x="0" y="0"/>
          <a:chExt cx="0" cy="0"/>
        </a:xfrm>
      </p:grpSpPr>
      <p:sp>
        <p:nvSpPr>
          <p:cNvPr id="124" name="Google Shape;124;p24"/>
          <p:cNvSpPr txBox="1">
            <a:spLocks noGrp="1"/>
          </p:cNvSpPr>
          <p:nvPr>
            <p:ph type="title"/>
          </p:nvPr>
        </p:nvSpPr>
        <p:spPr>
          <a:xfrm>
            <a:off x="266100" y="36475"/>
            <a:ext cx="8611800" cy="572700"/>
          </a:xfrm>
          <a:prstGeom prst="rect">
            <a:avLst/>
          </a:prstGeom>
        </p:spPr>
        <p:txBody>
          <a:bodyPr spcFirstLastPara="1" wrap="square" lIns="68575" tIns="34275" rIns="68575" bIns="34275" anchor="ctr" anchorCtr="0">
            <a:no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5" name="Google Shape;125;p24"/>
          <p:cNvSpPr txBox="1">
            <a:spLocks noGrp="1"/>
          </p:cNvSpPr>
          <p:nvPr>
            <p:ph type="sldNum" idx="12"/>
          </p:nvPr>
        </p:nvSpPr>
        <p:spPr>
          <a:xfrm>
            <a:off x="8472458" y="480496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2"/>
        <p:cNvGrpSpPr/>
        <p:nvPr/>
      </p:nvGrpSpPr>
      <p:grpSpPr>
        <a:xfrm>
          <a:off x="0" y="0"/>
          <a:ext cx="0" cy="0"/>
          <a:chOff x="0" y="0"/>
          <a:chExt cx="0" cy="0"/>
        </a:xfrm>
      </p:grpSpPr>
      <p:sp>
        <p:nvSpPr>
          <p:cNvPr id="133" name="Google Shape;133;p26"/>
          <p:cNvSpPr/>
          <p:nvPr/>
        </p:nvSpPr>
        <p:spPr>
          <a:xfrm>
            <a:off x="0" y="575400"/>
            <a:ext cx="9144000" cy="39927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6"/>
          <p:cNvSpPr/>
          <p:nvPr/>
        </p:nvSpPr>
        <p:spPr>
          <a:xfrm>
            <a:off x="0" y="0"/>
            <a:ext cx="9144000" cy="575400"/>
          </a:xfrm>
          <a:prstGeom prst="rect">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6"/>
          <p:cNvSpPr txBox="1">
            <a:spLocks noGrp="1"/>
          </p:cNvSpPr>
          <p:nvPr>
            <p:ph type="ctrTitle"/>
          </p:nvPr>
        </p:nvSpPr>
        <p:spPr>
          <a:xfrm>
            <a:off x="311708" y="5159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6" name="Google Shape;136;p26"/>
          <p:cNvSpPr txBox="1">
            <a:spLocks noGrp="1"/>
          </p:cNvSpPr>
          <p:nvPr>
            <p:ph type="subTitle" idx="1"/>
          </p:nvPr>
        </p:nvSpPr>
        <p:spPr>
          <a:xfrm>
            <a:off x="311700" y="3243100"/>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7" name="Google Shape;137;p26"/>
          <p:cNvSpPr/>
          <p:nvPr/>
        </p:nvSpPr>
        <p:spPr>
          <a:xfrm>
            <a:off x="0" y="4568100"/>
            <a:ext cx="9144000" cy="575400"/>
          </a:xfrm>
          <a:prstGeom prst="rect">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8"/>
        <p:cNvGrpSpPr/>
        <p:nvPr/>
      </p:nvGrpSpPr>
      <p:grpSpPr>
        <a:xfrm>
          <a:off x="0" y="0"/>
          <a:ext cx="0" cy="0"/>
          <a:chOff x="0" y="0"/>
          <a:chExt cx="0" cy="0"/>
        </a:xfrm>
      </p:grpSpPr>
      <p:sp>
        <p:nvSpPr>
          <p:cNvPr id="139" name="Google Shape;139;p27"/>
          <p:cNvSpPr/>
          <p:nvPr/>
        </p:nvSpPr>
        <p:spPr>
          <a:xfrm>
            <a:off x="0" y="0"/>
            <a:ext cx="9144000" cy="51435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40" name="Google Shape;140;p27"/>
          <p:cNvSpPr/>
          <p:nvPr/>
        </p:nvSpPr>
        <p:spPr>
          <a:xfrm>
            <a:off x="0" y="1016825"/>
            <a:ext cx="7848300" cy="2004900"/>
          </a:xfrm>
          <a:prstGeom prst="rect">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7"/>
          <p:cNvSpPr txBox="1">
            <a:spLocks noGrp="1"/>
          </p:cNvSpPr>
          <p:nvPr>
            <p:ph type="title"/>
          </p:nvPr>
        </p:nvSpPr>
        <p:spPr>
          <a:xfrm>
            <a:off x="288400" y="1598375"/>
            <a:ext cx="7560000" cy="8418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600"/>
              <a:buNone/>
              <a:defRPr sz="3600">
                <a:solidFill>
                  <a:schemeClr val="dk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42" name="Google Shape;142;p27"/>
          <p:cNvSpPr txBox="1">
            <a:spLocks noGrp="1"/>
          </p:cNvSpPr>
          <p:nvPr>
            <p:ph type="title" idx="2"/>
          </p:nvPr>
        </p:nvSpPr>
        <p:spPr>
          <a:xfrm>
            <a:off x="288400" y="3021725"/>
            <a:ext cx="75600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434343"/>
              </a:buClr>
              <a:buSzPts val="2000"/>
              <a:buNone/>
              <a:defRPr sz="2000">
                <a:solidFill>
                  <a:srgbClr val="434343"/>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3"/>
        <p:cNvGrpSpPr/>
        <p:nvPr/>
      </p:nvGrpSpPr>
      <p:grpSpPr>
        <a:xfrm>
          <a:off x="0" y="0"/>
          <a:ext cx="0" cy="0"/>
          <a:chOff x="0" y="0"/>
          <a:chExt cx="0" cy="0"/>
        </a:xfrm>
      </p:grpSpPr>
      <p:sp>
        <p:nvSpPr>
          <p:cNvPr id="144" name="Google Shape;144;p28"/>
          <p:cNvSpPr txBox="1">
            <a:spLocks noGrp="1"/>
          </p:cNvSpPr>
          <p:nvPr>
            <p:ph type="title"/>
          </p:nvPr>
        </p:nvSpPr>
        <p:spPr>
          <a:xfrm>
            <a:off x="266100" y="36475"/>
            <a:ext cx="86118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5" name="Google Shape;145;p28"/>
          <p:cNvSpPr txBox="1">
            <a:spLocks noGrp="1"/>
          </p:cNvSpPr>
          <p:nvPr>
            <p:ph type="sldNum" idx="12"/>
          </p:nvPr>
        </p:nvSpPr>
        <p:spPr>
          <a:xfrm>
            <a:off x="8472458" y="480496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46" name="Google Shape;146;p28"/>
          <p:cNvSpPr txBox="1">
            <a:spLocks noGrp="1"/>
          </p:cNvSpPr>
          <p:nvPr>
            <p:ph type="body" idx="1"/>
          </p:nvPr>
        </p:nvSpPr>
        <p:spPr>
          <a:xfrm>
            <a:off x="266100" y="982800"/>
            <a:ext cx="3256800" cy="4020300"/>
          </a:xfrm>
          <a:prstGeom prst="rect">
            <a:avLst/>
          </a:prstGeom>
        </p:spPr>
        <p:txBody>
          <a:bodyPr spcFirstLastPara="1" wrap="square" lIns="91425" tIns="91425" rIns="91425" bIns="91425" anchor="t" anchorCtr="0">
            <a:noAutofit/>
          </a:bodyPr>
          <a:lstStyle>
            <a:lvl1pPr marL="457200" lvl="0" indent="-330200" rtl="0">
              <a:lnSpc>
                <a:spcPct val="115000"/>
              </a:lnSpc>
              <a:spcBef>
                <a:spcPts val="0"/>
              </a:spcBef>
              <a:spcAft>
                <a:spcPts val="0"/>
              </a:spcAft>
              <a:buClr>
                <a:schemeClr val="dk2"/>
              </a:buClr>
              <a:buSzPts val="1600"/>
              <a:buFont typeface="Lato"/>
              <a:buChar char="●"/>
              <a:defRPr sz="1600">
                <a:solidFill>
                  <a:schemeClr val="dk2"/>
                </a:solidFill>
                <a:latin typeface="Lato"/>
                <a:ea typeface="Lato"/>
                <a:cs typeface="Lato"/>
                <a:sym typeface="Lato"/>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7"/>
        <p:cNvGrpSpPr/>
        <p:nvPr/>
      </p:nvGrpSpPr>
      <p:grpSpPr>
        <a:xfrm>
          <a:off x="0" y="0"/>
          <a:ext cx="0" cy="0"/>
          <a:chOff x="0" y="0"/>
          <a:chExt cx="0" cy="0"/>
        </a:xfrm>
      </p:grpSpPr>
      <p:sp>
        <p:nvSpPr>
          <p:cNvPr id="148" name="Google Shape;148;p29"/>
          <p:cNvSpPr txBox="1">
            <a:spLocks noGrp="1"/>
          </p:cNvSpPr>
          <p:nvPr>
            <p:ph type="title"/>
          </p:nvPr>
        </p:nvSpPr>
        <p:spPr>
          <a:xfrm>
            <a:off x="266100" y="36475"/>
            <a:ext cx="8611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9" name="Google Shape;149;p2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50" name="Google Shape;150;p2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51" name="Google Shape;151;p29"/>
          <p:cNvSpPr txBox="1">
            <a:spLocks noGrp="1"/>
          </p:cNvSpPr>
          <p:nvPr>
            <p:ph type="sldNum" idx="12"/>
          </p:nvPr>
        </p:nvSpPr>
        <p:spPr>
          <a:xfrm>
            <a:off x="8472458" y="480496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2"/>
        <p:cNvGrpSpPr/>
        <p:nvPr/>
      </p:nvGrpSpPr>
      <p:grpSpPr>
        <a:xfrm>
          <a:off x="0" y="0"/>
          <a:ext cx="0" cy="0"/>
          <a:chOff x="0" y="0"/>
          <a:chExt cx="0" cy="0"/>
        </a:xfrm>
      </p:grpSpPr>
      <p:sp>
        <p:nvSpPr>
          <p:cNvPr id="153" name="Google Shape;153;p30"/>
          <p:cNvSpPr txBox="1">
            <a:spLocks noGrp="1"/>
          </p:cNvSpPr>
          <p:nvPr>
            <p:ph type="title"/>
          </p:nvPr>
        </p:nvSpPr>
        <p:spPr>
          <a:xfrm>
            <a:off x="266100" y="36475"/>
            <a:ext cx="8611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4" name="Google Shape;154;p30"/>
          <p:cNvSpPr txBox="1">
            <a:spLocks noGrp="1"/>
          </p:cNvSpPr>
          <p:nvPr>
            <p:ph type="sldNum" idx="12"/>
          </p:nvPr>
        </p:nvSpPr>
        <p:spPr>
          <a:xfrm>
            <a:off x="8472458" y="480496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5"/>
        <p:cNvGrpSpPr/>
        <p:nvPr/>
      </p:nvGrpSpPr>
      <p:grpSpPr>
        <a:xfrm>
          <a:off x="0" y="0"/>
          <a:ext cx="0" cy="0"/>
          <a:chOff x="0" y="0"/>
          <a:chExt cx="0" cy="0"/>
        </a:xfrm>
      </p:grpSpPr>
      <p:sp>
        <p:nvSpPr>
          <p:cNvPr id="156" name="Google Shape;156;p3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57" name="Google Shape;157;p3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58" name="Google Shape;158;p31"/>
          <p:cNvSpPr txBox="1">
            <a:spLocks noGrp="1"/>
          </p:cNvSpPr>
          <p:nvPr>
            <p:ph type="sldNum" idx="12"/>
          </p:nvPr>
        </p:nvSpPr>
        <p:spPr>
          <a:xfrm>
            <a:off x="8472458" y="480496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9"/>
        <p:cNvGrpSpPr/>
        <p:nvPr/>
      </p:nvGrpSpPr>
      <p:grpSpPr>
        <a:xfrm>
          <a:off x="0" y="0"/>
          <a:ext cx="0" cy="0"/>
          <a:chOff x="0" y="0"/>
          <a:chExt cx="0" cy="0"/>
        </a:xfrm>
      </p:grpSpPr>
      <p:sp>
        <p:nvSpPr>
          <p:cNvPr id="160" name="Google Shape;160;p32"/>
          <p:cNvSpPr/>
          <p:nvPr/>
        </p:nvSpPr>
        <p:spPr>
          <a:xfrm>
            <a:off x="8242125" y="4715425"/>
            <a:ext cx="901800" cy="289200"/>
          </a:xfrm>
          <a:prstGeom prst="rect">
            <a:avLst/>
          </a:prstGeom>
          <a:solidFill>
            <a:srgbClr val="4ABB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00050" y="218125"/>
            <a:ext cx="7886700" cy="5445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2400"/>
              <a:buFont typeface="Open Sans SemiBold"/>
              <a:buNone/>
              <a:defRPr sz="2400" b="0">
                <a:latin typeface="Open Sans SemiBold"/>
                <a:ea typeface="Open Sans SemiBold"/>
                <a:cs typeface="Open Sans SemiBold"/>
                <a:sym typeface="Open Sans SemiBold"/>
              </a:defRPr>
            </a:lvl1pPr>
            <a:lvl2pPr lvl="1" algn="l">
              <a:lnSpc>
                <a:spcPct val="100000"/>
              </a:lnSpc>
              <a:spcBef>
                <a:spcPts val="0"/>
              </a:spcBef>
              <a:spcAft>
                <a:spcPts val="0"/>
              </a:spcAft>
              <a:buSzPts val="2400"/>
              <a:buFont typeface="Open Sans SemiBold"/>
              <a:buNone/>
              <a:defRPr sz="2400">
                <a:latin typeface="Open Sans SemiBold"/>
                <a:ea typeface="Open Sans SemiBold"/>
                <a:cs typeface="Open Sans SemiBold"/>
                <a:sym typeface="Open Sans SemiBold"/>
              </a:defRPr>
            </a:lvl2pPr>
            <a:lvl3pPr lvl="2" algn="l">
              <a:lnSpc>
                <a:spcPct val="100000"/>
              </a:lnSpc>
              <a:spcBef>
                <a:spcPts val="0"/>
              </a:spcBef>
              <a:spcAft>
                <a:spcPts val="0"/>
              </a:spcAft>
              <a:buSzPts val="2400"/>
              <a:buFont typeface="Open Sans SemiBold"/>
              <a:buNone/>
              <a:defRPr sz="2400">
                <a:latin typeface="Open Sans SemiBold"/>
                <a:ea typeface="Open Sans SemiBold"/>
                <a:cs typeface="Open Sans SemiBold"/>
                <a:sym typeface="Open Sans SemiBold"/>
              </a:defRPr>
            </a:lvl3pPr>
            <a:lvl4pPr lvl="3" algn="l">
              <a:lnSpc>
                <a:spcPct val="100000"/>
              </a:lnSpc>
              <a:spcBef>
                <a:spcPts val="0"/>
              </a:spcBef>
              <a:spcAft>
                <a:spcPts val="0"/>
              </a:spcAft>
              <a:buSzPts val="2400"/>
              <a:buFont typeface="Open Sans SemiBold"/>
              <a:buNone/>
              <a:defRPr sz="2400">
                <a:latin typeface="Open Sans SemiBold"/>
                <a:ea typeface="Open Sans SemiBold"/>
                <a:cs typeface="Open Sans SemiBold"/>
                <a:sym typeface="Open Sans SemiBold"/>
              </a:defRPr>
            </a:lvl4pPr>
            <a:lvl5pPr lvl="4" algn="l">
              <a:lnSpc>
                <a:spcPct val="100000"/>
              </a:lnSpc>
              <a:spcBef>
                <a:spcPts val="0"/>
              </a:spcBef>
              <a:spcAft>
                <a:spcPts val="0"/>
              </a:spcAft>
              <a:buSzPts val="2400"/>
              <a:buFont typeface="Open Sans SemiBold"/>
              <a:buNone/>
              <a:defRPr sz="2400">
                <a:latin typeface="Open Sans SemiBold"/>
                <a:ea typeface="Open Sans SemiBold"/>
                <a:cs typeface="Open Sans SemiBold"/>
                <a:sym typeface="Open Sans SemiBold"/>
              </a:defRPr>
            </a:lvl5pPr>
            <a:lvl6pPr lvl="5" algn="l">
              <a:lnSpc>
                <a:spcPct val="100000"/>
              </a:lnSpc>
              <a:spcBef>
                <a:spcPts val="0"/>
              </a:spcBef>
              <a:spcAft>
                <a:spcPts val="0"/>
              </a:spcAft>
              <a:buSzPts val="2400"/>
              <a:buFont typeface="Open Sans SemiBold"/>
              <a:buNone/>
              <a:defRPr sz="2400">
                <a:latin typeface="Open Sans SemiBold"/>
                <a:ea typeface="Open Sans SemiBold"/>
                <a:cs typeface="Open Sans SemiBold"/>
                <a:sym typeface="Open Sans SemiBold"/>
              </a:defRPr>
            </a:lvl6pPr>
            <a:lvl7pPr lvl="6" algn="l">
              <a:lnSpc>
                <a:spcPct val="100000"/>
              </a:lnSpc>
              <a:spcBef>
                <a:spcPts val="0"/>
              </a:spcBef>
              <a:spcAft>
                <a:spcPts val="0"/>
              </a:spcAft>
              <a:buSzPts val="2400"/>
              <a:buFont typeface="Open Sans SemiBold"/>
              <a:buNone/>
              <a:defRPr sz="2400">
                <a:latin typeface="Open Sans SemiBold"/>
                <a:ea typeface="Open Sans SemiBold"/>
                <a:cs typeface="Open Sans SemiBold"/>
                <a:sym typeface="Open Sans SemiBold"/>
              </a:defRPr>
            </a:lvl7pPr>
            <a:lvl8pPr lvl="7" algn="l">
              <a:lnSpc>
                <a:spcPct val="100000"/>
              </a:lnSpc>
              <a:spcBef>
                <a:spcPts val="0"/>
              </a:spcBef>
              <a:spcAft>
                <a:spcPts val="0"/>
              </a:spcAft>
              <a:buSzPts val="2400"/>
              <a:buFont typeface="Open Sans SemiBold"/>
              <a:buNone/>
              <a:defRPr sz="2400">
                <a:latin typeface="Open Sans SemiBold"/>
                <a:ea typeface="Open Sans SemiBold"/>
                <a:cs typeface="Open Sans SemiBold"/>
                <a:sym typeface="Open Sans SemiBold"/>
              </a:defRPr>
            </a:lvl8pPr>
            <a:lvl9pPr lvl="8" algn="l">
              <a:lnSpc>
                <a:spcPct val="100000"/>
              </a:lnSpc>
              <a:spcBef>
                <a:spcPts val="0"/>
              </a:spcBef>
              <a:spcAft>
                <a:spcPts val="0"/>
              </a:spcAft>
              <a:buSzPts val="2400"/>
              <a:buFont typeface="Open Sans SemiBold"/>
              <a:buNone/>
              <a:defRPr sz="2400">
                <a:latin typeface="Open Sans SemiBold"/>
                <a:ea typeface="Open Sans SemiBold"/>
                <a:cs typeface="Open Sans SemiBold"/>
                <a:sym typeface="Open Sans SemiBold"/>
              </a:defRPr>
            </a:lvl9pPr>
          </a:lstStyle>
          <a:p>
            <a:endParaRPr/>
          </a:p>
        </p:txBody>
      </p:sp>
      <p:sp>
        <p:nvSpPr>
          <p:cNvPr id="23" name="Google Shape;23;p4"/>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4" name="Google Shape;24;p4"/>
          <p:cNvSpPr/>
          <p:nvPr/>
        </p:nvSpPr>
        <p:spPr>
          <a:xfrm>
            <a:off x="-100" y="4746400"/>
            <a:ext cx="9144000" cy="4323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4"/>
          <p:cNvSpPr txBox="1">
            <a:spLocks noGrp="1"/>
          </p:cNvSpPr>
          <p:nvPr>
            <p:ph type="sldNum" idx="12"/>
          </p:nvPr>
        </p:nvSpPr>
        <p:spPr>
          <a:xfrm>
            <a:off x="207725" y="4789650"/>
            <a:ext cx="6423600" cy="354000"/>
          </a:xfrm>
          <a:prstGeom prst="rect">
            <a:avLst/>
          </a:prstGeom>
        </p:spPr>
        <p:txBody>
          <a:bodyPr spcFirstLastPara="1" wrap="square" lIns="68575" tIns="34275" rIns="68575" bIns="34275" anchor="ctr" anchorCtr="0">
            <a:noAutofit/>
          </a:bodyPr>
          <a:lstStyle>
            <a:lvl1pPr lvl="0" algn="l" rtl="0">
              <a:lnSpc>
                <a:spcPct val="115000"/>
              </a:lnSpc>
              <a:buNone/>
              <a:defRPr sz="1000">
                <a:solidFill>
                  <a:srgbClr val="434343"/>
                </a:solidFill>
                <a:latin typeface="Open Sans"/>
                <a:ea typeface="Open Sans"/>
                <a:cs typeface="Open Sans"/>
                <a:sym typeface="Open Sans"/>
              </a:defRPr>
            </a:lvl1pPr>
            <a:lvl2pPr lvl="1" algn="l" rtl="0">
              <a:lnSpc>
                <a:spcPct val="115000"/>
              </a:lnSpc>
              <a:buNone/>
              <a:defRPr sz="1000">
                <a:solidFill>
                  <a:srgbClr val="434343"/>
                </a:solidFill>
                <a:latin typeface="Open Sans"/>
                <a:ea typeface="Open Sans"/>
                <a:cs typeface="Open Sans"/>
                <a:sym typeface="Open Sans"/>
              </a:defRPr>
            </a:lvl2pPr>
            <a:lvl3pPr lvl="2" algn="l" rtl="0">
              <a:lnSpc>
                <a:spcPct val="115000"/>
              </a:lnSpc>
              <a:buNone/>
              <a:defRPr sz="1000">
                <a:solidFill>
                  <a:srgbClr val="434343"/>
                </a:solidFill>
                <a:latin typeface="Open Sans"/>
                <a:ea typeface="Open Sans"/>
                <a:cs typeface="Open Sans"/>
                <a:sym typeface="Open Sans"/>
              </a:defRPr>
            </a:lvl3pPr>
            <a:lvl4pPr lvl="3" algn="l" rtl="0">
              <a:lnSpc>
                <a:spcPct val="115000"/>
              </a:lnSpc>
              <a:buNone/>
              <a:defRPr sz="1000">
                <a:solidFill>
                  <a:srgbClr val="434343"/>
                </a:solidFill>
                <a:latin typeface="Open Sans"/>
                <a:ea typeface="Open Sans"/>
                <a:cs typeface="Open Sans"/>
                <a:sym typeface="Open Sans"/>
              </a:defRPr>
            </a:lvl4pPr>
            <a:lvl5pPr lvl="4" algn="l" rtl="0">
              <a:lnSpc>
                <a:spcPct val="115000"/>
              </a:lnSpc>
              <a:buNone/>
              <a:defRPr sz="1000">
                <a:solidFill>
                  <a:srgbClr val="434343"/>
                </a:solidFill>
                <a:latin typeface="Open Sans"/>
                <a:ea typeface="Open Sans"/>
                <a:cs typeface="Open Sans"/>
                <a:sym typeface="Open Sans"/>
              </a:defRPr>
            </a:lvl5pPr>
            <a:lvl6pPr lvl="5" algn="l" rtl="0">
              <a:lnSpc>
                <a:spcPct val="115000"/>
              </a:lnSpc>
              <a:buNone/>
              <a:defRPr sz="1000">
                <a:solidFill>
                  <a:srgbClr val="434343"/>
                </a:solidFill>
                <a:latin typeface="Open Sans"/>
                <a:ea typeface="Open Sans"/>
                <a:cs typeface="Open Sans"/>
                <a:sym typeface="Open Sans"/>
              </a:defRPr>
            </a:lvl6pPr>
            <a:lvl7pPr lvl="6" algn="l" rtl="0">
              <a:lnSpc>
                <a:spcPct val="115000"/>
              </a:lnSpc>
              <a:buNone/>
              <a:defRPr sz="1000">
                <a:solidFill>
                  <a:srgbClr val="434343"/>
                </a:solidFill>
                <a:latin typeface="Open Sans"/>
                <a:ea typeface="Open Sans"/>
                <a:cs typeface="Open Sans"/>
                <a:sym typeface="Open Sans"/>
              </a:defRPr>
            </a:lvl7pPr>
            <a:lvl8pPr lvl="7" algn="l" rtl="0">
              <a:lnSpc>
                <a:spcPct val="115000"/>
              </a:lnSpc>
              <a:buNone/>
              <a:defRPr sz="1000">
                <a:solidFill>
                  <a:srgbClr val="434343"/>
                </a:solidFill>
                <a:latin typeface="Open Sans"/>
                <a:ea typeface="Open Sans"/>
                <a:cs typeface="Open Sans"/>
                <a:sym typeface="Open Sans"/>
              </a:defRPr>
            </a:lvl8pPr>
            <a:lvl9pPr lvl="8" algn="l" rtl="0">
              <a:lnSpc>
                <a:spcPct val="115000"/>
              </a:lnSpc>
              <a:buNone/>
              <a:defRPr sz="1000">
                <a:solidFill>
                  <a:srgbClr val="434343"/>
                </a:solidFill>
                <a:latin typeface="Open Sans"/>
                <a:ea typeface="Open Sans"/>
                <a:cs typeface="Open Sans"/>
                <a:sym typeface="Open Sans"/>
              </a:defRPr>
            </a:lvl9pPr>
          </a:lstStyle>
          <a:p>
            <a:pPr marL="0" lvl="0" indent="0" algn="l" rtl="0">
              <a:spcBef>
                <a:spcPts val="0"/>
              </a:spcBef>
              <a:spcAft>
                <a:spcPts val="0"/>
              </a:spcAft>
              <a:buNone/>
            </a:pPr>
            <a:r>
              <a:rPr lang="en"/>
              <a:t>PERSPECTIVES ON HIGH-PERFORMANCE COMPUTING IN A BIG DATA WORLD</a:t>
            </a:r>
            <a:endParaRPr/>
          </a:p>
        </p:txBody>
      </p:sp>
      <p:sp>
        <p:nvSpPr>
          <p:cNvPr id="26" name="Google Shape;26;p4"/>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lvl1pPr lvl="0" rtl="0">
              <a:buNone/>
              <a:defRPr sz="1200">
                <a:latin typeface="Open Sans"/>
                <a:ea typeface="Open Sans"/>
                <a:cs typeface="Open Sans"/>
                <a:sym typeface="Open Sans"/>
              </a:defRPr>
            </a:lvl1pPr>
            <a:lvl2pPr lvl="1" rtl="0">
              <a:buNone/>
              <a:defRPr sz="1200">
                <a:latin typeface="Open Sans"/>
                <a:ea typeface="Open Sans"/>
                <a:cs typeface="Open Sans"/>
                <a:sym typeface="Open Sans"/>
              </a:defRPr>
            </a:lvl2pPr>
            <a:lvl3pPr lvl="2" rtl="0">
              <a:buNone/>
              <a:defRPr sz="1200">
                <a:latin typeface="Open Sans"/>
                <a:ea typeface="Open Sans"/>
                <a:cs typeface="Open Sans"/>
                <a:sym typeface="Open Sans"/>
              </a:defRPr>
            </a:lvl3pPr>
            <a:lvl4pPr lvl="3" rtl="0">
              <a:buNone/>
              <a:defRPr sz="1200">
                <a:latin typeface="Open Sans"/>
                <a:ea typeface="Open Sans"/>
                <a:cs typeface="Open Sans"/>
                <a:sym typeface="Open Sans"/>
              </a:defRPr>
            </a:lvl4pPr>
            <a:lvl5pPr lvl="4" rtl="0">
              <a:buNone/>
              <a:defRPr sz="1200">
                <a:latin typeface="Open Sans"/>
                <a:ea typeface="Open Sans"/>
                <a:cs typeface="Open Sans"/>
                <a:sym typeface="Open Sans"/>
              </a:defRPr>
            </a:lvl5pPr>
            <a:lvl6pPr lvl="5" rtl="0">
              <a:buNone/>
              <a:defRPr sz="1200">
                <a:latin typeface="Open Sans"/>
                <a:ea typeface="Open Sans"/>
                <a:cs typeface="Open Sans"/>
                <a:sym typeface="Open Sans"/>
              </a:defRPr>
            </a:lvl6pPr>
            <a:lvl7pPr lvl="6" rtl="0">
              <a:buNone/>
              <a:defRPr sz="1200">
                <a:latin typeface="Open Sans"/>
                <a:ea typeface="Open Sans"/>
                <a:cs typeface="Open Sans"/>
                <a:sym typeface="Open Sans"/>
              </a:defRPr>
            </a:lvl7pPr>
            <a:lvl8pPr lvl="7" rtl="0">
              <a:buNone/>
              <a:defRPr sz="1200">
                <a:latin typeface="Open Sans"/>
                <a:ea typeface="Open Sans"/>
                <a:cs typeface="Open Sans"/>
                <a:sym typeface="Open Sans"/>
              </a:defRPr>
            </a:lvl8pPr>
            <a:lvl9pPr lvl="8" rtl="0">
              <a:buNone/>
              <a:defRPr sz="1200">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cxnSp>
        <p:nvCxnSpPr>
          <p:cNvPr id="27" name="Google Shape;27;p4"/>
          <p:cNvCxnSpPr/>
          <p:nvPr/>
        </p:nvCxnSpPr>
        <p:spPr>
          <a:xfrm>
            <a:off x="-3750" y="4746400"/>
            <a:ext cx="9151500" cy="0"/>
          </a:xfrm>
          <a:prstGeom prst="straightConnector1">
            <a:avLst/>
          </a:prstGeom>
          <a:noFill/>
          <a:ln w="9525" cap="flat" cmpd="sng">
            <a:solidFill>
              <a:srgbClr val="B30838"/>
            </a:solidFill>
            <a:prstDash val="solid"/>
            <a:round/>
            <a:headEnd type="none" w="med" len="med"/>
            <a:tailEnd type="none" w="med" len="med"/>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1"/>
        <p:cNvGrpSpPr/>
        <p:nvPr/>
      </p:nvGrpSpPr>
      <p:grpSpPr>
        <a:xfrm>
          <a:off x="0" y="0"/>
          <a:ext cx="0" cy="0"/>
          <a:chOff x="0" y="0"/>
          <a:chExt cx="0" cy="0"/>
        </a:xfrm>
      </p:grpSpPr>
      <p:sp>
        <p:nvSpPr>
          <p:cNvPr id="162" name="Google Shape;162;p3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64" name="Google Shape;164;p33"/>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5" name="Google Shape;165;p3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30200" rtl="0">
              <a:spcBef>
                <a:spcPts val="0"/>
              </a:spcBef>
              <a:spcAft>
                <a:spcPts val="0"/>
              </a:spcAft>
              <a:buSzPts val="16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66" name="Google Shape;166;p33"/>
          <p:cNvSpPr txBox="1">
            <a:spLocks noGrp="1"/>
          </p:cNvSpPr>
          <p:nvPr>
            <p:ph type="sldNum" idx="12"/>
          </p:nvPr>
        </p:nvSpPr>
        <p:spPr>
          <a:xfrm>
            <a:off x="8472458" y="480496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7"/>
        <p:cNvGrpSpPr/>
        <p:nvPr/>
      </p:nvGrpSpPr>
      <p:grpSpPr>
        <a:xfrm>
          <a:off x="0" y="0"/>
          <a:ext cx="0" cy="0"/>
          <a:chOff x="0" y="0"/>
          <a:chExt cx="0" cy="0"/>
        </a:xfrm>
      </p:grpSpPr>
      <p:sp>
        <p:nvSpPr>
          <p:cNvPr id="168" name="Google Shape;168;p34"/>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600"/>
              <a:buNone/>
              <a:defRPr/>
            </a:lvl1pPr>
          </a:lstStyle>
          <a:p>
            <a:endParaRPr/>
          </a:p>
        </p:txBody>
      </p:sp>
      <p:sp>
        <p:nvSpPr>
          <p:cNvPr id="169" name="Google Shape;169;p34"/>
          <p:cNvSpPr txBox="1">
            <a:spLocks noGrp="1"/>
          </p:cNvSpPr>
          <p:nvPr>
            <p:ph type="sldNum" idx="12"/>
          </p:nvPr>
        </p:nvSpPr>
        <p:spPr>
          <a:xfrm>
            <a:off x="8472458" y="480496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70"/>
        <p:cNvGrpSpPr/>
        <p:nvPr/>
      </p:nvGrpSpPr>
      <p:grpSpPr>
        <a:xfrm>
          <a:off x="0" y="0"/>
          <a:ext cx="0" cy="0"/>
          <a:chOff x="0" y="0"/>
          <a:chExt cx="0" cy="0"/>
        </a:xfrm>
      </p:grpSpPr>
      <p:sp>
        <p:nvSpPr>
          <p:cNvPr id="171" name="Google Shape;171;p3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72" name="Google Shape;172;p35"/>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30200" algn="ctr" rtl="0">
              <a:spcBef>
                <a:spcPts val="0"/>
              </a:spcBef>
              <a:spcAft>
                <a:spcPts val="0"/>
              </a:spcAft>
              <a:buSzPts val="16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73" name="Google Shape;173;p35"/>
          <p:cNvSpPr txBox="1">
            <a:spLocks noGrp="1"/>
          </p:cNvSpPr>
          <p:nvPr>
            <p:ph type="sldNum" idx="12"/>
          </p:nvPr>
        </p:nvSpPr>
        <p:spPr>
          <a:xfrm>
            <a:off x="8472458" y="480496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4"/>
        <p:cNvGrpSpPr/>
        <p:nvPr/>
      </p:nvGrpSpPr>
      <p:grpSpPr>
        <a:xfrm>
          <a:off x="0" y="0"/>
          <a:ext cx="0" cy="0"/>
          <a:chOff x="0" y="0"/>
          <a:chExt cx="0" cy="0"/>
        </a:xfrm>
      </p:grpSpPr>
      <p:sp>
        <p:nvSpPr>
          <p:cNvPr id="175" name="Google Shape;175;p36"/>
          <p:cNvSpPr txBox="1">
            <a:spLocks noGrp="1"/>
          </p:cNvSpPr>
          <p:nvPr>
            <p:ph type="sldNum" idx="12"/>
          </p:nvPr>
        </p:nvSpPr>
        <p:spPr>
          <a:xfrm>
            <a:off x="8472458" y="480496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p:cSld name="BLANK_1">
    <p:spTree>
      <p:nvGrpSpPr>
        <p:cNvPr id="1" name="Shape 176"/>
        <p:cNvGrpSpPr/>
        <p:nvPr/>
      </p:nvGrpSpPr>
      <p:grpSpPr>
        <a:xfrm>
          <a:off x="0" y="0"/>
          <a:ext cx="0" cy="0"/>
          <a:chOff x="0" y="0"/>
          <a:chExt cx="0" cy="0"/>
        </a:xfrm>
      </p:grpSpPr>
      <p:sp>
        <p:nvSpPr>
          <p:cNvPr id="177" name="Google Shape;177;p37"/>
          <p:cNvSpPr/>
          <p:nvPr/>
        </p:nvSpPr>
        <p:spPr>
          <a:xfrm>
            <a:off x="8682800" y="4857175"/>
            <a:ext cx="461100" cy="289200"/>
          </a:xfrm>
          <a:prstGeom prst="rect">
            <a:avLst/>
          </a:prstGeom>
          <a:solidFill>
            <a:srgbClr val="179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7"/>
          <p:cNvSpPr/>
          <p:nvPr/>
        </p:nvSpPr>
        <p:spPr>
          <a:xfrm>
            <a:off x="0" y="0"/>
            <a:ext cx="9144000" cy="572700"/>
          </a:xfrm>
          <a:prstGeom prst="rect">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7"/>
          <p:cNvSpPr txBox="1">
            <a:spLocks noGrp="1"/>
          </p:cNvSpPr>
          <p:nvPr>
            <p:ph type="title"/>
          </p:nvPr>
        </p:nvSpPr>
        <p:spPr>
          <a:xfrm>
            <a:off x="266100" y="36475"/>
            <a:ext cx="8611800" cy="5727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FFFFFF"/>
              </a:buClr>
              <a:buSzPts val="2000"/>
              <a:buFont typeface="Merriweather"/>
              <a:buNone/>
              <a:defRPr sz="2000" b="1">
                <a:solidFill>
                  <a:srgbClr val="FFFFFF"/>
                </a:solidFill>
                <a:latin typeface="Merriweather"/>
                <a:ea typeface="Merriweather"/>
                <a:cs typeface="Merriweather"/>
                <a:sym typeface="Merriweather"/>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80" name="Google Shape;180;p37"/>
          <p:cNvSpPr txBox="1">
            <a:spLocks noGrp="1"/>
          </p:cNvSpPr>
          <p:nvPr>
            <p:ph type="body" idx="1"/>
          </p:nvPr>
        </p:nvSpPr>
        <p:spPr>
          <a:xfrm>
            <a:off x="266100" y="784800"/>
            <a:ext cx="8611800" cy="4020300"/>
          </a:xfrm>
          <a:prstGeom prst="rect">
            <a:avLst/>
          </a:prstGeom>
        </p:spPr>
        <p:txBody>
          <a:bodyPr spcFirstLastPara="1" wrap="square" lIns="91425" tIns="91425" rIns="91425" bIns="91425" anchor="t" anchorCtr="0">
            <a:noAutofit/>
          </a:bodyPr>
          <a:lstStyle>
            <a:lvl1pPr marL="457200" lvl="0" indent="-330200" rtl="0">
              <a:lnSpc>
                <a:spcPct val="115000"/>
              </a:lnSpc>
              <a:spcBef>
                <a:spcPts val="0"/>
              </a:spcBef>
              <a:spcAft>
                <a:spcPts val="0"/>
              </a:spcAft>
              <a:buClr>
                <a:schemeClr val="dk2"/>
              </a:buClr>
              <a:buSzPts val="1600"/>
              <a:buFont typeface="Lato"/>
              <a:buChar char="●"/>
              <a:defRPr sz="1600">
                <a:solidFill>
                  <a:schemeClr val="dk2"/>
                </a:solidFill>
                <a:latin typeface="Lato"/>
                <a:ea typeface="Lato"/>
                <a:cs typeface="Lato"/>
                <a:sym typeface="Lato"/>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181" name="Google Shape;181;p37"/>
          <p:cNvSpPr txBox="1">
            <a:spLocks noGrp="1"/>
          </p:cNvSpPr>
          <p:nvPr>
            <p:ph type="sldNum" idx="12"/>
          </p:nvPr>
        </p:nvSpPr>
        <p:spPr>
          <a:xfrm>
            <a:off x="8472458" y="4804967"/>
            <a:ext cx="548700" cy="393600"/>
          </a:xfrm>
          <a:prstGeom prst="rect">
            <a:avLst/>
          </a:prstGeom>
        </p:spPr>
        <p:txBody>
          <a:bodyPr spcFirstLastPara="1" wrap="square" lIns="91425" tIns="91425" rIns="91425" bIns="91425" anchor="ctr" anchorCtr="0">
            <a:noAutofit/>
          </a:bodyPr>
          <a:lstStyle>
            <a:lvl1pPr lvl="0" algn="r" rtl="0">
              <a:buNone/>
              <a:defRPr sz="1000">
                <a:solidFill>
                  <a:srgbClr val="FFFFFF"/>
                </a:solidFill>
              </a:defRPr>
            </a:lvl1pPr>
            <a:lvl2pPr lvl="1" algn="r" rtl="0">
              <a:buNone/>
              <a:defRPr sz="1000">
                <a:solidFill>
                  <a:srgbClr val="FFFFFF"/>
                </a:solidFill>
              </a:defRPr>
            </a:lvl2pPr>
            <a:lvl3pPr lvl="2" algn="r" rtl="0">
              <a:buNone/>
              <a:defRPr sz="1000">
                <a:solidFill>
                  <a:srgbClr val="FFFFFF"/>
                </a:solidFill>
              </a:defRPr>
            </a:lvl3pPr>
            <a:lvl4pPr lvl="3" algn="r" rtl="0">
              <a:buNone/>
              <a:defRPr sz="1000">
                <a:solidFill>
                  <a:srgbClr val="FFFFFF"/>
                </a:solidFill>
              </a:defRPr>
            </a:lvl4pPr>
            <a:lvl5pPr lvl="4" algn="r" rtl="0">
              <a:buNone/>
              <a:defRPr sz="1000">
                <a:solidFill>
                  <a:srgbClr val="FFFFFF"/>
                </a:solidFill>
              </a:defRPr>
            </a:lvl5pPr>
            <a:lvl6pPr lvl="5" algn="r" rtl="0">
              <a:buNone/>
              <a:defRPr sz="1000">
                <a:solidFill>
                  <a:srgbClr val="FFFFFF"/>
                </a:solidFill>
              </a:defRPr>
            </a:lvl6pPr>
            <a:lvl7pPr lvl="6" algn="r" rtl="0">
              <a:buNone/>
              <a:defRPr sz="1000">
                <a:solidFill>
                  <a:srgbClr val="FFFFFF"/>
                </a:solidFill>
              </a:defRPr>
            </a:lvl7pPr>
            <a:lvl8pPr lvl="7" algn="r" rtl="0">
              <a:buNone/>
              <a:defRPr sz="1000">
                <a:solidFill>
                  <a:srgbClr val="FFFFFF"/>
                </a:solidFill>
              </a:defRPr>
            </a:lvl8pPr>
            <a:lvl9pPr lvl="8" algn="r" rtl="0">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2"/>
        <p:cNvGrpSpPr/>
        <p:nvPr/>
      </p:nvGrpSpPr>
      <p:grpSpPr>
        <a:xfrm>
          <a:off x="0" y="0"/>
          <a:ext cx="0" cy="0"/>
          <a:chOff x="0" y="0"/>
          <a:chExt cx="0" cy="0"/>
        </a:xfrm>
      </p:grpSpPr>
      <p:sp>
        <p:nvSpPr>
          <p:cNvPr id="183" name="Google Shape;183;p38"/>
          <p:cNvSpPr txBox="1">
            <a:spLocks noGrp="1"/>
          </p:cNvSpPr>
          <p:nvPr>
            <p:ph type="title"/>
          </p:nvPr>
        </p:nvSpPr>
        <p:spPr>
          <a:xfrm>
            <a:off x="526774" y="4152886"/>
            <a:ext cx="66174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3300"/>
              <a:buFont typeface="Calibri"/>
              <a:buNone/>
              <a:defRPr sz="1100">
                <a:latin typeface="Calibri"/>
                <a:ea typeface="Calibri"/>
                <a:cs typeface="Calibri"/>
                <a:sym typeface="Calibri"/>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a:endParaRPr/>
          </a:p>
        </p:txBody>
      </p:sp>
      <p:sp>
        <p:nvSpPr>
          <p:cNvPr id="184" name="Google Shape;184;p38"/>
          <p:cNvSpPr txBox="1">
            <a:spLocks noGrp="1"/>
          </p:cNvSpPr>
          <p:nvPr>
            <p:ph type="body" idx="1"/>
          </p:nvPr>
        </p:nvSpPr>
        <p:spPr>
          <a:xfrm>
            <a:off x="526774" y="568700"/>
            <a:ext cx="80739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sz="1100"/>
            </a:lvl1pPr>
            <a:lvl2pPr marL="914400" lvl="1" indent="-317500" algn="l" rtl="0">
              <a:lnSpc>
                <a:spcPct val="90000"/>
              </a:lnSpc>
              <a:spcBef>
                <a:spcPts val="1600"/>
              </a:spcBef>
              <a:spcAft>
                <a:spcPts val="0"/>
              </a:spcAft>
              <a:buClr>
                <a:schemeClr val="dk1"/>
              </a:buClr>
              <a:buSzPts val="1400"/>
              <a:buChar char="○"/>
              <a:defRPr sz="1100"/>
            </a:lvl2pPr>
            <a:lvl3pPr marL="1371600" lvl="2" indent="-317500" algn="l" rtl="0">
              <a:lnSpc>
                <a:spcPct val="90000"/>
              </a:lnSpc>
              <a:spcBef>
                <a:spcPts val="1600"/>
              </a:spcBef>
              <a:spcAft>
                <a:spcPts val="0"/>
              </a:spcAft>
              <a:buClr>
                <a:schemeClr val="dk1"/>
              </a:buClr>
              <a:buSzPts val="1400"/>
              <a:buChar char="■"/>
              <a:defRPr sz="1100"/>
            </a:lvl3pPr>
            <a:lvl4pPr marL="1828800" lvl="3" indent="-317500" algn="l" rtl="0">
              <a:lnSpc>
                <a:spcPct val="90000"/>
              </a:lnSpc>
              <a:spcBef>
                <a:spcPts val="1600"/>
              </a:spcBef>
              <a:spcAft>
                <a:spcPts val="0"/>
              </a:spcAft>
              <a:buClr>
                <a:schemeClr val="dk1"/>
              </a:buClr>
              <a:buSzPts val="1400"/>
              <a:buChar char="●"/>
              <a:defRPr sz="1100"/>
            </a:lvl4pPr>
            <a:lvl5pPr marL="2286000" lvl="4" indent="-317500" algn="l" rtl="0">
              <a:lnSpc>
                <a:spcPct val="90000"/>
              </a:lnSpc>
              <a:spcBef>
                <a:spcPts val="1600"/>
              </a:spcBef>
              <a:spcAft>
                <a:spcPts val="0"/>
              </a:spcAft>
              <a:buClr>
                <a:schemeClr val="dk1"/>
              </a:buClr>
              <a:buSzPts val="1400"/>
              <a:buChar char="○"/>
              <a:defRPr sz="1100"/>
            </a:lvl5pPr>
            <a:lvl6pPr marL="2743200" lvl="5" indent="-317500" algn="l" rtl="0">
              <a:lnSpc>
                <a:spcPct val="90000"/>
              </a:lnSpc>
              <a:spcBef>
                <a:spcPts val="1600"/>
              </a:spcBef>
              <a:spcAft>
                <a:spcPts val="0"/>
              </a:spcAft>
              <a:buClr>
                <a:schemeClr val="dk1"/>
              </a:buClr>
              <a:buSzPts val="1400"/>
              <a:buChar char="■"/>
              <a:defRPr sz="1100"/>
            </a:lvl6pPr>
            <a:lvl7pPr marL="3200400" lvl="6" indent="-317500" algn="l" rtl="0">
              <a:lnSpc>
                <a:spcPct val="90000"/>
              </a:lnSpc>
              <a:spcBef>
                <a:spcPts val="1600"/>
              </a:spcBef>
              <a:spcAft>
                <a:spcPts val="0"/>
              </a:spcAft>
              <a:buClr>
                <a:schemeClr val="dk1"/>
              </a:buClr>
              <a:buSzPts val="1400"/>
              <a:buChar char="●"/>
              <a:defRPr sz="1100"/>
            </a:lvl7pPr>
            <a:lvl8pPr marL="3657600" lvl="7" indent="-317500" algn="l" rtl="0">
              <a:lnSpc>
                <a:spcPct val="90000"/>
              </a:lnSpc>
              <a:spcBef>
                <a:spcPts val="1600"/>
              </a:spcBef>
              <a:spcAft>
                <a:spcPts val="0"/>
              </a:spcAft>
              <a:buClr>
                <a:schemeClr val="dk1"/>
              </a:buClr>
              <a:buSzPts val="1400"/>
              <a:buChar char="○"/>
              <a:defRPr sz="1100"/>
            </a:lvl8pPr>
            <a:lvl9pPr marL="4114800" lvl="8" indent="-317500" algn="l" rtl="0">
              <a:lnSpc>
                <a:spcPct val="90000"/>
              </a:lnSpc>
              <a:spcBef>
                <a:spcPts val="1600"/>
              </a:spcBef>
              <a:spcAft>
                <a:spcPts val="1600"/>
              </a:spcAft>
              <a:buClr>
                <a:schemeClr val="dk1"/>
              </a:buClr>
              <a:buSzPts val="1400"/>
              <a:buChar char="■"/>
              <a:defRPr sz="1100"/>
            </a:lvl9pPr>
          </a:lstStyle>
          <a:p>
            <a:endParaRPr/>
          </a:p>
        </p:txBody>
      </p:sp>
      <p:sp>
        <p:nvSpPr>
          <p:cNvPr id="185" name="Google Shape;185;p38"/>
          <p:cNvSpPr txBox="1">
            <a:spLocks noGrp="1"/>
          </p:cNvSpPr>
          <p:nvPr>
            <p:ph type="sldNum" idx="12"/>
          </p:nvPr>
        </p:nvSpPr>
        <p:spPr>
          <a:xfrm>
            <a:off x="7273275"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100"/>
            </a:lvl1pPr>
            <a:lvl2pPr marL="0" lvl="1" indent="0" algn="r" rtl="0">
              <a:spcBef>
                <a:spcPts val="0"/>
              </a:spcBef>
              <a:buNone/>
              <a:defRPr sz="1100"/>
            </a:lvl2pPr>
            <a:lvl3pPr marL="0" lvl="2" indent="0" algn="r" rtl="0">
              <a:spcBef>
                <a:spcPts val="0"/>
              </a:spcBef>
              <a:buNone/>
              <a:defRPr sz="1100"/>
            </a:lvl3pPr>
            <a:lvl4pPr marL="0" lvl="3" indent="0" algn="r" rtl="0">
              <a:spcBef>
                <a:spcPts val="0"/>
              </a:spcBef>
              <a:buNone/>
              <a:defRPr sz="1100"/>
            </a:lvl4pPr>
            <a:lvl5pPr marL="0" lvl="4" indent="0" algn="r" rtl="0">
              <a:spcBef>
                <a:spcPts val="0"/>
              </a:spcBef>
              <a:buNone/>
              <a:defRPr sz="1100"/>
            </a:lvl5pPr>
            <a:lvl6pPr marL="0" lvl="5" indent="0" algn="r" rtl="0">
              <a:spcBef>
                <a:spcPts val="0"/>
              </a:spcBef>
              <a:buNone/>
              <a:defRPr sz="1100"/>
            </a:lvl6pPr>
            <a:lvl7pPr marL="0" lvl="6" indent="0" algn="r" rtl="0">
              <a:spcBef>
                <a:spcPts val="0"/>
              </a:spcBef>
              <a:buNone/>
              <a:defRPr sz="1100"/>
            </a:lvl7pPr>
            <a:lvl8pPr marL="0" lvl="7" indent="0" algn="r" rtl="0">
              <a:spcBef>
                <a:spcPts val="0"/>
              </a:spcBef>
              <a:buNone/>
              <a:defRPr sz="1100"/>
            </a:lvl8pPr>
            <a:lvl9pPr marL="0" lvl="8" indent="0" algn="r" rtl="0">
              <a:spcBef>
                <a:spcPts val="0"/>
              </a:spcBef>
              <a:buNone/>
              <a:defRPr sz="1100"/>
            </a:lvl9pPr>
          </a:lstStyle>
          <a:p>
            <a:pPr marL="0" lvl="0" indent="0" algn="r" rtl="0">
              <a:spcBef>
                <a:spcPts val="0"/>
              </a:spcBef>
              <a:spcAft>
                <a:spcPts val="0"/>
              </a:spcAft>
              <a:buNone/>
            </a:pPr>
            <a:fld id="{00000000-1234-1234-1234-123412341234}" type="slidenum">
              <a:rPr lang="en"/>
              <a:t>‹#›</a:t>
            </a:fld>
            <a:endParaRPr/>
          </a:p>
        </p:txBody>
      </p:sp>
      <p:sp>
        <p:nvSpPr>
          <p:cNvPr id="186" name="Google Shape;186;p38"/>
          <p:cNvSpPr txBox="1"/>
          <p:nvPr/>
        </p:nvSpPr>
        <p:spPr>
          <a:xfrm>
            <a:off x="526774" y="-546653"/>
            <a:ext cx="138600" cy="276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187"/>
        <p:cNvGrpSpPr/>
        <p:nvPr/>
      </p:nvGrpSpPr>
      <p:grpSpPr>
        <a:xfrm>
          <a:off x="0" y="0"/>
          <a:ext cx="0" cy="0"/>
          <a:chOff x="0" y="0"/>
          <a:chExt cx="0" cy="0"/>
        </a:xfrm>
      </p:grpSpPr>
      <p:sp>
        <p:nvSpPr>
          <p:cNvPr id="188" name="Google Shape;188;p39"/>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a:endParaRPr/>
          </a:p>
        </p:txBody>
      </p:sp>
      <p:sp>
        <p:nvSpPr>
          <p:cNvPr id="189" name="Google Shape;189;p39"/>
          <p:cNvSpPr txBox="1">
            <a:spLocks noGrp="1"/>
          </p:cNvSpPr>
          <p:nvPr>
            <p:ph type="body" idx="1"/>
          </p:nvPr>
        </p:nvSpPr>
        <p:spPr>
          <a:xfrm>
            <a:off x="623888" y="3442097"/>
            <a:ext cx="7886700" cy="11250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1600"/>
              </a:spcBef>
              <a:spcAft>
                <a:spcPts val="0"/>
              </a:spcAft>
              <a:buClr>
                <a:srgbClr val="888888"/>
              </a:buClr>
              <a:buSzPts val="1500"/>
              <a:buNone/>
              <a:defRPr sz="1500">
                <a:solidFill>
                  <a:srgbClr val="888888"/>
                </a:solidFill>
              </a:defRPr>
            </a:lvl2pPr>
            <a:lvl3pPr marL="1371600" lvl="2" indent="-228600" algn="l" rtl="0">
              <a:lnSpc>
                <a:spcPct val="90000"/>
              </a:lnSpc>
              <a:spcBef>
                <a:spcPts val="1600"/>
              </a:spcBef>
              <a:spcAft>
                <a:spcPts val="0"/>
              </a:spcAft>
              <a:buClr>
                <a:srgbClr val="888888"/>
              </a:buClr>
              <a:buSzPts val="1400"/>
              <a:buNone/>
              <a:defRPr sz="1400">
                <a:solidFill>
                  <a:srgbClr val="888888"/>
                </a:solidFill>
              </a:defRPr>
            </a:lvl3pPr>
            <a:lvl4pPr marL="1828800" lvl="3" indent="-228600" algn="l" rtl="0">
              <a:lnSpc>
                <a:spcPct val="90000"/>
              </a:lnSpc>
              <a:spcBef>
                <a:spcPts val="1600"/>
              </a:spcBef>
              <a:spcAft>
                <a:spcPts val="0"/>
              </a:spcAft>
              <a:buClr>
                <a:srgbClr val="888888"/>
              </a:buClr>
              <a:buSzPts val="1200"/>
              <a:buNone/>
              <a:defRPr sz="1200">
                <a:solidFill>
                  <a:srgbClr val="888888"/>
                </a:solidFill>
              </a:defRPr>
            </a:lvl4pPr>
            <a:lvl5pPr marL="2286000" lvl="4" indent="-228600" algn="l" rtl="0">
              <a:lnSpc>
                <a:spcPct val="90000"/>
              </a:lnSpc>
              <a:spcBef>
                <a:spcPts val="1600"/>
              </a:spcBef>
              <a:spcAft>
                <a:spcPts val="0"/>
              </a:spcAft>
              <a:buClr>
                <a:srgbClr val="888888"/>
              </a:buClr>
              <a:buSzPts val="1200"/>
              <a:buNone/>
              <a:defRPr sz="1200">
                <a:solidFill>
                  <a:srgbClr val="888888"/>
                </a:solidFill>
              </a:defRPr>
            </a:lvl5pPr>
            <a:lvl6pPr marL="2743200" lvl="5" indent="-228600" algn="l" rtl="0">
              <a:lnSpc>
                <a:spcPct val="90000"/>
              </a:lnSpc>
              <a:spcBef>
                <a:spcPts val="1600"/>
              </a:spcBef>
              <a:spcAft>
                <a:spcPts val="0"/>
              </a:spcAft>
              <a:buClr>
                <a:srgbClr val="888888"/>
              </a:buClr>
              <a:buSzPts val="1200"/>
              <a:buNone/>
              <a:defRPr sz="1200">
                <a:solidFill>
                  <a:srgbClr val="888888"/>
                </a:solidFill>
              </a:defRPr>
            </a:lvl6pPr>
            <a:lvl7pPr marL="3200400" lvl="6" indent="-228600" algn="l" rtl="0">
              <a:lnSpc>
                <a:spcPct val="90000"/>
              </a:lnSpc>
              <a:spcBef>
                <a:spcPts val="1600"/>
              </a:spcBef>
              <a:spcAft>
                <a:spcPts val="0"/>
              </a:spcAft>
              <a:buClr>
                <a:srgbClr val="888888"/>
              </a:buClr>
              <a:buSzPts val="1200"/>
              <a:buNone/>
              <a:defRPr sz="1200">
                <a:solidFill>
                  <a:srgbClr val="888888"/>
                </a:solidFill>
              </a:defRPr>
            </a:lvl7pPr>
            <a:lvl8pPr marL="3657600" lvl="7" indent="-228600" algn="l" rtl="0">
              <a:lnSpc>
                <a:spcPct val="90000"/>
              </a:lnSpc>
              <a:spcBef>
                <a:spcPts val="1600"/>
              </a:spcBef>
              <a:spcAft>
                <a:spcPts val="0"/>
              </a:spcAft>
              <a:buClr>
                <a:srgbClr val="888888"/>
              </a:buClr>
              <a:buSzPts val="1200"/>
              <a:buNone/>
              <a:defRPr sz="1200">
                <a:solidFill>
                  <a:srgbClr val="888888"/>
                </a:solidFill>
              </a:defRPr>
            </a:lvl8pPr>
            <a:lvl9pPr marL="4114800" lvl="8" indent="-228600" algn="l" rtl="0">
              <a:lnSpc>
                <a:spcPct val="90000"/>
              </a:lnSpc>
              <a:spcBef>
                <a:spcPts val="1600"/>
              </a:spcBef>
              <a:spcAft>
                <a:spcPts val="1600"/>
              </a:spcAft>
              <a:buClr>
                <a:srgbClr val="888888"/>
              </a:buClr>
              <a:buSzPts val="1200"/>
              <a:buNone/>
              <a:defRPr sz="1200">
                <a:solidFill>
                  <a:srgbClr val="888888"/>
                </a:solidFill>
              </a:defRPr>
            </a:lvl9pPr>
          </a:lstStyle>
          <a:p>
            <a:endParaRPr/>
          </a:p>
        </p:txBody>
      </p:sp>
      <p:sp>
        <p:nvSpPr>
          <p:cNvPr id="190" name="Google Shape;190;p3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191" name="Google Shape;191;p3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192" name="Google Shape;192;p3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100">
                <a:solidFill>
                  <a:srgbClr val="888888"/>
                </a:solidFill>
              </a:defRPr>
            </a:lvl1pPr>
            <a:lvl2pPr marL="0" lvl="1" indent="0" algn="r" rtl="0">
              <a:spcBef>
                <a:spcPts val="0"/>
              </a:spcBef>
              <a:buNone/>
              <a:defRPr sz="1100">
                <a:solidFill>
                  <a:srgbClr val="888888"/>
                </a:solidFill>
              </a:defRPr>
            </a:lvl2pPr>
            <a:lvl3pPr marL="0" lvl="2" indent="0" algn="r" rtl="0">
              <a:spcBef>
                <a:spcPts val="0"/>
              </a:spcBef>
              <a:buNone/>
              <a:defRPr sz="1100">
                <a:solidFill>
                  <a:srgbClr val="888888"/>
                </a:solidFill>
              </a:defRPr>
            </a:lvl3pPr>
            <a:lvl4pPr marL="0" lvl="3" indent="0" algn="r" rtl="0">
              <a:spcBef>
                <a:spcPts val="0"/>
              </a:spcBef>
              <a:buNone/>
              <a:defRPr sz="1100">
                <a:solidFill>
                  <a:srgbClr val="888888"/>
                </a:solidFill>
              </a:defRPr>
            </a:lvl4pPr>
            <a:lvl5pPr marL="0" lvl="4" indent="0" algn="r" rtl="0">
              <a:spcBef>
                <a:spcPts val="0"/>
              </a:spcBef>
              <a:buNone/>
              <a:defRPr sz="1100">
                <a:solidFill>
                  <a:srgbClr val="888888"/>
                </a:solidFill>
              </a:defRPr>
            </a:lvl5pPr>
            <a:lvl6pPr marL="0" lvl="5" indent="0" algn="r" rtl="0">
              <a:spcBef>
                <a:spcPts val="0"/>
              </a:spcBef>
              <a:buNone/>
              <a:defRPr sz="1100">
                <a:solidFill>
                  <a:srgbClr val="888888"/>
                </a:solidFill>
              </a:defRPr>
            </a:lvl6pPr>
            <a:lvl7pPr marL="0" lvl="6" indent="0" algn="r" rtl="0">
              <a:spcBef>
                <a:spcPts val="0"/>
              </a:spcBef>
              <a:buNone/>
              <a:defRPr sz="1100">
                <a:solidFill>
                  <a:srgbClr val="888888"/>
                </a:solidFill>
              </a:defRPr>
            </a:lvl7pPr>
            <a:lvl8pPr marL="0" lvl="7" indent="0" algn="r" rtl="0">
              <a:spcBef>
                <a:spcPts val="0"/>
              </a:spcBef>
              <a:buNone/>
              <a:defRPr sz="1100">
                <a:solidFill>
                  <a:srgbClr val="888888"/>
                </a:solidFill>
              </a:defRPr>
            </a:lvl8pPr>
            <a:lvl9pPr marL="0" lvl="8" indent="0" algn="r" rtl="0">
              <a:spcBef>
                <a:spcPts val="0"/>
              </a:spcBef>
              <a:buNone/>
              <a:defRPr sz="1100">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p:cSld name="OBJECT_1">
    <p:spTree>
      <p:nvGrpSpPr>
        <p:cNvPr id="1" name="Shape 193"/>
        <p:cNvGrpSpPr/>
        <p:nvPr/>
      </p:nvGrpSpPr>
      <p:grpSpPr>
        <a:xfrm>
          <a:off x="0" y="0"/>
          <a:ext cx="0" cy="0"/>
          <a:chOff x="0" y="0"/>
          <a:chExt cx="0" cy="0"/>
        </a:xfrm>
      </p:grpSpPr>
      <p:sp>
        <p:nvSpPr>
          <p:cNvPr id="194" name="Google Shape;194;p40"/>
          <p:cNvSpPr txBox="1">
            <a:spLocks noGrp="1"/>
          </p:cNvSpPr>
          <p:nvPr>
            <p:ph type="title"/>
          </p:nvPr>
        </p:nvSpPr>
        <p:spPr>
          <a:xfrm>
            <a:off x="419100" y="4137422"/>
            <a:ext cx="83058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2F3A31"/>
              </a:buClr>
              <a:buSzPts val="3000"/>
              <a:buFont typeface="Arial"/>
              <a:buNone/>
              <a:defRPr sz="3000" b="0">
                <a:solidFill>
                  <a:srgbClr val="2F3A31"/>
                </a:solidFill>
                <a:latin typeface="Arial"/>
                <a:ea typeface="Arial"/>
                <a:cs typeface="Arial"/>
                <a:sym typeface="Aria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a:endParaRPr/>
          </a:p>
        </p:txBody>
      </p:sp>
      <p:sp>
        <p:nvSpPr>
          <p:cNvPr id="195" name="Google Shape;195;p40"/>
          <p:cNvSpPr txBox="1">
            <a:spLocks noGrp="1"/>
          </p:cNvSpPr>
          <p:nvPr>
            <p:ph type="body" idx="1"/>
          </p:nvPr>
        </p:nvSpPr>
        <p:spPr>
          <a:xfrm>
            <a:off x="419100" y="273843"/>
            <a:ext cx="8305800" cy="35076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sz="1100"/>
            </a:lvl1pPr>
            <a:lvl2pPr marL="914400" lvl="1" indent="-317500" algn="l" rtl="0">
              <a:lnSpc>
                <a:spcPct val="90000"/>
              </a:lnSpc>
              <a:spcBef>
                <a:spcPts val="1600"/>
              </a:spcBef>
              <a:spcAft>
                <a:spcPts val="0"/>
              </a:spcAft>
              <a:buClr>
                <a:schemeClr val="dk1"/>
              </a:buClr>
              <a:buSzPts val="1400"/>
              <a:buChar char="○"/>
              <a:defRPr sz="1100"/>
            </a:lvl2pPr>
            <a:lvl3pPr marL="1371600" lvl="2" indent="-317500" algn="l" rtl="0">
              <a:lnSpc>
                <a:spcPct val="90000"/>
              </a:lnSpc>
              <a:spcBef>
                <a:spcPts val="1600"/>
              </a:spcBef>
              <a:spcAft>
                <a:spcPts val="0"/>
              </a:spcAft>
              <a:buClr>
                <a:schemeClr val="dk1"/>
              </a:buClr>
              <a:buSzPts val="1400"/>
              <a:buChar char="■"/>
              <a:defRPr sz="1100"/>
            </a:lvl3pPr>
            <a:lvl4pPr marL="1828800" lvl="3" indent="-317500" algn="l" rtl="0">
              <a:lnSpc>
                <a:spcPct val="90000"/>
              </a:lnSpc>
              <a:spcBef>
                <a:spcPts val="1600"/>
              </a:spcBef>
              <a:spcAft>
                <a:spcPts val="0"/>
              </a:spcAft>
              <a:buClr>
                <a:schemeClr val="dk1"/>
              </a:buClr>
              <a:buSzPts val="1400"/>
              <a:buChar char="●"/>
              <a:defRPr sz="1100"/>
            </a:lvl4pPr>
            <a:lvl5pPr marL="2286000" lvl="4" indent="-317500" algn="l" rtl="0">
              <a:lnSpc>
                <a:spcPct val="90000"/>
              </a:lnSpc>
              <a:spcBef>
                <a:spcPts val="1600"/>
              </a:spcBef>
              <a:spcAft>
                <a:spcPts val="0"/>
              </a:spcAft>
              <a:buClr>
                <a:schemeClr val="dk1"/>
              </a:buClr>
              <a:buSzPts val="1400"/>
              <a:buChar char="○"/>
              <a:defRPr sz="1100"/>
            </a:lvl5pPr>
            <a:lvl6pPr marL="2743200" lvl="5" indent="-317500" algn="l" rtl="0">
              <a:lnSpc>
                <a:spcPct val="90000"/>
              </a:lnSpc>
              <a:spcBef>
                <a:spcPts val="1600"/>
              </a:spcBef>
              <a:spcAft>
                <a:spcPts val="0"/>
              </a:spcAft>
              <a:buClr>
                <a:schemeClr val="dk1"/>
              </a:buClr>
              <a:buSzPts val="1400"/>
              <a:buChar char="■"/>
              <a:defRPr sz="1100"/>
            </a:lvl6pPr>
            <a:lvl7pPr marL="3200400" lvl="6" indent="-317500" algn="l" rtl="0">
              <a:lnSpc>
                <a:spcPct val="90000"/>
              </a:lnSpc>
              <a:spcBef>
                <a:spcPts val="1600"/>
              </a:spcBef>
              <a:spcAft>
                <a:spcPts val="0"/>
              </a:spcAft>
              <a:buClr>
                <a:schemeClr val="dk1"/>
              </a:buClr>
              <a:buSzPts val="1400"/>
              <a:buChar char="●"/>
              <a:defRPr sz="1100"/>
            </a:lvl7pPr>
            <a:lvl8pPr marL="3657600" lvl="7" indent="-317500" algn="l" rtl="0">
              <a:lnSpc>
                <a:spcPct val="90000"/>
              </a:lnSpc>
              <a:spcBef>
                <a:spcPts val="1600"/>
              </a:spcBef>
              <a:spcAft>
                <a:spcPts val="0"/>
              </a:spcAft>
              <a:buClr>
                <a:schemeClr val="dk1"/>
              </a:buClr>
              <a:buSzPts val="1400"/>
              <a:buChar char="○"/>
              <a:defRPr sz="1100"/>
            </a:lvl8pPr>
            <a:lvl9pPr marL="4114800" lvl="8" indent="-317500" algn="l" rtl="0">
              <a:lnSpc>
                <a:spcPct val="90000"/>
              </a:lnSpc>
              <a:spcBef>
                <a:spcPts val="1600"/>
              </a:spcBef>
              <a:spcAft>
                <a:spcPts val="1600"/>
              </a:spcAft>
              <a:buClr>
                <a:schemeClr val="dk1"/>
              </a:buClr>
              <a:buSzPts val="1400"/>
              <a:buChar char="■"/>
              <a:defRPr sz="1100"/>
            </a:lvl9pPr>
          </a:lstStyle>
          <a:p>
            <a:endParaRPr/>
          </a:p>
        </p:txBody>
      </p:sp>
      <p:sp>
        <p:nvSpPr>
          <p:cNvPr id="196" name="Google Shape;196;p4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197" name="Google Shape;197;p4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198" name="Google Shape;198;p4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100">
                <a:solidFill>
                  <a:srgbClr val="888888"/>
                </a:solidFill>
              </a:defRPr>
            </a:lvl1pPr>
            <a:lvl2pPr marL="0" lvl="1" indent="0" algn="r" rtl="0">
              <a:spcBef>
                <a:spcPts val="0"/>
              </a:spcBef>
              <a:buNone/>
              <a:defRPr sz="1100">
                <a:solidFill>
                  <a:srgbClr val="888888"/>
                </a:solidFill>
              </a:defRPr>
            </a:lvl2pPr>
            <a:lvl3pPr marL="0" lvl="2" indent="0" algn="r" rtl="0">
              <a:spcBef>
                <a:spcPts val="0"/>
              </a:spcBef>
              <a:buNone/>
              <a:defRPr sz="1100">
                <a:solidFill>
                  <a:srgbClr val="888888"/>
                </a:solidFill>
              </a:defRPr>
            </a:lvl3pPr>
            <a:lvl4pPr marL="0" lvl="3" indent="0" algn="r" rtl="0">
              <a:spcBef>
                <a:spcPts val="0"/>
              </a:spcBef>
              <a:buNone/>
              <a:defRPr sz="1100">
                <a:solidFill>
                  <a:srgbClr val="888888"/>
                </a:solidFill>
              </a:defRPr>
            </a:lvl4pPr>
            <a:lvl5pPr marL="0" lvl="4" indent="0" algn="r" rtl="0">
              <a:spcBef>
                <a:spcPts val="0"/>
              </a:spcBef>
              <a:buNone/>
              <a:defRPr sz="1100">
                <a:solidFill>
                  <a:srgbClr val="888888"/>
                </a:solidFill>
              </a:defRPr>
            </a:lvl5pPr>
            <a:lvl6pPr marL="0" lvl="5" indent="0" algn="r" rtl="0">
              <a:spcBef>
                <a:spcPts val="0"/>
              </a:spcBef>
              <a:buNone/>
              <a:defRPr sz="1100">
                <a:solidFill>
                  <a:srgbClr val="888888"/>
                </a:solidFill>
              </a:defRPr>
            </a:lvl6pPr>
            <a:lvl7pPr marL="0" lvl="6" indent="0" algn="r" rtl="0">
              <a:spcBef>
                <a:spcPts val="0"/>
              </a:spcBef>
              <a:buNone/>
              <a:defRPr sz="1100">
                <a:solidFill>
                  <a:srgbClr val="888888"/>
                </a:solidFill>
              </a:defRPr>
            </a:lvl7pPr>
            <a:lvl8pPr marL="0" lvl="7" indent="0" algn="r" rtl="0">
              <a:spcBef>
                <a:spcPts val="0"/>
              </a:spcBef>
              <a:buNone/>
              <a:defRPr sz="1100">
                <a:solidFill>
                  <a:srgbClr val="888888"/>
                </a:solidFill>
              </a:defRPr>
            </a:lvl8pPr>
            <a:lvl9pPr marL="0" lvl="8" indent="0" algn="r" rtl="0">
              <a:spcBef>
                <a:spcPts val="0"/>
              </a:spcBef>
              <a:buNone/>
              <a:defRPr sz="1100">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9"/>
        <p:cNvGrpSpPr/>
        <p:nvPr/>
      </p:nvGrpSpPr>
      <p:grpSpPr>
        <a:xfrm>
          <a:off x="0" y="0"/>
          <a:ext cx="0" cy="0"/>
          <a:chOff x="0" y="0"/>
          <a:chExt cx="0" cy="0"/>
        </a:xfrm>
      </p:grpSpPr>
      <p:sp>
        <p:nvSpPr>
          <p:cNvPr id="200" name="Google Shape;200;p41"/>
          <p:cNvSpPr txBox="1">
            <a:spLocks noGrp="1"/>
          </p:cNvSpPr>
          <p:nvPr>
            <p:ph type="title"/>
          </p:nvPr>
        </p:nvSpPr>
        <p:spPr>
          <a:xfrm>
            <a:off x="419100" y="4149328"/>
            <a:ext cx="83058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2F3A31"/>
              </a:buClr>
              <a:buSzPts val="3000"/>
              <a:buFont typeface="Arial"/>
              <a:buNone/>
              <a:defRPr sz="3000" b="0">
                <a:solidFill>
                  <a:srgbClr val="2F3A31"/>
                </a:solidFill>
                <a:latin typeface="Arial"/>
                <a:ea typeface="Arial"/>
                <a:cs typeface="Arial"/>
                <a:sym typeface="Aria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a:endParaRPr/>
          </a:p>
        </p:txBody>
      </p:sp>
      <p:sp>
        <p:nvSpPr>
          <p:cNvPr id="201" name="Google Shape;201;p41"/>
          <p:cNvSpPr txBox="1">
            <a:spLocks noGrp="1"/>
          </p:cNvSpPr>
          <p:nvPr>
            <p:ph type="body" idx="1"/>
          </p:nvPr>
        </p:nvSpPr>
        <p:spPr>
          <a:xfrm>
            <a:off x="419100" y="273844"/>
            <a:ext cx="40959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sz="1100"/>
            </a:lvl1pPr>
            <a:lvl2pPr marL="914400" lvl="1" indent="-317500" algn="l" rtl="0">
              <a:lnSpc>
                <a:spcPct val="90000"/>
              </a:lnSpc>
              <a:spcBef>
                <a:spcPts val="1600"/>
              </a:spcBef>
              <a:spcAft>
                <a:spcPts val="0"/>
              </a:spcAft>
              <a:buClr>
                <a:schemeClr val="dk1"/>
              </a:buClr>
              <a:buSzPts val="1400"/>
              <a:buChar char="○"/>
              <a:defRPr sz="1100"/>
            </a:lvl2pPr>
            <a:lvl3pPr marL="1371600" lvl="2" indent="-317500" algn="l" rtl="0">
              <a:lnSpc>
                <a:spcPct val="90000"/>
              </a:lnSpc>
              <a:spcBef>
                <a:spcPts val="1600"/>
              </a:spcBef>
              <a:spcAft>
                <a:spcPts val="0"/>
              </a:spcAft>
              <a:buClr>
                <a:schemeClr val="dk1"/>
              </a:buClr>
              <a:buSzPts val="1400"/>
              <a:buChar char="■"/>
              <a:defRPr sz="1100"/>
            </a:lvl3pPr>
            <a:lvl4pPr marL="1828800" lvl="3" indent="-317500" algn="l" rtl="0">
              <a:lnSpc>
                <a:spcPct val="90000"/>
              </a:lnSpc>
              <a:spcBef>
                <a:spcPts val="1600"/>
              </a:spcBef>
              <a:spcAft>
                <a:spcPts val="0"/>
              </a:spcAft>
              <a:buClr>
                <a:schemeClr val="dk1"/>
              </a:buClr>
              <a:buSzPts val="1400"/>
              <a:buChar char="●"/>
              <a:defRPr sz="1100"/>
            </a:lvl4pPr>
            <a:lvl5pPr marL="2286000" lvl="4" indent="-317500" algn="l" rtl="0">
              <a:lnSpc>
                <a:spcPct val="90000"/>
              </a:lnSpc>
              <a:spcBef>
                <a:spcPts val="1600"/>
              </a:spcBef>
              <a:spcAft>
                <a:spcPts val="0"/>
              </a:spcAft>
              <a:buClr>
                <a:schemeClr val="dk1"/>
              </a:buClr>
              <a:buSzPts val="1400"/>
              <a:buChar char="○"/>
              <a:defRPr sz="1100"/>
            </a:lvl5pPr>
            <a:lvl6pPr marL="2743200" lvl="5" indent="-317500" algn="l" rtl="0">
              <a:lnSpc>
                <a:spcPct val="90000"/>
              </a:lnSpc>
              <a:spcBef>
                <a:spcPts val="1600"/>
              </a:spcBef>
              <a:spcAft>
                <a:spcPts val="0"/>
              </a:spcAft>
              <a:buClr>
                <a:schemeClr val="dk1"/>
              </a:buClr>
              <a:buSzPts val="1400"/>
              <a:buChar char="■"/>
              <a:defRPr sz="1100"/>
            </a:lvl6pPr>
            <a:lvl7pPr marL="3200400" lvl="6" indent="-317500" algn="l" rtl="0">
              <a:lnSpc>
                <a:spcPct val="90000"/>
              </a:lnSpc>
              <a:spcBef>
                <a:spcPts val="1600"/>
              </a:spcBef>
              <a:spcAft>
                <a:spcPts val="0"/>
              </a:spcAft>
              <a:buClr>
                <a:schemeClr val="dk1"/>
              </a:buClr>
              <a:buSzPts val="1400"/>
              <a:buChar char="●"/>
              <a:defRPr sz="1100"/>
            </a:lvl7pPr>
            <a:lvl8pPr marL="3657600" lvl="7" indent="-317500" algn="l" rtl="0">
              <a:lnSpc>
                <a:spcPct val="90000"/>
              </a:lnSpc>
              <a:spcBef>
                <a:spcPts val="1600"/>
              </a:spcBef>
              <a:spcAft>
                <a:spcPts val="0"/>
              </a:spcAft>
              <a:buClr>
                <a:schemeClr val="dk1"/>
              </a:buClr>
              <a:buSzPts val="1400"/>
              <a:buChar char="○"/>
              <a:defRPr sz="1100"/>
            </a:lvl8pPr>
            <a:lvl9pPr marL="4114800" lvl="8" indent="-317500" algn="l" rtl="0">
              <a:lnSpc>
                <a:spcPct val="90000"/>
              </a:lnSpc>
              <a:spcBef>
                <a:spcPts val="1600"/>
              </a:spcBef>
              <a:spcAft>
                <a:spcPts val="1600"/>
              </a:spcAft>
              <a:buClr>
                <a:schemeClr val="dk1"/>
              </a:buClr>
              <a:buSzPts val="1400"/>
              <a:buChar char="■"/>
              <a:defRPr sz="1100"/>
            </a:lvl9pPr>
          </a:lstStyle>
          <a:p>
            <a:endParaRPr/>
          </a:p>
        </p:txBody>
      </p:sp>
      <p:sp>
        <p:nvSpPr>
          <p:cNvPr id="202" name="Google Shape;202;p41"/>
          <p:cNvSpPr txBox="1">
            <a:spLocks noGrp="1"/>
          </p:cNvSpPr>
          <p:nvPr>
            <p:ph type="body" idx="2"/>
          </p:nvPr>
        </p:nvSpPr>
        <p:spPr>
          <a:xfrm>
            <a:off x="4629150" y="273844"/>
            <a:ext cx="40959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sz="1100"/>
            </a:lvl1pPr>
            <a:lvl2pPr marL="914400" lvl="1" indent="-317500" algn="l" rtl="0">
              <a:lnSpc>
                <a:spcPct val="90000"/>
              </a:lnSpc>
              <a:spcBef>
                <a:spcPts val="1600"/>
              </a:spcBef>
              <a:spcAft>
                <a:spcPts val="0"/>
              </a:spcAft>
              <a:buClr>
                <a:schemeClr val="dk1"/>
              </a:buClr>
              <a:buSzPts val="1400"/>
              <a:buChar char="○"/>
              <a:defRPr sz="1100"/>
            </a:lvl2pPr>
            <a:lvl3pPr marL="1371600" lvl="2" indent="-317500" algn="l" rtl="0">
              <a:lnSpc>
                <a:spcPct val="90000"/>
              </a:lnSpc>
              <a:spcBef>
                <a:spcPts val="1600"/>
              </a:spcBef>
              <a:spcAft>
                <a:spcPts val="0"/>
              </a:spcAft>
              <a:buClr>
                <a:schemeClr val="dk1"/>
              </a:buClr>
              <a:buSzPts val="1400"/>
              <a:buChar char="■"/>
              <a:defRPr sz="1100"/>
            </a:lvl3pPr>
            <a:lvl4pPr marL="1828800" lvl="3" indent="-317500" algn="l" rtl="0">
              <a:lnSpc>
                <a:spcPct val="90000"/>
              </a:lnSpc>
              <a:spcBef>
                <a:spcPts val="1600"/>
              </a:spcBef>
              <a:spcAft>
                <a:spcPts val="0"/>
              </a:spcAft>
              <a:buClr>
                <a:schemeClr val="dk1"/>
              </a:buClr>
              <a:buSzPts val="1400"/>
              <a:buChar char="●"/>
              <a:defRPr sz="1100"/>
            </a:lvl4pPr>
            <a:lvl5pPr marL="2286000" lvl="4" indent="-317500" algn="l" rtl="0">
              <a:lnSpc>
                <a:spcPct val="90000"/>
              </a:lnSpc>
              <a:spcBef>
                <a:spcPts val="1600"/>
              </a:spcBef>
              <a:spcAft>
                <a:spcPts val="0"/>
              </a:spcAft>
              <a:buClr>
                <a:schemeClr val="dk1"/>
              </a:buClr>
              <a:buSzPts val="1400"/>
              <a:buChar char="○"/>
              <a:defRPr sz="1100"/>
            </a:lvl5pPr>
            <a:lvl6pPr marL="2743200" lvl="5" indent="-317500" algn="l" rtl="0">
              <a:lnSpc>
                <a:spcPct val="90000"/>
              </a:lnSpc>
              <a:spcBef>
                <a:spcPts val="1600"/>
              </a:spcBef>
              <a:spcAft>
                <a:spcPts val="0"/>
              </a:spcAft>
              <a:buClr>
                <a:schemeClr val="dk1"/>
              </a:buClr>
              <a:buSzPts val="1400"/>
              <a:buChar char="■"/>
              <a:defRPr sz="1100"/>
            </a:lvl6pPr>
            <a:lvl7pPr marL="3200400" lvl="6" indent="-317500" algn="l" rtl="0">
              <a:lnSpc>
                <a:spcPct val="90000"/>
              </a:lnSpc>
              <a:spcBef>
                <a:spcPts val="1600"/>
              </a:spcBef>
              <a:spcAft>
                <a:spcPts val="0"/>
              </a:spcAft>
              <a:buClr>
                <a:schemeClr val="dk1"/>
              </a:buClr>
              <a:buSzPts val="1400"/>
              <a:buChar char="●"/>
              <a:defRPr sz="1100"/>
            </a:lvl7pPr>
            <a:lvl8pPr marL="3657600" lvl="7" indent="-317500" algn="l" rtl="0">
              <a:lnSpc>
                <a:spcPct val="90000"/>
              </a:lnSpc>
              <a:spcBef>
                <a:spcPts val="1600"/>
              </a:spcBef>
              <a:spcAft>
                <a:spcPts val="0"/>
              </a:spcAft>
              <a:buClr>
                <a:schemeClr val="dk1"/>
              </a:buClr>
              <a:buSzPts val="1400"/>
              <a:buChar char="○"/>
              <a:defRPr sz="1100"/>
            </a:lvl8pPr>
            <a:lvl9pPr marL="4114800" lvl="8" indent="-317500" algn="l" rtl="0">
              <a:lnSpc>
                <a:spcPct val="90000"/>
              </a:lnSpc>
              <a:spcBef>
                <a:spcPts val="1600"/>
              </a:spcBef>
              <a:spcAft>
                <a:spcPts val="1600"/>
              </a:spcAft>
              <a:buClr>
                <a:schemeClr val="dk1"/>
              </a:buClr>
              <a:buSzPts val="1400"/>
              <a:buChar char="■"/>
              <a:defRPr sz="1100"/>
            </a:lvl9pPr>
          </a:lstStyle>
          <a:p>
            <a:endParaRPr/>
          </a:p>
        </p:txBody>
      </p:sp>
      <p:sp>
        <p:nvSpPr>
          <p:cNvPr id="203" name="Google Shape;203;p4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204" name="Google Shape;204;p4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205" name="Google Shape;205;p4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100">
                <a:solidFill>
                  <a:srgbClr val="888888"/>
                </a:solidFill>
              </a:defRPr>
            </a:lvl1pPr>
            <a:lvl2pPr marL="0" lvl="1" indent="0" algn="r" rtl="0">
              <a:spcBef>
                <a:spcPts val="0"/>
              </a:spcBef>
              <a:buNone/>
              <a:defRPr sz="1100">
                <a:solidFill>
                  <a:srgbClr val="888888"/>
                </a:solidFill>
              </a:defRPr>
            </a:lvl2pPr>
            <a:lvl3pPr marL="0" lvl="2" indent="0" algn="r" rtl="0">
              <a:spcBef>
                <a:spcPts val="0"/>
              </a:spcBef>
              <a:buNone/>
              <a:defRPr sz="1100">
                <a:solidFill>
                  <a:srgbClr val="888888"/>
                </a:solidFill>
              </a:defRPr>
            </a:lvl3pPr>
            <a:lvl4pPr marL="0" lvl="3" indent="0" algn="r" rtl="0">
              <a:spcBef>
                <a:spcPts val="0"/>
              </a:spcBef>
              <a:buNone/>
              <a:defRPr sz="1100">
                <a:solidFill>
                  <a:srgbClr val="888888"/>
                </a:solidFill>
              </a:defRPr>
            </a:lvl4pPr>
            <a:lvl5pPr marL="0" lvl="4" indent="0" algn="r" rtl="0">
              <a:spcBef>
                <a:spcPts val="0"/>
              </a:spcBef>
              <a:buNone/>
              <a:defRPr sz="1100">
                <a:solidFill>
                  <a:srgbClr val="888888"/>
                </a:solidFill>
              </a:defRPr>
            </a:lvl5pPr>
            <a:lvl6pPr marL="0" lvl="5" indent="0" algn="r" rtl="0">
              <a:spcBef>
                <a:spcPts val="0"/>
              </a:spcBef>
              <a:buNone/>
              <a:defRPr sz="1100">
                <a:solidFill>
                  <a:srgbClr val="888888"/>
                </a:solidFill>
              </a:defRPr>
            </a:lvl6pPr>
            <a:lvl7pPr marL="0" lvl="6" indent="0" algn="r" rtl="0">
              <a:spcBef>
                <a:spcPts val="0"/>
              </a:spcBef>
              <a:buNone/>
              <a:defRPr sz="1100">
                <a:solidFill>
                  <a:srgbClr val="888888"/>
                </a:solidFill>
              </a:defRPr>
            </a:lvl7pPr>
            <a:lvl8pPr marL="0" lvl="7" indent="0" algn="r" rtl="0">
              <a:spcBef>
                <a:spcPts val="0"/>
              </a:spcBef>
              <a:buNone/>
              <a:defRPr sz="1100">
                <a:solidFill>
                  <a:srgbClr val="888888"/>
                </a:solidFill>
              </a:defRPr>
            </a:lvl8pPr>
            <a:lvl9pPr marL="0" lvl="8" indent="0" algn="r" rtl="0">
              <a:spcBef>
                <a:spcPts val="0"/>
              </a:spcBef>
              <a:buNone/>
              <a:defRPr sz="1100">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lvl="1" algn="ctr">
              <a:lnSpc>
                <a:spcPct val="100000"/>
              </a:lnSpc>
              <a:spcBef>
                <a:spcPts val="0"/>
              </a:spcBef>
              <a:spcAft>
                <a:spcPts val="0"/>
              </a:spcAft>
              <a:buClr>
                <a:schemeClr val="dk1"/>
              </a:buClr>
              <a:buSzPts val="3600"/>
              <a:buFont typeface="Arial"/>
              <a:buNone/>
              <a:defRPr sz="3600">
                <a:solidFill>
                  <a:schemeClr val="dk1"/>
                </a:solidFill>
              </a:defRPr>
            </a:lvl2pPr>
            <a:lvl3pPr lvl="2" algn="ctr">
              <a:lnSpc>
                <a:spcPct val="100000"/>
              </a:lnSpc>
              <a:spcBef>
                <a:spcPts val="0"/>
              </a:spcBef>
              <a:spcAft>
                <a:spcPts val="0"/>
              </a:spcAft>
              <a:buClr>
                <a:schemeClr val="dk1"/>
              </a:buClr>
              <a:buSzPts val="3600"/>
              <a:buFont typeface="Arial"/>
              <a:buNone/>
              <a:defRPr sz="3600">
                <a:solidFill>
                  <a:schemeClr val="dk1"/>
                </a:solidFill>
              </a:defRPr>
            </a:lvl3pPr>
            <a:lvl4pPr lvl="3" algn="ctr">
              <a:lnSpc>
                <a:spcPct val="100000"/>
              </a:lnSpc>
              <a:spcBef>
                <a:spcPts val="0"/>
              </a:spcBef>
              <a:spcAft>
                <a:spcPts val="0"/>
              </a:spcAft>
              <a:buClr>
                <a:schemeClr val="dk1"/>
              </a:buClr>
              <a:buSzPts val="3600"/>
              <a:buFont typeface="Arial"/>
              <a:buNone/>
              <a:defRPr sz="3600">
                <a:solidFill>
                  <a:schemeClr val="dk1"/>
                </a:solidFill>
              </a:defRPr>
            </a:lvl4pPr>
            <a:lvl5pPr lvl="4" algn="ctr">
              <a:lnSpc>
                <a:spcPct val="100000"/>
              </a:lnSpc>
              <a:spcBef>
                <a:spcPts val="0"/>
              </a:spcBef>
              <a:spcAft>
                <a:spcPts val="0"/>
              </a:spcAft>
              <a:buClr>
                <a:schemeClr val="dk1"/>
              </a:buClr>
              <a:buSzPts val="3600"/>
              <a:buFont typeface="Arial"/>
              <a:buNone/>
              <a:defRPr sz="3600">
                <a:solidFill>
                  <a:schemeClr val="dk1"/>
                </a:solidFill>
              </a:defRPr>
            </a:lvl5pPr>
            <a:lvl6pPr lvl="5" algn="ctr">
              <a:lnSpc>
                <a:spcPct val="100000"/>
              </a:lnSpc>
              <a:spcBef>
                <a:spcPts val="0"/>
              </a:spcBef>
              <a:spcAft>
                <a:spcPts val="0"/>
              </a:spcAft>
              <a:buClr>
                <a:schemeClr val="dk1"/>
              </a:buClr>
              <a:buSzPts val="3600"/>
              <a:buFont typeface="Arial"/>
              <a:buNone/>
              <a:defRPr sz="3600">
                <a:solidFill>
                  <a:schemeClr val="dk1"/>
                </a:solidFill>
              </a:defRPr>
            </a:lvl6pPr>
            <a:lvl7pPr lvl="6" algn="ctr">
              <a:lnSpc>
                <a:spcPct val="100000"/>
              </a:lnSpc>
              <a:spcBef>
                <a:spcPts val="0"/>
              </a:spcBef>
              <a:spcAft>
                <a:spcPts val="0"/>
              </a:spcAft>
              <a:buClr>
                <a:schemeClr val="dk1"/>
              </a:buClr>
              <a:buSzPts val="3600"/>
              <a:buFont typeface="Arial"/>
              <a:buNone/>
              <a:defRPr sz="3600">
                <a:solidFill>
                  <a:schemeClr val="dk1"/>
                </a:solidFill>
              </a:defRPr>
            </a:lvl7pPr>
            <a:lvl8pPr lvl="7" algn="ctr">
              <a:lnSpc>
                <a:spcPct val="100000"/>
              </a:lnSpc>
              <a:spcBef>
                <a:spcPts val="0"/>
              </a:spcBef>
              <a:spcAft>
                <a:spcPts val="0"/>
              </a:spcAft>
              <a:buClr>
                <a:schemeClr val="dk1"/>
              </a:buClr>
              <a:buSzPts val="3600"/>
              <a:buFont typeface="Arial"/>
              <a:buNone/>
              <a:defRPr sz="3600">
                <a:solidFill>
                  <a:schemeClr val="dk1"/>
                </a:solidFill>
              </a:defRPr>
            </a:lvl8pPr>
            <a:lvl9pPr lvl="8" algn="ctr">
              <a:lnSpc>
                <a:spcPct val="100000"/>
              </a:lnSpc>
              <a:spcBef>
                <a:spcPts val="0"/>
              </a:spcBef>
              <a:spcAft>
                <a:spcPts val="0"/>
              </a:spcAft>
              <a:buClr>
                <a:schemeClr val="dk1"/>
              </a:buClr>
              <a:buSzPts val="3600"/>
              <a:buFont typeface="Arial"/>
              <a:buNone/>
              <a:defRPr sz="3600">
                <a:solidFill>
                  <a:schemeClr val="dk1"/>
                </a:solidFill>
              </a:defRPr>
            </a:lvl9pPr>
          </a:lstStyle>
          <a:p>
            <a:endParaRPr/>
          </a:p>
        </p:txBody>
      </p:sp>
      <p:sp>
        <p:nvSpPr>
          <p:cNvPr id="30" name="Google Shape;30;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lvl1pPr lvl="0" algn="l">
              <a:lnSpc>
                <a:spcPct val="90000"/>
              </a:lnSpc>
              <a:spcBef>
                <a:spcPts val="0"/>
              </a:spcBef>
              <a:spcAft>
                <a:spcPts val="0"/>
              </a:spcAft>
              <a:buClr>
                <a:schemeClr val="dk1"/>
              </a:buClr>
              <a:buSzPts val="2100"/>
              <a:buFont typeface="Calibri"/>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33" name="Google Shape;33;p6"/>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Autofit/>
          </a:bodyPr>
          <a:lstStyle>
            <a:lvl1pPr marL="457200" lvl="0" indent="-317500" algn="l">
              <a:lnSpc>
                <a:spcPct val="90000"/>
              </a:lnSpc>
              <a:spcBef>
                <a:spcPts val="0"/>
              </a:spcBef>
              <a:spcAft>
                <a:spcPts val="0"/>
              </a:spcAft>
              <a:buClr>
                <a:schemeClr val="dk1"/>
              </a:buClr>
              <a:buSzPts val="1400"/>
              <a:buChar char="●"/>
              <a:defRPr/>
            </a:lvl1pPr>
            <a:lvl2pPr marL="914400" lvl="1" indent="-298450" algn="l">
              <a:lnSpc>
                <a:spcPct val="90000"/>
              </a:lnSpc>
              <a:spcBef>
                <a:spcPts val="1600"/>
              </a:spcBef>
              <a:spcAft>
                <a:spcPts val="0"/>
              </a:spcAft>
              <a:buClr>
                <a:schemeClr val="dk1"/>
              </a:buClr>
              <a:buSzPts val="1100"/>
              <a:buChar char="○"/>
              <a:defRPr/>
            </a:lvl2pPr>
            <a:lvl3pPr marL="1371600" lvl="2" indent="-298450" algn="l">
              <a:lnSpc>
                <a:spcPct val="90000"/>
              </a:lnSpc>
              <a:spcBef>
                <a:spcPts val="1600"/>
              </a:spcBef>
              <a:spcAft>
                <a:spcPts val="0"/>
              </a:spcAft>
              <a:buClr>
                <a:schemeClr val="dk1"/>
              </a:buClr>
              <a:buSzPts val="1100"/>
              <a:buChar char="■"/>
              <a:defRPr/>
            </a:lvl3pPr>
            <a:lvl4pPr marL="1828800" lvl="3" indent="-298450" algn="l">
              <a:lnSpc>
                <a:spcPct val="90000"/>
              </a:lnSpc>
              <a:spcBef>
                <a:spcPts val="1600"/>
              </a:spcBef>
              <a:spcAft>
                <a:spcPts val="0"/>
              </a:spcAft>
              <a:buClr>
                <a:schemeClr val="dk1"/>
              </a:buClr>
              <a:buSzPts val="1100"/>
              <a:buChar char="●"/>
              <a:defRPr/>
            </a:lvl4pPr>
            <a:lvl5pPr marL="2286000" lvl="4" indent="-298450" algn="l">
              <a:lnSpc>
                <a:spcPct val="90000"/>
              </a:lnSpc>
              <a:spcBef>
                <a:spcPts val="1600"/>
              </a:spcBef>
              <a:spcAft>
                <a:spcPts val="0"/>
              </a:spcAft>
              <a:buClr>
                <a:schemeClr val="dk1"/>
              </a:buClr>
              <a:buSzPts val="1100"/>
              <a:buChar char="○"/>
              <a:defRPr/>
            </a:lvl5pPr>
            <a:lvl6pPr marL="2743200" lvl="5" indent="-298450" algn="l">
              <a:lnSpc>
                <a:spcPct val="90000"/>
              </a:lnSpc>
              <a:spcBef>
                <a:spcPts val="1600"/>
              </a:spcBef>
              <a:spcAft>
                <a:spcPts val="0"/>
              </a:spcAft>
              <a:buClr>
                <a:schemeClr val="dk1"/>
              </a:buClr>
              <a:buSzPts val="1100"/>
              <a:buChar char="■"/>
              <a:defRPr/>
            </a:lvl6pPr>
            <a:lvl7pPr marL="3200400" lvl="6" indent="-298450" algn="l">
              <a:lnSpc>
                <a:spcPct val="90000"/>
              </a:lnSpc>
              <a:spcBef>
                <a:spcPts val="1600"/>
              </a:spcBef>
              <a:spcAft>
                <a:spcPts val="0"/>
              </a:spcAft>
              <a:buClr>
                <a:schemeClr val="dk1"/>
              </a:buClr>
              <a:buSzPts val="1100"/>
              <a:buChar char="●"/>
              <a:defRPr/>
            </a:lvl7pPr>
            <a:lvl8pPr marL="3657600" lvl="7" indent="-298450" algn="l">
              <a:lnSpc>
                <a:spcPct val="90000"/>
              </a:lnSpc>
              <a:spcBef>
                <a:spcPts val="1600"/>
              </a:spcBef>
              <a:spcAft>
                <a:spcPts val="0"/>
              </a:spcAft>
              <a:buClr>
                <a:schemeClr val="dk1"/>
              </a:buClr>
              <a:buSzPts val="1100"/>
              <a:buChar char="○"/>
              <a:defRPr/>
            </a:lvl8pPr>
            <a:lvl9pPr marL="4114800" lvl="8" indent="-298450" algn="l">
              <a:lnSpc>
                <a:spcPct val="90000"/>
              </a:lnSpc>
              <a:spcBef>
                <a:spcPts val="1600"/>
              </a:spcBef>
              <a:spcAft>
                <a:spcPts val="1600"/>
              </a:spcAft>
              <a:buClr>
                <a:schemeClr val="dk1"/>
              </a:buClr>
              <a:buSzPts val="1100"/>
              <a:buChar char="■"/>
              <a:defRPr/>
            </a:lvl9pPr>
          </a:lstStyle>
          <a:p>
            <a:endParaRPr/>
          </a:p>
        </p:txBody>
      </p:sp>
      <p:sp>
        <p:nvSpPr>
          <p:cNvPr id="34" name="Google Shape;34;p6"/>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lvl="0"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
        <p:cNvGrpSpPr/>
        <p:nvPr/>
      </p:nvGrpSpPr>
      <p:grpSpPr>
        <a:xfrm>
          <a:off x="0" y="0"/>
          <a:ext cx="0" cy="0"/>
          <a:chOff x="0" y="0"/>
          <a:chExt cx="0" cy="0"/>
        </a:xfrm>
      </p:grpSpPr>
      <p:sp>
        <p:nvSpPr>
          <p:cNvPr id="36" name="Google Shape;36;p7"/>
          <p:cNvSpPr txBox="1">
            <a:spLocks noGrp="1"/>
          </p:cNvSpPr>
          <p:nvPr>
            <p:ph type="dt" idx="10"/>
          </p:nvPr>
        </p:nvSpPr>
        <p:spPr>
          <a:xfrm>
            <a:off x="7078570" y="4777978"/>
            <a:ext cx="969661"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 name="Google Shape;37;p7"/>
          <p:cNvSpPr txBox="1">
            <a:spLocks noGrp="1"/>
          </p:cNvSpPr>
          <p:nvPr>
            <p:ph type="sldNum" idx="12"/>
          </p:nvPr>
        </p:nvSpPr>
        <p:spPr>
          <a:xfrm>
            <a:off x="8246603" y="4777978"/>
            <a:ext cx="81852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SzPts val="900"/>
              <a:buNone/>
              <a:defRPr>
                <a:solidFill>
                  <a:srgbClr val="888888"/>
                </a:solidFill>
              </a:defRPr>
            </a:lvl1pPr>
            <a:lvl2pPr marL="0" marR="0" lvl="1" indent="0" algn="r">
              <a:lnSpc>
                <a:spcPct val="100000"/>
              </a:lnSpc>
              <a:spcBef>
                <a:spcPts val="0"/>
              </a:spcBef>
              <a:spcAft>
                <a:spcPts val="0"/>
              </a:spcAft>
              <a:buSzPts val="900"/>
              <a:buNone/>
              <a:defRPr>
                <a:solidFill>
                  <a:srgbClr val="888888"/>
                </a:solidFill>
              </a:defRPr>
            </a:lvl2pPr>
            <a:lvl3pPr marL="0" marR="0" lvl="2" indent="0" algn="r">
              <a:lnSpc>
                <a:spcPct val="100000"/>
              </a:lnSpc>
              <a:spcBef>
                <a:spcPts val="0"/>
              </a:spcBef>
              <a:spcAft>
                <a:spcPts val="0"/>
              </a:spcAft>
              <a:buSzPts val="900"/>
              <a:buNone/>
              <a:defRPr>
                <a:solidFill>
                  <a:srgbClr val="888888"/>
                </a:solidFill>
              </a:defRPr>
            </a:lvl3pPr>
            <a:lvl4pPr marL="0" marR="0" lvl="3" indent="0" algn="r">
              <a:lnSpc>
                <a:spcPct val="100000"/>
              </a:lnSpc>
              <a:spcBef>
                <a:spcPts val="0"/>
              </a:spcBef>
              <a:spcAft>
                <a:spcPts val="0"/>
              </a:spcAft>
              <a:buSzPts val="900"/>
              <a:buNone/>
              <a:defRPr>
                <a:solidFill>
                  <a:srgbClr val="888888"/>
                </a:solidFill>
              </a:defRPr>
            </a:lvl4pPr>
            <a:lvl5pPr marL="0" marR="0" lvl="4" indent="0" algn="r">
              <a:lnSpc>
                <a:spcPct val="100000"/>
              </a:lnSpc>
              <a:spcBef>
                <a:spcPts val="0"/>
              </a:spcBef>
              <a:spcAft>
                <a:spcPts val="0"/>
              </a:spcAft>
              <a:buSzPts val="900"/>
              <a:buNone/>
              <a:defRPr>
                <a:solidFill>
                  <a:srgbClr val="888888"/>
                </a:solidFill>
              </a:defRPr>
            </a:lvl5pPr>
            <a:lvl6pPr marL="0" marR="0" lvl="5" indent="0" algn="r">
              <a:lnSpc>
                <a:spcPct val="100000"/>
              </a:lnSpc>
              <a:spcBef>
                <a:spcPts val="0"/>
              </a:spcBef>
              <a:spcAft>
                <a:spcPts val="0"/>
              </a:spcAft>
              <a:buSzPts val="900"/>
              <a:buNone/>
              <a:defRPr>
                <a:solidFill>
                  <a:srgbClr val="888888"/>
                </a:solidFill>
              </a:defRPr>
            </a:lvl6pPr>
            <a:lvl7pPr marL="0" marR="0" lvl="6" indent="0" algn="r">
              <a:lnSpc>
                <a:spcPct val="100000"/>
              </a:lnSpc>
              <a:spcBef>
                <a:spcPts val="0"/>
              </a:spcBef>
              <a:spcAft>
                <a:spcPts val="0"/>
              </a:spcAft>
              <a:buSzPts val="900"/>
              <a:buNone/>
              <a:defRPr>
                <a:solidFill>
                  <a:srgbClr val="888888"/>
                </a:solidFill>
              </a:defRPr>
            </a:lvl7pPr>
            <a:lvl8pPr marL="0" marR="0" lvl="7" indent="0" algn="r">
              <a:lnSpc>
                <a:spcPct val="100000"/>
              </a:lnSpc>
              <a:spcBef>
                <a:spcPts val="0"/>
              </a:spcBef>
              <a:spcAft>
                <a:spcPts val="0"/>
              </a:spcAft>
              <a:buSzPts val="900"/>
              <a:buNone/>
              <a:defRPr>
                <a:solidFill>
                  <a:srgbClr val="888888"/>
                </a:solidFill>
              </a:defRPr>
            </a:lvl8pPr>
            <a:lvl9pPr marL="0" marR="0" lvl="8" indent="0" algn="r">
              <a:lnSpc>
                <a:spcPct val="100000"/>
              </a:lnSpc>
              <a:spcBef>
                <a:spcPts val="0"/>
              </a:spcBef>
              <a:spcAft>
                <a:spcPts val="0"/>
              </a:spcAft>
              <a:buSzPts val="900"/>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0" name="Google Shape;40;p8"/>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1" name="Google Shape;41;p8"/>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2" name="Google Shape;42;p8"/>
          <p:cNvSpPr txBox="1">
            <a:spLocks noGrp="1"/>
          </p:cNvSpPr>
          <p:nvPr>
            <p:ph type="dt" idx="10"/>
          </p:nvPr>
        </p:nvSpPr>
        <p:spPr>
          <a:xfrm>
            <a:off x="7078570" y="4777978"/>
            <a:ext cx="969661"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3" name="Google Shape;43;p8"/>
          <p:cNvSpPr txBox="1">
            <a:spLocks noGrp="1"/>
          </p:cNvSpPr>
          <p:nvPr>
            <p:ph type="sldNum" idx="12"/>
          </p:nvPr>
        </p:nvSpPr>
        <p:spPr>
          <a:xfrm>
            <a:off x="8246603" y="4777978"/>
            <a:ext cx="81852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9"/>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6" name="Google Shape;46;p9"/>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47" name="Google Shape;47;p9"/>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8" name="Google Shape;48;p9"/>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49" name="Google Shape;49;p9"/>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0" name="Google Shape;50;p9"/>
          <p:cNvSpPr txBox="1">
            <a:spLocks noGrp="1"/>
          </p:cNvSpPr>
          <p:nvPr>
            <p:ph type="dt" idx="10"/>
          </p:nvPr>
        </p:nvSpPr>
        <p:spPr>
          <a:xfrm>
            <a:off x="7078570" y="4777978"/>
            <a:ext cx="969661"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1" name="Google Shape;51;p9"/>
          <p:cNvSpPr txBox="1">
            <a:spLocks noGrp="1"/>
          </p:cNvSpPr>
          <p:nvPr>
            <p:ph type="sldNum" idx="12"/>
          </p:nvPr>
        </p:nvSpPr>
        <p:spPr>
          <a:xfrm>
            <a:off x="8246603" y="4777978"/>
            <a:ext cx="81852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52"/>
        <p:cNvGrpSpPr/>
        <p:nvPr/>
      </p:nvGrpSpPr>
      <p:grpSpPr>
        <a:xfrm>
          <a:off x="0" y="0"/>
          <a:ext cx="0" cy="0"/>
          <a:chOff x="0" y="0"/>
          <a:chExt cx="0" cy="0"/>
        </a:xfrm>
      </p:grpSpPr>
      <p:sp>
        <p:nvSpPr>
          <p:cNvPr id="53" name="Google Shape;53;p10"/>
          <p:cNvSpPr/>
          <p:nvPr/>
        </p:nvSpPr>
        <p:spPr>
          <a:xfrm>
            <a:off x="0" y="0"/>
            <a:ext cx="9144000" cy="51435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54" name="Google Shape;54;p10"/>
          <p:cNvSpPr/>
          <p:nvPr/>
        </p:nvSpPr>
        <p:spPr>
          <a:xfrm>
            <a:off x="0" y="1016825"/>
            <a:ext cx="7848300" cy="2004900"/>
          </a:xfrm>
          <a:prstGeom prst="rect">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0"/>
          <p:cNvSpPr txBox="1">
            <a:spLocks noGrp="1"/>
          </p:cNvSpPr>
          <p:nvPr>
            <p:ph type="title"/>
          </p:nvPr>
        </p:nvSpPr>
        <p:spPr>
          <a:xfrm>
            <a:off x="288400" y="1598375"/>
            <a:ext cx="7560000" cy="841800"/>
          </a:xfrm>
          <a:prstGeom prst="rect">
            <a:avLst/>
          </a:prstGeom>
        </p:spPr>
        <p:txBody>
          <a:bodyPr spcFirstLastPara="1" wrap="square" lIns="68575" tIns="34275" rIns="68575" bIns="34275" anchor="ctr" anchorCtr="0">
            <a:noAutofit/>
          </a:bodyPr>
          <a:lstStyle>
            <a:lvl1pPr lvl="0" algn="l" rtl="0">
              <a:spcBef>
                <a:spcPts val="0"/>
              </a:spcBef>
              <a:spcAft>
                <a:spcPts val="0"/>
              </a:spcAft>
              <a:buClr>
                <a:schemeClr val="dk1"/>
              </a:buClr>
              <a:buSzPts val="3600"/>
              <a:buNone/>
              <a:defRPr sz="3600">
                <a:solidFill>
                  <a:schemeClr val="dk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56" name="Google Shape;56;p10"/>
          <p:cNvSpPr txBox="1">
            <a:spLocks noGrp="1"/>
          </p:cNvSpPr>
          <p:nvPr>
            <p:ph type="title" idx="2"/>
          </p:nvPr>
        </p:nvSpPr>
        <p:spPr>
          <a:xfrm>
            <a:off x="288400" y="3021725"/>
            <a:ext cx="7560000" cy="841800"/>
          </a:xfrm>
          <a:prstGeom prst="rect">
            <a:avLst/>
          </a:prstGeom>
        </p:spPr>
        <p:txBody>
          <a:bodyPr spcFirstLastPara="1" wrap="square" lIns="68575" tIns="34275" rIns="68575" bIns="34275" anchor="ctr" anchorCtr="0">
            <a:noAutofit/>
          </a:bodyPr>
          <a:lstStyle>
            <a:lvl1pPr lvl="0" algn="r" rtl="0">
              <a:spcBef>
                <a:spcPts val="0"/>
              </a:spcBef>
              <a:spcAft>
                <a:spcPts val="0"/>
              </a:spcAft>
              <a:buClr>
                <a:srgbClr val="434343"/>
              </a:buClr>
              <a:buSzPts val="2000"/>
              <a:buNone/>
              <a:defRPr sz="2000">
                <a:solidFill>
                  <a:srgbClr val="434343"/>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7078570" y="4777978"/>
            <a:ext cx="969661" cy="273844"/>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sldNum" idx="12"/>
          </p:nvPr>
        </p:nvSpPr>
        <p:spPr>
          <a:xfrm>
            <a:off x="8246603" y="4777978"/>
            <a:ext cx="81852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10" name="Google Shape;10;p1"/>
          <p:cNvSpPr/>
          <p:nvPr/>
        </p:nvSpPr>
        <p:spPr>
          <a:xfrm>
            <a:off x="0" y="4898925"/>
            <a:ext cx="1837500" cy="2445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Calibri"/>
                <a:ea typeface="Calibri"/>
                <a:cs typeface="Calibri"/>
                <a:sym typeface="Calibri"/>
              </a:rPr>
              <a:t>Digital Science Center</a:t>
            </a:r>
            <a:endParaRPr sz="11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
        <p:cNvGrpSpPr/>
        <p:nvPr/>
      </p:nvGrpSpPr>
      <p:grpSpPr>
        <a:xfrm>
          <a:off x="0" y="0"/>
          <a:ext cx="0" cy="0"/>
          <a:chOff x="0" y="0"/>
          <a:chExt cx="0" cy="0"/>
        </a:xfrm>
      </p:grpSpPr>
      <p:sp>
        <p:nvSpPr>
          <p:cNvPr id="66" name="Google Shape;66;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7" name="Google Shape;67;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8" name="Google Shape;68;p13"/>
          <p:cNvSpPr txBox="1">
            <a:spLocks noGrp="1"/>
          </p:cNvSpPr>
          <p:nvPr>
            <p:ph type="dt" idx="10"/>
          </p:nvPr>
        </p:nvSpPr>
        <p:spPr>
          <a:xfrm>
            <a:off x="7078570" y="4777978"/>
            <a:ext cx="9696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69" name="Google Shape;69;p13"/>
          <p:cNvSpPr txBox="1">
            <a:spLocks noGrp="1"/>
          </p:cNvSpPr>
          <p:nvPr>
            <p:ph type="sldNum" idx="12"/>
          </p:nvPr>
        </p:nvSpPr>
        <p:spPr>
          <a:xfrm>
            <a:off x="8246603" y="4777978"/>
            <a:ext cx="818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70" name="Google Shape;70;p13"/>
          <p:cNvSpPr/>
          <p:nvPr/>
        </p:nvSpPr>
        <p:spPr>
          <a:xfrm>
            <a:off x="0" y="4898925"/>
            <a:ext cx="1837500" cy="2445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Calibri"/>
                <a:ea typeface="Calibri"/>
                <a:cs typeface="Calibri"/>
                <a:sym typeface="Calibri"/>
              </a:rPr>
              <a:t>Digital Science Center</a:t>
            </a:r>
            <a:endParaRPr sz="11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26"/>
        <p:cNvGrpSpPr/>
        <p:nvPr/>
      </p:nvGrpSpPr>
      <p:grpSpPr>
        <a:xfrm>
          <a:off x="0" y="0"/>
          <a:ext cx="0" cy="0"/>
          <a:chOff x="0" y="0"/>
          <a:chExt cx="0" cy="0"/>
        </a:xfrm>
      </p:grpSpPr>
      <p:sp>
        <p:nvSpPr>
          <p:cNvPr id="127" name="Google Shape;127;p25"/>
          <p:cNvSpPr/>
          <p:nvPr/>
        </p:nvSpPr>
        <p:spPr>
          <a:xfrm>
            <a:off x="8682800" y="4857175"/>
            <a:ext cx="461100" cy="289200"/>
          </a:xfrm>
          <a:prstGeom prst="rect">
            <a:avLst/>
          </a:prstGeom>
          <a:solidFill>
            <a:srgbClr val="179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5"/>
          <p:cNvSpPr/>
          <p:nvPr/>
        </p:nvSpPr>
        <p:spPr>
          <a:xfrm>
            <a:off x="0" y="0"/>
            <a:ext cx="9144000" cy="572700"/>
          </a:xfrm>
          <a:prstGeom prst="rect">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5"/>
          <p:cNvSpPr txBox="1">
            <a:spLocks noGrp="1"/>
          </p:cNvSpPr>
          <p:nvPr>
            <p:ph type="title"/>
          </p:nvPr>
        </p:nvSpPr>
        <p:spPr>
          <a:xfrm>
            <a:off x="266100" y="36475"/>
            <a:ext cx="8611800" cy="5727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Clr>
                <a:srgbClr val="FFFFFF"/>
              </a:buClr>
              <a:buSzPts val="2000"/>
              <a:buFont typeface="Merriweather"/>
              <a:buNone/>
              <a:defRPr sz="2000" b="1">
                <a:solidFill>
                  <a:srgbClr val="FFFFFF"/>
                </a:solidFill>
                <a:latin typeface="Merriweather"/>
                <a:ea typeface="Merriweather"/>
                <a:cs typeface="Merriweather"/>
                <a:sym typeface="Merriweather"/>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30" name="Google Shape;130;p25"/>
          <p:cNvSpPr txBox="1">
            <a:spLocks noGrp="1"/>
          </p:cNvSpPr>
          <p:nvPr>
            <p:ph type="body" idx="1"/>
          </p:nvPr>
        </p:nvSpPr>
        <p:spPr>
          <a:xfrm>
            <a:off x="266100" y="784800"/>
            <a:ext cx="8611800" cy="4020300"/>
          </a:xfrm>
          <a:prstGeom prst="rect">
            <a:avLst/>
          </a:prstGeom>
          <a:noFill/>
          <a:ln>
            <a:noFill/>
          </a:ln>
        </p:spPr>
        <p:txBody>
          <a:bodyPr spcFirstLastPara="1" wrap="square" lIns="91425" tIns="91425" rIns="91425" bIns="91425" anchor="t" anchorCtr="0">
            <a:noAutofit/>
          </a:bodyPr>
          <a:lstStyle>
            <a:lvl1pPr marL="457200" lvl="0" indent="-330200" rtl="0">
              <a:lnSpc>
                <a:spcPct val="115000"/>
              </a:lnSpc>
              <a:spcBef>
                <a:spcPts val="0"/>
              </a:spcBef>
              <a:spcAft>
                <a:spcPts val="0"/>
              </a:spcAft>
              <a:buClr>
                <a:schemeClr val="dk2"/>
              </a:buClr>
              <a:buSzPts val="1600"/>
              <a:buFont typeface="Lato"/>
              <a:buChar char="●"/>
              <a:defRPr sz="1600">
                <a:solidFill>
                  <a:schemeClr val="dk2"/>
                </a:solidFill>
                <a:latin typeface="Lato"/>
                <a:ea typeface="Lato"/>
                <a:cs typeface="Lato"/>
                <a:sym typeface="Lato"/>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131" name="Google Shape;131;p25"/>
          <p:cNvSpPr txBox="1">
            <a:spLocks noGrp="1"/>
          </p:cNvSpPr>
          <p:nvPr>
            <p:ph type="sldNum" idx="12"/>
          </p:nvPr>
        </p:nvSpPr>
        <p:spPr>
          <a:xfrm>
            <a:off x="8472458" y="480496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rgbClr val="FFFFFF"/>
                </a:solidFill>
              </a:defRPr>
            </a:lvl1pPr>
            <a:lvl2pPr lvl="1" algn="r" rtl="0">
              <a:buNone/>
              <a:defRPr sz="1000">
                <a:solidFill>
                  <a:srgbClr val="FFFFFF"/>
                </a:solidFill>
              </a:defRPr>
            </a:lvl2pPr>
            <a:lvl3pPr lvl="2" algn="r" rtl="0">
              <a:buNone/>
              <a:defRPr sz="1000">
                <a:solidFill>
                  <a:srgbClr val="FFFFFF"/>
                </a:solidFill>
              </a:defRPr>
            </a:lvl3pPr>
            <a:lvl4pPr lvl="3" algn="r" rtl="0">
              <a:buNone/>
              <a:defRPr sz="1000">
                <a:solidFill>
                  <a:srgbClr val="FFFFFF"/>
                </a:solidFill>
              </a:defRPr>
            </a:lvl4pPr>
            <a:lvl5pPr lvl="4" algn="r" rtl="0">
              <a:buNone/>
              <a:defRPr sz="1000">
                <a:solidFill>
                  <a:srgbClr val="FFFFFF"/>
                </a:solidFill>
              </a:defRPr>
            </a:lvl5pPr>
            <a:lvl6pPr lvl="5" algn="r" rtl="0">
              <a:buNone/>
              <a:defRPr sz="1000">
                <a:solidFill>
                  <a:srgbClr val="FFFFFF"/>
                </a:solidFill>
              </a:defRPr>
            </a:lvl6pPr>
            <a:lvl7pPr lvl="6" algn="r" rtl="0">
              <a:buNone/>
              <a:defRPr sz="1000">
                <a:solidFill>
                  <a:srgbClr val="FFFFFF"/>
                </a:solidFill>
              </a:defRPr>
            </a:lvl7pPr>
            <a:lvl8pPr lvl="7" algn="r" rtl="0">
              <a:buNone/>
              <a:defRPr sz="1000">
                <a:solidFill>
                  <a:srgbClr val="FFFFFF"/>
                </a:solidFill>
              </a:defRPr>
            </a:lvl8pPr>
            <a:lvl9pPr lvl="8" algn="r" rtl="0">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24">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s://www.cisco.com/c/en/us/solutions/collateral/service-provider/global-cloud-index-gci/white-paper-c11-738085.html" TargetMode="External"/><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8" Type="http://schemas.openxmlformats.org/officeDocument/2006/relationships/hyperlink" Target="https://mlperf.org/index.html#researchers-from" TargetMode="External"/><Relationship Id="rId13" Type="http://schemas.openxmlformats.org/officeDocument/2006/relationships/hyperlink" Target="https://mlperf.org/get-involved#attend-community-meetings" TargetMode="External"/><Relationship Id="rId3" Type="http://schemas.openxmlformats.org/officeDocument/2006/relationships/image" Target="../media/image16.png"/><Relationship Id="rId7" Type="http://schemas.openxmlformats.org/officeDocument/2006/relationships/hyperlink" Target="https://mlperf.org/index.html#companies" TargetMode="External"/><Relationship Id="rId12" Type="http://schemas.openxmlformats.org/officeDocument/2006/relationships/hyperlink" Target="https://mlperf.org/get-involved#join-working-groups" TargetMode="External"/><Relationship Id="rId2" Type="http://schemas.openxmlformats.org/officeDocument/2006/relationships/notesSlide" Target="../notesSlides/notesSlide19.xml"/><Relationship Id="rId16"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hyperlink" Target="https://mlperf.org/about#history" TargetMode="External"/><Relationship Id="rId11" Type="http://schemas.openxmlformats.org/officeDocument/2006/relationships/hyperlink" Target="https://mlperf.org/get-involved#join-the-forum" TargetMode="External"/><Relationship Id="rId5" Type="http://schemas.openxmlformats.org/officeDocument/2006/relationships/hyperlink" Target="https://mlperf.org/about#philosophy" TargetMode="External"/><Relationship Id="rId15" Type="http://schemas.openxmlformats.org/officeDocument/2006/relationships/hyperlink" Target="https://mlperf.org/get-involved#questions-or-issues" TargetMode="External"/><Relationship Id="rId10" Type="http://schemas.openxmlformats.org/officeDocument/2006/relationships/hyperlink" Target="https://mlperf.org/dataset-and-model-credits" TargetMode="External"/><Relationship Id="rId4" Type="http://schemas.openxmlformats.org/officeDocument/2006/relationships/image" Target="../media/image17.png"/><Relationship Id="rId9" Type="http://schemas.openxmlformats.org/officeDocument/2006/relationships/hyperlink" Target="https://mlperf.org/about#contributors" TargetMode="External"/><Relationship Id="rId14" Type="http://schemas.openxmlformats.org/officeDocument/2006/relationships/hyperlink" Target="https://mlperf.org/get-involved#become-a-supporting-or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hyperlink" Target="https://physionet.org/pn4/eegmmidb/" TargetMode="External"/><Relationship Id="rId13" Type="http://schemas.openxmlformats.org/officeDocument/2006/relationships/hyperlink" Target="https://www.eventsforce.com/" TargetMode="External"/><Relationship Id="rId18" Type="http://schemas.openxmlformats.org/officeDocument/2006/relationships/hyperlink" Target="https://cdiac.ess-dive.lbl.gov/ftp/ushcn_daily/" TargetMode="External"/><Relationship Id="rId26" Type="http://schemas.openxmlformats.org/officeDocument/2006/relationships/image" Target="../media/image24.png"/><Relationship Id="rId3" Type="http://schemas.openxmlformats.org/officeDocument/2006/relationships/hyperlink" Target="http://jeffnolan.com/wp/2015/11/23/the-fascinating-implications-for-autonomous-vehicles/" TargetMode="External"/><Relationship Id="rId21" Type="http://schemas.openxmlformats.org/officeDocument/2006/relationships/image" Target="../media/image19.png"/><Relationship Id="rId7" Type="http://schemas.openxmlformats.org/officeDocument/2006/relationships/hyperlink" Target="https://ieeexplore.ieee.org/document/5573462" TargetMode="External"/><Relationship Id="rId12" Type="http://schemas.openxmlformats.org/officeDocument/2006/relationships/hyperlink" Target="http://bigdata.ise.bgu.ac.il/sherlock/index.html#/" TargetMode="External"/><Relationship Id="rId17" Type="http://schemas.openxmlformats.org/officeDocument/2006/relationships/hyperlink" Target="https://www.comsol.com/blogs/analyzing-a-component-of-the-iter-tokamak-with-simulation/" TargetMode="External"/><Relationship Id="rId25" Type="http://schemas.openxmlformats.org/officeDocument/2006/relationships/image" Target="../media/image23.png"/><Relationship Id="rId2" Type="http://schemas.openxmlformats.org/officeDocument/2006/relationships/notesSlide" Target="../notesSlides/notesSlide20.xml"/><Relationship Id="rId16" Type="http://schemas.openxmlformats.org/officeDocument/2006/relationships/hyperlink" Target="https://money.cnn.com/2013/09/13/investing/stocks-markets/index.html" TargetMode="External"/><Relationship Id="rId20" Type="http://schemas.openxmlformats.org/officeDocument/2006/relationships/hyperlink" Target="https://www.androidpolice.com/2019/03/12/google-bringing-faster-on-device-speech-recognition-to-gboard-starting-with-pixel-phones/" TargetMode="External"/><Relationship Id="rId29"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hyperlink" Target="https://www.oreilly.com/ideas/identifying-viral-bots-and-cyborgs-in-social-media" TargetMode="External"/><Relationship Id="rId11" Type="http://schemas.openxmlformats.org/officeDocument/2006/relationships/hyperlink" Target="https://arxiv.org/abs/1612.06676" TargetMode="External"/><Relationship Id="rId24" Type="http://schemas.openxmlformats.org/officeDocument/2006/relationships/image" Target="../media/image22.png"/><Relationship Id="rId32" Type="http://schemas.openxmlformats.org/officeDocument/2006/relationships/image" Target="../media/image30.jpg"/><Relationship Id="rId5" Type="http://schemas.openxmlformats.org/officeDocument/2006/relationships/hyperlink" Target="https://www1.nyc.gov/site/tlc/about/tlc-trip-record-data.page" TargetMode="External"/><Relationship Id="rId15" Type="http://schemas.openxmlformats.org/officeDocument/2006/relationships/hyperlink" Target="https://www.mcompetitions.unic.ac.cy/the-dataset/" TargetMode="External"/><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hyperlink" Target="https://www.flir.com/products/cameleon-tactical/" TargetMode="External"/><Relationship Id="rId19" Type="http://schemas.openxmlformats.org/officeDocument/2006/relationships/hyperlink" Target="https://ieeexplore.ieee.org/document/8368453" TargetMode="External"/><Relationship Id="rId31" Type="http://schemas.openxmlformats.org/officeDocument/2006/relationships/image" Target="../media/image29.gif"/><Relationship Id="rId4" Type="http://schemas.openxmlformats.org/officeDocument/2006/relationships/hyperlink" Target="http://pems.dot.ca.gov/" TargetMode="External"/><Relationship Id="rId9" Type="http://schemas.openxmlformats.org/officeDocument/2006/relationships/hyperlink" Target="https://mimic.physionet.org/" TargetMode="External"/><Relationship Id="rId14" Type="http://schemas.openxmlformats.org/officeDocument/2006/relationships/hyperlink" Target="http://archive.ics.uci.edu/ml/datasets/Individual+household+electric+power+consumption" TargetMode="External"/><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hyperlink" Target="http://dsc.soic.indiana.edu/publications/Learning%20EverywhereResource.pdf"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38.jpg"/><Relationship Id="rId11" Type="http://schemas.openxmlformats.org/officeDocument/2006/relationships/image" Target="../media/image43.jpg"/><Relationship Id="rId5" Type="http://schemas.openxmlformats.org/officeDocument/2006/relationships/image" Target="../media/image37.jpg"/><Relationship Id="rId10" Type="http://schemas.openxmlformats.org/officeDocument/2006/relationships/image" Target="../media/image42.jpg"/><Relationship Id="rId4" Type="http://schemas.openxmlformats.org/officeDocument/2006/relationships/image" Target="../media/image36.jpg"/><Relationship Id="rId9" Type="http://schemas.openxmlformats.org/officeDocument/2006/relationships/image" Target="../media/image41.jpg"/></Relationships>
</file>

<file path=ppt/slides/_rels/slide3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dsc.soic.indiana.edu/publications/Learning%20EverywhereResource.pdf" TargetMode="External"/><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7.xml"/><Relationship Id="rId1" Type="http://schemas.openxmlformats.org/officeDocument/2006/relationships/slideLayout" Target="../slideLayouts/slideLayout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47.png"/></Relationships>
</file>

<file path=ppt/slides/_rels/slide8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8.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42"/>
          <p:cNvPicPr preferRelativeResize="0"/>
          <p:nvPr/>
        </p:nvPicPr>
        <p:blipFill rotWithShape="1">
          <a:blip r:embed="rId3">
            <a:alphaModFix/>
          </a:blip>
          <a:srcRect/>
          <a:stretch/>
        </p:blipFill>
        <p:spPr>
          <a:xfrm>
            <a:off x="750" y="0"/>
            <a:ext cx="10287000" cy="5143500"/>
          </a:xfrm>
          <a:prstGeom prst="rect">
            <a:avLst/>
          </a:prstGeom>
          <a:noFill/>
          <a:ln>
            <a:noFill/>
          </a:ln>
        </p:spPr>
      </p:pic>
      <p:sp>
        <p:nvSpPr>
          <p:cNvPr id="211" name="Google Shape;211;p42"/>
          <p:cNvSpPr txBox="1">
            <a:spLocks noGrp="1"/>
          </p:cNvSpPr>
          <p:nvPr>
            <p:ph type="ctrTitle"/>
          </p:nvPr>
        </p:nvSpPr>
        <p:spPr>
          <a:xfrm>
            <a:off x="363650" y="984250"/>
            <a:ext cx="8520600" cy="14469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3600">
                <a:solidFill>
                  <a:srgbClr val="FFFFFF"/>
                </a:solidFill>
              </a:rPr>
              <a:t>Perspectives on High-Performance Computing in a Big Data World</a:t>
            </a:r>
            <a:endParaRPr sz="3600">
              <a:solidFill>
                <a:srgbClr val="FFFFFF"/>
              </a:solidFill>
            </a:endParaRPr>
          </a:p>
        </p:txBody>
      </p:sp>
      <p:sp>
        <p:nvSpPr>
          <p:cNvPr id="212" name="Google Shape;212;p42"/>
          <p:cNvSpPr/>
          <p:nvPr/>
        </p:nvSpPr>
        <p:spPr>
          <a:xfrm>
            <a:off x="750" y="984250"/>
            <a:ext cx="7848300" cy="3010200"/>
          </a:xfrm>
          <a:prstGeom prst="rect">
            <a:avLst/>
          </a:prstGeom>
          <a:solidFill>
            <a:srgbClr val="F7F7F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2"/>
          <p:cNvSpPr/>
          <p:nvPr/>
        </p:nvSpPr>
        <p:spPr>
          <a:xfrm>
            <a:off x="750" y="3100050"/>
            <a:ext cx="7848300" cy="894300"/>
          </a:xfrm>
          <a:prstGeom prst="rect">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4" name="Google Shape;214;p42"/>
          <p:cNvCxnSpPr/>
          <p:nvPr/>
        </p:nvCxnSpPr>
        <p:spPr>
          <a:xfrm>
            <a:off x="0" y="3735175"/>
            <a:ext cx="7849800" cy="0"/>
          </a:xfrm>
          <a:prstGeom prst="straightConnector1">
            <a:avLst/>
          </a:prstGeom>
          <a:noFill/>
          <a:ln w="28575" cap="flat" cmpd="sng">
            <a:solidFill>
              <a:srgbClr val="B30838"/>
            </a:solidFill>
            <a:prstDash val="solid"/>
            <a:round/>
            <a:headEnd type="none" w="med" len="med"/>
            <a:tailEnd type="none" w="med" len="med"/>
          </a:ln>
        </p:spPr>
      </p:cxnSp>
      <p:sp>
        <p:nvSpPr>
          <p:cNvPr id="215" name="Google Shape;215;p42"/>
          <p:cNvSpPr txBox="1">
            <a:spLocks noGrp="1"/>
          </p:cNvSpPr>
          <p:nvPr>
            <p:ph type="title" idx="4294967295"/>
          </p:nvPr>
        </p:nvSpPr>
        <p:spPr>
          <a:xfrm>
            <a:off x="288400" y="1708238"/>
            <a:ext cx="6905700" cy="8418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3000">
                <a:solidFill>
                  <a:srgbClr val="515151"/>
                </a:solidFill>
                <a:latin typeface="Open Sans"/>
                <a:ea typeface="Open Sans"/>
                <a:cs typeface="Open Sans"/>
                <a:sym typeface="Open Sans"/>
              </a:rPr>
              <a:t>Perspectives on High-Performance Computing in a Big Data World</a:t>
            </a:r>
            <a:endParaRPr sz="3000">
              <a:solidFill>
                <a:srgbClr val="515151"/>
              </a:solidFill>
              <a:latin typeface="Open Sans"/>
              <a:ea typeface="Open Sans"/>
              <a:cs typeface="Open Sans"/>
              <a:sym typeface="Open Sans"/>
            </a:endParaRPr>
          </a:p>
        </p:txBody>
      </p:sp>
      <p:sp>
        <p:nvSpPr>
          <p:cNvPr id="216" name="Google Shape;216;p42"/>
          <p:cNvSpPr txBox="1">
            <a:spLocks noGrp="1"/>
          </p:cNvSpPr>
          <p:nvPr>
            <p:ph type="title" idx="4294967295"/>
          </p:nvPr>
        </p:nvSpPr>
        <p:spPr>
          <a:xfrm>
            <a:off x="288400" y="2606550"/>
            <a:ext cx="6905700" cy="493500"/>
          </a:xfrm>
          <a:prstGeom prst="rect">
            <a:avLst/>
          </a:prstGeom>
        </p:spPr>
        <p:txBody>
          <a:bodyPr spcFirstLastPara="1" wrap="square" lIns="68575" tIns="34275" rIns="68575" bIns="34275" anchor="ctr" anchorCtr="0">
            <a:noAutofit/>
          </a:bodyPr>
          <a:lstStyle/>
          <a:p>
            <a:pPr marL="0" lvl="0" indent="0" algn="l" rtl="0">
              <a:lnSpc>
                <a:spcPct val="100000"/>
              </a:lnSpc>
              <a:spcBef>
                <a:spcPts val="0"/>
              </a:spcBef>
              <a:spcAft>
                <a:spcPts val="0"/>
              </a:spcAft>
              <a:buNone/>
            </a:pPr>
            <a:r>
              <a:rPr lang="en" sz="1200" b="0">
                <a:solidFill>
                  <a:srgbClr val="515151"/>
                </a:solidFill>
                <a:latin typeface="Open Sans"/>
                <a:ea typeface="Open Sans"/>
                <a:cs typeface="Open Sans"/>
                <a:sym typeface="Open Sans"/>
              </a:rPr>
              <a:t>The 28th International Symposium on High-Performance Parallel and Distributed Computing</a:t>
            </a:r>
            <a:endParaRPr sz="1200">
              <a:solidFill>
                <a:srgbClr val="515151"/>
              </a:solidFill>
              <a:latin typeface="Open Sans"/>
              <a:ea typeface="Open Sans"/>
              <a:cs typeface="Open Sans"/>
              <a:sym typeface="Open Sans"/>
            </a:endParaRPr>
          </a:p>
        </p:txBody>
      </p:sp>
      <p:sp>
        <p:nvSpPr>
          <p:cNvPr id="217" name="Google Shape;217;p42"/>
          <p:cNvSpPr txBox="1">
            <a:spLocks noGrp="1"/>
          </p:cNvSpPr>
          <p:nvPr>
            <p:ph type="subTitle" idx="1"/>
          </p:nvPr>
        </p:nvSpPr>
        <p:spPr>
          <a:xfrm>
            <a:off x="311700" y="1067100"/>
            <a:ext cx="8520600" cy="4407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1600">
                <a:solidFill>
                  <a:srgbClr val="515151"/>
                </a:solidFill>
                <a:latin typeface="Open Sans"/>
                <a:ea typeface="Open Sans"/>
                <a:cs typeface="Open Sans"/>
                <a:sym typeface="Open Sans"/>
              </a:rPr>
              <a:t>ACM HPDC 2019, Phoenix, Arizona, USA</a:t>
            </a:r>
            <a:endParaRPr sz="1600">
              <a:solidFill>
                <a:srgbClr val="515151"/>
              </a:solidFill>
              <a:latin typeface="Open Sans"/>
              <a:ea typeface="Open Sans"/>
              <a:cs typeface="Open Sans"/>
              <a:sym typeface="Open Sans"/>
            </a:endParaRPr>
          </a:p>
        </p:txBody>
      </p:sp>
      <p:sp>
        <p:nvSpPr>
          <p:cNvPr id="218" name="Google Shape;218;p42"/>
          <p:cNvSpPr txBox="1">
            <a:spLocks noGrp="1"/>
          </p:cNvSpPr>
          <p:nvPr>
            <p:ph type="title" idx="4294967295"/>
          </p:nvPr>
        </p:nvSpPr>
        <p:spPr>
          <a:xfrm>
            <a:off x="288400" y="3498450"/>
            <a:ext cx="6905700" cy="440700"/>
          </a:xfrm>
          <a:prstGeom prst="rect">
            <a:avLst/>
          </a:prstGeom>
        </p:spPr>
        <p:txBody>
          <a:bodyPr spcFirstLastPara="1" wrap="square" lIns="68575" tIns="34275" rIns="68575" bIns="34275" anchor="ctr" anchorCtr="0">
            <a:noAutofit/>
          </a:bodyPr>
          <a:lstStyle/>
          <a:p>
            <a:pPr marL="0" lvl="0" indent="0" algn="l" rtl="0">
              <a:lnSpc>
                <a:spcPct val="100000"/>
              </a:lnSpc>
              <a:spcBef>
                <a:spcPts val="0"/>
              </a:spcBef>
              <a:spcAft>
                <a:spcPts val="0"/>
              </a:spcAft>
              <a:buNone/>
            </a:pPr>
            <a:r>
              <a:rPr lang="en" sz="1200" b="0" i="1">
                <a:solidFill>
                  <a:srgbClr val="FFFFFF"/>
                </a:solidFill>
                <a:latin typeface="Open Sans"/>
                <a:ea typeface="Open Sans"/>
                <a:cs typeface="Open Sans"/>
                <a:sym typeface="Open Sans"/>
              </a:rPr>
              <a:t>gcf@indiana.edu, http://www.dsc.soic.indiana.edu/, http://spidal.org/</a:t>
            </a:r>
            <a:endParaRPr sz="1200" b="0" i="1">
              <a:solidFill>
                <a:srgbClr val="FFFFFF"/>
              </a:solidFill>
              <a:latin typeface="Open Sans"/>
              <a:ea typeface="Open Sans"/>
              <a:cs typeface="Open Sans"/>
              <a:sym typeface="Open Sans"/>
            </a:endParaRPr>
          </a:p>
        </p:txBody>
      </p:sp>
      <p:sp>
        <p:nvSpPr>
          <p:cNvPr id="219" name="Google Shape;219;p42"/>
          <p:cNvSpPr txBox="1"/>
          <p:nvPr/>
        </p:nvSpPr>
        <p:spPr>
          <a:xfrm>
            <a:off x="246275" y="3158900"/>
            <a:ext cx="4056300" cy="4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FFFF"/>
                </a:solidFill>
                <a:latin typeface="Open Sans"/>
                <a:ea typeface="Open Sans"/>
                <a:cs typeface="Open Sans"/>
                <a:sym typeface="Open Sans"/>
              </a:rPr>
              <a:t>Geoffrey Fox | June 27, 2019</a:t>
            </a:r>
            <a:endParaRPr sz="1800">
              <a:solidFill>
                <a:srgbClr val="FFFFFF"/>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51"/>
          <p:cNvSpPr txBox="1">
            <a:spLocks noGrp="1"/>
          </p:cNvSpPr>
          <p:nvPr>
            <p:ph type="sldNum" idx="12"/>
          </p:nvPr>
        </p:nvSpPr>
        <p:spPr>
          <a:xfrm>
            <a:off x="207725" y="4789650"/>
            <a:ext cx="6423600" cy="3540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sp>
        <p:nvSpPr>
          <p:cNvPr id="326" name="Google Shape;326;p51"/>
          <p:cNvSpPr/>
          <p:nvPr/>
        </p:nvSpPr>
        <p:spPr>
          <a:xfrm>
            <a:off x="6931350" y="13475"/>
            <a:ext cx="2219400" cy="47226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51"/>
          <p:cNvSpPr txBox="1">
            <a:spLocks noGrp="1"/>
          </p:cNvSpPr>
          <p:nvPr>
            <p:ph type="title"/>
          </p:nvPr>
        </p:nvSpPr>
        <p:spPr>
          <a:xfrm>
            <a:off x="278275" y="218125"/>
            <a:ext cx="54174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1600">
                <a:solidFill>
                  <a:srgbClr val="434343"/>
                </a:solidFill>
              </a:rPr>
              <a:t>Some smaller areas: Google Trends last 5 years </a:t>
            </a:r>
            <a:r>
              <a:rPr lang="en" sz="1600" i="1">
                <a:solidFill>
                  <a:srgbClr val="434343"/>
                </a:solidFill>
              </a:rPr>
              <a:t>(Topics unless stated)</a:t>
            </a:r>
            <a:endParaRPr sz="1600" i="1">
              <a:solidFill>
                <a:srgbClr val="434343"/>
              </a:solidFill>
            </a:endParaRPr>
          </a:p>
        </p:txBody>
      </p:sp>
      <p:sp>
        <p:nvSpPr>
          <p:cNvPr id="328" name="Google Shape;328;p51"/>
          <p:cNvSpPr txBox="1"/>
          <p:nvPr/>
        </p:nvSpPr>
        <p:spPr>
          <a:xfrm>
            <a:off x="6920425" y="4056450"/>
            <a:ext cx="2219400" cy="3987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rgbClr val="3D85C6"/>
              </a:buClr>
              <a:buSzPts val="1100"/>
              <a:buFont typeface="Open Sans"/>
              <a:buChar char="➔"/>
            </a:pPr>
            <a:r>
              <a:rPr lang="en" sz="1100" b="1">
                <a:solidFill>
                  <a:srgbClr val="3D85C6"/>
                </a:solidFill>
                <a:latin typeface="Open Sans"/>
                <a:ea typeface="Open Sans"/>
                <a:cs typeface="Open Sans"/>
                <a:sym typeface="Open Sans"/>
              </a:rPr>
              <a:t>SuperComputing (Search Term)</a:t>
            </a:r>
            <a:endParaRPr sz="1100" b="1">
              <a:solidFill>
                <a:srgbClr val="3D85C6"/>
              </a:solidFill>
              <a:latin typeface="Open Sans"/>
              <a:ea typeface="Open Sans"/>
              <a:cs typeface="Open Sans"/>
              <a:sym typeface="Open Sans"/>
            </a:endParaRPr>
          </a:p>
        </p:txBody>
      </p:sp>
      <p:sp>
        <p:nvSpPr>
          <p:cNvPr id="329" name="Google Shape;329;p51"/>
          <p:cNvSpPr txBox="1"/>
          <p:nvPr/>
        </p:nvSpPr>
        <p:spPr>
          <a:xfrm>
            <a:off x="6920425" y="3819500"/>
            <a:ext cx="2152800" cy="3987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rgbClr val="E2A91A"/>
              </a:buClr>
              <a:buSzPts val="1100"/>
              <a:buFont typeface="Open Sans"/>
              <a:buChar char="➔"/>
            </a:pPr>
            <a:r>
              <a:rPr lang="en" sz="1100" b="1">
                <a:solidFill>
                  <a:srgbClr val="E2A91A"/>
                </a:solidFill>
                <a:latin typeface="Open Sans"/>
                <a:ea typeface="Open Sans"/>
                <a:cs typeface="Open Sans"/>
                <a:sym typeface="Open Sans"/>
              </a:rPr>
              <a:t>Edge Computing</a:t>
            </a:r>
            <a:endParaRPr sz="1100" b="1">
              <a:solidFill>
                <a:srgbClr val="E2A91A"/>
              </a:solidFill>
              <a:latin typeface="Open Sans"/>
              <a:ea typeface="Open Sans"/>
              <a:cs typeface="Open Sans"/>
              <a:sym typeface="Open Sans"/>
            </a:endParaRPr>
          </a:p>
        </p:txBody>
      </p:sp>
      <p:sp>
        <p:nvSpPr>
          <p:cNvPr id="330" name="Google Shape;330;p51"/>
          <p:cNvSpPr txBox="1"/>
          <p:nvPr/>
        </p:nvSpPr>
        <p:spPr>
          <a:xfrm>
            <a:off x="6920425" y="3297550"/>
            <a:ext cx="1989600" cy="3987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rgbClr val="999999"/>
              </a:buClr>
              <a:buSzPts val="1100"/>
              <a:buFont typeface="Open Sans"/>
              <a:buChar char="➔"/>
            </a:pPr>
            <a:r>
              <a:rPr lang="en" sz="1100" b="1">
                <a:solidFill>
                  <a:srgbClr val="999999"/>
                </a:solidFill>
                <a:latin typeface="Open Sans"/>
                <a:ea typeface="Open Sans"/>
                <a:cs typeface="Open Sans"/>
                <a:sym typeface="Open Sans"/>
              </a:rPr>
              <a:t>Grid Computing</a:t>
            </a:r>
            <a:endParaRPr sz="1100" b="1">
              <a:solidFill>
                <a:srgbClr val="999999"/>
              </a:solidFill>
              <a:latin typeface="Open Sans"/>
              <a:ea typeface="Open Sans"/>
              <a:cs typeface="Open Sans"/>
              <a:sym typeface="Open Sans"/>
            </a:endParaRPr>
          </a:p>
        </p:txBody>
      </p:sp>
      <p:sp>
        <p:nvSpPr>
          <p:cNvPr id="331" name="Google Shape;331;p51"/>
          <p:cNvSpPr txBox="1"/>
          <p:nvPr/>
        </p:nvSpPr>
        <p:spPr>
          <a:xfrm>
            <a:off x="6920425" y="1808450"/>
            <a:ext cx="2152800" cy="3987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rgbClr val="1155CC"/>
              </a:buClr>
              <a:buSzPts val="1100"/>
              <a:buFont typeface="Open Sans"/>
              <a:buChar char="➔"/>
            </a:pPr>
            <a:r>
              <a:rPr lang="en" sz="1100" b="1">
                <a:solidFill>
                  <a:srgbClr val="1155CC"/>
                </a:solidFill>
                <a:latin typeface="Open Sans"/>
                <a:ea typeface="Open Sans"/>
                <a:cs typeface="Open Sans"/>
                <a:sym typeface="Open Sans"/>
              </a:rPr>
              <a:t>Cloud Computing (Search Term)</a:t>
            </a:r>
            <a:endParaRPr sz="1100" b="1">
              <a:solidFill>
                <a:srgbClr val="1155CC"/>
              </a:solidFill>
              <a:latin typeface="Open Sans"/>
              <a:ea typeface="Open Sans"/>
              <a:cs typeface="Open Sans"/>
              <a:sym typeface="Open Sans"/>
            </a:endParaRPr>
          </a:p>
        </p:txBody>
      </p:sp>
      <p:sp>
        <p:nvSpPr>
          <p:cNvPr id="332" name="Google Shape;332;p51"/>
          <p:cNvSpPr/>
          <p:nvPr/>
        </p:nvSpPr>
        <p:spPr>
          <a:xfrm>
            <a:off x="458575" y="1058700"/>
            <a:ext cx="1173300" cy="49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51"/>
          <p:cNvSpPr/>
          <p:nvPr/>
        </p:nvSpPr>
        <p:spPr>
          <a:xfrm>
            <a:off x="3547000" y="1058700"/>
            <a:ext cx="398100" cy="233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4" name="Google Shape;334;p51"/>
          <p:cNvPicPr preferRelativeResize="0"/>
          <p:nvPr/>
        </p:nvPicPr>
        <p:blipFill rotWithShape="1">
          <a:blip r:embed="rId3">
            <a:alphaModFix/>
          </a:blip>
          <a:srcRect l="1934" t="14564" r="865" b="1830"/>
          <a:stretch/>
        </p:blipFill>
        <p:spPr>
          <a:xfrm>
            <a:off x="237300" y="1062462"/>
            <a:ext cx="6526395" cy="3540825"/>
          </a:xfrm>
          <a:prstGeom prst="rect">
            <a:avLst/>
          </a:prstGeom>
          <a:noFill/>
          <a:ln>
            <a:noFill/>
          </a:ln>
        </p:spPr>
      </p:pic>
      <p:sp>
        <p:nvSpPr>
          <p:cNvPr id="335" name="Google Shape;335;p51"/>
          <p:cNvSpPr/>
          <p:nvPr/>
        </p:nvSpPr>
        <p:spPr>
          <a:xfrm>
            <a:off x="1092450" y="1182100"/>
            <a:ext cx="1658700" cy="186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51"/>
          <p:cNvSpPr txBox="1"/>
          <p:nvPr/>
        </p:nvSpPr>
        <p:spPr>
          <a:xfrm>
            <a:off x="6920425" y="3522388"/>
            <a:ext cx="2152800" cy="3987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rgbClr val="B45F06"/>
              </a:buClr>
              <a:buSzPts val="1100"/>
              <a:buFont typeface="Open Sans"/>
              <a:buChar char="➔"/>
            </a:pPr>
            <a:r>
              <a:rPr lang="en" sz="1100" b="1">
                <a:solidFill>
                  <a:srgbClr val="B45F06"/>
                </a:solidFill>
                <a:latin typeface="Open Sans"/>
                <a:ea typeface="Open Sans"/>
                <a:cs typeface="Open Sans"/>
                <a:sym typeface="Open Sans"/>
              </a:rPr>
              <a:t>HPC</a:t>
            </a:r>
            <a:endParaRPr sz="1100" b="1">
              <a:solidFill>
                <a:srgbClr val="B45F06"/>
              </a:solidFill>
              <a:latin typeface="Open Sans"/>
              <a:ea typeface="Open Sans"/>
              <a:cs typeface="Open Sans"/>
              <a:sym typeface="Open Sans"/>
            </a:endParaRPr>
          </a:p>
        </p:txBody>
      </p:sp>
      <p:sp>
        <p:nvSpPr>
          <p:cNvPr id="337" name="Google Shape;337;p51"/>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10</a:t>
            </a:fld>
            <a:endParaRPr/>
          </a:p>
        </p:txBody>
      </p:sp>
      <p:cxnSp>
        <p:nvCxnSpPr>
          <p:cNvPr id="338" name="Google Shape;338;p51"/>
          <p:cNvCxnSpPr/>
          <p:nvPr/>
        </p:nvCxnSpPr>
        <p:spPr>
          <a:xfrm>
            <a:off x="278275" y="875775"/>
            <a:ext cx="1887900" cy="0"/>
          </a:xfrm>
          <a:prstGeom prst="straightConnector1">
            <a:avLst/>
          </a:prstGeom>
          <a:noFill/>
          <a:ln w="19050" cap="flat" cmpd="sng">
            <a:solidFill>
              <a:srgbClr val="B30838"/>
            </a:solidFill>
            <a:prstDash val="solid"/>
            <a:round/>
            <a:headEnd type="none" w="med" len="med"/>
            <a:tailEnd type="none" w="med" len="me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52"/>
          <p:cNvSpPr txBox="1">
            <a:spLocks noGrp="1"/>
          </p:cNvSpPr>
          <p:nvPr>
            <p:ph type="sldNum" idx="12"/>
          </p:nvPr>
        </p:nvSpPr>
        <p:spPr>
          <a:xfrm>
            <a:off x="207725" y="4789650"/>
            <a:ext cx="6423600" cy="3540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sp>
        <p:nvSpPr>
          <p:cNvPr id="344" name="Google Shape;344;p52"/>
          <p:cNvSpPr/>
          <p:nvPr/>
        </p:nvSpPr>
        <p:spPr>
          <a:xfrm>
            <a:off x="6849625" y="13475"/>
            <a:ext cx="2301000" cy="47226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5" name="Google Shape;345;p52"/>
          <p:cNvPicPr preferRelativeResize="0"/>
          <p:nvPr/>
        </p:nvPicPr>
        <p:blipFill rotWithShape="1">
          <a:blip r:embed="rId3">
            <a:alphaModFix/>
          </a:blip>
          <a:srcRect l="1075" t="15532" r="2063" b="1182"/>
          <a:stretch/>
        </p:blipFill>
        <p:spPr>
          <a:xfrm>
            <a:off x="66550" y="1046950"/>
            <a:ext cx="6706876" cy="3599125"/>
          </a:xfrm>
          <a:prstGeom prst="rect">
            <a:avLst/>
          </a:prstGeom>
          <a:noFill/>
          <a:ln>
            <a:noFill/>
          </a:ln>
        </p:spPr>
      </p:pic>
      <p:sp>
        <p:nvSpPr>
          <p:cNvPr id="346" name="Google Shape;346;p52"/>
          <p:cNvSpPr/>
          <p:nvPr/>
        </p:nvSpPr>
        <p:spPr>
          <a:xfrm>
            <a:off x="3358200" y="813250"/>
            <a:ext cx="1658700" cy="233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2"/>
          <p:cNvSpPr/>
          <p:nvPr/>
        </p:nvSpPr>
        <p:spPr>
          <a:xfrm>
            <a:off x="458575" y="770700"/>
            <a:ext cx="1389000" cy="276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2"/>
          <p:cNvSpPr txBox="1"/>
          <p:nvPr/>
        </p:nvSpPr>
        <p:spPr>
          <a:xfrm>
            <a:off x="6976500" y="373325"/>
            <a:ext cx="2129100" cy="735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a:solidFill>
                  <a:srgbClr val="666666"/>
                </a:solidFill>
                <a:latin typeface="Open Sans SemiBold"/>
                <a:ea typeface="Open Sans SemiBold"/>
                <a:cs typeface="Open Sans SemiBold"/>
                <a:sym typeface="Open Sans SemiBold"/>
              </a:rPr>
              <a:t>AI IS 10X BIG DATA, CYBERINFRASTRUCTURE, EXASCALE SMALL</a:t>
            </a:r>
            <a:endParaRPr sz="1100">
              <a:solidFill>
                <a:srgbClr val="666666"/>
              </a:solidFill>
              <a:latin typeface="Open Sans SemiBold"/>
              <a:ea typeface="Open Sans SemiBold"/>
              <a:cs typeface="Open Sans SemiBold"/>
              <a:sym typeface="Open Sans SemiBold"/>
            </a:endParaRPr>
          </a:p>
        </p:txBody>
      </p:sp>
      <p:sp>
        <p:nvSpPr>
          <p:cNvPr id="349" name="Google Shape;349;p52"/>
          <p:cNvSpPr txBox="1"/>
          <p:nvPr/>
        </p:nvSpPr>
        <p:spPr>
          <a:xfrm>
            <a:off x="6849625" y="3922750"/>
            <a:ext cx="2219400" cy="5577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rgbClr val="3D85C6"/>
              </a:buClr>
              <a:buSzPts val="1100"/>
              <a:buFont typeface="Open Sans"/>
              <a:buChar char="➔"/>
            </a:pPr>
            <a:r>
              <a:rPr lang="en" sz="1100" b="1">
                <a:solidFill>
                  <a:srgbClr val="3D85C6"/>
                </a:solidFill>
                <a:latin typeface="Open Sans"/>
                <a:ea typeface="Open Sans"/>
                <a:cs typeface="Open Sans"/>
                <a:sym typeface="Open Sans"/>
              </a:rPr>
              <a:t>High Performance Computing (HPC)</a:t>
            </a:r>
            <a:endParaRPr sz="1100" b="1">
              <a:solidFill>
                <a:srgbClr val="3D85C6"/>
              </a:solidFill>
              <a:latin typeface="Open Sans"/>
              <a:ea typeface="Open Sans"/>
              <a:cs typeface="Open Sans"/>
              <a:sym typeface="Open Sans"/>
            </a:endParaRPr>
          </a:p>
        </p:txBody>
      </p:sp>
      <p:sp>
        <p:nvSpPr>
          <p:cNvPr id="350" name="Google Shape;350;p52"/>
          <p:cNvSpPr txBox="1"/>
          <p:nvPr/>
        </p:nvSpPr>
        <p:spPr>
          <a:xfrm>
            <a:off x="6849625" y="2963575"/>
            <a:ext cx="2258700" cy="3987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rgbClr val="B45F06"/>
              </a:buClr>
              <a:buSzPts val="1100"/>
              <a:buFont typeface="Open Sans"/>
              <a:buChar char="➔"/>
            </a:pPr>
            <a:r>
              <a:rPr lang="en" sz="1100" b="1">
                <a:solidFill>
                  <a:srgbClr val="B45F06"/>
                </a:solidFill>
                <a:latin typeface="Open Sans"/>
                <a:ea typeface="Open Sans"/>
                <a:cs typeface="Open Sans"/>
                <a:sym typeface="Open Sans"/>
              </a:rPr>
              <a:t>Deep Learning</a:t>
            </a:r>
            <a:endParaRPr sz="1100" b="1">
              <a:solidFill>
                <a:srgbClr val="B45F06"/>
              </a:solidFill>
              <a:latin typeface="Open Sans"/>
              <a:ea typeface="Open Sans"/>
              <a:cs typeface="Open Sans"/>
              <a:sym typeface="Open Sans"/>
            </a:endParaRPr>
          </a:p>
        </p:txBody>
      </p:sp>
      <p:sp>
        <p:nvSpPr>
          <p:cNvPr id="351" name="Google Shape;351;p52"/>
          <p:cNvSpPr txBox="1"/>
          <p:nvPr/>
        </p:nvSpPr>
        <p:spPr>
          <a:xfrm>
            <a:off x="6849625" y="2454925"/>
            <a:ext cx="1800900" cy="3987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rgbClr val="1155CC"/>
              </a:buClr>
              <a:buSzPts val="1100"/>
              <a:buFont typeface="Open Sans"/>
              <a:buChar char="➔"/>
            </a:pPr>
            <a:r>
              <a:rPr lang="en" sz="1100" b="1">
                <a:solidFill>
                  <a:srgbClr val="1155CC"/>
                </a:solidFill>
                <a:latin typeface="Open Sans"/>
                <a:ea typeface="Open Sans"/>
                <a:cs typeface="Open Sans"/>
                <a:sym typeface="Open Sans"/>
              </a:rPr>
              <a:t>Big Data</a:t>
            </a:r>
            <a:endParaRPr sz="1100" b="1">
              <a:solidFill>
                <a:srgbClr val="1155CC"/>
              </a:solidFill>
              <a:latin typeface="Open Sans"/>
              <a:ea typeface="Open Sans"/>
              <a:cs typeface="Open Sans"/>
              <a:sym typeface="Open Sans"/>
            </a:endParaRPr>
          </a:p>
        </p:txBody>
      </p:sp>
      <p:sp>
        <p:nvSpPr>
          <p:cNvPr id="352" name="Google Shape;352;p52"/>
          <p:cNvSpPr txBox="1"/>
          <p:nvPr/>
        </p:nvSpPr>
        <p:spPr>
          <a:xfrm>
            <a:off x="6849625" y="1857000"/>
            <a:ext cx="2294400" cy="5577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rgbClr val="999999"/>
              </a:buClr>
              <a:buSzPts val="1100"/>
              <a:buFont typeface="Open Sans"/>
              <a:buChar char="➔"/>
            </a:pPr>
            <a:r>
              <a:rPr lang="en" sz="1100" b="1">
                <a:solidFill>
                  <a:srgbClr val="999999"/>
                </a:solidFill>
                <a:latin typeface="Open Sans"/>
                <a:ea typeface="Open Sans"/>
                <a:cs typeface="Open Sans"/>
                <a:sym typeface="Open Sans"/>
              </a:rPr>
              <a:t>Machine Learning</a:t>
            </a:r>
            <a:br>
              <a:rPr lang="en" sz="1100" b="1">
                <a:solidFill>
                  <a:srgbClr val="999999"/>
                </a:solidFill>
                <a:latin typeface="Open Sans"/>
                <a:ea typeface="Open Sans"/>
                <a:cs typeface="Open Sans"/>
                <a:sym typeface="Open Sans"/>
              </a:rPr>
            </a:br>
            <a:r>
              <a:rPr lang="en" sz="1100" b="1">
                <a:solidFill>
                  <a:srgbClr val="999999"/>
                </a:solidFill>
                <a:latin typeface="Open Sans"/>
                <a:ea typeface="Open Sans"/>
                <a:cs typeface="Open Sans"/>
                <a:sym typeface="Open Sans"/>
              </a:rPr>
              <a:t>(Search Term)</a:t>
            </a:r>
            <a:endParaRPr sz="1100" b="1">
              <a:solidFill>
                <a:srgbClr val="999999"/>
              </a:solidFill>
              <a:latin typeface="Open Sans"/>
              <a:ea typeface="Open Sans"/>
              <a:cs typeface="Open Sans"/>
              <a:sym typeface="Open Sans"/>
            </a:endParaRPr>
          </a:p>
        </p:txBody>
      </p:sp>
      <p:sp>
        <p:nvSpPr>
          <p:cNvPr id="353" name="Google Shape;353;p52"/>
          <p:cNvSpPr txBox="1"/>
          <p:nvPr/>
        </p:nvSpPr>
        <p:spPr>
          <a:xfrm>
            <a:off x="6849625" y="1507400"/>
            <a:ext cx="2219400" cy="3987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rgbClr val="E2A91A"/>
              </a:buClr>
              <a:buSzPts val="1100"/>
              <a:buFont typeface="Open Sans"/>
              <a:buChar char="➔"/>
            </a:pPr>
            <a:r>
              <a:rPr lang="en" sz="1100" b="1">
                <a:solidFill>
                  <a:srgbClr val="E2A91A"/>
                </a:solidFill>
                <a:latin typeface="Open Sans"/>
                <a:ea typeface="Open Sans"/>
                <a:cs typeface="Open Sans"/>
                <a:sym typeface="Open Sans"/>
              </a:rPr>
              <a:t>Internet of Things</a:t>
            </a:r>
            <a:endParaRPr sz="1100" b="1">
              <a:solidFill>
                <a:srgbClr val="E2A91A"/>
              </a:solidFill>
              <a:latin typeface="Open Sans"/>
              <a:ea typeface="Open Sans"/>
              <a:cs typeface="Open Sans"/>
              <a:sym typeface="Open Sans"/>
            </a:endParaRPr>
          </a:p>
        </p:txBody>
      </p:sp>
      <p:sp>
        <p:nvSpPr>
          <p:cNvPr id="354" name="Google Shape;354;p52"/>
          <p:cNvSpPr/>
          <p:nvPr/>
        </p:nvSpPr>
        <p:spPr>
          <a:xfrm>
            <a:off x="306175" y="1211100"/>
            <a:ext cx="1173300" cy="507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2"/>
          <p:cNvSpPr/>
          <p:nvPr/>
        </p:nvSpPr>
        <p:spPr>
          <a:xfrm>
            <a:off x="3547000" y="1211100"/>
            <a:ext cx="398100" cy="233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2"/>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11</a:t>
            </a:fld>
            <a:endParaRPr/>
          </a:p>
        </p:txBody>
      </p:sp>
      <p:sp>
        <p:nvSpPr>
          <p:cNvPr id="357" name="Google Shape;357;p52"/>
          <p:cNvSpPr txBox="1">
            <a:spLocks noGrp="1"/>
          </p:cNvSpPr>
          <p:nvPr>
            <p:ph type="ctrTitle" idx="4294967295"/>
          </p:nvPr>
        </p:nvSpPr>
        <p:spPr>
          <a:xfrm>
            <a:off x="207725" y="141625"/>
            <a:ext cx="6509400" cy="697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1600" b="0">
                <a:solidFill>
                  <a:srgbClr val="434343"/>
                </a:solidFill>
                <a:latin typeface="Open Sans SemiBold"/>
                <a:ea typeface="Open Sans SemiBold"/>
                <a:cs typeface="Open Sans SemiBold"/>
                <a:sym typeface="Open Sans SemiBold"/>
              </a:rPr>
              <a:t>Some medium size areas: Google Trends last 5 years </a:t>
            </a:r>
            <a:r>
              <a:rPr lang="en" sz="1600" b="0" i="1">
                <a:solidFill>
                  <a:srgbClr val="434343"/>
                </a:solidFill>
                <a:latin typeface="Open Sans SemiBold"/>
                <a:ea typeface="Open Sans SemiBold"/>
                <a:cs typeface="Open Sans SemiBold"/>
                <a:sym typeface="Open Sans SemiBold"/>
              </a:rPr>
              <a:t>(Topics unless otherwise stated)</a:t>
            </a:r>
            <a:endParaRPr sz="1100">
              <a:solidFill>
                <a:srgbClr val="434343"/>
              </a:solidFill>
              <a:latin typeface="Open Sans"/>
              <a:ea typeface="Open Sans"/>
              <a:cs typeface="Open Sans"/>
              <a:sym typeface="Open Sans"/>
            </a:endParaRPr>
          </a:p>
        </p:txBody>
      </p:sp>
      <p:cxnSp>
        <p:nvCxnSpPr>
          <p:cNvPr id="358" name="Google Shape;358;p52"/>
          <p:cNvCxnSpPr/>
          <p:nvPr/>
        </p:nvCxnSpPr>
        <p:spPr>
          <a:xfrm>
            <a:off x="278275" y="864350"/>
            <a:ext cx="1887900" cy="0"/>
          </a:xfrm>
          <a:prstGeom prst="straightConnector1">
            <a:avLst/>
          </a:prstGeom>
          <a:noFill/>
          <a:ln w="19050" cap="flat" cmpd="sng">
            <a:solidFill>
              <a:srgbClr val="B30838"/>
            </a:solidFill>
            <a:prstDash val="solid"/>
            <a:round/>
            <a:headEnd type="none" w="med" len="med"/>
            <a:tailEnd type="none"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3"/>
          <p:cNvSpPr txBox="1">
            <a:spLocks noGrp="1"/>
          </p:cNvSpPr>
          <p:nvPr>
            <p:ph type="ctrTitle" idx="4294967295"/>
          </p:nvPr>
        </p:nvSpPr>
        <p:spPr>
          <a:xfrm>
            <a:off x="407325" y="1539600"/>
            <a:ext cx="4853700" cy="11274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1"/>
              </a:buClr>
              <a:buSzPts val="4500"/>
              <a:buFont typeface="Calibri"/>
              <a:buNone/>
            </a:pPr>
            <a:r>
              <a:rPr lang="en" sz="3600">
                <a:latin typeface="Open Sans"/>
                <a:ea typeface="Open Sans"/>
                <a:cs typeface="Open Sans"/>
                <a:sym typeface="Open Sans"/>
              </a:rPr>
              <a:t>More on the Evolution of Interests and Communities</a:t>
            </a:r>
            <a:endParaRPr sz="3600">
              <a:latin typeface="Open Sans"/>
              <a:ea typeface="Open Sans"/>
              <a:cs typeface="Open Sans"/>
              <a:sym typeface="Open Sans"/>
            </a:endParaRPr>
          </a:p>
        </p:txBody>
      </p:sp>
      <p:sp>
        <p:nvSpPr>
          <p:cNvPr id="364" name="Google Shape;364;p53"/>
          <p:cNvSpPr/>
          <p:nvPr/>
        </p:nvSpPr>
        <p:spPr>
          <a:xfrm>
            <a:off x="5012325" y="13475"/>
            <a:ext cx="4138500" cy="47226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3"/>
          <p:cNvSpPr txBox="1">
            <a:spLocks noGrp="1"/>
          </p:cNvSpPr>
          <p:nvPr>
            <p:ph type="subTitle" idx="4294967295"/>
          </p:nvPr>
        </p:nvSpPr>
        <p:spPr>
          <a:xfrm>
            <a:off x="5637100" y="597600"/>
            <a:ext cx="1822800" cy="3011400"/>
          </a:xfrm>
          <a:prstGeom prst="rect">
            <a:avLst/>
          </a:prstGeom>
          <a:noFill/>
          <a:ln>
            <a:noFill/>
          </a:ln>
        </p:spPr>
        <p:txBody>
          <a:bodyPr spcFirstLastPara="1" wrap="square" lIns="68575" tIns="34275" rIns="68575" bIns="34275" anchor="t" anchorCtr="0">
            <a:noAutofit/>
          </a:bodyPr>
          <a:lstStyle/>
          <a:p>
            <a:pPr marL="457200" lvl="0" indent="-361950" algn="l" rtl="0">
              <a:lnSpc>
                <a:spcPct val="150000"/>
              </a:lnSpc>
              <a:spcBef>
                <a:spcPts val="800"/>
              </a:spcBef>
              <a:spcAft>
                <a:spcPts val="0"/>
              </a:spcAft>
              <a:buClr>
                <a:srgbClr val="434343"/>
              </a:buClr>
              <a:buSzPts val="2100"/>
              <a:buFont typeface="Open Sans"/>
              <a:buChar char="●"/>
            </a:pPr>
            <a:r>
              <a:rPr lang="en">
                <a:solidFill>
                  <a:srgbClr val="434343"/>
                </a:solidFill>
                <a:latin typeface="Open Sans"/>
                <a:ea typeface="Open Sans"/>
                <a:cs typeface="Open Sans"/>
                <a:sym typeface="Open Sans"/>
              </a:rPr>
              <a:t>AI/ML</a:t>
            </a:r>
            <a:endParaRPr>
              <a:solidFill>
                <a:srgbClr val="434343"/>
              </a:solidFill>
              <a:latin typeface="Open Sans"/>
              <a:ea typeface="Open Sans"/>
              <a:cs typeface="Open Sans"/>
              <a:sym typeface="Open Sans"/>
            </a:endParaRPr>
          </a:p>
          <a:p>
            <a:pPr marL="457200" lvl="0" indent="-361950" algn="l" rtl="0">
              <a:lnSpc>
                <a:spcPct val="150000"/>
              </a:lnSpc>
              <a:spcBef>
                <a:spcPts val="0"/>
              </a:spcBef>
              <a:spcAft>
                <a:spcPts val="0"/>
              </a:spcAft>
              <a:buClr>
                <a:srgbClr val="434343"/>
              </a:buClr>
              <a:buSzPts val="2100"/>
              <a:buFont typeface="Open Sans"/>
              <a:buChar char="●"/>
            </a:pPr>
            <a:r>
              <a:rPr lang="en">
                <a:solidFill>
                  <a:srgbClr val="434343"/>
                </a:solidFill>
                <a:latin typeface="Open Sans"/>
                <a:ea typeface="Open Sans"/>
                <a:cs typeface="Open Sans"/>
                <a:sym typeface="Open Sans"/>
              </a:rPr>
              <a:t>Systems</a:t>
            </a:r>
            <a:endParaRPr>
              <a:solidFill>
                <a:srgbClr val="434343"/>
              </a:solidFill>
              <a:latin typeface="Open Sans"/>
              <a:ea typeface="Open Sans"/>
              <a:cs typeface="Open Sans"/>
              <a:sym typeface="Open Sans"/>
            </a:endParaRPr>
          </a:p>
          <a:p>
            <a:pPr marL="457200" lvl="0" indent="-361950" algn="l" rtl="0">
              <a:lnSpc>
                <a:spcPct val="150000"/>
              </a:lnSpc>
              <a:spcBef>
                <a:spcPts val="0"/>
              </a:spcBef>
              <a:spcAft>
                <a:spcPts val="0"/>
              </a:spcAft>
              <a:buClr>
                <a:srgbClr val="434343"/>
              </a:buClr>
              <a:buSzPts val="2100"/>
              <a:buFont typeface="Open Sans"/>
              <a:buChar char="●"/>
            </a:pPr>
            <a:r>
              <a:rPr lang="en">
                <a:solidFill>
                  <a:srgbClr val="434343"/>
                </a:solidFill>
                <a:latin typeface="Open Sans"/>
                <a:ea typeface="Open Sans"/>
                <a:cs typeface="Open Sans"/>
                <a:sym typeface="Open Sans"/>
              </a:rPr>
              <a:t>HPC</a:t>
            </a:r>
            <a:endParaRPr>
              <a:solidFill>
                <a:srgbClr val="434343"/>
              </a:solidFill>
              <a:latin typeface="Open Sans"/>
              <a:ea typeface="Open Sans"/>
              <a:cs typeface="Open Sans"/>
              <a:sym typeface="Open Sans"/>
            </a:endParaRPr>
          </a:p>
          <a:p>
            <a:pPr marL="457200" lvl="0" indent="-361950" algn="l" rtl="0">
              <a:lnSpc>
                <a:spcPct val="150000"/>
              </a:lnSpc>
              <a:spcBef>
                <a:spcPts val="0"/>
              </a:spcBef>
              <a:spcAft>
                <a:spcPts val="0"/>
              </a:spcAft>
              <a:buClr>
                <a:srgbClr val="434343"/>
              </a:buClr>
              <a:buSzPts val="2100"/>
              <a:buFont typeface="Open Sans"/>
              <a:buChar char="●"/>
            </a:pPr>
            <a:r>
              <a:rPr lang="en">
                <a:solidFill>
                  <a:srgbClr val="434343"/>
                </a:solidFill>
                <a:latin typeface="Open Sans"/>
                <a:ea typeface="Open Sans"/>
                <a:cs typeface="Open Sans"/>
                <a:sym typeface="Open Sans"/>
              </a:rPr>
              <a:t>Cloud</a:t>
            </a:r>
            <a:endParaRPr>
              <a:solidFill>
                <a:srgbClr val="434343"/>
              </a:solidFill>
              <a:latin typeface="Open Sans"/>
              <a:ea typeface="Open Sans"/>
              <a:cs typeface="Open Sans"/>
              <a:sym typeface="Open Sans"/>
            </a:endParaRPr>
          </a:p>
          <a:p>
            <a:pPr marL="457200" lvl="0" indent="-361950" algn="l" rtl="0">
              <a:lnSpc>
                <a:spcPct val="150000"/>
              </a:lnSpc>
              <a:spcBef>
                <a:spcPts val="0"/>
              </a:spcBef>
              <a:spcAft>
                <a:spcPts val="0"/>
              </a:spcAft>
              <a:buClr>
                <a:srgbClr val="434343"/>
              </a:buClr>
              <a:buSzPts val="2100"/>
              <a:buFont typeface="Open Sans"/>
              <a:buChar char="●"/>
            </a:pPr>
            <a:r>
              <a:rPr lang="en">
                <a:solidFill>
                  <a:srgbClr val="434343"/>
                </a:solidFill>
                <a:latin typeface="Open Sans"/>
                <a:ea typeface="Open Sans"/>
                <a:cs typeface="Open Sans"/>
                <a:sym typeface="Open Sans"/>
              </a:rPr>
              <a:t>Big Data</a:t>
            </a:r>
            <a:endParaRPr>
              <a:solidFill>
                <a:srgbClr val="434343"/>
              </a:solidFill>
              <a:latin typeface="Open Sans"/>
              <a:ea typeface="Open Sans"/>
              <a:cs typeface="Open Sans"/>
              <a:sym typeface="Open Sans"/>
            </a:endParaRPr>
          </a:p>
        </p:txBody>
      </p:sp>
      <p:sp>
        <p:nvSpPr>
          <p:cNvPr id="366" name="Google Shape;366;p53"/>
          <p:cNvSpPr txBox="1">
            <a:spLocks noGrp="1"/>
          </p:cNvSpPr>
          <p:nvPr>
            <p:ph type="sldNum" idx="12"/>
          </p:nvPr>
        </p:nvSpPr>
        <p:spPr>
          <a:xfrm>
            <a:off x="18497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1000">
                <a:solidFill>
                  <a:srgbClr val="434343"/>
                </a:solidFill>
                <a:latin typeface="Open Sans"/>
                <a:ea typeface="Open Sans"/>
                <a:cs typeface="Open Sans"/>
                <a:sym typeface="Open Sans"/>
              </a:rPr>
              <a:t>PERSPECTIVES ON HIGH-PERFORMANCE COMPUTING IN A BIG DATA WORLD</a:t>
            </a:r>
            <a:endParaRPr sz="1000">
              <a:solidFill>
                <a:srgbClr val="434343"/>
              </a:solidFill>
              <a:latin typeface="Open Sans"/>
              <a:ea typeface="Open Sans"/>
              <a:cs typeface="Open Sans"/>
              <a:sym typeface="Open Sans"/>
            </a:endParaRPr>
          </a:p>
        </p:txBody>
      </p:sp>
      <p:cxnSp>
        <p:nvCxnSpPr>
          <p:cNvPr id="367" name="Google Shape;367;p53"/>
          <p:cNvCxnSpPr/>
          <p:nvPr/>
        </p:nvCxnSpPr>
        <p:spPr>
          <a:xfrm>
            <a:off x="407325" y="2956525"/>
            <a:ext cx="1887900" cy="0"/>
          </a:xfrm>
          <a:prstGeom prst="straightConnector1">
            <a:avLst/>
          </a:prstGeom>
          <a:noFill/>
          <a:ln w="19050" cap="flat" cmpd="sng">
            <a:solidFill>
              <a:srgbClr val="B30838"/>
            </a:solidFill>
            <a:prstDash val="solid"/>
            <a:round/>
            <a:headEnd type="none" w="med" len="med"/>
            <a:tailEnd type="none" w="med" len="med"/>
          </a:ln>
        </p:spPr>
      </p:cxnSp>
      <p:sp>
        <p:nvSpPr>
          <p:cNvPr id="368" name="Google Shape;368;p53"/>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4"/>
          <p:cNvSpPr txBox="1">
            <a:spLocks noGrp="1"/>
          </p:cNvSpPr>
          <p:nvPr>
            <p:ph type="body" idx="1"/>
          </p:nvPr>
        </p:nvSpPr>
        <p:spPr>
          <a:xfrm>
            <a:off x="278275" y="944825"/>
            <a:ext cx="8413800" cy="3749700"/>
          </a:xfrm>
          <a:prstGeom prst="rect">
            <a:avLst/>
          </a:prstGeom>
          <a:noFill/>
          <a:ln>
            <a:noFill/>
          </a:ln>
        </p:spPr>
        <p:txBody>
          <a:bodyPr spcFirstLastPara="1" wrap="square" lIns="68575" tIns="34275" rIns="68575" bIns="34275" anchor="t" anchorCtr="0">
            <a:noAutofit/>
          </a:bodyPr>
          <a:lstStyle/>
          <a:p>
            <a:pPr marL="457200" lvl="0" indent="-336550" algn="l" rtl="0">
              <a:lnSpc>
                <a:spcPct val="90000"/>
              </a:lnSpc>
              <a:spcBef>
                <a:spcPts val="800"/>
              </a:spcBef>
              <a:spcAft>
                <a:spcPts val="0"/>
              </a:spcAft>
              <a:buClr>
                <a:schemeClr val="dk1"/>
              </a:buClr>
              <a:buSzPts val="1700"/>
              <a:buChar char="•"/>
            </a:pPr>
            <a:r>
              <a:rPr lang="en" sz="1700" b="1"/>
              <a:t>HPC/HPDC Community</a:t>
            </a:r>
            <a:r>
              <a:rPr lang="en" sz="1700"/>
              <a:t> not growing in terms of obvious metrics such as new faculty advertisements, student interest, papers published</a:t>
            </a:r>
            <a:endParaRPr sz="1700"/>
          </a:p>
          <a:p>
            <a:pPr marL="457200" lvl="0" indent="-336550" algn="l" rtl="0">
              <a:lnSpc>
                <a:spcPct val="90000"/>
              </a:lnSpc>
              <a:spcBef>
                <a:spcPts val="800"/>
              </a:spcBef>
              <a:spcAft>
                <a:spcPts val="0"/>
              </a:spcAft>
              <a:buClr>
                <a:schemeClr val="dk1"/>
              </a:buClr>
              <a:buSzPts val="1700"/>
              <a:buChar char="•"/>
            </a:pPr>
            <a:r>
              <a:rPr lang="en" sz="1700"/>
              <a:t>This is happening even though processing Big Data obviously requires HPC unless it is dominantly Hadoop style big data management</a:t>
            </a:r>
            <a:endParaRPr sz="1700"/>
          </a:p>
          <a:p>
            <a:pPr marL="457200" lvl="0" indent="-336550" algn="l" rtl="0">
              <a:lnSpc>
                <a:spcPct val="90000"/>
              </a:lnSpc>
              <a:spcBef>
                <a:spcPts val="800"/>
              </a:spcBef>
              <a:spcAft>
                <a:spcPts val="0"/>
              </a:spcAft>
              <a:buClr>
                <a:schemeClr val="dk1"/>
              </a:buClr>
              <a:buSzPts val="1700"/>
              <a:buChar char="•"/>
            </a:pPr>
            <a:r>
              <a:rPr lang="en" sz="1700"/>
              <a:t>HPC community could perhaps align better with mainstream (</a:t>
            </a:r>
            <a:r>
              <a:rPr lang="en" sz="1700" b="1"/>
              <a:t>Industry</a:t>
            </a:r>
            <a:r>
              <a:rPr lang="en" sz="1700"/>
              <a:t>) systems</a:t>
            </a:r>
            <a:endParaRPr sz="1700"/>
          </a:p>
          <a:p>
            <a:pPr marL="914400" lvl="1" indent="-336550" algn="l" rtl="0">
              <a:lnSpc>
                <a:spcPct val="90000"/>
              </a:lnSpc>
              <a:spcBef>
                <a:spcPts val="400"/>
              </a:spcBef>
              <a:spcAft>
                <a:spcPts val="0"/>
              </a:spcAft>
              <a:buSzPts val="1700"/>
              <a:buChar char="•"/>
            </a:pPr>
            <a:r>
              <a:rPr lang="en" sz="1700"/>
              <a:t>Otherwise they may be ignored as mainstream larger and supported by Industry</a:t>
            </a:r>
            <a:endParaRPr sz="1700"/>
          </a:p>
          <a:p>
            <a:pPr marL="457200" lvl="0" indent="-336550" algn="l" rtl="0">
              <a:lnSpc>
                <a:spcPct val="90000"/>
              </a:lnSpc>
              <a:spcBef>
                <a:spcPts val="800"/>
              </a:spcBef>
              <a:spcAft>
                <a:spcPts val="0"/>
              </a:spcAft>
              <a:buClr>
                <a:schemeClr val="dk1"/>
              </a:buClr>
              <a:buSzPts val="1700"/>
              <a:buChar char="•"/>
            </a:pPr>
            <a:r>
              <a:rPr lang="en" sz="1700" b="1"/>
              <a:t>SysML </a:t>
            </a:r>
            <a:r>
              <a:rPr lang="en" sz="1700"/>
              <a:t>Conference Stanford March 31 - April 2, 2019 is a new mainstream systems + ML community (note speaker ratio as 15.5 Academia to 14.5 Industry)</a:t>
            </a:r>
            <a:endParaRPr sz="1700"/>
          </a:p>
          <a:p>
            <a:pPr marL="457200" lvl="0" indent="-336550" algn="l" rtl="0">
              <a:lnSpc>
                <a:spcPct val="90000"/>
              </a:lnSpc>
              <a:spcBef>
                <a:spcPts val="800"/>
              </a:spcBef>
              <a:spcAft>
                <a:spcPts val="0"/>
              </a:spcAft>
              <a:buClr>
                <a:schemeClr val="dk1"/>
              </a:buClr>
              <a:buSzPts val="1700"/>
              <a:buChar char="•"/>
            </a:pPr>
            <a:r>
              <a:rPr lang="en" sz="1700" b="1"/>
              <a:t>Cloud </a:t>
            </a:r>
            <a:r>
              <a:rPr lang="en" sz="1700"/>
              <a:t>Community quite strong in Industry; relatively small academically as Industry has some advantages</a:t>
            </a:r>
            <a:endParaRPr sz="1700"/>
          </a:p>
          <a:p>
            <a:pPr marL="457200" lvl="0" indent="-336550" algn="l" rtl="0">
              <a:lnSpc>
                <a:spcPct val="90000"/>
              </a:lnSpc>
              <a:spcBef>
                <a:spcPts val="800"/>
              </a:spcBef>
              <a:spcAft>
                <a:spcPts val="0"/>
              </a:spcAft>
              <a:buClr>
                <a:schemeClr val="dk1"/>
              </a:buClr>
              <a:buSzPts val="1700"/>
              <a:buChar char="•"/>
            </a:pPr>
            <a:r>
              <a:rPr lang="en" sz="1700" b="1"/>
              <a:t>Big data </a:t>
            </a:r>
            <a:r>
              <a:rPr lang="en" sz="1700"/>
              <a:t>community strong in Academia and Industry although definition less clear as most things are big data; growing  but still quite small in terms of dedicated activities</a:t>
            </a:r>
            <a:endParaRPr sz="1700"/>
          </a:p>
        </p:txBody>
      </p:sp>
      <p:sp>
        <p:nvSpPr>
          <p:cNvPr id="374" name="Google Shape;374;p54"/>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cxnSp>
        <p:nvCxnSpPr>
          <p:cNvPr id="375" name="Google Shape;375;p54"/>
          <p:cNvCxnSpPr/>
          <p:nvPr/>
        </p:nvCxnSpPr>
        <p:spPr>
          <a:xfrm>
            <a:off x="278275" y="788150"/>
            <a:ext cx="1887900" cy="0"/>
          </a:xfrm>
          <a:prstGeom prst="straightConnector1">
            <a:avLst/>
          </a:prstGeom>
          <a:noFill/>
          <a:ln w="19050" cap="flat" cmpd="sng">
            <a:solidFill>
              <a:srgbClr val="B30838"/>
            </a:solidFill>
            <a:prstDash val="solid"/>
            <a:round/>
            <a:headEnd type="none" w="med" len="med"/>
            <a:tailEnd type="none" w="med" len="med"/>
          </a:ln>
        </p:spPr>
      </p:cxnSp>
      <p:sp>
        <p:nvSpPr>
          <p:cNvPr id="376" name="Google Shape;376;p54"/>
          <p:cNvSpPr txBox="1">
            <a:spLocks noGrp="1"/>
          </p:cNvSpPr>
          <p:nvPr>
            <p:ph type="title"/>
          </p:nvPr>
        </p:nvSpPr>
        <p:spPr>
          <a:xfrm>
            <a:off x="207725" y="183625"/>
            <a:ext cx="72225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000">
                <a:solidFill>
                  <a:srgbClr val="515151"/>
                </a:solidFill>
              </a:rPr>
              <a:t>Importance of HPC, Cloud and Big Data Community</a:t>
            </a:r>
            <a:endParaRPr sz="2000" b="0">
              <a:solidFill>
                <a:srgbClr val="515151"/>
              </a:solidFill>
              <a:latin typeface="Open Sans SemiBold"/>
              <a:ea typeface="Open Sans SemiBold"/>
              <a:cs typeface="Open Sans SemiBold"/>
              <a:sym typeface="Open Sans SemiBold"/>
            </a:endParaRPr>
          </a:p>
        </p:txBody>
      </p:sp>
      <p:sp>
        <p:nvSpPr>
          <p:cNvPr id="377" name="Google Shape;377;p54"/>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55"/>
          <p:cNvSpPr txBox="1">
            <a:spLocks noGrp="1"/>
          </p:cNvSpPr>
          <p:nvPr>
            <p:ph type="body" idx="1"/>
          </p:nvPr>
        </p:nvSpPr>
        <p:spPr>
          <a:xfrm>
            <a:off x="167825" y="695775"/>
            <a:ext cx="8621100" cy="3263400"/>
          </a:xfrm>
          <a:prstGeom prst="rect">
            <a:avLst/>
          </a:prstGeom>
          <a:noFill/>
          <a:ln>
            <a:noFill/>
          </a:ln>
        </p:spPr>
        <p:txBody>
          <a:bodyPr spcFirstLastPara="1" wrap="square" lIns="68575" tIns="34275" rIns="68575" bIns="34275" anchor="t" anchorCtr="0">
            <a:noAutofit/>
          </a:bodyPr>
          <a:lstStyle/>
          <a:p>
            <a:pPr marL="457200" lvl="0" indent="-330200" algn="l" rtl="0">
              <a:lnSpc>
                <a:spcPct val="90000"/>
              </a:lnSpc>
              <a:spcBef>
                <a:spcPts val="800"/>
              </a:spcBef>
              <a:spcAft>
                <a:spcPts val="0"/>
              </a:spcAft>
              <a:buClr>
                <a:schemeClr val="dk1"/>
              </a:buClr>
              <a:buSzPts val="1600"/>
              <a:buChar char="•"/>
            </a:pPr>
            <a:r>
              <a:rPr lang="en" sz="1600" b="1">
                <a:latin typeface="Open Sans"/>
                <a:ea typeface="Open Sans"/>
                <a:cs typeface="Open Sans"/>
                <a:sym typeface="Open Sans"/>
              </a:rPr>
              <a:t>AI (and several forms of ML) will dominate the next 10 years </a:t>
            </a:r>
            <a:r>
              <a:rPr lang="en" sz="1600">
                <a:latin typeface="Open Sans"/>
                <a:ea typeface="Open Sans"/>
                <a:cs typeface="Open Sans"/>
                <a:sym typeface="Open Sans"/>
              </a:rPr>
              <a:t>and it has distinctive impact on applications whereas HPC, Clouds and Big Data are important and essential  enablers</a:t>
            </a:r>
            <a:endParaRPr sz="1600">
              <a:latin typeface="Open Sans"/>
              <a:ea typeface="Open Sans"/>
              <a:cs typeface="Open Sans"/>
              <a:sym typeface="Open Sans"/>
            </a:endParaRPr>
          </a:p>
          <a:p>
            <a:pPr marL="457200" lvl="0" indent="-330200" algn="l" rtl="0">
              <a:lnSpc>
                <a:spcPct val="150000"/>
              </a:lnSpc>
              <a:spcBef>
                <a:spcPts val="1000"/>
              </a:spcBef>
              <a:spcAft>
                <a:spcPts val="0"/>
              </a:spcAft>
              <a:buSzPts val="1600"/>
              <a:buChar char="•"/>
            </a:pPr>
            <a:r>
              <a:rPr lang="en" sz="1600" b="1">
                <a:latin typeface="Open Sans"/>
                <a:ea typeface="Open Sans"/>
                <a:cs typeface="Open Sans"/>
                <a:sym typeface="Open Sans"/>
              </a:rPr>
              <a:t>AI First</a:t>
            </a:r>
            <a:r>
              <a:rPr lang="en" sz="1600">
                <a:latin typeface="Open Sans"/>
                <a:ea typeface="Open Sans"/>
                <a:cs typeface="Open Sans"/>
                <a:sym typeface="Open Sans"/>
              </a:rPr>
              <a:t> popular with Industry with 2017 Headlines</a:t>
            </a:r>
            <a:endParaRPr sz="1600" b="1">
              <a:solidFill>
                <a:srgbClr val="B30838"/>
              </a:solidFill>
              <a:latin typeface="Open Sans"/>
              <a:ea typeface="Open Sans"/>
              <a:cs typeface="Open Sans"/>
              <a:sym typeface="Open Sans"/>
            </a:endParaRPr>
          </a:p>
          <a:p>
            <a:pPr marL="914400" lvl="1" indent="-292100" algn="l" rtl="0">
              <a:lnSpc>
                <a:spcPct val="120000"/>
              </a:lnSpc>
              <a:spcBef>
                <a:spcPts val="0"/>
              </a:spcBef>
              <a:spcAft>
                <a:spcPts val="0"/>
              </a:spcAft>
              <a:buClr>
                <a:srgbClr val="7F7F7F"/>
              </a:buClr>
              <a:buSzPts val="1000"/>
              <a:buFont typeface="Open Sans"/>
              <a:buChar char="•"/>
            </a:pPr>
            <a:r>
              <a:rPr lang="en" sz="1000" i="1">
                <a:solidFill>
                  <a:srgbClr val="7F7F7F"/>
                </a:solidFill>
                <a:latin typeface="Open Sans"/>
                <a:ea typeface="Open Sans"/>
                <a:cs typeface="Open Sans"/>
                <a:sym typeface="Open Sans"/>
              </a:rPr>
              <a:t>The Race For AI: Google, Twitter, Intel, Apple In A Rush To Grab Artificial Intelligence Startups</a:t>
            </a:r>
            <a:endParaRPr sz="1000" i="1">
              <a:solidFill>
                <a:srgbClr val="7F7F7F"/>
              </a:solidFill>
              <a:latin typeface="Open Sans"/>
              <a:ea typeface="Open Sans"/>
              <a:cs typeface="Open Sans"/>
              <a:sym typeface="Open Sans"/>
            </a:endParaRPr>
          </a:p>
          <a:p>
            <a:pPr marL="914400" lvl="1" indent="-292100" algn="l" rtl="0">
              <a:lnSpc>
                <a:spcPct val="120000"/>
              </a:lnSpc>
              <a:spcBef>
                <a:spcPts val="0"/>
              </a:spcBef>
              <a:spcAft>
                <a:spcPts val="0"/>
              </a:spcAft>
              <a:buClr>
                <a:srgbClr val="7F7F7F"/>
              </a:buClr>
              <a:buSzPts val="1000"/>
              <a:buFont typeface="Open Sans"/>
              <a:buChar char="•"/>
            </a:pPr>
            <a:r>
              <a:rPr lang="en" sz="1000" i="1">
                <a:solidFill>
                  <a:srgbClr val="7F7F7F"/>
                </a:solidFill>
                <a:latin typeface="Open Sans"/>
                <a:ea typeface="Open Sans"/>
                <a:cs typeface="Open Sans"/>
                <a:sym typeface="Open Sans"/>
              </a:rPr>
              <a:t>Google, Facebook, And Microsoft Are Remaking Themselves Around AI</a:t>
            </a:r>
            <a:endParaRPr sz="1000" i="1">
              <a:solidFill>
                <a:srgbClr val="7F7F7F"/>
              </a:solidFill>
              <a:latin typeface="Open Sans"/>
              <a:ea typeface="Open Sans"/>
              <a:cs typeface="Open Sans"/>
              <a:sym typeface="Open Sans"/>
            </a:endParaRPr>
          </a:p>
          <a:p>
            <a:pPr marL="914400" lvl="1" indent="-292100" algn="l" rtl="0">
              <a:lnSpc>
                <a:spcPct val="120000"/>
              </a:lnSpc>
              <a:spcBef>
                <a:spcPts val="0"/>
              </a:spcBef>
              <a:spcAft>
                <a:spcPts val="0"/>
              </a:spcAft>
              <a:buClr>
                <a:srgbClr val="7F7F7F"/>
              </a:buClr>
              <a:buSzPts val="1000"/>
              <a:buFont typeface="Open Sans"/>
              <a:buChar char="•"/>
            </a:pPr>
            <a:r>
              <a:rPr lang="en" sz="1000" i="1">
                <a:solidFill>
                  <a:srgbClr val="7F7F7F"/>
                </a:solidFill>
                <a:latin typeface="Open Sans"/>
                <a:ea typeface="Open Sans"/>
                <a:cs typeface="Open Sans"/>
                <a:sym typeface="Open Sans"/>
              </a:rPr>
              <a:t>Google: The Full Stack AI Company</a:t>
            </a:r>
            <a:endParaRPr sz="1000" i="1">
              <a:solidFill>
                <a:srgbClr val="7F7F7F"/>
              </a:solidFill>
              <a:latin typeface="Open Sans"/>
              <a:ea typeface="Open Sans"/>
              <a:cs typeface="Open Sans"/>
              <a:sym typeface="Open Sans"/>
            </a:endParaRPr>
          </a:p>
          <a:p>
            <a:pPr marL="914400" lvl="1" indent="-292100" algn="l" rtl="0">
              <a:lnSpc>
                <a:spcPct val="120000"/>
              </a:lnSpc>
              <a:spcBef>
                <a:spcPts val="0"/>
              </a:spcBef>
              <a:spcAft>
                <a:spcPts val="0"/>
              </a:spcAft>
              <a:buClr>
                <a:srgbClr val="7F7F7F"/>
              </a:buClr>
              <a:buSzPts val="1000"/>
              <a:buFont typeface="Open Sans"/>
              <a:buChar char="•"/>
            </a:pPr>
            <a:r>
              <a:rPr lang="en" sz="1000" i="1">
                <a:solidFill>
                  <a:srgbClr val="7F7F7F"/>
                </a:solidFill>
                <a:latin typeface="Open Sans"/>
                <a:ea typeface="Open Sans"/>
                <a:cs typeface="Open Sans"/>
                <a:sym typeface="Open Sans"/>
              </a:rPr>
              <a:t>Bezos Says Artificial Intelligence to Fuel Amazon's Success</a:t>
            </a:r>
            <a:endParaRPr sz="1000" i="1">
              <a:solidFill>
                <a:srgbClr val="7F7F7F"/>
              </a:solidFill>
              <a:latin typeface="Open Sans"/>
              <a:ea typeface="Open Sans"/>
              <a:cs typeface="Open Sans"/>
              <a:sym typeface="Open Sans"/>
            </a:endParaRPr>
          </a:p>
          <a:p>
            <a:pPr marL="914400" lvl="1" indent="-292100" algn="l" rtl="0">
              <a:lnSpc>
                <a:spcPct val="120000"/>
              </a:lnSpc>
              <a:spcBef>
                <a:spcPts val="0"/>
              </a:spcBef>
              <a:spcAft>
                <a:spcPts val="0"/>
              </a:spcAft>
              <a:buClr>
                <a:srgbClr val="7F7F7F"/>
              </a:buClr>
              <a:buSzPts val="1000"/>
              <a:buFont typeface="Open Sans"/>
              <a:buChar char="•"/>
            </a:pPr>
            <a:r>
              <a:rPr lang="en" sz="1000" i="1">
                <a:solidFill>
                  <a:srgbClr val="7F7F7F"/>
                </a:solidFill>
                <a:latin typeface="Open Sans"/>
                <a:ea typeface="Open Sans"/>
                <a:cs typeface="Open Sans"/>
                <a:sym typeface="Open Sans"/>
              </a:rPr>
              <a:t>Microsoft CEO says artificial intelligence is the 'ultimate breakthrough'</a:t>
            </a:r>
            <a:endParaRPr sz="1000" i="1">
              <a:solidFill>
                <a:srgbClr val="7F7F7F"/>
              </a:solidFill>
              <a:latin typeface="Open Sans"/>
              <a:ea typeface="Open Sans"/>
              <a:cs typeface="Open Sans"/>
              <a:sym typeface="Open Sans"/>
            </a:endParaRPr>
          </a:p>
          <a:p>
            <a:pPr marL="914400" lvl="1" indent="-292100" algn="l" rtl="0">
              <a:lnSpc>
                <a:spcPct val="120000"/>
              </a:lnSpc>
              <a:spcBef>
                <a:spcPts val="0"/>
              </a:spcBef>
              <a:spcAft>
                <a:spcPts val="0"/>
              </a:spcAft>
              <a:buClr>
                <a:srgbClr val="7F7F7F"/>
              </a:buClr>
              <a:buSzPts val="1000"/>
              <a:buFont typeface="Open Sans"/>
              <a:buChar char="•"/>
            </a:pPr>
            <a:r>
              <a:rPr lang="en" sz="1000" i="1">
                <a:solidFill>
                  <a:srgbClr val="7F7F7F"/>
                </a:solidFill>
                <a:latin typeface="Open Sans"/>
                <a:ea typeface="Open Sans"/>
                <a:cs typeface="Open Sans"/>
                <a:sym typeface="Open Sans"/>
              </a:rPr>
              <a:t>Tesla’s New AI Guru Could Help Its Cars Teach Themselves</a:t>
            </a:r>
            <a:endParaRPr sz="1000" i="1">
              <a:solidFill>
                <a:srgbClr val="7F7F7F"/>
              </a:solidFill>
              <a:latin typeface="Open Sans"/>
              <a:ea typeface="Open Sans"/>
              <a:cs typeface="Open Sans"/>
              <a:sym typeface="Open Sans"/>
            </a:endParaRPr>
          </a:p>
          <a:p>
            <a:pPr marL="914400" lvl="1" indent="-292100" algn="l" rtl="0">
              <a:lnSpc>
                <a:spcPct val="120000"/>
              </a:lnSpc>
              <a:spcBef>
                <a:spcPts val="0"/>
              </a:spcBef>
              <a:spcAft>
                <a:spcPts val="0"/>
              </a:spcAft>
              <a:buClr>
                <a:srgbClr val="7F7F7F"/>
              </a:buClr>
              <a:buSzPts val="1000"/>
              <a:buFont typeface="Open Sans"/>
              <a:buChar char="•"/>
            </a:pPr>
            <a:r>
              <a:rPr lang="en" sz="1000" i="1">
                <a:solidFill>
                  <a:srgbClr val="7F7F7F"/>
                </a:solidFill>
                <a:latin typeface="Open Sans"/>
                <a:ea typeface="Open Sans"/>
                <a:cs typeface="Open Sans"/>
                <a:sym typeface="Open Sans"/>
              </a:rPr>
              <a:t>Netflix Is Using AI to Conquer the World... and Bandwidth Issues</a:t>
            </a:r>
            <a:endParaRPr sz="1000" i="1">
              <a:solidFill>
                <a:srgbClr val="7F7F7F"/>
              </a:solidFill>
              <a:latin typeface="Open Sans"/>
              <a:ea typeface="Open Sans"/>
              <a:cs typeface="Open Sans"/>
              <a:sym typeface="Open Sans"/>
            </a:endParaRPr>
          </a:p>
          <a:p>
            <a:pPr marL="914400" lvl="1" indent="-292100" algn="l" rtl="0">
              <a:lnSpc>
                <a:spcPct val="120000"/>
              </a:lnSpc>
              <a:spcBef>
                <a:spcPts val="0"/>
              </a:spcBef>
              <a:spcAft>
                <a:spcPts val="0"/>
              </a:spcAft>
              <a:buClr>
                <a:srgbClr val="7F7F7F"/>
              </a:buClr>
              <a:buSzPts val="1000"/>
              <a:buFont typeface="Open Sans"/>
              <a:buChar char="•"/>
            </a:pPr>
            <a:r>
              <a:rPr lang="en" sz="1000" i="1">
                <a:solidFill>
                  <a:srgbClr val="7F7F7F"/>
                </a:solidFill>
                <a:latin typeface="Open Sans"/>
                <a:ea typeface="Open Sans"/>
                <a:cs typeface="Open Sans"/>
                <a:sym typeface="Open Sans"/>
              </a:rPr>
              <a:t>How Google Is Remaking Itself As A “Machine Learning First” Company</a:t>
            </a:r>
            <a:endParaRPr sz="1000" i="1">
              <a:solidFill>
                <a:srgbClr val="7F7F7F"/>
              </a:solidFill>
              <a:latin typeface="Open Sans"/>
              <a:ea typeface="Open Sans"/>
              <a:cs typeface="Open Sans"/>
              <a:sym typeface="Open Sans"/>
            </a:endParaRPr>
          </a:p>
          <a:p>
            <a:pPr marL="914400" lvl="1" indent="-292100" algn="l" rtl="0">
              <a:lnSpc>
                <a:spcPct val="120000"/>
              </a:lnSpc>
              <a:spcBef>
                <a:spcPts val="0"/>
              </a:spcBef>
              <a:spcAft>
                <a:spcPts val="0"/>
              </a:spcAft>
              <a:buClr>
                <a:srgbClr val="7F7F7F"/>
              </a:buClr>
              <a:buSzPts val="1000"/>
              <a:buFont typeface="Open Sans"/>
              <a:buChar char="•"/>
            </a:pPr>
            <a:r>
              <a:rPr lang="en" sz="1000" i="1">
                <a:solidFill>
                  <a:srgbClr val="7F7F7F"/>
                </a:solidFill>
                <a:latin typeface="Open Sans"/>
                <a:ea typeface="Open Sans"/>
                <a:cs typeface="Open Sans"/>
                <a:sym typeface="Open Sans"/>
              </a:rPr>
              <a:t>If You Love Machine Learning, You Should Check Out General Electric</a:t>
            </a:r>
            <a:endParaRPr sz="1000" i="1">
              <a:solidFill>
                <a:srgbClr val="7F7F7F"/>
              </a:solidFill>
              <a:latin typeface="Open Sans"/>
              <a:ea typeface="Open Sans"/>
              <a:cs typeface="Open Sans"/>
              <a:sym typeface="Open Sans"/>
            </a:endParaRPr>
          </a:p>
          <a:p>
            <a:pPr marL="457200" lvl="0" indent="-330200" algn="l" rtl="0">
              <a:lnSpc>
                <a:spcPct val="120000"/>
              </a:lnSpc>
              <a:spcBef>
                <a:spcPts val="1000"/>
              </a:spcBef>
              <a:spcAft>
                <a:spcPts val="0"/>
              </a:spcAft>
              <a:buSzPts val="1600"/>
              <a:buChar char="•"/>
            </a:pPr>
            <a:r>
              <a:rPr lang="en" sz="1600">
                <a:latin typeface="Open Sans"/>
                <a:ea typeface="Open Sans"/>
                <a:cs typeface="Open Sans"/>
                <a:sym typeface="Open Sans"/>
              </a:rPr>
              <a:t>Could </a:t>
            </a:r>
            <a:r>
              <a:rPr lang="en" sz="1600" b="1">
                <a:latin typeface="Open Sans"/>
                <a:ea typeface="Open Sans"/>
                <a:cs typeface="Open Sans"/>
                <a:sym typeface="Open Sans"/>
              </a:rPr>
              <a:t>refine emphasis on data science </a:t>
            </a:r>
            <a:r>
              <a:rPr lang="en" sz="1600">
                <a:latin typeface="Open Sans"/>
                <a:ea typeface="Open Sans"/>
                <a:cs typeface="Open Sans"/>
                <a:sym typeface="Open Sans"/>
              </a:rPr>
              <a:t>with </a:t>
            </a:r>
            <a:r>
              <a:rPr lang="en" sz="1600" b="1">
                <a:latin typeface="Open Sans"/>
                <a:ea typeface="Open Sans"/>
                <a:cs typeface="Open Sans"/>
                <a:sym typeface="Open Sans"/>
              </a:rPr>
              <a:t>AI First X </a:t>
            </a:r>
            <a:endParaRPr sz="1600" b="1">
              <a:latin typeface="Open Sans"/>
              <a:ea typeface="Open Sans"/>
              <a:cs typeface="Open Sans"/>
              <a:sym typeface="Open Sans"/>
            </a:endParaRPr>
          </a:p>
          <a:p>
            <a:pPr marL="914400" lvl="1" indent="-330200" algn="l" rtl="0">
              <a:lnSpc>
                <a:spcPct val="120000"/>
              </a:lnSpc>
              <a:spcBef>
                <a:spcPts val="0"/>
              </a:spcBef>
              <a:spcAft>
                <a:spcPts val="0"/>
              </a:spcAft>
              <a:buSzPts val="1600"/>
              <a:buFont typeface="Open Sans"/>
              <a:buChar char="•"/>
            </a:pPr>
            <a:r>
              <a:rPr lang="en" sz="1600">
                <a:latin typeface="Open Sans"/>
                <a:ea typeface="Open Sans"/>
                <a:cs typeface="Open Sans"/>
                <a:sym typeface="Open Sans"/>
              </a:rPr>
              <a:t>where X runs over areas where AI can help </a:t>
            </a:r>
            <a:endParaRPr sz="1600">
              <a:latin typeface="Open Sans"/>
              <a:ea typeface="Open Sans"/>
              <a:cs typeface="Open Sans"/>
              <a:sym typeface="Open Sans"/>
            </a:endParaRPr>
          </a:p>
          <a:p>
            <a:pPr marL="914400" lvl="1" indent="-330200" algn="l" rtl="0">
              <a:lnSpc>
                <a:spcPct val="90000"/>
              </a:lnSpc>
              <a:spcBef>
                <a:spcPts val="400"/>
              </a:spcBef>
              <a:spcAft>
                <a:spcPts val="0"/>
              </a:spcAft>
              <a:buSzPts val="1600"/>
              <a:buChar char="•"/>
            </a:pPr>
            <a:r>
              <a:rPr lang="en" sz="1600">
                <a:latin typeface="Open Sans"/>
                <a:ea typeface="Open Sans"/>
                <a:cs typeface="Open Sans"/>
                <a:sym typeface="Open Sans"/>
              </a:rPr>
              <a:t>e.g. </a:t>
            </a:r>
            <a:r>
              <a:rPr lang="en" sz="1600" b="1">
                <a:latin typeface="Open Sans"/>
                <a:ea typeface="Open Sans"/>
                <a:cs typeface="Open Sans"/>
                <a:sym typeface="Open Sans"/>
              </a:rPr>
              <a:t>AI First Engineering</a:t>
            </a:r>
            <a:r>
              <a:rPr lang="en" sz="1600">
                <a:latin typeface="Open Sans"/>
                <a:ea typeface="Open Sans"/>
                <a:cs typeface="Open Sans"/>
                <a:sym typeface="Open Sans"/>
              </a:rPr>
              <a:t>; AI First Cyberinfrastructure; AI First Social Science etc.</a:t>
            </a:r>
            <a:endParaRPr sz="1600">
              <a:latin typeface="Open Sans"/>
              <a:ea typeface="Open Sans"/>
              <a:cs typeface="Open Sans"/>
              <a:sym typeface="Open Sans"/>
            </a:endParaRPr>
          </a:p>
        </p:txBody>
      </p:sp>
      <p:sp>
        <p:nvSpPr>
          <p:cNvPr id="383" name="Google Shape;383;p55"/>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cxnSp>
        <p:nvCxnSpPr>
          <p:cNvPr id="384" name="Google Shape;384;p55"/>
          <p:cNvCxnSpPr/>
          <p:nvPr/>
        </p:nvCxnSpPr>
        <p:spPr>
          <a:xfrm>
            <a:off x="278275" y="711950"/>
            <a:ext cx="1887900" cy="0"/>
          </a:xfrm>
          <a:prstGeom prst="straightConnector1">
            <a:avLst/>
          </a:prstGeom>
          <a:noFill/>
          <a:ln w="19050" cap="flat" cmpd="sng">
            <a:solidFill>
              <a:srgbClr val="B30838"/>
            </a:solidFill>
            <a:prstDash val="solid"/>
            <a:round/>
            <a:headEnd type="none" w="med" len="med"/>
            <a:tailEnd type="none" w="med" len="med"/>
          </a:ln>
        </p:spPr>
      </p:cxnSp>
      <p:sp>
        <p:nvSpPr>
          <p:cNvPr id="385" name="Google Shape;385;p55"/>
          <p:cNvSpPr txBox="1">
            <a:spLocks noGrp="1"/>
          </p:cNvSpPr>
          <p:nvPr>
            <p:ph type="title"/>
          </p:nvPr>
        </p:nvSpPr>
        <p:spPr>
          <a:xfrm>
            <a:off x="207725" y="183625"/>
            <a:ext cx="72225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000">
                <a:solidFill>
                  <a:srgbClr val="515151"/>
                </a:solidFill>
              </a:rPr>
              <a:t>Importance of AI</a:t>
            </a:r>
            <a:endParaRPr sz="2000" b="0">
              <a:solidFill>
                <a:srgbClr val="515151"/>
              </a:solidFill>
              <a:latin typeface="Open Sans SemiBold"/>
              <a:ea typeface="Open Sans SemiBold"/>
              <a:cs typeface="Open Sans SemiBold"/>
              <a:sym typeface="Open Sans SemiBold"/>
            </a:endParaRPr>
          </a:p>
        </p:txBody>
      </p:sp>
      <p:sp>
        <p:nvSpPr>
          <p:cNvPr id="386" name="Google Shape;386;p55"/>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72A1A8"/>
            </a:gs>
            <a:gs pos="2000">
              <a:srgbClr val="72A1A8"/>
            </a:gs>
            <a:gs pos="16000">
              <a:srgbClr val="72A1A8"/>
            </a:gs>
            <a:gs pos="84000">
              <a:srgbClr val="263338"/>
            </a:gs>
            <a:gs pos="85000">
              <a:srgbClr val="263338"/>
            </a:gs>
            <a:gs pos="100000">
              <a:srgbClr val="263338"/>
            </a:gs>
          </a:gsLst>
          <a:path path="circle">
            <a:fillToRect l="100000" t="100000"/>
          </a:path>
          <a:tileRect r="-100000" b="-100000"/>
        </a:gradFill>
        <a:effectLst/>
      </p:bgPr>
    </p:bg>
    <p:spTree>
      <p:nvGrpSpPr>
        <p:cNvPr id="1" name="Shape 390"/>
        <p:cNvGrpSpPr/>
        <p:nvPr/>
      </p:nvGrpSpPr>
      <p:grpSpPr>
        <a:xfrm>
          <a:off x="0" y="0"/>
          <a:ext cx="0" cy="0"/>
          <a:chOff x="0" y="0"/>
          <a:chExt cx="0" cy="0"/>
        </a:xfrm>
      </p:grpSpPr>
      <p:sp>
        <p:nvSpPr>
          <p:cNvPr id="391" name="Google Shape;391;p56"/>
          <p:cNvSpPr/>
          <p:nvPr/>
        </p:nvSpPr>
        <p:spPr>
          <a:xfrm>
            <a:off x="0" y="0"/>
            <a:ext cx="91584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2" name="Google Shape;392;p56"/>
          <p:cNvPicPr preferRelativeResize="0"/>
          <p:nvPr/>
        </p:nvPicPr>
        <p:blipFill rotWithShape="1">
          <a:blip r:embed="rId3">
            <a:alphaModFix/>
          </a:blip>
          <a:srcRect t="5004" b="4995"/>
          <a:stretch/>
        </p:blipFill>
        <p:spPr>
          <a:xfrm>
            <a:off x="7200" y="0"/>
            <a:ext cx="9144000" cy="5143500"/>
          </a:xfrm>
          <a:prstGeom prst="rect">
            <a:avLst/>
          </a:prstGeom>
          <a:noFill/>
          <a:ln>
            <a:noFill/>
          </a:ln>
        </p:spPr>
      </p:pic>
      <p:sp>
        <p:nvSpPr>
          <p:cNvPr id="393" name="Google Shape;393;p56"/>
          <p:cNvSpPr/>
          <p:nvPr/>
        </p:nvSpPr>
        <p:spPr>
          <a:xfrm>
            <a:off x="5700" y="-5000"/>
            <a:ext cx="9218400" cy="5148600"/>
          </a:xfrm>
          <a:prstGeom prst="rect">
            <a:avLst/>
          </a:prstGeom>
          <a:solidFill>
            <a:srgbClr val="FFFFFF">
              <a:alpha val="62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6"/>
          <p:cNvSpPr/>
          <p:nvPr/>
        </p:nvSpPr>
        <p:spPr>
          <a:xfrm>
            <a:off x="750" y="1589700"/>
            <a:ext cx="7848300" cy="1964100"/>
          </a:xfrm>
          <a:prstGeom prst="rect">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95" name="Google Shape;395;p56"/>
          <p:cNvCxnSpPr/>
          <p:nvPr/>
        </p:nvCxnSpPr>
        <p:spPr>
          <a:xfrm>
            <a:off x="0" y="3553750"/>
            <a:ext cx="7849800" cy="0"/>
          </a:xfrm>
          <a:prstGeom prst="straightConnector1">
            <a:avLst/>
          </a:prstGeom>
          <a:noFill/>
          <a:ln w="28575" cap="flat" cmpd="sng">
            <a:solidFill>
              <a:srgbClr val="B30838"/>
            </a:solidFill>
            <a:prstDash val="solid"/>
            <a:round/>
            <a:headEnd type="none" w="med" len="med"/>
            <a:tailEnd type="none" w="med" len="med"/>
          </a:ln>
        </p:spPr>
      </p:cxnSp>
      <p:sp>
        <p:nvSpPr>
          <p:cNvPr id="396" name="Google Shape;396;p56"/>
          <p:cNvSpPr txBox="1">
            <a:spLocks noGrp="1"/>
          </p:cNvSpPr>
          <p:nvPr>
            <p:ph type="sldNum" idx="4294967295"/>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15</a:t>
            </a:fld>
            <a:endParaRPr/>
          </a:p>
        </p:txBody>
      </p:sp>
      <p:sp>
        <p:nvSpPr>
          <p:cNvPr id="397" name="Google Shape;397;p56"/>
          <p:cNvSpPr txBox="1">
            <a:spLocks noGrp="1"/>
          </p:cNvSpPr>
          <p:nvPr>
            <p:ph type="title"/>
          </p:nvPr>
        </p:nvSpPr>
        <p:spPr>
          <a:xfrm>
            <a:off x="920200" y="2200125"/>
            <a:ext cx="5497200" cy="8418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solidFill>
                  <a:srgbClr val="FFFFFF"/>
                </a:solidFill>
                <a:latin typeface="Open Sans"/>
                <a:ea typeface="Open Sans"/>
                <a:cs typeface="Open Sans"/>
                <a:sym typeface="Open Sans"/>
              </a:rPr>
              <a:t>Aligning with Industry</a:t>
            </a:r>
            <a:endParaRPr>
              <a:solidFill>
                <a:srgbClr val="FFFFFF"/>
              </a:solidFill>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7"/>
          <p:cNvSpPr txBox="1">
            <a:spLocks noGrp="1"/>
          </p:cNvSpPr>
          <p:nvPr>
            <p:ph type="body" idx="1"/>
          </p:nvPr>
        </p:nvSpPr>
        <p:spPr>
          <a:xfrm>
            <a:off x="40200" y="1016250"/>
            <a:ext cx="8246700" cy="3505500"/>
          </a:xfrm>
          <a:prstGeom prst="rect">
            <a:avLst/>
          </a:prstGeom>
          <a:noFill/>
          <a:ln>
            <a:noFill/>
          </a:ln>
        </p:spPr>
        <p:txBody>
          <a:bodyPr spcFirstLastPara="1" wrap="square" lIns="68575" tIns="34275" rIns="68575" bIns="34275" anchor="t" anchorCtr="0">
            <a:noAutofit/>
          </a:bodyPr>
          <a:lstStyle/>
          <a:p>
            <a:pPr marL="457200" lvl="0" indent="-330200" algn="l" rtl="0">
              <a:lnSpc>
                <a:spcPct val="115000"/>
              </a:lnSpc>
              <a:spcBef>
                <a:spcPts val="800"/>
              </a:spcBef>
              <a:spcAft>
                <a:spcPts val="0"/>
              </a:spcAft>
              <a:buClr>
                <a:schemeClr val="dk1"/>
              </a:buClr>
              <a:buSzPts val="1600"/>
              <a:buFont typeface="Open Sans"/>
              <a:buChar char="•"/>
            </a:pPr>
            <a:r>
              <a:rPr lang="en" sz="1600">
                <a:latin typeface="Open Sans"/>
                <a:ea typeface="Open Sans"/>
                <a:cs typeface="Open Sans"/>
                <a:sym typeface="Open Sans"/>
              </a:rPr>
              <a:t>Industry playing a larger role than 10-20 years ago in advancing research as well as development (where they always led)</a:t>
            </a:r>
            <a:endParaRPr sz="1600">
              <a:latin typeface="Open Sans"/>
              <a:ea typeface="Open Sans"/>
              <a:cs typeface="Open Sans"/>
              <a:sym typeface="Open Sans"/>
            </a:endParaRPr>
          </a:p>
          <a:p>
            <a:pPr marL="457200" lvl="0" indent="-330200" algn="l" rtl="0">
              <a:lnSpc>
                <a:spcPct val="115000"/>
              </a:lnSpc>
              <a:spcBef>
                <a:spcPts val="800"/>
              </a:spcBef>
              <a:spcAft>
                <a:spcPts val="0"/>
              </a:spcAft>
              <a:buClr>
                <a:schemeClr val="dk1"/>
              </a:buClr>
              <a:buSzPts val="1600"/>
              <a:buFont typeface="Open Sans"/>
              <a:buChar char="•"/>
            </a:pPr>
            <a:r>
              <a:rPr lang="en" sz="1600">
                <a:latin typeface="Open Sans"/>
                <a:ea typeface="Open Sans"/>
                <a:cs typeface="Open Sans"/>
                <a:sym typeface="Open Sans"/>
              </a:rPr>
              <a:t>So useful to work with and learn from them: here are four important directions</a:t>
            </a:r>
            <a:endParaRPr sz="1600">
              <a:latin typeface="Open Sans"/>
              <a:ea typeface="Open Sans"/>
              <a:cs typeface="Open Sans"/>
              <a:sym typeface="Open Sans"/>
            </a:endParaRPr>
          </a:p>
          <a:p>
            <a:pPr marL="457200" lvl="0" indent="-330200" algn="l" rtl="0">
              <a:lnSpc>
                <a:spcPct val="115000"/>
              </a:lnSpc>
              <a:spcBef>
                <a:spcPts val="800"/>
              </a:spcBef>
              <a:spcAft>
                <a:spcPts val="0"/>
              </a:spcAft>
              <a:buClr>
                <a:srgbClr val="B30838"/>
              </a:buClr>
              <a:buSzPts val="1600"/>
              <a:buChar char="•"/>
            </a:pPr>
            <a:r>
              <a:rPr lang="en" sz="1600">
                <a:solidFill>
                  <a:srgbClr val="B30838"/>
                </a:solidFill>
                <a:latin typeface="Open Sans"/>
                <a:ea typeface="Open Sans"/>
                <a:cs typeface="Open Sans"/>
                <a:sym typeface="Open Sans"/>
              </a:rPr>
              <a:t>All Industry: </a:t>
            </a:r>
            <a:r>
              <a:rPr lang="en" sz="1600" b="1">
                <a:solidFill>
                  <a:srgbClr val="B30838"/>
                </a:solidFill>
                <a:latin typeface="Open Sans"/>
                <a:ea typeface="Open Sans"/>
                <a:cs typeface="Open Sans"/>
                <a:sym typeface="Open Sans"/>
              </a:rPr>
              <a:t>Public and Private Clouds 94% workloads in 2021: </a:t>
            </a:r>
            <a:r>
              <a:rPr lang="en" sz="1600">
                <a:solidFill>
                  <a:srgbClr val="B30838"/>
                </a:solidFill>
                <a:latin typeface="Open Sans"/>
                <a:ea typeface="Open Sans"/>
                <a:cs typeface="Open Sans"/>
                <a:sym typeface="Open Sans"/>
              </a:rPr>
              <a:t>we should focus on HPC Clouds and maximize HPC Cloud Interoperability</a:t>
            </a:r>
            <a:endParaRPr sz="1600">
              <a:solidFill>
                <a:srgbClr val="B30838"/>
              </a:solidFill>
              <a:latin typeface="Open Sans"/>
              <a:ea typeface="Open Sans"/>
              <a:cs typeface="Open Sans"/>
              <a:sym typeface="Open Sans"/>
            </a:endParaRPr>
          </a:p>
          <a:p>
            <a:pPr marL="457200" lvl="0" indent="-330200" algn="l" rtl="0">
              <a:lnSpc>
                <a:spcPct val="115000"/>
              </a:lnSpc>
              <a:spcBef>
                <a:spcPts val="800"/>
              </a:spcBef>
              <a:spcAft>
                <a:spcPts val="0"/>
              </a:spcAft>
              <a:buClr>
                <a:srgbClr val="222222"/>
              </a:buClr>
              <a:buSzPts val="1600"/>
              <a:buChar char="•"/>
            </a:pPr>
            <a:r>
              <a:rPr lang="en" sz="1600">
                <a:solidFill>
                  <a:srgbClr val="222222"/>
                </a:solidFill>
                <a:latin typeface="Open Sans"/>
                <a:ea typeface="Open Sans"/>
                <a:cs typeface="Open Sans"/>
                <a:sym typeface="Open Sans"/>
              </a:rPr>
              <a:t>ML Companies: Work with </a:t>
            </a:r>
            <a:r>
              <a:rPr lang="en" sz="1600" b="1">
                <a:solidFill>
                  <a:srgbClr val="222222"/>
                </a:solidFill>
                <a:latin typeface="Open Sans"/>
                <a:ea typeface="Open Sans"/>
                <a:cs typeface="Open Sans"/>
                <a:sym typeface="Open Sans"/>
              </a:rPr>
              <a:t>MLPerf </a:t>
            </a:r>
            <a:endParaRPr sz="1600" b="1">
              <a:solidFill>
                <a:srgbClr val="222222"/>
              </a:solidFill>
              <a:latin typeface="Open Sans"/>
              <a:ea typeface="Open Sans"/>
              <a:cs typeface="Open Sans"/>
              <a:sym typeface="Open Sans"/>
            </a:endParaRPr>
          </a:p>
          <a:p>
            <a:pPr marL="457200" lvl="0" indent="-330200" algn="l" rtl="0">
              <a:lnSpc>
                <a:spcPct val="115000"/>
              </a:lnSpc>
              <a:spcBef>
                <a:spcPts val="800"/>
              </a:spcBef>
              <a:spcAft>
                <a:spcPts val="0"/>
              </a:spcAft>
              <a:buClr>
                <a:srgbClr val="222222"/>
              </a:buClr>
              <a:buSzPts val="1600"/>
              <a:buChar char="•"/>
            </a:pPr>
            <a:r>
              <a:rPr lang="en" sz="1600">
                <a:solidFill>
                  <a:srgbClr val="222222"/>
                </a:solidFill>
                <a:latin typeface="Open Sans"/>
                <a:ea typeface="Open Sans"/>
                <a:cs typeface="Open Sans"/>
                <a:sym typeface="Open Sans"/>
              </a:rPr>
              <a:t>Microsoft: </a:t>
            </a:r>
            <a:r>
              <a:rPr lang="en" sz="1600" b="1">
                <a:solidFill>
                  <a:srgbClr val="222222"/>
                </a:solidFill>
                <a:latin typeface="Open Sans"/>
                <a:ea typeface="Open Sans"/>
                <a:cs typeface="Open Sans"/>
                <a:sym typeface="Open Sans"/>
              </a:rPr>
              <a:t>Global AI Supercomputer: </a:t>
            </a:r>
            <a:r>
              <a:rPr lang="en" sz="1600">
                <a:solidFill>
                  <a:srgbClr val="222222"/>
                </a:solidFill>
                <a:latin typeface="Open Sans"/>
                <a:ea typeface="Open Sans"/>
                <a:cs typeface="Open Sans"/>
                <a:sym typeface="Open Sans"/>
              </a:rPr>
              <a:t>we should be part of global scope and research architecture</a:t>
            </a:r>
            <a:endParaRPr sz="1600">
              <a:solidFill>
                <a:srgbClr val="222222"/>
              </a:solidFill>
              <a:latin typeface="Open Sans"/>
              <a:ea typeface="Open Sans"/>
              <a:cs typeface="Open Sans"/>
              <a:sym typeface="Open Sans"/>
            </a:endParaRPr>
          </a:p>
          <a:p>
            <a:pPr marL="457200" lvl="0" indent="-330200" algn="l" rtl="0">
              <a:lnSpc>
                <a:spcPct val="115000"/>
              </a:lnSpc>
              <a:spcBef>
                <a:spcPts val="800"/>
              </a:spcBef>
              <a:spcAft>
                <a:spcPts val="0"/>
              </a:spcAft>
              <a:buClr>
                <a:srgbClr val="222222"/>
              </a:buClr>
              <a:buSzPts val="1600"/>
              <a:buChar char="•"/>
            </a:pPr>
            <a:r>
              <a:rPr lang="en" sz="1600">
                <a:solidFill>
                  <a:srgbClr val="222222"/>
                </a:solidFill>
                <a:latin typeface="Open Sans"/>
                <a:ea typeface="Open Sans"/>
                <a:cs typeface="Open Sans"/>
                <a:sym typeface="Open Sans"/>
              </a:rPr>
              <a:t>Google: </a:t>
            </a:r>
            <a:r>
              <a:rPr lang="en" sz="1600" b="1">
                <a:solidFill>
                  <a:srgbClr val="222222"/>
                </a:solidFill>
                <a:latin typeface="Open Sans"/>
                <a:ea typeface="Open Sans"/>
                <a:cs typeface="Open Sans"/>
                <a:sym typeface="Open Sans"/>
              </a:rPr>
              <a:t>Machine Learning for Systems and Systems for Machine Learning: </a:t>
            </a:r>
            <a:r>
              <a:rPr lang="en" sz="1600">
                <a:solidFill>
                  <a:srgbClr val="222222"/>
                </a:solidFill>
                <a:latin typeface="Open Sans"/>
                <a:ea typeface="Open Sans"/>
                <a:cs typeface="Open Sans"/>
                <a:sym typeface="Open Sans"/>
              </a:rPr>
              <a:t>use ML for Systems to transform all computing (simulations and analytics) </a:t>
            </a:r>
            <a:endParaRPr sz="1600">
              <a:solidFill>
                <a:srgbClr val="222222"/>
              </a:solidFill>
              <a:latin typeface="Open Sans"/>
              <a:ea typeface="Open Sans"/>
              <a:cs typeface="Open Sans"/>
              <a:sym typeface="Open Sans"/>
            </a:endParaRPr>
          </a:p>
        </p:txBody>
      </p:sp>
      <p:sp>
        <p:nvSpPr>
          <p:cNvPr id="403" name="Google Shape;403;p57"/>
          <p:cNvSpPr txBox="1">
            <a:spLocks noGrp="1"/>
          </p:cNvSpPr>
          <p:nvPr>
            <p:ph type="title"/>
          </p:nvPr>
        </p:nvSpPr>
        <p:spPr>
          <a:xfrm>
            <a:off x="400050" y="218125"/>
            <a:ext cx="7886700" cy="5445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400"/>
              <a:buNone/>
            </a:pPr>
            <a:r>
              <a:rPr lang="en" b="1">
                <a:latin typeface="Open Sans"/>
                <a:ea typeface="Open Sans"/>
                <a:cs typeface="Open Sans"/>
                <a:sym typeface="Open Sans"/>
              </a:rPr>
              <a:t>Learning from Industry</a:t>
            </a:r>
            <a:endParaRPr b="1">
              <a:latin typeface="Open Sans"/>
              <a:ea typeface="Open Sans"/>
              <a:cs typeface="Open Sans"/>
              <a:sym typeface="Open Sans"/>
            </a:endParaRPr>
          </a:p>
        </p:txBody>
      </p:sp>
      <p:sp>
        <p:nvSpPr>
          <p:cNvPr id="404" name="Google Shape;404;p57"/>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sp>
        <p:nvSpPr>
          <p:cNvPr id="405" name="Google Shape;405;p57"/>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58"/>
          <p:cNvPicPr preferRelativeResize="0"/>
          <p:nvPr/>
        </p:nvPicPr>
        <p:blipFill>
          <a:blip r:embed="rId3">
            <a:alphaModFix/>
          </a:blip>
          <a:stretch>
            <a:fillRect/>
          </a:stretch>
        </p:blipFill>
        <p:spPr>
          <a:xfrm>
            <a:off x="0" y="3221250"/>
            <a:ext cx="4484699" cy="1515925"/>
          </a:xfrm>
          <a:prstGeom prst="rect">
            <a:avLst/>
          </a:prstGeom>
          <a:noFill/>
          <a:ln>
            <a:noFill/>
          </a:ln>
        </p:spPr>
      </p:pic>
      <p:pic>
        <p:nvPicPr>
          <p:cNvPr id="411" name="Google Shape;411;p58"/>
          <p:cNvPicPr preferRelativeResize="0"/>
          <p:nvPr/>
        </p:nvPicPr>
        <p:blipFill>
          <a:blip r:embed="rId4">
            <a:alphaModFix/>
          </a:blip>
          <a:stretch>
            <a:fillRect/>
          </a:stretch>
        </p:blipFill>
        <p:spPr>
          <a:xfrm>
            <a:off x="4408500" y="246250"/>
            <a:ext cx="4735499" cy="1866400"/>
          </a:xfrm>
          <a:prstGeom prst="rect">
            <a:avLst/>
          </a:prstGeom>
          <a:noFill/>
          <a:ln>
            <a:noFill/>
          </a:ln>
        </p:spPr>
      </p:pic>
      <p:pic>
        <p:nvPicPr>
          <p:cNvPr id="412" name="Google Shape;412;p58"/>
          <p:cNvPicPr preferRelativeResize="0"/>
          <p:nvPr/>
        </p:nvPicPr>
        <p:blipFill>
          <a:blip r:embed="rId5">
            <a:alphaModFix/>
          </a:blip>
          <a:stretch>
            <a:fillRect/>
          </a:stretch>
        </p:blipFill>
        <p:spPr>
          <a:xfrm>
            <a:off x="4408500" y="2112650"/>
            <a:ext cx="4735500" cy="2624526"/>
          </a:xfrm>
          <a:prstGeom prst="rect">
            <a:avLst/>
          </a:prstGeom>
          <a:noFill/>
          <a:ln>
            <a:noFill/>
          </a:ln>
        </p:spPr>
      </p:pic>
      <p:sp>
        <p:nvSpPr>
          <p:cNvPr id="413" name="Google Shape;413;p58"/>
          <p:cNvSpPr txBox="1">
            <a:spLocks noGrp="1"/>
          </p:cNvSpPr>
          <p:nvPr>
            <p:ph type="body" idx="1"/>
          </p:nvPr>
        </p:nvSpPr>
        <p:spPr>
          <a:xfrm>
            <a:off x="36625" y="724350"/>
            <a:ext cx="4292100" cy="2009400"/>
          </a:xfrm>
          <a:prstGeom prst="rect">
            <a:avLst/>
          </a:prstGeom>
          <a:noFill/>
          <a:ln>
            <a:noFill/>
          </a:ln>
        </p:spPr>
        <p:txBody>
          <a:bodyPr spcFirstLastPara="1" wrap="square" lIns="68575" tIns="34275" rIns="68575" bIns="34275" anchor="t" anchorCtr="0">
            <a:noAutofit/>
          </a:bodyPr>
          <a:lstStyle/>
          <a:p>
            <a:pPr marL="457200" lvl="0" indent="-292100" algn="l" rtl="0">
              <a:lnSpc>
                <a:spcPct val="115000"/>
              </a:lnSpc>
              <a:spcBef>
                <a:spcPts val="800"/>
              </a:spcBef>
              <a:spcAft>
                <a:spcPts val="0"/>
              </a:spcAft>
              <a:buClr>
                <a:schemeClr val="dk1"/>
              </a:buClr>
              <a:buSzPts val="1000"/>
              <a:buChar char="•"/>
            </a:pPr>
            <a:r>
              <a:rPr lang="en" sz="1000" b="1">
                <a:latin typeface="Open Sans"/>
                <a:ea typeface="Open Sans"/>
                <a:cs typeface="Open Sans"/>
                <a:sym typeface="Open Sans"/>
              </a:rPr>
              <a:t>94 percent </a:t>
            </a:r>
            <a:r>
              <a:rPr lang="en" sz="1000">
                <a:latin typeface="Open Sans"/>
                <a:ea typeface="Open Sans"/>
                <a:cs typeface="Open Sans"/>
                <a:sym typeface="Open Sans"/>
              </a:rPr>
              <a:t>of workloads and compute instances will be processed by </a:t>
            </a:r>
            <a:r>
              <a:rPr lang="en" sz="1000" b="1">
                <a:latin typeface="Open Sans"/>
                <a:ea typeface="Open Sans"/>
                <a:cs typeface="Open Sans"/>
                <a:sym typeface="Open Sans"/>
              </a:rPr>
              <a:t>cloud data centers </a:t>
            </a:r>
            <a:r>
              <a:rPr lang="en" sz="1000">
                <a:latin typeface="Open Sans"/>
                <a:ea typeface="Open Sans"/>
                <a:cs typeface="Open Sans"/>
                <a:sym typeface="Open Sans"/>
              </a:rPr>
              <a:t>(22% CAGR) by 2021-- only six percent will be processed by traditional data centers (-5% CAGR).</a:t>
            </a:r>
            <a:endParaRPr sz="1000" b="1">
              <a:latin typeface="Open Sans"/>
              <a:ea typeface="Open Sans"/>
              <a:cs typeface="Open Sans"/>
              <a:sym typeface="Open Sans"/>
            </a:endParaRPr>
          </a:p>
          <a:p>
            <a:pPr marL="457200" lvl="0" indent="-292100" algn="l" rtl="0">
              <a:lnSpc>
                <a:spcPct val="115000"/>
              </a:lnSpc>
              <a:spcBef>
                <a:spcPts val="800"/>
              </a:spcBef>
              <a:spcAft>
                <a:spcPts val="0"/>
              </a:spcAft>
              <a:buClr>
                <a:schemeClr val="dk1"/>
              </a:buClr>
              <a:buSzPts val="1000"/>
              <a:buChar char="•"/>
            </a:pPr>
            <a:r>
              <a:rPr lang="en" sz="1000" b="1">
                <a:latin typeface="Open Sans"/>
                <a:ea typeface="Open Sans"/>
                <a:cs typeface="Open Sans"/>
                <a:sym typeface="Open Sans"/>
              </a:rPr>
              <a:t>Hyperscale data centers </a:t>
            </a:r>
            <a:r>
              <a:rPr lang="en" sz="1000">
                <a:latin typeface="Open Sans"/>
                <a:ea typeface="Open Sans"/>
                <a:cs typeface="Open Sans"/>
                <a:sym typeface="Open Sans"/>
              </a:rPr>
              <a:t>will grow from 338 in number at the end of 2016 to 628 by 2021. They will represent 53 percent of all installed data center servers by 2021. They form a </a:t>
            </a:r>
            <a:r>
              <a:rPr lang="en" sz="1000">
                <a:solidFill>
                  <a:schemeClr val="dk1"/>
                </a:solidFill>
                <a:latin typeface="Open Sans"/>
                <a:ea typeface="Open Sans"/>
                <a:cs typeface="Open Sans"/>
                <a:sym typeface="Open Sans"/>
              </a:rPr>
              <a:t>distributed Compute (on data) grid with some 50 million servers</a:t>
            </a:r>
            <a:endParaRPr sz="1000">
              <a:latin typeface="Open Sans"/>
              <a:ea typeface="Open Sans"/>
              <a:cs typeface="Open Sans"/>
              <a:sym typeface="Open Sans"/>
            </a:endParaRPr>
          </a:p>
          <a:p>
            <a:pPr marL="457200" lvl="0" indent="-292100" algn="l" rtl="0">
              <a:lnSpc>
                <a:spcPct val="115000"/>
              </a:lnSpc>
              <a:spcBef>
                <a:spcPts val="800"/>
              </a:spcBef>
              <a:spcAft>
                <a:spcPts val="0"/>
              </a:spcAft>
              <a:buClr>
                <a:schemeClr val="dk1"/>
              </a:buClr>
              <a:buSzPts val="1000"/>
              <a:buFont typeface="Open Sans"/>
              <a:buChar char="•"/>
            </a:pPr>
            <a:r>
              <a:rPr lang="en" sz="1000">
                <a:latin typeface="Open Sans"/>
                <a:ea typeface="Open Sans"/>
                <a:cs typeface="Open Sans"/>
                <a:sym typeface="Open Sans"/>
              </a:rPr>
              <a:t>Analysis from CISCO </a:t>
            </a:r>
            <a:r>
              <a:rPr lang="en" sz="1000" u="sng">
                <a:solidFill>
                  <a:schemeClr val="hlink"/>
                </a:solidFill>
                <a:latin typeface="Open Sans"/>
                <a:ea typeface="Open Sans"/>
                <a:cs typeface="Open Sans"/>
                <a:sym typeface="Open Sans"/>
                <a:hlinkClick r:id="rId6"/>
              </a:rPr>
              <a:t>https://www.cisco.com/c/en/us/solutions/collateral/service-provider/global-cloud-index-gci/white-paper-c11-738085.html</a:t>
            </a:r>
            <a:r>
              <a:rPr lang="en" sz="1000">
                <a:latin typeface="Open Sans"/>
                <a:ea typeface="Open Sans"/>
                <a:cs typeface="Open Sans"/>
                <a:sym typeface="Open Sans"/>
              </a:rPr>
              <a:t> updated November 2018</a:t>
            </a:r>
            <a:endParaRPr sz="1000">
              <a:latin typeface="Open Sans"/>
              <a:ea typeface="Open Sans"/>
              <a:cs typeface="Open Sans"/>
              <a:sym typeface="Open Sans"/>
            </a:endParaRPr>
          </a:p>
        </p:txBody>
      </p:sp>
      <p:sp>
        <p:nvSpPr>
          <p:cNvPr id="414" name="Google Shape;414;p58"/>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sp>
        <p:nvSpPr>
          <p:cNvPr id="415" name="Google Shape;415;p58"/>
          <p:cNvSpPr txBox="1"/>
          <p:nvPr/>
        </p:nvSpPr>
        <p:spPr>
          <a:xfrm>
            <a:off x="4653814" y="423405"/>
            <a:ext cx="882600" cy="5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50" b="1" i="0" u="none" strike="noStrike" cap="none">
                <a:solidFill>
                  <a:srgbClr val="000000"/>
                </a:solidFill>
                <a:latin typeface="Arial"/>
                <a:ea typeface="Arial"/>
                <a:cs typeface="Arial"/>
                <a:sym typeface="Arial"/>
              </a:rPr>
              <a:t>Number of instances per server</a:t>
            </a:r>
            <a:endParaRPr sz="1050" b="1" i="0" u="none" strike="noStrike" cap="none">
              <a:solidFill>
                <a:srgbClr val="000000"/>
              </a:solidFill>
              <a:latin typeface="Arial"/>
              <a:ea typeface="Arial"/>
              <a:cs typeface="Arial"/>
              <a:sym typeface="Arial"/>
            </a:endParaRPr>
          </a:p>
        </p:txBody>
      </p:sp>
      <p:sp>
        <p:nvSpPr>
          <p:cNvPr id="416" name="Google Shape;416;p58"/>
          <p:cNvSpPr txBox="1"/>
          <p:nvPr/>
        </p:nvSpPr>
        <p:spPr>
          <a:xfrm>
            <a:off x="4599278" y="2202661"/>
            <a:ext cx="1013400" cy="91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50" b="1" i="0" u="none" strike="noStrike" cap="none">
                <a:solidFill>
                  <a:srgbClr val="000000"/>
                </a:solidFill>
                <a:latin typeface="Arial"/>
                <a:ea typeface="Arial"/>
                <a:cs typeface="Arial"/>
                <a:sym typeface="Arial"/>
              </a:rPr>
              <a:t>Number of Cloud Data Centers</a:t>
            </a:r>
            <a:endParaRPr/>
          </a:p>
        </p:txBody>
      </p:sp>
      <p:cxnSp>
        <p:nvCxnSpPr>
          <p:cNvPr id="417" name="Google Shape;417;p58"/>
          <p:cNvCxnSpPr/>
          <p:nvPr/>
        </p:nvCxnSpPr>
        <p:spPr>
          <a:xfrm>
            <a:off x="278275" y="711950"/>
            <a:ext cx="1887900" cy="0"/>
          </a:xfrm>
          <a:prstGeom prst="straightConnector1">
            <a:avLst/>
          </a:prstGeom>
          <a:noFill/>
          <a:ln w="19050" cap="flat" cmpd="sng">
            <a:solidFill>
              <a:srgbClr val="B30838"/>
            </a:solidFill>
            <a:prstDash val="solid"/>
            <a:round/>
            <a:headEnd type="none" w="med" len="med"/>
            <a:tailEnd type="none" w="med" len="med"/>
          </a:ln>
        </p:spPr>
      </p:cxnSp>
      <p:sp>
        <p:nvSpPr>
          <p:cNvPr id="418" name="Google Shape;418;p58"/>
          <p:cNvSpPr txBox="1">
            <a:spLocks noGrp="1"/>
          </p:cNvSpPr>
          <p:nvPr>
            <p:ph type="title"/>
          </p:nvPr>
        </p:nvSpPr>
        <p:spPr>
          <a:xfrm>
            <a:off x="207725" y="155050"/>
            <a:ext cx="72225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000">
                <a:solidFill>
                  <a:srgbClr val="515151"/>
                </a:solidFill>
              </a:rPr>
              <a:t>Dominance of Cloud Computing</a:t>
            </a:r>
            <a:endParaRPr sz="2000" b="0">
              <a:solidFill>
                <a:srgbClr val="515151"/>
              </a:solidFill>
              <a:latin typeface="Open Sans SemiBold"/>
              <a:ea typeface="Open Sans SemiBold"/>
              <a:cs typeface="Open Sans SemiBold"/>
              <a:sym typeface="Open Sans SemiBold"/>
            </a:endParaRPr>
          </a:p>
        </p:txBody>
      </p:sp>
      <p:sp>
        <p:nvSpPr>
          <p:cNvPr id="419" name="Google Shape;419;p58"/>
          <p:cNvSpPr txBox="1"/>
          <p:nvPr/>
        </p:nvSpPr>
        <p:spPr>
          <a:xfrm>
            <a:off x="36620" y="3306972"/>
            <a:ext cx="946200" cy="10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50" b="1" i="0" u="none" strike="noStrike" cap="none">
                <a:solidFill>
                  <a:srgbClr val="000000"/>
                </a:solidFill>
                <a:latin typeface="Arial"/>
                <a:ea typeface="Arial"/>
                <a:cs typeface="Arial"/>
                <a:sym typeface="Arial"/>
              </a:rPr>
              <a:t>Number of Public or Private Cloud Data Center Instances</a:t>
            </a:r>
            <a:endParaRPr/>
          </a:p>
        </p:txBody>
      </p:sp>
      <p:sp>
        <p:nvSpPr>
          <p:cNvPr id="420" name="Google Shape;420;p58"/>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9"/>
          <p:cNvSpPr txBox="1">
            <a:spLocks noGrp="1"/>
          </p:cNvSpPr>
          <p:nvPr>
            <p:ph type="body" idx="1"/>
          </p:nvPr>
        </p:nvSpPr>
        <p:spPr>
          <a:xfrm>
            <a:off x="40200" y="1016250"/>
            <a:ext cx="8246700" cy="3263400"/>
          </a:xfrm>
          <a:prstGeom prst="rect">
            <a:avLst/>
          </a:prstGeom>
          <a:noFill/>
          <a:ln>
            <a:noFill/>
          </a:ln>
        </p:spPr>
        <p:txBody>
          <a:bodyPr spcFirstLastPara="1" wrap="square" lIns="68575" tIns="34275" rIns="68575" bIns="34275" anchor="t" anchorCtr="0">
            <a:noAutofit/>
          </a:bodyPr>
          <a:lstStyle/>
          <a:p>
            <a:pPr marL="457200" lvl="0" indent="-330200" algn="l" rtl="0">
              <a:lnSpc>
                <a:spcPct val="115000"/>
              </a:lnSpc>
              <a:spcBef>
                <a:spcPts val="800"/>
              </a:spcBef>
              <a:spcAft>
                <a:spcPts val="0"/>
              </a:spcAft>
              <a:buSzPts val="1600"/>
              <a:buFont typeface="Open Sans"/>
              <a:buChar char="•"/>
            </a:pPr>
            <a:r>
              <a:rPr lang="en" sz="1600">
                <a:latin typeface="Open Sans"/>
                <a:ea typeface="Open Sans"/>
                <a:cs typeface="Open Sans"/>
                <a:sym typeface="Open Sans"/>
              </a:rPr>
              <a:t>Industry playing a larger role than 10-20 years ago in advancing research as well as development (where they always led)</a:t>
            </a:r>
            <a:endParaRPr sz="1600">
              <a:latin typeface="Open Sans"/>
              <a:ea typeface="Open Sans"/>
              <a:cs typeface="Open Sans"/>
              <a:sym typeface="Open Sans"/>
            </a:endParaRPr>
          </a:p>
          <a:p>
            <a:pPr marL="457200" lvl="0" indent="-330200" algn="l" rtl="0">
              <a:lnSpc>
                <a:spcPct val="115000"/>
              </a:lnSpc>
              <a:spcBef>
                <a:spcPts val="800"/>
              </a:spcBef>
              <a:spcAft>
                <a:spcPts val="0"/>
              </a:spcAft>
              <a:buSzPts val="1600"/>
              <a:buFont typeface="Open Sans"/>
              <a:buChar char="•"/>
            </a:pPr>
            <a:r>
              <a:rPr lang="en" sz="1600">
                <a:latin typeface="Open Sans"/>
                <a:ea typeface="Open Sans"/>
                <a:cs typeface="Open Sans"/>
                <a:sym typeface="Open Sans"/>
              </a:rPr>
              <a:t>So we need to work with and learn from them: here are four important directions</a:t>
            </a:r>
            <a:endParaRPr sz="1600">
              <a:latin typeface="Open Sans"/>
              <a:ea typeface="Open Sans"/>
              <a:cs typeface="Open Sans"/>
              <a:sym typeface="Open Sans"/>
            </a:endParaRPr>
          </a:p>
          <a:p>
            <a:pPr marL="457200" lvl="0" indent="-330200" algn="l" rtl="0">
              <a:lnSpc>
                <a:spcPct val="115000"/>
              </a:lnSpc>
              <a:spcBef>
                <a:spcPts val="800"/>
              </a:spcBef>
              <a:spcAft>
                <a:spcPts val="0"/>
              </a:spcAft>
              <a:buClr>
                <a:srgbClr val="999999"/>
              </a:buClr>
              <a:buSzPts val="1600"/>
              <a:buChar char="•"/>
            </a:pPr>
            <a:r>
              <a:rPr lang="en" sz="1600">
                <a:solidFill>
                  <a:srgbClr val="999999"/>
                </a:solidFill>
                <a:latin typeface="Open Sans"/>
                <a:ea typeface="Open Sans"/>
                <a:cs typeface="Open Sans"/>
                <a:sym typeface="Open Sans"/>
              </a:rPr>
              <a:t>All Industry: </a:t>
            </a:r>
            <a:r>
              <a:rPr lang="en" sz="1600" b="1">
                <a:solidFill>
                  <a:srgbClr val="999999"/>
                </a:solidFill>
                <a:latin typeface="Open Sans"/>
                <a:ea typeface="Open Sans"/>
                <a:cs typeface="Open Sans"/>
                <a:sym typeface="Open Sans"/>
              </a:rPr>
              <a:t>Public and Private Clouds 94% workloads in 2021: </a:t>
            </a:r>
            <a:r>
              <a:rPr lang="en" sz="1600">
                <a:solidFill>
                  <a:srgbClr val="999999"/>
                </a:solidFill>
                <a:latin typeface="Open Sans"/>
                <a:ea typeface="Open Sans"/>
                <a:cs typeface="Open Sans"/>
                <a:sym typeface="Open Sans"/>
              </a:rPr>
              <a:t>we should focus on HPC Clouds</a:t>
            </a:r>
            <a:endParaRPr sz="1600">
              <a:solidFill>
                <a:srgbClr val="999999"/>
              </a:solidFill>
              <a:latin typeface="Open Sans"/>
              <a:ea typeface="Open Sans"/>
              <a:cs typeface="Open Sans"/>
              <a:sym typeface="Open Sans"/>
            </a:endParaRPr>
          </a:p>
          <a:p>
            <a:pPr marL="457200" lvl="0" indent="-330200" algn="l" rtl="0">
              <a:lnSpc>
                <a:spcPct val="115000"/>
              </a:lnSpc>
              <a:spcBef>
                <a:spcPts val="800"/>
              </a:spcBef>
              <a:spcAft>
                <a:spcPts val="0"/>
              </a:spcAft>
              <a:buClr>
                <a:srgbClr val="B30838"/>
              </a:buClr>
              <a:buSzPts val="1600"/>
              <a:buChar char="•"/>
            </a:pPr>
            <a:r>
              <a:rPr lang="en" sz="1600">
                <a:solidFill>
                  <a:srgbClr val="B30838"/>
                </a:solidFill>
                <a:latin typeface="Open Sans"/>
                <a:ea typeface="Open Sans"/>
                <a:cs typeface="Open Sans"/>
                <a:sym typeface="Open Sans"/>
              </a:rPr>
              <a:t>ML Companies: Work with </a:t>
            </a:r>
            <a:r>
              <a:rPr lang="en" sz="1600" b="1">
                <a:solidFill>
                  <a:srgbClr val="B30838"/>
                </a:solidFill>
                <a:latin typeface="Open Sans"/>
                <a:ea typeface="Open Sans"/>
                <a:cs typeface="Open Sans"/>
                <a:sym typeface="Open Sans"/>
              </a:rPr>
              <a:t>MLPerf </a:t>
            </a:r>
            <a:endParaRPr sz="1600" b="1">
              <a:solidFill>
                <a:srgbClr val="B30838"/>
              </a:solidFill>
              <a:latin typeface="Open Sans"/>
              <a:ea typeface="Open Sans"/>
              <a:cs typeface="Open Sans"/>
              <a:sym typeface="Open Sans"/>
            </a:endParaRPr>
          </a:p>
          <a:p>
            <a:pPr marL="457200" lvl="0" indent="-330200" algn="l" rtl="0">
              <a:lnSpc>
                <a:spcPct val="115000"/>
              </a:lnSpc>
              <a:spcBef>
                <a:spcPts val="800"/>
              </a:spcBef>
              <a:spcAft>
                <a:spcPts val="0"/>
              </a:spcAft>
              <a:buClr>
                <a:srgbClr val="999999"/>
              </a:buClr>
              <a:buSzPts val="1600"/>
              <a:buChar char="•"/>
            </a:pPr>
            <a:r>
              <a:rPr lang="en" sz="1600">
                <a:solidFill>
                  <a:srgbClr val="999999"/>
                </a:solidFill>
                <a:latin typeface="Open Sans"/>
                <a:ea typeface="Open Sans"/>
                <a:cs typeface="Open Sans"/>
                <a:sym typeface="Open Sans"/>
              </a:rPr>
              <a:t>Microsoft: </a:t>
            </a:r>
            <a:r>
              <a:rPr lang="en" sz="1600" b="1">
                <a:solidFill>
                  <a:srgbClr val="999999"/>
                </a:solidFill>
                <a:latin typeface="Open Sans"/>
                <a:ea typeface="Open Sans"/>
                <a:cs typeface="Open Sans"/>
                <a:sym typeface="Open Sans"/>
              </a:rPr>
              <a:t>Global AI Supercomputer: </a:t>
            </a:r>
            <a:r>
              <a:rPr lang="en" sz="1600">
                <a:solidFill>
                  <a:srgbClr val="999999"/>
                </a:solidFill>
                <a:latin typeface="Open Sans"/>
                <a:ea typeface="Open Sans"/>
                <a:cs typeface="Open Sans"/>
                <a:sym typeface="Open Sans"/>
              </a:rPr>
              <a:t>we should be part of global scope and research architecture</a:t>
            </a:r>
            <a:endParaRPr sz="1600">
              <a:solidFill>
                <a:srgbClr val="999999"/>
              </a:solidFill>
              <a:latin typeface="Open Sans"/>
              <a:ea typeface="Open Sans"/>
              <a:cs typeface="Open Sans"/>
              <a:sym typeface="Open Sans"/>
            </a:endParaRPr>
          </a:p>
          <a:p>
            <a:pPr marL="457200" lvl="0" indent="-330200" algn="l" rtl="0">
              <a:lnSpc>
                <a:spcPct val="115000"/>
              </a:lnSpc>
              <a:spcBef>
                <a:spcPts val="800"/>
              </a:spcBef>
              <a:spcAft>
                <a:spcPts val="0"/>
              </a:spcAft>
              <a:buClr>
                <a:srgbClr val="999999"/>
              </a:buClr>
              <a:buSzPts val="1600"/>
              <a:buChar char="•"/>
            </a:pPr>
            <a:r>
              <a:rPr lang="en" sz="1600">
                <a:solidFill>
                  <a:srgbClr val="999999"/>
                </a:solidFill>
                <a:latin typeface="Open Sans"/>
                <a:ea typeface="Open Sans"/>
                <a:cs typeface="Open Sans"/>
                <a:sym typeface="Open Sans"/>
              </a:rPr>
              <a:t>Google: </a:t>
            </a:r>
            <a:r>
              <a:rPr lang="en" sz="1600" b="1">
                <a:solidFill>
                  <a:srgbClr val="999999"/>
                </a:solidFill>
                <a:latin typeface="Open Sans"/>
                <a:ea typeface="Open Sans"/>
                <a:cs typeface="Open Sans"/>
                <a:sym typeface="Open Sans"/>
              </a:rPr>
              <a:t>Machine Learning for Systems and Systems for Machine Learning: </a:t>
            </a:r>
            <a:r>
              <a:rPr lang="en" sz="1600">
                <a:solidFill>
                  <a:srgbClr val="999999"/>
                </a:solidFill>
                <a:latin typeface="Open Sans"/>
                <a:ea typeface="Open Sans"/>
                <a:cs typeface="Open Sans"/>
                <a:sym typeface="Open Sans"/>
              </a:rPr>
              <a:t>use ML for Systems to transform all computing (simulations and analytics) </a:t>
            </a:r>
            <a:endParaRPr sz="1600">
              <a:solidFill>
                <a:srgbClr val="999999"/>
              </a:solidFill>
              <a:latin typeface="Open Sans"/>
              <a:ea typeface="Open Sans"/>
              <a:cs typeface="Open Sans"/>
              <a:sym typeface="Open Sans"/>
            </a:endParaRPr>
          </a:p>
        </p:txBody>
      </p:sp>
      <p:sp>
        <p:nvSpPr>
          <p:cNvPr id="426" name="Google Shape;426;p59"/>
          <p:cNvSpPr txBox="1">
            <a:spLocks noGrp="1"/>
          </p:cNvSpPr>
          <p:nvPr>
            <p:ph type="title"/>
          </p:nvPr>
        </p:nvSpPr>
        <p:spPr>
          <a:xfrm>
            <a:off x="400050" y="218125"/>
            <a:ext cx="7886700" cy="5445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400"/>
              <a:buNone/>
            </a:pPr>
            <a:r>
              <a:rPr lang="en" b="1">
                <a:latin typeface="Open Sans"/>
                <a:ea typeface="Open Sans"/>
                <a:cs typeface="Open Sans"/>
                <a:sym typeface="Open Sans"/>
              </a:rPr>
              <a:t>Learning from Industry</a:t>
            </a:r>
            <a:endParaRPr b="1">
              <a:latin typeface="Open Sans"/>
              <a:ea typeface="Open Sans"/>
              <a:cs typeface="Open Sans"/>
              <a:sym typeface="Open Sans"/>
            </a:endParaRPr>
          </a:p>
        </p:txBody>
      </p:sp>
      <p:sp>
        <p:nvSpPr>
          <p:cNvPr id="427" name="Google Shape;427;p59"/>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sp>
        <p:nvSpPr>
          <p:cNvPr id="428" name="Google Shape;428;p59"/>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60"/>
          <p:cNvSpPr txBox="1">
            <a:spLocks noGrp="1"/>
          </p:cNvSpPr>
          <p:nvPr>
            <p:ph type="title"/>
          </p:nvPr>
        </p:nvSpPr>
        <p:spPr>
          <a:xfrm>
            <a:off x="400050" y="218125"/>
            <a:ext cx="7886700" cy="5445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400"/>
              <a:buNone/>
            </a:pPr>
            <a:endParaRPr/>
          </a:p>
        </p:txBody>
      </p:sp>
      <p:sp>
        <p:nvSpPr>
          <p:cNvPr id="434" name="Google Shape;434;p60"/>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p>
            <a:pPr marL="457200" lvl="0" indent="-228600" algn="l" rtl="0">
              <a:lnSpc>
                <a:spcPct val="90000"/>
              </a:lnSpc>
              <a:spcBef>
                <a:spcPts val="800"/>
              </a:spcBef>
              <a:spcAft>
                <a:spcPts val="0"/>
              </a:spcAft>
              <a:buClr>
                <a:schemeClr val="dk1"/>
              </a:buClr>
              <a:buSzPts val="1400"/>
              <a:buNone/>
            </a:pPr>
            <a:endParaRPr/>
          </a:p>
        </p:txBody>
      </p:sp>
      <p:sp>
        <p:nvSpPr>
          <p:cNvPr id="435" name="Google Shape;435;p60"/>
          <p:cNvSpPr txBox="1">
            <a:spLocks noGrp="1"/>
          </p:cNvSpPr>
          <p:nvPr>
            <p:ph type="dt" idx="4294967295"/>
          </p:nvPr>
        </p:nvSpPr>
        <p:spPr>
          <a:xfrm>
            <a:off x="7078570" y="4777978"/>
            <a:ext cx="969661" cy="273844"/>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
              <a:t>5/10/2019</a:t>
            </a:r>
            <a:endParaRPr/>
          </a:p>
        </p:txBody>
      </p:sp>
      <p:sp>
        <p:nvSpPr>
          <p:cNvPr id="436" name="Google Shape;436;p60"/>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grpSp>
        <p:nvGrpSpPr>
          <p:cNvPr id="437" name="Google Shape;437;p60"/>
          <p:cNvGrpSpPr/>
          <p:nvPr/>
        </p:nvGrpSpPr>
        <p:grpSpPr>
          <a:xfrm>
            <a:off x="0" y="0"/>
            <a:ext cx="9143805" cy="5143500"/>
            <a:chOff x="0" y="0"/>
            <a:chExt cx="8741688" cy="5143500"/>
          </a:xfrm>
        </p:grpSpPr>
        <p:pic>
          <p:nvPicPr>
            <p:cNvPr id="438" name="Google Shape;438;p60"/>
            <p:cNvPicPr preferRelativeResize="0"/>
            <p:nvPr/>
          </p:nvPicPr>
          <p:blipFill rotWithShape="1">
            <a:blip r:embed="rId3">
              <a:alphaModFix/>
            </a:blip>
            <a:srcRect/>
            <a:stretch/>
          </p:blipFill>
          <p:spPr>
            <a:xfrm>
              <a:off x="4451881" y="0"/>
              <a:ext cx="4289807" cy="5143500"/>
            </a:xfrm>
            <a:prstGeom prst="rect">
              <a:avLst/>
            </a:prstGeom>
            <a:noFill/>
            <a:ln>
              <a:noFill/>
            </a:ln>
          </p:spPr>
        </p:pic>
        <p:pic>
          <p:nvPicPr>
            <p:cNvPr id="439" name="Google Shape;439;p60"/>
            <p:cNvPicPr preferRelativeResize="0"/>
            <p:nvPr/>
          </p:nvPicPr>
          <p:blipFill rotWithShape="1">
            <a:blip r:embed="rId4">
              <a:alphaModFix/>
            </a:blip>
            <a:srcRect/>
            <a:stretch/>
          </p:blipFill>
          <p:spPr>
            <a:xfrm>
              <a:off x="0" y="0"/>
              <a:ext cx="4451881" cy="5143500"/>
            </a:xfrm>
            <a:prstGeom prst="rect">
              <a:avLst/>
            </a:prstGeom>
            <a:noFill/>
            <a:ln>
              <a:noFill/>
            </a:ln>
          </p:spPr>
        </p:pic>
        <p:sp>
          <p:nvSpPr>
            <p:cNvPr id="440" name="Google Shape;440;p60"/>
            <p:cNvSpPr txBox="1"/>
            <p:nvPr/>
          </p:nvSpPr>
          <p:spPr>
            <a:xfrm>
              <a:off x="5105072" y="4029559"/>
              <a:ext cx="3511986"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i="0" u="none" strike="noStrike" cap="none">
                  <a:solidFill>
                    <a:srgbClr val="000000"/>
                  </a:solidFill>
                  <a:latin typeface="Arial"/>
                  <a:ea typeface="Arial"/>
                  <a:cs typeface="Arial"/>
                  <a:sym typeface="Arial"/>
                </a:rPr>
                <a:t>Note Industry Dominance</a:t>
              </a:r>
              <a:endParaRPr/>
            </a:p>
          </p:txBody>
        </p:sp>
      </p:grpSp>
      <p:sp>
        <p:nvSpPr>
          <p:cNvPr id="441" name="Google Shape;441;p60"/>
          <p:cNvSpPr txBox="1"/>
          <p:nvPr/>
        </p:nvSpPr>
        <p:spPr>
          <a:xfrm>
            <a:off x="110475" y="1727400"/>
            <a:ext cx="4737300" cy="15363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u="sng">
                <a:solidFill>
                  <a:srgbClr val="135384"/>
                </a:solidFill>
                <a:highlight>
                  <a:srgbClr val="F7F7F7"/>
                </a:highlight>
                <a:hlinkClick r:id="rId5"/>
              </a:rPr>
              <a:t>MLPerf's mission</a:t>
            </a:r>
            <a:r>
              <a:rPr lang="en" sz="1200">
                <a:solidFill>
                  <a:srgbClr val="515151"/>
                </a:solidFill>
                <a:highlight>
                  <a:srgbClr val="F7F7F7"/>
                </a:highlight>
              </a:rPr>
              <a:t> is to build fair and useful benchmarks for measuring training and inference performance of ML hardware, software, and services. </a:t>
            </a:r>
            <a:r>
              <a:rPr lang="en" sz="1200" u="sng">
                <a:solidFill>
                  <a:srgbClr val="135384"/>
                </a:solidFill>
                <a:highlight>
                  <a:srgbClr val="F7F7F7"/>
                </a:highlight>
                <a:hlinkClick r:id="rId6"/>
              </a:rPr>
              <a:t>MLPerf was founded in February, 2018</a:t>
            </a:r>
            <a:r>
              <a:rPr lang="en" sz="1200">
                <a:solidFill>
                  <a:srgbClr val="515151"/>
                </a:solidFill>
                <a:highlight>
                  <a:srgbClr val="F7F7F7"/>
                </a:highlight>
              </a:rPr>
              <a:t> as a collaboration of </a:t>
            </a:r>
            <a:r>
              <a:rPr lang="en" sz="1200" u="sng">
                <a:solidFill>
                  <a:srgbClr val="135384"/>
                </a:solidFill>
                <a:highlight>
                  <a:srgbClr val="F7F7F7"/>
                </a:highlight>
                <a:hlinkClick r:id="rId7"/>
              </a:rPr>
              <a:t>companies</a:t>
            </a:r>
            <a:r>
              <a:rPr lang="en" sz="1200">
                <a:solidFill>
                  <a:srgbClr val="515151"/>
                </a:solidFill>
                <a:highlight>
                  <a:srgbClr val="F7F7F7"/>
                </a:highlight>
              </a:rPr>
              <a:t> and </a:t>
            </a:r>
            <a:r>
              <a:rPr lang="en" sz="1200" u="sng">
                <a:solidFill>
                  <a:srgbClr val="135384"/>
                </a:solidFill>
                <a:highlight>
                  <a:srgbClr val="F7F7F7"/>
                </a:highlight>
                <a:hlinkClick r:id="rId8"/>
              </a:rPr>
              <a:t>researchers from educational institutions</a:t>
            </a:r>
            <a:r>
              <a:rPr lang="en" sz="1200">
                <a:solidFill>
                  <a:srgbClr val="515151"/>
                </a:solidFill>
                <a:highlight>
                  <a:srgbClr val="F7F7F7"/>
                </a:highlight>
              </a:rPr>
              <a:t>. MLPerf is presently led by volunteer </a:t>
            </a:r>
            <a:r>
              <a:rPr lang="en" sz="1200" u="sng">
                <a:solidFill>
                  <a:srgbClr val="135384"/>
                </a:solidFill>
                <a:highlight>
                  <a:srgbClr val="F7F7F7"/>
                </a:highlight>
                <a:hlinkClick r:id="rId9"/>
              </a:rPr>
              <a:t>working group chairs</a:t>
            </a:r>
            <a:r>
              <a:rPr lang="en" sz="1200">
                <a:solidFill>
                  <a:srgbClr val="515151"/>
                </a:solidFill>
                <a:highlight>
                  <a:srgbClr val="F7F7F7"/>
                </a:highlight>
              </a:rPr>
              <a:t>. MLPerf could not exist without </a:t>
            </a:r>
            <a:r>
              <a:rPr lang="en" sz="1200" u="sng">
                <a:solidFill>
                  <a:srgbClr val="135384"/>
                </a:solidFill>
                <a:highlight>
                  <a:srgbClr val="F7F7F7"/>
                </a:highlight>
                <a:hlinkClick r:id="rId10"/>
              </a:rPr>
              <a:t>open source code and publically available datasets</a:t>
            </a:r>
            <a:r>
              <a:rPr lang="en" sz="1200">
                <a:solidFill>
                  <a:srgbClr val="515151"/>
                </a:solidFill>
                <a:highlight>
                  <a:srgbClr val="F7F7F7"/>
                </a:highlight>
              </a:rPr>
              <a:t> others have generously contributed to the community.</a:t>
            </a:r>
            <a:endParaRPr>
              <a:latin typeface="Calibri"/>
              <a:ea typeface="Calibri"/>
              <a:cs typeface="Calibri"/>
              <a:sym typeface="Calibri"/>
            </a:endParaRPr>
          </a:p>
        </p:txBody>
      </p:sp>
      <p:sp>
        <p:nvSpPr>
          <p:cNvPr id="442" name="Google Shape;442;p60"/>
          <p:cNvSpPr txBox="1"/>
          <p:nvPr/>
        </p:nvSpPr>
        <p:spPr>
          <a:xfrm>
            <a:off x="152400" y="3331500"/>
            <a:ext cx="4370100" cy="1812000"/>
          </a:xfrm>
          <a:prstGeom prst="rect">
            <a:avLst/>
          </a:prstGeom>
          <a:solidFill>
            <a:schemeClr val="lt1"/>
          </a:solidFill>
          <a:ln>
            <a:noFill/>
          </a:ln>
        </p:spPr>
        <p:txBody>
          <a:bodyPr spcFirstLastPara="1" wrap="square" lIns="91425" tIns="91425" rIns="91425" bIns="91425" anchor="t" anchorCtr="0">
            <a:noAutofit/>
          </a:bodyPr>
          <a:lstStyle/>
          <a:p>
            <a:pPr marL="0" lvl="0" indent="0" algn="l" rtl="0">
              <a:lnSpc>
                <a:spcPct val="118181"/>
              </a:lnSpc>
              <a:spcBef>
                <a:spcPts val="0"/>
              </a:spcBef>
              <a:spcAft>
                <a:spcPts val="0"/>
              </a:spcAft>
              <a:buClr>
                <a:schemeClr val="dk1"/>
              </a:buClr>
              <a:buSzPts val="1100"/>
              <a:buFont typeface="Arial"/>
              <a:buNone/>
            </a:pPr>
            <a:r>
              <a:rPr lang="en" sz="2400" b="1">
                <a:solidFill>
                  <a:srgbClr val="135384"/>
                </a:solidFill>
              </a:rPr>
              <a:t>Get Involved</a:t>
            </a:r>
            <a:endParaRPr sz="2400" b="1">
              <a:solidFill>
                <a:srgbClr val="515151"/>
              </a:solidFill>
            </a:endParaRPr>
          </a:p>
          <a:p>
            <a:pPr marL="457200" lvl="0" indent="-304800" algn="l" rtl="0">
              <a:lnSpc>
                <a:spcPct val="115000"/>
              </a:lnSpc>
              <a:spcBef>
                <a:spcPts val="1500"/>
              </a:spcBef>
              <a:spcAft>
                <a:spcPts val="0"/>
              </a:spcAft>
              <a:buClr>
                <a:srgbClr val="515151"/>
              </a:buClr>
              <a:buSzPts val="1200"/>
              <a:buChar char="●"/>
            </a:pPr>
            <a:r>
              <a:rPr lang="en" sz="1200" u="sng">
                <a:solidFill>
                  <a:srgbClr val="135384"/>
                </a:solidFill>
                <a:hlinkClick r:id="rId11"/>
              </a:rPr>
              <a:t>Join the forum</a:t>
            </a:r>
            <a:endParaRPr sz="1200" u="sng">
              <a:solidFill>
                <a:srgbClr val="135384"/>
              </a:solidFill>
              <a:hlinkClick r:id="rId11"/>
            </a:endParaRPr>
          </a:p>
          <a:p>
            <a:pPr marL="457200" lvl="0" indent="-304800" algn="l" rtl="0">
              <a:lnSpc>
                <a:spcPct val="115000"/>
              </a:lnSpc>
              <a:spcBef>
                <a:spcPts val="0"/>
              </a:spcBef>
              <a:spcAft>
                <a:spcPts val="0"/>
              </a:spcAft>
              <a:buClr>
                <a:srgbClr val="515151"/>
              </a:buClr>
              <a:buSzPts val="1200"/>
              <a:buChar char="●"/>
            </a:pPr>
            <a:r>
              <a:rPr lang="en" sz="1200" u="sng">
                <a:solidFill>
                  <a:srgbClr val="135384"/>
                </a:solidFill>
                <a:hlinkClick r:id="rId12"/>
              </a:rPr>
              <a:t>Join working groups</a:t>
            </a:r>
            <a:endParaRPr sz="1200" u="sng">
              <a:solidFill>
                <a:srgbClr val="135384"/>
              </a:solidFill>
              <a:hlinkClick r:id="rId12"/>
            </a:endParaRPr>
          </a:p>
          <a:p>
            <a:pPr marL="457200" lvl="0" indent="-304800" algn="l" rtl="0">
              <a:lnSpc>
                <a:spcPct val="115000"/>
              </a:lnSpc>
              <a:spcBef>
                <a:spcPts val="0"/>
              </a:spcBef>
              <a:spcAft>
                <a:spcPts val="0"/>
              </a:spcAft>
              <a:buClr>
                <a:srgbClr val="515151"/>
              </a:buClr>
              <a:buSzPts val="1200"/>
              <a:buChar char="●"/>
            </a:pPr>
            <a:r>
              <a:rPr lang="en" sz="1200" u="sng">
                <a:solidFill>
                  <a:srgbClr val="135384"/>
                </a:solidFill>
                <a:hlinkClick r:id="rId13"/>
              </a:rPr>
              <a:t>Attend community meetings</a:t>
            </a:r>
            <a:endParaRPr sz="1200" u="sng">
              <a:solidFill>
                <a:srgbClr val="135384"/>
              </a:solidFill>
              <a:hlinkClick r:id="rId13"/>
            </a:endParaRPr>
          </a:p>
          <a:p>
            <a:pPr marL="457200" lvl="0" indent="-304800" algn="l" rtl="0">
              <a:lnSpc>
                <a:spcPct val="115000"/>
              </a:lnSpc>
              <a:spcBef>
                <a:spcPts val="0"/>
              </a:spcBef>
              <a:spcAft>
                <a:spcPts val="0"/>
              </a:spcAft>
              <a:buClr>
                <a:srgbClr val="515151"/>
              </a:buClr>
              <a:buSzPts val="1200"/>
              <a:buChar char="●"/>
            </a:pPr>
            <a:r>
              <a:rPr lang="en" sz="1200" u="sng">
                <a:solidFill>
                  <a:srgbClr val="135384"/>
                </a:solidFill>
                <a:hlinkClick r:id="rId14"/>
              </a:rPr>
              <a:t>Make your organization an official supporter of MLPerf</a:t>
            </a:r>
            <a:endParaRPr sz="1200" u="sng">
              <a:solidFill>
                <a:srgbClr val="135384"/>
              </a:solidFill>
              <a:hlinkClick r:id="rId14"/>
            </a:endParaRPr>
          </a:p>
          <a:p>
            <a:pPr marL="457200" lvl="0" indent="-304800" algn="l" rtl="0">
              <a:lnSpc>
                <a:spcPct val="115000"/>
              </a:lnSpc>
              <a:spcBef>
                <a:spcPts val="0"/>
              </a:spcBef>
              <a:spcAft>
                <a:spcPts val="0"/>
              </a:spcAft>
              <a:buClr>
                <a:srgbClr val="515151"/>
              </a:buClr>
              <a:buSzPts val="1200"/>
              <a:buChar char="●"/>
            </a:pPr>
            <a:r>
              <a:rPr lang="en" sz="1200" u="sng">
                <a:solidFill>
                  <a:srgbClr val="135384"/>
                </a:solidFill>
                <a:hlinkClick r:id="rId15"/>
              </a:rPr>
              <a:t>Ask questions, or raise issues</a:t>
            </a:r>
            <a:endParaRPr sz="1200" u="sng">
              <a:solidFill>
                <a:srgbClr val="135384"/>
              </a:solidFill>
              <a:hlinkClick r:id="rId15"/>
            </a:endParaRPr>
          </a:p>
          <a:p>
            <a:pPr marL="0" lvl="0" indent="0" algn="l" rtl="0">
              <a:spcBef>
                <a:spcPts val="1200"/>
              </a:spcBef>
              <a:spcAft>
                <a:spcPts val="0"/>
              </a:spcAft>
              <a:buNone/>
            </a:pPr>
            <a:endParaRPr>
              <a:latin typeface="Calibri"/>
              <a:ea typeface="Calibri"/>
              <a:cs typeface="Calibri"/>
              <a:sym typeface="Calibri"/>
            </a:endParaRPr>
          </a:p>
        </p:txBody>
      </p:sp>
      <p:pic>
        <p:nvPicPr>
          <p:cNvPr id="443" name="Google Shape;443;p60"/>
          <p:cNvPicPr preferRelativeResize="0"/>
          <p:nvPr/>
        </p:nvPicPr>
        <p:blipFill>
          <a:blip r:embed="rId16">
            <a:alphaModFix/>
          </a:blip>
          <a:stretch>
            <a:fillRect/>
          </a:stretch>
        </p:blipFill>
        <p:spPr>
          <a:xfrm>
            <a:off x="2233375" y="3248537"/>
            <a:ext cx="2432258" cy="1122575"/>
          </a:xfrm>
          <a:prstGeom prst="rect">
            <a:avLst/>
          </a:prstGeom>
          <a:noFill/>
          <a:ln>
            <a:noFill/>
          </a:ln>
        </p:spPr>
      </p:pic>
      <p:sp>
        <p:nvSpPr>
          <p:cNvPr id="444" name="Google Shape;444;p60"/>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43"/>
          <p:cNvSpPr txBox="1">
            <a:spLocks noGrp="1"/>
          </p:cNvSpPr>
          <p:nvPr>
            <p:ph type="ctrTitle" idx="4294967295"/>
          </p:nvPr>
        </p:nvSpPr>
        <p:spPr>
          <a:xfrm>
            <a:off x="512250" y="530298"/>
            <a:ext cx="6858000" cy="7407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1"/>
              </a:buClr>
              <a:buSzPts val="4500"/>
              <a:buFont typeface="Calibri"/>
              <a:buNone/>
            </a:pPr>
            <a:r>
              <a:rPr lang="en" sz="3600">
                <a:latin typeface="Open Sans"/>
                <a:ea typeface="Open Sans"/>
                <a:cs typeface="Open Sans"/>
                <a:sym typeface="Open Sans"/>
              </a:rPr>
              <a:t>Outline</a:t>
            </a:r>
            <a:endParaRPr sz="3600">
              <a:latin typeface="Open Sans"/>
              <a:ea typeface="Open Sans"/>
              <a:cs typeface="Open Sans"/>
              <a:sym typeface="Open Sans"/>
            </a:endParaRPr>
          </a:p>
        </p:txBody>
      </p:sp>
      <p:sp>
        <p:nvSpPr>
          <p:cNvPr id="225" name="Google Shape;225;p43"/>
          <p:cNvSpPr txBox="1">
            <a:spLocks noGrp="1"/>
          </p:cNvSpPr>
          <p:nvPr>
            <p:ph type="sldNum" idx="12"/>
          </p:nvPr>
        </p:nvSpPr>
        <p:spPr>
          <a:xfrm>
            <a:off x="18497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1000">
                <a:solidFill>
                  <a:srgbClr val="434343"/>
                </a:solidFill>
                <a:latin typeface="Open Sans"/>
                <a:ea typeface="Open Sans"/>
                <a:cs typeface="Open Sans"/>
                <a:sym typeface="Open Sans"/>
              </a:rPr>
              <a:t>PERSPECTIVES ON HIGH-PERFORMANCE COMPUTING IN A BIG DATA WORLD</a:t>
            </a:r>
            <a:endParaRPr sz="1000">
              <a:solidFill>
                <a:srgbClr val="434343"/>
              </a:solidFill>
              <a:latin typeface="Open Sans"/>
              <a:ea typeface="Open Sans"/>
              <a:cs typeface="Open Sans"/>
              <a:sym typeface="Open Sans"/>
            </a:endParaRPr>
          </a:p>
        </p:txBody>
      </p:sp>
      <p:cxnSp>
        <p:nvCxnSpPr>
          <p:cNvPr id="226" name="Google Shape;226;p43"/>
          <p:cNvCxnSpPr/>
          <p:nvPr/>
        </p:nvCxnSpPr>
        <p:spPr>
          <a:xfrm>
            <a:off x="588200" y="1497950"/>
            <a:ext cx="1887900" cy="0"/>
          </a:xfrm>
          <a:prstGeom prst="straightConnector1">
            <a:avLst/>
          </a:prstGeom>
          <a:noFill/>
          <a:ln w="19050" cap="flat" cmpd="sng">
            <a:solidFill>
              <a:srgbClr val="B30838"/>
            </a:solidFill>
            <a:prstDash val="solid"/>
            <a:round/>
            <a:headEnd type="none" w="med" len="med"/>
            <a:tailEnd type="none" w="med" len="med"/>
          </a:ln>
        </p:spPr>
      </p:cxnSp>
      <p:sp>
        <p:nvSpPr>
          <p:cNvPr id="227" name="Google Shape;227;p43"/>
          <p:cNvSpPr/>
          <p:nvPr/>
        </p:nvSpPr>
        <p:spPr>
          <a:xfrm>
            <a:off x="3618625" y="13475"/>
            <a:ext cx="5532300" cy="47226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3"/>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a:t>
            </a:fld>
            <a:endParaRPr/>
          </a:p>
        </p:txBody>
      </p:sp>
      <p:sp>
        <p:nvSpPr>
          <p:cNvPr id="229" name="Google Shape;229;p43"/>
          <p:cNvSpPr txBox="1">
            <a:spLocks noGrp="1"/>
          </p:cNvSpPr>
          <p:nvPr>
            <p:ph type="body" idx="4294967295"/>
          </p:nvPr>
        </p:nvSpPr>
        <p:spPr>
          <a:xfrm>
            <a:off x="4179375" y="650800"/>
            <a:ext cx="4717200" cy="3552900"/>
          </a:xfrm>
          <a:prstGeom prst="rect">
            <a:avLst/>
          </a:prstGeom>
        </p:spPr>
        <p:txBody>
          <a:bodyPr spcFirstLastPara="1" wrap="square" lIns="68575" tIns="34275" rIns="68575" bIns="34275" anchor="t" anchorCtr="0">
            <a:noAutofit/>
          </a:bodyPr>
          <a:lstStyle/>
          <a:p>
            <a:pPr marL="457200" lvl="0" indent="-330200" algn="l" rtl="0">
              <a:lnSpc>
                <a:spcPct val="150000"/>
              </a:lnSpc>
              <a:spcBef>
                <a:spcPts val="800"/>
              </a:spcBef>
              <a:spcAft>
                <a:spcPts val="0"/>
              </a:spcAft>
              <a:buClr>
                <a:srgbClr val="434343"/>
              </a:buClr>
              <a:buSzPts val="1600"/>
              <a:buFont typeface="Open Sans"/>
              <a:buChar char="●"/>
            </a:pPr>
            <a:r>
              <a:rPr lang="en" sz="1600">
                <a:solidFill>
                  <a:srgbClr val="000000"/>
                </a:solidFill>
                <a:latin typeface="Open Sans"/>
                <a:ea typeface="Open Sans"/>
                <a:cs typeface="Open Sans"/>
                <a:sym typeface="Open Sans"/>
              </a:rPr>
              <a:t>Discussion of Communities  from HPC to</a:t>
            </a:r>
            <a:r>
              <a:rPr lang="en" sz="1600">
                <a:solidFill>
                  <a:srgbClr val="434343"/>
                </a:solidFill>
                <a:latin typeface="Open Sans"/>
                <a:ea typeface="Open Sans"/>
                <a:cs typeface="Open Sans"/>
                <a:sym typeface="Open Sans"/>
              </a:rPr>
              <a:t> </a:t>
            </a:r>
            <a:r>
              <a:rPr lang="en" sz="1600">
                <a:solidFill>
                  <a:srgbClr val="000000"/>
                </a:solidFill>
                <a:latin typeface="Open Sans"/>
                <a:ea typeface="Open Sans"/>
                <a:cs typeface="Open Sans"/>
                <a:sym typeface="Open Sans"/>
              </a:rPr>
              <a:t>Edge to Big Data to Machine Learning and Cloud</a:t>
            </a:r>
            <a:endParaRPr sz="1600">
              <a:solidFill>
                <a:srgbClr val="000000"/>
              </a:solidFill>
              <a:latin typeface="Open Sans"/>
              <a:ea typeface="Open Sans"/>
              <a:cs typeface="Open Sans"/>
              <a:sym typeface="Open Sans"/>
            </a:endParaRPr>
          </a:p>
          <a:p>
            <a:pPr marL="457200" lvl="0" indent="-330200" algn="l" rtl="0">
              <a:lnSpc>
                <a:spcPct val="150000"/>
              </a:lnSpc>
              <a:spcBef>
                <a:spcPts val="0"/>
              </a:spcBef>
              <a:spcAft>
                <a:spcPts val="0"/>
              </a:spcAft>
              <a:buClr>
                <a:srgbClr val="000000"/>
              </a:buClr>
              <a:buSzPts val="1600"/>
              <a:buFont typeface="Open Sans"/>
              <a:buChar char="●"/>
            </a:pPr>
            <a:r>
              <a:rPr lang="en" sz="1600">
                <a:solidFill>
                  <a:srgbClr val="000000"/>
                </a:solidFill>
                <a:latin typeface="Open Sans"/>
                <a:ea typeface="Open Sans"/>
                <a:cs typeface="Open Sans"/>
                <a:sym typeface="Open Sans"/>
              </a:rPr>
              <a:t>Aligning with Industry in an AI First world</a:t>
            </a:r>
            <a:endParaRPr sz="1600">
              <a:solidFill>
                <a:srgbClr val="000000"/>
              </a:solidFill>
              <a:latin typeface="Open Sans"/>
              <a:ea typeface="Open Sans"/>
              <a:cs typeface="Open Sans"/>
              <a:sym typeface="Open Sans"/>
            </a:endParaRPr>
          </a:p>
          <a:p>
            <a:pPr marL="457200" lvl="0" indent="-330200" algn="l" rtl="0">
              <a:lnSpc>
                <a:spcPct val="150000"/>
              </a:lnSpc>
              <a:spcBef>
                <a:spcPts val="0"/>
              </a:spcBef>
              <a:spcAft>
                <a:spcPts val="0"/>
              </a:spcAft>
              <a:buClr>
                <a:srgbClr val="434343"/>
              </a:buClr>
              <a:buSzPts val="1600"/>
              <a:buFont typeface="Open Sans"/>
              <a:buChar char="●"/>
            </a:pPr>
            <a:r>
              <a:rPr lang="en" sz="1600">
                <a:solidFill>
                  <a:srgbClr val="000000"/>
                </a:solidFill>
                <a:latin typeface="Open Sans"/>
                <a:ea typeface="Open Sans"/>
                <a:cs typeface="Open Sans"/>
                <a:sym typeface="Open Sans"/>
              </a:rPr>
              <a:t>“Machine Learning for Systems” or</a:t>
            </a:r>
            <a:r>
              <a:rPr lang="en" sz="1600">
                <a:solidFill>
                  <a:srgbClr val="434343"/>
                </a:solidFill>
                <a:latin typeface="Open Sans"/>
                <a:ea typeface="Open Sans"/>
                <a:cs typeface="Open Sans"/>
                <a:sym typeface="Open Sans"/>
              </a:rPr>
              <a:t> </a:t>
            </a:r>
            <a:r>
              <a:rPr lang="en" sz="1600">
                <a:solidFill>
                  <a:srgbClr val="000000"/>
                </a:solidFill>
                <a:latin typeface="Open Sans"/>
                <a:ea typeface="Open Sans"/>
                <a:cs typeface="Open Sans"/>
                <a:sym typeface="Open Sans"/>
              </a:rPr>
              <a:t>MLforHPC</a:t>
            </a:r>
            <a:endParaRPr sz="1600">
              <a:solidFill>
                <a:srgbClr val="000000"/>
              </a:solidFill>
              <a:latin typeface="Open Sans"/>
              <a:ea typeface="Open Sans"/>
              <a:cs typeface="Open Sans"/>
              <a:sym typeface="Open Sans"/>
            </a:endParaRPr>
          </a:p>
          <a:p>
            <a:pPr marL="914400" lvl="1" indent="-330200" algn="l" rtl="0">
              <a:lnSpc>
                <a:spcPct val="150000"/>
              </a:lnSpc>
              <a:spcBef>
                <a:spcPts val="0"/>
              </a:spcBef>
              <a:spcAft>
                <a:spcPts val="0"/>
              </a:spcAft>
              <a:buClr>
                <a:srgbClr val="000000"/>
              </a:buClr>
              <a:buSzPts val="1600"/>
              <a:buFont typeface="Open Sans"/>
              <a:buChar char="○"/>
            </a:pPr>
            <a:r>
              <a:rPr lang="en" sz="1600">
                <a:solidFill>
                  <a:srgbClr val="000000"/>
                </a:solidFill>
                <a:latin typeface="Open Sans"/>
                <a:ea typeface="Open Sans"/>
                <a:cs typeface="Open Sans"/>
                <a:sym typeface="Open Sans"/>
              </a:rPr>
              <a:t>Scenarios</a:t>
            </a:r>
            <a:endParaRPr sz="1600">
              <a:solidFill>
                <a:srgbClr val="000000"/>
              </a:solidFill>
              <a:latin typeface="Open Sans"/>
              <a:ea typeface="Open Sans"/>
              <a:cs typeface="Open Sans"/>
              <a:sym typeface="Open Sans"/>
            </a:endParaRPr>
          </a:p>
          <a:p>
            <a:pPr marL="914400" lvl="1" indent="-330200" algn="l" rtl="0">
              <a:lnSpc>
                <a:spcPct val="150000"/>
              </a:lnSpc>
              <a:spcBef>
                <a:spcPts val="0"/>
              </a:spcBef>
              <a:spcAft>
                <a:spcPts val="0"/>
              </a:spcAft>
              <a:buClr>
                <a:srgbClr val="000000"/>
              </a:buClr>
              <a:buSzPts val="1600"/>
              <a:buFont typeface="Open Sans"/>
              <a:buChar char="○"/>
            </a:pPr>
            <a:r>
              <a:rPr lang="en" sz="1600">
                <a:solidFill>
                  <a:srgbClr val="000000"/>
                </a:solidFill>
                <a:latin typeface="Open Sans"/>
                <a:ea typeface="Open Sans"/>
                <a:cs typeface="Open Sans"/>
                <a:sym typeface="Open Sans"/>
              </a:rPr>
              <a:t>Examples</a:t>
            </a:r>
            <a:endParaRPr sz="1600">
              <a:solidFill>
                <a:srgbClr val="000000"/>
              </a:solidFill>
              <a:latin typeface="Open Sans"/>
              <a:ea typeface="Open Sans"/>
              <a:cs typeface="Open Sans"/>
              <a:sym typeface="Open Sans"/>
            </a:endParaRPr>
          </a:p>
          <a:p>
            <a:pPr marL="914400" lvl="1" indent="-330200" algn="l" rtl="0">
              <a:lnSpc>
                <a:spcPct val="150000"/>
              </a:lnSpc>
              <a:spcBef>
                <a:spcPts val="0"/>
              </a:spcBef>
              <a:spcAft>
                <a:spcPts val="0"/>
              </a:spcAft>
              <a:buClr>
                <a:srgbClr val="000000"/>
              </a:buClr>
              <a:buSzPts val="1600"/>
              <a:buFont typeface="Open Sans"/>
              <a:buChar char="○"/>
            </a:pPr>
            <a:r>
              <a:rPr lang="en" sz="1600">
                <a:solidFill>
                  <a:srgbClr val="000000"/>
                </a:solidFill>
                <a:latin typeface="Open Sans"/>
                <a:ea typeface="Open Sans"/>
                <a:cs typeface="Open Sans"/>
                <a:sym typeface="Open Sans"/>
              </a:rPr>
              <a:t>Some open questions</a:t>
            </a:r>
            <a:endParaRPr sz="1600">
              <a:solidFill>
                <a:srgbClr val="000000"/>
              </a:solidFill>
              <a:latin typeface="Open Sans"/>
              <a:ea typeface="Open Sans"/>
              <a:cs typeface="Open Sans"/>
              <a:sym typeface="Open Sans"/>
            </a:endParaRPr>
          </a:p>
          <a:p>
            <a:pPr marL="457200" lvl="0" indent="-330200" algn="l" rtl="0">
              <a:lnSpc>
                <a:spcPct val="150000"/>
              </a:lnSpc>
              <a:spcBef>
                <a:spcPts val="0"/>
              </a:spcBef>
              <a:spcAft>
                <a:spcPts val="0"/>
              </a:spcAft>
              <a:buClr>
                <a:srgbClr val="000000"/>
              </a:buClr>
              <a:buSzPts val="1600"/>
              <a:buFont typeface="Open Sans"/>
              <a:buChar char="●"/>
            </a:pPr>
            <a:r>
              <a:rPr lang="en" sz="1600">
                <a:solidFill>
                  <a:srgbClr val="000000"/>
                </a:solidFill>
                <a:latin typeface="Open Sans"/>
                <a:ea typeface="Open Sans"/>
                <a:cs typeface="Open Sans"/>
                <a:sym typeface="Open Sans"/>
              </a:rPr>
              <a:t>Conclusions</a:t>
            </a:r>
            <a:endParaRPr sz="1600">
              <a:solidFill>
                <a:srgbClr val="000000"/>
              </a:solidFill>
              <a:latin typeface="Open Sans"/>
              <a:ea typeface="Open Sans"/>
              <a:cs typeface="Open Sans"/>
              <a:sym typeface="Open Sans"/>
            </a:endParaRPr>
          </a:p>
        </p:txBody>
      </p:sp>
      <p:sp>
        <p:nvSpPr>
          <p:cNvPr id="8" name="Rectangle 7">
            <a:extLst>
              <a:ext uri="{FF2B5EF4-FFF2-40B4-BE49-F238E27FC236}">
                <a16:creationId xmlns:a16="http://schemas.microsoft.com/office/drawing/2014/main" id="{8B1A5B22-CA4C-43A4-B9B2-BC2932F75442}"/>
              </a:ext>
            </a:extLst>
          </p:cNvPr>
          <p:cNvSpPr/>
          <p:nvPr/>
        </p:nvSpPr>
        <p:spPr>
          <a:xfrm>
            <a:off x="190100" y="1618453"/>
            <a:ext cx="3428525" cy="2031325"/>
          </a:xfrm>
          <a:prstGeom prst="rect">
            <a:avLst/>
          </a:prstGeom>
        </p:spPr>
        <p:txBody>
          <a:bodyPr wrap="square">
            <a:spAutoFit/>
          </a:bodyPr>
          <a:lstStyle/>
          <a:p>
            <a:r>
              <a:rPr lang="en-US" dirty="0"/>
              <a:t>Supported by National Science Foundation through Awards </a:t>
            </a:r>
          </a:p>
          <a:p>
            <a:pPr marL="285750" indent="-285750">
              <a:buFont typeface="Arial" panose="020B0604020202020204" pitchFamily="34" charset="0"/>
              <a:buChar char="•"/>
            </a:pPr>
            <a:r>
              <a:rPr lang="en-US" dirty="0"/>
              <a:t>1443054 CIF21 DIBBs: Middleware and High Performance Analytics Libraries for Scalable Data Science</a:t>
            </a:r>
          </a:p>
          <a:p>
            <a:pPr marL="285750" indent="-285750">
              <a:buFont typeface="Arial" panose="020B0604020202020204" pitchFamily="34" charset="0"/>
              <a:buChar char="•"/>
            </a:pPr>
            <a:r>
              <a:rPr lang="en-US" dirty="0"/>
              <a:t>1720625  Network for Computational Nanotechnology - Engineered nanoBIO Node</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graphicFrame>
        <p:nvGraphicFramePr>
          <p:cNvPr id="451" name="Google Shape;451;p60"/>
          <p:cNvGraphicFramePr/>
          <p:nvPr/>
        </p:nvGraphicFramePr>
        <p:xfrm>
          <a:off x="347395" y="334725"/>
          <a:ext cx="8449075" cy="4599430"/>
        </p:xfrm>
        <a:graphic>
          <a:graphicData uri="http://schemas.openxmlformats.org/drawingml/2006/table">
            <a:tbl>
              <a:tblPr>
                <a:noFill/>
              </a:tblPr>
              <a:tblGrid>
                <a:gridCol w="2407025">
                  <a:extLst>
                    <a:ext uri="{9D8B030D-6E8A-4147-A177-3AD203B41FA5}">
                      <a16:colId xmlns:a16="http://schemas.microsoft.com/office/drawing/2014/main" val="20000"/>
                    </a:ext>
                  </a:extLst>
                </a:gridCol>
                <a:gridCol w="2215800">
                  <a:extLst>
                    <a:ext uri="{9D8B030D-6E8A-4147-A177-3AD203B41FA5}">
                      <a16:colId xmlns:a16="http://schemas.microsoft.com/office/drawing/2014/main" val="20001"/>
                    </a:ext>
                  </a:extLst>
                </a:gridCol>
                <a:gridCol w="1090450">
                  <a:extLst>
                    <a:ext uri="{9D8B030D-6E8A-4147-A177-3AD203B41FA5}">
                      <a16:colId xmlns:a16="http://schemas.microsoft.com/office/drawing/2014/main" val="20002"/>
                    </a:ext>
                  </a:extLst>
                </a:gridCol>
                <a:gridCol w="2022475">
                  <a:extLst>
                    <a:ext uri="{9D8B030D-6E8A-4147-A177-3AD203B41FA5}">
                      <a16:colId xmlns:a16="http://schemas.microsoft.com/office/drawing/2014/main" val="20003"/>
                    </a:ext>
                  </a:extLst>
                </a:gridCol>
                <a:gridCol w="713325">
                  <a:extLst>
                    <a:ext uri="{9D8B030D-6E8A-4147-A177-3AD203B41FA5}">
                      <a16:colId xmlns:a16="http://schemas.microsoft.com/office/drawing/2014/main" val="20004"/>
                    </a:ext>
                  </a:extLst>
                </a:gridCol>
              </a:tblGrid>
              <a:tr h="310325">
                <a:tc>
                  <a:txBody>
                    <a:bodyPr/>
                    <a:lstStyle/>
                    <a:p>
                      <a:pPr marL="0" marR="0" lvl="0" indent="0" algn="l" rtl="0">
                        <a:lnSpc>
                          <a:spcPct val="100000"/>
                        </a:lnSpc>
                        <a:spcBef>
                          <a:spcPts val="0"/>
                        </a:spcBef>
                        <a:spcAft>
                          <a:spcPts val="0"/>
                        </a:spcAft>
                        <a:buClr>
                          <a:srgbClr val="000000"/>
                        </a:buClr>
                        <a:buSzPts val="800"/>
                        <a:buFont typeface="Arial"/>
                        <a:buNone/>
                      </a:pPr>
                      <a:r>
                        <a:rPr lang="en" sz="1200" b="1" u="none" strike="noStrike" cap="none">
                          <a:solidFill>
                            <a:schemeClr val="dk1"/>
                          </a:solidFill>
                          <a:latin typeface="Lato"/>
                          <a:ea typeface="Lato"/>
                          <a:cs typeface="Lato"/>
                          <a:sym typeface="Lato"/>
                        </a:rPr>
                        <a:t>Areas</a:t>
                      </a:r>
                      <a:endParaRPr sz="1200" b="1"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1200" b="1" u="none" strike="noStrike" cap="none">
                          <a:solidFill>
                            <a:schemeClr val="dk1"/>
                          </a:solidFill>
                          <a:latin typeface="Lato"/>
                          <a:ea typeface="Lato"/>
                          <a:cs typeface="Lato"/>
                          <a:sym typeface="Lato"/>
                        </a:rPr>
                        <a:t>Applications</a:t>
                      </a:r>
                      <a:endParaRPr sz="1200" b="1"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1200" b="1" u="none" strike="noStrike" cap="none">
                          <a:solidFill>
                            <a:schemeClr val="dk1"/>
                          </a:solidFill>
                          <a:latin typeface="Lato"/>
                          <a:ea typeface="Lato"/>
                          <a:cs typeface="Lato"/>
                          <a:sym typeface="Lato"/>
                        </a:rPr>
                        <a:t>Model</a:t>
                      </a:r>
                      <a:endParaRPr sz="1200" b="1"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1200" b="1" u="none" strike="noStrike" cap="none">
                          <a:solidFill>
                            <a:schemeClr val="dk1"/>
                          </a:solidFill>
                          <a:latin typeface="Lato"/>
                          <a:ea typeface="Lato"/>
                          <a:cs typeface="Lato"/>
                          <a:sym typeface="Lato"/>
                        </a:rPr>
                        <a:t>Data sets</a:t>
                      </a:r>
                      <a:endParaRPr sz="1200" b="1"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1200" b="1" u="none" strike="noStrike" cap="none">
                          <a:solidFill>
                            <a:schemeClr val="dk1"/>
                          </a:solidFill>
                          <a:latin typeface="Lato"/>
                          <a:ea typeface="Lato"/>
                          <a:cs typeface="Lato"/>
                          <a:sym typeface="Lato"/>
                        </a:rPr>
                        <a:t>Papers</a:t>
                      </a:r>
                      <a:endParaRPr sz="1200" b="1" u="none" strike="noStrike" cap="none">
                        <a:solidFill>
                          <a:schemeClr val="dk1"/>
                        </a:solidFill>
                        <a:latin typeface="Lato"/>
                        <a:ea typeface="Lato"/>
                        <a:cs typeface="Lato"/>
                        <a:sym typeface="Lato"/>
                      </a:endParaRPr>
                    </a:p>
                  </a:txBody>
                  <a:tcPr marL="68575" marR="68575" marT="68575" marB="68575"/>
                </a:tc>
                <a:extLst>
                  <a:ext uri="{0D108BD9-81ED-4DB2-BD59-A6C34878D82A}">
                    <a16:rowId xmlns:a16="http://schemas.microsoft.com/office/drawing/2014/main" val="10000"/>
                  </a:ext>
                </a:extLst>
              </a:tr>
              <a:tr h="377200">
                <a:tc>
                  <a:txBody>
                    <a:bodyPr/>
                    <a:lstStyle/>
                    <a:p>
                      <a:pPr marL="0" marR="0" lvl="0" indent="0" algn="l" rtl="0">
                        <a:lnSpc>
                          <a:spcPct val="100000"/>
                        </a:lnSpc>
                        <a:spcBef>
                          <a:spcPts val="0"/>
                        </a:spcBef>
                        <a:spcAft>
                          <a:spcPts val="0"/>
                        </a:spcAft>
                        <a:buClr>
                          <a:srgbClr val="000000"/>
                        </a:buClr>
                        <a:buSzPts val="800"/>
                        <a:buFont typeface="Arial"/>
                        <a:buNone/>
                      </a:pPr>
                      <a:r>
                        <a:rPr lang="en" sz="1000" b="1" u="sng" strike="noStrike" cap="none" dirty="0">
                          <a:solidFill>
                            <a:schemeClr val="hlink"/>
                          </a:solidFill>
                          <a:hlinkClick r:id="rId3"/>
                        </a:rPr>
                        <a:t>Transportation</a:t>
                      </a:r>
                      <a:endParaRPr sz="1000" b="1" u="none" strike="noStrike" cap="none" dirty="0">
                        <a:solidFill>
                          <a:schemeClr val="dk1"/>
                        </a:solidFill>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1000" u="none" strike="noStrike" cap="none">
                          <a:solidFill>
                            <a:schemeClr val="dk1"/>
                          </a:solidFill>
                          <a:latin typeface="Lato"/>
                          <a:ea typeface="Lato"/>
                          <a:cs typeface="Lato"/>
                          <a:sym typeface="Lato"/>
                        </a:rPr>
                        <a:t>Cars, Taxis, Freeway Detectors</a:t>
                      </a:r>
                      <a:endParaRPr sz="10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latin typeface="Lato"/>
                          <a:ea typeface="Lato"/>
                          <a:cs typeface="Lato"/>
                          <a:sym typeface="Lato"/>
                        </a:rPr>
                        <a:t>TT-RNN , BNN, LSTM</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sng" strike="noStrike" cap="none">
                          <a:solidFill>
                            <a:schemeClr val="hlink"/>
                          </a:solidFill>
                          <a:latin typeface="Lato"/>
                          <a:ea typeface="Lato"/>
                          <a:cs typeface="Lato"/>
                          <a:sym typeface="Lato"/>
                          <a:hlinkClick r:id="rId4"/>
                        </a:rPr>
                        <a:t>Caltrans highway traffic</a:t>
                      </a:r>
                      <a:r>
                        <a:rPr lang="en" sz="800" u="sng" strike="noStrike" cap="none">
                          <a:solidFill>
                            <a:schemeClr val="dk1"/>
                          </a:solidFill>
                          <a:latin typeface="Lato"/>
                          <a:ea typeface="Lato"/>
                          <a:cs typeface="Lato"/>
                          <a:sym typeface="Lato"/>
                        </a:rPr>
                        <a:t> [1]</a:t>
                      </a:r>
                      <a:r>
                        <a:rPr lang="en" sz="800" u="none" strike="noStrike" cap="none">
                          <a:solidFill>
                            <a:schemeClr val="dk1"/>
                          </a:solidFill>
                          <a:latin typeface="Lato"/>
                          <a:ea typeface="Lato"/>
                          <a:cs typeface="Lato"/>
                          <a:sym typeface="Lato"/>
                        </a:rPr>
                        <a:t>,</a:t>
                      </a:r>
                      <a:endParaRPr/>
                    </a:p>
                    <a:p>
                      <a:pPr marL="0" marR="0" lvl="0" indent="0" algn="l" rtl="0">
                        <a:lnSpc>
                          <a:spcPct val="100000"/>
                        </a:lnSpc>
                        <a:spcBef>
                          <a:spcPts val="0"/>
                        </a:spcBef>
                        <a:spcAft>
                          <a:spcPts val="0"/>
                        </a:spcAft>
                        <a:buClr>
                          <a:srgbClr val="000000"/>
                        </a:buClr>
                        <a:buSzPts val="800"/>
                        <a:buFont typeface="Arial"/>
                        <a:buNone/>
                      </a:pPr>
                      <a:r>
                        <a:rPr lang="en" sz="800" u="sng" strike="noStrike" cap="none">
                          <a:solidFill>
                            <a:schemeClr val="hlink"/>
                          </a:solidFill>
                          <a:latin typeface="Lato"/>
                          <a:ea typeface="Lato"/>
                          <a:cs typeface="Lato"/>
                          <a:sym typeface="Lato"/>
                          <a:hlinkClick r:id="rId5"/>
                        </a:rPr>
                        <a:t>Taxi/Uber trips</a:t>
                      </a:r>
                      <a:r>
                        <a:rPr lang="en" sz="800" u="sng" strike="noStrike" cap="none">
                          <a:solidFill>
                            <a:schemeClr val="dk1"/>
                          </a:solidFill>
                          <a:latin typeface="Lato"/>
                          <a:ea typeface="Lato"/>
                          <a:cs typeface="Lato"/>
                          <a:sym typeface="Lato"/>
                        </a:rPr>
                        <a:t> [2-5]</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rPr>
                        <a:t>[6-8]</a:t>
                      </a:r>
                      <a:endParaRPr sz="800" u="none" strike="noStrike" cap="none">
                        <a:solidFill>
                          <a:schemeClr val="dk1"/>
                        </a:solidFill>
                      </a:endParaRPr>
                    </a:p>
                  </a:txBody>
                  <a:tcPr marL="68575" marR="68575" marT="68575" marB="68575"/>
                </a:tc>
                <a:extLst>
                  <a:ext uri="{0D108BD9-81ED-4DB2-BD59-A6C34878D82A}">
                    <a16:rowId xmlns:a16="http://schemas.microsoft.com/office/drawing/2014/main" val="10001"/>
                  </a:ext>
                </a:extLst>
              </a:tr>
              <a:tr h="377200">
                <a:tc>
                  <a:txBody>
                    <a:bodyPr/>
                    <a:lstStyle/>
                    <a:p>
                      <a:pPr marL="0" marR="0" lvl="0" indent="0" algn="l" rtl="0">
                        <a:lnSpc>
                          <a:spcPct val="100000"/>
                        </a:lnSpc>
                        <a:spcBef>
                          <a:spcPts val="0"/>
                        </a:spcBef>
                        <a:spcAft>
                          <a:spcPts val="0"/>
                        </a:spcAft>
                        <a:buClr>
                          <a:srgbClr val="000000"/>
                        </a:buClr>
                        <a:buSzPts val="800"/>
                        <a:buFont typeface="Arial"/>
                        <a:buNone/>
                      </a:pPr>
                      <a:r>
                        <a:rPr lang="en" sz="1000" b="1" u="sng" strike="noStrike" cap="none">
                          <a:solidFill>
                            <a:schemeClr val="hlink"/>
                          </a:solidFill>
                          <a:hlinkClick r:id="rId6"/>
                        </a:rPr>
                        <a:t>Medical</a:t>
                      </a:r>
                      <a:endParaRPr sz="1000" b="1" u="none" strike="noStrike" cap="none">
                        <a:solidFill>
                          <a:schemeClr val="dk1"/>
                        </a:solidFill>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latin typeface="Lato"/>
                          <a:ea typeface="Lato"/>
                          <a:cs typeface="Lato"/>
                          <a:sym typeface="Lato"/>
                        </a:rPr>
                        <a:t>Wearables, Medical instruments: EEG, ECG, ERP, Patient Data</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latin typeface="Lato"/>
                          <a:ea typeface="Lato"/>
                          <a:cs typeface="Lato"/>
                          <a:sym typeface="Lato"/>
                        </a:rPr>
                        <a:t>LSTM, RNN</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sng" strike="noStrike" cap="none">
                          <a:solidFill>
                            <a:schemeClr val="hlink"/>
                          </a:solidFill>
                          <a:latin typeface="Lato"/>
                          <a:ea typeface="Lato"/>
                          <a:cs typeface="Lato"/>
                          <a:sym typeface="Lato"/>
                          <a:hlinkClick r:id="rId7"/>
                        </a:rPr>
                        <a:t>OPPORTUNITY</a:t>
                      </a:r>
                      <a:r>
                        <a:rPr lang="en" sz="800" u="sng" strike="noStrike" cap="none">
                          <a:solidFill>
                            <a:schemeClr val="dk1"/>
                          </a:solidFill>
                          <a:latin typeface="Lato"/>
                          <a:ea typeface="Lato"/>
                          <a:cs typeface="Lato"/>
                          <a:sym typeface="Lato"/>
                        </a:rPr>
                        <a:t> [9-10]</a:t>
                      </a:r>
                      <a:r>
                        <a:rPr lang="en" sz="800" u="none" strike="noStrike" cap="none">
                          <a:solidFill>
                            <a:schemeClr val="dk1"/>
                          </a:solidFill>
                          <a:latin typeface="Lato"/>
                          <a:ea typeface="Lato"/>
                          <a:cs typeface="Lato"/>
                          <a:sym typeface="Lato"/>
                        </a:rPr>
                        <a:t>, </a:t>
                      </a:r>
                      <a:endParaRPr/>
                    </a:p>
                    <a:p>
                      <a:pPr marL="0" marR="0" lvl="0" indent="0" algn="l" rtl="0">
                        <a:lnSpc>
                          <a:spcPct val="100000"/>
                        </a:lnSpc>
                        <a:spcBef>
                          <a:spcPts val="0"/>
                        </a:spcBef>
                        <a:spcAft>
                          <a:spcPts val="0"/>
                        </a:spcAft>
                        <a:buClr>
                          <a:srgbClr val="000000"/>
                        </a:buClr>
                        <a:buSzPts val="800"/>
                        <a:buFont typeface="Arial"/>
                        <a:buNone/>
                      </a:pPr>
                      <a:r>
                        <a:rPr lang="en" sz="800" u="sng" strike="noStrike" cap="none">
                          <a:solidFill>
                            <a:schemeClr val="hlink"/>
                          </a:solidFill>
                          <a:latin typeface="Lato"/>
                          <a:ea typeface="Lato"/>
                          <a:cs typeface="Lato"/>
                          <a:sym typeface="Lato"/>
                          <a:hlinkClick r:id="rId8"/>
                        </a:rPr>
                        <a:t>EEG</a:t>
                      </a:r>
                      <a:r>
                        <a:rPr lang="en" sz="800" u="sng" strike="noStrike" cap="none">
                          <a:solidFill>
                            <a:schemeClr val="dk1"/>
                          </a:solidFill>
                          <a:latin typeface="Lato"/>
                          <a:ea typeface="Lato"/>
                          <a:cs typeface="Lato"/>
                          <a:sym typeface="Lato"/>
                        </a:rPr>
                        <a:t> [11-14]</a:t>
                      </a:r>
                      <a:r>
                        <a:rPr lang="en" sz="800" u="none" strike="noStrike" cap="none">
                          <a:solidFill>
                            <a:schemeClr val="dk1"/>
                          </a:solidFill>
                          <a:latin typeface="Lato"/>
                          <a:ea typeface="Lato"/>
                          <a:cs typeface="Lato"/>
                          <a:sym typeface="Lato"/>
                        </a:rPr>
                        <a:t>, </a:t>
                      </a:r>
                      <a:r>
                        <a:rPr lang="en" sz="800" u="sng" strike="noStrike" cap="none">
                          <a:solidFill>
                            <a:schemeClr val="hlink"/>
                          </a:solidFill>
                          <a:latin typeface="Lato"/>
                          <a:ea typeface="Lato"/>
                          <a:cs typeface="Lato"/>
                          <a:sym typeface="Lato"/>
                          <a:hlinkClick r:id="rId9"/>
                        </a:rPr>
                        <a:t>MIMIC</a:t>
                      </a:r>
                      <a:r>
                        <a:rPr lang="en" sz="800" u="sng" strike="noStrike" cap="none">
                          <a:solidFill>
                            <a:schemeClr val="dk1"/>
                          </a:solidFill>
                          <a:latin typeface="Lato"/>
                          <a:ea typeface="Lato"/>
                          <a:cs typeface="Lato"/>
                          <a:sym typeface="Lato"/>
                        </a:rPr>
                        <a:t> [15]</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rPr>
                        <a:t>[16-20]</a:t>
                      </a:r>
                      <a:endParaRPr sz="800" u="none" strike="noStrike" cap="none">
                        <a:solidFill>
                          <a:schemeClr val="dk1"/>
                        </a:solidFill>
                      </a:endParaRPr>
                    </a:p>
                  </a:txBody>
                  <a:tcPr marL="68575" marR="68575" marT="68575" marB="68575"/>
                </a:tc>
                <a:extLst>
                  <a:ext uri="{0D108BD9-81ED-4DB2-BD59-A6C34878D82A}">
                    <a16:rowId xmlns:a16="http://schemas.microsoft.com/office/drawing/2014/main" val="10002"/>
                  </a:ext>
                </a:extLst>
              </a:tr>
              <a:tr h="375375">
                <a:tc>
                  <a:txBody>
                    <a:bodyPr/>
                    <a:lstStyle/>
                    <a:p>
                      <a:pPr marL="0" marR="0" lvl="0" indent="0" algn="l" rtl="0">
                        <a:lnSpc>
                          <a:spcPct val="100000"/>
                        </a:lnSpc>
                        <a:spcBef>
                          <a:spcPts val="0"/>
                        </a:spcBef>
                        <a:spcAft>
                          <a:spcPts val="0"/>
                        </a:spcAft>
                        <a:buClr>
                          <a:srgbClr val="000000"/>
                        </a:buClr>
                        <a:buSzPts val="800"/>
                        <a:buFont typeface="Arial"/>
                        <a:buNone/>
                      </a:pPr>
                      <a:r>
                        <a:rPr lang="en" sz="1000" b="1" u="sng" strike="noStrike" cap="none">
                          <a:solidFill>
                            <a:schemeClr val="hlink"/>
                          </a:solidFill>
                          <a:hlinkClick r:id="rId10"/>
                        </a:rPr>
                        <a:t>Cybersecurity</a:t>
                      </a:r>
                      <a:endParaRPr sz="1000" b="1" u="none" strike="noStrike" cap="none">
                        <a:solidFill>
                          <a:schemeClr val="dk1"/>
                        </a:solidFill>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latin typeface="Lato"/>
                          <a:ea typeface="Lato"/>
                          <a:cs typeface="Lato"/>
                          <a:sym typeface="Lato"/>
                        </a:rPr>
                        <a:t>Intrusion, classify traffic, anomaly detection</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latin typeface="Lato"/>
                          <a:ea typeface="Lato"/>
                          <a:cs typeface="Lato"/>
                          <a:sym typeface="Lato"/>
                        </a:rPr>
                        <a:t>LSTM</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sng" strike="noStrike" cap="none">
                          <a:solidFill>
                            <a:schemeClr val="hlink"/>
                          </a:solidFill>
                          <a:latin typeface="Lato"/>
                          <a:ea typeface="Lato"/>
                          <a:cs typeface="Lato"/>
                          <a:sym typeface="Lato"/>
                          <a:hlinkClick r:id="rId11"/>
                        </a:rPr>
                        <a:t>GPL loop dataset</a:t>
                      </a:r>
                      <a:r>
                        <a:rPr lang="en" sz="800" u="none" strike="noStrike" cap="none">
                          <a:solidFill>
                            <a:schemeClr val="dk1"/>
                          </a:solidFill>
                          <a:latin typeface="Lato"/>
                          <a:ea typeface="Lato"/>
                          <a:cs typeface="Lato"/>
                          <a:sym typeface="Lato"/>
                        </a:rPr>
                        <a:t>  [21], </a:t>
                      </a:r>
                      <a:endParaRPr/>
                    </a:p>
                    <a:p>
                      <a:pPr marL="0" marR="0" lvl="0" indent="0" algn="l" rtl="0">
                        <a:lnSpc>
                          <a:spcPct val="100000"/>
                        </a:lnSpc>
                        <a:spcBef>
                          <a:spcPts val="0"/>
                        </a:spcBef>
                        <a:spcAft>
                          <a:spcPts val="0"/>
                        </a:spcAft>
                        <a:buClr>
                          <a:srgbClr val="000000"/>
                        </a:buClr>
                        <a:buSzPts val="800"/>
                        <a:buFont typeface="Arial"/>
                        <a:buNone/>
                      </a:pPr>
                      <a:r>
                        <a:rPr lang="en" sz="800" u="sng" strike="noStrike" cap="none">
                          <a:solidFill>
                            <a:schemeClr val="hlink"/>
                          </a:solidFill>
                          <a:latin typeface="Lato"/>
                          <a:ea typeface="Lato"/>
                          <a:cs typeface="Lato"/>
                          <a:sym typeface="Lato"/>
                          <a:hlinkClick r:id="rId12"/>
                        </a:rPr>
                        <a:t>SherLock </a:t>
                      </a:r>
                      <a:r>
                        <a:rPr lang="en" sz="800" u="sng" strike="noStrike" cap="none">
                          <a:solidFill>
                            <a:schemeClr val="dk1"/>
                          </a:solidFill>
                          <a:latin typeface="Lato"/>
                          <a:ea typeface="Lato"/>
                          <a:cs typeface="Lato"/>
                          <a:sym typeface="Lato"/>
                        </a:rPr>
                        <a:t>[22]</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rPr>
                        <a:t>[21, 23-25]</a:t>
                      </a:r>
                      <a:endParaRPr sz="800" u="none" strike="noStrike" cap="none">
                        <a:solidFill>
                          <a:schemeClr val="dk1"/>
                        </a:solidFill>
                      </a:endParaRPr>
                    </a:p>
                  </a:txBody>
                  <a:tcPr marL="68575" marR="68575" marT="68575" marB="68575"/>
                </a:tc>
                <a:extLst>
                  <a:ext uri="{0D108BD9-81ED-4DB2-BD59-A6C34878D82A}">
                    <a16:rowId xmlns:a16="http://schemas.microsoft.com/office/drawing/2014/main" val="10003"/>
                  </a:ext>
                </a:extLst>
              </a:tr>
              <a:tr h="377200">
                <a:tc>
                  <a:txBody>
                    <a:bodyPr/>
                    <a:lstStyle/>
                    <a:p>
                      <a:pPr marL="0" marR="0" lvl="0" indent="0" algn="l" rtl="0">
                        <a:lnSpc>
                          <a:spcPct val="100000"/>
                        </a:lnSpc>
                        <a:spcBef>
                          <a:spcPts val="0"/>
                        </a:spcBef>
                        <a:spcAft>
                          <a:spcPts val="0"/>
                        </a:spcAft>
                        <a:buClr>
                          <a:srgbClr val="000000"/>
                        </a:buClr>
                        <a:buSzPts val="800"/>
                        <a:buFont typeface="Arial"/>
                        <a:buNone/>
                      </a:pPr>
                      <a:r>
                        <a:rPr lang="en" sz="1000" b="1" u="sng" strike="noStrike" cap="none">
                          <a:solidFill>
                            <a:schemeClr val="hlink"/>
                          </a:solidFill>
                          <a:hlinkClick r:id="rId13"/>
                        </a:rPr>
                        <a:t>General Social Statistics</a:t>
                      </a:r>
                      <a:endParaRPr sz="1000" b="1" u="none" strike="noStrike" cap="none">
                        <a:solidFill>
                          <a:schemeClr val="dk1"/>
                        </a:solidFill>
                      </a:endParaRPr>
                    </a:p>
                  </a:txBody>
                  <a:tcPr marL="68575" marR="68575" marT="68575" marB="68575"/>
                </a:tc>
                <a:tc>
                  <a:txBody>
                    <a:bodyPr/>
                    <a:lstStyle/>
                    <a:p>
                      <a:pPr marL="0" marR="0" lvl="0" indent="0" algn="l" rtl="0">
                        <a:lnSpc>
                          <a:spcPct val="100000"/>
                        </a:lnSpc>
                        <a:spcBef>
                          <a:spcPts val="0"/>
                        </a:spcBef>
                        <a:spcAft>
                          <a:spcPts val="0"/>
                        </a:spcAft>
                        <a:buClr>
                          <a:schemeClr val="dk1"/>
                        </a:buClr>
                        <a:buSzPts val="1100"/>
                        <a:buFont typeface="Arial"/>
                        <a:buNone/>
                      </a:pPr>
                      <a:r>
                        <a:rPr lang="en" sz="800" u="none" strike="noStrike" cap="none">
                          <a:solidFill>
                            <a:schemeClr val="dk1"/>
                          </a:solidFill>
                          <a:latin typeface="Lato"/>
                          <a:ea typeface="Lato"/>
                          <a:cs typeface="Lato"/>
                          <a:sym typeface="Lato"/>
                        </a:rPr>
                        <a:t>Household electric use, Economic, Finance, Demographics, Industry</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latin typeface="Lato"/>
                          <a:ea typeface="Lato"/>
                          <a:cs typeface="Lato"/>
                          <a:sym typeface="Lato"/>
                        </a:rPr>
                        <a:t>CNN, RNN</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sng" strike="noStrike" cap="none">
                          <a:solidFill>
                            <a:schemeClr val="hlink"/>
                          </a:solidFill>
                          <a:latin typeface="Lato"/>
                          <a:ea typeface="Lato"/>
                          <a:cs typeface="Lato"/>
                          <a:sym typeface="Lato"/>
                          <a:hlinkClick r:id="rId14"/>
                        </a:rPr>
                        <a:t>Household electric</a:t>
                      </a:r>
                      <a:r>
                        <a:rPr lang="en" sz="800" u="none" strike="noStrike" cap="none">
                          <a:solidFill>
                            <a:schemeClr val="dk1"/>
                          </a:solidFill>
                          <a:latin typeface="Lato"/>
                          <a:ea typeface="Lato"/>
                          <a:cs typeface="Lato"/>
                          <a:sym typeface="Lato"/>
                        </a:rPr>
                        <a:t> [26],</a:t>
                      </a:r>
                      <a:endParaRPr/>
                    </a:p>
                    <a:p>
                      <a:pPr marL="0" marR="0" lvl="0" indent="0" algn="l" rtl="0">
                        <a:lnSpc>
                          <a:spcPct val="100000"/>
                        </a:lnSpc>
                        <a:spcBef>
                          <a:spcPts val="0"/>
                        </a:spcBef>
                        <a:spcAft>
                          <a:spcPts val="0"/>
                        </a:spcAft>
                        <a:buClr>
                          <a:srgbClr val="000000"/>
                        </a:buClr>
                        <a:buSzPts val="800"/>
                        <a:buFont typeface="Arial"/>
                        <a:buNone/>
                      </a:pPr>
                      <a:r>
                        <a:rPr lang="en" sz="800" u="sng" strike="noStrike" cap="none">
                          <a:solidFill>
                            <a:schemeClr val="hlink"/>
                          </a:solidFill>
                          <a:latin typeface="Lato"/>
                          <a:ea typeface="Lato"/>
                          <a:cs typeface="Lato"/>
                          <a:sym typeface="Lato"/>
                          <a:hlinkClick r:id="rId15"/>
                        </a:rPr>
                        <a:t>M4Competition </a:t>
                      </a:r>
                      <a:r>
                        <a:rPr lang="en" sz="800" u="sng" strike="noStrike" cap="none">
                          <a:solidFill>
                            <a:schemeClr val="dk1"/>
                          </a:solidFill>
                          <a:latin typeface="Lato"/>
                          <a:ea typeface="Lato"/>
                          <a:cs typeface="Lato"/>
                          <a:sym typeface="Lato"/>
                        </a:rPr>
                        <a:t>[27],</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rPr>
                        <a:t>[28-29]</a:t>
                      </a:r>
                      <a:endParaRPr sz="800" u="none" strike="noStrike" cap="none">
                        <a:solidFill>
                          <a:schemeClr val="dk1"/>
                        </a:solidFill>
                      </a:endParaRPr>
                    </a:p>
                  </a:txBody>
                  <a:tcPr marL="68575" marR="68575" marT="68575" marB="68575"/>
                </a:tc>
                <a:extLst>
                  <a:ext uri="{0D108BD9-81ED-4DB2-BD59-A6C34878D82A}">
                    <a16:rowId xmlns:a16="http://schemas.microsoft.com/office/drawing/2014/main" val="10004"/>
                  </a:ext>
                </a:extLst>
              </a:tr>
              <a:tr h="375375">
                <a:tc>
                  <a:txBody>
                    <a:bodyPr/>
                    <a:lstStyle/>
                    <a:p>
                      <a:pPr marL="0" marR="0" lvl="0" indent="0" algn="l" rtl="0">
                        <a:lnSpc>
                          <a:spcPct val="100000"/>
                        </a:lnSpc>
                        <a:spcBef>
                          <a:spcPts val="0"/>
                        </a:spcBef>
                        <a:spcAft>
                          <a:spcPts val="0"/>
                        </a:spcAft>
                        <a:buClr>
                          <a:srgbClr val="000000"/>
                        </a:buClr>
                        <a:buSzPts val="800"/>
                        <a:buFont typeface="Arial"/>
                        <a:buNone/>
                      </a:pPr>
                      <a:r>
                        <a:rPr lang="en" sz="1000" b="1" u="sng" strike="noStrike" cap="none">
                          <a:solidFill>
                            <a:schemeClr val="hlink"/>
                          </a:solidFill>
                          <a:hlinkClick r:id="rId16"/>
                        </a:rPr>
                        <a:t>Finance</a:t>
                      </a:r>
                      <a:endParaRPr sz="1000" b="1" u="none" strike="noStrike" cap="none">
                        <a:solidFill>
                          <a:schemeClr val="dk1"/>
                        </a:solidFill>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1000" u="none" strike="noStrike" cap="none">
                          <a:solidFill>
                            <a:schemeClr val="dk1"/>
                          </a:solidFill>
                          <a:latin typeface="Lato"/>
                          <a:ea typeface="Lato"/>
                          <a:cs typeface="Lato"/>
                          <a:sym typeface="Lato"/>
                        </a:rPr>
                        <a:t>Stock Prices versus time</a:t>
                      </a:r>
                      <a:endParaRPr sz="10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latin typeface="Lato"/>
                          <a:ea typeface="Lato"/>
                          <a:cs typeface="Lato"/>
                          <a:sym typeface="Lato"/>
                        </a:rPr>
                        <a:t>CNN, RNN</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latin typeface="Lato"/>
                          <a:ea typeface="Lato"/>
                          <a:cs typeface="Lato"/>
                          <a:sym typeface="Lato"/>
                        </a:rPr>
                        <a:t>Available  academically  from Wharton [30]</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rPr>
                        <a:t>[31]</a:t>
                      </a:r>
                      <a:endParaRPr sz="800" u="none" strike="noStrike" cap="none">
                        <a:solidFill>
                          <a:schemeClr val="dk1"/>
                        </a:solidFill>
                      </a:endParaRPr>
                    </a:p>
                  </a:txBody>
                  <a:tcPr marL="68575" marR="68575" marT="68575" marB="68575"/>
                </a:tc>
                <a:extLst>
                  <a:ext uri="{0D108BD9-81ED-4DB2-BD59-A6C34878D82A}">
                    <a16:rowId xmlns:a16="http://schemas.microsoft.com/office/drawing/2014/main" val="10005"/>
                  </a:ext>
                </a:extLst>
              </a:tr>
              <a:tr h="294200">
                <a:tc>
                  <a:txBody>
                    <a:bodyPr/>
                    <a:lstStyle/>
                    <a:p>
                      <a:pPr marL="0" marR="0" lvl="0" indent="0" algn="l" rtl="0">
                        <a:lnSpc>
                          <a:spcPct val="100000"/>
                        </a:lnSpc>
                        <a:spcBef>
                          <a:spcPts val="0"/>
                        </a:spcBef>
                        <a:spcAft>
                          <a:spcPts val="0"/>
                        </a:spcAft>
                        <a:buClr>
                          <a:srgbClr val="000000"/>
                        </a:buClr>
                        <a:buSzPts val="800"/>
                        <a:buFont typeface="Arial"/>
                        <a:buNone/>
                      </a:pPr>
                      <a:r>
                        <a:rPr lang="en" sz="1000" b="1" u="sng" strike="noStrike" cap="none" dirty="0">
                          <a:solidFill>
                            <a:schemeClr val="hlink"/>
                          </a:solidFill>
                          <a:hlinkClick r:id="rId17"/>
                        </a:rPr>
                        <a:t>Science</a:t>
                      </a:r>
                      <a:endParaRPr sz="1000" b="1" u="none" strike="noStrike" cap="none" dirty="0">
                        <a:solidFill>
                          <a:schemeClr val="dk1"/>
                        </a:solidFill>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1000" u="none" strike="noStrike" cap="none">
                          <a:solidFill>
                            <a:schemeClr val="dk1"/>
                          </a:solidFill>
                          <a:latin typeface="Lato"/>
                          <a:ea typeface="Lato"/>
                          <a:cs typeface="Lato"/>
                          <a:sym typeface="Lato"/>
                        </a:rPr>
                        <a:t>Climate, Tokamak</a:t>
                      </a:r>
                      <a:endParaRPr sz="10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latin typeface="Lato"/>
                          <a:ea typeface="Lato"/>
                          <a:cs typeface="Lato"/>
                          <a:sym typeface="Lato"/>
                        </a:rPr>
                        <a:t>Markov, RNN</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sng" strike="noStrike" cap="none">
                          <a:solidFill>
                            <a:schemeClr val="hlink"/>
                          </a:solidFill>
                          <a:latin typeface="Lato"/>
                          <a:ea typeface="Lato"/>
                          <a:cs typeface="Lato"/>
                          <a:sym typeface="Lato"/>
                          <a:hlinkClick r:id="rId18"/>
                        </a:rPr>
                        <a:t>USHCN climate</a:t>
                      </a:r>
                      <a:r>
                        <a:rPr lang="en" sz="800" u="none" strike="noStrike" cap="none">
                          <a:solidFill>
                            <a:schemeClr val="dk1"/>
                          </a:solidFill>
                          <a:latin typeface="Lato"/>
                          <a:ea typeface="Lato"/>
                          <a:cs typeface="Lato"/>
                          <a:sym typeface="Lato"/>
                        </a:rPr>
                        <a:t>  [32]</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rPr>
                        <a:t>[33-35]</a:t>
                      </a:r>
                      <a:endParaRPr sz="800" u="none" strike="noStrike" cap="none">
                        <a:solidFill>
                          <a:schemeClr val="dk1"/>
                        </a:solidFill>
                      </a:endParaRPr>
                    </a:p>
                  </a:txBody>
                  <a:tcPr marL="68575" marR="68575" marT="68575" marB="68575"/>
                </a:tc>
                <a:extLst>
                  <a:ext uri="{0D108BD9-81ED-4DB2-BD59-A6C34878D82A}">
                    <a16:rowId xmlns:a16="http://schemas.microsoft.com/office/drawing/2014/main" val="10006"/>
                  </a:ext>
                </a:extLst>
              </a:tr>
              <a:tr h="431125">
                <a:tc>
                  <a:txBody>
                    <a:bodyPr/>
                    <a:lstStyle/>
                    <a:p>
                      <a:pPr marL="0" marR="0" lvl="0" indent="0" algn="l" rtl="0">
                        <a:lnSpc>
                          <a:spcPct val="100000"/>
                        </a:lnSpc>
                        <a:spcBef>
                          <a:spcPts val="0"/>
                        </a:spcBef>
                        <a:spcAft>
                          <a:spcPts val="0"/>
                        </a:spcAft>
                        <a:buClr>
                          <a:srgbClr val="000000"/>
                        </a:buClr>
                        <a:buSzPts val="800"/>
                        <a:buFont typeface="Arial"/>
                        <a:buNone/>
                      </a:pPr>
                      <a:r>
                        <a:rPr lang="en" sz="1000" b="1" u="sng" strike="noStrike" cap="none">
                          <a:solidFill>
                            <a:schemeClr val="hlink"/>
                          </a:solidFill>
                          <a:hlinkClick r:id="rId13"/>
                        </a:rPr>
                        <a:t>Software Systems</a:t>
                      </a:r>
                      <a:endParaRPr sz="1000" b="1" u="none" strike="noStrike" cap="none">
                        <a:solidFill>
                          <a:schemeClr val="dk1"/>
                        </a:solidFill>
                      </a:endParaRPr>
                    </a:p>
                    <a:p>
                      <a:pPr marL="0" marR="0" lvl="0" indent="0" algn="l" rtl="0">
                        <a:lnSpc>
                          <a:spcPct val="100000"/>
                        </a:lnSpc>
                        <a:spcBef>
                          <a:spcPts val="0"/>
                        </a:spcBef>
                        <a:spcAft>
                          <a:spcPts val="0"/>
                        </a:spcAft>
                        <a:buClr>
                          <a:srgbClr val="000000"/>
                        </a:buClr>
                        <a:buSzPts val="800"/>
                        <a:buFont typeface="Arial"/>
                        <a:buNone/>
                      </a:pPr>
                      <a:endParaRPr sz="1000" b="1" u="none" strike="noStrike" cap="none">
                        <a:solidFill>
                          <a:schemeClr val="dk1"/>
                        </a:solidFill>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1000" u="none" strike="noStrike" cap="none">
                          <a:solidFill>
                            <a:schemeClr val="dk1"/>
                          </a:solidFill>
                          <a:latin typeface="Lato"/>
                          <a:ea typeface="Lato"/>
                          <a:cs typeface="Lato"/>
                          <a:sym typeface="Lato"/>
                        </a:rPr>
                        <a:t>Events</a:t>
                      </a:r>
                      <a:endParaRPr sz="10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latin typeface="Lato"/>
                          <a:ea typeface="Lato"/>
                          <a:cs typeface="Lato"/>
                          <a:sym typeface="Lato"/>
                        </a:rPr>
                        <a:t>LSTM</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sng" strike="noStrike" cap="none">
                          <a:solidFill>
                            <a:schemeClr val="hlink"/>
                          </a:solidFill>
                          <a:latin typeface="Lato"/>
                          <a:ea typeface="Lato"/>
                          <a:cs typeface="Lato"/>
                          <a:sym typeface="Lato"/>
                          <a:hlinkClick r:id="rId19"/>
                        </a:rPr>
                        <a:t>Enterprise SW system</a:t>
                      </a:r>
                      <a:r>
                        <a:rPr lang="en" sz="800" u="none" strike="noStrike" cap="none">
                          <a:solidFill>
                            <a:schemeClr val="dk1"/>
                          </a:solidFill>
                          <a:latin typeface="Lato"/>
                          <a:ea typeface="Lato"/>
                          <a:cs typeface="Lato"/>
                          <a:sym typeface="Lato"/>
                        </a:rPr>
                        <a:t> [36]</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rPr>
                        <a:t>[36-37]</a:t>
                      </a:r>
                      <a:endParaRPr sz="800" u="none" strike="noStrike" cap="none">
                        <a:solidFill>
                          <a:schemeClr val="dk1"/>
                        </a:solidFill>
                      </a:endParaRPr>
                    </a:p>
                  </a:txBody>
                  <a:tcPr marL="68575" marR="68575" marT="68575" marB="68575"/>
                </a:tc>
                <a:extLst>
                  <a:ext uri="{0D108BD9-81ED-4DB2-BD59-A6C34878D82A}">
                    <a16:rowId xmlns:a16="http://schemas.microsoft.com/office/drawing/2014/main" val="10007"/>
                  </a:ext>
                </a:extLst>
              </a:tr>
              <a:tr h="431125">
                <a:tc>
                  <a:txBody>
                    <a:bodyPr/>
                    <a:lstStyle/>
                    <a:p>
                      <a:pPr marL="0" marR="0" lvl="0" indent="0" algn="l" rtl="0">
                        <a:lnSpc>
                          <a:spcPct val="100000"/>
                        </a:lnSpc>
                        <a:spcBef>
                          <a:spcPts val="0"/>
                        </a:spcBef>
                        <a:spcAft>
                          <a:spcPts val="0"/>
                        </a:spcAft>
                        <a:buClr>
                          <a:srgbClr val="000000"/>
                        </a:buClr>
                        <a:buSzPts val="800"/>
                        <a:buFont typeface="Arial"/>
                        <a:buNone/>
                      </a:pPr>
                      <a:r>
                        <a:rPr lang="en" sz="1000" b="1" u="none" strike="noStrike" cap="none">
                          <a:solidFill>
                            <a:schemeClr val="dk1"/>
                          </a:solidFill>
                        </a:rPr>
                        <a:t>Language and </a:t>
                      </a:r>
                      <a:endParaRPr sz="1000" b="1"/>
                    </a:p>
                    <a:p>
                      <a:pPr marL="0" marR="0" lvl="0" indent="0" algn="l" rtl="0">
                        <a:lnSpc>
                          <a:spcPct val="100000"/>
                        </a:lnSpc>
                        <a:spcBef>
                          <a:spcPts val="0"/>
                        </a:spcBef>
                        <a:spcAft>
                          <a:spcPts val="0"/>
                        </a:spcAft>
                        <a:buClr>
                          <a:srgbClr val="000000"/>
                        </a:buClr>
                        <a:buSzPts val="800"/>
                        <a:buFont typeface="Arial"/>
                        <a:buNone/>
                      </a:pPr>
                      <a:r>
                        <a:rPr lang="en" sz="1000" b="1" u="none" strike="noStrike" cap="none">
                          <a:solidFill>
                            <a:schemeClr val="dk1"/>
                          </a:solidFill>
                        </a:rPr>
                        <a:t>Translation</a:t>
                      </a:r>
                      <a:endParaRPr sz="1000" b="1" u="none" strike="noStrike" cap="none">
                        <a:solidFill>
                          <a:schemeClr val="dk1"/>
                        </a:solidFill>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1000" u="none" strike="noStrike" cap="none">
                          <a:solidFill>
                            <a:schemeClr val="dk1"/>
                          </a:solidFill>
                          <a:latin typeface="Lato"/>
                          <a:ea typeface="Lato"/>
                          <a:cs typeface="Lato"/>
                          <a:sym typeface="Lato"/>
                        </a:rPr>
                        <a:t>Pre-trained Data</a:t>
                      </a:r>
                      <a:endParaRPr sz="10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latin typeface="Lato"/>
                          <a:ea typeface="Lato"/>
                          <a:cs typeface="Lato"/>
                          <a:sym typeface="Lato"/>
                        </a:rPr>
                        <a:t>Transformer [38]</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latin typeface="Lato"/>
                          <a:ea typeface="Lato"/>
                          <a:cs typeface="Lato"/>
                          <a:sym typeface="Lato"/>
                        </a:rPr>
                        <a:t>[39-40]</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rPr>
                        <a:t>[41-42]Mesh Tensorflow</a:t>
                      </a:r>
                      <a:endParaRPr sz="800" u="none" strike="noStrike" cap="none">
                        <a:solidFill>
                          <a:schemeClr val="dk1"/>
                        </a:solidFill>
                      </a:endParaRPr>
                    </a:p>
                  </a:txBody>
                  <a:tcPr marL="68575" marR="68575" marT="68575" marB="68575"/>
                </a:tc>
                <a:extLst>
                  <a:ext uri="{0D108BD9-81ED-4DB2-BD59-A6C34878D82A}">
                    <a16:rowId xmlns:a16="http://schemas.microsoft.com/office/drawing/2014/main" val="10008"/>
                  </a:ext>
                </a:extLst>
              </a:tr>
              <a:tr h="431125">
                <a:tc>
                  <a:txBody>
                    <a:bodyPr/>
                    <a:lstStyle/>
                    <a:p>
                      <a:pPr marL="0" marR="0" lvl="0" indent="0" algn="l" rtl="0">
                        <a:lnSpc>
                          <a:spcPct val="100000"/>
                        </a:lnSpc>
                        <a:spcBef>
                          <a:spcPts val="0"/>
                        </a:spcBef>
                        <a:spcAft>
                          <a:spcPts val="0"/>
                        </a:spcAft>
                        <a:buClr>
                          <a:srgbClr val="000000"/>
                        </a:buClr>
                        <a:buSzPts val="800"/>
                        <a:buFont typeface="Arial"/>
                        <a:buNone/>
                      </a:pPr>
                      <a:r>
                        <a:rPr lang="en" sz="1000" b="1" u="sng" strike="noStrike" cap="none">
                          <a:solidFill>
                            <a:schemeClr val="hlink"/>
                          </a:solidFill>
                          <a:hlinkClick r:id="rId20"/>
                        </a:rPr>
                        <a:t>Google Speech</a:t>
                      </a:r>
                      <a:endParaRPr sz="1000" b="1" u="none" strike="noStrike" cap="none">
                        <a:solidFill>
                          <a:schemeClr val="dk1"/>
                        </a:solidFill>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1000" u="none" strike="noStrike" cap="none">
                          <a:solidFill>
                            <a:schemeClr val="dk1"/>
                          </a:solidFill>
                          <a:latin typeface="Lato"/>
                          <a:ea typeface="Lato"/>
                          <a:cs typeface="Lato"/>
                          <a:sym typeface="Lato"/>
                        </a:rPr>
                        <a:t>All-Neural On-Device Speech Recognizer</a:t>
                      </a:r>
                      <a:endParaRPr sz="10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latin typeface="Lato"/>
                          <a:ea typeface="Lato"/>
                          <a:cs typeface="Lato"/>
                          <a:sym typeface="Lato"/>
                        </a:rPr>
                        <a:t>RNN-T</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latin typeface="Lato"/>
                          <a:ea typeface="Lato"/>
                          <a:cs typeface="Lato"/>
                          <a:sym typeface="Lato"/>
                        </a:rPr>
                        <a:t>[43]</a:t>
                      </a:r>
                      <a:endParaRPr/>
                    </a:p>
                    <a:p>
                      <a:pPr marL="0" marR="0" lvl="0" indent="0" algn="l" rtl="0">
                        <a:lnSpc>
                          <a:spcPct val="100000"/>
                        </a:lnSpc>
                        <a:spcBef>
                          <a:spcPts val="0"/>
                        </a:spcBef>
                        <a:spcAft>
                          <a:spcPts val="0"/>
                        </a:spcAft>
                        <a:buClr>
                          <a:srgbClr val="000000"/>
                        </a:buClr>
                        <a:buSzPts val="800"/>
                        <a:buFont typeface="Arial"/>
                        <a:buNone/>
                      </a:pPr>
                      <a:endParaRPr sz="800" u="none" strike="noStrike" cap="none">
                        <a:solidFill>
                          <a:schemeClr val="dk1"/>
                        </a:solidFill>
                      </a:endParaRPr>
                    </a:p>
                  </a:txBody>
                  <a:tcPr marL="68575" marR="68575" marT="68575" marB="68575"/>
                </a:tc>
                <a:extLst>
                  <a:ext uri="{0D108BD9-81ED-4DB2-BD59-A6C34878D82A}">
                    <a16:rowId xmlns:a16="http://schemas.microsoft.com/office/drawing/2014/main" val="10009"/>
                  </a:ext>
                </a:extLst>
              </a:tr>
              <a:tr h="377200">
                <a:tc>
                  <a:txBody>
                    <a:bodyPr/>
                    <a:lstStyle/>
                    <a:p>
                      <a:pPr marL="0" marR="0" lvl="0" indent="0" algn="l" rtl="0">
                        <a:lnSpc>
                          <a:spcPct val="100000"/>
                        </a:lnSpc>
                        <a:spcBef>
                          <a:spcPts val="0"/>
                        </a:spcBef>
                        <a:spcAft>
                          <a:spcPts val="0"/>
                        </a:spcAft>
                        <a:buClr>
                          <a:srgbClr val="000000"/>
                        </a:buClr>
                        <a:buSzPts val="800"/>
                        <a:buFont typeface="Arial"/>
                        <a:buNone/>
                      </a:pPr>
                      <a:r>
                        <a:rPr lang="en" sz="1000" b="1" u="none" strike="noStrike" cap="none" dirty="0">
                          <a:solidFill>
                            <a:schemeClr val="dk1"/>
                          </a:solidFill>
                        </a:rPr>
                        <a:t>IndyCar Racing</a:t>
                      </a:r>
                      <a:endParaRPr sz="1000" b="1" u="none" strike="noStrike" cap="none" dirty="0">
                        <a:solidFill>
                          <a:schemeClr val="dk1"/>
                        </a:solidFill>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1000" u="none" strike="noStrike" cap="none">
                          <a:solidFill>
                            <a:schemeClr val="dk1"/>
                          </a:solidFill>
                          <a:latin typeface="Lato"/>
                          <a:ea typeface="Lato"/>
                          <a:cs typeface="Lato"/>
                          <a:sym typeface="Lato"/>
                        </a:rPr>
                        <a:t>Real-time car and track detectors</a:t>
                      </a:r>
                      <a:endParaRPr sz="10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latin typeface="Lato"/>
                          <a:ea typeface="Lato"/>
                          <a:cs typeface="Lato"/>
                          <a:sym typeface="Lato"/>
                        </a:rPr>
                        <a:t>HTM</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rPr>
                        <a:t>[44]</a:t>
                      </a:r>
                      <a:endParaRPr sz="800" u="none" strike="noStrike" cap="none">
                        <a:solidFill>
                          <a:schemeClr val="dk1"/>
                        </a:solidFill>
                      </a:endParaRPr>
                    </a:p>
                  </a:txBody>
                  <a:tcPr marL="68575" marR="68575" marT="68575" marB="68575"/>
                </a:tc>
                <a:extLst>
                  <a:ext uri="{0D108BD9-81ED-4DB2-BD59-A6C34878D82A}">
                    <a16:rowId xmlns:a16="http://schemas.microsoft.com/office/drawing/2014/main" val="10010"/>
                  </a:ext>
                </a:extLst>
              </a:tr>
              <a:tr h="377200">
                <a:tc>
                  <a:txBody>
                    <a:bodyPr/>
                    <a:lstStyle/>
                    <a:p>
                      <a:pPr marL="0" marR="0" lvl="0" indent="0" algn="l" rtl="0">
                        <a:lnSpc>
                          <a:spcPct val="100000"/>
                        </a:lnSpc>
                        <a:spcBef>
                          <a:spcPts val="0"/>
                        </a:spcBef>
                        <a:spcAft>
                          <a:spcPts val="0"/>
                        </a:spcAft>
                        <a:buClr>
                          <a:srgbClr val="000000"/>
                        </a:buClr>
                        <a:buSzPts val="800"/>
                        <a:buFont typeface="Arial"/>
                        <a:buNone/>
                      </a:pPr>
                      <a:r>
                        <a:rPr lang="en" sz="1000" b="1" u="sng" strike="noStrike" cap="none" dirty="0">
                          <a:solidFill>
                            <a:schemeClr val="hlink"/>
                          </a:solidFill>
                          <a:hlinkClick r:id="rId6"/>
                        </a:rPr>
                        <a:t>Social media</a:t>
                      </a:r>
                      <a:endParaRPr sz="1000" b="1" u="none" strike="noStrike" cap="none" dirty="0">
                        <a:solidFill>
                          <a:schemeClr val="dk1"/>
                        </a:solidFill>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1000" u="none" strike="noStrike" cap="none">
                          <a:solidFill>
                            <a:schemeClr val="dk1"/>
                          </a:solidFill>
                          <a:latin typeface="Lato"/>
                          <a:ea typeface="Lato"/>
                          <a:cs typeface="Lato"/>
                          <a:sym typeface="Lato"/>
                        </a:rPr>
                        <a:t>Twitter</a:t>
                      </a:r>
                      <a:endParaRPr sz="10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latin typeface="Lato"/>
                          <a:ea typeface="Lato"/>
                          <a:cs typeface="Lato"/>
                          <a:sym typeface="Lato"/>
                        </a:rPr>
                        <a:t>Online Clustering</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latin typeface="Lato"/>
                          <a:ea typeface="Lato"/>
                          <a:cs typeface="Lato"/>
                          <a:sym typeface="Lato"/>
                        </a:rPr>
                        <a:t>Available from Twitter</a:t>
                      </a:r>
                      <a:endParaRPr sz="800" u="none" strike="noStrike" cap="none">
                        <a:solidFill>
                          <a:schemeClr val="dk1"/>
                        </a:solidFill>
                        <a:latin typeface="Lato"/>
                        <a:ea typeface="Lato"/>
                        <a:cs typeface="Lato"/>
                        <a:sym typeface="Lato"/>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800"/>
                        <a:buFont typeface="Arial"/>
                        <a:buNone/>
                      </a:pPr>
                      <a:r>
                        <a:rPr lang="en" sz="800" u="none" strike="noStrike" cap="none" dirty="0">
                          <a:solidFill>
                            <a:schemeClr val="dk1"/>
                          </a:solidFill>
                        </a:rPr>
                        <a:t>[45-46]</a:t>
                      </a:r>
                      <a:endParaRPr sz="800" u="none" strike="noStrike" cap="none" dirty="0">
                        <a:solidFill>
                          <a:schemeClr val="dk1"/>
                        </a:solidFill>
                      </a:endParaRPr>
                    </a:p>
                  </a:txBody>
                  <a:tcPr marL="68575" marR="68575" marT="68575" marB="68575"/>
                </a:tc>
                <a:extLst>
                  <a:ext uri="{0D108BD9-81ED-4DB2-BD59-A6C34878D82A}">
                    <a16:rowId xmlns:a16="http://schemas.microsoft.com/office/drawing/2014/main" val="10011"/>
                  </a:ext>
                </a:extLst>
              </a:tr>
            </a:tbl>
          </a:graphicData>
        </a:graphic>
      </p:graphicFrame>
      <p:sp>
        <p:nvSpPr>
          <p:cNvPr id="437" name="Google Shape;437;p60"/>
          <p:cNvSpPr txBox="1">
            <a:spLocks noGrp="1"/>
          </p:cNvSpPr>
          <p:nvPr>
            <p:ph type="title" idx="4294967295"/>
          </p:nvPr>
        </p:nvSpPr>
        <p:spPr>
          <a:xfrm>
            <a:off x="-129067" y="11299"/>
            <a:ext cx="9402000" cy="4047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SzPts val="3300"/>
              <a:buNone/>
            </a:pPr>
            <a:r>
              <a:rPr lang="en" sz="2250">
                <a:latin typeface="Lato"/>
                <a:ea typeface="Lato"/>
                <a:cs typeface="Lato"/>
                <a:sym typeface="Lato"/>
              </a:rPr>
              <a:t>Performance of Time Series Machine Learning Algorithms (MLPerf)</a:t>
            </a:r>
            <a:endParaRPr sz="2250">
              <a:latin typeface="Lato"/>
              <a:ea typeface="Lato"/>
              <a:cs typeface="Lato"/>
              <a:sym typeface="Lato"/>
            </a:endParaRPr>
          </a:p>
        </p:txBody>
      </p:sp>
      <p:pic>
        <p:nvPicPr>
          <p:cNvPr id="438" name="Google Shape;438;p60"/>
          <p:cNvPicPr preferRelativeResize="0"/>
          <p:nvPr/>
        </p:nvPicPr>
        <p:blipFill rotWithShape="1">
          <a:blip r:embed="rId21">
            <a:alphaModFix/>
          </a:blip>
          <a:srcRect/>
          <a:stretch/>
        </p:blipFill>
        <p:spPr>
          <a:xfrm>
            <a:off x="2009791" y="658828"/>
            <a:ext cx="403631" cy="355199"/>
          </a:xfrm>
          <a:prstGeom prst="rect">
            <a:avLst/>
          </a:prstGeom>
          <a:noFill/>
          <a:ln>
            <a:noFill/>
          </a:ln>
        </p:spPr>
      </p:pic>
      <p:pic>
        <p:nvPicPr>
          <p:cNvPr id="439" name="Google Shape;439;p60"/>
          <p:cNvPicPr preferRelativeResize="0"/>
          <p:nvPr/>
        </p:nvPicPr>
        <p:blipFill rotWithShape="1">
          <a:blip r:embed="rId22">
            <a:alphaModFix/>
          </a:blip>
          <a:srcRect r="32669"/>
          <a:stretch/>
        </p:blipFill>
        <p:spPr>
          <a:xfrm>
            <a:off x="2025164" y="1032061"/>
            <a:ext cx="388258" cy="355199"/>
          </a:xfrm>
          <a:prstGeom prst="rect">
            <a:avLst/>
          </a:prstGeom>
          <a:noFill/>
          <a:ln>
            <a:noFill/>
          </a:ln>
        </p:spPr>
      </p:pic>
      <p:pic>
        <p:nvPicPr>
          <p:cNvPr id="440" name="Google Shape;440;p60"/>
          <p:cNvPicPr preferRelativeResize="0"/>
          <p:nvPr/>
        </p:nvPicPr>
        <p:blipFill rotWithShape="1">
          <a:blip r:embed="rId23">
            <a:alphaModFix/>
          </a:blip>
          <a:srcRect/>
          <a:stretch/>
        </p:blipFill>
        <p:spPr>
          <a:xfrm>
            <a:off x="2025163" y="2929603"/>
            <a:ext cx="515044" cy="335478"/>
          </a:xfrm>
          <a:prstGeom prst="rect">
            <a:avLst/>
          </a:prstGeom>
          <a:noFill/>
          <a:ln>
            <a:noFill/>
          </a:ln>
        </p:spPr>
      </p:pic>
      <p:pic>
        <p:nvPicPr>
          <p:cNvPr id="441" name="Google Shape;441;p60"/>
          <p:cNvPicPr preferRelativeResize="0"/>
          <p:nvPr/>
        </p:nvPicPr>
        <p:blipFill rotWithShape="1">
          <a:blip r:embed="rId24">
            <a:alphaModFix/>
          </a:blip>
          <a:srcRect/>
          <a:stretch/>
        </p:blipFill>
        <p:spPr>
          <a:xfrm>
            <a:off x="1321372" y="2581129"/>
            <a:ext cx="358924" cy="273826"/>
          </a:xfrm>
          <a:prstGeom prst="rect">
            <a:avLst/>
          </a:prstGeom>
          <a:noFill/>
          <a:ln>
            <a:noFill/>
          </a:ln>
        </p:spPr>
      </p:pic>
      <p:pic>
        <p:nvPicPr>
          <p:cNvPr id="442" name="Google Shape;442;p60"/>
          <p:cNvPicPr preferRelativeResize="0"/>
          <p:nvPr/>
        </p:nvPicPr>
        <p:blipFill rotWithShape="1">
          <a:blip r:embed="rId25">
            <a:alphaModFix/>
          </a:blip>
          <a:srcRect/>
          <a:stretch/>
        </p:blipFill>
        <p:spPr>
          <a:xfrm>
            <a:off x="2189846" y="4570166"/>
            <a:ext cx="403632" cy="403632"/>
          </a:xfrm>
          <a:prstGeom prst="rect">
            <a:avLst/>
          </a:prstGeom>
          <a:noFill/>
          <a:ln>
            <a:noFill/>
          </a:ln>
        </p:spPr>
      </p:pic>
      <p:pic>
        <p:nvPicPr>
          <p:cNvPr id="443" name="Google Shape;443;p60"/>
          <p:cNvPicPr preferRelativeResize="0"/>
          <p:nvPr/>
        </p:nvPicPr>
        <p:blipFill rotWithShape="1">
          <a:blip r:embed="rId26">
            <a:alphaModFix/>
          </a:blip>
          <a:srcRect/>
          <a:stretch/>
        </p:blipFill>
        <p:spPr>
          <a:xfrm>
            <a:off x="1542625" y="4572614"/>
            <a:ext cx="607487" cy="405000"/>
          </a:xfrm>
          <a:prstGeom prst="rect">
            <a:avLst/>
          </a:prstGeom>
          <a:noFill/>
          <a:ln>
            <a:noFill/>
          </a:ln>
        </p:spPr>
      </p:pic>
      <p:pic>
        <p:nvPicPr>
          <p:cNvPr id="444" name="Google Shape;444;p60"/>
          <p:cNvPicPr preferRelativeResize="0"/>
          <p:nvPr/>
        </p:nvPicPr>
        <p:blipFill rotWithShape="1">
          <a:blip r:embed="rId27">
            <a:alphaModFix/>
          </a:blip>
          <a:srcRect/>
          <a:stretch/>
        </p:blipFill>
        <p:spPr>
          <a:xfrm>
            <a:off x="1979874" y="1800699"/>
            <a:ext cx="453085" cy="405000"/>
          </a:xfrm>
          <a:prstGeom prst="rect">
            <a:avLst/>
          </a:prstGeom>
          <a:noFill/>
          <a:ln>
            <a:noFill/>
          </a:ln>
        </p:spPr>
      </p:pic>
      <p:pic>
        <p:nvPicPr>
          <p:cNvPr id="445" name="Google Shape;445;p60"/>
          <p:cNvPicPr preferRelativeResize="0"/>
          <p:nvPr/>
        </p:nvPicPr>
        <p:blipFill rotWithShape="1">
          <a:blip r:embed="rId28">
            <a:alphaModFix/>
          </a:blip>
          <a:srcRect t="16670" b="10342"/>
          <a:stretch/>
        </p:blipFill>
        <p:spPr>
          <a:xfrm>
            <a:off x="1572986" y="2225929"/>
            <a:ext cx="865163" cy="355200"/>
          </a:xfrm>
          <a:prstGeom prst="rect">
            <a:avLst/>
          </a:prstGeom>
          <a:noFill/>
          <a:ln>
            <a:noFill/>
          </a:ln>
        </p:spPr>
      </p:pic>
      <p:pic>
        <p:nvPicPr>
          <p:cNvPr id="446" name="Google Shape;446;p60"/>
          <p:cNvPicPr preferRelativeResize="0"/>
          <p:nvPr/>
        </p:nvPicPr>
        <p:blipFill rotWithShape="1">
          <a:blip r:embed="rId29">
            <a:alphaModFix/>
          </a:blip>
          <a:srcRect/>
          <a:stretch/>
        </p:blipFill>
        <p:spPr>
          <a:xfrm>
            <a:off x="2080004" y="1387260"/>
            <a:ext cx="336697" cy="462984"/>
          </a:xfrm>
          <a:prstGeom prst="rect">
            <a:avLst/>
          </a:prstGeom>
          <a:noFill/>
          <a:ln>
            <a:noFill/>
          </a:ln>
        </p:spPr>
      </p:pic>
      <p:pic>
        <p:nvPicPr>
          <p:cNvPr id="447" name="Google Shape;447;p60"/>
          <p:cNvPicPr preferRelativeResize="0"/>
          <p:nvPr/>
        </p:nvPicPr>
        <p:blipFill rotWithShape="1">
          <a:blip r:embed="rId30">
            <a:alphaModFix/>
          </a:blip>
          <a:srcRect/>
          <a:stretch/>
        </p:blipFill>
        <p:spPr>
          <a:xfrm>
            <a:off x="1926514" y="2560487"/>
            <a:ext cx="559806" cy="257610"/>
          </a:xfrm>
          <a:prstGeom prst="rect">
            <a:avLst/>
          </a:prstGeom>
          <a:noFill/>
          <a:ln>
            <a:noFill/>
          </a:ln>
        </p:spPr>
      </p:pic>
      <p:pic>
        <p:nvPicPr>
          <p:cNvPr id="448" name="Google Shape;448;p60"/>
          <p:cNvPicPr preferRelativeResize="0"/>
          <p:nvPr/>
        </p:nvPicPr>
        <p:blipFill rotWithShape="1">
          <a:blip r:embed="rId31">
            <a:alphaModFix/>
          </a:blip>
          <a:srcRect/>
          <a:stretch/>
        </p:blipFill>
        <p:spPr>
          <a:xfrm>
            <a:off x="2025163" y="4183778"/>
            <a:ext cx="642053" cy="377555"/>
          </a:xfrm>
          <a:prstGeom prst="rect">
            <a:avLst/>
          </a:prstGeom>
          <a:noFill/>
          <a:ln>
            <a:noFill/>
          </a:ln>
        </p:spPr>
      </p:pic>
      <p:pic>
        <p:nvPicPr>
          <p:cNvPr id="449" name="Google Shape;449;p60"/>
          <p:cNvPicPr preferRelativeResize="0"/>
          <p:nvPr/>
        </p:nvPicPr>
        <p:blipFill rotWithShape="1">
          <a:blip r:embed="rId32">
            <a:alphaModFix/>
          </a:blip>
          <a:srcRect/>
          <a:stretch/>
        </p:blipFill>
        <p:spPr>
          <a:xfrm>
            <a:off x="1542625" y="3276362"/>
            <a:ext cx="1074757" cy="449152"/>
          </a:xfrm>
          <a:prstGeom prst="rect">
            <a:avLst/>
          </a:prstGeom>
          <a:noFill/>
          <a:ln>
            <a:noFill/>
          </a:ln>
        </p:spPr>
      </p:pic>
      <p:sp>
        <p:nvSpPr>
          <p:cNvPr id="450" name="Google Shape;450;p60"/>
          <p:cNvSpPr txBox="1">
            <a:spLocks noGrp="1"/>
          </p:cNvSpPr>
          <p:nvPr>
            <p:ph type="sldNum" idx="4294967295"/>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20</a:t>
            </a:fld>
            <a:endParaRPr/>
          </a:p>
        </p:txBody>
      </p:sp>
      <p:sp>
        <p:nvSpPr>
          <p:cNvPr id="452" name="Google Shape;452;p60"/>
          <p:cNvSpPr/>
          <p:nvPr/>
        </p:nvSpPr>
        <p:spPr>
          <a:xfrm>
            <a:off x="0" y="4867750"/>
            <a:ext cx="1915200" cy="273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62"/>
          <p:cNvSpPr txBox="1">
            <a:spLocks noGrp="1"/>
          </p:cNvSpPr>
          <p:nvPr>
            <p:ph type="body" idx="1"/>
          </p:nvPr>
        </p:nvSpPr>
        <p:spPr>
          <a:xfrm>
            <a:off x="40200" y="1016250"/>
            <a:ext cx="8246700" cy="3263400"/>
          </a:xfrm>
          <a:prstGeom prst="rect">
            <a:avLst/>
          </a:prstGeom>
          <a:noFill/>
          <a:ln>
            <a:noFill/>
          </a:ln>
        </p:spPr>
        <p:txBody>
          <a:bodyPr spcFirstLastPara="1" wrap="square" lIns="68575" tIns="34275" rIns="68575" bIns="34275" anchor="t" anchorCtr="0">
            <a:noAutofit/>
          </a:bodyPr>
          <a:lstStyle/>
          <a:p>
            <a:pPr marL="457200" lvl="0" indent="-330200" algn="l" rtl="0">
              <a:lnSpc>
                <a:spcPct val="115000"/>
              </a:lnSpc>
              <a:spcBef>
                <a:spcPts val="800"/>
              </a:spcBef>
              <a:spcAft>
                <a:spcPts val="0"/>
              </a:spcAft>
              <a:buClr>
                <a:srgbClr val="222222"/>
              </a:buClr>
              <a:buSzPts val="1600"/>
              <a:buFont typeface="Open Sans"/>
              <a:buChar char="•"/>
            </a:pPr>
            <a:r>
              <a:rPr lang="en" sz="1600">
                <a:solidFill>
                  <a:srgbClr val="222222"/>
                </a:solidFill>
                <a:latin typeface="Open Sans"/>
                <a:ea typeface="Open Sans"/>
                <a:cs typeface="Open Sans"/>
                <a:sym typeface="Open Sans"/>
              </a:rPr>
              <a:t>Industry playing a larger role than 10-20 years ago in advancing research as well as development (where they always led)</a:t>
            </a:r>
            <a:endParaRPr sz="1600">
              <a:solidFill>
                <a:srgbClr val="222222"/>
              </a:solidFill>
              <a:latin typeface="Open Sans"/>
              <a:ea typeface="Open Sans"/>
              <a:cs typeface="Open Sans"/>
              <a:sym typeface="Open Sans"/>
            </a:endParaRPr>
          </a:p>
          <a:p>
            <a:pPr marL="457200" lvl="0" indent="-330200" algn="l" rtl="0">
              <a:lnSpc>
                <a:spcPct val="115000"/>
              </a:lnSpc>
              <a:spcBef>
                <a:spcPts val="800"/>
              </a:spcBef>
              <a:spcAft>
                <a:spcPts val="0"/>
              </a:spcAft>
              <a:buClr>
                <a:srgbClr val="222222"/>
              </a:buClr>
              <a:buSzPts val="1600"/>
              <a:buFont typeface="Open Sans"/>
              <a:buChar char="•"/>
            </a:pPr>
            <a:r>
              <a:rPr lang="en" sz="1600">
                <a:solidFill>
                  <a:srgbClr val="222222"/>
                </a:solidFill>
                <a:latin typeface="Open Sans"/>
                <a:ea typeface="Open Sans"/>
                <a:cs typeface="Open Sans"/>
                <a:sym typeface="Open Sans"/>
              </a:rPr>
              <a:t>So we need to work with and learn from them: here are four important directions</a:t>
            </a:r>
            <a:endParaRPr sz="1600">
              <a:solidFill>
                <a:srgbClr val="222222"/>
              </a:solidFill>
              <a:latin typeface="Open Sans"/>
              <a:ea typeface="Open Sans"/>
              <a:cs typeface="Open Sans"/>
              <a:sym typeface="Open Sans"/>
            </a:endParaRPr>
          </a:p>
          <a:p>
            <a:pPr marL="457200" lvl="0" indent="-330200" algn="l" rtl="0">
              <a:lnSpc>
                <a:spcPct val="115000"/>
              </a:lnSpc>
              <a:spcBef>
                <a:spcPts val="800"/>
              </a:spcBef>
              <a:spcAft>
                <a:spcPts val="0"/>
              </a:spcAft>
              <a:buClr>
                <a:srgbClr val="999999"/>
              </a:buClr>
              <a:buSzPts val="1600"/>
              <a:buChar char="•"/>
            </a:pPr>
            <a:r>
              <a:rPr lang="en" sz="1600">
                <a:solidFill>
                  <a:srgbClr val="999999"/>
                </a:solidFill>
                <a:latin typeface="Open Sans"/>
                <a:ea typeface="Open Sans"/>
                <a:cs typeface="Open Sans"/>
                <a:sym typeface="Open Sans"/>
              </a:rPr>
              <a:t>All Industry: </a:t>
            </a:r>
            <a:r>
              <a:rPr lang="en" sz="1600" b="1">
                <a:solidFill>
                  <a:srgbClr val="999999"/>
                </a:solidFill>
                <a:latin typeface="Open Sans"/>
                <a:ea typeface="Open Sans"/>
                <a:cs typeface="Open Sans"/>
                <a:sym typeface="Open Sans"/>
              </a:rPr>
              <a:t>Public and Private Clouds 94% workloads in 2021: </a:t>
            </a:r>
            <a:r>
              <a:rPr lang="en" sz="1600">
                <a:solidFill>
                  <a:srgbClr val="999999"/>
                </a:solidFill>
                <a:latin typeface="Open Sans"/>
                <a:ea typeface="Open Sans"/>
                <a:cs typeface="Open Sans"/>
                <a:sym typeface="Open Sans"/>
              </a:rPr>
              <a:t>we should focus on HPC Clouds and maximize HPC </a:t>
            </a:r>
            <a:endParaRPr sz="1600">
              <a:solidFill>
                <a:srgbClr val="999999"/>
              </a:solidFill>
              <a:latin typeface="Open Sans"/>
              <a:ea typeface="Open Sans"/>
              <a:cs typeface="Open Sans"/>
              <a:sym typeface="Open Sans"/>
            </a:endParaRPr>
          </a:p>
          <a:p>
            <a:pPr marL="457200" lvl="0" indent="-330200" algn="l" rtl="0">
              <a:lnSpc>
                <a:spcPct val="115000"/>
              </a:lnSpc>
              <a:spcBef>
                <a:spcPts val="800"/>
              </a:spcBef>
              <a:spcAft>
                <a:spcPts val="0"/>
              </a:spcAft>
              <a:buClr>
                <a:srgbClr val="999999"/>
              </a:buClr>
              <a:buSzPts val="1600"/>
              <a:buChar char="•"/>
            </a:pPr>
            <a:r>
              <a:rPr lang="en" sz="1600">
                <a:solidFill>
                  <a:srgbClr val="999999"/>
                </a:solidFill>
                <a:latin typeface="Open Sans"/>
                <a:ea typeface="Open Sans"/>
                <a:cs typeface="Open Sans"/>
                <a:sym typeface="Open Sans"/>
              </a:rPr>
              <a:t>ML Companies: Work with </a:t>
            </a:r>
            <a:r>
              <a:rPr lang="en" sz="1600" b="1">
                <a:solidFill>
                  <a:srgbClr val="999999"/>
                </a:solidFill>
                <a:latin typeface="Open Sans"/>
                <a:ea typeface="Open Sans"/>
                <a:cs typeface="Open Sans"/>
                <a:sym typeface="Open Sans"/>
              </a:rPr>
              <a:t>MLPerf </a:t>
            </a:r>
            <a:endParaRPr sz="1600" b="1">
              <a:solidFill>
                <a:srgbClr val="999999"/>
              </a:solidFill>
              <a:latin typeface="Open Sans"/>
              <a:ea typeface="Open Sans"/>
              <a:cs typeface="Open Sans"/>
              <a:sym typeface="Open Sans"/>
            </a:endParaRPr>
          </a:p>
          <a:p>
            <a:pPr marL="457200" lvl="0" indent="-330200" algn="l" rtl="0">
              <a:lnSpc>
                <a:spcPct val="115000"/>
              </a:lnSpc>
              <a:spcBef>
                <a:spcPts val="800"/>
              </a:spcBef>
              <a:spcAft>
                <a:spcPts val="0"/>
              </a:spcAft>
              <a:buClr>
                <a:srgbClr val="B30838"/>
              </a:buClr>
              <a:buSzPts val="1600"/>
              <a:buChar char="•"/>
            </a:pPr>
            <a:r>
              <a:rPr lang="en" sz="1600">
                <a:solidFill>
                  <a:srgbClr val="B30838"/>
                </a:solidFill>
                <a:latin typeface="Open Sans"/>
                <a:ea typeface="Open Sans"/>
                <a:cs typeface="Open Sans"/>
                <a:sym typeface="Open Sans"/>
              </a:rPr>
              <a:t>Microsoft: </a:t>
            </a:r>
            <a:r>
              <a:rPr lang="en" sz="1600" b="1">
                <a:solidFill>
                  <a:srgbClr val="B30838"/>
                </a:solidFill>
                <a:latin typeface="Open Sans"/>
                <a:ea typeface="Open Sans"/>
                <a:cs typeface="Open Sans"/>
                <a:sym typeface="Open Sans"/>
              </a:rPr>
              <a:t>Global AI Supercomputer: </a:t>
            </a:r>
            <a:r>
              <a:rPr lang="en" sz="1600">
                <a:solidFill>
                  <a:srgbClr val="B30838"/>
                </a:solidFill>
                <a:latin typeface="Open Sans"/>
                <a:ea typeface="Open Sans"/>
                <a:cs typeface="Open Sans"/>
                <a:sym typeface="Open Sans"/>
              </a:rPr>
              <a:t>we should be part of global scope and research architecture</a:t>
            </a:r>
            <a:endParaRPr sz="1600">
              <a:solidFill>
                <a:srgbClr val="B30838"/>
              </a:solidFill>
              <a:latin typeface="Open Sans"/>
              <a:ea typeface="Open Sans"/>
              <a:cs typeface="Open Sans"/>
              <a:sym typeface="Open Sans"/>
            </a:endParaRPr>
          </a:p>
          <a:p>
            <a:pPr marL="457200" lvl="0" indent="-330200" algn="l" rtl="0">
              <a:lnSpc>
                <a:spcPct val="115000"/>
              </a:lnSpc>
              <a:spcBef>
                <a:spcPts val="800"/>
              </a:spcBef>
              <a:spcAft>
                <a:spcPts val="0"/>
              </a:spcAft>
              <a:buClr>
                <a:srgbClr val="222222"/>
              </a:buClr>
              <a:buSzPts val="1600"/>
              <a:buChar char="•"/>
            </a:pPr>
            <a:r>
              <a:rPr lang="en" sz="1600">
                <a:solidFill>
                  <a:srgbClr val="B7B7B7"/>
                </a:solidFill>
                <a:latin typeface="Open Sans"/>
                <a:ea typeface="Open Sans"/>
                <a:cs typeface="Open Sans"/>
                <a:sym typeface="Open Sans"/>
              </a:rPr>
              <a:t>Google: </a:t>
            </a:r>
            <a:r>
              <a:rPr lang="en" sz="1600" b="1">
                <a:solidFill>
                  <a:srgbClr val="B7B7B7"/>
                </a:solidFill>
                <a:latin typeface="Open Sans"/>
                <a:ea typeface="Open Sans"/>
                <a:cs typeface="Open Sans"/>
                <a:sym typeface="Open Sans"/>
              </a:rPr>
              <a:t>Machine Learning for Systems and Systems for Machine Learning: </a:t>
            </a:r>
            <a:r>
              <a:rPr lang="en" sz="1600">
                <a:solidFill>
                  <a:srgbClr val="B7B7B7"/>
                </a:solidFill>
                <a:latin typeface="Open Sans"/>
                <a:ea typeface="Open Sans"/>
                <a:cs typeface="Open Sans"/>
                <a:sym typeface="Open Sans"/>
              </a:rPr>
              <a:t>use ML for Systems to transform all computing (simulations and analytics)</a:t>
            </a:r>
            <a:r>
              <a:rPr lang="en" sz="1600">
                <a:solidFill>
                  <a:srgbClr val="222222"/>
                </a:solidFill>
                <a:latin typeface="Open Sans"/>
                <a:ea typeface="Open Sans"/>
                <a:cs typeface="Open Sans"/>
                <a:sym typeface="Open Sans"/>
              </a:rPr>
              <a:t> </a:t>
            </a:r>
            <a:endParaRPr sz="1600">
              <a:solidFill>
                <a:srgbClr val="222222"/>
              </a:solidFill>
              <a:latin typeface="Open Sans"/>
              <a:ea typeface="Open Sans"/>
              <a:cs typeface="Open Sans"/>
              <a:sym typeface="Open Sans"/>
            </a:endParaRPr>
          </a:p>
        </p:txBody>
      </p:sp>
      <p:sp>
        <p:nvSpPr>
          <p:cNvPr id="471" name="Google Shape;471;p62"/>
          <p:cNvSpPr txBox="1">
            <a:spLocks noGrp="1"/>
          </p:cNvSpPr>
          <p:nvPr>
            <p:ph type="title"/>
          </p:nvPr>
        </p:nvSpPr>
        <p:spPr>
          <a:xfrm>
            <a:off x="400050" y="218125"/>
            <a:ext cx="7886700" cy="5445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400"/>
              <a:buNone/>
            </a:pPr>
            <a:r>
              <a:rPr lang="en" b="1">
                <a:latin typeface="Open Sans"/>
                <a:ea typeface="Open Sans"/>
                <a:cs typeface="Open Sans"/>
                <a:sym typeface="Open Sans"/>
              </a:rPr>
              <a:t>Learning from Industry</a:t>
            </a:r>
            <a:endParaRPr b="1">
              <a:latin typeface="Open Sans"/>
              <a:ea typeface="Open Sans"/>
              <a:cs typeface="Open Sans"/>
              <a:sym typeface="Open Sans"/>
            </a:endParaRPr>
          </a:p>
        </p:txBody>
      </p:sp>
      <p:sp>
        <p:nvSpPr>
          <p:cNvPr id="472" name="Google Shape;472;p62"/>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sp>
        <p:nvSpPr>
          <p:cNvPr id="473" name="Google Shape;473;p62"/>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63"/>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grpSp>
        <p:nvGrpSpPr>
          <p:cNvPr id="479" name="Google Shape;479;p63"/>
          <p:cNvGrpSpPr/>
          <p:nvPr/>
        </p:nvGrpSpPr>
        <p:grpSpPr>
          <a:xfrm>
            <a:off x="4794480" y="936836"/>
            <a:ext cx="4401940" cy="3363147"/>
            <a:chOff x="0" y="407601"/>
            <a:chExt cx="9144038" cy="4471676"/>
          </a:xfrm>
        </p:grpSpPr>
        <p:pic>
          <p:nvPicPr>
            <p:cNvPr id="480" name="Google Shape;480;p63"/>
            <p:cNvPicPr preferRelativeResize="0"/>
            <p:nvPr/>
          </p:nvPicPr>
          <p:blipFill rotWithShape="1">
            <a:blip r:embed="rId3">
              <a:alphaModFix/>
            </a:blip>
            <a:srcRect t="1633" b="5021"/>
            <a:stretch/>
          </p:blipFill>
          <p:spPr>
            <a:xfrm>
              <a:off x="21" y="439270"/>
              <a:ext cx="9144017" cy="4440007"/>
            </a:xfrm>
            <a:prstGeom prst="rect">
              <a:avLst/>
            </a:prstGeom>
            <a:noFill/>
            <a:ln>
              <a:noFill/>
            </a:ln>
          </p:spPr>
        </p:pic>
        <p:pic>
          <p:nvPicPr>
            <p:cNvPr id="481" name="Google Shape;481;p63"/>
            <p:cNvPicPr preferRelativeResize="0"/>
            <p:nvPr/>
          </p:nvPicPr>
          <p:blipFill rotWithShape="1">
            <a:blip r:embed="rId3">
              <a:alphaModFix/>
            </a:blip>
            <a:srcRect t="24173" b="73582"/>
            <a:stretch/>
          </p:blipFill>
          <p:spPr>
            <a:xfrm>
              <a:off x="0" y="407601"/>
              <a:ext cx="9144008" cy="107473"/>
            </a:xfrm>
            <a:prstGeom prst="rect">
              <a:avLst/>
            </a:prstGeom>
            <a:noFill/>
            <a:ln>
              <a:noFill/>
            </a:ln>
          </p:spPr>
        </p:pic>
      </p:grpSp>
      <p:sp>
        <p:nvSpPr>
          <p:cNvPr id="482" name="Google Shape;482;p63"/>
          <p:cNvSpPr txBox="1">
            <a:spLocks noGrp="1"/>
          </p:cNvSpPr>
          <p:nvPr>
            <p:ph type="title"/>
          </p:nvPr>
        </p:nvSpPr>
        <p:spPr>
          <a:xfrm>
            <a:off x="207725" y="207750"/>
            <a:ext cx="64236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000">
                <a:solidFill>
                  <a:srgbClr val="515151"/>
                </a:solidFill>
              </a:rPr>
              <a:t>Microsoft Summer 2018: Global AI Supercomputer</a:t>
            </a:r>
            <a:endParaRPr sz="1400">
              <a:solidFill>
                <a:srgbClr val="515151"/>
              </a:solidFill>
            </a:endParaRPr>
          </a:p>
        </p:txBody>
      </p:sp>
      <p:sp>
        <p:nvSpPr>
          <p:cNvPr id="483" name="Google Shape;483;p63"/>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22</a:t>
            </a:fld>
            <a:endParaRPr/>
          </a:p>
        </p:txBody>
      </p:sp>
      <p:cxnSp>
        <p:nvCxnSpPr>
          <p:cNvPr id="484" name="Google Shape;484;p63"/>
          <p:cNvCxnSpPr/>
          <p:nvPr/>
        </p:nvCxnSpPr>
        <p:spPr>
          <a:xfrm>
            <a:off x="278275" y="788150"/>
            <a:ext cx="1887900" cy="0"/>
          </a:xfrm>
          <a:prstGeom prst="straightConnector1">
            <a:avLst/>
          </a:prstGeom>
          <a:noFill/>
          <a:ln w="19050" cap="flat" cmpd="sng">
            <a:solidFill>
              <a:srgbClr val="B30838"/>
            </a:solidFill>
            <a:prstDash val="solid"/>
            <a:round/>
            <a:headEnd type="none" w="med" len="med"/>
            <a:tailEnd type="none" w="med" len="med"/>
          </a:ln>
        </p:spPr>
      </p:cxnSp>
      <p:sp>
        <p:nvSpPr>
          <p:cNvPr id="485" name="Google Shape;485;p63"/>
          <p:cNvSpPr txBox="1"/>
          <p:nvPr/>
        </p:nvSpPr>
        <p:spPr>
          <a:xfrm>
            <a:off x="3270154" y="4417500"/>
            <a:ext cx="2373300" cy="2769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400"/>
              <a:buFont typeface="Calibri"/>
              <a:buNone/>
            </a:pPr>
            <a:r>
              <a:rPr lang="en" sz="1200" b="0" i="0" u="none" strike="noStrike" cap="none">
                <a:solidFill>
                  <a:srgbClr val="000000"/>
                </a:solidFill>
                <a:latin typeface="Calibri"/>
                <a:ea typeface="Calibri"/>
                <a:cs typeface="Calibri"/>
                <a:sym typeface="Calibri"/>
              </a:rPr>
              <a:t>By Donald  Kossmann</a:t>
            </a:r>
            <a:endParaRPr sz="1200" b="0" i="0" u="none" strike="noStrike" cap="none">
              <a:solidFill>
                <a:srgbClr val="000000"/>
              </a:solidFill>
              <a:latin typeface="Calibri"/>
              <a:ea typeface="Calibri"/>
              <a:cs typeface="Calibri"/>
              <a:sym typeface="Calibri"/>
            </a:endParaRPr>
          </a:p>
        </p:txBody>
      </p:sp>
      <p:pic>
        <p:nvPicPr>
          <p:cNvPr id="486" name="Google Shape;486;p63"/>
          <p:cNvPicPr preferRelativeResize="0"/>
          <p:nvPr/>
        </p:nvPicPr>
        <p:blipFill rotWithShape="1">
          <a:blip r:embed="rId4">
            <a:alphaModFix/>
          </a:blip>
          <a:srcRect/>
          <a:stretch/>
        </p:blipFill>
        <p:spPr>
          <a:xfrm>
            <a:off x="-38700" y="936850"/>
            <a:ext cx="4851549" cy="3353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64"/>
          <p:cNvSpPr txBox="1">
            <a:spLocks noGrp="1"/>
          </p:cNvSpPr>
          <p:nvPr>
            <p:ph type="body" idx="1"/>
          </p:nvPr>
        </p:nvSpPr>
        <p:spPr>
          <a:xfrm>
            <a:off x="59700" y="954763"/>
            <a:ext cx="9024600" cy="3589200"/>
          </a:xfrm>
          <a:prstGeom prst="rect">
            <a:avLst/>
          </a:prstGeom>
          <a:noFill/>
          <a:ln>
            <a:noFill/>
          </a:ln>
        </p:spPr>
        <p:txBody>
          <a:bodyPr spcFirstLastPara="1" wrap="square" lIns="68575" tIns="34275" rIns="68575" bIns="34275" anchor="t" anchorCtr="0">
            <a:noAutofit/>
          </a:bodyPr>
          <a:lstStyle/>
          <a:p>
            <a:pPr marL="457200" lvl="0" indent="-317500" algn="l" rtl="0">
              <a:lnSpc>
                <a:spcPct val="115000"/>
              </a:lnSpc>
              <a:spcBef>
                <a:spcPts val="800"/>
              </a:spcBef>
              <a:spcAft>
                <a:spcPts val="0"/>
              </a:spcAft>
              <a:buSzPts val="1400"/>
              <a:buFont typeface="Open Sans"/>
              <a:buChar char="•"/>
            </a:pPr>
            <a:r>
              <a:rPr lang="en" sz="1400" b="1">
                <a:latin typeface="Open Sans"/>
                <a:ea typeface="Open Sans"/>
                <a:cs typeface="Open Sans"/>
                <a:sym typeface="Open Sans"/>
              </a:rPr>
              <a:t>Global </a:t>
            </a:r>
            <a:r>
              <a:rPr lang="en" sz="1400">
                <a:latin typeface="Open Sans"/>
                <a:ea typeface="Open Sans"/>
                <a:cs typeface="Open Sans"/>
                <a:sym typeface="Open Sans"/>
              </a:rPr>
              <a:t>says we are all involved - it is an HPDC system</a:t>
            </a:r>
            <a:endParaRPr sz="1600">
              <a:latin typeface="Open Sans"/>
              <a:ea typeface="Open Sans"/>
              <a:cs typeface="Open Sans"/>
              <a:sym typeface="Open Sans"/>
            </a:endParaRPr>
          </a:p>
          <a:p>
            <a:pPr marL="457200" lvl="0" indent="-31750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I added “Modeling” to get the Global AI and</a:t>
            </a:r>
            <a:r>
              <a:rPr lang="en" sz="1400" b="1">
                <a:latin typeface="Open Sans"/>
                <a:ea typeface="Open Sans"/>
                <a:cs typeface="Open Sans"/>
                <a:sym typeface="Open Sans"/>
              </a:rPr>
              <a:t> Modeling</a:t>
            </a:r>
            <a:r>
              <a:rPr lang="en" sz="1400">
                <a:latin typeface="Open Sans"/>
                <a:ea typeface="Open Sans"/>
                <a:cs typeface="Open Sans"/>
                <a:sym typeface="Open Sans"/>
              </a:rPr>
              <a:t> Supercomputer GAIMSC</a:t>
            </a:r>
            <a:endParaRPr sz="1400">
              <a:latin typeface="Open Sans"/>
              <a:ea typeface="Open Sans"/>
              <a:cs typeface="Open Sans"/>
              <a:sym typeface="Open Sans"/>
            </a:endParaRPr>
          </a:p>
          <a:p>
            <a:pPr marL="457200" lvl="0" indent="-31750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There is only a cloud at the logical center but it’s physically distributed and domated by a few major players</a:t>
            </a:r>
            <a:endParaRPr sz="1400">
              <a:latin typeface="Open Sans"/>
              <a:ea typeface="Open Sans"/>
              <a:cs typeface="Open Sans"/>
              <a:sym typeface="Open Sans"/>
            </a:endParaRPr>
          </a:p>
          <a:p>
            <a:pPr marL="457200" lvl="0" indent="-31750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Modeling was meant to include classic simulation oriented supercomputers</a:t>
            </a:r>
            <a:endParaRPr sz="1400">
              <a:latin typeface="Open Sans"/>
              <a:ea typeface="Open Sans"/>
              <a:cs typeface="Open Sans"/>
              <a:sym typeface="Open Sans"/>
            </a:endParaRPr>
          </a:p>
          <a:p>
            <a:pPr marL="457200" lvl="0" indent="-31750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Even in Big Data, one needs to build a model for the machine learning to use</a:t>
            </a:r>
            <a:endParaRPr sz="1400">
              <a:latin typeface="Open Sans"/>
              <a:ea typeface="Open Sans"/>
              <a:cs typeface="Open Sans"/>
              <a:sym typeface="Open Sans"/>
            </a:endParaRPr>
          </a:p>
          <a:p>
            <a:pPr marL="457200" lvl="0" indent="-31750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GAIMSC will use classic HPC for data analytics which has similarities to big simulations (</a:t>
            </a:r>
            <a:r>
              <a:rPr lang="en" sz="1400" b="1">
                <a:latin typeface="Open Sans"/>
                <a:ea typeface="Open Sans"/>
                <a:cs typeface="Open Sans"/>
                <a:sym typeface="Open Sans"/>
              </a:rPr>
              <a:t>HPCforML</a:t>
            </a:r>
            <a:r>
              <a:rPr lang="en" sz="1400">
                <a:latin typeface="Open Sans"/>
                <a:ea typeface="Open Sans"/>
                <a:cs typeface="Open Sans"/>
                <a:sym typeface="Open Sans"/>
              </a:rPr>
              <a:t>)</a:t>
            </a:r>
            <a:endParaRPr sz="1400">
              <a:latin typeface="Open Sans"/>
              <a:ea typeface="Open Sans"/>
              <a:cs typeface="Open Sans"/>
              <a:sym typeface="Open Sans"/>
            </a:endParaRPr>
          </a:p>
          <a:p>
            <a:pPr marL="457200" lvl="0" indent="-31750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GAIMSC must also support I/O centric data management with Hadoop etc.</a:t>
            </a:r>
            <a:endParaRPr sz="1400">
              <a:latin typeface="Open Sans"/>
              <a:ea typeface="Open Sans"/>
              <a:cs typeface="Open Sans"/>
              <a:sym typeface="Open Sans"/>
            </a:endParaRPr>
          </a:p>
          <a:p>
            <a:pPr marL="457200" lvl="0" indent="-31750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Nature of I/O subsystem controversial for such </a:t>
            </a:r>
            <a:r>
              <a:rPr lang="en" sz="1400" b="1">
                <a:latin typeface="Open Sans"/>
                <a:ea typeface="Open Sans"/>
                <a:cs typeface="Open Sans"/>
                <a:sym typeface="Open Sans"/>
              </a:rPr>
              <a:t>HPC clouds</a:t>
            </a:r>
            <a:endParaRPr sz="1400" b="1">
              <a:latin typeface="Open Sans"/>
              <a:ea typeface="Open Sans"/>
              <a:cs typeface="Open Sans"/>
              <a:sym typeface="Open Sans"/>
            </a:endParaRPr>
          </a:p>
          <a:p>
            <a:pPr marL="914400" lvl="1" indent="-31750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Lustre v. HDFS; importance of SSD and NVMe; </a:t>
            </a:r>
            <a:endParaRPr sz="1400">
              <a:latin typeface="Open Sans"/>
              <a:ea typeface="Open Sans"/>
              <a:cs typeface="Open Sans"/>
              <a:sym typeface="Open Sans"/>
            </a:endParaRPr>
          </a:p>
          <a:p>
            <a:pPr marL="457200" lvl="0" indent="-31750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HPC Clouds would suggest that MPI runs well on Mesos and Kubernetes and with Java and Python</a:t>
            </a:r>
            <a:endParaRPr sz="1400">
              <a:latin typeface="Open Sans"/>
              <a:ea typeface="Open Sans"/>
              <a:cs typeface="Open Sans"/>
              <a:sym typeface="Open Sans"/>
            </a:endParaRPr>
          </a:p>
        </p:txBody>
      </p:sp>
      <p:sp>
        <p:nvSpPr>
          <p:cNvPr id="492" name="Google Shape;492;p64"/>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cxnSp>
        <p:nvCxnSpPr>
          <p:cNvPr id="493" name="Google Shape;493;p64"/>
          <p:cNvCxnSpPr/>
          <p:nvPr/>
        </p:nvCxnSpPr>
        <p:spPr>
          <a:xfrm>
            <a:off x="278275" y="1016750"/>
            <a:ext cx="1887900" cy="0"/>
          </a:xfrm>
          <a:prstGeom prst="straightConnector1">
            <a:avLst/>
          </a:prstGeom>
          <a:noFill/>
          <a:ln w="19050" cap="flat" cmpd="sng">
            <a:solidFill>
              <a:srgbClr val="B30838"/>
            </a:solidFill>
            <a:prstDash val="solid"/>
            <a:round/>
            <a:headEnd type="none" w="med" len="med"/>
            <a:tailEnd type="none" w="med" len="med"/>
          </a:ln>
        </p:spPr>
      </p:cxnSp>
      <p:sp>
        <p:nvSpPr>
          <p:cNvPr id="494" name="Google Shape;494;p64"/>
          <p:cNvSpPr txBox="1">
            <a:spLocks noGrp="1"/>
          </p:cNvSpPr>
          <p:nvPr>
            <p:ph type="title"/>
          </p:nvPr>
        </p:nvSpPr>
        <p:spPr>
          <a:xfrm>
            <a:off x="207725" y="259825"/>
            <a:ext cx="64236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000">
                <a:solidFill>
                  <a:srgbClr val="515151"/>
                </a:solidFill>
              </a:rPr>
              <a:t>Overall Global AI and Modeling Supercomputer GAIMSC Architecture </a:t>
            </a:r>
            <a:endParaRPr sz="2000" b="0">
              <a:solidFill>
                <a:srgbClr val="515151"/>
              </a:solidFill>
              <a:latin typeface="Open Sans SemiBold"/>
              <a:ea typeface="Open Sans SemiBold"/>
              <a:cs typeface="Open Sans SemiBold"/>
              <a:sym typeface="Open Sans SemiBold"/>
            </a:endParaRPr>
          </a:p>
        </p:txBody>
      </p:sp>
      <p:sp>
        <p:nvSpPr>
          <p:cNvPr id="495" name="Google Shape;495;p64"/>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65"/>
          <p:cNvSpPr txBox="1">
            <a:spLocks noGrp="1"/>
          </p:cNvSpPr>
          <p:nvPr>
            <p:ph type="title"/>
          </p:nvPr>
        </p:nvSpPr>
        <p:spPr>
          <a:xfrm>
            <a:off x="400050" y="218125"/>
            <a:ext cx="7886700" cy="5445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400"/>
              <a:buNone/>
            </a:pPr>
            <a:r>
              <a:rPr lang="en" b="1">
                <a:latin typeface="Open Sans"/>
                <a:ea typeface="Open Sans"/>
                <a:cs typeface="Open Sans"/>
                <a:sym typeface="Open Sans"/>
              </a:rPr>
              <a:t>Learning from Industry</a:t>
            </a:r>
            <a:endParaRPr b="1">
              <a:latin typeface="Open Sans"/>
              <a:ea typeface="Open Sans"/>
              <a:cs typeface="Open Sans"/>
              <a:sym typeface="Open Sans"/>
            </a:endParaRPr>
          </a:p>
        </p:txBody>
      </p:sp>
      <p:sp>
        <p:nvSpPr>
          <p:cNvPr id="501" name="Google Shape;501;p65"/>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sp>
        <p:nvSpPr>
          <p:cNvPr id="502" name="Google Shape;502;p65"/>
          <p:cNvSpPr txBox="1">
            <a:spLocks noGrp="1"/>
          </p:cNvSpPr>
          <p:nvPr>
            <p:ph type="body" idx="1"/>
          </p:nvPr>
        </p:nvSpPr>
        <p:spPr>
          <a:xfrm>
            <a:off x="40200" y="1016250"/>
            <a:ext cx="8246700" cy="3263400"/>
          </a:xfrm>
          <a:prstGeom prst="rect">
            <a:avLst/>
          </a:prstGeom>
          <a:noFill/>
          <a:ln>
            <a:noFill/>
          </a:ln>
        </p:spPr>
        <p:txBody>
          <a:bodyPr spcFirstLastPara="1" wrap="square" lIns="68575" tIns="34275" rIns="68575" bIns="34275" anchor="t" anchorCtr="0">
            <a:noAutofit/>
          </a:bodyPr>
          <a:lstStyle/>
          <a:p>
            <a:pPr marL="457200" lvl="0" indent="-330200" algn="l" rtl="0">
              <a:lnSpc>
                <a:spcPct val="115000"/>
              </a:lnSpc>
              <a:spcBef>
                <a:spcPts val="800"/>
              </a:spcBef>
              <a:spcAft>
                <a:spcPts val="0"/>
              </a:spcAft>
              <a:buSzPts val="1600"/>
              <a:buFont typeface="Open Sans"/>
              <a:buChar char="•"/>
            </a:pPr>
            <a:r>
              <a:rPr lang="en" sz="1600">
                <a:latin typeface="Open Sans"/>
                <a:ea typeface="Open Sans"/>
                <a:cs typeface="Open Sans"/>
                <a:sym typeface="Open Sans"/>
              </a:rPr>
              <a:t>Industry playing a larger role than 10-20 years ago in advancing research as well as development (where they always led)</a:t>
            </a:r>
            <a:endParaRPr sz="1600">
              <a:latin typeface="Open Sans"/>
              <a:ea typeface="Open Sans"/>
              <a:cs typeface="Open Sans"/>
              <a:sym typeface="Open Sans"/>
            </a:endParaRPr>
          </a:p>
          <a:p>
            <a:pPr marL="457200" lvl="0" indent="-330200" algn="l" rtl="0">
              <a:lnSpc>
                <a:spcPct val="115000"/>
              </a:lnSpc>
              <a:spcBef>
                <a:spcPts val="800"/>
              </a:spcBef>
              <a:spcAft>
                <a:spcPts val="0"/>
              </a:spcAft>
              <a:buSzPts val="1600"/>
              <a:buFont typeface="Open Sans"/>
              <a:buChar char="•"/>
            </a:pPr>
            <a:r>
              <a:rPr lang="en" sz="1600">
                <a:latin typeface="Open Sans"/>
                <a:ea typeface="Open Sans"/>
                <a:cs typeface="Open Sans"/>
                <a:sym typeface="Open Sans"/>
              </a:rPr>
              <a:t>So we need to work with and learn from them: here are four important directions</a:t>
            </a:r>
            <a:endParaRPr sz="1600">
              <a:latin typeface="Open Sans"/>
              <a:ea typeface="Open Sans"/>
              <a:cs typeface="Open Sans"/>
              <a:sym typeface="Open Sans"/>
            </a:endParaRPr>
          </a:p>
          <a:p>
            <a:pPr marL="457200" lvl="0" indent="-330200" algn="l" rtl="0">
              <a:lnSpc>
                <a:spcPct val="115000"/>
              </a:lnSpc>
              <a:spcBef>
                <a:spcPts val="800"/>
              </a:spcBef>
              <a:spcAft>
                <a:spcPts val="0"/>
              </a:spcAft>
              <a:buClr>
                <a:srgbClr val="999999"/>
              </a:buClr>
              <a:buSzPts val="1600"/>
              <a:buChar char="•"/>
            </a:pPr>
            <a:r>
              <a:rPr lang="en" sz="1600">
                <a:solidFill>
                  <a:srgbClr val="999999"/>
                </a:solidFill>
                <a:latin typeface="Open Sans"/>
                <a:ea typeface="Open Sans"/>
                <a:cs typeface="Open Sans"/>
                <a:sym typeface="Open Sans"/>
              </a:rPr>
              <a:t>All Industry: </a:t>
            </a:r>
            <a:r>
              <a:rPr lang="en" sz="1600" b="1">
                <a:solidFill>
                  <a:srgbClr val="999999"/>
                </a:solidFill>
                <a:latin typeface="Open Sans"/>
                <a:ea typeface="Open Sans"/>
                <a:cs typeface="Open Sans"/>
                <a:sym typeface="Open Sans"/>
              </a:rPr>
              <a:t>Public and Private Clouds 94% workloads in 2021: </a:t>
            </a:r>
            <a:r>
              <a:rPr lang="en" sz="1600">
                <a:solidFill>
                  <a:srgbClr val="999999"/>
                </a:solidFill>
                <a:latin typeface="Open Sans"/>
                <a:ea typeface="Open Sans"/>
                <a:cs typeface="Open Sans"/>
                <a:sym typeface="Open Sans"/>
              </a:rPr>
              <a:t>we should focus on HPC Clouds and maximize </a:t>
            </a:r>
            <a:endParaRPr sz="1600">
              <a:solidFill>
                <a:srgbClr val="999999"/>
              </a:solidFill>
              <a:latin typeface="Open Sans"/>
              <a:ea typeface="Open Sans"/>
              <a:cs typeface="Open Sans"/>
              <a:sym typeface="Open Sans"/>
            </a:endParaRPr>
          </a:p>
          <a:p>
            <a:pPr marL="457200" lvl="0" indent="-330200" algn="l" rtl="0">
              <a:lnSpc>
                <a:spcPct val="115000"/>
              </a:lnSpc>
              <a:spcBef>
                <a:spcPts val="800"/>
              </a:spcBef>
              <a:spcAft>
                <a:spcPts val="0"/>
              </a:spcAft>
              <a:buClr>
                <a:srgbClr val="999999"/>
              </a:buClr>
              <a:buSzPts val="1600"/>
              <a:buChar char="•"/>
            </a:pPr>
            <a:r>
              <a:rPr lang="en" sz="1600">
                <a:solidFill>
                  <a:srgbClr val="999999"/>
                </a:solidFill>
                <a:latin typeface="Open Sans"/>
                <a:ea typeface="Open Sans"/>
                <a:cs typeface="Open Sans"/>
                <a:sym typeface="Open Sans"/>
              </a:rPr>
              <a:t>ML Companies: Work with </a:t>
            </a:r>
            <a:r>
              <a:rPr lang="en" sz="1600" b="1">
                <a:solidFill>
                  <a:srgbClr val="999999"/>
                </a:solidFill>
                <a:latin typeface="Open Sans"/>
                <a:ea typeface="Open Sans"/>
                <a:cs typeface="Open Sans"/>
                <a:sym typeface="Open Sans"/>
              </a:rPr>
              <a:t>MLPerf </a:t>
            </a:r>
            <a:endParaRPr sz="1600" b="1">
              <a:solidFill>
                <a:srgbClr val="999999"/>
              </a:solidFill>
              <a:latin typeface="Open Sans"/>
              <a:ea typeface="Open Sans"/>
              <a:cs typeface="Open Sans"/>
              <a:sym typeface="Open Sans"/>
            </a:endParaRPr>
          </a:p>
          <a:p>
            <a:pPr marL="457200" lvl="0" indent="-330200" algn="l" rtl="0">
              <a:lnSpc>
                <a:spcPct val="115000"/>
              </a:lnSpc>
              <a:spcBef>
                <a:spcPts val="800"/>
              </a:spcBef>
              <a:spcAft>
                <a:spcPts val="0"/>
              </a:spcAft>
              <a:buClr>
                <a:srgbClr val="999999"/>
              </a:buClr>
              <a:buSzPts val="1600"/>
              <a:buChar char="•"/>
            </a:pPr>
            <a:r>
              <a:rPr lang="en" sz="1600">
                <a:solidFill>
                  <a:srgbClr val="999999"/>
                </a:solidFill>
                <a:latin typeface="Open Sans"/>
                <a:ea typeface="Open Sans"/>
                <a:cs typeface="Open Sans"/>
                <a:sym typeface="Open Sans"/>
              </a:rPr>
              <a:t>Microsoft: </a:t>
            </a:r>
            <a:r>
              <a:rPr lang="en" sz="1600" b="1">
                <a:solidFill>
                  <a:srgbClr val="999999"/>
                </a:solidFill>
                <a:latin typeface="Open Sans"/>
                <a:ea typeface="Open Sans"/>
                <a:cs typeface="Open Sans"/>
                <a:sym typeface="Open Sans"/>
              </a:rPr>
              <a:t>Global AI Supercomputer: </a:t>
            </a:r>
            <a:r>
              <a:rPr lang="en" sz="1600">
                <a:solidFill>
                  <a:srgbClr val="999999"/>
                </a:solidFill>
                <a:latin typeface="Open Sans"/>
                <a:ea typeface="Open Sans"/>
                <a:cs typeface="Open Sans"/>
                <a:sym typeface="Open Sans"/>
              </a:rPr>
              <a:t>we should be part of global scope and research architecture</a:t>
            </a:r>
            <a:endParaRPr sz="1600">
              <a:solidFill>
                <a:srgbClr val="999999"/>
              </a:solidFill>
              <a:latin typeface="Open Sans"/>
              <a:ea typeface="Open Sans"/>
              <a:cs typeface="Open Sans"/>
              <a:sym typeface="Open Sans"/>
            </a:endParaRPr>
          </a:p>
          <a:p>
            <a:pPr marL="457200" lvl="0" indent="-330200" algn="l" rtl="0">
              <a:lnSpc>
                <a:spcPct val="115000"/>
              </a:lnSpc>
              <a:spcBef>
                <a:spcPts val="800"/>
              </a:spcBef>
              <a:spcAft>
                <a:spcPts val="0"/>
              </a:spcAft>
              <a:buClr>
                <a:srgbClr val="B30838"/>
              </a:buClr>
              <a:buSzPts val="1600"/>
              <a:buChar char="•"/>
            </a:pPr>
            <a:r>
              <a:rPr lang="en" sz="1600">
                <a:solidFill>
                  <a:srgbClr val="B30838"/>
                </a:solidFill>
                <a:latin typeface="Open Sans"/>
                <a:ea typeface="Open Sans"/>
                <a:cs typeface="Open Sans"/>
                <a:sym typeface="Open Sans"/>
              </a:rPr>
              <a:t>Google: </a:t>
            </a:r>
            <a:r>
              <a:rPr lang="en" sz="1600" b="1">
                <a:solidFill>
                  <a:srgbClr val="B30838"/>
                </a:solidFill>
                <a:latin typeface="Open Sans"/>
                <a:ea typeface="Open Sans"/>
                <a:cs typeface="Open Sans"/>
                <a:sym typeface="Open Sans"/>
              </a:rPr>
              <a:t>Machine Learning for Systems and Systems for Machine Learning: </a:t>
            </a:r>
            <a:r>
              <a:rPr lang="en" sz="1600">
                <a:solidFill>
                  <a:srgbClr val="B30838"/>
                </a:solidFill>
                <a:latin typeface="Open Sans"/>
                <a:ea typeface="Open Sans"/>
                <a:cs typeface="Open Sans"/>
                <a:sym typeface="Open Sans"/>
              </a:rPr>
              <a:t>use ML for Systems to transform all computing (simulations and analytics) </a:t>
            </a:r>
            <a:endParaRPr sz="1600">
              <a:solidFill>
                <a:srgbClr val="B30838"/>
              </a:solidFill>
              <a:latin typeface="Open Sans"/>
              <a:ea typeface="Open Sans"/>
              <a:cs typeface="Open Sans"/>
              <a:sym typeface="Open Sans"/>
            </a:endParaRPr>
          </a:p>
        </p:txBody>
      </p:sp>
      <p:sp>
        <p:nvSpPr>
          <p:cNvPr id="503" name="Google Shape;503;p65"/>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508" name="Google Shape;508;p66"/>
          <p:cNvPicPr preferRelativeResize="0"/>
          <p:nvPr/>
        </p:nvPicPr>
        <p:blipFill rotWithShape="1">
          <a:blip r:embed="rId3">
            <a:alphaModFix/>
          </a:blip>
          <a:srcRect l="22120" r="17768"/>
          <a:stretch/>
        </p:blipFill>
        <p:spPr>
          <a:xfrm>
            <a:off x="4232975" y="207125"/>
            <a:ext cx="4562749" cy="4335724"/>
          </a:xfrm>
          <a:prstGeom prst="rect">
            <a:avLst/>
          </a:prstGeom>
          <a:noFill/>
          <a:ln>
            <a:noFill/>
          </a:ln>
        </p:spPr>
      </p:pic>
      <p:sp>
        <p:nvSpPr>
          <p:cNvPr id="509" name="Google Shape;509;p66"/>
          <p:cNvSpPr/>
          <p:nvPr/>
        </p:nvSpPr>
        <p:spPr>
          <a:xfrm>
            <a:off x="278275" y="1181350"/>
            <a:ext cx="3408600" cy="22776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66"/>
          <p:cNvSpPr txBox="1">
            <a:spLocks noGrp="1"/>
          </p:cNvSpPr>
          <p:nvPr>
            <p:ph type="body" idx="1"/>
          </p:nvPr>
        </p:nvSpPr>
        <p:spPr>
          <a:xfrm>
            <a:off x="278275" y="1257550"/>
            <a:ext cx="3215100" cy="2277600"/>
          </a:xfrm>
          <a:prstGeom prst="rect">
            <a:avLst/>
          </a:prstGeom>
          <a:noFill/>
          <a:ln>
            <a:noFill/>
          </a:ln>
        </p:spPr>
        <p:txBody>
          <a:bodyPr spcFirstLastPara="1" wrap="square" lIns="68575" tIns="34275" rIns="68575" bIns="34275" anchor="t" anchorCtr="0">
            <a:noAutofit/>
          </a:bodyPr>
          <a:lstStyle/>
          <a:p>
            <a:pPr marL="457200" lvl="0" indent="-323850" algn="l" rtl="0">
              <a:lnSpc>
                <a:spcPct val="115000"/>
              </a:lnSpc>
              <a:spcBef>
                <a:spcPts val="800"/>
              </a:spcBef>
              <a:spcAft>
                <a:spcPts val="0"/>
              </a:spcAft>
              <a:buSzPts val="1500"/>
              <a:buFont typeface="Open Sans"/>
              <a:buChar char="•"/>
            </a:pPr>
            <a:r>
              <a:rPr lang="en" sz="1500">
                <a:latin typeface="Open Sans"/>
                <a:ea typeface="Open Sans"/>
                <a:cs typeface="Open Sans"/>
                <a:sym typeface="Open Sans"/>
              </a:rPr>
              <a:t>ML for optimizing parallel computing (load balancing)</a:t>
            </a:r>
            <a:endParaRPr sz="1500">
              <a:latin typeface="Open Sans"/>
              <a:ea typeface="Open Sans"/>
              <a:cs typeface="Open Sans"/>
              <a:sym typeface="Open Sans"/>
            </a:endParaRPr>
          </a:p>
          <a:p>
            <a:pPr marL="457200" lvl="0" indent="-323850" algn="l" rtl="0">
              <a:lnSpc>
                <a:spcPct val="115000"/>
              </a:lnSpc>
              <a:spcBef>
                <a:spcPts val="800"/>
              </a:spcBef>
              <a:spcAft>
                <a:spcPts val="0"/>
              </a:spcAft>
              <a:buSzPts val="1500"/>
              <a:buFont typeface="Open Sans"/>
              <a:buChar char="•"/>
            </a:pPr>
            <a:r>
              <a:rPr lang="en" sz="1500">
                <a:latin typeface="Open Sans"/>
                <a:ea typeface="Open Sans"/>
                <a:cs typeface="Open Sans"/>
                <a:sym typeface="Open Sans"/>
              </a:rPr>
              <a:t>Learned Index Structure</a:t>
            </a:r>
            <a:endParaRPr sz="1500">
              <a:latin typeface="Open Sans"/>
              <a:ea typeface="Open Sans"/>
              <a:cs typeface="Open Sans"/>
              <a:sym typeface="Open Sans"/>
            </a:endParaRPr>
          </a:p>
          <a:p>
            <a:pPr marL="457200" lvl="0" indent="-323850" algn="l" rtl="0">
              <a:lnSpc>
                <a:spcPct val="115000"/>
              </a:lnSpc>
              <a:spcBef>
                <a:spcPts val="800"/>
              </a:spcBef>
              <a:spcAft>
                <a:spcPts val="0"/>
              </a:spcAft>
              <a:buSzPts val="1500"/>
              <a:buFont typeface="Open Sans"/>
              <a:buChar char="•"/>
            </a:pPr>
            <a:r>
              <a:rPr lang="en" sz="1500">
                <a:latin typeface="Open Sans"/>
                <a:ea typeface="Open Sans"/>
                <a:cs typeface="Open Sans"/>
                <a:sym typeface="Open Sans"/>
              </a:rPr>
              <a:t>ML for Data-center Efficiency</a:t>
            </a:r>
            <a:endParaRPr sz="1500">
              <a:latin typeface="Open Sans"/>
              <a:ea typeface="Open Sans"/>
              <a:cs typeface="Open Sans"/>
              <a:sym typeface="Open Sans"/>
            </a:endParaRPr>
          </a:p>
          <a:p>
            <a:pPr marL="457200" lvl="0" indent="-323850" algn="l" rtl="0">
              <a:lnSpc>
                <a:spcPct val="115000"/>
              </a:lnSpc>
              <a:spcBef>
                <a:spcPts val="800"/>
              </a:spcBef>
              <a:spcAft>
                <a:spcPts val="0"/>
              </a:spcAft>
              <a:buSzPts val="1500"/>
              <a:buFont typeface="Open Sans"/>
              <a:buChar char="•"/>
            </a:pPr>
            <a:r>
              <a:rPr lang="en" sz="1500">
                <a:latin typeface="Open Sans"/>
                <a:ea typeface="Open Sans"/>
                <a:cs typeface="Open Sans"/>
                <a:sym typeface="Open Sans"/>
              </a:rPr>
              <a:t>ML to replace heuristics and user choices (Autotuning)</a:t>
            </a:r>
            <a:endParaRPr sz="1500">
              <a:latin typeface="Open Sans"/>
              <a:ea typeface="Open Sans"/>
              <a:cs typeface="Open Sans"/>
              <a:sym typeface="Open Sans"/>
            </a:endParaRPr>
          </a:p>
        </p:txBody>
      </p:sp>
      <p:sp>
        <p:nvSpPr>
          <p:cNvPr id="511" name="Google Shape;511;p66"/>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cxnSp>
        <p:nvCxnSpPr>
          <p:cNvPr id="512" name="Google Shape;512;p66"/>
          <p:cNvCxnSpPr/>
          <p:nvPr/>
        </p:nvCxnSpPr>
        <p:spPr>
          <a:xfrm>
            <a:off x="278275" y="975325"/>
            <a:ext cx="1887900" cy="0"/>
          </a:xfrm>
          <a:prstGeom prst="straightConnector1">
            <a:avLst/>
          </a:prstGeom>
          <a:noFill/>
          <a:ln w="19050" cap="flat" cmpd="sng">
            <a:solidFill>
              <a:srgbClr val="B30838"/>
            </a:solidFill>
            <a:prstDash val="solid"/>
            <a:round/>
            <a:headEnd type="none" w="med" len="med"/>
            <a:tailEnd type="none" w="med" len="med"/>
          </a:ln>
        </p:spPr>
      </p:cxnSp>
      <p:sp>
        <p:nvSpPr>
          <p:cNvPr id="513" name="Google Shape;513;p66"/>
          <p:cNvSpPr txBox="1">
            <a:spLocks noGrp="1"/>
          </p:cNvSpPr>
          <p:nvPr>
            <p:ph type="title"/>
          </p:nvPr>
        </p:nvSpPr>
        <p:spPr>
          <a:xfrm>
            <a:off x="207725" y="259825"/>
            <a:ext cx="64236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2000">
                <a:solidFill>
                  <a:srgbClr val="515151"/>
                </a:solidFill>
              </a:rPr>
              <a:t>Dean at NeurIPS </a:t>
            </a:r>
            <a:endParaRPr sz="2000">
              <a:solidFill>
                <a:srgbClr val="515151"/>
              </a:solidFill>
            </a:endParaRPr>
          </a:p>
          <a:p>
            <a:pPr marL="0" lvl="0" indent="0" algn="l" rtl="0">
              <a:lnSpc>
                <a:spcPct val="115000"/>
              </a:lnSpc>
              <a:spcBef>
                <a:spcPts val="0"/>
              </a:spcBef>
              <a:spcAft>
                <a:spcPts val="0"/>
              </a:spcAft>
              <a:buNone/>
            </a:pPr>
            <a:r>
              <a:rPr lang="en" sz="1400">
                <a:solidFill>
                  <a:srgbClr val="515151"/>
                </a:solidFill>
              </a:rPr>
              <a:t>DECEMBER 2017</a:t>
            </a:r>
            <a:endParaRPr sz="1400">
              <a:solidFill>
                <a:srgbClr val="515151"/>
              </a:solidFill>
            </a:endParaRPr>
          </a:p>
        </p:txBody>
      </p:sp>
      <p:sp>
        <p:nvSpPr>
          <p:cNvPr id="514" name="Google Shape;514;p66"/>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67"/>
          <p:cNvSpPr txBox="1">
            <a:spLocks noGrp="1"/>
          </p:cNvSpPr>
          <p:nvPr>
            <p:ph type="body" idx="1"/>
          </p:nvPr>
        </p:nvSpPr>
        <p:spPr>
          <a:xfrm>
            <a:off x="119500" y="1105150"/>
            <a:ext cx="8124000" cy="3459900"/>
          </a:xfrm>
          <a:prstGeom prst="rect">
            <a:avLst/>
          </a:prstGeom>
          <a:noFill/>
          <a:ln>
            <a:noFill/>
          </a:ln>
        </p:spPr>
        <p:txBody>
          <a:bodyPr spcFirstLastPara="1" wrap="square" lIns="68575" tIns="34275" rIns="68575" bIns="34275" anchor="t" anchorCtr="0">
            <a:noAutofit/>
          </a:bodyPr>
          <a:lstStyle/>
          <a:p>
            <a:pPr marL="457200" lvl="0" indent="-31750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We could replace “Systems” by “Cyberinfrastructure” or by “HPC” and/or “HPDC”</a:t>
            </a:r>
            <a:endParaRPr sz="1400">
              <a:latin typeface="Open Sans"/>
              <a:ea typeface="Open Sans"/>
              <a:cs typeface="Open Sans"/>
              <a:sym typeface="Open Sans"/>
            </a:endParaRPr>
          </a:p>
          <a:p>
            <a:pPr marL="457200" lvl="0" indent="-31750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I use HPC as we are aiming at systems that support big data or big simulations and almost by (my) definition could naturally involve HPC.</a:t>
            </a:r>
            <a:endParaRPr sz="1400">
              <a:latin typeface="Open Sans"/>
              <a:ea typeface="Open Sans"/>
              <a:cs typeface="Open Sans"/>
              <a:sym typeface="Open Sans"/>
            </a:endParaRPr>
          </a:p>
          <a:p>
            <a:pPr marL="457200" lvl="0" indent="-31750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So we get </a:t>
            </a:r>
            <a:r>
              <a:rPr lang="en" sz="1400" b="1">
                <a:latin typeface="Open Sans"/>
                <a:ea typeface="Open Sans"/>
                <a:cs typeface="Open Sans"/>
                <a:sym typeface="Open Sans"/>
              </a:rPr>
              <a:t>ML for HPC</a:t>
            </a:r>
            <a:r>
              <a:rPr lang="en" sz="1400">
                <a:latin typeface="Open Sans"/>
                <a:ea typeface="Open Sans"/>
                <a:cs typeface="Open Sans"/>
                <a:sym typeface="Open Sans"/>
              </a:rPr>
              <a:t> and </a:t>
            </a:r>
            <a:r>
              <a:rPr lang="en" sz="1400" b="1">
                <a:latin typeface="Open Sans"/>
                <a:ea typeface="Open Sans"/>
                <a:cs typeface="Open Sans"/>
                <a:sym typeface="Open Sans"/>
              </a:rPr>
              <a:t>HPC for ML </a:t>
            </a:r>
            <a:r>
              <a:rPr lang="en" sz="1400">
                <a:latin typeface="Open Sans"/>
                <a:ea typeface="Open Sans"/>
                <a:cs typeface="Open Sans"/>
                <a:sym typeface="Open Sans"/>
              </a:rPr>
              <a:t>or </a:t>
            </a:r>
            <a:r>
              <a:rPr lang="en" sz="1400" b="1">
                <a:latin typeface="Open Sans"/>
                <a:ea typeface="Open Sans"/>
                <a:cs typeface="Open Sans"/>
                <a:sym typeface="Open Sans"/>
              </a:rPr>
              <a:t>ML for HPDC</a:t>
            </a:r>
            <a:r>
              <a:rPr lang="en" sz="1400">
                <a:latin typeface="Open Sans"/>
                <a:ea typeface="Open Sans"/>
                <a:cs typeface="Open Sans"/>
                <a:sym typeface="Open Sans"/>
              </a:rPr>
              <a:t> and </a:t>
            </a:r>
            <a:r>
              <a:rPr lang="en" sz="1400" b="1">
                <a:latin typeface="Open Sans"/>
                <a:ea typeface="Open Sans"/>
                <a:cs typeface="Open Sans"/>
                <a:sym typeface="Open Sans"/>
              </a:rPr>
              <a:t>HPDC for ML </a:t>
            </a:r>
            <a:endParaRPr sz="1400">
              <a:latin typeface="Open Sans"/>
              <a:ea typeface="Open Sans"/>
              <a:cs typeface="Open Sans"/>
              <a:sym typeface="Open Sans"/>
            </a:endParaRPr>
          </a:p>
          <a:p>
            <a:pPr marL="457200" lvl="0" indent="-317500" algn="l" rtl="0">
              <a:lnSpc>
                <a:spcPct val="115000"/>
              </a:lnSpc>
              <a:spcBef>
                <a:spcPts val="800"/>
              </a:spcBef>
              <a:spcAft>
                <a:spcPts val="0"/>
              </a:spcAft>
              <a:buSzPts val="1400"/>
              <a:buFont typeface="Open Sans"/>
              <a:buChar char="•"/>
            </a:pPr>
            <a:r>
              <a:rPr lang="en" sz="1400" b="1">
                <a:latin typeface="Open Sans"/>
                <a:ea typeface="Open Sans"/>
                <a:cs typeface="Open Sans"/>
                <a:sym typeface="Open Sans"/>
              </a:rPr>
              <a:t>HPC for ML</a:t>
            </a:r>
            <a:r>
              <a:rPr lang="en" sz="1400">
                <a:latin typeface="Open Sans"/>
                <a:ea typeface="Open Sans"/>
                <a:cs typeface="Open Sans"/>
                <a:sym typeface="Open Sans"/>
              </a:rPr>
              <a:t> is very important but has been quite well studied and understood</a:t>
            </a:r>
            <a:endParaRPr sz="1400">
              <a:latin typeface="Open Sans"/>
              <a:ea typeface="Open Sans"/>
              <a:cs typeface="Open Sans"/>
              <a:sym typeface="Open Sans"/>
            </a:endParaRPr>
          </a:p>
          <a:p>
            <a:pPr marL="914400" lvl="1" indent="-31750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It makes  data analytics run much faster</a:t>
            </a:r>
            <a:endParaRPr sz="1400">
              <a:latin typeface="Open Sans"/>
              <a:ea typeface="Open Sans"/>
              <a:cs typeface="Open Sans"/>
              <a:sym typeface="Open Sans"/>
            </a:endParaRPr>
          </a:p>
          <a:p>
            <a:pPr marL="457200" lvl="0" indent="-317500" algn="l" rtl="0">
              <a:lnSpc>
                <a:spcPct val="115000"/>
              </a:lnSpc>
              <a:spcBef>
                <a:spcPts val="800"/>
              </a:spcBef>
              <a:spcAft>
                <a:spcPts val="0"/>
              </a:spcAft>
              <a:buSzPts val="1400"/>
              <a:buFont typeface="Open Sans"/>
              <a:buChar char="•"/>
            </a:pPr>
            <a:r>
              <a:rPr lang="en" sz="1400" b="1">
                <a:latin typeface="Open Sans"/>
                <a:ea typeface="Open Sans"/>
                <a:cs typeface="Open Sans"/>
                <a:sym typeface="Open Sans"/>
              </a:rPr>
              <a:t>ML for HPC</a:t>
            </a:r>
            <a:r>
              <a:rPr lang="en" sz="1400">
                <a:latin typeface="Open Sans"/>
                <a:ea typeface="Open Sans"/>
                <a:cs typeface="Open Sans"/>
                <a:sym typeface="Open Sans"/>
              </a:rPr>
              <a:t> is transformative both as a technology and for application progress enabled</a:t>
            </a:r>
            <a:endParaRPr sz="1400">
              <a:latin typeface="Open Sans"/>
              <a:ea typeface="Open Sans"/>
              <a:cs typeface="Open Sans"/>
              <a:sym typeface="Open Sans"/>
            </a:endParaRPr>
          </a:p>
          <a:p>
            <a:pPr marL="914400" lvl="1" indent="-31750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If it is ML for HPC running ML, then we have the creepy situation of the AI supercomputer improving itself</a:t>
            </a:r>
            <a:endParaRPr sz="1400">
              <a:latin typeface="Open Sans"/>
              <a:ea typeface="Open Sans"/>
              <a:cs typeface="Open Sans"/>
              <a:sym typeface="Open Sans"/>
            </a:endParaRPr>
          </a:p>
          <a:p>
            <a:pPr marL="914400" lvl="1" indent="-31750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Microsoft 2018 faculty summit discussed ML to improve Big Data systems e.g. configure database system.</a:t>
            </a:r>
            <a:endParaRPr sz="1400">
              <a:latin typeface="Open Sans"/>
              <a:ea typeface="Open Sans"/>
              <a:cs typeface="Open Sans"/>
              <a:sym typeface="Open Sans"/>
            </a:endParaRPr>
          </a:p>
        </p:txBody>
      </p:sp>
      <p:sp>
        <p:nvSpPr>
          <p:cNvPr id="520" name="Google Shape;520;p67"/>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cxnSp>
        <p:nvCxnSpPr>
          <p:cNvPr id="521" name="Google Shape;521;p67"/>
          <p:cNvCxnSpPr/>
          <p:nvPr/>
        </p:nvCxnSpPr>
        <p:spPr>
          <a:xfrm>
            <a:off x="278275" y="1016750"/>
            <a:ext cx="1887900" cy="0"/>
          </a:xfrm>
          <a:prstGeom prst="straightConnector1">
            <a:avLst/>
          </a:prstGeom>
          <a:noFill/>
          <a:ln w="19050" cap="flat" cmpd="sng">
            <a:solidFill>
              <a:srgbClr val="B30838"/>
            </a:solidFill>
            <a:prstDash val="solid"/>
            <a:round/>
            <a:headEnd type="none" w="med" len="med"/>
            <a:tailEnd type="none" w="med" len="med"/>
          </a:ln>
        </p:spPr>
      </p:cxnSp>
      <p:sp>
        <p:nvSpPr>
          <p:cNvPr id="522" name="Google Shape;522;p67"/>
          <p:cNvSpPr txBox="1">
            <a:spLocks noGrp="1"/>
          </p:cNvSpPr>
          <p:nvPr>
            <p:ph type="title"/>
          </p:nvPr>
        </p:nvSpPr>
        <p:spPr>
          <a:xfrm>
            <a:off x="207725" y="259825"/>
            <a:ext cx="64236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000">
                <a:solidFill>
                  <a:srgbClr val="515151"/>
                </a:solidFill>
              </a:rPr>
              <a:t>Implications of Machine Learning for Systems and Systems for Machine Learning</a:t>
            </a:r>
            <a:endParaRPr sz="2000" b="0">
              <a:solidFill>
                <a:srgbClr val="515151"/>
              </a:solidFill>
              <a:latin typeface="Open Sans SemiBold"/>
              <a:ea typeface="Open Sans SemiBold"/>
              <a:cs typeface="Open Sans SemiBold"/>
              <a:sym typeface="Open Sans SemiBold"/>
            </a:endParaRPr>
          </a:p>
        </p:txBody>
      </p:sp>
      <p:sp>
        <p:nvSpPr>
          <p:cNvPr id="523" name="Google Shape;523;p67"/>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68"/>
          <p:cNvSpPr txBox="1">
            <a:spLocks noGrp="1"/>
          </p:cNvSpPr>
          <p:nvPr>
            <p:ph type="body" idx="1"/>
          </p:nvPr>
        </p:nvSpPr>
        <p:spPr>
          <a:xfrm>
            <a:off x="119500" y="848175"/>
            <a:ext cx="8748000" cy="3846300"/>
          </a:xfrm>
          <a:prstGeom prst="rect">
            <a:avLst/>
          </a:prstGeom>
          <a:noFill/>
          <a:ln>
            <a:noFill/>
          </a:ln>
        </p:spPr>
        <p:txBody>
          <a:bodyPr spcFirstLastPara="1" wrap="square" lIns="68575" tIns="34275" rIns="68575" bIns="34275" anchor="t" anchorCtr="0">
            <a:noAutofit/>
          </a:bodyPr>
          <a:lstStyle/>
          <a:p>
            <a:pPr marL="457200" marR="0" lvl="0" indent="-336550" algn="l" rtl="0">
              <a:lnSpc>
                <a:spcPct val="115000"/>
              </a:lnSpc>
              <a:spcBef>
                <a:spcPts val="800"/>
              </a:spcBef>
              <a:spcAft>
                <a:spcPts val="0"/>
              </a:spcAft>
              <a:buSzPts val="1700"/>
              <a:buFont typeface="Open Sans"/>
              <a:buChar char="•"/>
            </a:pPr>
            <a:r>
              <a:rPr lang="en" sz="1700" b="1">
                <a:latin typeface="Open Sans"/>
                <a:ea typeface="Open Sans"/>
                <a:cs typeface="Open Sans"/>
                <a:sym typeface="Open Sans"/>
              </a:rPr>
              <a:t>MLforHPDC/HPC</a:t>
            </a:r>
            <a:r>
              <a:rPr lang="en" sz="1700">
                <a:latin typeface="Open Sans"/>
                <a:ea typeface="Open Sans"/>
                <a:cs typeface="Open Sans"/>
                <a:sym typeface="Open Sans"/>
              </a:rPr>
              <a:t> can be further subdivided into several categories:</a:t>
            </a:r>
            <a:endParaRPr sz="1700">
              <a:latin typeface="Open Sans"/>
              <a:ea typeface="Open Sans"/>
              <a:cs typeface="Open Sans"/>
              <a:sym typeface="Open Sans"/>
            </a:endParaRPr>
          </a:p>
          <a:p>
            <a:pPr marL="914400" marR="0" lvl="1" indent="-336550" algn="l" rtl="0">
              <a:lnSpc>
                <a:spcPct val="115000"/>
              </a:lnSpc>
              <a:spcBef>
                <a:spcPts val="0"/>
              </a:spcBef>
              <a:spcAft>
                <a:spcPts val="0"/>
              </a:spcAft>
              <a:buSzPts val="1700"/>
              <a:buFont typeface="Open Sans"/>
              <a:buChar char="•"/>
            </a:pPr>
            <a:r>
              <a:rPr lang="en" sz="1700" b="1">
                <a:latin typeface="Open Sans"/>
                <a:ea typeface="Open Sans"/>
                <a:cs typeface="Open Sans"/>
                <a:sym typeface="Open Sans"/>
              </a:rPr>
              <a:t>MLafterHPC</a:t>
            </a:r>
            <a:r>
              <a:rPr lang="en" sz="1700">
                <a:latin typeface="Open Sans"/>
                <a:ea typeface="Open Sans"/>
                <a:cs typeface="Open Sans"/>
                <a:sym typeface="Open Sans"/>
              </a:rPr>
              <a:t>: ML analyzing results of HPC as in trajectory analysis and structure identification in biomolecular simulations. Well established and successful</a:t>
            </a:r>
            <a:endParaRPr sz="1700">
              <a:latin typeface="Open Sans"/>
              <a:ea typeface="Open Sans"/>
              <a:cs typeface="Open Sans"/>
              <a:sym typeface="Open Sans"/>
            </a:endParaRPr>
          </a:p>
          <a:p>
            <a:pPr marL="914400" lvl="1" indent="-336550" algn="l" rtl="0">
              <a:lnSpc>
                <a:spcPct val="115000"/>
              </a:lnSpc>
              <a:spcBef>
                <a:spcPts val="0"/>
              </a:spcBef>
              <a:spcAft>
                <a:spcPts val="0"/>
              </a:spcAft>
              <a:buSzPts val="1700"/>
              <a:buFont typeface="Open Sans"/>
              <a:buChar char="•"/>
            </a:pPr>
            <a:r>
              <a:rPr lang="en" sz="1700" b="1">
                <a:latin typeface="Open Sans"/>
                <a:ea typeface="Open Sans"/>
                <a:cs typeface="Open Sans"/>
                <a:sym typeface="Open Sans"/>
              </a:rPr>
              <a:t>MLControl</a:t>
            </a:r>
            <a:r>
              <a:rPr lang="en" sz="1700">
                <a:latin typeface="Open Sans"/>
                <a:ea typeface="Open Sans"/>
                <a:cs typeface="Open Sans"/>
                <a:sym typeface="Open Sans"/>
              </a:rPr>
              <a:t>: Using simulations (with HPC) and ML in control of experiments and in objective driven computational campaigns. Here simulation surrogates are very valuable to allow real-time predictions. </a:t>
            </a:r>
            <a:endParaRPr sz="1700">
              <a:latin typeface="Open Sans"/>
              <a:ea typeface="Open Sans"/>
              <a:cs typeface="Open Sans"/>
              <a:sym typeface="Open Sans"/>
            </a:endParaRPr>
          </a:p>
          <a:p>
            <a:pPr marL="914400" marR="0" lvl="1" indent="-336550" algn="l" rtl="0">
              <a:lnSpc>
                <a:spcPct val="115000"/>
              </a:lnSpc>
              <a:spcBef>
                <a:spcPts val="0"/>
              </a:spcBef>
              <a:spcAft>
                <a:spcPts val="0"/>
              </a:spcAft>
              <a:buSzPts val="1700"/>
              <a:buFont typeface="Open Sans"/>
              <a:buChar char="•"/>
            </a:pPr>
            <a:r>
              <a:rPr lang="en" sz="1700" b="1">
                <a:solidFill>
                  <a:srgbClr val="B30838"/>
                </a:solidFill>
                <a:latin typeface="Open Sans"/>
                <a:ea typeface="Open Sans"/>
                <a:cs typeface="Open Sans"/>
                <a:sym typeface="Open Sans"/>
              </a:rPr>
              <a:t>MLAutotuning</a:t>
            </a:r>
            <a:r>
              <a:rPr lang="en" sz="1700">
                <a:latin typeface="Open Sans"/>
                <a:ea typeface="Open Sans"/>
                <a:cs typeface="Open Sans"/>
                <a:sym typeface="Open Sans"/>
              </a:rPr>
              <a:t>: Using ML to configure (autotune) ML or HPC simulations.</a:t>
            </a:r>
            <a:endParaRPr sz="1700">
              <a:latin typeface="Open Sans"/>
              <a:ea typeface="Open Sans"/>
              <a:cs typeface="Open Sans"/>
              <a:sym typeface="Open Sans"/>
            </a:endParaRPr>
          </a:p>
          <a:p>
            <a:pPr marL="914400" marR="0" lvl="1" indent="-336550" algn="l" rtl="0">
              <a:lnSpc>
                <a:spcPct val="115000"/>
              </a:lnSpc>
              <a:spcBef>
                <a:spcPts val="0"/>
              </a:spcBef>
              <a:spcAft>
                <a:spcPts val="0"/>
              </a:spcAft>
              <a:buSzPts val="1700"/>
              <a:buFont typeface="Open Sans"/>
              <a:buChar char="•"/>
            </a:pPr>
            <a:r>
              <a:rPr lang="en" sz="1700" b="1">
                <a:solidFill>
                  <a:srgbClr val="B30838"/>
                </a:solidFill>
                <a:latin typeface="Open Sans"/>
                <a:ea typeface="Open Sans"/>
                <a:cs typeface="Open Sans"/>
                <a:sym typeface="Open Sans"/>
              </a:rPr>
              <a:t>MLaroundHPC</a:t>
            </a:r>
            <a:r>
              <a:rPr lang="en" sz="1700">
                <a:latin typeface="Open Sans"/>
                <a:ea typeface="Open Sans"/>
                <a:cs typeface="Open Sans"/>
                <a:sym typeface="Open Sans"/>
              </a:rPr>
              <a:t>: Using ML to learn from simulations and produce learned surrogates for the simulations or parts of simulations. The same ML wrapper can also learn configurations as well as results. </a:t>
            </a:r>
            <a:r>
              <a:rPr lang="en" sz="1700" b="1">
                <a:solidFill>
                  <a:srgbClr val="B30838"/>
                </a:solidFill>
                <a:latin typeface="Open Sans"/>
                <a:ea typeface="Open Sans"/>
                <a:cs typeface="Open Sans"/>
                <a:sym typeface="Open Sans"/>
              </a:rPr>
              <a:t>Most Important.</a:t>
            </a:r>
            <a:endParaRPr sz="1700">
              <a:solidFill>
                <a:srgbClr val="999999"/>
              </a:solidFill>
              <a:latin typeface="Open Sans"/>
              <a:ea typeface="Open Sans"/>
              <a:cs typeface="Open Sans"/>
              <a:sym typeface="Open Sans"/>
            </a:endParaRPr>
          </a:p>
        </p:txBody>
      </p:sp>
      <p:sp>
        <p:nvSpPr>
          <p:cNvPr id="529" name="Google Shape;529;p68"/>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cxnSp>
        <p:nvCxnSpPr>
          <p:cNvPr id="530" name="Google Shape;530;p68"/>
          <p:cNvCxnSpPr/>
          <p:nvPr/>
        </p:nvCxnSpPr>
        <p:spPr>
          <a:xfrm>
            <a:off x="278275" y="788150"/>
            <a:ext cx="1887900" cy="0"/>
          </a:xfrm>
          <a:prstGeom prst="straightConnector1">
            <a:avLst/>
          </a:prstGeom>
          <a:noFill/>
          <a:ln w="19050" cap="flat" cmpd="sng">
            <a:solidFill>
              <a:srgbClr val="B30838"/>
            </a:solidFill>
            <a:prstDash val="solid"/>
            <a:round/>
            <a:headEnd type="none" w="med" len="med"/>
            <a:tailEnd type="none" w="med" len="med"/>
          </a:ln>
        </p:spPr>
      </p:cxnSp>
      <p:sp>
        <p:nvSpPr>
          <p:cNvPr id="531" name="Google Shape;531;p68"/>
          <p:cNvSpPr txBox="1">
            <a:spLocks noGrp="1"/>
          </p:cNvSpPr>
          <p:nvPr>
            <p:ph type="title"/>
          </p:nvPr>
        </p:nvSpPr>
        <p:spPr>
          <a:xfrm>
            <a:off x="207725" y="183625"/>
            <a:ext cx="64236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200">
                <a:solidFill>
                  <a:srgbClr val="515151"/>
                </a:solidFill>
              </a:rPr>
              <a:t>MLforHPDC/HPC (ML for Systems) in detail</a:t>
            </a:r>
            <a:endParaRPr sz="2200" b="0">
              <a:solidFill>
                <a:srgbClr val="515151"/>
              </a:solidFill>
              <a:latin typeface="Open Sans SemiBold"/>
              <a:ea typeface="Open Sans SemiBold"/>
              <a:cs typeface="Open Sans SemiBold"/>
              <a:sym typeface="Open Sans SemiBold"/>
            </a:endParaRPr>
          </a:p>
        </p:txBody>
      </p:sp>
      <p:sp>
        <p:nvSpPr>
          <p:cNvPr id="532" name="Google Shape;532;p68"/>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p69"/>
          <p:cNvPicPr preferRelativeResize="0"/>
          <p:nvPr/>
        </p:nvPicPr>
        <p:blipFill rotWithShape="1">
          <a:blip r:embed="rId3">
            <a:alphaModFix/>
          </a:blip>
          <a:srcRect l="803"/>
          <a:stretch/>
        </p:blipFill>
        <p:spPr>
          <a:xfrm>
            <a:off x="0" y="0"/>
            <a:ext cx="9143995" cy="5143501"/>
          </a:xfrm>
          <a:prstGeom prst="rect">
            <a:avLst/>
          </a:prstGeom>
          <a:noFill/>
          <a:ln>
            <a:noFill/>
          </a:ln>
        </p:spPr>
      </p:pic>
      <p:sp>
        <p:nvSpPr>
          <p:cNvPr id="538" name="Google Shape;538;p69"/>
          <p:cNvSpPr/>
          <p:nvPr/>
        </p:nvSpPr>
        <p:spPr>
          <a:xfrm>
            <a:off x="5700" y="-5000"/>
            <a:ext cx="9218400" cy="5148600"/>
          </a:xfrm>
          <a:prstGeom prst="rect">
            <a:avLst/>
          </a:prstGeom>
          <a:solidFill>
            <a:srgbClr val="FFFFFF">
              <a:alpha val="62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69"/>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28</a:t>
            </a:fld>
            <a:endParaRPr/>
          </a:p>
        </p:txBody>
      </p:sp>
      <p:sp>
        <p:nvSpPr>
          <p:cNvPr id="540" name="Google Shape;540;p69"/>
          <p:cNvSpPr/>
          <p:nvPr/>
        </p:nvSpPr>
        <p:spPr>
          <a:xfrm>
            <a:off x="0" y="1607400"/>
            <a:ext cx="7848300" cy="1928700"/>
          </a:xfrm>
          <a:prstGeom prst="rect">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41" name="Google Shape;541;p69"/>
          <p:cNvCxnSpPr/>
          <p:nvPr/>
        </p:nvCxnSpPr>
        <p:spPr>
          <a:xfrm>
            <a:off x="-750" y="3536100"/>
            <a:ext cx="7849800" cy="0"/>
          </a:xfrm>
          <a:prstGeom prst="straightConnector1">
            <a:avLst/>
          </a:prstGeom>
          <a:noFill/>
          <a:ln w="28575" cap="flat" cmpd="sng">
            <a:solidFill>
              <a:srgbClr val="B30838"/>
            </a:solidFill>
            <a:prstDash val="solid"/>
            <a:round/>
            <a:headEnd type="none" w="med" len="med"/>
            <a:tailEnd type="none" w="med" len="med"/>
          </a:ln>
        </p:spPr>
      </p:cxnSp>
      <p:sp>
        <p:nvSpPr>
          <p:cNvPr id="542" name="Google Shape;542;p69"/>
          <p:cNvSpPr txBox="1">
            <a:spLocks noGrp="1"/>
          </p:cNvSpPr>
          <p:nvPr>
            <p:ph type="title" idx="4294967295"/>
          </p:nvPr>
        </p:nvSpPr>
        <p:spPr>
          <a:xfrm>
            <a:off x="816800" y="2124175"/>
            <a:ext cx="6652200" cy="10578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4800">
                <a:solidFill>
                  <a:srgbClr val="F3F3F3"/>
                </a:solidFill>
                <a:latin typeface="Open Sans"/>
                <a:ea typeface="Open Sans"/>
                <a:cs typeface="Open Sans"/>
                <a:sym typeface="Open Sans"/>
              </a:rPr>
              <a:t>MLaroundHPDC/HPC</a:t>
            </a:r>
            <a:endParaRPr sz="4800">
              <a:solidFill>
                <a:srgbClr val="F3F3F3"/>
              </a:solidFill>
              <a:latin typeface="Open Sans"/>
              <a:ea typeface="Open Sans"/>
              <a:cs typeface="Open Sans"/>
              <a:sym typeface="Open Sans"/>
            </a:endParaRPr>
          </a:p>
          <a:p>
            <a:pPr marL="0" lvl="0" indent="0" algn="l" rtl="0">
              <a:lnSpc>
                <a:spcPct val="115000"/>
              </a:lnSpc>
              <a:spcBef>
                <a:spcPts val="0"/>
              </a:spcBef>
              <a:spcAft>
                <a:spcPts val="0"/>
              </a:spcAft>
              <a:buNone/>
            </a:pPr>
            <a:r>
              <a:rPr lang="en" sz="4800">
                <a:solidFill>
                  <a:srgbClr val="F3F3F3"/>
                </a:solidFill>
                <a:latin typeface="Open Sans"/>
                <a:ea typeface="Open Sans"/>
                <a:cs typeface="Open Sans"/>
                <a:sym typeface="Open Sans"/>
              </a:rPr>
              <a:t>MLAutotuning</a:t>
            </a:r>
            <a:endParaRPr sz="4800">
              <a:solidFill>
                <a:srgbClr val="F3F3F3"/>
              </a:solidFill>
              <a:latin typeface="Open Sans"/>
              <a:ea typeface="Open Sans"/>
              <a:cs typeface="Open Sans"/>
              <a:sym typeface="Open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70"/>
          <p:cNvSpPr txBox="1">
            <a:spLocks noGrp="1"/>
          </p:cNvSpPr>
          <p:nvPr>
            <p:ph type="body" idx="1"/>
          </p:nvPr>
        </p:nvSpPr>
        <p:spPr>
          <a:xfrm>
            <a:off x="119500" y="1181350"/>
            <a:ext cx="9024600" cy="3513000"/>
          </a:xfrm>
          <a:prstGeom prst="rect">
            <a:avLst/>
          </a:prstGeom>
          <a:noFill/>
          <a:ln>
            <a:noFill/>
          </a:ln>
        </p:spPr>
        <p:txBody>
          <a:bodyPr spcFirstLastPara="1" wrap="square" lIns="68575" tIns="34275" rIns="68575" bIns="34275" anchor="t" anchorCtr="0">
            <a:noAutofit/>
          </a:bodyPr>
          <a:lstStyle/>
          <a:p>
            <a:pPr marL="457200" lvl="0" indent="-330200" algn="l" rtl="0">
              <a:lnSpc>
                <a:spcPct val="115000"/>
              </a:lnSpc>
              <a:spcBef>
                <a:spcPts val="0"/>
              </a:spcBef>
              <a:spcAft>
                <a:spcPts val="0"/>
              </a:spcAft>
              <a:buSzPts val="1600"/>
              <a:buChar char="•"/>
            </a:pPr>
            <a:r>
              <a:rPr lang="en" sz="1600" u="sng">
                <a:solidFill>
                  <a:schemeClr val="hlink"/>
                </a:solidFill>
                <a:latin typeface="Arial"/>
                <a:ea typeface="Arial"/>
                <a:cs typeface="Arial"/>
                <a:sym typeface="Arial"/>
                <a:hlinkClick r:id="rId3"/>
              </a:rPr>
              <a:t>http://dsc.soic.indiana.edu/publications/Learning%20EverywhereResource.pdf</a:t>
            </a:r>
            <a:endParaRPr sz="1600">
              <a:latin typeface="Arial"/>
              <a:ea typeface="Arial"/>
              <a:cs typeface="Arial"/>
              <a:sym typeface="Arial"/>
            </a:endParaRPr>
          </a:p>
          <a:p>
            <a:pPr marL="457200" lvl="0" indent="-330200" algn="l" rtl="0">
              <a:lnSpc>
                <a:spcPct val="115000"/>
              </a:lnSpc>
              <a:spcBef>
                <a:spcPts val="0"/>
              </a:spcBef>
              <a:spcAft>
                <a:spcPts val="0"/>
              </a:spcAft>
              <a:buSzPts val="1600"/>
              <a:buChar char="•"/>
            </a:pPr>
            <a:r>
              <a:rPr lang="en" sz="1600">
                <a:highlight>
                  <a:schemeClr val="lt1"/>
                </a:highlight>
                <a:latin typeface="Arial"/>
                <a:ea typeface="Arial"/>
                <a:cs typeface="Arial"/>
                <a:sym typeface="Arial"/>
              </a:rPr>
              <a:t>111 Citations (mainly 2017 or later) with very short comments</a:t>
            </a:r>
            <a:endParaRPr sz="1600">
              <a:latin typeface="Arial"/>
              <a:ea typeface="Arial"/>
              <a:cs typeface="Arial"/>
              <a:sym typeface="Arial"/>
            </a:endParaRPr>
          </a:p>
          <a:p>
            <a:pPr marL="457200" lvl="0" indent="-330200" algn="l" rtl="0">
              <a:lnSpc>
                <a:spcPct val="115000"/>
              </a:lnSpc>
              <a:spcBef>
                <a:spcPts val="0"/>
              </a:spcBef>
              <a:spcAft>
                <a:spcPts val="0"/>
              </a:spcAft>
              <a:buSzPts val="1600"/>
              <a:buChar char="•"/>
            </a:pPr>
            <a:r>
              <a:rPr lang="en" sz="1600">
                <a:highlight>
                  <a:schemeClr val="lt1"/>
                </a:highlight>
                <a:latin typeface="Arial"/>
                <a:ea typeface="Arial"/>
                <a:cs typeface="Arial"/>
                <a:sym typeface="Arial"/>
              </a:rPr>
              <a:t>MLaroundHPC/MLAutotuning: not much on </a:t>
            </a:r>
            <a:r>
              <a:rPr lang="en" sz="1600" b="1">
                <a:highlight>
                  <a:schemeClr val="lt1"/>
                </a:highlight>
                <a:latin typeface="Arial"/>
                <a:ea typeface="Arial"/>
                <a:cs typeface="Arial"/>
                <a:sym typeface="Arial"/>
              </a:rPr>
              <a:t>Computer Science</a:t>
            </a:r>
            <a:r>
              <a:rPr lang="en" sz="1600">
                <a:highlight>
                  <a:schemeClr val="lt1"/>
                </a:highlight>
                <a:latin typeface="Arial"/>
                <a:ea typeface="Arial"/>
                <a:cs typeface="Arial"/>
                <a:sym typeface="Arial"/>
              </a:rPr>
              <a:t> or </a:t>
            </a:r>
            <a:r>
              <a:rPr lang="en" sz="1600" b="1">
                <a:latin typeface="Arial"/>
                <a:ea typeface="Arial"/>
                <a:cs typeface="Arial"/>
                <a:sym typeface="Arial"/>
              </a:rPr>
              <a:t>Partial Differential equations</a:t>
            </a:r>
            <a:endParaRPr sz="1600">
              <a:latin typeface="Arial"/>
              <a:ea typeface="Arial"/>
              <a:cs typeface="Arial"/>
              <a:sym typeface="Arial"/>
            </a:endParaRPr>
          </a:p>
          <a:p>
            <a:pPr marL="457200" lvl="0" indent="-330200" algn="l" rtl="0">
              <a:lnSpc>
                <a:spcPct val="115000"/>
              </a:lnSpc>
              <a:spcBef>
                <a:spcPts val="0"/>
              </a:spcBef>
              <a:spcAft>
                <a:spcPts val="0"/>
              </a:spcAft>
              <a:buSzPts val="1600"/>
              <a:buChar char="•"/>
            </a:pPr>
            <a:r>
              <a:rPr lang="en" sz="1600" b="1">
                <a:highlight>
                  <a:schemeClr val="lt1"/>
                </a:highlight>
                <a:latin typeface="Arial"/>
                <a:ea typeface="Arial"/>
                <a:cs typeface="Arial"/>
                <a:sym typeface="Arial"/>
              </a:rPr>
              <a:t>Particle Dynamics: </a:t>
            </a:r>
            <a:r>
              <a:rPr lang="en" sz="1600">
                <a:highlight>
                  <a:schemeClr val="lt1"/>
                </a:highlight>
                <a:latin typeface="Arial"/>
                <a:ea typeface="Arial"/>
                <a:cs typeface="Arial"/>
                <a:sym typeface="Arial"/>
              </a:rPr>
              <a:t>largest component with, smart sampling, effective potentials, “</a:t>
            </a:r>
            <a:r>
              <a:rPr lang="en" sz="1600">
                <a:latin typeface="Arial"/>
                <a:ea typeface="Arial"/>
                <a:cs typeface="Arial"/>
                <a:sym typeface="Arial"/>
              </a:rPr>
              <a:t>Computation Results from Computation defining Parameters” with “simple” deep learning replacing sophisticated dimension reduction; material science properties very active</a:t>
            </a:r>
            <a:endParaRPr sz="1600">
              <a:latin typeface="Arial"/>
              <a:ea typeface="Arial"/>
              <a:cs typeface="Arial"/>
              <a:sym typeface="Arial"/>
            </a:endParaRPr>
          </a:p>
          <a:p>
            <a:pPr marL="914400" lvl="1" indent="-330200" algn="l" rtl="0">
              <a:lnSpc>
                <a:spcPct val="115000"/>
              </a:lnSpc>
              <a:spcBef>
                <a:spcPts val="0"/>
              </a:spcBef>
              <a:spcAft>
                <a:spcPts val="0"/>
              </a:spcAft>
              <a:buSzPts val="1600"/>
              <a:buChar char="•"/>
            </a:pPr>
            <a:r>
              <a:rPr lang="en" sz="1600">
                <a:latin typeface="Arial"/>
                <a:ea typeface="Arial"/>
                <a:cs typeface="Arial"/>
                <a:sym typeface="Arial"/>
              </a:rPr>
              <a:t>Give examples from nanoparticle simulations</a:t>
            </a:r>
            <a:endParaRPr sz="1600">
              <a:latin typeface="Arial"/>
              <a:ea typeface="Arial"/>
              <a:cs typeface="Arial"/>
              <a:sym typeface="Arial"/>
            </a:endParaRPr>
          </a:p>
          <a:p>
            <a:pPr marL="457200" lvl="0" indent="-330200" algn="l" rtl="0">
              <a:lnSpc>
                <a:spcPct val="115000"/>
              </a:lnSpc>
              <a:spcBef>
                <a:spcPts val="0"/>
              </a:spcBef>
              <a:spcAft>
                <a:spcPts val="0"/>
              </a:spcAft>
              <a:buSzPts val="1600"/>
              <a:buChar char="•"/>
            </a:pPr>
            <a:r>
              <a:rPr lang="en" sz="1600" b="1">
                <a:latin typeface="Arial"/>
                <a:ea typeface="Arial"/>
                <a:cs typeface="Arial"/>
                <a:sym typeface="Arial"/>
              </a:rPr>
              <a:t>Agent-based Simulations </a:t>
            </a:r>
            <a:r>
              <a:rPr lang="en" sz="1600">
                <a:latin typeface="Arial"/>
                <a:ea typeface="Arial"/>
                <a:cs typeface="Arial"/>
                <a:sym typeface="Arial"/>
              </a:rPr>
              <a:t>in networked systems or virtual tissues. Perhaps most promising as inevitably data driven as no fundamental equations for cells, cars, people, bacteria</a:t>
            </a:r>
            <a:endParaRPr sz="1600">
              <a:latin typeface="Arial"/>
              <a:ea typeface="Arial"/>
              <a:cs typeface="Arial"/>
              <a:sym typeface="Arial"/>
            </a:endParaRPr>
          </a:p>
          <a:p>
            <a:pPr marL="914400" lvl="1" indent="-330200" algn="l" rtl="0">
              <a:lnSpc>
                <a:spcPct val="115000"/>
              </a:lnSpc>
              <a:spcBef>
                <a:spcPts val="0"/>
              </a:spcBef>
              <a:spcAft>
                <a:spcPts val="0"/>
              </a:spcAft>
              <a:buSzPts val="1600"/>
              <a:buChar char="•"/>
            </a:pPr>
            <a:r>
              <a:rPr lang="en" sz="1600">
                <a:latin typeface="Arial"/>
                <a:ea typeface="Arial"/>
                <a:cs typeface="Arial"/>
                <a:sym typeface="Arial"/>
              </a:rPr>
              <a:t>Review plan to develop new approach to computational systems biology -- simulate organisms based on models for cell</a:t>
            </a:r>
            <a:endParaRPr sz="1600">
              <a:latin typeface="Arial"/>
              <a:ea typeface="Arial"/>
              <a:cs typeface="Arial"/>
              <a:sym typeface="Arial"/>
            </a:endParaRPr>
          </a:p>
        </p:txBody>
      </p:sp>
      <p:sp>
        <p:nvSpPr>
          <p:cNvPr id="548" name="Google Shape;548;p70"/>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cxnSp>
        <p:nvCxnSpPr>
          <p:cNvPr id="549" name="Google Shape;549;p70"/>
          <p:cNvCxnSpPr/>
          <p:nvPr/>
        </p:nvCxnSpPr>
        <p:spPr>
          <a:xfrm>
            <a:off x="278275" y="1016750"/>
            <a:ext cx="1887900" cy="0"/>
          </a:xfrm>
          <a:prstGeom prst="straightConnector1">
            <a:avLst/>
          </a:prstGeom>
          <a:noFill/>
          <a:ln w="19050" cap="flat" cmpd="sng">
            <a:solidFill>
              <a:srgbClr val="B30838"/>
            </a:solidFill>
            <a:prstDash val="solid"/>
            <a:round/>
            <a:headEnd type="none" w="med" len="med"/>
            <a:tailEnd type="none" w="med" len="med"/>
          </a:ln>
        </p:spPr>
      </p:cxnSp>
      <p:sp>
        <p:nvSpPr>
          <p:cNvPr id="550" name="Google Shape;550;p70"/>
          <p:cNvSpPr txBox="1">
            <a:spLocks noGrp="1"/>
          </p:cNvSpPr>
          <p:nvPr>
            <p:ph type="title"/>
          </p:nvPr>
        </p:nvSpPr>
        <p:spPr>
          <a:xfrm>
            <a:off x="207725" y="336025"/>
            <a:ext cx="6423600" cy="5445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2100"/>
              <a:buFont typeface="Calibri"/>
              <a:buNone/>
            </a:pPr>
            <a:r>
              <a:rPr lang="en" sz="3300" b="1">
                <a:latin typeface="Calibri"/>
                <a:ea typeface="Calibri"/>
                <a:cs typeface="Calibri"/>
                <a:sym typeface="Calibri"/>
              </a:rPr>
              <a:t>Status of MLforHPC Research</a:t>
            </a:r>
            <a:endParaRPr sz="3300" b="1">
              <a:latin typeface="Calibri"/>
              <a:ea typeface="Calibri"/>
              <a:cs typeface="Calibri"/>
              <a:sym typeface="Calibri"/>
            </a:endParaRPr>
          </a:p>
          <a:p>
            <a:pPr marL="0" lvl="0" indent="0" algn="l" rtl="0">
              <a:spcBef>
                <a:spcPts val="0"/>
              </a:spcBef>
              <a:spcAft>
                <a:spcPts val="0"/>
              </a:spcAft>
              <a:buClr>
                <a:schemeClr val="dk1"/>
              </a:buClr>
              <a:buSzPts val="2100"/>
              <a:buFont typeface="Calibri"/>
              <a:buNone/>
            </a:pPr>
            <a:r>
              <a:rPr lang="en" sz="3300" b="1">
                <a:latin typeface="Calibri"/>
                <a:ea typeface="Calibri"/>
                <a:cs typeface="Calibri"/>
                <a:sym typeface="Calibri"/>
              </a:rPr>
              <a:t>ML for HPDC or Systems</a:t>
            </a:r>
            <a:endParaRPr sz="3300" b="1">
              <a:latin typeface="Calibri"/>
              <a:ea typeface="Calibri"/>
              <a:cs typeface="Calibri"/>
              <a:sym typeface="Calibri"/>
            </a:endParaRPr>
          </a:p>
        </p:txBody>
      </p:sp>
      <p:sp>
        <p:nvSpPr>
          <p:cNvPr id="551" name="Google Shape;551;p70"/>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72A1A8"/>
            </a:gs>
            <a:gs pos="2000">
              <a:srgbClr val="72A1A8"/>
            </a:gs>
            <a:gs pos="16000">
              <a:srgbClr val="72A1A8"/>
            </a:gs>
            <a:gs pos="84000">
              <a:srgbClr val="263338"/>
            </a:gs>
            <a:gs pos="85000">
              <a:srgbClr val="263338"/>
            </a:gs>
            <a:gs pos="100000">
              <a:srgbClr val="263338"/>
            </a:gs>
          </a:gsLst>
          <a:path path="circle">
            <a:fillToRect l="100000" t="100000"/>
          </a:path>
          <a:tileRect r="-100000" b="-100000"/>
        </a:gradFill>
        <a:effectLst/>
      </p:bgPr>
    </p:bg>
    <p:spTree>
      <p:nvGrpSpPr>
        <p:cNvPr id="1" name="Shape 233"/>
        <p:cNvGrpSpPr/>
        <p:nvPr/>
      </p:nvGrpSpPr>
      <p:grpSpPr>
        <a:xfrm>
          <a:off x="0" y="0"/>
          <a:ext cx="0" cy="0"/>
          <a:chOff x="0" y="0"/>
          <a:chExt cx="0" cy="0"/>
        </a:xfrm>
      </p:grpSpPr>
      <p:sp>
        <p:nvSpPr>
          <p:cNvPr id="234" name="Google Shape;234;p44"/>
          <p:cNvSpPr/>
          <p:nvPr/>
        </p:nvSpPr>
        <p:spPr>
          <a:xfrm>
            <a:off x="0" y="0"/>
            <a:ext cx="91584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5" name="Google Shape;235;p44"/>
          <p:cNvPicPr preferRelativeResize="0"/>
          <p:nvPr/>
        </p:nvPicPr>
        <p:blipFill rotWithShape="1">
          <a:blip r:embed="rId3">
            <a:alphaModFix/>
          </a:blip>
          <a:srcRect t="5004" b="4995"/>
          <a:stretch/>
        </p:blipFill>
        <p:spPr>
          <a:xfrm>
            <a:off x="7200" y="0"/>
            <a:ext cx="9144000" cy="5143500"/>
          </a:xfrm>
          <a:prstGeom prst="rect">
            <a:avLst/>
          </a:prstGeom>
          <a:noFill/>
          <a:ln>
            <a:noFill/>
          </a:ln>
        </p:spPr>
      </p:pic>
      <p:sp>
        <p:nvSpPr>
          <p:cNvPr id="236" name="Google Shape;236;p44"/>
          <p:cNvSpPr/>
          <p:nvPr/>
        </p:nvSpPr>
        <p:spPr>
          <a:xfrm>
            <a:off x="7200" y="-2550"/>
            <a:ext cx="9218400" cy="5148600"/>
          </a:xfrm>
          <a:prstGeom prst="rect">
            <a:avLst/>
          </a:prstGeom>
          <a:solidFill>
            <a:srgbClr val="FFFFFF">
              <a:alpha val="62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4"/>
          <p:cNvSpPr/>
          <p:nvPr/>
        </p:nvSpPr>
        <p:spPr>
          <a:xfrm>
            <a:off x="750" y="1589700"/>
            <a:ext cx="7848300" cy="1964100"/>
          </a:xfrm>
          <a:prstGeom prst="rect">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8" name="Google Shape;238;p44"/>
          <p:cNvCxnSpPr/>
          <p:nvPr/>
        </p:nvCxnSpPr>
        <p:spPr>
          <a:xfrm>
            <a:off x="0" y="3553750"/>
            <a:ext cx="7849800" cy="0"/>
          </a:xfrm>
          <a:prstGeom prst="straightConnector1">
            <a:avLst/>
          </a:prstGeom>
          <a:noFill/>
          <a:ln w="28575" cap="flat" cmpd="sng">
            <a:solidFill>
              <a:srgbClr val="B30838"/>
            </a:solidFill>
            <a:prstDash val="solid"/>
            <a:round/>
            <a:headEnd type="none" w="med" len="med"/>
            <a:tailEnd type="none" w="med" len="med"/>
          </a:ln>
        </p:spPr>
      </p:cxnSp>
      <p:sp>
        <p:nvSpPr>
          <p:cNvPr id="239" name="Google Shape;239;p44"/>
          <p:cNvSpPr txBox="1">
            <a:spLocks noGrp="1"/>
          </p:cNvSpPr>
          <p:nvPr>
            <p:ph type="sldNum" idx="4294967295"/>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3</a:t>
            </a:fld>
            <a:endParaRPr/>
          </a:p>
        </p:txBody>
      </p:sp>
      <p:sp>
        <p:nvSpPr>
          <p:cNvPr id="240" name="Google Shape;240;p44"/>
          <p:cNvSpPr/>
          <p:nvPr/>
        </p:nvSpPr>
        <p:spPr>
          <a:xfrm>
            <a:off x="0" y="1569300"/>
            <a:ext cx="7849800" cy="1964100"/>
          </a:xfrm>
          <a:prstGeom prst="rect">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4"/>
          <p:cNvSpPr txBox="1">
            <a:spLocks noGrp="1"/>
          </p:cNvSpPr>
          <p:nvPr>
            <p:ph type="title"/>
          </p:nvPr>
        </p:nvSpPr>
        <p:spPr>
          <a:xfrm>
            <a:off x="593200" y="1980288"/>
            <a:ext cx="7050000" cy="10362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a:solidFill>
                  <a:srgbClr val="FFFFFF"/>
                </a:solidFill>
                <a:latin typeface="Open Sans"/>
                <a:ea typeface="Open Sans"/>
                <a:cs typeface="Open Sans"/>
                <a:sym typeface="Open Sans"/>
              </a:rPr>
              <a:t>Data on the Evolution of Interests and Communities</a:t>
            </a:r>
            <a:endParaRPr>
              <a:solidFill>
                <a:srgbClr val="FFFFFF"/>
              </a:solidFill>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1"/>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pic>
        <p:nvPicPr>
          <p:cNvPr id="557" name="Google Shape;557;p71" descr="A close up of a logo&#10;&#10;Description automatically generated"/>
          <p:cNvPicPr preferRelativeResize="0"/>
          <p:nvPr/>
        </p:nvPicPr>
        <p:blipFill rotWithShape="1">
          <a:blip r:embed="rId3">
            <a:alphaModFix/>
          </a:blip>
          <a:srcRect b="10193"/>
          <a:stretch/>
        </p:blipFill>
        <p:spPr>
          <a:xfrm>
            <a:off x="4147875" y="185524"/>
            <a:ext cx="2192647" cy="1395998"/>
          </a:xfrm>
          <a:prstGeom prst="rect">
            <a:avLst/>
          </a:prstGeom>
          <a:noFill/>
          <a:ln>
            <a:noFill/>
          </a:ln>
        </p:spPr>
      </p:pic>
      <p:pic>
        <p:nvPicPr>
          <p:cNvPr id="558" name="Google Shape;558;p71" descr="A close up of a map&#10;&#10;Description automatically generated"/>
          <p:cNvPicPr preferRelativeResize="0"/>
          <p:nvPr/>
        </p:nvPicPr>
        <p:blipFill rotWithShape="1">
          <a:blip r:embed="rId4">
            <a:alphaModFix/>
          </a:blip>
          <a:srcRect b="10193"/>
          <a:stretch/>
        </p:blipFill>
        <p:spPr>
          <a:xfrm>
            <a:off x="6752300" y="185524"/>
            <a:ext cx="2217503" cy="1395999"/>
          </a:xfrm>
          <a:prstGeom prst="rect">
            <a:avLst/>
          </a:prstGeom>
          <a:noFill/>
          <a:ln>
            <a:noFill/>
          </a:ln>
        </p:spPr>
      </p:pic>
      <p:pic>
        <p:nvPicPr>
          <p:cNvPr id="559" name="Google Shape;559;p71" descr="A picture containing text, map&#10;&#10;Description automatically generated"/>
          <p:cNvPicPr preferRelativeResize="0"/>
          <p:nvPr/>
        </p:nvPicPr>
        <p:blipFill rotWithShape="1">
          <a:blip r:embed="rId5">
            <a:alphaModFix/>
          </a:blip>
          <a:srcRect b="11878"/>
          <a:stretch/>
        </p:blipFill>
        <p:spPr>
          <a:xfrm>
            <a:off x="1512150" y="1912076"/>
            <a:ext cx="2217503" cy="1369776"/>
          </a:xfrm>
          <a:prstGeom prst="rect">
            <a:avLst/>
          </a:prstGeom>
          <a:noFill/>
          <a:ln>
            <a:noFill/>
          </a:ln>
        </p:spPr>
      </p:pic>
      <p:pic>
        <p:nvPicPr>
          <p:cNvPr id="560" name="Google Shape;560;p71" descr="A close up of a map&#10;&#10;Description automatically generated"/>
          <p:cNvPicPr preferRelativeResize="0"/>
          <p:nvPr/>
        </p:nvPicPr>
        <p:blipFill rotWithShape="1">
          <a:blip r:embed="rId6">
            <a:alphaModFix/>
          </a:blip>
          <a:srcRect b="15218"/>
          <a:stretch/>
        </p:blipFill>
        <p:spPr>
          <a:xfrm>
            <a:off x="3729650" y="1702214"/>
            <a:ext cx="3029102" cy="1317951"/>
          </a:xfrm>
          <a:prstGeom prst="rect">
            <a:avLst/>
          </a:prstGeom>
          <a:noFill/>
          <a:ln>
            <a:noFill/>
          </a:ln>
        </p:spPr>
      </p:pic>
      <p:pic>
        <p:nvPicPr>
          <p:cNvPr id="561" name="Google Shape;561;p71" descr="A picture containing text, map&#10;&#10;Description automatically generated"/>
          <p:cNvPicPr preferRelativeResize="0"/>
          <p:nvPr/>
        </p:nvPicPr>
        <p:blipFill rotWithShape="1">
          <a:blip r:embed="rId7">
            <a:alphaModFix/>
          </a:blip>
          <a:srcRect b="8558"/>
          <a:stretch/>
        </p:blipFill>
        <p:spPr>
          <a:xfrm>
            <a:off x="6704025" y="1640975"/>
            <a:ext cx="2314077" cy="1421452"/>
          </a:xfrm>
          <a:prstGeom prst="rect">
            <a:avLst/>
          </a:prstGeom>
          <a:noFill/>
          <a:ln>
            <a:noFill/>
          </a:ln>
        </p:spPr>
      </p:pic>
      <p:pic>
        <p:nvPicPr>
          <p:cNvPr id="562" name="Google Shape;562;p71"/>
          <p:cNvPicPr preferRelativeResize="0"/>
          <p:nvPr/>
        </p:nvPicPr>
        <p:blipFill rotWithShape="1">
          <a:blip r:embed="rId8">
            <a:alphaModFix/>
          </a:blip>
          <a:srcRect b="13636"/>
          <a:stretch/>
        </p:blipFill>
        <p:spPr>
          <a:xfrm>
            <a:off x="1446925" y="3248826"/>
            <a:ext cx="2347947" cy="1421452"/>
          </a:xfrm>
          <a:prstGeom prst="rect">
            <a:avLst/>
          </a:prstGeom>
          <a:noFill/>
          <a:ln>
            <a:noFill/>
          </a:ln>
        </p:spPr>
      </p:pic>
      <p:pic>
        <p:nvPicPr>
          <p:cNvPr id="563" name="Google Shape;563;p71" descr="A picture containing text, map&#10;&#10;Description automatically generated"/>
          <p:cNvPicPr preferRelativeResize="0"/>
          <p:nvPr/>
        </p:nvPicPr>
        <p:blipFill rotWithShape="1">
          <a:blip r:embed="rId9">
            <a:alphaModFix/>
          </a:blip>
          <a:srcRect b="15218"/>
          <a:stretch/>
        </p:blipFill>
        <p:spPr>
          <a:xfrm>
            <a:off x="4167025" y="3293275"/>
            <a:ext cx="2154352" cy="1317949"/>
          </a:xfrm>
          <a:prstGeom prst="rect">
            <a:avLst/>
          </a:prstGeom>
          <a:noFill/>
          <a:ln>
            <a:noFill/>
          </a:ln>
        </p:spPr>
      </p:pic>
      <p:pic>
        <p:nvPicPr>
          <p:cNvPr id="564" name="Google Shape;564;p71" descr="A picture containing text, map&#10;&#10;Description automatically generated"/>
          <p:cNvPicPr preferRelativeResize="0"/>
          <p:nvPr/>
        </p:nvPicPr>
        <p:blipFill rotWithShape="1">
          <a:blip r:embed="rId10">
            <a:alphaModFix/>
          </a:blip>
          <a:srcRect b="10193"/>
          <a:stretch/>
        </p:blipFill>
        <p:spPr>
          <a:xfrm>
            <a:off x="6704025" y="3248826"/>
            <a:ext cx="2314077" cy="1395999"/>
          </a:xfrm>
          <a:prstGeom prst="rect">
            <a:avLst/>
          </a:prstGeom>
          <a:noFill/>
          <a:ln>
            <a:noFill/>
          </a:ln>
        </p:spPr>
      </p:pic>
      <p:sp>
        <p:nvSpPr>
          <p:cNvPr id="565" name="Google Shape;565;p71"/>
          <p:cNvSpPr/>
          <p:nvPr/>
        </p:nvSpPr>
        <p:spPr>
          <a:xfrm>
            <a:off x="227575" y="1278025"/>
            <a:ext cx="213900" cy="213900"/>
          </a:xfrm>
          <a:prstGeom prst="ellipse">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71"/>
          <p:cNvSpPr/>
          <p:nvPr/>
        </p:nvSpPr>
        <p:spPr>
          <a:xfrm>
            <a:off x="0" y="6900"/>
            <a:ext cx="4153200" cy="1042500"/>
          </a:xfrm>
          <a:prstGeom prst="rect">
            <a:avLst/>
          </a:prstGeom>
          <a:solidFill>
            <a:srgbClr val="F3F3F3">
              <a:alpha val="48460"/>
            </a:srgbClr>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67" name="Google Shape;567;p71"/>
          <p:cNvCxnSpPr/>
          <p:nvPr/>
        </p:nvCxnSpPr>
        <p:spPr>
          <a:xfrm>
            <a:off x="278275" y="788150"/>
            <a:ext cx="1887900" cy="0"/>
          </a:xfrm>
          <a:prstGeom prst="straightConnector1">
            <a:avLst/>
          </a:prstGeom>
          <a:noFill/>
          <a:ln w="19050" cap="flat" cmpd="sng">
            <a:solidFill>
              <a:srgbClr val="B30838"/>
            </a:solidFill>
            <a:prstDash val="solid"/>
            <a:round/>
            <a:headEnd type="none" w="med" len="med"/>
            <a:tailEnd type="none" w="med" len="med"/>
          </a:ln>
        </p:spPr>
      </p:cxnSp>
      <p:sp>
        <p:nvSpPr>
          <p:cNvPr id="568" name="Google Shape;568;p71"/>
          <p:cNvSpPr txBox="1">
            <a:spLocks noGrp="1"/>
          </p:cNvSpPr>
          <p:nvPr>
            <p:ph type="title"/>
          </p:nvPr>
        </p:nvSpPr>
        <p:spPr>
          <a:xfrm>
            <a:off x="71650" y="6900"/>
            <a:ext cx="4076100" cy="4830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200">
                <a:solidFill>
                  <a:srgbClr val="515151"/>
                </a:solidFill>
              </a:rPr>
              <a:t>9 MLaroundHPC Scenarios</a:t>
            </a:r>
            <a:endParaRPr sz="2200" b="0">
              <a:solidFill>
                <a:srgbClr val="515151"/>
              </a:solidFill>
              <a:latin typeface="Open Sans SemiBold"/>
              <a:ea typeface="Open Sans SemiBold"/>
              <a:cs typeface="Open Sans SemiBold"/>
              <a:sym typeface="Open Sans SemiBold"/>
            </a:endParaRPr>
          </a:p>
        </p:txBody>
      </p:sp>
      <p:sp>
        <p:nvSpPr>
          <p:cNvPr id="569" name="Google Shape;569;p71"/>
          <p:cNvSpPr txBox="1"/>
          <p:nvPr/>
        </p:nvSpPr>
        <p:spPr>
          <a:xfrm>
            <a:off x="420375" y="1209000"/>
            <a:ext cx="798000" cy="18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latin typeface="Open Sans SemiBold"/>
                <a:ea typeface="Open Sans SemiBold"/>
                <a:cs typeface="Open Sans SemiBold"/>
                <a:sym typeface="Open Sans SemiBold"/>
              </a:rPr>
              <a:t>INPUT</a:t>
            </a:r>
            <a:endParaRPr sz="1300">
              <a:latin typeface="Open Sans SemiBold"/>
              <a:ea typeface="Open Sans SemiBold"/>
              <a:cs typeface="Open Sans SemiBold"/>
              <a:sym typeface="Open Sans SemiBold"/>
            </a:endParaRPr>
          </a:p>
        </p:txBody>
      </p:sp>
      <p:sp>
        <p:nvSpPr>
          <p:cNvPr id="570" name="Google Shape;570;p71"/>
          <p:cNvSpPr/>
          <p:nvPr/>
        </p:nvSpPr>
        <p:spPr>
          <a:xfrm>
            <a:off x="227575" y="1659025"/>
            <a:ext cx="213900" cy="213900"/>
          </a:xfrm>
          <a:prstGeom prst="ellipse">
            <a:avLst/>
          </a:prstGeom>
          <a:solidFill>
            <a:srgbClr val="1155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71"/>
          <p:cNvSpPr txBox="1"/>
          <p:nvPr/>
        </p:nvSpPr>
        <p:spPr>
          <a:xfrm>
            <a:off x="420375" y="1590000"/>
            <a:ext cx="939300" cy="18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latin typeface="Open Sans SemiBold"/>
                <a:ea typeface="Open Sans SemiBold"/>
                <a:cs typeface="Open Sans SemiBold"/>
                <a:sym typeface="Open Sans SemiBold"/>
              </a:rPr>
              <a:t>OUTPUT</a:t>
            </a:r>
            <a:endParaRPr sz="1300">
              <a:latin typeface="Open Sans SemiBold"/>
              <a:ea typeface="Open Sans SemiBold"/>
              <a:cs typeface="Open Sans SemiBold"/>
              <a:sym typeface="Open Sans SemiBold"/>
            </a:endParaRPr>
          </a:p>
        </p:txBody>
      </p:sp>
      <p:sp>
        <p:nvSpPr>
          <p:cNvPr id="572" name="Google Shape;572;p71"/>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30</a:t>
            </a:fld>
            <a:endParaRPr/>
          </a:p>
        </p:txBody>
      </p:sp>
      <p:pic>
        <p:nvPicPr>
          <p:cNvPr id="573" name="Google Shape;573;p71" descr="A picture containing map, text&#10;&#10;Description automatically generated"/>
          <p:cNvPicPr preferRelativeResize="0"/>
          <p:nvPr/>
        </p:nvPicPr>
        <p:blipFill rotWithShape="1">
          <a:blip r:embed="rId11">
            <a:alphaModFix/>
          </a:blip>
          <a:srcRect b="11878"/>
          <a:stretch/>
        </p:blipFill>
        <p:spPr>
          <a:xfrm>
            <a:off x="1446925" y="516549"/>
            <a:ext cx="2217503" cy="136977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pic>
        <p:nvPicPr>
          <p:cNvPr id="578" name="Google Shape;578;p72" descr="A picture containing map, text&#10;&#10;Description automatically generated"/>
          <p:cNvPicPr preferRelativeResize="0"/>
          <p:nvPr/>
        </p:nvPicPr>
        <p:blipFill rotWithShape="1">
          <a:blip r:embed="rId3">
            <a:alphaModFix/>
          </a:blip>
          <a:srcRect r="7123"/>
          <a:stretch/>
        </p:blipFill>
        <p:spPr>
          <a:xfrm>
            <a:off x="3493375" y="412224"/>
            <a:ext cx="5564924" cy="4200426"/>
          </a:xfrm>
          <a:prstGeom prst="rect">
            <a:avLst/>
          </a:prstGeom>
          <a:noFill/>
          <a:ln>
            <a:noFill/>
          </a:ln>
        </p:spPr>
      </p:pic>
      <p:sp>
        <p:nvSpPr>
          <p:cNvPr id="579" name="Google Shape;579;p72"/>
          <p:cNvSpPr/>
          <p:nvPr/>
        </p:nvSpPr>
        <p:spPr>
          <a:xfrm>
            <a:off x="0" y="1257550"/>
            <a:ext cx="3493500" cy="33552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72"/>
          <p:cNvSpPr txBox="1">
            <a:spLocks noGrp="1"/>
          </p:cNvSpPr>
          <p:nvPr>
            <p:ph type="body" idx="1"/>
          </p:nvPr>
        </p:nvSpPr>
        <p:spPr>
          <a:xfrm>
            <a:off x="0" y="1353675"/>
            <a:ext cx="3600600" cy="3210000"/>
          </a:xfrm>
          <a:prstGeom prst="rect">
            <a:avLst/>
          </a:prstGeom>
          <a:noFill/>
          <a:ln>
            <a:noFill/>
          </a:ln>
        </p:spPr>
        <p:txBody>
          <a:bodyPr spcFirstLastPara="1" wrap="square" lIns="68575" tIns="34275" rIns="68575" bIns="34275" anchor="t" anchorCtr="0">
            <a:noAutofit/>
          </a:bodyPr>
          <a:lstStyle/>
          <a:p>
            <a:pPr marL="182880" lvl="0" indent="-18034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This is classic Autotuning and one optimizes some mix of performance and quality of results with the learning network inputting the configuration parameters of the computation. </a:t>
            </a:r>
            <a:endParaRPr sz="1400">
              <a:latin typeface="Open Sans"/>
              <a:ea typeface="Open Sans"/>
              <a:cs typeface="Open Sans"/>
              <a:sym typeface="Open Sans"/>
            </a:endParaRPr>
          </a:p>
          <a:p>
            <a:pPr marL="182880" lvl="0" indent="-18034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This includes initial values and also dynamic choices such as block sizes for cache use, variable step sizes in space and time. </a:t>
            </a:r>
            <a:endParaRPr sz="1400">
              <a:latin typeface="Open Sans"/>
              <a:ea typeface="Open Sans"/>
              <a:cs typeface="Open Sans"/>
              <a:sym typeface="Open Sans"/>
            </a:endParaRPr>
          </a:p>
          <a:p>
            <a:pPr marL="182880" lvl="0" indent="-18034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It can also include discrete choices as to the type of solver to be used.</a:t>
            </a:r>
            <a:endParaRPr sz="1400">
              <a:latin typeface="Open Sans"/>
              <a:ea typeface="Open Sans"/>
              <a:cs typeface="Open Sans"/>
              <a:sym typeface="Open Sans"/>
            </a:endParaRPr>
          </a:p>
        </p:txBody>
      </p:sp>
      <p:sp>
        <p:nvSpPr>
          <p:cNvPr id="581" name="Google Shape;581;p72"/>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cxnSp>
        <p:nvCxnSpPr>
          <p:cNvPr id="582" name="Google Shape;582;p72"/>
          <p:cNvCxnSpPr/>
          <p:nvPr/>
        </p:nvCxnSpPr>
        <p:spPr>
          <a:xfrm>
            <a:off x="354475" y="1127725"/>
            <a:ext cx="1887900" cy="0"/>
          </a:xfrm>
          <a:prstGeom prst="straightConnector1">
            <a:avLst/>
          </a:prstGeom>
          <a:noFill/>
          <a:ln w="19050" cap="flat" cmpd="sng">
            <a:solidFill>
              <a:srgbClr val="B30838"/>
            </a:solidFill>
            <a:prstDash val="solid"/>
            <a:round/>
            <a:headEnd type="none" w="med" len="med"/>
            <a:tailEnd type="none" w="med" len="med"/>
          </a:ln>
        </p:spPr>
      </p:cxnSp>
      <p:sp>
        <p:nvSpPr>
          <p:cNvPr id="583" name="Google Shape;583;p72"/>
          <p:cNvSpPr txBox="1">
            <a:spLocks noGrp="1"/>
          </p:cNvSpPr>
          <p:nvPr>
            <p:ph type="title"/>
          </p:nvPr>
        </p:nvSpPr>
        <p:spPr>
          <a:xfrm>
            <a:off x="283925" y="412225"/>
            <a:ext cx="54675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000">
                <a:solidFill>
                  <a:srgbClr val="515151"/>
                </a:solidFill>
              </a:rPr>
              <a:t>MLAutoTuningHPC: Learning Configurations</a:t>
            </a:r>
            <a:endParaRPr sz="1400">
              <a:solidFill>
                <a:srgbClr val="515151"/>
              </a:solidFill>
            </a:endParaRPr>
          </a:p>
        </p:txBody>
      </p:sp>
      <p:sp>
        <p:nvSpPr>
          <p:cNvPr id="584" name="Google Shape;584;p72"/>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73"/>
          <p:cNvSpPr txBox="1">
            <a:spLocks noGrp="1"/>
          </p:cNvSpPr>
          <p:nvPr>
            <p:ph type="body" idx="1"/>
          </p:nvPr>
        </p:nvSpPr>
        <p:spPr>
          <a:xfrm>
            <a:off x="160400" y="1082650"/>
            <a:ext cx="5784000" cy="1275900"/>
          </a:xfrm>
          <a:prstGeom prst="rect">
            <a:avLst/>
          </a:prstGeom>
          <a:noFill/>
          <a:ln>
            <a:noFill/>
          </a:ln>
        </p:spPr>
        <p:txBody>
          <a:bodyPr spcFirstLastPara="1" wrap="square" lIns="68575" tIns="34275" rIns="68575" bIns="34275" anchor="t" anchorCtr="0">
            <a:noAutofit/>
          </a:bodyPr>
          <a:lstStyle/>
          <a:p>
            <a:pPr marL="457200" lvl="0" indent="-317500" algn="l" rtl="0">
              <a:lnSpc>
                <a:spcPct val="115000"/>
              </a:lnSpc>
              <a:spcBef>
                <a:spcPts val="0"/>
              </a:spcBef>
              <a:spcAft>
                <a:spcPts val="0"/>
              </a:spcAft>
              <a:buSzPts val="1400"/>
              <a:buFont typeface="Open Sans"/>
              <a:buChar char="•"/>
            </a:pPr>
            <a:r>
              <a:rPr lang="en" sz="1400">
                <a:latin typeface="Open Sans"/>
                <a:ea typeface="Open Sans"/>
                <a:cs typeface="Open Sans"/>
                <a:sym typeface="Open Sans"/>
              </a:rPr>
              <a:t>Integration of machine learning (ML) methods for parameter prediction for MD simulations by demonstrating how they were realized in MD simulations of ions near </a:t>
            </a:r>
            <a:r>
              <a:rPr lang="en" sz="1400" b="1">
                <a:latin typeface="Open Sans"/>
                <a:ea typeface="Open Sans"/>
                <a:cs typeface="Open Sans"/>
                <a:sym typeface="Open Sans"/>
              </a:rPr>
              <a:t>polarizable NPs</a:t>
            </a:r>
            <a:r>
              <a:rPr lang="en" sz="1400">
                <a:latin typeface="Open Sans"/>
                <a:ea typeface="Open Sans"/>
                <a:cs typeface="Open Sans"/>
                <a:sym typeface="Open Sans"/>
              </a:rPr>
              <a:t>.</a:t>
            </a:r>
            <a:endParaRPr sz="1400">
              <a:latin typeface="Open Sans"/>
              <a:ea typeface="Open Sans"/>
              <a:cs typeface="Open Sans"/>
              <a:sym typeface="Open Sans"/>
            </a:endParaRPr>
          </a:p>
          <a:p>
            <a:pPr marL="457200" lvl="0" indent="-317500" algn="l" rtl="0">
              <a:lnSpc>
                <a:spcPct val="115000"/>
              </a:lnSpc>
              <a:spcBef>
                <a:spcPts val="1000"/>
              </a:spcBef>
              <a:spcAft>
                <a:spcPts val="1000"/>
              </a:spcAft>
              <a:buSzPts val="1400"/>
              <a:buFont typeface="Open Sans"/>
              <a:buChar char="•"/>
            </a:pPr>
            <a:r>
              <a:rPr lang="en" sz="1400">
                <a:latin typeface="Open Sans"/>
                <a:ea typeface="Open Sans"/>
                <a:cs typeface="Open Sans"/>
                <a:sym typeface="Open Sans"/>
              </a:rPr>
              <a:t>Note ML used at start and end of simulation blocks</a:t>
            </a:r>
            <a:endParaRPr sz="1400">
              <a:latin typeface="Open Sans"/>
              <a:ea typeface="Open Sans"/>
              <a:cs typeface="Open Sans"/>
              <a:sym typeface="Open Sans"/>
            </a:endParaRPr>
          </a:p>
        </p:txBody>
      </p:sp>
      <p:sp>
        <p:nvSpPr>
          <p:cNvPr id="590" name="Google Shape;590;p73"/>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cxnSp>
        <p:nvCxnSpPr>
          <p:cNvPr id="591" name="Google Shape;591;p73"/>
          <p:cNvCxnSpPr/>
          <p:nvPr/>
        </p:nvCxnSpPr>
        <p:spPr>
          <a:xfrm>
            <a:off x="354475" y="899125"/>
            <a:ext cx="1887900" cy="0"/>
          </a:xfrm>
          <a:prstGeom prst="straightConnector1">
            <a:avLst/>
          </a:prstGeom>
          <a:noFill/>
          <a:ln w="19050" cap="flat" cmpd="sng">
            <a:solidFill>
              <a:srgbClr val="B30838"/>
            </a:solidFill>
            <a:prstDash val="solid"/>
            <a:round/>
            <a:headEnd type="none" w="med" len="med"/>
            <a:tailEnd type="none" w="med" len="med"/>
          </a:ln>
        </p:spPr>
      </p:cxnSp>
      <p:sp>
        <p:nvSpPr>
          <p:cNvPr id="592" name="Google Shape;592;p73"/>
          <p:cNvSpPr txBox="1">
            <a:spLocks noGrp="1"/>
          </p:cNvSpPr>
          <p:nvPr>
            <p:ph type="title"/>
          </p:nvPr>
        </p:nvSpPr>
        <p:spPr>
          <a:xfrm>
            <a:off x="283800" y="246275"/>
            <a:ext cx="81591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1400">
                <a:solidFill>
                  <a:srgbClr val="515151"/>
                </a:solidFill>
              </a:rPr>
              <a:t>MLAutotunedHPC. Machine Learning for Parameter Auto-tuning in Molecular Dynamics Simulations: Efficient Dynamics of Ions near Polarizable Nanoparticles (NPs)</a:t>
            </a:r>
            <a:endParaRPr sz="1400">
              <a:solidFill>
                <a:srgbClr val="515151"/>
              </a:solidFill>
            </a:endParaRPr>
          </a:p>
        </p:txBody>
      </p:sp>
      <p:sp>
        <p:nvSpPr>
          <p:cNvPr id="593" name="Google Shape;593;p73"/>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32</a:t>
            </a:fld>
            <a:endParaRPr/>
          </a:p>
        </p:txBody>
      </p:sp>
      <p:sp>
        <p:nvSpPr>
          <p:cNvPr id="594" name="Google Shape;594;p73"/>
          <p:cNvSpPr/>
          <p:nvPr/>
        </p:nvSpPr>
        <p:spPr>
          <a:xfrm>
            <a:off x="6529925" y="1023325"/>
            <a:ext cx="2183100" cy="11169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73"/>
          <p:cNvSpPr txBox="1">
            <a:spLocks noGrp="1"/>
          </p:cNvSpPr>
          <p:nvPr>
            <p:ph type="body" idx="1"/>
          </p:nvPr>
        </p:nvSpPr>
        <p:spPr>
          <a:xfrm>
            <a:off x="6641925" y="1011675"/>
            <a:ext cx="1422000" cy="10524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800"/>
              </a:spcBef>
              <a:spcAft>
                <a:spcPts val="0"/>
              </a:spcAft>
              <a:buClr>
                <a:schemeClr val="dk1"/>
              </a:buClr>
              <a:buSzPts val="1100"/>
              <a:buFont typeface="Arial"/>
              <a:buNone/>
            </a:pPr>
            <a:r>
              <a:rPr lang="en" sz="1200">
                <a:latin typeface="Open Sans"/>
                <a:ea typeface="Open Sans"/>
                <a:cs typeface="Open Sans"/>
                <a:sym typeface="Open Sans"/>
              </a:rPr>
              <a:t>JCS Kadupitiya, </a:t>
            </a:r>
            <a:endParaRPr sz="1200">
              <a:latin typeface="Open Sans"/>
              <a:ea typeface="Open Sans"/>
              <a:cs typeface="Open Sans"/>
              <a:sym typeface="Open Sans"/>
            </a:endParaRPr>
          </a:p>
          <a:p>
            <a:pPr marL="0" lvl="0" indent="0" algn="l" rtl="0">
              <a:lnSpc>
                <a:spcPct val="115000"/>
              </a:lnSpc>
              <a:spcBef>
                <a:spcPts val="800"/>
              </a:spcBef>
              <a:spcAft>
                <a:spcPts val="0"/>
              </a:spcAft>
              <a:buClr>
                <a:schemeClr val="dk1"/>
              </a:buClr>
              <a:buSzPts val="1100"/>
              <a:buFont typeface="Arial"/>
              <a:buNone/>
            </a:pPr>
            <a:r>
              <a:rPr lang="en" sz="1200">
                <a:latin typeface="Open Sans"/>
                <a:ea typeface="Open Sans"/>
                <a:cs typeface="Open Sans"/>
                <a:sym typeface="Open Sans"/>
              </a:rPr>
              <a:t>Geoffrey Fox, </a:t>
            </a:r>
            <a:endParaRPr sz="1200">
              <a:latin typeface="Open Sans"/>
              <a:ea typeface="Open Sans"/>
              <a:cs typeface="Open Sans"/>
              <a:sym typeface="Open Sans"/>
            </a:endParaRPr>
          </a:p>
          <a:p>
            <a:pPr marL="0" lvl="0" indent="0" algn="l" rtl="0">
              <a:lnSpc>
                <a:spcPct val="115000"/>
              </a:lnSpc>
              <a:spcBef>
                <a:spcPts val="800"/>
              </a:spcBef>
              <a:spcAft>
                <a:spcPts val="0"/>
              </a:spcAft>
              <a:buNone/>
            </a:pPr>
            <a:r>
              <a:rPr lang="en" sz="1200">
                <a:latin typeface="Open Sans"/>
                <a:ea typeface="Open Sans"/>
                <a:cs typeface="Open Sans"/>
                <a:sym typeface="Open Sans"/>
              </a:rPr>
              <a:t>Vikram Jadhao</a:t>
            </a:r>
            <a:endParaRPr sz="1200">
              <a:latin typeface="Open Sans"/>
              <a:ea typeface="Open Sans"/>
              <a:cs typeface="Open Sans"/>
              <a:sym typeface="Open Sans"/>
            </a:endParaRPr>
          </a:p>
        </p:txBody>
      </p:sp>
      <p:pic>
        <p:nvPicPr>
          <p:cNvPr id="596" name="Google Shape;596;p73" descr="channel.jpg"/>
          <p:cNvPicPr preferRelativeResize="0"/>
          <p:nvPr/>
        </p:nvPicPr>
        <p:blipFill rotWithShape="1">
          <a:blip r:embed="rId3">
            <a:alphaModFix/>
          </a:blip>
          <a:srcRect/>
          <a:stretch/>
        </p:blipFill>
        <p:spPr>
          <a:xfrm>
            <a:off x="160400" y="2446475"/>
            <a:ext cx="3202500" cy="2093350"/>
          </a:xfrm>
          <a:prstGeom prst="rect">
            <a:avLst/>
          </a:prstGeom>
          <a:noFill/>
          <a:ln>
            <a:noFill/>
          </a:ln>
        </p:spPr>
      </p:pic>
      <p:grpSp>
        <p:nvGrpSpPr>
          <p:cNvPr id="597" name="Google Shape;597;p73"/>
          <p:cNvGrpSpPr/>
          <p:nvPr/>
        </p:nvGrpSpPr>
        <p:grpSpPr>
          <a:xfrm>
            <a:off x="3433719" y="2546184"/>
            <a:ext cx="5557879" cy="1837517"/>
            <a:chOff x="723571" y="2686564"/>
            <a:chExt cx="5557879" cy="1837517"/>
          </a:xfrm>
        </p:grpSpPr>
        <p:sp>
          <p:nvSpPr>
            <p:cNvPr id="598" name="Google Shape;598;p73"/>
            <p:cNvSpPr/>
            <p:nvPr/>
          </p:nvSpPr>
          <p:spPr>
            <a:xfrm>
              <a:off x="2654420" y="3645644"/>
              <a:ext cx="647700" cy="185100"/>
            </a:xfrm>
            <a:prstGeom prst="rect">
              <a:avLst/>
            </a:prstGeom>
            <a:solidFill>
              <a:schemeClr val="accent1"/>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800" b="0" i="0" u="none" strike="noStrike" cap="none">
                  <a:solidFill>
                    <a:srgbClr val="FFFFFF"/>
                  </a:solidFill>
                  <a:latin typeface="Arial"/>
                  <a:ea typeface="Arial"/>
                  <a:cs typeface="Arial"/>
                  <a:sym typeface="Arial"/>
                </a:rPr>
                <a:t>Testing</a:t>
              </a:r>
              <a:endParaRPr/>
            </a:p>
          </p:txBody>
        </p:sp>
        <p:sp>
          <p:nvSpPr>
            <p:cNvPr id="599" name="Google Shape;599;p73"/>
            <p:cNvSpPr/>
            <p:nvPr/>
          </p:nvSpPr>
          <p:spPr>
            <a:xfrm>
              <a:off x="2611725" y="3944671"/>
              <a:ext cx="704400" cy="185100"/>
            </a:xfrm>
            <a:prstGeom prst="rect">
              <a:avLst/>
            </a:prstGeom>
            <a:solidFill>
              <a:schemeClr val="accent1"/>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800" b="0" i="0" u="none" strike="noStrike" cap="none">
                  <a:solidFill>
                    <a:srgbClr val="FFFFFF"/>
                  </a:solidFill>
                  <a:latin typeface="Arial"/>
                  <a:ea typeface="Arial"/>
                  <a:cs typeface="Arial"/>
                  <a:sym typeface="Arial"/>
                </a:rPr>
                <a:t>Training</a:t>
              </a:r>
              <a:endParaRPr/>
            </a:p>
          </p:txBody>
        </p:sp>
        <p:sp>
          <p:nvSpPr>
            <p:cNvPr id="600" name="Google Shape;600;p73"/>
            <p:cNvSpPr/>
            <p:nvPr/>
          </p:nvSpPr>
          <p:spPr>
            <a:xfrm>
              <a:off x="2597492" y="3097542"/>
              <a:ext cx="704400" cy="185100"/>
            </a:xfrm>
            <a:prstGeom prst="rect">
              <a:avLst/>
            </a:prstGeom>
            <a:solidFill>
              <a:srgbClr val="FF99CC"/>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800" b="0" i="0" u="none" strike="noStrike" cap="none">
                  <a:solidFill>
                    <a:srgbClr val="FFFFFF"/>
                  </a:solidFill>
                  <a:latin typeface="Arial"/>
                  <a:ea typeface="Arial"/>
                  <a:cs typeface="Arial"/>
                  <a:sym typeface="Arial"/>
                </a:rPr>
                <a:t>Inference I</a:t>
              </a:r>
              <a:endParaRPr/>
            </a:p>
          </p:txBody>
        </p:sp>
        <p:sp>
          <p:nvSpPr>
            <p:cNvPr id="601" name="Google Shape;601;p73"/>
            <p:cNvSpPr/>
            <p:nvPr/>
          </p:nvSpPr>
          <p:spPr>
            <a:xfrm>
              <a:off x="2625956" y="3372571"/>
              <a:ext cx="704400" cy="185100"/>
            </a:xfrm>
            <a:prstGeom prst="rect">
              <a:avLst/>
            </a:prstGeom>
            <a:solidFill>
              <a:srgbClr val="FF99CC"/>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800" b="0" i="0" u="none" strike="noStrike" cap="none">
                  <a:solidFill>
                    <a:srgbClr val="FFFFFF"/>
                  </a:solidFill>
                  <a:latin typeface="Arial"/>
                  <a:ea typeface="Arial"/>
                  <a:cs typeface="Arial"/>
                  <a:sym typeface="Arial"/>
                </a:rPr>
                <a:t>Inference II</a:t>
              </a:r>
              <a:endParaRPr/>
            </a:p>
          </p:txBody>
        </p:sp>
        <p:grpSp>
          <p:nvGrpSpPr>
            <p:cNvPr id="602" name="Google Shape;602;p73"/>
            <p:cNvGrpSpPr/>
            <p:nvPr/>
          </p:nvGrpSpPr>
          <p:grpSpPr>
            <a:xfrm>
              <a:off x="723571" y="2686564"/>
              <a:ext cx="5557879" cy="1837517"/>
              <a:chOff x="0" y="1630386"/>
              <a:chExt cx="7795062" cy="2893727"/>
            </a:xfrm>
          </p:grpSpPr>
          <p:pic>
            <p:nvPicPr>
              <p:cNvPr id="603" name="Google Shape;603;p73"/>
              <p:cNvPicPr preferRelativeResize="0"/>
              <p:nvPr/>
            </p:nvPicPr>
            <p:blipFill rotWithShape="1">
              <a:blip r:embed="rId4">
                <a:alphaModFix/>
              </a:blip>
              <a:srcRect/>
              <a:stretch/>
            </p:blipFill>
            <p:spPr>
              <a:xfrm>
                <a:off x="0" y="1630386"/>
                <a:ext cx="7795062" cy="2893727"/>
              </a:xfrm>
              <a:prstGeom prst="rect">
                <a:avLst/>
              </a:prstGeom>
              <a:noFill/>
              <a:ln>
                <a:noFill/>
              </a:ln>
            </p:spPr>
          </p:pic>
          <p:sp>
            <p:nvSpPr>
              <p:cNvPr id="604" name="Google Shape;604;p73"/>
              <p:cNvSpPr/>
              <p:nvPr/>
            </p:nvSpPr>
            <p:spPr>
              <a:xfrm>
                <a:off x="1524698" y="2079030"/>
                <a:ext cx="1119600" cy="642600"/>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600" b="0" i="0" u="none" strike="noStrike" cap="none">
                    <a:solidFill>
                      <a:srgbClr val="000000"/>
                    </a:solidFill>
                    <a:latin typeface="Arial"/>
                    <a:ea typeface="Arial"/>
                    <a:cs typeface="Arial"/>
                    <a:sym typeface="Arial"/>
                  </a:rPr>
                  <a:t>ML-Based Simulation Configuration</a:t>
                </a:r>
                <a:endParaRPr/>
              </a:p>
            </p:txBody>
          </p:sp>
          <p:sp>
            <p:nvSpPr>
              <p:cNvPr id="605" name="Google Shape;605;p73"/>
              <p:cNvSpPr/>
              <p:nvPr/>
            </p:nvSpPr>
            <p:spPr>
              <a:xfrm>
                <a:off x="1657884" y="3845607"/>
                <a:ext cx="45600" cy="45600"/>
              </a:xfrm>
              <a:prstGeom prst="rect">
                <a:avLst/>
              </a:prstGeom>
              <a:solidFill>
                <a:schemeClr val="accent1"/>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606" name="Google Shape;606;p73"/>
              <p:cNvSpPr/>
              <p:nvPr/>
            </p:nvSpPr>
            <p:spPr>
              <a:xfrm>
                <a:off x="1674249" y="3456477"/>
                <a:ext cx="777600" cy="227700"/>
              </a:xfrm>
              <a:prstGeom prst="rect">
                <a:avLst/>
              </a:prstGeom>
              <a:solidFill>
                <a:schemeClr val="accent1"/>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600" b="0" i="0" u="none" strike="noStrike" cap="none">
                    <a:solidFill>
                      <a:srgbClr val="FFFFFF"/>
                    </a:solidFill>
                    <a:latin typeface="Arial"/>
                    <a:ea typeface="Arial"/>
                    <a:cs typeface="Arial"/>
                    <a:sym typeface="Arial"/>
                  </a:rPr>
                  <a:t>Testing</a:t>
                </a:r>
                <a:endParaRPr/>
              </a:p>
            </p:txBody>
          </p:sp>
          <p:sp>
            <p:nvSpPr>
              <p:cNvPr id="607" name="Google Shape;607;p73"/>
              <p:cNvSpPr/>
              <p:nvPr/>
            </p:nvSpPr>
            <p:spPr>
              <a:xfrm>
                <a:off x="1622976" y="3824157"/>
                <a:ext cx="846000" cy="227700"/>
              </a:xfrm>
              <a:prstGeom prst="rect">
                <a:avLst/>
              </a:prstGeom>
              <a:solidFill>
                <a:schemeClr val="accent1"/>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600" b="0" i="0" u="none" strike="noStrike" cap="none">
                    <a:solidFill>
                      <a:srgbClr val="FFFFFF"/>
                    </a:solidFill>
                    <a:latin typeface="Arial"/>
                    <a:ea typeface="Arial"/>
                    <a:cs typeface="Arial"/>
                    <a:sym typeface="Arial"/>
                  </a:rPr>
                  <a:t>Training</a:t>
                </a:r>
                <a:endParaRPr/>
              </a:p>
            </p:txBody>
          </p:sp>
          <p:sp>
            <p:nvSpPr>
              <p:cNvPr id="608" name="Google Shape;608;p73"/>
              <p:cNvSpPr/>
              <p:nvPr/>
            </p:nvSpPr>
            <p:spPr>
              <a:xfrm>
                <a:off x="1617035" y="2770014"/>
                <a:ext cx="846000" cy="227700"/>
              </a:xfrm>
              <a:prstGeom prst="rect">
                <a:avLst/>
              </a:prstGeom>
              <a:solidFill>
                <a:srgbClr val="FF99CC"/>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600" b="0" i="0" u="none" strike="noStrike" cap="none">
                    <a:solidFill>
                      <a:srgbClr val="FFFFFF"/>
                    </a:solidFill>
                    <a:latin typeface="Arial"/>
                    <a:ea typeface="Arial"/>
                    <a:cs typeface="Arial"/>
                    <a:sym typeface="Arial"/>
                  </a:rPr>
                  <a:t>Inference I</a:t>
                </a:r>
                <a:endParaRPr/>
              </a:p>
            </p:txBody>
          </p:sp>
          <p:sp>
            <p:nvSpPr>
              <p:cNvPr id="609" name="Google Shape;609;p73"/>
              <p:cNvSpPr/>
              <p:nvPr/>
            </p:nvSpPr>
            <p:spPr>
              <a:xfrm>
                <a:off x="1640065" y="3120709"/>
                <a:ext cx="846000" cy="227700"/>
              </a:xfrm>
              <a:prstGeom prst="rect">
                <a:avLst/>
              </a:prstGeom>
              <a:solidFill>
                <a:srgbClr val="FF99CC"/>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600" b="0" i="0" u="none" strike="noStrike" cap="none">
                    <a:solidFill>
                      <a:srgbClr val="FFFFFF"/>
                    </a:solidFill>
                    <a:latin typeface="Arial"/>
                    <a:ea typeface="Arial"/>
                    <a:cs typeface="Arial"/>
                    <a:sym typeface="Arial"/>
                  </a:rPr>
                  <a:t>Inference II</a:t>
                </a:r>
                <a:endParaRPr/>
              </a:p>
            </p:txBody>
          </p:sp>
        </p:gr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74"/>
          <p:cNvSpPr txBox="1">
            <a:spLocks noGrp="1"/>
          </p:cNvSpPr>
          <p:nvPr>
            <p:ph type="title"/>
          </p:nvPr>
        </p:nvSpPr>
        <p:spPr>
          <a:xfrm>
            <a:off x="283925" y="488425"/>
            <a:ext cx="34305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000">
                <a:solidFill>
                  <a:srgbClr val="515151"/>
                </a:solidFill>
              </a:rPr>
              <a:t>Results for Nanosimulation MLAutotuning</a:t>
            </a:r>
            <a:endParaRPr sz="1600">
              <a:solidFill>
                <a:srgbClr val="515151"/>
              </a:solidFill>
            </a:endParaRPr>
          </a:p>
        </p:txBody>
      </p:sp>
      <p:sp>
        <p:nvSpPr>
          <p:cNvPr id="615" name="Google Shape;615;p74"/>
          <p:cNvSpPr/>
          <p:nvPr/>
        </p:nvSpPr>
        <p:spPr>
          <a:xfrm>
            <a:off x="6688725" y="602175"/>
            <a:ext cx="2183100" cy="11169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74"/>
          <p:cNvSpPr txBox="1">
            <a:spLocks noGrp="1"/>
          </p:cNvSpPr>
          <p:nvPr>
            <p:ph type="body" idx="1"/>
          </p:nvPr>
        </p:nvSpPr>
        <p:spPr>
          <a:xfrm>
            <a:off x="160400" y="1486150"/>
            <a:ext cx="2815200" cy="1793700"/>
          </a:xfrm>
          <a:prstGeom prst="rect">
            <a:avLst/>
          </a:prstGeom>
          <a:noFill/>
          <a:ln>
            <a:noFill/>
          </a:ln>
        </p:spPr>
        <p:txBody>
          <a:bodyPr spcFirstLastPara="1" wrap="square" lIns="68575" tIns="34275" rIns="68575" bIns="34275" anchor="t" anchorCtr="0">
            <a:noAutofit/>
          </a:bodyPr>
          <a:lstStyle/>
          <a:p>
            <a:pPr marL="457200" lvl="0" indent="-304800" algn="l" rtl="0">
              <a:lnSpc>
                <a:spcPct val="115000"/>
              </a:lnSpc>
              <a:spcBef>
                <a:spcPts val="800"/>
              </a:spcBef>
              <a:spcAft>
                <a:spcPts val="0"/>
              </a:spcAft>
              <a:buSzPts val="1200"/>
              <a:buFont typeface="Open Sans"/>
              <a:buChar char="•"/>
            </a:pPr>
            <a:r>
              <a:rPr lang="en" sz="1200">
                <a:latin typeface="Open Sans"/>
                <a:ea typeface="Open Sans"/>
                <a:cs typeface="Open Sans"/>
                <a:sym typeface="Open Sans"/>
              </a:rPr>
              <a:t>Auto-tuning of parameters generated accurate dynamics of ions for  10 million steps while improving the stability.</a:t>
            </a:r>
            <a:endParaRPr sz="1200">
              <a:latin typeface="Open Sans"/>
              <a:ea typeface="Open Sans"/>
              <a:cs typeface="Open Sans"/>
              <a:sym typeface="Open Sans"/>
            </a:endParaRPr>
          </a:p>
          <a:p>
            <a:pPr marL="457200" lvl="0" indent="-304800" algn="l" rtl="0">
              <a:lnSpc>
                <a:spcPct val="115000"/>
              </a:lnSpc>
              <a:spcBef>
                <a:spcPts val="800"/>
              </a:spcBef>
              <a:spcAft>
                <a:spcPts val="0"/>
              </a:spcAft>
              <a:buSzPts val="1200"/>
              <a:buFont typeface="Open Sans"/>
              <a:buChar char="•"/>
            </a:pPr>
            <a:r>
              <a:rPr lang="en" sz="1200">
                <a:latin typeface="Open Sans"/>
                <a:ea typeface="Open Sans"/>
                <a:cs typeface="Open Sans"/>
                <a:sym typeface="Open Sans"/>
              </a:rPr>
              <a:t>Integrated with ML-enhanced framework with hybrid OpenMP/MPI </a:t>
            </a:r>
            <a:endParaRPr sz="1200">
              <a:latin typeface="Open Sans"/>
              <a:ea typeface="Open Sans"/>
              <a:cs typeface="Open Sans"/>
              <a:sym typeface="Open Sans"/>
            </a:endParaRPr>
          </a:p>
          <a:p>
            <a:pPr marL="457200" lvl="0" indent="-304800" algn="l" rtl="0">
              <a:lnSpc>
                <a:spcPct val="115000"/>
              </a:lnSpc>
              <a:spcBef>
                <a:spcPts val="800"/>
              </a:spcBef>
              <a:spcAft>
                <a:spcPts val="0"/>
              </a:spcAft>
              <a:buSzPts val="1200"/>
              <a:buFont typeface="Open Sans"/>
              <a:buChar char="•"/>
            </a:pPr>
            <a:r>
              <a:rPr lang="en" sz="1200">
                <a:latin typeface="Open Sans"/>
                <a:ea typeface="Open Sans"/>
                <a:cs typeface="Open Sans"/>
                <a:sym typeface="Open Sans"/>
              </a:rPr>
              <a:t>Maximum speedup of  3 from MLAutoTuning and a maximum speedup of  600 from the combination of ML and parallel computing.</a:t>
            </a:r>
            <a:endParaRPr sz="1200">
              <a:latin typeface="Open Sans"/>
              <a:ea typeface="Open Sans"/>
              <a:cs typeface="Open Sans"/>
              <a:sym typeface="Open Sans"/>
            </a:endParaRPr>
          </a:p>
        </p:txBody>
      </p:sp>
      <p:sp>
        <p:nvSpPr>
          <p:cNvPr id="617" name="Google Shape;617;p74"/>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cxnSp>
        <p:nvCxnSpPr>
          <p:cNvPr id="618" name="Google Shape;618;p74"/>
          <p:cNvCxnSpPr/>
          <p:nvPr/>
        </p:nvCxnSpPr>
        <p:spPr>
          <a:xfrm>
            <a:off x="354475" y="1356325"/>
            <a:ext cx="1887900" cy="0"/>
          </a:xfrm>
          <a:prstGeom prst="straightConnector1">
            <a:avLst/>
          </a:prstGeom>
          <a:noFill/>
          <a:ln w="19050" cap="flat" cmpd="sng">
            <a:solidFill>
              <a:srgbClr val="B30838"/>
            </a:solidFill>
            <a:prstDash val="solid"/>
            <a:round/>
            <a:headEnd type="none" w="med" len="med"/>
            <a:tailEnd type="none" w="med" len="med"/>
          </a:ln>
        </p:spPr>
      </p:cxnSp>
      <p:sp>
        <p:nvSpPr>
          <p:cNvPr id="619" name="Google Shape;619;p74"/>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33</a:t>
            </a:fld>
            <a:endParaRPr/>
          </a:p>
        </p:txBody>
      </p:sp>
      <p:pic>
        <p:nvPicPr>
          <p:cNvPr id="620" name="Google Shape;620;p74"/>
          <p:cNvPicPr preferRelativeResize="0"/>
          <p:nvPr/>
        </p:nvPicPr>
        <p:blipFill rotWithShape="1">
          <a:blip r:embed="rId3">
            <a:alphaModFix/>
          </a:blip>
          <a:srcRect b="42266"/>
          <a:stretch/>
        </p:blipFill>
        <p:spPr>
          <a:xfrm>
            <a:off x="3144987" y="2371575"/>
            <a:ext cx="3315138" cy="2279336"/>
          </a:xfrm>
          <a:prstGeom prst="rect">
            <a:avLst/>
          </a:prstGeom>
          <a:noFill/>
          <a:ln>
            <a:noFill/>
          </a:ln>
        </p:spPr>
      </p:pic>
      <p:pic>
        <p:nvPicPr>
          <p:cNvPr id="621" name="Google Shape;621;p74"/>
          <p:cNvPicPr preferRelativeResize="0"/>
          <p:nvPr/>
        </p:nvPicPr>
        <p:blipFill rotWithShape="1">
          <a:blip r:embed="rId4">
            <a:alphaModFix/>
          </a:blip>
          <a:srcRect l="-650" t="4487" r="650" b="38774"/>
          <a:stretch/>
        </p:blipFill>
        <p:spPr>
          <a:xfrm>
            <a:off x="3360825" y="198925"/>
            <a:ext cx="3363700" cy="2201475"/>
          </a:xfrm>
          <a:prstGeom prst="rect">
            <a:avLst/>
          </a:prstGeom>
          <a:noFill/>
          <a:ln>
            <a:noFill/>
          </a:ln>
        </p:spPr>
      </p:pic>
      <p:sp>
        <p:nvSpPr>
          <p:cNvPr id="622" name="Google Shape;622;p74"/>
          <p:cNvSpPr txBox="1">
            <a:spLocks noGrp="1"/>
          </p:cNvSpPr>
          <p:nvPr>
            <p:ph type="body" idx="1"/>
          </p:nvPr>
        </p:nvSpPr>
        <p:spPr>
          <a:xfrm>
            <a:off x="6724525" y="590525"/>
            <a:ext cx="2360400" cy="10524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800"/>
              </a:spcBef>
              <a:spcAft>
                <a:spcPts val="0"/>
              </a:spcAft>
              <a:buNone/>
            </a:pPr>
            <a:r>
              <a:rPr lang="en" sz="1200">
                <a:latin typeface="Open Sans"/>
                <a:ea typeface="Open Sans"/>
                <a:cs typeface="Open Sans"/>
                <a:sym typeface="Open Sans"/>
              </a:rPr>
              <a:t>Key characteristics of simulated system showing greater stability for ML enabled adaptive approach.</a:t>
            </a:r>
            <a:endParaRPr sz="1200">
              <a:latin typeface="Open Sans"/>
              <a:ea typeface="Open Sans"/>
              <a:cs typeface="Open Sans"/>
              <a:sym typeface="Open Sans"/>
            </a:endParaRPr>
          </a:p>
        </p:txBody>
      </p:sp>
      <p:sp>
        <p:nvSpPr>
          <p:cNvPr id="623" name="Google Shape;623;p74"/>
          <p:cNvSpPr/>
          <p:nvPr/>
        </p:nvSpPr>
        <p:spPr>
          <a:xfrm>
            <a:off x="6478025" y="2694875"/>
            <a:ext cx="2360400" cy="15987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74"/>
          <p:cNvSpPr txBox="1">
            <a:spLocks noGrp="1"/>
          </p:cNvSpPr>
          <p:nvPr>
            <p:ph type="body" idx="1"/>
          </p:nvPr>
        </p:nvSpPr>
        <p:spPr>
          <a:xfrm>
            <a:off x="6513825" y="2683225"/>
            <a:ext cx="2360400" cy="10524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800"/>
              </a:spcBef>
              <a:spcAft>
                <a:spcPts val="0"/>
              </a:spcAft>
              <a:buClr>
                <a:schemeClr val="dk1"/>
              </a:buClr>
              <a:buSzPts val="1100"/>
              <a:buFont typeface="Arial"/>
              <a:buNone/>
            </a:pPr>
            <a:r>
              <a:rPr lang="en" sz="1200">
                <a:latin typeface="Open Sans"/>
                <a:ea typeface="Open Sans"/>
                <a:cs typeface="Open Sans"/>
                <a:sym typeface="Open Sans"/>
              </a:rPr>
              <a:t>Quality of simulation measured by time simulated per step with increasing use of ML enhancements. (Larger is better).</a:t>
            </a:r>
            <a:endParaRPr sz="1200">
              <a:latin typeface="Open Sans"/>
              <a:ea typeface="Open Sans"/>
              <a:cs typeface="Open Sans"/>
              <a:sym typeface="Open Sans"/>
            </a:endParaRPr>
          </a:p>
          <a:p>
            <a:pPr marL="0" lvl="0" indent="0" algn="l" rtl="0">
              <a:lnSpc>
                <a:spcPct val="115000"/>
              </a:lnSpc>
              <a:spcBef>
                <a:spcPts val="800"/>
              </a:spcBef>
              <a:spcAft>
                <a:spcPts val="0"/>
              </a:spcAft>
              <a:buNone/>
            </a:pPr>
            <a:r>
              <a:rPr lang="en" sz="1200">
                <a:latin typeface="Open Sans"/>
                <a:ea typeface="Open Sans"/>
                <a:cs typeface="Open Sans"/>
                <a:sym typeface="Open Sans"/>
              </a:rPr>
              <a:t>Inset is timestep used</a:t>
            </a:r>
            <a:endParaRPr sz="1200">
              <a:latin typeface="Open Sans"/>
              <a:ea typeface="Open Sans"/>
              <a:cs typeface="Open Sans"/>
              <a:sym typeface="Open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629" name="Google Shape;629;p75" descr="A close up of a logo&#10;&#10;Description automatically generated"/>
          <p:cNvPicPr preferRelativeResize="0"/>
          <p:nvPr/>
        </p:nvPicPr>
        <p:blipFill rotWithShape="1">
          <a:blip r:embed="rId3">
            <a:alphaModFix/>
          </a:blip>
          <a:srcRect r="4852"/>
          <a:stretch/>
        </p:blipFill>
        <p:spPr>
          <a:xfrm>
            <a:off x="3127025" y="646975"/>
            <a:ext cx="5864574" cy="4047426"/>
          </a:xfrm>
          <a:prstGeom prst="rect">
            <a:avLst/>
          </a:prstGeom>
          <a:noFill/>
          <a:ln>
            <a:noFill/>
          </a:ln>
        </p:spPr>
      </p:pic>
      <p:sp>
        <p:nvSpPr>
          <p:cNvPr id="630" name="Google Shape;630;p75"/>
          <p:cNvSpPr/>
          <p:nvPr/>
        </p:nvSpPr>
        <p:spPr>
          <a:xfrm>
            <a:off x="278275" y="1257550"/>
            <a:ext cx="2987400" cy="20013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75"/>
          <p:cNvSpPr txBox="1">
            <a:spLocks noGrp="1"/>
          </p:cNvSpPr>
          <p:nvPr>
            <p:ph type="body" idx="1"/>
          </p:nvPr>
        </p:nvSpPr>
        <p:spPr>
          <a:xfrm>
            <a:off x="160400" y="1333750"/>
            <a:ext cx="2987400" cy="1925100"/>
          </a:xfrm>
          <a:prstGeom prst="rect">
            <a:avLst/>
          </a:prstGeom>
          <a:noFill/>
          <a:ln>
            <a:noFill/>
          </a:ln>
        </p:spPr>
        <p:txBody>
          <a:bodyPr spcFirstLastPara="1" wrap="square" lIns="68575" tIns="34275" rIns="68575" bIns="34275" anchor="t" anchorCtr="0">
            <a:noAutofit/>
          </a:bodyPr>
          <a:lstStyle/>
          <a:p>
            <a:pPr marL="457200" lvl="0" indent="-304800" algn="l" rtl="0">
              <a:lnSpc>
                <a:spcPct val="115000"/>
              </a:lnSpc>
              <a:spcBef>
                <a:spcPts val="800"/>
              </a:spcBef>
              <a:spcAft>
                <a:spcPts val="0"/>
              </a:spcAft>
              <a:buSzPts val="1200"/>
              <a:buFont typeface="Open Sans"/>
              <a:buChar char="•"/>
            </a:pPr>
            <a:r>
              <a:rPr lang="en" sz="1200">
                <a:latin typeface="Open Sans"/>
                <a:ea typeface="Open Sans"/>
                <a:cs typeface="Open Sans"/>
                <a:sym typeface="Open Sans"/>
              </a:rPr>
              <a:t>Here we choose the best set of parameters to achieve some computation goal </a:t>
            </a:r>
            <a:endParaRPr sz="1200">
              <a:latin typeface="Open Sans"/>
              <a:ea typeface="Open Sans"/>
              <a:cs typeface="Open Sans"/>
              <a:sym typeface="Open Sans"/>
            </a:endParaRPr>
          </a:p>
          <a:p>
            <a:pPr marL="457200" lvl="0" indent="-304800" algn="l" rtl="0">
              <a:lnSpc>
                <a:spcPct val="115000"/>
              </a:lnSpc>
              <a:spcBef>
                <a:spcPts val="800"/>
              </a:spcBef>
              <a:spcAft>
                <a:spcPts val="0"/>
              </a:spcAft>
              <a:buSzPts val="1200"/>
              <a:buFont typeface="Open Sans"/>
              <a:buChar char="•"/>
            </a:pPr>
            <a:r>
              <a:rPr lang="en" sz="1200">
                <a:latin typeface="Open Sans"/>
                <a:ea typeface="Open Sans"/>
                <a:cs typeface="Open Sans"/>
                <a:sym typeface="Open Sans"/>
              </a:rPr>
              <a:t>Such as providing the most efficient training set with defining parameters spread well over the relevant phase space.</a:t>
            </a:r>
            <a:endParaRPr sz="1200">
              <a:latin typeface="Open Sans"/>
              <a:ea typeface="Open Sans"/>
              <a:cs typeface="Open Sans"/>
              <a:sym typeface="Open Sans"/>
            </a:endParaRPr>
          </a:p>
        </p:txBody>
      </p:sp>
      <p:sp>
        <p:nvSpPr>
          <p:cNvPr id="632" name="Google Shape;632;p75"/>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cxnSp>
        <p:nvCxnSpPr>
          <p:cNvPr id="633" name="Google Shape;633;p75"/>
          <p:cNvCxnSpPr/>
          <p:nvPr/>
        </p:nvCxnSpPr>
        <p:spPr>
          <a:xfrm>
            <a:off x="354475" y="1127725"/>
            <a:ext cx="1887900" cy="0"/>
          </a:xfrm>
          <a:prstGeom prst="straightConnector1">
            <a:avLst/>
          </a:prstGeom>
          <a:noFill/>
          <a:ln w="19050" cap="flat" cmpd="sng">
            <a:solidFill>
              <a:srgbClr val="B30838"/>
            </a:solidFill>
            <a:prstDash val="solid"/>
            <a:round/>
            <a:headEnd type="none" w="med" len="med"/>
            <a:tailEnd type="none" w="med" len="med"/>
          </a:ln>
        </p:spPr>
      </p:cxnSp>
      <p:sp>
        <p:nvSpPr>
          <p:cNvPr id="634" name="Google Shape;634;p75"/>
          <p:cNvSpPr txBox="1">
            <a:spLocks noGrp="1"/>
          </p:cNvSpPr>
          <p:nvPr>
            <p:ph type="title"/>
          </p:nvPr>
        </p:nvSpPr>
        <p:spPr>
          <a:xfrm>
            <a:off x="283925" y="412225"/>
            <a:ext cx="54675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000">
                <a:solidFill>
                  <a:srgbClr val="515151"/>
                </a:solidFill>
              </a:rPr>
              <a:t>MLAutoTuningHPC: Smart Ensembles</a:t>
            </a:r>
            <a:endParaRPr sz="1400">
              <a:solidFill>
                <a:srgbClr val="515151"/>
              </a:solidFill>
            </a:endParaRPr>
          </a:p>
        </p:txBody>
      </p:sp>
      <p:sp>
        <p:nvSpPr>
          <p:cNvPr id="635" name="Google Shape;635;p75"/>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76"/>
          <p:cNvSpPr txBox="1">
            <a:spLocks noGrp="1"/>
          </p:cNvSpPr>
          <p:nvPr>
            <p:ph type="title"/>
          </p:nvPr>
        </p:nvSpPr>
        <p:spPr>
          <a:xfrm>
            <a:off x="278275" y="273350"/>
            <a:ext cx="76389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000" b="1">
                <a:solidFill>
                  <a:srgbClr val="515151"/>
                </a:solidFill>
                <a:latin typeface="Open Sans"/>
                <a:ea typeface="Open Sans"/>
                <a:cs typeface="Open Sans"/>
                <a:sym typeface="Open Sans"/>
              </a:rPr>
              <a:t>MLforHPC Simulation Surrogates</a:t>
            </a:r>
            <a:endParaRPr sz="2000" b="1">
              <a:solidFill>
                <a:srgbClr val="515151"/>
              </a:solidFill>
              <a:latin typeface="Open Sans"/>
              <a:ea typeface="Open Sans"/>
              <a:cs typeface="Open Sans"/>
              <a:sym typeface="Open Sans"/>
            </a:endParaRPr>
          </a:p>
          <a:p>
            <a:pPr marL="0" lvl="0" indent="0" algn="l" rtl="0">
              <a:lnSpc>
                <a:spcPct val="115000"/>
              </a:lnSpc>
              <a:spcBef>
                <a:spcPts val="0"/>
              </a:spcBef>
              <a:spcAft>
                <a:spcPts val="0"/>
              </a:spcAft>
              <a:buNone/>
            </a:pPr>
            <a:r>
              <a:rPr lang="en" sz="1600" b="1">
                <a:solidFill>
                  <a:srgbClr val="515151"/>
                </a:solidFill>
                <a:latin typeface="Open Sans"/>
                <a:ea typeface="Open Sans"/>
                <a:cs typeface="Open Sans"/>
                <a:sym typeface="Open Sans"/>
              </a:rPr>
              <a:t>MLaroundHPC: Learning Outputs from Inputs: </a:t>
            </a:r>
            <a:endParaRPr sz="1600" b="1">
              <a:solidFill>
                <a:srgbClr val="515151"/>
              </a:solidFill>
              <a:latin typeface="Open Sans"/>
              <a:ea typeface="Open Sans"/>
              <a:cs typeface="Open Sans"/>
              <a:sym typeface="Open Sans"/>
            </a:endParaRPr>
          </a:p>
          <a:p>
            <a:pPr marL="457200" lvl="0" indent="-330200" algn="l" rtl="0">
              <a:lnSpc>
                <a:spcPct val="115000"/>
              </a:lnSpc>
              <a:spcBef>
                <a:spcPts val="0"/>
              </a:spcBef>
              <a:spcAft>
                <a:spcPts val="0"/>
              </a:spcAft>
              <a:buClr>
                <a:srgbClr val="515151"/>
              </a:buClr>
              <a:buSzPts val="1600"/>
              <a:buFont typeface="Open Sans"/>
              <a:buAutoNum type="alphaLcParenR"/>
            </a:pPr>
            <a:r>
              <a:rPr lang="en" sz="1600" b="1">
                <a:solidFill>
                  <a:srgbClr val="515151"/>
                </a:solidFill>
                <a:latin typeface="Open Sans"/>
                <a:ea typeface="Open Sans"/>
                <a:cs typeface="Open Sans"/>
                <a:sym typeface="Open Sans"/>
              </a:rPr>
              <a:t>Computation Results from Computation defining Parameters</a:t>
            </a:r>
            <a:endParaRPr sz="1600" b="1">
              <a:solidFill>
                <a:srgbClr val="515151"/>
              </a:solidFill>
              <a:latin typeface="Open Sans"/>
              <a:ea typeface="Open Sans"/>
              <a:cs typeface="Open Sans"/>
              <a:sym typeface="Open Sans"/>
            </a:endParaRPr>
          </a:p>
        </p:txBody>
      </p:sp>
      <p:pic>
        <p:nvPicPr>
          <p:cNvPr id="641" name="Google Shape;641;p76" descr="A close up of a map&#10;&#10;Description automatically generated"/>
          <p:cNvPicPr preferRelativeResize="0"/>
          <p:nvPr/>
        </p:nvPicPr>
        <p:blipFill rotWithShape="1">
          <a:blip r:embed="rId3">
            <a:alphaModFix/>
          </a:blip>
          <a:srcRect r="3781"/>
          <a:stretch/>
        </p:blipFill>
        <p:spPr>
          <a:xfrm>
            <a:off x="3170800" y="1093125"/>
            <a:ext cx="5820800" cy="3104427"/>
          </a:xfrm>
          <a:prstGeom prst="rect">
            <a:avLst/>
          </a:prstGeom>
          <a:noFill/>
          <a:ln>
            <a:noFill/>
          </a:ln>
        </p:spPr>
      </p:pic>
      <p:sp>
        <p:nvSpPr>
          <p:cNvPr id="642" name="Google Shape;642;p76"/>
          <p:cNvSpPr/>
          <p:nvPr/>
        </p:nvSpPr>
        <p:spPr>
          <a:xfrm>
            <a:off x="278275" y="1409950"/>
            <a:ext cx="2911500" cy="27876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76"/>
          <p:cNvSpPr txBox="1">
            <a:spLocks noGrp="1"/>
          </p:cNvSpPr>
          <p:nvPr>
            <p:ph type="body" idx="1"/>
          </p:nvPr>
        </p:nvSpPr>
        <p:spPr>
          <a:xfrm>
            <a:off x="160400" y="1486150"/>
            <a:ext cx="2815200" cy="1793700"/>
          </a:xfrm>
          <a:prstGeom prst="rect">
            <a:avLst/>
          </a:prstGeom>
          <a:noFill/>
          <a:ln>
            <a:noFill/>
          </a:ln>
        </p:spPr>
        <p:txBody>
          <a:bodyPr spcFirstLastPara="1" wrap="square" lIns="68575" tIns="34275" rIns="68575" bIns="34275" anchor="t" anchorCtr="0">
            <a:noAutofit/>
          </a:bodyPr>
          <a:lstStyle/>
          <a:p>
            <a:pPr marL="457200" lvl="0" indent="-304800" algn="l" rtl="0">
              <a:lnSpc>
                <a:spcPct val="115000"/>
              </a:lnSpc>
              <a:spcBef>
                <a:spcPts val="800"/>
              </a:spcBef>
              <a:spcAft>
                <a:spcPts val="0"/>
              </a:spcAft>
              <a:buSzPts val="1200"/>
              <a:buFont typeface="Open Sans"/>
              <a:buChar char="•"/>
            </a:pPr>
            <a:r>
              <a:rPr lang="en" sz="1200">
                <a:latin typeface="Open Sans"/>
                <a:ea typeface="Open Sans"/>
                <a:cs typeface="Open Sans"/>
                <a:sym typeface="Open Sans"/>
              </a:rPr>
              <a:t>Here one just feeds in a modest number of meta-parameters that the define the problem and learn a modest number of calculated answers. </a:t>
            </a:r>
            <a:endParaRPr sz="1200">
              <a:latin typeface="Open Sans"/>
              <a:ea typeface="Open Sans"/>
              <a:cs typeface="Open Sans"/>
              <a:sym typeface="Open Sans"/>
            </a:endParaRPr>
          </a:p>
          <a:p>
            <a:pPr marL="457200" lvl="0" indent="-304800" algn="l" rtl="0">
              <a:lnSpc>
                <a:spcPct val="115000"/>
              </a:lnSpc>
              <a:spcBef>
                <a:spcPts val="800"/>
              </a:spcBef>
              <a:spcAft>
                <a:spcPts val="0"/>
              </a:spcAft>
              <a:buSzPts val="1200"/>
              <a:buFont typeface="Open Sans"/>
              <a:buChar char="•"/>
            </a:pPr>
            <a:r>
              <a:rPr lang="en" sz="1200">
                <a:latin typeface="Open Sans"/>
                <a:ea typeface="Open Sans"/>
                <a:cs typeface="Open Sans"/>
                <a:sym typeface="Open Sans"/>
              </a:rPr>
              <a:t>This presumably requires fewer training samples than “fields from fields” and is main use so far</a:t>
            </a:r>
            <a:endParaRPr sz="1200">
              <a:latin typeface="Open Sans"/>
              <a:ea typeface="Open Sans"/>
              <a:cs typeface="Open Sans"/>
              <a:sym typeface="Open Sans"/>
            </a:endParaRPr>
          </a:p>
        </p:txBody>
      </p:sp>
      <p:sp>
        <p:nvSpPr>
          <p:cNvPr id="644" name="Google Shape;644;p76"/>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cxnSp>
        <p:nvCxnSpPr>
          <p:cNvPr id="645" name="Google Shape;645;p76"/>
          <p:cNvCxnSpPr/>
          <p:nvPr/>
        </p:nvCxnSpPr>
        <p:spPr>
          <a:xfrm>
            <a:off x="354475" y="1280125"/>
            <a:ext cx="1887900" cy="0"/>
          </a:xfrm>
          <a:prstGeom prst="straightConnector1">
            <a:avLst/>
          </a:prstGeom>
          <a:noFill/>
          <a:ln w="19050" cap="flat" cmpd="sng">
            <a:solidFill>
              <a:srgbClr val="B30838"/>
            </a:solidFill>
            <a:prstDash val="solid"/>
            <a:round/>
            <a:headEnd type="none" w="med" len="med"/>
            <a:tailEnd type="none" w="med" len="med"/>
          </a:ln>
        </p:spPr>
      </p:cxnSp>
      <p:sp>
        <p:nvSpPr>
          <p:cNvPr id="646" name="Google Shape;646;p76"/>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35</a:t>
            </a:fld>
            <a:endParaRPr/>
          </a:p>
        </p:txBody>
      </p:sp>
      <p:sp>
        <p:nvSpPr>
          <p:cNvPr id="647" name="Google Shape;647;p76"/>
          <p:cNvSpPr txBox="1">
            <a:spLocks noGrp="1"/>
          </p:cNvSpPr>
          <p:nvPr>
            <p:ph type="body" idx="1"/>
          </p:nvPr>
        </p:nvSpPr>
        <p:spPr>
          <a:xfrm>
            <a:off x="3661525" y="3920850"/>
            <a:ext cx="5328300" cy="8688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800"/>
              </a:spcBef>
              <a:spcAft>
                <a:spcPts val="0"/>
              </a:spcAft>
              <a:buNone/>
            </a:pPr>
            <a:r>
              <a:rPr lang="en" sz="1000">
                <a:latin typeface="Open Sans"/>
                <a:ea typeface="Open Sans"/>
                <a:cs typeface="Open Sans"/>
                <a:sym typeface="Open Sans"/>
              </a:rPr>
              <a:t>Operationally same as </a:t>
            </a:r>
            <a:r>
              <a:rPr lang="en" sz="1000" b="1">
                <a:latin typeface="Open Sans"/>
                <a:ea typeface="Open Sans"/>
                <a:cs typeface="Open Sans"/>
                <a:sym typeface="Open Sans"/>
              </a:rPr>
              <a:t>SimulationTrainedML</a:t>
            </a:r>
            <a:r>
              <a:rPr lang="en" sz="1000">
                <a:latin typeface="Open Sans"/>
                <a:ea typeface="Open Sans"/>
                <a:cs typeface="Open Sans"/>
                <a:sym typeface="Open Sans"/>
              </a:rPr>
              <a:t> but with a different goal: In </a:t>
            </a:r>
            <a:r>
              <a:rPr lang="en" sz="1000" b="1">
                <a:latin typeface="Open Sans"/>
                <a:ea typeface="Open Sans"/>
                <a:cs typeface="Open Sans"/>
                <a:sym typeface="Open Sans"/>
              </a:rPr>
              <a:t>SimulationTrainedML</a:t>
            </a:r>
            <a:r>
              <a:rPr lang="en" sz="1000">
                <a:latin typeface="Open Sans"/>
                <a:ea typeface="Open Sans"/>
                <a:cs typeface="Open Sans"/>
                <a:sym typeface="Open Sans"/>
              </a:rPr>
              <a:t> the simulations are performed to directly train an AI system rather than the AI system being added to learn a simulation.</a:t>
            </a:r>
            <a:endParaRPr sz="1000">
              <a:latin typeface="Open Sans"/>
              <a:ea typeface="Open Sans"/>
              <a:cs typeface="Open Sans"/>
              <a:sym typeface="Open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77"/>
          <p:cNvSpPr txBox="1">
            <a:spLocks noGrp="1"/>
          </p:cNvSpPr>
          <p:nvPr>
            <p:ph type="body" idx="1"/>
          </p:nvPr>
        </p:nvSpPr>
        <p:spPr>
          <a:xfrm>
            <a:off x="-1" y="804375"/>
            <a:ext cx="4869873" cy="3725400"/>
          </a:xfrm>
          <a:prstGeom prst="rect">
            <a:avLst/>
          </a:prstGeom>
          <a:noFill/>
          <a:ln>
            <a:noFill/>
          </a:ln>
        </p:spPr>
        <p:txBody>
          <a:bodyPr spcFirstLastPara="1" wrap="square" lIns="68575" tIns="34275" rIns="68575" bIns="34275" anchor="t" anchorCtr="0">
            <a:noAutofit/>
          </a:bodyPr>
          <a:lstStyle/>
          <a:p>
            <a:pPr marL="457200" lvl="0" indent="-317500" algn="l" rtl="0">
              <a:lnSpc>
                <a:spcPct val="115000"/>
              </a:lnSpc>
              <a:spcBef>
                <a:spcPts val="400"/>
              </a:spcBef>
              <a:spcAft>
                <a:spcPts val="0"/>
              </a:spcAft>
              <a:buSzPts val="1400"/>
              <a:buFont typeface="Open Sans"/>
              <a:buChar char="•"/>
            </a:pPr>
            <a:r>
              <a:rPr lang="en" sz="1400" dirty="0">
                <a:latin typeface="Open Sans"/>
                <a:ea typeface="Open Sans"/>
                <a:cs typeface="Open Sans"/>
                <a:sym typeface="Open Sans"/>
              </a:rPr>
              <a:t>An example of Learning Outputs from Inputs: Computation Results from Computation defining Parameters </a:t>
            </a:r>
            <a:endParaRPr sz="1400" dirty="0">
              <a:latin typeface="Open Sans"/>
              <a:ea typeface="Open Sans"/>
              <a:cs typeface="Open Sans"/>
              <a:sym typeface="Open Sans"/>
            </a:endParaRPr>
          </a:p>
          <a:p>
            <a:pPr marL="457200" lvl="0" indent="-317500" algn="l" rtl="0">
              <a:lnSpc>
                <a:spcPct val="115000"/>
              </a:lnSpc>
              <a:spcBef>
                <a:spcPts val="800"/>
              </a:spcBef>
              <a:spcAft>
                <a:spcPts val="0"/>
              </a:spcAft>
              <a:buSzPts val="1400"/>
              <a:buFont typeface="Open Sans"/>
              <a:buChar char="•"/>
            </a:pPr>
            <a:r>
              <a:rPr lang="en" sz="1400" dirty="0">
                <a:latin typeface="Open Sans"/>
                <a:ea typeface="Open Sans"/>
                <a:cs typeface="Open Sans"/>
                <a:sym typeface="Open Sans"/>
              </a:rPr>
              <a:t>Employed to extract the ionic structure in electrolyte solutions confined by planar and spherical surfaces.</a:t>
            </a:r>
            <a:endParaRPr sz="1400" dirty="0">
              <a:latin typeface="Open Sans"/>
              <a:ea typeface="Open Sans"/>
              <a:cs typeface="Open Sans"/>
              <a:sym typeface="Open Sans"/>
            </a:endParaRPr>
          </a:p>
          <a:p>
            <a:pPr marL="457200" lvl="0" indent="-317500" algn="l" rtl="0">
              <a:lnSpc>
                <a:spcPct val="115000"/>
              </a:lnSpc>
              <a:spcBef>
                <a:spcPts val="800"/>
              </a:spcBef>
              <a:spcAft>
                <a:spcPts val="0"/>
              </a:spcAft>
              <a:buSzPts val="1400"/>
              <a:buFont typeface="Open Sans"/>
              <a:buChar char="•"/>
            </a:pPr>
            <a:r>
              <a:rPr lang="en" sz="1400" dirty="0">
                <a:latin typeface="Open Sans"/>
                <a:ea typeface="Open Sans"/>
                <a:cs typeface="Open Sans"/>
                <a:sym typeface="Open Sans"/>
              </a:rPr>
              <a:t>Written with C++ and accelerated with hybrid MPI-OpenMP.</a:t>
            </a:r>
            <a:endParaRPr sz="1400" dirty="0">
              <a:latin typeface="Open Sans"/>
              <a:ea typeface="Open Sans"/>
              <a:cs typeface="Open Sans"/>
              <a:sym typeface="Open Sans"/>
            </a:endParaRPr>
          </a:p>
          <a:p>
            <a:pPr marL="457200" lvl="0" indent="-317500" algn="l" rtl="0">
              <a:lnSpc>
                <a:spcPct val="115000"/>
              </a:lnSpc>
              <a:spcBef>
                <a:spcPts val="800"/>
              </a:spcBef>
              <a:spcAft>
                <a:spcPts val="0"/>
              </a:spcAft>
              <a:buSzPts val="1400"/>
              <a:buFont typeface="Open Sans"/>
              <a:buChar char="•"/>
            </a:pPr>
            <a:r>
              <a:rPr lang="en" sz="1400" dirty="0">
                <a:latin typeface="Open Sans"/>
                <a:ea typeface="Open Sans"/>
                <a:cs typeface="Open Sans"/>
                <a:sym typeface="Open Sans"/>
              </a:rPr>
              <a:t>MLaroundHPC successfully learns desired features associated with the output ionic density that are in excellent agreement with the results from explicit molecular dynamics simulations. </a:t>
            </a:r>
            <a:endParaRPr sz="1400" dirty="0">
              <a:latin typeface="Open Sans"/>
              <a:ea typeface="Open Sans"/>
              <a:cs typeface="Open Sans"/>
              <a:sym typeface="Open Sans"/>
            </a:endParaRPr>
          </a:p>
          <a:p>
            <a:pPr marL="457200" lvl="0" indent="-317500" algn="l" rtl="0">
              <a:lnSpc>
                <a:spcPct val="115000"/>
              </a:lnSpc>
              <a:spcBef>
                <a:spcPts val="800"/>
              </a:spcBef>
              <a:spcAft>
                <a:spcPts val="0"/>
              </a:spcAft>
              <a:buSzPts val="1400"/>
              <a:buFont typeface="Open Sans"/>
              <a:buChar char="•"/>
            </a:pPr>
            <a:r>
              <a:rPr lang="en" sz="1400" dirty="0">
                <a:latin typeface="Open Sans"/>
                <a:ea typeface="Open Sans"/>
                <a:cs typeface="Open Sans"/>
                <a:sym typeface="Open Sans"/>
              </a:rPr>
              <a:t>Will be deployed on nanoHUB for</a:t>
            </a:r>
            <a:br>
              <a:rPr lang="en" sz="1400" dirty="0">
                <a:latin typeface="Open Sans"/>
                <a:ea typeface="Open Sans"/>
                <a:cs typeface="Open Sans"/>
                <a:sym typeface="Open Sans"/>
              </a:rPr>
            </a:br>
            <a:r>
              <a:rPr lang="en" sz="1400" dirty="0">
                <a:latin typeface="Open Sans"/>
                <a:ea typeface="Open Sans"/>
                <a:cs typeface="Open Sans"/>
                <a:sym typeface="Open Sans"/>
              </a:rPr>
              <a:t>education (an attractive use of surrogates) </a:t>
            </a:r>
            <a:endParaRPr sz="1400" dirty="0">
              <a:solidFill>
                <a:srgbClr val="B30838"/>
              </a:solidFill>
              <a:latin typeface="Open Sans SemiBold"/>
              <a:ea typeface="Open Sans SemiBold"/>
              <a:cs typeface="Open Sans SemiBold"/>
              <a:sym typeface="Open Sans SemiBold"/>
            </a:endParaRPr>
          </a:p>
        </p:txBody>
      </p:sp>
      <p:sp>
        <p:nvSpPr>
          <p:cNvPr id="649" name="Google Shape;649;p77"/>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cxnSp>
        <p:nvCxnSpPr>
          <p:cNvPr id="650" name="Google Shape;650;p77"/>
          <p:cNvCxnSpPr/>
          <p:nvPr/>
        </p:nvCxnSpPr>
        <p:spPr>
          <a:xfrm>
            <a:off x="354475" y="670525"/>
            <a:ext cx="1887900" cy="0"/>
          </a:xfrm>
          <a:prstGeom prst="straightConnector1">
            <a:avLst/>
          </a:prstGeom>
          <a:noFill/>
          <a:ln w="19050" cap="flat" cmpd="sng">
            <a:solidFill>
              <a:srgbClr val="B30838"/>
            </a:solidFill>
            <a:prstDash val="solid"/>
            <a:round/>
            <a:headEnd type="none" w="med" len="med"/>
            <a:tailEnd type="none" w="med" len="med"/>
          </a:ln>
        </p:spPr>
      </p:cxnSp>
      <p:sp>
        <p:nvSpPr>
          <p:cNvPr id="651" name="Google Shape;651;p77"/>
          <p:cNvSpPr txBox="1">
            <a:spLocks noGrp="1"/>
          </p:cNvSpPr>
          <p:nvPr>
            <p:ph type="title"/>
          </p:nvPr>
        </p:nvSpPr>
        <p:spPr>
          <a:xfrm>
            <a:off x="141900" y="0"/>
            <a:ext cx="88602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1800" b="1">
                <a:solidFill>
                  <a:srgbClr val="515151"/>
                </a:solidFill>
                <a:latin typeface="Open Sans"/>
                <a:ea typeface="Open Sans"/>
                <a:cs typeface="Open Sans"/>
                <a:sym typeface="Open Sans"/>
              </a:rPr>
              <a:t>MLaroundHPC: ML for High Performance Surrogates of nanosimulations</a:t>
            </a:r>
            <a:endParaRPr sz="1800" b="1">
              <a:solidFill>
                <a:srgbClr val="515151"/>
              </a:solidFill>
              <a:latin typeface="Open Sans"/>
              <a:ea typeface="Open Sans"/>
              <a:cs typeface="Open Sans"/>
              <a:sym typeface="Open Sans"/>
            </a:endParaRPr>
          </a:p>
        </p:txBody>
      </p:sp>
      <p:sp>
        <p:nvSpPr>
          <p:cNvPr id="652" name="Google Shape;652;p77"/>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36</a:t>
            </a:fld>
            <a:endParaRPr/>
          </a:p>
        </p:txBody>
      </p:sp>
      <p:pic>
        <p:nvPicPr>
          <p:cNvPr id="653" name="Google Shape;653;p77"/>
          <p:cNvPicPr preferRelativeResize="0"/>
          <p:nvPr/>
        </p:nvPicPr>
        <p:blipFill rotWithShape="1">
          <a:blip r:embed="rId5">
            <a:alphaModFix/>
          </a:blip>
          <a:srcRect r="68849"/>
          <a:stretch/>
        </p:blipFill>
        <p:spPr>
          <a:xfrm>
            <a:off x="4767218" y="2855640"/>
            <a:ext cx="1995724" cy="1422075"/>
          </a:xfrm>
          <a:prstGeom prst="rect">
            <a:avLst/>
          </a:prstGeom>
          <a:noFill/>
          <a:ln>
            <a:noFill/>
          </a:ln>
        </p:spPr>
      </p:pic>
      <p:pic>
        <p:nvPicPr>
          <p:cNvPr id="654" name="Google Shape;654;p77"/>
          <p:cNvPicPr preferRelativeResize="0"/>
          <p:nvPr/>
        </p:nvPicPr>
        <p:blipFill rotWithShape="1">
          <a:blip r:embed="rId5">
            <a:alphaModFix/>
          </a:blip>
          <a:srcRect l="60778"/>
          <a:stretch/>
        </p:blipFill>
        <p:spPr>
          <a:xfrm>
            <a:off x="4572002" y="1083423"/>
            <a:ext cx="2686149" cy="1520157"/>
          </a:xfrm>
          <a:prstGeom prst="rect">
            <a:avLst/>
          </a:prstGeom>
          <a:noFill/>
          <a:ln>
            <a:noFill/>
          </a:ln>
        </p:spPr>
      </p:pic>
      <p:pic>
        <p:nvPicPr>
          <p:cNvPr id="655" name="Google Shape;655;p77"/>
          <p:cNvPicPr preferRelativeResize="0"/>
          <p:nvPr/>
        </p:nvPicPr>
        <p:blipFill rotWithShape="1">
          <a:blip r:embed="rId5">
            <a:alphaModFix/>
          </a:blip>
          <a:srcRect l="33943" r="40624"/>
          <a:stretch/>
        </p:blipFill>
        <p:spPr>
          <a:xfrm>
            <a:off x="7404174" y="1083425"/>
            <a:ext cx="1629350" cy="1422075"/>
          </a:xfrm>
          <a:prstGeom prst="rect">
            <a:avLst/>
          </a:prstGeom>
          <a:noFill/>
          <a:ln>
            <a:noFill/>
          </a:ln>
        </p:spPr>
      </p:pic>
      <p:pic>
        <p:nvPicPr>
          <p:cNvPr id="2" name="nancoconfinement_movie">
            <a:hlinkClick r:id="" action="ppaction://media"/>
            <a:extLst>
              <a:ext uri="{FF2B5EF4-FFF2-40B4-BE49-F238E27FC236}">
                <a16:creationId xmlns:a16="http://schemas.microsoft.com/office/drawing/2014/main" id="{19429645-2A05-47BF-B357-3A00491BCB7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820602" y="2728679"/>
            <a:ext cx="2323398" cy="17425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78"/>
          <p:cNvSpPr/>
          <p:nvPr/>
        </p:nvSpPr>
        <p:spPr>
          <a:xfrm>
            <a:off x="160400" y="1068525"/>
            <a:ext cx="4101300" cy="35496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7" name="Google Shape;667;p78"/>
          <p:cNvSpPr txBox="1">
            <a:spLocks noGrp="1"/>
          </p:cNvSpPr>
          <p:nvPr>
            <p:ph type="body" idx="1"/>
          </p:nvPr>
        </p:nvSpPr>
        <p:spPr>
          <a:xfrm>
            <a:off x="160400" y="975325"/>
            <a:ext cx="4101300" cy="3642900"/>
          </a:xfrm>
          <a:prstGeom prst="rect">
            <a:avLst/>
          </a:prstGeom>
          <a:noFill/>
          <a:ln>
            <a:noFill/>
          </a:ln>
        </p:spPr>
        <p:txBody>
          <a:bodyPr spcFirstLastPara="1" wrap="square" lIns="68575" tIns="34275" rIns="68575" bIns="34275" anchor="t" anchorCtr="0">
            <a:noAutofit/>
          </a:bodyPr>
          <a:lstStyle/>
          <a:p>
            <a:pPr marL="182880" lvl="0" indent="-205740" algn="l" rtl="0">
              <a:lnSpc>
                <a:spcPct val="115000"/>
              </a:lnSpc>
              <a:spcBef>
                <a:spcPts val="800"/>
              </a:spcBef>
              <a:spcAft>
                <a:spcPts val="0"/>
              </a:spcAft>
              <a:buSzPts val="1800"/>
              <a:buChar char="•"/>
            </a:pPr>
            <a:r>
              <a:rPr lang="en" sz="1800">
                <a:latin typeface="Arial"/>
                <a:ea typeface="Arial"/>
                <a:cs typeface="Arial"/>
                <a:sym typeface="Arial"/>
              </a:rPr>
              <a:t>ANN was trained to predict three continuous variables; Contact density </a:t>
            </a:r>
            <a:r>
              <a:rPr lang="en" sz="1800" b="1">
                <a:latin typeface="Arial"/>
                <a:ea typeface="Arial"/>
                <a:cs typeface="Arial"/>
                <a:sym typeface="Arial"/>
              </a:rPr>
              <a:t>ρ</a:t>
            </a:r>
            <a:r>
              <a:rPr lang="en" sz="1800" b="1" baseline="-25000">
                <a:latin typeface="Arial"/>
                <a:ea typeface="Arial"/>
                <a:cs typeface="Arial"/>
                <a:sym typeface="Arial"/>
              </a:rPr>
              <a:t>c</a:t>
            </a:r>
            <a:r>
              <a:rPr lang="en" sz="1800">
                <a:latin typeface="Arial"/>
                <a:ea typeface="Arial"/>
                <a:cs typeface="Arial"/>
                <a:sym typeface="Arial"/>
              </a:rPr>
              <a:t>  , mid-point (center of the slit) density </a:t>
            </a:r>
            <a:r>
              <a:rPr lang="en" sz="1800" b="1">
                <a:latin typeface="Arial"/>
                <a:ea typeface="Arial"/>
                <a:cs typeface="Arial"/>
                <a:sym typeface="Arial"/>
              </a:rPr>
              <a:t>ρ</a:t>
            </a:r>
            <a:r>
              <a:rPr lang="en" sz="1800" b="1" baseline="-25000">
                <a:latin typeface="Arial"/>
                <a:ea typeface="Arial"/>
                <a:cs typeface="Arial"/>
                <a:sym typeface="Arial"/>
              </a:rPr>
              <a:t>m</a:t>
            </a:r>
            <a:r>
              <a:rPr lang="en" sz="1800">
                <a:latin typeface="Arial"/>
                <a:ea typeface="Arial"/>
                <a:cs typeface="Arial"/>
                <a:sym typeface="Arial"/>
              </a:rPr>
              <a:t> , and peak density </a:t>
            </a:r>
            <a:r>
              <a:rPr lang="en" sz="1800" b="1">
                <a:latin typeface="Arial"/>
                <a:ea typeface="Arial"/>
                <a:cs typeface="Arial"/>
                <a:sym typeface="Arial"/>
              </a:rPr>
              <a:t>ρ</a:t>
            </a:r>
            <a:r>
              <a:rPr lang="en" sz="1800" b="1" baseline="-25000">
                <a:latin typeface="Arial"/>
                <a:ea typeface="Arial"/>
                <a:cs typeface="Arial"/>
                <a:sym typeface="Arial"/>
              </a:rPr>
              <a:t>p</a:t>
            </a:r>
            <a:endParaRPr sz="1800">
              <a:latin typeface="Arial"/>
              <a:ea typeface="Arial"/>
              <a:cs typeface="Arial"/>
              <a:sym typeface="Arial"/>
            </a:endParaRPr>
          </a:p>
          <a:p>
            <a:pPr marL="182880" lvl="0" indent="-205740" algn="l" rtl="0">
              <a:lnSpc>
                <a:spcPct val="115000"/>
              </a:lnSpc>
              <a:spcBef>
                <a:spcPts val="800"/>
              </a:spcBef>
              <a:spcAft>
                <a:spcPts val="0"/>
              </a:spcAft>
              <a:buSzPts val="1800"/>
              <a:buChar char="•"/>
            </a:pPr>
            <a:r>
              <a:rPr lang="en" sz="1800">
                <a:latin typeface="Arial"/>
                <a:ea typeface="Arial"/>
                <a:cs typeface="Arial"/>
                <a:sym typeface="Arial"/>
              </a:rPr>
              <a:t>TensorFlow, Keras and Sklearn libraries were used in the implementation</a:t>
            </a:r>
            <a:endParaRPr sz="1800">
              <a:latin typeface="Arial"/>
              <a:ea typeface="Arial"/>
              <a:cs typeface="Arial"/>
              <a:sym typeface="Arial"/>
            </a:endParaRPr>
          </a:p>
          <a:p>
            <a:pPr marL="182880" lvl="0" indent="-205740" algn="l" rtl="0">
              <a:lnSpc>
                <a:spcPct val="115000"/>
              </a:lnSpc>
              <a:spcBef>
                <a:spcPts val="800"/>
              </a:spcBef>
              <a:spcAft>
                <a:spcPts val="0"/>
              </a:spcAft>
              <a:buSzPts val="1800"/>
              <a:buChar char="•"/>
            </a:pPr>
            <a:r>
              <a:rPr lang="en" sz="1800">
                <a:latin typeface="Arial"/>
                <a:ea typeface="Arial"/>
                <a:cs typeface="Arial"/>
                <a:sym typeface="Arial"/>
              </a:rPr>
              <a:t>Adam optimizer, xavier normal distribution, mean square loss function, dropout regularization.</a:t>
            </a:r>
            <a:endParaRPr sz="1800">
              <a:latin typeface="Arial"/>
              <a:ea typeface="Arial"/>
              <a:cs typeface="Arial"/>
              <a:sym typeface="Arial"/>
            </a:endParaRPr>
          </a:p>
        </p:txBody>
      </p:sp>
      <p:sp>
        <p:nvSpPr>
          <p:cNvPr id="668" name="Google Shape;668;p78"/>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cxnSp>
        <p:nvCxnSpPr>
          <p:cNvPr id="669" name="Google Shape;669;p78"/>
          <p:cNvCxnSpPr/>
          <p:nvPr/>
        </p:nvCxnSpPr>
        <p:spPr>
          <a:xfrm>
            <a:off x="354475" y="975325"/>
            <a:ext cx="1887900" cy="0"/>
          </a:xfrm>
          <a:prstGeom prst="straightConnector1">
            <a:avLst/>
          </a:prstGeom>
          <a:noFill/>
          <a:ln w="19050" cap="flat" cmpd="sng">
            <a:solidFill>
              <a:srgbClr val="B30838"/>
            </a:solidFill>
            <a:prstDash val="solid"/>
            <a:round/>
            <a:headEnd type="none" w="med" len="med"/>
            <a:tailEnd type="none" w="med" len="med"/>
          </a:ln>
        </p:spPr>
      </p:cxnSp>
      <p:sp>
        <p:nvSpPr>
          <p:cNvPr id="670" name="Google Shape;670;p78"/>
          <p:cNvSpPr txBox="1">
            <a:spLocks noGrp="1"/>
          </p:cNvSpPr>
          <p:nvPr>
            <p:ph type="title"/>
          </p:nvPr>
        </p:nvSpPr>
        <p:spPr>
          <a:xfrm>
            <a:off x="283925" y="412225"/>
            <a:ext cx="39777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b="1">
                <a:solidFill>
                  <a:srgbClr val="515151"/>
                </a:solidFill>
                <a:latin typeface="Open Sans"/>
                <a:ea typeface="Open Sans"/>
                <a:cs typeface="Open Sans"/>
                <a:sym typeface="Open Sans"/>
              </a:rPr>
              <a:t>ANN for Regression</a:t>
            </a:r>
            <a:endParaRPr b="1">
              <a:solidFill>
                <a:srgbClr val="515151"/>
              </a:solidFill>
              <a:latin typeface="Open Sans"/>
              <a:ea typeface="Open Sans"/>
              <a:cs typeface="Open Sans"/>
              <a:sym typeface="Open Sans"/>
            </a:endParaRPr>
          </a:p>
        </p:txBody>
      </p:sp>
      <p:sp>
        <p:nvSpPr>
          <p:cNvPr id="671" name="Google Shape;671;p78"/>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37</a:t>
            </a:fld>
            <a:endParaRPr/>
          </a:p>
        </p:txBody>
      </p:sp>
      <p:pic>
        <p:nvPicPr>
          <p:cNvPr id="672" name="Google Shape;672;p78"/>
          <p:cNvPicPr preferRelativeResize="0"/>
          <p:nvPr/>
        </p:nvPicPr>
        <p:blipFill>
          <a:blip r:embed="rId3">
            <a:alphaModFix/>
          </a:blip>
          <a:stretch>
            <a:fillRect/>
          </a:stretch>
        </p:blipFill>
        <p:spPr>
          <a:xfrm>
            <a:off x="4261700" y="1896650"/>
            <a:ext cx="4882300" cy="2626304"/>
          </a:xfrm>
          <a:prstGeom prst="rect">
            <a:avLst/>
          </a:prstGeom>
          <a:noFill/>
          <a:ln>
            <a:noFill/>
          </a:ln>
        </p:spPr>
      </p:pic>
      <p:sp>
        <p:nvSpPr>
          <p:cNvPr id="673" name="Google Shape;673;p78"/>
          <p:cNvSpPr txBox="1"/>
          <p:nvPr/>
        </p:nvSpPr>
        <p:spPr>
          <a:xfrm>
            <a:off x="4482200" y="238400"/>
            <a:ext cx="4509300" cy="14868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800"/>
              </a:spcBef>
              <a:spcAft>
                <a:spcPts val="0"/>
              </a:spcAft>
              <a:buClr>
                <a:schemeClr val="dk1"/>
              </a:buClr>
              <a:buSzPts val="1800"/>
              <a:buChar char="•"/>
            </a:pPr>
            <a:r>
              <a:rPr lang="en" sz="1800">
                <a:solidFill>
                  <a:schemeClr val="dk1"/>
                </a:solidFill>
              </a:rPr>
              <a:t>Dataset having 6,864 simulation configurations was created for training and testing (0.7:0.3) the ML model.</a:t>
            </a:r>
            <a:endParaRPr sz="1800">
              <a:solidFill>
                <a:schemeClr val="dk1"/>
              </a:solidFill>
            </a:endParaRPr>
          </a:p>
          <a:p>
            <a:pPr marL="457200" lvl="0" indent="-342900" algn="l" rtl="0">
              <a:lnSpc>
                <a:spcPct val="115000"/>
              </a:lnSpc>
              <a:spcBef>
                <a:spcPts val="800"/>
              </a:spcBef>
              <a:spcAft>
                <a:spcPts val="0"/>
              </a:spcAft>
              <a:buClr>
                <a:schemeClr val="dk1"/>
              </a:buClr>
              <a:buSzPts val="1800"/>
              <a:buChar char="•"/>
            </a:pPr>
            <a:r>
              <a:rPr lang="en" sz="1800">
                <a:solidFill>
                  <a:schemeClr val="dk1"/>
                </a:solidFill>
              </a:rPr>
              <a:t>Note learning network quite small</a:t>
            </a:r>
            <a:endParaRPr sz="18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79"/>
          <p:cNvSpPr txBox="1">
            <a:spLocks noGrp="1"/>
          </p:cNvSpPr>
          <p:nvPr>
            <p:ph type="body" idx="1"/>
          </p:nvPr>
        </p:nvSpPr>
        <p:spPr>
          <a:xfrm>
            <a:off x="160400" y="728125"/>
            <a:ext cx="8640000" cy="1349100"/>
          </a:xfrm>
          <a:prstGeom prst="rect">
            <a:avLst/>
          </a:prstGeom>
          <a:noFill/>
          <a:ln>
            <a:noFill/>
          </a:ln>
        </p:spPr>
        <p:txBody>
          <a:bodyPr spcFirstLastPara="1" wrap="square" lIns="68575" tIns="34275" rIns="68575" bIns="34275" anchor="t" anchorCtr="0">
            <a:noAutofit/>
          </a:bodyPr>
          <a:lstStyle/>
          <a:p>
            <a:pPr marL="457200" lvl="0" indent="-317500" algn="l" rtl="0">
              <a:lnSpc>
                <a:spcPct val="115000"/>
              </a:lnSpc>
              <a:spcBef>
                <a:spcPts val="0"/>
              </a:spcBef>
              <a:spcAft>
                <a:spcPts val="0"/>
              </a:spcAft>
              <a:buSzPts val="1400"/>
              <a:buChar char="•"/>
            </a:pPr>
            <a:r>
              <a:rPr lang="en" sz="1400">
                <a:solidFill>
                  <a:srgbClr val="B30838"/>
                </a:solidFill>
                <a:latin typeface="Open Sans SemiBold"/>
                <a:ea typeface="Open Sans SemiBold"/>
                <a:cs typeface="Open Sans SemiBold"/>
                <a:sym typeface="Open Sans SemiBold"/>
              </a:rPr>
              <a:t>ANN based regression</a:t>
            </a:r>
            <a:r>
              <a:rPr lang="en" sz="1400">
                <a:solidFill>
                  <a:srgbClr val="FF0000"/>
                </a:solidFill>
                <a:latin typeface="Open Sans"/>
                <a:ea typeface="Open Sans"/>
                <a:cs typeface="Open Sans"/>
                <a:sym typeface="Open Sans"/>
              </a:rPr>
              <a:t> </a:t>
            </a:r>
            <a:r>
              <a:rPr lang="en" sz="1400">
                <a:latin typeface="Open Sans"/>
                <a:ea typeface="Open Sans"/>
                <a:cs typeface="Open Sans"/>
                <a:sym typeface="Open Sans"/>
              </a:rPr>
              <a:t>model predicted Contact density </a:t>
            </a:r>
            <a:r>
              <a:rPr lang="en" sz="1400" b="1">
                <a:latin typeface="Open Sans"/>
                <a:ea typeface="Open Sans"/>
                <a:cs typeface="Open Sans"/>
                <a:sym typeface="Open Sans"/>
              </a:rPr>
              <a:t>ρ</a:t>
            </a:r>
            <a:r>
              <a:rPr lang="en" sz="1400" b="1" baseline="-25000">
                <a:latin typeface="Open Sans"/>
                <a:ea typeface="Open Sans"/>
                <a:cs typeface="Open Sans"/>
                <a:sym typeface="Open Sans"/>
              </a:rPr>
              <a:t>c</a:t>
            </a:r>
            <a:r>
              <a:rPr lang="en" sz="1400">
                <a:latin typeface="Open Sans"/>
                <a:ea typeface="Open Sans"/>
                <a:cs typeface="Open Sans"/>
                <a:sym typeface="Open Sans"/>
              </a:rPr>
              <a:t>  , mid-point (center of the slit) density </a:t>
            </a:r>
            <a:r>
              <a:rPr lang="en" sz="1400" b="1">
                <a:latin typeface="Open Sans"/>
                <a:ea typeface="Open Sans"/>
                <a:cs typeface="Open Sans"/>
                <a:sym typeface="Open Sans"/>
              </a:rPr>
              <a:t>ρ</a:t>
            </a:r>
            <a:r>
              <a:rPr lang="en" sz="1400" b="1" baseline="-25000">
                <a:latin typeface="Open Sans"/>
                <a:ea typeface="Open Sans"/>
                <a:cs typeface="Open Sans"/>
                <a:sym typeface="Open Sans"/>
              </a:rPr>
              <a:t>m</a:t>
            </a:r>
            <a:r>
              <a:rPr lang="en" sz="1400" baseline="-25000">
                <a:latin typeface="Open Sans"/>
                <a:ea typeface="Open Sans"/>
                <a:cs typeface="Open Sans"/>
                <a:sym typeface="Open Sans"/>
              </a:rPr>
              <a:t> </a:t>
            </a:r>
            <a:r>
              <a:rPr lang="en" sz="1400">
                <a:latin typeface="Open Sans"/>
                <a:ea typeface="Open Sans"/>
                <a:cs typeface="Open Sans"/>
                <a:sym typeface="Open Sans"/>
              </a:rPr>
              <a:t>, and peak density </a:t>
            </a:r>
            <a:r>
              <a:rPr lang="en" sz="1400" b="1">
                <a:latin typeface="Open Sans"/>
                <a:ea typeface="Open Sans"/>
                <a:cs typeface="Open Sans"/>
                <a:sym typeface="Open Sans"/>
              </a:rPr>
              <a:t>ρ</a:t>
            </a:r>
            <a:r>
              <a:rPr lang="en" sz="1400" b="1" baseline="-25000">
                <a:latin typeface="Open Sans"/>
                <a:ea typeface="Open Sans"/>
                <a:cs typeface="Open Sans"/>
                <a:sym typeface="Open Sans"/>
              </a:rPr>
              <a:t>p</a:t>
            </a:r>
            <a:r>
              <a:rPr lang="en" sz="1400" baseline="-25000">
                <a:latin typeface="Open Sans"/>
                <a:ea typeface="Open Sans"/>
                <a:cs typeface="Open Sans"/>
                <a:sym typeface="Open Sans"/>
              </a:rPr>
              <a:t> </a:t>
            </a:r>
            <a:r>
              <a:rPr lang="en" sz="1400">
                <a:latin typeface="Open Sans"/>
                <a:ea typeface="Open Sans"/>
                <a:cs typeface="Open Sans"/>
                <a:sym typeface="Open Sans"/>
              </a:rPr>
              <a:t>accurately with a success rate of 95:52% (MSE ~ 0:0000718), 92:07% (MSE ~ 0:0002293), and 94:78% (MSE ~ 0:0002306) respectively, easily outperforming other non-linear regression models</a:t>
            </a:r>
            <a:endParaRPr sz="1400">
              <a:latin typeface="Open Sans"/>
              <a:ea typeface="Open Sans"/>
              <a:cs typeface="Open Sans"/>
              <a:sym typeface="Open Sans"/>
            </a:endParaRPr>
          </a:p>
          <a:p>
            <a:pPr marL="457200" lvl="0" indent="-317500" algn="l" rtl="0">
              <a:lnSpc>
                <a:spcPct val="115000"/>
              </a:lnSpc>
              <a:spcBef>
                <a:spcPts val="0"/>
              </a:spcBef>
              <a:spcAft>
                <a:spcPts val="0"/>
              </a:spcAft>
              <a:buSzPts val="1400"/>
              <a:buFont typeface="Open Sans"/>
              <a:buChar char="•"/>
            </a:pPr>
            <a:r>
              <a:rPr lang="en" sz="1400">
                <a:latin typeface="Open Sans"/>
                <a:ea typeface="Open Sans"/>
                <a:cs typeface="Open Sans"/>
                <a:sym typeface="Open Sans"/>
              </a:rPr>
              <a:t>Success means within error bars (2 sigma) of Molecular Dynamics Simulations</a:t>
            </a:r>
            <a:endParaRPr sz="1400">
              <a:latin typeface="Open Sans"/>
              <a:ea typeface="Open Sans"/>
              <a:cs typeface="Open Sans"/>
              <a:sym typeface="Open Sans"/>
            </a:endParaRPr>
          </a:p>
        </p:txBody>
      </p:sp>
      <p:sp>
        <p:nvSpPr>
          <p:cNvPr id="679" name="Google Shape;679;p79"/>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cxnSp>
        <p:nvCxnSpPr>
          <p:cNvPr id="680" name="Google Shape;680;p79"/>
          <p:cNvCxnSpPr/>
          <p:nvPr/>
        </p:nvCxnSpPr>
        <p:spPr>
          <a:xfrm>
            <a:off x="354475" y="746725"/>
            <a:ext cx="1887900" cy="0"/>
          </a:xfrm>
          <a:prstGeom prst="straightConnector1">
            <a:avLst/>
          </a:prstGeom>
          <a:noFill/>
          <a:ln w="19050" cap="flat" cmpd="sng">
            <a:solidFill>
              <a:srgbClr val="B30838"/>
            </a:solidFill>
            <a:prstDash val="solid"/>
            <a:round/>
            <a:headEnd type="none" w="med" len="med"/>
            <a:tailEnd type="none" w="med" len="med"/>
          </a:ln>
        </p:spPr>
      </p:cxnSp>
      <p:sp>
        <p:nvSpPr>
          <p:cNvPr id="681" name="Google Shape;681;p79"/>
          <p:cNvSpPr txBox="1">
            <a:spLocks noGrp="1"/>
          </p:cNvSpPr>
          <p:nvPr>
            <p:ph type="title"/>
          </p:nvPr>
        </p:nvSpPr>
        <p:spPr>
          <a:xfrm>
            <a:off x="283925" y="183625"/>
            <a:ext cx="54675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000">
                <a:solidFill>
                  <a:srgbClr val="515151"/>
                </a:solidFill>
              </a:rPr>
              <a:t>Parameter Prediction in Nanosimulation</a:t>
            </a:r>
            <a:endParaRPr sz="1400">
              <a:solidFill>
                <a:srgbClr val="515151"/>
              </a:solidFill>
            </a:endParaRPr>
          </a:p>
        </p:txBody>
      </p:sp>
      <p:sp>
        <p:nvSpPr>
          <p:cNvPr id="682" name="Google Shape;682;p79"/>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38</a:t>
            </a:fld>
            <a:endParaRPr/>
          </a:p>
        </p:txBody>
      </p:sp>
      <p:pic>
        <p:nvPicPr>
          <p:cNvPr id="683" name="Google Shape;683;p79"/>
          <p:cNvPicPr preferRelativeResize="0"/>
          <p:nvPr/>
        </p:nvPicPr>
        <p:blipFill rotWithShape="1">
          <a:blip r:embed="rId3">
            <a:alphaModFix/>
          </a:blip>
          <a:srcRect/>
          <a:stretch/>
        </p:blipFill>
        <p:spPr>
          <a:xfrm>
            <a:off x="354475" y="2077324"/>
            <a:ext cx="8640001" cy="26253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80"/>
          <p:cNvSpPr/>
          <p:nvPr/>
        </p:nvSpPr>
        <p:spPr>
          <a:xfrm>
            <a:off x="278275" y="1257550"/>
            <a:ext cx="3244200" cy="30030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80"/>
          <p:cNvSpPr txBox="1">
            <a:spLocks noGrp="1"/>
          </p:cNvSpPr>
          <p:nvPr>
            <p:ph type="body" idx="1"/>
          </p:nvPr>
        </p:nvSpPr>
        <p:spPr>
          <a:xfrm>
            <a:off x="347125" y="1388850"/>
            <a:ext cx="3106500" cy="18246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None/>
            </a:pPr>
            <a:r>
              <a:rPr lang="en" sz="1800" b="1">
                <a:latin typeface="Open Sans"/>
                <a:ea typeface="Open Sans"/>
                <a:cs typeface="Open Sans"/>
                <a:sym typeface="Open Sans"/>
              </a:rPr>
              <a:t>ρ</a:t>
            </a:r>
            <a:r>
              <a:rPr lang="en" sz="1800" b="1" baseline="-25000">
                <a:latin typeface="Open Sans"/>
                <a:ea typeface="Open Sans"/>
                <a:cs typeface="Open Sans"/>
                <a:sym typeface="Open Sans"/>
              </a:rPr>
              <a:t>c , </a:t>
            </a:r>
            <a:r>
              <a:rPr lang="en" sz="1800" b="1">
                <a:latin typeface="Open Sans"/>
                <a:ea typeface="Open Sans"/>
                <a:cs typeface="Open Sans"/>
                <a:sym typeface="Open Sans"/>
              </a:rPr>
              <a:t>ρ</a:t>
            </a:r>
            <a:r>
              <a:rPr lang="en" sz="1800" b="1" baseline="-25000">
                <a:latin typeface="Open Sans"/>
                <a:ea typeface="Open Sans"/>
                <a:cs typeface="Open Sans"/>
                <a:sym typeface="Open Sans"/>
              </a:rPr>
              <a:t>m </a:t>
            </a:r>
            <a:r>
              <a:rPr lang="en" sz="1800">
                <a:latin typeface="Open Sans"/>
                <a:ea typeface="Open Sans"/>
                <a:cs typeface="Open Sans"/>
                <a:sym typeface="Open Sans"/>
              </a:rPr>
              <a:t>and</a:t>
            </a:r>
            <a:r>
              <a:rPr lang="en" sz="1800" b="1" baseline="-25000">
                <a:latin typeface="Open Sans"/>
                <a:ea typeface="Open Sans"/>
                <a:cs typeface="Open Sans"/>
                <a:sym typeface="Open Sans"/>
              </a:rPr>
              <a:t> </a:t>
            </a:r>
            <a:r>
              <a:rPr lang="en" sz="1800" b="1">
                <a:latin typeface="Open Sans"/>
                <a:ea typeface="Open Sans"/>
                <a:cs typeface="Open Sans"/>
                <a:sym typeface="Open Sans"/>
              </a:rPr>
              <a:t>ρ</a:t>
            </a:r>
            <a:r>
              <a:rPr lang="en" sz="1800" b="1" baseline="-25000">
                <a:latin typeface="Open Sans"/>
                <a:ea typeface="Open Sans"/>
                <a:cs typeface="Open Sans"/>
                <a:sym typeface="Open Sans"/>
              </a:rPr>
              <a:t>p </a:t>
            </a:r>
            <a:r>
              <a:rPr lang="en" sz="1800">
                <a:latin typeface="Open Sans"/>
                <a:ea typeface="Open Sans"/>
                <a:cs typeface="Open Sans"/>
                <a:sym typeface="Open Sans"/>
              </a:rPr>
              <a:t>predicted by the ML model were found to be in excellent agreement with those calculated using the MD method; data from either approach fall on the dashed lines which indicate perfect correlation.</a:t>
            </a:r>
            <a:endParaRPr sz="1800">
              <a:latin typeface="Open Sans"/>
              <a:ea typeface="Open Sans"/>
              <a:cs typeface="Open Sans"/>
              <a:sym typeface="Open Sans"/>
            </a:endParaRPr>
          </a:p>
        </p:txBody>
      </p:sp>
      <p:sp>
        <p:nvSpPr>
          <p:cNvPr id="690" name="Google Shape;690;p80"/>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cxnSp>
        <p:nvCxnSpPr>
          <p:cNvPr id="691" name="Google Shape;691;p80"/>
          <p:cNvCxnSpPr/>
          <p:nvPr/>
        </p:nvCxnSpPr>
        <p:spPr>
          <a:xfrm>
            <a:off x="354475" y="1127725"/>
            <a:ext cx="1887900" cy="0"/>
          </a:xfrm>
          <a:prstGeom prst="straightConnector1">
            <a:avLst/>
          </a:prstGeom>
          <a:noFill/>
          <a:ln w="19050" cap="flat" cmpd="sng">
            <a:solidFill>
              <a:srgbClr val="B30838"/>
            </a:solidFill>
            <a:prstDash val="solid"/>
            <a:round/>
            <a:headEnd type="none" w="med" len="med"/>
            <a:tailEnd type="none" w="med" len="med"/>
          </a:ln>
        </p:spPr>
      </p:cxnSp>
      <p:sp>
        <p:nvSpPr>
          <p:cNvPr id="692" name="Google Shape;692;p80"/>
          <p:cNvSpPr txBox="1">
            <a:spLocks noGrp="1"/>
          </p:cNvSpPr>
          <p:nvPr>
            <p:ph type="title"/>
          </p:nvPr>
        </p:nvSpPr>
        <p:spPr>
          <a:xfrm>
            <a:off x="283925" y="412225"/>
            <a:ext cx="54675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000">
                <a:solidFill>
                  <a:srgbClr val="515151"/>
                </a:solidFill>
              </a:rPr>
              <a:t>Accuracy comparison between ML predictions and MD simulation results</a:t>
            </a:r>
            <a:endParaRPr sz="1400">
              <a:solidFill>
                <a:srgbClr val="515151"/>
              </a:solidFill>
            </a:endParaRPr>
          </a:p>
        </p:txBody>
      </p:sp>
      <p:sp>
        <p:nvSpPr>
          <p:cNvPr id="693" name="Google Shape;693;p80"/>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39</a:t>
            </a:fld>
            <a:endParaRPr/>
          </a:p>
        </p:txBody>
      </p:sp>
      <p:pic>
        <p:nvPicPr>
          <p:cNvPr id="694" name="Google Shape;694;p80"/>
          <p:cNvPicPr preferRelativeResize="0"/>
          <p:nvPr/>
        </p:nvPicPr>
        <p:blipFill rotWithShape="1">
          <a:blip r:embed="rId3">
            <a:alphaModFix/>
          </a:blip>
          <a:srcRect/>
          <a:stretch/>
        </p:blipFill>
        <p:spPr>
          <a:xfrm>
            <a:off x="3901506" y="1070413"/>
            <a:ext cx="5150745" cy="360553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cxnSp>
        <p:nvCxnSpPr>
          <p:cNvPr id="247" name="Google Shape;247;p45"/>
          <p:cNvCxnSpPr/>
          <p:nvPr/>
        </p:nvCxnSpPr>
        <p:spPr>
          <a:xfrm>
            <a:off x="278275" y="940550"/>
            <a:ext cx="1887900" cy="0"/>
          </a:xfrm>
          <a:prstGeom prst="straightConnector1">
            <a:avLst/>
          </a:prstGeom>
          <a:noFill/>
          <a:ln w="19050" cap="flat" cmpd="sng">
            <a:solidFill>
              <a:srgbClr val="B30838"/>
            </a:solidFill>
            <a:prstDash val="solid"/>
            <a:round/>
            <a:headEnd type="none" w="med" len="med"/>
            <a:tailEnd type="none" w="med" len="med"/>
          </a:ln>
        </p:spPr>
      </p:cxnSp>
      <p:sp>
        <p:nvSpPr>
          <p:cNvPr id="248" name="Google Shape;248;p45"/>
          <p:cNvSpPr txBox="1">
            <a:spLocks noGrp="1"/>
          </p:cNvSpPr>
          <p:nvPr>
            <p:ph type="title"/>
          </p:nvPr>
        </p:nvSpPr>
        <p:spPr>
          <a:xfrm>
            <a:off x="207725" y="259825"/>
            <a:ext cx="72225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1600" b="0">
                <a:solidFill>
                  <a:srgbClr val="515151"/>
                </a:solidFill>
                <a:latin typeface="Open Sans SemiBold"/>
                <a:ea typeface="Open Sans SemiBold"/>
                <a:cs typeface="Open Sans SemiBold"/>
                <a:sym typeface="Open Sans SemiBold"/>
              </a:rPr>
              <a:t>Qian Depei: The difference between AI and computer architecture academic research is hot</a:t>
            </a:r>
            <a:endParaRPr sz="1600" b="0">
              <a:solidFill>
                <a:srgbClr val="515151"/>
              </a:solidFill>
              <a:latin typeface="Open Sans SemiBold"/>
              <a:ea typeface="Open Sans SemiBold"/>
              <a:cs typeface="Open Sans SemiBold"/>
              <a:sym typeface="Open Sans SemiBold"/>
            </a:endParaRPr>
          </a:p>
        </p:txBody>
      </p:sp>
      <p:sp>
        <p:nvSpPr>
          <p:cNvPr id="249" name="Google Shape;249;p45"/>
          <p:cNvSpPr txBox="1"/>
          <p:nvPr/>
        </p:nvSpPr>
        <p:spPr>
          <a:xfrm>
            <a:off x="2107050" y="4306523"/>
            <a:ext cx="5454600" cy="35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600" i="0" u="none" strike="noStrike" cap="none">
                <a:solidFill>
                  <a:srgbClr val="000000"/>
                </a:solidFill>
                <a:latin typeface="Open Sans SemiBold"/>
                <a:ea typeface="Open Sans SemiBold"/>
                <a:cs typeface="Open Sans SemiBold"/>
                <a:sym typeface="Open Sans SemiBold"/>
              </a:rPr>
              <a:t>Number of papers published  4960 vs 243</a:t>
            </a:r>
            <a:endParaRPr sz="1600" i="0" u="none" strike="noStrike" cap="none">
              <a:solidFill>
                <a:srgbClr val="000000"/>
              </a:solidFill>
              <a:latin typeface="Open Sans SemiBold"/>
              <a:ea typeface="Open Sans SemiBold"/>
              <a:cs typeface="Open Sans SemiBold"/>
              <a:sym typeface="Open Sans SemiBold"/>
            </a:endParaRPr>
          </a:p>
        </p:txBody>
      </p:sp>
      <p:sp>
        <p:nvSpPr>
          <p:cNvPr id="250" name="Google Shape;250;p45"/>
          <p:cNvSpPr txBox="1">
            <a:spLocks noGrp="1"/>
          </p:cNvSpPr>
          <p:nvPr>
            <p:ph type="sldNum" idx="12"/>
          </p:nvPr>
        </p:nvSpPr>
        <p:spPr>
          <a:xfrm>
            <a:off x="207725" y="4789650"/>
            <a:ext cx="6423600" cy="3540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sp>
        <p:nvSpPr>
          <p:cNvPr id="251" name="Google Shape;251;p45"/>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4</a:t>
            </a:fld>
            <a:endParaRPr/>
          </a:p>
        </p:txBody>
      </p:sp>
      <p:grpSp>
        <p:nvGrpSpPr>
          <p:cNvPr id="252" name="Google Shape;252;p45"/>
          <p:cNvGrpSpPr/>
          <p:nvPr/>
        </p:nvGrpSpPr>
        <p:grpSpPr>
          <a:xfrm>
            <a:off x="299075" y="991771"/>
            <a:ext cx="4366526" cy="3057525"/>
            <a:chOff x="299075" y="991771"/>
            <a:chExt cx="4366526" cy="3057525"/>
          </a:xfrm>
        </p:grpSpPr>
        <p:pic>
          <p:nvPicPr>
            <p:cNvPr id="253" name="Google Shape;253;p45"/>
            <p:cNvPicPr preferRelativeResize="0"/>
            <p:nvPr/>
          </p:nvPicPr>
          <p:blipFill>
            <a:blip r:embed="rId3">
              <a:alphaModFix/>
            </a:blip>
            <a:stretch>
              <a:fillRect/>
            </a:stretch>
          </p:blipFill>
          <p:spPr>
            <a:xfrm>
              <a:off x="299075" y="991771"/>
              <a:ext cx="4267200" cy="3057525"/>
            </a:xfrm>
            <a:prstGeom prst="rect">
              <a:avLst/>
            </a:prstGeom>
            <a:noFill/>
            <a:ln>
              <a:noFill/>
            </a:ln>
          </p:spPr>
        </p:pic>
        <p:pic>
          <p:nvPicPr>
            <p:cNvPr id="254" name="Google Shape;254;p45"/>
            <p:cNvPicPr preferRelativeResize="0"/>
            <p:nvPr/>
          </p:nvPicPr>
          <p:blipFill>
            <a:blip r:embed="rId4">
              <a:alphaModFix/>
            </a:blip>
            <a:stretch>
              <a:fillRect/>
            </a:stretch>
          </p:blipFill>
          <p:spPr>
            <a:xfrm>
              <a:off x="360750" y="1663775"/>
              <a:ext cx="4304851" cy="2283200"/>
            </a:xfrm>
            <a:prstGeom prst="rect">
              <a:avLst/>
            </a:prstGeom>
            <a:noFill/>
            <a:ln>
              <a:noFill/>
            </a:ln>
          </p:spPr>
        </p:pic>
      </p:grpSp>
      <p:grpSp>
        <p:nvGrpSpPr>
          <p:cNvPr id="255" name="Google Shape;255;p45"/>
          <p:cNvGrpSpPr/>
          <p:nvPr/>
        </p:nvGrpSpPr>
        <p:grpSpPr>
          <a:xfrm>
            <a:off x="5004975" y="971484"/>
            <a:ext cx="3471125" cy="3098122"/>
            <a:chOff x="5004975" y="971484"/>
            <a:chExt cx="3471125" cy="3098122"/>
          </a:xfrm>
        </p:grpSpPr>
        <p:pic>
          <p:nvPicPr>
            <p:cNvPr id="256" name="Google Shape;256;p45"/>
            <p:cNvPicPr preferRelativeResize="0"/>
            <p:nvPr/>
          </p:nvPicPr>
          <p:blipFill>
            <a:blip r:embed="rId5">
              <a:alphaModFix/>
            </a:blip>
            <a:stretch>
              <a:fillRect/>
            </a:stretch>
          </p:blipFill>
          <p:spPr>
            <a:xfrm>
              <a:off x="5004975" y="971484"/>
              <a:ext cx="3339186" cy="3098122"/>
            </a:xfrm>
            <a:prstGeom prst="rect">
              <a:avLst/>
            </a:prstGeom>
            <a:noFill/>
            <a:ln>
              <a:noFill/>
            </a:ln>
          </p:spPr>
        </p:pic>
        <p:pic>
          <p:nvPicPr>
            <p:cNvPr id="257" name="Google Shape;257;p45"/>
            <p:cNvPicPr preferRelativeResize="0"/>
            <p:nvPr/>
          </p:nvPicPr>
          <p:blipFill>
            <a:blip r:embed="rId6">
              <a:alphaModFix/>
            </a:blip>
            <a:stretch>
              <a:fillRect/>
            </a:stretch>
          </p:blipFill>
          <p:spPr>
            <a:xfrm>
              <a:off x="5159750" y="1673400"/>
              <a:ext cx="3316350" cy="2298300"/>
            </a:xfrm>
            <a:prstGeom prst="rect">
              <a:avLst/>
            </a:prstGeom>
            <a:noFill/>
            <a:ln>
              <a:noFill/>
            </a:ln>
          </p:spPr>
        </p:pic>
      </p:grpSp>
      <p:sp>
        <p:nvSpPr>
          <p:cNvPr id="258" name="Google Shape;258;p45"/>
          <p:cNvSpPr txBox="1"/>
          <p:nvPr/>
        </p:nvSpPr>
        <p:spPr>
          <a:xfrm>
            <a:off x="299085" y="3963943"/>
            <a:ext cx="86250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300" i="0" u="none" strike="noStrike" cap="none">
                <a:solidFill>
                  <a:srgbClr val="000000"/>
                </a:solidFill>
                <a:latin typeface="Open Sans SemiBold"/>
                <a:ea typeface="Open Sans SemiBold"/>
                <a:cs typeface="Open Sans SemiBold"/>
                <a:sym typeface="Open Sans SemiBold"/>
              </a:rPr>
              <a:t>H5index       </a:t>
            </a:r>
            <a:r>
              <a:rPr lang="en" sz="1300" i="0" u="none" strike="noStrike" cap="none">
                <a:solidFill>
                  <a:srgbClr val="000000"/>
                </a:solidFill>
                <a:latin typeface="Open Sans"/>
                <a:ea typeface="Open Sans"/>
                <a:cs typeface="Open Sans"/>
                <a:sym typeface="Open Sans"/>
              </a:rPr>
              <a:t>45     158      91      56       89      101     98                                          46         54         41         50</a:t>
            </a:r>
            <a:endParaRPr sz="1300">
              <a:latin typeface="Open Sans"/>
              <a:ea typeface="Open Sans"/>
              <a:cs typeface="Open Sans"/>
              <a:sym typeface="Open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pic>
        <p:nvPicPr>
          <p:cNvPr id="699" name="Google Shape;699;p81"/>
          <p:cNvPicPr preferRelativeResize="0"/>
          <p:nvPr/>
        </p:nvPicPr>
        <p:blipFill rotWithShape="1">
          <a:blip r:embed="rId3">
            <a:alphaModFix/>
          </a:blip>
          <a:srcRect/>
          <a:stretch/>
        </p:blipFill>
        <p:spPr>
          <a:xfrm>
            <a:off x="457200" y="2267550"/>
            <a:ext cx="6481349" cy="950050"/>
          </a:xfrm>
          <a:prstGeom prst="rect">
            <a:avLst/>
          </a:prstGeom>
          <a:noFill/>
          <a:ln>
            <a:noFill/>
          </a:ln>
        </p:spPr>
      </p:pic>
      <p:sp>
        <p:nvSpPr>
          <p:cNvPr id="700" name="Google Shape;700;p81"/>
          <p:cNvSpPr txBox="1">
            <a:spLocks noGrp="1"/>
          </p:cNvSpPr>
          <p:nvPr>
            <p:ph type="body" idx="1"/>
          </p:nvPr>
        </p:nvSpPr>
        <p:spPr>
          <a:xfrm>
            <a:off x="160400" y="673425"/>
            <a:ext cx="7351200" cy="3335100"/>
          </a:xfrm>
          <a:prstGeom prst="rect">
            <a:avLst/>
          </a:prstGeom>
          <a:noFill/>
          <a:ln>
            <a:noFill/>
          </a:ln>
        </p:spPr>
        <p:txBody>
          <a:bodyPr spcFirstLastPara="1" wrap="square" lIns="68575" tIns="34275" rIns="68575" bIns="34275" anchor="t" anchorCtr="0">
            <a:noAutofit/>
          </a:bodyPr>
          <a:lstStyle/>
          <a:p>
            <a:pPr marL="457200" lvl="0" indent="-311150" algn="l" rtl="0">
              <a:spcBef>
                <a:spcPts val="800"/>
              </a:spcBef>
              <a:spcAft>
                <a:spcPts val="0"/>
              </a:spcAft>
              <a:buSzPts val="1300"/>
              <a:buFont typeface="Open Sans"/>
              <a:buChar char="•"/>
            </a:pPr>
            <a:r>
              <a:rPr lang="en" sz="1300">
                <a:latin typeface="Open Sans"/>
                <a:ea typeface="Open Sans"/>
                <a:cs typeface="Open Sans"/>
                <a:sym typeface="Open Sans"/>
              </a:rPr>
              <a:t>T</a:t>
            </a:r>
            <a:r>
              <a:rPr lang="en" sz="1300" baseline="-25000">
                <a:latin typeface="Open Sans"/>
                <a:ea typeface="Open Sans"/>
                <a:cs typeface="Open Sans"/>
                <a:sym typeface="Open Sans"/>
              </a:rPr>
              <a:t>seq </a:t>
            </a:r>
            <a:r>
              <a:rPr lang="en" sz="1300">
                <a:latin typeface="Open Sans"/>
                <a:ea typeface="Open Sans"/>
                <a:cs typeface="Open Sans"/>
                <a:sym typeface="Open Sans"/>
              </a:rPr>
              <a:t>is sequential time</a:t>
            </a:r>
            <a:endParaRPr sz="1300">
              <a:latin typeface="Open Sans"/>
              <a:ea typeface="Open Sans"/>
              <a:cs typeface="Open Sans"/>
              <a:sym typeface="Open Sans"/>
            </a:endParaRPr>
          </a:p>
          <a:p>
            <a:pPr marL="457200" lvl="0" indent="-311150" algn="l" rtl="0">
              <a:spcBef>
                <a:spcPts val="800"/>
              </a:spcBef>
              <a:spcAft>
                <a:spcPts val="0"/>
              </a:spcAft>
              <a:buSzPts val="1300"/>
              <a:buFont typeface="Open Sans"/>
              <a:buChar char="•"/>
            </a:pPr>
            <a:r>
              <a:rPr lang="en" sz="1300">
                <a:latin typeface="Open Sans"/>
                <a:ea typeface="Open Sans"/>
                <a:cs typeface="Open Sans"/>
                <a:sym typeface="Open Sans"/>
              </a:rPr>
              <a:t>T</a:t>
            </a:r>
            <a:r>
              <a:rPr lang="en" sz="1300" baseline="-25000">
                <a:latin typeface="Open Sans"/>
                <a:ea typeface="Open Sans"/>
                <a:cs typeface="Open Sans"/>
                <a:sym typeface="Open Sans"/>
              </a:rPr>
              <a:t>train</a:t>
            </a:r>
            <a:r>
              <a:rPr lang="en" sz="1300">
                <a:latin typeface="Open Sans"/>
                <a:ea typeface="Open Sans"/>
                <a:cs typeface="Open Sans"/>
                <a:sym typeface="Open Sans"/>
              </a:rPr>
              <a:t> time for a (parallel) simulation used in training ML</a:t>
            </a:r>
            <a:endParaRPr sz="1300">
              <a:latin typeface="Open Sans"/>
              <a:ea typeface="Open Sans"/>
              <a:cs typeface="Open Sans"/>
              <a:sym typeface="Open Sans"/>
            </a:endParaRPr>
          </a:p>
          <a:p>
            <a:pPr marL="457200" lvl="0" indent="-311150" algn="l" rtl="0">
              <a:spcBef>
                <a:spcPts val="800"/>
              </a:spcBef>
              <a:spcAft>
                <a:spcPts val="0"/>
              </a:spcAft>
              <a:buSzPts val="1300"/>
              <a:buFont typeface="Open Sans"/>
              <a:buChar char="•"/>
            </a:pPr>
            <a:r>
              <a:rPr lang="en" sz="1300">
                <a:latin typeface="Open Sans"/>
                <a:ea typeface="Open Sans"/>
                <a:cs typeface="Open Sans"/>
                <a:sym typeface="Open Sans"/>
              </a:rPr>
              <a:t>T</a:t>
            </a:r>
            <a:r>
              <a:rPr lang="en" sz="1300" baseline="-25000">
                <a:latin typeface="Open Sans"/>
                <a:ea typeface="Open Sans"/>
                <a:cs typeface="Open Sans"/>
                <a:sym typeface="Open Sans"/>
              </a:rPr>
              <a:t>learn</a:t>
            </a:r>
            <a:r>
              <a:rPr lang="en" sz="1300">
                <a:latin typeface="Open Sans"/>
                <a:ea typeface="Open Sans"/>
                <a:cs typeface="Open Sans"/>
                <a:sym typeface="Open Sans"/>
              </a:rPr>
              <a:t> is time per point to run machine learning</a:t>
            </a:r>
            <a:endParaRPr sz="1300">
              <a:latin typeface="Open Sans"/>
              <a:ea typeface="Open Sans"/>
              <a:cs typeface="Open Sans"/>
              <a:sym typeface="Open Sans"/>
            </a:endParaRPr>
          </a:p>
          <a:p>
            <a:pPr marL="457200" lvl="0" indent="-311150" algn="l" rtl="0">
              <a:spcBef>
                <a:spcPts val="800"/>
              </a:spcBef>
              <a:spcAft>
                <a:spcPts val="0"/>
              </a:spcAft>
              <a:buSzPts val="1300"/>
              <a:buFont typeface="Open Sans"/>
              <a:buChar char="•"/>
            </a:pPr>
            <a:r>
              <a:rPr lang="en" sz="1300">
                <a:latin typeface="Open Sans"/>
                <a:ea typeface="Open Sans"/>
                <a:cs typeface="Open Sans"/>
                <a:sym typeface="Open Sans"/>
              </a:rPr>
              <a:t>T</a:t>
            </a:r>
            <a:r>
              <a:rPr lang="en" sz="1300" baseline="-25000">
                <a:latin typeface="Open Sans"/>
                <a:ea typeface="Open Sans"/>
                <a:cs typeface="Open Sans"/>
                <a:sym typeface="Open Sans"/>
              </a:rPr>
              <a:t>lookup</a:t>
            </a:r>
            <a:r>
              <a:rPr lang="en" sz="1300">
                <a:latin typeface="Open Sans"/>
                <a:ea typeface="Open Sans"/>
                <a:cs typeface="Open Sans"/>
                <a:sym typeface="Open Sans"/>
              </a:rPr>
              <a:t> is time to run inference per instance</a:t>
            </a:r>
            <a:endParaRPr sz="1300">
              <a:latin typeface="Open Sans"/>
              <a:ea typeface="Open Sans"/>
              <a:cs typeface="Open Sans"/>
              <a:sym typeface="Open Sans"/>
            </a:endParaRPr>
          </a:p>
          <a:p>
            <a:pPr marL="457200" lvl="0" indent="-311150" algn="l" rtl="0">
              <a:spcBef>
                <a:spcPts val="800"/>
              </a:spcBef>
              <a:spcAft>
                <a:spcPts val="0"/>
              </a:spcAft>
              <a:buSzPts val="1300"/>
              <a:buFont typeface="Open Sans"/>
              <a:buChar char="•"/>
            </a:pPr>
            <a:r>
              <a:rPr lang="en" sz="1300">
                <a:latin typeface="Open Sans"/>
                <a:ea typeface="Open Sans"/>
                <a:cs typeface="Open Sans"/>
                <a:sym typeface="Open Sans"/>
              </a:rPr>
              <a:t>N</a:t>
            </a:r>
            <a:r>
              <a:rPr lang="en" sz="1300" baseline="-25000">
                <a:latin typeface="Open Sans"/>
                <a:ea typeface="Open Sans"/>
                <a:cs typeface="Open Sans"/>
                <a:sym typeface="Open Sans"/>
              </a:rPr>
              <a:t>train</a:t>
            </a:r>
            <a:r>
              <a:rPr lang="en" sz="1300">
                <a:latin typeface="Open Sans"/>
                <a:ea typeface="Open Sans"/>
                <a:cs typeface="Open Sans"/>
                <a:sym typeface="Open Sans"/>
              </a:rPr>
              <a:t> number of training samples</a:t>
            </a:r>
            <a:endParaRPr sz="1300">
              <a:latin typeface="Open Sans"/>
              <a:ea typeface="Open Sans"/>
              <a:cs typeface="Open Sans"/>
              <a:sym typeface="Open Sans"/>
            </a:endParaRPr>
          </a:p>
          <a:p>
            <a:pPr marL="457200" lvl="0" indent="-311150" algn="l" rtl="0">
              <a:spcBef>
                <a:spcPts val="800"/>
              </a:spcBef>
              <a:spcAft>
                <a:spcPts val="0"/>
              </a:spcAft>
              <a:buSzPts val="1300"/>
              <a:buFont typeface="Open Sans"/>
              <a:buChar char="•"/>
            </a:pPr>
            <a:r>
              <a:rPr lang="en" sz="1300">
                <a:latin typeface="Open Sans"/>
                <a:ea typeface="Open Sans"/>
                <a:cs typeface="Open Sans"/>
                <a:sym typeface="Open Sans"/>
              </a:rPr>
              <a:t>N</a:t>
            </a:r>
            <a:r>
              <a:rPr lang="en" sz="1300" baseline="-25000">
                <a:latin typeface="Open Sans"/>
                <a:ea typeface="Open Sans"/>
                <a:cs typeface="Open Sans"/>
                <a:sym typeface="Open Sans"/>
              </a:rPr>
              <a:t>lookup</a:t>
            </a:r>
            <a:r>
              <a:rPr lang="en" sz="1300">
                <a:latin typeface="Open Sans"/>
                <a:ea typeface="Open Sans"/>
                <a:cs typeface="Open Sans"/>
                <a:sym typeface="Open Sans"/>
              </a:rPr>
              <a:t> number of results looked up</a:t>
            </a:r>
            <a:endParaRPr sz="1300">
              <a:latin typeface="Open Sans"/>
              <a:ea typeface="Open Sans"/>
              <a:cs typeface="Open Sans"/>
              <a:sym typeface="Open Sans"/>
            </a:endParaRPr>
          </a:p>
          <a:p>
            <a:pPr marL="0" lvl="0" indent="0" algn="l" rtl="0">
              <a:spcBef>
                <a:spcPts val="800"/>
              </a:spcBef>
              <a:spcAft>
                <a:spcPts val="0"/>
              </a:spcAft>
              <a:buNone/>
            </a:pPr>
            <a:br>
              <a:rPr lang="en" sz="1300">
                <a:latin typeface="Open Sans"/>
                <a:ea typeface="Open Sans"/>
                <a:cs typeface="Open Sans"/>
                <a:sym typeface="Open Sans"/>
              </a:rPr>
            </a:br>
            <a:br>
              <a:rPr lang="en" sz="1300">
                <a:latin typeface="Open Sans"/>
                <a:ea typeface="Open Sans"/>
                <a:cs typeface="Open Sans"/>
                <a:sym typeface="Open Sans"/>
              </a:rPr>
            </a:br>
            <a:br>
              <a:rPr lang="en" sz="1300">
                <a:latin typeface="Open Sans"/>
                <a:ea typeface="Open Sans"/>
                <a:cs typeface="Open Sans"/>
                <a:sym typeface="Open Sans"/>
              </a:rPr>
            </a:br>
            <a:endParaRPr sz="1300">
              <a:latin typeface="Open Sans"/>
              <a:ea typeface="Open Sans"/>
              <a:cs typeface="Open Sans"/>
              <a:sym typeface="Open Sans"/>
            </a:endParaRPr>
          </a:p>
          <a:p>
            <a:pPr marL="457200" lvl="0" indent="-311150" algn="l" rtl="0">
              <a:spcBef>
                <a:spcPts val="800"/>
              </a:spcBef>
              <a:spcAft>
                <a:spcPts val="0"/>
              </a:spcAft>
              <a:buSzPts val="1300"/>
              <a:buFont typeface="Open Sans"/>
              <a:buChar char="•"/>
            </a:pPr>
            <a:r>
              <a:rPr lang="en" sz="1300">
                <a:latin typeface="Open Sans"/>
                <a:ea typeface="Open Sans"/>
                <a:cs typeface="Open Sans"/>
                <a:sym typeface="Open Sans"/>
              </a:rPr>
              <a:t>Becomes T</a:t>
            </a:r>
            <a:r>
              <a:rPr lang="en" sz="1300" baseline="-25000">
                <a:latin typeface="Open Sans"/>
                <a:ea typeface="Open Sans"/>
                <a:cs typeface="Open Sans"/>
                <a:sym typeface="Open Sans"/>
              </a:rPr>
              <a:t>seq</a:t>
            </a:r>
            <a:r>
              <a:rPr lang="en" sz="1300">
                <a:latin typeface="Open Sans"/>
                <a:ea typeface="Open Sans"/>
                <a:cs typeface="Open Sans"/>
                <a:sym typeface="Open Sans"/>
              </a:rPr>
              <a:t>/T</a:t>
            </a:r>
            <a:r>
              <a:rPr lang="en" sz="1300" baseline="-25000">
                <a:latin typeface="Open Sans"/>
                <a:ea typeface="Open Sans"/>
                <a:cs typeface="Open Sans"/>
                <a:sym typeface="Open Sans"/>
              </a:rPr>
              <a:t>train</a:t>
            </a:r>
            <a:r>
              <a:rPr lang="en" sz="1300">
                <a:latin typeface="Open Sans"/>
                <a:ea typeface="Open Sans"/>
                <a:cs typeface="Open Sans"/>
                <a:sym typeface="Open Sans"/>
              </a:rPr>
              <a:t> if ML not used</a:t>
            </a:r>
            <a:endParaRPr sz="1300">
              <a:latin typeface="Open Sans"/>
              <a:ea typeface="Open Sans"/>
              <a:cs typeface="Open Sans"/>
              <a:sym typeface="Open Sans"/>
            </a:endParaRPr>
          </a:p>
          <a:p>
            <a:pPr marL="457200" lvl="0" indent="-311150" algn="l" rtl="0">
              <a:lnSpc>
                <a:spcPct val="150000"/>
              </a:lnSpc>
              <a:spcBef>
                <a:spcPts val="800"/>
              </a:spcBef>
              <a:spcAft>
                <a:spcPts val="0"/>
              </a:spcAft>
              <a:buSzPts val="1300"/>
              <a:buFont typeface="Open Sans"/>
              <a:buChar char="•"/>
            </a:pPr>
            <a:r>
              <a:rPr lang="en" sz="1300">
                <a:latin typeface="Open Sans"/>
                <a:ea typeface="Open Sans"/>
                <a:cs typeface="Open Sans"/>
                <a:sym typeface="Open Sans"/>
              </a:rPr>
              <a:t>Becomes T</a:t>
            </a:r>
            <a:r>
              <a:rPr lang="en" sz="1300" baseline="-25000">
                <a:latin typeface="Open Sans"/>
                <a:ea typeface="Open Sans"/>
                <a:cs typeface="Open Sans"/>
                <a:sym typeface="Open Sans"/>
              </a:rPr>
              <a:t>seq</a:t>
            </a:r>
            <a:r>
              <a:rPr lang="en" sz="1300">
                <a:latin typeface="Open Sans"/>
                <a:ea typeface="Open Sans"/>
                <a:cs typeface="Open Sans"/>
                <a:sym typeface="Open Sans"/>
              </a:rPr>
              <a:t>/T</a:t>
            </a:r>
            <a:r>
              <a:rPr lang="en" sz="1300" baseline="-25000">
                <a:latin typeface="Open Sans"/>
                <a:ea typeface="Open Sans"/>
                <a:cs typeface="Open Sans"/>
                <a:sym typeface="Open Sans"/>
              </a:rPr>
              <a:t>lookup</a:t>
            </a:r>
            <a:r>
              <a:rPr lang="en" sz="1300">
                <a:latin typeface="Open Sans"/>
                <a:ea typeface="Open Sans"/>
                <a:cs typeface="Open Sans"/>
                <a:sym typeface="Open Sans"/>
              </a:rPr>
              <a:t> (</a:t>
            </a:r>
            <a:r>
              <a:rPr lang="en" sz="1300">
                <a:solidFill>
                  <a:srgbClr val="B30838"/>
                </a:solidFill>
                <a:latin typeface="Open Sans SemiBold"/>
                <a:ea typeface="Open Sans SemiBold"/>
                <a:cs typeface="Open Sans SemiBold"/>
                <a:sym typeface="Open Sans SemiBold"/>
              </a:rPr>
              <a:t>10</a:t>
            </a:r>
            <a:r>
              <a:rPr lang="en" sz="1300" baseline="30000">
                <a:solidFill>
                  <a:srgbClr val="B30838"/>
                </a:solidFill>
                <a:latin typeface="Open Sans SemiBold"/>
                <a:ea typeface="Open Sans SemiBold"/>
                <a:cs typeface="Open Sans SemiBold"/>
                <a:sym typeface="Open Sans SemiBold"/>
              </a:rPr>
              <a:t>5</a:t>
            </a:r>
            <a:r>
              <a:rPr lang="en" sz="1300">
                <a:solidFill>
                  <a:srgbClr val="B30838"/>
                </a:solidFill>
                <a:latin typeface="Open Sans SemiBold"/>
                <a:ea typeface="Open Sans SemiBold"/>
                <a:cs typeface="Open Sans SemiBold"/>
                <a:sym typeface="Open Sans SemiBold"/>
              </a:rPr>
              <a:t> faster in our case</a:t>
            </a:r>
            <a:r>
              <a:rPr lang="en" sz="1300">
                <a:latin typeface="Open Sans"/>
                <a:ea typeface="Open Sans"/>
                <a:cs typeface="Open Sans"/>
                <a:sym typeface="Open Sans"/>
              </a:rPr>
              <a:t>) if inference dominates (will overcome end of Moore’s law and win the race to </a:t>
            </a:r>
            <a:r>
              <a:rPr lang="en" sz="1300" b="1">
                <a:latin typeface="Open Sans"/>
                <a:ea typeface="Open Sans"/>
                <a:cs typeface="Open Sans"/>
                <a:sym typeface="Open Sans"/>
              </a:rPr>
              <a:t>zettascale)</a:t>
            </a:r>
            <a:endParaRPr sz="1300" b="1">
              <a:latin typeface="Open Sans"/>
              <a:ea typeface="Open Sans"/>
              <a:cs typeface="Open Sans"/>
              <a:sym typeface="Open Sans"/>
            </a:endParaRPr>
          </a:p>
          <a:p>
            <a:pPr marL="457200" lvl="0" indent="-311150" algn="l" rtl="0">
              <a:spcBef>
                <a:spcPts val="800"/>
              </a:spcBef>
              <a:spcAft>
                <a:spcPts val="0"/>
              </a:spcAft>
              <a:buSzPts val="1300"/>
              <a:buFont typeface="Open Sans"/>
              <a:buChar char="•"/>
            </a:pPr>
            <a:r>
              <a:rPr lang="en" sz="1300">
                <a:latin typeface="Open Sans"/>
                <a:ea typeface="Open Sans"/>
                <a:cs typeface="Open Sans"/>
                <a:sym typeface="Open Sans"/>
              </a:rPr>
              <a:t>Another factor as inferences uses one core; parallel simulation 128 cores </a:t>
            </a:r>
            <a:endParaRPr sz="1300">
              <a:latin typeface="Open Sans"/>
              <a:ea typeface="Open Sans"/>
              <a:cs typeface="Open Sans"/>
              <a:sym typeface="Open Sans"/>
            </a:endParaRPr>
          </a:p>
          <a:p>
            <a:pPr marL="457200" lvl="0" indent="-311150" algn="l" rtl="0">
              <a:spcBef>
                <a:spcPts val="800"/>
              </a:spcBef>
              <a:spcAft>
                <a:spcPts val="0"/>
              </a:spcAft>
              <a:buClr>
                <a:srgbClr val="B30838"/>
              </a:buClr>
              <a:buSzPts val="1300"/>
              <a:buFont typeface="Open Sans"/>
              <a:buChar char="•"/>
            </a:pPr>
            <a:r>
              <a:rPr lang="en" sz="1300" b="1">
                <a:solidFill>
                  <a:srgbClr val="B30838"/>
                </a:solidFill>
                <a:latin typeface="Open Sans"/>
                <a:ea typeface="Open Sans"/>
                <a:cs typeface="Open Sans"/>
                <a:sym typeface="Open Sans"/>
              </a:rPr>
              <a:t>Strong scaling as no need to parallelize more than effective number of nodes</a:t>
            </a:r>
            <a:endParaRPr sz="1300" b="1">
              <a:solidFill>
                <a:srgbClr val="B30838"/>
              </a:solidFill>
              <a:latin typeface="Open Sans"/>
              <a:ea typeface="Open Sans"/>
              <a:cs typeface="Open Sans"/>
              <a:sym typeface="Open Sans"/>
            </a:endParaRPr>
          </a:p>
        </p:txBody>
      </p:sp>
      <p:sp>
        <p:nvSpPr>
          <p:cNvPr id="701" name="Google Shape;701;p81"/>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cxnSp>
        <p:nvCxnSpPr>
          <p:cNvPr id="702" name="Google Shape;702;p81"/>
          <p:cNvCxnSpPr/>
          <p:nvPr/>
        </p:nvCxnSpPr>
        <p:spPr>
          <a:xfrm>
            <a:off x="354475" y="629375"/>
            <a:ext cx="1887900" cy="0"/>
          </a:xfrm>
          <a:prstGeom prst="straightConnector1">
            <a:avLst/>
          </a:prstGeom>
          <a:noFill/>
          <a:ln w="19050" cap="flat" cmpd="sng">
            <a:solidFill>
              <a:srgbClr val="B30838"/>
            </a:solidFill>
            <a:prstDash val="solid"/>
            <a:round/>
            <a:headEnd type="none" w="med" len="med"/>
            <a:tailEnd type="none" w="med" len="med"/>
          </a:ln>
        </p:spPr>
      </p:cxnSp>
      <p:sp>
        <p:nvSpPr>
          <p:cNvPr id="703" name="Google Shape;703;p81"/>
          <p:cNvSpPr txBox="1">
            <a:spLocks noGrp="1"/>
          </p:cNvSpPr>
          <p:nvPr>
            <p:ph type="title"/>
          </p:nvPr>
        </p:nvSpPr>
        <p:spPr>
          <a:xfrm>
            <a:off x="283800" y="52725"/>
            <a:ext cx="81591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200">
                <a:solidFill>
                  <a:srgbClr val="515151"/>
                </a:solidFill>
              </a:rPr>
              <a:t>Speedup of MLaroundHPC</a:t>
            </a:r>
            <a:endParaRPr sz="2200">
              <a:solidFill>
                <a:srgbClr val="515151"/>
              </a:solidFill>
            </a:endParaRPr>
          </a:p>
        </p:txBody>
      </p:sp>
      <p:sp>
        <p:nvSpPr>
          <p:cNvPr id="704" name="Google Shape;704;p81"/>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40</a:t>
            </a:fld>
            <a:endParaRPr/>
          </a:p>
        </p:txBody>
      </p:sp>
      <p:sp>
        <p:nvSpPr>
          <p:cNvPr id="705" name="Google Shape;705;p81"/>
          <p:cNvSpPr/>
          <p:nvPr/>
        </p:nvSpPr>
        <p:spPr>
          <a:xfrm>
            <a:off x="6496700" y="877825"/>
            <a:ext cx="2286000" cy="9033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81"/>
          <p:cNvSpPr txBox="1">
            <a:spLocks noGrp="1"/>
          </p:cNvSpPr>
          <p:nvPr>
            <p:ph type="body" idx="1"/>
          </p:nvPr>
        </p:nvSpPr>
        <p:spPr>
          <a:xfrm>
            <a:off x="6659175" y="1064225"/>
            <a:ext cx="2018700" cy="5445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None/>
            </a:pPr>
            <a:r>
              <a:rPr lang="en" sz="1400">
                <a:latin typeface="Open Sans SemiBold"/>
                <a:ea typeface="Open Sans SemiBold"/>
                <a:cs typeface="Open Sans SemiBold"/>
                <a:sym typeface="Open Sans SemiBold"/>
              </a:rPr>
              <a:t>N</a:t>
            </a:r>
            <a:r>
              <a:rPr lang="en" sz="1400" baseline="-25000">
                <a:latin typeface="Open Sans SemiBold"/>
                <a:ea typeface="Open Sans SemiBold"/>
                <a:cs typeface="Open Sans SemiBold"/>
                <a:sym typeface="Open Sans SemiBold"/>
              </a:rPr>
              <a:t>train</a:t>
            </a:r>
            <a:r>
              <a:rPr lang="en" sz="1400">
                <a:latin typeface="Open Sans SemiBold"/>
                <a:ea typeface="Open Sans SemiBold"/>
                <a:cs typeface="Open Sans SemiBold"/>
                <a:sym typeface="Open Sans SemiBold"/>
              </a:rPr>
              <a:t> is 7K to 16K in our work</a:t>
            </a:r>
            <a:endParaRPr sz="1400">
              <a:latin typeface="Open Sans SemiBold"/>
              <a:ea typeface="Open Sans SemiBold"/>
              <a:cs typeface="Open Sans SemiBold"/>
              <a:sym typeface="Open Sans SemiBo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82"/>
          <p:cNvSpPr/>
          <p:nvPr/>
        </p:nvSpPr>
        <p:spPr>
          <a:xfrm>
            <a:off x="278275" y="1486150"/>
            <a:ext cx="2987400" cy="32082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82"/>
          <p:cNvSpPr txBox="1">
            <a:spLocks noGrp="1"/>
          </p:cNvSpPr>
          <p:nvPr>
            <p:ph type="body" idx="1"/>
          </p:nvPr>
        </p:nvSpPr>
        <p:spPr>
          <a:xfrm>
            <a:off x="131325" y="1434525"/>
            <a:ext cx="2987400" cy="2877300"/>
          </a:xfrm>
          <a:prstGeom prst="rect">
            <a:avLst/>
          </a:prstGeom>
          <a:noFill/>
          <a:ln>
            <a:noFill/>
          </a:ln>
        </p:spPr>
        <p:txBody>
          <a:bodyPr spcFirstLastPara="1" wrap="square" lIns="68575" tIns="34275" rIns="68575" bIns="34275" anchor="t" anchorCtr="0">
            <a:noAutofit/>
          </a:bodyPr>
          <a:lstStyle/>
          <a:p>
            <a:pPr marL="182880" lvl="0" indent="-193040" algn="l" rtl="0">
              <a:lnSpc>
                <a:spcPct val="115000"/>
              </a:lnSpc>
              <a:spcBef>
                <a:spcPts val="800"/>
              </a:spcBef>
              <a:spcAft>
                <a:spcPts val="0"/>
              </a:spcAft>
              <a:buSzPts val="1600"/>
              <a:buFont typeface="Open Sans"/>
              <a:buChar char="•"/>
            </a:pPr>
            <a:r>
              <a:rPr lang="en" sz="1600">
                <a:latin typeface="Open Sans"/>
                <a:ea typeface="Open Sans"/>
                <a:cs typeface="Open Sans"/>
                <a:sym typeface="Open Sans"/>
              </a:rPr>
              <a:t>Here one feeds in initial conditions and the neural network learns the result where initial and final results are fields</a:t>
            </a:r>
            <a:endParaRPr sz="1600">
              <a:latin typeface="Open Sans"/>
              <a:ea typeface="Open Sans"/>
              <a:cs typeface="Open Sans"/>
              <a:sym typeface="Open Sans"/>
            </a:endParaRPr>
          </a:p>
          <a:p>
            <a:pPr marL="182880" lvl="0" indent="-193040" algn="l" rtl="0">
              <a:lnSpc>
                <a:spcPct val="115000"/>
              </a:lnSpc>
              <a:spcBef>
                <a:spcPts val="800"/>
              </a:spcBef>
              <a:spcAft>
                <a:spcPts val="0"/>
              </a:spcAft>
              <a:buSzPts val="1600"/>
              <a:buFont typeface="Open Sans"/>
              <a:buChar char="•"/>
            </a:pPr>
            <a:r>
              <a:rPr lang="en" sz="1600">
                <a:latin typeface="Open Sans"/>
                <a:ea typeface="Open Sans"/>
                <a:cs typeface="Open Sans"/>
                <a:sym typeface="Open Sans"/>
              </a:rPr>
              <a:t>There is also </a:t>
            </a:r>
            <a:r>
              <a:rPr lang="en" sz="1600" b="1">
                <a:latin typeface="Open Sans"/>
                <a:ea typeface="Open Sans"/>
                <a:cs typeface="Open Sans"/>
                <a:sym typeface="Open Sans"/>
              </a:rPr>
              <a:t>c)</a:t>
            </a:r>
            <a:r>
              <a:rPr lang="en" sz="1600">
                <a:latin typeface="Open Sans"/>
                <a:ea typeface="Open Sans"/>
                <a:cs typeface="Open Sans"/>
                <a:sym typeface="Open Sans"/>
              </a:rPr>
              <a:t> </a:t>
            </a:r>
            <a:r>
              <a:rPr lang="en" sz="1600" b="1">
                <a:latin typeface="Open Sans"/>
                <a:ea typeface="Open Sans"/>
                <a:cs typeface="Open Sans"/>
                <a:sym typeface="Open Sans"/>
              </a:rPr>
              <a:t>Learning Outputs from Inputs: output fields from Computation</a:t>
            </a:r>
            <a:r>
              <a:rPr lang="en" sz="1600">
                <a:latin typeface="Open Sans"/>
                <a:ea typeface="Open Sans"/>
                <a:cs typeface="Open Sans"/>
                <a:sym typeface="Open Sans"/>
              </a:rPr>
              <a:t> </a:t>
            </a:r>
            <a:r>
              <a:rPr lang="en" sz="1600" b="1">
                <a:latin typeface="Open Sans"/>
                <a:ea typeface="Open Sans"/>
                <a:cs typeface="Open Sans"/>
                <a:sym typeface="Open Sans"/>
              </a:rPr>
              <a:t>defining Parameters </a:t>
            </a:r>
            <a:r>
              <a:rPr lang="en" sz="1600">
                <a:latin typeface="Open Sans"/>
                <a:ea typeface="Open Sans"/>
                <a:cs typeface="Open Sans"/>
                <a:sym typeface="Open Sans"/>
              </a:rPr>
              <a:t>combining </a:t>
            </a:r>
            <a:r>
              <a:rPr lang="en" sz="1600" i="1">
                <a:latin typeface="Open Sans"/>
                <a:ea typeface="Open Sans"/>
                <a:cs typeface="Open Sans"/>
                <a:sym typeface="Open Sans"/>
              </a:rPr>
              <a:t>a)</a:t>
            </a:r>
            <a:r>
              <a:rPr lang="en" sz="1600">
                <a:latin typeface="Open Sans"/>
                <a:ea typeface="Open Sans"/>
                <a:cs typeface="Open Sans"/>
                <a:sym typeface="Open Sans"/>
              </a:rPr>
              <a:t> and </a:t>
            </a:r>
            <a:r>
              <a:rPr lang="en" sz="1600" i="1">
                <a:latin typeface="Open Sans"/>
                <a:ea typeface="Open Sans"/>
                <a:cs typeface="Open Sans"/>
                <a:sym typeface="Open Sans"/>
              </a:rPr>
              <a:t>b)</a:t>
            </a:r>
            <a:endParaRPr sz="1600" i="1">
              <a:latin typeface="Open Sans"/>
              <a:ea typeface="Open Sans"/>
              <a:cs typeface="Open Sans"/>
              <a:sym typeface="Open Sans"/>
            </a:endParaRPr>
          </a:p>
        </p:txBody>
      </p:sp>
      <p:sp>
        <p:nvSpPr>
          <p:cNvPr id="713" name="Google Shape;713;p82"/>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pic>
        <p:nvPicPr>
          <p:cNvPr id="714" name="Google Shape;714;p82" descr="A picture containing text, map&#10;&#10;Description automatically generated"/>
          <p:cNvPicPr preferRelativeResize="0"/>
          <p:nvPr/>
        </p:nvPicPr>
        <p:blipFill rotWithShape="1">
          <a:blip r:embed="rId3">
            <a:alphaModFix/>
          </a:blip>
          <a:srcRect b="4406"/>
          <a:stretch/>
        </p:blipFill>
        <p:spPr>
          <a:xfrm>
            <a:off x="3423375" y="760500"/>
            <a:ext cx="5798924" cy="3885898"/>
          </a:xfrm>
          <a:prstGeom prst="rect">
            <a:avLst/>
          </a:prstGeom>
          <a:noFill/>
          <a:ln>
            <a:noFill/>
          </a:ln>
        </p:spPr>
      </p:pic>
      <p:cxnSp>
        <p:nvCxnSpPr>
          <p:cNvPr id="715" name="Google Shape;715;p82"/>
          <p:cNvCxnSpPr/>
          <p:nvPr/>
        </p:nvCxnSpPr>
        <p:spPr>
          <a:xfrm>
            <a:off x="354475" y="1280125"/>
            <a:ext cx="1887900" cy="0"/>
          </a:xfrm>
          <a:prstGeom prst="straightConnector1">
            <a:avLst/>
          </a:prstGeom>
          <a:noFill/>
          <a:ln w="19050" cap="flat" cmpd="sng">
            <a:solidFill>
              <a:srgbClr val="B30838"/>
            </a:solidFill>
            <a:prstDash val="solid"/>
            <a:round/>
            <a:headEnd type="none" w="med" len="med"/>
            <a:tailEnd type="none" w="med" len="med"/>
          </a:ln>
        </p:spPr>
      </p:cxnSp>
      <p:sp>
        <p:nvSpPr>
          <p:cNvPr id="716" name="Google Shape;716;p82"/>
          <p:cNvSpPr txBox="1">
            <a:spLocks noGrp="1"/>
          </p:cNvSpPr>
          <p:nvPr>
            <p:ph type="title"/>
          </p:nvPr>
        </p:nvSpPr>
        <p:spPr>
          <a:xfrm>
            <a:off x="283925" y="412225"/>
            <a:ext cx="64752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2000" b="1">
                <a:solidFill>
                  <a:srgbClr val="515151"/>
                </a:solidFill>
                <a:latin typeface="Open Sans"/>
                <a:ea typeface="Open Sans"/>
                <a:cs typeface="Open Sans"/>
                <a:sym typeface="Open Sans"/>
              </a:rPr>
              <a:t>MLforHPC Simulation Surrogates</a:t>
            </a:r>
            <a:endParaRPr sz="2000" b="1">
              <a:solidFill>
                <a:srgbClr val="515151"/>
              </a:solidFill>
              <a:latin typeface="Open Sans"/>
              <a:ea typeface="Open Sans"/>
              <a:cs typeface="Open Sans"/>
              <a:sym typeface="Open Sans"/>
            </a:endParaRPr>
          </a:p>
          <a:p>
            <a:pPr marL="0" lvl="0" indent="0" algn="l" rtl="0">
              <a:lnSpc>
                <a:spcPct val="115000"/>
              </a:lnSpc>
              <a:spcBef>
                <a:spcPts val="0"/>
              </a:spcBef>
              <a:spcAft>
                <a:spcPts val="0"/>
              </a:spcAft>
              <a:buNone/>
            </a:pPr>
            <a:r>
              <a:rPr lang="en" sz="2000" b="1">
                <a:solidFill>
                  <a:srgbClr val="515151"/>
                </a:solidFill>
                <a:latin typeface="Open Sans"/>
                <a:ea typeface="Open Sans"/>
                <a:cs typeface="Open Sans"/>
                <a:sym typeface="Open Sans"/>
              </a:rPr>
              <a:t>MLaroundHPC: b) Learning Outputs from Inputs: Fields from Fields</a:t>
            </a:r>
            <a:endParaRPr sz="2000" b="1">
              <a:solidFill>
                <a:srgbClr val="515151"/>
              </a:solidFill>
              <a:latin typeface="Open Sans"/>
              <a:ea typeface="Open Sans"/>
              <a:cs typeface="Open Sans"/>
              <a:sym typeface="Open Sans"/>
            </a:endParaRPr>
          </a:p>
        </p:txBody>
      </p:sp>
      <p:sp>
        <p:nvSpPr>
          <p:cNvPr id="717" name="Google Shape;717;p82"/>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pic>
        <p:nvPicPr>
          <p:cNvPr id="722" name="Google Shape;722;p83"/>
          <p:cNvPicPr preferRelativeResize="0"/>
          <p:nvPr/>
        </p:nvPicPr>
        <p:blipFill rotWithShape="1">
          <a:blip r:embed="rId3">
            <a:alphaModFix/>
          </a:blip>
          <a:srcRect t="6681"/>
          <a:stretch/>
        </p:blipFill>
        <p:spPr>
          <a:xfrm>
            <a:off x="5785100" y="2678470"/>
            <a:ext cx="3206501" cy="1940330"/>
          </a:xfrm>
          <a:prstGeom prst="rect">
            <a:avLst/>
          </a:prstGeom>
          <a:noFill/>
          <a:ln>
            <a:noFill/>
          </a:ln>
        </p:spPr>
      </p:pic>
      <p:sp>
        <p:nvSpPr>
          <p:cNvPr id="723" name="Google Shape;723;p83"/>
          <p:cNvSpPr txBox="1">
            <a:spLocks noGrp="1"/>
          </p:cNvSpPr>
          <p:nvPr>
            <p:ph type="body" idx="1"/>
          </p:nvPr>
        </p:nvSpPr>
        <p:spPr>
          <a:xfrm>
            <a:off x="160400" y="694650"/>
            <a:ext cx="8730600" cy="2059500"/>
          </a:xfrm>
          <a:prstGeom prst="rect">
            <a:avLst/>
          </a:prstGeom>
          <a:noFill/>
          <a:ln>
            <a:noFill/>
          </a:ln>
        </p:spPr>
        <p:txBody>
          <a:bodyPr spcFirstLastPara="1" wrap="square" lIns="68575" tIns="34275" rIns="68575" bIns="34275" anchor="t" anchorCtr="0">
            <a:noAutofit/>
          </a:bodyPr>
          <a:lstStyle/>
          <a:p>
            <a:pPr marL="457200" lvl="0" indent="-31750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If you are learning particular output features (as in Computation Results from Computation defining Parameters), then a </a:t>
            </a:r>
            <a:r>
              <a:rPr lang="en" sz="1400" b="1">
                <a:latin typeface="Open Sans"/>
                <a:ea typeface="Open Sans"/>
                <a:cs typeface="Open Sans"/>
                <a:sym typeface="Open Sans"/>
              </a:rPr>
              <a:t>simple (not necessarily deep) neural net suffices</a:t>
            </a:r>
            <a:endParaRPr sz="1400" b="1">
              <a:latin typeface="Open Sans"/>
              <a:ea typeface="Open Sans"/>
              <a:cs typeface="Open Sans"/>
              <a:sym typeface="Open Sans"/>
            </a:endParaRPr>
          </a:p>
          <a:p>
            <a:pPr marL="457200" lvl="0" indent="-31750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If you want to learn the output fields (from either input fields or input Computation defining Parameters), then a more sophisticated approach is appropriate</a:t>
            </a:r>
            <a:endParaRPr sz="1400">
              <a:latin typeface="Open Sans"/>
              <a:ea typeface="Open Sans"/>
              <a:cs typeface="Open Sans"/>
              <a:sym typeface="Open Sans"/>
            </a:endParaRPr>
          </a:p>
          <a:p>
            <a:pPr marL="457200" lvl="0" indent="-31750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Recent paper “Massive computational acceleration by using neural networks to emulate mechanism based biological models” uses 501 LSTM units to represent a one-dimensional grid of values which is output of a two-dimensional gene circuit simulation which only depends on radius.</a:t>
            </a:r>
            <a:endParaRPr sz="1400">
              <a:latin typeface="Open Sans"/>
              <a:ea typeface="Open Sans"/>
              <a:cs typeface="Open Sans"/>
              <a:sym typeface="Open Sans"/>
            </a:endParaRPr>
          </a:p>
        </p:txBody>
      </p:sp>
      <p:sp>
        <p:nvSpPr>
          <p:cNvPr id="724" name="Google Shape;724;p83"/>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cxnSp>
        <p:nvCxnSpPr>
          <p:cNvPr id="725" name="Google Shape;725;p83"/>
          <p:cNvCxnSpPr/>
          <p:nvPr/>
        </p:nvCxnSpPr>
        <p:spPr>
          <a:xfrm>
            <a:off x="354475" y="664150"/>
            <a:ext cx="1887900" cy="0"/>
          </a:xfrm>
          <a:prstGeom prst="straightConnector1">
            <a:avLst/>
          </a:prstGeom>
          <a:noFill/>
          <a:ln w="19050" cap="flat" cmpd="sng">
            <a:solidFill>
              <a:srgbClr val="B30838"/>
            </a:solidFill>
            <a:prstDash val="solid"/>
            <a:round/>
            <a:headEnd type="none" w="med" len="med"/>
            <a:tailEnd type="none" w="med" len="med"/>
          </a:ln>
        </p:spPr>
      </p:cxnSp>
      <p:sp>
        <p:nvSpPr>
          <p:cNvPr id="726" name="Google Shape;726;p83"/>
          <p:cNvSpPr txBox="1">
            <a:spLocks noGrp="1"/>
          </p:cNvSpPr>
          <p:nvPr>
            <p:ph type="title"/>
          </p:nvPr>
        </p:nvSpPr>
        <p:spPr>
          <a:xfrm>
            <a:off x="283800" y="119650"/>
            <a:ext cx="81591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200">
                <a:solidFill>
                  <a:srgbClr val="515151"/>
                </a:solidFill>
              </a:rPr>
              <a:t>How does one do this for case </a:t>
            </a:r>
            <a:r>
              <a:rPr lang="en" sz="2200" i="1">
                <a:solidFill>
                  <a:srgbClr val="515151"/>
                </a:solidFill>
              </a:rPr>
              <a:t>c) </a:t>
            </a:r>
            <a:r>
              <a:rPr lang="en" sz="2200">
                <a:solidFill>
                  <a:srgbClr val="515151"/>
                </a:solidFill>
              </a:rPr>
              <a:t>?</a:t>
            </a:r>
            <a:endParaRPr sz="2200">
              <a:solidFill>
                <a:srgbClr val="515151"/>
              </a:solidFill>
            </a:endParaRPr>
          </a:p>
        </p:txBody>
      </p:sp>
      <p:sp>
        <p:nvSpPr>
          <p:cNvPr id="727" name="Google Shape;727;p83"/>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42</a:t>
            </a:fld>
            <a:endParaRPr/>
          </a:p>
        </p:txBody>
      </p:sp>
      <p:sp>
        <p:nvSpPr>
          <p:cNvPr id="728" name="Google Shape;728;p83"/>
          <p:cNvSpPr txBox="1">
            <a:spLocks noGrp="1"/>
          </p:cNvSpPr>
          <p:nvPr>
            <p:ph type="body" idx="1"/>
          </p:nvPr>
        </p:nvSpPr>
        <p:spPr>
          <a:xfrm>
            <a:off x="160400" y="2784650"/>
            <a:ext cx="5624700" cy="1711200"/>
          </a:xfrm>
          <a:prstGeom prst="rect">
            <a:avLst/>
          </a:prstGeom>
          <a:noFill/>
          <a:ln>
            <a:noFill/>
          </a:ln>
        </p:spPr>
        <p:txBody>
          <a:bodyPr spcFirstLastPara="1" wrap="square" lIns="68575" tIns="34275" rIns="68575" bIns="34275" anchor="t" anchorCtr="0">
            <a:noAutofit/>
          </a:bodyPr>
          <a:lstStyle/>
          <a:p>
            <a:pPr marL="457200" lvl="0" indent="-31750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Note </a:t>
            </a:r>
            <a:r>
              <a:rPr lang="en" sz="1400" b="1">
                <a:latin typeface="Open Sans"/>
                <a:ea typeface="Open Sans"/>
                <a:cs typeface="Open Sans"/>
                <a:sym typeface="Open Sans"/>
              </a:rPr>
              <a:t>LSTM models sequences</a:t>
            </a:r>
            <a:r>
              <a:rPr lang="en" sz="1400">
                <a:latin typeface="Open Sans"/>
                <a:ea typeface="Open Sans"/>
                <a:cs typeface="Open Sans"/>
                <a:sym typeface="Open Sans"/>
              </a:rPr>
              <a:t> and one gets</a:t>
            </a:r>
            <a:endParaRPr sz="1400">
              <a:latin typeface="Open Sans"/>
              <a:ea typeface="Open Sans"/>
              <a:cs typeface="Open Sans"/>
              <a:sym typeface="Open Sans"/>
            </a:endParaRPr>
          </a:p>
          <a:p>
            <a:pPr marL="457200" lvl="0" indent="-31750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Sequences in either time (usual LSTM application) or space</a:t>
            </a:r>
            <a:endParaRPr sz="1400">
              <a:latin typeface="Open Sans"/>
              <a:ea typeface="Open Sans"/>
              <a:cs typeface="Open Sans"/>
              <a:sym typeface="Open Sans"/>
            </a:endParaRPr>
          </a:p>
          <a:p>
            <a:pPr marL="457200" lvl="0" indent="-317500" algn="l" rtl="0">
              <a:lnSpc>
                <a:spcPct val="115000"/>
              </a:lnSpc>
              <a:spcBef>
                <a:spcPts val="800"/>
              </a:spcBef>
              <a:spcAft>
                <a:spcPts val="0"/>
              </a:spcAft>
              <a:buSzPts val="1400"/>
              <a:buFont typeface="Open Sans"/>
              <a:buChar char="•"/>
            </a:pPr>
            <a:r>
              <a:rPr lang="en" sz="1400" b="1">
                <a:latin typeface="Open Sans"/>
                <a:ea typeface="Open Sans"/>
                <a:cs typeface="Open Sans"/>
                <a:sym typeface="Open Sans"/>
              </a:rPr>
              <a:t>The ML representation allowed a much richer parameter sweep showing features not in training set</a:t>
            </a:r>
            <a:endParaRPr sz="1400" b="1">
              <a:latin typeface="Open Sans"/>
              <a:ea typeface="Open Sans"/>
              <a:cs typeface="Open Sans"/>
              <a:sym typeface="Open Sans"/>
            </a:endParaRPr>
          </a:p>
          <a:p>
            <a:pPr marL="457200" lvl="0" indent="-317500" algn="l" rtl="0">
              <a:lnSpc>
                <a:spcPct val="115000"/>
              </a:lnSpc>
              <a:spcBef>
                <a:spcPts val="800"/>
              </a:spcBef>
              <a:spcAft>
                <a:spcPts val="0"/>
              </a:spcAft>
              <a:buClr>
                <a:srgbClr val="FF0000"/>
              </a:buClr>
              <a:buSzPts val="1400"/>
              <a:buFont typeface="Open Sans"/>
              <a:buChar char="•"/>
            </a:pPr>
            <a:r>
              <a:rPr lang="en" sz="1400" b="1">
                <a:solidFill>
                  <a:srgbClr val="FF0000"/>
                </a:solidFill>
                <a:latin typeface="Open Sans"/>
                <a:ea typeface="Open Sans"/>
                <a:cs typeface="Open Sans"/>
                <a:sym typeface="Open Sans"/>
              </a:rPr>
              <a:t>Performance improved by factor 30,000</a:t>
            </a:r>
            <a:endParaRPr sz="1400" b="1">
              <a:solidFill>
                <a:srgbClr val="FF0000"/>
              </a:solidFill>
              <a:latin typeface="Open Sans"/>
              <a:ea typeface="Open Sans"/>
              <a:cs typeface="Open Sans"/>
              <a:sym typeface="Open San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pic>
        <p:nvPicPr>
          <p:cNvPr id="733" name="Google Shape;733;p84"/>
          <p:cNvPicPr preferRelativeResize="0"/>
          <p:nvPr/>
        </p:nvPicPr>
        <p:blipFill rotWithShape="1">
          <a:blip r:embed="rId3">
            <a:alphaModFix/>
          </a:blip>
          <a:srcRect/>
          <a:stretch/>
        </p:blipFill>
        <p:spPr>
          <a:xfrm>
            <a:off x="3293075" y="0"/>
            <a:ext cx="5850916" cy="4694401"/>
          </a:xfrm>
          <a:prstGeom prst="rect">
            <a:avLst/>
          </a:prstGeom>
          <a:noFill/>
          <a:ln>
            <a:noFill/>
          </a:ln>
        </p:spPr>
      </p:pic>
      <p:sp>
        <p:nvSpPr>
          <p:cNvPr id="734" name="Google Shape;734;p84"/>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cxnSp>
        <p:nvCxnSpPr>
          <p:cNvPr id="735" name="Google Shape;735;p84"/>
          <p:cNvCxnSpPr/>
          <p:nvPr/>
        </p:nvCxnSpPr>
        <p:spPr>
          <a:xfrm>
            <a:off x="354475" y="2246175"/>
            <a:ext cx="1887900" cy="0"/>
          </a:xfrm>
          <a:prstGeom prst="straightConnector1">
            <a:avLst/>
          </a:prstGeom>
          <a:noFill/>
          <a:ln w="19050" cap="flat" cmpd="sng">
            <a:solidFill>
              <a:srgbClr val="B30838"/>
            </a:solidFill>
            <a:prstDash val="solid"/>
            <a:round/>
            <a:headEnd type="none" w="med" len="med"/>
            <a:tailEnd type="none" w="med" len="med"/>
          </a:ln>
        </p:spPr>
      </p:cxnSp>
      <p:sp>
        <p:nvSpPr>
          <p:cNvPr id="736" name="Google Shape;736;p84"/>
          <p:cNvSpPr txBox="1">
            <a:spLocks noGrp="1"/>
          </p:cNvSpPr>
          <p:nvPr>
            <p:ph type="title"/>
          </p:nvPr>
        </p:nvSpPr>
        <p:spPr>
          <a:xfrm>
            <a:off x="283925" y="352075"/>
            <a:ext cx="3174900" cy="17880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1800">
                <a:solidFill>
                  <a:srgbClr val="515151"/>
                </a:solidFill>
              </a:rPr>
              <a:t>Massive computational acceleration by using neural networks to emulate mechanism based biological models</a:t>
            </a:r>
            <a:endParaRPr sz="1800">
              <a:solidFill>
                <a:srgbClr val="515151"/>
              </a:solidFill>
            </a:endParaRPr>
          </a:p>
        </p:txBody>
      </p:sp>
      <p:sp>
        <p:nvSpPr>
          <p:cNvPr id="737" name="Google Shape;737;p84"/>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pic>
        <p:nvPicPr>
          <p:cNvPr id="742" name="Google Shape;742;p85"/>
          <p:cNvPicPr preferRelativeResize="0"/>
          <p:nvPr/>
        </p:nvPicPr>
        <p:blipFill rotWithShape="1">
          <a:blip r:embed="rId3">
            <a:alphaModFix/>
          </a:blip>
          <a:srcRect/>
          <a:stretch/>
        </p:blipFill>
        <p:spPr>
          <a:xfrm>
            <a:off x="0" y="-1650"/>
            <a:ext cx="9144000" cy="5146800"/>
          </a:xfrm>
          <a:prstGeom prst="rect">
            <a:avLst/>
          </a:prstGeom>
          <a:noFill/>
          <a:ln>
            <a:noFill/>
          </a:ln>
        </p:spPr>
      </p:pic>
      <p:sp>
        <p:nvSpPr>
          <p:cNvPr id="743" name="Google Shape;743;p85"/>
          <p:cNvSpPr/>
          <p:nvPr/>
        </p:nvSpPr>
        <p:spPr>
          <a:xfrm>
            <a:off x="5700" y="-5000"/>
            <a:ext cx="9218400" cy="5148600"/>
          </a:xfrm>
          <a:prstGeom prst="rect">
            <a:avLst/>
          </a:prstGeom>
          <a:solidFill>
            <a:srgbClr val="FFFFFF">
              <a:alpha val="62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85"/>
          <p:cNvSpPr/>
          <p:nvPr/>
        </p:nvSpPr>
        <p:spPr>
          <a:xfrm>
            <a:off x="0" y="1569300"/>
            <a:ext cx="7848300" cy="2004900"/>
          </a:xfrm>
          <a:prstGeom prst="rect">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85"/>
          <p:cNvSpPr txBox="1">
            <a:spLocks noGrp="1"/>
          </p:cNvSpPr>
          <p:nvPr>
            <p:ph type="title"/>
          </p:nvPr>
        </p:nvSpPr>
        <p:spPr>
          <a:xfrm>
            <a:off x="288300" y="2571750"/>
            <a:ext cx="75600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2400">
                <a:solidFill>
                  <a:srgbClr val="FFFFFF"/>
                </a:solidFill>
                <a:latin typeface="Open Sans"/>
                <a:ea typeface="Open Sans"/>
                <a:cs typeface="Open Sans"/>
                <a:sym typeface="Open Sans"/>
              </a:rPr>
              <a:t>Agents and Time-Series Case Studies</a:t>
            </a:r>
            <a:endParaRPr sz="2400">
              <a:solidFill>
                <a:srgbClr val="FFFFFF"/>
              </a:solidFill>
            </a:endParaRPr>
          </a:p>
        </p:txBody>
      </p:sp>
      <p:sp>
        <p:nvSpPr>
          <p:cNvPr id="746" name="Google Shape;746;p85"/>
          <p:cNvSpPr txBox="1">
            <a:spLocks noGrp="1"/>
          </p:cNvSpPr>
          <p:nvPr>
            <p:ph type="title" idx="2"/>
          </p:nvPr>
        </p:nvSpPr>
        <p:spPr>
          <a:xfrm>
            <a:off x="288300" y="1950375"/>
            <a:ext cx="75600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a:solidFill>
                  <a:srgbClr val="FFFFFF"/>
                </a:solidFill>
                <a:latin typeface="Open Sans"/>
                <a:ea typeface="Open Sans"/>
                <a:cs typeface="Open Sans"/>
                <a:sym typeface="Open Sans"/>
              </a:rPr>
              <a:t>Learning Model Details</a:t>
            </a:r>
            <a:endParaRPr sz="3600">
              <a:solidFill>
                <a:srgbClr val="FFFFFF"/>
              </a:solidFill>
              <a:latin typeface="Open Sans"/>
              <a:ea typeface="Open Sans"/>
              <a:cs typeface="Open Sans"/>
              <a:sym typeface="Open Sans"/>
            </a:endParaRPr>
          </a:p>
        </p:txBody>
      </p:sp>
      <p:cxnSp>
        <p:nvCxnSpPr>
          <p:cNvPr id="747" name="Google Shape;747;p85"/>
          <p:cNvCxnSpPr/>
          <p:nvPr/>
        </p:nvCxnSpPr>
        <p:spPr>
          <a:xfrm>
            <a:off x="-750" y="3574200"/>
            <a:ext cx="7849800" cy="0"/>
          </a:xfrm>
          <a:prstGeom prst="straightConnector1">
            <a:avLst/>
          </a:prstGeom>
          <a:noFill/>
          <a:ln w="28575" cap="flat" cmpd="sng">
            <a:solidFill>
              <a:srgbClr val="B30838"/>
            </a:solidFill>
            <a:prstDash val="solid"/>
            <a:round/>
            <a:headEnd type="none" w="med" len="med"/>
            <a:tailEnd type="none" w="med" len="med"/>
          </a:ln>
        </p:spPr>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86"/>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cxnSp>
        <p:nvCxnSpPr>
          <p:cNvPr id="753" name="Google Shape;753;p86"/>
          <p:cNvCxnSpPr/>
          <p:nvPr/>
        </p:nvCxnSpPr>
        <p:spPr>
          <a:xfrm>
            <a:off x="354475" y="802975"/>
            <a:ext cx="1887900" cy="0"/>
          </a:xfrm>
          <a:prstGeom prst="straightConnector1">
            <a:avLst/>
          </a:prstGeom>
          <a:noFill/>
          <a:ln w="19050" cap="flat" cmpd="sng">
            <a:solidFill>
              <a:srgbClr val="B30838"/>
            </a:solidFill>
            <a:prstDash val="solid"/>
            <a:round/>
            <a:headEnd type="none" w="med" len="med"/>
            <a:tailEnd type="none" w="med" len="med"/>
          </a:ln>
        </p:spPr>
      </p:cxnSp>
      <p:sp>
        <p:nvSpPr>
          <p:cNvPr id="754" name="Google Shape;754;p86"/>
          <p:cNvSpPr txBox="1">
            <a:spLocks noGrp="1"/>
          </p:cNvSpPr>
          <p:nvPr>
            <p:ph type="title"/>
          </p:nvPr>
        </p:nvSpPr>
        <p:spPr>
          <a:xfrm>
            <a:off x="283925" y="183625"/>
            <a:ext cx="64752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000">
                <a:solidFill>
                  <a:srgbClr val="515151"/>
                </a:solidFill>
              </a:rPr>
              <a:t>MLaroundHPC: Learning Model Details</a:t>
            </a:r>
            <a:endParaRPr sz="2000">
              <a:solidFill>
                <a:srgbClr val="515151"/>
              </a:solidFill>
            </a:endParaRPr>
          </a:p>
        </p:txBody>
      </p:sp>
      <p:sp>
        <p:nvSpPr>
          <p:cNvPr id="755" name="Google Shape;755;p86"/>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45</a:t>
            </a:fld>
            <a:endParaRPr/>
          </a:p>
        </p:txBody>
      </p:sp>
      <p:pic>
        <p:nvPicPr>
          <p:cNvPr id="756" name="Google Shape;756;p86" descr="A picture containing text, map&#10;&#10;Description automatically generated"/>
          <p:cNvPicPr preferRelativeResize="0"/>
          <p:nvPr/>
        </p:nvPicPr>
        <p:blipFill rotWithShape="1">
          <a:blip r:embed="rId3">
            <a:alphaModFix/>
          </a:blip>
          <a:srcRect/>
          <a:stretch/>
        </p:blipFill>
        <p:spPr>
          <a:xfrm>
            <a:off x="3555575" y="802975"/>
            <a:ext cx="5523375" cy="3710325"/>
          </a:xfrm>
          <a:prstGeom prst="rect">
            <a:avLst/>
          </a:prstGeom>
          <a:noFill/>
          <a:ln>
            <a:noFill/>
          </a:ln>
        </p:spPr>
      </p:pic>
      <p:sp>
        <p:nvSpPr>
          <p:cNvPr id="757" name="Google Shape;757;p86"/>
          <p:cNvSpPr/>
          <p:nvPr/>
        </p:nvSpPr>
        <p:spPr>
          <a:xfrm>
            <a:off x="0" y="1028950"/>
            <a:ext cx="3802500" cy="36654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86"/>
          <p:cNvSpPr txBox="1">
            <a:spLocks noGrp="1"/>
          </p:cNvSpPr>
          <p:nvPr>
            <p:ph type="body" idx="1"/>
          </p:nvPr>
        </p:nvSpPr>
        <p:spPr>
          <a:xfrm>
            <a:off x="-100" y="1105150"/>
            <a:ext cx="3802500" cy="17937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800"/>
              </a:spcBef>
              <a:spcAft>
                <a:spcPts val="0"/>
              </a:spcAft>
              <a:buNone/>
            </a:pPr>
            <a:r>
              <a:rPr lang="en" sz="1500" b="1">
                <a:latin typeface="Open Sans"/>
                <a:ea typeface="Open Sans"/>
                <a:cs typeface="Open Sans"/>
                <a:sym typeface="Open Sans"/>
              </a:rPr>
              <a:t>a)</a:t>
            </a:r>
            <a:r>
              <a:rPr lang="en" sz="1500">
                <a:latin typeface="Open Sans"/>
                <a:ea typeface="Open Sans"/>
                <a:cs typeface="Open Sans"/>
                <a:sym typeface="Open Sans"/>
              </a:rPr>
              <a:t> </a:t>
            </a:r>
            <a:r>
              <a:rPr lang="en" sz="1500" b="1">
                <a:latin typeface="Open Sans"/>
                <a:ea typeface="Open Sans"/>
                <a:cs typeface="Open Sans"/>
                <a:sym typeface="Open Sans"/>
              </a:rPr>
              <a:t>Learning Agent Behavior</a:t>
            </a:r>
            <a:r>
              <a:rPr lang="en" sz="1500">
                <a:latin typeface="Open Sans"/>
                <a:ea typeface="Open Sans"/>
                <a:cs typeface="Open Sans"/>
                <a:sym typeface="Open Sans"/>
              </a:rPr>
              <a:t> One has a model such as a set of cells as agents modeling a virtual tissue. One can use ML to learn dynamics of cells replacing detailed computations by ML surrogates. </a:t>
            </a:r>
            <a:endParaRPr sz="1500">
              <a:latin typeface="Open Sans"/>
              <a:ea typeface="Open Sans"/>
              <a:cs typeface="Open Sans"/>
              <a:sym typeface="Open Sans"/>
            </a:endParaRPr>
          </a:p>
          <a:p>
            <a:pPr marL="457200" lvl="0" indent="-323850" algn="l" rtl="0">
              <a:lnSpc>
                <a:spcPct val="115000"/>
              </a:lnSpc>
              <a:spcBef>
                <a:spcPts val="800"/>
              </a:spcBef>
              <a:spcAft>
                <a:spcPts val="0"/>
              </a:spcAft>
              <a:buSzPts val="1500"/>
              <a:buFont typeface="Open Sans"/>
              <a:buChar char="•"/>
            </a:pPr>
            <a:r>
              <a:rPr lang="en" sz="1500">
                <a:latin typeface="Open Sans"/>
                <a:ea typeface="Open Sans"/>
                <a:cs typeface="Open Sans"/>
                <a:sym typeface="Open Sans"/>
              </a:rPr>
              <a:t>As can be millions to billions of such agents the performance gain can be huge as each agent uses same learned model.. </a:t>
            </a:r>
            <a:endParaRPr sz="1500">
              <a:latin typeface="Open Sans"/>
              <a:ea typeface="Open Sans"/>
              <a:cs typeface="Open Sans"/>
              <a:sym typeface="Open Sans"/>
            </a:endParaRPr>
          </a:p>
          <a:p>
            <a:pPr marL="457200" lvl="0" indent="-323850" algn="l" rtl="0">
              <a:lnSpc>
                <a:spcPct val="115000"/>
              </a:lnSpc>
              <a:spcBef>
                <a:spcPts val="800"/>
              </a:spcBef>
              <a:spcAft>
                <a:spcPts val="0"/>
              </a:spcAft>
              <a:buSzPts val="1500"/>
              <a:buFont typeface="Open Sans"/>
              <a:buChar char="•"/>
            </a:pPr>
            <a:r>
              <a:rPr lang="en" sz="1500">
                <a:latin typeface="Open Sans"/>
                <a:ea typeface="Open Sans"/>
                <a:cs typeface="Open Sans"/>
                <a:sym typeface="Open Sans"/>
              </a:rPr>
              <a:t>This is MLaroundHPC for cells but MLAutotuning for multi-cell (tissue) phase</a:t>
            </a:r>
            <a:endParaRPr sz="1500">
              <a:latin typeface="Open Sans"/>
              <a:ea typeface="Open Sans"/>
              <a:cs typeface="Open Sans"/>
              <a:sym typeface="Open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87"/>
          <p:cNvSpPr/>
          <p:nvPr/>
        </p:nvSpPr>
        <p:spPr>
          <a:xfrm>
            <a:off x="278275" y="1028950"/>
            <a:ext cx="3594900" cy="34455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87"/>
          <p:cNvSpPr txBox="1">
            <a:spLocks noGrp="1"/>
          </p:cNvSpPr>
          <p:nvPr>
            <p:ph type="body" idx="1"/>
          </p:nvPr>
        </p:nvSpPr>
        <p:spPr>
          <a:xfrm>
            <a:off x="389000" y="1105150"/>
            <a:ext cx="3395100" cy="33066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800"/>
              </a:spcBef>
              <a:spcAft>
                <a:spcPts val="0"/>
              </a:spcAft>
              <a:buNone/>
            </a:pPr>
            <a:r>
              <a:rPr lang="en" sz="1800" b="1">
                <a:latin typeface="Open Sans"/>
                <a:ea typeface="Open Sans"/>
                <a:cs typeface="Open Sans"/>
                <a:sym typeface="Open Sans"/>
              </a:rPr>
              <a:t>b)</a:t>
            </a:r>
            <a:r>
              <a:rPr lang="en" sz="1800">
                <a:latin typeface="Open Sans"/>
                <a:ea typeface="Open Sans"/>
                <a:cs typeface="Open Sans"/>
                <a:sym typeface="Open Sans"/>
              </a:rPr>
              <a:t> </a:t>
            </a:r>
            <a:r>
              <a:rPr lang="en" sz="1800" b="1">
                <a:latin typeface="Open Sans"/>
                <a:ea typeface="Open Sans"/>
                <a:cs typeface="Open Sans"/>
                <a:sym typeface="Open Sans"/>
              </a:rPr>
              <a:t>Learning Effective Potentials or Interaction Graphs</a:t>
            </a:r>
            <a:r>
              <a:rPr lang="en" sz="1800">
                <a:latin typeface="Open Sans"/>
                <a:ea typeface="Open Sans"/>
                <a:cs typeface="Open Sans"/>
                <a:sym typeface="Open Sans"/>
              </a:rPr>
              <a:t> An effective potential is an analytic, quasi-empirical or quasi-phenomenological potential that combines multiple, perhaps opposing, effects into a single potential. </a:t>
            </a:r>
            <a:endParaRPr sz="1800">
              <a:latin typeface="Open Sans"/>
              <a:ea typeface="Open Sans"/>
              <a:cs typeface="Open Sans"/>
              <a:sym typeface="Open Sans"/>
            </a:endParaRPr>
          </a:p>
        </p:txBody>
      </p:sp>
      <p:sp>
        <p:nvSpPr>
          <p:cNvPr id="765" name="Google Shape;765;p87"/>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cxnSp>
        <p:nvCxnSpPr>
          <p:cNvPr id="766" name="Google Shape;766;p87"/>
          <p:cNvCxnSpPr/>
          <p:nvPr/>
        </p:nvCxnSpPr>
        <p:spPr>
          <a:xfrm>
            <a:off x="354475" y="802975"/>
            <a:ext cx="1887900" cy="0"/>
          </a:xfrm>
          <a:prstGeom prst="straightConnector1">
            <a:avLst/>
          </a:prstGeom>
          <a:noFill/>
          <a:ln w="19050" cap="flat" cmpd="sng">
            <a:solidFill>
              <a:srgbClr val="B30838"/>
            </a:solidFill>
            <a:prstDash val="solid"/>
            <a:round/>
            <a:headEnd type="none" w="med" len="med"/>
            <a:tailEnd type="none" w="med" len="med"/>
          </a:ln>
        </p:spPr>
      </p:cxnSp>
      <p:sp>
        <p:nvSpPr>
          <p:cNvPr id="767" name="Google Shape;767;p87"/>
          <p:cNvSpPr txBox="1">
            <a:spLocks noGrp="1"/>
          </p:cNvSpPr>
          <p:nvPr>
            <p:ph type="title"/>
          </p:nvPr>
        </p:nvSpPr>
        <p:spPr>
          <a:xfrm>
            <a:off x="283925" y="183625"/>
            <a:ext cx="64752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000">
                <a:solidFill>
                  <a:srgbClr val="515151"/>
                </a:solidFill>
              </a:rPr>
              <a:t>MLaroundHPC: Learning Model Details</a:t>
            </a:r>
            <a:endParaRPr sz="2000">
              <a:solidFill>
                <a:srgbClr val="515151"/>
              </a:solidFill>
            </a:endParaRPr>
          </a:p>
        </p:txBody>
      </p:sp>
      <p:sp>
        <p:nvSpPr>
          <p:cNvPr id="768" name="Google Shape;768;p87"/>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46</a:t>
            </a:fld>
            <a:endParaRPr/>
          </a:p>
        </p:txBody>
      </p:sp>
      <p:pic>
        <p:nvPicPr>
          <p:cNvPr id="769" name="Google Shape;769;p87"/>
          <p:cNvPicPr preferRelativeResize="0"/>
          <p:nvPr/>
        </p:nvPicPr>
        <p:blipFill rotWithShape="1">
          <a:blip r:embed="rId3">
            <a:alphaModFix/>
          </a:blip>
          <a:srcRect t="3493"/>
          <a:stretch/>
        </p:blipFill>
        <p:spPr>
          <a:xfrm>
            <a:off x="4026150" y="619341"/>
            <a:ext cx="4829999" cy="3267610"/>
          </a:xfrm>
          <a:prstGeom prst="rect">
            <a:avLst/>
          </a:prstGeom>
          <a:noFill/>
          <a:ln>
            <a:noFill/>
          </a:ln>
        </p:spPr>
      </p:pic>
      <p:sp>
        <p:nvSpPr>
          <p:cNvPr id="770" name="Google Shape;770;p87"/>
          <p:cNvSpPr txBox="1">
            <a:spLocks noGrp="1"/>
          </p:cNvSpPr>
          <p:nvPr>
            <p:ph type="body" idx="1"/>
          </p:nvPr>
        </p:nvSpPr>
        <p:spPr>
          <a:xfrm>
            <a:off x="4161600" y="3762700"/>
            <a:ext cx="4830000" cy="745500"/>
          </a:xfrm>
          <a:prstGeom prst="rect">
            <a:avLst/>
          </a:prstGeom>
          <a:noFill/>
          <a:ln>
            <a:noFill/>
          </a:ln>
        </p:spPr>
        <p:txBody>
          <a:bodyPr spcFirstLastPara="1" wrap="square" lIns="68575" tIns="34275" rIns="68575" bIns="34275" anchor="t" anchorCtr="0">
            <a:noAutofit/>
          </a:bodyPr>
          <a:lstStyle/>
          <a:p>
            <a:pPr marL="457200" lvl="0" indent="-304800" algn="l" rtl="0">
              <a:lnSpc>
                <a:spcPct val="115000"/>
              </a:lnSpc>
              <a:spcBef>
                <a:spcPts val="800"/>
              </a:spcBef>
              <a:spcAft>
                <a:spcPts val="0"/>
              </a:spcAft>
              <a:buSzPts val="1200"/>
              <a:buFont typeface="Open Sans"/>
              <a:buChar char="•"/>
            </a:pPr>
            <a:r>
              <a:rPr lang="en" sz="1200" b="1">
                <a:latin typeface="Open Sans"/>
                <a:ea typeface="Open Sans"/>
                <a:cs typeface="Open Sans"/>
                <a:sym typeface="Open Sans"/>
              </a:rPr>
              <a:t>This is classic coarse graining strategy</a:t>
            </a:r>
            <a:endParaRPr sz="1200" b="1">
              <a:latin typeface="Open Sans"/>
              <a:ea typeface="Open Sans"/>
              <a:cs typeface="Open Sans"/>
              <a:sym typeface="Open Sans"/>
            </a:endParaRPr>
          </a:p>
          <a:p>
            <a:pPr marL="457200" lvl="0" indent="-304800" algn="l" rtl="0">
              <a:lnSpc>
                <a:spcPct val="115000"/>
              </a:lnSpc>
              <a:spcBef>
                <a:spcPts val="800"/>
              </a:spcBef>
              <a:spcAft>
                <a:spcPts val="0"/>
              </a:spcAft>
              <a:buSzPts val="1200"/>
              <a:buFont typeface="Open Sans"/>
              <a:buChar char="•"/>
            </a:pPr>
            <a:r>
              <a:rPr lang="en" sz="1200" b="1">
                <a:latin typeface="Open Sans"/>
                <a:ea typeface="Open Sans"/>
                <a:cs typeface="Open Sans"/>
                <a:sym typeface="Open Sans"/>
              </a:rPr>
              <a:t>Deep Learning replacing dimension reduction techniques</a:t>
            </a:r>
            <a:endParaRPr sz="1200" b="1">
              <a:latin typeface="Open Sans"/>
              <a:ea typeface="Open Sans"/>
              <a:cs typeface="Open Sans"/>
              <a:sym typeface="Open San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88"/>
          <p:cNvSpPr/>
          <p:nvPr/>
        </p:nvSpPr>
        <p:spPr>
          <a:xfrm>
            <a:off x="0" y="1028950"/>
            <a:ext cx="4817400" cy="35490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6" name="Google Shape;776;p88" descr="A picture containing text, map&#10;&#10;Description automatically generated"/>
          <p:cNvPicPr preferRelativeResize="0"/>
          <p:nvPr/>
        </p:nvPicPr>
        <p:blipFill rotWithShape="1">
          <a:blip r:embed="rId3">
            <a:alphaModFix/>
          </a:blip>
          <a:srcRect l="4647" r="4053"/>
          <a:stretch/>
        </p:blipFill>
        <p:spPr>
          <a:xfrm>
            <a:off x="4969800" y="1061800"/>
            <a:ext cx="4174202" cy="3298927"/>
          </a:xfrm>
          <a:prstGeom prst="rect">
            <a:avLst/>
          </a:prstGeom>
          <a:noFill/>
          <a:ln>
            <a:noFill/>
          </a:ln>
        </p:spPr>
      </p:pic>
      <p:sp>
        <p:nvSpPr>
          <p:cNvPr id="777" name="Google Shape;777;p88"/>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cxnSp>
        <p:nvCxnSpPr>
          <p:cNvPr id="778" name="Google Shape;778;p88"/>
          <p:cNvCxnSpPr/>
          <p:nvPr/>
        </p:nvCxnSpPr>
        <p:spPr>
          <a:xfrm>
            <a:off x="354475" y="802975"/>
            <a:ext cx="1887900" cy="0"/>
          </a:xfrm>
          <a:prstGeom prst="straightConnector1">
            <a:avLst/>
          </a:prstGeom>
          <a:noFill/>
          <a:ln w="19050" cap="flat" cmpd="sng">
            <a:solidFill>
              <a:srgbClr val="B30838"/>
            </a:solidFill>
            <a:prstDash val="solid"/>
            <a:round/>
            <a:headEnd type="none" w="med" len="med"/>
            <a:tailEnd type="none" w="med" len="med"/>
          </a:ln>
        </p:spPr>
      </p:cxnSp>
      <p:sp>
        <p:nvSpPr>
          <p:cNvPr id="779" name="Google Shape;779;p88"/>
          <p:cNvSpPr txBox="1">
            <a:spLocks noGrp="1"/>
          </p:cNvSpPr>
          <p:nvPr>
            <p:ph type="title"/>
          </p:nvPr>
        </p:nvSpPr>
        <p:spPr>
          <a:xfrm>
            <a:off x="283925" y="183625"/>
            <a:ext cx="88602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000">
                <a:solidFill>
                  <a:srgbClr val="515151"/>
                </a:solidFill>
              </a:rPr>
              <a:t>MLaroundHPC: Learning Model Details ML for Data Assimilation</a:t>
            </a:r>
            <a:endParaRPr sz="2000">
              <a:solidFill>
                <a:srgbClr val="515151"/>
              </a:solidFill>
            </a:endParaRPr>
          </a:p>
        </p:txBody>
      </p:sp>
      <p:sp>
        <p:nvSpPr>
          <p:cNvPr id="780" name="Google Shape;780;p88"/>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47</a:t>
            </a:fld>
            <a:endParaRPr/>
          </a:p>
        </p:txBody>
      </p:sp>
      <p:sp>
        <p:nvSpPr>
          <p:cNvPr id="781" name="Google Shape;781;p88"/>
          <p:cNvSpPr txBox="1">
            <a:spLocks noGrp="1"/>
          </p:cNvSpPr>
          <p:nvPr>
            <p:ph type="body" idx="1"/>
          </p:nvPr>
        </p:nvSpPr>
        <p:spPr>
          <a:xfrm>
            <a:off x="0" y="937950"/>
            <a:ext cx="4817400" cy="36399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800"/>
              </a:spcBef>
              <a:spcAft>
                <a:spcPts val="0"/>
              </a:spcAft>
              <a:buNone/>
            </a:pPr>
            <a:r>
              <a:rPr lang="en" sz="1400">
                <a:latin typeface="Open Sans"/>
                <a:ea typeface="Open Sans"/>
                <a:cs typeface="Open Sans"/>
                <a:sym typeface="Open Sans"/>
              </a:rPr>
              <a:t>Take the case where we have “videos” recording observational data i.e. data is a high dimensional (spatial extent) time series</a:t>
            </a:r>
            <a:endParaRPr sz="1400">
              <a:latin typeface="Open Sans"/>
              <a:ea typeface="Open Sans"/>
              <a:cs typeface="Open Sans"/>
              <a:sym typeface="Open Sans"/>
            </a:endParaRPr>
          </a:p>
          <a:p>
            <a:pPr marL="0" lvl="0" indent="0" algn="l" rtl="0">
              <a:lnSpc>
                <a:spcPct val="115000"/>
              </a:lnSpc>
              <a:spcBef>
                <a:spcPts val="800"/>
              </a:spcBef>
              <a:spcAft>
                <a:spcPts val="0"/>
              </a:spcAft>
              <a:buNone/>
            </a:pPr>
            <a:r>
              <a:rPr lang="en" sz="1400" b="1">
                <a:latin typeface="Open Sans"/>
                <a:ea typeface="Open Sans"/>
                <a:cs typeface="Open Sans"/>
                <a:sym typeface="Open Sans"/>
              </a:rPr>
              <a:t>(c)</a:t>
            </a:r>
            <a:r>
              <a:rPr lang="en" sz="1400">
                <a:latin typeface="Open Sans"/>
                <a:ea typeface="Open Sans"/>
                <a:cs typeface="Open Sans"/>
                <a:sym typeface="Open Sans"/>
              </a:rPr>
              <a:t> </a:t>
            </a:r>
            <a:r>
              <a:rPr lang="en" sz="1400" b="1">
                <a:latin typeface="Open Sans"/>
                <a:ea typeface="Open Sans"/>
                <a:cs typeface="Open Sans"/>
                <a:sym typeface="Open Sans"/>
              </a:rPr>
              <a:t>Learning Agent Behavior – a Predictor-Corrector approach </a:t>
            </a:r>
            <a:r>
              <a:rPr lang="en" sz="1400">
                <a:latin typeface="Open Sans"/>
                <a:ea typeface="Open Sans"/>
                <a:cs typeface="Open Sans"/>
                <a:sym typeface="Open Sans"/>
              </a:rPr>
              <a:t>Here one time steps models and at each step optimize the parameters to minimize divergence between simulation and ground truth data. </a:t>
            </a:r>
            <a:endParaRPr sz="1400">
              <a:latin typeface="Open Sans"/>
              <a:ea typeface="Open Sans"/>
              <a:cs typeface="Open Sans"/>
              <a:sym typeface="Open Sans"/>
            </a:endParaRPr>
          </a:p>
          <a:p>
            <a:pPr marL="457200" lvl="0" indent="-317500" algn="l" rtl="0">
              <a:lnSpc>
                <a:spcPct val="100000"/>
              </a:lnSpc>
              <a:spcBef>
                <a:spcPts val="0"/>
              </a:spcBef>
              <a:spcAft>
                <a:spcPts val="0"/>
              </a:spcAft>
              <a:buSzPts val="1400"/>
              <a:buFont typeface="Open Sans"/>
              <a:buChar char="•"/>
            </a:pPr>
            <a:r>
              <a:rPr lang="en" sz="1400" b="1">
                <a:latin typeface="Open Sans"/>
                <a:ea typeface="Open Sans"/>
                <a:cs typeface="Open Sans"/>
                <a:sym typeface="Open Sans"/>
              </a:rPr>
              <a:t>Example:</a:t>
            </a:r>
            <a:r>
              <a:rPr lang="en" sz="1400">
                <a:latin typeface="Open Sans"/>
                <a:ea typeface="Open Sans"/>
                <a:cs typeface="Open Sans"/>
                <a:sym typeface="Open Sans"/>
              </a:rPr>
              <a:t> produce a generic model organism such as an embryo. Take this generic model as a template and learn the different adjustments for particular individual  organisms. </a:t>
            </a:r>
            <a:endParaRPr sz="1400">
              <a:latin typeface="Open Sans"/>
              <a:ea typeface="Open Sans"/>
              <a:cs typeface="Open Sans"/>
              <a:sym typeface="Open Sans"/>
            </a:endParaRPr>
          </a:p>
          <a:p>
            <a:pPr marL="457200" lvl="0" indent="-317500" algn="l" rtl="0">
              <a:lnSpc>
                <a:spcPct val="100000"/>
              </a:lnSpc>
              <a:spcBef>
                <a:spcPts val="0"/>
              </a:spcBef>
              <a:spcAft>
                <a:spcPts val="0"/>
              </a:spcAft>
              <a:buSzPts val="1400"/>
              <a:buFont typeface="Open Sans"/>
              <a:buChar char="•"/>
            </a:pPr>
            <a:r>
              <a:rPr lang="en" sz="1400" b="1">
                <a:latin typeface="Open Sans"/>
                <a:ea typeface="Open Sans"/>
                <a:cs typeface="Open Sans"/>
                <a:sym typeface="Open Sans"/>
              </a:rPr>
              <a:t>Build on Ride hailing work</a:t>
            </a:r>
            <a:endParaRPr sz="1400" b="1">
              <a:latin typeface="Open Sans"/>
              <a:ea typeface="Open Sans"/>
              <a:cs typeface="Open Sans"/>
              <a:sym typeface="Open Sans"/>
            </a:endParaRPr>
          </a:p>
          <a:p>
            <a:pPr marL="457200" lvl="0" indent="-317500" algn="l" rtl="0">
              <a:lnSpc>
                <a:spcPct val="100000"/>
              </a:lnSpc>
              <a:spcBef>
                <a:spcPts val="0"/>
              </a:spcBef>
              <a:spcAft>
                <a:spcPts val="0"/>
              </a:spcAft>
              <a:buSzPts val="1400"/>
              <a:buFont typeface="Open Sans"/>
              <a:buChar char="•"/>
            </a:pPr>
            <a:r>
              <a:rPr lang="en" sz="1400">
                <a:latin typeface="Open Sans"/>
                <a:ea typeface="Open Sans"/>
                <a:cs typeface="Open Sans"/>
                <a:sym typeface="Open Sans"/>
              </a:rPr>
              <a:t>Current state of the art expresses spatial structure as a convolutional neural net and time dependence as recurrent neural net (LSTM)</a:t>
            </a:r>
            <a:endParaRPr sz="1400">
              <a:latin typeface="Open Sans"/>
              <a:ea typeface="Open Sans"/>
              <a:cs typeface="Open Sans"/>
              <a:sym typeface="Open San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89"/>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cxnSp>
        <p:nvCxnSpPr>
          <p:cNvPr id="787" name="Google Shape;787;p89"/>
          <p:cNvCxnSpPr/>
          <p:nvPr/>
        </p:nvCxnSpPr>
        <p:spPr>
          <a:xfrm>
            <a:off x="354475" y="891950"/>
            <a:ext cx="1887900" cy="0"/>
          </a:xfrm>
          <a:prstGeom prst="straightConnector1">
            <a:avLst/>
          </a:prstGeom>
          <a:noFill/>
          <a:ln w="19050" cap="flat" cmpd="sng">
            <a:solidFill>
              <a:srgbClr val="B30838"/>
            </a:solidFill>
            <a:prstDash val="solid"/>
            <a:round/>
            <a:headEnd type="none" w="med" len="med"/>
            <a:tailEnd type="none" w="med" len="med"/>
          </a:ln>
        </p:spPr>
      </p:cxnSp>
      <p:sp>
        <p:nvSpPr>
          <p:cNvPr id="788" name="Google Shape;788;p89"/>
          <p:cNvSpPr txBox="1">
            <a:spLocks noGrp="1"/>
          </p:cNvSpPr>
          <p:nvPr>
            <p:ph type="title"/>
          </p:nvPr>
        </p:nvSpPr>
        <p:spPr>
          <a:xfrm>
            <a:off x="283925" y="352075"/>
            <a:ext cx="5784600" cy="4557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1800">
                <a:solidFill>
                  <a:srgbClr val="515151"/>
                </a:solidFill>
              </a:rPr>
              <a:t>Yan Liu@USC ICML 2019 Time Series workshop</a:t>
            </a:r>
            <a:endParaRPr sz="1800">
              <a:solidFill>
                <a:srgbClr val="515151"/>
              </a:solidFill>
            </a:endParaRPr>
          </a:p>
        </p:txBody>
      </p:sp>
      <p:sp>
        <p:nvSpPr>
          <p:cNvPr id="789" name="Google Shape;789;p89"/>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48</a:t>
            </a:fld>
            <a:endParaRPr/>
          </a:p>
        </p:txBody>
      </p:sp>
      <p:pic>
        <p:nvPicPr>
          <p:cNvPr id="790" name="Google Shape;790;p89"/>
          <p:cNvPicPr preferRelativeResize="0"/>
          <p:nvPr/>
        </p:nvPicPr>
        <p:blipFill rotWithShape="1">
          <a:blip r:embed="rId3">
            <a:alphaModFix/>
          </a:blip>
          <a:srcRect l="75423" t="20622" r="2425"/>
          <a:stretch/>
        </p:blipFill>
        <p:spPr>
          <a:xfrm>
            <a:off x="6130800" y="718000"/>
            <a:ext cx="1806801" cy="3907525"/>
          </a:xfrm>
          <a:prstGeom prst="rect">
            <a:avLst/>
          </a:prstGeom>
          <a:noFill/>
          <a:ln>
            <a:noFill/>
          </a:ln>
        </p:spPr>
      </p:pic>
      <p:pic>
        <p:nvPicPr>
          <p:cNvPr id="791" name="Google Shape;791;p89"/>
          <p:cNvPicPr preferRelativeResize="0"/>
          <p:nvPr/>
        </p:nvPicPr>
        <p:blipFill rotWithShape="1">
          <a:blip r:embed="rId4">
            <a:alphaModFix/>
          </a:blip>
          <a:srcRect/>
          <a:stretch/>
        </p:blipFill>
        <p:spPr>
          <a:xfrm>
            <a:off x="354475" y="2395238"/>
            <a:ext cx="4944165" cy="2262513"/>
          </a:xfrm>
          <a:prstGeom prst="rect">
            <a:avLst/>
          </a:prstGeom>
          <a:noFill/>
          <a:ln>
            <a:noFill/>
          </a:ln>
        </p:spPr>
      </p:pic>
      <p:pic>
        <p:nvPicPr>
          <p:cNvPr id="792" name="Google Shape;792;p89"/>
          <p:cNvPicPr preferRelativeResize="0"/>
          <p:nvPr/>
        </p:nvPicPr>
        <p:blipFill rotWithShape="1">
          <a:blip r:embed="rId3">
            <a:alphaModFix/>
          </a:blip>
          <a:srcRect l="1784" t="16331" r="45251" b="31122"/>
          <a:stretch/>
        </p:blipFill>
        <p:spPr>
          <a:xfrm>
            <a:off x="354475" y="976125"/>
            <a:ext cx="2150025" cy="1287225"/>
          </a:xfrm>
          <a:prstGeom prst="rect">
            <a:avLst/>
          </a:prstGeom>
          <a:noFill/>
          <a:ln>
            <a:noFill/>
          </a:ln>
        </p:spPr>
      </p:pic>
      <p:sp>
        <p:nvSpPr>
          <p:cNvPr id="793" name="Google Shape;793;p89"/>
          <p:cNvSpPr txBox="1"/>
          <p:nvPr/>
        </p:nvSpPr>
        <p:spPr>
          <a:xfrm flipH="1">
            <a:off x="2623650" y="1787625"/>
            <a:ext cx="24783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200" i="0" u="none" strike="noStrike" cap="none">
                <a:solidFill>
                  <a:srgbClr val="000000"/>
                </a:solidFill>
                <a:latin typeface="Open Sans"/>
                <a:ea typeface="Open Sans"/>
                <a:cs typeface="Open Sans"/>
                <a:sym typeface="Open Sans"/>
              </a:rPr>
              <a:t>Include Space (Convolutional Graph) and Time (RNN)</a:t>
            </a:r>
            <a:endParaRPr sz="1200">
              <a:latin typeface="Open Sans"/>
              <a:ea typeface="Open Sans"/>
              <a:cs typeface="Open Sans"/>
              <a:sym typeface="Open San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pic>
        <p:nvPicPr>
          <p:cNvPr id="798" name="Google Shape;798;p90"/>
          <p:cNvPicPr preferRelativeResize="0"/>
          <p:nvPr/>
        </p:nvPicPr>
        <p:blipFill>
          <a:blip r:embed="rId3">
            <a:alphaModFix/>
          </a:blip>
          <a:stretch>
            <a:fillRect/>
          </a:stretch>
        </p:blipFill>
        <p:spPr>
          <a:xfrm>
            <a:off x="0" y="0"/>
            <a:ext cx="9139801" cy="47403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6"/>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pic>
        <p:nvPicPr>
          <p:cNvPr id="264" name="Google Shape;264;p46"/>
          <p:cNvPicPr preferRelativeResize="0"/>
          <p:nvPr/>
        </p:nvPicPr>
        <p:blipFill rotWithShape="1">
          <a:blip r:embed="rId3">
            <a:alphaModFix/>
          </a:blip>
          <a:srcRect t="19612" b="12216"/>
          <a:stretch/>
        </p:blipFill>
        <p:spPr>
          <a:xfrm>
            <a:off x="93150" y="1228925"/>
            <a:ext cx="8318499" cy="3506401"/>
          </a:xfrm>
          <a:prstGeom prst="rect">
            <a:avLst/>
          </a:prstGeom>
          <a:noFill/>
          <a:ln>
            <a:noFill/>
          </a:ln>
        </p:spPr>
      </p:pic>
      <p:cxnSp>
        <p:nvCxnSpPr>
          <p:cNvPr id="265" name="Google Shape;265;p46"/>
          <p:cNvCxnSpPr/>
          <p:nvPr/>
        </p:nvCxnSpPr>
        <p:spPr>
          <a:xfrm>
            <a:off x="278275" y="788150"/>
            <a:ext cx="1887900" cy="0"/>
          </a:xfrm>
          <a:prstGeom prst="straightConnector1">
            <a:avLst/>
          </a:prstGeom>
          <a:noFill/>
          <a:ln w="19050" cap="flat" cmpd="sng">
            <a:solidFill>
              <a:srgbClr val="B30838"/>
            </a:solidFill>
            <a:prstDash val="solid"/>
            <a:round/>
            <a:headEnd type="none" w="med" len="med"/>
            <a:tailEnd type="none" w="med" len="med"/>
          </a:ln>
        </p:spPr>
      </p:cxnSp>
      <p:sp>
        <p:nvSpPr>
          <p:cNvPr id="266" name="Google Shape;266;p46"/>
          <p:cNvSpPr txBox="1">
            <a:spLocks noGrp="1"/>
          </p:cNvSpPr>
          <p:nvPr>
            <p:ph type="title"/>
          </p:nvPr>
        </p:nvSpPr>
        <p:spPr>
          <a:xfrm>
            <a:off x="207725" y="183625"/>
            <a:ext cx="72225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000">
                <a:solidFill>
                  <a:srgbClr val="515151"/>
                </a:solidFill>
              </a:rPr>
              <a:t>Papers Submitted: Comparing 4 Conference Types</a:t>
            </a:r>
            <a:endParaRPr sz="2000" b="0">
              <a:solidFill>
                <a:srgbClr val="515151"/>
              </a:solidFill>
              <a:latin typeface="Open Sans SemiBold"/>
              <a:ea typeface="Open Sans SemiBold"/>
              <a:cs typeface="Open Sans SemiBold"/>
              <a:sym typeface="Open Sans SemiBold"/>
            </a:endParaRPr>
          </a:p>
        </p:txBody>
      </p:sp>
      <p:sp>
        <p:nvSpPr>
          <p:cNvPr id="267" name="Google Shape;267;p46"/>
          <p:cNvSpPr/>
          <p:nvPr/>
        </p:nvSpPr>
        <p:spPr>
          <a:xfrm>
            <a:off x="917600" y="1346650"/>
            <a:ext cx="3673200" cy="7596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6"/>
          <p:cNvSpPr txBox="1"/>
          <p:nvPr/>
        </p:nvSpPr>
        <p:spPr>
          <a:xfrm>
            <a:off x="1048875" y="1395100"/>
            <a:ext cx="3355500" cy="7596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sz="1200" b="1">
                <a:latin typeface="Open Sans"/>
                <a:ea typeface="Open Sans"/>
                <a:cs typeface="Open Sans"/>
                <a:sym typeface="Open Sans"/>
              </a:rPr>
              <a:t>SumCI:</a:t>
            </a:r>
            <a:r>
              <a:rPr lang="en" sz="1200">
                <a:latin typeface="Open Sans"/>
                <a:ea typeface="Open Sans"/>
                <a:cs typeface="Open Sans"/>
                <a:sym typeface="Open Sans"/>
              </a:rPr>
              <a:t> SC, eScience, CCGrid, IPDPS</a:t>
            </a:r>
            <a:endParaRPr sz="1200">
              <a:latin typeface="Open Sans"/>
              <a:ea typeface="Open Sans"/>
              <a:cs typeface="Open Sans"/>
              <a:sym typeface="Open Sans"/>
            </a:endParaRPr>
          </a:p>
          <a:p>
            <a:pPr marL="0" lvl="0" indent="0" algn="l" rtl="0">
              <a:lnSpc>
                <a:spcPct val="150000"/>
              </a:lnSpc>
              <a:spcBef>
                <a:spcPts val="0"/>
              </a:spcBef>
              <a:spcAft>
                <a:spcPts val="0"/>
              </a:spcAft>
              <a:buNone/>
            </a:pPr>
            <a:r>
              <a:rPr lang="en" sz="1200" b="1">
                <a:latin typeface="Open Sans"/>
                <a:ea typeface="Open Sans"/>
                <a:cs typeface="Open Sans"/>
                <a:sym typeface="Open Sans"/>
              </a:rPr>
              <a:t>SumCloud:</a:t>
            </a:r>
            <a:r>
              <a:rPr lang="en" sz="1200">
                <a:latin typeface="Open Sans"/>
                <a:ea typeface="Open Sans"/>
                <a:cs typeface="Open Sans"/>
                <a:sym typeface="Open Sans"/>
              </a:rPr>
              <a:t> IEEE Cloud, Cloudcom</a:t>
            </a:r>
            <a:endParaRPr sz="1200">
              <a:latin typeface="Open Sans"/>
              <a:ea typeface="Open Sans"/>
              <a:cs typeface="Open Sans"/>
              <a:sym typeface="Open Sans"/>
            </a:endParaRPr>
          </a:p>
        </p:txBody>
      </p:sp>
      <p:pic>
        <p:nvPicPr>
          <p:cNvPr id="269" name="Google Shape;269;p46"/>
          <p:cNvPicPr preferRelativeResize="0"/>
          <p:nvPr/>
        </p:nvPicPr>
        <p:blipFill rotWithShape="1">
          <a:blip r:embed="rId3">
            <a:alphaModFix/>
          </a:blip>
          <a:srcRect l="23691" t="11872" r="22281" b="81245"/>
          <a:stretch/>
        </p:blipFill>
        <p:spPr>
          <a:xfrm>
            <a:off x="3652250" y="860388"/>
            <a:ext cx="4494525" cy="354001"/>
          </a:xfrm>
          <a:prstGeom prst="rect">
            <a:avLst/>
          </a:prstGeom>
          <a:noFill/>
          <a:ln>
            <a:noFill/>
          </a:ln>
        </p:spPr>
      </p:pic>
      <p:sp>
        <p:nvSpPr>
          <p:cNvPr id="270" name="Google Shape;270;p46"/>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91"/>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sp>
        <p:nvSpPr>
          <p:cNvPr id="804" name="Google Shape;804;p91"/>
          <p:cNvSpPr txBox="1">
            <a:spLocks noGrp="1"/>
          </p:cNvSpPr>
          <p:nvPr>
            <p:ph type="title"/>
          </p:nvPr>
        </p:nvSpPr>
        <p:spPr>
          <a:xfrm>
            <a:off x="0" y="152325"/>
            <a:ext cx="93135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000" b="1">
                <a:solidFill>
                  <a:srgbClr val="515151"/>
                </a:solidFill>
                <a:latin typeface="Open Sans"/>
                <a:ea typeface="Open Sans"/>
                <a:cs typeface="Open Sans"/>
                <a:sym typeface="Open Sans"/>
              </a:rPr>
              <a:t>Actually Really Need To do Everything Simultaneously in MLaroundHPC</a:t>
            </a:r>
            <a:endParaRPr sz="2000" b="1">
              <a:solidFill>
                <a:srgbClr val="515151"/>
              </a:solidFill>
              <a:latin typeface="Open Sans"/>
              <a:ea typeface="Open Sans"/>
              <a:cs typeface="Open Sans"/>
              <a:sym typeface="Open Sans"/>
            </a:endParaRPr>
          </a:p>
        </p:txBody>
      </p:sp>
      <p:sp>
        <p:nvSpPr>
          <p:cNvPr id="805" name="Google Shape;805;p91"/>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50</a:t>
            </a:fld>
            <a:endParaRPr/>
          </a:p>
        </p:txBody>
      </p:sp>
      <p:pic>
        <p:nvPicPr>
          <p:cNvPr id="806" name="Google Shape;806;p91"/>
          <p:cNvPicPr preferRelativeResize="0"/>
          <p:nvPr/>
        </p:nvPicPr>
        <p:blipFill>
          <a:blip r:embed="rId3">
            <a:alphaModFix/>
          </a:blip>
          <a:stretch>
            <a:fillRect/>
          </a:stretch>
        </p:blipFill>
        <p:spPr>
          <a:xfrm>
            <a:off x="319350" y="764400"/>
            <a:ext cx="8274654" cy="3957673"/>
          </a:xfrm>
          <a:prstGeom prst="rect">
            <a:avLst/>
          </a:prstGeom>
          <a:noFill/>
          <a:ln>
            <a:noFill/>
          </a:ln>
        </p:spPr>
      </p:pic>
      <p:cxnSp>
        <p:nvCxnSpPr>
          <p:cNvPr id="807" name="Google Shape;807;p91"/>
          <p:cNvCxnSpPr/>
          <p:nvPr/>
        </p:nvCxnSpPr>
        <p:spPr>
          <a:xfrm>
            <a:off x="354475" y="879175"/>
            <a:ext cx="1887900" cy="0"/>
          </a:xfrm>
          <a:prstGeom prst="straightConnector1">
            <a:avLst/>
          </a:prstGeom>
          <a:noFill/>
          <a:ln w="19050" cap="flat" cmpd="sng">
            <a:solidFill>
              <a:srgbClr val="B30838"/>
            </a:solidFill>
            <a:prstDash val="solid"/>
            <a:round/>
            <a:headEnd type="none" w="med" len="med"/>
            <a:tailEnd type="none" w="med" len="med"/>
          </a:ln>
        </p:spPr>
      </p:cxnSp>
      <p:sp>
        <p:nvSpPr>
          <p:cNvPr id="808" name="Google Shape;808;p91"/>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92"/>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cxnSp>
        <p:nvCxnSpPr>
          <p:cNvPr id="814" name="Google Shape;814;p92"/>
          <p:cNvCxnSpPr/>
          <p:nvPr/>
        </p:nvCxnSpPr>
        <p:spPr>
          <a:xfrm>
            <a:off x="430675" y="968950"/>
            <a:ext cx="1887900" cy="0"/>
          </a:xfrm>
          <a:prstGeom prst="straightConnector1">
            <a:avLst/>
          </a:prstGeom>
          <a:noFill/>
          <a:ln w="19050" cap="flat" cmpd="sng">
            <a:solidFill>
              <a:srgbClr val="B30838"/>
            </a:solidFill>
            <a:prstDash val="solid"/>
            <a:round/>
            <a:headEnd type="none" w="med" len="med"/>
            <a:tailEnd type="none" w="med" len="med"/>
          </a:ln>
        </p:spPr>
      </p:cxnSp>
      <p:sp>
        <p:nvSpPr>
          <p:cNvPr id="815" name="Google Shape;815;p92"/>
          <p:cNvSpPr txBox="1">
            <a:spLocks noGrp="1"/>
          </p:cNvSpPr>
          <p:nvPr>
            <p:ph type="title"/>
          </p:nvPr>
        </p:nvSpPr>
        <p:spPr>
          <a:xfrm>
            <a:off x="315075" y="152200"/>
            <a:ext cx="82173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200" b="1">
                <a:solidFill>
                  <a:srgbClr val="515151"/>
                </a:solidFill>
                <a:latin typeface="Open Sans"/>
                <a:ea typeface="Open Sans"/>
                <a:cs typeface="Open Sans"/>
                <a:sym typeface="Open Sans"/>
              </a:rPr>
              <a:t>Simulating Biological Organisms (with James Glazier @IU) </a:t>
            </a:r>
            <a:endParaRPr sz="2200" b="1">
              <a:solidFill>
                <a:srgbClr val="515151"/>
              </a:solidFill>
              <a:latin typeface="Open Sans"/>
              <a:ea typeface="Open Sans"/>
              <a:cs typeface="Open Sans"/>
              <a:sym typeface="Open Sans"/>
            </a:endParaRPr>
          </a:p>
        </p:txBody>
      </p:sp>
      <p:sp>
        <p:nvSpPr>
          <p:cNvPr id="816" name="Google Shape;816;p92"/>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51</a:t>
            </a:fld>
            <a:endParaRPr/>
          </a:p>
        </p:txBody>
      </p:sp>
      <p:pic>
        <p:nvPicPr>
          <p:cNvPr id="817" name="Google Shape;817;p92"/>
          <p:cNvPicPr preferRelativeResize="0"/>
          <p:nvPr/>
        </p:nvPicPr>
        <p:blipFill>
          <a:blip r:embed="rId3">
            <a:alphaModFix/>
          </a:blip>
          <a:stretch>
            <a:fillRect/>
          </a:stretch>
        </p:blipFill>
        <p:spPr>
          <a:xfrm>
            <a:off x="0" y="1873775"/>
            <a:ext cx="9144000" cy="2878525"/>
          </a:xfrm>
          <a:prstGeom prst="rect">
            <a:avLst/>
          </a:prstGeom>
          <a:noFill/>
          <a:ln>
            <a:noFill/>
          </a:ln>
        </p:spPr>
      </p:pic>
      <p:sp>
        <p:nvSpPr>
          <p:cNvPr id="818" name="Google Shape;818;p92"/>
          <p:cNvSpPr txBox="1"/>
          <p:nvPr/>
        </p:nvSpPr>
        <p:spPr>
          <a:xfrm>
            <a:off x="161400" y="958925"/>
            <a:ext cx="3343200" cy="8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t>Learning Agent Behavior</a:t>
            </a:r>
            <a:br>
              <a:rPr lang="en">
                <a:latin typeface="Calibri"/>
                <a:ea typeface="Calibri"/>
                <a:cs typeface="Calibri"/>
                <a:sym typeface="Calibri"/>
              </a:rPr>
            </a:br>
            <a:r>
              <a:rPr lang="en">
                <a:latin typeface="Calibri"/>
                <a:ea typeface="Calibri"/>
                <a:cs typeface="Calibri"/>
                <a:sym typeface="Calibri"/>
              </a:rPr>
              <a:t>Replace components by learned surrogates </a:t>
            </a:r>
            <a:br>
              <a:rPr lang="en">
                <a:latin typeface="Calibri"/>
                <a:ea typeface="Calibri"/>
                <a:cs typeface="Calibri"/>
                <a:sym typeface="Calibri"/>
              </a:rPr>
            </a:br>
            <a:r>
              <a:rPr lang="en">
                <a:latin typeface="Calibri"/>
                <a:ea typeface="Calibri"/>
                <a:cs typeface="Calibri"/>
                <a:sym typeface="Calibri"/>
              </a:rPr>
              <a:t>(Reaction Kinetics Coupled ODE’s)</a:t>
            </a:r>
            <a:endParaRPr>
              <a:latin typeface="Calibri"/>
              <a:ea typeface="Calibri"/>
              <a:cs typeface="Calibri"/>
              <a:sym typeface="Calibri"/>
            </a:endParaRPr>
          </a:p>
        </p:txBody>
      </p:sp>
      <p:sp>
        <p:nvSpPr>
          <p:cNvPr id="819" name="Google Shape;819;p92"/>
          <p:cNvSpPr txBox="1"/>
          <p:nvPr/>
        </p:nvSpPr>
        <p:spPr>
          <a:xfrm>
            <a:off x="6276815" y="1603675"/>
            <a:ext cx="2601000" cy="54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t>Predictor-Corrector</a:t>
            </a:r>
            <a:endParaRPr sz="1800" b="1"/>
          </a:p>
        </p:txBody>
      </p:sp>
      <p:sp>
        <p:nvSpPr>
          <p:cNvPr id="820" name="Google Shape;820;p92"/>
          <p:cNvSpPr txBox="1"/>
          <p:nvPr/>
        </p:nvSpPr>
        <p:spPr>
          <a:xfrm>
            <a:off x="3673925" y="1527475"/>
            <a:ext cx="2259600" cy="3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t>Smart Ensembles</a:t>
            </a:r>
            <a:endParaRPr sz="1800" b="1"/>
          </a:p>
        </p:txBody>
      </p:sp>
      <p:sp>
        <p:nvSpPr>
          <p:cNvPr id="821" name="Google Shape;821;p92"/>
          <p:cNvSpPr/>
          <p:nvPr/>
        </p:nvSpPr>
        <p:spPr>
          <a:xfrm rot="-3329700">
            <a:off x="1707224" y="1754694"/>
            <a:ext cx="251554" cy="544300"/>
          </a:xfrm>
          <a:prstGeom prst="upDown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92"/>
          <p:cNvSpPr txBox="1"/>
          <p:nvPr/>
        </p:nvSpPr>
        <p:spPr>
          <a:xfrm>
            <a:off x="4367950" y="992238"/>
            <a:ext cx="3343200" cy="54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t>All steps use MLAutotuning</a:t>
            </a:r>
            <a:endParaRPr sz="1800" b="1"/>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pic>
        <p:nvPicPr>
          <p:cNvPr id="827" name="Google Shape;827;p93"/>
          <p:cNvPicPr preferRelativeResize="0"/>
          <p:nvPr/>
        </p:nvPicPr>
        <p:blipFill>
          <a:blip r:embed="rId3">
            <a:alphaModFix/>
          </a:blip>
          <a:stretch>
            <a:fillRect/>
          </a:stretch>
        </p:blipFill>
        <p:spPr>
          <a:xfrm>
            <a:off x="0" y="0"/>
            <a:ext cx="9144000" cy="5145336"/>
          </a:xfrm>
          <a:prstGeom prst="rect">
            <a:avLst/>
          </a:prstGeom>
          <a:noFill/>
          <a:ln>
            <a:noFill/>
          </a:ln>
        </p:spPr>
      </p:pic>
      <p:sp>
        <p:nvSpPr>
          <p:cNvPr id="828" name="Google Shape;828;p93"/>
          <p:cNvSpPr/>
          <p:nvPr/>
        </p:nvSpPr>
        <p:spPr>
          <a:xfrm>
            <a:off x="5700" y="-5000"/>
            <a:ext cx="9218400" cy="5148600"/>
          </a:xfrm>
          <a:prstGeom prst="rect">
            <a:avLst/>
          </a:prstGeom>
          <a:solidFill>
            <a:srgbClr val="FFFFFF">
              <a:alpha val="62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93"/>
          <p:cNvSpPr/>
          <p:nvPr/>
        </p:nvSpPr>
        <p:spPr>
          <a:xfrm>
            <a:off x="0" y="1569300"/>
            <a:ext cx="7848300" cy="2004900"/>
          </a:xfrm>
          <a:prstGeom prst="rect">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93"/>
          <p:cNvSpPr txBox="1">
            <a:spLocks noGrp="1"/>
          </p:cNvSpPr>
          <p:nvPr>
            <p:ph type="title"/>
          </p:nvPr>
        </p:nvSpPr>
        <p:spPr>
          <a:xfrm>
            <a:off x="288400" y="1922250"/>
            <a:ext cx="7560000" cy="919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Open Sans"/>
                <a:ea typeface="Open Sans"/>
                <a:cs typeface="Open Sans"/>
                <a:sym typeface="Open Sans"/>
              </a:rPr>
              <a:t>Challenges and Opportunities</a:t>
            </a:r>
            <a:endParaRPr>
              <a:solidFill>
                <a:srgbClr val="FFFFFF"/>
              </a:solidFill>
            </a:endParaRPr>
          </a:p>
        </p:txBody>
      </p:sp>
      <p:cxnSp>
        <p:nvCxnSpPr>
          <p:cNvPr id="831" name="Google Shape;831;p93"/>
          <p:cNvCxnSpPr/>
          <p:nvPr/>
        </p:nvCxnSpPr>
        <p:spPr>
          <a:xfrm>
            <a:off x="0" y="3574200"/>
            <a:ext cx="7849800" cy="0"/>
          </a:xfrm>
          <a:prstGeom prst="straightConnector1">
            <a:avLst/>
          </a:prstGeom>
          <a:noFill/>
          <a:ln w="28575" cap="flat" cmpd="sng">
            <a:solidFill>
              <a:srgbClr val="B30838"/>
            </a:solidFill>
            <a:prstDash val="solid"/>
            <a:round/>
            <a:headEnd type="none" w="med" len="med"/>
            <a:tailEnd type="none" w="med" len="med"/>
          </a:ln>
        </p:spPr>
      </p:cxnSp>
      <p:sp>
        <p:nvSpPr>
          <p:cNvPr id="832" name="Google Shape;832;p93"/>
          <p:cNvSpPr txBox="1">
            <a:spLocks noGrp="1"/>
          </p:cNvSpPr>
          <p:nvPr>
            <p:ph type="title" idx="2"/>
          </p:nvPr>
        </p:nvSpPr>
        <p:spPr>
          <a:xfrm>
            <a:off x="288400" y="2534450"/>
            <a:ext cx="75600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Open Sans"/>
                <a:ea typeface="Open Sans"/>
                <a:cs typeface="Open Sans"/>
                <a:sym typeface="Open Sans"/>
              </a:rPr>
              <a:t>Computer Science Issues</a:t>
            </a:r>
            <a:endParaRPr>
              <a:solidFill>
                <a:srgbClr val="FFFFFF"/>
              </a:solidFill>
              <a:latin typeface="Open Sans"/>
              <a:ea typeface="Open Sans"/>
              <a:cs typeface="Open Sans"/>
              <a:sym typeface="Open San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94"/>
          <p:cNvSpPr txBox="1">
            <a:spLocks noGrp="1"/>
          </p:cNvSpPr>
          <p:nvPr>
            <p:ph type="body" idx="1"/>
          </p:nvPr>
        </p:nvSpPr>
        <p:spPr>
          <a:xfrm>
            <a:off x="0" y="892750"/>
            <a:ext cx="9144000" cy="3649200"/>
          </a:xfrm>
          <a:prstGeom prst="rect">
            <a:avLst/>
          </a:prstGeom>
          <a:noFill/>
          <a:ln>
            <a:noFill/>
          </a:ln>
        </p:spPr>
        <p:txBody>
          <a:bodyPr spcFirstLastPara="1" wrap="square" lIns="68575" tIns="34275" rIns="68575" bIns="34275" anchor="t" anchorCtr="0">
            <a:noAutofit/>
          </a:bodyPr>
          <a:lstStyle/>
          <a:p>
            <a:pPr marL="457200" lvl="0" indent="-342900" algn="l" rtl="0">
              <a:lnSpc>
                <a:spcPct val="100000"/>
              </a:lnSpc>
              <a:spcBef>
                <a:spcPts val="800"/>
              </a:spcBef>
              <a:spcAft>
                <a:spcPts val="0"/>
              </a:spcAft>
              <a:buSzPts val="1800"/>
              <a:buFont typeface="Open Sans"/>
              <a:buChar char="•"/>
            </a:pPr>
            <a:r>
              <a:rPr lang="en" sz="1800">
                <a:latin typeface="Open Sans"/>
                <a:ea typeface="Open Sans"/>
                <a:cs typeface="Open Sans"/>
                <a:sym typeface="Open Sans"/>
              </a:rPr>
              <a:t>Hundreds of Ph. D. theses!</a:t>
            </a:r>
            <a:endParaRPr sz="1800">
              <a:latin typeface="Open Sans"/>
              <a:ea typeface="Open Sans"/>
              <a:cs typeface="Open Sans"/>
              <a:sym typeface="Open Sans"/>
            </a:endParaRPr>
          </a:p>
          <a:p>
            <a:pPr marL="457200" lvl="0" indent="-342900" algn="l" rtl="0">
              <a:lnSpc>
                <a:spcPct val="100000"/>
              </a:lnSpc>
              <a:spcBef>
                <a:spcPts val="800"/>
              </a:spcBef>
              <a:spcAft>
                <a:spcPts val="0"/>
              </a:spcAft>
              <a:buSzPts val="1800"/>
              <a:buFont typeface="Open Sans"/>
              <a:buChar char="•"/>
            </a:pPr>
            <a:r>
              <a:rPr lang="en" sz="1800">
                <a:latin typeface="Open Sans"/>
                <a:ea typeface="Open Sans"/>
                <a:cs typeface="Open Sans"/>
                <a:sym typeface="Open Sans"/>
              </a:rPr>
              <a:t>What computations can be assisted by what ML in which of 9 scenarios</a:t>
            </a:r>
            <a:endParaRPr sz="1800">
              <a:latin typeface="Open Sans"/>
              <a:ea typeface="Open Sans"/>
              <a:cs typeface="Open Sans"/>
              <a:sym typeface="Open Sans"/>
            </a:endParaRPr>
          </a:p>
          <a:p>
            <a:pPr marL="914400" lvl="1" indent="-342900" algn="l" rtl="0">
              <a:lnSpc>
                <a:spcPct val="100000"/>
              </a:lnSpc>
              <a:spcBef>
                <a:spcPts val="400"/>
              </a:spcBef>
              <a:spcAft>
                <a:spcPts val="0"/>
              </a:spcAft>
              <a:buSzPts val="1800"/>
              <a:buFont typeface="Open Sans"/>
              <a:buChar char="•"/>
            </a:pPr>
            <a:r>
              <a:rPr lang="en">
                <a:latin typeface="Open Sans"/>
                <a:ea typeface="Open Sans"/>
                <a:cs typeface="Open Sans"/>
                <a:sym typeface="Open Sans"/>
              </a:rPr>
              <a:t>What is performance of different DL (ML) choices in compute time and capability</a:t>
            </a:r>
            <a:endParaRPr>
              <a:latin typeface="Open Sans"/>
              <a:ea typeface="Open Sans"/>
              <a:cs typeface="Open Sans"/>
              <a:sym typeface="Open Sans"/>
            </a:endParaRPr>
          </a:p>
          <a:p>
            <a:pPr marL="914400" lvl="1" indent="-342900" algn="l" rtl="0">
              <a:lnSpc>
                <a:spcPct val="100000"/>
              </a:lnSpc>
              <a:spcBef>
                <a:spcPts val="400"/>
              </a:spcBef>
              <a:spcAft>
                <a:spcPts val="0"/>
              </a:spcAft>
              <a:buSzPts val="1800"/>
              <a:buFont typeface="Open Sans"/>
              <a:buChar char="•"/>
            </a:pPr>
            <a:r>
              <a:rPr lang="en">
                <a:latin typeface="Open Sans"/>
                <a:ea typeface="Open Sans"/>
                <a:cs typeface="Open Sans"/>
                <a:sym typeface="Open Sans"/>
              </a:rPr>
              <a:t>What can we do with zettascale computing?</a:t>
            </a:r>
            <a:endParaRPr>
              <a:latin typeface="Open Sans"/>
              <a:ea typeface="Open Sans"/>
              <a:cs typeface="Open Sans"/>
              <a:sym typeface="Open Sans"/>
            </a:endParaRPr>
          </a:p>
          <a:p>
            <a:pPr marL="457200" lvl="0" indent="-342900" algn="l" rtl="0">
              <a:lnSpc>
                <a:spcPct val="100000"/>
              </a:lnSpc>
              <a:spcBef>
                <a:spcPts val="800"/>
              </a:spcBef>
              <a:spcAft>
                <a:spcPts val="0"/>
              </a:spcAft>
              <a:buSzPts val="1800"/>
              <a:buFont typeface="Open Sans"/>
              <a:buChar char="•"/>
            </a:pPr>
            <a:r>
              <a:rPr lang="en" sz="1800">
                <a:latin typeface="Open Sans"/>
                <a:ea typeface="Open Sans"/>
                <a:cs typeface="Open Sans"/>
                <a:sym typeface="Open Sans"/>
              </a:rPr>
              <a:t>Redesign all algorithms so they can be ML-assisted</a:t>
            </a:r>
            <a:endParaRPr sz="1800">
              <a:latin typeface="Open Sans"/>
              <a:ea typeface="Open Sans"/>
              <a:cs typeface="Open Sans"/>
              <a:sym typeface="Open Sans"/>
            </a:endParaRPr>
          </a:p>
          <a:p>
            <a:pPr marL="457200" lvl="0" indent="-342900" algn="l" rtl="0">
              <a:lnSpc>
                <a:spcPct val="100000"/>
              </a:lnSpc>
              <a:spcBef>
                <a:spcPts val="800"/>
              </a:spcBef>
              <a:spcAft>
                <a:spcPts val="0"/>
              </a:spcAft>
              <a:buSzPts val="1800"/>
              <a:buFont typeface="Open Sans"/>
              <a:buChar char="•"/>
            </a:pPr>
            <a:r>
              <a:rPr lang="en" sz="1800">
                <a:latin typeface="Open Sans"/>
                <a:ea typeface="Open Sans"/>
                <a:cs typeface="Open Sans"/>
                <a:sym typeface="Open Sans"/>
              </a:rPr>
              <a:t>Dynamic interplay (of data and control) between simulations and ML seems likely but not clear at present</a:t>
            </a:r>
            <a:endParaRPr sz="1800">
              <a:latin typeface="Open Sans"/>
              <a:ea typeface="Open Sans"/>
              <a:cs typeface="Open Sans"/>
              <a:sym typeface="Open Sans"/>
            </a:endParaRPr>
          </a:p>
          <a:p>
            <a:pPr marL="457200" lvl="0" indent="-342900" algn="l" rtl="0">
              <a:lnSpc>
                <a:spcPct val="100000"/>
              </a:lnSpc>
              <a:spcBef>
                <a:spcPts val="800"/>
              </a:spcBef>
              <a:spcAft>
                <a:spcPts val="0"/>
              </a:spcAft>
              <a:buSzPts val="1800"/>
              <a:buFont typeface="Open Sans"/>
              <a:buChar char="•"/>
            </a:pPr>
            <a:r>
              <a:rPr lang="en" sz="1800">
                <a:latin typeface="Open Sans"/>
                <a:ea typeface="Open Sans"/>
                <a:cs typeface="Open Sans"/>
                <a:sym typeface="Open Sans"/>
              </a:rPr>
              <a:t>There ought to be important analogies between time series and this area (as simulations are 4D time series?)</a:t>
            </a:r>
            <a:endParaRPr sz="1800">
              <a:latin typeface="Open Sans"/>
              <a:ea typeface="Open Sans"/>
              <a:cs typeface="Open Sans"/>
              <a:sym typeface="Open Sans"/>
            </a:endParaRPr>
          </a:p>
          <a:p>
            <a:pPr marL="914400" lvl="1" indent="-342900" algn="l" rtl="0">
              <a:lnSpc>
                <a:spcPct val="100000"/>
              </a:lnSpc>
              <a:spcBef>
                <a:spcPts val="400"/>
              </a:spcBef>
              <a:spcAft>
                <a:spcPts val="0"/>
              </a:spcAft>
              <a:buSzPts val="1800"/>
              <a:buFont typeface="Open Sans"/>
              <a:buChar char="•"/>
            </a:pPr>
            <a:r>
              <a:rPr lang="en">
                <a:latin typeface="Open Sans"/>
                <a:ea typeface="Open Sans"/>
                <a:cs typeface="Open Sans"/>
                <a:sym typeface="Open Sans"/>
              </a:rPr>
              <a:t>Exploit MLPerf examples?</a:t>
            </a:r>
            <a:endParaRPr>
              <a:latin typeface="Open Sans"/>
              <a:ea typeface="Open Sans"/>
              <a:cs typeface="Open Sans"/>
              <a:sym typeface="Open Sans"/>
            </a:endParaRPr>
          </a:p>
        </p:txBody>
      </p:sp>
      <p:sp>
        <p:nvSpPr>
          <p:cNvPr id="838" name="Google Shape;838;p94"/>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cxnSp>
        <p:nvCxnSpPr>
          <p:cNvPr id="839" name="Google Shape;839;p94"/>
          <p:cNvCxnSpPr/>
          <p:nvPr/>
        </p:nvCxnSpPr>
        <p:spPr>
          <a:xfrm>
            <a:off x="360000" y="816550"/>
            <a:ext cx="1887900" cy="0"/>
          </a:xfrm>
          <a:prstGeom prst="straightConnector1">
            <a:avLst/>
          </a:prstGeom>
          <a:noFill/>
          <a:ln w="19050" cap="flat" cmpd="sng">
            <a:solidFill>
              <a:srgbClr val="B30838"/>
            </a:solidFill>
            <a:prstDash val="solid"/>
            <a:round/>
            <a:headEnd type="none" w="med" len="med"/>
            <a:tailEnd type="none" w="med" len="med"/>
          </a:ln>
        </p:spPr>
      </p:cxnSp>
      <p:sp>
        <p:nvSpPr>
          <p:cNvPr id="840" name="Google Shape;840;p94"/>
          <p:cNvSpPr txBox="1">
            <a:spLocks noGrp="1"/>
          </p:cNvSpPr>
          <p:nvPr>
            <p:ph type="title"/>
          </p:nvPr>
        </p:nvSpPr>
        <p:spPr>
          <a:xfrm>
            <a:off x="360000" y="195850"/>
            <a:ext cx="81591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200">
                <a:solidFill>
                  <a:srgbClr val="515151"/>
                </a:solidFill>
              </a:rPr>
              <a:t>Computer Science Issues I</a:t>
            </a:r>
            <a:endParaRPr sz="2200">
              <a:solidFill>
                <a:srgbClr val="515151"/>
              </a:solidFill>
            </a:endParaRPr>
          </a:p>
        </p:txBody>
      </p:sp>
      <p:sp>
        <p:nvSpPr>
          <p:cNvPr id="841" name="Google Shape;841;p94"/>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95"/>
          <p:cNvSpPr txBox="1">
            <a:spLocks noGrp="1"/>
          </p:cNvSpPr>
          <p:nvPr>
            <p:ph type="body" idx="1"/>
          </p:nvPr>
        </p:nvSpPr>
        <p:spPr>
          <a:xfrm>
            <a:off x="80250" y="968950"/>
            <a:ext cx="8983500" cy="2850000"/>
          </a:xfrm>
          <a:prstGeom prst="rect">
            <a:avLst/>
          </a:prstGeom>
          <a:noFill/>
          <a:ln>
            <a:noFill/>
          </a:ln>
        </p:spPr>
        <p:txBody>
          <a:bodyPr spcFirstLastPara="1" wrap="square" lIns="68575" tIns="34275" rIns="68575" bIns="34275" anchor="t" anchorCtr="0">
            <a:noAutofit/>
          </a:bodyPr>
          <a:lstStyle/>
          <a:p>
            <a:pPr marL="457200" marR="0" lvl="0" indent="-342900" algn="l" rtl="0">
              <a:lnSpc>
                <a:spcPct val="115000"/>
              </a:lnSpc>
              <a:spcBef>
                <a:spcPts val="800"/>
              </a:spcBef>
              <a:spcAft>
                <a:spcPts val="0"/>
              </a:spcAft>
              <a:buSzPts val="1800"/>
              <a:buFont typeface="Open Sans"/>
              <a:buChar char="•"/>
            </a:pPr>
            <a:r>
              <a:rPr lang="en" sz="1800">
                <a:latin typeface="Open Sans"/>
                <a:ea typeface="Open Sans"/>
                <a:cs typeface="Open Sans"/>
                <a:sym typeface="Open Sans"/>
              </a:rPr>
              <a:t>Little study of best ANN structure especially for hardest cases such as “predict fields from fields” and ML assisted data assimilation</a:t>
            </a:r>
            <a:endParaRPr sz="1800">
              <a:latin typeface="Open Sans"/>
              <a:ea typeface="Open Sans"/>
              <a:cs typeface="Open Sans"/>
              <a:sym typeface="Open Sans"/>
            </a:endParaRPr>
          </a:p>
          <a:p>
            <a:pPr marL="914400" marR="0" lvl="1" indent="-342900" algn="l" rtl="0">
              <a:lnSpc>
                <a:spcPct val="115000"/>
              </a:lnSpc>
              <a:spcBef>
                <a:spcPts val="800"/>
              </a:spcBef>
              <a:spcAft>
                <a:spcPts val="0"/>
              </a:spcAft>
              <a:buSzPts val="1800"/>
              <a:buFont typeface="Open Sans"/>
              <a:buChar char="•"/>
            </a:pPr>
            <a:r>
              <a:rPr lang="en">
                <a:latin typeface="Open Sans"/>
                <a:ea typeface="Open Sans"/>
                <a:cs typeface="Open Sans"/>
                <a:sym typeface="Open Sans"/>
              </a:rPr>
              <a:t>Not known how large training set needs to be. </a:t>
            </a:r>
            <a:endParaRPr>
              <a:latin typeface="Open Sans"/>
              <a:ea typeface="Open Sans"/>
              <a:cs typeface="Open Sans"/>
              <a:sym typeface="Open Sans"/>
            </a:endParaRPr>
          </a:p>
          <a:p>
            <a:pPr marL="914400" marR="0" lvl="1" indent="-342900" algn="l" rtl="0">
              <a:lnSpc>
                <a:spcPct val="115000"/>
              </a:lnSpc>
              <a:spcBef>
                <a:spcPts val="800"/>
              </a:spcBef>
              <a:spcAft>
                <a:spcPts val="0"/>
              </a:spcAft>
              <a:buSzPts val="1800"/>
              <a:buFont typeface="Open Sans"/>
              <a:buChar char="•"/>
            </a:pPr>
            <a:r>
              <a:rPr lang="en">
                <a:latin typeface="Open Sans"/>
                <a:ea typeface="Open Sans"/>
                <a:cs typeface="Open Sans"/>
                <a:sym typeface="Open Sans"/>
              </a:rPr>
              <a:t>Most published data has quite small training sets</a:t>
            </a:r>
            <a:endParaRPr>
              <a:latin typeface="Open Sans"/>
              <a:ea typeface="Open Sans"/>
              <a:cs typeface="Open Sans"/>
              <a:sym typeface="Open Sans"/>
            </a:endParaRPr>
          </a:p>
          <a:p>
            <a:pPr marL="457200" marR="0" lvl="0" indent="-342900" algn="l" rtl="0">
              <a:lnSpc>
                <a:spcPct val="115000"/>
              </a:lnSpc>
              <a:spcBef>
                <a:spcPts val="800"/>
              </a:spcBef>
              <a:spcAft>
                <a:spcPts val="0"/>
              </a:spcAft>
              <a:buSzPts val="1800"/>
              <a:buFont typeface="Open Sans"/>
              <a:buChar char="•"/>
            </a:pPr>
            <a:r>
              <a:rPr lang="en" sz="1800">
                <a:latin typeface="Open Sans"/>
                <a:ea typeface="Open Sans"/>
                <a:cs typeface="Open Sans"/>
                <a:sym typeface="Open Sans"/>
              </a:rPr>
              <a:t>I am surprised that there is not a rush to get effective performances on simulations of exascale and zettascale on current machines</a:t>
            </a:r>
            <a:endParaRPr sz="1800">
              <a:latin typeface="Open Sans"/>
              <a:ea typeface="Open Sans"/>
              <a:cs typeface="Open Sans"/>
              <a:sym typeface="Open Sans"/>
            </a:endParaRPr>
          </a:p>
          <a:p>
            <a:pPr marL="457200" marR="0" lvl="0" indent="-342900" algn="l" rtl="0">
              <a:lnSpc>
                <a:spcPct val="115000"/>
              </a:lnSpc>
              <a:spcBef>
                <a:spcPts val="800"/>
              </a:spcBef>
              <a:spcAft>
                <a:spcPts val="0"/>
              </a:spcAft>
              <a:buSzPts val="1800"/>
              <a:buFont typeface="Open Sans"/>
              <a:buChar char="•"/>
            </a:pPr>
            <a:r>
              <a:rPr lang="en" sz="1800">
                <a:latin typeface="Open Sans"/>
                <a:ea typeface="Open Sans"/>
                <a:cs typeface="Open Sans"/>
                <a:sym typeface="Open Sans"/>
              </a:rPr>
              <a:t>Interesting load balancing issues if in parallel case some points learnt using surrogates and some points calculated from scratch</a:t>
            </a:r>
            <a:endParaRPr sz="1800">
              <a:latin typeface="Open Sans"/>
              <a:ea typeface="Open Sans"/>
              <a:cs typeface="Open Sans"/>
              <a:sym typeface="Open Sans"/>
            </a:endParaRPr>
          </a:p>
          <a:p>
            <a:pPr marL="457200" marR="0" lvl="0" indent="-342900" algn="l" rtl="0">
              <a:lnSpc>
                <a:spcPct val="115000"/>
              </a:lnSpc>
              <a:spcBef>
                <a:spcPts val="800"/>
              </a:spcBef>
              <a:spcAft>
                <a:spcPts val="0"/>
              </a:spcAft>
              <a:buSzPts val="1800"/>
              <a:buFont typeface="Open Sans"/>
              <a:buChar char="•"/>
            </a:pPr>
            <a:r>
              <a:rPr lang="en" sz="1800">
                <a:latin typeface="Open Sans"/>
                <a:ea typeface="Open Sans"/>
                <a:cs typeface="Open Sans"/>
                <a:sym typeface="Open Sans"/>
              </a:rPr>
              <a:t>Little or no study of either predicting errors or in fact of getting floating point numbers from deep learning.</a:t>
            </a:r>
            <a:endParaRPr sz="1800">
              <a:latin typeface="Open Sans"/>
              <a:ea typeface="Open Sans"/>
              <a:cs typeface="Open Sans"/>
              <a:sym typeface="Open Sans"/>
            </a:endParaRPr>
          </a:p>
        </p:txBody>
      </p:sp>
      <p:sp>
        <p:nvSpPr>
          <p:cNvPr id="847" name="Google Shape;847;p95"/>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cxnSp>
        <p:nvCxnSpPr>
          <p:cNvPr id="848" name="Google Shape;848;p95"/>
          <p:cNvCxnSpPr/>
          <p:nvPr/>
        </p:nvCxnSpPr>
        <p:spPr>
          <a:xfrm>
            <a:off x="430675" y="968950"/>
            <a:ext cx="1887900" cy="0"/>
          </a:xfrm>
          <a:prstGeom prst="straightConnector1">
            <a:avLst/>
          </a:prstGeom>
          <a:noFill/>
          <a:ln w="19050" cap="flat" cmpd="sng">
            <a:solidFill>
              <a:srgbClr val="B30838"/>
            </a:solidFill>
            <a:prstDash val="solid"/>
            <a:round/>
            <a:headEnd type="none" w="med" len="med"/>
            <a:tailEnd type="none" w="med" len="med"/>
          </a:ln>
        </p:spPr>
      </p:cxnSp>
      <p:sp>
        <p:nvSpPr>
          <p:cNvPr id="849" name="Google Shape;849;p95"/>
          <p:cNvSpPr txBox="1">
            <a:spLocks noGrp="1"/>
          </p:cNvSpPr>
          <p:nvPr>
            <p:ph type="title"/>
          </p:nvPr>
        </p:nvSpPr>
        <p:spPr>
          <a:xfrm>
            <a:off x="360000" y="348250"/>
            <a:ext cx="81591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200">
                <a:solidFill>
                  <a:srgbClr val="515151"/>
                </a:solidFill>
              </a:rPr>
              <a:t>Computer Science Issues II</a:t>
            </a:r>
            <a:endParaRPr sz="2200">
              <a:solidFill>
                <a:srgbClr val="515151"/>
              </a:solidFill>
            </a:endParaRPr>
          </a:p>
        </p:txBody>
      </p:sp>
      <p:sp>
        <p:nvSpPr>
          <p:cNvPr id="850" name="Google Shape;850;p95"/>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96"/>
          <p:cNvSpPr txBox="1">
            <a:spLocks noGrp="1"/>
          </p:cNvSpPr>
          <p:nvPr>
            <p:ph type="body" idx="1"/>
          </p:nvPr>
        </p:nvSpPr>
        <p:spPr>
          <a:xfrm>
            <a:off x="160400" y="1075650"/>
            <a:ext cx="8096700" cy="2502000"/>
          </a:xfrm>
          <a:prstGeom prst="rect">
            <a:avLst/>
          </a:prstGeom>
          <a:noFill/>
          <a:ln>
            <a:noFill/>
          </a:ln>
        </p:spPr>
        <p:txBody>
          <a:bodyPr spcFirstLastPara="1" wrap="square" lIns="68575" tIns="34275" rIns="68575" bIns="34275" anchor="t" anchorCtr="0">
            <a:noAutofit/>
          </a:bodyPr>
          <a:lstStyle/>
          <a:p>
            <a:pPr marL="457200" marR="0" lvl="0" indent="-317500" algn="l" rtl="0">
              <a:lnSpc>
                <a:spcPct val="115000"/>
              </a:lnSpc>
              <a:spcBef>
                <a:spcPts val="800"/>
              </a:spcBef>
              <a:spcAft>
                <a:spcPts val="0"/>
              </a:spcAft>
              <a:buSzPts val="1400"/>
              <a:buFont typeface="Open Sans"/>
              <a:buChar char="•"/>
            </a:pPr>
            <a:r>
              <a:rPr lang="en" sz="1400" b="1">
                <a:latin typeface="Open Sans"/>
                <a:ea typeface="Open Sans"/>
                <a:cs typeface="Open Sans"/>
                <a:sym typeface="Open Sans"/>
              </a:rPr>
              <a:t>HPCforML</a:t>
            </a:r>
            <a:r>
              <a:rPr lang="en" sz="1400">
                <a:latin typeface="Open Sans"/>
                <a:ea typeface="Open Sans"/>
                <a:cs typeface="Open Sans"/>
                <a:sym typeface="Open Sans"/>
              </a:rPr>
              <a:t> needs to support high performance computation and high performance I/O</a:t>
            </a:r>
            <a:endParaRPr sz="1400">
              <a:latin typeface="Open Sans"/>
              <a:ea typeface="Open Sans"/>
              <a:cs typeface="Open Sans"/>
              <a:sym typeface="Open Sans"/>
            </a:endParaRPr>
          </a:p>
          <a:p>
            <a:pPr marL="914400" marR="0" lvl="1" indent="-31750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Communication needs to be good for all machine learning unless it is pleasingly parallel</a:t>
            </a:r>
            <a:endParaRPr sz="1400">
              <a:latin typeface="Open Sans"/>
              <a:ea typeface="Open Sans"/>
              <a:cs typeface="Open Sans"/>
              <a:sym typeface="Open Sans"/>
            </a:endParaRPr>
          </a:p>
          <a:p>
            <a:pPr marL="914400" marR="0" lvl="1" indent="-31750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Graph algorithms can have high MPI/synchronization overhead as well as demands on memory systems</a:t>
            </a:r>
            <a:endParaRPr sz="1400">
              <a:latin typeface="Open Sans"/>
              <a:ea typeface="Open Sans"/>
              <a:cs typeface="Open Sans"/>
              <a:sym typeface="Open Sans"/>
            </a:endParaRPr>
          </a:p>
          <a:p>
            <a:pPr marL="914400" marR="0" lvl="1" indent="-31750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Not certain that deep learning will always be suitable for GPU’s and some papers claim CPU’s better than GPU’s on RNN/LSTM whereas</a:t>
            </a:r>
            <a:endParaRPr sz="1400">
              <a:latin typeface="Open Sans"/>
              <a:ea typeface="Open Sans"/>
              <a:cs typeface="Open Sans"/>
              <a:sym typeface="Open Sans"/>
            </a:endParaRPr>
          </a:p>
          <a:p>
            <a:pPr marL="914400" marR="0" lvl="1" indent="-31750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GPU’s are better than CPU’s on CNN’s used in many cases</a:t>
            </a:r>
            <a:endParaRPr sz="1400">
              <a:latin typeface="Open Sans"/>
              <a:ea typeface="Open Sans"/>
              <a:cs typeface="Open Sans"/>
              <a:sym typeface="Open Sans"/>
            </a:endParaRPr>
          </a:p>
          <a:p>
            <a:pPr marL="457200" marR="0" lvl="0" indent="-31750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Need high speed networks, local fast disks and accelerator which can vary by application</a:t>
            </a:r>
            <a:endParaRPr sz="1400">
              <a:latin typeface="Open Sans"/>
              <a:ea typeface="Open Sans"/>
              <a:cs typeface="Open Sans"/>
              <a:sym typeface="Open Sans"/>
            </a:endParaRPr>
          </a:p>
          <a:p>
            <a:pPr marL="457200" marR="0" lvl="0" indent="-31750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Note pleasingly parallel computations dominate many areas and these will not need high performance communication</a:t>
            </a:r>
            <a:endParaRPr sz="1400">
              <a:latin typeface="Open Sans"/>
              <a:ea typeface="Open Sans"/>
              <a:cs typeface="Open Sans"/>
              <a:sym typeface="Open Sans"/>
            </a:endParaRPr>
          </a:p>
        </p:txBody>
      </p:sp>
      <p:sp>
        <p:nvSpPr>
          <p:cNvPr id="856" name="Google Shape;856;p96"/>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cxnSp>
        <p:nvCxnSpPr>
          <p:cNvPr id="857" name="Google Shape;857;p96"/>
          <p:cNvCxnSpPr/>
          <p:nvPr/>
        </p:nvCxnSpPr>
        <p:spPr>
          <a:xfrm>
            <a:off x="430675" y="968950"/>
            <a:ext cx="1887900" cy="0"/>
          </a:xfrm>
          <a:prstGeom prst="straightConnector1">
            <a:avLst/>
          </a:prstGeom>
          <a:noFill/>
          <a:ln w="19050" cap="flat" cmpd="sng">
            <a:solidFill>
              <a:srgbClr val="B30838"/>
            </a:solidFill>
            <a:prstDash val="solid"/>
            <a:round/>
            <a:headEnd type="none" w="med" len="med"/>
            <a:tailEnd type="none" w="med" len="med"/>
          </a:ln>
        </p:spPr>
      </p:cxnSp>
      <p:sp>
        <p:nvSpPr>
          <p:cNvPr id="858" name="Google Shape;858;p96"/>
          <p:cNvSpPr txBox="1">
            <a:spLocks noGrp="1"/>
          </p:cNvSpPr>
          <p:nvPr>
            <p:ph type="title"/>
          </p:nvPr>
        </p:nvSpPr>
        <p:spPr>
          <a:xfrm>
            <a:off x="360000" y="348250"/>
            <a:ext cx="81591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200">
                <a:solidFill>
                  <a:srgbClr val="515151"/>
                </a:solidFill>
              </a:rPr>
              <a:t>System Hardware for ML and HPC - HPCforML</a:t>
            </a:r>
            <a:endParaRPr sz="2200">
              <a:solidFill>
                <a:srgbClr val="515151"/>
              </a:solidFill>
            </a:endParaRPr>
          </a:p>
        </p:txBody>
      </p:sp>
      <p:sp>
        <p:nvSpPr>
          <p:cNvPr id="859" name="Google Shape;859;p96"/>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97"/>
          <p:cNvSpPr txBox="1">
            <a:spLocks noGrp="1"/>
          </p:cNvSpPr>
          <p:nvPr>
            <p:ph type="body" idx="1"/>
          </p:nvPr>
        </p:nvSpPr>
        <p:spPr>
          <a:xfrm>
            <a:off x="160400" y="1138275"/>
            <a:ext cx="6916200" cy="2502000"/>
          </a:xfrm>
          <a:prstGeom prst="rect">
            <a:avLst/>
          </a:prstGeom>
          <a:noFill/>
          <a:ln>
            <a:noFill/>
          </a:ln>
        </p:spPr>
        <p:txBody>
          <a:bodyPr spcFirstLastPara="1" wrap="square" lIns="68575" tIns="34275" rIns="68575" bIns="34275" anchor="t" anchorCtr="0">
            <a:noAutofit/>
          </a:bodyPr>
          <a:lstStyle/>
          <a:p>
            <a:pPr marL="457200" marR="0" lvl="0" indent="-317500" algn="l" rtl="0">
              <a:lnSpc>
                <a:spcPct val="115000"/>
              </a:lnSpc>
              <a:spcBef>
                <a:spcPts val="800"/>
              </a:spcBef>
              <a:spcAft>
                <a:spcPts val="0"/>
              </a:spcAft>
              <a:buSzPts val="1400"/>
              <a:buFont typeface="Open Sans"/>
              <a:buChar char="•"/>
            </a:pPr>
            <a:r>
              <a:rPr lang="en" sz="1400" b="1">
                <a:latin typeface="Open Sans"/>
                <a:ea typeface="Open Sans"/>
                <a:cs typeface="Open Sans"/>
                <a:sym typeface="Open Sans"/>
              </a:rPr>
              <a:t>MLforHPC</a:t>
            </a:r>
            <a:r>
              <a:rPr lang="en" sz="1400">
                <a:latin typeface="Open Sans"/>
                <a:ea typeface="Open Sans"/>
                <a:cs typeface="Open Sans"/>
                <a:sym typeface="Open Sans"/>
              </a:rPr>
              <a:t> needs to support large scale simulations, large scale data analytics and their integration</a:t>
            </a:r>
            <a:endParaRPr sz="1400">
              <a:latin typeface="Open Sans"/>
              <a:ea typeface="Open Sans"/>
              <a:cs typeface="Open Sans"/>
              <a:sym typeface="Open Sans"/>
            </a:endParaRPr>
          </a:p>
          <a:p>
            <a:pPr marL="457200" marR="0" lvl="0" indent="-31750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Integration sometimes as distinct ML and HPC computation jobs – run simulation for training data and then run ML </a:t>
            </a:r>
            <a:endParaRPr sz="1400">
              <a:latin typeface="Open Sans"/>
              <a:ea typeface="Open Sans"/>
              <a:cs typeface="Open Sans"/>
              <a:sym typeface="Open Sans"/>
            </a:endParaRPr>
          </a:p>
          <a:p>
            <a:pPr marL="457200" marR="0" lvl="0" indent="-31750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But sometimes intertwined in a single job.</a:t>
            </a:r>
            <a:endParaRPr sz="1400">
              <a:latin typeface="Open Sans"/>
              <a:ea typeface="Open Sans"/>
              <a:cs typeface="Open Sans"/>
              <a:sym typeface="Open Sans"/>
            </a:endParaRPr>
          </a:p>
          <a:p>
            <a:pPr marL="457200" marR="0" lvl="0" indent="-31750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Dynamic MLAutotuning, Effective potential and ML assisted data assimilation give intertwined jobs</a:t>
            </a:r>
            <a:endParaRPr sz="1400">
              <a:latin typeface="Open Sans"/>
              <a:ea typeface="Open Sans"/>
              <a:cs typeface="Open Sans"/>
              <a:sym typeface="Open Sans"/>
            </a:endParaRPr>
          </a:p>
          <a:p>
            <a:pPr marL="457200" marR="0" lvl="0" indent="-31750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Need ML optimization and Simulation optimization spread through machine and fast ways for ML and simulation to exchange data</a:t>
            </a:r>
            <a:endParaRPr sz="1400">
              <a:latin typeface="Open Sans"/>
              <a:ea typeface="Open Sans"/>
              <a:cs typeface="Open Sans"/>
              <a:sym typeface="Open Sans"/>
            </a:endParaRPr>
          </a:p>
          <a:p>
            <a:pPr marL="457200" marR="0" lvl="0" indent="-31750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This could imply heterogenous accelerators and fast I/O and internode communication to enable ML and Computation to run together.</a:t>
            </a:r>
            <a:endParaRPr sz="1400">
              <a:latin typeface="Open Sans"/>
              <a:ea typeface="Open Sans"/>
              <a:cs typeface="Open Sans"/>
              <a:sym typeface="Open Sans"/>
            </a:endParaRPr>
          </a:p>
        </p:txBody>
      </p:sp>
      <p:sp>
        <p:nvSpPr>
          <p:cNvPr id="865" name="Google Shape;865;p97"/>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cxnSp>
        <p:nvCxnSpPr>
          <p:cNvPr id="866" name="Google Shape;866;p97"/>
          <p:cNvCxnSpPr/>
          <p:nvPr/>
        </p:nvCxnSpPr>
        <p:spPr>
          <a:xfrm>
            <a:off x="430675" y="968950"/>
            <a:ext cx="1887900" cy="0"/>
          </a:xfrm>
          <a:prstGeom prst="straightConnector1">
            <a:avLst/>
          </a:prstGeom>
          <a:noFill/>
          <a:ln w="19050" cap="flat" cmpd="sng">
            <a:solidFill>
              <a:srgbClr val="B30838"/>
            </a:solidFill>
            <a:prstDash val="solid"/>
            <a:round/>
            <a:headEnd type="none" w="med" len="med"/>
            <a:tailEnd type="none" w="med" len="med"/>
          </a:ln>
        </p:spPr>
      </p:cxnSp>
      <p:sp>
        <p:nvSpPr>
          <p:cNvPr id="867" name="Google Shape;867;p97"/>
          <p:cNvSpPr txBox="1">
            <a:spLocks noGrp="1"/>
          </p:cNvSpPr>
          <p:nvPr>
            <p:ph type="title"/>
          </p:nvPr>
        </p:nvSpPr>
        <p:spPr>
          <a:xfrm>
            <a:off x="360000" y="348250"/>
            <a:ext cx="81591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200">
                <a:solidFill>
                  <a:srgbClr val="515151"/>
                </a:solidFill>
              </a:rPr>
              <a:t>System Hardware for ML and HPC - MLforHPC</a:t>
            </a:r>
            <a:endParaRPr sz="2200">
              <a:solidFill>
                <a:srgbClr val="515151"/>
              </a:solidFill>
            </a:endParaRPr>
          </a:p>
        </p:txBody>
      </p:sp>
      <p:sp>
        <p:nvSpPr>
          <p:cNvPr id="868" name="Google Shape;868;p97"/>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pic>
        <p:nvPicPr>
          <p:cNvPr id="873" name="Google Shape;873;p98"/>
          <p:cNvPicPr preferRelativeResize="0"/>
          <p:nvPr/>
        </p:nvPicPr>
        <p:blipFill>
          <a:blip r:embed="rId3">
            <a:alphaModFix/>
          </a:blip>
          <a:stretch>
            <a:fillRect/>
          </a:stretch>
        </p:blipFill>
        <p:spPr>
          <a:xfrm>
            <a:off x="0" y="0"/>
            <a:ext cx="9144000" cy="5143500"/>
          </a:xfrm>
          <a:prstGeom prst="rect">
            <a:avLst/>
          </a:prstGeom>
          <a:noFill/>
          <a:ln>
            <a:noFill/>
          </a:ln>
        </p:spPr>
      </p:pic>
      <p:sp>
        <p:nvSpPr>
          <p:cNvPr id="874" name="Google Shape;874;p98"/>
          <p:cNvSpPr/>
          <p:nvPr/>
        </p:nvSpPr>
        <p:spPr>
          <a:xfrm>
            <a:off x="-31675" y="-5000"/>
            <a:ext cx="9255900" cy="5148600"/>
          </a:xfrm>
          <a:prstGeom prst="rect">
            <a:avLst/>
          </a:prstGeom>
          <a:solidFill>
            <a:srgbClr val="FFFFFF">
              <a:alpha val="62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98"/>
          <p:cNvSpPr/>
          <p:nvPr/>
        </p:nvSpPr>
        <p:spPr>
          <a:xfrm>
            <a:off x="0" y="1569300"/>
            <a:ext cx="7848300" cy="2004900"/>
          </a:xfrm>
          <a:prstGeom prst="rect">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98"/>
          <p:cNvSpPr txBox="1">
            <a:spLocks noGrp="1"/>
          </p:cNvSpPr>
          <p:nvPr>
            <p:ph type="title"/>
          </p:nvPr>
        </p:nvSpPr>
        <p:spPr>
          <a:xfrm>
            <a:off x="288400" y="2179250"/>
            <a:ext cx="7560000" cy="919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Open Sans"/>
                <a:ea typeface="Open Sans"/>
                <a:cs typeface="Open Sans"/>
                <a:sym typeface="Open Sans"/>
              </a:rPr>
              <a:t>Conclusions</a:t>
            </a:r>
            <a:endParaRPr>
              <a:solidFill>
                <a:srgbClr val="FFFFFF"/>
              </a:solidFill>
            </a:endParaRPr>
          </a:p>
        </p:txBody>
      </p:sp>
      <p:cxnSp>
        <p:nvCxnSpPr>
          <p:cNvPr id="877" name="Google Shape;877;p98"/>
          <p:cNvCxnSpPr/>
          <p:nvPr/>
        </p:nvCxnSpPr>
        <p:spPr>
          <a:xfrm>
            <a:off x="0" y="3574200"/>
            <a:ext cx="7849800" cy="0"/>
          </a:xfrm>
          <a:prstGeom prst="straightConnector1">
            <a:avLst/>
          </a:prstGeom>
          <a:noFill/>
          <a:ln w="28575" cap="flat" cmpd="sng">
            <a:solidFill>
              <a:srgbClr val="B30838"/>
            </a:solidFill>
            <a:prstDash val="solid"/>
            <a:round/>
            <a:headEnd type="none" w="med" len="med"/>
            <a:tailEnd type="none" w="med" len="med"/>
          </a:ln>
        </p:spPr>
      </p:cxn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p99"/>
          <p:cNvSpPr txBox="1">
            <a:spLocks noGrp="1"/>
          </p:cNvSpPr>
          <p:nvPr>
            <p:ph type="body" idx="1"/>
          </p:nvPr>
        </p:nvSpPr>
        <p:spPr>
          <a:xfrm>
            <a:off x="1330450" y="1072225"/>
            <a:ext cx="7717200" cy="3664200"/>
          </a:xfrm>
          <a:prstGeom prst="rect">
            <a:avLst/>
          </a:prstGeom>
          <a:noFill/>
          <a:ln>
            <a:noFill/>
          </a:ln>
        </p:spPr>
        <p:txBody>
          <a:bodyPr spcFirstLastPara="1" wrap="square" lIns="68575" tIns="34275" rIns="68575" bIns="34275" anchor="t" anchorCtr="0">
            <a:noAutofit/>
          </a:bodyPr>
          <a:lstStyle/>
          <a:p>
            <a:pPr marL="457200" marR="0" lvl="0" indent="-317500" algn="l" rtl="0">
              <a:lnSpc>
                <a:spcPct val="115000"/>
              </a:lnSpc>
              <a:spcBef>
                <a:spcPts val="0"/>
              </a:spcBef>
              <a:spcAft>
                <a:spcPts val="0"/>
              </a:spcAft>
              <a:buSzPts val="1400"/>
              <a:buFont typeface="Open Sans"/>
              <a:buChar char="•"/>
            </a:pPr>
            <a:r>
              <a:rPr lang="en" sz="1400" b="1">
                <a:latin typeface="Open Sans"/>
                <a:ea typeface="Open Sans"/>
                <a:cs typeface="Open Sans"/>
                <a:sym typeface="Open Sans"/>
              </a:rPr>
              <a:t>HPC is essential</a:t>
            </a:r>
            <a:r>
              <a:rPr lang="en" sz="1400">
                <a:latin typeface="Open Sans"/>
                <a:ea typeface="Open Sans"/>
                <a:cs typeface="Open Sans"/>
                <a:sym typeface="Open Sans"/>
              </a:rPr>
              <a:t> for the future of the world</a:t>
            </a:r>
            <a:endParaRPr sz="1400">
              <a:latin typeface="Open Sans"/>
              <a:ea typeface="Open Sans"/>
              <a:cs typeface="Open Sans"/>
              <a:sym typeface="Open Sans"/>
            </a:endParaRPr>
          </a:p>
          <a:p>
            <a:pPr marL="914400" marR="0" lvl="1" indent="-317500" algn="l" rtl="0">
              <a:lnSpc>
                <a:spcPct val="115000"/>
              </a:lnSpc>
              <a:spcBef>
                <a:spcPts val="1000"/>
              </a:spcBef>
              <a:spcAft>
                <a:spcPts val="0"/>
              </a:spcAft>
              <a:buSzPts val="1400"/>
              <a:buFont typeface="Open Sans"/>
              <a:buChar char="•"/>
            </a:pPr>
            <a:r>
              <a:rPr lang="en" sz="1400">
                <a:latin typeface="Open Sans"/>
                <a:ea typeface="Open Sans"/>
                <a:cs typeface="Open Sans"/>
                <a:sym typeface="Open Sans"/>
              </a:rPr>
              <a:t>Everybody needs systems</a:t>
            </a:r>
            <a:endParaRPr sz="1400">
              <a:latin typeface="Open Sans"/>
              <a:ea typeface="Open Sans"/>
              <a:cs typeface="Open Sans"/>
              <a:sym typeface="Open Sans"/>
            </a:endParaRPr>
          </a:p>
          <a:p>
            <a:pPr marL="914400" marR="0" lvl="1" indent="-317500" algn="l" rtl="0">
              <a:lnSpc>
                <a:spcPct val="115000"/>
              </a:lnSpc>
              <a:spcBef>
                <a:spcPts val="0"/>
              </a:spcBef>
              <a:spcAft>
                <a:spcPts val="0"/>
              </a:spcAft>
              <a:buSzPts val="1400"/>
              <a:buFont typeface="Open Sans"/>
              <a:buChar char="•"/>
            </a:pPr>
            <a:r>
              <a:rPr lang="en" sz="1400">
                <a:latin typeface="Open Sans"/>
                <a:ea typeface="Open Sans"/>
                <a:cs typeface="Open Sans"/>
                <a:sym typeface="Open Sans"/>
              </a:rPr>
              <a:t>Need to align communities </a:t>
            </a:r>
            <a:endParaRPr sz="1400">
              <a:latin typeface="Open Sans"/>
              <a:ea typeface="Open Sans"/>
              <a:cs typeface="Open Sans"/>
              <a:sym typeface="Open Sans"/>
            </a:endParaRPr>
          </a:p>
          <a:p>
            <a:pPr marL="457200" marR="0" lvl="0" indent="-317500" algn="l" rtl="0">
              <a:lnSpc>
                <a:spcPct val="115000"/>
              </a:lnSpc>
              <a:spcBef>
                <a:spcPts val="1000"/>
              </a:spcBef>
              <a:spcAft>
                <a:spcPts val="1000"/>
              </a:spcAft>
              <a:buClr>
                <a:schemeClr val="dk1"/>
              </a:buClr>
              <a:buSzPts val="1400"/>
              <a:buFont typeface="Open Sans"/>
              <a:buChar char="•"/>
            </a:pPr>
            <a:endParaRPr sz="1400" b="1">
              <a:latin typeface="Open Sans"/>
              <a:ea typeface="Open Sans"/>
              <a:cs typeface="Open Sans"/>
              <a:sym typeface="Open Sans"/>
            </a:endParaRPr>
          </a:p>
        </p:txBody>
      </p:sp>
      <p:sp>
        <p:nvSpPr>
          <p:cNvPr id="883" name="Google Shape;883;p99"/>
          <p:cNvSpPr/>
          <p:nvPr/>
        </p:nvSpPr>
        <p:spPr>
          <a:xfrm>
            <a:off x="0" y="747525"/>
            <a:ext cx="9144000" cy="4015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99"/>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sp>
        <p:nvSpPr>
          <p:cNvPr id="885" name="Google Shape;885;p99"/>
          <p:cNvSpPr txBox="1">
            <a:spLocks noGrp="1"/>
          </p:cNvSpPr>
          <p:nvPr>
            <p:ph type="body" idx="1"/>
          </p:nvPr>
        </p:nvSpPr>
        <p:spPr>
          <a:xfrm>
            <a:off x="1371050" y="2611863"/>
            <a:ext cx="7291800" cy="811800"/>
          </a:xfrm>
          <a:prstGeom prst="rect">
            <a:avLst/>
          </a:prstGeom>
          <a:noFill/>
          <a:ln>
            <a:noFill/>
          </a:ln>
        </p:spPr>
        <p:txBody>
          <a:bodyPr spcFirstLastPara="1" wrap="square" lIns="68575" tIns="34275" rIns="68575" bIns="34275" anchor="t" anchorCtr="0">
            <a:noAutofit/>
          </a:bodyPr>
          <a:lstStyle/>
          <a:p>
            <a:pPr marL="0" marR="0" lvl="0" indent="0" algn="l" rtl="0">
              <a:lnSpc>
                <a:spcPct val="115000"/>
              </a:lnSpc>
              <a:spcBef>
                <a:spcPts val="0"/>
              </a:spcBef>
              <a:spcAft>
                <a:spcPts val="0"/>
              </a:spcAft>
              <a:buNone/>
            </a:pPr>
            <a:r>
              <a:rPr lang="en" sz="1400">
                <a:latin typeface="Open Sans"/>
                <a:ea typeface="Open Sans"/>
                <a:cs typeface="Open Sans"/>
                <a:sym typeface="Open Sans"/>
              </a:rPr>
              <a:t>Global AI and Modeling Supercomputer </a:t>
            </a:r>
            <a:r>
              <a:rPr lang="en" sz="1400" b="1">
                <a:latin typeface="Open Sans"/>
                <a:ea typeface="Open Sans"/>
                <a:cs typeface="Open Sans"/>
                <a:sym typeface="Open Sans"/>
              </a:rPr>
              <a:t>GAIMSC</a:t>
            </a:r>
            <a:r>
              <a:rPr lang="en" sz="1400">
                <a:latin typeface="Open Sans"/>
                <a:ea typeface="Open Sans"/>
                <a:cs typeface="Open Sans"/>
                <a:sym typeface="Open Sans"/>
              </a:rPr>
              <a:t> good framework with HPC Cloud linked to HPC Edge</a:t>
            </a:r>
            <a:endParaRPr sz="1400">
              <a:latin typeface="Open Sans"/>
              <a:ea typeface="Open Sans"/>
              <a:cs typeface="Open Sans"/>
              <a:sym typeface="Open Sans"/>
            </a:endParaRPr>
          </a:p>
          <a:p>
            <a:pPr marL="457200" marR="0" lvl="0" indent="-317500" algn="l" rtl="0">
              <a:lnSpc>
                <a:spcPct val="115000"/>
              </a:lnSpc>
              <a:spcBef>
                <a:spcPts val="0"/>
              </a:spcBef>
              <a:spcAft>
                <a:spcPts val="1000"/>
              </a:spcAft>
              <a:buSzPts val="1400"/>
              <a:buFont typeface="Open Sans"/>
              <a:buChar char="•"/>
            </a:pPr>
            <a:r>
              <a:rPr lang="en" sz="1400">
                <a:latin typeface="Open Sans"/>
                <a:ea typeface="Open Sans"/>
                <a:cs typeface="Open Sans"/>
                <a:sym typeface="Open Sans"/>
              </a:rPr>
              <a:t>Training on cloud; Inference and some training on the edge</a:t>
            </a:r>
            <a:endParaRPr sz="1400" b="1">
              <a:latin typeface="Open Sans"/>
              <a:ea typeface="Open Sans"/>
              <a:cs typeface="Open Sans"/>
              <a:sym typeface="Open Sans"/>
            </a:endParaRPr>
          </a:p>
        </p:txBody>
      </p:sp>
      <p:cxnSp>
        <p:nvCxnSpPr>
          <p:cNvPr id="886" name="Google Shape;886;p99"/>
          <p:cNvCxnSpPr/>
          <p:nvPr/>
        </p:nvCxnSpPr>
        <p:spPr>
          <a:xfrm>
            <a:off x="0" y="720925"/>
            <a:ext cx="9154200" cy="0"/>
          </a:xfrm>
          <a:prstGeom prst="straightConnector1">
            <a:avLst/>
          </a:prstGeom>
          <a:noFill/>
          <a:ln w="19050" cap="flat" cmpd="sng">
            <a:solidFill>
              <a:srgbClr val="B30838"/>
            </a:solidFill>
            <a:prstDash val="solid"/>
            <a:round/>
            <a:headEnd type="none" w="med" len="med"/>
            <a:tailEnd type="none" w="med" len="med"/>
          </a:ln>
        </p:spPr>
      </p:cxnSp>
      <p:sp>
        <p:nvSpPr>
          <p:cNvPr id="887" name="Google Shape;887;p99"/>
          <p:cNvSpPr txBox="1">
            <a:spLocks noGrp="1"/>
          </p:cNvSpPr>
          <p:nvPr>
            <p:ph type="title"/>
          </p:nvPr>
        </p:nvSpPr>
        <p:spPr>
          <a:xfrm>
            <a:off x="360000" y="139075"/>
            <a:ext cx="81591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200" b="1">
                <a:solidFill>
                  <a:srgbClr val="515151"/>
                </a:solidFill>
                <a:latin typeface="Open Sans"/>
                <a:ea typeface="Open Sans"/>
                <a:cs typeface="Open Sans"/>
                <a:sym typeface="Open Sans"/>
              </a:rPr>
              <a:t>Conclusions</a:t>
            </a:r>
            <a:endParaRPr sz="2200" b="1">
              <a:solidFill>
                <a:srgbClr val="515151"/>
              </a:solidFill>
              <a:latin typeface="Open Sans"/>
              <a:ea typeface="Open Sans"/>
              <a:cs typeface="Open Sans"/>
              <a:sym typeface="Open Sans"/>
            </a:endParaRPr>
          </a:p>
        </p:txBody>
      </p:sp>
      <p:sp>
        <p:nvSpPr>
          <p:cNvPr id="888" name="Google Shape;888;p99"/>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58</a:t>
            </a:fld>
            <a:endParaRPr/>
          </a:p>
        </p:txBody>
      </p:sp>
      <p:sp>
        <p:nvSpPr>
          <p:cNvPr id="889" name="Google Shape;889;p99"/>
          <p:cNvSpPr/>
          <p:nvPr/>
        </p:nvSpPr>
        <p:spPr>
          <a:xfrm>
            <a:off x="445325" y="921713"/>
            <a:ext cx="744000" cy="744000"/>
          </a:xfrm>
          <a:prstGeom prst="ellipse">
            <a:avLst/>
          </a:prstGeom>
          <a:solidFill>
            <a:srgbClr val="B30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99"/>
          <p:cNvSpPr txBox="1">
            <a:spLocks noGrp="1"/>
          </p:cNvSpPr>
          <p:nvPr>
            <p:ph type="body" idx="1"/>
          </p:nvPr>
        </p:nvSpPr>
        <p:spPr>
          <a:xfrm>
            <a:off x="1330450" y="882654"/>
            <a:ext cx="7717200" cy="4169100"/>
          </a:xfrm>
          <a:prstGeom prst="rect">
            <a:avLst/>
          </a:prstGeom>
          <a:noFill/>
          <a:ln>
            <a:noFill/>
          </a:ln>
        </p:spPr>
        <p:txBody>
          <a:bodyPr spcFirstLastPara="1" wrap="square" lIns="68575" tIns="34275" rIns="68575" bIns="34275" anchor="t" anchorCtr="0">
            <a:noAutofit/>
          </a:bodyPr>
          <a:lstStyle/>
          <a:p>
            <a:pPr marL="0" marR="0" lvl="0" indent="0" algn="l" rtl="0">
              <a:lnSpc>
                <a:spcPct val="115000"/>
              </a:lnSpc>
              <a:spcBef>
                <a:spcPts val="0"/>
              </a:spcBef>
              <a:spcAft>
                <a:spcPts val="0"/>
              </a:spcAft>
              <a:buNone/>
            </a:pPr>
            <a:r>
              <a:rPr lang="en" sz="1400" b="1">
                <a:latin typeface="Open Sans"/>
                <a:ea typeface="Open Sans"/>
                <a:cs typeface="Open Sans"/>
                <a:sym typeface="Open Sans"/>
              </a:rPr>
              <a:t>HPDC/HPC is essential</a:t>
            </a:r>
            <a:r>
              <a:rPr lang="en" sz="1400">
                <a:latin typeface="Open Sans"/>
                <a:ea typeface="Open Sans"/>
                <a:cs typeface="Open Sans"/>
                <a:sym typeface="Open Sans"/>
              </a:rPr>
              <a:t> for the future of the world</a:t>
            </a:r>
            <a:endParaRPr sz="1400">
              <a:latin typeface="Open Sans"/>
              <a:ea typeface="Open Sans"/>
              <a:cs typeface="Open Sans"/>
              <a:sym typeface="Open Sans"/>
            </a:endParaRPr>
          </a:p>
          <a:p>
            <a:pPr marL="457200" marR="0" lvl="0" indent="-317500" algn="l" rtl="0">
              <a:lnSpc>
                <a:spcPct val="115000"/>
              </a:lnSpc>
              <a:spcBef>
                <a:spcPts val="0"/>
              </a:spcBef>
              <a:spcAft>
                <a:spcPts val="0"/>
              </a:spcAft>
              <a:buSzPts val="1400"/>
              <a:buFont typeface="Open Sans"/>
              <a:buChar char="•"/>
            </a:pPr>
            <a:r>
              <a:rPr lang="en" sz="1400">
                <a:latin typeface="Open Sans"/>
                <a:ea typeface="Open Sans"/>
                <a:cs typeface="Open Sans"/>
                <a:sym typeface="Open Sans"/>
              </a:rPr>
              <a:t>Everybody needs systems</a:t>
            </a:r>
            <a:endParaRPr sz="1400">
              <a:latin typeface="Open Sans"/>
              <a:ea typeface="Open Sans"/>
              <a:cs typeface="Open Sans"/>
              <a:sym typeface="Open Sans"/>
            </a:endParaRPr>
          </a:p>
          <a:p>
            <a:pPr marL="457200" marR="0" lvl="0" indent="-317500" algn="l" rtl="0">
              <a:lnSpc>
                <a:spcPct val="115000"/>
              </a:lnSpc>
              <a:spcBef>
                <a:spcPts val="0"/>
              </a:spcBef>
              <a:spcAft>
                <a:spcPts val="1000"/>
              </a:spcAft>
              <a:buSzPts val="1400"/>
              <a:buFont typeface="Open Sans"/>
              <a:buChar char="•"/>
            </a:pPr>
            <a:r>
              <a:rPr lang="en" sz="1400">
                <a:latin typeface="Open Sans"/>
                <a:ea typeface="Open Sans"/>
                <a:cs typeface="Open Sans"/>
                <a:sym typeface="Open Sans"/>
              </a:rPr>
              <a:t>Need to align communities to ensure HPC importance recognized</a:t>
            </a:r>
            <a:endParaRPr sz="1400" b="1">
              <a:latin typeface="Open Sans"/>
              <a:ea typeface="Open Sans"/>
              <a:cs typeface="Open Sans"/>
              <a:sym typeface="Open Sans"/>
            </a:endParaRPr>
          </a:p>
        </p:txBody>
      </p:sp>
      <p:sp>
        <p:nvSpPr>
          <p:cNvPr id="891" name="Google Shape;891;p99"/>
          <p:cNvSpPr txBox="1"/>
          <p:nvPr/>
        </p:nvSpPr>
        <p:spPr>
          <a:xfrm>
            <a:off x="635675" y="1005438"/>
            <a:ext cx="304200" cy="3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FFFFF"/>
                </a:solidFill>
                <a:latin typeface="Open Sans"/>
                <a:ea typeface="Open Sans"/>
                <a:cs typeface="Open Sans"/>
                <a:sym typeface="Open Sans"/>
              </a:rPr>
              <a:t>1</a:t>
            </a:r>
            <a:endParaRPr sz="2400" b="1">
              <a:solidFill>
                <a:srgbClr val="FFFFFF"/>
              </a:solidFill>
              <a:latin typeface="Open Sans"/>
              <a:ea typeface="Open Sans"/>
              <a:cs typeface="Open Sans"/>
              <a:sym typeface="Open Sans"/>
            </a:endParaRPr>
          </a:p>
        </p:txBody>
      </p:sp>
      <p:sp>
        <p:nvSpPr>
          <p:cNvPr id="892" name="Google Shape;892;p99"/>
          <p:cNvSpPr txBox="1">
            <a:spLocks noGrp="1"/>
          </p:cNvSpPr>
          <p:nvPr>
            <p:ph type="body" idx="1"/>
          </p:nvPr>
        </p:nvSpPr>
        <p:spPr>
          <a:xfrm>
            <a:off x="1371050" y="1842997"/>
            <a:ext cx="7717200" cy="618900"/>
          </a:xfrm>
          <a:prstGeom prst="rect">
            <a:avLst/>
          </a:prstGeom>
          <a:noFill/>
          <a:ln>
            <a:noFill/>
          </a:ln>
        </p:spPr>
        <p:txBody>
          <a:bodyPr spcFirstLastPara="1" wrap="square" lIns="68575" tIns="34275" rIns="68575" bIns="34275" anchor="t" anchorCtr="0">
            <a:noAutofit/>
          </a:bodyPr>
          <a:lstStyle/>
          <a:p>
            <a:pPr marL="0" marR="0" lvl="0" indent="0" algn="l" rtl="0">
              <a:lnSpc>
                <a:spcPct val="115000"/>
              </a:lnSpc>
              <a:spcBef>
                <a:spcPts val="0"/>
              </a:spcBef>
              <a:spcAft>
                <a:spcPts val="0"/>
              </a:spcAft>
              <a:buNone/>
            </a:pPr>
            <a:r>
              <a:rPr lang="en" sz="1400">
                <a:latin typeface="Open Sans"/>
                <a:ea typeface="Open Sans"/>
                <a:cs typeface="Open Sans"/>
                <a:sym typeface="Open Sans"/>
              </a:rPr>
              <a:t>Good to work closely with </a:t>
            </a:r>
            <a:r>
              <a:rPr lang="en" sz="1400" b="1">
                <a:latin typeface="Open Sans"/>
                <a:ea typeface="Open Sans"/>
                <a:cs typeface="Open Sans"/>
                <a:sym typeface="Open Sans"/>
              </a:rPr>
              <a:t>industry</a:t>
            </a:r>
            <a:endParaRPr sz="1400" b="1">
              <a:latin typeface="Open Sans"/>
              <a:ea typeface="Open Sans"/>
              <a:cs typeface="Open Sans"/>
              <a:sym typeface="Open Sans"/>
            </a:endParaRPr>
          </a:p>
          <a:p>
            <a:pPr marL="457200" marR="0" lvl="0" indent="-317500" algn="l" rtl="0">
              <a:lnSpc>
                <a:spcPct val="115000"/>
              </a:lnSpc>
              <a:spcBef>
                <a:spcPts val="0"/>
              </a:spcBef>
              <a:spcAft>
                <a:spcPts val="1000"/>
              </a:spcAft>
              <a:buSzPts val="1400"/>
              <a:buFont typeface="Open Sans"/>
              <a:buChar char="•"/>
            </a:pPr>
            <a:r>
              <a:rPr lang="en" sz="1400">
                <a:latin typeface="Open Sans"/>
                <a:ea typeface="Open Sans"/>
                <a:cs typeface="Open Sans"/>
                <a:sym typeface="Open Sans"/>
              </a:rPr>
              <a:t>Student Internships, Collaborations such as Contribute to MLPerf</a:t>
            </a:r>
            <a:endParaRPr sz="1400" b="1">
              <a:latin typeface="Open Sans"/>
              <a:ea typeface="Open Sans"/>
              <a:cs typeface="Open Sans"/>
              <a:sym typeface="Open Sans"/>
            </a:endParaRPr>
          </a:p>
        </p:txBody>
      </p:sp>
      <p:sp>
        <p:nvSpPr>
          <p:cNvPr id="893" name="Google Shape;893;p99"/>
          <p:cNvSpPr/>
          <p:nvPr/>
        </p:nvSpPr>
        <p:spPr>
          <a:xfrm>
            <a:off x="445325" y="1842988"/>
            <a:ext cx="744000" cy="744000"/>
          </a:xfrm>
          <a:prstGeom prst="ellipse">
            <a:avLst/>
          </a:prstGeom>
          <a:solidFill>
            <a:srgbClr val="B30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99"/>
          <p:cNvSpPr txBox="1"/>
          <p:nvPr/>
        </p:nvSpPr>
        <p:spPr>
          <a:xfrm>
            <a:off x="635675" y="1926713"/>
            <a:ext cx="304200" cy="3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FFFFF"/>
                </a:solidFill>
                <a:latin typeface="Open Sans"/>
                <a:ea typeface="Open Sans"/>
                <a:cs typeface="Open Sans"/>
                <a:sym typeface="Open Sans"/>
              </a:rPr>
              <a:t>2</a:t>
            </a:r>
            <a:endParaRPr sz="2400" b="1">
              <a:solidFill>
                <a:srgbClr val="FFFFFF"/>
              </a:solidFill>
              <a:latin typeface="Open Sans"/>
              <a:ea typeface="Open Sans"/>
              <a:cs typeface="Open Sans"/>
              <a:sym typeface="Open Sans"/>
            </a:endParaRPr>
          </a:p>
        </p:txBody>
      </p:sp>
      <p:sp>
        <p:nvSpPr>
          <p:cNvPr id="895" name="Google Shape;895;p99"/>
          <p:cNvSpPr txBox="1">
            <a:spLocks noGrp="1"/>
          </p:cNvSpPr>
          <p:nvPr>
            <p:ph type="body" idx="1"/>
          </p:nvPr>
        </p:nvSpPr>
        <p:spPr>
          <a:xfrm>
            <a:off x="1371050" y="3583975"/>
            <a:ext cx="7717200" cy="811800"/>
          </a:xfrm>
          <a:prstGeom prst="rect">
            <a:avLst/>
          </a:prstGeom>
          <a:noFill/>
          <a:ln>
            <a:noFill/>
          </a:ln>
        </p:spPr>
        <p:txBody>
          <a:bodyPr spcFirstLastPara="1" wrap="square" lIns="68575" tIns="34275" rIns="68575" bIns="34275" anchor="t" anchorCtr="0">
            <a:noAutofit/>
          </a:bodyPr>
          <a:lstStyle/>
          <a:p>
            <a:pPr marL="0" marR="0" lvl="0" indent="0" algn="l" rtl="0">
              <a:lnSpc>
                <a:spcPct val="115000"/>
              </a:lnSpc>
              <a:spcBef>
                <a:spcPts val="0"/>
              </a:spcBef>
              <a:spcAft>
                <a:spcPts val="0"/>
              </a:spcAft>
              <a:buNone/>
            </a:pPr>
            <a:r>
              <a:rPr lang="en" sz="1400" b="1">
                <a:latin typeface="Open Sans"/>
                <a:ea typeface="Open Sans"/>
                <a:cs typeface="Open Sans"/>
                <a:sym typeface="Open Sans"/>
              </a:rPr>
              <a:t>MLforHPDC/HPC</a:t>
            </a:r>
            <a:r>
              <a:rPr lang="en" sz="1400">
                <a:latin typeface="Open Sans"/>
                <a:ea typeface="Open Sans"/>
                <a:cs typeface="Open Sans"/>
                <a:sym typeface="Open Sans"/>
              </a:rPr>
              <a:t> very promising where we could aim at</a:t>
            </a:r>
            <a:endParaRPr sz="1400">
              <a:latin typeface="Open Sans"/>
              <a:ea typeface="Open Sans"/>
              <a:cs typeface="Open Sans"/>
              <a:sym typeface="Open Sans"/>
            </a:endParaRPr>
          </a:p>
          <a:p>
            <a:pPr marL="457200" marR="0" lvl="0" indent="-317500" algn="l" rtl="0">
              <a:lnSpc>
                <a:spcPct val="115000"/>
              </a:lnSpc>
              <a:spcBef>
                <a:spcPts val="0"/>
              </a:spcBef>
              <a:spcAft>
                <a:spcPts val="0"/>
              </a:spcAft>
              <a:buSzPts val="1400"/>
              <a:buFont typeface="Open Sans"/>
              <a:buChar char="•"/>
            </a:pPr>
            <a:r>
              <a:rPr lang="en" sz="1400">
                <a:latin typeface="Open Sans"/>
                <a:ea typeface="Open Sans"/>
                <a:cs typeface="Open Sans"/>
                <a:sym typeface="Open Sans"/>
              </a:rPr>
              <a:t>First  Zettascale </a:t>
            </a:r>
            <a:r>
              <a:rPr lang="en" sz="1400" b="1">
                <a:latin typeface="Open Sans"/>
                <a:ea typeface="Open Sans"/>
                <a:cs typeface="Open Sans"/>
                <a:sym typeface="Open Sans"/>
              </a:rPr>
              <a:t>effective</a:t>
            </a:r>
            <a:r>
              <a:rPr lang="en" sz="1400">
                <a:latin typeface="Open Sans"/>
                <a:ea typeface="Open Sans"/>
                <a:cs typeface="Open Sans"/>
                <a:sym typeface="Open Sans"/>
              </a:rPr>
              <a:t> performance in next 2 years</a:t>
            </a:r>
            <a:endParaRPr sz="1400">
              <a:latin typeface="Open Sans"/>
              <a:ea typeface="Open Sans"/>
              <a:cs typeface="Open Sans"/>
              <a:sym typeface="Open Sans"/>
            </a:endParaRPr>
          </a:p>
          <a:p>
            <a:pPr marL="457200" marR="0" lvl="0" indent="-317500" algn="l" rtl="0">
              <a:lnSpc>
                <a:spcPct val="115000"/>
              </a:lnSpc>
              <a:spcBef>
                <a:spcPts val="0"/>
              </a:spcBef>
              <a:spcAft>
                <a:spcPts val="0"/>
              </a:spcAft>
              <a:buSzPts val="1400"/>
              <a:buFont typeface="Open Sans"/>
              <a:buChar char="•"/>
            </a:pPr>
            <a:r>
              <a:rPr lang="en" sz="1400">
                <a:latin typeface="Open Sans"/>
                <a:ea typeface="Open Sans"/>
                <a:cs typeface="Open Sans"/>
                <a:sym typeface="Open Sans"/>
              </a:rPr>
              <a:t>Hardware/Software aimed at </a:t>
            </a:r>
            <a:r>
              <a:rPr lang="en" sz="1400" b="1">
                <a:latin typeface="Open Sans"/>
                <a:ea typeface="Open Sans"/>
                <a:cs typeface="Open Sans"/>
                <a:sym typeface="Open Sans"/>
              </a:rPr>
              <a:t>general ML assisted speedup of computation</a:t>
            </a:r>
            <a:endParaRPr sz="1400" b="1">
              <a:latin typeface="Open Sans"/>
              <a:ea typeface="Open Sans"/>
              <a:cs typeface="Open Sans"/>
              <a:sym typeface="Open Sans"/>
            </a:endParaRPr>
          </a:p>
          <a:p>
            <a:pPr marL="457200" marR="0" lvl="0" indent="-317500" algn="l" rtl="0">
              <a:lnSpc>
                <a:spcPct val="115000"/>
              </a:lnSpc>
              <a:spcBef>
                <a:spcPts val="0"/>
              </a:spcBef>
              <a:spcAft>
                <a:spcPts val="0"/>
              </a:spcAft>
              <a:buSzPts val="1400"/>
              <a:buFont typeface="Open Sans"/>
              <a:buChar char="•"/>
            </a:pPr>
            <a:r>
              <a:rPr lang="en" sz="1400" b="1">
                <a:highlight>
                  <a:srgbClr val="FFFFFF"/>
                </a:highlight>
                <a:latin typeface="Open Sans"/>
                <a:ea typeface="Open Sans"/>
                <a:cs typeface="Open Sans"/>
                <a:sym typeface="Open Sans"/>
              </a:rPr>
              <a:t>Your health can be engineered </a:t>
            </a:r>
            <a:r>
              <a:rPr lang="en" sz="1400">
                <a:highlight>
                  <a:srgbClr val="FFFFFF"/>
                </a:highlight>
                <a:latin typeface="Open Sans"/>
                <a:ea typeface="Open Sans"/>
                <a:cs typeface="Open Sans"/>
                <a:sym typeface="Open Sans"/>
              </a:rPr>
              <a:t>with ML-assisted </a:t>
            </a:r>
            <a:r>
              <a:rPr lang="en" sz="1400" b="1">
                <a:highlight>
                  <a:srgbClr val="FFFFFF"/>
                </a:highlight>
                <a:latin typeface="Open Sans"/>
                <a:ea typeface="Open Sans"/>
                <a:cs typeface="Open Sans"/>
                <a:sym typeface="Open Sans"/>
              </a:rPr>
              <a:t>personalized nanodevices designed </a:t>
            </a:r>
            <a:r>
              <a:rPr lang="en" sz="1400">
                <a:highlight>
                  <a:srgbClr val="FFFFFF"/>
                </a:highlight>
                <a:latin typeface="Open Sans"/>
                <a:ea typeface="Open Sans"/>
                <a:cs typeface="Open Sans"/>
                <a:sym typeface="Open Sans"/>
              </a:rPr>
              <a:t>based on</a:t>
            </a:r>
            <a:r>
              <a:rPr lang="en" sz="1400" b="1">
                <a:highlight>
                  <a:srgbClr val="FFFFFF"/>
                </a:highlight>
                <a:latin typeface="Open Sans"/>
                <a:ea typeface="Open Sans"/>
                <a:cs typeface="Open Sans"/>
                <a:sym typeface="Open Sans"/>
              </a:rPr>
              <a:t> the ML-assisted digital twin </a:t>
            </a:r>
            <a:r>
              <a:rPr lang="en" sz="1400">
                <a:highlight>
                  <a:srgbClr val="FFFFFF"/>
                </a:highlight>
                <a:latin typeface="Open Sans"/>
                <a:ea typeface="Open Sans"/>
                <a:cs typeface="Open Sans"/>
                <a:sym typeface="Open Sans"/>
              </a:rPr>
              <a:t>of disease in your tissues</a:t>
            </a:r>
            <a:r>
              <a:rPr lang="en" sz="1100">
                <a:solidFill>
                  <a:srgbClr val="222222"/>
                </a:solidFill>
                <a:highlight>
                  <a:srgbClr val="FFFFFF"/>
                </a:highlight>
                <a:latin typeface="Comic Sans MS"/>
                <a:ea typeface="Comic Sans MS"/>
                <a:cs typeface="Comic Sans MS"/>
                <a:sym typeface="Comic Sans MS"/>
              </a:rPr>
              <a:t>  </a:t>
            </a:r>
            <a:endParaRPr sz="1400">
              <a:latin typeface="Open Sans"/>
              <a:ea typeface="Open Sans"/>
              <a:cs typeface="Open Sans"/>
              <a:sym typeface="Open Sans"/>
            </a:endParaRPr>
          </a:p>
        </p:txBody>
      </p:sp>
      <p:sp>
        <p:nvSpPr>
          <p:cNvPr id="896" name="Google Shape;896;p99"/>
          <p:cNvSpPr/>
          <p:nvPr/>
        </p:nvSpPr>
        <p:spPr>
          <a:xfrm>
            <a:off x="445325" y="2764263"/>
            <a:ext cx="744000" cy="744000"/>
          </a:xfrm>
          <a:prstGeom prst="ellipse">
            <a:avLst/>
          </a:prstGeom>
          <a:solidFill>
            <a:srgbClr val="B30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99"/>
          <p:cNvSpPr txBox="1"/>
          <p:nvPr/>
        </p:nvSpPr>
        <p:spPr>
          <a:xfrm>
            <a:off x="635675" y="2847988"/>
            <a:ext cx="304200" cy="3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FFFFF"/>
                </a:solidFill>
                <a:latin typeface="Open Sans"/>
                <a:ea typeface="Open Sans"/>
                <a:cs typeface="Open Sans"/>
                <a:sym typeface="Open Sans"/>
              </a:rPr>
              <a:t>3</a:t>
            </a:r>
            <a:endParaRPr sz="2400" b="1">
              <a:solidFill>
                <a:srgbClr val="FFFFFF"/>
              </a:solidFill>
              <a:latin typeface="Open Sans"/>
              <a:ea typeface="Open Sans"/>
              <a:cs typeface="Open Sans"/>
              <a:sym typeface="Open Sans"/>
            </a:endParaRPr>
          </a:p>
        </p:txBody>
      </p:sp>
      <p:sp>
        <p:nvSpPr>
          <p:cNvPr id="898" name="Google Shape;898;p99"/>
          <p:cNvSpPr/>
          <p:nvPr/>
        </p:nvSpPr>
        <p:spPr>
          <a:xfrm>
            <a:off x="445325" y="3698938"/>
            <a:ext cx="744000" cy="744000"/>
          </a:xfrm>
          <a:prstGeom prst="ellipse">
            <a:avLst/>
          </a:prstGeom>
          <a:solidFill>
            <a:srgbClr val="B30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99"/>
          <p:cNvSpPr txBox="1"/>
          <p:nvPr/>
        </p:nvSpPr>
        <p:spPr>
          <a:xfrm>
            <a:off x="635675" y="3782663"/>
            <a:ext cx="304200" cy="3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FFFFF"/>
                </a:solidFill>
                <a:latin typeface="Open Sans"/>
                <a:ea typeface="Open Sans"/>
                <a:cs typeface="Open Sans"/>
                <a:sym typeface="Open Sans"/>
              </a:rPr>
              <a:t>4</a:t>
            </a:r>
            <a:endParaRPr sz="2400" b="1">
              <a:solidFill>
                <a:srgbClr val="FFFFFF"/>
              </a:solidFill>
              <a:latin typeface="Open Sans"/>
              <a:ea typeface="Open Sans"/>
              <a:cs typeface="Open Sans"/>
              <a:sym typeface="Open San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p100"/>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dk1"/>
              </a:buClr>
              <a:buSzPts val="4500"/>
              <a:buFont typeface="Calibri"/>
              <a:buNone/>
            </a:pPr>
            <a:r>
              <a:rPr lang="en"/>
              <a:t>Extras</a:t>
            </a:r>
            <a:endParaRPr/>
          </a:p>
        </p:txBody>
      </p:sp>
      <p:sp>
        <p:nvSpPr>
          <p:cNvPr id="905" name="Google Shape;905;p100"/>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Autofit/>
          </a:bodyPr>
          <a:lstStyle/>
          <a:p>
            <a:pPr marL="457200" lvl="0" indent="-361950" algn="ctr" rtl="0">
              <a:lnSpc>
                <a:spcPct val="90000"/>
              </a:lnSpc>
              <a:spcBef>
                <a:spcPts val="800"/>
              </a:spcBef>
              <a:spcAft>
                <a:spcPts val="0"/>
              </a:spcAft>
              <a:buClr>
                <a:schemeClr val="dk1"/>
              </a:buClr>
              <a:buSzPts val="1800"/>
              <a:buNone/>
            </a:pPr>
            <a:r>
              <a:rPr lang="en"/>
              <a:t>Graphs measuring popularity of areas</a:t>
            </a:r>
            <a:endParaRPr/>
          </a:p>
        </p:txBody>
      </p:sp>
      <p:sp>
        <p:nvSpPr>
          <p:cNvPr id="906" name="Google Shape;906;p100"/>
          <p:cNvSpPr txBox="1">
            <a:spLocks noGrp="1"/>
          </p:cNvSpPr>
          <p:nvPr>
            <p:ph type="dt" idx="10"/>
          </p:nvPr>
        </p:nvSpPr>
        <p:spPr>
          <a:xfrm>
            <a:off x="7078570" y="4777978"/>
            <a:ext cx="969661" cy="273844"/>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
              <a:t>5/10/2019</a:t>
            </a:r>
            <a:endParaRPr/>
          </a:p>
        </p:txBody>
      </p:sp>
      <p:sp>
        <p:nvSpPr>
          <p:cNvPr id="907" name="Google Shape;907;p100"/>
          <p:cNvSpPr txBox="1">
            <a:spLocks noGrp="1"/>
          </p:cNvSpPr>
          <p:nvPr>
            <p:ph type="sldNum" idx="12"/>
          </p:nvPr>
        </p:nvSpPr>
        <p:spPr>
          <a:xfrm>
            <a:off x="8246603" y="4777978"/>
            <a:ext cx="81852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7"/>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pic>
        <p:nvPicPr>
          <p:cNvPr id="276" name="Google Shape;276;p47"/>
          <p:cNvPicPr preferRelativeResize="0"/>
          <p:nvPr/>
        </p:nvPicPr>
        <p:blipFill rotWithShape="1">
          <a:blip r:embed="rId3">
            <a:alphaModFix/>
          </a:blip>
          <a:srcRect t="11058" b="10509"/>
          <a:stretch/>
        </p:blipFill>
        <p:spPr>
          <a:xfrm>
            <a:off x="400050" y="931688"/>
            <a:ext cx="7965726" cy="3790987"/>
          </a:xfrm>
          <a:prstGeom prst="rect">
            <a:avLst/>
          </a:prstGeom>
          <a:noFill/>
          <a:ln>
            <a:noFill/>
          </a:ln>
        </p:spPr>
      </p:pic>
      <p:cxnSp>
        <p:nvCxnSpPr>
          <p:cNvPr id="277" name="Google Shape;277;p47"/>
          <p:cNvCxnSpPr/>
          <p:nvPr/>
        </p:nvCxnSpPr>
        <p:spPr>
          <a:xfrm>
            <a:off x="278275" y="788150"/>
            <a:ext cx="1887900" cy="0"/>
          </a:xfrm>
          <a:prstGeom prst="straightConnector1">
            <a:avLst/>
          </a:prstGeom>
          <a:noFill/>
          <a:ln w="19050" cap="flat" cmpd="sng">
            <a:solidFill>
              <a:srgbClr val="B30838"/>
            </a:solidFill>
            <a:prstDash val="solid"/>
            <a:round/>
            <a:headEnd type="none" w="med" len="med"/>
            <a:tailEnd type="none" w="med" len="med"/>
          </a:ln>
        </p:spPr>
      </p:cxnSp>
      <p:sp>
        <p:nvSpPr>
          <p:cNvPr id="278" name="Google Shape;278;p47"/>
          <p:cNvSpPr txBox="1">
            <a:spLocks noGrp="1"/>
          </p:cNvSpPr>
          <p:nvPr>
            <p:ph type="title"/>
          </p:nvPr>
        </p:nvSpPr>
        <p:spPr>
          <a:xfrm>
            <a:off x="207725" y="183625"/>
            <a:ext cx="72225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000">
                <a:solidFill>
                  <a:srgbClr val="515151"/>
                </a:solidFill>
              </a:rPr>
              <a:t>Attendance at Major AI Conferences</a:t>
            </a:r>
            <a:endParaRPr sz="2000" b="0">
              <a:solidFill>
                <a:srgbClr val="515151"/>
              </a:solidFill>
              <a:latin typeface="Open Sans SemiBold"/>
              <a:ea typeface="Open Sans SemiBold"/>
              <a:cs typeface="Open Sans SemiBold"/>
              <a:sym typeface="Open Sans SemiBold"/>
            </a:endParaRPr>
          </a:p>
        </p:txBody>
      </p:sp>
      <p:sp>
        <p:nvSpPr>
          <p:cNvPr id="279" name="Google Shape;279;p47"/>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101"/>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pic>
        <p:nvPicPr>
          <p:cNvPr id="913" name="Google Shape;913;p101"/>
          <p:cNvPicPr preferRelativeResize="0"/>
          <p:nvPr/>
        </p:nvPicPr>
        <p:blipFill rotWithShape="1">
          <a:blip r:embed="rId3">
            <a:alphaModFix/>
          </a:blip>
          <a:srcRect t="12471" b="12621"/>
          <a:stretch/>
        </p:blipFill>
        <p:spPr>
          <a:xfrm>
            <a:off x="207725" y="864637"/>
            <a:ext cx="8604186" cy="3848526"/>
          </a:xfrm>
          <a:prstGeom prst="rect">
            <a:avLst/>
          </a:prstGeom>
          <a:noFill/>
          <a:ln>
            <a:noFill/>
          </a:ln>
        </p:spPr>
      </p:pic>
      <p:cxnSp>
        <p:nvCxnSpPr>
          <p:cNvPr id="914" name="Google Shape;914;p101"/>
          <p:cNvCxnSpPr/>
          <p:nvPr/>
        </p:nvCxnSpPr>
        <p:spPr>
          <a:xfrm>
            <a:off x="278275" y="788150"/>
            <a:ext cx="1887900" cy="0"/>
          </a:xfrm>
          <a:prstGeom prst="straightConnector1">
            <a:avLst/>
          </a:prstGeom>
          <a:noFill/>
          <a:ln w="19050" cap="flat" cmpd="sng">
            <a:solidFill>
              <a:srgbClr val="B30838"/>
            </a:solidFill>
            <a:prstDash val="solid"/>
            <a:round/>
            <a:headEnd type="none" w="med" len="med"/>
            <a:tailEnd type="none" w="med" len="med"/>
          </a:ln>
        </p:spPr>
      </p:cxnSp>
      <p:sp>
        <p:nvSpPr>
          <p:cNvPr id="915" name="Google Shape;915;p101"/>
          <p:cNvSpPr txBox="1">
            <a:spLocks noGrp="1"/>
          </p:cNvSpPr>
          <p:nvPr>
            <p:ph type="title"/>
          </p:nvPr>
        </p:nvSpPr>
        <p:spPr>
          <a:xfrm>
            <a:off x="207725" y="183625"/>
            <a:ext cx="72225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000">
                <a:solidFill>
                  <a:srgbClr val="515151"/>
                </a:solidFill>
              </a:rPr>
              <a:t>Papers Submitted: Comparing 7 Conferences and 2 Sums</a:t>
            </a:r>
            <a:endParaRPr sz="2000" b="0">
              <a:solidFill>
                <a:srgbClr val="515151"/>
              </a:solidFill>
              <a:latin typeface="Open Sans SemiBold"/>
              <a:ea typeface="Open Sans SemiBold"/>
              <a:cs typeface="Open Sans SemiBold"/>
              <a:sym typeface="Open Sans SemiBold"/>
            </a:endParaRPr>
          </a:p>
        </p:txBody>
      </p:sp>
      <p:sp>
        <p:nvSpPr>
          <p:cNvPr id="916" name="Google Shape;916;p101"/>
          <p:cNvSpPr/>
          <p:nvPr/>
        </p:nvSpPr>
        <p:spPr>
          <a:xfrm>
            <a:off x="952650" y="1021425"/>
            <a:ext cx="3673200" cy="8565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01"/>
          <p:cNvSpPr txBox="1"/>
          <p:nvPr/>
        </p:nvSpPr>
        <p:spPr>
          <a:xfrm>
            <a:off x="1083925" y="1069875"/>
            <a:ext cx="3355500" cy="75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latin typeface="Open Sans"/>
                <a:ea typeface="Open Sans"/>
                <a:cs typeface="Open Sans"/>
                <a:sym typeface="Open Sans"/>
              </a:rPr>
              <a:t>HPDC not included as talk given there SoCC (other major cloud conference) not included as could find no statistics</a:t>
            </a:r>
            <a:endParaRPr sz="1200">
              <a:latin typeface="Open Sans"/>
              <a:ea typeface="Open Sans"/>
              <a:cs typeface="Open Sans"/>
              <a:sym typeface="Open Sans"/>
            </a:endParaRPr>
          </a:p>
        </p:txBody>
      </p:sp>
      <p:sp>
        <p:nvSpPr>
          <p:cNvPr id="918" name="Google Shape;918;p101"/>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pic>
        <p:nvPicPr>
          <p:cNvPr id="923" name="Google Shape;923;p102"/>
          <p:cNvPicPr preferRelativeResize="0"/>
          <p:nvPr/>
        </p:nvPicPr>
        <p:blipFill rotWithShape="1">
          <a:blip r:embed="rId3">
            <a:alphaModFix/>
          </a:blip>
          <a:srcRect t="10830" b="13851"/>
          <a:stretch/>
        </p:blipFill>
        <p:spPr>
          <a:xfrm>
            <a:off x="278275" y="921025"/>
            <a:ext cx="8409024" cy="3775650"/>
          </a:xfrm>
          <a:prstGeom prst="rect">
            <a:avLst/>
          </a:prstGeom>
          <a:noFill/>
          <a:ln>
            <a:noFill/>
          </a:ln>
        </p:spPr>
      </p:pic>
      <p:sp>
        <p:nvSpPr>
          <p:cNvPr id="924" name="Google Shape;924;p102"/>
          <p:cNvSpPr/>
          <p:nvPr/>
        </p:nvSpPr>
        <p:spPr>
          <a:xfrm>
            <a:off x="4051400" y="3348475"/>
            <a:ext cx="4635900" cy="9513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02"/>
          <p:cNvSpPr txBox="1">
            <a:spLocks noGrp="1"/>
          </p:cNvSpPr>
          <p:nvPr>
            <p:ph type="body" idx="1"/>
          </p:nvPr>
        </p:nvSpPr>
        <p:spPr>
          <a:xfrm>
            <a:off x="4254950" y="3472475"/>
            <a:ext cx="4059300" cy="7443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800"/>
              </a:spcBef>
              <a:spcAft>
                <a:spcPts val="0"/>
              </a:spcAft>
              <a:buNone/>
            </a:pPr>
            <a:r>
              <a:rPr lang="en" sz="1400">
                <a:latin typeface="Open Sans"/>
                <a:ea typeface="Open Sans"/>
                <a:cs typeface="Open Sans"/>
                <a:sym typeface="Open Sans"/>
              </a:rPr>
              <a:t>In 2017, absolute number of papers are</a:t>
            </a:r>
            <a:endParaRPr sz="1400">
              <a:latin typeface="Open Sans"/>
              <a:ea typeface="Open Sans"/>
              <a:cs typeface="Open Sans"/>
              <a:sym typeface="Open Sans"/>
            </a:endParaRPr>
          </a:p>
          <a:p>
            <a:pPr marL="0" lvl="0" indent="0" algn="l" rtl="0">
              <a:lnSpc>
                <a:spcPct val="90000"/>
              </a:lnSpc>
              <a:spcBef>
                <a:spcPts val="1000"/>
              </a:spcBef>
              <a:spcAft>
                <a:spcPts val="0"/>
              </a:spcAft>
              <a:buNone/>
            </a:pPr>
            <a:r>
              <a:rPr lang="en" sz="1400" b="1">
                <a:latin typeface="Open Sans"/>
                <a:ea typeface="Open Sans"/>
                <a:cs typeface="Open Sans"/>
                <a:sym typeface="Open Sans"/>
              </a:rPr>
              <a:t>AI:</a:t>
            </a:r>
            <a:r>
              <a:rPr lang="en" sz="1400">
                <a:latin typeface="Open Sans"/>
                <a:ea typeface="Open Sans"/>
                <a:cs typeface="Open Sans"/>
                <a:sym typeface="Open Sans"/>
              </a:rPr>
              <a:t> 23,922		</a:t>
            </a:r>
            <a:r>
              <a:rPr lang="en" sz="1400" b="1">
                <a:latin typeface="Open Sans"/>
                <a:ea typeface="Open Sans"/>
                <a:cs typeface="Open Sans"/>
                <a:sym typeface="Open Sans"/>
              </a:rPr>
              <a:t>CS:</a:t>
            </a:r>
            <a:r>
              <a:rPr lang="en" sz="1400">
                <a:latin typeface="Open Sans"/>
                <a:ea typeface="Open Sans"/>
                <a:cs typeface="Open Sans"/>
                <a:sym typeface="Open Sans"/>
              </a:rPr>
              <a:t> 383,279	</a:t>
            </a:r>
            <a:r>
              <a:rPr lang="en" sz="1400" b="1">
                <a:latin typeface="Open Sans"/>
                <a:ea typeface="Open Sans"/>
                <a:cs typeface="Open Sans"/>
                <a:sym typeface="Open Sans"/>
              </a:rPr>
              <a:t>All:</a:t>
            </a:r>
            <a:r>
              <a:rPr lang="en" sz="1400">
                <a:latin typeface="Open Sans"/>
                <a:ea typeface="Open Sans"/>
                <a:cs typeface="Open Sans"/>
                <a:sym typeface="Open Sans"/>
              </a:rPr>
              <a:t> 3,032,731</a:t>
            </a:r>
            <a:endParaRPr sz="1400">
              <a:latin typeface="Open Sans"/>
              <a:ea typeface="Open Sans"/>
              <a:cs typeface="Open Sans"/>
              <a:sym typeface="Open Sans"/>
            </a:endParaRPr>
          </a:p>
        </p:txBody>
      </p:sp>
      <p:sp>
        <p:nvSpPr>
          <p:cNvPr id="926" name="Google Shape;926;p102"/>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cxnSp>
        <p:nvCxnSpPr>
          <p:cNvPr id="927" name="Google Shape;927;p102"/>
          <p:cNvCxnSpPr/>
          <p:nvPr/>
        </p:nvCxnSpPr>
        <p:spPr>
          <a:xfrm>
            <a:off x="278275" y="864350"/>
            <a:ext cx="1887900" cy="0"/>
          </a:xfrm>
          <a:prstGeom prst="straightConnector1">
            <a:avLst/>
          </a:prstGeom>
          <a:noFill/>
          <a:ln w="19050" cap="flat" cmpd="sng">
            <a:solidFill>
              <a:srgbClr val="B30838"/>
            </a:solidFill>
            <a:prstDash val="solid"/>
            <a:round/>
            <a:headEnd type="none" w="med" len="med"/>
            <a:tailEnd type="none" w="med" len="med"/>
          </a:ln>
        </p:spPr>
      </p:cxnSp>
      <p:sp>
        <p:nvSpPr>
          <p:cNvPr id="928" name="Google Shape;928;p102"/>
          <p:cNvSpPr txBox="1">
            <a:spLocks noGrp="1"/>
          </p:cNvSpPr>
          <p:nvPr>
            <p:ph type="title"/>
          </p:nvPr>
        </p:nvSpPr>
        <p:spPr>
          <a:xfrm>
            <a:off x="207725" y="259825"/>
            <a:ext cx="72225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000">
                <a:solidFill>
                  <a:srgbClr val="515151"/>
                </a:solidFill>
              </a:rPr>
              <a:t>Arxiv Publications from Aiindex.org</a:t>
            </a:r>
            <a:endParaRPr sz="2000" b="0">
              <a:solidFill>
                <a:srgbClr val="515151"/>
              </a:solidFill>
              <a:latin typeface="Open Sans SemiBold"/>
              <a:ea typeface="Open Sans SemiBold"/>
              <a:cs typeface="Open Sans SemiBold"/>
              <a:sym typeface="Open Sans SemiBold"/>
            </a:endParaRPr>
          </a:p>
        </p:txBody>
      </p:sp>
      <p:sp>
        <p:nvSpPr>
          <p:cNvPr id="929" name="Google Shape;929;p102"/>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61</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103"/>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pic>
        <p:nvPicPr>
          <p:cNvPr id="935" name="Google Shape;935;p103" descr="https://cdn-images-1.medium.com/max/1200/1*oHXweW0hLyEqRUwLjoBG3A.png"/>
          <p:cNvPicPr preferRelativeResize="0"/>
          <p:nvPr/>
        </p:nvPicPr>
        <p:blipFill rotWithShape="1">
          <a:blip r:embed="rId3">
            <a:alphaModFix/>
          </a:blip>
          <a:srcRect t="4578" b="13815"/>
          <a:stretch/>
        </p:blipFill>
        <p:spPr>
          <a:xfrm>
            <a:off x="0" y="1006575"/>
            <a:ext cx="7222500" cy="3453675"/>
          </a:xfrm>
          <a:prstGeom prst="rect">
            <a:avLst/>
          </a:prstGeom>
          <a:noFill/>
          <a:ln>
            <a:noFill/>
          </a:ln>
        </p:spPr>
      </p:pic>
      <p:sp>
        <p:nvSpPr>
          <p:cNvPr id="936" name="Google Shape;936;p103"/>
          <p:cNvSpPr/>
          <p:nvPr/>
        </p:nvSpPr>
        <p:spPr>
          <a:xfrm>
            <a:off x="7159475" y="1087100"/>
            <a:ext cx="1795800" cy="18054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03"/>
          <p:cNvSpPr txBox="1">
            <a:spLocks noGrp="1"/>
          </p:cNvSpPr>
          <p:nvPr>
            <p:ph type="body" idx="1"/>
          </p:nvPr>
        </p:nvSpPr>
        <p:spPr>
          <a:xfrm>
            <a:off x="7187100" y="1128525"/>
            <a:ext cx="1677000" cy="14259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None/>
            </a:pPr>
            <a:r>
              <a:rPr lang="en" sz="1600">
                <a:solidFill>
                  <a:srgbClr val="515151"/>
                </a:solidFill>
                <a:latin typeface="Arial"/>
                <a:ea typeface="Arial"/>
                <a:cs typeface="Arial"/>
                <a:sym typeface="Arial"/>
              </a:rPr>
              <a:t>H5 is h-index calculated over the last 5 years produced in July 2018</a:t>
            </a:r>
            <a:endParaRPr sz="1600">
              <a:solidFill>
                <a:srgbClr val="515151"/>
              </a:solidFill>
              <a:latin typeface="Arial"/>
              <a:ea typeface="Arial"/>
              <a:cs typeface="Arial"/>
              <a:sym typeface="Arial"/>
            </a:endParaRPr>
          </a:p>
        </p:txBody>
      </p:sp>
      <p:cxnSp>
        <p:nvCxnSpPr>
          <p:cNvPr id="938" name="Google Shape;938;p103"/>
          <p:cNvCxnSpPr/>
          <p:nvPr/>
        </p:nvCxnSpPr>
        <p:spPr>
          <a:xfrm>
            <a:off x="278275" y="788150"/>
            <a:ext cx="1887900" cy="0"/>
          </a:xfrm>
          <a:prstGeom prst="straightConnector1">
            <a:avLst/>
          </a:prstGeom>
          <a:noFill/>
          <a:ln w="19050" cap="flat" cmpd="sng">
            <a:solidFill>
              <a:srgbClr val="B30838"/>
            </a:solidFill>
            <a:prstDash val="solid"/>
            <a:round/>
            <a:headEnd type="none" w="med" len="med"/>
            <a:tailEnd type="none" w="med" len="med"/>
          </a:ln>
        </p:spPr>
      </p:cxnSp>
      <p:sp>
        <p:nvSpPr>
          <p:cNvPr id="939" name="Google Shape;939;p103"/>
          <p:cNvSpPr txBox="1">
            <a:spLocks noGrp="1"/>
          </p:cNvSpPr>
          <p:nvPr>
            <p:ph type="title"/>
          </p:nvPr>
        </p:nvSpPr>
        <p:spPr>
          <a:xfrm>
            <a:off x="207725" y="183625"/>
            <a:ext cx="72225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000">
                <a:solidFill>
                  <a:srgbClr val="515151"/>
                </a:solidFill>
              </a:rPr>
              <a:t>H5-index correlated with conference size</a:t>
            </a:r>
            <a:endParaRPr sz="2000" b="0">
              <a:solidFill>
                <a:srgbClr val="515151"/>
              </a:solidFill>
              <a:latin typeface="Open Sans SemiBold"/>
              <a:ea typeface="Open Sans SemiBold"/>
              <a:cs typeface="Open Sans SemiBold"/>
              <a:sym typeface="Open Sans SemiBold"/>
            </a:endParaRPr>
          </a:p>
        </p:txBody>
      </p:sp>
      <p:pic>
        <p:nvPicPr>
          <p:cNvPr id="940" name="Google Shape;940;p103" descr="https://cdn-images-1.medium.com/max/1200/1*oHXweW0hLyEqRUwLjoBG3A.png"/>
          <p:cNvPicPr preferRelativeResize="0"/>
          <p:nvPr/>
        </p:nvPicPr>
        <p:blipFill rotWithShape="1">
          <a:blip r:embed="rId3">
            <a:alphaModFix/>
          </a:blip>
          <a:srcRect t="90248" b="4396"/>
          <a:stretch/>
        </p:blipFill>
        <p:spPr>
          <a:xfrm>
            <a:off x="202075" y="4460250"/>
            <a:ext cx="7222500" cy="226675"/>
          </a:xfrm>
          <a:prstGeom prst="rect">
            <a:avLst/>
          </a:prstGeom>
          <a:noFill/>
          <a:ln>
            <a:noFill/>
          </a:ln>
        </p:spPr>
      </p:pic>
      <p:sp>
        <p:nvSpPr>
          <p:cNvPr id="941" name="Google Shape;941;p103"/>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p104"/>
          <p:cNvSpPr txBox="1">
            <a:spLocks noGrp="1"/>
          </p:cNvSpPr>
          <p:nvPr>
            <p:ph type="sldNum" idx="12"/>
          </p:nvPr>
        </p:nvSpPr>
        <p:spPr>
          <a:xfrm>
            <a:off x="207725" y="4789650"/>
            <a:ext cx="6423600" cy="3540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sp>
        <p:nvSpPr>
          <p:cNvPr id="947" name="Google Shape;947;p104"/>
          <p:cNvSpPr/>
          <p:nvPr/>
        </p:nvSpPr>
        <p:spPr>
          <a:xfrm>
            <a:off x="6931350" y="13475"/>
            <a:ext cx="2219400" cy="46326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04"/>
          <p:cNvSpPr txBox="1"/>
          <p:nvPr/>
        </p:nvSpPr>
        <p:spPr>
          <a:xfrm>
            <a:off x="6849625" y="4066425"/>
            <a:ext cx="2301000" cy="3987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rgbClr val="999999"/>
              </a:buClr>
              <a:buSzPts val="1100"/>
              <a:buFont typeface="Open Sans"/>
              <a:buChar char="➔"/>
            </a:pPr>
            <a:r>
              <a:rPr lang="en" sz="1100" b="1">
                <a:solidFill>
                  <a:srgbClr val="999999"/>
                </a:solidFill>
                <a:latin typeface="Open Sans"/>
                <a:ea typeface="Open Sans"/>
                <a:cs typeface="Open Sans"/>
                <a:sym typeface="Open Sans"/>
              </a:rPr>
              <a:t>Cyberinfrastructure</a:t>
            </a:r>
            <a:endParaRPr sz="1100" b="1">
              <a:solidFill>
                <a:srgbClr val="999999"/>
              </a:solidFill>
              <a:latin typeface="Open Sans"/>
              <a:ea typeface="Open Sans"/>
              <a:cs typeface="Open Sans"/>
              <a:sym typeface="Open Sans"/>
            </a:endParaRPr>
          </a:p>
        </p:txBody>
      </p:sp>
      <p:sp>
        <p:nvSpPr>
          <p:cNvPr id="949" name="Google Shape;949;p104"/>
          <p:cNvSpPr txBox="1"/>
          <p:nvPr/>
        </p:nvSpPr>
        <p:spPr>
          <a:xfrm>
            <a:off x="6849625" y="3766300"/>
            <a:ext cx="2152800" cy="3987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rgbClr val="1155CC"/>
              </a:buClr>
              <a:buSzPts val="1100"/>
              <a:buFont typeface="Open Sans"/>
              <a:buChar char="➔"/>
            </a:pPr>
            <a:r>
              <a:rPr lang="en" sz="1100" b="1">
                <a:solidFill>
                  <a:srgbClr val="1155CC"/>
                </a:solidFill>
                <a:latin typeface="Open Sans"/>
                <a:ea typeface="Open Sans"/>
                <a:cs typeface="Open Sans"/>
                <a:sym typeface="Open Sans"/>
              </a:rPr>
              <a:t>Fog Computing</a:t>
            </a:r>
            <a:endParaRPr sz="1100" b="1">
              <a:solidFill>
                <a:srgbClr val="1155CC"/>
              </a:solidFill>
              <a:latin typeface="Open Sans"/>
              <a:ea typeface="Open Sans"/>
              <a:cs typeface="Open Sans"/>
              <a:sym typeface="Open Sans"/>
            </a:endParaRPr>
          </a:p>
        </p:txBody>
      </p:sp>
      <p:sp>
        <p:nvSpPr>
          <p:cNvPr id="950" name="Google Shape;950;p104"/>
          <p:cNvSpPr txBox="1"/>
          <p:nvPr/>
        </p:nvSpPr>
        <p:spPr>
          <a:xfrm>
            <a:off x="6849625" y="2825475"/>
            <a:ext cx="1989600" cy="3987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rgbClr val="0B5394"/>
              </a:buClr>
              <a:buSzPts val="1100"/>
              <a:buFont typeface="Open Sans"/>
              <a:buChar char="➔"/>
            </a:pPr>
            <a:r>
              <a:rPr lang="en" sz="1100" b="1">
                <a:solidFill>
                  <a:srgbClr val="0B5394"/>
                </a:solidFill>
                <a:latin typeface="Open Sans"/>
                <a:ea typeface="Open Sans"/>
                <a:cs typeface="Open Sans"/>
                <a:sym typeface="Open Sans"/>
              </a:rPr>
              <a:t>HPC</a:t>
            </a:r>
            <a:endParaRPr sz="1100" b="1">
              <a:solidFill>
                <a:srgbClr val="0B5394"/>
              </a:solidFill>
              <a:latin typeface="Open Sans"/>
              <a:ea typeface="Open Sans"/>
              <a:cs typeface="Open Sans"/>
              <a:sym typeface="Open Sans"/>
            </a:endParaRPr>
          </a:p>
        </p:txBody>
      </p:sp>
      <p:sp>
        <p:nvSpPr>
          <p:cNvPr id="951" name="Google Shape;951;p104"/>
          <p:cNvSpPr txBox="1"/>
          <p:nvPr/>
        </p:nvSpPr>
        <p:spPr>
          <a:xfrm>
            <a:off x="6849625" y="1808450"/>
            <a:ext cx="2301000" cy="3987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rgbClr val="E2A91A"/>
              </a:buClr>
              <a:buSzPts val="1100"/>
              <a:buFont typeface="Open Sans"/>
              <a:buChar char="➔"/>
            </a:pPr>
            <a:r>
              <a:rPr lang="en" sz="1100" b="1">
                <a:solidFill>
                  <a:srgbClr val="E2A91A"/>
                </a:solidFill>
                <a:latin typeface="Open Sans"/>
                <a:ea typeface="Open Sans"/>
                <a:cs typeface="Open Sans"/>
                <a:sym typeface="Open Sans"/>
              </a:rPr>
              <a:t>Parallel Computing (Programming Paradigm)</a:t>
            </a:r>
            <a:endParaRPr sz="1100" b="1">
              <a:solidFill>
                <a:srgbClr val="E2A91A"/>
              </a:solidFill>
              <a:latin typeface="Open Sans"/>
              <a:ea typeface="Open Sans"/>
              <a:cs typeface="Open Sans"/>
              <a:sym typeface="Open Sans"/>
            </a:endParaRPr>
          </a:p>
        </p:txBody>
      </p:sp>
      <p:sp>
        <p:nvSpPr>
          <p:cNvPr id="952" name="Google Shape;952;p104"/>
          <p:cNvSpPr/>
          <p:nvPr/>
        </p:nvSpPr>
        <p:spPr>
          <a:xfrm>
            <a:off x="458575" y="1058700"/>
            <a:ext cx="1173300" cy="49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04"/>
          <p:cNvSpPr/>
          <p:nvPr/>
        </p:nvSpPr>
        <p:spPr>
          <a:xfrm>
            <a:off x="3547000" y="1058700"/>
            <a:ext cx="398100" cy="233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04"/>
          <p:cNvSpPr/>
          <p:nvPr/>
        </p:nvSpPr>
        <p:spPr>
          <a:xfrm>
            <a:off x="1092450" y="1105900"/>
            <a:ext cx="1658700" cy="186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04"/>
          <p:cNvSpPr txBox="1"/>
          <p:nvPr/>
        </p:nvSpPr>
        <p:spPr>
          <a:xfrm>
            <a:off x="6849625" y="3445950"/>
            <a:ext cx="2152800" cy="3987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rgbClr val="B45F06"/>
              </a:buClr>
              <a:buSzPts val="1100"/>
              <a:buFont typeface="Open Sans"/>
              <a:buChar char="➔"/>
            </a:pPr>
            <a:r>
              <a:rPr lang="en" sz="1100" b="1">
                <a:solidFill>
                  <a:srgbClr val="B45F06"/>
                </a:solidFill>
                <a:latin typeface="Open Sans"/>
                <a:ea typeface="Open Sans"/>
                <a:cs typeface="Open Sans"/>
                <a:sym typeface="Open Sans"/>
              </a:rPr>
              <a:t>Edge Computing</a:t>
            </a:r>
            <a:endParaRPr sz="1100" b="1">
              <a:solidFill>
                <a:srgbClr val="B45F06"/>
              </a:solidFill>
              <a:latin typeface="Open Sans"/>
              <a:ea typeface="Open Sans"/>
              <a:cs typeface="Open Sans"/>
              <a:sym typeface="Open Sans"/>
            </a:endParaRPr>
          </a:p>
        </p:txBody>
      </p:sp>
      <p:pic>
        <p:nvPicPr>
          <p:cNvPr id="956" name="Google Shape;956;p104"/>
          <p:cNvPicPr preferRelativeResize="0"/>
          <p:nvPr/>
        </p:nvPicPr>
        <p:blipFill rotWithShape="1">
          <a:blip r:embed="rId3">
            <a:alphaModFix/>
          </a:blip>
          <a:srcRect l="98" t="3211" r="1804" b="634"/>
          <a:stretch/>
        </p:blipFill>
        <p:spPr>
          <a:xfrm>
            <a:off x="6950" y="1058700"/>
            <a:ext cx="6825177" cy="3489250"/>
          </a:xfrm>
          <a:prstGeom prst="rect">
            <a:avLst/>
          </a:prstGeom>
          <a:noFill/>
          <a:ln>
            <a:noFill/>
          </a:ln>
        </p:spPr>
      </p:pic>
      <p:sp>
        <p:nvSpPr>
          <p:cNvPr id="957" name="Google Shape;957;p104"/>
          <p:cNvSpPr/>
          <p:nvPr/>
        </p:nvSpPr>
        <p:spPr>
          <a:xfrm>
            <a:off x="517650" y="1058700"/>
            <a:ext cx="4897200" cy="398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04"/>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63</a:t>
            </a:fld>
            <a:endParaRPr/>
          </a:p>
        </p:txBody>
      </p:sp>
      <p:sp>
        <p:nvSpPr>
          <p:cNvPr id="959" name="Google Shape;959;p104"/>
          <p:cNvSpPr txBox="1">
            <a:spLocks noGrp="1"/>
          </p:cNvSpPr>
          <p:nvPr>
            <p:ph type="ctrTitle" idx="4294967295"/>
          </p:nvPr>
        </p:nvSpPr>
        <p:spPr>
          <a:xfrm>
            <a:off x="208225" y="166850"/>
            <a:ext cx="6509400" cy="697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1600" b="0">
                <a:solidFill>
                  <a:srgbClr val="434343"/>
                </a:solidFill>
                <a:latin typeface="Open Sans SemiBold"/>
                <a:ea typeface="Open Sans SemiBold"/>
                <a:cs typeface="Open Sans SemiBold"/>
                <a:sym typeface="Open Sans SemiBold"/>
              </a:rPr>
              <a:t>Some smaller areas: Google Trends last 5 years </a:t>
            </a:r>
            <a:r>
              <a:rPr lang="en" sz="1600" b="0" i="1">
                <a:solidFill>
                  <a:srgbClr val="434343"/>
                </a:solidFill>
                <a:latin typeface="Open Sans SemiBold"/>
                <a:ea typeface="Open Sans SemiBold"/>
                <a:cs typeface="Open Sans SemiBold"/>
                <a:sym typeface="Open Sans SemiBold"/>
              </a:rPr>
              <a:t>(Topics unless otherwise stated)</a:t>
            </a:r>
            <a:endParaRPr sz="1100">
              <a:solidFill>
                <a:srgbClr val="434343"/>
              </a:solidFill>
              <a:latin typeface="Open Sans"/>
              <a:ea typeface="Open Sans"/>
              <a:cs typeface="Open Sans"/>
              <a:sym typeface="Open Sans"/>
            </a:endParaRPr>
          </a:p>
        </p:txBody>
      </p:sp>
      <p:cxnSp>
        <p:nvCxnSpPr>
          <p:cNvPr id="960" name="Google Shape;960;p104"/>
          <p:cNvCxnSpPr/>
          <p:nvPr/>
        </p:nvCxnSpPr>
        <p:spPr>
          <a:xfrm>
            <a:off x="278275" y="940550"/>
            <a:ext cx="1887900" cy="0"/>
          </a:xfrm>
          <a:prstGeom prst="straightConnector1">
            <a:avLst/>
          </a:prstGeom>
          <a:noFill/>
          <a:ln w="19050" cap="flat" cmpd="sng">
            <a:solidFill>
              <a:srgbClr val="B30838"/>
            </a:solidFill>
            <a:prstDash val="solid"/>
            <a:round/>
            <a:headEnd type="none" w="med" len="med"/>
            <a:tailEnd type="none" w="med" len="med"/>
          </a:ln>
        </p:spPr>
      </p:cxn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Google Shape;965;p105"/>
          <p:cNvSpPr txBox="1">
            <a:spLocks noGrp="1"/>
          </p:cNvSpPr>
          <p:nvPr>
            <p:ph type="sldNum" idx="12"/>
          </p:nvPr>
        </p:nvSpPr>
        <p:spPr>
          <a:xfrm>
            <a:off x="207725" y="4789650"/>
            <a:ext cx="6423600" cy="3540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sp>
        <p:nvSpPr>
          <p:cNvPr id="966" name="Google Shape;966;p105"/>
          <p:cNvSpPr/>
          <p:nvPr/>
        </p:nvSpPr>
        <p:spPr>
          <a:xfrm>
            <a:off x="6931350" y="13475"/>
            <a:ext cx="2219400" cy="46326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05"/>
          <p:cNvSpPr txBox="1"/>
          <p:nvPr/>
        </p:nvSpPr>
        <p:spPr>
          <a:xfrm>
            <a:off x="6849625" y="3390800"/>
            <a:ext cx="2219400" cy="3987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E2A91A"/>
              </a:buClr>
              <a:buSzPts val="1200"/>
              <a:buFont typeface="Open Sans"/>
              <a:buChar char="➔"/>
            </a:pPr>
            <a:r>
              <a:rPr lang="en" sz="1200" b="1">
                <a:solidFill>
                  <a:srgbClr val="E2A91A"/>
                </a:solidFill>
                <a:latin typeface="Open Sans"/>
                <a:ea typeface="Open Sans"/>
                <a:cs typeface="Open Sans"/>
                <a:sym typeface="Open Sans"/>
              </a:rPr>
              <a:t>Kubernetes </a:t>
            </a:r>
            <a:br>
              <a:rPr lang="en" sz="1200" b="1">
                <a:solidFill>
                  <a:srgbClr val="E2A91A"/>
                </a:solidFill>
                <a:latin typeface="Open Sans"/>
                <a:ea typeface="Open Sans"/>
                <a:cs typeface="Open Sans"/>
                <a:sym typeface="Open Sans"/>
              </a:rPr>
            </a:br>
            <a:r>
              <a:rPr lang="en" sz="1200" b="1">
                <a:solidFill>
                  <a:srgbClr val="E2A91A"/>
                </a:solidFill>
                <a:latin typeface="Open Sans"/>
                <a:ea typeface="Open Sans"/>
                <a:cs typeface="Open Sans"/>
                <a:sym typeface="Open Sans"/>
              </a:rPr>
              <a:t>(Comp. App)</a:t>
            </a:r>
            <a:endParaRPr sz="1200" b="1">
              <a:solidFill>
                <a:srgbClr val="E2A91A"/>
              </a:solidFill>
              <a:latin typeface="Open Sans"/>
              <a:ea typeface="Open Sans"/>
              <a:cs typeface="Open Sans"/>
              <a:sym typeface="Open Sans"/>
            </a:endParaRPr>
          </a:p>
        </p:txBody>
      </p:sp>
      <p:sp>
        <p:nvSpPr>
          <p:cNvPr id="968" name="Google Shape;968;p105"/>
          <p:cNvSpPr txBox="1"/>
          <p:nvPr/>
        </p:nvSpPr>
        <p:spPr>
          <a:xfrm>
            <a:off x="6849625" y="2700838"/>
            <a:ext cx="2152800" cy="3987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3D85C6"/>
              </a:buClr>
              <a:buSzPts val="1200"/>
              <a:buFont typeface="Open Sans"/>
              <a:buChar char="➔"/>
            </a:pPr>
            <a:r>
              <a:rPr lang="en" sz="1200" b="1">
                <a:solidFill>
                  <a:srgbClr val="3D85C6"/>
                </a:solidFill>
                <a:latin typeface="Open Sans"/>
                <a:ea typeface="Open Sans"/>
                <a:cs typeface="Open Sans"/>
                <a:sym typeface="Open Sans"/>
              </a:rPr>
              <a:t>Docker (Software)</a:t>
            </a:r>
            <a:endParaRPr sz="1200" b="1">
              <a:solidFill>
                <a:srgbClr val="3D85C6"/>
              </a:solidFill>
              <a:latin typeface="Open Sans"/>
              <a:ea typeface="Open Sans"/>
              <a:cs typeface="Open Sans"/>
              <a:sym typeface="Open Sans"/>
            </a:endParaRPr>
          </a:p>
        </p:txBody>
      </p:sp>
      <p:sp>
        <p:nvSpPr>
          <p:cNvPr id="969" name="Google Shape;969;p105"/>
          <p:cNvSpPr txBox="1"/>
          <p:nvPr/>
        </p:nvSpPr>
        <p:spPr>
          <a:xfrm>
            <a:off x="6849625" y="1746550"/>
            <a:ext cx="1989600" cy="3987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B45F06"/>
              </a:buClr>
              <a:buSzPts val="1200"/>
              <a:buFont typeface="Open Sans"/>
              <a:buChar char="➔"/>
            </a:pPr>
            <a:r>
              <a:rPr lang="en" sz="1200" b="1">
                <a:solidFill>
                  <a:srgbClr val="B45F06"/>
                </a:solidFill>
                <a:latin typeface="Open Sans"/>
                <a:ea typeface="Open Sans"/>
                <a:cs typeface="Open Sans"/>
                <a:sym typeface="Open Sans"/>
              </a:rPr>
              <a:t>Amazon Web Services</a:t>
            </a:r>
            <a:endParaRPr sz="1200" b="1">
              <a:solidFill>
                <a:srgbClr val="B45F06"/>
              </a:solidFill>
              <a:latin typeface="Open Sans"/>
              <a:ea typeface="Open Sans"/>
              <a:cs typeface="Open Sans"/>
              <a:sym typeface="Open Sans"/>
            </a:endParaRPr>
          </a:p>
        </p:txBody>
      </p:sp>
      <p:sp>
        <p:nvSpPr>
          <p:cNvPr id="970" name="Google Shape;970;p105"/>
          <p:cNvSpPr txBox="1"/>
          <p:nvPr/>
        </p:nvSpPr>
        <p:spPr>
          <a:xfrm>
            <a:off x="6849625" y="1106100"/>
            <a:ext cx="1989600" cy="3987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1155CC"/>
              </a:buClr>
              <a:buSzPts val="1200"/>
              <a:buFont typeface="Open Sans"/>
              <a:buChar char="➔"/>
            </a:pPr>
            <a:r>
              <a:rPr lang="en" sz="1200" b="1">
                <a:solidFill>
                  <a:srgbClr val="1155CC"/>
                </a:solidFill>
                <a:latin typeface="Open Sans"/>
                <a:ea typeface="Open Sans"/>
                <a:cs typeface="Open Sans"/>
                <a:sym typeface="Open Sans"/>
              </a:rPr>
              <a:t>Artificial Intelligence</a:t>
            </a:r>
            <a:endParaRPr sz="1200" b="1">
              <a:solidFill>
                <a:srgbClr val="1155CC"/>
              </a:solidFill>
              <a:latin typeface="Open Sans"/>
              <a:ea typeface="Open Sans"/>
              <a:cs typeface="Open Sans"/>
              <a:sym typeface="Open Sans"/>
            </a:endParaRPr>
          </a:p>
        </p:txBody>
      </p:sp>
      <p:sp>
        <p:nvSpPr>
          <p:cNvPr id="971" name="Google Shape;971;p105"/>
          <p:cNvSpPr/>
          <p:nvPr/>
        </p:nvSpPr>
        <p:spPr>
          <a:xfrm>
            <a:off x="458575" y="1058700"/>
            <a:ext cx="1173300" cy="49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05"/>
          <p:cNvSpPr/>
          <p:nvPr/>
        </p:nvSpPr>
        <p:spPr>
          <a:xfrm>
            <a:off x="3547000" y="1058700"/>
            <a:ext cx="398100" cy="233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05"/>
          <p:cNvSpPr/>
          <p:nvPr/>
        </p:nvSpPr>
        <p:spPr>
          <a:xfrm>
            <a:off x="1092450" y="1105900"/>
            <a:ext cx="1658700" cy="186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05"/>
          <p:cNvSpPr txBox="1"/>
          <p:nvPr/>
        </p:nvSpPr>
        <p:spPr>
          <a:xfrm>
            <a:off x="6849625" y="2329175"/>
            <a:ext cx="2294400" cy="3987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999999"/>
              </a:buClr>
              <a:buSzPts val="1200"/>
              <a:buFont typeface="Open Sans"/>
              <a:buChar char="➔"/>
            </a:pPr>
            <a:r>
              <a:rPr lang="en" sz="1200" b="1">
                <a:solidFill>
                  <a:srgbClr val="999999"/>
                </a:solidFill>
                <a:latin typeface="Open Sans"/>
                <a:ea typeface="Open Sans"/>
                <a:cs typeface="Open Sans"/>
                <a:sym typeface="Open Sans"/>
              </a:rPr>
              <a:t>Azure (Comp. App)</a:t>
            </a:r>
            <a:endParaRPr sz="1200" b="1">
              <a:solidFill>
                <a:srgbClr val="999999"/>
              </a:solidFill>
              <a:latin typeface="Open Sans"/>
              <a:ea typeface="Open Sans"/>
              <a:cs typeface="Open Sans"/>
              <a:sym typeface="Open Sans"/>
            </a:endParaRPr>
          </a:p>
        </p:txBody>
      </p:sp>
      <p:sp>
        <p:nvSpPr>
          <p:cNvPr id="975" name="Google Shape;975;p105"/>
          <p:cNvSpPr/>
          <p:nvPr/>
        </p:nvSpPr>
        <p:spPr>
          <a:xfrm>
            <a:off x="517650" y="1058700"/>
            <a:ext cx="4897200" cy="398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6" name="Google Shape;976;p105"/>
          <p:cNvPicPr preferRelativeResize="0"/>
          <p:nvPr/>
        </p:nvPicPr>
        <p:blipFill rotWithShape="1">
          <a:blip r:embed="rId3">
            <a:alphaModFix/>
          </a:blip>
          <a:srcRect t="15081" r="1883"/>
          <a:stretch/>
        </p:blipFill>
        <p:spPr>
          <a:xfrm>
            <a:off x="1" y="1150320"/>
            <a:ext cx="6931349" cy="3380055"/>
          </a:xfrm>
          <a:prstGeom prst="rect">
            <a:avLst/>
          </a:prstGeom>
          <a:noFill/>
          <a:ln>
            <a:noFill/>
          </a:ln>
        </p:spPr>
      </p:pic>
      <p:sp>
        <p:nvSpPr>
          <p:cNvPr id="977" name="Google Shape;977;p105"/>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64</a:t>
            </a:fld>
            <a:endParaRPr/>
          </a:p>
        </p:txBody>
      </p:sp>
      <p:sp>
        <p:nvSpPr>
          <p:cNvPr id="978" name="Google Shape;978;p105"/>
          <p:cNvSpPr txBox="1">
            <a:spLocks noGrp="1"/>
          </p:cNvSpPr>
          <p:nvPr>
            <p:ph type="ctrTitle" idx="4294967295"/>
          </p:nvPr>
        </p:nvSpPr>
        <p:spPr>
          <a:xfrm>
            <a:off x="208225" y="166850"/>
            <a:ext cx="6509400" cy="697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1600" b="0">
                <a:solidFill>
                  <a:srgbClr val="434343"/>
                </a:solidFill>
                <a:latin typeface="Open Sans SemiBold"/>
                <a:ea typeface="Open Sans SemiBold"/>
                <a:cs typeface="Open Sans SemiBold"/>
                <a:sym typeface="Open Sans SemiBold"/>
              </a:rPr>
              <a:t>Some growing areas: Google Trends last 5 years </a:t>
            </a:r>
            <a:r>
              <a:rPr lang="en" sz="1600" b="0" i="1">
                <a:solidFill>
                  <a:srgbClr val="434343"/>
                </a:solidFill>
                <a:latin typeface="Open Sans SemiBold"/>
                <a:ea typeface="Open Sans SemiBold"/>
                <a:cs typeface="Open Sans SemiBold"/>
                <a:sym typeface="Open Sans SemiBold"/>
              </a:rPr>
              <a:t>(Topics unless otherwise stated)</a:t>
            </a:r>
            <a:endParaRPr sz="1100">
              <a:solidFill>
                <a:srgbClr val="434343"/>
              </a:solidFill>
              <a:latin typeface="Open Sans"/>
              <a:ea typeface="Open Sans"/>
              <a:cs typeface="Open Sans"/>
              <a:sym typeface="Open Sans"/>
            </a:endParaRPr>
          </a:p>
        </p:txBody>
      </p:sp>
      <p:cxnSp>
        <p:nvCxnSpPr>
          <p:cNvPr id="979" name="Google Shape;979;p105"/>
          <p:cNvCxnSpPr/>
          <p:nvPr/>
        </p:nvCxnSpPr>
        <p:spPr>
          <a:xfrm>
            <a:off x="278275" y="940550"/>
            <a:ext cx="1887900" cy="0"/>
          </a:xfrm>
          <a:prstGeom prst="straightConnector1">
            <a:avLst/>
          </a:prstGeom>
          <a:noFill/>
          <a:ln w="19050" cap="flat" cmpd="sng">
            <a:solidFill>
              <a:srgbClr val="B30838"/>
            </a:solidFill>
            <a:prstDash val="solid"/>
            <a:round/>
            <a:headEnd type="none" w="med" len="med"/>
            <a:tailEnd type="none" w="med" len="med"/>
          </a:ln>
        </p:spPr>
      </p:cxn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Google Shape;984;p106"/>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dk1"/>
              </a:buClr>
              <a:buSzPts val="4500"/>
              <a:buFont typeface="Calibri"/>
              <a:buNone/>
            </a:pPr>
            <a:r>
              <a:rPr lang="en"/>
              <a:t>Extras</a:t>
            </a:r>
            <a:endParaRPr/>
          </a:p>
        </p:txBody>
      </p:sp>
      <p:sp>
        <p:nvSpPr>
          <p:cNvPr id="985" name="Google Shape;985;p106"/>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p>
            <a:pPr marL="457200" lvl="0" indent="-361950" algn="ctr" rtl="0">
              <a:lnSpc>
                <a:spcPct val="90000"/>
              </a:lnSpc>
              <a:spcBef>
                <a:spcPts val="800"/>
              </a:spcBef>
              <a:spcAft>
                <a:spcPts val="0"/>
              </a:spcAft>
              <a:buClr>
                <a:schemeClr val="dk1"/>
              </a:buClr>
              <a:buSzPts val="1800"/>
              <a:buNone/>
            </a:pPr>
            <a:r>
              <a:rPr lang="en"/>
              <a:t>Details on SysML conference</a:t>
            </a:r>
            <a:endParaRPr/>
          </a:p>
        </p:txBody>
      </p:sp>
      <p:sp>
        <p:nvSpPr>
          <p:cNvPr id="986" name="Google Shape;986;p106"/>
          <p:cNvSpPr txBox="1">
            <a:spLocks noGrp="1"/>
          </p:cNvSpPr>
          <p:nvPr>
            <p:ph type="dt" idx="10"/>
          </p:nvPr>
        </p:nvSpPr>
        <p:spPr>
          <a:xfrm>
            <a:off x="7078570" y="4777978"/>
            <a:ext cx="969600" cy="2739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
              <a:t>5/10/2019</a:t>
            </a:r>
            <a:endParaRPr/>
          </a:p>
        </p:txBody>
      </p:sp>
      <p:sp>
        <p:nvSpPr>
          <p:cNvPr id="987" name="Google Shape;987;p106"/>
          <p:cNvSpPr txBox="1">
            <a:spLocks noGrp="1"/>
          </p:cNvSpPr>
          <p:nvPr>
            <p:ph type="sldNum" idx="12"/>
          </p:nvPr>
        </p:nvSpPr>
        <p:spPr>
          <a:xfrm>
            <a:off x="8246603" y="4777978"/>
            <a:ext cx="818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65</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107"/>
          <p:cNvSpPr txBox="1">
            <a:spLocks noGrp="1"/>
          </p:cNvSpPr>
          <p:nvPr>
            <p:ph type="title"/>
          </p:nvPr>
        </p:nvSpPr>
        <p:spPr>
          <a:xfrm>
            <a:off x="0" y="2027250"/>
            <a:ext cx="2068200" cy="5445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400"/>
              <a:buNone/>
            </a:pPr>
            <a:r>
              <a:rPr lang="en" b="1">
                <a:latin typeface="Open Sans"/>
                <a:ea typeface="Open Sans"/>
                <a:cs typeface="Open Sans"/>
                <a:sym typeface="Open Sans"/>
              </a:rPr>
              <a:t>SysML Conference</a:t>
            </a:r>
            <a:r>
              <a:rPr lang="en"/>
              <a:t> Stanford March 31 - April 2, 2019</a:t>
            </a:r>
            <a:endParaRPr/>
          </a:p>
        </p:txBody>
      </p:sp>
      <p:sp>
        <p:nvSpPr>
          <p:cNvPr id="993" name="Google Shape;993;p107"/>
          <p:cNvSpPr txBox="1">
            <a:spLocks noGrp="1"/>
          </p:cNvSpPr>
          <p:nvPr>
            <p:ph type="dt" idx="4294967295"/>
          </p:nvPr>
        </p:nvSpPr>
        <p:spPr>
          <a:xfrm>
            <a:off x="7078570" y="4777978"/>
            <a:ext cx="969661" cy="273844"/>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
              <a:t>5/10/2019</a:t>
            </a:r>
            <a:endParaRPr/>
          </a:p>
        </p:txBody>
      </p:sp>
      <p:sp>
        <p:nvSpPr>
          <p:cNvPr id="994" name="Google Shape;994;p107"/>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pic>
        <p:nvPicPr>
          <p:cNvPr id="995" name="Google Shape;995;p107"/>
          <p:cNvPicPr preferRelativeResize="0"/>
          <p:nvPr/>
        </p:nvPicPr>
        <p:blipFill rotWithShape="1">
          <a:blip r:embed="rId3">
            <a:alphaModFix/>
          </a:blip>
          <a:srcRect/>
          <a:stretch/>
        </p:blipFill>
        <p:spPr>
          <a:xfrm>
            <a:off x="2068124" y="0"/>
            <a:ext cx="3597937" cy="5143500"/>
          </a:xfrm>
          <a:prstGeom prst="rect">
            <a:avLst/>
          </a:prstGeom>
          <a:noFill/>
          <a:ln>
            <a:noFill/>
          </a:ln>
        </p:spPr>
      </p:pic>
      <p:pic>
        <p:nvPicPr>
          <p:cNvPr id="996" name="Google Shape;996;p107"/>
          <p:cNvPicPr preferRelativeResize="0"/>
          <p:nvPr/>
        </p:nvPicPr>
        <p:blipFill rotWithShape="1">
          <a:blip r:embed="rId4">
            <a:alphaModFix/>
          </a:blip>
          <a:srcRect/>
          <a:stretch/>
        </p:blipFill>
        <p:spPr>
          <a:xfrm>
            <a:off x="5666061" y="0"/>
            <a:ext cx="3415945" cy="51435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108"/>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dk1"/>
              </a:buClr>
              <a:buSzPts val="4500"/>
              <a:buFont typeface="Calibri"/>
              <a:buNone/>
            </a:pPr>
            <a:r>
              <a:rPr lang="en"/>
              <a:t>Extras</a:t>
            </a:r>
            <a:endParaRPr/>
          </a:p>
        </p:txBody>
      </p:sp>
      <p:sp>
        <p:nvSpPr>
          <p:cNvPr id="1002" name="Google Shape;1002;p108"/>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p>
            <a:pPr marL="457200" lvl="0" indent="-361950" algn="ctr" rtl="0">
              <a:lnSpc>
                <a:spcPct val="90000"/>
              </a:lnSpc>
              <a:spcBef>
                <a:spcPts val="800"/>
              </a:spcBef>
              <a:spcAft>
                <a:spcPts val="0"/>
              </a:spcAft>
              <a:buClr>
                <a:schemeClr val="dk1"/>
              </a:buClr>
              <a:buSzPts val="1800"/>
              <a:buNone/>
            </a:pPr>
            <a:r>
              <a:rPr lang="en"/>
              <a:t>Data Science and Jobs</a:t>
            </a:r>
            <a:endParaRPr/>
          </a:p>
        </p:txBody>
      </p:sp>
      <p:sp>
        <p:nvSpPr>
          <p:cNvPr id="1003" name="Google Shape;1003;p108"/>
          <p:cNvSpPr txBox="1">
            <a:spLocks noGrp="1"/>
          </p:cNvSpPr>
          <p:nvPr>
            <p:ph type="dt" idx="10"/>
          </p:nvPr>
        </p:nvSpPr>
        <p:spPr>
          <a:xfrm>
            <a:off x="7078570" y="4777978"/>
            <a:ext cx="969600" cy="2739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
              <a:t>5/10/2019</a:t>
            </a:r>
            <a:endParaRPr/>
          </a:p>
        </p:txBody>
      </p:sp>
      <p:sp>
        <p:nvSpPr>
          <p:cNvPr id="1004" name="Google Shape;1004;p108"/>
          <p:cNvSpPr txBox="1">
            <a:spLocks noGrp="1"/>
          </p:cNvSpPr>
          <p:nvPr>
            <p:ph type="sldNum" idx="12"/>
          </p:nvPr>
        </p:nvSpPr>
        <p:spPr>
          <a:xfrm>
            <a:off x="8246603" y="4777978"/>
            <a:ext cx="818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p109"/>
          <p:cNvSpPr txBox="1">
            <a:spLocks noGrp="1"/>
          </p:cNvSpPr>
          <p:nvPr>
            <p:ph type="title"/>
          </p:nvPr>
        </p:nvSpPr>
        <p:spPr>
          <a:xfrm>
            <a:off x="400050" y="218125"/>
            <a:ext cx="7886700" cy="5445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400"/>
              <a:buNone/>
            </a:pPr>
            <a:r>
              <a:rPr lang="en"/>
              <a:t>Gartner on Data Science, Data Engineering and Software Engineering</a:t>
            </a:r>
            <a:endParaRPr/>
          </a:p>
        </p:txBody>
      </p:sp>
      <p:sp>
        <p:nvSpPr>
          <p:cNvPr id="1010" name="Google Shape;1010;p109"/>
          <p:cNvSpPr txBox="1">
            <a:spLocks noGrp="1"/>
          </p:cNvSpPr>
          <p:nvPr>
            <p:ph type="body" idx="1"/>
          </p:nvPr>
        </p:nvSpPr>
        <p:spPr>
          <a:xfrm>
            <a:off x="125200" y="940044"/>
            <a:ext cx="7886700" cy="3263400"/>
          </a:xfrm>
          <a:prstGeom prst="rect">
            <a:avLst/>
          </a:prstGeom>
          <a:noFill/>
          <a:ln>
            <a:noFill/>
          </a:ln>
        </p:spPr>
        <p:txBody>
          <a:bodyPr spcFirstLastPara="1" wrap="square" lIns="68575" tIns="34275" rIns="68575" bIns="34275" anchor="t" anchorCtr="0">
            <a:noAutofit/>
          </a:bodyPr>
          <a:lstStyle/>
          <a:p>
            <a:pPr marL="457200" lvl="0" indent="-317500" algn="l" rtl="0">
              <a:lnSpc>
                <a:spcPct val="80000"/>
              </a:lnSpc>
              <a:spcBef>
                <a:spcPts val="800"/>
              </a:spcBef>
              <a:spcAft>
                <a:spcPts val="0"/>
              </a:spcAft>
              <a:buClr>
                <a:schemeClr val="dk1"/>
              </a:buClr>
              <a:buSzPts val="1400"/>
              <a:buChar char="•"/>
            </a:pPr>
            <a:r>
              <a:rPr lang="en"/>
              <a:t> Gartner says that job numbers in data science teams are</a:t>
            </a:r>
            <a:endParaRPr/>
          </a:p>
          <a:p>
            <a:pPr marL="457200" lvl="0" indent="-317500" algn="l" rtl="0">
              <a:lnSpc>
                <a:spcPct val="80000"/>
              </a:lnSpc>
              <a:spcBef>
                <a:spcPts val="800"/>
              </a:spcBef>
              <a:spcAft>
                <a:spcPts val="0"/>
              </a:spcAft>
              <a:buClr>
                <a:schemeClr val="dk1"/>
              </a:buClr>
              <a:buSzPts val="1400"/>
              <a:buChar char="•"/>
            </a:pPr>
            <a:r>
              <a:rPr lang="en"/>
              <a:t>10% - Data Scientists are quite small fraction</a:t>
            </a:r>
            <a:endParaRPr/>
          </a:p>
          <a:p>
            <a:pPr marL="457200" lvl="0" indent="-317500" algn="l" rtl="0">
              <a:lnSpc>
                <a:spcPct val="80000"/>
              </a:lnSpc>
              <a:spcBef>
                <a:spcPts val="800"/>
              </a:spcBef>
              <a:spcAft>
                <a:spcPts val="0"/>
              </a:spcAft>
              <a:buClr>
                <a:schemeClr val="dk1"/>
              </a:buClr>
              <a:buSzPts val="1400"/>
              <a:buChar char="•"/>
            </a:pPr>
            <a:r>
              <a:rPr lang="en"/>
              <a:t>20% - Citizen Data Scientists ("decision makers")</a:t>
            </a:r>
            <a:endParaRPr/>
          </a:p>
          <a:p>
            <a:pPr marL="457200" lvl="0" indent="-317500" algn="l" rtl="0">
              <a:lnSpc>
                <a:spcPct val="80000"/>
              </a:lnSpc>
              <a:spcBef>
                <a:spcPts val="800"/>
              </a:spcBef>
              <a:spcAft>
                <a:spcPts val="0"/>
              </a:spcAft>
              <a:buClr>
                <a:schemeClr val="dk1"/>
              </a:buClr>
              <a:buSzPts val="1400"/>
              <a:buChar char="•"/>
            </a:pPr>
            <a:r>
              <a:rPr lang="en"/>
              <a:t>30% - Data Engineers</a:t>
            </a:r>
            <a:endParaRPr/>
          </a:p>
          <a:p>
            <a:pPr marL="457200" lvl="0" indent="-317500" algn="l" rtl="0">
              <a:lnSpc>
                <a:spcPct val="80000"/>
              </a:lnSpc>
              <a:spcBef>
                <a:spcPts val="800"/>
              </a:spcBef>
              <a:spcAft>
                <a:spcPts val="0"/>
              </a:spcAft>
              <a:buClr>
                <a:schemeClr val="dk1"/>
              </a:buClr>
              <a:buSzPts val="1400"/>
              <a:buChar char="•"/>
            </a:pPr>
            <a:r>
              <a:rPr lang="en"/>
              <a:t>20% - Business experts</a:t>
            </a:r>
            <a:endParaRPr/>
          </a:p>
          <a:p>
            <a:pPr marL="457200" lvl="0" indent="-317500" algn="l" rtl="0">
              <a:lnSpc>
                <a:spcPct val="80000"/>
              </a:lnSpc>
              <a:spcBef>
                <a:spcPts val="800"/>
              </a:spcBef>
              <a:spcAft>
                <a:spcPts val="0"/>
              </a:spcAft>
              <a:buClr>
                <a:schemeClr val="dk1"/>
              </a:buClr>
              <a:buSzPts val="1400"/>
              <a:buChar char="•"/>
            </a:pPr>
            <a:r>
              <a:rPr lang="en"/>
              <a:t>15% - Software engineers</a:t>
            </a:r>
            <a:endParaRPr/>
          </a:p>
          <a:p>
            <a:pPr marL="457200" lvl="0" indent="-317500" algn="l" rtl="0">
              <a:lnSpc>
                <a:spcPct val="80000"/>
              </a:lnSpc>
              <a:spcBef>
                <a:spcPts val="800"/>
              </a:spcBef>
              <a:spcAft>
                <a:spcPts val="0"/>
              </a:spcAft>
              <a:buClr>
                <a:schemeClr val="dk1"/>
              </a:buClr>
              <a:buSzPts val="1400"/>
              <a:buChar char="•"/>
            </a:pPr>
            <a:r>
              <a:rPr lang="en"/>
              <a:t>5%   - Quant geeks</a:t>
            </a:r>
            <a:endParaRPr/>
          </a:p>
          <a:p>
            <a:pPr marL="457200" lvl="0" indent="-317500" algn="l" rtl="0">
              <a:lnSpc>
                <a:spcPct val="80000"/>
              </a:lnSpc>
              <a:spcBef>
                <a:spcPts val="800"/>
              </a:spcBef>
              <a:spcAft>
                <a:spcPts val="0"/>
              </a:spcAft>
              <a:buClr>
                <a:schemeClr val="dk1"/>
              </a:buClr>
              <a:buSzPts val="1400"/>
              <a:buChar char="•"/>
            </a:pPr>
            <a:r>
              <a:rPr lang="en"/>
              <a:t>~0% - Unicorns </a:t>
            </a:r>
            <a:br>
              <a:rPr lang="en"/>
            </a:br>
            <a:r>
              <a:rPr lang="en"/>
              <a:t>          (very few exist!)</a:t>
            </a:r>
            <a:endParaRPr/>
          </a:p>
          <a:p>
            <a:pPr marL="457200" lvl="0" indent="-228600" algn="l" rtl="0">
              <a:lnSpc>
                <a:spcPct val="80000"/>
              </a:lnSpc>
              <a:spcBef>
                <a:spcPts val="800"/>
              </a:spcBef>
              <a:spcAft>
                <a:spcPts val="0"/>
              </a:spcAft>
              <a:buClr>
                <a:schemeClr val="dk1"/>
              </a:buClr>
              <a:buSzPts val="1400"/>
              <a:buNone/>
            </a:pPr>
            <a:endParaRPr/>
          </a:p>
        </p:txBody>
      </p:sp>
      <p:sp>
        <p:nvSpPr>
          <p:cNvPr id="1011" name="Google Shape;1011;p109" descr="image.png"/>
          <p:cNvSpPr/>
          <p:nvPr/>
        </p:nvSpPr>
        <p:spPr>
          <a:xfrm>
            <a:off x="4457700" y="2457450"/>
            <a:ext cx="228600" cy="228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pic>
        <p:nvPicPr>
          <p:cNvPr id="1012" name="Google Shape;1012;p109"/>
          <p:cNvPicPr preferRelativeResize="0"/>
          <p:nvPr/>
        </p:nvPicPr>
        <p:blipFill rotWithShape="1">
          <a:blip r:embed="rId3">
            <a:alphaModFix/>
          </a:blip>
          <a:srcRect/>
          <a:stretch/>
        </p:blipFill>
        <p:spPr>
          <a:xfrm>
            <a:off x="3542751" y="2294150"/>
            <a:ext cx="5539149" cy="2118600"/>
          </a:xfrm>
          <a:prstGeom prst="rect">
            <a:avLst/>
          </a:prstGeom>
          <a:noFill/>
          <a:ln>
            <a:noFill/>
          </a:ln>
        </p:spPr>
      </p:pic>
      <p:sp>
        <p:nvSpPr>
          <p:cNvPr id="1013" name="Google Shape;1013;p109"/>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pic>
        <p:nvPicPr>
          <p:cNvPr id="1018" name="Google Shape;1018;p110"/>
          <p:cNvPicPr preferRelativeResize="0"/>
          <p:nvPr/>
        </p:nvPicPr>
        <p:blipFill rotWithShape="1">
          <a:blip r:embed="rId3">
            <a:alphaModFix/>
          </a:blip>
          <a:srcRect/>
          <a:stretch/>
        </p:blipFill>
        <p:spPr>
          <a:xfrm>
            <a:off x="0" y="0"/>
            <a:ext cx="9143999" cy="4729500"/>
          </a:xfrm>
          <a:prstGeom prst="rect">
            <a:avLst/>
          </a:prstGeom>
          <a:noFill/>
          <a:ln>
            <a:noFill/>
          </a:ln>
        </p:spPr>
      </p:pic>
      <p:sp>
        <p:nvSpPr>
          <p:cNvPr id="1019" name="Google Shape;1019;p110"/>
          <p:cNvSpPr txBox="1">
            <a:spLocks noGrp="1"/>
          </p:cNvSpPr>
          <p:nvPr>
            <p:ph type="title"/>
          </p:nvPr>
        </p:nvSpPr>
        <p:spPr>
          <a:xfrm>
            <a:off x="400050" y="446725"/>
            <a:ext cx="7886700" cy="5445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400"/>
              <a:buNone/>
            </a:pPr>
            <a:r>
              <a:rPr lang="en" sz="3000"/>
              <a:t>Indeed.com Trends</a:t>
            </a:r>
            <a:endParaRPr/>
          </a:p>
        </p:txBody>
      </p:sp>
      <p:sp>
        <p:nvSpPr>
          <p:cNvPr id="1020" name="Google Shape;1020;p110"/>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8"/>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grpSp>
        <p:nvGrpSpPr>
          <p:cNvPr id="285" name="Google Shape;285;p48"/>
          <p:cNvGrpSpPr/>
          <p:nvPr/>
        </p:nvGrpSpPr>
        <p:grpSpPr>
          <a:xfrm>
            <a:off x="184075" y="491175"/>
            <a:ext cx="8775950" cy="4190525"/>
            <a:chOff x="184075" y="491175"/>
            <a:chExt cx="8775950" cy="4190525"/>
          </a:xfrm>
        </p:grpSpPr>
        <p:pic>
          <p:nvPicPr>
            <p:cNvPr id="286" name="Google Shape;286;p48"/>
            <p:cNvPicPr preferRelativeResize="0"/>
            <p:nvPr/>
          </p:nvPicPr>
          <p:blipFill rotWithShape="1">
            <a:blip r:embed="rId3">
              <a:alphaModFix/>
            </a:blip>
            <a:srcRect t="12439" b="13425"/>
            <a:stretch/>
          </p:blipFill>
          <p:spPr>
            <a:xfrm>
              <a:off x="184075" y="868575"/>
              <a:ext cx="8318499" cy="3813125"/>
            </a:xfrm>
            <a:prstGeom prst="rect">
              <a:avLst/>
            </a:prstGeom>
            <a:noFill/>
            <a:ln>
              <a:noFill/>
            </a:ln>
          </p:spPr>
        </p:pic>
        <p:sp>
          <p:nvSpPr>
            <p:cNvPr id="287" name="Google Shape;287;p48"/>
            <p:cNvSpPr txBox="1"/>
            <p:nvPr/>
          </p:nvSpPr>
          <p:spPr>
            <a:xfrm>
              <a:off x="8432257" y="868571"/>
              <a:ext cx="527700" cy="2139000"/>
            </a:xfrm>
            <a:prstGeom prst="rect">
              <a:avLst/>
            </a:prstGeom>
            <a:noFill/>
            <a:ln>
              <a:noFill/>
            </a:ln>
          </p:spPr>
          <p:txBody>
            <a:bodyPr spcFirstLastPara="1" wrap="square" lIns="91425" tIns="45700" rIns="91425" bIns="45700" anchor="t" anchorCtr="0">
              <a:noAutofit/>
            </a:bodyPr>
            <a:lstStyle/>
            <a:p>
              <a:pPr marL="0" marR="0" lvl="0" indent="0" algn="r" rtl="0">
                <a:lnSpc>
                  <a:spcPct val="155000"/>
                </a:lnSpc>
                <a:spcBef>
                  <a:spcPts val="0"/>
                </a:spcBef>
                <a:spcAft>
                  <a:spcPts val="0"/>
                </a:spcAft>
                <a:buNone/>
              </a:pPr>
              <a:r>
                <a:rPr lang="en" sz="1300" i="0" u="none" strike="noStrike" cap="none">
                  <a:solidFill>
                    <a:srgbClr val="000000"/>
                  </a:solidFill>
                  <a:latin typeface="Open Sans"/>
                  <a:ea typeface="Open Sans"/>
                  <a:cs typeface="Open Sans"/>
                  <a:sym typeface="Open Sans"/>
                </a:rPr>
                <a:t>39</a:t>
              </a:r>
              <a:endParaRPr sz="1300">
                <a:latin typeface="Open Sans"/>
                <a:ea typeface="Open Sans"/>
                <a:cs typeface="Open Sans"/>
                <a:sym typeface="Open Sans"/>
              </a:endParaRPr>
            </a:p>
            <a:p>
              <a:pPr marL="0" marR="0" lvl="0" indent="0" algn="r" rtl="0">
                <a:lnSpc>
                  <a:spcPct val="155000"/>
                </a:lnSpc>
                <a:spcBef>
                  <a:spcPts val="0"/>
                </a:spcBef>
                <a:spcAft>
                  <a:spcPts val="0"/>
                </a:spcAft>
                <a:buNone/>
              </a:pPr>
              <a:r>
                <a:rPr lang="en" sz="1300" i="0" u="none" strike="noStrike" cap="none">
                  <a:solidFill>
                    <a:srgbClr val="000000"/>
                  </a:solidFill>
                  <a:latin typeface="Open Sans"/>
                  <a:ea typeface="Open Sans"/>
                  <a:cs typeface="Open Sans"/>
                  <a:sym typeface="Open Sans"/>
                </a:rPr>
                <a:t>28</a:t>
              </a:r>
              <a:endParaRPr sz="1300">
                <a:latin typeface="Open Sans"/>
                <a:ea typeface="Open Sans"/>
                <a:cs typeface="Open Sans"/>
                <a:sym typeface="Open Sans"/>
              </a:endParaRPr>
            </a:p>
            <a:p>
              <a:pPr marL="0" marR="0" lvl="0" indent="0" algn="r" rtl="0">
                <a:lnSpc>
                  <a:spcPct val="155000"/>
                </a:lnSpc>
                <a:spcBef>
                  <a:spcPts val="0"/>
                </a:spcBef>
                <a:spcAft>
                  <a:spcPts val="0"/>
                </a:spcAft>
                <a:buNone/>
              </a:pPr>
              <a:r>
                <a:rPr lang="en" sz="1300" i="0" u="none" strike="noStrike" cap="none">
                  <a:solidFill>
                    <a:srgbClr val="000000"/>
                  </a:solidFill>
                  <a:latin typeface="Open Sans"/>
                  <a:ea typeface="Open Sans"/>
                  <a:cs typeface="Open Sans"/>
                  <a:sym typeface="Open Sans"/>
                </a:rPr>
                <a:t>43</a:t>
              </a:r>
              <a:endParaRPr sz="1300">
                <a:latin typeface="Open Sans"/>
                <a:ea typeface="Open Sans"/>
                <a:cs typeface="Open Sans"/>
                <a:sym typeface="Open Sans"/>
              </a:endParaRPr>
            </a:p>
            <a:p>
              <a:pPr marL="0" marR="0" lvl="0" indent="0" algn="r" rtl="0">
                <a:lnSpc>
                  <a:spcPct val="155000"/>
                </a:lnSpc>
                <a:spcBef>
                  <a:spcPts val="0"/>
                </a:spcBef>
                <a:spcAft>
                  <a:spcPts val="0"/>
                </a:spcAft>
                <a:buNone/>
              </a:pPr>
              <a:r>
                <a:rPr lang="en" sz="1300" i="0" u="none" strike="noStrike" cap="none">
                  <a:solidFill>
                    <a:srgbClr val="000000"/>
                  </a:solidFill>
                  <a:latin typeface="Open Sans"/>
                  <a:ea typeface="Open Sans"/>
                  <a:cs typeface="Open Sans"/>
                  <a:sym typeface="Open Sans"/>
                </a:rPr>
                <a:t>47</a:t>
              </a:r>
              <a:endParaRPr sz="1300">
                <a:latin typeface="Open Sans"/>
                <a:ea typeface="Open Sans"/>
                <a:cs typeface="Open Sans"/>
                <a:sym typeface="Open Sans"/>
              </a:endParaRPr>
            </a:p>
            <a:p>
              <a:pPr marL="0" marR="0" lvl="0" indent="0" algn="r" rtl="0">
                <a:lnSpc>
                  <a:spcPct val="155000"/>
                </a:lnSpc>
                <a:spcBef>
                  <a:spcPts val="0"/>
                </a:spcBef>
                <a:spcAft>
                  <a:spcPts val="0"/>
                </a:spcAft>
                <a:buNone/>
              </a:pPr>
              <a:r>
                <a:rPr lang="en" sz="1300" i="0" u="none" strike="noStrike" cap="none">
                  <a:solidFill>
                    <a:srgbClr val="000000"/>
                  </a:solidFill>
                  <a:latin typeface="Open Sans"/>
                  <a:ea typeface="Open Sans"/>
                  <a:cs typeface="Open Sans"/>
                  <a:sym typeface="Open Sans"/>
                </a:rPr>
                <a:t>37</a:t>
              </a:r>
              <a:endParaRPr sz="1300">
                <a:latin typeface="Open Sans"/>
                <a:ea typeface="Open Sans"/>
                <a:cs typeface="Open Sans"/>
                <a:sym typeface="Open Sans"/>
              </a:endParaRPr>
            </a:p>
            <a:p>
              <a:pPr marL="0" marR="0" lvl="0" indent="0" algn="r" rtl="0">
                <a:lnSpc>
                  <a:spcPct val="155000"/>
                </a:lnSpc>
                <a:spcBef>
                  <a:spcPts val="0"/>
                </a:spcBef>
                <a:spcAft>
                  <a:spcPts val="0"/>
                </a:spcAft>
                <a:buNone/>
              </a:pPr>
              <a:r>
                <a:rPr lang="en" sz="1300" i="0" u="none" strike="noStrike" cap="none">
                  <a:solidFill>
                    <a:srgbClr val="000000"/>
                  </a:solidFill>
                  <a:latin typeface="Open Sans"/>
                  <a:ea typeface="Open Sans"/>
                  <a:cs typeface="Open Sans"/>
                  <a:sym typeface="Open Sans"/>
                </a:rPr>
                <a:t>&lt;12</a:t>
              </a:r>
              <a:endParaRPr sz="1300">
                <a:latin typeface="Open Sans"/>
                <a:ea typeface="Open Sans"/>
                <a:cs typeface="Open Sans"/>
                <a:sym typeface="Open Sans"/>
              </a:endParaRPr>
            </a:p>
            <a:p>
              <a:pPr marL="0" marR="0" lvl="0" indent="0" algn="r" rtl="0">
                <a:lnSpc>
                  <a:spcPct val="155000"/>
                </a:lnSpc>
                <a:spcBef>
                  <a:spcPts val="0"/>
                </a:spcBef>
                <a:spcAft>
                  <a:spcPts val="0"/>
                </a:spcAft>
                <a:buNone/>
              </a:pPr>
              <a:r>
                <a:rPr lang="en" sz="1300" i="0" u="none" strike="noStrike" cap="none">
                  <a:solidFill>
                    <a:srgbClr val="000000"/>
                  </a:solidFill>
                  <a:latin typeface="Open Sans"/>
                  <a:ea typeface="Open Sans"/>
                  <a:cs typeface="Open Sans"/>
                  <a:sym typeface="Open Sans"/>
                </a:rPr>
                <a:t>25</a:t>
              </a:r>
              <a:endParaRPr sz="1300">
                <a:latin typeface="Open Sans"/>
                <a:ea typeface="Open Sans"/>
                <a:cs typeface="Open Sans"/>
                <a:sym typeface="Open Sans"/>
              </a:endParaRPr>
            </a:p>
          </p:txBody>
        </p:sp>
        <p:sp>
          <p:nvSpPr>
            <p:cNvPr id="288" name="Google Shape;288;p48"/>
            <p:cNvSpPr txBox="1"/>
            <p:nvPr/>
          </p:nvSpPr>
          <p:spPr>
            <a:xfrm>
              <a:off x="8091525" y="491175"/>
              <a:ext cx="868500" cy="307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 sz="1300" b="1" i="0" u="none" strike="noStrike" cap="none">
                  <a:solidFill>
                    <a:srgbClr val="515151"/>
                  </a:solidFill>
                  <a:latin typeface="Open Sans"/>
                  <a:ea typeface="Open Sans"/>
                  <a:cs typeface="Open Sans"/>
                  <a:sym typeface="Open Sans"/>
                </a:rPr>
                <a:t>h5index</a:t>
              </a:r>
              <a:endParaRPr sz="1300" b="1">
                <a:solidFill>
                  <a:srgbClr val="515151"/>
                </a:solidFill>
                <a:latin typeface="Open Sans"/>
                <a:ea typeface="Open Sans"/>
                <a:cs typeface="Open Sans"/>
                <a:sym typeface="Open Sans"/>
              </a:endParaRPr>
            </a:p>
          </p:txBody>
        </p:sp>
      </p:grpSp>
      <p:cxnSp>
        <p:nvCxnSpPr>
          <p:cNvPr id="289" name="Google Shape;289;p48"/>
          <p:cNvCxnSpPr/>
          <p:nvPr/>
        </p:nvCxnSpPr>
        <p:spPr>
          <a:xfrm>
            <a:off x="278275" y="788150"/>
            <a:ext cx="1887900" cy="0"/>
          </a:xfrm>
          <a:prstGeom prst="straightConnector1">
            <a:avLst/>
          </a:prstGeom>
          <a:noFill/>
          <a:ln w="19050" cap="flat" cmpd="sng">
            <a:solidFill>
              <a:srgbClr val="B30838"/>
            </a:solidFill>
            <a:prstDash val="solid"/>
            <a:round/>
            <a:headEnd type="none" w="med" len="med"/>
            <a:tailEnd type="none" w="med" len="med"/>
          </a:ln>
        </p:spPr>
      </p:cxnSp>
      <p:sp>
        <p:nvSpPr>
          <p:cNvPr id="290" name="Google Shape;290;p48"/>
          <p:cNvSpPr txBox="1">
            <a:spLocks noGrp="1"/>
          </p:cNvSpPr>
          <p:nvPr>
            <p:ph type="title"/>
          </p:nvPr>
        </p:nvSpPr>
        <p:spPr>
          <a:xfrm>
            <a:off x="207725" y="183625"/>
            <a:ext cx="72225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000">
                <a:solidFill>
                  <a:srgbClr val="515151"/>
                </a:solidFill>
              </a:rPr>
              <a:t>Papers Submitted at 7 Conferences</a:t>
            </a:r>
            <a:endParaRPr sz="2000" b="0">
              <a:solidFill>
                <a:srgbClr val="515151"/>
              </a:solidFill>
              <a:latin typeface="Open Sans SemiBold"/>
              <a:ea typeface="Open Sans SemiBold"/>
              <a:cs typeface="Open Sans SemiBold"/>
              <a:sym typeface="Open Sans SemiBold"/>
            </a:endParaRPr>
          </a:p>
        </p:txBody>
      </p:sp>
      <p:sp>
        <p:nvSpPr>
          <p:cNvPr id="291" name="Google Shape;291;p48"/>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111"/>
          <p:cNvSpPr txBox="1">
            <a:spLocks noGrp="1"/>
          </p:cNvSpPr>
          <p:nvPr>
            <p:ph type="title"/>
          </p:nvPr>
        </p:nvSpPr>
        <p:spPr>
          <a:xfrm>
            <a:off x="108850" y="218125"/>
            <a:ext cx="2354100" cy="5445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400"/>
              <a:buNone/>
            </a:pPr>
            <a:r>
              <a:rPr lang="en" sz="3000"/>
              <a:t>Indeed.com Trends</a:t>
            </a:r>
            <a:endParaRPr/>
          </a:p>
        </p:txBody>
      </p:sp>
      <p:sp>
        <p:nvSpPr>
          <p:cNvPr id="1026" name="Google Shape;1026;p111"/>
          <p:cNvSpPr txBox="1">
            <a:spLocks noGrp="1"/>
          </p:cNvSpPr>
          <p:nvPr>
            <p:ph type="body" idx="1"/>
          </p:nvPr>
        </p:nvSpPr>
        <p:spPr>
          <a:xfrm>
            <a:off x="108850" y="1369225"/>
            <a:ext cx="2259000" cy="3263400"/>
          </a:xfrm>
          <a:prstGeom prst="rect">
            <a:avLst/>
          </a:prstGeom>
          <a:noFill/>
          <a:ln>
            <a:noFill/>
          </a:ln>
        </p:spPr>
        <p:txBody>
          <a:bodyPr spcFirstLastPara="1" wrap="square" lIns="68575" tIns="34275" rIns="68575" bIns="34275" anchor="t" anchorCtr="0">
            <a:noAutofit/>
          </a:bodyPr>
          <a:lstStyle/>
          <a:p>
            <a:pPr marL="457200" lvl="0" indent="-317500" algn="l" rtl="0">
              <a:lnSpc>
                <a:spcPct val="90000"/>
              </a:lnSpc>
              <a:spcBef>
                <a:spcPts val="800"/>
              </a:spcBef>
              <a:spcAft>
                <a:spcPts val="0"/>
              </a:spcAft>
              <a:buClr>
                <a:schemeClr val="dk1"/>
              </a:buClr>
              <a:buSzPts val="1400"/>
              <a:buChar char="•"/>
            </a:pPr>
            <a:r>
              <a:rPr lang="en"/>
              <a:t>Note Job Seeker and Jobs posted reversed</a:t>
            </a:r>
            <a:endParaRPr/>
          </a:p>
        </p:txBody>
      </p:sp>
      <p:pic>
        <p:nvPicPr>
          <p:cNvPr id="1027" name="Google Shape;1027;p111"/>
          <p:cNvPicPr preferRelativeResize="0"/>
          <p:nvPr/>
        </p:nvPicPr>
        <p:blipFill rotWithShape="1">
          <a:blip r:embed="rId3">
            <a:alphaModFix/>
          </a:blip>
          <a:srcRect/>
          <a:stretch/>
        </p:blipFill>
        <p:spPr>
          <a:xfrm>
            <a:off x="2461657" y="0"/>
            <a:ext cx="6599792" cy="5143500"/>
          </a:xfrm>
          <a:prstGeom prst="rect">
            <a:avLst/>
          </a:prstGeom>
          <a:noFill/>
          <a:ln>
            <a:noFill/>
          </a:ln>
        </p:spPr>
      </p:pic>
      <p:sp>
        <p:nvSpPr>
          <p:cNvPr id="1028" name="Google Shape;1028;p111"/>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grpSp>
        <p:nvGrpSpPr>
          <p:cNvPr id="1033" name="Google Shape;1033;p112"/>
          <p:cNvGrpSpPr/>
          <p:nvPr/>
        </p:nvGrpSpPr>
        <p:grpSpPr>
          <a:xfrm>
            <a:off x="385694" y="234429"/>
            <a:ext cx="7894322" cy="4440556"/>
            <a:chOff x="414867" y="886684"/>
            <a:chExt cx="10525763" cy="5920742"/>
          </a:xfrm>
        </p:grpSpPr>
        <p:pic>
          <p:nvPicPr>
            <p:cNvPr id="1034" name="Google Shape;1034;p112"/>
            <p:cNvPicPr preferRelativeResize="0"/>
            <p:nvPr/>
          </p:nvPicPr>
          <p:blipFill rotWithShape="1">
            <a:blip r:embed="rId3">
              <a:alphaModFix/>
            </a:blip>
            <a:srcRect/>
            <a:stretch/>
          </p:blipFill>
          <p:spPr>
            <a:xfrm>
              <a:off x="414867" y="886684"/>
              <a:ext cx="10525763" cy="5920742"/>
            </a:xfrm>
            <a:prstGeom prst="rect">
              <a:avLst/>
            </a:prstGeom>
            <a:noFill/>
            <a:ln>
              <a:noFill/>
            </a:ln>
          </p:spPr>
        </p:pic>
        <p:sp>
          <p:nvSpPr>
            <p:cNvPr id="1035" name="Google Shape;1035;p112"/>
            <p:cNvSpPr/>
            <p:nvPr/>
          </p:nvSpPr>
          <p:spPr>
            <a:xfrm>
              <a:off x="838200" y="6438093"/>
              <a:ext cx="96831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50" b="0" i="0" u="none" strike="noStrike" cap="none">
                  <a:solidFill>
                    <a:srgbClr val="000000"/>
                  </a:solidFill>
                  <a:latin typeface="Arial"/>
                  <a:ea typeface="Arial"/>
                  <a:cs typeface="Arial"/>
                  <a:sym typeface="Arial"/>
                </a:rPr>
                <a:t>NIPS 2015 http://papers.nips.cc/paper/5656-hidden-technical-debt-in-machine-learning-systems.pdf</a:t>
              </a:r>
              <a:endParaRPr/>
            </a:p>
          </p:txBody>
        </p:sp>
      </p:grpSp>
      <p:sp>
        <p:nvSpPr>
          <p:cNvPr id="1036" name="Google Shape;1036;p112"/>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sp>
        <p:nvSpPr>
          <p:cNvPr id="1037" name="Google Shape;1037;p112"/>
          <p:cNvSpPr txBox="1"/>
          <p:nvPr/>
        </p:nvSpPr>
        <p:spPr>
          <a:xfrm>
            <a:off x="385694" y="61304"/>
            <a:ext cx="87582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800" b="1" i="0" u="none" strike="noStrike" cap="none">
                <a:solidFill>
                  <a:srgbClr val="FF0000"/>
                </a:solidFill>
                <a:latin typeface="Arial"/>
                <a:ea typeface="Arial"/>
                <a:cs typeface="Arial"/>
                <a:sym typeface="Arial"/>
              </a:rPr>
              <a:t>Gartner says that 3 times as many jobs for data engineers as data scientists.</a:t>
            </a:r>
            <a:endParaRPr/>
          </a:p>
        </p:txBody>
      </p:sp>
      <p:sp>
        <p:nvSpPr>
          <p:cNvPr id="1038" name="Google Shape;1038;p112"/>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Google Shape;1043;p113"/>
          <p:cNvSpPr txBox="1">
            <a:spLocks noGrp="1"/>
          </p:cNvSpPr>
          <p:nvPr>
            <p:ph type="title"/>
          </p:nvPr>
        </p:nvSpPr>
        <p:spPr>
          <a:xfrm>
            <a:off x="400050" y="218125"/>
            <a:ext cx="7886700" cy="5445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400"/>
              <a:buNone/>
            </a:pPr>
            <a:r>
              <a:rPr lang="en" b="1">
                <a:latin typeface="Open Sans"/>
                <a:ea typeface="Open Sans"/>
                <a:cs typeface="Open Sans"/>
                <a:sym typeface="Open Sans"/>
              </a:rPr>
              <a:t>Communities/Expertise in Future World</a:t>
            </a:r>
            <a:endParaRPr b="1">
              <a:latin typeface="Open Sans"/>
              <a:ea typeface="Open Sans"/>
              <a:cs typeface="Open Sans"/>
              <a:sym typeface="Open Sans"/>
            </a:endParaRPr>
          </a:p>
        </p:txBody>
      </p:sp>
      <p:sp>
        <p:nvSpPr>
          <p:cNvPr id="1044" name="Google Shape;1044;p113"/>
          <p:cNvSpPr txBox="1">
            <a:spLocks noGrp="1"/>
          </p:cNvSpPr>
          <p:nvPr>
            <p:ph type="body" idx="1"/>
          </p:nvPr>
        </p:nvSpPr>
        <p:spPr>
          <a:xfrm>
            <a:off x="628650" y="940044"/>
            <a:ext cx="7886700" cy="3263400"/>
          </a:xfrm>
          <a:prstGeom prst="rect">
            <a:avLst/>
          </a:prstGeom>
          <a:noFill/>
          <a:ln>
            <a:noFill/>
          </a:ln>
        </p:spPr>
        <p:txBody>
          <a:bodyPr spcFirstLastPara="1" wrap="square" lIns="68575" tIns="34275" rIns="68575" bIns="34275" anchor="t" anchorCtr="0">
            <a:noAutofit/>
          </a:bodyPr>
          <a:lstStyle/>
          <a:p>
            <a:pPr marL="457200" lvl="0" indent="-317500" algn="l" rtl="0">
              <a:lnSpc>
                <a:spcPct val="90000"/>
              </a:lnSpc>
              <a:spcBef>
                <a:spcPts val="800"/>
              </a:spcBef>
              <a:spcAft>
                <a:spcPts val="0"/>
              </a:spcAft>
              <a:buClr>
                <a:schemeClr val="dk1"/>
              </a:buClr>
              <a:buSzPts val="1400"/>
              <a:buChar char="•"/>
            </a:pPr>
            <a:r>
              <a:rPr lang="en" sz="2400" b="1"/>
              <a:t>Hard core ML </a:t>
            </a:r>
            <a:r>
              <a:rPr lang="en" sz="2400"/>
              <a:t>community enhances Machine Learning Algorithms</a:t>
            </a:r>
            <a:endParaRPr/>
          </a:p>
          <a:p>
            <a:pPr marL="457200" lvl="0" indent="-317500" algn="l" rtl="0">
              <a:lnSpc>
                <a:spcPct val="90000"/>
              </a:lnSpc>
              <a:spcBef>
                <a:spcPts val="800"/>
              </a:spcBef>
              <a:spcAft>
                <a:spcPts val="0"/>
              </a:spcAft>
              <a:buClr>
                <a:schemeClr val="dk1"/>
              </a:buClr>
              <a:buSzPts val="1400"/>
              <a:buChar char="•"/>
            </a:pPr>
            <a:r>
              <a:rPr lang="en" sz="2400" b="1"/>
              <a:t>AI First Engineering </a:t>
            </a:r>
            <a:r>
              <a:rPr lang="en" sz="2400"/>
              <a:t>community uses and advances</a:t>
            </a:r>
            <a:endParaRPr/>
          </a:p>
          <a:p>
            <a:pPr marL="914400" lvl="1" indent="-317500" algn="l" rtl="0">
              <a:lnSpc>
                <a:spcPct val="90000"/>
              </a:lnSpc>
              <a:spcBef>
                <a:spcPts val="400"/>
              </a:spcBef>
              <a:spcAft>
                <a:spcPts val="0"/>
              </a:spcAft>
              <a:buSzPts val="1400"/>
              <a:buChar char="•"/>
            </a:pPr>
            <a:r>
              <a:rPr lang="en" sz="2000" b="1"/>
              <a:t>AI</a:t>
            </a:r>
            <a:endParaRPr/>
          </a:p>
          <a:p>
            <a:pPr marL="914400" lvl="1" indent="-317500" algn="l" rtl="0">
              <a:lnSpc>
                <a:spcPct val="90000"/>
              </a:lnSpc>
              <a:spcBef>
                <a:spcPts val="400"/>
              </a:spcBef>
              <a:spcAft>
                <a:spcPts val="0"/>
              </a:spcAft>
              <a:buSzPts val="1400"/>
              <a:buChar char="•"/>
            </a:pPr>
            <a:r>
              <a:rPr lang="en" sz="2000" b="1"/>
              <a:t>HPC and Cyberinfrastructure</a:t>
            </a:r>
            <a:endParaRPr/>
          </a:p>
          <a:p>
            <a:pPr marL="914400" lvl="1" indent="-317500" algn="l" rtl="0">
              <a:lnSpc>
                <a:spcPct val="90000"/>
              </a:lnSpc>
              <a:spcBef>
                <a:spcPts val="400"/>
              </a:spcBef>
              <a:spcAft>
                <a:spcPts val="0"/>
              </a:spcAft>
              <a:buSzPts val="1400"/>
              <a:buChar char="•"/>
            </a:pPr>
            <a:r>
              <a:rPr lang="en" sz="2000" b="1"/>
              <a:t>Parallel and Distributed Computing</a:t>
            </a:r>
            <a:endParaRPr/>
          </a:p>
          <a:p>
            <a:pPr marL="914400" lvl="1" indent="-317500" algn="l" rtl="0">
              <a:lnSpc>
                <a:spcPct val="90000"/>
              </a:lnSpc>
              <a:spcBef>
                <a:spcPts val="400"/>
              </a:spcBef>
              <a:spcAft>
                <a:spcPts val="0"/>
              </a:spcAft>
              <a:buSzPts val="1400"/>
              <a:buChar char="•"/>
            </a:pPr>
            <a:r>
              <a:rPr lang="en" sz="2000" b="1"/>
              <a:t>Edge Computing and Internet of Things</a:t>
            </a:r>
            <a:endParaRPr/>
          </a:p>
          <a:p>
            <a:pPr marL="457200" lvl="0" indent="-317500" algn="l" rtl="0">
              <a:lnSpc>
                <a:spcPct val="90000"/>
              </a:lnSpc>
              <a:spcBef>
                <a:spcPts val="800"/>
              </a:spcBef>
              <a:spcAft>
                <a:spcPts val="0"/>
              </a:spcAft>
              <a:buClr>
                <a:schemeClr val="dk1"/>
              </a:buClr>
              <a:buSzPts val="1400"/>
              <a:buChar char="•"/>
            </a:pPr>
            <a:r>
              <a:rPr lang="en" sz="2400"/>
              <a:t>To build </a:t>
            </a:r>
            <a:r>
              <a:rPr lang="en" sz="2400" b="1"/>
              <a:t>High Performance Big Data systems </a:t>
            </a:r>
            <a:r>
              <a:rPr lang="en" sz="2400"/>
              <a:t>addressing many important research and community/industry needs</a:t>
            </a:r>
            <a:endParaRPr/>
          </a:p>
          <a:p>
            <a:pPr marL="457200" lvl="0" indent="-317500" algn="l" rtl="0">
              <a:lnSpc>
                <a:spcPct val="90000"/>
              </a:lnSpc>
              <a:spcBef>
                <a:spcPts val="800"/>
              </a:spcBef>
              <a:spcAft>
                <a:spcPts val="0"/>
              </a:spcAft>
              <a:buClr>
                <a:schemeClr val="dk1"/>
              </a:buClr>
              <a:buSzPts val="1400"/>
              <a:buChar char="•"/>
            </a:pPr>
            <a:r>
              <a:rPr lang="en" sz="2400"/>
              <a:t>All of this part of </a:t>
            </a:r>
            <a:r>
              <a:rPr lang="en" sz="2400" b="1"/>
              <a:t>Applied Computer Science</a:t>
            </a:r>
            <a:endParaRPr/>
          </a:p>
          <a:p>
            <a:pPr marL="914400" lvl="1" indent="-228600" algn="l" rtl="0">
              <a:lnSpc>
                <a:spcPct val="90000"/>
              </a:lnSpc>
              <a:spcBef>
                <a:spcPts val="400"/>
              </a:spcBef>
              <a:spcAft>
                <a:spcPts val="0"/>
              </a:spcAft>
              <a:buSzPts val="1400"/>
              <a:buNone/>
            </a:pPr>
            <a:endParaRPr sz="2000"/>
          </a:p>
        </p:txBody>
      </p:sp>
      <p:sp>
        <p:nvSpPr>
          <p:cNvPr id="1045" name="Google Shape;1045;p113"/>
          <p:cNvSpPr txBox="1">
            <a:spLocks noGrp="1"/>
          </p:cNvSpPr>
          <p:nvPr>
            <p:ph type="dt" idx="4294967295"/>
          </p:nvPr>
        </p:nvSpPr>
        <p:spPr>
          <a:xfrm>
            <a:off x="7078570" y="4777978"/>
            <a:ext cx="969600" cy="2739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
              <a:t>5/10/2019</a:t>
            </a:r>
            <a:endParaRPr/>
          </a:p>
        </p:txBody>
      </p:sp>
      <p:sp>
        <p:nvSpPr>
          <p:cNvPr id="1046" name="Google Shape;1046;p113"/>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p11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dk1"/>
              </a:buClr>
              <a:buSzPts val="4500"/>
              <a:buFont typeface="Calibri"/>
              <a:buNone/>
            </a:pPr>
            <a:r>
              <a:rPr lang="en"/>
              <a:t>Extras</a:t>
            </a:r>
            <a:endParaRPr/>
          </a:p>
        </p:txBody>
      </p:sp>
      <p:sp>
        <p:nvSpPr>
          <p:cNvPr id="1052" name="Google Shape;1052;p114"/>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p>
            <a:pPr marL="457200" lvl="0" indent="-361950" algn="ctr" rtl="0">
              <a:lnSpc>
                <a:spcPct val="90000"/>
              </a:lnSpc>
              <a:spcBef>
                <a:spcPts val="800"/>
              </a:spcBef>
              <a:spcAft>
                <a:spcPts val="0"/>
              </a:spcAft>
              <a:buClr>
                <a:schemeClr val="dk1"/>
              </a:buClr>
              <a:buSzPts val="1800"/>
              <a:buNone/>
            </a:pPr>
            <a:r>
              <a:rPr lang="en"/>
              <a:t>More details in GAIMSC -- especially edge</a:t>
            </a:r>
            <a:endParaRPr/>
          </a:p>
        </p:txBody>
      </p:sp>
      <p:sp>
        <p:nvSpPr>
          <p:cNvPr id="1053" name="Google Shape;1053;p114"/>
          <p:cNvSpPr txBox="1">
            <a:spLocks noGrp="1"/>
          </p:cNvSpPr>
          <p:nvPr>
            <p:ph type="dt" idx="10"/>
          </p:nvPr>
        </p:nvSpPr>
        <p:spPr>
          <a:xfrm>
            <a:off x="7078570" y="4777978"/>
            <a:ext cx="969600" cy="2739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
              <a:t>5/10/2019</a:t>
            </a:r>
            <a:endParaRPr/>
          </a:p>
        </p:txBody>
      </p:sp>
      <p:sp>
        <p:nvSpPr>
          <p:cNvPr id="1054" name="Google Shape;1054;p114"/>
          <p:cNvSpPr txBox="1">
            <a:spLocks noGrp="1"/>
          </p:cNvSpPr>
          <p:nvPr>
            <p:ph type="sldNum" idx="12"/>
          </p:nvPr>
        </p:nvSpPr>
        <p:spPr>
          <a:xfrm>
            <a:off x="8246603" y="4777978"/>
            <a:ext cx="818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73</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p115"/>
          <p:cNvSpPr txBox="1">
            <a:spLocks noGrp="1"/>
          </p:cNvSpPr>
          <p:nvPr>
            <p:ph type="body" idx="1"/>
          </p:nvPr>
        </p:nvSpPr>
        <p:spPr>
          <a:xfrm>
            <a:off x="119500" y="1181350"/>
            <a:ext cx="7564800" cy="3459900"/>
          </a:xfrm>
          <a:prstGeom prst="rect">
            <a:avLst/>
          </a:prstGeom>
          <a:noFill/>
          <a:ln>
            <a:noFill/>
          </a:ln>
        </p:spPr>
        <p:txBody>
          <a:bodyPr spcFirstLastPara="1" wrap="square" lIns="68575" tIns="34275" rIns="68575" bIns="34275" anchor="t" anchorCtr="0">
            <a:noAutofit/>
          </a:bodyPr>
          <a:lstStyle/>
          <a:p>
            <a:pPr marL="457200" lvl="0" indent="-330200" algn="l" rtl="0">
              <a:lnSpc>
                <a:spcPct val="115000"/>
              </a:lnSpc>
              <a:spcBef>
                <a:spcPts val="800"/>
              </a:spcBef>
              <a:spcAft>
                <a:spcPts val="0"/>
              </a:spcAft>
              <a:buSzPts val="1600"/>
              <a:buFont typeface="Open Sans"/>
              <a:buChar char="•"/>
            </a:pPr>
            <a:r>
              <a:rPr lang="en" sz="1600">
                <a:latin typeface="Open Sans"/>
                <a:ea typeface="Open Sans"/>
                <a:cs typeface="Open Sans"/>
                <a:sym typeface="Open Sans"/>
              </a:rPr>
              <a:t>There is a very distributed set of devices surrounded by local Fog computing; this forms the logically and physically distributed edge</a:t>
            </a:r>
            <a:endParaRPr sz="1600">
              <a:latin typeface="Open Sans"/>
              <a:ea typeface="Open Sans"/>
              <a:cs typeface="Open Sans"/>
              <a:sym typeface="Open Sans"/>
            </a:endParaRPr>
          </a:p>
          <a:p>
            <a:pPr marL="457200" lvl="0" indent="-330200" algn="l" rtl="0">
              <a:lnSpc>
                <a:spcPct val="115000"/>
              </a:lnSpc>
              <a:spcBef>
                <a:spcPts val="800"/>
              </a:spcBef>
              <a:spcAft>
                <a:spcPts val="0"/>
              </a:spcAft>
              <a:buSzPts val="1600"/>
              <a:buFont typeface="Open Sans"/>
              <a:buChar char="•"/>
            </a:pPr>
            <a:r>
              <a:rPr lang="en" sz="1600">
                <a:latin typeface="Open Sans"/>
                <a:ea typeface="Open Sans"/>
                <a:cs typeface="Open Sans"/>
                <a:sym typeface="Open Sans"/>
              </a:rPr>
              <a:t>The edge is structured and largely data</a:t>
            </a:r>
            <a:endParaRPr sz="1600">
              <a:latin typeface="Open Sans"/>
              <a:ea typeface="Open Sans"/>
              <a:cs typeface="Open Sans"/>
              <a:sym typeface="Open Sans"/>
            </a:endParaRPr>
          </a:p>
          <a:p>
            <a:pPr marL="457200" lvl="0" indent="-330200" algn="l" rtl="0">
              <a:lnSpc>
                <a:spcPct val="115000"/>
              </a:lnSpc>
              <a:spcBef>
                <a:spcPts val="800"/>
              </a:spcBef>
              <a:spcAft>
                <a:spcPts val="0"/>
              </a:spcAft>
              <a:buSzPts val="1600"/>
              <a:buFont typeface="Open Sans"/>
              <a:buChar char="•"/>
            </a:pPr>
            <a:r>
              <a:rPr lang="en" sz="1600">
                <a:latin typeface="Open Sans"/>
                <a:ea typeface="Open Sans"/>
                <a:cs typeface="Open Sans"/>
                <a:sym typeface="Open Sans"/>
              </a:rPr>
              <a:t>These are two differences from the Grid of the past</a:t>
            </a:r>
            <a:endParaRPr sz="1600">
              <a:latin typeface="Open Sans"/>
              <a:ea typeface="Open Sans"/>
              <a:cs typeface="Open Sans"/>
              <a:sym typeface="Open Sans"/>
            </a:endParaRPr>
          </a:p>
          <a:p>
            <a:pPr marL="457200" lvl="0" indent="-330200" algn="l" rtl="0">
              <a:lnSpc>
                <a:spcPct val="115000"/>
              </a:lnSpc>
              <a:spcBef>
                <a:spcPts val="800"/>
              </a:spcBef>
              <a:spcAft>
                <a:spcPts val="0"/>
              </a:spcAft>
              <a:buSzPts val="1600"/>
              <a:buFont typeface="Open Sans"/>
              <a:buChar char="•"/>
            </a:pPr>
            <a:r>
              <a:rPr lang="en" sz="1600">
                <a:latin typeface="Open Sans"/>
                <a:ea typeface="Open Sans"/>
                <a:cs typeface="Open Sans"/>
                <a:sym typeface="Open Sans"/>
              </a:rPr>
              <a:t>e.g. self driving car will have its own fog and will not share fog with truck that it is about to collide with</a:t>
            </a:r>
            <a:endParaRPr sz="1600">
              <a:latin typeface="Open Sans"/>
              <a:ea typeface="Open Sans"/>
              <a:cs typeface="Open Sans"/>
              <a:sym typeface="Open Sans"/>
            </a:endParaRPr>
          </a:p>
          <a:p>
            <a:pPr marL="457200" lvl="0" indent="-330200" algn="l" rtl="0">
              <a:lnSpc>
                <a:spcPct val="115000"/>
              </a:lnSpc>
              <a:spcBef>
                <a:spcPts val="800"/>
              </a:spcBef>
              <a:spcAft>
                <a:spcPts val="0"/>
              </a:spcAft>
              <a:buSzPts val="1600"/>
              <a:buFont typeface="Open Sans"/>
              <a:buChar char="•"/>
            </a:pPr>
            <a:r>
              <a:rPr lang="en" sz="1600">
                <a:latin typeface="Open Sans"/>
                <a:ea typeface="Open Sans"/>
                <a:cs typeface="Open Sans"/>
                <a:sym typeface="Open Sans"/>
              </a:rPr>
              <a:t>The cloud and edge will both be very heterogeneous with varying accelerators, memory size and disk structure.</a:t>
            </a:r>
            <a:endParaRPr sz="1600">
              <a:latin typeface="Open Sans"/>
              <a:ea typeface="Open Sans"/>
              <a:cs typeface="Open Sans"/>
              <a:sym typeface="Open Sans"/>
            </a:endParaRPr>
          </a:p>
        </p:txBody>
      </p:sp>
      <p:sp>
        <p:nvSpPr>
          <p:cNvPr id="1060" name="Google Shape;1060;p115"/>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cxnSp>
        <p:nvCxnSpPr>
          <p:cNvPr id="1061" name="Google Shape;1061;p115"/>
          <p:cNvCxnSpPr/>
          <p:nvPr/>
        </p:nvCxnSpPr>
        <p:spPr>
          <a:xfrm>
            <a:off x="278275" y="1016750"/>
            <a:ext cx="1887900" cy="0"/>
          </a:xfrm>
          <a:prstGeom prst="straightConnector1">
            <a:avLst/>
          </a:prstGeom>
          <a:noFill/>
          <a:ln w="19050" cap="flat" cmpd="sng">
            <a:solidFill>
              <a:srgbClr val="B30838"/>
            </a:solidFill>
            <a:prstDash val="solid"/>
            <a:round/>
            <a:headEnd type="none" w="med" len="med"/>
            <a:tailEnd type="none" w="med" len="med"/>
          </a:ln>
        </p:spPr>
      </p:cxnSp>
      <p:sp>
        <p:nvSpPr>
          <p:cNvPr id="1062" name="Google Shape;1062;p115"/>
          <p:cNvSpPr txBox="1">
            <a:spLocks noGrp="1"/>
          </p:cNvSpPr>
          <p:nvPr>
            <p:ph type="title"/>
          </p:nvPr>
        </p:nvSpPr>
        <p:spPr>
          <a:xfrm>
            <a:off x="207725" y="259825"/>
            <a:ext cx="64236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000">
                <a:solidFill>
                  <a:srgbClr val="515151"/>
                </a:solidFill>
              </a:rPr>
              <a:t>Overall Global AI and Modeling Supercomputer GAIMSC Architecture II</a:t>
            </a:r>
            <a:endParaRPr sz="2000" b="0">
              <a:solidFill>
                <a:srgbClr val="515151"/>
              </a:solidFill>
              <a:latin typeface="Open Sans SemiBold"/>
              <a:ea typeface="Open Sans SemiBold"/>
              <a:cs typeface="Open Sans SemiBold"/>
              <a:sym typeface="Open Sans SemiBold"/>
            </a:endParaRPr>
          </a:p>
        </p:txBody>
      </p:sp>
      <p:sp>
        <p:nvSpPr>
          <p:cNvPr id="1063" name="Google Shape;1063;p115"/>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74</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Google Shape;1068;p116"/>
          <p:cNvSpPr txBox="1">
            <a:spLocks noGrp="1"/>
          </p:cNvSpPr>
          <p:nvPr>
            <p:ph type="body" idx="1"/>
          </p:nvPr>
        </p:nvSpPr>
        <p:spPr>
          <a:xfrm>
            <a:off x="119500" y="1105150"/>
            <a:ext cx="7869300" cy="3459900"/>
          </a:xfrm>
          <a:prstGeom prst="rect">
            <a:avLst/>
          </a:prstGeom>
          <a:noFill/>
          <a:ln>
            <a:noFill/>
          </a:ln>
        </p:spPr>
        <p:txBody>
          <a:bodyPr spcFirstLastPara="1" wrap="square" lIns="68575" tIns="34275" rIns="68575" bIns="34275" anchor="t" anchorCtr="0">
            <a:noAutofit/>
          </a:bodyPr>
          <a:lstStyle/>
          <a:p>
            <a:pPr marL="457200" lvl="0" indent="-31750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There is a very distributed set of devices surrounded by local Fog computing; this forms the logically and physically distributed edge</a:t>
            </a:r>
            <a:endParaRPr sz="1400">
              <a:latin typeface="Open Sans"/>
              <a:ea typeface="Open Sans"/>
              <a:cs typeface="Open Sans"/>
              <a:sym typeface="Open Sans"/>
            </a:endParaRPr>
          </a:p>
          <a:p>
            <a:pPr marL="457200" lvl="0" indent="-31750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The edge is structured and largely data</a:t>
            </a:r>
            <a:endParaRPr sz="1400">
              <a:latin typeface="Open Sans"/>
              <a:ea typeface="Open Sans"/>
              <a:cs typeface="Open Sans"/>
              <a:sym typeface="Open Sans"/>
            </a:endParaRPr>
          </a:p>
          <a:p>
            <a:pPr marL="914400" lvl="1" indent="-31750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These are two differences from the Grid of the past</a:t>
            </a:r>
            <a:endParaRPr sz="1400">
              <a:latin typeface="Open Sans"/>
              <a:ea typeface="Open Sans"/>
              <a:cs typeface="Open Sans"/>
              <a:sym typeface="Open Sans"/>
            </a:endParaRPr>
          </a:p>
          <a:p>
            <a:pPr marL="914400" lvl="1" indent="-31750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e.g. self driving car will have its own fog and will not share fog with truck that it is about to collide with</a:t>
            </a:r>
            <a:endParaRPr sz="1400">
              <a:latin typeface="Open Sans"/>
              <a:ea typeface="Open Sans"/>
              <a:cs typeface="Open Sans"/>
              <a:sym typeface="Open Sans"/>
            </a:endParaRPr>
          </a:p>
          <a:p>
            <a:pPr marL="457200" lvl="0" indent="-317500" algn="l" rtl="0">
              <a:lnSpc>
                <a:spcPct val="115000"/>
              </a:lnSpc>
              <a:spcBef>
                <a:spcPts val="800"/>
              </a:spcBef>
              <a:spcAft>
                <a:spcPts val="0"/>
              </a:spcAft>
              <a:buSzPts val="1400"/>
              <a:buFont typeface="Open Sans"/>
              <a:buChar char="•"/>
            </a:pPr>
            <a:r>
              <a:rPr lang="en" sz="1400">
                <a:latin typeface="Open Sans"/>
                <a:ea typeface="Open Sans"/>
                <a:cs typeface="Open Sans"/>
                <a:sym typeface="Open Sans"/>
              </a:rPr>
              <a:t>The cloud and edge will both be very heterogeneous with varying accelerators, memory size and disk structure.</a:t>
            </a:r>
            <a:endParaRPr sz="1400">
              <a:latin typeface="Open Sans"/>
              <a:ea typeface="Open Sans"/>
              <a:cs typeface="Open Sans"/>
              <a:sym typeface="Open Sans"/>
            </a:endParaRPr>
          </a:p>
        </p:txBody>
      </p:sp>
      <p:sp>
        <p:nvSpPr>
          <p:cNvPr id="1069" name="Google Shape;1069;p116"/>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cxnSp>
        <p:nvCxnSpPr>
          <p:cNvPr id="1070" name="Google Shape;1070;p116"/>
          <p:cNvCxnSpPr/>
          <p:nvPr/>
        </p:nvCxnSpPr>
        <p:spPr>
          <a:xfrm>
            <a:off x="278275" y="1016750"/>
            <a:ext cx="1887900" cy="0"/>
          </a:xfrm>
          <a:prstGeom prst="straightConnector1">
            <a:avLst/>
          </a:prstGeom>
          <a:noFill/>
          <a:ln w="19050" cap="flat" cmpd="sng">
            <a:solidFill>
              <a:srgbClr val="B30838"/>
            </a:solidFill>
            <a:prstDash val="solid"/>
            <a:round/>
            <a:headEnd type="none" w="med" len="med"/>
            <a:tailEnd type="none" w="med" len="med"/>
          </a:ln>
        </p:spPr>
      </p:cxnSp>
      <p:sp>
        <p:nvSpPr>
          <p:cNvPr id="1071" name="Google Shape;1071;p116"/>
          <p:cNvSpPr txBox="1">
            <a:spLocks noGrp="1"/>
          </p:cNvSpPr>
          <p:nvPr>
            <p:ph type="title"/>
          </p:nvPr>
        </p:nvSpPr>
        <p:spPr>
          <a:xfrm>
            <a:off x="207725" y="259825"/>
            <a:ext cx="64236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000">
                <a:solidFill>
                  <a:srgbClr val="515151"/>
                </a:solidFill>
              </a:rPr>
              <a:t>Overall Global AI and Modeling Supercomputer GAIMSC Architecture II</a:t>
            </a:r>
            <a:endParaRPr sz="2000">
              <a:solidFill>
                <a:srgbClr val="515151"/>
              </a:solidFill>
            </a:endParaRPr>
          </a:p>
        </p:txBody>
      </p:sp>
      <p:sp>
        <p:nvSpPr>
          <p:cNvPr id="1072" name="Google Shape;1072;p116"/>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75</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sp>
        <p:nvSpPr>
          <p:cNvPr id="1077" name="Google Shape;1077;p117"/>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dk1"/>
              </a:buClr>
              <a:buSzPts val="4500"/>
              <a:buFont typeface="Calibri"/>
              <a:buNone/>
            </a:pPr>
            <a:r>
              <a:rPr lang="en"/>
              <a:t>Extras</a:t>
            </a:r>
            <a:endParaRPr/>
          </a:p>
        </p:txBody>
      </p:sp>
      <p:sp>
        <p:nvSpPr>
          <p:cNvPr id="1078" name="Google Shape;1078;p117"/>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p>
            <a:pPr marL="457200" lvl="0" indent="-361950" algn="ctr" rtl="0">
              <a:lnSpc>
                <a:spcPct val="90000"/>
              </a:lnSpc>
              <a:spcBef>
                <a:spcPts val="800"/>
              </a:spcBef>
              <a:spcAft>
                <a:spcPts val="0"/>
              </a:spcAft>
              <a:buClr>
                <a:schemeClr val="dk1"/>
              </a:buClr>
              <a:buSzPts val="1800"/>
              <a:buNone/>
            </a:pPr>
            <a:r>
              <a:rPr lang="en"/>
              <a:t>HPC for ML Details</a:t>
            </a:r>
            <a:endParaRPr/>
          </a:p>
        </p:txBody>
      </p:sp>
      <p:sp>
        <p:nvSpPr>
          <p:cNvPr id="1079" name="Google Shape;1079;p117"/>
          <p:cNvSpPr txBox="1">
            <a:spLocks noGrp="1"/>
          </p:cNvSpPr>
          <p:nvPr>
            <p:ph type="dt" idx="10"/>
          </p:nvPr>
        </p:nvSpPr>
        <p:spPr>
          <a:xfrm>
            <a:off x="7078570" y="4777978"/>
            <a:ext cx="969600" cy="2739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
              <a:t>5/10/2019</a:t>
            </a:r>
            <a:endParaRPr/>
          </a:p>
        </p:txBody>
      </p:sp>
      <p:sp>
        <p:nvSpPr>
          <p:cNvPr id="1080" name="Google Shape;1080;p117"/>
          <p:cNvSpPr txBox="1">
            <a:spLocks noGrp="1"/>
          </p:cNvSpPr>
          <p:nvPr>
            <p:ph type="sldNum" idx="12"/>
          </p:nvPr>
        </p:nvSpPr>
        <p:spPr>
          <a:xfrm>
            <a:off x="8246603" y="4777978"/>
            <a:ext cx="818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76</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1085" name="Google Shape;1085;p118"/>
          <p:cNvSpPr txBox="1">
            <a:spLocks noGrp="1"/>
          </p:cNvSpPr>
          <p:nvPr>
            <p:ph type="body" idx="1"/>
          </p:nvPr>
        </p:nvSpPr>
        <p:spPr>
          <a:xfrm>
            <a:off x="119500" y="1181350"/>
            <a:ext cx="9024600" cy="3459900"/>
          </a:xfrm>
          <a:prstGeom prst="rect">
            <a:avLst/>
          </a:prstGeom>
          <a:noFill/>
          <a:ln>
            <a:noFill/>
          </a:ln>
        </p:spPr>
        <p:txBody>
          <a:bodyPr spcFirstLastPara="1" wrap="square" lIns="68575" tIns="34275" rIns="68575" bIns="34275" anchor="t" anchorCtr="0">
            <a:noAutofit/>
          </a:bodyPr>
          <a:lstStyle/>
          <a:p>
            <a:pPr marL="457200" marR="0" lvl="0" indent="-342900" algn="l" rtl="0">
              <a:lnSpc>
                <a:spcPct val="115000"/>
              </a:lnSpc>
              <a:spcBef>
                <a:spcPts val="800"/>
              </a:spcBef>
              <a:spcAft>
                <a:spcPts val="0"/>
              </a:spcAft>
              <a:buSzPts val="1800"/>
              <a:buFont typeface="Open Sans"/>
              <a:buChar char="•"/>
            </a:pPr>
            <a:r>
              <a:rPr lang="en" sz="1800">
                <a:latin typeface="Open Sans"/>
                <a:ea typeface="Open Sans"/>
                <a:cs typeface="Open Sans"/>
                <a:sym typeface="Open Sans"/>
              </a:rPr>
              <a:t>HPCforML can be further subdivided</a:t>
            </a:r>
            <a:endParaRPr sz="1800">
              <a:latin typeface="Open Sans"/>
              <a:ea typeface="Open Sans"/>
              <a:cs typeface="Open Sans"/>
              <a:sym typeface="Open Sans"/>
            </a:endParaRPr>
          </a:p>
          <a:p>
            <a:pPr marL="457200" marR="0" lvl="0" indent="-342900" algn="l" rtl="0">
              <a:lnSpc>
                <a:spcPct val="115000"/>
              </a:lnSpc>
              <a:spcBef>
                <a:spcPts val="800"/>
              </a:spcBef>
              <a:spcAft>
                <a:spcPts val="0"/>
              </a:spcAft>
              <a:buSzPts val="1800"/>
              <a:buFont typeface="Open Sans"/>
              <a:buChar char="•"/>
            </a:pPr>
            <a:r>
              <a:rPr lang="en" sz="1800" b="1">
                <a:latin typeface="Open Sans"/>
                <a:ea typeface="Open Sans"/>
                <a:cs typeface="Open Sans"/>
                <a:sym typeface="Open Sans"/>
              </a:rPr>
              <a:t>HPCrunsML</a:t>
            </a:r>
            <a:r>
              <a:rPr lang="en" sz="1800">
                <a:latin typeface="Open Sans"/>
                <a:ea typeface="Open Sans"/>
                <a:cs typeface="Open Sans"/>
                <a:sym typeface="Open Sans"/>
              </a:rPr>
              <a:t>: Using HPC to execute ML with high performance</a:t>
            </a:r>
            <a:endParaRPr sz="1800">
              <a:latin typeface="Open Sans"/>
              <a:ea typeface="Open Sans"/>
              <a:cs typeface="Open Sans"/>
              <a:sym typeface="Open Sans"/>
            </a:endParaRPr>
          </a:p>
          <a:p>
            <a:pPr marL="457200" marR="0" lvl="0" indent="-342900" algn="l" rtl="0">
              <a:lnSpc>
                <a:spcPct val="115000"/>
              </a:lnSpc>
              <a:spcBef>
                <a:spcPts val="800"/>
              </a:spcBef>
              <a:spcAft>
                <a:spcPts val="0"/>
              </a:spcAft>
              <a:buSzPts val="1800"/>
              <a:buFont typeface="Open Sans"/>
              <a:buChar char="•"/>
            </a:pPr>
            <a:r>
              <a:rPr lang="en" sz="1800" b="1">
                <a:latin typeface="Open Sans"/>
                <a:ea typeface="Open Sans"/>
                <a:cs typeface="Open Sans"/>
                <a:sym typeface="Open Sans"/>
              </a:rPr>
              <a:t>SimulationTrainedML</a:t>
            </a:r>
            <a:r>
              <a:rPr lang="en" sz="1800">
                <a:latin typeface="Open Sans"/>
                <a:ea typeface="Open Sans"/>
                <a:cs typeface="Open Sans"/>
                <a:sym typeface="Open Sans"/>
              </a:rPr>
              <a:t>: Using HPC simulations to train ML algorithms, which are then used to understand experimental data or simulations. (Return to this as similar to MLaroundHPC)</a:t>
            </a:r>
            <a:endParaRPr sz="1800">
              <a:latin typeface="Open Sans"/>
              <a:ea typeface="Open Sans"/>
              <a:cs typeface="Open Sans"/>
              <a:sym typeface="Open Sans"/>
            </a:endParaRPr>
          </a:p>
          <a:p>
            <a:pPr marL="457200" marR="0" lvl="0" indent="-342900" algn="l" rtl="0">
              <a:lnSpc>
                <a:spcPct val="115000"/>
              </a:lnSpc>
              <a:spcBef>
                <a:spcPts val="800"/>
              </a:spcBef>
              <a:spcAft>
                <a:spcPts val="0"/>
              </a:spcAft>
              <a:buClr>
                <a:srgbClr val="B7B7B7"/>
              </a:buClr>
              <a:buSzPts val="1800"/>
              <a:buFont typeface="Open Sans"/>
              <a:buChar char="•"/>
            </a:pPr>
            <a:r>
              <a:rPr lang="en" sz="1800" b="1">
                <a:solidFill>
                  <a:srgbClr val="B7B7B7"/>
                </a:solidFill>
                <a:latin typeface="Open Sans"/>
                <a:ea typeface="Open Sans"/>
                <a:cs typeface="Open Sans"/>
                <a:sym typeface="Open Sans"/>
              </a:rPr>
              <a:t>Twister2</a:t>
            </a:r>
            <a:r>
              <a:rPr lang="en" sz="1800">
                <a:solidFill>
                  <a:srgbClr val="B7B7B7"/>
                </a:solidFill>
                <a:latin typeface="Open Sans"/>
                <a:ea typeface="Open Sans"/>
                <a:cs typeface="Open Sans"/>
                <a:sym typeface="Open Sans"/>
              </a:rPr>
              <a:t> supports </a:t>
            </a:r>
            <a:r>
              <a:rPr lang="en" sz="1800" b="1">
                <a:solidFill>
                  <a:srgbClr val="B7B7B7"/>
                </a:solidFill>
                <a:latin typeface="Open Sans"/>
                <a:ea typeface="Open Sans"/>
                <a:cs typeface="Open Sans"/>
                <a:sym typeface="Open Sans"/>
              </a:rPr>
              <a:t>HPCrunsML</a:t>
            </a:r>
            <a:r>
              <a:rPr lang="en" sz="1800">
                <a:solidFill>
                  <a:srgbClr val="B7B7B7"/>
                </a:solidFill>
                <a:latin typeface="Open Sans"/>
                <a:ea typeface="Open Sans"/>
                <a:cs typeface="Open Sans"/>
                <a:sym typeface="Open Sans"/>
              </a:rPr>
              <a:t> by using high performance technology everywhere and this has been my major emphasis over last 5 years</a:t>
            </a:r>
            <a:endParaRPr sz="1800">
              <a:solidFill>
                <a:srgbClr val="B7B7B7"/>
              </a:solidFill>
              <a:latin typeface="Open Sans"/>
              <a:ea typeface="Open Sans"/>
              <a:cs typeface="Open Sans"/>
              <a:sym typeface="Open Sans"/>
            </a:endParaRPr>
          </a:p>
        </p:txBody>
      </p:sp>
      <p:sp>
        <p:nvSpPr>
          <p:cNvPr id="1086" name="Google Shape;1086;p118"/>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cxnSp>
        <p:nvCxnSpPr>
          <p:cNvPr id="1087" name="Google Shape;1087;p118"/>
          <p:cNvCxnSpPr/>
          <p:nvPr/>
        </p:nvCxnSpPr>
        <p:spPr>
          <a:xfrm>
            <a:off x="278275" y="1016750"/>
            <a:ext cx="1887900" cy="0"/>
          </a:xfrm>
          <a:prstGeom prst="straightConnector1">
            <a:avLst/>
          </a:prstGeom>
          <a:noFill/>
          <a:ln w="19050" cap="flat" cmpd="sng">
            <a:solidFill>
              <a:srgbClr val="B30838"/>
            </a:solidFill>
            <a:prstDash val="solid"/>
            <a:round/>
            <a:headEnd type="none" w="med" len="med"/>
            <a:tailEnd type="none" w="med" len="med"/>
          </a:ln>
        </p:spPr>
      </p:cxnSp>
      <p:sp>
        <p:nvSpPr>
          <p:cNvPr id="1088" name="Google Shape;1088;p118"/>
          <p:cNvSpPr txBox="1">
            <a:spLocks noGrp="1"/>
          </p:cNvSpPr>
          <p:nvPr>
            <p:ph type="title"/>
          </p:nvPr>
        </p:nvSpPr>
        <p:spPr>
          <a:xfrm>
            <a:off x="207725" y="336025"/>
            <a:ext cx="64236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200" b="1">
                <a:solidFill>
                  <a:srgbClr val="515151"/>
                </a:solidFill>
                <a:latin typeface="Open Sans"/>
                <a:ea typeface="Open Sans"/>
                <a:cs typeface="Open Sans"/>
                <a:sym typeface="Open Sans"/>
              </a:rPr>
              <a:t>HPCforML (Systems for ML) in detail</a:t>
            </a:r>
            <a:endParaRPr sz="2200" b="1">
              <a:solidFill>
                <a:srgbClr val="515151"/>
              </a:solidFill>
              <a:latin typeface="Open Sans"/>
              <a:ea typeface="Open Sans"/>
              <a:cs typeface="Open Sans"/>
              <a:sym typeface="Open Sans"/>
            </a:endParaRPr>
          </a:p>
        </p:txBody>
      </p:sp>
      <p:sp>
        <p:nvSpPr>
          <p:cNvPr id="1089" name="Google Shape;1089;p118"/>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77</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sp>
        <p:nvSpPr>
          <p:cNvPr id="1094" name="Google Shape;1094;p119"/>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dk1"/>
              </a:buClr>
              <a:buSzPts val="4500"/>
              <a:buFont typeface="Calibri"/>
              <a:buNone/>
            </a:pPr>
            <a:r>
              <a:rPr lang="en"/>
              <a:t>Diversion on Twister2</a:t>
            </a:r>
            <a:endParaRPr/>
          </a:p>
        </p:txBody>
      </p:sp>
      <p:sp>
        <p:nvSpPr>
          <p:cNvPr id="1095" name="Google Shape;1095;p119"/>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Autofit/>
          </a:bodyPr>
          <a:lstStyle/>
          <a:p>
            <a:pPr marL="457200" lvl="0" indent="-361950" algn="ctr" rtl="0">
              <a:lnSpc>
                <a:spcPct val="90000"/>
              </a:lnSpc>
              <a:spcBef>
                <a:spcPts val="800"/>
              </a:spcBef>
              <a:spcAft>
                <a:spcPts val="0"/>
              </a:spcAft>
              <a:buClr>
                <a:schemeClr val="dk1"/>
              </a:buClr>
              <a:buSzPts val="1800"/>
              <a:buNone/>
            </a:pPr>
            <a:endParaRPr/>
          </a:p>
        </p:txBody>
      </p:sp>
      <p:sp>
        <p:nvSpPr>
          <p:cNvPr id="1096" name="Google Shape;1096;p119"/>
          <p:cNvSpPr txBox="1">
            <a:spLocks noGrp="1"/>
          </p:cNvSpPr>
          <p:nvPr>
            <p:ph type="dt" idx="10"/>
          </p:nvPr>
        </p:nvSpPr>
        <p:spPr>
          <a:xfrm>
            <a:off x="7078570" y="4777978"/>
            <a:ext cx="969661" cy="273844"/>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
              <a:t>5/10/2019</a:t>
            </a:r>
            <a:endParaRPr/>
          </a:p>
        </p:txBody>
      </p:sp>
      <p:sp>
        <p:nvSpPr>
          <p:cNvPr id="1097" name="Google Shape;1097;p119"/>
          <p:cNvSpPr txBox="1">
            <a:spLocks noGrp="1"/>
          </p:cNvSpPr>
          <p:nvPr>
            <p:ph type="sldNum" idx="12"/>
          </p:nvPr>
        </p:nvSpPr>
        <p:spPr>
          <a:xfrm>
            <a:off x="8246603" y="4777978"/>
            <a:ext cx="81852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78</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2" name="Google Shape;1102;p120"/>
          <p:cNvSpPr txBox="1">
            <a:spLocks noGrp="1"/>
          </p:cNvSpPr>
          <p:nvPr>
            <p:ph type="title"/>
          </p:nvPr>
        </p:nvSpPr>
        <p:spPr>
          <a:xfrm>
            <a:off x="226208" y="86683"/>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1100"/>
              <a:buFont typeface="Arial"/>
              <a:buNone/>
            </a:pPr>
            <a:r>
              <a:rPr lang="en" b="1"/>
              <a:t>Twister2 Highlights I</a:t>
            </a:r>
            <a:endParaRPr b="1"/>
          </a:p>
        </p:txBody>
      </p:sp>
      <p:sp>
        <p:nvSpPr>
          <p:cNvPr id="1103" name="Google Shape;1103;p120"/>
          <p:cNvSpPr txBox="1">
            <a:spLocks noGrp="1"/>
          </p:cNvSpPr>
          <p:nvPr>
            <p:ph type="body" idx="1"/>
          </p:nvPr>
        </p:nvSpPr>
        <p:spPr>
          <a:xfrm>
            <a:off x="27122" y="588936"/>
            <a:ext cx="9089756" cy="4299110"/>
          </a:xfrm>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SzPts val="1800"/>
              <a:buChar char="●"/>
            </a:pPr>
            <a:r>
              <a:rPr lang="en" sz="2200"/>
              <a:t>“Big Data Programming Environment” such as </a:t>
            </a:r>
            <a:r>
              <a:rPr lang="en" sz="2200" b="1"/>
              <a:t>Hadoop, Spark, Flink, Storm, Heron </a:t>
            </a:r>
            <a:r>
              <a:rPr lang="en" sz="2200"/>
              <a:t>but uses HPC wherever appropriate  and outperforms Apache systems – often by large factors</a:t>
            </a:r>
            <a:endParaRPr sz="2200"/>
          </a:p>
          <a:p>
            <a:pPr marL="457200" lvl="0" indent="-342900" algn="l" rtl="0">
              <a:lnSpc>
                <a:spcPct val="90000"/>
              </a:lnSpc>
              <a:spcBef>
                <a:spcPts val="0"/>
              </a:spcBef>
              <a:spcAft>
                <a:spcPts val="0"/>
              </a:spcAft>
              <a:buSzPts val="1800"/>
              <a:buChar char="●"/>
            </a:pPr>
            <a:r>
              <a:rPr lang="en" sz="2200"/>
              <a:t>Runs preferably under </a:t>
            </a:r>
            <a:r>
              <a:rPr lang="en" sz="2200" b="1"/>
              <a:t>Kubernetes Mesos Nomad </a:t>
            </a:r>
            <a:r>
              <a:rPr lang="en" sz="2200"/>
              <a:t>but </a:t>
            </a:r>
            <a:r>
              <a:rPr lang="en" sz="2200" b="1"/>
              <a:t>Slurm</a:t>
            </a:r>
            <a:r>
              <a:rPr lang="en" sz="2200"/>
              <a:t> supported</a:t>
            </a:r>
            <a:endParaRPr sz="2200"/>
          </a:p>
          <a:p>
            <a:pPr marL="457200" lvl="0" indent="-342900" algn="l" rtl="0">
              <a:lnSpc>
                <a:spcPct val="90000"/>
              </a:lnSpc>
              <a:spcBef>
                <a:spcPts val="0"/>
              </a:spcBef>
              <a:spcAft>
                <a:spcPts val="0"/>
              </a:spcAft>
              <a:buSzPts val="1800"/>
              <a:buChar char="●"/>
            </a:pPr>
            <a:r>
              <a:rPr lang="en" sz="2200"/>
              <a:t>Highlight is </a:t>
            </a:r>
            <a:r>
              <a:rPr lang="en" sz="2200" b="1"/>
              <a:t>high performance dataflow </a:t>
            </a:r>
            <a:r>
              <a:rPr lang="en" sz="2200"/>
              <a:t>supporting </a:t>
            </a:r>
            <a:r>
              <a:rPr lang="en" sz="2200" b="1"/>
              <a:t>iteration</a:t>
            </a:r>
            <a:r>
              <a:rPr lang="en" sz="2200"/>
              <a:t>, fine-grain, coarse grain, dynamic, synchronized, asynchronous, batch and streaming</a:t>
            </a:r>
            <a:endParaRPr sz="2200"/>
          </a:p>
          <a:p>
            <a:pPr marL="457200" lvl="0" indent="-342900" algn="l" rtl="0">
              <a:lnSpc>
                <a:spcPct val="90000"/>
              </a:lnSpc>
              <a:spcBef>
                <a:spcPts val="0"/>
              </a:spcBef>
              <a:spcAft>
                <a:spcPts val="0"/>
              </a:spcAft>
              <a:buSzPts val="1800"/>
              <a:buChar char="●"/>
            </a:pPr>
            <a:r>
              <a:rPr lang="en" sz="2200"/>
              <a:t>Three distinct communication environments</a:t>
            </a:r>
            <a:endParaRPr sz="2200"/>
          </a:p>
          <a:p>
            <a:pPr marL="914378" lvl="1" indent="-317500" algn="l" rtl="0">
              <a:lnSpc>
                <a:spcPct val="90000"/>
              </a:lnSpc>
              <a:spcBef>
                <a:spcPts val="0"/>
              </a:spcBef>
              <a:spcAft>
                <a:spcPts val="0"/>
              </a:spcAft>
              <a:buSzPts val="1400"/>
              <a:buChar char="○"/>
            </a:pPr>
            <a:r>
              <a:rPr lang="en" sz="2000" b="1"/>
              <a:t>DFW </a:t>
            </a:r>
            <a:r>
              <a:rPr lang="en" sz="2000"/>
              <a:t>Dataflow with distinct source and target tasks; data not message level; Data-level Communications spilling to disks as needed</a:t>
            </a:r>
            <a:endParaRPr sz="2000"/>
          </a:p>
          <a:p>
            <a:pPr marL="914400" lvl="1" indent="-317500" algn="l" rtl="0">
              <a:lnSpc>
                <a:spcPct val="90000"/>
              </a:lnSpc>
              <a:spcBef>
                <a:spcPts val="0"/>
              </a:spcBef>
              <a:spcAft>
                <a:spcPts val="0"/>
              </a:spcAft>
              <a:buSzPts val="1400"/>
              <a:buChar char="○"/>
            </a:pPr>
            <a:r>
              <a:rPr lang="en" sz="2000" b="1"/>
              <a:t>BSP </a:t>
            </a:r>
            <a:r>
              <a:rPr lang="en" sz="2000"/>
              <a:t>for parallel programming; MPI is default. Inappropriate for dataflow</a:t>
            </a:r>
            <a:endParaRPr/>
          </a:p>
          <a:p>
            <a:pPr marL="914400" lvl="1" indent="-317500" algn="l" rtl="0">
              <a:lnSpc>
                <a:spcPct val="90000"/>
              </a:lnSpc>
              <a:spcBef>
                <a:spcPts val="0"/>
              </a:spcBef>
              <a:spcAft>
                <a:spcPts val="0"/>
              </a:spcAft>
              <a:buSzPts val="1400"/>
              <a:buChar char="○"/>
            </a:pPr>
            <a:r>
              <a:rPr lang="en" sz="2000" b="1"/>
              <a:t>Storm API </a:t>
            </a:r>
            <a:r>
              <a:rPr lang="en" sz="2000"/>
              <a:t>for streaming events with pub-sub such as Kafka</a:t>
            </a:r>
            <a:endParaRPr sz="2000"/>
          </a:p>
          <a:p>
            <a:pPr marL="457200" lvl="0" indent="-342900" algn="l" rtl="0">
              <a:lnSpc>
                <a:spcPct val="90000"/>
              </a:lnSpc>
              <a:spcBef>
                <a:spcPts val="0"/>
              </a:spcBef>
              <a:spcAft>
                <a:spcPts val="0"/>
              </a:spcAft>
              <a:buSzPts val="1800"/>
              <a:buChar char="●"/>
            </a:pPr>
            <a:r>
              <a:rPr lang="en" sz="2200"/>
              <a:t>Rich state model (API) for objects supporting in-place, distributed, cached, </a:t>
            </a:r>
            <a:r>
              <a:rPr lang="en" sz="2200" b="1"/>
              <a:t>RDD</a:t>
            </a:r>
            <a:r>
              <a:rPr lang="en" sz="2200"/>
              <a:t> (Spark) style persistence with </a:t>
            </a:r>
            <a:r>
              <a:rPr lang="en" sz="2200" b="1"/>
              <a:t>Tsets </a:t>
            </a:r>
            <a:r>
              <a:rPr lang="en" sz="2200"/>
              <a:t>(see </a:t>
            </a:r>
            <a:r>
              <a:rPr lang="en" sz="2200" b="1"/>
              <a:t>Pcollections</a:t>
            </a:r>
            <a:r>
              <a:rPr lang="en" sz="2200"/>
              <a:t> in Beam, </a:t>
            </a:r>
            <a:r>
              <a:rPr lang="en" sz="2200" b="1"/>
              <a:t>Datasets</a:t>
            </a:r>
            <a:r>
              <a:rPr lang="en" sz="2200"/>
              <a:t> in Flink, </a:t>
            </a:r>
            <a:r>
              <a:rPr lang="en" sz="2200" b="1"/>
              <a:t>Streamlets</a:t>
            </a:r>
            <a:r>
              <a:rPr lang="en" sz="2200"/>
              <a:t> in Storm, Heron)</a:t>
            </a:r>
            <a:endParaRPr sz="2200"/>
          </a:p>
        </p:txBody>
      </p:sp>
      <p:sp>
        <p:nvSpPr>
          <p:cNvPr id="1104" name="Google Shape;1104;p120"/>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p>
            <a:pPr marL="0" lvl="0" indent="0" algn="r" rtl="0">
              <a:spcBef>
                <a:spcPts val="0"/>
              </a:spcBef>
              <a:spcAft>
                <a:spcPts val="0"/>
              </a:spcAft>
              <a:buClr>
                <a:srgbClr val="888888"/>
              </a:buClr>
              <a:buSzPts val="900"/>
              <a:buFont typeface="Calibri"/>
              <a:buNone/>
            </a:pPr>
            <a:fld id="{00000000-1234-1234-1234-123412341234}" type="slidenum">
              <a:rPr lang="en"/>
              <a:t>79</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9"/>
          <p:cNvSpPr txBox="1">
            <a:spLocks noGrp="1"/>
          </p:cNvSpPr>
          <p:nvPr>
            <p:ph type="body" idx="1"/>
          </p:nvPr>
        </p:nvSpPr>
        <p:spPr>
          <a:xfrm>
            <a:off x="236850" y="680350"/>
            <a:ext cx="4293300" cy="40383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None/>
            </a:pPr>
            <a:r>
              <a:rPr lang="en" sz="900" b="1">
                <a:solidFill>
                  <a:srgbClr val="38761D"/>
                </a:solidFill>
                <a:latin typeface="Arial"/>
                <a:ea typeface="Arial"/>
                <a:cs typeface="Arial"/>
                <a:sym typeface="Arial"/>
              </a:rPr>
              <a:t>158 CVPR: </a:t>
            </a:r>
            <a:r>
              <a:rPr lang="en" sz="900">
                <a:solidFill>
                  <a:srgbClr val="38761D"/>
                </a:solidFill>
                <a:latin typeface="Arial"/>
                <a:ea typeface="Arial"/>
                <a:cs typeface="Arial"/>
                <a:sym typeface="Arial"/>
              </a:rPr>
              <a:t>Conference on Computer Vision and Pattern Recognition</a:t>
            </a:r>
            <a:endParaRPr sz="900">
              <a:latin typeface="Arial"/>
              <a:ea typeface="Arial"/>
              <a:cs typeface="Arial"/>
              <a:sym typeface="Arial"/>
            </a:endParaRPr>
          </a:p>
          <a:p>
            <a:pPr marL="0" lvl="0" indent="0" algn="l" rtl="0">
              <a:lnSpc>
                <a:spcPct val="115000"/>
              </a:lnSpc>
              <a:spcBef>
                <a:spcPts val="0"/>
              </a:spcBef>
              <a:spcAft>
                <a:spcPts val="0"/>
              </a:spcAft>
              <a:buNone/>
            </a:pPr>
            <a:r>
              <a:rPr lang="en" sz="900" b="1">
                <a:solidFill>
                  <a:srgbClr val="38761D"/>
                </a:solidFill>
                <a:latin typeface="Arial"/>
                <a:ea typeface="Arial"/>
                <a:cs typeface="Arial"/>
                <a:sym typeface="Arial"/>
              </a:rPr>
              <a:t>101 NeurIPS:</a:t>
            </a:r>
            <a:r>
              <a:rPr lang="en" sz="900">
                <a:solidFill>
                  <a:srgbClr val="38761D"/>
                </a:solidFill>
                <a:latin typeface="Arial"/>
                <a:ea typeface="Arial"/>
                <a:cs typeface="Arial"/>
                <a:sym typeface="Arial"/>
              </a:rPr>
              <a:t> Neural Information Processing Systems </a:t>
            </a:r>
            <a:endParaRPr sz="900">
              <a:latin typeface="Arial"/>
              <a:ea typeface="Arial"/>
              <a:cs typeface="Arial"/>
              <a:sym typeface="Arial"/>
            </a:endParaRPr>
          </a:p>
          <a:p>
            <a:pPr marL="0" lvl="0" indent="0" algn="l" rtl="0">
              <a:lnSpc>
                <a:spcPct val="115000"/>
              </a:lnSpc>
              <a:spcBef>
                <a:spcPts val="0"/>
              </a:spcBef>
              <a:spcAft>
                <a:spcPts val="0"/>
              </a:spcAft>
              <a:buNone/>
            </a:pPr>
            <a:r>
              <a:rPr lang="en" sz="900" b="1">
                <a:solidFill>
                  <a:srgbClr val="38761D"/>
                </a:solidFill>
                <a:latin typeface="Arial"/>
                <a:ea typeface="Arial"/>
                <a:cs typeface="Arial"/>
                <a:sym typeface="Arial"/>
              </a:rPr>
              <a:t>98 ECCV: </a:t>
            </a:r>
            <a:r>
              <a:rPr lang="en" sz="900">
                <a:solidFill>
                  <a:srgbClr val="38761D"/>
                </a:solidFill>
                <a:latin typeface="Arial"/>
                <a:ea typeface="Arial"/>
                <a:cs typeface="Arial"/>
                <a:sym typeface="Arial"/>
              </a:rPr>
              <a:t>European Conference on Computer Vision</a:t>
            </a:r>
            <a:endParaRPr sz="900">
              <a:latin typeface="Arial"/>
              <a:ea typeface="Arial"/>
              <a:cs typeface="Arial"/>
              <a:sym typeface="Arial"/>
            </a:endParaRPr>
          </a:p>
          <a:p>
            <a:pPr marL="0" lvl="0" indent="0" algn="l" rtl="0">
              <a:lnSpc>
                <a:spcPct val="115000"/>
              </a:lnSpc>
              <a:spcBef>
                <a:spcPts val="0"/>
              </a:spcBef>
              <a:spcAft>
                <a:spcPts val="0"/>
              </a:spcAft>
              <a:buNone/>
            </a:pPr>
            <a:r>
              <a:rPr lang="en" sz="900" b="1">
                <a:solidFill>
                  <a:srgbClr val="38761D"/>
                </a:solidFill>
                <a:latin typeface="Arial"/>
                <a:ea typeface="Arial"/>
                <a:cs typeface="Arial"/>
                <a:sym typeface="Arial"/>
              </a:rPr>
              <a:t>91 ICML:</a:t>
            </a:r>
            <a:r>
              <a:rPr lang="en" sz="900">
                <a:solidFill>
                  <a:srgbClr val="38761D"/>
                </a:solidFill>
                <a:latin typeface="Arial"/>
                <a:ea typeface="Arial"/>
                <a:cs typeface="Arial"/>
                <a:sym typeface="Arial"/>
              </a:rPr>
              <a:t> International Conference on Machine Learning</a:t>
            </a:r>
            <a:endParaRPr sz="900">
              <a:latin typeface="Arial"/>
              <a:ea typeface="Arial"/>
              <a:cs typeface="Arial"/>
              <a:sym typeface="Arial"/>
            </a:endParaRPr>
          </a:p>
          <a:p>
            <a:pPr marL="0" lvl="0" indent="0" algn="l" rtl="0">
              <a:lnSpc>
                <a:spcPct val="115000"/>
              </a:lnSpc>
              <a:spcBef>
                <a:spcPts val="0"/>
              </a:spcBef>
              <a:spcAft>
                <a:spcPts val="0"/>
              </a:spcAft>
              <a:buNone/>
            </a:pPr>
            <a:r>
              <a:rPr lang="en" sz="900" b="1">
                <a:solidFill>
                  <a:srgbClr val="38761D"/>
                </a:solidFill>
                <a:latin typeface="Arial"/>
                <a:ea typeface="Arial"/>
                <a:cs typeface="Arial"/>
                <a:sym typeface="Arial"/>
              </a:rPr>
              <a:t>89 ICCV: </a:t>
            </a:r>
            <a:r>
              <a:rPr lang="en" sz="900">
                <a:solidFill>
                  <a:srgbClr val="38761D"/>
                </a:solidFill>
                <a:latin typeface="Arial"/>
                <a:ea typeface="Arial"/>
                <a:cs typeface="Arial"/>
                <a:sym typeface="Arial"/>
              </a:rPr>
              <a:t>International Conference on Computer Vision</a:t>
            </a:r>
            <a:endParaRPr sz="900">
              <a:latin typeface="Arial"/>
              <a:ea typeface="Arial"/>
              <a:cs typeface="Arial"/>
              <a:sym typeface="Arial"/>
            </a:endParaRPr>
          </a:p>
          <a:p>
            <a:pPr marL="0" lvl="0" indent="0" algn="l" rtl="0">
              <a:lnSpc>
                <a:spcPct val="115000"/>
              </a:lnSpc>
              <a:spcBef>
                <a:spcPts val="0"/>
              </a:spcBef>
              <a:spcAft>
                <a:spcPts val="0"/>
              </a:spcAft>
              <a:buNone/>
            </a:pPr>
            <a:r>
              <a:rPr lang="en" sz="900" b="1">
                <a:solidFill>
                  <a:srgbClr val="1C4587"/>
                </a:solidFill>
                <a:latin typeface="Arial"/>
                <a:ea typeface="Arial"/>
                <a:cs typeface="Arial"/>
                <a:sym typeface="Arial"/>
              </a:rPr>
              <a:t>85 CHI:</a:t>
            </a:r>
            <a:r>
              <a:rPr lang="en" sz="900">
                <a:solidFill>
                  <a:srgbClr val="1C4587"/>
                </a:solidFill>
                <a:latin typeface="Arial"/>
                <a:ea typeface="Arial"/>
                <a:cs typeface="Arial"/>
                <a:sym typeface="Arial"/>
              </a:rPr>
              <a:t> Computer Human Interaction</a:t>
            </a:r>
            <a:endParaRPr sz="900">
              <a:latin typeface="Arial"/>
              <a:ea typeface="Arial"/>
              <a:cs typeface="Arial"/>
              <a:sym typeface="Arial"/>
            </a:endParaRPr>
          </a:p>
          <a:p>
            <a:pPr marL="0" lvl="0" indent="0" algn="l" rtl="0">
              <a:lnSpc>
                <a:spcPct val="115000"/>
              </a:lnSpc>
              <a:spcBef>
                <a:spcPts val="0"/>
              </a:spcBef>
              <a:spcAft>
                <a:spcPts val="0"/>
              </a:spcAft>
              <a:buNone/>
            </a:pPr>
            <a:r>
              <a:rPr lang="en" sz="900" b="1">
                <a:solidFill>
                  <a:srgbClr val="1C4587"/>
                </a:solidFill>
                <a:latin typeface="Arial"/>
                <a:ea typeface="Arial"/>
                <a:cs typeface="Arial"/>
                <a:sym typeface="Arial"/>
              </a:rPr>
              <a:t>80 INFOCOM:</a:t>
            </a:r>
            <a:r>
              <a:rPr lang="en" sz="900">
                <a:solidFill>
                  <a:srgbClr val="1C4587"/>
                </a:solidFill>
                <a:latin typeface="Arial"/>
                <a:ea typeface="Arial"/>
                <a:cs typeface="Arial"/>
                <a:sym typeface="Arial"/>
              </a:rPr>
              <a:t> Joint Conference of the Computer and Communications Societies </a:t>
            </a:r>
            <a:endParaRPr sz="900">
              <a:latin typeface="Arial"/>
              <a:ea typeface="Arial"/>
              <a:cs typeface="Arial"/>
              <a:sym typeface="Arial"/>
            </a:endParaRPr>
          </a:p>
          <a:p>
            <a:pPr marL="0" lvl="0" indent="0" algn="l" rtl="0">
              <a:lnSpc>
                <a:spcPct val="115000"/>
              </a:lnSpc>
              <a:spcBef>
                <a:spcPts val="0"/>
              </a:spcBef>
              <a:spcAft>
                <a:spcPts val="0"/>
              </a:spcAft>
              <a:buNone/>
            </a:pPr>
            <a:r>
              <a:rPr lang="en" sz="900" b="1">
                <a:solidFill>
                  <a:srgbClr val="1C4587"/>
                </a:solidFill>
                <a:latin typeface="Arial"/>
                <a:ea typeface="Arial"/>
                <a:cs typeface="Arial"/>
                <a:sym typeface="Arial"/>
              </a:rPr>
              <a:t>77 WWW: </a:t>
            </a:r>
            <a:r>
              <a:rPr lang="en" sz="900">
                <a:solidFill>
                  <a:srgbClr val="1C4587"/>
                </a:solidFill>
                <a:latin typeface="Arial"/>
                <a:ea typeface="Arial"/>
                <a:cs typeface="Arial"/>
                <a:sym typeface="Arial"/>
              </a:rPr>
              <a:t> International World Wide Web Conferences</a:t>
            </a:r>
            <a:endParaRPr sz="900">
              <a:latin typeface="Arial"/>
              <a:ea typeface="Arial"/>
              <a:cs typeface="Arial"/>
              <a:sym typeface="Arial"/>
            </a:endParaRPr>
          </a:p>
          <a:p>
            <a:pPr marL="0" lvl="0" indent="0" algn="l" rtl="0">
              <a:lnSpc>
                <a:spcPct val="115000"/>
              </a:lnSpc>
              <a:spcBef>
                <a:spcPts val="0"/>
              </a:spcBef>
              <a:spcAft>
                <a:spcPts val="0"/>
              </a:spcAft>
              <a:buNone/>
            </a:pPr>
            <a:r>
              <a:rPr lang="en" sz="900" b="1">
                <a:solidFill>
                  <a:srgbClr val="38761D"/>
                </a:solidFill>
                <a:latin typeface="Arial"/>
                <a:ea typeface="Arial"/>
                <a:cs typeface="Arial"/>
                <a:sym typeface="Arial"/>
              </a:rPr>
              <a:t>73 VLDB:</a:t>
            </a:r>
            <a:r>
              <a:rPr lang="en" sz="900">
                <a:solidFill>
                  <a:srgbClr val="38761D"/>
                </a:solidFill>
                <a:latin typeface="Arial"/>
                <a:ea typeface="Arial"/>
                <a:cs typeface="Arial"/>
                <a:sym typeface="Arial"/>
              </a:rPr>
              <a:t> International Conference on Very Large Databases</a:t>
            </a:r>
            <a:endParaRPr sz="900">
              <a:latin typeface="Arial"/>
              <a:ea typeface="Arial"/>
              <a:cs typeface="Arial"/>
              <a:sym typeface="Arial"/>
            </a:endParaRPr>
          </a:p>
          <a:p>
            <a:pPr marL="0" lvl="0" indent="0" algn="l" rtl="0">
              <a:lnSpc>
                <a:spcPct val="115000"/>
              </a:lnSpc>
              <a:spcBef>
                <a:spcPts val="0"/>
              </a:spcBef>
              <a:spcAft>
                <a:spcPts val="0"/>
              </a:spcAft>
              <a:buNone/>
            </a:pPr>
            <a:r>
              <a:rPr lang="en" sz="900" b="1">
                <a:solidFill>
                  <a:srgbClr val="38761D"/>
                </a:solidFill>
                <a:latin typeface="Arial"/>
                <a:ea typeface="Arial"/>
                <a:cs typeface="Arial"/>
                <a:sym typeface="Arial"/>
              </a:rPr>
              <a:t>73 SIGKDD: </a:t>
            </a:r>
            <a:r>
              <a:rPr lang="en" sz="900">
                <a:solidFill>
                  <a:srgbClr val="38761D"/>
                </a:solidFill>
                <a:latin typeface="Arial"/>
                <a:ea typeface="Arial"/>
                <a:cs typeface="Arial"/>
                <a:sym typeface="Arial"/>
              </a:rPr>
              <a:t>International Conference on Knowledge discovery and data mining</a:t>
            </a:r>
            <a:endParaRPr sz="900">
              <a:latin typeface="Arial"/>
              <a:ea typeface="Arial"/>
              <a:cs typeface="Arial"/>
              <a:sym typeface="Arial"/>
            </a:endParaRPr>
          </a:p>
          <a:p>
            <a:pPr marL="0" lvl="0" indent="0" algn="l" rtl="0">
              <a:lnSpc>
                <a:spcPct val="115000"/>
              </a:lnSpc>
              <a:spcBef>
                <a:spcPts val="0"/>
              </a:spcBef>
              <a:spcAft>
                <a:spcPts val="0"/>
              </a:spcAft>
              <a:buNone/>
            </a:pPr>
            <a:r>
              <a:rPr lang="en" sz="900" b="1">
                <a:solidFill>
                  <a:srgbClr val="38761D"/>
                </a:solidFill>
                <a:latin typeface="Arial"/>
                <a:ea typeface="Arial"/>
                <a:cs typeface="Arial"/>
                <a:sym typeface="Arial"/>
              </a:rPr>
              <a:t>71 ICRA:</a:t>
            </a:r>
            <a:r>
              <a:rPr lang="en" sz="900">
                <a:solidFill>
                  <a:srgbClr val="38761D"/>
                </a:solidFill>
                <a:latin typeface="Arial"/>
                <a:ea typeface="Arial"/>
                <a:cs typeface="Arial"/>
                <a:sym typeface="Arial"/>
              </a:rPr>
              <a:t> International Conference on Robotics and Automation</a:t>
            </a:r>
            <a:endParaRPr sz="900">
              <a:latin typeface="Arial"/>
              <a:ea typeface="Arial"/>
              <a:cs typeface="Arial"/>
              <a:sym typeface="Arial"/>
            </a:endParaRPr>
          </a:p>
          <a:p>
            <a:pPr marL="0" lvl="0" indent="0" algn="l" rtl="0">
              <a:lnSpc>
                <a:spcPct val="115000"/>
              </a:lnSpc>
              <a:spcBef>
                <a:spcPts val="0"/>
              </a:spcBef>
              <a:spcAft>
                <a:spcPts val="0"/>
              </a:spcAft>
              <a:buNone/>
            </a:pPr>
            <a:r>
              <a:rPr lang="en" sz="900" b="1">
                <a:solidFill>
                  <a:srgbClr val="38761D"/>
                </a:solidFill>
                <a:latin typeface="Arial"/>
                <a:ea typeface="Arial"/>
                <a:cs typeface="Arial"/>
                <a:sym typeface="Arial"/>
              </a:rPr>
              <a:t>56 AAAI: </a:t>
            </a:r>
            <a:r>
              <a:rPr lang="en" sz="900">
                <a:solidFill>
                  <a:srgbClr val="38761D"/>
                </a:solidFill>
                <a:latin typeface="Arial"/>
                <a:ea typeface="Arial"/>
                <a:cs typeface="Arial"/>
                <a:sym typeface="Arial"/>
              </a:rPr>
              <a:t>Assoc. Adv. AI Conference on Artificial Intelligence</a:t>
            </a:r>
            <a:endParaRPr sz="900">
              <a:latin typeface="Arial"/>
              <a:ea typeface="Arial"/>
              <a:cs typeface="Arial"/>
              <a:sym typeface="Arial"/>
            </a:endParaRPr>
          </a:p>
          <a:p>
            <a:pPr marL="0" lvl="0" indent="0" algn="l" rtl="0">
              <a:lnSpc>
                <a:spcPct val="115000"/>
              </a:lnSpc>
              <a:spcBef>
                <a:spcPts val="0"/>
              </a:spcBef>
              <a:spcAft>
                <a:spcPts val="0"/>
              </a:spcAft>
              <a:buNone/>
            </a:pPr>
            <a:r>
              <a:rPr lang="en" sz="900" b="1">
                <a:solidFill>
                  <a:srgbClr val="000000"/>
                </a:solidFill>
                <a:latin typeface="Arial"/>
                <a:ea typeface="Arial"/>
                <a:cs typeface="Arial"/>
                <a:sym typeface="Arial"/>
              </a:rPr>
              <a:t>54 ISCA:</a:t>
            </a:r>
            <a:r>
              <a:rPr lang="en" sz="900">
                <a:solidFill>
                  <a:srgbClr val="000000"/>
                </a:solidFill>
                <a:latin typeface="Arial"/>
                <a:ea typeface="Arial"/>
                <a:cs typeface="Arial"/>
                <a:sym typeface="Arial"/>
              </a:rPr>
              <a:t> International Symposium on Computer Architecture</a:t>
            </a:r>
            <a:endParaRPr sz="90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en" sz="900" b="1">
                <a:solidFill>
                  <a:srgbClr val="38761D"/>
                </a:solidFill>
                <a:latin typeface="Arial"/>
                <a:ea typeface="Arial"/>
                <a:cs typeface="Arial"/>
                <a:sym typeface="Arial"/>
              </a:rPr>
              <a:t>50 IROS:</a:t>
            </a:r>
            <a:r>
              <a:rPr lang="en" sz="900">
                <a:solidFill>
                  <a:srgbClr val="38761D"/>
                </a:solidFill>
                <a:latin typeface="Arial"/>
                <a:ea typeface="Arial"/>
                <a:cs typeface="Arial"/>
                <a:sym typeface="Arial"/>
              </a:rPr>
              <a:t> International Conference on Intelligent Robots and Systems</a:t>
            </a:r>
            <a:endParaRPr sz="900">
              <a:latin typeface="Arial"/>
              <a:ea typeface="Arial"/>
              <a:cs typeface="Arial"/>
              <a:sym typeface="Arial"/>
            </a:endParaRPr>
          </a:p>
          <a:p>
            <a:pPr marL="0" lvl="0" indent="0" algn="l" rtl="0">
              <a:lnSpc>
                <a:spcPct val="115000"/>
              </a:lnSpc>
              <a:spcBef>
                <a:spcPts val="0"/>
              </a:spcBef>
              <a:spcAft>
                <a:spcPts val="0"/>
              </a:spcAft>
              <a:buNone/>
            </a:pPr>
            <a:r>
              <a:rPr lang="en" sz="900" b="1">
                <a:solidFill>
                  <a:srgbClr val="000000"/>
                </a:solidFill>
                <a:latin typeface="Arial"/>
                <a:ea typeface="Arial"/>
                <a:cs typeface="Arial"/>
                <a:sym typeface="Arial"/>
              </a:rPr>
              <a:t>50 ASPLOS:</a:t>
            </a:r>
            <a:r>
              <a:rPr lang="en" sz="900">
                <a:solidFill>
                  <a:srgbClr val="000000"/>
                </a:solidFill>
                <a:latin typeface="Arial"/>
                <a:ea typeface="Arial"/>
                <a:cs typeface="Arial"/>
                <a:sym typeface="Arial"/>
              </a:rPr>
              <a:t> International Conference on Architectural Support for Programming Languages and Operating Systems</a:t>
            </a:r>
            <a:endParaRPr sz="900">
              <a:latin typeface="Arial"/>
              <a:ea typeface="Arial"/>
              <a:cs typeface="Arial"/>
              <a:sym typeface="Arial"/>
            </a:endParaRPr>
          </a:p>
          <a:p>
            <a:pPr marL="0" lvl="0" indent="0" algn="l" rtl="0">
              <a:lnSpc>
                <a:spcPct val="115000"/>
              </a:lnSpc>
              <a:spcBef>
                <a:spcPts val="0"/>
              </a:spcBef>
              <a:spcAft>
                <a:spcPts val="0"/>
              </a:spcAft>
              <a:buNone/>
            </a:pPr>
            <a:r>
              <a:rPr lang="en" sz="900" b="1">
                <a:solidFill>
                  <a:srgbClr val="000000"/>
                </a:solidFill>
                <a:latin typeface="Arial"/>
                <a:ea typeface="Arial"/>
                <a:cs typeface="Arial"/>
                <a:sym typeface="Arial"/>
              </a:rPr>
              <a:t>47 SC:</a:t>
            </a:r>
            <a:r>
              <a:rPr lang="en" sz="900">
                <a:solidFill>
                  <a:srgbClr val="000000"/>
                </a:solidFill>
                <a:latin typeface="Arial"/>
                <a:ea typeface="Arial"/>
                <a:cs typeface="Arial"/>
                <a:sym typeface="Arial"/>
              </a:rPr>
              <a:t> International Conference on High Performance Computing, Networking, Storage and Analysis </a:t>
            </a:r>
            <a:endParaRPr sz="900">
              <a:latin typeface="Arial"/>
              <a:ea typeface="Arial"/>
              <a:cs typeface="Arial"/>
              <a:sym typeface="Arial"/>
            </a:endParaRPr>
          </a:p>
          <a:p>
            <a:pPr marL="0" lvl="0" indent="0" algn="l" rtl="0">
              <a:lnSpc>
                <a:spcPct val="115000"/>
              </a:lnSpc>
              <a:spcBef>
                <a:spcPts val="0"/>
              </a:spcBef>
              <a:spcAft>
                <a:spcPts val="0"/>
              </a:spcAft>
              <a:buNone/>
            </a:pPr>
            <a:r>
              <a:rPr lang="en" sz="900" b="1">
                <a:solidFill>
                  <a:srgbClr val="000000"/>
                </a:solidFill>
                <a:latin typeface="Arial"/>
                <a:ea typeface="Arial"/>
                <a:cs typeface="Arial"/>
                <a:sym typeface="Arial"/>
              </a:rPr>
              <a:t>46 HPCA: </a:t>
            </a:r>
            <a:r>
              <a:rPr lang="en" sz="900">
                <a:solidFill>
                  <a:srgbClr val="000000"/>
                </a:solidFill>
                <a:latin typeface="Arial"/>
                <a:ea typeface="Arial"/>
                <a:cs typeface="Arial"/>
                <a:sym typeface="Arial"/>
              </a:rPr>
              <a:t>International Symposium on High Performance Computer Architecture</a:t>
            </a:r>
            <a:endParaRPr sz="900">
              <a:latin typeface="Arial"/>
              <a:ea typeface="Arial"/>
              <a:cs typeface="Arial"/>
              <a:sym typeface="Arial"/>
            </a:endParaRPr>
          </a:p>
          <a:p>
            <a:pPr marL="0" lvl="0" indent="0" algn="l" rtl="0">
              <a:lnSpc>
                <a:spcPct val="115000"/>
              </a:lnSpc>
              <a:spcBef>
                <a:spcPts val="0"/>
              </a:spcBef>
              <a:spcAft>
                <a:spcPts val="0"/>
              </a:spcAft>
              <a:buNone/>
            </a:pPr>
            <a:r>
              <a:rPr lang="en" sz="900" b="1">
                <a:solidFill>
                  <a:srgbClr val="38761D"/>
                </a:solidFill>
                <a:latin typeface="Arial"/>
                <a:ea typeface="Arial"/>
                <a:cs typeface="Arial"/>
                <a:sym typeface="Arial"/>
              </a:rPr>
              <a:t>45 IJCAI:</a:t>
            </a:r>
            <a:r>
              <a:rPr lang="en" sz="900">
                <a:solidFill>
                  <a:srgbClr val="38761D"/>
                </a:solidFill>
                <a:latin typeface="Arial"/>
                <a:ea typeface="Arial"/>
                <a:cs typeface="Arial"/>
                <a:sym typeface="Arial"/>
              </a:rPr>
              <a:t> International Joint Conference on Artificial Intelligence</a:t>
            </a:r>
            <a:endParaRPr sz="900">
              <a:latin typeface="Arial"/>
              <a:ea typeface="Arial"/>
              <a:cs typeface="Arial"/>
              <a:sym typeface="Arial"/>
            </a:endParaRPr>
          </a:p>
          <a:p>
            <a:pPr marL="0" lvl="0" indent="0" algn="l" rtl="0">
              <a:lnSpc>
                <a:spcPct val="115000"/>
              </a:lnSpc>
              <a:spcBef>
                <a:spcPts val="0"/>
              </a:spcBef>
              <a:spcAft>
                <a:spcPts val="0"/>
              </a:spcAft>
              <a:buNone/>
            </a:pPr>
            <a:r>
              <a:rPr lang="en" sz="900" b="1">
                <a:solidFill>
                  <a:srgbClr val="38761D"/>
                </a:solidFill>
                <a:latin typeface="Arial"/>
                <a:ea typeface="Arial"/>
                <a:cs typeface="Arial"/>
                <a:sym typeface="Arial"/>
              </a:rPr>
              <a:t>43 BMVC:</a:t>
            </a:r>
            <a:r>
              <a:rPr lang="en" sz="900">
                <a:solidFill>
                  <a:srgbClr val="38761D"/>
                </a:solidFill>
                <a:latin typeface="Arial"/>
                <a:ea typeface="Arial"/>
                <a:cs typeface="Arial"/>
                <a:sym typeface="Arial"/>
              </a:rPr>
              <a:t> British Machine Vision Conference</a:t>
            </a:r>
            <a:endParaRPr sz="900">
              <a:latin typeface="Arial"/>
              <a:ea typeface="Arial"/>
              <a:cs typeface="Arial"/>
              <a:sym typeface="Arial"/>
            </a:endParaRPr>
          </a:p>
          <a:p>
            <a:pPr marL="0" lvl="0" indent="0" algn="l" rtl="0">
              <a:lnSpc>
                <a:spcPct val="115000"/>
              </a:lnSpc>
              <a:spcBef>
                <a:spcPts val="0"/>
              </a:spcBef>
              <a:spcAft>
                <a:spcPts val="0"/>
              </a:spcAft>
              <a:buNone/>
            </a:pPr>
            <a:r>
              <a:rPr lang="en" sz="900" b="1">
                <a:solidFill>
                  <a:srgbClr val="000000"/>
                </a:solidFill>
                <a:latin typeface="Arial"/>
                <a:ea typeface="Arial"/>
                <a:cs typeface="Arial"/>
                <a:sym typeface="Arial"/>
              </a:rPr>
              <a:t>43 IPDPS:</a:t>
            </a:r>
            <a:r>
              <a:rPr lang="en" sz="900">
                <a:solidFill>
                  <a:srgbClr val="000000"/>
                </a:solidFill>
                <a:latin typeface="Arial"/>
                <a:ea typeface="Arial"/>
                <a:cs typeface="Arial"/>
                <a:sym typeface="Arial"/>
              </a:rPr>
              <a:t> International Symposium on Parallel &amp; Distributed Processing </a:t>
            </a:r>
            <a:endParaRPr sz="900">
              <a:latin typeface="Arial"/>
              <a:ea typeface="Arial"/>
              <a:cs typeface="Arial"/>
              <a:sym typeface="Arial"/>
            </a:endParaRPr>
          </a:p>
          <a:p>
            <a:pPr marL="0" lvl="0" indent="0" algn="l" rtl="0">
              <a:lnSpc>
                <a:spcPct val="115000"/>
              </a:lnSpc>
              <a:spcBef>
                <a:spcPts val="0"/>
              </a:spcBef>
              <a:spcAft>
                <a:spcPts val="0"/>
              </a:spcAft>
              <a:buNone/>
            </a:pPr>
            <a:r>
              <a:rPr lang="en" sz="900" b="1">
                <a:solidFill>
                  <a:srgbClr val="000000"/>
                </a:solidFill>
                <a:latin typeface="Arial"/>
                <a:ea typeface="Arial"/>
                <a:cs typeface="Arial"/>
                <a:sym typeface="Arial"/>
              </a:rPr>
              <a:t>41 MICRO:</a:t>
            </a:r>
            <a:r>
              <a:rPr lang="en" sz="900">
                <a:solidFill>
                  <a:srgbClr val="000000"/>
                </a:solidFill>
                <a:latin typeface="Arial"/>
                <a:ea typeface="Arial"/>
                <a:cs typeface="Arial"/>
                <a:sym typeface="Arial"/>
              </a:rPr>
              <a:t> International Symposium on Microarchitecture</a:t>
            </a:r>
            <a:endParaRPr sz="900">
              <a:solidFill>
                <a:srgbClr val="38761D"/>
              </a:solidFill>
              <a:latin typeface="Arial"/>
              <a:ea typeface="Arial"/>
              <a:cs typeface="Arial"/>
              <a:sym typeface="Arial"/>
            </a:endParaRPr>
          </a:p>
        </p:txBody>
      </p:sp>
      <p:sp>
        <p:nvSpPr>
          <p:cNvPr id="297" name="Google Shape;297;p49"/>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sp>
        <p:nvSpPr>
          <p:cNvPr id="298" name="Google Shape;298;p49"/>
          <p:cNvSpPr txBox="1"/>
          <p:nvPr/>
        </p:nvSpPr>
        <p:spPr>
          <a:xfrm>
            <a:off x="4572000" y="678575"/>
            <a:ext cx="4500300" cy="4038300"/>
          </a:xfrm>
          <a:prstGeom prst="rect">
            <a:avLst/>
          </a:prstGeom>
          <a:noFill/>
          <a:ln>
            <a:noFill/>
          </a:ln>
        </p:spPr>
        <p:txBody>
          <a:bodyPr spcFirstLastPara="1" wrap="square" lIns="68575" tIns="34275" rIns="68575" bIns="34275" anchor="t" anchorCtr="0">
            <a:noAutofit/>
          </a:bodyPr>
          <a:lstStyle/>
          <a:p>
            <a:pPr marL="0" marR="0" lvl="0" indent="0" algn="l" rtl="0">
              <a:lnSpc>
                <a:spcPct val="115000"/>
              </a:lnSpc>
              <a:spcBef>
                <a:spcPts val="0"/>
              </a:spcBef>
              <a:spcAft>
                <a:spcPts val="0"/>
              </a:spcAft>
              <a:buNone/>
            </a:pPr>
            <a:r>
              <a:rPr lang="en" sz="900" b="1" i="0" u="none" strike="noStrike" cap="none">
                <a:solidFill>
                  <a:srgbClr val="FF0000"/>
                </a:solidFill>
              </a:rPr>
              <a:t>39 CLOUD: </a:t>
            </a:r>
            <a:r>
              <a:rPr lang="en" sz="900" i="0" u="none" strike="noStrike" cap="none">
                <a:solidFill>
                  <a:srgbClr val="FF0000"/>
                </a:solidFill>
              </a:rPr>
              <a:t>International Conference on Cloud Computing</a:t>
            </a:r>
            <a:endParaRPr sz="900"/>
          </a:p>
          <a:p>
            <a:pPr marL="0" marR="0" lvl="0" indent="0" algn="l" rtl="0">
              <a:lnSpc>
                <a:spcPct val="115000"/>
              </a:lnSpc>
              <a:spcBef>
                <a:spcPts val="0"/>
              </a:spcBef>
              <a:spcAft>
                <a:spcPts val="0"/>
              </a:spcAft>
              <a:buNone/>
            </a:pPr>
            <a:r>
              <a:rPr lang="en" sz="900" b="1" i="0" u="none" strike="noStrike" cap="none">
                <a:solidFill>
                  <a:srgbClr val="000000"/>
                </a:solidFill>
              </a:rPr>
              <a:t>39 OSDI: </a:t>
            </a:r>
            <a:r>
              <a:rPr lang="en" sz="900" i="0" u="none" strike="noStrike" cap="none">
                <a:solidFill>
                  <a:srgbClr val="000000"/>
                </a:solidFill>
              </a:rPr>
              <a:t>Symposium on Operating Systems Design and Implementation</a:t>
            </a:r>
            <a:endParaRPr sz="900" i="0" u="none" strike="noStrike" cap="none">
              <a:solidFill>
                <a:srgbClr val="FF0000"/>
              </a:solidFill>
            </a:endParaRPr>
          </a:p>
          <a:p>
            <a:pPr marL="0" marR="0" lvl="0" indent="0" algn="l" rtl="0">
              <a:lnSpc>
                <a:spcPct val="115000"/>
              </a:lnSpc>
              <a:spcBef>
                <a:spcPts val="0"/>
              </a:spcBef>
              <a:spcAft>
                <a:spcPts val="0"/>
              </a:spcAft>
              <a:buNone/>
            </a:pPr>
            <a:r>
              <a:rPr lang="en" sz="900" b="1" i="0" u="none" strike="noStrike" cap="none">
                <a:solidFill>
                  <a:srgbClr val="000000"/>
                </a:solidFill>
              </a:rPr>
              <a:t>37 OOPSLA:</a:t>
            </a:r>
            <a:r>
              <a:rPr lang="en" sz="900" i="0" u="none" strike="noStrike" cap="none">
                <a:solidFill>
                  <a:srgbClr val="000000"/>
                </a:solidFill>
              </a:rPr>
              <a:t> SIGPLAN International Conference on Object-Oriented Programming, Systems, Languages, and Applications</a:t>
            </a:r>
            <a:endParaRPr sz="900"/>
          </a:p>
          <a:p>
            <a:pPr marL="0" marR="0" lvl="0" indent="0" algn="l" rtl="0">
              <a:lnSpc>
                <a:spcPct val="115000"/>
              </a:lnSpc>
              <a:spcBef>
                <a:spcPts val="0"/>
              </a:spcBef>
              <a:spcAft>
                <a:spcPts val="0"/>
              </a:spcAft>
              <a:buNone/>
            </a:pPr>
            <a:r>
              <a:rPr lang="en" sz="900" b="1" i="0" u="none" strike="noStrike" cap="none">
                <a:solidFill>
                  <a:srgbClr val="000000"/>
                </a:solidFill>
              </a:rPr>
              <a:t>37 PPOPP:</a:t>
            </a:r>
            <a:r>
              <a:rPr lang="en" sz="900" i="0" u="none" strike="noStrike" cap="none">
                <a:solidFill>
                  <a:srgbClr val="000000"/>
                </a:solidFill>
              </a:rPr>
              <a:t> SIGPLAN Symposium on Principles &amp; Practice of Parallel Programming</a:t>
            </a:r>
            <a:endParaRPr sz="900"/>
          </a:p>
          <a:p>
            <a:pPr marL="0" marR="0" lvl="0" indent="0" algn="l" rtl="0">
              <a:lnSpc>
                <a:spcPct val="115000"/>
              </a:lnSpc>
              <a:spcBef>
                <a:spcPts val="0"/>
              </a:spcBef>
              <a:spcAft>
                <a:spcPts val="0"/>
              </a:spcAft>
              <a:buNone/>
            </a:pPr>
            <a:r>
              <a:rPr lang="en" sz="900" b="1" i="0" u="none" strike="noStrike" cap="none">
                <a:solidFill>
                  <a:srgbClr val="000000"/>
                </a:solidFill>
              </a:rPr>
              <a:t>37 CCGrid:</a:t>
            </a:r>
            <a:r>
              <a:rPr lang="en" sz="900" i="0" u="none" strike="noStrike" cap="none">
                <a:solidFill>
                  <a:srgbClr val="000000"/>
                </a:solidFill>
              </a:rPr>
              <a:t> International Symposium on Cluster Computing and the Grid</a:t>
            </a:r>
            <a:endParaRPr sz="900" i="0" u="none" strike="noStrike" cap="none">
              <a:solidFill>
                <a:schemeClr val="dk1"/>
              </a:solidFill>
            </a:endParaRPr>
          </a:p>
          <a:p>
            <a:pPr marL="0" marR="0" lvl="0" indent="0" algn="l" rtl="0">
              <a:lnSpc>
                <a:spcPct val="115000"/>
              </a:lnSpc>
              <a:spcBef>
                <a:spcPts val="0"/>
              </a:spcBef>
              <a:spcAft>
                <a:spcPts val="0"/>
              </a:spcAft>
              <a:buNone/>
            </a:pPr>
            <a:r>
              <a:rPr lang="en" sz="900" b="1" i="0" u="none" strike="noStrike" cap="none">
                <a:solidFill>
                  <a:srgbClr val="38761D"/>
                </a:solidFill>
              </a:rPr>
              <a:t>34 ICIP: </a:t>
            </a:r>
            <a:r>
              <a:rPr lang="en" sz="900" i="0" u="none" strike="noStrike" cap="none">
                <a:solidFill>
                  <a:srgbClr val="38761D"/>
                </a:solidFill>
              </a:rPr>
              <a:t>International Conference on Image Processing</a:t>
            </a:r>
            <a:endParaRPr sz="900"/>
          </a:p>
          <a:p>
            <a:pPr marL="0" marR="0" lvl="0" indent="0" algn="l" rtl="0">
              <a:lnSpc>
                <a:spcPct val="115000"/>
              </a:lnSpc>
              <a:spcBef>
                <a:spcPts val="0"/>
              </a:spcBef>
              <a:spcAft>
                <a:spcPts val="0"/>
              </a:spcAft>
              <a:buNone/>
            </a:pPr>
            <a:r>
              <a:rPr lang="en" sz="900" b="1" i="0" u="none" strike="noStrike" cap="none">
                <a:solidFill>
                  <a:srgbClr val="38761D"/>
                </a:solidFill>
              </a:rPr>
              <a:t>34 ICPR: </a:t>
            </a:r>
            <a:r>
              <a:rPr lang="en" sz="900" i="0" u="none" strike="noStrike" cap="none">
                <a:solidFill>
                  <a:srgbClr val="38761D"/>
                </a:solidFill>
              </a:rPr>
              <a:t>International Conference on Pattern Recognition</a:t>
            </a:r>
            <a:endParaRPr sz="900"/>
          </a:p>
          <a:p>
            <a:pPr marL="0" marR="0" lvl="0" indent="0" algn="l" rtl="0">
              <a:lnSpc>
                <a:spcPct val="115000"/>
              </a:lnSpc>
              <a:spcBef>
                <a:spcPts val="0"/>
              </a:spcBef>
              <a:spcAft>
                <a:spcPts val="0"/>
              </a:spcAft>
              <a:buNone/>
            </a:pPr>
            <a:r>
              <a:rPr lang="en" sz="900" b="1" i="0" u="none" strike="noStrike" cap="none">
                <a:solidFill>
                  <a:srgbClr val="FF0000"/>
                </a:solidFill>
              </a:rPr>
              <a:t>30 SoCC:</a:t>
            </a:r>
            <a:r>
              <a:rPr lang="en" sz="900" i="0" u="none" strike="noStrike" cap="none">
                <a:solidFill>
                  <a:srgbClr val="FF0000"/>
                </a:solidFill>
              </a:rPr>
              <a:t> Symposium on Cloud Computing</a:t>
            </a:r>
            <a:endParaRPr sz="900" i="0" u="none" strike="noStrike" cap="none">
              <a:solidFill>
                <a:srgbClr val="38761D"/>
              </a:solidFill>
            </a:endParaRPr>
          </a:p>
          <a:p>
            <a:pPr marL="0" marR="0" lvl="0" indent="0" algn="l" rtl="0">
              <a:lnSpc>
                <a:spcPct val="115000"/>
              </a:lnSpc>
              <a:spcBef>
                <a:spcPts val="0"/>
              </a:spcBef>
              <a:spcAft>
                <a:spcPts val="0"/>
              </a:spcAft>
              <a:buNone/>
            </a:pPr>
            <a:r>
              <a:rPr lang="en" sz="900" b="1" i="0" u="none" strike="noStrike" cap="none">
                <a:solidFill>
                  <a:srgbClr val="6AA84F"/>
                </a:solidFill>
              </a:rPr>
              <a:t>29 ECAI: </a:t>
            </a:r>
            <a:r>
              <a:rPr lang="en" sz="900" i="0" u="none" strike="noStrike" cap="none">
                <a:solidFill>
                  <a:srgbClr val="6AA84F"/>
                </a:solidFill>
              </a:rPr>
              <a:t>European Conference on Artificial Intelligence</a:t>
            </a:r>
            <a:endParaRPr sz="900" i="0" u="none" strike="noStrike" cap="none">
              <a:solidFill>
                <a:srgbClr val="38761D"/>
              </a:solidFill>
            </a:endParaRPr>
          </a:p>
          <a:p>
            <a:pPr marL="0" marR="0" lvl="0" indent="0" algn="l" rtl="0">
              <a:lnSpc>
                <a:spcPct val="115000"/>
              </a:lnSpc>
              <a:spcBef>
                <a:spcPts val="0"/>
              </a:spcBef>
              <a:spcAft>
                <a:spcPts val="0"/>
              </a:spcAft>
              <a:buNone/>
            </a:pPr>
            <a:r>
              <a:rPr lang="en" sz="900" b="1" i="0" u="none" strike="noStrike" cap="none">
                <a:solidFill>
                  <a:srgbClr val="000000"/>
                </a:solidFill>
              </a:rPr>
              <a:t>29 HPDC:</a:t>
            </a:r>
            <a:r>
              <a:rPr lang="en" sz="900" i="0" u="none" strike="noStrike" cap="none">
                <a:solidFill>
                  <a:srgbClr val="000000"/>
                </a:solidFill>
              </a:rPr>
              <a:t> International Symposium on High Performance Distributed Computing </a:t>
            </a:r>
            <a:endParaRPr sz="900" i="0" u="none" strike="noStrike" cap="none">
              <a:solidFill>
                <a:srgbClr val="38761D"/>
              </a:solidFill>
            </a:endParaRPr>
          </a:p>
          <a:p>
            <a:pPr marL="0" marR="0" lvl="0" indent="0" algn="l" rtl="0">
              <a:lnSpc>
                <a:spcPct val="115000"/>
              </a:lnSpc>
              <a:spcBef>
                <a:spcPts val="0"/>
              </a:spcBef>
              <a:spcAft>
                <a:spcPts val="0"/>
              </a:spcAft>
              <a:buNone/>
            </a:pPr>
            <a:r>
              <a:rPr lang="en" sz="900" b="1" i="0" u="none" strike="noStrike" cap="none">
                <a:solidFill>
                  <a:srgbClr val="FF0000"/>
                </a:solidFill>
              </a:rPr>
              <a:t>28 CloudCom: </a:t>
            </a:r>
            <a:r>
              <a:rPr lang="en" sz="900" i="0" u="none" strike="noStrike" cap="none">
                <a:solidFill>
                  <a:srgbClr val="FF0000"/>
                </a:solidFill>
              </a:rPr>
              <a:t>International Conference on Cloud Computing Technology and Science </a:t>
            </a:r>
            <a:endParaRPr sz="900"/>
          </a:p>
          <a:p>
            <a:pPr marL="0" marR="0" lvl="0" indent="0" algn="l" rtl="0">
              <a:lnSpc>
                <a:spcPct val="115000"/>
              </a:lnSpc>
              <a:spcBef>
                <a:spcPts val="0"/>
              </a:spcBef>
              <a:spcAft>
                <a:spcPts val="0"/>
              </a:spcAft>
              <a:buNone/>
            </a:pPr>
            <a:r>
              <a:rPr lang="en" sz="900" b="1" i="0" u="none" strike="noStrike" cap="none">
                <a:solidFill>
                  <a:srgbClr val="000000"/>
                </a:solidFill>
              </a:rPr>
              <a:t>26 ICS: </a:t>
            </a:r>
            <a:r>
              <a:rPr lang="en" sz="900" i="0" u="none" strike="noStrike" cap="none">
                <a:solidFill>
                  <a:srgbClr val="000000"/>
                </a:solidFill>
              </a:rPr>
              <a:t>International Conference on Supercomputing</a:t>
            </a:r>
            <a:endParaRPr sz="900"/>
          </a:p>
          <a:p>
            <a:pPr marL="0" marR="0" lvl="0" indent="0" algn="l" rtl="0">
              <a:lnSpc>
                <a:spcPct val="115000"/>
              </a:lnSpc>
              <a:spcBef>
                <a:spcPts val="0"/>
              </a:spcBef>
              <a:spcAft>
                <a:spcPts val="0"/>
              </a:spcAft>
              <a:buNone/>
            </a:pPr>
            <a:r>
              <a:rPr lang="en" sz="900" b="1" i="0" u="none" strike="noStrike" cap="none">
                <a:solidFill>
                  <a:srgbClr val="7030A0"/>
                </a:solidFill>
              </a:rPr>
              <a:t>25 Big Data:</a:t>
            </a:r>
            <a:r>
              <a:rPr lang="en" sz="900" i="0" u="none" strike="noStrike" cap="none">
                <a:solidFill>
                  <a:srgbClr val="7030A0"/>
                </a:solidFill>
              </a:rPr>
              <a:t> International Conference on Big Data </a:t>
            </a:r>
            <a:endParaRPr sz="900"/>
          </a:p>
          <a:p>
            <a:pPr marL="0" marR="0" lvl="0" indent="0" algn="l" rtl="0">
              <a:lnSpc>
                <a:spcPct val="115000"/>
              </a:lnSpc>
              <a:spcBef>
                <a:spcPts val="0"/>
              </a:spcBef>
              <a:spcAft>
                <a:spcPts val="0"/>
              </a:spcAft>
              <a:buNone/>
            </a:pPr>
            <a:r>
              <a:rPr lang="en" sz="900" b="1" i="0" u="none" strike="noStrike" cap="none">
                <a:solidFill>
                  <a:srgbClr val="000000"/>
                </a:solidFill>
              </a:rPr>
              <a:t>21 CLUSTER: </a:t>
            </a:r>
            <a:r>
              <a:rPr lang="en" sz="900" i="0" u="none" strike="noStrike" cap="none">
                <a:solidFill>
                  <a:srgbClr val="000000"/>
                </a:solidFill>
              </a:rPr>
              <a:t>International Conference on Cluster Computing</a:t>
            </a:r>
            <a:endParaRPr sz="900"/>
          </a:p>
          <a:p>
            <a:pPr marL="0" marR="0" lvl="0" indent="0" algn="l" rtl="0">
              <a:lnSpc>
                <a:spcPct val="115000"/>
              </a:lnSpc>
              <a:spcBef>
                <a:spcPts val="0"/>
              </a:spcBef>
              <a:spcAft>
                <a:spcPts val="0"/>
              </a:spcAft>
              <a:buNone/>
            </a:pPr>
            <a:r>
              <a:rPr lang="en" sz="900" b="1" i="0" u="none" strike="noStrike" cap="none">
                <a:solidFill>
                  <a:srgbClr val="000000"/>
                </a:solidFill>
              </a:rPr>
              <a:t>21 SPAA: </a:t>
            </a:r>
            <a:r>
              <a:rPr lang="en" sz="900" i="0" u="none" strike="noStrike" cap="none">
                <a:solidFill>
                  <a:srgbClr val="000000"/>
                </a:solidFill>
              </a:rPr>
              <a:t>Symposium on Parallelism in Algorithms and Architectures</a:t>
            </a:r>
            <a:endParaRPr sz="900"/>
          </a:p>
          <a:p>
            <a:pPr marL="0" marR="0" lvl="0" indent="0" algn="l" rtl="0">
              <a:lnSpc>
                <a:spcPct val="115000"/>
              </a:lnSpc>
              <a:spcBef>
                <a:spcPts val="0"/>
              </a:spcBef>
              <a:spcAft>
                <a:spcPts val="0"/>
              </a:spcAft>
              <a:buNone/>
            </a:pPr>
            <a:r>
              <a:rPr lang="en" sz="900" b="1" i="0" u="none" strike="noStrike" cap="none">
                <a:solidFill>
                  <a:srgbClr val="000000"/>
                </a:solidFill>
              </a:rPr>
              <a:t>20 ICPP</a:t>
            </a:r>
            <a:r>
              <a:rPr lang="en" sz="900" i="0" u="none" strike="noStrike" cap="none">
                <a:solidFill>
                  <a:srgbClr val="000000"/>
                </a:solidFill>
              </a:rPr>
              <a:t>: International Conference on Parallel Processing</a:t>
            </a:r>
            <a:endParaRPr sz="900"/>
          </a:p>
          <a:p>
            <a:pPr marL="0" marR="0" lvl="0" indent="0" algn="l" rtl="0">
              <a:lnSpc>
                <a:spcPct val="115000"/>
              </a:lnSpc>
              <a:spcBef>
                <a:spcPts val="0"/>
              </a:spcBef>
              <a:spcAft>
                <a:spcPts val="0"/>
              </a:spcAft>
              <a:buNone/>
            </a:pPr>
            <a:r>
              <a:rPr lang="en" sz="900" b="1" i="0" u="none" strike="noStrike" cap="none">
                <a:solidFill>
                  <a:srgbClr val="000000"/>
                </a:solidFill>
              </a:rPr>
              <a:t>18 ICCSA:</a:t>
            </a:r>
            <a:r>
              <a:rPr lang="en" sz="900" i="0" u="none" strike="noStrike" cap="none">
                <a:solidFill>
                  <a:srgbClr val="000000"/>
                </a:solidFill>
              </a:rPr>
              <a:t> International Conference on Computational Science and Its Applications</a:t>
            </a:r>
            <a:endParaRPr sz="900"/>
          </a:p>
          <a:p>
            <a:pPr marL="0" marR="0" lvl="0" indent="0" algn="l" rtl="0">
              <a:lnSpc>
                <a:spcPct val="115000"/>
              </a:lnSpc>
              <a:spcBef>
                <a:spcPts val="0"/>
              </a:spcBef>
              <a:spcAft>
                <a:spcPts val="0"/>
              </a:spcAft>
              <a:buNone/>
            </a:pPr>
            <a:r>
              <a:rPr lang="en" sz="900" b="1" i="0" u="none" strike="noStrike" cap="none">
                <a:solidFill>
                  <a:srgbClr val="000000"/>
                </a:solidFill>
              </a:rPr>
              <a:t>15 SBAC-PAD:</a:t>
            </a:r>
            <a:r>
              <a:rPr lang="en" sz="900" i="0" u="none" strike="noStrike" cap="none">
                <a:solidFill>
                  <a:srgbClr val="000000"/>
                </a:solidFill>
              </a:rPr>
              <a:t> International Symposium on Computer Architecture and High Performance Computing</a:t>
            </a:r>
            <a:endParaRPr sz="900"/>
          </a:p>
          <a:p>
            <a:pPr marL="0" marR="0" lvl="0" indent="0" algn="l" rtl="0">
              <a:lnSpc>
                <a:spcPct val="115000"/>
              </a:lnSpc>
              <a:spcBef>
                <a:spcPts val="0"/>
              </a:spcBef>
              <a:spcAft>
                <a:spcPts val="0"/>
              </a:spcAft>
              <a:buNone/>
            </a:pPr>
            <a:r>
              <a:rPr lang="en" sz="900" b="1" i="0" u="none" strike="noStrike" cap="none">
                <a:solidFill>
                  <a:srgbClr val="000000"/>
                </a:solidFill>
              </a:rPr>
              <a:t>14 DS-RT: </a:t>
            </a:r>
            <a:r>
              <a:rPr lang="en" sz="900" i="0" u="none" strike="noStrike" cap="none">
                <a:solidFill>
                  <a:srgbClr val="000000"/>
                </a:solidFill>
              </a:rPr>
              <a:t>International Symposium on Distributed Simulation and Real-Time Applications</a:t>
            </a:r>
            <a:endParaRPr sz="900" i="0" u="none" strike="noStrike" cap="none">
              <a:solidFill>
                <a:schemeClr val="dk1"/>
              </a:solidFill>
            </a:endParaRPr>
          </a:p>
        </p:txBody>
      </p:sp>
      <p:sp>
        <p:nvSpPr>
          <p:cNvPr id="299" name="Google Shape;299;p49"/>
          <p:cNvSpPr/>
          <p:nvPr/>
        </p:nvSpPr>
        <p:spPr>
          <a:xfrm>
            <a:off x="6137675" y="4435450"/>
            <a:ext cx="2817600" cy="2589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9"/>
          <p:cNvSpPr txBox="1"/>
          <p:nvPr/>
        </p:nvSpPr>
        <p:spPr>
          <a:xfrm>
            <a:off x="6234875" y="4435450"/>
            <a:ext cx="2720400" cy="307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Some didn’t make h5-index cut of &gt;=12</a:t>
            </a:r>
            <a:endParaRPr sz="1100"/>
          </a:p>
        </p:txBody>
      </p:sp>
      <p:sp>
        <p:nvSpPr>
          <p:cNvPr id="301" name="Google Shape;301;p49"/>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8</a:t>
            </a:fld>
            <a:endParaRPr/>
          </a:p>
        </p:txBody>
      </p:sp>
      <p:cxnSp>
        <p:nvCxnSpPr>
          <p:cNvPr id="302" name="Google Shape;302;p49"/>
          <p:cNvCxnSpPr/>
          <p:nvPr/>
        </p:nvCxnSpPr>
        <p:spPr>
          <a:xfrm>
            <a:off x="278275" y="591425"/>
            <a:ext cx="1887900" cy="0"/>
          </a:xfrm>
          <a:prstGeom prst="straightConnector1">
            <a:avLst/>
          </a:prstGeom>
          <a:noFill/>
          <a:ln w="19050" cap="flat" cmpd="sng">
            <a:solidFill>
              <a:srgbClr val="B30838"/>
            </a:solidFill>
            <a:prstDash val="solid"/>
            <a:round/>
            <a:headEnd type="none" w="med" len="med"/>
            <a:tailEnd type="none" w="med" len="med"/>
          </a:ln>
        </p:spPr>
      </p:cxnSp>
      <p:sp>
        <p:nvSpPr>
          <p:cNvPr id="303" name="Google Shape;303;p49"/>
          <p:cNvSpPr txBox="1">
            <a:spLocks noGrp="1"/>
          </p:cNvSpPr>
          <p:nvPr>
            <p:ph type="title"/>
          </p:nvPr>
        </p:nvSpPr>
        <p:spPr>
          <a:xfrm>
            <a:off x="207725" y="63100"/>
            <a:ext cx="8028900" cy="5445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000">
                <a:solidFill>
                  <a:srgbClr val="515151"/>
                </a:solidFill>
              </a:rPr>
              <a:t>H5-index Conferences:</a:t>
            </a:r>
            <a:r>
              <a:rPr lang="en" sz="2000"/>
              <a:t> </a:t>
            </a:r>
            <a:r>
              <a:rPr lang="en" sz="2000">
                <a:solidFill>
                  <a:srgbClr val="548135"/>
                </a:solidFill>
              </a:rPr>
              <a:t>AI, </a:t>
            </a:r>
            <a:r>
              <a:rPr lang="en" sz="2000">
                <a:solidFill>
                  <a:srgbClr val="7030A0"/>
                </a:solidFill>
              </a:rPr>
              <a:t>Big Data, </a:t>
            </a:r>
            <a:r>
              <a:rPr lang="en" sz="2000">
                <a:solidFill>
                  <a:srgbClr val="FF0000"/>
                </a:solidFill>
              </a:rPr>
              <a:t>Cloud, </a:t>
            </a:r>
            <a:r>
              <a:rPr lang="en" sz="2000"/>
              <a:t>Systems, </a:t>
            </a:r>
            <a:r>
              <a:rPr lang="en" sz="2000">
                <a:solidFill>
                  <a:srgbClr val="2F5496"/>
                </a:solidFill>
              </a:rPr>
              <a:t>Other</a:t>
            </a:r>
            <a:endParaRPr sz="2000">
              <a:solidFill>
                <a:srgbClr val="515151"/>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Google Shape;1109;p121"/>
          <p:cNvSpPr txBox="1">
            <a:spLocks noGrp="1"/>
          </p:cNvSpPr>
          <p:nvPr>
            <p:ph type="title"/>
          </p:nvPr>
        </p:nvSpPr>
        <p:spPr>
          <a:xfrm>
            <a:off x="311700" y="852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100"/>
              <a:buNone/>
            </a:pPr>
            <a:r>
              <a:rPr lang="en" b="1"/>
              <a:t>Twister2 Highlights II</a:t>
            </a:r>
            <a:endParaRPr b="1"/>
          </a:p>
        </p:txBody>
      </p:sp>
      <p:sp>
        <p:nvSpPr>
          <p:cNvPr id="1110" name="Google Shape;1110;p121"/>
          <p:cNvSpPr txBox="1">
            <a:spLocks noGrp="1"/>
          </p:cNvSpPr>
          <p:nvPr>
            <p:ph type="body" idx="1"/>
          </p:nvPr>
        </p:nvSpPr>
        <p:spPr>
          <a:xfrm>
            <a:off x="154481" y="561314"/>
            <a:ext cx="8835038" cy="4360695"/>
          </a:xfrm>
          <a:prstGeom prst="rect">
            <a:avLst/>
          </a:prstGeom>
          <a:noFill/>
          <a:ln>
            <a:noFill/>
          </a:ln>
        </p:spPr>
        <p:txBody>
          <a:bodyPr spcFirstLastPara="1" wrap="square" lIns="91425" tIns="91425" rIns="91425" bIns="91425" anchor="t" anchorCtr="0">
            <a:noAutofit/>
          </a:bodyPr>
          <a:lstStyle/>
          <a:p>
            <a:pPr marL="457200" lvl="0" indent="-355600" algn="l" rtl="0">
              <a:lnSpc>
                <a:spcPct val="90000"/>
              </a:lnSpc>
              <a:spcBef>
                <a:spcPts val="0"/>
              </a:spcBef>
              <a:spcAft>
                <a:spcPts val="0"/>
              </a:spcAft>
              <a:buSzPts val="2000"/>
              <a:buChar char="●"/>
            </a:pPr>
            <a:r>
              <a:rPr lang="en" sz="2200"/>
              <a:t>Can be a pure</a:t>
            </a:r>
            <a:r>
              <a:rPr lang="en" sz="2200" b="1"/>
              <a:t> batch engine</a:t>
            </a:r>
            <a:endParaRPr sz="2200" b="1"/>
          </a:p>
          <a:p>
            <a:pPr marL="914400" lvl="1" indent="-355600" algn="l" rtl="0">
              <a:lnSpc>
                <a:spcPct val="90000"/>
              </a:lnSpc>
              <a:spcBef>
                <a:spcPts val="0"/>
              </a:spcBef>
              <a:spcAft>
                <a:spcPts val="0"/>
              </a:spcAft>
              <a:buSzPts val="2000"/>
              <a:buChar char="○"/>
            </a:pPr>
            <a:r>
              <a:rPr lang="en" sz="2000"/>
              <a:t>Not built on top of a streaming engine </a:t>
            </a:r>
            <a:endParaRPr sz="2000"/>
          </a:p>
          <a:p>
            <a:pPr marL="457200" lvl="0" indent="-355600" algn="l" rtl="0">
              <a:lnSpc>
                <a:spcPct val="90000"/>
              </a:lnSpc>
              <a:spcBef>
                <a:spcPts val="0"/>
              </a:spcBef>
              <a:spcAft>
                <a:spcPts val="0"/>
              </a:spcAft>
              <a:buSzPts val="2000"/>
              <a:buChar char="●"/>
            </a:pPr>
            <a:r>
              <a:rPr lang="en" sz="2200"/>
              <a:t>Can be a pure </a:t>
            </a:r>
            <a:r>
              <a:rPr lang="en" sz="2200" b="1"/>
              <a:t>streaming engine</a:t>
            </a:r>
            <a:r>
              <a:rPr lang="en" sz="2200"/>
              <a:t> supporting Storm/Heron API</a:t>
            </a:r>
            <a:endParaRPr sz="2200"/>
          </a:p>
          <a:p>
            <a:pPr marL="914400" lvl="1" indent="-355600" algn="l" rtl="0">
              <a:lnSpc>
                <a:spcPct val="90000"/>
              </a:lnSpc>
              <a:spcBef>
                <a:spcPts val="0"/>
              </a:spcBef>
              <a:spcAft>
                <a:spcPts val="0"/>
              </a:spcAft>
              <a:buSzPts val="2000"/>
              <a:buChar char="○"/>
            </a:pPr>
            <a:r>
              <a:rPr lang="en" sz="2000"/>
              <a:t>Not built on on top of a batch engine </a:t>
            </a:r>
            <a:endParaRPr sz="2000"/>
          </a:p>
          <a:p>
            <a:pPr marL="457200" lvl="0" indent="-355600" algn="l" rtl="0">
              <a:lnSpc>
                <a:spcPct val="90000"/>
              </a:lnSpc>
              <a:spcBef>
                <a:spcPts val="0"/>
              </a:spcBef>
              <a:spcAft>
                <a:spcPts val="0"/>
              </a:spcAft>
              <a:buSzPts val="2000"/>
              <a:buChar char="●"/>
            </a:pPr>
            <a:r>
              <a:rPr lang="en" sz="2200" b="1"/>
              <a:t>Fault tolerance</a:t>
            </a:r>
            <a:r>
              <a:rPr lang="en" sz="2200"/>
              <a:t> (June 2019) as in Spark or MPI today; dataflow nodes define natural synchronization points</a:t>
            </a:r>
            <a:endParaRPr sz="2200"/>
          </a:p>
          <a:p>
            <a:pPr marL="457200" lvl="0" indent="-355600" algn="l" rtl="0">
              <a:lnSpc>
                <a:spcPct val="90000"/>
              </a:lnSpc>
              <a:spcBef>
                <a:spcPts val="0"/>
              </a:spcBef>
              <a:spcAft>
                <a:spcPts val="0"/>
              </a:spcAft>
              <a:buSzPts val="2000"/>
              <a:buChar char="●"/>
            </a:pPr>
            <a:r>
              <a:rPr lang="en" sz="2200"/>
              <a:t>Many </a:t>
            </a:r>
            <a:r>
              <a:rPr lang="en" sz="2200" b="1"/>
              <a:t>API’</a:t>
            </a:r>
            <a:r>
              <a:rPr lang="en" sz="2200"/>
              <a:t>s: Data, Communication, Task </a:t>
            </a:r>
            <a:endParaRPr sz="2200"/>
          </a:p>
          <a:p>
            <a:pPr marL="914378" lvl="1" indent="-355600" algn="l" rtl="0">
              <a:lnSpc>
                <a:spcPct val="90000"/>
              </a:lnSpc>
              <a:spcBef>
                <a:spcPts val="0"/>
              </a:spcBef>
              <a:spcAft>
                <a:spcPts val="0"/>
              </a:spcAft>
              <a:buSzPts val="2000"/>
              <a:buChar char="○"/>
            </a:pPr>
            <a:r>
              <a:rPr lang="en" sz="2000"/>
              <a:t>High level hiding communication and decomposition (as in Spark) and low level (as in MPI)</a:t>
            </a:r>
            <a:endParaRPr/>
          </a:p>
          <a:p>
            <a:pPr marL="457200" lvl="0" indent="-355600" algn="l" rtl="0">
              <a:lnSpc>
                <a:spcPct val="90000"/>
              </a:lnSpc>
              <a:spcBef>
                <a:spcPts val="0"/>
              </a:spcBef>
              <a:spcAft>
                <a:spcPts val="0"/>
              </a:spcAft>
              <a:buSzPts val="2000"/>
              <a:buChar char="●"/>
            </a:pPr>
            <a:r>
              <a:rPr lang="en" sz="2200" b="1"/>
              <a:t>DFW </a:t>
            </a:r>
            <a:r>
              <a:rPr lang="en" sz="2200"/>
              <a:t>supports MPI and </a:t>
            </a:r>
            <a:r>
              <a:rPr lang="en" sz="2200" b="1"/>
              <a:t>MapReduce</a:t>
            </a:r>
            <a:r>
              <a:rPr lang="en" sz="2200"/>
              <a:t> primitives: (All)Reduce, Broadcast, (All)Gather, Partition, Join with and without </a:t>
            </a:r>
            <a:r>
              <a:rPr lang="en" sz="2200" b="1"/>
              <a:t>keys</a:t>
            </a:r>
            <a:endParaRPr/>
          </a:p>
          <a:p>
            <a:pPr marL="457200" lvl="0" indent="-355600" algn="l" rtl="0">
              <a:lnSpc>
                <a:spcPct val="90000"/>
              </a:lnSpc>
              <a:spcBef>
                <a:spcPts val="0"/>
              </a:spcBef>
              <a:spcAft>
                <a:spcPts val="0"/>
              </a:spcAft>
              <a:buSzPts val="2000"/>
              <a:buChar char="●"/>
            </a:pPr>
            <a:r>
              <a:rPr lang="en" sz="2200"/>
              <a:t>Component based architecture -- it is a</a:t>
            </a:r>
            <a:r>
              <a:rPr lang="en" sz="2200" b="1"/>
              <a:t> toolkit</a:t>
            </a:r>
            <a:endParaRPr sz="2200" b="1"/>
          </a:p>
          <a:p>
            <a:pPr marL="914400" lvl="1" indent="-342900" algn="l" rtl="0">
              <a:lnSpc>
                <a:spcPct val="90000"/>
              </a:lnSpc>
              <a:spcBef>
                <a:spcPts val="0"/>
              </a:spcBef>
              <a:spcAft>
                <a:spcPts val="0"/>
              </a:spcAft>
              <a:buSzPts val="1800"/>
              <a:buChar char="○"/>
            </a:pPr>
            <a:r>
              <a:rPr lang="en" sz="2000"/>
              <a:t>Defines the important layers of a distributed processing engine</a:t>
            </a:r>
            <a:endParaRPr sz="2000"/>
          </a:p>
          <a:p>
            <a:pPr marL="914378" lvl="1" indent="-342900" algn="l" rtl="0">
              <a:lnSpc>
                <a:spcPct val="90000"/>
              </a:lnSpc>
              <a:spcBef>
                <a:spcPts val="0"/>
              </a:spcBef>
              <a:spcAft>
                <a:spcPts val="0"/>
              </a:spcAft>
              <a:buSzPts val="1800"/>
              <a:buChar char="○"/>
            </a:pPr>
            <a:r>
              <a:rPr lang="en" sz="2000"/>
              <a:t>Implements these layers cleanly aiming at high performance data analytics</a:t>
            </a:r>
            <a:endParaRPr sz="200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122"/>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p>
            <a:pPr marL="0" lvl="0" indent="0" algn="r" rtl="0">
              <a:spcBef>
                <a:spcPts val="0"/>
              </a:spcBef>
              <a:spcAft>
                <a:spcPts val="0"/>
              </a:spcAft>
              <a:buClr>
                <a:srgbClr val="888888"/>
              </a:buClr>
              <a:buSzPts val="900"/>
              <a:buFont typeface="Calibri"/>
              <a:buNone/>
            </a:pPr>
            <a:fld id="{00000000-1234-1234-1234-123412341234}" type="slidenum">
              <a:rPr lang="en"/>
              <a:t>81</a:t>
            </a:fld>
            <a:endParaRPr/>
          </a:p>
        </p:txBody>
      </p:sp>
      <p:pic>
        <p:nvPicPr>
          <p:cNvPr id="1116" name="Google Shape;1116;p122" descr="A picture containing screenshot&#10;&#10;Description automatically generated"/>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117" name="Google Shape;1117;p122"/>
          <p:cNvSpPr txBox="1"/>
          <p:nvPr/>
        </p:nvSpPr>
        <p:spPr>
          <a:xfrm>
            <a:off x="2129195" y="176974"/>
            <a:ext cx="4909168" cy="13234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i="0" u="none" strike="noStrike" cap="none">
                <a:solidFill>
                  <a:srgbClr val="000000"/>
                </a:solidFill>
                <a:latin typeface="Arial"/>
                <a:ea typeface="Arial"/>
                <a:cs typeface="Arial"/>
                <a:sym typeface="Arial"/>
              </a:rPr>
              <a:t>Parallel SVM using SGD </a:t>
            </a:r>
            <a:r>
              <a:rPr lang="en" sz="2000" b="0" i="0" u="none" strike="noStrike" cap="none">
                <a:solidFill>
                  <a:srgbClr val="000000"/>
                </a:solidFill>
                <a:latin typeface="Arial"/>
                <a:ea typeface="Arial"/>
                <a:cs typeface="Arial"/>
                <a:sym typeface="Arial"/>
              </a:rPr>
              <a:t>execution time for 320K data points with 2000 features and 500 iterations, on 16 nodes with varying parallelism</a:t>
            </a:r>
            <a:endParaRPr sz="2800" b="1" i="0" u="none" strike="noStrike" cap="none">
              <a:solidFill>
                <a:srgbClr val="000000"/>
              </a:solidFill>
              <a:latin typeface="Arial"/>
              <a:ea typeface="Arial"/>
              <a:cs typeface="Arial"/>
              <a:sym typeface="Arial"/>
            </a:endParaRPr>
          </a:p>
        </p:txBody>
      </p:sp>
      <p:sp>
        <p:nvSpPr>
          <p:cNvPr id="1118" name="Google Shape;1118;p122"/>
          <p:cNvSpPr txBox="1"/>
          <p:nvPr/>
        </p:nvSpPr>
        <p:spPr>
          <a:xfrm>
            <a:off x="619175" y="1854772"/>
            <a:ext cx="5589992"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800" b="0" i="0" u="none" strike="noStrike" cap="none">
                <a:solidFill>
                  <a:srgbClr val="000000"/>
                </a:solidFill>
                <a:latin typeface="Arial"/>
                <a:ea typeface="Arial"/>
                <a:cs typeface="Arial"/>
                <a:sym typeface="Arial"/>
              </a:rPr>
              <a:t>Times</a:t>
            </a:r>
            <a:endParaRPr/>
          </a:p>
          <a:p>
            <a:pPr marL="0" marR="0" lvl="0" indent="0" algn="l" rtl="0">
              <a:lnSpc>
                <a:spcPct val="100000"/>
              </a:lnSpc>
              <a:spcBef>
                <a:spcPts val="0"/>
              </a:spcBef>
              <a:spcAft>
                <a:spcPts val="0"/>
              </a:spcAft>
              <a:buNone/>
            </a:pPr>
            <a:r>
              <a:rPr lang="en" sz="1800" b="1" i="0" u="none" strike="noStrike" cap="none">
                <a:solidFill>
                  <a:srgbClr val="000000"/>
                </a:solidFill>
                <a:latin typeface="Arial"/>
                <a:ea typeface="Arial"/>
                <a:cs typeface="Arial"/>
                <a:sym typeface="Arial"/>
              </a:rPr>
              <a:t>Spark RDD &gt; Twister2 Tset &gt; Twister2 Task &gt; MPI</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123"/>
          <p:cNvSpPr txBox="1">
            <a:spLocks noGrp="1"/>
          </p:cNvSpPr>
          <p:nvPr>
            <p:ph type="title"/>
          </p:nvPr>
        </p:nvSpPr>
        <p:spPr>
          <a:xfrm>
            <a:off x="400050" y="218125"/>
            <a:ext cx="7886700" cy="544500"/>
          </a:xfrm>
          <a:prstGeom prst="rect">
            <a:avLst/>
          </a:prstGeom>
          <a:noFill/>
          <a:ln>
            <a:noFill/>
          </a:ln>
        </p:spPr>
        <p:txBody>
          <a:bodyPr spcFirstLastPara="1" wrap="square" lIns="68575" tIns="34275" rIns="68575" bIns="34275" anchor="ctr" anchorCtr="0">
            <a:noAutofit/>
          </a:bodyPr>
          <a:lstStyle/>
          <a:p>
            <a:pPr marL="0" lvl="0" indent="0" algn="ctr" rtl="0">
              <a:lnSpc>
                <a:spcPct val="115000"/>
              </a:lnSpc>
              <a:spcBef>
                <a:spcPts val="0"/>
              </a:spcBef>
              <a:spcAft>
                <a:spcPts val="0"/>
              </a:spcAft>
              <a:buSzPts val="1400"/>
              <a:buNone/>
            </a:pPr>
            <a:r>
              <a:rPr lang="en" sz="3600">
                <a:latin typeface="Arial"/>
                <a:ea typeface="Arial"/>
                <a:cs typeface="Arial"/>
                <a:sym typeface="Arial"/>
              </a:rPr>
              <a:t>MLforHPC in detail</a:t>
            </a:r>
            <a:endParaRPr sz="3600">
              <a:latin typeface="Arial"/>
              <a:ea typeface="Arial"/>
              <a:cs typeface="Arial"/>
              <a:sym typeface="Arial"/>
            </a:endParaRPr>
          </a:p>
        </p:txBody>
      </p:sp>
      <p:sp>
        <p:nvSpPr>
          <p:cNvPr id="1124" name="Google Shape;1124;p123"/>
          <p:cNvSpPr txBox="1">
            <a:spLocks noGrp="1"/>
          </p:cNvSpPr>
          <p:nvPr>
            <p:ph type="body" idx="1"/>
          </p:nvPr>
        </p:nvSpPr>
        <p:spPr>
          <a:xfrm>
            <a:off x="207725" y="689700"/>
            <a:ext cx="8813700" cy="3263400"/>
          </a:xfrm>
          <a:prstGeom prst="rect">
            <a:avLst/>
          </a:prstGeom>
          <a:noFill/>
          <a:ln>
            <a:noFill/>
          </a:ln>
        </p:spPr>
        <p:txBody>
          <a:bodyPr spcFirstLastPara="1" wrap="square" lIns="68575" tIns="34275" rIns="68575" bIns="34275" anchor="t" anchorCtr="0">
            <a:noAutofit/>
          </a:bodyPr>
          <a:lstStyle/>
          <a:p>
            <a:pPr marL="457200" lvl="0" indent="-342892" algn="l" rtl="0">
              <a:lnSpc>
                <a:spcPct val="115000"/>
              </a:lnSpc>
              <a:spcBef>
                <a:spcPts val="0"/>
              </a:spcBef>
              <a:spcAft>
                <a:spcPts val="0"/>
              </a:spcAft>
              <a:buSzPts val="1800"/>
              <a:buChar char="•"/>
            </a:pPr>
            <a:r>
              <a:rPr lang="en" sz="2400">
                <a:highlight>
                  <a:srgbClr val="FFFFFF"/>
                </a:highlight>
                <a:latin typeface="Arial"/>
                <a:ea typeface="Arial"/>
                <a:cs typeface="Arial"/>
                <a:sym typeface="Arial"/>
              </a:rPr>
              <a:t>MLforHPC can be further subdivided into several categories</a:t>
            </a:r>
            <a:r>
              <a:rPr lang="en" sz="1800">
                <a:highlight>
                  <a:srgbClr val="FFFFFF"/>
                </a:highlight>
                <a:latin typeface="Arial"/>
                <a:ea typeface="Arial"/>
                <a:cs typeface="Arial"/>
                <a:sym typeface="Arial"/>
              </a:rPr>
              <a:t>:</a:t>
            </a:r>
            <a:endParaRPr sz="1800">
              <a:highlight>
                <a:srgbClr val="FFFFFF"/>
              </a:highlight>
              <a:latin typeface="Arial"/>
              <a:ea typeface="Arial"/>
              <a:cs typeface="Arial"/>
              <a:sym typeface="Arial"/>
            </a:endParaRPr>
          </a:p>
          <a:p>
            <a:pPr marL="914400" lvl="1" indent="-342892" algn="l" rtl="0">
              <a:lnSpc>
                <a:spcPct val="115000"/>
              </a:lnSpc>
              <a:spcBef>
                <a:spcPts val="0"/>
              </a:spcBef>
              <a:spcAft>
                <a:spcPts val="0"/>
              </a:spcAft>
              <a:buSzPts val="1800"/>
              <a:buChar char="•"/>
            </a:pPr>
            <a:r>
              <a:rPr lang="en" sz="1500" b="1">
                <a:highlight>
                  <a:srgbClr val="FFFFFF"/>
                </a:highlight>
                <a:latin typeface="Arial"/>
                <a:ea typeface="Arial"/>
                <a:cs typeface="Arial"/>
                <a:sym typeface="Arial"/>
              </a:rPr>
              <a:t>MLAutotuning: </a:t>
            </a:r>
            <a:r>
              <a:rPr lang="en" sz="1500">
                <a:highlight>
                  <a:srgbClr val="FFFFFF"/>
                </a:highlight>
                <a:latin typeface="Arial"/>
                <a:ea typeface="Arial"/>
                <a:cs typeface="Arial"/>
                <a:sym typeface="Arial"/>
              </a:rPr>
              <a:t>Using ML to configure (autotune) ML or HPC simulations.</a:t>
            </a:r>
            <a:endParaRPr sz="1500">
              <a:highlight>
                <a:srgbClr val="FFFFFF"/>
              </a:highlight>
              <a:latin typeface="Arial"/>
              <a:ea typeface="Arial"/>
              <a:cs typeface="Arial"/>
              <a:sym typeface="Arial"/>
            </a:endParaRPr>
          </a:p>
          <a:p>
            <a:pPr marL="914400" lvl="1" indent="-342892" algn="l" rtl="0">
              <a:lnSpc>
                <a:spcPct val="115000"/>
              </a:lnSpc>
              <a:spcBef>
                <a:spcPts val="0"/>
              </a:spcBef>
              <a:spcAft>
                <a:spcPts val="0"/>
              </a:spcAft>
              <a:buSzPts val="1800"/>
              <a:buChar char="•"/>
            </a:pPr>
            <a:r>
              <a:rPr lang="en" sz="1500" b="1">
                <a:highlight>
                  <a:srgbClr val="FFFFFF"/>
                </a:highlight>
                <a:latin typeface="Arial"/>
                <a:ea typeface="Arial"/>
                <a:cs typeface="Arial"/>
                <a:sym typeface="Arial"/>
              </a:rPr>
              <a:t>MLafterHPC: </a:t>
            </a:r>
            <a:r>
              <a:rPr lang="en" sz="1500">
                <a:highlight>
                  <a:srgbClr val="FFFFFF"/>
                </a:highlight>
                <a:latin typeface="Arial"/>
                <a:ea typeface="Arial"/>
                <a:cs typeface="Arial"/>
                <a:sym typeface="Arial"/>
              </a:rPr>
              <a:t>ML analyzing results of HPC as in trajectory analysis and structure identification in biomolecular simulations</a:t>
            </a:r>
            <a:endParaRPr sz="1500">
              <a:highlight>
                <a:srgbClr val="FFFFFF"/>
              </a:highlight>
              <a:latin typeface="Arial"/>
              <a:ea typeface="Arial"/>
              <a:cs typeface="Arial"/>
              <a:sym typeface="Arial"/>
            </a:endParaRPr>
          </a:p>
          <a:p>
            <a:pPr marL="914400" lvl="1" indent="-342892" algn="l" rtl="0">
              <a:lnSpc>
                <a:spcPct val="115000"/>
              </a:lnSpc>
              <a:spcBef>
                <a:spcPts val="0"/>
              </a:spcBef>
              <a:spcAft>
                <a:spcPts val="0"/>
              </a:spcAft>
              <a:buSzPts val="1800"/>
              <a:buChar char="•"/>
            </a:pPr>
            <a:r>
              <a:rPr lang="en" sz="1500" b="1">
                <a:solidFill>
                  <a:srgbClr val="FF0000"/>
                </a:solidFill>
                <a:highlight>
                  <a:srgbClr val="FFFFFF"/>
                </a:highlight>
                <a:latin typeface="Arial"/>
                <a:ea typeface="Arial"/>
                <a:cs typeface="Arial"/>
                <a:sym typeface="Arial"/>
              </a:rPr>
              <a:t>MLaroundHPC</a:t>
            </a:r>
            <a:r>
              <a:rPr lang="en" sz="1500" b="1">
                <a:highlight>
                  <a:srgbClr val="FFFFFF"/>
                </a:highlight>
                <a:latin typeface="Arial"/>
                <a:ea typeface="Arial"/>
                <a:cs typeface="Arial"/>
                <a:sym typeface="Arial"/>
              </a:rPr>
              <a:t>: </a:t>
            </a:r>
            <a:r>
              <a:rPr lang="en" sz="1500">
                <a:highlight>
                  <a:srgbClr val="FFFFFF"/>
                </a:highlight>
                <a:latin typeface="Arial"/>
                <a:ea typeface="Arial"/>
                <a:cs typeface="Arial"/>
                <a:sym typeface="Arial"/>
              </a:rPr>
              <a:t>Using ML to learn from simulations and produce learned surrogates for the simulations or parts of simulations. The same ML wrapper can also learn configurations as well as results. </a:t>
            </a:r>
            <a:r>
              <a:rPr lang="en" sz="1500">
                <a:solidFill>
                  <a:srgbClr val="FF0000"/>
                </a:solidFill>
                <a:highlight>
                  <a:srgbClr val="FFFFFF"/>
                </a:highlight>
                <a:latin typeface="Arial"/>
                <a:ea typeface="Arial"/>
                <a:cs typeface="Arial"/>
                <a:sym typeface="Arial"/>
              </a:rPr>
              <a:t>Most Important</a:t>
            </a:r>
            <a:endParaRPr sz="1500">
              <a:solidFill>
                <a:srgbClr val="FF0000"/>
              </a:solidFill>
              <a:highlight>
                <a:srgbClr val="FFFFFF"/>
              </a:highlight>
              <a:latin typeface="Arial"/>
              <a:ea typeface="Arial"/>
              <a:cs typeface="Arial"/>
              <a:sym typeface="Arial"/>
            </a:endParaRPr>
          </a:p>
          <a:p>
            <a:pPr marL="914400" lvl="1" indent="-298442" algn="l" rtl="0">
              <a:lnSpc>
                <a:spcPct val="115000"/>
              </a:lnSpc>
              <a:spcBef>
                <a:spcPts val="0"/>
              </a:spcBef>
              <a:spcAft>
                <a:spcPts val="0"/>
              </a:spcAft>
              <a:buSzPts val="1100"/>
              <a:buChar char="•"/>
            </a:pPr>
            <a:r>
              <a:rPr lang="en" sz="1500" b="1">
                <a:highlight>
                  <a:srgbClr val="FFFFFF"/>
                </a:highlight>
                <a:latin typeface="Arial"/>
                <a:ea typeface="Arial"/>
                <a:cs typeface="Arial"/>
                <a:sym typeface="Arial"/>
              </a:rPr>
              <a:t>MLControl: </a:t>
            </a:r>
            <a:r>
              <a:rPr lang="en" sz="1500">
                <a:highlight>
                  <a:srgbClr val="FFFFFF"/>
                </a:highlight>
                <a:latin typeface="Arial"/>
                <a:ea typeface="Arial"/>
                <a:cs typeface="Arial"/>
                <a:sym typeface="Arial"/>
              </a:rPr>
              <a:t>Using simulations (with HPC) in control of experiments and in objective driven computational campaigns. Here the simulation surrogates are very valuable to allow real-time predictions. </a:t>
            </a:r>
            <a:endParaRPr sz="1500">
              <a:highlight>
                <a:srgbClr val="FFFFFF"/>
              </a:highlight>
              <a:latin typeface="Arial"/>
              <a:ea typeface="Arial"/>
              <a:cs typeface="Arial"/>
              <a:sym typeface="Arial"/>
            </a:endParaRPr>
          </a:p>
          <a:p>
            <a:pPr marL="457200" lvl="0" indent="-380990" algn="l" rtl="0">
              <a:lnSpc>
                <a:spcPct val="115000"/>
              </a:lnSpc>
              <a:spcBef>
                <a:spcPts val="0"/>
              </a:spcBef>
              <a:spcAft>
                <a:spcPts val="0"/>
              </a:spcAft>
              <a:buSzPts val="2400"/>
              <a:buChar char="•"/>
            </a:pPr>
            <a:r>
              <a:rPr lang="en" sz="1800" b="1">
                <a:solidFill>
                  <a:srgbClr val="FF0000"/>
                </a:solidFill>
                <a:highlight>
                  <a:srgbClr val="FFFFFF"/>
                </a:highlight>
                <a:latin typeface="Arial"/>
                <a:ea typeface="Arial"/>
                <a:cs typeface="Arial"/>
                <a:sym typeface="Arial"/>
              </a:rPr>
              <a:t>Twister2</a:t>
            </a:r>
            <a:r>
              <a:rPr lang="en" sz="1800">
                <a:highlight>
                  <a:srgbClr val="FFFFFF"/>
                </a:highlight>
                <a:latin typeface="Arial"/>
                <a:ea typeface="Arial"/>
                <a:cs typeface="Arial"/>
                <a:sym typeface="Arial"/>
              </a:rPr>
              <a:t> supports MLforHPC by allowing nodes of HPC dataflow representation to be wrapped with ML and it supports GAIMSC by integrating edge with cloud</a:t>
            </a:r>
            <a:r>
              <a:rPr lang="en" sz="2400">
                <a:highlight>
                  <a:srgbClr val="FFFFFF"/>
                </a:highlight>
                <a:latin typeface="Arial"/>
                <a:ea typeface="Arial"/>
                <a:cs typeface="Arial"/>
                <a:sym typeface="Arial"/>
              </a:rPr>
              <a:t> </a:t>
            </a:r>
            <a:endParaRPr sz="2400">
              <a:highlight>
                <a:srgbClr val="FFFFFF"/>
              </a:highlight>
              <a:latin typeface="Arial"/>
              <a:ea typeface="Arial"/>
              <a:cs typeface="Arial"/>
              <a:sym typeface="Arial"/>
            </a:endParaRPr>
          </a:p>
        </p:txBody>
      </p:sp>
      <p:sp>
        <p:nvSpPr>
          <p:cNvPr id="1125" name="Google Shape;1125;p123"/>
          <p:cNvSpPr txBox="1">
            <a:spLocks noGrp="1"/>
          </p:cNvSpPr>
          <p:nvPr>
            <p:ph type="dt" idx="4294967295"/>
          </p:nvPr>
        </p:nvSpPr>
        <p:spPr>
          <a:xfrm>
            <a:off x="8051820" y="4829703"/>
            <a:ext cx="969600" cy="2739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
              <a:t>6/10/2019</a:t>
            </a:r>
            <a:endParaRPr/>
          </a:p>
        </p:txBody>
      </p:sp>
      <p:sp>
        <p:nvSpPr>
          <p:cNvPr id="1126" name="Google Shape;1126;p123"/>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sp>
        <p:nvSpPr>
          <p:cNvPr id="1131" name="Google Shape;1131;p124"/>
          <p:cNvSpPr txBox="1">
            <a:spLocks noGrp="1"/>
          </p:cNvSpPr>
          <p:nvPr>
            <p:ph type="dt" idx="10"/>
          </p:nvPr>
        </p:nvSpPr>
        <p:spPr>
          <a:xfrm>
            <a:off x="7078570" y="4777978"/>
            <a:ext cx="969661" cy="273844"/>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
                <a:solidFill>
                  <a:srgbClr val="888888"/>
                </a:solidFill>
              </a:rPr>
              <a:t>5/10/2019</a:t>
            </a:r>
            <a:endParaRPr/>
          </a:p>
        </p:txBody>
      </p:sp>
      <p:sp>
        <p:nvSpPr>
          <p:cNvPr id="1132" name="Google Shape;1132;p124"/>
          <p:cNvSpPr txBox="1">
            <a:spLocks noGrp="1"/>
          </p:cNvSpPr>
          <p:nvPr>
            <p:ph type="sldNum" idx="12"/>
          </p:nvPr>
        </p:nvSpPr>
        <p:spPr>
          <a:xfrm>
            <a:off x="8246603" y="4777978"/>
            <a:ext cx="81852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83</a:t>
            </a:fld>
            <a:endParaRPr/>
          </a:p>
        </p:txBody>
      </p:sp>
      <p:grpSp>
        <p:nvGrpSpPr>
          <p:cNvPr id="1133" name="Google Shape;1133;p124"/>
          <p:cNvGrpSpPr/>
          <p:nvPr/>
        </p:nvGrpSpPr>
        <p:grpSpPr>
          <a:xfrm>
            <a:off x="-38170" y="16530"/>
            <a:ext cx="9143933" cy="5143462"/>
            <a:chOff x="-50893" y="21987"/>
            <a:chExt cx="12191910" cy="6857949"/>
          </a:xfrm>
        </p:grpSpPr>
        <p:pic>
          <p:nvPicPr>
            <p:cNvPr id="1134" name="Google Shape;1134;p124"/>
            <p:cNvPicPr preferRelativeResize="0"/>
            <p:nvPr/>
          </p:nvPicPr>
          <p:blipFill rotWithShape="1">
            <a:blip r:embed="rId3">
              <a:alphaModFix/>
            </a:blip>
            <a:srcRect/>
            <a:stretch/>
          </p:blipFill>
          <p:spPr>
            <a:xfrm>
              <a:off x="-50893" y="21987"/>
              <a:ext cx="12191910" cy="6857949"/>
            </a:xfrm>
            <a:prstGeom prst="rect">
              <a:avLst/>
            </a:prstGeom>
            <a:noFill/>
            <a:ln>
              <a:noFill/>
            </a:ln>
          </p:spPr>
        </p:pic>
        <p:sp>
          <p:nvSpPr>
            <p:cNvPr id="1135" name="Google Shape;1135;p124"/>
            <p:cNvSpPr txBox="1"/>
            <p:nvPr/>
          </p:nvSpPr>
          <p:spPr>
            <a:xfrm>
              <a:off x="7884280" y="5136056"/>
              <a:ext cx="3283378" cy="33855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50" b="0" i="0" u="none" strike="noStrike" cap="none">
                  <a:solidFill>
                    <a:srgbClr val="000000"/>
                  </a:solidFill>
                  <a:latin typeface="Arial"/>
                  <a:ea typeface="Arial"/>
                  <a:cs typeface="Arial"/>
                  <a:sym typeface="Arial"/>
                </a:rPr>
                <a:t>Software model supported by Twister2</a:t>
              </a:r>
              <a:endParaRPr/>
            </a:p>
          </p:txBody>
        </p:sp>
        <p:sp>
          <p:nvSpPr>
            <p:cNvPr id="1136" name="Google Shape;1136;p124"/>
            <p:cNvSpPr txBox="1"/>
            <p:nvPr/>
          </p:nvSpPr>
          <p:spPr>
            <a:xfrm>
              <a:off x="8168960" y="3572881"/>
              <a:ext cx="3169601" cy="553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50" b="0" i="0" u="none" strike="noStrike" cap="none">
                  <a:solidFill>
                    <a:srgbClr val="000000"/>
                  </a:solidFill>
                  <a:latin typeface="Arial"/>
                  <a:ea typeface="Arial"/>
                  <a:cs typeface="Arial"/>
                  <a:sym typeface="Arial"/>
                </a:rPr>
                <a:t>Continually interacting in the Intelligent Aether with</a:t>
              </a:r>
              <a:endParaRPr/>
            </a:p>
          </p:txBody>
        </p:sp>
      </p:grpSp>
      <p:sp>
        <p:nvSpPr>
          <p:cNvPr id="1137" name="Google Shape;1137;p124"/>
          <p:cNvSpPr txBox="1"/>
          <p:nvPr/>
        </p:nvSpPr>
        <p:spPr>
          <a:xfrm>
            <a:off x="166126" y="532454"/>
            <a:ext cx="1701107" cy="2539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50" b="1" i="0" u="none" strike="noStrike" cap="none">
                <a:solidFill>
                  <a:srgbClr val="FF0000"/>
                </a:solidFill>
                <a:latin typeface="Arial"/>
                <a:ea typeface="Arial"/>
                <a:cs typeface="Arial"/>
                <a:sym typeface="Arial"/>
              </a:rPr>
              <a:t>Suitable for MLforHPC?</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2" name="Google Shape;1142;p125"/>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dk1"/>
              </a:buClr>
              <a:buSzPts val="4500"/>
              <a:buFont typeface="Calibri"/>
              <a:buNone/>
            </a:pPr>
            <a:r>
              <a:rPr lang="en"/>
              <a:t>Extras</a:t>
            </a:r>
            <a:endParaRPr/>
          </a:p>
        </p:txBody>
      </p:sp>
      <p:sp>
        <p:nvSpPr>
          <p:cNvPr id="1143" name="Google Shape;1143;p125"/>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p>
            <a:pPr marL="457200" lvl="0" indent="-361950" algn="ctr" rtl="0">
              <a:lnSpc>
                <a:spcPct val="90000"/>
              </a:lnSpc>
              <a:spcBef>
                <a:spcPts val="800"/>
              </a:spcBef>
              <a:spcAft>
                <a:spcPts val="0"/>
              </a:spcAft>
              <a:buClr>
                <a:schemeClr val="dk1"/>
              </a:buClr>
              <a:buSzPts val="1800"/>
              <a:buNone/>
            </a:pPr>
            <a:r>
              <a:rPr lang="en"/>
              <a:t>Details on ML for HPC</a:t>
            </a:r>
            <a:endParaRPr/>
          </a:p>
        </p:txBody>
      </p:sp>
      <p:sp>
        <p:nvSpPr>
          <p:cNvPr id="1144" name="Google Shape;1144;p125"/>
          <p:cNvSpPr txBox="1">
            <a:spLocks noGrp="1"/>
          </p:cNvSpPr>
          <p:nvPr>
            <p:ph type="dt" idx="10"/>
          </p:nvPr>
        </p:nvSpPr>
        <p:spPr>
          <a:xfrm>
            <a:off x="7078570" y="4777978"/>
            <a:ext cx="969600" cy="2739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
              <a:t>5/10/2019</a:t>
            </a:r>
            <a:endParaRPr/>
          </a:p>
        </p:txBody>
      </p:sp>
      <p:sp>
        <p:nvSpPr>
          <p:cNvPr id="1145" name="Google Shape;1145;p125"/>
          <p:cNvSpPr txBox="1">
            <a:spLocks noGrp="1"/>
          </p:cNvSpPr>
          <p:nvPr>
            <p:ph type="sldNum" idx="12"/>
          </p:nvPr>
        </p:nvSpPr>
        <p:spPr>
          <a:xfrm>
            <a:off x="8246603" y="4777978"/>
            <a:ext cx="818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84</a:t>
            </a:fld>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0" name="Google Shape;1150;p126"/>
          <p:cNvSpPr txBox="1">
            <a:spLocks noGrp="1"/>
          </p:cNvSpPr>
          <p:nvPr>
            <p:ph type="title"/>
          </p:nvPr>
        </p:nvSpPr>
        <p:spPr>
          <a:xfrm>
            <a:off x="34451" y="64498"/>
            <a:ext cx="9021300" cy="572700"/>
          </a:xfrm>
          <a:prstGeom prst="rect">
            <a:avLst/>
          </a:prstGeom>
          <a:noFill/>
          <a:ln>
            <a:noFill/>
          </a:ln>
        </p:spPr>
        <p:txBody>
          <a:bodyPr spcFirstLastPara="1" wrap="square" lIns="68575" tIns="68575" rIns="68575" bIns="68575" anchor="t" anchorCtr="0">
            <a:noAutofit/>
          </a:bodyPr>
          <a:lstStyle/>
          <a:p>
            <a:pPr marL="0" lvl="0" indent="0" algn="l" rtl="0">
              <a:lnSpc>
                <a:spcPct val="90000"/>
              </a:lnSpc>
              <a:spcBef>
                <a:spcPts val="0"/>
              </a:spcBef>
              <a:spcAft>
                <a:spcPts val="0"/>
              </a:spcAft>
              <a:buClr>
                <a:schemeClr val="dk1"/>
              </a:buClr>
              <a:buSzPts val="2100"/>
              <a:buFont typeface="Calibri"/>
              <a:buNone/>
            </a:pPr>
            <a:r>
              <a:rPr lang="en"/>
              <a:t>Comments on Compendium of MLforHPC Research</a:t>
            </a:r>
            <a:endParaRPr/>
          </a:p>
        </p:txBody>
      </p:sp>
      <p:sp>
        <p:nvSpPr>
          <p:cNvPr id="1151" name="Google Shape;1151;p126"/>
          <p:cNvSpPr txBox="1">
            <a:spLocks noGrp="1"/>
          </p:cNvSpPr>
          <p:nvPr>
            <p:ph type="body" idx="1"/>
          </p:nvPr>
        </p:nvSpPr>
        <p:spPr>
          <a:xfrm>
            <a:off x="68902" y="754436"/>
            <a:ext cx="8952300" cy="3416400"/>
          </a:xfrm>
          <a:prstGeom prst="rect">
            <a:avLst/>
          </a:prstGeom>
          <a:noFill/>
          <a:ln>
            <a:noFill/>
          </a:ln>
        </p:spPr>
        <p:txBody>
          <a:bodyPr spcFirstLastPara="1" wrap="square" lIns="68575" tIns="68575" rIns="68575" bIns="68575" anchor="t" anchorCtr="0">
            <a:noAutofit/>
          </a:bodyPr>
          <a:lstStyle/>
          <a:p>
            <a:pPr marL="457189" lvl="0" indent="-317492" algn="l" rtl="0">
              <a:lnSpc>
                <a:spcPct val="115000"/>
              </a:lnSpc>
              <a:spcBef>
                <a:spcPts val="0"/>
              </a:spcBef>
              <a:spcAft>
                <a:spcPts val="0"/>
              </a:spcAft>
              <a:buSzPts val="1400"/>
              <a:buFont typeface="Arial"/>
              <a:buChar char="•"/>
            </a:pPr>
            <a:r>
              <a:rPr lang="en" sz="1500" u="sng">
                <a:solidFill>
                  <a:schemeClr val="hlink"/>
                </a:solidFill>
                <a:latin typeface="Arial"/>
                <a:ea typeface="Arial"/>
                <a:cs typeface="Arial"/>
                <a:sym typeface="Arial"/>
                <a:hlinkClick r:id="rId3"/>
              </a:rPr>
              <a:t>http://dsc.soic.indiana.edu/publications/Learning%20EverywhereResource.pdf</a:t>
            </a:r>
            <a:endParaRPr sz="1500">
              <a:latin typeface="Arial"/>
              <a:ea typeface="Arial"/>
              <a:cs typeface="Arial"/>
              <a:sym typeface="Arial"/>
            </a:endParaRPr>
          </a:p>
          <a:p>
            <a:pPr marL="457189" lvl="0" indent="-317492" algn="l" rtl="0">
              <a:lnSpc>
                <a:spcPct val="115000"/>
              </a:lnSpc>
              <a:spcBef>
                <a:spcPts val="0"/>
              </a:spcBef>
              <a:spcAft>
                <a:spcPts val="0"/>
              </a:spcAft>
              <a:buSzPts val="1400"/>
              <a:buFont typeface="Arial"/>
              <a:buChar char="•"/>
            </a:pPr>
            <a:r>
              <a:rPr lang="en" sz="1500">
                <a:highlight>
                  <a:srgbClr val="FFFFFF"/>
                </a:highlight>
                <a:latin typeface="Arial"/>
                <a:ea typeface="Arial"/>
                <a:cs typeface="Arial"/>
                <a:sym typeface="Arial"/>
              </a:rPr>
              <a:t>111 Citations with very short comments</a:t>
            </a:r>
            <a:endParaRPr/>
          </a:p>
          <a:p>
            <a:pPr marL="457189" lvl="0" indent="-317492" algn="l" rtl="0">
              <a:lnSpc>
                <a:spcPct val="115000"/>
              </a:lnSpc>
              <a:spcBef>
                <a:spcPts val="0"/>
              </a:spcBef>
              <a:spcAft>
                <a:spcPts val="0"/>
              </a:spcAft>
              <a:buSzPts val="1400"/>
              <a:buFont typeface="Arial"/>
              <a:buChar char="•"/>
            </a:pPr>
            <a:r>
              <a:rPr lang="en" sz="1500">
                <a:highlight>
                  <a:srgbClr val="FFFFFF"/>
                </a:highlight>
                <a:latin typeface="Arial"/>
                <a:ea typeface="Arial"/>
                <a:cs typeface="Arial"/>
                <a:sym typeface="Arial"/>
              </a:rPr>
              <a:t>Incomplete (deliberately) on MLafterHPC as this mature but still important</a:t>
            </a:r>
            <a:endParaRPr/>
          </a:p>
          <a:p>
            <a:pPr marL="457189" lvl="0" indent="-317492" algn="l" rtl="0">
              <a:lnSpc>
                <a:spcPct val="115000"/>
              </a:lnSpc>
              <a:spcBef>
                <a:spcPts val="0"/>
              </a:spcBef>
              <a:spcAft>
                <a:spcPts val="0"/>
              </a:spcAft>
              <a:buSzPts val="1400"/>
              <a:buFont typeface="Arial"/>
              <a:buChar char="•"/>
            </a:pPr>
            <a:r>
              <a:rPr lang="en" sz="1500">
                <a:highlight>
                  <a:srgbClr val="FFFFFF"/>
                </a:highlight>
                <a:latin typeface="Arial"/>
                <a:ea typeface="Arial"/>
                <a:cs typeface="Arial"/>
                <a:sym typeface="Arial"/>
              </a:rPr>
              <a:t>Incomplete on MLControl. Need to improve</a:t>
            </a:r>
            <a:endParaRPr/>
          </a:p>
          <a:p>
            <a:pPr marL="457189" lvl="0" indent="-317492" algn="l" rtl="0">
              <a:lnSpc>
                <a:spcPct val="115000"/>
              </a:lnSpc>
              <a:spcBef>
                <a:spcPts val="0"/>
              </a:spcBef>
              <a:spcAft>
                <a:spcPts val="0"/>
              </a:spcAft>
              <a:buSzPts val="1400"/>
              <a:buFont typeface="Arial"/>
              <a:buChar char="•"/>
            </a:pPr>
            <a:r>
              <a:rPr lang="en" sz="1500">
                <a:highlight>
                  <a:srgbClr val="FFFFFF"/>
                </a:highlight>
                <a:latin typeface="Arial"/>
                <a:ea typeface="Arial"/>
                <a:cs typeface="Arial"/>
                <a:sym typeface="Arial"/>
              </a:rPr>
              <a:t>Larger fraction of MLaroundHPC and MLAutotuningHPC work where nearly all citations are 2017 or later</a:t>
            </a:r>
            <a:endParaRPr/>
          </a:p>
          <a:p>
            <a:pPr marL="457189" lvl="0" indent="-317492" algn="l" rtl="0">
              <a:lnSpc>
                <a:spcPct val="115000"/>
              </a:lnSpc>
              <a:spcBef>
                <a:spcPts val="0"/>
              </a:spcBef>
              <a:spcAft>
                <a:spcPts val="0"/>
              </a:spcAft>
              <a:buSzPts val="1400"/>
              <a:buFont typeface="Arial"/>
              <a:buChar char="•"/>
            </a:pPr>
            <a:r>
              <a:rPr lang="en" sz="1500">
                <a:highlight>
                  <a:srgbClr val="FFFFFF"/>
                </a:highlight>
                <a:latin typeface="Arial"/>
                <a:ea typeface="Arial"/>
                <a:cs typeface="Arial"/>
                <a:sym typeface="Arial"/>
              </a:rPr>
              <a:t>Key divisions for MLaroundHPC/MLAutotuning</a:t>
            </a:r>
            <a:endParaRPr sz="1500">
              <a:highlight>
                <a:srgbClr val="FFFFFF"/>
              </a:highlight>
              <a:latin typeface="Arial"/>
              <a:ea typeface="Arial"/>
              <a:cs typeface="Arial"/>
              <a:sym typeface="Arial"/>
            </a:endParaRPr>
          </a:p>
          <a:p>
            <a:pPr marL="914378" lvl="1" indent="-298442" algn="l" rtl="0">
              <a:lnSpc>
                <a:spcPct val="115000"/>
              </a:lnSpc>
              <a:spcBef>
                <a:spcPts val="0"/>
              </a:spcBef>
              <a:spcAft>
                <a:spcPts val="0"/>
              </a:spcAft>
              <a:buSzPts val="1100"/>
              <a:buFont typeface="Arial"/>
              <a:buChar char="•"/>
            </a:pPr>
            <a:r>
              <a:rPr lang="en" sz="1500" b="1">
                <a:highlight>
                  <a:srgbClr val="FFFFFF"/>
                </a:highlight>
                <a:latin typeface="Arial"/>
                <a:ea typeface="Arial"/>
                <a:cs typeface="Arial"/>
                <a:sym typeface="Arial"/>
              </a:rPr>
              <a:t>Computer Science: </a:t>
            </a:r>
            <a:r>
              <a:rPr lang="en" sz="1500">
                <a:highlight>
                  <a:srgbClr val="FFFFFF"/>
                </a:highlight>
                <a:latin typeface="Arial"/>
                <a:ea typeface="Arial"/>
                <a:cs typeface="Arial"/>
                <a:sym typeface="Arial"/>
              </a:rPr>
              <a:t>either use ML to improve algorithm or system architecture to implement: I have not found much work</a:t>
            </a:r>
            <a:endParaRPr/>
          </a:p>
          <a:p>
            <a:pPr marL="914378" lvl="1" indent="-298442" algn="l" rtl="0">
              <a:lnSpc>
                <a:spcPct val="115000"/>
              </a:lnSpc>
              <a:spcBef>
                <a:spcPts val="0"/>
              </a:spcBef>
              <a:spcAft>
                <a:spcPts val="0"/>
              </a:spcAft>
              <a:buSzPts val="1100"/>
              <a:buFont typeface="Arial"/>
              <a:buChar char="•"/>
            </a:pPr>
            <a:r>
              <a:rPr lang="en" sz="1500" b="1">
                <a:highlight>
                  <a:srgbClr val="FFFFFF"/>
                </a:highlight>
                <a:latin typeface="Arial"/>
                <a:ea typeface="Arial"/>
                <a:cs typeface="Arial"/>
                <a:sym typeface="Arial"/>
              </a:rPr>
              <a:t>Particle Dynamics: </a:t>
            </a:r>
            <a:r>
              <a:rPr lang="en" sz="1500">
                <a:highlight>
                  <a:srgbClr val="FFFFFF"/>
                </a:highlight>
                <a:latin typeface="Arial"/>
                <a:ea typeface="Arial"/>
                <a:cs typeface="Arial"/>
                <a:sym typeface="Arial"/>
              </a:rPr>
              <a:t>largest component with, smart sampling, effective potentials, “</a:t>
            </a:r>
            <a:r>
              <a:rPr lang="en" sz="1500">
                <a:latin typeface="Arial"/>
                <a:ea typeface="Arial"/>
                <a:cs typeface="Arial"/>
                <a:sym typeface="Arial"/>
              </a:rPr>
              <a:t>Computation Results from Computation defining Parameters” with “simple” deep learning replacing sophisticated dimension reduction; material science properties very active</a:t>
            </a:r>
            <a:endParaRPr/>
          </a:p>
          <a:p>
            <a:pPr marL="914378" lvl="1" indent="-298442" algn="l" rtl="0">
              <a:lnSpc>
                <a:spcPct val="115000"/>
              </a:lnSpc>
              <a:spcBef>
                <a:spcPts val="0"/>
              </a:spcBef>
              <a:spcAft>
                <a:spcPts val="0"/>
              </a:spcAft>
              <a:buSzPts val="1100"/>
              <a:buFont typeface="Arial"/>
              <a:buChar char="•"/>
            </a:pPr>
            <a:r>
              <a:rPr lang="en" sz="1500" b="1">
                <a:latin typeface="Arial"/>
                <a:ea typeface="Arial"/>
                <a:cs typeface="Arial"/>
                <a:sym typeface="Arial"/>
              </a:rPr>
              <a:t>Agent-based Simulations </a:t>
            </a:r>
            <a:r>
              <a:rPr lang="en" sz="1500">
                <a:latin typeface="Arial"/>
                <a:ea typeface="Arial"/>
                <a:cs typeface="Arial"/>
                <a:sym typeface="Arial"/>
              </a:rPr>
              <a:t>in networked systems or virtual tissues. Perhaps most promising as inevitably data driven as no fundamental equations for cells, cars, people, bacteria</a:t>
            </a:r>
            <a:endParaRPr/>
          </a:p>
          <a:p>
            <a:pPr marL="914378" lvl="1" indent="-298442" algn="l" rtl="0">
              <a:lnSpc>
                <a:spcPct val="115000"/>
              </a:lnSpc>
              <a:spcBef>
                <a:spcPts val="0"/>
              </a:spcBef>
              <a:spcAft>
                <a:spcPts val="0"/>
              </a:spcAft>
              <a:buSzPts val="1100"/>
              <a:buFont typeface="Arial"/>
              <a:buChar char="•"/>
            </a:pPr>
            <a:r>
              <a:rPr lang="en" sz="1500" b="1">
                <a:latin typeface="Arial"/>
                <a:ea typeface="Arial"/>
                <a:cs typeface="Arial"/>
                <a:sym typeface="Arial"/>
              </a:rPr>
              <a:t>Partial Differential equations: </a:t>
            </a:r>
            <a:r>
              <a:rPr lang="en" sz="1500">
                <a:latin typeface="Arial"/>
                <a:ea typeface="Arial"/>
                <a:cs typeface="Arial"/>
                <a:sym typeface="Arial"/>
              </a:rPr>
              <a:t>not so well developed as above two areas</a:t>
            </a:r>
            <a:endParaRPr sz="1500">
              <a:highlight>
                <a:srgbClr val="FFFFFF"/>
              </a:highlight>
              <a:latin typeface="Arial"/>
              <a:ea typeface="Arial"/>
              <a:cs typeface="Arial"/>
              <a:sym typeface="Arial"/>
            </a:endParaRPr>
          </a:p>
          <a:p>
            <a:pPr marL="457189" lvl="0" indent="-228592" algn="l" rtl="0">
              <a:lnSpc>
                <a:spcPct val="90000"/>
              </a:lnSpc>
              <a:spcBef>
                <a:spcPts val="0"/>
              </a:spcBef>
              <a:spcAft>
                <a:spcPts val="0"/>
              </a:spcAft>
              <a:buClr>
                <a:schemeClr val="dk1"/>
              </a:buClr>
              <a:buSzPts val="1400"/>
              <a:buNone/>
            </a:pPr>
            <a:endParaRPr/>
          </a:p>
        </p:txBody>
      </p:sp>
      <p:sp>
        <p:nvSpPr>
          <p:cNvPr id="1152" name="Google Shape;1152;p126"/>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p>
            <a:pPr marL="0" lvl="0" indent="0" algn="r" rtl="0">
              <a:spcBef>
                <a:spcPts val="0"/>
              </a:spcBef>
              <a:spcAft>
                <a:spcPts val="0"/>
              </a:spcAft>
              <a:buClr>
                <a:srgbClr val="888888"/>
              </a:buClr>
              <a:buSzPts val="900"/>
              <a:buFont typeface="Calibri"/>
              <a:buNone/>
            </a:pPr>
            <a:fld id="{00000000-1234-1234-1234-123412341234}" type="slidenum">
              <a:rPr lang="en"/>
              <a:t>85</a:t>
            </a:fld>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sp>
        <p:nvSpPr>
          <p:cNvPr id="1157" name="Google Shape;1157;p127"/>
          <p:cNvSpPr/>
          <p:nvPr/>
        </p:nvSpPr>
        <p:spPr>
          <a:xfrm>
            <a:off x="278275" y="1257550"/>
            <a:ext cx="2987400" cy="20013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27"/>
          <p:cNvSpPr txBox="1">
            <a:spLocks noGrp="1"/>
          </p:cNvSpPr>
          <p:nvPr>
            <p:ph type="body" idx="1"/>
          </p:nvPr>
        </p:nvSpPr>
        <p:spPr>
          <a:xfrm>
            <a:off x="160400" y="1333750"/>
            <a:ext cx="2987400" cy="1793700"/>
          </a:xfrm>
          <a:prstGeom prst="rect">
            <a:avLst/>
          </a:prstGeom>
          <a:noFill/>
          <a:ln>
            <a:noFill/>
          </a:ln>
        </p:spPr>
        <p:txBody>
          <a:bodyPr spcFirstLastPara="1" wrap="square" lIns="68575" tIns="34275" rIns="68575" bIns="34275" anchor="t" anchorCtr="0">
            <a:noAutofit/>
          </a:bodyPr>
          <a:lstStyle/>
          <a:p>
            <a:pPr marL="457200" lvl="0" indent="-304800" algn="l" rtl="0">
              <a:lnSpc>
                <a:spcPct val="115000"/>
              </a:lnSpc>
              <a:spcBef>
                <a:spcPts val="800"/>
              </a:spcBef>
              <a:spcAft>
                <a:spcPts val="0"/>
              </a:spcAft>
              <a:buSzPts val="1200"/>
              <a:buFont typeface="Open Sans"/>
              <a:buChar char="•"/>
            </a:pPr>
            <a:r>
              <a:rPr lang="en" sz="1200">
                <a:latin typeface="Open Sans"/>
                <a:ea typeface="Open Sans"/>
                <a:cs typeface="Open Sans"/>
                <a:sym typeface="Open Sans"/>
              </a:rPr>
              <a:t>Seen when simulation set up as a set of agents.</a:t>
            </a:r>
            <a:endParaRPr sz="1200">
              <a:latin typeface="Open Sans"/>
              <a:ea typeface="Open Sans"/>
              <a:cs typeface="Open Sans"/>
              <a:sym typeface="Open Sans"/>
            </a:endParaRPr>
          </a:p>
          <a:p>
            <a:pPr marL="457200" lvl="0" indent="-304800" algn="l" rtl="0">
              <a:lnSpc>
                <a:spcPct val="115000"/>
              </a:lnSpc>
              <a:spcBef>
                <a:spcPts val="800"/>
              </a:spcBef>
              <a:spcAft>
                <a:spcPts val="0"/>
              </a:spcAft>
              <a:buSzPts val="1200"/>
              <a:buFont typeface="Open Sans"/>
              <a:buChar char="•"/>
            </a:pPr>
            <a:r>
              <a:rPr lang="en" sz="1200">
                <a:latin typeface="Open Sans"/>
                <a:ea typeface="Open Sans"/>
                <a:cs typeface="Open Sans"/>
                <a:sym typeface="Open Sans"/>
              </a:rPr>
              <a:t>Tuning agent (model) parameters to optimize agent outputs to available empirical data presents one of the greatest challenges in model construction.</a:t>
            </a:r>
            <a:endParaRPr sz="1200">
              <a:latin typeface="Open Sans"/>
              <a:ea typeface="Open Sans"/>
              <a:cs typeface="Open Sans"/>
              <a:sym typeface="Open Sans"/>
            </a:endParaRPr>
          </a:p>
        </p:txBody>
      </p:sp>
      <p:sp>
        <p:nvSpPr>
          <p:cNvPr id="1159" name="Google Shape;1159;p127"/>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pic>
        <p:nvPicPr>
          <p:cNvPr id="1160" name="Google Shape;1160;p127" descr="A close up of a map&#10;&#10;Description automatically generated"/>
          <p:cNvPicPr preferRelativeResize="0"/>
          <p:nvPr/>
        </p:nvPicPr>
        <p:blipFill rotWithShape="1">
          <a:blip r:embed="rId3">
            <a:alphaModFix/>
          </a:blip>
          <a:srcRect r="5114"/>
          <a:stretch/>
        </p:blipFill>
        <p:spPr>
          <a:xfrm>
            <a:off x="3600850" y="517825"/>
            <a:ext cx="5360576" cy="3960500"/>
          </a:xfrm>
          <a:prstGeom prst="rect">
            <a:avLst/>
          </a:prstGeom>
          <a:noFill/>
          <a:ln>
            <a:noFill/>
          </a:ln>
        </p:spPr>
      </p:pic>
      <p:cxnSp>
        <p:nvCxnSpPr>
          <p:cNvPr id="1161" name="Google Shape;1161;p127"/>
          <p:cNvCxnSpPr/>
          <p:nvPr/>
        </p:nvCxnSpPr>
        <p:spPr>
          <a:xfrm>
            <a:off x="354475" y="1127725"/>
            <a:ext cx="1887900" cy="0"/>
          </a:xfrm>
          <a:prstGeom prst="straightConnector1">
            <a:avLst/>
          </a:prstGeom>
          <a:noFill/>
          <a:ln w="19050" cap="flat" cmpd="sng">
            <a:solidFill>
              <a:srgbClr val="B30838"/>
            </a:solidFill>
            <a:prstDash val="solid"/>
            <a:round/>
            <a:headEnd type="none" w="med" len="med"/>
            <a:tailEnd type="none" w="med" len="med"/>
          </a:ln>
        </p:spPr>
      </p:cxnSp>
      <p:sp>
        <p:nvSpPr>
          <p:cNvPr id="1162" name="Google Shape;1162;p127"/>
          <p:cNvSpPr txBox="1">
            <a:spLocks noGrp="1"/>
          </p:cNvSpPr>
          <p:nvPr>
            <p:ph type="title"/>
          </p:nvPr>
        </p:nvSpPr>
        <p:spPr>
          <a:xfrm>
            <a:off x="283925" y="412225"/>
            <a:ext cx="54675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000">
                <a:solidFill>
                  <a:srgbClr val="515151"/>
                </a:solidFill>
              </a:rPr>
              <a:t>MLAutoTuningHPC: Learning Model Setups from Observational Data</a:t>
            </a:r>
            <a:endParaRPr sz="1400">
              <a:solidFill>
                <a:srgbClr val="515151"/>
              </a:solidFill>
            </a:endParaRPr>
          </a:p>
        </p:txBody>
      </p:sp>
      <p:sp>
        <p:nvSpPr>
          <p:cNvPr id="1163" name="Google Shape;1163;p127"/>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86</a:t>
            </a:fld>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68" name="Google Shape;1168;p128"/>
          <p:cNvSpPr txBox="1">
            <a:spLocks noGrp="1"/>
          </p:cNvSpPr>
          <p:nvPr>
            <p:ph type="title"/>
          </p:nvPr>
        </p:nvSpPr>
        <p:spPr>
          <a:xfrm>
            <a:off x="311700" y="73506"/>
            <a:ext cx="4576494" cy="46347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600"/>
              <a:buFont typeface="Arial"/>
              <a:buNone/>
            </a:pPr>
            <a:r>
              <a:rPr lang="en" sz="2400" b="1"/>
              <a:t>Results for MLAutotuning</a:t>
            </a:r>
            <a:endParaRPr sz="2400" b="1"/>
          </a:p>
        </p:txBody>
      </p:sp>
      <p:sp>
        <p:nvSpPr>
          <p:cNvPr id="1169" name="Google Shape;1169;p128"/>
          <p:cNvSpPr/>
          <p:nvPr/>
        </p:nvSpPr>
        <p:spPr>
          <a:xfrm>
            <a:off x="-88958" y="3381166"/>
            <a:ext cx="9321916" cy="1492716"/>
          </a:xfrm>
          <a:prstGeom prst="rect">
            <a:avLst/>
          </a:prstGeom>
          <a:noFill/>
          <a:ln>
            <a:noFill/>
          </a:ln>
        </p:spPr>
        <p:txBody>
          <a:bodyPr spcFirstLastPara="1" wrap="square" lIns="91425" tIns="45700" rIns="91425" bIns="45700" anchor="t" anchorCtr="0">
            <a:noAutofit/>
          </a:bodyPr>
          <a:lstStyle/>
          <a:p>
            <a:pPr marL="171446" marR="0" lvl="0" indent="-171446"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Arial"/>
                <a:ea typeface="Arial"/>
                <a:cs typeface="Arial"/>
                <a:sym typeface="Arial"/>
              </a:rPr>
              <a:t>An ANN based regression model was integrated with MD simulation and predicted excellent simulation environment 94:3% of the time; human operation is more like 20(student)-50(faculty)% and runs simulation slower to be safe.</a:t>
            </a:r>
            <a:endParaRPr/>
          </a:p>
          <a:p>
            <a:pPr marL="171446" marR="0" lvl="0" indent="-171446"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Arial"/>
                <a:ea typeface="Arial"/>
                <a:cs typeface="Arial"/>
                <a:sym typeface="Arial"/>
              </a:rPr>
              <a:t>Auto-tuning of parameters generated accurate dynamics of ions for  10 million steps while improving the stability.</a:t>
            </a:r>
            <a:endParaRPr/>
          </a:p>
          <a:p>
            <a:pPr marL="171446" marR="0" lvl="0" indent="-171446"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Arial"/>
                <a:ea typeface="Arial"/>
                <a:cs typeface="Arial"/>
                <a:sym typeface="Arial"/>
              </a:rPr>
              <a:t>The integration of ML-enhanced framework with hybrid OpenMP/MPI parallelization techniques reduced the computational time of simulating systems with 1000 of ions and induced charges from 1000 of hours to 10 of hours, yielding </a:t>
            </a:r>
            <a:r>
              <a:rPr lang="en" sz="1300" b="0" i="0" u="none" strike="noStrike" cap="none">
                <a:solidFill>
                  <a:srgbClr val="FF0000"/>
                </a:solidFill>
                <a:latin typeface="Arial"/>
                <a:ea typeface="Arial"/>
                <a:cs typeface="Arial"/>
                <a:sym typeface="Arial"/>
              </a:rPr>
              <a:t>a maximum speedup of  3 from MLAutoTuning and a maximum speedup of  600 from the combination of ML and parallel computing</a:t>
            </a:r>
            <a:r>
              <a:rPr lang="en" sz="1300" b="0" i="0" u="none" strike="noStrike" cap="none">
                <a:solidFill>
                  <a:srgbClr val="000000"/>
                </a:solidFill>
                <a:latin typeface="Arial"/>
                <a:ea typeface="Arial"/>
                <a:cs typeface="Arial"/>
                <a:sym typeface="Arial"/>
              </a:rPr>
              <a:t>.</a:t>
            </a:r>
            <a:endParaRPr/>
          </a:p>
          <a:p>
            <a:pPr marL="171446" marR="0" lvl="0" indent="-171446"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Arial"/>
                <a:ea typeface="Arial"/>
                <a:cs typeface="Arial"/>
                <a:sym typeface="Arial"/>
              </a:rPr>
              <a:t>The approach can be generalized to select optimal parameters in other MD applications &amp; energy minimization problems.</a:t>
            </a:r>
            <a:endParaRPr/>
          </a:p>
        </p:txBody>
      </p:sp>
      <p:pic>
        <p:nvPicPr>
          <p:cNvPr id="1170" name="Google Shape;1170;p128"/>
          <p:cNvPicPr preferRelativeResize="0"/>
          <p:nvPr/>
        </p:nvPicPr>
        <p:blipFill rotWithShape="1">
          <a:blip r:embed="rId3">
            <a:alphaModFix/>
          </a:blip>
          <a:srcRect b="42266"/>
          <a:stretch/>
        </p:blipFill>
        <p:spPr>
          <a:xfrm>
            <a:off x="137553" y="513190"/>
            <a:ext cx="2462394" cy="1693035"/>
          </a:xfrm>
          <a:prstGeom prst="rect">
            <a:avLst/>
          </a:prstGeom>
          <a:noFill/>
          <a:ln>
            <a:noFill/>
          </a:ln>
        </p:spPr>
      </p:pic>
      <p:sp>
        <p:nvSpPr>
          <p:cNvPr id="1171" name="Google Shape;1171;p128"/>
          <p:cNvSpPr txBox="1"/>
          <p:nvPr/>
        </p:nvSpPr>
        <p:spPr>
          <a:xfrm>
            <a:off x="1" y="2206224"/>
            <a:ext cx="2462395" cy="10156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200" b="0" i="0" u="none" strike="noStrike" cap="none">
                <a:solidFill>
                  <a:srgbClr val="000000"/>
                </a:solidFill>
                <a:latin typeface="Arial"/>
                <a:ea typeface="Arial"/>
                <a:cs typeface="Arial"/>
                <a:sym typeface="Arial"/>
              </a:rPr>
              <a:t>Quality of simulation measured by time simulated per step with increasing use of ML enhancements. (Larger is better).</a:t>
            </a:r>
            <a:br>
              <a:rPr lang="en" sz="1200" b="0" i="0" u="none" strike="noStrike" cap="none">
                <a:solidFill>
                  <a:srgbClr val="000000"/>
                </a:solidFill>
                <a:latin typeface="Arial"/>
                <a:ea typeface="Arial"/>
                <a:cs typeface="Arial"/>
                <a:sym typeface="Arial"/>
              </a:rPr>
            </a:br>
            <a:r>
              <a:rPr lang="en" sz="1200" b="0" i="0" u="none" strike="noStrike" cap="none">
                <a:solidFill>
                  <a:srgbClr val="000000"/>
                </a:solidFill>
                <a:latin typeface="Arial"/>
                <a:ea typeface="Arial"/>
                <a:cs typeface="Arial"/>
                <a:sym typeface="Arial"/>
              </a:rPr>
              <a:t>Inset is timestep used</a:t>
            </a:r>
            <a:endParaRPr/>
          </a:p>
        </p:txBody>
      </p:sp>
      <p:pic>
        <p:nvPicPr>
          <p:cNvPr id="1172" name="Google Shape;1172;p128"/>
          <p:cNvPicPr preferRelativeResize="0"/>
          <p:nvPr/>
        </p:nvPicPr>
        <p:blipFill rotWithShape="1">
          <a:blip r:embed="rId4">
            <a:alphaModFix/>
          </a:blip>
          <a:srcRect l="-653" t="4490" r="653" b="38772"/>
          <a:stretch/>
        </p:blipFill>
        <p:spPr>
          <a:xfrm>
            <a:off x="2591604" y="620061"/>
            <a:ext cx="2296591" cy="1503083"/>
          </a:xfrm>
          <a:prstGeom prst="rect">
            <a:avLst/>
          </a:prstGeom>
          <a:noFill/>
          <a:ln>
            <a:noFill/>
          </a:ln>
        </p:spPr>
      </p:pic>
      <p:sp>
        <p:nvSpPr>
          <p:cNvPr id="1173" name="Google Shape;1173;p128"/>
          <p:cNvSpPr txBox="1"/>
          <p:nvPr/>
        </p:nvSpPr>
        <p:spPr>
          <a:xfrm>
            <a:off x="2664242" y="2084221"/>
            <a:ext cx="2151313" cy="11695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Key characteristics of simulated system showing greater stability for ML enabled adaptive approach.</a:t>
            </a:r>
            <a:endParaRPr/>
          </a:p>
        </p:txBody>
      </p:sp>
      <p:pic>
        <p:nvPicPr>
          <p:cNvPr id="1174" name="Google Shape;1174;p128"/>
          <p:cNvPicPr preferRelativeResize="0"/>
          <p:nvPr/>
        </p:nvPicPr>
        <p:blipFill rotWithShape="1">
          <a:blip r:embed="rId5">
            <a:alphaModFix/>
          </a:blip>
          <a:srcRect b="39224"/>
          <a:stretch/>
        </p:blipFill>
        <p:spPr>
          <a:xfrm>
            <a:off x="4815555" y="52216"/>
            <a:ext cx="2274338" cy="1571486"/>
          </a:xfrm>
          <a:prstGeom prst="rect">
            <a:avLst/>
          </a:prstGeom>
          <a:noFill/>
          <a:ln>
            <a:noFill/>
          </a:ln>
        </p:spPr>
      </p:pic>
      <p:sp>
        <p:nvSpPr>
          <p:cNvPr id="1175" name="Google Shape;1175;p128"/>
          <p:cNvSpPr txBox="1"/>
          <p:nvPr/>
        </p:nvSpPr>
        <p:spPr>
          <a:xfrm>
            <a:off x="4952489" y="1560319"/>
            <a:ext cx="2151313" cy="16004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Comparison of results for peak densities of counterions between adaptive (ML) and original non-adaptive cases (they look identical)</a:t>
            </a:r>
            <a:endParaRPr/>
          </a:p>
        </p:txBody>
      </p:sp>
      <p:pic>
        <p:nvPicPr>
          <p:cNvPr id="1176" name="Google Shape;1176;p128"/>
          <p:cNvPicPr preferRelativeResize="0"/>
          <p:nvPr/>
        </p:nvPicPr>
        <p:blipFill rotWithShape="1">
          <a:blip r:embed="rId6">
            <a:alphaModFix/>
          </a:blip>
          <a:srcRect b="43241"/>
          <a:stretch/>
        </p:blipFill>
        <p:spPr>
          <a:xfrm>
            <a:off x="6993543" y="144210"/>
            <a:ext cx="2012904" cy="1422010"/>
          </a:xfrm>
          <a:prstGeom prst="rect">
            <a:avLst/>
          </a:prstGeom>
          <a:noFill/>
          <a:ln>
            <a:noFill/>
          </a:ln>
        </p:spPr>
      </p:pic>
      <p:sp>
        <p:nvSpPr>
          <p:cNvPr id="1177" name="Google Shape;1177;p128"/>
          <p:cNvSpPr txBox="1"/>
          <p:nvPr/>
        </p:nvSpPr>
        <p:spPr>
          <a:xfrm>
            <a:off x="7103802" y="1710376"/>
            <a:ext cx="1859483" cy="16004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Ionic densities from MLAutotuned system. Inset compares ML system results with those of slower original system</a:t>
            </a:r>
            <a:endParaRPr/>
          </a:p>
        </p:txBody>
      </p:sp>
      <p:sp>
        <p:nvSpPr>
          <p:cNvPr id="1178" name="Google Shape;1178;p1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400"/>
              <a:buFont typeface="Arial"/>
              <a:buNone/>
            </a:pPr>
            <a:fld id="{00000000-1234-1234-1234-123412341234}" type="slidenum">
              <a:rPr lang="en"/>
              <a:t>87</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sp>
        <p:nvSpPr>
          <p:cNvPr id="1183" name="Google Shape;1183;p129"/>
          <p:cNvSpPr txBox="1">
            <a:spLocks noGrp="1"/>
          </p:cNvSpPr>
          <p:nvPr>
            <p:ph type="body" idx="1"/>
          </p:nvPr>
        </p:nvSpPr>
        <p:spPr>
          <a:xfrm>
            <a:off x="415850" y="4212450"/>
            <a:ext cx="6508800" cy="3027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None/>
            </a:pPr>
            <a:r>
              <a:rPr lang="en" sz="1300" i="1">
                <a:latin typeface="Open Sans"/>
                <a:ea typeface="Open Sans"/>
                <a:cs typeface="Open Sans"/>
                <a:sym typeface="Open Sans"/>
              </a:rPr>
              <a:t>ML predictions are within the error bars generated via MD simulations (1%).</a:t>
            </a:r>
            <a:endParaRPr sz="1300" b="1" i="1">
              <a:latin typeface="Open Sans"/>
              <a:ea typeface="Open Sans"/>
              <a:cs typeface="Open Sans"/>
              <a:sym typeface="Open Sans"/>
            </a:endParaRPr>
          </a:p>
        </p:txBody>
      </p:sp>
      <p:sp>
        <p:nvSpPr>
          <p:cNvPr id="1184" name="Google Shape;1184;p129"/>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cxnSp>
        <p:nvCxnSpPr>
          <p:cNvPr id="1185" name="Google Shape;1185;p129"/>
          <p:cNvCxnSpPr/>
          <p:nvPr/>
        </p:nvCxnSpPr>
        <p:spPr>
          <a:xfrm>
            <a:off x="354475" y="670525"/>
            <a:ext cx="1887900" cy="0"/>
          </a:xfrm>
          <a:prstGeom prst="straightConnector1">
            <a:avLst/>
          </a:prstGeom>
          <a:noFill/>
          <a:ln w="19050" cap="flat" cmpd="sng">
            <a:solidFill>
              <a:srgbClr val="B30838"/>
            </a:solidFill>
            <a:prstDash val="solid"/>
            <a:round/>
            <a:headEnd type="none" w="med" len="med"/>
            <a:tailEnd type="none" w="med" len="med"/>
          </a:ln>
        </p:spPr>
      </p:cxnSp>
      <p:sp>
        <p:nvSpPr>
          <p:cNvPr id="1186" name="Google Shape;1186;p129"/>
          <p:cNvSpPr txBox="1">
            <a:spLocks noGrp="1"/>
          </p:cNvSpPr>
          <p:nvPr>
            <p:ph type="title"/>
          </p:nvPr>
        </p:nvSpPr>
        <p:spPr>
          <a:xfrm>
            <a:off x="283925" y="87100"/>
            <a:ext cx="6198900" cy="544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000">
                <a:solidFill>
                  <a:srgbClr val="515151"/>
                </a:solidFill>
              </a:rPr>
              <a:t>Rapid access to trendlines using ML Surrogates</a:t>
            </a:r>
            <a:endParaRPr sz="1400">
              <a:solidFill>
                <a:srgbClr val="515151"/>
              </a:solidFill>
            </a:endParaRPr>
          </a:p>
        </p:txBody>
      </p:sp>
      <p:sp>
        <p:nvSpPr>
          <p:cNvPr id="1187" name="Google Shape;1187;p129"/>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88</a:t>
            </a:fld>
            <a:endParaRPr/>
          </a:p>
        </p:txBody>
      </p:sp>
      <p:pic>
        <p:nvPicPr>
          <p:cNvPr id="1188" name="Google Shape;1188;p129"/>
          <p:cNvPicPr preferRelativeResize="0"/>
          <p:nvPr/>
        </p:nvPicPr>
        <p:blipFill rotWithShape="1">
          <a:blip r:embed="rId3">
            <a:alphaModFix/>
          </a:blip>
          <a:srcRect/>
          <a:stretch/>
        </p:blipFill>
        <p:spPr>
          <a:xfrm>
            <a:off x="4656125" y="791152"/>
            <a:ext cx="4058625" cy="2841038"/>
          </a:xfrm>
          <a:prstGeom prst="rect">
            <a:avLst/>
          </a:prstGeom>
          <a:noFill/>
          <a:ln>
            <a:noFill/>
          </a:ln>
        </p:spPr>
      </p:pic>
      <p:pic>
        <p:nvPicPr>
          <p:cNvPr id="1189" name="Google Shape;1189;p129"/>
          <p:cNvPicPr preferRelativeResize="0"/>
          <p:nvPr/>
        </p:nvPicPr>
        <p:blipFill rotWithShape="1">
          <a:blip r:embed="rId4">
            <a:alphaModFix/>
          </a:blip>
          <a:srcRect/>
          <a:stretch/>
        </p:blipFill>
        <p:spPr>
          <a:xfrm>
            <a:off x="283925" y="791152"/>
            <a:ext cx="4058625" cy="2841038"/>
          </a:xfrm>
          <a:prstGeom prst="rect">
            <a:avLst/>
          </a:prstGeom>
          <a:noFill/>
          <a:ln>
            <a:noFill/>
          </a:ln>
        </p:spPr>
      </p:pic>
      <p:sp>
        <p:nvSpPr>
          <p:cNvPr id="1190" name="Google Shape;1190;p129"/>
          <p:cNvSpPr txBox="1">
            <a:spLocks noGrp="1"/>
          </p:cNvSpPr>
          <p:nvPr>
            <p:ph type="title"/>
          </p:nvPr>
        </p:nvSpPr>
        <p:spPr>
          <a:xfrm>
            <a:off x="356575" y="3695225"/>
            <a:ext cx="4158600" cy="4410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600"/>
              <a:buNone/>
            </a:pPr>
            <a:r>
              <a:rPr lang="en" sz="1000" b="1"/>
              <a:t>(Top) Trendlines for contact density vs. ion diameter</a:t>
            </a:r>
            <a:br>
              <a:rPr lang="en" sz="1000" b="1"/>
            </a:br>
            <a:r>
              <a:rPr lang="en" sz="1000" b="1"/>
              <a:t>(Bottom) Trendlines for contact density vs. confinement length</a:t>
            </a:r>
            <a:endParaRPr sz="1000"/>
          </a:p>
        </p:txBody>
      </p:sp>
      <p:sp>
        <p:nvSpPr>
          <p:cNvPr id="1191" name="Google Shape;1191;p129"/>
          <p:cNvSpPr txBox="1"/>
          <p:nvPr/>
        </p:nvSpPr>
        <p:spPr>
          <a:xfrm>
            <a:off x="4829403" y="3752521"/>
            <a:ext cx="3801300" cy="339600"/>
          </a:xfrm>
          <a:prstGeom prst="rect">
            <a:avLst/>
          </a:prstGeom>
          <a:noFill/>
          <a:ln>
            <a:noFill/>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Clr>
                <a:schemeClr val="dk1"/>
              </a:buClr>
              <a:buSzPts val="3600"/>
              <a:buFont typeface="Arial"/>
              <a:buNone/>
            </a:pPr>
            <a:r>
              <a:rPr lang="en" sz="1000" b="1" i="0" u="none" strike="noStrike" cap="none">
                <a:solidFill>
                  <a:schemeClr val="dk1"/>
                </a:solidFill>
                <a:latin typeface="Arial"/>
                <a:ea typeface="Arial"/>
                <a:cs typeface="Arial"/>
                <a:sym typeface="Arial"/>
              </a:rPr>
              <a:t>Contact, peak, and center-of-the-slit (mid-point) density vs. salt concentration.</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sp>
        <p:nvSpPr>
          <p:cNvPr id="1196" name="Google Shape;1196;p130"/>
          <p:cNvSpPr txBox="1">
            <a:spLocks noGrp="1"/>
          </p:cNvSpPr>
          <p:nvPr>
            <p:ph type="title"/>
          </p:nvPr>
        </p:nvSpPr>
        <p:spPr>
          <a:xfrm>
            <a:off x="400050" y="0"/>
            <a:ext cx="7886700" cy="5445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400"/>
              <a:buNone/>
            </a:pPr>
            <a:r>
              <a:rPr lang="en" b="1">
                <a:latin typeface="Open Sans"/>
                <a:ea typeface="Open Sans"/>
                <a:cs typeface="Open Sans"/>
                <a:sym typeface="Open Sans"/>
              </a:rPr>
              <a:t>MLControl</a:t>
            </a:r>
            <a:endParaRPr b="1">
              <a:latin typeface="Open Sans"/>
              <a:ea typeface="Open Sans"/>
              <a:cs typeface="Open Sans"/>
              <a:sym typeface="Open Sans"/>
            </a:endParaRPr>
          </a:p>
        </p:txBody>
      </p:sp>
      <p:sp>
        <p:nvSpPr>
          <p:cNvPr id="1197" name="Google Shape;1197;p130"/>
          <p:cNvSpPr txBox="1">
            <a:spLocks noGrp="1"/>
          </p:cNvSpPr>
          <p:nvPr>
            <p:ph type="body" idx="1"/>
          </p:nvPr>
        </p:nvSpPr>
        <p:spPr>
          <a:xfrm>
            <a:off x="0" y="437050"/>
            <a:ext cx="9144000" cy="3263400"/>
          </a:xfrm>
          <a:prstGeom prst="rect">
            <a:avLst/>
          </a:prstGeom>
          <a:noFill/>
          <a:ln>
            <a:noFill/>
          </a:ln>
        </p:spPr>
        <p:txBody>
          <a:bodyPr spcFirstLastPara="1" wrap="square" lIns="68575" tIns="34275" rIns="68575" bIns="34275" anchor="t" anchorCtr="0">
            <a:noAutofit/>
          </a:bodyPr>
          <a:lstStyle/>
          <a:p>
            <a:pPr marL="457200" lvl="0" indent="-368300" algn="l" rtl="0">
              <a:lnSpc>
                <a:spcPct val="90000"/>
              </a:lnSpc>
              <a:spcBef>
                <a:spcPts val="800"/>
              </a:spcBef>
              <a:spcAft>
                <a:spcPts val="0"/>
              </a:spcAft>
              <a:buClr>
                <a:schemeClr val="dk1"/>
              </a:buClr>
              <a:buSzPts val="2200"/>
              <a:buAutoNum type="alphaLcParenR"/>
            </a:pPr>
            <a:r>
              <a:rPr lang="en" sz="2200" b="1">
                <a:latin typeface="Arial"/>
                <a:ea typeface="Arial"/>
                <a:cs typeface="Arial"/>
                <a:sym typeface="Arial"/>
              </a:rPr>
              <a:t>Experiment Control </a:t>
            </a:r>
            <a:r>
              <a:rPr lang="en" sz="2200">
                <a:latin typeface="Arial"/>
                <a:ea typeface="Arial"/>
                <a:cs typeface="Arial"/>
                <a:sym typeface="Arial"/>
              </a:rPr>
              <a:t>Using simulations (possibly with HPC) in control of experiments and in objective driven computational campaigns . Here the simulation surrogates are very valuable to allow real-time predictions. Applied in Material Science and Fusion</a:t>
            </a:r>
            <a:endParaRPr sz="2200">
              <a:latin typeface="Arial"/>
              <a:ea typeface="Arial"/>
              <a:cs typeface="Arial"/>
              <a:sym typeface="Arial"/>
            </a:endParaRPr>
          </a:p>
          <a:p>
            <a:pPr marL="457200" lvl="0" indent="-368300" algn="l" rtl="0">
              <a:lnSpc>
                <a:spcPct val="90000"/>
              </a:lnSpc>
              <a:spcBef>
                <a:spcPts val="800"/>
              </a:spcBef>
              <a:spcAft>
                <a:spcPts val="0"/>
              </a:spcAft>
              <a:buClr>
                <a:schemeClr val="dk1"/>
              </a:buClr>
              <a:buSzPts val="2200"/>
              <a:buAutoNum type="alphaLcParenR"/>
            </a:pPr>
            <a:r>
              <a:rPr lang="en" sz="2200" b="1">
                <a:latin typeface="Arial"/>
                <a:ea typeface="Arial"/>
                <a:cs typeface="Arial"/>
                <a:sym typeface="Arial"/>
              </a:rPr>
              <a:t>Experiment Design </a:t>
            </a:r>
            <a:r>
              <a:rPr lang="en" sz="2200">
                <a:latin typeface="Arial"/>
                <a:ea typeface="Arial"/>
                <a:cs typeface="Arial"/>
                <a:sym typeface="Arial"/>
              </a:rPr>
              <a:t>One of the biggest challenges of models is the uncertainty in the precise model structures and parameters. Model-based design of experiments (MBDOE) assists in the planning of highly effective and efficient experiments – it capitalizes on the uncertainty in the models to investigate how to perturb the real system to maximize the information obtained from experiments. MBDOE with new ML assistance identifies the optimal conditions for stimuli and measurements that yield the most information about the system given practical limitations on realistic experiments</a:t>
            </a:r>
            <a:endParaRPr sz="2200">
              <a:latin typeface="Arial"/>
              <a:ea typeface="Arial"/>
              <a:cs typeface="Arial"/>
              <a:sym typeface="Arial"/>
            </a:endParaRPr>
          </a:p>
        </p:txBody>
      </p:sp>
      <p:sp>
        <p:nvSpPr>
          <p:cNvPr id="1198" name="Google Shape;1198;p130"/>
          <p:cNvSpPr txBox="1">
            <a:spLocks noGrp="1"/>
          </p:cNvSpPr>
          <p:nvPr>
            <p:ph type="dt" idx="4294967295"/>
          </p:nvPr>
        </p:nvSpPr>
        <p:spPr>
          <a:xfrm>
            <a:off x="7078570" y="4777978"/>
            <a:ext cx="969661" cy="273844"/>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
              <a:t>6/10/2019</a:t>
            </a:r>
            <a:endParaRPr/>
          </a:p>
        </p:txBody>
      </p:sp>
      <p:sp>
        <p:nvSpPr>
          <p:cNvPr id="1199" name="Google Shape;1199;p130"/>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50"/>
          <p:cNvSpPr/>
          <p:nvPr/>
        </p:nvSpPr>
        <p:spPr>
          <a:xfrm>
            <a:off x="6814275" y="-6900"/>
            <a:ext cx="2329800" cy="47286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50"/>
          <p:cNvSpPr txBox="1">
            <a:spLocks noGrp="1"/>
          </p:cNvSpPr>
          <p:nvPr>
            <p:ph type="ctrTitle" idx="4294967295"/>
          </p:nvPr>
        </p:nvSpPr>
        <p:spPr>
          <a:xfrm>
            <a:off x="208225" y="166850"/>
            <a:ext cx="6509400" cy="6975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1600" b="0">
                <a:solidFill>
                  <a:srgbClr val="434343"/>
                </a:solidFill>
                <a:latin typeface="Open Sans SemiBold"/>
                <a:ea typeface="Open Sans SemiBold"/>
                <a:cs typeface="Open Sans SemiBold"/>
                <a:sym typeface="Open Sans SemiBold"/>
              </a:rPr>
              <a:t>Some large areas: Google Trends last 5 years </a:t>
            </a:r>
            <a:r>
              <a:rPr lang="en" sz="1600" b="0" i="1">
                <a:solidFill>
                  <a:srgbClr val="434343"/>
                </a:solidFill>
                <a:latin typeface="Open Sans SemiBold"/>
                <a:ea typeface="Open Sans SemiBold"/>
                <a:cs typeface="Open Sans SemiBold"/>
                <a:sym typeface="Open Sans SemiBold"/>
              </a:rPr>
              <a:t>(Topics unless otherwise stated)</a:t>
            </a:r>
            <a:endParaRPr sz="1100">
              <a:solidFill>
                <a:srgbClr val="434343"/>
              </a:solidFill>
              <a:latin typeface="Open Sans"/>
              <a:ea typeface="Open Sans"/>
              <a:cs typeface="Open Sans"/>
              <a:sym typeface="Open Sans"/>
            </a:endParaRPr>
          </a:p>
        </p:txBody>
      </p:sp>
      <p:sp>
        <p:nvSpPr>
          <p:cNvPr id="310" name="Google Shape;310;p50"/>
          <p:cNvSpPr txBox="1">
            <a:spLocks noGrp="1"/>
          </p:cNvSpPr>
          <p:nvPr>
            <p:ph type="sldNum" idx="12"/>
          </p:nvPr>
        </p:nvSpPr>
        <p:spPr>
          <a:xfrm>
            <a:off x="184975" y="4789650"/>
            <a:ext cx="6423600" cy="3540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solidFill>
                <a:srgbClr val="FFFFFF"/>
              </a:solidFill>
              <a:latin typeface="Montserrat"/>
              <a:ea typeface="Montserrat"/>
              <a:cs typeface="Montserrat"/>
              <a:sym typeface="Montserrat"/>
            </a:endParaRPr>
          </a:p>
        </p:txBody>
      </p:sp>
      <p:pic>
        <p:nvPicPr>
          <p:cNvPr id="311" name="Google Shape;311;p50"/>
          <p:cNvPicPr preferRelativeResize="0"/>
          <p:nvPr/>
        </p:nvPicPr>
        <p:blipFill rotWithShape="1">
          <a:blip r:embed="rId3">
            <a:alphaModFix/>
          </a:blip>
          <a:srcRect l="620" t="8138" r="935" b="720"/>
          <a:stretch/>
        </p:blipFill>
        <p:spPr>
          <a:xfrm>
            <a:off x="261475" y="1228925"/>
            <a:ext cx="6509399" cy="3465475"/>
          </a:xfrm>
          <a:prstGeom prst="rect">
            <a:avLst/>
          </a:prstGeom>
          <a:noFill/>
          <a:ln>
            <a:noFill/>
          </a:ln>
        </p:spPr>
      </p:pic>
      <p:sp>
        <p:nvSpPr>
          <p:cNvPr id="312" name="Google Shape;312;p50"/>
          <p:cNvSpPr txBox="1"/>
          <p:nvPr/>
        </p:nvSpPr>
        <p:spPr>
          <a:xfrm>
            <a:off x="6931350" y="881675"/>
            <a:ext cx="1989600" cy="39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666666"/>
                </a:solidFill>
                <a:latin typeface="Open Sans SemiBold"/>
                <a:ea typeface="Open Sans SemiBold"/>
                <a:cs typeface="Open Sans SemiBold"/>
                <a:sym typeface="Open Sans SemiBold"/>
              </a:rPr>
              <a:t>SECURITY MAX IS 100</a:t>
            </a:r>
            <a:endParaRPr sz="1100">
              <a:solidFill>
                <a:srgbClr val="666666"/>
              </a:solidFill>
              <a:latin typeface="Open Sans SemiBold"/>
              <a:ea typeface="Open Sans SemiBold"/>
              <a:cs typeface="Open Sans SemiBold"/>
              <a:sym typeface="Open Sans SemiBold"/>
            </a:endParaRPr>
          </a:p>
        </p:txBody>
      </p:sp>
      <p:sp>
        <p:nvSpPr>
          <p:cNvPr id="313" name="Google Shape;313;p50"/>
          <p:cNvSpPr txBox="1"/>
          <p:nvPr/>
        </p:nvSpPr>
        <p:spPr>
          <a:xfrm>
            <a:off x="6773425" y="4151050"/>
            <a:ext cx="2219400" cy="3987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rgbClr val="B45F06"/>
              </a:buClr>
              <a:buSzPts val="1100"/>
              <a:buFont typeface="Open Sans"/>
              <a:buChar char="➔"/>
            </a:pPr>
            <a:r>
              <a:rPr lang="en" sz="1100" b="1">
                <a:solidFill>
                  <a:srgbClr val="B45F06"/>
                </a:solidFill>
                <a:latin typeface="Open Sans"/>
                <a:ea typeface="Open Sans"/>
                <a:cs typeface="Open Sans"/>
                <a:sym typeface="Open Sans"/>
              </a:rPr>
              <a:t>Cloud Computing (Search Term)</a:t>
            </a:r>
            <a:endParaRPr sz="1100" b="1">
              <a:solidFill>
                <a:srgbClr val="B45F06"/>
              </a:solidFill>
              <a:latin typeface="Open Sans"/>
              <a:ea typeface="Open Sans"/>
              <a:cs typeface="Open Sans"/>
              <a:sym typeface="Open Sans"/>
            </a:endParaRPr>
          </a:p>
        </p:txBody>
      </p:sp>
      <p:sp>
        <p:nvSpPr>
          <p:cNvPr id="314" name="Google Shape;314;p50"/>
          <p:cNvSpPr txBox="1"/>
          <p:nvPr/>
        </p:nvSpPr>
        <p:spPr>
          <a:xfrm>
            <a:off x="6770875" y="3980950"/>
            <a:ext cx="1603800" cy="3987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rgbClr val="1155CC"/>
              </a:buClr>
              <a:buSzPts val="1100"/>
              <a:buFont typeface="Open Sans"/>
              <a:buChar char="➔"/>
            </a:pPr>
            <a:r>
              <a:rPr lang="en" sz="1100" b="1">
                <a:solidFill>
                  <a:srgbClr val="1155CC"/>
                </a:solidFill>
                <a:latin typeface="Open Sans"/>
                <a:ea typeface="Open Sans"/>
                <a:cs typeface="Open Sans"/>
                <a:sym typeface="Open Sans"/>
              </a:rPr>
              <a:t>Big Data</a:t>
            </a:r>
            <a:endParaRPr sz="1100" b="1">
              <a:solidFill>
                <a:srgbClr val="1155CC"/>
              </a:solidFill>
              <a:latin typeface="Open Sans"/>
              <a:ea typeface="Open Sans"/>
              <a:cs typeface="Open Sans"/>
              <a:sym typeface="Open Sans"/>
            </a:endParaRPr>
          </a:p>
        </p:txBody>
      </p:sp>
      <p:sp>
        <p:nvSpPr>
          <p:cNvPr id="315" name="Google Shape;315;p50"/>
          <p:cNvSpPr txBox="1"/>
          <p:nvPr/>
        </p:nvSpPr>
        <p:spPr>
          <a:xfrm>
            <a:off x="6785400" y="3617313"/>
            <a:ext cx="2433900" cy="3987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rgbClr val="E2A91A"/>
              </a:buClr>
              <a:buSzPts val="1100"/>
              <a:buFont typeface="Open Sans"/>
              <a:buChar char="➔"/>
            </a:pPr>
            <a:r>
              <a:rPr lang="en" sz="1100" b="1">
                <a:solidFill>
                  <a:srgbClr val="E2A91A"/>
                </a:solidFill>
                <a:latin typeface="Open Sans"/>
                <a:ea typeface="Open Sans"/>
                <a:cs typeface="Open Sans"/>
                <a:sym typeface="Open Sans"/>
              </a:rPr>
              <a:t>Computer Science (Field)</a:t>
            </a:r>
            <a:endParaRPr sz="1100" b="1">
              <a:solidFill>
                <a:srgbClr val="E2A91A"/>
              </a:solidFill>
              <a:latin typeface="Open Sans"/>
              <a:ea typeface="Open Sans"/>
              <a:cs typeface="Open Sans"/>
              <a:sym typeface="Open Sans"/>
            </a:endParaRPr>
          </a:p>
        </p:txBody>
      </p:sp>
      <p:sp>
        <p:nvSpPr>
          <p:cNvPr id="316" name="Google Shape;316;p50"/>
          <p:cNvSpPr txBox="1"/>
          <p:nvPr/>
        </p:nvSpPr>
        <p:spPr>
          <a:xfrm>
            <a:off x="6770875" y="3218625"/>
            <a:ext cx="2376900" cy="3987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rgbClr val="666666"/>
              </a:buClr>
              <a:buSzPts val="1100"/>
              <a:buFont typeface="Open Sans"/>
              <a:buChar char="➔"/>
            </a:pPr>
            <a:r>
              <a:rPr lang="en" sz="1100" b="1">
                <a:solidFill>
                  <a:srgbClr val="666666"/>
                </a:solidFill>
                <a:latin typeface="Open Sans"/>
                <a:ea typeface="Open Sans"/>
                <a:cs typeface="Open Sans"/>
                <a:sym typeface="Open Sans"/>
              </a:rPr>
              <a:t>Artificial Intelligence</a:t>
            </a:r>
            <a:endParaRPr sz="1100" b="1">
              <a:solidFill>
                <a:srgbClr val="666666"/>
              </a:solidFill>
              <a:latin typeface="Open Sans"/>
              <a:ea typeface="Open Sans"/>
              <a:cs typeface="Open Sans"/>
              <a:sym typeface="Open Sans"/>
            </a:endParaRPr>
          </a:p>
        </p:txBody>
      </p:sp>
      <p:sp>
        <p:nvSpPr>
          <p:cNvPr id="317" name="Google Shape;317;p50"/>
          <p:cNvSpPr txBox="1"/>
          <p:nvPr/>
        </p:nvSpPr>
        <p:spPr>
          <a:xfrm>
            <a:off x="6931350" y="1772525"/>
            <a:ext cx="1989600" cy="3987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rgbClr val="3D85C6"/>
              </a:buClr>
              <a:buSzPts val="1100"/>
              <a:buFont typeface="Open Sans"/>
              <a:buChar char="➔"/>
            </a:pPr>
            <a:r>
              <a:rPr lang="en" sz="1100" b="1">
                <a:solidFill>
                  <a:srgbClr val="3D85C6"/>
                </a:solidFill>
                <a:latin typeface="Open Sans"/>
                <a:ea typeface="Open Sans"/>
                <a:cs typeface="Open Sans"/>
                <a:sym typeface="Open Sans"/>
              </a:rPr>
              <a:t>Security</a:t>
            </a:r>
            <a:endParaRPr sz="1100" b="1">
              <a:solidFill>
                <a:srgbClr val="3D85C6"/>
              </a:solidFill>
              <a:latin typeface="Open Sans"/>
              <a:ea typeface="Open Sans"/>
              <a:cs typeface="Open Sans"/>
              <a:sym typeface="Open Sans"/>
            </a:endParaRPr>
          </a:p>
        </p:txBody>
      </p:sp>
      <p:sp>
        <p:nvSpPr>
          <p:cNvPr id="318" name="Google Shape;318;p50"/>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9</a:t>
            </a:fld>
            <a:endParaRPr/>
          </a:p>
        </p:txBody>
      </p:sp>
      <p:cxnSp>
        <p:nvCxnSpPr>
          <p:cNvPr id="319" name="Google Shape;319;p50"/>
          <p:cNvCxnSpPr/>
          <p:nvPr/>
        </p:nvCxnSpPr>
        <p:spPr>
          <a:xfrm>
            <a:off x="278275" y="864350"/>
            <a:ext cx="1887900" cy="0"/>
          </a:xfrm>
          <a:prstGeom prst="straightConnector1">
            <a:avLst/>
          </a:prstGeom>
          <a:noFill/>
          <a:ln w="19050" cap="flat" cmpd="sng">
            <a:solidFill>
              <a:srgbClr val="B30838"/>
            </a:solidFill>
            <a:prstDash val="solid"/>
            <a:round/>
            <a:headEnd type="none" w="med" len="med"/>
            <a:tailEnd type="none" w="med" len="med"/>
          </a:ln>
        </p:spPr>
      </p:cxnSp>
      <p:sp>
        <p:nvSpPr>
          <p:cNvPr id="320" name="Google Shape;320;p50"/>
          <p:cNvSpPr txBox="1">
            <a:spLocks noGrp="1"/>
          </p:cNvSpPr>
          <p:nvPr>
            <p:ph type="ctrTitle" idx="4294967295"/>
          </p:nvPr>
        </p:nvSpPr>
        <p:spPr>
          <a:xfrm>
            <a:off x="208225" y="933125"/>
            <a:ext cx="6509400" cy="2958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1100">
                <a:solidFill>
                  <a:srgbClr val="434343"/>
                </a:solidFill>
                <a:latin typeface="Open Sans"/>
                <a:ea typeface="Open Sans"/>
                <a:cs typeface="Open Sans"/>
                <a:sym typeface="Open Sans"/>
              </a:rPr>
              <a:t>Search terms require exact match - topics are broader but sometimes are not available</a:t>
            </a:r>
            <a:endParaRPr sz="1100">
              <a:solidFill>
                <a:srgbClr val="434343"/>
              </a:solidFill>
              <a:latin typeface="Open Sans"/>
              <a:ea typeface="Open Sans"/>
              <a:cs typeface="Open Sans"/>
              <a:sym typeface="Open Sans"/>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Google Shape;1204;p131"/>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dk1"/>
              </a:buClr>
              <a:buSzPts val="4500"/>
              <a:buFont typeface="Calibri"/>
              <a:buNone/>
            </a:pPr>
            <a:r>
              <a:rPr lang="en"/>
              <a:t>Extras</a:t>
            </a:r>
            <a:endParaRPr/>
          </a:p>
        </p:txBody>
      </p:sp>
      <p:sp>
        <p:nvSpPr>
          <p:cNvPr id="1205" name="Google Shape;1205;p131"/>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p>
            <a:pPr marL="457200" lvl="0" indent="-361950" algn="ctr" rtl="0">
              <a:lnSpc>
                <a:spcPct val="90000"/>
              </a:lnSpc>
              <a:spcBef>
                <a:spcPts val="800"/>
              </a:spcBef>
              <a:spcAft>
                <a:spcPts val="0"/>
              </a:spcAft>
              <a:buClr>
                <a:schemeClr val="dk1"/>
              </a:buClr>
              <a:buSzPts val="1800"/>
              <a:buNone/>
            </a:pPr>
            <a:r>
              <a:rPr lang="en"/>
              <a:t>Simulation v Big Data Challenges</a:t>
            </a:r>
            <a:endParaRPr/>
          </a:p>
        </p:txBody>
      </p:sp>
      <p:sp>
        <p:nvSpPr>
          <p:cNvPr id="1206" name="Google Shape;1206;p131"/>
          <p:cNvSpPr txBox="1">
            <a:spLocks noGrp="1"/>
          </p:cNvSpPr>
          <p:nvPr>
            <p:ph type="dt" idx="10"/>
          </p:nvPr>
        </p:nvSpPr>
        <p:spPr>
          <a:xfrm>
            <a:off x="7078570" y="4777978"/>
            <a:ext cx="969600" cy="2739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
              <a:t>5/10/2019</a:t>
            </a:r>
            <a:endParaRPr/>
          </a:p>
        </p:txBody>
      </p:sp>
      <p:sp>
        <p:nvSpPr>
          <p:cNvPr id="1207" name="Google Shape;1207;p131"/>
          <p:cNvSpPr txBox="1">
            <a:spLocks noGrp="1"/>
          </p:cNvSpPr>
          <p:nvPr>
            <p:ph type="sldNum" idx="12"/>
          </p:nvPr>
        </p:nvSpPr>
        <p:spPr>
          <a:xfrm>
            <a:off x="8246603" y="4777978"/>
            <a:ext cx="818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90</a:t>
            </a:fld>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2" name="Google Shape;1212;p132"/>
          <p:cNvSpPr txBox="1">
            <a:spLocks noGrp="1"/>
          </p:cNvSpPr>
          <p:nvPr>
            <p:ph type="sldNum" idx="12"/>
          </p:nvPr>
        </p:nvSpPr>
        <p:spPr>
          <a:xfrm>
            <a:off x="207725" y="4789650"/>
            <a:ext cx="6423600" cy="3540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PERSPECTIVES ON HIGH-PERFORMANCE COMPUTING IN A BIG DATA WORLD</a:t>
            </a:r>
            <a:endParaRPr/>
          </a:p>
        </p:txBody>
      </p:sp>
      <p:cxnSp>
        <p:nvCxnSpPr>
          <p:cNvPr id="1213" name="Google Shape;1213;p132"/>
          <p:cNvCxnSpPr/>
          <p:nvPr/>
        </p:nvCxnSpPr>
        <p:spPr>
          <a:xfrm>
            <a:off x="430675" y="968950"/>
            <a:ext cx="1887900" cy="0"/>
          </a:xfrm>
          <a:prstGeom prst="straightConnector1">
            <a:avLst/>
          </a:prstGeom>
          <a:noFill/>
          <a:ln w="19050" cap="flat" cmpd="sng">
            <a:solidFill>
              <a:srgbClr val="B30838"/>
            </a:solidFill>
            <a:prstDash val="solid"/>
            <a:round/>
            <a:headEnd type="none" w="med" len="med"/>
            <a:tailEnd type="none" w="med" len="med"/>
          </a:ln>
        </p:spPr>
      </p:cxnSp>
      <p:sp>
        <p:nvSpPr>
          <p:cNvPr id="1214" name="Google Shape;1214;p132"/>
          <p:cNvSpPr txBox="1">
            <a:spLocks noGrp="1"/>
          </p:cNvSpPr>
          <p:nvPr>
            <p:ph type="title"/>
          </p:nvPr>
        </p:nvSpPr>
        <p:spPr>
          <a:xfrm>
            <a:off x="360000" y="195850"/>
            <a:ext cx="8159100" cy="4809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None/>
            </a:pPr>
            <a:r>
              <a:rPr lang="en" sz="2000">
                <a:solidFill>
                  <a:srgbClr val="515151"/>
                </a:solidFill>
              </a:rPr>
              <a:t>Big Data and Simulation Comparison of Difficulty in Parallelism</a:t>
            </a:r>
            <a:endParaRPr sz="2000">
              <a:solidFill>
                <a:srgbClr val="515151"/>
              </a:solidFill>
            </a:endParaRPr>
          </a:p>
        </p:txBody>
      </p:sp>
      <p:sp>
        <p:nvSpPr>
          <p:cNvPr id="1215" name="Google Shape;1215;p132"/>
          <p:cNvSpPr txBox="1">
            <a:spLocks noGrp="1"/>
          </p:cNvSpPr>
          <p:nvPr>
            <p:ph type="sldNum" idx="2"/>
          </p:nvPr>
        </p:nvSpPr>
        <p:spPr>
          <a:xfrm>
            <a:off x="8442900" y="4694407"/>
            <a:ext cx="548700" cy="544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91</a:t>
            </a:fld>
            <a:endParaRPr/>
          </a:p>
        </p:txBody>
      </p:sp>
      <p:pic>
        <p:nvPicPr>
          <p:cNvPr id="1216" name="Google Shape;1216;p132"/>
          <p:cNvPicPr preferRelativeResize="0"/>
          <p:nvPr/>
        </p:nvPicPr>
        <p:blipFill rotWithShape="1">
          <a:blip r:embed="rId3">
            <a:alphaModFix/>
          </a:blip>
          <a:srcRect l="517" t="1224"/>
          <a:stretch/>
        </p:blipFill>
        <p:spPr>
          <a:xfrm>
            <a:off x="430675" y="1114450"/>
            <a:ext cx="7635847" cy="3534525"/>
          </a:xfrm>
          <a:prstGeom prst="rect">
            <a:avLst/>
          </a:prstGeom>
          <a:noFill/>
          <a:ln>
            <a:noFill/>
          </a:ln>
        </p:spPr>
      </p:pic>
    </p:spTree>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6763</Words>
  <Application>Microsoft Office PowerPoint</Application>
  <PresentationFormat>On-screen Show (16:9)</PresentationFormat>
  <Paragraphs>765</Paragraphs>
  <Slides>91</Slides>
  <Notes>91</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91</vt:i4>
      </vt:variant>
    </vt:vector>
  </HeadingPairs>
  <TitlesOfParts>
    <vt:vector size="102" baseType="lpstr">
      <vt:lpstr>Open Sans SemiBold</vt:lpstr>
      <vt:lpstr>Calibri</vt:lpstr>
      <vt:lpstr>Comic Sans MS</vt:lpstr>
      <vt:lpstr>Lato</vt:lpstr>
      <vt:lpstr>Arial</vt:lpstr>
      <vt:lpstr>Merriweather</vt:lpstr>
      <vt:lpstr>Montserrat</vt:lpstr>
      <vt:lpstr>Open Sans</vt:lpstr>
      <vt:lpstr>1_Office Theme</vt:lpstr>
      <vt:lpstr>1_Office Theme</vt:lpstr>
      <vt:lpstr>Simple Light</vt:lpstr>
      <vt:lpstr>Perspectives on High-Performance Computing in a Big Data World</vt:lpstr>
      <vt:lpstr>Outline</vt:lpstr>
      <vt:lpstr>Data on the Evolution of Interests and Communities</vt:lpstr>
      <vt:lpstr>Qian Depei: The difference between AI and computer architecture academic research is hot</vt:lpstr>
      <vt:lpstr>Papers Submitted: Comparing 4 Conference Types</vt:lpstr>
      <vt:lpstr>Attendance at Major AI Conferences</vt:lpstr>
      <vt:lpstr>Papers Submitted at 7 Conferences</vt:lpstr>
      <vt:lpstr>H5-index Conferences: AI, Big Data, Cloud, Systems, Other</vt:lpstr>
      <vt:lpstr>Some large areas: Google Trends last 5 years (Topics unless otherwise stated)</vt:lpstr>
      <vt:lpstr>Some smaller areas: Google Trends last 5 years (Topics unless stated)</vt:lpstr>
      <vt:lpstr>Some medium size areas: Google Trends last 5 years (Topics unless otherwise stated)</vt:lpstr>
      <vt:lpstr>More on the Evolution of Interests and Communities</vt:lpstr>
      <vt:lpstr>Importance of HPC, Cloud and Big Data Community</vt:lpstr>
      <vt:lpstr>Importance of AI</vt:lpstr>
      <vt:lpstr>Aligning with Industry</vt:lpstr>
      <vt:lpstr>Learning from Industry</vt:lpstr>
      <vt:lpstr>Dominance of Cloud Computing</vt:lpstr>
      <vt:lpstr>Learning from Industry</vt:lpstr>
      <vt:lpstr>PowerPoint Presentation</vt:lpstr>
      <vt:lpstr>Performance of Time Series Machine Learning Algorithms (MLPerf)</vt:lpstr>
      <vt:lpstr>Learning from Industry</vt:lpstr>
      <vt:lpstr>Microsoft Summer 2018: Global AI Supercomputer</vt:lpstr>
      <vt:lpstr>Overall Global AI and Modeling Supercomputer GAIMSC Architecture </vt:lpstr>
      <vt:lpstr>Learning from Industry</vt:lpstr>
      <vt:lpstr>Dean at NeurIPS  DECEMBER 2017</vt:lpstr>
      <vt:lpstr>Implications of Machine Learning for Systems and Systems for Machine Learning</vt:lpstr>
      <vt:lpstr>MLforHPDC/HPC (ML for Systems) in detail</vt:lpstr>
      <vt:lpstr>MLaroundHPDC/HPC MLAutotuning</vt:lpstr>
      <vt:lpstr>Status of MLforHPC Research ML for HPDC or Systems</vt:lpstr>
      <vt:lpstr>9 MLaroundHPC Scenarios</vt:lpstr>
      <vt:lpstr>MLAutoTuningHPC: Learning Configurations</vt:lpstr>
      <vt:lpstr>MLAutotunedHPC. Machine Learning for Parameter Auto-tuning in Molecular Dynamics Simulations: Efficient Dynamics of Ions near Polarizable Nanoparticles (NPs)</vt:lpstr>
      <vt:lpstr>Results for Nanosimulation MLAutotuning</vt:lpstr>
      <vt:lpstr>MLAutoTuningHPC: Smart Ensembles</vt:lpstr>
      <vt:lpstr>MLforHPC Simulation Surrogates MLaroundHPC: Learning Outputs from Inputs:  Computation Results from Computation defining Parameters</vt:lpstr>
      <vt:lpstr>MLaroundHPC: ML for High Performance Surrogates of nanosimulations</vt:lpstr>
      <vt:lpstr>ANN for Regression</vt:lpstr>
      <vt:lpstr>Parameter Prediction in Nanosimulation</vt:lpstr>
      <vt:lpstr>Accuracy comparison between ML predictions and MD simulation results</vt:lpstr>
      <vt:lpstr>Speedup of MLaroundHPC</vt:lpstr>
      <vt:lpstr>MLforHPC Simulation Surrogates MLaroundHPC: b) Learning Outputs from Inputs: Fields from Fields</vt:lpstr>
      <vt:lpstr>How does one do this for case c) ?</vt:lpstr>
      <vt:lpstr>Massive computational acceleration by using neural networks to emulate mechanism based biological models</vt:lpstr>
      <vt:lpstr>Agents and Time-Series Case Studies</vt:lpstr>
      <vt:lpstr>MLaroundHPC: Learning Model Details</vt:lpstr>
      <vt:lpstr>MLaroundHPC: Learning Model Details</vt:lpstr>
      <vt:lpstr>MLaroundHPC: Learning Model Details ML for Data Assimilation</vt:lpstr>
      <vt:lpstr>Yan Liu@USC ICML 2019 Time Series workshop</vt:lpstr>
      <vt:lpstr>PowerPoint Presentation</vt:lpstr>
      <vt:lpstr>Actually Really Need To do Everything Simultaneously in MLaroundHPC</vt:lpstr>
      <vt:lpstr>Simulating Biological Organisms (with James Glazier @IU) </vt:lpstr>
      <vt:lpstr>Challenges and Opportunities</vt:lpstr>
      <vt:lpstr>Computer Science Issues I</vt:lpstr>
      <vt:lpstr>Computer Science Issues II</vt:lpstr>
      <vt:lpstr>System Hardware for ML and HPC - HPCforML</vt:lpstr>
      <vt:lpstr>System Hardware for ML and HPC - MLforHPC</vt:lpstr>
      <vt:lpstr>Conclusions</vt:lpstr>
      <vt:lpstr>Conclusions</vt:lpstr>
      <vt:lpstr>Extras</vt:lpstr>
      <vt:lpstr>Papers Submitted: Comparing 7 Conferences and 2 Sums</vt:lpstr>
      <vt:lpstr>Arxiv Publications from Aiindex.org</vt:lpstr>
      <vt:lpstr>H5-index correlated with conference size</vt:lpstr>
      <vt:lpstr>Some smaller areas: Google Trends last 5 years (Topics unless otherwise stated)</vt:lpstr>
      <vt:lpstr>Some growing areas: Google Trends last 5 years (Topics unless otherwise stated)</vt:lpstr>
      <vt:lpstr>Extras</vt:lpstr>
      <vt:lpstr>SysML Conference Stanford March 31 - April 2, 2019</vt:lpstr>
      <vt:lpstr>Extras</vt:lpstr>
      <vt:lpstr>Gartner on Data Science, Data Engineering and Software Engineering</vt:lpstr>
      <vt:lpstr>Indeed.com Trends</vt:lpstr>
      <vt:lpstr>Indeed.com Trends</vt:lpstr>
      <vt:lpstr>PowerPoint Presentation</vt:lpstr>
      <vt:lpstr>Communities/Expertise in Future World</vt:lpstr>
      <vt:lpstr>Extras</vt:lpstr>
      <vt:lpstr>Overall Global AI and Modeling Supercomputer GAIMSC Architecture II</vt:lpstr>
      <vt:lpstr>Overall Global AI and Modeling Supercomputer GAIMSC Architecture II</vt:lpstr>
      <vt:lpstr>Extras</vt:lpstr>
      <vt:lpstr>HPCforML (Systems for ML) in detail</vt:lpstr>
      <vt:lpstr>Diversion on Twister2</vt:lpstr>
      <vt:lpstr>Twister2 Highlights I</vt:lpstr>
      <vt:lpstr>Twister2 Highlights II</vt:lpstr>
      <vt:lpstr>PowerPoint Presentation</vt:lpstr>
      <vt:lpstr>MLforHPC in detail</vt:lpstr>
      <vt:lpstr>PowerPoint Presentation</vt:lpstr>
      <vt:lpstr>Extras</vt:lpstr>
      <vt:lpstr>Comments on Compendium of MLforHPC Research</vt:lpstr>
      <vt:lpstr>MLAutoTuningHPC: Learning Model Setups from Observational Data</vt:lpstr>
      <vt:lpstr>Results for MLAutotuning</vt:lpstr>
      <vt:lpstr>Rapid access to trendlines using ML Surrogates</vt:lpstr>
      <vt:lpstr>MLControl</vt:lpstr>
      <vt:lpstr>Extras</vt:lpstr>
      <vt:lpstr>Big Data and Simulation Comparison of Difficulty in Parallelism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Perspectives on High-Performance Computing in a Big Data World</dc:title>
  <cp:lastModifiedBy>Geoffrey Fox</cp:lastModifiedBy>
  <cp:revision>2</cp:revision>
  <dcterms:modified xsi:type="dcterms:W3CDTF">2019-07-07T07:04:25Z</dcterms:modified>
</cp:coreProperties>
</file>