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15086-4EC6-430E-99F5-77FB696091F0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72129-F9A7-465D-99C3-70F142A3B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3884613" y="8685042"/>
            <a:ext cx="2971800" cy="45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32CC4B7-D3E4-4990-8927-EBFD067616E1}" type="slidenum">
              <a:rPr lang="en-US" sz="1200" b="0"/>
              <a:pPr algn="r" eaLnBrk="0" hangingPunct="0"/>
              <a:t>1</a:t>
            </a:fld>
            <a:endParaRPr lang="en-US" sz="1200" b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72129-F9A7-465D-99C3-70F142A3B5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72129-F9A7-465D-99C3-70F142A3B5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9F1D4-6168-4D21-A9C2-BFD9C5EB1E76}" type="datetimeFigureOut">
              <a:rPr lang="en-US" smtClean="0"/>
              <a:pPr/>
              <a:t>6/25/2008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8C7B6-BA73-49E6-B4F9-927BD3CBB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fomal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3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B9F9520-65FC-4972-AFB6-69BB2588146D}" type="slidenum">
              <a:rPr lang="en-US" sz="1000" b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pPr algn="r">
                <a:defRPr/>
              </a:pPr>
              <a:t>1</a:t>
            </a:fld>
            <a:endParaRPr lang="en-US" sz="10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0"/>
            <a:ext cx="9144000" cy="1676400"/>
          </a:xfrm>
        </p:spPr>
        <p:txBody>
          <a:bodyPr anchor="b">
            <a:normAutofit/>
          </a:bodyPr>
          <a:lstStyle/>
          <a:p>
            <a:r>
              <a:rPr lang="en-US" sz="4800" dirty="0" smtClean="0"/>
              <a:t>Challenges and New Trends in Data </a:t>
            </a:r>
            <a:br>
              <a:rPr lang="en-US" sz="4800" dirty="0" smtClean="0"/>
            </a:br>
            <a:r>
              <a:rPr lang="en-US" sz="4800" dirty="0" smtClean="0"/>
              <a:t>Intensive Science</a:t>
            </a:r>
            <a:endParaRPr lang="en-US" sz="6000" dirty="0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76200" y="2667000"/>
            <a:ext cx="9144000" cy="32766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400" b="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Panel </a:t>
            </a:r>
            <a:r>
              <a:rPr lang="en-US" sz="2400" b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at </a:t>
            </a:r>
            <a:r>
              <a:rPr lang="en-US" sz="2400" smtClean="0"/>
              <a:t>Data-aware Distributed Computing (</a:t>
            </a:r>
            <a:r>
              <a:rPr lang="en-US" sz="2400" b="1" smtClean="0"/>
              <a:t>DADC</a:t>
            </a:r>
            <a:r>
              <a:rPr lang="en-US" sz="2400" smtClean="0"/>
              <a:t>)</a:t>
            </a:r>
            <a:r>
              <a:rPr lang="en-US" sz="2400" b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Workshop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HPDC Boston</a:t>
            </a:r>
            <a:endParaRPr lang="en-US" sz="2400" b="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June </a:t>
            </a:r>
            <a:r>
              <a:rPr lang="en-US" sz="2400" b="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24 </a:t>
            </a:r>
            <a:r>
              <a:rPr lang="en-US" sz="2400" b="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2008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Geoffrey Fox</a:t>
            </a:r>
            <a:endParaRPr lang="en-US" sz="2400" b="0" dirty="0" smtClean="0">
              <a:solidFill>
                <a:srgbClr val="FF0000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latin typeface="Arial" charset="0"/>
              </a:rPr>
              <a:t>Community Grids Laboratory</a:t>
            </a:r>
            <a:r>
              <a:rPr lang="en-US" altLang="ja-JP" sz="2400" dirty="0" smtClean="0">
                <a:latin typeface="Arial" charset="0"/>
                <a:ea typeface="ＭＳ Ｐゴシック" pitchFamily="-112" charset="-128"/>
              </a:rPr>
              <a:t>, </a:t>
            </a:r>
            <a:r>
              <a:rPr lang="en-US" altLang="ja-JP" sz="2400" b="0" dirty="0" smtClean="0">
                <a:latin typeface="Arial" charset="0"/>
                <a:ea typeface="ＭＳ Ｐゴシック" pitchFamily="-112" charset="-128"/>
              </a:rPr>
              <a:t>School of informatics </a:t>
            </a:r>
            <a:br>
              <a:rPr lang="en-US" altLang="ja-JP" sz="2400" b="0" dirty="0" smtClean="0">
                <a:latin typeface="Arial" charset="0"/>
                <a:ea typeface="ＭＳ Ｐゴシック" pitchFamily="-112" charset="-128"/>
              </a:rPr>
            </a:br>
            <a:r>
              <a:rPr lang="en-US" sz="2400" b="0" dirty="0" smtClean="0">
                <a:latin typeface="Arial" charset="0"/>
              </a:rPr>
              <a:t>Indiana University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2400" b="0" dirty="0" smtClean="0">
              <a:latin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FF00"/>
                </a:solidFill>
                <a:latin typeface="Arial" charset="0"/>
                <a:hlinkClick r:id="rId3"/>
              </a:rPr>
              <a:t>gcf@indiana.edu</a:t>
            </a:r>
            <a:r>
              <a:rPr lang="en-US" sz="2400" b="0" dirty="0" smtClean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en-US" sz="2400" b="0" dirty="0" smtClean="0">
                <a:solidFill>
                  <a:srgbClr val="FFFF00"/>
                </a:solidFill>
                <a:latin typeface="Arial" charset="0"/>
                <a:hlinkClick r:id="rId4"/>
              </a:rPr>
              <a:t>http://www.infomall.org</a:t>
            </a:r>
            <a:endParaRPr lang="en-US" sz="2400" b="0" dirty="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HPDC DADC Panel Questions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What do you think is the most challenging research problem in data-intensive computing today? What will it be five years from now? </a:t>
            </a:r>
          </a:p>
          <a:p>
            <a:pPr lvl="1"/>
            <a:r>
              <a:rPr lang="en-US" dirty="0" smtClean="0"/>
              <a:t>Same problem as for any distributed computing arena</a:t>
            </a:r>
          </a:p>
          <a:p>
            <a:pPr lvl="2"/>
            <a:r>
              <a:rPr lang="en-US" sz="2700" dirty="0" smtClean="0"/>
              <a:t>Should we call it clouds</a:t>
            </a:r>
          </a:p>
          <a:p>
            <a:pPr lvl="2"/>
            <a:r>
              <a:rPr lang="en-US" sz="2700" dirty="0" smtClean="0"/>
              <a:t>What is a sustainable architecture and associated software</a:t>
            </a:r>
          </a:p>
          <a:p>
            <a:pPr lvl="2"/>
            <a:r>
              <a:rPr lang="en-US" sz="2700" dirty="0" smtClean="0"/>
              <a:t>What are special requirements of scientific data processing </a:t>
            </a:r>
          </a:p>
          <a:p>
            <a:pPr lvl="2"/>
            <a:r>
              <a:rPr lang="en-US" sz="2700" dirty="0" smtClean="0"/>
              <a:t>How do they relate across sensors, “classic” astronomy/particle physics and “scholarly studies”</a:t>
            </a:r>
          </a:p>
          <a:p>
            <a:pPr lvl="2"/>
            <a:r>
              <a:rPr lang="en-US" sz="2700" dirty="0" smtClean="0"/>
              <a:t>How do these relate to commercial systems that perhaps look most like “scholarly studies”</a:t>
            </a:r>
          </a:p>
          <a:p>
            <a:pPr lvl="2"/>
            <a:r>
              <a:rPr lang="en-US" sz="2700" dirty="0" smtClean="0"/>
              <a:t>Is there any chance today’s 100 idiosyncratic data and metadata systems  will survive</a:t>
            </a:r>
          </a:p>
          <a:p>
            <a:pPr lvl="2"/>
            <a:r>
              <a:rPr lang="en-US" sz="2700" dirty="0" smtClean="0"/>
              <a:t>5 year projection depends a lot on evolution of compute, data and network systems/hardware</a:t>
            </a:r>
          </a:p>
          <a:p>
            <a:r>
              <a:rPr lang="en-US" dirty="0" smtClean="0"/>
              <a:t>The demand for Data-intensive computing has also attracted the attention of the federal funding agencies. NSF, DOE and other agencies are introducing new programs focusing on data-intensive computing such as </a:t>
            </a:r>
            <a:r>
              <a:rPr lang="en-US" dirty="0" err="1" smtClean="0"/>
              <a:t>DataNet</a:t>
            </a:r>
            <a:r>
              <a:rPr lang="en-US" dirty="0" smtClean="0"/>
              <a:t>, INTEROP, </a:t>
            </a:r>
            <a:r>
              <a:rPr lang="en-US" dirty="0" err="1" smtClean="0"/>
              <a:t>CLuE</a:t>
            </a:r>
            <a:r>
              <a:rPr lang="en-US" dirty="0" smtClean="0"/>
              <a:t>, </a:t>
            </a:r>
            <a:r>
              <a:rPr lang="en-US" dirty="0" err="1" smtClean="0"/>
              <a:t>SCiDAC</a:t>
            </a:r>
            <a:r>
              <a:rPr lang="en-US" dirty="0" smtClean="0"/>
              <a:t> Data Centers etc. Can we say Data Intensive Computing will be the next big/hot thing? How long do you think this trend will continue? </a:t>
            </a:r>
          </a:p>
          <a:p>
            <a:pPr marL="800100" lvl="3" indent="-342900"/>
            <a:r>
              <a:rPr lang="en-US" sz="2700" dirty="0" smtClean="0"/>
              <a:t>Note 30 years ago I was solving LHC problem on a few hundred  1600 BPI tapes (around 10 gigabyte of data ). I used identical analysis software (as did those from 15 years before) but volume of data  a factor of million lower</a:t>
            </a:r>
          </a:p>
          <a:p>
            <a:pPr marL="800100" lvl="3" indent="-342900"/>
            <a:r>
              <a:rPr lang="en-US" sz="2700" dirty="0" smtClean="0"/>
              <a:t>HPCC Initiative shifted emphasis to simulation in 1990</a:t>
            </a:r>
          </a:p>
          <a:p>
            <a:pPr marL="800100" lvl="3" indent="-342900"/>
            <a:r>
              <a:rPr lang="en-US" sz="2700" dirty="0" err="1" smtClean="0"/>
              <a:t>Datanet</a:t>
            </a:r>
            <a:r>
              <a:rPr lang="en-US" sz="2700" dirty="0" smtClean="0"/>
              <a:t>: Note raw data and software thrown away (without asking me; both “saved” on data repository </a:t>
            </a:r>
            <a:r>
              <a:rPr lang="en-US" sz="2700" dirty="0" err="1" smtClean="0"/>
              <a:t>chipstore</a:t>
            </a:r>
            <a:r>
              <a:rPr lang="en-US" sz="2700" dirty="0" smtClean="0"/>
              <a:t>) 12 years ago but I do have results of analysis</a:t>
            </a:r>
          </a:p>
          <a:p>
            <a:pPr marL="800100" lvl="3" indent="-342900"/>
            <a:r>
              <a:rPr lang="en-US" sz="2700" dirty="0" smtClean="0"/>
              <a:t>So problem is not so new; scale is new</a:t>
            </a:r>
          </a:p>
          <a:p>
            <a:pPr marL="800100" lvl="3" indent="-342900"/>
            <a:r>
              <a:rPr lang="en-US" sz="2700" dirty="0" smtClean="0"/>
              <a:t>I want to stress that agencies should keep a good balance between research and deployment; I am not so sure community has done very well on deployment</a:t>
            </a:r>
            <a:endParaRPr lang="en-US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HPDC DADC Panel Questions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How do you think the new Petaflop scale systems and multi-core machines will affect data-intensive science? </a:t>
            </a:r>
          </a:p>
          <a:p>
            <a:pPr lvl="1"/>
            <a:r>
              <a:rPr lang="en-US" dirty="0" smtClean="0"/>
              <a:t>Multi-core will be very important as the high performance distributed data analysis system for plethora of distributed data</a:t>
            </a:r>
          </a:p>
          <a:p>
            <a:pPr lvl="1"/>
            <a:r>
              <a:rPr lang="en-US" dirty="0" smtClean="0"/>
              <a:t>Not clear what computational complexity of important data mining algorithms will be</a:t>
            </a:r>
          </a:p>
          <a:p>
            <a:pPr lvl="1"/>
            <a:r>
              <a:rPr lang="en-US" dirty="0" smtClean="0"/>
              <a:t>Unclear if </a:t>
            </a:r>
            <a:r>
              <a:rPr lang="en-US" dirty="0" err="1" smtClean="0"/>
              <a:t>Petaflops</a:t>
            </a:r>
            <a:r>
              <a:rPr lang="en-US" dirty="0" smtClean="0"/>
              <a:t> very relevant; many smaller machines better and not allowed to use </a:t>
            </a:r>
            <a:r>
              <a:rPr lang="en-US" dirty="0" err="1" smtClean="0"/>
              <a:t>Petaflops</a:t>
            </a:r>
            <a:r>
              <a:rPr lang="en-US" dirty="0" smtClean="0"/>
              <a:t> in this fashion</a:t>
            </a:r>
            <a:endParaRPr lang="en-US" dirty="0"/>
          </a:p>
          <a:p>
            <a:r>
              <a:rPr lang="en-US" dirty="0" smtClean="0"/>
              <a:t>Could you comment on the vision of your institution on the "next generation data-intensive science &amp; discovery"? </a:t>
            </a:r>
          </a:p>
          <a:p>
            <a:pPr lvl="1"/>
            <a:r>
              <a:rPr lang="en-US" dirty="0" smtClean="0"/>
              <a:t>Very important in usual sciences – Biology, Chemistry, Physics</a:t>
            </a:r>
          </a:p>
          <a:p>
            <a:pPr lvl="1"/>
            <a:r>
              <a:rPr lang="en-US" dirty="0" smtClean="0"/>
              <a:t>Indiana University has no engineering school so social science or “scholarly knowledge” especially interesting</a:t>
            </a:r>
          </a:p>
          <a:p>
            <a:pPr lvl="1"/>
            <a:r>
              <a:rPr lang="en-US" dirty="0" smtClean="0"/>
              <a:t>Education and Training; clearly identified as a serious problem</a:t>
            </a:r>
          </a:p>
          <a:p>
            <a:pPr lvl="1"/>
            <a:r>
              <a:rPr lang="en-US" dirty="0" smtClean="0"/>
              <a:t>Propose (as chair of informatics department) certificates/minors in X-Informatics (a wrinkle on Computational Science)</a:t>
            </a:r>
          </a:p>
          <a:p>
            <a:pPr lvl="2"/>
            <a:r>
              <a:rPr lang="en-US" dirty="0" smtClean="0"/>
              <a:t>X = Geography, Library, Health, Business, Media, Sports</a:t>
            </a:r>
          </a:p>
          <a:p>
            <a:pPr lvl="2"/>
            <a:r>
              <a:rPr lang="en-US" dirty="0" smtClean="0"/>
              <a:t>Already have full set of offerings in Bio, </a:t>
            </a:r>
            <a:r>
              <a:rPr lang="en-US" dirty="0" err="1" smtClean="0"/>
              <a:t>Chem</a:t>
            </a:r>
            <a:r>
              <a:rPr lang="en-US" dirty="0" smtClean="0"/>
              <a:t>, Security, Music, Social, HCI ….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521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Challenges and New Trends in Data  Intensive Science</vt:lpstr>
      <vt:lpstr>HPDC DADC Panel Questions I</vt:lpstr>
      <vt:lpstr>HPDC DADC Panel Questions II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HPDC Panel</dc:title>
  <dc:creator> </dc:creator>
  <cp:lastModifiedBy> </cp:lastModifiedBy>
  <cp:revision>15</cp:revision>
  <dcterms:created xsi:type="dcterms:W3CDTF">2008-06-24T18:06:36Z</dcterms:created>
  <dcterms:modified xsi:type="dcterms:W3CDTF">2008-06-25T12:09:44Z</dcterms:modified>
</cp:coreProperties>
</file>