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9"/>
  </p:notesMasterIdLst>
  <p:sldIdLst>
    <p:sldId id="450" r:id="rId2"/>
    <p:sldId id="421" r:id="rId3"/>
    <p:sldId id="363" r:id="rId4"/>
    <p:sldId id="448" r:id="rId5"/>
    <p:sldId id="394" r:id="rId6"/>
    <p:sldId id="434" r:id="rId7"/>
    <p:sldId id="263" r:id="rId8"/>
    <p:sldId id="435" r:id="rId9"/>
    <p:sldId id="392" r:id="rId10"/>
    <p:sldId id="443" r:id="rId11"/>
    <p:sldId id="369" r:id="rId12"/>
    <p:sldId id="478" r:id="rId13"/>
    <p:sldId id="261" r:id="rId14"/>
    <p:sldId id="258" r:id="rId15"/>
    <p:sldId id="260" r:id="rId16"/>
    <p:sldId id="259" r:id="rId17"/>
    <p:sldId id="4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9" autoAdjust="0"/>
    <p:restoredTop sz="92418" autoAdjust="0"/>
  </p:normalViewPr>
  <p:slideViewPr>
    <p:cSldViewPr snapToGrid="0">
      <p:cViewPr varScale="1">
        <p:scale>
          <a:sx n="119" d="100"/>
          <a:sy n="119" d="100"/>
        </p:scale>
        <p:origin x="330" y="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66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8BC6C5-DF22-4860-8530-FCCCBD50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3F97B7-DC4C-446A-B379-8CB8A104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7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12090400" cy="5173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6AB2-2839-4CA4-8794-FD26D106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501" y="1143001"/>
            <a:ext cx="10515600" cy="2852737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501" y="39957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6A9425-7F29-4088-986D-694FBEFD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2AA3-D10B-4903-A6B6-6FF63337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59477-5B56-422E-9227-6D3206DD8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33" y="6231467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4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23779" y="0"/>
            <a:ext cx="12192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910" y="762000"/>
            <a:ext cx="12090400" cy="51732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9B754-4D60-4C6D-BA66-3FDC228965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579654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764751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95B04A7-F74C-48F0-AD46-E8A19716CFE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257"/>
            <a:ext cx="121682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5"/>
            <a:ext cx="120904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A14778-7F94-4BA7-B54C-8A266669E7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" y="6229815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44E73D-72A4-4947-A0C8-1D0DDFB74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3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pc-abds.org/kaleidoscope/" TargetMode="Externa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6489" y="2946817"/>
            <a:ext cx="1155722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HPSA Workshop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April 11, 2018</a:t>
            </a:r>
            <a:endParaRPr lang="en-US" sz="2000" i="0" dirty="0">
              <a:solidFill>
                <a:prstClr val="black"/>
              </a:solidFill>
              <a:latin typeface="+mn-lt"/>
              <a:hlinkClick r:id="rId3"/>
            </a:endParaRPr>
          </a:p>
          <a:p>
            <a:pPr lvl="0" algn="ctr" defTabSz="457200">
              <a:spcBef>
                <a:spcPct val="20000"/>
              </a:spcBef>
              <a:defRPr/>
            </a:pPr>
            <a:r>
              <a:rPr lang="en-US" sz="2000" b="1" i="0" dirty="0">
                <a:solidFill>
                  <a:prstClr val="black"/>
                </a:solidFill>
                <a:cs typeface="Times New Roman" pitchFamily="18" charset="0"/>
              </a:rPr>
              <a:t>Geoffrey Fox and Judy </a:t>
            </a:r>
            <a:r>
              <a:rPr lang="en-US" sz="2000" b="1" i="0" dirty="0" err="1">
                <a:solidFill>
                  <a:prstClr val="black"/>
                </a:solidFill>
                <a:cs typeface="Times New Roman" pitchFamily="18" charset="0"/>
              </a:rPr>
              <a:t>Qiu</a:t>
            </a:r>
            <a:endParaRPr lang="en-US" sz="2000" i="0" dirty="0">
              <a:solidFill>
                <a:prstClr val="black"/>
              </a:solidFill>
              <a:latin typeface="Arial"/>
            </a:endParaRPr>
          </a:p>
          <a:p>
            <a:pPr algn="ctr" defTabSz="457200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i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800" i="0" dirty="0">
                <a:solidFill>
                  <a:prstClr val="black"/>
                </a:solidFill>
                <a:latin typeface="Arial"/>
                <a:hlinkClick r:id="rId4"/>
              </a:rPr>
              <a:t>http://www.dsc.soic.indiana.edu/</a:t>
            </a:r>
            <a:r>
              <a:rPr lang="en-US" sz="1800" i="0" dirty="0">
                <a:solidFill>
                  <a:prstClr val="black"/>
                </a:solidFill>
                <a:latin typeface="Arial"/>
              </a:rPr>
              <a:t>,    </a:t>
            </a:r>
            <a:r>
              <a:rPr lang="en-US" sz="1800" i="0" dirty="0">
                <a:solidFill>
                  <a:prstClr val="black"/>
                </a:solidFill>
                <a:latin typeface="Arial"/>
                <a:hlinkClick r:id="rId5"/>
              </a:rPr>
              <a:t>http://spidal.org/</a:t>
            </a:r>
            <a:r>
              <a:rPr lang="en-US" sz="1800" i="0" dirty="0">
                <a:solidFill>
                  <a:prstClr val="black"/>
                </a:solidFill>
                <a:latin typeface="Arial"/>
              </a:rPr>
              <a:t>    </a:t>
            </a:r>
            <a:r>
              <a:rPr lang="en-US" sz="1800" i="0" dirty="0">
                <a:solidFill>
                  <a:srgbClr val="000000"/>
                </a:solidFill>
                <a:latin typeface="Arial"/>
                <a:hlinkClick r:id="rId6"/>
              </a:rPr>
              <a:t>http://hpc-abds.org/kaleidoscope/</a:t>
            </a:r>
            <a:r>
              <a:rPr lang="en-US" sz="1800" i="0" dirty="0">
                <a:solidFill>
                  <a:srgbClr val="000000"/>
                </a:solidFill>
                <a:latin typeface="Arial"/>
              </a:rPr>
              <a:t> </a:t>
            </a:r>
            <a:endParaRPr lang="en-US" sz="1900" i="0" dirty="0">
              <a:solidFill>
                <a:prstClr val="black"/>
              </a:solidFill>
              <a:latin typeface="Arial"/>
            </a:endParaRP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School of Informatics, Computing, and Engineering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Digital Science Center</a:t>
            </a: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Indiana University Bloomington</a:t>
            </a:r>
            <a:endParaRPr lang="en-US" sz="2000" i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34998" y="2362201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b="1" i="0" kern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9106" y="596348"/>
            <a:ext cx="11004604" cy="1872532"/>
          </a:xfrm>
          <a:noFill/>
        </p:spPr>
        <p:txBody>
          <a:bodyPr/>
          <a:lstStyle/>
          <a:p>
            <a:pPr algn="ctr"/>
            <a:r>
              <a:rPr lang="en-US" sz="4000" dirty="0"/>
              <a:t>High Performance Big Data Computing </a:t>
            </a:r>
            <a:br>
              <a:rPr lang="en-US" sz="4000" dirty="0"/>
            </a:br>
            <a:r>
              <a:rPr lang="en-US" sz="4000" dirty="0"/>
              <a:t>in the Digital Science Center</a:t>
            </a:r>
            <a:r>
              <a:rPr lang="en-US" sz="4800" dirty="0"/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C43C823-281A-47A8-8AF4-AAAC8218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-44904"/>
            <a:ext cx="12168221" cy="762000"/>
          </a:xfrm>
        </p:spPr>
        <p:txBody>
          <a:bodyPr>
            <a:noAutofit/>
          </a:bodyPr>
          <a:lstStyle/>
          <a:p>
            <a:r>
              <a:rPr lang="en-US" sz="3000" b="1" dirty="0" err="1">
                <a:latin typeface="+mn-lt"/>
              </a:rPr>
              <a:t>Qiu</a:t>
            </a:r>
            <a:r>
              <a:rPr lang="en-US" sz="3000" b="1" dirty="0">
                <a:latin typeface="+mn-lt"/>
              </a:rPr>
              <a:t> Core SPIDAL Parallel HPC Library with Collective Used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B106D-9F09-410E-BC53-1E10337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50069"/>
            <a:ext cx="5929313" cy="5158581"/>
          </a:xfrm>
          <a:ln w="38100">
            <a:solidFill>
              <a:schemeClr val="tx1"/>
            </a:solidFill>
          </a:ln>
        </p:spPr>
        <p:txBody>
          <a:bodyPr tIns="91440" bIns="91440">
            <a:noAutofit/>
          </a:bodyPr>
          <a:lstStyle/>
          <a:p>
            <a:r>
              <a:rPr lang="en-US" sz="1900" b="1" dirty="0">
                <a:solidFill>
                  <a:srgbClr val="C00000"/>
                </a:solidFill>
              </a:rPr>
              <a:t>DA-MDS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/>
              <a:t>Rotate, </a:t>
            </a:r>
            <a:r>
              <a:rPr lang="en-US" sz="1900" dirty="0" err="1"/>
              <a:t>AllReduce</a:t>
            </a:r>
            <a:r>
              <a:rPr lang="en-US" sz="1900" dirty="0"/>
              <a:t>, Broadcast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Directed Force Dimension Reduction </a:t>
            </a:r>
            <a:r>
              <a:rPr lang="en-US" sz="1900" dirty="0" err="1"/>
              <a:t>AllGather</a:t>
            </a:r>
            <a:r>
              <a:rPr lang="en-US" sz="1900" dirty="0"/>
              <a:t>, </a:t>
            </a:r>
            <a:r>
              <a:rPr lang="en-US" sz="1900" dirty="0" err="1"/>
              <a:t>Allreduce</a:t>
            </a:r>
            <a:endParaRPr lang="en-US" sz="1900" dirty="0"/>
          </a:p>
          <a:p>
            <a:r>
              <a:rPr lang="en-US" sz="1900" b="1" dirty="0">
                <a:solidFill>
                  <a:srgbClr val="C00000"/>
                </a:solidFill>
              </a:rPr>
              <a:t>Irregular DAVS Clustering </a:t>
            </a:r>
            <a:r>
              <a:rPr lang="en-US" sz="1900" dirty="0"/>
              <a:t>Partial Rotate, </a:t>
            </a:r>
            <a:r>
              <a:rPr lang="en-US" sz="1900" dirty="0" err="1"/>
              <a:t>AllReduce</a:t>
            </a:r>
            <a:r>
              <a:rPr lang="en-US" sz="1900" dirty="0"/>
              <a:t>, Broadcast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DA </a:t>
            </a:r>
            <a:r>
              <a:rPr lang="en-US" sz="1900" b="1" dirty="0" err="1">
                <a:solidFill>
                  <a:srgbClr val="C00000"/>
                </a:solidFill>
              </a:rPr>
              <a:t>Semimetric</a:t>
            </a:r>
            <a:r>
              <a:rPr lang="en-US" sz="1900" b="1" dirty="0">
                <a:solidFill>
                  <a:srgbClr val="C00000"/>
                </a:solidFill>
              </a:rPr>
              <a:t> Clustering (Deterministic Annealing) </a:t>
            </a:r>
            <a:r>
              <a:rPr lang="en-US" sz="1900" dirty="0"/>
              <a:t>Rotate, </a:t>
            </a:r>
            <a:r>
              <a:rPr lang="en-US" sz="1900" dirty="0" err="1"/>
              <a:t>AllReduce</a:t>
            </a:r>
            <a:r>
              <a:rPr lang="en-US" sz="1900" dirty="0"/>
              <a:t>, Broadcast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K-means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 err="1"/>
              <a:t>AllReduce</a:t>
            </a:r>
            <a:r>
              <a:rPr lang="en-US" sz="1900" dirty="0"/>
              <a:t>, Broadcast, </a:t>
            </a:r>
            <a:r>
              <a:rPr lang="en-US" sz="1900" dirty="0" err="1"/>
              <a:t>AllGather</a:t>
            </a:r>
            <a:r>
              <a:rPr lang="en-US" sz="1900" dirty="0"/>
              <a:t> DAAL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SVM</a:t>
            </a:r>
            <a:r>
              <a:rPr lang="en-US" sz="1900" dirty="0"/>
              <a:t> </a:t>
            </a:r>
            <a:r>
              <a:rPr lang="en-US" sz="1900" dirty="0" err="1"/>
              <a:t>AllReduce</a:t>
            </a:r>
            <a:r>
              <a:rPr lang="en-US" sz="1900" dirty="0"/>
              <a:t>, </a:t>
            </a:r>
            <a:r>
              <a:rPr lang="en-US" sz="1900" dirty="0" err="1"/>
              <a:t>AllGather</a:t>
            </a:r>
            <a:endParaRPr lang="en-US" sz="1900" dirty="0"/>
          </a:p>
          <a:p>
            <a:r>
              <a:rPr lang="en-US" sz="1900" b="1" dirty="0" err="1">
                <a:solidFill>
                  <a:srgbClr val="C00000"/>
                </a:solidFill>
              </a:rPr>
              <a:t>SubGraph</a:t>
            </a:r>
            <a:r>
              <a:rPr lang="en-US" sz="1900" b="1" dirty="0">
                <a:solidFill>
                  <a:srgbClr val="C00000"/>
                </a:solidFill>
              </a:rPr>
              <a:t> Mining</a:t>
            </a:r>
            <a:r>
              <a:rPr lang="en-US" sz="1900" b="1" dirty="0"/>
              <a:t> </a:t>
            </a:r>
            <a:r>
              <a:rPr lang="en-US" sz="1900" dirty="0" err="1"/>
              <a:t>AllGather</a:t>
            </a:r>
            <a:r>
              <a:rPr lang="en-US" sz="1900" dirty="0"/>
              <a:t>, </a:t>
            </a:r>
            <a:r>
              <a:rPr lang="en-US" sz="1900" dirty="0" err="1"/>
              <a:t>AllReduce</a:t>
            </a:r>
            <a:endParaRPr lang="en-US" sz="1900" dirty="0"/>
          </a:p>
          <a:p>
            <a:r>
              <a:rPr lang="en-US" sz="1900" b="1" dirty="0">
                <a:solidFill>
                  <a:srgbClr val="C00000"/>
                </a:solidFill>
              </a:rPr>
              <a:t>Latent Dirichlet Allocation </a:t>
            </a:r>
            <a:r>
              <a:rPr lang="en-US" sz="1900" dirty="0"/>
              <a:t>Rotate, </a:t>
            </a:r>
            <a:r>
              <a:rPr lang="en-US" sz="1900" dirty="0" err="1"/>
              <a:t>AllReduce</a:t>
            </a:r>
            <a:endParaRPr lang="en-US" sz="1900" dirty="0"/>
          </a:p>
          <a:p>
            <a:r>
              <a:rPr lang="en-US" sz="1900" b="1" dirty="0">
                <a:solidFill>
                  <a:srgbClr val="C00000"/>
                </a:solidFill>
              </a:rPr>
              <a:t>Matrix Factorization (SGD) </a:t>
            </a:r>
            <a:r>
              <a:rPr lang="en-US" sz="1900" dirty="0"/>
              <a:t>Rotate DAAL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Recommender System (ALS)</a:t>
            </a:r>
            <a:r>
              <a:rPr lang="en-US" sz="1900" b="1" dirty="0"/>
              <a:t> </a:t>
            </a:r>
            <a:r>
              <a:rPr lang="en-US" sz="1900" dirty="0"/>
              <a:t>Rotate DAAL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Singular Value Decomposition (SVD) </a:t>
            </a:r>
            <a:r>
              <a:rPr lang="en-US" sz="1900" dirty="0" err="1"/>
              <a:t>AllGather</a:t>
            </a:r>
            <a:r>
              <a:rPr lang="en-US" sz="1900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549493"/>
            <a:ext cx="6012873" cy="515858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C00000"/>
                </a:solidFill>
              </a:rPr>
              <a:t>QR Decomposition (QR) </a:t>
            </a:r>
            <a:r>
              <a:rPr lang="en-US" sz="2200" dirty="0"/>
              <a:t>Reduce, Broadcast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Covariance</a:t>
            </a:r>
            <a:r>
              <a:rPr lang="en-US" sz="2200" dirty="0"/>
              <a:t>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Low Order Moments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Naive Bayes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Linear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Ridge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Multi-class Logistic Regression</a:t>
            </a:r>
            <a:r>
              <a:rPr lang="en-US" sz="2200" b="1" dirty="0"/>
              <a:t> </a:t>
            </a:r>
            <a:r>
              <a:rPr lang="en-US" sz="2200" dirty="0"/>
              <a:t>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0" y="5771634"/>
            <a:ext cx="9567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DAAL</a:t>
            </a:r>
            <a:r>
              <a:rPr lang="en-US" sz="2000" dirty="0"/>
              <a:t> implies integrated on node with Intel DAAL Optimized Data Analytics Library</a:t>
            </a:r>
          </a:p>
        </p:txBody>
      </p:sp>
    </p:spTree>
    <p:extLst>
      <p:ext uri="{BB962C8B-B14F-4D97-AF65-F5344CB8AC3E}">
        <p14:creationId xmlns:p14="http://schemas.microsoft.com/office/powerpoint/2010/main" val="28234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9" y="955785"/>
            <a:ext cx="12090400" cy="53641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Analyze the </a:t>
            </a:r>
            <a:r>
              <a:rPr lang="en-US" sz="2400" b="1" dirty="0"/>
              <a:t>runtime of existing systems</a:t>
            </a:r>
          </a:p>
          <a:p>
            <a:pPr lvl="1"/>
            <a:r>
              <a:rPr lang="en-US" sz="2400" dirty="0"/>
              <a:t>Hadoop, Spark, Flink, Pregel Big Data Processing</a:t>
            </a:r>
          </a:p>
          <a:p>
            <a:pPr lvl="1"/>
            <a:r>
              <a:rPr lang="en-US" sz="2400" dirty="0" err="1"/>
              <a:t>OpenWhisk</a:t>
            </a:r>
            <a:r>
              <a:rPr lang="en-US" sz="2400" dirty="0"/>
              <a:t> and commercial </a:t>
            </a:r>
            <a:r>
              <a:rPr lang="en-US" sz="2400" dirty="0" err="1"/>
              <a:t>FaaS</a:t>
            </a:r>
            <a:endParaRPr lang="en-US" sz="2400" dirty="0"/>
          </a:p>
          <a:p>
            <a:pPr lvl="1"/>
            <a:r>
              <a:rPr lang="en-US" sz="2400" dirty="0"/>
              <a:t>Storm, Heron, Apex Streaming Dataflow</a:t>
            </a:r>
          </a:p>
          <a:p>
            <a:pPr lvl="1"/>
            <a:r>
              <a:rPr lang="en-US" sz="2400" dirty="0"/>
              <a:t>Kepler, Pegasus, </a:t>
            </a:r>
            <a:r>
              <a:rPr lang="en-US" sz="2400" dirty="0" err="1"/>
              <a:t>NiFi</a:t>
            </a:r>
            <a:r>
              <a:rPr lang="en-US" sz="2400" dirty="0"/>
              <a:t> workflow systems</a:t>
            </a:r>
          </a:p>
          <a:p>
            <a:pPr lvl="1"/>
            <a:r>
              <a:rPr lang="en-US" sz="2400" dirty="0"/>
              <a:t>Harp Map-Collective, MPI and HPC AMT runtime like DARMA</a:t>
            </a:r>
          </a:p>
          <a:p>
            <a:pPr lvl="1"/>
            <a:r>
              <a:rPr lang="en-US" sz="2400" dirty="0"/>
              <a:t>And approaches such as </a:t>
            </a:r>
            <a:r>
              <a:rPr lang="en-US" sz="2400" dirty="0" err="1"/>
              <a:t>GridFTP</a:t>
            </a:r>
            <a:r>
              <a:rPr lang="en-US" sz="2400" dirty="0"/>
              <a:t> and CORBA/HLA (!) for wide area data links</a:t>
            </a:r>
          </a:p>
          <a:p>
            <a:r>
              <a:rPr lang="en-US" sz="2400" dirty="0"/>
              <a:t>A lot of confusion coming from </a:t>
            </a:r>
            <a:br>
              <a:rPr lang="en-US" sz="2400" dirty="0"/>
            </a:br>
            <a:r>
              <a:rPr lang="en-US" sz="2400" dirty="0"/>
              <a:t>different communities (database, </a:t>
            </a:r>
            <a:br>
              <a:rPr lang="en-US" sz="2400" dirty="0"/>
            </a:br>
            <a:r>
              <a:rPr lang="en-US" sz="2400" dirty="0"/>
              <a:t>distributed, parallel computing, </a:t>
            </a:r>
            <a:br>
              <a:rPr lang="en-US" sz="2400" dirty="0"/>
            </a:br>
            <a:r>
              <a:rPr lang="en-US" sz="2400" dirty="0"/>
              <a:t>machine learning, computational/</a:t>
            </a:r>
            <a:br>
              <a:rPr lang="en-US" sz="2400" dirty="0"/>
            </a:br>
            <a:r>
              <a:rPr lang="en-US" sz="2400" dirty="0"/>
              <a:t>data science)  investigating similar </a:t>
            </a:r>
            <a:br>
              <a:rPr lang="en-US" sz="2400" dirty="0"/>
            </a:br>
            <a:r>
              <a:rPr lang="en-US" sz="2400" dirty="0"/>
              <a:t>ideas with little knowledge exchange </a:t>
            </a:r>
            <a:br>
              <a:rPr lang="en-US" sz="2400" dirty="0"/>
            </a:br>
            <a:r>
              <a:rPr lang="en-US" sz="2400" dirty="0"/>
              <a:t>and mixed up (unclear) requirements</a:t>
            </a:r>
          </a:p>
          <a:p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640"/>
            <a:ext cx="12168221" cy="762000"/>
          </a:xfrm>
        </p:spPr>
        <p:txBody>
          <a:bodyPr/>
          <a:lstStyle/>
          <a:p>
            <a:pPr algn="ctr"/>
            <a:r>
              <a:rPr lang="en-US" sz="3200" dirty="0"/>
              <a:t>Twister2: “Next Generation Grid - Edge – HPC Cloud” Programming Environment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395C3-2B3A-4AAA-B07D-26BD3386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C6B004-2920-4A19-B88D-3773E343D1A0}"/>
              </a:ext>
            </a:extLst>
          </p:cNvPr>
          <p:cNvGrpSpPr/>
          <p:nvPr/>
        </p:nvGrpSpPr>
        <p:grpSpPr>
          <a:xfrm>
            <a:off x="5598366" y="3928611"/>
            <a:ext cx="6569855" cy="2240634"/>
            <a:chOff x="1952787" y="200751"/>
            <a:chExt cx="7886700" cy="2689741"/>
          </a:xfrm>
        </p:grpSpPr>
        <p:pic>
          <p:nvPicPr>
            <p:cNvPr id="6" name="Picture 2" descr="http://www.iterativemapreduce.org/images/twister.png">
              <a:extLst>
                <a:ext uri="{FF2B5EF4-FFF2-40B4-BE49-F238E27FC236}">
                  <a16:creationId xmlns:a16="http://schemas.microsoft.com/office/drawing/2014/main" id="{DAE9E33A-98E4-4E14-87A5-E04111F46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87" y="200751"/>
              <a:ext cx="78867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3FB23D-49A7-491C-B3E5-E87E609C668A}"/>
                </a:ext>
              </a:extLst>
            </p:cNvPr>
            <p:cNvSpPr/>
            <p:nvPr/>
          </p:nvSpPr>
          <p:spPr>
            <a:xfrm>
              <a:off x="3847491" y="2521160"/>
              <a:ext cx="366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http://www.iterativemapreduce.org/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590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76B3E-6DD9-4BF1-8E27-4BA0F780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0124"/>
            <a:ext cx="12168220" cy="5546192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400" b="1" dirty="0"/>
              <a:t>Harp-DAAL</a:t>
            </a:r>
            <a:r>
              <a:rPr lang="en-US" sz="2400" dirty="0"/>
              <a:t> with a kernel Machine Learning library exploiting the Intel node library DAAL and HPC communication collectives within the Hadoop ecosystem. The broad applicability of Harp-DAAL is supporting all 5 classes of data-intensive computation, from pleasingly parallel to machine learning and simulations. 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Twister2</a:t>
            </a:r>
            <a:r>
              <a:rPr lang="en-US" sz="2400" dirty="0"/>
              <a:t> is a toolkit of components that can be packaged in different ways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Batch or streaming data capabilities familiar from Apache Hadoop, Spark, Heron and Flink but with high performance.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Separate bulk synchronous and data flow communication;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Task management as in Mesos, Yarn and Kubernetes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Dataflow graph execution models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Launching of the Harp-DAAL  library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Streaming and repository data access interfaces, </a:t>
            </a: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400" dirty="0"/>
              <a:t>In-memory databases and fault tolerance at dataflow nodes. (use RDD to do classic checkpoint-restart)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0A93F-FB37-4CEC-A022-3E639671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HPC and Apache Programming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C51C-6168-4175-8064-3B50B283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C50C5-9B4E-4C23-B3E0-B308167B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09" y="18255"/>
            <a:ext cx="10515600" cy="873399"/>
          </a:xfrm>
        </p:spPr>
        <p:txBody>
          <a:bodyPr/>
          <a:lstStyle/>
          <a:p>
            <a:pPr algn="ctr"/>
            <a:r>
              <a:rPr lang="en-US" b="1" dirty="0" err="1"/>
              <a:t>Twister:Net</a:t>
            </a:r>
            <a:r>
              <a:rPr lang="en-US" b="1" dirty="0"/>
              <a:t> Communication 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45870-01A5-4FBD-8265-CD93987B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4" y="714916"/>
            <a:ext cx="12066895" cy="6078916"/>
          </a:xfrm>
        </p:spPr>
        <p:txBody>
          <a:bodyPr>
            <a:normAutofit/>
          </a:bodyPr>
          <a:lstStyle/>
          <a:p>
            <a:r>
              <a:rPr lang="en-US" dirty="0" err="1"/>
              <a:t>Twister:Net</a:t>
            </a:r>
            <a:r>
              <a:rPr lang="en-US" dirty="0"/>
              <a:t> will offers two communication models</a:t>
            </a:r>
          </a:p>
          <a:p>
            <a:pPr lvl="1"/>
            <a:r>
              <a:rPr lang="en-US" dirty="0"/>
              <a:t>BSP (Bulk Synchronous Processing) communication using MPI separated from its task management</a:t>
            </a:r>
          </a:p>
          <a:p>
            <a:pPr lvl="1"/>
            <a:r>
              <a:rPr lang="en-US" dirty="0"/>
              <a:t>plus a new Dataflow library DFW extended from MPI</a:t>
            </a:r>
          </a:p>
          <a:p>
            <a:r>
              <a:rPr lang="en-US" dirty="0"/>
              <a:t>Spark, Flink, Storm, Heron etc. all use Dataflow communication but there is no standard dataflow libraries and their implementations do not have good performance</a:t>
            </a:r>
          </a:p>
          <a:p>
            <a:r>
              <a:rPr lang="en-US" dirty="0" err="1"/>
              <a:t>Twister:Net</a:t>
            </a:r>
            <a:r>
              <a:rPr lang="en-US" dirty="0"/>
              <a:t> Dataflow Communication is designed </a:t>
            </a:r>
            <a:br>
              <a:rPr lang="en-US" dirty="0"/>
            </a:br>
            <a:r>
              <a:rPr lang="en-US" dirty="0"/>
              <a:t>according to these requirements.</a:t>
            </a:r>
          </a:p>
          <a:p>
            <a:pPr lvl="1"/>
            <a:r>
              <a:rPr lang="en-US" dirty="0"/>
              <a:t>The communications are between a set of tasks in an</a:t>
            </a:r>
            <a:br>
              <a:rPr lang="en-US" dirty="0"/>
            </a:br>
            <a:r>
              <a:rPr lang="en-US" dirty="0"/>
              <a:t>arbitrary task graph. (source tasks can be ≠ target tasks)</a:t>
            </a:r>
          </a:p>
          <a:p>
            <a:pPr lvl="1"/>
            <a:r>
              <a:rPr lang="en-US" dirty="0"/>
              <a:t>Handle communications larger than available memory.</a:t>
            </a:r>
          </a:p>
          <a:p>
            <a:pPr lvl="1"/>
            <a:r>
              <a:rPr lang="en-US" dirty="0"/>
              <a:t>Dynamic data sizes across communicating tasks.</a:t>
            </a:r>
          </a:p>
          <a:p>
            <a:pPr lvl="1"/>
            <a:r>
              <a:rPr lang="en-US" dirty="0"/>
              <a:t>Batch is modeled as a special case of streaming </a:t>
            </a:r>
            <a:br>
              <a:rPr lang="en-US" dirty="0"/>
            </a:br>
            <a:r>
              <a:rPr lang="en-US" dirty="0"/>
              <a:t>as in Apache Flink and Apex.</a:t>
            </a:r>
          </a:p>
          <a:p>
            <a:pPr lvl="1"/>
            <a:r>
              <a:rPr lang="en-US" dirty="0"/>
              <a:t>Keys and their selection are part of the abstraction </a:t>
            </a:r>
          </a:p>
          <a:p>
            <a:r>
              <a:rPr lang="en-US" dirty="0"/>
              <a:t>MPI-4 should include dataflow and Kubernetes!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40A4C-50BC-4669-87B8-E493BC6B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66" y="3564264"/>
            <a:ext cx="4968089" cy="31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96" y="614680"/>
            <a:ext cx="8256544" cy="41282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0213" y="4705225"/>
            <a:ext cx="10745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Left: K-means job execution time on 16 nodes with varying centers, 2 million points with 320-way parallelism. </a:t>
            </a:r>
            <a:br>
              <a:rPr lang="en-US" sz="2400" dirty="0"/>
            </a:br>
            <a:r>
              <a:rPr lang="en-US" sz="2400" dirty="0"/>
              <a:t>Right: K-Means with 4,8 and 16 nodes where each node having 20 tasks. 2 million points with 16000 centers used.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D8595E-2EB9-4202-952D-E9834E59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71" y="35295"/>
            <a:ext cx="11617657" cy="65390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Kmeans</a:t>
            </a:r>
            <a:r>
              <a:rPr lang="en-US" b="1" dirty="0"/>
              <a:t> Clustering. </a:t>
            </a:r>
            <a:r>
              <a:rPr lang="en-US" b="1" dirty="0" err="1"/>
              <a:t>Twister:Net</a:t>
            </a:r>
            <a:r>
              <a:rPr lang="en-US" b="1" dirty="0"/>
              <a:t> BSP(MPI) DFW and Spark</a:t>
            </a:r>
          </a:p>
        </p:txBody>
      </p:sp>
    </p:spTree>
    <p:extLst>
      <p:ext uri="{BB962C8B-B14F-4D97-AF65-F5344CB8AC3E}">
        <p14:creationId xmlns:p14="http://schemas.microsoft.com/office/powerpoint/2010/main" val="355241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06" y="923500"/>
            <a:ext cx="7951486" cy="3975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173" y="5000022"/>
            <a:ext cx="11559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Left: </a:t>
            </a:r>
            <a:r>
              <a:rPr lang="en-US" sz="2400" dirty="0" err="1"/>
              <a:t>Terasort</a:t>
            </a:r>
            <a:r>
              <a:rPr lang="en-US" sz="2400" dirty="0"/>
              <a:t> time on a 16 node cluster with 384 way parallelism. BSP and DFW shows the separate communication time. </a:t>
            </a:r>
          </a:p>
          <a:p>
            <a:r>
              <a:rPr lang="en-US" sz="2400" dirty="0"/>
              <a:t>Right: </a:t>
            </a:r>
            <a:r>
              <a:rPr lang="en-US" sz="2400" dirty="0" err="1"/>
              <a:t>Terasort</a:t>
            </a:r>
            <a:r>
              <a:rPr lang="en-US" sz="2400" dirty="0"/>
              <a:t> on 32 nodes with .5 TB and 1TB datasets. Parallelism of 320.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6CD6A1-E5CD-4FBC-B802-07114DB3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318"/>
            <a:ext cx="10515600" cy="887182"/>
          </a:xfrm>
        </p:spPr>
        <p:txBody>
          <a:bodyPr/>
          <a:lstStyle/>
          <a:p>
            <a:r>
              <a:rPr lang="en-US" b="1" dirty="0" err="1"/>
              <a:t>Terasort</a:t>
            </a:r>
            <a:r>
              <a:rPr lang="en-US" b="1" dirty="0"/>
              <a:t>: </a:t>
            </a:r>
            <a:r>
              <a:rPr lang="en-US" b="1" dirty="0" err="1"/>
              <a:t>Twister:Net</a:t>
            </a:r>
            <a:r>
              <a:rPr lang="en-US" b="1" dirty="0"/>
              <a:t> BSP(MPI) DFW and Flink </a:t>
            </a:r>
          </a:p>
        </p:txBody>
      </p:sp>
      <p:sp>
        <p:nvSpPr>
          <p:cNvPr id="5" name="AutoShape 2" descr="https://www.sharelatex.com/project/5a7f64ebe98bc7622ee34970/file/5ab870d27266b94d09669191?format=png">
            <a:extLst>
              <a:ext uri="{FF2B5EF4-FFF2-40B4-BE49-F238E27FC236}">
                <a16:creationId xmlns:a16="http://schemas.microsoft.com/office/drawing/2014/main" id="{3C891628-84C6-4DB1-9656-8E2F7EAA6A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4" y="1279909"/>
            <a:ext cx="11919766" cy="3973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3707" y="5299999"/>
            <a:ext cx="10053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Latency of Apache Heron and </a:t>
            </a:r>
            <a:r>
              <a:rPr lang="en-US" sz="2400" dirty="0" err="1"/>
              <a:t>Twister:Net</a:t>
            </a:r>
            <a:r>
              <a:rPr lang="en-US" sz="2400" dirty="0"/>
              <a:t> DFW (Dataflow) for Reduce, Broadcast and Partition operations in 16 nodes with 256-way parallelism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5046D-41EE-4D5B-B2C9-86B191D8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76" y="155860"/>
            <a:ext cx="11367448" cy="949610"/>
          </a:xfrm>
        </p:spPr>
        <p:txBody>
          <a:bodyPr/>
          <a:lstStyle/>
          <a:p>
            <a:r>
              <a:rPr lang="en-US" b="1" dirty="0" err="1"/>
              <a:t>Twister:Net</a:t>
            </a:r>
            <a:r>
              <a:rPr lang="en-US" b="1" dirty="0"/>
              <a:t> and Apache Heron for Streaming</a:t>
            </a:r>
          </a:p>
        </p:txBody>
      </p:sp>
    </p:spTree>
    <p:extLst>
      <p:ext uri="{BB962C8B-B14F-4D97-AF65-F5344CB8AC3E}">
        <p14:creationId xmlns:p14="http://schemas.microsoft.com/office/powerpoint/2010/main" val="166148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4B19-F162-42D9-942C-95FB5D0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635" y="4998348"/>
            <a:ext cx="5972749" cy="1325563"/>
          </a:xfrm>
        </p:spPr>
        <p:txBody>
          <a:bodyPr/>
          <a:lstStyle/>
          <a:p>
            <a:r>
              <a:rPr lang="en-US" dirty="0"/>
              <a:t>Dataflow at Different Grain sizes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FD4F2-CE6D-47A9-8129-31B6743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6C79D0-B377-4696-8F10-892588E6C5F9}"/>
              </a:ext>
            </a:extLst>
          </p:cNvPr>
          <p:cNvGrpSpPr/>
          <p:nvPr/>
        </p:nvGrpSpPr>
        <p:grpSpPr>
          <a:xfrm>
            <a:off x="1886504" y="2322139"/>
            <a:ext cx="3900146" cy="3946109"/>
            <a:chOff x="2215309" y="1901031"/>
            <a:chExt cx="3900146" cy="394610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0FAC3D-EBAD-46F1-8A9A-558EF907E3A2}"/>
                </a:ext>
              </a:extLst>
            </p:cNvPr>
            <p:cNvGrpSpPr/>
            <p:nvPr/>
          </p:nvGrpSpPr>
          <p:grpSpPr>
            <a:xfrm>
              <a:off x="2687207" y="1901031"/>
              <a:ext cx="258742" cy="3277404"/>
              <a:chOff x="3733800" y="2133600"/>
              <a:chExt cx="228600" cy="28956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37F20F-BEDA-4EA1-834D-AE73C4FD4AC3}"/>
                  </a:ext>
                </a:extLst>
              </p:cNvPr>
              <p:cNvSpPr/>
              <p:nvPr/>
            </p:nvSpPr>
            <p:spPr bwMode="auto">
              <a:xfrm>
                <a:off x="3733800" y="2133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2A2B691-780F-4701-814F-F8EA7988CE84}"/>
                  </a:ext>
                </a:extLst>
              </p:cNvPr>
              <p:cNvSpPr/>
              <p:nvPr/>
            </p:nvSpPr>
            <p:spPr bwMode="auto">
              <a:xfrm>
                <a:off x="3733800" y="2514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53B869-367E-46E7-A6BB-AA76CE98D481}"/>
                  </a:ext>
                </a:extLst>
              </p:cNvPr>
              <p:cNvSpPr/>
              <p:nvPr/>
            </p:nvSpPr>
            <p:spPr bwMode="auto">
              <a:xfrm>
                <a:off x="3733800" y="2895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2A7130-7520-4E3A-8AA2-9AFB7653ED86}"/>
                  </a:ext>
                </a:extLst>
              </p:cNvPr>
              <p:cNvSpPr/>
              <p:nvPr/>
            </p:nvSpPr>
            <p:spPr bwMode="auto">
              <a:xfrm>
                <a:off x="3733800" y="3276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880BA7-D027-477C-A4D1-7101F8F91166}"/>
                  </a:ext>
                </a:extLst>
              </p:cNvPr>
              <p:cNvSpPr/>
              <p:nvPr/>
            </p:nvSpPr>
            <p:spPr bwMode="auto">
              <a:xfrm>
                <a:off x="3733800" y="4038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1B8030-A1A3-4280-BB74-AFF997B952C6}"/>
                  </a:ext>
                </a:extLst>
              </p:cNvPr>
              <p:cNvSpPr/>
              <p:nvPr/>
            </p:nvSpPr>
            <p:spPr bwMode="auto">
              <a:xfrm>
                <a:off x="3733800" y="3657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E53AF6-DE64-46F8-B4B9-68123CE8AD7A}"/>
                  </a:ext>
                </a:extLst>
              </p:cNvPr>
              <p:cNvSpPr/>
              <p:nvPr/>
            </p:nvSpPr>
            <p:spPr bwMode="auto">
              <a:xfrm>
                <a:off x="3733800" y="4419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20F901F-070E-481B-8933-9CD659D2A3C2}"/>
                  </a:ext>
                </a:extLst>
              </p:cNvPr>
              <p:cNvSpPr/>
              <p:nvPr/>
            </p:nvSpPr>
            <p:spPr bwMode="auto">
              <a:xfrm>
                <a:off x="3733800" y="4800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CE0CC51-6579-49EA-BA61-33E302E75398}"/>
                </a:ext>
              </a:extLst>
            </p:cNvPr>
            <p:cNvSpPr/>
            <p:nvPr/>
          </p:nvSpPr>
          <p:spPr>
            <a:xfrm>
              <a:off x="4034837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4752A0C-E9EE-4D3D-8312-AAAAFEA19F3B}"/>
                </a:ext>
              </a:extLst>
            </p:cNvPr>
            <p:cNvGrpSpPr/>
            <p:nvPr/>
          </p:nvGrpSpPr>
          <p:grpSpPr>
            <a:xfrm>
              <a:off x="3121933" y="2053962"/>
              <a:ext cx="797806" cy="2971542"/>
              <a:chOff x="3192699" y="2182242"/>
              <a:chExt cx="704865" cy="262537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E1F2BCD-25EF-4006-A834-839781E4A232}"/>
                  </a:ext>
                </a:extLst>
              </p:cNvPr>
              <p:cNvGrpSpPr/>
              <p:nvPr/>
            </p:nvGrpSpPr>
            <p:grpSpPr>
              <a:xfrm>
                <a:off x="3192699" y="2182242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255A0191-B62E-491C-95A4-0A1C82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3612"/>
                  <a:ext cx="654184" cy="112105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6AC94475-B5FB-46FA-BA47-9EBDF9259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3FAB89D2-6329-4306-A3B4-8C8DDF67D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5BCAED48-EBD4-464E-95C3-AD794D52AF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10FDD3A-4F75-4994-BA05-97E08E36C4E6}"/>
                  </a:ext>
                </a:extLst>
              </p:cNvPr>
              <p:cNvGrpSpPr/>
              <p:nvPr/>
            </p:nvGrpSpPr>
            <p:grpSpPr>
              <a:xfrm flipV="1">
                <a:off x="3238530" y="3571127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35641166-570F-4E7B-8022-5D0225B46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1417"/>
                  <a:ext cx="608353" cy="11430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A21E93-411F-48B5-9C72-B88FC0A34D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E2FF879D-32F7-4E8F-A153-C4BF214E8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875BE779-1155-4839-A41D-644092919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1C45198-2A1A-44E9-851D-EA8A01C61D57}"/>
                </a:ext>
              </a:extLst>
            </p:cNvPr>
            <p:cNvSpPr/>
            <p:nvPr/>
          </p:nvSpPr>
          <p:spPr>
            <a:xfrm>
              <a:off x="5684218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B708C27-1B25-45F2-970F-2D3D5956029F}"/>
                </a:ext>
              </a:extLst>
            </p:cNvPr>
            <p:cNvCxnSpPr/>
            <p:nvPr/>
          </p:nvCxnSpPr>
          <p:spPr>
            <a:xfrm>
              <a:off x="4628495" y="3539733"/>
              <a:ext cx="89253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7269F0C-869A-4A14-9E17-BF72853ABD1C}"/>
                </a:ext>
              </a:extLst>
            </p:cNvPr>
            <p:cNvCxnSpPr>
              <a:cxnSpLocks/>
            </p:cNvCxnSpPr>
            <p:nvPr/>
          </p:nvCxnSpPr>
          <p:spPr>
            <a:xfrm>
              <a:off x="5899837" y="3884723"/>
              <a:ext cx="0" cy="196241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FBEC59E-21D3-4EC8-BC12-7285133B7A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5309" y="5759355"/>
              <a:ext cx="368452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4A8E24C-1E5A-4A4B-813D-718C6A2D325D}"/>
                </a:ext>
              </a:extLst>
            </p:cNvPr>
            <p:cNvCxnSpPr>
              <a:cxnSpLocks/>
            </p:cNvCxnSpPr>
            <p:nvPr/>
          </p:nvCxnSpPr>
          <p:spPr>
            <a:xfrm>
              <a:off x="2215309" y="3539733"/>
              <a:ext cx="34535" cy="2235661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BD79AAF-8413-40E2-BB0C-0D79BC9ADB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844" y="3573048"/>
              <a:ext cx="41684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A537380-3EE3-4C9A-A23B-AD97486873C3}"/>
                </a:ext>
              </a:extLst>
            </p:cNvPr>
            <p:cNvSpPr txBox="1"/>
            <p:nvPr/>
          </p:nvSpPr>
          <p:spPr>
            <a:xfrm>
              <a:off x="4578299" y="3723835"/>
              <a:ext cx="993694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Reduce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4C86A7-BFF2-4988-BE61-555F6DFA408B}"/>
                </a:ext>
              </a:extLst>
            </p:cNvPr>
            <p:cNvSpPr txBox="1"/>
            <p:nvPr/>
          </p:nvSpPr>
          <p:spPr>
            <a:xfrm>
              <a:off x="2681565" y="5155904"/>
              <a:ext cx="7955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Maps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D9E26B6-DCCE-4AA3-A3D2-5E81F92E2D8C}"/>
                </a:ext>
              </a:extLst>
            </p:cNvPr>
            <p:cNvSpPr txBox="1"/>
            <p:nvPr/>
          </p:nvSpPr>
          <p:spPr>
            <a:xfrm>
              <a:off x="3527765" y="5361071"/>
              <a:ext cx="9122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Iterate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45CA5A4-6795-4553-8DF4-38BCAF2E74A1}"/>
                </a:ext>
              </a:extLst>
            </p:cNvPr>
            <p:cNvSpPr txBox="1"/>
            <p:nvPr/>
          </p:nvSpPr>
          <p:spPr>
            <a:xfrm>
              <a:off x="4135252" y="2293180"/>
              <a:ext cx="18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Internal Execution</a:t>
              </a:r>
              <a:br>
                <a:rPr lang="en-US" dirty="0"/>
              </a:br>
              <a:r>
                <a:rPr lang="en-US" dirty="0"/>
                <a:t>Dataflow Nodes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8EB687A-85CC-46BF-B0CD-16E4E8617E89}"/>
                </a:ext>
              </a:extLst>
            </p:cNvPr>
            <p:cNvSpPr txBox="1"/>
            <p:nvPr/>
          </p:nvSpPr>
          <p:spPr>
            <a:xfrm>
              <a:off x="3867865" y="4483232"/>
              <a:ext cx="1893621" cy="731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HPC</a:t>
              </a:r>
              <a:br>
                <a:rPr lang="en-US" dirty="0"/>
              </a:br>
              <a:r>
                <a:rPr lang="en-US" dirty="0"/>
                <a:t>Communication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8903C99-ECFF-4C67-B7F3-639A0412D82C}"/>
              </a:ext>
            </a:extLst>
          </p:cNvPr>
          <p:cNvSpPr txBox="1"/>
          <p:nvPr/>
        </p:nvSpPr>
        <p:spPr>
          <a:xfrm>
            <a:off x="721271" y="173704"/>
            <a:ext cx="587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Coarse Grain Dataflows links jobs in such a pipeline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5D52AD-7D1F-4E92-95D2-CD333F5D3718}"/>
              </a:ext>
            </a:extLst>
          </p:cNvPr>
          <p:cNvSpPr txBox="1"/>
          <p:nvPr/>
        </p:nvSpPr>
        <p:spPr>
          <a:xfrm>
            <a:off x="1014938" y="540083"/>
            <a:ext cx="177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preparation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E1A394-D4EB-4ABC-975A-D3439C20E7D8}"/>
              </a:ext>
            </a:extLst>
          </p:cNvPr>
          <p:cNvGrpSpPr/>
          <p:nvPr/>
        </p:nvGrpSpPr>
        <p:grpSpPr>
          <a:xfrm>
            <a:off x="62738" y="575926"/>
            <a:ext cx="11256142" cy="1023722"/>
            <a:chOff x="82604" y="607824"/>
            <a:chExt cx="11256142" cy="10237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B30F444-8AB8-4A0C-BFBB-4B27A3288AA1}"/>
                </a:ext>
              </a:extLst>
            </p:cNvPr>
            <p:cNvGrpSpPr/>
            <p:nvPr/>
          </p:nvGrpSpPr>
          <p:grpSpPr>
            <a:xfrm>
              <a:off x="82604" y="607824"/>
              <a:ext cx="7821382" cy="1023722"/>
              <a:chOff x="3152320" y="178786"/>
              <a:chExt cx="7821382" cy="102372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6CBE429-89C3-4EAF-AFE7-5D9CE2628C77}"/>
                  </a:ext>
                </a:extLst>
              </p:cNvPr>
              <p:cNvSpPr/>
              <p:nvPr/>
            </p:nvSpPr>
            <p:spPr>
              <a:xfrm>
                <a:off x="315232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5562779-E344-4874-9405-B42969171A3F}"/>
                  </a:ext>
                </a:extLst>
              </p:cNvPr>
              <p:cNvSpPr/>
              <p:nvPr/>
            </p:nvSpPr>
            <p:spPr>
              <a:xfrm>
                <a:off x="655115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CFC8240D-B2DD-43C2-BB13-02072A52E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641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D0116E7-2E71-49C3-A438-E1B0FDBC77BF}"/>
                  </a:ext>
                </a:extLst>
              </p:cNvPr>
              <p:cNvSpPr/>
              <p:nvPr/>
            </p:nvSpPr>
            <p:spPr>
              <a:xfrm>
                <a:off x="994998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A5C43115-F4B5-4FEF-9D76-275DE5153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524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99DD8B-58AE-4916-8658-2C03F823CE25}"/>
                </a:ext>
              </a:extLst>
            </p:cNvPr>
            <p:cNvSpPr/>
            <p:nvPr/>
          </p:nvSpPr>
          <p:spPr>
            <a:xfrm>
              <a:off x="10315024" y="607824"/>
              <a:ext cx="1023722" cy="10237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E3512E8-7B3C-4A0C-846C-4752870AED68}"/>
                </a:ext>
              </a:extLst>
            </p:cNvPr>
            <p:cNvCxnSpPr>
              <a:cxnSpLocks/>
            </p:cNvCxnSpPr>
            <p:nvPr/>
          </p:nvCxnSpPr>
          <p:spPr>
            <a:xfrm>
              <a:off x="7960652" y="1119685"/>
              <a:ext cx="235437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80504D5-B671-43D6-BAA1-DFE141401968}"/>
              </a:ext>
            </a:extLst>
          </p:cNvPr>
          <p:cNvSpPr txBox="1"/>
          <p:nvPr/>
        </p:nvSpPr>
        <p:spPr>
          <a:xfrm>
            <a:off x="4467051" y="552615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32C084-036E-4427-96A8-6D5C6BC3EBBA}"/>
              </a:ext>
            </a:extLst>
          </p:cNvPr>
          <p:cNvSpPr txBox="1"/>
          <p:nvPr/>
        </p:nvSpPr>
        <p:spPr>
          <a:xfrm>
            <a:off x="7892751" y="335101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</a:t>
            </a:r>
          </a:p>
          <a:p>
            <a:r>
              <a:rPr lang="en-US" dirty="0"/>
              <a:t>Reduction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B6A9BB-15D8-47A9-A49D-4A7957C6C21B}"/>
              </a:ext>
            </a:extLst>
          </p:cNvPr>
          <p:cNvSpPr txBox="1"/>
          <p:nvPr/>
        </p:nvSpPr>
        <p:spPr>
          <a:xfrm>
            <a:off x="10310302" y="211362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3E2FD4-41FF-4BA2-9C6F-F2308EC898AB}"/>
              </a:ext>
            </a:extLst>
          </p:cNvPr>
          <p:cNvSpPr txBox="1"/>
          <p:nvPr/>
        </p:nvSpPr>
        <p:spPr>
          <a:xfrm>
            <a:off x="101304" y="1713847"/>
            <a:ext cx="223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internally to each job you can also elegantly express algorithm as dataflow but with more stringent performance constraints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A7EBA40-619C-4BD1-9C7D-6A54924F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263">
            <a:off x="3437532" y="1704294"/>
            <a:ext cx="902224" cy="9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0D78EA15-DEF7-41C6-ACFE-92FC705F386B}"/>
              </a:ext>
            </a:extLst>
          </p:cNvPr>
          <p:cNvSpPr txBox="1">
            <a:spLocks/>
          </p:cNvSpPr>
          <p:nvPr/>
        </p:nvSpPr>
        <p:spPr>
          <a:xfrm>
            <a:off x="7030840" y="2369513"/>
            <a:ext cx="4880675" cy="252247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  <a:br>
              <a:rPr lang="en-US" dirty="0"/>
            </a:br>
            <a:endParaRPr lang="en-US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FD1DEC-D102-497E-BB6E-C60F54779EB3}"/>
              </a:ext>
            </a:extLst>
          </p:cNvPr>
          <p:cNvCxnSpPr>
            <a:cxnSpLocks/>
          </p:cNvCxnSpPr>
          <p:nvPr/>
        </p:nvCxnSpPr>
        <p:spPr>
          <a:xfrm>
            <a:off x="6320433" y="3429000"/>
            <a:ext cx="0" cy="8502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A8AFFC1-55D7-4FD4-A596-33EC026164F7}"/>
              </a:ext>
            </a:extLst>
          </p:cNvPr>
          <p:cNvCxnSpPr>
            <a:cxnSpLocks/>
          </p:cNvCxnSpPr>
          <p:nvPr/>
        </p:nvCxnSpPr>
        <p:spPr>
          <a:xfrm>
            <a:off x="6285596" y="4306929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EE7F63D-FF7D-440E-9EB6-4D417C5429B0}"/>
              </a:ext>
            </a:extLst>
          </p:cNvPr>
          <p:cNvCxnSpPr>
            <a:cxnSpLocks/>
          </p:cNvCxnSpPr>
          <p:nvPr/>
        </p:nvCxnSpPr>
        <p:spPr>
          <a:xfrm>
            <a:off x="6325011" y="3429000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9D91A02-AF24-490A-8689-B857A6512AC6}"/>
              </a:ext>
            </a:extLst>
          </p:cNvPr>
          <p:cNvSpPr txBox="1"/>
          <p:nvPr/>
        </p:nvSpPr>
        <p:spPr>
          <a:xfrm>
            <a:off x="6086387" y="4376864"/>
            <a:ext cx="11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Iterate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2342FE-7AE4-4FB0-A182-9EA1FB25AD5D}"/>
              </a:ext>
            </a:extLst>
          </p:cNvPr>
          <p:cNvSpPr txBox="1"/>
          <p:nvPr/>
        </p:nvSpPr>
        <p:spPr>
          <a:xfrm>
            <a:off x="5786650" y="1970740"/>
            <a:ext cx="479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Corresponding to classic Spark K-means Dataflow</a:t>
            </a:r>
          </a:p>
        </p:txBody>
      </p:sp>
    </p:spTree>
    <p:extLst>
      <p:ext uri="{BB962C8B-B14F-4D97-AF65-F5344CB8AC3E}">
        <p14:creationId xmlns:p14="http://schemas.microsoft.com/office/powerpoint/2010/main" val="368695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0"/>
            <a:ext cx="12090400" cy="57182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On general principles </a:t>
            </a:r>
            <a:r>
              <a:rPr lang="en-US" sz="2400" b="1" dirty="0"/>
              <a:t>parallel and distributed computing </a:t>
            </a:r>
            <a:r>
              <a:rPr lang="en-US" sz="2400" dirty="0"/>
              <a:t>have different requirements even if sometimes similar functionalities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For example, Reduce operation is different in MPI (BSP) and Spark (Dataflow)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Large scale simulation requirements are well understood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Big Data requirements are not agreed but there are a few key 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Pleasingly parallel </a:t>
            </a:r>
            <a:r>
              <a:rPr lang="en-US" dirty="0"/>
              <a:t>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in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Current workloads stress 1) and 2) and are suited to current clouds and to ABDS (with no HPC)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This explains why Spark with poor GML performance is so successful and why it can ignore MPI even though MPI uses best technology for parallel computing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45027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Requirements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AFD36-91B1-4F85-B6BB-21FD9E4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4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1845" y="0"/>
            <a:ext cx="3030695" cy="6537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Ogres Application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HPC-ABDS and HPC-</a:t>
            </a:r>
            <a:r>
              <a:rPr lang="en-US" sz="2400" dirty="0" err="1">
                <a:latin typeface="Times New Roman" panose="02020603050405020304" pitchFamily="18" charset="0"/>
              </a:rPr>
              <a:t>FaaS</a:t>
            </a:r>
            <a:r>
              <a:rPr lang="en-US" sz="2400" dirty="0">
                <a:latin typeface="Times New Roman" panose="02020603050405020304" pitchFamily="18" charset="0"/>
              </a:rPr>
              <a:t> Software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Harp and Twister2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SPIDAL Data Analytics Library</a:t>
            </a:r>
            <a:endParaRPr lang="en-US" sz="2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FC19299-EB2F-4A5D-957B-19F9D1F4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99F03-CAFC-48C3-8E81-EABAD62B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82750"/>
            <a:ext cx="2794000" cy="143986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HPC-ABDS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dirty="0">
                <a:latin typeface="+mn-lt"/>
              </a:rPr>
              <a:t>Integrated wide range of HPC and Big Data technologies</a:t>
            </a:r>
            <a:r>
              <a:rPr lang="en-US" sz="2800" dirty="0">
                <a:latin typeface="+mn-lt"/>
              </a:rPr>
              <a:t>.</a:t>
            </a:r>
            <a:br>
              <a:rPr lang="en-US" sz="3200" dirty="0">
                <a:latin typeface="+mn-lt"/>
              </a:rPr>
            </a:br>
            <a:r>
              <a:rPr lang="en-US" sz="2000" dirty="0">
                <a:latin typeface="+mn-lt"/>
              </a:rPr>
              <a:t>I gave up updating list in January 2016!</a:t>
            </a:r>
            <a:endParaRPr lang="en-US" sz="32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BFBF7-7EF8-4968-93B0-51DB64661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2"/>
          <a:stretch/>
        </p:blipFill>
        <p:spPr>
          <a:xfrm>
            <a:off x="2706038" y="133350"/>
            <a:ext cx="9485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54"/>
    </mc:Choice>
    <mc:Fallback xmlns="">
      <p:transition spd="slow" advTm="488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45A46B-4416-48FC-940C-AFA2EE49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Harp Plugin for Hadoop: Important part of Twister2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E09275-6B7B-44F9-87BD-D0C69DB0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B6024-75DE-4562-9B09-4C4D8FB17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3" b="-1"/>
          <a:stretch/>
        </p:blipFill>
        <p:spPr>
          <a:xfrm>
            <a:off x="0" y="1256562"/>
            <a:ext cx="12113360" cy="5601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787BA-B391-42BA-8EB1-E2A5745D777A}"/>
              </a:ext>
            </a:extLst>
          </p:cNvPr>
          <p:cNvSpPr txBox="1"/>
          <p:nvPr/>
        </p:nvSpPr>
        <p:spPr>
          <a:xfrm>
            <a:off x="9465469" y="887230"/>
            <a:ext cx="237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Work of Judy </a:t>
            </a:r>
            <a:r>
              <a:rPr lang="en-US" sz="2400" b="1" dirty="0" err="1"/>
              <a:t>Qiu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325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1064" y="5457197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26333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Map Collective Run time merges MapReduce and HPC</a:t>
            </a:r>
            <a:endParaRPr kumimoji="0" lang="x-none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2A1A8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C0770-D19E-4327-A969-0BC645E6D687}"/>
              </a:ext>
            </a:extLst>
          </p:cNvPr>
          <p:cNvSpPr/>
          <p:nvPr/>
        </p:nvSpPr>
        <p:spPr>
          <a:xfrm>
            <a:off x="6348614" y="2147197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allreduce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CF6F5-3D45-4095-AB71-6580F4AF1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23" y="902641"/>
            <a:ext cx="2853302" cy="1113088"/>
          </a:xfrm>
          <a:prstGeom prst="rect">
            <a:avLst/>
          </a:prstGeom>
          <a:solidFill>
            <a:srgbClr val="263338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24CBF3-3D88-4173-A406-A4767979BD11}"/>
              </a:ext>
            </a:extLst>
          </p:cNvPr>
          <p:cNvSpPr/>
          <p:nvPr/>
        </p:nvSpPr>
        <p:spPr>
          <a:xfrm>
            <a:off x="3346204" y="2135781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reduce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6C9A1-14C7-4489-AC51-1E5827B8D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902641"/>
            <a:ext cx="2701082" cy="1113088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5DB97-7501-4A27-A54B-C8E497201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4" y="902641"/>
            <a:ext cx="2493051" cy="1062389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65504-FD08-4185-AD17-9987BCFCCE47}"/>
              </a:ext>
            </a:extLst>
          </p:cNvPr>
          <p:cNvSpPr/>
          <p:nvPr/>
        </p:nvSpPr>
        <p:spPr>
          <a:xfrm>
            <a:off x="9749825" y="5094649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rotate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596A56-DA0D-406C-8E19-691F854B0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6" y="3123305"/>
            <a:ext cx="2759458" cy="16743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E7F4A9-4158-423B-A97D-9EDE0DA5EF8E}"/>
              </a:ext>
            </a:extLst>
          </p:cNvPr>
          <p:cNvSpPr/>
          <p:nvPr/>
        </p:nvSpPr>
        <p:spPr>
          <a:xfrm>
            <a:off x="5346856" y="5131997"/>
            <a:ext cx="1645920" cy="59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push &amp; pull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B06AB5-8DF0-40F8-961D-6A16248B9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5" y="3154760"/>
            <a:ext cx="2754245" cy="2023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163D0-BDCD-4C2B-81C3-7177CFC0A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14" y="3123304"/>
            <a:ext cx="2740868" cy="2054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6610BC-C160-462C-AC05-EC46767DA0DA}"/>
              </a:ext>
            </a:extLst>
          </p:cNvPr>
          <p:cNvSpPr/>
          <p:nvPr/>
        </p:nvSpPr>
        <p:spPr>
          <a:xfrm>
            <a:off x="9578195" y="2265099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allgather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84C2-CD9E-4F65-B77E-36CCD70093A5}"/>
              </a:ext>
            </a:extLst>
          </p:cNvPr>
          <p:cNvSpPr/>
          <p:nvPr/>
        </p:nvSpPr>
        <p:spPr>
          <a:xfrm>
            <a:off x="551585" y="5117256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regroup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6AB789-B951-4D7D-BE1B-592A02406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3128467"/>
            <a:ext cx="3227886" cy="20385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2CF49D-B9E2-4C93-8E37-1BA326365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96" y="827135"/>
            <a:ext cx="3102718" cy="15943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E7A705-DBCB-4655-BC46-1F316AC29864}"/>
              </a:ext>
            </a:extLst>
          </p:cNvPr>
          <p:cNvSpPr/>
          <p:nvPr/>
        </p:nvSpPr>
        <p:spPr>
          <a:xfrm>
            <a:off x="551585" y="2135782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broadcast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F6FD8-9C9A-47E5-A2ED-CA9581FD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728"/>
            <a:ext cx="12168221" cy="762000"/>
          </a:xfrm>
        </p:spPr>
        <p:txBody>
          <a:bodyPr/>
          <a:lstStyle/>
          <a:p>
            <a:pPr algn="ctr"/>
            <a:r>
              <a:rPr lang="en-US" sz="4400" dirty="0"/>
              <a:t>Run time software for Harp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85481-A3B8-490D-A2BB-9231ACC1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" y="389237"/>
            <a:ext cx="11704161" cy="550665"/>
          </a:xfrm>
        </p:spPr>
        <p:txBody>
          <a:bodyPr>
            <a:noAutofit/>
          </a:bodyPr>
          <a:lstStyle/>
          <a:p>
            <a:r>
              <a:rPr lang="en-US" sz="3200" dirty="0"/>
              <a:t>Dynamic Rotation Control for Latent Dirichlet Allocation and Matrix Factorization SGD (stochastic gradient descent)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92350" y="1225534"/>
            <a:ext cx="9786039" cy="4673102"/>
            <a:chOff x="1497640" y="231193"/>
            <a:chExt cx="10409426" cy="6257783"/>
          </a:xfrm>
        </p:grpSpPr>
        <p:sp>
          <p:nvSpPr>
            <p:cNvPr id="6" name="TextBox 5"/>
            <p:cNvSpPr txBox="1"/>
            <p:nvPr/>
          </p:nvSpPr>
          <p:spPr>
            <a:xfrm>
              <a:off x="1497640" y="5592166"/>
              <a:ext cx="3903882" cy="89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Other Model Parameters 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From Caching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29246" y="451230"/>
              <a:ext cx="9477820" cy="6032564"/>
              <a:chOff x="1185920" y="368991"/>
              <a:chExt cx="6393702" cy="406954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320630" y="2763028"/>
                <a:ext cx="685800" cy="6858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33740" y="1152578"/>
                <a:ext cx="685800" cy="6858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78116" y="1145089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332555" y="1141779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24675" y="1937569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178116" y="1937569"/>
                <a:ext cx="685800" cy="6858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31556" y="1937569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049572" y="2763028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77163" y="2763320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91987" y="368991"/>
                <a:ext cx="2468747" cy="60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</a:rPr>
                  <a:t>Model Parameters</a:t>
                </a:r>
                <a:br>
                  <a:rPr lang="en-US" sz="2000" b="1" dirty="0">
                    <a:solidFill>
                      <a:prstClr val="black"/>
                    </a:solidFill>
                  </a:rPr>
                </a:br>
                <a:r>
                  <a:rPr lang="en-US" sz="2000" b="1" dirty="0">
                    <a:solidFill>
                      <a:prstClr val="black"/>
                    </a:solidFill>
                  </a:rPr>
                  <a:t>From Rotation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53428" y="3442714"/>
                <a:ext cx="2542370" cy="34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</a:rPr>
                  <a:t>Model Related Data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27920" y="3521033"/>
                <a:ext cx="3551702" cy="91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</a:rPr>
                  <a:t>Computes until the time arrives, then starts model rotation to address load imbalance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188728" y="1100138"/>
                <a:ext cx="2501681" cy="2455862"/>
              </a:xfrm>
              <a:prstGeom prst="round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312969" y="1178457"/>
                <a:ext cx="2260474" cy="2264963"/>
                <a:chOff x="4312969" y="1156707"/>
                <a:chExt cx="2377440" cy="2286713"/>
              </a:xfrm>
            </p:grpSpPr>
            <p:sp>
              <p:nvSpPr>
                <p:cNvPr id="56" name="Down Arrow 55"/>
                <p:cNvSpPr/>
                <p:nvPr/>
              </p:nvSpPr>
              <p:spPr>
                <a:xfrm>
                  <a:off x="4312969" y="1157420"/>
                  <a:ext cx="731520" cy="2286000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Down Arrow 56"/>
                <p:cNvSpPr/>
                <p:nvPr/>
              </p:nvSpPr>
              <p:spPr>
                <a:xfrm>
                  <a:off x="5135929" y="1156707"/>
                  <a:ext cx="731520" cy="2286000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Down Arrow 57"/>
                <p:cNvSpPr/>
                <p:nvPr/>
              </p:nvSpPr>
              <p:spPr>
                <a:xfrm>
                  <a:off x="5958889" y="1156707"/>
                  <a:ext cx="731520" cy="2286000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057547" y="1209934"/>
                <a:ext cx="638184" cy="581790"/>
                <a:chOff x="3057547" y="2845899"/>
                <a:chExt cx="638184" cy="58179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057547" y="3170905"/>
                  <a:ext cx="638184" cy="256784"/>
                  <a:chOff x="6644904" y="5051877"/>
                  <a:chExt cx="1828802" cy="731520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6644905" y="5051877"/>
                    <a:ext cx="1828799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6644904" y="5326197"/>
                    <a:ext cx="1828802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6644904" y="5600517"/>
                    <a:ext cx="1828802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082241" y="2845899"/>
                  <a:ext cx="577271" cy="255269"/>
                  <a:chOff x="10078239" y="511774"/>
                  <a:chExt cx="731517" cy="1828804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 rot="5400000">
                    <a:off x="9529597" y="1334735"/>
                    <a:ext cx="1828797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 rot="5400000">
                    <a:off x="9803917" y="1334735"/>
                    <a:ext cx="1828797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 rot="5400000">
                    <a:off x="9255277" y="1334736"/>
                    <a:ext cx="1828804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2195713" y="1984100"/>
                <a:ext cx="638184" cy="581790"/>
                <a:chOff x="1348483" y="2838410"/>
                <a:chExt cx="638184" cy="58179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348483" y="3163416"/>
                  <a:ext cx="638184" cy="256784"/>
                  <a:chOff x="1747351" y="5030541"/>
                  <a:chExt cx="1828801" cy="731520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747352" y="5030541"/>
                    <a:ext cx="1828800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1747351" y="5304861"/>
                    <a:ext cx="1828801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1747351" y="5579181"/>
                    <a:ext cx="1828801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1373165" y="2838410"/>
                  <a:ext cx="577272" cy="255269"/>
                  <a:chOff x="7912509" y="458119"/>
                  <a:chExt cx="731519" cy="1828800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 rot="5400000">
                    <a:off x="7363869" y="1281079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 rot="5400000">
                    <a:off x="7638188" y="1281079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 rot="5400000">
                    <a:off x="7089549" y="1281079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1344436" y="2819549"/>
                <a:ext cx="638185" cy="581791"/>
                <a:chOff x="-362444" y="2817760"/>
                <a:chExt cx="638185" cy="581791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-362444" y="3142767"/>
                  <a:ext cx="638185" cy="256784"/>
                  <a:chOff x="-3155532" y="4971714"/>
                  <a:chExt cx="1828802" cy="731520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-3155530" y="4971714"/>
                    <a:ext cx="1828800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-3155532" y="5246034"/>
                    <a:ext cx="1828799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-3155532" y="5520354"/>
                    <a:ext cx="1828801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-337759" y="2817760"/>
                  <a:ext cx="577273" cy="255269"/>
                  <a:chOff x="5744425" y="310178"/>
                  <a:chExt cx="731520" cy="1828800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 rot="5400000">
                    <a:off x="5195785" y="1133138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 rot="5400000">
                    <a:off x="5470105" y="1133138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 rot="5400000">
                    <a:off x="4921465" y="1133138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27" name="Curved Connector 26"/>
              <p:cNvCxnSpPr>
                <a:stCxn id="11" idx="3"/>
                <a:endCxn id="56" idx="0"/>
              </p:cNvCxnSpPr>
              <p:nvPr/>
            </p:nvCxnSpPr>
            <p:spPr>
              <a:xfrm flipV="1">
                <a:off x="3719540" y="1179163"/>
                <a:ext cx="941194" cy="316315"/>
              </a:xfrm>
              <a:prstGeom prst="curvedConnector4">
                <a:avLst>
                  <a:gd name="adj1" fmla="val 31525"/>
                  <a:gd name="adj2" fmla="val 157158"/>
                </a:avLst>
              </a:prstGeom>
              <a:ln w="41275">
                <a:solidFill>
                  <a:srgbClr val="C00000"/>
                </a:solidFill>
                <a:prstDash val="sysDash"/>
                <a:tailEnd type="stealth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/>
              <p:cNvCxnSpPr>
                <a:stCxn id="10" idx="3"/>
                <a:endCxn id="58" idx="0"/>
              </p:cNvCxnSpPr>
              <p:nvPr/>
            </p:nvCxnSpPr>
            <p:spPr>
              <a:xfrm flipV="1">
                <a:off x="2006430" y="1178457"/>
                <a:ext cx="4219249" cy="1927471"/>
              </a:xfrm>
              <a:prstGeom prst="curvedConnector4">
                <a:avLst>
                  <a:gd name="adj1" fmla="val 49503"/>
                  <a:gd name="adj2" fmla="val 119763"/>
                </a:avLst>
              </a:prstGeom>
              <a:ln w="41275">
                <a:solidFill>
                  <a:srgbClr val="C00000"/>
                </a:solidFill>
                <a:prstDash val="sysDash"/>
                <a:headEnd type="none"/>
                <a:tailEnd type="stealth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>
                <a:stCxn id="15" idx="3"/>
                <a:endCxn id="57" idx="0"/>
              </p:cNvCxnSpPr>
              <p:nvPr/>
            </p:nvCxnSpPr>
            <p:spPr>
              <a:xfrm flipV="1">
                <a:off x="2863916" y="1178457"/>
                <a:ext cx="2579290" cy="1102011"/>
              </a:xfrm>
              <a:prstGeom prst="curvedConnector4">
                <a:avLst>
                  <a:gd name="adj1" fmla="val 43258"/>
                  <a:gd name="adj2" fmla="val 113994"/>
                </a:avLst>
              </a:prstGeom>
              <a:ln w="41275">
                <a:solidFill>
                  <a:srgbClr val="C00000"/>
                </a:solidFill>
                <a:prstDash val="sysDash"/>
                <a:headEnd type="none"/>
                <a:tailEnd type="stealth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Left Brace 29"/>
              <p:cNvSpPr/>
              <p:nvPr/>
            </p:nvSpPr>
            <p:spPr>
              <a:xfrm rot="5400000">
                <a:off x="3293963" y="783354"/>
                <a:ext cx="153828" cy="577271"/>
              </a:xfrm>
              <a:prstGeom prst="leftBrace">
                <a:avLst>
                  <a:gd name="adj1" fmla="val 158455"/>
                  <a:gd name="adj2" fmla="val 47980"/>
                </a:avLst>
              </a:prstGeom>
              <a:noFill/>
              <a:ln w="50800">
                <a:solidFill>
                  <a:srgbClr val="DE7E2E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eft Brace 30"/>
              <p:cNvSpPr/>
              <p:nvPr/>
            </p:nvSpPr>
            <p:spPr>
              <a:xfrm>
                <a:off x="1185920" y="3131754"/>
                <a:ext cx="120024" cy="256784"/>
              </a:xfrm>
              <a:prstGeom prst="leftBrace">
                <a:avLst>
                  <a:gd name="adj1" fmla="val 42617"/>
                  <a:gd name="adj2" fmla="val 47054"/>
                </a:avLst>
              </a:prstGeom>
              <a:ln w="508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8" name="Elbow Connector 7"/>
            <p:cNvCxnSpPr>
              <a:endCxn id="31" idx="1"/>
            </p:cNvCxnSpPr>
            <p:nvPr/>
          </p:nvCxnSpPr>
          <p:spPr>
            <a:xfrm rot="5400000" flipH="1" flipV="1">
              <a:off x="1726304" y="4889224"/>
              <a:ext cx="866398" cy="539486"/>
            </a:xfrm>
            <a:prstGeom prst="bentConnector2">
              <a:avLst/>
            </a:prstGeom>
            <a:ln w="50800">
              <a:solidFill>
                <a:schemeClr val="bg2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286415" y="231193"/>
              <a:ext cx="2392201" cy="89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Multi-Thread 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4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" y="510739"/>
            <a:ext cx="11461897" cy="4157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42C237-CBDB-4B65-8BF5-5393FA175F5E}"/>
              </a:ext>
            </a:extLst>
          </p:cNvPr>
          <p:cNvGrpSpPr/>
          <p:nvPr/>
        </p:nvGrpSpPr>
        <p:grpSpPr>
          <a:xfrm>
            <a:off x="101314" y="4239440"/>
            <a:ext cx="11675497" cy="2060481"/>
            <a:chOff x="119378" y="3761829"/>
            <a:chExt cx="11675497" cy="2060481"/>
          </a:xfrm>
        </p:grpSpPr>
        <p:sp>
          <p:nvSpPr>
            <p:cNvPr id="5" name="TextBox 4"/>
            <p:cNvSpPr txBox="1"/>
            <p:nvPr/>
          </p:nvSpPr>
          <p:spPr>
            <a:xfrm>
              <a:off x="119378" y="3893265"/>
              <a:ext cx="42555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 million points, 10 thousand centroids, 10 feature dimensions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to 20 nodes of Intel KNL7250 processors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15x speedups over Spark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MLlib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1445" y="3761829"/>
              <a:ext cx="366569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500K or 1 million data points of feature dimension 300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Running on single KNL 7250 (Harp-DAAL) vs. single K80 GPU (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PyTorch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achieves 3x to 6x speedups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7144" y="3790985"/>
              <a:ext cx="391773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Twitter with 44 million vertices, 2 billion edges, subgraph templates of 10 to 12 vertices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 nodes of Intel Xeon E5 2670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2x to 5x speedups over state-of-the-art MPI-Fascia solution 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8CEA830-1C40-41E0-A8E4-C1A0B20A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4" y="123025"/>
            <a:ext cx="12506054" cy="762000"/>
          </a:xfrm>
        </p:spPr>
        <p:txBody>
          <a:bodyPr/>
          <a:lstStyle/>
          <a:p>
            <a: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  <a:t>      Harp v. Spark                   Harp v. Torch            Harp v. MPI</a:t>
            </a:r>
            <a:b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DA3219-8307-4F48-AABE-611B824F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7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61B9-CC3C-4FF5-9158-30DECB8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2394"/>
            <a:ext cx="5887335" cy="5459188"/>
          </a:xfrm>
        </p:spPr>
        <p:txBody>
          <a:bodyPr>
            <a:normAutofit/>
          </a:bodyPr>
          <a:lstStyle/>
          <a:p>
            <a:r>
              <a:rPr lang="en-US" sz="2400" dirty="0"/>
              <a:t>Mahout was Hadoop machine learning library but largely abandoned as Spark outperformed Hadoop</a:t>
            </a:r>
          </a:p>
          <a:p>
            <a:r>
              <a:rPr lang="en-US" sz="2400" dirty="0"/>
              <a:t>SPIDAL outperforms Spark </a:t>
            </a:r>
            <a:r>
              <a:rPr lang="en-US" sz="2400" dirty="0" err="1"/>
              <a:t>MLlib</a:t>
            </a:r>
            <a:r>
              <a:rPr lang="en-US" sz="2400" dirty="0"/>
              <a:t> and Flink due to better communication and better dataflow or BSP communication.</a:t>
            </a:r>
          </a:p>
          <a:p>
            <a:r>
              <a:rPr lang="en-US" sz="2400" dirty="0"/>
              <a:t>Has Harp-(DAAL) optimized machine learning interface</a:t>
            </a:r>
          </a:p>
          <a:p>
            <a:r>
              <a:rPr lang="en-US" sz="2400" dirty="0"/>
              <a:t>SPIDAL also has community algorithms</a:t>
            </a:r>
          </a:p>
          <a:p>
            <a:pPr lvl="1"/>
            <a:r>
              <a:rPr lang="en-US" sz="2400" dirty="0"/>
              <a:t>Biomolecular Simulation</a:t>
            </a:r>
          </a:p>
          <a:p>
            <a:pPr lvl="1"/>
            <a:r>
              <a:rPr lang="en-US" sz="2400" dirty="0"/>
              <a:t>Graphs for Network Science</a:t>
            </a:r>
          </a:p>
          <a:p>
            <a:pPr lvl="1"/>
            <a:r>
              <a:rPr lang="en-US" sz="2400" dirty="0"/>
              <a:t>Image processing for pathology and polar science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E3EF-B262-4D75-A72C-5C13A48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87335" cy="762000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Mahout and SPIDAL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B905C-EF7A-402C-ABF0-0F0F6007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Inline image 1">
            <a:extLst>
              <a:ext uri="{FF2B5EF4-FFF2-40B4-BE49-F238E27FC236}">
                <a16:creationId xmlns:a16="http://schemas.microsoft.com/office/drawing/2014/main" id="{4C1A3C20-4C3C-402B-B0C6-AB4A39E9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3D3AF-1EBE-46C7-91B3-FFD96598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5" y="0"/>
            <a:ext cx="63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589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26790</TotalTime>
  <Words>1165</Words>
  <Application>Microsoft Office PowerPoint</Application>
  <PresentationFormat>Widescreen</PresentationFormat>
  <Paragraphs>158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Franklin Gothic Medium</vt:lpstr>
      <vt:lpstr>Montserrat</vt:lpstr>
      <vt:lpstr>Times New Roman</vt:lpstr>
      <vt:lpstr>ThemeSPIDAL</vt:lpstr>
      <vt:lpstr>High Performance Big Data Computing  in the Digital Science Center </vt:lpstr>
      <vt:lpstr>Requirements</vt:lpstr>
      <vt:lpstr>PowerPoint Presentation</vt:lpstr>
      <vt:lpstr>HPC-ABDS  Integrated wide range of HPC and Big Data technologies. I gave up updating list in January 2016!</vt:lpstr>
      <vt:lpstr>Harp Plugin for Hadoop: Important part of Twister2</vt:lpstr>
      <vt:lpstr>Run time software for Harp</vt:lpstr>
      <vt:lpstr>Dynamic Rotation Control for Latent Dirichlet Allocation and Matrix Factorization SGD (stochastic gradient descent)</vt:lpstr>
      <vt:lpstr>      Harp v. Spark                   Harp v. Torch            Harp v. MPI </vt:lpstr>
      <vt:lpstr>Mahout and SPIDAL</vt:lpstr>
      <vt:lpstr>Qiu Core SPIDAL Parallel HPC Library with Collective Used</vt:lpstr>
      <vt:lpstr>Twister2: “Next Generation Grid - Edge – HPC Cloud” Programming Environment </vt:lpstr>
      <vt:lpstr>Integrating HPC and Apache Programming Environments</vt:lpstr>
      <vt:lpstr>Twister:Net Communication Structure</vt:lpstr>
      <vt:lpstr>Kmeans Clustering. Twister:Net BSP(MPI) DFW and Spark</vt:lpstr>
      <vt:lpstr>Terasort: Twister:Net BSP(MPI) DFW and Flink </vt:lpstr>
      <vt:lpstr>Twister:Net and Apache Heron for Streaming</vt:lpstr>
      <vt:lpstr>Dataflow at Different Grain sizes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323</cp:revision>
  <dcterms:created xsi:type="dcterms:W3CDTF">2017-06-12T19:54:34Z</dcterms:created>
  <dcterms:modified xsi:type="dcterms:W3CDTF">2018-04-11T16:21:12Z</dcterms:modified>
</cp:coreProperties>
</file>