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86" r:id="rId2"/>
    <p:sldId id="285" r:id="rId3"/>
    <p:sldId id="283" r:id="rId4"/>
    <p:sldId id="282" r:id="rId5"/>
    <p:sldId id="278" r:id="rId6"/>
    <p:sldId id="258" r:id="rId7"/>
    <p:sldId id="279" r:id="rId8"/>
    <p:sldId id="287" r:id="rId9"/>
    <p:sldId id="288" r:id="rId10"/>
    <p:sldId id="290" r:id="rId11"/>
    <p:sldId id="291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Judy" initials="Q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0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7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6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+mn-ea"/>
              </a:rPr>
              <a:t>HPSA18: </a:t>
            </a:r>
            <a:endParaRPr lang="x-none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Logistics</a:t>
            </a:r>
            <a:endParaRPr lang="x-none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6C8CCF-0E85-4EE0-9585-6B5E540A4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90550"/>
              </p:ext>
            </p:extLst>
          </p:nvPr>
        </p:nvGraphicFramePr>
        <p:xfrm>
          <a:off x="2810654" y="3583877"/>
          <a:ext cx="8471942" cy="242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815">
                  <a:extLst>
                    <a:ext uri="{9D8B030D-6E8A-4147-A177-3AD203B41FA5}">
                      <a16:colId xmlns:a16="http://schemas.microsoft.com/office/drawing/2014/main" val="2151295921"/>
                    </a:ext>
                  </a:extLst>
                </a:gridCol>
                <a:gridCol w="3406822">
                  <a:extLst>
                    <a:ext uri="{9D8B030D-6E8A-4147-A177-3AD203B41FA5}">
                      <a16:colId xmlns:a16="http://schemas.microsoft.com/office/drawing/2014/main" val="1522759365"/>
                    </a:ext>
                  </a:extLst>
                </a:gridCol>
                <a:gridCol w="2830305">
                  <a:extLst>
                    <a:ext uri="{9D8B030D-6E8A-4147-A177-3AD203B41FA5}">
                      <a16:colId xmlns:a16="http://schemas.microsoft.com/office/drawing/2014/main" val="940520089"/>
                    </a:ext>
                  </a:extLst>
                </a:gridCol>
              </a:tblGrid>
              <a:tr h="378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7:00 am – 8:00 am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Breakfast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Luddy</a:t>
                      </a:r>
                      <a:r>
                        <a:rPr lang="en-US" sz="1600" dirty="0">
                          <a:effectLst/>
                        </a:rPr>
                        <a:t> Room 3166 (3</a:t>
                      </a:r>
                      <a:r>
                        <a:rPr lang="en-US" sz="1600" baseline="30000" dirty="0">
                          <a:effectLst/>
                        </a:rPr>
                        <a:t>rd</a:t>
                      </a:r>
                      <a:r>
                        <a:rPr lang="en-US" sz="1600" dirty="0">
                          <a:effectLst/>
                        </a:rPr>
                        <a:t> floor)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753242"/>
                  </a:ext>
                </a:extLst>
              </a:tr>
              <a:tr h="3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10:00 am – 10:30 am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Break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03504"/>
                  </a:ext>
                </a:extLst>
              </a:tr>
              <a:tr h="3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12:00 pm – 1:00 pm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Community Center (1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floor)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525889"/>
                  </a:ext>
                </a:extLst>
              </a:tr>
              <a:tr h="3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2:40 pm – 3:00 pm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Break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98291"/>
                  </a:ext>
                </a:extLst>
              </a:tr>
              <a:tr h="3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4:30 pm – 6:00 pm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Panel Session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Community Center (1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r>
                        <a:rPr lang="en-US" sz="1600">
                          <a:effectLst/>
                        </a:rPr>
                        <a:t> floor)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869711"/>
                  </a:ext>
                </a:extLst>
              </a:tr>
              <a:tr h="376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6:30 pm – 8:30 pm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Dinner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Finch’s Brasserie Restaurant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0895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9F8D052-954A-403E-A624-3246CAEB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1" y="3937388"/>
            <a:ext cx="1764057" cy="1475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04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choices in software systems in Clouds and HPC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75ED1-A18B-4C02-92DF-BAF78BA0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33" y="1452642"/>
            <a:ext cx="2356882" cy="42369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HPC-ABDS takes cloud software augmented by HPC when needed to improve performance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13112-8C30-4895-99AE-BAE2B3693A1E}"/>
              </a:ext>
            </a:extLst>
          </p:cNvPr>
          <p:cNvSpPr txBox="1"/>
          <p:nvPr/>
        </p:nvSpPr>
        <p:spPr>
          <a:xfrm>
            <a:off x="671133" y="4399612"/>
            <a:ext cx="1867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16 of 21 layers plus languages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F6358-43B7-4BB9-A5AC-C1A696AB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6" y="1941226"/>
            <a:ext cx="7704944" cy="49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1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967CCE-4C42-4F13-820E-0C3C91F3E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image14.png">
            <a:extLst>
              <a:ext uri="{FF2B5EF4-FFF2-40B4-BE49-F238E27FC236}">
                <a16:creationId xmlns:a16="http://schemas.microsoft.com/office/drawing/2014/main" id="{DA6B8E76-F1F7-4290-9205-6FE7B7F0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8" y="807551"/>
            <a:ext cx="10756242" cy="47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0158512-0DB7-4B6E-8395-1D84E63FD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87" y="5779384"/>
            <a:ext cx="9839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Figure.  Cloud-HPC interoperable software for High Performance Big Data Analytics at Scale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72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Difficulty in Parallelism</a:t>
            </a:r>
            <a:br>
              <a:rPr lang="en-US" dirty="0"/>
            </a:br>
            <a:endParaRPr lang="en-US" sz="16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F4D34-0F4C-4A30-9F95-A7B86424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98" y="1952015"/>
            <a:ext cx="9398833" cy="4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967CCE-4C42-4F13-820E-0C3C91F3E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6AA75-C8EC-4E84-AA19-3057B0EAC6E2}"/>
              </a:ext>
            </a:extLst>
          </p:cNvPr>
          <p:cNvSpPr/>
          <p:nvPr/>
        </p:nvSpPr>
        <p:spPr>
          <a:xfrm>
            <a:off x="977286" y="958334"/>
            <a:ext cx="753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 a Community of Communities </a:t>
            </a:r>
          </a:p>
        </p:txBody>
      </p:sp>
      <p:pic>
        <p:nvPicPr>
          <p:cNvPr id="6" name="Picture 2" descr="https://lh6.googleusercontent.com/H1bc-8bOSRhzdxBnrWyG-E1UIW1TgPb69TXRhPiMBKOS0RK_2Ks1UbeuMxAghotQOV5POpCQ4Ox2srcgIU-O2JQYIQgcCUOtssjymdM_sByu2cUI5ItPpQNXqLdyPcC-Z3EHbYzIqKo">
            <a:extLst>
              <a:ext uri="{FF2B5EF4-FFF2-40B4-BE49-F238E27FC236}">
                <a16:creationId xmlns:a16="http://schemas.microsoft.com/office/drawing/2014/main" id="{58DB3DD3-442A-4853-86BE-A9D7FA20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41" y="1821895"/>
            <a:ext cx="4096214" cy="49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2B2D6-9FD3-48BE-A1E8-E275F0A7A42D}"/>
              </a:ext>
            </a:extLst>
          </p:cNvPr>
          <p:cNvSpPr txBox="1"/>
          <p:nvPr/>
        </p:nvSpPr>
        <p:spPr>
          <a:xfrm>
            <a:off x="704343" y="3227915"/>
            <a:ext cx="6506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BDECng</a:t>
            </a:r>
            <a:r>
              <a:rPr lang="en-US" dirty="0"/>
              <a:t> community is engaged in a shaping strategy and process that builds on the collective expertise of an expanded community: New application domains, Infrastructure providers, Technology community.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C32B8-C6CD-43E2-85E8-7D7AF180C20C}"/>
              </a:ext>
            </a:extLst>
          </p:cNvPr>
          <p:cNvSpPr txBox="1"/>
          <p:nvPr/>
        </p:nvSpPr>
        <p:spPr>
          <a:xfrm>
            <a:off x="704343" y="2304585"/>
            <a:ext cx="600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</a:t>
            </a:r>
            <a:r>
              <a:rPr lang="en-US" b="1" dirty="0" err="1"/>
              <a:t>BDECng</a:t>
            </a:r>
            <a:r>
              <a:rPr lang="en-US" b="1" dirty="0"/>
              <a:t> meeting: Indiana University Bloomington October 3-5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F8A9-891A-4136-A5D0-13311ABB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F214A0-086A-40CF-9B65-7D986BDE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82" y="2256697"/>
            <a:ext cx="5503888" cy="4338975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400" dirty="0"/>
              <a:t>Rick Van </a:t>
            </a:r>
            <a:r>
              <a:rPr lang="en-US" sz="1400" dirty="0" err="1"/>
              <a:t>Kooten</a:t>
            </a:r>
            <a:r>
              <a:rPr lang="en-US" sz="1400" dirty="0"/>
              <a:t> OVPR, Judy </a:t>
            </a:r>
            <a:r>
              <a:rPr lang="en-US" sz="1400" dirty="0" err="1"/>
              <a:t>Qiu</a:t>
            </a:r>
            <a:r>
              <a:rPr lang="en-US" sz="1400" dirty="0"/>
              <a:t> IU, and X. Sean Wang Fudan: </a:t>
            </a:r>
            <a:r>
              <a:rPr lang="en-US" sz="1400" b="1" dirty="0"/>
              <a:t>Introduction</a:t>
            </a:r>
          </a:p>
          <a:p>
            <a:r>
              <a:rPr lang="en-US" sz="1400" dirty="0"/>
              <a:t>Linton Ward, IBM Building the cognitive platform to accelerate innovation (</a:t>
            </a:r>
            <a:r>
              <a:rPr lang="en-US" sz="1400" b="1" dirty="0"/>
              <a:t>Keynote 1</a:t>
            </a:r>
            <a:r>
              <a:rPr lang="en-US" sz="1400" dirty="0"/>
              <a:t>)</a:t>
            </a:r>
          </a:p>
          <a:p>
            <a:r>
              <a:rPr lang="en-US" sz="1400" dirty="0"/>
              <a:t>Nathan </a:t>
            </a:r>
            <a:r>
              <a:rPr lang="en-US" sz="1400" dirty="0" err="1"/>
              <a:t>Greeneltch</a:t>
            </a:r>
            <a:r>
              <a:rPr lang="en-US" sz="1400" dirty="0"/>
              <a:t> Intel, Learn Faster with Intel Data Analytics Acceleration Library (DAAL)</a:t>
            </a:r>
          </a:p>
          <a:p>
            <a:r>
              <a:rPr lang="en-US" sz="1400" dirty="0"/>
              <a:t>Takuya Araki NEC, SX-Aurora TSUBASA and its application to machine learning</a:t>
            </a:r>
          </a:p>
          <a:p>
            <a:r>
              <a:rPr lang="en-US" sz="1400" dirty="0"/>
              <a:t>Anthony </a:t>
            </a:r>
            <a:r>
              <a:rPr lang="en-US" sz="1400" dirty="0" err="1"/>
              <a:t>Skjellum</a:t>
            </a:r>
            <a:r>
              <a:rPr lang="en-US" sz="1400" dirty="0"/>
              <a:t> UTC MPI and MPI-like Middleware in the Age of HPC Analytics</a:t>
            </a:r>
          </a:p>
          <a:p>
            <a:r>
              <a:rPr lang="en-US" sz="1400" dirty="0"/>
              <a:t>Andrew </a:t>
            </a:r>
            <a:r>
              <a:rPr lang="en-US" sz="1400" dirty="0" err="1"/>
              <a:t>Younge</a:t>
            </a:r>
            <a:r>
              <a:rPr lang="en-US" sz="1400" dirty="0"/>
              <a:t> Sandia,  Supporting High Performance Analysts with System Software for Virtualized Supercomputing</a:t>
            </a:r>
          </a:p>
          <a:p>
            <a:r>
              <a:rPr lang="en-US" sz="1400" dirty="0"/>
              <a:t>Anil </a:t>
            </a:r>
            <a:r>
              <a:rPr lang="en-US" sz="1400" dirty="0" err="1"/>
              <a:t>Vullikanti</a:t>
            </a:r>
            <a:r>
              <a:rPr lang="en-US" sz="1400" dirty="0"/>
              <a:t> Virginia Tech, Finding Trees and Anomalous Subgraphs in Parallel</a:t>
            </a:r>
          </a:p>
          <a:p>
            <a:r>
              <a:rPr lang="en-US" sz="1400" dirty="0"/>
              <a:t>Albert Jonathan Univ. of Minnesota, Geo-Distributed Clouds For Data Analytics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93EBD-959F-4AC8-9920-CF1CF8F0D2CA}"/>
              </a:ext>
            </a:extLst>
          </p:cNvPr>
          <p:cNvSpPr txBox="1">
            <a:spLocks/>
          </p:cNvSpPr>
          <p:nvPr/>
        </p:nvSpPr>
        <p:spPr>
          <a:xfrm>
            <a:off x="6096000" y="2256697"/>
            <a:ext cx="5611318" cy="433897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Tony Hey UK STFC Big Scientific Data and Data Science (</a:t>
            </a:r>
            <a:r>
              <a:rPr lang="en-US" sz="1400" b="1" dirty="0"/>
              <a:t>Keynote2</a:t>
            </a:r>
            <a:r>
              <a:rPr lang="en-US" sz="1400" dirty="0"/>
              <a:t>)</a:t>
            </a:r>
          </a:p>
          <a:p>
            <a:r>
              <a:rPr lang="en-US" sz="1400" dirty="0"/>
              <a:t>Piotr </a:t>
            </a:r>
            <a:r>
              <a:rPr lang="en-US" sz="1400" dirty="0" err="1"/>
              <a:t>Luszczek</a:t>
            </a:r>
            <a:r>
              <a:rPr lang="en-US" sz="1400" dirty="0"/>
              <a:t> Univ. of </a:t>
            </a:r>
            <a:r>
              <a:rPr lang="en-US" sz="1400" dirty="0" err="1"/>
              <a:t>Tenessee</a:t>
            </a:r>
            <a:r>
              <a:rPr lang="en-US" sz="1400" dirty="0"/>
              <a:t>, HPC </a:t>
            </a:r>
            <a:r>
              <a:rPr lang="en-US" sz="1400" dirty="0" err="1"/>
              <a:t>Autotuning</a:t>
            </a:r>
            <a:r>
              <a:rPr lang="en-US" sz="1400" dirty="0"/>
              <a:t> Techniques for Computational Kernels in Data Analytics</a:t>
            </a:r>
          </a:p>
          <a:p>
            <a:r>
              <a:rPr lang="en-US" sz="1400" dirty="0"/>
              <a:t>Scott Michael UITS, IU Big Data Infrastructure</a:t>
            </a:r>
          </a:p>
          <a:p>
            <a:r>
              <a:rPr lang="en-US" sz="1400" dirty="0"/>
              <a:t>Wo Chang NIST, NIST PWG Big Data Reference Architecture for HPC and Analytics</a:t>
            </a:r>
          </a:p>
          <a:p>
            <a:r>
              <a:rPr lang="en-US" sz="1400" dirty="0"/>
              <a:t>X. Sean Wang Fudan University, Overview including Astronomy (SKA) Data Analysis</a:t>
            </a:r>
          </a:p>
          <a:p>
            <a:r>
              <a:rPr lang="en-US" sz="1400" dirty="0" err="1"/>
              <a:t>Weihua</a:t>
            </a:r>
            <a:r>
              <a:rPr lang="en-US" sz="1400" dirty="0"/>
              <a:t> Zhang Fudan, Eunomia: Scaling Concurrent Search Trees under Contention Using HTM</a:t>
            </a:r>
          </a:p>
          <a:p>
            <a:r>
              <a:rPr lang="en-US" sz="1400" dirty="0"/>
              <a:t>Martin </a:t>
            </a:r>
            <a:r>
              <a:rPr lang="en-US" sz="1400" dirty="0" err="1"/>
              <a:t>Swany</a:t>
            </a:r>
            <a:r>
              <a:rPr lang="en-US" sz="1400" dirty="0"/>
              <a:t> IU, Hardware-Accelerated Network Microservices for Big Data and Extreme Scale Computing</a:t>
            </a:r>
          </a:p>
          <a:p>
            <a:r>
              <a:rPr lang="en-US" sz="1400" dirty="0"/>
              <a:t>Geoffrey Fox IU, High Performance Big Data Computing in the Digital Science Center</a:t>
            </a:r>
          </a:p>
          <a:p>
            <a:r>
              <a:rPr lang="en-US" sz="1400" dirty="0"/>
              <a:t>Panel Session (Chair: </a:t>
            </a:r>
            <a:r>
              <a:rPr lang="en-US" sz="1400" b="1" dirty="0"/>
              <a:t>Dennis Gannon</a:t>
            </a:r>
            <a:r>
              <a:rPr lang="en-US" sz="1400" dirty="0"/>
              <a:t>) on 5 year challenges in HPSA</a:t>
            </a:r>
          </a:p>
        </p:txBody>
      </p:sp>
    </p:spTree>
    <p:extLst>
      <p:ext uri="{BB962C8B-B14F-4D97-AF65-F5344CB8AC3E}">
        <p14:creationId xmlns:p14="http://schemas.microsoft.com/office/powerpoint/2010/main" val="14126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+mn-ea"/>
              </a:rPr>
              <a:t>HPSA18: </a:t>
            </a:r>
            <a:endParaRPr lang="x-none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Timer</a:t>
            </a:r>
            <a:endParaRPr lang="x-none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F3B7C-5E02-41BE-A874-AC4F54E8BF32}"/>
              </a:ext>
            </a:extLst>
          </p:cNvPr>
          <p:cNvSpPr txBox="1"/>
          <p:nvPr/>
        </p:nvSpPr>
        <p:spPr>
          <a:xfrm>
            <a:off x="5005338" y="3618345"/>
            <a:ext cx="4675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 presentation including Q/A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5 minutes reminder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5F1D672-8290-4482-AC5B-E8E337F2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3213204"/>
            <a:ext cx="2709333" cy="27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altLang="en-US" dirty="0">
                <a:sym typeface="+mn-ea"/>
              </a:rPr>
              <a:t>HPSA18: </a:t>
            </a:r>
            <a:endParaRPr lang="x-none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A path to future Artificial General Intelligence</a:t>
            </a:r>
            <a:endParaRPr lang="x-none" altLang="en-US" dirty="0"/>
          </a:p>
          <a:p>
            <a:endParaRPr lang="x-none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718E2-AC09-4ECE-B605-7BB36230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1" y="3429000"/>
            <a:ext cx="1812811" cy="249544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E8CAE-D0F6-41C8-A8C6-59AFEC65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184" y="3429000"/>
            <a:ext cx="1953386" cy="2408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F3B7C-5E02-41BE-A874-AC4F54E8BF32}"/>
              </a:ext>
            </a:extLst>
          </p:cNvPr>
          <p:cNvSpPr txBox="1"/>
          <p:nvPr/>
        </p:nvSpPr>
        <p:spPr>
          <a:xfrm>
            <a:off x="5420205" y="3609878"/>
            <a:ext cx="55981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Experiments or Observation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Simulation of Theory or model Supercomputers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Data-Driven or The Fourth Paradigm:</a:t>
            </a:r>
          </a:p>
          <a:p>
            <a:r>
              <a:rPr lang="en-US" dirty="0">
                <a:solidFill>
                  <a:schemeClr val="bg1"/>
                </a:solidFill>
              </a:rPr>
              <a:t>     Data-Intensive Scientific Discovery (aka Data Science)</a:t>
            </a:r>
          </a:p>
        </p:txBody>
      </p:sp>
    </p:spTree>
    <p:extLst>
      <p:ext uri="{BB962C8B-B14F-4D97-AF65-F5344CB8AC3E}">
        <p14:creationId xmlns:p14="http://schemas.microsoft.com/office/powerpoint/2010/main" val="175001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HPSA Vision</a:t>
            </a:r>
            <a:endParaRPr lang="x-none" altLang="en-US" dirty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HPSA involves Large-Scale Data Analytics on High-Performance Computing (HPC) clusters optimized for data analysis. </a:t>
            </a:r>
          </a:p>
          <a:p>
            <a:pPr lvl="1"/>
            <a:r>
              <a:rPr lang="en-US" dirty="0"/>
              <a:t>HPSA has been identified by Gartner in their infrastructure strategies priority matrix under the rubric of Hyperscale computing, as having transformational importance with their top rating in the 5-10 year timeframe. </a:t>
            </a:r>
          </a:p>
          <a:p>
            <a:pPr lvl="1"/>
            <a:r>
              <a:rPr lang="en-US" dirty="0"/>
              <a:t>The potential impact on scientific discovery and economic development from Data Analytics is tremendous.</a:t>
            </a:r>
          </a:p>
          <a:p>
            <a:r>
              <a:rPr lang="en-US" dirty="0"/>
              <a:t>The workshop features innovative research and development in hardware, algorithms and software for big data systems of transformational capability on computer architectures ranging from commodity clouds, hybrid HPC-clouds, and supercomputers. </a:t>
            </a:r>
          </a:p>
          <a:p>
            <a:pPr lvl="1"/>
            <a:r>
              <a:rPr lang="en-US" dirty="0"/>
              <a:t>It aims at performance and security that scales and fully exploit the specialized features (communication, memory, energy, I/O, accelerator) of each different architecture. </a:t>
            </a:r>
          </a:p>
          <a:p>
            <a:pPr lvl="1"/>
            <a:r>
              <a:rPr lang="en-US" dirty="0"/>
              <a:t>Studies of new architectures and benchmarking of existing systems. </a:t>
            </a:r>
          </a:p>
          <a:p>
            <a:r>
              <a:rPr lang="en-US" dirty="0"/>
              <a:t>Applications will range from pleasingly parallel, MapReduce, to Machine Learning (e.g., Random Forest, SVM, Latent Dirichlet Allocation, Clustering and Dimension Reduction), Deep Learning, and Large Graph Analytics.</a:t>
            </a:r>
          </a:p>
          <a:p>
            <a:endParaRPr lang="x-none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Cloud Computing Spending $</a:t>
            </a:r>
            <a:endParaRPr lang="en-US" dirty="0"/>
          </a:p>
        </p:txBody>
      </p:sp>
      <p:pic>
        <p:nvPicPr>
          <p:cNvPr id="6" name="Picture 2" descr="https://blogs-images.forbes.com/louiscolumbus/files/2017/04/growth-of-cloud-computing.jpg">
            <a:extLst>
              <a:ext uri="{FF2B5EF4-FFF2-40B4-BE49-F238E27FC236}">
                <a16:creationId xmlns:a16="http://schemas.microsoft.com/office/drawing/2014/main" id="{DD9AE79B-B0D3-412D-ACC6-6F538226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55" y="1932495"/>
            <a:ext cx="9948267" cy="48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Gartner: Hype Cycle for Emerging Technologies, 2017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84DE17-AB0C-467D-905D-C3DD44642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28"/>
          <a:stretch/>
        </p:blipFill>
        <p:spPr>
          <a:xfrm>
            <a:off x="2286000" y="1959334"/>
            <a:ext cx="9469225" cy="4898666"/>
          </a:xfrm>
          <a:prstGeom prst="rect">
            <a:avLst/>
          </a:prstGeom>
        </p:spPr>
      </p:pic>
      <p:sp>
        <p:nvSpPr>
          <p:cNvPr id="16" name="Right Arrow 19">
            <a:extLst>
              <a:ext uri="{FF2B5EF4-FFF2-40B4-BE49-F238E27FC236}">
                <a16:creationId xmlns:a16="http://schemas.microsoft.com/office/drawing/2014/main" id="{A2E53B36-3784-4515-A461-1D2B380BB9E0}"/>
              </a:ext>
            </a:extLst>
          </p:cNvPr>
          <p:cNvSpPr/>
          <p:nvPr/>
        </p:nvSpPr>
        <p:spPr>
          <a:xfrm rot="9015735">
            <a:off x="5952420" y="1988166"/>
            <a:ext cx="428703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9">
            <a:extLst>
              <a:ext uri="{FF2B5EF4-FFF2-40B4-BE49-F238E27FC236}">
                <a16:creationId xmlns:a16="http://schemas.microsoft.com/office/drawing/2014/main" id="{31E33FF8-DEEB-4483-9DE7-A818277AB8EE}"/>
              </a:ext>
            </a:extLst>
          </p:cNvPr>
          <p:cNvSpPr/>
          <p:nvPr/>
        </p:nvSpPr>
        <p:spPr>
          <a:xfrm rot="10955021">
            <a:off x="6172135" y="2201998"/>
            <a:ext cx="427654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9">
            <a:extLst>
              <a:ext uri="{FF2B5EF4-FFF2-40B4-BE49-F238E27FC236}">
                <a16:creationId xmlns:a16="http://schemas.microsoft.com/office/drawing/2014/main" id="{AFA9F39C-4DFE-42E6-9DC8-71F25D583379}"/>
              </a:ext>
            </a:extLst>
          </p:cNvPr>
          <p:cNvSpPr/>
          <p:nvPr/>
        </p:nvSpPr>
        <p:spPr>
          <a:xfrm rot="10955021">
            <a:off x="6696174" y="2724209"/>
            <a:ext cx="427654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9">
            <a:extLst>
              <a:ext uri="{FF2B5EF4-FFF2-40B4-BE49-F238E27FC236}">
                <a16:creationId xmlns:a16="http://schemas.microsoft.com/office/drawing/2014/main" id="{1B682D6E-56BA-4D43-B66F-5EE863B4C844}"/>
              </a:ext>
            </a:extLst>
          </p:cNvPr>
          <p:cNvSpPr/>
          <p:nvPr/>
        </p:nvSpPr>
        <p:spPr>
          <a:xfrm rot="10955021">
            <a:off x="4608856" y="4458502"/>
            <a:ext cx="427654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4E8B0A2-9CF0-4BD7-B77E-B76A8CB11799}"/>
              </a:ext>
            </a:extLst>
          </p:cNvPr>
          <p:cNvSpPr/>
          <p:nvPr/>
        </p:nvSpPr>
        <p:spPr>
          <a:xfrm rot="10955021">
            <a:off x="4873169" y="4835208"/>
            <a:ext cx="427654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9714A95-B8A9-4D33-A483-EFE0B68D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75" y="3707820"/>
            <a:ext cx="1969575" cy="3211368"/>
          </a:xfrm>
        </p:spPr>
        <p:txBody>
          <a:bodyPr>
            <a:noAutofit/>
          </a:bodyPr>
          <a:lstStyle/>
          <a:p>
            <a:pPr marL="173038" indent="-173038"/>
            <a:r>
              <a:rPr lang="en-US" sz="1200" dirty="0"/>
              <a:t>Published: 21 July 2017 ID: G00314560 </a:t>
            </a:r>
          </a:p>
          <a:p>
            <a:pPr marL="173038" indent="-173038"/>
            <a:r>
              <a:rPr lang="en-US" sz="1200" dirty="0"/>
              <a:t>Analyst(s): Mike J. Walker</a:t>
            </a:r>
          </a:p>
          <a:p>
            <a:pPr marL="0" indent="0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Gartner: Priority Matrix for Emerging Technologies2017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DBF7-3B20-491F-9E64-2AC6B66CD1D6}"/>
              </a:ext>
            </a:extLst>
          </p:cNvPr>
          <p:cNvSpPr txBox="1"/>
          <p:nvPr/>
        </p:nvSpPr>
        <p:spPr>
          <a:xfrm>
            <a:off x="581192" y="3622477"/>
            <a:ext cx="16658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Hype Cycle for Emerging Technologies, 2017</a:t>
            </a:r>
          </a:p>
          <a:p>
            <a:endParaRPr lang="en-US" sz="1100" dirty="0"/>
          </a:p>
          <a:p>
            <a:r>
              <a:rPr lang="en-US" sz="1100" dirty="0"/>
              <a:t>Published: 21 July 2017 ID: G00314560</a:t>
            </a:r>
          </a:p>
          <a:p>
            <a:endParaRPr lang="en-US" sz="1100" dirty="0"/>
          </a:p>
          <a:p>
            <a:r>
              <a:rPr lang="en-US" sz="1100" dirty="0"/>
              <a:t>Analyst(s): Mike J. Walker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DAB04F-0539-4780-B26C-D49331B25F1D}"/>
              </a:ext>
            </a:extLst>
          </p:cNvPr>
          <p:cNvGrpSpPr/>
          <p:nvPr/>
        </p:nvGrpSpPr>
        <p:grpSpPr>
          <a:xfrm>
            <a:off x="2413416" y="1941226"/>
            <a:ext cx="9293903" cy="4916774"/>
            <a:chOff x="2390078" y="21628"/>
            <a:chExt cx="9801922" cy="68363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39D2DC-F0E8-4282-8D2E-0A3289DD3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078" y="21628"/>
              <a:ext cx="9801922" cy="6836372"/>
            </a:xfrm>
            <a:prstGeom prst="rect">
              <a:avLst/>
            </a:prstGeom>
          </p:spPr>
        </p:pic>
        <p:sp>
          <p:nvSpPr>
            <p:cNvPr id="22" name="Right Arrow 19">
              <a:extLst>
                <a:ext uri="{FF2B5EF4-FFF2-40B4-BE49-F238E27FC236}">
                  <a16:creationId xmlns:a16="http://schemas.microsoft.com/office/drawing/2014/main" id="{347981EC-8307-40EC-9946-71C311A95A4A}"/>
                </a:ext>
              </a:extLst>
            </p:cNvPr>
            <p:cNvSpPr/>
            <p:nvPr/>
          </p:nvSpPr>
          <p:spPr>
            <a:xfrm rot="10800000">
              <a:off x="7587032" y="2552731"/>
              <a:ext cx="436020" cy="26734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3" name="Right Arrow 19">
              <a:extLst>
                <a:ext uri="{FF2B5EF4-FFF2-40B4-BE49-F238E27FC236}">
                  <a16:creationId xmlns:a16="http://schemas.microsoft.com/office/drawing/2014/main" id="{446EEB10-3900-48E7-A58F-60A063697DFC}"/>
                </a:ext>
              </a:extLst>
            </p:cNvPr>
            <p:cNvSpPr/>
            <p:nvPr/>
          </p:nvSpPr>
          <p:spPr>
            <a:xfrm rot="10800000">
              <a:off x="7564613" y="1774877"/>
              <a:ext cx="436907" cy="2476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4" name="Right Arrow 19">
              <a:extLst>
                <a:ext uri="{FF2B5EF4-FFF2-40B4-BE49-F238E27FC236}">
                  <a16:creationId xmlns:a16="http://schemas.microsoft.com/office/drawing/2014/main" id="{20FC2860-9434-4908-951E-A457BCFD99CF}"/>
                </a:ext>
              </a:extLst>
            </p:cNvPr>
            <p:cNvSpPr/>
            <p:nvPr/>
          </p:nvSpPr>
          <p:spPr>
            <a:xfrm rot="10800000">
              <a:off x="9708295" y="1179728"/>
              <a:ext cx="436907" cy="2476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5" name="Right Arrow 19">
              <a:extLst>
                <a:ext uri="{FF2B5EF4-FFF2-40B4-BE49-F238E27FC236}">
                  <a16:creationId xmlns:a16="http://schemas.microsoft.com/office/drawing/2014/main" id="{283E13A2-CF39-4D64-B338-26B5A260C52A}"/>
                </a:ext>
              </a:extLst>
            </p:cNvPr>
            <p:cNvSpPr/>
            <p:nvPr/>
          </p:nvSpPr>
          <p:spPr>
            <a:xfrm rot="10800000">
              <a:off x="11487651" y="1235876"/>
              <a:ext cx="436908" cy="24762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6" name="Right Arrow 19">
              <a:extLst>
                <a:ext uri="{FF2B5EF4-FFF2-40B4-BE49-F238E27FC236}">
                  <a16:creationId xmlns:a16="http://schemas.microsoft.com/office/drawing/2014/main" id="{AFE3DB51-6B87-49C6-AFC8-D8D191E2B66D}"/>
                </a:ext>
              </a:extLst>
            </p:cNvPr>
            <p:cNvSpPr/>
            <p:nvPr/>
          </p:nvSpPr>
          <p:spPr>
            <a:xfrm rot="10800000">
              <a:off x="9708977" y="1927277"/>
              <a:ext cx="436020" cy="26734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4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Gartner: Hype Cycle for Cloud Computing, 2017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75ED1-A18B-4C02-92DF-BAF78BA0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75" y="1918886"/>
            <a:ext cx="1969575" cy="4236958"/>
          </a:xfrm>
        </p:spPr>
        <p:txBody>
          <a:bodyPr>
            <a:noAutofit/>
          </a:bodyPr>
          <a:lstStyle/>
          <a:p>
            <a:pPr marL="173038" indent="-173038"/>
            <a:r>
              <a:rPr lang="en-US" sz="1200" dirty="0"/>
              <a:t>Published: 01 August 2017 ID: G00315206</a:t>
            </a:r>
          </a:p>
          <a:p>
            <a:pPr marL="173038" indent="-173038"/>
            <a:r>
              <a:rPr lang="en-US" sz="1200" dirty="0"/>
              <a:t>Analyst(s): David Mitchell Smith | Ed Anderson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2" name="Picture 2" descr="Enlarge Image">
            <a:extLst>
              <a:ext uri="{FF2B5EF4-FFF2-40B4-BE49-F238E27FC236}">
                <a16:creationId xmlns:a16="http://schemas.microsoft.com/office/drawing/2014/main" id="{823180EB-BD42-4438-9987-B699E6BA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17" y="1800519"/>
            <a:ext cx="8914742" cy="50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19">
            <a:extLst>
              <a:ext uri="{FF2B5EF4-FFF2-40B4-BE49-F238E27FC236}">
                <a16:creationId xmlns:a16="http://schemas.microsoft.com/office/drawing/2014/main" id="{649CEF75-6A1B-4655-901F-C5B8FF4BD952}"/>
              </a:ext>
            </a:extLst>
          </p:cNvPr>
          <p:cNvSpPr/>
          <p:nvPr/>
        </p:nvSpPr>
        <p:spPr>
          <a:xfrm rot="10800000">
            <a:off x="4770510" y="2690972"/>
            <a:ext cx="436908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19">
            <a:extLst>
              <a:ext uri="{FF2B5EF4-FFF2-40B4-BE49-F238E27FC236}">
                <a16:creationId xmlns:a16="http://schemas.microsoft.com/office/drawing/2014/main" id="{82D6B9D6-8829-4E8B-BF3C-239978CA4279}"/>
              </a:ext>
            </a:extLst>
          </p:cNvPr>
          <p:cNvSpPr/>
          <p:nvPr/>
        </p:nvSpPr>
        <p:spPr>
          <a:xfrm rot="10955021">
            <a:off x="6497387" y="2035361"/>
            <a:ext cx="436908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19">
            <a:extLst>
              <a:ext uri="{FF2B5EF4-FFF2-40B4-BE49-F238E27FC236}">
                <a16:creationId xmlns:a16="http://schemas.microsoft.com/office/drawing/2014/main" id="{6191F913-84A3-4D68-B153-CC5817A20325}"/>
              </a:ext>
            </a:extLst>
          </p:cNvPr>
          <p:cNvSpPr/>
          <p:nvPr/>
        </p:nvSpPr>
        <p:spPr>
          <a:xfrm rot="11933889">
            <a:off x="4770510" y="2921148"/>
            <a:ext cx="436908" cy="2476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522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2809</TotalTime>
  <Words>705</Words>
  <Application>Microsoft Macintosh PowerPoint</Application>
  <PresentationFormat>Widescreen</PresentationFormat>
  <Paragraphs>83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Gill Sans MT</vt:lpstr>
      <vt:lpstr>Times New Roman</vt:lpstr>
      <vt:lpstr>Wingdings 2</vt:lpstr>
      <vt:lpstr>Dividend</vt:lpstr>
      <vt:lpstr>HPSA18: </vt:lpstr>
      <vt:lpstr>Speakers</vt:lpstr>
      <vt:lpstr>HPSA18: </vt:lpstr>
      <vt:lpstr>HPSA18: </vt:lpstr>
      <vt:lpstr>HPSA Vision</vt:lpstr>
      <vt:lpstr>Cloud Computing Spending $</vt:lpstr>
      <vt:lpstr>Gartner: Hype Cycle for Emerging Technologies, 2017 </vt:lpstr>
      <vt:lpstr>Gartner: Priority Matrix for Emerging Technologies2017</vt:lpstr>
      <vt:lpstr>Gartner: Hype Cycle for Cloud Computing, 2017 </vt:lpstr>
      <vt:lpstr>Different choices in software systems in Clouds and HPC  </vt:lpstr>
      <vt:lpstr>PowerPoint Presentation</vt:lpstr>
      <vt:lpstr>Difficulty in Parallelism 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Rotate Computation Model</dc:title>
  <dc:creator>pb</dc:creator>
  <cp:lastModifiedBy>Microsoft Office User</cp:lastModifiedBy>
  <cp:revision>31</cp:revision>
  <dcterms:created xsi:type="dcterms:W3CDTF">2018-04-05T19:09:02Z</dcterms:created>
  <dcterms:modified xsi:type="dcterms:W3CDTF">2018-04-11T16:21:48Z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