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2.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3.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 id="2147483728" r:id="rId2"/>
    <p:sldMasterId id="2147483740" r:id="rId3"/>
    <p:sldMasterId id="2147483752" r:id="rId4"/>
    <p:sldMasterId id="2147483764" r:id="rId5"/>
    <p:sldMasterId id="2147483780" r:id="rId6"/>
    <p:sldMasterId id="2147483830" r:id="rId7"/>
    <p:sldMasterId id="2147483844" r:id="rId8"/>
    <p:sldMasterId id="2147483886" r:id="rId9"/>
    <p:sldMasterId id="2147483914" r:id="rId10"/>
    <p:sldMasterId id="2147483928" r:id="rId11"/>
    <p:sldMasterId id="2147483954" r:id="rId12"/>
    <p:sldMasterId id="2147483967" r:id="rId13"/>
    <p:sldMasterId id="2147483980" r:id="rId14"/>
  </p:sldMasterIdLst>
  <p:notesMasterIdLst>
    <p:notesMasterId r:id="rId46"/>
  </p:notesMasterIdLst>
  <p:handoutMasterIdLst>
    <p:handoutMasterId r:id="rId47"/>
  </p:handoutMasterIdLst>
  <p:sldIdLst>
    <p:sldId id="674" r:id="rId15"/>
    <p:sldId id="662" r:id="rId16"/>
    <p:sldId id="675" r:id="rId17"/>
    <p:sldId id="634" r:id="rId18"/>
    <p:sldId id="609" r:id="rId19"/>
    <p:sldId id="580" r:id="rId20"/>
    <p:sldId id="667" r:id="rId21"/>
    <p:sldId id="618" r:id="rId22"/>
    <p:sldId id="621" r:id="rId23"/>
    <p:sldId id="637" r:id="rId24"/>
    <p:sldId id="620" r:id="rId25"/>
    <p:sldId id="676" r:id="rId26"/>
    <p:sldId id="655" r:id="rId27"/>
    <p:sldId id="656" r:id="rId28"/>
    <p:sldId id="679" r:id="rId29"/>
    <p:sldId id="589" r:id="rId30"/>
    <p:sldId id="657" r:id="rId31"/>
    <p:sldId id="645" r:id="rId32"/>
    <p:sldId id="646" r:id="rId33"/>
    <p:sldId id="647" r:id="rId34"/>
    <p:sldId id="648" r:id="rId35"/>
    <p:sldId id="650" r:id="rId36"/>
    <p:sldId id="651" r:id="rId37"/>
    <p:sldId id="677" r:id="rId38"/>
    <p:sldId id="515" r:id="rId39"/>
    <p:sldId id="660" r:id="rId40"/>
    <p:sldId id="516" r:id="rId41"/>
    <p:sldId id="615" r:id="rId42"/>
    <p:sldId id="566" r:id="rId43"/>
    <p:sldId id="527" r:id="rId44"/>
    <p:sldId id="661" r:id="rId45"/>
  </p:sldIdLst>
  <p:sldSz cx="12192000" cy="6858000"/>
  <p:notesSz cx="6858000" cy="9144000"/>
  <p:custDataLst>
    <p:tags r:id="rId48"/>
  </p:custDataLst>
  <p:defaultTextStyle>
    <a:defPPr>
      <a:defRPr lang="en-US"/>
    </a:defPPr>
    <a:lvl1pPr marL="0" algn="l" defTabSz="913108" rtl="0" eaLnBrk="1" latinLnBrk="0" hangingPunct="1">
      <a:defRPr sz="1900" kern="1200">
        <a:solidFill>
          <a:schemeClr val="tx1"/>
        </a:solidFill>
        <a:latin typeface="+mn-lt"/>
        <a:ea typeface="+mn-ea"/>
        <a:cs typeface="+mn-cs"/>
      </a:defRPr>
    </a:lvl1pPr>
    <a:lvl2pPr marL="456558"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56" algn="l" defTabSz="913108" rtl="0" eaLnBrk="1" latinLnBrk="0" hangingPunct="1">
      <a:defRPr sz="1900" kern="1200">
        <a:solidFill>
          <a:schemeClr val="tx1"/>
        </a:solidFill>
        <a:latin typeface="+mn-lt"/>
        <a:ea typeface="+mn-ea"/>
        <a:cs typeface="+mn-cs"/>
      </a:defRPr>
    </a:lvl4pPr>
    <a:lvl5pPr marL="1826214" algn="l" defTabSz="913108" rtl="0" eaLnBrk="1" latinLnBrk="0" hangingPunct="1">
      <a:defRPr sz="1900" kern="1200">
        <a:solidFill>
          <a:schemeClr val="tx1"/>
        </a:solidFill>
        <a:latin typeface="+mn-lt"/>
        <a:ea typeface="+mn-ea"/>
        <a:cs typeface="+mn-cs"/>
      </a:defRPr>
    </a:lvl5pPr>
    <a:lvl6pPr marL="2282771" algn="l" defTabSz="913108" rtl="0" eaLnBrk="1" latinLnBrk="0" hangingPunct="1">
      <a:defRPr sz="1900" kern="1200">
        <a:solidFill>
          <a:schemeClr val="tx1"/>
        </a:solidFill>
        <a:latin typeface="+mn-lt"/>
        <a:ea typeface="+mn-ea"/>
        <a:cs typeface="+mn-cs"/>
      </a:defRPr>
    </a:lvl6pPr>
    <a:lvl7pPr marL="2739326" algn="l" defTabSz="913108" rtl="0" eaLnBrk="1" latinLnBrk="0" hangingPunct="1">
      <a:defRPr sz="1900" kern="1200">
        <a:solidFill>
          <a:schemeClr val="tx1"/>
        </a:solidFill>
        <a:latin typeface="+mn-lt"/>
        <a:ea typeface="+mn-ea"/>
        <a:cs typeface="+mn-cs"/>
      </a:defRPr>
    </a:lvl7pPr>
    <a:lvl8pPr marL="3195867" algn="l" defTabSz="913108" rtl="0" eaLnBrk="1" latinLnBrk="0" hangingPunct="1">
      <a:defRPr sz="1900" kern="1200">
        <a:solidFill>
          <a:schemeClr val="tx1"/>
        </a:solidFill>
        <a:latin typeface="+mn-lt"/>
        <a:ea typeface="+mn-ea"/>
        <a:cs typeface="+mn-cs"/>
      </a:defRPr>
    </a:lvl8pPr>
    <a:lvl9pPr marL="3652425" algn="l" defTabSz="913108" rtl="0" eaLnBrk="1" latinLnBrk="0" hangingPunct="1">
      <a:defRPr sz="19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1FC7C60-9558-4C3A-A472-874B57B0C9AF}">
          <p14:sldIdLst>
            <p14:sldId id="674"/>
            <p14:sldId id="662"/>
            <p14:sldId id="675"/>
            <p14:sldId id="634"/>
            <p14:sldId id="609"/>
            <p14:sldId id="580"/>
            <p14:sldId id="667"/>
            <p14:sldId id="618"/>
            <p14:sldId id="621"/>
            <p14:sldId id="637"/>
            <p14:sldId id="620"/>
            <p14:sldId id="676"/>
            <p14:sldId id="655"/>
            <p14:sldId id="656"/>
            <p14:sldId id="679"/>
            <p14:sldId id="589"/>
            <p14:sldId id="657"/>
            <p14:sldId id="645"/>
            <p14:sldId id="646"/>
            <p14:sldId id="647"/>
            <p14:sldId id="648"/>
            <p14:sldId id="650"/>
            <p14:sldId id="651"/>
            <p14:sldId id="677"/>
            <p14:sldId id="515"/>
            <p14:sldId id="660"/>
            <p14:sldId id="516"/>
            <p14:sldId id="615"/>
            <p14:sldId id="566"/>
            <p14:sldId id="527"/>
            <p14:sldId id="661"/>
          </p14:sldIdLst>
        </p14:section>
      </p14:sectionLst>
    </p:ex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iu, Judy" initials="Q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ACE3"/>
    <a:srgbClr val="00AAAA"/>
    <a:srgbClr val="009999"/>
    <a:srgbClr val="078F9B"/>
    <a:srgbClr val="2F3A31"/>
    <a:srgbClr val="006666"/>
    <a:srgbClr val="0066CC"/>
    <a:srgbClr val="DEE7F8"/>
    <a:srgbClr val="C2D9FA"/>
    <a:srgbClr val="D5EE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39" autoAdjust="0"/>
    <p:restoredTop sz="94025" autoAdjust="0"/>
  </p:normalViewPr>
  <p:slideViewPr>
    <p:cSldViewPr snapToGrid="0">
      <p:cViewPr varScale="1">
        <p:scale>
          <a:sx n="68" d="100"/>
          <a:sy n="68" d="100"/>
        </p:scale>
        <p:origin x="365" y="67"/>
      </p:cViewPr>
      <p:guideLst>
        <p:guide orient="horz" pos="2136"/>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1" d="100"/>
          <a:sy n="91" d="100"/>
        </p:scale>
        <p:origin x="-320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slide" Target="slides/slide27.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research_committee\LDA\LDA_performan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research_committee\LDA\LDA_performanc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55315911597999"/>
          <c:y val="4.1785375118708397E-2"/>
          <c:w val="0.77941775394017798"/>
          <c:h val="0.73766965471310197"/>
        </c:manualLayout>
      </c:layout>
      <c:scatterChart>
        <c:scatterStyle val="lineMarker"/>
        <c:varyColors val="0"/>
        <c:ser>
          <c:idx val="0"/>
          <c:order val="0"/>
          <c:tx>
            <c:strRef>
              <c:f>Summary!$A$26</c:f>
              <c:strCache>
                <c:ptCount val="1"/>
                <c:pt idx="0">
                  <c:v>Execution Time (hours)</c:v>
                </c:pt>
              </c:strCache>
            </c:strRef>
          </c:tx>
          <c:spPr>
            <a:ln w="25400" cap="rnd">
              <a:solidFill>
                <a:schemeClr val="accent1"/>
              </a:solidFill>
              <a:round/>
            </a:ln>
            <a:effectLst/>
          </c:spPr>
          <c:marker>
            <c:symbol val="circle"/>
            <c:size val="7"/>
            <c:spPr>
              <a:solidFill>
                <a:schemeClr val="accent1"/>
              </a:solidFill>
              <a:ln w="9525">
                <a:solidFill>
                  <a:schemeClr val="accent1"/>
                </a:solidFill>
              </a:ln>
              <a:effectLst/>
            </c:spPr>
          </c:marker>
          <c:xVal>
            <c:numRef>
              <c:f>Summary!$A$29:$A$33</c:f>
              <c:numCache>
                <c:formatCode>General</c:formatCode>
                <c:ptCount val="5"/>
                <c:pt idx="0">
                  <c:v>25</c:v>
                </c:pt>
                <c:pt idx="1">
                  <c:v>50</c:v>
                </c:pt>
                <c:pt idx="2">
                  <c:v>75</c:v>
                </c:pt>
                <c:pt idx="3">
                  <c:v>100</c:v>
                </c:pt>
                <c:pt idx="4">
                  <c:v>125</c:v>
                </c:pt>
              </c:numCache>
            </c:numRef>
          </c:xVal>
          <c:yVal>
            <c:numRef>
              <c:f>Summary!$B$29:$B$33</c:f>
              <c:numCache>
                <c:formatCode>General</c:formatCode>
                <c:ptCount val="5"/>
                <c:pt idx="0">
                  <c:v>21.258725833333202</c:v>
                </c:pt>
                <c:pt idx="1">
                  <c:v>11.66768805555556</c:v>
                </c:pt>
                <c:pt idx="2">
                  <c:v>7.7845363888888857</c:v>
                </c:pt>
                <c:pt idx="3">
                  <c:v>6.4860188888888901</c:v>
                </c:pt>
                <c:pt idx="4">
                  <c:v>5.9587075</c:v>
                </c:pt>
              </c:numCache>
            </c:numRef>
          </c:yVal>
          <c:smooth val="0"/>
          <c:extLst>
            <c:ext xmlns:c16="http://schemas.microsoft.com/office/drawing/2014/chart" uri="{C3380CC4-5D6E-409C-BE32-E72D297353CC}">
              <c16:uniqueId val="{00000000-7565-4A36-9C33-0DE8DFE4744F}"/>
            </c:ext>
          </c:extLst>
        </c:ser>
        <c:dLbls>
          <c:showLegendKey val="0"/>
          <c:showVal val="0"/>
          <c:showCatName val="0"/>
          <c:showSerName val="0"/>
          <c:showPercent val="0"/>
          <c:showBubbleSize val="0"/>
        </c:dLbls>
        <c:axId val="1337962176"/>
        <c:axId val="1337944960"/>
      </c:scatterChart>
      <c:scatterChart>
        <c:scatterStyle val="lineMarker"/>
        <c:varyColors val="0"/>
        <c:ser>
          <c:idx val="1"/>
          <c:order val="1"/>
          <c:tx>
            <c:strRef>
              <c:f>Summary!$G$26</c:f>
              <c:strCache>
                <c:ptCount val="1"/>
                <c:pt idx="0">
                  <c:v>Parallel Efficiency</c:v>
                </c:pt>
              </c:strCache>
            </c:strRef>
          </c:tx>
          <c:spPr>
            <a:ln w="25400" cap="rnd">
              <a:solidFill>
                <a:schemeClr val="accent2"/>
              </a:solidFill>
              <a:round/>
            </a:ln>
            <a:effectLst/>
          </c:spPr>
          <c:marker>
            <c:symbol val="circle"/>
            <c:size val="7"/>
            <c:spPr>
              <a:solidFill>
                <a:schemeClr val="accent2"/>
              </a:solidFill>
              <a:ln w="9525">
                <a:solidFill>
                  <a:schemeClr val="accent2"/>
                </a:solidFill>
              </a:ln>
              <a:effectLst/>
            </c:spPr>
          </c:marker>
          <c:dPt>
            <c:idx val="1"/>
            <c:bubble3D val="0"/>
            <c:spPr>
              <a:ln w="25400" cap="rnd">
                <a:solidFill>
                  <a:schemeClr val="accent2"/>
                </a:solidFill>
                <a:prstDash val="dash"/>
                <a:round/>
              </a:ln>
              <a:effectLst/>
            </c:spPr>
            <c:extLst>
              <c:ext xmlns:c16="http://schemas.microsoft.com/office/drawing/2014/chart" uri="{C3380CC4-5D6E-409C-BE32-E72D297353CC}">
                <c16:uniqueId val="{00000002-7565-4A36-9C33-0DE8DFE4744F}"/>
              </c:ext>
            </c:extLst>
          </c:dPt>
          <c:xVal>
            <c:numRef>
              <c:f>Summary!$A$28:$A$33</c:f>
              <c:numCache>
                <c:formatCode>General</c:formatCode>
                <c:ptCount val="6"/>
                <c:pt idx="0">
                  <c:v>1</c:v>
                </c:pt>
                <c:pt idx="1">
                  <c:v>25</c:v>
                </c:pt>
                <c:pt idx="2">
                  <c:v>50</c:v>
                </c:pt>
                <c:pt idx="3">
                  <c:v>75</c:v>
                </c:pt>
                <c:pt idx="4">
                  <c:v>100</c:v>
                </c:pt>
                <c:pt idx="5">
                  <c:v>125</c:v>
                </c:pt>
              </c:numCache>
            </c:numRef>
          </c:xVal>
          <c:yVal>
            <c:numRef>
              <c:f>Summary!$D$28:$D$33</c:f>
              <c:numCache>
                <c:formatCode>General</c:formatCode>
                <c:ptCount val="6"/>
                <c:pt idx="0">
                  <c:v>1</c:v>
                </c:pt>
                <c:pt idx="1">
                  <c:v>1</c:v>
                </c:pt>
                <c:pt idx="2">
                  <c:v>0.91100849337547296</c:v>
                </c:pt>
                <c:pt idx="3">
                  <c:v>0.91029723421408404</c:v>
                </c:pt>
                <c:pt idx="4">
                  <c:v>0.81940579412092696</c:v>
                </c:pt>
                <c:pt idx="5">
                  <c:v>0.71353480040204398</c:v>
                </c:pt>
              </c:numCache>
            </c:numRef>
          </c:yVal>
          <c:smooth val="0"/>
          <c:extLst>
            <c:ext xmlns:c16="http://schemas.microsoft.com/office/drawing/2014/chart" uri="{C3380CC4-5D6E-409C-BE32-E72D297353CC}">
              <c16:uniqueId val="{00000003-7565-4A36-9C33-0DE8DFE4744F}"/>
            </c:ext>
          </c:extLst>
        </c:ser>
        <c:dLbls>
          <c:showLegendKey val="0"/>
          <c:showVal val="0"/>
          <c:showCatName val="0"/>
          <c:showSerName val="0"/>
          <c:showPercent val="0"/>
          <c:showBubbleSize val="0"/>
        </c:dLbls>
        <c:axId val="1337926896"/>
        <c:axId val="1337931568"/>
      </c:scatterChart>
      <c:valAx>
        <c:axId val="13379621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en-US"/>
                  <a:t>Nodes</a:t>
                </a:r>
              </a:p>
            </c:rich>
          </c:tx>
          <c:layout>
            <c:manualLayout>
              <c:xMode val="edge"/>
              <c:yMode val="edge"/>
              <c:x val="0.44752773656916101"/>
              <c:y val="0.8550526297888140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337944960"/>
        <c:crosses val="autoZero"/>
        <c:crossBetween val="midCat"/>
      </c:valAx>
      <c:valAx>
        <c:axId val="1337944960"/>
        <c:scaling>
          <c:orientation val="minMax"/>
          <c:max val="30"/>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Execution Time (hours)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337962176"/>
        <c:crosses val="autoZero"/>
        <c:crossBetween val="midCat"/>
      </c:valAx>
      <c:valAx>
        <c:axId val="1337931568"/>
        <c:scaling>
          <c:orientation val="minMax"/>
        </c:scaling>
        <c:delete val="0"/>
        <c:axPos val="r"/>
        <c:title>
          <c:tx>
            <c:rich>
              <a:bodyPr rot="5400000"/>
              <a:lstStyle/>
              <a:p>
                <a:pPr>
                  <a:defRPr/>
                </a:pPr>
                <a:r>
                  <a:rPr lang="en-US"/>
                  <a:t>Parallel Efficiency</a:t>
                </a:r>
              </a:p>
            </c:rich>
          </c:tx>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337926896"/>
        <c:crosses val="max"/>
        <c:crossBetween val="midCat"/>
        <c:majorUnit val="0.1"/>
      </c:valAx>
      <c:valAx>
        <c:axId val="1337926896"/>
        <c:scaling>
          <c:orientation val="minMax"/>
        </c:scaling>
        <c:delete val="1"/>
        <c:axPos val="b"/>
        <c:numFmt formatCode="General" sourceLinked="1"/>
        <c:majorTickMark val="out"/>
        <c:minorTickMark val="none"/>
        <c:tickLblPos val="nextTo"/>
        <c:crossAx val="1337931568"/>
        <c:crosses val="autoZero"/>
        <c:crossBetween val="midCat"/>
      </c:valAx>
      <c:spPr>
        <a:noFill/>
        <a:ln>
          <a:noFill/>
        </a:ln>
        <a:effectLst/>
      </c:spPr>
    </c:plotArea>
    <c:legend>
      <c:legendPos val="b"/>
      <c:layout>
        <c:manualLayout>
          <c:xMode val="edge"/>
          <c:yMode val="edge"/>
          <c:x val="1.8744975718614901E-2"/>
          <c:y val="0.90148064802136696"/>
          <c:w val="0.94479655622757297"/>
          <c:h val="8.1007497004369697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304195671193305E-2"/>
          <c:y val="4.6661739446579399E-2"/>
          <c:w val="0.79324178680563495"/>
          <c:h val="0.71508395808369796"/>
        </c:manualLayout>
      </c:layout>
      <c:scatterChart>
        <c:scatterStyle val="lineMarker"/>
        <c:varyColors val="0"/>
        <c:ser>
          <c:idx val="0"/>
          <c:order val="0"/>
          <c:tx>
            <c:strRef>
              <c:f>Summary!$A$26</c:f>
              <c:strCache>
                <c:ptCount val="1"/>
                <c:pt idx="0">
                  <c:v>Execution Time (hours)</c:v>
                </c:pt>
              </c:strCache>
            </c:strRef>
          </c:tx>
          <c:spPr>
            <a:ln w="25400" cap="rnd">
              <a:solidFill>
                <a:schemeClr val="accent1"/>
              </a:solidFill>
              <a:round/>
            </a:ln>
            <a:effectLst/>
          </c:spPr>
          <c:marker>
            <c:symbol val="circle"/>
            <c:size val="7"/>
            <c:spPr>
              <a:solidFill>
                <a:schemeClr val="accent1"/>
              </a:solidFill>
              <a:ln w="9525">
                <a:solidFill>
                  <a:schemeClr val="accent1"/>
                </a:solidFill>
              </a:ln>
              <a:effectLst/>
            </c:spPr>
          </c:marker>
          <c:xVal>
            <c:numRef>
              <c:f>Summary!$G$29:$G$33</c:f>
              <c:numCache>
                <c:formatCode>General</c:formatCode>
                <c:ptCount val="5"/>
                <c:pt idx="0">
                  <c:v>10</c:v>
                </c:pt>
                <c:pt idx="1">
                  <c:v>15</c:v>
                </c:pt>
                <c:pt idx="2">
                  <c:v>20</c:v>
                </c:pt>
                <c:pt idx="3">
                  <c:v>25</c:v>
                </c:pt>
                <c:pt idx="4">
                  <c:v>30</c:v>
                </c:pt>
              </c:numCache>
            </c:numRef>
          </c:xVal>
          <c:yVal>
            <c:numRef>
              <c:f>Summary!$H$29:$H$33</c:f>
              <c:numCache>
                <c:formatCode>General</c:formatCode>
                <c:ptCount val="5"/>
                <c:pt idx="0">
                  <c:v>19.212878611111119</c:v>
                </c:pt>
                <c:pt idx="1">
                  <c:v>14.00901416666667</c:v>
                </c:pt>
                <c:pt idx="2">
                  <c:v>10.60979083333333</c:v>
                </c:pt>
                <c:pt idx="3">
                  <c:v>8.430642777777777</c:v>
                </c:pt>
                <c:pt idx="4">
                  <c:v>7.3704905555555547</c:v>
                </c:pt>
              </c:numCache>
            </c:numRef>
          </c:yVal>
          <c:smooth val="0"/>
          <c:extLst>
            <c:ext xmlns:c16="http://schemas.microsoft.com/office/drawing/2014/chart" uri="{C3380CC4-5D6E-409C-BE32-E72D297353CC}">
              <c16:uniqueId val="{00000000-7DFF-402C-8D81-7CC225E28A4F}"/>
            </c:ext>
          </c:extLst>
        </c:ser>
        <c:dLbls>
          <c:showLegendKey val="0"/>
          <c:showVal val="0"/>
          <c:showCatName val="0"/>
          <c:showSerName val="0"/>
          <c:showPercent val="0"/>
          <c:showBubbleSize val="0"/>
        </c:dLbls>
        <c:axId val="-2025736656"/>
        <c:axId val="-2025772944"/>
      </c:scatterChart>
      <c:scatterChart>
        <c:scatterStyle val="lineMarker"/>
        <c:varyColors val="0"/>
        <c:ser>
          <c:idx val="1"/>
          <c:order val="1"/>
          <c:tx>
            <c:strRef>
              <c:f>Summary!$G$26</c:f>
              <c:strCache>
                <c:ptCount val="1"/>
                <c:pt idx="0">
                  <c:v>Parallel Efficiency</c:v>
                </c:pt>
              </c:strCache>
            </c:strRef>
          </c:tx>
          <c:spPr>
            <a:ln w="25400" cap="rnd">
              <a:solidFill>
                <a:schemeClr val="accent2"/>
              </a:solidFill>
              <a:round/>
            </a:ln>
            <a:effectLst/>
          </c:spPr>
          <c:marker>
            <c:symbol val="circle"/>
            <c:size val="7"/>
            <c:spPr>
              <a:solidFill>
                <a:schemeClr val="accent2"/>
              </a:solidFill>
              <a:ln w="9525">
                <a:solidFill>
                  <a:schemeClr val="accent2"/>
                </a:solidFill>
              </a:ln>
              <a:effectLst/>
            </c:spPr>
          </c:marker>
          <c:dPt>
            <c:idx val="1"/>
            <c:bubble3D val="0"/>
            <c:spPr>
              <a:ln w="25400" cap="rnd">
                <a:solidFill>
                  <a:schemeClr val="accent2"/>
                </a:solidFill>
                <a:prstDash val="dash"/>
                <a:round/>
              </a:ln>
              <a:effectLst/>
            </c:spPr>
            <c:extLst>
              <c:ext xmlns:c16="http://schemas.microsoft.com/office/drawing/2014/chart" uri="{C3380CC4-5D6E-409C-BE32-E72D297353CC}">
                <c16:uniqueId val="{00000002-7DFF-402C-8D81-7CC225E28A4F}"/>
              </c:ext>
            </c:extLst>
          </c:dPt>
          <c:xVal>
            <c:numRef>
              <c:f>Summary!$G$28:$G$33</c:f>
              <c:numCache>
                <c:formatCode>General</c:formatCode>
                <c:ptCount val="6"/>
                <c:pt idx="0">
                  <c:v>1</c:v>
                </c:pt>
                <c:pt idx="1">
                  <c:v>10</c:v>
                </c:pt>
                <c:pt idx="2">
                  <c:v>15</c:v>
                </c:pt>
                <c:pt idx="3">
                  <c:v>20</c:v>
                </c:pt>
                <c:pt idx="4">
                  <c:v>25</c:v>
                </c:pt>
                <c:pt idx="5">
                  <c:v>30</c:v>
                </c:pt>
              </c:numCache>
            </c:numRef>
          </c:xVal>
          <c:yVal>
            <c:numRef>
              <c:f>Summary!$J$28:$J$33</c:f>
              <c:numCache>
                <c:formatCode>General</c:formatCode>
                <c:ptCount val="6"/>
                <c:pt idx="0">
                  <c:v>1</c:v>
                </c:pt>
                <c:pt idx="1">
                  <c:v>1</c:v>
                </c:pt>
                <c:pt idx="2">
                  <c:v>0.91431028538879999</c:v>
                </c:pt>
                <c:pt idx="3">
                  <c:v>0.90543154492494804</c:v>
                </c:pt>
                <c:pt idx="4">
                  <c:v>0.91157360678377197</c:v>
                </c:pt>
                <c:pt idx="5">
                  <c:v>0.86890998938233399</c:v>
                </c:pt>
              </c:numCache>
            </c:numRef>
          </c:yVal>
          <c:smooth val="0"/>
          <c:extLst>
            <c:ext xmlns:c16="http://schemas.microsoft.com/office/drawing/2014/chart" uri="{C3380CC4-5D6E-409C-BE32-E72D297353CC}">
              <c16:uniqueId val="{00000003-7DFF-402C-8D81-7CC225E28A4F}"/>
            </c:ext>
          </c:extLst>
        </c:ser>
        <c:dLbls>
          <c:showLegendKey val="0"/>
          <c:showVal val="0"/>
          <c:showCatName val="0"/>
          <c:showSerName val="0"/>
          <c:showPercent val="0"/>
          <c:showBubbleSize val="0"/>
        </c:dLbls>
        <c:axId val="-2025801200"/>
        <c:axId val="-2025788352"/>
      </c:scatterChart>
      <c:valAx>
        <c:axId val="-20257366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a:pPr>
                <a:r>
                  <a:rPr lang="en-US"/>
                  <a:t>Nodes</a:t>
                </a:r>
              </a:p>
            </c:rich>
          </c:tx>
          <c:layout>
            <c:manualLayout>
              <c:xMode val="edge"/>
              <c:yMode val="edge"/>
              <c:x val="0.45643716636869702"/>
              <c:y val="0.8431806492623650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2025772944"/>
        <c:crosses val="autoZero"/>
        <c:crossBetween val="midCat"/>
      </c:valAx>
      <c:valAx>
        <c:axId val="-202577294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Execution Time (hours)</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2025736656"/>
        <c:crosses val="autoZero"/>
        <c:crossBetween val="midCat"/>
      </c:valAx>
      <c:valAx>
        <c:axId val="-2025788352"/>
        <c:scaling>
          <c:orientation val="minMax"/>
          <c:min val="0"/>
        </c:scaling>
        <c:delete val="0"/>
        <c:axPos val="r"/>
        <c:title>
          <c:tx>
            <c:rich>
              <a:bodyPr rot="5400000"/>
              <a:lstStyle/>
              <a:p>
                <a:pPr>
                  <a:defRPr/>
                </a:pPr>
                <a:r>
                  <a:rPr lang="en-US"/>
                  <a:t>Parallel Efficiency</a:t>
                </a:r>
              </a:p>
            </c:rich>
          </c:tx>
          <c:overlay val="0"/>
          <c:spPr>
            <a:noFill/>
            <a:ln>
              <a:noFill/>
            </a:ln>
            <a:effectLst/>
          </c:sp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2025801200"/>
        <c:crosses val="max"/>
        <c:crossBetween val="midCat"/>
        <c:majorUnit val="0.1"/>
      </c:valAx>
      <c:valAx>
        <c:axId val="-2025801200"/>
        <c:scaling>
          <c:orientation val="minMax"/>
        </c:scaling>
        <c:delete val="1"/>
        <c:axPos val="b"/>
        <c:numFmt formatCode="General" sourceLinked="1"/>
        <c:majorTickMark val="out"/>
        <c:minorTickMark val="none"/>
        <c:tickLblPos val="nextTo"/>
        <c:crossAx val="-2025788352"/>
        <c:crosses val="autoZero"/>
        <c:crossBetween val="midCat"/>
      </c:valAx>
      <c:spPr>
        <a:noFill/>
        <a:ln>
          <a:noFill/>
        </a:ln>
        <a:effectLst/>
      </c:spPr>
    </c:plotArea>
    <c:legend>
      <c:legendPos val="b"/>
      <c:layout>
        <c:manualLayout>
          <c:xMode val="edge"/>
          <c:yMode val="edge"/>
          <c:x val="3.9678953174331497E-2"/>
          <c:y val="0.90148064802136696"/>
          <c:w val="0.931914108562517"/>
          <c:h val="8.1007497004369697E-2"/>
        </c:manualLayout>
      </c:layout>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F1667-5784-4C42-938A-E55708F34864}" type="doc">
      <dgm:prSet loTypeId="urn:microsoft.com/office/officeart/2005/8/layout/vList2" loCatId="list" qsTypeId="urn:microsoft.com/office/officeart/2005/8/quickstyle/simple1" qsCatId="simple" csTypeId="urn:microsoft.com/office/officeart/2005/8/colors/accent6_3" csCatId="accent6" phldr="1"/>
      <dgm:spPr/>
      <dgm:t>
        <a:bodyPr/>
        <a:lstStyle/>
        <a:p>
          <a:endParaRPr lang="en-US"/>
        </a:p>
      </dgm:t>
    </dgm:pt>
    <dgm:pt modelId="{5AA6AF3C-E1E0-45DB-92F0-3D7487FBA6D9}">
      <dgm:prSet/>
      <dgm:spPr/>
      <dgm:t>
        <a:bodyPr/>
        <a:lstStyle/>
        <a:p>
          <a:pPr algn="ctr" rtl="0"/>
          <a:r>
            <a:rPr lang="en-US" dirty="0">
              <a:latin typeface="Montserrat" charset="0"/>
              <a:ea typeface="Montserrat" charset="0"/>
              <a:cs typeface="Montserrat" charset="0"/>
            </a:rPr>
            <a:t>(A)   Locking</a:t>
          </a:r>
        </a:p>
      </dgm:t>
    </dgm:pt>
    <dgm:pt modelId="{48B05971-4ED4-4F90-87AD-1C3EBE1AB5F7}" type="parTrans" cxnId="{DEF406F8-DF7A-45F4-9F80-9E48F9C2B054}">
      <dgm:prSet/>
      <dgm:spPr/>
      <dgm:t>
        <a:bodyPr/>
        <a:lstStyle/>
        <a:p>
          <a:endParaRPr lang="en-US"/>
        </a:p>
      </dgm:t>
    </dgm:pt>
    <dgm:pt modelId="{1752AD94-6A26-4075-85F8-C8F6B8764F35}" type="sibTrans" cxnId="{DEF406F8-DF7A-45F4-9F80-9E48F9C2B054}">
      <dgm:prSet/>
      <dgm:spPr/>
      <dgm:t>
        <a:bodyPr/>
        <a:lstStyle/>
        <a:p>
          <a:endParaRPr lang="en-US"/>
        </a:p>
      </dgm:t>
    </dgm:pt>
    <dgm:pt modelId="{F753ED6E-3CF4-4848-B79E-DB58508BE3E5}">
      <dgm:prSet custT="1"/>
      <dgm:spPr/>
      <dgm:t>
        <a:bodyPr/>
        <a:lstStyle/>
        <a:p>
          <a:pPr rtl="0"/>
          <a:r>
            <a:rPr lang="en-US" sz="1800" dirty="0">
              <a:latin typeface="Montserrat" charset="0"/>
              <a:ea typeface="Montserrat" charset="0"/>
              <a:cs typeface="Montserrat" charset="0"/>
            </a:rPr>
            <a:t>Once a process trains a data item, it locks the related model parameters and prevents other processes from accessing them. When the related model parameters are updated, the process unlocks the parameters. Thus the model parameters used in local computation is always the latest. </a:t>
          </a:r>
        </a:p>
      </dgm:t>
    </dgm:pt>
    <dgm:pt modelId="{7E5521F4-01B4-41CB-B090-5B0EB8706589}" type="parTrans" cxnId="{46C40F49-55B1-4E3F-ACAB-A53F0313A161}">
      <dgm:prSet/>
      <dgm:spPr/>
      <dgm:t>
        <a:bodyPr/>
        <a:lstStyle/>
        <a:p>
          <a:endParaRPr lang="en-US"/>
        </a:p>
      </dgm:t>
    </dgm:pt>
    <dgm:pt modelId="{76C53F25-F41F-4602-93B7-D02DFD02CD74}" type="sibTrans" cxnId="{46C40F49-55B1-4E3F-ACAB-A53F0313A161}">
      <dgm:prSet/>
      <dgm:spPr/>
      <dgm:t>
        <a:bodyPr/>
        <a:lstStyle/>
        <a:p>
          <a:endParaRPr lang="en-US"/>
        </a:p>
      </dgm:t>
    </dgm:pt>
    <dgm:pt modelId="{961E4B07-7E89-4549-BE2A-FB0D74F21D56}">
      <dgm:prSet custT="1"/>
      <dgm:spPr/>
      <dgm:t>
        <a:bodyPr/>
        <a:lstStyle/>
        <a:p>
          <a:pPr algn="ctr" rtl="0"/>
          <a:r>
            <a:rPr lang="en-US" sz="2300" dirty="0">
              <a:latin typeface="Montserrat" charset="0"/>
              <a:ea typeface="Montserrat" charset="0"/>
              <a:cs typeface="Montserrat" charset="0"/>
            </a:rPr>
            <a:t>(C)  AllReduce</a:t>
          </a:r>
        </a:p>
      </dgm:t>
    </dgm:pt>
    <dgm:pt modelId="{24F4629B-E1CB-4199-8F6D-8B0F85A92FA9}" type="parTrans" cxnId="{E2FA1980-A42E-4098-AD09-0FE917F10AFE}">
      <dgm:prSet/>
      <dgm:spPr/>
      <dgm:t>
        <a:bodyPr/>
        <a:lstStyle/>
        <a:p>
          <a:endParaRPr lang="en-US"/>
        </a:p>
      </dgm:t>
    </dgm:pt>
    <dgm:pt modelId="{4C24744F-55F3-45E2-A7EE-37A13C77F174}" type="sibTrans" cxnId="{E2FA1980-A42E-4098-AD09-0FE917F10AFE}">
      <dgm:prSet/>
      <dgm:spPr/>
      <dgm:t>
        <a:bodyPr/>
        <a:lstStyle/>
        <a:p>
          <a:endParaRPr lang="en-US"/>
        </a:p>
      </dgm:t>
    </dgm:pt>
    <dgm:pt modelId="{B1B624CA-9824-45C1-B461-7C9C7CA0B2EB}">
      <dgm:prSet custT="1"/>
      <dgm:spPr/>
      <dgm:t>
        <a:bodyPr/>
        <a:lstStyle/>
        <a:p>
          <a:pPr rtl="0"/>
          <a:r>
            <a:rPr lang="en-US" sz="1800" dirty="0">
              <a:latin typeface="Montserrat" charset="0"/>
              <a:ea typeface="Montserrat" charset="0"/>
              <a:cs typeface="Montserrat" charset="0"/>
            </a:rPr>
            <a:t>Each process first fetches all the model parameters required by local computation. When the local computation is completed, modifications of the local model from all processes are gathered to update the model.</a:t>
          </a:r>
        </a:p>
      </dgm:t>
    </dgm:pt>
    <dgm:pt modelId="{F8563643-7350-450B-BEDC-300F279B60D0}" type="parTrans" cxnId="{15349E25-33D1-4C51-9ECF-D0CA32F65B40}">
      <dgm:prSet/>
      <dgm:spPr/>
      <dgm:t>
        <a:bodyPr/>
        <a:lstStyle/>
        <a:p>
          <a:endParaRPr lang="en-US"/>
        </a:p>
      </dgm:t>
    </dgm:pt>
    <dgm:pt modelId="{6CB504FE-DD23-4F74-ADF6-EA99596FB0E5}" type="sibTrans" cxnId="{15349E25-33D1-4C51-9ECF-D0CA32F65B40}">
      <dgm:prSet/>
      <dgm:spPr/>
      <dgm:t>
        <a:bodyPr/>
        <a:lstStyle/>
        <a:p>
          <a:endParaRPr lang="en-US"/>
        </a:p>
      </dgm:t>
    </dgm:pt>
    <dgm:pt modelId="{7AFFD3C3-5496-4977-AB11-D323DB07F6FF}" type="pres">
      <dgm:prSet presAssocID="{DE2F1667-5784-4C42-938A-E55708F34864}" presName="linear" presStyleCnt="0">
        <dgm:presLayoutVars>
          <dgm:animLvl val="lvl"/>
          <dgm:resizeHandles val="exact"/>
        </dgm:presLayoutVars>
      </dgm:prSet>
      <dgm:spPr/>
    </dgm:pt>
    <dgm:pt modelId="{CED9DBE5-DF2F-4867-9613-0233037A1C5F}" type="pres">
      <dgm:prSet presAssocID="{5AA6AF3C-E1E0-45DB-92F0-3D7487FBA6D9}" presName="parentText" presStyleLbl="node1" presStyleIdx="0" presStyleCnt="2" custScaleY="36891" custLinFactNeighborY="-21029">
        <dgm:presLayoutVars>
          <dgm:chMax val="0"/>
          <dgm:bulletEnabled val="1"/>
        </dgm:presLayoutVars>
      </dgm:prSet>
      <dgm:spPr/>
    </dgm:pt>
    <dgm:pt modelId="{03D9C88E-45CF-4416-B757-7EEE7A7EF712}" type="pres">
      <dgm:prSet presAssocID="{5AA6AF3C-E1E0-45DB-92F0-3D7487FBA6D9}" presName="childText" presStyleLbl="revTx" presStyleIdx="0" presStyleCnt="2" custLinFactNeighborX="-279" custLinFactNeighborY="-13956">
        <dgm:presLayoutVars>
          <dgm:bulletEnabled val="1"/>
        </dgm:presLayoutVars>
      </dgm:prSet>
      <dgm:spPr/>
    </dgm:pt>
    <dgm:pt modelId="{309714F2-24D8-48BC-B0F9-1DB865F09CBE}" type="pres">
      <dgm:prSet presAssocID="{961E4B07-7E89-4549-BE2A-FB0D74F21D56}" presName="parentText" presStyleLbl="node1" presStyleIdx="1" presStyleCnt="2" custScaleY="35425" custLinFactNeighborX="357" custLinFactNeighborY="-7682">
        <dgm:presLayoutVars>
          <dgm:chMax val="0"/>
          <dgm:bulletEnabled val="1"/>
        </dgm:presLayoutVars>
      </dgm:prSet>
      <dgm:spPr/>
    </dgm:pt>
    <dgm:pt modelId="{73C97A3B-A224-4B2B-9E30-53EA86F5C42D}" type="pres">
      <dgm:prSet presAssocID="{961E4B07-7E89-4549-BE2A-FB0D74F21D56}" presName="childText" presStyleLbl="revTx" presStyleIdx="1" presStyleCnt="2" custLinFactNeighborX="-536" custLinFactNeighborY="465">
        <dgm:presLayoutVars>
          <dgm:bulletEnabled val="1"/>
        </dgm:presLayoutVars>
      </dgm:prSet>
      <dgm:spPr/>
    </dgm:pt>
  </dgm:ptLst>
  <dgm:cxnLst>
    <dgm:cxn modelId="{15349E25-33D1-4C51-9ECF-D0CA32F65B40}" srcId="{961E4B07-7E89-4549-BE2A-FB0D74F21D56}" destId="{B1B624CA-9824-45C1-B461-7C9C7CA0B2EB}" srcOrd="0" destOrd="0" parTransId="{F8563643-7350-450B-BEDC-300F279B60D0}" sibTransId="{6CB504FE-DD23-4F74-ADF6-EA99596FB0E5}"/>
    <dgm:cxn modelId="{D221BA2F-B9C4-7344-A2C6-0C8194E6A94A}" type="presOf" srcId="{DE2F1667-5784-4C42-938A-E55708F34864}" destId="{7AFFD3C3-5496-4977-AB11-D323DB07F6FF}" srcOrd="0" destOrd="0" presId="urn:microsoft.com/office/officeart/2005/8/layout/vList2"/>
    <dgm:cxn modelId="{46C40F49-55B1-4E3F-ACAB-A53F0313A161}" srcId="{5AA6AF3C-E1E0-45DB-92F0-3D7487FBA6D9}" destId="{F753ED6E-3CF4-4848-B79E-DB58508BE3E5}" srcOrd="0" destOrd="0" parTransId="{7E5521F4-01B4-41CB-B090-5B0EB8706589}" sibTransId="{76C53F25-F41F-4602-93B7-D02DFD02CD74}"/>
    <dgm:cxn modelId="{7AE27E70-895F-4449-8706-7A1373A09E00}" type="presOf" srcId="{5AA6AF3C-E1E0-45DB-92F0-3D7487FBA6D9}" destId="{CED9DBE5-DF2F-4867-9613-0233037A1C5F}" srcOrd="0" destOrd="0" presId="urn:microsoft.com/office/officeart/2005/8/layout/vList2"/>
    <dgm:cxn modelId="{18C81A79-D855-EA49-B12F-799C77AFE4F9}" type="presOf" srcId="{B1B624CA-9824-45C1-B461-7C9C7CA0B2EB}" destId="{73C97A3B-A224-4B2B-9E30-53EA86F5C42D}" srcOrd="0" destOrd="0" presId="urn:microsoft.com/office/officeart/2005/8/layout/vList2"/>
    <dgm:cxn modelId="{E2FA1980-A42E-4098-AD09-0FE917F10AFE}" srcId="{DE2F1667-5784-4C42-938A-E55708F34864}" destId="{961E4B07-7E89-4549-BE2A-FB0D74F21D56}" srcOrd="1" destOrd="0" parTransId="{24F4629B-E1CB-4199-8F6D-8B0F85A92FA9}" sibTransId="{4C24744F-55F3-45E2-A7EE-37A13C77F174}"/>
    <dgm:cxn modelId="{997804DD-F476-2C4F-BBA9-996C727C0BFC}" type="presOf" srcId="{F753ED6E-3CF4-4848-B79E-DB58508BE3E5}" destId="{03D9C88E-45CF-4416-B757-7EEE7A7EF712}" srcOrd="0" destOrd="0" presId="urn:microsoft.com/office/officeart/2005/8/layout/vList2"/>
    <dgm:cxn modelId="{DEF406F8-DF7A-45F4-9F80-9E48F9C2B054}" srcId="{DE2F1667-5784-4C42-938A-E55708F34864}" destId="{5AA6AF3C-E1E0-45DB-92F0-3D7487FBA6D9}" srcOrd="0" destOrd="0" parTransId="{48B05971-4ED4-4F90-87AD-1C3EBE1AB5F7}" sibTransId="{1752AD94-6A26-4075-85F8-C8F6B8764F35}"/>
    <dgm:cxn modelId="{8CDDE2FC-8E07-364E-9245-6265A07DBB30}" type="presOf" srcId="{961E4B07-7E89-4549-BE2A-FB0D74F21D56}" destId="{309714F2-24D8-48BC-B0F9-1DB865F09CBE}" srcOrd="0" destOrd="0" presId="urn:microsoft.com/office/officeart/2005/8/layout/vList2"/>
    <dgm:cxn modelId="{651ABF25-8CEC-CB47-8DE8-FC64D3389F57}" type="presParOf" srcId="{7AFFD3C3-5496-4977-AB11-D323DB07F6FF}" destId="{CED9DBE5-DF2F-4867-9613-0233037A1C5F}" srcOrd="0" destOrd="0" presId="urn:microsoft.com/office/officeart/2005/8/layout/vList2"/>
    <dgm:cxn modelId="{86C4316C-5B60-AD40-8893-A41D7A4192B1}" type="presParOf" srcId="{7AFFD3C3-5496-4977-AB11-D323DB07F6FF}" destId="{03D9C88E-45CF-4416-B757-7EEE7A7EF712}" srcOrd="1" destOrd="0" presId="urn:microsoft.com/office/officeart/2005/8/layout/vList2"/>
    <dgm:cxn modelId="{F2BFA087-B572-C44B-9B86-CEC36A2B3981}" type="presParOf" srcId="{7AFFD3C3-5496-4977-AB11-D323DB07F6FF}" destId="{309714F2-24D8-48BC-B0F9-1DB865F09CBE}" srcOrd="2" destOrd="0" presId="urn:microsoft.com/office/officeart/2005/8/layout/vList2"/>
    <dgm:cxn modelId="{C7A7F695-A5E0-0648-A7C8-0D9A3DD94CA9}" type="presParOf" srcId="{7AFFD3C3-5496-4977-AB11-D323DB07F6FF}" destId="{73C97A3B-A224-4B2B-9E30-53EA86F5C42D}"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2F1667-5784-4C42-938A-E55708F34864}"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n-US"/>
        </a:p>
      </dgm:t>
    </dgm:pt>
    <dgm:pt modelId="{5AA6AF3C-E1E0-45DB-92F0-3D7487FBA6D9}">
      <dgm:prSet/>
      <dgm:spPr/>
      <dgm:t>
        <a:bodyPr/>
        <a:lstStyle/>
        <a:p>
          <a:pPr algn="ctr" rtl="0"/>
          <a:r>
            <a:rPr lang="en-US" dirty="0">
              <a:latin typeface="Montserrat" charset="0"/>
              <a:ea typeface="Montserrat" charset="0"/>
              <a:cs typeface="Montserrat" charset="0"/>
            </a:rPr>
            <a:t>(B)   Rotation</a:t>
          </a:r>
        </a:p>
      </dgm:t>
    </dgm:pt>
    <dgm:pt modelId="{48B05971-4ED4-4F90-87AD-1C3EBE1AB5F7}" type="parTrans" cxnId="{DEF406F8-DF7A-45F4-9F80-9E48F9C2B054}">
      <dgm:prSet/>
      <dgm:spPr/>
      <dgm:t>
        <a:bodyPr/>
        <a:lstStyle/>
        <a:p>
          <a:endParaRPr lang="en-US"/>
        </a:p>
      </dgm:t>
    </dgm:pt>
    <dgm:pt modelId="{1752AD94-6A26-4075-85F8-C8F6B8764F35}" type="sibTrans" cxnId="{DEF406F8-DF7A-45F4-9F80-9E48F9C2B054}">
      <dgm:prSet/>
      <dgm:spPr/>
      <dgm:t>
        <a:bodyPr/>
        <a:lstStyle/>
        <a:p>
          <a:endParaRPr lang="en-US"/>
        </a:p>
      </dgm:t>
    </dgm:pt>
    <dgm:pt modelId="{B6341782-ACCD-8942-B886-DA8CC2B07342}">
      <dgm:prSet/>
      <dgm:spPr/>
      <dgm:t>
        <a:bodyPr/>
        <a:lstStyle/>
        <a:p>
          <a:pPr rtl="0"/>
          <a:r>
            <a:rPr lang="en-US" dirty="0">
              <a:latin typeface="Montserrat" charset="0"/>
              <a:ea typeface="Montserrat" charset="0"/>
              <a:cs typeface="Montserrat" charset="0"/>
            </a:rPr>
            <a:t>Each process first takes a part of the shared model and performs training. Afterwards, the model is shifted between processes. Through model rotation, each model parameters are updated by one process at a time so that the model is consistent. </a:t>
          </a:r>
        </a:p>
      </dgm:t>
    </dgm:pt>
    <dgm:pt modelId="{1A32303D-8EC3-5C40-9A31-18D41AD4E73F}" type="parTrans" cxnId="{404F1F24-2D78-4F46-81CC-4FB26945F8CF}">
      <dgm:prSet/>
      <dgm:spPr/>
      <dgm:t>
        <a:bodyPr/>
        <a:lstStyle/>
        <a:p>
          <a:endParaRPr lang="en-US"/>
        </a:p>
      </dgm:t>
    </dgm:pt>
    <dgm:pt modelId="{ABEBFE3E-8BC1-5A45-87FD-807A9B0231C0}" type="sibTrans" cxnId="{404F1F24-2D78-4F46-81CC-4FB26945F8CF}">
      <dgm:prSet/>
      <dgm:spPr/>
      <dgm:t>
        <a:bodyPr/>
        <a:lstStyle/>
        <a:p>
          <a:endParaRPr lang="en-US"/>
        </a:p>
      </dgm:t>
    </dgm:pt>
    <dgm:pt modelId="{D25341D0-852D-8548-B00E-8DA6DA90DDCA}">
      <dgm:prSet/>
      <dgm:spPr/>
      <dgm:t>
        <a:bodyPr/>
        <a:lstStyle/>
        <a:p>
          <a:pPr algn="ctr" rtl="0"/>
          <a:r>
            <a:rPr lang="en-US" dirty="0">
              <a:latin typeface="Montserrat" charset="0"/>
              <a:ea typeface="Montserrat" charset="0"/>
              <a:cs typeface="Montserrat" charset="0"/>
            </a:rPr>
            <a:t>(D)  Asynchronous</a:t>
          </a:r>
        </a:p>
      </dgm:t>
    </dgm:pt>
    <dgm:pt modelId="{919CEBF0-1CC8-5A44-89DC-DED708C21929}" type="parTrans" cxnId="{3DD9B3EE-D7FB-024A-9C8A-F57A2375B356}">
      <dgm:prSet/>
      <dgm:spPr/>
      <dgm:t>
        <a:bodyPr/>
        <a:lstStyle/>
        <a:p>
          <a:endParaRPr lang="en-US"/>
        </a:p>
      </dgm:t>
    </dgm:pt>
    <dgm:pt modelId="{76EE7537-4542-B845-81C9-C22C2692A93A}" type="sibTrans" cxnId="{3DD9B3EE-D7FB-024A-9C8A-F57A2375B356}">
      <dgm:prSet/>
      <dgm:spPr/>
      <dgm:t>
        <a:bodyPr/>
        <a:lstStyle/>
        <a:p>
          <a:endParaRPr lang="en-US"/>
        </a:p>
      </dgm:t>
    </dgm:pt>
    <dgm:pt modelId="{56E7C146-BCC7-3B4B-B1D4-81905ACBE85A}">
      <dgm:prSet/>
      <dgm:spPr/>
      <dgm:t>
        <a:bodyPr/>
        <a:lstStyle/>
        <a:p>
          <a:pPr rtl="0"/>
          <a:r>
            <a:rPr lang="en-US" dirty="0">
              <a:latin typeface="Montserrat" charset="0"/>
              <a:ea typeface="Montserrat" charset="0"/>
              <a:cs typeface="Montserrat" charset="0"/>
            </a:rPr>
            <a:t>Each process independently fetches related model parameters, performs local computation, and returns model modifications. Unlike A, workers are allowed to fetch or update the same model parameters in parallel. In contrast to B and C, there is no synchronization barrier.</a:t>
          </a:r>
        </a:p>
      </dgm:t>
    </dgm:pt>
    <dgm:pt modelId="{CAC8E6CB-2CE6-724D-BD6E-90F836C03614}" type="parTrans" cxnId="{772CB9E9-9476-2C43-9236-58EBAD21D53B}">
      <dgm:prSet/>
      <dgm:spPr/>
      <dgm:t>
        <a:bodyPr/>
        <a:lstStyle/>
        <a:p>
          <a:endParaRPr lang="en-US"/>
        </a:p>
      </dgm:t>
    </dgm:pt>
    <dgm:pt modelId="{A751F609-A399-9548-AAC6-A23B02D6CCC7}" type="sibTrans" cxnId="{772CB9E9-9476-2C43-9236-58EBAD21D53B}">
      <dgm:prSet/>
      <dgm:spPr/>
      <dgm:t>
        <a:bodyPr/>
        <a:lstStyle/>
        <a:p>
          <a:endParaRPr lang="en-US"/>
        </a:p>
      </dgm:t>
    </dgm:pt>
    <dgm:pt modelId="{7AFFD3C3-5496-4977-AB11-D323DB07F6FF}" type="pres">
      <dgm:prSet presAssocID="{DE2F1667-5784-4C42-938A-E55708F34864}" presName="linear" presStyleCnt="0">
        <dgm:presLayoutVars>
          <dgm:animLvl val="lvl"/>
          <dgm:resizeHandles val="exact"/>
        </dgm:presLayoutVars>
      </dgm:prSet>
      <dgm:spPr/>
    </dgm:pt>
    <dgm:pt modelId="{CED9DBE5-DF2F-4867-9613-0233037A1C5F}" type="pres">
      <dgm:prSet presAssocID="{5AA6AF3C-E1E0-45DB-92F0-3D7487FBA6D9}" presName="parentText" presStyleLbl="node1" presStyleIdx="0" presStyleCnt="2" custLinFactNeighborX="-225" custLinFactNeighborY="-30350">
        <dgm:presLayoutVars>
          <dgm:chMax val="0"/>
          <dgm:bulletEnabled val="1"/>
        </dgm:presLayoutVars>
      </dgm:prSet>
      <dgm:spPr/>
    </dgm:pt>
    <dgm:pt modelId="{03D9C88E-45CF-4416-B757-7EEE7A7EF712}" type="pres">
      <dgm:prSet presAssocID="{5AA6AF3C-E1E0-45DB-92F0-3D7487FBA6D9}" presName="childText" presStyleLbl="revTx" presStyleIdx="0" presStyleCnt="2" custLinFactNeighborY="-6228">
        <dgm:presLayoutVars>
          <dgm:bulletEnabled val="1"/>
        </dgm:presLayoutVars>
      </dgm:prSet>
      <dgm:spPr/>
    </dgm:pt>
    <dgm:pt modelId="{A1EFB5D7-4231-A345-926A-8DAB6CAB317A}" type="pres">
      <dgm:prSet presAssocID="{D25341D0-852D-8548-B00E-8DA6DA90DDCA}" presName="parentText" presStyleLbl="node1" presStyleIdx="1" presStyleCnt="2" custLinFactNeighborY="-1903">
        <dgm:presLayoutVars>
          <dgm:chMax val="0"/>
          <dgm:bulletEnabled val="1"/>
        </dgm:presLayoutVars>
      </dgm:prSet>
      <dgm:spPr/>
    </dgm:pt>
    <dgm:pt modelId="{7D050F34-9E3A-E14E-9F5A-FEF63F2E1EBE}" type="pres">
      <dgm:prSet presAssocID="{D25341D0-852D-8548-B00E-8DA6DA90DDCA}" presName="childText" presStyleLbl="revTx" presStyleIdx="1" presStyleCnt="2" custLinFactNeighborY="535">
        <dgm:presLayoutVars>
          <dgm:bulletEnabled val="1"/>
        </dgm:presLayoutVars>
      </dgm:prSet>
      <dgm:spPr/>
    </dgm:pt>
  </dgm:ptLst>
  <dgm:cxnLst>
    <dgm:cxn modelId="{93A5671E-301D-2C42-87CC-92911D93DD2D}" type="presOf" srcId="{DE2F1667-5784-4C42-938A-E55708F34864}" destId="{7AFFD3C3-5496-4977-AB11-D323DB07F6FF}" srcOrd="0" destOrd="0" presId="urn:microsoft.com/office/officeart/2005/8/layout/vList2"/>
    <dgm:cxn modelId="{404F1F24-2D78-4F46-81CC-4FB26945F8CF}" srcId="{5AA6AF3C-E1E0-45DB-92F0-3D7487FBA6D9}" destId="{B6341782-ACCD-8942-B886-DA8CC2B07342}" srcOrd="0" destOrd="0" parTransId="{1A32303D-8EC3-5C40-9A31-18D41AD4E73F}" sibTransId="{ABEBFE3E-8BC1-5A45-87FD-807A9B0231C0}"/>
    <dgm:cxn modelId="{93FD1231-9E9F-C946-99A0-FC68196E17F7}" type="presOf" srcId="{B6341782-ACCD-8942-B886-DA8CC2B07342}" destId="{03D9C88E-45CF-4416-B757-7EEE7A7EF712}" srcOrd="0" destOrd="0" presId="urn:microsoft.com/office/officeart/2005/8/layout/vList2"/>
    <dgm:cxn modelId="{6FC3DEE4-0E12-5C4C-8AC7-8090982829D7}" type="presOf" srcId="{5AA6AF3C-E1E0-45DB-92F0-3D7487FBA6D9}" destId="{CED9DBE5-DF2F-4867-9613-0233037A1C5F}" srcOrd="0" destOrd="0" presId="urn:microsoft.com/office/officeart/2005/8/layout/vList2"/>
    <dgm:cxn modelId="{772CB9E9-9476-2C43-9236-58EBAD21D53B}" srcId="{D25341D0-852D-8548-B00E-8DA6DA90DDCA}" destId="{56E7C146-BCC7-3B4B-B1D4-81905ACBE85A}" srcOrd="0" destOrd="0" parTransId="{CAC8E6CB-2CE6-724D-BD6E-90F836C03614}" sibTransId="{A751F609-A399-9548-AAC6-A23B02D6CCC7}"/>
    <dgm:cxn modelId="{3DD9B3EE-D7FB-024A-9C8A-F57A2375B356}" srcId="{DE2F1667-5784-4C42-938A-E55708F34864}" destId="{D25341D0-852D-8548-B00E-8DA6DA90DDCA}" srcOrd="1" destOrd="0" parTransId="{919CEBF0-1CC8-5A44-89DC-DED708C21929}" sibTransId="{76EE7537-4542-B845-81C9-C22C2692A93A}"/>
    <dgm:cxn modelId="{1B0902F4-E4A1-E346-B004-2A4E8491F48D}" type="presOf" srcId="{D25341D0-852D-8548-B00E-8DA6DA90DDCA}" destId="{A1EFB5D7-4231-A345-926A-8DAB6CAB317A}" srcOrd="0" destOrd="0" presId="urn:microsoft.com/office/officeart/2005/8/layout/vList2"/>
    <dgm:cxn modelId="{183F54F7-5771-6845-A809-935B8FF5ECF0}" type="presOf" srcId="{56E7C146-BCC7-3B4B-B1D4-81905ACBE85A}" destId="{7D050F34-9E3A-E14E-9F5A-FEF63F2E1EBE}" srcOrd="0" destOrd="0" presId="urn:microsoft.com/office/officeart/2005/8/layout/vList2"/>
    <dgm:cxn modelId="{DEF406F8-DF7A-45F4-9F80-9E48F9C2B054}" srcId="{DE2F1667-5784-4C42-938A-E55708F34864}" destId="{5AA6AF3C-E1E0-45DB-92F0-3D7487FBA6D9}" srcOrd="0" destOrd="0" parTransId="{48B05971-4ED4-4F90-87AD-1C3EBE1AB5F7}" sibTransId="{1752AD94-6A26-4075-85F8-C8F6B8764F35}"/>
    <dgm:cxn modelId="{D8E79D68-2B16-9E41-B0EB-DA99CA3E3789}" type="presParOf" srcId="{7AFFD3C3-5496-4977-AB11-D323DB07F6FF}" destId="{CED9DBE5-DF2F-4867-9613-0233037A1C5F}" srcOrd="0" destOrd="0" presId="urn:microsoft.com/office/officeart/2005/8/layout/vList2"/>
    <dgm:cxn modelId="{B0C570B1-3345-A346-981E-E90403919FD8}" type="presParOf" srcId="{7AFFD3C3-5496-4977-AB11-D323DB07F6FF}" destId="{03D9C88E-45CF-4416-B757-7EEE7A7EF712}" srcOrd="1" destOrd="0" presId="urn:microsoft.com/office/officeart/2005/8/layout/vList2"/>
    <dgm:cxn modelId="{3B663826-1E21-4A43-AA40-645FF986B9C1}" type="presParOf" srcId="{7AFFD3C3-5496-4977-AB11-D323DB07F6FF}" destId="{A1EFB5D7-4231-A345-926A-8DAB6CAB317A}" srcOrd="2" destOrd="0" presId="urn:microsoft.com/office/officeart/2005/8/layout/vList2"/>
    <dgm:cxn modelId="{2EBBC309-700F-FB46-B434-2B0620ED1EC7}" type="presParOf" srcId="{7AFFD3C3-5496-4977-AB11-D323DB07F6FF}" destId="{7D050F34-9E3A-E14E-9F5A-FEF63F2E1EBE}"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95419B-3B5D-4BF4-A755-5CEBE973E4C6}" type="doc">
      <dgm:prSet loTypeId="urn:microsoft.com/office/officeart/2005/8/layout/cycle3" loCatId="cycle" qsTypeId="urn:microsoft.com/office/officeart/2005/8/quickstyle/simple1" qsCatId="simple" csTypeId="urn:microsoft.com/office/officeart/2005/8/colors/colorful5" csCatId="colorful" phldr="1"/>
      <dgm:spPr/>
      <dgm:t>
        <a:bodyPr/>
        <a:lstStyle/>
        <a:p>
          <a:endParaRPr lang="en-US"/>
        </a:p>
      </dgm:t>
    </dgm:pt>
    <dgm:pt modelId="{3E6B0C5A-6E80-436C-AA1A-937829BFBF2D}">
      <dgm:prSet custT="1"/>
      <dgm:spPr/>
      <dgm:t>
        <a:bodyPr/>
        <a:lstStyle/>
        <a:p>
          <a:pPr rtl="0"/>
          <a:r>
            <a:rPr lang="en-US" sz="2000" b="1" dirty="0"/>
            <a:t>Machine Learning Application</a:t>
          </a:r>
        </a:p>
      </dgm:t>
    </dgm:pt>
    <dgm:pt modelId="{3C9B8089-DD26-4F46-8B7C-4C80868C0D20}" type="parTrans" cxnId="{828A80B2-1C24-4185-A24A-1359D0D7B450}">
      <dgm:prSet/>
      <dgm:spPr/>
      <dgm:t>
        <a:bodyPr/>
        <a:lstStyle/>
        <a:p>
          <a:endParaRPr lang="en-US" sz="2000" b="1"/>
        </a:p>
      </dgm:t>
    </dgm:pt>
    <dgm:pt modelId="{4D3FFDCB-7258-4FC6-B8C7-10183C66EA05}" type="sibTrans" cxnId="{828A80B2-1C24-4185-A24A-1359D0D7B450}">
      <dgm:prSet/>
      <dgm:spPr/>
      <dgm:t>
        <a:bodyPr/>
        <a:lstStyle/>
        <a:p>
          <a:endParaRPr lang="en-US" sz="2000" b="1"/>
        </a:p>
      </dgm:t>
    </dgm:pt>
    <dgm:pt modelId="{A1A4D915-CE25-4100-901B-9A549B6D5827}">
      <dgm:prSet custT="1"/>
      <dgm:spPr/>
      <dgm:t>
        <a:bodyPr/>
        <a:lstStyle/>
        <a:p>
          <a:pPr rtl="0"/>
          <a:r>
            <a:rPr lang="en-US" sz="2000" b="1" dirty="0"/>
            <a:t>Machine Learning Algorithm</a:t>
          </a:r>
        </a:p>
      </dgm:t>
    </dgm:pt>
    <dgm:pt modelId="{4C2D4BB7-3C05-4568-990F-D4AFD6A47020}" type="parTrans" cxnId="{0203DEAD-E695-4E41-8C43-ADCE8A77E655}">
      <dgm:prSet/>
      <dgm:spPr/>
      <dgm:t>
        <a:bodyPr/>
        <a:lstStyle/>
        <a:p>
          <a:endParaRPr lang="en-US" sz="2000" b="1"/>
        </a:p>
      </dgm:t>
    </dgm:pt>
    <dgm:pt modelId="{1638F110-B6F4-4E35-A3F2-73FCEDD9B132}" type="sibTrans" cxnId="{0203DEAD-E695-4E41-8C43-ADCE8A77E655}">
      <dgm:prSet/>
      <dgm:spPr/>
      <dgm:t>
        <a:bodyPr/>
        <a:lstStyle/>
        <a:p>
          <a:endParaRPr lang="en-US" sz="2000" b="1"/>
        </a:p>
      </dgm:t>
    </dgm:pt>
    <dgm:pt modelId="{FF03F7A5-D8D8-4711-A532-C3C82EAFDAA1}">
      <dgm:prSet custT="1"/>
      <dgm:spPr/>
      <dgm:t>
        <a:bodyPr/>
        <a:lstStyle/>
        <a:p>
          <a:pPr rtl="0"/>
          <a:r>
            <a:rPr lang="en-US" sz="2000" b="1" dirty="0"/>
            <a:t>Programming Interface</a:t>
          </a:r>
        </a:p>
      </dgm:t>
    </dgm:pt>
    <dgm:pt modelId="{E9276898-6A96-4448-B995-3A4C22DD9B60}" type="parTrans" cxnId="{517EA99F-E202-4A0B-AC39-2DE75B0742C9}">
      <dgm:prSet/>
      <dgm:spPr/>
      <dgm:t>
        <a:bodyPr/>
        <a:lstStyle/>
        <a:p>
          <a:endParaRPr lang="en-US" sz="2000" b="1"/>
        </a:p>
      </dgm:t>
    </dgm:pt>
    <dgm:pt modelId="{21D65C9D-EF7D-405F-B91C-53D670BFEF12}" type="sibTrans" cxnId="{517EA99F-E202-4A0B-AC39-2DE75B0742C9}">
      <dgm:prSet/>
      <dgm:spPr/>
      <dgm:t>
        <a:bodyPr/>
        <a:lstStyle/>
        <a:p>
          <a:endParaRPr lang="en-US" sz="2000" b="1"/>
        </a:p>
      </dgm:t>
    </dgm:pt>
    <dgm:pt modelId="{9A9420F6-C6D0-42C3-891F-78806F8D3265}">
      <dgm:prSet custT="1"/>
      <dgm:spPr/>
      <dgm:t>
        <a:bodyPr/>
        <a:lstStyle/>
        <a:p>
          <a:pPr rtl="0"/>
          <a:r>
            <a:rPr lang="en-US" sz="2000" b="1" dirty="0"/>
            <a:t>Computation Model</a:t>
          </a:r>
        </a:p>
      </dgm:t>
    </dgm:pt>
    <dgm:pt modelId="{CBB20B6D-C879-4FB6-8525-D241AE198F28}" type="parTrans" cxnId="{E6661E14-165C-4B84-BB0D-17B1910261DB}">
      <dgm:prSet/>
      <dgm:spPr/>
      <dgm:t>
        <a:bodyPr/>
        <a:lstStyle/>
        <a:p>
          <a:endParaRPr lang="en-US" sz="2000" b="1"/>
        </a:p>
      </dgm:t>
    </dgm:pt>
    <dgm:pt modelId="{5FC5A1F6-6A4B-4B68-8C34-490F644104C0}" type="sibTrans" cxnId="{E6661E14-165C-4B84-BB0D-17B1910261DB}">
      <dgm:prSet/>
      <dgm:spPr/>
      <dgm:t>
        <a:bodyPr/>
        <a:lstStyle/>
        <a:p>
          <a:endParaRPr lang="en-US" sz="2000" b="1"/>
        </a:p>
      </dgm:t>
    </dgm:pt>
    <dgm:pt modelId="{0DA8EA3B-7AE1-4802-B92D-8C7A206AB92B}">
      <dgm:prSet custT="1"/>
      <dgm:spPr/>
      <dgm:t>
        <a:bodyPr/>
        <a:lstStyle/>
        <a:p>
          <a:pPr rtl="0"/>
          <a:r>
            <a:rPr lang="en-US" sz="2000" b="1"/>
            <a:t>Implementation</a:t>
          </a:r>
          <a:endParaRPr lang="en-US" sz="2000" b="1" dirty="0"/>
        </a:p>
      </dgm:t>
    </dgm:pt>
    <dgm:pt modelId="{CE7BF9C4-FDE3-49B2-9CA3-A4CA54FDECB0}" type="parTrans" cxnId="{94C6BDF5-40BA-4229-9B60-E9FECFDC5A9E}">
      <dgm:prSet/>
      <dgm:spPr/>
      <dgm:t>
        <a:bodyPr/>
        <a:lstStyle/>
        <a:p>
          <a:endParaRPr lang="en-US"/>
        </a:p>
      </dgm:t>
    </dgm:pt>
    <dgm:pt modelId="{7F9D133E-8E43-4481-8328-EFFB66E0DD34}" type="sibTrans" cxnId="{94C6BDF5-40BA-4229-9B60-E9FECFDC5A9E}">
      <dgm:prSet/>
      <dgm:spPr/>
      <dgm:t>
        <a:bodyPr/>
        <a:lstStyle/>
        <a:p>
          <a:endParaRPr lang="en-US"/>
        </a:p>
      </dgm:t>
    </dgm:pt>
    <dgm:pt modelId="{CE5AE454-9E1E-490E-BF78-FF9D78B5A0C0}" type="pres">
      <dgm:prSet presAssocID="{C595419B-3B5D-4BF4-A755-5CEBE973E4C6}" presName="Name0" presStyleCnt="0">
        <dgm:presLayoutVars>
          <dgm:dir/>
          <dgm:resizeHandles val="exact"/>
        </dgm:presLayoutVars>
      </dgm:prSet>
      <dgm:spPr/>
    </dgm:pt>
    <dgm:pt modelId="{39359B36-48F5-4340-9294-B640C9CD7A87}" type="pres">
      <dgm:prSet presAssocID="{C595419B-3B5D-4BF4-A755-5CEBE973E4C6}" presName="cycle" presStyleCnt="0"/>
      <dgm:spPr/>
    </dgm:pt>
    <dgm:pt modelId="{9398A517-EC29-4FED-8E5D-14CEA14B24C2}" type="pres">
      <dgm:prSet presAssocID="{3E6B0C5A-6E80-436C-AA1A-937829BFBF2D}" presName="nodeFirstNode" presStyleLbl="node1" presStyleIdx="0" presStyleCnt="5">
        <dgm:presLayoutVars>
          <dgm:bulletEnabled val="1"/>
        </dgm:presLayoutVars>
      </dgm:prSet>
      <dgm:spPr/>
    </dgm:pt>
    <dgm:pt modelId="{598CBEC2-4BF6-4B34-B5AA-97E97F602587}" type="pres">
      <dgm:prSet presAssocID="{4D3FFDCB-7258-4FC6-B8C7-10183C66EA05}" presName="sibTransFirstNode" presStyleLbl="bgShp" presStyleIdx="0" presStyleCnt="1"/>
      <dgm:spPr/>
    </dgm:pt>
    <dgm:pt modelId="{92DDC5E7-58FA-41F1-984E-06F72BCF32B7}" type="pres">
      <dgm:prSet presAssocID="{A1A4D915-CE25-4100-901B-9A549B6D5827}" presName="nodeFollowingNodes" presStyleLbl="node1" presStyleIdx="1" presStyleCnt="5">
        <dgm:presLayoutVars>
          <dgm:bulletEnabled val="1"/>
        </dgm:presLayoutVars>
      </dgm:prSet>
      <dgm:spPr/>
    </dgm:pt>
    <dgm:pt modelId="{08169226-9236-4D19-9E56-B2A81A6CAADC}" type="pres">
      <dgm:prSet presAssocID="{9A9420F6-C6D0-42C3-891F-78806F8D3265}" presName="nodeFollowingNodes" presStyleLbl="node1" presStyleIdx="2" presStyleCnt="5">
        <dgm:presLayoutVars>
          <dgm:bulletEnabled val="1"/>
        </dgm:presLayoutVars>
      </dgm:prSet>
      <dgm:spPr/>
    </dgm:pt>
    <dgm:pt modelId="{00FAD56F-7565-4570-B1E0-015DE435AC33}" type="pres">
      <dgm:prSet presAssocID="{FF03F7A5-D8D8-4711-A532-C3C82EAFDAA1}" presName="nodeFollowingNodes" presStyleLbl="node1" presStyleIdx="3" presStyleCnt="5">
        <dgm:presLayoutVars>
          <dgm:bulletEnabled val="1"/>
        </dgm:presLayoutVars>
      </dgm:prSet>
      <dgm:spPr/>
    </dgm:pt>
    <dgm:pt modelId="{21BFDBD6-50F2-482A-853B-F8D278C16D7F}" type="pres">
      <dgm:prSet presAssocID="{0DA8EA3B-7AE1-4802-B92D-8C7A206AB92B}" presName="nodeFollowingNodes" presStyleLbl="node1" presStyleIdx="4" presStyleCnt="5">
        <dgm:presLayoutVars>
          <dgm:bulletEnabled val="1"/>
        </dgm:presLayoutVars>
      </dgm:prSet>
      <dgm:spPr/>
    </dgm:pt>
  </dgm:ptLst>
  <dgm:cxnLst>
    <dgm:cxn modelId="{E6661E14-165C-4B84-BB0D-17B1910261DB}" srcId="{C595419B-3B5D-4BF4-A755-5CEBE973E4C6}" destId="{9A9420F6-C6D0-42C3-891F-78806F8D3265}" srcOrd="2" destOrd="0" parTransId="{CBB20B6D-C879-4FB6-8525-D241AE198F28}" sibTransId="{5FC5A1F6-6A4B-4B68-8C34-490F644104C0}"/>
    <dgm:cxn modelId="{826D393D-F0F8-5D4D-9350-6C7384725B97}" type="presOf" srcId="{FF03F7A5-D8D8-4711-A532-C3C82EAFDAA1}" destId="{00FAD56F-7565-4570-B1E0-015DE435AC33}" srcOrd="0" destOrd="0" presId="urn:microsoft.com/office/officeart/2005/8/layout/cycle3"/>
    <dgm:cxn modelId="{CC633A72-3573-B743-BCC4-F429F8136DB5}" type="presOf" srcId="{0DA8EA3B-7AE1-4802-B92D-8C7A206AB92B}" destId="{21BFDBD6-50F2-482A-853B-F8D278C16D7F}" srcOrd="0" destOrd="0" presId="urn:microsoft.com/office/officeart/2005/8/layout/cycle3"/>
    <dgm:cxn modelId="{9788D953-E139-6E46-A998-D73A0BF715FD}" type="presOf" srcId="{C595419B-3B5D-4BF4-A755-5CEBE973E4C6}" destId="{CE5AE454-9E1E-490E-BF78-FF9D78B5A0C0}" srcOrd="0" destOrd="0" presId="urn:microsoft.com/office/officeart/2005/8/layout/cycle3"/>
    <dgm:cxn modelId="{64402C7C-0AD2-B240-B774-EB761B7C93F1}" type="presOf" srcId="{A1A4D915-CE25-4100-901B-9A549B6D5827}" destId="{92DDC5E7-58FA-41F1-984E-06F72BCF32B7}" srcOrd="0" destOrd="0" presId="urn:microsoft.com/office/officeart/2005/8/layout/cycle3"/>
    <dgm:cxn modelId="{D747AC8E-CD98-8348-ACAD-9E5EA8F8E8EF}" type="presOf" srcId="{4D3FFDCB-7258-4FC6-B8C7-10183C66EA05}" destId="{598CBEC2-4BF6-4B34-B5AA-97E97F602587}" srcOrd="0" destOrd="0" presId="urn:microsoft.com/office/officeart/2005/8/layout/cycle3"/>
    <dgm:cxn modelId="{517EA99F-E202-4A0B-AC39-2DE75B0742C9}" srcId="{C595419B-3B5D-4BF4-A755-5CEBE973E4C6}" destId="{FF03F7A5-D8D8-4711-A532-C3C82EAFDAA1}" srcOrd="3" destOrd="0" parTransId="{E9276898-6A96-4448-B995-3A4C22DD9B60}" sibTransId="{21D65C9D-EF7D-405F-B91C-53D670BFEF12}"/>
    <dgm:cxn modelId="{0203DEAD-E695-4E41-8C43-ADCE8A77E655}" srcId="{C595419B-3B5D-4BF4-A755-5CEBE973E4C6}" destId="{A1A4D915-CE25-4100-901B-9A549B6D5827}" srcOrd="1" destOrd="0" parTransId="{4C2D4BB7-3C05-4568-990F-D4AFD6A47020}" sibTransId="{1638F110-B6F4-4E35-A3F2-73FCEDD9B132}"/>
    <dgm:cxn modelId="{828A80B2-1C24-4185-A24A-1359D0D7B450}" srcId="{C595419B-3B5D-4BF4-A755-5CEBE973E4C6}" destId="{3E6B0C5A-6E80-436C-AA1A-937829BFBF2D}" srcOrd="0" destOrd="0" parTransId="{3C9B8089-DD26-4F46-8B7C-4C80868C0D20}" sibTransId="{4D3FFDCB-7258-4FC6-B8C7-10183C66EA05}"/>
    <dgm:cxn modelId="{64851BF0-57E6-1643-ABF2-CFD76C8F061A}" type="presOf" srcId="{9A9420F6-C6D0-42C3-891F-78806F8D3265}" destId="{08169226-9236-4D19-9E56-B2A81A6CAADC}" srcOrd="0" destOrd="0" presId="urn:microsoft.com/office/officeart/2005/8/layout/cycle3"/>
    <dgm:cxn modelId="{94C6BDF5-40BA-4229-9B60-E9FECFDC5A9E}" srcId="{C595419B-3B5D-4BF4-A755-5CEBE973E4C6}" destId="{0DA8EA3B-7AE1-4802-B92D-8C7A206AB92B}" srcOrd="4" destOrd="0" parTransId="{CE7BF9C4-FDE3-49B2-9CA3-A4CA54FDECB0}" sibTransId="{7F9D133E-8E43-4481-8328-EFFB66E0DD34}"/>
    <dgm:cxn modelId="{662D21F9-F0E9-A54C-B82F-A47A4CD655D3}" type="presOf" srcId="{3E6B0C5A-6E80-436C-AA1A-937829BFBF2D}" destId="{9398A517-EC29-4FED-8E5D-14CEA14B24C2}" srcOrd="0" destOrd="0" presId="urn:microsoft.com/office/officeart/2005/8/layout/cycle3"/>
    <dgm:cxn modelId="{985A215C-3E6A-D045-916A-36A4E63866FF}" type="presParOf" srcId="{CE5AE454-9E1E-490E-BF78-FF9D78B5A0C0}" destId="{39359B36-48F5-4340-9294-B640C9CD7A87}" srcOrd="0" destOrd="0" presId="urn:microsoft.com/office/officeart/2005/8/layout/cycle3"/>
    <dgm:cxn modelId="{03B6115A-8143-B94E-A4F6-66D31746B093}" type="presParOf" srcId="{39359B36-48F5-4340-9294-B640C9CD7A87}" destId="{9398A517-EC29-4FED-8E5D-14CEA14B24C2}" srcOrd="0" destOrd="0" presId="urn:microsoft.com/office/officeart/2005/8/layout/cycle3"/>
    <dgm:cxn modelId="{DCAC9D8A-222C-F448-A25A-5099A34792F9}" type="presParOf" srcId="{39359B36-48F5-4340-9294-B640C9CD7A87}" destId="{598CBEC2-4BF6-4B34-B5AA-97E97F602587}" srcOrd="1" destOrd="0" presId="urn:microsoft.com/office/officeart/2005/8/layout/cycle3"/>
    <dgm:cxn modelId="{374582BC-DED7-9449-B713-EFB742E64B64}" type="presParOf" srcId="{39359B36-48F5-4340-9294-B640C9CD7A87}" destId="{92DDC5E7-58FA-41F1-984E-06F72BCF32B7}" srcOrd="2" destOrd="0" presId="urn:microsoft.com/office/officeart/2005/8/layout/cycle3"/>
    <dgm:cxn modelId="{F46B4EB1-4AF6-7F43-9B93-EEFA57851DB5}" type="presParOf" srcId="{39359B36-48F5-4340-9294-B640C9CD7A87}" destId="{08169226-9236-4D19-9E56-B2A81A6CAADC}" srcOrd="3" destOrd="0" presId="urn:microsoft.com/office/officeart/2005/8/layout/cycle3"/>
    <dgm:cxn modelId="{227844C6-8128-C045-9744-43F6BC370F03}" type="presParOf" srcId="{39359B36-48F5-4340-9294-B640C9CD7A87}" destId="{00FAD56F-7565-4570-B1E0-015DE435AC33}" srcOrd="4" destOrd="0" presId="urn:microsoft.com/office/officeart/2005/8/layout/cycle3"/>
    <dgm:cxn modelId="{FEB5C5DD-2ECB-284C-85A1-0E2A8B0DD8AC}" type="presParOf" srcId="{39359B36-48F5-4340-9294-B640C9CD7A87}" destId="{21BFDBD6-50F2-482A-853B-F8D278C16D7F}"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9DBE5-DF2F-4867-9613-0233037A1C5F}">
      <dsp:nvSpPr>
        <dsp:cNvPr id="0" name=""/>
        <dsp:cNvSpPr/>
      </dsp:nvSpPr>
      <dsp:spPr>
        <a:xfrm>
          <a:off x="0" y="0"/>
          <a:ext cx="5117811" cy="566291"/>
        </a:xfrm>
        <a:prstGeom prst="round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Montserrat" charset="0"/>
              <a:ea typeface="Montserrat" charset="0"/>
              <a:cs typeface="Montserrat" charset="0"/>
            </a:rPr>
            <a:t>(A)   Locking</a:t>
          </a:r>
        </a:p>
      </dsp:txBody>
      <dsp:txXfrm>
        <a:off x="27644" y="27644"/>
        <a:ext cx="5062523" cy="511003"/>
      </dsp:txXfrm>
    </dsp:sp>
    <dsp:sp modelId="{03D9C88E-45CF-4416-B757-7EEE7A7EF712}">
      <dsp:nvSpPr>
        <dsp:cNvPr id="0" name=""/>
        <dsp:cNvSpPr/>
      </dsp:nvSpPr>
      <dsp:spPr>
        <a:xfrm>
          <a:off x="0" y="589979"/>
          <a:ext cx="5117811" cy="182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90"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latin typeface="Montserrat" charset="0"/>
              <a:ea typeface="Montserrat" charset="0"/>
              <a:cs typeface="Montserrat" charset="0"/>
            </a:rPr>
            <a:t>Once a process trains a data item, it locks the related model parameters and prevents other processes from accessing them. When the related model parameters are updated, the process unlocks the parameters. Thus the model parameters used in local computation is always the latest. </a:t>
          </a:r>
        </a:p>
      </dsp:txBody>
      <dsp:txXfrm>
        <a:off x="0" y="589979"/>
        <a:ext cx="5117811" cy="1821600"/>
      </dsp:txXfrm>
    </dsp:sp>
    <dsp:sp modelId="{309714F2-24D8-48BC-B0F9-1DB865F09CBE}">
      <dsp:nvSpPr>
        <dsp:cNvPr id="0" name=""/>
        <dsp:cNvSpPr/>
      </dsp:nvSpPr>
      <dsp:spPr>
        <a:xfrm>
          <a:off x="0" y="2524038"/>
          <a:ext cx="5117811" cy="543787"/>
        </a:xfrm>
        <a:prstGeom prst="round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Montserrat" charset="0"/>
              <a:ea typeface="Montserrat" charset="0"/>
              <a:cs typeface="Montserrat" charset="0"/>
            </a:rPr>
            <a:t>(C)  AllReduce</a:t>
          </a:r>
        </a:p>
      </dsp:txBody>
      <dsp:txXfrm>
        <a:off x="26545" y="2550583"/>
        <a:ext cx="5064721" cy="490697"/>
      </dsp:txXfrm>
    </dsp:sp>
    <dsp:sp modelId="{73C97A3B-A224-4B2B-9E30-53EA86F5C42D}">
      <dsp:nvSpPr>
        <dsp:cNvPr id="0" name=""/>
        <dsp:cNvSpPr/>
      </dsp:nvSpPr>
      <dsp:spPr>
        <a:xfrm>
          <a:off x="0" y="3176735"/>
          <a:ext cx="5117811" cy="132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90"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latin typeface="Montserrat" charset="0"/>
              <a:ea typeface="Montserrat" charset="0"/>
              <a:cs typeface="Montserrat" charset="0"/>
            </a:rPr>
            <a:t>Each process first fetches all the model parameters required by local computation. When the local computation is completed, modifications of the local model from all processes are gathered to update the model.</a:t>
          </a:r>
        </a:p>
      </dsp:txBody>
      <dsp:txXfrm>
        <a:off x="0" y="3176735"/>
        <a:ext cx="5117811" cy="132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9DBE5-DF2F-4867-9613-0233037A1C5F}">
      <dsp:nvSpPr>
        <dsp:cNvPr id="0" name=""/>
        <dsp:cNvSpPr/>
      </dsp:nvSpPr>
      <dsp:spPr>
        <a:xfrm>
          <a:off x="0" y="0"/>
          <a:ext cx="5023794" cy="551655"/>
        </a:xfrm>
        <a:prstGeom prst="roundRect">
          <a:avLst/>
        </a:prstGeom>
        <a:solidFill>
          <a:schemeClr val="accent5">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Montserrat" charset="0"/>
              <a:ea typeface="Montserrat" charset="0"/>
              <a:cs typeface="Montserrat" charset="0"/>
            </a:rPr>
            <a:t>(B)   Rotation</a:t>
          </a:r>
        </a:p>
      </dsp:txBody>
      <dsp:txXfrm>
        <a:off x="26930" y="26930"/>
        <a:ext cx="4969934" cy="497795"/>
      </dsp:txXfrm>
    </dsp:sp>
    <dsp:sp modelId="{03D9C88E-45CF-4416-B757-7EEE7A7EF712}">
      <dsp:nvSpPr>
        <dsp:cNvPr id="0" name=""/>
        <dsp:cNvSpPr/>
      </dsp:nvSpPr>
      <dsp:spPr>
        <a:xfrm>
          <a:off x="0" y="760670"/>
          <a:ext cx="5023794" cy="157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05"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latin typeface="Montserrat" charset="0"/>
              <a:ea typeface="Montserrat" charset="0"/>
              <a:cs typeface="Montserrat" charset="0"/>
            </a:rPr>
            <a:t>Each process first takes a part of the shared model and performs training. Afterwards, the model is shifted between processes. Through model rotation, each model parameters are updated by one process at a time so that the model is consistent. </a:t>
          </a:r>
        </a:p>
      </dsp:txBody>
      <dsp:txXfrm>
        <a:off x="0" y="760670"/>
        <a:ext cx="5023794" cy="1571130"/>
      </dsp:txXfrm>
    </dsp:sp>
    <dsp:sp modelId="{A1EFB5D7-4231-A345-926A-8DAB6CAB317A}">
      <dsp:nvSpPr>
        <dsp:cNvPr id="0" name=""/>
        <dsp:cNvSpPr/>
      </dsp:nvSpPr>
      <dsp:spPr>
        <a:xfrm>
          <a:off x="0" y="2336259"/>
          <a:ext cx="5023794" cy="551655"/>
        </a:xfrm>
        <a:prstGeom prst="roundRect">
          <a:avLst/>
        </a:prstGeom>
        <a:solidFill>
          <a:schemeClr val="accent5">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Montserrat" charset="0"/>
              <a:ea typeface="Montserrat" charset="0"/>
              <a:cs typeface="Montserrat" charset="0"/>
            </a:rPr>
            <a:t>(D)  Asynchronous</a:t>
          </a:r>
        </a:p>
      </dsp:txBody>
      <dsp:txXfrm>
        <a:off x="26930" y="2363189"/>
        <a:ext cx="4969934" cy="497795"/>
      </dsp:txXfrm>
    </dsp:sp>
    <dsp:sp modelId="{7D050F34-9E3A-E14E-9F5A-FEF63F2E1EBE}">
      <dsp:nvSpPr>
        <dsp:cNvPr id="0" name=""/>
        <dsp:cNvSpPr/>
      </dsp:nvSpPr>
      <dsp:spPr>
        <a:xfrm>
          <a:off x="0" y="2920764"/>
          <a:ext cx="5023794" cy="1571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505" tIns="29210" rIns="163576" bIns="2921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a:latin typeface="Montserrat" charset="0"/>
              <a:ea typeface="Montserrat" charset="0"/>
              <a:cs typeface="Montserrat" charset="0"/>
            </a:rPr>
            <a:t>Each process independently fetches related model parameters, performs local computation, and returns model modifications. Unlike A, workers are allowed to fetch or update the same model parameters in parallel. In contrast to B and C, there is no synchronization barrier.</a:t>
          </a:r>
        </a:p>
      </dsp:txBody>
      <dsp:txXfrm>
        <a:off x="0" y="2920764"/>
        <a:ext cx="5023794" cy="1571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8CBEC2-4BF6-4B34-B5AA-97E97F602587}">
      <dsp:nvSpPr>
        <dsp:cNvPr id="0" name=""/>
        <dsp:cNvSpPr/>
      </dsp:nvSpPr>
      <dsp:spPr>
        <a:xfrm>
          <a:off x="1780555" y="-26335"/>
          <a:ext cx="4325589" cy="4325589"/>
        </a:xfrm>
        <a:prstGeom prst="circularArrow">
          <a:avLst>
            <a:gd name="adj1" fmla="val 5544"/>
            <a:gd name="adj2" fmla="val 330680"/>
            <a:gd name="adj3" fmla="val 13775841"/>
            <a:gd name="adj4" fmla="val 17386015"/>
            <a:gd name="adj5" fmla="val 5757"/>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98A517-EC29-4FED-8E5D-14CEA14B24C2}">
      <dsp:nvSpPr>
        <dsp:cNvPr id="0" name=""/>
        <dsp:cNvSpPr/>
      </dsp:nvSpPr>
      <dsp:spPr>
        <a:xfrm>
          <a:off x="2930556" y="814"/>
          <a:ext cx="2025587" cy="101279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Machine Learning Application</a:t>
          </a:r>
        </a:p>
      </dsp:txBody>
      <dsp:txXfrm>
        <a:off x="2979996" y="50254"/>
        <a:ext cx="1926707" cy="913913"/>
      </dsp:txXfrm>
    </dsp:sp>
    <dsp:sp modelId="{92DDC5E7-58FA-41F1-984E-06F72BCF32B7}">
      <dsp:nvSpPr>
        <dsp:cNvPr id="0" name=""/>
        <dsp:cNvSpPr/>
      </dsp:nvSpPr>
      <dsp:spPr>
        <a:xfrm>
          <a:off x="4684876" y="1275402"/>
          <a:ext cx="2025587" cy="1012793"/>
        </a:xfrm>
        <a:prstGeom prst="round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Machine Learning Algorithm</a:t>
          </a:r>
        </a:p>
      </dsp:txBody>
      <dsp:txXfrm>
        <a:off x="4734316" y="1324842"/>
        <a:ext cx="1926707" cy="913913"/>
      </dsp:txXfrm>
    </dsp:sp>
    <dsp:sp modelId="{08169226-9236-4D19-9E56-B2A81A6CAADC}">
      <dsp:nvSpPr>
        <dsp:cNvPr id="0" name=""/>
        <dsp:cNvSpPr/>
      </dsp:nvSpPr>
      <dsp:spPr>
        <a:xfrm>
          <a:off x="4014785" y="3337729"/>
          <a:ext cx="2025587" cy="1012793"/>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Computation Model</a:t>
          </a:r>
        </a:p>
      </dsp:txBody>
      <dsp:txXfrm>
        <a:off x="4064225" y="3387169"/>
        <a:ext cx="1926707" cy="913913"/>
      </dsp:txXfrm>
    </dsp:sp>
    <dsp:sp modelId="{00FAD56F-7565-4570-B1E0-015DE435AC33}">
      <dsp:nvSpPr>
        <dsp:cNvPr id="0" name=""/>
        <dsp:cNvSpPr/>
      </dsp:nvSpPr>
      <dsp:spPr>
        <a:xfrm>
          <a:off x="1846326" y="3337729"/>
          <a:ext cx="2025587" cy="1012793"/>
        </a:xfrm>
        <a:prstGeom prst="round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dirty="0"/>
            <a:t>Programming Interface</a:t>
          </a:r>
        </a:p>
      </dsp:txBody>
      <dsp:txXfrm>
        <a:off x="1895766" y="3387169"/>
        <a:ext cx="1926707" cy="913913"/>
      </dsp:txXfrm>
    </dsp:sp>
    <dsp:sp modelId="{21BFDBD6-50F2-482A-853B-F8D278C16D7F}">
      <dsp:nvSpPr>
        <dsp:cNvPr id="0" name=""/>
        <dsp:cNvSpPr/>
      </dsp:nvSpPr>
      <dsp:spPr>
        <a:xfrm>
          <a:off x="1176235" y="1275402"/>
          <a:ext cx="2025587" cy="1012793"/>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t>Implementation</a:t>
          </a:r>
          <a:endParaRPr lang="en-US" sz="2000" b="1" kern="1200" dirty="0"/>
        </a:p>
      </dsp:txBody>
      <dsp:txXfrm>
        <a:off x="1225675" y="1324842"/>
        <a:ext cx="1926707" cy="9139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CF0B0F-09A5-4E1E-BD26-DC6555AA3FBB}" type="datetimeFigureOut">
              <a:rPr lang="en-US" smtClean="0"/>
              <a:pPr/>
              <a:t>1/25/2018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9A881B-2B13-4957-98B0-D797536C24C2}" type="slidenum">
              <a:rPr lang="en-US" smtClean="0"/>
              <a:pPr/>
              <a:t>‹#›</a:t>
            </a:fld>
            <a:endParaRPr lang="en-US"/>
          </a:p>
        </p:txBody>
      </p:sp>
    </p:spTree>
    <p:extLst>
      <p:ext uri="{BB962C8B-B14F-4D97-AF65-F5344CB8AC3E}">
        <p14:creationId xmlns:p14="http://schemas.microsoft.com/office/powerpoint/2010/main" val="3210385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D254D-D6A8-4F03-A6BD-994C16793977}" type="datetimeFigureOut">
              <a:rPr lang="en-US" smtClean="0"/>
              <a:pPr/>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DB927-EBE1-49E2-8934-5881B376EE24}" type="slidenum">
              <a:rPr lang="en-US" smtClean="0"/>
              <a:pPr/>
              <a:t>‹#›</a:t>
            </a:fld>
            <a:endParaRPr lang="en-US"/>
          </a:p>
        </p:txBody>
      </p:sp>
    </p:spTree>
    <p:extLst>
      <p:ext uri="{BB962C8B-B14F-4D97-AF65-F5344CB8AC3E}">
        <p14:creationId xmlns:p14="http://schemas.microsoft.com/office/powerpoint/2010/main" val="1474705598"/>
      </p:ext>
    </p:extLst>
  </p:cSld>
  <p:clrMap bg1="lt1" tx1="dk1" bg2="lt2" tx2="dk2" accent1="accent1" accent2="accent2" accent3="accent3" accent4="accent4" accent5="accent5" accent6="accent6" hlink="hlink" folHlink="folHlink"/>
  <p:notesStyle>
    <a:lvl1pPr marL="0" algn="l" defTabSz="913108" rtl="0" eaLnBrk="1" latinLnBrk="0" hangingPunct="1">
      <a:defRPr sz="1200" kern="1200">
        <a:solidFill>
          <a:schemeClr val="tx1"/>
        </a:solidFill>
        <a:latin typeface="+mn-lt"/>
        <a:ea typeface="+mn-ea"/>
        <a:cs typeface="+mn-cs"/>
      </a:defRPr>
    </a:lvl1pPr>
    <a:lvl2pPr marL="456558" algn="l" defTabSz="913108" rtl="0" eaLnBrk="1" latinLnBrk="0" hangingPunct="1">
      <a:defRPr sz="1200" kern="1200">
        <a:solidFill>
          <a:schemeClr val="tx1"/>
        </a:solidFill>
        <a:latin typeface="+mn-lt"/>
        <a:ea typeface="+mn-ea"/>
        <a:cs typeface="+mn-cs"/>
      </a:defRPr>
    </a:lvl2pPr>
    <a:lvl3pPr marL="913108" algn="l" defTabSz="913108" rtl="0" eaLnBrk="1" latinLnBrk="0" hangingPunct="1">
      <a:defRPr sz="1200" kern="1200">
        <a:solidFill>
          <a:schemeClr val="tx1"/>
        </a:solidFill>
        <a:latin typeface="+mn-lt"/>
        <a:ea typeface="+mn-ea"/>
        <a:cs typeface="+mn-cs"/>
      </a:defRPr>
    </a:lvl3pPr>
    <a:lvl4pPr marL="1369656" algn="l" defTabSz="913108" rtl="0" eaLnBrk="1" latinLnBrk="0" hangingPunct="1">
      <a:defRPr sz="1200" kern="1200">
        <a:solidFill>
          <a:schemeClr val="tx1"/>
        </a:solidFill>
        <a:latin typeface="+mn-lt"/>
        <a:ea typeface="+mn-ea"/>
        <a:cs typeface="+mn-cs"/>
      </a:defRPr>
    </a:lvl4pPr>
    <a:lvl5pPr marL="1826214" algn="l" defTabSz="913108" rtl="0" eaLnBrk="1" latinLnBrk="0" hangingPunct="1">
      <a:defRPr sz="1200" kern="1200">
        <a:solidFill>
          <a:schemeClr val="tx1"/>
        </a:solidFill>
        <a:latin typeface="+mn-lt"/>
        <a:ea typeface="+mn-ea"/>
        <a:cs typeface="+mn-cs"/>
      </a:defRPr>
    </a:lvl5pPr>
    <a:lvl6pPr marL="2282771" algn="l" defTabSz="913108" rtl="0" eaLnBrk="1" latinLnBrk="0" hangingPunct="1">
      <a:defRPr sz="1200" kern="1200">
        <a:solidFill>
          <a:schemeClr val="tx1"/>
        </a:solidFill>
        <a:latin typeface="+mn-lt"/>
        <a:ea typeface="+mn-ea"/>
        <a:cs typeface="+mn-cs"/>
      </a:defRPr>
    </a:lvl6pPr>
    <a:lvl7pPr marL="2739326" algn="l" defTabSz="913108" rtl="0" eaLnBrk="1" latinLnBrk="0" hangingPunct="1">
      <a:defRPr sz="1200" kern="1200">
        <a:solidFill>
          <a:schemeClr val="tx1"/>
        </a:solidFill>
        <a:latin typeface="+mn-lt"/>
        <a:ea typeface="+mn-ea"/>
        <a:cs typeface="+mn-cs"/>
      </a:defRPr>
    </a:lvl7pPr>
    <a:lvl8pPr marL="3195867" algn="l" defTabSz="913108" rtl="0" eaLnBrk="1" latinLnBrk="0" hangingPunct="1">
      <a:defRPr sz="1200" kern="1200">
        <a:solidFill>
          <a:schemeClr val="tx1"/>
        </a:solidFill>
        <a:latin typeface="+mn-lt"/>
        <a:ea typeface="+mn-ea"/>
        <a:cs typeface="+mn-cs"/>
      </a:defRPr>
    </a:lvl8pPr>
    <a:lvl9pPr marL="3652425" algn="l" defTabSz="91310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23C24-93D1-4A66-9504-E6BD833B167B}" type="slidenum">
              <a:rPr lang="en-US" altLang="en-US" smtClean="0"/>
              <a:pPr>
                <a:defRPr/>
              </a:pPr>
              <a:t>1</a:t>
            </a:fld>
            <a:endParaRPr lang="en-US" altLang="en-US"/>
          </a:p>
        </p:txBody>
      </p:sp>
    </p:spTree>
    <p:extLst>
      <p:ext uri="{BB962C8B-B14F-4D97-AF65-F5344CB8AC3E}">
        <p14:creationId xmlns:p14="http://schemas.microsoft.com/office/powerpoint/2010/main" val="2188499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kumimoji="1" lang="en-US" sz="3200" dirty="0">
              <a:solidFill>
                <a:prstClr val="black"/>
              </a:solidFill>
              <a:latin typeface="Candara" pitchFamily="34" charset="0"/>
              <a:ea typeface="魏碑" charset="-122"/>
            </a:endParaRPr>
          </a:p>
          <a:p>
            <a:pPr marL="0" marR="0" lvl="2" indent="0" algn="l" defTabSz="914400" rtl="0" eaLnBrk="1" fontAlgn="auto" latinLnBrk="0" hangingPunct="1">
              <a:lnSpc>
                <a:spcPct val="100000"/>
              </a:lnSpc>
              <a:spcBef>
                <a:spcPts val="0"/>
              </a:spcBef>
              <a:spcAft>
                <a:spcPts val="0"/>
              </a:spcAft>
              <a:buClrTx/>
              <a:buSzTx/>
              <a:buFontTx/>
              <a:buNone/>
              <a:tabLst/>
              <a:defRPr/>
            </a:pPr>
            <a:r>
              <a:rPr kumimoji="1" lang="en-US" sz="3200" dirty="0">
                <a:solidFill>
                  <a:prstClr val="black"/>
                </a:solidFill>
                <a:latin typeface="Candara" pitchFamily="34" charset="0"/>
                <a:ea typeface="魏碑" charset="-122"/>
              </a:rPr>
              <a:t> </a:t>
            </a:r>
          </a:p>
          <a:p>
            <a:endParaRPr lang="en-US" dirty="0"/>
          </a:p>
        </p:txBody>
      </p:sp>
      <p:sp>
        <p:nvSpPr>
          <p:cNvPr id="4" name="Slide Number Placeholder 3"/>
          <p:cNvSpPr>
            <a:spLocks noGrp="1"/>
          </p:cNvSpPr>
          <p:nvPr>
            <p:ph type="sldNum" sz="quarter" idx="10"/>
          </p:nvPr>
        </p:nvSpPr>
        <p:spPr/>
        <p:txBody>
          <a:bodyPr/>
          <a:lstStyle/>
          <a:p>
            <a:fld id="{F37DB927-EBE1-49E2-8934-5881B376EE2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83379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788702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altLang="en-US" dirty="0"/>
              <a:t>For large scale problems:</a:t>
            </a:r>
          </a:p>
          <a:p>
            <a:pPr lvl="1"/>
            <a:r>
              <a:rPr lang="x-none" altLang="en-US" sz="2400" dirty="0"/>
              <a:t>X distributed; not only the </a:t>
            </a:r>
            <a:r>
              <a:rPr lang="x-none" altLang="en-US" sz="2400" b="1" dirty="0"/>
              <a:t>input data</a:t>
            </a:r>
            <a:r>
              <a:rPr lang="x-none" altLang="en-US" sz="2400" dirty="0"/>
              <a:t>, but also the </a:t>
            </a:r>
            <a:r>
              <a:rPr lang="x-none" altLang="en-US" sz="2400" b="1" dirty="0"/>
              <a:t>intermediate data</a:t>
            </a:r>
            <a:r>
              <a:rPr lang="x-none" altLang="en-US" sz="2400" dirty="0"/>
              <a:t> during the process of computation</a:t>
            </a:r>
            <a:r>
              <a:rPr lang="en-US" altLang="en-US" sz="2400" baseline="0" dirty="0"/>
              <a:t> </a:t>
            </a:r>
            <a:r>
              <a:rPr lang="x-none" altLang="en-US" sz="2400" dirty="0"/>
              <a:t>no</a:t>
            </a:r>
            <a:r>
              <a:rPr lang="en-US" altLang="en-US" sz="2400" dirty="0"/>
              <a:t>t</a:t>
            </a:r>
            <a:r>
              <a:rPr lang="x-none" altLang="en-US" sz="2400" dirty="0"/>
              <a:t> pleasingly parallel, because of </a:t>
            </a:r>
            <a:r>
              <a:rPr lang="x-none" altLang="en-US" sz="2400" b="1" dirty="0"/>
              <a:t>dependency</a:t>
            </a:r>
            <a:r>
              <a:rPr lang="x-none" altLang="en-US" sz="2400" dirty="0"/>
              <a:t> determined by the iterative or recursive nature</a:t>
            </a:r>
          </a:p>
          <a:p>
            <a:endParaRPr lang="en-US" dirty="0"/>
          </a:p>
        </p:txBody>
      </p:sp>
      <p:sp>
        <p:nvSpPr>
          <p:cNvPr id="4" name="Slide Number Placeholder 3"/>
          <p:cNvSpPr>
            <a:spLocks noGrp="1"/>
          </p:cNvSpPr>
          <p:nvPr>
            <p:ph type="sldNum" sz="quarter" idx="10"/>
          </p:nvPr>
        </p:nvSpPr>
        <p:spPr/>
        <p:txBody>
          <a:bodyPr/>
          <a:lstStyle/>
          <a:p>
            <a:fld id="{F37DB927-EBE1-49E2-8934-5881B376EE24}" type="slidenum">
              <a:rPr lang="en-US" smtClean="0"/>
              <a:pPr/>
              <a:t>14</a:t>
            </a:fld>
            <a:endParaRPr lang="en-US"/>
          </a:p>
        </p:txBody>
      </p:sp>
    </p:spTree>
    <p:extLst>
      <p:ext uri="{BB962C8B-B14F-4D97-AF65-F5344CB8AC3E}">
        <p14:creationId xmlns:p14="http://schemas.microsoft.com/office/powerpoint/2010/main" val="1173933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Rot="1" noChangeAspect="1" noChangeArrowheads="1"/>
          </p:cNvSpPr>
          <p:nvPr>
            <p:ph type="sldImg"/>
          </p:nvPr>
        </p:nvSpPr>
        <p:spPr>
          <a:xfrm>
            <a:off x="255588" y="881063"/>
            <a:ext cx="6846887" cy="3852862"/>
          </a:xfrm>
          <a:ln/>
          <a:extLst>
            <a:ext uri="{91240B29-F687-4F45-9708-019B960494DF}">
              <a14:hiddenLine xmlns:a14="http://schemas.microsoft.com/office/drawing/2010/main" w="1" cmpd="sng">
                <a:solidFill>
                  <a:schemeClr val="tx1"/>
                </a:solidFill>
                <a:miter lim="800000"/>
                <a:headEnd/>
                <a:tailEnd/>
              </a14:hiddenLine>
            </a:ext>
          </a:extLst>
        </p:spPr>
      </p:sp>
      <p:sp>
        <p:nvSpPr>
          <p:cNvPr id="12291"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368092956"/>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4098" name="Rectangle 2"/>
          <p:cNvSpPr>
            <a:spLocks noGrp="1" noRot="1" noChangeAspect="1" noChangeArrowheads="1"/>
          </p:cNvSpPr>
          <p:nvPr>
            <p:ph type="sldImg"/>
          </p:nvPr>
        </p:nvSpPr>
        <p:spPr>
          <a:xfrm>
            <a:off x="409575" y="754063"/>
            <a:ext cx="5854700" cy="3294062"/>
          </a:xfrm>
          <a:ln/>
          <a:extLst>
            <a:ext uri="{91240B29-F687-4F45-9708-019B960494DF}">
              <a14:hiddenLine xmlns:a14="http://schemas.microsoft.com/office/drawing/2010/main" w="1" cmpd="sng">
                <a:solidFill>
                  <a:schemeClr val="tx1"/>
                </a:solidFill>
                <a:miter lim="800000"/>
                <a:headEnd/>
                <a:tailEnd/>
              </a14:hiddenLine>
            </a:ext>
          </a:extLst>
        </p:spPr>
      </p:sp>
      <p:sp>
        <p:nvSpPr>
          <p:cNvPr id="4099" name="Rectangle 3"/>
          <p:cNvSpPr>
            <a:spLocks noGrp="1" noChangeArrowheads="1"/>
          </p:cNvSpPr>
          <p:nvPr>
            <p:ph type="body" idx="1"/>
          </p:nvPr>
        </p:nvSpPr>
        <p:spPr>
          <a:ln/>
          <a:extLst>
            <a:ext uri="{91240B29-F687-4F45-9708-019B960494DF}">
              <a14:hiddenLine xmlns:a14="http://schemas.microsoft.com/office/drawing/2010/main" w="1" cmpd="sng">
                <a:solidFill>
                  <a:schemeClr val="tx1"/>
                </a:solidFill>
                <a:miter lim="800000"/>
                <a:headEnd/>
                <a:tailEnd/>
              </a14:hiddenLine>
            </a:ext>
          </a:extLst>
        </p:spPr>
        <p:txBody>
          <a:bodyPr/>
          <a:lstStyle/>
          <a:p>
            <a:r>
              <a:rPr lang="en-US" altLang="en-US" dirty="0"/>
              <a:t>global model data should be word-topic matrix or topic-document matrix, </a:t>
            </a:r>
          </a:p>
        </p:txBody>
      </p:sp>
    </p:spTree>
    <p:extLst>
      <p:ext uri="{BB962C8B-B14F-4D97-AF65-F5344CB8AC3E}">
        <p14:creationId xmlns:p14="http://schemas.microsoft.com/office/powerpoint/2010/main" val="872922157"/>
      </p:ext>
    </p:extLst>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EE949F-5009-4690-B569-73047AA2F88F}" type="slidenum">
              <a:rPr lang="en-US" smtClean="0"/>
              <a:t>29</a:t>
            </a:fld>
            <a:endParaRPr lang="en-US"/>
          </a:p>
        </p:txBody>
      </p:sp>
    </p:spTree>
    <p:extLst>
      <p:ext uri="{BB962C8B-B14F-4D97-AF65-F5344CB8AC3E}">
        <p14:creationId xmlns:p14="http://schemas.microsoft.com/office/powerpoint/2010/main" val="150273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13047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6558" indent="0" algn="ctr">
              <a:buNone/>
              <a:defRPr>
                <a:solidFill>
                  <a:schemeClr val="tx1">
                    <a:tint val="75000"/>
                  </a:schemeClr>
                </a:solidFill>
              </a:defRPr>
            </a:lvl2pPr>
            <a:lvl3pPr marL="913108" indent="0" algn="ctr">
              <a:buNone/>
              <a:defRPr>
                <a:solidFill>
                  <a:schemeClr val="tx1">
                    <a:tint val="75000"/>
                  </a:schemeClr>
                </a:solidFill>
              </a:defRPr>
            </a:lvl3pPr>
            <a:lvl4pPr marL="1369656" indent="0" algn="ctr">
              <a:buNone/>
              <a:defRPr>
                <a:solidFill>
                  <a:schemeClr val="tx1">
                    <a:tint val="75000"/>
                  </a:schemeClr>
                </a:solidFill>
              </a:defRPr>
            </a:lvl4pPr>
            <a:lvl5pPr marL="1826214" indent="0" algn="ctr">
              <a:buNone/>
              <a:defRPr>
                <a:solidFill>
                  <a:schemeClr val="tx1">
                    <a:tint val="75000"/>
                  </a:schemeClr>
                </a:solidFill>
              </a:defRPr>
            </a:lvl5pPr>
            <a:lvl6pPr marL="2282771" indent="0" algn="ctr">
              <a:buNone/>
              <a:defRPr>
                <a:solidFill>
                  <a:schemeClr val="tx1">
                    <a:tint val="75000"/>
                  </a:schemeClr>
                </a:solidFill>
              </a:defRPr>
            </a:lvl6pPr>
            <a:lvl7pPr marL="2739326" indent="0" algn="ctr">
              <a:buNone/>
              <a:defRPr>
                <a:solidFill>
                  <a:schemeClr val="tx1">
                    <a:tint val="75000"/>
                  </a:schemeClr>
                </a:solidFill>
              </a:defRPr>
            </a:lvl7pPr>
            <a:lvl8pPr marL="3195867" indent="0" algn="ctr">
              <a:buNone/>
              <a:defRPr>
                <a:solidFill>
                  <a:schemeClr val="tx1">
                    <a:tint val="75000"/>
                  </a:schemeClr>
                </a:solidFill>
              </a:defRPr>
            </a:lvl8pPr>
            <a:lvl9pPr marL="3652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AEF09C-060A-4CE5-8713-36A46B5F68EA}"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7F7CD5-4AA7-4122-9B44-C9727DFE78BF}" type="slidenum">
              <a:rPr lang="en-US" smtClean="0">
                <a:solidFill>
                  <a:prstClr val="black">
                    <a:tint val="75000"/>
                  </a:prstClr>
                </a:solidFill>
              </a:rPr>
              <a:pPr/>
              <a:t>‹#›</a:t>
            </a:fld>
            <a:endParaRPr lang="en-US">
              <a:solidFill>
                <a:prstClr val="black">
                  <a:tint val="75000"/>
                </a:prstClr>
              </a:solidFill>
            </a:endParaRPr>
          </a:p>
        </p:txBody>
      </p:sp>
      <p:sp>
        <p:nvSpPr>
          <p:cNvPr id="7" name="Rectangle 6"/>
          <p:cNvSpPr/>
          <p:nvPr userDrawn="1"/>
        </p:nvSpPr>
        <p:spPr>
          <a:xfrm>
            <a:off x="8469" y="433954"/>
            <a:ext cx="3076414" cy="244100"/>
          </a:xfrm>
          <a:prstGeom prst="rect">
            <a:avLst/>
          </a:prstGeom>
          <a:solidFill>
            <a:schemeClr val="bg2">
              <a:lumMod val="9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prstClr val="white"/>
                </a:solidFill>
              </a:rPr>
              <a:t>First</a:t>
            </a:r>
          </a:p>
        </p:txBody>
      </p:sp>
      <p:sp>
        <p:nvSpPr>
          <p:cNvPr id="11" name="Rectangle 10"/>
          <p:cNvSpPr/>
          <p:nvPr userDrawn="1"/>
        </p:nvSpPr>
        <p:spPr>
          <a:xfrm>
            <a:off x="6163878" y="437826"/>
            <a:ext cx="3076414" cy="244100"/>
          </a:xfrm>
          <a:prstGeom prst="rect">
            <a:avLst/>
          </a:prstGeom>
          <a:solidFill>
            <a:schemeClr val="bg2">
              <a:lumMod val="9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prstClr val="white"/>
                </a:solidFill>
              </a:rPr>
              <a:t>Third</a:t>
            </a:r>
          </a:p>
        </p:txBody>
      </p:sp>
      <p:sp>
        <p:nvSpPr>
          <p:cNvPr id="10" name="Rectangle 9"/>
          <p:cNvSpPr/>
          <p:nvPr userDrawn="1"/>
        </p:nvSpPr>
        <p:spPr>
          <a:xfrm>
            <a:off x="3084883" y="437826"/>
            <a:ext cx="3076414" cy="2441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prstClr val="black"/>
                </a:solidFill>
              </a:rPr>
              <a:t>Second</a:t>
            </a:r>
          </a:p>
        </p:txBody>
      </p:sp>
      <p:sp>
        <p:nvSpPr>
          <p:cNvPr id="12" name="Rectangle 11"/>
          <p:cNvSpPr/>
          <p:nvPr userDrawn="1"/>
        </p:nvSpPr>
        <p:spPr>
          <a:xfrm>
            <a:off x="9240288" y="437778"/>
            <a:ext cx="2931348" cy="244100"/>
          </a:xfrm>
          <a:prstGeom prst="rect">
            <a:avLst/>
          </a:prstGeom>
          <a:solidFill>
            <a:schemeClr val="bg2">
              <a:lumMod val="9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prstClr val="white"/>
                </a:solidFill>
              </a:rPr>
              <a:t>HARP</a:t>
            </a:r>
          </a:p>
        </p:txBody>
      </p:sp>
    </p:spTree>
    <p:extLst>
      <p:ext uri="{BB962C8B-B14F-4D97-AF65-F5344CB8AC3E}">
        <p14:creationId xmlns:p14="http://schemas.microsoft.com/office/powerpoint/2010/main" val="3785887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EF09C-060A-4CE5-8713-36A46B5F68EA}"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7F7CD5-4AA7-4122-9B44-C9727DFE7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4516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8"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263338"/>
                </a:solidFill>
                <a:latin typeface="Montserrat" charset="0"/>
                <a:ea typeface="Montserrat" charset="0"/>
                <a:cs typeface="Montserrat" charset="0"/>
              </a:rPr>
              <a:t>Problem</a:t>
            </a:r>
            <a:br>
              <a:rPr lang="en-US" altLang="en-US">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8"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Result</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Demo</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Dataset</a:t>
            </a:r>
            <a:endParaRPr lang="x-none" altLang="en-US" sz="3200" dirty="0">
              <a:solidFill>
                <a:srgbClr val="72A1A8"/>
              </a:solidFill>
              <a:latin typeface="Montserrat" charset="0"/>
              <a:ea typeface="Montserrat" charset="0"/>
              <a:cs typeface="Montserrat" charset="0"/>
            </a:endParaRPr>
          </a:p>
        </p:txBody>
      </p:sp>
    </p:spTree>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9" y="274654"/>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20" y="274654"/>
            <a:ext cx="80771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EF09C-060A-4CE5-8713-36A46B5F68EA}"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7F7CD5-4AA7-4122-9B44-C9727DFE7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58823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72A1A8"/>
                </a:solidFill>
                <a:latin typeface="Montserrat" charset="0"/>
                <a:ea typeface="Montserrat" charset="0"/>
                <a:cs typeface="Montserrat" charset="0"/>
              </a:rPr>
              <a:t>Solution</a:t>
            </a:r>
            <a:br>
              <a:rPr lang="en-US" altLang="en-US">
                <a:solidFill>
                  <a:srgbClr val="72A1A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13047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6558" indent="0" algn="ctr">
              <a:buNone/>
              <a:defRPr>
                <a:solidFill>
                  <a:schemeClr val="tx1">
                    <a:tint val="75000"/>
                  </a:schemeClr>
                </a:solidFill>
              </a:defRPr>
            </a:lvl2pPr>
            <a:lvl3pPr marL="913108" indent="0" algn="ctr">
              <a:buNone/>
              <a:defRPr>
                <a:solidFill>
                  <a:schemeClr val="tx1">
                    <a:tint val="75000"/>
                  </a:schemeClr>
                </a:solidFill>
              </a:defRPr>
            </a:lvl3pPr>
            <a:lvl4pPr marL="1369656" indent="0" algn="ctr">
              <a:buNone/>
              <a:defRPr>
                <a:solidFill>
                  <a:schemeClr val="tx1">
                    <a:tint val="75000"/>
                  </a:schemeClr>
                </a:solidFill>
              </a:defRPr>
            </a:lvl4pPr>
            <a:lvl5pPr marL="1826214" indent="0" algn="ctr">
              <a:buNone/>
              <a:defRPr>
                <a:solidFill>
                  <a:schemeClr val="tx1">
                    <a:tint val="75000"/>
                  </a:schemeClr>
                </a:solidFill>
              </a:defRPr>
            </a:lvl5pPr>
            <a:lvl6pPr marL="2282771" indent="0" algn="ctr">
              <a:buNone/>
              <a:defRPr>
                <a:solidFill>
                  <a:schemeClr val="tx1">
                    <a:tint val="75000"/>
                  </a:schemeClr>
                </a:solidFill>
              </a:defRPr>
            </a:lvl6pPr>
            <a:lvl7pPr marL="2739326" indent="0" algn="ctr">
              <a:buNone/>
              <a:defRPr>
                <a:solidFill>
                  <a:schemeClr val="tx1">
                    <a:tint val="75000"/>
                  </a:schemeClr>
                </a:solidFill>
              </a:defRPr>
            </a:lvl7pPr>
            <a:lvl8pPr marL="3195867" indent="0" algn="ctr">
              <a:buNone/>
              <a:defRPr>
                <a:solidFill>
                  <a:schemeClr val="tx1">
                    <a:tint val="75000"/>
                  </a:schemeClr>
                </a:solidFill>
              </a:defRPr>
            </a:lvl8pPr>
            <a:lvl9pPr marL="3652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4E1E9A-82D5-48D9-8DC5-12A701E2995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3468214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13047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6558" indent="0" algn="ctr">
              <a:buNone/>
              <a:defRPr>
                <a:solidFill>
                  <a:schemeClr val="tx1">
                    <a:tint val="75000"/>
                  </a:schemeClr>
                </a:solidFill>
              </a:defRPr>
            </a:lvl2pPr>
            <a:lvl3pPr marL="913108" indent="0" algn="ctr">
              <a:buNone/>
              <a:defRPr>
                <a:solidFill>
                  <a:schemeClr val="tx1">
                    <a:tint val="75000"/>
                  </a:schemeClr>
                </a:solidFill>
              </a:defRPr>
            </a:lvl3pPr>
            <a:lvl4pPr marL="1369656" indent="0" algn="ctr">
              <a:buNone/>
              <a:defRPr>
                <a:solidFill>
                  <a:schemeClr val="tx1">
                    <a:tint val="75000"/>
                  </a:schemeClr>
                </a:solidFill>
              </a:defRPr>
            </a:lvl4pPr>
            <a:lvl5pPr marL="1826214" indent="0" algn="ctr">
              <a:buNone/>
              <a:defRPr>
                <a:solidFill>
                  <a:schemeClr val="tx1">
                    <a:tint val="75000"/>
                  </a:schemeClr>
                </a:solidFill>
              </a:defRPr>
            </a:lvl5pPr>
            <a:lvl6pPr marL="2282771" indent="0" algn="ctr">
              <a:buNone/>
              <a:defRPr>
                <a:solidFill>
                  <a:schemeClr val="tx1">
                    <a:tint val="75000"/>
                  </a:schemeClr>
                </a:solidFill>
              </a:defRPr>
            </a:lvl6pPr>
            <a:lvl7pPr marL="2739326" indent="0" algn="ctr">
              <a:buNone/>
              <a:defRPr>
                <a:solidFill>
                  <a:schemeClr val="tx1">
                    <a:tint val="75000"/>
                  </a:schemeClr>
                </a:solidFill>
              </a:defRPr>
            </a:lvl7pPr>
            <a:lvl8pPr marL="3195867" indent="0" algn="ctr">
              <a:buNone/>
              <a:defRPr>
                <a:solidFill>
                  <a:schemeClr val="tx1">
                    <a:tint val="75000"/>
                  </a:schemeClr>
                </a:solidFill>
              </a:defRPr>
            </a:lvl8pPr>
            <a:lvl9pPr marL="3652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4E1E9A-82D5-48D9-8DC5-12A701E29959}"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C14B07-0702-486D-B77B-E48541059A6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E1E9A-82D5-48D9-8DC5-12A701E29959}"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C14B07-0702-486D-B77B-E48541059A6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9" y="4406966"/>
            <a:ext cx="103632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9" y="2906729"/>
            <a:ext cx="10363200" cy="1500187"/>
          </a:xfrm>
        </p:spPr>
        <p:txBody>
          <a:bodyPr anchor="b"/>
          <a:lstStyle>
            <a:lvl1pPr marL="0" indent="0">
              <a:buNone/>
              <a:defRPr sz="1900">
                <a:solidFill>
                  <a:schemeClr val="tx1">
                    <a:tint val="75000"/>
                  </a:schemeClr>
                </a:solidFill>
              </a:defRPr>
            </a:lvl1pPr>
            <a:lvl2pPr marL="456558" indent="0">
              <a:buNone/>
              <a:defRPr sz="1900">
                <a:solidFill>
                  <a:schemeClr val="tx1">
                    <a:tint val="75000"/>
                  </a:schemeClr>
                </a:solidFill>
              </a:defRPr>
            </a:lvl2pPr>
            <a:lvl3pPr marL="913108" indent="0">
              <a:buNone/>
              <a:defRPr sz="1700">
                <a:solidFill>
                  <a:schemeClr val="tx1">
                    <a:tint val="75000"/>
                  </a:schemeClr>
                </a:solidFill>
              </a:defRPr>
            </a:lvl3pPr>
            <a:lvl4pPr marL="1369656" indent="0">
              <a:buNone/>
              <a:defRPr sz="1400">
                <a:solidFill>
                  <a:schemeClr val="tx1">
                    <a:tint val="75000"/>
                  </a:schemeClr>
                </a:solidFill>
              </a:defRPr>
            </a:lvl4pPr>
            <a:lvl5pPr marL="1826214" indent="0">
              <a:buNone/>
              <a:defRPr sz="1400">
                <a:solidFill>
                  <a:schemeClr val="tx1">
                    <a:tint val="75000"/>
                  </a:schemeClr>
                </a:solidFill>
              </a:defRPr>
            </a:lvl5pPr>
            <a:lvl6pPr marL="2282771" indent="0">
              <a:buNone/>
              <a:defRPr sz="1400">
                <a:solidFill>
                  <a:schemeClr val="tx1">
                    <a:tint val="75000"/>
                  </a:schemeClr>
                </a:solidFill>
              </a:defRPr>
            </a:lvl6pPr>
            <a:lvl7pPr marL="2739326" indent="0">
              <a:buNone/>
              <a:defRPr sz="1400">
                <a:solidFill>
                  <a:schemeClr val="tx1">
                    <a:tint val="75000"/>
                  </a:schemeClr>
                </a:solidFill>
              </a:defRPr>
            </a:lvl7pPr>
            <a:lvl8pPr marL="3195867" indent="0">
              <a:buNone/>
              <a:defRPr sz="1400">
                <a:solidFill>
                  <a:schemeClr val="tx1">
                    <a:tint val="75000"/>
                  </a:schemeClr>
                </a:solidFill>
              </a:defRPr>
            </a:lvl8pPr>
            <a:lvl9pPr marL="365242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4E1E9A-82D5-48D9-8DC5-12A701E29959}"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C14B07-0702-486D-B77B-E48541059A6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20"/>
            <a:ext cx="5410200"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20"/>
            <a:ext cx="5410200"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4E1E9A-82D5-48D9-8DC5-12A701E29959}"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C14B07-0702-486D-B77B-E48541059A6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388"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3" y="2174875"/>
            <a:ext cx="5386388"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7" y="1535113"/>
            <a:ext cx="5389564"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2837" y="2174875"/>
            <a:ext cx="5389564"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4E1E9A-82D5-48D9-8DC5-12A701E29959}" type="datetimeFigureOut">
              <a:rPr lang="en-US" smtClean="0">
                <a:solidFill>
                  <a:prstClr val="black">
                    <a:tint val="75000"/>
                  </a:prstClr>
                </a:solidFill>
              </a:rPr>
              <a:pPr/>
              <a:t>1/25/2018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C14B07-0702-486D-B77B-E48541059A6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E1E9A-82D5-48D9-8DC5-12A701E29959}" type="datetimeFigureOut">
              <a:rPr lang="en-US" smtClean="0">
                <a:solidFill>
                  <a:prstClr val="black">
                    <a:tint val="75000"/>
                  </a:prstClr>
                </a:solidFill>
              </a:rPr>
              <a:pPr/>
              <a:t>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C14B07-0702-486D-B77B-E48541059A6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E1E9A-82D5-48D9-8DC5-12A701E29959}" type="datetimeFigureOut">
              <a:rPr lang="en-US" smtClean="0">
                <a:solidFill>
                  <a:prstClr val="black">
                    <a:tint val="75000"/>
                  </a:prstClr>
                </a:solidFill>
              </a:rPr>
              <a:pPr/>
              <a:t>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C14B07-0702-486D-B77B-E48541059A6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0" y="273065"/>
            <a:ext cx="4011613"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7267" y="273053"/>
            <a:ext cx="6815138" cy="5853113"/>
          </a:xfrm>
        </p:spPr>
        <p:txBody>
          <a:bodyPr/>
          <a:lstStyle>
            <a:lvl1pPr>
              <a:defRPr sz="33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0" y="1435103"/>
            <a:ext cx="4011613" cy="46910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E1E9A-82D5-48D9-8DC5-12A701E29959}"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C14B07-0702-486D-B77B-E48541059A6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9" y="4800601"/>
            <a:ext cx="73152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189" y="612774"/>
            <a:ext cx="7315200" cy="4114800"/>
          </a:xfrm>
        </p:spPr>
        <p:txBody>
          <a:bodyPr/>
          <a:lstStyle>
            <a:lvl1pPr marL="0" indent="0">
              <a:buNone/>
              <a:defRPr sz="3300"/>
            </a:lvl1pPr>
            <a:lvl2pPr marL="456558" indent="0">
              <a:buNone/>
              <a:defRPr sz="2800"/>
            </a:lvl2pPr>
            <a:lvl3pPr marL="913108" indent="0">
              <a:buNone/>
              <a:defRPr sz="2400"/>
            </a:lvl3pPr>
            <a:lvl4pPr marL="1369656" indent="0">
              <a:buNone/>
              <a:defRPr sz="1900"/>
            </a:lvl4pPr>
            <a:lvl5pPr marL="1826214" indent="0">
              <a:buNone/>
              <a:defRPr sz="1900"/>
            </a:lvl5pPr>
            <a:lvl6pPr marL="2282771" indent="0">
              <a:buNone/>
              <a:defRPr sz="1900"/>
            </a:lvl6pPr>
            <a:lvl7pPr marL="2739326" indent="0">
              <a:buNone/>
              <a:defRPr sz="1900"/>
            </a:lvl7pPr>
            <a:lvl8pPr marL="3195867" indent="0">
              <a:buNone/>
              <a:defRPr sz="1900"/>
            </a:lvl8pPr>
            <a:lvl9pPr marL="3652425" indent="0">
              <a:buNone/>
              <a:defRPr sz="1900"/>
            </a:lvl9pPr>
          </a:lstStyle>
          <a:p>
            <a:endParaRPr lang="en-US"/>
          </a:p>
        </p:txBody>
      </p:sp>
      <p:sp>
        <p:nvSpPr>
          <p:cNvPr id="4" name="Text Placeholder 3"/>
          <p:cNvSpPr>
            <a:spLocks noGrp="1"/>
          </p:cNvSpPr>
          <p:nvPr>
            <p:ph type="body" sz="half" idx="2"/>
          </p:nvPr>
        </p:nvSpPr>
        <p:spPr>
          <a:xfrm>
            <a:off x="2389189" y="5367339"/>
            <a:ext cx="7315200" cy="8048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E1E9A-82D5-48D9-8DC5-12A701E29959}"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C14B07-0702-486D-B77B-E48541059A6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E1E9A-82D5-48D9-8DC5-12A701E29959}"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C14B07-0702-486D-B77B-E48541059A6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E1E9A-82D5-48D9-8DC5-12A701E2995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250822874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9" y="274654"/>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20" y="274654"/>
            <a:ext cx="80771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E1E9A-82D5-48D9-8DC5-12A701E29959}"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C14B07-0702-486D-B77B-E48541059A6A}"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72A1A8"/>
                </a:solidFill>
                <a:latin typeface="Montserrat" charset="0"/>
                <a:ea typeface="Montserrat" charset="0"/>
                <a:cs typeface="Montserrat" charset="0"/>
              </a:rPr>
              <a:t>Solution</a:t>
            </a:r>
            <a:br>
              <a:rPr lang="en-US" altLang="en-US">
                <a:solidFill>
                  <a:srgbClr val="72A1A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9" y="4406966"/>
            <a:ext cx="103632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9" y="2906729"/>
            <a:ext cx="10363200" cy="1500187"/>
          </a:xfrm>
        </p:spPr>
        <p:txBody>
          <a:bodyPr anchor="b"/>
          <a:lstStyle>
            <a:lvl1pPr marL="0" indent="0">
              <a:buNone/>
              <a:defRPr sz="1900">
                <a:solidFill>
                  <a:schemeClr val="tx1">
                    <a:tint val="75000"/>
                  </a:schemeClr>
                </a:solidFill>
              </a:defRPr>
            </a:lvl1pPr>
            <a:lvl2pPr marL="456558" indent="0">
              <a:buNone/>
              <a:defRPr sz="1900">
                <a:solidFill>
                  <a:schemeClr val="tx1">
                    <a:tint val="75000"/>
                  </a:schemeClr>
                </a:solidFill>
              </a:defRPr>
            </a:lvl2pPr>
            <a:lvl3pPr marL="913108" indent="0">
              <a:buNone/>
              <a:defRPr sz="1700">
                <a:solidFill>
                  <a:schemeClr val="tx1">
                    <a:tint val="75000"/>
                  </a:schemeClr>
                </a:solidFill>
              </a:defRPr>
            </a:lvl3pPr>
            <a:lvl4pPr marL="1369656" indent="0">
              <a:buNone/>
              <a:defRPr sz="1400">
                <a:solidFill>
                  <a:schemeClr val="tx1">
                    <a:tint val="75000"/>
                  </a:schemeClr>
                </a:solidFill>
              </a:defRPr>
            </a:lvl4pPr>
            <a:lvl5pPr marL="1826214" indent="0">
              <a:buNone/>
              <a:defRPr sz="1400">
                <a:solidFill>
                  <a:schemeClr val="tx1">
                    <a:tint val="75000"/>
                  </a:schemeClr>
                </a:solidFill>
              </a:defRPr>
            </a:lvl5pPr>
            <a:lvl6pPr marL="2282771" indent="0">
              <a:buNone/>
              <a:defRPr sz="1400">
                <a:solidFill>
                  <a:schemeClr val="tx1">
                    <a:tint val="75000"/>
                  </a:schemeClr>
                </a:solidFill>
              </a:defRPr>
            </a:lvl6pPr>
            <a:lvl7pPr marL="2739326" indent="0">
              <a:buNone/>
              <a:defRPr sz="1400">
                <a:solidFill>
                  <a:schemeClr val="tx1">
                    <a:tint val="75000"/>
                  </a:schemeClr>
                </a:solidFill>
              </a:defRPr>
            </a:lvl7pPr>
            <a:lvl8pPr marL="3195867" indent="0">
              <a:buNone/>
              <a:defRPr sz="1400">
                <a:solidFill>
                  <a:schemeClr val="tx1">
                    <a:tint val="75000"/>
                  </a:schemeClr>
                </a:solidFill>
              </a:defRPr>
            </a:lvl8pPr>
            <a:lvl9pPr marL="365242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4E1E9A-82D5-48D9-8DC5-12A701E2995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327804498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13047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6558" indent="0" algn="ctr">
              <a:buNone/>
              <a:defRPr>
                <a:solidFill>
                  <a:schemeClr val="tx1">
                    <a:tint val="75000"/>
                  </a:schemeClr>
                </a:solidFill>
              </a:defRPr>
            </a:lvl2pPr>
            <a:lvl3pPr marL="913108" indent="0" algn="ctr">
              <a:buNone/>
              <a:defRPr>
                <a:solidFill>
                  <a:schemeClr val="tx1">
                    <a:tint val="75000"/>
                  </a:schemeClr>
                </a:solidFill>
              </a:defRPr>
            </a:lvl3pPr>
            <a:lvl4pPr marL="1369656" indent="0" algn="ctr">
              <a:buNone/>
              <a:defRPr>
                <a:solidFill>
                  <a:schemeClr val="tx1">
                    <a:tint val="75000"/>
                  </a:schemeClr>
                </a:solidFill>
              </a:defRPr>
            </a:lvl4pPr>
            <a:lvl5pPr marL="1826214" indent="0" algn="ctr">
              <a:buNone/>
              <a:defRPr>
                <a:solidFill>
                  <a:schemeClr val="tx1">
                    <a:tint val="75000"/>
                  </a:schemeClr>
                </a:solidFill>
              </a:defRPr>
            </a:lvl5pPr>
            <a:lvl6pPr marL="2282771" indent="0" algn="ctr">
              <a:buNone/>
              <a:defRPr>
                <a:solidFill>
                  <a:schemeClr val="tx1">
                    <a:tint val="75000"/>
                  </a:schemeClr>
                </a:solidFill>
              </a:defRPr>
            </a:lvl6pPr>
            <a:lvl7pPr marL="2739326" indent="0" algn="ctr">
              <a:buNone/>
              <a:defRPr>
                <a:solidFill>
                  <a:schemeClr val="tx1">
                    <a:tint val="75000"/>
                  </a:schemeClr>
                </a:solidFill>
              </a:defRPr>
            </a:lvl7pPr>
            <a:lvl8pPr marL="3195867" indent="0" algn="ctr">
              <a:buNone/>
              <a:defRPr>
                <a:solidFill>
                  <a:schemeClr val="tx1">
                    <a:tint val="75000"/>
                  </a:schemeClr>
                </a:solidFill>
              </a:defRPr>
            </a:lvl8pPr>
            <a:lvl9pPr marL="3652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pPr defTabSz="914400"/>
            <a:fld id="{1D8BD707-D9CF-40AE-B4C6-C98DA3205C09}" type="datetimeFigureOut">
              <a:rPr lang="en-US" sz="1800">
                <a:solidFill>
                  <a:prstClr val="black"/>
                </a:solidFill>
              </a:rPr>
              <a:pPr defTabSz="914400"/>
              <a:t>1/25/2018</a:t>
            </a:fld>
            <a:endParaRPr lang="en-US" sz="1800">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pPr defTabSz="914400"/>
            <a:fld id="{B6F15528-21DE-4FAA-801E-634DDDAF4B2B}" type="slidenum">
              <a:rPr lang="en-US" sz="1800">
                <a:solidFill>
                  <a:prstClr val="black"/>
                </a:solidFill>
              </a:rPr>
              <a:pPr defTabSz="914400"/>
              <a:t>‹#›</a:t>
            </a:fld>
            <a:endParaRPr lang="en-US" sz="1800">
              <a:solidFill>
                <a:prstClr val="black"/>
              </a:solidFill>
            </a:endParaRPr>
          </a:p>
        </p:txBody>
      </p:sp>
      <p:sp>
        <p:nvSpPr>
          <p:cNvPr id="8" name="Rectangle 7"/>
          <p:cNvSpPr/>
          <p:nvPr/>
        </p:nvSpPr>
        <p:spPr>
          <a:xfrm>
            <a:off x="304819" y="685800"/>
            <a:ext cx="5994401" cy="12191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defTabSz="914400"/>
            <a:endParaRPr lang="en-US" sz="1800">
              <a:solidFill>
                <a:prstClr val="white"/>
              </a:solidFill>
            </a:endParaRPr>
          </a:p>
        </p:txBody>
      </p:sp>
    </p:spTree>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pPr defTabSz="914400"/>
            <a:fld id="{1D8BD707-D9CF-40AE-B4C6-C98DA3205C09}" type="datetimeFigureOut">
              <a:rPr lang="en-US" sz="1800">
                <a:solidFill>
                  <a:prstClr val="black"/>
                </a:solidFill>
              </a:rPr>
              <a:pPr defTabSz="914400"/>
              <a:t>1/25/2018</a:t>
            </a:fld>
            <a:endParaRPr lang="en-US" sz="1800">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pPr defTabSz="914400"/>
            <a:fld id="{B6F15528-21DE-4FAA-801E-634DDDAF4B2B}" type="slidenum">
              <a:rPr lang="en-US" sz="1800">
                <a:solidFill>
                  <a:prstClr val="black"/>
                </a:solidFill>
              </a:rPr>
              <a:pPr defTabSz="914400"/>
              <a:t>‹#›</a:t>
            </a:fld>
            <a:endParaRPr lang="en-US" sz="1800">
              <a:solidFill>
                <a:prstClr val="black"/>
              </a:solidFill>
            </a:endParaRPr>
          </a:p>
        </p:txBody>
      </p:sp>
    </p:spTree>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90" y="4406968"/>
            <a:ext cx="103632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90" y="2906729"/>
            <a:ext cx="10363200" cy="1500187"/>
          </a:xfrm>
        </p:spPr>
        <p:txBody>
          <a:bodyPr anchor="b"/>
          <a:lstStyle>
            <a:lvl1pPr marL="0" indent="0">
              <a:buNone/>
              <a:defRPr sz="1900">
                <a:solidFill>
                  <a:schemeClr val="tx1">
                    <a:tint val="75000"/>
                  </a:schemeClr>
                </a:solidFill>
              </a:defRPr>
            </a:lvl1pPr>
            <a:lvl2pPr marL="456558" indent="0">
              <a:buNone/>
              <a:defRPr sz="1900">
                <a:solidFill>
                  <a:schemeClr val="tx1">
                    <a:tint val="75000"/>
                  </a:schemeClr>
                </a:solidFill>
              </a:defRPr>
            </a:lvl2pPr>
            <a:lvl3pPr marL="913108" indent="0">
              <a:buNone/>
              <a:defRPr sz="1700">
                <a:solidFill>
                  <a:schemeClr val="tx1">
                    <a:tint val="75000"/>
                  </a:schemeClr>
                </a:solidFill>
              </a:defRPr>
            </a:lvl3pPr>
            <a:lvl4pPr marL="1369656" indent="0">
              <a:buNone/>
              <a:defRPr sz="1400">
                <a:solidFill>
                  <a:schemeClr val="tx1">
                    <a:tint val="75000"/>
                  </a:schemeClr>
                </a:solidFill>
              </a:defRPr>
            </a:lvl4pPr>
            <a:lvl5pPr marL="1826214" indent="0">
              <a:buNone/>
              <a:defRPr sz="1400">
                <a:solidFill>
                  <a:schemeClr val="tx1">
                    <a:tint val="75000"/>
                  </a:schemeClr>
                </a:solidFill>
              </a:defRPr>
            </a:lvl5pPr>
            <a:lvl6pPr marL="2282771" indent="0">
              <a:buNone/>
              <a:defRPr sz="1400">
                <a:solidFill>
                  <a:schemeClr val="tx1">
                    <a:tint val="75000"/>
                  </a:schemeClr>
                </a:solidFill>
              </a:defRPr>
            </a:lvl6pPr>
            <a:lvl7pPr marL="2739326" indent="0">
              <a:buNone/>
              <a:defRPr sz="1400">
                <a:solidFill>
                  <a:schemeClr val="tx1">
                    <a:tint val="75000"/>
                  </a:schemeClr>
                </a:solidFill>
              </a:defRPr>
            </a:lvl7pPr>
            <a:lvl8pPr marL="3195867" indent="0">
              <a:buNone/>
              <a:defRPr sz="1400">
                <a:solidFill>
                  <a:schemeClr val="tx1">
                    <a:tint val="75000"/>
                  </a:schemeClr>
                </a:solidFill>
              </a:defRPr>
            </a:lvl8pPr>
            <a:lvl9pPr marL="365242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pPr defTabSz="914400"/>
            <a:fld id="{1D8BD707-D9CF-40AE-B4C6-C98DA3205C09}" type="datetimeFigureOut">
              <a:rPr lang="en-US" sz="1800">
                <a:solidFill>
                  <a:prstClr val="black"/>
                </a:solidFill>
              </a:rPr>
              <a:pPr defTabSz="914400"/>
              <a:t>1/25/2018</a:t>
            </a:fld>
            <a:endParaRPr lang="en-US" sz="1800">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pPr defTabSz="914400"/>
            <a:fld id="{B6F15528-21DE-4FAA-801E-634DDDAF4B2B}" type="slidenum">
              <a:rPr lang="en-US" sz="1800">
                <a:solidFill>
                  <a:prstClr val="black"/>
                </a:solidFill>
              </a:rPr>
              <a:pPr defTabSz="914400"/>
              <a:t>‹#›</a:t>
            </a:fld>
            <a:endParaRPr lang="en-US" sz="1800">
              <a:solidFill>
                <a:prstClr val="black"/>
              </a:solidFill>
            </a:endParaRPr>
          </a:p>
        </p:txBody>
      </p:sp>
    </p:spTree>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20"/>
            <a:ext cx="5384801"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599" y="1600220"/>
            <a:ext cx="5384801"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415"/>
            <a:ext cx="2844800" cy="365125"/>
          </a:xfrm>
          <a:prstGeom prst="rect">
            <a:avLst/>
          </a:prstGeom>
        </p:spPr>
        <p:txBody>
          <a:bodyPr lIns="91308" tIns="45660" rIns="91308" bIns="45660"/>
          <a:lstStyle/>
          <a:p>
            <a:pPr defTabSz="914400"/>
            <a:fld id="{1D8BD707-D9CF-40AE-B4C6-C98DA3205C09}" type="datetimeFigureOut">
              <a:rPr lang="en-US" sz="1800">
                <a:solidFill>
                  <a:prstClr val="black"/>
                </a:solidFill>
              </a:rPr>
              <a:pPr defTabSz="914400"/>
              <a:t>1/25/2018</a:t>
            </a:fld>
            <a:endParaRPr lang="en-US" sz="1800">
              <a:solidFill>
                <a:prstClr val="black"/>
              </a:solidFill>
            </a:endParaRPr>
          </a:p>
        </p:txBody>
      </p:sp>
      <p:sp>
        <p:nvSpPr>
          <p:cNvPr id="6" name="Footer Placeholder 5"/>
          <p:cNvSpPr>
            <a:spLocks noGrp="1"/>
          </p:cNvSpPr>
          <p:nvPr>
            <p:ph type="ftr" sz="quarter" idx="11"/>
          </p:nvPr>
        </p:nvSpPr>
        <p:spPr>
          <a:xfrm>
            <a:off x="4165605" y="6356415"/>
            <a:ext cx="3860800" cy="365125"/>
          </a:xfrm>
          <a:prstGeom prst="rect">
            <a:avLst/>
          </a:prstGeom>
        </p:spPr>
        <p:txBody>
          <a:bodyPr lIns="91308" tIns="45660" rIns="91308" bIns="45660"/>
          <a:lstStyle/>
          <a:p>
            <a:pPr defTabSz="914400"/>
            <a:endParaRPr lang="en-US" sz="1800">
              <a:solidFill>
                <a:prstClr val="black"/>
              </a:solidFill>
            </a:endParaRPr>
          </a:p>
        </p:txBody>
      </p:sp>
      <p:sp>
        <p:nvSpPr>
          <p:cNvPr id="7" name="Slide Number Placeholder 6"/>
          <p:cNvSpPr>
            <a:spLocks noGrp="1"/>
          </p:cNvSpPr>
          <p:nvPr>
            <p:ph type="sldNum" sz="quarter" idx="12"/>
          </p:nvPr>
        </p:nvSpPr>
        <p:spPr>
          <a:xfrm>
            <a:off x="8737600" y="6356415"/>
            <a:ext cx="2844800" cy="365125"/>
          </a:xfrm>
          <a:prstGeom prst="rect">
            <a:avLst/>
          </a:prstGeom>
        </p:spPr>
        <p:txBody>
          <a:bodyPr lIns="91308" tIns="45660" rIns="91308" bIns="45660"/>
          <a:lstStyle/>
          <a:p>
            <a:pPr defTabSz="914400"/>
            <a:fld id="{B6F15528-21DE-4FAA-801E-634DDDAF4B2B}" type="slidenum">
              <a:rPr lang="en-US" sz="1800">
                <a:solidFill>
                  <a:prstClr val="black"/>
                </a:solidFill>
              </a:rPr>
              <a:pPr defTabSz="914400"/>
              <a:t>‹#›</a:t>
            </a:fld>
            <a:endParaRPr lang="en-US" sz="1800">
              <a:solidFill>
                <a:prstClr val="black"/>
              </a:solidFill>
            </a:endParaRPr>
          </a:p>
        </p:txBody>
      </p:sp>
    </p:spTree>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2" y="1535113"/>
            <a:ext cx="5389033"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3402" y="2174875"/>
            <a:ext cx="5389033"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415"/>
            <a:ext cx="2844800" cy="365125"/>
          </a:xfrm>
          <a:prstGeom prst="rect">
            <a:avLst/>
          </a:prstGeom>
        </p:spPr>
        <p:txBody>
          <a:bodyPr lIns="91308" tIns="45660" rIns="91308" bIns="45660"/>
          <a:lstStyle/>
          <a:p>
            <a:pPr defTabSz="914400"/>
            <a:fld id="{1D8BD707-D9CF-40AE-B4C6-C98DA3205C09}" type="datetimeFigureOut">
              <a:rPr lang="en-US" sz="1800">
                <a:solidFill>
                  <a:prstClr val="black"/>
                </a:solidFill>
              </a:rPr>
              <a:pPr defTabSz="914400"/>
              <a:t>1/25/2018</a:t>
            </a:fld>
            <a:endParaRPr lang="en-US" sz="1800">
              <a:solidFill>
                <a:prstClr val="black"/>
              </a:solidFill>
            </a:endParaRPr>
          </a:p>
        </p:txBody>
      </p:sp>
      <p:sp>
        <p:nvSpPr>
          <p:cNvPr id="8" name="Footer Placeholder 7"/>
          <p:cNvSpPr>
            <a:spLocks noGrp="1"/>
          </p:cNvSpPr>
          <p:nvPr>
            <p:ph type="ftr" sz="quarter" idx="11"/>
          </p:nvPr>
        </p:nvSpPr>
        <p:spPr>
          <a:xfrm>
            <a:off x="4165605" y="6356415"/>
            <a:ext cx="3860800" cy="365125"/>
          </a:xfrm>
          <a:prstGeom prst="rect">
            <a:avLst/>
          </a:prstGeom>
        </p:spPr>
        <p:txBody>
          <a:bodyPr lIns="91308" tIns="45660" rIns="91308" bIns="45660"/>
          <a:lstStyle/>
          <a:p>
            <a:pPr defTabSz="914400"/>
            <a:endParaRPr lang="en-US" sz="1800">
              <a:solidFill>
                <a:prstClr val="black"/>
              </a:solidFill>
            </a:endParaRPr>
          </a:p>
        </p:txBody>
      </p:sp>
      <p:sp>
        <p:nvSpPr>
          <p:cNvPr id="9" name="Slide Number Placeholder 8"/>
          <p:cNvSpPr>
            <a:spLocks noGrp="1"/>
          </p:cNvSpPr>
          <p:nvPr>
            <p:ph type="sldNum" sz="quarter" idx="12"/>
          </p:nvPr>
        </p:nvSpPr>
        <p:spPr>
          <a:xfrm>
            <a:off x="8737600" y="6356415"/>
            <a:ext cx="2844800" cy="365125"/>
          </a:xfrm>
          <a:prstGeom prst="rect">
            <a:avLst/>
          </a:prstGeom>
        </p:spPr>
        <p:txBody>
          <a:bodyPr lIns="91308" tIns="45660" rIns="91308" bIns="45660"/>
          <a:lstStyle/>
          <a:p>
            <a:pPr defTabSz="914400"/>
            <a:fld id="{B6F15528-21DE-4FAA-801E-634DDDAF4B2B}" type="slidenum">
              <a:rPr lang="en-US" sz="1800">
                <a:solidFill>
                  <a:prstClr val="black"/>
                </a:solidFill>
              </a:rPr>
              <a:pPr defTabSz="914400"/>
              <a:t>‹#›</a:t>
            </a:fld>
            <a:endParaRPr lang="en-US" sz="1800">
              <a:solidFill>
                <a:prstClr val="black"/>
              </a:solidFill>
            </a:endParaRPr>
          </a:p>
        </p:txBody>
      </p:sp>
    </p:spTree>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415"/>
            <a:ext cx="2844800" cy="365125"/>
          </a:xfrm>
          <a:prstGeom prst="rect">
            <a:avLst/>
          </a:prstGeom>
        </p:spPr>
        <p:txBody>
          <a:bodyPr lIns="91308" tIns="45660" rIns="91308" bIns="45660"/>
          <a:lstStyle/>
          <a:p>
            <a:pPr defTabSz="914400"/>
            <a:fld id="{1D8BD707-D9CF-40AE-B4C6-C98DA3205C09}" type="datetimeFigureOut">
              <a:rPr lang="en-US" sz="1800">
                <a:solidFill>
                  <a:prstClr val="black"/>
                </a:solidFill>
              </a:rPr>
              <a:pPr defTabSz="914400"/>
              <a:t>1/25/2018</a:t>
            </a:fld>
            <a:endParaRPr lang="en-US" sz="1800">
              <a:solidFill>
                <a:prstClr val="black"/>
              </a:solidFill>
            </a:endParaRPr>
          </a:p>
        </p:txBody>
      </p:sp>
      <p:sp>
        <p:nvSpPr>
          <p:cNvPr id="4" name="Footer Placeholder 3"/>
          <p:cNvSpPr>
            <a:spLocks noGrp="1"/>
          </p:cNvSpPr>
          <p:nvPr>
            <p:ph type="ftr" sz="quarter" idx="11"/>
          </p:nvPr>
        </p:nvSpPr>
        <p:spPr>
          <a:xfrm>
            <a:off x="4165605" y="6356415"/>
            <a:ext cx="3860800" cy="365125"/>
          </a:xfrm>
          <a:prstGeom prst="rect">
            <a:avLst/>
          </a:prstGeom>
        </p:spPr>
        <p:txBody>
          <a:bodyPr lIns="91308" tIns="45660" rIns="91308" bIns="45660"/>
          <a:lstStyle/>
          <a:p>
            <a:pPr defTabSz="914400"/>
            <a:endParaRPr lang="en-US" sz="1800">
              <a:solidFill>
                <a:prstClr val="black"/>
              </a:solidFill>
            </a:endParaRPr>
          </a:p>
        </p:txBody>
      </p:sp>
      <p:sp>
        <p:nvSpPr>
          <p:cNvPr id="5" name="Slide Number Placeholder 4"/>
          <p:cNvSpPr>
            <a:spLocks noGrp="1"/>
          </p:cNvSpPr>
          <p:nvPr>
            <p:ph type="sldNum" sz="quarter" idx="12"/>
          </p:nvPr>
        </p:nvSpPr>
        <p:spPr>
          <a:xfrm>
            <a:off x="8737600" y="6356415"/>
            <a:ext cx="2844800" cy="365125"/>
          </a:xfrm>
          <a:prstGeom prst="rect">
            <a:avLst/>
          </a:prstGeom>
        </p:spPr>
        <p:txBody>
          <a:bodyPr lIns="91308" tIns="45660" rIns="91308" bIns="45660"/>
          <a:lstStyle/>
          <a:p>
            <a:pPr defTabSz="914400"/>
            <a:fld id="{B6F15528-21DE-4FAA-801E-634DDDAF4B2B}" type="slidenum">
              <a:rPr lang="en-US" sz="1800">
                <a:solidFill>
                  <a:prstClr val="black"/>
                </a:solidFill>
              </a:rPr>
              <a:pPr defTabSz="914400"/>
              <a:t>‹#›</a:t>
            </a:fld>
            <a:endParaRPr lang="en-US" sz="1800">
              <a:solidFill>
                <a:prstClr val="black"/>
              </a:solidFill>
            </a:endParaRPr>
          </a:p>
        </p:txBody>
      </p:sp>
    </p:spTree>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415"/>
            <a:ext cx="2844800" cy="365125"/>
          </a:xfrm>
          <a:prstGeom prst="rect">
            <a:avLst/>
          </a:prstGeom>
        </p:spPr>
        <p:txBody>
          <a:bodyPr lIns="91308" tIns="45660" rIns="91308" bIns="45660"/>
          <a:lstStyle/>
          <a:p>
            <a:pPr defTabSz="914400"/>
            <a:fld id="{1D8BD707-D9CF-40AE-B4C6-C98DA3205C09}" type="datetimeFigureOut">
              <a:rPr lang="en-US" sz="1800">
                <a:solidFill>
                  <a:prstClr val="black"/>
                </a:solidFill>
              </a:rPr>
              <a:pPr defTabSz="914400"/>
              <a:t>1/25/2018</a:t>
            </a:fld>
            <a:endParaRPr lang="en-US" sz="1800">
              <a:solidFill>
                <a:prstClr val="black"/>
              </a:solidFill>
            </a:endParaRPr>
          </a:p>
        </p:txBody>
      </p:sp>
      <p:sp>
        <p:nvSpPr>
          <p:cNvPr id="3" name="Footer Placeholder 2"/>
          <p:cNvSpPr>
            <a:spLocks noGrp="1"/>
          </p:cNvSpPr>
          <p:nvPr>
            <p:ph type="ftr" sz="quarter" idx="11"/>
          </p:nvPr>
        </p:nvSpPr>
        <p:spPr>
          <a:xfrm>
            <a:off x="4165605" y="6356415"/>
            <a:ext cx="3860800" cy="365125"/>
          </a:xfrm>
          <a:prstGeom prst="rect">
            <a:avLst/>
          </a:prstGeom>
        </p:spPr>
        <p:txBody>
          <a:bodyPr lIns="91308" tIns="45660" rIns="91308" bIns="45660"/>
          <a:lstStyle/>
          <a:p>
            <a:pPr defTabSz="914400"/>
            <a:endParaRPr lang="en-US" sz="1800">
              <a:solidFill>
                <a:prstClr val="black"/>
              </a:solidFill>
            </a:endParaRPr>
          </a:p>
        </p:txBody>
      </p:sp>
      <p:sp>
        <p:nvSpPr>
          <p:cNvPr id="4" name="Slide Number Placeholder 3"/>
          <p:cNvSpPr>
            <a:spLocks noGrp="1"/>
          </p:cNvSpPr>
          <p:nvPr>
            <p:ph type="sldNum" sz="quarter" idx="12"/>
          </p:nvPr>
        </p:nvSpPr>
        <p:spPr>
          <a:xfrm>
            <a:off x="8737600" y="6356415"/>
            <a:ext cx="2844800" cy="365125"/>
          </a:xfrm>
          <a:prstGeom prst="rect">
            <a:avLst/>
          </a:prstGeom>
        </p:spPr>
        <p:txBody>
          <a:bodyPr lIns="91308" tIns="45660" rIns="91308" bIns="45660"/>
          <a:lstStyle/>
          <a:p>
            <a:pPr defTabSz="914400"/>
            <a:fld id="{B6F15528-21DE-4FAA-801E-634DDDAF4B2B}" type="slidenum">
              <a:rPr lang="en-US" sz="1800">
                <a:solidFill>
                  <a:prstClr val="black"/>
                </a:solidFill>
              </a:rPr>
              <a:pPr defTabSz="914400"/>
              <a:t>‹#›</a:t>
            </a:fld>
            <a:endParaRPr lang="en-US" sz="1800">
              <a:solidFill>
                <a:prstClr val="black"/>
              </a:solidFill>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20"/>
            <a:ext cx="5410200"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20"/>
            <a:ext cx="5410200"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4E1E9A-82D5-48D9-8DC5-12A701E2995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293072127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65"/>
            <a:ext cx="4011084"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3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415"/>
            <a:ext cx="2844800" cy="365125"/>
          </a:xfrm>
          <a:prstGeom prst="rect">
            <a:avLst/>
          </a:prstGeom>
        </p:spPr>
        <p:txBody>
          <a:bodyPr lIns="91308" tIns="45660" rIns="91308" bIns="45660"/>
          <a:lstStyle/>
          <a:p>
            <a:pPr defTabSz="914400"/>
            <a:fld id="{1D8BD707-D9CF-40AE-B4C6-C98DA3205C09}" type="datetimeFigureOut">
              <a:rPr lang="en-US" sz="1800">
                <a:solidFill>
                  <a:prstClr val="black"/>
                </a:solidFill>
              </a:rPr>
              <a:pPr defTabSz="914400"/>
              <a:t>1/25/2018</a:t>
            </a:fld>
            <a:endParaRPr lang="en-US" sz="1800">
              <a:solidFill>
                <a:prstClr val="black"/>
              </a:solidFill>
            </a:endParaRPr>
          </a:p>
        </p:txBody>
      </p:sp>
      <p:sp>
        <p:nvSpPr>
          <p:cNvPr id="6" name="Footer Placeholder 5"/>
          <p:cNvSpPr>
            <a:spLocks noGrp="1"/>
          </p:cNvSpPr>
          <p:nvPr>
            <p:ph type="ftr" sz="quarter" idx="11"/>
          </p:nvPr>
        </p:nvSpPr>
        <p:spPr>
          <a:xfrm>
            <a:off x="4165605" y="6356415"/>
            <a:ext cx="3860800" cy="365125"/>
          </a:xfrm>
          <a:prstGeom prst="rect">
            <a:avLst/>
          </a:prstGeom>
        </p:spPr>
        <p:txBody>
          <a:bodyPr lIns="91308" tIns="45660" rIns="91308" bIns="45660"/>
          <a:lstStyle/>
          <a:p>
            <a:pPr defTabSz="914400"/>
            <a:endParaRPr lang="en-US" sz="1800">
              <a:solidFill>
                <a:prstClr val="black"/>
              </a:solidFill>
            </a:endParaRPr>
          </a:p>
        </p:txBody>
      </p:sp>
      <p:sp>
        <p:nvSpPr>
          <p:cNvPr id="7" name="Slide Number Placeholder 6"/>
          <p:cNvSpPr>
            <a:spLocks noGrp="1"/>
          </p:cNvSpPr>
          <p:nvPr>
            <p:ph type="sldNum" sz="quarter" idx="12"/>
          </p:nvPr>
        </p:nvSpPr>
        <p:spPr>
          <a:xfrm>
            <a:off x="8737600" y="6356415"/>
            <a:ext cx="2844800" cy="365125"/>
          </a:xfrm>
          <a:prstGeom prst="rect">
            <a:avLst/>
          </a:prstGeom>
        </p:spPr>
        <p:txBody>
          <a:bodyPr lIns="91308" tIns="45660" rIns="91308" bIns="45660"/>
          <a:lstStyle/>
          <a:p>
            <a:pPr defTabSz="914400"/>
            <a:fld id="{B6F15528-21DE-4FAA-801E-634DDDAF4B2B}" type="slidenum">
              <a:rPr lang="en-US" sz="1800">
                <a:solidFill>
                  <a:prstClr val="black"/>
                </a:solidFill>
              </a:rPr>
              <a:pPr defTabSz="914400"/>
              <a:t>‹#›</a:t>
            </a:fld>
            <a:endParaRPr lang="en-US" sz="1800">
              <a:solidFill>
                <a:prstClr val="black"/>
              </a:solidFill>
            </a:endParaRPr>
          </a:p>
        </p:txBody>
      </p:sp>
    </p:spTree>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718" y="612774"/>
            <a:ext cx="7315200" cy="4114800"/>
          </a:xfrm>
        </p:spPr>
        <p:txBody>
          <a:bodyPr/>
          <a:lstStyle>
            <a:lvl1pPr marL="0" indent="0">
              <a:buNone/>
              <a:defRPr sz="3300"/>
            </a:lvl1pPr>
            <a:lvl2pPr marL="456558" indent="0">
              <a:buNone/>
              <a:defRPr sz="2800"/>
            </a:lvl2pPr>
            <a:lvl3pPr marL="913108" indent="0">
              <a:buNone/>
              <a:defRPr sz="2400"/>
            </a:lvl3pPr>
            <a:lvl4pPr marL="1369656" indent="0">
              <a:buNone/>
              <a:defRPr sz="1900"/>
            </a:lvl4pPr>
            <a:lvl5pPr marL="1826214" indent="0">
              <a:buNone/>
              <a:defRPr sz="1900"/>
            </a:lvl5pPr>
            <a:lvl6pPr marL="2282771" indent="0">
              <a:buNone/>
              <a:defRPr sz="1900"/>
            </a:lvl6pPr>
            <a:lvl7pPr marL="2739326" indent="0">
              <a:buNone/>
              <a:defRPr sz="1900"/>
            </a:lvl7pPr>
            <a:lvl8pPr marL="3195867" indent="0">
              <a:buNone/>
              <a:defRPr sz="1900"/>
            </a:lvl8pPr>
            <a:lvl9pPr marL="3652425" indent="0">
              <a:buNone/>
              <a:defRPr sz="1900"/>
            </a:lvl9pPr>
          </a:lstStyle>
          <a:p>
            <a:r>
              <a:rPr lang="en-US"/>
              <a:t>Click icon to add picture</a:t>
            </a:r>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415"/>
            <a:ext cx="2844800" cy="365125"/>
          </a:xfrm>
          <a:prstGeom prst="rect">
            <a:avLst/>
          </a:prstGeom>
        </p:spPr>
        <p:txBody>
          <a:bodyPr lIns="91308" tIns="45660" rIns="91308" bIns="45660"/>
          <a:lstStyle/>
          <a:p>
            <a:pPr defTabSz="914400"/>
            <a:fld id="{1D8BD707-D9CF-40AE-B4C6-C98DA3205C09}" type="datetimeFigureOut">
              <a:rPr lang="en-US" sz="1800">
                <a:solidFill>
                  <a:prstClr val="black"/>
                </a:solidFill>
              </a:rPr>
              <a:pPr defTabSz="914400"/>
              <a:t>1/25/2018</a:t>
            </a:fld>
            <a:endParaRPr lang="en-US" sz="1800">
              <a:solidFill>
                <a:prstClr val="black"/>
              </a:solidFill>
            </a:endParaRPr>
          </a:p>
        </p:txBody>
      </p:sp>
      <p:sp>
        <p:nvSpPr>
          <p:cNvPr id="6" name="Footer Placeholder 5"/>
          <p:cNvSpPr>
            <a:spLocks noGrp="1"/>
          </p:cNvSpPr>
          <p:nvPr>
            <p:ph type="ftr" sz="quarter" idx="11"/>
          </p:nvPr>
        </p:nvSpPr>
        <p:spPr>
          <a:xfrm>
            <a:off x="4165605" y="6356415"/>
            <a:ext cx="3860800" cy="365125"/>
          </a:xfrm>
          <a:prstGeom prst="rect">
            <a:avLst/>
          </a:prstGeom>
        </p:spPr>
        <p:txBody>
          <a:bodyPr lIns="91308" tIns="45660" rIns="91308" bIns="45660"/>
          <a:lstStyle/>
          <a:p>
            <a:pPr defTabSz="914400"/>
            <a:endParaRPr lang="en-US" sz="1800">
              <a:solidFill>
                <a:prstClr val="black"/>
              </a:solidFill>
            </a:endParaRPr>
          </a:p>
        </p:txBody>
      </p:sp>
      <p:sp>
        <p:nvSpPr>
          <p:cNvPr id="7" name="Slide Number Placeholder 6"/>
          <p:cNvSpPr>
            <a:spLocks noGrp="1"/>
          </p:cNvSpPr>
          <p:nvPr>
            <p:ph type="sldNum" sz="quarter" idx="12"/>
          </p:nvPr>
        </p:nvSpPr>
        <p:spPr>
          <a:xfrm>
            <a:off x="8737600" y="6356415"/>
            <a:ext cx="2844800" cy="365125"/>
          </a:xfrm>
          <a:prstGeom prst="rect">
            <a:avLst/>
          </a:prstGeom>
        </p:spPr>
        <p:txBody>
          <a:bodyPr lIns="91308" tIns="45660" rIns="91308" bIns="45660"/>
          <a:lstStyle/>
          <a:p>
            <a:pPr defTabSz="914400"/>
            <a:fld id="{B6F15528-21DE-4FAA-801E-634DDDAF4B2B}" type="slidenum">
              <a:rPr lang="en-US" sz="1800">
                <a:solidFill>
                  <a:prstClr val="black"/>
                </a:solidFill>
              </a:rPr>
              <a:pPr defTabSz="914400"/>
              <a:t>‹#›</a:t>
            </a:fld>
            <a:endParaRPr lang="en-US" sz="1800">
              <a:solidFill>
                <a:prstClr val="black"/>
              </a:solidFill>
            </a:endParaRPr>
          </a:p>
        </p:txBody>
      </p:sp>
    </p:spTree>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pPr defTabSz="914400"/>
            <a:fld id="{1D8BD707-D9CF-40AE-B4C6-C98DA3205C09}" type="datetimeFigureOut">
              <a:rPr lang="en-US" sz="1800">
                <a:solidFill>
                  <a:prstClr val="black"/>
                </a:solidFill>
              </a:rPr>
              <a:pPr defTabSz="914400"/>
              <a:t>1/25/2018</a:t>
            </a:fld>
            <a:endParaRPr lang="en-US" sz="1800">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pPr defTabSz="914400"/>
            <a:fld id="{B6F15528-21DE-4FAA-801E-634DDDAF4B2B}" type="slidenum">
              <a:rPr lang="en-US" sz="1800">
                <a:solidFill>
                  <a:prstClr val="black"/>
                </a:solidFill>
              </a:rPr>
              <a:pPr defTabSz="914400"/>
              <a:t>‹#›</a:t>
            </a:fld>
            <a:endParaRPr lang="en-US" sz="1800">
              <a:solidFill>
                <a:prstClr val="black"/>
              </a:solidFill>
            </a:endParaRPr>
          </a:p>
        </p:txBody>
      </p:sp>
    </p:spTree>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9" y="274654"/>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20" y="274654"/>
            <a:ext cx="80264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pPr defTabSz="914400"/>
            <a:fld id="{1D8BD707-D9CF-40AE-B4C6-C98DA3205C09}" type="datetimeFigureOut">
              <a:rPr lang="en-US" sz="1800">
                <a:solidFill>
                  <a:prstClr val="black"/>
                </a:solidFill>
              </a:rPr>
              <a:pPr defTabSz="914400"/>
              <a:t>1/25/2018</a:t>
            </a:fld>
            <a:endParaRPr lang="en-US" sz="1800">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pPr defTabSz="914400"/>
            <a:endParaRPr lang="en-US" sz="1800">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pPr defTabSz="914400"/>
            <a:fld id="{B6F15528-21DE-4FAA-801E-634DDDAF4B2B}" type="slidenum">
              <a:rPr lang="en-US" sz="1800">
                <a:solidFill>
                  <a:prstClr val="black"/>
                </a:solidFill>
              </a:rPr>
              <a:pPr defTabSz="914400"/>
              <a:t>‹#›</a:t>
            </a:fld>
            <a:endParaRPr lang="en-US" sz="1800">
              <a:solidFill>
                <a:prstClr val="black"/>
              </a:solidFill>
            </a:endParaRPr>
          </a:p>
        </p:txBody>
      </p:sp>
    </p:spTree>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58BC6C5-DF22-4860-8530-FCCCBD50C0E1}"/>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355290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8C3F97B7-DC4C-446A-B379-8CB8A104E926}"/>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902894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12090400" cy="51732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p:cNvSpPr>
            <a:spLocks noGrp="1"/>
          </p:cNvSpPr>
          <p:nvPr>
            <p:ph type="title"/>
          </p:nvPr>
        </p:nvSpPr>
        <p:spPr>
          <a:xfrm>
            <a:off x="0" y="0"/>
            <a:ext cx="12168221" cy="762000"/>
          </a:xfr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15516AB2-2839-4CA4-8794-FD26D1068434}"/>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7544709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0501" y="1143001"/>
            <a:ext cx="10515600" cy="2852737"/>
          </a:xfrm>
        </p:spPr>
        <p:txBody>
          <a:bodyPr anchor="ctr"/>
          <a:lstStyle>
            <a:lvl1pPr algn="ctr">
              <a:defRPr sz="4800"/>
            </a:lvl1pPr>
          </a:lstStyle>
          <a:p>
            <a:r>
              <a:rPr lang="en-US"/>
              <a:t>Click to edit Master title style</a:t>
            </a:r>
          </a:p>
        </p:txBody>
      </p:sp>
      <p:sp>
        <p:nvSpPr>
          <p:cNvPr id="3" name="Text Placeholder 2"/>
          <p:cNvSpPr>
            <a:spLocks noGrp="1"/>
          </p:cNvSpPr>
          <p:nvPr>
            <p:ph type="body" idx="1"/>
          </p:nvPr>
        </p:nvSpPr>
        <p:spPr>
          <a:xfrm>
            <a:off x="820501" y="399573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Slide Number Placeholder 5">
            <a:extLst>
              <a:ext uri="{FF2B5EF4-FFF2-40B4-BE49-F238E27FC236}">
                <a16:creationId xmlns:a16="http://schemas.microsoft.com/office/drawing/2014/main" id="{2D6A9425-7F29-4088-986D-694FBEFDABC5}"/>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26832928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DE662AA3-D10B-4903-A6B6-6FF63337AB9F}"/>
              </a:ext>
            </a:extLst>
          </p:cNvPr>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2080334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6" name="Rectangle 5"/>
          <p:cNvSpPr/>
          <p:nvPr userDrawn="1"/>
        </p:nvSpPr>
        <p:spPr bwMode="auto">
          <a:xfrm>
            <a:off x="0" y="0"/>
            <a:ext cx="12192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5" name="Picture 4">
            <a:extLst>
              <a:ext uri="{FF2B5EF4-FFF2-40B4-BE49-F238E27FC236}">
                <a16:creationId xmlns:a16="http://schemas.microsoft.com/office/drawing/2014/main" id="{61A59477-5B56-422E-9227-6D3206DD89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6933" y="6231467"/>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44912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388"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3" y="2174875"/>
            <a:ext cx="5386388"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7" y="1535113"/>
            <a:ext cx="5389564"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2837" y="2174875"/>
            <a:ext cx="5389564"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4E1E9A-82D5-48D9-8DC5-12A701E29959}"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190813203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6" name="Rectangle 5"/>
          <p:cNvSpPr/>
          <p:nvPr userDrawn="1"/>
        </p:nvSpPr>
        <p:spPr bwMode="auto">
          <a:xfrm>
            <a:off x="-23779" y="0"/>
            <a:ext cx="12192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5" name="Content Placeholder 2"/>
          <p:cNvSpPr>
            <a:spLocks noGrp="1"/>
          </p:cNvSpPr>
          <p:nvPr>
            <p:ph idx="1"/>
          </p:nvPr>
        </p:nvSpPr>
        <p:spPr>
          <a:xfrm>
            <a:off x="38910" y="762000"/>
            <a:ext cx="12090400" cy="51732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4"/>
          <p:cNvSpPr>
            <a:spLocks noGrp="1"/>
          </p:cNvSpPr>
          <p:nvPr>
            <p:ph type="title"/>
          </p:nvPr>
        </p:nvSpPr>
        <p:spPr>
          <a:xfrm>
            <a:off x="0" y="0"/>
            <a:ext cx="12168221" cy="762000"/>
          </a:xfrm>
        </p:spPr>
        <p:txBody>
          <a:bodyPr/>
          <a:lstStyle/>
          <a:p>
            <a:r>
              <a:rPr lang="en-US"/>
              <a:t>Click to edit Master title style</a:t>
            </a:r>
          </a:p>
        </p:txBody>
      </p:sp>
      <p:pic>
        <p:nvPicPr>
          <p:cNvPr id="8" name="Picture 7">
            <a:extLst>
              <a:ext uri="{FF2B5EF4-FFF2-40B4-BE49-F238E27FC236}">
                <a16:creationId xmlns:a16="http://schemas.microsoft.com/office/drawing/2014/main" id="{AEF9B754-4D60-4C6D-BA66-3FDC228965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6579654"/>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11049000" y="6764751"/>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1204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E1E9A-82D5-48D9-8DC5-12A701E29959}"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24106661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E1E9A-82D5-48D9-8DC5-12A701E29959}"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1440946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0" y="273065"/>
            <a:ext cx="4011613"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7267" y="273053"/>
            <a:ext cx="6815138" cy="5853113"/>
          </a:xfrm>
        </p:spPr>
        <p:txBody>
          <a:bodyPr/>
          <a:lstStyle>
            <a:lvl1pPr>
              <a:defRPr sz="33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0" y="1435103"/>
            <a:ext cx="4011613" cy="46910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E1E9A-82D5-48D9-8DC5-12A701E2995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366388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AEF09C-060A-4CE5-8713-36A46B5F68EA}"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7F7CD5-4AA7-4122-9B44-C9727DFE7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587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9" y="4800601"/>
            <a:ext cx="73152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189" y="612774"/>
            <a:ext cx="7315200" cy="4114800"/>
          </a:xfrm>
        </p:spPr>
        <p:txBody>
          <a:bodyPr/>
          <a:lstStyle>
            <a:lvl1pPr marL="0" indent="0">
              <a:buNone/>
              <a:defRPr sz="3300"/>
            </a:lvl1pPr>
            <a:lvl2pPr marL="456558" indent="0">
              <a:buNone/>
              <a:defRPr sz="2800"/>
            </a:lvl2pPr>
            <a:lvl3pPr marL="913108" indent="0">
              <a:buNone/>
              <a:defRPr sz="2400"/>
            </a:lvl3pPr>
            <a:lvl4pPr marL="1369656" indent="0">
              <a:buNone/>
              <a:defRPr sz="1900"/>
            </a:lvl4pPr>
            <a:lvl5pPr marL="1826214" indent="0">
              <a:buNone/>
              <a:defRPr sz="1900"/>
            </a:lvl5pPr>
            <a:lvl6pPr marL="2282771" indent="0">
              <a:buNone/>
              <a:defRPr sz="1900"/>
            </a:lvl6pPr>
            <a:lvl7pPr marL="2739326" indent="0">
              <a:buNone/>
              <a:defRPr sz="1900"/>
            </a:lvl7pPr>
            <a:lvl8pPr marL="3195867" indent="0">
              <a:buNone/>
              <a:defRPr sz="1900"/>
            </a:lvl8pPr>
            <a:lvl9pPr marL="3652425" indent="0">
              <a:buNone/>
              <a:defRPr sz="1900"/>
            </a:lvl9pPr>
          </a:lstStyle>
          <a:p>
            <a:endParaRPr lang="en-US"/>
          </a:p>
        </p:txBody>
      </p:sp>
      <p:sp>
        <p:nvSpPr>
          <p:cNvPr id="4" name="Text Placeholder 3"/>
          <p:cNvSpPr>
            <a:spLocks noGrp="1"/>
          </p:cNvSpPr>
          <p:nvPr>
            <p:ph type="body" sz="half" idx="2"/>
          </p:nvPr>
        </p:nvSpPr>
        <p:spPr>
          <a:xfrm>
            <a:off x="2389189" y="5367339"/>
            <a:ext cx="7315200" cy="8048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34E1E9A-82D5-48D9-8DC5-12A701E29959}"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13994534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E1E9A-82D5-48D9-8DC5-12A701E2995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199506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9" y="274654"/>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20" y="274654"/>
            <a:ext cx="80771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E1E9A-82D5-48D9-8DC5-12A701E29959}"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C14B07-0702-486D-B77B-E48541059A6A}" type="slidenum">
              <a:rPr lang="en-US" smtClean="0"/>
              <a:t>‹#›</a:t>
            </a:fld>
            <a:endParaRPr lang="en-US"/>
          </a:p>
        </p:txBody>
      </p:sp>
    </p:spTree>
    <p:extLst>
      <p:ext uri="{BB962C8B-B14F-4D97-AF65-F5344CB8AC3E}">
        <p14:creationId xmlns:p14="http://schemas.microsoft.com/office/powerpoint/2010/main" val="11372848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13047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6558" indent="0" algn="ctr">
              <a:buNone/>
              <a:defRPr>
                <a:solidFill>
                  <a:schemeClr val="tx1">
                    <a:tint val="75000"/>
                  </a:schemeClr>
                </a:solidFill>
              </a:defRPr>
            </a:lvl2pPr>
            <a:lvl3pPr marL="913108" indent="0" algn="ctr">
              <a:buNone/>
              <a:defRPr>
                <a:solidFill>
                  <a:schemeClr val="tx1">
                    <a:tint val="75000"/>
                  </a:schemeClr>
                </a:solidFill>
              </a:defRPr>
            </a:lvl3pPr>
            <a:lvl4pPr marL="1369656" indent="0" algn="ctr">
              <a:buNone/>
              <a:defRPr>
                <a:solidFill>
                  <a:schemeClr val="tx1">
                    <a:tint val="75000"/>
                  </a:schemeClr>
                </a:solidFill>
              </a:defRPr>
            </a:lvl4pPr>
            <a:lvl5pPr marL="1826214" indent="0" algn="ctr">
              <a:buNone/>
              <a:defRPr>
                <a:solidFill>
                  <a:schemeClr val="tx1">
                    <a:tint val="75000"/>
                  </a:schemeClr>
                </a:solidFill>
              </a:defRPr>
            </a:lvl5pPr>
            <a:lvl6pPr marL="2282771" indent="0" algn="ctr">
              <a:buNone/>
              <a:defRPr>
                <a:solidFill>
                  <a:schemeClr val="tx1">
                    <a:tint val="75000"/>
                  </a:schemeClr>
                </a:solidFill>
              </a:defRPr>
            </a:lvl6pPr>
            <a:lvl7pPr marL="2739326" indent="0" algn="ctr">
              <a:buNone/>
              <a:defRPr>
                <a:solidFill>
                  <a:schemeClr val="tx1">
                    <a:tint val="75000"/>
                  </a:schemeClr>
                </a:solidFill>
              </a:defRPr>
            </a:lvl7pPr>
            <a:lvl8pPr marL="3195867" indent="0" algn="ctr">
              <a:buNone/>
              <a:defRPr>
                <a:solidFill>
                  <a:schemeClr val="tx1">
                    <a:tint val="75000"/>
                  </a:schemeClr>
                </a:solidFill>
              </a:defRPr>
            </a:lvl8pPr>
            <a:lvl9pPr marL="3652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9AE5E1-0BBD-4765-AC05-DAB5DCD34C70}"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88DFD-7D10-4239-9CE9-6DCE44F4F86D}" type="slidenum">
              <a:rPr lang="en-US" smtClean="0"/>
              <a:t>‹#›</a:t>
            </a:fld>
            <a:endParaRPr lang="en-US"/>
          </a:p>
        </p:txBody>
      </p:sp>
    </p:spTree>
    <p:extLst>
      <p:ext uri="{BB962C8B-B14F-4D97-AF65-F5344CB8AC3E}">
        <p14:creationId xmlns:p14="http://schemas.microsoft.com/office/powerpoint/2010/main" val="37764373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9AE5E1-0BBD-4765-AC05-DAB5DCD34C70}"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88DFD-7D10-4239-9CE9-6DCE44F4F86D}" type="slidenum">
              <a:rPr lang="en-US" smtClean="0"/>
              <a:t>‹#›</a:t>
            </a:fld>
            <a:endParaRPr lang="en-US"/>
          </a:p>
        </p:txBody>
      </p:sp>
    </p:spTree>
    <p:extLst>
      <p:ext uri="{BB962C8B-B14F-4D97-AF65-F5344CB8AC3E}">
        <p14:creationId xmlns:p14="http://schemas.microsoft.com/office/powerpoint/2010/main" val="513713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9" y="4406966"/>
            <a:ext cx="103632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9" y="2906729"/>
            <a:ext cx="10363200" cy="1500187"/>
          </a:xfrm>
        </p:spPr>
        <p:txBody>
          <a:bodyPr anchor="b"/>
          <a:lstStyle>
            <a:lvl1pPr marL="0" indent="0">
              <a:buNone/>
              <a:defRPr sz="1900">
                <a:solidFill>
                  <a:schemeClr val="tx1">
                    <a:tint val="75000"/>
                  </a:schemeClr>
                </a:solidFill>
              </a:defRPr>
            </a:lvl1pPr>
            <a:lvl2pPr marL="456558" indent="0">
              <a:buNone/>
              <a:defRPr sz="1900">
                <a:solidFill>
                  <a:schemeClr val="tx1">
                    <a:tint val="75000"/>
                  </a:schemeClr>
                </a:solidFill>
              </a:defRPr>
            </a:lvl2pPr>
            <a:lvl3pPr marL="913108" indent="0">
              <a:buNone/>
              <a:defRPr sz="1700">
                <a:solidFill>
                  <a:schemeClr val="tx1">
                    <a:tint val="75000"/>
                  </a:schemeClr>
                </a:solidFill>
              </a:defRPr>
            </a:lvl3pPr>
            <a:lvl4pPr marL="1369656" indent="0">
              <a:buNone/>
              <a:defRPr sz="1400">
                <a:solidFill>
                  <a:schemeClr val="tx1">
                    <a:tint val="75000"/>
                  </a:schemeClr>
                </a:solidFill>
              </a:defRPr>
            </a:lvl4pPr>
            <a:lvl5pPr marL="1826214" indent="0">
              <a:buNone/>
              <a:defRPr sz="1400">
                <a:solidFill>
                  <a:schemeClr val="tx1">
                    <a:tint val="75000"/>
                  </a:schemeClr>
                </a:solidFill>
              </a:defRPr>
            </a:lvl5pPr>
            <a:lvl6pPr marL="2282771" indent="0">
              <a:buNone/>
              <a:defRPr sz="1400">
                <a:solidFill>
                  <a:schemeClr val="tx1">
                    <a:tint val="75000"/>
                  </a:schemeClr>
                </a:solidFill>
              </a:defRPr>
            </a:lvl6pPr>
            <a:lvl7pPr marL="2739326" indent="0">
              <a:buNone/>
              <a:defRPr sz="1400">
                <a:solidFill>
                  <a:schemeClr val="tx1">
                    <a:tint val="75000"/>
                  </a:schemeClr>
                </a:solidFill>
              </a:defRPr>
            </a:lvl7pPr>
            <a:lvl8pPr marL="3195867" indent="0">
              <a:buNone/>
              <a:defRPr sz="1400">
                <a:solidFill>
                  <a:schemeClr val="tx1">
                    <a:tint val="75000"/>
                  </a:schemeClr>
                </a:solidFill>
              </a:defRPr>
            </a:lvl8pPr>
            <a:lvl9pPr marL="365242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9AE5E1-0BBD-4765-AC05-DAB5DCD34C70}"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88DFD-7D10-4239-9CE9-6DCE44F4F86D}" type="slidenum">
              <a:rPr lang="en-US" smtClean="0"/>
              <a:t>‹#›</a:t>
            </a:fld>
            <a:endParaRPr lang="en-US"/>
          </a:p>
        </p:txBody>
      </p:sp>
    </p:spTree>
    <p:extLst>
      <p:ext uri="{BB962C8B-B14F-4D97-AF65-F5344CB8AC3E}">
        <p14:creationId xmlns:p14="http://schemas.microsoft.com/office/powerpoint/2010/main" val="1445153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20"/>
            <a:ext cx="5410200"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20"/>
            <a:ext cx="5410200"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9AE5E1-0BBD-4765-AC05-DAB5DCD34C70}"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88DFD-7D10-4239-9CE9-6DCE44F4F86D}" type="slidenum">
              <a:rPr lang="en-US" smtClean="0"/>
              <a:t>‹#›</a:t>
            </a:fld>
            <a:endParaRPr lang="en-US"/>
          </a:p>
        </p:txBody>
      </p:sp>
    </p:spTree>
    <p:extLst>
      <p:ext uri="{BB962C8B-B14F-4D97-AF65-F5344CB8AC3E}">
        <p14:creationId xmlns:p14="http://schemas.microsoft.com/office/powerpoint/2010/main" val="4185738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388"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3" y="2174875"/>
            <a:ext cx="5386388"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7" y="1535113"/>
            <a:ext cx="5389564"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2837" y="2174875"/>
            <a:ext cx="5389564"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9AE5E1-0BBD-4765-AC05-DAB5DCD34C70}"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88DFD-7D10-4239-9CE9-6DCE44F4F86D}" type="slidenum">
              <a:rPr lang="en-US" smtClean="0"/>
              <a:t>‹#›</a:t>
            </a:fld>
            <a:endParaRPr lang="en-US"/>
          </a:p>
        </p:txBody>
      </p:sp>
    </p:spTree>
    <p:extLst>
      <p:ext uri="{BB962C8B-B14F-4D97-AF65-F5344CB8AC3E}">
        <p14:creationId xmlns:p14="http://schemas.microsoft.com/office/powerpoint/2010/main" val="3310895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9AE5E1-0BBD-4765-AC05-DAB5DCD34C70}"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188DFD-7D10-4239-9CE9-6DCE44F4F86D}" type="slidenum">
              <a:rPr lang="en-US" smtClean="0"/>
              <a:t>‹#›</a:t>
            </a:fld>
            <a:endParaRPr lang="en-US"/>
          </a:p>
        </p:txBody>
      </p:sp>
    </p:spTree>
    <p:extLst>
      <p:ext uri="{BB962C8B-B14F-4D97-AF65-F5344CB8AC3E}">
        <p14:creationId xmlns:p14="http://schemas.microsoft.com/office/powerpoint/2010/main" val="613132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AE5E1-0BBD-4765-AC05-DAB5DCD34C70}"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188DFD-7D10-4239-9CE9-6DCE44F4F86D}" type="slidenum">
              <a:rPr lang="en-US" smtClean="0"/>
              <a:t>‹#›</a:t>
            </a:fld>
            <a:endParaRPr lang="en-US"/>
          </a:p>
        </p:txBody>
      </p:sp>
    </p:spTree>
    <p:extLst>
      <p:ext uri="{BB962C8B-B14F-4D97-AF65-F5344CB8AC3E}">
        <p14:creationId xmlns:p14="http://schemas.microsoft.com/office/powerpoint/2010/main" val="2082690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9" y="4406966"/>
            <a:ext cx="103632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9" y="2906729"/>
            <a:ext cx="10363200" cy="1500187"/>
          </a:xfrm>
        </p:spPr>
        <p:txBody>
          <a:bodyPr anchor="b"/>
          <a:lstStyle>
            <a:lvl1pPr marL="0" indent="0">
              <a:buNone/>
              <a:defRPr sz="1900">
                <a:solidFill>
                  <a:schemeClr val="tx1">
                    <a:tint val="75000"/>
                  </a:schemeClr>
                </a:solidFill>
              </a:defRPr>
            </a:lvl1pPr>
            <a:lvl2pPr marL="456558" indent="0">
              <a:buNone/>
              <a:defRPr sz="1900">
                <a:solidFill>
                  <a:schemeClr val="tx1">
                    <a:tint val="75000"/>
                  </a:schemeClr>
                </a:solidFill>
              </a:defRPr>
            </a:lvl2pPr>
            <a:lvl3pPr marL="913108" indent="0">
              <a:buNone/>
              <a:defRPr sz="1700">
                <a:solidFill>
                  <a:schemeClr val="tx1">
                    <a:tint val="75000"/>
                  </a:schemeClr>
                </a:solidFill>
              </a:defRPr>
            </a:lvl3pPr>
            <a:lvl4pPr marL="1369656" indent="0">
              <a:buNone/>
              <a:defRPr sz="1400">
                <a:solidFill>
                  <a:schemeClr val="tx1">
                    <a:tint val="75000"/>
                  </a:schemeClr>
                </a:solidFill>
              </a:defRPr>
            </a:lvl4pPr>
            <a:lvl5pPr marL="1826214" indent="0">
              <a:buNone/>
              <a:defRPr sz="1400">
                <a:solidFill>
                  <a:schemeClr val="tx1">
                    <a:tint val="75000"/>
                  </a:schemeClr>
                </a:solidFill>
              </a:defRPr>
            </a:lvl5pPr>
            <a:lvl6pPr marL="2282771" indent="0">
              <a:buNone/>
              <a:defRPr sz="1400">
                <a:solidFill>
                  <a:schemeClr val="tx1">
                    <a:tint val="75000"/>
                  </a:schemeClr>
                </a:solidFill>
              </a:defRPr>
            </a:lvl6pPr>
            <a:lvl7pPr marL="2739326" indent="0">
              <a:buNone/>
              <a:defRPr sz="1400">
                <a:solidFill>
                  <a:schemeClr val="tx1">
                    <a:tint val="75000"/>
                  </a:schemeClr>
                </a:solidFill>
              </a:defRPr>
            </a:lvl7pPr>
            <a:lvl8pPr marL="3195867" indent="0">
              <a:buNone/>
              <a:defRPr sz="1400">
                <a:solidFill>
                  <a:schemeClr val="tx1">
                    <a:tint val="75000"/>
                  </a:schemeClr>
                </a:solidFill>
              </a:defRPr>
            </a:lvl8pPr>
            <a:lvl9pPr marL="365242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AEF09C-060A-4CE5-8713-36A46B5F68EA}"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7F7CD5-4AA7-4122-9B44-C9727DFE7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0600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0" y="273065"/>
            <a:ext cx="4011613"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7267" y="273053"/>
            <a:ext cx="6815138" cy="5853113"/>
          </a:xfrm>
        </p:spPr>
        <p:txBody>
          <a:bodyPr/>
          <a:lstStyle>
            <a:lvl1pPr>
              <a:defRPr sz="33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0" y="1435103"/>
            <a:ext cx="4011613" cy="46910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9AE5E1-0BBD-4765-AC05-DAB5DCD34C70}"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88DFD-7D10-4239-9CE9-6DCE44F4F86D}" type="slidenum">
              <a:rPr lang="en-US" smtClean="0"/>
              <a:t>‹#›</a:t>
            </a:fld>
            <a:endParaRPr lang="en-US"/>
          </a:p>
        </p:txBody>
      </p:sp>
    </p:spTree>
    <p:extLst>
      <p:ext uri="{BB962C8B-B14F-4D97-AF65-F5344CB8AC3E}">
        <p14:creationId xmlns:p14="http://schemas.microsoft.com/office/powerpoint/2010/main" val="981863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9" y="4800601"/>
            <a:ext cx="73152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189" y="612774"/>
            <a:ext cx="7315200" cy="4114800"/>
          </a:xfrm>
        </p:spPr>
        <p:txBody>
          <a:bodyPr/>
          <a:lstStyle>
            <a:lvl1pPr marL="0" indent="0">
              <a:buNone/>
              <a:defRPr sz="3300"/>
            </a:lvl1pPr>
            <a:lvl2pPr marL="456558" indent="0">
              <a:buNone/>
              <a:defRPr sz="2800"/>
            </a:lvl2pPr>
            <a:lvl3pPr marL="913108" indent="0">
              <a:buNone/>
              <a:defRPr sz="2400"/>
            </a:lvl3pPr>
            <a:lvl4pPr marL="1369656" indent="0">
              <a:buNone/>
              <a:defRPr sz="1900"/>
            </a:lvl4pPr>
            <a:lvl5pPr marL="1826214" indent="0">
              <a:buNone/>
              <a:defRPr sz="1900"/>
            </a:lvl5pPr>
            <a:lvl6pPr marL="2282771" indent="0">
              <a:buNone/>
              <a:defRPr sz="1900"/>
            </a:lvl6pPr>
            <a:lvl7pPr marL="2739326" indent="0">
              <a:buNone/>
              <a:defRPr sz="1900"/>
            </a:lvl7pPr>
            <a:lvl8pPr marL="3195867" indent="0">
              <a:buNone/>
              <a:defRPr sz="1900"/>
            </a:lvl8pPr>
            <a:lvl9pPr marL="3652425" indent="0">
              <a:buNone/>
              <a:defRPr sz="1900"/>
            </a:lvl9pPr>
          </a:lstStyle>
          <a:p>
            <a:endParaRPr lang="en-US"/>
          </a:p>
        </p:txBody>
      </p:sp>
      <p:sp>
        <p:nvSpPr>
          <p:cNvPr id="4" name="Text Placeholder 3"/>
          <p:cNvSpPr>
            <a:spLocks noGrp="1"/>
          </p:cNvSpPr>
          <p:nvPr>
            <p:ph type="body" sz="half" idx="2"/>
          </p:nvPr>
        </p:nvSpPr>
        <p:spPr>
          <a:xfrm>
            <a:off x="2389189" y="5367339"/>
            <a:ext cx="7315200" cy="8048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9AE5E1-0BBD-4765-AC05-DAB5DCD34C70}"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88DFD-7D10-4239-9CE9-6DCE44F4F86D}" type="slidenum">
              <a:rPr lang="en-US" smtClean="0"/>
              <a:t>‹#›</a:t>
            </a:fld>
            <a:endParaRPr lang="en-US"/>
          </a:p>
        </p:txBody>
      </p:sp>
    </p:spTree>
    <p:extLst>
      <p:ext uri="{BB962C8B-B14F-4D97-AF65-F5344CB8AC3E}">
        <p14:creationId xmlns:p14="http://schemas.microsoft.com/office/powerpoint/2010/main" val="30296291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9AE5E1-0BBD-4765-AC05-DAB5DCD34C70}"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88DFD-7D10-4239-9CE9-6DCE44F4F86D}" type="slidenum">
              <a:rPr lang="en-US" smtClean="0"/>
              <a:t>‹#›</a:t>
            </a:fld>
            <a:endParaRPr lang="en-US"/>
          </a:p>
        </p:txBody>
      </p:sp>
    </p:spTree>
    <p:extLst>
      <p:ext uri="{BB962C8B-B14F-4D97-AF65-F5344CB8AC3E}">
        <p14:creationId xmlns:p14="http://schemas.microsoft.com/office/powerpoint/2010/main" val="136382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9" y="274654"/>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20" y="274654"/>
            <a:ext cx="807719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9AE5E1-0BBD-4765-AC05-DAB5DCD34C70}"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88DFD-7D10-4239-9CE9-6DCE44F4F86D}" type="slidenum">
              <a:rPr lang="en-US" smtClean="0"/>
              <a:t>‹#›</a:t>
            </a:fld>
            <a:endParaRPr lang="en-US"/>
          </a:p>
        </p:txBody>
      </p:sp>
    </p:spTree>
    <p:extLst>
      <p:ext uri="{BB962C8B-B14F-4D97-AF65-F5344CB8AC3E}">
        <p14:creationId xmlns:p14="http://schemas.microsoft.com/office/powerpoint/2010/main" val="2616429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5" y="213047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6558" indent="0" algn="ctr">
              <a:buNone/>
              <a:defRPr>
                <a:solidFill>
                  <a:schemeClr val="tx1">
                    <a:tint val="75000"/>
                  </a:schemeClr>
                </a:solidFill>
              </a:defRPr>
            </a:lvl2pPr>
            <a:lvl3pPr marL="913108" indent="0" algn="ctr">
              <a:buNone/>
              <a:defRPr>
                <a:solidFill>
                  <a:schemeClr val="tx1">
                    <a:tint val="75000"/>
                  </a:schemeClr>
                </a:solidFill>
              </a:defRPr>
            </a:lvl3pPr>
            <a:lvl4pPr marL="1369656" indent="0" algn="ctr">
              <a:buNone/>
              <a:defRPr>
                <a:solidFill>
                  <a:schemeClr val="tx1">
                    <a:tint val="75000"/>
                  </a:schemeClr>
                </a:solidFill>
              </a:defRPr>
            </a:lvl4pPr>
            <a:lvl5pPr marL="1826214" indent="0" algn="ctr">
              <a:buNone/>
              <a:defRPr>
                <a:solidFill>
                  <a:schemeClr val="tx1">
                    <a:tint val="75000"/>
                  </a:schemeClr>
                </a:solidFill>
              </a:defRPr>
            </a:lvl5pPr>
            <a:lvl6pPr marL="2282771" indent="0" algn="ctr">
              <a:buNone/>
              <a:defRPr>
                <a:solidFill>
                  <a:schemeClr val="tx1">
                    <a:tint val="75000"/>
                  </a:schemeClr>
                </a:solidFill>
              </a:defRPr>
            </a:lvl6pPr>
            <a:lvl7pPr marL="2739326" indent="0" algn="ctr">
              <a:buNone/>
              <a:defRPr>
                <a:solidFill>
                  <a:schemeClr val="tx1">
                    <a:tint val="75000"/>
                  </a:schemeClr>
                </a:solidFill>
              </a:defRPr>
            </a:lvl7pPr>
            <a:lvl8pPr marL="3195867" indent="0" algn="ctr">
              <a:buNone/>
              <a:defRPr>
                <a:solidFill>
                  <a:schemeClr val="tx1">
                    <a:tint val="75000"/>
                  </a:schemeClr>
                </a:solidFill>
              </a:defRPr>
            </a:lvl8pPr>
            <a:lvl9pPr marL="3652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
        <p:nvSpPr>
          <p:cNvPr id="8" name="Rectangle 7"/>
          <p:cNvSpPr/>
          <p:nvPr/>
        </p:nvSpPr>
        <p:spPr>
          <a:xfrm>
            <a:off x="304819" y="685800"/>
            <a:ext cx="5994401" cy="121919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endParaRPr lang="en-US">
              <a:solidFill>
                <a:prstClr val="white"/>
              </a:solidFill>
            </a:endParaRPr>
          </a:p>
        </p:txBody>
      </p:sp>
    </p:spTree>
    <p:extLst>
      <p:ext uri="{BB962C8B-B14F-4D97-AF65-F5344CB8AC3E}">
        <p14:creationId xmlns:p14="http://schemas.microsoft.com/office/powerpoint/2010/main" val="140378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29783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90" y="4406968"/>
            <a:ext cx="103632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90" y="2906729"/>
            <a:ext cx="10363200" cy="1500187"/>
          </a:xfrm>
        </p:spPr>
        <p:txBody>
          <a:bodyPr anchor="b"/>
          <a:lstStyle>
            <a:lvl1pPr marL="0" indent="0">
              <a:buNone/>
              <a:defRPr sz="1900">
                <a:solidFill>
                  <a:schemeClr val="tx1">
                    <a:tint val="75000"/>
                  </a:schemeClr>
                </a:solidFill>
              </a:defRPr>
            </a:lvl1pPr>
            <a:lvl2pPr marL="456558" indent="0">
              <a:buNone/>
              <a:defRPr sz="1900">
                <a:solidFill>
                  <a:schemeClr val="tx1">
                    <a:tint val="75000"/>
                  </a:schemeClr>
                </a:solidFill>
              </a:defRPr>
            </a:lvl2pPr>
            <a:lvl3pPr marL="913108" indent="0">
              <a:buNone/>
              <a:defRPr sz="1700">
                <a:solidFill>
                  <a:schemeClr val="tx1">
                    <a:tint val="75000"/>
                  </a:schemeClr>
                </a:solidFill>
              </a:defRPr>
            </a:lvl3pPr>
            <a:lvl4pPr marL="1369656" indent="0">
              <a:buNone/>
              <a:defRPr sz="1400">
                <a:solidFill>
                  <a:schemeClr val="tx1">
                    <a:tint val="75000"/>
                  </a:schemeClr>
                </a:solidFill>
              </a:defRPr>
            </a:lvl4pPr>
            <a:lvl5pPr marL="1826214" indent="0">
              <a:buNone/>
              <a:defRPr sz="1400">
                <a:solidFill>
                  <a:schemeClr val="tx1">
                    <a:tint val="75000"/>
                  </a:schemeClr>
                </a:solidFill>
              </a:defRPr>
            </a:lvl5pPr>
            <a:lvl6pPr marL="2282771" indent="0">
              <a:buNone/>
              <a:defRPr sz="1400">
                <a:solidFill>
                  <a:schemeClr val="tx1">
                    <a:tint val="75000"/>
                  </a:schemeClr>
                </a:solidFill>
              </a:defRPr>
            </a:lvl6pPr>
            <a:lvl7pPr marL="2739326" indent="0">
              <a:buNone/>
              <a:defRPr sz="1400">
                <a:solidFill>
                  <a:schemeClr val="tx1">
                    <a:tint val="75000"/>
                  </a:schemeClr>
                </a:solidFill>
              </a:defRPr>
            </a:lvl7pPr>
            <a:lvl8pPr marL="3195867" indent="0">
              <a:buNone/>
              <a:defRPr sz="1400">
                <a:solidFill>
                  <a:schemeClr val="tx1">
                    <a:tint val="75000"/>
                  </a:schemeClr>
                </a:solidFill>
              </a:defRPr>
            </a:lvl8pPr>
            <a:lvl9pPr marL="365242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22104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20"/>
            <a:ext cx="5384801"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599" y="1600220"/>
            <a:ext cx="5384801"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6" name="Footer Placeholder 5"/>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7" name="Slide Number Placeholder 6"/>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661185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2" y="1535113"/>
            <a:ext cx="5389033"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3402" y="2174875"/>
            <a:ext cx="5389033"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8" name="Footer Placeholder 7"/>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9" name="Slide Number Placeholder 8"/>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96940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4" name="Footer Placeholder 3"/>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5" name="Slide Number Placeholder 4"/>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658737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20"/>
            <a:ext cx="5410200"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20"/>
            <a:ext cx="5410200"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AEF09C-060A-4CE5-8713-36A46B5F68EA}"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7F7CD5-4AA7-4122-9B44-C9727DFE7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9088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3" name="Footer Placeholder 2"/>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4" name="Slide Number Placeholder 3"/>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72737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65"/>
            <a:ext cx="4011084"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3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6" name="Footer Placeholder 5"/>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7" name="Slide Number Placeholder 6"/>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842837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718" y="612774"/>
            <a:ext cx="7315200" cy="4114800"/>
          </a:xfrm>
        </p:spPr>
        <p:txBody>
          <a:bodyPr/>
          <a:lstStyle>
            <a:lvl1pPr marL="0" indent="0">
              <a:buNone/>
              <a:defRPr sz="3300"/>
            </a:lvl1pPr>
            <a:lvl2pPr marL="456558" indent="0">
              <a:buNone/>
              <a:defRPr sz="2800"/>
            </a:lvl2pPr>
            <a:lvl3pPr marL="913108" indent="0">
              <a:buNone/>
              <a:defRPr sz="2400"/>
            </a:lvl3pPr>
            <a:lvl4pPr marL="1369656" indent="0">
              <a:buNone/>
              <a:defRPr sz="1900"/>
            </a:lvl4pPr>
            <a:lvl5pPr marL="1826214" indent="0">
              <a:buNone/>
              <a:defRPr sz="1900"/>
            </a:lvl5pPr>
            <a:lvl6pPr marL="2282771" indent="0">
              <a:buNone/>
              <a:defRPr sz="1900"/>
            </a:lvl6pPr>
            <a:lvl7pPr marL="2739326" indent="0">
              <a:buNone/>
              <a:defRPr sz="1900"/>
            </a:lvl7pPr>
            <a:lvl8pPr marL="3195867" indent="0">
              <a:buNone/>
              <a:defRPr sz="1900"/>
            </a:lvl8pPr>
            <a:lvl9pPr marL="3652425" indent="0">
              <a:buNone/>
              <a:defRPr sz="1900"/>
            </a:lvl9pPr>
          </a:lstStyle>
          <a:p>
            <a:r>
              <a:rPr lang="en-US"/>
              <a:t>Click icon to add picture</a:t>
            </a:r>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6" name="Footer Placeholder 5"/>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7" name="Slide Number Placeholder 6"/>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68014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98004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9" y="274654"/>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20" y="274654"/>
            <a:ext cx="80264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15"/>
            <a:ext cx="2844800" cy="365125"/>
          </a:xfrm>
          <a:prstGeom prst="rect">
            <a:avLst/>
          </a:prstGeom>
        </p:spPr>
        <p:txBody>
          <a:bodyPr lIns="91308" tIns="45660" rIns="91308" bIns="45660"/>
          <a:lstStyle/>
          <a:p>
            <a:fld id="{1D8BD707-D9CF-40AE-B4C6-C98DA3205C09}" type="datetimeFigureOut">
              <a:rPr lang="en-US">
                <a:solidFill>
                  <a:prstClr val="black"/>
                </a:solidFill>
              </a:rPr>
              <a:pPr/>
              <a:t>1/25/2018</a:t>
            </a:fld>
            <a:endParaRPr lang="en-US">
              <a:solidFill>
                <a:prstClr val="black"/>
              </a:solidFill>
            </a:endParaRPr>
          </a:p>
        </p:txBody>
      </p:sp>
      <p:sp>
        <p:nvSpPr>
          <p:cNvPr id="5" name="Footer Placeholder 4"/>
          <p:cNvSpPr>
            <a:spLocks noGrp="1"/>
          </p:cNvSpPr>
          <p:nvPr>
            <p:ph type="ftr" sz="quarter" idx="11"/>
          </p:nvPr>
        </p:nvSpPr>
        <p:spPr>
          <a:xfrm>
            <a:off x="4165605" y="6356415"/>
            <a:ext cx="3860800" cy="365125"/>
          </a:xfrm>
          <a:prstGeom prst="rect">
            <a:avLst/>
          </a:prstGeom>
        </p:spPr>
        <p:txBody>
          <a:bodyPr lIns="91308" tIns="45660" rIns="91308" bIns="45660"/>
          <a:lstStyle/>
          <a:p>
            <a:endParaRPr lang="en-US">
              <a:solidFill>
                <a:prstClr val="black"/>
              </a:solidFill>
            </a:endParaRPr>
          </a:p>
        </p:txBody>
      </p:sp>
      <p:sp>
        <p:nvSpPr>
          <p:cNvPr id="6" name="Slide Number Placeholder 5"/>
          <p:cNvSpPr>
            <a:spLocks noGrp="1"/>
          </p:cNvSpPr>
          <p:nvPr>
            <p:ph type="sldNum" sz="quarter" idx="12"/>
          </p:nvPr>
        </p:nvSpPr>
        <p:spPr>
          <a:xfrm>
            <a:off x="8737600" y="6356415"/>
            <a:ext cx="2844800" cy="365125"/>
          </a:xfrm>
          <a:prstGeom prst="rect">
            <a:avLst/>
          </a:prstGeom>
        </p:spPr>
        <p:txBody>
          <a:bodyPr lIns="91308" tIns="45660" rIns="91308" bIns="45660"/>
          <a:lstStyle/>
          <a:p>
            <a:fld id="{B6F15528-21DE-4FAA-801E-634DDDAF4B2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165469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15"/>
            <a:ext cx="2133601" cy="1540764"/>
          </a:xfrm>
          <a:prstGeom prst="rect">
            <a:avLst/>
          </a:prstGeom>
        </p:spPr>
      </p:pic>
      <p:sp>
        <p:nvSpPr>
          <p:cNvPr id="2" name="Title 1"/>
          <p:cNvSpPr>
            <a:spLocks noGrp="1"/>
          </p:cNvSpPr>
          <p:nvPr>
            <p:ph type="ctrTitle"/>
          </p:nvPr>
        </p:nvSpPr>
        <p:spPr>
          <a:xfrm>
            <a:off x="914405" y="213046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1"/>
            <a:ext cx="8534400" cy="1752600"/>
          </a:xfrm>
        </p:spPr>
        <p:txBody>
          <a:bodyPr/>
          <a:lstStyle>
            <a:lvl1pPr marL="0" indent="0" algn="ctr">
              <a:buNone/>
              <a:defRPr>
                <a:solidFill>
                  <a:schemeClr val="tx1">
                    <a:tint val="75000"/>
                  </a:schemeClr>
                </a:solidFill>
              </a:defRPr>
            </a:lvl1pPr>
            <a:lvl2pPr marL="456558" indent="0" algn="ctr">
              <a:buNone/>
              <a:defRPr>
                <a:solidFill>
                  <a:schemeClr val="tx1">
                    <a:tint val="75000"/>
                  </a:schemeClr>
                </a:solidFill>
              </a:defRPr>
            </a:lvl2pPr>
            <a:lvl3pPr marL="913108" indent="0" algn="ctr">
              <a:buNone/>
              <a:defRPr>
                <a:solidFill>
                  <a:schemeClr val="tx1">
                    <a:tint val="75000"/>
                  </a:schemeClr>
                </a:solidFill>
              </a:defRPr>
            </a:lvl3pPr>
            <a:lvl4pPr marL="1369656" indent="0" algn="ctr">
              <a:buNone/>
              <a:defRPr>
                <a:solidFill>
                  <a:schemeClr val="tx1">
                    <a:tint val="75000"/>
                  </a:schemeClr>
                </a:solidFill>
              </a:defRPr>
            </a:lvl4pPr>
            <a:lvl5pPr marL="1826214" indent="0" algn="ctr">
              <a:buNone/>
              <a:defRPr>
                <a:solidFill>
                  <a:schemeClr val="tx1">
                    <a:tint val="75000"/>
                  </a:schemeClr>
                </a:solidFill>
              </a:defRPr>
            </a:lvl5pPr>
            <a:lvl6pPr marL="2282771" indent="0" algn="ctr">
              <a:buNone/>
              <a:defRPr>
                <a:solidFill>
                  <a:schemeClr val="tx1">
                    <a:tint val="75000"/>
                  </a:schemeClr>
                </a:solidFill>
              </a:defRPr>
            </a:lvl6pPr>
            <a:lvl7pPr marL="2739326" indent="0" algn="ctr">
              <a:buNone/>
              <a:defRPr>
                <a:solidFill>
                  <a:schemeClr val="tx1">
                    <a:tint val="75000"/>
                  </a:schemeClr>
                </a:solidFill>
              </a:defRPr>
            </a:lvl7pPr>
            <a:lvl8pPr marL="3195867" indent="0" algn="ctr">
              <a:buNone/>
              <a:defRPr>
                <a:solidFill>
                  <a:schemeClr val="tx1">
                    <a:tint val="75000"/>
                  </a:schemeClr>
                </a:solidFill>
              </a:defRPr>
            </a:lvl8pPr>
            <a:lvl9pPr marL="36524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8502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432801" y="6492933"/>
            <a:ext cx="2844800" cy="365125"/>
          </a:xfrm>
        </p:spPr>
        <p:txBody>
          <a:bodyPr/>
          <a:lstStyle/>
          <a:p>
            <a:fld id="{B3999606-967B-419A-9AEC-8752E61A74D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358129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90" y="4406944"/>
            <a:ext cx="103632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90" y="2906729"/>
            <a:ext cx="10363200" cy="1500187"/>
          </a:xfrm>
        </p:spPr>
        <p:txBody>
          <a:bodyPr anchor="b"/>
          <a:lstStyle>
            <a:lvl1pPr marL="0" indent="0">
              <a:buNone/>
              <a:defRPr sz="1900">
                <a:solidFill>
                  <a:schemeClr val="tx1">
                    <a:tint val="75000"/>
                  </a:schemeClr>
                </a:solidFill>
              </a:defRPr>
            </a:lvl1pPr>
            <a:lvl2pPr marL="456558" indent="0">
              <a:buNone/>
              <a:defRPr sz="1900">
                <a:solidFill>
                  <a:schemeClr val="tx1">
                    <a:tint val="75000"/>
                  </a:schemeClr>
                </a:solidFill>
              </a:defRPr>
            </a:lvl2pPr>
            <a:lvl3pPr marL="913108" indent="0">
              <a:buNone/>
              <a:defRPr sz="1700">
                <a:solidFill>
                  <a:schemeClr val="tx1">
                    <a:tint val="75000"/>
                  </a:schemeClr>
                </a:solidFill>
              </a:defRPr>
            </a:lvl3pPr>
            <a:lvl4pPr marL="1369656" indent="0">
              <a:buNone/>
              <a:defRPr sz="1400">
                <a:solidFill>
                  <a:schemeClr val="tx1">
                    <a:tint val="75000"/>
                  </a:schemeClr>
                </a:solidFill>
              </a:defRPr>
            </a:lvl4pPr>
            <a:lvl5pPr marL="1826214" indent="0">
              <a:buNone/>
              <a:defRPr sz="1400">
                <a:solidFill>
                  <a:schemeClr val="tx1">
                    <a:tint val="75000"/>
                  </a:schemeClr>
                </a:solidFill>
              </a:defRPr>
            </a:lvl5pPr>
            <a:lvl6pPr marL="2282771" indent="0">
              <a:buNone/>
              <a:defRPr sz="1400">
                <a:solidFill>
                  <a:schemeClr val="tx1">
                    <a:tint val="75000"/>
                  </a:schemeClr>
                </a:solidFill>
              </a:defRPr>
            </a:lvl6pPr>
            <a:lvl7pPr marL="2739326" indent="0">
              <a:buNone/>
              <a:defRPr sz="1400">
                <a:solidFill>
                  <a:schemeClr val="tx1">
                    <a:tint val="75000"/>
                  </a:schemeClr>
                </a:solidFill>
              </a:defRPr>
            </a:lvl7pPr>
            <a:lvl8pPr marL="3195867" indent="0">
              <a:buNone/>
              <a:defRPr sz="1400">
                <a:solidFill>
                  <a:schemeClr val="tx1">
                    <a:tint val="75000"/>
                  </a:schemeClr>
                </a:solidFill>
              </a:defRPr>
            </a:lvl8pPr>
            <a:lvl9pPr marL="3652425"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9181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20"/>
            <a:ext cx="5384801"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599" y="1600220"/>
            <a:ext cx="5384801" cy="4525963"/>
          </a:xfrm>
        </p:spPr>
        <p:txBody>
          <a:bodyPr/>
          <a:lstStyle>
            <a:lvl1pPr>
              <a:defRPr sz="2800"/>
            </a:lvl1pPr>
            <a:lvl2pPr>
              <a:defRPr sz="2400"/>
            </a:lvl2pPr>
            <a:lvl3pPr>
              <a:defRPr sz="19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4768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96" y="1535113"/>
            <a:ext cx="5389033"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3396" y="2174875"/>
            <a:ext cx="5389033"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91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388"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4" name="Content Placeholder 3"/>
          <p:cNvSpPr>
            <a:spLocks noGrp="1"/>
          </p:cNvSpPr>
          <p:nvPr>
            <p:ph sz="half" idx="2"/>
          </p:nvPr>
        </p:nvSpPr>
        <p:spPr>
          <a:xfrm>
            <a:off x="609603" y="2174875"/>
            <a:ext cx="5386388"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7" y="1535113"/>
            <a:ext cx="5389564" cy="639762"/>
          </a:xfrm>
        </p:spPr>
        <p:txBody>
          <a:bodyPr anchor="b"/>
          <a:lstStyle>
            <a:lvl1pPr marL="0" indent="0">
              <a:buNone/>
              <a:defRPr sz="2400" b="1"/>
            </a:lvl1pPr>
            <a:lvl2pPr marL="456558" indent="0">
              <a:buNone/>
              <a:defRPr sz="1900" b="1"/>
            </a:lvl2pPr>
            <a:lvl3pPr marL="913108" indent="0">
              <a:buNone/>
              <a:defRPr sz="1900" b="1"/>
            </a:lvl3pPr>
            <a:lvl4pPr marL="1369656" indent="0">
              <a:buNone/>
              <a:defRPr sz="1700" b="1"/>
            </a:lvl4pPr>
            <a:lvl5pPr marL="1826214" indent="0">
              <a:buNone/>
              <a:defRPr sz="1700" b="1"/>
            </a:lvl5pPr>
            <a:lvl6pPr marL="2282771" indent="0">
              <a:buNone/>
              <a:defRPr sz="1700" b="1"/>
            </a:lvl6pPr>
            <a:lvl7pPr marL="2739326" indent="0">
              <a:buNone/>
              <a:defRPr sz="1700" b="1"/>
            </a:lvl7pPr>
            <a:lvl8pPr marL="3195867" indent="0">
              <a:buNone/>
              <a:defRPr sz="1700" b="1"/>
            </a:lvl8pPr>
            <a:lvl9pPr marL="365242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192837" y="2174875"/>
            <a:ext cx="5389564" cy="3951288"/>
          </a:xfrm>
        </p:spPr>
        <p:txBody>
          <a:bodyPr/>
          <a:lstStyle>
            <a:lvl1pPr>
              <a:defRPr sz="2400"/>
            </a:lvl1pPr>
            <a:lvl2pPr>
              <a:defRPr sz="19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AEF09C-060A-4CE5-8713-36A46B5F68EA}" type="datetimeFigureOut">
              <a:rPr lang="en-US" smtClean="0">
                <a:solidFill>
                  <a:prstClr val="black">
                    <a:tint val="75000"/>
                  </a:prstClr>
                </a:solidFill>
              </a:rPr>
              <a:pPr/>
              <a:t>1/25/2018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7F7CD5-4AA7-4122-9B44-C9727DFE7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7977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693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4955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65"/>
            <a:ext cx="4011084"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3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5158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718" y="612774"/>
            <a:ext cx="7315200" cy="4114800"/>
          </a:xfrm>
        </p:spPr>
        <p:txBody>
          <a:bodyPr/>
          <a:lstStyle>
            <a:lvl1pPr marL="0" indent="0">
              <a:buNone/>
              <a:defRPr sz="3300"/>
            </a:lvl1pPr>
            <a:lvl2pPr marL="456558" indent="0">
              <a:buNone/>
              <a:defRPr sz="2800"/>
            </a:lvl2pPr>
            <a:lvl3pPr marL="913108" indent="0">
              <a:buNone/>
              <a:defRPr sz="2400"/>
            </a:lvl3pPr>
            <a:lvl4pPr marL="1369656" indent="0">
              <a:buNone/>
              <a:defRPr sz="1900"/>
            </a:lvl4pPr>
            <a:lvl5pPr marL="1826214" indent="0">
              <a:buNone/>
              <a:defRPr sz="1900"/>
            </a:lvl5pPr>
            <a:lvl6pPr marL="2282771" indent="0">
              <a:buNone/>
              <a:defRPr sz="1900"/>
            </a:lvl6pPr>
            <a:lvl7pPr marL="2739326" indent="0">
              <a:buNone/>
              <a:defRPr sz="1900"/>
            </a:lvl7pPr>
            <a:lvl8pPr marL="3195867" indent="0">
              <a:buNone/>
              <a:defRPr sz="1900"/>
            </a:lvl8pPr>
            <a:lvl9pPr marL="3652425" indent="0">
              <a:buNone/>
              <a:defRPr sz="1900"/>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6124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754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9" y="274654"/>
            <a:ext cx="2743201"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20" y="274654"/>
            <a:ext cx="8026401"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80148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spTree>
    <p:extLst>
      <p:ext uri="{BB962C8B-B14F-4D97-AF65-F5344CB8AC3E}">
        <p14:creationId xmlns:p14="http://schemas.microsoft.com/office/powerpoint/2010/main" val="9817405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7DE35D-5DE1-42D1-8A19-07A3B10587D3}"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075AA4-2263-4643-89A5-42C2AD651D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6047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7DE35D-5DE1-42D1-8A19-07A3B10587D3}"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075AA4-2263-4643-89A5-42C2AD651D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7894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7DE35D-5DE1-42D1-8A19-07A3B10587D3}"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075AA4-2263-4643-89A5-42C2AD651D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84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AEF09C-060A-4CE5-8713-36A46B5F68EA}" type="datetimeFigureOut">
              <a:rPr lang="en-US" smtClean="0">
                <a:solidFill>
                  <a:prstClr val="black">
                    <a:tint val="75000"/>
                  </a:prstClr>
                </a:solidFill>
              </a:rPr>
              <a:pPr/>
              <a:t>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7F7CD5-4AA7-4122-9B44-C9727DFE7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5394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7DE35D-5DE1-42D1-8A19-07A3B10587D3}"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075AA4-2263-4643-89A5-42C2AD651D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64950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7DE35D-5DE1-42D1-8A19-07A3B10587D3}" type="datetimeFigureOut">
              <a:rPr lang="en-US" smtClean="0">
                <a:solidFill>
                  <a:prstClr val="black">
                    <a:tint val="75000"/>
                  </a:prstClr>
                </a:solidFill>
              </a:rPr>
              <a:pPr/>
              <a:t>1/25/2018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075AA4-2263-4643-89A5-42C2AD651D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3668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DE35D-5DE1-42D1-8A19-07A3B10587D3}" type="datetimeFigureOut">
              <a:rPr lang="en-US" smtClean="0">
                <a:solidFill>
                  <a:prstClr val="black">
                    <a:tint val="75000"/>
                  </a:prstClr>
                </a:solidFill>
              </a:rPr>
              <a:pPr/>
              <a:t>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075AA4-2263-4643-89A5-42C2AD651D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75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7DE35D-5DE1-42D1-8A19-07A3B10587D3}" type="datetimeFigureOut">
              <a:rPr lang="en-US" smtClean="0">
                <a:solidFill>
                  <a:prstClr val="black">
                    <a:tint val="75000"/>
                  </a:prstClr>
                </a:solidFill>
              </a:rPr>
              <a:pPr/>
              <a:t>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075AA4-2263-4643-89A5-42C2AD651D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7728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7DE35D-5DE1-42D1-8A19-07A3B10587D3}"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075AA4-2263-4643-89A5-42C2AD651D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9653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7DE35D-5DE1-42D1-8A19-07A3B10587D3}"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075AA4-2263-4643-89A5-42C2AD651D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08574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7DE35D-5DE1-42D1-8A19-07A3B10587D3}"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075AA4-2263-4643-89A5-42C2AD651D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5309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7DE35D-5DE1-42D1-8A19-07A3B10587D3}"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075AA4-2263-4643-89A5-42C2AD651D6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628427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AEF09C-060A-4CE5-8713-36A46B5F68EA}" type="datetimeFigureOut">
              <a:rPr lang="en-US" smtClean="0">
                <a:solidFill>
                  <a:prstClr val="black">
                    <a:tint val="75000"/>
                  </a:prstClr>
                </a:solidFill>
              </a:rPr>
              <a:pPr/>
              <a:t>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7F7CD5-4AA7-4122-9B44-C9727DFE7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6237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72A1A8"/>
                </a:solidFill>
                <a:latin typeface="Montserrat" charset="0"/>
                <a:ea typeface="Montserrat" charset="0"/>
                <a:cs typeface="Montserrat" charset="0"/>
              </a:rPr>
              <a:t>Solution</a:t>
            </a:r>
            <a:br>
              <a:rPr lang="en-US" altLang="en-US">
                <a:solidFill>
                  <a:srgbClr val="72A1A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20" y="273065"/>
            <a:ext cx="4011613"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4767267" y="273053"/>
            <a:ext cx="6815138" cy="5853113"/>
          </a:xfrm>
        </p:spPr>
        <p:txBody>
          <a:bodyPr/>
          <a:lstStyle>
            <a:lvl1pPr>
              <a:defRPr sz="3300"/>
            </a:lvl1pPr>
            <a:lvl2pPr>
              <a:defRPr sz="2800"/>
            </a:lvl2pPr>
            <a:lvl3pPr>
              <a:defRPr sz="24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20" y="1435103"/>
            <a:ext cx="4011613" cy="46910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AEF09C-060A-4CE5-8713-36A46B5F68EA}"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7F7CD5-4AA7-4122-9B44-C9727DFE7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13341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8"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a:solidFill>
                  <a:srgbClr val="263338"/>
                </a:solidFill>
                <a:latin typeface="Montserrat" charset="0"/>
                <a:ea typeface="Montserrat" charset="0"/>
                <a:cs typeface="Montserrat" charset="0"/>
              </a:rPr>
              <a:t>Problem</a:t>
            </a:r>
            <a:br>
              <a:rPr lang="en-US" altLang="en-US">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8"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Result</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9" y="4800601"/>
            <a:ext cx="73152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2389189" y="612774"/>
            <a:ext cx="7315200" cy="4114800"/>
          </a:xfrm>
        </p:spPr>
        <p:txBody>
          <a:bodyPr/>
          <a:lstStyle>
            <a:lvl1pPr marL="0" indent="0">
              <a:buNone/>
              <a:defRPr sz="3300"/>
            </a:lvl1pPr>
            <a:lvl2pPr marL="456558" indent="0">
              <a:buNone/>
              <a:defRPr sz="2800"/>
            </a:lvl2pPr>
            <a:lvl3pPr marL="913108" indent="0">
              <a:buNone/>
              <a:defRPr sz="2400"/>
            </a:lvl3pPr>
            <a:lvl4pPr marL="1369656" indent="0">
              <a:buNone/>
              <a:defRPr sz="1900"/>
            </a:lvl4pPr>
            <a:lvl5pPr marL="1826214" indent="0">
              <a:buNone/>
              <a:defRPr sz="1900"/>
            </a:lvl5pPr>
            <a:lvl6pPr marL="2282771" indent="0">
              <a:buNone/>
              <a:defRPr sz="1900"/>
            </a:lvl6pPr>
            <a:lvl7pPr marL="2739326" indent="0">
              <a:buNone/>
              <a:defRPr sz="1900"/>
            </a:lvl7pPr>
            <a:lvl8pPr marL="3195867" indent="0">
              <a:buNone/>
              <a:defRPr sz="1900"/>
            </a:lvl8pPr>
            <a:lvl9pPr marL="3652425" indent="0">
              <a:buNone/>
              <a:defRPr sz="1900"/>
            </a:lvl9pPr>
          </a:lstStyle>
          <a:p>
            <a:endParaRPr lang="en-US"/>
          </a:p>
        </p:txBody>
      </p:sp>
      <p:sp>
        <p:nvSpPr>
          <p:cNvPr id="4" name="Text Placeholder 3"/>
          <p:cNvSpPr>
            <a:spLocks noGrp="1"/>
          </p:cNvSpPr>
          <p:nvPr>
            <p:ph type="body" sz="half" idx="2"/>
          </p:nvPr>
        </p:nvSpPr>
        <p:spPr>
          <a:xfrm>
            <a:off x="2389189" y="5367339"/>
            <a:ext cx="7315200" cy="804862"/>
          </a:xfrm>
        </p:spPr>
        <p:txBody>
          <a:bodyPr/>
          <a:lstStyle>
            <a:lvl1pPr marL="0" indent="0">
              <a:buNone/>
              <a:defRPr sz="1400"/>
            </a:lvl1pPr>
            <a:lvl2pPr marL="456558" indent="0">
              <a:buNone/>
              <a:defRPr sz="1200"/>
            </a:lvl2pPr>
            <a:lvl3pPr marL="913108" indent="0">
              <a:buNone/>
              <a:defRPr sz="900"/>
            </a:lvl3pPr>
            <a:lvl4pPr marL="1369656" indent="0">
              <a:buNone/>
              <a:defRPr sz="900"/>
            </a:lvl4pPr>
            <a:lvl5pPr marL="1826214" indent="0">
              <a:buNone/>
              <a:defRPr sz="900"/>
            </a:lvl5pPr>
            <a:lvl6pPr marL="2282771" indent="0">
              <a:buNone/>
              <a:defRPr sz="900"/>
            </a:lvl6pPr>
            <a:lvl7pPr marL="2739326" indent="0">
              <a:buNone/>
              <a:defRPr sz="900"/>
            </a:lvl7pPr>
            <a:lvl8pPr marL="3195867" indent="0">
              <a:buNone/>
              <a:defRPr sz="900"/>
            </a:lvl8pPr>
            <a:lvl9pPr marL="3652425"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AEF09C-060A-4CE5-8713-36A46B5F68EA}"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7F7CD5-4AA7-4122-9B44-C9727DFE78B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109224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
        <p:nvSpPr>
          <p:cNvPr id="5" name="Rectangle 4"/>
          <p:cNvSpPr/>
          <p:nvPr userDrawn="1"/>
        </p:nvSpPr>
        <p:spPr>
          <a:xfrm>
            <a:off x="5809753" y="0"/>
            <a:ext cx="6382246" cy="6858000"/>
          </a:xfrm>
          <a:prstGeom prst="rect">
            <a:avLst/>
          </a:prstGeom>
          <a:gradFill flip="none" rotWithShape="1">
            <a:gsLst>
              <a:gs pos="0">
                <a:srgbClr val="72A1A8">
                  <a:shade val="30000"/>
                  <a:satMod val="115000"/>
                </a:srgbClr>
              </a:gs>
              <a:gs pos="50000">
                <a:srgbClr val="72A1A8">
                  <a:shade val="67500"/>
                  <a:satMod val="115000"/>
                </a:srgbClr>
              </a:gs>
              <a:gs pos="100000">
                <a:srgbClr val="72A1A8">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srgbClr val="72A1A8"/>
              </a:solidFill>
            </a:endParaRPr>
          </a:p>
        </p:txBody>
      </p:sp>
      <p:pic>
        <p:nvPicPr>
          <p:cNvPr id="6" name="Picture 5"/>
          <p:cNvPicPr>
            <a:picLocks noChangeAspect="1"/>
          </p:cNvPicPr>
          <p:nvPr userDrawn="1"/>
        </p:nvPicPr>
        <p:blipFill>
          <a:blip r:embed="rId2">
            <a:alphaModFix amt="50000"/>
            <a:biLevel thresh="25000"/>
            <a:extLst>
              <a:ext uri="{28A0092B-C50C-407E-A947-70E740481C1C}">
                <a14:useLocalDpi xmlns:a14="http://schemas.microsoft.com/office/drawing/2010/main" val="0"/>
              </a:ext>
            </a:extLst>
          </a:blip>
          <a:stretch>
            <a:fillRect/>
          </a:stretch>
        </p:blipFill>
        <p:spPr>
          <a:xfrm>
            <a:off x="11053735" y="-59561"/>
            <a:ext cx="1041685" cy="6977121"/>
          </a:xfrm>
          <a:prstGeom prst="rect">
            <a:avLst/>
          </a:prstGeom>
        </p:spPr>
      </p:pic>
      <p:sp>
        <p:nvSpPr>
          <p:cNvPr id="7" name="Title 1"/>
          <p:cNvSpPr txBox="1">
            <a:spLocks/>
          </p:cNvSpPr>
          <p:nvPr userDrawn="1"/>
        </p:nvSpPr>
        <p:spPr>
          <a:xfrm>
            <a:off x="551953" y="532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Demo</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Dataset</a:t>
            </a:r>
            <a:endParaRPr lang="x-none" altLang="en-US" sz="3200" dirty="0">
              <a:solidFill>
                <a:srgbClr val="72A1A8"/>
              </a:solidFill>
              <a:latin typeface="Montserrat" charset="0"/>
              <a:ea typeface="Montserrat" charset="0"/>
              <a:cs typeface="Montserrat" charset="0"/>
            </a:endParaRPr>
          </a:p>
        </p:txBody>
      </p: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6" name="Rectangle 5"/>
          <p:cNvSpPr/>
          <p:nvPr userDrawn="1"/>
        </p:nvSpPr>
        <p:spPr bwMode="auto">
          <a:xfrm>
            <a:off x="0" y="0"/>
            <a:ext cx="12192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pic>
        <p:nvPicPr>
          <p:cNvPr id="5" name="Picture 4">
            <a:extLst>
              <a:ext uri="{FF2B5EF4-FFF2-40B4-BE49-F238E27FC236}">
                <a16:creationId xmlns:a16="http://schemas.microsoft.com/office/drawing/2014/main" id="{61A59477-5B56-422E-9227-6D3206DD89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6933" y="6231467"/>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a:spLocks noGrp="1"/>
          </p:cNvSpPr>
          <p:nvPr>
            <p:ph type="sldNum" sz="quarter" idx="12"/>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892384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solidFill>
                  <a:prstClr val="black">
                    <a:tint val="75000"/>
                  </a:prstClr>
                </a:solidFill>
              </a:rPr>
              <a:pPr/>
              <a:t>1/25/2018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3561BA9-CDCF-4958-B8AB-66F3BF063E1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image" Target="../media/image1.jpeg"/><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theme" Target="../theme/theme12.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2.jpe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3.xml"/><Relationship Id="rId2" Type="http://schemas.openxmlformats.org/officeDocument/2006/relationships/slideLayout" Target="../slideLayouts/slideLayout144.xml"/><Relationship Id="rId16" Type="http://schemas.openxmlformats.org/officeDocument/2006/relationships/image" Target="../media/image5.png"/><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5" Type="http://schemas.openxmlformats.org/officeDocument/2006/relationships/image" Target="../media/image4.png"/><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5" Type="http://schemas.openxmlformats.org/officeDocument/2006/relationships/slideLayout" Target="../slideLayouts/slideLayout158.xml"/><Relationship Id="rId4" Type="http://schemas.openxmlformats.org/officeDocument/2006/relationships/slideLayout" Target="../slideLayouts/slideLayout157.xml"/><Relationship Id="rId9"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5.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theme" Target="../theme/theme8.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1"/>
          </a:xfrm>
          <a:prstGeom prst="rect">
            <a:avLst/>
          </a:prstGeom>
        </p:spPr>
        <p:txBody>
          <a:bodyPr vert="horz" lIns="91308" tIns="45660" rIns="91308" bIns="45660" rtlCol="0" anchor="ctr">
            <a:normAutofit/>
          </a:bodyPr>
          <a:lstStyle/>
          <a:p>
            <a:r>
              <a:rPr lang="en-US"/>
              <a:t>Click to edit Master title style</a:t>
            </a:r>
          </a:p>
        </p:txBody>
      </p:sp>
      <p:sp>
        <p:nvSpPr>
          <p:cNvPr id="3" name="Text Placeholder 2"/>
          <p:cNvSpPr>
            <a:spLocks noGrp="1"/>
          </p:cNvSpPr>
          <p:nvPr>
            <p:ph type="body" idx="1"/>
          </p:nvPr>
        </p:nvSpPr>
        <p:spPr>
          <a:xfrm>
            <a:off x="609600" y="1600220"/>
            <a:ext cx="10972800" cy="4525963"/>
          </a:xfrm>
          <a:prstGeom prst="rect">
            <a:avLst/>
          </a:prstGeom>
        </p:spPr>
        <p:txBody>
          <a:bodyPr vert="horz" lIns="91308" tIns="45660" rIns="91308"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15"/>
            <a:ext cx="2844800" cy="365125"/>
          </a:xfrm>
          <a:prstGeom prst="rect">
            <a:avLst/>
          </a:prstGeom>
        </p:spPr>
        <p:txBody>
          <a:bodyPr vert="horz" lIns="91308" tIns="45660" rIns="91308" bIns="45660" rtlCol="0" anchor="ctr"/>
          <a:lstStyle>
            <a:lvl1pPr algn="l">
              <a:defRPr sz="1200">
                <a:solidFill>
                  <a:schemeClr val="tx1">
                    <a:tint val="75000"/>
                  </a:schemeClr>
                </a:solidFill>
              </a:defRPr>
            </a:lvl1pPr>
          </a:lstStyle>
          <a:p>
            <a:fld id="{20AEF09C-060A-4CE5-8713-36A46B5F68EA}"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3"/>
          </p:nvPr>
        </p:nvSpPr>
        <p:spPr>
          <a:xfrm>
            <a:off x="4165605" y="6356415"/>
            <a:ext cx="3860800" cy="365125"/>
          </a:xfrm>
          <a:prstGeom prst="rect">
            <a:avLst/>
          </a:prstGeom>
        </p:spPr>
        <p:txBody>
          <a:bodyPr vert="horz" lIns="91308" tIns="45660" rIns="91308" bIns="4566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15"/>
            <a:ext cx="2844800" cy="365125"/>
          </a:xfrm>
          <a:prstGeom prst="rect">
            <a:avLst/>
          </a:prstGeom>
        </p:spPr>
        <p:txBody>
          <a:bodyPr vert="horz" lIns="91308" tIns="45660" rIns="91308" bIns="45660" rtlCol="0" anchor="ctr"/>
          <a:lstStyle>
            <a:lvl1pPr algn="r">
              <a:defRPr sz="1200">
                <a:solidFill>
                  <a:schemeClr val="tx1">
                    <a:tint val="75000"/>
                  </a:schemeClr>
                </a:solidFill>
              </a:defRPr>
            </a:lvl1pPr>
          </a:lstStyle>
          <a:p>
            <a:fld id="{FF7F7CD5-4AA7-4122-9B44-C9727DFE78BF}" type="slidenum">
              <a:rPr lang="en-US" smtClean="0">
                <a:solidFill>
                  <a:prstClr val="black">
                    <a:tint val="75000"/>
                  </a:prstClr>
                </a:solidFill>
              </a:rPr>
              <a:pPr/>
              <a:t>‹#›</a:t>
            </a:fld>
            <a:endParaRPr lang="en-US">
              <a:solidFill>
                <a:prstClr val="black">
                  <a:tint val="75000"/>
                </a:prstClr>
              </a:solidFill>
            </a:endParaRPr>
          </a:p>
        </p:txBody>
      </p:sp>
      <p:pic>
        <p:nvPicPr>
          <p:cNvPr id="7" name="Picture 4"/>
          <p:cNvPicPr>
            <a:picLocks noChangeAspect="1"/>
          </p:cNvPicPr>
          <p:nvPr userDrawn="1"/>
        </p:nvPicPr>
        <p:blipFill rotWithShape="1">
          <a:blip r:embed="rId13" cstate="print">
            <a:extLst>
              <a:ext uri="{28A0092B-C50C-407E-A947-70E740481C1C}">
                <a14:useLocalDpi xmlns:a14="http://schemas.microsoft.com/office/drawing/2010/main" val="0"/>
              </a:ext>
            </a:extLst>
          </a:blip>
          <a:srcRect b="12769"/>
          <a:stretch/>
        </p:blipFill>
        <p:spPr bwMode="auto">
          <a:xfrm>
            <a:off x="-20366"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6117970" y="6613952"/>
            <a:ext cx="3076414" cy="244100"/>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schemeClr val="accent3">
                    <a:lumMod val="65000"/>
                  </a:schemeClr>
                </a:solidFill>
              </a:rPr>
              <a:t>HPC-ABDS</a:t>
            </a:r>
          </a:p>
        </p:txBody>
      </p:sp>
      <p:sp>
        <p:nvSpPr>
          <p:cNvPr id="10" name="Rectangle 9"/>
          <p:cNvSpPr/>
          <p:nvPr userDrawn="1"/>
        </p:nvSpPr>
        <p:spPr>
          <a:xfrm>
            <a:off x="3041556" y="6613952"/>
            <a:ext cx="3076414" cy="244100"/>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schemeClr val="accent3">
                    <a:lumMod val="65000"/>
                  </a:schemeClr>
                </a:solidFill>
              </a:rPr>
              <a:t>Applications</a:t>
            </a:r>
          </a:p>
        </p:txBody>
      </p:sp>
      <p:sp>
        <p:nvSpPr>
          <p:cNvPr id="11" name="Rectangle 10"/>
          <p:cNvSpPr/>
          <p:nvPr userDrawn="1"/>
        </p:nvSpPr>
        <p:spPr>
          <a:xfrm>
            <a:off x="9194384" y="6613966"/>
            <a:ext cx="2968788" cy="244098"/>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schemeClr val="accent3">
                    <a:lumMod val="65000"/>
                  </a:schemeClr>
                </a:solidFill>
              </a:rPr>
              <a:t>SPIDAL</a:t>
            </a:r>
          </a:p>
        </p:txBody>
      </p:sp>
      <p:sp>
        <p:nvSpPr>
          <p:cNvPr id="8" name="Rectangle 7"/>
          <p:cNvSpPr/>
          <p:nvPr userDrawn="1"/>
        </p:nvSpPr>
        <p:spPr>
          <a:xfrm>
            <a:off x="-20360" y="6613954"/>
            <a:ext cx="3076414" cy="244100"/>
          </a:xfrm>
          <a:prstGeom prst="rect">
            <a:avLst/>
          </a:prstGeom>
          <a:solidFill>
            <a:schemeClr val="accent5">
              <a:lumMod val="60000"/>
              <a:lumOff val="40000"/>
            </a:schemeClr>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prstClr val="black"/>
                </a:solidFill>
              </a:rPr>
              <a:t>Background</a:t>
            </a:r>
          </a:p>
        </p:txBody>
      </p:sp>
    </p:spTree>
    <p:extLst>
      <p:ext uri="{BB962C8B-B14F-4D97-AF65-F5344CB8AC3E}">
        <p14:creationId xmlns:p14="http://schemas.microsoft.com/office/powerpoint/2010/main" val="338583002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defTabSz="913108" rtl="0" eaLnBrk="1" latinLnBrk="0" hangingPunct="1">
        <a:spcBef>
          <a:spcPct val="0"/>
        </a:spcBef>
        <a:buNone/>
        <a:defRPr sz="4500" b="0" i="0" u="none" kern="1200">
          <a:solidFill>
            <a:schemeClr val="tx1"/>
          </a:solidFill>
          <a:latin typeface="+mj-lt"/>
          <a:ea typeface="+mj-ea"/>
          <a:cs typeface="+mj-cs"/>
        </a:defRPr>
      </a:lvl1pPr>
    </p:titleStyle>
    <p:body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3108" rtl="0" eaLnBrk="1" latinLnBrk="0" hangingPunct="1">
        <a:defRPr sz="1900" kern="1200">
          <a:solidFill>
            <a:schemeClr val="tx1"/>
          </a:solidFill>
          <a:latin typeface="+mn-lt"/>
          <a:ea typeface="+mn-ea"/>
          <a:cs typeface="+mn-cs"/>
        </a:defRPr>
      </a:lvl1pPr>
      <a:lvl2pPr marL="456558"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56" algn="l" defTabSz="913108" rtl="0" eaLnBrk="1" latinLnBrk="0" hangingPunct="1">
        <a:defRPr sz="1900" kern="1200">
          <a:solidFill>
            <a:schemeClr val="tx1"/>
          </a:solidFill>
          <a:latin typeface="+mn-lt"/>
          <a:ea typeface="+mn-ea"/>
          <a:cs typeface="+mn-cs"/>
        </a:defRPr>
      </a:lvl4pPr>
      <a:lvl5pPr marL="1826214" algn="l" defTabSz="913108" rtl="0" eaLnBrk="1" latinLnBrk="0" hangingPunct="1">
        <a:defRPr sz="1900" kern="1200">
          <a:solidFill>
            <a:schemeClr val="tx1"/>
          </a:solidFill>
          <a:latin typeface="+mn-lt"/>
          <a:ea typeface="+mn-ea"/>
          <a:cs typeface="+mn-cs"/>
        </a:defRPr>
      </a:lvl5pPr>
      <a:lvl6pPr marL="2282771" algn="l" defTabSz="913108" rtl="0" eaLnBrk="1" latinLnBrk="0" hangingPunct="1">
        <a:defRPr sz="1900" kern="1200">
          <a:solidFill>
            <a:schemeClr val="tx1"/>
          </a:solidFill>
          <a:latin typeface="+mn-lt"/>
          <a:ea typeface="+mn-ea"/>
          <a:cs typeface="+mn-cs"/>
        </a:defRPr>
      </a:lvl6pPr>
      <a:lvl7pPr marL="2739326" algn="l" defTabSz="913108" rtl="0" eaLnBrk="1" latinLnBrk="0" hangingPunct="1">
        <a:defRPr sz="1900" kern="1200">
          <a:solidFill>
            <a:schemeClr val="tx1"/>
          </a:solidFill>
          <a:latin typeface="+mn-lt"/>
          <a:ea typeface="+mn-ea"/>
          <a:cs typeface="+mn-cs"/>
        </a:defRPr>
      </a:lvl7pPr>
      <a:lvl8pPr marL="3195867" algn="l" defTabSz="913108" rtl="0" eaLnBrk="1" latinLnBrk="0" hangingPunct="1">
        <a:defRPr sz="1900" kern="1200">
          <a:solidFill>
            <a:schemeClr val="tx1"/>
          </a:solidFill>
          <a:latin typeface="+mn-lt"/>
          <a:ea typeface="+mn-ea"/>
          <a:cs typeface="+mn-cs"/>
        </a:defRPr>
      </a:lvl8pPr>
      <a:lvl9pPr marL="3652425" algn="l" defTabSz="913108"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DE934FF-F4E1-47C5-9CA5-30A81DDE2BE4}" type="datetimeFigureOut">
              <a:rPr lang="en-US" smtClean="0">
                <a:solidFill>
                  <a:prstClr val="black">
                    <a:tint val="75000"/>
                  </a:prstClr>
                </a:solidFill>
              </a:rPr>
              <a:pPr defTabSz="914400"/>
              <a:t>1/25/2018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561BA9-CDCF-4958-B8AB-66F3BF063E1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5010826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1"/>
          </a:xfrm>
          <a:prstGeom prst="rect">
            <a:avLst/>
          </a:prstGeom>
        </p:spPr>
        <p:txBody>
          <a:bodyPr vert="horz" lIns="91308" tIns="45660" rIns="91308" bIns="45660" rtlCol="0" anchor="ctr">
            <a:normAutofit/>
          </a:bodyPr>
          <a:lstStyle/>
          <a:p>
            <a:r>
              <a:rPr lang="en-US"/>
              <a:t>Click to edit Master title style</a:t>
            </a:r>
          </a:p>
        </p:txBody>
      </p:sp>
      <p:sp>
        <p:nvSpPr>
          <p:cNvPr id="3" name="Text Placeholder 2"/>
          <p:cNvSpPr>
            <a:spLocks noGrp="1"/>
          </p:cNvSpPr>
          <p:nvPr>
            <p:ph type="body" idx="1"/>
          </p:nvPr>
        </p:nvSpPr>
        <p:spPr>
          <a:xfrm>
            <a:off x="609600" y="1600220"/>
            <a:ext cx="10972800" cy="4525963"/>
          </a:xfrm>
          <a:prstGeom prst="rect">
            <a:avLst/>
          </a:prstGeom>
        </p:spPr>
        <p:txBody>
          <a:bodyPr vert="horz" lIns="91308" tIns="45660" rIns="91308"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15"/>
            <a:ext cx="2844800" cy="365125"/>
          </a:xfrm>
          <a:prstGeom prst="rect">
            <a:avLst/>
          </a:prstGeom>
        </p:spPr>
        <p:txBody>
          <a:bodyPr vert="horz" lIns="91308" tIns="45660" rIns="91308" bIns="45660" rtlCol="0" anchor="ctr"/>
          <a:lstStyle>
            <a:lvl1pPr algn="l">
              <a:defRPr sz="1200">
                <a:solidFill>
                  <a:schemeClr val="tx1">
                    <a:tint val="75000"/>
                  </a:schemeClr>
                </a:solidFill>
              </a:defRPr>
            </a:lvl1pPr>
          </a:lstStyle>
          <a:p>
            <a:pPr defTabSz="914400"/>
            <a:fld id="{134E1E9A-82D5-48D9-8DC5-12A701E29959}" type="datetimeFigureOut">
              <a:rPr lang="en-US" smtClean="0">
                <a:solidFill>
                  <a:prstClr val="black">
                    <a:tint val="75000"/>
                  </a:prstClr>
                </a:solidFill>
              </a:rPr>
              <a:pPr defTabSz="914400"/>
              <a:t>1/25/2018</a:t>
            </a:fld>
            <a:endParaRPr lang="en-US">
              <a:solidFill>
                <a:prstClr val="black">
                  <a:tint val="75000"/>
                </a:prstClr>
              </a:solidFill>
            </a:endParaRPr>
          </a:p>
        </p:txBody>
      </p:sp>
      <p:sp>
        <p:nvSpPr>
          <p:cNvPr id="5" name="Footer Placeholder 4"/>
          <p:cNvSpPr>
            <a:spLocks noGrp="1"/>
          </p:cNvSpPr>
          <p:nvPr>
            <p:ph type="ftr" sz="quarter" idx="3"/>
          </p:nvPr>
        </p:nvSpPr>
        <p:spPr>
          <a:xfrm>
            <a:off x="4165605" y="6356415"/>
            <a:ext cx="3860800" cy="365125"/>
          </a:xfrm>
          <a:prstGeom prst="rect">
            <a:avLst/>
          </a:prstGeom>
        </p:spPr>
        <p:txBody>
          <a:bodyPr vert="horz" lIns="91308" tIns="45660" rIns="91308" bIns="4566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15"/>
            <a:ext cx="2844800" cy="365125"/>
          </a:xfrm>
          <a:prstGeom prst="rect">
            <a:avLst/>
          </a:prstGeom>
        </p:spPr>
        <p:txBody>
          <a:bodyPr vert="horz" lIns="91308" tIns="45660" rIns="91308" bIns="45660" rtlCol="0" anchor="ctr"/>
          <a:lstStyle>
            <a:lvl1pPr algn="r">
              <a:defRPr sz="1200">
                <a:solidFill>
                  <a:schemeClr val="tx1">
                    <a:tint val="75000"/>
                  </a:schemeClr>
                </a:solidFill>
              </a:defRPr>
            </a:lvl1pPr>
          </a:lstStyle>
          <a:p>
            <a:pPr defTabSz="914400"/>
            <a:fld id="{FEC14B07-0702-486D-B77B-E48541059A6A}" type="slidenum">
              <a:rPr lang="en-US" smtClean="0">
                <a:solidFill>
                  <a:prstClr val="black">
                    <a:tint val="75000"/>
                  </a:prstClr>
                </a:solidFill>
              </a:rPr>
              <a:pPr defTabSz="914400"/>
              <a:t>‹#›</a:t>
            </a:fld>
            <a:endParaRPr lang="en-US">
              <a:solidFill>
                <a:prstClr val="black">
                  <a:tint val="75000"/>
                </a:prstClr>
              </a:solidFill>
            </a:endParaRPr>
          </a:p>
        </p:txBody>
      </p:sp>
      <p:pic>
        <p:nvPicPr>
          <p:cNvPr id="7" name="Picture 4"/>
          <p:cNvPicPr>
            <a:picLocks noChangeAspect="1"/>
          </p:cNvPicPr>
          <p:nvPr userDrawn="1"/>
        </p:nvPicPr>
        <p:blipFill rotWithShape="1">
          <a:blip r:embed="rId13" cstate="print">
            <a:extLst>
              <a:ext uri="{28A0092B-C50C-407E-A947-70E740481C1C}">
                <a14:useLocalDpi xmlns:a14="http://schemas.microsoft.com/office/drawing/2010/main" val="0"/>
              </a:ext>
            </a:extLst>
          </a:blip>
          <a:srcRect b="12769"/>
          <a:stretch/>
        </p:blipFill>
        <p:spPr bwMode="auto">
          <a:xfrm>
            <a:off x="-20366"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userDrawn="1"/>
        </p:nvSpPr>
        <p:spPr>
          <a:xfrm>
            <a:off x="-18226" y="602087"/>
            <a:ext cx="3076414" cy="244100"/>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defTabSz="914400"/>
            <a:r>
              <a:rPr lang="en-US" sz="1800" dirty="0">
                <a:solidFill>
                  <a:srgbClr val="9BBB59">
                    <a:lumMod val="65000"/>
                  </a:srgbClr>
                </a:solidFill>
              </a:rPr>
              <a:t>Background</a:t>
            </a:r>
          </a:p>
        </p:txBody>
      </p:sp>
      <p:sp>
        <p:nvSpPr>
          <p:cNvPr id="17" name="Rectangle 16"/>
          <p:cNvSpPr/>
          <p:nvPr userDrawn="1"/>
        </p:nvSpPr>
        <p:spPr>
          <a:xfrm>
            <a:off x="3050024" y="602087"/>
            <a:ext cx="3076414" cy="244100"/>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defTabSz="914400"/>
            <a:r>
              <a:rPr lang="en-US" sz="1800" dirty="0">
                <a:solidFill>
                  <a:srgbClr val="9BBB59">
                    <a:lumMod val="65000"/>
                  </a:srgbClr>
                </a:solidFill>
              </a:rPr>
              <a:t>Applications</a:t>
            </a:r>
          </a:p>
        </p:txBody>
      </p:sp>
      <p:sp>
        <p:nvSpPr>
          <p:cNvPr id="18" name="Rectangle 17"/>
          <p:cNvSpPr/>
          <p:nvPr userDrawn="1"/>
        </p:nvSpPr>
        <p:spPr>
          <a:xfrm>
            <a:off x="9202852" y="602088"/>
            <a:ext cx="2968788" cy="244098"/>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defTabSz="914400"/>
            <a:r>
              <a:rPr lang="en-US" sz="1800" dirty="0">
                <a:solidFill>
                  <a:srgbClr val="9BBB59">
                    <a:lumMod val="65000"/>
                  </a:srgbClr>
                </a:solidFill>
              </a:rPr>
              <a:t>SPIDAL</a:t>
            </a:r>
          </a:p>
        </p:txBody>
      </p:sp>
      <p:sp>
        <p:nvSpPr>
          <p:cNvPr id="19" name="Rectangle 18"/>
          <p:cNvSpPr/>
          <p:nvPr userDrawn="1"/>
        </p:nvSpPr>
        <p:spPr>
          <a:xfrm>
            <a:off x="6126438" y="602085"/>
            <a:ext cx="3076414" cy="244100"/>
          </a:xfrm>
          <a:prstGeom prst="rect">
            <a:avLst/>
          </a:prstGeom>
          <a:solidFill>
            <a:schemeClr val="bg1">
              <a:lumMod val="85000"/>
            </a:schemeClr>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defTabSz="914400"/>
            <a:r>
              <a:rPr lang="en-US" sz="1800" dirty="0">
                <a:solidFill>
                  <a:prstClr val="black"/>
                </a:solidFill>
              </a:rPr>
              <a:t>HPC-ABDS</a:t>
            </a:r>
          </a:p>
        </p:txBody>
      </p:sp>
    </p:spTree>
    <p:extLst>
      <p:ext uri="{BB962C8B-B14F-4D97-AF65-F5344CB8AC3E}">
        <p14:creationId xmlns:p14="http://schemas.microsoft.com/office/powerpoint/2010/main" val="59054568"/>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3108" rtl="0" eaLnBrk="1" latinLnBrk="0" hangingPunct="1">
        <a:spcBef>
          <a:spcPct val="0"/>
        </a:spcBef>
        <a:buNone/>
        <a:defRPr sz="4500" kern="1200">
          <a:solidFill>
            <a:schemeClr val="tx1"/>
          </a:solidFill>
          <a:latin typeface="+mj-lt"/>
          <a:ea typeface="+mj-ea"/>
          <a:cs typeface="+mj-cs"/>
        </a:defRPr>
      </a:lvl1pPr>
    </p:titleStyle>
    <p:body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3108" rtl="0" eaLnBrk="1" latinLnBrk="0" hangingPunct="1">
        <a:defRPr sz="1900" kern="1200">
          <a:solidFill>
            <a:schemeClr val="tx1"/>
          </a:solidFill>
          <a:latin typeface="+mn-lt"/>
          <a:ea typeface="+mn-ea"/>
          <a:cs typeface="+mn-cs"/>
        </a:defRPr>
      </a:lvl1pPr>
      <a:lvl2pPr marL="456558"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56" algn="l" defTabSz="913108" rtl="0" eaLnBrk="1" latinLnBrk="0" hangingPunct="1">
        <a:defRPr sz="1900" kern="1200">
          <a:solidFill>
            <a:schemeClr val="tx1"/>
          </a:solidFill>
          <a:latin typeface="+mn-lt"/>
          <a:ea typeface="+mn-ea"/>
          <a:cs typeface="+mn-cs"/>
        </a:defRPr>
      </a:lvl4pPr>
      <a:lvl5pPr marL="1826214" algn="l" defTabSz="913108" rtl="0" eaLnBrk="1" latinLnBrk="0" hangingPunct="1">
        <a:defRPr sz="1900" kern="1200">
          <a:solidFill>
            <a:schemeClr val="tx1"/>
          </a:solidFill>
          <a:latin typeface="+mn-lt"/>
          <a:ea typeface="+mn-ea"/>
          <a:cs typeface="+mn-cs"/>
        </a:defRPr>
      </a:lvl5pPr>
      <a:lvl6pPr marL="2282771" algn="l" defTabSz="913108" rtl="0" eaLnBrk="1" latinLnBrk="0" hangingPunct="1">
        <a:defRPr sz="1900" kern="1200">
          <a:solidFill>
            <a:schemeClr val="tx1"/>
          </a:solidFill>
          <a:latin typeface="+mn-lt"/>
          <a:ea typeface="+mn-ea"/>
          <a:cs typeface="+mn-cs"/>
        </a:defRPr>
      </a:lvl6pPr>
      <a:lvl7pPr marL="2739326" algn="l" defTabSz="913108" rtl="0" eaLnBrk="1" latinLnBrk="0" hangingPunct="1">
        <a:defRPr sz="1900" kern="1200">
          <a:solidFill>
            <a:schemeClr val="tx1"/>
          </a:solidFill>
          <a:latin typeface="+mn-lt"/>
          <a:ea typeface="+mn-ea"/>
          <a:cs typeface="+mn-cs"/>
        </a:defRPr>
      </a:lvl7pPr>
      <a:lvl8pPr marL="3195867" algn="l" defTabSz="913108" rtl="0" eaLnBrk="1" latinLnBrk="0" hangingPunct="1">
        <a:defRPr sz="1900" kern="1200">
          <a:solidFill>
            <a:schemeClr val="tx1"/>
          </a:solidFill>
          <a:latin typeface="+mn-lt"/>
          <a:ea typeface="+mn-ea"/>
          <a:cs typeface="+mn-cs"/>
        </a:defRPr>
      </a:lvl8pPr>
      <a:lvl9pPr marL="3652425" algn="l" defTabSz="913108"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DE934FF-F4E1-47C5-9CA5-30A81DDE2BE4}" type="datetimeFigureOut">
              <a:rPr lang="en-US" smtClean="0">
                <a:solidFill>
                  <a:prstClr val="black">
                    <a:tint val="75000"/>
                  </a:prstClr>
                </a:solidFill>
              </a:rPr>
              <a:pPr defTabSz="914400"/>
              <a:t>1/25/2018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561BA9-CDCF-4958-B8AB-66F3BF063E1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142931969"/>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199"/>
            <a:ext cx="10972800" cy="1143001"/>
          </a:xfrm>
          <a:prstGeom prst="rect">
            <a:avLst/>
          </a:prstGeom>
        </p:spPr>
        <p:txBody>
          <a:bodyPr vert="horz" lIns="91308" tIns="45660" rIns="91308" bIns="4566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22454"/>
            <a:ext cx="10972800" cy="4525963"/>
          </a:xfrm>
          <a:prstGeom prst="rect">
            <a:avLst/>
          </a:prstGeom>
        </p:spPr>
        <p:txBody>
          <a:bodyPr vert="horz" lIns="91308" tIns="45660" rIns="91308"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15"/>
            <a:ext cx="12192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63385" y="4072"/>
            <a:ext cx="3556001" cy="427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0" y="1"/>
            <a:ext cx="1312984"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769600" y="6447544"/>
            <a:ext cx="1244599"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35755"/>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0"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Lst>
  <p:txStyles>
    <p:titleStyle>
      <a:lvl1pPr algn="ctr" defTabSz="913108" rtl="0" eaLnBrk="1" latinLnBrk="0" hangingPunct="1">
        <a:spcBef>
          <a:spcPct val="0"/>
        </a:spcBef>
        <a:buNone/>
        <a:defRPr sz="4500" kern="1200">
          <a:solidFill>
            <a:schemeClr val="tx1"/>
          </a:solidFill>
          <a:latin typeface="+mj-lt"/>
          <a:ea typeface="+mj-ea"/>
          <a:cs typeface="+mj-cs"/>
        </a:defRPr>
      </a:lvl1pPr>
    </p:titleStyle>
    <p:body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3108" rtl="0" eaLnBrk="1" latinLnBrk="0" hangingPunct="1">
        <a:defRPr sz="1900" kern="1200">
          <a:solidFill>
            <a:schemeClr val="tx1"/>
          </a:solidFill>
          <a:latin typeface="+mn-lt"/>
          <a:ea typeface="+mn-ea"/>
          <a:cs typeface="+mn-cs"/>
        </a:defRPr>
      </a:lvl1pPr>
      <a:lvl2pPr marL="456558"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56" algn="l" defTabSz="913108" rtl="0" eaLnBrk="1" latinLnBrk="0" hangingPunct="1">
        <a:defRPr sz="1900" kern="1200">
          <a:solidFill>
            <a:schemeClr val="tx1"/>
          </a:solidFill>
          <a:latin typeface="+mn-lt"/>
          <a:ea typeface="+mn-ea"/>
          <a:cs typeface="+mn-cs"/>
        </a:defRPr>
      </a:lvl4pPr>
      <a:lvl5pPr marL="1826214" algn="l" defTabSz="913108" rtl="0" eaLnBrk="1" latinLnBrk="0" hangingPunct="1">
        <a:defRPr sz="1900" kern="1200">
          <a:solidFill>
            <a:schemeClr val="tx1"/>
          </a:solidFill>
          <a:latin typeface="+mn-lt"/>
          <a:ea typeface="+mn-ea"/>
          <a:cs typeface="+mn-cs"/>
        </a:defRPr>
      </a:lvl5pPr>
      <a:lvl6pPr marL="2282771" algn="l" defTabSz="913108" rtl="0" eaLnBrk="1" latinLnBrk="0" hangingPunct="1">
        <a:defRPr sz="1900" kern="1200">
          <a:solidFill>
            <a:schemeClr val="tx1"/>
          </a:solidFill>
          <a:latin typeface="+mn-lt"/>
          <a:ea typeface="+mn-ea"/>
          <a:cs typeface="+mn-cs"/>
        </a:defRPr>
      </a:lvl6pPr>
      <a:lvl7pPr marL="2739326" algn="l" defTabSz="913108" rtl="0" eaLnBrk="1" latinLnBrk="0" hangingPunct="1">
        <a:defRPr sz="1900" kern="1200">
          <a:solidFill>
            <a:schemeClr val="tx1"/>
          </a:solidFill>
          <a:latin typeface="+mn-lt"/>
          <a:ea typeface="+mn-ea"/>
          <a:cs typeface="+mn-cs"/>
        </a:defRPr>
      </a:lvl7pPr>
      <a:lvl8pPr marL="3195867" algn="l" defTabSz="913108" rtl="0" eaLnBrk="1" latinLnBrk="0" hangingPunct="1">
        <a:defRPr sz="1900" kern="1200">
          <a:solidFill>
            <a:schemeClr val="tx1"/>
          </a:solidFill>
          <a:latin typeface="+mn-lt"/>
          <a:ea typeface="+mn-ea"/>
          <a:cs typeface="+mn-cs"/>
        </a:defRPr>
      </a:lvl8pPr>
      <a:lvl9pPr marL="3652425" algn="l" defTabSz="913108" rtl="0" eaLnBrk="1" latinLnBrk="0" hangingPunct="1">
        <a:defRPr sz="19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95B04A7-F74C-48F0-AD46-E8A19716CFE9}"/>
              </a:ext>
            </a:extLst>
          </p:cNvPr>
          <p:cNvSpPr/>
          <p:nvPr userDrawn="1"/>
        </p:nvSpPr>
        <p:spPr bwMode="auto">
          <a:xfrm>
            <a:off x="0" y="0"/>
            <a:ext cx="12192000" cy="6858000"/>
          </a:xfrm>
          <a:prstGeom prst="rect">
            <a:avLst/>
          </a:prstGeom>
          <a:solidFill>
            <a:srgbClr val="F8F3D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1027" name="Rectangle 2"/>
          <p:cNvSpPr>
            <a:spLocks noGrp="1" noChangeArrowheads="1"/>
          </p:cNvSpPr>
          <p:nvPr>
            <p:ph type="title"/>
          </p:nvPr>
        </p:nvSpPr>
        <p:spPr bwMode="auto">
          <a:xfrm>
            <a:off x="0" y="-7257"/>
            <a:ext cx="1216822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8" name="Rectangle 3"/>
          <p:cNvSpPr>
            <a:spLocks noGrp="1" noChangeArrowheads="1"/>
          </p:cNvSpPr>
          <p:nvPr>
            <p:ph type="body" idx="1"/>
          </p:nvPr>
        </p:nvSpPr>
        <p:spPr bwMode="auto">
          <a:xfrm>
            <a:off x="0" y="1336675"/>
            <a:ext cx="12090400" cy="4293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pic>
        <p:nvPicPr>
          <p:cNvPr id="16" name="Picture 15">
            <a:extLst>
              <a:ext uri="{FF2B5EF4-FFF2-40B4-BE49-F238E27FC236}">
                <a16:creationId xmlns:a16="http://schemas.microsoft.com/office/drawing/2014/main" id="{7CA14778-7F94-4BA7-B54C-8A266669E7F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82" y="6229815"/>
            <a:ext cx="1219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5">
            <a:extLst>
              <a:ext uri="{FF2B5EF4-FFF2-40B4-BE49-F238E27FC236}">
                <a16:creationId xmlns:a16="http://schemas.microsoft.com/office/drawing/2014/main" id="{C944E73D-72A4-4947-A0C8-1D0DDFB74C93}"/>
              </a:ext>
            </a:extLst>
          </p:cNvPr>
          <p:cNvSpPr>
            <a:spLocks noGrp="1"/>
          </p:cNvSpPr>
          <p:nvPr>
            <p:ph type="sldNum" sz="quarter" idx="4"/>
          </p:nvPr>
        </p:nvSpPr>
        <p:spPr>
          <a:xfrm>
            <a:off x="11049000" y="6301582"/>
            <a:ext cx="875695"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59946247"/>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Lst>
  <p:hf hdr="0" ftr="0" dt="0"/>
  <p:txStyles>
    <p:titleStyle>
      <a:lvl1pPr algn="l" rtl="0" eaLnBrk="1" fontAlgn="base" hangingPunct="1">
        <a:spcBef>
          <a:spcPct val="0"/>
        </a:spcBef>
        <a:spcAft>
          <a:spcPct val="0"/>
        </a:spcAft>
        <a:defRPr sz="3400" b="1" i="0" u="none">
          <a:solidFill>
            <a:srgbClr val="B30838"/>
          </a:solidFill>
          <a:latin typeface="+mj-lt"/>
          <a:ea typeface="+mj-ea"/>
          <a:cs typeface="ＭＳ Ｐゴシック" pitchFamily="-107" charset="-128"/>
        </a:defRPr>
      </a:lvl1pPr>
      <a:lvl2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2pPr>
      <a:lvl3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3pPr>
      <a:lvl4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4pPr>
      <a:lvl5pPr algn="l" rtl="0" eaLnBrk="1" fontAlgn="base" hangingPunct="1">
        <a:spcBef>
          <a:spcPct val="0"/>
        </a:spcBef>
        <a:spcAft>
          <a:spcPct val="0"/>
        </a:spcAft>
        <a:defRPr sz="3400" b="1">
          <a:solidFill>
            <a:srgbClr val="B30838"/>
          </a:solidFill>
          <a:latin typeface="Arial" charset="0"/>
          <a:ea typeface="ＭＳ Ｐゴシック" charset="-128"/>
          <a:cs typeface="ＭＳ Ｐゴシック" pitchFamily="-107" charset="-128"/>
        </a:defRPr>
      </a:lvl5pPr>
      <a:lvl6pPr marL="457200" algn="l" rtl="0" eaLnBrk="1" fontAlgn="base" hangingPunct="1">
        <a:spcBef>
          <a:spcPct val="0"/>
        </a:spcBef>
        <a:spcAft>
          <a:spcPct val="0"/>
        </a:spcAft>
        <a:defRPr sz="3400" b="1">
          <a:solidFill>
            <a:schemeClr val="accent1"/>
          </a:solidFill>
          <a:latin typeface="Arial" charset="0"/>
          <a:ea typeface="ＭＳ Ｐゴシック" charset="-128"/>
        </a:defRPr>
      </a:lvl6pPr>
      <a:lvl7pPr marL="914400" algn="l" rtl="0" eaLnBrk="1" fontAlgn="base" hangingPunct="1">
        <a:spcBef>
          <a:spcPct val="0"/>
        </a:spcBef>
        <a:spcAft>
          <a:spcPct val="0"/>
        </a:spcAft>
        <a:defRPr sz="3400" b="1">
          <a:solidFill>
            <a:schemeClr val="accent1"/>
          </a:solidFill>
          <a:latin typeface="Arial" charset="0"/>
          <a:ea typeface="ＭＳ Ｐゴシック" charset="-128"/>
        </a:defRPr>
      </a:lvl7pPr>
      <a:lvl8pPr marL="1371600" algn="l" rtl="0" eaLnBrk="1" fontAlgn="base" hangingPunct="1">
        <a:spcBef>
          <a:spcPct val="0"/>
        </a:spcBef>
        <a:spcAft>
          <a:spcPct val="0"/>
        </a:spcAft>
        <a:defRPr sz="3400" b="1">
          <a:solidFill>
            <a:schemeClr val="accent1"/>
          </a:solidFill>
          <a:latin typeface="Arial" charset="0"/>
          <a:ea typeface="ＭＳ Ｐゴシック" charset="-128"/>
        </a:defRPr>
      </a:lvl8pPr>
      <a:lvl9pPr marL="1828800" algn="l" rtl="0" eaLnBrk="1" fontAlgn="base" hangingPunct="1">
        <a:spcBef>
          <a:spcPct val="0"/>
        </a:spcBef>
        <a:spcAft>
          <a:spcPct val="0"/>
        </a:spcAft>
        <a:defRPr sz="3400" b="1">
          <a:solidFill>
            <a:schemeClr val="accent1"/>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ＭＳ Ｐゴシック" pitchFamily="-107" charset="-128"/>
        </a:defRPr>
      </a:lvl1pPr>
      <a:lvl2pPr marL="742950" indent="-285750" algn="l" rtl="0" eaLnBrk="1" fontAlgn="base" hangingPunct="1">
        <a:spcBef>
          <a:spcPct val="20000"/>
        </a:spcBef>
        <a:spcAft>
          <a:spcPct val="0"/>
        </a:spcAft>
        <a:buChar char="–"/>
        <a:defRPr sz="2000">
          <a:solidFill>
            <a:schemeClr val="tx1"/>
          </a:solidFill>
          <a:latin typeface="+mn-lt"/>
          <a:ea typeface="+mn-ea"/>
        </a:defRPr>
      </a:lvl2pPr>
      <a:lvl3pPr marL="1143000" indent="-228600" algn="l" rtl="0" eaLnBrk="1" fontAlgn="base" hangingPunct="1">
        <a:spcBef>
          <a:spcPct val="20000"/>
        </a:spcBef>
        <a:spcAft>
          <a:spcPct val="0"/>
        </a:spcAft>
        <a:buChar char="•"/>
        <a:defRPr sz="1600">
          <a:solidFill>
            <a:schemeClr val="tx1"/>
          </a:solidFill>
          <a:latin typeface="+mn-lt"/>
          <a:ea typeface="+mn-ea"/>
        </a:defRPr>
      </a:lvl3pPr>
      <a:lvl4pPr marL="1600200" indent="-228600" algn="l" rtl="0" eaLnBrk="1" fontAlgn="base" hangingPunct="1">
        <a:spcBef>
          <a:spcPct val="20000"/>
        </a:spcBef>
        <a:spcAft>
          <a:spcPct val="0"/>
        </a:spcAft>
        <a:buChar char="–"/>
        <a:defRPr sz="1600">
          <a:solidFill>
            <a:schemeClr val="tx1"/>
          </a:solidFill>
          <a:latin typeface="+mn-lt"/>
          <a:ea typeface="+mn-ea"/>
        </a:defRPr>
      </a:lvl4pPr>
      <a:lvl5pPr marL="2057400" indent="-228600" algn="l" rtl="0" eaLnBrk="1" fontAlgn="base" hangingPunct="1">
        <a:spcBef>
          <a:spcPct val="20000"/>
        </a:spcBef>
        <a:spcAft>
          <a:spcPct val="0"/>
        </a:spcAft>
        <a:buChar char="»"/>
        <a:defRPr sz="16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1"/>
          </a:xfrm>
          <a:prstGeom prst="rect">
            <a:avLst/>
          </a:prstGeom>
        </p:spPr>
        <p:txBody>
          <a:bodyPr vert="horz" lIns="91308" tIns="45660" rIns="91308" bIns="45660" rtlCol="0" anchor="ctr">
            <a:normAutofit/>
          </a:bodyPr>
          <a:lstStyle/>
          <a:p>
            <a:r>
              <a:rPr lang="en-US"/>
              <a:t>Click to edit Master title style</a:t>
            </a:r>
          </a:p>
        </p:txBody>
      </p:sp>
      <p:sp>
        <p:nvSpPr>
          <p:cNvPr id="3" name="Text Placeholder 2"/>
          <p:cNvSpPr>
            <a:spLocks noGrp="1"/>
          </p:cNvSpPr>
          <p:nvPr>
            <p:ph type="body" idx="1"/>
          </p:nvPr>
        </p:nvSpPr>
        <p:spPr>
          <a:xfrm>
            <a:off x="609600" y="1600220"/>
            <a:ext cx="10972800" cy="4525963"/>
          </a:xfrm>
          <a:prstGeom prst="rect">
            <a:avLst/>
          </a:prstGeom>
        </p:spPr>
        <p:txBody>
          <a:bodyPr vert="horz" lIns="91308" tIns="45660" rIns="91308"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15"/>
            <a:ext cx="2844800" cy="365125"/>
          </a:xfrm>
          <a:prstGeom prst="rect">
            <a:avLst/>
          </a:prstGeom>
        </p:spPr>
        <p:txBody>
          <a:bodyPr vert="horz" lIns="91308" tIns="45660" rIns="91308" bIns="45660" rtlCol="0" anchor="ctr"/>
          <a:lstStyle>
            <a:lvl1pPr algn="l">
              <a:defRPr sz="1200">
                <a:solidFill>
                  <a:schemeClr val="tx1">
                    <a:tint val="75000"/>
                  </a:schemeClr>
                </a:solidFill>
              </a:defRPr>
            </a:lvl1pPr>
          </a:lstStyle>
          <a:p>
            <a:fld id="{134E1E9A-82D5-48D9-8DC5-12A701E29959}" type="datetimeFigureOut">
              <a:rPr lang="en-US" smtClean="0"/>
              <a:t>1/25/2018</a:t>
            </a:fld>
            <a:endParaRPr lang="en-US"/>
          </a:p>
        </p:txBody>
      </p:sp>
      <p:sp>
        <p:nvSpPr>
          <p:cNvPr id="5" name="Footer Placeholder 4"/>
          <p:cNvSpPr>
            <a:spLocks noGrp="1"/>
          </p:cNvSpPr>
          <p:nvPr>
            <p:ph type="ftr" sz="quarter" idx="3"/>
          </p:nvPr>
        </p:nvSpPr>
        <p:spPr>
          <a:xfrm>
            <a:off x="4165605" y="6356415"/>
            <a:ext cx="3860800" cy="365125"/>
          </a:xfrm>
          <a:prstGeom prst="rect">
            <a:avLst/>
          </a:prstGeom>
        </p:spPr>
        <p:txBody>
          <a:bodyPr vert="horz" lIns="91308" tIns="45660" rIns="91308"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415"/>
            <a:ext cx="2844800" cy="365125"/>
          </a:xfrm>
          <a:prstGeom prst="rect">
            <a:avLst/>
          </a:prstGeom>
        </p:spPr>
        <p:txBody>
          <a:bodyPr vert="horz" lIns="91308" tIns="45660" rIns="91308" bIns="45660" rtlCol="0" anchor="ctr"/>
          <a:lstStyle>
            <a:lvl1pPr algn="r">
              <a:defRPr sz="1200">
                <a:solidFill>
                  <a:schemeClr val="tx1">
                    <a:tint val="75000"/>
                  </a:schemeClr>
                </a:solidFill>
              </a:defRPr>
            </a:lvl1pPr>
          </a:lstStyle>
          <a:p>
            <a:fld id="{FEC14B07-0702-486D-B77B-E48541059A6A}" type="slidenum">
              <a:rPr lang="en-US" smtClean="0"/>
              <a:t>‹#›</a:t>
            </a:fld>
            <a:endParaRPr lang="en-US"/>
          </a:p>
        </p:txBody>
      </p:sp>
      <p:pic>
        <p:nvPicPr>
          <p:cNvPr id="7" name="Picture 4"/>
          <p:cNvPicPr>
            <a:picLocks noChangeAspect="1"/>
          </p:cNvPicPr>
          <p:nvPr userDrawn="1"/>
        </p:nvPicPr>
        <p:blipFill rotWithShape="1">
          <a:blip r:embed="rId13" cstate="print">
            <a:extLst>
              <a:ext uri="{28A0092B-C50C-407E-A947-70E740481C1C}">
                <a14:useLocalDpi xmlns:a14="http://schemas.microsoft.com/office/drawing/2010/main" val="0"/>
              </a:ext>
            </a:extLst>
          </a:blip>
          <a:srcRect b="12769"/>
          <a:stretch/>
        </p:blipFill>
        <p:spPr bwMode="auto">
          <a:xfrm>
            <a:off x="-20366"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userDrawn="1"/>
        </p:nvSpPr>
        <p:spPr>
          <a:xfrm>
            <a:off x="-18226" y="602087"/>
            <a:ext cx="3076414" cy="244100"/>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schemeClr val="accent3">
                    <a:lumMod val="65000"/>
                  </a:schemeClr>
                </a:solidFill>
              </a:rPr>
              <a:t>Background</a:t>
            </a:r>
          </a:p>
        </p:txBody>
      </p:sp>
      <p:sp>
        <p:nvSpPr>
          <p:cNvPr id="17" name="Rectangle 16"/>
          <p:cNvSpPr/>
          <p:nvPr userDrawn="1"/>
        </p:nvSpPr>
        <p:spPr>
          <a:xfrm>
            <a:off x="3050024" y="602087"/>
            <a:ext cx="3076414" cy="244100"/>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schemeClr val="accent3">
                    <a:lumMod val="65000"/>
                  </a:schemeClr>
                </a:solidFill>
              </a:rPr>
              <a:t>Applications</a:t>
            </a:r>
          </a:p>
        </p:txBody>
      </p:sp>
      <p:sp>
        <p:nvSpPr>
          <p:cNvPr id="18" name="Rectangle 17"/>
          <p:cNvSpPr/>
          <p:nvPr userDrawn="1"/>
        </p:nvSpPr>
        <p:spPr>
          <a:xfrm>
            <a:off x="9202852" y="602088"/>
            <a:ext cx="2968788" cy="244098"/>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schemeClr val="accent3">
                    <a:lumMod val="65000"/>
                  </a:schemeClr>
                </a:solidFill>
              </a:rPr>
              <a:t>SPIDAL</a:t>
            </a:r>
          </a:p>
        </p:txBody>
      </p:sp>
      <p:sp>
        <p:nvSpPr>
          <p:cNvPr id="19" name="Rectangle 18"/>
          <p:cNvSpPr/>
          <p:nvPr userDrawn="1"/>
        </p:nvSpPr>
        <p:spPr>
          <a:xfrm>
            <a:off x="6126438" y="602085"/>
            <a:ext cx="3076414" cy="244100"/>
          </a:xfrm>
          <a:prstGeom prst="rect">
            <a:avLst/>
          </a:prstGeom>
          <a:solidFill>
            <a:schemeClr val="bg1">
              <a:lumMod val="85000"/>
            </a:schemeClr>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prstClr val="black"/>
                </a:solidFill>
              </a:rPr>
              <a:t>HPC-ABDS</a:t>
            </a:r>
          </a:p>
        </p:txBody>
      </p:sp>
    </p:spTree>
    <p:extLst>
      <p:ext uri="{BB962C8B-B14F-4D97-AF65-F5344CB8AC3E}">
        <p14:creationId xmlns:p14="http://schemas.microsoft.com/office/powerpoint/2010/main" val="168805132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3108" rtl="0" eaLnBrk="1" latinLnBrk="0" hangingPunct="1">
        <a:spcBef>
          <a:spcPct val="0"/>
        </a:spcBef>
        <a:buNone/>
        <a:defRPr sz="4500" kern="1200">
          <a:solidFill>
            <a:schemeClr val="tx1"/>
          </a:solidFill>
          <a:latin typeface="+mj-lt"/>
          <a:ea typeface="+mj-ea"/>
          <a:cs typeface="+mj-cs"/>
        </a:defRPr>
      </a:lvl1pPr>
    </p:titleStyle>
    <p:body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3108" rtl="0" eaLnBrk="1" latinLnBrk="0" hangingPunct="1">
        <a:defRPr sz="1900" kern="1200">
          <a:solidFill>
            <a:schemeClr val="tx1"/>
          </a:solidFill>
          <a:latin typeface="+mn-lt"/>
          <a:ea typeface="+mn-ea"/>
          <a:cs typeface="+mn-cs"/>
        </a:defRPr>
      </a:lvl1pPr>
      <a:lvl2pPr marL="456558"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56" algn="l" defTabSz="913108" rtl="0" eaLnBrk="1" latinLnBrk="0" hangingPunct="1">
        <a:defRPr sz="1900" kern="1200">
          <a:solidFill>
            <a:schemeClr val="tx1"/>
          </a:solidFill>
          <a:latin typeface="+mn-lt"/>
          <a:ea typeface="+mn-ea"/>
          <a:cs typeface="+mn-cs"/>
        </a:defRPr>
      </a:lvl4pPr>
      <a:lvl5pPr marL="1826214" algn="l" defTabSz="913108" rtl="0" eaLnBrk="1" latinLnBrk="0" hangingPunct="1">
        <a:defRPr sz="1900" kern="1200">
          <a:solidFill>
            <a:schemeClr val="tx1"/>
          </a:solidFill>
          <a:latin typeface="+mn-lt"/>
          <a:ea typeface="+mn-ea"/>
          <a:cs typeface="+mn-cs"/>
        </a:defRPr>
      </a:lvl5pPr>
      <a:lvl6pPr marL="2282771" algn="l" defTabSz="913108" rtl="0" eaLnBrk="1" latinLnBrk="0" hangingPunct="1">
        <a:defRPr sz="1900" kern="1200">
          <a:solidFill>
            <a:schemeClr val="tx1"/>
          </a:solidFill>
          <a:latin typeface="+mn-lt"/>
          <a:ea typeface="+mn-ea"/>
          <a:cs typeface="+mn-cs"/>
        </a:defRPr>
      </a:lvl6pPr>
      <a:lvl7pPr marL="2739326" algn="l" defTabSz="913108" rtl="0" eaLnBrk="1" latinLnBrk="0" hangingPunct="1">
        <a:defRPr sz="1900" kern="1200">
          <a:solidFill>
            <a:schemeClr val="tx1"/>
          </a:solidFill>
          <a:latin typeface="+mn-lt"/>
          <a:ea typeface="+mn-ea"/>
          <a:cs typeface="+mn-cs"/>
        </a:defRPr>
      </a:lvl7pPr>
      <a:lvl8pPr marL="3195867" algn="l" defTabSz="913108" rtl="0" eaLnBrk="1" latinLnBrk="0" hangingPunct="1">
        <a:defRPr sz="1900" kern="1200">
          <a:solidFill>
            <a:schemeClr val="tx1"/>
          </a:solidFill>
          <a:latin typeface="+mn-lt"/>
          <a:ea typeface="+mn-ea"/>
          <a:cs typeface="+mn-cs"/>
        </a:defRPr>
      </a:lvl8pPr>
      <a:lvl9pPr marL="3652425" algn="l" defTabSz="913108"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1"/>
          </a:xfrm>
          <a:prstGeom prst="rect">
            <a:avLst/>
          </a:prstGeom>
        </p:spPr>
        <p:txBody>
          <a:bodyPr vert="horz" lIns="91308" tIns="45660" rIns="91308" bIns="45660" rtlCol="0" anchor="ctr">
            <a:normAutofit/>
          </a:bodyPr>
          <a:lstStyle/>
          <a:p>
            <a:r>
              <a:rPr lang="en-US"/>
              <a:t>Click to edit Master title style</a:t>
            </a:r>
          </a:p>
        </p:txBody>
      </p:sp>
      <p:sp>
        <p:nvSpPr>
          <p:cNvPr id="3" name="Text Placeholder 2"/>
          <p:cNvSpPr>
            <a:spLocks noGrp="1"/>
          </p:cNvSpPr>
          <p:nvPr>
            <p:ph type="body" idx="1"/>
          </p:nvPr>
        </p:nvSpPr>
        <p:spPr>
          <a:xfrm>
            <a:off x="609600" y="1600220"/>
            <a:ext cx="10972800" cy="4525963"/>
          </a:xfrm>
          <a:prstGeom prst="rect">
            <a:avLst/>
          </a:prstGeom>
        </p:spPr>
        <p:txBody>
          <a:bodyPr vert="horz" lIns="91308" tIns="45660" rIns="91308"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15"/>
            <a:ext cx="2844800" cy="365125"/>
          </a:xfrm>
          <a:prstGeom prst="rect">
            <a:avLst/>
          </a:prstGeom>
        </p:spPr>
        <p:txBody>
          <a:bodyPr vert="horz" lIns="91308" tIns="45660" rIns="91308" bIns="45660" rtlCol="0" anchor="ctr"/>
          <a:lstStyle>
            <a:lvl1pPr algn="l">
              <a:defRPr sz="1200">
                <a:solidFill>
                  <a:schemeClr val="tx1">
                    <a:tint val="75000"/>
                  </a:schemeClr>
                </a:solidFill>
              </a:defRPr>
            </a:lvl1pPr>
          </a:lstStyle>
          <a:p>
            <a:fld id="{629AE5E1-0BBD-4765-AC05-DAB5DCD34C70}" type="datetimeFigureOut">
              <a:rPr lang="en-US" smtClean="0"/>
              <a:t>1/25/2018</a:t>
            </a:fld>
            <a:endParaRPr lang="en-US"/>
          </a:p>
        </p:txBody>
      </p:sp>
      <p:sp>
        <p:nvSpPr>
          <p:cNvPr id="5" name="Footer Placeholder 4"/>
          <p:cNvSpPr>
            <a:spLocks noGrp="1"/>
          </p:cNvSpPr>
          <p:nvPr>
            <p:ph type="ftr" sz="quarter" idx="3"/>
          </p:nvPr>
        </p:nvSpPr>
        <p:spPr>
          <a:xfrm>
            <a:off x="4165605" y="6356415"/>
            <a:ext cx="3860800" cy="365125"/>
          </a:xfrm>
          <a:prstGeom prst="rect">
            <a:avLst/>
          </a:prstGeom>
        </p:spPr>
        <p:txBody>
          <a:bodyPr vert="horz" lIns="91308" tIns="45660" rIns="91308"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415"/>
            <a:ext cx="2844800" cy="365125"/>
          </a:xfrm>
          <a:prstGeom prst="rect">
            <a:avLst/>
          </a:prstGeom>
        </p:spPr>
        <p:txBody>
          <a:bodyPr vert="horz" lIns="91308" tIns="45660" rIns="91308" bIns="45660" rtlCol="0" anchor="ctr"/>
          <a:lstStyle>
            <a:lvl1pPr algn="r">
              <a:defRPr sz="1200">
                <a:solidFill>
                  <a:schemeClr val="tx1">
                    <a:tint val="75000"/>
                  </a:schemeClr>
                </a:solidFill>
              </a:defRPr>
            </a:lvl1pPr>
          </a:lstStyle>
          <a:p>
            <a:fld id="{CE188DFD-7D10-4239-9CE9-6DCE44F4F86D}" type="slidenum">
              <a:rPr lang="en-US" smtClean="0"/>
              <a:t>‹#›</a:t>
            </a:fld>
            <a:endParaRPr lang="en-US"/>
          </a:p>
        </p:txBody>
      </p:sp>
      <p:pic>
        <p:nvPicPr>
          <p:cNvPr id="7" name="Picture 4"/>
          <p:cNvPicPr>
            <a:picLocks noChangeAspect="1"/>
          </p:cNvPicPr>
          <p:nvPr userDrawn="1"/>
        </p:nvPicPr>
        <p:blipFill rotWithShape="1">
          <a:blip r:embed="rId13" cstate="print">
            <a:extLst>
              <a:ext uri="{28A0092B-C50C-407E-A947-70E740481C1C}">
                <a14:useLocalDpi xmlns:a14="http://schemas.microsoft.com/office/drawing/2010/main" val="0"/>
              </a:ext>
            </a:extLst>
          </a:blip>
          <a:srcRect b="12769"/>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6045203" y="602087"/>
            <a:ext cx="3076414" cy="244100"/>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schemeClr val="accent3">
                    <a:lumMod val="65000"/>
                  </a:schemeClr>
                </a:solidFill>
              </a:rPr>
              <a:t>HPC-ABDS</a:t>
            </a:r>
          </a:p>
        </p:txBody>
      </p:sp>
      <p:sp>
        <p:nvSpPr>
          <p:cNvPr id="13" name="Rectangle 12"/>
          <p:cNvSpPr/>
          <p:nvPr userDrawn="1"/>
        </p:nvSpPr>
        <p:spPr>
          <a:xfrm>
            <a:off x="2968789" y="602089"/>
            <a:ext cx="3076414" cy="244100"/>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schemeClr val="accent3">
                    <a:lumMod val="65000"/>
                  </a:schemeClr>
                </a:solidFill>
              </a:rPr>
              <a:t>Applications</a:t>
            </a:r>
          </a:p>
        </p:txBody>
      </p:sp>
      <p:sp>
        <p:nvSpPr>
          <p:cNvPr id="14" name="Rectangle 13"/>
          <p:cNvSpPr/>
          <p:nvPr userDrawn="1"/>
        </p:nvSpPr>
        <p:spPr>
          <a:xfrm>
            <a:off x="1" y="602088"/>
            <a:ext cx="2968788" cy="244098"/>
          </a:xfrm>
          <a:prstGeom prst="rect">
            <a:avLst/>
          </a:prstGeom>
          <a:solidFill>
            <a:schemeClr val="bg2">
              <a:lumMod val="20000"/>
              <a:lumOff val="80000"/>
            </a:schemeClr>
          </a:solidFill>
          <a:ln>
            <a:solidFill>
              <a:srgbClr val="CCFF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schemeClr val="accent3">
                    <a:lumMod val="65000"/>
                  </a:schemeClr>
                </a:solidFill>
              </a:rPr>
              <a:t>Background</a:t>
            </a:r>
          </a:p>
        </p:txBody>
      </p:sp>
      <p:sp>
        <p:nvSpPr>
          <p:cNvPr id="15" name="Rectangle 14"/>
          <p:cNvSpPr/>
          <p:nvPr userDrawn="1"/>
        </p:nvSpPr>
        <p:spPr>
          <a:xfrm>
            <a:off x="9115590" y="607717"/>
            <a:ext cx="3076414" cy="244100"/>
          </a:xfrm>
          <a:prstGeom prst="rect">
            <a:avLst/>
          </a:prstGeom>
          <a:solidFill>
            <a:schemeClr val="bg1">
              <a:lumMod val="85000"/>
            </a:schemeClr>
          </a:solidFill>
          <a:ln>
            <a:solidFill>
              <a:srgbClr val="00CCFF"/>
            </a:solidFill>
          </a:ln>
        </p:spPr>
        <p:style>
          <a:lnRef idx="2">
            <a:schemeClr val="accent1">
              <a:shade val="50000"/>
            </a:schemeClr>
          </a:lnRef>
          <a:fillRef idx="1">
            <a:schemeClr val="accent1"/>
          </a:fillRef>
          <a:effectRef idx="0">
            <a:schemeClr val="accent1"/>
          </a:effectRef>
          <a:fontRef idx="minor">
            <a:schemeClr val="lt1"/>
          </a:fontRef>
        </p:style>
        <p:txBody>
          <a:bodyPr lIns="91308" tIns="45660" rIns="91308" bIns="45660" rtlCol="0" anchor="ctr"/>
          <a:lstStyle/>
          <a:p>
            <a:pPr algn="ctr"/>
            <a:r>
              <a:rPr lang="en-US" dirty="0">
                <a:solidFill>
                  <a:prstClr val="black"/>
                </a:solidFill>
              </a:rPr>
              <a:t>SPIDAL</a:t>
            </a:r>
          </a:p>
        </p:txBody>
      </p:sp>
    </p:spTree>
    <p:extLst>
      <p:ext uri="{BB962C8B-B14F-4D97-AF65-F5344CB8AC3E}">
        <p14:creationId xmlns:p14="http://schemas.microsoft.com/office/powerpoint/2010/main" val="248044895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3108" rtl="0" eaLnBrk="1" latinLnBrk="0" hangingPunct="1">
        <a:spcBef>
          <a:spcPct val="0"/>
        </a:spcBef>
        <a:buNone/>
        <a:defRPr sz="4500" kern="1200">
          <a:solidFill>
            <a:schemeClr val="tx1"/>
          </a:solidFill>
          <a:latin typeface="+mj-lt"/>
          <a:ea typeface="+mj-ea"/>
          <a:cs typeface="+mj-cs"/>
        </a:defRPr>
      </a:lvl1pPr>
    </p:titleStyle>
    <p:body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3108" rtl="0" eaLnBrk="1" latinLnBrk="0" hangingPunct="1">
        <a:defRPr sz="1900" kern="1200">
          <a:solidFill>
            <a:schemeClr val="tx1"/>
          </a:solidFill>
          <a:latin typeface="+mn-lt"/>
          <a:ea typeface="+mn-ea"/>
          <a:cs typeface="+mn-cs"/>
        </a:defRPr>
      </a:lvl1pPr>
      <a:lvl2pPr marL="456558"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56" algn="l" defTabSz="913108" rtl="0" eaLnBrk="1" latinLnBrk="0" hangingPunct="1">
        <a:defRPr sz="1900" kern="1200">
          <a:solidFill>
            <a:schemeClr val="tx1"/>
          </a:solidFill>
          <a:latin typeface="+mn-lt"/>
          <a:ea typeface="+mn-ea"/>
          <a:cs typeface="+mn-cs"/>
        </a:defRPr>
      </a:lvl4pPr>
      <a:lvl5pPr marL="1826214" algn="l" defTabSz="913108" rtl="0" eaLnBrk="1" latinLnBrk="0" hangingPunct="1">
        <a:defRPr sz="1900" kern="1200">
          <a:solidFill>
            <a:schemeClr val="tx1"/>
          </a:solidFill>
          <a:latin typeface="+mn-lt"/>
          <a:ea typeface="+mn-ea"/>
          <a:cs typeface="+mn-cs"/>
        </a:defRPr>
      </a:lvl5pPr>
      <a:lvl6pPr marL="2282771" algn="l" defTabSz="913108" rtl="0" eaLnBrk="1" latinLnBrk="0" hangingPunct="1">
        <a:defRPr sz="1900" kern="1200">
          <a:solidFill>
            <a:schemeClr val="tx1"/>
          </a:solidFill>
          <a:latin typeface="+mn-lt"/>
          <a:ea typeface="+mn-ea"/>
          <a:cs typeface="+mn-cs"/>
        </a:defRPr>
      </a:lvl6pPr>
      <a:lvl7pPr marL="2739326" algn="l" defTabSz="913108" rtl="0" eaLnBrk="1" latinLnBrk="0" hangingPunct="1">
        <a:defRPr sz="1900" kern="1200">
          <a:solidFill>
            <a:schemeClr val="tx1"/>
          </a:solidFill>
          <a:latin typeface="+mn-lt"/>
          <a:ea typeface="+mn-ea"/>
          <a:cs typeface="+mn-cs"/>
        </a:defRPr>
      </a:lvl7pPr>
      <a:lvl8pPr marL="3195867" algn="l" defTabSz="913108" rtl="0" eaLnBrk="1" latinLnBrk="0" hangingPunct="1">
        <a:defRPr sz="1900" kern="1200">
          <a:solidFill>
            <a:schemeClr val="tx1"/>
          </a:solidFill>
          <a:latin typeface="+mn-lt"/>
          <a:ea typeface="+mn-ea"/>
          <a:cs typeface="+mn-cs"/>
        </a:defRPr>
      </a:lvl8pPr>
      <a:lvl9pPr marL="3652425" algn="l" defTabSz="913108"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57199"/>
            <a:ext cx="10972800" cy="1143001"/>
          </a:xfrm>
          <a:prstGeom prst="rect">
            <a:avLst/>
          </a:prstGeom>
        </p:spPr>
        <p:txBody>
          <a:bodyPr vert="horz" lIns="91308" tIns="45660" rIns="91308" bIns="4566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722454"/>
            <a:ext cx="10972800" cy="4525963"/>
          </a:xfrm>
          <a:prstGeom prst="rect">
            <a:avLst/>
          </a:prstGeom>
        </p:spPr>
        <p:txBody>
          <a:bodyPr vert="horz" lIns="91308" tIns="45660" rIns="91308"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26" name="Picture 2" descr="C:\Users\yangruan\Documents\Research Assistant\MicroSoft External  Research\footer.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781815"/>
            <a:ext cx="12192000" cy="762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yangruan\Documents\Research Assistant\MicroSoft External  Research\DES.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263385" y="4072"/>
            <a:ext cx="3556001" cy="427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yangruan\Documents\Research Assistant\MicroSoft External  Research\microsoft-banner.pn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r="74661"/>
          <a:stretch/>
        </p:blipFill>
        <p:spPr bwMode="auto">
          <a:xfrm>
            <a:off x="0" y="1"/>
            <a:ext cx="1312984" cy="4315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om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769600" y="6447544"/>
            <a:ext cx="1244599" cy="25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19640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3108" rtl="0" eaLnBrk="1" latinLnBrk="0" hangingPunct="1">
        <a:spcBef>
          <a:spcPct val="0"/>
        </a:spcBef>
        <a:buNone/>
        <a:defRPr sz="4500" kern="1200">
          <a:solidFill>
            <a:schemeClr val="tx1"/>
          </a:solidFill>
          <a:latin typeface="+mj-lt"/>
          <a:ea typeface="+mj-ea"/>
          <a:cs typeface="+mj-cs"/>
        </a:defRPr>
      </a:lvl1pPr>
    </p:titleStyle>
    <p:body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3108" rtl="0" eaLnBrk="1" latinLnBrk="0" hangingPunct="1">
        <a:defRPr sz="1900" kern="1200">
          <a:solidFill>
            <a:schemeClr val="tx1"/>
          </a:solidFill>
          <a:latin typeface="+mn-lt"/>
          <a:ea typeface="+mn-ea"/>
          <a:cs typeface="+mn-cs"/>
        </a:defRPr>
      </a:lvl1pPr>
      <a:lvl2pPr marL="456558"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56" algn="l" defTabSz="913108" rtl="0" eaLnBrk="1" latinLnBrk="0" hangingPunct="1">
        <a:defRPr sz="1900" kern="1200">
          <a:solidFill>
            <a:schemeClr val="tx1"/>
          </a:solidFill>
          <a:latin typeface="+mn-lt"/>
          <a:ea typeface="+mn-ea"/>
          <a:cs typeface="+mn-cs"/>
        </a:defRPr>
      </a:lvl4pPr>
      <a:lvl5pPr marL="1826214" algn="l" defTabSz="913108" rtl="0" eaLnBrk="1" latinLnBrk="0" hangingPunct="1">
        <a:defRPr sz="1900" kern="1200">
          <a:solidFill>
            <a:schemeClr val="tx1"/>
          </a:solidFill>
          <a:latin typeface="+mn-lt"/>
          <a:ea typeface="+mn-ea"/>
          <a:cs typeface="+mn-cs"/>
        </a:defRPr>
      </a:lvl5pPr>
      <a:lvl6pPr marL="2282771" algn="l" defTabSz="913108" rtl="0" eaLnBrk="1" latinLnBrk="0" hangingPunct="1">
        <a:defRPr sz="1900" kern="1200">
          <a:solidFill>
            <a:schemeClr val="tx1"/>
          </a:solidFill>
          <a:latin typeface="+mn-lt"/>
          <a:ea typeface="+mn-ea"/>
          <a:cs typeface="+mn-cs"/>
        </a:defRPr>
      </a:lvl6pPr>
      <a:lvl7pPr marL="2739326" algn="l" defTabSz="913108" rtl="0" eaLnBrk="1" latinLnBrk="0" hangingPunct="1">
        <a:defRPr sz="1900" kern="1200">
          <a:solidFill>
            <a:schemeClr val="tx1"/>
          </a:solidFill>
          <a:latin typeface="+mn-lt"/>
          <a:ea typeface="+mn-ea"/>
          <a:cs typeface="+mn-cs"/>
        </a:defRPr>
      </a:lvl7pPr>
      <a:lvl8pPr marL="3195867" algn="l" defTabSz="913108" rtl="0" eaLnBrk="1" latinLnBrk="0" hangingPunct="1">
        <a:defRPr sz="1900" kern="1200">
          <a:solidFill>
            <a:schemeClr val="tx1"/>
          </a:solidFill>
          <a:latin typeface="+mn-lt"/>
          <a:ea typeface="+mn-ea"/>
          <a:cs typeface="+mn-cs"/>
        </a:defRPr>
      </a:lvl8pPr>
      <a:lvl9pPr marL="3652425" algn="l" defTabSz="913108"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1"/>
          </a:xfrm>
          <a:prstGeom prst="rect">
            <a:avLst/>
          </a:prstGeom>
        </p:spPr>
        <p:txBody>
          <a:bodyPr vert="horz" lIns="91308" tIns="45660" rIns="91308" bIns="45660" rtlCol="0" anchor="ctr">
            <a:normAutofit/>
          </a:bodyPr>
          <a:lstStyle/>
          <a:p>
            <a:r>
              <a:rPr lang="en-US"/>
              <a:t>Click to edit Master title style</a:t>
            </a:r>
          </a:p>
        </p:txBody>
      </p:sp>
      <p:sp>
        <p:nvSpPr>
          <p:cNvPr id="3" name="Text Placeholder 2"/>
          <p:cNvSpPr>
            <a:spLocks noGrp="1"/>
          </p:cNvSpPr>
          <p:nvPr>
            <p:ph type="body" idx="1"/>
          </p:nvPr>
        </p:nvSpPr>
        <p:spPr>
          <a:xfrm>
            <a:off x="609600" y="1600220"/>
            <a:ext cx="10972800" cy="4525963"/>
          </a:xfrm>
          <a:prstGeom prst="rect">
            <a:avLst/>
          </a:prstGeom>
        </p:spPr>
        <p:txBody>
          <a:bodyPr vert="horz" lIns="91308" tIns="45660" rIns="91308"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07"/>
            <a:ext cx="2844800" cy="365125"/>
          </a:xfrm>
          <a:prstGeom prst="rect">
            <a:avLst/>
          </a:prstGeom>
        </p:spPr>
        <p:txBody>
          <a:bodyPr vert="horz" lIns="91308" tIns="45660" rIns="91308" bIns="4566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1/25/2018</a:t>
            </a:fld>
            <a:endParaRPr lang="en-US">
              <a:solidFill>
                <a:prstClr val="black">
                  <a:tint val="75000"/>
                </a:prstClr>
              </a:solidFill>
            </a:endParaRPr>
          </a:p>
        </p:txBody>
      </p:sp>
      <p:sp>
        <p:nvSpPr>
          <p:cNvPr id="5" name="Footer Placeholder 4"/>
          <p:cNvSpPr>
            <a:spLocks noGrp="1"/>
          </p:cNvSpPr>
          <p:nvPr>
            <p:ph type="ftr" sz="quarter" idx="3"/>
          </p:nvPr>
        </p:nvSpPr>
        <p:spPr>
          <a:xfrm>
            <a:off x="4165605" y="6356407"/>
            <a:ext cx="3860800" cy="365125"/>
          </a:xfrm>
          <a:prstGeom prst="rect">
            <a:avLst/>
          </a:prstGeom>
        </p:spPr>
        <p:txBody>
          <a:bodyPr vert="horz" lIns="91308" tIns="45660" rIns="91308" bIns="4566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407"/>
            <a:ext cx="2844800" cy="365125"/>
          </a:xfrm>
          <a:prstGeom prst="rect">
            <a:avLst/>
          </a:prstGeom>
        </p:spPr>
        <p:txBody>
          <a:bodyPr vert="horz" lIns="91308" tIns="45660" rIns="91308" bIns="4566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7" name="Picture 6" descr="350px-Zuoshangjiao.jpg"/>
          <p:cNvPicPr>
            <a:picLocks noChangeAspect="1"/>
          </p:cNvPicPr>
          <p:nvPr/>
        </p:nvPicPr>
        <p:blipFill>
          <a:blip r:embed="rId14" cstate="print"/>
          <a:stretch>
            <a:fillRect/>
          </a:stretch>
        </p:blipFill>
        <p:spPr>
          <a:xfrm>
            <a:off x="0" y="15"/>
            <a:ext cx="2133601" cy="1540764"/>
          </a:xfrm>
          <a:prstGeom prst="rect">
            <a:avLst/>
          </a:prstGeom>
        </p:spPr>
      </p:pic>
      <p:sp>
        <p:nvSpPr>
          <p:cNvPr id="8" name="Rectangle 25"/>
          <p:cNvSpPr>
            <a:spLocks noChangeArrowheads="1"/>
          </p:cNvSpPr>
          <p:nvPr/>
        </p:nvSpPr>
        <p:spPr bwMode="auto">
          <a:xfrm>
            <a:off x="11165420" y="6491290"/>
            <a:ext cx="806977" cy="384585"/>
          </a:xfrm>
          <a:prstGeom prst="rect">
            <a:avLst/>
          </a:prstGeom>
          <a:noFill/>
          <a:ln w="9525">
            <a:noFill/>
            <a:miter lim="800000"/>
            <a:headEnd/>
            <a:tailEnd/>
          </a:ln>
        </p:spPr>
        <p:txBody>
          <a:bodyPr wrap="none" lIns="91294" tIns="45653" rIns="91294" bIns="4565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extLst>
      <p:ext uri="{BB962C8B-B14F-4D97-AF65-F5344CB8AC3E}">
        <p14:creationId xmlns:p14="http://schemas.microsoft.com/office/powerpoint/2010/main" val="2988918205"/>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92" r:id="rId12"/>
  </p:sldLayoutIdLst>
  <p:txStyles>
    <p:titleStyle>
      <a:lvl1pPr algn="ctr" defTabSz="913108" rtl="0" eaLnBrk="1" latinLnBrk="0" hangingPunct="1">
        <a:spcBef>
          <a:spcPct val="0"/>
        </a:spcBef>
        <a:buNone/>
        <a:defRPr sz="4500" kern="1200">
          <a:solidFill>
            <a:schemeClr val="tx1"/>
          </a:solidFill>
          <a:latin typeface="+mj-lt"/>
          <a:ea typeface="+mj-ea"/>
          <a:cs typeface="+mj-cs"/>
        </a:defRPr>
      </a:lvl1pPr>
    </p:titleStyle>
    <p:body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3108" rtl="0" eaLnBrk="1" latinLnBrk="0" hangingPunct="1">
        <a:defRPr sz="1900" kern="1200">
          <a:solidFill>
            <a:schemeClr val="tx1"/>
          </a:solidFill>
          <a:latin typeface="+mn-lt"/>
          <a:ea typeface="+mn-ea"/>
          <a:cs typeface="+mn-cs"/>
        </a:defRPr>
      </a:lvl1pPr>
      <a:lvl2pPr marL="456558" algn="l" defTabSz="913108" rtl="0" eaLnBrk="1" latinLnBrk="0" hangingPunct="1">
        <a:defRPr sz="1900" kern="1200">
          <a:solidFill>
            <a:schemeClr val="tx1"/>
          </a:solidFill>
          <a:latin typeface="+mn-lt"/>
          <a:ea typeface="+mn-ea"/>
          <a:cs typeface="+mn-cs"/>
        </a:defRPr>
      </a:lvl2pPr>
      <a:lvl3pPr marL="913108" algn="l" defTabSz="913108" rtl="0" eaLnBrk="1" latinLnBrk="0" hangingPunct="1">
        <a:defRPr sz="1900" kern="1200">
          <a:solidFill>
            <a:schemeClr val="tx1"/>
          </a:solidFill>
          <a:latin typeface="+mn-lt"/>
          <a:ea typeface="+mn-ea"/>
          <a:cs typeface="+mn-cs"/>
        </a:defRPr>
      </a:lvl3pPr>
      <a:lvl4pPr marL="1369656" algn="l" defTabSz="913108" rtl="0" eaLnBrk="1" latinLnBrk="0" hangingPunct="1">
        <a:defRPr sz="1900" kern="1200">
          <a:solidFill>
            <a:schemeClr val="tx1"/>
          </a:solidFill>
          <a:latin typeface="+mn-lt"/>
          <a:ea typeface="+mn-ea"/>
          <a:cs typeface="+mn-cs"/>
        </a:defRPr>
      </a:lvl4pPr>
      <a:lvl5pPr marL="1826214" algn="l" defTabSz="913108" rtl="0" eaLnBrk="1" latinLnBrk="0" hangingPunct="1">
        <a:defRPr sz="1900" kern="1200">
          <a:solidFill>
            <a:schemeClr val="tx1"/>
          </a:solidFill>
          <a:latin typeface="+mn-lt"/>
          <a:ea typeface="+mn-ea"/>
          <a:cs typeface="+mn-cs"/>
        </a:defRPr>
      </a:lvl5pPr>
      <a:lvl6pPr marL="2282771" algn="l" defTabSz="913108" rtl="0" eaLnBrk="1" latinLnBrk="0" hangingPunct="1">
        <a:defRPr sz="1900" kern="1200">
          <a:solidFill>
            <a:schemeClr val="tx1"/>
          </a:solidFill>
          <a:latin typeface="+mn-lt"/>
          <a:ea typeface="+mn-ea"/>
          <a:cs typeface="+mn-cs"/>
        </a:defRPr>
      </a:lvl6pPr>
      <a:lvl7pPr marL="2739326" algn="l" defTabSz="913108" rtl="0" eaLnBrk="1" latinLnBrk="0" hangingPunct="1">
        <a:defRPr sz="1900" kern="1200">
          <a:solidFill>
            <a:schemeClr val="tx1"/>
          </a:solidFill>
          <a:latin typeface="+mn-lt"/>
          <a:ea typeface="+mn-ea"/>
          <a:cs typeface="+mn-cs"/>
        </a:defRPr>
      </a:lvl7pPr>
      <a:lvl8pPr marL="3195867" algn="l" defTabSz="913108" rtl="0" eaLnBrk="1" latinLnBrk="0" hangingPunct="1">
        <a:defRPr sz="1900" kern="1200">
          <a:solidFill>
            <a:schemeClr val="tx1"/>
          </a:solidFill>
          <a:latin typeface="+mn-lt"/>
          <a:ea typeface="+mn-ea"/>
          <a:cs typeface="+mn-cs"/>
        </a:defRPr>
      </a:lvl8pPr>
      <a:lvl9pPr marL="3652425" algn="l" defTabSz="913108"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A7DE35D-5DE1-42D1-8A19-07A3B10587D3}" type="datetimeFigureOut">
              <a:rPr lang="en-US" smtClean="0">
                <a:solidFill>
                  <a:prstClr val="black">
                    <a:tint val="75000"/>
                  </a:prstClr>
                </a:solidFill>
              </a:rPr>
              <a:pPr defTabSz="914400"/>
              <a:t>1/25/2018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5075AA4-2263-4643-89A5-42C2AD651D6F}"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86430272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DE934FF-F4E1-47C5-9CA5-30A81DDE2BE4}" type="datetimeFigureOut">
              <a:rPr lang="en-US" smtClean="0">
                <a:solidFill>
                  <a:prstClr val="black">
                    <a:tint val="75000"/>
                  </a:prstClr>
                </a:solidFill>
              </a:rPr>
              <a:pPr defTabSz="914400"/>
              <a:t>1/25/2018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561BA9-CDCF-4958-B8AB-66F3BF063E1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25850605"/>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DE934FF-F4E1-47C5-9CA5-30A81DDE2BE4}" type="datetimeFigureOut">
              <a:rPr lang="en-US" smtClean="0">
                <a:solidFill>
                  <a:prstClr val="black">
                    <a:tint val="75000"/>
                  </a:prstClr>
                </a:solidFill>
              </a:rPr>
              <a:pPr defTabSz="914400"/>
              <a:t>1/25/2018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561BA9-CDCF-4958-B8AB-66F3BF063E1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3441791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979" r:id="rId14"/>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DE934FF-F4E1-47C5-9CA5-30A81DDE2BE4}" type="datetimeFigureOut">
              <a:rPr lang="en-US" smtClean="0">
                <a:solidFill>
                  <a:prstClr val="black">
                    <a:tint val="75000"/>
                  </a:prstClr>
                </a:solidFill>
              </a:rPr>
              <a:pPr defTabSz="914400"/>
              <a:t>1/25/2018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3561BA9-CDCF-4958-B8AB-66F3BF063E1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170356808"/>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grammars.grlmc.com/BigDat2018/" TargetMode="External"/><Relationship Id="rId7" Type="http://schemas.openxmlformats.org/officeDocument/2006/relationships/hyperlink" Target="http://hpc-abds.org/kaleidoscope/" TargetMode="External"/><Relationship Id="rId2" Type="http://schemas.openxmlformats.org/officeDocument/2006/relationships/notesSlide" Target="../notesSlides/notesSlide1.xml"/><Relationship Id="rId1" Type="http://schemas.openxmlformats.org/officeDocument/2006/relationships/slideLayout" Target="../slideLayouts/slideLayout94.xml"/><Relationship Id="rId6" Type="http://schemas.openxmlformats.org/officeDocument/2006/relationships/hyperlink" Target="http://spidal.org/" TargetMode="External"/><Relationship Id="rId5" Type="http://schemas.openxmlformats.org/officeDocument/2006/relationships/hyperlink" Target="http://www.dsc.soic.indiana.edu/" TargetMode="External"/><Relationship Id="rId4" Type="http://schemas.openxmlformats.org/officeDocument/2006/relationships/hyperlink" Target="mailto:gcf@indiana.edu" TargetMode="External"/><Relationship Id="rId9" Type="http://schemas.openxmlformats.org/officeDocument/2006/relationships/image" Target="../media/image10.jp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1.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4.xml"/><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7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9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8.xml"/><Relationship Id="rId4" Type="http://schemas.openxmlformats.org/officeDocument/2006/relationships/image" Target="../media/image35.tiff"/></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8.xml"/><Relationship Id="rId5" Type="http://schemas.openxmlformats.org/officeDocument/2006/relationships/image" Target="../media/image39.emf"/><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58.xml"/><Relationship Id="rId4" Type="http://schemas.openxmlformats.org/officeDocument/2006/relationships/image" Target="../media/image42.emf"/></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8.xml"/><Relationship Id="rId5" Type="http://schemas.openxmlformats.org/officeDocument/2006/relationships/image" Target="../media/image45.emf"/><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58.xml"/><Relationship Id="rId4" Type="http://schemas.openxmlformats.org/officeDocument/2006/relationships/image" Target="../media/image4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00.png"/><Relationship Id="rId7" Type="http://schemas.openxmlformats.org/officeDocument/2006/relationships/image" Target="../media/image440.png"/><Relationship Id="rId2" Type="http://schemas.openxmlformats.org/officeDocument/2006/relationships/image" Target="../media/image100.png"/><Relationship Id="rId1" Type="http://schemas.openxmlformats.org/officeDocument/2006/relationships/slideLayout" Target="../slideLayouts/slideLayout46.xml"/><Relationship Id="rId6" Type="http://schemas.openxmlformats.org/officeDocument/2006/relationships/image" Target="../media/image430.png"/><Relationship Id="rId5" Type="http://schemas.openxmlformats.org/officeDocument/2006/relationships/image" Target="../media/image400.png"/><Relationship Id="rId4" Type="http://schemas.openxmlformats.org/officeDocument/2006/relationships/image" Target="../media/image360.png"/><Relationship Id="rId9" Type="http://schemas.openxmlformats.org/officeDocument/2006/relationships/image" Target="../media/image54.emf"/></Relationships>
</file>

<file path=ppt/slides/_rels/slide29.xml.rels><?xml version="1.0" encoding="UTF-8" standalone="yes"?>
<Relationships xmlns="http://schemas.openxmlformats.org/package/2006/relationships"><Relationship Id="rId3" Type="http://schemas.openxmlformats.org/officeDocument/2006/relationships/image" Target="../media/image55.tiff"/><Relationship Id="rId2" Type="http://schemas.openxmlformats.org/officeDocument/2006/relationships/notesSlide" Target="../notesSlides/notesSlide7.xml"/><Relationship Id="rId1" Type="http://schemas.openxmlformats.org/officeDocument/2006/relationships/slideLayout" Target="../slideLayouts/slideLayout48.xml"/><Relationship Id="rId5" Type="http://schemas.openxmlformats.org/officeDocument/2006/relationships/image" Target="../media/image321.png"/><Relationship Id="rId4" Type="http://schemas.openxmlformats.org/officeDocument/2006/relationships/image" Target="../media/image56.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7.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1.xml"/><Relationship Id="rId4" Type="http://schemas.openxmlformats.org/officeDocument/2006/relationships/image" Target="../media/image35.tiff"/></Relationships>
</file>

<file path=ppt/slides/_rels/slide3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6.xml"/></Relationships>
</file>

<file path=ppt/slides/_rels/slide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8.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5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769" y="2782174"/>
            <a:ext cx="11114973" cy="3354765"/>
          </a:xfrm>
          <a:prstGeom prst="rect">
            <a:avLst/>
          </a:prstGeom>
        </p:spPr>
        <p:txBody>
          <a:bodyPr wrap="square">
            <a:spAutoFit/>
          </a:bodyPr>
          <a:lstStyle/>
          <a:p>
            <a:pPr algn="ctr" defTabSz="457200" eaLnBrk="1" fontAlgn="auto" hangingPunct="1">
              <a:spcBef>
                <a:spcPct val="20000"/>
              </a:spcBef>
              <a:spcAft>
                <a:spcPts val="0"/>
              </a:spcAft>
              <a:defRPr/>
            </a:pPr>
            <a:r>
              <a:rPr lang="en-US" sz="2000" b="1" i="0" dirty="0">
                <a:solidFill>
                  <a:prstClr val="black"/>
                </a:solidFill>
                <a:latin typeface="Arial" panose="020B0604020202020204" pitchFamily="34" charset="0"/>
                <a:cs typeface="Arial" panose="020B0604020202020204" pitchFamily="34" charset="0"/>
              </a:rPr>
              <a:t>4th International Winter School on Big Data</a:t>
            </a:r>
          </a:p>
          <a:p>
            <a:pPr algn="ctr" defTabSz="457200" eaLnBrk="1" fontAlgn="auto" hangingPunct="1">
              <a:spcBef>
                <a:spcPct val="20000"/>
              </a:spcBef>
              <a:spcAft>
                <a:spcPts val="0"/>
              </a:spcAft>
              <a:defRPr/>
            </a:pPr>
            <a:r>
              <a:rPr lang="en-US" sz="2000" b="1" i="0" dirty="0" err="1">
                <a:solidFill>
                  <a:prstClr val="black"/>
                </a:solidFill>
                <a:latin typeface="Arial" panose="020B0604020202020204" pitchFamily="34" charset="0"/>
                <a:cs typeface="Arial" panose="020B0604020202020204" pitchFamily="34" charset="0"/>
              </a:rPr>
              <a:t>Timişoara</a:t>
            </a:r>
            <a:r>
              <a:rPr lang="en-US" sz="2000" b="1" i="0" dirty="0">
                <a:solidFill>
                  <a:prstClr val="black"/>
                </a:solidFill>
                <a:latin typeface="Arial" panose="020B0604020202020204" pitchFamily="34" charset="0"/>
                <a:cs typeface="Arial" panose="020B0604020202020204" pitchFamily="34" charset="0"/>
              </a:rPr>
              <a:t>, Romania, January 22-26, 2018</a:t>
            </a:r>
          </a:p>
          <a:p>
            <a:pPr algn="ctr" defTabSz="457200" eaLnBrk="1" fontAlgn="auto" hangingPunct="1">
              <a:spcBef>
                <a:spcPct val="20000"/>
              </a:spcBef>
              <a:spcAft>
                <a:spcPts val="0"/>
              </a:spcAft>
              <a:defRPr/>
            </a:pPr>
            <a:r>
              <a:rPr lang="en-US" sz="2000" b="1" i="0" dirty="0">
                <a:solidFill>
                  <a:prstClr val="black"/>
                </a:solidFill>
                <a:latin typeface="Arial" panose="020B0604020202020204" pitchFamily="34" charset="0"/>
                <a:cs typeface="Arial" panose="020B0604020202020204" pitchFamily="34" charset="0"/>
                <a:hlinkClick r:id="rId3"/>
              </a:rPr>
              <a:t>http://grammars.grlmc.com/BigDat2018/</a:t>
            </a:r>
            <a:r>
              <a:rPr lang="en-US" sz="2000" b="1" i="0" dirty="0">
                <a:solidFill>
                  <a:prstClr val="black"/>
                </a:solidFill>
                <a:latin typeface="Arial" panose="020B0604020202020204" pitchFamily="34" charset="0"/>
                <a:cs typeface="Arial" panose="020B0604020202020204" pitchFamily="34" charset="0"/>
              </a:rPr>
              <a:t>  </a:t>
            </a:r>
          </a:p>
          <a:p>
            <a:pPr algn="ctr" defTabSz="457200" eaLnBrk="1" fontAlgn="auto" hangingPunct="1">
              <a:spcBef>
                <a:spcPct val="20000"/>
              </a:spcBef>
              <a:spcAft>
                <a:spcPts val="0"/>
              </a:spcAft>
              <a:defRPr/>
            </a:pPr>
            <a:r>
              <a:rPr lang="en-US" sz="2000" b="1" i="0" dirty="0">
                <a:solidFill>
                  <a:prstClr val="black"/>
                </a:solidFill>
                <a:latin typeface="Arial" panose="020B0604020202020204" pitchFamily="34" charset="0"/>
                <a:cs typeface="Arial" panose="020B0604020202020204" pitchFamily="34" charset="0"/>
              </a:rPr>
              <a:t>January 25, 2018</a:t>
            </a:r>
            <a:endParaRPr lang="en-US" sz="2000" i="0" dirty="0">
              <a:solidFill>
                <a:prstClr val="black"/>
              </a:solidFill>
              <a:latin typeface="Arial" panose="020B0604020202020204" pitchFamily="34" charset="0"/>
              <a:cs typeface="Arial" panose="020B0604020202020204" pitchFamily="34" charset="0"/>
              <a:hlinkClick r:id="rId4"/>
            </a:endParaRPr>
          </a:p>
          <a:p>
            <a:pPr lvl="0" algn="ctr" defTabSz="457200">
              <a:spcBef>
                <a:spcPct val="20000"/>
              </a:spcBef>
              <a:defRPr/>
            </a:pPr>
            <a:r>
              <a:rPr lang="en-US" sz="2000" b="1" i="0" dirty="0">
                <a:solidFill>
                  <a:prstClr val="black"/>
                </a:solidFill>
                <a:latin typeface="Arial" panose="020B0604020202020204" pitchFamily="34" charset="0"/>
                <a:cs typeface="Arial" panose="020B0604020202020204" pitchFamily="34" charset="0"/>
              </a:rPr>
              <a:t>Judy </a:t>
            </a:r>
            <a:r>
              <a:rPr lang="en-US" sz="2000" b="1" i="0" dirty="0" err="1">
                <a:solidFill>
                  <a:prstClr val="black"/>
                </a:solidFill>
                <a:latin typeface="Arial" panose="020B0604020202020204" pitchFamily="34" charset="0"/>
                <a:cs typeface="Arial" panose="020B0604020202020204" pitchFamily="34" charset="0"/>
              </a:rPr>
              <a:t>Qiu</a:t>
            </a:r>
            <a:r>
              <a:rPr lang="en-US" sz="2000" b="1" i="0" dirty="0">
                <a:solidFill>
                  <a:prstClr val="black"/>
                </a:solidFill>
                <a:latin typeface="Arial" panose="020B0604020202020204" pitchFamily="34" charset="0"/>
                <a:cs typeface="Arial" panose="020B0604020202020204" pitchFamily="34" charset="0"/>
              </a:rPr>
              <a:t> by Geoffrey Fox </a:t>
            </a:r>
            <a:r>
              <a:rPr lang="en-US" sz="2000" i="0" dirty="0">
                <a:solidFill>
                  <a:prstClr val="black"/>
                </a:solidFill>
                <a:latin typeface="Arial" panose="020B0604020202020204" pitchFamily="34" charset="0"/>
                <a:cs typeface="Arial" panose="020B0604020202020204" pitchFamily="34" charset="0"/>
                <a:hlinkClick r:id="" action="ppaction://noaction"/>
              </a:rPr>
              <a:t>gcf@indiana.edu</a:t>
            </a:r>
            <a:r>
              <a:rPr lang="en-US" sz="2000" i="0" dirty="0">
                <a:solidFill>
                  <a:prstClr val="black"/>
                </a:solidFill>
                <a:latin typeface="Arial" panose="020B0604020202020204" pitchFamily="34" charset="0"/>
                <a:cs typeface="Arial" panose="020B0604020202020204" pitchFamily="34" charset="0"/>
              </a:rPr>
              <a:t>            </a:t>
            </a:r>
          </a:p>
          <a:p>
            <a:pPr algn="ctr" defTabSz="457200" eaLnBrk="1" fontAlgn="auto" hangingPunct="1">
              <a:spcBef>
                <a:spcPct val="20000"/>
              </a:spcBef>
              <a:spcAft>
                <a:spcPts val="0"/>
              </a:spcAft>
              <a:defRPr/>
            </a:pPr>
            <a:r>
              <a:rPr lang="en-US" sz="2000" i="0" dirty="0">
                <a:solidFill>
                  <a:prstClr val="black"/>
                </a:solidFill>
                <a:latin typeface="Arial" panose="020B0604020202020204" pitchFamily="34" charset="0"/>
                <a:cs typeface="Arial" panose="020B0604020202020204" pitchFamily="34" charset="0"/>
              </a:rPr>
              <a:t> </a:t>
            </a:r>
            <a:r>
              <a:rPr lang="en-US" sz="2000" i="0" dirty="0">
                <a:solidFill>
                  <a:prstClr val="black"/>
                </a:solidFill>
                <a:latin typeface="Arial" panose="020B0604020202020204" pitchFamily="34" charset="0"/>
                <a:cs typeface="Arial" panose="020B0604020202020204" pitchFamily="34" charset="0"/>
                <a:hlinkClick r:id="rId5"/>
              </a:rPr>
              <a:t>http://www.dsc.soic.indiana.edu/</a:t>
            </a:r>
            <a:r>
              <a:rPr lang="en-US" sz="2000" i="0" dirty="0">
                <a:solidFill>
                  <a:prstClr val="black"/>
                </a:solidFill>
                <a:latin typeface="Arial" panose="020B0604020202020204" pitchFamily="34" charset="0"/>
                <a:cs typeface="Arial" panose="020B0604020202020204" pitchFamily="34" charset="0"/>
              </a:rPr>
              <a:t>,    </a:t>
            </a:r>
            <a:r>
              <a:rPr lang="en-US" sz="2000" i="0" dirty="0">
                <a:solidFill>
                  <a:prstClr val="black"/>
                </a:solidFill>
                <a:latin typeface="Arial" panose="020B0604020202020204" pitchFamily="34" charset="0"/>
                <a:cs typeface="Arial" panose="020B0604020202020204" pitchFamily="34" charset="0"/>
                <a:hlinkClick r:id="rId6"/>
              </a:rPr>
              <a:t>http://spidal.org/</a:t>
            </a:r>
            <a:r>
              <a:rPr lang="en-US" sz="2000" i="0" dirty="0">
                <a:solidFill>
                  <a:prstClr val="black"/>
                </a:solidFill>
                <a:latin typeface="Arial" panose="020B0604020202020204" pitchFamily="34" charset="0"/>
                <a:cs typeface="Arial" panose="020B0604020202020204" pitchFamily="34" charset="0"/>
              </a:rPr>
              <a:t>    </a:t>
            </a:r>
            <a:r>
              <a:rPr lang="en-US" sz="2000" i="0" dirty="0">
                <a:solidFill>
                  <a:srgbClr val="000000"/>
                </a:solidFill>
                <a:latin typeface="Arial" panose="020B0604020202020204" pitchFamily="34" charset="0"/>
                <a:cs typeface="Arial" panose="020B0604020202020204" pitchFamily="34" charset="0"/>
                <a:hlinkClick r:id="rId7"/>
              </a:rPr>
              <a:t>http://hpc-abds.org/kaleidoscope/</a:t>
            </a:r>
            <a:r>
              <a:rPr lang="en-US" sz="2000" i="0" dirty="0">
                <a:solidFill>
                  <a:srgbClr val="000000"/>
                </a:solidFill>
                <a:latin typeface="Arial" panose="020B0604020202020204" pitchFamily="34" charset="0"/>
                <a:cs typeface="Arial" panose="020B0604020202020204" pitchFamily="34" charset="0"/>
              </a:rPr>
              <a:t> </a:t>
            </a:r>
            <a:endParaRPr lang="en-US" sz="2000" i="0" dirty="0">
              <a:solidFill>
                <a:prstClr val="black"/>
              </a:solidFill>
              <a:latin typeface="Arial" panose="020B0604020202020204" pitchFamily="34" charset="0"/>
              <a:cs typeface="Arial" panose="020B0604020202020204" pitchFamily="34" charset="0"/>
            </a:endParaRPr>
          </a:p>
          <a:p>
            <a:pPr algn="ctr" defTabSz="457200" eaLnBrk="1" fontAlgn="auto" hangingPunct="1">
              <a:spcBef>
                <a:spcPct val="20000"/>
              </a:spcBef>
              <a:spcAft>
                <a:spcPts val="0"/>
              </a:spcAft>
              <a:defRPr/>
            </a:pPr>
            <a:r>
              <a:rPr lang="en-US" sz="2000" b="1" i="0" dirty="0">
                <a:solidFill>
                  <a:prstClr val="black"/>
                </a:solidFill>
                <a:latin typeface="Arial" panose="020B0604020202020204" pitchFamily="34" charset="0"/>
                <a:cs typeface="Arial" panose="020B0604020202020204" pitchFamily="34" charset="0"/>
              </a:rPr>
              <a:t>Department of Intelligent Systems Engineering</a:t>
            </a:r>
          </a:p>
          <a:p>
            <a:pPr algn="ctr" defTabSz="457200" eaLnBrk="1" fontAlgn="auto" hangingPunct="1">
              <a:spcBef>
                <a:spcPct val="20000"/>
              </a:spcBef>
              <a:spcAft>
                <a:spcPts val="0"/>
              </a:spcAft>
              <a:defRPr/>
            </a:pPr>
            <a:r>
              <a:rPr lang="en-US" sz="2000" i="0" dirty="0">
                <a:solidFill>
                  <a:prstClr val="black"/>
                </a:solidFill>
                <a:latin typeface="Arial" panose="020B0604020202020204" pitchFamily="34" charset="0"/>
                <a:cs typeface="Arial" panose="020B0604020202020204" pitchFamily="34" charset="0"/>
              </a:rPr>
              <a:t>School of Informatics and Computing, Digital Science Center</a:t>
            </a:r>
          </a:p>
          <a:p>
            <a:pPr algn="ctr" defTabSz="457200" eaLnBrk="1" fontAlgn="auto" hangingPunct="1">
              <a:spcBef>
                <a:spcPct val="20000"/>
              </a:spcBef>
              <a:spcAft>
                <a:spcPts val="0"/>
              </a:spcAft>
              <a:defRPr/>
            </a:pPr>
            <a:r>
              <a:rPr lang="en-US" sz="2000" i="0" dirty="0">
                <a:solidFill>
                  <a:prstClr val="black"/>
                </a:solidFill>
                <a:latin typeface="Arial" panose="020B0604020202020204" pitchFamily="34" charset="0"/>
                <a:cs typeface="Arial" panose="020B0604020202020204" pitchFamily="34" charset="0"/>
              </a:rPr>
              <a:t>Indiana University Bloomington</a:t>
            </a:r>
          </a:p>
        </p:txBody>
      </p:sp>
      <p:sp>
        <p:nvSpPr>
          <p:cNvPr id="2" name="Title 1"/>
          <p:cNvSpPr>
            <a:spLocks noGrp="1"/>
          </p:cNvSpPr>
          <p:nvPr>
            <p:ph type="title" idx="4294967295"/>
          </p:nvPr>
        </p:nvSpPr>
        <p:spPr>
          <a:xfrm>
            <a:off x="2827420" y="422706"/>
            <a:ext cx="8951495" cy="2049842"/>
          </a:xfrm>
          <a:noFill/>
        </p:spPr>
        <p:txBody>
          <a:bodyPr>
            <a:noAutofit/>
          </a:bodyPr>
          <a:lstStyle/>
          <a:p>
            <a:pPr algn="ctr"/>
            <a:r>
              <a:rPr lang="en-US" sz="4000" b="1" dirty="0">
                <a:latin typeface="+mn-lt"/>
              </a:rPr>
              <a:t>Harp-DAAL: A Next Generation Platform for High Performance Machine Learning on HPC-Cloud</a:t>
            </a:r>
          </a:p>
        </p:txBody>
      </p:sp>
      <p:sp>
        <p:nvSpPr>
          <p:cNvPr id="5" name="Slide Number Placeholder 4">
            <a:extLst>
              <a:ext uri="{FF2B5EF4-FFF2-40B4-BE49-F238E27FC236}">
                <a16:creationId xmlns:a16="http://schemas.microsoft.com/office/drawing/2014/main" id="{FC592A25-2A02-402C-B477-16770D83FF71}"/>
              </a:ext>
            </a:extLst>
          </p:cNvPr>
          <p:cNvSpPr>
            <a:spLocks noGrp="1"/>
          </p:cNvSpPr>
          <p:nvPr>
            <p:ph type="sldNum" sz="quarter" idx="12"/>
          </p:nvPr>
        </p:nvSpPr>
        <p:spPr/>
        <p:txBody>
          <a:bodyPr/>
          <a:lstStyle/>
          <a:p>
            <a:fld id="{C4B85148-DB98-4269-ACE6-2DF49F9918C9}" type="slidenum">
              <a:rPr lang="en-US" smtClean="0">
                <a:solidFill>
                  <a:prstClr val="black"/>
                </a:solidFill>
              </a:rPr>
              <a:pPr/>
              <a:t>1</a:t>
            </a:fld>
            <a:endParaRPr lang="en-US" dirty="0">
              <a:solidFill>
                <a:prstClr val="black"/>
              </a:solidFill>
            </a:endParaRPr>
          </a:p>
        </p:txBody>
      </p:sp>
      <p:pic>
        <p:nvPicPr>
          <p:cNvPr id="4" name="Picture 3">
            <a:extLst>
              <a:ext uri="{FF2B5EF4-FFF2-40B4-BE49-F238E27FC236}">
                <a16:creationId xmlns:a16="http://schemas.microsoft.com/office/drawing/2014/main" id="{1EBE06E0-A46A-4A7B-8D00-310F63708D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17054" y="2694492"/>
            <a:ext cx="2438198" cy="1469015"/>
          </a:xfrm>
          <a:prstGeom prst="rect">
            <a:avLst/>
          </a:prstGeom>
        </p:spPr>
      </p:pic>
      <p:pic>
        <p:nvPicPr>
          <p:cNvPr id="6" name="Picture 5">
            <a:extLst>
              <a:ext uri="{FF2B5EF4-FFF2-40B4-BE49-F238E27FC236}">
                <a16:creationId xmlns:a16="http://schemas.microsoft.com/office/drawing/2014/main" id="{4F3343DE-9EC7-4020-B859-CF8B6FA9EE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2654" y="500966"/>
            <a:ext cx="2502899" cy="3854465"/>
          </a:xfrm>
          <a:prstGeom prst="rect">
            <a:avLst/>
          </a:prstGeom>
        </p:spPr>
      </p:pic>
    </p:spTree>
    <p:extLst>
      <p:ext uri="{BB962C8B-B14F-4D97-AF65-F5344CB8AC3E}">
        <p14:creationId xmlns:p14="http://schemas.microsoft.com/office/powerpoint/2010/main" val="2304586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1116" y="0"/>
            <a:ext cx="12743116" cy="6870032"/>
            <a:chOff x="-551116" y="0"/>
            <a:chExt cx="12743116" cy="6870032"/>
          </a:xfrm>
        </p:grpSpPr>
        <p:sp>
          <p:nvSpPr>
            <p:cNvPr id="3" name="Content Placeholder 3"/>
            <p:cNvSpPr txBox="1">
              <a:spLocks/>
            </p:cNvSpPr>
            <p:nvPr/>
          </p:nvSpPr>
          <p:spPr>
            <a:xfrm>
              <a:off x="8560800" y="1444715"/>
              <a:ext cx="3153146" cy="4172989"/>
            </a:xfrm>
            <a:prstGeom prst="rect">
              <a:avLst/>
            </a:prstGeom>
          </p:spPr>
          <p:txBody>
            <a:bodyPr>
              <a:normAutofit fontScale="25000" lnSpcReduction="20000"/>
            </a:bodyPr>
            <a:lst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buFont typeface="Arial" pitchFamily="34" charset="0"/>
                <a:buNone/>
              </a:pPr>
              <a:r>
                <a:rPr lang="en-US" sz="5600" dirty="0"/>
                <a:t>Source codes became available on </a:t>
              </a:r>
              <a:r>
                <a:rPr lang="en-US" sz="5600" dirty="0" err="1"/>
                <a:t>Github</a:t>
              </a:r>
              <a:r>
                <a:rPr lang="en-US" sz="5600" dirty="0"/>
                <a:t> in February, 2017.</a:t>
              </a:r>
            </a:p>
            <a:p>
              <a:pPr marL="228600" indent="-228600">
                <a:spcBef>
                  <a:spcPts val="1800"/>
                </a:spcBef>
              </a:pPr>
              <a:r>
                <a:rPr lang="en-US" sz="5600" dirty="0"/>
                <a:t>Harp-DAAL follows the same standard of DAAL’s original codes</a:t>
              </a:r>
            </a:p>
            <a:p>
              <a:pPr marL="228600" indent="-228600">
                <a:spcBef>
                  <a:spcPts val="1800"/>
                </a:spcBef>
              </a:pPr>
              <a:r>
                <a:rPr lang="en-US" sz="5600" dirty="0"/>
                <a:t>Twelve Applications </a:t>
              </a:r>
            </a:p>
            <a:p>
              <a:pPr marL="517525" lvl="1" indent="-276225">
                <a:spcBef>
                  <a:spcPts val="600"/>
                </a:spcBef>
                <a:buFont typeface="Wingdings" panose="05000000000000000000" pitchFamily="2" charset="2"/>
                <a:buChar char="§"/>
              </a:pPr>
              <a:r>
                <a:rPr lang="en-US" sz="5600" dirty="0"/>
                <a:t>Harp-DAAL Kmeans </a:t>
              </a:r>
            </a:p>
            <a:p>
              <a:pPr marL="517525" lvl="1" indent="-276225">
                <a:spcBef>
                  <a:spcPts val="600"/>
                </a:spcBef>
                <a:buFont typeface="Wingdings" panose="05000000000000000000" pitchFamily="2" charset="2"/>
                <a:buChar char="§"/>
              </a:pPr>
              <a:r>
                <a:rPr lang="en-US" sz="5600" dirty="0"/>
                <a:t>Harp-DAAL MF-SGD </a:t>
              </a:r>
            </a:p>
            <a:p>
              <a:pPr marL="517525" lvl="1" indent="-276225">
                <a:spcBef>
                  <a:spcPts val="600"/>
                </a:spcBef>
                <a:buFont typeface="Wingdings" panose="05000000000000000000" pitchFamily="2" charset="2"/>
                <a:buChar char="§"/>
              </a:pPr>
              <a:r>
                <a:rPr lang="en-US" sz="5600" dirty="0"/>
                <a:t>Harp-DAAL MF-ALS</a:t>
              </a:r>
            </a:p>
            <a:p>
              <a:pPr marL="517525" lvl="1" indent="-276225">
                <a:spcBef>
                  <a:spcPts val="600"/>
                </a:spcBef>
                <a:buFont typeface="Wingdings" panose="05000000000000000000" pitchFamily="2" charset="2"/>
                <a:buChar char="§"/>
              </a:pPr>
              <a:r>
                <a:rPr lang="en-US" sz="5600" dirty="0"/>
                <a:t>Harp-DAAL SVD</a:t>
              </a:r>
            </a:p>
            <a:p>
              <a:pPr marL="517525" lvl="1" indent="-276225">
                <a:spcBef>
                  <a:spcPts val="600"/>
                </a:spcBef>
                <a:buFont typeface="Wingdings" panose="05000000000000000000" pitchFamily="2" charset="2"/>
                <a:buChar char="§"/>
              </a:pPr>
              <a:r>
                <a:rPr lang="en-US" sz="5600" dirty="0"/>
                <a:t>Harp-DAAL PCA</a:t>
              </a:r>
            </a:p>
            <a:p>
              <a:pPr marL="517525" lvl="1" indent="-276225">
                <a:spcBef>
                  <a:spcPts val="600"/>
                </a:spcBef>
                <a:buFont typeface="Wingdings" panose="05000000000000000000" pitchFamily="2" charset="2"/>
                <a:buChar char="§"/>
              </a:pPr>
              <a:r>
                <a:rPr lang="en-US" sz="5600" dirty="0"/>
                <a:t>Harp-DAAL Neural Networks</a:t>
              </a:r>
            </a:p>
            <a:p>
              <a:pPr marL="517525" lvl="1" indent="-276225">
                <a:spcBef>
                  <a:spcPts val="600"/>
                </a:spcBef>
                <a:buFont typeface="Wingdings" panose="05000000000000000000" pitchFamily="2" charset="2"/>
                <a:buChar char="§"/>
              </a:pPr>
              <a:r>
                <a:rPr lang="en-US" sz="5600" dirty="0"/>
                <a:t>Harp-DAAL Naïve Bayes</a:t>
              </a:r>
            </a:p>
            <a:p>
              <a:pPr marL="517525" lvl="1" indent="-276225">
                <a:spcBef>
                  <a:spcPts val="600"/>
                </a:spcBef>
                <a:buFont typeface="Wingdings" panose="05000000000000000000" pitchFamily="2" charset="2"/>
                <a:buChar char="§"/>
              </a:pPr>
              <a:r>
                <a:rPr lang="en-US" sz="5600" dirty="0"/>
                <a:t>Harp-DAAL Linear Regression</a:t>
              </a:r>
            </a:p>
            <a:p>
              <a:pPr marL="517525" lvl="1" indent="-276225">
                <a:spcBef>
                  <a:spcPts val="600"/>
                </a:spcBef>
                <a:buFont typeface="Wingdings" panose="05000000000000000000" pitchFamily="2" charset="2"/>
                <a:buChar char="§"/>
              </a:pPr>
              <a:r>
                <a:rPr lang="en-US" sz="5600" dirty="0"/>
                <a:t>Harp-DAAL Ridge Regression</a:t>
              </a:r>
            </a:p>
            <a:p>
              <a:pPr marL="517525" lvl="1" indent="-276225">
                <a:spcBef>
                  <a:spcPts val="600"/>
                </a:spcBef>
                <a:buFont typeface="Wingdings" panose="05000000000000000000" pitchFamily="2" charset="2"/>
                <a:buChar char="§"/>
              </a:pPr>
              <a:r>
                <a:rPr lang="en-US" sz="5600" dirty="0"/>
                <a:t>Harp-DAAL  QR Decomposition</a:t>
              </a:r>
            </a:p>
            <a:p>
              <a:pPr marL="517525" lvl="1" indent="-276225">
                <a:spcBef>
                  <a:spcPts val="600"/>
                </a:spcBef>
                <a:buFont typeface="Wingdings" panose="05000000000000000000" pitchFamily="2" charset="2"/>
                <a:buChar char="§"/>
              </a:pPr>
              <a:r>
                <a:rPr lang="en-US" sz="5600" dirty="0"/>
                <a:t>Harp-DAAL Low Order Moments</a:t>
              </a:r>
            </a:p>
            <a:p>
              <a:pPr marL="517525" lvl="1" indent="-276225">
                <a:spcBef>
                  <a:spcPts val="600"/>
                </a:spcBef>
                <a:buFont typeface="Wingdings" panose="05000000000000000000" pitchFamily="2" charset="2"/>
                <a:buChar char="§"/>
              </a:pPr>
              <a:r>
                <a:rPr lang="en-US" sz="5600" dirty="0"/>
                <a:t>Harp-DAAL Covariance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04412"/>
              <a:ext cx="8560800" cy="4841745"/>
            </a:xfrm>
            <a:prstGeom prst="rect">
              <a:avLst/>
            </a:prstGeom>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346157"/>
              <a:ext cx="12191999"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388093" y="714813"/>
              <a:ext cx="5172707" cy="789599"/>
            </a:xfrm>
            <a:prstGeom prst="rect">
              <a:avLst/>
            </a:prstGeom>
            <a:solidFill>
              <a:schemeClr val="lt1"/>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bg1"/>
                </a:solidFill>
              </a:endParaRPr>
            </a:p>
          </p:txBody>
        </p:sp>
        <p:sp>
          <p:nvSpPr>
            <p:cNvPr id="2" name="Title 1"/>
            <p:cNvSpPr txBox="1">
              <a:spLocks/>
            </p:cNvSpPr>
            <p:nvPr/>
          </p:nvSpPr>
          <p:spPr>
            <a:xfrm>
              <a:off x="-551116" y="725365"/>
              <a:ext cx="9400674" cy="620729"/>
            </a:xfrm>
            <a:prstGeom prst="rect">
              <a:avLst/>
            </a:prstGeom>
          </p:spPr>
          <p:txBody>
            <a:bodyPr>
              <a:no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r>
                <a:rPr lang="en-US" sz="2400" dirty="0"/>
                <a:t>Harp-DAAL: Prototype and Production Code</a:t>
              </a:r>
            </a:p>
            <a:p>
              <a:r>
                <a:rPr lang="en-US" sz="2400" dirty="0"/>
                <a:t> </a:t>
              </a:r>
              <a:br>
                <a:rPr lang="en-US" sz="2800" dirty="0"/>
              </a:br>
              <a:endParaRPr lang="en-US" sz="2800" dirty="0"/>
            </a:p>
          </p:txBody>
        </p:sp>
        <p:sp>
          <p:nvSpPr>
            <p:cNvPr id="7" name="TextBox 6"/>
            <p:cNvSpPr txBox="1"/>
            <p:nvPr/>
          </p:nvSpPr>
          <p:spPr>
            <a:xfrm>
              <a:off x="1897687" y="1109612"/>
              <a:ext cx="4511748" cy="369332"/>
            </a:xfrm>
            <a:prstGeom prst="rect">
              <a:avLst/>
            </a:prstGeom>
            <a:noFill/>
          </p:spPr>
          <p:txBody>
            <a:bodyPr wrap="none" rtlCol="0">
              <a:spAutoFit/>
            </a:bodyPr>
            <a:lstStyle/>
            <a:p>
              <a:r>
                <a:rPr lang="en-US" sz="1800" dirty="0">
                  <a:solidFill>
                    <a:srgbClr val="0066CC"/>
                  </a:solidFill>
                </a:rPr>
                <a:t>Available at https://dsc-spidal.github.io/harp</a:t>
              </a:r>
            </a:p>
          </p:txBody>
        </p:sp>
      </p:grpSp>
    </p:spTree>
    <p:extLst>
      <p:ext uri="{BB962C8B-B14F-4D97-AF65-F5344CB8AC3E}">
        <p14:creationId xmlns:p14="http://schemas.microsoft.com/office/powerpoint/2010/main" val="557204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01467" y="451412"/>
          <a:ext cx="11333747" cy="6345331"/>
        </p:xfrm>
        <a:graphic>
          <a:graphicData uri="http://schemas.openxmlformats.org/drawingml/2006/table">
            <a:tbl>
              <a:tblPr firstRow="1" firstCol="1" lastRow="1" lastCol="1" bandRow="1" bandCol="1">
                <a:tableStyleId>{5940675A-B579-460E-94D1-54222C63F5DA}</a:tableStyleId>
              </a:tblPr>
              <a:tblGrid>
                <a:gridCol w="1973178">
                  <a:extLst>
                    <a:ext uri="{9D8B030D-6E8A-4147-A177-3AD203B41FA5}">
                      <a16:colId xmlns:a16="http://schemas.microsoft.com/office/drawing/2014/main" val="20000"/>
                    </a:ext>
                  </a:extLst>
                </a:gridCol>
                <a:gridCol w="1964822">
                  <a:extLst>
                    <a:ext uri="{9D8B030D-6E8A-4147-A177-3AD203B41FA5}">
                      <a16:colId xmlns:a16="http://schemas.microsoft.com/office/drawing/2014/main" val="20001"/>
                    </a:ext>
                  </a:extLst>
                </a:gridCol>
                <a:gridCol w="2305168">
                  <a:extLst>
                    <a:ext uri="{9D8B030D-6E8A-4147-A177-3AD203B41FA5}">
                      <a16:colId xmlns:a16="http://schemas.microsoft.com/office/drawing/2014/main" val="20002"/>
                    </a:ext>
                  </a:extLst>
                </a:gridCol>
                <a:gridCol w="1974399">
                  <a:extLst>
                    <a:ext uri="{9D8B030D-6E8A-4147-A177-3AD203B41FA5}">
                      <a16:colId xmlns:a16="http://schemas.microsoft.com/office/drawing/2014/main" val="20003"/>
                    </a:ext>
                  </a:extLst>
                </a:gridCol>
                <a:gridCol w="1387305">
                  <a:extLst>
                    <a:ext uri="{9D8B030D-6E8A-4147-A177-3AD203B41FA5}">
                      <a16:colId xmlns:a16="http://schemas.microsoft.com/office/drawing/2014/main" val="20004"/>
                    </a:ext>
                  </a:extLst>
                </a:gridCol>
                <a:gridCol w="1728875">
                  <a:extLst>
                    <a:ext uri="{9D8B030D-6E8A-4147-A177-3AD203B41FA5}">
                      <a16:colId xmlns:a16="http://schemas.microsoft.com/office/drawing/2014/main" val="20005"/>
                    </a:ext>
                  </a:extLst>
                </a:gridCol>
              </a:tblGrid>
              <a:tr h="240246">
                <a:tc>
                  <a:txBody>
                    <a:bodyPr/>
                    <a:lstStyle/>
                    <a:p>
                      <a:pPr marL="324485" marR="206375" indent="-118745">
                        <a:lnSpc>
                          <a:spcPct val="107000"/>
                        </a:lnSpc>
                        <a:spcBef>
                          <a:spcPts val="0"/>
                        </a:spcBef>
                        <a:spcAft>
                          <a:spcPts val="0"/>
                        </a:spcAft>
                      </a:pPr>
                      <a:r>
                        <a:rPr lang="en-US" sz="1400" b="1" dirty="0">
                          <a:effectLst/>
                        </a:rPr>
                        <a:t>Algorithm</a:t>
                      </a:r>
                      <a:endParaRPr lang="en-US" sz="1400" b="1" dirty="0">
                        <a:effectLst/>
                        <a:latin typeface="Calibri"/>
                        <a:ea typeface="Calibri"/>
                        <a:cs typeface="Times New Roman"/>
                      </a:endParaRPr>
                    </a:p>
                  </a:txBody>
                  <a:tcPr marL="0" marR="0" marT="0" marB="0" anchor="ctr"/>
                </a:tc>
                <a:tc>
                  <a:txBody>
                    <a:bodyPr/>
                    <a:lstStyle/>
                    <a:p>
                      <a:pPr marL="324485" marR="206375" indent="-118745">
                        <a:lnSpc>
                          <a:spcPct val="107000"/>
                        </a:lnSpc>
                        <a:spcBef>
                          <a:spcPts val="0"/>
                        </a:spcBef>
                        <a:spcAft>
                          <a:spcPts val="0"/>
                        </a:spcAft>
                      </a:pPr>
                      <a:r>
                        <a:rPr lang="en-US" sz="1400" b="1" dirty="0">
                          <a:effectLst/>
                        </a:rPr>
                        <a:t>Category</a:t>
                      </a:r>
                      <a:endParaRPr lang="en-US" sz="1400" b="1" dirty="0">
                        <a:effectLst/>
                        <a:latin typeface="Calibri"/>
                        <a:ea typeface="Calibri"/>
                        <a:cs typeface="Times New Roman"/>
                      </a:endParaRPr>
                    </a:p>
                  </a:txBody>
                  <a:tcPr marL="0" marR="0" marT="0" marB="0" anchor="ctr"/>
                </a:tc>
                <a:tc>
                  <a:txBody>
                    <a:bodyPr/>
                    <a:lstStyle/>
                    <a:p>
                      <a:pPr marL="324485" marR="206375" indent="-118745">
                        <a:lnSpc>
                          <a:spcPct val="107000"/>
                        </a:lnSpc>
                        <a:spcBef>
                          <a:spcPts val="0"/>
                        </a:spcBef>
                        <a:spcAft>
                          <a:spcPts val="0"/>
                        </a:spcAft>
                      </a:pPr>
                      <a:r>
                        <a:rPr lang="en-US" sz="1400" b="1" dirty="0">
                          <a:effectLst/>
                        </a:rPr>
                        <a:t>Applications</a:t>
                      </a:r>
                      <a:endParaRPr lang="en-US" sz="1400" b="1" dirty="0">
                        <a:effectLst/>
                        <a:latin typeface="Calibri"/>
                        <a:ea typeface="Calibri"/>
                        <a:cs typeface="Times New Roman"/>
                      </a:endParaRPr>
                    </a:p>
                  </a:txBody>
                  <a:tcPr marL="0" marR="0" marT="0" marB="0" anchor="ctr"/>
                </a:tc>
                <a:tc>
                  <a:txBody>
                    <a:bodyPr/>
                    <a:lstStyle/>
                    <a:p>
                      <a:pPr marL="324485" marR="206375" indent="-118745">
                        <a:lnSpc>
                          <a:spcPct val="107000"/>
                        </a:lnSpc>
                        <a:spcBef>
                          <a:spcPts val="0"/>
                        </a:spcBef>
                        <a:spcAft>
                          <a:spcPts val="0"/>
                        </a:spcAft>
                      </a:pPr>
                      <a:r>
                        <a:rPr lang="en-US" sz="1400" b="1" dirty="0">
                          <a:effectLst/>
                        </a:rPr>
                        <a:t>Features</a:t>
                      </a:r>
                      <a:endParaRPr lang="en-US" sz="1400" b="1" dirty="0">
                        <a:effectLst/>
                        <a:latin typeface="Calibri"/>
                        <a:ea typeface="Calibri"/>
                        <a:cs typeface="Times New Roman"/>
                      </a:endParaRPr>
                    </a:p>
                  </a:txBody>
                  <a:tcPr marL="0" marR="0" marT="0" marB="0" anchor="ctr"/>
                </a:tc>
                <a:tc>
                  <a:txBody>
                    <a:bodyPr/>
                    <a:lstStyle/>
                    <a:p>
                      <a:pPr marL="114300" marR="206375">
                        <a:lnSpc>
                          <a:spcPct val="107000"/>
                        </a:lnSpc>
                        <a:spcBef>
                          <a:spcPts val="0"/>
                        </a:spcBef>
                        <a:spcAft>
                          <a:spcPts val="0"/>
                        </a:spcAft>
                      </a:pPr>
                      <a:r>
                        <a:rPr lang="en-US" sz="1400" b="1" dirty="0">
                          <a:effectLst/>
                        </a:rPr>
                        <a:t>Computation Model</a:t>
                      </a:r>
                      <a:endParaRPr lang="en-US" sz="1400" b="1" dirty="0">
                        <a:effectLst/>
                        <a:latin typeface="Calibri"/>
                        <a:ea typeface="Calibri"/>
                        <a:cs typeface="Times New Roman"/>
                      </a:endParaRPr>
                    </a:p>
                  </a:txBody>
                  <a:tcPr marL="0" marR="0" marT="0" marB="0" anchor="ctr"/>
                </a:tc>
                <a:tc>
                  <a:txBody>
                    <a:bodyPr/>
                    <a:lstStyle/>
                    <a:p>
                      <a:pPr marL="57150" marR="206375">
                        <a:lnSpc>
                          <a:spcPct val="107000"/>
                        </a:lnSpc>
                        <a:spcBef>
                          <a:spcPts val="0"/>
                        </a:spcBef>
                        <a:spcAft>
                          <a:spcPts val="0"/>
                        </a:spcAft>
                      </a:pPr>
                      <a:r>
                        <a:rPr lang="en-US" sz="1400" b="1" dirty="0">
                          <a:effectLst/>
                        </a:rPr>
                        <a:t>Collective Communication</a:t>
                      </a:r>
                      <a:endParaRPr lang="en-US" sz="1400" b="1" dirty="0">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554962">
                <a:tc rowSpan="2">
                  <a:txBody>
                    <a:bodyPr/>
                    <a:lstStyle/>
                    <a:p>
                      <a:pPr marL="120650" marR="114300">
                        <a:lnSpc>
                          <a:spcPct val="107000"/>
                        </a:lnSpc>
                        <a:spcBef>
                          <a:spcPts val="0"/>
                        </a:spcBef>
                        <a:spcAft>
                          <a:spcPts val="0"/>
                        </a:spcAft>
                      </a:pPr>
                      <a:r>
                        <a:rPr lang="en-US" sz="1400" b="1" dirty="0">
                          <a:effectLst/>
                        </a:rPr>
                        <a:t>K-means</a:t>
                      </a:r>
                      <a:endParaRPr lang="en-US" sz="1400" b="1" dirty="0">
                        <a:effectLst/>
                        <a:latin typeface="Calibri"/>
                        <a:ea typeface="Calibri"/>
                        <a:cs typeface="Times New Roman"/>
                      </a:endParaRPr>
                    </a:p>
                  </a:txBody>
                  <a:tcPr marL="0" marR="0" marT="0" marB="0" anchor="ctr"/>
                </a:tc>
                <a:tc rowSpan="2">
                  <a:txBody>
                    <a:bodyPr/>
                    <a:lstStyle/>
                    <a:p>
                      <a:pPr marL="120650" marR="114300">
                        <a:lnSpc>
                          <a:spcPct val="107000"/>
                        </a:lnSpc>
                        <a:spcBef>
                          <a:spcPts val="0"/>
                        </a:spcBef>
                        <a:spcAft>
                          <a:spcPts val="0"/>
                        </a:spcAft>
                      </a:pPr>
                      <a:r>
                        <a:rPr lang="en-US" sz="1400" dirty="0">
                          <a:effectLst/>
                        </a:rPr>
                        <a:t>Clustering</a:t>
                      </a:r>
                      <a:endParaRPr lang="en-US" sz="1400" dirty="0">
                        <a:effectLst/>
                        <a:latin typeface="Calibri"/>
                        <a:ea typeface="Calibri"/>
                        <a:cs typeface="Times New Roman"/>
                      </a:endParaRPr>
                    </a:p>
                  </a:txBody>
                  <a:tcPr marL="0" marR="0" marT="0" marB="0" anchor="ctr"/>
                </a:tc>
                <a:tc rowSpan="2">
                  <a:txBody>
                    <a:bodyPr/>
                    <a:lstStyle/>
                    <a:p>
                      <a:pPr marL="120650" marR="114300">
                        <a:lnSpc>
                          <a:spcPct val="107000"/>
                        </a:lnSpc>
                        <a:spcBef>
                          <a:spcPts val="0"/>
                        </a:spcBef>
                        <a:spcAft>
                          <a:spcPts val="0"/>
                        </a:spcAft>
                      </a:pPr>
                      <a:r>
                        <a:rPr lang="en-US" sz="1400" dirty="0">
                          <a:effectLst/>
                        </a:rPr>
                        <a:t>Most scientific domain</a:t>
                      </a:r>
                      <a:endParaRPr lang="en-US" sz="1400" dirty="0">
                        <a:effectLst/>
                        <a:latin typeface="Calibri"/>
                        <a:ea typeface="Calibri"/>
                        <a:cs typeface="Times New Roman"/>
                      </a:endParaRPr>
                    </a:p>
                  </a:txBody>
                  <a:tcPr marL="0" marR="0" marT="0" marB="0" anchor="ctr"/>
                </a:tc>
                <a:tc rowSpan="2">
                  <a:txBody>
                    <a:bodyPr/>
                    <a:lstStyle/>
                    <a:p>
                      <a:pPr marL="120650" marR="114300">
                        <a:lnSpc>
                          <a:spcPct val="107000"/>
                        </a:lnSpc>
                        <a:spcBef>
                          <a:spcPts val="0"/>
                        </a:spcBef>
                        <a:spcAft>
                          <a:spcPts val="0"/>
                        </a:spcAft>
                      </a:pPr>
                      <a:r>
                        <a:rPr lang="en-US" sz="1400" dirty="0">
                          <a:effectLst/>
                        </a:rPr>
                        <a:t>Vectors</a:t>
                      </a:r>
                      <a:endParaRPr lang="en-US" sz="1400"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dirty="0" err="1">
                          <a:effectLst/>
                        </a:rPr>
                        <a:t>AllReduce</a:t>
                      </a:r>
                      <a:endParaRPr lang="en-US" sz="1400" dirty="0">
                        <a:effectLst/>
                        <a:latin typeface="Calibri"/>
                        <a:ea typeface="Calibri"/>
                        <a:cs typeface="Times New Roman"/>
                      </a:endParaRPr>
                    </a:p>
                  </a:txBody>
                  <a:tcPr marL="0" marR="0" marT="0" marB="0" anchor="ctr"/>
                </a:tc>
                <a:tc>
                  <a:txBody>
                    <a:bodyPr/>
                    <a:lstStyle/>
                    <a:p>
                      <a:pPr marL="57150" marR="114300">
                        <a:lnSpc>
                          <a:spcPct val="107000"/>
                        </a:lnSpc>
                        <a:spcBef>
                          <a:spcPts val="0"/>
                        </a:spcBef>
                        <a:spcAft>
                          <a:spcPts val="0"/>
                        </a:spcAft>
                      </a:pPr>
                      <a:r>
                        <a:rPr lang="en-US" sz="1400" dirty="0" err="1">
                          <a:effectLst/>
                        </a:rPr>
                        <a:t>allreduce</a:t>
                      </a:r>
                      <a:r>
                        <a:rPr lang="en-US" sz="1400" dirty="0">
                          <a:effectLst/>
                        </a:rPr>
                        <a:t>, </a:t>
                      </a:r>
                      <a:r>
                        <a:rPr lang="en-US" sz="1400" dirty="0" err="1">
                          <a:effectLst/>
                        </a:rPr>
                        <a:t>regroup+allgather</a:t>
                      </a:r>
                      <a:r>
                        <a:rPr lang="en-US" sz="1400" dirty="0">
                          <a:effectLst/>
                        </a:rPr>
                        <a:t>, </a:t>
                      </a:r>
                      <a:r>
                        <a:rPr lang="en-US" sz="1400" dirty="0" err="1">
                          <a:effectLst/>
                        </a:rPr>
                        <a:t>broadcast+reduce</a:t>
                      </a:r>
                      <a:r>
                        <a:rPr lang="en-US" sz="1400" dirty="0">
                          <a:effectLst/>
                        </a:rPr>
                        <a:t>, </a:t>
                      </a:r>
                      <a:r>
                        <a:rPr lang="en-US" sz="1400" dirty="0" err="1">
                          <a:effectLst/>
                        </a:rPr>
                        <a:t>push+pull</a:t>
                      </a:r>
                      <a:endParaRPr lang="en-US" sz="1400" dirty="0">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1551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120650" marR="114300">
                        <a:lnSpc>
                          <a:spcPct val="107000"/>
                        </a:lnSpc>
                        <a:spcBef>
                          <a:spcPts val="0"/>
                        </a:spcBef>
                        <a:spcAft>
                          <a:spcPts val="0"/>
                        </a:spcAft>
                      </a:pPr>
                      <a:r>
                        <a:rPr lang="en-US" sz="1400">
                          <a:effectLst/>
                        </a:rPr>
                        <a:t>Rotation</a:t>
                      </a:r>
                      <a:endParaRPr lang="en-US" sz="1400">
                        <a:effectLst/>
                        <a:latin typeface="Calibri"/>
                        <a:ea typeface="Calibri"/>
                        <a:cs typeface="Times New Roman"/>
                      </a:endParaRPr>
                    </a:p>
                  </a:txBody>
                  <a:tcPr marL="0" marR="0" marT="0" marB="0" anchor="ctr"/>
                </a:tc>
                <a:tc>
                  <a:txBody>
                    <a:bodyPr/>
                    <a:lstStyle/>
                    <a:p>
                      <a:pPr marL="57150" marR="114300">
                        <a:lnSpc>
                          <a:spcPct val="107000"/>
                        </a:lnSpc>
                        <a:spcBef>
                          <a:spcPts val="0"/>
                        </a:spcBef>
                        <a:spcAft>
                          <a:spcPts val="0"/>
                        </a:spcAft>
                      </a:pPr>
                      <a:r>
                        <a:rPr lang="en-US" sz="1400" dirty="0">
                          <a:effectLst/>
                        </a:rPr>
                        <a:t>rotate</a:t>
                      </a:r>
                      <a:endParaRPr lang="en-US" sz="1400" dirty="0">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404119">
                <a:tc>
                  <a:txBody>
                    <a:bodyPr/>
                    <a:lstStyle/>
                    <a:p>
                      <a:pPr marL="120650" marR="114300">
                        <a:lnSpc>
                          <a:spcPct val="107000"/>
                        </a:lnSpc>
                        <a:spcBef>
                          <a:spcPts val="0"/>
                        </a:spcBef>
                        <a:spcAft>
                          <a:spcPts val="0"/>
                        </a:spcAft>
                      </a:pPr>
                      <a:r>
                        <a:rPr lang="en-US" sz="1400" b="1" dirty="0">
                          <a:effectLst/>
                        </a:rPr>
                        <a:t>Multi-class Logistic Regression</a:t>
                      </a:r>
                      <a:endParaRPr lang="en-US" sz="1400" b="1"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a:effectLst/>
                        </a:rPr>
                        <a:t>Classification</a:t>
                      </a:r>
                      <a:endParaRPr lang="en-US" sz="1400">
                        <a:effectLst/>
                        <a:latin typeface="Calibri"/>
                        <a:ea typeface="Calibri"/>
                        <a:cs typeface="Times New Roman"/>
                      </a:endParaRPr>
                    </a:p>
                  </a:txBody>
                  <a:tcPr marL="0" marR="0" marT="0" marB="0" anchor="ctr"/>
                </a:tc>
                <a:tc>
                  <a:txBody>
                    <a:bodyPr/>
                    <a:lstStyle/>
                    <a:p>
                      <a:pPr marL="114300" marR="114300">
                        <a:lnSpc>
                          <a:spcPct val="107000"/>
                        </a:lnSpc>
                        <a:spcBef>
                          <a:spcPts val="0"/>
                        </a:spcBef>
                        <a:spcAft>
                          <a:spcPts val="0"/>
                        </a:spcAft>
                      </a:pPr>
                      <a:r>
                        <a:rPr lang="en-US" sz="1400" dirty="0">
                          <a:effectLst/>
                        </a:rPr>
                        <a:t>Most scientific domain</a:t>
                      </a:r>
                      <a:endParaRPr lang="en-US" sz="1400"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dirty="0">
                          <a:effectLst/>
                        </a:rPr>
                        <a:t>Vectors, words</a:t>
                      </a:r>
                      <a:endParaRPr lang="en-US" sz="1400"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a:effectLst/>
                        </a:rPr>
                        <a:t>Rotation</a:t>
                      </a:r>
                      <a:endParaRPr lang="en-US" sz="1400">
                        <a:effectLst/>
                        <a:latin typeface="Calibri"/>
                        <a:ea typeface="Calibri"/>
                        <a:cs typeface="Times New Roman"/>
                      </a:endParaRPr>
                    </a:p>
                  </a:txBody>
                  <a:tcPr marL="0" marR="0" marT="0" marB="0" anchor="ctr"/>
                </a:tc>
                <a:tc>
                  <a:txBody>
                    <a:bodyPr/>
                    <a:lstStyle/>
                    <a:p>
                      <a:pPr marL="57150" marR="114300">
                        <a:lnSpc>
                          <a:spcPct val="100000"/>
                        </a:lnSpc>
                        <a:spcBef>
                          <a:spcPts val="0"/>
                        </a:spcBef>
                        <a:spcAft>
                          <a:spcPts val="0"/>
                        </a:spcAft>
                      </a:pPr>
                      <a:r>
                        <a:rPr lang="en-US" sz="1400" dirty="0">
                          <a:effectLst/>
                        </a:rPr>
                        <a:t>regroup,</a:t>
                      </a:r>
                    </a:p>
                    <a:p>
                      <a:pPr marL="57150" marR="114300">
                        <a:lnSpc>
                          <a:spcPct val="100000"/>
                        </a:lnSpc>
                        <a:spcBef>
                          <a:spcPts val="0"/>
                        </a:spcBef>
                        <a:spcAft>
                          <a:spcPts val="0"/>
                        </a:spcAft>
                      </a:pPr>
                      <a:r>
                        <a:rPr lang="en-US" sz="1400" dirty="0">
                          <a:effectLst/>
                        </a:rPr>
                        <a:t>rotate, </a:t>
                      </a:r>
                    </a:p>
                    <a:p>
                      <a:pPr marL="57150" marR="114300">
                        <a:lnSpc>
                          <a:spcPct val="100000"/>
                        </a:lnSpc>
                        <a:spcBef>
                          <a:spcPts val="0"/>
                        </a:spcBef>
                        <a:spcAft>
                          <a:spcPts val="0"/>
                        </a:spcAft>
                      </a:pPr>
                      <a:r>
                        <a:rPr lang="en-US" sz="1400" dirty="0" err="1">
                          <a:effectLst/>
                        </a:rPr>
                        <a:t>allgather</a:t>
                      </a:r>
                      <a:endParaRPr lang="en-US" sz="1400" dirty="0">
                        <a:effectLst/>
                        <a:latin typeface="Calibri"/>
                        <a:ea typeface="Calibri"/>
                        <a:cs typeface="Times New Roman"/>
                      </a:endParaRPr>
                    </a:p>
                  </a:txBody>
                  <a:tcPr marL="0" marR="0" marT="0" marB="0"/>
                </a:tc>
                <a:extLst>
                  <a:ext uri="{0D108BD9-81ED-4DB2-BD59-A6C34878D82A}">
                    <a16:rowId xmlns:a16="http://schemas.microsoft.com/office/drawing/2014/main" val="10003"/>
                  </a:ext>
                </a:extLst>
              </a:tr>
              <a:tr h="232531">
                <a:tc>
                  <a:txBody>
                    <a:bodyPr/>
                    <a:lstStyle/>
                    <a:p>
                      <a:pPr marL="120650" marR="114300">
                        <a:lnSpc>
                          <a:spcPct val="107000"/>
                        </a:lnSpc>
                        <a:spcBef>
                          <a:spcPts val="0"/>
                        </a:spcBef>
                        <a:spcAft>
                          <a:spcPts val="0"/>
                        </a:spcAft>
                      </a:pPr>
                      <a:r>
                        <a:rPr lang="en-US" sz="1400" b="1" dirty="0">
                          <a:effectLst/>
                        </a:rPr>
                        <a:t>Random Forests</a:t>
                      </a:r>
                      <a:endParaRPr lang="en-US" sz="1400" b="1"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a:effectLst/>
                        </a:rPr>
                        <a:t>Classification</a:t>
                      </a:r>
                      <a:endParaRPr lang="en-US" sz="1400">
                        <a:effectLst/>
                        <a:latin typeface="Calibri"/>
                        <a:ea typeface="Calibri"/>
                        <a:cs typeface="Times New Roman"/>
                      </a:endParaRPr>
                    </a:p>
                  </a:txBody>
                  <a:tcPr marL="0" marR="0" marT="0" marB="0" anchor="ctr"/>
                </a:tc>
                <a:tc>
                  <a:txBody>
                    <a:bodyPr/>
                    <a:lstStyle/>
                    <a:p>
                      <a:pPr marL="114300" marR="114300">
                        <a:lnSpc>
                          <a:spcPct val="107000"/>
                        </a:lnSpc>
                        <a:spcBef>
                          <a:spcPts val="0"/>
                        </a:spcBef>
                        <a:spcAft>
                          <a:spcPts val="0"/>
                        </a:spcAft>
                      </a:pPr>
                      <a:r>
                        <a:rPr lang="en-US" sz="1400">
                          <a:effectLst/>
                        </a:rPr>
                        <a:t>Most scientific domain</a:t>
                      </a:r>
                      <a:endParaRPr lang="en-US" sz="140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dirty="0">
                          <a:effectLst/>
                        </a:rPr>
                        <a:t>Vectors</a:t>
                      </a:r>
                      <a:endParaRPr lang="en-US" sz="1400"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a:effectLst/>
                        </a:rPr>
                        <a:t>AllReduce</a:t>
                      </a:r>
                      <a:endParaRPr lang="en-US" sz="1400">
                        <a:effectLst/>
                        <a:latin typeface="Calibri"/>
                        <a:ea typeface="Calibri"/>
                        <a:cs typeface="Times New Roman"/>
                      </a:endParaRPr>
                    </a:p>
                  </a:txBody>
                  <a:tcPr marL="0" marR="0" marT="0" marB="0" anchor="ctr"/>
                </a:tc>
                <a:tc>
                  <a:txBody>
                    <a:bodyPr/>
                    <a:lstStyle/>
                    <a:p>
                      <a:pPr marL="57150" marR="114300">
                        <a:lnSpc>
                          <a:spcPct val="107000"/>
                        </a:lnSpc>
                        <a:spcBef>
                          <a:spcPts val="0"/>
                        </a:spcBef>
                        <a:spcAft>
                          <a:spcPts val="0"/>
                        </a:spcAft>
                      </a:pPr>
                      <a:r>
                        <a:rPr lang="en-US" sz="1400" dirty="0" err="1">
                          <a:effectLst/>
                        </a:rPr>
                        <a:t>allreduce</a:t>
                      </a:r>
                      <a:endParaRPr lang="en-US" sz="1400" dirty="0">
                        <a:effectLst/>
                        <a:latin typeface="Calibri"/>
                        <a:ea typeface="Calibri"/>
                        <a:cs typeface="Times New Roman"/>
                      </a:endParaRPr>
                    </a:p>
                  </a:txBody>
                  <a:tcPr marL="0" marR="0" marT="0" marB="0" anchor="ctr"/>
                </a:tc>
                <a:extLst>
                  <a:ext uri="{0D108BD9-81ED-4DB2-BD59-A6C34878D82A}">
                    <a16:rowId xmlns:a16="http://schemas.microsoft.com/office/drawing/2014/main" val="10004"/>
                  </a:ext>
                </a:extLst>
              </a:tr>
              <a:tr h="251980">
                <a:tc>
                  <a:txBody>
                    <a:bodyPr/>
                    <a:lstStyle/>
                    <a:p>
                      <a:pPr marL="120650" marR="114300">
                        <a:lnSpc>
                          <a:spcPct val="107000"/>
                        </a:lnSpc>
                        <a:spcBef>
                          <a:spcPts val="0"/>
                        </a:spcBef>
                        <a:spcAft>
                          <a:spcPts val="0"/>
                        </a:spcAft>
                      </a:pPr>
                      <a:r>
                        <a:rPr lang="en-US" sz="1400" b="1" dirty="0">
                          <a:effectLst/>
                        </a:rPr>
                        <a:t>Support Vector Machine</a:t>
                      </a:r>
                      <a:endParaRPr lang="en-US" sz="1400" b="1"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a:effectLst/>
                        </a:rPr>
                        <a:t>Classification, Regression</a:t>
                      </a:r>
                      <a:endParaRPr lang="en-US" sz="1400">
                        <a:effectLst/>
                        <a:latin typeface="Calibri"/>
                        <a:ea typeface="Calibri"/>
                        <a:cs typeface="Times New Roman"/>
                      </a:endParaRPr>
                    </a:p>
                  </a:txBody>
                  <a:tcPr marL="0" marR="0" marT="0" marB="0" anchor="ctr"/>
                </a:tc>
                <a:tc>
                  <a:txBody>
                    <a:bodyPr/>
                    <a:lstStyle/>
                    <a:p>
                      <a:pPr marL="114300" marR="114300">
                        <a:lnSpc>
                          <a:spcPct val="107000"/>
                        </a:lnSpc>
                        <a:spcBef>
                          <a:spcPts val="0"/>
                        </a:spcBef>
                        <a:spcAft>
                          <a:spcPts val="0"/>
                        </a:spcAft>
                      </a:pPr>
                      <a:r>
                        <a:rPr lang="en-US" sz="1400">
                          <a:effectLst/>
                        </a:rPr>
                        <a:t>Most scientific domain</a:t>
                      </a:r>
                      <a:endParaRPr lang="en-US" sz="140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dirty="0">
                          <a:effectLst/>
                        </a:rPr>
                        <a:t>Vectors</a:t>
                      </a:r>
                      <a:endParaRPr lang="en-US" sz="1400"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a:effectLst/>
                        </a:rPr>
                        <a:t>AllReduce</a:t>
                      </a:r>
                      <a:endParaRPr lang="en-US" sz="1400">
                        <a:effectLst/>
                        <a:latin typeface="Calibri"/>
                        <a:ea typeface="Calibri"/>
                        <a:cs typeface="Times New Roman"/>
                      </a:endParaRPr>
                    </a:p>
                  </a:txBody>
                  <a:tcPr marL="0" marR="0" marT="0" marB="0" anchor="ctr"/>
                </a:tc>
                <a:tc>
                  <a:txBody>
                    <a:bodyPr/>
                    <a:lstStyle/>
                    <a:p>
                      <a:pPr marL="57150" marR="114300">
                        <a:lnSpc>
                          <a:spcPct val="107000"/>
                        </a:lnSpc>
                        <a:spcBef>
                          <a:spcPts val="0"/>
                        </a:spcBef>
                        <a:spcAft>
                          <a:spcPts val="0"/>
                        </a:spcAft>
                      </a:pPr>
                      <a:r>
                        <a:rPr lang="en-US" sz="1400" dirty="0" err="1">
                          <a:effectLst/>
                        </a:rPr>
                        <a:t>allgather</a:t>
                      </a:r>
                      <a:endParaRPr lang="en-US" sz="1400" dirty="0">
                        <a:effectLst/>
                        <a:latin typeface="Calibri"/>
                        <a:ea typeface="Calibri"/>
                        <a:cs typeface="Times New Roman"/>
                      </a:endParaRPr>
                    </a:p>
                  </a:txBody>
                  <a:tcPr marL="0" marR="0" marT="0" marB="0" anchor="ctr"/>
                </a:tc>
                <a:extLst>
                  <a:ext uri="{0D108BD9-81ED-4DB2-BD59-A6C34878D82A}">
                    <a16:rowId xmlns:a16="http://schemas.microsoft.com/office/drawing/2014/main" val="10005"/>
                  </a:ext>
                </a:extLst>
              </a:tr>
              <a:tr h="228641">
                <a:tc>
                  <a:txBody>
                    <a:bodyPr/>
                    <a:lstStyle/>
                    <a:p>
                      <a:pPr marL="120650" marR="114300">
                        <a:lnSpc>
                          <a:spcPct val="107000"/>
                        </a:lnSpc>
                        <a:spcBef>
                          <a:spcPts val="0"/>
                        </a:spcBef>
                        <a:spcAft>
                          <a:spcPts val="0"/>
                        </a:spcAft>
                      </a:pPr>
                      <a:r>
                        <a:rPr lang="en-US" sz="1400" b="1" dirty="0">
                          <a:effectLst/>
                        </a:rPr>
                        <a:t>Neural Networks</a:t>
                      </a:r>
                      <a:endParaRPr lang="en-US" sz="1400" b="1"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a:effectLst/>
                        </a:rPr>
                        <a:t>Classification</a:t>
                      </a:r>
                      <a:endParaRPr lang="en-US" sz="1400">
                        <a:effectLst/>
                        <a:latin typeface="Calibri"/>
                        <a:ea typeface="Calibri"/>
                        <a:cs typeface="Times New Roman"/>
                      </a:endParaRPr>
                    </a:p>
                  </a:txBody>
                  <a:tcPr marL="0" marR="0" marT="0" marB="0" anchor="ctr"/>
                </a:tc>
                <a:tc>
                  <a:txBody>
                    <a:bodyPr/>
                    <a:lstStyle/>
                    <a:p>
                      <a:pPr marL="114300" marR="114300">
                        <a:lnSpc>
                          <a:spcPct val="107000"/>
                        </a:lnSpc>
                        <a:spcBef>
                          <a:spcPts val="0"/>
                        </a:spcBef>
                        <a:spcAft>
                          <a:spcPts val="0"/>
                        </a:spcAft>
                      </a:pPr>
                      <a:r>
                        <a:rPr lang="en-US" sz="1400">
                          <a:effectLst/>
                        </a:rPr>
                        <a:t>Image processing, </a:t>
                      </a:r>
                    </a:p>
                    <a:p>
                      <a:pPr marL="114300" marR="114300">
                        <a:lnSpc>
                          <a:spcPct val="107000"/>
                        </a:lnSpc>
                        <a:spcBef>
                          <a:spcPts val="0"/>
                        </a:spcBef>
                        <a:spcAft>
                          <a:spcPts val="0"/>
                        </a:spcAft>
                      </a:pPr>
                      <a:r>
                        <a:rPr lang="en-US" sz="1400">
                          <a:effectLst/>
                        </a:rPr>
                        <a:t>voice recognition</a:t>
                      </a:r>
                      <a:endParaRPr lang="en-US" sz="140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dirty="0">
                          <a:effectLst/>
                        </a:rPr>
                        <a:t>Vectors</a:t>
                      </a:r>
                      <a:endParaRPr lang="en-US" sz="1400"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a:effectLst/>
                        </a:rPr>
                        <a:t>AllReduce</a:t>
                      </a:r>
                      <a:endParaRPr lang="en-US" sz="1400">
                        <a:effectLst/>
                        <a:latin typeface="Calibri"/>
                        <a:ea typeface="Calibri"/>
                        <a:cs typeface="Times New Roman"/>
                      </a:endParaRPr>
                    </a:p>
                  </a:txBody>
                  <a:tcPr marL="0" marR="0" marT="0" marB="0" anchor="ctr"/>
                </a:tc>
                <a:tc>
                  <a:txBody>
                    <a:bodyPr/>
                    <a:lstStyle/>
                    <a:p>
                      <a:pPr marL="57150" marR="114300">
                        <a:lnSpc>
                          <a:spcPct val="107000"/>
                        </a:lnSpc>
                        <a:spcBef>
                          <a:spcPts val="0"/>
                        </a:spcBef>
                        <a:spcAft>
                          <a:spcPts val="0"/>
                        </a:spcAft>
                      </a:pPr>
                      <a:r>
                        <a:rPr lang="en-US" sz="1400" dirty="0" err="1">
                          <a:effectLst/>
                        </a:rPr>
                        <a:t>allreduce</a:t>
                      </a:r>
                      <a:endParaRPr lang="en-US" sz="1400" dirty="0">
                        <a:effectLst/>
                        <a:latin typeface="Calibri"/>
                        <a:ea typeface="Calibri"/>
                        <a:cs typeface="Times New Roman"/>
                      </a:endParaRPr>
                    </a:p>
                  </a:txBody>
                  <a:tcPr marL="0" marR="0" marT="0" marB="0" anchor="ctr"/>
                </a:tc>
                <a:extLst>
                  <a:ext uri="{0D108BD9-81ED-4DB2-BD59-A6C34878D82A}">
                    <a16:rowId xmlns:a16="http://schemas.microsoft.com/office/drawing/2014/main" val="10006"/>
                  </a:ext>
                </a:extLst>
              </a:tr>
              <a:tr h="376458">
                <a:tc>
                  <a:txBody>
                    <a:bodyPr/>
                    <a:lstStyle/>
                    <a:p>
                      <a:pPr marL="120650" marR="114300">
                        <a:lnSpc>
                          <a:spcPct val="107000"/>
                        </a:lnSpc>
                        <a:spcBef>
                          <a:spcPts val="0"/>
                        </a:spcBef>
                        <a:spcAft>
                          <a:spcPts val="0"/>
                        </a:spcAft>
                      </a:pPr>
                      <a:r>
                        <a:rPr lang="en-US" sz="1400" b="1" dirty="0">
                          <a:effectLst/>
                        </a:rPr>
                        <a:t>Latent </a:t>
                      </a:r>
                      <a:r>
                        <a:rPr lang="en-US" sz="1400" b="1" dirty="0" err="1">
                          <a:effectLst/>
                        </a:rPr>
                        <a:t>Dirichlet</a:t>
                      </a:r>
                      <a:r>
                        <a:rPr lang="en-US" sz="1400" b="1" dirty="0">
                          <a:effectLst/>
                        </a:rPr>
                        <a:t> Allocation</a:t>
                      </a:r>
                      <a:endParaRPr lang="en-US" sz="1400" b="1"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a:effectLst/>
                        </a:rPr>
                        <a:t>Structure learning  (Latent topic model)</a:t>
                      </a:r>
                      <a:endParaRPr lang="en-US" sz="1400">
                        <a:effectLst/>
                        <a:latin typeface="Calibri"/>
                        <a:ea typeface="Calibri"/>
                        <a:cs typeface="Times New Roman"/>
                      </a:endParaRPr>
                    </a:p>
                  </a:txBody>
                  <a:tcPr marL="0" marR="0" marT="0" marB="0" anchor="ctr"/>
                </a:tc>
                <a:tc>
                  <a:txBody>
                    <a:bodyPr/>
                    <a:lstStyle/>
                    <a:p>
                      <a:pPr marL="114300" marR="114300">
                        <a:lnSpc>
                          <a:spcPct val="107000"/>
                        </a:lnSpc>
                        <a:spcBef>
                          <a:spcPts val="0"/>
                        </a:spcBef>
                        <a:spcAft>
                          <a:spcPts val="0"/>
                        </a:spcAft>
                      </a:pPr>
                      <a:r>
                        <a:rPr lang="en-US" sz="1400" dirty="0">
                          <a:effectLst/>
                        </a:rPr>
                        <a:t>Text mining, Bioinformatics, Image Processing</a:t>
                      </a:r>
                      <a:endParaRPr lang="en-US" sz="1400"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dirty="0">
                          <a:effectLst/>
                        </a:rPr>
                        <a:t>Sparse vectors; Bag of words</a:t>
                      </a:r>
                      <a:endParaRPr lang="en-US" sz="1400"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dirty="0">
                          <a:effectLst/>
                        </a:rPr>
                        <a:t>Rotation</a:t>
                      </a:r>
                      <a:endParaRPr lang="en-US" sz="1400" dirty="0">
                        <a:effectLst/>
                        <a:latin typeface="Calibri"/>
                        <a:ea typeface="Calibri"/>
                        <a:cs typeface="Times New Roman"/>
                      </a:endParaRPr>
                    </a:p>
                  </a:txBody>
                  <a:tcPr marL="0" marR="0" marT="0" marB="0" anchor="ctr"/>
                </a:tc>
                <a:tc>
                  <a:txBody>
                    <a:bodyPr/>
                    <a:lstStyle/>
                    <a:p>
                      <a:pPr marL="57150" marR="114300">
                        <a:lnSpc>
                          <a:spcPct val="107000"/>
                        </a:lnSpc>
                        <a:spcBef>
                          <a:spcPts val="0"/>
                        </a:spcBef>
                        <a:spcAft>
                          <a:spcPts val="0"/>
                        </a:spcAft>
                      </a:pPr>
                      <a:r>
                        <a:rPr lang="en-US" sz="1400" dirty="0">
                          <a:effectLst/>
                        </a:rPr>
                        <a:t>rotate, </a:t>
                      </a:r>
                    </a:p>
                    <a:p>
                      <a:pPr marL="57150" marR="114300">
                        <a:lnSpc>
                          <a:spcPct val="107000"/>
                        </a:lnSpc>
                        <a:spcBef>
                          <a:spcPts val="0"/>
                        </a:spcBef>
                        <a:spcAft>
                          <a:spcPts val="0"/>
                        </a:spcAft>
                      </a:pPr>
                      <a:r>
                        <a:rPr lang="en-US" sz="1400" dirty="0" err="1">
                          <a:effectLst/>
                        </a:rPr>
                        <a:t>allreduce</a:t>
                      </a:r>
                      <a:endParaRPr lang="en-US" sz="1400" dirty="0">
                        <a:effectLst/>
                        <a:latin typeface="Calibri"/>
                        <a:ea typeface="Calibri"/>
                        <a:cs typeface="Times New Roman"/>
                      </a:endParaRPr>
                    </a:p>
                  </a:txBody>
                  <a:tcPr marL="0" marR="0" marT="0" marB="0" anchor="ctr"/>
                </a:tc>
                <a:extLst>
                  <a:ext uri="{0D108BD9-81ED-4DB2-BD59-A6C34878D82A}">
                    <a16:rowId xmlns:a16="http://schemas.microsoft.com/office/drawing/2014/main" val="10007"/>
                  </a:ext>
                </a:extLst>
              </a:tr>
              <a:tr h="554962">
                <a:tc>
                  <a:txBody>
                    <a:bodyPr/>
                    <a:lstStyle/>
                    <a:p>
                      <a:pPr marL="120650" marR="114300">
                        <a:lnSpc>
                          <a:spcPct val="107000"/>
                        </a:lnSpc>
                        <a:spcBef>
                          <a:spcPts val="0"/>
                        </a:spcBef>
                        <a:spcAft>
                          <a:spcPts val="0"/>
                        </a:spcAft>
                      </a:pPr>
                      <a:r>
                        <a:rPr lang="en-US" sz="1400" b="1" dirty="0">
                          <a:effectLst/>
                        </a:rPr>
                        <a:t>Matrix Factorization</a:t>
                      </a:r>
                      <a:endParaRPr lang="en-US" sz="1400" b="1"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a:effectLst/>
                        </a:rPr>
                        <a:t>Structure learning (Matrix completion)</a:t>
                      </a:r>
                      <a:endParaRPr lang="en-US" sz="140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a:effectLst/>
                        </a:rPr>
                        <a:t>Recommender system</a:t>
                      </a:r>
                      <a:endParaRPr lang="en-US" sz="140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dirty="0">
                          <a:effectLst/>
                        </a:rPr>
                        <a:t>Irregular sparse Matrix; Dense model vectors</a:t>
                      </a:r>
                      <a:endParaRPr lang="en-US" sz="1400"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dirty="0">
                          <a:effectLst/>
                        </a:rPr>
                        <a:t>Rotation</a:t>
                      </a:r>
                      <a:endParaRPr lang="en-US" sz="1400" dirty="0">
                        <a:effectLst/>
                        <a:latin typeface="Calibri"/>
                        <a:ea typeface="Calibri"/>
                        <a:cs typeface="Times New Roman"/>
                      </a:endParaRPr>
                    </a:p>
                  </a:txBody>
                  <a:tcPr marL="0" marR="0" marT="0" marB="0" anchor="ctr"/>
                </a:tc>
                <a:tc>
                  <a:txBody>
                    <a:bodyPr/>
                    <a:lstStyle/>
                    <a:p>
                      <a:pPr marL="57150" marR="114300">
                        <a:lnSpc>
                          <a:spcPct val="107000"/>
                        </a:lnSpc>
                        <a:spcBef>
                          <a:spcPts val="0"/>
                        </a:spcBef>
                        <a:spcAft>
                          <a:spcPts val="0"/>
                        </a:spcAft>
                      </a:pPr>
                      <a:r>
                        <a:rPr lang="en-US" sz="1400" dirty="0">
                          <a:effectLst/>
                        </a:rPr>
                        <a:t>rotate</a:t>
                      </a:r>
                      <a:endParaRPr lang="en-US" sz="1400" dirty="0">
                        <a:effectLst/>
                        <a:latin typeface="Calibri"/>
                        <a:ea typeface="Calibri"/>
                        <a:cs typeface="Times New Roman"/>
                      </a:endParaRPr>
                    </a:p>
                  </a:txBody>
                  <a:tcPr marL="0" marR="0" marT="0" marB="0" anchor="ctr"/>
                </a:tc>
                <a:extLst>
                  <a:ext uri="{0D108BD9-81ED-4DB2-BD59-A6C34878D82A}">
                    <a16:rowId xmlns:a16="http://schemas.microsoft.com/office/drawing/2014/main" val="10008"/>
                  </a:ext>
                </a:extLst>
              </a:tr>
              <a:tr h="443969">
                <a:tc>
                  <a:txBody>
                    <a:bodyPr/>
                    <a:lstStyle/>
                    <a:p>
                      <a:pPr marL="120650" marR="114300">
                        <a:lnSpc>
                          <a:spcPct val="107000"/>
                        </a:lnSpc>
                        <a:spcBef>
                          <a:spcPts val="0"/>
                        </a:spcBef>
                        <a:spcAft>
                          <a:spcPts val="0"/>
                        </a:spcAft>
                      </a:pPr>
                      <a:r>
                        <a:rPr lang="en-US" sz="1400" b="1" dirty="0">
                          <a:effectLst/>
                        </a:rPr>
                        <a:t>Multi-Dimensional Scaling</a:t>
                      </a:r>
                      <a:endParaRPr lang="en-US" sz="1400" b="1"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a:effectLst/>
                        </a:rPr>
                        <a:t>Dimension reduction</a:t>
                      </a:r>
                      <a:endParaRPr lang="en-US" sz="1400">
                        <a:effectLst/>
                        <a:latin typeface="Calibri"/>
                        <a:ea typeface="Calibri"/>
                        <a:cs typeface="Times New Roman"/>
                      </a:endParaRPr>
                    </a:p>
                  </a:txBody>
                  <a:tcPr marL="0" marR="0" marT="0" marB="0" anchor="ctr"/>
                </a:tc>
                <a:tc>
                  <a:txBody>
                    <a:bodyPr/>
                    <a:lstStyle/>
                    <a:p>
                      <a:pPr marL="120650" marR="114300">
                        <a:lnSpc>
                          <a:spcPct val="100000"/>
                        </a:lnSpc>
                        <a:spcBef>
                          <a:spcPts val="0"/>
                        </a:spcBef>
                        <a:spcAft>
                          <a:spcPts val="0"/>
                        </a:spcAft>
                      </a:pPr>
                      <a:r>
                        <a:rPr lang="en-US" sz="1400" dirty="0">
                          <a:effectLst/>
                        </a:rPr>
                        <a:t>Visualization and nonlinear identification of principal components</a:t>
                      </a:r>
                      <a:endParaRPr lang="en-US" sz="1400"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dirty="0">
                          <a:effectLst/>
                        </a:rPr>
                        <a:t>Vectors</a:t>
                      </a:r>
                      <a:endParaRPr lang="en-US" sz="1400"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dirty="0" err="1">
                          <a:effectLst/>
                        </a:rPr>
                        <a:t>AllReduce</a:t>
                      </a:r>
                      <a:endParaRPr lang="en-US" sz="1400" dirty="0">
                        <a:effectLst/>
                        <a:latin typeface="Calibri"/>
                        <a:ea typeface="Calibri"/>
                        <a:cs typeface="Times New Roman"/>
                      </a:endParaRPr>
                    </a:p>
                  </a:txBody>
                  <a:tcPr marL="0" marR="0" marT="0" marB="0" anchor="ctr"/>
                </a:tc>
                <a:tc>
                  <a:txBody>
                    <a:bodyPr/>
                    <a:lstStyle/>
                    <a:p>
                      <a:pPr marL="57150" marR="114300">
                        <a:lnSpc>
                          <a:spcPct val="107000"/>
                        </a:lnSpc>
                        <a:spcBef>
                          <a:spcPts val="0"/>
                        </a:spcBef>
                        <a:spcAft>
                          <a:spcPts val="0"/>
                        </a:spcAft>
                      </a:pPr>
                      <a:r>
                        <a:rPr lang="en-US" sz="1400" dirty="0" err="1">
                          <a:effectLst/>
                        </a:rPr>
                        <a:t>allgarther</a:t>
                      </a:r>
                      <a:r>
                        <a:rPr lang="en-US" sz="1400" dirty="0">
                          <a:effectLst/>
                        </a:rPr>
                        <a:t>, </a:t>
                      </a:r>
                      <a:r>
                        <a:rPr lang="en-US" sz="1400" dirty="0" err="1">
                          <a:effectLst/>
                        </a:rPr>
                        <a:t>allreduce</a:t>
                      </a:r>
                      <a:endParaRPr lang="en-US" sz="1400" dirty="0">
                        <a:effectLst/>
                        <a:latin typeface="Calibri"/>
                        <a:ea typeface="Calibri"/>
                        <a:cs typeface="Times New Roman"/>
                      </a:endParaRPr>
                    </a:p>
                  </a:txBody>
                  <a:tcPr marL="0" marR="0" marT="0" marB="0" anchor="ctr"/>
                </a:tc>
                <a:extLst>
                  <a:ext uri="{0D108BD9-81ED-4DB2-BD59-A6C34878D82A}">
                    <a16:rowId xmlns:a16="http://schemas.microsoft.com/office/drawing/2014/main" val="10009"/>
                  </a:ext>
                </a:extLst>
              </a:tr>
              <a:tr h="621522">
                <a:tc>
                  <a:txBody>
                    <a:bodyPr/>
                    <a:lstStyle/>
                    <a:p>
                      <a:pPr marL="120650" marR="114300">
                        <a:lnSpc>
                          <a:spcPct val="107000"/>
                        </a:lnSpc>
                        <a:spcBef>
                          <a:spcPts val="0"/>
                        </a:spcBef>
                        <a:spcAft>
                          <a:spcPts val="0"/>
                        </a:spcAft>
                      </a:pPr>
                      <a:r>
                        <a:rPr lang="en-US" sz="1400" b="1" dirty="0">
                          <a:effectLst/>
                        </a:rPr>
                        <a:t>Subgraph Mining</a:t>
                      </a:r>
                      <a:endParaRPr lang="en-US" sz="1400" b="1"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dirty="0">
                          <a:effectLst/>
                        </a:rPr>
                        <a:t>Graph</a:t>
                      </a:r>
                      <a:endParaRPr lang="en-US" sz="1400" dirty="0">
                        <a:effectLst/>
                        <a:latin typeface="Calibri"/>
                        <a:ea typeface="Calibri"/>
                        <a:cs typeface="Times New Roman"/>
                      </a:endParaRPr>
                    </a:p>
                  </a:txBody>
                  <a:tcPr marL="0" marR="0" marT="0" marB="0" anchor="ctr"/>
                </a:tc>
                <a:tc>
                  <a:txBody>
                    <a:bodyPr/>
                    <a:lstStyle/>
                    <a:p>
                      <a:pPr marL="120650" marR="114300">
                        <a:lnSpc>
                          <a:spcPct val="100000"/>
                        </a:lnSpc>
                        <a:spcBef>
                          <a:spcPts val="0"/>
                        </a:spcBef>
                        <a:spcAft>
                          <a:spcPts val="0"/>
                        </a:spcAft>
                      </a:pPr>
                      <a:r>
                        <a:rPr lang="en-US" sz="1400" dirty="0">
                          <a:effectLst/>
                        </a:rPr>
                        <a:t>Social network analysis, data mining, </a:t>
                      </a:r>
                    </a:p>
                    <a:p>
                      <a:pPr marL="120650" marR="114300">
                        <a:lnSpc>
                          <a:spcPct val="100000"/>
                        </a:lnSpc>
                        <a:spcBef>
                          <a:spcPts val="0"/>
                        </a:spcBef>
                        <a:spcAft>
                          <a:spcPts val="0"/>
                        </a:spcAft>
                      </a:pPr>
                      <a:r>
                        <a:rPr lang="en-US" sz="1400" dirty="0">
                          <a:effectLst/>
                        </a:rPr>
                        <a:t>fraud detection, chemical informatics, bioinformatics</a:t>
                      </a:r>
                      <a:endParaRPr lang="en-US" sz="1400"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dirty="0">
                          <a:effectLst/>
                        </a:rPr>
                        <a:t>Graph, subgraph</a:t>
                      </a:r>
                      <a:endParaRPr lang="en-US" sz="1400"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dirty="0">
                          <a:effectLst/>
                        </a:rPr>
                        <a:t>Rotation</a:t>
                      </a:r>
                      <a:endParaRPr lang="en-US" sz="1400" dirty="0">
                        <a:effectLst/>
                        <a:latin typeface="Calibri"/>
                        <a:ea typeface="Calibri"/>
                        <a:cs typeface="Times New Roman"/>
                      </a:endParaRPr>
                    </a:p>
                  </a:txBody>
                  <a:tcPr marL="0" marR="0" marT="0" marB="0" anchor="ctr"/>
                </a:tc>
                <a:tc>
                  <a:txBody>
                    <a:bodyPr/>
                    <a:lstStyle/>
                    <a:p>
                      <a:pPr marL="57150" marR="114300">
                        <a:lnSpc>
                          <a:spcPct val="107000"/>
                        </a:lnSpc>
                        <a:spcBef>
                          <a:spcPts val="0"/>
                        </a:spcBef>
                        <a:spcAft>
                          <a:spcPts val="0"/>
                        </a:spcAft>
                      </a:pPr>
                      <a:r>
                        <a:rPr lang="en-US" sz="1400" dirty="0">
                          <a:effectLst/>
                        </a:rPr>
                        <a:t>rotate</a:t>
                      </a:r>
                      <a:endParaRPr lang="en-US" sz="1400" dirty="0">
                        <a:effectLst/>
                        <a:latin typeface="Calibri"/>
                        <a:ea typeface="Calibri"/>
                        <a:cs typeface="Times New Roman"/>
                      </a:endParaRPr>
                    </a:p>
                  </a:txBody>
                  <a:tcPr marL="0" marR="0" marT="0" marB="0" anchor="ctr"/>
                </a:tc>
                <a:extLst>
                  <a:ext uri="{0D108BD9-81ED-4DB2-BD59-A6C34878D82A}">
                    <a16:rowId xmlns:a16="http://schemas.microsoft.com/office/drawing/2014/main" val="10010"/>
                  </a:ext>
                </a:extLst>
              </a:tr>
              <a:tr h="368678">
                <a:tc>
                  <a:txBody>
                    <a:bodyPr/>
                    <a:lstStyle/>
                    <a:p>
                      <a:pPr marL="120650" marR="114300">
                        <a:lnSpc>
                          <a:spcPct val="107000"/>
                        </a:lnSpc>
                        <a:spcBef>
                          <a:spcPts val="0"/>
                        </a:spcBef>
                        <a:spcAft>
                          <a:spcPts val="0"/>
                        </a:spcAft>
                      </a:pPr>
                      <a:r>
                        <a:rPr lang="en-US" sz="1400" b="1" dirty="0">
                          <a:effectLst/>
                        </a:rPr>
                        <a:t>Force-Directed Graph Drawing</a:t>
                      </a:r>
                      <a:endParaRPr lang="en-US" sz="1400" b="1"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dirty="0">
                          <a:effectLst/>
                        </a:rPr>
                        <a:t>Graph</a:t>
                      </a:r>
                      <a:endParaRPr lang="en-US" sz="1400" dirty="0">
                        <a:effectLst/>
                        <a:latin typeface="Calibri"/>
                        <a:ea typeface="Calibri"/>
                        <a:cs typeface="Times New Roman"/>
                      </a:endParaRPr>
                    </a:p>
                  </a:txBody>
                  <a:tcPr marL="0" marR="0" marT="0" marB="0" anchor="ctr"/>
                </a:tc>
                <a:tc>
                  <a:txBody>
                    <a:bodyPr/>
                    <a:lstStyle/>
                    <a:p>
                      <a:pPr marL="120650" marR="114300">
                        <a:lnSpc>
                          <a:spcPct val="100000"/>
                        </a:lnSpc>
                        <a:spcBef>
                          <a:spcPts val="0"/>
                        </a:spcBef>
                        <a:spcAft>
                          <a:spcPts val="0"/>
                        </a:spcAft>
                      </a:pPr>
                      <a:r>
                        <a:rPr lang="en-US" sz="1400" dirty="0">
                          <a:effectLst/>
                        </a:rPr>
                        <a:t>Social media community detection and visualization</a:t>
                      </a:r>
                      <a:endParaRPr lang="en-US" sz="1400" dirty="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a:effectLst/>
                        </a:rPr>
                        <a:t>Graph</a:t>
                      </a:r>
                      <a:endParaRPr lang="en-US" sz="1400">
                        <a:effectLst/>
                        <a:latin typeface="Calibri"/>
                        <a:ea typeface="Calibri"/>
                        <a:cs typeface="Times New Roman"/>
                      </a:endParaRPr>
                    </a:p>
                  </a:txBody>
                  <a:tcPr marL="0" marR="0" marT="0" marB="0" anchor="ctr"/>
                </a:tc>
                <a:tc>
                  <a:txBody>
                    <a:bodyPr/>
                    <a:lstStyle/>
                    <a:p>
                      <a:pPr marL="120650" marR="114300">
                        <a:lnSpc>
                          <a:spcPct val="107000"/>
                        </a:lnSpc>
                        <a:spcBef>
                          <a:spcPts val="0"/>
                        </a:spcBef>
                        <a:spcAft>
                          <a:spcPts val="0"/>
                        </a:spcAft>
                      </a:pPr>
                      <a:r>
                        <a:rPr lang="en-US" sz="1400" dirty="0" err="1">
                          <a:effectLst/>
                        </a:rPr>
                        <a:t>AllReduce</a:t>
                      </a:r>
                      <a:endParaRPr lang="en-US" sz="1400" dirty="0">
                        <a:effectLst/>
                        <a:latin typeface="Calibri"/>
                        <a:ea typeface="Calibri"/>
                        <a:cs typeface="Times New Roman"/>
                      </a:endParaRPr>
                    </a:p>
                  </a:txBody>
                  <a:tcPr marL="0" marR="0" marT="0" marB="0" anchor="ctr"/>
                </a:tc>
                <a:tc>
                  <a:txBody>
                    <a:bodyPr/>
                    <a:lstStyle/>
                    <a:p>
                      <a:pPr marL="57150" marR="114300">
                        <a:lnSpc>
                          <a:spcPct val="107000"/>
                        </a:lnSpc>
                        <a:spcBef>
                          <a:spcPts val="0"/>
                        </a:spcBef>
                        <a:spcAft>
                          <a:spcPts val="0"/>
                        </a:spcAft>
                      </a:pPr>
                      <a:r>
                        <a:rPr lang="en-US" sz="1400" dirty="0" err="1">
                          <a:effectLst/>
                        </a:rPr>
                        <a:t>allgarther</a:t>
                      </a:r>
                      <a:r>
                        <a:rPr lang="en-US" sz="1400" dirty="0">
                          <a:effectLst/>
                        </a:rPr>
                        <a:t>, </a:t>
                      </a:r>
                      <a:r>
                        <a:rPr lang="en-US" sz="1400" dirty="0" err="1">
                          <a:effectLst/>
                        </a:rPr>
                        <a:t>allreduce</a:t>
                      </a:r>
                      <a:endParaRPr lang="en-US" sz="1400" dirty="0">
                        <a:effectLst/>
                        <a:latin typeface="Calibri"/>
                        <a:ea typeface="Calibri"/>
                        <a:cs typeface="Times New Roman"/>
                      </a:endParaRPr>
                    </a:p>
                  </a:txBody>
                  <a:tcPr marL="0" marR="0" marT="0" marB="0" anchor="ctr"/>
                </a:tc>
                <a:extLst>
                  <a:ext uri="{0D108BD9-81ED-4DB2-BD59-A6C34878D82A}">
                    <a16:rowId xmlns:a16="http://schemas.microsoft.com/office/drawing/2014/main" val="10011"/>
                  </a:ext>
                </a:extLst>
              </a:tr>
            </a:tbl>
          </a:graphicData>
        </a:graphic>
      </p:graphicFrame>
      <p:sp>
        <p:nvSpPr>
          <p:cNvPr id="3" name="Title 1"/>
          <p:cNvSpPr txBox="1">
            <a:spLocks/>
          </p:cNvSpPr>
          <p:nvPr/>
        </p:nvSpPr>
        <p:spPr>
          <a:xfrm>
            <a:off x="583919" y="-11575"/>
            <a:ext cx="10972800" cy="1143001"/>
          </a:xfrm>
          <a:prstGeom prst="rect">
            <a:avLst/>
          </a:prstGeom>
        </p:spPr>
        <p:txBody>
          <a:bodyPr>
            <a:norm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r>
              <a:rPr lang="en-US" sz="2400"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Scalable Algorithms implemented using Harp</a:t>
            </a:r>
          </a:p>
        </p:txBody>
      </p:sp>
    </p:spTree>
    <p:extLst>
      <p:ext uri="{BB962C8B-B14F-4D97-AF65-F5344CB8AC3E}">
        <p14:creationId xmlns:p14="http://schemas.microsoft.com/office/powerpoint/2010/main" val="545384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18414" y="838201"/>
            <a:ext cx="8528624" cy="2852737"/>
          </a:xfrm>
        </p:spPr>
        <p:txBody>
          <a:bodyPr/>
          <a:lstStyle/>
          <a:p>
            <a:r>
              <a:rPr lang="en-US" dirty="0"/>
              <a:t>Programming Model supported by Harp</a:t>
            </a:r>
          </a:p>
        </p:txBody>
      </p:sp>
      <p:sp>
        <p:nvSpPr>
          <p:cNvPr id="2" name="Text Placeholder 1"/>
          <p:cNvSpPr>
            <a:spLocks noGrp="1"/>
          </p:cNvSpPr>
          <p:nvPr>
            <p:ph type="body" idx="1"/>
          </p:nvPr>
        </p:nvSpPr>
        <p:spPr>
          <a:xfrm>
            <a:off x="838200" y="3955981"/>
            <a:ext cx="10515600" cy="1500187"/>
          </a:xfrm>
        </p:spPr>
        <p:txBody>
          <a:bodyPr/>
          <a:lstStyle/>
          <a:p>
            <a:pPr marL="342900" indent="-342900">
              <a:buFont typeface="Arial" panose="020B0604020202020204" pitchFamily="34" charset="0"/>
              <a:buChar char="•"/>
            </a:pPr>
            <a:r>
              <a:rPr lang="en-US" dirty="0">
                <a:solidFill>
                  <a:schemeClr val="tx1"/>
                </a:solidFill>
              </a:rPr>
              <a:t>Computational Model</a:t>
            </a:r>
          </a:p>
          <a:p>
            <a:pPr marL="342900" indent="-342900">
              <a:buFont typeface="Arial" panose="020B0604020202020204" pitchFamily="34" charset="0"/>
              <a:buChar char="•"/>
            </a:pPr>
            <a:r>
              <a:rPr lang="en-US" dirty="0">
                <a:solidFill>
                  <a:schemeClr val="tx1"/>
                </a:solidFill>
              </a:rPr>
              <a:t>Collectives</a:t>
            </a:r>
          </a:p>
        </p:txBody>
      </p:sp>
      <p:sp>
        <p:nvSpPr>
          <p:cNvPr id="3" name="Slide Number Placeholder 2">
            <a:extLst>
              <a:ext uri="{FF2B5EF4-FFF2-40B4-BE49-F238E27FC236}">
                <a16:creationId xmlns:a16="http://schemas.microsoft.com/office/drawing/2014/main" id="{DC0C978E-5CD6-42C2-91FC-F0666E423F1E}"/>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4B85148-DB98-4269-ACE6-2DF49F9918C9}" type="slidenum">
              <a:rPr kumimoji="0" lang="en-US" sz="2000" b="0" i="1" u="none" strike="noStrike" kern="1200" cap="none" spc="0" normalizeH="0" baseline="0" noProof="0" smtClean="0">
                <a:ln>
                  <a:noFill/>
                </a:ln>
                <a:solidFill>
                  <a:prstClr val="black"/>
                </a:solidFill>
                <a:effectLst/>
                <a:uLnTx/>
                <a:uFillTx/>
                <a:latin typeface="Franklin Gothic Medium"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12</a:t>
            </a:fld>
            <a:endParaRPr kumimoji="0" lang="en-US" sz="2000" b="0" i="1" u="none" strike="noStrike" kern="1200" cap="none" spc="0" normalizeH="0" baseline="0" noProof="0" dirty="0">
              <a:ln>
                <a:noFill/>
              </a:ln>
              <a:solidFill>
                <a:prstClr val="black"/>
              </a:solidFill>
              <a:effectLst/>
              <a:uLnTx/>
              <a:uFillTx/>
              <a:latin typeface="Franklin Gothic Medium"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83388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341" y="1130222"/>
            <a:ext cx="9685222" cy="3487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9449395" y="2929229"/>
            <a:ext cx="622241" cy="468236"/>
            <a:chOff x="5687118" y="733200"/>
            <a:chExt cx="622241" cy="622241"/>
          </a:xfrm>
        </p:grpSpPr>
        <p:sp>
          <p:nvSpPr>
            <p:cNvPr id="8" name="Down Arrow 7"/>
            <p:cNvSpPr/>
            <p:nvPr/>
          </p:nvSpPr>
          <p:spPr>
            <a:xfrm>
              <a:off x="5687118" y="733200"/>
              <a:ext cx="622241" cy="622241"/>
            </a:xfrm>
            <a:prstGeom prst="downArrow">
              <a:avLst>
                <a:gd name="adj1" fmla="val 55000"/>
                <a:gd name="adj2" fmla="val 45000"/>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9" name="Down Arrow 4"/>
            <p:cNvSpPr/>
            <p:nvPr/>
          </p:nvSpPr>
          <p:spPr>
            <a:xfrm>
              <a:off x="5827122" y="733200"/>
              <a:ext cx="342233" cy="4682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p:txBody>
        </p:sp>
      </p:grpSp>
      <p:grpSp>
        <p:nvGrpSpPr>
          <p:cNvPr id="10" name="Group 9"/>
          <p:cNvGrpSpPr/>
          <p:nvPr/>
        </p:nvGrpSpPr>
        <p:grpSpPr>
          <a:xfrm>
            <a:off x="9449395" y="1708974"/>
            <a:ext cx="622241" cy="468236"/>
            <a:chOff x="5687118" y="733200"/>
            <a:chExt cx="622241" cy="622241"/>
          </a:xfrm>
        </p:grpSpPr>
        <p:sp>
          <p:nvSpPr>
            <p:cNvPr id="11" name="Down Arrow 10"/>
            <p:cNvSpPr/>
            <p:nvPr/>
          </p:nvSpPr>
          <p:spPr>
            <a:xfrm>
              <a:off x="5687118" y="733200"/>
              <a:ext cx="622241" cy="622241"/>
            </a:xfrm>
            <a:prstGeom prst="downArrow">
              <a:avLst>
                <a:gd name="adj1" fmla="val 55000"/>
                <a:gd name="adj2" fmla="val 45000"/>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2" name="Down Arrow 4"/>
            <p:cNvSpPr/>
            <p:nvPr/>
          </p:nvSpPr>
          <p:spPr>
            <a:xfrm>
              <a:off x="5827122" y="733200"/>
              <a:ext cx="342233" cy="46823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p:txBody>
        </p:sp>
      </p:grpSp>
      <p:sp>
        <p:nvSpPr>
          <p:cNvPr id="13" name="Title 1"/>
          <p:cNvSpPr txBox="1">
            <a:spLocks/>
          </p:cNvSpPr>
          <p:nvPr/>
        </p:nvSpPr>
        <p:spPr>
          <a:xfrm>
            <a:off x="1784281" y="247328"/>
            <a:ext cx="10972800" cy="1143001"/>
          </a:xfrm>
          <a:prstGeom prst="rect">
            <a:avLst/>
          </a:prstGeom>
        </p:spPr>
        <p:txBody>
          <a:bodyP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sz="3300" b="1">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sym typeface="+mn-ea"/>
              </a:rPr>
              <a:t>Taxonomy for Machine Learning Algorithms</a:t>
            </a:r>
            <a:endParaRPr lang="en-US" sz="3300" b="1"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endParaRPr>
          </a:p>
        </p:txBody>
      </p:sp>
      <p:sp>
        <p:nvSpPr>
          <p:cNvPr id="14" name="Content Placeholder 4"/>
          <p:cNvSpPr>
            <a:spLocks noGrp="1"/>
          </p:cNvSpPr>
          <p:nvPr/>
        </p:nvSpPr>
        <p:spPr>
          <a:xfrm>
            <a:off x="1532821" y="4799205"/>
            <a:ext cx="9881938" cy="21234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a:lstStyle>
          <a:p>
            <a:pPr marL="0" indent="0">
              <a:buNone/>
            </a:pPr>
            <a:r>
              <a:rPr lang="en-US" sz="2400" dirty="0">
                <a:solidFill>
                  <a:prstClr val="black"/>
                </a:solidFill>
              </a:rPr>
              <a:t>Optimization and related issues</a:t>
            </a:r>
          </a:p>
          <a:p>
            <a:pPr lvl="1"/>
            <a:r>
              <a:rPr lang="en-US" dirty="0">
                <a:solidFill>
                  <a:prstClr val="black"/>
                </a:solidFill>
              </a:rPr>
              <a:t>Task level only can't capture the traits of  computation </a:t>
            </a:r>
          </a:p>
          <a:p>
            <a:pPr lvl="1"/>
            <a:r>
              <a:rPr dirty="0">
                <a:solidFill>
                  <a:prstClr val="black"/>
                </a:solidFill>
              </a:rPr>
              <a:t>Model is the key for iterative algorithms</a:t>
            </a:r>
            <a:r>
              <a:rPr lang="en-US" dirty="0">
                <a:solidFill>
                  <a:prstClr val="black"/>
                </a:solidFill>
              </a:rPr>
              <a:t>.</a:t>
            </a:r>
            <a:r>
              <a:rPr dirty="0">
                <a:solidFill>
                  <a:prstClr val="black"/>
                </a:solidFill>
              </a:rPr>
              <a:t> </a:t>
            </a:r>
            <a:r>
              <a:rPr lang="en-US" dirty="0">
                <a:solidFill>
                  <a:prstClr val="black"/>
                </a:solidFill>
              </a:rPr>
              <a:t>The</a:t>
            </a:r>
            <a:r>
              <a:rPr dirty="0">
                <a:solidFill>
                  <a:prstClr val="black"/>
                </a:solidFill>
              </a:rPr>
              <a:t> structure</a:t>
            </a:r>
            <a:r>
              <a:rPr lang="en-US" dirty="0">
                <a:solidFill>
                  <a:prstClr val="black"/>
                </a:solidFill>
              </a:rPr>
              <a:t> (</a:t>
            </a:r>
            <a:r>
              <a:rPr dirty="0">
                <a:solidFill>
                  <a:prstClr val="black"/>
                </a:solidFill>
              </a:rPr>
              <a:t>e.g. vectors, matrix, tree, matrices</a:t>
            </a:r>
            <a:r>
              <a:rPr lang="en-US" dirty="0">
                <a:solidFill>
                  <a:prstClr val="black"/>
                </a:solidFill>
              </a:rPr>
              <a:t>)</a:t>
            </a:r>
            <a:r>
              <a:rPr dirty="0">
                <a:solidFill>
                  <a:prstClr val="black"/>
                </a:solidFill>
              </a:rPr>
              <a:t> and size are critical for performance</a:t>
            </a:r>
          </a:p>
          <a:p>
            <a:pPr lvl="1"/>
            <a:r>
              <a:rPr dirty="0">
                <a:solidFill>
                  <a:prstClr val="black"/>
                </a:solidFill>
              </a:rPr>
              <a:t>Solver has specific computation and communication pattern</a:t>
            </a:r>
          </a:p>
        </p:txBody>
      </p:sp>
    </p:spTree>
    <p:extLst>
      <p:ext uri="{BB962C8B-B14F-4D97-AF65-F5344CB8AC3E}">
        <p14:creationId xmlns:p14="http://schemas.microsoft.com/office/powerpoint/2010/main" val="1726192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22112" y="-2156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Computation Models</a:t>
            </a:r>
          </a:p>
        </p:txBody>
      </p:sp>
      <p:pic>
        <p:nvPicPr>
          <p:cNvPr id="3" name="Content Placeholder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066" y="672767"/>
            <a:ext cx="8099509" cy="4901685"/>
          </a:xfrm>
          <a:prstGeom prst="rect">
            <a:avLst/>
          </a:prstGeom>
        </p:spPr>
      </p:pic>
      <p:sp>
        <p:nvSpPr>
          <p:cNvPr id="4" name="Rectangle 3"/>
          <p:cNvSpPr/>
          <p:nvPr/>
        </p:nvSpPr>
        <p:spPr>
          <a:xfrm>
            <a:off x="2698497" y="5708814"/>
            <a:ext cx="8294646" cy="754053"/>
          </a:xfrm>
          <a:prstGeom prst="rect">
            <a:avLst/>
          </a:prstGeom>
        </p:spPr>
        <p:txBody>
          <a:bodyPr wrap="square">
            <a:spAutoFit/>
          </a:bodyPr>
          <a:lstStyle/>
          <a:p>
            <a:endParaRPr lang="en-US" dirty="0"/>
          </a:p>
          <a:p>
            <a:pPr marL="457200" indent="-457200"/>
            <a:r>
              <a:rPr lang="en-US" sz="1200" dirty="0">
                <a:solidFill>
                  <a:schemeClr val="tx1">
                    <a:lumMod val="65000"/>
                    <a:lumOff val="35000"/>
                  </a:schemeClr>
                </a:solidFill>
              </a:rPr>
              <a:t>B. Zhang, B. Peng, and J. </a:t>
            </a:r>
            <a:r>
              <a:rPr lang="en-US" sz="1200" dirty="0" err="1">
                <a:solidFill>
                  <a:schemeClr val="tx1">
                    <a:lumMod val="65000"/>
                    <a:lumOff val="35000"/>
                  </a:schemeClr>
                </a:solidFill>
              </a:rPr>
              <a:t>Qiu</a:t>
            </a:r>
            <a:r>
              <a:rPr lang="en-US" sz="1200" dirty="0">
                <a:solidFill>
                  <a:schemeClr val="tx1">
                    <a:lumMod val="65000"/>
                    <a:lumOff val="35000"/>
                  </a:schemeClr>
                </a:solidFill>
              </a:rPr>
              <a:t>, “Model-centric computation abstractions in machine learning applications,”  in Proceedings of </a:t>
            </a:r>
          </a:p>
          <a:p>
            <a:pPr marL="457200" indent="-457200"/>
            <a:r>
              <a:rPr lang="en-US" sz="1200" dirty="0">
                <a:solidFill>
                  <a:schemeClr val="tx1">
                    <a:lumMod val="65000"/>
                    <a:lumOff val="35000"/>
                  </a:schemeClr>
                </a:solidFill>
              </a:rPr>
              <a:t>the 3rd ACM SIGMOD Workshop on Algorithms and Systems for MapReduce and Beyond, </a:t>
            </a:r>
            <a:r>
              <a:rPr lang="en-US" sz="1200" dirty="0" err="1">
                <a:solidFill>
                  <a:schemeClr val="tx1">
                    <a:lumMod val="65000"/>
                    <a:lumOff val="35000"/>
                  </a:schemeClr>
                </a:solidFill>
              </a:rPr>
              <a:t>BeyondMR@SIGMOD</a:t>
            </a:r>
            <a:r>
              <a:rPr lang="en-US" sz="1200" dirty="0">
                <a:solidFill>
                  <a:schemeClr val="tx1">
                    <a:lumMod val="65000"/>
                    <a:lumOff val="35000"/>
                  </a:schemeClr>
                </a:solidFill>
              </a:rPr>
              <a:t> 2016</a:t>
            </a:r>
          </a:p>
        </p:txBody>
      </p:sp>
      <p:sp>
        <p:nvSpPr>
          <p:cNvPr id="6" name="TextBox 5">
            <a:extLst>
              <a:ext uri="{FF2B5EF4-FFF2-40B4-BE49-F238E27FC236}">
                <a16:creationId xmlns:a16="http://schemas.microsoft.com/office/drawing/2014/main" id="{AFA730AB-4A4E-4ABD-A85A-E1C8FBCCFDD7}"/>
              </a:ext>
            </a:extLst>
          </p:cNvPr>
          <p:cNvSpPr txBox="1"/>
          <p:nvPr/>
        </p:nvSpPr>
        <p:spPr>
          <a:xfrm>
            <a:off x="122112" y="959556"/>
            <a:ext cx="2673954" cy="4893647"/>
          </a:xfrm>
          <a:prstGeom prst="rect">
            <a:avLst/>
          </a:prstGeom>
          <a:noFill/>
        </p:spPr>
        <p:txBody>
          <a:bodyPr wrap="square" rtlCol="0">
            <a:spAutoFit/>
          </a:bodyPr>
          <a:lstStyle/>
          <a:p>
            <a:r>
              <a:rPr lang="en-US" sz="2400" dirty="0"/>
              <a:t>Data and Model are typically both parallelized over same processes. Computation involves iterative interaction between data and current model to produce new model. </a:t>
            </a:r>
          </a:p>
          <a:p>
            <a:r>
              <a:rPr lang="en-US" sz="2400" dirty="0"/>
              <a:t>Data Immutable</a:t>
            </a:r>
          </a:p>
          <a:p>
            <a:r>
              <a:rPr lang="en-US" sz="2400" dirty="0"/>
              <a:t>Model changes</a:t>
            </a:r>
          </a:p>
        </p:txBody>
      </p:sp>
    </p:spTree>
    <p:extLst>
      <p:ext uri="{BB962C8B-B14F-4D97-AF65-F5344CB8AC3E}">
        <p14:creationId xmlns:p14="http://schemas.microsoft.com/office/powerpoint/2010/main" val="179966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ext uri="{D42A27DB-BD31-4B8C-83A1-F6EECF244321}">
                <p14:modId xmlns:p14="http://schemas.microsoft.com/office/powerpoint/2010/main" val="2894543513"/>
              </p:ext>
            </p:extLst>
          </p:nvPr>
        </p:nvGraphicFramePr>
        <p:xfrm>
          <a:off x="389022" y="360892"/>
          <a:ext cx="5117811" cy="4732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551952" y="5326676"/>
            <a:ext cx="113352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Harp Computing Models </a:t>
            </a:r>
            <a:r>
              <a:rPr lang="x-none" altLang="en-US" dirty="0">
                <a:solidFill>
                  <a:srgbClr val="263338"/>
                </a:solidFill>
                <a:latin typeface="Montserrat" charset="0"/>
                <a:ea typeface="Montserrat" charset="0"/>
                <a:cs typeface="Montserrat" charset="0"/>
              </a:rPr>
              <a:t> </a:t>
            </a:r>
            <a:br>
              <a:rPr lang="en-US" altLang="en-US" dirty="0">
                <a:solidFill>
                  <a:srgbClr val="263338"/>
                </a:solidFill>
                <a:latin typeface="Montserrat" charset="0"/>
                <a:ea typeface="Montserrat" charset="0"/>
                <a:cs typeface="Montserrat" charset="0"/>
              </a:rPr>
            </a:br>
            <a:r>
              <a:rPr lang="en-US" altLang="en-US" sz="3200" dirty="0">
                <a:solidFill>
                  <a:srgbClr val="72A1A8"/>
                </a:solidFill>
                <a:latin typeface="Montserrat" charset="0"/>
                <a:ea typeface="Montserrat" charset="0"/>
                <a:cs typeface="Montserrat" charset="0"/>
              </a:rPr>
              <a:t>Inter-node (Container)</a:t>
            </a:r>
            <a:endParaRPr lang="x-none" altLang="en-US" sz="3200" dirty="0">
              <a:solidFill>
                <a:srgbClr val="72A1A8"/>
              </a:solidFill>
              <a:latin typeface="Montserrat" charset="0"/>
              <a:ea typeface="Montserrat" charset="0"/>
              <a:cs typeface="Montserrat" charset="0"/>
            </a:endParaRPr>
          </a:p>
        </p:txBody>
      </p:sp>
      <p:graphicFrame>
        <p:nvGraphicFramePr>
          <p:cNvPr id="5" name="Content Placeholder 5"/>
          <p:cNvGraphicFramePr>
            <a:graphicFrameLocks/>
          </p:cNvGraphicFramePr>
          <p:nvPr>
            <p:extLst>
              <p:ext uri="{D42A27DB-BD31-4B8C-83A1-F6EECF244321}">
                <p14:modId xmlns:p14="http://schemas.microsoft.com/office/powerpoint/2010/main" val="3562761046"/>
              </p:ext>
            </p:extLst>
          </p:nvPr>
        </p:nvGraphicFramePr>
        <p:xfrm>
          <a:off x="5833095" y="360892"/>
          <a:ext cx="5023794" cy="47323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42240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nvPr>
        </p:nvGraphicFramePr>
        <p:xfrm>
          <a:off x="1334529" y="457346"/>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81059" y="5217993"/>
            <a:ext cx="11043147" cy="22044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4000" dirty="0">
                <a:solidFill>
                  <a:srgbClr val="72A1A8"/>
                </a:solidFill>
                <a:latin typeface="Montserrat" charset="0"/>
              </a:rPr>
              <a:t>Parallelization of </a:t>
            </a:r>
          </a:p>
          <a:p>
            <a:r>
              <a:rPr lang="en-US" altLang="en-US" sz="4000" dirty="0">
                <a:solidFill>
                  <a:srgbClr val="72A1A8"/>
                </a:solidFill>
                <a:latin typeface="Montserrat" charset="0"/>
              </a:rPr>
              <a:t>Machine Learning Applications</a:t>
            </a:r>
            <a:r>
              <a:rPr lang="x-none" altLang="en-US" sz="4000" dirty="0">
                <a:solidFill>
                  <a:srgbClr val="72A1A8"/>
                </a:solidFill>
                <a:latin typeface="Montserrat" charset="0"/>
              </a:rPr>
              <a:t> </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Tree>
    <p:extLst>
      <p:ext uri="{BB962C8B-B14F-4D97-AF65-F5344CB8AC3E}">
        <p14:creationId xmlns:p14="http://schemas.microsoft.com/office/powerpoint/2010/main" val="1419764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290" y="-321000"/>
            <a:ext cx="10515600" cy="1325563"/>
          </a:xfrm>
        </p:spPr>
        <p:txBody>
          <a:bodyPr>
            <a:normAutofit/>
          </a:bodyPr>
          <a:lstStyle/>
          <a:p>
            <a:pPr algn="ctr"/>
            <a:r>
              <a:rPr lang="en-US" sz="3600" b="1" kern="0" dirty="0">
                <a:solidFill>
                  <a:srgbClr val="263338"/>
                </a:solidFill>
                <a:latin typeface="Montserrat" charset="0"/>
                <a:ea typeface="Montserrat" charset="0"/>
                <a:cs typeface="Montserrat" charset="0"/>
              </a:rPr>
              <a:t>Example: K-means Clustering</a:t>
            </a:r>
          </a:p>
        </p:txBody>
      </p:sp>
      <p:grpSp>
        <p:nvGrpSpPr>
          <p:cNvPr id="64" name="Group 63"/>
          <p:cNvGrpSpPr/>
          <p:nvPr/>
        </p:nvGrpSpPr>
        <p:grpSpPr>
          <a:xfrm>
            <a:off x="3665777" y="598473"/>
            <a:ext cx="4844867" cy="1448521"/>
            <a:chOff x="151002" y="2431885"/>
            <a:chExt cx="4051762" cy="2322299"/>
          </a:xfrm>
        </p:grpSpPr>
        <p:sp>
          <p:nvSpPr>
            <p:cNvPr id="48" name="Rounded Rectangle 47"/>
            <p:cNvSpPr/>
            <p:nvPr/>
          </p:nvSpPr>
          <p:spPr>
            <a:xfrm>
              <a:off x="151002" y="2431885"/>
              <a:ext cx="4051762" cy="2322299"/>
            </a:xfrm>
            <a:prstGeom prst="roundRect">
              <a:avLst>
                <a:gd name="adj" fmla="val 404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r>
                <a:rPr lang="en-US" sz="1800" dirty="0">
                  <a:solidFill>
                    <a:prstClr val="black"/>
                  </a:solidFill>
                  <a:latin typeface="Montserrat" charset="0"/>
                  <a:ea typeface="Montserrat" charset="0"/>
                  <a:cs typeface="Montserrat" charset="0"/>
                </a:rPr>
                <a:t>The </a:t>
              </a:r>
              <a:r>
                <a:rPr lang="en-US" sz="1800" dirty="0" err="1">
                  <a:solidFill>
                    <a:prstClr val="black"/>
                  </a:solidFill>
                  <a:latin typeface="Montserrat" charset="0"/>
                  <a:ea typeface="Montserrat" charset="0"/>
                  <a:cs typeface="Montserrat" charset="0"/>
                </a:rPr>
                <a:t>Allreduce</a:t>
              </a:r>
              <a:r>
                <a:rPr lang="en-US" sz="1800" dirty="0">
                  <a:solidFill>
                    <a:prstClr val="black"/>
                  </a:solidFill>
                  <a:latin typeface="Montserrat" charset="0"/>
                  <a:ea typeface="Montserrat" charset="0"/>
                  <a:cs typeface="Montserrat" charset="0"/>
                </a:rPr>
                <a:t> Computation Model</a:t>
              </a:r>
            </a:p>
          </p:txBody>
        </p:sp>
        <p:grpSp>
          <p:nvGrpSpPr>
            <p:cNvPr id="3" name="Group 2"/>
            <p:cNvGrpSpPr/>
            <p:nvPr/>
          </p:nvGrpSpPr>
          <p:grpSpPr>
            <a:xfrm>
              <a:off x="411060" y="3046823"/>
              <a:ext cx="3566471" cy="1403526"/>
              <a:chOff x="177167" y="3973616"/>
              <a:chExt cx="4159050" cy="1392504"/>
            </a:xfrm>
          </p:grpSpPr>
          <p:sp>
            <p:nvSpPr>
              <p:cNvPr id="74" name="Rectangle 73"/>
              <p:cNvSpPr/>
              <p:nvPr/>
            </p:nvSpPr>
            <p:spPr>
              <a:xfrm>
                <a:off x="1538541" y="3973616"/>
                <a:ext cx="1371600" cy="548640"/>
              </a:xfrm>
              <a:prstGeom prst="rect">
                <a:avLst/>
              </a:prstGeom>
              <a:solidFill>
                <a:srgbClr val="26333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solidFill>
                      <a:schemeClr val="bg1"/>
                    </a:solidFill>
                    <a:latin typeface="Montserrat" charset="0"/>
                    <a:ea typeface="Montserrat" charset="0"/>
                    <a:cs typeface="Montserrat" charset="0"/>
                  </a:rPr>
                  <a:t>Model</a:t>
                </a:r>
              </a:p>
            </p:txBody>
          </p:sp>
          <p:sp>
            <p:nvSpPr>
              <p:cNvPr id="75" name="Rounded Rectangle 74"/>
              <p:cNvSpPr/>
              <p:nvPr/>
            </p:nvSpPr>
            <p:spPr>
              <a:xfrm>
                <a:off x="177167" y="4798568"/>
                <a:ext cx="1280160" cy="548640"/>
              </a:xfrm>
              <a:prstGeom prst="roundRect">
                <a:avLst/>
              </a:prstGeom>
              <a:solidFill>
                <a:srgbClr val="6C9DA4"/>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bg1"/>
                    </a:solidFill>
                    <a:latin typeface="Montserrat" charset="0"/>
                    <a:ea typeface="Montserrat" charset="0"/>
                    <a:cs typeface="Montserrat" charset="0"/>
                  </a:rPr>
                  <a:t>Worker</a:t>
                </a:r>
              </a:p>
            </p:txBody>
          </p:sp>
          <p:sp>
            <p:nvSpPr>
              <p:cNvPr id="76" name="Rounded Rectangle 75"/>
              <p:cNvSpPr/>
              <p:nvPr/>
            </p:nvSpPr>
            <p:spPr>
              <a:xfrm>
                <a:off x="1579563" y="4798568"/>
                <a:ext cx="1280160" cy="548640"/>
              </a:xfrm>
              <a:prstGeom prst="roundRect">
                <a:avLst/>
              </a:prstGeom>
              <a:solidFill>
                <a:srgbClr val="6C9DA4"/>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bg1"/>
                    </a:solidFill>
                    <a:latin typeface="Montserrat" charset="0"/>
                    <a:ea typeface="Montserrat" charset="0"/>
                    <a:cs typeface="Montserrat" charset="0"/>
                  </a:rPr>
                  <a:t>Worker</a:t>
                </a:r>
              </a:p>
            </p:txBody>
          </p:sp>
          <p:sp>
            <p:nvSpPr>
              <p:cNvPr id="77" name="Rounded Rectangle 76"/>
              <p:cNvSpPr/>
              <p:nvPr/>
            </p:nvSpPr>
            <p:spPr>
              <a:xfrm>
                <a:off x="3056057" y="4817480"/>
                <a:ext cx="1280160" cy="548640"/>
              </a:xfrm>
              <a:prstGeom prst="roundRect">
                <a:avLst/>
              </a:prstGeom>
              <a:solidFill>
                <a:srgbClr val="6C9DA4"/>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a:solidFill>
                      <a:schemeClr val="bg1"/>
                    </a:solidFill>
                    <a:latin typeface="Montserrat" charset="0"/>
                    <a:ea typeface="Montserrat" charset="0"/>
                    <a:cs typeface="Montserrat" charset="0"/>
                  </a:rPr>
                  <a:t>Worker</a:t>
                </a:r>
              </a:p>
            </p:txBody>
          </p:sp>
          <p:sp>
            <p:nvSpPr>
              <p:cNvPr id="78" name="Right Arrow 77"/>
              <p:cNvSpPr/>
              <p:nvPr/>
            </p:nvSpPr>
            <p:spPr>
              <a:xfrm rot="20442435">
                <a:off x="586394" y="4363719"/>
                <a:ext cx="914400" cy="137160"/>
              </a:xfrm>
              <a:prstGeom prst="rightArrow">
                <a:avLst/>
              </a:prstGeom>
              <a:solidFill>
                <a:srgbClr val="5D8E95"/>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800" b="1">
                  <a:solidFill>
                    <a:schemeClr val="tx1"/>
                  </a:solidFill>
                </a:endParaRPr>
              </a:p>
            </p:txBody>
          </p:sp>
          <p:sp>
            <p:nvSpPr>
              <p:cNvPr id="79" name="Right Arrow 78"/>
              <p:cNvSpPr/>
              <p:nvPr/>
            </p:nvSpPr>
            <p:spPr>
              <a:xfrm rot="9685834">
                <a:off x="603296" y="4507370"/>
                <a:ext cx="914400" cy="137160"/>
              </a:xfrm>
              <a:prstGeom prst="rightArrow">
                <a:avLst/>
              </a:prstGeom>
              <a:solidFill>
                <a:schemeClr val="bg1">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00" b="1">
                  <a:solidFill>
                    <a:schemeClr val="tx1"/>
                  </a:solidFill>
                </a:endParaRPr>
              </a:p>
            </p:txBody>
          </p:sp>
          <p:sp>
            <p:nvSpPr>
              <p:cNvPr id="80" name="Right Arrow 79"/>
              <p:cNvSpPr/>
              <p:nvPr/>
            </p:nvSpPr>
            <p:spPr>
              <a:xfrm rot="12200827">
                <a:off x="2939242" y="4373020"/>
                <a:ext cx="914400" cy="137160"/>
              </a:xfrm>
              <a:prstGeom prst="rightArrow">
                <a:avLst/>
              </a:prstGeom>
              <a:solidFill>
                <a:srgbClr val="5D8E95"/>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800" b="1">
                  <a:solidFill>
                    <a:schemeClr val="tx1"/>
                  </a:solidFill>
                </a:endParaRPr>
              </a:p>
            </p:txBody>
          </p:sp>
          <p:sp>
            <p:nvSpPr>
              <p:cNvPr id="82" name="Right Arrow 81"/>
              <p:cNvSpPr/>
              <p:nvPr/>
            </p:nvSpPr>
            <p:spPr>
              <a:xfrm rot="1400094">
                <a:off x="2920248" y="4502283"/>
                <a:ext cx="914400" cy="137160"/>
              </a:xfrm>
              <a:prstGeom prst="rightArrow">
                <a:avLst/>
              </a:prstGeom>
              <a:solidFill>
                <a:schemeClr val="bg1">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00" b="1">
                  <a:solidFill>
                    <a:schemeClr val="tx1"/>
                  </a:solidFill>
                </a:endParaRPr>
              </a:p>
            </p:txBody>
          </p:sp>
          <p:sp>
            <p:nvSpPr>
              <p:cNvPr id="83" name="Right Arrow 82"/>
              <p:cNvSpPr/>
              <p:nvPr/>
            </p:nvSpPr>
            <p:spPr>
              <a:xfrm rot="5400000">
                <a:off x="1985773" y="4601039"/>
                <a:ext cx="219713" cy="137160"/>
              </a:xfrm>
              <a:prstGeom prst="rightArrow">
                <a:avLst/>
              </a:prstGeom>
              <a:solidFill>
                <a:schemeClr val="bg1">
                  <a:lumMod val="5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sz="1800" b="1">
                  <a:solidFill>
                    <a:schemeClr val="tx1"/>
                  </a:solidFill>
                </a:endParaRPr>
              </a:p>
            </p:txBody>
          </p:sp>
          <p:sp>
            <p:nvSpPr>
              <p:cNvPr id="84" name="Right Arrow 83"/>
              <p:cNvSpPr/>
              <p:nvPr/>
            </p:nvSpPr>
            <p:spPr>
              <a:xfrm rot="16200000">
                <a:off x="2177779" y="4580855"/>
                <a:ext cx="218134" cy="137160"/>
              </a:xfrm>
              <a:prstGeom prst="rightArrow">
                <a:avLst/>
              </a:prstGeom>
              <a:solidFill>
                <a:srgbClr val="5D8E95"/>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sz="1800" b="1">
                  <a:solidFill>
                    <a:schemeClr val="tx1"/>
                  </a:solidFill>
                </a:endParaRPr>
              </a:p>
            </p:txBody>
          </p:sp>
        </p:grpSp>
      </p:grpSp>
      <p:grpSp>
        <p:nvGrpSpPr>
          <p:cNvPr id="71" name="Group 70"/>
          <p:cNvGrpSpPr/>
          <p:nvPr/>
        </p:nvGrpSpPr>
        <p:grpSpPr>
          <a:xfrm>
            <a:off x="99878" y="2985037"/>
            <a:ext cx="2286000" cy="2368656"/>
            <a:chOff x="139206" y="2985037"/>
            <a:chExt cx="2286000" cy="2368656"/>
          </a:xfrm>
        </p:grpSpPr>
        <p:sp>
          <p:nvSpPr>
            <p:cNvPr id="49" name="Rectangle 48"/>
            <p:cNvSpPr/>
            <p:nvPr/>
          </p:nvSpPr>
          <p:spPr>
            <a:xfrm>
              <a:off x="506433" y="2985037"/>
              <a:ext cx="1645920" cy="548640"/>
            </a:xfrm>
            <a:prstGeom prst="rect">
              <a:avLst/>
            </a:prstGeom>
            <a:solidFill>
              <a:srgbClr val="26333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broadcast</a:t>
              </a:r>
            </a:p>
          </p:txBody>
        </p:sp>
        <p:sp>
          <p:nvSpPr>
            <p:cNvPr id="50" name="Rectangle 49"/>
            <p:cNvSpPr/>
            <p:nvPr/>
          </p:nvSpPr>
          <p:spPr>
            <a:xfrm>
              <a:off x="506433" y="3536673"/>
              <a:ext cx="1645920" cy="548640"/>
            </a:xfrm>
            <a:prstGeom prst="rect">
              <a:avLst/>
            </a:prstGeom>
            <a:solidFill>
              <a:srgbClr val="263338"/>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reduce</a:t>
              </a:r>
            </a:p>
          </p:txBody>
        </p:sp>
        <p:pic>
          <p:nvPicPr>
            <p:cNvPr id="42" name="Pictur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206" y="4112442"/>
              <a:ext cx="2286000" cy="618988"/>
            </a:xfrm>
            <a:prstGeom prst="rect">
              <a:avLst/>
            </a:prstGeom>
          </p:spPr>
        </p:pic>
        <p:pic>
          <p:nvPicPr>
            <p:cNvPr id="59" name="Picture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06" y="4731430"/>
              <a:ext cx="2286000" cy="622263"/>
            </a:xfrm>
            <a:prstGeom prst="rect">
              <a:avLst/>
            </a:prstGeom>
          </p:spPr>
        </p:pic>
      </p:grpSp>
      <p:grpSp>
        <p:nvGrpSpPr>
          <p:cNvPr id="72" name="Group 71"/>
          <p:cNvGrpSpPr/>
          <p:nvPr/>
        </p:nvGrpSpPr>
        <p:grpSpPr>
          <a:xfrm>
            <a:off x="2397329" y="3182233"/>
            <a:ext cx="2286000" cy="1207623"/>
            <a:chOff x="2436657" y="3182233"/>
            <a:chExt cx="2286000" cy="1207623"/>
          </a:xfrm>
          <a:solidFill>
            <a:srgbClr val="263338"/>
          </a:solidFill>
        </p:grpSpPr>
        <p:sp>
          <p:nvSpPr>
            <p:cNvPr id="52" name="Rectangle 51"/>
            <p:cNvSpPr/>
            <p:nvPr/>
          </p:nvSpPr>
          <p:spPr>
            <a:xfrm>
              <a:off x="2755377" y="3182233"/>
              <a:ext cx="1645920" cy="548640"/>
            </a:xfrm>
            <a:prstGeom prst="rect">
              <a:avLst/>
            </a:prstGeom>
            <a:grp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800" dirty="0" err="1">
                  <a:solidFill>
                    <a:prstClr val="white"/>
                  </a:solidFill>
                  <a:latin typeface="Montserrat" charset="0"/>
                  <a:ea typeface="Montserrat" charset="0"/>
                  <a:cs typeface="Montserrat" charset="0"/>
                </a:rPr>
                <a:t>allreduce</a:t>
              </a:r>
              <a:endParaRPr lang="en-US" sz="1800" dirty="0">
                <a:solidFill>
                  <a:prstClr val="white"/>
                </a:solidFill>
                <a:latin typeface="Montserrat" charset="0"/>
                <a:ea typeface="Montserrat" charset="0"/>
                <a:cs typeface="Montserrat" charset="0"/>
              </a:endParaRPr>
            </a:p>
          </p:txBody>
        </p:sp>
        <p:pic>
          <p:nvPicPr>
            <p:cNvPr id="60" name="Picture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6657" y="3725967"/>
              <a:ext cx="2286000" cy="663889"/>
            </a:xfrm>
            <a:prstGeom prst="rect">
              <a:avLst/>
            </a:prstGeom>
            <a:grpFill/>
          </p:spPr>
        </p:pic>
      </p:grpSp>
      <p:sp>
        <p:nvSpPr>
          <p:cNvPr id="55" name="Rectangle 54"/>
          <p:cNvSpPr/>
          <p:nvPr/>
        </p:nvSpPr>
        <p:spPr>
          <a:xfrm>
            <a:off x="10113997" y="3451647"/>
            <a:ext cx="1645920" cy="548640"/>
          </a:xfrm>
          <a:prstGeom prst="rect">
            <a:avLst/>
          </a:prstGeom>
          <a:solidFill>
            <a:srgbClr val="507A8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rotate</a:t>
            </a:r>
          </a:p>
        </p:txBody>
      </p:sp>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3957" y="4057911"/>
            <a:ext cx="2286000" cy="1191918"/>
          </a:xfrm>
          <a:prstGeom prst="rect">
            <a:avLst/>
          </a:prstGeom>
        </p:spPr>
      </p:pic>
      <p:grpSp>
        <p:nvGrpSpPr>
          <p:cNvPr id="86" name="Group 85"/>
          <p:cNvGrpSpPr/>
          <p:nvPr/>
        </p:nvGrpSpPr>
        <p:grpSpPr>
          <a:xfrm>
            <a:off x="7314467" y="2898110"/>
            <a:ext cx="2286000" cy="3959888"/>
            <a:chOff x="7439316" y="3093504"/>
            <a:chExt cx="2286000" cy="3627086"/>
          </a:xfrm>
        </p:grpSpPr>
        <p:sp>
          <p:nvSpPr>
            <p:cNvPr id="54" name="Rectangle 53"/>
            <p:cNvSpPr/>
            <p:nvPr/>
          </p:nvSpPr>
          <p:spPr>
            <a:xfrm>
              <a:off x="7709851" y="3093504"/>
              <a:ext cx="1645920" cy="548640"/>
            </a:xfrm>
            <a:prstGeom prst="rect">
              <a:avLst/>
            </a:prstGeom>
            <a:solidFill>
              <a:srgbClr val="507A8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push &amp; pull</a:t>
              </a:r>
            </a:p>
          </p:txBody>
        </p:sp>
        <p:pic>
          <p:nvPicPr>
            <p:cNvPr id="65" name="Picture 6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9316" y="3641022"/>
              <a:ext cx="2286000" cy="1538151"/>
            </a:xfrm>
            <a:prstGeom prst="rect">
              <a:avLst/>
            </a:prstGeom>
          </p:spPr>
        </p:pic>
        <p:pic>
          <p:nvPicPr>
            <p:cNvPr id="66" name="Picture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39316" y="5179173"/>
              <a:ext cx="2286000" cy="1541417"/>
            </a:xfrm>
            <a:prstGeom prst="rect">
              <a:avLst/>
            </a:prstGeom>
          </p:spPr>
        </p:pic>
      </p:grpSp>
      <p:grpSp>
        <p:nvGrpSpPr>
          <p:cNvPr id="85" name="Group 84"/>
          <p:cNvGrpSpPr/>
          <p:nvPr/>
        </p:nvGrpSpPr>
        <p:grpSpPr>
          <a:xfrm>
            <a:off x="4905883" y="2898110"/>
            <a:ext cx="2286000" cy="3959890"/>
            <a:chOff x="5053363" y="2898110"/>
            <a:chExt cx="2286000" cy="3728854"/>
          </a:xfrm>
        </p:grpSpPr>
        <p:sp>
          <p:nvSpPr>
            <p:cNvPr id="51" name="Rectangle 50"/>
            <p:cNvSpPr/>
            <p:nvPr/>
          </p:nvSpPr>
          <p:spPr>
            <a:xfrm>
              <a:off x="5361860" y="3464948"/>
              <a:ext cx="1645920" cy="548640"/>
            </a:xfrm>
            <a:prstGeom prst="rect">
              <a:avLst/>
            </a:prstGeom>
            <a:solidFill>
              <a:srgbClr val="263338"/>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14400"/>
              <a:r>
                <a:rPr lang="en-US" sz="1800" dirty="0" err="1">
                  <a:solidFill>
                    <a:prstClr val="white"/>
                  </a:solidFill>
                  <a:latin typeface="Montserrat" charset="0"/>
                  <a:ea typeface="Montserrat" charset="0"/>
                  <a:cs typeface="Montserrat" charset="0"/>
                </a:rPr>
                <a:t>allgather</a:t>
              </a:r>
              <a:endParaRPr lang="en-US" sz="1800" dirty="0">
                <a:solidFill>
                  <a:prstClr val="white"/>
                </a:solidFill>
                <a:latin typeface="Montserrat" charset="0"/>
                <a:ea typeface="Montserrat" charset="0"/>
                <a:cs typeface="Montserrat" charset="0"/>
              </a:endParaRPr>
            </a:p>
          </p:txBody>
        </p:sp>
        <p:sp>
          <p:nvSpPr>
            <p:cNvPr id="53" name="Rectangle 52"/>
            <p:cNvSpPr/>
            <p:nvPr/>
          </p:nvSpPr>
          <p:spPr>
            <a:xfrm>
              <a:off x="5361860" y="2898110"/>
              <a:ext cx="1645920" cy="548640"/>
            </a:xfrm>
            <a:prstGeom prst="rect">
              <a:avLst/>
            </a:prstGeom>
            <a:solidFill>
              <a:srgbClr val="507A8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14400"/>
              <a:r>
                <a:rPr lang="en-US" sz="1800" dirty="0">
                  <a:solidFill>
                    <a:prstClr val="white"/>
                  </a:solidFill>
                  <a:latin typeface="Montserrat" charset="0"/>
                  <a:ea typeface="Montserrat" charset="0"/>
                  <a:cs typeface="Montserrat" charset="0"/>
                </a:rPr>
                <a:t>regroup</a:t>
              </a:r>
            </a:p>
          </p:txBody>
        </p:sp>
        <p:pic>
          <p:nvPicPr>
            <p:cNvPr id="67" name="Picture 6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3363" y="4040881"/>
              <a:ext cx="2286000" cy="1312822"/>
            </a:xfrm>
            <a:prstGeom prst="rect">
              <a:avLst/>
            </a:prstGeom>
          </p:spPr>
        </p:pic>
        <p:pic>
          <p:nvPicPr>
            <p:cNvPr id="68" name="Picture 6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53363" y="5372607"/>
              <a:ext cx="2286000" cy="1254357"/>
            </a:xfrm>
            <a:prstGeom prst="rect">
              <a:avLst/>
            </a:prstGeom>
          </p:spPr>
        </p:pic>
      </p:grpSp>
      <p:sp>
        <p:nvSpPr>
          <p:cNvPr id="100" name="Rectangle 99"/>
          <p:cNvSpPr/>
          <p:nvPr/>
        </p:nvSpPr>
        <p:spPr>
          <a:xfrm>
            <a:off x="44481" y="2741075"/>
            <a:ext cx="4705697" cy="4116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1800" dirty="0">
              <a:solidFill>
                <a:prstClr val="black"/>
              </a:solidFill>
            </a:endParaRPr>
          </a:p>
        </p:txBody>
      </p:sp>
      <p:sp>
        <p:nvSpPr>
          <p:cNvPr id="101" name="Rectangle 100"/>
          <p:cNvSpPr/>
          <p:nvPr/>
        </p:nvSpPr>
        <p:spPr>
          <a:xfrm>
            <a:off x="4751054" y="2741075"/>
            <a:ext cx="4971997" cy="41169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1800" dirty="0">
              <a:solidFill>
                <a:prstClr val="black"/>
              </a:solidFill>
            </a:endParaRPr>
          </a:p>
        </p:txBody>
      </p:sp>
      <p:sp>
        <p:nvSpPr>
          <p:cNvPr id="69" name="TextBox 68"/>
          <p:cNvSpPr txBox="1"/>
          <p:nvPr/>
        </p:nvSpPr>
        <p:spPr>
          <a:xfrm>
            <a:off x="689290" y="2249762"/>
            <a:ext cx="3313894" cy="307777"/>
          </a:xfrm>
          <a:prstGeom prst="rect">
            <a:avLst/>
          </a:prstGeom>
          <a:noFill/>
        </p:spPr>
        <p:txBody>
          <a:bodyPr wrap="square" rtlCol="0">
            <a:spAutoFit/>
          </a:bodyPr>
          <a:lstStyle/>
          <a:p>
            <a:pPr algn="ctr" defTabSz="914400"/>
            <a:r>
              <a:rPr lang="en-US" sz="1400" dirty="0">
                <a:solidFill>
                  <a:prstClr val="black"/>
                </a:solidFill>
                <a:latin typeface="Montserrat" charset="0"/>
                <a:ea typeface="Montserrat" charset="0"/>
                <a:cs typeface="Montserrat" charset="0"/>
              </a:rPr>
              <a:t>When the model size is small</a:t>
            </a:r>
          </a:p>
        </p:txBody>
      </p:sp>
      <p:sp>
        <p:nvSpPr>
          <p:cNvPr id="70" name="TextBox 69"/>
          <p:cNvSpPr txBox="1"/>
          <p:nvPr/>
        </p:nvSpPr>
        <p:spPr>
          <a:xfrm>
            <a:off x="4771205" y="2125385"/>
            <a:ext cx="4845959" cy="523220"/>
          </a:xfrm>
          <a:prstGeom prst="rect">
            <a:avLst/>
          </a:prstGeom>
          <a:noFill/>
        </p:spPr>
        <p:txBody>
          <a:bodyPr wrap="square" rtlCol="0">
            <a:spAutoFit/>
          </a:bodyPr>
          <a:lstStyle/>
          <a:p>
            <a:r>
              <a:rPr lang="en-US" sz="1400" dirty="0">
                <a:solidFill>
                  <a:prstClr val="black"/>
                </a:solidFill>
                <a:latin typeface="Montserrat" charset="0"/>
                <a:ea typeface="Montserrat" charset="0"/>
                <a:cs typeface="Montserrat" charset="0"/>
              </a:rPr>
              <a:t>When the model size is large but can still be held in each machine’s memory</a:t>
            </a:r>
          </a:p>
        </p:txBody>
      </p:sp>
      <p:sp>
        <p:nvSpPr>
          <p:cNvPr id="109" name="Rectangle 108"/>
          <p:cNvSpPr/>
          <p:nvPr/>
        </p:nvSpPr>
        <p:spPr>
          <a:xfrm>
            <a:off x="9732665" y="2741075"/>
            <a:ext cx="2408584" cy="41169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914400"/>
            <a:endParaRPr lang="en-US" sz="1800" dirty="0">
              <a:solidFill>
                <a:prstClr val="black"/>
              </a:solidFill>
            </a:endParaRPr>
          </a:p>
        </p:txBody>
      </p:sp>
      <p:sp>
        <p:nvSpPr>
          <p:cNvPr id="110" name="TextBox 109"/>
          <p:cNvSpPr txBox="1"/>
          <p:nvPr/>
        </p:nvSpPr>
        <p:spPr>
          <a:xfrm>
            <a:off x="9858930" y="1857479"/>
            <a:ext cx="2333070" cy="738664"/>
          </a:xfrm>
          <a:prstGeom prst="rect">
            <a:avLst/>
          </a:prstGeom>
          <a:noFill/>
        </p:spPr>
        <p:txBody>
          <a:bodyPr wrap="square" rtlCol="0">
            <a:spAutoFit/>
          </a:bodyPr>
          <a:lstStyle/>
          <a:p>
            <a:r>
              <a:rPr lang="en-US" sz="1400" dirty="0">
                <a:solidFill>
                  <a:prstClr val="black"/>
                </a:solidFill>
                <a:latin typeface="Montserrat" charset="0"/>
                <a:ea typeface="Montserrat" charset="0"/>
                <a:cs typeface="Montserrat" charset="0"/>
              </a:rPr>
              <a:t>When the model size cannot be held in each machine’s memory</a:t>
            </a:r>
          </a:p>
        </p:txBody>
      </p:sp>
      <p:sp>
        <p:nvSpPr>
          <p:cNvPr id="4" name="TextBox 3">
            <a:extLst>
              <a:ext uri="{FF2B5EF4-FFF2-40B4-BE49-F238E27FC236}">
                <a16:creationId xmlns:a16="http://schemas.microsoft.com/office/drawing/2014/main" id="{C5560304-98F5-45F9-9098-A3805F5EBA9C}"/>
              </a:ext>
            </a:extLst>
          </p:cNvPr>
          <p:cNvSpPr txBox="1"/>
          <p:nvPr/>
        </p:nvSpPr>
        <p:spPr>
          <a:xfrm>
            <a:off x="1374292" y="1862045"/>
            <a:ext cx="1045479" cy="384721"/>
          </a:xfrm>
          <a:prstGeom prst="rect">
            <a:avLst/>
          </a:prstGeom>
          <a:noFill/>
        </p:spPr>
        <p:txBody>
          <a:bodyPr wrap="none" rtlCol="0">
            <a:spAutoFit/>
          </a:bodyPr>
          <a:lstStyle/>
          <a:p>
            <a:r>
              <a:rPr lang="en-US" b="1" dirty="0"/>
              <a:t>Model A</a:t>
            </a:r>
          </a:p>
        </p:txBody>
      </p:sp>
      <p:sp>
        <p:nvSpPr>
          <p:cNvPr id="43" name="TextBox 42">
            <a:extLst>
              <a:ext uri="{FF2B5EF4-FFF2-40B4-BE49-F238E27FC236}">
                <a16:creationId xmlns:a16="http://schemas.microsoft.com/office/drawing/2014/main" id="{525C2EF4-AAF5-4C23-94EE-26B632D190B3}"/>
              </a:ext>
            </a:extLst>
          </p:cNvPr>
          <p:cNvSpPr txBox="1"/>
          <p:nvPr/>
        </p:nvSpPr>
        <p:spPr>
          <a:xfrm>
            <a:off x="6337560" y="2346050"/>
            <a:ext cx="3063467" cy="384721"/>
          </a:xfrm>
          <a:prstGeom prst="rect">
            <a:avLst/>
          </a:prstGeom>
          <a:noFill/>
        </p:spPr>
        <p:txBody>
          <a:bodyPr wrap="none" rtlCol="0">
            <a:spAutoFit/>
          </a:bodyPr>
          <a:lstStyle/>
          <a:p>
            <a:r>
              <a:rPr lang="en-US" b="1" dirty="0"/>
              <a:t>Model A, different collective</a:t>
            </a:r>
          </a:p>
        </p:txBody>
      </p:sp>
      <p:sp>
        <p:nvSpPr>
          <p:cNvPr id="44" name="TextBox 43">
            <a:extLst>
              <a:ext uri="{FF2B5EF4-FFF2-40B4-BE49-F238E27FC236}">
                <a16:creationId xmlns:a16="http://schemas.microsoft.com/office/drawing/2014/main" id="{A3424EE7-367C-4D15-BD19-B521F81F6155}"/>
              </a:ext>
            </a:extLst>
          </p:cNvPr>
          <p:cNvSpPr txBox="1"/>
          <p:nvPr/>
        </p:nvSpPr>
        <p:spPr>
          <a:xfrm>
            <a:off x="9175844" y="1453861"/>
            <a:ext cx="3063467" cy="384721"/>
          </a:xfrm>
          <a:prstGeom prst="rect">
            <a:avLst/>
          </a:prstGeom>
          <a:noFill/>
        </p:spPr>
        <p:txBody>
          <a:bodyPr wrap="none" rtlCol="0">
            <a:spAutoFit/>
          </a:bodyPr>
          <a:lstStyle/>
          <a:p>
            <a:r>
              <a:rPr lang="en-US" b="1" dirty="0"/>
              <a:t>Model B, different collective</a:t>
            </a:r>
          </a:p>
        </p:txBody>
      </p:sp>
    </p:spTree>
    <p:extLst>
      <p:ext uri="{BB962C8B-B14F-4D97-AF65-F5344CB8AC3E}">
        <p14:creationId xmlns:p14="http://schemas.microsoft.com/office/powerpoint/2010/main" val="169654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097" y="994915"/>
            <a:ext cx="10515600" cy="519778"/>
          </a:xfrm>
        </p:spPr>
        <p:txBody>
          <a:bodyPr>
            <a:normAutofit/>
          </a:bodyPr>
          <a:lstStyle/>
          <a:p>
            <a:r>
              <a:rPr lang="en-US" sz="2400" b="1" dirty="0">
                <a:latin typeface="+mn-lt"/>
                <a:ea typeface="+mn-ea"/>
                <a:cs typeface="+mn-cs"/>
              </a:rPr>
              <a:t>Harp-DAAL Applications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931" y="2278897"/>
            <a:ext cx="2574226" cy="22720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252" y="2230771"/>
            <a:ext cx="6057072" cy="2227656"/>
          </a:xfrm>
          <a:prstGeom prst="rect">
            <a:avLst/>
          </a:prstGeom>
        </p:spPr>
      </p:pic>
      <p:sp>
        <p:nvSpPr>
          <p:cNvPr id="6" name="TextBox 5"/>
          <p:cNvSpPr txBox="1"/>
          <p:nvPr/>
        </p:nvSpPr>
        <p:spPr>
          <a:xfrm>
            <a:off x="1423931" y="4831997"/>
            <a:ext cx="2840971" cy="1261884"/>
          </a:xfrm>
          <a:prstGeom prst="rect">
            <a:avLst/>
          </a:prstGeom>
          <a:noFill/>
        </p:spPr>
        <p:txBody>
          <a:bodyPr wrap="none" rtlCol="0">
            <a:spAutoFit/>
          </a:bodyPr>
          <a:lstStyle/>
          <a:p>
            <a:pPr marL="285750" indent="-285750">
              <a:buFont typeface="Arial" charset="0"/>
              <a:buChar char="•"/>
            </a:pPr>
            <a:r>
              <a:rPr lang="en-US" dirty="0"/>
              <a:t>Clustering</a:t>
            </a:r>
          </a:p>
          <a:p>
            <a:pPr marL="285750" indent="-285750">
              <a:buFont typeface="Arial" charset="0"/>
              <a:buChar char="•"/>
            </a:pPr>
            <a:r>
              <a:rPr lang="en-US" dirty="0" err="1"/>
              <a:t>Vectorized</a:t>
            </a:r>
            <a:r>
              <a:rPr lang="en-US" dirty="0"/>
              <a:t> computation</a:t>
            </a:r>
          </a:p>
          <a:p>
            <a:pPr marL="285750" indent="-285750">
              <a:buFont typeface="Arial" charset="0"/>
              <a:buChar char="•"/>
            </a:pPr>
            <a:r>
              <a:rPr lang="en-US" b="1" dirty="0"/>
              <a:t>Small model data</a:t>
            </a:r>
          </a:p>
          <a:p>
            <a:pPr marL="285750" indent="-285750">
              <a:buFont typeface="Arial" charset="0"/>
              <a:buChar char="•"/>
            </a:pPr>
            <a:r>
              <a:rPr lang="en-US" dirty="0"/>
              <a:t>Regular Memory Access</a:t>
            </a:r>
          </a:p>
        </p:txBody>
      </p:sp>
      <p:sp>
        <p:nvSpPr>
          <p:cNvPr id="7" name="TextBox 6"/>
          <p:cNvSpPr txBox="1"/>
          <p:nvPr/>
        </p:nvSpPr>
        <p:spPr>
          <a:xfrm>
            <a:off x="4927716" y="4502825"/>
            <a:ext cx="3096264" cy="1554272"/>
          </a:xfrm>
          <a:prstGeom prst="rect">
            <a:avLst/>
          </a:prstGeom>
          <a:noFill/>
        </p:spPr>
        <p:txBody>
          <a:bodyPr wrap="square" rtlCol="0">
            <a:spAutoFit/>
          </a:bodyPr>
          <a:lstStyle/>
          <a:p>
            <a:endParaRPr lang="en-US" dirty="0"/>
          </a:p>
          <a:p>
            <a:pPr marL="285750" indent="-285750">
              <a:buFont typeface="Arial" charset="0"/>
              <a:buChar char="•"/>
            </a:pPr>
            <a:r>
              <a:rPr lang="en-US" dirty="0"/>
              <a:t>Matrix Factorization </a:t>
            </a:r>
          </a:p>
          <a:p>
            <a:pPr marL="285750" indent="-285750">
              <a:buFont typeface="Arial" charset="0"/>
              <a:buChar char="•"/>
            </a:pPr>
            <a:r>
              <a:rPr lang="en-US" dirty="0">
                <a:solidFill>
                  <a:srgbClr val="C00000"/>
                </a:solidFill>
              </a:rPr>
              <a:t>Huge model data</a:t>
            </a:r>
          </a:p>
          <a:p>
            <a:pPr marL="285750" indent="-285750">
              <a:buFont typeface="Arial" charset="0"/>
              <a:buChar char="•"/>
            </a:pPr>
            <a:r>
              <a:rPr lang="en-US" b="1" dirty="0"/>
              <a:t>Random Memory Access</a:t>
            </a:r>
          </a:p>
          <a:p>
            <a:pPr marL="285750" indent="-285750">
              <a:buFont typeface="Arial" charset="0"/>
              <a:buChar char="•"/>
            </a:pPr>
            <a:r>
              <a:rPr lang="en-US" b="1" dirty="0"/>
              <a:t>Rotate Collective</a:t>
            </a:r>
          </a:p>
        </p:txBody>
      </p:sp>
      <p:sp>
        <p:nvSpPr>
          <p:cNvPr id="3" name="TextBox 2"/>
          <p:cNvSpPr txBox="1"/>
          <p:nvPr/>
        </p:nvSpPr>
        <p:spPr>
          <a:xfrm>
            <a:off x="8352089" y="4499167"/>
            <a:ext cx="3361048" cy="1846659"/>
          </a:xfrm>
          <a:prstGeom prst="rect">
            <a:avLst/>
          </a:prstGeom>
          <a:noFill/>
        </p:spPr>
        <p:txBody>
          <a:bodyPr wrap="none" rtlCol="0">
            <a:spAutoFit/>
          </a:bodyPr>
          <a:lstStyle/>
          <a:p>
            <a:endParaRPr lang="en-US" dirty="0"/>
          </a:p>
          <a:p>
            <a:pPr marL="285750" indent="-285750">
              <a:buFont typeface="Arial" charset="0"/>
              <a:buChar char="•"/>
            </a:pPr>
            <a:r>
              <a:rPr lang="en-US" dirty="0"/>
              <a:t>Matrix Factorization </a:t>
            </a:r>
          </a:p>
          <a:p>
            <a:pPr marL="285750" indent="-285750">
              <a:buFont typeface="Arial" charset="0"/>
              <a:buChar char="•"/>
            </a:pPr>
            <a:r>
              <a:rPr lang="en-US" dirty="0">
                <a:solidFill>
                  <a:srgbClr val="FF0000"/>
                </a:solidFill>
              </a:rPr>
              <a:t>Huge model data</a:t>
            </a:r>
          </a:p>
          <a:p>
            <a:pPr marL="285750" indent="-285750">
              <a:buFont typeface="Arial" charset="0"/>
              <a:buChar char="•"/>
            </a:pPr>
            <a:r>
              <a:rPr lang="en-US" b="1" dirty="0"/>
              <a:t>Regular Memory Access</a:t>
            </a:r>
          </a:p>
          <a:p>
            <a:pPr marL="285750" indent="-285750">
              <a:buFont typeface="Arial" charset="0"/>
              <a:buChar char="•"/>
            </a:pPr>
            <a:r>
              <a:rPr lang="en-US" b="1" dirty="0"/>
              <a:t>Regroup-</a:t>
            </a:r>
            <a:r>
              <a:rPr lang="en-US" b="1" dirty="0" err="1"/>
              <a:t>Allgather</a:t>
            </a:r>
            <a:r>
              <a:rPr lang="en-US" b="1" dirty="0"/>
              <a:t> Collective</a:t>
            </a:r>
          </a:p>
          <a:p>
            <a:endParaRPr lang="en-US" dirty="0"/>
          </a:p>
        </p:txBody>
      </p:sp>
      <p:sp>
        <p:nvSpPr>
          <p:cNvPr id="8" name="TextBox 7"/>
          <p:cNvSpPr txBox="1"/>
          <p:nvPr/>
        </p:nvSpPr>
        <p:spPr>
          <a:xfrm>
            <a:off x="1417345" y="1744587"/>
            <a:ext cx="2128147" cy="677108"/>
          </a:xfrm>
          <a:prstGeom prst="rect">
            <a:avLst/>
          </a:prstGeom>
          <a:noFill/>
        </p:spPr>
        <p:txBody>
          <a:bodyPr wrap="none" rtlCol="0">
            <a:spAutoFit/>
          </a:bodyPr>
          <a:lstStyle/>
          <a:p>
            <a:r>
              <a:rPr lang="en-US" dirty="0"/>
              <a:t>Harp-DAAL-</a:t>
            </a:r>
            <a:r>
              <a:rPr lang="en-US" dirty="0" err="1"/>
              <a:t>Kmeans</a:t>
            </a:r>
            <a:endParaRPr lang="en-US" dirty="0"/>
          </a:p>
          <a:p>
            <a:endParaRPr lang="en-US" dirty="0"/>
          </a:p>
        </p:txBody>
      </p:sp>
      <p:sp>
        <p:nvSpPr>
          <p:cNvPr id="10" name="TextBox 9"/>
          <p:cNvSpPr txBox="1"/>
          <p:nvPr/>
        </p:nvSpPr>
        <p:spPr>
          <a:xfrm>
            <a:off x="5183917" y="1220535"/>
            <a:ext cx="2103909" cy="969496"/>
          </a:xfrm>
          <a:prstGeom prst="rect">
            <a:avLst/>
          </a:prstGeom>
          <a:noFill/>
        </p:spPr>
        <p:txBody>
          <a:bodyPr wrap="none" rtlCol="0">
            <a:spAutoFit/>
          </a:bodyPr>
          <a:lstStyle/>
          <a:p>
            <a:r>
              <a:rPr lang="en-US" dirty="0"/>
              <a:t>Harp-DAAL-SGD</a:t>
            </a:r>
          </a:p>
          <a:p>
            <a:r>
              <a:rPr lang="en-US" dirty="0"/>
              <a:t>Stochastic Gradient</a:t>
            </a:r>
            <a:br>
              <a:rPr lang="en-US" dirty="0"/>
            </a:br>
            <a:r>
              <a:rPr lang="en-US" dirty="0"/>
              <a:t>Descent</a:t>
            </a:r>
          </a:p>
        </p:txBody>
      </p:sp>
      <p:sp>
        <p:nvSpPr>
          <p:cNvPr id="11" name="TextBox 10"/>
          <p:cNvSpPr txBox="1"/>
          <p:nvPr/>
        </p:nvSpPr>
        <p:spPr>
          <a:xfrm>
            <a:off x="8556197" y="1216877"/>
            <a:ext cx="1855064" cy="969496"/>
          </a:xfrm>
          <a:prstGeom prst="rect">
            <a:avLst/>
          </a:prstGeom>
          <a:noFill/>
        </p:spPr>
        <p:txBody>
          <a:bodyPr wrap="square" rtlCol="0">
            <a:spAutoFit/>
          </a:bodyPr>
          <a:lstStyle/>
          <a:p>
            <a:r>
              <a:rPr lang="en-US" dirty="0"/>
              <a:t>Harp-DAAL-ALS</a:t>
            </a:r>
          </a:p>
          <a:p>
            <a:r>
              <a:rPr lang="en-US" dirty="0"/>
              <a:t>Alternating Least Squares</a:t>
            </a:r>
          </a:p>
        </p:txBody>
      </p:sp>
      <p:pic>
        <p:nvPicPr>
          <p:cNvPr id="12" name="Picture 11"/>
          <p:cNvPicPr>
            <a:picLocks noChangeAspect="1"/>
          </p:cNvPicPr>
          <p:nvPr/>
        </p:nvPicPr>
        <p:blipFill>
          <a:blip r:embed="rId4"/>
          <a:stretch>
            <a:fillRect/>
          </a:stretch>
        </p:blipFill>
        <p:spPr>
          <a:xfrm>
            <a:off x="0" y="-191474"/>
            <a:ext cx="12192000" cy="1111085"/>
          </a:xfrm>
          <a:prstGeom prst="rect">
            <a:avLst/>
          </a:prstGeom>
        </p:spPr>
      </p:pic>
      <p:sp>
        <p:nvSpPr>
          <p:cNvPr id="9" name="TextBox 8"/>
          <p:cNvSpPr txBox="1"/>
          <p:nvPr/>
        </p:nvSpPr>
        <p:spPr>
          <a:xfrm>
            <a:off x="649356" y="6330075"/>
            <a:ext cx="11370366" cy="461665"/>
          </a:xfrm>
          <a:prstGeom prst="rect">
            <a:avLst/>
          </a:prstGeom>
          <a:noFill/>
        </p:spPr>
        <p:txBody>
          <a:bodyPr wrap="square" rtlCol="0">
            <a:spAutoFit/>
          </a:bodyPr>
          <a:lstStyle/>
          <a:p>
            <a:pPr marL="22225" indent="-22225"/>
            <a:r>
              <a:rPr lang="en-US" sz="1200" dirty="0">
                <a:solidFill>
                  <a:schemeClr val="tx1">
                    <a:lumMod val="65000"/>
                    <a:lumOff val="35000"/>
                  </a:schemeClr>
                </a:solidFill>
              </a:rPr>
              <a:t> </a:t>
            </a:r>
            <a:r>
              <a:rPr lang="en-US" sz="1200" dirty="0" err="1">
                <a:solidFill>
                  <a:schemeClr val="tx1">
                    <a:lumMod val="65000"/>
                    <a:lumOff val="35000"/>
                  </a:schemeClr>
                </a:solidFill>
              </a:rPr>
              <a:t>Langshi</a:t>
            </a:r>
            <a:r>
              <a:rPr lang="en-US" sz="1200" dirty="0">
                <a:solidFill>
                  <a:schemeClr val="tx1">
                    <a:lumMod val="65000"/>
                    <a:lumOff val="35000"/>
                  </a:schemeClr>
                </a:solidFill>
              </a:rPr>
              <a:t> Chen, Bo Peng, </a:t>
            </a:r>
            <a:r>
              <a:rPr lang="en-US" sz="1200" dirty="0" err="1">
                <a:solidFill>
                  <a:schemeClr val="tx1">
                    <a:lumMod val="65000"/>
                    <a:lumOff val="35000"/>
                  </a:schemeClr>
                </a:solidFill>
              </a:rPr>
              <a:t>Bingjing</a:t>
            </a:r>
            <a:r>
              <a:rPr lang="en-US" sz="1200" dirty="0">
                <a:solidFill>
                  <a:schemeClr val="tx1">
                    <a:lumMod val="65000"/>
                    <a:lumOff val="35000"/>
                  </a:schemeClr>
                </a:solidFill>
              </a:rPr>
              <a:t> Zhang, Tony Liu, </a:t>
            </a:r>
            <a:r>
              <a:rPr lang="en-US" sz="1200" dirty="0" err="1">
                <a:solidFill>
                  <a:schemeClr val="tx1">
                    <a:lumMod val="65000"/>
                    <a:lumOff val="35000"/>
                  </a:schemeClr>
                </a:solidFill>
              </a:rPr>
              <a:t>Yiming</a:t>
            </a:r>
            <a:r>
              <a:rPr lang="en-US" sz="1200" dirty="0">
                <a:solidFill>
                  <a:schemeClr val="tx1">
                    <a:lumMod val="65000"/>
                    <a:lumOff val="35000"/>
                  </a:schemeClr>
                </a:solidFill>
              </a:rPr>
              <a:t> Zou, Lei Jiang, Robert </a:t>
            </a:r>
            <a:r>
              <a:rPr lang="en-US" sz="1200" dirty="0" err="1">
                <a:solidFill>
                  <a:schemeClr val="tx1">
                    <a:lumMod val="65000"/>
                    <a:lumOff val="35000"/>
                  </a:schemeClr>
                </a:solidFill>
              </a:rPr>
              <a:t>Henschel</a:t>
            </a:r>
            <a:r>
              <a:rPr lang="en-US" sz="1200" dirty="0">
                <a:solidFill>
                  <a:schemeClr val="tx1">
                    <a:lumMod val="65000"/>
                    <a:lumOff val="35000"/>
                  </a:schemeClr>
                </a:solidFill>
              </a:rPr>
              <a:t>, Craig Stewart, Zhang Zhang, Emily </a:t>
            </a:r>
            <a:r>
              <a:rPr lang="en-US" sz="1200" dirty="0" err="1">
                <a:solidFill>
                  <a:schemeClr val="tx1">
                    <a:lumMod val="65000"/>
                    <a:lumOff val="35000"/>
                  </a:schemeClr>
                </a:solidFill>
              </a:rPr>
              <a:t>Mccallum</a:t>
            </a:r>
            <a:r>
              <a:rPr lang="en-US" sz="1200" dirty="0">
                <a:solidFill>
                  <a:schemeClr val="tx1">
                    <a:lumMod val="65000"/>
                    <a:lumOff val="35000"/>
                  </a:schemeClr>
                </a:solidFill>
              </a:rPr>
              <a:t>, </a:t>
            </a:r>
            <a:r>
              <a:rPr lang="en-US" sz="1200" dirty="0" err="1">
                <a:solidFill>
                  <a:schemeClr val="tx1">
                    <a:lumMod val="65000"/>
                    <a:lumOff val="35000"/>
                  </a:schemeClr>
                </a:solidFill>
              </a:rPr>
              <a:t>Zahniser</a:t>
            </a:r>
            <a:r>
              <a:rPr lang="en-US" sz="1200" dirty="0">
                <a:solidFill>
                  <a:schemeClr val="tx1">
                    <a:lumMod val="65000"/>
                    <a:lumOff val="35000"/>
                  </a:schemeClr>
                </a:solidFill>
              </a:rPr>
              <a:t> Tom, Omer Jon, Judy </a:t>
            </a:r>
            <a:r>
              <a:rPr lang="en-US" sz="1200" dirty="0" err="1">
                <a:solidFill>
                  <a:schemeClr val="tx1">
                    <a:lumMod val="65000"/>
                    <a:lumOff val="35000"/>
                  </a:schemeClr>
                </a:solidFill>
              </a:rPr>
              <a:t>Qiu</a:t>
            </a:r>
            <a:r>
              <a:rPr lang="en-US" sz="1200" dirty="0">
                <a:solidFill>
                  <a:schemeClr val="tx1">
                    <a:lumMod val="65000"/>
                    <a:lumOff val="35000"/>
                  </a:schemeClr>
                </a:solidFill>
              </a:rPr>
              <a:t>, Benchmarking Harp-DAAL: High Performance Hadoop on KNL Clusters, in the Proceedings of the International Conference on Cloud Computing (CLOUD 2017), June 25-30, 2017.</a:t>
            </a:r>
          </a:p>
        </p:txBody>
      </p:sp>
    </p:spTree>
    <p:extLst>
      <p:ext uri="{BB962C8B-B14F-4D97-AF65-F5344CB8AC3E}">
        <p14:creationId xmlns:p14="http://schemas.microsoft.com/office/powerpoint/2010/main" val="151744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644" y="110894"/>
            <a:ext cx="10515600" cy="569153"/>
          </a:xfrm>
        </p:spPr>
        <p:txBody>
          <a:bodyPr>
            <a:normAutofit/>
          </a:bodyPr>
          <a:lstStyle/>
          <a:p>
            <a:r>
              <a:rPr lang="en-US" sz="2400" b="1" dirty="0">
                <a:latin typeface="+mn-lt"/>
                <a:ea typeface="+mn-ea"/>
                <a:cs typeface="+mn-cs"/>
              </a:rPr>
              <a:t>Computation models for K-means</a:t>
            </a:r>
          </a:p>
        </p:txBody>
      </p:sp>
      <p:sp>
        <p:nvSpPr>
          <p:cNvPr id="4" name="TextBox 3"/>
          <p:cNvSpPr txBox="1"/>
          <p:nvPr/>
        </p:nvSpPr>
        <p:spPr>
          <a:xfrm>
            <a:off x="580889" y="467136"/>
            <a:ext cx="4549108" cy="1261884"/>
          </a:xfrm>
          <a:prstGeom prst="rect">
            <a:avLst/>
          </a:prstGeom>
          <a:noFill/>
        </p:spPr>
        <p:txBody>
          <a:bodyPr wrap="square" rtlCol="0">
            <a:spAutoFit/>
          </a:bodyPr>
          <a:lstStyle/>
          <a:p>
            <a:endParaRPr lang="en-US" dirty="0"/>
          </a:p>
          <a:p>
            <a:pPr marL="285750" indent="-285750">
              <a:buFont typeface="Arial" charset="0"/>
              <a:buChar char="•"/>
            </a:pPr>
            <a:r>
              <a:rPr lang="en-US" dirty="0"/>
              <a:t>Inter-node: </a:t>
            </a:r>
            <a:r>
              <a:rPr lang="en-US" dirty="0" err="1"/>
              <a:t>Allreduce</a:t>
            </a:r>
            <a:r>
              <a:rPr lang="en-US" dirty="0"/>
              <a:t>, Easy to implement, efficient when model data is not large</a:t>
            </a:r>
          </a:p>
          <a:p>
            <a:pPr marL="285750" indent="-285750">
              <a:buFont typeface="Arial"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159" y="1516112"/>
            <a:ext cx="4153425" cy="2005710"/>
          </a:xfrm>
          <a:prstGeom prst="rect">
            <a:avLst/>
          </a:prstGeom>
        </p:spPr>
      </p:pic>
      <p:sp>
        <p:nvSpPr>
          <p:cNvPr id="12" name="Rectangle 11"/>
          <p:cNvSpPr/>
          <p:nvPr/>
        </p:nvSpPr>
        <p:spPr>
          <a:xfrm>
            <a:off x="665921" y="3455195"/>
            <a:ext cx="4379043" cy="2031325"/>
          </a:xfrm>
          <a:prstGeom prst="rect">
            <a:avLst/>
          </a:prstGeom>
        </p:spPr>
        <p:txBody>
          <a:bodyPr wrap="square">
            <a:spAutoFit/>
          </a:bodyPr>
          <a:lstStyle/>
          <a:p>
            <a:pPr marL="285750" indent="-285750">
              <a:buFont typeface="Arial" charset="0"/>
              <a:buChar char="•"/>
            </a:pPr>
            <a:r>
              <a:rPr lang="en-US" dirty="0"/>
              <a:t>Intra-node: Shared Memory, matrix-matrix operations, </a:t>
            </a:r>
            <a:r>
              <a:rPr lang="en-US" dirty="0" err="1"/>
              <a:t>xGemm</a:t>
            </a:r>
            <a:r>
              <a:rPr lang="en-US" dirty="0"/>
              <a:t>: aggregate vector-vector distance computation into matrix-matrix multiplication, higher computation intensity (BLAS-3)</a:t>
            </a:r>
          </a:p>
          <a:p>
            <a:pPr marL="285750" indent="-285750">
              <a:buFont typeface="Arial" charset="0"/>
              <a:buChar char="•"/>
            </a:pPr>
            <a:endParaRPr lang="en-US" dirty="0"/>
          </a:p>
          <a:p>
            <a:pPr marL="285750" indent="-285750">
              <a:buFont typeface="Arial" charset="0"/>
              <a:buChar char="•"/>
            </a:pPr>
            <a:endParaRPr lang="en-US" dirty="0"/>
          </a:p>
        </p:txBody>
      </p:sp>
      <p:grpSp>
        <p:nvGrpSpPr>
          <p:cNvPr id="3" name="Group 2"/>
          <p:cNvGrpSpPr/>
          <p:nvPr/>
        </p:nvGrpSpPr>
        <p:grpSpPr>
          <a:xfrm>
            <a:off x="1123248" y="5247997"/>
            <a:ext cx="4006749" cy="1574725"/>
            <a:chOff x="5450191" y="4067929"/>
            <a:chExt cx="6096040" cy="2411893"/>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0191" y="4067929"/>
              <a:ext cx="6096040" cy="2065034"/>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5259" y="6132963"/>
              <a:ext cx="3685903" cy="346859"/>
            </a:xfrm>
            <a:prstGeom prst="rect">
              <a:avLst/>
            </a:prstGeom>
          </p:spPr>
        </p:pic>
      </p:grpSp>
      <p:pic>
        <p:nvPicPr>
          <p:cNvPr id="1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01394" y="598042"/>
            <a:ext cx="5600700" cy="421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665622" y="4814661"/>
            <a:ext cx="4936472" cy="1815882"/>
          </a:xfrm>
          <a:prstGeom prst="rect">
            <a:avLst/>
          </a:prstGeom>
          <a:noFill/>
        </p:spPr>
        <p:txBody>
          <a:bodyPr wrap="square">
            <a:spAutoFit/>
          </a:bodyPr>
          <a:lstStyle/>
          <a:p>
            <a:pPr defTabSz="913108" eaLnBrk="1" fontAlgn="auto" hangingPunct="1">
              <a:spcBef>
                <a:spcPts val="0"/>
              </a:spcBef>
              <a:spcAft>
                <a:spcPts val="0"/>
              </a:spcAft>
              <a:defRPr/>
            </a:pPr>
            <a:r>
              <a:rPr lang="en-US" sz="1600" dirty="0">
                <a:latin typeface="+mn-lt"/>
              </a:rPr>
              <a:t>Harp-DAAL-</a:t>
            </a:r>
            <a:r>
              <a:rPr lang="en-US" sz="1600" dirty="0" err="1">
                <a:latin typeface="+mn-lt"/>
              </a:rPr>
              <a:t>Kmeans</a:t>
            </a:r>
            <a:r>
              <a:rPr lang="en-US" sz="1600" dirty="0">
                <a:latin typeface="+mn-lt"/>
              </a:rPr>
              <a:t> vs. Spark-</a:t>
            </a:r>
            <a:r>
              <a:rPr lang="en-US" sz="1600" dirty="0" err="1">
                <a:latin typeface="+mn-lt"/>
              </a:rPr>
              <a:t>Kmeans</a:t>
            </a:r>
            <a:r>
              <a:rPr lang="en-US" sz="1600" dirty="0">
                <a:latin typeface="+mn-lt"/>
              </a:rPr>
              <a:t>:</a:t>
            </a:r>
          </a:p>
          <a:p>
            <a:pPr defTabSz="913108" eaLnBrk="1" fontAlgn="auto" hangingPunct="1">
              <a:spcBef>
                <a:spcPts val="0"/>
              </a:spcBef>
              <a:spcAft>
                <a:spcPts val="0"/>
              </a:spcAft>
              <a:defRPr/>
            </a:pPr>
            <a:endParaRPr lang="en-US" sz="1600" b="1" i="1" dirty="0">
              <a:latin typeface="+mn-lt"/>
            </a:endParaRPr>
          </a:p>
          <a:p>
            <a:pPr defTabSz="913108" eaLnBrk="1" fontAlgn="auto" hangingPunct="1">
              <a:spcBef>
                <a:spcPts val="0"/>
              </a:spcBef>
              <a:spcAft>
                <a:spcPts val="0"/>
              </a:spcAft>
              <a:defRPr/>
            </a:pPr>
            <a:r>
              <a:rPr lang="en-US" sz="1600" b="1" i="1" dirty="0">
                <a:latin typeface="+mn-lt"/>
              </a:rPr>
              <a:t>~ 20x speedup</a:t>
            </a:r>
          </a:p>
          <a:p>
            <a:pPr marL="342900" indent="-342900" defTabSz="913108" eaLnBrk="1" fontAlgn="auto" hangingPunct="1">
              <a:spcBef>
                <a:spcPts val="0"/>
              </a:spcBef>
              <a:spcAft>
                <a:spcPts val="0"/>
              </a:spcAft>
              <a:buFontTx/>
              <a:buAutoNum type="arabicParenR"/>
              <a:defRPr/>
            </a:pPr>
            <a:r>
              <a:rPr lang="en-US" sz="1600" dirty="0">
                <a:latin typeface="+mn-lt"/>
              </a:rPr>
              <a:t>Harp-DAAL-</a:t>
            </a:r>
            <a:r>
              <a:rPr lang="en-US" sz="1600" dirty="0" err="1">
                <a:latin typeface="+mn-lt"/>
              </a:rPr>
              <a:t>Kmeans</a:t>
            </a:r>
            <a:r>
              <a:rPr lang="en-US" sz="1600" dirty="0">
                <a:latin typeface="+mn-lt"/>
              </a:rPr>
              <a:t> invokes MKL matrix operation kernels at low level</a:t>
            </a:r>
          </a:p>
          <a:p>
            <a:pPr marL="342900" indent="-342900" defTabSz="913108" eaLnBrk="1" fontAlgn="auto" hangingPunct="1">
              <a:spcBef>
                <a:spcPts val="0"/>
              </a:spcBef>
              <a:spcAft>
                <a:spcPts val="0"/>
              </a:spcAft>
              <a:buFontTx/>
              <a:buAutoNum type="arabicParenR"/>
              <a:defRPr/>
            </a:pPr>
            <a:r>
              <a:rPr lang="en-US" sz="1600" dirty="0">
                <a:latin typeface="+mn-lt"/>
              </a:rPr>
              <a:t>Matrix data stored in contiguous memory space, leading to regular access pattern and data locality</a:t>
            </a:r>
          </a:p>
        </p:txBody>
      </p:sp>
    </p:spTree>
    <p:extLst>
      <p:ext uri="{BB962C8B-B14F-4D97-AF65-F5344CB8AC3E}">
        <p14:creationId xmlns:p14="http://schemas.microsoft.com/office/powerpoint/2010/main" val="1312991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4581943" y="3980661"/>
            <a:ext cx="238901" cy="384600"/>
          </a:xfrm>
          <a:prstGeom prst="rect">
            <a:avLst/>
          </a:prstGeom>
          <a:noFill/>
        </p:spPr>
        <p:txBody>
          <a:bodyPr wrap="none" lIns="91308" tIns="45660" rIns="91308" bIns="45660" rtlCol="0">
            <a:spAutoFit/>
          </a:bodyPr>
          <a:lstStyle/>
          <a:p>
            <a:pPr algn="ctr"/>
            <a:r>
              <a:rPr lang="en-US" dirty="0">
                <a:solidFill>
                  <a:prstClr val="black"/>
                </a:solidFill>
              </a:rPr>
              <a:t> </a:t>
            </a:r>
          </a:p>
        </p:txBody>
      </p:sp>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432912" y="6184255"/>
            <a:ext cx="428007" cy="550491"/>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69362" y="2813647"/>
            <a:ext cx="12441409" cy="4154862"/>
          </a:xfrm>
          <a:prstGeom prst="rect">
            <a:avLst/>
          </a:prstGeom>
          <a:noFill/>
        </p:spPr>
        <p:txBody>
          <a:bodyPr wrap="none" lIns="91308" tIns="45660" rIns="91308" bIns="45660" rtlCol="0">
            <a:spAutoFit/>
          </a:bodyPr>
          <a:lstStyle/>
          <a:p>
            <a:pPr algn="ctr">
              <a:spcBef>
                <a:spcPts val="600"/>
              </a:spcBef>
              <a:spcAft>
                <a:spcPts val="600"/>
              </a:spcAft>
            </a:pPr>
            <a:r>
              <a:rPr lang="en-US" dirty="0">
                <a:solidFill>
                  <a:prstClr val="black"/>
                </a:solidFill>
              </a:rPr>
              <a:t>Langshi Cheng  </a:t>
            </a:r>
            <a:r>
              <a:rPr lang="en-US" dirty="0" err="1">
                <a:solidFill>
                  <a:prstClr val="black"/>
                </a:solidFill>
              </a:rPr>
              <a:t>Bingjing</a:t>
            </a:r>
            <a:r>
              <a:rPr lang="en-US" dirty="0">
                <a:solidFill>
                  <a:prstClr val="black"/>
                </a:solidFill>
              </a:rPr>
              <a:t> Zhang    Bo Peng   Kannan </a:t>
            </a:r>
            <a:r>
              <a:rPr lang="en-US" dirty="0" err="1">
                <a:solidFill>
                  <a:prstClr val="black"/>
                </a:solidFill>
              </a:rPr>
              <a:t>Govindarajan</a:t>
            </a:r>
            <a:r>
              <a:rPr lang="en-US" dirty="0">
                <a:solidFill>
                  <a:prstClr val="black"/>
                </a:solidFill>
              </a:rPr>
              <a:t>, </a:t>
            </a:r>
            <a:r>
              <a:rPr lang="en-US" dirty="0" err="1">
                <a:solidFill>
                  <a:prstClr val="black"/>
                </a:solidFill>
              </a:rPr>
              <a:t>Supun</a:t>
            </a:r>
            <a:r>
              <a:rPr lang="en-US" dirty="0">
                <a:solidFill>
                  <a:prstClr val="black"/>
                </a:solidFill>
              </a:rPr>
              <a:t> </a:t>
            </a:r>
            <a:r>
              <a:rPr lang="en-US" dirty="0" err="1">
                <a:solidFill>
                  <a:prstClr val="black"/>
                </a:solidFill>
              </a:rPr>
              <a:t>Kamburugamuve</a:t>
            </a:r>
            <a:r>
              <a:rPr lang="en-US" dirty="0">
                <a:solidFill>
                  <a:prstClr val="black"/>
                </a:solidFill>
              </a:rPr>
              <a:t>,   Mihai </a:t>
            </a:r>
            <a:r>
              <a:rPr lang="en-US" dirty="0" err="1">
                <a:solidFill>
                  <a:prstClr val="black"/>
                </a:solidFill>
              </a:rPr>
              <a:t>Avram</a:t>
            </a:r>
            <a:r>
              <a:rPr lang="en-US" dirty="0">
                <a:solidFill>
                  <a:prstClr val="black"/>
                </a:solidFill>
              </a:rPr>
              <a:t>,   Sabra </a:t>
            </a:r>
            <a:r>
              <a:rPr lang="en-US" dirty="0" err="1">
                <a:solidFill>
                  <a:prstClr val="black"/>
                </a:solidFill>
              </a:rPr>
              <a:t>Ossen</a:t>
            </a:r>
            <a:r>
              <a:rPr lang="en-US" dirty="0">
                <a:solidFill>
                  <a:prstClr val="black"/>
                </a:solidFill>
              </a:rPr>
              <a:t>  </a:t>
            </a:r>
          </a:p>
          <a:p>
            <a:pPr algn="ctr">
              <a:spcBef>
                <a:spcPts val="600"/>
              </a:spcBef>
              <a:spcAft>
                <a:spcPts val="600"/>
              </a:spcAft>
            </a:pPr>
            <a:r>
              <a:rPr lang="en-US" dirty="0"/>
              <a:t>Robert </a:t>
            </a:r>
            <a:r>
              <a:rPr lang="en-US" dirty="0" err="1"/>
              <a:t>Henschel</a:t>
            </a:r>
            <a:r>
              <a:rPr lang="en-US" dirty="0"/>
              <a:t>, Craig Stewart, </a:t>
            </a:r>
            <a:r>
              <a:rPr lang="en-US" dirty="0" err="1"/>
              <a:t>Shaojuan</a:t>
            </a:r>
            <a:r>
              <a:rPr lang="en-US" dirty="0"/>
              <a:t> Zhu, Emily </a:t>
            </a:r>
            <a:r>
              <a:rPr lang="en-US" dirty="0" err="1"/>
              <a:t>Mccallum</a:t>
            </a:r>
            <a:r>
              <a:rPr lang="en-US" dirty="0"/>
              <a:t>, Lisa Smith, Tom </a:t>
            </a:r>
            <a:r>
              <a:rPr lang="en-US" dirty="0" err="1"/>
              <a:t>Zahniser</a:t>
            </a:r>
            <a:r>
              <a:rPr lang="en-US" dirty="0"/>
              <a:t>, Jon Omer</a:t>
            </a:r>
          </a:p>
          <a:p>
            <a:pPr algn="ctr">
              <a:spcBef>
                <a:spcPts val="600"/>
              </a:spcBef>
              <a:spcAft>
                <a:spcPts val="600"/>
              </a:spcAft>
            </a:pPr>
            <a:r>
              <a:rPr lang="en-US" dirty="0">
                <a:solidFill>
                  <a:prstClr val="black"/>
                </a:solidFill>
              </a:rPr>
              <a:t>Zhao Zhao, </a:t>
            </a:r>
            <a:r>
              <a:rPr lang="en-US" dirty="0" err="1">
                <a:solidFill>
                  <a:prstClr val="black"/>
                </a:solidFill>
              </a:rPr>
              <a:t>Saliya</a:t>
            </a:r>
            <a:r>
              <a:rPr lang="en-US" dirty="0">
                <a:solidFill>
                  <a:prstClr val="black"/>
                </a:solidFill>
              </a:rPr>
              <a:t> </a:t>
            </a:r>
            <a:r>
              <a:rPr lang="en-US" dirty="0" err="1">
                <a:solidFill>
                  <a:prstClr val="black"/>
                </a:solidFill>
              </a:rPr>
              <a:t>Ekanalyake</a:t>
            </a:r>
            <a:r>
              <a:rPr lang="en-US" dirty="0">
                <a:solidFill>
                  <a:prstClr val="black"/>
                </a:solidFill>
              </a:rPr>
              <a:t>, Anil </a:t>
            </a:r>
            <a:r>
              <a:rPr lang="en-US" dirty="0" err="1">
                <a:solidFill>
                  <a:prstClr val="black"/>
                </a:solidFill>
              </a:rPr>
              <a:t>Vullikanti</a:t>
            </a:r>
            <a:r>
              <a:rPr lang="en-US" dirty="0">
                <a:solidFill>
                  <a:prstClr val="black"/>
                </a:solidFill>
              </a:rPr>
              <a:t>, </a:t>
            </a:r>
            <a:r>
              <a:rPr lang="en-US" dirty="0" err="1">
                <a:solidFill>
                  <a:prstClr val="black"/>
                </a:solidFill>
              </a:rPr>
              <a:t>Madhav</a:t>
            </a:r>
            <a:r>
              <a:rPr lang="en-US" dirty="0">
                <a:solidFill>
                  <a:prstClr val="black"/>
                </a:solidFill>
              </a:rPr>
              <a:t> </a:t>
            </a:r>
            <a:r>
              <a:rPr lang="en-US" dirty="0" err="1">
                <a:solidFill>
                  <a:prstClr val="black"/>
                </a:solidFill>
              </a:rPr>
              <a:t>Marathe</a:t>
            </a:r>
            <a:endParaRPr lang="en-US" dirty="0">
              <a:solidFill>
                <a:prstClr val="black"/>
              </a:solidFill>
            </a:endParaRPr>
          </a:p>
          <a:p>
            <a:pPr algn="ctr">
              <a:spcBef>
                <a:spcPts val="600"/>
              </a:spcBef>
              <a:spcAft>
                <a:spcPts val="600"/>
              </a:spcAft>
            </a:pPr>
            <a:endParaRPr lang="en-US" dirty="0">
              <a:solidFill>
                <a:prstClr val="black"/>
              </a:solidFill>
            </a:endParaRPr>
          </a:p>
          <a:p>
            <a:pPr algn="ctr">
              <a:spcBef>
                <a:spcPts val="600"/>
              </a:spcBef>
              <a:spcAft>
                <a:spcPts val="600"/>
              </a:spcAft>
            </a:pPr>
            <a:endParaRPr lang="en-US" dirty="0">
              <a:solidFill>
                <a:prstClr val="black"/>
              </a:solidFill>
            </a:endParaRPr>
          </a:p>
          <a:p>
            <a:pPr algn="ctr">
              <a:spcBef>
                <a:spcPts val="600"/>
              </a:spcBef>
              <a:spcAft>
                <a:spcPts val="600"/>
              </a:spcAft>
            </a:pPr>
            <a:r>
              <a:rPr lang="en-US" dirty="0">
                <a:solidFill>
                  <a:prstClr val="black"/>
                </a:solidFill>
              </a:rPr>
              <a:t> </a:t>
            </a: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a:p>
            <a:endParaRPr lang="en-US" dirty="0">
              <a:solidFill>
                <a:prstClr val="black"/>
              </a:solidFill>
            </a:endParaRPr>
          </a:p>
        </p:txBody>
      </p:sp>
      <p:sp>
        <p:nvSpPr>
          <p:cNvPr id="24" name="TextBox 23"/>
          <p:cNvSpPr txBox="1"/>
          <p:nvPr/>
        </p:nvSpPr>
        <p:spPr>
          <a:xfrm>
            <a:off x="3563159" y="497074"/>
            <a:ext cx="4908449" cy="784709"/>
          </a:xfrm>
          <a:prstGeom prst="rect">
            <a:avLst/>
          </a:prstGeom>
          <a:noFill/>
        </p:spPr>
        <p:txBody>
          <a:bodyPr wrap="none" lIns="91308" tIns="45660" rIns="91308" bIns="45660" rtlCol="0">
            <a:spAutoFit/>
          </a:bodyPr>
          <a:lstStyle/>
          <a:p>
            <a:pPr algn="ctr">
              <a:spcBef>
                <a:spcPct val="0"/>
              </a:spcBef>
            </a:pPr>
            <a:r>
              <a:rPr lang="en-US" sz="4500" b="1" kern="0" dirty="0">
                <a:solidFill>
                  <a:srgbClr val="4BACC6">
                    <a:lumMod val="75000"/>
                  </a:srgbClr>
                </a:solidFill>
                <a:effectLst>
                  <a:outerShdw blurRad="50800" dist="25400" dir="5400000" algn="t" rotWithShape="0">
                    <a:prstClr val="black">
                      <a:alpha val="40000"/>
                    </a:prstClr>
                  </a:outerShdw>
                </a:effectLst>
                <a:cs typeface="Times New Roman" pitchFamily="18" charset="0"/>
              </a:rPr>
              <a:t>Acknowledgements</a:t>
            </a:r>
          </a:p>
        </p:txBody>
      </p:sp>
      <p:sp>
        <p:nvSpPr>
          <p:cNvPr id="26" name="Rectangle 25"/>
          <p:cNvSpPr/>
          <p:nvPr/>
        </p:nvSpPr>
        <p:spPr>
          <a:xfrm>
            <a:off x="3765344" y="4599253"/>
            <a:ext cx="4572001" cy="981686"/>
          </a:xfrm>
          <a:prstGeom prst="rect">
            <a:avLst/>
          </a:prstGeom>
        </p:spPr>
        <p:txBody>
          <a:bodyPr lIns="91308" tIns="45660" rIns="91308" bIns="45660">
            <a:spAutoFit/>
          </a:bodyPr>
          <a:lstStyle/>
          <a:p>
            <a:pPr marL="342395" indent="-342395" algn="ctr" defTabSz="913056">
              <a:spcBef>
                <a:spcPct val="20000"/>
              </a:spcBef>
              <a:defRPr/>
            </a:pPr>
            <a:r>
              <a:rPr lang="en-US" sz="1700" b="1" dirty="0">
                <a:solidFill>
                  <a:srgbClr val="002060"/>
                </a:solidFill>
                <a:latin typeface="Candara" pitchFamily="34" charset="0"/>
              </a:rPr>
              <a:t>Intelligent Systems Engineering </a:t>
            </a:r>
          </a:p>
          <a:p>
            <a:pPr marL="342395" indent="-342395" algn="ctr" defTabSz="913056">
              <a:spcBef>
                <a:spcPct val="20000"/>
              </a:spcBef>
              <a:defRPr/>
            </a:pPr>
            <a:r>
              <a:rPr lang="en-US" sz="1700" b="1" dirty="0">
                <a:solidFill>
                  <a:srgbClr val="002060"/>
                </a:solidFill>
                <a:latin typeface="Candara" pitchFamily="34" charset="0"/>
              </a:rPr>
              <a:t>School of Informatics and Computing</a:t>
            </a:r>
          </a:p>
          <a:p>
            <a:pPr marL="342395" indent="-342395" algn="ctr" defTabSz="913056">
              <a:spcBef>
                <a:spcPct val="20000"/>
              </a:spcBef>
              <a:defRPr/>
            </a:pPr>
            <a:r>
              <a:rPr lang="en-US" sz="1700" b="1" dirty="0">
                <a:solidFill>
                  <a:srgbClr val="002060"/>
                </a:solidFill>
                <a:latin typeface="Candara" pitchFamily="34" charset="0"/>
              </a:rPr>
              <a:t>Indiana University</a:t>
            </a:r>
          </a:p>
        </p:txBody>
      </p:sp>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602523" y="6048230"/>
            <a:ext cx="1710270" cy="948006"/>
          </a:xfrm>
          <a:prstGeom prst="rect">
            <a:avLst/>
          </a:prstGeom>
          <a:noFill/>
          <a:ln w="76200">
            <a:noFill/>
            <a:miter lim="800000"/>
            <a:headEnd/>
            <a:tailEnd/>
          </a:ln>
          <a:effectLst>
            <a:outerShdw blurRad="152400" dist="76201" dir="2700000" rotWithShape="0">
              <a:srgbClr val="808080">
                <a:alpha val="34000"/>
              </a:srgbClr>
            </a:outerShdw>
          </a:effectLst>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25874" y="6138021"/>
            <a:ext cx="1479347" cy="831071"/>
          </a:xfrm>
          <a:prstGeom prst="rect">
            <a:avLst/>
          </a:prstGeom>
          <a:noFill/>
          <a:ln w="76200">
            <a:noFill/>
            <a:miter lim="800000"/>
            <a:headEnd/>
            <a:tailEnd/>
          </a:ln>
          <a:effectLst>
            <a:outerShdw blurRad="152400" dist="76201" dir="2700000" rotWithShape="0">
              <a:srgbClr val="808080">
                <a:alpha val="34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3834" y="6175233"/>
            <a:ext cx="827166" cy="547481"/>
          </a:xfrm>
          <a:prstGeom prst="rect">
            <a:avLst/>
          </a:prstGeom>
          <a:effec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8763" y="6030551"/>
            <a:ext cx="809769" cy="809770"/>
          </a:xfrm>
          <a:prstGeom prst="rect">
            <a:avLst/>
          </a:prstGeom>
          <a:effectLst/>
        </p:spPr>
      </p:pic>
      <p:sp>
        <p:nvSpPr>
          <p:cNvPr id="4" name="TextBox 3"/>
          <p:cNvSpPr txBox="1"/>
          <p:nvPr/>
        </p:nvSpPr>
        <p:spPr>
          <a:xfrm>
            <a:off x="-25874" y="1584577"/>
            <a:ext cx="12384159" cy="461665"/>
          </a:xfrm>
          <a:prstGeom prst="rect">
            <a:avLst/>
          </a:prstGeom>
          <a:noFill/>
        </p:spPr>
        <p:txBody>
          <a:bodyPr wrap="none" rtlCol="0">
            <a:spAutoFit/>
          </a:bodyPr>
          <a:lstStyle/>
          <a:p>
            <a:r>
              <a:rPr lang="en-US" sz="2400" dirty="0">
                <a:solidFill>
                  <a:srgbClr val="7030A0"/>
                </a:solidFill>
                <a:cs typeface="Times New Roman" pitchFamily="18" charset="0"/>
              </a:rPr>
              <a:t>We gratefully acknowledge support from NSF, IU and Intel Parallel Computing Center (IPCC) Grant.</a:t>
            </a:r>
          </a:p>
        </p:txBody>
      </p:sp>
      <p:sp>
        <p:nvSpPr>
          <p:cNvPr id="5" name="TextBox 4"/>
          <p:cNvSpPr txBox="1"/>
          <p:nvPr/>
        </p:nvSpPr>
        <p:spPr>
          <a:xfrm>
            <a:off x="713798" y="2887460"/>
            <a:ext cx="239168" cy="384721"/>
          </a:xfrm>
          <a:prstGeom prst="rect">
            <a:avLst/>
          </a:prstGeom>
          <a:noFill/>
        </p:spPr>
        <p:txBody>
          <a:bodyPr wrap="none" rtlCol="0">
            <a:spAutoFit/>
          </a:bodyPr>
          <a:lstStyle/>
          <a:p>
            <a:r>
              <a:rPr lang="en-US" dirty="0">
                <a:solidFill>
                  <a:prstClr val="black"/>
                </a:solidFill>
              </a:rPr>
              <a:t> </a:t>
            </a:r>
          </a:p>
        </p:txBody>
      </p:sp>
    </p:spTree>
    <p:extLst>
      <p:ext uri="{BB962C8B-B14F-4D97-AF65-F5344CB8AC3E}">
        <p14:creationId xmlns:p14="http://schemas.microsoft.com/office/powerpoint/2010/main" val="1718854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65922" y="199473"/>
            <a:ext cx="5872038" cy="5691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latin typeface="+mn-lt"/>
                <a:ea typeface="+mn-ea"/>
                <a:cs typeface="+mn-cs"/>
              </a:rPr>
              <a:t>Computation models for MF-SGD</a:t>
            </a:r>
          </a:p>
        </p:txBody>
      </p:sp>
      <p:sp>
        <p:nvSpPr>
          <p:cNvPr id="5" name="TextBox 4"/>
          <p:cNvSpPr txBox="1"/>
          <p:nvPr/>
        </p:nvSpPr>
        <p:spPr>
          <a:xfrm>
            <a:off x="665922" y="723750"/>
            <a:ext cx="5209098" cy="969496"/>
          </a:xfrm>
          <a:prstGeom prst="rect">
            <a:avLst/>
          </a:prstGeom>
          <a:noFill/>
        </p:spPr>
        <p:txBody>
          <a:bodyPr wrap="square" rtlCol="0">
            <a:spAutoFit/>
          </a:bodyPr>
          <a:lstStyle/>
          <a:p>
            <a:r>
              <a:rPr lang="en-US" dirty="0"/>
              <a:t>Inter-node: Rotation Efficient when the model data</a:t>
            </a:r>
          </a:p>
          <a:p>
            <a:r>
              <a:rPr lang="en-US" dirty="0"/>
              <a:t>Is large, good scalability </a:t>
            </a:r>
          </a:p>
          <a:p>
            <a:pPr marL="285750" indent="-285750">
              <a:buFont typeface="Arial" charset="0"/>
              <a:buChar char="•"/>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922" y="1348273"/>
            <a:ext cx="4722529" cy="354189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5086" y="4956175"/>
            <a:ext cx="2698120" cy="1924685"/>
          </a:xfrm>
          <a:prstGeom prst="rect">
            <a:avLst/>
          </a:prstGeom>
        </p:spPr>
      </p:pic>
      <p:sp>
        <p:nvSpPr>
          <p:cNvPr id="9" name="TextBox 8"/>
          <p:cNvSpPr txBox="1"/>
          <p:nvPr/>
        </p:nvSpPr>
        <p:spPr>
          <a:xfrm>
            <a:off x="757362" y="5044624"/>
            <a:ext cx="2803990" cy="1261884"/>
          </a:xfrm>
          <a:prstGeom prst="rect">
            <a:avLst/>
          </a:prstGeom>
          <a:noFill/>
        </p:spPr>
        <p:txBody>
          <a:bodyPr wrap="square" rtlCol="0">
            <a:spAutoFit/>
          </a:bodyPr>
          <a:lstStyle/>
          <a:p>
            <a:r>
              <a:rPr lang="en-US" dirty="0"/>
              <a:t>Intra-node: Asynchronous</a:t>
            </a:r>
          </a:p>
          <a:p>
            <a:r>
              <a:rPr lang="en-US" dirty="0"/>
              <a:t>Random access to model data. Good for thread-level workload balance.</a:t>
            </a:r>
          </a:p>
        </p:txBody>
      </p:sp>
      <p:pic>
        <p:nvPicPr>
          <p:cNvPr id="10"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30842" y="867241"/>
            <a:ext cx="4987775" cy="3439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537960" y="4489287"/>
            <a:ext cx="4992280" cy="1323439"/>
          </a:xfrm>
          <a:prstGeom prst="rect">
            <a:avLst/>
          </a:prstGeom>
          <a:noFill/>
        </p:spPr>
        <p:txBody>
          <a:bodyPr wrap="square">
            <a:spAutoFit/>
          </a:bodyPr>
          <a:lstStyle/>
          <a:p>
            <a:pPr algn="ctr" defTabSz="913108" eaLnBrk="1" fontAlgn="auto" hangingPunct="1">
              <a:spcBef>
                <a:spcPts val="0"/>
              </a:spcBef>
              <a:spcAft>
                <a:spcPts val="0"/>
              </a:spcAft>
              <a:defRPr/>
            </a:pPr>
            <a:r>
              <a:rPr lang="en-US" sz="1600" dirty="0">
                <a:latin typeface="+mn-lt"/>
              </a:rPr>
              <a:t>Harp-DAAL-SGD vs. NOMAD-SGD</a:t>
            </a:r>
          </a:p>
          <a:p>
            <a:pPr defTabSz="913108" eaLnBrk="1" fontAlgn="auto" hangingPunct="1">
              <a:spcBef>
                <a:spcPts val="0"/>
              </a:spcBef>
              <a:spcAft>
                <a:spcPts val="0"/>
              </a:spcAft>
              <a:defRPr/>
            </a:pPr>
            <a:endParaRPr lang="en-US" sz="1600" dirty="0">
              <a:latin typeface="+mn-lt"/>
            </a:endParaRPr>
          </a:p>
          <a:p>
            <a:pPr marL="342900" indent="-342900" defTabSz="913108" eaLnBrk="1" fontAlgn="auto" hangingPunct="1">
              <a:spcBef>
                <a:spcPts val="0"/>
              </a:spcBef>
              <a:spcAft>
                <a:spcPts val="0"/>
              </a:spcAft>
              <a:buFontTx/>
              <a:buAutoNum type="arabicParenR"/>
              <a:defRPr/>
            </a:pPr>
            <a:r>
              <a:rPr lang="en-US" sz="1600" dirty="0">
                <a:latin typeface="+mn-lt"/>
              </a:rPr>
              <a:t>Small dataset (</a:t>
            </a:r>
            <a:r>
              <a:rPr lang="en-US" sz="1600" dirty="0" err="1">
                <a:latin typeface="+mn-lt"/>
              </a:rPr>
              <a:t>MovieLens</a:t>
            </a:r>
            <a:r>
              <a:rPr lang="en-US" sz="1600" dirty="0">
                <a:latin typeface="+mn-lt"/>
              </a:rPr>
              <a:t>, Netflix): comparable perf</a:t>
            </a:r>
          </a:p>
          <a:p>
            <a:pPr marL="342900" indent="-342900" defTabSz="913108" eaLnBrk="1" fontAlgn="auto" hangingPunct="1">
              <a:spcBef>
                <a:spcPts val="0"/>
              </a:spcBef>
              <a:spcAft>
                <a:spcPts val="0"/>
              </a:spcAft>
              <a:buFontTx/>
              <a:buAutoNum type="arabicParenR"/>
              <a:defRPr/>
            </a:pPr>
            <a:r>
              <a:rPr lang="en-US" sz="1600" dirty="0">
                <a:latin typeface="+mn-lt"/>
              </a:rPr>
              <a:t>Large dataset</a:t>
            </a:r>
            <a:r>
              <a:rPr lang="en-US" sz="1600" dirty="0">
                <a:latin typeface="+mn-lt"/>
                <a:sym typeface="Wingdings"/>
              </a:rPr>
              <a:t> (</a:t>
            </a:r>
            <a:r>
              <a:rPr lang="en-US" sz="1600" dirty="0" err="1">
                <a:latin typeface="+mn-lt"/>
                <a:sym typeface="Wingdings"/>
              </a:rPr>
              <a:t>Yahoomusic</a:t>
            </a:r>
            <a:r>
              <a:rPr lang="en-US" sz="1600" dirty="0">
                <a:latin typeface="+mn-lt"/>
                <a:sym typeface="Wingdings"/>
              </a:rPr>
              <a:t>, </a:t>
            </a:r>
            <a:r>
              <a:rPr lang="en-US" sz="1600" dirty="0" err="1">
                <a:latin typeface="+mn-lt"/>
                <a:sym typeface="Wingdings"/>
              </a:rPr>
              <a:t>Enwiki</a:t>
            </a:r>
            <a:r>
              <a:rPr lang="en-US" sz="1600" dirty="0">
                <a:latin typeface="+mn-lt"/>
                <a:sym typeface="Wingdings"/>
              </a:rPr>
              <a:t>): </a:t>
            </a:r>
            <a:r>
              <a:rPr lang="en-US" sz="1600" b="1" i="1" dirty="0">
                <a:latin typeface="+mn-lt"/>
                <a:sym typeface="Wingdings"/>
              </a:rPr>
              <a:t>1.1x to 2.5x</a:t>
            </a:r>
            <a:r>
              <a:rPr lang="en-US" sz="1600" dirty="0">
                <a:latin typeface="+mn-lt"/>
                <a:sym typeface="Wingdings"/>
              </a:rPr>
              <a:t>, depending on data distribution of matrices</a:t>
            </a:r>
            <a:endParaRPr lang="en-US" sz="1600" dirty="0">
              <a:latin typeface="+mn-lt"/>
            </a:endParaRPr>
          </a:p>
        </p:txBody>
      </p:sp>
    </p:spTree>
    <p:extLst>
      <p:ext uri="{BB962C8B-B14F-4D97-AF65-F5344CB8AC3E}">
        <p14:creationId xmlns:p14="http://schemas.microsoft.com/office/powerpoint/2010/main" val="20540373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44" y="358504"/>
            <a:ext cx="10515600" cy="507980"/>
          </a:xfrm>
        </p:spPr>
        <p:txBody>
          <a:bodyPr>
            <a:normAutofit/>
          </a:bodyPr>
          <a:lstStyle/>
          <a:p>
            <a:r>
              <a:rPr lang="en-US" sz="2400" b="1" dirty="0">
                <a:latin typeface="+mn-lt"/>
                <a:ea typeface="+mn-ea"/>
                <a:cs typeface="+mn-cs"/>
              </a:rPr>
              <a:t>Computation Models for ALS</a:t>
            </a:r>
          </a:p>
        </p:txBody>
      </p:sp>
      <p:sp>
        <p:nvSpPr>
          <p:cNvPr id="5" name="TextBox 4"/>
          <p:cNvSpPr txBox="1"/>
          <p:nvPr/>
        </p:nvSpPr>
        <p:spPr>
          <a:xfrm>
            <a:off x="934243" y="1238865"/>
            <a:ext cx="2469330" cy="369332"/>
          </a:xfrm>
          <a:prstGeom prst="rect">
            <a:avLst/>
          </a:prstGeom>
          <a:noFill/>
        </p:spPr>
        <p:txBody>
          <a:bodyPr wrap="none" rtlCol="0">
            <a:spAutoFit/>
          </a:bodyPr>
          <a:lstStyle/>
          <a:p>
            <a:pPr marL="285750" indent="-285750">
              <a:buFont typeface="Arial" charset="0"/>
              <a:buChar char="•"/>
            </a:pPr>
            <a:r>
              <a:rPr lang="en-US" dirty="0"/>
              <a:t>Inter-node: </a:t>
            </a:r>
            <a:r>
              <a:rPr lang="en-US" dirty="0" err="1"/>
              <a:t>Allreduce</a:t>
            </a:r>
            <a:endParaRPr lang="en-US" dirty="0"/>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5902" y="4665958"/>
            <a:ext cx="2637957" cy="377443"/>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902" y="5141405"/>
            <a:ext cx="2723147" cy="400317"/>
          </a:xfrm>
          <a:prstGeom prst="rect">
            <a:avLst/>
          </a:prstGeom>
        </p:spPr>
      </p:pic>
      <p:sp>
        <p:nvSpPr>
          <p:cNvPr id="20" name="Rectangle 19"/>
          <p:cNvSpPr/>
          <p:nvPr/>
        </p:nvSpPr>
        <p:spPr>
          <a:xfrm>
            <a:off x="887540" y="3751710"/>
            <a:ext cx="4798117" cy="969496"/>
          </a:xfrm>
          <a:prstGeom prst="rect">
            <a:avLst/>
          </a:prstGeom>
        </p:spPr>
        <p:txBody>
          <a:bodyPr wrap="square">
            <a:spAutoFit/>
          </a:bodyPr>
          <a:lstStyle/>
          <a:p>
            <a:pPr marL="285750" indent="-285750">
              <a:buFont typeface="Arial" charset="0"/>
              <a:buChar char="•"/>
            </a:pPr>
            <a:r>
              <a:rPr lang="en-US" dirty="0"/>
              <a:t>Intra-node: Shared Memory, Matrix operations </a:t>
            </a:r>
            <a:r>
              <a:rPr lang="en-US" dirty="0" err="1"/>
              <a:t>xSyrk</a:t>
            </a:r>
            <a:r>
              <a:rPr lang="en-US" dirty="0"/>
              <a:t>: symmetric rank-k update</a:t>
            </a:r>
          </a:p>
          <a:p>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694" y="1608197"/>
            <a:ext cx="4465943" cy="2013308"/>
          </a:xfrm>
          <a:prstGeom prst="rect">
            <a:avLst/>
          </a:prstGeom>
        </p:spPr>
      </p:pic>
      <p:pic>
        <p:nvPicPr>
          <p:cNvPr id="10"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54237" y="1050078"/>
            <a:ext cx="5717647" cy="3946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6491691" y="4996812"/>
            <a:ext cx="5324793" cy="1569660"/>
          </a:xfrm>
          <a:prstGeom prst="rect">
            <a:avLst/>
          </a:prstGeom>
          <a:noFill/>
        </p:spPr>
        <p:txBody>
          <a:bodyPr wrap="square">
            <a:spAutoFit/>
          </a:bodyPr>
          <a:lstStyle/>
          <a:p>
            <a:pPr algn="ctr" defTabSz="913108" eaLnBrk="1" fontAlgn="auto" hangingPunct="1">
              <a:spcBef>
                <a:spcPts val="0"/>
              </a:spcBef>
              <a:spcAft>
                <a:spcPts val="0"/>
              </a:spcAft>
              <a:defRPr/>
            </a:pPr>
            <a:r>
              <a:rPr lang="en-US" sz="1600" dirty="0">
                <a:latin typeface="+mn-lt"/>
              </a:rPr>
              <a:t>Harp-DAAL-ALS vs. Spark-ALS</a:t>
            </a:r>
          </a:p>
          <a:p>
            <a:pPr algn="ctr" defTabSz="913108" eaLnBrk="1" fontAlgn="auto" hangingPunct="1">
              <a:spcBef>
                <a:spcPts val="0"/>
              </a:spcBef>
              <a:spcAft>
                <a:spcPts val="0"/>
              </a:spcAft>
              <a:defRPr/>
            </a:pPr>
            <a:endParaRPr lang="en-US" sz="1600" dirty="0">
              <a:latin typeface="+mn-lt"/>
            </a:endParaRPr>
          </a:p>
          <a:p>
            <a:pPr defTabSz="913108" eaLnBrk="1" fontAlgn="auto" hangingPunct="1">
              <a:spcBef>
                <a:spcPts val="0"/>
              </a:spcBef>
              <a:spcAft>
                <a:spcPts val="0"/>
              </a:spcAft>
              <a:defRPr/>
            </a:pPr>
            <a:r>
              <a:rPr lang="en-US" sz="1600" b="1" i="1" dirty="0">
                <a:latin typeface="+mn-lt"/>
              </a:rPr>
              <a:t>20x to 50x speedup</a:t>
            </a:r>
          </a:p>
          <a:p>
            <a:pPr marL="342900" indent="-342900" defTabSz="913108" eaLnBrk="1" fontAlgn="auto" hangingPunct="1">
              <a:spcBef>
                <a:spcPts val="0"/>
              </a:spcBef>
              <a:spcAft>
                <a:spcPts val="0"/>
              </a:spcAft>
              <a:buFontTx/>
              <a:buAutoNum type="arabicParenR"/>
              <a:defRPr/>
            </a:pPr>
            <a:r>
              <a:rPr lang="en-US" sz="1600" dirty="0">
                <a:latin typeface="+mn-lt"/>
              </a:rPr>
              <a:t>Harp-DAAL-ALS invokes MKL at low level</a:t>
            </a:r>
          </a:p>
          <a:p>
            <a:pPr marL="342900" indent="-342900" defTabSz="913108" eaLnBrk="1" fontAlgn="auto" hangingPunct="1">
              <a:spcBef>
                <a:spcPts val="0"/>
              </a:spcBef>
              <a:spcAft>
                <a:spcPts val="0"/>
              </a:spcAft>
              <a:buFontTx/>
              <a:buAutoNum type="arabicParenR"/>
              <a:defRPr/>
            </a:pPr>
            <a:r>
              <a:rPr lang="en-US" sz="1600" dirty="0">
                <a:latin typeface="+mn-lt"/>
              </a:rPr>
              <a:t>Regular memory access, data locality in matrix operations</a:t>
            </a:r>
          </a:p>
          <a:p>
            <a:pPr marL="342900" indent="-342900" defTabSz="913108" eaLnBrk="1" fontAlgn="auto" hangingPunct="1">
              <a:spcBef>
                <a:spcPts val="0"/>
              </a:spcBef>
              <a:spcAft>
                <a:spcPts val="0"/>
              </a:spcAft>
              <a:buFontTx/>
              <a:buAutoNum type="arabicParenR"/>
              <a:defRPr/>
            </a:pPr>
            <a:endParaRPr lang="en-US" sz="1600" dirty="0">
              <a:latin typeface="+mn-lt"/>
            </a:endParaRPr>
          </a:p>
        </p:txBody>
      </p:sp>
    </p:spTree>
    <p:extLst>
      <p:ext uri="{BB962C8B-B14F-4D97-AF65-F5344CB8AC3E}">
        <p14:creationId xmlns:p14="http://schemas.microsoft.com/office/powerpoint/2010/main" val="1405762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5847" y="273403"/>
            <a:ext cx="10625345" cy="707886"/>
          </a:xfrm>
          <a:prstGeom prst="rect">
            <a:avLst/>
          </a:prstGeom>
          <a:noFill/>
        </p:spPr>
        <p:txBody>
          <a:bodyPr wrap="none" rtlCol="0">
            <a:spAutoFit/>
          </a:bodyPr>
          <a:lstStyle/>
          <a:p>
            <a:r>
              <a:rPr lang="en-US" sz="4000" dirty="0">
                <a:latin typeface="+mj-lt"/>
                <a:ea typeface="+mj-ea"/>
                <a:cs typeface="+mj-cs"/>
              </a:rPr>
              <a:t>Breakdown of Intra-node Performance on KNL chip</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338" y="981289"/>
            <a:ext cx="9319153" cy="4447055"/>
          </a:xfrm>
          <a:prstGeom prst="rect">
            <a:avLst/>
          </a:prstGeom>
        </p:spPr>
      </p:pic>
      <p:sp>
        <p:nvSpPr>
          <p:cNvPr id="4" name="TextBox 3"/>
          <p:cNvSpPr txBox="1"/>
          <p:nvPr/>
        </p:nvSpPr>
        <p:spPr>
          <a:xfrm>
            <a:off x="1509507" y="5615764"/>
            <a:ext cx="9117984" cy="677108"/>
          </a:xfrm>
          <a:prstGeom prst="rect">
            <a:avLst/>
          </a:prstGeom>
          <a:noFill/>
        </p:spPr>
        <p:txBody>
          <a:bodyPr wrap="square" rtlCol="0">
            <a:spAutoFit/>
          </a:bodyPr>
          <a:lstStyle/>
          <a:p>
            <a:r>
              <a:rPr lang="en-US" dirty="0"/>
              <a:t>Spark-</a:t>
            </a:r>
            <a:r>
              <a:rPr lang="en-US" dirty="0" err="1"/>
              <a:t>Kmeans</a:t>
            </a:r>
            <a:r>
              <a:rPr lang="en-US" dirty="0"/>
              <a:t> and Spark-ALS dominated by  Computation (retiring), no AVX-512 to reduce </a:t>
            </a:r>
          </a:p>
          <a:p>
            <a:r>
              <a:rPr lang="en-US" dirty="0"/>
              <a:t>retiring  Instructions, Harp-DAAL improves L1 cache bandwidth utilization due to AVX-512</a:t>
            </a:r>
          </a:p>
        </p:txBody>
      </p:sp>
      <p:sp>
        <p:nvSpPr>
          <p:cNvPr id="5" name="TextBox 4">
            <a:extLst>
              <a:ext uri="{FF2B5EF4-FFF2-40B4-BE49-F238E27FC236}">
                <a16:creationId xmlns:a16="http://schemas.microsoft.com/office/drawing/2014/main" id="{C89AF38B-6DA8-449A-A89B-7B57A9522B27}"/>
              </a:ext>
            </a:extLst>
          </p:cNvPr>
          <p:cNvSpPr txBox="1"/>
          <p:nvPr/>
        </p:nvSpPr>
        <p:spPr>
          <a:xfrm>
            <a:off x="1509507" y="6292872"/>
            <a:ext cx="2796150" cy="384721"/>
          </a:xfrm>
          <a:prstGeom prst="rect">
            <a:avLst/>
          </a:prstGeom>
          <a:noFill/>
        </p:spPr>
        <p:txBody>
          <a:bodyPr wrap="none" rtlCol="0">
            <a:spAutoFit/>
          </a:bodyPr>
          <a:lstStyle/>
          <a:p>
            <a:r>
              <a:rPr lang="en-US" dirty="0"/>
              <a:t>Nomad is C/C++ using MPI</a:t>
            </a:r>
          </a:p>
        </p:txBody>
      </p:sp>
    </p:spTree>
    <p:extLst>
      <p:ext uri="{BB962C8B-B14F-4D97-AF65-F5344CB8AC3E}">
        <p14:creationId xmlns:p14="http://schemas.microsoft.com/office/powerpoint/2010/main" val="1674329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85995" y="212298"/>
            <a:ext cx="8187113" cy="707886"/>
          </a:xfrm>
          <a:prstGeom prst="rect">
            <a:avLst/>
          </a:prstGeom>
          <a:noFill/>
        </p:spPr>
        <p:txBody>
          <a:bodyPr wrap="none" rtlCol="0">
            <a:spAutoFit/>
          </a:bodyPr>
          <a:lstStyle/>
          <a:p>
            <a:r>
              <a:rPr lang="en-US" sz="4000" dirty="0">
                <a:latin typeface="+mj-lt"/>
                <a:ea typeface="+mj-ea"/>
                <a:cs typeface="+mj-cs"/>
              </a:rPr>
              <a:t>Breakdown of Intra-node Performance</a:t>
            </a:r>
          </a:p>
        </p:txBody>
      </p:sp>
      <p:sp>
        <p:nvSpPr>
          <p:cNvPr id="11" name="TextBox 10"/>
          <p:cNvSpPr txBox="1"/>
          <p:nvPr/>
        </p:nvSpPr>
        <p:spPr>
          <a:xfrm>
            <a:off x="845219" y="4151775"/>
            <a:ext cx="10644939" cy="2139047"/>
          </a:xfrm>
          <a:prstGeom prst="rect">
            <a:avLst/>
          </a:prstGeom>
          <a:noFill/>
        </p:spPr>
        <p:txBody>
          <a:bodyPr wrap="square" rtlCol="0">
            <a:spAutoFit/>
          </a:bodyPr>
          <a:lstStyle/>
          <a:p>
            <a:r>
              <a:rPr lang="en-US" dirty="0"/>
              <a:t>Thread scalability:</a:t>
            </a:r>
          </a:p>
          <a:p>
            <a:pPr marL="342900" indent="-174625">
              <a:buFont typeface="Arial" panose="020B0604020202020204" pitchFamily="34" charset="0"/>
              <a:buChar char="•"/>
            </a:pPr>
            <a:r>
              <a:rPr lang="en-US" dirty="0"/>
              <a:t>Harp-DAAL best threads number: 64 (K-means, ALS) and 128 (MF-SGD), more than 128 threads no performance gain</a:t>
            </a:r>
          </a:p>
          <a:p>
            <a:pPr marL="577850" indent="-230188">
              <a:buFont typeface="Courier New" panose="02070309020205020404" pitchFamily="49" charset="0"/>
              <a:buChar char="o"/>
            </a:pPr>
            <a:r>
              <a:rPr lang="en-US" dirty="0"/>
              <a:t>communications between cores intensify </a:t>
            </a:r>
          </a:p>
          <a:p>
            <a:pPr marL="577850" indent="-230188">
              <a:buFont typeface="Courier New" panose="02070309020205020404" pitchFamily="49" charset="0"/>
              <a:buChar char="o"/>
            </a:pPr>
            <a:r>
              <a:rPr lang="en-US" dirty="0"/>
              <a:t>cache capacity per thread also drops significantly </a:t>
            </a:r>
          </a:p>
          <a:p>
            <a:pPr marL="342900" indent="-174625">
              <a:buFont typeface="Arial" panose="020B0604020202020204" pitchFamily="34" charset="0"/>
              <a:buChar char="•"/>
            </a:pPr>
            <a:r>
              <a:rPr lang="en-US" dirty="0"/>
              <a:t>Spark best threads number 256, because Spark could not fully Utilize AVX-512 VPUs</a:t>
            </a:r>
          </a:p>
          <a:p>
            <a:pPr marL="342900" indent="-174625">
              <a:buFont typeface="Arial" panose="020B0604020202020204" pitchFamily="34" charset="0"/>
              <a:buChar char="•"/>
            </a:pPr>
            <a:r>
              <a:rPr lang="en-US" dirty="0"/>
              <a:t>NOMAD-SGD could use AVX VPU, thus has 64 its best thread as is seen in Harp-DAAL-SGD</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7033"/>
            <a:ext cx="3898587" cy="2789483"/>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505" y="1217034"/>
            <a:ext cx="3986864" cy="2789482"/>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3505" y="1205322"/>
            <a:ext cx="3886200" cy="2801193"/>
          </a:xfrm>
          <a:prstGeom prst="rect">
            <a:avLst/>
          </a:prstGeom>
        </p:spPr>
      </p:pic>
    </p:spTree>
    <p:extLst>
      <p:ext uri="{BB962C8B-B14F-4D97-AF65-F5344CB8AC3E}">
        <p14:creationId xmlns:p14="http://schemas.microsoft.com/office/powerpoint/2010/main" val="1978990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18414" y="838201"/>
            <a:ext cx="8528624" cy="2852737"/>
          </a:xfrm>
        </p:spPr>
        <p:txBody>
          <a:bodyPr/>
          <a:lstStyle/>
          <a:p>
            <a:r>
              <a:rPr lang="en-US" dirty="0"/>
              <a:t>Case Study</a:t>
            </a:r>
            <a:br>
              <a:rPr lang="en-US" dirty="0"/>
            </a:br>
            <a:r>
              <a:rPr lang="en-US" dirty="0"/>
              <a:t>Parallel Latent Dirichlet Allocation for Text Mining</a:t>
            </a:r>
          </a:p>
        </p:txBody>
      </p:sp>
      <p:sp>
        <p:nvSpPr>
          <p:cNvPr id="2" name="Text Placeholder 1"/>
          <p:cNvSpPr>
            <a:spLocks noGrp="1"/>
          </p:cNvSpPr>
          <p:nvPr>
            <p:ph type="body" idx="1"/>
          </p:nvPr>
        </p:nvSpPr>
        <p:spPr>
          <a:xfrm>
            <a:off x="838200" y="3955981"/>
            <a:ext cx="10515600" cy="1500187"/>
          </a:xfrm>
        </p:spPr>
        <p:txBody>
          <a:bodyPr/>
          <a:lstStyle/>
          <a:p>
            <a:pPr marL="342900" indent="-342900">
              <a:buFont typeface="Arial" panose="020B0604020202020204" pitchFamily="34" charset="0"/>
              <a:buChar char="•"/>
            </a:pPr>
            <a:r>
              <a:rPr lang="en-US" dirty="0">
                <a:solidFill>
                  <a:schemeClr val="tx1"/>
                </a:solidFill>
              </a:rPr>
              <a:t>Map Collective Computing Paradigm</a:t>
            </a:r>
          </a:p>
          <a:p>
            <a:pPr marL="342900" indent="-342900">
              <a:buFont typeface="Arial" panose="020B0604020202020204" pitchFamily="34" charset="0"/>
              <a:buChar char="•"/>
            </a:pPr>
            <a:r>
              <a:rPr lang="en-US" dirty="0">
                <a:solidFill>
                  <a:schemeClr val="tx1"/>
                </a:solidFill>
              </a:rPr>
              <a:t>Dynamic </a:t>
            </a:r>
          </a:p>
        </p:txBody>
      </p:sp>
      <p:sp>
        <p:nvSpPr>
          <p:cNvPr id="3" name="Slide Number Placeholder 2">
            <a:extLst>
              <a:ext uri="{FF2B5EF4-FFF2-40B4-BE49-F238E27FC236}">
                <a16:creationId xmlns:a16="http://schemas.microsoft.com/office/drawing/2014/main" id="{DC0C978E-5CD6-42C2-91FC-F0666E423F1E}"/>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4B85148-DB98-4269-ACE6-2DF49F9918C9}" type="slidenum">
              <a:rPr kumimoji="0" lang="en-US" sz="2000" b="0" i="1" u="none" strike="noStrike" kern="1200" cap="none" spc="0" normalizeH="0" baseline="0" noProof="0" smtClean="0">
                <a:ln>
                  <a:noFill/>
                </a:ln>
                <a:solidFill>
                  <a:prstClr val="black"/>
                </a:solidFill>
                <a:effectLst/>
                <a:uLnTx/>
                <a:uFillTx/>
                <a:latin typeface="Franklin Gothic Medium"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24</a:t>
            </a:fld>
            <a:endParaRPr kumimoji="0" lang="en-US" sz="2000" b="0" i="1" u="none" strike="noStrike" kern="1200" cap="none" spc="0" normalizeH="0" baseline="0" noProof="0" dirty="0">
              <a:ln>
                <a:noFill/>
              </a:ln>
              <a:solidFill>
                <a:prstClr val="black"/>
              </a:solidFill>
              <a:effectLst/>
              <a:uLnTx/>
              <a:uFillTx/>
              <a:latin typeface="Franklin Gothic Medium"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012305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0" y="854080"/>
            <a:ext cx="8431212" cy="5654297"/>
          </a:xfrm>
          <a:noFill/>
          <a:ln/>
        </p:spPr>
      </p:pic>
      <p:sp>
        <p:nvSpPr>
          <p:cNvPr id="11266" name="Rectangle 2"/>
          <p:cNvSpPr>
            <a:spLocks noGrp="1" noChangeArrowheads="1"/>
          </p:cNvSpPr>
          <p:nvPr>
            <p:ph type="title" idx="4294967295"/>
          </p:nvPr>
        </p:nvSpPr>
        <p:spPr>
          <a:xfrm>
            <a:off x="2405744" y="-229709"/>
            <a:ext cx="7870371" cy="1143001"/>
          </a:xfrm>
        </p:spPr>
        <p:txBody>
          <a:bodyPr>
            <a:normAutofit/>
          </a:bodyPr>
          <a:lstStyle/>
          <a:p>
            <a:pPr fontAlgn="base">
              <a:spcAft>
                <a:spcPct val="0"/>
              </a:spcAft>
            </a:pPr>
            <a:r>
              <a:rPr lang="en-US" altLang="en-US" sz="3300"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LDA: mining topics in text collection</a:t>
            </a:r>
          </a:p>
        </p:txBody>
      </p:sp>
      <p:sp>
        <p:nvSpPr>
          <p:cNvPr id="4" name="Rectangle 3"/>
          <p:cNvSpPr txBox="1">
            <a:spLocks noChangeArrowheads="1"/>
          </p:cNvSpPr>
          <p:nvPr/>
        </p:nvSpPr>
        <p:spPr>
          <a:xfrm>
            <a:off x="8391525" y="1197444"/>
            <a:ext cx="3800475" cy="4525963"/>
          </a:xfrm>
          <a:prstGeom prst="rect">
            <a:avLst/>
          </a:prstGeom>
        </p:spPr>
        <p:txBody>
          <a:bodyPr vert="horz" lIns="91308" tIns="45660" rIns="91308" bIns="456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altLang="en-US" sz="2000" dirty="0">
                <a:solidFill>
                  <a:prstClr val="black"/>
                </a:solidFill>
              </a:rPr>
              <a:t>Huge volume of Text Data</a:t>
            </a:r>
          </a:p>
          <a:p>
            <a:pPr lvl="1">
              <a:lnSpc>
                <a:spcPct val="90000"/>
              </a:lnSpc>
              <a:buSzPct val="60000"/>
              <a:buFont typeface="Courier New" pitchFamily="49" charset="0"/>
              <a:buChar char="o"/>
            </a:pPr>
            <a:r>
              <a:rPr lang="en-US" altLang="en-US" sz="2000" dirty="0">
                <a:solidFill>
                  <a:prstClr val="black"/>
                </a:solidFill>
              </a:rPr>
              <a:t>Information overloading</a:t>
            </a:r>
          </a:p>
          <a:p>
            <a:pPr lvl="1">
              <a:lnSpc>
                <a:spcPct val="90000"/>
              </a:lnSpc>
              <a:buSzPct val="60000"/>
              <a:buFont typeface="Courier New" pitchFamily="49" charset="0"/>
              <a:buChar char="o"/>
            </a:pPr>
            <a:r>
              <a:rPr lang="en-US" altLang="en-US" sz="2000" dirty="0">
                <a:solidFill>
                  <a:prstClr val="black"/>
                </a:solidFill>
              </a:rPr>
              <a:t>What on earth is inside the TEXT Data?</a:t>
            </a:r>
          </a:p>
          <a:p>
            <a:pPr>
              <a:lnSpc>
                <a:spcPct val="90000"/>
              </a:lnSpc>
            </a:pPr>
            <a:r>
              <a:rPr lang="en-US" altLang="en-US" sz="2000" dirty="0">
                <a:solidFill>
                  <a:prstClr val="black"/>
                </a:solidFill>
              </a:rPr>
              <a:t>Search</a:t>
            </a:r>
          </a:p>
          <a:p>
            <a:pPr lvl="1">
              <a:lnSpc>
                <a:spcPct val="90000"/>
              </a:lnSpc>
              <a:buSzPct val="60000"/>
              <a:buFont typeface="Courier New" pitchFamily="49" charset="0"/>
              <a:buChar char="o"/>
            </a:pPr>
            <a:r>
              <a:rPr lang="en-US" altLang="en-US" sz="2000" dirty="0">
                <a:solidFill>
                  <a:prstClr val="black"/>
                </a:solidFill>
              </a:rPr>
              <a:t>Find the documents relevant to my need (ad hoc query)</a:t>
            </a:r>
          </a:p>
          <a:p>
            <a:pPr>
              <a:lnSpc>
                <a:spcPct val="90000"/>
              </a:lnSpc>
            </a:pPr>
            <a:r>
              <a:rPr lang="en-US" altLang="en-US" sz="2000" dirty="0">
                <a:solidFill>
                  <a:prstClr val="black"/>
                </a:solidFill>
              </a:rPr>
              <a:t>Filtering</a:t>
            </a:r>
          </a:p>
          <a:p>
            <a:pPr lvl="1">
              <a:lnSpc>
                <a:spcPct val="90000"/>
              </a:lnSpc>
              <a:buSzPct val="60000"/>
              <a:buFont typeface="Courier New" pitchFamily="49" charset="0"/>
              <a:buChar char="o"/>
            </a:pPr>
            <a:r>
              <a:rPr lang="en-US" altLang="en-US" sz="2000" dirty="0">
                <a:solidFill>
                  <a:prstClr val="black"/>
                </a:solidFill>
              </a:rPr>
              <a:t>Fixed info needs and dynamic text data</a:t>
            </a:r>
          </a:p>
          <a:p>
            <a:pPr>
              <a:lnSpc>
                <a:spcPct val="90000"/>
              </a:lnSpc>
            </a:pPr>
            <a:r>
              <a:rPr lang="en-US" altLang="en-US" sz="2000" dirty="0">
                <a:solidFill>
                  <a:prstClr val="black"/>
                </a:solidFill>
              </a:rPr>
              <a:t>What's new inside?</a:t>
            </a:r>
          </a:p>
          <a:p>
            <a:pPr lvl="1">
              <a:lnSpc>
                <a:spcPct val="90000"/>
              </a:lnSpc>
              <a:buSzPct val="60000"/>
              <a:buFont typeface="Courier New" pitchFamily="49" charset="0"/>
              <a:buChar char="o"/>
            </a:pPr>
            <a:r>
              <a:rPr lang="en-US" altLang="en-US" sz="2000" dirty="0">
                <a:solidFill>
                  <a:prstClr val="black"/>
                </a:solidFill>
              </a:rPr>
              <a:t>Discover something I don't know</a:t>
            </a:r>
          </a:p>
        </p:txBody>
      </p:sp>
      <p:sp>
        <p:nvSpPr>
          <p:cNvPr id="2" name="TextBox 1"/>
          <p:cNvSpPr txBox="1"/>
          <p:nvPr/>
        </p:nvSpPr>
        <p:spPr>
          <a:xfrm>
            <a:off x="401141" y="6550233"/>
            <a:ext cx="7662344" cy="307655"/>
          </a:xfrm>
          <a:prstGeom prst="rect">
            <a:avLst/>
          </a:prstGeom>
          <a:noFill/>
        </p:spPr>
        <p:txBody>
          <a:bodyPr wrap="none" lIns="91308" tIns="45660" rIns="91308" bIns="45660" rtlCol="0">
            <a:spAutoFit/>
          </a:bodyPr>
          <a:lstStyle/>
          <a:p>
            <a:r>
              <a:rPr lang="en-US" altLang="en-US" sz="1400" dirty="0" err="1">
                <a:solidFill>
                  <a:prstClr val="white">
                    <a:lumMod val="50000"/>
                  </a:prstClr>
                </a:solidFill>
              </a:rPr>
              <a:t>Blei</a:t>
            </a:r>
            <a:r>
              <a:rPr lang="en-US" altLang="en-US" sz="1400" dirty="0">
                <a:solidFill>
                  <a:prstClr val="white">
                    <a:lumMod val="50000"/>
                  </a:prstClr>
                </a:solidFill>
              </a:rPr>
              <a:t>, D. M., Ng, A. Y. &amp; Jordan, M. I. Latent </a:t>
            </a:r>
            <a:r>
              <a:rPr lang="en-US" altLang="en-US" sz="1400" dirty="0" err="1">
                <a:solidFill>
                  <a:prstClr val="white">
                    <a:lumMod val="50000"/>
                  </a:prstClr>
                </a:solidFill>
              </a:rPr>
              <a:t>Dirichlet</a:t>
            </a:r>
            <a:r>
              <a:rPr lang="en-US" altLang="en-US" sz="1400" dirty="0">
                <a:solidFill>
                  <a:prstClr val="white">
                    <a:lumMod val="50000"/>
                  </a:prstClr>
                </a:solidFill>
              </a:rPr>
              <a:t> Allocation. J. Mach. Learn. Res. 3, 993–1022 (2003).</a:t>
            </a:r>
            <a:endParaRPr lang="en-US" sz="1400" dirty="0">
              <a:solidFill>
                <a:prstClr val="white">
                  <a:lumMod val="50000"/>
                </a:prstClr>
              </a:solidFill>
            </a:endParaRPr>
          </a:p>
        </p:txBody>
      </p:sp>
    </p:spTree>
    <p:extLst>
      <p:ext uri="{BB962C8B-B14F-4D97-AF65-F5344CB8AC3E}">
        <p14:creationId xmlns:p14="http://schemas.microsoft.com/office/powerpoint/2010/main" val="16325114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82599" y="1066800"/>
            <a:ext cx="10998200" cy="5791200"/>
          </a:xfrm>
          <a:prstGeom prst="rect">
            <a:avLst/>
          </a:prstGeom>
        </p:spPr>
      </p:pic>
      <p:sp>
        <p:nvSpPr>
          <p:cNvPr id="3" name="Rectangle 2"/>
          <p:cNvSpPr txBox="1">
            <a:spLocks noChangeArrowheads="1"/>
          </p:cNvSpPr>
          <p:nvPr/>
        </p:nvSpPr>
        <p:spPr>
          <a:xfrm>
            <a:off x="1856559" y="0"/>
            <a:ext cx="7870371" cy="1143001"/>
          </a:xfrm>
          <a:prstGeom prst="rect">
            <a:avLst/>
          </a:prstGeom>
        </p:spPr>
        <p:txBody>
          <a:bodyPr vert="horz" lIns="91308" tIns="45660" rIns="91308" bIns="45660" rtlCol="0" anchor="ctr">
            <a:norm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pPr fontAlgn="base">
              <a:spcAft>
                <a:spcPct val="0"/>
              </a:spcAft>
            </a:pPr>
            <a:r>
              <a:rPr lang="en-US" altLang="en-US" sz="3300"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Chance and Statistic Significance in Protein and DNA Sequence Analysis</a:t>
            </a:r>
          </a:p>
        </p:txBody>
      </p:sp>
      <p:sp>
        <p:nvSpPr>
          <p:cNvPr id="4" name="TextBox 3"/>
          <p:cNvSpPr txBox="1"/>
          <p:nvPr/>
        </p:nvSpPr>
        <p:spPr>
          <a:xfrm>
            <a:off x="7612380" y="6466403"/>
            <a:ext cx="4137660" cy="307777"/>
          </a:xfrm>
          <a:prstGeom prst="rect">
            <a:avLst/>
          </a:prstGeom>
          <a:solidFill>
            <a:schemeClr val="bg1"/>
          </a:solidFill>
        </p:spPr>
        <p:txBody>
          <a:bodyPr wrap="square" rtlCol="0">
            <a:spAutoFit/>
          </a:bodyPr>
          <a:lstStyle/>
          <a:p>
            <a:r>
              <a:rPr lang="en-US" sz="1400" dirty="0">
                <a:solidFill>
                  <a:prstClr val="white">
                    <a:lumMod val="50000"/>
                  </a:prstClr>
                </a:solidFill>
              </a:rPr>
              <a:t>Samuel </a:t>
            </a:r>
            <a:r>
              <a:rPr lang="en-US" sz="1400" dirty="0" err="1">
                <a:solidFill>
                  <a:prstClr val="white">
                    <a:lumMod val="50000"/>
                  </a:prstClr>
                </a:solidFill>
              </a:rPr>
              <a:t>Karlin</a:t>
            </a:r>
            <a:r>
              <a:rPr lang="en-US" sz="1400" dirty="0">
                <a:solidFill>
                  <a:prstClr val="white">
                    <a:lumMod val="50000"/>
                  </a:prstClr>
                </a:solidFill>
              </a:rPr>
              <a:t> and Volker </a:t>
            </a:r>
            <a:r>
              <a:rPr lang="en-US" sz="1400" dirty="0" err="1">
                <a:solidFill>
                  <a:prstClr val="white">
                    <a:lumMod val="50000"/>
                  </a:prstClr>
                </a:solidFill>
              </a:rPr>
              <a:t>Brendel</a:t>
            </a:r>
            <a:endParaRPr lang="en-US" sz="1400" dirty="0">
              <a:solidFill>
                <a:prstClr val="white">
                  <a:lumMod val="50000"/>
                </a:prstClr>
              </a:solidFill>
            </a:endParaRPr>
          </a:p>
        </p:txBody>
      </p:sp>
    </p:spTree>
    <p:extLst>
      <p:ext uri="{BB962C8B-B14F-4D97-AF65-F5344CB8AC3E}">
        <p14:creationId xmlns:p14="http://schemas.microsoft.com/office/powerpoint/2010/main" val="1693510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4294967295"/>
          </p:nvPr>
        </p:nvSpPr>
        <p:spPr>
          <a:xfrm>
            <a:off x="832945" y="1067675"/>
            <a:ext cx="5100639" cy="4525963"/>
          </a:xfrm>
        </p:spPr>
        <p:txBody>
          <a:bodyPr/>
          <a:lstStyle/>
          <a:p>
            <a:r>
              <a:rPr lang="en-US" altLang="en-US" sz="2400" dirty="0"/>
              <a:t>Topic Models is a modeling technique, modeling the data by probabilistic generative process.</a:t>
            </a:r>
          </a:p>
          <a:p>
            <a:r>
              <a:rPr lang="en-US" altLang="en-US" sz="2400" dirty="0"/>
              <a:t>Latent </a:t>
            </a:r>
            <a:r>
              <a:rPr lang="en-US" altLang="en-US" sz="2400" dirty="0" err="1"/>
              <a:t>Dirichlet</a:t>
            </a:r>
            <a:r>
              <a:rPr lang="en-US" altLang="en-US" sz="2400" dirty="0"/>
              <a:t> Allocation (LDA) is one widely used topic model.</a:t>
            </a:r>
            <a:endParaRPr lang="en-US" altLang="en-US" sz="1900" dirty="0"/>
          </a:p>
          <a:p>
            <a:r>
              <a:rPr lang="en-US" altLang="en-US" sz="2400" dirty="0"/>
              <a:t>Inference algorithm for LDA is an iterative algorithm using shared global model data.</a:t>
            </a:r>
          </a:p>
        </p:txBody>
      </p:sp>
      <p:sp>
        <p:nvSpPr>
          <p:cNvPr id="3074" name="Rectangle 2"/>
          <p:cNvSpPr>
            <a:spLocks noGrp="1" noChangeArrowheads="1"/>
          </p:cNvSpPr>
          <p:nvPr>
            <p:ph type="title" idx="4294967295"/>
          </p:nvPr>
        </p:nvSpPr>
        <p:spPr>
          <a:xfrm>
            <a:off x="2213191" y="297083"/>
            <a:ext cx="7321550" cy="56038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8" tIns="45660" rIns="91308" bIns="45660" numCol="1" anchor="b" anchorCtr="0" compatLnSpc="1">
            <a:prstTxWarp prst="textNoShape">
              <a:avLst/>
            </a:prstTxWarp>
            <a:noAutofit/>
          </a:bodyPr>
          <a:lstStyle/>
          <a:p>
            <a:pPr fontAlgn="base">
              <a:spcAft>
                <a:spcPct val="0"/>
              </a:spcAft>
            </a:pPr>
            <a:r>
              <a:rPr lang="en-US" altLang="en-US" sz="3300"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LDA and Topic Models</a:t>
            </a:r>
          </a:p>
        </p:txBody>
      </p:sp>
      <p:sp>
        <p:nvSpPr>
          <p:cNvPr id="10" name="Rectangle 3"/>
          <p:cNvSpPr txBox="1">
            <a:spLocks noChangeArrowheads="1"/>
          </p:cNvSpPr>
          <p:nvPr/>
        </p:nvSpPr>
        <p:spPr>
          <a:xfrm>
            <a:off x="6567903" y="1129294"/>
            <a:ext cx="4866166" cy="3147964"/>
          </a:xfrm>
          <a:prstGeom prst="rect">
            <a:avLst/>
          </a:prstGeom>
        </p:spPr>
        <p:txBody>
          <a:bodyPr vert="horz" lIns="91308" tIns="45660" rIns="91308" bIns="4566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100" dirty="0">
                <a:solidFill>
                  <a:prstClr val="black"/>
                </a:solidFill>
              </a:rPr>
              <a:t>Document</a:t>
            </a:r>
          </a:p>
          <a:p>
            <a:r>
              <a:rPr lang="en-US" altLang="en-US" sz="2100" dirty="0">
                <a:solidFill>
                  <a:prstClr val="black"/>
                </a:solidFill>
              </a:rPr>
              <a:t>Word</a:t>
            </a:r>
          </a:p>
          <a:p>
            <a:r>
              <a:rPr lang="en-US" altLang="en-US" sz="2100" dirty="0">
                <a:solidFill>
                  <a:prstClr val="black"/>
                </a:solidFill>
              </a:rPr>
              <a:t>Topic: semantic unit inside the data</a:t>
            </a:r>
          </a:p>
          <a:p>
            <a:r>
              <a:rPr lang="en-US" altLang="en-US" sz="2100" dirty="0">
                <a:solidFill>
                  <a:prstClr val="black"/>
                </a:solidFill>
              </a:rPr>
              <a:t>Topic Model</a:t>
            </a:r>
          </a:p>
          <a:p>
            <a:pPr lvl="1"/>
            <a:r>
              <a:rPr lang="en-US" altLang="en-US" sz="2100" dirty="0">
                <a:solidFill>
                  <a:prstClr val="black"/>
                </a:solidFill>
              </a:rPr>
              <a:t>documents are mixtures of topics, where a topic is a probability distribution over words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664" y="4335095"/>
            <a:ext cx="5047302" cy="2266524"/>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7897" y="4361948"/>
            <a:ext cx="4866169" cy="2131306"/>
          </a:xfrm>
          <a:prstGeom prst="rect">
            <a:avLst/>
          </a:prstGeom>
        </p:spPr>
      </p:pic>
      <p:sp>
        <p:nvSpPr>
          <p:cNvPr id="5" name="TextBox 4"/>
          <p:cNvSpPr txBox="1"/>
          <p:nvPr/>
        </p:nvSpPr>
        <p:spPr>
          <a:xfrm>
            <a:off x="6618998" y="6465996"/>
            <a:ext cx="1561040" cy="425758"/>
          </a:xfrm>
          <a:prstGeom prst="rect">
            <a:avLst/>
          </a:prstGeom>
          <a:noFill/>
        </p:spPr>
        <p:txBody>
          <a:bodyPr wrap="square" rtlCol="0">
            <a:spAutoFit/>
          </a:bodyPr>
          <a:lstStyle/>
          <a:p>
            <a:pPr marL="11113" lvl="1">
              <a:lnSpc>
                <a:spcPts val="1280"/>
              </a:lnSpc>
            </a:pPr>
            <a:r>
              <a:rPr lang="en-US" sz="1400" dirty="0">
                <a:solidFill>
                  <a:srgbClr val="4F81BD"/>
                </a:solidFill>
              </a:rPr>
              <a:t>Normalized co-occurrence matrix</a:t>
            </a:r>
          </a:p>
        </p:txBody>
      </p:sp>
      <p:sp>
        <p:nvSpPr>
          <p:cNvPr id="6" name="TextBox 5"/>
          <p:cNvSpPr txBox="1"/>
          <p:nvPr/>
        </p:nvSpPr>
        <p:spPr>
          <a:xfrm>
            <a:off x="8254313" y="6476311"/>
            <a:ext cx="1725344" cy="307777"/>
          </a:xfrm>
          <a:prstGeom prst="rect">
            <a:avLst/>
          </a:prstGeom>
          <a:noFill/>
        </p:spPr>
        <p:txBody>
          <a:bodyPr wrap="none" rtlCol="0">
            <a:spAutoFit/>
          </a:bodyPr>
          <a:lstStyle/>
          <a:p>
            <a:pPr marL="11113" lvl="1"/>
            <a:r>
              <a:rPr lang="en-US" sz="1400" dirty="0">
                <a:solidFill>
                  <a:srgbClr val="4F81BD"/>
                </a:solidFill>
              </a:rPr>
              <a:t>Mixture components</a:t>
            </a:r>
          </a:p>
        </p:txBody>
      </p:sp>
      <p:sp>
        <p:nvSpPr>
          <p:cNvPr id="9" name="TextBox 8"/>
          <p:cNvSpPr txBox="1"/>
          <p:nvPr/>
        </p:nvSpPr>
        <p:spPr>
          <a:xfrm>
            <a:off x="9979657" y="6465996"/>
            <a:ext cx="1383905" cy="307777"/>
          </a:xfrm>
          <a:prstGeom prst="rect">
            <a:avLst/>
          </a:prstGeom>
          <a:noFill/>
        </p:spPr>
        <p:txBody>
          <a:bodyPr wrap="none" rtlCol="0">
            <a:spAutoFit/>
          </a:bodyPr>
          <a:lstStyle/>
          <a:p>
            <a:pPr marL="11113" lvl="1"/>
            <a:r>
              <a:rPr lang="en-US" sz="1400" dirty="0">
                <a:solidFill>
                  <a:srgbClr val="4F81BD"/>
                </a:solidFill>
              </a:rPr>
              <a:t>Mixture weights</a:t>
            </a:r>
          </a:p>
        </p:txBody>
      </p:sp>
      <p:sp>
        <p:nvSpPr>
          <p:cNvPr id="13" name="TextBox 12"/>
          <p:cNvSpPr txBox="1"/>
          <p:nvPr/>
        </p:nvSpPr>
        <p:spPr>
          <a:xfrm>
            <a:off x="6012295" y="5172305"/>
            <a:ext cx="991968" cy="523099"/>
          </a:xfrm>
          <a:prstGeom prst="rect">
            <a:avLst/>
          </a:prstGeom>
          <a:noFill/>
        </p:spPr>
        <p:txBody>
          <a:bodyPr wrap="square" lIns="91308" tIns="45660" rIns="91308" bIns="45660" rtlCol="0">
            <a:spAutoFit/>
          </a:bodyPr>
          <a:lstStyle/>
          <a:p>
            <a:r>
              <a:rPr lang="en-US" sz="1400" dirty="0">
                <a:solidFill>
                  <a:srgbClr val="7030A0"/>
                </a:solidFill>
              </a:rPr>
              <a:t>1 million words</a:t>
            </a:r>
          </a:p>
        </p:txBody>
      </p:sp>
      <p:sp>
        <p:nvSpPr>
          <p:cNvPr id="14" name="TextBox 13"/>
          <p:cNvSpPr txBox="1"/>
          <p:nvPr/>
        </p:nvSpPr>
        <p:spPr>
          <a:xfrm>
            <a:off x="6753245" y="4077342"/>
            <a:ext cx="1447572" cy="307655"/>
          </a:xfrm>
          <a:prstGeom prst="rect">
            <a:avLst/>
          </a:prstGeom>
          <a:noFill/>
        </p:spPr>
        <p:txBody>
          <a:bodyPr wrap="square" lIns="91308" tIns="45660" rIns="91308" bIns="45660" rtlCol="0">
            <a:spAutoFit/>
          </a:bodyPr>
          <a:lstStyle/>
          <a:p>
            <a:r>
              <a:rPr lang="en-US" sz="1400" dirty="0">
                <a:solidFill>
                  <a:srgbClr val="7030A0"/>
                </a:solidFill>
              </a:rPr>
              <a:t>3.7 million docs</a:t>
            </a:r>
          </a:p>
        </p:txBody>
      </p:sp>
      <p:sp>
        <p:nvSpPr>
          <p:cNvPr id="15" name="TextBox 14"/>
          <p:cNvSpPr txBox="1"/>
          <p:nvPr/>
        </p:nvSpPr>
        <p:spPr>
          <a:xfrm>
            <a:off x="10135087" y="4708406"/>
            <a:ext cx="1286622" cy="307655"/>
          </a:xfrm>
          <a:prstGeom prst="rect">
            <a:avLst/>
          </a:prstGeom>
          <a:noFill/>
        </p:spPr>
        <p:txBody>
          <a:bodyPr wrap="square" lIns="91308" tIns="45660" rIns="91308" bIns="45660" rtlCol="0">
            <a:spAutoFit/>
          </a:bodyPr>
          <a:lstStyle/>
          <a:p>
            <a:r>
              <a:rPr lang="en-US" sz="1400" dirty="0">
                <a:solidFill>
                  <a:srgbClr val="7030A0"/>
                </a:solidFill>
              </a:rPr>
              <a:t>10k topics</a:t>
            </a:r>
          </a:p>
        </p:txBody>
      </p:sp>
      <p:sp>
        <p:nvSpPr>
          <p:cNvPr id="16" name="Text Box 9"/>
          <p:cNvSpPr txBox="1">
            <a:spLocks noChangeArrowheads="1"/>
          </p:cNvSpPr>
          <p:nvPr/>
        </p:nvSpPr>
        <p:spPr bwMode="auto">
          <a:xfrm>
            <a:off x="8150137" y="3883640"/>
            <a:ext cx="2037151" cy="3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08" tIns="45660" rIns="91308" bIns="45660">
            <a:spAutoFit/>
          </a:bodyPr>
          <a:lstStyle/>
          <a:p>
            <a:r>
              <a:rPr lang="en-US" altLang="en-US">
                <a:solidFill>
                  <a:srgbClr val="C00000"/>
                </a:solidFill>
              </a:rPr>
              <a:t>Global Model </a:t>
            </a:r>
            <a:r>
              <a:rPr lang="en-US" altLang="en-US" dirty="0">
                <a:solidFill>
                  <a:srgbClr val="C00000"/>
                </a:solidFill>
              </a:rPr>
              <a:t>Data</a:t>
            </a:r>
          </a:p>
        </p:txBody>
      </p:sp>
      <p:cxnSp>
        <p:nvCxnSpPr>
          <p:cNvPr id="17" name="Straight Arrow Connector 16"/>
          <p:cNvCxnSpPr/>
          <p:nvPr/>
        </p:nvCxnSpPr>
        <p:spPr>
          <a:xfrm>
            <a:off x="9193427" y="4188941"/>
            <a:ext cx="929303" cy="709012"/>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8884508" y="4188941"/>
            <a:ext cx="308919" cy="259491"/>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671929" y="6473589"/>
            <a:ext cx="3523452" cy="307777"/>
          </a:xfrm>
          <a:prstGeom prst="rect">
            <a:avLst/>
          </a:prstGeom>
          <a:solidFill>
            <a:schemeClr val="bg1"/>
          </a:solidFill>
        </p:spPr>
        <p:txBody>
          <a:bodyPr wrap="square" rtlCol="0">
            <a:spAutoFit/>
          </a:bodyPr>
          <a:lstStyle/>
          <a:p>
            <a:r>
              <a:rPr lang="en-US" sz="1400" dirty="0">
                <a:solidFill>
                  <a:srgbClr val="4FACE3"/>
                </a:solidFill>
              </a:rPr>
              <a:t>Topic Discovery</a:t>
            </a:r>
          </a:p>
        </p:txBody>
      </p:sp>
    </p:spTree>
    <p:extLst>
      <p:ext uri="{BB962C8B-B14F-4D97-AF65-F5344CB8AC3E}">
        <p14:creationId xmlns:p14="http://schemas.microsoft.com/office/powerpoint/2010/main" val="430903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762" y="459466"/>
            <a:ext cx="11974287" cy="870111"/>
          </a:xfrm>
        </p:spPr>
        <p:txBody>
          <a:bodyPr>
            <a:normAutofit/>
          </a:bodyPr>
          <a:lstStyle/>
          <a:p>
            <a:r>
              <a:rPr lang="en-US" sz="4400" dirty="0"/>
              <a:t>A Parallelization Solution using Model Rotation</a:t>
            </a:r>
          </a:p>
        </p:txBody>
      </p:sp>
      <p:grpSp>
        <p:nvGrpSpPr>
          <p:cNvPr id="4" name="Group 3"/>
          <p:cNvGrpSpPr>
            <a:grpSpLocks noChangeAspect="1"/>
          </p:cNvGrpSpPr>
          <p:nvPr/>
        </p:nvGrpSpPr>
        <p:grpSpPr>
          <a:xfrm>
            <a:off x="612496" y="1604865"/>
            <a:ext cx="6282424" cy="4605661"/>
            <a:chOff x="1671111" y="222063"/>
            <a:chExt cx="8933296" cy="6549021"/>
          </a:xfrm>
        </p:grpSpPr>
        <mc:AlternateContent xmlns:mc="http://schemas.openxmlformats.org/markup-compatibility/2006" xmlns:a14="http://schemas.microsoft.com/office/drawing/2010/main">
          <mc:Choice Requires="a14">
            <p:sp>
              <p:nvSpPr>
                <p:cNvPr id="5" name="Flowchart: Magnetic Disk 4"/>
                <p:cNvSpPr/>
                <p:nvPr/>
              </p:nvSpPr>
              <p:spPr>
                <a:xfrm>
                  <a:off x="2579386" y="6198815"/>
                  <a:ext cx="7452747" cy="572269"/>
                </a:xfrm>
                <a:prstGeom prst="flowChartMagneticDisk">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r>
                    <a:rPr lang="en-US" sz="2000" b="1" kern="0" dirty="0">
                      <a:solidFill>
                        <a:prstClr val="black"/>
                      </a:solidFill>
                    </a:rPr>
                    <a:t>Training Data </a:t>
                  </a:r>
                  <a14:m>
                    <m:oMath xmlns:m="http://schemas.openxmlformats.org/officeDocument/2006/math">
                      <m:r>
                        <a:rPr lang="en-US" sz="2000" b="1" i="1" kern="0">
                          <a:solidFill>
                            <a:prstClr val="black"/>
                          </a:solidFill>
                          <a:latin typeface="Cambria Math" panose="02040503050406030204" pitchFamily="18" charset="0"/>
                        </a:rPr>
                        <m:t>𝑫</m:t>
                      </m:r>
                    </m:oMath>
                  </a14:m>
                  <a:r>
                    <a:rPr lang="en-US" sz="2000" b="1" kern="0" dirty="0">
                      <a:solidFill>
                        <a:prstClr val="black"/>
                      </a:solidFill>
                    </a:rPr>
                    <a:t> on HDFS</a:t>
                  </a:r>
                </a:p>
              </p:txBody>
            </p:sp>
          </mc:Choice>
          <mc:Fallback xmlns="">
            <p:sp>
              <p:nvSpPr>
                <p:cNvPr id="4" name="Flowchart: Magnetic Disk 3"/>
                <p:cNvSpPr>
                  <a:spLocks noRot="1" noChangeAspect="1" noMove="1" noResize="1" noEditPoints="1" noAdjustHandles="1" noChangeArrowheads="1" noChangeShapeType="1" noTextEdit="1"/>
                </p:cNvSpPr>
                <p:nvPr/>
              </p:nvSpPr>
              <p:spPr>
                <a:xfrm>
                  <a:off x="1055385" y="6198814"/>
                  <a:ext cx="7452747" cy="572269"/>
                </a:xfrm>
                <a:prstGeom prst="flowChartMagneticDisk">
                  <a:avLst/>
                </a:prstGeom>
                <a:blipFill rotWithShape="0">
                  <a:blip r:embed="rId2"/>
                  <a:stretch>
                    <a:fillRect b="-32292"/>
                  </a:stretch>
                </a:blipFill>
                <a:ln/>
              </p:spPr>
              <p:txBody>
                <a:bodyPr/>
                <a:lstStyle/>
                <a:p>
                  <a:r>
                    <a:rPr lang="en-US">
                      <a:noFill/>
                    </a:rPr>
                    <a:t> </a:t>
                  </a:r>
                </a:p>
              </p:txBody>
            </p:sp>
          </mc:Fallback>
        </mc:AlternateContent>
        <p:sp>
          <p:nvSpPr>
            <p:cNvPr id="6" name="Up Arrow 5"/>
            <p:cNvSpPr/>
            <p:nvPr/>
          </p:nvSpPr>
          <p:spPr>
            <a:xfrm>
              <a:off x="5945360" y="5689121"/>
              <a:ext cx="457200" cy="457200"/>
            </a:xfrm>
            <a:prstGeom prst="upArrow">
              <a:avLst/>
            </a:prstGeom>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7" name="TextBox 6"/>
            <p:cNvSpPr txBox="1"/>
            <p:nvPr/>
          </p:nvSpPr>
          <p:spPr>
            <a:xfrm>
              <a:off x="6431548" y="5669086"/>
              <a:ext cx="3767021" cy="526902"/>
            </a:xfrm>
            <a:prstGeom prst="rect">
              <a:avLst/>
            </a:prstGeom>
            <a:noFill/>
          </p:spPr>
          <p:txBody>
            <a:bodyPr wrap="square" rtlCol="0">
              <a:spAutoFit/>
            </a:bodyPr>
            <a:lstStyle/>
            <a:p>
              <a:pPr defTabSz="1828800"/>
              <a:r>
                <a:rPr lang="en-US" sz="2000" b="1" dirty="0">
                  <a:solidFill>
                    <a:prstClr val="black"/>
                  </a:solidFill>
                </a:rPr>
                <a:t>Load, Cache &amp; Initialize</a:t>
              </a:r>
            </a:p>
          </p:txBody>
        </p:sp>
        <p:sp>
          <p:nvSpPr>
            <p:cNvPr id="8" name="Oval 7"/>
            <p:cNvSpPr/>
            <p:nvPr/>
          </p:nvSpPr>
          <p:spPr>
            <a:xfrm>
              <a:off x="1770479" y="332384"/>
              <a:ext cx="365760" cy="365760"/>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1828800">
                <a:defRPr/>
              </a:pPr>
              <a:r>
                <a:rPr lang="en-US" sz="2000" b="1" kern="0" dirty="0">
                  <a:solidFill>
                    <a:prstClr val="white"/>
                  </a:solidFill>
                </a:rPr>
                <a:t>3</a:t>
              </a:r>
            </a:p>
          </p:txBody>
        </p:sp>
        <p:sp>
          <p:nvSpPr>
            <p:cNvPr id="9" name="Curved Down Arrow 8"/>
            <p:cNvSpPr/>
            <p:nvPr/>
          </p:nvSpPr>
          <p:spPr>
            <a:xfrm rot="5400000" flipV="1">
              <a:off x="-145250" y="2672151"/>
              <a:ext cx="4363911" cy="731189"/>
            </a:xfrm>
            <a:prstGeom prst="curvedDownArrow">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1828800">
                <a:defRPr/>
              </a:pPr>
              <a:endParaRPr lang="en-US" sz="2000" b="1" kern="0">
                <a:solidFill>
                  <a:prstClr val="black"/>
                </a:solidFill>
              </a:endParaRPr>
            </a:p>
          </p:txBody>
        </p:sp>
        <p:sp>
          <p:nvSpPr>
            <p:cNvPr id="10" name="TextBox 9"/>
            <p:cNvSpPr txBox="1"/>
            <p:nvPr/>
          </p:nvSpPr>
          <p:spPr>
            <a:xfrm>
              <a:off x="2145307" y="244338"/>
              <a:ext cx="2902480" cy="526902"/>
            </a:xfrm>
            <a:prstGeom prst="rect">
              <a:avLst/>
            </a:prstGeom>
            <a:noFill/>
          </p:spPr>
          <p:txBody>
            <a:bodyPr wrap="square" rtlCol="0">
              <a:spAutoFit/>
            </a:bodyPr>
            <a:lstStyle/>
            <a:p>
              <a:pPr defTabSz="1828800"/>
              <a:r>
                <a:rPr lang="en-US" sz="2000" b="1" dirty="0">
                  <a:solidFill>
                    <a:prstClr val="black"/>
                  </a:solidFill>
                </a:rPr>
                <a:t>Iteration Control</a:t>
              </a:r>
            </a:p>
          </p:txBody>
        </p:sp>
        <p:sp>
          <p:nvSpPr>
            <p:cNvPr id="11" name="Rounded Rectangle 10"/>
            <p:cNvSpPr/>
            <p:nvPr/>
          </p:nvSpPr>
          <p:spPr>
            <a:xfrm>
              <a:off x="7648374" y="855790"/>
              <a:ext cx="2288829" cy="4761295"/>
            </a:xfrm>
            <a:prstGeom prst="roundRect">
              <a:avLst/>
            </a:prstGeom>
            <a:solidFill>
              <a:sysClr val="window" lastClr="FFFFFF">
                <a:lumMod val="85000"/>
              </a:sysClr>
            </a:solidFill>
            <a:ln w="25400" cap="flat" cmpd="sng" algn="ctr">
              <a:solidFill>
                <a:srgbClr val="A5A5A5"/>
              </a:solidFill>
              <a:prstDash val="solid"/>
              <a:miter lim="800000"/>
            </a:ln>
            <a:effectLst/>
          </p:spPr>
          <p:txBody>
            <a:bodyPr tIns="0" bIns="0" rtlCol="0" anchor="t" anchorCtr="0"/>
            <a:lstStyle/>
            <a:p>
              <a:pPr algn="ctr" defTabSz="1828800">
                <a:defRPr/>
              </a:pPr>
              <a:r>
                <a:rPr lang="en-US" sz="2000" b="1" kern="0" dirty="0">
                  <a:solidFill>
                    <a:prstClr val="black"/>
                  </a:solidFill>
                </a:rPr>
                <a:t>Worker 2</a:t>
              </a:r>
            </a:p>
          </p:txBody>
        </p:sp>
        <p:sp>
          <p:nvSpPr>
            <p:cNvPr id="12" name="Rounded Rectangle 11"/>
            <p:cNvSpPr/>
            <p:nvPr/>
          </p:nvSpPr>
          <p:spPr>
            <a:xfrm>
              <a:off x="5047787" y="862205"/>
              <a:ext cx="2286000" cy="4754880"/>
            </a:xfrm>
            <a:prstGeom prst="roundRect">
              <a:avLst/>
            </a:prstGeom>
            <a:solidFill>
              <a:sysClr val="window" lastClr="FFFFFF">
                <a:lumMod val="85000"/>
              </a:sysClr>
            </a:solidFill>
            <a:ln w="25400" cap="flat" cmpd="sng" algn="ctr">
              <a:solidFill>
                <a:srgbClr val="A5A5A5"/>
              </a:solidFill>
              <a:prstDash val="solid"/>
              <a:miter lim="800000"/>
            </a:ln>
            <a:effectLst/>
          </p:spPr>
          <p:txBody>
            <a:bodyPr tIns="0" bIns="0" rtlCol="0" anchor="t" anchorCtr="0"/>
            <a:lstStyle/>
            <a:p>
              <a:pPr algn="ctr" defTabSz="1828800">
                <a:defRPr/>
              </a:pPr>
              <a:r>
                <a:rPr lang="en-US" sz="2000" b="1" kern="0" dirty="0">
                  <a:solidFill>
                    <a:prstClr val="black"/>
                  </a:solidFill>
                </a:rPr>
                <a:t>Worker 1</a:t>
              </a:r>
            </a:p>
          </p:txBody>
        </p:sp>
        <p:sp>
          <p:nvSpPr>
            <p:cNvPr id="13" name="Rounded Rectangle 12"/>
            <p:cNvSpPr/>
            <p:nvPr/>
          </p:nvSpPr>
          <p:spPr>
            <a:xfrm>
              <a:off x="2484455" y="855790"/>
              <a:ext cx="2286000" cy="4754880"/>
            </a:xfrm>
            <a:prstGeom prst="roundRect">
              <a:avLst/>
            </a:prstGeom>
            <a:solidFill>
              <a:sysClr val="window" lastClr="FFFFFF">
                <a:lumMod val="85000"/>
              </a:sysClr>
            </a:solidFill>
            <a:ln w="25400" cap="flat" cmpd="sng" algn="ctr">
              <a:solidFill>
                <a:srgbClr val="A5A5A5"/>
              </a:solidFill>
              <a:prstDash val="solid"/>
              <a:miter lim="800000"/>
            </a:ln>
            <a:effectLst/>
          </p:spPr>
          <p:txBody>
            <a:bodyPr tIns="0" bIns="0" rtlCol="0" anchor="t" anchorCtr="0"/>
            <a:lstStyle/>
            <a:p>
              <a:pPr algn="ctr" defTabSz="1828800">
                <a:defRPr/>
              </a:pPr>
              <a:r>
                <a:rPr lang="en-US" sz="2000" b="1" kern="0" dirty="0">
                  <a:solidFill>
                    <a:prstClr val="black"/>
                  </a:solidFill>
                </a:rPr>
                <a:t>Worker 0</a:t>
              </a:r>
            </a:p>
          </p:txBody>
        </p:sp>
        <p:sp>
          <p:nvSpPr>
            <p:cNvPr id="14" name="TextBox 13"/>
            <p:cNvSpPr txBox="1"/>
            <p:nvPr/>
          </p:nvSpPr>
          <p:spPr>
            <a:xfrm>
              <a:off x="1920241" y="5633096"/>
              <a:ext cx="2725228" cy="526902"/>
            </a:xfrm>
            <a:prstGeom prst="rect">
              <a:avLst/>
            </a:prstGeom>
            <a:noFill/>
          </p:spPr>
          <p:txBody>
            <a:bodyPr wrap="square" rtlCol="0">
              <a:spAutoFit/>
            </a:bodyPr>
            <a:lstStyle/>
            <a:p>
              <a:pPr defTabSz="1828800"/>
              <a:r>
                <a:rPr lang="en-US" sz="2000" b="1" dirty="0">
                  <a:solidFill>
                    <a:prstClr val="black"/>
                  </a:solidFill>
                </a:rPr>
                <a:t>Local Compute</a:t>
              </a:r>
            </a:p>
          </p:txBody>
        </p:sp>
        <p:sp>
          <p:nvSpPr>
            <p:cNvPr id="15" name="Oval 14"/>
            <p:cNvSpPr/>
            <p:nvPr/>
          </p:nvSpPr>
          <p:spPr>
            <a:xfrm>
              <a:off x="1920241" y="5263472"/>
              <a:ext cx="365760" cy="365760"/>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1828800">
                <a:defRPr/>
              </a:pPr>
              <a:r>
                <a:rPr lang="en-US" sz="2000" b="1" kern="0" dirty="0">
                  <a:solidFill>
                    <a:prstClr val="white"/>
                  </a:solidFill>
                </a:rPr>
                <a:t>1</a:t>
              </a:r>
            </a:p>
          </p:txBody>
        </p:sp>
        <p:sp>
          <p:nvSpPr>
            <p:cNvPr id="16" name="Oval 15"/>
            <p:cNvSpPr/>
            <p:nvPr/>
          </p:nvSpPr>
          <p:spPr>
            <a:xfrm>
              <a:off x="7338254" y="352294"/>
              <a:ext cx="365760" cy="365760"/>
            </a:xfrm>
            <a:prstGeom prst="ellipse">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1828800">
                <a:defRPr/>
              </a:pPr>
              <a:r>
                <a:rPr lang="en-US" sz="2000" b="1" kern="0" dirty="0">
                  <a:solidFill>
                    <a:prstClr val="white"/>
                  </a:solidFill>
                </a:rPr>
                <a:t>2</a:t>
              </a:r>
            </a:p>
          </p:txBody>
        </p:sp>
        <p:sp>
          <p:nvSpPr>
            <p:cNvPr id="17" name="TextBox 16"/>
            <p:cNvSpPr txBox="1"/>
            <p:nvPr/>
          </p:nvSpPr>
          <p:spPr>
            <a:xfrm>
              <a:off x="7851673" y="222063"/>
              <a:ext cx="2752734" cy="568937"/>
            </a:xfrm>
            <a:prstGeom prst="rect">
              <a:avLst/>
            </a:prstGeom>
            <a:noFill/>
          </p:spPr>
          <p:txBody>
            <a:bodyPr wrap="square" rtlCol="0">
              <a:spAutoFit/>
            </a:bodyPr>
            <a:lstStyle/>
            <a:p>
              <a:pPr defTabSz="1828800"/>
              <a:r>
                <a:rPr lang="en-US" sz="2000" b="1" dirty="0">
                  <a:solidFill>
                    <a:prstClr val="black"/>
                  </a:solidFill>
                </a:rPr>
                <a:t>Rotate Model</a:t>
              </a:r>
            </a:p>
          </p:txBody>
        </p:sp>
        <p:sp>
          <p:nvSpPr>
            <p:cNvPr id="18" name="Rounded Rectangle 17"/>
            <p:cNvSpPr/>
            <p:nvPr/>
          </p:nvSpPr>
          <p:spPr>
            <a:xfrm>
              <a:off x="2582294" y="1691407"/>
              <a:ext cx="7254240" cy="982980"/>
            </a:xfrm>
            <a:prstGeom prst="roundRect">
              <a:avLst/>
            </a:prstGeom>
            <a:noFill/>
            <a:ln w="25400" cap="flat" cmpd="sng" algn="ctr">
              <a:solidFill>
                <a:srgbClr val="5B9BD5">
                  <a:shade val="50000"/>
                </a:srgbClr>
              </a:solidFill>
              <a:prstDash val="solid"/>
              <a:miter lim="800000"/>
            </a:ln>
            <a:effectLst/>
          </p:spPr>
          <p:txBody>
            <a:bodyPr tIns="0" bIns="0" rtlCol="0" anchor="t" anchorCtr="0"/>
            <a:lstStyle/>
            <a:p>
              <a:pPr algn="ctr" defTabSz="1828800">
                <a:lnSpc>
                  <a:spcPts val="2000"/>
                </a:lnSpc>
                <a:defRPr/>
              </a:pPr>
              <a:endParaRPr lang="en-US" sz="2000" b="1" kern="0" dirty="0">
                <a:solidFill>
                  <a:prstClr val="black"/>
                </a:solidFill>
              </a:endParaRPr>
            </a:p>
          </p:txBody>
        </p:sp>
        <p:sp>
          <p:nvSpPr>
            <p:cNvPr id="19" name="Rounded Rectangle 18"/>
            <p:cNvSpPr/>
            <p:nvPr/>
          </p:nvSpPr>
          <p:spPr>
            <a:xfrm>
              <a:off x="2775610" y="3057780"/>
              <a:ext cx="1737360" cy="2388572"/>
            </a:xfrm>
            <a:prstGeom prst="roundRect">
              <a:avLst/>
            </a:prstGeom>
            <a:noFill/>
            <a:ln w="12700" cap="flat" cmpd="sng" algn="ctr">
              <a:solidFill>
                <a:srgbClr val="A5A5A5"/>
              </a:solidFill>
              <a:prstDash val="solid"/>
              <a:miter lim="800000"/>
            </a:ln>
            <a:effectLst/>
          </p:spPr>
          <p:txBody>
            <a:bodyPr tIns="0" bIns="0" rtlCol="0" anchor="t" anchorCtr="0"/>
            <a:lstStyle/>
            <a:p>
              <a:pPr algn="ctr" defTabSz="1828800">
                <a:lnSpc>
                  <a:spcPts val="2000"/>
                </a:lnSpc>
                <a:defRPr/>
              </a:pPr>
              <a:endParaRPr lang="en-US" sz="2000" b="1" kern="0" dirty="0">
                <a:solidFill>
                  <a:prstClr val="black"/>
                </a:solidFill>
              </a:endParaRPr>
            </a:p>
          </p:txBody>
        </p:sp>
        <p:sp>
          <p:nvSpPr>
            <p:cNvPr id="20" name="Rounded Rectangle 19"/>
            <p:cNvSpPr/>
            <p:nvPr/>
          </p:nvSpPr>
          <p:spPr>
            <a:xfrm>
              <a:off x="5332883" y="3054752"/>
              <a:ext cx="1737360" cy="2393549"/>
            </a:xfrm>
            <a:prstGeom prst="roundRect">
              <a:avLst/>
            </a:prstGeom>
            <a:noFill/>
            <a:ln w="12700" cap="flat" cmpd="sng" algn="ctr">
              <a:solidFill>
                <a:srgbClr val="A5A5A5"/>
              </a:solidFill>
              <a:prstDash val="solid"/>
              <a:miter lim="800000"/>
            </a:ln>
            <a:effectLst/>
          </p:spPr>
          <p:txBody>
            <a:bodyPr tIns="0" bIns="0" rtlCol="0" anchor="t" anchorCtr="0"/>
            <a:lstStyle/>
            <a:p>
              <a:pPr algn="ctr" defTabSz="1828800">
                <a:lnSpc>
                  <a:spcPts val="2000"/>
                </a:lnSpc>
                <a:defRPr/>
              </a:pPr>
              <a:endParaRPr lang="en-US" sz="2000" b="1" kern="0" dirty="0">
                <a:solidFill>
                  <a:prstClr val="black"/>
                </a:solidFill>
              </a:endParaRPr>
            </a:p>
          </p:txBody>
        </p:sp>
        <p:sp>
          <p:nvSpPr>
            <p:cNvPr id="21" name="Rectangle 20"/>
            <p:cNvSpPr/>
            <p:nvPr/>
          </p:nvSpPr>
          <p:spPr>
            <a:xfrm>
              <a:off x="5550797" y="4853940"/>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22" name="Rectangle 21"/>
            <p:cNvSpPr/>
            <p:nvPr/>
          </p:nvSpPr>
          <p:spPr>
            <a:xfrm>
              <a:off x="6009049" y="4853940"/>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23" name="Rectangle 22"/>
            <p:cNvSpPr/>
            <p:nvPr/>
          </p:nvSpPr>
          <p:spPr>
            <a:xfrm>
              <a:off x="6466249" y="4853940"/>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24" name="Rounded Rectangle 23"/>
            <p:cNvSpPr/>
            <p:nvPr/>
          </p:nvSpPr>
          <p:spPr>
            <a:xfrm>
              <a:off x="7915267" y="3057781"/>
              <a:ext cx="1737360" cy="2392615"/>
            </a:xfrm>
            <a:prstGeom prst="roundRect">
              <a:avLst/>
            </a:prstGeom>
            <a:noFill/>
            <a:ln w="12700" cap="flat" cmpd="sng" algn="ctr">
              <a:solidFill>
                <a:srgbClr val="A5A5A5"/>
              </a:solidFill>
              <a:prstDash val="solid"/>
              <a:miter lim="800000"/>
            </a:ln>
            <a:effectLst/>
          </p:spPr>
          <p:txBody>
            <a:bodyPr tIns="0" bIns="0" rtlCol="0" anchor="t" anchorCtr="0"/>
            <a:lstStyle/>
            <a:p>
              <a:pPr algn="ctr" defTabSz="1828800">
                <a:lnSpc>
                  <a:spcPts val="2000"/>
                </a:lnSpc>
                <a:defRPr/>
              </a:pPr>
              <a:endParaRPr lang="en-US" sz="2000" b="1" kern="0" dirty="0">
                <a:solidFill>
                  <a:prstClr val="black"/>
                </a:solidFill>
              </a:endParaRPr>
            </a:p>
          </p:txBody>
        </p:sp>
        <p:sp>
          <p:nvSpPr>
            <p:cNvPr id="25" name="Rectangle 24"/>
            <p:cNvSpPr/>
            <p:nvPr/>
          </p:nvSpPr>
          <p:spPr>
            <a:xfrm>
              <a:off x="8159250" y="4855168"/>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26" name="Rectangle 25"/>
            <p:cNvSpPr/>
            <p:nvPr/>
          </p:nvSpPr>
          <p:spPr>
            <a:xfrm>
              <a:off x="8616450" y="4855168"/>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27" name="Rectangle 26"/>
            <p:cNvSpPr/>
            <p:nvPr/>
          </p:nvSpPr>
          <p:spPr>
            <a:xfrm>
              <a:off x="9073650" y="4855168"/>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28" name="Rectangle 27"/>
            <p:cNvSpPr/>
            <p:nvPr/>
          </p:nvSpPr>
          <p:spPr>
            <a:xfrm>
              <a:off x="2999371" y="48555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29" name="Rectangle 28"/>
            <p:cNvSpPr/>
            <p:nvPr/>
          </p:nvSpPr>
          <p:spPr>
            <a:xfrm>
              <a:off x="3456571" y="48555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30" name="Rectangle 29"/>
            <p:cNvSpPr/>
            <p:nvPr/>
          </p:nvSpPr>
          <p:spPr>
            <a:xfrm>
              <a:off x="3913771" y="48555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mc:AlternateContent xmlns:mc="http://schemas.openxmlformats.org/markup-compatibility/2006" xmlns:a14="http://schemas.microsoft.com/office/drawing/2010/main">
          <mc:Choice Requires="a14">
            <p:sp>
              <p:nvSpPr>
                <p:cNvPr id="31" name="Rectangle 30"/>
                <p:cNvSpPr/>
                <p:nvPr/>
              </p:nvSpPr>
              <p:spPr>
                <a:xfrm>
                  <a:off x="2725229" y="1866560"/>
                  <a:ext cx="192024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Model </a:t>
                  </a:r>
                  <a14:m>
                    <m:oMath xmlns:m="http://schemas.openxmlformats.org/officeDocument/2006/math">
                      <m:sSubSup>
                        <m:sSubSupPr>
                          <m:ctrlPr>
                            <a:rPr lang="en-US" sz="2000" b="1" i="1">
                              <a:solidFill>
                                <a:prstClr val="black"/>
                              </a:solidFill>
                              <a:latin typeface="Cambria Math" panose="02040503050406030204" pitchFamily="18" charset="0"/>
                            </a:rPr>
                          </m:ctrlPr>
                        </m:sSubSupPr>
                        <m:e>
                          <m:r>
                            <a:rPr lang="en-US" sz="2000" b="1" i="1">
                              <a:solidFill>
                                <a:prstClr val="black"/>
                              </a:solidFill>
                              <a:latin typeface="Cambria Math" panose="02040503050406030204" pitchFamily="18" charset="0"/>
                            </a:rPr>
                            <m:t>𝑨</m:t>
                          </m:r>
                        </m:e>
                        <m:sub>
                          <m:r>
                            <a:rPr lang="en-US" sz="2000" b="1" i="1">
                              <a:solidFill>
                                <a:prstClr val="black"/>
                              </a:solidFill>
                              <a:latin typeface="Cambria Math" panose="02040503050406030204" pitchFamily="18" charset="0"/>
                            </a:rPr>
                            <m:t>𝟎</m:t>
                          </m:r>
                        </m:sub>
                        <m:sup>
                          <m:sSub>
                            <m:sSubPr>
                              <m:ctrlPr>
                                <a:rPr lang="en-US" sz="2000" b="1" i="1">
                                  <a:solidFill>
                                    <a:prstClr val="black"/>
                                  </a:solidFill>
                                  <a:latin typeface="Cambria Math" panose="02040503050406030204" pitchFamily="18" charset="0"/>
                                </a:rPr>
                              </m:ctrlPr>
                            </m:sSubPr>
                            <m:e>
                              <m:r>
                                <a:rPr lang="en-US" sz="2000" b="1" i="1">
                                  <a:solidFill>
                                    <a:prstClr val="black"/>
                                  </a:solidFill>
                                  <a:latin typeface="Cambria Math" panose="02040503050406030204" pitchFamily="18" charset="0"/>
                                </a:rPr>
                                <m:t>𝒕</m:t>
                              </m:r>
                            </m:e>
                            <m:sub>
                              <m:r>
                                <a:rPr lang="en-US" sz="2000" b="1" i="1">
                                  <a:solidFill>
                                    <a:prstClr val="black"/>
                                  </a:solidFill>
                                  <a:latin typeface="Cambria Math" panose="02040503050406030204" pitchFamily="18" charset="0"/>
                                </a:rPr>
                                <m:t>𝒊</m:t>
                              </m:r>
                            </m:sub>
                          </m:sSub>
                        </m:sup>
                      </m:sSubSup>
                    </m:oMath>
                  </a14:m>
                  <a:endParaRPr lang="en-US" sz="2000" b="1" dirty="0">
                    <a:solidFill>
                      <a:prstClr val="black"/>
                    </a:solidFill>
                  </a:endParaRPr>
                </a:p>
              </p:txBody>
            </p:sp>
          </mc:Choice>
          <mc:Fallback xmlns="">
            <p:sp>
              <p:nvSpPr>
                <p:cNvPr id="95" name="Rectangle 94"/>
                <p:cNvSpPr>
                  <a:spLocks noRot="1" noChangeAspect="1" noMove="1" noResize="1" noEditPoints="1" noAdjustHandles="1" noChangeArrowheads="1" noChangeShapeType="1" noTextEdit="1"/>
                </p:cNvSpPr>
                <p:nvPr/>
              </p:nvSpPr>
              <p:spPr>
                <a:xfrm>
                  <a:off x="1201229" y="1866560"/>
                  <a:ext cx="1920240" cy="640080"/>
                </a:xfrm>
                <a:prstGeom prst="rect">
                  <a:avLst/>
                </a:prstGeom>
                <a:blipFill rotWithShape="0">
                  <a:blip r:embed="rId3"/>
                  <a:stretch>
                    <a:fillRect b="-19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p:cNvSpPr/>
                <p:nvPr/>
              </p:nvSpPr>
              <p:spPr>
                <a:xfrm>
                  <a:off x="5215535" y="1876309"/>
                  <a:ext cx="192024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Model </a:t>
                  </a:r>
                  <a14:m>
                    <m:oMath xmlns:m="http://schemas.openxmlformats.org/officeDocument/2006/math">
                      <m:sSubSup>
                        <m:sSubSupPr>
                          <m:ctrlPr>
                            <a:rPr lang="en-US" sz="2000" b="1" i="1">
                              <a:solidFill>
                                <a:prstClr val="black"/>
                              </a:solidFill>
                              <a:latin typeface="Cambria Math" panose="02040503050406030204" pitchFamily="18" charset="0"/>
                            </a:rPr>
                          </m:ctrlPr>
                        </m:sSubSupPr>
                        <m:e>
                          <m:r>
                            <a:rPr lang="en-US" sz="2000" b="1" i="1">
                              <a:solidFill>
                                <a:prstClr val="black"/>
                              </a:solidFill>
                              <a:latin typeface="Cambria Math" panose="02040503050406030204" pitchFamily="18" charset="0"/>
                            </a:rPr>
                            <m:t>𝑨</m:t>
                          </m:r>
                        </m:e>
                        <m:sub>
                          <m:r>
                            <a:rPr lang="en-US" sz="2000" b="1" i="1">
                              <a:solidFill>
                                <a:prstClr val="black"/>
                              </a:solidFill>
                              <a:latin typeface="Cambria Math" panose="02040503050406030204" pitchFamily="18" charset="0"/>
                            </a:rPr>
                            <m:t>𝟏</m:t>
                          </m:r>
                        </m:sub>
                        <m:sup>
                          <m:sSub>
                            <m:sSubPr>
                              <m:ctrlPr>
                                <a:rPr lang="en-US" sz="2000" b="1" i="1">
                                  <a:solidFill>
                                    <a:prstClr val="black"/>
                                  </a:solidFill>
                                  <a:latin typeface="Cambria Math" panose="02040503050406030204" pitchFamily="18" charset="0"/>
                                </a:rPr>
                              </m:ctrlPr>
                            </m:sSubPr>
                            <m:e>
                              <m:r>
                                <a:rPr lang="en-US" sz="2000" b="1" i="1">
                                  <a:solidFill>
                                    <a:prstClr val="black"/>
                                  </a:solidFill>
                                  <a:latin typeface="Cambria Math" panose="02040503050406030204" pitchFamily="18" charset="0"/>
                                </a:rPr>
                                <m:t>𝒕</m:t>
                              </m:r>
                            </m:e>
                            <m:sub>
                              <m:r>
                                <a:rPr lang="en-US" sz="2000" b="1" i="1">
                                  <a:solidFill>
                                    <a:prstClr val="black"/>
                                  </a:solidFill>
                                  <a:latin typeface="Cambria Math" panose="02040503050406030204" pitchFamily="18" charset="0"/>
                                </a:rPr>
                                <m:t>𝒊</m:t>
                              </m:r>
                            </m:sub>
                          </m:sSub>
                        </m:sup>
                      </m:sSubSup>
                    </m:oMath>
                  </a14:m>
                  <a:endParaRPr lang="en-US" sz="2000" b="1" dirty="0">
                    <a:solidFill>
                      <a:prstClr val="black"/>
                    </a:solidFill>
                  </a:endParaRPr>
                </a:p>
              </p:txBody>
            </p:sp>
          </mc:Choice>
          <mc:Fallback xmlns="">
            <p:sp>
              <p:nvSpPr>
                <p:cNvPr id="97" name="Rectangle 96"/>
                <p:cNvSpPr>
                  <a:spLocks noRot="1" noChangeAspect="1" noMove="1" noResize="1" noEditPoints="1" noAdjustHandles="1" noChangeArrowheads="1" noChangeShapeType="1" noTextEdit="1"/>
                </p:cNvSpPr>
                <p:nvPr/>
              </p:nvSpPr>
              <p:spPr>
                <a:xfrm>
                  <a:off x="3691535" y="1876309"/>
                  <a:ext cx="1920240" cy="640080"/>
                </a:xfrm>
                <a:prstGeom prst="rect">
                  <a:avLst/>
                </a:prstGeom>
                <a:blipFill rotWithShape="0">
                  <a:blip r:embed="rId4"/>
                  <a:stretch>
                    <a:fillRect b="-19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Rectangle 32"/>
                <p:cNvSpPr/>
                <p:nvPr/>
              </p:nvSpPr>
              <p:spPr>
                <a:xfrm>
                  <a:off x="7775961" y="1866559"/>
                  <a:ext cx="1920240"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Model </a:t>
                  </a:r>
                  <a14:m>
                    <m:oMath xmlns:m="http://schemas.openxmlformats.org/officeDocument/2006/math">
                      <m:sSubSup>
                        <m:sSubSupPr>
                          <m:ctrlPr>
                            <a:rPr lang="en-US" sz="2000" b="1" i="1">
                              <a:solidFill>
                                <a:prstClr val="black"/>
                              </a:solidFill>
                              <a:latin typeface="Cambria Math" panose="02040503050406030204" pitchFamily="18" charset="0"/>
                            </a:rPr>
                          </m:ctrlPr>
                        </m:sSubSupPr>
                        <m:e>
                          <m:r>
                            <a:rPr lang="en-US" sz="2000" b="1" i="1">
                              <a:solidFill>
                                <a:prstClr val="black"/>
                              </a:solidFill>
                              <a:latin typeface="Cambria Math" panose="02040503050406030204" pitchFamily="18" charset="0"/>
                            </a:rPr>
                            <m:t>𝑨</m:t>
                          </m:r>
                        </m:e>
                        <m:sub>
                          <m:r>
                            <a:rPr lang="en-US" sz="2000" b="1" i="1">
                              <a:solidFill>
                                <a:prstClr val="black"/>
                              </a:solidFill>
                              <a:latin typeface="Cambria Math" panose="02040503050406030204" pitchFamily="18" charset="0"/>
                            </a:rPr>
                            <m:t>𝟐</m:t>
                          </m:r>
                        </m:sub>
                        <m:sup>
                          <m:sSub>
                            <m:sSubPr>
                              <m:ctrlPr>
                                <a:rPr lang="en-US" sz="2000" b="1" i="1">
                                  <a:solidFill>
                                    <a:prstClr val="black"/>
                                  </a:solidFill>
                                  <a:latin typeface="Cambria Math" panose="02040503050406030204" pitchFamily="18" charset="0"/>
                                </a:rPr>
                              </m:ctrlPr>
                            </m:sSubPr>
                            <m:e>
                              <m:r>
                                <a:rPr lang="en-US" sz="2000" b="1" i="1">
                                  <a:solidFill>
                                    <a:prstClr val="black"/>
                                  </a:solidFill>
                                  <a:latin typeface="Cambria Math" panose="02040503050406030204" pitchFamily="18" charset="0"/>
                                </a:rPr>
                                <m:t>𝒕</m:t>
                              </m:r>
                            </m:e>
                            <m:sub>
                              <m:r>
                                <a:rPr lang="en-US" sz="2000" b="1" i="1">
                                  <a:solidFill>
                                    <a:prstClr val="black"/>
                                  </a:solidFill>
                                  <a:latin typeface="Cambria Math" panose="02040503050406030204" pitchFamily="18" charset="0"/>
                                </a:rPr>
                                <m:t>𝒊</m:t>
                              </m:r>
                            </m:sub>
                          </m:sSub>
                        </m:sup>
                      </m:sSubSup>
                    </m:oMath>
                  </a14:m>
                  <a:endParaRPr lang="en-US" sz="2000" b="1" dirty="0">
                    <a:solidFill>
                      <a:prstClr val="black"/>
                    </a:solidFill>
                  </a:endParaRPr>
                </a:p>
              </p:txBody>
            </p:sp>
          </mc:Choice>
          <mc:Fallback xmlns="">
            <p:sp>
              <p:nvSpPr>
                <p:cNvPr id="99" name="Rectangle 98"/>
                <p:cNvSpPr>
                  <a:spLocks noRot="1" noChangeAspect="1" noMove="1" noResize="1" noEditPoints="1" noAdjustHandles="1" noChangeArrowheads="1" noChangeShapeType="1" noTextEdit="1"/>
                </p:cNvSpPr>
                <p:nvPr/>
              </p:nvSpPr>
              <p:spPr>
                <a:xfrm>
                  <a:off x="6251961" y="1866559"/>
                  <a:ext cx="1920240" cy="640080"/>
                </a:xfrm>
                <a:prstGeom prst="rect">
                  <a:avLst/>
                </a:prstGeom>
                <a:blipFill rotWithShape="0">
                  <a:blip r:embed="rId5"/>
                  <a:stretch>
                    <a:fillRect b="-19626"/>
                  </a:stretch>
                </a:blipFill>
              </p:spPr>
              <p:txBody>
                <a:bodyPr/>
                <a:lstStyle/>
                <a:p>
                  <a:r>
                    <a:rPr lang="en-US">
                      <a:noFill/>
                    </a:rPr>
                    <a:t> </a:t>
                  </a:r>
                </a:p>
              </p:txBody>
            </p:sp>
          </mc:Fallback>
        </mc:AlternateContent>
        <p:sp>
          <p:nvSpPr>
            <p:cNvPr id="34" name="Rectangle 33"/>
            <p:cNvSpPr/>
            <p:nvPr/>
          </p:nvSpPr>
          <p:spPr>
            <a:xfrm>
              <a:off x="5550797" y="4396740"/>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35" name="Rectangle 34"/>
            <p:cNvSpPr/>
            <p:nvPr/>
          </p:nvSpPr>
          <p:spPr>
            <a:xfrm>
              <a:off x="6009049" y="4396740"/>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36" name="Rectangle 35"/>
            <p:cNvSpPr/>
            <p:nvPr/>
          </p:nvSpPr>
          <p:spPr>
            <a:xfrm>
              <a:off x="6466249" y="4396740"/>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37" name="Rectangle 36"/>
            <p:cNvSpPr/>
            <p:nvPr/>
          </p:nvSpPr>
          <p:spPr>
            <a:xfrm>
              <a:off x="8159250" y="4397968"/>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38" name="Rectangle 37"/>
            <p:cNvSpPr/>
            <p:nvPr/>
          </p:nvSpPr>
          <p:spPr>
            <a:xfrm>
              <a:off x="8616450" y="4397968"/>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39" name="Rectangle 38"/>
            <p:cNvSpPr/>
            <p:nvPr/>
          </p:nvSpPr>
          <p:spPr>
            <a:xfrm>
              <a:off x="9073650" y="4397968"/>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40" name="Rectangle 39"/>
            <p:cNvSpPr/>
            <p:nvPr/>
          </p:nvSpPr>
          <p:spPr>
            <a:xfrm>
              <a:off x="2999371" y="43983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41" name="Rectangle 40"/>
            <p:cNvSpPr/>
            <p:nvPr/>
          </p:nvSpPr>
          <p:spPr>
            <a:xfrm>
              <a:off x="3456571" y="43983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42" name="Rectangle 41"/>
            <p:cNvSpPr/>
            <p:nvPr/>
          </p:nvSpPr>
          <p:spPr>
            <a:xfrm>
              <a:off x="3913771" y="43983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43" name="Rectangle 42"/>
            <p:cNvSpPr/>
            <p:nvPr/>
          </p:nvSpPr>
          <p:spPr>
            <a:xfrm>
              <a:off x="5547889" y="39411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44" name="Rectangle 43"/>
            <p:cNvSpPr/>
            <p:nvPr/>
          </p:nvSpPr>
          <p:spPr>
            <a:xfrm>
              <a:off x="6009049" y="39411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45" name="Rectangle 44"/>
            <p:cNvSpPr/>
            <p:nvPr/>
          </p:nvSpPr>
          <p:spPr>
            <a:xfrm>
              <a:off x="6466249" y="39411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46" name="Rectangle 45"/>
            <p:cNvSpPr/>
            <p:nvPr/>
          </p:nvSpPr>
          <p:spPr>
            <a:xfrm>
              <a:off x="8159250" y="3942374"/>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47" name="Rectangle 46"/>
            <p:cNvSpPr/>
            <p:nvPr/>
          </p:nvSpPr>
          <p:spPr>
            <a:xfrm>
              <a:off x="8616450" y="3940768"/>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48" name="Rectangle 47"/>
            <p:cNvSpPr/>
            <p:nvPr/>
          </p:nvSpPr>
          <p:spPr>
            <a:xfrm>
              <a:off x="9073650" y="3936571"/>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49" name="Rectangle 48"/>
            <p:cNvSpPr/>
            <p:nvPr/>
          </p:nvSpPr>
          <p:spPr>
            <a:xfrm>
              <a:off x="2999371" y="3942752"/>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50" name="Rectangle 49"/>
            <p:cNvSpPr/>
            <p:nvPr/>
          </p:nvSpPr>
          <p:spPr>
            <a:xfrm>
              <a:off x="3456571" y="3942752"/>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51" name="Rectangle 50"/>
            <p:cNvSpPr/>
            <p:nvPr/>
          </p:nvSpPr>
          <p:spPr>
            <a:xfrm>
              <a:off x="3913771" y="3941146"/>
              <a:ext cx="365760" cy="365760"/>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1828800">
                <a:defRPr/>
              </a:pPr>
              <a:endParaRPr lang="en-US" sz="2000" b="1" kern="0">
                <a:solidFill>
                  <a:prstClr val="white"/>
                </a:solidFill>
              </a:endParaRPr>
            </a:p>
          </p:txBody>
        </p:sp>
        <p:sp>
          <p:nvSpPr>
            <p:cNvPr id="52" name="U-Turn Arrow 51"/>
            <p:cNvSpPr/>
            <p:nvPr/>
          </p:nvSpPr>
          <p:spPr>
            <a:xfrm flipH="1">
              <a:off x="3485019" y="1481136"/>
              <a:ext cx="5720015" cy="362132"/>
            </a:xfrm>
            <a:prstGeom prst="uturnArrow">
              <a:avLst>
                <a:gd name="adj1" fmla="val 25000"/>
                <a:gd name="adj2" fmla="val 25000"/>
                <a:gd name="adj3" fmla="val 25000"/>
                <a:gd name="adj4" fmla="val 43750"/>
                <a:gd name="adj5" fmla="val 10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a:solidFill>
                  <a:prstClr val="black"/>
                </a:solidFill>
              </a:endParaRPr>
            </a:p>
          </p:txBody>
        </p:sp>
        <p:sp>
          <p:nvSpPr>
            <p:cNvPr id="53" name="U-Turn Arrow 52"/>
            <p:cNvSpPr/>
            <p:nvPr/>
          </p:nvSpPr>
          <p:spPr>
            <a:xfrm rot="10800000" flipH="1">
              <a:off x="3543692" y="2495452"/>
              <a:ext cx="2500660" cy="393900"/>
            </a:xfrm>
            <a:prstGeom prst="uturnArrow">
              <a:avLst>
                <a:gd name="adj1" fmla="val 25000"/>
                <a:gd name="adj2" fmla="val 25000"/>
                <a:gd name="adj3" fmla="val 25000"/>
                <a:gd name="adj4" fmla="val 43750"/>
                <a:gd name="adj5" fmla="val 92411"/>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a:solidFill>
                  <a:prstClr val="black"/>
                </a:solidFill>
              </a:endParaRPr>
            </a:p>
          </p:txBody>
        </p:sp>
        <p:sp>
          <p:nvSpPr>
            <p:cNvPr id="54" name="U-Turn Arrow 53"/>
            <p:cNvSpPr/>
            <p:nvPr/>
          </p:nvSpPr>
          <p:spPr>
            <a:xfrm rot="10800000" flipH="1">
              <a:off x="6272127" y="2518313"/>
              <a:ext cx="2946117" cy="377055"/>
            </a:xfrm>
            <a:prstGeom prst="uturnArrow">
              <a:avLst>
                <a:gd name="adj1" fmla="val 25000"/>
                <a:gd name="adj2" fmla="val 25000"/>
                <a:gd name="adj3" fmla="val 25000"/>
                <a:gd name="adj4" fmla="val 43750"/>
                <a:gd name="adj5" fmla="val 10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000">
                <a:solidFill>
                  <a:prstClr val="black"/>
                </a:solidFill>
              </a:endParaRPr>
            </a:p>
          </p:txBody>
        </p:sp>
        <mc:AlternateContent xmlns:mc="http://schemas.openxmlformats.org/markup-compatibility/2006" xmlns:a14="http://schemas.microsoft.com/office/drawing/2010/main">
          <mc:Choice Requires="a14">
            <p:sp>
              <p:nvSpPr>
                <p:cNvPr id="55" name="TextBox 54"/>
                <p:cNvSpPr txBox="1"/>
                <p:nvPr/>
              </p:nvSpPr>
              <p:spPr>
                <a:xfrm>
                  <a:off x="2693437" y="2981021"/>
                  <a:ext cx="1912753" cy="932209"/>
                </a:xfrm>
                <a:prstGeom prst="rect">
                  <a:avLst/>
                </a:prstGeom>
                <a:noFill/>
              </p:spPr>
              <p:txBody>
                <a:bodyPr wrap="square" rtlCol="0">
                  <a:spAutoFit/>
                </a:bodyPr>
                <a:lstStyle/>
                <a:p>
                  <a:pPr algn="ctr" defTabSz="1828800"/>
                  <a:r>
                    <a:rPr lang="en-US" b="1" dirty="0">
                      <a:solidFill>
                        <a:prstClr val="black"/>
                      </a:solidFill>
                    </a:rPr>
                    <a:t>Training Data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𝑫</m:t>
                          </m:r>
                        </m:e>
                        <m:sub>
                          <m:r>
                            <a:rPr lang="en-US" b="1" i="1">
                              <a:solidFill>
                                <a:prstClr val="black"/>
                              </a:solidFill>
                              <a:latin typeface="Cambria Math" panose="02040503050406030204" pitchFamily="18" charset="0"/>
                            </a:rPr>
                            <m:t>𝟎</m:t>
                          </m:r>
                        </m:sub>
                      </m:sSub>
                    </m:oMath>
                  </a14:m>
                  <a:endParaRPr lang="en-US" b="1" dirty="0">
                    <a:solidFill>
                      <a:prstClr val="black"/>
                    </a:solidFill>
                  </a:endParaRPr>
                </a:p>
              </p:txBody>
            </p:sp>
          </mc:Choice>
          <mc:Fallback xmlns="">
            <p:sp>
              <p:nvSpPr>
                <p:cNvPr id="55" name="TextBox 54"/>
                <p:cNvSpPr txBox="1">
                  <a:spLocks noRot="1" noChangeAspect="1" noMove="1" noResize="1" noEditPoints="1" noAdjustHandles="1" noChangeArrowheads="1" noChangeShapeType="1" noTextEdit="1"/>
                </p:cNvSpPr>
                <p:nvPr/>
              </p:nvSpPr>
              <p:spPr>
                <a:xfrm>
                  <a:off x="2693437" y="2981021"/>
                  <a:ext cx="1912753" cy="932209"/>
                </a:xfrm>
                <a:prstGeom prst="rect">
                  <a:avLst/>
                </a:prstGeom>
                <a:blipFill rotWithShape="0">
                  <a:blip r:embed="rId6"/>
                  <a:stretch>
                    <a:fillRect t="-5607" b="-130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240526" y="2976930"/>
                  <a:ext cx="1922075" cy="932209"/>
                </a:xfrm>
                <a:prstGeom prst="rect">
                  <a:avLst/>
                </a:prstGeom>
                <a:noFill/>
              </p:spPr>
              <p:txBody>
                <a:bodyPr wrap="square" rtlCol="0">
                  <a:spAutoFit/>
                </a:bodyPr>
                <a:lstStyle/>
                <a:p>
                  <a:pPr algn="ctr" defTabSz="1828800"/>
                  <a:r>
                    <a:rPr lang="en-US" b="1" dirty="0">
                      <a:solidFill>
                        <a:prstClr val="black"/>
                      </a:solidFill>
                    </a:rPr>
                    <a:t>Training Data </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𝑫</m:t>
                          </m:r>
                        </m:e>
                        <m:sub>
                          <m:r>
                            <a:rPr lang="en-US" b="1" i="1">
                              <a:solidFill>
                                <a:prstClr val="black"/>
                              </a:solidFill>
                              <a:latin typeface="Cambria Math" panose="02040503050406030204" pitchFamily="18" charset="0"/>
                            </a:rPr>
                            <m:t>𝟏</m:t>
                          </m:r>
                        </m:sub>
                      </m:sSub>
                    </m:oMath>
                  </a14:m>
                  <a:endParaRPr lang="en-US" b="1" dirty="0">
                    <a:solidFill>
                      <a:prstClr val="black"/>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5240526" y="2976930"/>
                  <a:ext cx="1922075" cy="932209"/>
                </a:xfrm>
                <a:prstGeom prst="rect">
                  <a:avLst/>
                </a:prstGeom>
                <a:blipFill rotWithShape="0">
                  <a:blip r:embed="rId7"/>
                  <a:stretch>
                    <a:fillRect t="-4630" b="-120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7898449" y="2985202"/>
                  <a:ext cx="1770996" cy="932209"/>
                </a:xfrm>
                <a:prstGeom prst="rect">
                  <a:avLst/>
                </a:prstGeom>
                <a:noFill/>
              </p:spPr>
              <p:txBody>
                <a:bodyPr wrap="square" rtlCol="0">
                  <a:spAutoFit/>
                </a:bodyPr>
                <a:lstStyle/>
                <a:p>
                  <a:pPr algn="ctr" defTabSz="1828800"/>
                  <a:r>
                    <a:rPr lang="en-US" b="1" dirty="0">
                      <a:solidFill>
                        <a:prstClr val="black"/>
                      </a:solidFill>
                    </a:rPr>
                    <a:t>Training Data</a:t>
                  </a:r>
                  <a14:m>
                    <m:oMath xmlns:m="http://schemas.openxmlformats.org/officeDocument/2006/math">
                      <m:sSub>
                        <m:sSubPr>
                          <m:ctrlPr>
                            <a:rPr lang="en-US" b="1" i="1">
                              <a:solidFill>
                                <a:prstClr val="black"/>
                              </a:solidFill>
                              <a:latin typeface="Cambria Math" panose="02040503050406030204" pitchFamily="18" charset="0"/>
                            </a:rPr>
                          </m:ctrlPr>
                        </m:sSubPr>
                        <m:e>
                          <m:r>
                            <a:rPr lang="en-US" b="1" i="1">
                              <a:solidFill>
                                <a:prstClr val="black"/>
                              </a:solidFill>
                              <a:latin typeface="Cambria Math" panose="02040503050406030204" pitchFamily="18" charset="0"/>
                            </a:rPr>
                            <m:t> </m:t>
                          </m:r>
                          <m:r>
                            <a:rPr lang="en-US" b="1" i="1">
                              <a:solidFill>
                                <a:prstClr val="black"/>
                              </a:solidFill>
                              <a:latin typeface="Cambria Math" panose="02040503050406030204" pitchFamily="18" charset="0"/>
                            </a:rPr>
                            <m:t>𝑫</m:t>
                          </m:r>
                        </m:e>
                        <m:sub>
                          <m:r>
                            <a:rPr lang="en-US" b="1" i="1">
                              <a:solidFill>
                                <a:prstClr val="black"/>
                              </a:solidFill>
                              <a:latin typeface="Cambria Math" panose="02040503050406030204" pitchFamily="18" charset="0"/>
                            </a:rPr>
                            <m:t>𝟐</m:t>
                          </m:r>
                        </m:sub>
                      </m:sSub>
                    </m:oMath>
                  </a14:m>
                  <a:endParaRPr lang="en-US" b="1" dirty="0">
                    <a:solidFill>
                      <a:prstClr val="black"/>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7898449" y="2985202"/>
                  <a:ext cx="1770996" cy="932209"/>
                </a:xfrm>
                <a:prstGeom prst="rect">
                  <a:avLst/>
                </a:prstGeom>
                <a:blipFill rotWithShape="0">
                  <a:blip r:embed="rId8"/>
                  <a:stretch>
                    <a:fillRect t="-4630" b="-12037"/>
                  </a:stretch>
                </a:blipFill>
              </p:spPr>
              <p:txBody>
                <a:bodyPr/>
                <a:lstStyle/>
                <a:p>
                  <a:r>
                    <a:rPr lang="en-US">
                      <a:noFill/>
                    </a:rPr>
                    <a:t> </a:t>
                  </a:r>
                </a:p>
              </p:txBody>
            </p:sp>
          </mc:Fallback>
        </mc:AlternateContent>
      </p:grpSp>
      <p:grpSp>
        <p:nvGrpSpPr>
          <p:cNvPr id="115" name="Group 114"/>
          <p:cNvGrpSpPr/>
          <p:nvPr/>
        </p:nvGrpSpPr>
        <p:grpSpPr>
          <a:xfrm>
            <a:off x="7014099" y="1551029"/>
            <a:ext cx="4760294" cy="1006931"/>
            <a:chOff x="0" y="34211"/>
            <a:chExt cx="4760294" cy="1006931"/>
          </a:xfrm>
          <a:solidFill>
            <a:schemeClr val="accent1">
              <a:lumMod val="75000"/>
            </a:schemeClr>
          </a:solidFill>
        </p:grpSpPr>
        <p:sp>
          <p:nvSpPr>
            <p:cNvPr id="119" name="Rounded Rectangle 118"/>
            <p:cNvSpPr/>
            <p:nvPr/>
          </p:nvSpPr>
          <p:spPr>
            <a:xfrm>
              <a:off x="0" y="34211"/>
              <a:ext cx="4760294" cy="1006931"/>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0" name="Rounded Rectangle 4"/>
            <p:cNvSpPr/>
            <p:nvPr/>
          </p:nvSpPr>
          <p:spPr>
            <a:xfrm>
              <a:off x="201836" y="83365"/>
              <a:ext cx="4509304" cy="9086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defTabSz="800100">
                <a:lnSpc>
                  <a:spcPct val="90000"/>
                </a:lnSpc>
                <a:spcBef>
                  <a:spcPct val="0"/>
                </a:spcBef>
                <a:spcAft>
                  <a:spcPct val="35000"/>
                </a:spcAft>
              </a:pPr>
              <a:r>
                <a:rPr lang="en-US" sz="1700" dirty="0">
                  <a:solidFill>
                    <a:prstClr val="white"/>
                  </a:solidFill>
                </a:rPr>
                <a:t>Maximizing the effectiveness of parallel model updates for algorithm convergence</a:t>
              </a:r>
            </a:p>
          </p:txBody>
        </p:sp>
      </p:grpSp>
      <p:grpSp>
        <p:nvGrpSpPr>
          <p:cNvPr id="116" name="Group 115"/>
          <p:cNvGrpSpPr/>
          <p:nvPr/>
        </p:nvGrpSpPr>
        <p:grpSpPr>
          <a:xfrm>
            <a:off x="7014099" y="2609801"/>
            <a:ext cx="4760294" cy="1006931"/>
            <a:chOff x="0" y="1092983"/>
            <a:chExt cx="4760294" cy="1006931"/>
          </a:xfrm>
          <a:solidFill>
            <a:srgbClr val="DE7E2E"/>
          </a:solidFill>
        </p:grpSpPr>
        <p:sp>
          <p:nvSpPr>
            <p:cNvPr id="117" name="Rounded Rectangle 116"/>
            <p:cNvSpPr/>
            <p:nvPr/>
          </p:nvSpPr>
          <p:spPr>
            <a:xfrm>
              <a:off x="0" y="1092983"/>
              <a:ext cx="4760294" cy="1006931"/>
            </a:xfrm>
            <a:prstGeom prst="roundRect">
              <a:avLst/>
            </a:prstGeom>
            <a:grp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18" name="Rounded Rectangle 6"/>
            <p:cNvSpPr/>
            <p:nvPr/>
          </p:nvSpPr>
          <p:spPr>
            <a:xfrm>
              <a:off x="201836" y="1142137"/>
              <a:ext cx="4509304" cy="90862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defTabSz="800100">
                <a:lnSpc>
                  <a:spcPct val="90000"/>
                </a:lnSpc>
                <a:spcBef>
                  <a:spcPct val="0"/>
                </a:spcBef>
                <a:spcAft>
                  <a:spcPct val="35000"/>
                </a:spcAft>
              </a:pPr>
              <a:r>
                <a:rPr lang="en-US" sz="1700" dirty="0">
                  <a:solidFill>
                    <a:prstClr val="white"/>
                  </a:solidFill>
                </a:rPr>
                <a:t>Minimizing the overhead of communication for scaling</a:t>
              </a:r>
              <a:endParaRPr lang="en-US" sz="1800" dirty="0">
                <a:solidFill>
                  <a:prstClr val="white"/>
                </a:solidFill>
              </a:endParaRPr>
            </a:p>
          </p:txBody>
        </p:sp>
      </p:grpSp>
      <p:pic>
        <p:nvPicPr>
          <p:cNvPr id="121" name="Picture 120"/>
          <p:cNvPicPr>
            <a:picLocks noChangeAspect="1"/>
          </p:cNvPicPr>
          <p:nvPr/>
        </p:nvPicPr>
        <p:blipFill>
          <a:blip r:embed="rId9"/>
          <a:stretch>
            <a:fillRect/>
          </a:stretch>
        </p:blipFill>
        <p:spPr>
          <a:xfrm>
            <a:off x="7102625" y="3774348"/>
            <a:ext cx="4062795" cy="2686410"/>
          </a:xfrm>
          <a:prstGeom prst="rect">
            <a:avLst/>
          </a:prstGeom>
        </p:spPr>
      </p:pic>
    </p:spTree>
    <p:extLst>
      <p:ext uri="{BB962C8B-B14F-4D97-AF65-F5344CB8AC3E}">
        <p14:creationId xmlns:p14="http://schemas.microsoft.com/office/powerpoint/2010/main" val="142511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4487"/>
            <a:ext cx="10668000" cy="853486"/>
          </a:xfrm>
        </p:spPr>
        <p:txBody>
          <a:bodyPr>
            <a:normAutofit fontScale="90000"/>
          </a:bodyPr>
          <a:lstStyle/>
          <a:p>
            <a:r>
              <a:rPr lang="en-US" dirty="0"/>
              <a:t>Collapsed Gibbs Sampling</a:t>
            </a:r>
            <a:r>
              <a:rPr lang="en-US" sz="4000" dirty="0"/>
              <a:t> </a:t>
            </a:r>
            <a:br>
              <a:rPr lang="en-US" sz="4000" dirty="0"/>
            </a:br>
            <a:r>
              <a:rPr lang="en-US" sz="4000" dirty="0"/>
              <a:t>CGS Model Convergence Speed</a:t>
            </a:r>
          </a:p>
        </p:txBody>
      </p:sp>
      <p:pic>
        <p:nvPicPr>
          <p:cNvPr id="6" name="Content Placeholder 6"/>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57238" y="1941206"/>
            <a:ext cx="5211762" cy="3908821"/>
          </a:xfrm>
        </p:spPr>
      </p:pic>
      <p:pic>
        <p:nvPicPr>
          <p:cNvPr id="8" name="Content Placeholder 7"/>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6218238" y="1941206"/>
            <a:ext cx="5211762" cy="3908821"/>
          </a:xfrm>
        </p:spPr>
      </p:pic>
      <mc:AlternateContent xmlns:mc="http://schemas.openxmlformats.org/markup-compatibility/2006" xmlns:a14="http://schemas.microsoft.com/office/drawing/2010/main">
        <mc:Choice Requires="a14">
          <p:graphicFrame>
            <p:nvGraphicFramePr>
              <p:cNvPr id="12" name="Content Placeholder 3"/>
              <p:cNvGraphicFramePr>
                <a:graphicFrameLocks/>
              </p:cNvGraphicFramePr>
              <p:nvPr>
                <p:extLst/>
              </p:nvPr>
            </p:nvGraphicFramePr>
            <p:xfrm>
              <a:off x="757238" y="1199526"/>
              <a:ext cx="10672763" cy="762000"/>
            </p:xfrm>
            <a:graphic>
              <a:graphicData uri="http://schemas.openxmlformats.org/drawingml/2006/table">
                <a:tbl>
                  <a:tblPr firstRow="1" bandRow="1">
                    <a:tableStyleId>{5C22544A-7EE6-4342-B048-85BDC9FD1C3A}</a:tableStyleId>
                  </a:tblPr>
                  <a:tblGrid>
                    <a:gridCol w="1778794">
                      <a:extLst>
                        <a:ext uri="{9D8B030D-6E8A-4147-A177-3AD203B41FA5}">
                          <a16:colId xmlns:a16="http://schemas.microsoft.com/office/drawing/2014/main" val="20000"/>
                        </a:ext>
                      </a:extLst>
                    </a:gridCol>
                    <a:gridCol w="1778794">
                      <a:extLst>
                        <a:ext uri="{9D8B030D-6E8A-4147-A177-3AD203B41FA5}">
                          <a16:colId xmlns:a16="http://schemas.microsoft.com/office/drawing/2014/main" val="20001"/>
                        </a:ext>
                      </a:extLst>
                    </a:gridCol>
                    <a:gridCol w="1778794">
                      <a:extLst>
                        <a:ext uri="{9D8B030D-6E8A-4147-A177-3AD203B41FA5}">
                          <a16:colId xmlns:a16="http://schemas.microsoft.com/office/drawing/2014/main" val="20002"/>
                        </a:ext>
                      </a:extLst>
                    </a:gridCol>
                    <a:gridCol w="1778794">
                      <a:extLst>
                        <a:ext uri="{9D8B030D-6E8A-4147-A177-3AD203B41FA5}">
                          <a16:colId xmlns:a16="http://schemas.microsoft.com/office/drawing/2014/main" val="20003"/>
                        </a:ext>
                      </a:extLst>
                    </a:gridCol>
                    <a:gridCol w="3557587">
                      <a:extLst>
                        <a:ext uri="{9D8B030D-6E8A-4147-A177-3AD203B41FA5}">
                          <a16:colId xmlns:a16="http://schemas.microsoft.com/office/drawing/2014/main" val="20004"/>
                        </a:ext>
                      </a:extLst>
                    </a:gridCol>
                  </a:tblGrid>
                  <a:tr h="370840">
                    <a:tc>
                      <a:txBody>
                        <a:bodyPr/>
                        <a:lstStyle/>
                        <a:p>
                          <a:pPr algn="ctr"/>
                          <a:r>
                            <a:rPr lang="en-US" dirty="0"/>
                            <a:t>LDA Dataset</a:t>
                          </a:r>
                        </a:p>
                      </a:txBody>
                      <a:tcPr anchor="ctr"/>
                    </a:tc>
                    <a:tc>
                      <a:txBody>
                        <a:bodyPr/>
                        <a:lstStyle/>
                        <a:p>
                          <a:pPr algn="ctr"/>
                          <a:r>
                            <a:rPr lang="en-US" dirty="0"/>
                            <a:t>Documents</a:t>
                          </a:r>
                        </a:p>
                      </a:txBody>
                      <a:tcPr anchor="ctr"/>
                    </a:tc>
                    <a:tc>
                      <a:txBody>
                        <a:bodyPr/>
                        <a:lstStyle/>
                        <a:p>
                          <a:pPr algn="ctr"/>
                          <a:r>
                            <a:rPr lang="en-US" dirty="0"/>
                            <a:t>Words</a:t>
                          </a:r>
                        </a:p>
                      </a:txBody>
                      <a:tcPr anchor="ctr"/>
                    </a:tc>
                    <a:tc>
                      <a:txBody>
                        <a:bodyPr/>
                        <a:lstStyle/>
                        <a:p>
                          <a:pPr algn="ctr"/>
                          <a:r>
                            <a:rPr lang="en-US" dirty="0"/>
                            <a:t>Tokens</a:t>
                          </a:r>
                        </a:p>
                      </a:txBody>
                      <a:tcPr anchor="ctr"/>
                    </a:tc>
                    <a:tc>
                      <a:txBody>
                        <a:bodyPr/>
                        <a:lstStyle/>
                        <a:p>
                          <a:pPr algn="ctr"/>
                          <a:r>
                            <a:rPr lang="en-US" dirty="0"/>
                            <a:t>CGS Parameters</a:t>
                          </a:r>
                        </a:p>
                      </a:txBody>
                      <a:tcPr anchor="ctr"/>
                    </a:tc>
                    <a:extLst>
                      <a:ext uri="{0D108BD9-81ED-4DB2-BD59-A6C34878D82A}">
                        <a16:rowId xmlns:a16="http://schemas.microsoft.com/office/drawing/2014/main" val="10000"/>
                      </a:ext>
                    </a:extLst>
                  </a:tr>
                  <a:tr h="370840">
                    <a:tc>
                      <a:txBody>
                        <a:bodyPr/>
                        <a:lstStyle/>
                        <a:p>
                          <a:pPr algn="ctr"/>
                          <a:r>
                            <a:rPr lang="en-US" dirty="0"/>
                            <a:t>clueweb1</a:t>
                          </a:r>
                        </a:p>
                      </a:txBody>
                      <a:tcPr anchor="ctr"/>
                    </a:tc>
                    <a:tc>
                      <a:txBody>
                        <a:bodyPr/>
                        <a:lstStyle/>
                        <a:p>
                          <a:pPr algn="ctr"/>
                          <a:r>
                            <a:rPr lang="en-US" dirty="0"/>
                            <a:t>76163963</a:t>
                          </a:r>
                        </a:p>
                      </a:txBody>
                      <a:tcPr anchor="ctr"/>
                    </a:tc>
                    <a:tc>
                      <a:txBody>
                        <a:bodyPr/>
                        <a:lstStyle/>
                        <a:p>
                          <a:pPr algn="ctr"/>
                          <a:r>
                            <a:rPr lang="en-US" dirty="0"/>
                            <a:t>999933</a:t>
                          </a:r>
                        </a:p>
                      </a:txBody>
                      <a:tcPr anchor="ctr"/>
                    </a:tc>
                    <a:tc>
                      <a:txBody>
                        <a:bodyPr/>
                        <a:lstStyle/>
                        <a:p>
                          <a:pPr algn="ctr"/>
                          <a:r>
                            <a:rPr lang="en-US" dirty="0"/>
                            <a:t>29911407874</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=10000,</m:t>
                                </m:r>
                                <m:r>
                                  <a:rPr lang="en-US" b="0" i="1" smtClean="0">
                                    <a:latin typeface="Cambria Math" panose="02040503050406030204" pitchFamily="18" charset="0"/>
                                    <a:ea typeface="Cambria Math" panose="02040503050406030204" pitchFamily="18" charset="0"/>
                                  </a:rPr>
                                  <m:t>𝛼</m:t>
                                </m:r>
                                <m:r>
                                  <a:rPr lang="en-US" b="0" i="1" smtClean="0">
                                    <a:latin typeface="Cambria Math" panose="02040503050406030204" pitchFamily="18" charset="0"/>
                                    <a:ea typeface="Cambria Math" panose="02040503050406030204" pitchFamily="18" charset="0"/>
                                  </a:rPr>
                                  <m:t>=0.01, </m:t>
                                </m:r>
                                <m:r>
                                  <a:rPr lang="en-US" b="0" i="1" smtClean="0">
                                    <a:latin typeface="Cambria Math" panose="02040503050406030204" pitchFamily="18" charset="0"/>
                                    <a:ea typeface="Cambria Math" panose="02040503050406030204" pitchFamily="18" charset="0"/>
                                  </a:rPr>
                                  <m:t>𝛽</m:t>
                                </m:r>
                                <m:r>
                                  <a:rPr lang="en-US" b="0" i="1" smtClean="0">
                                    <a:latin typeface="Cambria Math" panose="02040503050406030204" pitchFamily="18" charset="0"/>
                                    <a:ea typeface="Cambria Math" panose="02040503050406030204" pitchFamily="18" charset="0"/>
                                  </a:rPr>
                                  <m:t>=0.01</m:t>
                                </m:r>
                              </m:oMath>
                            </m:oMathPara>
                          </a14:m>
                          <a:endParaRPr lang="en-US" dirty="0"/>
                        </a:p>
                      </a:txBody>
                      <a:tcPr anchor="ctr"/>
                    </a:tc>
                    <a:extLst>
                      <a:ext uri="{0D108BD9-81ED-4DB2-BD59-A6C34878D82A}">
                        <a16:rowId xmlns:a16="http://schemas.microsoft.com/office/drawing/2014/main" val="10001"/>
                      </a:ext>
                    </a:extLst>
                  </a:tr>
                </a:tbl>
              </a:graphicData>
            </a:graphic>
          </p:graphicFrame>
        </mc:Choice>
        <mc:Fallback xmlns="">
          <p:graphicFrame>
            <p:nvGraphicFramePr>
              <p:cNvPr id="12" name="Content Placeholder 3"/>
              <p:cNvGraphicFramePr>
                <a:graphicFrameLocks/>
              </p:cNvGraphicFramePr>
              <p:nvPr>
                <p:extLst/>
              </p:nvPr>
            </p:nvGraphicFramePr>
            <p:xfrm>
              <a:off x="757238" y="1199526"/>
              <a:ext cx="10672763" cy="741680"/>
            </p:xfrm>
            <a:graphic>
              <a:graphicData uri="http://schemas.openxmlformats.org/drawingml/2006/table">
                <a:tbl>
                  <a:tblPr firstRow="1" bandRow="1">
                    <a:tableStyleId>{5C22544A-7EE6-4342-B048-85BDC9FD1C3A}</a:tableStyleId>
                  </a:tblPr>
                  <a:tblGrid>
                    <a:gridCol w="1778794"/>
                    <a:gridCol w="1778794"/>
                    <a:gridCol w="1778794"/>
                    <a:gridCol w="1778794"/>
                    <a:gridCol w="3557587"/>
                  </a:tblGrid>
                  <a:tr h="370840">
                    <a:tc>
                      <a:txBody>
                        <a:bodyPr/>
                        <a:lstStyle/>
                        <a:p>
                          <a:pPr algn="ctr"/>
                          <a:r>
                            <a:rPr lang="en-US" dirty="0" smtClean="0"/>
                            <a:t>LDA Dataset</a:t>
                          </a:r>
                          <a:endParaRPr lang="en-US" dirty="0"/>
                        </a:p>
                      </a:txBody>
                      <a:tcPr anchor="ctr"/>
                    </a:tc>
                    <a:tc>
                      <a:txBody>
                        <a:bodyPr/>
                        <a:lstStyle/>
                        <a:p>
                          <a:pPr algn="ctr"/>
                          <a:r>
                            <a:rPr lang="en-US" dirty="0" smtClean="0"/>
                            <a:t>Documents</a:t>
                          </a:r>
                          <a:endParaRPr lang="en-US" dirty="0"/>
                        </a:p>
                      </a:txBody>
                      <a:tcPr anchor="ctr"/>
                    </a:tc>
                    <a:tc>
                      <a:txBody>
                        <a:bodyPr/>
                        <a:lstStyle/>
                        <a:p>
                          <a:pPr algn="ctr"/>
                          <a:r>
                            <a:rPr lang="en-US" dirty="0" smtClean="0"/>
                            <a:t>Words</a:t>
                          </a:r>
                          <a:endParaRPr lang="en-US" dirty="0"/>
                        </a:p>
                      </a:txBody>
                      <a:tcPr anchor="ctr"/>
                    </a:tc>
                    <a:tc>
                      <a:txBody>
                        <a:bodyPr/>
                        <a:lstStyle/>
                        <a:p>
                          <a:pPr algn="ctr"/>
                          <a:r>
                            <a:rPr lang="en-US" dirty="0" smtClean="0"/>
                            <a:t>Tokens</a:t>
                          </a:r>
                          <a:endParaRPr lang="en-US" dirty="0"/>
                        </a:p>
                      </a:txBody>
                      <a:tcPr anchor="ctr"/>
                    </a:tc>
                    <a:tc>
                      <a:txBody>
                        <a:bodyPr/>
                        <a:lstStyle/>
                        <a:p>
                          <a:pPr algn="ctr"/>
                          <a:r>
                            <a:rPr lang="en-US" dirty="0" smtClean="0"/>
                            <a:t>CGS Parameters</a:t>
                          </a:r>
                          <a:endParaRPr lang="en-US" dirty="0"/>
                        </a:p>
                      </a:txBody>
                      <a:tcPr anchor="ctr"/>
                    </a:tc>
                  </a:tr>
                  <a:tr h="370840">
                    <a:tc>
                      <a:txBody>
                        <a:bodyPr/>
                        <a:lstStyle/>
                        <a:p>
                          <a:pPr algn="ctr"/>
                          <a:r>
                            <a:rPr lang="en-US" dirty="0" smtClean="0"/>
                            <a:t>clueweb1</a:t>
                          </a:r>
                          <a:endParaRPr lang="en-US" dirty="0"/>
                        </a:p>
                      </a:txBody>
                      <a:tcPr anchor="ctr"/>
                    </a:tc>
                    <a:tc>
                      <a:txBody>
                        <a:bodyPr/>
                        <a:lstStyle/>
                        <a:p>
                          <a:pPr algn="ctr"/>
                          <a:r>
                            <a:rPr lang="en-US" dirty="0" smtClean="0"/>
                            <a:t>76163963</a:t>
                          </a:r>
                          <a:endParaRPr lang="en-US" dirty="0"/>
                        </a:p>
                      </a:txBody>
                      <a:tcPr anchor="ctr"/>
                    </a:tc>
                    <a:tc>
                      <a:txBody>
                        <a:bodyPr/>
                        <a:lstStyle/>
                        <a:p>
                          <a:pPr algn="ctr"/>
                          <a:r>
                            <a:rPr lang="en-US" dirty="0" smtClean="0"/>
                            <a:t>999933</a:t>
                          </a:r>
                          <a:endParaRPr lang="en-US" dirty="0"/>
                        </a:p>
                      </a:txBody>
                      <a:tcPr anchor="ctr"/>
                    </a:tc>
                    <a:tc>
                      <a:txBody>
                        <a:bodyPr/>
                        <a:lstStyle/>
                        <a:p>
                          <a:pPr algn="ctr"/>
                          <a:r>
                            <a:rPr lang="en-US" dirty="0" smtClean="0"/>
                            <a:t>29911407874</a:t>
                          </a:r>
                          <a:endParaRPr lang="en-US" dirty="0"/>
                        </a:p>
                      </a:txBody>
                      <a:tcPr anchor="ctr"/>
                    </a:tc>
                    <a:tc>
                      <a:txBody>
                        <a:bodyPr/>
                        <a:lstStyle/>
                        <a:p>
                          <a:endParaRPr lang="en-US"/>
                        </a:p>
                      </a:txBody>
                      <a:tcPr anchor="ctr">
                        <a:blipFill rotWithShape="0">
                          <a:blip r:embed="rId5"/>
                          <a:stretch>
                            <a:fillRect l="-200171" t="-108197" r="-685" b="-24590"/>
                          </a:stretch>
                        </a:blipFill>
                      </a:tcPr>
                    </a:tc>
                  </a:tr>
                </a:tbl>
              </a:graphicData>
            </a:graphic>
          </p:graphicFrame>
        </mc:Fallback>
      </mc:AlternateContent>
      <p:sp>
        <p:nvSpPr>
          <p:cNvPr id="13" name="Text Placeholder 2"/>
          <p:cNvSpPr txBox="1">
            <a:spLocks/>
          </p:cNvSpPr>
          <p:nvPr/>
        </p:nvSpPr>
        <p:spPr>
          <a:xfrm>
            <a:off x="686858" y="5735175"/>
            <a:ext cx="5386917" cy="639762"/>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gn="ctr">
              <a:buNone/>
            </a:pPr>
            <a:r>
              <a:rPr lang="en-US" dirty="0"/>
              <a:t>60 </a:t>
            </a:r>
            <a:r>
              <a:rPr lang="en-US" sz="1800" dirty="0"/>
              <a:t>nodes</a:t>
            </a:r>
            <a:r>
              <a:rPr lang="en-US" dirty="0"/>
              <a:t> x 20 </a:t>
            </a:r>
            <a:r>
              <a:rPr lang="en-US" sz="1800" dirty="0"/>
              <a:t>threads/node</a:t>
            </a:r>
          </a:p>
        </p:txBody>
      </p:sp>
      <p:sp>
        <p:nvSpPr>
          <p:cNvPr id="14" name="Text Placeholder 4"/>
          <p:cNvSpPr txBox="1">
            <a:spLocks/>
          </p:cNvSpPr>
          <p:nvPr/>
        </p:nvSpPr>
        <p:spPr>
          <a:xfrm>
            <a:off x="7226301" y="5723151"/>
            <a:ext cx="3746500" cy="515937"/>
          </a:xfrm>
          <a:prstGeom prst="rect">
            <a:avLst/>
          </a:prstGeom>
        </p:spPr>
        <p:txBody>
          <a:bodyPr>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lgn="ctr">
              <a:buNone/>
            </a:pPr>
            <a:r>
              <a:rPr lang="en-US" dirty="0"/>
              <a:t>30 </a:t>
            </a:r>
            <a:r>
              <a:rPr lang="en-US" sz="1800" dirty="0"/>
              <a:t>nodes</a:t>
            </a:r>
            <a:r>
              <a:rPr lang="en-US" dirty="0"/>
              <a:t> x 30 </a:t>
            </a:r>
            <a:r>
              <a:rPr lang="en-US" sz="1800" dirty="0"/>
              <a:t>threads/node</a:t>
            </a:r>
          </a:p>
        </p:txBody>
      </p:sp>
      <p:sp>
        <p:nvSpPr>
          <p:cNvPr id="3" name="TextBox 2"/>
          <p:cNvSpPr txBox="1"/>
          <p:nvPr/>
        </p:nvSpPr>
        <p:spPr>
          <a:xfrm>
            <a:off x="1951809" y="6239088"/>
            <a:ext cx="4666342" cy="384721"/>
          </a:xfrm>
          <a:prstGeom prst="rect">
            <a:avLst/>
          </a:prstGeom>
          <a:noFill/>
        </p:spPr>
        <p:txBody>
          <a:bodyPr wrap="none" rtlCol="0">
            <a:spAutoFit/>
          </a:bodyPr>
          <a:lstStyle/>
          <a:p>
            <a:r>
              <a:rPr lang="en-US" i="1" dirty="0"/>
              <a:t>K</a:t>
            </a:r>
            <a:r>
              <a:rPr lang="en-US" dirty="0"/>
              <a:t>: number of features;  </a:t>
            </a:r>
            <a:r>
              <a:rPr lang="el-GR" dirty="0"/>
              <a:t>α</a:t>
            </a:r>
            <a:r>
              <a:rPr lang="en-US" dirty="0"/>
              <a:t>,</a:t>
            </a:r>
            <a:r>
              <a:rPr lang="el-GR" dirty="0"/>
              <a:t>β</a:t>
            </a:r>
            <a:r>
              <a:rPr lang="en-US" dirty="0"/>
              <a:t> hyperparameters;</a:t>
            </a:r>
          </a:p>
        </p:txBody>
      </p:sp>
    </p:spTree>
    <p:extLst>
      <p:ext uri="{BB962C8B-B14F-4D97-AF65-F5344CB8AC3E}">
        <p14:creationId xmlns:p14="http://schemas.microsoft.com/office/powerpoint/2010/main" val="537503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18414" y="838201"/>
            <a:ext cx="8528624" cy="2852737"/>
          </a:xfrm>
        </p:spPr>
        <p:txBody>
          <a:bodyPr/>
          <a:lstStyle/>
          <a:p>
            <a:r>
              <a:rPr lang="en-US" dirty="0"/>
              <a:t>HPC-ABDS and Harp</a:t>
            </a:r>
          </a:p>
        </p:txBody>
      </p:sp>
      <p:sp>
        <p:nvSpPr>
          <p:cNvPr id="2" name="Text Placeholder 1"/>
          <p:cNvSpPr>
            <a:spLocks noGrp="1"/>
          </p:cNvSpPr>
          <p:nvPr>
            <p:ph type="body" idx="1"/>
          </p:nvPr>
        </p:nvSpPr>
        <p:spPr>
          <a:xfrm>
            <a:off x="838200" y="3955981"/>
            <a:ext cx="10515600" cy="1500187"/>
          </a:xfrm>
        </p:spPr>
        <p:txBody>
          <a:bodyPr/>
          <a:lstStyle/>
          <a:p>
            <a:pPr marL="342900" indent="-342900">
              <a:buFont typeface="Arial" panose="020B0604020202020204" pitchFamily="34" charset="0"/>
              <a:buChar char="•"/>
            </a:pPr>
            <a:r>
              <a:rPr lang="en-US" dirty="0">
                <a:solidFill>
                  <a:schemeClr val="tx1"/>
                </a:solidFill>
              </a:rPr>
              <a:t>Map Collective</a:t>
            </a:r>
          </a:p>
        </p:txBody>
      </p:sp>
      <p:sp>
        <p:nvSpPr>
          <p:cNvPr id="3" name="Slide Number Placeholder 2">
            <a:extLst>
              <a:ext uri="{FF2B5EF4-FFF2-40B4-BE49-F238E27FC236}">
                <a16:creationId xmlns:a16="http://schemas.microsoft.com/office/drawing/2014/main" id="{DC0C978E-5CD6-42C2-91FC-F0666E423F1E}"/>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C4B85148-DB98-4269-ACE6-2DF49F9918C9}" type="slidenum">
              <a:rPr kumimoji="0" lang="en-US" sz="2000" b="0" i="1" u="none" strike="noStrike" kern="1200" cap="none" spc="0" normalizeH="0" baseline="0" noProof="0" smtClean="0">
                <a:ln>
                  <a:noFill/>
                </a:ln>
                <a:solidFill>
                  <a:prstClr val="black"/>
                </a:solidFill>
                <a:effectLst/>
                <a:uLnTx/>
                <a:uFillTx/>
                <a:latin typeface="Franklin Gothic Medium" pitchFamily="34" charset="0"/>
                <a:ea typeface="ＭＳ Ｐゴシック" panose="020B0600070205080204" pitchFamily="34" charset="-128"/>
                <a:cs typeface="+mn-cs"/>
              </a:rPr>
              <a:pPr marL="0" marR="0" lvl="0" indent="0" algn="l" defTabSz="914400" rtl="0" eaLnBrk="0" fontAlgn="base" latinLnBrk="0" hangingPunct="0">
                <a:lnSpc>
                  <a:spcPct val="100000"/>
                </a:lnSpc>
                <a:spcBef>
                  <a:spcPct val="0"/>
                </a:spcBef>
                <a:spcAft>
                  <a:spcPct val="0"/>
                </a:spcAft>
                <a:buClrTx/>
                <a:buSzTx/>
                <a:buFontTx/>
                <a:buNone/>
                <a:tabLst/>
                <a:defRPr/>
              </a:pPr>
              <a:t>3</a:t>
            </a:fld>
            <a:endParaRPr kumimoji="0" lang="en-US" sz="2000" b="0" i="1" u="none" strike="noStrike" kern="1200" cap="none" spc="0" normalizeH="0" baseline="0" noProof="0" dirty="0">
              <a:ln>
                <a:noFill/>
              </a:ln>
              <a:solidFill>
                <a:prstClr val="black"/>
              </a:solidFill>
              <a:effectLst/>
              <a:uLnTx/>
              <a:uFillTx/>
              <a:latin typeface="Franklin Gothic Medium"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58489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27906" y="1641183"/>
            <a:ext cx="4237226" cy="341044"/>
          </a:xfrm>
        </p:spPr>
        <p:txBody>
          <a:bodyPr>
            <a:normAutofit fontScale="90000"/>
          </a:bodyPr>
          <a:lstStyle/>
          <a:p>
            <a:r>
              <a:rPr lang="en-US" sz="1900" b="1" dirty="0"/>
              <a:t>Harp LDA on Big Red </a:t>
            </a:r>
            <a:r>
              <a:rPr lang="en-US" sz="1900" b="1"/>
              <a:t>II Supercomputer (Cray)</a:t>
            </a:r>
            <a:endParaRPr lang="en-US" sz="1900" b="1" dirty="0"/>
          </a:p>
        </p:txBody>
      </p:sp>
      <p:graphicFrame>
        <p:nvGraphicFramePr>
          <p:cNvPr id="4" name="Content Placeholder 3"/>
          <p:cNvGraphicFramePr>
            <a:graphicFrameLocks noGrp="1"/>
          </p:cNvGraphicFramePr>
          <p:nvPr>
            <p:ph idx="4294967295"/>
            <p:extLst/>
          </p:nvPr>
        </p:nvGraphicFramePr>
        <p:xfrm>
          <a:off x="606610" y="2115610"/>
          <a:ext cx="4879818" cy="2873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ontent Placeholder 5"/>
          <p:cNvGraphicFramePr>
            <a:graphicFrameLocks/>
          </p:cNvGraphicFramePr>
          <p:nvPr>
            <p:extLst/>
          </p:nvPr>
        </p:nvGraphicFramePr>
        <p:xfrm>
          <a:off x="6355562" y="2070359"/>
          <a:ext cx="5115208" cy="310851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txBox="1">
            <a:spLocks/>
          </p:cNvSpPr>
          <p:nvPr/>
        </p:nvSpPr>
        <p:spPr>
          <a:xfrm>
            <a:off x="6793900" y="1606711"/>
            <a:ext cx="4238532" cy="424036"/>
          </a:xfrm>
          <a:prstGeom prst="rect">
            <a:avLst/>
          </a:prstGeom>
        </p:spPr>
        <p:txBody>
          <a:bodyPr vert="horz" lIns="91308" tIns="45660" rIns="91308" bIns="456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900" b="1" dirty="0"/>
              <a:t>Harp LDA on Juliet (Intel </a:t>
            </a:r>
            <a:r>
              <a:rPr lang="en-US" sz="1900" b="1" dirty="0" err="1"/>
              <a:t>Haswell</a:t>
            </a:r>
            <a:r>
              <a:rPr lang="en-US" sz="1900" b="1" dirty="0"/>
              <a:t>)</a:t>
            </a:r>
          </a:p>
        </p:txBody>
      </p:sp>
      <p:sp>
        <p:nvSpPr>
          <p:cNvPr id="7" name="Content Placeholder 4"/>
          <p:cNvSpPr txBox="1">
            <a:spLocks/>
          </p:cNvSpPr>
          <p:nvPr/>
        </p:nvSpPr>
        <p:spPr>
          <a:xfrm>
            <a:off x="1249185" y="4974866"/>
            <a:ext cx="4010896" cy="1982708"/>
          </a:xfrm>
          <a:prstGeom prst="rect">
            <a:avLst/>
          </a:prstGeom>
        </p:spPr>
        <p:txBody>
          <a:bodyPr vert="horz" lIns="91308" tIns="45660" rIns="91308" bIns="4566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solidFill>
                <a:prstClr val="black"/>
              </a:solidFill>
            </a:endParaRPr>
          </a:p>
        </p:txBody>
      </p:sp>
      <p:sp>
        <p:nvSpPr>
          <p:cNvPr id="8" name="Content Placeholder 4"/>
          <p:cNvSpPr txBox="1">
            <a:spLocks/>
          </p:cNvSpPr>
          <p:nvPr/>
        </p:nvSpPr>
        <p:spPr>
          <a:xfrm>
            <a:off x="6475358" y="5127183"/>
            <a:ext cx="4925086" cy="1801638"/>
          </a:xfrm>
          <a:prstGeom prst="rect">
            <a:avLst/>
          </a:prstGeom>
        </p:spPr>
        <p:txBody>
          <a:bodyPr vert="horz" lIns="91308" tIns="45660" rIns="91308" bIns="4566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a:solidFill>
                  <a:prstClr val="black"/>
                </a:solidFill>
              </a:rPr>
              <a:t>Machine settings </a:t>
            </a:r>
          </a:p>
          <a:p>
            <a:pPr lvl="1">
              <a:buFont typeface="Arial" pitchFamily="34" charset="0"/>
              <a:buChar char="•"/>
            </a:pPr>
            <a:r>
              <a:rPr lang="en-US" sz="1400" dirty="0">
                <a:solidFill>
                  <a:prstClr val="black"/>
                </a:solidFill>
              </a:rPr>
              <a:t>Big Red II: tested on 25, 50, 75, 100 and 125 nodes, each node uses 32 parallel threads; Gemini interconnect </a:t>
            </a:r>
          </a:p>
          <a:p>
            <a:pPr lvl="1">
              <a:buFont typeface="Arial" pitchFamily="34" charset="0"/>
              <a:buChar char="•"/>
            </a:pPr>
            <a:r>
              <a:rPr lang="en-US" sz="1400" dirty="0">
                <a:solidFill>
                  <a:prstClr val="black"/>
                </a:solidFill>
              </a:rPr>
              <a:t>Juliet: tested on 10, 15, 20, 25, 30 nodes, each node uses 64 parallel threads on 36 core Intel </a:t>
            </a:r>
            <a:r>
              <a:rPr lang="en-US" sz="1400" dirty="0" err="1">
                <a:solidFill>
                  <a:prstClr val="black"/>
                </a:solidFill>
              </a:rPr>
              <a:t>Haswell</a:t>
            </a:r>
            <a:r>
              <a:rPr lang="en-US" sz="1400" dirty="0">
                <a:solidFill>
                  <a:prstClr val="black"/>
                </a:solidFill>
              </a:rPr>
              <a:t> node (each with 2 chips); </a:t>
            </a:r>
            <a:r>
              <a:rPr lang="en-US" sz="1400" dirty="0" err="1">
                <a:solidFill>
                  <a:prstClr val="black"/>
                </a:solidFill>
              </a:rPr>
              <a:t>infiniband</a:t>
            </a:r>
            <a:r>
              <a:rPr lang="en-US" sz="1400" dirty="0">
                <a:solidFill>
                  <a:prstClr val="black"/>
                </a:solidFill>
              </a:rPr>
              <a:t> interconnect</a:t>
            </a:r>
          </a:p>
        </p:txBody>
      </p:sp>
      <p:sp>
        <p:nvSpPr>
          <p:cNvPr id="9" name="Title 3"/>
          <p:cNvSpPr txBox="1">
            <a:spLocks/>
          </p:cNvSpPr>
          <p:nvPr/>
        </p:nvSpPr>
        <p:spPr>
          <a:xfrm>
            <a:off x="3270708" y="1069133"/>
            <a:ext cx="5323438" cy="422528"/>
          </a:xfrm>
          <a:prstGeom prst="rect">
            <a:avLst/>
          </a:prstGeom>
        </p:spPr>
        <p:txBody>
          <a:bodyPr vert="horz" lIns="91308" tIns="45660" rIns="91308" bIns="4566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pPr>
            <a:r>
              <a:rPr lang="en-US" sz="3200"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Harp LDA Scaling Tests</a:t>
            </a:r>
          </a:p>
        </p:txBody>
      </p:sp>
      <p:sp>
        <p:nvSpPr>
          <p:cNvPr id="10" name="TextBox 9"/>
          <p:cNvSpPr txBox="1"/>
          <p:nvPr/>
        </p:nvSpPr>
        <p:spPr>
          <a:xfrm>
            <a:off x="1111222" y="5187618"/>
            <a:ext cx="4821205" cy="969375"/>
          </a:xfrm>
          <a:prstGeom prst="rect">
            <a:avLst/>
          </a:prstGeom>
          <a:noFill/>
        </p:spPr>
        <p:txBody>
          <a:bodyPr wrap="square" lIns="91308" tIns="45660" rIns="91308" bIns="45660" rtlCol="0">
            <a:spAutoFit/>
          </a:bodyPr>
          <a:lstStyle/>
          <a:p>
            <a:r>
              <a:rPr lang="en-US" dirty="0"/>
              <a:t>Corpus: 3,775,554 Wikipedia documents, Vocabulary: 1 million words; Topics: 10k topics; alpha: 0.01; beta: 0.01; iteration: 200</a:t>
            </a:r>
          </a:p>
        </p:txBody>
      </p:sp>
      <p:pic>
        <p:nvPicPr>
          <p:cNvPr id="12" name="Picture 11"/>
          <p:cNvPicPr>
            <a:picLocks noChangeAspect="1"/>
          </p:cNvPicPr>
          <p:nvPr/>
        </p:nvPicPr>
        <p:blipFill>
          <a:blip r:embed="rId4"/>
          <a:stretch>
            <a:fillRect/>
          </a:stretch>
        </p:blipFill>
        <p:spPr>
          <a:xfrm>
            <a:off x="0" y="-191474"/>
            <a:ext cx="12192000" cy="1111085"/>
          </a:xfrm>
          <a:prstGeom prst="rect">
            <a:avLst/>
          </a:prstGeom>
        </p:spPr>
      </p:pic>
    </p:spTree>
    <p:extLst>
      <p:ext uri="{BB962C8B-B14F-4D97-AF65-F5344CB8AC3E}">
        <p14:creationId xmlns:p14="http://schemas.microsoft.com/office/powerpoint/2010/main" val="14955704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02A97423-D55F-4485-A583-53D23BB75387}"/>
              </a:ext>
            </a:extLst>
          </p:cNvPr>
          <p:cNvSpPr txBox="1">
            <a:spLocks/>
          </p:cNvSpPr>
          <p:nvPr/>
        </p:nvSpPr>
        <p:spPr>
          <a:xfrm>
            <a:off x="762001" y="1389145"/>
            <a:ext cx="10667998" cy="4771505"/>
          </a:xfrm>
          <a:prstGeom prst="rect">
            <a:avLst/>
          </a:prstGeom>
          <a:noFill/>
        </p:spPr>
        <p:txBody>
          <a:bodyPr>
            <a:normAutofit fontScale="85000" lnSpcReduction="20000"/>
          </a:bodyPr>
          <a:lst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nSpc>
                <a:spcPct val="120000"/>
              </a:lnSpc>
              <a:spcAft>
                <a:spcPts val="600"/>
              </a:spcAft>
              <a:defRPr/>
            </a:pPr>
            <a:r>
              <a:rPr lang="en-US" sz="2400" b="1" dirty="0">
                <a:solidFill>
                  <a:prstClr val="black"/>
                </a:solidFill>
              </a:rPr>
              <a:t>HPC</a:t>
            </a:r>
            <a:r>
              <a:rPr lang="en-US" sz="2400" dirty="0">
                <a:solidFill>
                  <a:prstClr val="black"/>
                </a:solidFill>
              </a:rPr>
              <a:t>-</a:t>
            </a:r>
            <a:r>
              <a:rPr lang="en-US" sz="2400" b="1" dirty="0">
                <a:solidFill>
                  <a:prstClr val="black"/>
                </a:solidFill>
              </a:rPr>
              <a:t>ABDS</a:t>
            </a:r>
            <a:r>
              <a:rPr lang="en-US" sz="2400" dirty="0">
                <a:solidFill>
                  <a:prstClr val="black"/>
                </a:solidFill>
              </a:rPr>
              <a:t> is a bold ideas developed with ­­</a:t>
            </a:r>
            <a:r>
              <a:rPr lang="en-US" sz="2400" b="1" dirty="0">
                <a:solidFill>
                  <a:prstClr val="black"/>
                </a:solidFill>
              </a:rPr>
              <a:t>Apache Big Data Software Stack </a:t>
            </a:r>
            <a:r>
              <a:rPr lang="en-US" sz="2400" dirty="0">
                <a:solidFill>
                  <a:prstClr val="black"/>
                </a:solidFill>
              </a:rPr>
              <a:t>integration with </a:t>
            </a:r>
            <a:r>
              <a:rPr lang="en-US" sz="2400" b="1" dirty="0">
                <a:solidFill>
                  <a:prstClr val="black"/>
                </a:solidFill>
              </a:rPr>
              <a:t>High Performance Computing Stack</a:t>
            </a:r>
          </a:p>
          <a:p>
            <a:pPr marL="742950" lvl="2" indent="-344488">
              <a:lnSpc>
                <a:spcPct val="120000"/>
              </a:lnSpc>
              <a:spcBef>
                <a:spcPts val="0"/>
              </a:spcBef>
              <a:spcAft>
                <a:spcPts val="600"/>
              </a:spcAft>
              <a:buSzPct val="60000"/>
              <a:buFont typeface="Courier New" panose="02070309020205020404" pitchFamily="49" charset="0"/>
              <a:buChar char="o"/>
              <a:defRPr/>
            </a:pPr>
            <a:r>
              <a:rPr lang="en-US" sz="2000" dirty="0">
                <a:solidFill>
                  <a:prstClr val="black"/>
                </a:solidFill>
              </a:rPr>
              <a:t>ABDS (Many Big Data applications or algorithms need HPC for performance)</a:t>
            </a:r>
          </a:p>
          <a:p>
            <a:pPr marL="742950" lvl="2" indent="-344488">
              <a:lnSpc>
                <a:spcPct val="120000"/>
              </a:lnSpc>
              <a:spcBef>
                <a:spcPts val="0"/>
              </a:spcBef>
              <a:spcAft>
                <a:spcPts val="600"/>
              </a:spcAft>
              <a:buSzPct val="60000"/>
              <a:buFont typeface="Courier New" panose="02070309020205020404" pitchFamily="49" charset="0"/>
              <a:buChar char="o"/>
              <a:defRPr/>
            </a:pPr>
            <a:r>
              <a:rPr lang="en-US" sz="2000" dirty="0">
                <a:solidFill>
                  <a:prstClr val="black"/>
                </a:solidFill>
              </a:rPr>
              <a:t>HPC (needs software model productivity and sustainability) </a:t>
            </a:r>
          </a:p>
          <a:p>
            <a:pPr>
              <a:lnSpc>
                <a:spcPct val="120000"/>
              </a:lnSpc>
              <a:spcAft>
                <a:spcPts val="600"/>
              </a:spcAft>
            </a:pPr>
            <a:r>
              <a:rPr lang="en-US" sz="2400" b="1" dirty="0">
                <a:solidFill>
                  <a:prstClr val="black"/>
                </a:solidFill>
              </a:rPr>
              <a:t>Harp-DAAL </a:t>
            </a:r>
            <a:r>
              <a:rPr lang="en-US" sz="2400" dirty="0">
                <a:solidFill>
                  <a:prstClr val="black"/>
                </a:solidFill>
              </a:rPr>
              <a:t>is an implementation of HPC-ABDS that gives fast solutions for machine learning and graph applications. This supports high performance Hadoop (with </a:t>
            </a:r>
            <a:r>
              <a:rPr lang="en-US" sz="2400" b="1" dirty="0">
                <a:solidFill>
                  <a:prstClr val="black"/>
                </a:solidFill>
              </a:rPr>
              <a:t>Harp </a:t>
            </a:r>
            <a:r>
              <a:rPr lang="en-US" sz="2400" dirty="0">
                <a:solidFill>
                  <a:prstClr val="black"/>
                </a:solidFill>
              </a:rPr>
              <a:t>collective communication and high performance </a:t>
            </a:r>
            <a:r>
              <a:rPr lang="en-US" sz="2400" b="1" dirty="0">
                <a:solidFill>
                  <a:prstClr val="black"/>
                </a:solidFill>
              </a:rPr>
              <a:t>Intel® DAAL </a:t>
            </a:r>
            <a:r>
              <a:rPr lang="en-US" sz="2400" dirty="0">
                <a:solidFill>
                  <a:prstClr val="black"/>
                </a:solidFill>
              </a:rPr>
              <a:t>kernel library enhancement) on Intel® Xeon™ and Xeon Phi ™ </a:t>
            </a:r>
            <a:r>
              <a:rPr lang="en-US" sz="2400" dirty="0">
                <a:solidFill>
                  <a:srgbClr val="263338"/>
                </a:solidFill>
              </a:rPr>
              <a:t>architectures.</a:t>
            </a:r>
          </a:p>
          <a:p>
            <a:pPr>
              <a:lnSpc>
                <a:spcPct val="120000"/>
              </a:lnSpc>
              <a:spcAft>
                <a:spcPts val="600"/>
              </a:spcAft>
            </a:pPr>
            <a:r>
              <a:rPr lang="en-US" sz="2400" dirty="0"/>
              <a:t>Identification of </a:t>
            </a:r>
            <a:r>
              <a:rPr lang="en-US" sz="2400" b="1" dirty="0"/>
              <a:t>4 computation models </a:t>
            </a:r>
            <a:r>
              <a:rPr lang="en-US" sz="2400" dirty="0"/>
              <a:t>for machine learning applications and development of Harp library of </a:t>
            </a:r>
            <a:r>
              <a:rPr lang="en-US" sz="2400" b="1" dirty="0"/>
              <a:t>Collectives</a:t>
            </a:r>
            <a:r>
              <a:rPr lang="en-US" sz="2400" dirty="0"/>
              <a:t> to use at Reduce phase.</a:t>
            </a:r>
          </a:p>
          <a:p>
            <a:pPr>
              <a:lnSpc>
                <a:spcPct val="120000"/>
              </a:lnSpc>
              <a:spcAft>
                <a:spcPts val="600"/>
              </a:spcAft>
            </a:pPr>
            <a:r>
              <a:rPr lang="en-US" sz="2400" dirty="0"/>
              <a:t>There are 12 Harp-DAAL algorithms and a total of 34 algorithms in SPIDAL library </a:t>
            </a:r>
          </a:p>
          <a:p>
            <a:pPr>
              <a:lnSpc>
                <a:spcPct val="120000"/>
              </a:lnSpc>
              <a:spcAft>
                <a:spcPts val="600"/>
              </a:spcAft>
            </a:pPr>
            <a:r>
              <a:rPr lang="en-US" sz="2400" dirty="0"/>
              <a:t>Start HPC Cloud incubator project in Apache to bring HPC-ABDS to community</a:t>
            </a:r>
          </a:p>
          <a:p>
            <a:pPr>
              <a:lnSpc>
                <a:spcPct val="120000"/>
              </a:lnSpc>
              <a:spcAft>
                <a:spcPts val="600"/>
              </a:spcAft>
            </a:pPr>
            <a:endParaRPr lang="en-US" sz="2400" dirty="0"/>
          </a:p>
          <a:p>
            <a:pPr>
              <a:lnSpc>
                <a:spcPct val="120000"/>
              </a:lnSpc>
              <a:spcAft>
                <a:spcPts val="600"/>
              </a:spcAft>
            </a:pPr>
            <a:endParaRPr lang="en-US" sz="2400" b="1" dirty="0"/>
          </a:p>
          <a:p>
            <a:pPr>
              <a:lnSpc>
                <a:spcPct val="120000"/>
              </a:lnSpc>
              <a:spcAft>
                <a:spcPts val="600"/>
              </a:spcAft>
            </a:pPr>
            <a:endParaRPr lang="en-US" sz="2400" dirty="0">
              <a:solidFill>
                <a:prstClr val="black"/>
              </a:solidFill>
            </a:endParaRPr>
          </a:p>
          <a:p>
            <a:pPr marL="342900" indent="-342900">
              <a:defRPr/>
            </a:pPr>
            <a:endParaRPr lang="en-US" sz="2400" dirty="0">
              <a:solidFill>
                <a:prstClr val="black"/>
              </a:solidFill>
            </a:endParaRPr>
          </a:p>
          <a:p>
            <a:pPr marL="640080" lvl="1" indent="-365760">
              <a:lnSpc>
                <a:spcPct val="120000"/>
              </a:lnSpc>
            </a:pPr>
            <a:endParaRPr lang="en-US" sz="2300" dirty="0">
              <a:solidFill>
                <a:prstClr val="black"/>
              </a:solidFill>
            </a:endParaRPr>
          </a:p>
          <a:p>
            <a:endParaRPr lang="en-US" sz="2300" dirty="0">
              <a:solidFill>
                <a:prstClr val="black"/>
              </a:solidFill>
            </a:endParaRPr>
          </a:p>
        </p:txBody>
      </p:sp>
      <p:sp>
        <p:nvSpPr>
          <p:cNvPr id="6" name="Title 1">
            <a:extLst>
              <a:ext uri="{FF2B5EF4-FFF2-40B4-BE49-F238E27FC236}">
                <a16:creationId xmlns:a16="http://schemas.microsoft.com/office/drawing/2014/main" id="{F7051E67-BDD8-48B6-A90F-D14F1B5FF127}"/>
              </a:ext>
            </a:extLst>
          </p:cNvPr>
          <p:cNvSpPr txBox="1">
            <a:spLocks/>
          </p:cNvSpPr>
          <p:nvPr/>
        </p:nvSpPr>
        <p:spPr>
          <a:xfrm>
            <a:off x="412866" y="391321"/>
            <a:ext cx="10667998" cy="870111"/>
          </a:xfrm>
          <a:prstGeom prst="rect">
            <a:avLst/>
          </a:prstGeom>
        </p:spPr>
        <p:txBody>
          <a:bodyPr>
            <a:no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r>
              <a:rPr lang="en-US" b="1" kern="0" dirty="0">
                <a:solidFill>
                  <a:srgbClr val="4BACC6">
                    <a:lumMod val="75000"/>
                  </a:srgbClr>
                </a:solidFill>
                <a:effectLst>
                  <a:outerShdw blurRad="50800" dist="25400" dir="5400000" algn="t" rotWithShape="0">
                    <a:prstClr val="black">
                      <a:alpha val="40000"/>
                    </a:prstClr>
                  </a:outerShdw>
                </a:effectLst>
                <a:cs typeface="Times New Roman" pitchFamily="18" charset="0"/>
              </a:rPr>
              <a:t>Conclusion and Future Directions </a:t>
            </a:r>
          </a:p>
        </p:txBody>
      </p:sp>
      <p:sp>
        <p:nvSpPr>
          <p:cNvPr id="7" name="Rectangle 6">
            <a:extLst>
              <a:ext uri="{FF2B5EF4-FFF2-40B4-BE49-F238E27FC236}">
                <a16:creationId xmlns:a16="http://schemas.microsoft.com/office/drawing/2014/main" id="{5A20BC78-718D-46E6-9329-E1929517690E}"/>
              </a:ext>
            </a:extLst>
          </p:cNvPr>
          <p:cNvSpPr/>
          <p:nvPr/>
        </p:nvSpPr>
        <p:spPr>
          <a:xfrm>
            <a:off x="5974813" y="3244334"/>
            <a:ext cx="242374" cy="369332"/>
          </a:xfrm>
          <a:prstGeom prst="rect">
            <a:avLst/>
          </a:prstGeom>
        </p:spPr>
        <p:txBody>
          <a:bodyPr wrap="none">
            <a:spAutoFit/>
          </a:bodyPr>
          <a:lstStyle/>
          <a:p>
            <a:pPr defTabSz="914400"/>
            <a:r>
              <a:rPr lang="en-US" sz="1800" dirty="0">
                <a:solidFill>
                  <a:srgbClr val="000000"/>
                </a:solidFill>
                <a:latin typeface="Times New Roman" panose="02020603050405020304" pitchFamily="18" charset="0"/>
              </a:rPr>
              <a:t> </a:t>
            </a:r>
            <a:endParaRPr lang="en-US" sz="1800" dirty="0">
              <a:solidFill>
                <a:prstClr val="black"/>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0706" y="47810"/>
            <a:ext cx="1920316" cy="778566"/>
          </a:xfrm>
          <a:prstGeom prst="rect">
            <a:avLst/>
          </a:prstGeom>
        </p:spPr>
      </p:pic>
    </p:spTree>
    <p:extLst>
      <p:ext uri="{BB962C8B-B14F-4D97-AF65-F5344CB8AC3E}">
        <p14:creationId xmlns:p14="http://schemas.microsoft.com/office/powerpoint/2010/main" val="39267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2135" y="208230"/>
            <a:ext cx="11582400" cy="762000"/>
          </a:xfrm>
          <a:noFill/>
        </p:spPr>
        <p:txBody>
          <a:bodyPr>
            <a:normAutofit/>
          </a:bodyPr>
          <a:lstStyle/>
          <a:p>
            <a:r>
              <a:rPr lang="en-US" sz="4000"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Motivation of Iterative </a:t>
            </a:r>
            <a:r>
              <a:rPr lang="en-US" sz="4000" b="1" kern="0" dirty="0" err="1">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rPr>
              <a:t>MapReduce</a:t>
            </a:r>
            <a:endParaRPr lang="en-US" sz="4000" b="1" kern="0" dirty="0">
              <a:solidFill>
                <a:srgbClr val="4BACC6">
                  <a:lumMod val="75000"/>
                </a:srgbClr>
              </a:solidFill>
              <a:effectLst>
                <a:outerShdw blurRad="50800" dist="25400" dir="5400000" algn="t" rotWithShape="0">
                  <a:prstClr val="black">
                    <a:alpha val="40000"/>
                  </a:prstClr>
                </a:outerShdw>
              </a:effectLst>
              <a:latin typeface="+mn-lt"/>
              <a:ea typeface="+mn-ea"/>
              <a:cs typeface="Times New Roman" pitchFamily="18" charset="0"/>
            </a:endParaRPr>
          </a:p>
        </p:txBody>
      </p:sp>
      <p:grpSp>
        <p:nvGrpSpPr>
          <p:cNvPr id="5" name="Group 4"/>
          <p:cNvGrpSpPr/>
          <p:nvPr/>
        </p:nvGrpSpPr>
        <p:grpSpPr>
          <a:xfrm>
            <a:off x="2021750" y="4475202"/>
            <a:ext cx="1981200" cy="1915855"/>
            <a:chOff x="2021750" y="4475202"/>
            <a:chExt cx="1981200" cy="1915855"/>
          </a:xfrm>
        </p:grpSpPr>
        <p:sp>
          <p:nvSpPr>
            <p:cNvPr id="19" name="TextBox 18"/>
            <p:cNvSpPr txBox="1"/>
            <p:nvPr/>
          </p:nvSpPr>
          <p:spPr>
            <a:xfrm>
              <a:off x="2417990" y="4878725"/>
              <a:ext cx="66768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Input</a:t>
              </a:r>
            </a:p>
          </p:txBody>
        </p:sp>
        <p:grpSp>
          <p:nvGrpSpPr>
            <p:cNvPr id="4" name="Group 33"/>
            <p:cNvGrpSpPr/>
            <p:nvPr/>
          </p:nvGrpSpPr>
          <p:grpSpPr>
            <a:xfrm>
              <a:off x="2021750" y="5259725"/>
              <a:ext cx="1981200" cy="1131332"/>
              <a:chOff x="762000" y="1600200"/>
              <a:chExt cx="1524000" cy="1131332"/>
            </a:xfrm>
          </p:grpSpPr>
          <p:sp>
            <p:nvSpPr>
              <p:cNvPr id="21" name="Oval 20"/>
              <p:cNvSpPr/>
              <p:nvPr/>
            </p:nvSpPr>
            <p:spPr>
              <a:xfrm>
                <a:off x="7620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22" name="Straight Arrow Connector 21"/>
              <p:cNvCxnSpPr>
                <a:endCxn id="21" idx="0"/>
              </p:cNvCxnSpPr>
              <p:nvPr/>
            </p:nvCxnSpPr>
            <p:spPr>
              <a:xfrm rot="5400000">
                <a:off x="8001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23" name="Straight Arrow Connector 22"/>
              <p:cNvCxnSpPr/>
              <p:nvPr/>
            </p:nvCxnSpPr>
            <p:spPr>
              <a:xfrm rot="5400000">
                <a:off x="8008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24" name="Oval 23"/>
              <p:cNvSpPr/>
              <p:nvPr/>
            </p:nvSpPr>
            <p:spPr>
              <a:xfrm>
                <a:off x="11430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25" name="Straight Arrow Connector 24"/>
              <p:cNvCxnSpPr>
                <a:endCxn id="24" idx="0"/>
              </p:cNvCxnSpPr>
              <p:nvPr/>
            </p:nvCxnSpPr>
            <p:spPr>
              <a:xfrm rot="5400000">
                <a:off x="11811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26" name="Straight Arrow Connector 25"/>
              <p:cNvCxnSpPr/>
              <p:nvPr/>
            </p:nvCxnSpPr>
            <p:spPr>
              <a:xfrm rot="5400000">
                <a:off x="11818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7" name="Group 27"/>
              <p:cNvGrpSpPr/>
              <p:nvPr/>
            </p:nvGrpSpPr>
            <p:grpSpPr>
              <a:xfrm>
                <a:off x="1981200" y="1600200"/>
                <a:ext cx="304800" cy="761206"/>
                <a:chOff x="1752600" y="1600994"/>
                <a:chExt cx="304800" cy="761206"/>
              </a:xfrm>
            </p:grpSpPr>
            <p:sp>
              <p:nvSpPr>
                <p:cNvPr id="32" name="Oval 31"/>
                <p:cNvSpPr/>
                <p:nvPr/>
              </p:nvSpPr>
              <p:spPr>
                <a:xfrm>
                  <a:off x="1752600" y="18288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33" name="Straight Arrow Connector 32"/>
                <p:cNvCxnSpPr>
                  <a:endCxn id="32" idx="0"/>
                </p:cNvCxnSpPr>
                <p:nvPr/>
              </p:nvCxnSpPr>
              <p:spPr>
                <a:xfrm rot="5400000">
                  <a:off x="1790700" y="1714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34" name="Straight Arrow Connector 33"/>
                <p:cNvCxnSpPr/>
                <p:nvPr/>
              </p:nvCxnSpPr>
              <p:spPr>
                <a:xfrm rot="5400000">
                  <a:off x="1791494" y="2247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sp>
            <p:nvSpPr>
              <p:cNvPr id="28" name="TextBox 27"/>
              <p:cNvSpPr txBox="1"/>
              <p:nvPr/>
            </p:nvSpPr>
            <p:spPr>
              <a:xfrm>
                <a:off x="1143000" y="2362200"/>
                <a:ext cx="64224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Output</a:t>
                </a:r>
              </a:p>
            </p:txBody>
          </p:sp>
          <p:sp>
            <p:nvSpPr>
              <p:cNvPr id="29" name="Oval 28"/>
              <p:cNvSpPr/>
              <p:nvPr/>
            </p:nvSpPr>
            <p:spPr>
              <a:xfrm>
                <a:off x="1600200" y="1981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30" name="Oval 29"/>
              <p:cNvSpPr/>
              <p:nvPr/>
            </p:nvSpPr>
            <p:spPr>
              <a:xfrm>
                <a:off x="1752600" y="1981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31" name="TextBox 30"/>
              <p:cNvSpPr txBox="1"/>
              <p:nvPr/>
            </p:nvSpPr>
            <p:spPr>
              <a:xfrm>
                <a:off x="1371600" y="1600200"/>
                <a:ext cx="451085"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map</a:t>
                </a:r>
              </a:p>
            </p:txBody>
          </p:sp>
        </p:grpSp>
        <p:sp>
          <p:nvSpPr>
            <p:cNvPr id="100" name="TextBox 99"/>
            <p:cNvSpPr txBox="1"/>
            <p:nvPr/>
          </p:nvSpPr>
          <p:spPr>
            <a:xfrm>
              <a:off x="2243663" y="4475202"/>
              <a:ext cx="1684020" cy="369332"/>
            </a:xfrm>
            <a:prstGeom prst="rect">
              <a:avLst/>
            </a:prstGeom>
            <a:noFill/>
          </p:spPr>
          <p:txBody>
            <a:bodyPr wrap="square" rtlCol="0">
              <a:spAutoFit/>
            </a:bodyPr>
            <a:lstStyle/>
            <a:p>
              <a:r>
                <a:rPr lang="en-US" b="1" dirty="0">
                  <a:solidFill>
                    <a:srgbClr val="002060"/>
                  </a:solidFill>
                </a:rPr>
                <a:t>Map-Only</a:t>
              </a:r>
            </a:p>
          </p:txBody>
        </p:sp>
      </p:grpSp>
      <p:grpSp>
        <p:nvGrpSpPr>
          <p:cNvPr id="9" name="Group 8"/>
          <p:cNvGrpSpPr/>
          <p:nvPr/>
        </p:nvGrpSpPr>
        <p:grpSpPr>
          <a:xfrm>
            <a:off x="4466643" y="4452796"/>
            <a:ext cx="2408752" cy="2100404"/>
            <a:chOff x="4466643" y="4452796"/>
            <a:chExt cx="2408752" cy="2100404"/>
          </a:xfrm>
        </p:grpSpPr>
        <p:grpSp>
          <p:nvGrpSpPr>
            <p:cNvPr id="10" name="Group 105"/>
            <p:cNvGrpSpPr/>
            <p:nvPr/>
          </p:nvGrpSpPr>
          <p:grpSpPr>
            <a:xfrm>
              <a:off x="4466643" y="4953000"/>
              <a:ext cx="2408752" cy="1600200"/>
              <a:chOff x="6705600" y="1905000"/>
              <a:chExt cx="1893700" cy="1600200"/>
            </a:xfrm>
          </p:grpSpPr>
          <p:sp>
            <p:nvSpPr>
              <p:cNvPr id="36" name="TextBox 35"/>
              <p:cNvSpPr txBox="1"/>
              <p:nvPr/>
            </p:nvSpPr>
            <p:spPr>
              <a:xfrm>
                <a:off x="7086600" y="1905000"/>
                <a:ext cx="513602"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Input</a:t>
                </a:r>
              </a:p>
            </p:txBody>
          </p:sp>
          <p:sp>
            <p:nvSpPr>
              <p:cNvPr id="37" name="Oval 36"/>
              <p:cNvSpPr/>
              <p:nvPr/>
            </p:nvSpPr>
            <p:spPr>
              <a:xfrm>
                <a:off x="6705600" y="2438400"/>
                <a:ext cx="304800" cy="304800"/>
              </a:xfrm>
              <a:prstGeom prst="ellipse">
                <a:avLst/>
              </a:prstGeom>
              <a:solidFill>
                <a:srgbClr val="92D050"/>
              </a:solidFill>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prstClr val="white"/>
                  </a:solidFill>
                </a:endParaRPr>
              </a:p>
            </p:txBody>
          </p:sp>
          <p:cxnSp>
            <p:nvCxnSpPr>
              <p:cNvPr id="38" name="Straight Arrow Connector 37"/>
              <p:cNvCxnSpPr>
                <a:endCxn id="37" idx="0"/>
              </p:cNvCxnSpPr>
              <p:nvPr/>
            </p:nvCxnSpPr>
            <p:spPr>
              <a:xfrm rot="5400000">
                <a:off x="67437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39" name="Straight Arrow Connector 38"/>
              <p:cNvCxnSpPr>
                <a:stCxn id="37" idx="4"/>
                <a:endCxn id="49" idx="1"/>
              </p:cNvCxnSpPr>
              <p:nvPr/>
            </p:nvCxnSpPr>
            <p:spPr>
              <a:xfrm rot="16200000" flipH="1">
                <a:off x="6858000" y="2743199"/>
                <a:ext cx="273237" cy="2732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0" name="Oval 39"/>
              <p:cNvSpPr/>
              <p:nvPr/>
            </p:nvSpPr>
            <p:spPr>
              <a:xfrm>
                <a:off x="7086600"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41" name="Straight Arrow Connector 40"/>
              <p:cNvCxnSpPr>
                <a:endCxn id="40" idx="0"/>
              </p:cNvCxnSpPr>
              <p:nvPr/>
            </p:nvCxnSpPr>
            <p:spPr>
              <a:xfrm rot="5400000">
                <a:off x="7124700"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42" name="Straight Arrow Connector 41"/>
              <p:cNvCxnSpPr>
                <a:stCxn id="40" idx="4"/>
                <a:endCxn id="49" idx="0"/>
              </p:cNvCxnSpPr>
              <p:nvPr/>
            </p:nvCxnSpPr>
            <p:spPr>
              <a:xfrm rot="5400000">
                <a:off x="7124700" y="2857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3" name="Oval 42"/>
              <p:cNvSpPr/>
              <p:nvPr/>
            </p:nvSpPr>
            <p:spPr>
              <a:xfrm>
                <a:off x="7924800" y="2437606"/>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44" name="Straight Arrow Connector 43"/>
              <p:cNvCxnSpPr>
                <a:endCxn id="43" idx="0"/>
              </p:cNvCxnSpPr>
              <p:nvPr/>
            </p:nvCxnSpPr>
            <p:spPr>
              <a:xfrm rot="5400000">
                <a:off x="7962900" y="23233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45" name="Straight Arrow Connector 44"/>
              <p:cNvCxnSpPr>
                <a:stCxn id="43" idx="4"/>
                <a:endCxn id="49" idx="7"/>
              </p:cNvCxnSpPr>
              <p:nvPr/>
            </p:nvCxnSpPr>
            <p:spPr>
              <a:xfrm rot="5400000">
                <a:off x="7574967" y="2514203"/>
                <a:ext cx="274031" cy="7304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46" name="Oval 45"/>
              <p:cNvSpPr/>
              <p:nvPr/>
            </p:nvSpPr>
            <p:spPr>
              <a:xfrm>
                <a:off x="75438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47" name="Oval 46"/>
              <p:cNvSpPr/>
              <p:nvPr/>
            </p:nvSpPr>
            <p:spPr>
              <a:xfrm>
                <a:off x="7696200"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48" name="TextBox 47"/>
              <p:cNvSpPr txBox="1"/>
              <p:nvPr/>
            </p:nvSpPr>
            <p:spPr>
              <a:xfrm>
                <a:off x="7315200" y="2209800"/>
                <a:ext cx="451085"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map</a:t>
                </a:r>
              </a:p>
            </p:txBody>
          </p:sp>
          <p:sp>
            <p:nvSpPr>
              <p:cNvPr id="49" name="Oval 48"/>
              <p:cNvSpPr/>
              <p:nvPr/>
            </p:nvSpPr>
            <p:spPr>
              <a:xfrm>
                <a:off x="7086600" y="2971800"/>
                <a:ext cx="304800" cy="304800"/>
              </a:xfrm>
              <a:prstGeom prst="ellipse">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sp>
            <p:nvSpPr>
              <p:cNvPr id="50" name="Oval 49"/>
              <p:cNvSpPr/>
              <p:nvPr/>
            </p:nvSpPr>
            <p:spPr>
              <a:xfrm>
                <a:off x="7696200" y="2971800"/>
                <a:ext cx="304800" cy="304800"/>
              </a:xfrm>
              <a:prstGeom prst="ellipse">
                <a:avLst/>
              </a:prstGeom>
              <a:solidFill>
                <a:srgbClr val="00B0F0"/>
              </a:solidFill>
              <a:ln>
                <a:solidFill>
                  <a:schemeClr val="tx1"/>
                </a:solid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prstClr val="white"/>
                  </a:solidFill>
                </a:endParaRPr>
              </a:p>
            </p:txBody>
          </p:sp>
          <p:cxnSp>
            <p:nvCxnSpPr>
              <p:cNvPr id="51" name="Straight Arrow Connector 50"/>
              <p:cNvCxnSpPr>
                <a:stCxn id="37" idx="4"/>
                <a:endCxn id="50" idx="1"/>
              </p:cNvCxnSpPr>
              <p:nvPr/>
            </p:nvCxnSpPr>
            <p:spPr>
              <a:xfrm rot="16200000" flipH="1">
                <a:off x="7162800" y="2438399"/>
                <a:ext cx="273237" cy="882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2" name="Straight Arrow Connector 51"/>
              <p:cNvCxnSpPr>
                <a:stCxn id="40" idx="4"/>
                <a:endCxn id="50" idx="0"/>
              </p:cNvCxnSpPr>
              <p:nvPr/>
            </p:nvCxnSpPr>
            <p:spPr>
              <a:xfrm rot="16200000" flipH="1">
                <a:off x="7429500" y="2552700"/>
                <a:ext cx="228600" cy="609600"/>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3" name="Straight Arrow Connector 52"/>
              <p:cNvCxnSpPr>
                <a:stCxn id="43" idx="4"/>
                <a:endCxn id="50" idx="7"/>
              </p:cNvCxnSpPr>
              <p:nvPr/>
            </p:nvCxnSpPr>
            <p:spPr>
              <a:xfrm rot="5400000">
                <a:off x="7879767" y="2819003"/>
                <a:ext cx="274031" cy="120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4" name="Straight Arrow Connector 53"/>
              <p:cNvCxnSpPr/>
              <p:nvPr/>
            </p:nvCxnSpPr>
            <p:spPr>
              <a:xfrm rot="5400000">
                <a:off x="71254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55" name="Straight Arrow Connector 54"/>
              <p:cNvCxnSpPr/>
              <p:nvPr/>
            </p:nvCxnSpPr>
            <p:spPr>
              <a:xfrm rot="5400000">
                <a:off x="7735094"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14" name="Group 102"/>
              <p:cNvGrpSpPr/>
              <p:nvPr/>
            </p:nvGrpSpPr>
            <p:grpSpPr>
              <a:xfrm>
                <a:off x="7467600" y="3124200"/>
                <a:ext cx="198119" cy="45719"/>
                <a:chOff x="7696200" y="2743200"/>
                <a:chExt cx="198119" cy="45719"/>
              </a:xfrm>
            </p:grpSpPr>
            <p:sp>
              <p:nvSpPr>
                <p:cNvPr id="58" name="Oval 57"/>
                <p:cNvSpPr/>
                <p:nvPr/>
              </p:nvSpPr>
              <p:spPr>
                <a:xfrm>
                  <a:off x="76962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59" name="Oval 58"/>
                <p:cNvSpPr/>
                <p:nvPr/>
              </p:nvSpPr>
              <p:spPr>
                <a:xfrm>
                  <a:off x="78486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sp>
            <p:nvSpPr>
              <p:cNvPr id="57" name="TextBox 56"/>
              <p:cNvSpPr txBox="1"/>
              <p:nvPr/>
            </p:nvSpPr>
            <p:spPr>
              <a:xfrm>
                <a:off x="7973745" y="2971800"/>
                <a:ext cx="625555"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reduce</a:t>
                </a:r>
              </a:p>
            </p:txBody>
          </p:sp>
        </p:grpSp>
        <p:sp>
          <p:nvSpPr>
            <p:cNvPr id="101" name="TextBox 100"/>
            <p:cNvSpPr txBox="1"/>
            <p:nvPr/>
          </p:nvSpPr>
          <p:spPr>
            <a:xfrm>
              <a:off x="4679951" y="4452796"/>
              <a:ext cx="1930400" cy="369332"/>
            </a:xfrm>
            <a:prstGeom prst="rect">
              <a:avLst/>
            </a:prstGeom>
            <a:noFill/>
          </p:spPr>
          <p:txBody>
            <a:bodyPr wrap="square" rtlCol="0">
              <a:spAutoFit/>
            </a:bodyPr>
            <a:lstStyle/>
            <a:p>
              <a:r>
                <a:rPr lang="en-US" b="1" dirty="0">
                  <a:solidFill>
                    <a:srgbClr val="002060"/>
                  </a:solidFill>
                </a:rPr>
                <a:t>MapReduce</a:t>
              </a:r>
            </a:p>
          </p:txBody>
        </p:sp>
      </p:grpSp>
      <p:grpSp>
        <p:nvGrpSpPr>
          <p:cNvPr id="15" name="Group 14"/>
          <p:cNvGrpSpPr/>
          <p:nvPr/>
        </p:nvGrpSpPr>
        <p:grpSpPr>
          <a:xfrm>
            <a:off x="6880534" y="4431268"/>
            <a:ext cx="2688710" cy="2278642"/>
            <a:chOff x="6880534" y="4431268"/>
            <a:chExt cx="2688710" cy="2278642"/>
          </a:xfrm>
        </p:grpSpPr>
        <p:grpSp>
          <p:nvGrpSpPr>
            <p:cNvPr id="20" name="Group 19"/>
            <p:cNvGrpSpPr/>
            <p:nvPr/>
          </p:nvGrpSpPr>
          <p:grpSpPr>
            <a:xfrm>
              <a:off x="6880534" y="4844534"/>
              <a:ext cx="2688710" cy="1865376"/>
              <a:chOff x="6197613" y="4844534"/>
              <a:chExt cx="2688710" cy="1865376"/>
            </a:xfrm>
          </p:grpSpPr>
          <p:sp>
            <p:nvSpPr>
              <p:cNvPr id="61" name="Arc 60"/>
              <p:cNvSpPr/>
              <p:nvPr/>
            </p:nvSpPr>
            <p:spPr>
              <a:xfrm rot="856400">
                <a:off x="7544392" y="5177289"/>
                <a:ext cx="1341931" cy="1532621"/>
              </a:xfrm>
              <a:prstGeom prst="arc">
                <a:avLst>
                  <a:gd name="adj1" fmla="val 13184796"/>
                  <a:gd name="adj2" fmla="val 6304267"/>
                </a:avLst>
              </a:prstGeom>
              <a:noFill/>
              <a:ln w="19050">
                <a:headEnd type="triangle"/>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nvGrpSpPr>
              <p:cNvPr id="16" name="Group 162"/>
              <p:cNvGrpSpPr/>
              <p:nvPr/>
            </p:nvGrpSpPr>
            <p:grpSpPr>
              <a:xfrm>
                <a:off x="6197613" y="4844534"/>
                <a:ext cx="2569296" cy="1743168"/>
                <a:chOff x="4571997" y="1762032"/>
                <a:chExt cx="1926972" cy="1743168"/>
              </a:xfrm>
            </p:grpSpPr>
            <p:sp>
              <p:nvSpPr>
                <p:cNvPr id="63" name="TextBox 62"/>
                <p:cNvSpPr txBox="1"/>
                <p:nvPr/>
              </p:nvSpPr>
              <p:spPr>
                <a:xfrm>
                  <a:off x="4724396" y="1905000"/>
                  <a:ext cx="513600"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Input</a:t>
                  </a:r>
                </a:p>
              </p:txBody>
            </p:sp>
            <p:sp>
              <p:nvSpPr>
                <p:cNvPr id="64" name="Oval 63"/>
                <p:cNvSpPr/>
                <p:nvPr/>
              </p:nvSpPr>
              <p:spPr>
                <a:xfrm>
                  <a:off x="4571997"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65" name="Straight Arrow Connector 64"/>
                <p:cNvCxnSpPr>
                  <a:endCxn id="64" idx="0"/>
                </p:cNvCxnSpPr>
                <p:nvPr/>
              </p:nvCxnSpPr>
              <p:spPr>
                <a:xfrm rot="5400000">
                  <a:off x="4610097"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66" name="Straight Arrow Connector 65"/>
                <p:cNvCxnSpPr>
                  <a:stCxn id="64" idx="4"/>
                  <a:endCxn id="76" idx="1"/>
                </p:cNvCxnSpPr>
                <p:nvPr/>
              </p:nvCxnSpPr>
              <p:spPr>
                <a:xfrm rot="16200000" flipH="1">
                  <a:off x="4724397" y="2743199"/>
                  <a:ext cx="273237" cy="2732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67" name="Oval 66"/>
                <p:cNvSpPr/>
                <p:nvPr/>
              </p:nvSpPr>
              <p:spPr>
                <a:xfrm>
                  <a:off x="4952997" y="2438400"/>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68" name="Straight Arrow Connector 67"/>
                <p:cNvCxnSpPr>
                  <a:endCxn id="67" idx="0"/>
                </p:cNvCxnSpPr>
                <p:nvPr/>
              </p:nvCxnSpPr>
              <p:spPr>
                <a:xfrm rot="5400000">
                  <a:off x="4991097" y="23241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69" name="Straight Arrow Connector 68"/>
                <p:cNvCxnSpPr>
                  <a:stCxn id="67" idx="4"/>
                  <a:endCxn id="76" idx="0"/>
                </p:cNvCxnSpPr>
                <p:nvPr/>
              </p:nvCxnSpPr>
              <p:spPr>
                <a:xfrm rot="5400000">
                  <a:off x="4991097" y="2857500"/>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70" name="Oval 69"/>
                <p:cNvSpPr/>
                <p:nvPr/>
              </p:nvSpPr>
              <p:spPr>
                <a:xfrm>
                  <a:off x="5791197" y="2437606"/>
                  <a:ext cx="30480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71" name="Straight Arrow Connector 70"/>
                <p:cNvCxnSpPr>
                  <a:endCxn id="70" idx="0"/>
                </p:cNvCxnSpPr>
                <p:nvPr/>
              </p:nvCxnSpPr>
              <p:spPr>
                <a:xfrm rot="5400000">
                  <a:off x="5829297" y="23233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72" name="Straight Arrow Connector 71"/>
                <p:cNvCxnSpPr>
                  <a:stCxn id="70" idx="4"/>
                  <a:endCxn id="76" idx="7"/>
                </p:cNvCxnSpPr>
                <p:nvPr/>
              </p:nvCxnSpPr>
              <p:spPr>
                <a:xfrm rot="5400000">
                  <a:off x="5441364" y="2514204"/>
                  <a:ext cx="274031" cy="7304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73" name="Oval 72"/>
                <p:cNvSpPr/>
                <p:nvPr/>
              </p:nvSpPr>
              <p:spPr>
                <a:xfrm>
                  <a:off x="5410197"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4" name="Oval 73"/>
                <p:cNvSpPr/>
                <p:nvPr/>
              </p:nvSpPr>
              <p:spPr>
                <a:xfrm>
                  <a:off x="5562597" y="25908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75" name="TextBox 74"/>
                <p:cNvSpPr txBox="1"/>
                <p:nvPr/>
              </p:nvSpPr>
              <p:spPr>
                <a:xfrm>
                  <a:off x="5181597" y="2209800"/>
                  <a:ext cx="45108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map</a:t>
                  </a:r>
                </a:p>
              </p:txBody>
            </p:sp>
            <p:sp>
              <p:nvSpPr>
                <p:cNvPr id="76" name="Oval 75"/>
                <p:cNvSpPr/>
                <p:nvPr/>
              </p:nvSpPr>
              <p:spPr>
                <a:xfrm>
                  <a:off x="4952997" y="2971800"/>
                  <a:ext cx="304800" cy="304800"/>
                </a:xfrm>
                <a:prstGeom prst="ellipse">
                  <a:avLst/>
                </a:prstGeom>
                <a:solidFill>
                  <a:srgbClr val="00B0F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77" name="Oval 76"/>
                <p:cNvSpPr/>
                <p:nvPr/>
              </p:nvSpPr>
              <p:spPr>
                <a:xfrm>
                  <a:off x="5562597" y="2971800"/>
                  <a:ext cx="304800" cy="304800"/>
                </a:xfrm>
                <a:prstGeom prst="ellipse">
                  <a:avLst/>
                </a:prstGeom>
                <a:solidFill>
                  <a:srgbClr val="00B0F0"/>
                </a:solidFill>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78" name="Straight Arrow Connector 77"/>
                <p:cNvCxnSpPr>
                  <a:stCxn id="64" idx="4"/>
                  <a:endCxn id="77" idx="1"/>
                </p:cNvCxnSpPr>
                <p:nvPr/>
              </p:nvCxnSpPr>
              <p:spPr>
                <a:xfrm rot="16200000" flipH="1">
                  <a:off x="5029197" y="2438400"/>
                  <a:ext cx="273237" cy="882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79" name="Straight Arrow Connector 78"/>
                <p:cNvCxnSpPr>
                  <a:stCxn id="67" idx="4"/>
                  <a:endCxn id="77" idx="0"/>
                </p:cNvCxnSpPr>
                <p:nvPr/>
              </p:nvCxnSpPr>
              <p:spPr>
                <a:xfrm rot="16200000" flipH="1">
                  <a:off x="5295897" y="2552700"/>
                  <a:ext cx="228600" cy="609599"/>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0" name="Straight Arrow Connector 79"/>
                <p:cNvCxnSpPr>
                  <a:stCxn id="70" idx="4"/>
                  <a:endCxn id="77" idx="7"/>
                </p:cNvCxnSpPr>
                <p:nvPr/>
              </p:nvCxnSpPr>
              <p:spPr>
                <a:xfrm rot="5400000">
                  <a:off x="5746164" y="2819003"/>
                  <a:ext cx="274031" cy="120837"/>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1" name="Straight Arrow Connector 80"/>
                <p:cNvCxnSpPr/>
                <p:nvPr/>
              </p:nvCxnSpPr>
              <p:spPr>
                <a:xfrm rot="5400000">
                  <a:off x="4991891"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82" name="Straight Arrow Connector 81"/>
                <p:cNvCxnSpPr/>
                <p:nvPr/>
              </p:nvCxnSpPr>
              <p:spPr>
                <a:xfrm rot="5400000">
                  <a:off x="5601491" y="3390106"/>
                  <a:ext cx="228600" cy="1588"/>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grpSp>
              <p:nvGrpSpPr>
                <p:cNvPr id="17" name="Group 102"/>
                <p:cNvGrpSpPr/>
                <p:nvPr/>
              </p:nvGrpSpPr>
              <p:grpSpPr>
                <a:xfrm>
                  <a:off x="5333998" y="3124200"/>
                  <a:ext cx="198119" cy="45719"/>
                  <a:chOff x="7696200" y="2743200"/>
                  <a:chExt cx="198119" cy="45719"/>
                </a:xfrm>
              </p:grpSpPr>
              <p:sp>
                <p:nvSpPr>
                  <p:cNvPr id="86" name="Oval 85"/>
                  <p:cNvSpPr/>
                  <p:nvPr/>
                </p:nvSpPr>
                <p:spPr>
                  <a:xfrm>
                    <a:off x="76962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87" name="Oval 86"/>
                  <p:cNvSpPr/>
                  <p:nvPr/>
                </p:nvSpPr>
                <p:spPr>
                  <a:xfrm>
                    <a:off x="7848600" y="2743200"/>
                    <a:ext cx="45719" cy="45719"/>
                  </a:xfrm>
                  <a:prstGeom prst="ellipse">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sp>
              <p:nvSpPr>
                <p:cNvPr id="84" name="TextBox 83"/>
                <p:cNvSpPr txBox="1"/>
                <p:nvPr/>
              </p:nvSpPr>
              <p:spPr>
                <a:xfrm>
                  <a:off x="5825924" y="2971800"/>
                  <a:ext cx="625554"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reduce</a:t>
                  </a:r>
                </a:p>
              </p:txBody>
            </p:sp>
            <p:sp>
              <p:nvSpPr>
                <p:cNvPr id="85" name="TextBox 84"/>
                <p:cNvSpPr txBox="1"/>
                <p:nvPr/>
              </p:nvSpPr>
              <p:spPr>
                <a:xfrm>
                  <a:off x="5693028" y="1762032"/>
                  <a:ext cx="805941" cy="369332"/>
                </a:xfrm>
                <a:prstGeom prst="rect">
                  <a:avLst/>
                </a:prstGeom>
                <a:ln w="19050"/>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a:solidFill>
                        <a:prstClr val="black"/>
                      </a:solidFill>
                    </a:rPr>
                    <a:t>iterations</a:t>
                  </a:r>
                </a:p>
              </p:txBody>
            </p:sp>
          </p:grpSp>
        </p:grpSp>
        <p:sp>
          <p:nvSpPr>
            <p:cNvPr id="102" name="TextBox 101"/>
            <p:cNvSpPr txBox="1"/>
            <p:nvPr/>
          </p:nvSpPr>
          <p:spPr>
            <a:xfrm>
              <a:off x="6976065" y="4431268"/>
              <a:ext cx="2260551" cy="369332"/>
            </a:xfrm>
            <a:prstGeom prst="rect">
              <a:avLst/>
            </a:prstGeom>
            <a:noFill/>
          </p:spPr>
          <p:txBody>
            <a:bodyPr wrap="square" rtlCol="0">
              <a:spAutoFit/>
            </a:bodyPr>
            <a:lstStyle/>
            <a:p>
              <a:r>
                <a:rPr lang="en-US" b="1" dirty="0">
                  <a:solidFill>
                    <a:srgbClr val="C00000"/>
                  </a:solidFill>
                </a:rPr>
                <a:t>Iterative MapReduce</a:t>
              </a:r>
            </a:p>
          </p:txBody>
        </p:sp>
      </p:grpSp>
      <p:grpSp>
        <p:nvGrpSpPr>
          <p:cNvPr id="23553" name="Group 23552"/>
          <p:cNvGrpSpPr/>
          <p:nvPr/>
        </p:nvGrpSpPr>
        <p:grpSpPr>
          <a:xfrm>
            <a:off x="9706025" y="4431276"/>
            <a:ext cx="2449583" cy="2114404"/>
            <a:chOff x="9706025" y="4431276"/>
            <a:chExt cx="2449583" cy="2114404"/>
          </a:xfrm>
        </p:grpSpPr>
        <p:grpSp>
          <p:nvGrpSpPr>
            <p:cNvPr id="18" name="Group 161"/>
            <p:cNvGrpSpPr/>
            <p:nvPr/>
          </p:nvGrpSpPr>
          <p:grpSpPr>
            <a:xfrm>
              <a:off x="9706025" y="4869280"/>
              <a:ext cx="2336800" cy="1676400"/>
              <a:chOff x="6934200" y="1828800"/>
              <a:chExt cx="1752600" cy="1676400"/>
            </a:xfrm>
            <a:noFill/>
          </p:grpSpPr>
          <p:sp>
            <p:nvSpPr>
              <p:cNvPr id="89" name="Rectangle 88"/>
              <p:cNvSpPr/>
              <p:nvPr/>
            </p:nvSpPr>
            <p:spPr>
              <a:xfrm>
                <a:off x="7162800" y="2057400"/>
                <a:ext cx="1295400" cy="1295400"/>
              </a:xfrm>
              <a:prstGeom prst="rect">
                <a:avLst/>
              </a:prstGeom>
              <a:grpFill/>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cxnSp>
            <p:nvCxnSpPr>
              <p:cNvPr id="90" name="Straight Connector 89"/>
              <p:cNvCxnSpPr/>
              <p:nvPr/>
            </p:nvCxnSpPr>
            <p:spPr>
              <a:xfrm rot="5400000">
                <a:off x="6973094" y="2704306"/>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91" name="Straight Connector 90"/>
              <p:cNvCxnSpPr/>
              <p:nvPr/>
            </p:nvCxnSpPr>
            <p:spPr>
              <a:xfrm>
                <a:off x="7162800" y="25146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cxnSp>
            <p:nvCxnSpPr>
              <p:cNvPr id="92" name="Straight Connector 91"/>
              <p:cNvCxnSpPr/>
              <p:nvPr/>
            </p:nvCxnSpPr>
            <p:spPr>
              <a:xfrm>
                <a:off x="7162800" y="2819400"/>
                <a:ext cx="1295400" cy="1588"/>
              </a:xfrm>
              <a:prstGeom prst="line">
                <a:avLst/>
              </a:prstGeom>
              <a:grpFill/>
              <a:ln w="19050"/>
            </p:spPr>
            <p:style>
              <a:lnRef idx="2">
                <a:schemeClr val="dk1"/>
              </a:lnRef>
              <a:fillRef idx="1">
                <a:schemeClr val="lt1"/>
              </a:fillRef>
              <a:effectRef idx="0">
                <a:schemeClr val="dk1"/>
              </a:effectRef>
              <a:fontRef idx="minor">
                <a:schemeClr val="dk1"/>
              </a:fontRef>
            </p:style>
          </p:cxnSp>
          <p:sp>
            <p:nvSpPr>
              <p:cNvPr id="93" name="TextBox 92"/>
              <p:cNvSpPr txBox="1"/>
              <p:nvPr/>
            </p:nvSpPr>
            <p:spPr>
              <a:xfrm>
                <a:off x="7578527" y="2514600"/>
                <a:ext cx="308018"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err="1">
                    <a:solidFill>
                      <a:prstClr val="black"/>
                    </a:solidFill>
                  </a:rPr>
                  <a:t>Pij</a:t>
                </a:r>
                <a:endParaRPr lang="en-US" dirty="0">
                  <a:solidFill>
                    <a:prstClr val="black"/>
                  </a:solidFill>
                </a:endParaRPr>
              </a:p>
            </p:txBody>
          </p:sp>
          <p:cxnSp>
            <p:nvCxnSpPr>
              <p:cNvPr id="94" name="Straight Arrow Connector 93"/>
              <p:cNvCxnSpPr/>
              <p:nvPr/>
            </p:nvCxnSpPr>
            <p:spPr>
              <a:xfrm rot="5400000" flipH="1" flipV="1">
                <a:off x="7658894" y="2247106"/>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cxnSp>
            <p:nvCxnSpPr>
              <p:cNvPr id="95" name="Straight Arrow Connector 94"/>
              <p:cNvCxnSpPr/>
              <p:nvPr/>
            </p:nvCxnSpPr>
            <p:spPr>
              <a:xfrm rot="10800000">
                <a:off x="7239000" y="2667000"/>
                <a:ext cx="228600" cy="1588"/>
              </a:xfrm>
              <a:prstGeom prst="straightConnector1">
                <a:avLst/>
              </a:prstGeom>
              <a:grpFill/>
              <a:ln w="19050">
                <a:tailEnd type="arrow"/>
              </a:ln>
            </p:spPr>
            <p:style>
              <a:lnRef idx="2">
                <a:schemeClr val="dk1"/>
              </a:lnRef>
              <a:fillRef idx="1">
                <a:schemeClr val="lt1"/>
              </a:fillRef>
              <a:effectRef idx="0">
                <a:schemeClr val="dk1"/>
              </a:effectRef>
              <a:fontRef idx="minor">
                <a:schemeClr val="dk1"/>
              </a:fontRef>
            </p:style>
          </p:cxnSp>
          <p:sp>
            <p:nvSpPr>
              <p:cNvPr id="96" name="Arc 95"/>
              <p:cNvSpPr/>
              <p:nvPr/>
            </p:nvSpPr>
            <p:spPr>
              <a:xfrm flipV="1">
                <a:off x="6934200" y="2590800"/>
                <a:ext cx="1752600" cy="457200"/>
              </a:xfrm>
              <a:prstGeom prst="arc">
                <a:avLst>
                  <a:gd name="adj1" fmla="val 10327336"/>
                  <a:gd name="adj2" fmla="val 598130"/>
                </a:avLst>
              </a:prstGeom>
              <a:grpFill/>
              <a:ln w="19050">
                <a:tailEnd type="arrow"/>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97" name="Arc 96"/>
              <p:cNvSpPr/>
              <p:nvPr/>
            </p:nvSpPr>
            <p:spPr>
              <a:xfrm rot="16200000" flipV="1">
                <a:off x="7162800" y="2438400"/>
                <a:ext cx="1676400" cy="457200"/>
              </a:xfrm>
              <a:prstGeom prst="arc">
                <a:avLst>
                  <a:gd name="adj1" fmla="val 10327336"/>
                  <a:gd name="adj2" fmla="val 598130"/>
                </a:avLst>
              </a:prstGeom>
              <a:grpFill/>
              <a:ln w="19050">
                <a:headEnd type="arrow"/>
                <a:tailEnd type="none"/>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grpSp>
        <p:sp>
          <p:nvSpPr>
            <p:cNvPr id="103" name="TextBox 102"/>
            <p:cNvSpPr txBox="1"/>
            <p:nvPr/>
          </p:nvSpPr>
          <p:spPr>
            <a:xfrm>
              <a:off x="9717208" y="4431276"/>
              <a:ext cx="2438400" cy="369332"/>
            </a:xfrm>
            <a:prstGeom prst="rect">
              <a:avLst/>
            </a:prstGeom>
            <a:noFill/>
          </p:spPr>
          <p:txBody>
            <a:bodyPr wrap="square" rtlCol="0">
              <a:spAutoFit/>
            </a:bodyPr>
            <a:lstStyle/>
            <a:p>
              <a:r>
                <a:rPr lang="en-US" b="1" dirty="0">
                  <a:solidFill>
                    <a:srgbClr val="002060"/>
                  </a:solidFill>
                </a:rPr>
                <a:t>MPI and Point-to-Point</a:t>
              </a:r>
            </a:p>
          </p:txBody>
        </p:sp>
      </p:grpSp>
      <p:sp>
        <p:nvSpPr>
          <p:cNvPr id="107" name="TextBox 106"/>
          <p:cNvSpPr txBox="1"/>
          <p:nvPr/>
        </p:nvSpPr>
        <p:spPr>
          <a:xfrm>
            <a:off x="258398" y="4498352"/>
            <a:ext cx="1684020" cy="369332"/>
          </a:xfrm>
          <a:prstGeom prst="rect">
            <a:avLst/>
          </a:prstGeom>
          <a:noFill/>
        </p:spPr>
        <p:txBody>
          <a:bodyPr wrap="square" rtlCol="0">
            <a:spAutoFit/>
          </a:bodyPr>
          <a:lstStyle/>
          <a:p>
            <a:r>
              <a:rPr lang="en-US" b="1" dirty="0">
                <a:solidFill>
                  <a:srgbClr val="002060"/>
                </a:solidFill>
              </a:rPr>
              <a:t>Sequential</a:t>
            </a:r>
          </a:p>
        </p:txBody>
      </p:sp>
      <p:grpSp>
        <p:nvGrpSpPr>
          <p:cNvPr id="23555" name="Group 23554"/>
          <p:cNvGrpSpPr/>
          <p:nvPr/>
        </p:nvGrpSpPr>
        <p:grpSpPr>
          <a:xfrm>
            <a:off x="432102" y="4860275"/>
            <a:ext cx="834917" cy="1448403"/>
            <a:chOff x="432102" y="4860275"/>
            <a:chExt cx="834917" cy="1448403"/>
          </a:xfrm>
        </p:grpSpPr>
        <p:sp>
          <p:nvSpPr>
            <p:cNvPr id="104" name="Oval 103"/>
            <p:cNvSpPr/>
            <p:nvPr/>
          </p:nvSpPr>
          <p:spPr>
            <a:xfrm>
              <a:off x="623143" y="5421626"/>
              <a:ext cx="396240" cy="304800"/>
            </a:xfrm>
            <a:prstGeom prst="ellipse">
              <a:avLst/>
            </a:prstGeom>
            <a:solidFill>
              <a:srgbClr val="92D050"/>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prstClr val="black"/>
                </a:solidFill>
              </a:endParaRPr>
            </a:p>
          </p:txBody>
        </p:sp>
        <p:cxnSp>
          <p:nvCxnSpPr>
            <p:cNvPr id="105" name="Straight Arrow Connector 104"/>
            <p:cNvCxnSpPr/>
            <p:nvPr/>
          </p:nvCxnSpPr>
          <p:spPr>
            <a:xfrm rot="5400000">
              <a:off x="707995" y="5839694"/>
              <a:ext cx="228600" cy="2064"/>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cxnSp>
          <p:nvCxnSpPr>
            <p:cNvPr id="106" name="Straight Arrow Connector 105"/>
            <p:cNvCxnSpPr/>
            <p:nvPr/>
          </p:nvCxnSpPr>
          <p:spPr>
            <a:xfrm rot="5400000">
              <a:off x="720062" y="5295128"/>
              <a:ext cx="228600" cy="2064"/>
            </a:xfrm>
            <a:prstGeom prst="straightConnector1">
              <a:avLst/>
            </a:prstGeom>
            <a:ln w="12700">
              <a:tailEnd type="triangle" w="lg" len="med"/>
            </a:ln>
          </p:spPr>
          <p:style>
            <a:lnRef idx="2">
              <a:schemeClr val="dk1"/>
            </a:lnRef>
            <a:fillRef idx="1">
              <a:schemeClr val="lt1"/>
            </a:fillRef>
            <a:effectRef idx="0">
              <a:schemeClr val="dk1"/>
            </a:effectRef>
            <a:fontRef idx="minor">
              <a:schemeClr val="dk1"/>
            </a:fontRef>
          </p:style>
        </p:cxnSp>
        <p:sp>
          <p:nvSpPr>
            <p:cNvPr id="109" name="TextBox 108"/>
            <p:cNvSpPr txBox="1"/>
            <p:nvPr/>
          </p:nvSpPr>
          <p:spPr>
            <a:xfrm>
              <a:off x="501552" y="4860275"/>
              <a:ext cx="667683"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Input</a:t>
              </a:r>
            </a:p>
          </p:txBody>
        </p:sp>
        <p:sp>
          <p:nvSpPr>
            <p:cNvPr id="110" name="TextBox 109"/>
            <p:cNvSpPr txBox="1"/>
            <p:nvPr/>
          </p:nvSpPr>
          <p:spPr>
            <a:xfrm>
              <a:off x="432102" y="5939346"/>
              <a:ext cx="834917"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Output</a:t>
              </a:r>
            </a:p>
          </p:txBody>
        </p:sp>
      </p:grpSp>
      <p:sp>
        <p:nvSpPr>
          <p:cNvPr id="111" name="TextBox 110"/>
          <p:cNvSpPr txBox="1"/>
          <p:nvPr/>
        </p:nvSpPr>
        <p:spPr>
          <a:xfrm>
            <a:off x="1071344" y="5331485"/>
            <a:ext cx="586411" cy="369332"/>
          </a:xfrm>
          <a:prstGeom prst="rect">
            <a:avLst/>
          </a:prstGeom>
          <a:noFill/>
          <a:ln w="19050">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a:solidFill>
                  <a:prstClr val="black"/>
                </a:solidFill>
              </a:rPr>
              <a:t>map</a:t>
            </a:r>
          </a:p>
        </p:txBody>
      </p:sp>
      <p:grpSp>
        <p:nvGrpSpPr>
          <p:cNvPr id="124" name="Group 123"/>
          <p:cNvGrpSpPr/>
          <p:nvPr/>
        </p:nvGrpSpPr>
        <p:grpSpPr>
          <a:xfrm>
            <a:off x="258399" y="1104900"/>
            <a:ext cx="11479626" cy="3009900"/>
            <a:chOff x="258399" y="1104900"/>
            <a:chExt cx="11479626" cy="3009900"/>
          </a:xfrm>
        </p:grpSpPr>
        <p:sp>
          <p:nvSpPr>
            <p:cNvPr id="125" name="Rounded Rectangle 124"/>
            <p:cNvSpPr/>
            <p:nvPr/>
          </p:nvSpPr>
          <p:spPr>
            <a:xfrm>
              <a:off x="1960879" y="1203413"/>
              <a:ext cx="28448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a:solidFill>
                    <a:prstClr val="black"/>
                  </a:solidFill>
                  <a:cs typeface="Aharoni" pitchFamily="2" charset="-79"/>
                </a:rPr>
                <a:t>MapReduce</a:t>
              </a:r>
            </a:p>
          </p:txBody>
        </p:sp>
        <p:sp>
          <p:nvSpPr>
            <p:cNvPr id="126" name="Rounded Rectangle 125"/>
            <p:cNvSpPr/>
            <p:nvPr/>
          </p:nvSpPr>
          <p:spPr>
            <a:xfrm>
              <a:off x="7184087" y="1104900"/>
              <a:ext cx="2946400" cy="8382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solidFill>
                    <a:prstClr val="black"/>
                  </a:solidFill>
                  <a:cs typeface="Aharoni" pitchFamily="2" charset="-79"/>
                </a:rPr>
                <a:t>Classic Parallel Runtimes (MPI)</a:t>
              </a:r>
            </a:p>
          </p:txBody>
        </p:sp>
        <p:sp>
          <p:nvSpPr>
            <p:cNvPr id="127" name="TextBox 126"/>
            <p:cNvSpPr txBox="1"/>
            <p:nvPr/>
          </p:nvSpPr>
          <p:spPr>
            <a:xfrm>
              <a:off x="2256312" y="1993769"/>
              <a:ext cx="2187759" cy="369332"/>
            </a:xfrm>
            <a:prstGeom prst="rect">
              <a:avLst/>
            </a:prstGeom>
            <a:noFill/>
          </p:spPr>
          <p:txBody>
            <a:bodyPr wrap="square" rtlCol="0">
              <a:spAutoFit/>
            </a:bodyPr>
            <a:lstStyle/>
            <a:p>
              <a:r>
                <a:rPr lang="en-US" b="1" dirty="0">
                  <a:solidFill>
                    <a:srgbClr val="002060"/>
                  </a:solidFill>
                </a:rPr>
                <a:t>Data Centered, </a:t>
              </a:r>
              <a:r>
                <a:rPr lang="en-US" b="1" dirty="0" err="1">
                  <a:solidFill>
                    <a:srgbClr val="002060"/>
                  </a:solidFill>
                </a:rPr>
                <a:t>QoS</a:t>
              </a:r>
              <a:endParaRPr lang="en-US" b="1" dirty="0">
                <a:solidFill>
                  <a:srgbClr val="002060"/>
                </a:solidFill>
              </a:endParaRPr>
            </a:p>
          </p:txBody>
        </p:sp>
        <p:sp>
          <p:nvSpPr>
            <p:cNvPr id="128" name="TextBox 127"/>
            <p:cNvSpPr txBox="1"/>
            <p:nvPr/>
          </p:nvSpPr>
          <p:spPr>
            <a:xfrm>
              <a:off x="7807339" y="1943101"/>
              <a:ext cx="2098661" cy="646331"/>
            </a:xfrm>
            <a:prstGeom prst="rect">
              <a:avLst/>
            </a:prstGeom>
            <a:noFill/>
          </p:spPr>
          <p:txBody>
            <a:bodyPr wrap="square" rtlCol="0">
              <a:spAutoFit/>
            </a:bodyPr>
            <a:lstStyle/>
            <a:p>
              <a:r>
                <a:rPr lang="en-US" b="1" dirty="0">
                  <a:solidFill>
                    <a:srgbClr val="002060"/>
                  </a:solidFill>
                </a:rPr>
                <a:t>Efficient and Proven techniques</a:t>
              </a:r>
            </a:p>
          </p:txBody>
        </p:sp>
        <p:sp>
          <p:nvSpPr>
            <p:cNvPr id="129" name="Left-Right Arrow 128"/>
            <p:cNvSpPr/>
            <p:nvPr/>
          </p:nvSpPr>
          <p:spPr>
            <a:xfrm>
              <a:off x="258399" y="3048000"/>
              <a:ext cx="11479626" cy="1066800"/>
            </a:xfrm>
            <a:prstGeom prst="leftRightArrow">
              <a:avLst>
                <a:gd name="adj1" fmla="val 67910"/>
                <a:gd name="adj2"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130" name="Rounded Rectangle 129"/>
            <p:cNvSpPr/>
            <p:nvPr/>
          </p:nvSpPr>
          <p:spPr>
            <a:xfrm>
              <a:off x="2641600" y="3048000"/>
              <a:ext cx="7924800" cy="1066800"/>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dirty="0">
                  <a:solidFill>
                    <a:prstClr val="black"/>
                  </a:solidFill>
                  <a:cs typeface="Aharoni" pitchFamily="2" charset="-79"/>
                </a:rPr>
                <a:t>Expand the Applicability of MapReduce to more </a:t>
              </a:r>
              <a:r>
                <a:rPr lang="en-US" sz="2000" b="1" dirty="0">
                  <a:solidFill>
                    <a:srgbClr val="002060"/>
                  </a:solidFill>
                  <a:cs typeface="Aharoni" pitchFamily="2" charset="-79"/>
                </a:rPr>
                <a:t>classes</a:t>
              </a:r>
              <a:r>
                <a:rPr lang="en-US" sz="2000" dirty="0">
                  <a:solidFill>
                    <a:prstClr val="black"/>
                  </a:solidFill>
                  <a:cs typeface="Aharoni" pitchFamily="2" charset="-79"/>
                </a:rPr>
                <a:t> of Applications</a:t>
              </a:r>
            </a:p>
          </p:txBody>
        </p:sp>
        <p:grpSp>
          <p:nvGrpSpPr>
            <p:cNvPr id="131" name="Group 130"/>
            <p:cNvGrpSpPr/>
            <p:nvPr/>
          </p:nvGrpSpPr>
          <p:grpSpPr>
            <a:xfrm>
              <a:off x="4429267" y="2016919"/>
              <a:ext cx="3387873" cy="1185862"/>
              <a:chOff x="4429267" y="2016919"/>
              <a:chExt cx="3387873" cy="1185862"/>
            </a:xfrm>
          </p:grpSpPr>
          <p:pic>
            <p:nvPicPr>
              <p:cNvPr id="132" name="Picture 2" descr="C:\Users\jekanaya\AppData\Local\Microsoft\Windows\Temporary Internet Files\Content.IE5\YZ9VVZR1\MC900311328[1].wmf"/>
              <p:cNvPicPr>
                <a:picLocks noChangeAspect="1" noChangeArrowheads="1"/>
              </p:cNvPicPr>
              <p:nvPr/>
            </p:nvPicPr>
            <p:blipFill>
              <a:blip r:embed="rId3" cstate="print"/>
              <a:srcRect/>
              <a:stretch>
                <a:fillRect/>
              </a:stretch>
            </p:blipFill>
            <p:spPr bwMode="auto">
              <a:xfrm>
                <a:off x="5625025" y="2283619"/>
                <a:ext cx="1080615" cy="919162"/>
              </a:xfrm>
              <a:prstGeom prst="rect">
                <a:avLst/>
              </a:prstGeom>
              <a:noFill/>
            </p:spPr>
          </p:pic>
          <p:sp>
            <p:nvSpPr>
              <p:cNvPr id="133" name="Lightning Bolt 132"/>
              <p:cNvSpPr/>
              <p:nvPr/>
            </p:nvSpPr>
            <p:spPr>
              <a:xfrm>
                <a:off x="4429267" y="2049283"/>
                <a:ext cx="1219200" cy="533400"/>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134" name="Lightning Bolt 133"/>
              <p:cNvSpPr/>
              <p:nvPr/>
            </p:nvSpPr>
            <p:spPr>
              <a:xfrm flipH="1">
                <a:off x="6699540" y="2016919"/>
                <a:ext cx="1117600" cy="533400"/>
              </a:xfrm>
              <a:prstGeom prst="lightningBol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grpSp>
      </p:grpSp>
    </p:spTree>
    <p:extLst>
      <p:ext uri="{BB962C8B-B14F-4D97-AF65-F5344CB8AC3E}">
        <p14:creationId xmlns:p14="http://schemas.microsoft.com/office/powerpoint/2010/main" val="2145290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itle 2"/>
          <p:cNvSpPr txBox="1">
            <a:spLocks/>
          </p:cNvSpPr>
          <p:nvPr/>
        </p:nvSpPr>
        <p:spPr>
          <a:xfrm>
            <a:off x="1153097" y="255539"/>
            <a:ext cx="9621361" cy="767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08" tIns="45660" rIns="91308" bIns="45660" numCol="1" rtlCol="0" anchor="b" anchorCtr="0" compatLnSpc="1">
            <a:prstTxWarp prst="textNoShape">
              <a:avLst/>
            </a:prstTxWarp>
            <a:noAutofit/>
          </a:bodyPr>
          <a:lstStyle>
            <a:lvl1pPr algn="ctr" defTabSz="913108" rtl="0" eaLnBrk="1" latinLnBrk="0" hangingPunct="1">
              <a:spcBef>
                <a:spcPct val="0"/>
              </a:spcBef>
              <a:buNone/>
              <a:defRPr sz="4500" kern="1200">
                <a:solidFill>
                  <a:schemeClr val="tx1"/>
                </a:solidFill>
                <a:latin typeface="+mj-lt"/>
                <a:ea typeface="+mj-ea"/>
                <a:cs typeface="+mj-cs"/>
              </a:defRPr>
            </a:lvl1pPr>
          </a:lstStyle>
          <a:p>
            <a:pPr eaLnBrk="0" fontAlgn="base" hangingPunct="0">
              <a:spcAft>
                <a:spcPct val="0"/>
              </a:spcAft>
            </a:pPr>
            <a:r>
              <a:rPr lang="en-US" sz="4000" b="1" dirty="0">
                <a:solidFill>
                  <a:srgbClr val="4BACC6">
                    <a:lumMod val="75000"/>
                  </a:srgbClr>
                </a:solidFill>
                <a:effectLst>
                  <a:outerShdw blurRad="50800" dist="25400" dir="5400000" algn="t" rotWithShape="0">
                    <a:prstClr val="black">
                      <a:alpha val="40000"/>
                    </a:prstClr>
                  </a:outerShdw>
                </a:effectLst>
                <a:cs typeface="Times New Roman" pitchFamily="18" charset="0"/>
              </a:rPr>
              <a:t>The Concept of Harp Plug-in</a:t>
            </a:r>
          </a:p>
        </p:txBody>
      </p:sp>
      <p:grpSp>
        <p:nvGrpSpPr>
          <p:cNvPr id="3" name="Group 2"/>
          <p:cNvGrpSpPr/>
          <p:nvPr/>
        </p:nvGrpSpPr>
        <p:grpSpPr>
          <a:xfrm>
            <a:off x="374467" y="643833"/>
            <a:ext cx="11182202" cy="4161880"/>
            <a:chOff x="186052" y="1412790"/>
            <a:chExt cx="11182202" cy="4161880"/>
          </a:xfrm>
        </p:grpSpPr>
        <p:sp>
          <p:nvSpPr>
            <p:cNvPr id="77" name="Text Placeholder 17"/>
            <p:cNvSpPr txBox="1">
              <a:spLocks/>
            </p:cNvSpPr>
            <p:nvPr/>
          </p:nvSpPr>
          <p:spPr>
            <a:xfrm>
              <a:off x="1057714" y="1458835"/>
              <a:ext cx="386834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defRPr/>
              </a:pPr>
              <a:r>
                <a:rPr lang="en-US" dirty="0">
                  <a:solidFill>
                    <a:sysClr val="windowText" lastClr="000000"/>
                  </a:solidFill>
                </a:rPr>
                <a:t>Parallelism Model</a:t>
              </a:r>
            </a:p>
          </p:txBody>
        </p:sp>
        <p:sp>
          <p:nvSpPr>
            <p:cNvPr id="78" name="Text Placeholder 19"/>
            <p:cNvSpPr txBox="1">
              <a:spLocks/>
            </p:cNvSpPr>
            <p:nvPr/>
          </p:nvSpPr>
          <p:spPr>
            <a:xfrm>
              <a:off x="6368539" y="1412790"/>
              <a:ext cx="388739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defRPr/>
              </a:pPr>
              <a:r>
                <a:rPr lang="en-US">
                  <a:solidFill>
                    <a:sysClr val="windowText" lastClr="000000"/>
                  </a:solidFill>
                </a:rPr>
                <a:t>Architecture</a:t>
              </a:r>
              <a:endParaRPr lang="en-US" dirty="0">
                <a:solidFill>
                  <a:sysClr val="windowText" lastClr="000000"/>
                </a:solidFill>
              </a:endParaRPr>
            </a:p>
          </p:txBody>
        </p:sp>
        <p:sp>
          <p:nvSpPr>
            <p:cNvPr id="80" name="Rounded Rectangle 79"/>
            <p:cNvSpPr/>
            <p:nvPr/>
          </p:nvSpPr>
          <p:spPr>
            <a:xfrm>
              <a:off x="186052" y="4042283"/>
              <a:ext cx="2410236" cy="574299"/>
            </a:xfrm>
            <a:prstGeom prst="roundRect">
              <a:avLst/>
            </a:prstGeom>
            <a:solidFill>
              <a:srgbClr val="A5A5A5"/>
            </a:solidFill>
            <a:ln w="19050" cap="flat" cmpd="sng" algn="ctr">
              <a:solidFill>
                <a:sysClr val="window" lastClr="FFFFFF"/>
              </a:solidFill>
              <a:prstDash val="solid"/>
              <a:miter lim="800000"/>
            </a:ln>
            <a:effectLst/>
          </p:spPr>
          <p:txBody>
            <a:bodyPr rtlCol="0" anchor="ctr"/>
            <a:lstStyle/>
            <a:p>
              <a:pPr algn="ctr" defTabSz="914400">
                <a:defRPr/>
              </a:pPr>
              <a:r>
                <a:rPr lang="en-US" sz="1600" kern="0" dirty="0">
                  <a:solidFill>
                    <a:prstClr val="white"/>
                  </a:solidFill>
                </a:rPr>
                <a:t>Shuffle</a:t>
              </a:r>
            </a:p>
          </p:txBody>
        </p:sp>
        <p:grpSp>
          <p:nvGrpSpPr>
            <p:cNvPr id="81" name="Group 80"/>
            <p:cNvGrpSpPr/>
            <p:nvPr/>
          </p:nvGrpSpPr>
          <p:grpSpPr>
            <a:xfrm>
              <a:off x="3297796" y="3031458"/>
              <a:ext cx="2624553" cy="1854437"/>
              <a:chOff x="7121236" y="2211758"/>
              <a:chExt cx="4525819" cy="2166276"/>
            </a:xfrm>
          </p:grpSpPr>
          <p:sp>
            <p:nvSpPr>
              <p:cNvPr id="92" name="Rounded Rectangle 91"/>
              <p:cNvSpPr/>
              <p:nvPr/>
            </p:nvSpPr>
            <p:spPr>
              <a:xfrm>
                <a:off x="7214931"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93" name="Rounded Rectangle 92"/>
              <p:cNvSpPr/>
              <p:nvPr/>
            </p:nvSpPr>
            <p:spPr>
              <a:xfrm>
                <a:off x="8224318" y="2211759"/>
                <a:ext cx="493643" cy="216231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94" name="Rounded Rectangle 93"/>
              <p:cNvSpPr/>
              <p:nvPr/>
            </p:nvSpPr>
            <p:spPr>
              <a:xfrm>
                <a:off x="9233706"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95" name="Rounded Rectangle 94"/>
              <p:cNvSpPr/>
              <p:nvPr/>
            </p:nvSpPr>
            <p:spPr>
              <a:xfrm>
                <a:off x="11079339" y="2211758"/>
                <a:ext cx="493643" cy="216627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cxnSp>
            <p:nvCxnSpPr>
              <p:cNvPr id="96" name="Straight Connector 95"/>
              <p:cNvCxnSpPr/>
              <p:nvPr/>
            </p:nvCxnSpPr>
            <p:spPr>
              <a:xfrm>
                <a:off x="9992253" y="3313373"/>
                <a:ext cx="918295" cy="0"/>
              </a:xfrm>
              <a:prstGeom prst="line">
                <a:avLst/>
              </a:prstGeom>
              <a:noFill/>
              <a:ln w="50800" cap="rnd" cmpd="sng" algn="ctr">
                <a:solidFill>
                  <a:srgbClr val="5B9BD5"/>
                </a:solidFill>
                <a:prstDash val="sysDot"/>
                <a:round/>
              </a:ln>
              <a:effectLst/>
            </p:spPr>
          </p:cxnSp>
          <p:sp>
            <p:nvSpPr>
              <p:cNvPr id="97" name="Rounded Rectangle 96"/>
              <p:cNvSpPr/>
              <p:nvPr/>
            </p:nvSpPr>
            <p:spPr>
              <a:xfrm>
                <a:off x="7121236" y="3477892"/>
                <a:ext cx="4525819" cy="457578"/>
              </a:xfrm>
              <a:prstGeom prst="roundRect">
                <a:avLst/>
              </a:prstGeom>
              <a:solidFill>
                <a:srgbClr val="ED7D31"/>
              </a:solidFill>
              <a:ln w="19050" cap="flat" cmpd="sng" algn="ctr">
                <a:solidFill>
                  <a:sysClr val="window" lastClr="FFFFFF"/>
                </a:solidFill>
                <a:prstDash val="solid"/>
                <a:miter lim="800000"/>
              </a:ln>
              <a:effectLst/>
            </p:spPr>
            <p:txBody>
              <a:bodyPr rtlCol="0" anchor="ctr"/>
              <a:lstStyle/>
              <a:p>
                <a:pPr algn="ctr" defTabSz="914400">
                  <a:defRPr/>
                </a:pPr>
                <a:r>
                  <a:rPr lang="en-US" sz="1600" kern="0" dirty="0">
                    <a:solidFill>
                      <a:prstClr val="white"/>
                    </a:solidFill>
                  </a:rPr>
                  <a:t>Collective Communication</a:t>
                </a:r>
              </a:p>
            </p:txBody>
          </p:sp>
        </p:grpSp>
        <p:sp>
          <p:nvSpPr>
            <p:cNvPr id="82" name="Rounded Rectangle 81"/>
            <p:cNvSpPr/>
            <p:nvPr/>
          </p:nvSpPr>
          <p:spPr>
            <a:xfrm>
              <a:off x="423105" y="3004244"/>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83" name="Rounded Rectangle 82"/>
            <p:cNvSpPr/>
            <p:nvPr/>
          </p:nvSpPr>
          <p:spPr>
            <a:xfrm>
              <a:off x="873027" y="3004245"/>
              <a:ext cx="220035" cy="112268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84" name="Rounded Rectangle 83"/>
            <p:cNvSpPr/>
            <p:nvPr/>
          </p:nvSpPr>
          <p:spPr>
            <a:xfrm>
              <a:off x="1322949" y="3004244"/>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sp>
          <p:nvSpPr>
            <p:cNvPr id="85" name="Rounded Rectangle 84"/>
            <p:cNvSpPr/>
            <p:nvPr/>
          </p:nvSpPr>
          <p:spPr>
            <a:xfrm>
              <a:off x="2145618" y="3004244"/>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M</a:t>
              </a:r>
            </a:p>
          </p:txBody>
        </p:sp>
        <p:cxnSp>
          <p:nvCxnSpPr>
            <p:cNvPr id="86" name="Straight Connector 85"/>
            <p:cNvCxnSpPr/>
            <p:nvPr/>
          </p:nvCxnSpPr>
          <p:spPr>
            <a:xfrm>
              <a:off x="1661063" y="3576210"/>
              <a:ext cx="409319" cy="0"/>
            </a:xfrm>
            <a:prstGeom prst="line">
              <a:avLst/>
            </a:prstGeom>
            <a:noFill/>
            <a:ln w="50800" cap="rnd" cmpd="sng" algn="ctr">
              <a:solidFill>
                <a:srgbClr val="5B9BD5"/>
              </a:solidFill>
              <a:prstDash val="sysDot"/>
              <a:round/>
            </a:ln>
            <a:effectLst/>
          </p:spPr>
        </p:cxnSp>
        <p:sp>
          <p:nvSpPr>
            <p:cNvPr id="87" name="Rounded Rectangle 86"/>
            <p:cNvSpPr/>
            <p:nvPr/>
          </p:nvSpPr>
          <p:spPr>
            <a:xfrm>
              <a:off x="964682" y="4449926"/>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R</a:t>
              </a:r>
            </a:p>
          </p:txBody>
        </p:sp>
        <p:sp>
          <p:nvSpPr>
            <p:cNvPr id="88" name="Rounded Rectangle 87"/>
            <p:cNvSpPr/>
            <p:nvPr/>
          </p:nvSpPr>
          <p:spPr>
            <a:xfrm>
              <a:off x="1701368" y="4449926"/>
              <a:ext cx="220035" cy="1124744"/>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R</a:t>
              </a:r>
            </a:p>
          </p:txBody>
        </p:sp>
        <p:sp>
          <p:nvSpPr>
            <p:cNvPr id="89" name="Right Arrow 88"/>
            <p:cNvSpPr/>
            <p:nvPr/>
          </p:nvSpPr>
          <p:spPr>
            <a:xfrm>
              <a:off x="2628617" y="4131726"/>
              <a:ext cx="386998" cy="322995"/>
            </a:xfrm>
            <a:prstGeom prst="rightArrow">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914400">
                <a:defRPr/>
              </a:pPr>
              <a:endParaRPr lang="en-US" sz="1600" kern="0">
                <a:solidFill>
                  <a:prstClr val="white"/>
                </a:solidFill>
              </a:endParaRPr>
            </a:p>
          </p:txBody>
        </p:sp>
        <p:sp>
          <p:nvSpPr>
            <p:cNvPr id="90" name="TextBox 89"/>
            <p:cNvSpPr txBox="1"/>
            <p:nvPr/>
          </p:nvSpPr>
          <p:spPr>
            <a:xfrm>
              <a:off x="3173616" y="2499784"/>
              <a:ext cx="2548419" cy="338555"/>
            </a:xfrm>
            <a:prstGeom prst="rect">
              <a:avLst/>
            </a:prstGeom>
            <a:noFill/>
          </p:spPr>
          <p:txBody>
            <a:bodyPr wrap="square" rtlCol="0">
              <a:spAutoFit/>
            </a:bodyPr>
            <a:lstStyle/>
            <a:p>
              <a:pPr algn="ctr" defTabSz="914400">
                <a:defRPr/>
              </a:pPr>
              <a:r>
                <a:rPr lang="en-US" sz="1600" kern="0" dirty="0" err="1">
                  <a:solidFill>
                    <a:prstClr val="black"/>
                  </a:solidFill>
                </a:rPr>
                <a:t>MapCollective</a:t>
              </a:r>
              <a:r>
                <a:rPr lang="en-US" sz="1600" kern="0" dirty="0">
                  <a:solidFill>
                    <a:prstClr val="black"/>
                  </a:solidFill>
                </a:rPr>
                <a:t>  Model</a:t>
              </a:r>
            </a:p>
          </p:txBody>
        </p:sp>
        <p:sp>
          <p:nvSpPr>
            <p:cNvPr id="91" name="TextBox 90"/>
            <p:cNvSpPr txBox="1"/>
            <p:nvPr/>
          </p:nvSpPr>
          <p:spPr>
            <a:xfrm>
              <a:off x="355689" y="2525285"/>
              <a:ext cx="2067466" cy="338555"/>
            </a:xfrm>
            <a:prstGeom prst="rect">
              <a:avLst/>
            </a:prstGeom>
            <a:noFill/>
          </p:spPr>
          <p:txBody>
            <a:bodyPr wrap="square" rtlCol="0">
              <a:spAutoFit/>
            </a:bodyPr>
            <a:lstStyle/>
            <a:p>
              <a:pPr algn="ctr" defTabSz="914400">
                <a:defRPr/>
              </a:pPr>
              <a:r>
                <a:rPr lang="en-US" sz="1600" kern="0" dirty="0" err="1">
                  <a:solidFill>
                    <a:prstClr val="black"/>
                  </a:solidFill>
                </a:rPr>
                <a:t>MapReduce</a:t>
              </a:r>
              <a:r>
                <a:rPr lang="en-US" sz="1600" kern="0" dirty="0">
                  <a:solidFill>
                    <a:prstClr val="black"/>
                  </a:solidFill>
                </a:rPr>
                <a:t>  Model</a:t>
              </a:r>
            </a:p>
          </p:txBody>
        </p:sp>
        <p:grpSp>
          <p:nvGrpSpPr>
            <p:cNvPr id="98" name="Group 97"/>
            <p:cNvGrpSpPr/>
            <p:nvPr/>
          </p:nvGrpSpPr>
          <p:grpSpPr>
            <a:xfrm>
              <a:off x="6090801" y="2479069"/>
              <a:ext cx="5277453" cy="2893597"/>
              <a:chOff x="4694450" y="3124146"/>
              <a:chExt cx="3822092" cy="2013732"/>
            </a:xfrm>
          </p:grpSpPr>
          <p:grpSp>
            <p:nvGrpSpPr>
              <p:cNvPr id="99" name="Group 98"/>
              <p:cNvGrpSpPr/>
              <p:nvPr/>
            </p:nvGrpSpPr>
            <p:grpSpPr>
              <a:xfrm>
                <a:off x="4694450" y="3124146"/>
                <a:ext cx="3822092" cy="1996633"/>
                <a:chOff x="687754" y="1713376"/>
                <a:chExt cx="9667630" cy="4705184"/>
              </a:xfrm>
            </p:grpSpPr>
            <p:sp>
              <p:nvSpPr>
                <p:cNvPr id="101" name="Rectangle 100"/>
                <p:cNvSpPr/>
                <p:nvPr/>
              </p:nvSpPr>
              <p:spPr>
                <a:xfrm>
                  <a:off x="3595076" y="5178057"/>
                  <a:ext cx="6760308" cy="124050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400">
                    <a:defRPr/>
                  </a:pPr>
                  <a:r>
                    <a:rPr lang="en-US" sz="1600" kern="0" dirty="0">
                      <a:solidFill>
                        <a:prstClr val="white"/>
                      </a:solidFill>
                    </a:rPr>
                    <a:t>YARN</a:t>
                  </a:r>
                </a:p>
              </p:txBody>
            </p:sp>
            <p:sp>
              <p:nvSpPr>
                <p:cNvPr id="102" name="L-Shape 101"/>
                <p:cNvSpPr/>
                <p:nvPr/>
              </p:nvSpPr>
              <p:spPr>
                <a:xfrm>
                  <a:off x="3595076" y="3454399"/>
                  <a:ext cx="6760304" cy="1632281"/>
                </a:xfrm>
                <a:prstGeom prst="corner">
                  <a:avLst>
                    <a:gd name="adj1" fmla="val 38508"/>
                    <a:gd name="adj2" fmla="val 175135"/>
                  </a:avLst>
                </a:prstGeom>
                <a:solidFill>
                  <a:srgbClr val="A5A5A5"/>
                </a:solidFill>
                <a:ln w="12700" cap="flat" cmpd="sng" algn="ctr">
                  <a:solidFill>
                    <a:srgbClr val="A5A5A5">
                      <a:shade val="50000"/>
                    </a:srgbClr>
                  </a:solidFill>
                  <a:prstDash val="solid"/>
                  <a:miter lim="800000"/>
                </a:ln>
                <a:effectLst/>
              </p:spPr>
              <p:txBody>
                <a:bodyPr rtlCol="0" anchor="ctr"/>
                <a:lstStyle/>
                <a:p>
                  <a:pPr algn="ctr" defTabSz="914400">
                    <a:defRPr/>
                  </a:pPr>
                  <a:r>
                    <a:rPr lang="en-US" sz="1600" kern="0" dirty="0" err="1">
                      <a:solidFill>
                        <a:prstClr val="white"/>
                      </a:solidFill>
                    </a:rPr>
                    <a:t>MapReduce</a:t>
                  </a:r>
                  <a:r>
                    <a:rPr lang="en-US" sz="1600" kern="0" dirty="0">
                      <a:solidFill>
                        <a:prstClr val="white"/>
                      </a:solidFill>
                    </a:rPr>
                    <a:t> V2</a:t>
                  </a:r>
                </a:p>
              </p:txBody>
            </p:sp>
            <p:sp>
              <p:nvSpPr>
                <p:cNvPr id="103" name="Rectangle 102"/>
                <p:cNvSpPr/>
                <p:nvPr/>
              </p:nvSpPr>
              <p:spPr>
                <a:xfrm>
                  <a:off x="7031345" y="3454399"/>
                  <a:ext cx="3324039" cy="922218"/>
                </a:xfrm>
                <a:prstGeom prst="rect">
                  <a:avLst/>
                </a:prstGeom>
                <a:solidFill>
                  <a:srgbClr val="70AD47"/>
                </a:solidFill>
                <a:ln w="12700" cap="flat" cmpd="sng" algn="ctr">
                  <a:solidFill>
                    <a:srgbClr val="70AD47">
                      <a:shade val="50000"/>
                    </a:srgbClr>
                  </a:solidFill>
                  <a:prstDash val="solid"/>
                  <a:miter lim="800000"/>
                </a:ln>
                <a:effectLst/>
              </p:spPr>
              <p:txBody>
                <a:bodyPr rtlCol="0" anchor="ctr"/>
                <a:lstStyle/>
                <a:p>
                  <a:pPr algn="ctr" defTabSz="914400">
                    <a:defRPr/>
                  </a:pPr>
                  <a:r>
                    <a:rPr lang="en-US" sz="1600" kern="0" dirty="0">
                      <a:solidFill>
                        <a:prstClr val="white"/>
                      </a:solidFill>
                    </a:rPr>
                    <a:t>Harp</a:t>
                  </a:r>
                </a:p>
              </p:txBody>
            </p:sp>
            <p:sp>
              <p:nvSpPr>
                <p:cNvPr id="104" name="Rectangle 103"/>
                <p:cNvSpPr/>
                <p:nvPr/>
              </p:nvSpPr>
              <p:spPr>
                <a:xfrm>
                  <a:off x="3595076" y="1747347"/>
                  <a:ext cx="3324039" cy="1615677"/>
                </a:xfrm>
                <a:prstGeom prst="rect">
                  <a:avLst/>
                </a:prstGeom>
                <a:solidFill>
                  <a:srgbClr val="ED7D31"/>
                </a:solidFill>
                <a:ln w="12700" cap="flat" cmpd="sng" algn="ctr">
                  <a:solidFill>
                    <a:srgbClr val="ED7D31">
                      <a:shade val="50000"/>
                    </a:srgbClr>
                  </a:solidFill>
                  <a:prstDash val="solid"/>
                  <a:miter lim="800000"/>
                </a:ln>
                <a:effectLst/>
              </p:spPr>
              <p:txBody>
                <a:bodyPr rtlCol="0" anchor="ctr"/>
                <a:lstStyle/>
                <a:p>
                  <a:pPr algn="ctr" defTabSz="914400">
                    <a:defRPr/>
                  </a:pPr>
                  <a:r>
                    <a:rPr lang="en-US" sz="1600" kern="0" dirty="0" err="1">
                      <a:solidFill>
                        <a:prstClr val="white"/>
                      </a:solidFill>
                    </a:rPr>
                    <a:t>MapReduce</a:t>
                  </a:r>
                  <a:r>
                    <a:rPr lang="en-US" sz="1600" kern="0" dirty="0">
                      <a:solidFill>
                        <a:prstClr val="white"/>
                      </a:solidFill>
                    </a:rPr>
                    <a:t> Applications</a:t>
                  </a:r>
                </a:p>
              </p:txBody>
            </p:sp>
            <p:sp>
              <p:nvSpPr>
                <p:cNvPr id="105" name="Rectangle 104"/>
                <p:cNvSpPr/>
                <p:nvPr/>
              </p:nvSpPr>
              <p:spPr>
                <a:xfrm>
                  <a:off x="7031344" y="1751863"/>
                  <a:ext cx="3324039" cy="1611161"/>
                </a:xfrm>
                <a:prstGeom prst="rect">
                  <a:avLst/>
                </a:prstGeom>
                <a:solidFill>
                  <a:srgbClr val="00B050"/>
                </a:solidFill>
                <a:ln w="12700" cap="flat" cmpd="sng" algn="ctr">
                  <a:solidFill>
                    <a:srgbClr val="70AD47">
                      <a:shade val="50000"/>
                    </a:srgbClr>
                  </a:solidFill>
                  <a:prstDash val="solid"/>
                  <a:miter lim="800000"/>
                </a:ln>
                <a:effectLst/>
              </p:spPr>
              <p:txBody>
                <a:bodyPr rtlCol="0" anchor="ctr"/>
                <a:lstStyle/>
                <a:p>
                  <a:pPr algn="ctr" defTabSz="914400">
                    <a:defRPr/>
                  </a:pPr>
                  <a:r>
                    <a:rPr lang="en-US" sz="1600" kern="0" dirty="0" err="1">
                      <a:solidFill>
                        <a:prstClr val="white"/>
                      </a:solidFill>
                    </a:rPr>
                    <a:t>MapCollective</a:t>
                  </a:r>
                  <a:r>
                    <a:rPr lang="en-US" sz="1600" kern="0" dirty="0">
                      <a:solidFill>
                        <a:prstClr val="white"/>
                      </a:solidFill>
                    </a:rPr>
                    <a:t> Applications</a:t>
                  </a:r>
                </a:p>
              </p:txBody>
            </p:sp>
            <p:sp>
              <p:nvSpPr>
                <p:cNvPr id="106" name="TextBox 105"/>
                <p:cNvSpPr txBox="1"/>
                <p:nvPr/>
              </p:nvSpPr>
              <p:spPr>
                <a:xfrm>
                  <a:off x="765911" y="2333333"/>
                  <a:ext cx="2510197" cy="555226"/>
                </a:xfrm>
                <a:prstGeom prst="rect">
                  <a:avLst/>
                </a:prstGeom>
                <a:noFill/>
              </p:spPr>
              <p:txBody>
                <a:bodyPr wrap="square" rtlCol="0">
                  <a:spAutoFit/>
                </a:bodyPr>
                <a:lstStyle/>
                <a:p>
                  <a:pPr defTabSz="914400">
                    <a:defRPr/>
                  </a:pPr>
                  <a:r>
                    <a:rPr lang="en-US" sz="1600" kern="0" dirty="0">
                      <a:solidFill>
                        <a:prstClr val="black"/>
                      </a:solidFill>
                    </a:rPr>
                    <a:t>Application</a:t>
                  </a:r>
                </a:p>
              </p:txBody>
            </p:sp>
            <p:sp>
              <p:nvSpPr>
                <p:cNvPr id="107" name="TextBox 106"/>
                <p:cNvSpPr txBox="1"/>
                <p:nvPr/>
              </p:nvSpPr>
              <p:spPr>
                <a:xfrm>
                  <a:off x="765911" y="4079840"/>
                  <a:ext cx="2571765" cy="555226"/>
                </a:xfrm>
                <a:prstGeom prst="rect">
                  <a:avLst/>
                </a:prstGeom>
                <a:noFill/>
              </p:spPr>
              <p:txBody>
                <a:bodyPr wrap="square" rtlCol="0">
                  <a:spAutoFit/>
                </a:bodyPr>
                <a:lstStyle/>
                <a:p>
                  <a:pPr defTabSz="914400">
                    <a:defRPr/>
                  </a:pPr>
                  <a:r>
                    <a:rPr lang="en-US" sz="1600" kern="0" dirty="0">
                      <a:solidFill>
                        <a:prstClr val="black"/>
                      </a:solidFill>
                    </a:rPr>
                    <a:t>Framework</a:t>
                  </a:r>
                </a:p>
              </p:txBody>
            </p:sp>
            <p:sp>
              <p:nvSpPr>
                <p:cNvPr id="108" name="TextBox 107"/>
                <p:cNvSpPr txBox="1"/>
                <p:nvPr/>
              </p:nvSpPr>
              <p:spPr>
                <a:xfrm>
                  <a:off x="828665" y="5326604"/>
                  <a:ext cx="2571765" cy="959027"/>
                </a:xfrm>
                <a:prstGeom prst="rect">
                  <a:avLst/>
                </a:prstGeom>
                <a:noFill/>
              </p:spPr>
              <p:txBody>
                <a:bodyPr wrap="square" rtlCol="0">
                  <a:spAutoFit/>
                </a:bodyPr>
                <a:lstStyle/>
                <a:p>
                  <a:pPr defTabSz="914400">
                    <a:defRPr/>
                  </a:pPr>
                  <a:r>
                    <a:rPr lang="en-US" sz="1600" kern="0" dirty="0">
                      <a:solidFill>
                        <a:prstClr val="black"/>
                      </a:solidFill>
                    </a:rPr>
                    <a:t>Resource Manager</a:t>
                  </a:r>
                </a:p>
              </p:txBody>
            </p:sp>
            <p:cxnSp>
              <p:nvCxnSpPr>
                <p:cNvPr id="109" name="Straight Connector 108"/>
                <p:cNvCxnSpPr/>
                <p:nvPr/>
              </p:nvCxnSpPr>
              <p:spPr>
                <a:xfrm>
                  <a:off x="765908" y="3377484"/>
                  <a:ext cx="2235200" cy="7815"/>
                </a:xfrm>
                <a:prstGeom prst="line">
                  <a:avLst/>
                </a:prstGeom>
                <a:noFill/>
                <a:ln w="6350" cap="flat" cmpd="sng" algn="ctr">
                  <a:solidFill>
                    <a:srgbClr val="5B9BD5"/>
                  </a:solidFill>
                  <a:prstDash val="dash"/>
                  <a:miter lim="800000"/>
                </a:ln>
                <a:effectLst/>
              </p:spPr>
            </p:cxnSp>
            <p:cxnSp>
              <p:nvCxnSpPr>
                <p:cNvPr id="110" name="Straight Connector 109"/>
                <p:cNvCxnSpPr/>
                <p:nvPr/>
              </p:nvCxnSpPr>
              <p:spPr>
                <a:xfrm>
                  <a:off x="765908" y="1713376"/>
                  <a:ext cx="2235200" cy="7815"/>
                </a:xfrm>
                <a:prstGeom prst="line">
                  <a:avLst/>
                </a:prstGeom>
                <a:noFill/>
                <a:ln w="6350" cap="flat" cmpd="sng" algn="ctr">
                  <a:solidFill>
                    <a:srgbClr val="5B9BD5"/>
                  </a:solidFill>
                  <a:prstDash val="dash"/>
                  <a:miter lim="800000"/>
                </a:ln>
                <a:effectLst/>
              </p:spPr>
            </p:cxnSp>
            <p:cxnSp>
              <p:nvCxnSpPr>
                <p:cNvPr id="111" name="Straight Connector 110"/>
                <p:cNvCxnSpPr/>
                <p:nvPr/>
              </p:nvCxnSpPr>
              <p:spPr>
                <a:xfrm>
                  <a:off x="687754" y="5104271"/>
                  <a:ext cx="2235200" cy="7815"/>
                </a:xfrm>
                <a:prstGeom prst="line">
                  <a:avLst/>
                </a:prstGeom>
                <a:noFill/>
                <a:ln w="6350" cap="flat" cmpd="sng" algn="ctr">
                  <a:solidFill>
                    <a:srgbClr val="5B9BD5"/>
                  </a:solidFill>
                  <a:prstDash val="dash"/>
                  <a:miter lim="800000"/>
                </a:ln>
                <a:effectLst/>
              </p:spPr>
            </p:cxnSp>
          </p:grpSp>
          <p:cxnSp>
            <p:nvCxnSpPr>
              <p:cNvPr id="100" name="Straight Connector 99"/>
              <p:cNvCxnSpPr/>
              <p:nvPr/>
            </p:nvCxnSpPr>
            <p:spPr>
              <a:xfrm>
                <a:off x="4714967" y="5134561"/>
                <a:ext cx="883685" cy="3317"/>
              </a:xfrm>
              <a:prstGeom prst="line">
                <a:avLst/>
              </a:prstGeom>
              <a:noFill/>
              <a:ln w="6350" cap="flat" cmpd="sng" algn="ctr">
                <a:solidFill>
                  <a:srgbClr val="5B9BD5"/>
                </a:solidFill>
                <a:prstDash val="dash"/>
                <a:miter lim="800000"/>
              </a:ln>
              <a:effectLst/>
            </p:spPr>
          </p:cxnSp>
        </p:grpSp>
        <p:cxnSp>
          <p:nvCxnSpPr>
            <p:cNvPr id="112" name="Straight Connector 111"/>
            <p:cNvCxnSpPr/>
            <p:nvPr/>
          </p:nvCxnSpPr>
          <p:spPr>
            <a:xfrm>
              <a:off x="1287345" y="5024818"/>
              <a:ext cx="291239" cy="0"/>
            </a:xfrm>
            <a:prstGeom prst="line">
              <a:avLst/>
            </a:prstGeom>
            <a:noFill/>
            <a:ln w="50800" cap="rnd" cmpd="sng" algn="ctr">
              <a:solidFill>
                <a:srgbClr val="5B9BD5"/>
              </a:solidFill>
              <a:prstDash val="sysDot"/>
              <a:round/>
            </a:ln>
            <a:effectLst/>
          </p:spPr>
        </p:cxnSp>
        <p:sp>
          <p:nvSpPr>
            <p:cNvPr id="2" name="Curved Right Arrow 1"/>
            <p:cNvSpPr/>
            <p:nvPr/>
          </p:nvSpPr>
          <p:spPr>
            <a:xfrm rot="10800000" flipH="1">
              <a:off x="3065601" y="3533101"/>
              <a:ext cx="297416" cy="1374565"/>
            </a:xfrm>
            <a:prstGeom prst="curvedRightArrow">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prstClr val="black"/>
                </a:solidFill>
              </a:endParaRPr>
            </a:p>
          </p:txBody>
        </p:sp>
      </p:grpSp>
      <p:sp>
        <p:nvSpPr>
          <p:cNvPr id="41" name="Content Placeholder 2"/>
          <p:cNvSpPr txBox="1">
            <a:spLocks/>
          </p:cNvSpPr>
          <p:nvPr/>
        </p:nvSpPr>
        <p:spPr>
          <a:xfrm>
            <a:off x="1577837" y="4793025"/>
            <a:ext cx="9473426" cy="891450"/>
          </a:xfrm>
          <a:prstGeom prst="rect">
            <a:avLst/>
          </a:prstGeom>
        </p:spPr>
        <p:txBody>
          <a:bodyPr>
            <a:normAutofit/>
          </a:bodyPr>
          <a:lstStyle>
            <a:lvl1pPr marL="342409" indent="-342409" algn="l" defTabSz="913108" rtl="0" eaLnBrk="1" latinLnBrk="0" hangingPunct="1">
              <a:spcBef>
                <a:spcPct val="20000"/>
              </a:spcBef>
              <a:buFont typeface="Arial" pitchFamily="34" charset="0"/>
              <a:buChar char="•"/>
              <a:defRPr sz="3300" kern="1200">
                <a:solidFill>
                  <a:schemeClr val="tx1"/>
                </a:solidFill>
                <a:latin typeface="+mn-lt"/>
                <a:ea typeface="+mn-ea"/>
                <a:cs typeface="+mn-cs"/>
              </a:defRPr>
            </a:lvl1pPr>
            <a:lvl2pPr marL="741897" indent="-285348" algn="l" defTabSz="91310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377" indent="-228279" algn="l" defTabSz="91310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7935"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4pPr>
            <a:lvl5pPr marL="2054492"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5pPr>
            <a:lvl6pPr marL="2511043"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6759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4146"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0704" indent="-228279" algn="l" defTabSz="913108"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marL="0" indent="0">
              <a:lnSpc>
                <a:spcPts val="2000"/>
              </a:lnSpc>
              <a:spcBef>
                <a:spcPts val="0"/>
              </a:spcBef>
              <a:buFont typeface="Arial" pitchFamily="34" charset="0"/>
              <a:buNone/>
            </a:pPr>
            <a:r>
              <a:rPr lang="en-US" sz="1800" dirty="0">
                <a:solidFill>
                  <a:prstClr val="black"/>
                </a:solidFill>
              </a:rPr>
              <a:t>Harp is an open-source project developed at Indiana University, it has:</a:t>
            </a:r>
          </a:p>
          <a:p>
            <a:pPr marL="342900" indent="-342900">
              <a:lnSpc>
                <a:spcPts val="2000"/>
              </a:lnSpc>
              <a:spcBef>
                <a:spcPts val="0"/>
              </a:spcBef>
              <a:buFont typeface="Arial" charset="0"/>
              <a:buChar char="•"/>
            </a:pPr>
            <a:r>
              <a:rPr lang="en-US" sz="1800" dirty="0">
                <a:solidFill>
                  <a:prstClr val="black"/>
                </a:solidFill>
              </a:rPr>
              <a:t>MPI-like </a:t>
            </a:r>
            <a:r>
              <a:rPr lang="en-US" sz="1800" b="1" dirty="0">
                <a:solidFill>
                  <a:prstClr val="black"/>
                </a:solidFill>
              </a:rPr>
              <a:t>collective communication </a:t>
            </a:r>
            <a:r>
              <a:rPr lang="en-US" sz="1800" dirty="0">
                <a:solidFill>
                  <a:prstClr val="black"/>
                </a:solidFill>
              </a:rPr>
              <a:t>operations that are highly optimized for big data problems.</a:t>
            </a:r>
          </a:p>
          <a:p>
            <a:pPr marL="342900" indent="-342900">
              <a:lnSpc>
                <a:spcPts val="2000"/>
              </a:lnSpc>
              <a:spcBef>
                <a:spcPts val="0"/>
              </a:spcBef>
              <a:buFont typeface="Arial" charset="0"/>
              <a:buChar char="•"/>
            </a:pPr>
            <a:r>
              <a:rPr lang="en-US" sz="1800" dirty="0">
                <a:solidFill>
                  <a:prstClr val="black"/>
                </a:solidFill>
              </a:rPr>
              <a:t>Harp has efficient and innovative </a:t>
            </a:r>
            <a:r>
              <a:rPr lang="en-US" sz="1800" b="1" dirty="0">
                <a:solidFill>
                  <a:prstClr val="black"/>
                </a:solidFill>
              </a:rPr>
              <a:t>computation models </a:t>
            </a:r>
            <a:r>
              <a:rPr lang="en-US" sz="1800" dirty="0">
                <a:solidFill>
                  <a:prstClr val="black"/>
                </a:solidFill>
              </a:rPr>
              <a:t>for different machine learning problems. </a:t>
            </a:r>
            <a:endParaRPr lang="en-US" dirty="0">
              <a:solidFill>
                <a:prstClr val="black"/>
              </a:solidFill>
            </a:endParaRPr>
          </a:p>
        </p:txBody>
      </p:sp>
      <p:sp>
        <p:nvSpPr>
          <p:cNvPr id="43" name="TextBox 42"/>
          <p:cNvSpPr txBox="1"/>
          <p:nvPr/>
        </p:nvSpPr>
        <p:spPr>
          <a:xfrm>
            <a:off x="1475760" y="5771391"/>
            <a:ext cx="9349739" cy="1015663"/>
          </a:xfrm>
          <a:prstGeom prst="rect">
            <a:avLst/>
          </a:prstGeom>
          <a:noFill/>
        </p:spPr>
        <p:txBody>
          <a:bodyPr wrap="square" rtlCol="0">
            <a:spAutoFit/>
          </a:bodyPr>
          <a:lstStyle/>
          <a:p>
            <a:pPr marL="231775" indent="-231775"/>
            <a:r>
              <a:rPr lang="en-US" sz="1200" dirty="0">
                <a:solidFill>
                  <a:schemeClr val="tx1">
                    <a:lumMod val="65000"/>
                    <a:lumOff val="35000"/>
                  </a:schemeClr>
                </a:solidFill>
              </a:rPr>
              <a:t>[3] J. </a:t>
            </a:r>
            <a:r>
              <a:rPr lang="en-US" sz="1200" dirty="0" err="1">
                <a:solidFill>
                  <a:schemeClr val="tx1">
                    <a:lumMod val="65000"/>
                    <a:lumOff val="35000"/>
                  </a:schemeClr>
                </a:solidFill>
              </a:rPr>
              <a:t>Ekanayake</a:t>
            </a:r>
            <a:r>
              <a:rPr lang="en-US" sz="1200" dirty="0">
                <a:solidFill>
                  <a:schemeClr val="tx1">
                    <a:lumMod val="65000"/>
                    <a:lumOff val="35000"/>
                  </a:schemeClr>
                </a:solidFill>
              </a:rPr>
              <a:t> et. al, “Twister: A Runtime for Iterative MapReduce”, in Proceedings of the 1st International Workshop on MapReduce and its Applications of ACM HPDC 2010 conference.</a:t>
            </a:r>
          </a:p>
          <a:p>
            <a:pPr marL="231775" indent="-231775"/>
            <a:r>
              <a:rPr lang="en-US" sz="1200" dirty="0">
                <a:solidFill>
                  <a:schemeClr val="tx1">
                    <a:lumMod val="65000"/>
                    <a:lumOff val="35000"/>
                  </a:schemeClr>
                </a:solidFill>
              </a:rPr>
              <a:t>[4] T. </a:t>
            </a:r>
            <a:r>
              <a:rPr lang="en-US" sz="1200" dirty="0" err="1">
                <a:solidFill>
                  <a:schemeClr val="tx1">
                    <a:lumMod val="65000"/>
                    <a:lumOff val="35000"/>
                  </a:schemeClr>
                </a:solidFill>
              </a:rPr>
              <a:t>Gunarathne</a:t>
            </a:r>
            <a:r>
              <a:rPr lang="en-US" sz="1200" dirty="0">
                <a:solidFill>
                  <a:schemeClr val="tx1">
                    <a:lumMod val="65000"/>
                    <a:lumOff val="35000"/>
                  </a:schemeClr>
                </a:solidFill>
              </a:rPr>
              <a:t> et. al, “Portable Parallel Programming on Cloud and HPC: Scientific Applications of Twister4Azure”, in Proceedings of 4th IEEE International Conference on Utility and Cloud Computing (UCC 2011).</a:t>
            </a:r>
          </a:p>
          <a:p>
            <a:pPr marL="231775" indent="-231775"/>
            <a:r>
              <a:rPr lang="en-US" sz="1200" dirty="0">
                <a:solidFill>
                  <a:schemeClr val="tx1">
                    <a:lumMod val="65000"/>
                    <a:lumOff val="35000"/>
                  </a:schemeClr>
                </a:solidFill>
              </a:rPr>
              <a:t>[5] B. Zhang et. al, “Harp: Collective Communication on Hadoop,” in Proceedings of IEEE International Conference on Cloud Engineering (IC2E 2015).</a:t>
            </a:r>
          </a:p>
        </p:txBody>
      </p:sp>
    </p:spTree>
    <p:extLst>
      <p:ext uri="{BB962C8B-B14F-4D97-AF65-F5344CB8AC3E}">
        <p14:creationId xmlns:p14="http://schemas.microsoft.com/office/powerpoint/2010/main" val="1170738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4066" y="1618250"/>
            <a:ext cx="5187151" cy="4882758"/>
          </a:xfrm>
        </p:spPr>
        <p:txBody>
          <a:bodyPr>
            <a:normAutofit lnSpcReduction="10000"/>
          </a:bodyPr>
          <a:lstStyle/>
          <a:p>
            <a:pPr marL="0" indent="0">
              <a:buNone/>
            </a:pPr>
            <a:r>
              <a:rPr lang="en-US" sz="2400" dirty="0">
                <a:latin typeface="Montserrat" charset="0"/>
                <a:ea typeface="Montserrat" charset="0"/>
                <a:cs typeface="Montserrat" charset="0"/>
              </a:rPr>
              <a:t>Intel® DAAL is an open-source project that provides:</a:t>
            </a:r>
          </a:p>
          <a:p>
            <a:pPr>
              <a:spcBef>
                <a:spcPts val="1800"/>
              </a:spcBef>
            </a:pPr>
            <a:r>
              <a:rPr lang="en-US" sz="2600" dirty="0">
                <a:latin typeface="Montserrat" charset="0"/>
                <a:ea typeface="Montserrat" charset="0"/>
                <a:cs typeface="Montserrat" charset="0"/>
              </a:rPr>
              <a:t>Algorithms Kernels to Users</a:t>
            </a:r>
          </a:p>
          <a:p>
            <a:pPr marL="754701" lvl="2" indent="-342900"/>
            <a:r>
              <a:rPr lang="en-US" dirty="0">
                <a:latin typeface="Montserrat" charset="0"/>
                <a:ea typeface="Montserrat" charset="0"/>
                <a:cs typeface="Montserrat" charset="0"/>
              </a:rPr>
              <a:t>Batch Mode (Single Node)</a:t>
            </a:r>
          </a:p>
          <a:p>
            <a:pPr marL="754701" lvl="2" indent="-342900"/>
            <a:r>
              <a:rPr lang="en-US" b="1" dirty="0">
                <a:solidFill>
                  <a:srgbClr val="C00000"/>
                </a:solidFill>
                <a:latin typeface="Montserrat" charset="0"/>
                <a:ea typeface="Montserrat" charset="0"/>
                <a:cs typeface="Montserrat" charset="0"/>
              </a:rPr>
              <a:t>Distributed Mode (multi nodes)</a:t>
            </a:r>
          </a:p>
          <a:p>
            <a:pPr marL="754701" lvl="2" indent="-342900"/>
            <a:r>
              <a:rPr lang="en-US" dirty="0">
                <a:latin typeface="Montserrat" charset="0"/>
                <a:ea typeface="Montserrat" charset="0"/>
                <a:cs typeface="Montserrat" charset="0"/>
              </a:rPr>
              <a:t>Streaming Mode (single node)</a:t>
            </a:r>
          </a:p>
          <a:p>
            <a:pPr>
              <a:spcBef>
                <a:spcPts val="1800"/>
              </a:spcBef>
            </a:pPr>
            <a:r>
              <a:rPr lang="en-US" sz="2600" dirty="0">
                <a:latin typeface="Montserrat" charset="0"/>
                <a:ea typeface="Montserrat" charset="0"/>
                <a:cs typeface="Montserrat" charset="0"/>
              </a:rPr>
              <a:t>Data Management &amp; APIs to Developers</a:t>
            </a:r>
          </a:p>
          <a:p>
            <a:pPr marL="754701" lvl="2" indent="-342900"/>
            <a:r>
              <a:rPr lang="en-US" dirty="0">
                <a:latin typeface="Montserrat" charset="0"/>
                <a:ea typeface="Montserrat" charset="0"/>
                <a:cs typeface="Montserrat" charset="0"/>
              </a:rPr>
              <a:t>Data structure, e.g., Table, Map, etc.</a:t>
            </a:r>
          </a:p>
          <a:p>
            <a:pPr marL="754701" lvl="2" indent="-342900"/>
            <a:r>
              <a:rPr lang="en-US" dirty="0">
                <a:latin typeface="Montserrat" charset="0"/>
                <a:ea typeface="Montserrat" charset="0"/>
                <a:cs typeface="Montserrat" charset="0"/>
              </a:rPr>
              <a:t>HPC Kernels and Tools: MKL, TBB, etc.</a:t>
            </a:r>
          </a:p>
          <a:p>
            <a:pPr marL="754701" lvl="2" indent="-342900"/>
            <a:r>
              <a:rPr lang="en-US" dirty="0">
                <a:latin typeface="Montserrat" charset="0"/>
                <a:ea typeface="Montserrat" charset="0"/>
                <a:cs typeface="Montserrat" charset="0"/>
              </a:rPr>
              <a:t>Hardware Support: Compiler</a:t>
            </a:r>
          </a:p>
          <a:p>
            <a:pPr marL="342900" lvl="1" indent="-342900">
              <a:buFont typeface="Arial" panose="020B0604020202020204" pitchFamily="34" charset="0"/>
              <a:buChar char="•"/>
            </a:pPr>
            <a:r>
              <a:rPr lang="en-US" dirty="0">
                <a:latin typeface="Montserrat" charset="0"/>
                <a:ea typeface="Montserrat" charset="0"/>
                <a:cs typeface="Montserrat" charset="0"/>
              </a:rPr>
              <a:t>DAAL used inside the container</a:t>
            </a:r>
          </a:p>
          <a:p>
            <a:pPr marL="640080" lvl="2"/>
            <a:endParaRPr lang="en-US" dirty="0">
              <a:latin typeface="Montserrat" charset="0"/>
              <a:ea typeface="Montserrat" charset="0"/>
              <a:cs typeface="Montserrat" charset="0"/>
            </a:endParaRPr>
          </a:p>
          <a:p>
            <a:pPr marL="0" lvl="1" indent="0">
              <a:buNone/>
            </a:pPr>
            <a:endParaRPr lang="en-US" dirty="0">
              <a:latin typeface="Montserrat" charset="0"/>
              <a:ea typeface="Montserrat" charset="0"/>
              <a:cs typeface="Montserrat" charset="0"/>
            </a:endParaRPr>
          </a:p>
          <a:p>
            <a:endParaRPr lang="en-US" dirty="0">
              <a:latin typeface="Montserrat" charset="0"/>
              <a:ea typeface="Montserrat" charset="0"/>
              <a:cs typeface="Montserrat" charset="0"/>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2" y="-1"/>
            <a:ext cx="12220576" cy="850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294821" y="1193126"/>
            <a:ext cx="2807593" cy="2816455"/>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1698617" y="3846797"/>
            <a:ext cx="2807593" cy="2816455"/>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3244443" y="1193126"/>
            <a:ext cx="2807593" cy="28164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355512" y="1690081"/>
            <a:ext cx="2598368" cy="400110"/>
          </a:xfrm>
          <a:prstGeom prst="rect">
            <a:avLst/>
          </a:prstGeom>
          <a:noFill/>
        </p:spPr>
        <p:txBody>
          <a:bodyPr wrap="square" rtlCol="0">
            <a:spAutoFit/>
          </a:bodyPr>
          <a:lstStyle/>
          <a:p>
            <a:pPr algn="ctr"/>
            <a:r>
              <a:rPr lang="en-US" sz="2000" dirty="0">
                <a:solidFill>
                  <a:prstClr val="white"/>
                </a:solidFill>
                <a:latin typeface="Montserrat" charset="0"/>
                <a:ea typeface="Montserrat" charset="0"/>
                <a:cs typeface="Montserrat" charset="0"/>
              </a:rPr>
              <a:t>Data management</a:t>
            </a:r>
          </a:p>
        </p:txBody>
      </p:sp>
      <p:sp>
        <p:nvSpPr>
          <p:cNvPr id="11" name="TextBox 10"/>
          <p:cNvSpPr txBox="1"/>
          <p:nvPr/>
        </p:nvSpPr>
        <p:spPr>
          <a:xfrm>
            <a:off x="4047355" y="1679356"/>
            <a:ext cx="1804875" cy="400110"/>
          </a:xfrm>
          <a:prstGeom prst="rect">
            <a:avLst/>
          </a:prstGeom>
          <a:noFill/>
        </p:spPr>
        <p:txBody>
          <a:bodyPr wrap="square" rtlCol="0">
            <a:spAutoFit/>
          </a:bodyPr>
          <a:lstStyle/>
          <a:p>
            <a:r>
              <a:rPr lang="en-US" sz="2000" dirty="0">
                <a:solidFill>
                  <a:prstClr val="white"/>
                </a:solidFill>
                <a:latin typeface="Montserrat" charset="0"/>
                <a:ea typeface="Montserrat" charset="0"/>
                <a:cs typeface="Montserrat" charset="0"/>
              </a:rPr>
              <a:t>Algorithms</a:t>
            </a:r>
          </a:p>
        </p:txBody>
      </p:sp>
      <p:sp>
        <p:nvSpPr>
          <p:cNvPr id="12" name="TextBox 11"/>
          <p:cNvSpPr txBox="1"/>
          <p:nvPr/>
        </p:nvSpPr>
        <p:spPr>
          <a:xfrm>
            <a:off x="2424240" y="4413924"/>
            <a:ext cx="1804875" cy="400110"/>
          </a:xfrm>
          <a:prstGeom prst="rect">
            <a:avLst/>
          </a:prstGeom>
          <a:noFill/>
        </p:spPr>
        <p:txBody>
          <a:bodyPr wrap="square" rtlCol="0">
            <a:spAutoFit/>
          </a:bodyPr>
          <a:lstStyle/>
          <a:p>
            <a:r>
              <a:rPr lang="en-US" sz="2000" dirty="0">
                <a:solidFill>
                  <a:prstClr val="white"/>
                </a:solidFill>
                <a:latin typeface="Montserrat" charset="0"/>
                <a:ea typeface="Montserrat" charset="0"/>
                <a:cs typeface="Montserrat" charset="0"/>
              </a:rPr>
              <a:t>Services</a:t>
            </a:r>
          </a:p>
        </p:txBody>
      </p:sp>
      <p:sp>
        <p:nvSpPr>
          <p:cNvPr id="13" name="TextBox 12"/>
          <p:cNvSpPr txBox="1"/>
          <p:nvPr/>
        </p:nvSpPr>
        <p:spPr>
          <a:xfrm>
            <a:off x="761177" y="2118925"/>
            <a:ext cx="2389142" cy="1384995"/>
          </a:xfrm>
          <a:prstGeom prst="rect">
            <a:avLst/>
          </a:prstGeom>
          <a:noFill/>
        </p:spPr>
        <p:txBody>
          <a:bodyPr wrap="square" rtlCol="0">
            <a:spAutoFit/>
          </a:bodyPr>
          <a:lstStyle/>
          <a:p>
            <a:r>
              <a:rPr lang="en-US" sz="1400" dirty="0">
                <a:solidFill>
                  <a:prstClr val="white"/>
                </a:solidFill>
                <a:latin typeface="Montserrat" charset="0"/>
                <a:ea typeface="Montserrat" charset="0"/>
                <a:cs typeface="Montserrat" charset="0"/>
              </a:rPr>
              <a:t>Data sources</a:t>
            </a:r>
          </a:p>
          <a:p>
            <a:r>
              <a:rPr lang="en-US" sz="1400" dirty="0">
                <a:solidFill>
                  <a:prstClr val="white"/>
                </a:solidFill>
                <a:latin typeface="Montserrat" charset="0"/>
                <a:ea typeface="Montserrat" charset="0"/>
                <a:cs typeface="Montserrat" charset="0"/>
              </a:rPr>
              <a:t>Data dictionaries</a:t>
            </a:r>
          </a:p>
          <a:p>
            <a:r>
              <a:rPr lang="en-US" sz="1400" dirty="0">
                <a:solidFill>
                  <a:prstClr val="white"/>
                </a:solidFill>
                <a:latin typeface="Montserrat" charset="0"/>
                <a:ea typeface="Montserrat" charset="0"/>
                <a:cs typeface="Montserrat" charset="0"/>
              </a:rPr>
              <a:t>Data model</a:t>
            </a:r>
          </a:p>
          <a:p>
            <a:r>
              <a:rPr lang="en-US" sz="1400" dirty="0">
                <a:solidFill>
                  <a:prstClr val="white"/>
                </a:solidFill>
                <a:latin typeface="Montserrat" charset="0"/>
                <a:ea typeface="Montserrat" charset="0"/>
                <a:cs typeface="Montserrat" charset="0"/>
              </a:rPr>
              <a:t>Numeric tables and matrices</a:t>
            </a:r>
          </a:p>
          <a:p>
            <a:r>
              <a:rPr lang="en-US" sz="1400" dirty="0">
                <a:solidFill>
                  <a:prstClr val="white"/>
                </a:solidFill>
                <a:latin typeface="Montserrat" charset="0"/>
                <a:ea typeface="Montserrat" charset="0"/>
                <a:cs typeface="Montserrat" charset="0"/>
              </a:rPr>
              <a:t>Compression</a:t>
            </a:r>
          </a:p>
        </p:txBody>
      </p:sp>
      <p:sp>
        <p:nvSpPr>
          <p:cNvPr id="14" name="TextBox 13"/>
          <p:cNvSpPr txBox="1"/>
          <p:nvPr/>
        </p:nvSpPr>
        <p:spPr>
          <a:xfrm>
            <a:off x="4229115" y="2206246"/>
            <a:ext cx="1558375" cy="738664"/>
          </a:xfrm>
          <a:prstGeom prst="rect">
            <a:avLst/>
          </a:prstGeom>
          <a:noFill/>
        </p:spPr>
        <p:txBody>
          <a:bodyPr wrap="square" rtlCol="0">
            <a:spAutoFit/>
          </a:bodyPr>
          <a:lstStyle/>
          <a:p>
            <a:r>
              <a:rPr lang="en-US" sz="1400" dirty="0">
                <a:solidFill>
                  <a:prstClr val="white"/>
                </a:solidFill>
                <a:latin typeface="Montserrat" charset="0"/>
                <a:ea typeface="Montserrat" charset="0"/>
                <a:cs typeface="Montserrat" charset="0"/>
              </a:rPr>
              <a:t>Analysis</a:t>
            </a:r>
          </a:p>
          <a:p>
            <a:r>
              <a:rPr lang="en-US" sz="1400" dirty="0">
                <a:solidFill>
                  <a:prstClr val="white"/>
                </a:solidFill>
                <a:latin typeface="Montserrat" charset="0"/>
                <a:ea typeface="Montserrat" charset="0"/>
                <a:cs typeface="Montserrat" charset="0"/>
              </a:rPr>
              <a:t>Training</a:t>
            </a:r>
          </a:p>
          <a:p>
            <a:r>
              <a:rPr lang="en-US" sz="1400" dirty="0">
                <a:solidFill>
                  <a:prstClr val="white"/>
                </a:solidFill>
                <a:latin typeface="Montserrat" charset="0"/>
                <a:ea typeface="Montserrat" charset="0"/>
                <a:cs typeface="Montserrat" charset="0"/>
              </a:rPr>
              <a:t>Prediction</a:t>
            </a:r>
          </a:p>
        </p:txBody>
      </p:sp>
      <p:sp>
        <p:nvSpPr>
          <p:cNvPr id="15" name="TextBox 14"/>
          <p:cNvSpPr txBox="1"/>
          <p:nvPr/>
        </p:nvSpPr>
        <p:spPr>
          <a:xfrm>
            <a:off x="2392091" y="4947604"/>
            <a:ext cx="2052708" cy="954107"/>
          </a:xfrm>
          <a:prstGeom prst="rect">
            <a:avLst/>
          </a:prstGeom>
          <a:noFill/>
        </p:spPr>
        <p:txBody>
          <a:bodyPr wrap="square" rtlCol="0">
            <a:spAutoFit/>
          </a:bodyPr>
          <a:lstStyle/>
          <a:p>
            <a:r>
              <a:rPr lang="en-US" sz="1400" dirty="0">
                <a:solidFill>
                  <a:prstClr val="white"/>
                </a:solidFill>
                <a:latin typeface="Montserrat" charset="0"/>
                <a:ea typeface="Montserrat" charset="0"/>
                <a:cs typeface="Montserrat" charset="0"/>
              </a:rPr>
              <a:t>Memory allocation</a:t>
            </a:r>
          </a:p>
          <a:p>
            <a:r>
              <a:rPr lang="en-US" sz="1400" dirty="0">
                <a:solidFill>
                  <a:prstClr val="white"/>
                </a:solidFill>
                <a:latin typeface="Montserrat" charset="0"/>
                <a:ea typeface="Montserrat" charset="0"/>
                <a:cs typeface="Montserrat" charset="0"/>
              </a:rPr>
              <a:t>Error handling</a:t>
            </a:r>
          </a:p>
          <a:p>
            <a:r>
              <a:rPr lang="en-US" sz="1400" dirty="0">
                <a:solidFill>
                  <a:prstClr val="white"/>
                </a:solidFill>
                <a:latin typeface="Montserrat" charset="0"/>
                <a:ea typeface="Montserrat" charset="0"/>
                <a:cs typeface="Montserrat" charset="0"/>
              </a:rPr>
              <a:t>Collections</a:t>
            </a:r>
          </a:p>
          <a:p>
            <a:r>
              <a:rPr lang="en-US" sz="1400" dirty="0">
                <a:solidFill>
                  <a:prstClr val="white"/>
                </a:solidFill>
                <a:latin typeface="Montserrat" charset="0"/>
                <a:ea typeface="Montserrat" charset="0"/>
                <a:cs typeface="Montserrat" charset="0"/>
              </a:rPr>
              <a:t>Shared pointers</a:t>
            </a:r>
          </a:p>
        </p:txBody>
      </p:sp>
    </p:spTree>
    <p:extLst>
      <p:ext uri="{BB962C8B-B14F-4D97-AF65-F5344CB8AC3E}">
        <p14:creationId xmlns:p14="http://schemas.microsoft.com/office/powerpoint/2010/main" val="917865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349004" y="976500"/>
            <a:ext cx="4073374" cy="1754326"/>
          </a:xfrm>
          <a:prstGeom prst="rect">
            <a:avLst/>
          </a:prstGeom>
          <a:noFill/>
        </p:spPr>
        <p:txBody>
          <a:bodyPr wrap="square" rtlCol="0">
            <a:spAutoFit/>
          </a:bodyPr>
          <a:lstStyle/>
          <a:p>
            <a:pPr defTabSz="914400"/>
            <a:r>
              <a:rPr lang="en-US" sz="1800" dirty="0">
                <a:solidFill>
                  <a:prstClr val="white"/>
                </a:solidFill>
              </a:rPr>
              <a:t>HPC-ABDS is Cloud-HPC interoperable software with the performance of HPC (High Performance Computing) and the rich functionality of the commodity Apache Big Data Stack. This concept is illustrated by Harp-DAAL.</a:t>
            </a:r>
          </a:p>
        </p:txBody>
      </p:sp>
      <p:sp>
        <p:nvSpPr>
          <p:cNvPr id="10" name="TextBox 9"/>
          <p:cNvSpPr txBox="1"/>
          <p:nvPr/>
        </p:nvSpPr>
        <p:spPr>
          <a:xfrm>
            <a:off x="6349004" y="2992495"/>
            <a:ext cx="4408336" cy="3139321"/>
          </a:xfrm>
          <a:prstGeom prst="rect">
            <a:avLst/>
          </a:prstGeom>
          <a:noFill/>
        </p:spPr>
        <p:txBody>
          <a:bodyPr wrap="square" rtlCol="0">
            <a:spAutoFit/>
          </a:bodyPr>
          <a:lstStyle/>
          <a:p>
            <a:pPr marL="285750" indent="-285750" defTabSz="914400">
              <a:buFont typeface="Arial" charset="0"/>
              <a:buChar char="•"/>
            </a:pPr>
            <a:r>
              <a:rPr lang="en-US" sz="1800" dirty="0">
                <a:solidFill>
                  <a:prstClr val="white"/>
                </a:solidFill>
              </a:rPr>
              <a:t>High Level Usability: Python Interface, well documented and packaged modules</a:t>
            </a:r>
          </a:p>
          <a:p>
            <a:pPr marL="285750" indent="-285750" defTabSz="914400">
              <a:buFont typeface="Arial" charset="0"/>
              <a:buChar char="•"/>
            </a:pPr>
            <a:endParaRPr lang="en-US" sz="1800" dirty="0">
              <a:solidFill>
                <a:prstClr val="white"/>
              </a:solidFill>
            </a:endParaRPr>
          </a:p>
          <a:p>
            <a:pPr marL="285750" indent="-285750" defTabSz="914400">
              <a:buFont typeface="Arial" charset="0"/>
              <a:buChar char="•"/>
            </a:pPr>
            <a:r>
              <a:rPr lang="en-US" sz="1800" dirty="0">
                <a:solidFill>
                  <a:prstClr val="white"/>
                </a:solidFill>
              </a:rPr>
              <a:t>Middle Level Data-Centric Abstractions: Computation Model and optimized communication patterns </a:t>
            </a:r>
          </a:p>
          <a:p>
            <a:pPr marL="285750" indent="-285750" defTabSz="914400">
              <a:buFont typeface="Arial" charset="0"/>
              <a:buChar char="•"/>
            </a:pPr>
            <a:endParaRPr lang="en-US" sz="1800" dirty="0">
              <a:solidFill>
                <a:prstClr val="white"/>
              </a:solidFill>
            </a:endParaRPr>
          </a:p>
          <a:p>
            <a:pPr marL="285750" indent="-285750" defTabSz="914400">
              <a:buFont typeface="Arial" charset="0"/>
              <a:buChar char="•"/>
            </a:pPr>
            <a:r>
              <a:rPr lang="en-US" sz="1800" dirty="0">
                <a:solidFill>
                  <a:prstClr val="white"/>
                </a:solidFill>
              </a:rPr>
              <a:t>Low Level optimized for Performance: HPC kernels Intel® DAAL and advanced hardware </a:t>
            </a:r>
            <a:r>
              <a:rPr lang="en-US" sz="1800">
                <a:solidFill>
                  <a:prstClr val="white"/>
                </a:solidFill>
              </a:rPr>
              <a:t>platforms  such </a:t>
            </a:r>
            <a:r>
              <a:rPr lang="en-US" sz="1800" dirty="0">
                <a:solidFill>
                  <a:prstClr val="white"/>
                </a:solidFill>
              </a:rPr>
              <a:t>as Xeon and Xeon Phi</a:t>
            </a:r>
          </a:p>
        </p:txBody>
      </p:sp>
      <p:sp>
        <p:nvSpPr>
          <p:cNvPr id="2" name="Rectangle 1"/>
          <p:cNvSpPr/>
          <p:nvPr/>
        </p:nvSpPr>
        <p:spPr>
          <a:xfrm>
            <a:off x="296187" y="5742935"/>
            <a:ext cx="2704330" cy="1446550"/>
          </a:xfrm>
          <a:prstGeom prst="rect">
            <a:avLst/>
          </a:prstGeom>
        </p:spPr>
        <p:txBody>
          <a:bodyPr wrap="none">
            <a:spAutoFit/>
          </a:bodyPr>
          <a:lstStyle/>
          <a:p>
            <a:pPr defTabSz="914400"/>
            <a:r>
              <a:rPr lang="en-US" altLang="en-US" sz="4400" dirty="0">
                <a:solidFill>
                  <a:srgbClr val="72A1A8"/>
                </a:solidFill>
                <a:latin typeface="Montserrat" charset="0"/>
                <a:ea typeface="Montserrat" charset="0"/>
                <a:cs typeface="Montserrat" charset="0"/>
              </a:rPr>
              <a:t>Harp-DAAL</a:t>
            </a:r>
          </a:p>
          <a:p>
            <a:pPr defTabSz="914400"/>
            <a:endParaRPr lang="en-US" sz="4400" dirty="0">
              <a:solidFill>
                <a:srgbClr val="72A1A8"/>
              </a:solidFill>
              <a:latin typeface="Montserrat" charset="0"/>
              <a:ea typeface="Montserrat" charset="0"/>
              <a:cs typeface="Montserrat" charset="0"/>
            </a:endParaRPr>
          </a:p>
        </p:txBody>
      </p:sp>
      <p:grpSp>
        <p:nvGrpSpPr>
          <p:cNvPr id="4" name="Group 3">
            <a:extLst>
              <a:ext uri="{FF2B5EF4-FFF2-40B4-BE49-F238E27FC236}">
                <a16:creationId xmlns:a16="http://schemas.microsoft.com/office/drawing/2014/main" id="{8CBB37FB-B821-4069-9722-29D23271F0BB}"/>
              </a:ext>
            </a:extLst>
          </p:cNvPr>
          <p:cNvGrpSpPr/>
          <p:nvPr/>
        </p:nvGrpSpPr>
        <p:grpSpPr>
          <a:xfrm>
            <a:off x="9619" y="1113136"/>
            <a:ext cx="5620813" cy="4271818"/>
            <a:chOff x="9619" y="1113136"/>
            <a:chExt cx="5620813" cy="4271818"/>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9" y="1113136"/>
              <a:ext cx="5620813" cy="4271818"/>
            </a:xfrm>
            <a:prstGeom prst="rect">
              <a:avLst/>
            </a:prstGeom>
          </p:spPr>
        </p:pic>
        <p:sp>
          <p:nvSpPr>
            <p:cNvPr id="3" name="Rectangle 2">
              <a:extLst>
                <a:ext uri="{FF2B5EF4-FFF2-40B4-BE49-F238E27FC236}">
                  <a16:creationId xmlns:a16="http://schemas.microsoft.com/office/drawing/2014/main" id="{E2704413-39D0-46A2-97BA-8D76522F1825}"/>
                </a:ext>
              </a:extLst>
            </p:cNvPr>
            <p:cNvSpPr/>
            <p:nvPr/>
          </p:nvSpPr>
          <p:spPr>
            <a:xfrm>
              <a:off x="594987" y="2473890"/>
              <a:ext cx="1402914" cy="851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Big Model Parameters</a:t>
              </a:r>
            </a:p>
          </p:txBody>
        </p:sp>
        <p:sp>
          <p:nvSpPr>
            <p:cNvPr id="7" name="Rectangle 6">
              <a:extLst>
                <a:ext uri="{FF2B5EF4-FFF2-40B4-BE49-F238E27FC236}">
                  <a16:creationId xmlns:a16="http://schemas.microsoft.com/office/drawing/2014/main" id="{CE142A52-177C-48D4-BD10-53ADA5A701B7}"/>
                </a:ext>
              </a:extLst>
            </p:cNvPr>
            <p:cNvSpPr/>
            <p:nvPr/>
          </p:nvSpPr>
          <p:spPr>
            <a:xfrm>
              <a:off x="3590795" y="2473890"/>
              <a:ext cx="1469719" cy="8517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Big Model Parameters</a:t>
              </a:r>
            </a:p>
          </p:txBody>
        </p:sp>
      </p:grpSp>
    </p:spTree>
    <p:extLst>
      <p:ext uri="{BB962C8B-B14F-4D97-AF65-F5344CB8AC3E}">
        <p14:creationId xmlns:p14="http://schemas.microsoft.com/office/powerpoint/2010/main" val="809359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5662" y="584279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r>
              <a:rPr lang="en-US" altLang="en-US" sz="5300" dirty="0">
                <a:solidFill>
                  <a:srgbClr val="263338"/>
                </a:solidFill>
                <a:latin typeface="Montserrat" charset="0"/>
                <a:ea typeface="Montserrat" charset="0"/>
                <a:cs typeface="Montserrat" charset="0"/>
              </a:rPr>
              <a:t>Collectives</a:t>
            </a:r>
            <a:br>
              <a:rPr lang="en-US" altLang="en-US" dirty="0">
                <a:solidFill>
                  <a:srgbClr val="263338"/>
                </a:solidFill>
                <a:latin typeface="Montserrat" charset="0"/>
                <a:ea typeface="Montserrat" charset="0"/>
                <a:cs typeface="Montserrat" charset="0"/>
              </a:rPr>
            </a:br>
            <a:endParaRPr lang="x-none" altLang="en-US" sz="3200" dirty="0">
              <a:solidFill>
                <a:srgbClr val="72A1A8"/>
              </a:solidFill>
              <a:latin typeface="Montserrat" charset="0"/>
              <a:ea typeface="Montserrat" charset="0"/>
              <a:cs typeface="Montserrat" charset="0"/>
            </a:endParaRPr>
          </a:p>
        </p:txBody>
      </p:sp>
      <p:sp>
        <p:nvSpPr>
          <p:cNvPr id="8" name="Rectangle 7">
            <a:extLst>
              <a:ext uri="{FF2B5EF4-FFF2-40B4-BE49-F238E27FC236}">
                <a16:creationId xmlns:a16="http://schemas.microsoft.com/office/drawing/2014/main" id="{4D5C0770-D19E-4327-A969-0BC645E6D687}"/>
              </a:ext>
            </a:extLst>
          </p:cNvPr>
          <p:cNvSpPr/>
          <p:nvPr/>
        </p:nvSpPr>
        <p:spPr>
          <a:xfrm>
            <a:off x="6348614" y="2147197"/>
            <a:ext cx="1645920" cy="5486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solidFill>
                  <a:schemeClr val="accent1">
                    <a:lumMod val="50000"/>
                  </a:schemeClr>
                </a:solidFill>
                <a:latin typeface="Montserrat" charset="0"/>
              </a:rPr>
              <a:t>allreduce</a:t>
            </a:r>
            <a:endParaRPr lang="en-US" b="1" dirty="0">
              <a:solidFill>
                <a:schemeClr val="accent1">
                  <a:lumMod val="50000"/>
                </a:schemeClr>
              </a:solidFill>
              <a:latin typeface="Montserrat" charset="0"/>
            </a:endParaRPr>
          </a:p>
        </p:txBody>
      </p:sp>
      <p:pic>
        <p:nvPicPr>
          <p:cNvPr id="9" name="Picture 8">
            <a:extLst>
              <a:ext uri="{FF2B5EF4-FFF2-40B4-BE49-F238E27FC236}">
                <a16:creationId xmlns:a16="http://schemas.microsoft.com/office/drawing/2014/main" id="{743CF6F5-3D45-4095-AB71-6580F4AF1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4923" y="902641"/>
            <a:ext cx="2853302" cy="1113088"/>
          </a:xfrm>
          <a:prstGeom prst="rect">
            <a:avLst/>
          </a:prstGeom>
          <a:solidFill>
            <a:srgbClr val="263338"/>
          </a:solidFill>
        </p:spPr>
      </p:pic>
      <p:sp>
        <p:nvSpPr>
          <p:cNvPr id="12" name="Rectangle 11">
            <a:extLst>
              <a:ext uri="{FF2B5EF4-FFF2-40B4-BE49-F238E27FC236}">
                <a16:creationId xmlns:a16="http://schemas.microsoft.com/office/drawing/2014/main" id="{4E24CBF3-3D88-4173-A406-A4767979BD11}"/>
              </a:ext>
            </a:extLst>
          </p:cNvPr>
          <p:cNvSpPr/>
          <p:nvPr/>
        </p:nvSpPr>
        <p:spPr>
          <a:xfrm>
            <a:off x="3346204" y="2135781"/>
            <a:ext cx="1645920" cy="5400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reduce</a:t>
            </a:r>
          </a:p>
        </p:txBody>
      </p:sp>
      <p:pic>
        <p:nvPicPr>
          <p:cNvPr id="13" name="Picture 12">
            <a:extLst>
              <a:ext uri="{FF2B5EF4-FFF2-40B4-BE49-F238E27FC236}">
                <a16:creationId xmlns:a16="http://schemas.microsoft.com/office/drawing/2014/main" id="{E0B6C9A1-14C7-4489-AC51-1E5827B8D0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18" y="902641"/>
            <a:ext cx="2701082" cy="1113088"/>
          </a:xfrm>
          <a:prstGeom prst="rect">
            <a:avLst/>
          </a:prstGeom>
          <a:solidFill>
            <a:srgbClr val="507A80"/>
          </a:solidFill>
          <a:ln>
            <a:noFill/>
          </a:ln>
        </p:spPr>
      </p:pic>
      <p:pic>
        <p:nvPicPr>
          <p:cNvPr id="14" name="Picture 13">
            <a:extLst>
              <a:ext uri="{FF2B5EF4-FFF2-40B4-BE49-F238E27FC236}">
                <a16:creationId xmlns:a16="http://schemas.microsoft.com/office/drawing/2014/main" id="{9445DB97-7501-4A27-A54B-C8E4972018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5224" y="902641"/>
            <a:ext cx="2493051" cy="1062389"/>
          </a:xfrm>
          <a:prstGeom prst="rect">
            <a:avLst/>
          </a:prstGeom>
          <a:solidFill>
            <a:srgbClr val="507A80"/>
          </a:solidFill>
          <a:ln>
            <a:noFill/>
          </a:ln>
        </p:spPr>
      </p:pic>
      <p:sp>
        <p:nvSpPr>
          <p:cNvPr id="15" name="Rectangle 14">
            <a:extLst>
              <a:ext uri="{FF2B5EF4-FFF2-40B4-BE49-F238E27FC236}">
                <a16:creationId xmlns:a16="http://schemas.microsoft.com/office/drawing/2014/main" id="{93C65504-FD08-4185-AD17-9987BCFCCE47}"/>
              </a:ext>
            </a:extLst>
          </p:cNvPr>
          <p:cNvSpPr/>
          <p:nvPr/>
        </p:nvSpPr>
        <p:spPr>
          <a:xfrm>
            <a:off x="9749825" y="5094649"/>
            <a:ext cx="1645920" cy="5486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rotate</a:t>
            </a:r>
          </a:p>
        </p:txBody>
      </p:sp>
      <p:pic>
        <p:nvPicPr>
          <p:cNvPr id="16" name="Picture 15">
            <a:extLst>
              <a:ext uri="{FF2B5EF4-FFF2-40B4-BE49-F238E27FC236}">
                <a16:creationId xmlns:a16="http://schemas.microsoft.com/office/drawing/2014/main" id="{6F596A56-DA0D-406C-8E19-691F854B0C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3056" y="3123305"/>
            <a:ext cx="2759458" cy="1674326"/>
          </a:xfrm>
          <a:prstGeom prst="rect">
            <a:avLst/>
          </a:prstGeom>
        </p:spPr>
      </p:pic>
      <p:sp>
        <p:nvSpPr>
          <p:cNvPr id="18" name="Rectangle 17">
            <a:extLst>
              <a:ext uri="{FF2B5EF4-FFF2-40B4-BE49-F238E27FC236}">
                <a16:creationId xmlns:a16="http://schemas.microsoft.com/office/drawing/2014/main" id="{B9E7F4A9-4158-423B-A97D-9EDE0DA5EF8E}"/>
              </a:ext>
            </a:extLst>
          </p:cNvPr>
          <p:cNvSpPr/>
          <p:nvPr/>
        </p:nvSpPr>
        <p:spPr>
          <a:xfrm>
            <a:off x="5346856" y="5131997"/>
            <a:ext cx="1645920" cy="59898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push &amp; pull</a:t>
            </a:r>
          </a:p>
        </p:txBody>
      </p:sp>
      <p:pic>
        <p:nvPicPr>
          <p:cNvPr id="19" name="Picture 18">
            <a:extLst>
              <a:ext uri="{FF2B5EF4-FFF2-40B4-BE49-F238E27FC236}">
                <a16:creationId xmlns:a16="http://schemas.microsoft.com/office/drawing/2014/main" id="{BFB06AB5-8DF0-40F8-961D-6A16248B9C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795" y="3154760"/>
            <a:ext cx="2754245" cy="2023254"/>
          </a:xfrm>
          <a:prstGeom prst="rect">
            <a:avLst/>
          </a:prstGeom>
        </p:spPr>
      </p:pic>
      <p:pic>
        <p:nvPicPr>
          <p:cNvPr id="20" name="Picture 19">
            <a:extLst>
              <a:ext uri="{FF2B5EF4-FFF2-40B4-BE49-F238E27FC236}">
                <a16:creationId xmlns:a16="http://schemas.microsoft.com/office/drawing/2014/main" id="{1DA163D0-BDCD-4C2B-81C3-7177CFC0AA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8614" y="3123304"/>
            <a:ext cx="2740868" cy="2054709"/>
          </a:xfrm>
          <a:prstGeom prst="rect">
            <a:avLst/>
          </a:prstGeom>
        </p:spPr>
      </p:pic>
      <p:sp>
        <p:nvSpPr>
          <p:cNvPr id="22" name="Rectangle 21">
            <a:extLst>
              <a:ext uri="{FF2B5EF4-FFF2-40B4-BE49-F238E27FC236}">
                <a16:creationId xmlns:a16="http://schemas.microsoft.com/office/drawing/2014/main" id="{646610BC-C160-462C-AC05-EC46767DA0DA}"/>
              </a:ext>
            </a:extLst>
          </p:cNvPr>
          <p:cNvSpPr/>
          <p:nvPr/>
        </p:nvSpPr>
        <p:spPr>
          <a:xfrm>
            <a:off x="9578195" y="2265099"/>
            <a:ext cx="1645920" cy="5826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a:solidFill>
                  <a:schemeClr val="accent1">
                    <a:lumMod val="50000"/>
                  </a:schemeClr>
                </a:solidFill>
                <a:latin typeface="Montserrat" charset="0"/>
              </a:rPr>
              <a:t>allgather</a:t>
            </a:r>
            <a:endParaRPr lang="en-US" b="1" dirty="0">
              <a:solidFill>
                <a:schemeClr val="accent1">
                  <a:lumMod val="50000"/>
                </a:schemeClr>
              </a:solidFill>
              <a:latin typeface="Montserrat" charset="0"/>
            </a:endParaRPr>
          </a:p>
        </p:txBody>
      </p:sp>
      <p:sp>
        <p:nvSpPr>
          <p:cNvPr id="23" name="Rectangle 22">
            <a:extLst>
              <a:ext uri="{FF2B5EF4-FFF2-40B4-BE49-F238E27FC236}">
                <a16:creationId xmlns:a16="http://schemas.microsoft.com/office/drawing/2014/main" id="{2E3F84C2-CD9E-4F65-B77E-36CCD70093A5}"/>
              </a:ext>
            </a:extLst>
          </p:cNvPr>
          <p:cNvSpPr/>
          <p:nvPr/>
        </p:nvSpPr>
        <p:spPr>
          <a:xfrm>
            <a:off x="645899" y="5204253"/>
            <a:ext cx="1645920" cy="5826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Regroup (shuffle)</a:t>
            </a:r>
          </a:p>
        </p:txBody>
      </p:sp>
      <p:pic>
        <p:nvPicPr>
          <p:cNvPr id="24" name="Picture 23">
            <a:extLst>
              <a:ext uri="{FF2B5EF4-FFF2-40B4-BE49-F238E27FC236}">
                <a16:creationId xmlns:a16="http://schemas.microsoft.com/office/drawing/2014/main" id="{C96AB789-B951-4D7D-BE1B-592A02406E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318" y="3128467"/>
            <a:ext cx="3227886" cy="2038516"/>
          </a:xfrm>
          <a:prstGeom prst="rect">
            <a:avLst/>
          </a:prstGeom>
        </p:spPr>
      </p:pic>
      <p:pic>
        <p:nvPicPr>
          <p:cNvPr id="25" name="Picture 24">
            <a:extLst>
              <a:ext uri="{FF2B5EF4-FFF2-40B4-BE49-F238E27FC236}">
                <a16:creationId xmlns:a16="http://schemas.microsoft.com/office/drawing/2014/main" id="{B02CF49D-B9E2-4C93-8E37-1BA3263651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9796" y="827135"/>
            <a:ext cx="3102718" cy="1594382"/>
          </a:xfrm>
          <a:prstGeom prst="rect">
            <a:avLst/>
          </a:prstGeom>
        </p:spPr>
      </p:pic>
      <p:sp>
        <p:nvSpPr>
          <p:cNvPr id="26" name="Rectangle 25">
            <a:extLst>
              <a:ext uri="{FF2B5EF4-FFF2-40B4-BE49-F238E27FC236}">
                <a16:creationId xmlns:a16="http://schemas.microsoft.com/office/drawing/2014/main" id="{5CE7A705-DBCB-4655-BC46-1F316AC29864}"/>
              </a:ext>
            </a:extLst>
          </p:cNvPr>
          <p:cNvSpPr/>
          <p:nvPr/>
        </p:nvSpPr>
        <p:spPr>
          <a:xfrm>
            <a:off x="551585" y="2135782"/>
            <a:ext cx="1645920" cy="5400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accent1">
                    <a:lumMod val="50000"/>
                  </a:schemeClr>
                </a:solidFill>
                <a:latin typeface="Montserrat" charset="0"/>
              </a:rPr>
              <a:t>broadcast</a:t>
            </a:r>
          </a:p>
        </p:txBody>
      </p:sp>
    </p:spTree>
    <p:extLst>
      <p:ext uri="{BB962C8B-B14F-4D97-AF65-F5344CB8AC3E}">
        <p14:creationId xmlns:p14="http://schemas.microsoft.com/office/powerpoint/2010/main" val="104987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4" y="587235"/>
            <a:ext cx="11461897" cy="4157330"/>
          </a:xfrm>
          <a:prstGeom prst="rect">
            <a:avLst/>
          </a:prstGeom>
        </p:spPr>
      </p:pic>
      <p:grpSp>
        <p:nvGrpSpPr>
          <p:cNvPr id="3" name="Group 2">
            <a:extLst>
              <a:ext uri="{FF2B5EF4-FFF2-40B4-BE49-F238E27FC236}">
                <a16:creationId xmlns:a16="http://schemas.microsoft.com/office/drawing/2014/main" id="{D942C237-CBDB-4B65-8BF5-5393FA175F5E}"/>
              </a:ext>
            </a:extLst>
          </p:cNvPr>
          <p:cNvGrpSpPr/>
          <p:nvPr/>
        </p:nvGrpSpPr>
        <p:grpSpPr>
          <a:xfrm>
            <a:off x="205929" y="4744565"/>
            <a:ext cx="11588469" cy="1569660"/>
            <a:chOff x="223993" y="4266954"/>
            <a:chExt cx="11588469" cy="1569660"/>
          </a:xfrm>
        </p:grpSpPr>
        <p:sp>
          <p:nvSpPr>
            <p:cNvPr id="5" name="TextBox 4"/>
            <p:cNvSpPr txBox="1"/>
            <p:nvPr/>
          </p:nvSpPr>
          <p:spPr>
            <a:xfrm>
              <a:off x="223993" y="4266954"/>
              <a:ext cx="4255539"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Datasets: 5 million points, 10 thousand centroids, 10 feature dimensions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10 to 20 nodes</a:t>
              </a:r>
              <a:r>
                <a:rPr kumimoji="0" lang="en-US" sz="1600" b="0" i="0" u="none" strike="noStrike" kern="1200" cap="none" spc="0" normalizeH="0" noProof="0" dirty="0">
                  <a:ln>
                    <a:noFill/>
                  </a:ln>
                  <a:solidFill>
                    <a:prstClr val="black"/>
                  </a:solidFill>
                  <a:effectLst/>
                  <a:uLnTx/>
                  <a:uFillTx/>
                  <a:latin typeface="Calibri" panose="020F0502020204030204"/>
                  <a:ea typeface="+mn-ea"/>
                  <a:cs typeface="+mn-cs"/>
                </a:rPr>
                <a:t> of</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Intel KNL7250 processors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Harp-DAAL has 15x speedups over Spark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MLlib</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186999" y="4266954"/>
              <a:ext cx="3662457"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Datasets: 500K or 1 million data points of feature dimension 300</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Running on single KNL 7250 (Harp-DAAL) vs. single K80 GPU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PyTorch</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Harp-DAAL achieves 3x to 6x speedups  </a:t>
              </a:r>
            </a:p>
          </p:txBody>
        </p:sp>
        <p:sp>
          <p:nvSpPr>
            <p:cNvPr id="7" name="TextBox 6"/>
            <p:cNvSpPr txBox="1"/>
            <p:nvPr/>
          </p:nvSpPr>
          <p:spPr>
            <a:xfrm>
              <a:off x="7894731" y="4266954"/>
              <a:ext cx="3917731" cy="156966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Datasets: Twitter with 44 million vertices, 2 billion edges, subgraph templates of 10</a:t>
              </a:r>
              <a:r>
                <a:rPr kumimoji="0" lang="en-US" sz="1600" b="0" i="0" u="none" strike="noStrike" kern="1200" cap="none" spc="0" normalizeH="0" noProof="0" dirty="0">
                  <a:ln>
                    <a:noFill/>
                  </a:ln>
                  <a:solidFill>
                    <a:prstClr val="black"/>
                  </a:solidFill>
                  <a:effectLst/>
                  <a:uLnTx/>
                  <a:uFillTx/>
                  <a:latin typeface="Calibri" panose="020F0502020204030204"/>
                  <a:ea typeface="+mn-ea"/>
                  <a:cs typeface="+mn-cs"/>
                </a:rPr>
                <a:t> to 12 vertices</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25 nodes of Intel Xeon E5 2670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Harp-DAAL has 2x to 5x speedups over state-of-the-art MPI-Fascia solution </a:t>
              </a:r>
            </a:p>
          </p:txBody>
        </p:sp>
      </p:grpSp>
    </p:spTree>
    <p:extLst>
      <p:ext uri="{BB962C8B-B14F-4D97-AF65-F5344CB8AC3E}">
        <p14:creationId xmlns:p14="http://schemas.microsoft.com/office/powerpoint/2010/main" val="8219769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VIDEO_FILES_RECORD" val="&lt;Videos&gt;&lt;Video Name=&quot;Twister MDS_353_1_81811.mp4&quot; Position=&quot;1&quot; SlideID=&quot;353&quot;/&gt;&lt;/Videos&gt;&#10;"/>
  <p:tag name="MMPROD_UIDATA" val="&lt;database version=&quot;10.0&quot;&gt;&lt;object type=&quot;1&quot; unique_id=&quot;10001&quot;&gt;&lt;property id=&quot;20226&quot; value=&quot;K:\SC17\Qiu_November_3_2017.pptx&quot;/&gt;&lt;object type=&quot;2&quot; unique_id=&quot;152845&quot;&gt;&lt;object type=&quot;3&quot; unique_id=&quot;558209&quot;&gt;&lt;property id=&quot;20148&quot; value=&quot;5&quot;/&gt;&lt;property id=&quot;20300&quot; value=&quot;Slide 2&quot;/&gt;&lt;property id=&quot;20307&quot; value=&quot;380&quot;/&gt;&lt;/object&gt;&lt;object type=&quot;3&quot; unique_id=&quot;560202&quot;&gt;&lt;property id=&quot;20148&quot; value=&quot;5&quot;/&gt;&lt;property id=&quot;20300&quot; value=&quot;Slide 80&quot;/&gt;&lt;property id=&quot;20307&quot; value=&quot;408&quot;/&gt;&lt;/object&gt;&lt;object type=&quot;3&quot; unique_id=&quot;560203&quot;&gt;&lt;property id=&quot;20148&quot; value=&quot;5&quot;/&gt;&lt;property id=&quot;20300&quot; value=&quot;Slide 81&quot;/&gt;&lt;property id=&quot;20307&quot; value=&quot;409&quot;/&gt;&lt;/object&gt;&lt;object type=&quot;3&quot; unique_id=&quot;560892&quot;&gt;&lt;property id=&quot;20148&quot; value=&quot;5&quot;/&gt;&lt;property id=&quot;20300&quot; value=&quot;Slide 58&quot;/&gt;&lt;property id=&quot;20307&quot; value=&quot;418&quot;/&gt;&lt;/object&gt;&lt;object type=&quot;3&quot; unique_id=&quot;561005&quot;&gt;&lt;property id=&quot;20148&quot; value=&quot;5&quot;/&gt;&lt;property id=&quot;20300&quot; value=&quot;Slide 1&quot;/&gt;&lt;property id=&quot;20307&quot; value=&quot;425&quot;/&gt;&lt;/object&gt;&lt;object type=&quot;3&quot; unique_id=&quot;561023&quot;&gt;&lt;property id=&quot;20148&quot; value=&quot;5&quot;/&gt;&lt;property id=&quot;20300&quot; value=&quot;Slide 57&quot;/&gt;&lt;property id=&quot;20307&quot; value=&quot;423&quot;/&gt;&lt;/object&gt;&lt;object type=&quot;3&quot; unique_id=&quot;561024&quot;&gt;&lt;property id=&quot;20148&quot; value=&quot;5&quot;/&gt;&lt;property id=&quot;20300&quot; value=&quot;Slide 76&quot;/&gt;&lt;property id=&quot;20307&quot; value=&quot;438&quot;/&gt;&lt;/object&gt;&lt;object type=&quot;3&quot; unique_id=&quot;561026&quot;&gt;&lt;property id=&quot;20148&quot; value=&quot;5&quot;/&gt;&lt;property id=&quot;20300&quot; value=&quot;Slide 74&quot;/&gt;&lt;property id=&quot;20307&quot; value=&quot;448&quot;/&gt;&lt;/object&gt;&lt;object type=&quot;3&quot; unique_id=&quot;561027&quot;&gt;&lt;property id=&quot;20148&quot; value=&quot;5&quot;/&gt;&lt;property id=&quot;20300&quot; value=&quot;Slide 75&quot;/&gt;&lt;property id=&quot;20307&quot; value=&quot;449&quot;/&gt;&lt;/object&gt;&lt;object type=&quot;3&quot; unique_id=&quot;561351&quot;&gt;&lt;property id=&quot;20148&quot; value=&quot;5&quot;/&gt;&lt;property id=&quot;20300&quot; value=&quot;Slide 17 - &amp;quot;Harp Solution to Big Data Problems&amp;quot;&quot;/&gt;&lt;property id=&quot;20307&quot; value=&quot;451&quot;/&gt;&lt;/object&gt;&lt;object type=&quot;3&quot; unique_id=&quot;561352&quot;&gt;&lt;property id=&quot;20148&quot; value=&quot;5&quot;/&gt;&lt;property id=&quot;20300&quot; value=&quot;Slide 15 - &amp;quot;Parallel Machine Learning Application Implementation Guidelines&amp;quot;&quot;/&gt;&lt;property id=&quot;20307&quot; value=&quot;452&quot;/&gt;&lt;/object&gt;&lt;object type=&quot;3&quot; unique_id=&quot;561543&quot;&gt;&lt;property id=&quot;20148&quot; value=&quot;5&quot;/&gt;&lt;property id=&quot;20300&quot; value=&quot;Slide 60&quot;/&gt;&lt;property id=&quot;20307&quot; value=&quot;455&quot;/&gt;&lt;/object&gt;&lt;object type=&quot;3&quot; unique_id=&quot;561544&quot;&gt;&lt;property id=&quot;20148&quot; value=&quot;5&quot;/&gt;&lt;property id=&quot;20300&quot; value=&quot;Slide 61&quot;/&gt;&lt;property id=&quot;20307&quot; value=&quot;456&quot;/&gt;&lt;/object&gt;&lt;object type=&quot;3&quot; unique_id=&quot;561553&quot;&gt;&lt;property id=&quot;20148&quot; value=&quot;5&quot;/&gt;&lt;property id=&quot;20300&quot; value=&quot;Slide 5&quot;/&gt;&lt;property id=&quot;20307&quot; value=&quot;481&quot;/&gt;&lt;/object&gt;&lt;object type=&quot;3&quot; unique_id=&quot;561554&quot;&gt;&lt;property id=&quot;20148&quot; value=&quot;5&quot;/&gt;&lt;property id=&quot;20300&quot; value=&quot;Slide 8&quot;/&gt;&lt;property id=&quot;20307&quot; value=&quot;479&quot;/&gt;&lt;/object&gt;&lt;object type=&quot;3&quot; unique_id=&quot;561555&quot;&gt;&lt;property id=&quot;20148&quot; value=&quot;5&quot;/&gt;&lt;property id=&quot;20300&quot; value=&quot;Slide 9 - &amp;quot;General Reduction in Hadoop, Spark, Flink&amp;quot;&quot;/&gt;&lt;property id=&quot;20307&quot; value=&quot;470&quot;/&gt;&lt;/object&gt;&lt;object type=&quot;3&quot; unique_id=&quot;561556&quot;&gt;&lt;property id=&quot;20148&quot; value=&quot;5&quot;/&gt;&lt;property id=&quot;20300&quot; value=&quot;Slide 10 - &amp;quot;HPC Runtime versus ABDS distributed Computing Model on Data Analytics&amp;quot;&quot;/&gt;&lt;property id=&quot;20307&quot; value=&quot;471&quot;/&gt;&lt;/object&gt;&lt;object type=&quot;3&quot; unique_id=&quot;561558&quot;&gt;&lt;property id=&quot;20148&quot; value=&quot;5&quot;/&gt;&lt;property id=&quot;20300&quot; value=&quot;Slide 11 - &amp;quot;Why Collective Communications for Big Data Processing?&amp;quot;&quot;/&gt;&lt;property id=&quot;20307&quot; value=&quot;476&quot;/&gt;&lt;/object&gt;&lt;object type=&quot;3&quot; unique_id=&quot;561559&quot;&gt;&lt;property id=&quot;20148&quot; value=&quot;5&quot;/&gt;&lt;property id=&quot;20300&quot; value=&quot;Slide 12 - &amp;quot;Harp APIs&amp;quot;&quot;/&gt;&lt;property id=&quot;20307&quot; value=&quot;477&quot;/&gt;&lt;/object&gt;&lt;object type=&quot;3&quot; unique_id=&quot;561560&quot;&gt;&lt;property id=&quot;20148&quot; value=&quot;5&quot;/&gt;&lt;property id=&quot;20300&quot; value=&quot;Slide 13 - &amp;quot;Collective Communication Operations&amp;quot;&quot;/&gt;&lt;property id=&quot;20307&quot; value=&quot;498&quot;/&gt;&lt;/object&gt;&lt;object type=&quot;3&quot; unique_id=&quot;561561&quot;&gt;&lt;property id=&quot;20148&quot; value=&quot;5&quot;/&gt;&lt;property id=&quot;20300&quot; value=&quot;Slide 14 - &amp;quot;Taxonomy for Machine Learning Algorithms&amp;quot;&quot;/&gt;&lt;property id=&quot;20307&quot; value=&quot;478&quot;/&gt;&lt;/object&gt;&lt;object type=&quot;3&quot; unique_id=&quot;561562&quot;&gt;&lt;property id=&quot;20148&quot; value=&quot;5&quot;/&gt;&lt;property id=&quot;20300&quot; value=&quot;Slide 16&quot;/&gt;&lt;property id=&quot;20307&quot; value=&quot;467&quot;/&gt;&lt;/object&gt;&lt;object type=&quot;3&quot; unique_id=&quot;561563&quot;&gt;&lt;property id=&quot;20148&quot; value=&quot;5&quot;/&gt;&lt;property id=&quot;20300&quot; value=&quot;Slide 18 - &amp;quot;Example: K-means Clustering&amp;quot;&quot;/&gt;&lt;property id=&quot;20307&quot; value=&quot;466&quot;/&gt;&lt;/object&gt;&lt;object type=&quot;3&quot; unique_id=&quot;561564&quot;&gt;&lt;property id=&quot;20148&quot; value=&quot;5&quot;/&gt;&lt;property id=&quot;20300&quot; value=&quot;Slide 30&quot;/&gt;&lt;property id=&quot;20307&quot; value=&quot;482&quot;/&gt;&lt;/object&gt;&lt;object type=&quot;3&quot; unique_id=&quot;561565&quot;&gt;&lt;property id=&quot;20148&quot; value=&quot;5&quot;/&gt;&lt;property id=&quot;20300&quot; value=&quot;Slide 43 - &amp;quot;Hardware specifications&amp;quot;&quot;/&gt;&lt;property id=&quot;20307&quot; value=&quot;496&quot;/&gt;&lt;/object&gt;&lt;object type=&quot;3&quot; unique_id=&quot;561566&quot;&gt;&lt;property id=&quot;20148&quot; value=&quot;5&quot;/&gt;&lt;property id=&quot;20300&quot; value=&quot;Slide 52 - &amp;quot;Test Plan and Datasets&amp;quot;&quot;/&gt;&lt;property id=&quot;20307&quot; value=&quot;497&quot;/&gt;&lt;/object&gt;&lt;object type=&quot;3&quot; unique_id=&quot;561569&quot;&gt;&lt;property id=&quot;20148&quot; value=&quot;5&quot;/&gt;&lt;property id=&quot;20300&quot; value=&quot;Slide 53 - &amp;quot;Harp-DAAL Applications&amp;quot;&quot;/&gt;&lt;property id=&quot;20307&quot; value=&quot;483&quot;/&gt;&lt;/object&gt;&lt;object type=&quot;3&quot; unique_id=&quot;561570&quot;&gt;&lt;property id=&quot;20148&quot; value=&quot;5&quot;/&gt;&lt;property id=&quot;20300&quot; value=&quot;Slide 54 - &amp;quot;Computation models for K-means&amp;quot;&quot;/&gt;&lt;property id=&quot;20307&quot; value=&quot;484&quot;/&gt;&lt;/object&gt;&lt;object type=&quot;3&quot; unique_id=&quot;561571&quot;&gt;&lt;property id=&quot;20148&quot; value=&quot;5&quot;/&gt;&lt;property id=&quot;20300&quot; value=&quot;Slide 55&quot;/&gt;&lt;property id=&quot;20307&quot; value=&quot;485&quot;/&gt;&lt;/object&gt;&lt;object type=&quot;3&quot; unique_id=&quot;561572&quot;&gt;&lt;property id=&quot;20148&quot; value=&quot;5&quot;/&gt;&lt;property id=&quot;20300&quot; value=&quot;Slide 56 - &amp;quot;Computation Models for ALS&amp;quot;&quot;/&gt;&lt;property id=&quot;20307&quot; value=&quot;486&quot;/&gt;&lt;/object&gt;&lt;object type=&quot;3&quot; unique_id=&quot;561573&quot;&gt;&lt;property id=&quot;20148&quot; value=&quot;5&quot;/&gt;&lt;property id=&quot;20300&quot; value=&quot;Slide 59 - &amp;quot;Data Conversion&amp;quot;&quot;/&gt;&lt;property id=&quot;20307&quot; value=&quot;487&quot;/&gt;&lt;/object&gt;&lt;object type=&quot;3&quot; unique_id=&quot;561574&quot;&gt;&lt;property id=&quot;20148&quot; value=&quot;5&quot;/&gt;&lt;property id=&quot;20300&quot; value=&quot;Slide 73&quot;/&gt;&lt;property id=&quot;20307&quot; value=&quot;488&quot;/&gt;&lt;/object&gt;&lt;object type=&quot;3&quot; unique_id=&quot;606317&quot;&gt;&lt;property id=&quot;20148&quot; value=&quot;5&quot;/&gt;&lt;property id=&quot;20300&quot; value=&quot;Slide 45 - &amp;quot;Harp-SAhad SubGraph Mining &amp;quot;&quot;/&gt;&lt;property id=&quot;20307&quot; value=&quot;505&quot;/&gt;&lt;/object&gt;&lt;object type=&quot;3&quot; unique_id=&quot;614769&quot;&gt;&lt;property id=&quot;20148&quot; value=&quot;5&quot;/&gt;&lt;property id=&quot;20300&quot; value=&quot;Slide 3 - &amp;quot;Intelligent Systems Engineering at Indiana University&amp;quot;&quot;/&gt;&lt;property id=&quot;20307&quot; value=&quot;506&quot;/&gt;&lt;/object&gt;&lt;object type=&quot;3&quot; unique_id=&quot;614770&quot;&gt;&lt;property id=&quot;20148&quot; value=&quot;5&quot;/&gt;&lt;property id=&quot;20300&quot; value=&quot;Slide 4 - &amp;quot;Important Trends&amp;quot;&quot;/&gt;&lt;property id=&quot;20307&quot; value=&quot;509&quot;/&gt;&lt;/object&gt;&lt;object type=&quot;3&quot; unique_id=&quot;614771&quot;&gt;&lt;property id=&quot;20148&quot; value=&quot;5&quot;/&gt;&lt;property id=&quot;20300&quot; value=&quot;Slide 6&quot;/&gt;&lt;property id=&quot;20307&quot; value=&quot;511&quot;/&gt;&lt;/object&gt;&lt;object type=&quot;3&quot; unique_id=&quot;614772&quot;&gt;&lt;property id=&quot;20148&quot; value=&quot;5&quot;/&gt;&lt;property id=&quot;20300&quot; value=&quot;Slide 7&quot;/&gt;&lt;property id=&quot;20307&quot; value=&quot;538&quot;/&gt;&lt;/object&gt;&lt;object type=&quot;3&quot; unique_id=&quot;614773&quot;&gt;&lt;property id=&quot;20148&quot; value=&quot;5&quot;/&gt;&lt;property id=&quot;20300&quot; value=&quot;Slide 31 - &amp;quot;Case Study :  Parallel Latent Dirichlet Allocation for Text Mining&amp;quot;&quot;/&gt;&lt;property id=&quot;20307&quot; value=&quot;514&quot;/&gt;&lt;/object&gt;&lt;object type=&quot;3&quot; unique_id=&quot;614774&quot;&gt;&lt;property id=&quot;20148&quot; value=&quot;5&quot;/&gt;&lt;property id=&quot;20300&quot; value=&quot;Slide 32 - &amp;quot;LDA: mining topics in text collection&amp;quot;&quot;/&gt;&lt;property id=&quot;20307&quot; value=&quot;515&quot;/&gt;&lt;/object&gt;&lt;object type=&quot;3&quot; unique_id=&quot;614775&quot;&gt;&lt;property id=&quot;20148&quot; value=&quot;5&quot;/&gt;&lt;property id=&quot;20300&quot; value=&quot;Slide 33 - &amp;quot;LDA and Topic Models&amp;quot;&quot;/&gt;&lt;property id=&quot;20307&quot; value=&quot;516&quot;/&gt;&lt;/object&gt;&lt;object type=&quot;3&quot; unique_id=&quot;614776&quot;&gt;&lt;property id=&quot;20148&quot; value=&quot;5&quot;/&gt;&lt;property id=&quot;20300&quot; value=&quot;Slide 34 - &amp;quot;Training Datasets used in LDA Experiments&amp;quot;&quot;/&gt;&lt;property id=&quot;20307&quot; value=&quot;518&quot;/&gt;&lt;/object&gt;&lt;object type=&quot;3&quot; unique_id=&quot;614777&quot;&gt;&lt;property id=&quot;20148&quot; value=&quot;5&quot;/&gt;&lt;property id=&quot;20300&quot; value=&quot;Slide 35 - &amp;quot;In LDA (CGS) with model rotation&amp;quot;&quot;/&gt;&lt;property id=&quot;20307&quot; value=&quot;519&quot;/&gt;&lt;/object&gt;&lt;object type=&quot;3&quot; unique_id=&quot;614778&quot;&gt;&lt;property id=&quot;20148&quot; value=&quot;5&quot;/&gt;&lt;property id=&quot;20300&quot; value=&quot;Slide 36 - &amp;quot;What part of the model needs to be synchronized?&amp;quot;&quot;/&gt;&lt;property id=&quot;20307&quot; value=&quot;520&quot;/&gt;&lt;/object&gt;&lt;object type=&quot;3&quot; unique_id=&quot;614779&quot;&gt;&lt;property id=&quot;20148&quot; value=&quot;5&quot;/&gt;&lt;property id=&quot;20300&quot; value=&quot;Slide 37 - &amp;quot;When should the model synchronization happen?&amp;quot;&quot;/&gt;&lt;property id=&quot;20307&quot; value=&quot;521&quot;/&gt;&lt;/object&gt;&lt;object type=&quot;3&quot; unique_id=&quot;614780&quot;&gt;&lt;property id=&quot;20148&quot; value=&quot;5&quot;/&gt;&lt;property id=&quot;20300&quot; value=&quot;Slide 38 - &amp;quot;Where should the model synchronization occur?&amp;quot;&quot;/&gt;&lt;property id=&quot;20307&quot; value=&quot;522&quot;/&gt;&lt;/object&gt;&lt;object type=&quot;3&quot; unique_id=&quot;614781&quot;&gt;&lt;property id=&quot;20148&quot; value=&quot;5&quot;/&gt;&lt;property id=&quot;20300&quot; value=&quot;Slide 39 - &amp;quot;How is the model synchronization performed?&amp;quot;&quot;/&gt;&lt;property id=&quot;20307&quot; value=&quot;523&quot;/&gt;&lt;/object&gt;&lt;object type=&quot;3&quot; unique_id=&quot;614782&quot;&gt;&lt;property id=&quot;20148&quot; value=&quot;5&quot;/&gt;&lt;property id=&quot;20300&quot; value=&quot;Slide 40 - &amp;quot;Harp-LDA Execution Flow&amp;quot;&quot;/&gt;&lt;property id=&quot;20307&quot; value=&quot;524&quot;/&gt;&lt;/object&gt;&lt;object type=&quot;3&quot; unique_id=&quot;614783&quot;&gt;&lt;property id=&quot;20148&quot; value=&quot;5&quot;/&gt;&lt;property id=&quot;20300&quot; value=&quot;Slide 41 - &amp;quot;Harp LDA on Big Red II Supercomputer (Cray)&amp;quot;&quot;/&gt;&lt;property id=&quot;20307&quot; value=&quot;527&quot;/&gt;&lt;/object&gt;&lt;object type=&quot;3&quot; unique_id=&quot;614784&quot;&gt;&lt;property id=&quot;20148&quot; value=&quot;5&quot;/&gt;&lt;property id=&quot;20300&quot; value=&quot;Slide 42 - &amp;quot;Harp has a very efficient parallel algoritm compared with LightLDA and Nomad&amp;quot;&quot;/&gt;&lt;property id=&quot;20307&quot; value=&quot;530&quot;/&gt;&lt;/object&gt;&lt;object type=&quot;3&quot; unique_id=&quot;614785&quot;&gt;&lt;property id=&quot;20148&quot; value=&quot;5&quot;/&gt;&lt;property id=&quot;20300&quot; value=&quot;Slide 44 - &amp;quot;Case Study :  Parallel Subgraph Counting&amp;quot;&quot;/&gt;&lt;property id=&quot;20307&quot; value=&quot;540&quot;/&gt;&lt;/object&gt;&lt;object type=&quot;3&quot; unique_id=&quot;614787&quot;&gt;&lt;property id=&quot;20148&quot; value=&quot;5&quot;/&gt;&lt;property id=&quot;20300&quot; value=&quot;Slide 62 - &amp;quot;Case Study:  Parallel Tweet Online Clustering  &amp;quot;&quot;/&gt;&lt;property id=&quot;20307&quot; value=&quot;532&quot;/&gt;&lt;/object&gt;&lt;object type=&quot;3&quot; unique_id=&quot;614788&quot;&gt;&lt;property id=&quot;20148&quot; value=&quot;5&quot;/&gt;&lt;property id=&quot;20300&quot; value=&quot;Slide 63 - &amp;quot;Parallel Tweet Online Clustering with Apache Storm&amp;quot;&quot;/&gt;&lt;property id=&quot;20307&quot; value=&quot;533&quot;/&gt;&lt;/object&gt;&lt;object type=&quot;3&quot; unique_id=&quot;614789&quot;&gt;&lt;property id=&quot;20148&quot; value=&quot;5&quot;/&gt;&lt;property id=&quot;20300&quot; value=&quot;Slide 64 - &amp;quot;Sequential Algorithm for Clustering Tweet Stream&amp;quot;&quot;/&gt;&lt;property id=&quot;20307&quot; value=&quot;534&quot;/&gt;&lt;/object&gt;&lt;object type=&quot;3&quot; unique_id=&quot;614790&quot;&gt;&lt;property id=&quot;20148&quot; value=&quot;5&quot;/&gt;&lt;property id=&quot;20300&quot; value=&quot;Slide 65 - &amp;quot;Online K-Means clustering&amp;quot;&quot;/&gt;&lt;property id=&quot;20307&quot; value=&quot;535&quot;/&gt;&lt;/object&gt;&lt;object type=&quot;3&quot; unique_id=&quot;614791&quot;&gt;&lt;property id=&quot;20148&quot; value=&quot;5&quot;/&gt;&lt;property id=&quot;20300&quot; value=&quot;Slide 66 - &amp;quot;Parallelization with Storm – Challenges&amp;quot;&quot;/&gt;&lt;property id=&quot;20307&quot; value=&quot;536&quot;/&gt;&lt;/object&gt;&lt;object type=&quot;3&quot; unique_id=&quot;614792&quot;&gt;&lt;property id=&quot;20148&quot; value=&quot;5&quot;/&gt;&lt;property id=&quot;20300&quot; value=&quot;Slide 67 - &amp;quot;Parallel Tweet Clustering with Storm&amp;quot;&quot;/&gt;&lt;property id=&quot;20307&quot; value=&quot;537&quot;/&gt;&lt;/object&gt;&lt;object type=&quot;3&quot; unique_id=&quot;614793&quot;&gt;&lt;property id=&quot;20148&quot; value=&quot;5&quot;/&gt;&lt;property id=&quot;20300&quot; value=&quot;Slide 77&quot;/&gt;&lt;property id=&quot;20307&quot; value=&quot;512&quot;/&gt;&lt;/object&gt;&lt;object type=&quot;3&quot; unique_id=&quot;614794&quot;&gt;&lt;property id=&quot;20148&quot; value=&quot;5&quot;/&gt;&lt;property id=&quot;20300&quot; value=&quot;Slide 78&quot;/&gt;&lt;property id=&quot;20307&quot; value=&quot;513&quot;/&gt;&lt;/object&gt;&lt;object type=&quot;3&quot; unique_id=&quot;614795&quot;&gt;&lt;property id=&quot;20148&quot; value=&quot;5&quot;/&gt;&lt;property id=&quot;20300&quot; value=&quot;Slide 79 - &amp;quot;Predictions/Assumptions&amp;quot;&quot;/&gt;&lt;property id=&quot;20307&quot; value=&quot;531&quot;/&gt;&lt;/object&gt;&lt;object type=&quot;3&quot; unique_id=&quot;618735&quot;&gt;&lt;property id=&quot;20148&quot; value=&quot;5&quot;/&gt;&lt;property id=&quot;20300&quot; value=&quot;Slide 19 - &amp;quot;Big &amp;amp; Complex Data Analysis Problems&amp;quot;&quot;/&gt;&lt;property id=&quot;20307&quot; value=&quot;552&quot;/&gt;&lt;/object&gt;&lt;object type=&quot;3&quot; unique_id=&quot;618736&quot;&gt;&lt;property id=&quot;20148&quot; value=&quot;5&quot;/&gt;&lt;property id=&quot;20300&quot; value=&quot;Slide 20 - &amp;quot;Status of BigData Tools&amp;quot;&quot;/&gt;&lt;property id=&quot;20307&quot; value=&quot;553&quot;/&gt;&lt;/object&gt;&lt;object type=&quot;3&quot; unique_id=&quot;618737&quot;&gt;&lt;property id=&quot;20148&quot; value=&quot;5&quot;/&gt;&lt;property id=&quot;20300&quot; value=&quot;Slide 21 - &amp;quot;Challenges&amp;quot;&quot;/&gt;&lt;property id=&quot;20307&quot; value=&quot;554&quot;/&gt;&lt;/object&gt;&lt;object type=&quot;3&quot; unique_id=&quot;618738&quot;&gt;&lt;property id=&quot;20148&quot; value=&quot;5&quot;/&gt;&lt;property id=&quot;20300&quot; value=&quot;Slide 22 - &amp;quot;Examples&amp;quot;&quot;/&gt;&lt;property id=&quot;20307&quot; value=&quot;555&quot;/&gt;&lt;/object&gt;&lt;object type=&quot;3&quot; unique_id=&quot;618739&quot;&gt;&lt;property id=&quot;20148&quot; value=&quot;5&quot;/&gt;&lt;property id=&quot;20300&quot; value=&quot;Slide 23 - &amp;quot;Examples&amp;quot;&quot;/&gt;&lt;property id=&quot;20307&quot; value=&quot;556&quot;/&gt;&lt;/object&gt;&lt;object type=&quot;3&quot; unique_id=&quot;618740&quot;&gt;&lt;property id=&quot;20148&quot; value=&quot;5&quot;/&gt;&lt;property id=&quot;20300&quot; value=&quot;Slide 24 - &amp;quot;Examples&amp;quot;&quot;/&gt;&lt;property id=&quot;20307&quot; value=&quot;557&quot;/&gt;&lt;/object&gt;&lt;object type=&quot;3&quot; unique_id=&quot;618741&quot;&gt;&lt;property id=&quot;20148&quot; value=&quot;5&quot;/&gt;&lt;property id=&quot;20300&quot; value=&quot;Slide 25 - &amp;quot;Solution&amp;quot;&quot;/&gt;&lt;property id=&quot;20307&quot; value=&quot;558&quot;/&gt;&lt;/object&gt;&lt;object type=&quot;3&quot; unique_id=&quot;618742&quot;&gt;&lt;property id=&quot;20148&quot; value=&quot;5&quot;/&gt;&lt;property id=&quot;20300&quot; value=&quot;Slide 26 - &amp;quot;trade-off between efficiency and effectiveness&amp;quot;&quot;/&gt;&lt;property id=&quot;20307&quot; value=&quot;559&quot;/&gt;&lt;/object&gt;&lt;object type=&quot;3&quot; unique_id=&quot;618743&quot;&gt;&lt;property id=&quot;20148&quot; value=&quot;5&quot;/&gt;&lt;property id=&quot;20300&quot; value=&quot;Slide 27 - &amp;quot;variety of synchronization solutions&amp;quot;&quot;/&gt;&lt;property id=&quot;20307&quot; value=&quot;560&quot;/&gt;&lt;/object&gt;&lt;object type=&quot;3&quot; unique_id=&quot;618744&quot;&gt;&lt;property id=&quot;20148&quot; value=&quot;5&quot;/&gt;&lt;property id=&quot;20300&quot; value=&quot;Slide 28 - &amp;quot;computational and communication patterns&amp;quot;&quot;/&gt;&lt;property id=&quot;20307&quot; value=&quot;561&quot;/&gt;&lt;/object&gt;&lt;object type=&quot;3&quot; unique_id=&quot;618745&quot;&gt;&lt;property id=&quot;20148&quot; value=&quot;5&quot;/&gt;&lt;property id=&quot;20300&quot; value=&quot;Slide 29 - &amp;quot;References&amp;quot;&quot;/&gt;&lt;property id=&quot;20307&quot; value=&quot;562&quot;/&gt;&lt;/object&gt;&lt;object type=&quot;3&quot; unique_id=&quot;618746&quot;&gt;&lt;property id=&quot;20148&quot; value=&quot;5&quot;/&gt;&lt;property id=&quot;20300&quot; value=&quot;Slide 46&quot;/&gt;&lt;property id=&quot;20307&quot; value=&quot;551&quot;/&gt;&lt;/object&gt;&lt;object type=&quot;3&quot; unique_id=&quot;618747&quot;&gt;&lt;property id=&quot;20148&quot; value=&quot;5&quot;/&gt;&lt;property id=&quot;20300&quot; value=&quot;Slide 47&quot;/&gt;&lt;property id=&quot;20307&quot; value=&quot;546&quot;/&gt;&lt;/object&gt;&lt;object type=&quot;3&quot; unique_id=&quot;618748&quot;&gt;&lt;property id=&quot;20148&quot; value=&quot;5&quot;/&gt;&lt;property id=&quot;20300&quot; value=&quot;Slide 48&quot;/&gt;&lt;property id=&quot;20307&quot; value=&quot;547&quot;/&gt;&lt;/object&gt;&lt;object type=&quot;3&quot; unique_id=&quot;618749&quot;&gt;&lt;property id=&quot;20148&quot; value=&quot;5&quot;/&gt;&lt;property id=&quot;20300&quot; value=&quot;Slide 49&quot;/&gt;&lt;property id=&quot;20307&quot; value=&quot;548&quot;/&gt;&lt;/object&gt;&lt;object type=&quot;3&quot; unique_id=&quot;618750&quot;&gt;&lt;property id=&quot;20148&quot; value=&quot;5&quot;/&gt;&lt;property id=&quot;20300&quot; value=&quot;Slide 50&quot;/&gt;&lt;property id=&quot;20307&quot; value=&quot;549&quot;/&gt;&lt;/object&gt;&lt;object type=&quot;3&quot; unique_id=&quot;618751&quot;&gt;&lt;property id=&quot;20148&quot; value=&quot;5&quot;/&gt;&lt;property id=&quot;20300&quot; value=&quot;Slide 51&quot;/&gt;&lt;property id=&quot;20307&quot; value=&quot;550&quot;/&gt;&lt;/object&gt;&lt;object type=&quot;3&quot; unique_id=&quot;618752&quot;&gt;&lt;property id=&quot;20148&quot; value=&quot;5&quot;/&gt;&lt;property id=&quot;20300&quot; value=&quot;Slide 68 - &amp;quot;Computation and Architecture&amp;quot;&quot;/&gt;&lt;property id=&quot;20307&quot; value=&quot;541&quot;/&gt;&lt;/object&gt;&lt;object type=&quot;3&quot; unique_id=&quot;618753&quot;&gt;&lt;property id=&quot;20148&quot; value=&quot;5&quot;/&gt;&lt;property id=&quot;20300&quot; value=&quot;Slide 69 - &amp;quot;Comparison with related work&amp;quot;&quot;/&gt;&lt;property id=&quot;20307&quot; value=&quot;542&quot;/&gt;&lt;/object&gt;&lt;object type=&quot;3&quot; unique_id=&quot;618754&quot;&gt;&lt;property id=&quot;20148&quot; value=&quot;5&quot;/&gt;&lt;property id=&quot;20300&quot; value=&quot;Slide 70 - &amp;quot;Conclusions&amp;quot;&quot;/&gt;&lt;property id=&quot;20307&quot; value=&quot;543&quot;/&gt;&lt;/object&gt;&lt;object type=&quot;3&quot; unique_id=&quot;618755&quot;&gt;&lt;property id=&quot;20148&quot; value=&quot;5&quot;/&gt;&lt;property id=&quot;20300&quot; value=&quot;Slide 71&quot;/&gt;&lt;property id=&quot;20307&quot; value=&quot;544&quot;/&gt;&lt;/object&gt;&lt;object type=&quot;3&quot; unique_id=&quot;618756&quot;&gt;&lt;property id=&quot;20148&quot; value=&quot;5&quot;/&gt;&lt;property id=&quot;20300&quot; value=&quot;Slide 72 - &amp;quot;Summary&amp;quot;&quot;/&gt;&lt;property id=&quot;20307&quot; value=&quot;545&quot;/&gt;&lt;/object&gt;&lt;/object&gt;&lt;object type=&quot;8&quot; unique_id=&quot;152923&quot;&gt;&lt;/object&gt;&lt;/object&gt;&lt;/database&gt;"/>
  <p:tag name="SECTOMILLISECCONVERTED" val="1"/>
</p:tagLst>
</file>

<file path=ppt/theme/theme1.xml><?xml version="1.0" encoding="utf-8"?>
<a:theme xmlns:a="http://schemas.openxmlformats.org/drawingml/2006/main" name="Custom Design">
  <a:themeElements>
    <a:clrScheme name="Custom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5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ThemeSPIDAL">
  <a:themeElements>
    <a:clrScheme name="Custom 2">
      <a:dk1>
        <a:srgbClr val="000000"/>
      </a:dk1>
      <a:lt1>
        <a:srgbClr val="FFFFFF"/>
      </a:lt1>
      <a:dk2>
        <a:srgbClr val="F8F3D2"/>
      </a:dk2>
      <a:lt2>
        <a:srgbClr val="B0B2B4"/>
      </a:lt2>
      <a:accent1>
        <a:srgbClr val="8E0C33"/>
      </a:accent1>
      <a:accent2>
        <a:srgbClr val="6D6E70"/>
      </a:accent2>
      <a:accent3>
        <a:srgbClr val="FFFFFF"/>
      </a:accent3>
      <a:accent4>
        <a:srgbClr val="000000"/>
      </a:accent4>
      <a:accent5>
        <a:srgbClr val="BFAAAA"/>
      </a:accent5>
      <a:accent6>
        <a:srgbClr val="626365"/>
      </a:accent6>
      <a:hlink>
        <a:srgbClr val="8E0C33"/>
      </a:hlink>
      <a:folHlink>
        <a:srgbClr val="6D6E7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1"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Blank Presentation 1">
        <a:dk1>
          <a:srgbClr val="000000"/>
        </a:dk1>
        <a:lt1>
          <a:srgbClr val="FFFFFF"/>
        </a:lt1>
        <a:dk2>
          <a:srgbClr val="F8F3D2"/>
        </a:dk2>
        <a:lt2>
          <a:srgbClr val="B0B2B4"/>
        </a:lt2>
        <a:accent1>
          <a:srgbClr val="7D110C"/>
        </a:accent1>
        <a:accent2>
          <a:srgbClr val="6D6E70"/>
        </a:accent2>
        <a:accent3>
          <a:srgbClr val="FFFFFF"/>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9F3D3"/>
        </a:lt1>
        <a:dk2>
          <a:srgbClr val="F8F3D2"/>
        </a:dk2>
        <a:lt2>
          <a:srgbClr val="B0B2B4"/>
        </a:lt2>
        <a:accent1>
          <a:srgbClr val="7D110C"/>
        </a:accent1>
        <a:accent2>
          <a:srgbClr val="6D6E70"/>
        </a:accent2>
        <a:accent3>
          <a:srgbClr val="FBF8E6"/>
        </a:accent3>
        <a:accent4>
          <a:srgbClr val="000000"/>
        </a:accent4>
        <a:accent5>
          <a:srgbClr val="BFAAAA"/>
        </a:accent5>
        <a:accent6>
          <a:srgbClr val="626365"/>
        </a:accent6>
        <a:hlink>
          <a:srgbClr val="7D110C"/>
        </a:hlink>
        <a:folHlink>
          <a:srgbClr val="6D6E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SPIDAL" id="{7C01B97D-DF9F-4123-89DC-28F1F97B60D5}" vid="{A1043A46-8E94-4D5C-8449-A0EFCB429226}"/>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template2[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44450" cmpd="sng">
          <a:solidFill>
            <a:srgbClr val="72A1A8"/>
          </a:solidFill>
          <a:prstDash val="solid"/>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44450" cmpd="sng">
          <a:solidFill>
            <a:srgbClr val="72A1A8"/>
          </a:solidFill>
          <a:prstDash val="solid"/>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25054</TotalTime>
  <Words>2322</Words>
  <Application>Microsoft Office PowerPoint</Application>
  <PresentationFormat>Widescreen</PresentationFormat>
  <Paragraphs>443</Paragraphs>
  <Slides>31</Slides>
  <Notes>7</Notes>
  <HiddenSlides>0</HiddenSlides>
  <MMClips>0</MMClips>
  <ScaleCrop>false</ScaleCrop>
  <HeadingPairs>
    <vt:vector size="6" baseType="variant">
      <vt:variant>
        <vt:lpstr>Fonts Used</vt:lpstr>
      </vt:variant>
      <vt:variant>
        <vt:i4>14</vt:i4>
      </vt:variant>
      <vt:variant>
        <vt:lpstr>Theme</vt:lpstr>
      </vt:variant>
      <vt:variant>
        <vt:i4>14</vt:i4>
      </vt:variant>
      <vt:variant>
        <vt:lpstr>Slide Titles</vt:lpstr>
      </vt:variant>
      <vt:variant>
        <vt:i4>31</vt:i4>
      </vt:variant>
    </vt:vector>
  </HeadingPairs>
  <TitlesOfParts>
    <vt:vector size="59" baseType="lpstr">
      <vt:lpstr>ＭＳ Ｐゴシック</vt:lpstr>
      <vt:lpstr>Aharoni</vt:lpstr>
      <vt:lpstr>Arial</vt:lpstr>
      <vt:lpstr>Calibri</vt:lpstr>
      <vt:lpstr>Calibri Light</vt:lpstr>
      <vt:lpstr>Cambria Math</vt:lpstr>
      <vt:lpstr>Candara</vt:lpstr>
      <vt:lpstr>Corbel</vt:lpstr>
      <vt:lpstr>Courier New</vt:lpstr>
      <vt:lpstr>Franklin Gothic Medium</vt:lpstr>
      <vt:lpstr>Montserrat</vt:lpstr>
      <vt:lpstr>Times New Roman</vt:lpstr>
      <vt:lpstr>Wingdings</vt:lpstr>
      <vt:lpstr>魏碑</vt:lpstr>
      <vt:lpstr>Custom Design</vt:lpstr>
      <vt:lpstr>2_Custom Design</vt:lpstr>
      <vt:lpstr>3_Custom Design</vt:lpstr>
      <vt:lpstr>4_template2[1]</vt:lpstr>
      <vt:lpstr>7_Office Theme</vt:lpstr>
      <vt:lpstr>Office Theme</vt:lpstr>
      <vt:lpstr>2_Office Theme</vt:lpstr>
      <vt:lpstr>1_Office Theme</vt:lpstr>
      <vt:lpstr>5_Office Theme</vt:lpstr>
      <vt:lpstr>8_Office Theme</vt:lpstr>
      <vt:lpstr>4_Custom Design</vt:lpstr>
      <vt:lpstr>10_Office Theme</vt:lpstr>
      <vt:lpstr>5_template2[1]</vt:lpstr>
      <vt:lpstr>ThemeSPIDAL</vt:lpstr>
      <vt:lpstr>Harp-DAAL: A Next Generation Platform for High Performance Machine Learning on HPC-Cloud</vt:lpstr>
      <vt:lpstr>PowerPoint Presentation</vt:lpstr>
      <vt:lpstr>HPC-ABDS and Harp</vt:lpstr>
      <vt:lpstr>Motivation of Iterative MapReduce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Programming Model supported by Harp</vt:lpstr>
      <vt:lpstr>PowerPoint Presentation</vt:lpstr>
      <vt:lpstr>PowerPoint Presentation</vt:lpstr>
      <vt:lpstr>PowerPoint Presentation</vt:lpstr>
      <vt:lpstr>PowerPoint Presentation</vt:lpstr>
      <vt:lpstr>Example: K-means Clustering</vt:lpstr>
      <vt:lpstr>Harp-DAAL Applications</vt:lpstr>
      <vt:lpstr>Computation models for K-means</vt:lpstr>
      <vt:lpstr>PowerPoint Presentation</vt:lpstr>
      <vt:lpstr>Computation Models for ALS</vt:lpstr>
      <vt:lpstr>PowerPoint Presentation</vt:lpstr>
      <vt:lpstr>PowerPoint Presentation</vt:lpstr>
      <vt:lpstr>Case Study Parallel Latent Dirichlet Allocation for Text Mining</vt:lpstr>
      <vt:lpstr>LDA: mining topics in text collection</vt:lpstr>
      <vt:lpstr>PowerPoint Presentation</vt:lpstr>
      <vt:lpstr>LDA and Topic Models</vt:lpstr>
      <vt:lpstr>A Parallelization Solution using Model Rotation</vt:lpstr>
      <vt:lpstr>Collapsed Gibbs Sampling  CGS Model Convergence Speed</vt:lpstr>
      <vt:lpstr>Harp LDA on Big Red II Supercomputer (Cray)</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zhangbj</dc:creator>
  <cp:lastModifiedBy>Geoffrey Fox</cp:lastModifiedBy>
  <cp:revision>1570</cp:revision>
  <cp:lastPrinted>2017-11-15T14:21:03Z</cp:lastPrinted>
  <dcterms:created xsi:type="dcterms:W3CDTF">2014-03-26T02:42:24Z</dcterms:created>
  <dcterms:modified xsi:type="dcterms:W3CDTF">2018-01-26T13:21:51Z</dcterms:modified>
</cp:coreProperties>
</file>