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6"/>
  </p:sldMasterIdLst>
  <p:notesMasterIdLst>
    <p:notesMasterId r:id="rId45"/>
  </p:notesMasterIdLst>
  <p:sldIdLst>
    <p:sldId id="791" r:id="rId7"/>
    <p:sldId id="821" r:id="rId8"/>
    <p:sldId id="817" r:id="rId9"/>
    <p:sldId id="785" r:id="rId10"/>
    <p:sldId id="820" r:id="rId11"/>
    <p:sldId id="807" r:id="rId12"/>
    <p:sldId id="793" r:id="rId13"/>
    <p:sldId id="787" r:id="rId14"/>
    <p:sldId id="786" r:id="rId15"/>
    <p:sldId id="788" r:id="rId16"/>
    <p:sldId id="828" r:id="rId17"/>
    <p:sldId id="818" r:id="rId18"/>
    <p:sldId id="819" r:id="rId19"/>
    <p:sldId id="794" r:id="rId20"/>
    <p:sldId id="827" r:id="rId21"/>
    <p:sldId id="796" r:id="rId22"/>
    <p:sldId id="799" r:id="rId23"/>
    <p:sldId id="798" r:id="rId24"/>
    <p:sldId id="822" r:id="rId25"/>
    <p:sldId id="823" r:id="rId26"/>
    <p:sldId id="808" r:id="rId27"/>
    <p:sldId id="801" r:id="rId28"/>
    <p:sldId id="803" r:id="rId29"/>
    <p:sldId id="804" r:id="rId30"/>
    <p:sldId id="805" r:id="rId31"/>
    <p:sldId id="806" r:id="rId32"/>
    <p:sldId id="824" r:id="rId33"/>
    <p:sldId id="811" r:id="rId34"/>
    <p:sldId id="812" r:id="rId35"/>
    <p:sldId id="813" r:id="rId36"/>
    <p:sldId id="814" r:id="rId37"/>
    <p:sldId id="825" r:id="rId38"/>
    <p:sldId id="800" r:id="rId39"/>
    <p:sldId id="797" r:id="rId40"/>
    <p:sldId id="802" r:id="rId41"/>
    <p:sldId id="826" r:id="rId42"/>
    <p:sldId id="809" r:id="rId43"/>
    <p:sldId id="810"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9A"/>
    <a:srgbClr val="FCF19C"/>
    <a:srgbClr val="FBE09D"/>
    <a:srgbClr val="FFCC99"/>
    <a:srgbClr val="009A46"/>
    <a:srgbClr val="BDE2A2"/>
    <a:srgbClr val="B4DE94"/>
    <a:srgbClr val="8FF24C"/>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8" autoAdjust="0"/>
    <p:restoredTop sz="96086" autoAdjust="0"/>
  </p:normalViewPr>
  <p:slideViewPr>
    <p:cSldViewPr snapToGrid="0" snapToObjects="1">
      <p:cViewPr varScale="1">
        <p:scale>
          <a:sx n="84" d="100"/>
          <a:sy n="84" d="100"/>
        </p:scale>
        <p:origin x="108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898"/>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12/23/2015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86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bg1">
                    <a:lumMod val="65000"/>
                  </a:schemeClr>
                </a:solidFill>
                <a:latin typeface="Franklin Gothic Medium" pitchFamily="34" charset="0"/>
              </a:defRPr>
            </a:lvl1pPr>
          </a:lstStyle>
          <a:p>
            <a:pPr>
              <a:defRPr/>
            </a:pPr>
            <a:fld id="{C4B85148-DB98-4269-ACE6-2DF49F9918C9}" type="slidenum">
              <a:rPr lang="en-US" i="0" smtClean="0"/>
              <a:pPr>
                <a:defRPr/>
              </a:pPr>
              <a:t>‹#›</a:t>
            </a:fld>
            <a:endParaRPr lang="en-US" i="0" dirty="0"/>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32645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bg1">
                    <a:lumMod val="65000"/>
                  </a:schemeClr>
                </a:solidFill>
                <a:latin typeface="Franklin Gothic Medium" pitchFamily="34" charset="0"/>
              </a:defRPr>
            </a:lvl1pPr>
          </a:lstStyle>
          <a:p>
            <a:pPr>
              <a:defRPr/>
            </a:pPr>
            <a:fld id="{C4B85148-DB98-4269-ACE6-2DF49F9918C9}" type="slidenum">
              <a:rPr lang="en-US" i="0" smtClean="0"/>
              <a:pPr>
                <a:defRPr/>
              </a:pPr>
              <a:t>‹#›</a:t>
            </a:fld>
            <a:endParaRPr lang="en-US" i="0" dirty="0"/>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236358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bg1">
                    <a:lumMod val="65000"/>
                  </a:schemeClr>
                </a:solidFill>
                <a:latin typeface="Franklin Gothic Medium" pitchFamily="34" charset="0"/>
              </a:defRPr>
            </a:lvl1pPr>
          </a:lstStyle>
          <a:p>
            <a:pPr>
              <a:defRPr/>
            </a:pPr>
            <a:fld id="{C4B85148-DB98-4269-ACE6-2DF49F9918C9}" type="slidenum">
              <a:rPr lang="en-US" i="0" smtClean="0"/>
              <a:pPr>
                <a:defRPr/>
              </a:pPr>
              <a:t>‹#›</a:t>
            </a:fld>
            <a:endParaRPr lang="en-US" i="0" dirty="0"/>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10375143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bg1">
                    <a:lumMod val="65000"/>
                  </a:schemeClr>
                </a:solidFill>
                <a:latin typeface="Franklin Gothic Medium" pitchFamily="34" charset="0"/>
              </a:defRPr>
            </a:lvl1pPr>
          </a:lstStyle>
          <a:p>
            <a:pPr>
              <a:defRPr/>
            </a:pPr>
            <a:fld id="{C4B85148-DB98-4269-ACE6-2DF49F9918C9}" type="slidenum">
              <a:rPr lang="en-US" i="0" smtClean="0"/>
              <a:pPr>
                <a:defRPr/>
              </a:pPr>
              <a:t>‹#›</a:t>
            </a:fld>
            <a:endParaRPr lang="en-US" i="0" dirty="0"/>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313539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bg1">
                    <a:lumMod val="65000"/>
                  </a:schemeClr>
                </a:solidFill>
                <a:latin typeface="Franklin Gothic Medium" pitchFamily="34" charset="0"/>
              </a:defRPr>
            </a:lvl1pPr>
          </a:lstStyle>
          <a:p>
            <a:pPr>
              <a:defRPr/>
            </a:pPr>
            <a:fld id="{C4B85148-DB98-4269-ACE6-2DF49F9918C9}" type="slidenum">
              <a:rPr lang="en-US" i="0" smtClean="0"/>
              <a:pPr>
                <a:defRPr/>
              </a:pPr>
              <a:t>‹#›</a:t>
            </a:fld>
            <a:endParaRPr lang="en-US" i="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1"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242221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bg1">
                    <a:lumMod val="65000"/>
                  </a:schemeClr>
                </a:solidFill>
                <a:latin typeface="Franklin Gothic Medium" pitchFamily="34" charset="0"/>
              </a:defRPr>
            </a:lvl1pPr>
          </a:lstStyle>
          <a:p>
            <a:pPr>
              <a:defRPr/>
            </a:pPr>
            <a:fld id="{C4B85148-DB98-4269-ACE6-2DF49F9918C9}" type="slidenum">
              <a:rPr lang="en-US" i="0" smtClean="0"/>
              <a:pPr>
                <a:defRPr/>
              </a:pPr>
              <a:t>‹#›</a:t>
            </a:fld>
            <a:endParaRPr lang="en-US" i="0" dirty="0"/>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169742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6" name="Slide Number Placeholder 5"/>
          <p:cNvSpPr>
            <a:spLocks noGrp="1"/>
          </p:cNvSpPr>
          <p:nvPr>
            <p:ph type="sldNum" sz="quarter" idx="12"/>
          </p:nvPr>
        </p:nvSpPr>
        <p:spPr>
          <a:xfrm>
            <a:off x="8340472" y="6311421"/>
            <a:ext cx="656771" cy="300062"/>
          </a:xfrm>
        </p:spPr>
        <p:txBody>
          <a:bodyPr/>
          <a:lstStyle>
            <a:lvl1pPr>
              <a:defRPr>
                <a:solidFill>
                  <a:schemeClr val="bg1">
                    <a:lumMod val="65000"/>
                  </a:schemeClr>
                </a:solidFill>
              </a:defRPr>
            </a:lvl1pPr>
          </a:lstStyle>
          <a:p>
            <a:pPr>
              <a:defRPr/>
            </a:pPr>
            <a:fld id="{29CB78FB-1415-9B4D-996E-11F146E2B0ED}" type="slidenum">
              <a:rPr lang="en-US" i="0" smtClean="0">
                <a:latin typeface="Franklin Gothic Medium" pitchFamily="34" charset="0"/>
              </a:rPr>
              <a:pPr>
                <a:defRPr/>
              </a:pPr>
              <a:t>‹#›</a:t>
            </a:fld>
            <a:endParaRPr lang="en-US" i="0">
              <a:latin typeface="Franklin Gothic Medium" pitchFamily="34" charset="0"/>
            </a:endParaRPr>
          </a:p>
        </p:txBody>
      </p:sp>
    </p:spTree>
    <p:extLst>
      <p:ext uri="{BB962C8B-B14F-4D97-AF65-F5344CB8AC3E}">
        <p14:creationId xmlns:p14="http://schemas.microsoft.com/office/powerpoint/2010/main" val="320361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54045"/>
            <a:ext cx="656771" cy="300062"/>
          </a:xfrm>
          <a:prstGeom prst="rect">
            <a:avLst/>
          </a:prstGeom>
        </p:spPr>
        <p:txBody>
          <a:bodyPr/>
          <a:lstStyle>
            <a:lvl1pPr>
              <a:defRPr sz="2000" b="0" i="1">
                <a:solidFill>
                  <a:schemeClr val="bg1">
                    <a:lumMod val="65000"/>
                  </a:schemeClr>
                </a:solidFill>
                <a:latin typeface="+mn-lt"/>
              </a:defRPr>
            </a:lvl1pPr>
          </a:lstStyle>
          <a:p>
            <a:pPr defTabSz="914400" eaLnBrk="0" fontAlgn="base" hangingPunct="0">
              <a:spcBef>
                <a:spcPct val="0"/>
              </a:spcBef>
              <a:spcAft>
                <a:spcPct val="0"/>
              </a:spcAft>
              <a:defRPr/>
            </a:pPr>
            <a:fld id="{C4B85148-DB98-4269-ACE6-2DF49F9918C9}" type="slidenum">
              <a:rPr lang="en-US" smtClean="0"/>
              <a:pPr defTabSz="914400" eaLnBrk="0" fontAlgn="base" hangingPunct="0">
                <a:spcBef>
                  <a:spcPct val="0"/>
                </a:spcBef>
                <a:spcAft>
                  <a:spcPct val="0"/>
                </a:spcAft>
                <a:defRPr/>
              </a:pPr>
              <a:t>‹#›</a:t>
            </a:fld>
            <a:endParaRPr lang="en-US" dirty="0"/>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1"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49021070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6" r:id="rId5"/>
    <p:sldLayoutId id="2147483798" r:id="rId6"/>
    <p:sldLayoutId id="2147483808" r:id="rId7"/>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torm.apache.org/" TargetMode="External"/><Relationship Id="rId2" Type="http://schemas.openxmlformats.org/officeDocument/2006/relationships/hyperlink" Target="https://github.com/iotcloud" TargetMode="External"/><Relationship Id="rId1" Type="http://schemas.openxmlformats.org/officeDocument/2006/relationships/slideLayout" Target="../slideLayouts/slideLayout1.xml"/><Relationship Id="rId5" Type="http://schemas.openxmlformats.org/officeDocument/2006/relationships/hyperlink" Target="http://goo.gl/xdB8LZ" TargetMode="External"/><Relationship Id="rId4" Type="http://schemas.openxmlformats.org/officeDocument/2006/relationships/hyperlink" Target="http://dsc.soic.indiana.edu/publications/SLAM_In_the_cloud.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931869"/>
          </a:xfrm>
        </p:spPr>
        <p:txBody>
          <a:bodyPr>
            <a:noAutofit/>
          </a:bodyPr>
          <a:lstStyle/>
          <a:p>
            <a:pPr algn="ctr"/>
            <a:r>
              <a:rPr lang="en-US" sz="3600" dirty="0"/>
              <a:t>High Performance Processing of Streaming Data</a:t>
            </a:r>
            <a:endParaRPr lang="en-US" sz="4800" dirty="0">
              <a:solidFill>
                <a:schemeClr val="tx1"/>
              </a:solidFill>
            </a:endParaRPr>
          </a:p>
        </p:txBody>
      </p:sp>
      <p:sp>
        <p:nvSpPr>
          <p:cNvPr id="3" name="Subtitle 2"/>
          <p:cNvSpPr>
            <a:spLocks noGrp="1"/>
          </p:cNvSpPr>
          <p:nvPr>
            <p:ph type="subTitle" idx="1"/>
          </p:nvPr>
        </p:nvSpPr>
        <p:spPr>
          <a:xfrm>
            <a:off x="0" y="2362604"/>
            <a:ext cx="9144000" cy="1097412"/>
          </a:xfrm>
        </p:spPr>
        <p:txBody>
          <a:bodyPr>
            <a:noAutofit/>
          </a:bodyPr>
          <a:lstStyle/>
          <a:p>
            <a:r>
              <a:rPr lang="en-US" b="1" dirty="0">
                <a:solidFill>
                  <a:schemeClr val="tx1"/>
                </a:solidFill>
              </a:rPr>
              <a:t>Workshops </a:t>
            </a:r>
            <a:r>
              <a:rPr lang="en-US" b="1" dirty="0" smtClean="0">
                <a:solidFill>
                  <a:schemeClr val="tx1"/>
                </a:solidFill>
              </a:rPr>
              <a:t>on Dynamic </a:t>
            </a:r>
            <a:r>
              <a:rPr lang="en-US" b="1" dirty="0">
                <a:solidFill>
                  <a:schemeClr val="tx1"/>
                </a:solidFill>
              </a:rPr>
              <a:t>Data Driven Applications Systems(DDDAS) In conjunction </a:t>
            </a:r>
            <a:r>
              <a:rPr lang="en-US" b="1" dirty="0" smtClean="0">
                <a:solidFill>
                  <a:schemeClr val="tx1"/>
                </a:solidFill>
              </a:rPr>
              <a:t>with: 22nd </a:t>
            </a:r>
            <a:r>
              <a:rPr lang="en-US" b="1" dirty="0">
                <a:solidFill>
                  <a:schemeClr val="tx1"/>
                </a:solidFill>
              </a:rPr>
              <a:t>International Conference on </a:t>
            </a:r>
            <a:r>
              <a:rPr lang="en-US" b="1" dirty="0" smtClean="0">
                <a:solidFill>
                  <a:schemeClr val="tx1"/>
                </a:solidFill>
              </a:rPr>
              <a:t/>
            </a:r>
            <a:br>
              <a:rPr lang="en-US" b="1" dirty="0" smtClean="0">
                <a:solidFill>
                  <a:schemeClr val="tx1"/>
                </a:solidFill>
              </a:rPr>
            </a:br>
            <a:r>
              <a:rPr lang="en-US" b="1" dirty="0" smtClean="0">
                <a:solidFill>
                  <a:schemeClr val="tx1"/>
                </a:solidFill>
              </a:rPr>
              <a:t>High</a:t>
            </a:r>
            <a:r>
              <a:rPr lang="en-US" b="1" dirty="0">
                <a:solidFill>
                  <a:schemeClr val="tx1"/>
                </a:solidFill>
              </a:rPr>
              <a:t> </a:t>
            </a:r>
            <a:r>
              <a:rPr lang="en-US" b="1" dirty="0" smtClean="0">
                <a:solidFill>
                  <a:schemeClr val="tx1"/>
                </a:solidFill>
              </a:rPr>
              <a:t>Performance </a:t>
            </a:r>
            <a:r>
              <a:rPr lang="en-US" b="1" dirty="0">
                <a:solidFill>
                  <a:schemeClr val="tx1"/>
                </a:solidFill>
              </a:rPr>
              <a:t>Computing (</a:t>
            </a:r>
            <a:r>
              <a:rPr lang="en-US" b="1" dirty="0" err="1" smtClean="0">
                <a:solidFill>
                  <a:schemeClr val="tx1"/>
                </a:solidFill>
              </a:rPr>
              <a:t>HiPC</a:t>
            </a:r>
            <a:r>
              <a:rPr lang="en-US" b="1" dirty="0" smtClean="0">
                <a:solidFill>
                  <a:schemeClr val="tx1"/>
                </a:solidFill>
              </a:rPr>
              <a:t>), Bengaluru</a:t>
            </a:r>
            <a:r>
              <a:rPr lang="en-US" b="1" dirty="0">
                <a:solidFill>
                  <a:schemeClr val="tx1"/>
                </a:solidFill>
              </a:rPr>
              <a:t>, India </a:t>
            </a:r>
          </a:p>
        </p:txBody>
      </p:sp>
      <p:sp>
        <p:nvSpPr>
          <p:cNvPr id="6" name="Date Placeholder 5"/>
          <p:cNvSpPr>
            <a:spLocks noGrp="1"/>
          </p:cNvSpPr>
          <p:nvPr>
            <p:ph type="dt" sz="half" idx="10"/>
          </p:nvPr>
        </p:nvSpPr>
        <p:spPr/>
        <p:txBody>
          <a:bodyPr/>
          <a:lstStyle/>
          <a:p>
            <a:r>
              <a:rPr lang="en-US" smtClean="0"/>
              <a:t>12/16/2015</a:t>
            </a:r>
            <a:endParaRPr lang="en-US"/>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dirty="0"/>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3484851"/>
            <a:ext cx="9144000" cy="2751522"/>
          </a:xfrm>
          <a:prstGeom prst="rect">
            <a:avLst/>
          </a:prstGeom>
        </p:spPr>
        <p:txBody>
          <a:bodyPr wrap="square">
            <a:spAutoFit/>
          </a:bodyPr>
          <a:lstStyle/>
          <a:p>
            <a:pPr algn="ctr">
              <a:spcBef>
                <a:spcPct val="20000"/>
              </a:spcBef>
              <a:defRPr/>
            </a:pPr>
            <a:r>
              <a:rPr lang="en-US" sz="2400" b="1" dirty="0" err="1">
                <a:solidFill>
                  <a:prstClr val="black"/>
                </a:solidFill>
                <a:cs typeface="Times New Roman" pitchFamily="18" charset="0"/>
              </a:rPr>
              <a:t>Supun</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Kamburugamuve</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Saliya</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Ekanayake</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Milinda</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Pathirage</a:t>
            </a:r>
            <a:r>
              <a:rPr lang="en-US" sz="2400" b="1" dirty="0">
                <a:solidFill>
                  <a:prstClr val="black"/>
                </a:solidFill>
                <a:cs typeface="Times New Roman" pitchFamily="18" charset="0"/>
              </a:rPr>
              <a:t> </a:t>
            </a:r>
            <a:r>
              <a:rPr lang="en-US" sz="2400" b="1" dirty="0" smtClean="0">
                <a:solidFill>
                  <a:prstClr val="black"/>
                </a:solidFill>
                <a:cs typeface="Times New Roman" pitchFamily="18" charset="0"/>
              </a:rPr>
              <a:t>and Geoffrey Fox December 16, 2015</a:t>
            </a: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endParaRPr lang="en-US" sz="2400" dirty="0">
              <a:solidFill>
                <a:prstClr val="black"/>
              </a:solidFill>
            </a:endParaRPr>
          </a:p>
          <a:p>
            <a:pPr algn="ctr">
              <a:spcBef>
                <a:spcPct val="20000"/>
              </a:spcBef>
              <a:defRPr/>
            </a:pPr>
            <a:r>
              <a:rPr lang="en-US" sz="2000" dirty="0">
                <a:solidFill>
                  <a:prstClr val="black"/>
                </a:solidFill>
              </a:rPr>
              <a:t> </a:t>
            </a:r>
            <a:r>
              <a:rPr lang="en-US" dirty="0">
                <a:solidFill>
                  <a:prstClr val="black"/>
                </a:solidFill>
                <a:hlinkClick r:id="rId4"/>
              </a:rPr>
              <a:t>http://www.dsc.soic.indiana.edu</a:t>
            </a:r>
            <a:r>
              <a:rPr lang="en-US" dirty="0" smtClean="0">
                <a:solidFill>
                  <a:prstClr val="black"/>
                </a:solidFill>
                <a:hlinkClick r:id="rId4"/>
              </a:rPr>
              <a:t>/</a:t>
            </a:r>
            <a:r>
              <a:rPr lang="en-US" dirty="0" smtClean="0">
                <a:solidFill>
                  <a:prstClr val="black"/>
                </a:solidFill>
              </a:rPr>
              <a:t>,    </a:t>
            </a:r>
            <a:r>
              <a:rPr lang="en-US" dirty="0" smtClean="0">
                <a:solidFill>
                  <a:prstClr val="black"/>
                </a:solidFill>
                <a:hlinkClick r:id="rId5"/>
              </a:rPr>
              <a:t>http</a:t>
            </a:r>
            <a:r>
              <a:rPr lang="en-US" dirty="0">
                <a:solidFill>
                  <a:prstClr val="black"/>
                </a:solidFill>
                <a:hlinkClick r:id="rId5"/>
              </a:rPr>
              <a:t>://spidal.org</a:t>
            </a:r>
            <a:r>
              <a:rPr lang="en-US" dirty="0" smtClean="0">
                <a:solidFill>
                  <a:prstClr val="black"/>
                </a:solidFill>
                <a:hlinkClick r:id="rId5"/>
              </a:rPr>
              <a:t>/</a:t>
            </a:r>
            <a:r>
              <a:rPr lang="en-US" dirty="0" smtClean="0">
                <a:solidFill>
                  <a:prstClr val="black"/>
                </a:solidFill>
              </a:rPr>
              <a:t>    </a:t>
            </a:r>
            <a:r>
              <a:rPr lang="en-US" dirty="0" smtClean="0">
                <a:hlinkClick r:id="rId6"/>
              </a:rPr>
              <a:t>http</a:t>
            </a:r>
            <a:r>
              <a:rPr lang="en-US" dirty="0">
                <a:hlinkClick r:id="rId6"/>
              </a:rPr>
              <a:t>://hpc-abds.org/kaleidoscope/</a:t>
            </a:r>
            <a:r>
              <a:rPr lang="en-US" dirty="0"/>
              <a:t> </a:t>
            </a:r>
            <a:endParaRPr lang="en-US" sz="1900" dirty="0">
              <a:solidFill>
                <a:prstClr val="black"/>
              </a:solidFill>
            </a:endParaRPr>
          </a:p>
          <a:p>
            <a:pPr algn="ctr">
              <a:spcBef>
                <a:spcPct val="20000"/>
              </a:spcBef>
            </a:pPr>
            <a:r>
              <a:rPr lang="en-US" sz="2000" b="1" dirty="0" smtClean="0">
                <a:solidFill>
                  <a:prstClr val="black"/>
                </a:solidFill>
                <a:cs typeface="Times New Roman" pitchFamily="18" charset="0"/>
              </a:rPr>
              <a:t>Department of Intelligent Systems Engineering</a:t>
            </a:r>
          </a:p>
          <a:p>
            <a:pPr algn="ctr">
              <a:spcBef>
                <a:spcPct val="20000"/>
              </a:spcBef>
            </a:pPr>
            <a:r>
              <a:rPr lang="en-US" sz="2000" dirty="0" smtClean="0">
                <a:solidFill>
                  <a:prstClr val="black"/>
                </a:solidFill>
                <a:cs typeface="Times New Roman" pitchFamily="18" charset="0"/>
              </a:rPr>
              <a:t>School </a:t>
            </a:r>
            <a:r>
              <a:rPr lang="en-US" sz="2000" dirty="0">
                <a:solidFill>
                  <a:prstClr val="black"/>
                </a:solidFill>
                <a:cs typeface="Times New Roman" pitchFamily="18" charset="0"/>
              </a:rPr>
              <a:t>of Informatics and </a:t>
            </a:r>
            <a:r>
              <a:rPr lang="en-US" sz="2000" dirty="0" smtClean="0">
                <a:solidFill>
                  <a:prstClr val="black"/>
                </a:solidFill>
                <a:cs typeface="Times New Roman" pitchFamily="18" charset="0"/>
              </a:rPr>
              <a:t>Computing, Digital </a:t>
            </a:r>
            <a:r>
              <a:rPr lang="en-US" sz="2000" dirty="0">
                <a:solidFill>
                  <a:prstClr val="black"/>
                </a:solidFill>
                <a:cs typeface="Times New Roman" pitchFamily="18" charset="0"/>
              </a:rPr>
              <a:t>Science Center</a:t>
            </a:r>
          </a:p>
          <a:p>
            <a:pPr algn="ctr">
              <a:spcBef>
                <a:spcPct val="20000"/>
              </a:spcBef>
            </a:pPr>
            <a:r>
              <a:rPr lang="en-US" sz="2000" dirty="0">
                <a:solidFill>
                  <a:prstClr val="black"/>
                </a:solidFill>
                <a:cs typeface="Times New Roman" pitchFamily="18" charset="0"/>
              </a:rPr>
              <a:t>Indiana University Bloomington</a:t>
            </a:r>
            <a:endParaRPr lang="en-US" sz="2000" dirty="0">
              <a:solidFill>
                <a:prstClr val="black"/>
              </a:solidFill>
            </a:endParaRPr>
          </a:p>
        </p:txBody>
      </p:sp>
      <p:pic>
        <p:nvPicPr>
          <p:cNvPr id="1028" name="Picture 4" descr="HIP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74611"/>
            <a:ext cx="2703979"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IP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0021" y="1112718"/>
            <a:ext cx="2703979"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5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96444" cy="1177289"/>
          </a:xfrm>
          <a:solidFill>
            <a:schemeClr val="bg1"/>
          </a:solidFill>
        </p:spPr>
        <p:txBody>
          <a:bodyPr>
            <a:normAutofit fontScale="90000"/>
          </a:bodyPr>
          <a:lstStyle/>
          <a:p>
            <a:pPr algn="ctr"/>
            <a:r>
              <a:rPr lang="en-US" sz="3100" dirty="0" smtClean="0"/>
              <a:t>SLAM </a:t>
            </a:r>
            <a:r>
              <a:rPr lang="en-US" sz="3100" dirty="0"/>
              <a:t>Latency </a:t>
            </a:r>
            <a:r>
              <a:rPr lang="en-US" sz="3100" dirty="0" smtClean="0"/>
              <a:t>variations for 4 or 20 way parallelism</a:t>
            </a:r>
            <a:br>
              <a:rPr lang="en-US" sz="3100" dirty="0" smtClean="0"/>
            </a:br>
            <a:r>
              <a:rPr lang="en-US" sz="2000" b="0" dirty="0" smtClean="0">
                <a:latin typeface="Arial" panose="020B0604020202020204" pitchFamily="34" charset="0"/>
                <a:cs typeface="Arial" panose="020B0604020202020204" pitchFamily="34" charset="0"/>
              </a:rPr>
              <a:t>Jitter </a:t>
            </a:r>
            <a:r>
              <a:rPr lang="en-US" sz="2000" b="0" dirty="0">
                <a:latin typeface="Arial" panose="020B0604020202020204" pitchFamily="34" charset="0"/>
                <a:cs typeface="Arial" panose="020B0604020202020204" pitchFamily="34" charset="0"/>
              </a:rPr>
              <a:t>due to Application </a:t>
            </a:r>
            <a:r>
              <a:rPr lang="en-US" sz="2000" b="0" dirty="0" smtClean="0">
                <a:latin typeface="Arial" panose="020B0604020202020204" pitchFamily="34" charset="0"/>
                <a:cs typeface="Arial" panose="020B0604020202020204" pitchFamily="34" charset="0"/>
              </a:rPr>
              <a:t>or System influences such as Network delays, Garbage collection and Scheduling </a:t>
            </a:r>
            <a:r>
              <a:rPr lang="en-US" sz="2000" b="0" dirty="0">
                <a:latin typeface="Arial" panose="020B0604020202020204" pitchFamily="34" charset="0"/>
                <a:cs typeface="Arial" panose="020B0604020202020204" pitchFamily="34" charset="0"/>
              </a:rPr>
              <a:t>of tasks</a:t>
            </a:r>
            <a:br>
              <a:rPr lang="en-US" sz="2000" b="0" dirty="0">
                <a:latin typeface="Arial" panose="020B0604020202020204" pitchFamily="34" charset="0"/>
                <a:cs typeface="Arial" panose="020B0604020202020204" pitchFamily="34" charset="0"/>
              </a:rPr>
            </a:br>
            <a:endParaRPr lang="en-US" sz="2000" b="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grpSp>
        <p:nvGrpSpPr>
          <p:cNvPr id="12" name="Group 11"/>
          <p:cNvGrpSpPr/>
          <p:nvPr/>
        </p:nvGrpSpPr>
        <p:grpSpPr>
          <a:xfrm>
            <a:off x="0" y="1062841"/>
            <a:ext cx="9184740" cy="5794852"/>
            <a:chOff x="-1472074" y="0"/>
            <a:chExt cx="10656814" cy="6611483"/>
          </a:xfrm>
        </p:grpSpPr>
        <p:pic>
          <p:nvPicPr>
            <p:cNvPr id="5" name="Picture 4"/>
            <p:cNvPicPr>
              <a:picLocks noChangeAspect="1"/>
            </p:cNvPicPr>
            <p:nvPr/>
          </p:nvPicPr>
          <p:blipFill>
            <a:blip r:embed="rId2"/>
            <a:stretch>
              <a:fillRect/>
            </a:stretch>
          </p:blipFill>
          <p:spPr>
            <a:xfrm>
              <a:off x="0" y="3084988"/>
              <a:ext cx="9144000" cy="3526325"/>
            </a:xfrm>
            <a:prstGeom prst="rect">
              <a:avLst/>
            </a:prstGeom>
            <a:solidFill>
              <a:schemeClr val="bg1"/>
            </a:solidFill>
          </p:spPr>
        </p:pic>
        <p:pic>
          <p:nvPicPr>
            <p:cNvPr id="10" name="Picture 9"/>
            <p:cNvPicPr>
              <a:picLocks noChangeAspect="1"/>
            </p:cNvPicPr>
            <p:nvPr/>
          </p:nvPicPr>
          <p:blipFill>
            <a:blip r:embed="rId2"/>
            <a:stretch>
              <a:fillRect/>
            </a:stretch>
          </p:blipFill>
          <p:spPr>
            <a:xfrm>
              <a:off x="0" y="3085158"/>
              <a:ext cx="9144000" cy="3526325"/>
            </a:xfrm>
            <a:prstGeom prst="rect">
              <a:avLst/>
            </a:prstGeom>
            <a:solidFill>
              <a:schemeClr val="bg1"/>
            </a:solidFill>
          </p:spPr>
        </p:pic>
        <p:pic>
          <p:nvPicPr>
            <p:cNvPr id="6" name="Picture 5"/>
            <p:cNvPicPr>
              <a:picLocks noChangeAspect="1"/>
            </p:cNvPicPr>
            <p:nvPr/>
          </p:nvPicPr>
          <p:blipFill rotWithShape="1">
            <a:blip r:embed="rId3"/>
            <a:srcRect l="13335" t="43088" r="6691" b="7241"/>
            <a:stretch/>
          </p:blipFill>
          <p:spPr>
            <a:xfrm>
              <a:off x="13580" y="0"/>
              <a:ext cx="9171160" cy="3787996"/>
            </a:xfrm>
            <a:prstGeom prst="rect">
              <a:avLst/>
            </a:prstGeom>
          </p:spPr>
        </p:pic>
        <p:sp>
          <p:nvSpPr>
            <p:cNvPr id="11" name="TextBox 10"/>
            <p:cNvSpPr txBox="1"/>
            <p:nvPr/>
          </p:nvSpPr>
          <p:spPr>
            <a:xfrm>
              <a:off x="-1199888" y="434330"/>
              <a:ext cx="94128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a:cs typeface="+mn-cs"/>
                </a:rPr>
                <a:t>No Cut</a:t>
              </a:r>
              <a:endParaRPr kumimoji="0" lang="en-US" sz="1800" b="1" i="0" u="none" strike="noStrike" kern="1200" cap="none" spc="0" normalizeH="0" baseline="0" noProof="0" dirty="0">
                <a:ln>
                  <a:noFill/>
                </a:ln>
                <a:solidFill>
                  <a:srgbClr val="FF0000"/>
                </a:solidFill>
                <a:effectLst/>
                <a:uLnTx/>
                <a:uFillTx/>
                <a:latin typeface="Arial"/>
                <a:cs typeface="+mn-cs"/>
              </a:endParaRPr>
            </a:p>
          </p:txBody>
        </p:sp>
        <p:sp>
          <p:nvSpPr>
            <p:cNvPr id="8" name="TextBox 7"/>
            <p:cNvSpPr txBox="1"/>
            <p:nvPr/>
          </p:nvSpPr>
          <p:spPr>
            <a:xfrm>
              <a:off x="-1472074" y="3882793"/>
              <a:ext cx="73917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a:cs typeface="+mn-cs"/>
                </a:rPr>
                <a:t>Fluctuations decrease after Cut on #iterations per swarm member</a:t>
              </a:r>
              <a:endParaRPr kumimoji="0" lang="en-US" sz="1800" b="1" i="0" u="none" strike="noStrike" kern="1200" cap="none" spc="0" normalizeH="0" baseline="0" noProof="0" dirty="0">
                <a:ln>
                  <a:noFill/>
                </a:ln>
                <a:solidFill>
                  <a:srgbClr val="FF0000"/>
                </a:solidFill>
                <a:effectLst/>
                <a:uLnTx/>
                <a:uFillTx/>
                <a:latin typeface="Arial"/>
                <a:cs typeface="+mn-cs"/>
              </a:endParaRPr>
            </a:p>
          </p:txBody>
        </p:sp>
      </p:grpSp>
      <p:cxnSp>
        <p:nvCxnSpPr>
          <p:cNvPr id="9" name="Straight Arrow Connector 8"/>
          <p:cNvCxnSpPr/>
          <p:nvPr/>
        </p:nvCxnSpPr>
        <p:spPr bwMode="auto">
          <a:xfrm>
            <a:off x="640217" y="1965960"/>
            <a:ext cx="0" cy="190881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p:cNvCxnSpPr/>
          <p:nvPr/>
        </p:nvCxnSpPr>
        <p:spPr bwMode="auto">
          <a:xfrm>
            <a:off x="1177564" y="4810085"/>
            <a:ext cx="0" cy="1628814"/>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77965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4155"/>
            <a:ext cx="8382000" cy="1143000"/>
          </a:xfrm>
        </p:spPr>
        <p:txBody>
          <a:bodyPr/>
          <a:lstStyle/>
          <a:p>
            <a:pPr algn="ctr"/>
            <a:r>
              <a:rPr lang="en-US" sz="3600" dirty="0" smtClean="0"/>
              <a:t>Fault Tolerance at Message Broker</a:t>
            </a:r>
            <a:endParaRPr lang="en-US" sz="3600" dirty="0"/>
          </a:p>
        </p:txBody>
      </p:sp>
      <p:sp>
        <p:nvSpPr>
          <p:cNvPr id="3" name="Content Placeholder 2"/>
          <p:cNvSpPr>
            <a:spLocks noGrp="1"/>
          </p:cNvSpPr>
          <p:nvPr>
            <p:ph idx="1"/>
          </p:nvPr>
        </p:nvSpPr>
        <p:spPr/>
        <p:txBody>
          <a:bodyPr/>
          <a:lstStyle/>
          <a:p>
            <a:r>
              <a:rPr lang="en-US" sz="2400" b="1" dirty="0" smtClean="0"/>
              <a:t>RabbitMQ</a:t>
            </a:r>
            <a:r>
              <a:rPr lang="en-US" sz="2400" dirty="0" smtClean="0"/>
              <a:t> supports Queue replication and persistence to disk across nodes for fault tolerance</a:t>
            </a:r>
          </a:p>
          <a:p>
            <a:r>
              <a:rPr lang="en-US" sz="2400" dirty="0" smtClean="0"/>
              <a:t>Can use a cluster of RabbitMQ brokers to achieve high availability and fault tolerance</a:t>
            </a:r>
          </a:p>
          <a:p>
            <a:r>
              <a:rPr lang="en-US" sz="2400" b="1" dirty="0" smtClean="0"/>
              <a:t>Kafka </a:t>
            </a:r>
            <a:r>
              <a:rPr lang="en-US" sz="2400" dirty="0" smtClean="0"/>
              <a:t>stores the messages in disk and supports replication of topics across nodes for fault tolerance. </a:t>
            </a:r>
            <a:r>
              <a:rPr lang="en-US" sz="2400" dirty="0"/>
              <a:t>Kafka's storage first approach may increase reliability but can introduce increased latency</a:t>
            </a:r>
            <a:endParaRPr lang="en-US" sz="2400" dirty="0" smtClean="0"/>
          </a:p>
          <a:p>
            <a:r>
              <a:rPr lang="en-US" sz="2400" dirty="0" smtClean="0"/>
              <a:t>Multiple Kafka brokers can be used to achieve high availability and fault tolerance</a:t>
            </a:r>
            <a:endParaRPr lang="en-US" sz="2400" dirty="0"/>
          </a:p>
        </p:txBody>
      </p:sp>
    </p:spTree>
    <p:extLst>
      <p:ext uri="{BB962C8B-B14F-4D97-AF65-F5344CB8AC3E}">
        <p14:creationId xmlns:p14="http://schemas.microsoft.com/office/powerpoint/2010/main" val="344339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 y="40544"/>
            <a:ext cx="9149379" cy="1143000"/>
          </a:xfrm>
        </p:spPr>
        <p:txBody>
          <a:bodyPr>
            <a:noAutofit/>
          </a:bodyPr>
          <a:lstStyle/>
          <a:p>
            <a:r>
              <a:rPr lang="en-US" sz="2800" b="1" dirty="0"/>
              <a:t>Parallel </a:t>
            </a:r>
            <a:r>
              <a:rPr lang="en-US" sz="2800" b="1" dirty="0" smtClean="0"/>
              <a:t>Overheads SLAM </a:t>
            </a:r>
            <a:r>
              <a:rPr lang="en-US" sz="2800" b="1" dirty="0"/>
              <a:t>Simultaneous Localization and </a:t>
            </a:r>
            <a:r>
              <a:rPr lang="en-US" sz="2800" b="1" dirty="0" smtClean="0"/>
              <a:t>Mapping: I/O and Garbage Collection</a:t>
            </a:r>
            <a:endParaRPr lang="en-US" sz="2800" dirty="0"/>
          </a:p>
        </p:txBody>
      </p:sp>
      <p:sp>
        <p:nvSpPr>
          <p:cNvPr id="3" name="Date Placeholder 2"/>
          <p:cNvSpPr>
            <a:spLocks noGrp="1"/>
          </p:cNvSpPr>
          <p:nvPr>
            <p:ph type="dt" sz="half" idx="4294967295"/>
          </p:nvPr>
        </p:nvSpPr>
        <p:spPr/>
        <p:txBody>
          <a:bodyPr/>
          <a:lstStyle/>
          <a:p>
            <a:r>
              <a:rPr lang="en-US" smtClean="0"/>
              <a:t>12/16/2015</a:t>
            </a:r>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12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892"/>
            <a:ext cx="6809591" cy="5746108"/>
          </a:xfrm>
          <a:prstGeom prst="rect">
            <a:avLst/>
          </a:prstGeom>
        </p:spPr>
      </p:pic>
    </p:spTree>
    <p:extLst>
      <p:ext uri="{BB962C8B-B14F-4D97-AF65-F5344CB8AC3E}">
        <p14:creationId xmlns:p14="http://schemas.microsoft.com/office/powerpoint/2010/main" val="44462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 y="40544"/>
            <a:ext cx="9149379" cy="1143000"/>
          </a:xfrm>
        </p:spPr>
        <p:txBody>
          <a:bodyPr>
            <a:normAutofit/>
          </a:bodyPr>
          <a:lstStyle/>
          <a:p>
            <a:r>
              <a:rPr lang="en-US" sz="2800" b="1" dirty="0"/>
              <a:t>Parallel </a:t>
            </a:r>
            <a:r>
              <a:rPr lang="en-US" sz="2800" b="1" dirty="0" smtClean="0"/>
              <a:t>Overheads SLAM </a:t>
            </a:r>
            <a:r>
              <a:rPr lang="en-US" sz="2800" b="1" dirty="0"/>
              <a:t>Simultaneous Localization and </a:t>
            </a:r>
            <a:r>
              <a:rPr lang="en-US" sz="2800" b="1" dirty="0" smtClean="0"/>
              <a:t>Mapping: Load Imbalance Overhead</a:t>
            </a:r>
            <a:endParaRPr lang="en-US" sz="2800" dirty="0"/>
          </a:p>
        </p:txBody>
      </p:sp>
      <p:sp>
        <p:nvSpPr>
          <p:cNvPr id="3" name="Date Placeholder 2"/>
          <p:cNvSpPr>
            <a:spLocks noGrp="1"/>
          </p:cNvSpPr>
          <p:nvPr>
            <p:ph type="dt" sz="half" idx="4294967295"/>
          </p:nvPr>
        </p:nvSpPr>
        <p:spPr/>
        <p:txBody>
          <a:bodyPr/>
          <a:lstStyle/>
          <a:p>
            <a:r>
              <a:rPr lang="en-US" smtClean="0"/>
              <a:t>12/16/2015</a:t>
            </a:r>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13</a:t>
            </a:fld>
            <a:endParaRPr lang="en-US"/>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3544"/>
            <a:ext cx="6553200" cy="5622401"/>
          </a:xfrm>
          <a:prstGeom prst="rect">
            <a:avLst/>
          </a:prstGeom>
        </p:spPr>
      </p:pic>
    </p:spTree>
    <p:extLst>
      <p:ext uri="{BB962C8B-B14F-4D97-AF65-F5344CB8AC3E}">
        <p14:creationId xmlns:p14="http://schemas.microsoft.com/office/powerpoint/2010/main" val="210663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 y="54335"/>
            <a:ext cx="9065895" cy="707903"/>
          </a:xfrm>
        </p:spPr>
        <p:txBody>
          <a:bodyPr/>
          <a:lstStyle/>
          <a:p>
            <a:pPr algn="ctr"/>
            <a:r>
              <a:rPr lang="en-US" sz="3600" dirty="0"/>
              <a:t>Multi-Robot Collision Avoidance </a:t>
            </a:r>
          </a:p>
        </p:txBody>
      </p:sp>
      <p:sp>
        <p:nvSpPr>
          <p:cNvPr id="4" name="TextBox 3"/>
          <p:cNvSpPr txBox="1"/>
          <p:nvPr/>
        </p:nvSpPr>
        <p:spPr>
          <a:xfrm>
            <a:off x="1262730" y="3504681"/>
            <a:ext cx="2656689" cy="400110"/>
          </a:xfrm>
          <a:prstGeom prst="rect">
            <a:avLst/>
          </a:prstGeom>
          <a:noFill/>
        </p:spPr>
        <p:txBody>
          <a:bodyPr wrap="none" rtlCol="0">
            <a:spAutoFit/>
          </a:bodyPr>
          <a:lstStyle/>
          <a:p>
            <a:r>
              <a:rPr lang="en-US" sz="2000" b="1" dirty="0"/>
              <a:t>Streaming Workflow</a:t>
            </a:r>
          </a:p>
        </p:txBody>
      </p:sp>
      <p:pic>
        <p:nvPicPr>
          <p:cNvPr id="1026" name="图片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749" y="979218"/>
            <a:ext cx="3706724" cy="298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4749" y="3963984"/>
            <a:ext cx="3689250" cy="294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3" y="3871702"/>
            <a:ext cx="5467441" cy="298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436" y="3890944"/>
            <a:ext cx="1490906" cy="646331"/>
          </a:xfrm>
          <a:prstGeom prst="rect">
            <a:avLst/>
          </a:prstGeom>
          <a:noFill/>
        </p:spPr>
        <p:txBody>
          <a:bodyPr wrap="square" rtlCol="0">
            <a:spAutoFit/>
          </a:bodyPr>
          <a:lstStyle/>
          <a:p>
            <a:r>
              <a:rPr lang="en-US" dirty="0"/>
              <a:t>Information from robots</a:t>
            </a:r>
          </a:p>
        </p:txBody>
      </p:sp>
      <p:sp>
        <p:nvSpPr>
          <p:cNvPr id="6" name="TextBox 5"/>
          <p:cNvSpPr txBox="1"/>
          <p:nvPr/>
        </p:nvSpPr>
        <p:spPr>
          <a:xfrm>
            <a:off x="4340805" y="6005222"/>
            <a:ext cx="1445414" cy="707886"/>
          </a:xfrm>
          <a:prstGeom prst="rect">
            <a:avLst/>
          </a:prstGeom>
          <a:noFill/>
        </p:spPr>
        <p:txBody>
          <a:bodyPr wrap="square" rtlCol="0">
            <a:spAutoFit/>
          </a:bodyPr>
          <a:lstStyle/>
          <a:p>
            <a:r>
              <a:rPr lang="en-US" sz="2000" dirty="0"/>
              <a:t>Runs in parallel</a:t>
            </a:r>
          </a:p>
        </p:txBody>
      </p:sp>
      <p:sp>
        <p:nvSpPr>
          <p:cNvPr id="7" name="TextBox 6"/>
          <p:cNvSpPr txBox="1"/>
          <p:nvPr/>
        </p:nvSpPr>
        <p:spPr>
          <a:xfrm>
            <a:off x="193165" y="953679"/>
            <a:ext cx="4984625" cy="255454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C00000"/>
                </a:solidFill>
              </a:rPr>
              <a:t>Second parallel Storm application</a:t>
            </a:r>
          </a:p>
          <a:p>
            <a:pPr marL="342900" indent="-342900">
              <a:buFont typeface="Arial" panose="020B0604020202020204" pitchFamily="34" charset="0"/>
              <a:buChar char="•"/>
            </a:pPr>
            <a:r>
              <a:rPr lang="en-US" sz="2000" dirty="0" smtClean="0"/>
              <a:t>Velocity </a:t>
            </a:r>
            <a:r>
              <a:rPr lang="en-US" sz="2000" dirty="0"/>
              <a:t>Obstacles (VOs) along with other constrains such as acceleration and max velocity limits, </a:t>
            </a:r>
            <a:endParaRPr lang="en-US" sz="2000" dirty="0" smtClean="0"/>
          </a:p>
          <a:p>
            <a:pPr marL="342900" indent="-342900">
              <a:buFont typeface="Arial" panose="020B0604020202020204" pitchFamily="34" charset="0"/>
              <a:buChar char="•"/>
            </a:pPr>
            <a:r>
              <a:rPr lang="en-US" sz="2000" dirty="0" smtClean="0"/>
              <a:t>Non-Holonomic </a:t>
            </a:r>
            <a:r>
              <a:rPr lang="en-US" sz="2000" dirty="0"/>
              <a:t>constraints, for differential robots, and localization uncertainty</a:t>
            </a:r>
            <a:r>
              <a:rPr lang="en-US" sz="2000" dirty="0" smtClean="0"/>
              <a:t>.</a:t>
            </a:r>
          </a:p>
          <a:p>
            <a:pPr marL="342900" indent="-342900">
              <a:buFont typeface="Arial" panose="020B0604020202020204" pitchFamily="34" charset="0"/>
              <a:buChar char="•"/>
            </a:pPr>
            <a:r>
              <a:rPr lang="en-US" sz="2000" dirty="0" smtClean="0"/>
              <a:t>NPC NPS measure parallelism</a:t>
            </a:r>
            <a:endParaRPr lang="en-US" sz="2000" dirty="0"/>
          </a:p>
        </p:txBody>
      </p:sp>
      <p:sp>
        <p:nvSpPr>
          <p:cNvPr id="8" name="TextBox 7"/>
          <p:cNvSpPr txBox="1"/>
          <p:nvPr/>
        </p:nvSpPr>
        <p:spPr>
          <a:xfrm>
            <a:off x="6256574" y="4685090"/>
            <a:ext cx="2137124" cy="400110"/>
          </a:xfrm>
          <a:prstGeom prst="rect">
            <a:avLst/>
          </a:prstGeom>
          <a:noFill/>
        </p:spPr>
        <p:txBody>
          <a:bodyPr wrap="none" rtlCol="0">
            <a:spAutoFit/>
          </a:bodyPr>
          <a:lstStyle/>
          <a:p>
            <a:r>
              <a:rPr lang="en-US" sz="2000" b="1" dirty="0"/>
              <a:t>Control Latency</a:t>
            </a:r>
          </a:p>
        </p:txBody>
      </p:sp>
      <p:sp>
        <p:nvSpPr>
          <p:cNvPr id="11" name="TextBox 10"/>
          <p:cNvSpPr txBox="1"/>
          <p:nvPr/>
        </p:nvSpPr>
        <p:spPr>
          <a:xfrm>
            <a:off x="5927743" y="1748123"/>
            <a:ext cx="2308860" cy="1015663"/>
          </a:xfrm>
          <a:prstGeom prst="rect">
            <a:avLst/>
          </a:prstGeom>
          <a:noFill/>
        </p:spPr>
        <p:txBody>
          <a:bodyPr wrap="square" rtlCol="0">
            <a:spAutoFit/>
          </a:bodyPr>
          <a:lstStyle/>
          <a:p>
            <a:r>
              <a:rPr lang="en-US" sz="2000" b="1" dirty="0" smtClean="0"/>
              <a:t># Collisions versus  </a:t>
            </a:r>
            <a:r>
              <a:rPr lang="en-US" sz="2000" b="1" dirty="0"/>
              <a:t>number of robots</a:t>
            </a:r>
          </a:p>
        </p:txBody>
      </p:sp>
      <p:sp>
        <p:nvSpPr>
          <p:cNvPr id="10" name="Date Placeholder 9"/>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12" name="Slide Number Placeholder 1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4133212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6240" y="19050"/>
            <a:ext cx="8382000" cy="952500"/>
          </a:xfrm>
        </p:spPr>
        <p:txBody>
          <a:bodyPr/>
          <a:lstStyle/>
          <a:p>
            <a:pPr algn="ctr"/>
            <a:r>
              <a:rPr lang="en-US" dirty="0" smtClean="0"/>
              <a:t>Lessons from using Storm</a:t>
            </a:r>
            <a:endParaRPr lang="en-US" dirty="0"/>
          </a:p>
        </p:txBody>
      </p:sp>
      <p:sp>
        <p:nvSpPr>
          <p:cNvPr id="6" name="Content Placeholder 5"/>
          <p:cNvSpPr>
            <a:spLocks noGrp="1"/>
          </p:cNvSpPr>
          <p:nvPr>
            <p:ph idx="1"/>
          </p:nvPr>
        </p:nvSpPr>
        <p:spPr>
          <a:xfrm>
            <a:off x="271914" y="1130935"/>
            <a:ext cx="8609195" cy="4038600"/>
          </a:xfrm>
        </p:spPr>
        <p:txBody>
          <a:bodyPr/>
          <a:lstStyle/>
          <a:p>
            <a:r>
              <a:rPr lang="en-US" sz="2400" dirty="0" smtClean="0"/>
              <a:t>We successfully parallelized Storm as core software of two robot planning applications</a:t>
            </a:r>
          </a:p>
          <a:p>
            <a:r>
              <a:rPr lang="en-US" sz="2400" dirty="0" smtClean="0"/>
              <a:t>We needed to replace Kafka by RabbitMQ to improve performance</a:t>
            </a:r>
          </a:p>
          <a:p>
            <a:pPr lvl="1"/>
            <a:r>
              <a:rPr lang="en-US" sz="2400" dirty="0" smtClean="0"/>
              <a:t>Kafka had large variations in response time</a:t>
            </a:r>
          </a:p>
          <a:p>
            <a:r>
              <a:rPr lang="en-US" sz="2400" dirty="0" smtClean="0"/>
              <a:t>We reduced Garbage Collection overheads</a:t>
            </a:r>
          </a:p>
          <a:p>
            <a:r>
              <a:rPr lang="en-US" sz="2400" dirty="0" smtClean="0"/>
              <a:t>We see that we need to generalize Storm’s</a:t>
            </a:r>
          </a:p>
          <a:p>
            <a:pPr lvl="1"/>
            <a:r>
              <a:rPr lang="en-US" sz="2400" dirty="0" smtClean="0"/>
              <a:t>Map-Dataflow Streaming architecture to</a:t>
            </a:r>
          </a:p>
          <a:p>
            <a:pPr lvl="1"/>
            <a:r>
              <a:rPr lang="en-US" sz="2400" b="1" dirty="0" smtClean="0">
                <a:solidFill>
                  <a:srgbClr val="C00000"/>
                </a:solidFill>
              </a:rPr>
              <a:t>Map-Dataflow/Collective </a:t>
            </a:r>
            <a:r>
              <a:rPr lang="en-US" sz="2400" b="1" dirty="0">
                <a:solidFill>
                  <a:srgbClr val="C00000"/>
                </a:solidFill>
              </a:rPr>
              <a:t>Streaming </a:t>
            </a:r>
            <a:r>
              <a:rPr lang="en-US" sz="2400" dirty="0" smtClean="0"/>
              <a:t>architecture</a:t>
            </a:r>
          </a:p>
          <a:p>
            <a:r>
              <a:rPr lang="en-US" sz="2400" dirty="0" smtClean="0"/>
              <a:t>Now we use HPC-ABDS to improve Storm communication performance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54214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sp>
        <p:nvSpPr>
          <p:cNvPr id="2" name="Title 1"/>
          <p:cNvSpPr>
            <a:spLocks noGrp="1"/>
          </p:cNvSpPr>
          <p:nvPr>
            <p:ph type="title"/>
          </p:nvPr>
        </p:nvSpPr>
        <p:spPr>
          <a:xfrm>
            <a:off x="71068" y="168568"/>
            <a:ext cx="8980713" cy="748706"/>
          </a:xfrm>
        </p:spPr>
        <p:txBody>
          <a:bodyPr>
            <a:noAutofit/>
          </a:bodyPr>
          <a:lstStyle/>
          <a:p>
            <a:pPr algn="ctr"/>
            <a:r>
              <a:rPr lang="en-US" sz="3200" dirty="0"/>
              <a:t>Bringing Optimal Communications to Storm</a:t>
            </a:r>
          </a:p>
        </p:txBody>
      </p:sp>
      <p:sp>
        <p:nvSpPr>
          <p:cNvPr id="4" name="Date Placeholder 3"/>
          <p:cNvSpPr>
            <a:spLocks noGrp="1"/>
          </p:cNvSpPr>
          <p:nvPr>
            <p:ph type="dt" sz="half" idx="13"/>
          </p:nvPr>
        </p:nvSpPr>
        <p:spPr/>
        <p:txBody>
          <a:bodyPr/>
          <a:lstStyle/>
          <a:p>
            <a:r>
              <a:rPr lang="en-US" smtClean="0">
                <a:solidFill>
                  <a:srgbClr val="000000">
                    <a:tint val="75000"/>
                  </a:srgbClr>
                </a:solidFill>
              </a:rPr>
              <a:t>12/16/2015</a:t>
            </a:r>
            <a:endParaRPr lang="en-US" dirty="0">
              <a:solidFill>
                <a:srgbClr val="000000">
                  <a:tint val="75000"/>
                </a:srgbClr>
              </a:solidFill>
            </a:endParaRPr>
          </a:p>
        </p:txBody>
      </p:sp>
      <p:sp>
        <p:nvSpPr>
          <p:cNvPr id="59" name="TextBox 58"/>
          <p:cNvSpPr txBox="1"/>
          <p:nvPr/>
        </p:nvSpPr>
        <p:spPr>
          <a:xfrm>
            <a:off x="0" y="1327077"/>
            <a:ext cx="3757439" cy="646331"/>
          </a:xfrm>
          <a:prstGeom prst="rect">
            <a:avLst/>
          </a:prstGeom>
          <a:noFill/>
        </p:spPr>
        <p:txBody>
          <a:bodyPr wrap="none" rtlCol="0">
            <a:spAutoFit/>
          </a:bodyPr>
          <a:lstStyle/>
          <a:p>
            <a:r>
              <a:rPr lang="en-US" dirty="0" smtClean="0"/>
              <a:t>Both process based and thread based </a:t>
            </a:r>
          </a:p>
          <a:p>
            <a:r>
              <a:rPr lang="en-US" dirty="0" smtClean="0"/>
              <a:t>parallelism is used</a:t>
            </a:r>
            <a:endParaRPr lang="en-US" dirty="0"/>
          </a:p>
        </p:txBody>
      </p:sp>
      <p:sp>
        <p:nvSpPr>
          <p:cNvPr id="60" name="TextBox 59"/>
          <p:cNvSpPr txBox="1"/>
          <p:nvPr/>
        </p:nvSpPr>
        <p:spPr>
          <a:xfrm>
            <a:off x="190660" y="4026541"/>
            <a:ext cx="4094984" cy="1200329"/>
          </a:xfrm>
          <a:prstGeom prst="rect">
            <a:avLst/>
          </a:prstGeom>
          <a:noFill/>
        </p:spPr>
        <p:txBody>
          <a:bodyPr wrap="square" rtlCol="0">
            <a:spAutoFit/>
          </a:bodyPr>
          <a:lstStyle/>
          <a:p>
            <a:r>
              <a:rPr lang="en-US" dirty="0" smtClean="0"/>
              <a:t>Worker and Task distribution of Storm</a:t>
            </a:r>
          </a:p>
          <a:p>
            <a:r>
              <a:rPr lang="en-US" dirty="0" smtClean="0"/>
              <a:t>A worker hosts multiple tasks. B-1 is a task of component B and W-1 is a task of W</a:t>
            </a:r>
            <a:endParaRPr lang="en-US" dirty="0"/>
          </a:p>
        </p:txBody>
      </p:sp>
      <p:sp>
        <p:nvSpPr>
          <p:cNvPr id="87" name="TextBox 86"/>
          <p:cNvSpPr txBox="1"/>
          <p:nvPr/>
        </p:nvSpPr>
        <p:spPr>
          <a:xfrm>
            <a:off x="5087815" y="4132968"/>
            <a:ext cx="3236127" cy="1477328"/>
          </a:xfrm>
          <a:prstGeom prst="rect">
            <a:avLst/>
          </a:prstGeom>
          <a:noFill/>
        </p:spPr>
        <p:txBody>
          <a:bodyPr wrap="square" rtlCol="0">
            <a:spAutoFit/>
          </a:bodyPr>
          <a:lstStyle/>
          <a:p>
            <a:r>
              <a:rPr lang="en-US" dirty="0" smtClean="0"/>
              <a:t>Communication links are between workers</a:t>
            </a:r>
          </a:p>
          <a:p>
            <a:r>
              <a:rPr lang="en-US" dirty="0" smtClean="0"/>
              <a:t>These are multiplexed among the tasks </a:t>
            </a:r>
          </a:p>
          <a:p>
            <a:endParaRPr lang="en-US" dirty="0"/>
          </a:p>
        </p:txBody>
      </p:sp>
      <p:grpSp>
        <p:nvGrpSpPr>
          <p:cNvPr id="182" name="Group 181"/>
          <p:cNvGrpSpPr/>
          <p:nvPr/>
        </p:nvGrpSpPr>
        <p:grpSpPr>
          <a:xfrm>
            <a:off x="4709634" y="2099586"/>
            <a:ext cx="4342147" cy="1804406"/>
            <a:chOff x="6292644" y="2799309"/>
            <a:chExt cx="4342147" cy="1804406"/>
          </a:xfrm>
        </p:grpSpPr>
        <p:grpSp>
          <p:nvGrpSpPr>
            <p:cNvPr id="183" name="Group 182"/>
            <p:cNvGrpSpPr/>
            <p:nvPr/>
          </p:nvGrpSpPr>
          <p:grpSpPr>
            <a:xfrm>
              <a:off x="6292644" y="2799309"/>
              <a:ext cx="4342147" cy="1804406"/>
              <a:chOff x="6292644" y="2799309"/>
              <a:chExt cx="4342147" cy="1804406"/>
            </a:xfrm>
          </p:grpSpPr>
          <p:sp>
            <p:nvSpPr>
              <p:cNvPr id="186" name="Rectangle 185"/>
              <p:cNvSpPr/>
              <p:nvPr/>
            </p:nvSpPr>
            <p:spPr>
              <a:xfrm>
                <a:off x="6292644" y="2831690"/>
                <a:ext cx="2025445" cy="1772025"/>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87" name="Rectangle 186"/>
              <p:cNvSpPr/>
              <p:nvPr/>
            </p:nvSpPr>
            <p:spPr>
              <a:xfrm>
                <a:off x="6440129" y="3077497"/>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88" name="Rectangle 187"/>
              <p:cNvSpPr/>
              <p:nvPr/>
            </p:nvSpPr>
            <p:spPr>
              <a:xfrm>
                <a:off x="6517641" y="373013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W-1</a:t>
                </a:r>
              </a:p>
            </p:txBody>
          </p:sp>
          <p:sp>
            <p:nvSpPr>
              <p:cNvPr id="189" name="TextBox 188"/>
              <p:cNvSpPr txBox="1"/>
              <p:nvPr/>
            </p:nvSpPr>
            <p:spPr>
              <a:xfrm>
                <a:off x="6517641" y="4236007"/>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190" name="TextBox 189"/>
              <p:cNvSpPr txBox="1"/>
              <p:nvPr/>
            </p:nvSpPr>
            <p:spPr>
              <a:xfrm>
                <a:off x="6292644" y="2799309"/>
                <a:ext cx="6543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Node-1</a:t>
                </a:r>
              </a:p>
            </p:txBody>
          </p:sp>
          <p:sp>
            <p:nvSpPr>
              <p:cNvPr id="191" name="Rectangle 190"/>
              <p:cNvSpPr/>
              <p:nvPr/>
            </p:nvSpPr>
            <p:spPr>
              <a:xfrm>
                <a:off x="6526409" y="3134841"/>
                <a:ext cx="639099" cy="540774"/>
              </a:xfrm>
              <a:prstGeom prst="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B-1</a:t>
                </a:r>
              </a:p>
            </p:txBody>
          </p:sp>
          <p:sp>
            <p:nvSpPr>
              <p:cNvPr id="192" name="Rectangle 191"/>
              <p:cNvSpPr/>
              <p:nvPr/>
            </p:nvSpPr>
            <p:spPr>
              <a:xfrm>
                <a:off x="7388297" y="3076308"/>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93" name="Rectangle 192"/>
              <p:cNvSpPr/>
              <p:nvPr/>
            </p:nvSpPr>
            <p:spPr>
              <a:xfrm>
                <a:off x="7465809" y="3728943"/>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W-3</a:t>
                </a:r>
              </a:p>
            </p:txBody>
          </p:sp>
          <p:sp>
            <p:nvSpPr>
              <p:cNvPr id="194" name="TextBox 193"/>
              <p:cNvSpPr txBox="1"/>
              <p:nvPr/>
            </p:nvSpPr>
            <p:spPr>
              <a:xfrm>
                <a:off x="7465809" y="4234818"/>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195" name="Rectangle 194"/>
              <p:cNvSpPr/>
              <p:nvPr/>
            </p:nvSpPr>
            <p:spPr>
              <a:xfrm>
                <a:off x="7474577" y="313365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W-2</a:t>
                </a:r>
              </a:p>
            </p:txBody>
          </p:sp>
          <p:sp>
            <p:nvSpPr>
              <p:cNvPr id="196" name="Rectangle 195"/>
              <p:cNvSpPr/>
              <p:nvPr/>
            </p:nvSpPr>
            <p:spPr>
              <a:xfrm>
                <a:off x="8609346" y="2831690"/>
                <a:ext cx="2025445" cy="1772025"/>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97" name="Rectangle 196"/>
              <p:cNvSpPr/>
              <p:nvPr/>
            </p:nvSpPr>
            <p:spPr>
              <a:xfrm>
                <a:off x="8756831" y="3077497"/>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98" name="Rectangle 197"/>
              <p:cNvSpPr/>
              <p:nvPr/>
            </p:nvSpPr>
            <p:spPr>
              <a:xfrm>
                <a:off x="8834343" y="373013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W-5</a:t>
                </a:r>
              </a:p>
            </p:txBody>
          </p:sp>
          <p:sp>
            <p:nvSpPr>
              <p:cNvPr id="199" name="TextBox 198"/>
              <p:cNvSpPr txBox="1"/>
              <p:nvPr/>
            </p:nvSpPr>
            <p:spPr>
              <a:xfrm>
                <a:off x="8834343" y="4236007"/>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200" name="TextBox 199"/>
              <p:cNvSpPr txBox="1"/>
              <p:nvPr/>
            </p:nvSpPr>
            <p:spPr>
              <a:xfrm>
                <a:off x="8609346" y="2799309"/>
                <a:ext cx="6543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Node-2</a:t>
                </a:r>
              </a:p>
            </p:txBody>
          </p:sp>
          <p:sp>
            <p:nvSpPr>
              <p:cNvPr id="201" name="Rectangle 200"/>
              <p:cNvSpPr/>
              <p:nvPr/>
            </p:nvSpPr>
            <p:spPr>
              <a:xfrm>
                <a:off x="8843111" y="3134841"/>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W-4</a:t>
                </a:r>
              </a:p>
            </p:txBody>
          </p:sp>
          <p:sp>
            <p:nvSpPr>
              <p:cNvPr id="202" name="Rectangle 201"/>
              <p:cNvSpPr/>
              <p:nvPr/>
            </p:nvSpPr>
            <p:spPr>
              <a:xfrm>
                <a:off x="9704999" y="3076308"/>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03" name="Rectangle 202"/>
              <p:cNvSpPr/>
              <p:nvPr/>
            </p:nvSpPr>
            <p:spPr>
              <a:xfrm>
                <a:off x="9782511" y="3728943"/>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W-7</a:t>
                </a:r>
              </a:p>
            </p:txBody>
          </p:sp>
          <p:sp>
            <p:nvSpPr>
              <p:cNvPr id="204" name="TextBox 203"/>
              <p:cNvSpPr txBox="1"/>
              <p:nvPr/>
            </p:nvSpPr>
            <p:spPr>
              <a:xfrm>
                <a:off x="9782511" y="4234818"/>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205" name="Rectangle 204"/>
              <p:cNvSpPr/>
              <p:nvPr/>
            </p:nvSpPr>
            <p:spPr>
              <a:xfrm>
                <a:off x="9791279" y="313365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W-6</a:t>
                </a:r>
              </a:p>
            </p:txBody>
          </p:sp>
          <p:cxnSp>
            <p:nvCxnSpPr>
              <p:cNvPr id="206" name="Straight Arrow Connector 205"/>
              <p:cNvCxnSpPr>
                <a:stCxn id="191" idx="3"/>
                <a:endCxn id="195" idx="1"/>
              </p:cNvCxnSpPr>
              <p:nvPr/>
            </p:nvCxnSpPr>
            <p:spPr>
              <a:xfrm flipV="1">
                <a:off x="7165508" y="3404039"/>
                <a:ext cx="309069" cy="1189"/>
              </a:xfrm>
              <a:prstGeom prst="straightConnector1">
                <a:avLst/>
              </a:prstGeom>
              <a:noFill/>
              <a:ln w="6350" cap="flat" cmpd="sng" algn="ctr">
                <a:solidFill>
                  <a:sysClr val="windowText" lastClr="000000"/>
                </a:solidFill>
                <a:prstDash val="solid"/>
                <a:miter lim="800000"/>
                <a:tailEnd type="triangle"/>
              </a:ln>
              <a:effectLst/>
            </p:spPr>
          </p:cxnSp>
        </p:grpSp>
        <p:cxnSp>
          <p:nvCxnSpPr>
            <p:cNvPr id="184" name="Straight Arrow Connector 61"/>
            <p:cNvCxnSpPr>
              <a:stCxn id="187" idx="0"/>
              <a:endCxn id="197" idx="1"/>
            </p:cNvCxnSpPr>
            <p:nvPr/>
          </p:nvCxnSpPr>
          <p:spPr>
            <a:xfrm rot="16200000" flipH="1">
              <a:off x="7443621" y="2472211"/>
              <a:ext cx="707923" cy="1918495"/>
            </a:xfrm>
            <a:prstGeom prst="bentConnector4">
              <a:avLst>
                <a:gd name="adj1" fmla="val -14236"/>
                <a:gd name="adj2" fmla="val 86515"/>
              </a:avLst>
            </a:prstGeom>
            <a:noFill/>
            <a:ln w="6350" cap="flat" cmpd="sng" algn="ctr">
              <a:solidFill>
                <a:sysClr val="windowText" lastClr="000000"/>
              </a:solidFill>
              <a:prstDash val="solid"/>
              <a:miter lim="800000"/>
              <a:tailEnd type="triangle"/>
            </a:ln>
            <a:effectLst/>
          </p:spPr>
        </p:cxnSp>
        <p:cxnSp>
          <p:nvCxnSpPr>
            <p:cNvPr id="185" name="Straight Arrow Connector 1026"/>
            <p:cNvCxnSpPr/>
            <p:nvPr/>
          </p:nvCxnSpPr>
          <p:spPr>
            <a:xfrm rot="5400000" flipH="1" flipV="1">
              <a:off x="8470177" y="1444468"/>
              <a:ext cx="1189" cy="3264870"/>
            </a:xfrm>
            <a:prstGeom prst="bentConnector3">
              <a:avLst>
                <a:gd name="adj1" fmla="val 47441968"/>
              </a:avLst>
            </a:prstGeom>
            <a:noFill/>
            <a:ln w="6350" cap="flat" cmpd="sng" algn="ctr">
              <a:solidFill>
                <a:sysClr val="windowText" lastClr="000000"/>
              </a:solidFill>
              <a:prstDash val="solid"/>
              <a:miter lim="800000"/>
              <a:tailEnd type="triangle"/>
            </a:ln>
            <a:effectLst/>
          </p:spPr>
        </p:cxnSp>
      </p:grpSp>
      <p:grpSp>
        <p:nvGrpSpPr>
          <p:cNvPr id="207" name="Group 206"/>
          <p:cNvGrpSpPr/>
          <p:nvPr/>
        </p:nvGrpSpPr>
        <p:grpSpPr>
          <a:xfrm>
            <a:off x="156677" y="2083396"/>
            <a:ext cx="4342147" cy="1804406"/>
            <a:chOff x="6292644" y="2799309"/>
            <a:chExt cx="4342147" cy="1804406"/>
          </a:xfrm>
        </p:grpSpPr>
        <p:sp>
          <p:nvSpPr>
            <p:cNvPr id="208" name="Rectangle 207"/>
            <p:cNvSpPr/>
            <p:nvPr/>
          </p:nvSpPr>
          <p:spPr>
            <a:xfrm>
              <a:off x="6292644" y="2831690"/>
              <a:ext cx="2025445" cy="1772025"/>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09" name="Rectangle 208"/>
            <p:cNvSpPr/>
            <p:nvPr/>
          </p:nvSpPr>
          <p:spPr>
            <a:xfrm>
              <a:off x="6440129" y="3077497"/>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10" name="Rectangle 209"/>
            <p:cNvSpPr/>
            <p:nvPr/>
          </p:nvSpPr>
          <p:spPr>
            <a:xfrm>
              <a:off x="6517641" y="373013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W-1</a:t>
              </a:r>
            </a:p>
          </p:txBody>
        </p:sp>
        <p:sp>
          <p:nvSpPr>
            <p:cNvPr id="211" name="TextBox 210"/>
            <p:cNvSpPr txBox="1"/>
            <p:nvPr/>
          </p:nvSpPr>
          <p:spPr>
            <a:xfrm>
              <a:off x="6517641" y="4236007"/>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212" name="TextBox 211"/>
            <p:cNvSpPr txBox="1"/>
            <p:nvPr/>
          </p:nvSpPr>
          <p:spPr>
            <a:xfrm>
              <a:off x="6292644" y="2799309"/>
              <a:ext cx="6543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Node-1</a:t>
              </a:r>
            </a:p>
          </p:txBody>
        </p:sp>
        <p:sp>
          <p:nvSpPr>
            <p:cNvPr id="213" name="Rectangle 212"/>
            <p:cNvSpPr/>
            <p:nvPr/>
          </p:nvSpPr>
          <p:spPr>
            <a:xfrm>
              <a:off x="6526408" y="3143409"/>
              <a:ext cx="639099" cy="540774"/>
            </a:xfrm>
            <a:prstGeom prst="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B-1</a:t>
              </a:r>
            </a:p>
          </p:txBody>
        </p:sp>
        <p:sp>
          <p:nvSpPr>
            <p:cNvPr id="214" name="Rectangle 213"/>
            <p:cNvSpPr/>
            <p:nvPr/>
          </p:nvSpPr>
          <p:spPr>
            <a:xfrm>
              <a:off x="7388297" y="3076308"/>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15" name="Rectangle 214"/>
            <p:cNvSpPr/>
            <p:nvPr/>
          </p:nvSpPr>
          <p:spPr>
            <a:xfrm>
              <a:off x="7465809" y="3728943"/>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W-3</a:t>
              </a:r>
            </a:p>
          </p:txBody>
        </p:sp>
        <p:sp>
          <p:nvSpPr>
            <p:cNvPr id="216" name="TextBox 215"/>
            <p:cNvSpPr txBox="1"/>
            <p:nvPr/>
          </p:nvSpPr>
          <p:spPr>
            <a:xfrm>
              <a:off x="7465809" y="4234818"/>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217" name="Rectangle 216"/>
            <p:cNvSpPr/>
            <p:nvPr/>
          </p:nvSpPr>
          <p:spPr>
            <a:xfrm>
              <a:off x="7474577" y="313365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W-2</a:t>
              </a:r>
            </a:p>
          </p:txBody>
        </p:sp>
        <p:sp>
          <p:nvSpPr>
            <p:cNvPr id="218" name="Rectangle 217"/>
            <p:cNvSpPr/>
            <p:nvPr/>
          </p:nvSpPr>
          <p:spPr>
            <a:xfrm>
              <a:off x="8609346" y="2831690"/>
              <a:ext cx="2025445" cy="1772025"/>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19" name="Rectangle 218"/>
            <p:cNvSpPr/>
            <p:nvPr/>
          </p:nvSpPr>
          <p:spPr>
            <a:xfrm>
              <a:off x="8756831" y="3077497"/>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20" name="Rectangle 219"/>
            <p:cNvSpPr/>
            <p:nvPr/>
          </p:nvSpPr>
          <p:spPr>
            <a:xfrm>
              <a:off x="8834343" y="373013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W-5</a:t>
              </a:r>
            </a:p>
          </p:txBody>
        </p:sp>
        <p:sp>
          <p:nvSpPr>
            <p:cNvPr id="221" name="TextBox 220"/>
            <p:cNvSpPr txBox="1"/>
            <p:nvPr/>
          </p:nvSpPr>
          <p:spPr>
            <a:xfrm>
              <a:off x="8834343" y="4236007"/>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222" name="TextBox 221"/>
            <p:cNvSpPr txBox="1"/>
            <p:nvPr/>
          </p:nvSpPr>
          <p:spPr>
            <a:xfrm>
              <a:off x="8609346" y="2799309"/>
              <a:ext cx="65434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Node-2</a:t>
              </a:r>
            </a:p>
          </p:txBody>
        </p:sp>
        <p:sp>
          <p:nvSpPr>
            <p:cNvPr id="223" name="Rectangle 222"/>
            <p:cNvSpPr/>
            <p:nvPr/>
          </p:nvSpPr>
          <p:spPr>
            <a:xfrm>
              <a:off x="8843111" y="3134841"/>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W-4</a:t>
              </a:r>
            </a:p>
          </p:txBody>
        </p:sp>
        <p:sp>
          <p:nvSpPr>
            <p:cNvPr id="224" name="Rectangle 223"/>
            <p:cNvSpPr/>
            <p:nvPr/>
          </p:nvSpPr>
          <p:spPr>
            <a:xfrm>
              <a:off x="9704999" y="3076308"/>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25" name="Rectangle 224"/>
            <p:cNvSpPr/>
            <p:nvPr/>
          </p:nvSpPr>
          <p:spPr>
            <a:xfrm>
              <a:off x="9782511" y="3728943"/>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W-7</a:t>
              </a:r>
            </a:p>
          </p:txBody>
        </p:sp>
        <p:sp>
          <p:nvSpPr>
            <p:cNvPr id="226" name="TextBox 225"/>
            <p:cNvSpPr txBox="1"/>
            <p:nvPr/>
          </p:nvSpPr>
          <p:spPr>
            <a:xfrm>
              <a:off x="9782511" y="4234818"/>
              <a:ext cx="6569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227" name="Rectangle 226"/>
            <p:cNvSpPr/>
            <p:nvPr/>
          </p:nvSpPr>
          <p:spPr>
            <a:xfrm>
              <a:off x="9791279" y="313365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W-6</a:t>
              </a:r>
            </a:p>
          </p:txBody>
        </p:sp>
      </p:grpSp>
    </p:spTree>
    <p:extLst>
      <p:ext uri="{BB962C8B-B14F-4D97-AF65-F5344CB8AC3E}">
        <p14:creationId xmlns:p14="http://schemas.microsoft.com/office/powerpoint/2010/main" val="46455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 y="0"/>
            <a:ext cx="8382000" cy="1143000"/>
          </a:xfrm>
        </p:spPr>
        <p:txBody>
          <a:bodyPr/>
          <a:lstStyle/>
          <a:p>
            <a:pPr algn="ctr"/>
            <a:r>
              <a:rPr lang="en-US" sz="3600" dirty="0" smtClean="0"/>
              <a:t>Memory Mapped File based Communication</a:t>
            </a:r>
            <a:endParaRPr lang="en-US" sz="3600" dirty="0"/>
          </a:p>
        </p:txBody>
      </p:sp>
      <p:sp>
        <p:nvSpPr>
          <p:cNvPr id="3" name="Content Placeholder 2"/>
          <p:cNvSpPr>
            <a:spLocks noGrp="1"/>
          </p:cNvSpPr>
          <p:nvPr>
            <p:ph idx="1"/>
          </p:nvPr>
        </p:nvSpPr>
        <p:spPr>
          <a:xfrm>
            <a:off x="0" y="1143000"/>
            <a:ext cx="9144000" cy="4038600"/>
          </a:xfrm>
        </p:spPr>
        <p:txBody>
          <a:bodyPr/>
          <a:lstStyle/>
          <a:p>
            <a:r>
              <a:rPr lang="en-US" sz="2400" dirty="0" smtClean="0"/>
              <a:t>Inter process communications using shared memory for a single node</a:t>
            </a:r>
          </a:p>
          <a:p>
            <a:r>
              <a:rPr lang="en-US" sz="2400" dirty="0" smtClean="0"/>
              <a:t>Multiple writer single reader design</a:t>
            </a:r>
          </a:p>
          <a:p>
            <a:r>
              <a:rPr lang="en-US" sz="2400" dirty="0" smtClean="0"/>
              <a:t>A memory mapped file is created for each worker of a node</a:t>
            </a:r>
          </a:p>
          <a:p>
            <a:r>
              <a:rPr lang="en-US" sz="2400" dirty="0" smtClean="0"/>
              <a:t>Create the file under /</a:t>
            </a:r>
            <a:r>
              <a:rPr lang="en-US" sz="2400" dirty="0" err="1" smtClean="0"/>
              <a:t>dev</a:t>
            </a:r>
            <a:r>
              <a:rPr lang="en-US" sz="2400" dirty="0" smtClean="0"/>
              <a:t>/</a:t>
            </a:r>
            <a:r>
              <a:rPr lang="en-US" sz="2400" dirty="0" err="1" smtClean="0"/>
              <a:t>shm</a:t>
            </a:r>
            <a:endParaRPr lang="en-US" sz="2400" dirty="0" smtClean="0"/>
          </a:p>
          <a:p>
            <a:r>
              <a:rPr lang="en-US" sz="2400" dirty="0" smtClean="0"/>
              <a:t>Writer breaks the message in to packets and puts them to file</a:t>
            </a:r>
          </a:p>
          <a:p>
            <a:r>
              <a:rPr lang="en-US" sz="2400" dirty="0" smtClean="0"/>
              <a:t>Reader reads the packets and assemble the message</a:t>
            </a:r>
          </a:p>
          <a:p>
            <a:r>
              <a:rPr lang="en-US" sz="2400" dirty="0" smtClean="0"/>
              <a:t>When a file becomes full move to another file</a:t>
            </a:r>
          </a:p>
          <a:p>
            <a:endParaRPr lang="en-US" sz="2400" dirty="0"/>
          </a:p>
          <a:p>
            <a:r>
              <a:rPr lang="en-US" sz="2400" dirty="0" smtClean="0"/>
              <a:t>PS all of this “well known” BUT not deployed</a:t>
            </a:r>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239755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10" y="30480"/>
            <a:ext cx="8382000" cy="941070"/>
          </a:xfrm>
        </p:spPr>
        <p:txBody>
          <a:bodyPr/>
          <a:lstStyle/>
          <a:p>
            <a:pPr algn="ctr"/>
            <a:r>
              <a:rPr lang="en-US" dirty="0" smtClean="0"/>
              <a:t>Optimized Broadcast Algorithms</a:t>
            </a:r>
            <a:endParaRPr lang="en-US" dirty="0"/>
          </a:p>
        </p:txBody>
      </p:sp>
      <p:sp>
        <p:nvSpPr>
          <p:cNvPr id="3" name="Content Placeholder 2"/>
          <p:cNvSpPr>
            <a:spLocks noGrp="1"/>
          </p:cNvSpPr>
          <p:nvPr>
            <p:ph idx="1"/>
          </p:nvPr>
        </p:nvSpPr>
        <p:spPr>
          <a:xfrm>
            <a:off x="0" y="811530"/>
            <a:ext cx="9144000" cy="4038600"/>
          </a:xfrm>
        </p:spPr>
        <p:txBody>
          <a:bodyPr/>
          <a:lstStyle/>
          <a:p>
            <a:r>
              <a:rPr lang="en-US" sz="2400" b="1" dirty="0" smtClean="0"/>
              <a:t>Binary tree</a:t>
            </a:r>
          </a:p>
          <a:p>
            <a:pPr lvl="1"/>
            <a:r>
              <a:rPr lang="en-US" sz="2400" dirty="0" smtClean="0"/>
              <a:t>Workers arranged in a binary tree</a:t>
            </a:r>
          </a:p>
          <a:p>
            <a:r>
              <a:rPr lang="en-US" sz="2400" b="1" dirty="0" smtClean="0"/>
              <a:t>Flat tree</a:t>
            </a:r>
          </a:p>
          <a:p>
            <a:pPr lvl="1"/>
            <a:r>
              <a:rPr lang="en-US" sz="2400" dirty="0" smtClean="0"/>
              <a:t>Broadcast from the origin to 1 worker in each node sequentially. This worker broadcast to other workers in the node sequentially</a:t>
            </a:r>
          </a:p>
          <a:p>
            <a:r>
              <a:rPr lang="en-US" sz="2400" b="1" dirty="0" smtClean="0"/>
              <a:t>Bidirectional Rings</a:t>
            </a:r>
          </a:p>
          <a:p>
            <a:pPr lvl="1"/>
            <a:r>
              <a:rPr lang="en-US" sz="2400" dirty="0" smtClean="0"/>
              <a:t>Workers arranged in a line</a:t>
            </a:r>
          </a:p>
          <a:p>
            <a:pPr lvl="1"/>
            <a:r>
              <a:rPr lang="en-US" sz="2400" dirty="0" smtClean="0"/>
              <a:t>Starts two broadcasts from the origin and these traverse half of the line</a:t>
            </a:r>
            <a:endParaRPr lang="en-US" sz="2400" dirty="0"/>
          </a:p>
          <a:p>
            <a:r>
              <a:rPr lang="en-US" sz="2400" dirty="0" smtClean="0"/>
              <a:t>All well known and we have used similar ideas of basic HPC-ABDS to improve MPI for machine learning (using Java)</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145176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62" y="576551"/>
            <a:ext cx="8860038" cy="724889"/>
          </a:xfrm>
        </p:spPr>
        <p:txBody>
          <a:bodyPr/>
          <a:lstStyle/>
          <a:p>
            <a:r>
              <a:rPr lang="en-US" dirty="0" smtClean="0"/>
              <a:t>Java MPI performs better than Threads I</a:t>
            </a:r>
            <a:br>
              <a:rPr lang="en-US" dirty="0" smtClean="0"/>
            </a:br>
            <a:r>
              <a:rPr lang="en-US" sz="2000" b="0" dirty="0" smtClean="0"/>
              <a:t>128 24 core Haswell nodes with Java Machine Learning</a:t>
            </a:r>
            <a:br>
              <a:rPr lang="en-US" sz="2000" b="0" dirty="0" smtClean="0"/>
            </a:br>
            <a:r>
              <a:rPr lang="en-US" sz="2000" b="0" dirty="0" smtClean="0"/>
              <a:t>Default MPI much worse than threads</a:t>
            </a:r>
            <a:br>
              <a:rPr lang="en-US" sz="2000" b="0" dirty="0" smtClean="0"/>
            </a:br>
            <a:r>
              <a:rPr lang="en-US" sz="2000" b="0" dirty="0" smtClean="0"/>
              <a:t>Optimized MPI using shared memory node-based messaging is much better than threads</a:t>
            </a:r>
            <a:endParaRPr lang="en-US" b="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sz="half" idx="2"/>
          </p:nvPr>
        </p:nvSpPr>
        <p:spPr/>
        <p:txBody>
          <a:bodyPr/>
          <a:lstStyle/>
          <a:p>
            <a:r>
              <a:rPr lang="en-US" smtClean="0">
                <a:solidFill>
                  <a:srgbClr val="000000">
                    <a:tint val="75000"/>
                  </a:srgbClr>
                </a:solidFill>
              </a:rPr>
              <a:t>12/16/2015</a:t>
            </a:r>
            <a:endParaRPr lang="en-US">
              <a:solidFill>
                <a:srgbClr val="000000">
                  <a:tint val="75000"/>
                </a:srgb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 y="1743877"/>
            <a:ext cx="9168425" cy="5127163"/>
          </a:xfrm>
          <a:prstGeom prst="rect">
            <a:avLst/>
          </a:prstGeom>
        </p:spPr>
      </p:pic>
    </p:spTree>
    <p:extLst>
      <p:ext uri="{BB962C8B-B14F-4D97-AF65-F5344CB8AC3E}">
        <p14:creationId xmlns:p14="http://schemas.microsoft.com/office/powerpoint/2010/main" val="408897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6210" y="0"/>
            <a:ext cx="8382000" cy="777240"/>
          </a:xfrm>
        </p:spPr>
        <p:txBody>
          <a:bodyPr/>
          <a:lstStyle/>
          <a:p>
            <a:pPr algn="ctr"/>
            <a:r>
              <a:rPr lang="en-US" dirty="0" smtClean="0"/>
              <a:t>Software Philosophy</a:t>
            </a:r>
            <a:endParaRPr lang="en-US" dirty="0"/>
          </a:p>
        </p:txBody>
      </p:sp>
      <p:sp>
        <p:nvSpPr>
          <p:cNvPr id="7" name="Content Placeholder 6"/>
          <p:cNvSpPr>
            <a:spLocks noGrp="1"/>
          </p:cNvSpPr>
          <p:nvPr>
            <p:ph idx="1"/>
          </p:nvPr>
        </p:nvSpPr>
        <p:spPr>
          <a:xfrm>
            <a:off x="0" y="673734"/>
            <a:ext cx="8980713" cy="5086985"/>
          </a:xfrm>
        </p:spPr>
        <p:txBody>
          <a:bodyPr/>
          <a:lstStyle/>
          <a:p>
            <a:r>
              <a:rPr lang="en-US" dirty="0" smtClean="0"/>
              <a:t>We use the concept</a:t>
            </a:r>
            <a:r>
              <a:rPr lang="en-US" b="1" dirty="0" smtClean="0"/>
              <a:t> of </a:t>
            </a:r>
            <a:r>
              <a:rPr lang="en-US" b="1" dirty="0" smtClean="0">
                <a:solidFill>
                  <a:srgbClr val="C00000"/>
                </a:solidFill>
              </a:rPr>
              <a:t>HPC-ABDS High Performance Computing enhanced Apache Big Data Software Stack </a:t>
            </a:r>
            <a:r>
              <a:rPr lang="en-US" dirty="0" smtClean="0"/>
              <a:t>illustrated on next slide.</a:t>
            </a:r>
          </a:p>
          <a:p>
            <a:r>
              <a:rPr lang="en-US" dirty="0" smtClean="0"/>
              <a:t>HPC-ABDS is a collection of 350 software systems used in either HPC or best practice Big Data applications. The latter include Apache, other open-source and commercial systems</a:t>
            </a:r>
          </a:p>
          <a:p>
            <a:r>
              <a:rPr lang="en-US" dirty="0" smtClean="0"/>
              <a:t>HPC-ABDS helps ABDS by allowing HPC to add performance to ABDS software systems</a:t>
            </a:r>
          </a:p>
          <a:p>
            <a:r>
              <a:rPr lang="en-US" dirty="0" smtClean="0"/>
              <a:t>HPC-ABDS helps HPC by bringing the rich functionality and software sustainability model of commercial and open source software. These bring a large community and expertise that is reasonably easy to find as it is broadly taught both in traditional courses and by community activities such as Meet up groups were for example:</a:t>
            </a:r>
          </a:p>
          <a:p>
            <a:pPr lvl="1"/>
            <a:r>
              <a:rPr lang="en-US" dirty="0" smtClean="0"/>
              <a:t>Apache Spark 107,000 meet-up members </a:t>
            </a:r>
            <a:r>
              <a:rPr lang="en-US" dirty="0"/>
              <a:t>in 233 groups</a:t>
            </a:r>
          </a:p>
          <a:p>
            <a:pPr lvl="1"/>
            <a:r>
              <a:rPr lang="en-US" dirty="0" smtClean="0"/>
              <a:t>Hadoop </a:t>
            </a:r>
            <a:r>
              <a:rPr lang="en-US" dirty="0"/>
              <a:t>40,000 and installed in 32% of company data systems </a:t>
            </a:r>
            <a:r>
              <a:rPr lang="en-US" dirty="0" smtClean="0"/>
              <a:t>2013</a:t>
            </a:r>
          </a:p>
          <a:p>
            <a:pPr lvl="1"/>
            <a:r>
              <a:rPr lang="en-US" dirty="0"/>
              <a:t>Apache Storm </a:t>
            </a:r>
            <a:r>
              <a:rPr lang="en-US" dirty="0" smtClean="0"/>
              <a:t>9,400 members</a:t>
            </a:r>
          </a:p>
          <a:p>
            <a:r>
              <a:rPr lang="en-US" dirty="0" smtClean="0"/>
              <a:t>This talk focuses on Storm; its use and how one can add high performance</a:t>
            </a:r>
            <a:endParaRPr lang="en-US" dirty="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CB78FB-1415-9B4D-996E-11F146E2B0ED}" type="slidenum">
              <a:rPr kumimoji="0" lang="en-US" sz="2000" b="0" i="0" u="none" strike="noStrike" kern="1200" cap="none" spc="0" normalizeH="0" baseline="0" noProof="0" smtClean="0">
                <a:ln>
                  <a:noFill/>
                </a:ln>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effectLst/>
              <a:uLnTx/>
              <a:uFillTx/>
              <a:latin typeface="Franklin Gothic Medium" pitchFamily="34" charset="0"/>
              <a:cs typeface="+mn-cs"/>
            </a:endParaRP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3894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75" y="162689"/>
            <a:ext cx="8860038" cy="724889"/>
          </a:xfrm>
        </p:spPr>
        <p:txBody>
          <a:bodyPr/>
          <a:lstStyle/>
          <a:p>
            <a:r>
              <a:rPr lang="en-US" dirty="0" smtClean="0"/>
              <a:t>Java MPI performs better than Threads II</a:t>
            </a:r>
            <a:br>
              <a:rPr lang="en-US" dirty="0" smtClean="0"/>
            </a:br>
            <a:r>
              <a:rPr lang="en-US" sz="2800" b="0" dirty="0" smtClean="0"/>
              <a:t>128 24 core Haswell nodes</a:t>
            </a:r>
            <a:endParaRPr lang="en-US" b="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sz="half" idx="2"/>
          </p:nvPr>
        </p:nvSpPr>
        <p:spPr/>
        <p:txBody>
          <a:bodyPr/>
          <a:lstStyle/>
          <a:p>
            <a:r>
              <a:rPr lang="en-US" smtClean="0">
                <a:solidFill>
                  <a:srgbClr val="000000">
                    <a:tint val="75000"/>
                  </a:srgbClr>
                </a:solidFill>
              </a:rPr>
              <a:t>12/16/2015</a:t>
            </a:r>
            <a:endParaRPr lang="en-US">
              <a:solidFill>
                <a:srgbClr val="000000">
                  <a:tint val="75000"/>
                </a:srgbClr>
              </a:solidFill>
            </a:endParaRPr>
          </a:p>
        </p:txBody>
      </p:sp>
      <p:grpSp>
        <p:nvGrpSpPr>
          <p:cNvPr id="11" name="Group 10"/>
          <p:cNvGrpSpPr/>
          <p:nvPr/>
        </p:nvGrpSpPr>
        <p:grpSpPr>
          <a:xfrm>
            <a:off x="39031" y="1147135"/>
            <a:ext cx="9023325" cy="5723905"/>
            <a:chOff x="-576306" y="-3689952"/>
            <a:chExt cx="9143999" cy="572390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06" y="-3689952"/>
              <a:ext cx="9143999" cy="5723905"/>
            </a:xfrm>
            <a:prstGeom prst="rect">
              <a:avLst/>
            </a:prstGeom>
          </p:spPr>
        </p:pic>
        <p:sp>
          <p:nvSpPr>
            <p:cNvPr id="13" name="TextBox 12"/>
            <p:cNvSpPr txBox="1"/>
            <p:nvPr/>
          </p:nvSpPr>
          <p:spPr>
            <a:xfrm>
              <a:off x="5106491" y="-3264836"/>
              <a:ext cx="2569934" cy="369332"/>
            </a:xfrm>
            <a:prstGeom prst="rect">
              <a:avLst/>
            </a:prstGeom>
            <a:solidFill>
              <a:schemeClr val="bg1"/>
            </a:solidFill>
          </p:spPr>
          <p:txBody>
            <a:bodyPr wrap="none" rtlCol="0">
              <a:spAutoFit/>
            </a:bodyPr>
            <a:lstStyle/>
            <a:p>
              <a:r>
                <a:rPr lang="en-US" dirty="0" smtClean="0"/>
                <a:t>200K Dataset Speedup</a:t>
              </a:r>
              <a:endParaRPr lang="en-US" dirty="0"/>
            </a:p>
          </p:txBody>
        </p:sp>
      </p:grpSp>
    </p:spTree>
    <p:extLst>
      <p:ext uri="{BB962C8B-B14F-4D97-AF65-F5344CB8AC3E}">
        <p14:creationId xmlns:p14="http://schemas.microsoft.com/office/powerpoint/2010/main" val="77783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33154"/>
            <a:ext cx="9103738" cy="5124846"/>
          </a:xfrm>
          <a:prstGeom prst="rect">
            <a:avLst/>
          </a:prstGeom>
        </p:spPr>
      </p:pic>
      <p:sp>
        <p:nvSpPr>
          <p:cNvPr id="6" name="Title 5"/>
          <p:cNvSpPr>
            <a:spLocks noGrp="1"/>
          </p:cNvSpPr>
          <p:nvPr>
            <p:ph type="title"/>
          </p:nvPr>
        </p:nvSpPr>
        <p:spPr>
          <a:xfrm>
            <a:off x="11429" y="228600"/>
            <a:ext cx="9144000" cy="1863090"/>
          </a:xfrm>
        </p:spPr>
        <p:txBody>
          <a:bodyPr/>
          <a:lstStyle/>
          <a:p>
            <a:pPr algn="ctr"/>
            <a:r>
              <a:rPr lang="en-US" sz="2800" dirty="0" smtClean="0"/>
              <a:t>Speedups show classic parallel computing structure with 48 node single core as “sequential”</a:t>
            </a:r>
            <a:r>
              <a:rPr lang="en-US" dirty="0" smtClean="0"/>
              <a:t/>
            </a:r>
            <a:br>
              <a:rPr lang="en-US" dirty="0" smtClean="0"/>
            </a:br>
            <a:r>
              <a:rPr lang="en-US" sz="2400" b="0" dirty="0" smtClean="0"/>
              <a:t>State of art dimension reduction routine</a:t>
            </a:r>
            <a:r>
              <a:rPr lang="en-US" dirty="0" smtClean="0"/>
              <a:t/>
            </a:r>
            <a:br>
              <a:rPr lang="en-US" dirty="0" smtClean="0"/>
            </a:br>
            <a:r>
              <a:rPr lang="en-US" sz="2400" b="0" dirty="0" smtClean="0"/>
              <a:t>Speedups improve as problem size increases</a:t>
            </a:r>
            <a:br>
              <a:rPr lang="en-US" sz="2400" b="0" dirty="0" smtClean="0"/>
            </a:br>
            <a:r>
              <a:rPr lang="en-US" sz="2400" b="0" dirty="0" smtClean="0"/>
              <a:t>48 nodes, 1 core to 128 nodes 24 cores is potential speedup of 64</a:t>
            </a:r>
            <a:br>
              <a:rPr lang="en-US" sz="2400" b="0" dirty="0" smtClean="0"/>
            </a:br>
            <a:endParaRPr lang="en-US" b="0"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
        <p:nvSpPr>
          <p:cNvPr id="5" name="Date Placeholder 4"/>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Tree>
    <p:extLst>
      <p:ext uri="{BB962C8B-B14F-4D97-AF65-F5344CB8AC3E}">
        <p14:creationId xmlns:p14="http://schemas.microsoft.com/office/powerpoint/2010/main" val="314620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68870"/>
            <a:ext cx="8382000" cy="930149"/>
          </a:xfrm>
        </p:spPr>
        <p:txBody>
          <a:bodyPr/>
          <a:lstStyle/>
          <a:p>
            <a:pPr algn="ctr"/>
            <a:r>
              <a:rPr lang="en-US" sz="3600" dirty="0" smtClean="0"/>
              <a:t>Experimental Configuration</a:t>
            </a:r>
            <a:endParaRPr lang="en-US" sz="3600" dirty="0"/>
          </a:p>
        </p:txBody>
      </p:sp>
      <p:sp>
        <p:nvSpPr>
          <p:cNvPr id="64" name="TextBox 63"/>
          <p:cNvSpPr txBox="1"/>
          <p:nvPr/>
        </p:nvSpPr>
        <p:spPr>
          <a:xfrm>
            <a:off x="406119" y="3890202"/>
            <a:ext cx="8246208" cy="2308324"/>
          </a:xfrm>
          <a:prstGeom prst="rect">
            <a:avLst/>
          </a:prstGeom>
          <a:noFill/>
        </p:spPr>
        <p:txBody>
          <a:bodyPr wrap="square" rtlCol="0">
            <a:spAutoFit/>
          </a:bodyPr>
          <a:lstStyle/>
          <a:p>
            <a:pPr marL="214313" indent="-214313">
              <a:buFont typeface="Arial" panose="020B0604020202020204" pitchFamily="34" charset="0"/>
              <a:buChar char="•"/>
            </a:pPr>
            <a:r>
              <a:rPr lang="en-US" dirty="0"/>
              <a:t>11 Node cluster</a:t>
            </a:r>
          </a:p>
          <a:p>
            <a:pPr marL="671513" lvl="1" indent="-214313">
              <a:buFont typeface="Arial" panose="020B0604020202020204" pitchFamily="34" charset="0"/>
              <a:buChar char="•"/>
            </a:pPr>
            <a:r>
              <a:rPr lang="en-US" dirty="0"/>
              <a:t>1 Node – Nimbus &amp; </a:t>
            </a:r>
            <a:r>
              <a:rPr lang="en-US" dirty="0" err="1"/>
              <a:t>ZooKeeper</a:t>
            </a:r>
            <a:endParaRPr lang="en-US" dirty="0"/>
          </a:p>
          <a:p>
            <a:pPr marL="671513" lvl="1" indent="-214313">
              <a:buFont typeface="Arial" panose="020B0604020202020204" pitchFamily="34" charset="0"/>
              <a:buChar char="•"/>
            </a:pPr>
            <a:r>
              <a:rPr lang="en-US" dirty="0"/>
              <a:t>1 Node – RabbitMQ </a:t>
            </a:r>
          </a:p>
          <a:p>
            <a:pPr marL="671513" lvl="1" indent="-214313">
              <a:buFont typeface="Arial" panose="020B0604020202020204" pitchFamily="34" charset="0"/>
              <a:buChar char="•"/>
            </a:pPr>
            <a:r>
              <a:rPr lang="en-US" dirty="0"/>
              <a:t>1 Node – Client</a:t>
            </a:r>
          </a:p>
          <a:p>
            <a:pPr marL="671513" lvl="1" indent="-214313">
              <a:buFont typeface="Arial" panose="020B0604020202020204" pitchFamily="34" charset="0"/>
              <a:buChar char="•"/>
            </a:pPr>
            <a:r>
              <a:rPr lang="en-US" dirty="0"/>
              <a:t>8 Nodes – Supervisors with 4 workers each</a:t>
            </a:r>
          </a:p>
          <a:p>
            <a:pPr marL="671513" lvl="1" indent="-214313">
              <a:buFont typeface="Arial" panose="020B0604020202020204" pitchFamily="34" charset="0"/>
              <a:buChar char="•"/>
            </a:pPr>
            <a:r>
              <a:rPr lang="en-US" dirty="0"/>
              <a:t>Client sends messages with the current timestamp, the topology returns a response with the same time stamp. Latency = current time - timestamp</a:t>
            </a:r>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grpSp>
        <p:nvGrpSpPr>
          <p:cNvPr id="31" name="Group 30"/>
          <p:cNvGrpSpPr/>
          <p:nvPr/>
        </p:nvGrpSpPr>
        <p:grpSpPr>
          <a:xfrm>
            <a:off x="406118" y="935358"/>
            <a:ext cx="6737631" cy="3225161"/>
            <a:chOff x="629885" y="2133600"/>
            <a:chExt cx="6409888" cy="3018504"/>
          </a:xfrm>
        </p:grpSpPr>
        <p:grpSp>
          <p:nvGrpSpPr>
            <p:cNvPr id="33" name="Group 32"/>
            <p:cNvGrpSpPr/>
            <p:nvPr/>
          </p:nvGrpSpPr>
          <p:grpSpPr>
            <a:xfrm>
              <a:off x="629885" y="2133600"/>
              <a:ext cx="6409888" cy="2477730"/>
              <a:chOff x="2016233" y="2094271"/>
              <a:chExt cx="6409888" cy="2477730"/>
            </a:xfrm>
          </p:grpSpPr>
          <p:sp>
            <p:nvSpPr>
              <p:cNvPr id="37" name="Oval 36"/>
              <p:cNvSpPr/>
              <p:nvPr/>
            </p:nvSpPr>
            <p:spPr>
              <a:xfrm>
                <a:off x="5378245" y="2094271"/>
                <a:ext cx="717755" cy="69809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W-1</a:t>
                </a:r>
                <a:endParaRPr lang="en-US" sz="1400" b="1" dirty="0"/>
              </a:p>
            </p:txBody>
          </p:sp>
          <p:sp>
            <p:nvSpPr>
              <p:cNvPr id="38" name="Oval 37"/>
              <p:cNvSpPr/>
              <p:nvPr/>
            </p:nvSpPr>
            <p:spPr>
              <a:xfrm>
                <a:off x="5378245" y="2984091"/>
                <a:ext cx="717755" cy="69809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W-5</a:t>
                </a:r>
                <a:endParaRPr lang="en-US" sz="1400" b="1" dirty="0"/>
              </a:p>
            </p:txBody>
          </p:sp>
          <p:sp>
            <p:nvSpPr>
              <p:cNvPr id="39" name="Oval 38"/>
              <p:cNvSpPr/>
              <p:nvPr/>
            </p:nvSpPr>
            <p:spPr>
              <a:xfrm>
                <a:off x="5378244" y="3873911"/>
                <a:ext cx="717755" cy="69809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W-n</a:t>
                </a:r>
                <a:endParaRPr lang="en-US" sz="1400" b="1" dirty="0"/>
              </a:p>
            </p:txBody>
          </p:sp>
          <p:cxnSp>
            <p:nvCxnSpPr>
              <p:cNvPr id="41" name="Straight Connector 40"/>
              <p:cNvCxnSpPr>
                <a:stCxn id="37" idx="4"/>
                <a:endCxn id="38" idx="0"/>
              </p:cNvCxnSpPr>
              <p:nvPr/>
            </p:nvCxnSpPr>
            <p:spPr>
              <a:xfrm>
                <a:off x="5737123" y="2792361"/>
                <a:ext cx="0" cy="1917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4"/>
                <a:endCxn id="39" idx="0"/>
              </p:cNvCxnSpPr>
              <p:nvPr/>
            </p:nvCxnSpPr>
            <p:spPr>
              <a:xfrm flipH="1">
                <a:off x="5737122" y="3682181"/>
                <a:ext cx="1" cy="1917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419600" y="2984091"/>
                <a:ext cx="717755" cy="69809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B-1</a:t>
                </a:r>
                <a:endParaRPr lang="en-US" sz="1400" b="1" dirty="0"/>
              </a:p>
            </p:txBody>
          </p:sp>
          <p:sp>
            <p:nvSpPr>
              <p:cNvPr id="45" name="Oval 44"/>
              <p:cNvSpPr/>
              <p:nvPr/>
            </p:nvSpPr>
            <p:spPr>
              <a:xfrm>
                <a:off x="3460955" y="2984091"/>
                <a:ext cx="717755" cy="69809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t>R</a:t>
                </a:r>
                <a:r>
                  <a:rPr lang="en-US" sz="1400" b="1" dirty="0" smtClean="0"/>
                  <a:t>-1</a:t>
                </a:r>
                <a:endParaRPr lang="en-US" sz="1400" b="1" dirty="0"/>
              </a:p>
            </p:txBody>
          </p:sp>
          <p:sp>
            <p:nvSpPr>
              <p:cNvPr id="47" name="Oval 46"/>
              <p:cNvSpPr/>
              <p:nvPr/>
            </p:nvSpPr>
            <p:spPr>
              <a:xfrm>
                <a:off x="6356556" y="2984091"/>
                <a:ext cx="717755" cy="69809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t>G</a:t>
                </a:r>
                <a:r>
                  <a:rPr lang="en-US" sz="1400" b="1" dirty="0" smtClean="0"/>
                  <a:t>-1</a:t>
                </a:r>
                <a:endParaRPr lang="en-US" sz="1400" b="1" dirty="0"/>
              </a:p>
            </p:txBody>
          </p:sp>
          <p:cxnSp>
            <p:nvCxnSpPr>
              <p:cNvPr id="51" name="Straight Arrow Connector 50"/>
              <p:cNvCxnSpPr>
                <a:stCxn id="45" idx="6"/>
                <a:endCxn id="44" idx="2"/>
              </p:cNvCxnSpPr>
              <p:nvPr/>
            </p:nvCxnSpPr>
            <p:spPr>
              <a:xfrm>
                <a:off x="4178710" y="3333136"/>
                <a:ext cx="2408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6"/>
                <a:endCxn id="37" idx="2"/>
              </p:cNvCxnSpPr>
              <p:nvPr/>
            </p:nvCxnSpPr>
            <p:spPr>
              <a:xfrm flipV="1">
                <a:off x="5137355" y="2443316"/>
                <a:ext cx="240890" cy="8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4" idx="6"/>
                <a:endCxn id="38" idx="2"/>
              </p:cNvCxnSpPr>
              <p:nvPr/>
            </p:nvCxnSpPr>
            <p:spPr>
              <a:xfrm>
                <a:off x="5137355" y="3333136"/>
                <a:ext cx="2408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4" idx="6"/>
                <a:endCxn id="39" idx="2"/>
              </p:cNvCxnSpPr>
              <p:nvPr/>
            </p:nvCxnSpPr>
            <p:spPr>
              <a:xfrm>
                <a:off x="5137355" y="3333136"/>
                <a:ext cx="240889" cy="8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6"/>
                <a:endCxn id="47" idx="2"/>
              </p:cNvCxnSpPr>
              <p:nvPr/>
            </p:nvCxnSpPr>
            <p:spPr>
              <a:xfrm>
                <a:off x="6096000" y="3333136"/>
                <a:ext cx="2605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9" idx="6"/>
                <a:endCxn id="47" idx="2"/>
              </p:cNvCxnSpPr>
              <p:nvPr/>
            </p:nvCxnSpPr>
            <p:spPr>
              <a:xfrm flipV="1">
                <a:off x="6095999" y="3333136"/>
                <a:ext cx="260557" cy="8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7" idx="6"/>
                <a:endCxn id="47" idx="2"/>
              </p:cNvCxnSpPr>
              <p:nvPr/>
            </p:nvCxnSpPr>
            <p:spPr>
              <a:xfrm>
                <a:off x="6096000" y="2443316"/>
                <a:ext cx="260556" cy="8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2016233" y="3057832"/>
                <a:ext cx="1154672" cy="557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RabbitMQ</a:t>
                </a:r>
                <a:endParaRPr lang="en-US" sz="1400" dirty="0"/>
              </a:p>
            </p:txBody>
          </p:sp>
          <p:cxnSp>
            <p:nvCxnSpPr>
              <p:cNvPr id="61" name="Straight Arrow Connector 60"/>
              <p:cNvCxnSpPr>
                <a:endCxn id="45" idx="2"/>
              </p:cNvCxnSpPr>
              <p:nvPr/>
            </p:nvCxnSpPr>
            <p:spPr>
              <a:xfrm flipV="1">
                <a:off x="3170905" y="3333136"/>
                <a:ext cx="290050" cy="36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7334867" y="3054145"/>
                <a:ext cx="1091254" cy="557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RabbitMQ</a:t>
                </a:r>
                <a:endParaRPr lang="en-US" sz="1400" dirty="0"/>
              </a:p>
            </p:txBody>
          </p:sp>
          <p:cxnSp>
            <p:nvCxnSpPr>
              <p:cNvPr id="65" name="Straight Arrow Connector 64"/>
              <p:cNvCxnSpPr>
                <a:stCxn id="47" idx="6"/>
                <a:endCxn id="62" idx="1"/>
              </p:cNvCxnSpPr>
              <p:nvPr/>
            </p:nvCxnSpPr>
            <p:spPr>
              <a:xfrm>
                <a:off x="7074311" y="3333136"/>
                <a:ext cx="2605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3893573" y="4694904"/>
              <a:ext cx="95373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Client</a:t>
              </a:r>
              <a:endParaRPr lang="en-US" sz="1400" dirty="0"/>
            </a:p>
          </p:txBody>
        </p:sp>
        <p:cxnSp>
          <p:nvCxnSpPr>
            <p:cNvPr id="35" name="Straight Arrow Connector 34"/>
            <p:cNvCxnSpPr>
              <a:stCxn id="34" idx="1"/>
              <a:endCxn id="60" idx="2"/>
            </p:cNvCxnSpPr>
            <p:nvPr/>
          </p:nvCxnSpPr>
          <p:spPr>
            <a:xfrm flipH="1" flipV="1">
              <a:off x="1207221" y="3655142"/>
              <a:ext cx="2686352" cy="1268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2" idx="2"/>
              <a:endCxn id="34" idx="3"/>
            </p:cNvCxnSpPr>
            <p:nvPr/>
          </p:nvCxnSpPr>
          <p:spPr>
            <a:xfrm flipH="1">
              <a:off x="4847303" y="3651455"/>
              <a:ext cx="1646843" cy="1272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2360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8" y="1134601"/>
            <a:ext cx="4610313" cy="25047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914" y="1108155"/>
            <a:ext cx="4471086" cy="25210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629177"/>
            <a:ext cx="4454770" cy="25097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2216" y="3648999"/>
            <a:ext cx="4368616" cy="2489908"/>
          </a:xfrm>
          <a:prstGeom prst="rect">
            <a:avLst/>
          </a:prstGeom>
        </p:spPr>
      </p:pic>
      <p:sp>
        <p:nvSpPr>
          <p:cNvPr id="8" name="TextBox 7"/>
          <p:cNvSpPr txBox="1"/>
          <p:nvPr/>
        </p:nvSpPr>
        <p:spPr>
          <a:xfrm>
            <a:off x="773064" y="1595592"/>
            <a:ext cx="1221809" cy="400110"/>
          </a:xfrm>
          <a:prstGeom prst="rect">
            <a:avLst/>
          </a:prstGeom>
          <a:noFill/>
        </p:spPr>
        <p:txBody>
          <a:bodyPr wrap="none" rtlCol="0">
            <a:spAutoFit/>
          </a:bodyPr>
          <a:lstStyle/>
          <a:p>
            <a:r>
              <a:rPr lang="en-US" sz="2000" b="1" dirty="0" smtClean="0"/>
              <a:t>Original </a:t>
            </a:r>
            <a:endParaRPr lang="en-US" sz="2000" b="1" dirty="0"/>
          </a:p>
        </p:txBody>
      </p:sp>
      <p:sp>
        <p:nvSpPr>
          <p:cNvPr id="9" name="TextBox 8"/>
          <p:cNvSpPr txBox="1"/>
          <p:nvPr/>
        </p:nvSpPr>
        <p:spPr>
          <a:xfrm>
            <a:off x="5193256" y="1428611"/>
            <a:ext cx="1581138" cy="400110"/>
          </a:xfrm>
          <a:prstGeom prst="rect">
            <a:avLst/>
          </a:prstGeom>
          <a:noFill/>
        </p:spPr>
        <p:txBody>
          <a:bodyPr wrap="none" rtlCol="0">
            <a:spAutoFit/>
          </a:bodyPr>
          <a:lstStyle/>
          <a:p>
            <a:r>
              <a:rPr lang="en-US" sz="2000" b="1" dirty="0"/>
              <a:t>Binary Tree</a:t>
            </a:r>
          </a:p>
        </p:txBody>
      </p:sp>
      <p:sp>
        <p:nvSpPr>
          <p:cNvPr id="10" name="TextBox 9"/>
          <p:cNvSpPr txBox="1"/>
          <p:nvPr/>
        </p:nvSpPr>
        <p:spPr>
          <a:xfrm>
            <a:off x="588462" y="4121707"/>
            <a:ext cx="1238096" cy="400110"/>
          </a:xfrm>
          <a:prstGeom prst="rect">
            <a:avLst/>
          </a:prstGeom>
          <a:noFill/>
        </p:spPr>
        <p:txBody>
          <a:bodyPr wrap="none" rtlCol="0">
            <a:spAutoFit/>
          </a:bodyPr>
          <a:lstStyle/>
          <a:p>
            <a:r>
              <a:rPr lang="en-US" sz="2000" b="1" dirty="0"/>
              <a:t>Flat Tree</a:t>
            </a:r>
          </a:p>
        </p:txBody>
      </p:sp>
      <p:sp>
        <p:nvSpPr>
          <p:cNvPr id="11" name="TextBox 10"/>
          <p:cNvSpPr txBox="1"/>
          <p:nvPr/>
        </p:nvSpPr>
        <p:spPr>
          <a:xfrm>
            <a:off x="5072408" y="3875918"/>
            <a:ext cx="1806905" cy="707886"/>
          </a:xfrm>
          <a:prstGeom prst="rect">
            <a:avLst/>
          </a:prstGeom>
          <a:noFill/>
        </p:spPr>
        <p:txBody>
          <a:bodyPr wrap="none" rtlCol="0">
            <a:spAutoFit/>
          </a:bodyPr>
          <a:lstStyle/>
          <a:p>
            <a:r>
              <a:rPr lang="en-US" sz="2000" b="1" dirty="0"/>
              <a:t>Bidirectional </a:t>
            </a:r>
            <a:r>
              <a:rPr lang="en-US" sz="2000" b="1" dirty="0" smtClean="0"/>
              <a:t/>
            </a:r>
            <a:br>
              <a:rPr lang="en-US" sz="2000" b="1" dirty="0" smtClean="0"/>
            </a:br>
            <a:r>
              <a:rPr lang="en-US" sz="2000" b="1" dirty="0" smtClean="0"/>
              <a:t>Ring</a:t>
            </a:r>
            <a:endParaRPr lang="en-US" sz="2000" b="1" dirty="0"/>
          </a:p>
        </p:txBody>
      </p:sp>
      <p:sp>
        <p:nvSpPr>
          <p:cNvPr id="12" name="TextBox 11"/>
          <p:cNvSpPr txBox="1"/>
          <p:nvPr/>
        </p:nvSpPr>
        <p:spPr>
          <a:xfrm>
            <a:off x="20878" y="448894"/>
            <a:ext cx="9123122" cy="707886"/>
          </a:xfrm>
          <a:prstGeom prst="rect">
            <a:avLst/>
          </a:prstGeom>
          <a:solidFill>
            <a:schemeClr val="bg1"/>
          </a:solidFill>
        </p:spPr>
        <p:txBody>
          <a:bodyPr wrap="square" rtlCol="0">
            <a:spAutoFit/>
          </a:bodyPr>
          <a:lstStyle/>
          <a:p>
            <a:r>
              <a:rPr lang="en-US" sz="2000" dirty="0"/>
              <a:t>Speedup of latency with both TCP based and Shared Memory based communications for different </a:t>
            </a:r>
            <a:r>
              <a:rPr lang="en-US" sz="2000" dirty="0" smtClean="0"/>
              <a:t>algorithms and sizes</a:t>
            </a:r>
            <a:endParaRPr lang="en-US" sz="2000" dirty="0"/>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13" name="Slide Number Placeholder 1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
        <p:nvSpPr>
          <p:cNvPr id="2" name="Title 1"/>
          <p:cNvSpPr>
            <a:spLocks noGrp="1"/>
          </p:cNvSpPr>
          <p:nvPr>
            <p:ph type="title"/>
          </p:nvPr>
        </p:nvSpPr>
        <p:spPr>
          <a:xfrm>
            <a:off x="502920" y="-25485"/>
            <a:ext cx="7161782" cy="496558"/>
          </a:xfrm>
        </p:spPr>
        <p:txBody>
          <a:bodyPr/>
          <a:lstStyle/>
          <a:p>
            <a:pPr algn="ctr"/>
            <a:r>
              <a:rPr lang="en-US" sz="2400" dirty="0" smtClean="0"/>
              <a:t>Original and new Storm Broadcast Algorithms</a:t>
            </a:r>
            <a:endParaRPr lang="en-US" sz="2400" dirty="0"/>
          </a:p>
        </p:txBody>
      </p:sp>
    </p:spTree>
    <p:extLst>
      <p:ext uri="{BB962C8B-B14F-4D97-AF65-F5344CB8AC3E}">
        <p14:creationId xmlns:p14="http://schemas.microsoft.com/office/powerpoint/2010/main" val="426515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93674"/>
            <a:ext cx="8382000" cy="1143000"/>
          </a:xfrm>
        </p:spPr>
        <p:txBody>
          <a:bodyPr/>
          <a:lstStyle/>
          <a:p>
            <a:pPr algn="ctr"/>
            <a:r>
              <a:rPr lang="en-US" sz="4000" dirty="0" smtClean="0"/>
              <a:t>Future Work</a:t>
            </a:r>
            <a:endParaRPr lang="en-US" sz="4000" dirty="0"/>
          </a:p>
        </p:txBody>
      </p:sp>
      <p:sp>
        <p:nvSpPr>
          <p:cNvPr id="3" name="Content Placeholder 2"/>
          <p:cNvSpPr>
            <a:spLocks noGrp="1"/>
          </p:cNvSpPr>
          <p:nvPr>
            <p:ph idx="1"/>
          </p:nvPr>
        </p:nvSpPr>
        <p:spPr>
          <a:xfrm>
            <a:off x="306388" y="1336674"/>
            <a:ext cx="8380412" cy="4378325"/>
          </a:xfrm>
        </p:spPr>
        <p:txBody>
          <a:bodyPr/>
          <a:lstStyle/>
          <a:p>
            <a:r>
              <a:rPr lang="en-US" sz="2400" dirty="0" smtClean="0"/>
              <a:t>Memory mapped communications require continuous polling  by a thread. If this tread does the processing of the message, the polling overhead can be reduced.</a:t>
            </a:r>
          </a:p>
          <a:p>
            <a:r>
              <a:rPr lang="en-US" sz="2400" dirty="0" smtClean="0"/>
              <a:t>Scheduling of tasks should take the communications in to account</a:t>
            </a:r>
          </a:p>
          <a:p>
            <a:r>
              <a:rPr lang="en-US" sz="2400" dirty="0" smtClean="0"/>
              <a:t>The current processing model has multiple threads processing a message at different stages. Reduce the number of threads to achieve predictable performance</a:t>
            </a:r>
          </a:p>
          <a:p>
            <a:r>
              <a:rPr lang="en-US" sz="2400" dirty="0" smtClean="0"/>
              <a:t>Improve the packet structure to reduce the overhead</a:t>
            </a:r>
          </a:p>
          <a:p>
            <a:r>
              <a:rPr lang="en-US" sz="2400" dirty="0" smtClean="0"/>
              <a:t>Compare with related Java MPI technology</a:t>
            </a:r>
          </a:p>
          <a:p>
            <a:r>
              <a:rPr lang="en-US" sz="2400" dirty="0" smtClean="0"/>
              <a:t>Add additional collectives to those supported by Storm</a:t>
            </a:r>
          </a:p>
          <a:p>
            <a:endParaRPr lang="en-US" sz="2400" dirty="0" smtClean="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291052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1143000"/>
          </a:xfrm>
        </p:spPr>
        <p:txBody>
          <a:bodyPr/>
          <a:lstStyle/>
          <a:p>
            <a:pPr algn="ctr"/>
            <a:r>
              <a:rPr lang="en-US" sz="4000" dirty="0" smtClean="0"/>
              <a:t>Conclusions on initial HPC-ABDS use in Apache Storm</a:t>
            </a:r>
            <a:endParaRPr lang="en-US" sz="4000" dirty="0"/>
          </a:p>
        </p:txBody>
      </p:sp>
      <p:sp>
        <p:nvSpPr>
          <p:cNvPr id="3" name="Content Placeholder 2"/>
          <p:cNvSpPr>
            <a:spLocks noGrp="1"/>
          </p:cNvSpPr>
          <p:nvPr>
            <p:ph idx="1"/>
          </p:nvPr>
        </p:nvSpPr>
        <p:spPr>
          <a:xfrm>
            <a:off x="271915" y="1436371"/>
            <a:ext cx="8380412" cy="3821430"/>
          </a:xfrm>
        </p:spPr>
        <p:txBody>
          <a:bodyPr/>
          <a:lstStyle/>
          <a:p>
            <a:r>
              <a:rPr lang="en-US" sz="2800" b="1" dirty="0" smtClean="0"/>
              <a:t>Apache Storm </a:t>
            </a:r>
            <a:r>
              <a:rPr lang="en-US" sz="2800" dirty="0" smtClean="0"/>
              <a:t>worked well with performance enhancements</a:t>
            </a:r>
          </a:p>
          <a:p>
            <a:r>
              <a:rPr lang="en-US" sz="2800" dirty="0" smtClean="0"/>
              <a:t>For Binary tree performed the best</a:t>
            </a:r>
          </a:p>
          <a:p>
            <a:r>
              <a:rPr lang="en-US" sz="2800" dirty="0" smtClean="0"/>
              <a:t>Algorithms reduces the network traffic</a:t>
            </a:r>
          </a:p>
          <a:p>
            <a:r>
              <a:rPr lang="en-US" sz="2800" dirty="0" smtClean="0"/>
              <a:t>Shared memory communications reduce the latency further</a:t>
            </a:r>
          </a:p>
          <a:p>
            <a:r>
              <a:rPr lang="en-US" sz="2800" dirty="0" smtClean="0"/>
              <a:t>Memory mapped file communications improve performance</a:t>
            </a:r>
          </a:p>
          <a:p>
            <a:pPr lvl="1"/>
            <a:endParaRPr lang="en-US" sz="2800" dirty="0" smtClean="0"/>
          </a:p>
          <a:p>
            <a:pPr marL="342900" lvl="1" indent="0">
              <a:buNone/>
            </a:pPr>
            <a:endParaRPr lang="en-US" sz="2800" dirty="0" smtClean="0"/>
          </a:p>
          <a:p>
            <a:endParaRPr lang="en-US" sz="2800"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3336733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pPr algn="ctr"/>
            <a:r>
              <a:rPr lang="en-US" sz="4000" dirty="0" smtClean="0"/>
              <a:t>Thank You</a:t>
            </a:r>
            <a:endParaRPr lang="en-US" sz="4000" dirty="0"/>
          </a:p>
        </p:txBody>
      </p:sp>
      <p:sp>
        <p:nvSpPr>
          <p:cNvPr id="3" name="Content Placeholder 2"/>
          <p:cNvSpPr>
            <a:spLocks noGrp="1"/>
          </p:cNvSpPr>
          <p:nvPr>
            <p:ph idx="1"/>
          </p:nvPr>
        </p:nvSpPr>
        <p:spPr>
          <a:xfrm>
            <a:off x="306388" y="1336675"/>
            <a:ext cx="8837612" cy="4038600"/>
          </a:xfrm>
        </p:spPr>
        <p:txBody>
          <a:bodyPr/>
          <a:lstStyle/>
          <a:p>
            <a:r>
              <a:rPr lang="en-US" sz="2800" dirty="0" smtClean="0"/>
              <a:t>References</a:t>
            </a:r>
          </a:p>
          <a:p>
            <a:pPr lvl="1"/>
            <a:r>
              <a:rPr lang="en-US" sz="2800" dirty="0" smtClean="0"/>
              <a:t>Our software </a:t>
            </a:r>
            <a:r>
              <a:rPr lang="en-US" sz="2800" dirty="0" smtClean="0">
                <a:hlinkClick r:id="rId2"/>
              </a:rPr>
              <a:t>https</a:t>
            </a:r>
            <a:r>
              <a:rPr lang="en-US" sz="2800" dirty="0">
                <a:hlinkClick r:id="rId2"/>
              </a:rPr>
              <a:t>://</a:t>
            </a:r>
            <a:r>
              <a:rPr lang="en-US" sz="2800" dirty="0" smtClean="0">
                <a:hlinkClick r:id="rId2"/>
              </a:rPr>
              <a:t>github.com/iotcloud</a:t>
            </a:r>
            <a:r>
              <a:rPr lang="en-US" sz="2800" dirty="0" smtClean="0"/>
              <a:t>  </a:t>
            </a:r>
          </a:p>
          <a:p>
            <a:pPr lvl="1"/>
            <a:r>
              <a:rPr lang="en-US" sz="2800" dirty="0"/>
              <a:t>Apache Storm </a:t>
            </a:r>
            <a:r>
              <a:rPr lang="en-US" sz="2800" dirty="0">
                <a:hlinkClick r:id="rId3"/>
              </a:rPr>
              <a:t>http://storm.apache.org</a:t>
            </a:r>
            <a:r>
              <a:rPr lang="en-US" sz="2800" dirty="0" smtClean="0">
                <a:hlinkClick r:id="rId3"/>
              </a:rPr>
              <a:t>/</a:t>
            </a:r>
            <a:endParaRPr lang="en-US" sz="2800" dirty="0" smtClean="0"/>
          </a:p>
          <a:p>
            <a:pPr lvl="1"/>
            <a:r>
              <a:rPr lang="en-US" sz="2800" dirty="0" smtClean="0"/>
              <a:t>We will donate software to Storm</a:t>
            </a:r>
          </a:p>
          <a:p>
            <a:pPr lvl="1"/>
            <a:r>
              <a:rPr lang="en-US" sz="2800" dirty="0"/>
              <a:t>SLAM </a:t>
            </a:r>
            <a:r>
              <a:rPr lang="en-US" sz="2800" dirty="0" smtClean="0"/>
              <a:t>paper </a:t>
            </a:r>
            <a:r>
              <a:rPr lang="en-US" sz="2800" dirty="0" smtClean="0">
                <a:hlinkClick r:id="rId4"/>
              </a:rPr>
              <a:t>http</a:t>
            </a:r>
            <a:r>
              <a:rPr lang="en-US" sz="2800" dirty="0">
                <a:hlinkClick r:id="rId4"/>
              </a:rPr>
              <a:t>://</a:t>
            </a:r>
            <a:r>
              <a:rPr lang="en-US" sz="2800" dirty="0" smtClean="0">
                <a:hlinkClick r:id="rId4"/>
              </a:rPr>
              <a:t>dsc.soic.indiana.edu/publications/SLAM_In_the_cloud.pdf</a:t>
            </a:r>
            <a:endParaRPr lang="en-US" sz="2800" dirty="0" smtClean="0"/>
          </a:p>
          <a:p>
            <a:pPr lvl="1"/>
            <a:r>
              <a:rPr lang="en-US" sz="2800" dirty="0" smtClean="0"/>
              <a:t>Collision Avoidance paper </a:t>
            </a:r>
            <a:r>
              <a:rPr lang="en-US" sz="2800" dirty="0">
                <a:hlinkClick r:id="rId5"/>
              </a:rPr>
              <a:t>http://</a:t>
            </a:r>
            <a:r>
              <a:rPr lang="en-US" sz="2800" dirty="0" smtClean="0">
                <a:hlinkClick r:id="rId5"/>
              </a:rPr>
              <a:t>goo.gl/xdB8LZ</a:t>
            </a:r>
            <a:endParaRPr lang="en-US" sz="2800" dirty="0" smtClean="0"/>
          </a:p>
          <a:p>
            <a:pPr lvl="1"/>
            <a:endParaRPr lang="en-US" sz="2800"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849338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400" dirty="0" smtClean="0"/>
              <a:t>Spare SLAM Slides</a:t>
            </a:r>
            <a:endParaRPr lang="en-US" sz="4400" dirty="0"/>
          </a:p>
        </p:txBody>
      </p:sp>
      <p:sp>
        <p:nvSpPr>
          <p:cNvPr id="7" name="Subtitle 6"/>
          <p:cNvSpPr>
            <a:spLocks noGrp="1"/>
          </p:cNvSpPr>
          <p:nvPr>
            <p:ph type="subTitle" idx="1"/>
          </p:nvPr>
        </p:nvSpPr>
        <p:spPr/>
        <p:txBody>
          <a:bodyPr/>
          <a:lstStyle/>
          <a:p>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87980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248" y="32657"/>
            <a:ext cx="4282751" cy="2887825"/>
          </a:xfrm>
        </p:spPr>
        <p:txBody>
          <a:bodyPr>
            <a:normAutofit/>
          </a:bodyPr>
          <a:lstStyle/>
          <a:p>
            <a:r>
              <a:rPr lang="en-US" sz="2400" dirty="0" smtClean="0"/>
              <a:t>IoTCloud uses Zookeeper, Storm, </a:t>
            </a:r>
            <a:r>
              <a:rPr lang="en-US" sz="2400" dirty="0" err="1" smtClean="0"/>
              <a:t>Hbase</a:t>
            </a:r>
            <a:r>
              <a:rPr lang="en-US" sz="2400" dirty="0" smtClean="0"/>
              <a:t>, </a:t>
            </a:r>
            <a:r>
              <a:rPr lang="en-US" sz="2400" dirty="0" err="1" smtClean="0"/>
              <a:t>RabbitMQ</a:t>
            </a:r>
            <a:r>
              <a:rPr lang="en-US" sz="2400" dirty="0" smtClean="0"/>
              <a:t> for robot cloud control</a:t>
            </a:r>
          </a:p>
          <a:p>
            <a:r>
              <a:rPr lang="en-US" sz="2400" dirty="0" smtClean="0"/>
              <a:t>Focus on high performance (parallel) control functions</a:t>
            </a:r>
          </a:p>
          <a:p>
            <a:r>
              <a:rPr lang="en-US" sz="2400" dirty="0" smtClean="0"/>
              <a:t>Guaranteed real time response</a:t>
            </a:r>
            <a:endParaRPr lang="en-US" sz="2400" dirty="0"/>
          </a:p>
        </p:txBody>
      </p:sp>
      <p:sp>
        <p:nvSpPr>
          <p:cNvPr id="4" name="Date Placeholder 3"/>
          <p:cNvSpPr>
            <a:spLocks noGrp="1"/>
          </p:cNvSpPr>
          <p:nvPr>
            <p:ph type="dt" sz="half" idx="4294967295"/>
          </p:nvPr>
        </p:nvSpPr>
        <p:spPr/>
        <p:txBody>
          <a:bodyPr/>
          <a:lstStyle/>
          <a:p>
            <a:r>
              <a:rPr lang="en-US" smtClean="0"/>
              <a:t>12/16/2015</a:t>
            </a:r>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28</a:t>
            </a:fld>
            <a:endParaRPr lang="en-US"/>
          </a:p>
        </p:txBody>
      </p:sp>
      <p:pic>
        <p:nvPicPr>
          <p:cNvPr id="6" name="Picture 5" descr="stream.pn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861249" cy="6883497"/>
          </a:xfrm>
          <a:prstGeom prst="rect">
            <a:avLst/>
          </a:prstGeom>
          <a:solidFill>
            <a:schemeClr val="bg1"/>
          </a:solid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505" y="2837236"/>
            <a:ext cx="2407494" cy="4020764"/>
          </a:xfrm>
          <a:prstGeom prst="rect">
            <a:avLst/>
          </a:prstGeom>
          <a:solidFill>
            <a:schemeClr val="bg1"/>
          </a:solidFill>
        </p:spPr>
      </p:pic>
      <p:sp>
        <p:nvSpPr>
          <p:cNvPr id="10" name="Rectangle 9"/>
          <p:cNvSpPr/>
          <p:nvPr/>
        </p:nvSpPr>
        <p:spPr>
          <a:xfrm>
            <a:off x="4861248" y="3105835"/>
            <a:ext cx="1996752" cy="1938992"/>
          </a:xfrm>
          <a:prstGeom prst="rect">
            <a:avLst/>
          </a:prstGeom>
        </p:spPr>
        <p:txBody>
          <a:bodyPr wrap="square">
            <a:spAutoFit/>
          </a:bodyPr>
          <a:lstStyle/>
          <a:p>
            <a:r>
              <a:rPr lang="en-US" sz="2000" dirty="0" smtClean="0">
                <a:solidFill>
                  <a:srgbClr val="252525"/>
                </a:solidFill>
                <a:latin typeface="Arial" panose="020B0604020202020204" pitchFamily="34" charset="0"/>
              </a:rPr>
              <a:t>Parallel</a:t>
            </a:r>
          </a:p>
          <a:p>
            <a:r>
              <a:rPr lang="en-US" sz="2000" dirty="0" smtClean="0">
                <a:solidFill>
                  <a:srgbClr val="252525"/>
                </a:solidFill>
                <a:latin typeface="Arial" panose="020B0604020202020204" pitchFamily="34" charset="0"/>
              </a:rPr>
              <a:t>simultaneous </a:t>
            </a:r>
            <a:r>
              <a:rPr lang="en-US" sz="2000" dirty="0">
                <a:solidFill>
                  <a:srgbClr val="252525"/>
                </a:solidFill>
                <a:latin typeface="Arial" panose="020B0604020202020204" pitchFamily="34" charset="0"/>
              </a:rPr>
              <a:t>localization and mapping </a:t>
            </a:r>
            <a:endParaRPr lang="en-US" sz="2000" dirty="0" smtClean="0">
              <a:solidFill>
                <a:srgbClr val="252525"/>
              </a:solidFill>
              <a:latin typeface="Arial" panose="020B0604020202020204" pitchFamily="34" charset="0"/>
            </a:endParaRPr>
          </a:p>
          <a:p>
            <a:r>
              <a:rPr lang="en-US" sz="2000" dirty="0" smtClean="0">
                <a:solidFill>
                  <a:srgbClr val="252525"/>
                </a:solidFill>
                <a:latin typeface="Arial" panose="020B0604020202020204" pitchFamily="34" charset="0"/>
              </a:rPr>
              <a:t>(</a:t>
            </a:r>
            <a:r>
              <a:rPr lang="en-US" sz="2000" dirty="0">
                <a:solidFill>
                  <a:srgbClr val="252525"/>
                </a:solidFill>
                <a:latin typeface="Arial" panose="020B0604020202020204" pitchFamily="34" charset="0"/>
              </a:rPr>
              <a:t>SLAM) </a:t>
            </a:r>
            <a:r>
              <a:rPr lang="en-US" sz="2000" dirty="0" smtClean="0">
                <a:solidFill>
                  <a:srgbClr val="252525"/>
                </a:solidFill>
                <a:latin typeface="Arial" panose="020B0604020202020204" pitchFamily="34" charset="0"/>
              </a:rPr>
              <a:t>in the cloud</a:t>
            </a:r>
            <a:endParaRPr lang="en-US" sz="2000" dirty="0"/>
          </a:p>
        </p:txBody>
      </p:sp>
    </p:spTree>
    <p:extLst>
      <p:ext uri="{BB962C8B-B14F-4D97-AF65-F5344CB8AC3E}">
        <p14:creationId xmlns:p14="http://schemas.microsoft.com/office/powerpoint/2010/main" val="41657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afka_latenc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6819"/>
            <a:ext cx="5817493" cy="3716448"/>
          </a:xfrm>
          <a:prstGeom prst="rect">
            <a:avLst/>
          </a:prstGeom>
        </p:spPr>
      </p:pic>
      <p:pic>
        <p:nvPicPr>
          <p:cNvPr id="4" name="Picture 3" descr="rabbitmq_laten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287224" cy="3569458"/>
          </a:xfrm>
          <a:prstGeom prst="rect">
            <a:avLst/>
          </a:prstGeom>
        </p:spPr>
      </p:pic>
      <p:sp>
        <p:nvSpPr>
          <p:cNvPr id="6" name="Title 1"/>
          <p:cNvSpPr txBox="1">
            <a:spLocks/>
          </p:cNvSpPr>
          <p:nvPr/>
        </p:nvSpPr>
        <p:spPr>
          <a:xfrm>
            <a:off x="5287224" y="917074"/>
            <a:ext cx="379038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Arial" panose="020B0604020202020204" pitchFamily="34" charset="0"/>
                <a:cs typeface="Arial" panose="020B0604020202020204" pitchFamily="34" charset="0"/>
              </a:rPr>
              <a:t>Latency with </a:t>
            </a:r>
            <a:r>
              <a:rPr lang="en-US" sz="2400" dirty="0" err="1" smtClean="0">
                <a:latin typeface="Arial" panose="020B0604020202020204" pitchFamily="34" charset="0"/>
                <a:cs typeface="Arial" panose="020B0604020202020204" pitchFamily="34" charset="0"/>
              </a:rPr>
              <a:t>RabbitMQ</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Different Message sizes in bytes</a:t>
            </a: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719665" y="3968452"/>
            <a:ext cx="3424335" cy="1143000"/>
          </a:xfrm>
        </p:spPr>
        <p:txBody>
          <a:bodyPr>
            <a:noAutofit/>
          </a:bodyPr>
          <a:lstStyle/>
          <a:p>
            <a:r>
              <a:rPr lang="en-US" sz="2400" dirty="0" smtClean="0">
                <a:latin typeface="Arial" panose="020B0604020202020204" pitchFamily="34" charset="0"/>
                <a:cs typeface="Arial" panose="020B0604020202020204" pitchFamily="34" charset="0"/>
              </a:rPr>
              <a:t>Latency with Kafka</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Note change in scales for latency and message size</a:t>
            </a:r>
            <a:endParaRPr lang="en-US" sz="24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4294967295"/>
          </p:nvPr>
        </p:nvSpPr>
        <p:spPr/>
        <p:txBody>
          <a:bodyPr/>
          <a:lstStyle/>
          <a:p>
            <a:r>
              <a:rPr lang="en-US" smtClean="0"/>
              <a:t>12/16/2015</a:t>
            </a:r>
            <a:endParaRPr lang="en-US"/>
          </a:p>
        </p:txBody>
      </p:sp>
      <p:sp>
        <p:nvSpPr>
          <p:cNvPr id="7" name="Slide Number Placeholder 6"/>
          <p:cNvSpPr>
            <a:spLocks noGrp="1"/>
          </p:cNvSpPr>
          <p:nvPr>
            <p:ph type="sldNum" sz="quarter" idx="12"/>
          </p:nvPr>
        </p:nvSpPr>
        <p:spPr/>
        <p:txBody>
          <a:bodyPr/>
          <a:lstStyle/>
          <a:p>
            <a:fld id="{07E37F7B-AF3B-4744-8178-C836E7A20423}" type="slidenum">
              <a:rPr lang="en-US" smtClean="0"/>
              <a:t>29</a:t>
            </a:fld>
            <a:endParaRPr lang="en-US"/>
          </a:p>
        </p:txBody>
      </p:sp>
    </p:spTree>
    <p:extLst>
      <p:ext uri="{BB962C8B-B14F-4D97-AF65-F5344CB8AC3E}">
        <p14:creationId xmlns:p14="http://schemas.microsoft.com/office/powerpoint/2010/main" val="242379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a:t>
            </a:fld>
            <a:endParaRPr lang="en-US" dirty="0">
              <a:solidFill>
                <a:srgbClr val="000000"/>
              </a:solidFill>
            </a:endParaRPr>
          </a:p>
        </p:txBody>
      </p:sp>
      <p:grpSp>
        <p:nvGrpSpPr>
          <p:cNvPr id="2" name="Group 1"/>
          <p:cNvGrpSpPr/>
          <p:nvPr/>
        </p:nvGrpSpPr>
        <p:grpSpPr>
          <a:xfrm>
            <a:off x="16745" y="209078"/>
            <a:ext cx="9144000" cy="6743700"/>
            <a:chOff x="-1361" y="200025"/>
            <a:chExt cx="9144000" cy="674370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b="3430"/>
            <a:stretch/>
          </p:blipFill>
          <p:spPr bwMode="auto">
            <a:xfrm>
              <a:off x="-1361" y="200025"/>
              <a:ext cx="9144000" cy="67437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979103" y="5287743"/>
              <a:ext cx="2163536" cy="646331"/>
            </a:xfrm>
            <a:prstGeom prst="rect">
              <a:avLst/>
            </a:prstGeom>
            <a:solidFill>
              <a:srgbClr val="BDE2A2"/>
            </a:solidFill>
            <a:ln>
              <a:solidFill>
                <a:schemeClr val="tx1"/>
              </a:solidFill>
            </a:ln>
          </p:spPr>
          <p:txBody>
            <a:bodyPr wrap="square" rtlCol="0">
              <a:spAutoFit/>
            </a:bodyPr>
            <a:lstStyle/>
            <a:p>
              <a:r>
                <a:rPr lang="en-US" dirty="0" smtClean="0"/>
                <a:t>Green implies HPC </a:t>
              </a:r>
              <a:br>
                <a:rPr lang="en-US" dirty="0" smtClean="0"/>
              </a:br>
              <a:r>
                <a:rPr lang="en-US" dirty="0" smtClean="0"/>
                <a:t>Integration</a:t>
              </a:r>
              <a:endParaRPr lang="en-US" dirty="0"/>
            </a:p>
          </p:txBody>
        </p:sp>
      </p:grpSp>
      <p:sp>
        <p:nvSpPr>
          <p:cNvPr id="3" name="Date Placeholder 2"/>
          <p:cNvSpPr>
            <a:spLocks noGrp="1"/>
          </p:cNvSpPr>
          <p:nvPr>
            <p:ph type="dt" sz="half" idx="2"/>
          </p:nvPr>
        </p:nvSpPr>
        <p:spPr/>
        <p:txBody>
          <a:bodyPr/>
          <a:lstStyle/>
          <a:p>
            <a:r>
              <a:rPr lang="en-US" smtClean="0">
                <a:solidFill>
                  <a:srgbClr val="000000">
                    <a:tint val="75000"/>
                  </a:srgbClr>
                </a:solidFill>
              </a:rPr>
              <a:t>12/16/2015</a:t>
            </a:r>
            <a:endParaRPr lang="en-US">
              <a:solidFill>
                <a:srgbClr val="000000">
                  <a:tint val="75000"/>
                </a:srgbClr>
              </a:solidFill>
            </a:endParaRPr>
          </a:p>
        </p:txBody>
      </p:sp>
      <p:sp>
        <p:nvSpPr>
          <p:cNvPr id="4" name="Rectangle 3"/>
          <p:cNvSpPr/>
          <p:nvPr/>
        </p:nvSpPr>
        <p:spPr>
          <a:xfrm>
            <a:off x="1" y="24412"/>
            <a:ext cx="9144000" cy="400110"/>
          </a:xfrm>
          <a:prstGeom prst="rect">
            <a:avLst/>
          </a:prstGeom>
          <a:solidFill>
            <a:schemeClr val="bg1"/>
          </a:solidFill>
        </p:spPr>
        <p:txBody>
          <a:bodyPr wrap="square">
            <a:spAutoFit/>
          </a:bodyPr>
          <a:lstStyle/>
          <a:p>
            <a:pPr algn="ctr"/>
            <a:r>
              <a:rPr lang="en-US" sz="2000" b="1" dirty="0" smtClean="0">
                <a:solidFill>
                  <a:srgbClr val="B50B27"/>
                </a:solidFill>
              </a:rPr>
              <a:t>High Performance Computing Apache Big Data Software Stack</a:t>
            </a:r>
            <a:endParaRPr lang="en-US" sz="2000" b="1" dirty="0">
              <a:solidFill>
                <a:srgbClr val="B50B27"/>
              </a:solidFill>
            </a:endParaRPr>
          </a:p>
        </p:txBody>
      </p:sp>
    </p:spTree>
    <p:extLst>
      <p:ext uri="{BB962C8B-B14F-4D97-AF65-F5344CB8AC3E}">
        <p14:creationId xmlns:p14="http://schemas.microsoft.com/office/powerpoint/2010/main" val="2036381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6511"/>
          </a:xfrm>
        </p:spPr>
        <p:txBody>
          <a:bodyPr/>
          <a:lstStyle/>
          <a:p>
            <a:r>
              <a:rPr lang="en-US" b="1" dirty="0" smtClean="0"/>
              <a:t>Robot Latency Kafka &amp; </a:t>
            </a:r>
            <a:r>
              <a:rPr lang="en-US" b="1" dirty="0" err="1" smtClean="0"/>
              <a:t>RabbitMQ</a:t>
            </a:r>
            <a:endParaRPr lang="en-US" b="1" dirty="0"/>
          </a:p>
        </p:txBody>
      </p:sp>
      <p:sp>
        <p:nvSpPr>
          <p:cNvPr id="6" name="TextBox 5"/>
          <p:cNvSpPr txBox="1"/>
          <p:nvPr/>
        </p:nvSpPr>
        <p:spPr>
          <a:xfrm>
            <a:off x="210934" y="4635725"/>
            <a:ext cx="1411993" cy="1200329"/>
          </a:xfrm>
          <a:prstGeom prst="rect">
            <a:avLst/>
          </a:prstGeom>
          <a:noFill/>
        </p:spPr>
        <p:txBody>
          <a:bodyPr wrap="square" rtlCol="0">
            <a:spAutoFit/>
          </a:bodyPr>
          <a:lstStyle/>
          <a:p>
            <a:r>
              <a:rPr lang="en-US" dirty="0" smtClean="0"/>
              <a:t>Kinect with</a:t>
            </a:r>
          </a:p>
          <a:p>
            <a:r>
              <a:rPr lang="en-US" dirty="0" err="1" smtClean="0"/>
              <a:t>Turtlebot</a:t>
            </a:r>
            <a:r>
              <a:rPr lang="en-US" dirty="0" smtClean="0"/>
              <a:t> and </a:t>
            </a:r>
            <a:r>
              <a:rPr lang="en-US" dirty="0" err="1" smtClean="0"/>
              <a:t>RabbitMQ</a:t>
            </a:r>
            <a:endParaRPr lang="en-US" dirty="0"/>
          </a:p>
        </p:txBody>
      </p:sp>
      <p:sp>
        <p:nvSpPr>
          <p:cNvPr id="7" name="TextBox 6"/>
          <p:cNvSpPr txBox="1"/>
          <p:nvPr/>
        </p:nvSpPr>
        <p:spPr>
          <a:xfrm>
            <a:off x="210934" y="1590577"/>
            <a:ext cx="1252106" cy="923330"/>
          </a:xfrm>
          <a:prstGeom prst="rect">
            <a:avLst/>
          </a:prstGeom>
          <a:noFill/>
        </p:spPr>
        <p:txBody>
          <a:bodyPr wrap="square" rtlCol="0">
            <a:spAutoFit/>
          </a:bodyPr>
          <a:lstStyle/>
          <a:p>
            <a:r>
              <a:rPr lang="en-US" dirty="0" err="1" smtClean="0"/>
              <a:t>RabbitMQ</a:t>
            </a:r>
            <a:r>
              <a:rPr lang="en-US" dirty="0" smtClean="0"/>
              <a:t> versus Kafka</a:t>
            </a:r>
            <a:endParaRPr lang="en-US" dirty="0"/>
          </a:p>
        </p:txBody>
      </p:sp>
      <p:sp>
        <p:nvSpPr>
          <p:cNvPr id="5" name="Date Placeholder 4"/>
          <p:cNvSpPr>
            <a:spLocks noGrp="1"/>
          </p:cNvSpPr>
          <p:nvPr>
            <p:ph type="dt" sz="half" idx="4294967295"/>
          </p:nvPr>
        </p:nvSpPr>
        <p:spPr/>
        <p:txBody>
          <a:bodyPr/>
          <a:lstStyle/>
          <a:p>
            <a:r>
              <a:rPr lang="en-US" smtClean="0"/>
              <a:t>12/16/2015</a:t>
            </a:r>
            <a:endParaRPr lang="en-US"/>
          </a:p>
        </p:txBody>
      </p:sp>
      <p:sp>
        <p:nvSpPr>
          <p:cNvPr id="8" name="Slide Number Placeholder 7"/>
          <p:cNvSpPr>
            <a:spLocks noGrp="1"/>
          </p:cNvSpPr>
          <p:nvPr>
            <p:ph type="sldNum" sz="quarter" idx="12"/>
          </p:nvPr>
        </p:nvSpPr>
        <p:spPr>
          <a:xfrm>
            <a:off x="6553200" y="6297880"/>
            <a:ext cx="2133600" cy="365125"/>
          </a:xfrm>
        </p:spPr>
        <p:txBody>
          <a:bodyPr/>
          <a:lstStyle/>
          <a:p>
            <a:fld id="{07E37F7B-AF3B-4744-8178-C836E7A20423}" type="slidenum">
              <a:rPr lang="en-US" smtClean="0"/>
              <a:t>30</a:t>
            </a:fld>
            <a:endParaRPr lang="en-US"/>
          </a:p>
        </p:txBody>
      </p:sp>
      <p:pic>
        <p:nvPicPr>
          <p:cNvPr id="9" name="Picture 8"/>
          <p:cNvPicPr>
            <a:picLocks noChangeAspect="1"/>
          </p:cNvPicPr>
          <p:nvPr/>
        </p:nvPicPr>
        <p:blipFill>
          <a:blip r:embed="rId2"/>
          <a:stretch>
            <a:fillRect/>
          </a:stretch>
        </p:blipFill>
        <p:spPr>
          <a:xfrm>
            <a:off x="1622927" y="952419"/>
            <a:ext cx="5636289" cy="2609011"/>
          </a:xfrm>
          <a:prstGeom prst="rect">
            <a:avLst/>
          </a:prstGeom>
        </p:spPr>
      </p:pic>
      <p:pic>
        <p:nvPicPr>
          <p:cNvPr id="11" name="Picture 10"/>
          <p:cNvPicPr>
            <a:picLocks noChangeAspect="1"/>
          </p:cNvPicPr>
          <p:nvPr/>
        </p:nvPicPr>
        <p:blipFill>
          <a:blip r:embed="rId3"/>
          <a:stretch>
            <a:fillRect/>
          </a:stretch>
        </p:blipFill>
        <p:spPr>
          <a:xfrm>
            <a:off x="1565101" y="3934087"/>
            <a:ext cx="5635326" cy="2728918"/>
          </a:xfrm>
          <a:prstGeom prst="rect">
            <a:avLst/>
          </a:prstGeom>
        </p:spPr>
      </p:pic>
    </p:spTree>
    <p:extLst>
      <p:ext uri="{BB962C8B-B14F-4D97-AF65-F5344CB8AC3E}">
        <p14:creationId xmlns:p14="http://schemas.microsoft.com/office/powerpoint/2010/main" val="417962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019988"/>
          </a:xfrm>
        </p:spPr>
        <p:txBody>
          <a:bodyPr>
            <a:noAutofit/>
          </a:bodyPr>
          <a:lstStyle/>
          <a:p>
            <a:r>
              <a:rPr lang="en-US" sz="2400" b="1" dirty="0"/>
              <a:t>Parallel SLAM Simultaneous Localization and </a:t>
            </a:r>
            <a:r>
              <a:rPr lang="en-US" sz="2400" b="1" dirty="0" smtClean="0"/>
              <a:t>Mapping by Particle Filtering</a:t>
            </a:r>
            <a:endParaRPr lang="en-US" sz="2400" b="1" dirty="0"/>
          </a:p>
        </p:txBody>
      </p:sp>
      <p:sp>
        <p:nvSpPr>
          <p:cNvPr id="5" name="Date Placeholder 4"/>
          <p:cNvSpPr>
            <a:spLocks noGrp="1"/>
          </p:cNvSpPr>
          <p:nvPr>
            <p:ph type="dt" sz="half" idx="4294967295"/>
          </p:nvPr>
        </p:nvSpPr>
        <p:spPr/>
        <p:txBody>
          <a:bodyPr/>
          <a:lstStyle/>
          <a:p>
            <a:r>
              <a:rPr lang="en-US" smtClean="0"/>
              <a:t>12/16/2015</a:t>
            </a:r>
            <a:endParaRPr lang="en-US"/>
          </a:p>
        </p:txBody>
      </p:sp>
      <p:sp>
        <p:nvSpPr>
          <p:cNvPr id="8" name="Slide Number Placeholder 7"/>
          <p:cNvSpPr>
            <a:spLocks noGrp="1"/>
          </p:cNvSpPr>
          <p:nvPr>
            <p:ph type="sldNum" sz="quarter" idx="12"/>
          </p:nvPr>
        </p:nvSpPr>
        <p:spPr>
          <a:xfrm>
            <a:off x="6553200" y="6297880"/>
            <a:ext cx="2133600" cy="365125"/>
          </a:xfrm>
        </p:spPr>
        <p:txBody>
          <a:bodyPr/>
          <a:lstStyle/>
          <a:p>
            <a:fld id="{07E37F7B-AF3B-4744-8178-C836E7A20423}" type="slidenum">
              <a:rPr lang="en-US" smtClean="0"/>
              <a:t>31</a:t>
            </a:fld>
            <a:endParaRPr lang="en-US"/>
          </a:p>
        </p:txBody>
      </p:sp>
      <p:pic>
        <p:nvPicPr>
          <p:cNvPr id="4" name="Picture 3"/>
          <p:cNvPicPr>
            <a:picLocks noChangeAspect="1"/>
          </p:cNvPicPr>
          <p:nvPr/>
        </p:nvPicPr>
        <p:blipFill>
          <a:blip r:embed="rId2"/>
          <a:stretch>
            <a:fillRect/>
          </a:stretch>
        </p:blipFill>
        <p:spPr>
          <a:xfrm>
            <a:off x="3197935" y="1001400"/>
            <a:ext cx="5477435" cy="2905147"/>
          </a:xfrm>
          <a:prstGeom prst="rect">
            <a:avLst/>
          </a:prstGeom>
        </p:spPr>
      </p:pic>
      <p:pic>
        <p:nvPicPr>
          <p:cNvPr id="12" name="Picture 11"/>
          <p:cNvPicPr>
            <a:picLocks noChangeAspect="1"/>
          </p:cNvPicPr>
          <p:nvPr/>
        </p:nvPicPr>
        <p:blipFill>
          <a:blip r:embed="rId3"/>
          <a:stretch>
            <a:fillRect/>
          </a:stretch>
        </p:blipFill>
        <p:spPr>
          <a:xfrm>
            <a:off x="181616" y="62609"/>
            <a:ext cx="2570549" cy="4005274"/>
          </a:xfrm>
          <a:prstGeom prst="rect">
            <a:avLst/>
          </a:prstGeom>
        </p:spPr>
      </p:pic>
      <p:pic>
        <p:nvPicPr>
          <p:cNvPr id="14" name="Picture 13"/>
          <p:cNvPicPr>
            <a:picLocks noChangeAspect="1"/>
          </p:cNvPicPr>
          <p:nvPr/>
        </p:nvPicPr>
        <p:blipFill>
          <a:blip r:embed="rId4"/>
          <a:stretch>
            <a:fillRect/>
          </a:stretch>
        </p:blipFill>
        <p:spPr>
          <a:xfrm>
            <a:off x="2108500" y="4102173"/>
            <a:ext cx="7035500" cy="2704936"/>
          </a:xfrm>
          <a:prstGeom prst="rect">
            <a:avLst/>
          </a:prstGeom>
          <a:solidFill>
            <a:schemeClr val="bg1"/>
          </a:solidFill>
        </p:spPr>
      </p:pic>
    </p:spTree>
    <p:extLst>
      <p:ext uri="{BB962C8B-B14F-4D97-AF65-F5344CB8AC3E}">
        <p14:creationId xmlns:p14="http://schemas.microsoft.com/office/powerpoint/2010/main" val="3684149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400" dirty="0" smtClean="0"/>
              <a:t>Spare High Performance Storm Slides</a:t>
            </a:r>
            <a:endParaRPr lang="en-US" sz="4400" dirty="0"/>
          </a:p>
        </p:txBody>
      </p:sp>
      <p:sp>
        <p:nvSpPr>
          <p:cNvPr id="7" name="Subtitle 6"/>
          <p:cNvSpPr>
            <a:spLocks noGrp="1"/>
          </p:cNvSpPr>
          <p:nvPr>
            <p:ph type="subTitle" idx="1"/>
          </p:nvPr>
        </p:nvSpPr>
        <p:spPr/>
        <p:txBody>
          <a:bodyPr/>
          <a:lstStyle/>
          <a:p>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1625569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906"/>
            <a:ext cx="8382000" cy="817038"/>
          </a:xfrm>
        </p:spPr>
        <p:txBody>
          <a:bodyPr/>
          <a:lstStyle/>
          <a:p>
            <a:pPr algn="ctr"/>
            <a:r>
              <a:rPr lang="en-US" dirty="0" smtClean="0"/>
              <a:t>Memory Mapped Communication</a:t>
            </a:r>
            <a:endParaRPr lang="en-US" dirty="0"/>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graphicFrame>
        <p:nvGraphicFramePr>
          <p:cNvPr id="24" name="Table 23"/>
          <p:cNvGraphicFramePr>
            <a:graphicFrameLocks noGrp="1"/>
          </p:cNvGraphicFramePr>
          <p:nvPr>
            <p:extLst>
              <p:ext uri="{D42A27DB-BD31-4B8C-83A1-F6EECF244321}">
                <p14:modId xmlns:p14="http://schemas.microsoft.com/office/powerpoint/2010/main" val="3828143545"/>
              </p:ext>
            </p:extLst>
          </p:nvPr>
        </p:nvGraphicFramePr>
        <p:xfrm>
          <a:off x="2426343" y="2071932"/>
          <a:ext cx="4402668" cy="304800"/>
        </p:xfrm>
        <a:graphic>
          <a:graphicData uri="http://schemas.openxmlformats.org/drawingml/2006/table">
            <a:tbl>
              <a:tblPr firstRow="1" bandRow="1">
                <a:tableStyleId>{5940675A-B579-460E-94D1-54222C63F5DA}</a:tableStyleId>
              </a:tblPr>
              <a:tblGrid>
                <a:gridCol w="601132">
                  <a:extLst>
                    <a:ext uri="{9D8B030D-6E8A-4147-A177-3AD203B41FA5}">
                      <a16:colId xmlns:a16="http://schemas.microsoft.com/office/drawing/2014/main" val="20000"/>
                    </a:ext>
                  </a:extLst>
                </a:gridCol>
                <a:gridCol w="950384">
                  <a:extLst>
                    <a:ext uri="{9D8B030D-6E8A-4147-A177-3AD203B41FA5}">
                      <a16:colId xmlns:a16="http://schemas.microsoft.com/office/drawing/2014/main" val="20001"/>
                    </a:ext>
                  </a:extLst>
                </a:gridCol>
                <a:gridCol w="950384">
                  <a:extLst>
                    <a:ext uri="{9D8B030D-6E8A-4147-A177-3AD203B41FA5}">
                      <a16:colId xmlns:a16="http://schemas.microsoft.com/office/drawing/2014/main" val="20002"/>
                    </a:ext>
                  </a:extLst>
                </a:gridCol>
                <a:gridCol w="950384">
                  <a:extLst>
                    <a:ext uri="{9D8B030D-6E8A-4147-A177-3AD203B41FA5}">
                      <a16:colId xmlns:a16="http://schemas.microsoft.com/office/drawing/2014/main" val="20003"/>
                    </a:ext>
                  </a:extLst>
                </a:gridCol>
                <a:gridCol w="950384">
                  <a:extLst>
                    <a:ext uri="{9D8B030D-6E8A-4147-A177-3AD203B41FA5}">
                      <a16:colId xmlns:a16="http://schemas.microsoft.com/office/drawing/2014/main" val="20004"/>
                    </a:ext>
                  </a:extLst>
                </a:gridCol>
              </a:tblGrid>
              <a:tr h="199813">
                <a:tc>
                  <a:txBody>
                    <a:bodyPr/>
                    <a:lstStyle/>
                    <a:p>
                      <a:r>
                        <a:rPr lang="en-US" sz="1400" dirty="0" smtClean="0"/>
                        <a:t>write</a:t>
                      </a:r>
                      <a:endParaRPr lang="en-US" sz="1400" dirty="0"/>
                    </a:p>
                  </a:txBody>
                  <a:tcPr/>
                </a:tc>
                <a:tc>
                  <a:txBody>
                    <a:bodyPr/>
                    <a:lstStyle/>
                    <a:p>
                      <a:r>
                        <a:rPr lang="en-US" sz="1400" dirty="0" smtClean="0"/>
                        <a:t>Packet 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Packet 2</a:t>
                      </a:r>
                    </a:p>
                  </a:txBody>
                  <a:tcPr/>
                </a:tc>
                <a:tc>
                  <a:txBody>
                    <a:bodyPr/>
                    <a:lstStyle/>
                    <a:p>
                      <a:r>
                        <a:rPr lang="en-US" sz="1400" dirty="0" smtClean="0"/>
                        <a:t>Packet 3</a:t>
                      </a:r>
                      <a:endParaRPr lang="en-US" sz="1400" dirty="0"/>
                    </a:p>
                  </a:txBody>
                  <a:tcPr/>
                </a:tc>
                <a:tc>
                  <a:txBody>
                    <a:bodyPr/>
                    <a:lstStyle/>
                    <a:p>
                      <a:endParaRPr lang="en-US" sz="1400" dirty="0"/>
                    </a:p>
                  </a:txBody>
                  <a:tcPr/>
                </a:tc>
                <a:extLst>
                  <a:ext uri="{0D108BD9-81ED-4DB2-BD59-A6C34878D82A}">
                    <a16:rowId xmlns:a16="http://schemas.microsoft.com/office/drawing/2014/main" val="10000"/>
                  </a:ext>
                </a:extLst>
              </a:tr>
            </a:tbl>
          </a:graphicData>
        </a:graphic>
      </p:graphicFrame>
      <p:sp>
        <p:nvSpPr>
          <p:cNvPr id="25" name="Rounded Rectangle 24"/>
          <p:cNvSpPr/>
          <p:nvPr/>
        </p:nvSpPr>
        <p:spPr>
          <a:xfrm>
            <a:off x="809208" y="1577480"/>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Writer 01</a:t>
            </a:r>
            <a:endParaRPr lang="en-US" dirty="0"/>
          </a:p>
        </p:txBody>
      </p:sp>
      <p:cxnSp>
        <p:nvCxnSpPr>
          <p:cNvPr id="26" name="Straight Arrow Connector 25"/>
          <p:cNvCxnSpPr/>
          <p:nvPr/>
        </p:nvCxnSpPr>
        <p:spPr>
          <a:xfrm>
            <a:off x="1977606" y="1916147"/>
            <a:ext cx="431802" cy="15239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8"/>
          <p:cNvCxnSpPr>
            <a:stCxn id="25" idx="3"/>
          </p:cNvCxnSpPr>
          <p:nvPr/>
        </p:nvCxnSpPr>
        <p:spPr>
          <a:xfrm>
            <a:off x="1977607" y="1746814"/>
            <a:ext cx="1986846" cy="321731"/>
          </a:xfrm>
          <a:prstGeom prst="bentConnector3">
            <a:avLst>
              <a:gd name="adj1" fmla="val 999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09207" y="2528386"/>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Writer 02</a:t>
            </a:r>
            <a:endParaRPr lang="en-US" dirty="0"/>
          </a:p>
        </p:txBody>
      </p:sp>
      <p:cxnSp>
        <p:nvCxnSpPr>
          <p:cNvPr id="34" name="Straight Arrow Connector 33"/>
          <p:cNvCxnSpPr/>
          <p:nvPr/>
        </p:nvCxnSpPr>
        <p:spPr>
          <a:xfrm flipV="1">
            <a:off x="1977606" y="2390278"/>
            <a:ext cx="431802" cy="13810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21"/>
          <p:cNvCxnSpPr>
            <a:stCxn id="33" idx="3"/>
          </p:cNvCxnSpPr>
          <p:nvPr/>
        </p:nvCxnSpPr>
        <p:spPr>
          <a:xfrm flipV="1">
            <a:off x="1977606" y="2390278"/>
            <a:ext cx="2973988" cy="307442"/>
          </a:xfrm>
          <a:prstGeom prst="bentConnector3">
            <a:avLst>
              <a:gd name="adj1" fmla="val 10025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087675" y="2709394"/>
            <a:ext cx="592663" cy="307777"/>
          </a:xfrm>
          <a:prstGeom prst="rect">
            <a:avLst/>
          </a:prstGeom>
          <a:noFill/>
        </p:spPr>
        <p:txBody>
          <a:bodyPr wrap="none" rtlCol="0">
            <a:spAutoFit/>
          </a:bodyPr>
          <a:lstStyle/>
          <a:p>
            <a:r>
              <a:rPr lang="en-US" sz="1400" dirty="0" smtClean="0"/>
              <a:t>Write</a:t>
            </a:r>
            <a:endParaRPr lang="en-US" sz="1400" dirty="0"/>
          </a:p>
        </p:txBody>
      </p:sp>
      <p:sp>
        <p:nvSpPr>
          <p:cNvPr id="37" name="TextBox 36"/>
          <p:cNvSpPr txBox="1"/>
          <p:nvPr/>
        </p:nvSpPr>
        <p:spPr>
          <a:xfrm>
            <a:off x="1979007" y="1404078"/>
            <a:ext cx="632737" cy="307777"/>
          </a:xfrm>
          <a:prstGeom prst="rect">
            <a:avLst/>
          </a:prstGeom>
          <a:noFill/>
        </p:spPr>
        <p:txBody>
          <a:bodyPr wrap="none" rtlCol="0">
            <a:spAutoFit/>
          </a:bodyPr>
          <a:lstStyle/>
          <a:p>
            <a:r>
              <a:rPr lang="en-US" sz="1400" dirty="0" smtClean="0"/>
              <a:t>Write </a:t>
            </a:r>
            <a:endParaRPr lang="en-US" sz="1400" dirty="0"/>
          </a:p>
        </p:txBody>
      </p:sp>
      <p:sp>
        <p:nvSpPr>
          <p:cNvPr id="38" name="TextBox 37"/>
          <p:cNvSpPr txBox="1"/>
          <p:nvPr/>
        </p:nvSpPr>
        <p:spPr>
          <a:xfrm>
            <a:off x="228315" y="1935660"/>
            <a:ext cx="2181093" cy="523220"/>
          </a:xfrm>
          <a:prstGeom prst="rect">
            <a:avLst/>
          </a:prstGeom>
          <a:noFill/>
        </p:spPr>
        <p:txBody>
          <a:bodyPr wrap="square" rtlCol="0">
            <a:spAutoFit/>
          </a:bodyPr>
          <a:lstStyle/>
          <a:p>
            <a:r>
              <a:rPr lang="en-US" sz="1400" dirty="0" smtClean="0"/>
              <a:t>Obtain the write location atomically and increment</a:t>
            </a:r>
            <a:endParaRPr lang="en-US" sz="1400" dirty="0"/>
          </a:p>
        </p:txBody>
      </p:sp>
      <p:sp>
        <p:nvSpPr>
          <p:cNvPr id="39" name="TextBox 38"/>
          <p:cNvSpPr txBox="1"/>
          <p:nvPr/>
        </p:nvSpPr>
        <p:spPr>
          <a:xfrm>
            <a:off x="4573324" y="2863282"/>
            <a:ext cx="1217193" cy="369332"/>
          </a:xfrm>
          <a:prstGeom prst="rect">
            <a:avLst/>
          </a:prstGeom>
          <a:noFill/>
        </p:spPr>
        <p:txBody>
          <a:bodyPr wrap="none" rtlCol="0">
            <a:spAutoFit/>
          </a:bodyPr>
          <a:lstStyle/>
          <a:p>
            <a:r>
              <a:rPr lang="en-US" dirty="0" smtClean="0"/>
              <a:t>Shared File</a:t>
            </a:r>
            <a:endParaRPr lang="en-US" dirty="0"/>
          </a:p>
        </p:txBody>
      </p:sp>
      <p:sp>
        <p:nvSpPr>
          <p:cNvPr id="40" name="Rounded Rectangle 39"/>
          <p:cNvSpPr/>
          <p:nvPr/>
        </p:nvSpPr>
        <p:spPr>
          <a:xfrm>
            <a:off x="5491277" y="1431657"/>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Reader</a:t>
            </a:r>
            <a:endParaRPr lang="en-US" dirty="0"/>
          </a:p>
        </p:txBody>
      </p:sp>
      <p:cxnSp>
        <p:nvCxnSpPr>
          <p:cNvPr id="41" name="Straight Arrow Connector 21"/>
          <p:cNvCxnSpPr>
            <a:stCxn id="40" idx="1"/>
          </p:cNvCxnSpPr>
          <p:nvPr/>
        </p:nvCxnSpPr>
        <p:spPr>
          <a:xfrm rot="10800000" flipV="1">
            <a:off x="3073329" y="1600991"/>
            <a:ext cx="2417948" cy="467554"/>
          </a:xfrm>
          <a:prstGeom prst="bentConnector3">
            <a:avLst>
              <a:gd name="adj1" fmla="val 10042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94238" y="956091"/>
            <a:ext cx="2369165" cy="523220"/>
          </a:xfrm>
          <a:prstGeom prst="rect">
            <a:avLst/>
          </a:prstGeom>
          <a:noFill/>
        </p:spPr>
        <p:txBody>
          <a:bodyPr wrap="square" rtlCol="0">
            <a:spAutoFit/>
          </a:bodyPr>
          <a:lstStyle/>
          <a:p>
            <a:r>
              <a:rPr lang="en-US" sz="1400" dirty="0" smtClean="0"/>
              <a:t>Read packet by packet sequentially</a:t>
            </a:r>
            <a:endParaRPr lang="en-US" sz="1400" dirty="0"/>
          </a:p>
        </p:txBody>
      </p:sp>
      <p:sp>
        <p:nvSpPr>
          <p:cNvPr id="43" name="TextBox 42"/>
          <p:cNvSpPr txBox="1"/>
          <p:nvPr/>
        </p:nvSpPr>
        <p:spPr>
          <a:xfrm>
            <a:off x="492809" y="3520454"/>
            <a:ext cx="4647234" cy="646331"/>
          </a:xfrm>
          <a:prstGeom prst="rect">
            <a:avLst/>
          </a:prstGeom>
          <a:noFill/>
        </p:spPr>
        <p:txBody>
          <a:bodyPr wrap="none" rtlCol="0">
            <a:spAutoFit/>
          </a:bodyPr>
          <a:lstStyle/>
          <a:p>
            <a:r>
              <a:rPr lang="en-US" dirty="0" smtClean="0"/>
              <a:t>Use a new file when the file size is reached</a:t>
            </a:r>
          </a:p>
          <a:p>
            <a:r>
              <a:rPr lang="en-US" dirty="0" smtClean="0"/>
              <a:t>Reader deletes the files after it reads them fully</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2660160249"/>
              </p:ext>
            </p:extLst>
          </p:nvPr>
        </p:nvGraphicFramePr>
        <p:xfrm>
          <a:off x="869487" y="4540148"/>
          <a:ext cx="7953950" cy="731520"/>
        </p:xfrm>
        <a:graphic>
          <a:graphicData uri="http://schemas.openxmlformats.org/drawingml/2006/table">
            <a:tbl>
              <a:tblPr firstRow="1" bandRow="1">
                <a:tableStyleId>{5940675A-B579-460E-94D1-54222C63F5DA}</a:tableStyleId>
              </a:tblPr>
              <a:tblGrid>
                <a:gridCol w="703977">
                  <a:extLst>
                    <a:ext uri="{9D8B030D-6E8A-4147-A177-3AD203B41FA5}">
                      <a16:colId xmlns:a16="http://schemas.microsoft.com/office/drawing/2014/main" val="20000"/>
                    </a:ext>
                  </a:extLst>
                </a:gridCol>
                <a:gridCol w="1059918">
                  <a:extLst>
                    <a:ext uri="{9D8B030D-6E8A-4147-A177-3AD203B41FA5}">
                      <a16:colId xmlns:a16="http://schemas.microsoft.com/office/drawing/2014/main" val="20001"/>
                    </a:ext>
                  </a:extLst>
                </a:gridCol>
                <a:gridCol w="87006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179871">
                  <a:extLst>
                    <a:ext uri="{9D8B030D-6E8A-4147-A177-3AD203B41FA5}">
                      <a16:colId xmlns:a16="http://schemas.microsoft.com/office/drawing/2014/main" val="20004"/>
                    </a:ext>
                  </a:extLst>
                </a:gridCol>
                <a:gridCol w="677753">
                  <a:extLst>
                    <a:ext uri="{9D8B030D-6E8A-4147-A177-3AD203B41FA5}">
                      <a16:colId xmlns:a16="http://schemas.microsoft.com/office/drawing/2014/main" val="20005"/>
                    </a:ext>
                  </a:extLst>
                </a:gridCol>
                <a:gridCol w="703384">
                  <a:extLst>
                    <a:ext uri="{9D8B030D-6E8A-4147-A177-3AD203B41FA5}">
                      <a16:colId xmlns:a16="http://schemas.microsoft.com/office/drawing/2014/main" val="20006"/>
                    </a:ext>
                  </a:extLst>
                </a:gridCol>
                <a:gridCol w="703385">
                  <a:extLst>
                    <a:ext uri="{9D8B030D-6E8A-4147-A177-3AD203B41FA5}">
                      <a16:colId xmlns:a16="http://schemas.microsoft.com/office/drawing/2014/main" val="20007"/>
                    </a:ext>
                  </a:extLst>
                </a:gridCol>
                <a:gridCol w="1141202">
                  <a:extLst>
                    <a:ext uri="{9D8B030D-6E8A-4147-A177-3AD203B41FA5}">
                      <a16:colId xmlns:a16="http://schemas.microsoft.com/office/drawing/2014/main" val="20008"/>
                    </a:ext>
                  </a:extLst>
                </a:gridCol>
              </a:tblGrid>
              <a:tr h="268015">
                <a:tc>
                  <a:txBody>
                    <a:bodyPr/>
                    <a:lstStyle/>
                    <a:p>
                      <a:r>
                        <a:rPr lang="en-US" sz="1200" dirty="0" smtClean="0"/>
                        <a:t>ID</a:t>
                      </a:r>
                      <a:endParaRPr lang="en-US" sz="1200" dirty="0"/>
                    </a:p>
                  </a:txBody>
                  <a:tcPr/>
                </a:tc>
                <a:tc>
                  <a:txBody>
                    <a:bodyPr/>
                    <a:lstStyle/>
                    <a:p>
                      <a:r>
                        <a:rPr lang="en-US" sz="1200" dirty="0" smtClean="0"/>
                        <a:t>No of Packets</a:t>
                      </a:r>
                      <a:endParaRPr lang="en-US" sz="1200" dirty="0"/>
                    </a:p>
                  </a:txBody>
                  <a:tcPr/>
                </a:tc>
                <a:tc>
                  <a:txBody>
                    <a:bodyPr/>
                    <a:lstStyle/>
                    <a:p>
                      <a:r>
                        <a:rPr lang="en-US" sz="1200" dirty="0" smtClean="0"/>
                        <a:t>Packet No</a:t>
                      </a:r>
                      <a:endParaRPr lang="en-US" sz="1200" dirty="0"/>
                    </a:p>
                  </a:txBody>
                  <a:tcPr/>
                </a:tc>
                <a:tc>
                  <a:txBody>
                    <a:bodyPr/>
                    <a:lstStyle/>
                    <a:p>
                      <a:r>
                        <a:rPr lang="en-US" sz="1200" dirty="0" err="1" smtClean="0"/>
                        <a:t>Dest</a:t>
                      </a:r>
                      <a:r>
                        <a:rPr lang="en-US" sz="1200" baseline="0" dirty="0" smtClean="0"/>
                        <a:t> Task</a:t>
                      </a:r>
                      <a:endParaRPr lang="en-US" sz="1200" dirty="0"/>
                    </a:p>
                  </a:txBody>
                  <a:tcPr/>
                </a:tc>
                <a:tc>
                  <a:txBody>
                    <a:bodyPr/>
                    <a:lstStyle/>
                    <a:p>
                      <a:r>
                        <a:rPr lang="en-US" sz="1200" dirty="0" smtClean="0"/>
                        <a:t>Content</a:t>
                      </a:r>
                      <a:r>
                        <a:rPr lang="en-US" sz="1200" baseline="0" dirty="0" smtClean="0"/>
                        <a:t> Length</a:t>
                      </a:r>
                      <a:endParaRPr lang="en-US" sz="1200" dirty="0"/>
                    </a:p>
                  </a:txBody>
                  <a:tcPr/>
                </a:tc>
                <a:tc>
                  <a:txBody>
                    <a:bodyPr/>
                    <a:lstStyle/>
                    <a:p>
                      <a:r>
                        <a:rPr lang="en-US" sz="1200" dirty="0" smtClean="0"/>
                        <a:t>Source Task</a:t>
                      </a:r>
                      <a:endParaRPr lang="en-US" sz="1200" dirty="0"/>
                    </a:p>
                  </a:txBody>
                  <a:tcPr/>
                </a:tc>
                <a:tc>
                  <a:txBody>
                    <a:bodyPr/>
                    <a:lstStyle/>
                    <a:p>
                      <a:r>
                        <a:rPr lang="en-US" sz="1200" dirty="0" smtClean="0"/>
                        <a:t>Stream</a:t>
                      </a:r>
                      <a:r>
                        <a:rPr lang="en-US" sz="1200" baseline="0" dirty="0" smtClean="0"/>
                        <a:t> Length</a:t>
                      </a:r>
                      <a:endParaRPr lang="en-US" sz="1200" dirty="0"/>
                    </a:p>
                  </a:txBody>
                  <a:tcPr/>
                </a:tc>
                <a:tc>
                  <a:txBody>
                    <a:bodyPr/>
                    <a:lstStyle/>
                    <a:p>
                      <a:r>
                        <a:rPr lang="en-US" sz="1200" dirty="0" smtClean="0"/>
                        <a:t>Stream</a:t>
                      </a:r>
                      <a:endParaRPr lang="en-US" sz="1200" dirty="0"/>
                    </a:p>
                  </a:txBody>
                  <a:tcPr/>
                </a:tc>
                <a:tc>
                  <a:txBody>
                    <a:bodyPr/>
                    <a:lstStyle/>
                    <a:p>
                      <a:r>
                        <a:rPr lang="en-US" sz="1200" dirty="0" smtClean="0"/>
                        <a:t>Content</a:t>
                      </a:r>
                      <a:endParaRPr lang="en-US" sz="1200" dirty="0"/>
                    </a:p>
                  </a:txBody>
                  <a:tcPr/>
                </a:tc>
                <a:extLst>
                  <a:ext uri="{0D108BD9-81ED-4DB2-BD59-A6C34878D82A}">
                    <a16:rowId xmlns:a16="http://schemas.microsoft.com/office/drawing/2014/main" val="10000"/>
                  </a:ext>
                </a:extLst>
              </a:tr>
              <a:tr h="268015">
                <a:tc>
                  <a:txBody>
                    <a:bodyPr/>
                    <a:lstStyle/>
                    <a:p>
                      <a:r>
                        <a:rPr lang="en-US" sz="1200" dirty="0" smtClean="0"/>
                        <a:t>16</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bl>
          </a:graphicData>
        </a:graphic>
      </p:graphicFrame>
      <p:sp>
        <p:nvSpPr>
          <p:cNvPr id="45" name="TextBox 44"/>
          <p:cNvSpPr txBox="1"/>
          <p:nvPr/>
        </p:nvSpPr>
        <p:spPr>
          <a:xfrm>
            <a:off x="228315" y="4900726"/>
            <a:ext cx="582660" cy="307777"/>
          </a:xfrm>
          <a:prstGeom prst="rect">
            <a:avLst/>
          </a:prstGeom>
          <a:noFill/>
        </p:spPr>
        <p:txBody>
          <a:bodyPr wrap="none" rtlCol="0">
            <a:spAutoFit/>
          </a:bodyPr>
          <a:lstStyle/>
          <a:p>
            <a:r>
              <a:rPr lang="en-US" sz="1400" dirty="0" smtClean="0"/>
              <a:t>Bytes</a:t>
            </a:r>
            <a:endParaRPr lang="en-US" sz="1400" dirty="0"/>
          </a:p>
        </p:txBody>
      </p:sp>
      <p:sp>
        <p:nvSpPr>
          <p:cNvPr id="46" name="TextBox 45"/>
          <p:cNvSpPr txBox="1"/>
          <p:nvPr/>
        </p:nvSpPr>
        <p:spPr>
          <a:xfrm>
            <a:off x="204554" y="4492553"/>
            <a:ext cx="604653" cy="307777"/>
          </a:xfrm>
          <a:prstGeom prst="rect">
            <a:avLst/>
          </a:prstGeom>
          <a:noFill/>
        </p:spPr>
        <p:txBody>
          <a:bodyPr wrap="none" rtlCol="0">
            <a:spAutoFit/>
          </a:bodyPr>
          <a:lstStyle/>
          <a:p>
            <a:r>
              <a:rPr lang="en-US" sz="1400" dirty="0" smtClean="0"/>
              <a:t>Fields</a:t>
            </a:r>
            <a:endParaRPr lang="en-US" sz="1400" dirty="0"/>
          </a:p>
        </p:txBody>
      </p:sp>
      <p:sp>
        <p:nvSpPr>
          <p:cNvPr id="47" name="TextBox 46"/>
          <p:cNvSpPr txBox="1"/>
          <p:nvPr/>
        </p:nvSpPr>
        <p:spPr>
          <a:xfrm>
            <a:off x="3844702" y="5389681"/>
            <a:ext cx="1721369" cy="369332"/>
          </a:xfrm>
          <a:prstGeom prst="rect">
            <a:avLst/>
          </a:prstGeom>
          <a:noFill/>
        </p:spPr>
        <p:txBody>
          <a:bodyPr wrap="none" rtlCol="0">
            <a:spAutoFit/>
          </a:bodyPr>
          <a:lstStyle/>
          <a:p>
            <a:r>
              <a:rPr lang="en-US" dirty="0" smtClean="0"/>
              <a:t>Packet Structure</a:t>
            </a:r>
            <a:endParaRPr lang="en-US" dirty="0"/>
          </a:p>
        </p:txBody>
      </p:sp>
    </p:spTree>
    <p:extLst>
      <p:ext uri="{BB962C8B-B14F-4D97-AF65-F5344CB8AC3E}">
        <p14:creationId xmlns:p14="http://schemas.microsoft.com/office/powerpoint/2010/main" val="2194545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169"/>
            <a:ext cx="8382000" cy="797169"/>
          </a:xfrm>
        </p:spPr>
        <p:txBody>
          <a:bodyPr>
            <a:normAutofit/>
          </a:bodyPr>
          <a:lstStyle/>
          <a:p>
            <a:pPr algn="ctr"/>
            <a:r>
              <a:rPr lang="en-US" sz="3600" dirty="0"/>
              <a:t>Default Broadcast</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4" name="Date Placeholder 3"/>
          <p:cNvSpPr>
            <a:spLocks noGrp="1"/>
          </p:cNvSpPr>
          <p:nvPr>
            <p:ph type="dt" sz="half" idx="2"/>
          </p:nvPr>
        </p:nvSpPr>
        <p:spPr/>
        <p:txBody>
          <a:bodyPr/>
          <a:lstStyle/>
          <a:p>
            <a:r>
              <a:rPr lang="en-US" smtClean="0">
                <a:solidFill>
                  <a:srgbClr val="000000">
                    <a:tint val="75000"/>
                  </a:srgbClr>
                </a:solidFill>
              </a:rPr>
              <a:t>12/16/2015</a:t>
            </a:r>
            <a:endParaRPr lang="en-US" dirty="0">
              <a:solidFill>
                <a:srgbClr val="000000">
                  <a:tint val="75000"/>
                </a:srgbClr>
              </a:solidFill>
            </a:endParaRPr>
          </a:p>
        </p:txBody>
      </p:sp>
      <p:grpSp>
        <p:nvGrpSpPr>
          <p:cNvPr id="69" name="Group 68"/>
          <p:cNvGrpSpPr/>
          <p:nvPr/>
        </p:nvGrpSpPr>
        <p:grpSpPr>
          <a:xfrm>
            <a:off x="1637462" y="1555522"/>
            <a:ext cx="5662562" cy="2527589"/>
            <a:chOff x="6292644" y="2799309"/>
            <a:chExt cx="4342147" cy="1804406"/>
          </a:xfrm>
        </p:grpSpPr>
        <p:grpSp>
          <p:nvGrpSpPr>
            <p:cNvPr id="70" name="Group 69"/>
            <p:cNvGrpSpPr/>
            <p:nvPr/>
          </p:nvGrpSpPr>
          <p:grpSpPr>
            <a:xfrm>
              <a:off x="6292644" y="2799309"/>
              <a:ext cx="4342147" cy="1804406"/>
              <a:chOff x="6292644" y="2799309"/>
              <a:chExt cx="4342147" cy="1804406"/>
            </a:xfrm>
          </p:grpSpPr>
          <p:sp>
            <p:nvSpPr>
              <p:cNvPr id="73" name="Rectangle 72"/>
              <p:cNvSpPr/>
              <p:nvPr/>
            </p:nvSpPr>
            <p:spPr>
              <a:xfrm>
                <a:off x="6292644" y="2831690"/>
                <a:ext cx="2025445" cy="1772025"/>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74" name="Rectangle 73"/>
              <p:cNvSpPr/>
              <p:nvPr/>
            </p:nvSpPr>
            <p:spPr>
              <a:xfrm>
                <a:off x="6440129" y="3077497"/>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75" name="Rectangle 74"/>
              <p:cNvSpPr/>
              <p:nvPr/>
            </p:nvSpPr>
            <p:spPr>
              <a:xfrm>
                <a:off x="6517641" y="373013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W-1</a:t>
                </a:r>
              </a:p>
            </p:txBody>
          </p:sp>
          <p:sp>
            <p:nvSpPr>
              <p:cNvPr id="76" name="TextBox 75"/>
              <p:cNvSpPr txBox="1"/>
              <p:nvPr/>
            </p:nvSpPr>
            <p:spPr>
              <a:xfrm>
                <a:off x="6517641" y="4236007"/>
                <a:ext cx="635747" cy="2416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77" name="TextBox 76"/>
              <p:cNvSpPr txBox="1"/>
              <p:nvPr/>
            </p:nvSpPr>
            <p:spPr>
              <a:xfrm>
                <a:off x="6292644" y="2799309"/>
                <a:ext cx="620997" cy="2416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panose="020F0502020204030204"/>
                  </a:rPr>
                  <a:t>Node-1</a:t>
                </a:r>
              </a:p>
            </p:txBody>
          </p:sp>
          <p:sp>
            <p:nvSpPr>
              <p:cNvPr id="78" name="Rectangle 77"/>
              <p:cNvSpPr/>
              <p:nvPr/>
            </p:nvSpPr>
            <p:spPr>
              <a:xfrm>
                <a:off x="6526409" y="3134841"/>
                <a:ext cx="639099" cy="540774"/>
              </a:xfrm>
              <a:prstGeom prst="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B-1</a:t>
                </a:r>
              </a:p>
            </p:txBody>
          </p:sp>
          <p:sp>
            <p:nvSpPr>
              <p:cNvPr id="79" name="Rectangle 78"/>
              <p:cNvSpPr/>
              <p:nvPr/>
            </p:nvSpPr>
            <p:spPr>
              <a:xfrm>
                <a:off x="7388297" y="3076308"/>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0" name="Rectangle 79"/>
              <p:cNvSpPr/>
              <p:nvPr/>
            </p:nvSpPr>
            <p:spPr>
              <a:xfrm>
                <a:off x="7465809" y="3728943"/>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W-3</a:t>
                </a:r>
              </a:p>
            </p:txBody>
          </p:sp>
          <p:sp>
            <p:nvSpPr>
              <p:cNvPr id="81" name="TextBox 80"/>
              <p:cNvSpPr txBox="1"/>
              <p:nvPr/>
            </p:nvSpPr>
            <p:spPr>
              <a:xfrm>
                <a:off x="7465809" y="4234818"/>
                <a:ext cx="635747" cy="2416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82" name="Rectangle 81"/>
              <p:cNvSpPr/>
              <p:nvPr/>
            </p:nvSpPr>
            <p:spPr>
              <a:xfrm>
                <a:off x="7474577" y="313365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W-2</a:t>
                </a:r>
              </a:p>
            </p:txBody>
          </p:sp>
          <p:sp>
            <p:nvSpPr>
              <p:cNvPr id="83" name="Rectangle 82"/>
              <p:cNvSpPr/>
              <p:nvPr/>
            </p:nvSpPr>
            <p:spPr>
              <a:xfrm>
                <a:off x="8609346" y="2831690"/>
                <a:ext cx="2025445" cy="1772025"/>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4" name="Rectangle 83"/>
              <p:cNvSpPr/>
              <p:nvPr/>
            </p:nvSpPr>
            <p:spPr>
              <a:xfrm>
                <a:off x="8756831" y="3077497"/>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5" name="Rectangle 84"/>
              <p:cNvSpPr/>
              <p:nvPr/>
            </p:nvSpPr>
            <p:spPr>
              <a:xfrm>
                <a:off x="8834343" y="373013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W-5</a:t>
                </a:r>
              </a:p>
            </p:txBody>
          </p:sp>
          <p:sp>
            <p:nvSpPr>
              <p:cNvPr id="86" name="TextBox 85"/>
              <p:cNvSpPr txBox="1"/>
              <p:nvPr/>
            </p:nvSpPr>
            <p:spPr>
              <a:xfrm>
                <a:off x="8834343" y="4236007"/>
                <a:ext cx="635747" cy="2416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87" name="TextBox 86"/>
              <p:cNvSpPr txBox="1"/>
              <p:nvPr/>
            </p:nvSpPr>
            <p:spPr>
              <a:xfrm>
                <a:off x="8609346" y="2799309"/>
                <a:ext cx="620997" cy="2416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panose="020F0502020204030204"/>
                  </a:rPr>
                  <a:t>Node-2</a:t>
                </a:r>
              </a:p>
            </p:txBody>
          </p:sp>
          <p:sp>
            <p:nvSpPr>
              <p:cNvPr id="88" name="Rectangle 87"/>
              <p:cNvSpPr/>
              <p:nvPr/>
            </p:nvSpPr>
            <p:spPr>
              <a:xfrm>
                <a:off x="8843111" y="3134841"/>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W-4</a:t>
                </a:r>
              </a:p>
            </p:txBody>
          </p:sp>
          <p:sp>
            <p:nvSpPr>
              <p:cNvPr id="89" name="Rectangle 88"/>
              <p:cNvSpPr/>
              <p:nvPr/>
            </p:nvSpPr>
            <p:spPr>
              <a:xfrm>
                <a:off x="9704999" y="3076308"/>
                <a:ext cx="796413" cy="1415845"/>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90" name="Rectangle 89"/>
              <p:cNvSpPr/>
              <p:nvPr/>
            </p:nvSpPr>
            <p:spPr>
              <a:xfrm>
                <a:off x="9782511" y="3728943"/>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W-7</a:t>
                </a:r>
              </a:p>
            </p:txBody>
          </p:sp>
          <p:sp>
            <p:nvSpPr>
              <p:cNvPr id="91" name="TextBox 90"/>
              <p:cNvSpPr txBox="1"/>
              <p:nvPr/>
            </p:nvSpPr>
            <p:spPr>
              <a:xfrm>
                <a:off x="9782511" y="4234818"/>
                <a:ext cx="635747" cy="2416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panose="020F0502020204030204"/>
                  </a:rPr>
                  <a:t>Worker</a:t>
                </a:r>
              </a:p>
            </p:txBody>
          </p:sp>
          <p:sp>
            <p:nvSpPr>
              <p:cNvPr id="92" name="Rectangle 91"/>
              <p:cNvSpPr/>
              <p:nvPr/>
            </p:nvSpPr>
            <p:spPr>
              <a:xfrm>
                <a:off x="9791279" y="3133652"/>
                <a:ext cx="639099" cy="5407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W-6</a:t>
                </a:r>
              </a:p>
            </p:txBody>
          </p:sp>
          <p:cxnSp>
            <p:nvCxnSpPr>
              <p:cNvPr id="93" name="Straight Arrow Connector 92"/>
              <p:cNvCxnSpPr>
                <a:stCxn id="78" idx="3"/>
                <a:endCxn id="82" idx="1"/>
              </p:cNvCxnSpPr>
              <p:nvPr/>
            </p:nvCxnSpPr>
            <p:spPr>
              <a:xfrm flipV="1">
                <a:off x="7165508" y="3404039"/>
                <a:ext cx="309069" cy="1189"/>
              </a:xfrm>
              <a:prstGeom prst="straightConnector1">
                <a:avLst/>
              </a:prstGeom>
              <a:noFill/>
              <a:ln w="6350" cap="flat" cmpd="sng" algn="ctr">
                <a:solidFill>
                  <a:sysClr val="windowText" lastClr="000000"/>
                </a:solidFill>
                <a:prstDash val="solid"/>
                <a:miter lim="800000"/>
                <a:tailEnd type="triangle"/>
              </a:ln>
              <a:effectLst/>
            </p:spPr>
          </p:cxnSp>
        </p:grpSp>
        <p:cxnSp>
          <p:nvCxnSpPr>
            <p:cNvPr id="71" name="Straight Arrow Connector 61"/>
            <p:cNvCxnSpPr>
              <a:stCxn id="74" idx="0"/>
              <a:endCxn id="84" idx="1"/>
            </p:cNvCxnSpPr>
            <p:nvPr/>
          </p:nvCxnSpPr>
          <p:spPr>
            <a:xfrm rot="16200000" flipH="1">
              <a:off x="7443621" y="2472211"/>
              <a:ext cx="707923" cy="1918495"/>
            </a:xfrm>
            <a:prstGeom prst="bentConnector4">
              <a:avLst>
                <a:gd name="adj1" fmla="val -14236"/>
                <a:gd name="adj2" fmla="val 86515"/>
              </a:avLst>
            </a:prstGeom>
            <a:noFill/>
            <a:ln w="6350" cap="flat" cmpd="sng" algn="ctr">
              <a:solidFill>
                <a:sysClr val="windowText" lastClr="000000"/>
              </a:solidFill>
              <a:prstDash val="solid"/>
              <a:miter lim="800000"/>
              <a:tailEnd type="triangle"/>
            </a:ln>
            <a:effectLst/>
          </p:spPr>
        </p:cxnSp>
        <p:cxnSp>
          <p:nvCxnSpPr>
            <p:cNvPr id="72" name="Straight Arrow Connector 1026"/>
            <p:cNvCxnSpPr/>
            <p:nvPr/>
          </p:nvCxnSpPr>
          <p:spPr>
            <a:xfrm rot="5400000" flipH="1" flipV="1">
              <a:off x="8470177" y="1444468"/>
              <a:ext cx="1189" cy="3264870"/>
            </a:xfrm>
            <a:prstGeom prst="bentConnector3">
              <a:avLst>
                <a:gd name="adj1" fmla="val 47441968"/>
              </a:avLst>
            </a:prstGeom>
            <a:noFill/>
            <a:ln w="6350" cap="flat" cmpd="sng" algn="ctr">
              <a:solidFill>
                <a:sysClr val="windowText" lastClr="000000"/>
              </a:solidFill>
              <a:prstDash val="solid"/>
              <a:miter lim="800000"/>
              <a:tailEnd type="triangle"/>
            </a:ln>
            <a:effectLst/>
          </p:spPr>
        </p:cxnSp>
      </p:grpSp>
      <p:sp>
        <p:nvSpPr>
          <p:cNvPr id="94" name="TextBox 93"/>
          <p:cNvSpPr txBox="1"/>
          <p:nvPr/>
        </p:nvSpPr>
        <p:spPr>
          <a:xfrm>
            <a:off x="1076031" y="4298569"/>
            <a:ext cx="6391317" cy="1200329"/>
          </a:xfrm>
          <a:prstGeom prst="rect">
            <a:avLst/>
          </a:prstGeom>
          <a:noFill/>
        </p:spPr>
        <p:txBody>
          <a:bodyPr wrap="square" rtlCol="0">
            <a:spAutoFit/>
          </a:bodyPr>
          <a:lstStyle/>
          <a:p>
            <a:pPr algn="ctr" defTabSz="914400"/>
            <a:r>
              <a:rPr lang="en-US" sz="2400" dirty="0" smtClean="0">
                <a:solidFill>
                  <a:prstClr val="black"/>
                </a:solidFill>
                <a:latin typeface="Calibri" panose="020F0502020204030204"/>
              </a:rPr>
              <a:t>B-1 wants to broadcast a message to W, it sends 6 messages through 3 TCP communication channels and send 1 message to W-1 via shared memory</a:t>
            </a: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2784866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8" y="-15665"/>
            <a:ext cx="9202058" cy="746935"/>
          </a:xfrm>
        </p:spPr>
        <p:txBody>
          <a:bodyPr/>
          <a:lstStyle/>
          <a:p>
            <a:pPr algn="ctr"/>
            <a:r>
              <a:rPr lang="en-US" dirty="0" smtClean="0"/>
              <a:t>Memory Mapped Communication</a:t>
            </a:r>
            <a:endParaRPr lang="en-US" dirty="0"/>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pic>
        <p:nvPicPr>
          <p:cNvPr id="10"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23059"/>
            <a:ext cx="9184864" cy="5234941"/>
          </a:xfrm>
        </p:spPr>
      </p:pic>
      <p:grpSp>
        <p:nvGrpSpPr>
          <p:cNvPr id="12" name="Group 11"/>
          <p:cNvGrpSpPr/>
          <p:nvPr/>
        </p:nvGrpSpPr>
        <p:grpSpPr>
          <a:xfrm>
            <a:off x="3211830" y="2577245"/>
            <a:ext cx="3326130" cy="1077218"/>
            <a:chOff x="5154930" y="-180807"/>
            <a:chExt cx="3326130" cy="1077218"/>
          </a:xfrm>
        </p:grpSpPr>
        <p:cxnSp>
          <p:nvCxnSpPr>
            <p:cNvPr id="7" name="Straight Arrow Connector 6"/>
            <p:cNvCxnSpPr/>
            <p:nvPr/>
          </p:nvCxnSpPr>
          <p:spPr>
            <a:xfrm>
              <a:off x="7966710" y="402777"/>
              <a:ext cx="514350" cy="2514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54930" y="-180807"/>
              <a:ext cx="2926080" cy="1077218"/>
            </a:xfrm>
            <a:prstGeom prst="rect">
              <a:avLst/>
            </a:prstGeom>
            <a:noFill/>
          </p:spPr>
          <p:txBody>
            <a:bodyPr wrap="square" rtlCol="0">
              <a:spAutoFit/>
            </a:bodyPr>
            <a:lstStyle/>
            <a:p>
              <a:r>
                <a:rPr lang="en-US" sz="1600" dirty="0"/>
                <a:t>No significant difference </a:t>
              </a:r>
            </a:p>
            <a:p>
              <a:r>
                <a:rPr lang="en-US" sz="1600" dirty="0"/>
                <a:t>because we are using all </a:t>
              </a:r>
            </a:p>
            <a:p>
              <a:r>
                <a:rPr lang="en-US" sz="1600" dirty="0"/>
                <a:t>the workers in </a:t>
              </a:r>
              <a:r>
                <a:rPr lang="en-US" sz="1600" i="1" dirty="0"/>
                <a:t>the</a:t>
              </a:r>
              <a:r>
                <a:rPr lang="en-US" sz="1600" dirty="0"/>
                <a:t> cluster beyond 30 </a:t>
              </a:r>
              <a:r>
                <a:rPr lang="en-US" sz="1600" dirty="0" smtClean="0"/>
                <a:t>workers capacity</a:t>
              </a:r>
              <a:endParaRPr lang="en-US" sz="1600" dirty="0"/>
            </a:p>
          </p:txBody>
        </p:sp>
      </p:grpSp>
      <p:sp>
        <p:nvSpPr>
          <p:cNvPr id="8" name="TextBox 7"/>
          <p:cNvSpPr txBox="1"/>
          <p:nvPr/>
        </p:nvSpPr>
        <p:spPr>
          <a:xfrm>
            <a:off x="313219" y="782314"/>
            <a:ext cx="8723302" cy="523220"/>
          </a:xfrm>
          <a:prstGeom prst="rect">
            <a:avLst/>
          </a:prstGeom>
          <a:solidFill>
            <a:schemeClr val="bg1"/>
          </a:solidFill>
        </p:spPr>
        <p:txBody>
          <a:bodyPr wrap="square" rtlCol="0">
            <a:spAutoFit/>
          </a:bodyPr>
          <a:lstStyle/>
          <a:p>
            <a:r>
              <a:rPr lang="en-US" sz="2800" dirty="0"/>
              <a:t>A topology with pipeline going through all the workers</a:t>
            </a:r>
          </a:p>
        </p:txBody>
      </p:sp>
      <p:grpSp>
        <p:nvGrpSpPr>
          <p:cNvPr id="14" name="Group 13"/>
          <p:cNvGrpSpPr/>
          <p:nvPr/>
        </p:nvGrpSpPr>
        <p:grpSpPr>
          <a:xfrm>
            <a:off x="-1" y="1805940"/>
            <a:ext cx="9185253" cy="4990209"/>
            <a:chOff x="-1" y="1805940"/>
            <a:chExt cx="9185253" cy="4990209"/>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05940"/>
              <a:ext cx="9185253" cy="4990209"/>
            </a:xfrm>
            <a:prstGeom prst="rect">
              <a:avLst/>
            </a:prstGeom>
          </p:spPr>
        </p:pic>
        <p:sp>
          <p:nvSpPr>
            <p:cNvPr id="13" name="TextBox 12"/>
            <p:cNvSpPr txBox="1"/>
            <p:nvPr/>
          </p:nvSpPr>
          <p:spPr>
            <a:xfrm>
              <a:off x="2047568" y="2763339"/>
              <a:ext cx="3473122" cy="523220"/>
            </a:xfrm>
            <a:prstGeom prst="rect">
              <a:avLst/>
            </a:prstGeom>
            <a:solidFill>
              <a:schemeClr val="bg1"/>
            </a:solidFill>
          </p:spPr>
          <p:txBody>
            <a:bodyPr wrap="square" rtlCol="0">
              <a:spAutoFit/>
            </a:bodyPr>
            <a:lstStyle/>
            <a:p>
              <a:r>
                <a:rPr lang="en-US" sz="2800" dirty="0" smtClean="0"/>
                <a:t>Non Optimized Time</a:t>
              </a:r>
              <a:endParaRPr lang="en-US" sz="2800" dirty="0"/>
            </a:p>
          </p:txBody>
        </p:sp>
      </p:grpSp>
    </p:spTree>
    <p:extLst>
      <p:ext uri="{BB962C8B-B14F-4D97-AF65-F5344CB8AC3E}">
        <p14:creationId xmlns:p14="http://schemas.microsoft.com/office/powerpoint/2010/main" val="11270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2004695"/>
            <a:ext cx="8321040" cy="1470025"/>
          </a:xfrm>
        </p:spPr>
        <p:txBody>
          <a:bodyPr/>
          <a:lstStyle/>
          <a:p>
            <a:pPr algn="ctr"/>
            <a:r>
              <a:rPr lang="en-US" sz="4400" dirty="0"/>
              <a:t>Spare Parallel Tweet Clustering with Storm </a:t>
            </a:r>
            <a:r>
              <a:rPr lang="en-US" sz="4400" dirty="0" smtClean="0"/>
              <a:t>Slides</a:t>
            </a:r>
            <a:endParaRPr lang="en-US" sz="4400" dirty="0"/>
          </a:p>
        </p:txBody>
      </p:sp>
      <p:sp>
        <p:nvSpPr>
          <p:cNvPr id="7" name="Subtitle 6"/>
          <p:cNvSpPr>
            <a:spLocks noGrp="1"/>
          </p:cNvSpPr>
          <p:nvPr>
            <p:ph type="subTitle" idx="1"/>
          </p:nvPr>
        </p:nvSpPr>
        <p:spPr/>
        <p:txBody>
          <a:bodyPr/>
          <a:lstStyle/>
          <a:p>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1602872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6" y="20636"/>
            <a:ext cx="9013193" cy="672082"/>
          </a:xfrm>
        </p:spPr>
        <p:txBody>
          <a:bodyPr>
            <a:noAutofit/>
          </a:bodyPr>
          <a:lstStyle/>
          <a:p>
            <a:r>
              <a:rPr lang="en-US" sz="3600" b="1" dirty="0" smtClean="0"/>
              <a:t>Parallel Tweet Clustering with Storm</a:t>
            </a:r>
            <a:endParaRPr lang="en-US" sz="3600" b="1" dirty="0"/>
          </a:p>
        </p:txBody>
      </p:sp>
      <p:sp>
        <p:nvSpPr>
          <p:cNvPr id="8" name="Content Placeholder 7"/>
          <p:cNvSpPr>
            <a:spLocks noGrp="1"/>
          </p:cNvSpPr>
          <p:nvPr>
            <p:ph idx="1"/>
          </p:nvPr>
        </p:nvSpPr>
        <p:spPr>
          <a:xfrm>
            <a:off x="146368" y="683160"/>
            <a:ext cx="8380412" cy="4038600"/>
          </a:xfrm>
        </p:spPr>
        <p:txBody>
          <a:bodyPr>
            <a:normAutofit/>
          </a:bodyPr>
          <a:lstStyle/>
          <a:p>
            <a:r>
              <a:rPr lang="en-US" sz="2400" dirty="0"/>
              <a:t>Judy </a:t>
            </a:r>
            <a:r>
              <a:rPr lang="en-US" sz="2400" dirty="0" err="1" smtClean="0"/>
              <a:t>Qiu</a:t>
            </a:r>
            <a:r>
              <a:rPr lang="en-US" sz="2400" dirty="0"/>
              <a:t>, Emilio Ferrara and </a:t>
            </a:r>
            <a:r>
              <a:rPr lang="en-US" sz="2400" dirty="0" err="1"/>
              <a:t>Xiaoming</a:t>
            </a:r>
            <a:r>
              <a:rPr lang="en-US" sz="2400" dirty="0"/>
              <a:t> Gao</a:t>
            </a:r>
          </a:p>
          <a:p>
            <a:r>
              <a:rPr lang="en-US" sz="2400" dirty="0"/>
              <a:t>Storm Bolts coordinated by </a:t>
            </a:r>
            <a:r>
              <a:rPr lang="en-US" sz="2400" dirty="0" err="1"/>
              <a:t>ActiveMQ</a:t>
            </a:r>
            <a:r>
              <a:rPr lang="en-US" sz="2400" dirty="0"/>
              <a:t> to synchronize parallel cluster center updates – add loops to </a:t>
            </a:r>
            <a:r>
              <a:rPr lang="en-US" sz="2400" dirty="0" smtClean="0"/>
              <a:t>Storm</a:t>
            </a:r>
          </a:p>
          <a:p>
            <a:r>
              <a:rPr lang="en-US" sz="2400" dirty="0" smtClean="0"/>
              <a:t>2 million streaming tweets processed in 40 minutes; 35,000 clusters</a:t>
            </a:r>
            <a:endParaRPr lang="en-US" sz="2400" dirty="0"/>
          </a:p>
          <a:p>
            <a:endParaRPr lang="en-US" sz="2400" dirty="0"/>
          </a:p>
        </p:txBody>
      </p:sp>
      <p:sp>
        <p:nvSpPr>
          <p:cNvPr id="7" name="Slide Number Placeholder 6"/>
          <p:cNvSpPr>
            <a:spLocks noGrp="1"/>
          </p:cNvSpPr>
          <p:nvPr>
            <p:ph type="sldNum" sz="quarter" idx="12"/>
          </p:nvPr>
        </p:nvSpPr>
        <p:spPr/>
        <p:txBody>
          <a:bodyPr/>
          <a:lstStyle/>
          <a:p>
            <a:fld id="{07E37F7B-AF3B-4744-8178-C836E7A20423}" type="slidenum">
              <a:rPr lang="en-US" smtClean="0"/>
              <a:t>37</a:t>
            </a:fld>
            <a:endParaRPr lang="en-US"/>
          </a:p>
        </p:txBody>
      </p:sp>
      <p:sp>
        <p:nvSpPr>
          <p:cNvPr id="3" name="Date Placeholder 2"/>
          <p:cNvSpPr>
            <a:spLocks noGrp="1"/>
          </p:cNvSpPr>
          <p:nvPr>
            <p:ph type="dt" sz="half" idx="2"/>
          </p:nvPr>
        </p:nvSpPr>
        <p:spPr/>
        <p:txBody>
          <a:bodyPr/>
          <a:lstStyle/>
          <a:p>
            <a:r>
              <a:rPr lang="en-US" smtClean="0"/>
              <a:t>12/16/2015</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 y="4223404"/>
            <a:ext cx="6053959" cy="247469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68" y="2889773"/>
            <a:ext cx="6053959" cy="1268794"/>
          </a:xfrm>
          <a:prstGeom prst="rect">
            <a:avLst/>
          </a:prstGeom>
          <a:noFill/>
          <a:ln>
            <a:noFill/>
          </a:ln>
        </p:spPr>
      </p:pic>
      <p:sp>
        <p:nvSpPr>
          <p:cNvPr id="6" name="TextBox 5"/>
          <p:cNvSpPr txBox="1"/>
          <p:nvPr/>
        </p:nvSpPr>
        <p:spPr>
          <a:xfrm>
            <a:off x="6825987" y="3290905"/>
            <a:ext cx="1796365" cy="461665"/>
          </a:xfrm>
          <a:prstGeom prst="rect">
            <a:avLst/>
          </a:prstGeom>
          <a:noFill/>
        </p:spPr>
        <p:txBody>
          <a:bodyPr wrap="square" rtlCol="0">
            <a:spAutoFit/>
          </a:bodyPr>
          <a:lstStyle/>
          <a:p>
            <a:r>
              <a:rPr lang="en-US" sz="2400" dirty="0" smtClean="0"/>
              <a:t>Sequential</a:t>
            </a:r>
            <a:endParaRPr lang="en-US" sz="2400" dirty="0"/>
          </a:p>
        </p:txBody>
      </p:sp>
      <p:sp>
        <p:nvSpPr>
          <p:cNvPr id="9" name="TextBox 8"/>
          <p:cNvSpPr txBox="1"/>
          <p:nvPr/>
        </p:nvSpPr>
        <p:spPr>
          <a:xfrm>
            <a:off x="6396947" y="4786597"/>
            <a:ext cx="2129833" cy="1200329"/>
          </a:xfrm>
          <a:prstGeom prst="rect">
            <a:avLst/>
          </a:prstGeom>
          <a:noFill/>
        </p:spPr>
        <p:txBody>
          <a:bodyPr wrap="square" rtlCol="0">
            <a:spAutoFit/>
          </a:bodyPr>
          <a:lstStyle/>
          <a:p>
            <a:r>
              <a:rPr lang="en-US" sz="2400" dirty="0" smtClean="0"/>
              <a:t>Parallel – eventually 10,000 bolts</a:t>
            </a:r>
            <a:endParaRPr lang="en-US" sz="2400" dirty="0"/>
          </a:p>
        </p:txBody>
      </p:sp>
    </p:spTree>
    <p:extLst>
      <p:ext uri="{BB962C8B-B14F-4D97-AF65-F5344CB8AC3E}">
        <p14:creationId xmlns:p14="http://schemas.microsoft.com/office/powerpoint/2010/main" val="1808531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0" y="41910"/>
            <a:ext cx="9062519" cy="655320"/>
          </a:xfrm>
        </p:spPr>
        <p:txBody>
          <a:bodyPr>
            <a:normAutofit/>
          </a:bodyPr>
          <a:lstStyle/>
          <a:p>
            <a:r>
              <a:rPr lang="en-US" b="1" dirty="0"/>
              <a:t>Parallel Tweet Clustering with Storm</a:t>
            </a:r>
            <a:endParaRPr lang="en-US" dirty="0"/>
          </a:p>
        </p:txBody>
      </p:sp>
      <p:sp>
        <p:nvSpPr>
          <p:cNvPr id="6" name="Slide Number Placeholder 5"/>
          <p:cNvSpPr>
            <a:spLocks noGrp="1"/>
          </p:cNvSpPr>
          <p:nvPr>
            <p:ph type="sldNum" sz="quarter" idx="12"/>
          </p:nvPr>
        </p:nvSpPr>
        <p:spPr/>
        <p:txBody>
          <a:bodyPr/>
          <a:lstStyle/>
          <a:p>
            <a:fld id="{07E37F7B-AF3B-4744-8178-C836E7A20423}" type="slidenum">
              <a:rPr lang="en-US" smtClean="0"/>
              <a:t>38</a:t>
            </a:fld>
            <a:endParaRPr lang="en-US"/>
          </a:p>
        </p:txBody>
      </p:sp>
      <p:sp>
        <p:nvSpPr>
          <p:cNvPr id="3" name="Date Placeholder 2"/>
          <p:cNvSpPr>
            <a:spLocks noGrp="1"/>
          </p:cNvSpPr>
          <p:nvPr>
            <p:ph type="dt" sz="half" idx="2"/>
          </p:nvPr>
        </p:nvSpPr>
        <p:spPr/>
        <p:txBody>
          <a:bodyPr/>
          <a:lstStyle/>
          <a:p>
            <a:r>
              <a:rPr lang="en-US" smtClean="0"/>
              <a:t>12/16/2015</a:t>
            </a:r>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81" y="2933323"/>
            <a:ext cx="8202440" cy="3933730"/>
          </a:xfrm>
          <a:prstGeom prst="rect">
            <a:avLst/>
          </a:prstGeom>
          <a:noFill/>
          <a:ln>
            <a:noFill/>
          </a:ln>
        </p:spPr>
      </p:pic>
      <p:sp>
        <p:nvSpPr>
          <p:cNvPr id="4" name="Content Placeholder 3"/>
          <p:cNvSpPr>
            <a:spLocks noGrp="1"/>
          </p:cNvSpPr>
          <p:nvPr>
            <p:ph idx="1"/>
          </p:nvPr>
        </p:nvSpPr>
        <p:spPr>
          <a:xfrm>
            <a:off x="0" y="661354"/>
            <a:ext cx="9102539" cy="2271969"/>
          </a:xfrm>
        </p:spPr>
        <p:txBody>
          <a:bodyPr>
            <a:noAutofit/>
          </a:bodyPr>
          <a:lstStyle/>
          <a:p>
            <a:r>
              <a:rPr lang="en-US" sz="2400" dirty="0"/>
              <a:t>Speedup on up to 96 bolts on two clusters Moe and Madrid</a:t>
            </a:r>
          </a:p>
          <a:p>
            <a:r>
              <a:rPr lang="en-US" sz="2400" dirty="0"/>
              <a:t>Red curve is old algorithm; </a:t>
            </a:r>
          </a:p>
          <a:p>
            <a:r>
              <a:rPr lang="en-US" sz="2400" dirty="0"/>
              <a:t>green and blue new algorithm</a:t>
            </a:r>
          </a:p>
          <a:p>
            <a:r>
              <a:rPr lang="en-US" sz="2400" dirty="0"/>
              <a:t>Full Twitter – 1000 way parallelism</a:t>
            </a:r>
          </a:p>
          <a:p>
            <a:r>
              <a:rPr lang="en-US" sz="2400" dirty="0"/>
              <a:t>Full Everything – 10,000 way parallelism</a:t>
            </a:r>
          </a:p>
          <a:p>
            <a:endParaRPr lang="en-US" sz="2400" dirty="0"/>
          </a:p>
        </p:txBody>
      </p:sp>
    </p:spTree>
    <p:extLst>
      <p:ext uri="{BB962C8B-B14F-4D97-AF65-F5344CB8AC3E}">
        <p14:creationId xmlns:p14="http://schemas.microsoft.com/office/powerpoint/2010/main" val="150106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1074" y="83720"/>
            <a:ext cx="3120013" cy="760342"/>
          </a:xfrm>
        </p:spPr>
        <p:txBody>
          <a:bodyPr>
            <a:normAutofit/>
          </a:bodyPr>
          <a:lstStyle/>
          <a:p>
            <a:r>
              <a:rPr lang="en-US" dirty="0" err="1" smtClean="0"/>
              <a:t>IOTCloud</a:t>
            </a:r>
            <a:endParaRPr lang="en-US" dirty="0"/>
          </a:p>
        </p:txBody>
      </p:sp>
      <p:sp>
        <p:nvSpPr>
          <p:cNvPr id="4" name="Content Placeholder 3"/>
          <p:cNvSpPr>
            <a:spLocks noGrp="1"/>
          </p:cNvSpPr>
          <p:nvPr>
            <p:ph idx="1"/>
          </p:nvPr>
        </p:nvSpPr>
        <p:spPr>
          <a:xfrm>
            <a:off x="5062194" y="723481"/>
            <a:ext cx="4081806" cy="6134519"/>
          </a:xfrm>
        </p:spPr>
        <p:txBody>
          <a:bodyPr>
            <a:normAutofit/>
          </a:bodyPr>
          <a:lstStyle/>
          <a:p>
            <a:r>
              <a:rPr lang="en-US" sz="2000" b="1" dirty="0" smtClean="0">
                <a:latin typeface="Calibri" panose="020F0502020204030204" pitchFamily="34" charset="0"/>
              </a:rPr>
              <a:t>Device </a:t>
            </a:r>
            <a:r>
              <a:rPr lang="en-US" sz="2000" b="1" dirty="0" smtClean="0">
                <a:latin typeface="Calibri" panose="020F0502020204030204" pitchFamily="34" charset="0"/>
                <a:sym typeface="Wingdings" panose="05000000000000000000" pitchFamily="2" charset="2"/>
              </a:rPr>
              <a:t> </a:t>
            </a:r>
            <a:r>
              <a:rPr lang="en-US" sz="2000" b="1" dirty="0" err="1" smtClean="0">
                <a:latin typeface="Calibri" panose="020F0502020204030204" pitchFamily="34" charset="0"/>
                <a:sym typeface="Wingdings" panose="05000000000000000000" pitchFamily="2" charset="2"/>
              </a:rPr>
              <a:t>Pub-SubStorm</a:t>
            </a:r>
            <a:r>
              <a:rPr lang="en-US" sz="2000" b="1" dirty="0" smtClean="0">
                <a:latin typeface="Calibri" panose="020F0502020204030204" pitchFamily="34" charset="0"/>
                <a:sym typeface="Wingdings" panose="05000000000000000000" pitchFamily="2" charset="2"/>
              </a:rPr>
              <a:t>  </a:t>
            </a:r>
            <a:r>
              <a:rPr lang="en-US" sz="2000" b="1" dirty="0" err="1" smtClean="0">
                <a:latin typeface="Calibri" panose="020F0502020204030204" pitchFamily="34" charset="0"/>
                <a:sym typeface="Wingdings" panose="05000000000000000000" pitchFamily="2" charset="2"/>
              </a:rPr>
              <a:t>Datastore</a:t>
            </a:r>
            <a:r>
              <a:rPr lang="en-US" sz="2000" b="1" dirty="0" smtClean="0">
                <a:latin typeface="Calibri" panose="020F0502020204030204" pitchFamily="34" charset="0"/>
                <a:sym typeface="Wingdings" panose="05000000000000000000" pitchFamily="2" charset="2"/>
              </a:rPr>
              <a:t>  Data Analysis</a:t>
            </a:r>
          </a:p>
          <a:p>
            <a:r>
              <a:rPr lang="en-US" sz="2000" b="1" dirty="0" smtClean="0">
                <a:latin typeface="Calibri" panose="020F0502020204030204" pitchFamily="34" charset="0"/>
              </a:rPr>
              <a:t>Apache Storm </a:t>
            </a:r>
            <a:r>
              <a:rPr lang="en-US" sz="2000" dirty="0">
                <a:latin typeface="Calibri" panose="020F0502020204030204" pitchFamily="34" charset="0"/>
              </a:rPr>
              <a:t>provides scalable distributed system for processing </a:t>
            </a:r>
            <a:r>
              <a:rPr lang="en-US" sz="2000" dirty="0" smtClean="0">
                <a:latin typeface="Calibri" panose="020F0502020204030204" pitchFamily="34" charset="0"/>
              </a:rPr>
              <a:t>data </a:t>
            </a:r>
            <a:r>
              <a:rPr lang="en-US" sz="2000" dirty="0">
                <a:latin typeface="Calibri" panose="020F0502020204030204" pitchFamily="34" charset="0"/>
              </a:rPr>
              <a:t>streams coming from </a:t>
            </a:r>
            <a:r>
              <a:rPr lang="en-US" sz="2000" dirty="0" smtClean="0">
                <a:latin typeface="Calibri" panose="020F0502020204030204" pitchFamily="34" charset="0"/>
              </a:rPr>
              <a:t>devices </a:t>
            </a:r>
            <a:r>
              <a:rPr lang="en-US" sz="2000" dirty="0">
                <a:latin typeface="Calibri" panose="020F0502020204030204" pitchFamily="34" charset="0"/>
              </a:rPr>
              <a:t>in real time. </a:t>
            </a:r>
            <a:endParaRPr lang="en-US" sz="2000" dirty="0" smtClean="0">
              <a:latin typeface="Calibri" panose="020F0502020204030204" pitchFamily="34" charset="0"/>
            </a:endParaRPr>
          </a:p>
          <a:p>
            <a:r>
              <a:rPr lang="en-US" sz="2000" dirty="0" smtClean="0">
                <a:latin typeface="Calibri" panose="020F0502020204030204" pitchFamily="34" charset="0"/>
              </a:rPr>
              <a:t>For </a:t>
            </a:r>
            <a:r>
              <a:rPr lang="en-US" sz="2000" dirty="0">
                <a:latin typeface="Calibri" panose="020F0502020204030204" pitchFamily="34" charset="0"/>
              </a:rPr>
              <a:t>example Storm layer can decide to store the data in cloud storage for further analysis or to send control data back to the </a:t>
            </a:r>
            <a:r>
              <a:rPr lang="en-US" sz="2000" dirty="0" smtClean="0">
                <a:latin typeface="Calibri" panose="020F0502020204030204" pitchFamily="34" charset="0"/>
              </a:rPr>
              <a:t>devices</a:t>
            </a:r>
          </a:p>
          <a:p>
            <a:r>
              <a:rPr lang="en-US" sz="2000" dirty="0" smtClean="0">
                <a:latin typeface="Calibri" panose="020F0502020204030204" pitchFamily="34" charset="0"/>
              </a:rPr>
              <a:t>Evaluating Pub-Sub Systems </a:t>
            </a:r>
            <a:r>
              <a:rPr lang="en-US" sz="2000" dirty="0" err="1" smtClean="0">
                <a:latin typeface="Calibri" panose="020F0502020204030204" pitchFamily="34" charset="0"/>
              </a:rPr>
              <a:t>ActiveMQ</a:t>
            </a:r>
            <a:r>
              <a:rPr lang="en-US" sz="2000" dirty="0" smtClean="0">
                <a:latin typeface="Calibri" panose="020F0502020204030204" pitchFamily="34" charset="0"/>
              </a:rPr>
              <a:t>, </a:t>
            </a:r>
            <a:r>
              <a:rPr lang="en-US" sz="2000" dirty="0" err="1" smtClean="0">
                <a:latin typeface="Calibri" panose="020F0502020204030204" pitchFamily="34" charset="0"/>
              </a:rPr>
              <a:t>RabbitMQ</a:t>
            </a:r>
            <a:r>
              <a:rPr lang="en-US" sz="2000" dirty="0" smtClean="0">
                <a:latin typeface="Calibri" panose="020F0502020204030204" pitchFamily="34" charset="0"/>
              </a:rPr>
              <a:t>, Kafka, Kestrel</a:t>
            </a:r>
            <a:endParaRPr lang="en-US" sz="2000" dirty="0">
              <a:latin typeface="Calibri" panose="020F0502020204030204" pitchFamily="34" charset="0"/>
            </a:endParaRPr>
          </a:p>
        </p:txBody>
      </p:sp>
      <p:pic>
        <p:nvPicPr>
          <p:cNvPr id="7" name="Shape 129"/>
          <p:cNvPicPr preferRelativeResize="0"/>
          <p:nvPr/>
        </p:nvPicPr>
        <p:blipFill>
          <a:blip r:embed="rId2">
            <a:alphaModFix/>
          </a:blip>
          <a:stretch>
            <a:fillRect/>
          </a:stretch>
        </p:blipFill>
        <p:spPr>
          <a:xfrm>
            <a:off x="6332884" y="5124726"/>
            <a:ext cx="2811116" cy="1801297"/>
          </a:xfrm>
          <a:prstGeom prst="rect">
            <a:avLst/>
          </a:prstGeom>
          <a:noFill/>
          <a:ln>
            <a:noFill/>
          </a:ln>
        </p:spPr>
      </p:pic>
      <p:sp>
        <p:nvSpPr>
          <p:cNvPr id="2" name="TextBox 1"/>
          <p:cNvSpPr txBox="1"/>
          <p:nvPr/>
        </p:nvSpPr>
        <p:spPr>
          <a:xfrm>
            <a:off x="6413865" y="6096000"/>
            <a:ext cx="12871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cs typeface="+mn-cs"/>
              </a:rPr>
              <a:t>Turtlebot</a:t>
            </a:r>
            <a:r>
              <a:rPr kumimoji="0" lang="en-US" sz="1800" b="0" i="0" u="none" strike="noStrike" kern="1200" cap="none" spc="0" normalizeH="0" baseline="0" noProof="0" dirty="0" smtClean="0">
                <a:ln>
                  <a:noFill/>
                </a:ln>
                <a:solidFill>
                  <a:srgbClr val="000000"/>
                </a:solidFill>
                <a:effectLst/>
                <a:uLnTx/>
                <a:uFillTx/>
                <a:latin typeface="Arial"/>
                <a:cs typeface="+mn-cs"/>
              </a:rPr>
              <a:t> and Kinect</a:t>
            </a:r>
            <a:endParaRPr kumimoji="0" lang="en-US" sz="1800" b="0" i="0" u="none" strike="noStrike" kern="1200" cap="none" spc="0" normalizeH="0" baseline="0" noProof="0" dirty="0">
              <a:ln>
                <a:noFill/>
              </a:ln>
              <a:solidFill>
                <a:srgbClr val="000000"/>
              </a:solidFill>
              <a:effectLst/>
              <a:uLnTx/>
              <a:uFillTx/>
              <a:latin typeface="Arial"/>
              <a:cs typeface="+mn-cs"/>
            </a:endParaRPr>
          </a:p>
        </p:txBody>
      </p:sp>
      <p:pic>
        <p:nvPicPr>
          <p:cNvPr id="9" name="Picture 8" descr="architecture2 (2)"/>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65477" cy="6259398"/>
          </a:xfrm>
          <a:prstGeom prst="rect">
            <a:avLst/>
          </a:prstGeom>
          <a:noFill/>
        </p:spPr>
      </p:pic>
      <p:sp>
        <p:nvSpPr>
          <p:cNvPr id="5" name="Date Placeholder 4"/>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Tree>
    <p:extLst>
      <p:ext uri="{BB962C8B-B14F-4D97-AF65-F5344CB8AC3E}">
        <p14:creationId xmlns:p14="http://schemas.microsoft.com/office/powerpoint/2010/main" val="34576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11530"/>
            <a:ext cx="2305050" cy="3284220"/>
          </a:xfrm>
        </p:spPr>
        <p:txBody>
          <a:bodyPr/>
          <a:lstStyle/>
          <a:p>
            <a:r>
              <a:rPr lang="en-US" sz="2400" dirty="0" smtClean="0"/>
              <a:t>6 Forms of MapReduce</a:t>
            </a:r>
            <a:br>
              <a:rPr lang="en-US" sz="2400" dirty="0" smtClean="0"/>
            </a:br>
            <a:r>
              <a:rPr lang="en-US" sz="2400" b="0" dirty="0" smtClean="0">
                <a:solidFill>
                  <a:schemeClr val="tx1"/>
                </a:solidFill>
              </a:rPr>
              <a:t>cover “all” </a:t>
            </a:r>
            <a:r>
              <a:rPr lang="en-US" sz="2000" b="0" dirty="0" smtClean="0">
                <a:solidFill>
                  <a:schemeClr val="tx1"/>
                </a:solidFill>
              </a:rPr>
              <a:t>circumstances</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Describes </a:t>
            </a:r>
            <a:br>
              <a:rPr lang="en-US" sz="2000" b="0" dirty="0" smtClean="0">
                <a:solidFill>
                  <a:schemeClr val="tx1"/>
                </a:solidFill>
              </a:rPr>
            </a:br>
            <a:r>
              <a:rPr lang="en-US" sz="2000" b="0" dirty="0" smtClean="0">
                <a:solidFill>
                  <a:schemeClr val="tx1"/>
                </a:solidFill>
              </a:rPr>
              <a:t>different aspects</a:t>
            </a:r>
            <a:br>
              <a:rPr lang="en-US" sz="2000" b="0" dirty="0" smtClean="0">
                <a:solidFill>
                  <a:schemeClr val="tx1"/>
                </a:solidFill>
              </a:rPr>
            </a:br>
            <a:r>
              <a:rPr lang="en-US" sz="2000" b="0" dirty="0">
                <a:solidFill>
                  <a:schemeClr val="tx1"/>
                </a:solidFill>
              </a:rPr>
              <a:t> </a:t>
            </a:r>
            <a:r>
              <a:rPr lang="en-US" sz="2000" b="0" dirty="0" smtClean="0">
                <a:solidFill>
                  <a:schemeClr val="tx1"/>
                </a:solidFill>
              </a:rPr>
              <a:t>- Problem</a:t>
            </a:r>
            <a:br>
              <a:rPr lang="en-US" sz="2000" b="0" dirty="0" smtClean="0">
                <a:solidFill>
                  <a:schemeClr val="tx1"/>
                </a:solidFill>
              </a:rPr>
            </a:br>
            <a:r>
              <a:rPr lang="en-US" sz="2000" b="0" dirty="0" smtClean="0">
                <a:solidFill>
                  <a:schemeClr val="tx1"/>
                </a:solidFill>
              </a:rPr>
              <a:t> - Machine</a:t>
            </a:r>
            <a:br>
              <a:rPr lang="en-US" sz="2000" b="0" dirty="0" smtClean="0">
                <a:solidFill>
                  <a:schemeClr val="tx1"/>
                </a:solidFill>
              </a:rPr>
            </a:br>
            <a:r>
              <a:rPr lang="en-US" sz="2000" b="0" dirty="0" smtClean="0">
                <a:solidFill>
                  <a:schemeClr val="tx1"/>
                </a:solidFill>
              </a:rPr>
              <a:t> - Software</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If these different aspects match, one gets good performance</a:t>
            </a: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5</a:t>
            </a:fld>
            <a:endParaRPr lang="en-US" dirty="0">
              <a:solidFill>
                <a:prstClr val="black"/>
              </a:solidFill>
            </a:endParaRPr>
          </a:p>
        </p:txBody>
      </p:sp>
      <p:sp>
        <p:nvSpPr>
          <p:cNvPr id="5" name="Date Placeholder 4"/>
          <p:cNvSpPr>
            <a:spLocks noGrp="1"/>
          </p:cNvSpPr>
          <p:nvPr>
            <p:ph type="dt" sz="half" idx="2"/>
          </p:nvPr>
        </p:nvSpPr>
        <p:spPr>
          <a:xfrm>
            <a:off x="7086600" y="6246813"/>
            <a:ext cx="2057400" cy="365125"/>
          </a:xfrm>
        </p:spPr>
        <p:txBody>
          <a:bodyPr/>
          <a:lstStyle/>
          <a:p>
            <a:r>
              <a:rPr lang="en-US" smtClean="0">
                <a:solidFill>
                  <a:srgbClr val="000000">
                    <a:tint val="75000"/>
                  </a:srgbClr>
                </a:solidFill>
              </a:rPr>
              <a:t>12/16/2015</a:t>
            </a:r>
            <a:endParaRPr lang="en-US">
              <a:solidFill>
                <a:srgbClr val="000000">
                  <a:tint val="75000"/>
                </a:srgb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9916"/>
          <a:stretch/>
        </p:blipFill>
        <p:spPr bwMode="auto">
          <a:xfrm>
            <a:off x="2177528" y="-64994"/>
            <a:ext cx="6947646" cy="3227294"/>
          </a:xfrm>
          <a:prstGeom prst="rect">
            <a:avLst/>
          </a:prstGeom>
          <a:noFill/>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806" r="-1"/>
          <a:stretch/>
        </p:blipFill>
        <p:spPr bwMode="auto">
          <a:xfrm>
            <a:off x="2177528" y="3048000"/>
            <a:ext cx="6949865" cy="3221225"/>
          </a:xfrm>
          <a:prstGeom prst="rect">
            <a:avLst/>
          </a:prstGeom>
          <a:noFill/>
        </p:spPr>
      </p:pic>
    </p:spTree>
    <p:extLst>
      <p:ext uri="{BB962C8B-B14F-4D97-AF65-F5344CB8AC3E}">
        <p14:creationId xmlns:p14="http://schemas.microsoft.com/office/powerpoint/2010/main" val="419055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3" y="179105"/>
            <a:ext cx="8382000" cy="1143000"/>
          </a:xfrm>
        </p:spPr>
        <p:txBody>
          <a:bodyPr/>
          <a:lstStyle/>
          <a:p>
            <a:r>
              <a:rPr lang="en-US" dirty="0" smtClean="0"/>
              <a:t>Cloud controlled Robot Data Pipeline </a:t>
            </a:r>
            <a:endParaRPr lang="en-US" dirty="0"/>
          </a:p>
        </p:txBody>
      </p:sp>
      <p:sp>
        <p:nvSpPr>
          <p:cNvPr id="3" name="Slide Number Placeholder 2"/>
          <p:cNvSpPr>
            <a:spLocks noGrp="1"/>
          </p:cNvSpPr>
          <p:nvPr>
            <p:ph type="sldNum" sz="quarter" idx="12"/>
          </p:nvPr>
        </p:nvSpPr>
        <p:spPr>
          <a:xfrm>
            <a:off x="8292377" y="6238128"/>
            <a:ext cx="656771" cy="29391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
        <p:nvSpPr>
          <p:cNvPr id="4" name="Date Placeholder 3"/>
          <p:cNvSpPr>
            <a:spLocks noGrp="1"/>
          </p:cNvSpPr>
          <p:nvPr>
            <p:ph type="dt" sz="half" idx="2"/>
          </p:nvPr>
        </p:nvSpPr>
        <p:spPr>
          <a:xfrm>
            <a:off x="5640664" y="6183663"/>
            <a:ext cx="2057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11" name="TextBox 10"/>
          <p:cNvSpPr txBox="1"/>
          <p:nvPr/>
        </p:nvSpPr>
        <p:spPr>
          <a:xfrm>
            <a:off x="2222936" y="3179843"/>
            <a:ext cx="2581156" cy="830997"/>
          </a:xfrm>
          <a:prstGeom prst="rect">
            <a:avLst/>
          </a:prstGeom>
          <a:noFill/>
        </p:spPr>
        <p:txBody>
          <a:bodyPr wrap="none" rtlCol="0">
            <a:spAutoFit/>
          </a:bodyPr>
          <a:lstStyle/>
          <a:p>
            <a:pPr algn="ctr"/>
            <a:r>
              <a:rPr lang="en-US" sz="2400" dirty="0" smtClean="0"/>
              <a:t>Message Brokers</a:t>
            </a:r>
          </a:p>
          <a:p>
            <a:pPr algn="ctr"/>
            <a:r>
              <a:rPr lang="en-US" sz="2400" dirty="0" err="1" smtClean="0"/>
              <a:t>RabbitMQ</a:t>
            </a:r>
            <a:r>
              <a:rPr lang="en-US" sz="2400" dirty="0" smtClean="0"/>
              <a:t>, Kafka</a:t>
            </a:r>
            <a:endParaRPr lang="en-US" sz="2400" dirty="0"/>
          </a:p>
        </p:txBody>
      </p:sp>
      <p:sp>
        <p:nvSpPr>
          <p:cNvPr id="13" name="TextBox 12"/>
          <p:cNvSpPr txBox="1"/>
          <p:nvPr/>
        </p:nvSpPr>
        <p:spPr>
          <a:xfrm>
            <a:off x="1364394" y="1246130"/>
            <a:ext cx="1399742" cy="461665"/>
          </a:xfrm>
          <a:prstGeom prst="rect">
            <a:avLst/>
          </a:prstGeom>
          <a:noFill/>
        </p:spPr>
        <p:txBody>
          <a:bodyPr wrap="none" rtlCol="0">
            <a:spAutoFit/>
          </a:bodyPr>
          <a:lstStyle/>
          <a:p>
            <a:r>
              <a:rPr lang="en-US" sz="2400" dirty="0" smtClean="0"/>
              <a:t>Gateway</a:t>
            </a:r>
            <a:endParaRPr lang="en-US" sz="2400" dirty="0"/>
          </a:p>
        </p:txBody>
      </p:sp>
      <p:sp>
        <p:nvSpPr>
          <p:cNvPr id="15" name="Rectangle 14"/>
          <p:cNvSpPr/>
          <p:nvPr/>
        </p:nvSpPr>
        <p:spPr>
          <a:xfrm>
            <a:off x="4827915" y="1193132"/>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16" name="Group 15"/>
          <p:cNvGrpSpPr/>
          <p:nvPr/>
        </p:nvGrpSpPr>
        <p:grpSpPr>
          <a:xfrm>
            <a:off x="4997302" y="1262177"/>
            <a:ext cx="3599875" cy="2393232"/>
            <a:chOff x="99493" y="1349741"/>
            <a:chExt cx="3599875" cy="2393232"/>
          </a:xfrm>
        </p:grpSpPr>
        <p:sp>
          <p:nvSpPr>
            <p:cNvPr id="17" name="Rectangle 16"/>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0" name="Group 19"/>
            <p:cNvGrpSpPr/>
            <p:nvPr/>
          </p:nvGrpSpPr>
          <p:grpSpPr>
            <a:xfrm>
              <a:off x="99493" y="1349741"/>
              <a:ext cx="3219690" cy="1939719"/>
              <a:chOff x="4000067" y="2504164"/>
              <a:chExt cx="3219690" cy="1939719"/>
            </a:xfrm>
          </p:grpSpPr>
          <p:sp>
            <p:nvSpPr>
              <p:cNvPr id="22" name="Rectangle 21"/>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ounded Rectangle 22"/>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Oval 23"/>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30" name="Straight Connector 29"/>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Oval 30"/>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Oval 32"/>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34" name="Straight Arrow Connector 33"/>
              <p:cNvCxnSpPr>
                <a:stCxn id="41" idx="0"/>
                <a:endCxn id="43"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Oval 34"/>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6" name="Straight Arrow Connector 35"/>
              <p:cNvCxnSpPr>
                <a:stCxn id="40"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4032719" y="2549058"/>
                <a:ext cx="696862" cy="369332"/>
              </a:xfrm>
              <a:prstGeom prst="rect">
                <a:avLst/>
              </a:prstGeom>
              <a:noFill/>
            </p:spPr>
            <p:txBody>
              <a:bodyPr wrap="square" rtlCol="0">
                <a:spAutoFit/>
              </a:bodyPr>
              <a:lstStyle/>
              <a:p>
                <a:r>
                  <a:rPr lang="en-US" sz="900" dirty="0" smtClean="0"/>
                  <a:t>Sending to </a:t>
                </a:r>
              </a:p>
              <a:p>
                <a:r>
                  <a:rPr lang="en-US" sz="900" dirty="0" smtClean="0"/>
                  <a:t>pub-sub</a:t>
                </a:r>
                <a:endParaRPr lang="en-US" sz="900" dirty="0"/>
              </a:p>
            </p:txBody>
          </p:sp>
          <p:sp>
            <p:nvSpPr>
              <p:cNvPr id="38" name="TextBox 37"/>
              <p:cNvSpPr txBox="1"/>
              <p:nvPr/>
            </p:nvSpPr>
            <p:spPr>
              <a:xfrm>
                <a:off x="6522895" y="2521858"/>
                <a:ext cx="696862" cy="507831"/>
              </a:xfrm>
              <a:prstGeom prst="rect">
                <a:avLst/>
              </a:prstGeom>
              <a:noFill/>
            </p:spPr>
            <p:txBody>
              <a:bodyPr wrap="square" rtlCol="0">
                <a:spAutoFit/>
              </a:bodyPr>
              <a:lstStyle/>
              <a:p>
                <a:r>
                  <a:rPr lang="en-US" sz="900" dirty="0" smtClean="0"/>
                  <a:t>Sending to </a:t>
                </a:r>
              </a:p>
              <a:p>
                <a:r>
                  <a:rPr lang="en-US" sz="900" dirty="0" smtClean="0"/>
                  <a:t>Persisting </a:t>
                </a:r>
              </a:p>
              <a:p>
                <a:r>
                  <a:rPr lang="en-US" sz="900" dirty="0" smtClean="0"/>
                  <a:t>to storage</a:t>
                </a:r>
                <a:endParaRPr lang="en-US" sz="900" dirty="0"/>
              </a:p>
            </p:txBody>
          </p:sp>
          <p:sp>
            <p:nvSpPr>
              <p:cNvPr id="39" name="Rounded Rectangle 38"/>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0" name="Rounded Rectangle 39"/>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Rounded Rectangle 40"/>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2" name="Rounded Rectangle 41"/>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ounded Rectangle 42"/>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4" name="Elbow Connector 43"/>
              <p:cNvCxnSpPr>
                <a:stCxn id="40" idx="1"/>
                <a:endCxn id="23"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endCxn id="41"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4039446" y="3992991"/>
                <a:ext cx="739222" cy="400110"/>
              </a:xfrm>
              <a:prstGeom prst="rect">
                <a:avLst/>
              </a:prstGeom>
              <a:noFill/>
            </p:spPr>
            <p:txBody>
              <a:bodyPr wrap="square" rtlCol="0">
                <a:spAutoFit/>
              </a:bodyPr>
              <a:lstStyle/>
              <a:p>
                <a:r>
                  <a:rPr lang="en-US" sz="1000" dirty="0" smtClean="0"/>
                  <a:t>Streaming </a:t>
                </a:r>
              </a:p>
              <a:p>
                <a:r>
                  <a:rPr lang="en-US" sz="1000" dirty="0" smtClean="0"/>
                  <a:t>workflow</a:t>
                </a:r>
                <a:endParaRPr lang="en-US" sz="1000" dirty="0"/>
              </a:p>
            </p:txBody>
          </p:sp>
        </p:grpSp>
        <p:sp>
          <p:nvSpPr>
            <p:cNvPr id="21" name="TextBox 20"/>
            <p:cNvSpPr txBox="1"/>
            <p:nvPr/>
          </p:nvSpPr>
          <p:spPr>
            <a:xfrm>
              <a:off x="2435235" y="2701609"/>
              <a:ext cx="993626" cy="584775"/>
            </a:xfrm>
            <a:prstGeom prst="rect">
              <a:avLst/>
            </a:prstGeom>
            <a:noFill/>
          </p:spPr>
          <p:txBody>
            <a:bodyPr wrap="square" rtlCol="0">
              <a:spAutoFit/>
            </a:bodyPr>
            <a:lstStyle/>
            <a:p>
              <a:r>
                <a:rPr lang="en-US" sz="800" dirty="0" smtClean="0"/>
                <a:t>A stream application with some tasks running in parallel</a:t>
              </a:r>
              <a:endParaRPr lang="en-US" sz="800" dirty="0"/>
            </a:p>
          </p:txBody>
        </p:sp>
      </p:grpSp>
      <p:sp>
        <p:nvSpPr>
          <p:cNvPr id="48" name="TextBox 47"/>
          <p:cNvSpPr txBox="1"/>
          <p:nvPr/>
        </p:nvSpPr>
        <p:spPr>
          <a:xfrm>
            <a:off x="7990334" y="1848764"/>
            <a:ext cx="736099" cy="553998"/>
          </a:xfrm>
          <a:prstGeom prst="rect">
            <a:avLst/>
          </a:prstGeom>
          <a:solidFill>
            <a:schemeClr val="bg1"/>
          </a:solidFill>
        </p:spPr>
        <p:txBody>
          <a:bodyPr wrap="none" rtlCol="0">
            <a:spAutoFit/>
          </a:bodyPr>
          <a:lstStyle/>
          <a:p>
            <a:r>
              <a:rPr lang="en-US" sz="1000" dirty="0" smtClean="0"/>
              <a:t>Multiple </a:t>
            </a:r>
          </a:p>
          <a:p>
            <a:r>
              <a:rPr lang="en-US" sz="1000" dirty="0" smtClean="0"/>
              <a:t>streaming </a:t>
            </a:r>
          </a:p>
          <a:p>
            <a:r>
              <a:rPr lang="en-US" sz="1000" dirty="0" smtClean="0"/>
              <a:t>workflows</a:t>
            </a:r>
            <a:endParaRPr lang="en-US" sz="1000" dirty="0"/>
          </a:p>
        </p:txBody>
      </p:sp>
      <p:sp>
        <p:nvSpPr>
          <p:cNvPr id="49" name="TextBox 48"/>
          <p:cNvSpPr txBox="1"/>
          <p:nvPr/>
        </p:nvSpPr>
        <p:spPr>
          <a:xfrm>
            <a:off x="5174185" y="3889003"/>
            <a:ext cx="3674784" cy="461665"/>
          </a:xfrm>
          <a:prstGeom prst="rect">
            <a:avLst/>
          </a:prstGeom>
          <a:noFill/>
        </p:spPr>
        <p:txBody>
          <a:bodyPr wrap="square" rtlCol="0">
            <a:spAutoFit/>
          </a:bodyPr>
          <a:lstStyle/>
          <a:p>
            <a:r>
              <a:rPr lang="en-US" sz="2400" dirty="0" smtClean="0"/>
              <a:t>Streaming Workflows</a:t>
            </a:r>
            <a:endParaRPr lang="en-US" sz="2400" dirty="0"/>
          </a:p>
        </p:txBody>
      </p:sp>
      <p:sp>
        <p:nvSpPr>
          <p:cNvPr id="50" name="TextBox 49"/>
          <p:cNvSpPr txBox="1"/>
          <p:nvPr/>
        </p:nvSpPr>
        <p:spPr>
          <a:xfrm>
            <a:off x="5640664" y="4336375"/>
            <a:ext cx="2540872" cy="461665"/>
          </a:xfrm>
          <a:prstGeom prst="rect">
            <a:avLst/>
          </a:prstGeom>
          <a:noFill/>
        </p:spPr>
        <p:txBody>
          <a:bodyPr wrap="square" rtlCol="0">
            <a:spAutoFit/>
          </a:bodyPr>
          <a:lstStyle/>
          <a:p>
            <a:r>
              <a:rPr lang="en-US" sz="2400" dirty="0" smtClean="0"/>
              <a:t>Apache Storm</a:t>
            </a:r>
            <a:endParaRPr lang="en-US" sz="2400" dirty="0"/>
          </a:p>
        </p:txBody>
      </p:sp>
      <p:grpSp>
        <p:nvGrpSpPr>
          <p:cNvPr id="60" name="Group 59"/>
          <p:cNvGrpSpPr/>
          <p:nvPr/>
        </p:nvGrpSpPr>
        <p:grpSpPr>
          <a:xfrm>
            <a:off x="289608" y="1787702"/>
            <a:ext cx="4425568" cy="1268083"/>
            <a:chOff x="478804" y="2198983"/>
            <a:chExt cx="4425568" cy="1268083"/>
          </a:xfrm>
        </p:grpSpPr>
        <p:sp>
          <p:nvSpPr>
            <p:cNvPr id="6" name="Rectangle 5"/>
            <p:cNvSpPr/>
            <p:nvPr/>
          </p:nvSpPr>
          <p:spPr>
            <a:xfrm>
              <a:off x="2103825" y="2198983"/>
              <a:ext cx="185469" cy="12680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56" name="Group 55"/>
            <p:cNvGrpSpPr/>
            <p:nvPr/>
          </p:nvGrpSpPr>
          <p:grpSpPr>
            <a:xfrm>
              <a:off x="3207341" y="2257212"/>
              <a:ext cx="896813" cy="1151624"/>
              <a:chOff x="3207341" y="2217838"/>
              <a:chExt cx="896813" cy="1151624"/>
            </a:xfrm>
          </p:grpSpPr>
          <p:sp>
            <p:nvSpPr>
              <p:cNvPr id="5" name="Rectangle 4"/>
              <p:cNvSpPr/>
              <p:nvPr/>
            </p:nvSpPr>
            <p:spPr>
              <a:xfrm>
                <a:off x="3370909" y="2217838"/>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lowchart: Direct Access Storage 6"/>
              <p:cNvSpPr/>
              <p:nvPr/>
            </p:nvSpPr>
            <p:spPr>
              <a:xfrm>
                <a:off x="3211655" y="2375894"/>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Flowchart: Direct Access Storage 7"/>
              <p:cNvSpPr/>
              <p:nvPr/>
            </p:nvSpPr>
            <p:spPr>
              <a:xfrm>
                <a:off x="3207341" y="2929107"/>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9960" r="18819"/>
            <a:stretch/>
          </p:blipFill>
          <p:spPr>
            <a:xfrm>
              <a:off x="478804" y="2273303"/>
              <a:ext cx="913769" cy="1119443"/>
            </a:xfrm>
            <a:prstGeom prst="rect">
              <a:avLst/>
            </a:prstGeom>
          </p:spPr>
        </p:pic>
        <p:grpSp>
          <p:nvGrpSpPr>
            <p:cNvPr id="57" name="Group 56"/>
            <p:cNvGrpSpPr/>
            <p:nvPr/>
          </p:nvGrpSpPr>
          <p:grpSpPr>
            <a:xfrm>
              <a:off x="1495331" y="2649504"/>
              <a:ext cx="506803" cy="367041"/>
              <a:chOff x="1495331" y="2672237"/>
              <a:chExt cx="506803" cy="367041"/>
            </a:xfrm>
          </p:grpSpPr>
          <p:cxnSp>
            <p:nvCxnSpPr>
              <p:cNvPr id="12" name="Straight Arrow Connector 11"/>
              <p:cNvCxnSpPr/>
              <p:nvPr/>
            </p:nvCxnSpPr>
            <p:spPr>
              <a:xfrm>
                <a:off x="1495331" y="3039278"/>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495331" y="2672237"/>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2455202" y="2660089"/>
              <a:ext cx="534838" cy="345871"/>
              <a:chOff x="2455202" y="2638817"/>
              <a:chExt cx="534838" cy="345871"/>
            </a:xfrm>
          </p:grpSpPr>
          <p:cxnSp>
            <p:nvCxnSpPr>
              <p:cNvPr id="9" name="Straight Arrow Connector 8"/>
              <p:cNvCxnSpPr/>
              <p:nvPr/>
            </p:nvCxnSpPr>
            <p:spPr>
              <a:xfrm>
                <a:off x="2455202" y="2984688"/>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455202" y="2638817"/>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222633" y="2664461"/>
              <a:ext cx="681739" cy="337126"/>
              <a:chOff x="4222633" y="2707733"/>
              <a:chExt cx="681739" cy="337126"/>
            </a:xfrm>
          </p:grpSpPr>
          <p:cxnSp>
            <p:nvCxnSpPr>
              <p:cNvPr id="10" name="Straight Arrow Connector 9"/>
              <p:cNvCxnSpPr/>
              <p:nvPr/>
            </p:nvCxnSpPr>
            <p:spPr>
              <a:xfrm>
                <a:off x="4231511" y="3044859"/>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222633" y="270773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9636" y="4818619"/>
            <a:ext cx="8832123" cy="1200329"/>
          </a:xfrm>
          <a:prstGeom prst="rect">
            <a:avLst/>
          </a:prstGeom>
          <a:noFill/>
        </p:spPr>
        <p:txBody>
          <a:bodyPr wrap="square" rtlCol="0">
            <a:spAutoFit/>
          </a:bodyPr>
          <a:lstStyle/>
          <a:p>
            <a:r>
              <a:rPr lang="en-US" sz="2400" b="1" dirty="0" smtClean="0">
                <a:solidFill>
                  <a:srgbClr val="C00000"/>
                </a:solidFill>
              </a:rPr>
              <a:t>Apache Storm </a:t>
            </a:r>
            <a:r>
              <a:rPr lang="en-US" sz="2400" dirty="0" smtClean="0"/>
              <a:t>comes from Twitter and supports </a:t>
            </a:r>
            <a:r>
              <a:rPr lang="en-US" sz="2400" b="1" dirty="0" smtClean="0">
                <a:solidFill>
                  <a:srgbClr val="C00000"/>
                </a:solidFill>
              </a:rPr>
              <a:t>Map-Dataflow-Streaming computing model</a:t>
            </a:r>
          </a:p>
          <a:p>
            <a:r>
              <a:rPr lang="en-US" sz="2400" dirty="0" smtClean="0"/>
              <a:t>Key ideas: Pub-Sub, fault-tolerance (Zookeeper), Bolts, Spouts</a:t>
            </a:r>
            <a:endParaRPr lang="en-US" sz="2400" dirty="0"/>
          </a:p>
        </p:txBody>
      </p:sp>
    </p:spTree>
    <p:extLst>
      <p:ext uri="{BB962C8B-B14F-4D97-AF65-F5344CB8AC3E}">
        <p14:creationId xmlns:p14="http://schemas.microsoft.com/office/powerpoint/2010/main" val="41187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009" y="989089"/>
            <a:ext cx="5257800" cy="4998423"/>
          </a:xfrm>
          <a:prstGeom prst="rect">
            <a:avLst/>
          </a:prstGeom>
        </p:spPr>
      </p:pic>
      <p:sp>
        <p:nvSpPr>
          <p:cNvPr id="3" name="Title 2"/>
          <p:cNvSpPr>
            <a:spLocks noGrp="1"/>
          </p:cNvSpPr>
          <p:nvPr>
            <p:ph type="title"/>
          </p:nvPr>
        </p:nvSpPr>
        <p:spPr>
          <a:xfrm>
            <a:off x="0" y="30480"/>
            <a:ext cx="9144000" cy="746555"/>
          </a:xfrm>
        </p:spPr>
        <p:txBody>
          <a:bodyPr/>
          <a:lstStyle/>
          <a:p>
            <a:r>
              <a:rPr lang="en-US" sz="3200" dirty="0"/>
              <a:t>Simultaneous Localization &amp; Mapping (SLAM</a:t>
            </a:r>
            <a:r>
              <a:rPr lang="en-US" sz="3200" dirty="0" smtClean="0"/>
              <a:t>)</a:t>
            </a:r>
            <a:endParaRPr lang="en-US" sz="3200" dirty="0"/>
          </a:p>
        </p:txBody>
      </p:sp>
      <mc:AlternateContent xmlns:mc="http://schemas.openxmlformats.org/markup-compatibility/2006" xmlns:a14="http://schemas.microsoft.com/office/drawing/2010/main">
        <mc:Choice Requires="a14">
          <p:sp>
            <p:nvSpPr>
              <p:cNvPr id="7" name="Rectangle 6"/>
              <p:cNvSpPr/>
              <p:nvPr/>
            </p:nvSpPr>
            <p:spPr>
              <a:xfrm>
                <a:off x="0" y="3054143"/>
                <a:ext cx="3672737" cy="6978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𝑝</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r>
                                    <a:rPr lang="en-US" sz="2000" i="1">
                                      <a:latin typeface="Cambria Math" panose="02040503050406030204" pitchFamily="18" charset="0"/>
                                    </a:rPr>
                                    <m:t>𝑡</m:t>
                                  </m:r>
                                </m:sub>
                              </m:sSub>
                              <m:r>
                                <a:rPr lang="en-US" sz="2000">
                                  <a:latin typeface="Cambria Math" panose="02040503050406030204" pitchFamily="18" charset="0"/>
                                </a:rPr>
                                <m:t>,</m:t>
                              </m:r>
                              <m:r>
                                <a:rPr lang="en-US" sz="2000" i="1">
                                  <a:latin typeface="Cambria Math" panose="02040503050406030204" pitchFamily="18" charset="0"/>
                                </a:rPr>
                                <m:t>𝑚</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1:</m:t>
                                  </m:r>
                                  <m:r>
                                    <a:rPr lang="en-US" sz="2000" i="1">
                                      <a:latin typeface="Cambria Math" panose="02040503050406030204" pitchFamily="18" charset="0"/>
                                    </a:rPr>
                                    <m:t>𝑡</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a:latin typeface="Cambria Math" panose="02040503050406030204" pitchFamily="18" charset="0"/>
                                    </a:rPr>
                                    <m:t>1:</m:t>
                                  </m:r>
                                  <m:r>
                                    <a:rPr lang="en-US" sz="2000" i="1">
                                      <a:latin typeface="Cambria Math" panose="02040503050406030204" pitchFamily="18" charset="0"/>
                                    </a:rPr>
                                    <m:t>𝑡</m:t>
                                  </m:r>
                                  <m:r>
                                    <a:rPr lang="en-US" sz="2000">
                                      <a:latin typeface="Cambria Math" panose="02040503050406030204" pitchFamily="18" charset="0"/>
                                    </a:rPr>
                                    <m:t>−1</m:t>
                                  </m:r>
                                </m:sub>
                              </m:sSub>
                              <m:r>
                                <a:rPr lang="en-US" sz="2000">
                                  <a:latin typeface="Cambria Math" panose="02040503050406030204" pitchFamily="18" charset="0"/>
                                </a:rPr>
                                <m:t>)=</m:t>
                              </m:r>
                            </m:e>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𝑚</m:t>
                                  </m:r>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r>
                                        <a:rPr lang="en-US" sz="2000" i="1">
                                          <a:latin typeface="Cambria Math" panose="02040503050406030204" pitchFamily="18" charset="0"/>
                                        </a:rPr>
                                        <m:t>𝑡</m:t>
                                      </m:r>
                                    </m:sub>
                                  </m:sSub>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1:</m:t>
                                      </m:r>
                                      <m:r>
                                        <a:rPr lang="en-US" sz="2000" i="1">
                                          <a:latin typeface="Cambria Math" panose="02040503050406030204" pitchFamily="18" charset="0"/>
                                        </a:rPr>
                                        <m:t>𝑡</m:t>
                                      </m:r>
                                    </m:sub>
                                  </m:sSub>
                                </m:e>
                              </m:d>
                              <m:r>
                                <a:rPr lang="en-US" sz="2000" i="1">
                                  <a:latin typeface="Cambria Math" panose="02040503050406030204" pitchFamily="18" charset="0"/>
                                </a:rPr>
                                <m:t>𝑝</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r>
                                    <a:rPr lang="en-US" sz="2000" i="1">
                                      <a:latin typeface="Cambria Math" panose="02040503050406030204" pitchFamily="18" charset="0"/>
                                    </a:rPr>
                                    <m:t>𝑡</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1:</m:t>
                                  </m:r>
                                  <m:r>
                                    <a:rPr lang="en-US" sz="2000" i="1">
                                      <a:latin typeface="Cambria Math" panose="02040503050406030204" pitchFamily="18" charset="0"/>
                                    </a:rPr>
                                    <m:t>𝑡</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a:latin typeface="Cambria Math" panose="02040503050406030204" pitchFamily="18" charset="0"/>
                                    </a:rPr>
                                    <m:t>1:</m:t>
                                  </m:r>
                                  <m:r>
                                    <a:rPr lang="en-US" sz="2000" i="1">
                                      <a:latin typeface="Cambria Math" panose="02040503050406030204" pitchFamily="18" charset="0"/>
                                    </a:rPr>
                                    <m:t>𝑡</m:t>
                                  </m:r>
                                  <m:r>
                                    <a:rPr lang="en-US" sz="2000">
                                      <a:latin typeface="Cambria Math" panose="02040503050406030204" pitchFamily="18" charset="0"/>
                                    </a:rPr>
                                    <m:t>−1</m:t>
                                  </m:r>
                                </m:sub>
                              </m:sSub>
                            </m:e>
                          </m:eqAr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0" y="3054143"/>
                <a:ext cx="3672737" cy="697883"/>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7021727" y="1891900"/>
            <a:ext cx="1966224" cy="923330"/>
          </a:xfrm>
          <a:prstGeom prst="rect">
            <a:avLst/>
          </a:prstGeom>
          <a:noFill/>
        </p:spPr>
        <p:txBody>
          <a:bodyPr wrap="square" rtlCol="0">
            <a:spAutoFit/>
          </a:bodyPr>
          <a:lstStyle/>
          <a:p>
            <a:r>
              <a:rPr lang="en-US" b="1" dirty="0"/>
              <a:t>Particles are distributed </a:t>
            </a:r>
          </a:p>
          <a:p>
            <a:r>
              <a:rPr lang="en-US" b="1" dirty="0"/>
              <a:t>in parallel tasks</a:t>
            </a:r>
          </a:p>
        </p:txBody>
      </p:sp>
      <p:sp>
        <p:nvSpPr>
          <p:cNvPr id="9" name="TextBox 8"/>
          <p:cNvSpPr txBox="1"/>
          <p:nvPr/>
        </p:nvSpPr>
        <p:spPr>
          <a:xfrm>
            <a:off x="53288" y="1264007"/>
            <a:ext cx="4040485" cy="1384995"/>
          </a:xfrm>
          <a:prstGeom prst="rect">
            <a:avLst/>
          </a:prstGeom>
          <a:noFill/>
        </p:spPr>
        <p:txBody>
          <a:bodyPr wrap="square" rtlCol="0">
            <a:spAutoFit/>
          </a:bodyPr>
          <a:lstStyle/>
          <a:p>
            <a:pPr algn="ctr"/>
            <a:r>
              <a:rPr lang="en-US" sz="2400" b="1" dirty="0" smtClean="0">
                <a:solidFill>
                  <a:srgbClr val="C00000"/>
                </a:solidFill>
              </a:rPr>
              <a:t>Application</a:t>
            </a:r>
          </a:p>
          <a:p>
            <a:r>
              <a:rPr lang="en-US" sz="2000" dirty="0" smtClean="0"/>
              <a:t>Build </a:t>
            </a:r>
            <a:r>
              <a:rPr lang="en-US" sz="2000" dirty="0"/>
              <a:t>a map given the distance measurements from robot to objects around it and its pose</a:t>
            </a:r>
          </a:p>
        </p:txBody>
      </p:sp>
      <p:sp>
        <p:nvSpPr>
          <p:cNvPr id="10" name="TextBox 9"/>
          <p:cNvSpPr txBox="1"/>
          <p:nvPr/>
        </p:nvSpPr>
        <p:spPr>
          <a:xfrm>
            <a:off x="7040880" y="989089"/>
            <a:ext cx="1485900" cy="707886"/>
          </a:xfrm>
          <a:prstGeom prst="rect">
            <a:avLst/>
          </a:prstGeom>
          <a:noFill/>
        </p:spPr>
        <p:txBody>
          <a:bodyPr wrap="square" rtlCol="0">
            <a:spAutoFit/>
          </a:bodyPr>
          <a:lstStyle/>
          <a:p>
            <a:r>
              <a:rPr lang="en-US" sz="2000" b="1" dirty="0"/>
              <a:t>Streaming Workflow</a:t>
            </a:r>
          </a:p>
        </p:txBody>
      </p:sp>
      <p:sp>
        <p:nvSpPr>
          <p:cNvPr id="2" name="TextBox 1"/>
          <p:cNvSpPr txBox="1"/>
          <p:nvPr/>
        </p:nvSpPr>
        <p:spPr>
          <a:xfrm>
            <a:off x="112272" y="4249421"/>
            <a:ext cx="4031083" cy="1631216"/>
          </a:xfrm>
          <a:prstGeom prst="rect">
            <a:avLst/>
          </a:prstGeom>
          <a:noFill/>
        </p:spPr>
        <p:txBody>
          <a:bodyPr wrap="square" rtlCol="0">
            <a:spAutoFit/>
          </a:bodyPr>
          <a:lstStyle/>
          <a:p>
            <a:r>
              <a:rPr lang="en-US" sz="2000" dirty="0"/>
              <a:t>Rao-</a:t>
            </a:r>
            <a:r>
              <a:rPr lang="en-US" sz="2000" dirty="0" err="1"/>
              <a:t>Blackwellized</a:t>
            </a:r>
            <a:r>
              <a:rPr lang="en-US" sz="2000" dirty="0"/>
              <a:t>  particle filtering based algorithm for SLAM.  Distribute the particles across parallel tasks and compute in parallel.</a:t>
            </a:r>
          </a:p>
        </p:txBody>
      </p:sp>
      <p:sp>
        <p:nvSpPr>
          <p:cNvPr id="5" name="TextBox 4"/>
          <p:cNvSpPr txBox="1"/>
          <p:nvPr/>
        </p:nvSpPr>
        <p:spPr>
          <a:xfrm>
            <a:off x="7130705" y="5679506"/>
            <a:ext cx="2001865" cy="923330"/>
          </a:xfrm>
          <a:prstGeom prst="rect">
            <a:avLst/>
          </a:prstGeom>
          <a:solidFill>
            <a:srgbClr val="FEF29A"/>
          </a:solidFill>
        </p:spPr>
        <p:txBody>
          <a:bodyPr wrap="square" rtlCol="0">
            <a:spAutoFit/>
          </a:bodyPr>
          <a:lstStyle/>
          <a:p>
            <a:r>
              <a:rPr lang="en-US" b="1" dirty="0"/>
              <a:t>Map building happens periodically</a:t>
            </a:r>
          </a:p>
        </p:txBody>
      </p:sp>
      <p:cxnSp>
        <p:nvCxnSpPr>
          <p:cNvPr id="13" name="Straight Arrow Connector 12"/>
          <p:cNvCxnSpPr/>
          <p:nvPr/>
        </p:nvCxnSpPr>
        <p:spPr bwMode="auto">
          <a:xfrm flipH="1" flipV="1">
            <a:off x="5177790" y="5314950"/>
            <a:ext cx="1964345" cy="36455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14" name="Straight Arrow Connector 13"/>
          <p:cNvCxnSpPr/>
          <p:nvPr/>
        </p:nvCxnSpPr>
        <p:spPr bwMode="auto">
          <a:xfrm flipH="1">
            <a:off x="5775960" y="2786955"/>
            <a:ext cx="1264920" cy="433851"/>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17" name="Date Placeholder 16"/>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a:ln>
                <a:noFill/>
              </a:ln>
              <a:solidFill>
                <a:srgbClr val="000000">
                  <a:tint val="75000"/>
                </a:srgbClr>
              </a:solidFill>
              <a:effectLst/>
              <a:uLnTx/>
              <a:uFillTx/>
              <a:latin typeface="Arial"/>
              <a:cs typeface="+mn-cs"/>
            </a:endParaRPr>
          </a:p>
        </p:txBody>
      </p:sp>
      <p:sp>
        <p:nvSpPr>
          <p:cNvPr id="18" name="Slide Number Placeholder 17"/>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effectLst/>
              <a:uLnTx/>
              <a:uFillTx/>
              <a:latin typeface="Franklin Gothic Medium" pitchFamily="34" charset="0"/>
              <a:cs typeface="+mn-cs"/>
            </a:endParaRPr>
          </a:p>
        </p:txBody>
      </p:sp>
    </p:spTree>
    <p:extLst>
      <p:ext uri="{BB962C8B-B14F-4D97-AF65-F5344CB8AC3E}">
        <p14:creationId xmlns:p14="http://schemas.microsoft.com/office/powerpoint/2010/main" val="233875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881"/>
            <a:ext cx="9144000" cy="1143000"/>
          </a:xfrm>
        </p:spPr>
        <p:txBody>
          <a:bodyPr>
            <a:noAutofit/>
          </a:bodyPr>
          <a:lstStyle/>
          <a:p>
            <a:pPr algn="ctr"/>
            <a:r>
              <a:rPr lang="en-US" sz="3200" b="1" dirty="0"/>
              <a:t>Parallel SLAM Simultaneous Localization and </a:t>
            </a:r>
            <a:r>
              <a:rPr lang="en-US" sz="3200" b="1" dirty="0" smtClean="0"/>
              <a:t>Mapping by Particle Filtering</a:t>
            </a:r>
            <a:endParaRPr lang="en-US" sz="3200" b="1" dirty="0"/>
          </a:p>
        </p:txBody>
      </p:sp>
      <p:sp>
        <p:nvSpPr>
          <p:cNvPr id="8" name="Slide Number Placeholder 7"/>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7E37F7B-AF3B-4744-8178-C836E7A20423}" type="slidenum">
              <a:rPr kumimoji="0" lang="en-US" sz="2000" b="0" i="0" u="none" strike="noStrike" kern="1200" cap="none" spc="0" normalizeH="0" baseline="0" noProof="0" smtClean="0">
                <a:ln>
                  <a:noFill/>
                </a:ln>
                <a:solidFill>
                  <a:srgbClr val="000000"/>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a:ln>
                <a:noFill/>
              </a:ln>
              <a:solidFill>
                <a:srgbClr val="000000"/>
              </a:solidFill>
              <a:effectLst/>
              <a:uLnTx/>
              <a:uFillTx/>
              <a:latin typeface="Franklin Gothic Medium" pitchFamily="34" charset="0"/>
              <a:cs typeface="+mn-cs"/>
            </a:endParaRPr>
          </a:p>
        </p:txBody>
      </p:sp>
      <p:sp>
        <p:nvSpPr>
          <p:cNvPr id="5" name="Date Placeholder 4"/>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dirty="0">
              <a:ln>
                <a:noFill/>
              </a:ln>
              <a:solidFill>
                <a:srgbClr val="000000">
                  <a:tint val="75000"/>
                </a:srgbClr>
              </a:solidFill>
              <a:effectLst/>
              <a:uLnTx/>
              <a:uFillTx/>
              <a:latin typeface="Arial"/>
              <a:cs typeface="+mn-cs"/>
            </a:endParaRPr>
          </a:p>
        </p:txBody>
      </p:sp>
      <p:pic>
        <p:nvPicPr>
          <p:cNvPr id="4" name="Picture 3"/>
          <p:cNvPicPr>
            <a:picLocks noChangeAspect="1"/>
          </p:cNvPicPr>
          <p:nvPr/>
        </p:nvPicPr>
        <p:blipFill rotWithShape="1">
          <a:blip r:embed="rId2"/>
          <a:srcRect l="49896"/>
          <a:stretch/>
        </p:blipFill>
        <p:spPr>
          <a:xfrm>
            <a:off x="4658447" y="1324343"/>
            <a:ext cx="4567034" cy="4834553"/>
          </a:xfrm>
          <a:prstGeom prst="rect">
            <a:avLst/>
          </a:prstGeom>
        </p:spPr>
      </p:pic>
      <p:pic>
        <p:nvPicPr>
          <p:cNvPr id="12" name="Picture 11"/>
          <p:cNvPicPr>
            <a:picLocks noChangeAspect="1"/>
          </p:cNvPicPr>
          <p:nvPr/>
        </p:nvPicPr>
        <p:blipFill>
          <a:blip r:embed="rId3"/>
          <a:stretch>
            <a:fillRect/>
          </a:stretch>
        </p:blipFill>
        <p:spPr>
          <a:xfrm>
            <a:off x="884545" y="1206192"/>
            <a:ext cx="3178601" cy="4952704"/>
          </a:xfrm>
          <a:prstGeom prst="rect">
            <a:avLst/>
          </a:prstGeom>
        </p:spPr>
      </p:pic>
      <p:sp>
        <p:nvSpPr>
          <p:cNvPr id="3" name="TextBox 2"/>
          <p:cNvSpPr txBox="1"/>
          <p:nvPr/>
        </p:nvSpPr>
        <p:spPr>
          <a:xfrm>
            <a:off x="5286092" y="2657373"/>
            <a:ext cx="17547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cs typeface="+mn-cs"/>
              </a:rPr>
              <a:t>Speedup</a:t>
            </a:r>
            <a:endParaRPr kumimoji="0" lang="en-US" sz="2800" b="1" i="0" u="none" strike="noStrike" kern="1200" cap="none" spc="0" normalizeH="0" baseline="0" noProof="0" dirty="0">
              <a:ln>
                <a:noFill/>
              </a:ln>
              <a:solidFill>
                <a:srgbClr val="000000"/>
              </a:solidFill>
              <a:effectLst/>
              <a:uLnTx/>
              <a:uFillTx/>
              <a:latin typeface="Arial"/>
              <a:cs typeface="+mn-cs"/>
            </a:endParaRPr>
          </a:p>
        </p:txBody>
      </p:sp>
    </p:spTree>
    <p:extLst>
      <p:ext uri="{BB962C8B-B14F-4D97-AF65-F5344CB8AC3E}">
        <p14:creationId xmlns:p14="http://schemas.microsoft.com/office/powerpoint/2010/main" val="416636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9363"/>
            <a:ext cx="8382000" cy="773640"/>
          </a:xfrm>
        </p:spPr>
        <p:txBody>
          <a:bodyPr>
            <a:normAutofit/>
          </a:bodyPr>
          <a:lstStyle/>
          <a:p>
            <a:pPr algn="ctr"/>
            <a:r>
              <a:rPr lang="en-US" sz="3200" b="1" dirty="0" smtClean="0"/>
              <a:t>Robot Latency Kafka &amp; </a:t>
            </a:r>
            <a:r>
              <a:rPr lang="en-US" sz="3200" b="1" dirty="0" err="1" smtClean="0"/>
              <a:t>RabbitMQ</a:t>
            </a:r>
            <a:endParaRPr lang="en-US" sz="3200" b="1" dirty="0"/>
          </a:p>
        </p:txBody>
      </p:sp>
      <p:sp>
        <p:nvSpPr>
          <p:cNvPr id="8" name="Slide Number Placeholder 7"/>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7E37F7B-AF3B-4744-8178-C836E7A20423}" type="slidenum">
              <a:rPr kumimoji="0" lang="en-US" sz="2000" b="0" i="0" u="none" strike="noStrike" kern="1200" cap="none" spc="0" normalizeH="0" baseline="0" noProof="0" smtClean="0">
                <a:ln>
                  <a:noFill/>
                </a:ln>
                <a:solidFill>
                  <a:srgbClr val="000000"/>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srgbClr val="000000"/>
              </a:solidFill>
              <a:effectLst/>
              <a:uLnTx/>
              <a:uFillTx/>
              <a:latin typeface="Franklin Gothic Medium" pitchFamily="34" charset="0"/>
              <a:cs typeface="+mn-cs"/>
            </a:endParaRPr>
          </a:p>
        </p:txBody>
      </p:sp>
      <p:sp>
        <p:nvSpPr>
          <p:cNvPr id="5" name="Date Placeholder 4"/>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0000">
                    <a:tint val="75000"/>
                  </a:srgbClr>
                </a:solidFill>
                <a:effectLst/>
                <a:uLnTx/>
                <a:uFillTx/>
                <a:latin typeface="Arial"/>
                <a:cs typeface="+mn-cs"/>
              </a:rPr>
              <a:t>12/16/2015</a:t>
            </a:r>
            <a:endParaRPr kumimoji="0" lang="en-US" sz="1200" b="0" i="0" u="none" strike="noStrike" kern="1200" cap="none" spc="0" normalizeH="0" baseline="0" noProof="0" dirty="0">
              <a:ln>
                <a:noFill/>
              </a:ln>
              <a:solidFill>
                <a:srgbClr val="000000">
                  <a:tint val="75000"/>
                </a:srgbClr>
              </a:solidFill>
              <a:effectLst/>
              <a:uLnTx/>
              <a:uFillTx/>
              <a:latin typeface="Arial"/>
              <a:cs typeface="+mn-cs"/>
            </a:endParaRPr>
          </a:p>
        </p:txBody>
      </p:sp>
      <p:sp>
        <p:nvSpPr>
          <p:cNvPr id="6" name="TextBox 5"/>
          <p:cNvSpPr txBox="1"/>
          <p:nvPr/>
        </p:nvSpPr>
        <p:spPr>
          <a:xfrm>
            <a:off x="210934" y="4635725"/>
            <a:ext cx="141199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cs typeface="+mn-cs"/>
              </a:rPr>
              <a:t>Kinect with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cs typeface="+mn-cs"/>
              </a:rPr>
              <a:t>Turtlebot</a:t>
            </a:r>
            <a:r>
              <a:rPr kumimoji="0" lang="en-US" sz="1800" b="0" i="0" u="none" strike="noStrike" kern="1200" cap="none" spc="0" normalizeH="0" baseline="0" noProof="0" dirty="0" smtClean="0">
                <a:ln>
                  <a:noFill/>
                </a:ln>
                <a:solidFill>
                  <a:srgbClr val="000000"/>
                </a:solidFill>
                <a:effectLst/>
                <a:uLnTx/>
                <a:uFillTx/>
                <a:latin typeface="Arial"/>
                <a:cs typeface="+mn-cs"/>
              </a:rPr>
              <a:t> and </a:t>
            </a:r>
            <a:r>
              <a:rPr kumimoji="0" lang="en-US" sz="1800" b="0" i="0" u="none" strike="noStrike" kern="1200" cap="none" spc="0" normalizeH="0" baseline="0" noProof="0" dirty="0" err="1" smtClean="0">
                <a:ln>
                  <a:noFill/>
                </a:ln>
                <a:solidFill>
                  <a:srgbClr val="000000"/>
                </a:solidFill>
                <a:effectLst/>
                <a:uLnTx/>
                <a:uFillTx/>
                <a:latin typeface="Arial"/>
                <a:cs typeface="+mn-cs"/>
              </a:rPr>
              <a:t>RabbitMQ</a:t>
            </a:r>
            <a:endParaRPr kumimoji="0" lang="en-US" sz="1800" b="0" i="0" u="none" strike="noStrike" kern="1200" cap="none" spc="0" normalizeH="0" baseline="0" noProof="0" dirty="0">
              <a:ln>
                <a:noFill/>
              </a:ln>
              <a:solidFill>
                <a:srgbClr val="000000"/>
              </a:solidFill>
              <a:effectLst/>
              <a:uLnTx/>
              <a:uFillTx/>
              <a:latin typeface="Arial"/>
              <a:cs typeface="+mn-cs"/>
            </a:endParaRPr>
          </a:p>
        </p:txBody>
      </p:sp>
      <p:sp>
        <p:nvSpPr>
          <p:cNvPr id="7" name="TextBox 6"/>
          <p:cNvSpPr txBox="1"/>
          <p:nvPr/>
        </p:nvSpPr>
        <p:spPr>
          <a:xfrm>
            <a:off x="210934" y="1590577"/>
            <a:ext cx="15273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Arial"/>
                <a:cs typeface="+mn-cs"/>
              </a:rPr>
              <a:t>RabbitMQ</a:t>
            </a:r>
            <a:r>
              <a:rPr kumimoji="0" lang="en-US" sz="1800" b="0" i="0" u="none" strike="noStrike" kern="1200" cap="none" spc="0" normalizeH="0" baseline="0" noProof="0" dirty="0" smtClean="0">
                <a:ln>
                  <a:noFill/>
                </a:ln>
                <a:solidFill>
                  <a:srgbClr val="000000"/>
                </a:solidFill>
                <a:effectLst/>
                <a:uLnTx/>
                <a:uFillTx/>
                <a:latin typeface="Arial"/>
                <a:cs typeface="+mn-cs"/>
              </a:rPr>
              <a:t> versus Kafka</a:t>
            </a:r>
            <a:endParaRPr kumimoji="0" lang="en-US" sz="1800" b="0" i="0" u="none" strike="noStrike" kern="1200" cap="none" spc="0" normalizeH="0" baseline="0" noProof="0" dirty="0">
              <a:ln>
                <a:noFill/>
              </a:ln>
              <a:solidFill>
                <a:srgbClr val="000000"/>
              </a:solidFill>
              <a:effectLst/>
              <a:uLnTx/>
              <a:uFillTx/>
              <a:latin typeface="Arial"/>
              <a:cs typeface="+mn-cs"/>
            </a:endParaRPr>
          </a:p>
        </p:txBody>
      </p:sp>
      <p:pic>
        <p:nvPicPr>
          <p:cNvPr id="9" name="Picture 8"/>
          <p:cNvPicPr>
            <a:picLocks noChangeAspect="1"/>
          </p:cNvPicPr>
          <p:nvPr/>
        </p:nvPicPr>
        <p:blipFill>
          <a:blip r:embed="rId2"/>
          <a:stretch>
            <a:fillRect/>
          </a:stretch>
        </p:blipFill>
        <p:spPr>
          <a:xfrm>
            <a:off x="2278956" y="567335"/>
            <a:ext cx="5636289" cy="2609011"/>
          </a:xfrm>
          <a:prstGeom prst="rect">
            <a:avLst/>
          </a:prstGeom>
        </p:spPr>
      </p:pic>
      <p:pic>
        <p:nvPicPr>
          <p:cNvPr id="11" name="Picture 10"/>
          <p:cNvPicPr>
            <a:picLocks noChangeAspect="1"/>
          </p:cNvPicPr>
          <p:nvPr/>
        </p:nvPicPr>
        <p:blipFill>
          <a:blip r:embed="rId3"/>
          <a:stretch>
            <a:fillRect/>
          </a:stretch>
        </p:blipFill>
        <p:spPr>
          <a:xfrm>
            <a:off x="2361805" y="3472242"/>
            <a:ext cx="5635326" cy="2728918"/>
          </a:xfrm>
          <a:prstGeom prst="rect">
            <a:avLst/>
          </a:prstGeom>
        </p:spPr>
      </p:pic>
    </p:spTree>
    <p:extLst>
      <p:ext uri="{BB962C8B-B14F-4D97-AF65-F5344CB8AC3E}">
        <p14:creationId xmlns:p14="http://schemas.microsoft.com/office/powerpoint/2010/main" val="4289599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578161&quot;&gt;&lt;property id=&quot;20148&quot; value=&quot;5&quot;/&gt;&lt;property id=&quot;20300&quot; value=&quot;Slide 4 - &amp;quot;IOTCloud&amp;quot;&quot;/&gt;&lt;property id=&quot;20307&quot; value=&quot;785&quot;/&gt;&lt;/object&gt;&lt;object type=&quot;3&quot; unique_id=&quot;578162&quot;&gt;&lt;property id=&quot;20148&quot; value=&quot;5&quot;/&gt;&lt;property id=&quot;20300&quot; value=&quot;Slide 9 - &amp;quot;Robot Latency Kafka &amp;amp; RabbitMQ&amp;quot;&quot;/&gt;&lt;property id=&quot;20307&quot; value=&quot;786&quot;/&gt;&lt;/object&gt;&lt;object type=&quot;3&quot; unique_id=&quot;578163&quot;&gt;&lt;property id=&quot;20148&quot; value=&quot;5&quot;/&gt;&lt;property id=&quot;20300&quot; value=&quot;Slide 8 - &amp;quot;Parallel SLAM Simultaneous Localization and Mapping by Particle Filtering&amp;quot;&quot;/&gt;&lt;property id=&quot;20307&quot; value=&quot;787&quot;/&gt;&lt;/object&gt;&lt;object type=&quot;3&quot; unique_id=&quot;578164&quot;&gt;&lt;property id=&quot;20148&quot; value=&quot;5&quot;/&gt;&lt;property id=&quot;20300&quot; value=&quot;Slide 10 - &amp;quot;SLAM Latency variations for 4 or 20 way parallelism Jitter due to Application or System influences such as Network&quot;/&gt;&lt;property id=&quot;20307&quot; value=&quot;788&quot;/&gt;&lt;/object&gt;&lt;object type=&quot;3&quot; unique_id=&quot;578624&quot;&gt;&lt;property id=&quot;20148&quot; value=&quot;5&quot;/&gt;&lt;property id=&quot;20300&quot; value=&quot;Slide 1 - &amp;quot;High Performance Processing of Streaming Data&amp;quot;&quot;/&gt;&lt;property id=&quot;20307&quot; value=&quot;791&quot;/&gt;&lt;/object&gt;&lt;object type=&quot;3&quot; unique_id=&quot;579218&quot;&gt;&lt;property id=&quot;20148&quot; value=&quot;5&quot;/&gt;&lt;property id=&quot;20300&quot; value=&quot;Slide 6 - &amp;quot;Cloud controlled Robot Data Pipeline &amp;quot;&quot;/&gt;&lt;property id=&quot;20307&quot; value=&quot;807&quot;/&gt;&lt;/object&gt;&lt;object type=&quot;3&quot; unique_id=&quot;579219&quot;&gt;&lt;property id=&quot;20148&quot; value=&quot;5&quot;/&gt;&lt;property id=&quot;20300&quot; value=&quot;Slide 7 - &amp;quot;Simultaneous Localization &amp;amp; Mapping (SLAM)&amp;quot;&quot;/&gt;&lt;property id=&quot;20307&quot; value=&quot;793&quot;/&gt;&lt;/object&gt;&lt;object type=&quot;3&quot; unique_id=&quot;579220&quot;&gt;&lt;property id=&quot;20148&quot; value=&quot;5&quot;/&gt;&lt;property id=&quot;20300&quot; value=&quot;Slide 14 - &amp;quot;Multi-Robot Collision Avoidance &amp;quot;&quot;/&gt;&lt;property id=&quot;20307&quot; value=&quot;794&quot;/&gt;&lt;/object&gt;&lt;object type=&quot;3&quot; unique_id=&quot;579221&quot;&gt;&lt;property id=&quot;20148&quot; value=&quot;5&quot;/&gt;&lt;property id=&quot;20300&quot; value=&quot;Slide 16 - &amp;quot;Bringing Optimal Communications to Storm&amp;quot;&quot;/&gt;&lt;property id=&quot;20307&quot; value=&quot;796&quot;/&gt;&lt;/object&gt;&lt;object type=&quot;3&quot; unique_id=&quot;579222&quot;&gt;&lt;property id=&quot;20148&quot; value=&quot;5&quot;/&gt;&lt;property id=&quot;20300&quot; value=&quot;Slide 34 - &amp;quot;Default Broadcast&amp;quot;&quot;/&gt;&lt;property id=&quot;20307&quot; value=&quot;797&quot;/&gt;&lt;/object&gt;&lt;object type=&quot;3&quot; unique_id=&quot;579223&quot;&gt;&lt;property id=&quot;20148&quot; value=&quot;5&quot;/&gt;&lt;property id=&quot;20300&quot; value=&quot;Slide 18 - &amp;quot;Optimized Broadcast Algorithms&amp;quot;&quot;/&gt;&lt;property id=&quot;20307&quot; value=&quot;798&quot;/&gt;&lt;/object&gt;&lt;object type=&quot;3&quot; unique_id=&quot;579224&quot;&gt;&lt;property id=&quot;20148&quot; value=&quot;5&quot;/&gt;&lt;property id=&quot;20300&quot; value=&quot;Slide 17 - &amp;quot;Memory Mapped File based Communication&amp;quot;&quot;/&gt;&lt;property id=&quot;20307&quot; value=&quot;799&quot;/&gt;&lt;/object&gt;&lt;object type=&quot;3&quot; unique_id=&quot;579225&quot;&gt;&lt;property id=&quot;20148&quot; value=&quot;5&quot;/&gt;&lt;property id=&quot;20300&quot; value=&quot;Slide 33 - &amp;quot;Memory Mapped Communication&amp;quot;&quot;/&gt;&lt;property id=&quot;20307&quot; value=&quot;800&quot;/&gt;&lt;/object&gt;&lt;object type=&quot;3&quot; unique_id=&quot;579226&quot;&gt;&lt;property id=&quot;20148&quot; value=&quot;5&quot;/&gt;&lt;property id=&quot;20300&quot; value=&quot;Slide 22 - &amp;quot;Experimental Configuration&amp;quot;&quot;/&gt;&lt;property id=&quot;20307&quot; value=&quot;801&quot;/&gt;&lt;/object&gt;&lt;object type=&quot;3&quot; unique_id=&quot;579227&quot;&gt;&lt;property id=&quot;20148&quot; value=&quot;5&quot;/&gt;&lt;property id=&quot;20300&quot; value=&quot;Slide 35 - &amp;quot;Memory Mapped Communication&amp;quot;&quot;/&gt;&lt;property id=&quot;20307&quot; value=&quot;802&quot;/&gt;&lt;/object&gt;&lt;object type=&quot;3&quot; unique_id=&quot;579228&quot;&gt;&lt;property id=&quot;20148&quot; value=&quot;5&quot;/&gt;&lt;property id=&quot;20300&quot; value=&quot;Slide 21 - &amp;quot;Speedups show classic parallel computing structure with 48 node single core as “sequential” State of art dimension&quot;/&gt;&lt;property id=&quot;20307&quot; value=&quot;808&quot;/&gt;&lt;/object&gt;&lt;object type=&quot;3&quot; unique_id=&quot;579229&quot;&gt;&lt;property id=&quot;20148&quot; value=&quot;5&quot;/&gt;&lt;property id=&quot;20300&quot; value=&quot;Slide 23 - &amp;quot;Original and new Storm Broadcast Algorithms&amp;quot;&quot;/&gt;&lt;property id=&quot;20307&quot; value=&quot;803&quot;/&gt;&lt;/object&gt;&lt;object type=&quot;3&quot; unique_id=&quot;579230&quot;&gt;&lt;property id=&quot;20148&quot; value=&quot;5&quot;/&gt;&lt;property id=&quot;20300&quot; value=&quot;Slide 24 - &amp;quot;Future Work&amp;quot;&quot;/&gt;&lt;property id=&quot;20307&quot; value=&quot;804&quot;/&gt;&lt;/object&gt;&lt;object type=&quot;3&quot; unique_id=&quot;579231&quot;&gt;&lt;property id=&quot;20148&quot; value=&quot;5&quot;/&gt;&lt;property id=&quot;20300&quot; value=&quot;Slide 25 - &amp;quot;Conclusions on initial HPC-ABDS use in Apache Storm&amp;quot;&quot;/&gt;&lt;property id=&quot;20307&quot; value=&quot;805&quot;/&gt;&lt;/object&gt;&lt;object type=&quot;3&quot; unique_id=&quot;579232&quot;&gt;&lt;property id=&quot;20148&quot; value=&quot;5&quot;/&gt;&lt;property id=&quot;20300&quot; value=&quot;Slide 26 - &amp;quot;Thank You&amp;quot;&quot;/&gt;&lt;property id=&quot;20307&quot; value=&quot;806&quot;/&gt;&lt;/object&gt;&lt;object type=&quot;3&quot; unique_id=&quot;583426&quot;&gt;&lt;property id=&quot;20148&quot; value=&quot;5&quot;/&gt;&lt;property id=&quot;20300&quot; value=&quot;Slide 3&quot;/&gt;&lt;property id=&quot;20307&quot; value=&quot;817&quot;/&gt;&lt;/object&gt;&lt;object type=&quot;3&quot; unique_id=&quot;583427&quot;&gt;&lt;property id=&quot;20148&quot; value=&quot;5&quot;/&gt;&lt;property id=&quot;20300&quot; value=&quot;Slide 12 - &amp;quot;Parallel Overheads SLAM Simultaneous Localization and Mapping: I/O and Garbage Collection&amp;quot;&quot;/&gt;&lt;property id=&quot;20307&quot; value=&quot;818&quot;/&gt;&lt;/object&gt;&lt;object type=&quot;3&quot; unique_id=&quot;583428&quot;&gt;&lt;property id=&quot;20148&quot; value=&quot;5&quot;/&gt;&lt;property id=&quot;20300&quot; value=&quot;Slide 13 - &amp;quot;Parallel Overheads SLAM Simultaneous Localization and Mapping: Load Imbalance Overhead&amp;quot;&quot;/&gt;&lt;property id=&quot;20307&quot; value=&quot;819&quot;/&gt;&lt;/object&gt;&lt;object type=&quot;3&quot; unique_id=&quot;583429&quot;&gt;&lt;property id=&quot;20148&quot; value=&quot;5&quot;/&gt;&lt;property id=&quot;20300&quot; value=&quot;Slide 29 - &amp;quot;Latency with Kafka Note change in scales for latency and message size&amp;quot;&quot;/&gt;&lt;property id=&quot;20307&quot; value=&quot;812&quot;/&gt;&lt;/object&gt;&lt;object type=&quot;3&quot; unique_id=&quot;583430&quot;&gt;&lt;property id=&quot;20148&quot; value=&quot;5&quot;/&gt;&lt;property id=&quot;20300&quot; value=&quot;Slide 30 - &amp;quot;Robot Latency Kafka &amp;amp; RabbitMQ&amp;quot;&quot;/&gt;&lt;property id=&quot;20307&quot; value=&quot;813&quot;/&gt;&lt;/object&gt;&lt;object type=&quot;3&quot; unique_id=&quot;583431&quot;&gt;&lt;property id=&quot;20148&quot; value=&quot;5&quot;/&gt;&lt;property id=&quot;20300&quot; value=&quot;Slide 28&quot;/&gt;&lt;property id=&quot;20307&quot; value=&quot;811&quot;/&gt;&lt;/object&gt;&lt;object type=&quot;3&quot; unique_id=&quot;583432&quot;&gt;&lt;property id=&quot;20148&quot; value=&quot;5&quot;/&gt;&lt;property id=&quot;20300&quot; value=&quot;Slide 31 - &amp;quot;Parallel SLAM Simultaneous Localization and Mapping by Particle Filtering&amp;quot;&quot;/&gt;&lt;property id=&quot;20307&quot; value=&quot;814&quot;/&gt;&lt;/object&gt;&lt;object type=&quot;3&quot; unique_id=&quot;583433&quot;&gt;&lt;property id=&quot;20148&quot; value=&quot;5&quot;/&gt;&lt;property id=&quot;20300&quot; value=&quot;Slide 37 - &amp;quot;Parallel Tweet Clustering with Storm&amp;quot;&quot;/&gt;&lt;property id=&quot;20307&quot; value=&quot;809&quot;/&gt;&lt;/object&gt;&lt;object type=&quot;3&quot; unique_id=&quot;583434&quot;&gt;&lt;property id=&quot;20148&quot; value=&quot;5&quot;/&gt;&lt;property id=&quot;20300&quot; value=&quot;Slide 38 - &amp;quot;Parallel Tweet Clustering with Storm&amp;quot;&quot;/&gt;&lt;property id=&quot;20307&quot; value=&quot;810&quot;/&gt;&lt;/object&gt;&lt;object type=&quot;3&quot; unique_id=&quot;583775&quot;&gt;&lt;property id=&quot;20148&quot; value=&quot;5&quot;/&gt;&lt;property id=&quot;20300&quot; value=&quot;Slide 5 - &amp;quot;6 Forms of MapReduce cover “all” circumstances  Describes  different aspects  - Problem  - Machine  - Software  If &quot;/&gt;&lt;property id=&quot;20307&quot; value=&quot;820&quot;/&gt;&lt;/object&gt;&lt;object type=&quot;3&quot; unique_id=&quot;583873&quot;&gt;&lt;property id=&quot;20148&quot; value=&quot;5&quot;/&gt;&lt;property id=&quot;20300&quot; value=&quot;Slide 2 - &amp;quot;Software Philosophy&amp;quot;&quot;/&gt;&lt;property id=&quot;20307&quot; value=&quot;821&quot;/&gt;&lt;/object&gt;&lt;object type=&quot;3&quot; unique_id=&quot;585369&quot;&gt;&lt;property id=&quot;20148&quot; value=&quot;5&quot;/&gt;&lt;property id=&quot;20300&quot; value=&quot;Slide 19 - &amp;quot;Java MPI performs better than Threads I 128 24 core Haswell nodes with Java Machine Learning Default MPI much wors&quot;/&gt;&lt;property id=&quot;20307&quot; value=&quot;822&quot;/&gt;&lt;/object&gt;&lt;object type=&quot;3&quot; unique_id=&quot;585370&quot;&gt;&lt;property id=&quot;20148&quot; value=&quot;5&quot;/&gt;&lt;property id=&quot;20300&quot; value=&quot;Slide 20 - &amp;quot;Java MPI performs better than Threads II 128 24 core Haswell nodes&amp;quot;&quot;/&gt;&lt;property id=&quot;20307&quot; value=&quot;823&quot;/&gt;&lt;/object&gt;&lt;object type=&quot;3&quot; unique_id=&quot;585371&quot;&gt;&lt;property id=&quot;20148&quot; value=&quot;5&quot;/&gt;&lt;property id=&quot;20300&quot; value=&quot;Slide 27 - &amp;quot;Spare SLAM Slides&amp;quot;&quot;/&gt;&lt;property id=&quot;20307&quot; value=&quot;824&quot;/&gt;&lt;/object&gt;&lt;object type=&quot;3&quot; unique_id=&quot;585372&quot;&gt;&lt;property id=&quot;20148&quot; value=&quot;5&quot;/&gt;&lt;property id=&quot;20300&quot; value=&quot;Slide 32 - &amp;quot;Spare High Performance Storm Slides&amp;quot;&quot;/&gt;&lt;property id=&quot;20307&quot; value=&quot;825&quot;/&gt;&lt;/object&gt;&lt;object type=&quot;3&quot; unique_id=&quot;585373&quot;&gt;&lt;property id=&quot;20148&quot; value=&quot;5&quot;/&gt;&lt;property id=&quot;20300&quot; value=&quot;Slide 36 - &amp;quot;Spare Parallel Tweet Clustering with Storm Slides&amp;quot;&quot;/&gt;&lt;property id=&quot;20307&quot; value=&quot;826&quot;/&gt;&lt;/object&gt;&lt;object type=&quot;3&quot; unique_id=&quot;585527&quot;&gt;&lt;property id=&quot;20148&quot; value=&quot;5&quot;/&gt;&lt;property id=&quot;20300&quot; value=&quot;Slide 15 - &amp;quot;Lessons from using Storm&amp;quot;&quot;/&gt;&lt;property id=&quot;20307&quot; value=&quot;827&quot;/&gt;&lt;/object&gt;&lt;object type=&quot;3&quot; unique_id=&quot;585646&quot;&gt;&lt;property id=&quot;20148&quot; value=&quot;5&quot;/&gt;&lt;property id=&quot;20300&quot; value=&quot;Slide 11 - &amp;quot;Fault Tolerance at Message Broker&amp;quot;&quot;/&gt;&lt;property id=&quot;20307&quot; value=&quot;828&quot;/&gt;&lt;/object&gt;&lt;/object&gt;&lt;object type=&quot;8&quot; unique_id=&quot;10016&quot;&gt;&lt;/object&gt;&lt;/object&gt;&lt;/database&gt;"/>
  <p:tag name="SECTOMILLISECCONVERTED" val="1"/>
</p:tagLst>
</file>

<file path=ppt/theme/theme1.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5.xml><?xml version="1.0" encoding="utf-8"?>
<athena xmlns="http://schemas.microsoft.com/edu/athena" version="0.1.1819.0"/>
</file>

<file path=customXml/itemProps1.xml><?xml version="1.0" encoding="utf-8"?>
<ds:datastoreItem xmlns:ds="http://schemas.openxmlformats.org/officeDocument/2006/customXml" ds:itemID="{6ED799BC-8176-4448-B4C2-B6D8D2FD89CB}">
  <ds:schemaRefs>
    <ds:schemaRef ds:uri="http://schemas.microsoft.com/edu/athena"/>
  </ds:schemaRefs>
</ds:datastoreItem>
</file>

<file path=customXml/itemProps2.xml><?xml version="1.0" encoding="utf-8"?>
<ds:datastoreItem xmlns:ds="http://schemas.openxmlformats.org/officeDocument/2006/customXml" ds:itemID="{8EB78B8A-8892-4EDF-8FBF-57B4F544245A}">
  <ds:schemaRefs>
    <ds:schemaRef ds:uri="http://schemas.microsoft.com/edu/athena"/>
  </ds:schemaRefs>
</ds:datastoreItem>
</file>

<file path=customXml/itemProps3.xml><?xml version="1.0" encoding="utf-8"?>
<ds:datastoreItem xmlns:ds="http://schemas.openxmlformats.org/officeDocument/2006/customXml" ds:itemID="{83489A5D-7D4F-45E9-B9CE-A5881C1ADCA1}">
  <ds:schemaRefs>
    <ds:schemaRef ds:uri="http://schemas.microsoft.com/edu/athena"/>
  </ds:schemaRefs>
</ds:datastoreItem>
</file>

<file path=customXml/itemProps4.xml><?xml version="1.0" encoding="utf-8"?>
<ds:datastoreItem xmlns:ds="http://schemas.openxmlformats.org/officeDocument/2006/customXml" ds:itemID="{AD9B9BAE-1432-40D4-8494-CB7A16B28237}">
  <ds:schemaRefs>
    <ds:schemaRef ds:uri="http://schemas.microsoft.com/edu/athena"/>
  </ds:schemaRefs>
</ds:datastoreItem>
</file>

<file path=customXml/itemProps5.xml><?xml version="1.0" encoding="utf-8"?>
<ds:datastoreItem xmlns:ds="http://schemas.openxmlformats.org/officeDocument/2006/customXml" ds:itemID="{C85416F4-52BF-4112-B3A5-F0ED97AD92EE}">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29903</TotalTime>
  <Words>1560</Words>
  <Application>Microsoft Office PowerPoint</Application>
  <PresentationFormat>On-screen Show (4:3)</PresentationFormat>
  <Paragraphs>354</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 Math</vt:lpstr>
      <vt:lpstr>Franklin Gothic Demi</vt:lpstr>
      <vt:lpstr>Franklin Gothic Medium</vt:lpstr>
      <vt:lpstr>ＭＳ Ｐゴシック</vt:lpstr>
      <vt:lpstr>Times New Roman</vt:lpstr>
      <vt:lpstr>Wingdings</vt:lpstr>
      <vt:lpstr>2_Blank Presentation</vt:lpstr>
      <vt:lpstr>High Performance Processing of Streaming Data</vt:lpstr>
      <vt:lpstr>Software Philosophy</vt:lpstr>
      <vt:lpstr>PowerPoint Presentation</vt:lpstr>
      <vt:lpstr>IOTCloud</vt:lpstr>
      <vt:lpstr>6 Forms of MapReduce cover “all” circumstances  Describes  different aspects  - Problem  - Machine  - Software  If these different aspects match, one gets good performance</vt:lpstr>
      <vt:lpstr>Cloud controlled Robot Data Pipeline </vt:lpstr>
      <vt:lpstr>Simultaneous Localization &amp; Mapping (SLAM)</vt:lpstr>
      <vt:lpstr>Parallel SLAM Simultaneous Localization and Mapping by Particle Filtering</vt:lpstr>
      <vt:lpstr>Robot Latency Kafka &amp; RabbitMQ</vt:lpstr>
      <vt:lpstr>SLAM Latency variations for 4 or 20 way parallelism Jitter due to Application or System influences such as Network delays, Garbage collection and Scheduling of tasks </vt:lpstr>
      <vt:lpstr>Fault Tolerance at Message Broker</vt:lpstr>
      <vt:lpstr>Parallel Overheads SLAM Simultaneous Localization and Mapping: I/O and Garbage Collection</vt:lpstr>
      <vt:lpstr>Parallel Overheads SLAM Simultaneous Localization and Mapping: Load Imbalance Overhead</vt:lpstr>
      <vt:lpstr>Multi-Robot Collision Avoidance </vt:lpstr>
      <vt:lpstr>Lessons from using Storm</vt:lpstr>
      <vt:lpstr>Bringing Optimal Communications to Storm</vt:lpstr>
      <vt:lpstr>Memory Mapped File based Communication</vt:lpstr>
      <vt:lpstr>Optimized Broadcast Algorithms</vt:lpstr>
      <vt:lpstr>Java MPI performs better than Threads I 128 24 core Haswell nodes with Java Machine Learning Default MPI much worse than threads Optimized MPI using shared memory node-based messaging is much better than threads</vt:lpstr>
      <vt:lpstr>Java MPI performs better than Threads II 128 24 core Haswell nodes</vt:lpstr>
      <vt:lpstr>Speedups show classic parallel computing structure with 48 node single core as “sequential” State of art dimension reduction routine Speedups improve as problem size increases 48 nodes, 1 core to 128 nodes 24 cores is potential speedup of 64 </vt:lpstr>
      <vt:lpstr>Experimental Configuration</vt:lpstr>
      <vt:lpstr>Original and new Storm Broadcast Algorithms</vt:lpstr>
      <vt:lpstr>Future Work</vt:lpstr>
      <vt:lpstr>Conclusions on initial HPC-ABDS use in Apache Storm</vt:lpstr>
      <vt:lpstr>Thank You</vt:lpstr>
      <vt:lpstr>Spare SLAM Slides</vt:lpstr>
      <vt:lpstr>PowerPoint Presentation</vt:lpstr>
      <vt:lpstr>Latency with Kafka Note change in scales for latency and message size</vt:lpstr>
      <vt:lpstr>Robot Latency Kafka &amp; RabbitMQ</vt:lpstr>
      <vt:lpstr>Parallel SLAM Simultaneous Localization and Mapping by Particle Filtering</vt:lpstr>
      <vt:lpstr>Spare High Performance Storm Slides</vt:lpstr>
      <vt:lpstr>Memory Mapped Communication</vt:lpstr>
      <vt:lpstr>Default Broadcast</vt:lpstr>
      <vt:lpstr>Memory Mapped Communication</vt:lpstr>
      <vt:lpstr>Spare Parallel Tweet Clustering with Storm Slides</vt:lpstr>
      <vt:lpstr>Parallel Tweet Clustering with Storm</vt:lpstr>
      <vt:lpstr>Parallel Tweet Clustering with Storm</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666</cp:revision>
  <dcterms:created xsi:type="dcterms:W3CDTF">2014-02-25T01:32:12Z</dcterms:created>
  <dcterms:modified xsi:type="dcterms:W3CDTF">2015-12-24T00:00:09Z</dcterms:modified>
</cp:coreProperties>
</file>