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73" r:id="rId2"/>
    <p:sldMasterId id="2147483685" r:id="rId3"/>
    <p:sldMasterId id="2147483698" r:id="rId4"/>
    <p:sldMasterId id="2147483710" r:id="rId5"/>
    <p:sldMasterId id="2147483724" r:id="rId6"/>
    <p:sldMasterId id="2147483738" r:id="rId7"/>
    <p:sldMasterId id="2147483744" r:id="rId8"/>
    <p:sldMasterId id="2147483756" r:id="rId9"/>
  </p:sldMasterIdLst>
  <p:notesMasterIdLst>
    <p:notesMasterId r:id="rId47"/>
  </p:notesMasterIdLst>
  <p:sldIdLst>
    <p:sldId id="256" r:id="rId10"/>
    <p:sldId id="566" r:id="rId11"/>
    <p:sldId id="565" r:id="rId12"/>
    <p:sldId id="551" r:id="rId13"/>
    <p:sldId id="553" r:id="rId14"/>
    <p:sldId id="562" r:id="rId15"/>
    <p:sldId id="513" r:id="rId16"/>
    <p:sldId id="514" r:id="rId17"/>
    <p:sldId id="568" r:id="rId18"/>
    <p:sldId id="569" r:id="rId19"/>
    <p:sldId id="570" r:id="rId20"/>
    <p:sldId id="515" r:id="rId21"/>
    <p:sldId id="375" r:id="rId22"/>
    <p:sldId id="380" r:id="rId23"/>
    <p:sldId id="571" r:id="rId24"/>
    <p:sldId id="572" r:id="rId25"/>
    <p:sldId id="573" r:id="rId26"/>
    <p:sldId id="580" r:id="rId27"/>
    <p:sldId id="486" r:id="rId28"/>
    <p:sldId id="509" r:id="rId29"/>
    <p:sldId id="512" r:id="rId30"/>
    <p:sldId id="498" r:id="rId31"/>
    <p:sldId id="577" r:id="rId32"/>
    <p:sldId id="578" r:id="rId33"/>
    <p:sldId id="579" r:id="rId34"/>
    <p:sldId id="484" r:id="rId35"/>
    <p:sldId id="567" r:id="rId36"/>
    <p:sldId id="574" r:id="rId37"/>
    <p:sldId id="575" r:id="rId38"/>
    <p:sldId id="576" r:id="rId39"/>
    <p:sldId id="536" r:id="rId40"/>
    <p:sldId id="550" r:id="rId41"/>
    <p:sldId id="537" r:id="rId42"/>
    <p:sldId id="543" r:id="rId43"/>
    <p:sldId id="581" r:id="rId44"/>
    <p:sldId id="582" r:id="rId45"/>
    <p:sldId id="45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EE7F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5754" autoAdjust="0"/>
  </p:normalViewPr>
  <p:slideViewPr>
    <p:cSldViewPr>
      <p:cViewPr varScale="1">
        <p:scale>
          <a:sx n="68" d="100"/>
          <a:sy n="68" d="100"/>
        </p:scale>
        <p:origin x="-53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2C4FAC-5D83-482A-9809-B34FBC9884EF}" type="datetimeFigureOut">
              <a:rPr lang="en-US" smtClean="0"/>
              <a:pPr/>
              <a:t>4/16/2010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D4677B-C5CE-4183-A13D-EB29CCD2130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SALSA is </a:t>
            </a:r>
          </a:p>
          <a:p>
            <a:r>
              <a:rPr lang="en-US" smtClean="0"/>
              <a:t>Service Aggregated Linked Sequential Activities</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solidFill>
                  <a:prstClr val="black"/>
                </a:solidFill>
              </a:rPr>
              <a:pPr>
                <a:def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3DCAA1A-C362-4BF3-A61A-2A85217BB912}" type="slidenum">
              <a:rPr lang="en-US">
                <a:solidFill>
                  <a:prstClr val="black"/>
                </a:solidFill>
              </a:rPr>
              <a:pPr/>
              <a:t>2</a:t>
            </a:fld>
            <a:endParaRPr lang="en-US">
              <a:solidFill>
                <a:prstClr val="black"/>
              </a:solidFill>
            </a:endParaRPr>
          </a:p>
        </p:txBody>
      </p:sp>
      <p:sp>
        <p:nvSpPr>
          <p:cNvPr id="57347"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eaLnBrk="0" fontAlgn="base" hangingPunct="0">
              <a:spcBef>
                <a:spcPct val="0"/>
              </a:spcBef>
              <a:spcAft>
                <a:spcPct val="0"/>
              </a:spcAft>
            </a:pPr>
            <a:fld id="{2E6B0939-D785-48BF-A7DF-C5E898742F86}" type="slidenum">
              <a:rPr lang="en-US" sz="1200">
                <a:solidFill>
                  <a:prstClr val="black"/>
                </a:solidFill>
                <a:latin typeface="Times New Roman" pitchFamily="18" charset="0"/>
              </a:rPr>
              <a:pPr algn="r" eaLnBrk="0" fontAlgn="base" hangingPunct="0">
                <a:spcBef>
                  <a:spcPct val="0"/>
                </a:spcBef>
                <a:spcAft>
                  <a:spcPct val="0"/>
                </a:spcAft>
              </a:pPr>
              <a:t>2</a:t>
            </a:fld>
            <a:endParaRPr lang="en-US" sz="1200">
              <a:solidFill>
                <a:prstClr val="black"/>
              </a:solidFill>
              <a:latin typeface="Times New Roman" pitchFamily="18"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B1E75A1A-6F8B-4F5E-91DB-686FBE50DAC1}" type="slidenum">
              <a:rPr lang="en-US" b="1" smtClean="0">
                <a:solidFill>
                  <a:srgbClr val="000000"/>
                </a:solidFill>
              </a:rPr>
              <a:pPr/>
              <a:t>20</a:t>
            </a:fld>
            <a:endParaRPr lang="en-US" b="1" smtClean="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45D51F12-A84F-48E9-901B-4191D315E977}"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F7AE420-35E7-9443-A5FF-E8DCC57767F3}"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StarGate</a:t>
            </a:r>
            <a:r>
              <a:rPr lang="en-US" baseline="0" dirty="0" smtClean="0"/>
              <a:t> demo at SC09 combined steps 5 and 6, using 10 </a:t>
            </a:r>
            <a:r>
              <a:rPr lang="en-US" baseline="0" dirty="0" err="1" smtClean="0"/>
              <a:t>Gbps</a:t>
            </a:r>
            <a:r>
              <a:rPr lang="en-US" baseline="0" dirty="0" smtClean="0"/>
              <a:t> </a:t>
            </a:r>
            <a:r>
              <a:rPr lang="en-US" baseline="0" dirty="0" err="1" smtClean="0"/>
              <a:t>ESnet</a:t>
            </a:r>
            <a:r>
              <a:rPr lang="en-US" baseline="0" dirty="0" smtClean="0"/>
              <a:t> connection and 10 </a:t>
            </a:r>
            <a:r>
              <a:rPr lang="en-US" baseline="0" dirty="0" err="1" smtClean="0"/>
              <a:t>Gbps</a:t>
            </a:r>
            <a:r>
              <a:rPr lang="en-US" baseline="0" dirty="0" smtClean="0"/>
              <a:t> Dynamic Circuit Network (DCN) – 150 TB was moved from NICS to ANL for rendering on GPU cluster, results were streamed to </a:t>
            </a:r>
            <a:r>
              <a:rPr lang="en-US" baseline="0" dirty="0" err="1" smtClean="0"/>
              <a:t>OptiPortal</a:t>
            </a:r>
            <a:r>
              <a:rPr lang="en-US" baseline="0" dirty="0" smtClean="0"/>
              <a:t> at SC – our network tradeoffs include similar options.</a:t>
            </a:r>
          </a:p>
          <a:p>
            <a:endParaRPr lang="en-US" baseline="0" dirty="0" smtClean="0"/>
          </a:p>
          <a:p>
            <a:r>
              <a:rPr lang="en-US" baseline="0" dirty="0" smtClean="0"/>
              <a:t>The full simulation takes 3 months real time at NICS, moving data to ANL takes 3 nights – moving the data is practical, if it can be made simple and reliable.</a:t>
            </a:r>
          </a:p>
          <a:p>
            <a:r>
              <a:rPr lang="en-US" smtClean="0"/>
              <a:t>http://www.lbl.gov/cs/Archive/news112009.html</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1" eaLnBrk="0" fontAlgn="base" hangingPunct="0">
              <a:spcBef>
                <a:spcPct val="30000"/>
              </a:spcBef>
              <a:spcAft>
                <a:spcPct val="0"/>
              </a:spcAft>
              <a:defRPr/>
            </a:pPr>
            <a:r>
              <a:rPr lang="en-US" sz="1100" dirty="0" smtClean="0">
                <a:latin typeface="Times" pitchFamily="1" charset="0"/>
                <a:ea typeface="ＭＳ Ｐゴシック" charset="-128"/>
                <a:cs typeface="ＭＳ Ｐゴシック" charset="-128"/>
              </a:rPr>
              <a:t>TeraGrid has had a modest impact on the advancement of climate science thus far --  XROADS plans for XD to have a much larger impact on the advancement of climate  science. The XROADS team we've assembled includes individuals (Apps, tools, </a:t>
            </a:r>
            <a:r>
              <a:rPr lang="en-US" sz="1100" dirty="0" err="1" smtClean="0">
                <a:latin typeface="Times" pitchFamily="1" charset="0"/>
                <a:ea typeface="ＭＳ Ｐゴシック" charset="-128"/>
                <a:cs typeface="ＭＳ Ｐゴシック" charset="-128"/>
              </a:rPr>
              <a:t>viz</a:t>
            </a:r>
            <a:r>
              <a:rPr lang="en-US" sz="1100" dirty="0" smtClean="0">
                <a:latin typeface="Times" pitchFamily="1" charset="0"/>
                <a:ea typeface="ＭＳ Ｐゴシック" charset="-128"/>
                <a:cs typeface="ＭＳ Ｐゴシック" charset="-128"/>
              </a:rPr>
              <a:t>, data, AUSS including Gateways, TEOS) working at the forefront of petascale climate simulation, climate science gateways, climate workflows, analysis and visualization of climate, and global data and knowledge sharing. A solid Deep &amp; Wide foundation for advancing climate science.</a:t>
            </a:r>
            <a:endParaRPr lang="en-US" baseline="0" dirty="0" smtClean="0">
              <a:solidFill>
                <a:srgbClr val="FF0000"/>
              </a:solidFill>
            </a:endParaRPr>
          </a:p>
          <a:p>
            <a:pPr defTabSz="864931" eaLnBrk="0" fontAlgn="base" hangingPunct="0">
              <a:spcBef>
                <a:spcPct val="30000"/>
              </a:spcBef>
              <a:spcAft>
                <a:spcPct val="0"/>
              </a:spcAft>
              <a:defRPr/>
            </a:pPr>
            <a:endParaRPr lang="en-US" sz="1100" dirty="0" smtClean="0">
              <a:solidFill>
                <a:srgbClr val="FF0000"/>
              </a:solidFill>
            </a:endParaRPr>
          </a:p>
          <a:p>
            <a:r>
              <a:rPr lang="en-US" dirty="0" smtClean="0"/>
              <a:t>WMS – 2008 World</a:t>
            </a:r>
            <a:r>
              <a:rPr lang="en-US" baseline="0" dirty="0" smtClean="0"/>
              <a:t> Modeling Summit</a:t>
            </a:r>
          </a:p>
          <a:p>
            <a:r>
              <a:rPr lang="en-US" dirty="0" smtClean="0"/>
              <a:t>WCRP – World Climate Research Program</a:t>
            </a:r>
          </a:p>
          <a:p>
            <a:r>
              <a:rPr lang="en-US" dirty="0" smtClean="0"/>
              <a:t>WMS and community</a:t>
            </a:r>
            <a:r>
              <a:rPr lang="en-US" baseline="0" dirty="0" smtClean="0"/>
              <a:t> says m</a:t>
            </a:r>
            <a:r>
              <a:rPr lang="en-US" dirty="0" smtClean="0"/>
              <a:t>odels need</a:t>
            </a:r>
            <a:r>
              <a:rPr lang="en-US" baseline="0" dirty="0" smtClean="0"/>
              <a:t> to be 1 km or less resolution</a:t>
            </a:r>
          </a:p>
          <a:p>
            <a:r>
              <a:rPr lang="en-US" baseline="0" dirty="0" smtClean="0"/>
              <a:t>Lots of users for each tool, hundreds for CCSM, WRF, tens of thousands for NCL/NCO, ESG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Simon</a:t>
            </a:r>
            <a:r>
              <a:rPr lang="en-US" baseline="0" dirty="0" smtClean="0"/>
              <a:t> </a:t>
            </a:r>
            <a:r>
              <a:rPr lang="en-US" dirty="0" err="1" smtClean="0"/>
              <a:t>Twigger</a:t>
            </a:r>
            <a:r>
              <a:rPr lang="en-US" dirty="0" smtClean="0"/>
              <a:t> (UMD) example: </a:t>
            </a:r>
            <a:r>
              <a:rPr lang="en-US" dirty="0" err="1" smtClean="0"/>
              <a:t>CloVR</a:t>
            </a:r>
            <a:r>
              <a:rPr lang="en-US" dirty="0" smtClean="0"/>
              <a:t>, a tool that</a:t>
            </a:r>
            <a:r>
              <a:rPr lang="en-US" baseline="0" dirty="0" smtClean="0"/>
              <a:t> can be used to build pipelines that use cloud resources</a:t>
            </a:r>
            <a:r>
              <a:rPr lang="en-US" dirty="0" smtClean="0"/>
              <a:t>: http://</a:t>
            </a:r>
            <a:r>
              <a:rPr lang="en-US" dirty="0" err="1" smtClean="0"/>
              <a:t>clovr.igs.umaryland.edu</a:t>
            </a:r>
            <a:r>
              <a:rPr lang="en-US" dirty="0" smtClean="0"/>
              <a:t>/</a:t>
            </a:r>
          </a:p>
          <a:p>
            <a:endParaRPr lang="en-US" dirty="0" smtClean="0"/>
          </a:p>
          <a:p>
            <a:r>
              <a:rPr lang="en-US" dirty="0" smtClean="0"/>
              <a:t>Porting</a:t>
            </a:r>
            <a:r>
              <a:rPr lang="en-US" baseline="0" dirty="0" smtClean="0"/>
              <a:t>/developing pipelines can make use of clouds; on XD, will use XROADS services, e.g., job execution, </a:t>
            </a:r>
            <a:r>
              <a:rPr lang="en-US" baseline="0" dirty="0" err="1" smtClean="0"/>
              <a:t>metascheduling</a:t>
            </a:r>
            <a:endParaRPr lang="en-US" dirty="0" smtClean="0"/>
          </a:p>
          <a:p>
            <a:endParaRPr lang="en-US" dirty="0" smtClean="0"/>
          </a:p>
          <a:p>
            <a:r>
              <a:rPr lang="en-US" sz="1100" kern="0" dirty="0" smtClean="0">
                <a:latin typeface="Times" pitchFamily="1" charset="0"/>
                <a:ea typeface="Arial" pitchFamily="-112" charset="0"/>
                <a:cs typeface="ＭＳ Ｐゴシック" charset="-128"/>
              </a:rPr>
              <a:t>Sharing digital products includes supporting standard data formats: e.g., </a:t>
            </a:r>
            <a:r>
              <a:rPr lang="en-US" sz="1100" kern="0" dirty="0" err="1" smtClean="0">
                <a:latin typeface="Times" pitchFamily="1" charset="0"/>
                <a:ea typeface="Arial" pitchFamily="-112" charset="0"/>
                <a:cs typeface="ＭＳ Ｐゴシック" charset="-128"/>
              </a:rPr>
              <a:t>Metagenome</a:t>
            </a:r>
            <a:r>
              <a:rPr lang="en-US" sz="1100" kern="0" dirty="0" smtClean="0">
                <a:latin typeface="Times" pitchFamily="1" charset="0"/>
                <a:ea typeface="Arial" pitchFamily="-112" charset="0"/>
                <a:cs typeface="ＭＳ Ｐゴシック" charset="-128"/>
              </a:rPr>
              <a:t> Transport Format from Genomics Standards Consortium’s M5 working group, coming in other fields following the MTF model according to Eugene </a:t>
            </a:r>
            <a:r>
              <a:rPr lang="en-US" sz="1100" kern="0" dirty="0" err="1" smtClean="0">
                <a:latin typeface="Times" pitchFamily="1" charset="0"/>
                <a:ea typeface="Arial" pitchFamily="-112" charset="0"/>
                <a:cs typeface="ＭＳ Ｐゴシック" charset="-128"/>
              </a:rPr>
              <a:t>Kolker</a:t>
            </a:r>
            <a:r>
              <a:rPr lang="en-US" sz="1100" kern="0" dirty="0" smtClean="0">
                <a:latin typeface="Times" pitchFamily="1" charset="0"/>
                <a:ea typeface="Arial" pitchFamily="-112" charset="0"/>
                <a:cs typeface="ＭＳ Ｐゴシック" charset="-128"/>
              </a:rPr>
              <a:t>, Seattle Children’s Hospital – see “‘</a:t>
            </a:r>
            <a:r>
              <a:rPr lang="en-US" sz="1100" kern="0" dirty="0" err="1" smtClean="0">
                <a:latin typeface="Times" pitchFamily="1" charset="0"/>
                <a:ea typeface="Arial" pitchFamily="-112" charset="0"/>
                <a:cs typeface="ＭＳ Ｐゴシック" charset="-128"/>
              </a:rPr>
              <a:t>Omics</a:t>
            </a:r>
            <a:r>
              <a:rPr lang="en-US" sz="1100" kern="0" dirty="0" smtClean="0">
                <a:latin typeface="Times" pitchFamily="1" charset="0"/>
                <a:ea typeface="Arial" pitchFamily="-112" charset="0"/>
                <a:cs typeface="ＭＳ Ｐゴシック" charset="-128"/>
              </a:rPr>
              <a:t> Data Sharing,” </a:t>
            </a:r>
            <a:r>
              <a:rPr lang="en-US" sz="1100" i="1" kern="0" dirty="0" smtClean="0">
                <a:latin typeface="Times" pitchFamily="1" charset="0"/>
                <a:ea typeface="Arial" pitchFamily="-112" charset="0"/>
                <a:cs typeface="ＭＳ Ｐゴシック" charset="-128"/>
              </a:rPr>
              <a:t>Science </a:t>
            </a:r>
            <a:r>
              <a:rPr lang="en-US" sz="1100" kern="0" dirty="0" smtClean="0">
                <a:latin typeface="Times" pitchFamily="1" charset="0"/>
                <a:ea typeface="Arial" pitchFamily="-112" charset="0"/>
                <a:cs typeface="ＭＳ Ｐゴシック" charset="-128"/>
              </a:rPr>
              <a:t>9 Oct 2009</a:t>
            </a:r>
          </a:p>
          <a:p>
            <a:endParaRPr lang="en-US" sz="1100" kern="0" dirty="0" smtClean="0">
              <a:latin typeface="Times" pitchFamily="1" charset="0"/>
              <a:ea typeface="Arial" pitchFamily="-112" charset="0"/>
              <a:cs typeface="ＭＳ Ｐゴシック" charset="-128"/>
            </a:endParaRPr>
          </a:p>
          <a:p>
            <a:r>
              <a:rPr lang="en-US" sz="1100" kern="0" dirty="0" smtClean="0">
                <a:latin typeface="Times" pitchFamily="1" charset="0"/>
                <a:ea typeface="Arial" pitchFamily="-112" charset="0"/>
                <a:cs typeface="ＭＳ Ｐゴシック" charset="-128"/>
              </a:rPr>
              <a:t>XROADS Wide follows successful TG gateways model – build general tools that communities can use to build specific tools for their members</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C60EC1E-FBA8-4397-85B9-61E3FCC78493}" type="slidenum">
              <a:rPr lang="en-US">
                <a:solidFill>
                  <a:prstClr val="black"/>
                </a:solidFill>
              </a:rPr>
              <a:pPr/>
              <a:t>27</a:t>
            </a:fld>
            <a:endParaRPr lang="en-US">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88A37D9-66D0-4F15-AD0C-AFF5B2B529C4}" type="slidenum">
              <a:rPr lang="en-US">
                <a:solidFill>
                  <a:prstClr val="black"/>
                </a:solidFill>
              </a:rPr>
              <a:pPr/>
              <a:t>3</a:t>
            </a:fld>
            <a:endParaRPr lang="en-US">
              <a:solidFill>
                <a:prstClr val="black"/>
              </a:solidFill>
            </a:endParaRPr>
          </a:p>
        </p:txBody>
      </p:sp>
      <p:sp>
        <p:nvSpPr>
          <p:cNvPr id="56323"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eaLnBrk="0" fontAlgn="base" hangingPunct="0">
              <a:spcBef>
                <a:spcPct val="0"/>
              </a:spcBef>
              <a:spcAft>
                <a:spcPct val="0"/>
              </a:spcAft>
            </a:pPr>
            <a:fld id="{24DD2618-11A5-46B2-B0D1-BF0E192D878B}" type="slidenum">
              <a:rPr lang="en-US" sz="1200">
                <a:solidFill>
                  <a:prstClr val="black"/>
                </a:solidFill>
                <a:latin typeface="Times New Roman" pitchFamily="18" charset="0"/>
              </a:rPr>
              <a:pPr algn="r" eaLnBrk="0" fontAlgn="base" hangingPunct="0">
                <a:spcBef>
                  <a:spcPct val="0"/>
                </a:spcBef>
                <a:spcAft>
                  <a:spcPct val="0"/>
                </a:spcAft>
              </a:pPr>
              <a:t>3</a:t>
            </a:fld>
            <a:endParaRPr lang="en-US" sz="1200">
              <a:solidFill>
                <a:prstClr val="black"/>
              </a:solidFill>
              <a:latin typeface="Times New Roman" pitchFamily="18" charset="0"/>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83187DB-CE12-43DA-A262-CF4347A0717A}" type="slidenum">
              <a:rPr lang="en-US">
                <a:solidFill>
                  <a:prstClr val="black"/>
                </a:solidFill>
              </a:rPr>
              <a:pPr>
                <a:def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1146F98-2138-420A-9878-0A3298ED8FDE}" type="slidenum">
              <a:rPr lang="en-US">
                <a:solidFill>
                  <a:prstClr val="black"/>
                </a:solidFill>
              </a:rPr>
              <a:pPr>
                <a:def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C54F93C-33FB-4413-AD9E-7CE98AEA7AB6}" type="slidenum">
              <a:rPr lang="en-US">
                <a:solidFill>
                  <a:prstClr val="black"/>
                </a:solidFill>
              </a:rPr>
              <a:pPr>
                <a:defRPr/>
              </a:p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solidFill>
                  <a:prstClr val="black"/>
                </a:solidFill>
              </a:rPr>
              <a:pPr>
                <a:defRPr/>
              </a:pPr>
              <a:t>35</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solidFill>
                  <a:prstClr val="black"/>
                </a:solidFill>
              </a:rPr>
              <a:pPr>
                <a:defRPr/>
              </a:pPr>
              <a:t>36</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pPr algn="r" rtl="0" fontAlgn="base">
              <a:spcBef>
                <a:spcPct val="0"/>
              </a:spcBef>
              <a:spcAft>
                <a:spcPct val="0"/>
              </a:spcAft>
            </a:pPr>
            <a:fld id="{7353CC8D-5389-4B02-B9D8-2B0D253C4F54}" type="slidenum">
              <a:rPr lang="en-US" sz="1200" b="1" kern="1200">
                <a:solidFill>
                  <a:prstClr val="black"/>
                </a:solidFill>
                <a:latin typeface="Times New Roman" pitchFamily="18" charset="0"/>
                <a:ea typeface="+mn-ea"/>
                <a:cs typeface="+mn-cs"/>
              </a:rPr>
              <a:pPr algn="r" rtl="0" fontAlgn="base">
                <a:spcBef>
                  <a:spcPct val="0"/>
                </a:spcBef>
                <a:spcAft>
                  <a:spcPct val="0"/>
                </a:spcAft>
              </a:pPr>
              <a:t>7</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387BFC-7041-4634-9E26-7C9D7A5F60C5}" type="slidenum">
              <a:rPr lang="en-US" smtClean="0">
                <a:solidFill>
                  <a:prstClr val="black"/>
                </a:solidFill>
              </a: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4/16/2010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4/16/2010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4/16/2010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9" descr="350px-Zuoshangjiao.jpg"/>
          <p:cNvPicPr>
            <a:picLocks noChangeAspect="1"/>
          </p:cNvPicPr>
          <p:nvPr userDrawn="1"/>
        </p:nvPicPr>
        <p:blipFill>
          <a:blip r:embed="rId2" cstate="print"/>
          <a:srcRect/>
          <a:stretch>
            <a:fillRect/>
          </a:stretch>
        </p:blipFill>
        <p:spPr bwMode="auto">
          <a:xfrm>
            <a:off x="0" y="0"/>
            <a:ext cx="1600200" cy="1541463"/>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D6BC0EE2-DAF8-4342-9223-ED079340C684}" type="datetimeFigureOut">
              <a:rPr lang="en-US"/>
              <a:pPr>
                <a:defRPr/>
              </a:pPr>
              <a:t>4/16/2010</a:t>
            </a:fld>
            <a:endParaRPr lang="en-US"/>
          </a:p>
        </p:txBody>
      </p:sp>
      <p:sp>
        <p:nvSpPr>
          <p:cNvPr id="7"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8"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6DE2A6DC-FC13-467F-BF49-80B3C71BA0D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BC7137AC-B625-4A6C-98F5-309E3787FD9D}" type="datetimeFigureOut">
              <a:rPr lang="en-US"/>
              <a:pPr>
                <a:defRPr/>
              </a:pPr>
              <a:t>4/16/2010</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6B00162D-8E02-4130-B82F-61192662636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A9E328BF-0B24-4E73-AB37-EF8927C02686}" type="datetimeFigureOut">
              <a:rPr lang="en-US"/>
              <a:pPr>
                <a:defRPr/>
              </a:pPr>
              <a:t>4/16/2010</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F110A638-39F8-45C6-887F-6D1E693506F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40DFADD5-0630-440E-9367-A15E1C2942A5}" type="datetimeFigureOut">
              <a:rPr lang="en-US"/>
              <a:pPr>
                <a:defRPr/>
              </a:pPr>
              <a:t>4/16/2010</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D5B59801-53C0-4981-8783-4A81BD29644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897F63F9-A379-49F0-85BB-F73D4A259F59}" type="datetimeFigureOut">
              <a:rPr lang="en-US"/>
              <a:pPr>
                <a:defRPr/>
              </a:pPr>
              <a:t>4/16/2010</a:t>
            </a:fld>
            <a:endParaRPr lang="en-US"/>
          </a:p>
        </p:txBody>
      </p:sp>
      <p:sp>
        <p:nvSpPr>
          <p:cNvPr id="8" name="Footer Placeholder 7"/>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8193712A-52A6-4BAB-B06E-238B5E43B47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D7401935-8BA3-4F7F-A87C-FB115F7123E8}" type="datetimeFigureOut">
              <a:rPr lang="en-US"/>
              <a:pPr>
                <a:defRPr/>
              </a:pPr>
              <a:t>4/16/2010</a:t>
            </a:fld>
            <a:endParaRPr lang="en-US"/>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160C9DB3-B9BF-458A-916A-29A9EF934A7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53463E6F-E911-4387-920C-54D16410E55A}" type="datetimeFigureOut">
              <a:rPr lang="en-US"/>
              <a:pPr>
                <a:defRPr/>
              </a:pPr>
              <a:t>4/16/2010</a:t>
            </a:fld>
            <a:endParaRPr lang="en-US"/>
          </a:p>
        </p:txBody>
      </p:sp>
      <p:sp>
        <p:nvSpPr>
          <p:cNvPr id="3" name="Footer Placeholder 2"/>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FF5BE075-5559-4BF9-9DF6-66473A00C23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6350D0C0-A935-49C6-8080-DA73E74AC13C}" type="datetimeFigureOut">
              <a:rPr lang="en-US"/>
              <a:pPr>
                <a:defRPr/>
              </a:pPr>
              <a:t>4/16/2010</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1CB623BB-BEB2-4E3B-932B-B802059BDD6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4/16/2010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8677FCBC-8D43-4058-9E16-B041DF0B49AD}" type="datetimeFigureOut">
              <a:rPr lang="en-US"/>
              <a:pPr>
                <a:defRPr/>
              </a:pPr>
              <a:t>4/16/2010</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5F2B1EB8-B61E-4B4E-985C-45E95C48859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32D9B638-28D1-4392-A6FD-08C0F966463E}" type="datetimeFigureOut">
              <a:rPr lang="en-US"/>
              <a:pPr>
                <a:defRPr/>
              </a:pPr>
              <a:t>4/16/2010</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969401AE-163D-48B5-B599-998FC48E63F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99D969FB-9B78-4FC5-9D2F-4DB9B3E42493}" type="datetimeFigureOut">
              <a:rPr lang="en-US"/>
              <a:pPr>
                <a:defRPr/>
              </a:pPr>
              <a:t>4/16/2010</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BD74D3A8-1F0E-4918-B5F9-9554BDC31192}"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D023FA2-8144-446B-8C16-A1763B27CCDF}" type="datetimeFigureOut">
              <a:rPr lang="en-US">
                <a:solidFill>
                  <a:prstClr val="black">
                    <a:tint val="75000"/>
                  </a:prstClr>
                </a:solidFill>
              </a:rPr>
              <a:pPr>
                <a:def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0BD56C-5305-46F3-BC63-896F281B5C3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0" y="0"/>
            <a:ext cx="1455738" cy="800100"/>
            <a:chOff x="0" y="1"/>
            <a:chExt cx="1455159" cy="800500"/>
          </a:xfrm>
        </p:grpSpPr>
        <p:pic>
          <p:nvPicPr>
            <p:cNvPr id="5" name="Picture 11" descr="fg-logo-1.png"/>
            <p:cNvPicPr>
              <a:picLocks noChangeAspect="1"/>
            </p:cNvPicPr>
            <p:nvPr/>
          </p:nvPicPr>
          <p:blipFill>
            <a:blip r:embed="rId2" cstate="print"/>
            <a:srcRect/>
            <a:stretch>
              <a:fillRect/>
            </a:stretch>
          </p:blipFill>
          <p:spPr bwMode="auto">
            <a:xfrm>
              <a:off x="0" y="1"/>
              <a:ext cx="868235" cy="800500"/>
            </a:xfrm>
            <a:prstGeom prst="rect">
              <a:avLst/>
            </a:prstGeom>
            <a:noFill/>
            <a:ln w="9525">
              <a:noFill/>
              <a:miter lim="800000"/>
              <a:headEnd/>
              <a:tailEnd/>
            </a:ln>
          </p:spPr>
        </p:pic>
        <p:sp>
          <p:nvSpPr>
            <p:cNvPr id="6" name="TextBox 5"/>
            <p:cNvSpPr txBox="1"/>
            <p:nvPr/>
          </p:nvSpPr>
          <p:spPr>
            <a:xfrm>
              <a:off x="674420" y="127064"/>
              <a:ext cx="780739" cy="522549"/>
            </a:xfrm>
            <a:prstGeom prst="rect">
              <a:avLst/>
            </a:prstGeom>
            <a:noFill/>
          </p:spPr>
          <p:txBody>
            <a:bodyPr wrap="none">
              <a:spAutoFit/>
            </a:bodyPr>
            <a:lstStyle/>
            <a:p>
              <a:pPr defTabSz="457200">
                <a:defRPr/>
              </a:pPr>
              <a:r>
                <a:rPr lang="en-US" sz="1400" b="1" i="1" dirty="0">
                  <a:solidFill>
                    <a:srgbClr val="7F7F7F"/>
                  </a:solidFill>
                  <a:latin typeface="Helvetica"/>
                  <a:cs typeface="Helvetica"/>
                </a:rPr>
                <a:t>Future</a:t>
              </a:r>
            </a:p>
            <a:p>
              <a:pPr defTabSz="457200">
                <a:defRPr/>
              </a:pPr>
              <a:r>
                <a:rPr lang="en-US" sz="1400" b="1" i="1" dirty="0">
                  <a:solidFill>
                    <a:srgbClr val="7F7F7F"/>
                  </a:solidFill>
                  <a:latin typeface="Helvetica"/>
                  <a:cs typeface="Helvetica"/>
                </a:rPr>
                <a:t>Grid</a:t>
              </a:r>
            </a:p>
          </p:txBody>
        </p:sp>
      </p:grpSp>
      <p:pic>
        <p:nvPicPr>
          <p:cNvPr id="7" name="Picture 13" descr="NSF_Logo.png"/>
          <p:cNvPicPr>
            <a:picLocks noChangeAspect="1"/>
          </p:cNvPicPr>
          <p:nvPr userDrawn="1"/>
        </p:nvPicPr>
        <p:blipFill>
          <a:blip r:embed="rId3" cstate="print"/>
          <a:srcRect/>
          <a:stretch>
            <a:fillRect/>
          </a:stretch>
        </p:blipFill>
        <p:spPr bwMode="auto">
          <a:xfrm>
            <a:off x="8277225" y="0"/>
            <a:ext cx="819150" cy="82073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BC1C32B1-5E82-4F6D-AAA4-CD2FD85E17AF}" type="datetimeFigureOut">
              <a:rPr lang="en-US">
                <a:solidFill>
                  <a:prstClr val="black">
                    <a:tint val="75000"/>
                  </a:prstClr>
                </a:solidFill>
              </a:rPr>
              <a:pPr>
                <a:defRPr/>
              </a:pPr>
              <a:t>4/16/2010</a:t>
            </a:fld>
            <a:endParaRPr lang="en-US">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AC943621-046A-47FA-B142-50F2CD9CA2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E04AFC1-C19E-4374-82EC-8C5AF9FD92B9}" type="datetimeFigureOut">
              <a:rPr lang="en-US">
                <a:solidFill>
                  <a:prstClr val="black">
                    <a:tint val="75000"/>
                  </a:prstClr>
                </a:solidFill>
              </a:rPr>
              <a:pPr>
                <a:def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D7B6E6-C712-4DDE-81EE-516145FAAF5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1455738" cy="800100"/>
            <a:chOff x="0" y="1"/>
            <a:chExt cx="1455159" cy="800500"/>
          </a:xfrm>
        </p:grpSpPr>
        <p:pic>
          <p:nvPicPr>
            <p:cNvPr id="6" name="Picture 11" descr="fg-logo-1.png"/>
            <p:cNvPicPr>
              <a:picLocks noChangeAspect="1"/>
            </p:cNvPicPr>
            <p:nvPr/>
          </p:nvPicPr>
          <p:blipFill>
            <a:blip r:embed="rId2" cstate="print"/>
            <a:srcRect/>
            <a:stretch>
              <a:fillRect/>
            </a:stretch>
          </p:blipFill>
          <p:spPr bwMode="auto">
            <a:xfrm>
              <a:off x="0" y="1"/>
              <a:ext cx="868235" cy="800500"/>
            </a:xfrm>
            <a:prstGeom prst="rect">
              <a:avLst/>
            </a:prstGeom>
            <a:noFill/>
            <a:ln w="9525">
              <a:noFill/>
              <a:miter lim="800000"/>
              <a:headEnd/>
              <a:tailEnd/>
            </a:ln>
          </p:spPr>
        </p:pic>
        <p:sp>
          <p:nvSpPr>
            <p:cNvPr id="7" name="TextBox 6"/>
            <p:cNvSpPr txBox="1"/>
            <p:nvPr/>
          </p:nvSpPr>
          <p:spPr>
            <a:xfrm>
              <a:off x="674420" y="127064"/>
              <a:ext cx="780739" cy="522549"/>
            </a:xfrm>
            <a:prstGeom prst="rect">
              <a:avLst/>
            </a:prstGeom>
            <a:noFill/>
          </p:spPr>
          <p:txBody>
            <a:bodyPr wrap="none">
              <a:spAutoFit/>
            </a:bodyPr>
            <a:lstStyle/>
            <a:p>
              <a:pPr defTabSz="457200">
                <a:defRPr/>
              </a:pPr>
              <a:r>
                <a:rPr lang="en-US" sz="1400" b="1" i="1" dirty="0">
                  <a:solidFill>
                    <a:srgbClr val="7F7F7F"/>
                  </a:solidFill>
                  <a:latin typeface="Helvetica"/>
                  <a:cs typeface="Helvetica"/>
                </a:rPr>
                <a:t>Future</a:t>
              </a:r>
            </a:p>
            <a:p>
              <a:pPr defTabSz="457200">
                <a:defRPr/>
              </a:pPr>
              <a:r>
                <a:rPr lang="en-US" sz="1400" b="1" i="1" dirty="0">
                  <a:solidFill>
                    <a:srgbClr val="7F7F7F"/>
                  </a:solidFill>
                  <a:latin typeface="Helvetica"/>
                  <a:cs typeface="Helvetica"/>
                </a:rPr>
                <a:t>Grid</a:t>
              </a:r>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pPr>
              <a:defRPr/>
            </a:pPr>
            <a:fld id="{CFEF2540-CB2D-45BD-B90A-61DFB501F163}" type="datetimeFigureOut">
              <a:rPr lang="en-US">
                <a:solidFill>
                  <a:prstClr val="black">
                    <a:tint val="75000"/>
                  </a:prstClr>
                </a:solidFill>
              </a:rPr>
              <a:pPr>
                <a:defRPr/>
              </a:pPr>
              <a:t>4/16/2010</a:t>
            </a:fld>
            <a:endParaRPr lang="en-US">
              <a:solidFill>
                <a:prstClr val="black">
                  <a:tint val="75000"/>
                </a:prstClr>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6"/>
          <p:cNvSpPr>
            <a:spLocks noGrp="1"/>
          </p:cNvSpPr>
          <p:nvPr>
            <p:ph type="sldNum" sz="quarter" idx="12"/>
          </p:nvPr>
        </p:nvSpPr>
        <p:spPr/>
        <p:txBody>
          <a:bodyPr/>
          <a:lstStyle>
            <a:lvl1pPr>
              <a:defRPr/>
            </a:lvl1pPr>
          </a:lstStyle>
          <a:p>
            <a:pPr>
              <a:defRPr/>
            </a:pPr>
            <a:fld id="{AD2F1933-9693-455F-96AB-EB5E4878E9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10"/>
          <p:cNvGrpSpPr>
            <a:grpSpLocks/>
          </p:cNvGrpSpPr>
          <p:nvPr userDrawn="1"/>
        </p:nvGrpSpPr>
        <p:grpSpPr bwMode="auto">
          <a:xfrm>
            <a:off x="0" y="0"/>
            <a:ext cx="1455738" cy="800100"/>
            <a:chOff x="0" y="1"/>
            <a:chExt cx="1455159" cy="800500"/>
          </a:xfrm>
        </p:grpSpPr>
        <p:pic>
          <p:nvPicPr>
            <p:cNvPr id="8" name="Picture 11" descr="fg-logo-1.png"/>
            <p:cNvPicPr>
              <a:picLocks noChangeAspect="1"/>
            </p:cNvPicPr>
            <p:nvPr/>
          </p:nvPicPr>
          <p:blipFill>
            <a:blip r:embed="rId2" cstate="print"/>
            <a:srcRect/>
            <a:stretch>
              <a:fillRect/>
            </a:stretch>
          </p:blipFill>
          <p:spPr bwMode="auto">
            <a:xfrm>
              <a:off x="0" y="1"/>
              <a:ext cx="868235" cy="800500"/>
            </a:xfrm>
            <a:prstGeom prst="rect">
              <a:avLst/>
            </a:prstGeom>
            <a:noFill/>
            <a:ln w="9525">
              <a:noFill/>
              <a:miter lim="800000"/>
              <a:headEnd/>
              <a:tailEnd/>
            </a:ln>
          </p:spPr>
        </p:pic>
        <p:sp>
          <p:nvSpPr>
            <p:cNvPr id="9" name="TextBox 8"/>
            <p:cNvSpPr txBox="1"/>
            <p:nvPr/>
          </p:nvSpPr>
          <p:spPr>
            <a:xfrm>
              <a:off x="674420" y="127064"/>
              <a:ext cx="780739" cy="522549"/>
            </a:xfrm>
            <a:prstGeom prst="rect">
              <a:avLst/>
            </a:prstGeom>
            <a:noFill/>
          </p:spPr>
          <p:txBody>
            <a:bodyPr wrap="none">
              <a:spAutoFit/>
            </a:bodyPr>
            <a:lstStyle/>
            <a:p>
              <a:pPr defTabSz="457200">
                <a:defRPr/>
              </a:pPr>
              <a:r>
                <a:rPr lang="en-US" sz="1400" b="1" i="1" dirty="0">
                  <a:solidFill>
                    <a:srgbClr val="7F7F7F"/>
                  </a:solidFill>
                  <a:latin typeface="Helvetica"/>
                  <a:cs typeface="Helvetica"/>
                </a:rPr>
                <a:t>Future</a:t>
              </a:r>
            </a:p>
            <a:p>
              <a:pPr defTabSz="457200">
                <a:defRPr/>
              </a:pPr>
              <a:r>
                <a:rPr lang="en-US" sz="1400" b="1" i="1" dirty="0">
                  <a:solidFill>
                    <a:srgbClr val="7F7F7F"/>
                  </a:solidFill>
                  <a:latin typeface="Helvetica"/>
                  <a:cs typeface="Helvetica"/>
                </a:rPr>
                <a:t>Grid</a:t>
              </a:r>
            </a:p>
          </p:txBody>
        </p:sp>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6"/>
          <p:cNvSpPr>
            <a:spLocks noGrp="1"/>
          </p:cNvSpPr>
          <p:nvPr>
            <p:ph type="dt" sz="half" idx="10"/>
          </p:nvPr>
        </p:nvSpPr>
        <p:spPr/>
        <p:txBody>
          <a:bodyPr/>
          <a:lstStyle>
            <a:lvl1pPr>
              <a:defRPr/>
            </a:lvl1pPr>
          </a:lstStyle>
          <a:p>
            <a:pPr>
              <a:defRPr/>
            </a:pPr>
            <a:fld id="{ADA6A131-C620-4FA9-A9C3-8B49A0C5065C}" type="datetimeFigureOut">
              <a:rPr lang="en-US">
                <a:solidFill>
                  <a:prstClr val="black">
                    <a:tint val="75000"/>
                  </a:prstClr>
                </a:solidFill>
              </a:rPr>
              <a:pPr>
                <a:defRPr/>
              </a:pPr>
              <a:t>4/16/2010</a:t>
            </a:fld>
            <a:endParaRPr lang="en-US">
              <a:solidFill>
                <a:prstClr val="black">
                  <a:tint val="75000"/>
                </a:prstClr>
              </a:solidFill>
            </a:endParaRPr>
          </a:p>
        </p:txBody>
      </p:sp>
      <p:sp>
        <p:nvSpPr>
          <p:cNvPr id="11"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2" name="Slide Number Placeholder 8"/>
          <p:cNvSpPr>
            <a:spLocks noGrp="1"/>
          </p:cNvSpPr>
          <p:nvPr>
            <p:ph type="sldNum" sz="quarter" idx="12"/>
          </p:nvPr>
        </p:nvSpPr>
        <p:spPr/>
        <p:txBody>
          <a:bodyPr/>
          <a:lstStyle>
            <a:lvl1pPr>
              <a:defRPr/>
            </a:lvl1pPr>
          </a:lstStyle>
          <a:p>
            <a:pPr>
              <a:defRPr/>
            </a:pPr>
            <a:fld id="{3330323C-0C15-4A15-B936-7BED10E264E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0" y="0"/>
            <a:ext cx="1455738" cy="800100"/>
            <a:chOff x="0" y="1"/>
            <a:chExt cx="1455159" cy="800500"/>
          </a:xfrm>
        </p:grpSpPr>
        <p:pic>
          <p:nvPicPr>
            <p:cNvPr id="4" name="Picture 11" descr="fg-logo-1.png"/>
            <p:cNvPicPr>
              <a:picLocks noChangeAspect="1"/>
            </p:cNvPicPr>
            <p:nvPr/>
          </p:nvPicPr>
          <p:blipFill>
            <a:blip r:embed="rId2" cstate="print"/>
            <a:srcRect/>
            <a:stretch>
              <a:fillRect/>
            </a:stretch>
          </p:blipFill>
          <p:spPr bwMode="auto">
            <a:xfrm>
              <a:off x="0" y="1"/>
              <a:ext cx="868235" cy="800500"/>
            </a:xfrm>
            <a:prstGeom prst="rect">
              <a:avLst/>
            </a:prstGeom>
            <a:noFill/>
            <a:ln w="9525">
              <a:noFill/>
              <a:miter lim="800000"/>
              <a:headEnd/>
              <a:tailEnd/>
            </a:ln>
          </p:spPr>
        </p:pic>
        <p:sp>
          <p:nvSpPr>
            <p:cNvPr id="5" name="TextBox 4"/>
            <p:cNvSpPr txBox="1"/>
            <p:nvPr/>
          </p:nvSpPr>
          <p:spPr>
            <a:xfrm>
              <a:off x="674420" y="127064"/>
              <a:ext cx="780739" cy="522549"/>
            </a:xfrm>
            <a:prstGeom prst="rect">
              <a:avLst/>
            </a:prstGeom>
            <a:noFill/>
          </p:spPr>
          <p:txBody>
            <a:bodyPr wrap="none">
              <a:spAutoFit/>
            </a:bodyPr>
            <a:lstStyle/>
            <a:p>
              <a:pPr defTabSz="457200">
                <a:defRPr/>
              </a:pPr>
              <a:r>
                <a:rPr lang="en-US" sz="1400" b="1" i="1" dirty="0">
                  <a:solidFill>
                    <a:srgbClr val="7F7F7F"/>
                  </a:solidFill>
                  <a:latin typeface="Helvetica"/>
                  <a:cs typeface="Helvetica"/>
                </a:rPr>
                <a:t>Future</a:t>
              </a:r>
            </a:p>
            <a:p>
              <a:pPr defTabSz="457200">
                <a:defRPr/>
              </a:pPr>
              <a:r>
                <a:rPr lang="en-US" sz="1400" b="1" i="1" dirty="0">
                  <a:solidFill>
                    <a:srgbClr val="7F7F7F"/>
                  </a:solidFill>
                  <a:latin typeface="Helvetica"/>
                  <a:cs typeface="Helvetica"/>
                </a:rPr>
                <a:t>Grid</a:t>
              </a:r>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2"/>
          <p:cNvSpPr>
            <a:spLocks noGrp="1"/>
          </p:cNvSpPr>
          <p:nvPr>
            <p:ph type="dt" sz="half" idx="10"/>
          </p:nvPr>
        </p:nvSpPr>
        <p:spPr/>
        <p:txBody>
          <a:bodyPr/>
          <a:lstStyle>
            <a:lvl1pPr>
              <a:defRPr/>
            </a:lvl1pPr>
          </a:lstStyle>
          <a:p>
            <a:pPr>
              <a:defRPr/>
            </a:pPr>
            <a:fld id="{07E843B1-CECD-470E-929A-B6350C1B6987}" type="datetimeFigureOut">
              <a:rPr lang="en-US">
                <a:solidFill>
                  <a:prstClr val="black">
                    <a:tint val="75000"/>
                  </a:prstClr>
                </a:solidFill>
              </a:rPr>
              <a:pPr>
                <a:defRPr/>
              </a:pPr>
              <a:t>4/16/2010</a:t>
            </a:fld>
            <a:endParaRPr lang="en-US">
              <a:solidFill>
                <a:prstClr val="black">
                  <a:tint val="75000"/>
                </a:prstClr>
              </a:solidFill>
            </a:endParaRPr>
          </a:p>
        </p:txBody>
      </p:sp>
      <p:sp>
        <p:nvSpPr>
          <p:cNvPr id="7"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4"/>
          <p:cNvSpPr>
            <a:spLocks noGrp="1"/>
          </p:cNvSpPr>
          <p:nvPr>
            <p:ph type="sldNum" sz="quarter" idx="12"/>
          </p:nvPr>
        </p:nvSpPr>
        <p:spPr/>
        <p:txBody>
          <a:bodyPr/>
          <a:lstStyle>
            <a:lvl1pPr>
              <a:defRPr/>
            </a:lvl1pPr>
          </a:lstStyle>
          <a:p>
            <a:pPr>
              <a:defRPr/>
            </a:pPr>
            <a:fld id="{687B8C14-A267-4756-8F28-81349BA6D75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0787DD0-0DB1-4B0C-9437-1A3C8722BA8F}" type="datetimeFigureOut">
              <a:rPr lang="en-US">
                <a:solidFill>
                  <a:prstClr val="black">
                    <a:tint val="75000"/>
                  </a:prstClr>
                </a:solidFill>
              </a:rPr>
              <a:pPr>
                <a:defRPr/>
              </a:pPr>
              <a:t>4/16/2010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D18A8F69-2E32-484C-9D17-BA40BB5AAE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pPr/>
              <a:t>4/16/2010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7546B4A-4E09-47D5-B2FF-1243DE24F2D3}" type="datetimeFigureOut">
              <a:rPr lang="en-US">
                <a:solidFill>
                  <a:prstClr val="black">
                    <a:tint val="75000"/>
                  </a:prstClr>
                </a:solidFill>
              </a:rPr>
              <a:pPr>
                <a:defRPr/>
              </a:pPr>
              <a:t>4/16/2010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CB8D8F7D-4F5E-4EEF-AA81-F7E6BD1D888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FACD4DF-38B2-4044-B2E9-04C1DF12FBD0}" type="datetimeFigureOut">
              <a:rPr lang="en-US">
                <a:solidFill>
                  <a:prstClr val="black">
                    <a:tint val="75000"/>
                  </a:prstClr>
                </a:solidFill>
              </a:rPr>
              <a:pPr>
                <a:defRPr/>
              </a:pPr>
              <a:t>4/16/2010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1AEBE8CC-7B3A-411D-8419-DC3703EAB4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0" y="0"/>
            <a:ext cx="1455738" cy="800100"/>
            <a:chOff x="0" y="1"/>
            <a:chExt cx="1455159" cy="800500"/>
          </a:xfrm>
        </p:grpSpPr>
        <p:pic>
          <p:nvPicPr>
            <p:cNvPr id="5" name="Picture 11" descr="fg-logo-1.png"/>
            <p:cNvPicPr>
              <a:picLocks noChangeAspect="1"/>
            </p:cNvPicPr>
            <p:nvPr/>
          </p:nvPicPr>
          <p:blipFill>
            <a:blip r:embed="rId2" cstate="print"/>
            <a:srcRect/>
            <a:stretch>
              <a:fillRect/>
            </a:stretch>
          </p:blipFill>
          <p:spPr bwMode="auto">
            <a:xfrm>
              <a:off x="0" y="1"/>
              <a:ext cx="868235" cy="800500"/>
            </a:xfrm>
            <a:prstGeom prst="rect">
              <a:avLst/>
            </a:prstGeom>
            <a:noFill/>
            <a:ln w="9525">
              <a:noFill/>
              <a:miter lim="800000"/>
              <a:headEnd/>
              <a:tailEnd/>
            </a:ln>
          </p:spPr>
        </p:pic>
        <p:sp>
          <p:nvSpPr>
            <p:cNvPr id="6" name="TextBox 5"/>
            <p:cNvSpPr txBox="1"/>
            <p:nvPr/>
          </p:nvSpPr>
          <p:spPr>
            <a:xfrm>
              <a:off x="674420" y="127064"/>
              <a:ext cx="780739" cy="522549"/>
            </a:xfrm>
            <a:prstGeom prst="rect">
              <a:avLst/>
            </a:prstGeom>
            <a:noFill/>
          </p:spPr>
          <p:txBody>
            <a:bodyPr wrap="none">
              <a:spAutoFit/>
            </a:bodyPr>
            <a:lstStyle/>
            <a:p>
              <a:pPr defTabSz="457200">
                <a:defRPr/>
              </a:pPr>
              <a:r>
                <a:rPr lang="en-US" sz="1400" b="1" i="1" dirty="0">
                  <a:solidFill>
                    <a:srgbClr val="CCFFCC"/>
                  </a:solidFill>
                  <a:latin typeface="Helvetica"/>
                  <a:cs typeface="Helvetica"/>
                </a:rPr>
                <a:t>Future</a:t>
              </a:r>
            </a:p>
            <a:p>
              <a:pPr defTabSz="457200">
                <a:defRPr/>
              </a:pPr>
              <a:r>
                <a:rPr lang="en-US" sz="1400" b="1" i="1" dirty="0">
                  <a:solidFill>
                    <a:srgbClr val="CCFFCC"/>
                  </a:solidFill>
                  <a:latin typeface="Helvetica"/>
                  <a:cs typeface="Helvetica"/>
                </a:rPr>
                <a:t>Grid</a:t>
              </a:r>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A9A58F-A7E1-4407-8590-B0F20F11CECA}" type="datetimeFigureOut">
              <a:rPr lang="en-US">
                <a:solidFill>
                  <a:prstClr val="black">
                    <a:tint val="75000"/>
                  </a:prstClr>
                </a:solidFill>
              </a:rPr>
              <a:pPr>
                <a:defRPr/>
              </a:pPr>
              <a:t>4/16/2010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1DE7B93-A90E-491F-8306-9EA25272AE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D85C91-1989-4B59-A6D1-B3F4FEA625E8}" type="datetimeFigureOut">
              <a:rPr lang="en-US">
                <a:solidFill>
                  <a:prstClr val="black">
                    <a:tint val="75000"/>
                  </a:prstClr>
                </a:solidFill>
              </a:rPr>
              <a:pPr>
                <a:def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B1407F-774B-4744-850C-41D93350E82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6425"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4963"/>
            <a:ext cx="8226425" cy="4524375"/>
          </a:xfrm>
        </p:spPr>
        <p:txBody>
          <a:bodyPr rtlCol="0">
            <a:normAutofit/>
          </a:bodyPr>
          <a:lstStyle/>
          <a:p>
            <a:pPr lvl="0"/>
            <a:endParaRPr lang="en-US" noProof="0"/>
          </a:p>
        </p:txBody>
      </p:sp>
      <p:sp>
        <p:nvSpPr>
          <p:cNvPr id="4" name="Date Placeholder 3"/>
          <p:cNvSpPr>
            <a:spLocks noGrp="1"/>
          </p:cNvSpPr>
          <p:nvPr>
            <p:ph type="dt" idx="10"/>
          </p:nvPr>
        </p:nvSpPr>
        <p:spPr>
          <a:xfrm>
            <a:off x="457200" y="6246813"/>
            <a:ext cx="2125663" cy="473075"/>
          </a:xfrm>
        </p:spPr>
        <p:txBody>
          <a:bodyPr/>
          <a:lstStyle>
            <a:lvl1pPr>
              <a:defRPr/>
            </a:lvl1pPr>
          </a:lstStyle>
          <a:p>
            <a:pPr>
              <a:defRPr/>
            </a:pPr>
            <a:fld id="{FA4C71DE-C32F-41D1-A611-E62091A0CD78}" type="datetimeFigureOut">
              <a:rPr lang="en-GB">
                <a:solidFill>
                  <a:prstClr val="black">
                    <a:tint val="75000"/>
                  </a:prstClr>
                </a:solidFill>
              </a:rPr>
              <a:pPr>
                <a:defRPr/>
              </a:pPr>
              <a:t>16/04/2010</a:t>
            </a:fld>
            <a:endParaRPr lang="en-GB">
              <a:solidFill>
                <a:prstClr val="black">
                  <a:tint val="75000"/>
                </a:prstClr>
              </a:solidFill>
            </a:endParaRPr>
          </a:p>
        </p:txBody>
      </p:sp>
      <p:sp>
        <p:nvSpPr>
          <p:cNvPr id="5" name="Footer Placeholder 4"/>
          <p:cNvSpPr>
            <a:spLocks noGrp="1"/>
          </p:cNvSpPr>
          <p:nvPr>
            <p:ph type="ftr" idx="11"/>
          </p:nvPr>
        </p:nvSpPr>
        <p:spPr>
          <a:xfrm>
            <a:off x="3127375" y="6246813"/>
            <a:ext cx="2895600" cy="473075"/>
          </a:xfrm>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idx="12"/>
          </p:nvPr>
        </p:nvSpPr>
        <p:spPr>
          <a:xfrm>
            <a:off x="7016750" y="6384925"/>
            <a:ext cx="2127250" cy="473075"/>
          </a:xfrm>
          <a:solidFill>
            <a:srgbClr val="DEE7F8"/>
          </a:solidFill>
        </p:spPr>
        <p:txBody>
          <a:bodyPr/>
          <a:lstStyle>
            <a:lvl1pPr>
              <a:defRPr/>
            </a:lvl1pPr>
          </a:lstStyle>
          <a:p>
            <a:pPr>
              <a:defRPr/>
            </a:pPr>
            <a:fld id="{FAA633F8-6BCA-4B05-AE08-55D0FA75502B}"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pPr/>
              <a:t>4/16/2010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solidFill>
                <a:srgbClr val="FFFFFF"/>
              </a:solidFill>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defRPr/>
            </a:pPr>
            <a:fld id="{765D2C3D-D1D5-42E6-9FE9-72FDC5F73D3D}"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F80EFB8F-595E-496D-B06D-07E4A398C9F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E298A3B6-651E-4483-A963-1B7D1FD06B1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3BB38671-5383-4EDB-92B1-D8B3882238A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pPr/>
              <a:t>4/16/2010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AC6544FE-5ED7-4CF7-841D-6FD23E39F6A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CE631168-6EB1-469B-AAB1-B7082FA4E66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E5C96448-8B7C-462E-A414-AC99D60D120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B3F5D209-5A77-47E9-95BE-2C8254772BA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B79001B-63F2-4811-B7FD-B071D7A9238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11CE7BD-EECC-4BE2-8A7F-C61F87CABB6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443E9337-181C-4694-9487-BE62963F76C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1822D686-4602-41F7-A04C-34BBF912C6E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C63F4BEF-3367-4670-8B3E-CD44620C909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17B234-95F6-4F44-AD15-43E9FEFB28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pPr/>
              <a:t>4/16/2010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18B54E-9A7B-480F-BF6E-D1835F9F15F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3F5E48-F769-4EB3-9BCB-4FC59F7D582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4B410A-42EF-493C-AD26-1BA814D35D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5B806A-5955-43A9-A9E2-55186B6223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7A6EC3-C355-4034-9C01-F072FE4E689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406FB7-1924-4238-AE33-8E1E510ED0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AA57B9-3574-4CA9-BA5B-BDAD326CEE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A91D5F-8051-4EC4-BE50-6DBCC53FB5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CCE610-E1D6-4502-B950-32EBFFC95ED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BB015-13E8-4980-B152-0543D2CB87B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pPr/>
              <a:t>4/16/2010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32FEFC-7DD4-4260-AF44-26D6EC908DB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0767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E3FE16A-2674-404D-AB5F-C94240C85A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1016000"/>
          </a:xfrm>
        </p:spPr>
        <p:txBody>
          <a:bodyPr/>
          <a:lstStyle>
            <a:lvl1pPr>
              <a:defRPr>
                <a:solidFill>
                  <a:schemeClr val="tx2"/>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457200" y="1092200"/>
            <a:ext cx="8229600" cy="5283200"/>
          </a:xfrm>
        </p:spPr>
        <p:txBody>
          <a:bodyPr/>
          <a:lstStyle>
            <a:lvl1pP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9"/>
            <a:ext cx="8382000" cy="609399"/>
          </a:xfrm>
        </p:spPr>
        <p:txBody>
          <a:bodyPr/>
          <a:lstStyle>
            <a:lvl1pPr>
              <a:defRPr sz="4400"/>
            </a:lvl1pPr>
          </a:lstStyle>
          <a:p>
            <a:r>
              <a:rPr lang="en-US" dirty="0" smtClean="0"/>
              <a:t>Click to edit Master title style</a:t>
            </a:r>
            <a:endParaRPr lang="en-US" dirty="0"/>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324600" y="6492875"/>
            <a:ext cx="2133600" cy="365125"/>
          </a:xfrm>
        </p:spPr>
        <p:txBody>
          <a:bodyPr/>
          <a:lstStyle/>
          <a:p>
            <a:fld id="{B3999606-967B-419A-9AEC-8752E61A74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4/16/2010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324600" y="6492875"/>
            <a:ext cx="2133600" cy="365125"/>
          </a:xfrm>
        </p:spPr>
        <p:txBody>
          <a:bodyPr/>
          <a:lstStyle/>
          <a:p>
            <a:fld id="{B3999606-967B-419A-9AEC-8752E61A74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4/16/2010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5.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4.xml"/><Relationship Id="rId7" Type="http://schemas.openxmlformats.org/officeDocument/2006/relationships/image" Target="../media/image7.jpe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6.gif"/><Relationship Id="rId5" Type="http://schemas.openxmlformats.org/officeDocument/2006/relationships/theme" Target="../theme/theme7.xml"/><Relationship Id="rId4" Type="http://schemas.openxmlformats.org/officeDocument/2006/relationships/slideLayout" Target="../slideLayouts/slideLayout75.xml"/><Relationship Id="rId9" Type="http://schemas.openxmlformats.org/officeDocument/2006/relationships/image" Target="../media/image9.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pPr/>
              <a:t>4/16/2010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pPr/>
              <a:t>‹#›</a:t>
            </a:fld>
            <a:endParaRPr lang="en-US"/>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defRPr/>
            </a:pPr>
            <a:fld id="{F15D185D-804C-4415-953B-BCE67A486A33}" type="datetimeFigureOut">
              <a:rPr lang="en-US"/>
              <a:pPr defTabSz="457200" fontAlgn="base">
                <a:spcBef>
                  <a:spcPct val="0"/>
                </a:spcBef>
                <a:spcAft>
                  <a:spcPct val="0"/>
                </a:spcAft>
                <a:defRPr/>
              </a:pPr>
              <a:t>4/16/2010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defRPr/>
            </a:pPr>
            <a:fld id="{8F33A4B3-C082-4247-8324-46C7C51AF2AF}" type="slidenum">
              <a:rPr lang="en-US"/>
              <a:pPr defTabSz="457200" fontAlgn="base">
                <a:spcBef>
                  <a:spcPct val="0"/>
                </a:spcBef>
                <a:spcAft>
                  <a:spcPct val="0"/>
                </a:spcAft>
                <a:defRPr/>
              </a:pPr>
              <a:t>‹#›</a:t>
            </a:fld>
            <a:endParaRPr lang="en-US"/>
          </a:p>
        </p:txBody>
      </p:sp>
      <p:pic>
        <p:nvPicPr>
          <p:cNvPr id="5127" name="Picture 6" descr="350px-Zuoshangjiao.jpg"/>
          <p:cNvPicPr>
            <a:picLocks noChangeAspect="1"/>
          </p:cNvPicPr>
          <p:nvPr userDrawn="1"/>
        </p:nvPicPr>
        <p:blipFill>
          <a:blip r:embed="rId13" cstate="print"/>
          <a:srcRect/>
          <a:stretch>
            <a:fillRect/>
          </a:stretch>
        </p:blipFill>
        <p:spPr bwMode="auto">
          <a:xfrm>
            <a:off x="0" y="0"/>
            <a:ext cx="1600200" cy="15414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noFill/>
          <a:effectLst>
            <a:outerShdw blurRad="50800" dist="38100" dir="2700000">
              <a:srgbClr val="000000">
                <a:alpha val="43000"/>
              </a:srgbClr>
            </a:outerShdw>
          </a:effectLst>
        </p:spPr>
        <p:txBody>
          <a:bodyPr vert="horz" lIns="91440" tIns="45720" rIns="91440" bIns="45720" rtlCol="0" anchor="ctr">
            <a:normAutofit/>
          </a:bodyPr>
          <a:lstStyle/>
          <a:p>
            <a:r>
              <a:rPr lang="en-US" dirty="0" smtClean="0"/>
              <a:t>Click to edit Master title style</a:t>
            </a:r>
            <a:endParaRPr lang="en-US" dirty="0"/>
          </a:p>
        </p:txBody>
      </p:sp>
      <p:sp>
        <p:nvSpPr>
          <p:cNvPr id="4099" name="Text Placeholder 2"/>
          <p:cNvSpPr>
            <a:spLocks noGrp="1"/>
          </p:cNvSpPr>
          <p:nvPr>
            <p:ph type="body" idx="1"/>
          </p:nvPr>
        </p:nvSpPr>
        <p:spPr bwMode="auto">
          <a:xfrm>
            <a:off x="457200" y="1343025"/>
            <a:ext cx="8229600" cy="4783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457200">
              <a:defRPr/>
            </a:pPr>
            <a:fld id="{49FCCA6A-B9A3-4CF5-9145-CF697D35D918}" type="datetimeFigureOut">
              <a:rPr lang="en-US">
                <a:solidFill>
                  <a:prstClr val="black">
                    <a:tint val="75000"/>
                  </a:prstClr>
                </a:solidFill>
              </a:rPr>
              <a:pPr defTabSz="457200">
                <a:defRPr/>
              </a:pPr>
              <a:t>4/16/2010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a:defRPr/>
            </a:pPr>
            <a:r>
              <a:rPr lang="en-US">
                <a:solidFill>
                  <a:prstClr val="black">
                    <a:tint val="75000"/>
                  </a:prstClr>
                </a:solidFill>
              </a:rPr>
              <a:t>http://</a:t>
            </a:r>
            <a:r>
              <a:rPr lang="en-US" err="1">
                <a:solidFill>
                  <a:prstClr val="black">
                    <a:tint val="75000"/>
                  </a:prstClr>
                </a:solidFill>
              </a:rPr>
              <a:t>futuregrid.org</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457200">
              <a:defRPr/>
            </a:pPr>
            <a:fld id="{3539D052-895B-4158-9667-2A0B45E33E76}" type="slidenum">
              <a:rPr lang="en-US">
                <a:solidFill>
                  <a:prstClr val="black">
                    <a:tint val="75000"/>
                  </a:prstClr>
                </a:solidFill>
              </a:rPr>
              <a:pPr defTabSz="457200">
                <a:defRPr/>
              </a:pPr>
              <a:t>‹#›</a:t>
            </a:fld>
            <a:endParaRPr lang="en-US">
              <a:solidFill>
                <a:prstClr val="black">
                  <a:tint val="75000"/>
                </a:prstClr>
              </a:solidFill>
            </a:endParaRPr>
          </a:p>
        </p:txBody>
      </p:sp>
      <p:grpSp>
        <p:nvGrpSpPr>
          <p:cNvPr id="3" name="Group 6"/>
          <p:cNvGrpSpPr>
            <a:grpSpLocks/>
          </p:cNvGrpSpPr>
          <p:nvPr userDrawn="1"/>
        </p:nvGrpSpPr>
        <p:grpSpPr bwMode="auto">
          <a:xfrm>
            <a:off x="0" y="0"/>
            <a:ext cx="1455738" cy="800100"/>
            <a:chOff x="0" y="1"/>
            <a:chExt cx="1455159" cy="800500"/>
          </a:xfrm>
        </p:grpSpPr>
        <p:pic>
          <p:nvPicPr>
            <p:cNvPr id="4105" name="Picture 7" descr="fg-logo-1.png"/>
            <p:cNvPicPr>
              <a:picLocks noChangeAspect="1"/>
            </p:cNvPicPr>
            <p:nvPr/>
          </p:nvPicPr>
          <p:blipFill>
            <a:blip r:embed="rId14" cstate="print"/>
            <a:srcRect/>
            <a:stretch>
              <a:fillRect/>
            </a:stretch>
          </p:blipFill>
          <p:spPr bwMode="auto">
            <a:xfrm>
              <a:off x="0" y="1"/>
              <a:ext cx="868235" cy="800500"/>
            </a:xfrm>
            <a:prstGeom prst="rect">
              <a:avLst/>
            </a:prstGeom>
            <a:noFill/>
            <a:ln w="9525">
              <a:noFill/>
              <a:miter lim="800000"/>
              <a:headEnd/>
              <a:tailEnd/>
            </a:ln>
          </p:spPr>
        </p:pic>
        <p:sp>
          <p:nvSpPr>
            <p:cNvPr id="9" name="TextBox 8"/>
            <p:cNvSpPr txBox="1"/>
            <p:nvPr/>
          </p:nvSpPr>
          <p:spPr>
            <a:xfrm>
              <a:off x="674420" y="127064"/>
              <a:ext cx="780739" cy="522549"/>
            </a:xfrm>
            <a:prstGeom prst="rect">
              <a:avLst/>
            </a:prstGeom>
            <a:noFill/>
          </p:spPr>
          <p:txBody>
            <a:bodyPr wrap="none">
              <a:spAutoFit/>
            </a:bodyPr>
            <a:lstStyle/>
            <a:p>
              <a:pPr defTabSz="457200">
                <a:defRPr/>
              </a:pPr>
              <a:r>
                <a:rPr lang="en-US" sz="1400" b="1" i="1" dirty="0">
                  <a:solidFill>
                    <a:prstClr val="white">
                      <a:lumMod val="50000"/>
                    </a:prstClr>
                  </a:solidFill>
                  <a:latin typeface="Helvetica"/>
                  <a:cs typeface="Helvetica"/>
                </a:rPr>
                <a:t>Future</a:t>
              </a:r>
            </a:p>
            <a:p>
              <a:pPr defTabSz="457200">
                <a:defRPr/>
              </a:pPr>
              <a:r>
                <a:rPr lang="en-US" sz="1400" b="1" i="1" dirty="0">
                  <a:solidFill>
                    <a:prstClr val="white">
                      <a:lumMod val="50000"/>
                    </a:prstClr>
                  </a:solidFill>
                  <a:latin typeface="Helvetica"/>
                  <a:cs typeface="Helvetica"/>
                </a:rPr>
                <a:t>Grid</a:t>
              </a:r>
            </a:p>
          </p:txBody>
        </p:sp>
      </p:grpSp>
      <p:pic>
        <p:nvPicPr>
          <p:cNvPr id="4104" name="Picture 9" descr="NSF_Logo.png"/>
          <p:cNvPicPr>
            <a:picLocks noChangeAspect="1"/>
          </p:cNvPicPr>
          <p:nvPr userDrawn="1"/>
        </p:nvPicPr>
        <p:blipFill>
          <a:blip r:embed="rId15" cstate="print"/>
          <a:srcRect/>
          <a:stretch>
            <a:fillRect/>
          </a:stretch>
        </p:blipFill>
        <p:spPr bwMode="auto">
          <a:xfrm>
            <a:off x="8286750" y="0"/>
            <a:ext cx="800100" cy="8001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457200" rtl="0" eaLnBrk="0" fontAlgn="base" hangingPunct="0">
        <a:spcBef>
          <a:spcPct val="0"/>
        </a:spcBef>
        <a:spcAft>
          <a:spcPct val="0"/>
        </a:spcAft>
        <a:defRPr sz="4400" kern="1200">
          <a:solidFill>
            <a:schemeClr val="tx1"/>
          </a:solidFill>
          <a:effectLst>
            <a:outerShdw blurRad="50800" dist="38100" dir="2700000" algn="tl" rotWithShape="0">
              <a:srgbClr val="000000">
                <a:alpha val="43000"/>
              </a:srgbClr>
            </a:outerShdw>
          </a:effectLst>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fontAlgn="base">
              <a:spcBef>
                <a:spcPct val="0"/>
              </a:spcBef>
              <a:spcAft>
                <a:spcPct val="0"/>
              </a:spcAft>
              <a:defRPr/>
            </a:pPr>
            <a:endParaRPr lang="en-US">
              <a:solidFill>
                <a:srgbClr val="FFFFFF"/>
              </a:solidFill>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lgn="ctr" fontAlgn="base">
              <a:spcBef>
                <a:spcPct val="0"/>
              </a:spcBef>
              <a:spcAft>
                <a:spcPct val="0"/>
              </a:spcAft>
              <a:defRPr/>
            </a:pPr>
            <a:endParaRPr lang="en-US">
              <a:solidFill>
                <a:srgbClr val="FFFFFF"/>
              </a:solidFill>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fontAlgn="base">
              <a:spcBef>
                <a:spcPct val="0"/>
              </a:spcBef>
              <a:spcAft>
                <a:spcPct val="0"/>
              </a:spcAft>
              <a:defRPr/>
            </a:pPr>
            <a:fld id="{2688BCCC-442B-4808-888D-0C3C14EC5DB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55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smtClean="0">
                <a:latin typeface="+mn-lt"/>
                <a:ea typeface="+mn-ea"/>
              </a:defRPr>
            </a:lvl1pPr>
          </a:lstStyle>
          <a:p>
            <a:pPr fontAlgn="base">
              <a:spcBef>
                <a:spcPct val="0"/>
              </a:spcBef>
              <a:spcAft>
                <a:spcPct val="0"/>
              </a:spcAft>
              <a:defRPr/>
            </a:pPr>
            <a:endParaRPr lang="en-US">
              <a:solidFill>
                <a:srgbClr val="000000"/>
              </a:solidFill>
            </a:endParaRPr>
          </a:p>
        </p:txBody>
      </p:sp>
      <p:sp>
        <p:nvSpPr>
          <p:cNvPr id="4455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smtClean="0">
                <a:latin typeface="+mn-lt"/>
                <a:ea typeface="+mn-ea"/>
              </a:defRPr>
            </a:lvl1pPr>
          </a:lstStyle>
          <a:p>
            <a:pPr algn="ctr" fontAlgn="base">
              <a:spcBef>
                <a:spcPct val="0"/>
              </a:spcBef>
              <a:spcAft>
                <a:spcPct val="0"/>
              </a:spcAft>
              <a:defRPr/>
            </a:pPr>
            <a:endParaRPr lang="en-US">
              <a:solidFill>
                <a:srgbClr val="000000"/>
              </a:solidFill>
            </a:endParaRPr>
          </a:p>
        </p:txBody>
      </p:sp>
      <p:sp>
        <p:nvSpPr>
          <p:cNvPr id="4455430" name="Rectangle 6"/>
          <p:cNvSpPr>
            <a:spLocks noGrp="1" noChangeArrowheads="1"/>
          </p:cNvSpPr>
          <p:nvPr>
            <p:ph type="sldNum" sz="quarter" idx="4"/>
          </p:nvPr>
        </p:nvSpPr>
        <p:spPr bwMode="auto">
          <a:xfrm>
            <a:off x="6400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smtClean="0">
                <a:latin typeface="+mn-lt"/>
                <a:ea typeface="+mn-ea"/>
              </a:defRPr>
            </a:lvl1pPr>
          </a:lstStyle>
          <a:p>
            <a:pPr fontAlgn="base">
              <a:spcBef>
                <a:spcPct val="0"/>
              </a:spcBef>
              <a:spcAft>
                <a:spcPct val="0"/>
              </a:spcAft>
              <a:defRPr/>
            </a:pPr>
            <a:fld id="{5C61D14A-09F5-4DCB-8C3E-3A80CF77131C}"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11271" name="Picture 7" descr="tglogo-small"/>
          <p:cNvPicPr>
            <a:picLocks noChangeAspect="1" noChangeArrowheads="1"/>
          </p:cNvPicPr>
          <p:nvPr userDrawn="1"/>
        </p:nvPicPr>
        <p:blipFill>
          <a:blip r:embed="rId15" cstate="print"/>
          <a:srcRect/>
          <a:stretch>
            <a:fillRect/>
          </a:stretch>
        </p:blipFill>
        <p:spPr bwMode="auto">
          <a:xfrm>
            <a:off x="8370888" y="6019800"/>
            <a:ext cx="6969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ea typeface="ＭＳ Ｐゴシック" pitchFamily="-112" charset="-128"/>
        </a:defRPr>
      </a:lvl2pPr>
      <a:lvl3pPr algn="ctr" rtl="0" eaLnBrk="0" fontAlgn="base" hangingPunct="0">
        <a:spcBef>
          <a:spcPct val="0"/>
        </a:spcBef>
        <a:spcAft>
          <a:spcPct val="0"/>
        </a:spcAft>
        <a:defRPr sz="3600">
          <a:solidFill>
            <a:schemeClr val="tx2"/>
          </a:solidFill>
          <a:latin typeface="Arial" charset="0"/>
          <a:ea typeface="ＭＳ Ｐゴシック" pitchFamily="-112" charset="-128"/>
        </a:defRPr>
      </a:lvl3pPr>
      <a:lvl4pPr algn="ctr" rtl="0" eaLnBrk="0" fontAlgn="base" hangingPunct="0">
        <a:spcBef>
          <a:spcPct val="0"/>
        </a:spcBef>
        <a:spcAft>
          <a:spcPct val="0"/>
        </a:spcAft>
        <a:defRPr sz="3600">
          <a:solidFill>
            <a:schemeClr val="tx2"/>
          </a:solidFill>
          <a:latin typeface="Arial" charset="0"/>
          <a:ea typeface="ＭＳ Ｐゴシック" pitchFamily="-112" charset="-128"/>
        </a:defRPr>
      </a:lvl4pPr>
      <a:lvl5pPr algn="ctr" rtl="0" eaLnBrk="0" fontAlgn="base" hangingPunct="0">
        <a:spcBef>
          <a:spcPct val="0"/>
        </a:spcBef>
        <a:spcAft>
          <a:spcPct val="0"/>
        </a:spcAft>
        <a:defRPr sz="3600">
          <a:solidFill>
            <a:schemeClr val="tx2"/>
          </a:solidFill>
          <a:latin typeface="Arial" charset="0"/>
          <a:ea typeface="ＭＳ Ｐゴシック" pitchFamily="-112" charset="-128"/>
        </a:defRPr>
      </a:lvl5pPr>
      <a:lvl6pPr marL="457200" algn="ctr" rtl="0" fontAlgn="base">
        <a:spcBef>
          <a:spcPct val="0"/>
        </a:spcBef>
        <a:spcAft>
          <a:spcPct val="0"/>
        </a:spcAft>
        <a:defRPr sz="3600">
          <a:solidFill>
            <a:schemeClr val="tx2"/>
          </a:solidFill>
          <a:latin typeface="Arial" charset="0"/>
          <a:ea typeface="ＭＳ Ｐゴシック" pitchFamily="-112" charset="-128"/>
        </a:defRPr>
      </a:lvl6pPr>
      <a:lvl7pPr marL="914400" algn="ctr" rtl="0" fontAlgn="base">
        <a:spcBef>
          <a:spcPct val="0"/>
        </a:spcBef>
        <a:spcAft>
          <a:spcPct val="0"/>
        </a:spcAft>
        <a:defRPr sz="3600">
          <a:solidFill>
            <a:schemeClr val="tx2"/>
          </a:solidFill>
          <a:latin typeface="Arial" charset="0"/>
          <a:ea typeface="ＭＳ Ｐゴシック" pitchFamily="-112" charset="-128"/>
        </a:defRPr>
      </a:lvl7pPr>
      <a:lvl8pPr marL="1371600" algn="ctr" rtl="0" fontAlgn="base">
        <a:spcBef>
          <a:spcPct val="0"/>
        </a:spcBef>
        <a:spcAft>
          <a:spcPct val="0"/>
        </a:spcAft>
        <a:defRPr sz="3600">
          <a:solidFill>
            <a:schemeClr val="tx2"/>
          </a:solidFill>
          <a:latin typeface="Arial" charset="0"/>
          <a:ea typeface="ＭＳ Ｐゴシック" pitchFamily="-112" charset="-128"/>
        </a:defRPr>
      </a:lvl8pPr>
      <a:lvl9pPr marL="1828800" algn="ctr" rtl="0" fontAlgn="base">
        <a:spcBef>
          <a:spcPct val="0"/>
        </a:spcBef>
        <a:spcAft>
          <a:spcPct val="0"/>
        </a:spcAft>
        <a:defRPr sz="36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FSWhite.gif"/>
          <p:cNvPicPr>
            <a:picLocks noChangeAspect="1"/>
          </p:cNvPicPr>
          <p:nvPr/>
        </p:nvPicPr>
        <p:blipFill>
          <a:blip r:embed="rId6" cstate="print"/>
          <a:stretch>
            <a:fillRect/>
          </a:stretch>
        </p:blipFill>
        <p:spPr>
          <a:xfrm>
            <a:off x="7543802" y="109252"/>
            <a:ext cx="1600199" cy="595345"/>
          </a:xfrm>
          <a:prstGeom prst="rect">
            <a:avLst/>
          </a:prstGeom>
        </p:spPr>
      </p:pic>
      <p:pic>
        <p:nvPicPr>
          <p:cNvPr id="15" name="Picture 14" descr="FS_PPT_Master.jpg"/>
          <p:cNvPicPr>
            <a:picLocks noChangeAspect="1"/>
          </p:cNvPicPr>
          <p:nvPr/>
        </p:nvPicPr>
        <p:blipFill>
          <a:blip r:embed="rId7" cstate="print"/>
          <a:srcRect b="3533"/>
          <a:stretch>
            <a:fillRect/>
          </a:stretch>
        </p:blipFill>
        <p:spPr>
          <a:xfrm>
            <a:off x="8686801" y="783819"/>
            <a:ext cx="457199" cy="409981"/>
          </a:xfrm>
          <a:prstGeom prst="rect">
            <a:avLst/>
          </a:prstGeom>
        </p:spPr>
      </p:pic>
      <p:cxnSp>
        <p:nvCxnSpPr>
          <p:cNvPr id="7" name="Straight Connector 6"/>
          <p:cNvCxnSpPr/>
          <p:nvPr/>
        </p:nvCxnSpPr>
        <p:spPr>
          <a:xfrm>
            <a:off x="0" y="6578600"/>
            <a:ext cx="6934200" cy="211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itle Placeholder 12"/>
          <p:cNvSpPr>
            <a:spLocks noGrp="1"/>
          </p:cNvSpPr>
          <p:nvPr>
            <p:ph type="title"/>
          </p:nvPr>
        </p:nvSpPr>
        <p:spPr>
          <a:xfrm>
            <a:off x="457200" y="-25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4" name="Text Placeholder 13"/>
          <p:cNvSpPr>
            <a:spLocks noGrp="1"/>
          </p:cNvSpPr>
          <p:nvPr>
            <p:ph type="body" idx="1"/>
          </p:nvPr>
        </p:nvSpPr>
        <p:spPr>
          <a:xfrm>
            <a:off x="457200" y="1295400"/>
            <a:ext cx="8229600" cy="5080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FS_PPT_title.bmp"/>
          <p:cNvPicPr>
            <a:picLocks noChangeAspect="1"/>
          </p:cNvPicPr>
          <p:nvPr/>
        </p:nvPicPr>
        <p:blipFill>
          <a:blip r:embed="rId8" cstate="print"/>
          <a:stretch>
            <a:fillRect/>
          </a:stretch>
        </p:blipFill>
        <p:spPr>
          <a:xfrm>
            <a:off x="8208996" y="-25399"/>
            <a:ext cx="935004" cy="729996"/>
          </a:xfrm>
          <a:prstGeom prst="rect">
            <a:avLst/>
          </a:prstGeom>
        </p:spPr>
      </p:pic>
      <p:pic>
        <p:nvPicPr>
          <p:cNvPr id="19" name="Picture 18" descr="FS_PPT_Master.jpg"/>
          <p:cNvPicPr>
            <a:picLocks noChangeAspect="1"/>
          </p:cNvPicPr>
          <p:nvPr/>
        </p:nvPicPr>
        <p:blipFill>
          <a:blip r:embed="rId9" cstate="print"/>
          <a:srcRect b="3533"/>
          <a:stretch>
            <a:fillRect/>
          </a:stretch>
        </p:blipFill>
        <p:spPr>
          <a:xfrm>
            <a:off x="7848601" y="-25400"/>
            <a:ext cx="304799" cy="409981"/>
          </a:xfrm>
          <a:prstGeom prst="rect">
            <a:avLst/>
          </a:prstGeom>
        </p:spPr>
      </p:pic>
      <p:sp>
        <p:nvSpPr>
          <p:cNvPr id="9" name="TextBox 8"/>
          <p:cNvSpPr txBox="1"/>
          <p:nvPr/>
        </p:nvSpPr>
        <p:spPr>
          <a:xfrm>
            <a:off x="4419600" y="6514069"/>
            <a:ext cx="4800600" cy="276999"/>
          </a:xfrm>
          <a:prstGeom prst="rect">
            <a:avLst/>
          </a:prstGeom>
          <a:noFill/>
        </p:spPr>
        <p:txBody>
          <a:bodyPr wrap="square" rtlCol="0">
            <a:spAutoFit/>
          </a:bodyPr>
          <a:lstStyle/>
          <a:p>
            <a:pPr defTabSz="457200"/>
            <a:r>
              <a:rPr lang="en-US" sz="1200" i="1" dirty="0" smtClean="0">
                <a:solidFill>
                  <a:prstClr val="black"/>
                </a:solidFill>
                <a:latin typeface="Candara" pitchFamily="34" charset="0"/>
              </a:rPr>
              <a:t>Barga, Gannon: Cloud Computing Presentation, MSR Faculty Summit 2009</a:t>
            </a:r>
            <a:endParaRPr lang="en-US" sz="1200" i="1" dirty="0">
              <a:solidFill>
                <a:prstClr val="black"/>
              </a:solidFill>
              <a:latin typeface="Candara" pitchFamily="34" charset="0"/>
            </a:endParaRPr>
          </a:p>
        </p:txBody>
      </p:sp>
    </p:spTree>
  </p:cSld>
  <p:clrMap bg1="lt1" tx1="dk1" bg2="lt2" tx2="dk2" accent1="accent1" accent2="accent2" accent3="accent3" accent4="accent4" accent5="accent5" accent6="accent6" hlink="hlink" folHlink="folHlink"/>
  <p:sldLayoutIdLst>
    <p:sldLayoutId id="2147483739" r:id="rId1"/>
    <p:sldLayoutId id="2147483741" r:id="rId2"/>
    <p:sldLayoutId id="2147483742" r:id="rId3"/>
    <p:sldLayoutId id="2147483743" r:id="rId4"/>
  </p:sldLayoutIdLst>
  <p:txStyles>
    <p:titleStyle>
      <a:lvl1pPr algn="ctr" defTabSz="457200" rtl="0" eaLnBrk="1" latinLnBrk="0" hangingPunct="1">
        <a:spcBef>
          <a:spcPct val="0"/>
        </a:spcBef>
        <a:buNone/>
        <a:defRPr sz="4000" kern="1200">
          <a:solidFill>
            <a:schemeClr val="tx2"/>
          </a:solidFill>
          <a:latin typeface="Candara"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Candara"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Candara"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Candara"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Candara"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Candara"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3" cstate="print"/>
          <a:stretch>
            <a:fillRect/>
          </a:stretch>
        </p:blipFill>
        <p:spPr>
          <a:xfrm>
            <a:off x="0" y="0"/>
            <a:ext cx="1600200" cy="1540764"/>
          </a:xfrm>
          <a:prstGeom prst="rect">
            <a:avLst/>
          </a:prstGeom>
        </p:spPr>
      </p:pic>
      <p:sp>
        <p:nvSpPr>
          <p:cNvPr id="8" name="Rectangle 25"/>
          <p:cNvSpPr>
            <a:spLocks noChangeArrowheads="1"/>
          </p:cNvSpPr>
          <p:nvPr/>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4/16/2010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3" cstate="print"/>
          <a:stretch>
            <a:fillRect/>
          </a:stretch>
        </p:blipFill>
        <p:spPr>
          <a:xfrm>
            <a:off x="0" y="0"/>
            <a:ext cx="1600200" cy="1540764"/>
          </a:xfrm>
          <a:prstGeom prst="rect">
            <a:avLst/>
          </a:prstGeom>
        </p:spPr>
      </p:pic>
      <p:sp>
        <p:nvSpPr>
          <p:cNvPr id="8" name="Rectangle 25"/>
          <p:cNvSpPr>
            <a:spLocks noChangeArrowheads="1"/>
          </p:cNvSpPr>
          <p:nvPr/>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8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4.pn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2.jpeg"/><Relationship Id="rId5" Type="http://schemas.openxmlformats.org/officeDocument/2006/relationships/image" Target="../media/image39.jpeg"/><Relationship Id="rId15" Type="http://schemas.openxmlformats.org/officeDocument/2006/relationships/image" Target="../media/image46.png"/><Relationship Id="rId10" Type="http://schemas.openxmlformats.org/officeDocument/2006/relationships/image" Target="../media/image34.jpeg"/><Relationship Id="rId4" Type="http://schemas.openxmlformats.org/officeDocument/2006/relationships/image" Target="../media/image38.jpeg"/><Relationship Id="rId9" Type="http://schemas.openxmlformats.org/officeDocument/2006/relationships/image" Target="../media/image32.jpeg"/><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Macintosh%20HD:Users:mpierce:Desktop:Project%20Description.1.doc!OLE_LINK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CGL+SC09/DataforPlotviz/GENE_Chimp.ba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CGL+SC09/DataforPlotviz/BIOLOGY_Metagenomics.bat" TargetMode="Externa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4.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04800"/>
            <a:ext cx="7772400" cy="1470025"/>
          </a:xfrm>
        </p:spPr>
        <p:txBody>
          <a:bodyPr>
            <a:noAutofit/>
          </a:bodyPr>
          <a:lstStyle/>
          <a:p>
            <a:r>
              <a:rPr lang="en-US" sz="4000" b="1" i="1" dirty="0" smtClean="0"/>
              <a:t>Overview of Cyberinfrastructure and the Breadth of Its </a:t>
            </a:r>
            <a:r>
              <a:rPr lang="en-US" sz="4000" b="1" i="1" dirty="0" smtClean="0"/>
              <a:t>Application</a:t>
            </a:r>
            <a:endParaRPr lang="en-US" sz="4000" dirty="0"/>
          </a:p>
        </p:txBody>
      </p:sp>
      <p:sp>
        <p:nvSpPr>
          <p:cNvPr id="3" name="Subtitle 2"/>
          <p:cNvSpPr>
            <a:spLocks noGrp="1"/>
          </p:cNvSpPr>
          <p:nvPr>
            <p:ph type="subTitle" idx="1"/>
          </p:nvPr>
        </p:nvSpPr>
        <p:spPr>
          <a:xfrm>
            <a:off x="228600" y="1905000"/>
            <a:ext cx="8686800" cy="1066800"/>
          </a:xfrm>
        </p:spPr>
        <p:txBody>
          <a:bodyPr>
            <a:noAutofit/>
          </a:bodyPr>
          <a:lstStyle/>
          <a:p>
            <a:r>
              <a:rPr lang="en-US" sz="2800" b="1" i="1" dirty="0" smtClean="0"/>
              <a:t>Howard University</a:t>
            </a:r>
          </a:p>
          <a:p>
            <a:r>
              <a:rPr lang="en-US" sz="2800" b="1" i="1" dirty="0" smtClean="0"/>
              <a:t>Cyberinfrastructure Day</a:t>
            </a:r>
          </a:p>
          <a:p>
            <a:r>
              <a:rPr lang="en-US" sz="2800" b="1" i="1" dirty="0" smtClean="0"/>
              <a:t>April 16 2010</a:t>
            </a:r>
            <a:endParaRPr lang="en-US" sz="2800" b="1" i="1" dirty="0" smtClean="0"/>
          </a:p>
        </p:txBody>
      </p:sp>
      <p:sp>
        <p:nvSpPr>
          <p:cNvPr id="5" name="Subtitle 2"/>
          <p:cNvSpPr txBox="1">
            <a:spLocks/>
          </p:cNvSpPr>
          <p:nvPr/>
        </p:nvSpPr>
        <p:spPr>
          <a:xfrm>
            <a:off x="0" y="3505200"/>
            <a:ext cx="9144000" cy="3352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effectLst/>
                <a:uLnTx/>
                <a:uFillTx/>
                <a:latin typeface="Times New Roman" pitchFamily="18" charset="0"/>
                <a:cs typeface="Times New Roman" pitchFamily="18" charset="0"/>
              </a:rPr>
              <a:t>Geoffrey Fox</a:t>
            </a:r>
            <a:endParaRPr kumimoji="0" lang="en-US" sz="2400" b="0" i="0" u="none" strike="noStrike" kern="1200" cap="none" spc="0" normalizeH="0" noProof="0" dirty="0" smtClean="0">
              <a:ln>
                <a:noFill/>
              </a:ln>
              <a:effectLst/>
              <a:uLnTx/>
              <a:uFillTx/>
              <a:latin typeface="Times New Roman" pitchFamily="18" charset="0"/>
              <a:cs typeface="Times New Roman" pitchFamily="18" charset="0"/>
            </a:endParaRPr>
          </a:p>
          <a:p>
            <a:pPr lvl="0" algn="ctr">
              <a:spcBef>
                <a:spcPct val="20000"/>
              </a:spcBef>
              <a:defRPr/>
            </a:pPr>
            <a:r>
              <a:rPr lang="en-US" sz="2000" baseline="0" dirty="0" smtClean="0">
                <a:hlinkClick r:id="rId3"/>
              </a:rPr>
              <a:t>gcf@indiana.edu</a:t>
            </a:r>
            <a:r>
              <a:rPr lang="en-US" sz="2000" dirty="0" smtClean="0"/>
              <a:t>            </a:t>
            </a:r>
          </a:p>
          <a:p>
            <a:pPr lvl="0" algn="ctr">
              <a:spcBef>
                <a:spcPct val="20000"/>
              </a:spcBef>
              <a:defRPr/>
            </a:pPr>
            <a:r>
              <a:rPr lang="en-US" sz="2000" dirty="0" smtClean="0"/>
              <a:t> </a:t>
            </a:r>
            <a:r>
              <a:rPr lang="en-US" sz="2000" dirty="0" smtClean="0">
                <a:hlinkClick r:id="rId4"/>
              </a:rPr>
              <a:t>http://www.infomall.org</a:t>
            </a:r>
            <a:r>
              <a:rPr lang="en-US" sz="2000" dirty="0" smtClean="0"/>
              <a:t>    </a:t>
            </a:r>
            <a:r>
              <a:rPr lang="en-US" sz="2000" dirty="0" smtClean="0">
                <a:hlinkClick r:id="rId5"/>
              </a:rPr>
              <a:t>http://www.futuregrid.org</a:t>
            </a:r>
            <a:r>
              <a:rPr lang="en-US" sz="2000" dirty="0" smtClean="0"/>
              <a: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baseline="0" dirty="0"/>
          </a:p>
          <a:p>
            <a:pPr algn="ctr">
              <a:spcBef>
                <a:spcPct val="20000"/>
              </a:spcBef>
            </a:pPr>
            <a:r>
              <a:rPr lang="en-US" sz="1900" dirty="0" smtClean="0">
                <a:latin typeface="Times New Roman" pitchFamily="18" charset="0"/>
                <a:cs typeface="Times New Roman" pitchFamily="18" charset="0"/>
              </a:rPr>
              <a:t>Director, Digital Science Center, Pervasive Technology Institute</a:t>
            </a:r>
          </a:p>
          <a:p>
            <a:pPr lvl="0" algn="ctr">
              <a:spcBef>
                <a:spcPct val="20000"/>
              </a:spcBef>
            </a:pPr>
            <a:r>
              <a:rPr lang="en-US" sz="1900" dirty="0" smtClean="0">
                <a:latin typeface="Times New Roman" pitchFamily="18" charset="0"/>
                <a:cs typeface="Times New Roman" pitchFamily="18" charset="0"/>
              </a:rPr>
              <a:t>Associate Dean for Research and Graduate Studies,  School of Informatics and Computing</a:t>
            </a:r>
          </a:p>
          <a:p>
            <a:pPr lvl="0" algn="ctr">
              <a:spcBef>
                <a:spcPct val="20000"/>
              </a:spcBef>
            </a:pPr>
            <a:r>
              <a:rPr lang="en-US" sz="1900" dirty="0" smtClean="0">
                <a:latin typeface="Times New Roman" pitchFamily="18" charset="0"/>
                <a:cs typeface="Times New Roman" pitchFamily="18" charset="0"/>
              </a:rPr>
              <a:t>Indiana University Bloomington</a:t>
            </a:r>
            <a:endParaRPr kumimoji="0" lang="en-US" sz="2400" b="0" i="0" u="none" strike="noStrike" kern="1200" cap="none" spc="0" normalizeH="0" baseline="0" noProof="0" dirty="0" smtClean="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normAutofit fontScale="90000"/>
          </a:bodyPr>
          <a:lstStyle/>
          <a:p>
            <a:r>
              <a:rPr lang="en-US" dirty="0" smtClean="0"/>
              <a:t>Clouds hide Complexity</a:t>
            </a:r>
            <a:endParaRPr lang="en-US" dirty="0"/>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91464232-CAAE-48C8-B8B7-230EFFAF9A01}" type="slidenum">
              <a:rPr lang="en-US" sz="1000" smtClean="0">
                <a:solidFill>
                  <a:srgbClr val="FFFFFF"/>
                </a:solidFill>
                <a:effectLst>
                  <a:outerShdw blurRad="38100" dist="38100" dir="2700000" algn="tl">
                    <a:srgbClr val="000000"/>
                  </a:outerShdw>
                </a:effectLst>
                <a:latin typeface="Verdana" pitchFamily="34" charset="0"/>
              </a:rPr>
              <a:pPr fontAlgn="base">
                <a:spcBef>
                  <a:spcPct val="0"/>
                </a:spcBef>
                <a:spcAft>
                  <a:spcPct val="0"/>
                </a:spcAft>
                <a:defRPr/>
              </a:pPr>
              <a:t>10</a:t>
            </a:fld>
            <a:endParaRPr lang="en-US" sz="1000" dirty="0">
              <a:solidFill>
                <a:srgbClr val="FFFFFF"/>
              </a:solidFill>
              <a:effectLst>
                <a:outerShdw blurRad="38100" dist="38100" dir="2700000" algn="tl">
                  <a:srgbClr val="000000"/>
                </a:outerShdw>
              </a:effectLst>
              <a:latin typeface="Verdana" pitchFamily="34" charset="0"/>
            </a:endParaRPr>
          </a:p>
        </p:txBody>
      </p:sp>
      <p:sp>
        <p:nvSpPr>
          <p:cNvPr id="11" name="Freeform 10"/>
          <p:cNvSpPr/>
          <p:nvPr/>
        </p:nvSpPr>
        <p:spPr>
          <a:xfrm>
            <a:off x="2362199" y="2272506"/>
            <a:ext cx="4572001" cy="900906"/>
          </a:xfrm>
          <a:custGeom>
            <a:avLst/>
            <a:gdLst>
              <a:gd name="connsiteX0" fmla="*/ 0 w 6091499"/>
              <a:gd name="connsiteY0" fmla="*/ 128191 h 1281906"/>
              <a:gd name="connsiteX1" fmla="*/ 37546 w 6091499"/>
              <a:gd name="connsiteY1" fmla="*/ 37546 h 1281906"/>
              <a:gd name="connsiteX2" fmla="*/ 128191 w 6091499"/>
              <a:gd name="connsiteY2" fmla="*/ 0 h 1281906"/>
              <a:gd name="connsiteX3" fmla="*/ 5963308 w 6091499"/>
              <a:gd name="connsiteY3" fmla="*/ 0 h 1281906"/>
              <a:gd name="connsiteX4" fmla="*/ 6053953 w 6091499"/>
              <a:gd name="connsiteY4" fmla="*/ 37546 h 1281906"/>
              <a:gd name="connsiteX5" fmla="*/ 6091499 w 6091499"/>
              <a:gd name="connsiteY5" fmla="*/ 128191 h 1281906"/>
              <a:gd name="connsiteX6" fmla="*/ 6091499 w 6091499"/>
              <a:gd name="connsiteY6" fmla="*/ 1153715 h 1281906"/>
              <a:gd name="connsiteX7" fmla="*/ 6053953 w 6091499"/>
              <a:gd name="connsiteY7" fmla="*/ 1244360 h 1281906"/>
              <a:gd name="connsiteX8" fmla="*/ 5963308 w 6091499"/>
              <a:gd name="connsiteY8" fmla="*/ 1281906 h 1281906"/>
              <a:gd name="connsiteX9" fmla="*/ 128191 w 6091499"/>
              <a:gd name="connsiteY9" fmla="*/ 1281906 h 1281906"/>
              <a:gd name="connsiteX10" fmla="*/ 37546 w 6091499"/>
              <a:gd name="connsiteY10" fmla="*/ 1244360 h 1281906"/>
              <a:gd name="connsiteX11" fmla="*/ 0 w 6091499"/>
              <a:gd name="connsiteY11" fmla="*/ 1153715 h 1281906"/>
              <a:gd name="connsiteX12" fmla="*/ 0 w 6091499"/>
              <a:gd name="connsiteY12" fmla="*/ 128191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1499" h="1281906">
                <a:moveTo>
                  <a:pt x="0" y="128191"/>
                </a:moveTo>
                <a:cubicBezTo>
                  <a:pt x="0" y="94193"/>
                  <a:pt x="13506" y="61587"/>
                  <a:pt x="37546" y="37546"/>
                </a:cubicBezTo>
                <a:cubicBezTo>
                  <a:pt x="61587" y="13506"/>
                  <a:pt x="94192" y="0"/>
                  <a:pt x="128191" y="0"/>
                </a:cubicBezTo>
                <a:lnTo>
                  <a:pt x="5963308" y="0"/>
                </a:lnTo>
                <a:cubicBezTo>
                  <a:pt x="5997306" y="0"/>
                  <a:pt x="6029912" y="13506"/>
                  <a:pt x="6053953" y="37546"/>
                </a:cubicBezTo>
                <a:cubicBezTo>
                  <a:pt x="6077993" y="61587"/>
                  <a:pt x="6091499" y="94192"/>
                  <a:pt x="6091499" y="128191"/>
                </a:cubicBezTo>
                <a:lnTo>
                  <a:pt x="6091499" y="1153715"/>
                </a:lnTo>
                <a:cubicBezTo>
                  <a:pt x="6091499" y="1187713"/>
                  <a:pt x="6077993" y="1220319"/>
                  <a:pt x="6053953" y="1244360"/>
                </a:cubicBezTo>
                <a:cubicBezTo>
                  <a:pt x="6029913" y="1268400"/>
                  <a:pt x="5997307" y="1281906"/>
                  <a:pt x="5963308" y="1281906"/>
                </a:cubicBezTo>
                <a:lnTo>
                  <a:pt x="128191" y="1281906"/>
                </a:lnTo>
                <a:cubicBezTo>
                  <a:pt x="94193" y="1281906"/>
                  <a:pt x="61587" y="1268400"/>
                  <a:pt x="37546" y="1244360"/>
                </a:cubicBezTo>
                <a:cubicBezTo>
                  <a:pt x="13506" y="1220319"/>
                  <a:pt x="0" y="1187714"/>
                  <a:pt x="0" y="1153715"/>
                </a:cubicBezTo>
                <a:lnTo>
                  <a:pt x="0" y="128191"/>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148036" tIns="148036" rIns="148036" bIns="148036" numCol="1" spcCol="1270" anchor="ctr" anchorCtr="0">
            <a:noAutofit/>
          </a:bodyPr>
          <a:lstStyle/>
          <a:p>
            <a:pPr algn="ctr" defTabSz="1289050">
              <a:lnSpc>
                <a:spcPct val="90000"/>
              </a:lnSpc>
              <a:spcBef>
                <a:spcPct val="0"/>
              </a:spcBef>
              <a:spcAft>
                <a:spcPct val="35000"/>
              </a:spcAft>
            </a:pPr>
            <a:r>
              <a:rPr lang="en-US" sz="2000" dirty="0" err="1" smtClean="0">
                <a:solidFill>
                  <a:srgbClr val="0000FF"/>
                </a:solidFill>
              </a:rPr>
              <a:t>SaaS</a:t>
            </a:r>
            <a:r>
              <a:rPr lang="en-US" sz="2000" dirty="0" smtClean="0">
                <a:solidFill>
                  <a:prstClr val="black"/>
                </a:solidFill>
              </a:rPr>
              <a:t>: Software as a Service</a:t>
            </a:r>
          </a:p>
          <a:p>
            <a:pPr algn="ctr" defTabSz="1289050">
              <a:lnSpc>
                <a:spcPct val="90000"/>
              </a:lnSpc>
              <a:spcBef>
                <a:spcPct val="0"/>
              </a:spcBef>
              <a:spcAft>
                <a:spcPct val="35000"/>
              </a:spcAft>
            </a:pPr>
            <a:r>
              <a:rPr lang="en-US" sz="1600" dirty="0" smtClean="0">
                <a:solidFill>
                  <a:prstClr val="black"/>
                </a:solidFill>
              </a:rPr>
              <a:t>(e.g. </a:t>
            </a:r>
            <a:r>
              <a:rPr lang="en-US" sz="1600" dirty="0" smtClean="0">
                <a:solidFill>
                  <a:prstClr val="black"/>
                </a:solidFill>
              </a:rPr>
              <a:t>CFD or Search documents/web are services)</a:t>
            </a:r>
            <a:endParaRPr lang="en-US" sz="1600" dirty="0">
              <a:solidFill>
                <a:prstClr val="black"/>
              </a:solidFill>
            </a:endParaRPr>
          </a:p>
        </p:txBody>
      </p:sp>
      <p:sp>
        <p:nvSpPr>
          <p:cNvPr id="12" name="Freeform 11"/>
          <p:cNvSpPr/>
          <p:nvPr/>
        </p:nvSpPr>
        <p:spPr>
          <a:xfrm>
            <a:off x="1371600" y="4329906"/>
            <a:ext cx="6400800" cy="914400"/>
          </a:xfrm>
          <a:custGeom>
            <a:avLst/>
            <a:gdLst>
              <a:gd name="connsiteX0" fmla="*/ 0 w 2922984"/>
              <a:gd name="connsiteY0" fmla="*/ 128191 h 1281906"/>
              <a:gd name="connsiteX1" fmla="*/ 37546 w 2922984"/>
              <a:gd name="connsiteY1" fmla="*/ 37546 h 1281906"/>
              <a:gd name="connsiteX2" fmla="*/ 128191 w 2922984"/>
              <a:gd name="connsiteY2" fmla="*/ 0 h 1281906"/>
              <a:gd name="connsiteX3" fmla="*/ 2794793 w 2922984"/>
              <a:gd name="connsiteY3" fmla="*/ 0 h 1281906"/>
              <a:gd name="connsiteX4" fmla="*/ 2885438 w 2922984"/>
              <a:gd name="connsiteY4" fmla="*/ 37546 h 1281906"/>
              <a:gd name="connsiteX5" fmla="*/ 2922984 w 2922984"/>
              <a:gd name="connsiteY5" fmla="*/ 128191 h 1281906"/>
              <a:gd name="connsiteX6" fmla="*/ 2922984 w 2922984"/>
              <a:gd name="connsiteY6" fmla="*/ 1153715 h 1281906"/>
              <a:gd name="connsiteX7" fmla="*/ 2885438 w 2922984"/>
              <a:gd name="connsiteY7" fmla="*/ 1244360 h 1281906"/>
              <a:gd name="connsiteX8" fmla="*/ 2794793 w 2922984"/>
              <a:gd name="connsiteY8" fmla="*/ 1281906 h 1281906"/>
              <a:gd name="connsiteX9" fmla="*/ 128191 w 2922984"/>
              <a:gd name="connsiteY9" fmla="*/ 1281906 h 1281906"/>
              <a:gd name="connsiteX10" fmla="*/ 37546 w 2922984"/>
              <a:gd name="connsiteY10" fmla="*/ 1244360 h 1281906"/>
              <a:gd name="connsiteX11" fmla="*/ 0 w 2922984"/>
              <a:gd name="connsiteY11" fmla="*/ 1153715 h 1281906"/>
              <a:gd name="connsiteX12" fmla="*/ 0 w 2922984"/>
              <a:gd name="connsiteY12" fmla="*/ 128191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2984" h="1281906">
                <a:moveTo>
                  <a:pt x="0" y="128191"/>
                </a:moveTo>
                <a:cubicBezTo>
                  <a:pt x="0" y="94193"/>
                  <a:pt x="13506" y="61587"/>
                  <a:pt x="37546" y="37546"/>
                </a:cubicBezTo>
                <a:cubicBezTo>
                  <a:pt x="61587" y="13506"/>
                  <a:pt x="94192" y="0"/>
                  <a:pt x="128191" y="0"/>
                </a:cubicBezTo>
                <a:lnTo>
                  <a:pt x="2794793" y="0"/>
                </a:lnTo>
                <a:cubicBezTo>
                  <a:pt x="2828791" y="0"/>
                  <a:pt x="2861397" y="13506"/>
                  <a:pt x="2885438" y="37546"/>
                </a:cubicBezTo>
                <a:cubicBezTo>
                  <a:pt x="2909478" y="61587"/>
                  <a:pt x="2922984" y="94192"/>
                  <a:pt x="2922984" y="128191"/>
                </a:cubicBezTo>
                <a:lnTo>
                  <a:pt x="2922984" y="1153715"/>
                </a:lnTo>
                <a:cubicBezTo>
                  <a:pt x="2922984" y="1187713"/>
                  <a:pt x="2909478" y="1220319"/>
                  <a:pt x="2885438" y="1244360"/>
                </a:cubicBezTo>
                <a:cubicBezTo>
                  <a:pt x="2861398" y="1268400"/>
                  <a:pt x="2828792" y="1281906"/>
                  <a:pt x="2794793" y="1281906"/>
                </a:cubicBezTo>
                <a:lnTo>
                  <a:pt x="128191" y="1281906"/>
                </a:lnTo>
                <a:cubicBezTo>
                  <a:pt x="94193" y="1281906"/>
                  <a:pt x="61587" y="1268400"/>
                  <a:pt x="37546" y="1244360"/>
                </a:cubicBezTo>
                <a:cubicBezTo>
                  <a:pt x="13506" y="1220319"/>
                  <a:pt x="0" y="1187714"/>
                  <a:pt x="0" y="1153715"/>
                </a:cubicBezTo>
                <a:lnTo>
                  <a:pt x="0" y="128191"/>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98506" tIns="98506" rIns="98506" bIns="98506" numCol="1" spcCol="1270" anchor="ctr" anchorCtr="0">
            <a:noAutofit/>
          </a:bodyPr>
          <a:lstStyle/>
          <a:p>
            <a:pPr algn="ctr" defTabSz="711200">
              <a:lnSpc>
                <a:spcPct val="90000"/>
              </a:lnSpc>
              <a:spcBef>
                <a:spcPct val="0"/>
              </a:spcBef>
              <a:spcAft>
                <a:spcPct val="35000"/>
              </a:spcAft>
            </a:pPr>
            <a:r>
              <a:rPr lang="en-US" sz="2000" dirty="0" err="1" smtClean="0">
                <a:solidFill>
                  <a:srgbClr val="0000FF"/>
                </a:solidFill>
              </a:rPr>
              <a:t>IaaS</a:t>
            </a:r>
            <a:r>
              <a:rPr lang="en-US" sz="1600" dirty="0" smtClean="0">
                <a:solidFill>
                  <a:srgbClr val="0000FF"/>
                </a:solidFill>
              </a:rPr>
              <a:t> </a:t>
            </a:r>
            <a:r>
              <a:rPr lang="en-US" sz="1600" dirty="0" smtClean="0">
                <a:solidFill>
                  <a:prstClr val="black"/>
                </a:solidFill>
              </a:rPr>
              <a:t>(</a:t>
            </a:r>
            <a:r>
              <a:rPr lang="en-US" sz="2000" dirty="0" err="1" smtClean="0">
                <a:solidFill>
                  <a:srgbClr val="0000FF"/>
                </a:solidFill>
              </a:rPr>
              <a:t>HaaS</a:t>
            </a:r>
            <a:r>
              <a:rPr lang="en-US" sz="1600" dirty="0" smtClean="0">
                <a:solidFill>
                  <a:prstClr val="black"/>
                </a:solidFill>
              </a:rPr>
              <a:t>): </a:t>
            </a:r>
            <a:r>
              <a:rPr lang="en-US" sz="1600" dirty="0" smtClean="0">
                <a:solidFill>
                  <a:prstClr val="black"/>
                </a:solidFill>
              </a:rPr>
              <a:t>Infrastructure </a:t>
            </a:r>
            <a:r>
              <a:rPr lang="en-US" sz="1600" dirty="0" smtClean="0">
                <a:solidFill>
                  <a:prstClr val="black"/>
                </a:solidFill>
              </a:rPr>
              <a:t>as a Service </a:t>
            </a:r>
          </a:p>
          <a:p>
            <a:pPr algn="ctr" defTabSz="711200">
              <a:lnSpc>
                <a:spcPct val="90000"/>
              </a:lnSpc>
              <a:spcBef>
                <a:spcPct val="0"/>
              </a:spcBef>
              <a:spcAft>
                <a:spcPct val="35000"/>
              </a:spcAft>
            </a:pPr>
            <a:r>
              <a:rPr lang="en-US" sz="1600" dirty="0" smtClean="0">
                <a:solidFill>
                  <a:prstClr val="black"/>
                </a:solidFill>
              </a:rPr>
              <a:t>(get computer time with a credit card and with a Web interface like EC2)</a:t>
            </a:r>
            <a:endParaRPr lang="en-US" sz="1600" dirty="0">
              <a:solidFill>
                <a:prstClr val="black"/>
              </a:solidFill>
            </a:endParaRPr>
          </a:p>
        </p:txBody>
      </p:sp>
      <p:sp>
        <p:nvSpPr>
          <p:cNvPr id="13" name="Freeform 12"/>
          <p:cNvSpPr/>
          <p:nvPr/>
        </p:nvSpPr>
        <p:spPr>
          <a:xfrm>
            <a:off x="1828800" y="3263106"/>
            <a:ext cx="5334000" cy="977106"/>
          </a:xfrm>
          <a:custGeom>
            <a:avLst/>
            <a:gdLst>
              <a:gd name="connsiteX0" fmla="*/ 0 w 2922984"/>
              <a:gd name="connsiteY0" fmla="*/ 128191 h 1281906"/>
              <a:gd name="connsiteX1" fmla="*/ 37546 w 2922984"/>
              <a:gd name="connsiteY1" fmla="*/ 37546 h 1281906"/>
              <a:gd name="connsiteX2" fmla="*/ 128191 w 2922984"/>
              <a:gd name="connsiteY2" fmla="*/ 0 h 1281906"/>
              <a:gd name="connsiteX3" fmla="*/ 2794793 w 2922984"/>
              <a:gd name="connsiteY3" fmla="*/ 0 h 1281906"/>
              <a:gd name="connsiteX4" fmla="*/ 2885438 w 2922984"/>
              <a:gd name="connsiteY4" fmla="*/ 37546 h 1281906"/>
              <a:gd name="connsiteX5" fmla="*/ 2922984 w 2922984"/>
              <a:gd name="connsiteY5" fmla="*/ 128191 h 1281906"/>
              <a:gd name="connsiteX6" fmla="*/ 2922984 w 2922984"/>
              <a:gd name="connsiteY6" fmla="*/ 1153715 h 1281906"/>
              <a:gd name="connsiteX7" fmla="*/ 2885438 w 2922984"/>
              <a:gd name="connsiteY7" fmla="*/ 1244360 h 1281906"/>
              <a:gd name="connsiteX8" fmla="*/ 2794793 w 2922984"/>
              <a:gd name="connsiteY8" fmla="*/ 1281906 h 1281906"/>
              <a:gd name="connsiteX9" fmla="*/ 128191 w 2922984"/>
              <a:gd name="connsiteY9" fmla="*/ 1281906 h 1281906"/>
              <a:gd name="connsiteX10" fmla="*/ 37546 w 2922984"/>
              <a:gd name="connsiteY10" fmla="*/ 1244360 h 1281906"/>
              <a:gd name="connsiteX11" fmla="*/ 0 w 2922984"/>
              <a:gd name="connsiteY11" fmla="*/ 1153715 h 1281906"/>
              <a:gd name="connsiteX12" fmla="*/ 0 w 2922984"/>
              <a:gd name="connsiteY12" fmla="*/ 128191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2984" h="1281906">
                <a:moveTo>
                  <a:pt x="0" y="128191"/>
                </a:moveTo>
                <a:cubicBezTo>
                  <a:pt x="0" y="94193"/>
                  <a:pt x="13506" y="61587"/>
                  <a:pt x="37546" y="37546"/>
                </a:cubicBezTo>
                <a:cubicBezTo>
                  <a:pt x="61587" y="13506"/>
                  <a:pt x="94192" y="0"/>
                  <a:pt x="128191" y="0"/>
                </a:cubicBezTo>
                <a:lnTo>
                  <a:pt x="2794793" y="0"/>
                </a:lnTo>
                <a:cubicBezTo>
                  <a:pt x="2828791" y="0"/>
                  <a:pt x="2861397" y="13506"/>
                  <a:pt x="2885438" y="37546"/>
                </a:cubicBezTo>
                <a:cubicBezTo>
                  <a:pt x="2909478" y="61587"/>
                  <a:pt x="2922984" y="94192"/>
                  <a:pt x="2922984" y="128191"/>
                </a:cubicBezTo>
                <a:lnTo>
                  <a:pt x="2922984" y="1153715"/>
                </a:lnTo>
                <a:cubicBezTo>
                  <a:pt x="2922984" y="1187713"/>
                  <a:pt x="2909478" y="1220319"/>
                  <a:pt x="2885438" y="1244360"/>
                </a:cubicBezTo>
                <a:cubicBezTo>
                  <a:pt x="2861398" y="1268400"/>
                  <a:pt x="2828792" y="1281906"/>
                  <a:pt x="2794793" y="1281906"/>
                </a:cubicBezTo>
                <a:lnTo>
                  <a:pt x="128191" y="1281906"/>
                </a:lnTo>
                <a:cubicBezTo>
                  <a:pt x="94193" y="1281906"/>
                  <a:pt x="61587" y="1268400"/>
                  <a:pt x="37546" y="1244360"/>
                </a:cubicBezTo>
                <a:cubicBezTo>
                  <a:pt x="13506" y="1220319"/>
                  <a:pt x="0" y="1187714"/>
                  <a:pt x="0" y="1153715"/>
                </a:cubicBezTo>
                <a:lnTo>
                  <a:pt x="0" y="128191"/>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98506" tIns="98506" rIns="98506" bIns="98506" numCol="1" spcCol="1270" anchor="ctr" anchorCtr="0">
            <a:noAutofit/>
          </a:bodyPr>
          <a:lstStyle/>
          <a:p>
            <a:pPr algn="ctr" defTabSz="711200">
              <a:lnSpc>
                <a:spcPct val="90000"/>
              </a:lnSpc>
              <a:spcBef>
                <a:spcPct val="0"/>
              </a:spcBef>
              <a:spcAft>
                <a:spcPct val="35000"/>
              </a:spcAft>
            </a:pPr>
            <a:r>
              <a:rPr lang="en-US" sz="2000" dirty="0" err="1" smtClean="0">
                <a:solidFill>
                  <a:srgbClr val="0000FF"/>
                </a:solidFill>
              </a:rPr>
              <a:t>PaaS</a:t>
            </a:r>
            <a:r>
              <a:rPr lang="en-US" sz="1600" dirty="0" smtClean="0">
                <a:solidFill>
                  <a:prstClr val="black"/>
                </a:solidFill>
              </a:rPr>
              <a:t>: Platform as a Service</a:t>
            </a:r>
          </a:p>
          <a:p>
            <a:pPr algn="ctr" defTabSz="711200">
              <a:lnSpc>
                <a:spcPct val="90000"/>
              </a:lnSpc>
              <a:spcBef>
                <a:spcPct val="0"/>
              </a:spcBef>
              <a:spcAft>
                <a:spcPct val="35000"/>
              </a:spcAft>
            </a:pPr>
            <a:r>
              <a:rPr lang="en-US" sz="1600" dirty="0" err="1" smtClean="0">
                <a:solidFill>
                  <a:prstClr val="black"/>
                </a:solidFill>
              </a:rPr>
              <a:t>IaaS</a:t>
            </a:r>
            <a:r>
              <a:rPr lang="en-US" sz="1600" dirty="0" smtClean="0">
                <a:solidFill>
                  <a:prstClr val="black"/>
                </a:solidFill>
              </a:rPr>
              <a:t> plus core software capabilities on which you build  </a:t>
            </a:r>
            <a:r>
              <a:rPr lang="en-US" sz="1600" dirty="0" err="1" smtClean="0">
                <a:solidFill>
                  <a:prstClr val="black"/>
                </a:solidFill>
              </a:rPr>
              <a:t>SaaS</a:t>
            </a:r>
            <a:endParaRPr lang="en-US" sz="1600" dirty="0" smtClean="0">
              <a:solidFill>
                <a:prstClr val="black"/>
              </a:solidFill>
            </a:endParaRPr>
          </a:p>
          <a:p>
            <a:pPr algn="ctr" defTabSz="711200">
              <a:lnSpc>
                <a:spcPct val="90000"/>
              </a:lnSpc>
              <a:spcBef>
                <a:spcPct val="0"/>
              </a:spcBef>
              <a:spcAft>
                <a:spcPct val="35000"/>
              </a:spcAft>
            </a:pPr>
            <a:r>
              <a:rPr lang="en-US" sz="1600" dirty="0" smtClean="0">
                <a:solidFill>
                  <a:prstClr val="black"/>
                </a:solidFill>
              </a:rPr>
              <a:t>(e.g. Azure is a </a:t>
            </a:r>
            <a:r>
              <a:rPr lang="en-US" sz="1600" dirty="0" err="1" smtClean="0">
                <a:solidFill>
                  <a:prstClr val="black"/>
                </a:solidFill>
              </a:rPr>
              <a:t>PaaS</a:t>
            </a:r>
            <a:r>
              <a:rPr lang="en-US" sz="1600" dirty="0" smtClean="0">
                <a:solidFill>
                  <a:prstClr val="black"/>
                </a:solidFill>
              </a:rPr>
              <a:t>; MapReduce is a Platform)</a:t>
            </a:r>
            <a:r>
              <a:rPr lang="en-US" sz="1600" dirty="0" smtClean="0">
                <a:solidFill>
                  <a:srgbClr val="FF0000"/>
                </a:solidFill>
              </a:rPr>
              <a:t> </a:t>
            </a:r>
            <a:endParaRPr lang="en-US" sz="1600" dirty="0">
              <a:solidFill>
                <a:prstClr val="black"/>
              </a:solidFill>
            </a:endParaRPr>
          </a:p>
        </p:txBody>
      </p:sp>
      <p:sp>
        <p:nvSpPr>
          <p:cNvPr id="15" name="Freeform 14"/>
          <p:cNvSpPr/>
          <p:nvPr/>
        </p:nvSpPr>
        <p:spPr>
          <a:xfrm>
            <a:off x="2819400" y="1371600"/>
            <a:ext cx="3657600" cy="824706"/>
          </a:xfrm>
          <a:custGeom>
            <a:avLst/>
            <a:gdLst>
              <a:gd name="connsiteX0" fmla="*/ 0 w 2922984"/>
              <a:gd name="connsiteY0" fmla="*/ 128191 h 1281906"/>
              <a:gd name="connsiteX1" fmla="*/ 37546 w 2922984"/>
              <a:gd name="connsiteY1" fmla="*/ 37546 h 1281906"/>
              <a:gd name="connsiteX2" fmla="*/ 128191 w 2922984"/>
              <a:gd name="connsiteY2" fmla="*/ 0 h 1281906"/>
              <a:gd name="connsiteX3" fmla="*/ 2794793 w 2922984"/>
              <a:gd name="connsiteY3" fmla="*/ 0 h 1281906"/>
              <a:gd name="connsiteX4" fmla="*/ 2885438 w 2922984"/>
              <a:gd name="connsiteY4" fmla="*/ 37546 h 1281906"/>
              <a:gd name="connsiteX5" fmla="*/ 2922984 w 2922984"/>
              <a:gd name="connsiteY5" fmla="*/ 128191 h 1281906"/>
              <a:gd name="connsiteX6" fmla="*/ 2922984 w 2922984"/>
              <a:gd name="connsiteY6" fmla="*/ 1153715 h 1281906"/>
              <a:gd name="connsiteX7" fmla="*/ 2885438 w 2922984"/>
              <a:gd name="connsiteY7" fmla="*/ 1244360 h 1281906"/>
              <a:gd name="connsiteX8" fmla="*/ 2794793 w 2922984"/>
              <a:gd name="connsiteY8" fmla="*/ 1281906 h 1281906"/>
              <a:gd name="connsiteX9" fmla="*/ 128191 w 2922984"/>
              <a:gd name="connsiteY9" fmla="*/ 1281906 h 1281906"/>
              <a:gd name="connsiteX10" fmla="*/ 37546 w 2922984"/>
              <a:gd name="connsiteY10" fmla="*/ 1244360 h 1281906"/>
              <a:gd name="connsiteX11" fmla="*/ 0 w 2922984"/>
              <a:gd name="connsiteY11" fmla="*/ 1153715 h 1281906"/>
              <a:gd name="connsiteX12" fmla="*/ 0 w 2922984"/>
              <a:gd name="connsiteY12" fmla="*/ 128191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2984" h="1281906">
                <a:moveTo>
                  <a:pt x="0" y="128191"/>
                </a:moveTo>
                <a:cubicBezTo>
                  <a:pt x="0" y="94193"/>
                  <a:pt x="13506" y="61587"/>
                  <a:pt x="37546" y="37546"/>
                </a:cubicBezTo>
                <a:cubicBezTo>
                  <a:pt x="61587" y="13506"/>
                  <a:pt x="94192" y="0"/>
                  <a:pt x="128191" y="0"/>
                </a:cubicBezTo>
                <a:lnTo>
                  <a:pt x="2794793" y="0"/>
                </a:lnTo>
                <a:cubicBezTo>
                  <a:pt x="2828791" y="0"/>
                  <a:pt x="2861397" y="13506"/>
                  <a:pt x="2885438" y="37546"/>
                </a:cubicBezTo>
                <a:cubicBezTo>
                  <a:pt x="2909478" y="61587"/>
                  <a:pt x="2922984" y="94192"/>
                  <a:pt x="2922984" y="128191"/>
                </a:cubicBezTo>
                <a:lnTo>
                  <a:pt x="2922984" y="1153715"/>
                </a:lnTo>
                <a:cubicBezTo>
                  <a:pt x="2922984" y="1187713"/>
                  <a:pt x="2909478" y="1220319"/>
                  <a:pt x="2885438" y="1244360"/>
                </a:cubicBezTo>
                <a:cubicBezTo>
                  <a:pt x="2861398" y="1268400"/>
                  <a:pt x="2828792" y="1281906"/>
                  <a:pt x="2794793" y="1281906"/>
                </a:cubicBezTo>
                <a:lnTo>
                  <a:pt x="128191" y="1281906"/>
                </a:lnTo>
                <a:cubicBezTo>
                  <a:pt x="94193" y="1281906"/>
                  <a:pt x="61587" y="1268400"/>
                  <a:pt x="37546" y="1244360"/>
                </a:cubicBezTo>
                <a:cubicBezTo>
                  <a:pt x="13506" y="1220319"/>
                  <a:pt x="0" y="1187714"/>
                  <a:pt x="0" y="1153715"/>
                </a:cubicBezTo>
                <a:lnTo>
                  <a:pt x="0" y="128191"/>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98506" tIns="98506" rIns="98506" bIns="98506" numCol="1" spcCol="1270" anchor="ctr" anchorCtr="0">
            <a:noAutofit/>
          </a:bodyPr>
          <a:lstStyle/>
          <a:p>
            <a:pPr algn="ctr"/>
            <a:r>
              <a:rPr lang="en-US" sz="2000" dirty="0" err="1" smtClean="0">
                <a:solidFill>
                  <a:srgbClr val="0000FF"/>
                </a:solidFill>
              </a:rPr>
              <a:t>Cyberinfrastructure</a:t>
            </a:r>
            <a:r>
              <a:rPr lang="en-US" sz="1600" dirty="0" smtClean="0">
                <a:solidFill>
                  <a:srgbClr val="FFFF00"/>
                </a:solidFill>
              </a:rPr>
              <a:t> </a:t>
            </a:r>
          </a:p>
          <a:p>
            <a:pPr algn="ctr"/>
            <a:r>
              <a:rPr lang="en-US" sz="1600" dirty="0" smtClean="0">
                <a:solidFill>
                  <a:prstClr val="black"/>
                </a:solidFill>
              </a:rPr>
              <a:t>Is “Research as a Service”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print"/>
          <a:srcRect l="12384" t="14520" r="13426" b="2506"/>
          <a:stretch>
            <a:fillRect/>
          </a:stretch>
        </p:blipFill>
        <p:spPr bwMode="auto">
          <a:xfrm>
            <a:off x="1447800" y="1219200"/>
            <a:ext cx="6172200" cy="5334000"/>
          </a:xfrm>
          <a:prstGeom prst="rect">
            <a:avLst/>
          </a:prstGeom>
          <a:noFill/>
          <a:ln w="9525">
            <a:noFill/>
            <a:miter lim="800000"/>
            <a:headEnd/>
            <a:tailEnd/>
          </a:ln>
        </p:spPr>
      </p:pic>
      <p:grpSp>
        <p:nvGrpSpPr>
          <p:cNvPr id="2" name="Group 12"/>
          <p:cNvGrpSpPr/>
          <p:nvPr/>
        </p:nvGrpSpPr>
        <p:grpSpPr>
          <a:xfrm>
            <a:off x="0" y="1219200"/>
            <a:ext cx="9144000" cy="5334000"/>
            <a:chOff x="0" y="1295400"/>
            <a:chExt cx="9144000" cy="5181600"/>
          </a:xfrm>
        </p:grpSpPr>
        <p:pic>
          <p:nvPicPr>
            <p:cNvPr id="11" name="Picture 10" descr="clouds-0001.jpg"/>
            <p:cNvPicPr>
              <a:picLocks noChangeAspect="1"/>
            </p:cNvPicPr>
            <p:nvPr/>
          </p:nvPicPr>
          <p:blipFill>
            <a:blip r:embed="rId4" cstate="print"/>
            <a:stretch>
              <a:fillRect/>
            </a:stretch>
          </p:blipFill>
          <p:spPr>
            <a:xfrm>
              <a:off x="0" y="1295400"/>
              <a:ext cx="9144000" cy="5181600"/>
            </a:xfrm>
            <a:prstGeom prst="rect">
              <a:avLst/>
            </a:prstGeom>
          </p:spPr>
        </p:pic>
        <p:pic>
          <p:nvPicPr>
            <p:cNvPr id="4" name="Picture 3" descr="3tera.jpg"/>
            <p:cNvPicPr>
              <a:picLocks noChangeAspect="1"/>
            </p:cNvPicPr>
            <p:nvPr/>
          </p:nvPicPr>
          <p:blipFill>
            <a:blip r:embed="rId5" cstate="print"/>
            <a:stretch>
              <a:fillRect/>
            </a:stretch>
          </p:blipFill>
          <p:spPr>
            <a:xfrm>
              <a:off x="7391400" y="6096000"/>
              <a:ext cx="1688758" cy="381000"/>
            </a:xfrm>
            <a:prstGeom prst="rect">
              <a:avLst/>
            </a:prstGeom>
          </p:spPr>
        </p:pic>
        <p:pic>
          <p:nvPicPr>
            <p:cNvPr id="5" name="Picture 4" descr="AmazonEC2.jpg"/>
            <p:cNvPicPr>
              <a:picLocks noChangeAspect="1"/>
            </p:cNvPicPr>
            <p:nvPr/>
          </p:nvPicPr>
          <p:blipFill>
            <a:blip r:embed="rId6" cstate="print"/>
            <a:stretch>
              <a:fillRect/>
            </a:stretch>
          </p:blipFill>
          <p:spPr>
            <a:xfrm>
              <a:off x="3200400" y="2895600"/>
              <a:ext cx="2105799" cy="685800"/>
            </a:xfrm>
            <a:prstGeom prst="rect">
              <a:avLst/>
            </a:prstGeom>
          </p:spPr>
        </p:pic>
        <p:pic>
          <p:nvPicPr>
            <p:cNvPr id="6" name="Picture 5" descr="Azure.jpg"/>
            <p:cNvPicPr>
              <a:picLocks noChangeAspect="1"/>
            </p:cNvPicPr>
            <p:nvPr/>
          </p:nvPicPr>
          <p:blipFill>
            <a:blip r:embed="rId7" cstate="print"/>
            <a:stretch>
              <a:fillRect/>
            </a:stretch>
          </p:blipFill>
          <p:spPr>
            <a:xfrm>
              <a:off x="5116314" y="1600200"/>
              <a:ext cx="3951486" cy="381000"/>
            </a:xfrm>
            <a:prstGeom prst="rect">
              <a:avLst/>
            </a:prstGeom>
          </p:spPr>
        </p:pic>
        <p:pic>
          <p:nvPicPr>
            <p:cNvPr id="7" name="Picture 6" descr="b-hive.jpg"/>
            <p:cNvPicPr>
              <a:picLocks noChangeAspect="1"/>
            </p:cNvPicPr>
            <p:nvPr/>
          </p:nvPicPr>
          <p:blipFill>
            <a:blip r:embed="rId8" cstate="print"/>
            <a:stretch>
              <a:fillRect/>
            </a:stretch>
          </p:blipFill>
          <p:spPr>
            <a:xfrm>
              <a:off x="1828800" y="4648200"/>
              <a:ext cx="1416907" cy="219894"/>
            </a:xfrm>
            <a:prstGeom prst="rect">
              <a:avLst/>
            </a:prstGeom>
          </p:spPr>
        </p:pic>
        <p:pic>
          <p:nvPicPr>
            <p:cNvPr id="8" name="Picture 7" descr="engineyard.jpg"/>
            <p:cNvPicPr>
              <a:picLocks noChangeAspect="1"/>
            </p:cNvPicPr>
            <p:nvPr/>
          </p:nvPicPr>
          <p:blipFill>
            <a:blip r:embed="rId9" cstate="print"/>
            <a:stretch>
              <a:fillRect/>
            </a:stretch>
          </p:blipFill>
          <p:spPr>
            <a:xfrm>
              <a:off x="8184848" y="4267200"/>
              <a:ext cx="959152" cy="1179871"/>
            </a:xfrm>
            <a:prstGeom prst="rect">
              <a:avLst/>
            </a:prstGeom>
          </p:spPr>
        </p:pic>
        <p:pic>
          <p:nvPicPr>
            <p:cNvPr id="9" name="Picture 8" descr="Eucalyptus.jpg"/>
            <p:cNvPicPr>
              <a:picLocks noChangeAspect="1"/>
            </p:cNvPicPr>
            <p:nvPr/>
          </p:nvPicPr>
          <p:blipFill>
            <a:blip r:embed="rId10" cstate="print"/>
            <a:stretch>
              <a:fillRect/>
            </a:stretch>
          </p:blipFill>
          <p:spPr>
            <a:xfrm>
              <a:off x="0" y="1524000"/>
              <a:ext cx="1524000" cy="533400"/>
            </a:xfrm>
            <a:prstGeom prst="rect">
              <a:avLst/>
            </a:prstGeom>
          </p:spPr>
        </p:pic>
        <p:pic>
          <p:nvPicPr>
            <p:cNvPr id="10" name="Picture 9" descr="GoGrid.jpg"/>
            <p:cNvPicPr>
              <a:picLocks noChangeAspect="1"/>
            </p:cNvPicPr>
            <p:nvPr/>
          </p:nvPicPr>
          <p:blipFill>
            <a:blip r:embed="rId11" cstate="print"/>
            <a:stretch>
              <a:fillRect/>
            </a:stretch>
          </p:blipFill>
          <p:spPr>
            <a:xfrm>
              <a:off x="4419600" y="5562600"/>
              <a:ext cx="1977081" cy="255639"/>
            </a:xfrm>
            <a:prstGeom prst="rect">
              <a:avLst/>
            </a:prstGeom>
          </p:spPr>
        </p:pic>
      </p:grpSp>
      <p:sp>
        <p:nvSpPr>
          <p:cNvPr id="12" name="Title 1"/>
          <p:cNvSpPr txBox="1">
            <a:spLocks/>
          </p:cNvSpPr>
          <p:nvPr/>
        </p:nvSpPr>
        <p:spPr>
          <a:xfrm>
            <a:off x="990600" y="381000"/>
            <a:ext cx="6629400" cy="731838"/>
          </a:xfrm>
          <a:prstGeom prst="rect">
            <a:avLst/>
          </a:prstGeom>
        </p:spPr>
        <p:txBody>
          <a:bodyPr/>
          <a:lstStyle/>
          <a:p>
            <a:pPr algn="ctr">
              <a:spcBef>
                <a:spcPct val="0"/>
              </a:spcBef>
              <a:defRPr/>
            </a:pPr>
            <a:r>
              <a:rPr lang="en-US" sz="4400" dirty="0" smtClean="0">
                <a:solidFill>
                  <a:prstClr val="black"/>
                </a:solidFill>
              </a:rPr>
              <a:t>Commercial Cloud</a:t>
            </a:r>
            <a:endParaRPr lang="en-US" sz="4400" dirty="0">
              <a:solidFill>
                <a:prstClr val="black"/>
              </a:solidFill>
            </a:endParaRPr>
          </a:p>
        </p:txBody>
      </p:sp>
      <p:sp>
        <p:nvSpPr>
          <p:cNvPr id="14" name="TextBox 13"/>
          <p:cNvSpPr txBox="1"/>
          <p:nvPr/>
        </p:nvSpPr>
        <p:spPr>
          <a:xfrm>
            <a:off x="227660" y="2054423"/>
            <a:ext cx="839140" cy="307777"/>
          </a:xfrm>
          <a:prstGeom prst="rect">
            <a:avLst/>
          </a:prstGeom>
          <a:noFill/>
        </p:spPr>
        <p:txBody>
          <a:bodyPr wrap="none" rtlCol="0">
            <a:spAutoFit/>
          </a:bodyPr>
          <a:lstStyle/>
          <a:p>
            <a:r>
              <a:rPr lang="en-US" sz="1400" dirty="0" smtClean="0">
                <a:solidFill>
                  <a:prstClr val="black"/>
                </a:solidFill>
              </a:rPr>
              <a:t>Software</a:t>
            </a:r>
            <a:endParaRPr lang="en-US" sz="14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70338"/>
                                        </p:tgtEl>
                                      </p:cBhvr>
                                      <p:by x="25000" y="25000"/>
                                    </p:animScale>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Clouds and Grids</a:t>
            </a:r>
            <a:endParaRPr lang="en-US" dirty="0"/>
          </a:p>
        </p:txBody>
      </p:sp>
      <p:sp>
        <p:nvSpPr>
          <p:cNvPr id="3" name="Content Placeholder 2"/>
          <p:cNvSpPr>
            <a:spLocks noGrp="1"/>
          </p:cNvSpPr>
          <p:nvPr>
            <p:ph idx="1"/>
          </p:nvPr>
        </p:nvSpPr>
        <p:spPr>
          <a:xfrm>
            <a:off x="381000" y="1143000"/>
            <a:ext cx="8610600" cy="5715000"/>
          </a:xfrm>
        </p:spPr>
        <p:txBody>
          <a:bodyPr>
            <a:normAutofit fontScale="92500" lnSpcReduction="10000"/>
          </a:bodyPr>
          <a:lstStyle/>
          <a:p>
            <a:r>
              <a:rPr lang="en-US" sz="2800" dirty="0" smtClean="0">
                <a:solidFill>
                  <a:srgbClr val="FF0000"/>
                </a:solidFill>
              </a:rPr>
              <a:t>Clouds</a:t>
            </a:r>
            <a:r>
              <a:rPr lang="en-US" sz="2800" dirty="0" smtClean="0"/>
              <a:t> are (by definition) commercially supported approach to large scale computing</a:t>
            </a:r>
          </a:p>
          <a:p>
            <a:pPr lvl="1"/>
            <a:r>
              <a:rPr lang="en-US" sz="2400" dirty="0" smtClean="0"/>
              <a:t>So we should expect </a:t>
            </a:r>
            <a:r>
              <a:rPr lang="en-US" sz="2400" dirty="0" smtClean="0">
                <a:solidFill>
                  <a:srgbClr val="FF0000"/>
                </a:solidFill>
              </a:rPr>
              <a:t>Clouds to replace Compute Grids</a:t>
            </a:r>
          </a:p>
          <a:p>
            <a:pPr lvl="1"/>
            <a:r>
              <a:rPr lang="en-US" sz="2400" dirty="0" smtClean="0"/>
              <a:t>Current Grid technology involves “non-commercial” software solutions which are hard to evolve/sustain</a:t>
            </a:r>
          </a:p>
          <a:p>
            <a:pPr lvl="1"/>
            <a:r>
              <a:rPr lang="en-US" sz="2400" dirty="0" smtClean="0"/>
              <a:t>Maybe Clouds </a:t>
            </a:r>
            <a:r>
              <a:rPr lang="en-US" sz="2400" dirty="0" smtClean="0">
                <a:solidFill>
                  <a:srgbClr val="FF0000"/>
                </a:solidFill>
              </a:rPr>
              <a:t>~4% IT </a:t>
            </a:r>
            <a:r>
              <a:rPr lang="en-US" sz="2400" dirty="0" smtClean="0"/>
              <a:t>expenditure 2008 growing to </a:t>
            </a:r>
            <a:r>
              <a:rPr lang="en-US" sz="2400" dirty="0" smtClean="0">
                <a:solidFill>
                  <a:srgbClr val="FF0000"/>
                </a:solidFill>
              </a:rPr>
              <a:t>14% </a:t>
            </a:r>
            <a:r>
              <a:rPr lang="en-US" sz="2400" dirty="0" smtClean="0"/>
              <a:t>in 2012 (IDC Estimate)</a:t>
            </a:r>
          </a:p>
          <a:p>
            <a:r>
              <a:rPr lang="en-US" sz="2800" dirty="0" smtClean="0">
                <a:solidFill>
                  <a:srgbClr val="FF0000"/>
                </a:solidFill>
              </a:rPr>
              <a:t>Public Clouds </a:t>
            </a:r>
            <a:r>
              <a:rPr lang="en-US" sz="2800" dirty="0" smtClean="0"/>
              <a:t>are broadly accessible resources like Amazon and Microsoft Azure – powerful but not easy to optimize and perhaps data trust/privacy issues</a:t>
            </a:r>
          </a:p>
          <a:p>
            <a:r>
              <a:rPr lang="en-US" sz="2800" dirty="0" smtClean="0">
                <a:solidFill>
                  <a:srgbClr val="FF0000"/>
                </a:solidFill>
              </a:rPr>
              <a:t>Private Clouds </a:t>
            </a:r>
            <a:r>
              <a:rPr lang="en-US" sz="2800" dirty="0" smtClean="0"/>
              <a:t>run similar software and mechanisms but on “your own computers”</a:t>
            </a:r>
          </a:p>
          <a:p>
            <a:r>
              <a:rPr lang="en-US" sz="2800" dirty="0" smtClean="0">
                <a:solidFill>
                  <a:srgbClr val="FF0000"/>
                </a:solidFill>
              </a:rPr>
              <a:t>Services</a:t>
            </a:r>
            <a:r>
              <a:rPr lang="en-US" sz="2800" dirty="0" smtClean="0"/>
              <a:t> still are correct architecture with either REST (Web 2.0) or Web  </a:t>
            </a:r>
            <a:r>
              <a:rPr lang="en-US" sz="2800" dirty="0" smtClean="0"/>
              <a:t>Services</a:t>
            </a:r>
          </a:p>
          <a:p>
            <a:r>
              <a:rPr lang="en-US" sz="2800" dirty="0" smtClean="0">
                <a:solidFill>
                  <a:srgbClr val="FF0000"/>
                </a:solidFill>
              </a:rPr>
              <a:t>Clusters </a:t>
            </a:r>
            <a:r>
              <a:rPr lang="en-US" sz="2800" dirty="0" smtClean="0"/>
              <a:t>still critical concept</a:t>
            </a:r>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685800"/>
          </a:xfrm>
        </p:spPr>
        <p:txBody>
          <a:bodyPr>
            <a:normAutofit fontScale="90000"/>
          </a:bodyPr>
          <a:lstStyle/>
          <a:p>
            <a:r>
              <a:rPr lang="en-US" sz="3200" b="1" dirty="0" smtClean="0"/>
              <a:t>MapReduce “File/Data Repository” Parallelism</a:t>
            </a:r>
            <a:endParaRPr lang="en-US" sz="3200" b="1" dirty="0"/>
          </a:p>
        </p:txBody>
      </p:sp>
      <p:grpSp>
        <p:nvGrpSpPr>
          <p:cNvPr id="3" name="Group 65"/>
          <p:cNvGrpSpPr/>
          <p:nvPr/>
        </p:nvGrpSpPr>
        <p:grpSpPr>
          <a:xfrm>
            <a:off x="228600" y="2819400"/>
            <a:ext cx="7696200" cy="3810000"/>
            <a:chOff x="228600" y="3048000"/>
            <a:chExt cx="7696200" cy="3810000"/>
          </a:xfrm>
        </p:grpSpPr>
        <p:grpSp>
          <p:nvGrpSpPr>
            <p:cNvPr id="4" name="Group 51"/>
            <p:cNvGrpSpPr/>
            <p:nvPr/>
          </p:nvGrpSpPr>
          <p:grpSpPr>
            <a:xfrm>
              <a:off x="228600" y="3048000"/>
              <a:ext cx="7696200" cy="3810000"/>
              <a:chOff x="228600" y="3048000"/>
              <a:chExt cx="7696200" cy="3810000"/>
            </a:xfrm>
          </p:grpSpPr>
          <p:pic>
            <p:nvPicPr>
              <p:cNvPr id="2050" name="Picture 2"/>
              <p:cNvPicPr>
                <a:picLocks noChangeAspect="1" noChangeArrowheads="1"/>
              </p:cNvPicPr>
              <p:nvPr/>
            </p:nvPicPr>
            <p:blipFill>
              <a:blip r:embed="rId3" cstate="print"/>
              <a:srcRect/>
              <a:stretch>
                <a:fillRect/>
              </a:stretch>
            </p:blipFill>
            <p:spPr bwMode="auto">
              <a:xfrm>
                <a:off x="228600" y="3048000"/>
                <a:ext cx="2857500" cy="3810000"/>
              </a:xfrm>
              <a:prstGeom prst="rect">
                <a:avLst/>
              </a:prstGeom>
              <a:noFill/>
              <a:ln w="9525">
                <a:noFill/>
                <a:miter lim="800000"/>
                <a:headEnd/>
                <a:tailEnd/>
              </a:ln>
              <a:effectLst/>
            </p:spPr>
          </p:pic>
          <p:grpSp>
            <p:nvGrpSpPr>
              <p:cNvPr id="9" name="Group 13"/>
              <p:cNvGrpSpPr/>
              <p:nvPr/>
            </p:nvGrpSpPr>
            <p:grpSpPr>
              <a:xfrm>
                <a:off x="3581400" y="3080658"/>
                <a:ext cx="457200" cy="3668485"/>
                <a:chOff x="3581400" y="3037115"/>
                <a:chExt cx="457200" cy="3668485"/>
              </a:xfrm>
              <a:solidFill>
                <a:srgbClr val="92D050"/>
              </a:solidFill>
            </p:grpSpPr>
            <p:sp>
              <p:nvSpPr>
                <p:cNvPr id="5" name="Oval 4"/>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4"/>
              <p:cNvGrpSpPr/>
              <p:nvPr/>
            </p:nvGrpSpPr>
            <p:grpSpPr>
              <a:xfrm>
                <a:off x="4838700" y="3080658"/>
                <a:ext cx="457200" cy="3668485"/>
                <a:chOff x="3581400" y="3037115"/>
                <a:chExt cx="457200" cy="3668485"/>
              </a:xfrm>
              <a:solidFill>
                <a:srgbClr val="92D050"/>
              </a:solidFill>
            </p:grpSpPr>
            <p:sp>
              <p:nvSpPr>
                <p:cNvPr id="16" name="Oval 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1"/>
              <p:cNvGrpSpPr/>
              <p:nvPr/>
            </p:nvGrpSpPr>
            <p:grpSpPr>
              <a:xfrm>
                <a:off x="6096000" y="3080658"/>
                <a:ext cx="457200" cy="3668485"/>
                <a:chOff x="3581400" y="3037115"/>
                <a:chExt cx="457200" cy="3668485"/>
              </a:xfrm>
              <a:solidFill>
                <a:srgbClr val="92D050"/>
              </a:solidFill>
            </p:grpSpPr>
            <p:sp>
              <p:nvSpPr>
                <p:cNvPr id="23" name="Oval 22"/>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7467600" y="3048000"/>
                <a:ext cx="457200" cy="3733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4" name="Straight Arrow Connector 53"/>
            <p:cNvCxnSpPr/>
            <p:nvPr/>
          </p:nvCxnSpPr>
          <p:spPr>
            <a:xfrm>
              <a:off x="1219200" y="6553200"/>
              <a:ext cx="22860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447800" y="5867400"/>
              <a:ext cx="20574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524000" y="5257800"/>
              <a:ext cx="19812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133600" y="4572000"/>
              <a:ext cx="13716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2438400" y="3963988"/>
              <a:ext cx="1066800" cy="37941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2667000" y="3276600"/>
              <a:ext cx="838200" cy="8382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72"/>
          <p:cNvGrpSpPr/>
          <p:nvPr/>
        </p:nvGrpSpPr>
        <p:grpSpPr>
          <a:xfrm>
            <a:off x="4114800" y="3048000"/>
            <a:ext cx="685800" cy="3278188"/>
            <a:chOff x="4114800" y="3276600"/>
            <a:chExt cx="685800" cy="3278188"/>
          </a:xfrm>
        </p:grpSpPr>
        <p:cxnSp>
          <p:nvCxnSpPr>
            <p:cNvPr id="55" name="Straight Arrow Connector 54"/>
            <p:cNvCxnSpPr/>
            <p:nvPr/>
          </p:nvCxnSpPr>
          <p:spPr>
            <a:xfrm>
              <a:off x="4114800" y="65532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4114800" y="58978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114800" y="52425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114800" y="458724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14800" y="393192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114800" y="3276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p:cNvCxnSpPr/>
          <p:nvPr/>
        </p:nvCxnSpPr>
        <p:spPr>
          <a:xfrm>
            <a:off x="5334000" y="6324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334000" y="56692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5334000" y="50139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26" idx="0"/>
          </p:cNvCxnSpPr>
          <p:nvPr/>
        </p:nvCxnSpPr>
        <p:spPr>
          <a:xfrm>
            <a:off x="5334000" y="4358640"/>
            <a:ext cx="762000" cy="6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28" idx="0"/>
          </p:cNvCxnSpPr>
          <p:nvPr/>
        </p:nvCxnSpPr>
        <p:spPr>
          <a:xfrm>
            <a:off x="5334000" y="3703320"/>
            <a:ext cx="762000" cy="1959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334000" y="30480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629400" y="3124200"/>
            <a:ext cx="8382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6629400" y="37338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629400" y="44196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6629400" y="50292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6629400" y="5410200"/>
            <a:ext cx="685800" cy="228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6629400" y="59436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98"/>
          <p:cNvGrpSpPr/>
          <p:nvPr/>
        </p:nvGrpSpPr>
        <p:grpSpPr>
          <a:xfrm>
            <a:off x="228600" y="1218177"/>
            <a:ext cx="2743200" cy="915423"/>
            <a:chOff x="152400" y="1371600"/>
            <a:chExt cx="3048000" cy="1067823"/>
          </a:xfrm>
        </p:grpSpPr>
        <p:pic>
          <p:nvPicPr>
            <p:cNvPr id="2051" name="Picture 3"/>
            <p:cNvPicPr>
              <a:picLocks noChangeAspect="1" noChangeArrowheads="1"/>
            </p:cNvPicPr>
            <p:nvPr/>
          </p:nvPicPr>
          <p:blipFill>
            <a:blip r:embed="rId4" cstate="print"/>
            <a:srcRect/>
            <a:stretch>
              <a:fillRect/>
            </a:stretch>
          </p:blipFill>
          <p:spPr bwMode="auto">
            <a:xfrm>
              <a:off x="152400" y="1371600"/>
              <a:ext cx="1100137" cy="1035423"/>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t="42278"/>
            <a:stretch>
              <a:fillRect/>
            </a:stretch>
          </p:blipFill>
          <p:spPr bwMode="auto">
            <a:xfrm>
              <a:off x="1371600" y="1371600"/>
              <a:ext cx="1828800" cy="1067823"/>
            </a:xfrm>
            <a:prstGeom prst="rect">
              <a:avLst/>
            </a:prstGeom>
            <a:noFill/>
            <a:ln w="9525">
              <a:noFill/>
              <a:miter lim="800000"/>
              <a:headEnd/>
              <a:tailEnd/>
            </a:ln>
            <a:effectLst/>
          </p:spPr>
        </p:pic>
      </p:grpSp>
      <p:sp>
        <p:nvSpPr>
          <p:cNvPr id="100" name="TextBox 99"/>
          <p:cNvSpPr txBox="1"/>
          <p:nvPr/>
        </p:nvSpPr>
        <p:spPr>
          <a:xfrm>
            <a:off x="914400" y="838200"/>
            <a:ext cx="1390124" cy="369332"/>
          </a:xfrm>
          <a:prstGeom prst="rect">
            <a:avLst/>
          </a:prstGeom>
          <a:noFill/>
        </p:spPr>
        <p:txBody>
          <a:bodyPr wrap="none" rtlCol="0">
            <a:spAutoFit/>
          </a:bodyPr>
          <a:lstStyle/>
          <a:p>
            <a:r>
              <a:rPr lang="en-US" dirty="0" smtClean="0">
                <a:latin typeface="Arial" pitchFamily="34" charset="0"/>
                <a:cs typeface="Arial" pitchFamily="34" charset="0"/>
              </a:rPr>
              <a:t>Instruments</a:t>
            </a:r>
            <a:endParaRPr lang="en-US" dirty="0">
              <a:latin typeface="Arial" pitchFamily="34" charset="0"/>
              <a:cs typeface="Arial" pitchFamily="34" charset="0"/>
            </a:endParaRPr>
          </a:p>
        </p:txBody>
      </p:sp>
      <p:sp>
        <p:nvSpPr>
          <p:cNvPr id="101" name="TextBox 100"/>
          <p:cNvSpPr txBox="1"/>
          <p:nvPr/>
        </p:nvSpPr>
        <p:spPr>
          <a:xfrm>
            <a:off x="990600" y="2438400"/>
            <a:ext cx="748923" cy="369332"/>
          </a:xfrm>
          <a:prstGeom prst="rect">
            <a:avLst/>
          </a:prstGeom>
          <a:noFill/>
        </p:spPr>
        <p:txBody>
          <a:bodyPr wrap="none" rtlCol="0">
            <a:spAutoFit/>
          </a:bodyPr>
          <a:lstStyle/>
          <a:p>
            <a:r>
              <a:rPr lang="en-US" dirty="0" smtClean="0">
                <a:latin typeface="Arial" pitchFamily="34" charset="0"/>
                <a:cs typeface="Arial" pitchFamily="34" charset="0"/>
              </a:rPr>
              <a:t>Disks</a:t>
            </a:r>
            <a:endParaRPr lang="en-US" dirty="0">
              <a:latin typeface="Arial" pitchFamily="34" charset="0"/>
              <a:cs typeface="Arial" pitchFamily="34" charset="0"/>
            </a:endParaRPr>
          </a:p>
        </p:txBody>
      </p:sp>
      <p:cxnSp>
        <p:nvCxnSpPr>
          <p:cNvPr id="102" name="Straight Arrow Connector 101"/>
          <p:cNvCxnSpPr/>
          <p:nvPr/>
        </p:nvCxnSpPr>
        <p:spPr>
          <a:xfrm rot="5400000">
            <a:off x="380206"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1905000"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429000" y="2373868"/>
            <a:ext cx="710451" cy="369332"/>
          </a:xfrm>
          <a:prstGeom prst="rect">
            <a:avLst/>
          </a:prstGeom>
          <a:noFill/>
        </p:spPr>
        <p:txBody>
          <a:bodyPr wrap="none" rtlCol="0">
            <a:spAutoFit/>
          </a:bodyPr>
          <a:lstStyle/>
          <a:p>
            <a:r>
              <a:rPr lang="en-US" b="1" dirty="0" smtClean="0">
                <a:solidFill>
                  <a:srgbClr val="00B050"/>
                </a:solidFill>
              </a:rPr>
              <a:t>Map</a:t>
            </a:r>
            <a:r>
              <a:rPr lang="en-US" sz="2000" b="1" baseline="-25000" dirty="0" smtClean="0">
                <a:solidFill>
                  <a:srgbClr val="00B050"/>
                </a:solidFill>
              </a:rPr>
              <a:t>1</a:t>
            </a:r>
            <a:endParaRPr lang="en-US" b="1" baseline="-25000" dirty="0">
              <a:solidFill>
                <a:srgbClr val="00B050"/>
              </a:solidFill>
            </a:endParaRPr>
          </a:p>
        </p:txBody>
      </p:sp>
      <p:sp>
        <p:nvSpPr>
          <p:cNvPr id="109" name="TextBox 108"/>
          <p:cNvSpPr txBox="1"/>
          <p:nvPr/>
        </p:nvSpPr>
        <p:spPr>
          <a:xfrm>
            <a:off x="4724400" y="2373868"/>
            <a:ext cx="710451" cy="369332"/>
          </a:xfrm>
          <a:prstGeom prst="rect">
            <a:avLst/>
          </a:prstGeom>
          <a:noFill/>
        </p:spPr>
        <p:txBody>
          <a:bodyPr wrap="none" rtlCol="0">
            <a:spAutoFit/>
          </a:bodyPr>
          <a:lstStyle/>
          <a:p>
            <a:r>
              <a:rPr lang="en-US" b="1" dirty="0" smtClean="0">
                <a:solidFill>
                  <a:srgbClr val="00B050"/>
                </a:solidFill>
              </a:rPr>
              <a:t>Map</a:t>
            </a:r>
            <a:r>
              <a:rPr lang="en-US" sz="2000" b="1" baseline="-25000" dirty="0" smtClean="0">
                <a:solidFill>
                  <a:srgbClr val="00B050"/>
                </a:solidFill>
              </a:rPr>
              <a:t>2</a:t>
            </a:r>
            <a:endParaRPr lang="en-US" b="1" baseline="-25000" dirty="0">
              <a:solidFill>
                <a:srgbClr val="00B050"/>
              </a:solidFill>
            </a:endParaRPr>
          </a:p>
        </p:txBody>
      </p:sp>
      <p:sp>
        <p:nvSpPr>
          <p:cNvPr id="110" name="TextBox 109"/>
          <p:cNvSpPr txBox="1"/>
          <p:nvPr/>
        </p:nvSpPr>
        <p:spPr>
          <a:xfrm>
            <a:off x="5943600" y="2373868"/>
            <a:ext cx="710451" cy="369332"/>
          </a:xfrm>
          <a:prstGeom prst="rect">
            <a:avLst/>
          </a:prstGeom>
          <a:noFill/>
        </p:spPr>
        <p:txBody>
          <a:bodyPr wrap="none" rtlCol="0">
            <a:spAutoFit/>
          </a:bodyPr>
          <a:lstStyle/>
          <a:p>
            <a:r>
              <a:rPr lang="en-US" b="1" dirty="0" smtClean="0">
                <a:solidFill>
                  <a:srgbClr val="00B050"/>
                </a:solidFill>
              </a:rPr>
              <a:t>Map</a:t>
            </a:r>
            <a:r>
              <a:rPr lang="en-US" sz="2000" b="1" baseline="-25000" dirty="0" smtClean="0">
                <a:solidFill>
                  <a:srgbClr val="00B050"/>
                </a:solidFill>
              </a:rPr>
              <a:t>3</a:t>
            </a:r>
            <a:endParaRPr lang="en-US" b="1" baseline="-25000" dirty="0">
              <a:solidFill>
                <a:srgbClr val="00B050"/>
              </a:solidFill>
            </a:endParaRPr>
          </a:p>
        </p:txBody>
      </p:sp>
      <p:sp>
        <p:nvSpPr>
          <p:cNvPr id="111" name="TextBox 110"/>
          <p:cNvSpPr txBox="1"/>
          <p:nvPr/>
        </p:nvSpPr>
        <p:spPr>
          <a:xfrm>
            <a:off x="6858000" y="2209800"/>
            <a:ext cx="884986" cy="369332"/>
          </a:xfrm>
          <a:prstGeom prst="rect">
            <a:avLst/>
          </a:prstGeom>
          <a:noFill/>
        </p:spPr>
        <p:txBody>
          <a:bodyPr wrap="none" rtlCol="0">
            <a:spAutoFit/>
          </a:bodyPr>
          <a:lstStyle/>
          <a:p>
            <a:r>
              <a:rPr lang="en-US" b="1" dirty="0" smtClean="0">
                <a:solidFill>
                  <a:srgbClr val="FFC000"/>
                </a:solidFill>
              </a:rPr>
              <a:t>Reduce</a:t>
            </a:r>
            <a:endParaRPr lang="en-US" b="1" baseline="-25000" dirty="0">
              <a:solidFill>
                <a:srgbClr val="FFC000"/>
              </a:solidFill>
            </a:endParaRPr>
          </a:p>
        </p:txBody>
      </p:sp>
      <p:sp>
        <p:nvSpPr>
          <p:cNvPr id="112" name="TextBox 111"/>
          <p:cNvSpPr txBox="1"/>
          <p:nvPr/>
        </p:nvSpPr>
        <p:spPr>
          <a:xfrm>
            <a:off x="4648200" y="1828800"/>
            <a:ext cx="1787669" cy="369332"/>
          </a:xfrm>
          <a:prstGeom prst="rect">
            <a:avLst/>
          </a:prstGeom>
          <a:noFill/>
        </p:spPr>
        <p:txBody>
          <a:bodyPr wrap="none" rtlCol="0">
            <a:spAutoFit/>
          </a:bodyPr>
          <a:lstStyle/>
          <a:p>
            <a:r>
              <a:rPr lang="en-US" dirty="0" smtClean="0">
                <a:latin typeface="Arial" pitchFamily="34" charset="0"/>
                <a:cs typeface="Arial" pitchFamily="34" charset="0"/>
              </a:rPr>
              <a:t>Communication</a:t>
            </a:r>
            <a:endParaRPr lang="en-US" dirty="0">
              <a:latin typeface="Arial" pitchFamily="34" charset="0"/>
              <a:cs typeface="Arial" pitchFamily="34" charset="0"/>
            </a:endParaRPr>
          </a:p>
        </p:txBody>
      </p:sp>
      <p:cxnSp>
        <p:nvCxnSpPr>
          <p:cNvPr id="114" name="Straight Arrow Connector 113"/>
          <p:cNvCxnSpPr/>
          <p:nvPr/>
        </p:nvCxnSpPr>
        <p:spPr>
          <a:xfrm rot="5400000">
            <a:off x="4114800"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5334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77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3048000" y="685800"/>
            <a:ext cx="6096000" cy="923330"/>
          </a:xfrm>
          <a:prstGeom prst="rect">
            <a:avLst/>
          </a:prstGeom>
          <a:noFill/>
        </p:spPr>
        <p:txBody>
          <a:bodyPr wrap="square" rtlCol="0">
            <a:spAutoFit/>
          </a:bodyPr>
          <a:lstStyle/>
          <a:p>
            <a:r>
              <a:rPr lang="en-US" b="1" dirty="0" smtClean="0"/>
              <a:t>Map</a:t>
            </a:r>
            <a:r>
              <a:rPr lang="en-US" dirty="0" smtClean="0"/>
              <a:t>      = (data parallel) computation reading and writing data</a:t>
            </a:r>
          </a:p>
          <a:p>
            <a:r>
              <a:rPr lang="en-US" b="1" dirty="0" smtClean="0"/>
              <a:t>Reduce</a:t>
            </a:r>
            <a:r>
              <a:rPr lang="en-US" dirty="0" smtClean="0"/>
              <a:t> = Collective/Consolidation phase e.g. forming multiple global sums as in histogram</a:t>
            </a:r>
            <a:endParaRPr lang="en-US" dirty="0"/>
          </a:p>
        </p:txBody>
      </p:sp>
      <p:sp>
        <p:nvSpPr>
          <p:cNvPr id="118" name="TextBox 117"/>
          <p:cNvSpPr txBox="1"/>
          <p:nvPr/>
        </p:nvSpPr>
        <p:spPr>
          <a:xfrm>
            <a:off x="8153400" y="2133600"/>
            <a:ext cx="848758" cy="646331"/>
          </a:xfrm>
          <a:prstGeom prst="rect">
            <a:avLst/>
          </a:prstGeom>
          <a:noFill/>
        </p:spPr>
        <p:txBody>
          <a:bodyPr wrap="none" rtlCol="0">
            <a:spAutoFit/>
          </a:bodyPr>
          <a:lstStyle/>
          <a:p>
            <a:r>
              <a:rPr lang="en-US" b="1" dirty="0" smtClean="0"/>
              <a:t>Portals</a:t>
            </a:r>
            <a:br>
              <a:rPr lang="en-US" b="1" dirty="0" smtClean="0"/>
            </a:br>
            <a:r>
              <a:rPr lang="en-US" b="1" dirty="0" smtClean="0"/>
              <a:t>/Users</a:t>
            </a:r>
            <a:endParaRPr lang="en-US" b="1" dirty="0"/>
          </a:p>
        </p:txBody>
      </p:sp>
      <p:pic>
        <p:nvPicPr>
          <p:cNvPr id="2053" name="Picture 5"/>
          <p:cNvPicPr>
            <a:picLocks noChangeAspect="1" noChangeArrowheads="1"/>
          </p:cNvPicPr>
          <p:nvPr/>
        </p:nvPicPr>
        <p:blipFill>
          <a:blip r:embed="rId6" cstate="print"/>
          <a:srcRect/>
          <a:stretch>
            <a:fillRect/>
          </a:stretch>
        </p:blipFill>
        <p:spPr bwMode="auto">
          <a:xfrm>
            <a:off x="8229600" y="3124200"/>
            <a:ext cx="765149" cy="7715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flipH="1">
            <a:off x="8229600" y="4191000"/>
            <a:ext cx="762000" cy="7620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cstate="print"/>
          <a:srcRect/>
          <a:stretch>
            <a:fillRect/>
          </a:stretch>
        </p:blipFill>
        <p:spPr bwMode="auto">
          <a:xfrm>
            <a:off x="8153400" y="5257800"/>
            <a:ext cx="866775" cy="733425"/>
          </a:xfrm>
          <a:prstGeom prst="rect">
            <a:avLst/>
          </a:prstGeom>
          <a:noFill/>
          <a:ln w="9525">
            <a:noFill/>
            <a:miter lim="800000"/>
            <a:headEnd/>
            <a:tailEnd/>
          </a:ln>
          <a:effectLst/>
        </p:spPr>
      </p:pic>
      <p:grpSp>
        <p:nvGrpSpPr>
          <p:cNvPr id="292" name="Group 291"/>
          <p:cNvGrpSpPr/>
          <p:nvPr/>
        </p:nvGrpSpPr>
        <p:grpSpPr>
          <a:xfrm>
            <a:off x="3505200" y="1676400"/>
            <a:ext cx="3352800" cy="4876800"/>
            <a:chOff x="228600" y="1905000"/>
            <a:chExt cx="3124200" cy="4724400"/>
          </a:xfrm>
        </p:grpSpPr>
        <p:grpSp>
          <p:nvGrpSpPr>
            <p:cNvPr id="293" name="Group 163"/>
            <p:cNvGrpSpPr/>
            <p:nvPr/>
          </p:nvGrpSpPr>
          <p:grpSpPr>
            <a:xfrm>
              <a:off x="228600" y="1905000"/>
              <a:ext cx="3124200" cy="4724400"/>
              <a:chOff x="228600" y="1905000"/>
              <a:chExt cx="3124200" cy="4724400"/>
            </a:xfrm>
          </p:grpSpPr>
          <p:sp>
            <p:nvSpPr>
              <p:cNvPr id="295" name="Rectangle 294"/>
              <p:cNvSpPr/>
              <p:nvPr/>
            </p:nvSpPr>
            <p:spPr>
              <a:xfrm>
                <a:off x="228600" y="1905000"/>
                <a:ext cx="31242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96" name="Group 94"/>
              <p:cNvGrpSpPr/>
              <p:nvPr/>
            </p:nvGrpSpPr>
            <p:grpSpPr>
              <a:xfrm>
                <a:off x="304800" y="2895600"/>
                <a:ext cx="685801" cy="3668485"/>
                <a:chOff x="304800" y="2895600"/>
                <a:chExt cx="685801" cy="3668485"/>
              </a:xfrm>
            </p:grpSpPr>
            <p:grpSp>
              <p:nvGrpSpPr>
                <p:cNvPr id="338" name="Group 13"/>
                <p:cNvGrpSpPr/>
                <p:nvPr/>
              </p:nvGrpSpPr>
              <p:grpSpPr>
                <a:xfrm>
                  <a:off x="304800" y="2895600"/>
                  <a:ext cx="457200" cy="3668485"/>
                  <a:chOff x="3581400" y="3037115"/>
                  <a:chExt cx="457200" cy="3668485"/>
                </a:xfrm>
                <a:solidFill>
                  <a:srgbClr val="92D050"/>
                </a:solidFill>
              </p:grpSpPr>
              <p:sp>
                <p:nvSpPr>
                  <p:cNvPr id="348" name="Oval 347"/>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9"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0"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1"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2" name="Oval 351"/>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3" name="Oval 352"/>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9" name="Group 81"/>
                <p:cNvGrpSpPr/>
                <p:nvPr/>
              </p:nvGrpSpPr>
              <p:grpSpPr>
                <a:xfrm>
                  <a:off x="838200" y="3048000"/>
                  <a:ext cx="152401" cy="838200"/>
                  <a:chOff x="838200" y="3048000"/>
                  <a:chExt cx="152401" cy="838200"/>
                </a:xfrm>
              </p:grpSpPr>
              <p:cxnSp>
                <p:nvCxnSpPr>
                  <p:cNvPr id="346" name="Straight Arrow Connector 345"/>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7" name="Straight Arrow Connector 346"/>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40" name="Group 82"/>
                <p:cNvGrpSpPr/>
                <p:nvPr/>
              </p:nvGrpSpPr>
              <p:grpSpPr>
                <a:xfrm>
                  <a:off x="838200" y="4343400"/>
                  <a:ext cx="152401" cy="838200"/>
                  <a:chOff x="838200" y="3048000"/>
                  <a:chExt cx="152401" cy="838200"/>
                </a:xfrm>
              </p:grpSpPr>
              <p:cxnSp>
                <p:nvCxnSpPr>
                  <p:cNvPr id="344" name="Straight Arrow Connector 343"/>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5" name="Straight Arrow Connector 344"/>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41" name="Group 87"/>
                <p:cNvGrpSpPr/>
                <p:nvPr/>
              </p:nvGrpSpPr>
              <p:grpSpPr>
                <a:xfrm>
                  <a:off x="838200" y="5638800"/>
                  <a:ext cx="152401" cy="838200"/>
                  <a:chOff x="838200" y="3048000"/>
                  <a:chExt cx="152401" cy="838200"/>
                </a:xfrm>
              </p:grpSpPr>
              <p:cxnSp>
                <p:nvCxnSpPr>
                  <p:cNvPr id="342" name="Straight Arrow Connector 34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3" name="Straight Arrow Connector 34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97" name="Group 95"/>
              <p:cNvGrpSpPr/>
              <p:nvPr/>
            </p:nvGrpSpPr>
            <p:grpSpPr>
              <a:xfrm>
                <a:off x="1143000" y="2895600"/>
                <a:ext cx="685801" cy="3668485"/>
                <a:chOff x="304800" y="2895600"/>
                <a:chExt cx="685801" cy="3668485"/>
              </a:xfrm>
            </p:grpSpPr>
            <p:grpSp>
              <p:nvGrpSpPr>
                <p:cNvPr id="322" name="Group 13"/>
                <p:cNvGrpSpPr/>
                <p:nvPr/>
              </p:nvGrpSpPr>
              <p:grpSpPr>
                <a:xfrm>
                  <a:off x="304800" y="2895600"/>
                  <a:ext cx="457200" cy="3668485"/>
                  <a:chOff x="3581400" y="3037115"/>
                  <a:chExt cx="457200" cy="3668485"/>
                </a:xfrm>
                <a:solidFill>
                  <a:srgbClr val="92D050"/>
                </a:solidFill>
              </p:grpSpPr>
              <p:sp>
                <p:nvSpPr>
                  <p:cNvPr id="332" name="Oval 331"/>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3" name="Oval 332"/>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4" name="Oval 333"/>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5" name="Oval 334"/>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6" name="Oval 335"/>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 name="Oval 336"/>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3" name="Group 97"/>
                <p:cNvGrpSpPr/>
                <p:nvPr/>
              </p:nvGrpSpPr>
              <p:grpSpPr>
                <a:xfrm>
                  <a:off x="838200" y="3048000"/>
                  <a:ext cx="152401" cy="838200"/>
                  <a:chOff x="838200" y="3048000"/>
                  <a:chExt cx="152401" cy="838200"/>
                </a:xfrm>
              </p:grpSpPr>
              <p:cxnSp>
                <p:nvCxnSpPr>
                  <p:cNvPr id="330" name="Straight Arrow Connector 329"/>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31" name="Straight Arrow Connector 330"/>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24" name="Group 98"/>
                <p:cNvGrpSpPr/>
                <p:nvPr/>
              </p:nvGrpSpPr>
              <p:grpSpPr>
                <a:xfrm>
                  <a:off x="838200" y="4343400"/>
                  <a:ext cx="152401" cy="838200"/>
                  <a:chOff x="838200" y="3048000"/>
                  <a:chExt cx="152401" cy="838200"/>
                </a:xfrm>
              </p:grpSpPr>
              <p:cxnSp>
                <p:nvCxnSpPr>
                  <p:cNvPr id="328" name="Straight Arrow Connector 327"/>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9" name="Straight Arrow Connector 328"/>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25" name="Group 102"/>
                <p:cNvGrpSpPr/>
                <p:nvPr/>
              </p:nvGrpSpPr>
              <p:grpSpPr>
                <a:xfrm>
                  <a:off x="838200" y="5638800"/>
                  <a:ext cx="152401" cy="838200"/>
                  <a:chOff x="838200" y="3048000"/>
                  <a:chExt cx="152401" cy="838200"/>
                </a:xfrm>
              </p:grpSpPr>
              <p:cxnSp>
                <p:nvCxnSpPr>
                  <p:cNvPr id="326" name="Straight Arrow Connector 325"/>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7" name="Straight Arrow Connector 326"/>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98" name="Group 127"/>
              <p:cNvGrpSpPr/>
              <p:nvPr/>
            </p:nvGrpSpPr>
            <p:grpSpPr>
              <a:xfrm>
                <a:off x="1981200" y="2895600"/>
                <a:ext cx="685801" cy="3668485"/>
                <a:chOff x="304800" y="2895600"/>
                <a:chExt cx="685801" cy="3668485"/>
              </a:xfrm>
            </p:grpSpPr>
            <p:grpSp>
              <p:nvGrpSpPr>
                <p:cNvPr id="306" name="Group 13"/>
                <p:cNvGrpSpPr/>
                <p:nvPr/>
              </p:nvGrpSpPr>
              <p:grpSpPr>
                <a:xfrm>
                  <a:off x="304800" y="2895600"/>
                  <a:ext cx="457200" cy="3668485"/>
                  <a:chOff x="3581400" y="3037115"/>
                  <a:chExt cx="457200" cy="3668485"/>
                </a:xfrm>
                <a:solidFill>
                  <a:srgbClr val="92D050"/>
                </a:solidFill>
              </p:grpSpPr>
              <p:sp>
                <p:nvSpPr>
                  <p:cNvPr id="316" name="Oval 3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7" name="Oval 3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8" name="Oval 3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9" name="Oval 3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 name="Oval 3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 name="Oval 3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7" name="Group 129"/>
                <p:cNvGrpSpPr/>
                <p:nvPr/>
              </p:nvGrpSpPr>
              <p:grpSpPr>
                <a:xfrm>
                  <a:off x="838200" y="3048000"/>
                  <a:ext cx="152401" cy="838200"/>
                  <a:chOff x="838200" y="3048000"/>
                  <a:chExt cx="152401" cy="838200"/>
                </a:xfrm>
              </p:grpSpPr>
              <p:cxnSp>
                <p:nvCxnSpPr>
                  <p:cNvPr id="314" name="Straight Arrow Connector 313"/>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8" name="Group 130"/>
                <p:cNvGrpSpPr/>
                <p:nvPr/>
              </p:nvGrpSpPr>
              <p:grpSpPr>
                <a:xfrm>
                  <a:off x="838200" y="4343400"/>
                  <a:ext cx="152401" cy="838200"/>
                  <a:chOff x="838200" y="3048000"/>
                  <a:chExt cx="152401" cy="838200"/>
                </a:xfrm>
              </p:grpSpPr>
              <p:cxnSp>
                <p:nvCxnSpPr>
                  <p:cNvPr id="312" name="Straight Arrow Connector 31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9" name="Group 131"/>
                <p:cNvGrpSpPr/>
                <p:nvPr/>
              </p:nvGrpSpPr>
              <p:grpSpPr>
                <a:xfrm>
                  <a:off x="838200" y="5638800"/>
                  <a:ext cx="152401" cy="838200"/>
                  <a:chOff x="838200" y="3048000"/>
                  <a:chExt cx="152401" cy="838200"/>
                </a:xfrm>
              </p:grpSpPr>
              <p:cxnSp>
                <p:nvCxnSpPr>
                  <p:cNvPr id="310" name="Straight Arrow Connector 309"/>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99" name="Group 13"/>
              <p:cNvGrpSpPr/>
              <p:nvPr/>
            </p:nvGrpSpPr>
            <p:grpSpPr>
              <a:xfrm>
                <a:off x="2819400" y="2895600"/>
                <a:ext cx="457200" cy="3668485"/>
                <a:chOff x="3581400" y="3037115"/>
                <a:chExt cx="457200" cy="3668485"/>
              </a:xfrm>
              <a:solidFill>
                <a:srgbClr val="92D050"/>
              </a:solidFill>
            </p:grpSpPr>
            <p:sp>
              <p:nvSpPr>
                <p:cNvPr id="300" name="Oval 299"/>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1" name="Oval 300"/>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2" name="Oval 301"/>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3" name="Oval 302"/>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4" name="Oval 303"/>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5" name="Oval 304"/>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94" name="Rectangle 293"/>
            <p:cNvSpPr/>
            <p:nvPr/>
          </p:nvSpPr>
          <p:spPr>
            <a:xfrm>
              <a:off x="228600" y="1905000"/>
              <a:ext cx="31242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Iterative MapReduce</a:t>
              </a:r>
            </a:p>
            <a:p>
              <a:r>
                <a:rPr lang="en-US" dirty="0" smtClean="0">
                  <a:solidFill>
                    <a:schemeClr val="tx1"/>
                  </a:solidFill>
                </a:rPr>
                <a:t>Map        </a:t>
              </a:r>
              <a:r>
                <a:rPr lang="en-US" dirty="0" err="1" smtClean="0">
                  <a:solidFill>
                    <a:schemeClr val="tx1"/>
                  </a:solidFill>
                </a:rPr>
                <a:t>Map</a:t>
              </a:r>
              <a:r>
                <a:rPr lang="en-US" dirty="0" smtClean="0">
                  <a:solidFill>
                    <a:schemeClr val="tx1"/>
                  </a:solidFill>
                </a:rPr>
                <a:t>         </a:t>
              </a:r>
              <a:r>
                <a:rPr lang="en-US" dirty="0" err="1" smtClean="0">
                  <a:solidFill>
                    <a:schemeClr val="tx1"/>
                  </a:solidFill>
                </a:rPr>
                <a:t>Map</a:t>
              </a:r>
              <a:r>
                <a:rPr lang="en-US" dirty="0" smtClean="0">
                  <a:solidFill>
                    <a:schemeClr val="tx1"/>
                  </a:solidFill>
                </a:rPr>
                <a:t>         </a:t>
              </a:r>
              <a:r>
                <a:rPr lang="en-US" dirty="0" err="1" smtClean="0">
                  <a:solidFill>
                    <a:schemeClr val="tx1"/>
                  </a:solidFill>
                </a:rPr>
                <a:t>Map</a:t>
              </a:r>
              <a:endParaRPr lang="en-US" dirty="0" smtClean="0">
                <a:solidFill>
                  <a:schemeClr val="tx1"/>
                </a:solidFill>
              </a:endParaRPr>
            </a:p>
            <a:p>
              <a:r>
                <a:rPr lang="en-US" dirty="0" smtClean="0">
                  <a:solidFill>
                    <a:schemeClr val="tx1"/>
                  </a:solidFill>
                </a:rPr>
                <a:t>      Reduce    </a:t>
              </a:r>
              <a:r>
                <a:rPr lang="en-US" dirty="0" err="1" smtClean="0">
                  <a:solidFill>
                    <a:schemeClr val="tx1"/>
                  </a:solidFill>
                </a:rPr>
                <a:t>Reduce</a:t>
              </a:r>
              <a:r>
                <a:rPr lang="en-US" dirty="0" smtClean="0">
                  <a:solidFill>
                    <a:schemeClr val="tx1"/>
                  </a:solidFill>
                </a:rPr>
                <a:t>    </a:t>
              </a:r>
              <a:r>
                <a:rPr lang="en-US" dirty="0" err="1" smtClean="0">
                  <a:solidFill>
                    <a:schemeClr val="tx1"/>
                  </a:solidFill>
                </a:rPr>
                <a:t>Reduce</a:t>
              </a:r>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additive="base">
                                        <p:cTn id="7" dur="500" fill="hold"/>
                                        <p:tgtEl>
                                          <p:spTgt spid="292"/>
                                        </p:tgtEl>
                                        <p:attrNameLst>
                                          <p:attrName>ppt_x</p:attrName>
                                        </p:attrNameLst>
                                      </p:cBhvr>
                                      <p:tavLst>
                                        <p:tav tm="0">
                                          <p:val>
                                            <p:strVal val="#ppt_x"/>
                                          </p:val>
                                        </p:tav>
                                        <p:tav tm="100000">
                                          <p:val>
                                            <p:strVal val="#ppt_x"/>
                                          </p:val>
                                        </p:tav>
                                      </p:tavLst>
                                    </p:anim>
                                    <p:anim calcmode="lin" valueType="num">
                                      <p:cBhvr additive="base">
                                        <p:cTn id="8" dur="500" fill="hold"/>
                                        <p:tgtEl>
                                          <p:spTgt spid="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143000"/>
          </a:xfrm>
        </p:spPr>
        <p:txBody>
          <a:bodyPr>
            <a:normAutofit/>
          </a:bodyPr>
          <a:lstStyle/>
          <a:p>
            <a:pPr algn="r"/>
            <a:r>
              <a:rPr lang="en-US" sz="3200" dirty="0" smtClean="0"/>
              <a:t>Cloud Computing: Infrastructure and Runtimes</a:t>
            </a:r>
            <a:endParaRPr lang="en-US" sz="3200" dirty="0"/>
          </a:p>
        </p:txBody>
      </p:sp>
      <p:sp>
        <p:nvSpPr>
          <p:cNvPr id="3" name="Content Placeholder 2"/>
          <p:cNvSpPr>
            <a:spLocks noGrp="1"/>
          </p:cNvSpPr>
          <p:nvPr>
            <p:ph idx="1"/>
          </p:nvPr>
        </p:nvSpPr>
        <p:spPr>
          <a:xfrm>
            <a:off x="0" y="1295400"/>
            <a:ext cx="8991600" cy="5562600"/>
          </a:xfrm>
        </p:spPr>
        <p:txBody>
          <a:bodyPr>
            <a:normAutofit/>
          </a:bodyPr>
          <a:lstStyle/>
          <a:p>
            <a:r>
              <a:rPr lang="en-US" sz="2400" dirty="0" smtClean="0">
                <a:solidFill>
                  <a:srgbClr val="FF0000"/>
                </a:solidFill>
              </a:rPr>
              <a:t>Cloud infrastructure: </a:t>
            </a:r>
            <a:r>
              <a:rPr lang="en-US" sz="2400" dirty="0" smtClean="0"/>
              <a:t>outsourcing of servers, computing, data, file space, utility computing, etc.</a:t>
            </a:r>
          </a:p>
          <a:p>
            <a:pPr lvl="1"/>
            <a:r>
              <a:rPr lang="en-US" sz="2400" dirty="0" smtClean="0"/>
              <a:t>Handled through Web services that control virtual machine lifecycles.</a:t>
            </a:r>
          </a:p>
          <a:p>
            <a:r>
              <a:rPr lang="en-US" sz="2400" dirty="0" smtClean="0">
                <a:solidFill>
                  <a:srgbClr val="FF0000"/>
                </a:solidFill>
              </a:rPr>
              <a:t>Cloud runtimes:</a:t>
            </a:r>
            <a:r>
              <a:rPr lang="en-US" sz="2400" dirty="0" smtClean="0">
                <a:solidFill>
                  <a:srgbClr val="DDF53D"/>
                </a:solidFill>
              </a:rPr>
              <a:t> </a:t>
            </a:r>
            <a:r>
              <a:rPr lang="en-US" sz="2400" dirty="0" smtClean="0"/>
              <a:t>tools (for using clouds) to do data-parallel computations. </a:t>
            </a:r>
          </a:p>
          <a:p>
            <a:pPr lvl="1"/>
            <a:r>
              <a:rPr lang="en-US" sz="2400" dirty="0" smtClean="0"/>
              <a:t>Apache </a:t>
            </a:r>
            <a:r>
              <a:rPr lang="en-US" sz="2400" dirty="0" err="1" smtClean="0"/>
              <a:t>Hadoop</a:t>
            </a:r>
            <a:r>
              <a:rPr lang="en-US" sz="2400" dirty="0" smtClean="0"/>
              <a:t>, Google </a:t>
            </a:r>
            <a:r>
              <a:rPr lang="en-US" sz="2400" dirty="0" err="1" smtClean="0"/>
              <a:t>MapReduce</a:t>
            </a:r>
            <a:r>
              <a:rPr lang="en-US" sz="2400" dirty="0" smtClean="0"/>
              <a:t>, Microsoft Dryad, and others </a:t>
            </a:r>
          </a:p>
          <a:p>
            <a:pPr lvl="1"/>
            <a:r>
              <a:rPr lang="en-US" sz="2400" dirty="0" smtClean="0"/>
              <a:t>Designed for information retrieval but are excellent for a wide range of </a:t>
            </a:r>
            <a:r>
              <a:rPr lang="en-US" sz="2400" dirty="0" smtClean="0">
                <a:solidFill>
                  <a:srgbClr val="FF0000"/>
                </a:solidFill>
              </a:rPr>
              <a:t>science data analysis applications</a:t>
            </a:r>
            <a:endParaRPr lang="en-US" sz="2400" dirty="0" smtClean="0"/>
          </a:p>
          <a:p>
            <a:pPr lvl="1"/>
            <a:r>
              <a:rPr lang="en-US" sz="2400" dirty="0" smtClean="0"/>
              <a:t>Can also do much traditional parallel computing for data-mining if extended to support </a:t>
            </a:r>
            <a:r>
              <a:rPr lang="en-US" sz="2400" dirty="0" smtClean="0">
                <a:solidFill>
                  <a:srgbClr val="FF0000"/>
                </a:solidFill>
              </a:rPr>
              <a:t>iterative</a:t>
            </a:r>
            <a:r>
              <a:rPr lang="en-US" sz="2400" dirty="0" smtClean="0"/>
              <a:t> operations</a:t>
            </a:r>
          </a:p>
          <a:p>
            <a:pPr lvl="1"/>
            <a:r>
              <a:rPr lang="en-US" sz="2400" dirty="0" smtClean="0"/>
              <a:t>Not usually on Virtual Machines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dirty="0" smtClean="0">
                <a:solidFill>
                  <a:srgbClr val="002060"/>
                </a:solidFill>
              </a:rPr>
              <a:t>MapReduce</a:t>
            </a:r>
            <a:endParaRPr lang="en-US" dirty="0">
              <a:solidFill>
                <a:srgbClr val="002060"/>
              </a:solidFill>
            </a:endParaRPr>
          </a:p>
        </p:txBody>
      </p:sp>
      <p:sp>
        <p:nvSpPr>
          <p:cNvPr id="5" name="Content Placeholder 2"/>
          <p:cNvSpPr>
            <a:spLocks noGrp="1"/>
          </p:cNvSpPr>
          <p:nvPr>
            <p:ph idx="1"/>
          </p:nvPr>
        </p:nvSpPr>
        <p:spPr>
          <a:xfrm>
            <a:off x="533400" y="4114800"/>
            <a:ext cx="8077200" cy="2438400"/>
          </a:xfrm>
        </p:spPr>
        <p:txBody>
          <a:bodyPr>
            <a:normAutofit fontScale="85000" lnSpcReduction="10000"/>
          </a:bodyPr>
          <a:lstStyle/>
          <a:p>
            <a:r>
              <a:rPr lang="en-US" dirty="0" smtClean="0">
                <a:solidFill>
                  <a:srgbClr val="002060"/>
                </a:solidFill>
              </a:rPr>
              <a:t>Implementations support:</a:t>
            </a:r>
          </a:p>
          <a:p>
            <a:pPr lvl="1"/>
            <a:r>
              <a:rPr lang="en-US" dirty="0" smtClean="0">
                <a:solidFill>
                  <a:srgbClr val="002060"/>
                </a:solidFill>
              </a:rPr>
              <a:t>Splitting of data</a:t>
            </a:r>
          </a:p>
          <a:p>
            <a:pPr lvl="1"/>
            <a:r>
              <a:rPr lang="en-US" dirty="0" smtClean="0">
                <a:solidFill>
                  <a:srgbClr val="002060"/>
                </a:solidFill>
              </a:rPr>
              <a:t>Passing the output of map functions to reduce functions</a:t>
            </a:r>
          </a:p>
          <a:p>
            <a:pPr lvl="1"/>
            <a:r>
              <a:rPr lang="en-US" dirty="0" smtClean="0">
                <a:solidFill>
                  <a:srgbClr val="002060"/>
                </a:solidFill>
              </a:rPr>
              <a:t>Sorting the inputs to the reduce function based on the intermediate keys</a:t>
            </a:r>
          </a:p>
          <a:p>
            <a:pPr lvl="1"/>
            <a:r>
              <a:rPr lang="en-US" dirty="0" smtClean="0">
                <a:solidFill>
                  <a:srgbClr val="002060"/>
                </a:solidFill>
              </a:rPr>
              <a:t>Quality of services</a:t>
            </a:r>
          </a:p>
          <a:p>
            <a:endParaRPr lang="en-US" dirty="0"/>
          </a:p>
        </p:txBody>
      </p:sp>
      <p:grpSp>
        <p:nvGrpSpPr>
          <p:cNvPr id="2" name="Group 5"/>
          <p:cNvGrpSpPr/>
          <p:nvPr/>
        </p:nvGrpSpPr>
        <p:grpSpPr>
          <a:xfrm>
            <a:off x="609600" y="1295400"/>
            <a:ext cx="7848600" cy="2590800"/>
            <a:chOff x="685800" y="1447800"/>
            <a:chExt cx="7848600" cy="2590800"/>
          </a:xfrm>
        </p:grpSpPr>
        <p:sp>
          <p:nvSpPr>
            <p:cNvPr id="7" name="AutoShape 9"/>
            <p:cNvSpPr>
              <a:spLocks noChangeArrowheads="1"/>
            </p:cNvSpPr>
            <p:nvPr/>
          </p:nvSpPr>
          <p:spPr bwMode="auto">
            <a:xfrm>
              <a:off x="685800" y="1447800"/>
              <a:ext cx="7848600" cy="2590800"/>
            </a:xfrm>
            <a:prstGeom prst="roundRect">
              <a:avLst>
                <a:gd name="adj" fmla="val 7556"/>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Oval 10"/>
            <p:cNvSpPr>
              <a:spLocks noChangeArrowheads="1"/>
            </p:cNvSpPr>
            <p:nvPr/>
          </p:nvSpPr>
          <p:spPr bwMode="auto">
            <a:xfrm>
              <a:off x="4345907" y="3036369"/>
              <a:ext cx="269457" cy="28023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Oval 11"/>
            <p:cNvSpPr>
              <a:spLocks noChangeArrowheads="1"/>
            </p:cNvSpPr>
            <p:nvPr/>
          </p:nvSpPr>
          <p:spPr bwMode="auto">
            <a:xfrm>
              <a:off x="4960269" y="3036369"/>
              <a:ext cx="269457" cy="28023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Oval 12"/>
            <p:cNvSpPr>
              <a:spLocks noChangeArrowheads="1"/>
            </p:cNvSpPr>
            <p:nvPr/>
          </p:nvSpPr>
          <p:spPr bwMode="auto">
            <a:xfrm>
              <a:off x="4007468"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Oval 13"/>
            <p:cNvSpPr>
              <a:spLocks noChangeArrowheads="1"/>
            </p:cNvSpPr>
            <p:nvPr/>
          </p:nvSpPr>
          <p:spPr bwMode="auto">
            <a:xfrm>
              <a:off x="5619900" y="3036369"/>
              <a:ext cx="269457" cy="28023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Oval 14"/>
            <p:cNvSpPr>
              <a:spLocks noChangeArrowheads="1"/>
            </p:cNvSpPr>
            <p:nvPr/>
          </p:nvSpPr>
          <p:spPr bwMode="auto">
            <a:xfrm>
              <a:off x="4615364"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3" name="Group 15"/>
            <p:cNvGrpSpPr>
              <a:grpSpLocks/>
            </p:cNvGrpSpPr>
            <p:nvPr/>
          </p:nvGrpSpPr>
          <p:grpSpPr bwMode="auto">
            <a:xfrm>
              <a:off x="990600" y="2362200"/>
              <a:ext cx="2590383" cy="304513"/>
              <a:chOff x="1453" y="5453"/>
              <a:chExt cx="3605" cy="353"/>
            </a:xfrm>
          </p:grpSpPr>
          <p:sp>
            <p:nvSpPr>
              <p:cNvPr id="52" name="Text Box 16"/>
              <p:cNvSpPr txBox="1">
                <a:spLocks noChangeArrowheads="1"/>
              </p:cNvSpPr>
              <p:nvPr/>
            </p:nvSpPr>
            <p:spPr bwMode="auto">
              <a:xfrm>
                <a:off x="1453" y="5453"/>
                <a:ext cx="2863" cy="353"/>
              </a:xfrm>
              <a:prstGeom prst="rect">
                <a:avLst/>
              </a:prstGeom>
              <a:solidFill>
                <a:srgbClr val="DDD8C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1600" b="1" dirty="0" smtClean="0">
                    <a:solidFill>
                      <a:prstClr val="black"/>
                    </a:solidFill>
                    <a:cs typeface="Courier New" pitchFamily="49" charset="0"/>
                  </a:rPr>
                  <a:t>Map(Key, Value)  </a:t>
                </a:r>
              </a:p>
            </p:txBody>
          </p:sp>
          <p:cxnSp>
            <p:nvCxnSpPr>
              <p:cNvPr id="53" name="AutoShape 17"/>
              <p:cNvCxnSpPr>
                <a:cxnSpLocks noChangeShapeType="1"/>
              </p:cNvCxnSpPr>
              <p:nvPr/>
            </p:nvCxnSpPr>
            <p:spPr bwMode="auto">
              <a:xfrm>
                <a:off x="4316" y="5630"/>
                <a:ext cx="742" cy="2"/>
              </a:xfrm>
              <a:prstGeom prst="straightConnector1">
                <a:avLst/>
              </a:prstGeom>
              <a:noFill/>
              <a:ln w="9525">
                <a:solidFill>
                  <a:srgbClr val="000000"/>
                </a:solidFill>
                <a:round/>
                <a:headEnd/>
                <a:tailEnd type="triangle" w="med" len="med"/>
              </a:ln>
            </p:spPr>
          </p:cxnSp>
        </p:grpSp>
        <p:sp>
          <p:nvSpPr>
            <p:cNvPr id="14" name="Oval 18"/>
            <p:cNvSpPr>
              <a:spLocks noChangeArrowheads="1"/>
            </p:cNvSpPr>
            <p:nvPr/>
          </p:nvSpPr>
          <p:spPr bwMode="auto">
            <a:xfrm>
              <a:off x="5943249"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Oval 19"/>
            <p:cNvSpPr>
              <a:spLocks noChangeArrowheads="1"/>
            </p:cNvSpPr>
            <p:nvPr/>
          </p:nvSpPr>
          <p:spPr bwMode="auto">
            <a:xfrm>
              <a:off x="5268528"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16" name="AutoShape 20"/>
            <p:cNvCxnSpPr>
              <a:cxnSpLocks noChangeShapeType="1"/>
            </p:cNvCxnSpPr>
            <p:nvPr/>
          </p:nvCxnSpPr>
          <p:spPr bwMode="auto">
            <a:xfrm>
              <a:off x="4464468" y="2874695"/>
              <a:ext cx="0" cy="161674"/>
            </a:xfrm>
            <a:prstGeom prst="straightConnector1">
              <a:avLst/>
            </a:prstGeom>
            <a:noFill/>
            <a:ln w="9525">
              <a:solidFill>
                <a:srgbClr val="000000"/>
              </a:solidFill>
              <a:round/>
              <a:headEnd/>
              <a:tailEnd type="triangle" w="med" len="med"/>
            </a:ln>
          </p:spPr>
        </p:cxnSp>
        <p:cxnSp>
          <p:nvCxnSpPr>
            <p:cNvPr id="17" name="AutoShape 21"/>
            <p:cNvCxnSpPr>
              <a:cxnSpLocks noChangeShapeType="1"/>
            </p:cNvCxnSpPr>
            <p:nvPr/>
          </p:nvCxnSpPr>
          <p:spPr bwMode="auto">
            <a:xfrm>
              <a:off x="5096076" y="2874695"/>
              <a:ext cx="0" cy="161674"/>
            </a:xfrm>
            <a:prstGeom prst="straightConnector1">
              <a:avLst/>
            </a:prstGeom>
            <a:noFill/>
            <a:ln w="9525">
              <a:solidFill>
                <a:srgbClr val="000000"/>
              </a:solidFill>
              <a:round/>
              <a:headEnd/>
              <a:tailEnd type="triangle" w="med" len="med"/>
            </a:ln>
          </p:spPr>
        </p:cxnSp>
        <p:cxnSp>
          <p:nvCxnSpPr>
            <p:cNvPr id="18" name="AutoShape 22"/>
            <p:cNvCxnSpPr>
              <a:cxnSpLocks noChangeShapeType="1"/>
            </p:cNvCxnSpPr>
            <p:nvPr/>
          </p:nvCxnSpPr>
          <p:spPr bwMode="auto">
            <a:xfrm>
              <a:off x="5731995" y="2874695"/>
              <a:ext cx="0" cy="161674"/>
            </a:xfrm>
            <a:prstGeom prst="straightConnector1">
              <a:avLst/>
            </a:prstGeom>
            <a:noFill/>
            <a:ln w="9525">
              <a:solidFill>
                <a:srgbClr val="000000"/>
              </a:solidFill>
              <a:round/>
              <a:headEnd/>
              <a:tailEnd type="triangle" w="med" len="med"/>
            </a:ln>
          </p:spPr>
        </p:cxnSp>
        <p:cxnSp>
          <p:nvCxnSpPr>
            <p:cNvPr id="19" name="AutoShape 23"/>
            <p:cNvCxnSpPr>
              <a:cxnSpLocks noChangeShapeType="1"/>
            </p:cNvCxnSpPr>
            <p:nvPr/>
          </p:nvCxnSpPr>
          <p:spPr bwMode="auto">
            <a:xfrm>
              <a:off x="4190699" y="2605238"/>
              <a:ext cx="273769" cy="269457"/>
            </a:xfrm>
            <a:prstGeom prst="straightConnector1">
              <a:avLst/>
            </a:prstGeom>
            <a:noFill/>
            <a:ln w="9525">
              <a:solidFill>
                <a:srgbClr val="000000"/>
              </a:solidFill>
              <a:round/>
              <a:headEnd/>
              <a:tailEnd/>
            </a:ln>
          </p:spPr>
        </p:cxnSp>
        <p:cxnSp>
          <p:nvCxnSpPr>
            <p:cNvPr id="20" name="AutoShape 24"/>
            <p:cNvCxnSpPr>
              <a:cxnSpLocks noChangeShapeType="1"/>
            </p:cNvCxnSpPr>
            <p:nvPr/>
          </p:nvCxnSpPr>
          <p:spPr bwMode="auto">
            <a:xfrm flipH="1">
              <a:off x="4464468" y="2605238"/>
              <a:ext cx="269457" cy="269457"/>
            </a:xfrm>
            <a:prstGeom prst="straightConnector1">
              <a:avLst/>
            </a:prstGeom>
            <a:noFill/>
            <a:ln w="9525">
              <a:solidFill>
                <a:srgbClr val="000000"/>
              </a:solidFill>
              <a:round/>
              <a:headEnd/>
              <a:tailEnd/>
            </a:ln>
          </p:spPr>
        </p:cxnSp>
        <p:cxnSp>
          <p:nvCxnSpPr>
            <p:cNvPr id="21" name="AutoShape 25"/>
            <p:cNvCxnSpPr>
              <a:cxnSpLocks noChangeShapeType="1"/>
            </p:cNvCxnSpPr>
            <p:nvPr/>
          </p:nvCxnSpPr>
          <p:spPr bwMode="auto">
            <a:xfrm flipH="1">
              <a:off x="4464468" y="2605238"/>
              <a:ext cx="901065" cy="269457"/>
            </a:xfrm>
            <a:prstGeom prst="straightConnector1">
              <a:avLst/>
            </a:prstGeom>
            <a:noFill/>
            <a:ln w="9525">
              <a:solidFill>
                <a:srgbClr val="000000"/>
              </a:solidFill>
              <a:round/>
              <a:headEnd/>
              <a:tailEnd/>
            </a:ln>
          </p:spPr>
        </p:cxnSp>
        <p:cxnSp>
          <p:nvCxnSpPr>
            <p:cNvPr id="22" name="AutoShape 26"/>
            <p:cNvCxnSpPr>
              <a:cxnSpLocks noChangeShapeType="1"/>
            </p:cNvCxnSpPr>
            <p:nvPr/>
          </p:nvCxnSpPr>
          <p:spPr bwMode="auto">
            <a:xfrm flipH="1">
              <a:off x="4464468" y="2605238"/>
              <a:ext cx="1595187" cy="269457"/>
            </a:xfrm>
            <a:prstGeom prst="straightConnector1">
              <a:avLst/>
            </a:prstGeom>
            <a:noFill/>
            <a:ln w="9525">
              <a:solidFill>
                <a:srgbClr val="000000"/>
              </a:solidFill>
              <a:round/>
              <a:headEnd/>
              <a:tailEnd/>
            </a:ln>
          </p:spPr>
        </p:cxnSp>
        <p:cxnSp>
          <p:nvCxnSpPr>
            <p:cNvPr id="23" name="AutoShape 27"/>
            <p:cNvCxnSpPr>
              <a:cxnSpLocks noChangeShapeType="1"/>
            </p:cNvCxnSpPr>
            <p:nvPr/>
          </p:nvCxnSpPr>
          <p:spPr bwMode="auto">
            <a:xfrm>
              <a:off x="4190699" y="2605238"/>
              <a:ext cx="905376" cy="269457"/>
            </a:xfrm>
            <a:prstGeom prst="straightConnector1">
              <a:avLst/>
            </a:prstGeom>
            <a:noFill/>
            <a:ln w="9525">
              <a:solidFill>
                <a:srgbClr val="000000"/>
              </a:solidFill>
              <a:round/>
              <a:headEnd/>
              <a:tailEnd/>
            </a:ln>
          </p:spPr>
        </p:cxnSp>
        <p:cxnSp>
          <p:nvCxnSpPr>
            <p:cNvPr id="24" name="AutoShape 28"/>
            <p:cNvCxnSpPr>
              <a:cxnSpLocks noChangeShapeType="1"/>
            </p:cNvCxnSpPr>
            <p:nvPr/>
          </p:nvCxnSpPr>
          <p:spPr bwMode="auto">
            <a:xfrm>
              <a:off x="4733925" y="2605238"/>
              <a:ext cx="362151" cy="269457"/>
            </a:xfrm>
            <a:prstGeom prst="straightConnector1">
              <a:avLst/>
            </a:prstGeom>
            <a:noFill/>
            <a:ln w="9525">
              <a:solidFill>
                <a:srgbClr val="000000"/>
              </a:solidFill>
              <a:round/>
              <a:headEnd/>
              <a:tailEnd/>
            </a:ln>
          </p:spPr>
        </p:cxnSp>
        <p:cxnSp>
          <p:nvCxnSpPr>
            <p:cNvPr id="25" name="AutoShape 29"/>
            <p:cNvCxnSpPr>
              <a:cxnSpLocks noChangeShapeType="1"/>
            </p:cNvCxnSpPr>
            <p:nvPr/>
          </p:nvCxnSpPr>
          <p:spPr bwMode="auto">
            <a:xfrm flipH="1">
              <a:off x="5096076" y="2605238"/>
              <a:ext cx="269457" cy="269457"/>
            </a:xfrm>
            <a:prstGeom prst="straightConnector1">
              <a:avLst/>
            </a:prstGeom>
            <a:noFill/>
            <a:ln w="9525">
              <a:solidFill>
                <a:srgbClr val="000000"/>
              </a:solidFill>
              <a:round/>
              <a:headEnd/>
              <a:tailEnd/>
            </a:ln>
          </p:spPr>
        </p:cxnSp>
        <p:cxnSp>
          <p:nvCxnSpPr>
            <p:cNvPr id="26" name="AutoShape 30"/>
            <p:cNvCxnSpPr>
              <a:cxnSpLocks noChangeShapeType="1"/>
            </p:cNvCxnSpPr>
            <p:nvPr/>
          </p:nvCxnSpPr>
          <p:spPr bwMode="auto">
            <a:xfrm flipH="1">
              <a:off x="5096076" y="2605238"/>
              <a:ext cx="905376" cy="269457"/>
            </a:xfrm>
            <a:prstGeom prst="straightConnector1">
              <a:avLst/>
            </a:prstGeom>
            <a:noFill/>
            <a:ln w="9525">
              <a:solidFill>
                <a:srgbClr val="000000"/>
              </a:solidFill>
              <a:round/>
              <a:headEnd/>
              <a:tailEnd/>
            </a:ln>
          </p:spPr>
        </p:cxnSp>
        <p:cxnSp>
          <p:nvCxnSpPr>
            <p:cNvPr id="27" name="AutoShape 31"/>
            <p:cNvCxnSpPr>
              <a:cxnSpLocks noChangeShapeType="1"/>
            </p:cNvCxnSpPr>
            <p:nvPr/>
          </p:nvCxnSpPr>
          <p:spPr bwMode="auto">
            <a:xfrm>
              <a:off x="4190699" y="2605238"/>
              <a:ext cx="1541295" cy="269457"/>
            </a:xfrm>
            <a:prstGeom prst="straightConnector1">
              <a:avLst/>
            </a:prstGeom>
            <a:noFill/>
            <a:ln w="9525">
              <a:solidFill>
                <a:srgbClr val="000000"/>
              </a:solidFill>
              <a:round/>
              <a:headEnd/>
              <a:tailEnd/>
            </a:ln>
          </p:spPr>
        </p:cxnSp>
        <p:cxnSp>
          <p:nvCxnSpPr>
            <p:cNvPr id="28" name="AutoShape 32"/>
            <p:cNvCxnSpPr>
              <a:cxnSpLocks noChangeShapeType="1"/>
            </p:cNvCxnSpPr>
            <p:nvPr/>
          </p:nvCxnSpPr>
          <p:spPr bwMode="auto">
            <a:xfrm>
              <a:off x="4733925" y="2605238"/>
              <a:ext cx="998070" cy="269457"/>
            </a:xfrm>
            <a:prstGeom prst="straightConnector1">
              <a:avLst/>
            </a:prstGeom>
            <a:noFill/>
            <a:ln w="9525">
              <a:solidFill>
                <a:srgbClr val="000000"/>
              </a:solidFill>
              <a:round/>
              <a:headEnd/>
              <a:tailEnd/>
            </a:ln>
          </p:spPr>
        </p:cxnSp>
        <p:cxnSp>
          <p:nvCxnSpPr>
            <p:cNvPr id="29" name="AutoShape 33"/>
            <p:cNvCxnSpPr>
              <a:cxnSpLocks noChangeShapeType="1"/>
            </p:cNvCxnSpPr>
            <p:nvPr/>
          </p:nvCxnSpPr>
          <p:spPr bwMode="auto">
            <a:xfrm>
              <a:off x="5365533" y="2605238"/>
              <a:ext cx="366462" cy="269457"/>
            </a:xfrm>
            <a:prstGeom prst="straightConnector1">
              <a:avLst/>
            </a:prstGeom>
            <a:noFill/>
            <a:ln w="9525">
              <a:solidFill>
                <a:srgbClr val="000000"/>
              </a:solidFill>
              <a:round/>
              <a:headEnd/>
              <a:tailEnd/>
            </a:ln>
          </p:spPr>
        </p:cxnSp>
        <p:cxnSp>
          <p:nvCxnSpPr>
            <p:cNvPr id="30" name="AutoShape 34"/>
            <p:cNvCxnSpPr>
              <a:cxnSpLocks noChangeShapeType="1"/>
            </p:cNvCxnSpPr>
            <p:nvPr/>
          </p:nvCxnSpPr>
          <p:spPr bwMode="auto">
            <a:xfrm flipH="1">
              <a:off x="5731995" y="2605238"/>
              <a:ext cx="327660" cy="269457"/>
            </a:xfrm>
            <a:prstGeom prst="straightConnector1">
              <a:avLst/>
            </a:prstGeom>
            <a:noFill/>
            <a:ln w="9525">
              <a:solidFill>
                <a:srgbClr val="000000"/>
              </a:solidFill>
              <a:round/>
              <a:headEnd/>
              <a:tailEnd/>
            </a:ln>
          </p:spPr>
        </p:cxnSp>
        <p:cxnSp>
          <p:nvCxnSpPr>
            <p:cNvPr id="31" name="AutoShape 35"/>
            <p:cNvCxnSpPr>
              <a:cxnSpLocks noChangeShapeType="1"/>
            </p:cNvCxnSpPr>
            <p:nvPr/>
          </p:nvCxnSpPr>
          <p:spPr bwMode="auto">
            <a:xfrm>
              <a:off x="4119563" y="2055545"/>
              <a:ext cx="0" cy="269457"/>
            </a:xfrm>
            <a:prstGeom prst="straightConnector1">
              <a:avLst/>
            </a:prstGeom>
            <a:noFill/>
            <a:ln w="9525">
              <a:solidFill>
                <a:srgbClr val="000000"/>
              </a:solidFill>
              <a:round/>
              <a:headEnd/>
              <a:tailEnd type="triangle" w="med" len="med"/>
            </a:ln>
          </p:spPr>
        </p:cxnSp>
        <p:cxnSp>
          <p:nvCxnSpPr>
            <p:cNvPr id="32" name="AutoShape 36"/>
            <p:cNvCxnSpPr>
              <a:cxnSpLocks noChangeShapeType="1"/>
            </p:cNvCxnSpPr>
            <p:nvPr/>
          </p:nvCxnSpPr>
          <p:spPr bwMode="auto">
            <a:xfrm>
              <a:off x="4733925" y="2055545"/>
              <a:ext cx="0" cy="269457"/>
            </a:xfrm>
            <a:prstGeom prst="straightConnector1">
              <a:avLst/>
            </a:prstGeom>
            <a:noFill/>
            <a:ln w="9525">
              <a:solidFill>
                <a:srgbClr val="000000"/>
              </a:solidFill>
              <a:round/>
              <a:headEnd/>
              <a:tailEnd type="triangle" w="med" len="med"/>
            </a:ln>
          </p:spPr>
        </p:cxnSp>
        <p:cxnSp>
          <p:nvCxnSpPr>
            <p:cNvPr id="33" name="AutoShape 37"/>
            <p:cNvCxnSpPr>
              <a:cxnSpLocks noChangeShapeType="1"/>
            </p:cNvCxnSpPr>
            <p:nvPr/>
          </p:nvCxnSpPr>
          <p:spPr bwMode="auto">
            <a:xfrm>
              <a:off x="5365533" y="2044767"/>
              <a:ext cx="0" cy="269457"/>
            </a:xfrm>
            <a:prstGeom prst="straightConnector1">
              <a:avLst/>
            </a:prstGeom>
            <a:noFill/>
            <a:ln w="9525">
              <a:solidFill>
                <a:srgbClr val="000000"/>
              </a:solidFill>
              <a:round/>
              <a:headEnd/>
              <a:tailEnd type="triangle" w="med" len="med"/>
            </a:ln>
          </p:spPr>
        </p:cxnSp>
        <p:cxnSp>
          <p:nvCxnSpPr>
            <p:cNvPr id="34" name="AutoShape 38"/>
            <p:cNvCxnSpPr>
              <a:cxnSpLocks noChangeShapeType="1"/>
            </p:cNvCxnSpPr>
            <p:nvPr/>
          </p:nvCxnSpPr>
          <p:spPr bwMode="auto">
            <a:xfrm>
              <a:off x="6059655" y="2044767"/>
              <a:ext cx="0" cy="269457"/>
            </a:xfrm>
            <a:prstGeom prst="straightConnector1">
              <a:avLst/>
            </a:prstGeom>
            <a:noFill/>
            <a:ln w="9525">
              <a:solidFill>
                <a:srgbClr val="000000"/>
              </a:solidFill>
              <a:round/>
              <a:headEnd/>
              <a:tailEnd type="triangle" w="med" len="med"/>
            </a:ln>
          </p:spPr>
        </p:cxnSp>
        <p:cxnSp>
          <p:nvCxnSpPr>
            <p:cNvPr id="35" name="AutoShape 73"/>
            <p:cNvCxnSpPr>
              <a:cxnSpLocks noChangeShapeType="1"/>
            </p:cNvCxnSpPr>
            <p:nvPr/>
          </p:nvCxnSpPr>
          <p:spPr bwMode="auto">
            <a:xfrm>
              <a:off x="4464468" y="3316605"/>
              <a:ext cx="0" cy="237122"/>
            </a:xfrm>
            <a:prstGeom prst="straightConnector1">
              <a:avLst/>
            </a:prstGeom>
            <a:noFill/>
            <a:ln w="9525">
              <a:solidFill>
                <a:srgbClr val="000000"/>
              </a:solidFill>
              <a:round/>
              <a:headEnd/>
              <a:tailEnd type="triangle" w="med" len="med"/>
            </a:ln>
          </p:spPr>
        </p:cxnSp>
        <p:cxnSp>
          <p:nvCxnSpPr>
            <p:cNvPr id="36" name="AutoShape 74"/>
            <p:cNvCxnSpPr>
              <a:cxnSpLocks noChangeShapeType="1"/>
            </p:cNvCxnSpPr>
            <p:nvPr/>
          </p:nvCxnSpPr>
          <p:spPr bwMode="auto">
            <a:xfrm>
              <a:off x="5080986" y="3316605"/>
              <a:ext cx="0" cy="237122"/>
            </a:xfrm>
            <a:prstGeom prst="straightConnector1">
              <a:avLst/>
            </a:prstGeom>
            <a:noFill/>
            <a:ln w="9525">
              <a:solidFill>
                <a:srgbClr val="000000"/>
              </a:solidFill>
              <a:round/>
              <a:headEnd/>
              <a:tailEnd type="triangle" w="med" len="med"/>
            </a:ln>
          </p:spPr>
        </p:cxnSp>
        <p:cxnSp>
          <p:nvCxnSpPr>
            <p:cNvPr id="37" name="AutoShape 75"/>
            <p:cNvCxnSpPr>
              <a:cxnSpLocks noChangeShapeType="1"/>
            </p:cNvCxnSpPr>
            <p:nvPr/>
          </p:nvCxnSpPr>
          <p:spPr bwMode="auto">
            <a:xfrm>
              <a:off x="5731995" y="3316605"/>
              <a:ext cx="0" cy="237122"/>
            </a:xfrm>
            <a:prstGeom prst="straightConnector1">
              <a:avLst/>
            </a:prstGeom>
            <a:noFill/>
            <a:ln w="9525">
              <a:solidFill>
                <a:srgbClr val="000000"/>
              </a:solidFill>
              <a:round/>
              <a:headEnd/>
              <a:tailEnd type="triangle" w="med" len="med"/>
            </a:ln>
          </p:spPr>
        </p:cxnSp>
        <p:grpSp>
          <p:nvGrpSpPr>
            <p:cNvPr id="6" name="Group 15"/>
            <p:cNvGrpSpPr>
              <a:grpSpLocks/>
            </p:cNvGrpSpPr>
            <p:nvPr/>
          </p:nvGrpSpPr>
          <p:grpSpPr bwMode="auto">
            <a:xfrm>
              <a:off x="990600" y="3048000"/>
              <a:ext cx="3275883" cy="304513"/>
              <a:chOff x="499" y="5453"/>
              <a:chExt cx="4559" cy="353"/>
            </a:xfrm>
          </p:grpSpPr>
          <p:sp>
            <p:nvSpPr>
              <p:cNvPr id="50" name="Text Box 16"/>
              <p:cNvSpPr txBox="1">
                <a:spLocks noChangeArrowheads="1"/>
              </p:cNvSpPr>
              <p:nvPr/>
            </p:nvSpPr>
            <p:spPr bwMode="auto">
              <a:xfrm>
                <a:off x="499" y="5453"/>
                <a:ext cx="3817" cy="353"/>
              </a:xfrm>
              <a:prstGeom prst="rect">
                <a:avLst/>
              </a:prstGeom>
              <a:solidFill>
                <a:srgbClr val="DDD8C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1600" b="1" dirty="0" smtClean="0">
                    <a:solidFill>
                      <a:prstClr val="black"/>
                    </a:solidFill>
                    <a:cs typeface="Courier New" pitchFamily="49" charset="0"/>
                  </a:rPr>
                  <a:t>Reduce(Key, List&lt;Value&gt;)  </a:t>
                </a:r>
              </a:p>
            </p:txBody>
          </p:sp>
          <p:cxnSp>
            <p:nvCxnSpPr>
              <p:cNvPr id="51" name="AutoShape 17"/>
              <p:cNvCxnSpPr>
                <a:cxnSpLocks noChangeShapeType="1"/>
              </p:cNvCxnSpPr>
              <p:nvPr/>
            </p:nvCxnSpPr>
            <p:spPr bwMode="auto">
              <a:xfrm>
                <a:off x="4316" y="5630"/>
                <a:ext cx="742" cy="2"/>
              </a:xfrm>
              <a:prstGeom prst="straightConnector1">
                <a:avLst/>
              </a:prstGeom>
              <a:noFill/>
              <a:ln w="9525">
                <a:solidFill>
                  <a:srgbClr val="000000"/>
                </a:solidFill>
                <a:round/>
                <a:headEnd/>
                <a:tailEnd type="triangle" w="med" len="med"/>
              </a:ln>
            </p:spPr>
          </p:cxnSp>
        </p:grpSp>
        <p:grpSp>
          <p:nvGrpSpPr>
            <p:cNvPr id="13" name="Group 188"/>
            <p:cNvGrpSpPr/>
            <p:nvPr/>
          </p:nvGrpSpPr>
          <p:grpSpPr>
            <a:xfrm>
              <a:off x="3810000" y="1600200"/>
              <a:ext cx="2590800" cy="381000"/>
              <a:chOff x="5181600" y="1600200"/>
              <a:chExt cx="2590800" cy="381000"/>
            </a:xfrm>
          </p:grpSpPr>
          <p:sp>
            <p:nvSpPr>
              <p:cNvPr id="45" name="Rectangle 44"/>
              <p:cNvSpPr/>
              <p:nvPr/>
            </p:nvSpPr>
            <p:spPr>
              <a:xfrm>
                <a:off x="5181600" y="1600200"/>
                <a:ext cx="25908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cxnSp>
            <p:nvCxnSpPr>
              <p:cNvPr id="46" name="Straight Connector 45"/>
              <p:cNvCxnSpPr/>
              <p:nvPr/>
            </p:nvCxnSpPr>
            <p:spPr>
              <a:xfrm rot="5400000">
                <a:off x="5295900" y="17907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600700" y="17907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7277100" y="17907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 Box 82"/>
              <p:cNvSpPr txBox="1">
                <a:spLocks noChangeArrowheads="1"/>
              </p:cNvSpPr>
              <p:nvPr/>
            </p:nvSpPr>
            <p:spPr bwMode="auto">
              <a:xfrm>
                <a:off x="5791200" y="1600200"/>
                <a:ext cx="1600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600" b="1" dirty="0" smtClean="0">
                    <a:solidFill>
                      <a:prstClr val="black"/>
                    </a:solidFill>
                    <a:latin typeface="Cambria" pitchFamily="18" charset="0"/>
                    <a:cs typeface="Arial" pitchFamily="34" charset="0"/>
                  </a:rPr>
                  <a:t>Data Partitions</a:t>
                </a:r>
                <a:endParaRPr lang="en-US" sz="1600" b="1" dirty="0" smtClean="0">
                  <a:solidFill>
                    <a:prstClr val="black"/>
                  </a:solidFill>
                  <a:latin typeface="Arial" pitchFamily="34" charset="0"/>
                  <a:cs typeface="Arial" pitchFamily="34" charset="0"/>
                </a:endParaRPr>
              </a:p>
            </p:txBody>
          </p:sp>
        </p:grpSp>
        <p:sp>
          <p:nvSpPr>
            <p:cNvPr id="40" name="Rectangle 39"/>
            <p:cNvSpPr/>
            <p:nvPr/>
          </p:nvSpPr>
          <p:spPr>
            <a:xfrm>
              <a:off x="4343400" y="3581400"/>
              <a:ext cx="2286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41" name="Rectangle 40"/>
            <p:cNvSpPr/>
            <p:nvPr/>
          </p:nvSpPr>
          <p:spPr>
            <a:xfrm>
              <a:off x="4953000" y="3581400"/>
              <a:ext cx="2286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42" name="Rectangle 41"/>
            <p:cNvSpPr/>
            <p:nvPr/>
          </p:nvSpPr>
          <p:spPr>
            <a:xfrm>
              <a:off x="5638800" y="3581400"/>
              <a:ext cx="2286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43" name="Text Box 82"/>
            <p:cNvSpPr txBox="1">
              <a:spLocks noChangeArrowheads="1"/>
            </p:cNvSpPr>
            <p:nvPr/>
          </p:nvSpPr>
          <p:spPr bwMode="auto">
            <a:xfrm>
              <a:off x="2590800" y="3581400"/>
              <a:ext cx="1676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600" b="1" dirty="0" smtClean="0">
                  <a:solidFill>
                    <a:prstClr val="black"/>
                  </a:solidFill>
                  <a:latin typeface="Cambria" pitchFamily="18" charset="0"/>
                  <a:cs typeface="Arial" pitchFamily="34" charset="0"/>
                </a:rPr>
                <a:t>Reduce Outputs</a:t>
              </a:r>
              <a:endParaRPr lang="en-US" sz="1600" b="1" dirty="0" smtClean="0">
                <a:solidFill>
                  <a:prstClr val="black"/>
                </a:solidFill>
                <a:latin typeface="Arial" pitchFamily="34" charset="0"/>
                <a:cs typeface="Arial" pitchFamily="34" charset="0"/>
              </a:endParaRPr>
            </a:p>
          </p:txBody>
        </p:sp>
        <p:sp>
          <p:nvSpPr>
            <p:cNvPr id="44" name="Text Box 82"/>
            <p:cNvSpPr txBox="1">
              <a:spLocks noChangeArrowheads="1"/>
            </p:cNvSpPr>
            <p:nvPr/>
          </p:nvSpPr>
          <p:spPr bwMode="auto">
            <a:xfrm>
              <a:off x="6019800" y="2590800"/>
              <a:ext cx="2514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US" sz="1600" b="1" dirty="0" smtClean="0">
                  <a:solidFill>
                    <a:prstClr val="black"/>
                  </a:solidFill>
                  <a:latin typeface="Cambria" pitchFamily="18" charset="0"/>
                </a:rPr>
                <a:t>A hash function maps the results of the map tasks to r  reduce tasks</a:t>
              </a:r>
            </a:p>
          </p:txBody>
        </p:sp>
      </p:grpSp>
      <p:sp>
        <p:nvSpPr>
          <p:cNvPr id="54" name="TextBox 53"/>
          <p:cNvSpPr txBox="1"/>
          <p:nvPr/>
        </p:nvSpPr>
        <p:spPr>
          <a:xfrm>
            <a:off x="2209800" y="838200"/>
            <a:ext cx="5251566" cy="369332"/>
          </a:xfrm>
          <a:prstGeom prst="rect">
            <a:avLst/>
          </a:prstGeom>
          <a:noFill/>
        </p:spPr>
        <p:txBody>
          <a:bodyPr wrap="none" rtlCol="0">
            <a:spAutoFit/>
          </a:bodyPr>
          <a:lstStyle/>
          <a:p>
            <a:r>
              <a:rPr lang="en-US" dirty="0" smtClean="0">
                <a:solidFill>
                  <a:srgbClr val="8064A2"/>
                </a:solidFill>
              </a:rPr>
              <a:t>A parallel Runtime coming from Information Retrieval</a:t>
            </a:r>
            <a:endParaRPr lang="en-US" dirty="0">
              <a:solidFill>
                <a:srgbClr val="8064A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nife2.jpg"/>
          <p:cNvPicPr>
            <a:picLocks noChangeAspect="1"/>
          </p:cNvPicPr>
          <p:nvPr/>
        </p:nvPicPr>
        <p:blipFill>
          <a:blip r:embed="rId3" cstate="print"/>
          <a:stretch>
            <a:fillRect/>
          </a:stretch>
        </p:blipFill>
        <p:spPr>
          <a:xfrm rot="20472147">
            <a:off x="6402283" y="2481770"/>
            <a:ext cx="872067" cy="784860"/>
          </a:xfrm>
          <a:prstGeom prst="rect">
            <a:avLst/>
          </a:prstGeom>
        </p:spPr>
      </p:pic>
      <p:sp>
        <p:nvSpPr>
          <p:cNvPr id="2" name="Content Placeholder 1"/>
          <p:cNvSpPr>
            <a:spLocks noGrp="1"/>
          </p:cNvSpPr>
          <p:nvPr>
            <p:ph idx="1"/>
          </p:nvPr>
        </p:nvSpPr>
        <p:spPr>
          <a:xfrm>
            <a:off x="457200" y="1524000"/>
            <a:ext cx="8229600" cy="838200"/>
          </a:xfrm>
        </p:spPr>
        <p:txBody>
          <a:bodyPr/>
          <a:lstStyle/>
          <a:p>
            <a:r>
              <a:rPr lang="en-US" dirty="0" smtClean="0"/>
              <a:t>Sam thought of “drinking” the apple</a:t>
            </a:r>
            <a:endParaRPr lang="en-US" dirty="0"/>
          </a:p>
        </p:txBody>
      </p:sp>
      <p:sp>
        <p:nvSpPr>
          <p:cNvPr id="3" name="Title 2"/>
          <p:cNvSpPr>
            <a:spLocks noGrp="1"/>
          </p:cNvSpPr>
          <p:nvPr>
            <p:ph type="title"/>
          </p:nvPr>
        </p:nvSpPr>
        <p:spPr>
          <a:xfrm>
            <a:off x="457200" y="274638"/>
            <a:ext cx="8686800" cy="1143000"/>
          </a:xfrm>
        </p:spPr>
        <p:txBody>
          <a:bodyPr>
            <a:noAutofit/>
          </a:bodyPr>
          <a:lstStyle/>
          <a:p>
            <a:r>
              <a:rPr lang="en-US" sz="4000" dirty="0" smtClean="0"/>
              <a:t>Sam’s </a:t>
            </a:r>
            <a:r>
              <a:rPr lang="en-US" sz="4000" dirty="0" smtClean="0"/>
              <a:t>Problem</a:t>
            </a:r>
            <a:r>
              <a:rPr lang="en-US" sz="2400" dirty="0" smtClean="0"/>
              <a:t/>
            </a:r>
            <a:br>
              <a:rPr lang="en-US" sz="2400" dirty="0" smtClean="0"/>
            </a:br>
            <a:r>
              <a:rPr lang="en-US" sz="2400" dirty="0" smtClean="0"/>
              <a:t>http://www.slideshare.net/esaliya/mapreduce-in-simple-terms</a:t>
            </a:r>
            <a:endParaRPr lang="en-US" sz="2400" dirty="0"/>
          </a:p>
        </p:txBody>
      </p:sp>
      <p:sp>
        <p:nvSpPr>
          <p:cNvPr id="4" name="Content Placeholder 1"/>
          <p:cNvSpPr txBox="1">
            <a:spLocks/>
          </p:cNvSpPr>
          <p:nvPr/>
        </p:nvSpPr>
        <p:spPr>
          <a:xfrm>
            <a:off x="4876800" y="2617270"/>
            <a:ext cx="3276600" cy="1905000"/>
          </a:xfrm>
          <a:prstGeom prst="rect">
            <a:avLst/>
          </a:prstGeom>
        </p:spPr>
        <p:txBody>
          <a:bodyPr vert="horz">
            <a:normAutofit/>
          </a:bodyPr>
          <a:lstStyle/>
          <a:p>
            <a:pPr marL="365760" indent="-256032">
              <a:lnSpc>
                <a:spcPct val="200000"/>
              </a:lnSpc>
              <a:spcBef>
                <a:spcPts val="400"/>
              </a:spcBef>
              <a:buClr>
                <a:srgbClr val="4F81BD"/>
              </a:buClr>
              <a:buSzPct val="68000"/>
              <a:buFont typeface="Wingdings 3"/>
              <a:buChar char=""/>
              <a:defRPr/>
            </a:pPr>
            <a:r>
              <a:rPr lang="en-US" sz="2000" dirty="0" smtClean="0">
                <a:solidFill>
                  <a:prstClr val="black"/>
                </a:solidFill>
              </a:rPr>
              <a:t>He used a        to cut  the          and a          to make juice.     </a:t>
            </a:r>
            <a:endParaRPr lang="en-US" sz="2000" dirty="0">
              <a:solidFill>
                <a:prstClr val="black"/>
              </a:solidFill>
            </a:endParaRPr>
          </a:p>
        </p:txBody>
      </p:sp>
      <p:pic>
        <p:nvPicPr>
          <p:cNvPr id="5" name="Picture 4" descr="sam.jpg"/>
          <p:cNvPicPr>
            <a:picLocks noChangeAspect="1"/>
          </p:cNvPicPr>
          <p:nvPr/>
        </p:nvPicPr>
        <p:blipFill>
          <a:blip r:embed="rId4" cstate="print"/>
          <a:stretch>
            <a:fillRect/>
          </a:stretch>
        </p:blipFill>
        <p:spPr>
          <a:xfrm>
            <a:off x="1066800" y="4267200"/>
            <a:ext cx="1097280" cy="1371600"/>
          </a:xfrm>
          <a:prstGeom prst="rect">
            <a:avLst/>
          </a:prstGeom>
        </p:spPr>
      </p:pic>
      <p:sp>
        <p:nvSpPr>
          <p:cNvPr id="6" name="Cloud Callout 5"/>
          <p:cNvSpPr/>
          <p:nvPr/>
        </p:nvSpPr>
        <p:spPr>
          <a:xfrm>
            <a:off x="1371600" y="1981200"/>
            <a:ext cx="2438400" cy="1600200"/>
          </a:xfrm>
          <a:prstGeom prst="cloudCallout">
            <a:avLst>
              <a:gd name="adj1" fmla="val -31459"/>
              <a:gd name="adj2" fmla="val 81862"/>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pic>
        <p:nvPicPr>
          <p:cNvPr id="8" name="Picture 7"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664746" y="2438400"/>
            <a:ext cx="555453" cy="655743"/>
          </a:xfrm>
          <a:prstGeom prst="rect">
            <a:avLst/>
          </a:prstGeom>
        </p:spPr>
      </p:pic>
      <p:sp>
        <p:nvSpPr>
          <p:cNvPr id="10" name="Right Arrow 9"/>
          <p:cNvSpPr/>
          <p:nvPr/>
        </p:nvSpPr>
        <p:spPr>
          <a:xfrm>
            <a:off x="2362200" y="2667000"/>
            <a:ext cx="3810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juice.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590800" y="2286000"/>
            <a:ext cx="843160" cy="838200"/>
          </a:xfrm>
          <a:prstGeom prst="rect">
            <a:avLst/>
          </a:prstGeom>
        </p:spPr>
      </p:pic>
      <p:pic>
        <p:nvPicPr>
          <p:cNvPr id="12" name="Picture 11"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5791200" y="3303070"/>
            <a:ext cx="555453" cy="655743"/>
          </a:xfrm>
          <a:prstGeom prst="rect">
            <a:avLst/>
          </a:prstGeom>
        </p:spPr>
      </p:pic>
      <p:pic>
        <p:nvPicPr>
          <p:cNvPr id="13" name="Picture 12" descr="blender.jpg"/>
          <p:cNvPicPr>
            <a:picLocks noChangeAspect="1"/>
          </p:cNvPicPr>
          <p:nvPr/>
        </p:nvPicPr>
        <p:blipFill>
          <a:blip r:embed="rId7" cstate="print"/>
          <a:stretch>
            <a:fillRect/>
          </a:stretch>
        </p:blipFill>
        <p:spPr>
          <a:xfrm>
            <a:off x="7315200" y="3226870"/>
            <a:ext cx="609600" cy="822449"/>
          </a:xfrm>
          <a:prstGeom prst="rect">
            <a:avLst/>
          </a:prstGeom>
        </p:spPr>
      </p:pic>
      <p:pic>
        <p:nvPicPr>
          <p:cNvPr id="14" name="Picture 13" descr="apple-pieces.jpg"/>
          <p:cNvPicPr>
            <a:picLocks noChangeAspect="1"/>
          </p:cNvPicPr>
          <p:nvPr/>
        </p:nvPicPr>
        <p:blipFill>
          <a:blip r:embed="rId8" cstate="print">
            <a:clrChange>
              <a:clrFrom>
                <a:srgbClr val="FFFFFF"/>
              </a:clrFrom>
              <a:clrTo>
                <a:srgbClr val="FFFFFF">
                  <a:alpha val="0"/>
                </a:srgbClr>
              </a:clrTo>
            </a:clrChange>
          </a:blip>
          <a:stretch>
            <a:fillRect/>
          </a:stretch>
        </p:blipFill>
        <p:spPr>
          <a:xfrm>
            <a:off x="5791200" y="5562600"/>
            <a:ext cx="990600" cy="990600"/>
          </a:xfrm>
          <a:prstGeom prst="rect">
            <a:avLst/>
          </a:prstGeom>
        </p:spPr>
      </p:pic>
      <p:pic>
        <p:nvPicPr>
          <p:cNvPr id="15" name="Picture 14"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733800" y="5715000"/>
            <a:ext cx="555453" cy="655743"/>
          </a:xfrm>
          <a:prstGeom prst="rect">
            <a:avLst/>
          </a:prstGeom>
        </p:spPr>
      </p:pic>
      <p:pic>
        <p:nvPicPr>
          <p:cNvPr id="16" name="Picture 15" descr="knife2.jpg"/>
          <p:cNvPicPr>
            <a:picLocks noChangeAspect="1"/>
          </p:cNvPicPr>
          <p:nvPr/>
        </p:nvPicPr>
        <p:blipFill>
          <a:blip r:embed="rId3" cstate="print"/>
          <a:stretch>
            <a:fillRect/>
          </a:stretch>
        </p:blipFill>
        <p:spPr>
          <a:xfrm rot="20472147">
            <a:off x="4751394" y="5224970"/>
            <a:ext cx="872067" cy="784860"/>
          </a:xfrm>
          <a:prstGeom prst="rect">
            <a:avLst/>
          </a:prstGeom>
        </p:spPr>
      </p:pic>
      <p:pic>
        <p:nvPicPr>
          <p:cNvPr id="17" name="Picture 16" descr="juice.jpg"/>
          <p:cNvPicPr>
            <a:picLocks noChangeAspect="1"/>
          </p:cNvPicPr>
          <p:nvPr/>
        </p:nvPicPr>
        <p:blipFill>
          <a:blip r:embed="rId6" cstate="print">
            <a:clrChange>
              <a:clrFrom>
                <a:srgbClr val="FFFFFF"/>
              </a:clrFrom>
              <a:clrTo>
                <a:srgbClr val="FFFFFF">
                  <a:alpha val="0"/>
                </a:srgbClr>
              </a:clrTo>
            </a:clrChange>
          </a:blip>
          <a:stretch>
            <a:fillRect/>
          </a:stretch>
        </p:blipFill>
        <p:spPr>
          <a:xfrm>
            <a:off x="8001000" y="5562600"/>
            <a:ext cx="843160" cy="838200"/>
          </a:xfrm>
          <a:prstGeom prst="rect">
            <a:avLst/>
          </a:prstGeom>
        </p:spPr>
      </p:pic>
      <p:pic>
        <p:nvPicPr>
          <p:cNvPr id="18" name="Picture 17" descr="blender.jpg"/>
          <p:cNvPicPr>
            <a:picLocks noChangeAspect="1"/>
          </p:cNvPicPr>
          <p:nvPr/>
        </p:nvPicPr>
        <p:blipFill>
          <a:blip r:embed="rId7" cstate="print"/>
          <a:stretch>
            <a:fillRect/>
          </a:stretch>
        </p:blipFill>
        <p:spPr>
          <a:xfrm>
            <a:off x="7010400" y="5181600"/>
            <a:ext cx="609600" cy="822449"/>
          </a:xfrm>
          <a:prstGeom prst="rect">
            <a:avLst/>
          </a:prstGeom>
        </p:spPr>
      </p:pic>
      <p:sp>
        <p:nvSpPr>
          <p:cNvPr id="19" name="Right Arrow 18"/>
          <p:cNvSpPr/>
          <p:nvPr/>
        </p:nvSpPr>
        <p:spPr>
          <a:xfrm>
            <a:off x="4572000" y="6019800"/>
            <a:ext cx="12192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Right Arrow 20"/>
          <p:cNvSpPr/>
          <p:nvPr/>
        </p:nvSpPr>
        <p:spPr>
          <a:xfrm>
            <a:off x="6781800" y="6019800"/>
            <a:ext cx="12192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1000"/>
                            </p:stCondLst>
                            <p:childTnLst>
                              <p:par>
                                <p:cTn id="21" presetID="10" presetClass="entr" presetSubtype="0" fill="hold" grpId="0" nodeType="afterEffect">
                                  <p:stCondLst>
                                    <p:cond delay="2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 presetClass="entr" presetSubtype="0" fill="hold" nodeType="withEffect">
                                  <p:stCondLst>
                                    <p:cond delay="120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160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210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3100"/>
                            </p:stCondLst>
                            <p:childTnLst>
                              <p:par>
                                <p:cTn id="31" presetID="1" presetClass="entr" presetSubtype="0" fill="hold" nodeType="afterEffect">
                                  <p:stCondLst>
                                    <p:cond delay="50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3600"/>
                            </p:stCondLst>
                            <p:childTnLst>
                              <p:par>
                                <p:cTn id="34" presetID="17" presetClass="entr" presetSubtype="8" fill="hold" grpId="0" nodeType="afterEffect">
                                  <p:stCondLst>
                                    <p:cond delay="20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ppt_x</p:attrName>
                                        </p:attrNameLst>
                                      </p:cBhvr>
                                      <p:tavLst>
                                        <p:tav tm="0">
                                          <p:val>
                                            <p:strVal val="#ppt_x-#ppt_w/2"/>
                                          </p:val>
                                        </p:tav>
                                        <p:tav tm="100000">
                                          <p:val>
                                            <p:strVal val="#ppt_x"/>
                                          </p:val>
                                        </p:tav>
                                      </p:tavLst>
                                    </p:anim>
                                    <p:anim calcmode="lin" valueType="num">
                                      <p:cBhvr>
                                        <p:cTn id="37" dur="500" fill="hold"/>
                                        <p:tgtEl>
                                          <p:spTgt spid="19"/>
                                        </p:tgtEl>
                                        <p:attrNameLst>
                                          <p:attrName>ppt_y</p:attrName>
                                        </p:attrNameLst>
                                      </p:cBhvr>
                                      <p:tavLst>
                                        <p:tav tm="0">
                                          <p:val>
                                            <p:strVal val="#ppt_y"/>
                                          </p:val>
                                        </p:tav>
                                        <p:tav tm="100000">
                                          <p:val>
                                            <p:strVal val="#ppt_y"/>
                                          </p:val>
                                        </p:tav>
                                      </p:tavLst>
                                    </p:anim>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strVal val="#ppt_h"/>
                                          </p:val>
                                        </p:tav>
                                        <p:tav tm="100000">
                                          <p:val>
                                            <p:strVal val="#ppt_h"/>
                                          </p:val>
                                        </p:tav>
                                      </p:tavLst>
                                    </p:anim>
                                  </p:childTnLst>
                                </p:cTn>
                              </p:par>
                            </p:childTnLst>
                          </p:cTn>
                        </p:par>
                        <p:par>
                          <p:cTn id="40" fill="hold">
                            <p:stCondLst>
                              <p:cond delay="4300"/>
                            </p:stCondLst>
                            <p:childTnLst>
                              <p:par>
                                <p:cTn id="41" presetID="1"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4300"/>
                            </p:stCondLst>
                            <p:childTnLst>
                              <p:par>
                                <p:cTn id="44" presetID="1" presetClass="entr" presetSubtype="0" fill="hold" nodeType="afterEffect">
                                  <p:stCondLst>
                                    <p:cond delay="100"/>
                                  </p:stCondLst>
                                  <p:childTnLst>
                                    <p:set>
                                      <p:cBhvr>
                                        <p:cTn id="45" dur="1" fill="hold">
                                          <p:stCondLst>
                                            <p:cond delay="0"/>
                                          </p:stCondLst>
                                        </p:cTn>
                                        <p:tgtEl>
                                          <p:spTgt spid="14"/>
                                        </p:tgtEl>
                                        <p:attrNameLst>
                                          <p:attrName>style.visibility</p:attrName>
                                        </p:attrNameLst>
                                      </p:cBhvr>
                                      <p:to>
                                        <p:strVal val="visible"/>
                                      </p:to>
                                    </p:set>
                                  </p:childTnLst>
                                </p:cTn>
                              </p:par>
                            </p:childTnLst>
                          </p:cTn>
                        </p:par>
                        <p:par>
                          <p:cTn id="46" fill="hold">
                            <p:stCondLst>
                              <p:cond delay="4400"/>
                            </p:stCondLst>
                            <p:childTnLst>
                              <p:par>
                                <p:cTn id="47" presetID="17" presetClass="entr" presetSubtype="8" fill="hold" grpId="0" nodeType="afterEffect">
                                  <p:stCondLst>
                                    <p:cond delay="20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ppt_x</p:attrName>
                                        </p:attrNameLst>
                                      </p:cBhvr>
                                      <p:tavLst>
                                        <p:tav tm="0">
                                          <p:val>
                                            <p:strVal val="#ppt_x-#ppt_w/2"/>
                                          </p:val>
                                        </p:tav>
                                        <p:tav tm="100000">
                                          <p:val>
                                            <p:strVal val="#ppt_x"/>
                                          </p:val>
                                        </p:tav>
                                      </p:tavLst>
                                    </p:anim>
                                    <p:anim calcmode="lin" valueType="num">
                                      <p:cBhvr>
                                        <p:cTn id="50" dur="500" fill="hold"/>
                                        <p:tgtEl>
                                          <p:spTgt spid="21"/>
                                        </p:tgtEl>
                                        <p:attrNameLst>
                                          <p:attrName>ppt_y</p:attrName>
                                        </p:attrNameLst>
                                      </p:cBhvr>
                                      <p:tavLst>
                                        <p:tav tm="0">
                                          <p:val>
                                            <p:strVal val="#ppt_y"/>
                                          </p:val>
                                        </p:tav>
                                        <p:tav tm="100000">
                                          <p:val>
                                            <p:strVal val="#ppt_y"/>
                                          </p:val>
                                        </p:tav>
                                      </p:tavLst>
                                    </p:anim>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strVal val="#ppt_h"/>
                                          </p:val>
                                        </p:tav>
                                        <p:tav tm="100000">
                                          <p:val>
                                            <p:strVal val="#ppt_h"/>
                                          </p:val>
                                        </p:tav>
                                      </p:tavLst>
                                    </p:anim>
                                  </p:childTnLst>
                                </p:cTn>
                              </p:par>
                            </p:childTnLst>
                          </p:cTn>
                        </p:par>
                        <p:par>
                          <p:cTn id="53" fill="hold">
                            <p:stCondLst>
                              <p:cond delay="5100"/>
                            </p:stCondLst>
                            <p:childTnLst>
                              <p:par>
                                <p:cTn id="54" presetID="1"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par>
                          <p:cTn id="56" fill="hold">
                            <p:stCondLst>
                              <p:cond delay="5100"/>
                            </p:stCondLst>
                            <p:childTnLst>
                              <p:par>
                                <p:cTn id="57" presetID="1" presetClass="entr" presetSubtype="0" fill="hold" nodeType="afterEffect">
                                  <p:stCondLst>
                                    <p:cond delay="10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0"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70"/>
          <p:cNvGrpSpPr/>
          <p:nvPr/>
        </p:nvGrpSpPr>
        <p:grpSpPr>
          <a:xfrm>
            <a:off x="4443876" y="3669268"/>
            <a:ext cx="2725939" cy="369332"/>
            <a:chOff x="4443876" y="3669268"/>
            <a:chExt cx="2725939" cy="369332"/>
          </a:xfrm>
        </p:grpSpPr>
        <p:sp>
          <p:nvSpPr>
            <p:cNvPr id="163" name="TextBox 162"/>
            <p:cNvSpPr txBox="1"/>
            <p:nvPr/>
          </p:nvSpPr>
          <p:spPr>
            <a:xfrm>
              <a:off x="4443876" y="3669268"/>
              <a:ext cx="2725939" cy="369332"/>
            </a:xfrm>
            <a:prstGeom prst="rect">
              <a:avLst/>
            </a:prstGeom>
            <a:noFill/>
          </p:spPr>
          <p:txBody>
            <a:bodyPr wrap="none" rtlCol="0">
              <a:spAutoFit/>
            </a:bodyPr>
            <a:lstStyle/>
            <a:p>
              <a:r>
                <a:rPr lang="en-US" dirty="0" smtClean="0">
                  <a:solidFill>
                    <a:prstClr val="black"/>
                  </a:solidFill>
                </a:rPr>
                <a:t>(&lt;a’,     &gt; , &lt;o’,    &gt; , &lt;p’,    &gt; )</a:t>
              </a:r>
              <a:endParaRPr lang="en-US" dirty="0">
                <a:solidFill>
                  <a:prstClr val="black"/>
                </a:solidFill>
              </a:endParaRPr>
            </a:p>
          </p:txBody>
        </p:sp>
        <p:pic>
          <p:nvPicPr>
            <p:cNvPr id="168" name="Picture 167"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4975673" y="3733800"/>
              <a:ext cx="228600" cy="228600"/>
            </a:xfrm>
            <a:prstGeom prst="rect">
              <a:avLst/>
            </a:prstGeom>
          </p:spPr>
        </p:pic>
        <p:pic>
          <p:nvPicPr>
            <p:cNvPr id="169" name="Picture 168" descr="orangeslic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791200" y="3788734"/>
              <a:ext cx="188694" cy="152506"/>
            </a:xfrm>
            <a:prstGeom prst="rect">
              <a:avLst/>
            </a:prstGeom>
          </p:spPr>
        </p:pic>
        <p:pic>
          <p:nvPicPr>
            <p:cNvPr id="170" name="Picture 169" descr="pineappleslice.jpg"/>
            <p:cNvPicPr>
              <a:picLocks noChangeAspect="1"/>
            </p:cNvPicPr>
            <p:nvPr/>
          </p:nvPicPr>
          <p:blipFill>
            <a:blip r:embed="rId5" cstate="print">
              <a:clrChange>
                <a:clrFrom>
                  <a:srgbClr val="FFFFFF"/>
                </a:clrFrom>
                <a:clrTo>
                  <a:srgbClr val="FFFFFF">
                    <a:alpha val="0"/>
                  </a:srgbClr>
                </a:clrTo>
              </a:clrChange>
            </a:blip>
            <a:stretch>
              <a:fillRect/>
            </a:stretch>
          </p:blipFill>
          <p:spPr>
            <a:xfrm>
              <a:off x="6569383" y="3733800"/>
              <a:ext cx="212417" cy="223037"/>
            </a:xfrm>
            <a:prstGeom prst="rect">
              <a:avLst/>
            </a:prstGeom>
          </p:spPr>
        </p:pic>
      </p:grpSp>
      <p:sp>
        <p:nvSpPr>
          <p:cNvPr id="2" name="Content Placeholder 1"/>
          <p:cNvSpPr>
            <a:spLocks noGrp="1"/>
          </p:cNvSpPr>
          <p:nvPr>
            <p:ph idx="1"/>
          </p:nvPr>
        </p:nvSpPr>
        <p:spPr>
          <a:xfrm>
            <a:off x="457200" y="1481329"/>
            <a:ext cx="8229600" cy="804672"/>
          </a:xfrm>
        </p:spPr>
        <p:txBody>
          <a:bodyPr>
            <a:normAutofit fontScale="92500"/>
          </a:bodyPr>
          <a:lstStyle/>
          <a:p>
            <a:r>
              <a:rPr lang="en-US" dirty="0" smtClean="0"/>
              <a:t>Implemented a </a:t>
            </a:r>
            <a:r>
              <a:rPr lang="en-US" i="1" dirty="0" smtClean="0">
                <a:solidFill>
                  <a:srgbClr val="0070C0"/>
                </a:solidFill>
              </a:rPr>
              <a:t>parallel</a:t>
            </a:r>
            <a:r>
              <a:rPr lang="en-US" i="1" dirty="0" smtClean="0"/>
              <a:t> </a:t>
            </a:r>
            <a:r>
              <a:rPr lang="en-US" dirty="0" smtClean="0"/>
              <a:t>version of his innovation </a:t>
            </a:r>
            <a:endParaRPr lang="en-US" dirty="0"/>
          </a:p>
        </p:txBody>
      </p:sp>
      <p:sp>
        <p:nvSpPr>
          <p:cNvPr id="3" name="Title 2"/>
          <p:cNvSpPr>
            <a:spLocks noGrp="1"/>
          </p:cNvSpPr>
          <p:nvPr>
            <p:ph type="title"/>
          </p:nvPr>
        </p:nvSpPr>
        <p:spPr/>
        <p:txBody>
          <a:bodyPr/>
          <a:lstStyle/>
          <a:p>
            <a:r>
              <a:rPr lang="en-US" dirty="0" smtClean="0"/>
              <a:t>Creative Sam</a:t>
            </a:r>
            <a:endParaRPr lang="en-US" dirty="0"/>
          </a:p>
        </p:txBody>
      </p:sp>
      <p:grpSp>
        <p:nvGrpSpPr>
          <p:cNvPr id="13" name="Group 3"/>
          <p:cNvGrpSpPr/>
          <p:nvPr/>
        </p:nvGrpSpPr>
        <p:grpSpPr>
          <a:xfrm>
            <a:off x="1956924" y="1971418"/>
            <a:ext cx="1066800" cy="533400"/>
            <a:chOff x="4038600" y="2362200"/>
            <a:chExt cx="1300167" cy="946230"/>
          </a:xfrm>
        </p:grpSpPr>
        <p:pic>
          <p:nvPicPr>
            <p:cNvPr id="5" name="Picture 4" descr="container2.jpg"/>
            <p:cNvPicPr>
              <a:picLocks noChangeAspect="1"/>
            </p:cNvPicPr>
            <p:nvPr/>
          </p:nvPicPr>
          <p:blipFill>
            <a:blip r:embed="rId6" cstate="print">
              <a:clrChange>
                <a:clrFrom>
                  <a:srgbClr val="FEFEFE"/>
                </a:clrFrom>
                <a:clrTo>
                  <a:srgbClr val="FEFEFE">
                    <a:alpha val="0"/>
                  </a:srgbClr>
                </a:clrTo>
              </a:clrChange>
            </a:blip>
            <a:stretch>
              <a:fillRect/>
            </a:stretch>
          </p:blipFill>
          <p:spPr>
            <a:xfrm flipH="1">
              <a:off x="4038600" y="2362200"/>
              <a:ext cx="1143000" cy="946230"/>
            </a:xfrm>
            <a:prstGeom prst="rect">
              <a:avLst/>
            </a:prstGeom>
          </p:spPr>
        </p:pic>
        <p:sp>
          <p:nvSpPr>
            <p:cNvPr id="6" name="TextBox 5"/>
            <p:cNvSpPr txBox="1"/>
            <p:nvPr/>
          </p:nvSpPr>
          <p:spPr>
            <a:xfrm rot="948003">
              <a:off x="4451986" y="2650859"/>
              <a:ext cx="886781" cy="400109"/>
            </a:xfrm>
            <a:prstGeom prst="rect">
              <a:avLst/>
            </a:prstGeom>
            <a:noFill/>
            <a:scene3d>
              <a:camera prst="isometricOffAxis2Right"/>
              <a:lightRig rig="threePt" dir="t"/>
            </a:scene3d>
          </p:spPr>
          <p:txBody>
            <a:bodyPr wrap="none" rtlCol="0">
              <a:spAutoFit/>
            </a:bodyPr>
            <a:lstStyle/>
            <a:p>
              <a:pPr algn="ctr"/>
              <a:r>
                <a:rPr lang="en-US" sz="2000" dirty="0" smtClean="0">
                  <a:solidFill>
                    <a:prstClr val="white"/>
                  </a:solidFill>
                </a:rPr>
                <a:t>Fruits</a:t>
              </a:r>
              <a:endParaRPr lang="en-US" sz="2000" dirty="0">
                <a:solidFill>
                  <a:prstClr val="white"/>
                </a:solidFill>
              </a:endParaRPr>
            </a:p>
          </p:txBody>
        </p:sp>
      </p:grpSp>
      <p:pic>
        <p:nvPicPr>
          <p:cNvPr id="7" name="Picture 6"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838201" y="2642300"/>
            <a:ext cx="395932" cy="483582"/>
          </a:xfrm>
          <a:prstGeom prst="rect">
            <a:avLst/>
          </a:prstGeom>
        </p:spPr>
      </p:pic>
      <p:pic>
        <p:nvPicPr>
          <p:cNvPr id="8" name="Picture 7"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1535465" y="2642300"/>
            <a:ext cx="395932" cy="483582"/>
          </a:xfrm>
          <a:prstGeom prst="rect">
            <a:avLst/>
          </a:prstGeom>
        </p:spPr>
      </p:pic>
      <p:pic>
        <p:nvPicPr>
          <p:cNvPr id="9" name="Picture 8"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2225984" y="2642300"/>
            <a:ext cx="395932" cy="483582"/>
          </a:xfrm>
          <a:prstGeom prst="rect">
            <a:avLst/>
          </a:prstGeom>
        </p:spPr>
      </p:pic>
      <p:pic>
        <p:nvPicPr>
          <p:cNvPr id="10" name="Picture 9"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2915157" y="2642300"/>
            <a:ext cx="395932" cy="483582"/>
          </a:xfrm>
          <a:prstGeom prst="rect">
            <a:avLst/>
          </a:prstGeom>
        </p:spPr>
      </p:pic>
      <p:pic>
        <p:nvPicPr>
          <p:cNvPr id="11" name="Picture 10"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3590744" y="2642300"/>
            <a:ext cx="395932" cy="483582"/>
          </a:xfrm>
          <a:prstGeom prst="rect">
            <a:avLst/>
          </a:prstGeom>
        </p:spPr>
      </p:pic>
      <p:pic>
        <p:nvPicPr>
          <p:cNvPr id="12" name="Picture 11" descr="blender.jpg"/>
          <p:cNvPicPr>
            <a:picLocks noChangeAspect="1"/>
          </p:cNvPicPr>
          <p:nvPr/>
        </p:nvPicPr>
        <p:blipFill>
          <a:blip r:embed="rId8" cstate="print">
            <a:clrChange>
              <a:clrFrom>
                <a:srgbClr val="FEFEFE"/>
              </a:clrFrom>
              <a:clrTo>
                <a:srgbClr val="FEFEFE">
                  <a:alpha val="0"/>
                </a:srgbClr>
              </a:clrTo>
            </a:clrChange>
          </a:blip>
          <a:stretch>
            <a:fillRect/>
          </a:stretch>
        </p:blipFill>
        <p:spPr>
          <a:xfrm>
            <a:off x="1387785" y="5016790"/>
            <a:ext cx="364816" cy="492196"/>
          </a:xfrm>
          <a:prstGeom prst="rect">
            <a:avLst/>
          </a:prstGeom>
        </p:spPr>
      </p:pic>
      <p:pic>
        <p:nvPicPr>
          <p:cNvPr id="26" name="Picture 25"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803844" y="3162902"/>
            <a:ext cx="353608" cy="318247"/>
          </a:xfrm>
          <a:prstGeom prst="rect">
            <a:avLst/>
          </a:prstGeom>
        </p:spPr>
      </p:pic>
      <p:pic>
        <p:nvPicPr>
          <p:cNvPr id="27" name="Picture 26"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1509549" y="3162902"/>
            <a:ext cx="353608" cy="318247"/>
          </a:xfrm>
          <a:prstGeom prst="rect">
            <a:avLst/>
          </a:prstGeom>
        </p:spPr>
      </p:pic>
      <p:pic>
        <p:nvPicPr>
          <p:cNvPr id="28" name="Picture 27"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2175445" y="3162902"/>
            <a:ext cx="353608" cy="318247"/>
          </a:xfrm>
          <a:prstGeom prst="rect">
            <a:avLst/>
          </a:prstGeom>
        </p:spPr>
      </p:pic>
      <p:pic>
        <p:nvPicPr>
          <p:cNvPr id="29" name="Picture 28"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2861245" y="3162902"/>
            <a:ext cx="353608" cy="318247"/>
          </a:xfrm>
          <a:prstGeom prst="rect">
            <a:avLst/>
          </a:prstGeom>
        </p:spPr>
      </p:pic>
      <p:pic>
        <p:nvPicPr>
          <p:cNvPr id="30" name="Picture 29"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3547045" y="3162902"/>
            <a:ext cx="353608" cy="318247"/>
          </a:xfrm>
          <a:prstGeom prst="rect">
            <a:avLst/>
          </a:prstGeom>
        </p:spPr>
      </p:pic>
      <p:grpSp>
        <p:nvGrpSpPr>
          <p:cNvPr id="14" name="Group 58"/>
          <p:cNvGrpSpPr/>
          <p:nvPr/>
        </p:nvGrpSpPr>
        <p:grpSpPr>
          <a:xfrm>
            <a:off x="878660" y="3498790"/>
            <a:ext cx="432924" cy="440981"/>
            <a:chOff x="2157876" y="3432372"/>
            <a:chExt cx="432924" cy="440981"/>
          </a:xfrm>
        </p:grpSpPr>
        <p:pic>
          <p:nvPicPr>
            <p:cNvPr id="31" name="Picture 30"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2402106" y="3480818"/>
              <a:ext cx="188694" cy="152506"/>
            </a:xfrm>
            <a:prstGeom prst="rect">
              <a:avLst/>
            </a:prstGeom>
          </p:spPr>
        </p:pic>
        <p:pic>
          <p:nvPicPr>
            <p:cNvPr id="32" name="Picture 31"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2286000" y="3633324"/>
              <a:ext cx="228600" cy="240029"/>
            </a:xfrm>
            <a:prstGeom prst="rect">
              <a:avLst/>
            </a:prstGeom>
          </p:spPr>
        </p:pic>
        <p:pic>
          <p:nvPicPr>
            <p:cNvPr id="33" name="Picture 32"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2157876" y="3432372"/>
              <a:ext cx="228600" cy="228600"/>
            </a:xfrm>
            <a:prstGeom prst="rect">
              <a:avLst/>
            </a:prstGeom>
          </p:spPr>
        </p:pic>
      </p:grpSp>
      <p:grpSp>
        <p:nvGrpSpPr>
          <p:cNvPr id="18" name="Group 57"/>
          <p:cNvGrpSpPr/>
          <p:nvPr/>
        </p:nvGrpSpPr>
        <p:grpSpPr>
          <a:xfrm>
            <a:off x="1600200" y="3495418"/>
            <a:ext cx="432924" cy="440981"/>
            <a:chOff x="2895600" y="3429000"/>
            <a:chExt cx="432924" cy="440981"/>
          </a:xfrm>
        </p:grpSpPr>
        <p:pic>
          <p:nvPicPr>
            <p:cNvPr id="37" name="Picture 36"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3139830" y="3477446"/>
              <a:ext cx="188694" cy="152506"/>
            </a:xfrm>
            <a:prstGeom prst="rect">
              <a:avLst/>
            </a:prstGeom>
          </p:spPr>
        </p:pic>
        <p:pic>
          <p:nvPicPr>
            <p:cNvPr id="38" name="Picture 37"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3023724" y="3629952"/>
              <a:ext cx="228600" cy="240029"/>
            </a:xfrm>
            <a:prstGeom prst="rect">
              <a:avLst/>
            </a:prstGeom>
          </p:spPr>
        </p:pic>
        <p:pic>
          <p:nvPicPr>
            <p:cNvPr id="39" name="Picture 38"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2895600" y="3429000"/>
              <a:ext cx="228600" cy="228600"/>
            </a:xfrm>
            <a:prstGeom prst="rect">
              <a:avLst/>
            </a:prstGeom>
          </p:spPr>
        </p:pic>
      </p:grpSp>
      <p:grpSp>
        <p:nvGrpSpPr>
          <p:cNvPr id="19" name="Group 56"/>
          <p:cNvGrpSpPr/>
          <p:nvPr/>
        </p:nvGrpSpPr>
        <p:grpSpPr>
          <a:xfrm>
            <a:off x="2258353" y="3498790"/>
            <a:ext cx="432924" cy="440981"/>
            <a:chOff x="3629952" y="3432372"/>
            <a:chExt cx="432924" cy="440981"/>
          </a:xfrm>
        </p:grpSpPr>
        <p:pic>
          <p:nvPicPr>
            <p:cNvPr id="40" name="Picture 39"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3874182" y="3480818"/>
              <a:ext cx="188694" cy="152506"/>
            </a:xfrm>
            <a:prstGeom prst="rect">
              <a:avLst/>
            </a:prstGeom>
          </p:spPr>
        </p:pic>
        <p:pic>
          <p:nvPicPr>
            <p:cNvPr id="41" name="Picture 40"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3758076" y="3633324"/>
              <a:ext cx="228600" cy="240029"/>
            </a:xfrm>
            <a:prstGeom prst="rect">
              <a:avLst/>
            </a:prstGeom>
          </p:spPr>
        </p:pic>
        <p:pic>
          <p:nvPicPr>
            <p:cNvPr id="42" name="Picture 41"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3629952" y="3432372"/>
              <a:ext cx="228600" cy="228600"/>
            </a:xfrm>
            <a:prstGeom prst="rect">
              <a:avLst/>
            </a:prstGeom>
          </p:spPr>
        </p:pic>
      </p:grpSp>
      <p:grpSp>
        <p:nvGrpSpPr>
          <p:cNvPr id="20" name="Group 55"/>
          <p:cNvGrpSpPr/>
          <p:nvPr/>
        </p:nvGrpSpPr>
        <p:grpSpPr>
          <a:xfrm>
            <a:off x="2979893" y="3495418"/>
            <a:ext cx="432924" cy="440981"/>
            <a:chOff x="4367676" y="3429000"/>
            <a:chExt cx="432924" cy="440981"/>
          </a:xfrm>
        </p:grpSpPr>
        <p:pic>
          <p:nvPicPr>
            <p:cNvPr id="43" name="Picture 42"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4611906" y="3477446"/>
              <a:ext cx="188694" cy="152506"/>
            </a:xfrm>
            <a:prstGeom prst="rect">
              <a:avLst/>
            </a:prstGeom>
          </p:spPr>
        </p:pic>
        <p:pic>
          <p:nvPicPr>
            <p:cNvPr id="44" name="Picture 43"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4495800" y="3629952"/>
              <a:ext cx="228600" cy="240029"/>
            </a:xfrm>
            <a:prstGeom prst="rect">
              <a:avLst/>
            </a:prstGeom>
          </p:spPr>
        </p:pic>
        <p:pic>
          <p:nvPicPr>
            <p:cNvPr id="45" name="Picture 44"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4367676" y="3429000"/>
              <a:ext cx="228600" cy="228600"/>
            </a:xfrm>
            <a:prstGeom prst="rect">
              <a:avLst/>
            </a:prstGeom>
          </p:spPr>
        </p:pic>
      </p:grpSp>
      <p:grpSp>
        <p:nvGrpSpPr>
          <p:cNvPr id="21" name="Group 54"/>
          <p:cNvGrpSpPr/>
          <p:nvPr/>
        </p:nvGrpSpPr>
        <p:grpSpPr>
          <a:xfrm>
            <a:off x="3649509" y="3495453"/>
            <a:ext cx="432924" cy="440981"/>
            <a:chOff x="5077752" y="3429035"/>
            <a:chExt cx="432924" cy="440981"/>
          </a:xfrm>
        </p:grpSpPr>
        <p:pic>
          <p:nvPicPr>
            <p:cNvPr id="46" name="Picture 45"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5321982" y="3477481"/>
              <a:ext cx="188694" cy="152506"/>
            </a:xfrm>
            <a:prstGeom prst="rect">
              <a:avLst/>
            </a:prstGeom>
          </p:spPr>
        </p:pic>
        <p:pic>
          <p:nvPicPr>
            <p:cNvPr id="47" name="Picture 46"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5205876" y="3629987"/>
              <a:ext cx="228600" cy="240029"/>
            </a:xfrm>
            <a:prstGeom prst="rect">
              <a:avLst/>
            </a:prstGeom>
          </p:spPr>
        </p:pic>
        <p:pic>
          <p:nvPicPr>
            <p:cNvPr id="48" name="Picture 47"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5077752" y="3429035"/>
              <a:ext cx="228600" cy="228600"/>
            </a:xfrm>
            <a:prstGeom prst="rect">
              <a:avLst/>
            </a:prstGeom>
          </p:spPr>
        </p:pic>
      </p:grpSp>
      <p:cxnSp>
        <p:nvCxnSpPr>
          <p:cNvPr id="66" name="Straight Arrow Connector 65"/>
          <p:cNvCxnSpPr>
            <a:stCxn id="32" idx="2"/>
            <a:endCxn id="17" idx="0"/>
          </p:cNvCxnSpPr>
          <p:nvPr/>
        </p:nvCxnSpPr>
        <p:spPr>
          <a:xfrm rot="16200000" flipH="1">
            <a:off x="1027923" y="4032931"/>
            <a:ext cx="556029" cy="369707"/>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a:stCxn id="32" idx="2"/>
            <a:endCxn id="15" idx="0"/>
          </p:cNvCxnSpPr>
          <p:nvPr/>
        </p:nvCxnSpPr>
        <p:spPr>
          <a:xfrm rot="16200000" flipH="1">
            <a:off x="1453515" y="3607339"/>
            <a:ext cx="622447" cy="1287309"/>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32" idx="2"/>
            <a:endCxn id="16" idx="0"/>
          </p:cNvCxnSpPr>
          <p:nvPr/>
        </p:nvCxnSpPr>
        <p:spPr>
          <a:xfrm rot="16200000" flipH="1">
            <a:off x="1913686" y="3147168"/>
            <a:ext cx="602969" cy="2188173"/>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38" idx="2"/>
            <a:endCxn id="17" idx="0"/>
          </p:cNvCxnSpPr>
          <p:nvPr/>
        </p:nvCxnSpPr>
        <p:spPr>
          <a:xfrm rot="5400000">
            <a:off x="1387008" y="4040183"/>
            <a:ext cx="559401" cy="351833"/>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4" name="Straight Arrow Connector 73"/>
          <p:cNvCxnSpPr>
            <a:stCxn id="38" idx="2"/>
            <a:endCxn id="15" idx="0"/>
          </p:cNvCxnSpPr>
          <p:nvPr/>
        </p:nvCxnSpPr>
        <p:spPr>
          <a:xfrm rot="16200000" flipH="1">
            <a:off x="1812599" y="3966423"/>
            <a:ext cx="625819" cy="565769"/>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41" idx="2"/>
            <a:endCxn id="15" idx="0"/>
          </p:cNvCxnSpPr>
          <p:nvPr/>
        </p:nvCxnSpPr>
        <p:spPr>
          <a:xfrm rot="5400000">
            <a:off x="2143362" y="4204802"/>
            <a:ext cx="622447" cy="92384"/>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38" idx="2"/>
            <a:endCxn id="16" idx="0"/>
          </p:cNvCxnSpPr>
          <p:nvPr/>
        </p:nvCxnSpPr>
        <p:spPr>
          <a:xfrm rot="16200000" flipH="1">
            <a:off x="2272770" y="3506252"/>
            <a:ext cx="606341" cy="1466633"/>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41" idx="2"/>
            <a:endCxn id="17" idx="0"/>
          </p:cNvCxnSpPr>
          <p:nvPr/>
        </p:nvCxnSpPr>
        <p:spPr>
          <a:xfrm rot="5400000">
            <a:off x="1717770" y="3712792"/>
            <a:ext cx="556029" cy="1009986"/>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4" name="Straight Arrow Connector 83"/>
          <p:cNvCxnSpPr>
            <a:stCxn id="41" idx="2"/>
            <a:endCxn id="16" idx="0"/>
          </p:cNvCxnSpPr>
          <p:nvPr/>
        </p:nvCxnSpPr>
        <p:spPr>
          <a:xfrm rot="16200000" flipH="1">
            <a:off x="2603533" y="3837015"/>
            <a:ext cx="602969" cy="808480"/>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4" idx="2"/>
            <a:endCxn id="17" idx="0"/>
          </p:cNvCxnSpPr>
          <p:nvPr/>
        </p:nvCxnSpPr>
        <p:spPr>
          <a:xfrm rot="5400000">
            <a:off x="2076854" y="3350336"/>
            <a:ext cx="559401" cy="1731526"/>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8" name="Straight Arrow Connector 87"/>
          <p:cNvCxnSpPr>
            <a:stCxn id="44" idx="2"/>
            <a:endCxn id="15" idx="0"/>
          </p:cNvCxnSpPr>
          <p:nvPr/>
        </p:nvCxnSpPr>
        <p:spPr>
          <a:xfrm rot="5400000">
            <a:off x="2502446" y="3842346"/>
            <a:ext cx="625819" cy="813924"/>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44" idx="2"/>
            <a:endCxn id="16" idx="0"/>
          </p:cNvCxnSpPr>
          <p:nvPr/>
        </p:nvCxnSpPr>
        <p:spPr>
          <a:xfrm rot="16200000" flipH="1">
            <a:off x="2962617" y="4196099"/>
            <a:ext cx="606341" cy="86940"/>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47" idx="2"/>
            <a:endCxn id="17" idx="0"/>
          </p:cNvCxnSpPr>
          <p:nvPr/>
        </p:nvCxnSpPr>
        <p:spPr>
          <a:xfrm rot="5400000">
            <a:off x="2411679" y="3015546"/>
            <a:ext cx="559366" cy="2401142"/>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95" name="Straight Arrow Connector 94"/>
          <p:cNvCxnSpPr>
            <a:stCxn id="47" idx="2"/>
            <a:endCxn id="15" idx="0"/>
          </p:cNvCxnSpPr>
          <p:nvPr/>
        </p:nvCxnSpPr>
        <p:spPr>
          <a:xfrm rot="5400000">
            <a:off x="2837271" y="3507556"/>
            <a:ext cx="625784" cy="1483540"/>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47" idx="2"/>
            <a:endCxn id="16" idx="0"/>
          </p:cNvCxnSpPr>
          <p:nvPr/>
        </p:nvCxnSpPr>
        <p:spPr>
          <a:xfrm rot="5400000">
            <a:off x="3297442" y="3948249"/>
            <a:ext cx="606306" cy="582676"/>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 name="Right Arrow 102"/>
          <p:cNvSpPr/>
          <p:nvPr/>
        </p:nvSpPr>
        <p:spPr>
          <a:xfrm rot="5400000">
            <a:off x="8763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4" name="Right Arrow 103"/>
          <p:cNvSpPr/>
          <p:nvPr/>
        </p:nvSpPr>
        <p:spPr>
          <a:xfrm rot="5400000">
            <a:off x="10287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5" name="Right Arrow 104"/>
          <p:cNvSpPr/>
          <p:nvPr/>
        </p:nvSpPr>
        <p:spPr>
          <a:xfrm rot="5400000">
            <a:off x="15621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6" name="Right Arrow 105"/>
          <p:cNvSpPr/>
          <p:nvPr/>
        </p:nvSpPr>
        <p:spPr>
          <a:xfrm rot="5400000">
            <a:off x="17145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7" name="Right Arrow 106"/>
          <p:cNvSpPr/>
          <p:nvPr/>
        </p:nvSpPr>
        <p:spPr>
          <a:xfrm rot="5400000">
            <a:off x="22479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8" name="Right Arrow 107"/>
          <p:cNvSpPr/>
          <p:nvPr/>
        </p:nvSpPr>
        <p:spPr>
          <a:xfrm rot="5400000">
            <a:off x="24003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9" name="Right Arrow 108"/>
          <p:cNvSpPr/>
          <p:nvPr/>
        </p:nvSpPr>
        <p:spPr>
          <a:xfrm rot="5400000">
            <a:off x="29337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0" name="Right Arrow 109"/>
          <p:cNvSpPr/>
          <p:nvPr/>
        </p:nvSpPr>
        <p:spPr>
          <a:xfrm rot="5400000">
            <a:off x="30861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1" name="Right Arrow 110"/>
          <p:cNvSpPr/>
          <p:nvPr/>
        </p:nvSpPr>
        <p:spPr>
          <a:xfrm rot="5400000">
            <a:off x="3619499"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2" name="Right Arrow 111"/>
          <p:cNvSpPr/>
          <p:nvPr/>
        </p:nvSpPr>
        <p:spPr>
          <a:xfrm rot="5400000">
            <a:off x="3771899"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3" name="Right Arrow 112"/>
          <p:cNvSpPr/>
          <p:nvPr/>
        </p:nvSpPr>
        <p:spPr>
          <a:xfrm rot="5400000">
            <a:off x="1485900" y="4862976"/>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4" name="Right Arrow 113"/>
          <p:cNvSpPr/>
          <p:nvPr/>
        </p:nvSpPr>
        <p:spPr>
          <a:xfrm rot="5400000">
            <a:off x="1638300" y="5568332"/>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5" name="Picture 114" descr="blender.jpg"/>
          <p:cNvPicPr>
            <a:picLocks noChangeAspect="1"/>
          </p:cNvPicPr>
          <p:nvPr/>
        </p:nvPicPr>
        <p:blipFill>
          <a:blip r:embed="rId8" cstate="print">
            <a:clrChange>
              <a:clrFrom>
                <a:srgbClr val="FEFEFE"/>
              </a:clrFrom>
              <a:clrTo>
                <a:srgbClr val="FEFEFE">
                  <a:alpha val="0"/>
                </a:srgbClr>
              </a:clrTo>
            </a:clrChange>
          </a:blip>
          <a:stretch>
            <a:fillRect/>
          </a:stretch>
        </p:blipFill>
        <p:spPr>
          <a:xfrm>
            <a:off x="2302184" y="5029200"/>
            <a:ext cx="364816" cy="492196"/>
          </a:xfrm>
          <a:prstGeom prst="rect">
            <a:avLst/>
          </a:prstGeom>
        </p:spPr>
      </p:pic>
      <p:pic>
        <p:nvPicPr>
          <p:cNvPr id="116" name="Picture 115" descr="blender.jpg"/>
          <p:cNvPicPr>
            <a:picLocks noChangeAspect="1"/>
          </p:cNvPicPr>
          <p:nvPr/>
        </p:nvPicPr>
        <p:blipFill>
          <a:blip r:embed="rId8" cstate="print">
            <a:clrChange>
              <a:clrFrom>
                <a:srgbClr val="FEFEFE"/>
              </a:clrFrom>
              <a:clrTo>
                <a:srgbClr val="FEFEFE">
                  <a:alpha val="0"/>
                </a:srgbClr>
              </a:clrTo>
            </a:clrChange>
          </a:blip>
          <a:stretch>
            <a:fillRect/>
          </a:stretch>
        </p:blipFill>
        <p:spPr>
          <a:xfrm>
            <a:off x="3216584" y="5021108"/>
            <a:ext cx="364816" cy="492196"/>
          </a:xfrm>
          <a:prstGeom prst="rect">
            <a:avLst/>
          </a:prstGeom>
        </p:spPr>
      </p:pic>
      <p:sp>
        <p:nvSpPr>
          <p:cNvPr id="117" name="Right Arrow 116"/>
          <p:cNvSpPr/>
          <p:nvPr/>
        </p:nvSpPr>
        <p:spPr>
          <a:xfrm rot="5400000">
            <a:off x="2392208" y="487916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8" name="Right Arrow 117"/>
          <p:cNvSpPr/>
          <p:nvPr/>
        </p:nvSpPr>
        <p:spPr>
          <a:xfrm rot="5400000">
            <a:off x="2544608" y="5584516"/>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9" name="Right Arrow 118"/>
          <p:cNvSpPr/>
          <p:nvPr/>
        </p:nvSpPr>
        <p:spPr>
          <a:xfrm rot="5400000">
            <a:off x="3278960" y="4854884"/>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0" name="Right Arrow 119"/>
          <p:cNvSpPr/>
          <p:nvPr/>
        </p:nvSpPr>
        <p:spPr>
          <a:xfrm rot="5400000">
            <a:off x="3431360" y="556024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25" name="Straight Arrow Connector 124"/>
          <p:cNvCxnSpPr>
            <a:stCxn id="5" idx="2"/>
            <a:endCxn id="7" idx="0"/>
          </p:cNvCxnSpPr>
          <p:nvPr/>
        </p:nvCxnSpPr>
        <p:spPr>
          <a:xfrm rot="5400000">
            <a:off x="1662265" y="1878720"/>
            <a:ext cx="137482" cy="1389678"/>
          </a:xfrm>
          <a:prstGeom prst="straightConnector1">
            <a:avLst/>
          </a:prstGeom>
          <a:ln w="952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5" idx="2"/>
            <a:endCxn id="8" idx="0"/>
          </p:cNvCxnSpPr>
          <p:nvPr/>
        </p:nvCxnSpPr>
        <p:spPr>
          <a:xfrm rot="5400000">
            <a:off x="2010897" y="2227352"/>
            <a:ext cx="137482" cy="692414"/>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5" idx="2"/>
            <a:endCxn id="9" idx="0"/>
          </p:cNvCxnSpPr>
          <p:nvPr/>
        </p:nvCxnSpPr>
        <p:spPr>
          <a:xfrm rot="5400000">
            <a:off x="2356157" y="2572612"/>
            <a:ext cx="137482" cy="189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5" idx="2"/>
            <a:endCxn id="10" idx="0"/>
          </p:cNvCxnSpPr>
          <p:nvPr/>
        </p:nvCxnSpPr>
        <p:spPr>
          <a:xfrm rot="16200000" flipH="1">
            <a:off x="2700743" y="2229920"/>
            <a:ext cx="137482" cy="68727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5" idx="2"/>
            <a:endCxn id="11" idx="0"/>
          </p:cNvCxnSpPr>
          <p:nvPr/>
        </p:nvCxnSpPr>
        <p:spPr>
          <a:xfrm rot="16200000" flipH="1">
            <a:off x="3038536" y="1892126"/>
            <a:ext cx="137482" cy="136286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Right Arrow 142"/>
          <p:cNvSpPr/>
          <p:nvPr/>
        </p:nvSpPr>
        <p:spPr>
          <a:xfrm rot="10800000">
            <a:off x="4191000" y="2770848"/>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grpSp>
        <p:nvGrpSpPr>
          <p:cNvPr id="22" name="Group 147"/>
          <p:cNvGrpSpPr/>
          <p:nvPr/>
        </p:nvGrpSpPr>
        <p:grpSpPr>
          <a:xfrm>
            <a:off x="4443876" y="2743200"/>
            <a:ext cx="2984150" cy="444388"/>
            <a:chOff x="4648200" y="2847048"/>
            <a:chExt cx="2984150" cy="444388"/>
          </a:xfrm>
        </p:grpSpPr>
        <p:sp>
          <p:nvSpPr>
            <p:cNvPr id="144" name="TextBox 143"/>
            <p:cNvSpPr txBox="1"/>
            <p:nvPr/>
          </p:nvSpPr>
          <p:spPr>
            <a:xfrm>
              <a:off x="4648200" y="2922104"/>
              <a:ext cx="2984150" cy="369332"/>
            </a:xfrm>
            <a:prstGeom prst="rect">
              <a:avLst/>
            </a:prstGeom>
            <a:noFill/>
          </p:spPr>
          <p:txBody>
            <a:bodyPr wrap="none" rtlCol="0">
              <a:spAutoFit/>
            </a:bodyPr>
            <a:lstStyle/>
            <a:p>
              <a:r>
                <a:rPr lang="en-US" dirty="0" smtClean="0">
                  <a:solidFill>
                    <a:prstClr val="black"/>
                  </a:solidFill>
                </a:rPr>
                <a:t>(&lt;a,     &gt; , &lt;o,     &gt; , &lt;p,     &gt; , …)</a:t>
              </a:r>
              <a:endParaRPr lang="en-US" dirty="0">
                <a:solidFill>
                  <a:prstClr val="black"/>
                </a:solidFill>
              </a:endParaRPr>
            </a:p>
          </p:txBody>
        </p:sp>
        <p:pic>
          <p:nvPicPr>
            <p:cNvPr id="145" name="Picture 144" descr="apple2.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5157324" y="2994966"/>
              <a:ext cx="152400" cy="179917"/>
            </a:xfrm>
            <a:prstGeom prst="rect">
              <a:avLst/>
            </a:prstGeom>
          </p:spPr>
        </p:pic>
        <p:pic>
          <p:nvPicPr>
            <p:cNvPr id="146" name="Picture 145"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5963625" y="3032840"/>
              <a:ext cx="152400" cy="148366"/>
            </a:xfrm>
            <a:prstGeom prst="rect">
              <a:avLst/>
            </a:prstGeom>
          </p:spPr>
        </p:pic>
        <p:pic>
          <p:nvPicPr>
            <p:cNvPr id="147" name="Picture 146" descr="pineapple.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6833724" y="2847048"/>
              <a:ext cx="169881" cy="367893"/>
            </a:xfrm>
            <a:prstGeom prst="rect">
              <a:avLst/>
            </a:prstGeom>
          </p:spPr>
        </p:pic>
      </p:grpSp>
      <p:sp>
        <p:nvSpPr>
          <p:cNvPr id="160" name="TextBox 159"/>
          <p:cNvSpPr txBox="1"/>
          <p:nvPr/>
        </p:nvSpPr>
        <p:spPr>
          <a:xfrm>
            <a:off x="4443876" y="2501788"/>
            <a:ext cx="4517583" cy="307777"/>
          </a:xfrm>
          <a:prstGeom prst="rect">
            <a:avLst/>
          </a:prstGeom>
          <a:noFill/>
        </p:spPr>
        <p:txBody>
          <a:bodyPr wrap="none" rtlCol="0">
            <a:spAutoFit/>
          </a:bodyPr>
          <a:lstStyle/>
          <a:p>
            <a:r>
              <a:rPr lang="en-US" sz="1400" dirty="0" smtClean="0">
                <a:solidFill>
                  <a:prstClr val="black"/>
                </a:solidFill>
              </a:rPr>
              <a:t>Each input to a map is a </a:t>
            </a:r>
            <a:r>
              <a:rPr lang="en-US" sz="1400" dirty="0" smtClean="0">
                <a:solidFill>
                  <a:srgbClr val="C00000"/>
                </a:solidFill>
              </a:rPr>
              <a:t>list of &lt;key, value&gt; pairs</a:t>
            </a:r>
            <a:endParaRPr lang="en-US" sz="1400" dirty="0">
              <a:solidFill>
                <a:srgbClr val="C00000"/>
              </a:solidFill>
            </a:endParaRPr>
          </a:p>
        </p:txBody>
      </p:sp>
      <p:sp>
        <p:nvSpPr>
          <p:cNvPr id="161" name="Right Arrow 160"/>
          <p:cNvSpPr/>
          <p:nvPr/>
        </p:nvSpPr>
        <p:spPr>
          <a:xfrm rot="10800000">
            <a:off x="4191000" y="3597584"/>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67" name="TextBox 166"/>
          <p:cNvSpPr txBox="1"/>
          <p:nvPr/>
        </p:nvSpPr>
        <p:spPr>
          <a:xfrm>
            <a:off x="4443876" y="3352800"/>
            <a:ext cx="3658437" cy="307777"/>
          </a:xfrm>
          <a:prstGeom prst="rect">
            <a:avLst/>
          </a:prstGeom>
          <a:noFill/>
        </p:spPr>
        <p:txBody>
          <a:bodyPr wrap="none" rtlCol="0">
            <a:spAutoFit/>
          </a:bodyPr>
          <a:lstStyle/>
          <a:p>
            <a:r>
              <a:rPr lang="en-US" sz="1400" dirty="0" smtClean="0">
                <a:solidFill>
                  <a:prstClr val="black"/>
                </a:solidFill>
              </a:rPr>
              <a:t>Each output of slice is a </a:t>
            </a:r>
            <a:r>
              <a:rPr lang="en-US" sz="1400" dirty="0" smtClean="0">
                <a:solidFill>
                  <a:srgbClr val="C00000"/>
                </a:solidFill>
              </a:rPr>
              <a:t>list of &lt;key, value&gt; pairs</a:t>
            </a:r>
            <a:endParaRPr lang="en-US" sz="1400" dirty="0">
              <a:solidFill>
                <a:srgbClr val="C00000"/>
              </a:solidFill>
            </a:endParaRPr>
          </a:p>
        </p:txBody>
      </p:sp>
      <p:sp>
        <p:nvSpPr>
          <p:cNvPr id="172" name="Right Arrow 171"/>
          <p:cNvSpPr/>
          <p:nvPr/>
        </p:nvSpPr>
        <p:spPr>
          <a:xfrm rot="10800000">
            <a:off x="4172306" y="4215276"/>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73" name="TextBox 172"/>
          <p:cNvSpPr txBox="1"/>
          <p:nvPr/>
        </p:nvSpPr>
        <p:spPr>
          <a:xfrm>
            <a:off x="4425182" y="4139076"/>
            <a:ext cx="1552028" cy="307777"/>
          </a:xfrm>
          <a:prstGeom prst="rect">
            <a:avLst/>
          </a:prstGeom>
          <a:noFill/>
        </p:spPr>
        <p:txBody>
          <a:bodyPr wrap="none" rtlCol="0">
            <a:spAutoFit/>
          </a:bodyPr>
          <a:lstStyle/>
          <a:p>
            <a:r>
              <a:rPr lang="en-US" sz="1400" dirty="0" smtClean="0">
                <a:solidFill>
                  <a:prstClr val="black"/>
                </a:solidFill>
              </a:rPr>
              <a:t>Grouped by key</a:t>
            </a:r>
            <a:endParaRPr lang="en-US" sz="1400" dirty="0">
              <a:solidFill>
                <a:prstClr val="black"/>
              </a:solidFill>
            </a:endParaRPr>
          </a:p>
        </p:txBody>
      </p:sp>
      <p:sp>
        <p:nvSpPr>
          <p:cNvPr id="175" name="Right Arrow 174"/>
          <p:cNvSpPr/>
          <p:nvPr/>
        </p:nvSpPr>
        <p:spPr>
          <a:xfrm rot="10800000">
            <a:off x="4191001" y="4800599"/>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76" name="TextBox 175"/>
          <p:cNvSpPr txBox="1"/>
          <p:nvPr/>
        </p:nvSpPr>
        <p:spPr>
          <a:xfrm>
            <a:off x="4443877" y="4492823"/>
            <a:ext cx="4090523" cy="954107"/>
          </a:xfrm>
          <a:prstGeom prst="rect">
            <a:avLst/>
          </a:prstGeom>
          <a:noFill/>
        </p:spPr>
        <p:txBody>
          <a:bodyPr wrap="square" rtlCol="0">
            <a:spAutoFit/>
          </a:bodyPr>
          <a:lstStyle/>
          <a:p>
            <a:r>
              <a:rPr lang="en-US" sz="1400" dirty="0" smtClean="0">
                <a:solidFill>
                  <a:prstClr val="black"/>
                </a:solidFill>
              </a:rPr>
              <a:t>Each input to a reduce is a &lt;key, value-list&gt; (possibly a list of these, depending on the grouping/hashing mechanism)</a:t>
            </a:r>
          </a:p>
          <a:p>
            <a:r>
              <a:rPr lang="en-US" sz="1400" dirty="0" smtClean="0">
                <a:solidFill>
                  <a:prstClr val="black"/>
                </a:solidFill>
              </a:rPr>
              <a:t>e.g. &lt;</a:t>
            </a:r>
            <a:r>
              <a:rPr lang="en-US" sz="1400" dirty="0" err="1" smtClean="0">
                <a:solidFill>
                  <a:prstClr val="black"/>
                </a:solidFill>
              </a:rPr>
              <a:t>ao</a:t>
            </a:r>
            <a:r>
              <a:rPr lang="en-US" sz="1400" dirty="0" smtClean="0">
                <a:solidFill>
                  <a:prstClr val="black"/>
                </a:solidFill>
              </a:rPr>
              <a:t>, (                        …)&gt;</a:t>
            </a:r>
            <a:endParaRPr lang="en-US" sz="1400" dirty="0">
              <a:solidFill>
                <a:prstClr val="black"/>
              </a:solidFill>
            </a:endParaRPr>
          </a:p>
        </p:txBody>
      </p:sp>
      <p:pic>
        <p:nvPicPr>
          <p:cNvPr id="177" name="Picture 176"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5219700" y="5165416"/>
            <a:ext cx="228600" cy="228600"/>
          </a:xfrm>
          <a:prstGeom prst="rect">
            <a:avLst/>
          </a:prstGeom>
        </p:spPr>
      </p:pic>
      <p:sp>
        <p:nvSpPr>
          <p:cNvPr id="180" name="Right Arrow 179"/>
          <p:cNvSpPr/>
          <p:nvPr/>
        </p:nvSpPr>
        <p:spPr>
          <a:xfrm rot="10800000">
            <a:off x="4191001" y="5641776"/>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81" name="TextBox 180"/>
          <p:cNvSpPr txBox="1"/>
          <p:nvPr/>
        </p:nvSpPr>
        <p:spPr>
          <a:xfrm>
            <a:off x="4419600" y="5562600"/>
            <a:ext cx="2630848" cy="307777"/>
          </a:xfrm>
          <a:prstGeom prst="rect">
            <a:avLst/>
          </a:prstGeom>
          <a:noFill/>
        </p:spPr>
        <p:txBody>
          <a:bodyPr wrap="none" rtlCol="0">
            <a:spAutoFit/>
          </a:bodyPr>
          <a:lstStyle/>
          <a:p>
            <a:r>
              <a:rPr lang="en-US" sz="1400" dirty="0" smtClean="0">
                <a:solidFill>
                  <a:prstClr val="black"/>
                </a:solidFill>
              </a:rPr>
              <a:t>Reduced into a </a:t>
            </a:r>
            <a:r>
              <a:rPr lang="en-US" sz="1400" dirty="0" smtClean="0">
                <a:solidFill>
                  <a:srgbClr val="C00000"/>
                </a:solidFill>
              </a:rPr>
              <a:t>list of values</a:t>
            </a:r>
            <a:endParaRPr lang="en-US" sz="1400" dirty="0">
              <a:solidFill>
                <a:srgbClr val="C00000"/>
              </a:solidFill>
            </a:endParaRPr>
          </a:p>
        </p:txBody>
      </p:sp>
      <p:sp>
        <p:nvSpPr>
          <p:cNvPr id="194" name="TextBox 193"/>
          <p:cNvSpPr txBox="1"/>
          <p:nvPr/>
        </p:nvSpPr>
        <p:spPr>
          <a:xfrm>
            <a:off x="4648200" y="4426000"/>
            <a:ext cx="3200400" cy="52322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1400" dirty="0" smtClean="0">
                <a:solidFill>
                  <a:prstClr val="white"/>
                </a:solidFill>
              </a:rPr>
              <a:t>The idea of Map Reduce in Data Intensive Computing</a:t>
            </a:r>
            <a:endParaRPr lang="en-US" sz="1400" dirty="0">
              <a:solidFill>
                <a:prstClr val="white"/>
              </a:solidFill>
            </a:endParaRPr>
          </a:p>
        </p:txBody>
      </p:sp>
      <p:sp>
        <p:nvSpPr>
          <p:cNvPr id="195" name="TextBox 194"/>
          <p:cNvSpPr txBox="1"/>
          <p:nvPr/>
        </p:nvSpPr>
        <p:spPr>
          <a:xfrm>
            <a:off x="4495800" y="2743200"/>
            <a:ext cx="3733800" cy="954107"/>
          </a:xfrm>
          <a:prstGeom prst="rect">
            <a:avLst/>
          </a:prstGeom>
          <a:noFill/>
        </p:spPr>
        <p:txBody>
          <a:bodyPr wrap="square" rtlCol="0">
            <a:spAutoFit/>
          </a:bodyPr>
          <a:lstStyle/>
          <a:p>
            <a:pPr algn="ctr"/>
            <a:r>
              <a:rPr lang="en-US" sz="1400" dirty="0" smtClean="0">
                <a:solidFill>
                  <a:prstClr val="black"/>
                </a:solidFill>
              </a:rPr>
              <a:t>A </a:t>
            </a:r>
            <a:r>
              <a:rPr lang="en-US" sz="1400" i="1" dirty="0" smtClean="0">
                <a:solidFill>
                  <a:srgbClr val="C0504D">
                    <a:lumMod val="75000"/>
                  </a:srgbClr>
                </a:solidFill>
              </a:rPr>
              <a:t>list of  &lt;key, value&gt; </a:t>
            </a:r>
            <a:r>
              <a:rPr lang="en-US" sz="1400" dirty="0" smtClean="0">
                <a:solidFill>
                  <a:prstClr val="black"/>
                </a:solidFill>
              </a:rPr>
              <a:t> pairs mapped into another </a:t>
            </a:r>
            <a:r>
              <a:rPr lang="en-US" sz="1400" i="1" dirty="0" smtClean="0">
                <a:solidFill>
                  <a:srgbClr val="C0504D">
                    <a:lumMod val="75000"/>
                  </a:srgbClr>
                </a:solidFill>
              </a:rPr>
              <a:t>list of &lt;key, value&gt; </a:t>
            </a:r>
            <a:r>
              <a:rPr lang="en-US" sz="1400" dirty="0" smtClean="0">
                <a:solidFill>
                  <a:prstClr val="black"/>
                </a:solidFill>
              </a:rPr>
              <a:t> pairs which gets grouped by the key and reduced into a </a:t>
            </a:r>
            <a:r>
              <a:rPr lang="en-US" sz="1400" i="1" dirty="0" smtClean="0">
                <a:solidFill>
                  <a:srgbClr val="C0504D">
                    <a:lumMod val="75000"/>
                  </a:srgbClr>
                </a:solidFill>
              </a:rPr>
              <a:t>list of values</a:t>
            </a:r>
            <a:endParaRPr lang="en-US" sz="1400" i="1" dirty="0">
              <a:solidFill>
                <a:srgbClr val="C0504D">
                  <a:lumMod val="75000"/>
                </a:srgbClr>
              </a:solidFill>
            </a:endParaRPr>
          </a:p>
        </p:txBody>
      </p:sp>
      <p:sp>
        <p:nvSpPr>
          <p:cNvPr id="196" name="Right Arrow 195"/>
          <p:cNvSpPr/>
          <p:nvPr/>
        </p:nvSpPr>
        <p:spPr>
          <a:xfrm rot="16200000">
            <a:off x="6035430" y="3923435"/>
            <a:ext cx="425940" cy="1524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grpSp>
        <p:nvGrpSpPr>
          <p:cNvPr id="34" name="Group 133"/>
          <p:cNvGrpSpPr/>
          <p:nvPr/>
        </p:nvGrpSpPr>
        <p:grpSpPr>
          <a:xfrm>
            <a:off x="1371600" y="4495800"/>
            <a:ext cx="441016" cy="270741"/>
            <a:chOff x="1463984" y="4486018"/>
            <a:chExt cx="441016" cy="270741"/>
          </a:xfrm>
        </p:grpSpPr>
        <p:pic>
          <p:nvPicPr>
            <p:cNvPr id="17" name="Picture 16"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1463984" y="4486018"/>
              <a:ext cx="238382" cy="238382"/>
            </a:xfrm>
            <a:prstGeom prst="rect">
              <a:avLst/>
            </a:prstGeom>
          </p:spPr>
        </p:pic>
        <p:pic>
          <p:nvPicPr>
            <p:cNvPr id="123" name="Picture 122"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1676400" y="4572000"/>
              <a:ext cx="228600" cy="184759"/>
            </a:xfrm>
            <a:prstGeom prst="rect">
              <a:avLst/>
            </a:prstGeom>
          </p:spPr>
        </p:pic>
      </p:grpSp>
      <p:grpSp>
        <p:nvGrpSpPr>
          <p:cNvPr id="35" name="Group 140"/>
          <p:cNvGrpSpPr/>
          <p:nvPr/>
        </p:nvGrpSpPr>
        <p:grpSpPr>
          <a:xfrm>
            <a:off x="2302185" y="4562218"/>
            <a:ext cx="462438" cy="238381"/>
            <a:chOff x="2302185" y="4562218"/>
            <a:chExt cx="462438" cy="238381"/>
          </a:xfrm>
        </p:grpSpPr>
        <p:pic>
          <p:nvPicPr>
            <p:cNvPr id="15" name="Picture 14"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2302185" y="4562218"/>
              <a:ext cx="212416" cy="171678"/>
            </a:xfrm>
            <a:prstGeom prst="rect">
              <a:avLst/>
            </a:prstGeom>
          </p:spPr>
        </p:pic>
        <p:pic>
          <p:nvPicPr>
            <p:cNvPr id="135" name="Picture 134"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2546910" y="4572000"/>
              <a:ext cx="217713" cy="228599"/>
            </a:xfrm>
            <a:prstGeom prst="rect">
              <a:avLst/>
            </a:prstGeom>
          </p:spPr>
        </p:pic>
      </p:grpSp>
      <p:grpSp>
        <p:nvGrpSpPr>
          <p:cNvPr id="36" name="Group 165"/>
          <p:cNvGrpSpPr/>
          <p:nvPr/>
        </p:nvGrpSpPr>
        <p:grpSpPr>
          <a:xfrm>
            <a:off x="3200400" y="4542740"/>
            <a:ext cx="466982" cy="267642"/>
            <a:chOff x="3200400" y="4542740"/>
            <a:chExt cx="466982" cy="267642"/>
          </a:xfrm>
        </p:grpSpPr>
        <p:pic>
          <p:nvPicPr>
            <p:cNvPr id="16" name="Picture 15"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3200400" y="4542740"/>
              <a:ext cx="217714" cy="228599"/>
            </a:xfrm>
            <a:prstGeom prst="rect">
              <a:avLst/>
            </a:prstGeom>
          </p:spPr>
        </p:pic>
        <p:pic>
          <p:nvPicPr>
            <p:cNvPr id="142" name="Picture 141"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3429000" y="4572000"/>
              <a:ext cx="238382" cy="238382"/>
            </a:xfrm>
            <a:prstGeom prst="rect">
              <a:avLst/>
            </a:prstGeom>
          </p:spPr>
        </p:pic>
      </p:grpSp>
      <p:grpSp>
        <p:nvGrpSpPr>
          <p:cNvPr id="49" name="Group 190"/>
          <p:cNvGrpSpPr/>
          <p:nvPr/>
        </p:nvGrpSpPr>
        <p:grpSpPr>
          <a:xfrm>
            <a:off x="1524662" y="5552818"/>
            <a:ext cx="181144" cy="609855"/>
            <a:chOff x="1524662" y="5552818"/>
            <a:chExt cx="181144" cy="609855"/>
          </a:xfrm>
        </p:grpSpPr>
        <p:grpSp>
          <p:nvGrpSpPr>
            <p:cNvPr id="50" name="Group 139"/>
            <p:cNvGrpSpPr/>
            <p:nvPr/>
          </p:nvGrpSpPr>
          <p:grpSpPr>
            <a:xfrm>
              <a:off x="1524662" y="5552818"/>
              <a:ext cx="181144" cy="609855"/>
              <a:chOff x="1524662" y="5552818"/>
              <a:chExt cx="181144" cy="609855"/>
            </a:xfrm>
          </p:grpSpPr>
          <p:pic>
            <p:nvPicPr>
              <p:cNvPr id="23" name="Picture 22" descr="applejuice.png"/>
              <p:cNvPicPr>
                <a:picLocks noChangeAspect="1"/>
              </p:cNvPicPr>
              <p:nvPr/>
            </p:nvPicPr>
            <p:blipFill>
              <a:blip r:embed="rId13" cstate="print"/>
              <a:stretch>
                <a:fillRect/>
              </a:stretch>
            </p:blipFill>
            <p:spPr>
              <a:xfrm>
                <a:off x="1524662" y="5552818"/>
                <a:ext cx="181144" cy="609855"/>
              </a:xfrm>
              <a:prstGeom prst="rect">
                <a:avLst/>
              </a:prstGeom>
            </p:spPr>
          </p:pic>
          <p:pic>
            <p:nvPicPr>
              <p:cNvPr id="52" name="Picture 51"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1532092" y="5784526"/>
                <a:ext cx="152400" cy="179917"/>
              </a:xfrm>
              <a:prstGeom prst="rect">
                <a:avLst/>
              </a:prstGeom>
            </p:spPr>
          </p:pic>
        </p:grpSp>
        <p:pic>
          <p:nvPicPr>
            <p:cNvPr id="171" name="Picture 170"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1548995" y="5867400"/>
              <a:ext cx="152400" cy="148366"/>
            </a:xfrm>
            <a:prstGeom prst="rect">
              <a:avLst/>
            </a:prstGeom>
          </p:spPr>
        </p:pic>
      </p:grpSp>
      <p:grpSp>
        <p:nvGrpSpPr>
          <p:cNvPr id="51" name="Group 187"/>
          <p:cNvGrpSpPr/>
          <p:nvPr/>
        </p:nvGrpSpPr>
        <p:grpSpPr>
          <a:xfrm>
            <a:off x="2390720" y="5552818"/>
            <a:ext cx="193556" cy="619382"/>
            <a:chOff x="2390720" y="5552818"/>
            <a:chExt cx="193556" cy="619382"/>
          </a:xfrm>
        </p:grpSpPr>
        <p:grpSp>
          <p:nvGrpSpPr>
            <p:cNvPr id="55" name="Group 122"/>
            <p:cNvGrpSpPr/>
            <p:nvPr/>
          </p:nvGrpSpPr>
          <p:grpSpPr>
            <a:xfrm>
              <a:off x="2390720" y="5552818"/>
              <a:ext cx="193556" cy="619382"/>
              <a:chOff x="2390720" y="5552818"/>
              <a:chExt cx="193556" cy="619382"/>
            </a:xfrm>
          </p:grpSpPr>
          <p:pic>
            <p:nvPicPr>
              <p:cNvPr id="24" name="Picture 23" descr="orangejuice.png"/>
              <p:cNvPicPr>
                <a:picLocks noChangeAspect="1"/>
              </p:cNvPicPr>
              <p:nvPr/>
            </p:nvPicPr>
            <p:blipFill>
              <a:blip r:embed="rId14" cstate="print"/>
              <a:stretch>
                <a:fillRect/>
              </a:stretch>
            </p:blipFill>
            <p:spPr>
              <a:xfrm>
                <a:off x="2390720" y="5552818"/>
                <a:ext cx="193556" cy="619382"/>
              </a:xfrm>
              <a:prstGeom prst="rect">
                <a:avLst/>
              </a:prstGeom>
            </p:spPr>
          </p:pic>
          <p:pic>
            <p:nvPicPr>
              <p:cNvPr id="53" name="Picture 52"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2410752" y="5839417"/>
                <a:ext cx="152400" cy="148366"/>
              </a:xfrm>
              <a:prstGeom prst="rect">
                <a:avLst/>
              </a:prstGeom>
            </p:spPr>
          </p:pic>
        </p:grpSp>
        <p:pic>
          <p:nvPicPr>
            <p:cNvPr id="174" name="Picture 173"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2409140" y="5791200"/>
              <a:ext cx="93681" cy="202875"/>
            </a:xfrm>
            <a:prstGeom prst="rect">
              <a:avLst/>
            </a:prstGeom>
          </p:spPr>
        </p:pic>
      </p:grpSp>
      <p:grpSp>
        <p:nvGrpSpPr>
          <p:cNvPr id="56" name="Group 184"/>
          <p:cNvGrpSpPr/>
          <p:nvPr/>
        </p:nvGrpSpPr>
        <p:grpSpPr>
          <a:xfrm>
            <a:off x="3329411" y="5581393"/>
            <a:ext cx="173601" cy="581025"/>
            <a:chOff x="3329411" y="5581393"/>
            <a:chExt cx="173601" cy="581025"/>
          </a:xfrm>
        </p:grpSpPr>
        <p:grpSp>
          <p:nvGrpSpPr>
            <p:cNvPr id="57" name="Group 141"/>
            <p:cNvGrpSpPr/>
            <p:nvPr/>
          </p:nvGrpSpPr>
          <p:grpSpPr>
            <a:xfrm>
              <a:off x="3329411" y="5581393"/>
              <a:ext cx="170199" cy="581025"/>
              <a:chOff x="3329411" y="5581393"/>
              <a:chExt cx="170199" cy="581025"/>
            </a:xfrm>
          </p:grpSpPr>
          <p:pic>
            <p:nvPicPr>
              <p:cNvPr id="25" name="Picture 24" descr="pineapplejuice.jpg"/>
              <p:cNvPicPr>
                <a:picLocks noChangeAspect="1"/>
              </p:cNvPicPr>
              <p:nvPr/>
            </p:nvPicPr>
            <p:blipFill>
              <a:blip r:embed="rId15" cstate="print"/>
              <a:stretch>
                <a:fillRect/>
              </a:stretch>
            </p:blipFill>
            <p:spPr>
              <a:xfrm>
                <a:off x="3329411" y="5581393"/>
                <a:ext cx="170199" cy="581025"/>
              </a:xfrm>
              <a:prstGeom prst="rect">
                <a:avLst/>
              </a:prstGeom>
            </p:spPr>
          </p:pic>
          <p:pic>
            <p:nvPicPr>
              <p:cNvPr id="54" name="Picture 53"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3357264" y="5809843"/>
                <a:ext cx="93681" cy="202875"/>
              </a:xfrm>
              <a:prstGeom prst="rect">
                <a:avLst/>
              </a:prstGeom>
            </p:spPr>
          </p:pic>
        </p:grpSp>
        <p:pic>
          <p:nvPicPr>
            <p:cNvPr id="182" name="Picture 181"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3380117" y="5874714"/>
              <a:ext cx="122895" cy="145085"/>
            </a:xfrm>
            <a:prstGeom prst="rect">
              <a:avLst/>
            </a:prstGeom>
          </p:spPr>
        </p:pic>
      </p:grpSp>
      <p:grpSp>
        <p:nvGrpSpPr>
          <p:cNvPr id="58" name="Group 191"/>
          <p:cNvGrpSpPr/>
          <p:nvPr/>
        </p:nvGrpSpPr>
        <p:grpSpPr>
          <a:xfrm>
            <a:off x="4572000" y="5791200"/>
            <a:ext cx="181144" cy="609855"/>
            <a:chOff x="1524662" y="5552818"/>
            <a:chExt cx="181144" cy="609855"/>
          </a:xfrm>
        </p:grpSpPr>
        <p:grpSp>
          <p:nvGrpSpPr>
            <p:cNvPr id="59" name="Group 139"/>
            <p:cNvGrpSpPr/>
            <p:nvPr/>
          </p:nvGrpSpPr>
          <p:grpSpPr>
            <a:xfrm>
              <a:off x="1524662" y="5552818"/>
              <a:ext cx="181144" cy="609855"/>
              <a:chOff x="1524662" y="5552818"/>
              <a:chExt cx="181144" cy="609855"/>
            </a:xfrm>
          </p:grpSpPr>
          <p:pic>
            <p:nvPicPr>
              <p:cNvPr id="198" name="Picture 197" descr="applejuice.png"/>
              <p:cNvPicPr>
                <a:picLocks noChangeAspect="1"/>
              </p:cNvPicPr>
              <p:nvPr/>
            </p:nvPicPr>
            <p:blipFill>
              <a:blip r:embed="rId13" cstate="print"/>
              <a:stretch>
                <a:fillRect/>
              </a:stretch>
            </p:blipFill>
            <p:spPr>
              <a:xfrm>
                <a:off x="1524662" y="5552818"/>
                <a:ext cx="181144" cy="609855"/>
              </a:xfrm>
              <a:prstGeom prst="rect">
                <a:avLst/>
              </a:prstGeom>
            </p:spPr>
          </p:pic>
          <p:pic>
            <p:nvPicPr>
              <p:cNvPr id="199" name="Picture 198"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1532092" y="5784526"/>
                <a:ext cx="152400" cy="179917"/>
              </a:xfrm>
              <a:prstGeom prst="rect">
                <a:avLst/>
              </a:prstGeom>
            </p:spPr>
          </p:pic>
        </p:grpSp>
        <p:pic>
          <p:nvPicPr>
            <p:cNvPr id="197" name="Picture 196"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1548995" y="5867400"/>
              <a:ext cx="152400" cy="148366"/>
            </a:xfrm>
            <a:prstGeom prst="rect">
              <a:avLst/>
            </a:prstGeom>
          </p:spPr>
        </p:pic>
      </p:grpSp>
      <p:grpSp>
        <p:nvGrpSpPr>
          <p:cNvPr id="60" name="Group 199"/>
          <p:cNvGrpSpPr/>
          <p:nvPr/>
        </p:nvGrpSpPr>
        <p:grpSpPr>
          <a:xfrm>
            <a:off x="4800600" y="5791200"/>
            <a:ext cx="193556" cy="619382"/>
            <a:chOff x="2390720" y="5552818"/>
            <a:chExt cx="193556" cy="619382"/>
          </a:xfrm>
        </p:grpSpPr>
        <p:grpSp>
          <p:nvGrpSpPr>
            <p:cNvPr id="61" name="Group 122"/>
            <p:cNvGrpSpPr/>
            <p:nvPr/>
          </p:nvGrpSpPr>
          <p:grpSpPr>
            <a:xfrm>
              <a:off x="2390720" y="5552818"/>
              <a:ext cx="193556" cy="619382"/>
              <a:chOff x="2390720" y="5552818"/>
              <a:chExt cx="193556" cy="619382"/>
            </a:xfrm>
          </p:grpSpPr>
          <p:pic>
            <p:nvPicPr>
              <p:cNvPr id="203" name="Picture 202" descr="orangejuice.png"/>
              <p:cNvPicPr>
                <a:picLocks noChangeAspect="1"/>
              </p:cNvPicPr>
              <p:nvPr/>
            </p:nvPicPr>
            <p:blipFill>
              <a:blip r:embed="rId14" cstate="print"/>
              <a:stretch>
                <a:fillRect/>
              </a:stretch>
            </p:blipFill>
            <p:spPr>
              <a:xfrm>
                <a:off x="2390720" y="5552818"/>
                <a:ext cx="193556" cy="619382"/>
              </a:xfrm>
              <a:prstGeom prst="rect">
                <a:avLst/>
              </a:prstGeom>
            </p:spPr>
          </p:pic>
          <p:pic>
            <p:nvPicPr>
              <p:cNvPr id="204" name="Picture 203"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2410752" y="5839417"/>
                <a:ext cx="152400" cy="148366"/>
              </a:xfrm>
              <a:prstGeom prst="rect">
                <a:avLst/>
              </a:prstGeom>
            </p:spPr>
          </p:pic>
        </p:grpSp>
        <p:pic>
          <p:nvPicPr>
            <p:cNvPr id="202" name="Picture 201"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2409140" y="5791200"/>
              <a:ext cx="93681" cy="202875"/>
            </a:xfrm>
            <a:prstGeom prst="rect">
              <a:avLst/>
            </a:prstGeom>
          </p:spPr>
        </p:pic>
      </p:grpSp>
      <p:grpSp>
        <p:nvGrpSpPr>
          <p:cNvPr id="62" name="Group 209"/>
          <p:cNvGrpSpPr/>
          <p:nvPr/>
        </p:nvGrpSpPr>
        <p:grpSpPr>
          <a:xfrm>
            <a:off x="5029200" y="5791200"/>
            <a:ext cx="228600" cy="609600"/>
            <a:chOff x="3329411" y="5581393"/>
            <a:chExt cx="173601" cy="581025"/>
          </a:xfrm>
        </p:grpSpPr>
        <p:grpSp>
          <p:nvGrpSpPr>
            <p:cNvPr id="63" name="Group 141"/>
            <p:cNvGrpSpPr/>
            <p:nvPr/>
          </p:nvGrpSpPr>
          <p:grpSpPr>
            <a:xfrm>
              <a:off x="3329411" y="5581393"/>
              <a:ext cx="170199" cy="581025"/>
              <a:chOff x="3329411" y="5581393"/>
              <a:chExt cx="170199" cy="581025"/>
            </a:xfrm>
          </p:grpSpPr>
          <p:pic>
            <p:nvPicPr>
              <p:cNvPr id="213" name="Picture 212" descr="pineapplejuice.jpg"/>
              <p:cNvPicPr>
                <a:picLocks noChangeAspect="1"/>
              </p:cNvPicPr>
              <p:nvPr/>
            </p:nvPicPr>
            <p:blipFill>
              <a:blip r:embed="rId15" cstate="print"/>
              <a:stretch>
                <a:fillRect/>
              </a:stretch>
            </p:blipFill>
            <p:spPr>
              <a:xfrm>
                <a:off x="3329411" y="5581393"/>
                <a:ext cx="170199" cy="581025"/>
              </a:xfrm>
              <a:prstGeom prst="rect">
                <a:avLst/>
              </a:prstGeom>
            </p:spPr>
          </p:pic>
          <p:pic>
            <p:nvPicPr>
              <p:cNvPr id="214" name="Picture 213"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3357264" y="5809843"/>
                <a:ext cx="93681" cy="202875"/>
              </a:xfrm>
              <a:prstGeom prst="rect">
                <a:avLst/>
              </a:prstGeom>
            </p:spPr>
          </p:pic>
        </p:grpSp>
        <p:pic>
          <p:nvPicPr>
            <p:cNvPr id="212" name="Picture 211"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3380117" y="5874714"/>
              <a:ext cx="122895" cy="145085"/>
            </a:xfrm>
            <a:prstGeom prst="rect">
              <a:avLst/>
            </a:prstGeom>
          </p:spPr>
        </p:pic>
      </p:grpSp>
      <p:pic>
        <p:nvPicPr>
          <p:cNvPr id="151" name="Picture 150" descr="orangeslic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457140" y="5188915"/>
            <a:ext cx="188694" cy="152506"/>
          </a:xfrm>
          <a:prstGeom prst="rect">
            <a:avLst/>
          </a:prstGeom>
        </p:spPr>
      </p:pic>
      <p:pic>
        <p:nvPicPr>
          <p:cNvPr id="152" name="Picture 151"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5669866" y="5181600"/>
            <a:ext cx="228600" cy="228600"/>
          </a:xfrm>
          <a:prstGeom prst="rect">
            <a:avLst/>
          </a:prstGeom>
        </p:spPr>
      </p:pic>
      <p:pic>
        <p:nvPicPr>
          <p:cNvPr id="153" name="Picture 152" descr="orangeslic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907306" y="5205099"/>
            <a:ext cx="188694" cy="1525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7" presetClass="entr" presetSubtype="2" fill="hold" nodeType="afterEffect">
                                  <p:stCondLst>
                                    <p:cond delay="300"/>
                                  </p:stCondLst>
                                  <p:childTnLst>
                                    <p:set>
                                      <p:cBhvr>
                                        <p:cTn id="14" dur="1" fill="hold">
                                          <p:stCondLst>
                                            <p:cond delay="0"/>
                                          </p:stCondLst>
                                        </p:cTn>
                                        <p:tgtEl>
                                          <p:spTgt spid="125"/>
                                        </p:tgtEl>
                                        <p:attrNameLst>
                                          <p:attrName>style.visibility</p:attrName>
                                        </p:attrNameLst>
                                      </p:cBhvr>
                                      <p:to>
                                        <p:strVal val="visible"/>
                                      </p:to>
                                    </p:set>
                                    <p:anim calcmode="lin" valueType="num">
                                      <p:cBhvr>
                                        <p:cTn id="15" dur="500" fill="hold"/>
                                        <p:tgtEl>
                                          <p:spTgt spid="125"/>
                                        </p:tgtEl>
                                        <p:attrNameLst>
                                          <p:attrName>ppt_x</p:attrName>
                                        </p:attrNameLst>
                                      </p:cBhvr>
                                      <p:tavLst>
                                        <p:tav tm="0">
                                          <p:val>
                                            <p:strVal val="#ppt_x+#ppt_w/2"/>
                                          </p:val>
                                        </p:tav>
                                        <p:tav tm="100000">
                                          <p:val>
                                            <p:strVal val="#ppt_x"/>
                                          </p:val>
                                        </p:tav>
                                      </p:tavLst>
                                    </p:anim>
                                    <p:anim calcmode="lin" valueType="num">
                                      <p:cBhvr>
                                        <p:cTn id="16" dur="500" fill="hold"/>
                                        <p:tgtEl>
                                          <p:spTgt spid="125"/>
                                        </p:tgtEl>
                                        <p:attrNameLst>
                                          <p:attrName>ppt_y</p:attrName>
                                        </p:attrNameLst>
                                      </p:cBhvr>
                                      <p:tavLst>
                                        <p:tav tm="0">
                                          <p:val>
                                            <p:strVal val="#ppt_y"/>
                                          </p:val>
                                        </p:tav>
                                        <p:tav tm="100000">
                                          <p:val>
                                            <p:strVal val="#ppt_y"/>
                                          </p:val>
                                        </p:tav>
                                      </p:tavLst>
                                    </p:anim>
                                    <p:anim calcmode="lin" valueType="num">
                                      <p:cBhvr>
                                        <p:cTn id="17" dur="500" fill="hold"/>
                                        <p:tgtEl>
                                          <p:spTgt spid="125"/>
                                        </p:tgtEl>
                                        <p:attrNameLst>
                                          <p:attrName>ppt_w</p:attrName>
                                        </p:attrNameLst>
                                      </p:cBhvr>
                                      <p:tavLst>
                                        <p:tav tm="0">
                                          <p:val>
                                            <p:fltVal val="0"/>
                                          </p:val>
                                        </p:tav>
                                        <p:tav tm="100000">
                                          <p:val>
                                            <p:strVal val="#ppt_w"/>
                                          </p:val>
                                        </p:tav>
                                      </p:tavLst>
                                    </p:anim>
                                    <p:anim calcmode="lin" valueType="num">
                                      <p:cBhvr>
                                        <p:cTn id="18" dur="500" fill="hold"/>
                                        <p:tgtEl>
                                          <p:spTgt spid="125"/>
                                        </p:tgtEl>
                                        <p:attrNameLst>
                                          <p:attrName>ppt_h</p:attrName>
                                        </p:attrNameLst>
                                      </p:cBhvr>
                                      <p:tavLst>
                                        <p:tav tm="0">
                                          <p:val>
                                            <p:strVal val="#ppt_h"/>
                                          </p:val>
                                        </p:tav>
                                        <p:tav tm="100000">
                                          <p:val>
                                            <p:strVal val="#ppt_h"/>
                                          </p:val>
                                        </p:tav>
                                      </p:tavLst>
                                    </p:anim>
                                  </p:childTnLst>
                                </p:cTn>
                              </p:par>
                              <p:par>
                                <p:cTn id="19" presetID="17" presetClass="entr" presetSubtype="2" fill="hold" nodeType="withEffect">
                                  <p:stCondLst>
                                    <p:cond delay="300"/>
                                  </p:stCondLst>
                                  <p:childTnLst>
                                    <p:set>
                                      <p:cBhvr>
                                        <p:cTn id="20" dur="1" fill="hold">
                                          <p:stCondLst>
                                            <p:cond delay="0"/>
                                          </p:stCondLst>
                                        </p:cTn>
                                        <p:tgtEl>
                                          <p:spTgt spid="127"/>
                                        </p:tgtEl>
                                        <p:attrNameLst>
                                          <p:attrName>style.visibility</p:attrName>
                                        </p:attrNameLst>
                                      </p:cBhvr>
                                      <p:to>
                                        <p:strVal val="visible"/>
                                      </p:to>
                                    </p:set>
                                    <p:anim calcmode="lin" valueType="num">
                                      <p:cBhvr>
                                        <p:cTn id="21" dur="500" fill="hold"/>
                                        <p:tgtEl>
                                          <p:spTgt spid="127"/>
                                        </p:tgtEl>
                                        <p:attrNameLst>
                                          <p:attrName>ppt_x</p:attrName>
                                        </p:attrNameLst>
                                      </p:cBhvr>
                                      <p:tavLst>
                                        <p:tav tm="0">
                                          <p:val>
                                            <p:strVal val="#ppt_x+#ppt_w/2"/>
                                          </p:val>
                                        </p:tav>
                                        <p:tav tm="100000">
                                          <p:val>
                                            <p:strVal val="#ppt_x"/>
                                          </p:val>
                                        </p:tav>
                                      </p:tavLst>
                                    </p:anim>
                                    <p:anim calcmode="lin" valueType="num">
                                      <p:cBhvr>
                                        <p:cTn id="22" dur="500" fill="hold"/>
                                        <p:tgtEl>
                                          <p:spTgt spid="127"/>
                                        </p:tgtEl>
                                        <p:attrNameLst>
                                          <p:attrName>ppt_y</p:attrName>
                                        </p:attrNameLst>
                                      </p:cBhvr>
                                      <p:tavLst>
                                        <p:tav tm="0">
                                          <p:val>
                                            <p:strVal val="#ppt_y"/>
                                          </p:val>
                                        </p:tav>
                                        <p:tav tm="100000">
                                          <p:val>
                                            <p:strVal val="#ppt_y"/>
                                          </p:val>
                                        </p:tav>
                                      </p:tavLst>
                                    </p:anim>
                                    <p:anim calcmode="lin" valueType="num">
                                      <p:cBhvr>
                                        <p:cTn id="23" dur="500" fill="hold"/>
                                        <p:tgtEl>
                                          <p:spTgt spid="127"/>
                                        </p:tgtEl>
                                        <p:attrNameLst>
                                          <p:attrName>ppt_w</p:attrName>
                                        </p:attrNameLst>
                                      </p:cBhvr>
                                      <p:tavLst>
                                        <p:tav tm="0">
                                          <p:val>
                                            <p:fltVal val="0"/>
                                          </p:val>
                                        </p:tav>
                                        <p:tav tm="100000">
                                          <p:val>
                                            <p:strVal val="#ppt_w"/>
                                          </p:val>
                                        </p:tav>
                                      </p:tavLst>
                                    </p:anim>
                                    <p:anim calcmode="lin" valueType="num">
                                      <p:cBhvr>
                                        <p:cTn id="24" dur="500" fill="hold"/>
                                        <p:tgtEl>
                                          <p:spTgt spid="127"/>
                                        </p:tgtEl>
                                        <p:attrNameLst>
                                          <p:attrName>ppt_h</p:attrName>
                                        </p:attrNameLst>
                                      </p:cBhvr>
                                      <p:tavLst>
                                        <p:tav tm="0">
                                          <p:val>
                                            <p:strVal val="#ppt_h"/>
                                          </p:val>
                                        </p:tav>
                                        <p:tav tm="100000">
                                          <p:val>
                                            <p:strVal val="#ppt_h"/>
                                          </p:val>
                                        </p:tav>
                                      </p:tavLst>
                                    </p:anim>
                                  </p:childTnLst>
                                </p:cTn>
                              </p:par>
                              <p:par>
                                <p:cTn id="25" presetID="17" presetClass="entr" presetSubtype="1" fill="hold" nodeType="withEffect">
                                  <p:stCondLst>
                                    <p:cond delay="300"/>
                                  </p:stCondLst>
                                  <p:childTnLst>
                                    <p:set>
                                      <p:cBhvr>
                                        <p:cTn id="26" dur="1" fill="hold">
                                          <p:stCondLst>
                                            <p:cond delay="0"/>
                                          </p:stCondLst>
                                        </p:cTn>
                                        <p:tgtEl>
                                          <p:spTgt spid="129"/>
                                        </p:tgtEl>
                                        <p:attrNameLst>
                                          <p:attrName>style.visibility</p:attrName>
                                        </p:attrNameLst>
                                      </p:cBhvr>
                                      <p:to>
                                        <p:strVal val="visible"/>
                                      </p:to>
                                    </p:set>
                                    <p:anim calcmode="lin" valueType="num">
                                      <p:cBhvr>
                                        <p:cTn id="27" dur="500" fill="hold"/>
                                        <p:tgtEl>
                                          <p:spTgt spid="129"/>
                                        </p:tgtEl>
                                        <p:attrNameLst>
                                          <p:attrName>ppt_x</p:attrName>
                                        </p:attrNameLst>
                                      </p:cBhvr>
                                      <p:tavLst>
                                        <p:tav tm="0">
                                          <p:val>
                                            <p:strVal val="#ppt_x"/>
                                          </p:val>
                                        </p:tav>
                                        <p:tav tm="100000">
                                          <p:val>
                                            <p:strVal val="#ppt_x"/>
                                          </p:val>
                                        </p:tav>
                                      </p:tavLst>
                                    </p:anim>
                                    <p:anim calcmode="lin" valueType="num">
                                      <p:cBhvr>
                                        <p:cTn id="28" dur="500" fill="hold"/>
                                        <p:tgtEl>
                                          <p:spTgt spid="129"/>
                                        </p:tgtEl>
                                        <p:attrNameLst>
                                          <p:attrName>ppt_y</p:attrName>
                                        </p:attrNameLst>
                                      </p:cBhvr>
                                      <p:tavLst>
                                        <p:tav tm="0">
                                          <p:val>
                                            <p:strVal val="#ppt_y-#ppt_h/2"/>
                                          </p:val>
                                        </p:tav>
                                        <p:tav tm="100000">
                                          <p:val>
                                            <p:strVal val="#ppt_y"/>
                                          </p:val>
                                        </p:tav>
                                      </p:tavLst>
                                    </p:anim>
                                    <p:anim calcmode="lin" valueType="num">
                                      <p:cBhvr>
                                        <p:cTn id="29" dur="500" fill="hold"/>
                                        <p:tgtEl>
                                          <p:spTgt spid="129"/>
                                        </p:tgtEl>
                                        <p:attrNameLst>
                                          <p:attrName>ppt_w</p:attrName>
                                        </p:attrNameLst>
                                      </p:cBhvr>
                                      <p:tavLst>
                                        <p:tav tm="0">
                                          <p:val>
                                            <p:strVal val="#ppt_w"/>
                                          </p:val>
                                        </p:tav>
                                        <p:tav tm="100000">
                                          <p:val>
                                            <p:strVal val="#ppt_w"/>
                                          </p:val>
                                        </p:tav>
                                      </p:tavLst>
                                    </p:anim>
                                    <p:anim calcmode="lin" valueType="num">
                                      <p:cBhvr>
                                        <p:cTn id="30" dur="500" fill="hold"/>
                                        <p:tgtEl>
                                          <p:spTgt spid="129"/>
                                        </p:tgtEl>
                                        <p:attrNameLst>
                                          <p:attrName>ppt_h</p:attrName>
                                        </p:attrNameLst>
                                      </p:cBhvr>
                                      <p:tavLst>
                                        <p:tav tm="0">
                                          <p:val>
                                            <p:fltVal val="0"/>
                                          </p:val>
                                        </p:tav>
                                        <p:tav tm="100000">
                                          <p:val>
                                            <p:strVal val="#ppt_h"/>
                                          </p:val>
                                        </p:tav>
                                      </p:tavLst>
                                    </p:anim>
                                  </p:childTnLst>
                                </p:cTn>
                              </p:par>
                              <p:par>
                                <p:cTn id="31" presetID="17" presetClass="entr" presetSubtype="8" fill="hold" nodeType="withEffect">
                                  <p:stCondLst>
                                    <p:cond delay="300"/>
                                  </p:stCondLst>
                                  <p:childTnLst>
                                    <p:set>
                                      <p:cBhvr>
                                        <p:cTn id="32" dur="1" fill="hold">
                                          <p:stCondLst>
                                            <p:cond delay="0"/>
                                          </p:stCondLst>
                                        </p:cTn>
                                        <p:tgtEl>
                                          <p:spTgt spid="131"/>
                                        </p:tgtEl>
                                        <p:attrNameLst>
                                          <p:attrName>style.visibility</p:attrName>
                                        </p:attrNameLst>
                                      </p:cBhvr>
                                      <p:to>
                                        <p:strVal val="visible"/>
                                      </p:to>
                                    </p:set>
                                    <p:anim calcmode="lin" valueType="num">
                                      <p:cBhvr>
                                        <p:cTn id="33" dur="500" fill="hold"/>
                                        <p:tgtEl>
                                          <p:spTgt spid="131"/>
                                        </p:tgtEl>
                                        <p:attrNameLst>
                                          <p:attrName>ppt_x</p:attrName>
                                        </p:attrNameLst>
                                      </p:cBhvr>
                                      <p:tavLst>
                                        <p:tav tm="0">
                                          <p:val>
                                            <p:strVal val="#ppt_x-#ppt_w/2"/>
                                          </p:val>
                                        </p:tav>
                                        <p:tav tm="100000">
                                          <p:val>
                                            <p:strVal val="#ppt_x"/>
                                          </p:val>
                                        </p:tav>
                                      </p:tavLst>
                                    </p:anim>
                                    <p:anim calcmode="lin" valueType="num">
                                      <p:cBhvr>
                                        <p:cTn id="34" dur="500" fill="hold"/>
                                        <p:tgtEl>
                                          <p:spTgt spid="131"/>
                                        </p:tgtEl>
                                        <p:attrNameLst>
                                          <p:attrName>ppt_y</p:attrName>
                                        </p:attrNameLst>
                                      </p:cBhvr>
                                      <p:tavLst>
                                        <p:tav tm="0">
                                          <p:val>
                                            <p:strVal val="#ppt_y"/>
                                          </p:val>
                                        </p:tav>
                                        <p:tav tm="100000">
                                          <p:val>
                                            <p:strVal val="#ppt_y"/>
                                          </p:val>
                                        </p:tav>
                                      </p:tavLst>
                                    </p:anim>
                                    <p:anim calcmode="lin" valueType="num">
                                      <p:cBhvr>
                                        <p:cTn id="35" dur="500" fill="hold"/>
                                        <p:tgtEl>
                                          <p:spTgt spid="131"/>
                                        </p:tgtEl>
                                        <p:attrNameLst>
                                          <p:attrName>ppt_w</p:attrName>
                                        </p:attrNameLst>
                                      </p:cBhvr>
                                      <p:tavLst>
                                        <p:tav tm="0">
                                          <p:val>
                                            <p:fltVal val="0"/>
                                          </p:val>
                                        </p:tav>
                                        <p:tav tm="100000">
                                          <p:val>
                                            <p:strVal val="#ppt_w"/>
                                          </p:val>
                                        </p:tav>
                                      </p:tavLst>
                                    </p:anim>
                                    <p:anim calcmode="lin" valueType="num">
                                      <p:cBhvr>
                                        <p:cTn id="36" dur="500" fill="hold"/>
                                        <p:tgtEl>
                                          <p:spTgt spid="131"/>
                                        </p:tgtEl>
                                        <p:attrNameLst>
                                          <p:attrName>ppt_h</p:attrName>
                                        </p:attrNameLst>
                                      </p:cBhvr>
                                      <p:tavLst>
                                        <p:tav tm="0">
                                          <p:val>
                                            <p:strVal val="#ppt_h"/>
                                          </p:val>
                                        </p:tav>
                                        <p:tav tm="100000">
                                          <p:val>
                                            <p:strVal val="#ppt_h"/>
                                          </p:val>
                                        </p:tav>
                                      </p:tavLst>
                                    </p:anim>
                                  </p:childTnLst>
                                </p:cTn>
                              </p:par>
                              <p:par>
                                <p:cTn id="37" presetID="17" presetClass="entr" presetSubtype="8" fill="hold" nodeType="withEffect">
                                  <p:stCondLst>
                                    <p:cond delay="300"/>
                                  </p:stCondLst>
                                  <p:childTnLst>
                                    <p:set>
                                      <p:cBhvr>
                                        <p:cTn id="38" dur="1" fill="hold">
                                          <p:stCondLst>
                                            <p:cond delay="0"/>
                                          </p:stCondLst>
                                        </p:cTn>
                                        <p:tgtEl>
                                          <p:spTgt spid="133"/>
                                        </p:tgtEl>
                                        <p:attrNameLst>
                                          <p:attrName>style.visibility</p:attrName>
                                        </p:attrNameLst>
                                      </p:cBhvr>
                                      <p:to>
                                        <p:strVal val="visible"/>
                                      </p:to>
                                    </p:set>
                                    <p:anim calcmode="lin" valueType="num">
                                      <p:cBhvr>
                                        <p:cTn id="39" dur="500" fill="hold"/>
                                        <p:tgtEl>
                                          <p:spTgt spid="133"/>
                                        </p:tgtEl>
                                        <p:attrNameLst>
                                          <p:attrName>ppt_x</p:attrName>
                                        </p:attrNameLst>
                                      </p:cBhvr>
                                      <p:tavLst>
                                        <p:tav tm="0">
                                          <p:val>
                                            <p:strVal val="#ppt_x-#ppt_w/2"/>
                                          </p:val>
                                        </p:tav>
                                        <p:tav tm="100000">
                                          <p:val>
                                            <p:strVal val="#ppt_x"/>
                                          </p:val>
                                        </p:tav>
                                      </p:tavLst>
                                    </p:anim>
                                    <p:anim calcmode="lin" valueType="num">
                                      <p:cBhvr>
                                        <p:cTn id="40" dur="500" fill="hold"/>
                                        <p:tgtEl>
                                          <p:spTgt spid="133"/>
                                        </p:tgtEl>
                                        <p:attrNameLst>
                                          <p:attrName>ppt_y</p:attrName>
                                        </p:attrNameLst>
                                      </p:cBhvr>
                                      <p:tavLst>
                                        <p:tav tm="0">
                                          <p:val>
                                            <p:strVal val="#ppt_y"/>
                                          </p:val>
                                        </p:tav>
                                        <p:tav tm="100000">
                                          <p:val>
                                            <p:strVal val="#ppt_y"/>
                                          </p:val>
                                        </p:tav>
                                      </p:tavLst>
                                    </p:anim>
                                    <p:anim calcmode="lin" valueType="num">
                                      <p:cBhvr>
                                        <p:cTn id="41" dur="500" fill="hold"/>
                                        <p:tgtEl>
                                          <p:spTgt spid="133"/>
                                        </p:tgtEl>
                                        <p:attrNameLst>
                                          <p:attrName>ppt_w</p:attrName>
                                        </p:attrNameLst>
                                      </p:cBhvr>
                                      <p:tavLst>
                                        <p:tav tm="0">
                                          <p:val>
                                            <p:fltVal val="0"/>
                                          </p:val>
                                        </p:tav>
                                        <p:tav tm="100000">
                                          <p:val>
                                            <p:strVal val="#ppt_w"/>
                                          </p:val>
                                        </p:tav>
                                      </p:tavLst>
                                    </p:anim>
                                    <p:anim calcmode="lin" valueType="num">
                                      <p:cBhvr>
                                        <p:cTn id="42" dur="500" fill="hold"/>
                                        <p:tgtEl>
                                          <p:spTgt spid="133"/>
                                        </p:tgtEl>
                                        <p:attrNameLst>
                                          <p:attrName>ppt_h</p:attrName>
                                        </p:attrNameLst>
                                      </p:cBhvr>
                                      <p:tavLst>
                                        <p:tav tm="0">
                                          <p:val>
                                            <p:strVal val="#ppt_h"/>
                                          </p:val>
                                        </p:tav>
                                        <p:tav tm="100000">
                                          <p:val>
                                            <p:strVal val="#ppt_h"/>
                                          </p:val>
                                        </p:tav>
                                      </p:tavLst>
                                    </p:anim>
                                  </p:childTnLst>
                                </p:cTn>
                              </p:par>
                            </p:childTnLst>
                          </p:cTn>
                        </p:par>
                        <p:par>
                          <p:cTn id="43" fill="hold">
                            <p:stCondLst>
                              <p:cond delay="28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childTnLst>
                                </p:cTn>
                              </p:par>
                            </p:childTnLst>
                          </p:cTn>
                        </p:par>
                        <p:par>
                          <p:cTn id="59" fill="hold">
                            <p:stCondLst>
                              <p:cond delay="3800"/>
                            </p:stCondLst>
                            <p:childTnLst>
                              <p:par>
                                <p:cTn id="60" presetID="10" presetClass="entr" presetSubtype="0" fill="hold" grpId="0" nodeType="after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1000"/>
                                        <p:tgtEl>
                                          <p:spTgt spid="10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5"/>
                                        </p:tgtEl>
                                        <p:attrNameLst>
                                          <p:attrName>style.visibility</p:attrName>
                                        </p:attrNameLst>
                                      </p:cBhvr>
                                      <p:to>
                                        <p:strVal val="visible"/>
                                      </p:to>
                                    </p:set>
                                    <p:animEffect transition="in" filter="fade">
                                      <p:cBhvr>
                                        <p:cTn id="65" dur="1000"/>
                                        <p:tgtEl>
                                          <p:spTgt spid="10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fade">
                                      <p:cBhvr>
                                        <p:cTn id="68" dur="1000"/>
                                        <p:tgtEl>
                                          <p:spTgt spid="10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9"/>
                                        </p:tgtEl>
                                        <p:attrNameLst>
                                          <p:attrName>style.visibility</p:attrName>
                                        </p:attrNameLst>
                                      </p:cBhvr>
                                      <p:to>
                                        <p:strVal val="visible"/>
                                      </p:to>
                                    </p:set>
                                    <p:animEffect transition="in" filter="fade">
                                      <p:cBhvr>
                                        <p:cTn id="71" dur="1000"/>
                                        <p:tgtEl>
                                          <p:spTgt spid="10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fade">
                                      <p:cBhvr>
                                        <p:cTn id="74" dur="1000"/>
                                        <p:tgtEl>
                                          <p:spTgt spid="111"/>
                                        </p:tgtEl>
                                      </p:cBhvr>
                                    </p:animEffect>
                                  </p:childTnLst>
                                </p:cTn>
                              </p:par>
                            </p:childTnLst>
                          </p:cTn>
                        </p:par>
                        <p:par>
                          <p:cTn id="75" fill="hold">
                            <p:stCondLst>
                              <p:cond delay="4800"/>
                            </p:stCondLst>
                            <p:childTnLst>
                              <p:par>
                                <p:cTn id="76" presetID="10" presetClass="entr" presetSubtype="0"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1000"/>
                                        <p:tgtEl>
                                          <p:spTgt spid="26"/>
                                        </p:tgtEl>
                                      </p:cBhvr>
                                    </p:animEffect>
                                  </p:childTnLst>
                                </p:cTn>
                              </p:par>
                              <p:par>
                                <p:cTn id="79" presetID="10" presetClass="entr" presetSubtype="0"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childTnLst>
                                </p:cTn>
                              </p:par>
                              <p:par>
                                <p:cTn id="82" presetID="10"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1000"/>
                                        <p:tgtEl>
                                          <p:spTgt spid="28"/>
                                        </p:tgtEl>
                                      </p:cBhvr>
                                    </p:animEffect>
                                  </p:childTnLst>
                                </p:cTn>
                              </p:par>
                              <p:par>
                                <p:cTn id="85" presetID="10"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1000"/>
                                        <p:tgtEl>
                                          <p:spTgt spid="30"/>
                                        </p:tgtEl>
                                      </p:cBhvr>
                                    </p:animEffect>
                                  </p:childTnLst>
                                </p:cTn>
                              </p:par>
                            </p:childTnLst>
                          </p:cTn>
                        </p:par>
                        <p:par>
                          <p:cTn id="91" fill="hold">
                            <p:stCondLst>
                              <p:cond delay="5800"/>
                            </p:stCondLst>
                            <p:childTnLst>
                              <p:par>
                                <p:cTn id="92" presetID="10" presetClass="entr" presetSubtype="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Effect transition="in" filter="fade">
                                      <p:cBhvr>
                                        <p:cTn id="94" dur="1000"/>
                                        <p:tgtEl>
                                          <p:spTgt spid="10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6"/>
                                        </p:tgtEl>
                                        <p:attrNameLst>
                                          <p:attrName>style.visibility</p:attrName>
                                        </p:attrNameLst>
                                      </p:cBhvr>
                                      <p:to>
                                        <p:strVal val="visible"/>
                                      </p:to>
                                    </p:set>
                                    <p:animEffect transition="in" filter="fade">
                                      <p:cBhvr>
                                        <p:cTn id="97" dur="1000"/>
                                        <p:tgtEl>
                                          <p:spTgt spid="10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8"/>
                                        </p:tgtEl>
                                        <p:attrNameLst>
                                          <p:attrName>style.visibility</p:attrName>
                                        </p:attrNameLst>
                                      </p:cBhvr>
                                      <p:to>
                                        <p:strVal val="visible"/>
                                      </p:to>
                                    </p:set>
                                    <p:animEffect transition="in" filter="fade">
                                      <p:cBhvr>
                                        <p:cTn id="100" dur="1000"/>
                                        <p:tgtEl>
                                          <p:spTgt spid="10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0"/>
                                        </p:tgtEl>
                                        <p:attrNameLst>
                                          <p:attrName>style.visibility</p:attrName>
                                        </p:attrNameLst>
                                      </p:cBhvr>
                                      <p:to>
                                        <p:strVal val="visible"/>
                                      </p:to>
                                    </p:set>
                                    <p:animEffect transition="in" filter="fade">
                                      <p:cBhvr>
                                        <p:cTn id="103" dur="1000"/>
                                        <p:tgtEl>
                                          <p:spTgt spid="11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12"/>
                                        </p:tgtEl>
                                        <p:attrNameLst>
                                          <p:attrName>style.visibility</p:attrName>
                                        </p:attrNameLst>
                                      </p:cBhvr>
                                      <p:to>
                                        <p:strVal val="visible"/>
                                      </p:to>
                                    </p:set>
                                    <p:animEffect transition="in" filter="fade">
                                      <p:cBhvr>
                                        <p:cTn id="106" dur="1000"/>
                                        <p:tgtEl>
                                          <p:spTgt spid="112"/>
                                        </p:tgtEl>
                                      </p:cBhvr>
                                    </p:animEffect>
                                  </p:childTnLst>
                                </p:cTn>
                              </p:par>
                            </p:childTnLst>
                          </p:cTn>
                        </p:par>
                        <p:par>
                          <p:cTn id="107" fill="hold">
                            <p:stCondLst>
                              <p:cond delay="6800"/>
                            </p:stCondLst>
                            <p:childTnLst>
                              <p:par>
                                <p:cTn id="108" presetID="10" presetClass="entr" presetSubtype="0" fill="hold" nodeType="after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1000"/>
                                        <p:tgtEl>
                                          <p:spTgt spid="14"/>
                                        </p:tgtEl>
                                      </p:cBhvr>
                                    </p:animEffect>
                                  </p:childTnLst>
                                </p:cTn>
                              </p:par>
                              <p:par>
                                <p:cTn id="111" presetID="10" presetClass="entr" presetSubtype="0" fill="hold"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1000"/>
                                        <p:tgtEl>
                                          <p:spTgt spid="18"/>
                                        </p:tgtEl>
                                      </p:cBhvr>
                                    </p:animEffect>
                                  </p:childTnLst>
                                </p:cTn>
                              </p:par>
                              <p:par>
                                <p:cTn id="114" presetID="10" presetClass="entr" presetSubtype="0" fill="hold"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1000"/>
                                        <p:tgtEl>
                                          <p:spTgt spid="19"/>
                                        </p:tgtEl>
                                      </p:cBhvr>
                                    </p:animEffec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1000"/>
                                        <p:tgtEl>
                                          <p:spTgt spid="20"/>
                                        </p:tgtEl>
                                      </p:cBhvr>
                                    </p:animEffect>
                                  </p:childTnLst>
                                </p:cTn>
                              </p:par>
                              <p:par>
                                <p:cTn id="120" presetID="10" presetClass="entr" presetSubtype="0" fill="hold" nodeType="with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1000"/>
                                        <p:tgtEl>
                                          <p:spTgt spid="21"/>
                                        </p:tgtEl>
                                      </p:cBhvr>
                                    </p:animEffect>
                                  </p:childTnLst>
                                </p:cTn>
                              </p:par>
                            </p:childTnLst>
                          </p:cTn>
                        </p:par>
                        <p:par>
                          <p:cTn id="123" fill="hold">
                            <p:stCondLst>
                              <p:cond delay="7800"/>
                            </p:stCondLst>
                            <p:childTnLst>
                              <p:par>
                                <p:cTn id="124" presetID="17" presetClass="entr" presetSubtype="8" fill="hold" nodeType="afterEffect">
                                  <p:stCondLst>
                                    <p:cond delay="0"/>
                                  </p:stCondLst>
                                  <p:childTnLst>
                                    <p:set>
                                      <p:cBhvr>
                                        <p:cTn id="125" dur="1" fill="hold">
                                          <p:stCondLst>
                                            <p:cond delay="0"/>
                                          </p:stCondLst>
                                        </p:cTn>
                                        <p:tgtEl>
                                          <p:spTgt spid="66"/>
                                        </p:tgtEl>
                                        <p:attrNameLst>
                                          <p:attrName>style.visibility</p:attrName>
                                        </p:attrNameLst>
                                      </p:cBhvr>
                                      <p:to>
                                        <p:strVal val="visible"/>
                                      </p:to>
                                    </p:set>
                                    <p:anim calcmode="lin" valueType="num">
                                      <p:cBhvr>
                                        <p:cTn id="126" dur="500" fill="hold"/>
                                        <p:tgtEl>
                                          <p:spTgt spid="66"/>
                                        </p:tgtEl>
                                        <p:attrNameLst>
                                          <p:attrName>ppt_x</p:attrName>
                                        </p:attrNameLst>
                                      </p:cBhvr>
                                      <p:tavLst>
                                        <p:tav tm="0">
                                          <p:val>
                                            <p:strVal val="#ppt_x-#ppt_w/2"/>
                                          </p:val>
                                        </p:tav>
                                        <p:tav tm="100000">
                                          <p:val>
                                            <p:strVal val="#ppt_x"/>
                                          </p:val>
                                        </p:tav>
                                      </p:tavLst>
                                    </p:anim>
                                    <p:anim calcmode="lin" valueType="num">
                                      <p:cBhvr>
                                        <p:cTn id="127" dur="500" fill="hold"/>
                                        <p:tgtEl>
                                          <p:spTgt spid="66"/>
                                        </p:tgtEl>
                                        <p:attrNameLst>
                                          <p:attrName>ppt_y</p:attrName>
                                        </p:attrNameLst>
                                      </p:cBhvr>
                                      <p:tavLst>
                                        <p:tav tm="0">
                                          <p:val>
                                            <p:strVal val="#ppt_y"/>
                                          </p:val>
                                        </p:tav>
                                        <p:tav tm="100000">
                                          <p:val>
                                            <p:strVal val="#ppt_y"/>
                                          </p:val>
                                        </p:tav>
                                      </p:tavLst>
                                    </p:anim>
                                    <p:anim calcmode="lin" valueType="num">
                                      <p:cBhvr>
                                        <p:cTn id="128" dur="500" fill="hold"/>
                                        <p:tgtEl>
                                          <p:spTgt spid="66"/>
                                        </p:tgtEl>
                                        <p:attrNameLst>
                                          <p:attrName>ppt_w</p:attrName>
                                        </p:attrNameLst>
                                      </p:cBhvr>
                                      <p:tavLst>
                                        <p:tav tm="0">
                                          <p:val>
                                            <p:fltVal val="0"/>
                                          </p:val>
                                        </p:tav>
                                        <p:tav tm="100000">
                                          <p:val>
                                            <p:strVal val="#ppt_w"/>
                                          </p:val>
                                        </p:tav>
                                      </p:tavLst>
                                    </p:anim>
                                    <p:anim calcmode="lin" valueType="num">
                                      <p:cBhvr>
                                        <p:cTn id="129" dur="500" fill="hold"/>
                                        <p:tgtEl>
                                          <p:spTgt spid="66"/>
                                        </p:tgtEl>
                                        <p:attrNameLst>
                                          <p:attrName>ppt_h</p:attrName>
                                        </p:attrNameLst>
                                      </p:cBhvr>
                                      <p:tavLst>
                                        <p:tav tm="0">
                                          <p:val>
                                            <p:strVal val="#ppt_h"/>
                                          </p:val>
                                        </p:tav>
                                        <p:tav tm="100000">
                                          <p:val>
                                            <p:strVal val="#ppt_h"/>
                                          </p:val>
                                        </p:tav>
                                      </p:tavLst>
                                    </p:anim>
                                  </p:childTnLst>
                                </p:cTn>
                              </p:par>
                              <p:par>
                                <p:cTn id="130" presetID="17" presetClass="entr" presetSubtype="8" fill="hold" nodeType="withEffect">
                                  <p:stCondLst>
                                    <p:cond delay="0"/>
                                  </p:stCondLst>
                                  <p:childTnLst>
                                    <p:set>
                                      <p:cBhvr>
                                        <p:cTn id="131" dur="1" fill="hold">
                                          <p:stCondLst>
                                            <p:cond delay="0"/>
                                          </p:stCondLst>
                                        </p:cTn>
                                        <p:tgtEl>
                                          <p:spTgt spid="68"/>
                                        </p:tgtEl>
                                        <p:attrNameLst>
                                          <p:attrName>style.visibility</p:attrName>
                                        </p:attrNameLst>
                                      </p:cBhvr>
                                      <p:to>
                                        <p:strVal val="visible"/>
                                      </p:to>
                                    </p:set>
                                    <p:anim calcmode="lin" valueType="num">
                                      <p:cBhvr>
                                        <p:cTn id="132" dur="500" fill="hold"/>
                                        <p:tgtEl>
                                          <p:spTgt spid="68"/>
                                        </p:tgtEl>
                                        <p:attrNameLst>
                                          <p:attrName>ppt_x</p:attrName>
                                        </p:attrNameLst>
                                      </p:cBhvr>
                                      <p:tavLst>
                                        <p:tav tm="0">
                                          <p:val>
                                            <p:strVal val="#ppt_x-#ppt_w/2"/>
                                          </p:val>
                                        </p:tav>
                                        <p:tav tm="100000">
                                          <p:val>
                                            <p:strVal val="#ppt_x"/>
                                          </p:val>
                                        </p:tav>
                                      </p:tavLst>
                                    </p:anim>
                                    <p:anim calcmode="lin" valueType="num">
                                      <p:cBhvr>
                                        <p:cTn id="133" dur="500" fill="hold"/>
                                        <p:tgtEl>
                                          <p:spTgt spid="68"/>
                                        </p:tgtEl>
                                        <p:attrNameLst>
                                          <p:attrName>ppt_y</p:attrName>
                                        </p:attrNameLst>
                                      </p:cBhvr>
                                      <p:tavLst>
                                        <p:tav tm="0">
                                          <p:val>
                                            <p:strVal val="#ppt_y"/>
                                          </p:val>
                                        </p:tav>
                                        <p:tav tm="100000">
                                          <p:val>
                                            <p:strVal val="#ppt_y"/>
                                          </p:val>
                                        </p:tav>
                                      </p:tavLst>
                                    </p:anim>
                                    <p:anim calcmode="lin" valueType="num">
                                      <p:cBhvr>
                                        <p:cTn id="134" dur="500" fill="hold"/>
                                        <p:tgtEl>
                                          <p:spTgt spid="68"/>
                                        </p:tgtEl>
                                        <p:attrNameLst>
                                          <p:attrName>ppt_w</p:attrName>
                                        </p:attrNameLst>
                                      </p:cBhvr>
                                      <p:tavLst>
                                        <p:tav tm="0">
                                          <p:val>
                                            <p:fltVal val="0"/>
                                          </p:val>
                                        </p:tav>
                                        <p:tav tm="100000">
                                          <p:val>
                                            <p:strVal val="#ppt_w"/>
                                          </p:val>
                                        </p:tav>
                                      </p:tavLst>
                                    </p:anim>
                                    <p:anim calcmode="lin" valueType="num">
                                      <p:cBhvr>
                                        <p:cTn id="135" dur="500" fill="hold"/>
                                        <p:tgtEl>
                                          <p:spTgt spid="68"/>
                                        </p:tgtEl>
                                        <p:attrNameLst>
                                          <p:attrName>ppt_h</p:attrName>
                                        </p:attrNameLst>
                                      </p:cBhvr>
                                      <p:tavLst>
                                        <p:tav tm="0">
                                          <p:val>
                                            <p:strVal val="#ppt_h"/>
                                          </p:val>
                                        </p:tav>
                                        <p:tav tm="100000">
                                          <p:val>
                                            <p:strVal val="#ppt_h"/>
                                          </p:val>
                                        </p:tav>
                                      </p:tavLst>
                                    </p:anim>
                                  </p:childTnLst>
                                </p:cTn>
                              </p:par>
                              <p:par>
                                <p:cTn id="136" presetID="17" presetClass="entr" presetSubtype="8" fill="hold" nodeType="withEffect">
                                  <p:stCondLst>
                                    <p:cond delay="0"/>
                                  </p:stCondLst>
                                  <p:childTnLst>
                                    <p:set>
                                      <p:cBhvr>
                                        <p:cTn id="137" dur="1" fill="hold">
                                          <p:stCondLst>
                                            <p:cond delay="0"/>
                                          </p:stCondLst>
                                        </p:cTn>
                                        <p:tgtEl>
                                          <p:spTgt spid="70"/>
                                        </p:tgtEl>
                                        <p:attrNameLst>
                                          <p:attrName>style.visibility</p:attrName>
                                        </p:attrNameLst>
                                      </p:cBhvr>
                                      <p:to>
                                        <p:strVal val="visible"/>
                                      </p:to>
                                    </p:set>
                                    <p:anim calcmode="lin" valueType="num">
                                      <p:cBhvr>
                                        <p:cTn id="138" dur="500" fill="hold"/>
                                        <p:tgtEl>
                                          <p:spTgt spid="70"/>
                                        </p:tgtEl>
                                        <p:attrNameLst>
                                          <p:attrName>ppt_x</p:attrName>
                                        </p:attrNameLst>
                                      </p:cBhvr>
                                      <p:tavLst>
                                        <p:tav tm="0">
                                          <p:val>
                                            <p:strVal val="#ppt_x-#ppt_w/2"/>
                                          </p:val>
                                        </p:tav>
                                        <p:tav tm="100000">
                                          <p:val>
                                            <p:strVal val="#ppt_x"/>
                                          </p:val>
                                        </p:tav>
                                      </p:tavLst>
                                    </p:anim>
                                    <p:anim calcmode="lin" valueType="num">
                                      <p:cBhvr>
                                        <p:cTn id="139" dur="500" fill="hold"/>
                                        <p:tgtEl>
                                          <p:spTgt spid="70"/>
                                        </p:tgtEl>
                                        <p:attrNameLst>
                                          <p:attrName>ppt_y</p:attrName>
                                        </p:attrNameLst>
                                      </p:cBhvr>
                                      <p:tavLst>
                                        <p:tav tm="0">
                                          <p:val>
                                            <p:strVal val="#ppt_y"/>
                                          </p:val>
                                        </p:tav>
                                        <p:tav tm="100000">
                                          <p:val>
                                            <p:strVal val="#ppt_y"/>
                                          </p:val>
                                        </p:tav>
                                      </p:tavLst>
                                    </p:anim>
                                    <p:anim calcmode="lin" valueType="num">
                                      <p:cBhvr>
                                        <p:cTn id="140" dur="500" fill="hold"/>
                                        <p:tgtEl>
                                          <p:spTgt spid="70"/>
                                        </p:tgtEl>
                                        <p:attrNameLst>
                                          <p:attrName>ppt_w</p:attrName>
                                        </p:attrNameLst>
                                      </p:cBhvr>
                                      <p:tavLst>
                                        <p:tav tm="0">
                                          <p:val>
                                            <p:fltVal val="0"/>
                                          </p:val>
                                        </p:tav>
                                        <p:tav tm="100000">
                                          <p:val>
                                            <p:strVal val="#ppt_w"/>
                                          </p:val>
                                        </p:tav>
                                      </p:tavLst>
                                    </p:anim>
                                    <p:anim calcmode="lin" valueType="num">
                                      <p:cBhvr>
                                        <p:cTn id="141" dur="500" fill="hold"/>
                                        <p:tgtEl>
                                          <p:spTgt spid="70"/>
                                        </p:tgtEl>
                                        <p:attrNameLst>
                                          <p:attrName>ppt_h</p:attrName>
                                        </p:attrNameLst>
                                      </p:cBhvr>
                                      <p:tavLst>
                                        <p:tav tm="0">
                                          <p:val>
                                            <p:strVal val="#ppt_h"/>
                                          </p:val>
                                        </p:tav>
                                        <p:tav tm="100000">
                                          <p:val>
                                            <p:strVal val="#ppt_h"/>
                                          </p:val>
                                        </p:tav>
                                      </p:tavLst>
                                    </p:anim>
                                  </p:childTnLst>
                                </p:cTn>
                              </p:par>
                              <p:par>
                                <p:cTn id="142" presetID="17" presetClass="entr" presetSubtype="2" fill="hold" nodeType="withEffect">
                                  <p:stCondLst>
                                    <p:cond delay="0"/>
                                  </p:stCondLst>
                                  <p:childTnLst>
                                    <p:set>
                                      <p:cBhvr>
                                        <p:cTn id="143" dur="1" fill="hold">
                                          <p:stCondLst>
                                            <p:cond delay="0"/>
                                          </p:stCondLst>
                                        </p:cTn>
                                        <p:tgtEl>
                                          <p:spTgt spid="72"/>
                                        </p:tgtEl>
                                        <p:attrNameLst>
                                          <p:attrName>style.visibility</p:attrName>
                                        </p:attrNameLst>
                                      </p:cBhvr>
                                      <p:to>
                                        <p:strVal val="visible"/>
                                      </p:to>
                                    </p:set>
                                    <p:anim calcmode="lin" valueType="num">
                                      <p:cBhvr>
                                        <p:cTn id="144" dur="500" fill="hold"/>
                                        <p:tgtEl>
                                          <p:spTgt spid="72"/>
                                        </p:tgtEl>
                                        <p:attrNameLst>
                                          <p:attrName>ppt_x</p:attrName>
                                        </p:attrNameLst>
                                      </p:cBhvr>
                                      <p:tavLst>
                                        <p:tav tm="0">
                                          <p:val>
                                            <p:strVal val="#ppt_x+#ppt_w/2"/>
                                          </p:val>
                                        </p:tav>
                                        <p:tav tm="100000">
                                          <p:val>
                                            <p:strVal val="#ppt_x"/>
                                          </p:val>
                                        </p:tav>
                                      </p:tavLst>
                                    </p:anim>
                                    <p:anim calcmode="lin" valueType="num">
                                      <p:cBhvr>
                                        <p:cTn id="145" dur="500" fill="hold"/>
                                        <p:tgtEl>
                                          <p:spTgt spid="72"/>
                                        </p:tgtEl>
                                        <p:attrNameLst>
                                          <p:attrName>ppt_y</p:attrName>
                                        </p:attrNameLst>
                                      </p:cBhvr>
                                      <p:tavLst>
                                        <p:tav tm="0">
                                          <p:val>
                                            <p:strVal val="#ppt_y"/>
                                          </p:val>
                                        </p:tav>
                                        <p:tav tm="100000">
                                          <p:val>
                                            <p:strVal val="#ppt_y"/>
                                          </p:val>
                                        </p:tav>
                                      </p:tavLst>
                                    </p:anim>
                                    <p:anim calcmode="lin" valueType="num">
                                      <p:cBhvr>
                                        <p:cTn id="146" dur="500" fill="hold"/>
                                        <p:tgtEl>
                                          <p:spTgt spid="72"/>
                                        </p:tgtEl>
                                        <p:attrNameLst>
                                          <p:attrName>ppt_w</p:attrName>
                                        </p:attrNameLst>
                                      </p:cBhvr>
                                      <p:tavLst>
                                        <p:tav tm="0">
                                          <p:val>
                                            <p:fltVal val="0"/>
                                          </p:val>
                                        </p:tav>
                                        <p:tav tm="100000">
                                          <p:val>
                                            <p:strVal val="#ppt_w"/>
                                          </p:val>
                                        </p:tav>
                                      </p:tavLst>
                                    </p:anim>
                                    <p:anim calcmode="lin" valueType="num">
                                      <p:cBhvr>
                                        <p:cTn id="147" dur="500" fill="hold"/>
                                        <p:tgtEl>
                                          <p:spTgt spid="72"/>
                                        </p:tgtEl>
                                        <p:attrNameLst>
                                          <p:attrName>ppt_h</p:attrName>
                                        </p:attrNameLst>
                                      </p:cBhvr>
                                      <p:tavLst>
                                        <p:tav tm="0">
                                          <p:val>
                                            <p:strVal val="#ppt_h"/>
                                          </p:val>
                                        </p:tav>
                                        <p:tav tm="100000">
                                          <p:val>
                                            <p:strVal val="#ppt_h"/>
                                          </p:val>
                                        </p:tav>
                                      </p:tavLst>
                                    </p:anim>
                                  </p:childTnLst>
                                </p:cTn>
                              </p:par>
                              <p:par>
                                <p:cTn id="148" presetID="17" presetClass="entr" presetSubtype="8" fill="hold" nodeType="withEffect">
                                  <p:stCondLst>
                                    <p:cond delay="0"/>
                                  </p:stCondLst>
                                  <p:childTnLst>
                                    <p:set>
                                      <p:cBhvr>
                                        <p:cTn id="149" dur="1" fill="hold">
                                          <p:stCondLst>
                                            <p:cond delay="0"/>
                                          </p:stCondLst>
                                        </p:cTn>
                                        <p:tgtEl>
                                          <p:spTgt spid="74"/>
                                        </p:tgtEl>
                                        <p:attrNameLst>
                                          <p:attrName>style.visibility</p:attrName>
                                        </p:attrNameLst>
                                      </p:cBhvr>
                                      <p:to>
                                        <p:strVal val="visible"/>
                                      </p:to>
                                    </p:set>
                                    <p:anim calcmode="lin" valueType="num">
                                      <p:cBhvr>
                                        <p:cTn id="150" dur="500" fill="hold"/>
                                        <p:tgtEl>
                                          <p:spTgt spid="74"/>
                                        </p:tgtEl>
                                        <p:attrNameLst>
                                          <p:attrName>ppt_x</p:attrName>
                                        </p:attrNameLst>
                                      </p:cBhvr>
                                      <p:tavLst>
                                        <p:tav tm="0">
                                          <p:val>
                                            <p:strVal val="#ppt_x-#ppt_w/2"/>
                                          </p:val>
                                        </p:tav>
                                        <p:tav tm="100000">
                                          <p:val>
                                            <p:strVal val="#ppt_x"/>
                                          </p:val>
                                        </p:tav>
                                      </p:tavLst>
                                    </p:anim>
                                    <p:anim calcmode="lin" valueType="num">
                                      <p:cBhvr>
                                        <p:cTn id="151" dur="500" fill="hold"/>
                                        <p:tgtEl>
                                          <p:spTgt spid="74"/>
                                        </p:tgtEl>
                                        <p:attrNameLst>
                                          <p:attrName>ppt_y</p:attrName>
                                        </p:attrNameLst>
                                      </p:cBhvr>
                                      <p:tavLst>
                                        <p:tav tm="0">
                                          <p:val>
                                            <p:strVal val="#ppt_y"/>
                                          </p:val>
                                        </p:tav>
                                        <p:tav tm="100000">
                                          <p:val>
                                            <p:strVal val="#ppt_y"/>
                                          </p:val>
                                        </p:tav>
                                      </p:tavLst>
                                    </p:anim>
                                    <p:anim calcmode="lin" valueType="num">
                                      <p:cBhvr>
                                        <p:cTn id="152" dur="500" fill="hold"/>
                                        <p:tgtEl>
                                          <p:spTgt spid="74"/>
                                        </p:tgtEl>
                                        <p:attrNameLst>
                                          <p:attrName>ppt_w</p:attrName>
                                        </p:attrNameLst>
                                      </p:cBhvr>
                                      <p:tavLst>
                                        <p:tav tm="0">
                                          <p:val>
                                            <p:fltVal val="0"/>
                                          </p:val>
                                        </p:tav>
                                        <p:tav tm="100000">
                                          <p:val>
                                            <p:strVal val="#ppt_w"/>
                                          </p:val>
                                        </p:tav>
                                      </p:tavLst>
                                    </p:anim>
                                    <p:anim calcmode="lin" valueType="num">
                                      <p:cBhvr>
                                        <p:cTn id="153" dur="500" fill="hold"/>
                                        <p:tgtEl>
                                          <p:spTgt spid="74"/>
                                        </p:tgtEl>
                                        <p:attrNameLst>
                                          <p:attrName>ppt_h</p:attrName>
                                        </p:attrNameLst>
                                      </p:cBhvr>
                                      <p:tavLst>
                                        <p:tav tm="0">
                                          <p:val>
                                            <p:strVal val="#ppt_h"/>
                                          </p:val>
                                        </p:tav>
                                        <p:tav tm="100000">
                                          <p:val>
                                            <p:strVal val="#ppt_h"/>
                                          </p:val>
                                        </p:tav>
                                      </p:tavLst>
                                    </p:anim>
                                  </p:childTnLst>
                                </p:cTn>
                              </p:par>
                              <p:par>
                                <p:cTn id="154" presetID="17" presetClass="entr" presetSubtype="1" fill="hold" nodeType="withEffect">
                                  <p:stCondLst>
                                    <p:cond delay="0"/>
                                  </p:stCondLst>
                                  <p:childTnLst>
                                    <p:set>
                                      <p:cBhvr>
                                        <p:cTn id="155" dur="1" fill="hold">
                                          <p:stCondLst>
                                            <p:cond delay="0"/>
                                          </p:stCondLst>
                                        </p:cTn>
                                        <p:tgtEl>
                                          <p:spTgt spid="76"/>
                                        </p:tgtEl>
                                        <p:attrNameLst>
                                          <p:attrName>style.visibility</p:attrName>
                                        </p:attrNameLst>
                                      </p:cBhvr>
                                      <p:to>
                                        <p:strVal val="visible"/>
                                      </p:to>
                                    </p:set>
                                    <p:anim calcmode="lin" valueType="num">
                                      <p:cBhvr>
                                        <p:cTn id="156" dur="500" fill="hold"/>
                                        <p:tgtEl>
                                          <p:spTgt spid="76"/>
                                        </p:tgtEl>
                                        <p:attrNameLst>
                                          <p:attrName>ppt_x</p:attrName>
                                        </p:attrNameLst>
                                      </p:cBhvr>
                                      <p:tavLst>
                                        <p:tav tm="0">
                                          <p:val>
                                            <p:strVal val="#ppt_x"/>
                                          </p:val>
                                        </p:tav>
                                        <p:tav tm="100000">
                                          <p:val>
                                            <p:strVal val="#ppt_x"/>
                                          </p:val>
                                        </p:tav>
                                      </p:tavLst>
                                    </p:anim>
                                    <p:anim calcmode="lin" valueType="num">
                                      <p:cBhvr>
                                        <p:cTn id="157" dur="500" fill="hold"/>
                                        <p:tgtEl>
                                          <p:spTgt spid="76"/>
                                        </p:tgtEl>
                                        <p:attrNameLst>
                                          <p:attrName>ppt_y</p:attrName>
                                        </p:attrNameLst>
                                      </p:cBhvr>
                                      <p:tavLst>
                                        <p:tav tm="0">
                                          <p:val>
                                            <p:strVal val="#ppt_y-#ppt_h/2"/>
                                          </p:val>
                                        </p:tav>
                                        <p:tav tm="100000">
                                          <p:val>
                                            <p:strVal val="#ppt_y"/>
                                          </p:val>
                                        </p:tav>
                                      </p:tavLst>
                                    </p:anim>
                                    <p:anim calcmode="lin" valueType="num">
                                      <p:cBhvr>
                                        <p:cTn id="158" dur="500" fill="hold"/>
                                        <p:tgtEl>
                                          <p:spTgt spid="76"/>
                                        </p:tgtEl>
                                        <p:attrNameLst>
                                          <p:attrName>ppt_w</p:attrName>
                                        </p:attrNameLst>
                                      </p:cBhvr>
                                      <p:tavLst>
                                        <p:tav tm="0">
                                          <p:val>
                                            <p:strVal val="#ppt_w"/>
                                          </p:val>
                                        </p:tav>
                                        <p:tav tm="100000">
                                          <p:val>
                                            <p:strVal val="#ppt_w"/>
                                          </p:val>
                                        </p:tav>
                                      </p:tavLst>
                                    </p:anim>
                                    <p:anim calcmode="lin" valueType="num">
                                      <p:cBhvr>
                                        <p:cTn id="159" dur="500" fill="hold"/>
                                        <p:tgtEl>
                                          <p:spTgt spid="76"/>
                                        </p:tgtEl>
                                        <p:attrNameLst>
                                          <p:attrName>ppt_h</p:attrName>
                                        </p:attrNameLst>
                                      </p:cBhvr>
                                      <p:tavLst>
                                        <p:tav tm="0">
                                          <p:val>
                                            <p:fltVal val="0"/>
                                          </p:val>
                                        </p:tav>
                                        <p:tav tm="100000">
                                          <p:val>
                                            <p:strVal val="#ppt_h"/>
                                          </p:val>
                                        </p:tav>
                                      </p:tavLst>
                                    </p:anim>
                                  </p:childTnLst>
                                </p:cTn>
                              </p:par>
                              <p:par>
                                <p:cTn id="160" presetID="17" presetClass="entr" presetSubtype="8" fill="hold" nodeType="withEffect">
                                  <p:stCondLst>
                                    <p:cond delay="0"/>
                                  </p:stCondLst>
                                  <p:childTnLst>
                                    <p:set>
                                      <p:cBhvr>
                                        <p:cTn id="161" dur="1" fill="hold">
                                          <p:stCondLst>
                                            <p:cond delay="0"/>
                                          </p:stCondLst>
                                        </p:cTn>
                                        <p:tgtEl>
                                          <p:spTgt spid="78"/>
                                        </p:tgtEl>
                                        <p:attrNameLst>
                                          <p:attrName>style.visibility</p:attrName>
                                        </p:attrNameLst>
                                      </p:cBhvr>
                                      <p:to>
                                        <p:strVal val="visible"/>
                                      </p:to>
                                    </p:set>
                                    <p:anim calcmode="lin" valueType="num">
                                      <p:cBhvr>
                                        <p:cTn id="162" dur="500" fill="hold"/>
                                        <p:tgtEl>
                                          <p:spTgt spid="78"/>
                                        </p:tgtEl>
                                        <p:attrNameLst>
                                          <p:attrName>ppt_x</p:attrName>
                                        </p:attrNameLst>
                                      </p:cBhvr>
                                      <p:tavLst>
                                        <p:tav tm="0">
                                          <p:val>
                                            <p:strVal val="#ppt_x-#ppt_w/2"/>
                                          </p:val>
                                        </p:tav>
                                        <p:tav tm="100000">
                                          <p:val>
                                            <p:strVal val="#ppt_x"/>
                                          </p:val>
                                        </p:tav>
                                      </p:tavLst>
                                    </p:anim>
                                    <p:anim calcmode="lin" valueType="num">
                                      <p:cBhvr>
                                        <p:cTn id="163" dur="500" fill="hold"/>
                                        <p:tgtEl>
                                          <p:spTgt spid="78"/>
                                        </p:tgtEl>
                                        <p:attrNameLst>
                                          <p:attrName>ppt_y</p:attrName>
                                        </p:attrNameLst>
                                      </p:cBhvr>
                                      <p:tavLst>
                                        <p:tav tm="0">
                                          <p:val>
                                            <p:strVal val="#ppt_y"/>
                                          </p:val>
                                        </p:tav>
                                        <p:tav tm="100000">
                                          <p:val>
                                            <p:strVal val="#ppt_y"/>
                                          </p:val>
                                        </p:tav>
                                      </p:tavLst>
                                    </p:anim>
                                    <p:anim calcmode="lin" valueType="num">
                                      <p:cBhvr>
                                        <p:cTn id="164" dur="500" fill="hold"/>
                                        <p:tgtEl>
                                          <p:spTgt spid="78"/>
                                        </p:tgtEl>
                                        <p:attrNameLst>
                                          <p:attrName>ppt_w</p:attrName>
                                        </p:attrNameLst>
                                      </p:cBhvr>
                                      <p:tavLst>
                                        <p:tav tm="0">
                                          <p:val>
                                            <p:fltVal val="0"/>
                                          </p:val>
                                        </p:tav>
                                        <p:tav tm="100000">
                                          <p:val>
                                            <p:strVal val="#ppt_w"/>
                                          </p:val>
                                        </p:tav>
                                      </p:tavLst>
                                    </p:anim>
                                    <p:anim calcmode="lin" valueType="num">
                                      <p:cBhvr>
                                        <p:cTn id="165" dur="500" fill="hold"/>
                                        <p:tgtEl>
                                          <p:spTgt spid="78"/>
                                        </p:tgtEl>
                                        <p:attrNameLst>
                                          <p:attrName>ppt_h</p:attrName>
                                        </p:attrNameLst>
                                      </p:cBhvr>
                                      <p:tavLst>
                                        <p:tav tm="0">
                                          <p:val>
                                            <p:strVal val="#ppt_h"/>
                                          </p:val>
                                        </p:tav>
                                        <p:tav tm="100000">
                                          <p:val>
                                            <p:strVal val="#ppt_h"/>
                                          </p:val>
                                        </p:tav>
                                      </p:tavLst>
                                    </p:anim>
                                  </p:childTnLst>
                                </p:cTn>
                              </p:par>
                              <p:par>
                                <p:cTn id="166" presetID="17" presetClass="entr" presetSubtype="2" fill="hold" nodeType="withEffect">
                                  <p:stCondLst>
                                    <p:cond delay="0"/>
                                  </p:stCondLst>
                                  <p:childTnLst>
                                    <p:set>
                                      <p:cBhvr>
                                        <p:cTn id="167" dur="1" fill="hold">
                                          <p:stCondLst>
                                            <p:cond delay="0"/>
                                          </p:stCondLst>
                                        </p:cTn>
                                        <p:tgtEl>
                                          <p:spTgt spid="81"/>
                                        </p:tgtEl>
                                        <p:attrNameLst>
                                          <p:attrName>style.visibility</p:attrName>
                                        </p:attrNameLst>
                                      </p:cBhvr>
                                      <p:to>
                                        <p:strVal val="visible"/>
                                      </p:to>
                                    </p:set>
                                    <p:anim calcmode="lin" valueType="num">
                                      <p:cBhvr>
                                        <p:cTn id="168" dur="500" fill="hold"/>
                                        <p:tgtEl>
                                          <p:spTgt spid="81"/>
                                        </p:tgtEl>
                                        <p:attrNameLst>
                                          <p:attrName>ppt_x</p:attrName>
                                        </p:attrNameLst>
                                      </p:cBhvr>
                                      <p:tavLst>
                                        <p:tav tm="0">
                                          <p:val>
                                            <p:strVal val="#ppt_x+#ppt_w/2"/>
                                          </p:val>
                                        </p:tav>
                                        <p:tav tm="100000">
                                          <p:val>
                                            <p:strVal val="#ppt_x"/>
                                          </p:val>
                                        </p:tav>
                                      </p:tavLst>
                                    </p:anim>
                                    <p:anim calcmode="lin" valueType="num">
                                      <p:cBhvr>
                                        <p:cTn id="169" dur="500" fill="hold"/>
                                        <p:tgtEl>
                                          <p:spTgt spid="81"/>
                                        </p:tgtEl>
                                        <p:attrNameLst>
                                          <p:attrName>ppt_y</p:attrName>
                                        </p:attrNameLst>
                                      </p:cBhvr>
                                      <p:tavLst>
                                        <p:tav tm="0">
                                          <p:val>
                                            <p:strVal val="#ppt_y"/>
                                          </p:val>
                                        </p:tav>
                                        <p:tav tm="100000">
                                          <p:val>
                                            <p:strVal val="#ppt_y"/>
                                          </p:val>
                                        </p:tav>
                                      </p:tavLst>
                                    </p:anim>
                                    <p:anim calcmode="lin" valueType="num">
                                      <p:cBhvr>
                                        <p:cTn id="170" dur="500" fill="hold"/>
                                        <p:tgtEl>
                                          <p:spTgt spid="81"/>
                                        </p:tgtEl>
                                        <p:attrNameLst>
                                          <p:attrName>ppt_w</p:attrName>
                                        </p:attrNameLst>
                                      </p:cBhvr>
                                      <p:tavLst>
                                        <p:tav tm="0">
                                          <p:val>
                                            <p:fltVal val="0"/>
                                          </p:val>
                                        </p:tav>
                                        <p:tav tm="100000">
                                          <p:val>
                                            <p:strVal val="#ppt_w"/>
                                          </p:val>
                                        </p:tav>
                                      </p:tavLst>
                                    </p:anim>
                                    <p:anim calcmode="lin" valueType="num">
                                      <p:cBhvr>
                                        <p:cTn id="171" dur="500" fill="hold"/>
                                        <p:tgtEl>
                                          <p:spTgt spid="81"/>
                                        </p:tgtEl>
                                        <p:attrNameLst>
                                          <p:attrName>ppt_h</p:attrName>
                                        </p:attrNameLst>
                                      </p:cBhvr>
                                      <p:tavLst>
                                        <p:tav tm="0">
                                          <p:val>
                                            <p:strVal val="#ppt_h"/>
                                          </p:val>
                                        </p:tav>
                                        <p:tav tm="100000">
                                          <p:val>
                                            <p:strVal val="#ppt_h"/>
                                          </p:val>
                                        </p:tav>
                                      </p:tavLst>
                                    </p:anim>
                                  </p:childTnLst>
                                </p:cTn>
                              </p:par>
                              <p:par>
                                <p:cTn id="172" presetID="17" presetClass="entr" presetSubtype="8" fill="hold" nodeType="withEffect">
                                  <p:stCondLst>
                                    <p:cond delay="0"/>
                                  </p:stCondLst>
                                  <p:childTnLst>
                                    <p:set>
                                      <p:cBhvr>
                                        <p:cTn id="173" dur="1" fill="hold">
                                          <p:stCondLst>
                                            <p:cond delay="0"/>
                                          </p:stCondLst>
                                        </p:cTn>
                                        <p:tgtEl>
                                          <p:spTgt spid="84"/>
                                        </p:tgtEl>
                                        <p:attrNameLst>
                                          <p:attrName>style.visibility</p:attrName>
                                        </p:attrNameLst>
                                      </p:cBhvr>
                                      <p:to>
                                        <p:strVal val="visible"/>
                                      </p:to>
                                    </p:set>
                                    <p:anim calcmode="lin" valueType="num">
                                      <p:cBhvr>
                                        <p:cTn id="174" dur="500" fill="hold"/>
                                        <p:tgtEl>
                                          <p:spTgt spid="84"/>
                                        </p:tgtEl>
                                        <p:attrNameLst>
                                          <p:attrName>ppt_x</p:attrName>
                                        </p:attrNameLst>
                                      </p:cBhvr>
                                      <p:tavLst>
                                        <p:tav tm="0">
                                          <p:val>
                                            <p:strVal val="#ppt_x-#ppt_w/2"/>
                                          </p:val>
                                        </p:tav>
                                        <p:tav tm="100000">
                                          <p:val>
                                            <p:strVal val="#ppt_x"/>
                                          </p:val>
                                        </p:tav>
                                      </p:tavLst>
                                    </p:anim>
                                    <p:anim calcmode="lin" valueType="num">
                                      <p:cBhvr>
                                        <p:cTn id="175" dur="500" fill="hold"/>
                                        <p:tgtEl>
                                          <p:spTgt spid="84"/>
                                        </p:tgtEl>
                                        <p:attrNameLst>
                                          <p:attrName>ppt_y</p:attrName>
                                        </p:attrNameLst>
                                      </p:cBhvr>
                                      <p:tavLst>
                                        <p:tav tm="0">
                                          <p:val>
                                            <p:strVal val="#ppt_y"/>
                                          </p:val>
                                        </p:tav>
                                        <p:tav tm="100000">
                                          <p:val>
                                            <p:strVal val="#ppt_y"/>
                                          </p:val>
                                        </p:tav>
                                      </p:tavLst>
                                    </p:anim>
                                    <p:anim calcmode="lin" valueType="num">
                                      <p:cBhvr>
                                        <p:cTn id="176" dur="500" fill="hold"/>
                                        <p:tgtEl>
                                          <p:spTgt spid="84"/>
                                        </p:tgtEl>
                                        <p:attrNameLst>
                                          <p:attrName>ppt_w</p:attrName>
                                        </p:attrNameLst>
                                      </p:cBhvr>
                                      <p:tavLst>
                                        <p:tav tm="0">
                                          <p:val>
                                            <p:fltVal val="0"/>
                                          </p:val>
                                        </p:tav>
                                        <p:tav tm="100000">
                                          <p:val>
                                            <p:strVal val="#ppt_w"/>
                                          </p:val>
                                        </p:tav>
                                      </p:tavLst>
                                    </p:anim>
                                    <p:anim calcmode="lin" valueType="num">
                                      <p:cBhvr>
                                        <p:cTn id="177" dur="500" fill="hold"/>
                                        <p:tgtEl>
                                          <p:spTgt spid="84"/>
                                        </p:tgtEl>
                                        <p:attrNameLst>
                                          <p:attrName>ppt_h</p:attrName>
                                        </p:attrNameLst>
                                      </p:cBhvr>
                                      <p:tavLst>
                                        <p:tav tm="0">
                                          <p:val>
                                            <p:strVal val="#ppt_h"/>
                                          </p:val>
                                        </p:tav>
                                        <p:tav tm="100000">
                                          <p:val>
                                            <p:strVal val="#ppt_h"/>
                                          </p:val>
                                        </p:tav>
                                      </p:tavLst>
                                    </p:anim>
                                  </p:childTnLst>
                                </p:cTn>
                              </p:par>
                              <p:par>
                                <p:cTn id="178" presetID="17" presetClass="entr" presetSubtype="2" fill="hold" nodeType="withEffect">
                                  <p:stCondLst>
                                    <p:cond delay="0"/>
                                  </p:stCondLst>
                                  <p:childTnLst>
                                    <p:set>
                                      <p:cBhvr>
                                        <p:cTn id="179" dur="1" fill="hold">
                                          <p:stCondLst>
                                            <p:cond delay="0"/>
                                          </p:stCondLst>
                                        </p:cTn>
                                        <p:tgtEl>
                                          <p:spTgt spid="86"/>
                                        </p:tgtEl>
                                        <p:attrNameLst>
                                          <p:attrName>style.visibility</p:attrName>
                                        </p:attrNameLst>
                                      </p:cBhvr>
                                      <p:to>
                                        <p:strVal val="visible"/>
                                      </p:to>
                                    </p:set>
                                    <p:anim calcmode="lin" valueType="num">
                                      <p:cBhvr>
                                        <p:cTn id="180" dur="500" fill="hold"/>
                                        <p:tgtEl>
                                          <p:spTgt spid="86"/>
                                        </p:tgtEl>
                                        <p:attrNameLst>
                                          <p:attrName>ppt_x</p:attrName>
                                        </p:attrNameLst>
                                      </p:cBhvr>
                                      <p:tavLst>
                                        <p:tav tm="0">
                                          <p:val>
                                            <p:strVal val="#ppt_x+#ppt_w/2"/>
                                          </p:val>
                                        </p:tav>
                                        <p:tav tm="100000">
                                          <p:val>
                                            <p:strVal val="#ppt_x"/>
                                          </p:val>
                                        </p:tav>
                                      </p:tavLst>
                                    </p:anim>
                                    <p:anim calcmode="lin" valueType="num">
                                      <p:cBhvr>
                                        <p:cTn id="181" dur="500" fill="hold"/>
                                        <p:tgtEl>
                                          <p:spTgt spid="86"/>
                                        </p:tgtEl>
                                        <p:attrNameLst>
                                          <p:attrName>ppt_y</p:attrName>
                                        </p:attrNameLst>
                                      </p:cBhvr>
                                      <p:tavLst>
                                        <p:tav tm="0">
                                          <p:val>
                                            <p:strVal val="#ppt_y"/>
                                          </p:val>
                                        </p:tav>
                                        <p:tav tm="100000">
                                          <p:val>
                                            <p:strVal val="#ppt_y"/>
                                          </p:val>
                                        </p:tav>
                                      </p:tavLst>
                                    </p:anim>
                                    <p:anim calcmode="lin" valueType="num">
                                      <p:cBhvr>
                                        <p:cTn id="182" dur="500" fill="hold"/>
                                        <p:tgtEl>
                                          <p:spTgt spid="86"/>
                                        </p:tgtEl>
                                        <p:attrNameLst>
                                          <p:attrName>ppt_w</p:attrName>
                                        </p:attrNameLst>
                                      </p:cBhvr>
                                      <p:tavLst>
                                        <p:tav tm="0">
                                          <p:val>
                                            <p:fltVal val="0"/>
                                          </p:val>
                                        </p:tav>
                                        <p:tav tm="100000">
                                          <p:val>
                                            <p:strVal val="#ppt_w"/>
                                          </p:val>
                                        </p:tav>
                                      </p:tavLst>
                                    </p:anim>
                                    <p:anim calcmode="lin" valueType="num">
                                      <p:cBhvr>
                                        <p:cTn id="183" dur="500" fill="hold"/>
                                        <p:tgtEl>
                                          <p:spTgt spid="86"/>
                                        </p:tgtEl>
                                        <p:attrNameLst>
                                          <p:attrName>ppt_h</p:attrName>
                                        </p:attrNameLst>
                                      </p:cBhvr>
                                      <p:tavLst>
                                        <p:tav tm="0">
                                          <p:val>
                                            <p:strVal val="#ppt_h"/>
                                          </p:val>
                                        </p:tav>
                                        <p:tav tm="100000">
                                          <p:val>
                                            <p:strVal val="#ppt_h"/>
                                          </p:val>
                                        </p:tav>
                                      </p:tavLst>
                                    </p:anim>
                                  </p:childTnLst>
                                </p:cTn>
                              </p:par>
                              <p:par>
                                <p:cTn id="184" presetID="17" presetClass="entr" presetSubtype="2" fill="hold" nodeType="withEffect">
                                  <p:stCondLst>
                                    <p:cond delay="0"/>
                                  </p:stCondLst>
                                  <p:childTnLst>
                                    <p:set>
                                      <p:cBhvr>
                                        <p:cTn id="185" dur="1" fill="hold">
                                          <p:stCondLst>
                                            <p:cond delay="0"/>
                                          </p:stCondLst>
                                        </p:cTn>
                                        <p:tgtEl>
                                          <p:spTgt spid="88"/>
                                        </p:tgtEl>
                                        <p:attrNameLst>
                                          <p:attrName>style.visibility</p:attrName>
                                        </p:attrNameLst>
                                      </p:cBhvr>
                                      <p:to>
                                        <p:strVal val="visible"/>
                                      </p:to>
                                    </p:set>
                                    <p:anim calcmode="lin" valueType="num">
                                      <p:cBhvr>
                                        <p:cTn id="186" dur="500" fill="hold"/>
                                        <p:tgtEl>
                                          <p:spTgt spid="88"/>
                                        </p:tgtEl>
                                        <p:attrNameLst>
                                          <p:attrName>ppt_x</p:attrName>
                                        </p:attrNameLst>
                                      </p:cBhvr>
                                      <p:tavLst>
                                        <p:tav tm="0">
                                          <p:val>
                                            <p:strVal val="#ppt_x+#ppt_w/2"/>
                                          </p:val>
                                        </p:tav>
                                        <p:tav tm="100000">
                                          <p:val>
                                            <p:strVal val="#ppt_x"/>
                                          </p:val>
                                        </p:tav>
                                      </p:tavLst>
                                    </p:anim>
                                    <p:anim calcmode="lin" valueType="num">
                                      <p:cBhvr>
                                        <p:cTn id="187" dur="500" fill="hold"/>
                                        <p:tgtEl>
                                          <p:spTgt spid="88"/>
                                        </p:tgtEl>
                                        <p:attrNameLst>
                                          <p:attrName>ppt_y</p:attrName>
                                        </p:attrNameLst>
                                      </p:cBhvr>
                                      <p:tavLst>
                                        <p:tav tm="0">
                                          <p:val>
                                            <p:strVal val="#ppt_y"/>
                                          </p:val>
                                        </p:tav>
                                        <p:tav tm="100000">
                                          <p:val>
                                            <p:strVal val="#ppt_y"/>
                                          </p:val>
                                        </p:tav>
                                      </p:tavLst>
                                    </p:anim>
                                    <p:anim calcmode="lin" valueType="num">
                                      <p:cBhvr>
                                        <p:cTn id="188" dur="500" fill="hold"/>
                                        <p:tgtEl>
                                          <p:spTgt spid="88"/>
                                        </p:tgtEl>
                                        <p:attrNameLst>
                                          <p:attrName>ppt_w</p:attrName>
                                        </p:attrNameLst>
                                      </p:cBhvr>
                                      <p:tavLst>
                                        <p:tav tm="0">
                                          <p:val>
                                            <p:fltVal val="0"/>
                                          </p:val>
                                        </p:tav>
                                        <p:tav tm="100000">
                                          <p:val>
                                            <p:strVal val="#ppt_w"/>
                                          </p:val>
                                        </p:tav>
                                      </p:tavLst>
                                    </p:anim>
                                    <p:anim calcmode="lin" valueType="num">
                                      <p:cBhvr>
                                        <p:cTn id="189" dur="500" fill="hold"/>
                                        <p:tgtEl>
                                          <p:spTgt spid="88"/>
                                        </p:tgtEl>
                                        <p:attrNameLst>
                                          <p:attrName>ppt_h</p:attrName>
                                        </p:attrNameLst>
                                      </p:cBhvr>
                                      <p:tavLst>
                                        <p:tav tm="0">
                                          <p:val>
                                            <p:strVal val="#ppt_h"/>
                                          </p:val>
                                        </p:tav>
                                        <p:tav tm="100000">
                                          <p:val>
                                            <p:strVal val="#ppt_h"/>
                                          </p:val>
                                        </p:tav>
                                      </p:tavLst>
                                    </p:anim>
                                  </p:childTnLst>
                                </p:cTn>
                              </p:par>
                              <p:par>
                                <p:cTn id="190" presetID="17" presetClass="entr" presetSubtype="8" fill="hold" nodeType="withEffect">
                                  <p:stCondLst>
                                    <p:cond delay="0"/>
                                  </p:stCondLst>
                                  <p:childTnLst>
                                    <p:set>
                                      <p:cBhvr>
                                        <p:cTn id="191" dur="1" fill="hold">
                                          <p:stCondLst>
                                            <p:cond delay="0"/>
                                          </p:stCondLst>
                                        </p:cTn>
                                        <p:tgtEl>
                                          <p:spTgt spid="90"/>
                                        </p:tgtEl>
                                        <p:attrNameLst>
                                          <p:attrName>style.visibility</p:attrName>
                                        </p:attrNameLst>
                                      </p:cBhvr>
                                      <p:to>
                                        <p:strVal val="visible"/>
                                      </p:to>
                                    </p:set>
                                    <p:anim calcmode="lin" valueType="num">
                                      <p:cBhvr>
                                        <p:cTn id="192" dur="500" fill="hold"/>
                                        <p:tgtEl>
                                          <p:spTgt spid="90"/>
                                        </p:tgtEl>
                                        <p:attrNameLst>
                                          <p:attrName>ppt_x</p:attrName>
                                        </p:attrNameLst>
                                      </p:cBhvr>
                                      <p:tavLst>
                                        <p:tav tm="0">
                                          <p:val>
                                            <p:strVal val="#ppt_x-#ppt_w/2"/>
                                          </p:val>
                                        </p:tav>
                                        <p:tav tm="100000">
                                          <p:val>
                                            <p:strVal val="#ppt_x"/>
                                          </p:val>
                                        </p:tav>
                                      </p:tavLst>
                                    </p:anim>
                                    <p:anim calcmode="lin" valueType="num">
                                      <p:cBhvr>
                                        <p:cTn id="193" dur="500" fill="hold"/>
                                        <p:tgtEl>
                                          <p:spTgt spid="90"/>
                                        </p:tgtEl>
                                        <p:attrNameLst>
                                          <p:attrName>ppt_y</p:attrName>
                                        </p:attrNameLst>
                                      </p:cBhvr>
                                      <p:tavLst>
                                        <p:tav tm="0">
                                          <p:val>
                                            <p:strVal val="#ppt_y"/>
                                          </p:val>
                                        </p:tav>
                                        <p:tav tm="100000">
                                          <p:val>
                                            <p:strVal val="#ppt_y"/>
                                          </p:val>
                                        </p:tav>
                                      </p:tavLst>
                                    </p:anim>
                                    <p:anim calcmode="lin" valueType="num">
                                      <p:cBhvr>
                                        <p:cTn id="194" dur="500" fill="hold"/>
                                        <p:tgtEl>
                                          <p:spTgt spid="90"/>
                                        </p:tgtEl>
                                        <p:attrNameLst>
                                          <p:attrName>ppt_w</p:attrName>
                                        </p:attrNameLst>
                                      </p:cBhvr>
                                      <p:tavLst>
                                        <p:tav tm="0">
                                          <p:val>
                                            <p:fltVal val="0"/>
                                          </p:val>
                                        </p:tav>
                                        <p:tav tm="100000">
                                          <p:val>
                                            <p:strVal val="#ppt_w"/>
                                          </p:val>
                                        </p:tav>
                                      </p:tavLst>
                                    </p:anim>
                                    <p:anim calcmode="lin" valueType="num">
                                      <p:cBhvr>
                                        <p:cTn id="195" dur="500" fill="hold"/>
                                        <p:tgtEl>
                                          <p:spTgt spid="90"/>
                                        </p:tgtEl>
                                        <p:attrNameLst>
                                          <p:attrName>ppt_h</p:attrName>
                                        </p:attrNameLst>
                                      </p:cBhvr>
                                      <p:tavLst>
                                        <p:tav tm="0">
                                          <p:val>
                                            <p:strVal val="#ppt_h"/>
                                          </p:val>
                                        </p:tav>
                                        <p:tav tm="100000">
                                          <p:val>
                                            <p:strVal val="#ppt_h"/>
                                          </p:val>
                                        </p:tav>
                                      </p:tavLst>
                                    </p:anim>
                                  </p:childTnLst>
                                </p:cTn>
                              </p:par>
                              <p:par>
                                <p:cTn id="196" presetID="17" presetClass="entr" presetSubtype="2" fill="hold" nodeType="withEffect">
                                  <p:stCondLst>
                                    <p:cond delay="0"/>
                                  </p:stCondLst>
                                  <p:childTnLst>
                                    <p:set>
                                      <p:cBhvr>
                                        <p:cTn id="197" dur="1" fill="hold">
                                          <p:stCondLst>
                                            <p:cond delay="0"/>
                                          </p:stCondLst>
                                        </p:cTn>
                                        <p:tgtEl>
                                          <p:spTgt spid="93"/>
                                        </p:tgtEl>
                                        <p:attrNameLst>
                                          <p:attrName>style.visibility</p:attrName>
                                        </p:attrNameLst>
                                      </p:cBhvr>
                                      <p:to>
                                        <p:strVal val="visible"/>
                                      </p:to>
                                    </p:set>
                                    <p:anim calcmode="lin" valueType="num">
                                      <p:cBhvr>
                                        <p:cTn id="198" dur="500" fill="hold"/>
                                        <p:tgtEl>
                                          <p:spTgt spid="93"/>
                                        </p:tgtEl>
                                        <p:attrNameLst>
                                          <p:attrName>ppt_x</p:attrName>
                                        </p:attrNameLst>
                                      </p:cBhvr>
                                      <p:tavLst>
                                        <p:tav tm="0">
                                          <p:val>
                                            <p:strVal val="#ppt_x+#ppt_w/2"/>
                                          </p:val>
                                        </p:tav>
                                        <p:tav tm="100000">
                                          <p:val>
                                            <p:strVal val="#ppt_x"/>
                                          </p:val>
                                        </p:tav>
                                      </p:tavLst>
                                    </p:anim>
                                    <p:anim calcmode="lin" valueType="num">
                                      <p:cBhvr>
                                        <p:cTn id="199" dur="500" fill="hold"/>
                                        <p:tgtEl>
                                          <p:spTgt spid="93"/>
                                        </p:tgtEl>
                                        <p:attrNameLst>
                                          <p:attrName>ppt_y</p:attrName>
                                        </p:attrNameLst>
                                      </p:cBhvr>
                                      <p:tavLst>
                                        <p:tav tm="0">
                                          <p:val>
                                            <p:strVal val="#ppt_y"/>
                                          </p:val>
                                        </p:tav>
                                        <p:tav tm="100000">
                                          <p:val>
                                            <p:strVal val="#ppt_y"/>
                                          </p:val>
                                        </p:tav>
                                      </p:tavLst>
                                    </p:anim>
                                    <p:anim calcmode="lin" valueType="num">
                                      <p:cBhvr>
                                        <p:cTn id="200" dur="500" fill="hold"/>
                                        <p:tgtEl>
                                          <p:spTgt spid="93"/>
                                        </p:tgtEl>
                                        <p:attrNameLst>
                                          <p:attrName>ppt_w</p:attrName>
                                        </p:attrNameLst>
                                      </p:cBhvr>
                                      <p:tavLst>
                                        <p:tav tm="0">
                                          <p:val>
                                            <p:fltVal val="0"/>
                                          </p:val>
                                        </p:tav>
                                        <p:tav tm="100000">
                                          <p:val>
                                            <p:strVal val="#ppt_w"/>
                                          </p:val>
                                        </p:tav>
                                      </p:tavLst>
                                    </p:anim>
                                    <p:anim calcmode="lin" valueType="num">
                                      <p:cBhvr>
                                        <p:cTn id="201" dur="500" fill="hold"/>
                                        <p:tgtEl>
                                          <p:spTgt spid="93"/>
                                        </p:tgtEl>
                                        <p:attrNameLst>
                                          <p:attrName>ppt_h</p:attrName>
                                        </p:attrNameLst>
                                      </p:cBhvr>
                                      <p:tavLst>
                                        <p:tav tm="0">
                                          <p:val>
                                            <p:strVal val="#ppt_h"/>
                                          </p:val>
                                        </p:tav>
                                        <p:tav tm="100000">
                                          <p:val>
                                            <p:strVal val="#ppt_h"/>
                                          </p:val>
                                        </p:tav>
                                      </p:tavLst>
                                    </p:anim>
                                  </p:childTnLst>
                                </p:cTn>
                              </p:par>
                              <p:par>
                                <p:cTn id="202" presetID="17" presetClass="entr" presetSubtype="2" fill="hold" nodeType="withEffect">
                                  <p:stCondLst>
                                    <p:cond delay="0"/>
                                  </p:stCondLst>
                                  <p:childTnLst>
                                    <p:set>
                                      <p:cBhvr>
                                        <p:cTn id="203" dur="1" fill="hold">
                                          <p:stCondLst>
                                            <p:cond delay="0"/>
                                          </p:stCondLst>
                                        </p:cTn>
                                        <p:tgtEl>
                                          <p:spTgt spid="95"/>
                                        </p:tgtEl>
                                        <p:attrNameLst>
                                          <p:attrName>style.visibility</p:attrName>
                                        </p:attrNameLst>
                                      </p:cBhvr>
                                      <p:to>
                                        <p:strVal val="visible"/>
                                      </p:to>
                                    </p:set>
                                    <p:anim calcmode="lin" valueType="num">
                                      <p:cBhvr>
                                        <p:cTn id="204" dur="500" fill="hold"/>
                                        <p:tgtEl>
                                          <p:spTgt spid="95"/>
                                        </p:tgtEl>
                                        <p:attrNameLst>
                                          <p:attrName>ppt_x</p:attrName>
                                        </p:attrNameLst>
                                      </p:cBhvr>
                                      <p:tavLst>
                                        <p:tav tm="0">
                                          <p:val>
                                            <p:strVal val="#ppt_x+#ppt_w/2"/>
                                          </p:val>
                                        </p:tav>
                                        <p:tav tm="100000">
                                          <p:val>
                                            <p:strVal val="#ppt_x"/>
                                          </p:val>
                                        </p:tav>
                                      </p:tavLst>
                                    </p:anim>
                                    <p:anim calcmode="lin" valueType="num">
                                      <p:cBhvr>
                                        <p:cTn id="205" dur="500" fill="hold"/>
                                        <p:tgtEl>
                                          <p:spTgt spid="95"/>
                                        </p:tgtEl>
                                        <p:attrNameLst>
                                          <p:attrName>ppt_y</p:attrName>
                                        </p:attrNameLst>
                                      </p:cBhvr>
                                      <p:tavLst>
                                        <p:tav tm="0">
                                          <p:val>
                                            <p:strVal val="#ppt_y"/>
                                          </p:val>
                                        </p:tav>
                                        <p:tav tm="100000">
                                          <p:val>
                                            <p:strVal val="#ppt_y"/>
                                          </p:val>
                                        </p:tav>
                                      </p:tavLst>
                                    </p:anim>
                                    <p:anim calcmode="lin" valueType="num">
                                      <p:cBhvr>
                                        <p:cTn id="206" dur="500" fill="hold"/>
                                        <p:tgtEl>
                                          <p:spTgt spid="95"/>
                                        </p:tgtEl>
                                        <p:attrNameLst>
                                          <p:attrName>ppt_w</p:attrName>
                                        </p:attrNameLst>
                                      </p:cBhvr>
                                      <p:tavLst>
                                        <p:tav tm="0">
                                          <p:val>
                                            <p:fltVal val="0"/>
                                          </p:val>
                                        </p:tav>
                                        <p:tav tm="100000">
                                          <p:val>
                                            <p:strVal val="#ppt_w"/>
                                          </p:val>
                                        </p:tav>
                                      </p:tavLst>
                                    </p:anim>
                                    <p:anim calcmode="lin" valueType="num">
                                      <p:cBhvr>
                                        <p:cTn id="207" dur="500" fill="hold"/>
                                        <p:tgtEl>
                                          <p:spTgt spid="95"/>
                                        </p:tgtEl>
                                        <p:attrNameLst>
                                          <p:attrName>ppt_h</p:attrName>
                                        </p:attrNameLst>
                                      </p:cBhvr>
                                      <p:tavLst>
                                        <p:tav tm="0">
                                          <p:val>
                                            <p:strVal val="#ppt_h"/>
                                          </p:val>
                                        </p:tav>
                                        <p:tav tm="100000">
                                          <p:val>
                                            <p:strVal val="#ppt_h"/>
                                          </p:val>
                                        </p:tav>
                                      </p:tavLst>
                                    </p:anim>
                                  </p:childTnLst>
                                </p:cTn>
                              </p:par>
                              <p:par>
                                <p:cTn id="208" presetID="17" presetClass="entr" presetSubtype="2" fill="hold" nodeType="withEffect">
                                  <p:stCondLst>
                                    <p:cond delay="0"/>
                                  </p:stCondLst>
                                  <p:childTnLst>
                                    <p:set>
                                      <p:cBhvr>
                                        <p:cTn id="209" dur="1" fill="hold">
                                          <p:stCondLst>
                                            <p:cond delay="0"/>
                                          </p:stCondLst>
                                        </p:cTn>
                                        <p:tgtEl>
                                          <p:spTgt spid="97"/>
                                        </p:tgtEl>
                                        <p:attrNameLst>
                                          <p:attrName>style.visibility</p:attrName>
                                        </p:attrNameLst>
                                      </p:cBhvr>
                                      <p:to>
                                        <p:strVal val="visible"/>
                                      </p:to>
                                    </p:set>
                                    <p:anim calcmode="lin" valueType="num">
                                      <p:cBhvr>
                                        <p:cTn id="210" dur="500" fill="hold"/>
                                        <p:tgtEl>
                                          <p:spTgt spid="97"/>
                                        </p:tgtEl>
                                        <p:attrNameLst>
                                          <p:attrName>ppt_x</p:attrName>
                                        </p:attrNameLst>
                                      </p:cBhvr>
                                      <p:tavLst>
                                        <p:tav tm="0">
                                          <p:val>
                                            <p:strVal val="#ppt_x+#ppt_w/2"/>
                                          </p:val>
                                        </p:tav>
                                        <p:tav tm="100000">
                                          <p:val>
                                            <p:strVal val="#ppt_x"/>
                                          </p:val>
                                        </p:tav>
                                      </p:tavLst>
                                    </p:anim>
                                    <p:anim calcmode="lin" valueType="num">
                                      <p:cBhvr>
                                        <p:cTn id="211" dur="500" fill="hold"/>
                                        <p:tgtEl>
                                          <p:spTgt spid="97"/>
                                        </p:tgtEl>
                                        <p:attrNameLst>
                                          <p:attrName>ppt_y</p:attrName>
                                        </p:attrNameLst>
                                      </p:cBhvr>
                                      <p:tavLst>
                                        <p:tav tm="0">
                                          <p:val>
                                            <p:strVal val="#ppt_y"/>
                                          </p:val>
                                        </p:tav>
                                        <p:tav tm="100000">
                                          <p:val>
                                            <p:strVal val="#ppt_y"/>
                                          </p:val>
                                        </p:tav>
                                      </p:tavLst>
                                    </p:anim>
                                    <p:anim calcmode="lin" valueType="num">
                                      <p:cBhvr>
                                        <p:cTn id="212" dur="500" fill="hold"/>
                                        <p:tgtEl>
                                          <p:spTgt spid="97"/>
                                        </p:tgtEl>
                                        <p:attrNameLst>
                                          <p:attrName>ppt_w</p:attrName>
                                        </p:attrNameLst>
                                      </p:cBhvr>
                                      <p:tavLst>
                                        <p:tav tm="0">
                                          <p:val>
                                            <p:fltVal val="0"/>
                                          </p:val>
                                        </p:tav>
                                        <p:tav tm="100000">
                                          <p:val>
                                            <p:strVal val="#ppt_w"/>
                                          </p:val>
                                        </p:tav>
                                      </p:tavLst>
                                    </p:anim>
                                    <p:anim calcmode="lin" valueType="num">
                                      <p:cBhvr>
                                        <p:cTn id="213" dur="500" fill="hold"/>
                                        <p:tgtEl>
                                          <p:spTgt spid="97"/>
                                        </p:tgtEl>
                                        <p:attrNameLst>
                                          <p:attrName>ppt_h</p:attrName>
                                        </p:attrNameLst>
                                      </p:cBhvr>
                                      <p:tavLst>
                                        <p:tav tm="0">
                                          <p:val>
                                            <p:strVal val="#ppt_h"/>
                                          </p:val>
                                        </p:tav>
                                        <p:tav tm="100000">
                                          <p:val>
                                            <p:strVal val="#ppt_h"/>
                                          </p:val>
                                        </p:tav>
                                      </p:tavLst>
                                    </p:anim>
                                  </p:childTnLst>
                                </p:cTn>
                              </p:par>
                              <p:par>
                                <p:cTn id="214" presetID="10" presetClass="entr" presetSubtype="0" fill="hold" nodeType="withEffect">
                                  <p:stCondLst>
                                    <p:cond delay="0"/>
                                  </p:stCondLst>
                                  <p:childTnLst>
                                    <p:set>
                                      <p:cBhvr>
                                        <p:cTn id="215" dur="1" fill="hold">
                                          <p:stCondLst>
                                            <p:cond delay="0"/>
                                          </p:stCondLst>
                                        </p:cTn>
                                        <p:tgtEl>
                                          <p:spTgt spid="34"/>
                                        </p:tgtEl>
                                        <p:attrNameLst>
                                          <p:attrName>style.visibility</p:attrName>
                                        </p:attrNameLst>
                                      </p:cBhvr>
                                      <p:to>
                                        <p:strVal val="visible"/>
                                      </p:to>
                                    </p:set>
                                    <p:animEffect transition="in" filter="fade">
                                      <p:cBhvr>
                                        <p:cTn id="216" dur="1000"/>
                                        <p:tgtEl>
                                          <p:spTgt spid="34"/>
                                        </p:tgtEl>
                                      </p:cBhvr>
                                    </p:animEffect>
                                  </p:childTnLst>
                                </p:cTn>
                              </p:par>
                              <p:par>
                                <p:cTn id="217" presetID="10" presetClass="entr" presetSubtype="0" fill="hold" nodeType="withEffect">
                                  <p:stCondLst>
                                    <p:cond delay="0"/>
                                  </p:stCondLst>
                                  <p:childTnLst>
                                    <p:set>
                                      <p:cBhvr>
                                        <p:cTn id="218" dur="1" fill="hold">
                                          <p:stCondLst>
                                            <p:cond delay="0"/>
                                          </p:stCondLst>
                                        </p:cTn>
                                        <p:tgtEl>
                                          <p:spTgt spid="35"/>
                                        </p:tgtEl>
                                        <p:attrNameLst>
                                          <p:attrName>style.visibility</p:attrName>
                                        </p:attrNameLst>
                                      </p:cBhvr>
                                      <p:to>
                                        <p:strVal val="visible"/>
                                      </p:to>
                                    </p:set>
                                    <p:animEffect transition="in" filter="fade">
                                      <p:cBhvr>
                                        <p:cTn id="219" dur="1000"/>
                                        <p:tgtEl>
                                          <p:spTgt spid="35"/>
                                        </p:tgtEl>
                                      </p:cBhvr>
                                    </p:animEffect>
                                  </p:childTnLst>
                                </p:cTn>
                              </p:par>
                              <p:par>
                                <p:cTn id="220" presetID="10" presetClass="entr" presetSubtype="0" fill="hold" nodeType="withEffect">
                                  <p:stCondLst>
                                    <p:cond delay="0"/>
                                  </p:stCondLst>
                                  <p:childTnLst>
                                    <p:set>
                                      <p:cBhvr>
                                        <p:cTn id="221" dur="1" fill="hold">
                                          <p:stCondLst>
                                            <p:cond delay="0"/>
                                          </p:stCondLst>
                                        </p:cTn>
                                        <p:tgtEl>
                                          <p:spTgt spid="36"/>
                                        </p:tgtEl>
                                        <p:attrNameLst>
                                          <p:attrName>style.visibility</p:attrName>
                                        </p:attrNameLst>
                                      </p:cBhvr>
                                      <p:to>
                                        <p:strVal val="visible"/>
                                      </p:to>
                                    </p:set>
                                    <p:animEffect transition="in" filter="fade">
                                      <p:cBhvr>
                                        <p:cTn id="222" dur="1000"/>
                                        <p:tgtEl>
                                          <p:spTgt spid="36"/>
                                        </p:tgtEl>
                                      </p:cBhvr>
                                    </p:animEffect>
                                  </p:childTnLst>
                                </p:cTn>
                              </p:par>
                            </p:childTnLst>
                          </p:cTn>
                        </p:par>
                        <p:par>
                          <p:cTn id="223" fill="hold">
                            <p:stCondLst>
                              <p:cond delay="8800"/>
                            </p:stCondLst>
                            <p:childTnLst>
                              <p:par>
                                <p:cTn id="224" presetID="10" presetClass="entr" presetSubtype="0" fill="hold" grpId="0" nodeType="afterEffect">
                                  <p:stCondLst>
                                    <p:cond delay="0"/>
                                  </p:stCondLst>
                                  <p:childTnLst>
                                    <p:set>
                                      <p:cBhvr>
                                        <p:cTn id="225" dur="1" fill="hold">
                                          <p:stCondLst>
                                            <p:cond delay="0"/>
                                          </p:stCondLst>
                                        </p:cTn>
                                        <p:tgtEl>
                                          <p:spTgt spid="113"/>
                                        </p:tgtEl>
                                        <p:attrNameLst>
                                          <p:attrName>style.visibility</p:attrName>
                                        </p:attrNameLst>
                                      </p:cBhvr>
                                      <p:to>
                                        <p:strVal val="visible"/>
                                      </p:to>
                                    </p:set>
                                    <p:animEffect transition="in" filter="fade">
                                      <p:cBhvr>
                                        <p:cTn id="226" dur="1000"/>
                                        <p:tgtEl>
                                          <p:spTgt spid="113"/>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17"/>
                                        </p:tgtEl>
                                        <p:attrNameLst>
                                          <p:attrName>style.visibility</p:attrName>
                                        </p:attrNameLst>
                                      </p:cBhvr>
                                      <p:to>
                                        <p:strVal val="visible"/>
                                      </p:to>
                                    </p:set>
                                    <p:animEffect transition="in" filter="fade">
                                      <p:cBhvr>
                                        <p:cTn id="229" dur="1000"/>
                                        <p:tgtEl>
                                          <p:spTgt spid="117"/>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119"/>
                                        </p:tgtEl>
                                        <p:attrNameLst>
                                          <p:attrName>style.visibility</p:attrName>
                                        </p:attrNameLst>
                                      </p:cBhvr>
                                      <p:to>
                                        <p:strVal val="visible"/>
                                      </p:to>
                                    </p:set>
                                    <p:animEffect transition="in" filter="fade">
                                      <p:cBhvr>
                                        <p:cTn id="232" dur="1000"/>
                                        <p:tgtEl>
                                          <p:spTgt spid="119"/>
                                        </p:tgtEl>
                                      </p:cBhvr>
                                    </p:animEffect>
                                  </p:childTnLst>
                                </p:cTn>
                              </p:par>
                            </p:childTnLst>
                          </p:cTn>
                        </p:par>
                        <p:par>
                          <p:cTn id="233" fill="hold">
                            <p:stCondLst>
                              <p:cond delay="9800"/>
                            </p:stCondLst>
                            <p:childTnLst>
                              <p:par>
                                <p:cTn id="234" presetID="10" presetClass="entr" presetSubtype="0" fill="hold" nodeType="afterEffect">
                                  <p:stCondLst>
                                    <p:cond delay="0"/>
                                  </p:stCondLst>
                                  <p:childTnLst>
                                    <p:set>
                                      <p:cBhvr>
                                        <p:cTn id="235" dur="1" fill="hold">
                                          <p:stCondLst>
                                            <p:cond delay="0"/>
                                          </p:stCondLst>
                                        </p:cTn>
                                        <p:tgtEl>
                                          <p:spTgt spid="12"/>
                                        </p:tgtEl>
                                        <p:attrNameLst>
                                          <p:attrName>style.visibility</p:attrName>
                                        </p:attrNameLst>
                                      </p:cBhvr>
                                      <p:to>
                                        <p:strVal val="visible"/>
                                      </p:to>
                                    </p:set>
                                    <p:animEffect transition="in" filter="fade">
                                      <p:cBhvr>
                                        <p:cTn id="236" dur="1000"/>
                                        <p:tgtEl>
                                          <p:spTgt spid="12"/>
                                        </p:tgtEl>
                                      </p:cBhvr>
                                    </p:animEffect>
                                  </p:childTnLst>
                                </p:cTn>
                              </p:par>
                              <p:par>
                                <p:cTn id="237" presetID="10" presetClass="entr" presetSubtype="0" fill="hold" nodeType="withEffect">
                                  <p:stCondLst>
                                    <p:cond delay="0"/>
                                  </p:stCondLst>
                                  <p:childTnLst>
                                    <p:set>
                                      <p:cBhvr>
                                        <p:cTn id="238" dur="1" fill="hold">
                                          <p:stCondLst>
                                            <p:cond delay="0"/>
                                          </p:stCondLst>
                                        </p:cTn>
                                        <p:tgtEl>
                                          <p:spTgt spid="115"/>
                                        </p:tgtEl>
                                        <p:attrNameLst>
                                          <p:attrName>style.visibility</p:attrName>
                                        </p:attrNameLst>
                                      </p:cBhvr>
                                      <p:to>
                                        <p:strVal val="visible"/>
                                      </p:to>
                                    </p:set>
                                    <p:animEffect transition="in" filter="fade">
                                      <p:cBhvr>
                                        <p:cTn id="239" dur="1000"/>
                                        <p:tgtEl>
                                          <p:spTgt spid="115"/>
                                        </p:tgtEl>
                                      </p:cBhvr>
                                    </p:animEffect>
                                  </p:childTnLst>
                                </p:cTn>
                              </p:par>
                              <p:par>
                                <p:cTn id="240" presetID="10" presetClass="entr" presetSubtype="0" fill="hold" nodeType="withEffect">
                                  <p:stCondLst>
                                    <p:cond delay="0"/>
                                  </p:stCondLst>
                                  <p:childTnLst>
                                    <p:set>
                                      <p:cBhvr>
                                        <p:cTn id="241" dur="1" fill="hold">
                                          <p:stCondLst>
                                            <p:cond delay="0"/>
                                          </p:stCondLst>
                                        </p:cTn>
                                        <p:tgtEl>
                                          <p:spTgt spid="116"/>
                                        </p:tgtEl>
                                        <p:attrNameLst>
                                          <p:attrName>style.visibility</p:attrName>
                                        </p:attrNameLst>
                                      </p:cBhvr>
                                      <p:to>
                                        <p:strVal val="visible"/>
                                      </p:to>
                                    </p:set>
                                    <p:animEffect transition="in" filter="fade">
                                      <p:cBhvr>
                                        <p:cTn id="242" dur="1000"/>
                                        <p:tgtEl>
                                          <p:spTgt spid="116"/>
                                        </p:tgtEl>
                                      </p:cBhvr>
                                    </p:animEffect>
                                  </p:childTnLst>
                                </p:cTn>
                              </p:par>
                            </p:childTnLst>
                          </p:cTn>
                        </p:par>
                        <p:par>
                          <p:cTn id="243" fill="hold">
                            <p:stCondLst>
                              <p:cond delay="10800"/>
                            </p:stCondLst>
                            <p:childTnLst>
                              <p:par>
                                <p:cTn id="244" presetID="10" presetClass="entr" presetSubtype="0" fill="hold" grpId="0" nodeType="afterEffect">
                                  <p:stCondLst>
                                    <p:cond delay="0"/>
                                  </p:stCondLst>
                                  <p:childTnLst>
                                    <p:set>
                                      <p:cBhvr>
                                        <p:cTn id="245" dur="1" fill="hold">
                                          <p:stCondLst>
                                            <p:cond delay="0"/>
                                          </p:stCondLst>
                                        </p:cTn>
                                        <p:tgtEl>
                                          <p:spTgt spid="114"/>
                                        </p:tgtEl>
                                        <p:attrNameLst>
                                          <p:attrName>style.visibility</p:attrName>
                                        </p:attrNameLst>
                                      </p:cBhvr>
                                      <p:to>
                                        <p:strVal val="visible"/>
                                      </p:to>
                                    </p:set>
                                    <p:animEffect transition="in" filter="fade">
                                      <p:cBhvr>
                                        <p:cTn id="246" dur="1000"/>
                                        <p:tgtEl>
                                          <p:spTgt spid="114"/>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18"/>
                                        </p:tgtEl>
                                        <p:attrNameLst>
                                          <p:attrName>style.visibility</p:attrName>
                                        </p:attrNameLst>
                                      </p:cBhvr>
                                      <p:to>
                                        <p:strVal val="visible"/>
                                      </p:to>
                                    </p:set>
                                    <p:animEffect transition="in" filter="fade">
                                      <p:cBhvr>
                                        <p:cTn id="249" dur="1000"/>
                                        <p:tgtEl>
                                          <p:spTgt spid="118"/>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120"/>
                                        </p:tgtEl>
                                        <p:attrNameLst>
                                          <p:attrName>style.visibility</p:attrName>
                                        </p:attrNameLst>
                                      </p:cBhvr>
                                      <p:to>
                                        <p:strVal val="visible"/>
                                      </p:to>
                                    </p:set>
                                    <p:animEffect transition="in" filter="fade">
                                      <p:cBhvr>
                                        <p:cTn id="252" dur="1000"/>
                                        <p:tgtEl>
                                          <p:spTgt spid="120"/>
                                        </p:tgtEl>
                                      </p:cBhvr>
                                    </p:animEffect>
                                  </p:childTnLst>
                                </p:cTn>
                              </p:par>
                              <p:par>
                                <p:cTn id="253" presetID="10" presetClass="entr" presetSubtype="0" fill="hold" nodeType="withEffect">
                                  <p:stCondLst>
                                    <p:cond delay="0"/>
                                  </p:stCondLst>
                                  <p:childTnLst>
                                    <p:set>
                                      <p:cBhvr>
                                        <p:cTn id="254" dur="1" fill="hold">
                                          <p:stCondLst>
                                            <p:cond delay="0"/>
                                          </p:stCondLst>
                                        </p:cTn>
                                        <p:tgtEl>
                                          <p:spTgt spid="56"/>
                                        </p:tgtEl>
                                        <p:attrNameLst>
                                          <p:attrName>style.visibility</p:attrName>
                                        </p:attrNameLst>
                                      </p:cBhvr>
                                      <p:to>
                                        <p:strVal val="visible"/>
                                      </p:to>
                                    </p:set>
                                    <p:animEffect transition="in" filter="fade">
                                      <p:cBhvr>
                                        <p:cTn id="255" dur="1000"/>
                                        <p:tgtEl>
                                          <p:spTgt spid="56"/>
                                        </p:tgtEl>
                                      </p:cBhvr>
                                    </p:animEffect>
                                  </p:childTnLst>
                                </p:cTn>
                              </p:par>
                              <p:par>
                                <p:cTn id="256" presetID="10" presetClass="entr" presetSubtype="0" fill="hold" nodeType="withEffect">
                                  <p:stCondLst>
                                    <p:cond delay="0"/>
                                  </p:stCondLst>
                                  <p:childTnLst>
                                    <p:set>
                                      <p:cBhvr>
                                        <p:cTn id="257" dur="1" fill="hold">
                                          <p:stCondLst>
                                            <p:cond delay="0"/>
                                          </p:stCondLst>
                                        </p:cTn>
                                        <p:tgtEl>
                                          <p:spTgt spid="49"/>
                                        </p:tgtEl>
                                        <p:attrNameLst>
                                          <p:attrName>style.visibility</p:attrName>
                                        </p:attrNameLst>
                                      </p:cBhvr>
                                      <p:to>
                                        <p:strVal val="visible"/>
                                      </p:to>
                                    </p:set>
                                    <p:animEffect transition="in" filter="fade">
                                      <p:cBhvr>
                                        <p:cTn id="258" dur="1000"/>
                                        <p:tgtEl>
                                          <p:spTgt spid="49"/>
                                        </p:tgtEl>
                                      </p:cBhvr>
                                    </p:animEffect>
                                  </p:childTnLst>
                                </p:cTn>
                              </p:par>
                              <p:par>
                                <p:cTn id="259" presetID="10" presetClass="entr" presetSubtype="0" fill="hold" nodeType="withEffect">
                                  <p:stCondLst>
                                    <p:cond delay="0"/>
                                  </p:stCondLst>
                                  <p:childTnLst>
                                    <p:set>
                                      <p:cBhvr>
                                        <p:cTn id="260" dur="1" fill="hold">
                                          <p:stCondLst>
                                            <p:cond delay="0"/>
                                          </p:stCondLst>
                                        </p:cTn>
                                        <p:tgtEl>
                                          <p:spTgt spid="51"/>
                                        </p:tgtEl>
                                        <p:attrNameLst>
                                          <p:attrName>style.visibility</p:attrName>
                                        </p:attrNameLst>
                                      </p:cBhvr>
                                      <p:to>
                                        <p:strVal val="visible"/>
                                      </p:to>
                                    </p:set>
                                    <p:animEffect transition="in" filter="fade">
                                      <p:cBhvr>
                                        <p:cTn id="261" dur="1000"/>
                                        <p:tgtEl>
                                          <p:spTgt spid="51"/>
                                        </p:tgtEl>
                                      </p:cBhvr>
                                    </p:animEffect>
                                  </p:childTnLst>
                                </p:cTn>
                              </p:par>
                            </p:childTnLst>
                          </p:cTn>
                        </p:par>
                        <p:par>
                          <p:cTn id="262" fill="hold">
                            <p:stCondLst>
                              <p:cond delay="11800"/>
                            </p:stCondLst>
                            <p:childTnLst>
                              <p:par>
                                <p:cTn id="263" presetID="10" presetClass="entr" presetSubtype="0" fill="hold" nodeType="afterEffect">
                                  <p:stCondLst>
                                    <p:cond delay="0"/>
                                  </p:stCondLst>
                                  <p:childTnLst>
                                    <p:set>
                                      <p:cBhvr>
                                        <p:cTn id="264" dur="1" fill="hold">
                                          <p:stCondLst>
                                            <p:cond delay="0"/>
                                          </p:stCondLst>
                                        </p:cTn>
                                        <p:tgtEl>
                                          <p:spTgt spid="22"/>
                                        </p:tgtEl>
                                        <p:attrNameLst>
                                          <p:attrName>style.visibility</p:attrName>
                                        </p:attrNameLst>
                                      </p:cBhvr>
                                      <p:to>
                                        <p:strVal val="visible"/>
                                      </p:to>
                                    </p:set>
                                    <p:animEffect transition="in" filter="fade">
                                      <p:cBhvr>
                                        <p:cTn id="265" dur="1000"/>
                                        <p:tgtEl>
                                          <p:spTgt spid="22"/>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160"/>
                                        </p:tgtEl>
                                        <p:attrNameLst>
                                          <p:attrName>style.visibility</p:attrName>
                                        </p:attrNameLst>
                                      </p:cBhvr>
                                      <p:to>
                                        <p:strVal val="visible"/>
                                      </p:to>
                                    </p:set>
                                    <p:animEffect transition="in" filter="fade">
                                      <p:cBhvr>
                                        <p:cTn id="268" dur="1000"/>
                                        <p:tgtEl>
                                          <p:spTgt spid="160"/>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143"/>
                                        </p:tgtEl>
                                        <p:attrNameLst>
                                          <p:attrName>style.visibility</p:attrName>
                                        </p:attrNameLst>
                                      </p:cBhvr>
                                      <p:to>
                                        <p:strVal val="visible"/>
                                      </p:to>
                                    </p:set>
                                    <p:animEffect transition="in" filter="fade">
                                      <p:cBhvr>
                                        <p:cTn id="271" dur="1000"/>
                                        <p:tgtEl>
                                          <p:spTgt spid="143"/>
                                        </p:tgtEl>
                                      </p:cBhvr>
                                    </p:animEffect>
                                  </p:childTnLst>
                                </p:cTn>
                              </p:par>
                            </p:childTnLst>
                          </p:cTn>
                        </p:par>
                        <p:par>
                          <p:cTn id="272" fill="hold">
                            <p:stCondLst>
                              <p:cond delay="12800"/>
                            </p:stCondLst>
                            <p:childTnLst>
                              <p:par>
                                <p:cTn id="273" presetID="10" presetClass="entr" presetSubtype="0" fill="hold" grpId="0" nodeType="afterEffect">
                                  <p:stCondLst>
                                    <p:cond delay="500"/>
                                  </p:stCondLst>
                                  <p:childTnLst>
                                    <p:set>
                                      <p:cBhvr>
                                        <p:cTn id="274" dur="1" fill="hold">
                                          <p:stCondLst>
                                            <p:cond delay="0"/>
                                          </p:stCondLst>
                                        </p:cTn>
                                        <p:tgtEl>
                                          <p:spTgt spid="161"/>
                                        </p:tgtEl>
                                        <p:attrNameLst>
                                          <p:attrName>style.visibility</p:attrName>
                                        </p:attrNameLst>
                                      </p:cBhvr>
                                      <p:to>
                                        <p:strVal val="visible"/>
                                      </p:to>
                                    </p:set>
                                    <p:animEffect transition="in" filter="fade">
                                      <p:cBhvr>
                                        <p:cTn id="275" dur="1000"/>
                                        <p:tgtEl>
                                          <p:spTgt spid="161"/>
                                        </p:tgtEl>
                                      </p:cBhvr>
                                    </p:animEffect>
                                  </p:childTnLst>
                                </p:cTn>
                              </p:par>
                              <p:par>
                                <p:cTn id="276" presetID="10" presetClass="entr" presetSubtype="0" fill="hold" grpId="0" nodeType="withEffect">
                                  <p:stCondLst>
                                    <p:cond delay="500"/>
                                  </p:stCondLst>
                                  <p:childTnLst>
                                    <p:set>
                                      <p:cBhvr>
                                        <p:cTn id="277" dur="1" fill="hold">
                                          <p:stCondLst>
                                            <p:cond delay="0"/>
                                          </p:stCondLst>
                                        </p:cTn>
                                        <p:tgtEl>
                                          <p:spTgt spid="167"/>
                                        </p:tgtEl>
                                        <p:attrNameLst>
                                          <p:attrName>style.visibility</p:attrName>
                                        </p:attrNameLst>
                                      </p:cBhvr>
                                      <p:to>
                                        <p:strVal val="visible"/>
                                      </p:to>
                                    </p:set>
                                    <p:animEffect transition="in" filter="fade">
                                      <p:cBhvr>
                                        <p:cTn id="278" dur="1000"/>
                                        <p:tgtEl>
                                          <p:spTgt spid="167"/>
                                        </p:tgtEl>
                                      </p:cBhvr>
                                    </p:animEffect>
                                  </p:childTnLst>
                                </p:cTn>
                              </p:par>
                              <p:par>
                                <p:cTn id="279" presetID="10" presetClass="entr" presetSubtype="0" fill="hold" nodeType="withEffect">
                                  <p:stCondLst>
                                    <p:cond delay="500"/>
                                  </p:stCondLst>
                                  <p:childTnLst>
                                    <p:set>
                                      <p:cBhvr>
                                        <p:cTn id="280" dur="1" fill="hold">
                                          <p:stCondLst>
                                            <p:cond delay="0"/>
                                          </p:stCondLst>
                                        </p:cTn>
                                        <p:tgtEl>
                                          <p:spTgt spid="4"/>
                                        </p:tgtEl>
                                        <p:attrNameLst>
                                          <p:attrName>style.visibility</p:attrName>
                                        </p:attrNameLst>
                                      </p:cBhvr>
                                      <p:to>
                                        <p:strVal val="visible"/>
                                      </p:to>
                                    </p:set>
                                    <p:animEffect transition="in" filter="fade">
                                      <p:cBhvr>
                                        <p:cTn id="281" dur="1000"/>
                                        <p:tgtEl>
                                          <p:spTgt spid="4"/>
                                        </p:tgtEl>
                                      </p:cBhvr>
                                    </p:animEffect>
                                  </p:childTnLst>
                                </p:cTn>
                              </p:par>
                            </p:childTnLst>
                          </p:cTn>
                        </p:par>
                        <p:par>
                          <p:cTn id="282" fill="hold">
                            <p:stCondLst>
                              <p:cond delay="14300"/>
                            </p:stCondLst>
                            <p:childTnLst>
                              <p:par>
                                <p:cTn id="283" presetID="10" presetClass="entr" presetSubtype="0" fill="hold" grpId="0" nodeType="afterEffect">
                                  <p:stCondLst>
                                    <p:cond delay="500"/>
                                  </p:stCondLst>
                                  <p:childTnLst>
                                    <p:set>
                                      <p:cBhvr>
                                        <p:cTn id="284" dur="1" fill="hold">
                                          <p:stCondLst>
                                            <p:cond delay="0"/>
                                          </p:stCondLst>
                                        </p:cTn>
                                        <p:tgtEl>
                                          <p:spTgt spid="173"/>
                                        </p:tgtEl>
                                        <p:attrNameLst>
                                          <p:attrName>style.visibility</p:attrName>
                                        </p:attrNameLst>
                                      </p:cBhvr>
                                      <p:to>
                                        <p:strVal val="visible"/>
                                      </p:to>
                                    </p:set>
                                    <p:animEffect transition="in" filter="fade">
                                      <p:cBhvr>
                                        <p:cTn id="285" dur="1000"/>
                                        <p:tgtEl>
                                          <p:spTgt spid="173"/>
                                        </p:tgtEl>
                                      </p:cBhvr>
                                    </p:animEffect>
                                  </p:childTnLst>
                                </p:cTn>
                              </p:par>
                              <p:par>
                                <p:cTn id="286" presetID="10" presetClass="entr" presetSubtype="0" fill="hold" grpId="0" nodeType="withEffect">
                                  <p:stCondLst>
                                    <p:cond delay="500"/>
                                  </p:stCondLst>
                                  <p:childTnLst>
                                    <p:set>
                                      <p:cBhvr>
                                        <p:cTn id="287" dur="1" fill="hold">
                                          <p:stCondLst>
                                            <p:cond delay="0"/>
                                          </p:stCondLst>
                                        </p:cTn>
                                        <p:tgtEl>
                                          <p:spTgt spid="172"/>
                                        </p:tgtEl>
                                        <p:attrNameLst>
                                          <p:attrName>style.visibility</p:attrName>
                                        </p:attrNameLst>
                                      </p:cBhvr>
                                      <p:to>
                                        <p:strVal val="visible"/>
                                      </p:to>
                                    </p:set>
                                    <p:animEffect transition="in" filter="fade">
                                      <p:cBhvr>
                                        <p:cTn id="288" dur="1000"/>
                                        <p:tgtEl>
                                          <p:spTgt spid="172"/>
                                        </p:tgtEl>
                                      </p:cBhvr>
                                    </p:animEffect>
                                  </p:childTnLst>
                                </p:cTn>
                              </p:par>
                            </p:childTnLst>
                          </p:cTn>
                        </p:par>
                        <p:par>
                          <p:cTn id="289" fill="hold">
                            <p:stCondLst>
                              <p:cond delay="15800"/>
                            </p:stCondLst>
                            <p:childTnLst>
                              <p:par>
                                <p:cTn id="290" presetID="10" presetClass="entr" presetSubtype="0" fill="hold" grpId="0" nodeType="afterEffect">
                                  <p:stCondLst>
                                    <p:cond delay="500"/>
                                  </p:stCondLst>
                                  <p:childTnLst>
                                    <p:set>
                                      <p:cBhvr>
                                        <p:cTn id="291" dur="1" fill="hold">
                                          <p:stCondLst>
                                            <p:cond delay="0"/>
                                          </p:stCondLst>
                                        </p:cTn>
                                        <p:tgtEl>
                                          <p:spTgt spid="175"/>
                                        </p:tgtEl>
                                        <p:attrNameLst>
                                          <p:attrName>style.visibility</p:attrName>
                                        </p:attrNameLst>
                                      </p:cBhvr>
                                      <p:to>
                                        <p:strVal val="visible"/>
                                      </p:to>
                                    </p:set>
                                    <p:animEffect transition="in" filter="fade">
                                      <p:cBhvr>
                                        <p:cTn id="292" dur="1000"/>
                                        <p:tgtEl>
                                          <p:spTgt spid="175"/>
                                        </p:tgtEl>
                                      </p:cBhvr>
                                    </p:animEffect>
                                  </p:childTnLst>
                                </p:cTn>
                              </p:par>
                              <p:par>
                                <p:cTn id="293" presetID="10" presetClass="entr" presetSubtype="0" fill="hold" grpId="0" nodeType="withEffect">
                                  <p:stCondLst>
                                    <p:cond delay="500"/>
                                  </p:stCondLst>
                                  <p:childTnLst>
                                    <p:set>
                                      <p:cBhvr>
                                        <p:cTn id="294" dur="1" fill="hold">
                                          <p:stCondLst>
                                            <p:cond delay="0"/>
                                          </p:stCondLst>
                                        </p:cTn>
                                        <p:tgtEl>
                                          <p:spTgt spid="176"/>
                                        </p:tgtEl>
                                        <p:attrNameLst>
                                          <p:attrName>style.visibility</p:attrName>
                                        </p:attrNameLst>
                                      </p:cBhvr>
                                      <p:to>
                                        <p:strVal val="visible"/>
                                      </p:to>
                                    </p:set>
                                    <p:animEffect transition="in" filter="fade">
                                      <p:cBhvr>
                                        <p:cTn id="295" dur="1000"/>
                                        <p:tgtEl>
                                          <p:spTgt spid="176"/>
                                        </p:tgtEl>
                                      </p:cBhvr>
                                    </p:animEffect>
                                  </p:childTnLst>
                                </p:cTn>
                              </p:par>
                              <p:par>
                                <p:cTn id="296" presetID="10" presetClass="entr" presetSubtype="0" fill="hold" nodeType="withEffect">
                                  <p:stCondLst>
                                    <p:cond delay="500"/>
                                  </p:stCondLst>
                                  <p:childTnLst>
                                    <p:set>
                                      <p:cBhvr>
                                        <p:cTn id="297" dur="1" fill="hold">
                                          <p:stCondLst>
                                            <p:cond delay="0"/>
                                          </p:stCondLst>
                                        </p:cTn>
                                        <p:tgtEl>
                                          <p:spTgt spid="152"/>
                                        </p:tgtEl>
                                        <p:attrNameLst>
                                          <p:attrName>style.visibility</p:attrName>
                                        </p:attrNameLst>
                                      </p:cBhvr>
                                      <p:to>
                                        <p:strVal val="visible"/>
                                      </p:to>
                                    </p:set>
                                    <p:animEffect transition="in" filter="fade">
                                      <p:cBhvr>
                                        <p:cTn id="298" dur="1000"/>
                                        <p:tgtEl>
                                          <p:spTgt spid="152"/>
                                        </p:tgtEl>
                                      </p:cBhvr>
                                    </p:animEffect>
                                  </p:childTnLst>
                                </p:cTn>
                              </p:par>
                              <p:par>
                                <p:cTn id="299" presetID="10" presetClass="entr" presetSubtype="0" fill="hold" nodeType="withEffect">
                                  <p:stCondLst>
                                    <p:cond delay="500"/>
                                  </p:stCondLst>
                                  <p:childTnLst>
                                    <p:set>
                                      <p:cBhvr>
                                        <p:cTn id="300" dur="1" fill="hold">
                                          <p:stCondLst>
                                            <p:cond delay="0"/>
                                          </p:stCondLst>
                                        </p:cTn>
                                        <p:tgtEl>
                                          <p:spTgt spid="151"/>
                                        </p:tgtEl>
                                        <p:attrNameLst>
                                          <p:attrName>style.visibility</p:attrName>
                                        </p:attrNameLst>
                                      </p:cBhvr>
                                      <p:to>
                                        <p:strVal val="visible"/>
                                      </p:to>
                                    </p:set>
                                    <p:animEffect transition="in" filter="fade">
                                      <p:cBhvr>
                                        <p:cTn id="301" dur="1000"/>
                                        <p:tgtEl>
                                          <p:spTgt spid="151"/>
                                        </p:tgtEl>
                                      </p:cBhvr>
                                    </p:animEffect>
                                  </p:childTnLst>
                                </p:cTn>
                              </p:par>
                              <p:par>
                                <p:cTn id="302" presetID="10" presetClass="entr" presetSubtype="0" fill="hold" nodeType="withEffect">
                                  <p:stCondLst>
                                    <p:cond delay="500"/>
                                  </p:stCondLst>
                                  <p:childTnLst>
                                    <p:set>
                                      <p:cBhvr>
                                        <p:cTn id="303" dur="1" fill="hold">
                                          <p:stCondLst>
                                            <p:cond delay="0"/>
                                          </p:stCondLst>
                                        </p:cTn>
                                        <p:tgtEl>
                                          <p:spTgt spid="153"/>
                                        </p:tgtEl>
                                        <p:attrNameLst>
                                          <p:attrName>style.visibility</p:attrName>
                                        </p:attrNameLst>
                                      </p:cBhvr>
                                      <p:to>
                                        <p:strVal val="visible"/>
                                      </p:to>
                                    </p:set>
                                    <p:animEffect transition="in" filter="fade">
                                      <p:cBhvr>
                                        <p:cTn id="304" dur="1000"/>
                                        <p:tgtEl>
                                          <p:spTgt spid="153"/>
                                        </p:tgtEl>
                                      </p:cBhvr>
                                    </p:animEffect>
                                  </p:childTnLst>
                                </p:cTn>
                              </p:par>
                              <p:par>
                                <p:cTn id="305" presetID="10" presetClass="entr" presetSubtype="0" fill="hold" nodeType="withEffect">
                                  <p:stCondLst>
                                    <p:cond delay="500"/>
                                  </p:stCondLst>
                                  <p:childTnLst>
                                    <p:set>
                                      <p:cBhvr>
                                        <p:cTn id="306" dur="1" fill="hold">
                                          <p:stCondLst>
                                            <p:cond delay="0"/>
                                          </p:stCondLst>
                                        </p:cTn>
                                        <p:tgtEl>
                                          <p:spTgt spid="177"/>
                                        </p:tgtEl>
                                        <p:attrNameLst>
                                          <p:attrName>style.visibility</p:attrName>
                                        </p:attrNameLst>
                                      </p:cBhvr>
                                      <p:to>
                                        <p:strVal val="visible"/>
                                      </p:to>
                                    </p:set>
                                    <p:animEffect transition="in" filter="fade">
                                      <p:cBhvr>
                                        <p:cTn id="307" dur="1000"/>
                                        <p:tgtEl>
                                          <p:spTgt spid="177"/>
                                        </p:tgtEl>
                                      </p:cBhvr>
                                    </p:animEffect>
                                  </p:childTnLst>
                                </p:cTn>
                              </p:par>
                            </p:childTnLst>
                          </p:cTn>
                        </p:par>
                        <p:par>
                          <p:cTn id="308" fill="hold">
                            <p:stCondLst>
                              <p:cond delay="17300"/>
                            </p:stCondLst>
                            <p:childTnLst>
                              <p:par>
                                <p:cTn id="309" presetID="10" presetClass="entr" presetSubtype="0" fill="hold" grpId="0" nodeType="afterEffect">
                                  <p:stCondLst>
                                    <p:cond delay="500"/>
                                  </p:stCondLst>
                                  <p:childTnLst>
                                    <p:set>
                                      <p:cBhvr>
                                        <p:cTn id="310" dur="1" fill="hold">
                                          <p:stCondLst>
                                            <p:cond delay="0"/>
                                          </p:stCondLst>
                                        </p:cTn>
                                        <p:tgtEl>
                                          <p:spTgt spid="180"/>
                                        </p:tgtEl>
                                        <p:attrNameLst>
                                          <p:attrName>style.visibility</p:attrName>
                                        </p:attrNameLst>
                                      </p:cBhvr>
                                      <p:to>
                                        <p:strVal val="visible"/>
                                      </p:to>
                                    </p:set>
                                    <p:animEffect transition="in" filter="fade">
                                      <p:cBhvr>
                                        <p:cTn id="311" dur="2000"/>
                                        <p:tgtEl>
                                          <p:spTgt spid="180"/>
                                        </p:tgtEl>
                                      </p:cBhvr>
                                    </p:animEffect>
                                  </p:childTnLst>
                                </p:cTn>
                              </p:par>
                              <p:par>
                                <p:cTn id="312" presetID="10" presetClass="entr" presetSubtype="0" fill="hold" grpId="0" nodeType="withEffect">
                                  <p:stCondLst>
                                    <p:cond delay="500"/>
                                  </p:stCondLst>
                                  <p:childTnLst>
                                    <p:set>
                                      <p:cBhvr>
                                        <p:cTn id="313" dur="1" fill="hold">
                                          <p:stCondLst>
                                            <p:cond delay="0"/>
                                          </p:stCondLst>
                                        </p:cTn>
                                        <p:tgtEl>
                                          <p:spTgt spid="181"/>
                                        </p:tgtEl>
                                        <p:attrNameLst>
                                          <p:attrName>style.visibility</p:attrName>
                                        </p:attrNameLst>
                                      </p:cBhvr>
                                      <p:to>
                                        <p:strVal val="visible"/>
                                      </p:to>
                                    </p:set>
                                    <p:animEffect transition="in" filter="fade">
                                      <p:cBhvr>
                                        <p:cTn id="314" dur="2000"/>
                                        <p:tgtEl>
                                          <p:spTgt spid="181"/>
                                        </p:tgtEl>
                                      </p:cBhvr>
                                    </p:animEffect>
                                  </p:childTnLst>
                                </p:cTn>
                              </p:par>
                              <p:par>
                                <p:cTn id="315" presetID="10" presetClass="entr" presetSubtype="0" fill="hold" nodeType="withEffect">
                                  <p:stCondLst>
                                    <p:cond delay="500"/>
                                  </p:stCondLst>
                                  <p:childTnLst>
                                    <p:set>
                                      <p:cBhvr>
                                        <p:cTn id="316" dur="1" fill="hold">
                                          <p:stCondLst>
                                            <p:cond delay="0"/>
                                          </p:stCondLst>
                                        </p:cTn>
                                        <p:tgtEl>
                                          <p:spTgt spid="58"/>
                                        </p:tgtEl>
                                        <p:attrNameLst>
                                          <p:attrName>style.visibility</p:attrName>
                                        </p:attrNameLst>
                                      </p:cBhvr>
                                      <p:to>
                                        <p:strVal val="visible"/>
                                      </p:to>
                                    </p:set>
                                    <p:animEffect transition="in" filter="fade">
                                      <p:cBhvr>
                                        <p:cTn id="317" dur="1000"/>
                                        <p:tgtEl>
                                          <p:spTgt spid="58"/>
                                        </p:tgtEl>
                                      </p:cBhvr>
                                    </p:animEffect>
                                  </p:childTnLst>
                                </p:cTn>
                              </p:par>
                              <p:par>
                                <p:cTn id="318" presetID="10" presetClass="entr" presetSubtype="0" fill="hold" nodeType="withEffect">
                                  <p:stCondLst>
                                    <p:cond delay="500"/>
                                  </p:stCondLst>
                                  <p:childTnLst>
                                    <p:set>
                                      <p:cBhvr>
                                        <p:cTn id="319" dur="1" fill="hold">
                                          <p:stCondLst>
                                            <p:cond delay="0"/>
                                          </p:stCondLst>
                                        </p:cTn>
                                        <p:tgtEl>
                                          <p:spTgt spid="60"/>
                                        </p:tgtEl>
                                        <p:attrNameLst>
                                          <p:attrName>style.visibility</p:attrName>
                                        </p:attrNameLst>
                                      </p:cBhvr>
                                      <p:to>
                                        <p:strVal val="visible"/>
                                      </p:to>
                                    </p:set>
                                    <p:animEffect transition="in" filter="fade">
                                      <p:cBhvr>
                                        <p:cTn id="320" dur="1000"/>
                                        <p:tgtEl>
                                          <p:spTgt spid="60"/>
                                        </p:tgtEl>
                                      </p:cBhvr>
                                    </p:animEffect>
                                  </p:childTnLst>
                                </p:cTn>
                              </p:par>
                              <p:par>
                                <p:cTn id="321" presetID="10" presetClass="entr" presetSubtype="0" fill="hold" nodeType="withEffect">
                                  <p:stCondLst>
                                    <p:cond delay="500"/>
                                  </p:stCondLst>
                                  <p:childTnLst>
                                    <p:set>
                                      <p:cBhvr>
                                        <p:cTn id="322" dur="1" fill="hold">
                                          <p:stCondLst>
                                            <p:cond delay="0"/>
                                          </p:stCondLst>
                                        </p:cTn>
                                        <p:tgtEl>
                                          <p:spTgt spid="62"/>
                                        </p:tgtEl>
                                        <p:attrNameLst>
                                          <p:attrName>style.visibility</p:attrName>
                                        </p:attrNameLst>
                                      </p:cBhvr>
                                      <p:to>
                                        <p:strVal val="visible"/>
                                      </p:to>
                                    </p:set>
                                    <p:animEffect transition="in" filter="fade">
                                      <p:cBhvr>
                                        <p:cTn id="323" dur="1000"/>
                                        <p:tgtEl>
                                          <p:spTgt spid="62"/>
                                        </p:tgtEl>
                                      </p:cBhvr>
                                    </p:animEffect>
                                  </p:childTnLst>
                                </p:cTn>
                              </p:par>
                            </p:childTnLst>
                          </p:cTn>
                        </p:par>
                      </p:childTnLst>
                    </p:cTn>
                  </p:par>
                  <p:par>
                    <p:cTn id="324" fill="hold">
                      <p:stCondLst>
                        <p:cond delay="indefinite"/>
                      </p:stCondLst>
                      <p:childTnLst>
                        <p:par>
                          <p:cTn id="325" fill="hold">
                            <p:stCondLst>
                              <p:cond delay="0"/>
                            </p:stCondLst>
                            <p:childTnLst>
                              <p:par>
                                <p:cTn id="326" presetID="1" presetClass="exit" presetSubtype="0" fill="hold" grpId="1" nodeType="clickEffect">
                                  <p:stCondLst>
                                    <p:cond delay="0"/>
                                  </p:stCondLst>
                                  <p:childTnLst>
                                    <p:set>
                                      <p:cBhvr>
                                        <p:cTn id="327" dur="1" fill="hold">
                                          <p:stCondLst>
                                            <p:cond delay="0"/>
                                          </p:stCondLst>
                                        </p:cTn>
                                        <p:tgtEl>
                                          <p:spTgt spid="143"/>
                                        </p:tgtEl>
                                        <p:attrNameLst>
                                          <p:attrName>style.visibility</p:attrName>
                                        </p:attrNameLst>
                                      </p:cBhvr>
                                      <p:to>
                                        <p:strVal val="hidden"/>
                                      </p:to>
                                    </p:set>
                                  </p:childTnLst>
                                </p:cTn>
                              </p:par>
                              <p:par>
                                <p:cTn id="328" presetID="1" presetClass="exit" presetSubtype="0" fill="hold" nodeType="withEffect">
                                  <p:stCondLst>
                                    <p:cond delay="0"/>
                                  </p:stCondLst>
                                  <p:childTnLst>
                                    <p:set>
                                      <p:cBhvr>
                                        <p:cTn id="329" dur="1" fill="hold">
                                          <p:stCondLst>
                                            <p:cond delay="0"/>
                                          </p:stCondLst>
                                        </p:cTn>
                                        <p:tgtEl>
                                          <p:spTgt spid="22"/>
                                        </p:tgtEl>
                                        <p:attrNameLst>
                                          <p:attrName>style.visibility</p:attrName>
                                        </p:attrNameLst>
                                      </p:cBhvr>
                                      <p:to>
                                        <p:strVal val="hidden"/>
                                      </p:to>
                                    </p:set>
                                  </p:childTnLst>
                                </p:cTn>
                              </p:par>
                              <p:par>
                                <p:cTn id="330" presetID="1" presetClass="exit" presetSubtype="0" fill="hold" grpId="1" nodeType="withEffect">
                                  <p:stCondLst>
                                    <p:cond delay="0"/>
                                  </p:stCondLst>
                                  <p:childTnLst>
                                    <p:set>
                                      <p:cBhvr>
                                        <p:cTn id="331" dur="1" fill="hold">
                                          <p:stCondLst>
                                            <p:cond delay="0"/>
                                          </p:stCondLst>
                                        </p:cTn>
                                        <p:tgtEl>
                                          <p:spTgt spid="160"/>
                                        </p:tgtEl>
                                        <p:attrNameLst>
                                          <p:attrName>style.visibility</p:attrName>
                                        </p:attrNameLst>
                                      </p:cBhvr>
                                      <p:to>
                                        <p:strVal val="hidden"/>
                                      </p:to>
                                    </p:set>
                                  </p:childTnLst>
                                </p:cTn>
                              </p:par>
                              <p:par>
                                <p:cTn id="332" presetID="1" presetClass="exit" presetSubtype="0" fill="hold" grpId="1" nodeType="withEffect">
                                  <p:stCondLst>
                                    <p:cond delay="0"/>
                                  </p:stCondLst>
                                  <p:childTnLst>
                                    <p:set>
                                      <p:cBhvr>
                                        <p:cTn id="333" dur="1" fill="hold">
                                          <p:stCondLst>
                                            <p:cond delay="0"/>
                                          </p:stCondLst>
                                        </p:cTn>
                                        <p:tgtEl>
                                          <p:spTgt spid="161"/>
                                        </p:tgtEl>
                                        <p:attrNameLst>
                                          <p:attrName>style.visibility</p:attrName>
                                        </p:attrNameLst>
                                      </p:cBhvr>
                                      <p:to>
                                        <p:strVal val="hidden"/>
                                      </p:to>
                                    </p:set>
                                  </p:childTnLst>
                                </p:cTn>
                              </p:par>
                              <p:par>
                                <p:cTn id="334" presetID="1" presetClass="exit" presetSubtype="0" fill="hold" nodeType="withEffect">
                                  <p:stCondLst>
                                    <p:cond delay="0"/>
                                  </p:stCondLst>
                                  <p:childTnLst>
                                    <p:set>
                                      <p:cBhvr>
                                        <p:cTn id="335" dur="1" fill="hold">
                                          <p:stCondLst>
                                            <p:cond delay="0"/>
                                          </p:stCondLst>
                                        </p:cTn>
                                        <p:tgtEl>
                                          <p:spTgt spid="4"/>
                                        </p:tgtEl>
                                        <p:attrNameLst>
                                          <p:attrName>style.visibility</p:attrName>
                                        </p:attrNameLst>
                                      </p:cBhvr>
                                      <p:to>
                                        <p:strVal val="hidden"/>
                                      </p:to>
                                    </p:set>
                                  </p:childTnLst>
                                </p:cTn>
                              </p:par>
                              <p:par>
                                <p:cTn id="336" presetID="1" presetClass="exit" presetSubtype="0" fill="hold" grpId="1" nodeType="withEffect">
                                  <p:stCondLst>
                                    <p:cond delay="0"/>
                                  </p:stCondLst>
                                  <p:childTnLst>
                                    <p:set>
                                      <p:cBhvr>
                                        <p:cTn id="337" dur="1" fill="hold">
                                          <p:stCondLst>
                                            <p:cond delay="0"/>
                                          </p:stCondLst>
                                        </p:cTn>
                                        <p:tgtEl>
                                          <p:spTgt spid="172"/>
                                        </p:tgtEl>
                                        <p:attrNameLst>
                                          <p:attrName>style.visibility</p:attrName>
                                        </p:attrNameLst>
                                      </p:cBhvr>
                                      <p:to>
                                        <p:strVal val="hidden"/>
                                      </p:to>
                                    </p:set>
                                  </p:childTnLst>
                                </p:cTn>
                              </p:par>
                              <p:par>
                                <p:cTn id="338" presetID="1" presetClass="exit" presetSubtype="0" fill="hold" grpId="1" nodeType="withEffect">
                                  <p:stCondLst>
                                    <p:cond delay="0"/>
                                  </p:stCondLst>
                                  <p:childTnLst>
                                    <p:set>
                                      <p:cBhvr>
                                        <p:cTn id="339" dur="1" fill="hold">
                                          <p:stCondLst>
                                            <p:cond delay="0"/>
                                          </p:stCondLst>
                                        </p:cTn>
                                        <p:tgtEl>
                                          <p:spTgt spid="173"/>
                                        </p:tgtEl>
                                        <p:attrNameLst>
                                          <p:attrName>style.visibility</p:attrName>
                                        </p:attrNameLst>
                                      </p:cBhvr>
                                      <p:to>
                                        <p:strVal val="hidden"/>
                                      </p:to>
                                    </p:set>
                                  </p:childTnLst>
                                </p:cTn>
                              </p:par>
                              <p:par>
                                <p:cTn id="340" presetID="1" presetClass="exit" presetSubtype="0" fill="hold" grpId="1" nodeType="withEffect">
                                  <p:stCondLst>
                                    <p:cond delay="0"/>
                                  </p:stCondLst>
                                  <p:childTnLst>
                                    <p:set>
                                      <p:cBhvr>
                                        <p:cTn id="341" dur="1" fill="hold">
                                          <p:stCondLst>
                                            <p:cond delay="0"/>
                                          </p:stCondLst>
                                        </p:cTn>
                                        <p:tgtEl>
                                          <p:spTgt spid="175"/>
                                        </p:tgtEl>
                                        <p:attrNameLst>
                                          <p:attrName>style.visibility</p:attrName>
                                        </p:attrNameLst>
                                      </p:cBhvr>
                                      <p:to>
                                        <p:strVal val="hidden"/>
                                      </p:to>
                                    </p:set>
                                  </p:childTnLst>
                                </p:cTn>
                              </p:par>
                              <p:par>
                                <p:cTn id="342" presetID="1" presetClass="exit" presetSubtype="0" fill="hold" grpId="1" nodeType="withEffect">
                                  <p:stCondLst>
                                    <p:cond delay="0"/>
                                  </p:stCondLst>
                                  <p:childTnLst>
                                    <p:set>
                                      <p:cBhvr>
                                        <p:cTn id="343" dur="1" fill="hold">
                                          <p:stCondLst>
                                            <p:cond delay="0"/>
                                          </p:stCondLst>
                                        </p:cTn>
                                        <p:tgtEl>
                                          <p:spTgt spid="176"/>
                                        </p:tgtEl>
                                        <p:attrNameLst>
                                          <p:attrName>style.visibility</p:attrName>
                                        </p:attrNameLst>
                                      </p:cBhvr>
                                      <p:to>
                                        <p:strVal val="hidden"/>
                                      </p:to>
                                    </p:set>
                                  </p:childTnLst>
                                </p:cTn>
                              </p:par>
                              <p:par>
                                <p:cTn id="344" presetID="1" presetClass="exit" presetSubtype="0" fill="hold" nodeType="withEffect">
                                  <p:stCondLst>
                                    <p:cond delay="0"/>
                                  </p:stCondLst>
                                  <p:childTnLst>
                                    <p:set>
                                      <p:cBhvr>
                                        <p:cTn id="345" dur="1" fill="hold">
                                          <p:stCondLst>
                                            <p:cond delay="0"/>
                                          </p:stCondLst>
                                        </p:cTn>
                                        <p:tgtEl>
                                          <p:spTgt spid="177"/>
                                        </p:tgtEl>
                                        <p:attrNameLst>
                                          <p:attrName>style.visibility</p:attrName>
                                        </p:attrNameLst>
                                      </p:cBhvr>
                                      <p:to>
                                        <p:strVal val="hidden"/>
                                      </p:to>
                                    </p:set>
                                  </p:childTnLst>
                                </p:cTn>
                              </p:par>
                              <p:par>
                                <p:cTn id="346" presetID="1" presetClass="exit" presetSubtype="0" fill="hold" nodeType="withEffect">
                                  <p:stCondLst>
                                    <p:cond delay="0"/>
                                  </p:stCondLst>
                                  <p:childTnLst>
                                    <p:set>
                                      <p:cBhvr>
                                        <p:cTn id="347" dur="1" fill="hold">
                                          <p:stCondLst>
                                            <p:cond delay="0"/>
                                          </p:stCondLst>
                                        </p:cTn>
                                        <p:tgtEl>
                                          <p:spTgt spid="180"/>
                                        </p:tgtEl>
                                        <p:attrNameLst>
                                          <p:attrName>style.visibility</p:attrName>
                                        </p:attrNameLst>
                                      </p:cBhvr>
                                      <p:to>
                                        <p:strVal val="hidden"/>
                                      </p:to>
                                    </p:set>
                                  </p:childTnLst>
                                </p:cTn>
                              </p:par>
                              <p:par>
                                <p:cTn id="348" presetID="1" presetClass="exit" presetSubtype="0" fill="hold" nodeType="withEffect">
                                  <p:stCondLst>
                                    <p:cond delay="0"/>
                                  </p:stCondLst>
                                  <p:childTnLst>
                                    <p:set>
                                      <p:cBhvr>
                                        <p:cTn id="349" dur="1" fill="hold">
                                          <p:stCondLst>
                                            <p:cond delay="0"/>
                                          </p:stCondLst>
                                        </p:cTn>
                                        <p:tgtEl>
                                          <p:spTgt spid="181"/>
                                        </p:tgtEl>
                                        <p:attrNameLst>
                                          <p:attrName>style.visibility</p:attrName>
                                        </p:attrNameLst>
                                      </p:cBhvr>
                                      <p:to>
                                        <p:strVal val="hidden"/>
                                      </p:to>
                                    </p:set>
                                  </p:childTnLst>
                                </p:cTn>
                              </p:par>
                              <p:par>
                                <p:cTn id="350" presetID="1" presetClass="exit" presetSubtype="0" fill="hold" nodeType="withEffect">
                                  <p:stCondLst>
                                    <p:cond delay="0"/>
                                  </p:stCondLst>
                                  <p:childTnLst>
                                    <p:set>
                                      <p:cBhvr>
                                        <p:cTn id="351" dur="1" fill="hold">
                                          <p:stCondLst>
                                            <p:cond delay="0"/>
                                          </p:stCondLst>
                                        </p:cTn>
                                        <p:tgtEl>
                                          <p:spTgt spid="167"/>
                                        </p:tgtEl>
                                        <p:attrNameLst>
                                          <p:attrName>style.visibility</p:attrName>
                                        </p:attrNameLst>
                                      </p:cBhvr>
                                      <p:to>
                                        <p:strVal val="hidden"/>
                                      </p:to>
                                    </p:set>
                                  </p:childTnLst>
                                </p:cTn>
                              </p:par>
                              <p:par>
                                <p:cTn id="352" presetID="1" presetClass="exit" presetSubtype="0" fill="hold" nodeType="withEffect">
                                  <p:stCondLst>
                                    <p:cond delay="0"/>
                                  </p:stCondLst>
                                  <p:childTnLst>
                                    <p:set>
                                      <p:cBhvr>
                                        <p:cTn id="353" dur="1" fill="hold">
                                          <p:stCondLst>
                                            <p:cond delay="0"/>
                                          </p:stCondLst>
                                        </p:cTn>
                                        <p:tgtEl>
                                          <p:spTgt spid="58"/>
                                        </p:tgtEl>
                                        <p:attrNameLst>
                                          <p:attrName>style.visibility</p:attrName>
                                        </p:attrNameLst>
                                      </p:cBhvr>
                                      <p:to>
                                        <p:strVal val="hidden"/>
                                      </p:to>
                                    </p:set>
                                  </p:childTnLst>
                                </p:cTn>
                              </p:par>
                              <p:par>
                                <p:cTn id="354" presetID="1" presetClass="exit" presetSubtype="0" fill="hold" nodeType="withEffect">
                                  <p:stCondLst>
                                    <p:cond delay="0"/>
                                  </p:stCondLst>
                                  <p:childTnLst>
                                    <p:set>
                                      <p:cBhvr>
                                        <p:cTn id="355" dur="1" fill="hold">
                                          <p:stCondLst>
                                            <p:cond delay="0"/>
                                          </p:stCondLst>
                                        </p:cTn>
                                        <p:tgtEl>
                                          <p:spTgt spid="60"/>
                                        </p:tgtEl>
                                        <p:attrNameLst>
                                          <p:attrName>style.visibility</p:attrName>
                                        </p:attrNameLst>
                                      </p:cBhvr>
                                      <p:to>
                                        <p:strVal val="hidden"/>
                                      </p:to>
                                    </p:set>
                                  </p:childTnLst>
                                </p:cTn>
                              </p:par>
                              <p:par>
                                <p:cTn id="356" presetID="1" presetClass="exit" presetSubtype="0" fill="hold" nodeType="withEffect">
                                  <p:stCondLst>
                                    <p:cond delay="0"/>
                                  </p:stCondLst>
                                  <p:childTnLst>
                                    <p:set>
                                      <p:cBhvr>
                                        <p:cTn id="357" dur="1" fill="hold">
                                          <p:stCondLst>
                                            <p:cond delay="0"/>
                                          </p:stCondLst>
                                        </p:cTn>
                                        <p:tgtEl>
                                          <p:spTgt spid="62"/>
                                        </p:tgtEl>
                                        <p:attrNameLst>
                                          <p:attrName>style.visibility</p:attrName>
                                        </p:attrNameLst>
                                      </p:cBhvr>
                                      <p:to>
                                        <p:strVal val="hidden"/>
                                      </p:to>
                                    </p:set>
                                  </p:childTnLst>
                                </p:cTn>
                              </p:par>
                              <p:par>
                                <p:cTn id="358" presetID="1" presetClass="exit" presetSubtype="0" fill="hold" nodeType="withEffect">
                                  <p:stCondLst>
                                    <p:cond delay="0"/>
                                  </p:stCondLst>
                                  <p:childTnLst>
                                    <p:set>
                                      <p:cBhvr>
                                        <p:cTn id="359" dur="1" fill="hold">
                                          <p:stCondLst>
                                            <p:cond delay="0"/>
                                          </p:stCondLst>
                                        </p:cTn>
                                        <p:tgtEl>
                                          <p:spTgt spid="152"/>
                                        </p:tgtEl>
                                        <p:attrNameLst>
                                          <p:attrName>style.visibility</p:attrName>
                                        </p:attrNameLst>
                                      </p:cBhvr>
                                      <p:to>
                                        <p:strVal val="hidden"/>
                                      </p:to>
                                    </p:set>
                                  </p:childTnLst>
                                </p:cTn>
                              </p:par>
                              <p:par>
                                <p:cTn id="360" presetID="1" presetClass="exit" presetSubtype="0" fill="hold" nodeType="withEffect">
                                  <p:stCondLst>
                                    <p:cond delay="0"/>
                                  </p:stCondLst>
                                  <p:childTnLst>
                                    <p:set>
                                      <p:cBhvr>
                                        <p:cTn id="361" dur="1" fill="hold">
                                          <p:stCondLst>
                                            <p:cond delay="0"/>
                                          </p:stCondLst>
                                        </p:cTn>
                                        <p:tgtEl>
                                          <p:spTgt spid="153"/>
                                        </p:tgtEl>
                                        <p:attrNameLst>
                                          <p:attrName>style.visibility</p:attrName>
                                        </p:attrNameLst>
                                      </p:cBhvr>
                                      <p:to>
                                        <p:strVal val="hidden"/>
                                      </p:to>
                                    </p:set>
                                  </p:childTnLst>
                                </p:cTn>
                              </p:par>
                              <p:par>
                                <p:cTn id="362" presetID="1" presetClass="exit" presetSubtype="0" fill="hold" nodeType="withEffect">
                                  <p:stCondLst>
                                    <p:cond delay="0"/>
                                  </p:stCondLst>
                                  <p:childTnLst>
                                    <p:set>
                                      <p:cBhvr>
                                        <p:cTn id="363" dur="1" fill="hold">
                                          <p:stCondLst>
                                            <p:cond delay="0"/>
                                          </p:stCondLst>
                                        </p:cTn>
                                        <p:tgtEl>
                                          <p:spTgt spid="151"/>
                                        </p:tgtEl>
                                        <p:attrNameLst>
                                          <p:attrName>style.visibility</p:attrName>
                                        </p:attrNameLst>
                                      </p:cBhvr>
                                      <p:to>
                                        <p:strVal val="hidden"/>
                                      </p:to>
                                    </p:set>
                                  </p:childTnLst>
                                </p:cTn>
                              </p:par>
                            </p:childTnLst>
                          </p:cTn>
                        </p:par>
                        <p:par>
                          <p:cTn id="364" fill="hold">
                            <p:stCondLst>
                              <p:cond delay="0"/>
                            </p:stCondLst>
                            <p:childTnLst>
                              <p:par>
                                <p:cTn id="365" presetID="10" presetClass="entr" presetSubtype="0" fill="hold" grpId="0" nodeType="afterEffect">
                                  <p:stCondLst>
                                    <p:cond delay="400"/>
                                  </p:stCondLst>
                                  <p:childTnLst>
                                    <p:set>
                                      <p:cBhvr>
                                        <p:cTn id="366" dur="1" fill="hold">
                                          <p:stCondLst>
                                            <p:cond delay="0"/>
                                          </p:stCondLst>
                                        </p:cTn>
                                        <p:tgtEl>
                                          <p:spTgt spid="194"/>
                                        </p:tgtEl>
                                        <p:attrNameLst>
                                          <p:attrName>style.visibility</p:attrName>
                                        </p:attrNameLst>
                                      </p:cBhvr>
                                      <p:to>
                                        <p:strVal val="visible"/>
                                      </p:to>
                                    </p:set>
                                    <p:animEffect transition="in" filter="fade">
                                      <p:cBhvr>
                                        <p:cTn id="367" dur="2000"/>
                                        <p:tgtEl>
                                          <p:spTgt spid="194"/>
                                        </p:tgtEl>
                                      </p:cBhvr>
                                    </p:animEffect>
                                  </p:childTnLst>
                                </p:cTn>
                              </p:par>
                              <p:par>
                                <p:cTn id="368" presetID="10" presetClass="entr" presetSubtype="0" fill="hold" grpId="0" nodeType="withEffect">
                                  <p:stCondLst>
                                    <p:cond delay="400"/>
                                  </p:stCondLst>
                                  <p:childTnLst>
                                    <p:set>
                                      <p:cBhvr>
                                        <p:cTn id="369" dur="1" fill="hold">
                                          <p:stCondLst>
                                            <p:cond delay="0"/>
                                          </p:stCondLst>
                                        </p:cTn>
                                        <p:tgtEl>
                                          <p:spTgt spid="195"/>
                                        </p:tgtEl>
                                        <p:attrNameLst>
                                          <p:attrName>style.visibility</p:attrName>
                                        </p:attrNameLst>
                                      </p:cBhvr>
                                      <p:to>
                                        <p:strVal val="visible"/>
                                      </p:to>
                                    </p:set>
                                    <p:animEffect transition="in" filter="fade">
                                      <p:cBhvr>
                                        <p:cTn id="370" dur="2000"/>
                                        <p:tgtEl>
                                          <p:spTgt spid="195"/>
                                        </p:tgtEl>
                                      </p:cBhvr>
                                    </p:animEffect>
                                  </p:childTnLst>
                                </p:cTn>
                              </p:par>
                              <p:par>
                                <p:cTn id="371" presetID="10" presetClass="entr" presetSubtype="0" fill="hold" grpId="0" nodeType="withEffect">
                                  <p:stCondLst>
                                    <p:cond delay="400"/>
                                  </p:stCondLst>
                                  <p:childTnLst>
                                    <p:set>
                                      <p:cBhvr>
                                        <p:cTn id="372" dur="1" fill="hold">
                                          <p:stCondLst>
                                            <p:cond delay="0"/>
                                          </p:stCondLst>
                                        </p:cTn>
                                        <p:tgtEl>
                                          <p:spTgt spid="196"/>
                                        </p:tgtEl>
                                        <p:attrNameLst>
                                          <p:attrName>style.visibility</p:attrName>
                                        </p:attrNameLst>
                                      </p:cBhvr>
                                      <p:to>
                                        <p:strVal val="visible"/>
                                      </p:to>
                                    </p:set>
                                    <p:animEffect transition="in" filter="fade">
                                      <p:cBhvr>
                                        <p:cTn id="373" dur="2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7" grpId="0" animBg="1"/>
      <p:bldP spid="118" grpId="0" animBg="1"/>
      <p:bldP spid="119" grpId="0" animBg="1"/>
      <p:bldP spid="120" grpId="0" animBg="1"/>
      <p:bldP spid="143" grpId="0" animBg="1"/>
      <p:bldP spid="143" grpId="1" animBg="1"/>
      <p:bldP spid="160" grpId="0"/>
      <p:bldP spid="160" grpId="1"/>
      <p:bldP spid="161" grpId="0" animBg="1"/>
      <p:bldP spid="161" grpId="1" animBg="1"/>
      <p:bldP spid="167" grpId="0"/>
      <p:bldP spid="172" grpId="0" animBg="1"/>
      <p:bldP spid="172" grpId="1" animBg="1"/>
      <p:bldP spid="173" grpId="0"/>
      <p:bldP spid="173" grpId="1"/>
      <p:bldP spid="175" grpId="0" animBg="1"/>
      <p:bldP spid="175" grpId="1" animBg="1"/>
      <p:bldP spid="176" grpId="0"/>
      <p:bldP spid="176" grpId="1"/>
      <p:bldP spid="180" grpId="0" animBg="1"/>
      <p:bldP spid="181" grpId="0"/>
      <p:bldP spid="194" grpId="0" animBg="1"/>
      <p:bldP spid="195" grpId="0"/>
      <p:bldP spid="19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722376"/>
            <a:ext cx="7696200" cy="646331"/>
          </a:xfrm>
          <a:prstGeom prst="rect">
            <a:avLst/>
          </a:prstGeom>
          <a:noFill/>
        </p:spPr>
        <p:txBody>
          <a:bodyPr wrap="square" rtlCol="0">
            <a:spAutoFit/>
          </a:bodyPr>
          <a:lstStyle/>
          <a:p>
            <a:r>
              <a:rPr lang="en-US" dirty="0" smtClean="0">
                <a:solidFill>
                  <a:prstClr val="black"/>
                </a:solidFill>
              </a:rPr>
              <a:t>4096 Cap3 data files :  1.06 GB / 1875968 reads (458 readsX4096)..</a:t>
            </a:r>
          </a:p>
          <a:p>
            <a:r>
              <a:rPr lang="en-US" dirty="0" smtClean="0">
                <a:solidFill>
                  <a:prstClr val="black"/>
                </a:solidFill>
              </a:rPr>
              <a:t>Following is the cost to process 4096 CAP3 files..</a:t>
            </a:r>
            <a:endParaRPr lang="en-US" dirty="0">
              <a:solidFill>
                <a:prstClr val="black"/>
              </a:solidFill>
            </a:endParaRPr>
          </a:p>
        </p:txBody>
      </p:sp>
      <p:graphicFrame>
        <p:nvGraphicFramePr>
          <p:cNvPr id="3" name="Table 2"/>
          <p:cNvGraphicFramePr>
            <a:graphicFrameLocks noGrp="1"/>
          </p:cNvGraphicFramePr>
          <p:nvPr/>
        </p:nvGraphicFramePr>
        <p:xfrm>
          <a:off x="1752600" y="1484376"/>
          <a:ext cx="4724400" cy="6045010"/>
        </p:xfrm>
        <a:graphic>
          <a:graphicData uri="http://schemas.openxmlformats.org/drawingml/2006/table">
            <a:tbl>
              <a:tblPr/>
              <a:tblGrid>
                <a:gridCol w="4724400"/>
              </a:tblGrid>
              <a:tr h="533400">
                <a:tc>
                  <a:txBody>
                    <a:bodyPr/>
                    <a:lstStyle/>
                    <a:p>
                      <a:pPr marL="0" marR="0">
                        <a:lnSpc>
                          <a:spcPct val="115000"/>
                        </a:lnSpc>
                        <a:spcBef>
                          <a:spcPts val="0"/>
                        </a:spcBef>
                        <a:spcAft>
                          <a:spcPts val="0"/>
                        </a:spcAft>
                      </a:pPr>
                      <a:r>
                        <a:rPr lang="en-US" sz="1400" dirty="0">
                          <a:latin typeface="Calibri"/>
                          <a:ea typeface="SimSun"/>
                          <a:cs typeface="Times New Roman"/>
                        </a:rPr>
                        <a:t>Cost to process 4096 FASTA files (~1GB) on</a:t>
                      </a:r>
                      <a:r>
                        <a:rPr lang="en-US" sz="1400" dirty="0">
                          <a:solidFill>
                            <a:srgbClr val="FF0000"/>
                          </a:solidFill>
                          <a:latin typeface="Calibri"/>
                          <a:ea typeface="SimSun"/>
                          <a:cs typeface="Times New Roman"/>
                        </a:rPr>
                        <a:t> EC2 </a:t>
                      </a:r>
                      <a:r>
                        <a:rPr lang="en-US" sz="1400" dirty="0">
                          <a:latin typeface="Calibri"/>
                          <a:ea typeface="SimSun"/>
                          <a:cs typeface="Times New Roman"/>
                        </a:rPr>
                        <a:t>(58 minutes)</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0200">
                <a:tc>
                  <a:txBody>
                    <a:bodyPr/>
                    <a:lstStyle/>
                    <a:p>
                      <a:pPr marL="0" marR="0">
                        <a:lnSpc>
                          <a:spcPct val="115000"/>
                        </a:lnSpc>
                        <a:spcBef>
                          <a:spcPts val="0"/>
                        </a:spcBef>
                        <a:spcAft>
                          <a:spcPts val="0"/>
                        </a:spcAft>
                      </a:pPr>
                      <a:r>
                        <a:rPr lang="en-US" sz="1400" dirty="0" smtClean="0">
                          <a:latin typeface="Calibri"/>
                          <a:ea typeface="SimSun"/>
                          <a:cs typeface="Times New Roman"/>
                        </a:rPr>
                        <a:t>Amortized compute cost </a:t>
                      </a:r>
                      <a:r>
                        <a:rPr lang="en-US" sz="1400" baseline="0" dirty="0" smtClean="0">
                          <a:latin typeface="Calibri"/>
                          <a:ea typeface="SimSun"/>
                          <a:cs typeface="Times New Roman"/>
                        </a:rPr>
                        <a:t>      </a:t>
                      </a:r>
                      <a:r>
                        <a:rPr lang="en-US" sz="1400" dirty="0" smtClean="0">
                          <a:latin typeface="Calibri"/>
                          <a:ea typeface="SimSun"/>
                          <a:cs typeface="Times New Roman"/>
                        </a:rPr>
                        <a:t>              = 10.41 </a:t>
                      </a:r>
                      <a:r>
                        <a:rPr lang="en-US" sz="1400" dirty="0" smtClean="0">
                          <a:latin typeface="+mn-lt"/>
                          <a:ea typeface="SimSun"/>
                          <a:cs typeface="Times New Roman"/>
                        </a:rPr>
                        <a:t>$</a:t>
                      </a:r>
                      <a:br>
                        <a:rPr lang="en-US" sz="1400" dirty="0" smtClean="0">
                          <a:latin typeface="+mn-lt"/>
                          <a:ea typeface="SimSun"/>
                          <a:cs typeface="Times New Roman"/>
                        </a:rPr>
                      </a:br>
                      <a:r>
                        <a:rPr lang="en-US" sz="1400" dirty="0" smtClean="0">
                          <a:latin typeface="+mn-lt"/>
                          <a:ea typeface="SimSun"/>
                          <a:cs typeface="Times New Roman"/>
                        </a:rPr>
                        <a:t>          (0.68$ </a:t>
                      </a:r>
                      <a:r>
                        <a:rPr lang="en-US" sz="1400" baseline="0" dirty="0" smtClean="0">
                          <a:latin typeface="+mn-lt"/>
                          <a:ea typeface="SimSun"/>
                          <a:cs typeface="Times New Roman"/>
                        </a:rPr>
                        <a:t> per high CPU extra large instance per hour)</a:t>
                      </a:r>
                      <a:endParaRPr lang="en-US" sz="1400" dirty="0">
                        <a:latin typeface="Calibri"/>
                        <a:ea typeface="SimSun"/>
                        <a:cs typeface="Times New Roman"/>
                      </a:endParaRPr>
                    </a:p>
                    <a:p>
                      <a:pPr marL="0" marR="0">
                        <a:lnSpc>
                          <a:spcPct val="115000"/>
                        </a:lnSpc>
                        <a:spcBef>
                          <a:spcPts val="0"/>
                        </a:spcBef>
                        <a:spcAft>
                          <a:spcPts val="0"/>
                        </a:spcAft>
                      </a:pPr>
                      <a:r>
                        <a:rPr lang="en-US" sz="1400" dirty="0">
                          <a:latin typeface="Calibri"/>
                          <a:ea typeface="SimSun"/>
                          <a:cs typeface="Times New Roman"/>
                        </a:rPr>
                        <a:t>10000 SQS </a:t>
                      </a:r>
                      <a:r>
                        <a:rPr lang="en-US" sz="1400" dirty="0" smtClean="0">
                          <a:latin typeface="Calibri"/>
                          <a:ea typeface="SimSun"/>
                          <a:cs typeface="Times New Roman"/>
                        </a:rPr>
                        <a:t>messages                            = </a:t>
                      </a:r>
                      <a:r>
                        <a:rPr lang="en-US" sz="1400" dirty="0">
                          <a:latin typeface="Calibri"/>
                          <a:ea typeface="SimSun"/>
                          <a:cs typeface="Times New Roman"/>
                        </a:rPr>
                        <a:t>0.01 $</a:t>
                      </a:r>
                    </a:p>
                    <a:p>
                      <a:pPr marL="0" marR="0">
                        <a:lnSpc>
                          <a:spcPct val="115000"/>
                        </a:lnSpc>
                        <a:spcBef>
                          <a:spcPts val="0"/>
                        </a:spcBef>
                        <a:spcAft>
                          <a:spcPts val="0"/>
                        </a:spcAft>
                      </a:pPr>
                      <a:r>
                        <a:rPr lang="en-US" sz="1400" dirty="0">
                          <a:latin typeface="Calibri"/>
                          <a:ea typeface="SimSun"/>
                          <a:cs typeface="Times New Roman"/>
                        </a:rPr>
                        <a:t>Storage per 1GB per month                </a:t>
                      </a:r>
                      <a:r>
                        <a:rPr lang="en-US" sz="1400" dirty="0" smtClean="0">
                          <a:latin typeface="Calibri"/>
                          <a:ea typeface="SimSun"/>
                          <a:cs typeface="Times New Roman"/>
                        </a:rPr>
                        <a:t>= </a:t>
                      </a:r>
                      <a:r>
                        <a:rPr lang="en-US" sz="1400" dirty="0">
                          <a:latin typeface="Calibri"/>
                          <a:ea typeface="SimSun"/>
                          <a:cs typeface="Times New Roman"/>
                        </a:rPr>
                        <a:t>0.15 $</a:t>
                      </a:r>
                    </a:p>
                    <a:p>
                      <a:pPr marL="0" marR="0">
                        <a:lnSpc>
                          <a:spcPct val="115000"/>
                        </a:lnSpc>
                        <a:spcBef>
                          <a:spcPts val="0"/>
                        </a:spcBef>
                        <a:spcAft>
                          <a:spcPts val="0"/>
                        </a:spcAft>
                      </a:pPr>
                      <a:r>
                        <a:rPr lang="en-US" sz="1400" dirty="0">
                          <a:latin typeface="Calibri"/>
                          <a:ea typeface="SimSun"/>
                          <a:cs typeface="Times New Roman"/>
                        </a:rPr>
                        <a:t>Data transfer out per 1 GB                  </a:t>
                      </a:r>
                      <a:r>
                        <a:rPr lang="en-US" sz="1400" dirty="0" smtClean="0">
                          <a:latin typeface="Calibri"/>
                          <a:ea typeface="SimSun"/>
                          <a:cs typeface="Times New Roman"/>
                        </a:rPr>
                        <a:t>= </a:t>
                      </a:r>
                      <a:r>
                        <a:rPr lang="en-US" sz="1400" dirty="0">
                          <a:latin typeface="Calibri"/>
                          <a:ea typeface="SimSun"/>
                          <a:cs typeface="Times New Roman"/>
                        </a:rPr>
                        <a:t>0.15 $</a:t>
                      </a:r>
                    </a:p>
                    <a:p>
                      <a:pPr marL="0" marR="0">
                        <a:lnSpc>
                          <a:spcPct val="115000"/>
                        </a:lnSpc>
                        <a:spcBef>
                          <a:spcPts val="0"/>
                        </a:spcBef>
                        <a:spcAft>
                          <a:spcPts val="0"/>
                        </a:spcAft>
                      </a:pPr>
                      <a:r>
                        <a:rPr lang="en-US" sz="1400" dirty="0">
                          <a:latin typeface="Calibri"/>
                          <a:ea typeface="SimSun"/>
                          <a:cs typeface="Times New Roman"/>
                        </a:rPr>
                        <a:t>Total                                                        </a:t>
                      </a:r>
                      <a:r>
                        <a:rPr lang="en-US" sz="1400" dirty="0" smtClean="0">
                          <a:latin typeface="Calibri"/>
                          <a:ea typeface="SimSun"/>
                          <a:cs typeface="Times New Roman"/>
                        </a:rPr>
                        <a:t> = </a:t>
                      </a:r>
                      <a:r>
                        <a:rPr lang="en-US" sz="1400" dirty="0" smtClean="0">
                          <a:solidFill>
                            <a:srgbClr val="FF0000"/>
                          </a:solidFill>
                          <a:latin typeface="Calibri"/>
                          <a:ea typeface="SimSun"/>
                          <a:cs typeface="Times New Roman"/>
                        </a:rPr>
                        <a:t>10.72 </a:t>
                      </a:r>
                      <a:r>
                        <a:rPr lang="en-US" sz="1400" dirty="0">
                          <a:solidFill>
                            <a:srgbClr val="FF0000"/>
                          </a:solidFill>
                          <a:latin typeface="Calibri"/>
                          <a:ea typeface="SimSun"/>
                          <a:cs typeface="Times New Roman"/>
                        </a:rPr>
                        <a: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9200">
                <a:tc>
                  <a:txBody>
                    <a:bodyPr/>
                    <a:lstStyle/>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smtClean="0">
                        <a:solidFill>
                          <a:srgbClr val="FF0000"/>
                        </a:solidFill>
                        <a:latin typeface="Calibri"/>
                        <a:ea typeface="SimSun"/>
                        <a:cs typeface="Times New Roman"/>
                      </a:endParaRPr>
                    </a:p>
                    <a:p>
                      <a:pPr marL="0" marR="0">
                        <a:lnSpc>
                          <a:spcPct val="115000"/>
                        </a:lnSpc>
                        <a:spcBef>
                          <a:spcPts val="0"/>
                        </a:spcBef>
                        <a:spcAft>
                          <a:spcPts val="0"/>
                        </a:spcAft>
                      </a:pPr>
                      <a:endParaRPr lang="en-US" sz="1400" dirty="0">
                        <a:solidFill>
                          <a:srgbClr val="FF0000"/>
                        </a:solidFill>
                        <a:latin typeface="Calibri"/>
                        <a:ea typeface="SimSu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nvGraphicFramePr>
        <p:xfrm>
          <a:off x="1752600" y="3862006"/>
          <a:ext cx="5486400" cy="1737170"/>
        </p:xfrm>
        <a:graphic>
          <a:graphicData uri="http://schemas.openxmlformats.org/drawingml/2006/table">
            <a:tbl>
              <a:tblPr/>
              <a:tblGrid>
                <a:gridCol w="5486400"/>
              </a:tblGrid>
              <a:tr h="279400">
                <a:tc>
                  <a:txBody>
                    <a:bodyPr/>
                    <a:lstStyle/>
                    <a:p>
                      <a:pPr marL="0" marR="0">
                        <a:lnSpc>
                          <a:spcPct val="115000"/>
                        </a:lnSpc>
                        <a:spcBef>
                          <a:spcPts val="0"/>
                        </a:spcBef>
                        <a:spcAft>
                          <a:spcPts val="0"/>
                        </a:spcAft>
                      </a:pPr>
                      <a:r>
                        <a:rPr lang="en-US" sz="1400" dirty="0">
                          <a:latin typeface="Calibri"/>
                          <a:ea typeface="SimSun"/>
                          <a:cs typeface="Times New Roman"/>
                        </a:rPr>
                        <a:t>Cost to process 4096 FASTA files (~1GB) on </a:t>
                      </a:r>
                      <a:r>
                        <a:rPr lang="en-US" sz="1400" dirty="0">
                          <a:solidFill>
                            <a:srgbClr val="FF0000"/>
                          </a:solidFill>
                          <a:latin typeface="Calibri"/>
                          <a:ea typeface="SimSun"/>
                          <a:cs typeface="Times New Roman"/>
                        </a:rPr>
                        <a:t>Azure</a:t>
                      </a:r>
                      <a:r>
                        <a:rPr lang="en-US" sz="1400" dirty="0">
                          <a:latin typeface="Calibri"/>
                          <a:ea typeface="SimSun"/>
                          <a:cs typeface="Times New Roman"/>
                        </a:rPr>
                        <a:t> (59 minutes)</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7000">
                <a:tc>
                  <a:txBody>
                    <a:bodyPr/>
                    <a:lstStyle/>
                    <a:p>
                      <a:pPr marL="0" marR="0">
                        <a:lnSpc>
                          <a:spcPct val="115000"/>
                        </a:lnSpc>
                        <a:spcBef>
                          <a:spcPts val="0"/>
                        </a:spcBef>
                        <a:spcAft>
                          <a:spcPts val="0"/>
                        </a:spcAft>
                      </a:pPr>
                      <a:r>
                        <a:rPr lang="en-US" sz="1400" dirty="0" smtClean="0">
                          <a:latin typeface="Calibri"/>
                          <a:ea typeface="SimSun"/>
                          <a:cs typeface="Times New Roman"/>
                        </a:rPr>
                        <a:t>Amortized</a:t>
                      </a:r>
                      <a:r>
                        <a:rPr lang="en-US" sz="1400" baseline="0" dirty="0" smtClean="0">
                          <a:latin typeface="Calibri"/>
                          <a:ea typeface="SimSun"/>
                          <a:cs typeface="Times New Roman"/>
                        </a:rPr>
                        <a:t> compute cost                     </a:t>
                      </a:r>
                      <a:r>
                        <a:rPr lang="en-US" sz="1400" dirty="0" smtClean="0">
                          <a:latin typeface="Calibri"/>
                          <a:ea typeface="SimSun"/>
                          <a:cs typeface="Times New Roman"/>
                        </a:rPr>
                        <a:t>= 15.10 $</a:t>
                      </a:r>
                    </a:p>
                    <a:p>
                      <a:pPr marL="0" marR="0">
                        <a:lnSpc>
                          <a:spcPct val="115000"/>
                        </a:lnSpc>
                        <a:spcBef>
                          <a:spcPts val="0"/>
                        </a:spcBef>
                        <a:spcAft>
                          <a:spcPts val="0"/>
                        </a:spcAft>
                      </a:pPr>
                      <a:r>
                        <a:rPr lang="en-US" sz="1400" dirty="0" smtClean="0">
                          <a:latin typeface="Calibri"/>
                          <a:ea typeface="SimSun"/>
                          <a:cs typeface="Times New Roman"/>
                        </a:rPr>
                        <a:t>         (0.12$</a:t>
                      </a:r>
                      <a:r>
                        <a:rPr lang="en-US" sz="1400" baseline="0" dirty="0" smtClean="0">
                          <a:latin typeface="Calibri"/>
                          <a:ea typeface="SimSun"/>
                          <a:cs typeface="Times New Roman"/>
                        </a:rPr>
                        <a:t> per small instance per hour)</a:t>
                      </a:r>
                      <a:endParaRPr lang="en-US" sz="1400" dirty="0">
                        <a:latin typeface="Calibri"/>
                        <a:ea typeface="SimSun"/>
                        <a:cs typeface="Times New Roman"/>
                      </a:endParaRPr>
                    </a:p>
                    <a:p>
                      <a:pPr marL="0" marR="0">
                        <a:lnSpc>
                          <a:spcPct val="115000"/>
                        </a:lnSpc>
                        <a:spcBef>
                          <a:spcPts val="0"/>
                        </a:spcBef>
                        <a:spcAft>
                          <a:spcPts val="0"/>
                        </a:spcAft>
                      </a:pPr>
                      <a:r>
                        <a:rPr lang="en-US" sz="1400" dirty="0">
                          <a:latin typeface="Calibri"/>
                          <a:ea typeface="SimSun"/>
                          <a:cs typeface="Times New Roman"/>
                        </a:rPr>
                        <a:t>10000 </a:t>
                      </a:r>
                      <a:r>
                        <a:rPr lang="en-US" sz="1400" dirty="0" smtClean="0">
                          <a:latin typeface="Calibri"/>
                          <a:ea typeface="SimSun"/>
                          <a:cs typeface="Times New Roman"/>
                        </a:rPr>
                        <a:t>queue messages                       = </a:t>
                      </a:r>
                      <a:r>
                        <a:rPr lang="en-US" sz="1400" dirty="0">
                          <a:latin typeface="Calibri"/>
                          <a:ea typeface="SimSun"/>
                          <a:cs typeface="Times New Roman"/>
                        </a:rPr>
                        <a:t>0.01 $</a:t>
                      </a:r>
                    </a:p>
                    <a:p>
                      <a:pPr marL="0" marR="0">
                        <a:lnSpc>
                          <a:spcPct val="115000"/>
                        </a:lnSpc>
                        <a:spcBef>
                          <a:spcPts val="0"/>
                        </a:spcBef>
                        <a:spcAft>
                          <a:spcPts val="0"/>
                        </a:spcAft>
                      </a:pPr>
                      <a:r>
                        <a:rPr lang="en-US" sz="1400" dirty="0">
                          <a:latin typeface="Calibri"/>
                          <a:ea typeface="SimSun"/>
                          <a:cs typeface="Times New Roman"/>
                        </a:rPr>
                        <a:t>Storage per 1GB per month               </a:t>
                      </a:r>
                      <a:r>
                        <a:rPr lang="en-US" sz="1400" dirty="0" smtClean="0">
                          <a:latin typeface="Calibri"/>
                          <a:ea typeface="SimSun"/>
                          <a:cs typeface="Times New Roman"/>
                        </a:rPr>
                        <a:t> = </a:t>
                      </a:r>
                      <a:r>
                        <a:rPr lang="en-US" sz="1400" dirty="0">
                          <a:latin typeface="Calibri"/>
                          <a:ea typeface="SimSun"/>
                          <a:cs typeface="Times New Roman"/>
                        </a:rPr>
                        <a:t>0.15 $</a:t>
                      </a:r>
                    </a:p>
                    <a:p>
                      <a:pPr marL="0" marR="0">
                        <a:lnSpc>
                          <a:spcPct val="115000"/>
                        </a:lnSpc>
                        <a:spcBef>
                          <a:spcPts val="0"/>
                        </a:spcBef>
                        <a:spcAft>
                          <a:spcPts val="0"/>
                        </a:spcAft>
                      </a:pPr>
                      <a:r>
                        <a:rPr lang="en-US" sz="1400" dirty="0">
                          <a:latin typeface="Calibri"/>
                          <a:ea typeface="SimSun"/>
                          <a:cs typeface="Times New Roman"/>
                        </a:rPr>
                        <a:t>Data transfer in/out per 1 GB             </a:t>
                      </a:r>
                      <a:r>
                        <a:rPr lang="en-US" sz="1400" dirty="0" smtClean="0">
                          <a:latin typeface="Calibri"/>
                          <a:ea typeface="SimSun"/>
                          <a:cs typeface="Times New Roman"/>
                        </a:rPr>
                        <a:t>=0.10 </a:t>
                      </a:r>
                      <a:r>
                        <a:rPr lang="en-US" sz="1400" dirty="0">
                          <a:latin typeface="Calibri"/>
                          <a:ea typeface="SimSun"/>
                          <a:cs typeface="Times New Roman"/>
                        </a:rPr>
                        <a:t>$ + 0.15 $</a:t>
                      </a:r>
                    </a:p>
                    <a:p>
                      <a:pPr marL="0" marR="0">
                        <a:lnSpc>
                          <a:spcPct val="115000"/>
                        </a:lnSpc>
                        <a:spcBef>
                          <a:spcPts val="0"/>
                        </a:spcBef>
                        <a:spcAft>
                          <a:spcPts val="0"/>
                        </a:spcAft>
                      </a:pPr>
                      <a:r>
                        <a:rPr lang="en-US" sz="1400" dirty="0">
                          <a:latin typeface="Calibri"/>
                          <a:ea typeface="SimSun"/>
                          <a:cs typeface="Times New Roman"/>
                        </a:rPr>
                        <a:t>Total                                                         = </a:t>
                      </a:r>
                      <a:r>
                        <a:rPr lang="en-US" sz="1400" dirty="0" smtClean="0">
                          <a:solidFill>
                            <a:srgbClr val="FF0000"/>
                          </a:solidFill>
                          <a:latin typeface="Calibri"/>
                          <a:ea typeface="SimSun"/>
                          <a:cs typeface="Times New Roman"/>
                        </a:rPr>
                        <a:t>15.51 </a:t>
                      </a:r>
                      <a:r>
                        <a:rPr lang="en-US" sz="1400" dirty="0">
                          <a:solidFill>
                            <a:srgbClr val="FF0000"/>
                          </a:solidFill>
                          <a:latin typeface="Calibri"/>
                          <a:ea typeface="SimSun"/>
                          <a:cs typeface="Times New Roman"/>
                        </a:rPr>
                        <a: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1143000" y="5599176"/>
            <a:ext cx="7224222" cy="923330"/>
          </a:xfrm>
          <a:prstGeom prst="rect">
            <a:avLst/>
          </a:prstGeom>
          <a:noFill/>
        </p:spPr>
        <p:txBody>
          <a:bodyPr wrap="square" rtlCol="0">
            <a:spAutoFit/>
          </a:bodyPr>
          <a:lstStyle/>
          <a:p>
            <a:endParaRPr lang="en-US" dirty="0" smtClean="0">
              <a:solidFill>
                <a:srgbClr val="FF0000"/>
              </a:solidFill>
            </a:endParaRPr>
          </a:p>
          <a:p>
            <a:r>
              <a:rPr lang="en-US" dirty="0" smtClean="0">
                <a:solidFill>
                  <a:srgbClr val="FF0000"/>
                </a:solidFill>
              </a:rPr>
              <a:t>Amortized cost in Tempest  </a:t>
            </a:r>
            <a:r>
              <a:rPr lang="en-US" dirty="0" smtClean="0">
                <a:solidFill>
                  <a:prstClr val="black"/>
                </a:solidFill>
              </a:rPr>
              <a:t>(24 core X 32 nodes, 48 GB per node)</a:t>
            </a:r>
            <a:r>
              <a:rPr lang="en-US" dirty="0" smtClean="0">
                <a:solidFill>
                  <a:srgbClr val="FF0000"/>
                </a:solidFill>
              </a:rPr>
              <a:t>    = 9.43$</a:t>
            </a:r>
          </a:p>
          <a:p>
            <a:r>
              <a:rPr lang="en-US" dirty="0" smtClean="0">
                <a:solidFill>
                  <a:prstClr val="black"/>
                </a:solidFill>
              </a:rPr>
              <a:t>(Assume 70% utilization, write off over 3 years, include support)</a:t>
            </a:r>
            <a:endParaRPr lang="en-US" dirty="0">
              <a:solidFill>
                <a:prstClr val="black"/>
              </a:solidFill>
            </a:endParaRPr>
          </a:p>
        </p:txBody>
      </p:sp>
      <p:sp>
        <p:nvSpPr>
          <p:cNvPr id="6" name="Title 5"/>
          <p:cNvSpPr>
            <a:spLocks noGrp="1"/>
          </p:cNvSpPr>
          <p:nvPr>
            <p:ph type="title"/>
          </p:nvPr>
        </p:nvSpPr>
        <p:spPr>
          <a:xfrm>
            <a:off x="685800" y="0"/>
            <a:ext cx="8229600" cy="914400"/>
          </a:xfrm>
        </p:spPr>
        <p:txBody>
          <a:bodyPr/>
          <a:lstStyle/>
          <a:p>
            <a:r>
              <a:rPr lang="en-US" dirty="0" smtClean="0"/>
              <a:t>Cost of Clouds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5029200" cy="609600"/>
          </a:xfrm>
        </p:spPr>
        <p:txBody>
          <a:bodyPr>
            <a:normAutofit fontScale="90000"/>
          </a:bodyPr>
          <a:lstStyle/>
          <a:p>
            <a:pPr algn="l"/>
            <a:r>
              <a:rPr lang="en-US" dirty="0" smtClean="0"/>
              <a:t>Geospatial Examples</a:t>
            </a:r>
            <a:br>
              <a:rPr lang="en-US" dirty="0" smtClean="0"/>
            </a:br>
            <a:r>
              <a:rPr lang="en-US" dirty="0" smtClean="0"/>
              <a:t>on Cloud Infrastructure</a:t>
            </a:r>
            <a:endParaRPr lang="en-US" dirty="0"/>
          </a:p>
        </p:txBody>
      </p:sp>
      <p:sp>
        <p:nvSpPr>
          <p:cNvPr id="3" name="Content Placeholder 2"/>
          <p:cNvSpPr>
            <a:spLocks noGrp="1"/>
          </p:cNvSpPr>
          <p:nvPr>
            <p:ph sz="half" idx="1"/>
          </p:nvPr>
        </p:nvSpPr>
        <p:spPr>
          <a:xfrm>
            <a:off x="152400" y="1143000"/>
            <a:ext cx="5638800" cy="5105400"/>
          </a:xfrm>
        </p:spPr>
        <p:txBody>
          <a:bodyPr>
            <a:normAutofit fontScale="92500" lnSpcReduction="10000"/>
          </a:bodyPr>
          <a:lstStyle/>
          <a:p>
            <a:r>
              <a:rPr lang="en-US" sz="2800" dirty="0" smtClean="0"/>
              <a:t>Image processing and mining</a:t>
            </a:r>
          </a:p>
          <a:p>
            <a:pPr lvl="1"/>
            <a:r>
              <a:rPr lang="en-US" sz="2400" dirty="0" smtClean="0"/>
              <a:t>SAR Images from Polar Grid (</a:t>
            </a:r>
            <a:r>
              <a:rPr lang="en-US" sz="2400" dirty="0" err="1" smtClean="0"/>
              <a:t>Matlab</a:t>
            </a:r>
            <a:r>
              <a:rPr lang="en-US" sz="2400" dirty="0" smtClean="0"/>
              <a:t>)</a:t>
            </a:r>
          </a:p>
          <a:p>
            <a:pPr lvl="1"/>
            <a:r>
              <a:rPr lang="en-US" sz="2400" dirty="0" smtClean="0"/>
              <a:t>Apply to 20 TB of data</a:t>
            </a:r>
          </a:p>
          <a:p>
            <a:pPr lvl="1"/>
            <a:r>
              <a:rPr lang="en-US" dirty="0" smtClean="0"/>
              <a:t>Could use MapReduce</a:t>
            </a:r>
            <a:endParaRPr lang="en-US" sz="2400" dirty="0" smtClean="0"/>
          </a:p>
          <a:p>
            <a:r>
              <a:rPr lang="en-US" sz="2800" dirty="0" smtClean="0"/>
              <a:t>Flood modeling </a:t>
            </a:r>
          </a:p>
          <a:p>
            <a:pPr lvl="1"/>
            <a:r>
              <a:rPr lang="en-US" sz="2400" dirty="0" smtClean="0"/>
              <a:t>Chaining flood models over a geographic area. </a:t>
            </a:r>
          </a:p>
          <a:p>
            <a:pPr lvl="1"/>
            <a:r>
              <a:rPr lang="en-US" sz="2400" dirty="0" smtClean="0"/>
              <a:t>Parameter fits and inversion problems.</a:t>
            </a:r>
          </a:p>
          <a:p>
            <a:pPr lvl="1"/>
            <a:r>
              <a:rPr lang="en-US" dirty="0" smtClean="0"/>
              <a:t>Deploy Services on Clouds – current models do not need parallelism</a:t>
            </a:r>
            <a:endParaRPr lang="en-US" sz="2400" dirty="0" smtClean="0"/>
          </a:p>
          <a:p>
            <a:r>
              <a:rPr lang="en-US" sz="2600" dirty="0" smtClean="0"/>
              <a:t>Real time GPS processing (QuakeSim)</a:t>
            </a:r>
          </a:p>
          <a:p>
            <a:pPr lvl="1"/>
            <a:r>
              <a:rPr lang="en-US" sz="2200" dirty="0" smtClean="0"/>
              <a:t>Services and Brokers (publish subscribe Sensor Aggregators) on clouds</a:t>
            </a:r>
          </a:p>
          <a:p>
            <a:pPr lvl="1"/>
            <a:r>
              <a:rPr lang="en-US" sz="2200" dirty="0" smtClean="0"/>
              <a:t>Performance issues not critical</a:t>
            </a:r>
          </a:p>
          <a:p>
            <a:pPr>
              <a:buNone/>
            </a:pPr>
            <a:endParaRPr lang="en-US" sz="2600" dirty="0" smtClean="0"/>
          </a:p>
          <a:p>
            <a:pPr>
              <a:buNone/>
            </a:pPr>
            <a:endParaRPr lang="en-US" sz="2600" dirty="0" smtClean="0"/>
          </a:p>
          <a:p>
            <a:pPr>
              <a:buNone/>
            </a:pPr>
            <a:endParaRPr lang="en-US" sz="2600" dirty="0" smtClean="0"/>
          </a:p>
          <a:p>
            <a:pPr lvl="1"/>
            <a:endParaRPr lang="en-US" sz="2200" dirty="0" smtClean="0"/>
          </a:p>
        </p:txBody>
      </p:sp>
      <p:pic>
        <p:nvPicPr>
          <p:cNvPr id="5" name="Picture 4" descr="orignial.png"/>
          <p:cNvPicPr>
            <a:picLocks noChangeAspect="1"/>
          </p:cNvPicPr>
          <p:nvPr/>
        </p:nvPicPr>
        <p:blipFill>
          <a:blip r:embed="rId3" cstate="print"/>
          <a:srcRect l="4918" t="2188" r="6557"/>
          <a:stretch>
            <a:fillRect/>
          </a:stretch>
        </p:blipFill>
        <p:spPr>
          <a:xfrm>
            <a:off x="5791200" y="457200"/>
            <a:ext cx="2971800" cy="2460617"/>
          </a:xfrm>
          <a:prstGeom prst="rect">
            <a:avLst/>
          </a:prstGeom>
        </p:spPr>
      </p:pic>
      <p:pic>
        <p:nvPicPr>
          <p:cNvPr id="6" name="Picture 5" descr="wiener4-4.png"/>
          <p:cNvPicPr>
            <a:picLocks noChangeAspect="1"/>
          </p:cNvPicPr>
          <p:nvPr/>
        </p:nvPicPr>
        <p:blipFill>
          <a:blip r:embed="rId4" cstate="print"/>
          <a:srcRect l="4099" r="5732"/>
          <a:stretch>
            <a:fillRect/>
          </a:stretch>
        </p:blipFill>
        <p:spPr>
          <a:xfrm>
            <a:off x="5793075" y="3926317"/>
            <a:ext cx="2969925" cy="2474483"/>
          </a:xfrm>
          <a:prstGeom prst="rect">
            <a:avLst/>
          </a:prstGeom>
        </p:spPr>
      </p:pic>
      <p:cxnSp>
        <p:nvCxnSpPr>
          <p:cNvPr id="8" name="Straight Arrow Connector 7"/>
          <p:cNvCxnSpPr/>
          <p:nvPr/>
        </p:nvCxnSpPr>
        <p:spPr>
          <a:xfrm rot="5400000">
            <a:off x="6722910" y="3435781"/>
            <a:ext cx="1035930" cy="1588"/>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6165998" y="3200400"/>
            <a:ext cx="844402" cy="461665"/>
          </a:xfrm>
          <a:prstGeom prst="rect">
            <a:avLst/>
          </a:prstGeom>
          <a:noFill/>
        </p:spPr>
        <p:txBody>
          <a:bodyPr wrap="none" rtlCol="0">
            <a:spAutoFit/>
          </a:bodyPr>
          <a:lstStyle/>
          <a:p>
            <a:r>
              <a:rPr lang="en-US" sz="2400" b="1" dirty="0" smtClean="0">
                <a:solidFill>
                  <a:srgbClr val="FF0000"/>
                </a:solidFill>
              </a:rPr>
              <a:t>Filter</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AAA53467-3A83-4390-AFDC-39710604A0CA}" type="slidenum">
              <a:rPr lang="en-US">
                <a:solidFill>
                  <a:srgbClr val="FFFFFF"/>
                </a:solidFill>
              </a:rPr>
              <a:pPr>
                <a:defRPr/>
              </a:pPr>
              <a:t>2</a:t>
            </a:fld>
            <a:endParaRPr lang="en-US">
              <a:solidFill>
                <a:srgbClr val="FFFFFF"/>
              </a:solidFill>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fontAlgn="base">
              <a:spcBef>
                <a:spcPct val="0"/>
              </a:spcBef>
              <a:spcAft>
                <a:spcPct val="0"/>
              </a:spcAft>
              <a:defRPr/>
            </a:pPr>
            <a:fld id="{FF24BA25-D65D-403A-85C2-9B54B8BAC290}" type="slidenum">
              <a:rPr lang="en-US" sz="1000">
                <a:solidFill>
                  <a:srgbClr val="FFFFFF"/>
                </a:solidFill>
                <a:effectLst>
                  <a:outerShdw blurRad="38100" dist="38100" dir="2700000" algn="tl">
                    <a:srgbClr val="000000"/>
                  </a:outerShdw>
                </a:effectLst>
                <a:latin typeface="Verdana" pitchFamily="34" charset="0"/>
              </a:rPr>
              <a:pPr algn="r" fontAlgn="base">
                <a:spcBef>
                  <a:spcPct val="0"/>
                </a:spcBef>
                <a:spcAft>
                  <a:spcPct val="0"/>
                </a:spcAft>
                <a:defRPr/>
              </a:pPr>
              <a:t>2</a:t>
            </a:fld>
            <a:endParaRPr lang="en-US" sz="1000">
              <a:solidFill>
                <a:srgbClr val="FFFFFF"/>
              </a:solidFill>
              <a:effectLst>
                <a:outerShdw blurRad="38100" dist="38100" dir="2700000" algn="tl">
                  <a:srgbClr val="000000"/>
                </a:outerShdw>
              </a:effectLst>
              <a:latin typeface="Verdana" pitchFamily="34" charset="0"/>
            </a:endParaRPr>
          </a:p>
        </p:txBody>
      </p:sp>
      <p:sp>
        <p:nvSpPr>
          <p:cNvPr id="26628" name="Rectangle 2"/>
          <p:cNvSpPr>
            <a:spLocks noGrp="1" noChangeArrowheads="1"/>
          </p:cNvSpPr>
          <p:nvPr>
            <p:ph type="title" idx="4294967295"/>
          </p:nvPr>
        </p:nvSpPr>
        <p:spPr>
          <a:xfrm>
            <a:off x="0" y="0"/>
            <a:ext cx="9144000" cy="838200"/>
          </a:xfrm>
        </p:spPr>
        <p:txBody>
          <a:bodyPr/>
          <a:lstStyle/>
          <a:p>
            <a:pPr eaLnBrk="1" hangingPunct="1"/>
            <a:r>
              <a:rPr lang="en-US" smtClean="0"/>
              <a:t>What is Cyberinfrastructure</a:t>
            </a:r>
          </a:p>
        </p:txBody>
      </p:sp>
      <p:sp>
        <p:nvSpPr>
          <p:cNvPr id="26629" name="Rectangle 3"/>
          <p:cNvSpPr>
            <a:spLocks noGrp="1" noChangeArrowheads="1"/>
          </p:cNvSpPr>
          <p:nvPr>
            <p:ph type="body" idx="4294967295"/>
          </p:nvPr>
        </p:nvSpPr>
        <p:spPr>
          <a:xfrm>
            <a:off x="0" y="990600"/>
            <a:ext cx="8991600" cy="5638800"/>
          </a:xfrm>
        </p:spPr>
        <p:txBody>
          <a:bodyPr/>
          <a:lstStyle/>
          <a:p>
            <a:pPr eaLnBrk="1" hangingPunct="1"/>
            <a:r>
              <a:rPr lang="en-US" sz="2400" smtClean="0"/>
              <a:t>Cyberinfrastructure is (from NSF) infrastructure that supports </a:t>
            </a:r>
            <a:r>
              <a:rPr lang="en-US" sz="2400" smtClean="0">
                <a:solidFill>
                  <a:srgbClr val="FFFF00"/>
                </a:solidFill>
              </a:rPr>
              <a:t>distributed research and learning</a:t>
            </a:r>
            <a:r>
              <a:rPr lang="en-US" sz="2400" smtClean="0"/>
              <a:t> (</a:t>
            </a:r>
            <a:r>
              <a:rPr lang="en-US" sz="2400" smtClean="0">
                <a:solidFill>
                  <a:srgbClr val="FFFF00"/>
                </a:solidFill>
              </a:rPr>
              <a:t>e-Science, e-Research, e-Education</a:t>
            </a:r>
            <a:r>
              <a:rPr lang="en-US" sz="2400" smtClean="0"/>
              <a:t>) </a:t>
            </a:r>
          </a:p>
          <a:p>
            <a:pPr lvl="1" eaLnBrk="1" hangingPunct="1"/>
            <a:r>
              <a:rPr lang="en-US" smtClean="0"/>
              <a:t>Links data, people, computers</a:t>
            </a:r>
          </a:p>
          <a:p>
            <a:pPr eaLnBrk="1" hangingPunct="1"/>
            <a:r>
              <a:rPr lang="en-US" sz="2400" smtClean="0"/>
              <a:t>Exploits </a:t>
            </a:r>
            <a:r>
              <a:rPr lang="en-US" sz="2400" smtClean="0">
                <a:solidFill>
                  <a:srgbClr val="FFFF00"/>
                </a:solidFill>
              </a:rPr>
              <a:t>Internet technology</a:t>
            </a:r>
            <a:r>
              <a:rPr lang="en-US" sz="2400" smtClean="0"/>
              <a:t> (</a:t>
            </a:r>
            <a:r>
              <a:rPr lang="en-US" sz="2400" smtClean="0">
                <a:solidFill>
                  <a:srgbClr val="FFFF00"/>
                </a:solidFill>
              </a:rPr>
              <a:t>Web2.0 </a:t>
            </a:r>
            <a:r>
              <a:rPr lang="en-US" sz="2400" smtClean="0"/>
              <a:t>and </a:t>
            </a:r>
            <a:r>
              <a:rPr lang="en-US" sz="2400" smtClean="0">
                <a:solidFill>
                  <a:srgbClr val="FFFF00"/>
                </a:solidFill>
              </a:rPr>
              <a:t>Clouds</a:t>
            </a:r>
            <a:r>
              <a:rPr lang="en-US" sz="2400" smtClean="0"/>
              <a:t>) adding (via </a:t>
            </a:r>
            <a:r>
              <a:rPr lang="en-US" sz="2400" smtClean="0">
                <a:solidFill>
                  <a:srgbClr val="FFFF00"/>
                </a:solidFill>
              </a:rPr>
              <a:t>Grid</a:t>
            </a:r>
            <a:r>
              <a:rPr lang="en-US" sz="2400" smtClean="0"/>
              <a:t> technology) management, security, supercomputers etc.</a:t>
            </a:r>
          </a:p>
          <a:p>
            <a:pPr eaLnBrk="1" hangingPunct="1"/>
            <a:r>
              <a:rPr lang="en-US" sz="2400" smtClean="0"/>
              <a:t>It has two aspects: </a:t>
            </a:r>
            <a:r>
              <a:rPr lang="en-US" sz="2400" smtClean="0">
                <a:solidFill>
                  <a:srgbClr val="FFFF00"/>
                </a:solidFill>
              </a:rPr>
              <a:t>parallel </a:t>
            </a:r>
            <a:r>
              <a:rPr lang="en-US" sz="2400" smtClean="0"/>
              <a:t>– low latency (microseconds) between nodes and </a:t>
            </a:r>
            <a:r>
              <a:rPr lang="en-US" sz="2400" smtClean="0">
                <a:solidFill>
                  <a:srgbClr val="FFFF00"/>
                </a:solidFill>
              </a:rPr>
              <a:t>distributed</a:t>
            </a:r>
            <a:r>
              <a:rPr lang="en-US" sz="2400" smtClean="0"/>
              <a:t> – highish latency (milliseconds) between nodes</a:t>
            </a:r>
          </a:p>
          <a:p>
            <a:pPr eaLnBrk="1" hangingPunct="1"/>
            <a:r>
              <a:rPr lang="en-US" sz="2400" smtClean="0"/>
              <a:t>Parallel needed to get </a:t>
            </a:r>
            <a:r>
              <a:rPr lang="en-US" sz="2400" smtClean="0">
                <a:solidFill>
                  <a:srgbClr val="FFFF00"/>
                </a:solidFill>
              </a:rPr>
              <a:t>high performance</a:t>
            </a:r>
            <a:r>
              <a:rPr lang="en-US" sz="2400" smtClean="0"/>
              <a:t> on </a:t>
            </a:r>
            <a:r>
              <a:rPr lang="en-US" sz="2400" smtClean="0">
                <a:solidFill>
                  <a:srgbClr val="FFFF00"/>
                </a:solidFill>
              </a:rPr>
              <a:t>individual</a:t>
            </a:r>
            <a:r>
              <a:rPr lang="en-US" sz="2400" smtClean="0"/>
              <a:t> large simulations, data analysis etc.; must </a:t>
            </a:r>
            <a:r>
              <a:rPr lang="en-US" sz="2400" smtClean="0">
                <a:solidFill>
                  <a:srgbClr val="FFFF00"/>
                </a:solidFill>
              </a:rPr>
              <a:t>decompose problem</a:t>
            </a:r>
          </a:p>
          <a:p>
            <a:pPr eaLnBrk="1" hangingPunct="1"/>
            <a:r>
              <a:rPr lang="en-US" sz="2400" smtClean="0"/>
              <a:t>Distributed aspect </a:t>
            </a:r>
            <a:r>
              <a:rPr lang="en-US" sz="2400" smtClean="0">
                <a:solidFill>
                  <a:srgbClr val="FFFF00"/>
                </a:solidFill>
              </a:rPr>
              <a:t>integrates</a:t>
            </a:r>
            <a:r>
              <a:rPr lang="en-US" sz="2400" smtClean="0"/>
              <a:t> already distinct components – especially natural for data (as in biology databases etc.)</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p>
            <a:fld id="{99F96EE9-80A2-4337-BB3B-8BDE320BC204}" type="slidenum">
              <a:rPr lang="en-US" smtClean="0"/>
              <a:pPr/>
              <a:t>20</a:t>
            </a:fld>
            <a:endParaRPr lang="en-US" smtClean="0"/>
          </a:p>
        </p:txBody>
      </p:sp>
      <p:pic>
        <p:nvPicPr>
          <p:cNvPr id="14339" name="Picture 7" descr="Picture2"/>
          <p:cNvPicPr>
            <a:picLocks noGrp="1" noChangeAspect="1" noChangeArrowheads="1"/>
          </p:cNvPicPr>
          <p:nvPr>
            <p:ph idx="4294967295"/>
          </p:nvPr>
        </p:nvPicPr>
        <p:blipFill>
          <a:blip r:embed="rId3" cstate="print"/>
          <a:srcRect/>
          <a:stretch>
            <a:fillRect/>
          </a:stretch>
        </p:blipFill>
        <p:spPr>
          <a:xfrm>
            <a:off x="914400" y="0"/>
            <a:ext cx="8229600" cy="6835533"/>
          </a:xfrm>
        </p:spPr>
      </p:pic>
      <p:sp>
        <p:nvSpPr>
          <p:cNvPr id="4" name="TextBox 3"/>
          <p:cNvSpPr txBox="1"/>
          <p:nvPr/>
        </p:nvSpPr>
        <p:spPr>
          <a:xfrm>
            <a:off x="0" y="1295400"/>
            <a:ext cx="2590800" cy="1938992"/>
          </a:xfrm>
          <a:prstGeom prst="rect">
            <a:avLst/>
          </a:prstGeom>
          <a:noFill/>
        </p:spPr>
        <p:txBody>
          <a:bodyPr wrap="square" rtlCol="0">
            <a:spAutoFit/>
          </a:bodyPr>
          <a:lstStyle/>
          <a:p>
            <a:r>
              <a:rPr lang="en-US" sz="2000" b="1" dirty="0" smtClean="0"/>
              <a:t>Lightweight Cyberinfrastructure to support mobile Data gathering expeditions plus classic central resources (as a cloud)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C:\Documents and Settings\Geoffrey Fox\Desktop\Cresis\NEEM_2008.jpg"/>
          <p:cNvPicPr>
            <a:picLocks noChangeAspect="1" noChangeArrowheads="1"/>
          </p:cNvPicPr>
          <p:nvPr/>
        </p:nvPicPr>
        <p:blipFill>
          <a:blip r:embed="rId3" cstate="print"/>
          <a:srcRect/>
          <a:stretch>
            <a:fillRect/>
          </a:stretch>
        </p:blipFill>
        <p:spPr bwMode="auto">
          <a:xfrm>
            <a:off x="0" y="1660525"/>
            <a:ext cx="9144000" cy="5197475"/>
          </a:xfrm>
          <a:prstGeom prst="rect">
            <a:avLst/>
          </a:prstGeom>
          <a:noFill/>
          <a:ln w="9525">
            <a:noFill/>
            <a:miter lim="800000"/>
            <a:headEnd/>
            <a:tailEnd/>
          </a:ln>
        </p:spPr>
      </p:pic>
      <p:sp>
        <p:nvSpPr>
          <p:cNvPr id="17411" name="Title 6"/>
          <p:cNvSpPr>
            <a:spLocks noGrp="1"/>
          </p:cNvSpPr>
          <p:nvPr>
            <p:ph type="title"/>
          </p:nvPr>
        </p:nvSpPr>
        <p:spPr>
          <a:xfrm>
            <a:off x="0" y="0"/>
            <a:ext cx="9144000" cy="838200"/>
          </a:xfrm>
        </p:spPr>
        <p:txBody>
          <a:bodyPr/>
          <a:lstStyle/>
          <a:p>
            <a:r>
              <a:rPr lang="en-US" smtClean="0"/>
              <a:t>NEEM 2008 Base Station</a:t>
            </a:r>
          </a:p>
        </p:txBody>
      </p:sp>
      <p:sp>
        <p:nvSpPr>
          <p:cNvPr id="4" name="Slide Number Placeholder 3"/>
          <p:cNvSpPr>
            <a:spLocks noGrp="1"/>
          </p:cNvSpPr>
          <p:nvPr>
            <p:ph type="sldNum" sz="quarter" idx="12"/>
          </p:nvPr>
        </p:nvSpPr>
        <p:spPr/>
        <p:txBody>
          <a:bodyPr/>
          <a:lstStyle/>
          <a:p>
            <a:pPr>
              <a:defRPr/>
            </a:pPr>
            <a:fld id="{04177809-C664-4D4A-AE0D-41DF78D0F251}" type="slidenum">
              <a:rPr lang="en-US" smtClean="0"/>
              <a:pPr>
                <a:defRPr/>
              </a:pPr>
              <a:t>21</a:t>
            </a:fld>
            <a:endParaRPr lang="en-US"/>
          </a:p>
        </p:txBody>
      </p:sp>
      <p:pic>
        <p:nvPicPr>
          <p:cNvPr id="118787" name="Picture 3" descr="C:\Documents and Settings\Geoffrey Fox\Desktop\Cresis\base_system_NEEM_in_tent_2008.jpg"/>
          <p:cNvPicPr>
            <a:picLocks noChangeAspect="1" noChangeArrowheads="1"/>
          </p:cNvPicPr>
          <p:nvPr/>
        </p:nvPicPr>
        <p:blipFill>
          <a:blip r:embed="rId4" cstate="print"/>
          <a:srcRect/>
          <a:stretch>
            <a:fillRect/>
          </a:stretch>
        </p:blipFill>
        <p:spPr bwMode="auto">
          <a:xfrm>
            <a:off x="120650" y="828675"/>
            <a:ext cx="8947150" cy="5953125"/>
          </a:xfrm>
          <a:prstGeom prst="rect">
            <a:avLst/>
          </a:prstGeom>
          <a:noFill/>
          <a:ln w="9525">
            <a:noFill/>
            <a:miter lim="800000"/>
            <a:headEnd/>
            <a:tailEnd/>
          </a:ln>
        </p:spPr>
      </p:pic>
      <p:pic>
        <p:nvPicPr>
          <p:cNvPr id="118788" name="Picture 4" descr="C:\Documents and Settings\Geoffrey Fox\Desktop\Cresis\satellite_NEEM_2008.jpg"/>
          <p:cNvPicPr>
            <a:picLocks noChangeAspect="1" noChangeArrowheads="1"/>
          </p:cNvPicPr>
          <p:nvPr/>
        </p:nvPicPr>
        <p:blipFill>
          <a:blip r:embed="rId5" cstate="print"/>
          <a:srcRect/>
          <a:stretch>
            <a:fillRect/>
          </a:stretch>
        </p:blipFill>
        <p:spPr bwMode="auto">
          <a:xfrm>
            <a:off x="0" y="796925"/>
            <a:ext cx="5943600" cy="6061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calcmode="lin" valueType="num">
                                      <p:cBhvr additive="base">
                                        <p:cTn id="7" dur="500" fill="hold"/>
                                        <p:tgtEl>
                                          <p:spTgt spid="118787"/>
                                        </p:tgtEl>
                                        <p:attrNameLst>
                                          <p:attrName>ppt_x</p:attrName>
                                        </p:attrNameLst>
                                      </p:cBhvr>
                                      <p:tavLst>
                                        <p:tav tm="0">
                                          <p:val>
                                            <p:strVal val="#ppt_x"/>
                                          </p:val>
                                        </p:tav>
                                        <p:tav tm="100000">
                                          <p:val>
                                            <p:strVal val="#ppt_x"/>
                                          </p:val>
                                        </p:tav>
                                      </p:tavLst>
                                    </p:anim>
                                    <p:anim calcmode="lin" valueType="num">
                                      <p:cBhvr additive="base">
                                        <p:cTn id="8" dur="500" fill="hold"/>
                                        <p:tgtEl>
                                          <p:spTgt spid="1187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8788"/>
                                        </p:tgtEl>
                                        <p:attrNameLst>
                                          <p:attrName>style.visibility</p:attrName>
                                        </p:attrNameLst>
                                      </p:cBhvr>
                                      <p:to>
                                        <p:strVal val="visible"/>
                                      </p:to>
                                    </p:set>
                                    <p:anim calcmode="lin" valueType="num">
                                      <p:cBhvr additive="base">
                                        <p:cTn id="13" dur="500" fill="hold"/>
                                        <p:tgtEl>
                                          <p:spTgt spid="118788"/>
                                        </p:tgtEl>
                                        <p:attrNameLst>
                                          <p:attrName>ppt_x</p:attrName>
                                        </p:attrNameLst>
                                      </p:cBhvr>
                                      <p:tavLst>
                                        <p:tav tm="0">
                                          <p:val>
                                            <p:strVal val="0-#ppt_w/2"/>
                                          </p:val>
                                        </p:tav>
                                        <p:tav tm="100000">
                                          <p:val>
                                            <p:strVal val="#ppt_x"/>
                                          </p:val>
                                        </p:tav>
                                      </p:tavLst>
                                    </p:anim>
                                    <p:anim calcmode="lin" valueType="num">
                                      <p:cBhvr additive="base">
                                        <p:cTn id="14" dur="500" fill="hold"/>
                                        <p:tgtEl>
                                          <p:spTgt spid="1187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96379" y="1375927"/>
          <a:ext cx="8951242" cy="3435014"/>
        </p:xfrm>
        <a:graphic>
          <a:graphicData uri="http://schemas.openxmlformats.org/presentationml/2006/ole">
            <p:oleObj spid="_x0000_s268290" name="Document" r:id="rId4" imgW="5625893" imgH="2158921" progId="Word.Document.12">
              <p:link updateAutomatic="1"/>
            </p:oleObj>
          </a:graphicData>
        </a:graphic>
      </p:graphicFrame>
      <p:sp>
        <p:nvSpPr>
          <p:cNvPr id="3" name="Title 2"/>
          <p:cNvSpPr>
            <a:spLocks noGrp="1"/>
          </p:cNvSpPr>
          <p:nvPr>
            <p:ph type="title"/>
          </p:nvPr>
        </p:nvSpPr>
        <p:spPr>
          <a:xfrm>
            <a:off x="457200" y="194439"/>
            <a:ext cx="8229600" cy="1008296"/>
          </a:xfrm>
        </p:spPr>
        <p:txBody>
          <a:bodyPr/>
          <a:lstStyle/>
          <a:p>
            <a:r>
              <a:rPr lang="en-US" dirty="0" smtClean="0"/>
              <a:t>Data Sources</a:t>
            </a:r>
            <a:endParaRPr lang="en-US" dirty="0"/>
          </a:p>
        </p:txBody>
      </p:sp>
      <p:sp>
        <p:nvSpPr>
          <p:cNvPr id="4" name="TextBox 3"/>
          <p:cNvSpPr txBox="1"/>
          <p:nvPr/>
        </p:nvSpPr>
        <p:spPr>
          <a:xfrm>
            <a:off x="96379" y="4772451"/>
            <a:ext cx="8951241" cy="200054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t>Common Themes of Data Sources</a:t>
            </a:r>
          </a:p>
          <a:p>
            <a:pPr>
              <a:buFont typeface="Arial"/>
              <a:buChar char="•"/>
            </a:pPr>
            <a:r>
              <a:rPr lang="en-US" sz="2400" dirty="0" smtClean="0"/>
              <a:t> Focus on geospatial, environmental data sets</a:t>
            </a:r>
          </a:p>
          <a:p>
            <a:pPr lvl="1">
              <a:buFont typeface="Arial"/>
              <a:buChar char="•"/>
            </a:pPr>
            <a:r>
              <a:rPr lang="en-US" sz="2400" dirty="0" smtClean="0"/>
              <a:t> Data from computation and observation.</a:t>
            </a:r>
          </a:p>
          <a:p>
            <a:pPr>
              <a:buFont typeface="Arial"/>
              <a:buChar char="•"/>
            </a:pPr>
            <a:r>
              <a:rPr lang="en-US" sz="2400" dirty="0" smtClean="0"/>
              <a:t> Rapidly increasing data sizes</a:t>
            </a:r>
          </a:p>
          <a:p>
            <a:pPr>
              <a:buFont typeface="Arial"/>
              <a:buChar char="•"/>
            </a:pPr>
            <a:r>
              <a:rPr lang="en-US" sz="2400" dirty="0" smtClean="0"/>
              <a:t> Data and data processing pipelines are inseparable.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2426"/>
            <a:ext cx="8839200" cy="535476"/>
          </a:xfrm>
        </p:spPr>
        <p:txBody>
          <a:bodyPr>
            <a:normAutofit fontScale="90000"/>
          </a:bodyPr>
          <a:lstStyle/>
          <a:p>
            <a:r>
              <a:rPr lang="en-US" sz="3200" dirty="0" smtClean="0"/>
              <a:t>TeraGrid Example</a:t>
            </a:r>
            <a:r>
              <a:rPr lang="en-US" sz="3200" dirty="0" smtClean="0"/>
              <a:t>: Astrophysics</a:t>
            </a:r>
            <a:endParaRPr lang="en-US" sz="3200" dirty="0"/>
          </a:p>
        </p:txBody>
      </p:sp>
      <p:sp>
        <p:nvSpPr>
          <p:cNvPr id="3" name="Content Placeholder 2"/>
          <p:cNvSpPr>
            <a:spLocks noGrp="1"/>
          </p:cNvSpPr>
          <p:nvPr>
            <p:ph sz="half" idx="1"/>
          </p:nvPr>
        </p:nvSpPr>
        <p:spPr>
          <a:xfrm>
            <a:off x="0" y="1143000"/>
            <a:ext cx="5486400" cy="2431297"/>
          </a:xfrm>
        </p:spPr>
        <p:txBody>
          <a:bodyPr>
            <a:noAutofit/>
          </a:bodyPr>
          <a:lstStyle/>
          <a:p>
            <a:r>
              <a:rPr lang="en-US" sz="2400" b="0" dirty="0" smtClean="0"/>
              <a:t>Science: MHD and star formation; cosmology at galactic scales (6-1500 </a:t>
            </a:r>
            <a:r>
              <a:rPr lang="en-US" sz="2400" b="0" dirty="0" err="1" smtClean="0"/>
              <a:t>Mpc</a:t>
            </a:r>
            <a:r>
              <a:rPr lang="en-US" sz="2400" b="0" dirty="0" smtClean="0"/>
              <a:t>) with various components: star formation, radiation diffusion, dark matter</a:t>
            </a:r>
          </a:p>
          <a:p>
            <a:r>
              <a:rPr lang="en-US" sz="2400" b="0" dirty="0" smtClean="0"/>
              <a:t>Application: </a:t>
            </a:r>
            <a:r>
              <a:rPr lang="en-US" sz="2400" b="0" dirty="0" err="1" smtClean="0"/>
              <a:t>Enzo</a:t>
            </a:r>
            <a:r>
              <a:rPr lang="en-US" sz="2400" b="0" dirty="0" smtClean="0"/>
              <a:t> (loosely similar to: GASOLINE, etc.)</a:t>
            </a:r>
          </a:p>
          <a:p>
            <a:r>
              <a:rPr lang="en-US" sz="2400" b="0" dirty="0" smtClean="0"/>
              <a:t>Science Users: Norman, </a:t>
            </a:r>
            <a:r>
              <a:rPr lang="en-US" sz="2400" b="0" dirty="0" err="1" smtClean="0"/>
              <a:t>Kritsuk</a:t>
            </a:r>
            <a:r>
              <a:rPr lang="en-US" sz="2400" b="0" dirty="0" smtClean="0"/>
              <a:t> (UCSD), </a:t>
            </a:r>
            <a:r>
              <a:rPr lang="en-US" sz="2400" b="0" dirty="0" err="1" smtClean="0"/>
              <a:t>Cen</a:t>
            </a:r>
            <a:r>
              <a:rPr lang="en-US" sz="2400" b="0" dirty="0" smtClean="0"/>
              <a:t>, </a:t>
            </a:r>
            <a:r>
              <a:rPr lang="en-US" sz="2400" b="0" dirty="0" err="1" smtClean="0"/>
              <a:t>Ostriker</a:t>
            </a:r>
            <a:r>
              <a:rPr lang="en-US" sz="2400" b="0" dirty="0" smtClean="0"/>
              <a:t>, Wise (Princeton),  Abel (Stanford), Burns (Colorado), Bryan (Columbia), O’Shea (Michigan State), Kentucky, Germany, UK, Denmark, etc.</a:t>
            </a:r>
          </a:p>
        </p:txBody>
      </p:sp>
      <p:pic>
        <p:nvPicPr>
          <p:cNvPr id="6" name="P 24"/>
          <p:cNvPicPr>
            <a:picLocks noChangeAspect="1"/>
          </p:cNvPicPr>
          <p:nvPr/>
        </p:nvPicPr>
        <p:blipFill>
          <a:blip r:embed="rId3" cstate="print"/>
          <a:srcRect l="16320" t="4356" r="16320"/>
          <a:stretch>
            <a:fillRect/>
          </a:stretch>
        </p:blipFill>
        <p:spPr bwMode="auto">
          <a:xfrm>
            <a:off x="5394454" y="1371600"/>
            <a:ext cx="3749546" cy="3989016"/>
          </a:xfrm>
          <a:prstGeom prst="rect">
            <a:avLst/>
          </a:prstGeom>
          <a:solidFill>
            <a:schemeClr val="accent1"/>
          </a:solid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534400" cy="862714"/>
          </a:xfrm>
        </p:spPr>
        <p:txBody>
          <a:bodyPr>
            <a:normAutofit/>
          </a:bodyPr>
          <a:lstStyle/>
          <a:p>
            <a:r>
              <a:rPr lang="en-US" sz="3200" dirty="0" smtClean="0"/>
              <a:t>TeraGrid Example</a:t>
            </a:r>
            <a:r>
              <a:rPr lang="en-US" sz="3200" dirty="0" smtClean="0"/>
              <a:t>: Petascale Climate </a:t>
            </a:r>
            <a:r>
              <a:rPr lang="en-US" sz="3200" dirty="0" smtClean="0"/>
              <a:t>Simulations</a:t>
            </a:r>
            <a:endParaRPr lang="en-US" sz="3200" dirty="0"/>
          </a:p>
        </p:txBody>
      </p:sp>
      <p:sp>
        <p:nvSpPr>
          <p:cNvPr id="4" name="Content Placeholder 2"/>
          <p:cNvSpPr txBox="1">
            <a:spLocks/>
          </p:cNvSpPr>
          <p:nvPr/>
        </p:nvSpPr>
        <p:spPr bwMode="auto">
          <a:xfrm>
            <a:off x="0" y="1212906"/>
            <a:ext cx="9143999" cy="2236147"/>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marL="342900" lvl="0" indent="-342900" algn="l">
              <a:spcBef>
                <a:spcPct val="20000"/>
              </a:spcBef>
              <a:buClr>
                <a:schemeClr val="tx1"/>
              </a:buClr>
              <a:buSzPct val="100000"/>
              <a:buFont typeface="Wingdings" charset="2"/>
              <a:buChar char="§"/>
              <a:defRPr/>
            </a:pPr>
            <a:r>
              <a:rPr kumimoji="0" lang="en-US" b="0" i="0" u="none" strike="noStrike" kern="0" cap="none" spc="0" normalizeH="0" baseline="0" noProof="0" dirty="0" smtClean="0">
                <a:ln>
                  <a:noFill/>
                </a:ln>
                <a:solidFill>
                  <a:schemeClr val="tx1"/>
                </a:solidFill>
                <a:effectLst/>
                <a:uLnTx/>
                <a:uFillTx/>
                <a:latin typeface="Times New Roman" pitchFamily="18" charset="0"/>
                <a:ea typeface="Arial" pitchFamily="-112" charset="0"/>
                <a:cs typeface="Times New Roman" pitchFamily="18" charset="0"/>
              </a:rPr>
              <a:t>Science: </a:t>
            </a:r>
            <a:r>
              <a:rPr lang="en-US" b="0" kern="0" dirty="0" smtClean="0">
                <a:latin typeface="Times New Roman" pitchFamily="18" charset="0"/>
                <a:ea typeface="Arial" pitchFamily="-112" charset="0"/>
                <a:cs typeface="Times New Roman" pitchFamily="18" charset="0"/>
              </a:rPr>
              <a:t>Climate change decision support requires high-resolution, regional climate simulation capabilities, basic model improvements, larger ensemble sizes, longer runs, and new data assimilation capabilities. Opening petascale data services to a widening community of end users presents a significant infrastructural challenge.</a:t>
            </a:r>
          </a:p>
          <a:p>
            <a:pPr marL="800100" lvl="1" indent="-342900" algn="l">
              <a:spcBef>
                <a:spcPct val="20000"/>
              </a:spcBef>
              <a:buClr>
                <a:schemeClr val="tx1"/>
              </a:buClr>
              <a:buSzPct val="100000"/>
              <a:buFont typeface="Wingdings" charset="2"/>
              <a:buChar char="§"/>
              <a:defRPr/>
            </a:pPr>
            <a:r>
              <a:rPr lang="en-US" b="0" kern="0" dirty="0" smtClean="0">
                <a:latin typeface="Times New Roman" pitchFamily="18" charset="0"/>
                <a:ea typeface="Arial" pitchFamily="-112" charset="0"/>
                <a:cs typeface="Times New Roman" pitchFamily="18" charset="0"/>
              </a:rPr>
              <a:t>2008 WMS: We need faster higher resolution models to resolve important features, and better software, data management, analysis, </a:t>
            </a:r>
            <a:r>
              <a:rPr lang="en-US" b="0" kern="0" dirty="0" err="1" smtClean="0">
                <a:latin typeface="Times New Roman" pitchFamily="18" charset="0"/>
                <a:ea typeface="Arial" pitchFamily="-112" charset="0"/>
                <a:cs typeface="Times New Roman" pitchFamily="18" charset="0"/>
              </a:rPr>
              <a:t>viz</a:t>
            </a:r>
            <a:r>
              <a:rPr lang="en-US" b="0" kern="0" dirty="0" smtClean="0">
                <a:latin typeface="Times New Roman" pitchFamily="18" charset="0"/>
                <a:ea typeface="Arial" pitchFamily="-112" charset="0"/>
                <a:cs typeface="Times New Roman" pitchFamily="18" charset="0"/>
              </a:rPr>
              <a:t>, and a global VO that can develop models and evaluate outputs</a:t>
            </a:r>
          </a:p>
          <a:p>
            <a:pPr marL="342900" lvl="0" indent="-342900" algn="l">
              <a:spcBef>
                <a:spcPct val="20000"/>
              </a:spcBef>
              <a:buClr>
                <a:schemeClr val="tx1"/>
              </a:buClr>
              <a:buSzPct val="100000"/>
              <a:buFont typeface="Wingdings" charset="2"/>
              <a:buChar char="§"/>
              <a:defRPr/>
            </a:pPr>
            <a:r>
              <a:rPr kumimoji="0" lang="en-US" b="0" i="0" u="none" strike="noStrike" kern="0" cap="none" spc="0" normalizeH="0" baseline="0" noProof="0" dirty="0" smtClean="0">
                <a:ln>
                  <a:noFill/>
                </a:ln>
                <a:solidFill>
                  <a:schemeClr val="tx1"/>
                </a:solidFill>
                <a:effectLst/>
                <a:uLnTx/>
                <a:uFillTx/>
                <a:latin typeface="Times New Roman" pitchFamily="18" charset="0"/>
                <a:ea typeface="Arial" pitchFamily="-112" charset="0"/>
                <a:cs typeface="Times New Roman" pitchFamily="18" charset="0"/>
              </a:rPr>
              <a:t>Applications: </a:t>
            </a:r>
            <a:r>
              <a:rPr lang="en-US" b="0" kern="0" dirty="0" smtClean="0">
                <a:latin typeface="Times New Roman" pitchFamily="18" charset="0"/>
                <a:ea typeface="Arial" pitchFamily="-112" charset="0"/>
                <a:cs typeface="Times New Roman" pitchFamily="18" charset="0"/>
              </a:rPr>
              <a:t>many, including: CCSM (climate system, deep), NRCM (regional climate, deep), WRF (meteorology, deep), NCL/NCO (analysis tools, wide), ESG (data, wide)</a:t>
            </a:r>
            <a:endParaRPr lang="en-US" b="0" kern="0" dirty="0" smtClean="0">
              <a:solidFill>
                <a:srgbClr val="FF0000"/>
              </a:solidFill>
              <a:latin typeface="Times New Roman" pitchFamily="18" charset="0"/>
              <a:ea typeface="Arial" pitchFamily="-112" charset="0"/>
              <a:cs typeface="Times New Roman" pitchFamily="18" charset="0"/>
            </a:endParaRPr>
          </a:p>
          <a:p>
            <a:pPr marL="342900" lvl="0" indent="-342900" algn="l">
              <a:spcBef>
                <a:spcPct val="20000"/>
              </a:spcBef>
              <a:buClr>
                <a:schemeClr val="tx1"/>
              </a:buClr>
              <a:buSzPct val="100000"/>
              <a:buFont typeface="Wingdings" charset="2"/>
              <a:buChar char="§"/>
              <a:defRPr/>
            </a:pPr>
            <a:r>
              <a:rPr kumimoji="0" lang="en-US" b="0" i="0" u="none" strike="noStrike" kern="0" cap="none" spc="0" normalizeH="0" baseline="0" noProof="0" dirty="0" smtClean="0">
                <a:ln>
                  <a:noFill/>
                </a:ln>
                <a:solidFill>
                  <a:schemeClr val="tx1"/>
                </a:solidFill>
                <a:effectLst/>
                <a:uLnTx/>
                <a:uFillTx/>
                <a:latin typeface="Times New Roman" pitchFamily="18" charset="0"/>
                <a:ea typeface="Arial" pitchFamily="-112" charset="0"/>
                <a:cs typeface="Times New Roman" pitchFamily="18" charset="0"/>
              </a:rPr>
              <a:t>Science Users: many, including</a:t>
            </a:r>
            <a:r>
              <a:rPr kumimoji="0" lang="en-US" b="0" i="0" u="none" strike="noStrike" kern="0" cap="none" spc="0" normalizeH="0" noProof="0" dirty="0" smtClean="0">
                <a:ln>
                  <a:noFill/>
                </a:ln>
                <a:solidFill>
                  <a:schemeClr val="tx1"/>
                </a:solidFill>
                <a:effectLst/>
                <a:uLnTx/>
                <a:uFillTx/>
                <a:latin typeface="Times New Roman" pitchFamily="18" charset="0"/>
                <a:ea typeface="Arial" pitchFamily="-112" charset="0"/>
                <a:cs typeface="Times New Roman" pitchFamily="18" charset="0"/>
              </a:rPr>
              <a:t> both large (</a:t>
            </a:r>
            <a:r>
              <a:rPr lang="en-US" b="0" kern="0" dirty="0" smtClean="0">
                <a:latin typeface="Times New Roman" pitchFamily="18" charset="0"/>
                <a:ea typeface="Arial" pitchFamily="-112" charset="0"/>
                <a:cs typeface="Times New Roman" pitchFamily="18" charset="0"/>
              </a:rPr>
              <a:t>e.g., IPCC, WCRP)</a:t>
            </a:r>
            <a:r>
              <a:rPr kumimoji="0" lang="en-US" b="0" i="0" u="none" strike="noStrike" kern="0" cap="none" spc="0" normalizeH="0" noProof="0" dirty="0" smtClean="0">
                <a:ln>
                  <a:noFill/>
                </a:ln>
                <a:solidFill>
                  <a:schemeClr val="tx1"/>
                </a:solidFill>
                <a:effectLst/>
                <a:uLnTx/>
                <a:uFillTx/>
                <a:latin typeface="Times New Roman" pitchFamily="18" charset="0"/>
                <a:ea typeface="Arial" pitchFamily="-112" charset="0"/>
                <a:cs typeface="Times New Roman" pitchFamily="18" charset="0"/>
              </a:rPr>
              <a:t> and small groups; </a:t>
            </a:r>
          </a:p>
          <a:p>
            <a:pPr marL="800100" lvl="1" indent="-342900" algn="l">
              <a:spcBef>
                <a:spcPct val="20000"/>
              </a:spcBef>
              <a:buClr>
                <a:schemeClr val="tx1"/>
              </a:buClr>
              <a:buSzPct val="100000"/>
              <a:buFont typeface="Wingdings" charset="2"/>
              <a:buChar char="§"/>
              <a:defRPr/>
            </a:pPr>
            <a:r>
              <a:rPr kumimoji="0" lang="en-US" b="0" i="0" u="none" strike="noStrike" kern="0" cap="none" spc="0" normalizeH="0" noProof="0" dirty="0" smtClean="0">
                <a:ln>
                  <a:noFill/>
                </a:ln>
                <a:solidFill>
                  <a:schemeClr val="tx1"/>
                </a:solidFill>
                <a:effectLst/>
                <a:uLnTx/>
                <a:uFillTx/>
                <a:latin typeface="Times New Roman" pitchFamily="18" charset="0"/>
                <a:ea typeface="Arial" pitchFamily="-112" charset="0"/>
                <a:cs typeface="Times New Roman" pitchFamily="18" charset="0"/>
              </a:rPr>
              <a:t>ESG federation </a:t>
            </a:r>
            <a:r>
              <a:rPr lang="en-US" b="0" kern="0" dirty="0" smtClean="0">
                <a:latin typeface="Times New Roman" pitchFamily="18" charset="0"/>
                <a:ea typeface="Arial" pitchFamily="-112" charset="0"/>
                <a:cs typeface="Times New Roman" pitchFamily="18" charset="0"/>
              </a:rPr>
              <a:t>includes &gt;17k users, 230 TB data, 500 journal papers (2 years)</a:t>
            </a:r>
            <a:endParaRPr kumimoji="0" lang="en-US" b="0" i="0" u="none" strike="noStrike" kern="0" cap="none" spc="0" normalizeH="0" baseline="0" noProof="0" dirty="0" smtClean="0">
              <a:ln>
                <a:noFill/>
              </a:ln>
              <a:solidFill>
                <a:schemeClr val="tx1"/>
              </a:solidFill>
              <a:effectLst/>
              <a:uLnTx/>
              <a:uFillTx/>
              <a:latin typeface="Times New Roman" pitchFamily="18" charset="0"/>
              <a:ea typeface="Arial" pitchFamily="-112" charset="0"/>
              <a:cs typeface="Times New Roman" pitchFamily="18" charset="0"/>
            </a:endParaRPr>
          </a:p>
        </p:txBody>
      </p:sp>
      <p:pic>
        <p:nvPicPr>
          <p:cNvPr id="12" name="Picture 11" descr="hiresmovie-poster.jpg"/>
          <p:cNvPicPr>
            <a:picLocks noChangeAspect="1"/>
          </p:cNvPicPr>
          <p:nvPr/>
        </p:nvPicPr>
        <p:blipFill>
          <a:blip r:embed="rId3" cstate="print"/>
          <a:stretch>
            <a:fillRect/>
          </a:stretch>
        </p:blipFill>
        <p:spPr>
          <a:xfrm>
            <a:off x="6629400" y="4648200"/>
            <a:ext cx="2385216" cy="2066278"/>
          </a:xfrm>
          <a:prstGeom prst="rect">
            <a:avLst/>
          </a:prstGeom>
        </p:spPr>
      </p:pic>
      <p:sp>
        <p:nvSpPr>
          <p:cNvPr id="14" name="Rectangle 13"/>
          <p:cNvSpPr/>
          <p:nvPr/>
        </p:nvSpPr>
        <p:spPr>
          <a:xfrm>
            <a:off x="6699251" y="3325734"/>
            <a:ext cx="2444750" cy="444224"/>
          </a:xfrm>
          <a:prstGeom prst="rect">
            <a:avLst/>
          </a:prstGeom>
        </p:spPr>
        <p:txBody>
          <a:bodyPr wrap="square">
            <a:spAutoFit/>
          </a:bodyPr>
          <a:lstStyle/>
          <a:p>
            <a:r>
              <a:rPr lang="en-US" sz="800" b="0" dirty="0" smtClean="0">
                <a:solidFill>
                  <a:schemeClr val="bg2"/>
                </a:solidFill>
                <a:latin typeface="+mn-lt"/>
                <a:cs typeface="Times"/>
              </a:rPr>
              <a:t>Realistic Antarctic sea-ice coverage generated from century-scale high resolution coupled climate simulation performed on Kraken (John Dennis, NCAR) </a:t>
            </a:r>
            <a:endParaRPr lang="en-US" sz="800" b="0" dirty="0">
              <a:solidFill>
                <a:schemeClr val="bg2"/>
              </a:solidFill>
              <a:latin typeface="+mn-lt"/>
              <a:cs typeface="Time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2425"/>
            <a:ext cx="8839200" cy="396759"/>
          </a:xfrm>
        </p:spPr>
        <p:txBody>
          <a:bodyPr>
            <a:noAutofit/>
          </a:bodyPr>
          <a:lstStyle/>
          <a:p>
            <a:r>
              <a:rPr lang="en-US" sz="3200" b="1" dirty="0" smtClean="0">
                <a:latin typeface="Times New Roman" pitchFamily="18" charset="0"/>
                <a:cs typeface="Times New Roman" pitchFamily="18" charset="0"/>
              </a:rPr>
              <a:t>TeraGrid Example</a:t>
            </a:r>
            <a:r>
              <a:rPr lang="en-US" sz="3200" b="1" dirty="0" smtClean="0">
                <a:latin typeface="Times New Roman" pitchFamily="18" charset="0"/>
                <a:cs typeface="Times New Roman" pitchFamily="18" charset="0"/>
              </a:rPr>
              <a:t>: Genomic Sciences</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0" y="1066800"/>
            <a:ext cx="9076109" cy="2509769"/>
          </a:xfrm>
        </p:spPr>
        <p:txBody>
          <a:bodyPr>
            <a:noAutofit/>
          </a:bodyPr>
          <a:lstStyle/>
          <a:p>
            <a:r>
              <a:rPr lang="en-US" sz="1800" b="0" dirty="0" smtClean="0">
                <a:latin typeface="Times New Roman" pitchFamily="18" charset="0"/>
                <a:cs typeface="Times New Roman" pitchFamily="18" charset="0"/>
              </a:rPr>
              <a:t>Science: many, ranging from </a:t>
            </a:r>
            <a:r>
              <a:rPr lang="en-US" sz="1800" b="0" i="1" dirty="0" smtClean="0">
                <a:latin typeface="Times New Roman" pitchFamily="18" charset="0"/>
                <a:cs typeface="Times New Roman" pitchFamily="18" charset="0"/>
              </a:rPr>
              <a:t>de </a:t>
            </a:r>
            <a:r>
              <a:rPr lang="en-US" sz="1800" b="0" dirty="0" smtClean="0">
                <a:latin typeface="Times New Roman" pitchFamily="18" charset="0"/>
                <a:cs typeface="Times New Roman" pitchFamily="18" charset="0"/>
              </a:rPr>
              <a:t>novo sequence analysis </a:t>
            </a:r>
            <a:r>
              <a:rPr lang="en-US" sz="1800" b="0" dirty="0" smtClean="0">
                <a:latin typeface="Times New Roman" pitchFamily="18" charset="0"/>
                <a:cs typeface="Times New Roman" pitchFamily="18" charset="0"/>
              </a:rPr>
              <a:t>to </a:t>
            </a:r>
            <a:r>
              <a:rPr lang="en-US" sz="1800" b="0" dirty="0" err="1" smtClean="0">
                <a:latin typeface="Times New Roman" pitchFamily="18" charset="0"/>
                <a:cs typeface="Times New Roman" pitchFamily="18" charset="0"/>
              </a:rPr>
              <a:t>resequencing</a:t>
            </a:r>
            <a:r>
              <a:rPr lang="en-US" sz="1800" b="0" dirty="0" smtClean="0">
                <a:latin typeface="Times New Roman" pitchFamily="18" charset="0"/>
                <a:cs typeface="Times New Roman" pitchFamily="18" charset="0"/>
              </a:rPr>
              <a:t>, including: genome sequencing of a single </a:t>
            </a:r>
            <a:r>
              <a:rPr lang="en-US" sz="1800" b="0" dirty="0" smtClean="0">
                <a:latin typeface="Times New Roman" pitchFamily="18" charset="0"/>
                <a:cs typeface="Times New Roman" pitchFamily="18" charset="0"/>
              </a:rPr>
              <a:t>organism; </a:t>
            </a:r>
            <a:r>
              <a:rPr lang="en-US" sz="1800" b="0" dirty="0" err="1" smtClean="0">
                <a:latin typeface="Times New Roman" pitchFamily="18" charset="0"/>
                <a:cs typeface="Times New Roman" pitchFamily="18" charset="0"/>
              </a:rPr>
              <a:t>metagenomic</a:t>
            </a:r>
            <a:r>
              <a:rPr lang="en-US" sz="1800" b="0" dirty="0" smtClean="0">
                <a:latin typeface="Times New Roman" pitchFamily="18" charset="0"/>
                <a:cs typeface="Times New Roman" pitchFamily="18" charset="0"/>
              </a:rPr>
              <a:t> </a:t>
            </a:r>
            <a:r>
              <a:rPr lang="en-US" sz="1800" b="0" dirty="0" smtClean="0">
                <a:latin typeface="Times New Roman" pitchFamily="18" charset="0"/>
                <a:cs typeface="Times New Roman" pitchFamily="18" charset="0"/>
              </a:rPr>
              <a:t>studies of entire populations of microbes; study </a:t>
            </a:r>
            <a:r>
              <a:rPr lang="en-US" sz="1800" b="0" dirty="0" smtClean="0">
                <a:latin typeface="Times New Roman" pitchFamily="18" charset="0"/>
                <a:cs typeface="Times New Roman" pitchFamily="18" charset="0"/>
              </a:rPr>
              <a:t>of single </a:t>
            </a:r>
            <a:r>
              <a:rPr lang="en-US" sz="1800" b="0" dirty="0" smtClean="0">
                <a:latin typeface="Times New Roman" pitchFamily="18" charset="0"/>
                <a:cs typeface="Times New Roman" pitchFamily="18" charset="0"/>
              </a:rPr>
              <a:t>base-pair mutations in DNA</a:t>
            </a:r>
          </a:p>
          <a:p>
            <a:r>
              <a:rPr lang="en-US" sz="1800" b="0" dirty="0" smtClean="0">
                <a:latin typeface="Times New Roman" pitchFamily="18" charset="0"/>
                <a:cs typeface="Times New Roman" pitchFamily="18" charset="0"/>
              </a:rPr>
              <a:t>Applications: e.g. ANL’s Metagenomics RAST server catering </a:t>
            </a:r>
            <a:r>
              <a:rPr lang="en-US" sz="1800" b="0" dirty="0" smtClean="0">
                <a:latin typeface="Times New Roman" pitchFamily="18" charset="0"/>
                <a:cs typeface="Times New Roman" pitchFamily="18" charset="0"/>
              </a:rPr>
              <a:t>to hundreds </a:t>
            </a:r>
            <a:r>
              <a:rPr lang="en-US" sz="1800" b="0" dirty="0" smtClean="0">
                <a:latin typeface="Times New Roman" pitchFamily="18" charset="0"/>
                <a:cs typeface="Times New Roman" pitchFamily="18" charset="0"/>
              </a:rPr>
              <a:t>of groups, Indiana’s SWIFT aiming to replace </a:t>
            </a:r>
            <a:r>
              <a:rPr lang="en-US" sz="1800" b="0" dirty="0" smtClean="0">
                <a:latin typeface="Times New Roman" pitchFamily="18" charset="0"/>
                <a:cs typeface="Times New Roman" pitchFamily="18" charset="0"/>
              </a:rPr>
              <a:t>BLASTX searches </a:t>
            </a:r>
            <a:r>
              <a:rPr lang="en-US" sz="1800" b="0" dirty="0" smtClean="0">
                <a:latin typeface="Times New Roman" pitchFamily="18" charset="0"/>
                <a:cs typeface="Times New Roman" pitchFamily="18" charset="0"/>
              </a:rPr>
              <a:t>for many bio groups, Maryland’s </a:t>
            </a:r>
            <a:r>
              <a:rPr lang="en-US" sz="1800" b="0" dirty="0" err="1" smtClean="0">
                <a:latin typeface="Times New Roman" pitchFamily="18" charset="0"/>
                <a:cs typeface="Times New Roman" pitchFamily="18" charset="0"/>
              </a:rPr>
              <a:t>CLOUDburst</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BioLinux</a:t>
            </a:r>
            <a:endParaRPr lang="en-US" sz="1800" b="0" dirty="0" smtClean="0">
              <a:solidFill>
                <a:srgbClr val="FF0000"/>
              </a:solidFill>
              <a:latin typeface="Times New Roman" pitchFamily="18" charset="0"/>
              <a:cs typeface="Times New Roman" pitchFamily="18" charset="0"/>
            </a:endParaRPr>
          </a:p>
          <a:p>
            <a:r>
              <a:rPr lang="en-US" sz="1800" b="0" dirty="0" smtClean="0">
                <a:latin typeface="Times New Roman" pitchFamily="18" charset="0"/>
                <a:cs typeface="Times New Roman" pitchFamily="18" charset="0"/>
              </a:rPr>
              <a:t>PIs: thousands</a:t>
            </a:r>
            <a:r>
              <a:rPr lang="en-US" sz="1800" b="0" dirty="0" smtClean="0">
                <a:solidFill>
                  <a:srgbClr val="000000"/>
                </a:solidFill>
                <a:latin typeface="Times New Roman" pitchFamily="18" charset="0"/>
                <a:cs typeface="Times New Roman" pitchFamily="18" charset="0"/>
              </a:rPr>
              <a:t> of users and developers, e.g. Meyer (ANL), </a:t>
            </a:r>
            <a:r>
              <a:rPr lang="en-US" sz="1800" b="0" dirty="0" smtClean="0">
                <a:solidFill>
                  <a:srgbClr val="000000"/>
                </a:solidFill>
                <a:latin typeface="Times New Roman" pitchFamily="18" charset="0"/>
                <a:cs typeface="Times New Roman" pitchFamily="18" charset="0"/>
              </a:rPr>
              <a:t> White </a:t>
            </a:r>
            <a:r>
              <a:rPr lang="en-US" sz="1800" b="0" dirty="0" smtClean="0">
                <a:solidFill>
                  <a:srgbClr val="000000"/>
                </a:solidFill>
                <a:latin typeface="Times New Roman" pitchFamily="18" charset="0"/>
                <a:cs typeface="Times New Roman" pitchFamily="18" charset="0"/>
              </a:rPr>
              <a:t>(U. Maryland), Dong (U. North Texas), </a:t>
            </a:r>
            <a:r>
              <a:rPr lang="en-US" sz="1800" b="0" dirty="0" err="1" smtClean="0">
                <a:solidFill>
                  <a:srgbClr val="000000"/>
                </a:solidFill>
                <a:latin typeface="Times New Roman" pitchFamily="18" charset="0"/>
                <a:cs typeface="Times New Roman" pitchFamily="18" charset="0"/>
              </a:rPr>
              <a:t>Schork</a:t>
            </a:r>
            <a:r>
              <a:rPr lang="en-US" sz="1800" b="0" dirty="0" smtClean="0">
                <a:solidFill>
                  <a:srgbClr val="000000"/>
                </a:solidFill>
                <a:latin typeface="Times New Roman" pitchFamily="18" charset="0"/>
                <a:cs typeface="Times New Roman" pitchFamily="18" charset="0"/>
              </a:rPr>
              <a:t> (Scripps), Nelson, Ye, Tang, Kim (Indiana)</a:t>
            </a:r>
          </a:p>
        </p:txBody>
      </p:sp>
      <p:sp>
        <p:nvSpPr>
          <p:cNvPr id="9" name="Rectangle 8"/>
          <p:cNvSpPr/>
          <p:nvPr/>
        </p:nvSpPr>
        <p:spPr>
          <a:xfrm>
            <a:off x="6201838" y="2043026"/>
            <a:ext cx="2755803" cy="678134"/>
          </a:xfrm>
          <a:prstGeom prst="rect">
            <a:avLst/>
          </a:prstGeom>
        </p:spPr>
        <p:txBody>
          <a:bodyPr wrap="square">
            <a:spAutoFit/>
          </a:bodyPr>
          <a:lstStyle/>
          <a:p>
            <a:r>
              <a:rPr lang="en-US" sz="800" b="0" dirty="0" smtClean="0">
                <a:solidFill>
                  <a:schemeClr val="bg2"/>
                </a:solidFill>
                <a:latin typeface="+mn-lt"/>
              </a:rPr>
              <a:t>Results of Smith-Waterman distance computation, deterministic annealing clustering, and </a:t>
            </a:r>
            <a:r>
              <a:rPr lang="en-US" sz="800" b="0" dirty="0" err="1" smtClean="0">
                <a:solidFill>
                  <a:schemeClr val="bg2"/>
                </a:solidFill>
                <a:latin typeface="+mn-lt"/>
              </a:rPr>
              <a:t>Sammon’s</a:t>
            </a:r>
            <a:r>
              <a:rPr lang="en-US" sz="800" b="0" dirty="0" smtClean="0">
                <a:solidFill>
                  <a:schemeClr val="bg2"/>
                </a:solidFill>
                <a:latin typeface="+mn-lt"/>
              </a:rPr>
              <a:t> mapping visualization pipeline for 30,000 </a:t>
            </a:r>
            <a:r>
              <a:rPr lang="en-US" sz="800" b="0" dirty="0" err="1" smtClean="0">
                <a:solidFill>
                  <a:schemeClr val="bg2"/>
                </a:solidFill>
                <a:latin typeface="+mn-lt"/>
              </a:rPr>
              <a:t>metagenomics</a:t>
            </a:r>
            <a:r>
              <a:rPr lang="en-US" sz="800" b="0" dirty="0" smtClean="0">
                <a:solidFill>
                  <a:schemeClr val="bg2"/>
                </a:solidFill>
                <a:latin typeface="+mn-lt"/>
              </a:rPr>
              <a:t> sequences: (a) 17 clusters for full sample; (</a:t>
            </a:r>
            <a:r>
              <a:rPr lang="en-US" sz="800" b="0" dirty="0" err="1" smtClean="0">
                <a:solidFill>
                  <a:schemeClr val="bg2"/>
                </a:solidFill>
                <a:latin typeface="+mn-lt"/>
              </a:rPr>
              <a:t>b</a:t>
            </a:r>
            <a:r>
              <a:rPr lang="en-US" sz="800" b="0" dirty="0" smtClean="0">
                <a:solidFill>
                  <a:schemeClr val="bg2"/>
                </a:solidFill>
                <a:latin typeface="+mn-lt"/>
              </a:rPr>
              <a:t>) 10 sub-clusters found from purple and green clusters in (a). (Nelson and Ye, Indiana) </a:t>
            </a:r>
            <a:endParaRPr lang="en-US" sz="800" b="0" dirty="0">
              <a:solidFill>
                <a:schemeClr val="bg2"/>
              </a:solidFill>
              <a:latin typeface="+mn-lt"/>
            </a:endParaRPr>
          </a:p>
        </p:txBody>
      </p:sp>
      <p:pic>
        <p:nvPicPr>
          <p:cNvPr id="10" name="Picture 2" descr="C:\gcf\multicore_msft09\ACTIVEMDSProg\ALU35339\AllAlu35339A.png">
            <a:hlinkClick r:id="rId3" action="ppaction://hlinkfile"/>
          </p:cNvPr>
          <p:cNvPicPr>
            <a:picLocks noChangeAspect="1" noChangeArrowheads="1"/>
          </p:cNvPicPr>
          <p:nvPr/>
        </p:nvPicPr>
        <p:blipFill>
          <a:blip r:embed="rId4" cstate="print"/>
          <a:srcRect/>
          <a:stretch>
            <a:fillRect/>
          </a:stretch>
        </p:blipFill>
        <p:spPr bwMode="auto">
          <a:xfrm>
            <a:off x="0" y="3489729"/>
            <a:ext cx="3748557" cy="3368271"/>
          </a:xfrm>
          <a:prstGeom prst="rect">
            <a:avLst/>
          </a:prstGeom>
        </p:spPr>
        <p:style>
          <a:lnRef idx="0">
            <a:schemeClr val="accent1"/>
          </a:lnRef>
          <a:fillRef idx="3">
            <a:schemeClr val="accent1"/>
          </a:fillRef>
          <a:effectRef idx="3">
            <a:schemeClr val="accent1"/>
          </a:effectRef>
          <a:fontRef idx="minor">
            <a:schemeClr val="lt1"/>
          </a:fontRef>
        </p:style>
      </p:pic>
      <p:pic>
        <p:nvPicPr>
          <p:cNvPr id="11" name="Picture 10" descr="MG30000-17clustersC.png">
            <a:hlinkClick r:id="rId5" action="ppaction://hlinkfile"/>
          </p:cNvPr>
          <p:cNvPicPr>
            <a:picLocks noChangeAspect="1"/>
          </p:cNvPicPr>
          <p:nvPr/>
        </p:nvPicPr>
        <p:blipFill>
          <a:blip r:embed="rId6" cstate="print"/>
          <a:stretch>
            <a:fillRect/>
          </a:stretch>
        </p:blipFill>
        <p:spPr>
          <a:xfrm>
            <a:off x="3886200" y="3497035"/>
            <a:ext cx="3501213" cy="3360963"/>
          </a:xfrm>
          <a:prstGeom prst="rect">
            <a:avLst/>
          </a:prstGeom>
        </p:spPr>
        <p:style>
          <a:lnRef idx="0">
            <a:schemeClr val="accent1"/>
          </a:lnRef>
          <a:fillRef idx="3">
            <a:schemeClr val="accent1"/>
          </a:fillRef>
          <a:effectRef idx="3">
            <a:schemeClr val="accent1"/>
          </a:effectRef>
          <a:fontRef idx="minor">
            <a:schemeClr val="lt1"/>
          </a:fontRef>
        </p:style>
      </p:pic>
      <p:sp>
        <p:nvSpPr>
          <p:cNvPr id="12" name="TextBox 11"/>
          <p:cNvSpPr txBox="1"/>
          <p:nvPr/>
        </p:nvSpPr>
        <p:spPr>
          <a:xfrm>
            <a:off x="7467600" y="3505200"/>
            <a:ext cx="1566454" cy="646331"/>
          </a:xfrm>
          <a:prstGeom prst="rect">
            <a:avLst/>
          </a:prstGeom>
          <a:noFill/>
        </p:spPr>
        <p:txBody>
          <a:bodyPr wrap="none" rtlCol="0">
            <a:spAutoFit/>
          </a:bodyPr>
          <a:lstStyle/>
          <a:p>
            <a:r>
              <a:rPr lang="en-US" dirty="0" smtClean="0"/>
              <a:t>Map sequence</a:t>
            </a:r>
          </a:p>
          <a:p>
            <a:r>
              <a:rPr lang="en-US" dirty="0" smtClean="0"/>
              <a:t>clusters to 3D</a:t>
            </a:r>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smtClean="0"/>
              <a:t>DNA Sequencing Pipeline</a:t>
            </a:r>
            <a:endParaRPr lang="en-US" b="1" dirty="0"/>
          </a:p>
        </p:txBody>
      </p:sp>
      <p:grpSp>
        <p:nvGrpSpPr>
          <p:cNvPr id="4" name="Group 3"/>
          <p:cNvGrpSpPr/>
          <p:nvPr/>
        </p:nvGrpSpPr>
        <p:grpSpPr>
          <a:xfrm>
            <a:off x="76200" y="4838279"/>
            <a:ext cx="8991600" cy="1867321"/>
            <a:chOff x="1263341" y="2588299"/>
            <a:chExt cx="7068639" cy="1162819"/>
          </a:xfrm>
        </p:grpSpPr>
        <p:cxnSp>
          <p:nvCxnSpPr>
            <p:cNvPr id="5" name="Straight Arrow Connector 4"/>
            <p:cNvCxnSpPr>
              <a:stCxn id="26" idx="3"/>
              <a:endCxn id="36" idx="2"/>
            </p:cNvCxnSpPr>
            <p:nvPr/>
          </p:nvCxnSpPr>
          <p:spPr>
            <a:xfrm>
              <a:off x="2313382" y="3248006"/>
              <a:ext cx="273939" cy="989"/>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947384" y="3181703"/>
              <a:ext cx="140871" cy="5313"/>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 name="Straight Arrow Connector 228"/>
            <p:cNvCxnSpPr>
              <a:stCxn id="31" idx="3"/>
              <a:endCxn id="21" idx="2"/>
            </p:cNvCxnSpPr>
            <p:nvPr/>
          </p:nvCxnSpPr>
          <p:spPr>
            <a:xfrm flipV="1">
              <a:off x="6010261" y="2813825"/>
              <a:ext cx="516735" cy="302312"/>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533167" y="2778102"/>
              <a:ext cx="798813" cy="594360"/>
              <a:chOff x="8193827" y="2680593"/>
              <a:chExt cx="798813" cy="594360"/>
            </a:xfrm>
          </p:grpSpPr>
          <p:sp>
            <p:nvSpPr>
              <p:cNvPr id="38" name="TextBox 167"/>
              <p:cNvSpPr txBox="1"/>
              <p:nvPr/>
            </p:nvSpPr>
            <p:spPr>
              <a:xfrm>
                <a:off x="8233757" y="2874963"/>
                <a:ext cx="758883" cy="249157"/>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00" dirty="0" smtClean="0">
                    <a:latin typeface="Arial" pitchFamily="34" charset="0"/>
                    <a:cs typeface="Arial" pitchFamily="34" charset="0"/>
                  </a:rPr>
                  <a:t>Visualization</a:t>
                </a:r>
              </a:p>
              <a:p>
                <a:pPr algn="l"/>
                <a:r>
                  <a:rPr lang="en-US" sz="1000" dirty="0" smtClean="0">
                    <a:latin typeface="Arial" pitchFamily="34" charset="0"/>
                    <a:cs typeface="Arial" pitchFamily="34" charset="0"/>
                  </a:rPr>
                  <a:t>    </a:t>
                </a:r>
                <a:r>
                  <a:rPr lang="en-US" sz="1000" dirty="0" err="1" smtClean="0">
                    <a:latin typeface="Arial" pitchFamily="34" charset="0"/>
                    <a:cs typeface="Arial" pitchFamily="34" charset="0"/>
                  </a:rPr>
                  <a:t>Plotviz</a:t>
                </a:r>
                <a:endParaRPr lang="en-US" sz="1000" dirty="0">
                  <a:latin typeface="Arial" pitchFamily="34" charset="0"/>
                  <a:cs typeface="Arial" pitchFamily="34" charset="0"/>
                </a:endParaRPr>
              </a:p>
            </p:txBody>
          </p:sp>
          <p:sp>
            <p:nvSpPr>
              <p:cNvPr id="39" name="Oval 38"/>
              <p:cNvSpPr/>
              <p:nvPr/>
            </p:nvSpPr>
            <p:spPr>
              <a:xfrm>
                <a:off x="8193827" y="2680593"/>
                <a:ext cx="738909" cy="59436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grpSp>
        <p:grpSp>
          <p:nvGrpSpPr>
            <p:cNvPr id="10" name="Group 9"/>
            <p:cNvGrpSpPr/>
            <p:nvPr/>
          </p:nvGrpSpPr>
          <p:grpSpPr>
            <a:xfrm>
              <a:off x="2587322" y="2975210"/>
              <a:ext cx="639516" cy="545592"/>
              <a:chOff x="1614216" y="1569720"/>
              <a:chExt cx="639516" cy="545592"/>
            </a:xfrm>
          </p:grpSpPr>
          <p:sp>
            <p:nvSpPr>
              <p:cNvPr id="36" name="Oval 35"/>
              <p:cNvSpPr/>
              <p:nvPr/>
            </p:nvSpPr>
            <p:spPr>
              <a:xfrm>
                <a:off x="1614216" y="1569720"/>
                <a:ext cx="59808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7" name="TextBox 166"/>
              <p:cNvSpPr txBox="1"/>
              <p:nvPr/>
            </p:nvSpPr>
            <p:spPr>
              <a:xfrm>
                <a:off x="1633470" y="1713034"/>
                <a:ext cx="620262"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Blocking </a:t>
                </a:r>
              </a:p>
            </p:txBody>
          </p:sp>
        </p:grpSp>
        <p:grpSp>
          <p:nvGrpSpPr>
            <p:cNvPr id="11" name="Group 10"/>
            <p:cNvGrpSpPr/>
            <p:nvPr/>
          </p:nvGrpSpPr>
          <p:grpSpPr>
            <a:xfrm>
              <a:off x="4088255" y="2956158"/>
              <a:ext cx="703725" cy="545592"/>
              <a:chOff x="4286234" y="2819400"/>
              <a:chExt cx="703725" cy="545592"/>
            </a:xfrm>
          </p:grpSpPr>
          <p:sp>
            <p:nvSpPr>
              <p:cNvPr id="34" name="Oval 33"/>
              <p:cNvSpPr/>
              <p:nvPr/>
            </p:nvSpPr>
            <p:spPr>
              <a:xfrm>
                <a:off x="4296213" y="2819400"/>
                <a:ext cx="69374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5" name="TextBox 164"/>
              <p:cNvSpPr txBox="1"/>
              <p:nvPr/>
            </p:nvSpPr>
            <p:spPr>
              <a:xfrm>
                <a:off x="4286234" y="2907268"/>
                <a:ext cx="645465" cy="25873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Sequence</a:t>
                </a:r>
              </a:p>
              <a:p>
                <a:pPr algn="ctr"/>
                <a:r>
                  <a:rPr lang="en-US" sz="1050" dirty="0" smtClean="0">
                    <a:solidFill>
                      <a:srgbClr val="00B050"/>
                    </a:solidFill>
                  </a:rPr>
                  <a:t>alignment</a:t>
                </a:r>
                <a:endParaRPr lang="en-US" sz="1050" dirty="0">
                  <a:solidFill>
                    <a:srgbClr val="00B050"/>
                  </a:solidFill>
                </a:endParaRPr>
              </a:p>
            </p:txBody>
          </p:sp>
        </p:grpSp>
        <p:grpSp>
          <p:nvGrpSpPr>
            <p:cNvPr id="12" name="Group 11"/>
            <p:cNvGrpSpPr/>
            <p:nvPr/>
          </p:nvGrpSpPr>
          <p:grpSpPr>
            <a:xfrm>
              <a:off x="6523562" y="3324056"/>
              <a:ext cx="519384" cy="427062"/>
              <a:chOff x="4800600" y="1593348"/>
              <a:chExt cx="519384" cy="427062"/>
            </a:xfrm>
          </p:grpSpPr>
          <p:sp>
            <p:nvSpPr>
              <p:cNvPr id="32" name="Oval 31"/>
              <p:cNvSpPr/>
              <p:nvPr/>
            </p:nvSpPr>
            <p:spPr>
              <a:xfrm>
                <a:off x="4800600" y="1593348"/>
                <a:ext cx="519384" cy="4270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3" name="TextBox 162"/>
              <p:cNvSpPr txBox="1"/>
              <p:nvPr/>
            </p:nvSpPr>
            <p:spPr>
              <a:xfrm>
                <a:off x="4882121" y="1722120"/>
                <a:ext cx="380827"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1050" dirty="0" smtClean="0">
                    <a:solidFill>
                      <a:srgbClr val="FF0000"/>
                    </a:solidFill>
                  </a:rPr>
                  <a:t>MDS</a:t>
                </a:r>
                <a:endParaRPr lang="en-US" sz="1050" dirty="0">
                  <a:solidFill>
                    <a:srgbClr val="FF0000"/>
                  </a:solidFill>
                </a:endParaRPr>
              </a:p>
            </p:txBody>
          </p:sp>
        </p:grpSp>
        <p:grpSp>
          <p:nvGrpSpPr>
            <p:cNvPr id="13" name="Group 12"/>
            <p:cNvGrpSpPr/>
            <p:nvPr/>
          </p:nvGrpSpPr>
          <p:grpSpPr>
            <a:xfrm>
              <a:off x="4986324" y="2867043"/>
              <a:ext cx="1023937" cy="838187"/>
              <a:chOff x="5085911" y="2819400"/>
              <a:chExt cx="685800" cy="533400"/>
            </a:xfrm>
          </p:grpSpPr>
          <p:grpSp>
            <p:nvGrpSpPr>
              <p:cNvPr id="28" name="Group 27"/>
              <p:cNvGrpSpPr/>
              <p:nvPr/>
            </p:nvGrpSpPr>
            <p:grpSpPr>
              <a:xfrm>
                <a:off x="5085911" y="2819400"/>
                <a:ext cx="685800" cy="533400"/>
                <a:chOff x="1143000" y="2057400"/>
                <a:chExt cx="533400" cy="381000"/>
              </a:xfrm>
            </p:grpSpPr>
            <p:sp>
              <p:nvSpPr>
                <p:cNvPr id="30" name="Flowchart: Multidocument 29"/>
                <p:cNvSpPr/>
                <p:nvPr/>
              </p:nvSpPr>
              <p:spPr>
                <a:xfrm>
                  <a:off x="1143000" y="2057400"/>
                  <a:ext cx="533400" cy="38100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1" name="TextBox 6"/>
                <p:cNvSpPr txBox="1"/>
                <p:nvPr/>
              </p:nvSpPr>
              <p:spPr>
                <a:xfrm>
                  <a:off x="1143000" y="2133600"/>
                  <a:ext cx="533400" cy="74051"/>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100" dirty="0"/>
                </a:p>
              </p:txBody>
            </p:sp>
          </p:grpSp>
          <p:sp>
            <p:nvSpPr>
              <p:cNvPr id="29" name="TextBox 158"/>
              <p:cNvSpPr txBox="1"/>
              <p:nvPr/>
            </p:nvSpPr>
            <p:spPr>
              <a:xfrm>
                <a:off x="5104882" y="2919378"/>
                <a:ext cx="605946" cy="28967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t>Dissimilarity</a:t>
                </a:r>
              </a:p>
              <a:p>
                <a:pPr algn="l"/>
                <a:r>
                  <a:rPr lang="en-US" sz="1050" dirty="0" smtClean="0"/>
                  <a:t>Matrix</a:t>
                </a:r>
                <a:br>
                  <a:rPr lang="en-US" sz="1050" dirty="0" smtClean="0"/>
                </a:br>
                <a:endParaRPr lang="en-US" sz="1050" dirty="0" smtClean="0"/>
              </a:p>
              <a:p>
                <a:pPr algn="l"/>
                <a:r>
                  <a:rPr lang="en-US" sz="1000" smtClean="0"/>
                  <a:t>N(N-1)/</a:t>
                </a:r>
                <a:r>
                  <a:rPr lang="en-US" sz="1000" dirty="0" smtClean="0"/>
                  <a:t>2 values</a:t>
                </a:r>
              </a:p>
            </p:txBody>
          </p:sp>
        </p:grpSp>
        <p:cxnSp>
          <p:nvCxnSpPr>
            <p:cNvPr id="14" name="Straight Arrow Connector 247"/>
            <p:cNvCxnSpPr/>
            <p:nvPr/>
          </p:nvCxnSpPr>
          <p:spPr>
            <a:xfrm flipV="1">
              <a:off x="7074002" y="3086799"/>
              <a:ext cx="442346" cy="435335"/>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263341" y="2836617"/>
              <a:ext cx="1155294" cy="822778"/>
              <a:chOff x="1354895" y="2753860"/>
              <a:chExt cx="1140059" cy="827540"/>
            </a:xfrm>
          </p:grpSpPr>
          <p:sp>
            <p:nvSpPr>
              <p:cNvPr id="26" name="Flowchart: Multidocument 25"/>
              <p:cNvSpPr/>
              <p:nvPr/>
            </p:nvSpPr>
            <p:spPr>
              <a:xfrm>
                <a:off x="1354895" y="2753860"/>
                <a:ext cx="1036195" cy="82754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7" name="TextBox 6"/>
              <p:cNvSpPr txBox="1"/>
              <p:nvPr/>
            </p:nvSpPr>
            <p:spPr>
              <a:xfrm>
                <a:off x="1414009" y="3018244"/>
                <a:ext cx="1080945" cy="260237"/>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t>FASTA File</a:t>
                </a:r>
                <a:br>
                  <a:rPr lang="en-US" sz="1050" dirty="0" smtClean="0"/>
                </a:br>
                <a:r>
                  <a:rPr lang="en-US" sz="1050" dirty="0" smtClean="0"/>
                  <a:t>N Sequences</a:t>
                </a:r>
              </a:p>
            </p:txBody>
          </p:sp>
        </p:grpSp>
        <p:grpSp>
          <p:nvGrpSpPr>
            <p:cNvPr id="16" name="Group 15"/>
            <p:cNvGrpSpPr/>
            <p:nvPr/>
          </p:nvGrpSpPr>
          <p:grpSpPr>
            <a:xfrm>
              <a:off x="3293734" y="2899446"/>
              <a:ext cx="685800" cy="667452"/>
              <a:chOff x="3465576" y="2787072"/>
              <a:chExt cx="685800" cy="667452"/>
            </a:xfrm>
          </p:grpSpPr>
          <p:sp>
            <p:nvSpPr>
              <p:cNvPr id="23" name="Flowchart: Multidocument 22"/>
              <p:cNvSpPr/>
              <p:nvPr/>
            </p:nvSpPr>
            <p:spPr>
              <a:xfrm>
                <a:off x="3465576" y="2787072"/>
                <a:ext cx="685800" cy="667452"/>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4" name="TextBox 6"/>
              <p:cNvSpPr txBox="1"/>
              <p:nvPr/>
            </p:nvSpPr>
            <p:spPr>
              <a:xfrm>
                <a:off x="3465576" y="2956560"/>
                <a:ext cx="685800" cy="15811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050" dirty="0"/>
              </a:p>
            </p:txBody>
          </p:sp>
          <p:sp>
            <p:nvSpPr>
              <p:cNvPr id="25" name="TextBox 154"/>
              <p:cNvSpPr txBox="1"/>
              <p:nvPr/>
            </p:nvSpPr>
            <p:spPr>
              <a:xfrm>
                <a:off x="3475673" y="2886654"/>
                <a:ext cx="643553" cy="35936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Form block</a:t>
                </a:r>
              </a:p>
              <a:p>
                <a:pPr algn="ctr"/>
                <a:r>
                  <a:rPr lang="en-US" sz="1050" dirty="0" smtClean="0">
                    <a:solidFill>
                      <a:srgbClr val="00B050"/>
                    </a:solidFill>
                  </a:rPr>
                  <a:t>Pairings</a:t>
                </a:r>
                <a:endParaRPr lang="en-US" sz="1050" dirty="0">
                  <a:solidFill>
                    <a:srgbClr val="00B050"/>
                  </a:solidFill>
                </a:endParaRPr>
              </a:p>
            </p:txBody>
          </p:sp>
        </p:grpSp>
        <p:grpSp>
          <p:nvGrpSpPr>
            <p:cNvPr id="17" name="Group 16"/>
            <p:cNvGrpSpPr/>
            <p:nvPr/>
          </p:nvGrpSpPr>
          <p:grpSpPr>
            <a:xfrm>
              <a:off x="6526996" y="2588299"/>
              <a:ext cx="666814" cy="451050"/>
              <a:chOff x="4800600" y="1569721"/>
              <a:chExt cx="666814" cy="451050"/>
            </a:xfrm>
          </p:grpSpPr>
          <p:sp>
            <p:nvSpPr>
              <p:cNvPr id="21" name="Oval 20"/>
              <p:cNvSpPr/>
              <p:nvPr/>
            </p:nvSpPr>
            <p:spPr>
              <a:xfrm>
                <a:off x="4800600" y="1569721"/>
                <a:ext cx="601816" cy="45105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2" name="TextBox 151"/>
              <p:cNvSpPr txBox="1"/>
              <p:nvPr/>
            </p:nvSpPr>
            <p:spPr>
              <a:xfrm>
                <a:off x="4808473" y="1664622"/>
                <a:ext cx="658941" cy="25873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err="1" smtClean="0">
                    <a:solidFill>
                      <a:srgbClr val="FF0000"/>
                    </a:solidFill>
                  </a:rPr>
                  <a:t>Pairwise</a:t>
                </a:r>
                <a:endParaRPr lang="en-US" sz="1050" dirty="0" smtClean="0">
                  <a:solidFill>
                    <a:srgbClr val="FF0000"/>
                  </a:solidFill>
                </a:endParaRPr>
              </a:p>
              <a:p>
                <a:pPr algn="l"/>
                <a:r>
                  <a:rPr lang="en-US" sz="1050" dirty="0" smtClean="0">
                    <a:solidFill>
                      <a:srgbClr val="FF0000"/>
                    </a:solidFill>
                  </a:rPr>
                  <a:t>clustering</a:t>
                </a:r>
              </a:p>
            </p:txBody>
          </p:sp>
        </p:grpSp>
        <p:cxnSp>
          <p:nvCxnSpPr>
            <p:cNvPr id="18" name="Straight Arrow Connector 263"/>
            <p:cNvCxnSpPr/>
            <p:nvPr/>
          </p:nvCxnSpPr>
          <p:spPr>
            <a:xfrm>
              <a:off x="7133905" y="2802092"/>
              <a:ext cx="356480" cy="274956"/>
            </a:xfrm>
            <a:prstGeom prst="bentConnector3">
              <a:avLst>
                <a:gd name="adj1" fmla="val 44346"/>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264"/>
            <p:cNvCxnSpPr>
              <a:stCxn id="31" idx="3"/>
              <a:endCxn id="32" idx="2"/>
            </p:cNvCxnSpPr>
            <p:nvPr/>
          </p:nvCxnSpPr>
          <p:spPr>
            <a:xfrm>
              <a:off x="6010261" y="3116136"/>
              <a:ext cx="513301" cy="421451"/>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6" idx="6"/>
            </p:cNvCxnSpPr>
            <p:nvPr/>
          </p:nvCxnSpPr>
          <p:spPr>
            <a:xfrm>
              <a:off x="3185408" y="3248006"/>
              <a:ext cx="114660" cy="4610"/>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flipV="1">
            <a:off x="4572000" y="5791200"/>
            <a:ext cx="179194" cy="8532"/>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1261382" y="990600"/>
            <a:ext cx="7654018" cy="2743200"/>
            <a:chOff x="609600" y="990600"/>
            <a:chExt cx="7654018" cy="2743200"/>
          </a:xfrm>
        </p:grpSpPr>
        <p:sp>
          <p:nvSpPr>
            <p:cNvPr id="61" name="TextBox 60"/>
            <p:cNvSpPr txBox="1"/>
            <p:nvPr/>
          </p:nvSpPr>
          <p:spPr>
            <a:xfrm>
              <a:off x="609600" y="990600"/>
              <a:ext cx="7654018" cy="369332"/>
            </a:xfrm>
            <a:prstGeom prst="rect">
              <a:avLst/>
            </a:prstGeom>
            <a:noFill/>
          </p:spPr>
          <p:txBody>
            <a:bodyPr wrap="none" rtlCol="0">
              <a:spAutoFit/>
            </a:bodyPr>
            <a:lstStyle/>
            <a:p>
              <a:r>
                <a:rPr lang="en-US" dirty="0" err="1" smtClean="0"/>
                <a:t>Illumina</a:t>
              </a:r>
              <a:r>
                <a:rPr lang="en-US" dirty="0" smtClean="0"/>
                <a:t>/</a:t>
              </a:r>
              <a:r>
                <a:rPr lang="en-US" dirty="0" err="1" smtClean="0"/>
                <a:t>Solexa</a:t>
              </a:r>
              <a:r>
                <a:rPr lang="en-US" dirty="0" smtClean="0"/>
                <a:t>                     Roche/454 Life Sciences     Applied </a:t>
              </a:r>
              <a:r>
                <a:rPr lang="en-US" dirty="0" err="1" smtClean="0"/>
                <a:t>Biosystems</a:t>
              </a:r>
              <a:r>
                <a:rPr lang="en-US" dirty="0" smtClean="0"/>
                <a:t>/</a:t>
              </a:r>
              <a:r>
                <a:rPr lang="en-US" dirty="0" err="1" smtClean="0"/>
                <a:t>SOLiD</a:t>
              </a:r>
              <a:endParaRPr lang="en-US" dirty="0"/>
            </a:p>
          </p:txBody>
        </p:sp>
        <p:grpSp>
          <p:nvGrpSpPr>
            <p:cNvPr id="64" name="Group 63"/>
            <p:cNvGrpSpPr/>
            <p:nvPr/>
          </p:nvGrpSpPr>
          <p:grpSpPr>
            <a:xfrm>
              <a:off x="609600" y="1385824"/>
              <a:ext cx="7162800" cy="2347976"/>
              <a:chOff x="609600" y="1385824"/>
              <a:chExt cx="6705600" cy="2067052"/>
            </a:xfrm>
          </p:grpSpPr>
          <p:pic>
            <p:nvPicPr>
              <p:cNvPr id="262146" name="Picture 2"/>
              <p:cNvPicPr>
                <a:picLocks noChangeAspect="1" noChangeArrowheads="1"/>
              </p:cNvPicPr>
              <p:nvPr/>
            </p:nvPicPr>
            <p:blipFill>
              <a:blip r:embed="rId3" cstate="print"/>
              <a:srcRect/>
              <a:stretch>
                <a:fillRect/>
              </a:stretch>
            </p:blipFill>
            <p:spPr bwMode="auto">
              <a:xfrm>
                <a:off x="609600" y="1395413"/>
                <a:ext cx="2286000" cy="2047875"/>
              </a:xfrm>
              <a:prstGeom prst="rect">
                <a:avLst/>
              </a:prstGeom>
              <a:noFill/>
              <a:ln w="9525">
                <a:noFill/>
                <a:miter lim="800000"/>
                <a:headEnd/>
                <a:tailEnd/>
              </a:ln>
            </p:spPr>
          </p:pic>
          <p:pic>
            <p:nvPicPr>
              <p:cNvPr id="262147" name="Picture 3"/>
              <p:cNvPicPr>
                <a:picLocks noChangeAspect="1" noChangeArrowheads="1"/>
              </p:cNvPicPr>
              <p:nvPr/>
            </p:nvPicPr>
            <p:blipFill>
              <a:blip r:embed="rId4" cstate="print"/>
              <a:srcRect/>
              <a:stretch>
                <a:fillRect/>
              </a:stretch>
            </p:blipFill>
            <p:spPr bwMode="auto">
              <a:xfrm>
                <a:off x="3086100" y="1390650"/>
                <a:ext cx="2057400" cy="2057400"/>
              </a:xfrm>
              <a:prstGeom prst="rect">
                <a:avLst/>
              </a:prstGeom>
              <a:noFill/>
              <a:ln w="9525">
                <a:noFill/>
                <a:miter lim="800000"/>
                <a:headEnd/>
                <a:tailEnd/>
              </a:ln>
            </p:spPr>
          </p:pic>
          <p:pic>
            <p:nvPicPr>
              <p:cNvPr id="262148" name="Picture 4"/>
              <p:cNvPicPr>
                <a:picLocks noChangeAspect="1" noChangeArrowheads="1"/>
              </p:cNvPicPr>
              <p:nvPr/>
            </p:nvPicPr>
            <p:blipFill>
              <a:blip r:embed="rId5" cstate="print"/>
              <a:srcRect/>
              <a:stretch>
                <a:fillRect/>
              </a:stretch>
            </p:blipFill>
            <p:spPr bwMode="auto">
              <a:xfrm>
                <a:off x="5334000" y="1385824"/>
                <a:ext cx="1981200" cy="2067052"/>
              </a:xfrm>
              <a:prstGeom prst="rect">
                <a:avLst/>
              </a:prstGeom>
              <a:noFill/>
              <a:ln w="9525">
                <a:noFill/>
                <a:miter lim="800000"/>
                <a:headEnd/>
                <a:tailEnd/>
              </a:ln>
            </p:spPr>
          </p:pic>
        </p:grpSp>
      </p:grpSp>
      <p:sp>
        <p:nvSpPr>
          <p:cNvPr id="65" name="Down Arrow 64"/>
          <p:cNvSpPr/>
          <p:nvPr/>
        </p:nvSpPr>
        <p:spPr>
          <a:xfrm rot="2951758">
            <a:off x="3628345" y="3741856"/>
            <a:ext cx="228600" cy="892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2149" name="Picture 5"/>
          <p:cNvPicPr>
            <a:picLocks noChangeAspect="1" noChangeArrowheads="1"/>
          </p:cNvPicPr>
          <p:nvPr/>
        </p:nvPicPr>
        <p:blipFill>
          <a:blip r:embed="rId6" cstate="print"/>
          <a:srcRect/>
          <a:stretch>
            <a:fillRect/>
          </a:stretch>
        </p:blipFill>
        <p:spPr bwMode="auto">
          <a:xfrm>
            <a:off x="152400" y="2209800"/>
            <a:ext cx="914400" cy="914400"/>
          </a:xfrm>
          <a:prstGeom prst="rect">
            <a:avLst/>
          </a:prstGeom>
          <a:noFill/>
          <a:ln w="9525">
            <a:noFill/>
            <a:miter lim="800000"/>
            <a:headEnd/>
            <a:tailEnd/>
          </a:ln>
        </p:spPr>
      </p:pic>
      <p:sp>
        <p:nvSpPr>
          <p:cNvPr id="68" name="TextBox 67"/>
          <p:cNvSpPr txBox="1"/>
          <p:nvPr/>
        </p:nvSpPr>
        <p:spPr>
          <a:xfrm>
            <a:off x="152400" y="1828800"/>
            <a:ext cx="945067" cy="369332"/>
          </a:xfrm>
          <a:prstGeom prst="rect">
            <a:avLst/>
          </a:prstGeom>
          <a:noFill/>
        </p:spPr>
        <p:txBody>
          <a:bodyPr wrap="none" rtlCol="0">
            <a:spAutoFit/>
          </a:bodyPr>
          <a:lstStyle/>
          <a:p>
            <a:r>
              <a:rPr lang="en-US" dirty="0" smtClean="0"/>
              <a:t>Internet</a:t>
            </a:r>
            <a:endParaRPr lang="en-US" dirty="0"/>
          </a:p>
        </p:txBody>
      </p:sp>
      <p:sp>
        <p:nvSpPr>
          <p:cNvPr id="69" name="Down Arrow 68"/>
          <p:cNvSpPr/>
          <p:nvPr/>
        </p:nvSpPr>
        <p:spPr>
          <a:xfrm>
            <a:off x="304800" y="3200400"/>
            <a:ext cx="228600" cy="182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371600" y="4419600"/>
            <a:ext cx="18288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50"/>
                </a:solidFill>
              </a:rPr>
              <a:t>Read Alignment</a:t>
            </a:r>
            <a:endParaRPr lang="en-US" dirty="0">
              <a:solidFill>
                <a:srgbClr val="00B050"/>
              </a:solidFill>
            </a:endParaRPr>
          </a:p>
        </p:txBody>
      </p:sp>
      <p:sp>
        <p:nvSpPr>
          <p:cNvPr id="71" name="Down Arrow 70"/>
          <p:cNvSpPr/>
          <p:nvPr/>
        </p:nvSpPr>
        <p:spPr>
          <a:xfrm rot="19948085">
            <a:off x="861978" y="3169562"/>
            <a:ext cx="228600" cy="1477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p:nvPr/>
        </p:nvCxnSpPr>
        <p:spPr>
          <a:xfrm rot="5400000">
            <a:off x="1980406" y="5257800"/>
            <a:ext cx="305594"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343400" y="3886200"/>
            <a:ext cx="4179670" cy="923330"/>
          </a:xfrm>
          <a:prstGeom prst="rect">
            <a:avLst/>
          </a:prstGeom>
          <a:noFill/>
        </p:spPr>
        <p:txBody>
          <a:bodyPr wrap="none" rtlCol="0">
            <a:spAutoFit/>
          </a:bodyPr>
          <a:lstStyle/>
          <a:p>
            <a:r>
              <a:rPr lang="en-US" dirty="0" smtClean="0"/>
              <a:t>~300 million base pairs per day leading to</a:t>
            </a:r>
          </a:p>
          <a:p>
            <a:r>
              <a:rPr lang="en-US" dirty="0" smtClean="0"/>
              <a:t>~3000 sequences per day per instrument</a:t>
            </a:r>
          </a:p>
          <a:p>
            <a:r>
              <a:rPr lang="en-US" dirty="0" smtClean="0"/>
              <a:t>? 500 instruments at ~0.5M</a:t>
            </a:r>
            <a:r>
              <a:rPr lang="en-US" smtClean="0"/>
              <a:t>$ each</a:t>
            </a:r>
            <a:endParaRPr lang="en-US" dirty="0"/>
          </a:p>
        </p:txBody>
      </p:sp>
      <p:sp>
        <p:nvSpPr>
          <p:cNvPr id="76" name="TextBox 75"/>
          <p:cNvSpPr txBox="1"/>
          <p:nvPr/>
        </p:nvSpPr>
        <p:spPr>
          <a:xfrm>
            <a:off x="1981200" y="6400800"/>
            <a:ext cx="1307537" cy="369332"/>
          </a:xfrm>
          <a:prstGeom prst="rect">
            <a:avLst/>
          </a:prstGeom>
          <a:noFill/>
        </p:spPr>
        <p:txBody>
          <a:bodyPr wrap="none" rtlCol="0">
            <a:spAutoFit/>
          </a:bodyPr>
          <a:lstStyle/>
          <a:p>
            <a:r>
              <a:rPr lang="en-US" dirty="0" smtClean="0">
                <a:solidFill>
                  <a:srgbClr val="00B050"/>
                </a:solidFill>
              </a:rPr>
              <a:t>MapReduce</a:t>
            </a:r>
            <a:endParaRPr lang="en-US" dirty="0">
              <a:solidFill>
                <a:srgbClr val="00B050"/>
              </a:solidFill>
            </a:endParaRPr>
          </a:p>
        </p:txBody>
      </p:sp>
      <p:sp>
        <p:nvSpPr>
          <p:cNvPr id="77" name="TextBox 76"/>
          <p:cNvSpPr txBox="1"/>
          <p:nvPr/>
        </p:nvSpPr>
        <p:spPr>
          <a:xfrm>
            <a:off x="6833234" y="5638800"/>
            <a:ext cx="558166" cy="369332"/>
          </a:xfrm>
          <a:prstGeom prst="rect">
            <a:avLst/>
          </a:prstGeom>
          <a:noFill/>
        </p:spPr>
        <p:txBody>
          <a:bodyPr wrap="none" rtlCol="0">
            <a:spAutoFit/>
          </a:bodyPr>
          <a:lstStyle/>
          <a:p>
            <a:r>
              <a:rPr lang="en-US" dirty="0" smtClean="0">
                <a:solidFill>
                  <a:srgbClr val="FF0000"/>
                </a:solidFill>
              </a:rPr>
              <a:t>MPI</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p:cNvSpPr>
            <a:spLocks noGrp="1"/>
          </p:cNvSpPr>
          <p:nvPr>
            <p:ph type="sldNum" sz="quarter" idx="12"/>
          </p:nvPr>
        </p:nvSpPr>
        <p:spPr/>
        <p:txBody>
          <a:bodyPr/>
          <a:lstStyle/>
          <a:p>
            <a:pPr>
              <a:defRPr/>
            </a:pPr>
            <a:fld id="{E322BDD9-3E0D-42F6-8138-E63D1BA1CAA9}" type="slidenum">
              <a:rPr lang="en-US">
                <a:solidFill>
                  <a:srgbClr val="000000"/>
                </a:solidFill>
              </a:rPr>
              <a:pPr>
                <a:defRPr/>
              </a:pPr>
              <a:t>27</a:t>
            </a:fld>
            <a:endParaRPr lang="en-US">
              <a:solidFill>
                <a:srgbClr val="000000"/>
              </a:solidFill>
            </a:endParaRPr>
          </a:p>
        </p:txBody>
      </p:sp>
      <p:sp>
        <p:nvSpPr>
          <p:cNvPr id="37891" name="Rectangle 2"/>
          <p:cNvSpPr>
            <a:spLocks noGrp="1" noChangeArrowheads="1"/>
          </p:cNvSpPr>
          <p:nvPr>
            <p:ph type="title"/>
          </p:nvPr>
        </p:nvSpPr>
        <p:spPr>
          <a:xfrm>
            <a:off x="685800" y="0"/>
            <a:ext cx="7772400" cy="990600"/>
          </a:xfrm>
        </p:spPr>
        <p:txBody>
          <a:bodyPr rIns="81279"/>
          <a:lstStyle/>
          <a:p>
            <a:pPr marL="39688" eaLnBrk="1" hangingPunct="1"/>
            <a:r>
              <a:rPr lang="en-US" sz="2800" smtClean="0"/>
              <a:t>TeraGrid High Performance Computing Systems 2007-8</a:t>
            </a:r>
            <a:endParaRPr lang="en-US" smtClean="0"/>
          </a:p>
        </p:txBody>
      </p:sp>
      <p:sp>
        <p:nvSpPr>
          <p:cNvPr id="37892" name="Oval 3"/>
          <p:cNvSpPr>
            <a:spLocks/>
          </p:cNvSpPr>
          <p:nvPr/>
        </p:nvSpPr>
        <p:spPr bwMode="auto">
          <a:xfrm>
            <a:off x="4724400" y="6324600"/>
            <a:ext cx="211138" cy="225425"/>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893" name="Rectangle 4"/>
          <p:cNvSpPr>
            <a:spLocks/>
          </p:cNvSpPr>
          <p:nvPr/>
        </p:nvSpPr>
        <p:spPr bwMode="auto">
          <a:xfrm>
            <a:off x="5105400" y="6294438"/>
            <a:ext cx="2492375" cy="563562"/>
          </a:xfrm>
          <a:prstGeom prst="rect">
            <a:avLst/>
          </a:prstGeom>
          <a:noFill/>
          <a:ln w="9525">
            <a:noFill/>
            <a:miter lim="800000"/>
            <a:headEnd/>
            <a:tailEnd/>
          </a:ln>
        </p:spPr>
        <p:txBody>
          <a:bodyPr lIns="0" tIns="0" rIns="40639" bIns="0"/>
          <a:lstStyle/>
          <a:p>
            <a:pPr marL="39688" fontAlgn="base">
              <a:spcBef>
                <a:spcPct val="0"/>
              </a:spcBef>
              <a:spcAft>
                <a:spcPct val="0"/>
              </a:spcAft>
            </a:pPr>
            <a:r>
              <a:rPr lang="en-US" sz="1200">
                <a:solidFill>
                  <a:srgbClr val="000000"/>
                </a:solidFill>
                <a:cs typeface="Arial" charset="0"/>
                <a:sym typeface="Arial" charset="0"/>
              </a:rPr>
              <a:t>Computational Resources </a:t>
            </a:r>
          </a:p>
          <a:p>
            <a:pPr marL="39688" fontAlgn="base">
              <a:spcBef>
                <a:spcPct val="0"/>
              </a:spcBef>
              <a:spcAft>
                <a:spcPct val="0"/>
              </a:spcAft>
            </a:pPr>
            <a:r>
              <a:rPr lang="en-US" sz="1100">
                <a:solidFill>
                  <a:srgbClr val="000000"/>
                </a:solidFill>
                <a:cs typeface="Arial" charset="0"/>
                <a:sym typeface="Arial" charset="0"/>
              </a:rPr>
              <a:t>(size approximate - not to scale)</a:t>
            </a:r>
          </a:p>
        </p:txBody>
      </p:sp>
      <p:sp>
        <p:nvSpPr>
          <p:cNvPr id="37894" name="Text Box 5"/>
          <p:cNvSpPr txBox="1">
            <a:spLocks noChangeArrowheads="1"/>
          </p:cNvSpPr>
          <p:nvPr/>
        </p:nvSpPr>
        <p:spPr bwMode="auto">
          <a:xfrm>
            <a:off x="0" y="6583363"/>
            <a:ext cx="2809875" cy="27463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200" i="1">
                <a:solidFill>
                  <a:srgbClr val="000000"/>
                </a:solidFill>
              </a:rPr>
              <a:t>Slide Courtesy Tommy Minyard, TACC</a:t>
            </a:r>
          </a:p>
        </p:txBody>
      </p:sp>
      <p:pic>
        <p:nvPicPr>
          <p:cNvPr id="37895" name="Picture 6"/>
          <p:cNvPicPr>
            <a:picLocks noChangeArrowheads="1"/>
          </p:cNvPicPr>
          <p:nvPr/>
        </p:nvPicPr>
        <p:blipFill>
          <a:blip r:embed="rId3" cstate="print"/>
          <a:srcRect/>
          <a:stretch>
            <a:fillRect/>
          </a:stretch>
        </p:blipFill>
        <p:spPr bwMode="auto">
          <a:xfrm>
            <a:off x="377825" y="914400"/>
            <a:ext cx="8004175" cy="5105400"/>
          </a:xfrm>
          <a:prstGeom prst="rect">
            <a:avLst/>
          </a:prstGeom>
          <a:noFill/>
          <a:ln w="9525">
            <a:noFill/>
            <a:miter lim="800000"/>
            <a:headEnd/>
            <a:tailEnd/>
          </a:ln>
        </p:spPr>
      </p:pic>
      <p:sp>
        <p:nvSpPr>
          <p:cNvPr id="37896" name="Oval 7"/>
          <p:cNvSpPr>
            <a:spLocks/>
          </p:cNvSpPr>
          <p:nvPr/>
        </p:nvSpPr>
        <p:spPr bwMode="auto">
          <a:xfrm>
            <a:off x="896938" y="4019550"/>
            <a:ext cx="173037" cy="173038"/>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897" name="Oval 8"/>
          <p:cNvSpPr>
            <a:spLocks/>
          </p:cNvSpPr>
          <p:nvPr/>
        </p:nvSpPr>
        <p:spPr bwMode="auto">
          <a:xfrm>
            <a:off x="5862638" y="3082925"/>
            <a:ext cx="209550" cy="198438"/>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898" name="Oval 9"/>
          <p:cNvSpPr>
            <a:spLocks/>
          </p:cNvSpPr>
          <p:nvPr/>
        </p:nvSpPr>
        <p:spPr bwMode="auto">
          <a:xfrm>
            <a:off x="5788025" y="2800350"/>
            <a:ext cx="173038" cy="184150"/>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899" name="Oval 10"/>
          <p:cNvSpPr>
            <a:spLocks/>
          </p:cNvSpPr>
          <p:nvPr/>
        </p:nvSpPr>
        <p:spPr bwMode="auto">
          <a:xfrm>
            <a:off x="6875463" y="2689225"/>
            <a:ext cx="204787" cy="217488"/>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00" name="Oval 11"/>
          <p:cNvSpPr>
            <a:spLocks/>
          </p:cNvSpPr>
          <p:nvPr/>
        </p:nvSpPr>
        <p:spPr bwMode="auto">
          <a:xfrm>
            <a:off x="3922713" y="5351463"/>
            <a:ext cx="136525" cy="134937"/>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01" name="Oval 12"/>
          <p:cNvSpPr>
            <a:spLocks/>
          </p:cNvSpPr>
          <p:nvPr/>
        </p:nvSpPr>
        <p:spPr bwMode="auto">
          <a:xfrm>
            <a:off x="6400800" y="3759200"/>
            <a:ext cx="111125" cy="111125"/>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02" name="Oval 13"/>
          <p:cNvSpPr>
            <a:spLocks/>
          </p:cNvSpPr>
          <p:nvPr/>
        </p:nvSpPr>
        <p:spPr bwMode="auto">
          <a:xfrm>
            <a:off x="5491163" y="2900363"/>
            <a:ext cx="173037" cy="184150"/>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03" name="Oval 14"/>
          <p:cNvSpPr>
            <a:spLocks/>
          </p:cNvSpPr>
          <p:nvPr/>
        </p:nvSpPr>
        <p:spPr bwMode="auto">
          <a:xfrm>
            <a:off x="5648325" y="2541588"/>
            <a:ext cx="123825" cy="122237"/>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04" name="Rectangle 15"/>
          <p:cNvSpPr>
            <a:spLocks/>
          </p:cNvSpPr>
          <p:nvPr/>
        </p:nvSpPr>
        <p:spPr bwMode="auto">
          <a:xfrm>
            <a:off x="254000" y="4476750"/>
            <a:ext cx="976313" cy="209550"/>
          </a:xfrm>
          <a:prstGeom prst="rect">
            <a:avLst/>
          </a:prstGeom>
          <a:noFill/>
          <a:ln w="9525">
            <a:noFill/>
            <a:miter lim="800000"/>
            <a:headEnd/>
            <a:tailEnd/>
          </a:ln>
        </p:spPr>
        <p:txBody>
          <a:bodyPr lIns="0" tIns="0" rIns="40639" bIns="0"/>
          <a:lstStyle/>
          <a:p>
            <a:pPr marL="39688" algn="ctr" fontAlgn="base">
              <a:spcBef>
                <a:spcPct val="0"/>
              </a:spcBef>
              <a:spcAft>
                <a:spcPct val="0"/>
              </a:spcAft>
            </a:pPr>
            <a:r>
              <a:rPr lang="en-US" sz="1600" b="1">
                <a:solidFill>
                  <a:srgbClr val="CBDAFF"/>
                </a:solidFill>
                <a:cs typeface="Arial" charset="0"/>
                <a:sym typeface="Arial" charset="0"/>
              </a:rPr>
              <a:t>SDSC</a:t>
            </a:r>
          </a:p>
        </p:txBody>
      </p:sp>
      <p:sp>
        <p:nvSpPr>
          <p:cNvPr id="37905" name="Rectangle 16"/>
          <p:cNvSpPr>
            <a:spLocks/>
          </p:cNvSpPr>
          <p:nvPr/>
        </p:nvSpPr>
        <p:spPr bwMode="auto">
          <a:xfrm>
            <a:off x="2822575" y="5351463"/>
            <a:ext cx="989013" cy="246062"/>
          </a:xfrm>
          <a:prstGeom prst="rect">
            <a:avLst/>
          </a:prstGeom>
          <a:noFill/>
          <a:ln w="9525">
            <a:noFill/>
            <a:miter lim="800000"/>
            <a:headEnd/>
            <a:tailEnd/>
          </a:ln>
        </p:spPr>
        <p:txBody>
          <a:bodyPr lIns="0" tIns="0" rIns="40639" bIns="0"/>
          <a:lstStyle/>
          <a:p>
            <a:pPr marL="39688" algn="ctr" fontAlgn="base">
              <a:spcBef>
                <a:spcPct val="0"/>
              </a:spcBef>
              <a:spcAft>
                <a:spcPct val="0"/>
              </a:spcAft>
            </a:pPr>
            <a:r>
              <a:rPr lang="en-US" b="1">
                <a:solidFill>
                  <a:srgbClr val="CBDAFF"/>
                </a:solidFill>
                <a:cs typeface="Arial" charset="0"/>
                <a:sym typeface="Arial" charset="0"/>
              </a:rPr>
              <a:t>TACC</a:t>
            </a:r>
          </a:p>
        </p:txBody>
      </p:sp>
      <p:sp>
        <p:nvSpPr>
          <p:cNvPr id="37906" name="Rectangle 18"/>
          <p:cNvSpPr>
            <a:spLocks/>
          </p:cNvSpPr>
          <p:nvPr/>
        </p:nvSpPr>
        <p:spPr bwMode="auto">
          <a:xfrm>
            <a:off x="4427538" y="3176588"/>
            <a:ext cx="989012" cy="209550"/>
          </a:xfrm>
          <a:prstGeom prst="rect">
            <a:avLst/>
          </a:prstGeom>
          <a:noFill/>
          <a:ln w="9525">
            <a:noFill/>
            <a:miter lim="800000"/>
            <a:headEnd/>
            <a:tailEnd/>
          </a:ln>
        </p:spPr>
        <p:txBody>
          <a:bodyPr lIns="0" tIns="0" rIns="40639" bIns="0"/>
          <a:lstStyle/>
          <a:p>
            <a:pPr marL="39688" algn="ctr" fontAlgn="base">
              <a:spcBef>
                <a:spcPct val="0"/>
              </a:spcBef>
              <a:spcAft>
                <a:spcPct val="0"/>
              </a:spcAft>
            </a:pPr>
            <a:r>
              <a:rPr lang="en-US" sz="1600" b="1">
                <a:solidFill>
                  <a:srgbClr val="CBDAFF"/>
                </a:solidFill>
                <a:cs typeface="Arial" charset="0"/>
                <a:sym typeface="Arial" charset="0"/>
              </a:rPr>
              <a:t>NCSA</a:t>
            </a:r>
          </a:p>
        </p:txBody>
      </p:sp>
      <p:sp>
        <p:nvSpPr>
          <p:cNvPr id="37907" name="Rectangle 19"/>
          <p:cNvSpPr>
            <a:spLocks/>
          </p:cNvSpPr>
          <p:nvPr/>
        </p:nvSpPr>
        <p:spPr bwMode="auto">
          <a:xfrm>
            <a:off x="6454775" y="3576638"/>
            <a:ext cx="1012825" cy="209550"/>
          </a:xfrm>
          <a:prstGeom prst="rect">
            <a:avLst/>
          </a:prstGeom>
          <a:noFill/>
          <a:ln w="9525">
            <a:noFill/>
            <a:miter lim="800000"/>
            <a:headEnd/>
            <a:tailEnd/>
          </a:ln>
        </p:spPr>
        <p:txBody>
          <a:bodyPr lIns="0" tIns="0" rIns="40639" bIns="0"/>
          <a:lstStyle/>
          <a:p>
            <a:pPr marL="39688" algn="ctr" fontAlgn="base">
              <a:spcBef>
                <a:spcPct val="0"/>
              </a:spcBef>
              <a:spcAft>
                <a:spcPct val="0"/>
              </a:spcAft>
            </a:pPr>
            <a:r>
              <a:rPr lang="en-US" sz="1600" b="1">
                <a:solidFill>
                  <a:srgbClr val="CBDAFF"/>
                </a:solidFill>
                <a:cs typeface="Arial" charset="0"/>
                <a:sym typeface="Arial" charset="0"/>
              </a:rPr>
              <a:t>ORNL</a:t>
            </a:r>
          </a:p>
        </p:txBody>
      </p:sp>
      <p:sp>
        <p:nvSpPr>
          <p:cNvPr id="37908" name="Rectangle 20"/>
          <p:cNvSpPr>
            <a:spLocks/>
          </p:cNvSpPr>
          <p:nvPr/>
        </p:nvSpPr>
        <p:spPr bwMode="auto">
          <a:xfrm>
            <a:off x="5956300" y="2713038"/>
            <a:ext cx="363538" cy="24447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pPr>
            <a:r>
              <a:rPr lang="en-US" sz="1600" b="1">
                <a:solidFill>
                  <a:srgbClr val="CBDAFF"/>
                </a:solidFill>
                <a:cs typeface="Arial" charset="0"/>
                <a:sym typeface="Arial" charset="0"/>
              </a:rPr>
              <a:t>PU</a:t>
            </a:r>
          </a:p>
        </p:txBody>
      </p:sp>
      <p:sp>
        <p:nvSpPr>
          <p:cNvPr id="37909" name="Rectangle 21"/>
          <p:cNvSpPr>
            <a:spLocks/>
          </p:cNvSpPr>
          <p:nvPr/>
        </p:nvSpPr>
        <p:spPr bwMode="auto">
          <a:xfrm>
            <a:off x="6069013" y="3117850"/>
            <a:ext cx="284162" cy="24447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pPr>
            <a:r>
              <a:rPr lang="en-US" sz="1600" b="1">
                <a:solidFill>
                  <a:srgbClr val="CBDAFF"/>
                </a:solidFill>
                <a:cs typeface="Arial" charset="0"/>
                <a:sym typeface="Arial" charset="0"/>
              </a:rPr>
              <a:t>IU</a:t>
            </a:r>
          </a:p>
        </p:txBody>
      </p:sp>
      <p:sp>
        <p:nvSpPr>
          <p:cNvPr id="37910" name="Rectangle 22"/>
          <p:cNvSpPr>
            <a:spLocks/>
          </p:cNvSpPr>
          <p:nvPr/>
        </p:nvSpPr>
        <p:spPr bwMode="auto">
          <a:xfrm>
            <a:off x="6657975" y="2466975"/>
            <a:ext cx="498475" cy="24447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pPr>
            <a:r>
              <a:rPr lang="en-US" sz="1600" b="1">
                <a:solidFill>
                  <a:srgbClr val="CBDAFF"/>
                </a:solidFill>
                <a:cs typeface="Arial" charset="0"/>
                <a:sym typeface="Arial" charset="0"/>
              </a:rPr>
              <a:t>PSC</a:t>
            </a:r>
          </a:p>
        </p:txBody>
      </p:sp>
      <p:sp>
        <p:nvSpPr>
          <p:cNvPr id="37911" name="Oval 23"/>
          <p:cNvSpPr>
            <a:spLocks/>
          </p:cNvSpPr>
          <p:nvPr/>
        </p:nvSpPr>
        <p:spPr bwMode="auto">
          <a:xfrm>
            <a:off x="2868613" y="2970213"/>
            <a:ext cx="160337" cy="158750"/>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12" name="Rectangle 24"/>
          <p:cNvSpPr>
            <a:spLocks/>
          </p:cNvSpPr>
          <p:nvPr/>
        </p:nvSpPr>
        <p:spPr bwMode="auto">
          <a:xfrm>
            <a:off x="2601913" y="3190875"/>
            <a:ext cx="668337" cy="24447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pPr>
            <a:r>
              <a:rPr lang="en-US" sz="1600" b="1">
                <a:solidFill>
                  <a:srgbClr val="CBDAFF"/>
                </a:solidFill>
                <a:cs typeface="Arial" charset="0"/>
                <a:sym typeface="Arial" charset="0"/>
              </a:rPr>
              <a:t>NCAR</a:t>
            </a:r>
          </a:p>
        </p:txBody>
      </p:sp>
      <p:sp>
        <p:nvSpPr>
          <p:cNvPr id="37913" name="Oval 25"/>
          <p:cNvSpPr>
            <a:spLocks/>
          </p:cNvSpPr>
          <p:nvPr/>
        </p:nvSpPr>
        <p:spPr bwMode="auto">
          <a:xfrm>
            <a:off x="1039813" y="4156075"/>
            <a:ext cx="147637" cy="160338"/>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14" name="Oval 26"/>
          <p:cNvSpPr>
            <a:spLocks/>
          </p:cNvSpPr>
          <p:nvPr/>
        </p:nvSpPr>
        <p:spPr bwMode="auto">
          <a:xfrm>
            <a:off x="5673725" y="3059113"/>
            <a:ext cx="147638" cy="184150"/>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15" name="Oval 27"/>
          <p:cNvSpPr>
            <a:spLocks/>
          </p:cNvSpPr>
          <p:nvPr/>
        </p:nvSpPr>
        <p:spPr bwMode="auto">
          <a:xfrm>
            <a:off x="5429250" y="3024188"/>
            <a:ext cx="222250" cy="220662"/>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16" name="Oval 28"/>
          <p:cNvSpPr>
            <a:spLocks/>
          </p:cNvSpPr>
          <p:nvPr/>
        </p:nvSpPr>
        <p:spPr bwMode="auto">
          <a:xfrm>
            <a:off x="5553075" y="3146425"/>
            <a:ext cx="206375" cy="220663"/>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17" name="Oval 29"/>
          <p:cNvSpPr>
            <a:spLocks/>
          </p:cNvSpPr>
          <p:nvPr/>
        </p:nvSpPr>
        <p:spPr bwMode="auto">
          <a:xfrm>
            <a:off x="6894513" y="2894013"/>
            <a:ext cx="100012" cy="123825"/>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18" name="Oval 30"/>
          <p:cNvSpPr>
            <a:spLocks/>
          </p:cNvSpPr>
          <p:nvPr/>
        </p:nvSpPr>
        <p:spPr bwMode="auto">
          <a:xfrm>
            <a:off x="6746875" y="2759075"/>
            <a:ext cx="136525" cy="147638"/>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19" name="Oval 31"/>
          <p:cNvSpPr>
            <a:spLocks/>
          </p:cNvSpPr>
          <p:nvPr/>
        </p:nvSpPr>
        <p:spPr bwMode="auto">
          <a:xfrm>
            <a:off x="842963" y="4152900"/>
            <a:ext cx="160337" cy="147638"/>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20" name="Oval 32"/>
          <p:cNvSpPr>
            <a:spLocks/>
          </p:cNvSpPr>
          <p:nvPr/>
        </p:nvSpPr>
        <p:spPr bwMode="auto">
          <a:xfrm>
            <a:off x="896938" y="4229100"/>
            <a:ext cx="204787" cy="219075"/>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21" name="Oval 33"/>
          <p:cNvSpPr>
            <a:spLocks/>
          </p:cNvSpPr>
          <p:nvPr/>
        </p:nvSpPr>
        <p:spPr bwMode="auto">
          <a:xfrm>
            <a:off x="4016375" y="5105400"/>
            <a:ext cx="306388" cy="336550"/>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22" name="Oval 34"/>
          <p:cNvSpPr>
            <a:spLocks/>
          </p:cNvSpPr>
          <p:nvPr/>
        </p:nvSpPr>
        <p:spPr bwMode="auto">
          <a:xfrm>
            <a:off x="5516563" y="2627313"/>
            <a:ext cx="134937" cy="136525"/>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23" name="Oval 35"/>
          <p:cNvSpPr>
            <a:spLocks/>
          </p:cNvSpPr>
          <p:nvPr/>
        </p:nvSpPr>
        <p:spPr bwMode="auto">
          <a:xfrm>
            <a:off x="3268663" y="4389438"/>
            <a:ext cx="963612" cy="887412"/>
          </a:xfrm>
          <a:prstGeom prst="ellipse">
            <a:avLst/>
          </a:prstGeom>
          <a:solidFill>
            <a:srgbClr val="B70800"/>
          </a:solidFill>
          <a:ln w="9525">
            <a:solidFill>
              <a:srgbClr val="DFDD00"/>
            </a:solidFill>
            <a:round/>
            <a:headEnd/>
            <a:tailEnd/>
          </a:ln>
        </p:spPr>
        <p:txBody>
          <a:bodyPr lIns="0" tIns="0" rIns="40639" bIns="0" anchor="ctr"/>
          <a:lstStyle/>
          <a:p>
            <a:pPr marL="39688" algn="ctr" fontAlgn="base">
              <a:spcBef>
                <a:spcPct val="0"/>
              </a:spcBef>
              <a:spcAft>
                <a:spcPct val="0"/>
              </a:spcAft>
            </a:pPr>
            <a:r>
              <a:rPr lang="en-US" sz="1200">
                <a:solidFill>
                  <a:srgbClr val="E1E0F4"/>
                </a:solidFill>
                <a:cs typeface="Arial" charset="0"/>
                <a:sym typeface="Arial" charset="0"/>
              </a:rPr>
              <a:t>(504TF)</a:t>
            </a:r>
          </a:p>
        </p:txBody>
      </p:sp>
      <p:sp>
        <p:nvSpPr>
          <p:cNvPr id="37924" name="Oval 36"/>
          <p:cNvSpPr>
            <a:spLocks/>
          </p:cNvSpPr>
          <p:nvPr/>
        </p:nvSpPr>
        <p:spPr bwMode="auto">
          <a:xfrm>
            <a:off x="5268913" y="3173413"/>
            <a:ext cx="371475" cy="403225"/>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25" name="Oval 37"/>
          <p:cNvSpPr>
            <a:spLocks/>
          </p:cNvSpPr>
          <p:nvPr/>
        </p:nvSpPr>
        <p:spPr bwMode="auto">
          <a:xfrm>
            <a:off x="5256213" y="3573463"/>
            <a:ext cx="1185862" cy="1182687"/>
          </a:xfrm>
          <a:prstGeom prst="ellipse">
            <a:avLst/>
          </a:prstGeom>
          <a:solidFill>
            <a:srgbClr val="33CC33"/>
          </a:solidFill>
          <a:ln w="9525">
            <a:solidFill>
              <a:srgbClr val="DFDD00"/>
            </a:solidFill>
            <a:round/>
            <a:headEnd/>
            <a:tailEnd/>
          </a:ln>
        </p:spPr>
        <p:txBody>
          <a:bodyPr lIns="0" tIns="0" rIns="40639" bIns="0" anchor="ctr"/>
          <a:lstStyle/>
          <a:p>
            <a:pPr marL="39688" algn="ctr" fontAlgn="base">
              <a:spcBef>
                <a:spcPct val="0"/>
              </a:spcBef>
              <a:spcAft>
                <a:spcPct val="0"/>
              </a:spcAft>
            </a:pPr>
            <a:r>
              <a:rPr lang="en-US" sz="1400">
                <a:solidFill>
                  <a:srgbClr val="000000"/>
                </a:solidFill>
                <a:cs typeface="Arial" charset="0"/>
                <a:sym typeface="Arial" charset="0"/>
              </a:rPr>
              <a:t>2008</a:t>
            </a:r>
          </a:p>
          <a:p>
            <a:pPr marL="39688" algn="ctr" fontAlgn="base">
              <a:spcBef>
                <a:spcPct val="0"/>
              </a:spcBef>
              <a:spcAft>
                <a:spcPct val="0"/>
              </a:spcAft>
            </a:pPr>
            <a:r>
              <a:rPr lang="en-US" sz="1400">
                <a:solidFill>
                  <a:srgbClr val="000000"/>
                </a:solidFill>
                <a:cs typeface="Arial" charset="0"/>
                <a:sym typeface="Arial" charset="0"/>
              </a:rPr>
              <a:t>(~1PF)</a:t>
            </a:r>
          </a:p>
        </p:txBody>
      </p:sp>
      <p:sp>
        <p:nvSpPr>
          <p:cNvPr id="37926" name="Oval 38"/>
          <p:cNvSpPr>
            <a:spLocks/>
          </p:cNvSpPr>
          <p:nvPr/>
        </p:nvSpPr>
        <p:spPr bwMode="auto">
          <a:xfrm>
            <a:off x="4749800" y="4686300"/>
            <a:ext cx="206375" cy="215900"/>
          </a:xfrm>
          <a:prstGeom prst="ellipse">
            <a:avLst/>
          </a:prstGeom>
          <a:solidFill>
            <a:srgbClr val="B70800"/>
          </a:solidFill>
          <a:ln w="9525">
            <a:solidFill>
              <a:srgbClr val="DFDD00"/>
            </a:solidFill>
            <a:round/>
            <a:headEnd/>
            <a:tailEnd/>
          </a:ln>
        </p:spPr>
        <p:txBody>
          <a:bodyPr/>
          <a:lstStyle/>
          <a:p>
            <a:pPr algn="ctr" fontAlgn="base">
              <a:spcBef>
                <a:spcPct val="0"/>
              </a:spcBef>
              <a:spcAft>
                <a:spcPct val="0"/>
              </a:spcAft>
            </a:pPr>
            <a:endParaRPr lang="en-US" sz="1600" b="1">
              <a:solidFill>
                <a:srgbClr val="000000"/>
              </a:solidFill>
              <a:latin typeface="Times New Roman" pitchFamily="18" charset="0"/>
            </a:endParaRPr>
          </a:p>
        </p:txBody>
      </p:sp>
      <p:sp>
        <p:nvSpPr>
          <p:cNvPr id="37927" name="Rectangle 39"/>
          <p:cNvSpPr>
            <a:spLocks/>
          </p:cNvSpPr>
          <p:nvPr/>
        </p:nvSpPr>
        <p:spPr bwMode="auto">
          <a:xfrm>
            <a:off x="4464050" y="3897313"/>
            <a:ext cx="1185863" cy="222250"/>
          </a:xfrm>
          <a:prstGeom prst="rect">
            <a:avLst/>
          </a:prstGeom>
          <a:noFill/>
          <a:ln w="9525">
            <a:noFill/>
            <a:miter lim="800000"/>
            <a:headEnd/>
            <a:tailEnd/>
          </a:ln>
        </p:spPr>
        <p:txBody>
          <a:bodyPr lIns="0" tIns="0" rIns="40639" bIns="0"/>
          <a:lstStyle/>
          <a:p>
            <a:pPr marL="39688" algn="ctr" fontAlgn="base">
              <a:spcBef>
                <a:spcPct val="0"/>
              </a:spcBef>
              <a:spcAft>
                <a:spcPct val="0"/>
              </a:spcAft>
            </a:pPr>
            <a:r>
              <a:rPr lang="en-US" sz="1600" b="1">
                <a:solidFill>
                  <a:srgbClr val="CBDAFF"/>
                </a:solidFill>
                <a:cs typeface="Arial" charset="0"/>
                <a:sym typeface="Arial" charset="0"/>
              </a:rPr>
              <a:t>Tennessee</a:t>
            </a:r>
          </a:p>
        </p:txBody>
      </p:sp>
      <p:sp>
        <p:nvSpPr>
          <p:cNvPr id="37928" name="Rectangle 40"/>
          <p:cNvSpPr>
            <a:spLocks/>
          </p:cNvSpPr>
          <p:nvPr/>
        </p:nvSpPr>
        <p:spPr bwMode="auto">
          <a:xfrm>
            <a:off x="4157663" y="4389438"/>
            <a:ext cx="987425" cy="247650"/>
          </a:xfrm>
          <a:prstGeom prst="rect">
            <a:avLst/>
          </a:prstGeom>
          <a:noFill/>
          <a:ln w="9525">
            <a:noFill/>
            <a:miter lim="800000"/>
            <a:headEnd/>
            <a:tailEnd/>
          </a:ln>
        </p:spPr>
        <p:txBody>
          <a:bodyPr lIns="0" tIns="0" rIns="40639" bIns="0"/>
          <a:lstStyle/>
          <a:p>
            <a:pPr marL="39688" algn="ctr" fontAlgn="base">
              <a:spcBef>
                <a:spcPct val="0"/>
              </a:spcBef>
              <a:spcAft>
                <a:spcPct val="0"/>
              </a:spcAft>
            </a:pPr>
            <a:r>
              <a:rPr lang="en-US" sz="1400" b="1">
                <a:solidFill>
                  <a:srgbClr val="CBDAFF"/>
                </a:solidFill>
                <a:cs typeface="Arial" charset="0"/>
                <a:sym typeface="Arial" charset="0"/>
              </a:rPr>
              <a:t>LONI/LSU</a:t>
            </a:r>
            <a:endParaRPr lang="en-US" b="1">
              <a:solidFill>
                <a:srgbClr val="CBDAFF"/>
              </a:solidFill>
              <a:cs typeface="Arial" charset="0"/>
              <a:sym typeface="Arial" charset="0"/>
            </a:endParaRPr>
          </a:p>
        </p:txBody>
      </p:sp>
      <p:sp>
        <p:nvSpPr>
          <p:cNvPr id="37929" name="Rectangle 17"/>
          <p:cNvSpPr>
            <a:spLocks/>
          </p:cNvSpPr>
          <p:nvPr/>
        </p:nvSpPr>
        <p:spPr bwMode="auto">
          <a:xfrm>
            <a:off x="4972050" y="2541588"/>
            <a:ext cx="849313" cy="24447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pPr>
            <a:r>
              <a:rPr lang="en-US" sz="1600" b="1">
                <a:solidFill>
                  <a:srgbClr val="CBDAFF"/>
                </a:solidFill>
                <a:cs typeface="Arial" charset="0"/>
                <a:sym typeface="Arial" charset="0"/>
              </a:rPr>
              <a:t>UC/ANL</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2057400" cy="1143000"/>
          </a:xfrm>
        </p:spPr>
        <p:txBody>
          <a:bodyPr>
            <a:normAutofit fontScale="90000"/>
          </a:bodyPr>
          <a:lstStyle/>
          <a:p>
            <a:r>
              <a:rPr lang="en-US" dirty="0" smtClean="0"/>
              <a:t>TeraGrid</a:t>
            </a:r>
            <a:br>
              <a:rPr lang="en-US" dirty="0" smtClean="0"/>
            </a:br>
            <a:r>
              <a:rPr lang="en-US" dirty="0" smtClean="0"/>
              <a:t>User Areas</a:t>
            </a:r>
            <a:endParaRPr lang="en-US" dirty="0"/>
          </a:p>
        </p:txBody>
      </p:sp>
      <p:sp>
        <p:nvSpPr>
          <p:cNvPr id="4" name="Slide Number Placeholder 3"/>
          <p:cNvSpPr>
            <a:spLocks noGrp="1"/>
          </p:cNvSpPr>
          <p:nvPr>
            <p:ph type="sldNum" sz="quarter" idx="12"/>
          </p:nvPr>
        </p:nvSpPr>
        <p:spPr/>
        <p:txBody>
          <a:bodyPr/>
          <a:lstStyle/>
          <a:p>
            <a:pPr>
              <a:defRPr/>
            </a:pPr>
            <a:fld id="{3B18B54E-9A7B-480F-BF6E-D1835F9F15F2}" type="slidenum">
              <a:rPr lang="en-US" smtClean="0">
                <a:solidFill>
                  <a:srgbClr val="000000"/>
                </a:solidFill>
              </a:rPr>
              <a:pPr>
                <a:defRPr/>
              </a:pPr>
              <a:t>28</a:t>
            </a:fld>
            <a:endParaRPr lang="en-US">
              <a:solidFill>
                <a:srgbClr val="000000"/>
              </a:solidFill>
            </a:endParaRPr>
          </a:p>
        </p:txBody>
      </p:sp>
      <p:pic>
        <p:nvPicPr>
          <p:cNvPr id="323588" name="Picture 4"/>
          <p:cNvPicPr>
            <a:picLocks noChangeAspect="1" noChangeArrowheads="1"/>
          </p:cNvPicPr>
          <p:nvPr/>
        </p:nvPicPr>
        <p:blipFill>
          <a:blip r:embed="rId3" cstate="print"/>
          <a:srcRect l="28333" t="12000" r="17917" b="6000"/>
          <a:stretch>
            <a:fillRect/>
          </a:stretch>
        </p:blipFill>
        <p:spPr bwMode="auto">
          <a:xfrm>
            <a:off x="1951463" y="0"/>
            <a:ext cx="71925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228600"/>
            <a:ext cx="8229600" cy="1143000"/>
          </a:xfrm>
        </p:spPr>
        <p:txBody>
          <a:bodyPr/>
          <a:lstStyle/>
          <a:p>
            <a:r>
              <a:rPr lang="en-US" dirty="0" smtClean="0"/>
              <a:t>80% of Users, 20% of Computing</a:t>
            </a:r>
            <a:endParaRPr lang="en-US" dirty="0"/>
          </a:p>
        </p:txBody>
      </p:sp>
      <p:sp>
        <p:nvSpPr>
          <p:cNvPr id="5" name="Content Placeholder 4"/>
          <p:cNvSpPr>
            <a:spLocks noGrp="1"/>
          </p:cNvSpPr>
          <p:nvPr>
            <p:ph sz="half" idx="4294967295"/>
          </p:nvPr>
        </p:nvSpPr>
        <p:spPr>
          <a:xfrm>
            <a:off x="0" y="1647825"/>
            <a:ext cx="4343400" cy="4343400"/>
          </a:xfrm>
        </p:spPr>
        <p:txBody>
          <a:bodyPr>
            <a:normAutofit fontScale="92500" lnSpcReduction="20000"/>
          </a:bodyPr>
          <a:lstStyle/>
          <a:p>
            <a:r>
              <a:rPr lang="en-US" dirty="0" smtClean="0"/>
              <a:t>Nearly 80% of TeraGrid users in FY09 never ran a job larger than 256 cores.</a:t>
            </a:r>
          </a:p>
          <a:p>
            <a:r>
              <a:rPr lang="en-US" dirty="0" smtClean="0"/>
              <a:t>Usage by all those users accounted for less than 20% of TeraGrid usage in the same period.</a:t>
            </a:r>
          </a:p>
          <a:p>
            <a:r>
              <a:rPr lang="en-US" dirty="0" smtClean="0"/>
              <a:t>96% of users and 66% of usage needed 4,096 or fewer cores.</a:t>
            </a:r>
            <a:endParaRPr lang="en-US" dirty="0"/>
          </a:p>
        </p:txBody>
      </p:sp>
      <p:pic>
        <p:nvPicPr>
          <p:cNvPr id="7" name="Content Placeholder 6" descr="TG80-20.png"/>
          <p:cNvPicPr>
            <a:picLocks noGrp="1" noChangeAspect="1"/>
          </p:cNvPicPr>
          <p:nvPr>
            <p:ph sz="half" idx="4294967295"/>
          </p:nvPr>
        </p:nvPicPr>
        <p:blipFill>
          <a:blip r:embed="rId3" cstate="print"/>
          <a:srcRect t="-729" b="-657"/>
          <a:stretch>
            <a:fillRect/>
          </a:stretch>
        </p:blipFill>
        <p:spPr>
          <a:xfrm>
            <a:off x="4800600" y="1652588"/>
            <a:ext cx="4343400" cy="4360862"/>
          </a:xfr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4AECA34B-1E70-44AC-AF18-D18AAA141874}" type="slidenum">
              <a:rPr lang="en-US">
                <a:solidFill>
                  <a:srgbClr val="FFFFFF"/>
                </a:solidFill>
              </a:rPr>
              <a:pPr>
                <a:defRPr/>
              </a:pPr>
              <a:t>3</a:t>
            </a:fld>
            <a:endParaRPr lang="en-US">
              <a:solidFill>
                <a:srgbClr val="FFFFFF"/>
              </a:solidFill>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fontAlgn="base">
              <a:spcBef>
                <a:spcPct val="0"/>
              </a:spcBef>
              <a:spcAft>
                <a:spcPct val="0"/>
              </a:spcAft>
              <a:defRPr/>
            </a:pPr>
            <a:fld id="{1604A382-AA86-498F-96D6-6858ABE77D05}" type="slidenum">
              <a:rPr lang="en-US" sz="1000">
                <a:solidFill>
                  <a:srgbClr val="FFFFFF"/>
                </a:solidFill>
                <a:effectLst>
                  <a:outerShdw blurRad="38100" dist="38100" dir="2700000" algn="tl">
                    <a:srgbClr val="000000"/>
                  </a:outerShdw>
                </a:effectLst>
                <a:latin typeface="Verdana" pitchFamily="34" charset="0"/>
              </a:rPr>
              <a:pPr algn="r" fontAlgn="base">
                <a:spcBef>
                  <a:spcPct val="0"/>
                </a:spcBef>
                <a:spcAft>
                  <a:spcPct val="0"/>
                </a:spcAft>
                <a:defRPr/>
              </a:pPr>
              <a:t>3</a:t>
            </a:fld>
            <a:endParaRPr lang="en-US" sz="1000">
              <a:solidFill>
                <a:srgbClr val="FFFFFF"/>
              </a:solidFill>
              <a:effectLst>
                <a:outerShdw blurRad="38100" dist="38100" dir="2700000" algn="tl">
                  <a:srgbClr val="000000"/>
                </a:outerShdw>
              </a:effectLst>
              <a:latin typeface="Verdana" pitchFamily="34" charset="0"/>
            </a:endParaRPr>
          </a:p>
        </p:txBody>
      </p:sp>
      <p:sp>
        <p:nvSpPr>
          <p:cNvPr id="25604" name="Rectangle 2"/>
          <p:cNvSpPr>
            <a:spLocks noGrp="1" noChangeArrowheads="1"/>
          </p:cNvSpPr>
          <p:nvPr>
            <p:ph type="title" idx="4294967295"/>
          </p:nvPr>
        </p:nvSpPr>
        <p:spPr>
          <a:xfrm>
            <a:off x="0" y="0"/>
            <a:ext cx="9144000" cy="533400"/>
          </a:xfrm>
        </p:spPr>
        <p:txBody>
          <a:bodyPr/>
          <a:lstStyle/>
          <a:p>
            <a:pPr eaLnBrk="1" hangingPunct="1"/>
            <a:r>
              <a:rPr lang="en-US" sz="3600" smtClean="0"/>
              <a:t>e-moreorlessanything</a:t>
            </a:r>
          </a:p>
        </p:txBody>
      </p:sp>
      <p:sp>
        <p:nvSpPr>
          <p:cNvPr id="25605" name="Rectangle 3"/>
          <p:cNvSpPr>
            <a:spLocks noGrp="1" noChangeArrowheads="1"/>
          </p:cNvSpPr>
          <p:nvPr>
            <p:ph type="body" idx="4294967295"/>
          </p:nvPr>
        </p:nvSpPr>
        <p:spPr>
          <a:xfrm>
            <a:off x="0" y="609600"/>
            <a:ext cx="9144000" cy="6248400"/>
          </a:xfrm>
        </p:spPr>
        <p:txBody>
          <a:bodyPr/>
          <a:lstStyle/>
          <a:p>
            <a:pPr eaLnBrk="1" hangingPunct="1">
              <a:spcBef>
                <a:spcPct val="15000"/>
              </a:spcBef>
            </a:pPr>
            <a:r>
              <a:rPr lang="en-US" sz="2400" dirty="0" smtClean="0">
                <a:solidFill>
                  <a:srgbClr val="FFFF00"/>
                </a:solidFill>
              </a:rPr>
              <a:t> </a:t>
            </a:r>
            <a:r>
              <a:rPr lang="en-US" sz="2400" dirty="0" smtClean="0"/>
              <a:t>‘</a:t>
            </a:r>
            <a:r>
              <a:rPr lang="en-US" sz="2400" dirty="0" smtClean="0">
                <a:solidFill>
                  <a:srgbClr val="FFFF00"/>
                </a:solidFill>
              </a:rPr>
              <a:t>e-Science</a:t>
            </a:r>
            <a:r>
              <a:rPr lang="en-US" sz="2400" dirty="0" smtClean="0"/>
              <a:t> is about global collaboration in key areas of science, and the next generation of infrastructure that will enable it.’ from inventor of term </a:t>
            </a:r>
            <a:r>
              <a:rPr lang="en-US" sz="2400" dirty="0" smtClean="0">
                <a:solidFill>
                  <a:srgbClr val="FFFF00"/>
                </a:solidFill>
              </a:rPr>
              <a:t>John Taylor</a:t>
            </a:r>
            <a:r>
              <a:rPr lang="en-US" sz="2400" dirty="0" smtClean="0"/>
              <a:t> Director General of Research Councils UK, Office of Science and Technology</a:t>
            </a:r>
          </a:p>
          <a:p>
            <a:pPr eaLnBrk="1" hangingPunct="1">
              <a:spcBef>
                <a:spcPct val="15000"/>
              </a:spcBef>
            </a:pPr>
            <a:r>
              <a:rPr lang="en-US" sz="2400" dirty="0" smtClean="0"/>
              <a:t> </a:t>
            </a:r>
            <a:r>
              <a:rPr lang="en-US" sz="2400" dirty="0" smtClean="0">
                <a:solidFill>
                  <a:srgbClr val="FFFF00"/>
                </a:solidFill>
              </a:rPr>
              <a:t>e-Science</a:t>
            </a:r>
            <a:r>
              <a:rPr lang="en-US" sz="2400" dirty="0" smtClean="0"/>
              <a:t> is about developing tools and technologies that allow scientists to do ‘faster, better or different’ research</a:t>
            </a:r>
          </a:p>
          <a:p>
            <a:pPr eaLnBrk="1" hangingPunct="1">
              <a:spcBef>
                <a:spcPct val="15000"/>
              </a:spcBef>
            </a:pPr>
            <a:r>
              <a:rPr lang="en-US" sz="2400" dirty="0" smtClean="0"/>
              <a:t>Similarly</a:t>
            </a:r>
            <a:r>
              <a:rPr lang="en-US" sz="2400" dirty="0" smtClean="0">
                <a:solidFill>
                  <a:srgbClr val="FFFF00"/>
                </a:solidFill>
              </a:rPr>
              <a:t> e-Business</a:t>
            </a:r>
            <a:r>
              <a:rPr lang="en-US" sz="2400" dirty="0" smtClean="0"/>
              <a:t> captures the emerging view of corporations as dynamic </a:t>
            </a:r>
            <a:r>
              <a:rPr lang="en-US" sz="2400" dirty="0" smtClean="0">
                <a:solidFill>
                  <a:srgbClr val="FFFF00"/>
                </a:solidFill>
              </a:rPr>
              <a:t>virtual organizations</a:t>
            </a:r>
            <a:r>
              <a:rPr lang="en-US" sz="2400" dirty="0" smtClean="0"/>
              <a:t> linking employees, customers and stakeholders across the world. </a:t>
            </a:r>
          </a:p>
          <a:p>
            <a:pPr eaLnBrk="1" hangingPunct="1">
              <a:spcBef>
                <a:spcPct val="15000"/>
              </a:spcBef>
            </a:pPr>
            <a:r>
              <a:rPr lang="en-US" sz="2400" dirty="0" smtClean="0"/>
              <a:t>This generalizes to </a:t>
            </a:r>
            <a:r>
              <a:rPr lang="en-US" sz="2400" dirty="0" smtClean="0">
                <a:solidFill>
                  <a:srgbClr val="FFFF00"/>
                </a:solidFill>
              </a:rPr>
              <a:t>e-moreorlessanything </a:t>
            </a:r>
            <a:r>
              <a:rPr lang="en-US" sz="2400" dirty="0" smtClean="0"/>
              <a:t>including </a:t>
            </a:r>
            <a:r>
              <a:rPr lang="en-US" sz="2400" dirty="0" smtClean="0">
                <a:solidFill>
                  <a:srgbClr val="FFFF00"/>
                </a:solidFill>
              </a:rPr>
              <a:t>e-</a:t>
            </a:r>
            <a:r>
              <a:rPr lang="en-US" sz="2400" dirty="0" err="1" smtClean="0">
                <a:solidFill>
                  <a:srgbClr val="FFFF00"/>
                </a:solidFill>
              </a:rPr>
              <a:t>DigitalLibrary</a:t>
            </a:r>
            <a:r>
              <a:rPr lang="en-US" sz="2400" dirty="0" smtClean="0"/>
              <a:t>,</a:t>
            </a:r>
            <a:r>
              <a:rPr lang="en-US" sz="2400" dirty="0" smtClean="0">
                <a:solidFill>
                  <a:srgbClr val="FFFF00"/>
                </a:solidFill>
              </a:rPr>
              <a:t> e-</a:t>
            </a:r>
            <a:r>
              <a:rPr lang="en-US" sz="2400" dirty="0" err="1" smtClean="0">
                <a:solidFill>
                  <a:srgbClr val="FFFF00"/>
                </a:solidFill>
              </a:rPr>
              <a:t>SocialScience</a:t>
            </a:r>
            <a:r>
              <a:rPr lang="en-US" sz="2400" dirty="0" smtClean="0"/>
              <a:t>,</a:t>
            </a:r>
            <a:r>
              <a:rPr lang="en-US" sz="2400" dirty="0" smtClean="0">
                <a:solidFill>
                  <a:srgbClr val="FFFF00"/>
                </a:solidFill>
              </a:rPr>
              <a:t> e-</a:t>
            </a:r>
            <a:r>
              <a:rPr lang="en-US" sz="2400" dirty="0" err="1" smtClean="0">
                <a:solidFill>
                  <a:srgbClr val="FFFF00"/>
                </a:solidFill>
              </a:rPr>
              <a:t>HavingFun</a:t>
            </a:r>
            <a:r>
              <a:rPr lang="en-US" sz="2400" dirty="0" smtClean="0">
                <a:solidFill>
                  <a:srgbClr val="FFFF00"/>
                </a:solidFill>
              </a:rPr>
              <a:t> </a:t>
            </a:r>
            <a:r>
              <a:rPr lang="en-US" sz="2400" dirty="0" smtClean="0"/>
              <a:t>and</a:t>
            </a:r>
            <a:r>
              <a:rPr lang="en-US" sz="2400" dirty="0" smtClean="0">
                <a:solidFill>
                  <a:srgbClr val="FFFF00"/>
                </a:solidFill>
              </a:rPr>
              <a:t> e-Education</a:t>
            </a:r>
          </a:p>
          <a:p>
            <a:pPr eaLnBrk="1" hangingPunct="1">
              <a:spcBef>
                <a:spcPct val="15000"/>
              </a:spcBef>
            </a:pPr>
            <a:r>
              <a:rPr lang="en-US" sz="2400" dirty="0" smtClean="0"/>
              <a:t>A </a:t>
            </a:r>
            <a:r>
              <a:rPr lang="en-US" sz="2400" dirty="0" smtClean="0">
                <a:solidFill>
                  <a:srgbClr val="FFFF00"/>
                </a:solidFill>
              </a:rPr>
              <a:t>deluge of data</a:t>
            </a:r>
            <a:r>
              <a:rPr lang="en-US" sz="2400" dirty="0" smtClean="0"/>
              <a:t> of unprecedented and inevitable size must be managed and understood.</a:t>
            </a:r>
          </a:p>
          <a:p>
            <a:pPr eaLnBrk="1" hangingPunct="1">
              <a:spcBef>
                <a:spcPct val="15000"/>
              </a:spcBef>
            </a:pPr>
            <a:r>
              <a:rPr lang="en-US" sz="2400" dirty="0" smtClean="0">
                <a:solidFill>
                  <a:srgbClr val="FFFF00"/>
                </a:solidFill>
              </a:rPr>
              <a:t>People </a:t>
            </a:r>
            <a:r>
              <a:rPr lang="en-US" sz="2400" dirty="0" smtClean="0"/>
              <a:t>(virtual organizations), </a:t>
            </a:r>
            <a:r>
              <a:rPr lang="en-US" sz="2400" dirty="0" smtClean="0">
                <a:solidFill>
                  <a:srgbClr val="FFFF00"/>
                </a:solidFill>
              </a:rPr>
              <a:t>computers</a:t>
            </a:r>
            <a:r>
              <a:rPr lang="en-US" sz="2400" dirty="0" smtClean="0"/>
              <a:t>, </a:t>
            </a:r>
            <a:r>
              <a:rPr lang="en-US" sz="2400" dirty="0" smtClean="0">
                <a:solidFill>
                  <a:srgbClr val="FFFF00"/>
                </a:solidFill>
              </a:rPr>
              <a:t>data</a:t>
            </a:r>
            <a:r>
              <a:rPr lang="en-US" sz="2400" dirty="0" smtClean="0"/>
              <a:t> (including </a:t>
            </a:r>
            <a:r>
              <a:rPr lang="en-US" sz="2400" dirty="0" smtClean="0">
                <a:solidFill>
                  <a:srgbClr val="FFFF00"/>
                </a:solidFill>
              </a:rPr>
              <a:t>sensors</a:t>
            </a:r>
            <a:r>
              <a:rPr lang="en-US" sz="2400" dirty="0" smtClean="0"/>
              <a:t> and </a:t>
            </a:r>
            <a:r>
              <a:rPr lang="en-US" sz="2400" dirty="0" smtClean="0">
                <a:solidFill>
                  <a:srgbClr val="FFFF00"/>
                </a:solidFill>
              </a:rPr>
              <a:t>instruments</a:t>
            </a:r>
            <a:r>
              <a:rPr lang="en-US" sz="2400" dirty="0" smtClean="0"/>
              <a:t>)</a:t>
            </a:r>
            <a:r>
              <a:rPr lang="en-US" sz="2400" dirty="0" smtClean="0">
                <a:solidFill>
                  <a:srgbClr val="FFFF00"/>
                </a:solidFill>
              </a:rPr>
              <a:t> </a:t>
            </a:r>
            <a:r>
              <a:rPr lang="en-US" sz="2400" dirty="0" smtClean="0"/>
              <a:t>must be linked via hardware and software </a:t>
            </a:r>
            <a:r>
              <a:rPr lang="en-US" sz="2400" dirty="0" smtClean="0">
                <a:solidFill>
                  <a:srgbClr val="FFFF00"/>
                </a:solidFill>
              </a:rPr>
              <a:t>networks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3" cstate="print"/>
          <a:srcRect l="7862" t="13836" r="24528" b="4403"/>
          <a:stretch>
            <a:fillRect/>
          </a:stretch>
        </p:blipFill>
        <p:spPr bwMode="auto">
          <a:xfrm>
            <a:off x="0" y="152400"/>
            <a:ext cx="9067800" cy="6853570"/>
          </a:xfrm>
          <a:prstGeom prst="rect">
            <a:avLst/>
          </a:prstGeom>
          <a:noFill/>
          <a:ln w="9525">
            <a:noFill/>
            <a:miter lim="800000"/>
            <a:headEnd/>
            <a:tailEnd/>
          </a:ln>
        </p:spPr>
      </p:pic>
      <p:sp>
        <p:nvSpPr>
          <p:cNvPr id="2" name="Title 1"/>
          <p:cNvSpPr>
            <a:spLocks noGrp="1"/>
          </p:cNvSpPr>
          <p:nvPr>
            <p:ph type="title"/>
          </p:nvPr>
        </p:nvSpPr>
        <p:spPr>
          <a:xfrm>
            <a:off x="0" y="6172200"/>
            <a:ext cx="4419600" cy="838200"/>
          </a:xfrm>
        </p:spPr>
        <p:txBody>
          <a:bodyPr>
            <a:noAutofit/>
          </a:bodyPr>
          <a:lstStyle/>
          <a:p>
            <a:r>
              <a:rPr lang="en-US" sz="2000" dirty="0" smtClean="0">
                <a:solidFill>
                  <a:srgbClr val="FF0000"/>
                </a:solidFill>
              </a:rPr>
              <a:t>Science Impact Occurs </a:t>
            </a:r>
            <a:r>
              <a:rPr lang="en-US" sz="2000" dirty="0" smtClean="0">
                <a:solidFill>
                  <a:srgbClr val="FF0000"/>
                </a:solidFill>
              </a:rPr>
              <a:t/>
            </a:r>
            <a:br>
              <a:rPr lang="en-US" sz="2000" dirty="0" smtClean="0">
                <a:solidFill>
                  <a:srgbClr val="FF0000"/>
                </a:solidFill>
              </a:rPr>
            </a:br>
            <a:r>
              <a:rPr lang="en-US" sz="2000" dirty="0" smtClean="0">
                <a:solidFill>
                  <a:srgbClr val="FF0000"/>
                </a:solidFill>
              </a:rPr>
              <a:t>Throughout </a:t>
            </a:r>
            <a:r>
              <a:rPr lang="en-US" sz="2000" dirty="0" smtClean="0">
                <a:solidFill>
                  <a:srgbClr val="FF0000"/>
                </a:solidFill>
              </a:rPr>
              <a:t>the </a:t>
            </a:r>
            <a:r>
              <a:rPr lang="en-US" sz="2000" dirty="0" err="1" smtClean="0">
                <a:solidFill>
                  <a:srgbClr val="FF0000"/>
                </a:solidFill>
              </a:rPr>
              <a:t>Branscomb</a:t>
            </a:r>
            <a:r>
              <a:rPr lang="en-US" sz="2000" dirty="0" smtClean="0">
                <a:solidFill>
                  <a:srgbClr val="FF0000"/>
                </a:solidFill>
              </a:rPr>
              <a:t> Pyramid</a:t>
            </a:r>
            <a:endParaRPr lang="en-US" sz="2000" dirty="0">
              <a:solidFill>
                <a:srgbClr val="FF000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FutureGrid</a:t>
            </a:r>
            <a:endParaRPr lang="en-US" dirty="0"/>
          </a:p>
        </p:txBody>
      </p:sp>
      <p:sp>
        <p:nvSpPr>
          <p:cNvPr id="3" name="Content Placeholder 2"/>
          <p:cNvSpPr>
            <a:spLocks noGrp="1"/>
          </p:cNvSpPr>
          <p:nvPr>
            <p:ph idx="1"/>
          </p:nvPr>
        </p:nvSpPr>
        <p:spPr>
          <a:xfrm>
            <a:off x="0" y="914400"/>
            <a:ext cx="9144000" cy="5943600"/>
          </a:xfrm>
        </p:spPr>
        <p:txBody>
          <a:bodyPr rtlCol="0">
            <a:normAutofit fontScale="85000" lnSpcReduction="20000"/>
          </a:bodyPr>
          <a:lstStyle/>
          <a:p>
            <a:pPr eaLnBrk="1" fontAlgn="auto" hangingPunct="1">
              <a:spcAft>
                <a:spcPts val="0"/>
              </a:spcAft>
              <a:buFont typeface="Arial"/>
              <a:buChar char="•"/>
              <a:defRPr/>
            </a:pPr>
            <a:r>
              <a:rPr lang="en-US" dirty="0" smtClean="0"/>
              <a:t>The goal of FutureGrid is to </a:t>
            </a:r>
            <a:r>
              <a:rPr lang="en-US" dirty="0" smtClean="0">
                <a:solidFill>
                  <a:srgbClr val="FF0000"/>
                </a:solidFill>
              </a:rPr>
              <a:t>support the research </a:t>
            </a:r>
            <a:r>
              <a:rPr lang="en-US" dirty="0" smtClean="0"/>
              <a:t>on the future of distributed, grid, and cloud computing. </a:t>
            </a:r>
          </a:p>
          <a:p>
            <a:pPr eaLnBrk="1" fontAlgn="auto" hangingPunct="1">
              <a:spcAft>
                <a:spcPts val="0"/>
              </a:spcAft>
              <a:buFont typeface="Arial"/>
              <a:buChar char="•"/>
              <a:defRPr/>
            </a:pPr>
            <a:r>
              <a:rPr lang="en-US" dirty="0" smtClean="0"/>
              <a:t>FutureGrid will build a robustly managed simulation environment or testbed to support the development and early use in science of new technologies at all levels of the software stack: from </a:t>
            </a:r>
            <a:r>
              <a:rPr lang="en-US" dirty="0" smtClean="0">
                <a:solidFill>
                  <a:srgbClr val="FF0000"/>
                </a:solidFill>
              </a:rPr>
              <a:t>networking to middleware to scientific applications</a:t>
            </a:r>
            <a:r>
              <a:rPr lang="en-US" dirty="0" smtClean="0"/>
              <a:t>. </a:t>
            </a:r>
          </a:p>
          <a:p>
            <a:pPr eaLnBrk="1" fontAlgn="auto" hangingPunct="1">
              <a:spcAft>
                <a:spcPts val="0"/>
              </a:spcAft>
              <a:buFont typeface="Arial"/>
              <a:buChar char="•"/>
              <a:defRPr/>
            </a:pPr>
            <a:r>
              <a:rPr lang="en-US" dirty="0" smtClean="0"/>
              <a:t>The environment will mimic TeraGrid and/or general parallel and distributed systems – </a:t>
            </a:r>
            <a:r>
              <a:rPr lang="en-US" dirty="0" smtClean="0">
                <a:solidFill>
                  <a:srgbClr val="FF0000"/>
                </a:solidFill>
              </a:rPr>
              <a:t>FutureGrid is part of TeraGrid</a:t>
            </a:r>
            <a:r>
              <a:rPr lang="en-US" dirty="0" smtClean="0"/>
              <a:t> and one of two</a:t>
            </a:r>
            <a:r>
              <a:rPr lang="en-US" dirty="0" smtClean="0">
                <a:solidFill>
                  <a:srgbClr val="FF0000"/>
                </a:solidFill>
              </a:rPr>
              <a:t> experimental </a:t>
            </a:r>
            <a:r>
              <a:rPr lang="en-US" dirty="0" smtClean="0"/>
              <a:t>TeraGrid systems (other is </a:t>
            </a:r>
            <a:r>
              <a:rPr lang="en-US" dirty="0" smtClean="0">
                <a:solidFill>
                  <a:srgbClr val="FF0000"/>
                </a:solidFill>
              </a:rPr>
              <a:t>GPU</a:t>
            </a:r>
            <a:r>
              <a:rPr lang="en-US" dirty="0" smtClean="0"/>
              <a:t>)</a:t>
            </a:r>
          </a:p>
          <a:p>
            <a:pPr eaLnBrk="1" fontAlgn="auto" hangingPunct="1">
              <a:spcAft>
                <a:spcPts val="0"/>
              </a:spcAft>
              <a:buFont typeface="Arial"/>
              <a:buChar char="•"/>
              <a:defRPr/>
            </a:pPr>
            <a:r>
              <a:rPr lang="en-US" dirty="0" smtClean="0"/>
              <a:t>This test-bed will succeed if it enables major advances in science and engineering through collaborative development of science applications and related software.</a:t>
            </a:r>
          </a:p>
          <a:p>
            <a:pPr eaLnBrk="1" fontAlgn="auto" hangingPunct="1">
              <a:spcAft>
                <a:spcPts val="0"/>
              </a:spcAft>
              <a:buFont typeface="Arial"/>
              <a:buChar char="•"/>
              <a:defRPr/>
            </a:pPr>
            <a:r>
              <a:rPr lang="en-US" dirty="0" smtClean="0"/>
              <a:t>FutureGrid is a (small &gt;5000 core)</a:t>
            </a:r>
            <a:r>
              <a:rPr lang="en-US" dirty="0" smtClean="0">
                <a:solidFill>
                  <a:srgbClr val="FF0000"/>
                </a:solidFill>
              </a:rPr>
              <a:t> Science/Computer Science Cloud </a:t>
            </a:r>
            <a:r>
              <a:rPr lang="en-US" dirty="0" smtClean="0"/>
              <a:t>but it is more accurately a </a:t>
            </a:r>
            <a:r>
              <a:rPr lang="en-US" dirty="0" smtClean="0">
                <a:solidFill>
                  <a:srgbClr val="FF0000"/>
                </a:solidFill>
              </a:rPr>
              <a:t>virtual machine based simulation environment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1" name="Picture 3" descr="C:\Documents and Settings\Geoffrey Fox\Desktop\FutureGrid Postcard_Page_1.jpg"/>
          <p:cNvPicPr>
            <a:picLocks noChangeAspect="1" noChangeArrowheads="1"/>
          </p:cNvPicPr>
          <p:nvPr/>
        </p:nvPicPr>
        <p:blipFill>
          <a:blip r:embed="rId3" cstate="print"/>
          <a:srcRect/>
          <a:stretch>
            <a:fillRect/>
          </a:stretch>
        </p:blipFill>
        <p:spPr bwMode="auto">
          <a:xfrm>
            <a:off x="0" y="877964"/>
            <a:ext cx="9144000" cy="5980036"/>
          </a:xfrm>
          <a:prstGeom prst="rect">
            <a:avLst/>
          </a:prstGeom>
          <a:noFill/>
        </p:spPr>
      </p:pic>
      <p:sp>
        <p:nvSpPr>
          <p:cNvPr id="2" name="Title 1"/>
          <p:cNvSpPr>
            <a:spLocks noGrp="1"/>
          </p:cNvSpPr>
          <p:nvPr>
            <p:ph type="title"/>
          </p:nvPr>
        </p:nvSpPr>
        <p:spPr>
          <a:xfrm>
            <a:off x="762000" y="0"/>
            <a:ext cx="8229600" cy="838200"/>
          </a:xfrm>
        </p:spPr>
        <p:txBody>
          <a:bodyPr>
            <a:normAutofit fontScale="90000"/>
          </a:bodyPr>
          <a:lstStyle/>
          <a:p>
            <a:r>
              <a:rPr lang="en-US" dirty="0" smtClean="0"/>
              <a:t>FutureGrid is a new part of TeraGrid</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C:\Documents and Settings\Geoffrey Fox\Desktop\FutureGrid_01.tiff"/>
          <p:cNvPicPr>
            <a:picLocks noChangeAspect="1" noChangeArrowheads="1"/>
          </p:cNvPicPr>
          <p:nvPr/>
        </p:nvPicPr>
        <p:blipFill>
          <a:blip r:embed="rId3" cstate="print"/>
          <a:srcRect/>
          <a:stretch>
            <a:fillRect/>
          </a:stretch>
        </p:blipFill>
        <p:spPr bwMode="auto">
          <a:xfrm>
            <a:off x="-15875" y="369888"/>
            <a:ext cx="9174163" cy="6488112"/>
          </a:xfrm>
          <a:prstGeom prst="rect">
            <a:avLst/>
          </a:prstGeom>
          <a:noFill/>
          <a:ln w="9525">
            <a:noFill/>
            <a:miter lim="800000"/>
            <a:headEnd/>
            <a:tailEnd/>
          </a:ln>
        </p:spPr>
      </p:pic>
      <p:sp>
        <p:nvSpPr>
          <p:cNvPr id="4" name="Title 3"/>
          <p:cNvSpPr>
            <a:spLocks noGrp="1"/>
          </p:cNvSpPr>
          <p:nvPr>
            <p:ph type="title"/>
          </p:nvPr>
        </p:nvSpPr>
        <p:spPr>
          <a:xfrm>
            <a:off x="-120650" y="-123825"/>
            <a:ext cx="9144000" cy="1143000"/>
          </a:xfrm>
        </p:spPr>
        <p:txBody>
          <a:bodyPr/>
          <a:lstStyle/>
          <a:p>
            <a:pPr eaLnBrk="1" fontAlgn="auto" hangingPunct="1">
              <a:spcAft>
                <a:spcPts val="0"/>
              </a:spcAft>
              <a:defRPr/>
            </a:pPr>
            <a:r>
              <a:rPr lang="en-US" dirty="0" smtClean="0"/>
              <a:t>FutureGrid Hardware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FutureGrid Usage Scenarios</a:t>
            </a:r>
            <a:endParaRPr lang="en-US" dirty="0"/>
          </a:p>
        </p:txBody>
      </p:sp>
      <p:sp>
        <p:nvSpPr>
          <p:cNvPr id="3" name="Content Placeholder 2"/>
          <p:cNvSpPr>
            <a:spLocks noGrp="1"/>
          </p:cNvSpPr>
          <p:nvPr>
            <p:ph idx="1"/>
          </p:nvPr>
        </p:nvSpPr>
        <p:spPr>
          <a:xfrm>
            <a:off x="117475" y="963613"/>
            <a:ext cx="9026525" cy="5894387"/>
          </a:xfrm>
        </p:spPr>
        <p:txBody>
          <a:bodyPr rtlCol="0">
            <a:normAutofit fontScale="85000" lnSpcReduction="20000"/>
          </a:bodyPr>
          <a:lstStyle/>
          <a:p>
            <a:pPr eaLnBrk="1" fontAlgn="auto" hangingPunct="1">
              <a:spcAft>
                <a:spcPts val="0"/>
              </a:spcAft>
              <a:buFont typeface="Arial"/>
              <a:buChar char="•"/>
              <a:defRPr/>
            </a:pPr>
            <a:r>
              <a:rPr lang="en-US" dirty="0" smtClean="0"/>
              <a:t>Developers of </a:t>
            </a:r>
            <a:r>
              <a:rPr lang="en-US" dirty="0" smtClean="0">
                <a:solidFill>
                  <a:srgbClr val="FF0000"/>
                </a:solidFill>
              </a:rPr>
              <a:t>end-user applications </a:t>
            </a:r>
            <a:r>
              <a:rPr lang="en-US" dirty="0" smtClean="0"/>
              <a:t>who want to develop new applications in cloud or grid environments, including analogs of commercial cloud environments such as Amazon or Google.</a:t>
            </a:r>
          </a:p>
          <a:p>
            <a:pPr lvl="1" eaLnBrk="1" fontAlgn="auto" hangingPunct="1">
              <a:spcAft>
                <a:spcPts val="0"/>
              </a:spcAft>
              <a:buFont typeface="Arial"/>
              <a:buChar char="–"/>
              <a:defRPr/>
            </a:pPr>
            <a:r>
              <a:rPr lang="en-US" dirty="0" smtClean="0"/>
              <a:t>Is a Science Cloud for me? Is my application secure?</a:t>
            </a:r>
          </a:p>
          <a:p>
            <a:pPr eaLnBrk="1" fontAlgn="auto" hangingPunct="1">
              <a:spcAft>
                <a:spcPts val="0"/>
              </a:spcAft>
              <a:buFont typeface="Arial"/>
              <a:buChar char="•"/>
              <a:defRPr/>
            </a:pPr>
            <a:r>
              <a:rPr lang="en-US" dirty="0" smtClean="0"/>
              <a:t>Developers of end-user applications who want to experiment with multiple hardware environments. </a:t>
            </a:r>
          </a:p>
          <a:p>
            <a:pPr eaLnBrk="1" fontAlgn="auto" hangingPunct="1">
              <a:spcAft>
                <a:spcPts val="0"/>
              </a:spcAft>
              <a:buFont typeface="Arial"/>
              <a:buChar char="•"/>
              <a:defRPr/>
            </a:pPr>
            <a:r>
              <a:rPr lang="en-US" dirty="0" smtClean="0"/>
              <a:t>Grid/Cloud </a:t>
            </a:r>
            <a:r>
              <a:rPr lang="en-US" dirty="0" smtClean="0">
                <a:solidFill>
                  <a:srgbClr val="FF0000"/>
                </a:solidFill>
              </a:rPr>
              <a:t>middleware developers </a:t>
            </a:r>
            <a:r>
              <a:rPr lang="en-US" dirty="0" smtClean="0"/>
              <a:t>who want to evaluate new versions of middleware or new systems. </a:t>
            </a:r>
          </a:p>
          <a:p>
            <a:pPr eaLnBrk="1" fontAlgn="auto" hangingPunct="1">
              <a:spcAft>
                <a:spcPts val="0"/>
              </a:spcAft>
              <a:buFont typeface="Arial"/>
              <a:buChar char="•"/>
              <a:defRPr/>
            </a:pPr>
            <a:r>
              <a:rPr lang="en-US" dirty="0" smtClean="0">
                <a:solidFill>
                  <a:srgbClr val="FF0000"/>
                </a:solidFill>
              </a:rPr>
              <a:t>Networking researchers </a:t>
            </a:r>
            <a:r>
              <a:rPr lang="en-US" dirty="0" smtClean="0"/>
              <a:t>who want to test and compare different networking solutions in support of grid and cloud applications and middleware. (Some types of networking research will likely best be done via through the GENI program.)</a:t>
            </a:r>
          </a:p>
          <a:p>
            <a:pPr eaLnBrk="1" fontAlgn="auto" hangingPunct="1">
              <a:spcAft>
                <a:spcPts val="0"/>
              </a:spcAft>
              <a:buFont typeface="Arial"/>
              <a:buChar char="•"/>
              <a:defRPr/>
            </a:pPr>
            <a:r>
              <a:rPr lang="en-US" dirty="0" smtClean="0">
                <a:solidFill>
                  <a:srgbClr val="FF0000"/>
                </a:solidFill>
              </a:rPr>
              <a:t>Education</a:t>
            </a:r>
            <a:r>
              <a:rPr lang="en-US" dirty="0" smtClean="0"/>
              <a:t> as well as research</a:t>
            </a:r>
          </a:p>
          <a:p>
            <a:pPr eaLnBrk="1" fontAlgn="auto" hangingPunct="1">
              <a:spcAft>
                <a:spcPts val="0"/>
              </a:spcAft>
              <a:buFont typeface="Arial"/>
              <a:buChar char="•"/>
              <a:defRPr/>
            </a:pPr>
            <a:r>
              <a:rPr lang="en-US" dirty="0" smtClean="0"/>
              <a:t>Interest in performance requires that </a:t>
            </a:r>
            <a:r>
              <a:rPr lang="en-US" dirty="0" smtClean="0">
                <a:solidFill>
                  <a:srgbClr val="FF0000"/>
                </a:solidFill>
              </a:rPr>
              <a:t>bare metal </a:t>
            </a:r>
            <a:r>
              <a:rPr lang="en-US" dirty="0" smtClean="0"/>
              <a:t>important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Some critical Concepts as text I</a:t>
            </a:r>
            <a:endParaRPr lang="en-US" dirty="0"/>
          </a:p>
        </p:txBody>
      </p:sp>
      <p:sp>
        <p:nvSpPr>
          <p:cNvPr id="3" name="Content Placeholder 2"/>
          <p:cNvSpPr>
            <a:spLocks noGrp="1"/>
          </p:cNvSpPr>
          <p:nvPr>
            <p:ph idx="1"/>
          </p:nvPr>
        </p:nvSpPr>
        <p:spPr>
          <a:xfrm>
            <a:off x="0" y="685800"/>
            <a:ext cx="8991600" cy="6172200"/>
          </a:xfrm>
        </p:spPr>
        <p:txBody>
          <a:bodyPr/>
          <a:lstStyle/>
          <a:p>
            <a:r>
              <a:rPr lang="en-US" sz="2400" dirty="0" smtClean="0">
                <a:solidFill>
                  <a:srgbClr val="FFFF00"/>
                </a:solidFill>
              </a:rPr>
              <a:t>Computational thinking </a:t>
            </a:r>
            <a:r>
              <a:rPr lang="en-US" sz="2400" dirty="0" smtClean="0"/>
              <a:t>is set up as </a:t>
            </a:r>
            <a:r>
              <a:rPr lang="en-US" sz="2400" dirty="0" smtClean="0">
                <a:solidFill>
                  <a:srgbClr val="FFFF00"/>
                </a:solidFill>
              </a:rPr>
              <a:t>e-Research</a:t>
            </a:r>
            <a:r>
              <a:rPr lang="en-US" sz="2400" dirty="0" smtClean="0"/>
              <a:t> and often characterized by a </a:t>
            </a:r>
            <a:r>
              <a:rPr lang="en-US" sz="2400" dirty="0" smtClean="0">
                <a:solidFill>
                  <a:srgbClr val="FFFF00"/>
                </a:solidFill>
              </a:rPr>
              <a:t>Data Deluge </a:t>
            </a:r>
            <a:r>
              <a:rPr lang="en-US" sz="2400" dirty="0" smtClean="0"/>
              <a:t>from sensors, instruments, simulation results and the </a:t>
            </a:r>
            <a:r>
              <a:rPr lang="en-US" sz="2400" dirty="0" smtClean="0">
                <a:solidFill>
                  <a:srgbClr val="FFFF00"/>
                </a:solidFill>
              </a:rPr>
              <a:t>Internet</a:t>
            </a:r>
            <a:r>
              <a:rPr lang="en-US" sz="2400" dirty="0" smtClean="0"/>
              <a:t>. Curating and managing this data involves </a:t>
            </a:r>
            <a:r>
              <a:rPr lang="en-US" sz="2400" dirty="0" smtClean="0">
                <a:solidFill>
                  <a:srgbClr val="FFFF00"/>
                </a:solidFill>
              </a:rPr>
              <a:t>digital library </a:t>
            </a:r>
            <a:r>
              <a:rPr lang="en-US" sz="2400" dirty="0" smtClean="0"/>
              <a:t>technology and possible new roles for </a:t>
            </a:r>
            <a:r>
              <a:rPr lang="en-US" sz="2400" dirty="0" smtClean="0">
                <a:solidFill>
                  <a:srgbClr val="FFFF00"/>
                </a:solidFill>
              </a:rPr>
              <a:t>libraries</a:t>
            </a:r>
            <a:r>
              <a:rPr lang="en-US" sz="2400" dirty="0" smtClean="0"/>
              <a:t>. </a:t>
            </a:r>
            <a:r>
              <a:rPr lang="en-US" sz="2400" dirty="0" smtClean="0">
                <a:solidFill>
                  <a:srgbClr val="FFFF00"/>
                </a:solidFill>
              </a:rPr>
              <a:t>Interdisciplinary Collaboration </a:t>
            </a:r>
            <a:r>
              <a:rPr lang="en-US" sz="2400" dirty="0" smtClean="0"/>
              <a:t>across  continents and fields implies </a:t>
            </a:r>
            <a:r>
              <a:rPr lang="en-US" sz="2400" dirty="0" smtClean="0">
                <a:solidFill>
                  <a:srgbClr val="FFFF00"/>
                </a:solidFill>
              </a:rPr>
              <a:t>virtual organizations </a:t>
            </a:r>
            <a:r>
              <a:rPr lang="en-US" sz="2400" dirty="0" smtClean="0"/>
              <a:t>that are built using </a:t>
            </a:r>
            <a:r>
              <a:rPr lang="en-US" sz="2400" dirty="0" smtClean="0">
                <a:solidFill>
                  <a:srgbClr val="FFFF00"/>
                </a:solidFill>
              </a:rPr>
              <a:t>Web 2.0</a:t>
            </a:r>
            <a:r>
              <a:rPr lang="en-US" sz="2400" dirty="0" smtClean="0"/>
              <a:t> technology. VO’s link people, computers and data.</a:t>
            </a:r>
          </a:p>
          <a:p>
            <a:r>
              <a:rPr lang="en-US" sz="2400" dirty="0" smtClean="0">
                <a:solidFill>
                  <a:srgbClr val="FFFF00"/>
                </a:solidFill>
              </a:rPr>
              <a:t>Portals</a:t>
            </a:r>
            <a:r>
              <a:rPr lang="en-US" sz="2400" dirty="0" smtClean="0"/>
              <a:t> or Gateways provide access to computational and data set up as </a:t>
            </a:r>
            <a:r>
              <a:rPr lang="en-US" sz="2400" dirty="0" smtClean="0">
                <a:solidFill>
                  <a:srgbClr val="FFFF00"/>
                </a:solidFill>
              </a:rPr>
              <a:t>Cyberinfrastructure</a:t>
            </a:r>
            <a:r>
              <a:rPr lang="en-US" sz="2400" dirty="0" smtClean="0"/>
              <a:t> or e-Infrastructure made up of multiple </a:t>
            </a:r>
            <a:r>
              <a:rPr lang="en-US" sz="2400" dirty="0" smtClean="0">
                <a:solidFill>
                  <a:srgbClr val="FFFF00"/>
                </a:solidFill>
              </a:rPr>
              <a:t>Services</a:t>
            </a:r>
          </a:p>
          <a:p>
            <a:r>
              <a:rPr lang="en-US" sz="2400" dirty="0" smtClean="0"/>
              <a:t>Intense computation on individual problems involves </a:t>
            </a:r>
            <a:r>
              <a:rPr lang="en-US" sz="2400" dirty="0" smtClean="0">
                <a:solidFill>
                  <a:srgbClr val="FFFF00"/>
                </a:solidFill>
              </a:rPr>
              <a:t>Parallel Computing</a:t>
            </a:r>
            <a:r>
              <a:rPr lang="en-US" sz="2400" dirty="0" smtClean="0"/>
              <a:t> linking computers with high performance networks that are packaged as </a:t>
            </a:r>
            <a:r>
              <a:rPr lang="en-US" sz="2400" dirty="0" smtClean="0">
                <a:solidFill>
                  <a:srgbClr val="FFFF00"/>
                </a:solidFill>
              </a:rPr>
              <a:t>Clusters</a:t>
            </a:r>
            <a:r>
              <a:rPr lang="en-US" sz="2400" dirty="0" smtClean="0"/>
              <a:t> and/or </a:t>
            </a:r>
            <a:r>
              <a:rPr lang="en-US" sz="2400" dirty="0" smtClean="0">
                <a:solidFill>
                  <a:srgbClr val="FFFF00"/>
                </a:solidFill>
              </a:rPr>
              <a:t>Supercomputers</a:t>
            </a:r>
            <a:r>
              <a:rPr lang="en-US" sz="2400" dirty="0" smtClean="0"/>
              <a:t>. Performance improvements now come from </a:t>
            </a:r>
            <a:r>
              <a:rPr lang="en-US" sz="2400" dirty="0" smtClean="0">
                <a:solidFill>
                  <a:srgbClr val="FFFF00"/>
                </a:solidFill>
              </a:rPr>
              <a:t>Multicore</a:t>
            </a:r>
            <a:r>
              <a:rPr lang="en-US" sz="2400" dirty="0" smtClean="0"/>
              <a:t> architectures implying parallel computing important for commodity applications and machines.</a:t>
            </a:r>
          </a:p>
        </p:txBody>
      </p:sp>
      <p:sp>
        <p:nvSpPr>
          <p:cNvPr id="4" name="Slide Number Placeholder 3"/>
          <p:cNvSpPr>
            <a:spLocks noGrp="1"/>
          </p:cNvSpPr>
          <p:nvPr>
            <p:ph type="sldNum" sz="quarter" idx="12"/>
          </p:nvPr>
        </p:nvSpPr>
        <p:spPr/>
        <p:txBody>
          <a:bodyPr/>
          <a:lstStyle/>
          <a:p>
            <a:pPr>
              <a:defRPr/>
            </a:pPr>
            <a:fld id="{F80EFB8F-595E-496D-B06D-07E4A398C9FA}" type="slidenum">
              <a:rPr lang="en-US" smtClean="0">
                <a:solidFill>
                  <a:srgbClr val="FFFFFF"/>
                </a:solidFill>
              </a:rPr>
              <a:pPr>
                <a:defRPr/>
              </a:pPr>
              <a:t>35</a:t>
            </a:fld>
            <a:endParaRPr lang="en-US">
              <a:solidFill>
                <a:srgbClr val="FFFFFF"/>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critical Concepts </a:t>
            </a:r>
            <a:r>
              <a:rPr lang="en-US" smtClean="0"/>
              <a:t>as text </a:t>
            </a:r>
            <a:r>
              <a:rPr lang="en-US" dirty="0" smtClean="0"/>
              <a:t>II</a:t>
            </a:r>
            <a:endParaRPr lang="en-US" dirty="0"/>
          </a:p>
        </p:txBody>
      </p:sp>
      <p:sp>
        <p:nvSpPr>
          <p:cNvPr id="3" name="Content Placeholder 2"/>
          <p:cNvSpPr>
            <a:spLocks noGrp="1"/>
          </p:cNvSpPr>
          <p:nvPr>
            <p:ph idx="1"/>
          </p:nvPr>
        </p:nvSpPr>
        <p:spPr>
          <a:xfrm>
            <a:off x="0" y="838200"/>
            <a:ext cx="8991600" cy="5410200"/>
          </a:xfrm>
        </p:spPr>
        <p:txBody>
          <a:bodyPr/>
          <a:lstStyle/>
          <a:p>
            <a:r>
              <a:rPr lang="en-US" sz="2400" dirty="0" smtClean="0">
                <a:solidFill>
                  <a:srgbClr val="FFFF00"/>
                </a:solidFill>
              </a:rPr>
              <a:t>Cyberinfrastructure </a:t>
            </a:r>
            <a:r>
              <a:rPr lang="en-US" sz="2400" dirty="0" smtClean="0"/>
              <a:t>also involves distributed systems supporting data and people that are naturally distributed as well as </a:t>
            </a:r>
            <a:r>
              <a:rPr lang="en-US" sz="2400" dirty="0" smtClean="0">
                <a:solidFill>
                  <a:srgbClr val="FFFF00"/>
                </a:solidFill>
              </a:rPr>
              <a:t>pleasingly parallel </a:t>
            </a:r>
            <a:r>
              <a:rPr lang="en-US" sz="2400" dirty="0" smtClean="0"/>
              <a:t>computations. </a:t>
            </a:r>
            <a:r>
              <a:rPr lang="en-US" sz="2400" dirty="0" smtClean="0">
                <a:solidFill>
                  <a:srgbClr val="FFFF00"/>
                </a:solidFill>
              </a:rPr>
              <a:t>Grids</a:t>
            </a:r>
            <a:r>
              <a:rPr lang="en-US" sz="2400" dirty="0" smtClean="0"/>
              <a:t> were initial technology approach but these failed to get commercial support and in many cases being replaced by </a:t>
            </a:r>
            <a:r>
              <a:rPr lang="en-US" sz="2400" dirty="0" smtClean="0">
                <a:solidFill>
                  <a:srgbClr val="FFFF00"/>
                </a:solidFill>
              </a:rPr>
              <a:t>Clouds</a:t>
            </a:r>
            <a:r>
              <a:rPr lang="en-US" sz="2400" dirty="0" smtClean="0"/>
              <a:t>.</a:t>
            </a:r>
          </a:p>
          <a:p>
            <a:r>
              <a:rPr lang="en-US" sz="2400" dirty="0" smtClean="0">
                <a:solidFill>
                  <a:srgbClr val="FFFF00"/>
                </a:solidFill>
              </a:rPr>
              <a:t>Clouds</a:t>
            </a:r>
            <a:r>
              <a:rPr lang="en-US" sz="2400" dirty="0" smtClean="0"/>
              <a:t> are highly cost-effective user friendly approaches to large (~100,000 node) data centers originally pioneered by Web 2.0 applications. They tend to use </a:t>
            </a:r>
            <a:r>
              <a:rPr lang="en-US" sz="2400" dirty="0" smtClean="0">
                <a:solidFill>
                  <a:srgbClr val="FFFF00"/>
                </a:solidFill>
              </a:rPr>
              <a:t>Virtualization</a:t>
            </a:r>
            <a:r>
              <a:rPr lang="en-US" sz="2400" dirty="0" smtClean="0"/>
              <a:t> </a:t>
            </a:r>
            <a:r>
              <a:rPr lang="en-US" sz="2400" dirty="0" smtClean="0"/>
              <a:t>technology and offer new </a:t>
            </a:r>
            <a:r>
              <a:rPr lang="en-US" sz="2400" dirty="0" smtClean="0">
                <a:solidFill>
                  <a:srgbClr val="FFFF00"/>
                </a:solidFill>
              </a:rPr>
              <a:t>MapReduce</a:t>
            </a:r>
            <a:r>
              <a:rPr lang="en-US" sz="2400" dirty="0" smtClean="0"/>
              <a:t> approach</a:t>
            </a:r>
            <a:endParaRPr lang="en-US" sz="2400" dirty="0" smtClean="0"/>
          </a:p>
          <a:p>
            <a:r>
              <a:rPr lang="en-US" sz="2400" dirty="0" smtClean="0"/>
              <a:t>These developments have implications for </a:t>
            </a:r>
            <a:r>
              <a:rPr lang="en-US" sz="2400" dirty="0" smtClean="0">
                <a:solidFill>
                  <a:srgbClr val="FFFF00"/>
                </a:solidFill>
              </a:rPr>
              <a:t>Education</a:t>
            </a:r>
            <a:r>
              <a:rPr lang="en-US" sz="2400" dirty="0" smtClean="0"/>
              <a:t> as well as </a:t>
            </a:r>
            <a:r>
              <a:rPr lang="en-US" sz="2400" dirty="0" smtClean="0">
                <a:solidFill>
                  <a:srgbClr val="FFFF00"/>
                </a:solidFill>
              </a:rPr>
              <a:t>Research</a:t>
            </a:r>
            <a:r>
              <a:rPr lang="en-US" sz="2400" dirty="0" smtClean="0"/>
              <a:t> but there is less agreement and success </a:t>
            </a:r>
            <a:r>
              <a:rPr lang="en-US" sz="2400" dirty="0" smtClean="0"/>
              <a:t>in using cyberinfrastructure in </a:t>
            </a:r>
            <a:r>
              <a:rPr lang="en-US" sz="2400" dirty="0" smtClean="0"/>
              <a:t>education as with research. </a:t>
            </a:r>
            <a:r>
              <a:rPr lang="en-US" sz="2400" dirty="0" smtClean="0"/>
              <a:t>“</a:t>
            </a:r>
            <a:r>
              <a:rPr lang="en-US" sz="2400" dirty="0" smtClean="0">
                <a:solidFill>
                  <a:srgbClr val="FFFF00"/>
                </a:solidFill>
              </a:rPr>
              <a:t>Appliances</a:t>
            </a:r>
            <a:r>
              <a:rPr lang="en-US" sz="2400" dirty="0" smtClean="0"/>
              <a:t>” allow one to package a course module (run CFD with MPI) as a download to run on a virtual machine.</a:t>
            </a:r>
          </a:p>
          <a:p>
            <a:r>
              <a:rPr lang="en-US" sz="2400" dirty="0" smtClean="0">
                <a:solidFill>
                  <a:srgbClr val="FFFF00"/>
                </a:solidFill>
              </a:rPr>
              <a:t>Group video conferencing </a:t>
            </a:r>
            <a:r>
              <a:rPr lang="en-US" sz="2400" dirty="0" smtClean="0"/>
              <a:t>enables virtual organizations</a:t>
            </a:r>
            <a:endParaRPr lang="en-US" sz="2400" dirty="0" smtClean="0"/>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pPr>
              <a:defRPr/>
            </a:pPr>
            <a:fld id="{F80EFB8F-595E-496D-B06D-07E4A398C9FA}" type="slidenum">
              <a:rPr lang="en-US" smtClean="0">
                <a:solidFill>
                  <a:srgbClr val="FFFFFF"/>
                </a:solidFill>
              </a:rPr>
              <a:pPr>
                <a:defRPr/>
              </a:pPr>
              <a:t>36</a:t>
            </a:fld>
            <a:endParaRPr lang="en-US">
              <a:solidFill>
                <a:srgbClr val="FFFFFF"/>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269316" name="Picture 4" descr="C:\Documents and Settings\Geoffrey Fox\Desktop\cloud_com_mockup_11_4_Page_1.jpg"/>
          <p:cNvPicPr>
            <a:picLocks noChangeAspect="1" noChangeArrowheads="1"/>
          </p:cNvPicPr>
          <p:nvPr/>
        </p:nvPicPr>
        <p:blipFill>
          <a:blip r:embed="rId3" cstate="print"/>
          <a:srcRect/>
          <a:stretch>
            <a:fillRect/>
          </a:stretch>
        </p:blipFill>
        <p:spPr bwMode="auto">
          <a:xfrm>
            <a:off x="0" y="0"/>
            <a:ext cx="9144000" cy="5916707"/>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Trends</a:t>
            </a:r>
            <a:endParaRPr lang="en-US" dirty="0"/>
          </a:p>
        </p:txBody>
      </p:sp>
      <p:sp>
        <p:nvSpPr>
          <p:cNvPr id="3" name="Content Placeholder 2"/>
          <p:cNvSpPr>
            <a:spLocks noGrp="1"/>
          </p:cNvSpPr>
          <p:nvPr>
            <p:ph idx="1"/>
          </p:nvPr>
        </p:nvSpPr>
        <p:spPr/>
        <p:txBody>
          <a:bodyPr/>
          <a:lstStyle/>
          <a:p>
            <a:r>
              <a:rPr lang="en-US" dirty="0" smtClean="0">
                <a:solidFill>
                  <a:srgbClr val="FF0000"/>
                </a:solidFill>
              </a:rPr>
              <a:t>Data Deluge </a:t>
            </a:r>
            <a:r>
              <a:rPr lang="en-US" dirty="0" smtClean="0"/>
              <a:t>in all fields of science</a:t>
            </a:r>
          </a:p>
          <a:p>
            <a:pPr lvl="1"/>
            <a:r>
              <a:rPr lang="en-US" dirty="0" smtClean="0"/>
              <a:t>Also throughout life e.g. web!</a:t>
            </a:r>
          </a:p>
          <a:p>
            <a:r>
              <a:rPr lang="en-US" dirty="0" smtClean="0">
                <a:solidFill>
                  <a:srgbClr val="FF0000"/>
                </a:solidFill>
              </a:rPr>
              <a:t>Multicor</a:t>
            </a:r>
            <a:r>
              <a:rPr lang="en-US" dirty="0" smtClean="0"/>
              <a:t>e implies parallel computing important again</a:t>
            </a:r>
          </a:p>
          <a:p>
            <a:pPr lvl="1"/>
            <a:r>
              <a:rPr lang="en-US" dirty="0" smtClean="0"/>
              <a:t>Performance from extra cores – not extra clock speed</a:t>
            </a:r>
          </a:p>
          <a:p>
            <a:r>
              <a:rPr lang="en-US" dirty="0" smtClean="0">
                <a:solidFill>
                  <a:srgbClr val="FF0000"/>
                </a:solidFill>
              </a:rPr>
              <a:t>Clouds</a:t>
            </a:r>
            <a:r>
              <a:rPr lang="en-US" dirty="0" smtClean="0"/>
              <a:t> – new commercially supported data center model replacing compute grids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Picture 4"/>
          <p:cNvPicPr>
            <a:picLocks noChangeAspect="1" noChangeArrowheads="1"/>
          </p:cNvPicPr>
          <p:nvPr/>
        </p:nvPicPr>
        <p:blipFill>
          <a:blip r:embed="rId3" cstate="print"/>
          <a:srcRect l="10930" t="17251" r="9434"/>
          <a:stretch>
            <a:fillRect/>
          </a:stretch>
        </p:blipFill>
        <p:spPr bwMode="auto">
          <a:xfrm>
            <a:off x="0" y="-22412"/>
            <a:ext cx="9144000" cy="6880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2562" name="Picture 2"/>
          <p:cNvPicPr>
            <a:picLocks noChangeAspect="1" noChangeArrowheads="1"/>
          </p:cNvPicPr>
          <p:nvPr/>
        </p:nvPicPr>
        <p:blipFill>
          <a:blip r:embed="rId3" cstate="print"/>
          <a:srcRect/>
          <a:stretch>
            <a:fillRect/>
          </a:stretch>
        </p:blipFill>
        <p:spPr bwMode="auto">
          <a:xfrm>
            <a:off x="0" y="49197"/>
            <a:ext cx="9144000" cy="6808803"/>
          </a:xfrm>
          <a:prstGeom prst="rect">
            <a:avLst/>
          </a:prstGeom>
          <a:noFill/>
          <a:ln w="9525">
            <a:noFill/>
            <a:miter lim="800000"/>
            <a:headEnd/>
            <a:tailEnd/>
          </a:ln>
        </p:spPr>
      </p:pic>
      <p:sp>
        <p:nvSpPr>
          <p:cNvPr id="4" name="TextBox 3"/>
          <p:cNvSpPr txBox="1"/>
          <p:nvPr/>
        </p:nvSpPr>
        <p:spPr>
          <a:xfrm>
            <a:off x="5638800" y="685800"/>
            <a:ext cx="3047437" cy="923330"/>
          </a:xfrm>
          <a:prstGeom prst="rect">
            <a:avLst/>
          </a:prstGeom>
          <a:noFill/>
        </p:spPr>
        <p:txBody>
          <a:bodyPr wrap="none" rtlCol="0">
            <a:spAutoFit/>
          </a:bodyPr>
          <a:lstStyle/>
          <a:p>
            <a:r>
              <a:rPr lang="en-US" dirty="0" smtClean="0"/>
              <a:t>Gartner 2009 Hype Curve</a:t>
            </a:r>
          </a:p>
          <a:p>
            <a:r>
              <a:rPr lang="en-US" dirty="0" smtClean="0">
                <a:solidFill>
                  <a:srgbClr val="FF0000"/>
                </a:solidFill>
              </a:rPr>
              <a:t>Clouds, Web2.0</a:t>
            </a:r>
          </a:p>
          <a:p>
            <a:r>
              <a:rPr lang="en-US" dirty="0" smtClean="0">
                <a:solidFill>
                  <a:srgbClr val="FF0000"/>
                </a:solidFill>
              </a:rPr>
              <a:t>Service Oriented Architectures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76200"/>
            <a:ext cx="9144000" cy="838200"/>
          </a:xfrm>
        </p:spPr>
        <p:txBody>
          <a:bodyPr/>
          <a:lstStyle/>
          <a:p>
            <a:r>
              <a:rPr lang="en-US" sz="3600" dirty="0" smtClean="0"/>
              <a:t>Clouds as Cost Effective Data Centers</a:t>
            </a: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6FCC8C1C-C7DF-4071-8522-5AB5116975B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7</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3410" name="Picture 2"/>
          <p:cNvPicPr>
            <a:picLocks noChangeAspect="1" noChangeArrowheads="1"/>
          </p:cNvPicPr>
          <p:nvPr/>
        </p:nvPicPr>
        <p:blipFill>
          <a:blip r:embed="rId3" cstate="print"/>
          <a:srcRect/>
          <a:stretch>
            <a:fillRect/>
          </a:stretch>
        </p:blipFill>
        <p:spPr bwMode="auto">
          <a:xfrm>
            <a:off x="6629400" y="3167825"/>
            <a:ext cx="2514600" cy="3690175"/>
          </a:xfrm>
          <a:prstGeom prst="rect">
            <a:avLst/>
          </a:prstGeom>
          <a:noFill/>
          <a:ln w="9525">
            <a:noFill/>
            <a:miter lim="800000"/>
            <a:headEnd/>
            <a:tailEnd/>
          </a:ln>
          <a:effectLst/>
        </p:spPr>
      </p:pic>
      <p:pic>
        <p:nvPicPr>
          <p:cNvPr id="273411" name="Picture 3"/>
          <p:cNvPicPr>
            <a:picLocks noChangeAspect="1" noChangeArrowheads="1"/>
          </p:cNvPicPr>
          <p:nvPr/>
        </p:nvPicPr>
        <p:blipFill>
          <a:blip r:embed="rId4" cstate="print"/>
          <a:srcRect/>
          <a:stretch>
            <a:fillRect/>
          </a:stretch>
        </p:blipFill>
        <p:spPr bwMode="auto">
          <a:xfrm>
            <a:off x="0" y="3153707"/>
            <a:ext cx="6400800" cy="3704293"/>
          </a:xfrm>
          <a:prstGeom prst="rect">
            <a:avLst/>
          </a:prstGeom>
          <a:noFill/>
          <a:ln w="9525">
            <a:noFill/>
            <a:miter lim="800000"/>
            <a:headEnd/>
            <a:tailEnd/>
          </a:ln>
          <a:effectLst/>
        </p:spPr>
      </p:pic>
      <p:sp>
        <p:nvSpPr>
          <p:cNvPr id="64515" name="Content Placeholder 2"/>
          <p:cNvSpPr>
            <a:spLocks noGrp="1"/>
          </p:cNvSpPr>
          <p:nvPr>
            <p:ph idx="1"/>
          </p:nvPr>
        </p:nvSpPr>
        <p:spPr>
          <a:xfrm>
            <a:off x="0" y="457200"/>
            <a:ext cx="8991600" cy="2590800"/>
          </a:xfrm>
        </p:spPr>
        <p:txBody>
          <a:bodyPr/>
          <a:lstStyle/>
          <a:p>
            <a:r>
              <a:rPr lang="en-US" sz="2400" dirty="0" smtClean="0"/>
              <a:t>             Builds giant data centers with 100,000’s of computers; ~ 200</a:t>
            </a:r>
            <a:br>
              <a:rPr lang="en-US" sz="2400" dirty="0" smtClean="0"/>
            </a:br>
            <a:r>
              <a:rPr lang="en-US" sz="2400" dirty="0" smtClean="0"/>
              <a:t>        -1000 to a shipping container with Internet access</a:t>
            </a:r>
          </a:p>
          <a:p>
            <a:r>
              <a:rPr lang="en-US" sz="2400" dirty="0" smtClean="0"/>
              <a:t>“Microsoft will cram between 150 and 220 shipping containers filled with data center gear into a new 500,000 square foot Chicago facility. This move marks the most significant, public use of the shipping container systems popularized by the likes of Sun Microsystems and </a:t>
            </a:r>
            <a:r>
              <a:rPr lang="en-US" sz="2400" dirty="0" err="1" smtClean="0"/>
              <a:t>Rackable</a:t>
            </a:r>
            <a:r>
              <a:rPr lang="en-US" sz="2400" dirty="0" smtClean="0"/>
              <a:t> Systems to date.”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Clouds hide Complexity</a:t>
            </a:r>
            <a:endParaRPr lang="en-US" dirty="0"/>
          </a:p>
        </p:txBody>
      </p:sp>
      <p:sp>
        <p:nvSpPr>
          <p:cNvPr id="3" name="Content Placeholder 2"/>
          <p:cNvSpPr>
            <a:spLocks noGrp="1"/>
          </p:cNvSpPr>
          <p:nvPr>
            <p:ph idx="1"/>
          </p:nvPr>
        </p:nvSpPr>
        <p:spPr>
          <a:xfrm>
            <a:off x="533400" y="609600"/>
            <a:ext cx="8610600" cy="2971800"/>
          </a:xfrm>
        </p:spPr>
        <p:txBody>
          <a:bodyPr/>
          <a:lstStyle/>
          <a:p>
            <a:r>
              <a:rPr lang="en-US" sz="2400" dirty="0" smtClean="0">
                <a:solidFill>
                  <a:srgbClr val="FF0000"/>
                </a:solidFill>
              </a:rPr>
              <a:t>SaaS</a:t>
            </a:r>
            <a:r>
              <a:rPr lang="en-US" sz="2400" dirty="0" smtClean="0"/>
              <a:t>: </a:t>
            </a:r>
            <a:r>
              <a:rPr lang="en-US" sz="2400" dirty="0" smtClean="0">
                <a:solidFill>
                  <a:srgbClr val="FF0000"/>
                </a:solidFill>
              </a:rPr>
              <a:t>Software</a:t>
            </a:r>
            <a:r>
              <a:rPr lang="en-US" sz="2400" dirty="0" smtClean="0"/>
              <a:t> as a </a:t>
            </a:r>
            <a:r>
              <a:rPr lang="en-US" sz="2400" dirty="0" smtClean="0">
                <a:solidFill>
                  <a:srgbClr val="FF0000"/>
                </a:solidFill>
              </a:rPr>
              <a:t>Service</a:t>
            </a:r>
          </a:p>
          <a:p>
            <a:r>
              <a:rPr lang="en-US" sz="2400" dirty="0" smtClean="0">
                <a:solidFill>
                  <a:srgbClr val="FF0000"/>
                </a:solidFill>
              </a:rPr>
              <a:t>IaaS</a:t>
            </a:r>
            <a:r>
              <a:rPr lang="en-US" sz="2400" dirty="0" smtClean="0"/>
              <a:t>: </a:t>
            </a:r>
            <a:r>
              <a:rPr lang="en-US" sz="2400" dirty="0" smtClean="0">
                <a:solidFill>
                  <a:srgbClr val="FF0000"/>
                </a:solidFill>
              </a:rPr>
              <a:t>Infrastructure</a:t>
            </a:r>
            <a:r>
              <a:rPr lang="en-US" sz="2400" dirty="0" smtClean="0"/>
              <a:t> as a </a:t>
            </a:r>
            <a:r>
              <a:rPr lang="en-US" sz="2400" dirty="0" smtClean="0">
                <a:solidFill>
                  <a:srgbClr val="FF0000"/>
                </a:solidFill>
              </a:rPr>
              <a:t>Service</a:t>
            </a:r>
            <a:r>
              <a:rPr lang="en-US" sz="2400" dirty="0" smtClean="0"/>
              <a:t> or </a:t>
            </a:r>
            <a:r>
              <a:rPr lang="en-US" sz="2400" dirty="0" smtClean="0">
                <a:solidFill>
                  <a:srgbClr val="FF0000"/>
                </a:solidFill>
              </a:rPr>
              <a:t>HaaS</a:t>
            </a:r>
            <a:r>
              <a:rPr lang="en-US" sz="2400" dirty="0" smtClean="0"/>
              <a:t>: </a:t>
            </a:r>
            <a:r>
              <a:rPr lang="en-US" sz="2400" dirty="0" smtClean="0">
                <a:solidFill>
                  <a:srgbClr val="FF0000"/>
                </a:solidFill>
              </a:rPr>
              <a:t>Hardware</a:t>
            </a:r>
            <a:r>
              <a:rPr lang="en-US" sz="2400" dirty="0" smtClean="0"/>
              <a:t> as a </a:t>
            </a:r>
            <a:r>
              <a:rPr lang="en-US" sz="2400" dirty="0" smtClean="0">
                <a:solidFill>
                  <a:srgbClr val="FF0000"/>
                </a:solidFill>
              </a:rPr>
              <a:t>Service </a:t>
            </a:r>
            <a:r>
              <a:rPr lang="en-US" sz="2400" dirty="0" smtClean="0"/>
              <a:t>– get your computer time with a credit card and with a Web </a:t>
            </a:r>
            <a:r>
              <a:rPr lang="en-US" sz="2400" dirty="0" err="1" smtClean="0"/>
              <a:t>interaface</a:t>
            </a:r>
            <a:endParaRPr lang="en-US" sz="2400" dirty="0" smtClean="0"/>
          </a:p>
          <a:p>
            <a:r>
              <a:rPr lang="en-US" sz="2400" dirty="0" smtClean="0">
                <a:solidFill>
                  <a:srgbClr val="FF0000"/>
                </a:solidFill>
              </a:rPr>
              <a:t>PaaS</a:t>
            </a:r>
            <a:r>
              <a:rPr lang="en-US" sz="2400" dirty="0" smtClean="0"/>
              <a:t>: </a:t>
            </a:r>
            <a:r>
              <a:rPr lang="en-US" sz="2400" dirty="0" smtClean="0">
                <a:solidFill>
                  <a:srgbClr val="FF0000"/>
                </a:solidFill>
              </a:rPr>
              <a:t>Platform</a:t>
            </a:r>
            <a:r>
              <a:rPr lang="en-US" sz="2400" dirty="0" smtClean="0"/>
              <a:t> as a </a:t>
            </a:r>
            <a:r>
              <a:rPr lang="en-US" sz="2400" dirty="0" smtClean="0">
                <a:solidFill>
                  <a:srgbClr val="FF0000"/>
                </a:solidFill>
              </a:rPr>
              <a:t>Service </a:t>
            </a:r>
            <a:r>
              <a:rPr lang="en-US" sz="2400" dirty="0" smtClean="0"/>
              <a:t>is </a:t>
            </a:r>
            <a:r>
              <a:rPr lang="en-US" sz="2400" dirty="0" smtClean="0">
                <a:solidFill>
                  <a:srgbClr val="FF0000"/>
                </a:solidFill>
              </a:rPr>
              <a:t>IaaS</a:t>
            </a:r>
            <a:r>
              <a:rPr lang="en-US" sz="2400" dirty="0" smtClean="0"/>
              <a:t> plus core software capabilities on which you build  </a:t>
            </a:r>
            <a:r>
              <a:rPr lang="en-US" sz="2400" dirty="0" smtClean="0">
                <a:solidFill>
                  <a:srgbClr val="FF0000"/>
                </a:solidFill>
              </a:rPr>
              <a:t>SaaS</a:t>
            </a:r>
          </a:p>
          <a:p>
            <a:r>
              <a:rPr lang="en-US" sz="2400" dirty="0" smtClean="0">
                <a:solidFill>
                  <a:srgbClr val="FF0000"/>
                </a:solidFill>
              </a:rPr>
              <a:t>Cyberinfrastructure</a:t>
            </a:r>
            <a:r>
              <a:rPr lang="en-US" sz="2400" dirty="0" smtClean="0">
                <a:solidFill>
                  <a:srgbClr val="FFFF00"/>
                </a:solidFill>
              </a:rPr>
              <a:t> </a:t>
            </a:r>
            <a:r>
              <a:rPr lang="en-US" sz="2400" dirty="0" smtClean="0"/>
              <a:t>is</a:t>
            </a:r>
            <a:r>
              <a:rPr lang="en-US" sz="2400" dirty="0" smtClean="0">
                <a:solidFill>
                  <a:srgbClr val="FFFF00"/>
                </a:solidFill>
              </a:rPr>
              <a:t> </a:t>
            </a:r>
            <a:r>
              <a:rPr lang="en-US" sz="2400" dirty="0" smtClean="0">
                <a:solidFill>
                  <a:srgbClr val="FF0000"/>
                </a:solidFill>
              </a:rPr>
              <a:t>“Research as a Service”</a:t>
            </a:r>
          </a:p>
          <a:p>
            <a:r>
              <a:rPr lang="en-US" sz="2400" dirty="0" err="1" smtClean="0">
                <a:solidFill>
                  <a:srgbClr val="FF0000"/>
                </a:solidFill>
              </a:rPr>
              <a:t>SensaaS</a:t>
            </a:r>
            <a:r>
              <a:rPr lang="en-US" sz="2400" dirty="0" smtClean="0"/>
              <a:t> is </a:t>
            </a:r>
            <a:r>
              <a:rPr lang="en-US" sz="2400" dirty="0" smtClean="0">
                <a:solidFill>
                  <a:srgbClr val="FF0000"/>
                </a:solidFill>
              </a:rPr>
              <a:t>Sensors </a:t>
            </a:r>
            <a:r>
              <a:rPr lang="en-US" sz="2400" dirty="0" smtClean="0"/>
              <a:t>as a </a:t>
            </a:r>
            <a:r>
              <a:rPr lang="en-US" sz="2400" dirty="0" smtClean="0">
                <a:solidFill>
                  <a:srgbClr val="FF0000"/>
                </a:solidFill>
              </a:rPr>
              <a:t>Service</a:t>
            </a:r>
          </a:p>
          <a:p>
            <a:endParaRPr lang="en-US" sz="2400"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91464232-CAAE-48C8-B8B7-230EFFAF9A01}"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8</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4435" name="Picture 3"/>
          <p:cNvPicPr>
            <a:picLocks noChangeAspect="1" noChangeArrowheads="1"/>
          </p:cNvPicPr>
          <p:nvPr/>
        </p:nvPicPr>
        <p:blipFill>
          <a:blip r:embed="rId3" cstate="print"/>
          <a:srcRect/>
          <a:stretch>
            <a:fillRect/>
          </a:stretch>
        </p:blipFill>
        <p:spPr bwMode="auto">
          <a:xfrm>
            <a:off x="4667250" y="3943350"/>
            <a:ext cx="4476750" cy="2914650"/>
          </a:xfrm>
          <a:prstGeom prst="rect">
            <a:avLst/>
          </a:prstGeom>
          <a:noFill/>
          <a:ln w="9525">
            <a:noFill/>
            <a:miter lim="800000"/>
            <a:headEnd/>
            <a:tailEnd/>
          </a:ln>
          <a:effectLst/>
        </p:spPr>
      </p:pic>
      <p:sp>
        <p:nvSpPr>
          <p:cNvPr id="7" name="TextBox 6"/>
          <p:cNvSpPr txBox="1"/>
          <p:nvPr/>
        </p:nvSpPr>
        <p:spPr>
          <a:xfrm>
            <a:off x="1" y="3962400"/>
            <a:ext cx="4648200" cy="2862322"/>
          </a:xfrm>
          <a:prstGeom prst="rect">
            <a:avLst/>
          </a:prstGeom>
          <a:noFill/>
        </p:spPr>
        <p:txBody>
          <a:bodyPr wrap="square" rtlCol="0">
            <a:spAutoFit/>
          </a:bodyPr>
          <a:lstStyle/>
          <a:p>
            <a:pPr algn="l"/>
            <a:r>
              <a:rPr lang="en-US" sz="2000" dirty="0" smtClean="0"/>
              <a:t>2 Google warehouses of computers on the banks of the Columbia River, in The </a:t>
            </a:r>
            <a:r>
              <a:rPr lang="en-US" sz="2000" dirty="0" err="1" smtClean="0"/>
              <a:t>Dalles</a:t>
            </a:r>
            <a:r>
              <a:rPr lang="en-US" sz="2000" dirty="0" smtClean="0"/>
              <a:t>, Oregon</a:t>
            </a:r>
          </a:p>
          <a:p>
            <a:pPr algn="l"/>
            <a:r>
              <a:rPr lang="en-US" sz="2000" dirty="0" smtClean="0"/>
              <a:t>Such centers use 20MW-200MW </a:t>
            </a:r>
          </a:p>
          <a:p>
            <a:pPr algn="l"/>
            <a:r>
              <a:rPr lang="en-US" sz="2000" dirty="0" smtClean="0"/>
              <a:t>(Future) each </a:t>
            </a:r>
          </a:p>
          <a:p>
            <a:pPr algn="l"/>
            <a:r>
              <a:rPr lang="en-US" sz="2000" dirty="0" smtClean="0"/>
              <a:t>150 watts per core</a:t>
            </a:r>
          </a:p>
          <a:p>
            <a:pPr algn="l"/>
            <a:r>
              <a:rPr lang="en-US" sz="2000" dirty="0" smtClean="0"/>
              <a:t>Save money from large size, positioning with cheap power and access with Internet</a:t>
            </a:r>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Data Center Landscape</a:t>
            </a:r>
            <a:endParaRPr lang="en-US" dirty="0"/>
          </a:p>
        </p:txBody>
      </p:sp>
      <p:sp>
        <p:nvSpPr>
          <p:cNvPr id="3" name="Text Placeholder 2"/>
          <p:cNvSpPr>
            <a:spLocks noGrp="1"/>
          </p:cNvSpPr>
          <p:nvPr>
            <p:ph type="body" sz="quarter" idx="10"/>
          </p:nvPr>
        </p:nvSpPr>
        <p:spPr>
          <a:xfrm>
            <a:off x="76200" y="889002"/>
            <a:ext cx="4750546" cy="5436079"/>
          </a:xfrm>
        </p:spPr>
        <p:txBody>
          <a:bodyPr/>
          <a:lstStyle/>
          <a:p>
            <a:pPr>
              <a:buNone/>
            </a:pPr>
            <a:r>
              <a:rPr lang="en-US" sz="2800" dirty="0" smtClean="0"/>
              <a:t>Range in size from “edge” facilities to </a:t>
            </a:r>
            <a:r>
              <a:rPr lang="en-US" sz="2800" dirty="0" err="1" smtClean="0"/>
              <a:t>megascale</a:t>
            </a:r>
            <a:r>
              <a:rPr lang="en-US" sz="2800" dirty="0" smtClean="0"/>
              <a:t>.</a:t>
            </a:r>
          </a:p>
          <a:p>
            <a:pPr>
              <a:buNone/>
            </a:pPr>
            <a:r>
              <a:rPr lang="en-US" sz="2800" dirty="0" smtClean="0"/>
              <a:t>Economies of scale</a:t>
            </a:r>
          </a:p>
          <a:p>
            <a:pPr marL="346075" lvl="1" indent="-234950">
              <a:buNone/>
            </a:pPr>
            <a:r>
              <a:rPr lang="en-US" sz="2400" dirty="0" smtClean="0"/>
              <a:t>Approximate costs for a small size center (1K servers) and a larger, 50K server center.</a:t>
            </a:r>
          </a:p>
        </p:txBody>
      </p:sp>
      <p:grpSp>
        <p:nvGrpSpPr>
          <p:cNvPr id="4" name="Group 9"/>
          <p:cNvGrpSpPr/>
          <p:nvPr/>
        </p:nvGrpSpPr>
        <p:grpSpPr>
          <a:xfrm>
            <a:off x="4854579" y="4531212"/>
            <a:ext cx="3908425" cy="2052025"/>
            <a:chOff x="1173163" y="1900238"/>
            <a:chExt cx="7002462" cy="3782297"/>
          </a:xfrm>
        </p:grpSpPr>
        <p:grpSp>
          <p:nvGrpSpPr>
            <p:cNvPr id="5" name="Group 9"/>
            <p:cNvGrpSpPr>
              <a:grpSpLocks noChangeAspect="1"/>
            </p:cNvGrpSpPr>
            <p:nvPr/>
          </p:nvGrpSpPr>
          <p:grpSpPr bwMode="auto">
            <a:xfrm>
              <a:off x="1173163" y="1900238"/>
              <a:ext cx="7002462" cy="3508375"/>
              <a:chOff x="395785" y="1122323"/>
              <a:chExt cx="9582912" cy="4801897"/>
            </a:xfrm>
          </p:grpSpPr>
          <p:sp>
            <p:nvSpPr>
              <p:cNvPr id="7" name="Rectangle 6"/>
              <p:cNvSpPr/>
              <p:nvPr/>
            </p:nvSpPr>
            <p:spPr bwMode="auto">
              <a:xfrm>
                <a:off x="395785" y="1132764"/>
                <a:ext cx="9582912" cy="4791456"/>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effectLst>
                    <a:outerShdw blurRad="38100" dist="38100" dir="2700000" algn="tl">
                      <a:srgbClr val="000000">
                        <a:alpha val="43137"/>
                      </a:srgbClr>
                    </a:outerShdw>
                  </a:effectLst>
                </a:endParaRPr>
              </a:p>
            </p:txBody>
          </p:sp>
          <p:pic>
            <p:nvPicPr>
              <p:cNvPr id="8" name="Picture 2" descr="http://upload.wikimedia.org/wikipedia/commons/thumb/c/c5/AmFBfield.svg/300px-AmFBfield.svg.png"/>
              <p:cNvPicPr>
                <a:picLocks noChangeArrowheads="1"/>
              </p:cNvPicPr>
              <p:nvPr/>
            </p:nvPicPr>
            <p:blipFill>
              <a:blip r:embed="rId3" cstate="print"/>
              <a:srcRect l="10240" t="3310" r="9920" b="3310"/>
              <a:stretch>
                <a:fillRect/>
              </a:stretch>
            </p:blipFill>
            <p:spPr bwMode="auto">
              <a:xfrm>
                <a:off x="398871" y="1122323"/>
                <a:ext cx="2743200" cy="1463040"/>
              </a:xfrm>
              <a:prstGeom prst="rect">
                <a:avLst/>
              </a:prstGeom>
              <a:noFill/>
              <a:ln w="9525">
                <a:noFill/>
                <a:miter lim="800000"/>
                <a:headEnd/>
                <a:tailEnd/>
              </a:ln>
            </p:spPr>
          </p:pic>
        </p:grpSp>
        <p:sp>
          <p:nvSpPr>
            <p:cNvPr id="6" name="TextBox 5"/>
            <p:cNvSpPr txBox="1"/>
            <p:nvPr/>
          </p:nvSpPr>
          <p:spPr>
            <a:xfrm>
              <a:off x="2767523" y="3016251"/>
              <a:ext cx="5032420" cy="2666284"/>
            </a:xfrm>
            <a:prstGeom prst="rect">
              <a:avLst/>
            </a:prstGeom>
            <a:noFill/>
          </p:spPr>
          <p:txBody>
            <a:bodyPr wrap="none">
              <a:spAutoFit/>
            </a:bodyPr>
            <a:lstStyle/>
            <a:p>
              <a:pPr algn="ctr" defTabSz="457200">
                <a:defRPr/>
              </a:pPr>
              <a:r>
                <a:rPr lang="en-US" sz="2000" dirty="0">
                  <a:solidFill>
                    <a:prstClr val="black"/>
                  </a:solidFill>
                  <a:effectLst>
                    <a:outerShdw blurRad="38100" dist="38100" dir="2700000" algn="tl">
                      <a:srgbClr val="000000">
                        <a:alpha val="43137"/>
                      </a:srgbClr>
                    </a:outerShdw>
                  </a:effectLst>
                </a:rPr>
                <a:t>Each data center is </a:t>
              </a:r>
            </a:p>
            <a:p>
              <a:pPr algn="ctr" defTabSz="457200">
                <a:defRPr/>
              </a:pPr>
              <a:r>
                <a:rPr lang="en-US" sz="2000" b="1" dirty="0">
                  <a:solidFill>
                    <a:prstClr val="black"/>
                  </a:solidFill>
                  <a:effectLst>
                    <a:outerShdw blurRad="38100" dist="38100" dir="2700000" algn="tl">
                      <a:srgbClr val="000000">
                        <a:alpha val="43137"/>
                      </a:srgbClr>
                    </a:outerShdw>
                  </a:effectLst>
                </a:rPr>
                <a:t>11.5 times </a:t>
              </a:r>
            </a:p>
            <a:p>
              <a:pPr algn="ctr" defTabSz="457200">
                <a:defRPr/>
              </a:pPr>
              <a:r>
                <a:rPr lang="en-US" sz="2000" dirty="0">
                  <a:solidFill>
                    <a:prstClr val="black"/>
                  </a:solidFill>
                  <a:effectLst>
                    <a:outerShdw blurRad="38100" dist="38100" dir="2700000" algn="tl">
                      <a:srgbClr val="000000">
                        <a:alpha val="43137"/>
                      </a:srgbClr>
                    </a:outerShdw>
                  </a:effectLst>
                </a:rPr>
                <a:t>the size of a football field</a:t>
              </a:r>
            </a:p>
            <a:p>
              <a:pPr algn="ctr" defTabSz="457200">
                <a:defRPr/>
              </a:pPr>
              <a:endParaRPr lang="en-US" sz="2800" dirty="0" err="1">
                <a:solidFill>
                  <a:prstClr val="black"/>
                </a:solidFill>
                <a:effectLst>
                  <a:outerShdw blurRad="38100" dist="38100" dir="2700000" algn="tl">
                    <a:srgbClr val="000000">
                      <a:alpha val="43137"/>
                    </a:srgbClr>
                  </a:outerShdw>
                </a:effectLst>
              </a:endParaRPr>
            </a:p>
          </p:txBody>
        </p:sp>
      </p:grpSp>
      <p:pic>
        <p:nvPicPr>
          <p:cNvPr id="9" name="Picture 8" descr="datacenter3.jpg"/>
          <p:cNvPicPr>
            <a:picLocks noChangeAspect="1"/>
          </p:cNvPicPr>
          <p:nvPr/>
        </p:nvPicPr>
        <p:blipFill>
          <a:blip r:embed="rId4" cstate="print"/>
          <a:stretch>
            <a:fillRect/>
          </a:stretch>
        </p:blipFill>
        <p:spPr>
          <a:xfrm>
            <a:off x="4826749" y="1252475"/>
            <a:ext cx="3936255" cy="2956052"/>
          </a:xfrm>
          <a:prstGeom prst="rect">
            <a:avLst/>
          </a:prstGeom>
        </p:spPr>
      </p:pic>
      <p:graphicFrame>
        <p:nvGraphicFramePr>
          <p:cNvPr id="11" name="Table 10"/>
          <p:cNvGraphicFramePr>
            <a:graphicFrameLocks noGrp="1"/>
          </p:cNvGraphicFramePr>
          <p:nvPr/>
        </p:nvGraphicFramePr>
        <p:xfrm>
          <a:off x="228600" y="4038601"/>
          <a:ext cx="4419600" cy="2374716"/>
        </p:xfrm>
        <a:graphic>
          <a:graphicData uri="http://schemas.openxmlformats.org/drawingml/2006/table">
            <a:tbl>
              <a:tblPr firstRow="1" bandRow="1">
                <a:tableStyleId>{5C22544A-7EE6-4342-B048-85BDC9FD1C3A}</a:tableStyleId>
              </a:tblPr>
              <a:tblGrid>
                <a:gridCol w="1160145"/>
                <a:gridCol w="1160145"/>
                <a:gridCol w="1215390"/>
                <a:gridCol w="883920"/>
              </a:tblGrid>
              <a:tr h="671115">
                <a:tc>
                  <a:txBody>
                    <a:bodyPr/>
                    <a:lstStyle/>
                    <a:p>
                      <a:r>
                        <a:rPr lang="en-US" sz="1200" dirty="0" smtClean="0"/>
                        <a:t>Technology</a:t>
                      </a:r>
                      <a:endParaRPr lang="en-US" sz="1200" dirty="0"/>
                    </a:p>
                  </a:txBody>
                  <a:tcPr/>
                </a:tc>
                <a:tc>
                  <a:txBody>
                    <a:bodyPr/>
                    <a:lstStyle/>
                    <a:p>
                      <a:r>
                        <a:rPr lang="en-US" sz="1200" dirty="0" smtClean="0"/>
                        <a:t>Cost in small-sized</a:t>
                      </a:r>
                      <a:r>
                        <a:rPr lang="en-US" sz="1200" baseline="0" dirty="0" smtClean="0"/>
                        <a:t> Data Center</a:t>
                      </a:r>
                      <a:endParaRPr lang="en-US" sz="1200" dirty="0"/>
                    </a:p>
                  </a:txBody>
                  <a:tcPr/>
                </a:tc>
                <a:tc>
                  <a:txBody>
                    <a:bodyPr/>
                    <a:lstStyle/>
                    <a:p>
                      <a:r>
                        <a:rPr lang="en-US" sz="1200" dirty="0" smtClean="0"/>
                        <a:t>Cost in Large</a:t>
                      </a:r>
                      <a:r>
                        <a:rPr lang="en-US" sz="1200" baseline="0" dirty="0" smtClean="0"/>
                        <a:t> Data Center</a:t>
                      </a:r>
                      <a:endParaRPr lang="en-US" sz="1200" dirty="0"/>
                    </a:p>
                  </a:txBody>
                  <a:tcPr/>
                </a:tc>
                <a:tc>
                  <a:txBody>
                    <a:bodyPr/>
                    <a:lstStyle/>
                    <a:p>
                      <a:r>
                        <a:rPr lang="en-US" sz="1200" dirty="0" smtClean="0"/>
                        <a:t>Ratio</a:t>
                      </a:r>
                      <a:endParaRPr lang="en-US" sz="1200" dirty="0"/>
                    </a:p>
                  </a:txBody>
                  <a:tcPr/>
                </a:tc>
              </a:tr>
              <a:tr h="516243">
                <a:tc>
                  <a:txBody>
                    <a:bodyPr/>
                    <a:lstStyle/>
                    <a:p>
                      <a:r>
                        <a:rPr lang="en-US" sz="1200" dirty="0" smtClean="0"/>
                        <a:t>Network</a:t>
                      </a:r>
                      <a:endParaRPr lang="en-US" sz="1200" dirty="0"/>
                    </a:p>
                  </a:txBody>
                  <a:tcPr/>
                </a:tc>
                <a:tc>
                  <a:txBody>
                    <a:bodyPr/>
                    <a:lstStyle/>
                    <a:p>
                      <a:r>
                        <a:rPr lang="en-US" sz="1200" dirty="0" smtClean="0"/>
                        <a:t>$95 per Mbps/</a:t>
                      </a:r>
                    </a:p>
                    <a:p>
                      <a:r>
                        <a:rPr lang="en-US" sz="1200" dirty="0" smtClean="0"/>
                        <a:t>month</a:t>
                      </a:r>
                      <a:endParaRPr lang="en-US" sz="1200" dirty="0"/>
                    </a:p>
                  </a:txBody>
                  <a:tcPr/>
                </a:tc>
                <a:tc>
                  <a:txBody>
                    <a:bodyPr/>
                    <a:lstStyle/>
                    <a:p>
                      <a:r>
                        <a:rPr lang="en-US" sz="1200" dirty="0" smtClean="0"/>
                        <a:t>$13 per</a:t>
                      </a:r>
                      <a:r>
                        <a:rPr lang="en-US" sz="1200" baseline="0" dirty="0" smtClean="0"/>
                        <a:t> </a:t>
                      </a:r>
                      <a:r>
                        <a:rPr lang="en-US" sz="1200" dirty="0" smtClean="0"/>
                        <a:t>Mbps/</a:t>
                      </a:r>
                    </a:p>
                    <a:p>
                      <a:r>
                        <a:rPr lang="en-US" sz="1200" dirty="0" smtClean="0"/>
                        <a:t>month</a:t>
                      </a:r>
                      <a:endParaRPr lang="en-US" sz="1200" dirty="0"/>
                    </a:p>
                  </a:txBody>
                  <a:tcPr/>
                </a:tc>
                <a:tc>
                  <a:txBody>
                    <a:bodyPr/>
                    <a:lstStyle/>
                    <a:p>
                      <a:r>
                        <a:rPr lang="en-US" sz="1200" dirty="0" smtClean="0"/>
                        <a:t>   7.1</a:t>
                      </a:r>
                      <a:endParaRPr lang="en-US" sz="1200" dirty="0"/>
                    </a:p>
                  </a:txBody>
                  <a:tcPr/>
                </a:tc>
              </a:tr>
              <a:tr h="516243">
                <a:tc>
                  <a:txBody>
                    <a:bodyPr/>
                    <a:lstStyle/>
                    <a:p>
                      <a:r>
                        <a:rPr lang="en-US" sz="1200" dirty="0" smtClean="0"/>
                        <a:t>Storage</a:t>
                      </a:r>
                    </a:p>
                  </a:txBody>
                  <a:tcPr/>
                </a:tc>
                <a:tc>
                  <a:txBody>
                    <a:bodyPr/>
                    <a:lstStyle/>
                    <a:p>
                      <a:r>
                        <a:rPr lang="en-US" sz="1200" dirty="0" smtClean="0"/>
                        <a:t>$2.20 per GB/</a:t>
                      </a:r>
                    </a:p>
                    <a:p>
                      <a:r>
                        <a:rPr lang="en-US" sz="1200" dirty="0" smtClean="0"/>
                        <a:t>month</a:t>
                      </a:r>
                      <a:endParaRPr lang="en-US" sz="1200" dirty="0"/>
                    </a:p>
                  </a:txBody>
                  <a:tcPr/>
                </a:tc>
                <a:tc>
                  <a:txBody>
                    <a:bodyPr/>
                    <a:lstStyle/>
                    <a:p>
                      <a:r>
                        <a:rPr lang="en-US" sz="1200" dirty="0" smtClean="0"/>
                        <a:t>$0.40 per GB/</a:t>
                      </a:r>
                    </a:p>
                    <a:p>
                      <a:r>
                        <a:rPr lang="en-US" sz="1200" dirty="0" smtClean="0"/>
                        <a:t>month</a:t>
                      </a:r>
                      <a:endParaRPr lang="en-US" sz="1200" dirty="0"/>
                    </a:p>
                  </a:txBody>
                  <a:tcPr/>
                </a:tc>
                <a:tc>
                  <a:txBody>
                    <a:bodyPr/>
                    <a:lstStyle/>
                    <a:p>
                      <a:r>
                        <a:rPr lang="en-US" sz="1200" dirty="0" smtClean="0"/>
                        <a:t>   5.7</a:t>
                      </a:r>
                      <a:endParaRPr lang="en-US" sz="1200" dirty="0"/>
                    </a:p>
                  </a:txBody>
                  <a:tcPr/>
                </a:tc>
              </a:tr>
              <a:tr h="671115">
                <a:tc>
                  <a:txBody>
                    <a:bodyPr/>
                    <a:lstStyle/>
                    <a:p>
                      <a:r>
                        <a:rPr lang="en-US" sz="1200" dirty="0" smtClean="0"/>
                        <a:t>Administration</a:t>
                      </a:r>
                      <a:endParaRPr lang="en-US" sz="1200" dirty="0"/>
                    </a:p>
                  </a:txBody>
                  <a:tcPr/>
                </a:tc>
                <a:tc>
                  <a:txBody>
                    <a:bodyPr/>
                    <a:lstStyle/>
                    <a:p>
                      <a:r>
                        <a:rPr lang="en-US" sz="1200" dirty="0" smtClean="0"/>
                        <a:t>~140 servers/</a:t>
                      </a:r>
                    </a:p>
                    <a:p>
                      <a:r>
                        <a:rPr lang="en-US" sz="1200" dirty="0" smtClean="0"/>
                        <a:t>Administrator</a:t>
                      </a:r>
                      <a:endParaRPr lang="en-US" sz="1200" dirty="0"/>
                    </a:p>
                  </a:txBody>
                  <a:tcPr/>
                </a:tc>
                <a:tc>
                  <a:txBody>
                    <a:bodyPr/>
                    <a:lstStyle/>
                    <a:p>
                      <a:r>
                        <a:rPr lang="en-US" sz="1200" dirty="0" smtClean="0"/>
                        <a:t>&gt;1000 Servers/</a:t>
                      </a:r>
                    </a:p>
                    <a:p>
                      <a:r>
                        <a:rPr lang="en-US" sz="1200" dirty="0" smtClean="0"/>
                        <a:t>Administrator</a:t>
                      </a:r>
                      <a:endParaRPr lang="en-US" sz="1200" dirty="0"/>
                    </a:p>
                  </a:txBody>
                  <a:tcPr/>
                </a:tc>
                <a:tc>
                  <a:txBody>
                    <a:bodyPr/>
                    <a:lstStyle/>
                    <a:p>
                      <a:r>
                        <a:rPr lang="en-US" sz="1200" dirty="0" smtClean="0"/>
                        <a:t>   7.1</a:t>
                      </a:r>
                      <a:endParaRPr lang="en-US" sz="1200" dirty="0"/>
                    </a:p>
                  </a:txBody>
                  <a:tcPr/>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salsa_ppt_template_black</Template>
  <TotalTime>22277</TotalTime>
  <Words>2967</Words>
  <Application>Microsoft Office PowerPoint</Application>
  <PresentationFormat>On-screen Show (4:3)</PresentationFormat>
  <Paragraphs>363</Paragraphs>
  <Slides>37</Slides>
  <Notes>37</Notes>
  <HiddenSlides>0</HiddenSlides>
  <MMClips>0</MMClips>
  <ScaleCrop>false</ScaleCrop>
  <HeadingPairs>
    <vt:vector size="6" baseType="variant">
      <vt:variant>
        <vt:lpstr>Theme</vt:lpstr>
      </vt:variant>
      <vt:variant>
        <vt:i4>9</vt:i4>
      </vt:variant>
      <vt:variant>
        <vt:lpstr>Links</vt:lpstr>
      </vt:variant>
      <vt:variant>
        <vt:i4>1</vt:i4>
      </vt:variant>
      <vt:variant>
        <vt:lpstr>Slide Titles</vt:lpstr>
      </vt:variant>
      <vt:variant>
        <vt:i4>37</vt:i4>
      </vt:variant>
    </vt:vector>
  </HeadingPairs>
  <TitlesOfParts>
    <vt:vector size="47" baseType="lpstr">
      <vt:lpstr>Office Theme</vt:lpstr>
      <vt:lpstr>2_Office Theme</vt:lpstr>
      <vt:lpstr>1_Office Theme</vt:lpstr>
      <vt:lpstr>3_Office Theme</vt:lpstr>
      <vt:lpstr>Globe</vt:lpstr>
      <vt:lpstr>Blank Presentation</vt:lpstr>
      <vt:lpstr>4_Office Theme</vt:lpstr>
      <vt:lpstr>5_Office Theme</vt:lpstr>
      <vt:lpstr>6_Office Theme</vt:lpstr>
      <vt:lpstr>Macintosh HD:Users:mpierce:Desktop:Project Description.1.doc!OLE_LINK2</vt:lpstr>
      <vt:lpstr>Overview of Cyberinfrastructure and the Breadth of Its Application</vt:lpstr>
      <vt:lpstr>What is Cyberinfrastructure</vt:lpstr>
      <vt:lpstr>e-moreorlessanything</vt:lpstr>
      <vt:lpstr>Important Trends</vt:lpstr>
      <vt:lpstr>Slide 5</vt:lpstr>
      <vt:lpstr>Slide 6</vt:lpstr>
      <vt:lpstr>Clouds as Cost Effective Data Centers</vt:lpstr>
      <vt:lpstr>Clouds hide Complexity</vt:lpstr>
      <vt:lpstr>The Data Center Landscape</vt:lpstr>
      <vt:lpstr>Clouds hide Complexity</vt:lpstr>
      <vt:lpstr>Slide 11</vt:lpstr>
      <vt:lpstr>Philosophy of Clouds and Grids</vt:lpstr>
      <vt:lpstr>MapReduce “File/Data Repository” Parallelism</vt:lpstr>
      <vt:lpstr>Cloud Computing: Infrastructure and Runtimes</vt:lpstr>
      <vt:lpstr>MapReduce</vt:lpstr>
      <vt:lpstr>Sam’s Problem http://www.slideshare.net/esaliya/mapreduce-in-simple-terms</vt:lpstr>
      <vt:lpstr>Creative Sam</vt:lpstr>
      <vt:lpstr>Cost of Clouds</vt:lpstr>
      <vt:lpstr>Geospatial Examples on Cloud Infrastructure</vt:lpstr>
      <vt:lpstr>Slide 20</vt:lpstr>
      <vt:lpstr>NEEM 2008 Base Station</vt:lpstr>
      <vt:lpstr>Data Sources</vt:lpstr>
      <vt:lpstr>TeraGrid Example: Astrophysics</vt:lpstr>
      <vt:lpstr>TeraGrid Example: Petascale Climate Simulations</vt:lpstr>
      <vt:lpstr>TeraGrid Example: Genomic Sciences</vt:lpstr>
      <vt:lpstr>DNA Sequencing Pipeline</vt:lpstr>
      <vt:lpstr>TeraGrid High Performance Computing Systems 2007-8</vt:lpstr>
      <vt:lpstr>TeraGrid User Areas</vt:lpstr>
      <vt:lpstr>80% of Users, 20% of Computing</vt:lpstr>
      <vt:lpstr>Science Impact Occurs  Throughout the Branscomb Pyramid</vt:lpstr>
      <vt:lpstr>FutureGrid</vt:lpstr>
      <vt:lpstr>FutureGrid is a new part of TeraGrid</vt:lpstr>
      <vt:lpstr>FutureGrid Hardware</vt:lpstr>
      <vt:lpstr>FutureGrid Usage Scenarios</vt:lpstr>
      <vt:lpstr>Some critical Concepts as text I</vt:lpstr>
      <vt:lpstr>Some critical Concepts as text II</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ptl</dc:creator>
  <cp:lastModifiedBy>Geoffrey Fox</cp:lastModifiedBy>
  <cp:revision>999</cp:revision>
  <dcterms:created xsi:type="dcterms:W3CDTF">2009-02-17T15:34:47Z</dcterms:created>
  <dcterms:modified xsi:type="dcterms:W3CDTF">2010-04-16T16:55:31Z</dcterms:modified>
</cp:coreProperties>
</file>