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Lst>
  <p:notesMasterIdLst>
    <p:notesMasterId r:id="rId47"/>
  </p:notesMasterIdLst>
  <p:sldIdLst>
    <p:sldId id="297" r:id="rId3"/>
    <p:sldId id="440" r:id="rId4"/>
    <p:sldId id="359" r:id="rId5"/>
    <p:sldId id="364" r:id="rId6"/>
    <p:sldId id="434" r:id="rId7"/>
    <p:sldId id="399" r:id="rId8"/>
    <p:sldId id="415" r:id="rId9"/>
    <p:sldId id="419" r:id="rId10"/>
    <p:sldId id="349" r:id="rId11"/>
    <p:sldId id="441" r:id="rId12"/>
    <p:sldId id="334" r:id="rId13"/>
    <p:sldId id="350" r:id="rId14"/>
    <p:sldId id="416" r:id="rId15"/>
    <p:sldId id="450" r:id="rId16"/>
    <p:sldId id="443" r:id="rId17"/>
    <p:sldId id="444" r:id="rId18"/>
    <p:sldId id="435" r:id="rId19"/>
    <p:sldId id="436" r:id="rId20"/>
    <p:sldId id="437" r:id="rId21"/>
    <p:sldId id="442" r:id="rId22"/>
    <p:sldId id="421" r:id="rId23"/>
    <p:sldId id="423" r:id="rId24"/>
    <p:sldId id="424" r:id="rId25"/>
    <p:sldId id="425" r:id="rId26"/>
    <p:sldId id="426" r:id="rId27"/>
    <p:sldId id="427" r:id="rId28"/>
    <p:sldId id="447" r:id="rId29"/>
    <p:sldId id="428" r:id="rId30"/>
    <p:sldId id="429" r:id="rId31"/>
    <p:sldId id="451" r:id="rId32"/>
    <p:sldId id="431" r:id="rId33"/>
    <p:sldId id="432" r:id="rId34"/>
    <p:sldId id="448" r:id="rId35"/>
    <p:sldId id="433" r:id="rId36"/>
    <p:sldId id="449" r:id="rId37"/>
    <p:sldId id="445" r:id="rId38"/>
    <p:sldId id="438" r:id="rId39"/>
    <p:sldId id="439" r:id="rId40"/>
    <p:sldId id="446" r:id="rId41"/>
    <p:sldId id="413" r:id="rId42"/>
    <p:sldId id="339" r:id="rId43"/>
    <p:sldId id="340" r:id="rId44"/>
    <p:sldId id="341" r:id="rId45"/>
    <p:sldId id="343"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E68900"/>
    <a:srgbClr val="F2B800"/>
    <a:srgbClr val="E2AC00"/>
    <a:srgbClr val="2E6480"/>
    <a:srgbClr val="A613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7" autoAdjust="0"/>
    <p:restoredTop sz="83228" autoAdjust="0"/>
  </p:normalViewPr>
  <p:slideViewPr>
    <p:cSldViewPr>
      <p:cViewPr varScale="1">
        <p:scale>
          <a:sx n="102" d="100"/>
          <a:sy n="102" d="100"/>
        </p:scale>
        <p:origin x="-5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hilina\Dropbox\papers\Twister4AzureEScience\twister4azure_7_3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06992875890514"/>
          <c:y val="0.14473385826771654"/>
          <c:w val="0.81289960629921243"/>
          <c:h val="0.73444808982210552"/>
        </c:manualLayout>
      </c:layout>
      <c:scatterChart>
        <c:scatterStyle val="lineMarker"/>
        <c:varyColors val="0"/>
        <c:ser>
          <c:idx val="0"/>
          <c:order val="0"/>
          <c:tx>
            <c:strRef>
              <c:f>new_KMeans!$O$18</c:f>
              <c:strCache>
                <c:ptCount val="1"/>
                <c:pt idx="0">
                  <c:v>Twister4Azure</c:v>
                </c:pt>
              </c:strCache>
            </c:strRef>
          </c:tx>
          <c:xVal>
            <c:numRef>
              <c:f>new_KMeans!$N$19:$N$22</c:f>
              <c:numCache>
                <c:formatCode>General</c:formatCode>
                <c:ptCount val="4"/>
                <c:pt idx="0">
                  <c:v>32</c:v>
                </c:pt>
                <c:pt idx="1">
                  <c:v>64</c:v>
                </c:pt>
                <c:pt idx="2">
                  <c:v>128</c:v>
                </c:pt>
                <c:pt idx="3">
                  <c:v>256</c:v>
                </c:pt>
              </c:numCache>
            </c:numRef>
          </c:xVal>
          <c:yVal>
            <c:numRef>
              <c:f>new_KMeans!$O$19:$O$22</c:f>
              <c:numCache>
                <c:formatCode>General</c:formatCode>
                <c:ptCount val="4"/>
                <c:pt idx="0">
                  <c:v>32</c:v>
                </c:pt>
                <c:pt idx="1">
                  <c:v>62.580065285188553</c:v>
                </c:pt>
                <c:pt idx="2">
                  <c:v>110.88210342674564</c:v>
                </c:pt>
                <c:pt idx="3">
                  <c:v>164.06112995586679</c:v>
                </c:pt>
              </c:numCache>
            </c:numRef>
          </c:yVal>
          <c:smooth val="0"/>
        </c:ser>
        <c:ser>
          <c:idx val="1"/>
          <c:order val="1"/>
          <c:tx>
            <c:strRef>
              <c:f>new_KMeans!$P$18</c:f>
              <c:strCache>
                <c:ptCount val="1"/>
                <c:pt idx="0">
                  <c:v>Twister</c:v>
                </c:pt>
              </c:strCache>
            </c:strRef>
          </c:tx>
          <c:xVal>
            <c:numRef>
              <c:f>new_KMeans!$N$19:$N$22</c:f>
              <c:numCache>
                <c:formatCode>General</c:formatCode>
                <c:ptCount val="4"/>
                <c:pt idx="0">
                  <c:v>32</c:v>
                </c:pt>
                <c:pt idx="1">
                  <c:v>64</c:v>
                </c:pt>
                <c:pt idx="2">
                  <c:v>128</c:v>
                </c:pt>
                <c:pt idx="3">
                  <c:v>256</c:v>
                </c:pt>
              </c:numCache>
            </c:numRef>
          </c:xVal>
          <c:yVal>
            <c:numRef>
              <c:f>new_KMeans!$P$19:$P$22</c:f>
              <c:numCache>
                <c:formatCode>General</c:formatCode>
                <c:ptCount val="4"/>
                <c:pt idx="0">
                  <c:v>32</c:v>
                </c:pt>
                <c:pt idx="1">
                  <c:v>67.408282197346011</c:v>
                </c:pt>
                <c:pt idx="2">
                  <c:v>117.67738806849754</c:v>
                </c:pt>
                <c:pt idx="3">
                  <c:v>216.92446938610811</c:v>
                </c:pt>
              </c:numCache>
            </c:numRef>
          </c:yVal>
          <c:smooth val="0"/>
        </c:ser>
        <c:ser>
          <c:idx val="2"/>
          <c:order val="2"/>
          <c:tx>
            <c:strRef>
              <c:f>new_KMeans!$Q$18</c:f>
              <c:strCache>
                <c:ptCount val="1"/>
                <c:pt idx="0">
                  <c:v>Hadoop</c:v>
                </c:pt>
              </c:strCache>
            </c:strRef>
          </c:tx>
          <c:xVal>
            <c:numRef>
              <c:f>new_KMeans!$N$19:$N$22</c:f>
              <c:numCache>
                <c:formatCode>General</c:formatCode>
                <c:ptCount val="4"/>
                <c:pt idx="0">
                  <c:v>32</c:v>
                </c:pt>
                <c:pt idx="1">
                  <c:v>64</c:v>
                </c:pt>
                <c:pt idx="2">
                  <c:v>128</c:v>
                </c:pt>
                <c:pt idx="3">
                  <c:v>256</c:v>
                </c:pt>
              </c:numCache>
            </c:numRef>
          </c:xVal>
          <c:yVal>
            <c:numRef>
              <c:f>new_KMeans!$Q$19:$Q$22</c:f>
              <c:numCache>
                <c:formatCode>General</c:formatCode>
                <c:ptCount val="4"/>
                <c:pt idx="0">
                  <c:v>32</c:v>
                </c:pt>
                <c:pt idx="1">
                  <c:v>55.015973317780585</c:v>
                </c:pt>
                <c:pt idx="2">
                  <c:v>92.586022834341904</c:v>
                </c:pt>
                <c:pt idx="3">
                  <c:v>137.66608023818017</c:v>
                </c:pt>
              </c:numCache>
            </c:numRef>
          </c:yVal>
          <c:smooth val="0"/>
        </c:ser>
        <c:dLbls>
          <c:showLegendKey val="0"/>
          <c:showVal val="0"/>
          <c:showCatName val="0"/>
          <c:showSerName val="0"/>
          <c:showPercent val="0"/>
          <c:showBubbleSize val="0"/>
        </c:dLbls>
        <c:axId val="234659200"/>
        <c:axId val="234661376"/>
      </c:scatterChart>
      <c:valAx>
        <c:axId val="234659200"/>
        <c:scaling>
          <c:orientation val="minMax"/>
          <c:max val="256"/>
          <c:min val="32"/>
        </c:scaling>
        <c:delete val="0"/>
        <c:axPos val="b"/>
        <c:title>
          <c:tx>
            <c:rich>
              <a:bodyPr/>
              <a:lstStyle/>
              <a:p>
                <a:pPr>
                  <a:defRPr sz="1600"/>
                </a:pPr>
                <a:r>
                  <a:rPr lang="en-US" sz="1600" dirty="0"/>
                  <a:t>Number of </a:t>
                </a:r>
                <a:r>
                  <a:rPr lang="en-US" sz="1600" dirty="0" smtClean="0"/>
                  <a:t>Cores</a:t>
                </a:r>
                <a:endParaRPr lang="en-US" sz="1600" dirty="0"/>
              </a:p>
            </c:rich>
          </c:tx>
          <c:layout/>
          <c:overlay val="0"/>
        </c:title>
        <c:numFmt formatCode="General" sourceLinked="1"/>
        <c:majorTickMark val="out"/>
        <c:minorTickMark val="none"/>
        <c:tickLblPos val="nextTo"/>
        <c:crossAx val="234661376"/>
        <c:crosses val="autoZero"/>
        <c:crossBetween val="midCat"/>
        <c:majorUnit val="32"/>
      </c:valAx>
      <c:valAx>
        <c:axId val="234661376"/>
        <c:scaling>
          <c:orientation val="minMax"/>
        </c:scaling>
        <c:delete val="0"/>
        <c:axPos val="l"/>
        <c:majorGridlines/>
        <c:title>
          <c:tx>
            <c:rich>
              <a:bodyPr rot="-5400000" vert="horz"/>
              <a:lstStyle/>
              <a:p>
                <a:pPr>
                  <a:defRPr/>
                </a:pPr>
                <a:r>
                  <a:rPr lang="en-US"/>
                  <a:t>Relative Speedup</a:t>
                </a:r>
              </a:p>
            </c:rich>
          </c:tx>
          <c:layout/>
          <c:overlay val="0"/>
        </c:title>
        <c:numFmt formatCode="General" sourceLinked="1"/>
        <c:majorTickMark val="out"/>
        <c:minorTickMark val="none"/>
        <c:tickLblPos val="nextTo"/>
        <c:crossAx val="234659200"/>
        <c:crosses val="autoZero"/>
        <c:crossBetween val="midCat"/>
      </c:valAx>
    </c:plotArea>
    <c:legend>
      <c:legendPos val="r"/>
      <c:layout>
        <c:manualLayout>
          <c:xMode val="edge"/>
          <c:yMode val="edge"/>
          <c:x val="0.68245714821361614"/>
          <c:y val="0.59868328958880135"/>
          <c:w val="0.24600087489063868"/>
          <c:h val="0.25115157480314959"/>
        </c:manualLayout>
      </c:layout>
      <c:overlay val="0"/>
      <c:txPr>
        <a:bodyPr/>
        <a:lstStyle/>
        <a:p>
          <a:pPr>
            <a:defRPr sz="1800"/>
          </a:pPr>
          <a:endParaRPr lang="en-US"/>
        </a:p>
      </c:txPr>
    </c:legend>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Single</a:t>
            </a:r>
            <a:r>
              <a:rPr lang="en-US" baseline="0"/>
              <a:t> Broker Average </a:t>
            </a:r>
            <a:r>
              <a:rPr lang="en-US"/>
              <a:t>Message</a:t>
            </a:r>
            <a:r>
              <a:rPr lang="en-US" baseline="0"/>
              <a:t> Latency</a:t>
            </a:r>
            <a:endParaRPr lang="en-US"/>
          </a:p>
        </c:rich>
      </c:tx>
      <c:layout>
        <c:manualLayout>
          <c:xMode val="edge"/>
          <c:yMode val="edge"/>
          <c:x val="0.25325312102357461"/>
          <c:y val="0.39344262295081966"/>
        </c:manualLayout>
      </c:layout>
      <c:overlay val="0"/>
    </c:title>
    <c:autoTitleDeleted val="0"/>
    <c:plotArea>
      <c:layout/>
      <c:scatterChart>
        <c:scatterStyle val="smoothMarker"/>
        <c:varyColors val="0"/>
        <c:ser>
          <c:idx val="2"/>
          <c:order val="0"/>
          <c:tx>
            <c:v>smoothy</c:v>
          </c:tx>
          <c:xVal>
            <c:numRef>
              <c:f>Results1!$A$3:$A$31</c:f>
              <c:numCache>
                <c:formatCode>General</c:formatCode>
                <c:ptCount val="29"/>
                <c:pt idx="0">
                  <c:v>20</c:v>
                </c:pt>
                <c:pt idx="1">
                  <c:v>30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170</c:v>
                </c:pt>
                <c:pt idx="16">
                  <c:v>180</c:v>
                </c:pt>
                <c:pt idx="17">
                  <c:v>190</c:v>
                </c:pt>
                <c:pt idx="18">
                  <c:v>200</c:v>
                </c:pt>
                <c:pt idx="19">
                  <c:v>210</c:v>
                </c:pt>
                <c:pt idx="20">
                  <c:v>220</c:v>
                </c:pt>
                <c:pt idx="21">
                  <c:v>230</c:v>
                </c:pt>
                <c:pt idx="22">
                  <c:v>240</c:v>
                </c:pt>
                <c:pt idx="23">
                  <c:v>250</c:v>
                </c:pt>
                <c:pt idx="24">
                  <c:v>260</c:v>
                </c:pt>
                <c:pt idx="25">
                  <c:v>270</c:v>
                </c:pt>
                <c:pt idx="26">
                  <c:v>280</c:v>
                </c:pt>
                <c:pt idx="27">
                  <c:v>290</c:v>
                </c:pt>
                <c:pt idx="28">
                  <c:v>300</c:v>
                </c:pt>
              </c:numCache>
            </c:numRef>
          </c:xVal>
          <c:yVal>
            <c:numRef>
              <c:f>Results1!$D$3:$D$30</c:f>
              <c:numCache>
                <c:formatCode>General</c:formatCode>
                <c:ptCount val="28"/>
                <c:pt idx="0">
                  <c:v>12.466666666666667</c:v>
                </c:pt>
                <c:pt idx="1">
                  <c:v>12.58</c:v>
                </c:pt>
                <c:pt idx="2">
                  <c:v>15.433333333333332</c:v>
                </c:pt>
                <c:pt idx="3">
                  <c:v>19.853333333333335</c:v>
                </c:pt>
                <c:pt idx="4">
                  <c:v>38.066666666666663</c:v>
                </c:pt>
                <c:pt idx="5">
                  <c:v>38.406666666666666</c:v>
                </c:pt>
                <c:pt idx="6">
                  <c:v>53.063333333333333</c:v>
                </c:pt>
                <c:pt idx="7">
                  <c:v>36.47</c:v>
                </c:pt>
                <c:pt idx="8">
                  <c:v>49.373333333333335</c:v>
                </c:pt>
                <c:pt idx="9">
                  <c:v>53.896666666666668</c:v>
                </c:pt>
                <c:pt idx="10">
                  <c:v>108.70666666666666</c:v>
                </c:pt>
                <c:pt idx="11">
                  <c:v>115.42333333333335</c:v>
                </c:pt>
                <c:pt idx="12">
                  <c:v>106.07</c:v>
                </c:pt>
                <c:pt idx="13">
                  <c:v>75.50333333333333</c:v>
                </c:pt>
                <c:pt idx="14">
                  <c:v>108.57000000000001</c:v>
                </c:pt>
                <c:pt idx="15">
                  <c:v>130.51333333333335</c:v>
                </c:pt>
                <c:pt idx="16">
                  <c:v>191.54333333333332</c:v>
                </c:pt>
                <c:pt idx="17">
                  <c:v>247.29333333333332</c:v>
                </c:pt>
                <c:pt idx="18">
                  <c:v>382.78666666666669</c:v>
                </c:pt>
                <c:pt idx="19">
                  <c:v>383.80999999999995</c:v>
                </c:pt>
                <c:pt idx="20">
                  <c:v>355.29333333333329</c:v>
                </c:pt>
                <c:pt idx="21">
                  <c:v>291.61666666666667</c:v>
                </c:pt>
                <c:pt idx="22">
                  <c:v>384.87000000000006</c:v>
                </c:pt>
                <c:pt idx="23">
                  <c:v>445.84666666666664</c:v>
                </c:pt>
                <c:pt idx="24">
                  <c:v>619</c:v>
                </c:pt>
                <c:pt idx="25">
                  <c:v>608.89</c:v>
                </c:pt>
                <c:pt idx="26">
                  <c:v>959.80666666666673</c:v>
                </c:pt>
                <c:pt idx="27">
                  <c:v>1094.77</c:v>
                </c:pt>
              </c:numCache>
            </c:numRef>
          </c:yVal>
          <c:smooth val="1"/>
        </c:ser>
        <c:dLbls>
          <c:showLegendKey val="0"/>
          <c:showVal val="0"/>
          <c:showCatName val="0"/>
          <c:showSerName val="0"/>
          <c:showPercent val="0"/>
          <c:showBubbleSize val="0"/>
        </c:dLbls>
        <c:axId val="294596608"/>
        <c:axId val="294598528"/>
      </c:scatterChart>
      <c:valAx>
        <c:axId val="294596608"/>
        <c:scaling>
          <c:orientation val="minMax"/>
          <c:max val="300"/>
        </c:scaling>
        <c:delete val="0"/>
        <c:axPos val="b"/>
        <c:title>
          <c:tx>
            <c:rich>
              <a:bodyPr/>
              <a:lstStyle/>
              <a:p>
                <a:pPr>
                  <a:defRPr/>
                </a:pPr>
                <a:r>
                  <a:rPr lang="en-US"/>
                  <a:t>Number</a:t>
                </a:r>
                <a:r>
                  <a:rPr lang="en-US" baseline="0"/>
                  <a:t> of Clients</a:t>
                </a:r>
                <a:endParaRPr lang="en-US"/>
              </a:p>
            </c:rich>
          </c:tx>
          <c:layout/>
          <c:overlay val="0"/>
        </c:title>
        <c:numFmt formatCode="General" sourceLinked="1"/>
        <c:majorTickMark val="out"/>
        <c:minorTickMark val="none"/>
        <c:tickLblPos val="nextTo"/>
        <c:crossAx val="294598528"/>
        <c:crosses val="autoZero"/>
        <c:crossBetween val="midCat"/>
      </c:valAx>
      <c:valAx>
        <c:axId val="294598528"/>
        <c:scaling>
          <c:orientation val="minMax"/>
        </c:scaling>
        <c:delete val="0"/>
        <c:axPos val="l"/>
        <c:majorGridlines/>
        <c:title>
          <c:tx>
            <c:rich>
              <a:bodyPr rot="-5400000" vert="horz"/>
              <a:lstStyle/>
              <a:p>
                <a:pPr>
                  <a:defRPr/>
                </a:pPr>
                <a:r>
                  <a:rPr lang="en-US"/>
                  <a:t>Lantemcy</a:t>
                </a:r>
                <a:r>
                  <a:rPr lang="en-US" baseline="0"/>
                  <a:t> in ms</a:t>
                </a:r>
                <a:endParaRPr lang="en-US"/>
              </a:p>
            </c:rich>
          </c:tx>
          <c:layout/>
          <c:overlay val="0"/>
        </c:title>
        <c:numFmt formatCode="General" sourceLinked="1"/>
        <c:majorTickMark val="out"/>
        <c:minorTickMark val="none"/>
        <c:tickLblPos val="nextTo"/>
        <c:crossAx val="294596608"/>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F740FA-A557-4E02-A15C-CF6E2E1ED376}" type="datetimeFigureOut">
              <a:rPr lang="en-US" smtClean="0"/>
              <a:pPr/>
              <a:t>12/18/2011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EC38D-76F9-4D02-B218-3C9CB0039E20}" type="slidenum">
              <a:rPr lang="en-US" smtClean="0"/>
              <a:pPr/>
              <a:t>‹#›</a:t>
            </a:fld>
            <a:endParaRPr lang="en-US"/>
          </a:p>
        </p:txBody>
      </p:sp>
    </p:spTree>
    <p:extLst>
      <p:ext uri="{BB962C8B-B14F-4D97-AF65-F5344CB8AC3E}">
        <p14:creationId xmlns:p14="http://schemas.microsoft.com/office/powerpoint/2010/main" val="156223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Figure 6. Twister4Azure MDS performance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Instance type study using 76800 data points, 32 instances, 20 iterations. </a:t>
            </a:r>
            <a:r>
              <a:rPr lang="en-US" sz="1200" b="1" kern="1200" dirty="0" smtClean="0">
                <a:solidFill>
                  <a:schemeClr val="tx1"/>
                </a:solidFill>
                <a:effectLst/>
                <a:latin typeface="+mn-lt"/>
                <a:ea typeface="+mn-ea"/>
                <a:cs typeface="+mn-cs"/>
              </a:rPr>
              <a:t>Center</a:t>
            </a:r>
            <a:r>
              <a:rPr lang="en-US" sz="1200" kern="1200" dirty="0" smtClean="0">
                <a:solidFill>
                  <a:schemeClr val="tx1"/>
                </a:solidFill>
                <a:effectLst/>
                <a:latin typeface="+mn-lt"/>
                <a:ea typeface="+mn-ea"/>
                <a:cs typeface="+mn-cs"/>
              </a:rPr>
              <a:t>: Twister4Azure MDS individual task execution time histogram for 144384 x144384 distance matrix in 64 Azure small instances, 10 iterations </a:t>
            </a:r>
            <a:r>
              <a:rPr lang="en-US" sz="1200" b="1" kern="1200" dirty="0" smtClean="0">
                <a:solidFill>
                  <a:schemeClr val="tx1"/>
                </a:solidFill>
                <a:effectLst/>
                <a:latin typeface="+mn-lt"/>
                <a:ea typeface="+mn-ea"/>
                <a:cs typeface="+mn-cs"/>
              </a:rPr>
              <a:t>Right: </a:t>
            </a:r>
            <a:r>
              <a:rPr lang="en-US" sz="1200" kern="1200" dirty="0" smtClean="0">
                <a:solidFill>
                  <a:schemeClr val="tx1"/>
                </a:solidFill>
                <a:effectLst/>
                <a:latin typeface="+mn-lt"/>
                <a:ea typeface="+mn-ea"/>
                <a:cs typeface="+mn-cs"/>
              </a:rPr>
              <a:t>Twister4Azure executing Map Task histogram for 144384 x144384 distance matrix in 64 Azure small instances, 10 iterations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7. </a:t>
            </a:r>
            <a:r>
              <a:rPr lang="en-US" sz="1200" b="1" kern="1200" dirty="0" smtClean="0">
                <a:solidFill>
                  <a:schemeClr val="tx1"/>
                </a:solidFill>
                <a:effectLst/>
                <a:latin typeface="+mn-lt"/>
                <a:ea typeface="+mn-ea"/>
                <a:cs typeface="+mn-cs"/>
              </a:rPr>
              <a:t>Left:  </a:t>
            </a:r>
            <a:r>
              <a:rPr lang="en-US" sz="1200" kern="1200" dirty="0" smtClean="0">
                <a:solidFill>
                  <a:schemeClr val="tx1"/>
                </a:solidFill>
                <a:effectLst/>
                <a:latin typeface="+mn-lt"/>
                <a:ea typeface="+mn-ea"/>
                <a:cs typeface="+mn-cs"/>
              </a:rPr>
              <a:t>Weak scaling where workload per core is ~constant. Ideal is a straight horizontal line. </a:t>
            </a:r>
            <a:r>
              <a:rPr lang="en-US" sz="1200" b="1" kern="1200" dirty="0" smtClean="0">
                <a:solidFill>
                  <a:schemeClr val="tx1"/>
                </a:solidFill>
                <a:effectLst/>
                <a:latin typeface="+mn-lt"/>
                <a:ea typeface="+mn-ea"/>
                <a:cs typeface="+mn-cs"/>
              </a:rPr>
              <a:t>Center : </a:t>
            </a:r>
            <a:r>
              <a:rPr lang="en-US" sz="1200" kern="1200" dirty="0" smtClean="0">
                <a:solidFill>
                  <a:schemeClr val="tx1"/>
                </a:solidFill>
                <a:effectLst/>
                <a:latin typeface="+mn-lt"/>
                <a:ea typeface="+mn-ea"/>
                <a:cs typeface="+mn-cs"/>
              </a:rPr>
              <a:t>Data size scaling with 128 Azure small instances/cores, 20 iterations. </a:t>
            </a:r>
            <a:r>
              <a:rPr lang="en-US" sz="1200" b="1"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 Time per iteration with increasing number of iterations 30k x 30k distance matrix, 15 instances.  </a:t>
            </a:r>
          </a:p>
          <a:p>
            <a:endParaRPr lang="en-US" dirty="0" smtClean="0"/>
          </a:p>
        </p:txBody>
      </p:sp>
      <p:sp>
        <p:nvSpPr>
          <p:cNvPr id="4" name="Slide Number Placeholder 3"/>
          <p:cNvSpPr>
            <a:spLocks noGrp="1"/>
          </p:cNvSpPr>
          <p:nvPr>
            <p:ph type="sldNum" sz="quarter" idx="10"/>
          </p:nvPr>
        </p:nvSpPr>
        <p:spPr/>
        <p:txBody>
          <a:bodyPr/>
          <a:lstStyle/>
          <a:p>
            <a:fld id="{842EC38D-76F9-4D02-B218-3C9CB0039E20}" type="slidenum">
              <a:rPr lang="en-US" smtClean="0"/>
              <a:pPr/>
              <a:t>19</a:t>
            </a:fld>
            <a:endParaRPr lang="en-US"/>
          </a:p>
        </p:txBody>
      </p:sp>
    </p:spTree>
    <p:extLst>
      <p:ext uri="{BB962C8B-B14F-4D97-AF65-F5344CB8AC3E}">
        <p14:creationId xmlns:p14="http://schemas.microsoft.com/office/powerpoint/2010/main" val="3653291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28</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1DE9AF63-1CD1-44EA-A936-5AF8C9B33E83}" type="slidenum">
              <a:rPr lang="en-US" smtClean="0"/>
              <a:pPr>
                <a:defRPr/>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3</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4</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5174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11</a:t>
            </a:fld>
            <a:endParaRPr lang="en-US"/>
          </a:p>
        </p:txBody>
      </p:sp>
    </p:spTree>
    <p:extLst>
      <p:ext uri="{BB962C8B-B14F-4D97-AF65-F5344CB8AC3E}">
        <p14:creationId xmlns:p14="http://schemas.microsoft.com/office/powerpoint/2010/main" val="87216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Right(c): </a:t>
            </a:r>
            <a:r>
              <a:rPr lang="en-US" sz="1200" kern="1200" dirty="0" smtClean="0">
                <a:solidFill>
                  <a:schemeClr val="tx1"/>
                </a:solidFill>
                <a:effectLst/>
                <a:latin typeface="+mn-lt"/>
                <a:ea typeface="+mn-ea"/>
                <a:cs typeface="+mn-cs"/>
              </a:rPr>
              <a:t>Twister4Azure executing Map Task histogram for 128 million data points in 128 Azure small instances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5. </a:t>
            </a:r>
            <a:r>
              <a:rPr lang="en-US" sz="1200" kern="1200" dirty="0" err="1" smtClean="0">
                <a:solidFill>
                  <a:schemeClr val="tx1"/>
                </a:solidFill>
                <a:effectLst/>
                <a:latin typeface="+mn-lt"/>
                <a:ea typeface="+mn-ea"/>
                <a:cs typeface="+mn-cs"/>
              </a:rPr>
              <a:t>KMeansClustering</a:t>
            </a:r>
            <a:r>
              <a:rPr lang="en-US" sz="1200" kern="1200" dirty="0" smtClean="0">
                <a:solidFill>
                  <a:schemeClr val="tx1"/>
                </a:solidFill>
                <a:effectLst/>
                <a:latin typeface="+mn-lt"/>
                <a:ea typeface="+mn-ea"/>
                <a:cs typeface="+mn-cs"/>
              </a:rPr>
              <a:t> Scalability. </a:t>
            </a:r>
            <a:r>
              <a:rPr lang="en-US" sz="1200" b="1" kern="1200" dirty="0" smtClean="0">
                <a:solidFill>
                  <a:schemeClr val="tx1"/>
                </a:solidFill>
                <a:effectLst/>
                <a:latin typeface="+mn-lt"/>
                <a:ea typeface="+mn-ea"/>
                <a:cs typeface="+mn-cs"/>
              </a:rPr>
              <a:t>Left(a): </a:t>
            </a:r>
            <a:r>
              <a:rPr lang="en-US" sz="1200" kern="1200" dirty="0" smtClean="0">
                <a:solidFill>
                  <a:schemeClr val="tx1"/>
                </a:solidFill>
                <a:effectLst/>
                <a:latin typeface="+mn-lt"/>
                <a:ea typeface="+mn-ea"/>
                <a:cs typeface="+mn-cs"/>
              </a:rPr>
              <a:t>Relative parallel efficiency of strong scaling using 128 million data points. </a:t>
            </a:r>
            <a:br>
              <a:rPr lang="en-US" sz="1200"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Center(b):  </a:t>
            </a:r>
            <a:r>
              <a:rPr lang="en-US" sz="1200" kern="1200" dirty="0" smtClean="0">
                <a:solidFill>
                  <a:schemeClr val="tx1"/>
                </a:solidFill>
                <a:effectLst/>
                <a:latin typeface="+mn-lt"/>
                <a:ea typeface="+mn-ea"/>
                <a:cs typeface="+mn-cs"/>
              </a:rPr>
              <a:t>Weak scaling. Workload per core is kept constant (ideal is a straight horizontal line).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17</a:t>
            </a:fld>
            <a:endParaRPr lang="en-US"/>
          </a:p>
        </p:txBody>
      </p:sp>
    </p:spTree>
    <p:extLst>
      <p:ext uri="{BB962C8B-B14F-4D97-AF65-F5344CB8AC3E}">
        <p14:creationId xmlns:p14="http://schemas.microsoft.com/office/powerpoint/2010/main" val="3653291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12/18/2011</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264806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12/18/2011</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2187797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12/18/2011</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7965024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12/18/2011</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7850883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12/18/2011</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41365792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12/18/2011</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6374991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12/18/2011</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5499043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12/18/2011</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926639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12/18/2011</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2754894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12/18/2011</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11396476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12/18/2011</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22506834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12/18/2011</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1908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12/18/2011</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42414877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12/18/2011</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7678288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hyperlink" Target="https://portal.futuregrid.org/" TargetMode="Externa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12/18/2011</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pic>
        <p:nvPicPr>
          <p:cNvPr id="8" name="Picture 2" descr="Ho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7899" y="6181725"/>
            <a:ext cx="244610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58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12/18/2011</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0224476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salsahpc.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3.png"/><Relationship Id="rId3" Type="http://schemas.openxmlformats.org/officeDocument/2006/relationships/notesSlide" Target="../notesSlides/notesSlide11.xml"/><Relationship Id="rId7" Type="http://schemas.openxmlformats.org/officeDocument/2006/relationships/image" Target="../media/image28.png"/><Relationship Id="rId12"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11" Type="http://schemas.openxmlformats.org/officeDocument/2006/relationships/image" Target="../media/image30.jpeg"/><Relationship Id="rId5" Type="http://schemas.openxmlformats.org/officeDocument/2006/relationships/image" Target="../media/image26.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25.jpeg"/><Relationship Id="rId9" Type="http://schemas.openxmlformats.org/officeDocument/2006/relationships/oleObject" Target="../embeddings/oleObject1.bin"/><Relationship Id="rId1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304800"/>
            <a:ext cx="8763000" cy="1470025"/>
          </a:xfrm>
        </p:spPr>
        <p:txBody>
          <a:bodyPr>
            <a:noAutofit/>
          </a:bodyPr>
          <a:lstStyle/>
          <a:p>
            <a:r>
              <a:rPr lang="en-US" sz="4800" dirty="0" err="1" smtClean="0"/>
              <a:t>Geoinformatics</a:t>
            </a:r>
            <a:r>
              <a:rPr lang="en-US" sz="4800" dirty="0" smtClean="0"/>
              <a:t> and  Data </a:t>
            </a:r>
            <a:r>
              <a:rPr lang="en-US" sz="4800" dirty="0"/>
              <a:t>Intensive Applications on Clouds</a:t>
            </a:r>
            <a:endParaRPr lang="en-US" sz="4800" b="1" dirty="0"/>
          </a:p>
        </p:txBody>
      </p:sp>
      <p:sp>
        <p:nvSpPr>
          <p:cNvPr id="3" name="Subtitle 2"/>
          <p:cNvSpPr>
            <a:spLocks noGrp="1"/>
          </p:cNvSpPr>
          <p:nvPr>
            <p:ph type="subTitle" idx="1"/>
          </p:nvPr>
        </p:nvSpPr>
        <p:spPr>
          <a:xfrm>
            <a:off x="0" y="2057400"/>
            <a:ext cx="9144000" cy="838200"/>
          </a:xfrm>
        </p:spPr>
        <p:txBody>
          <a:bodyPr>
            <a:noAutofit/>
          </a:bodyPr>
          <a:lstStyle/>
          <a:p>
            <a:r>
              <a:rPr lang="en-US" sz="2400" dirty="0"/>
              <a:t>International Collaborative Center for Geo-computation Study (ICCGS</a:t>
            </a:r>
            <a:r>
              <a:rPr lang="en-US" sz="2400" dirty="0" smtClean="0"/>
              <a:t>)</a:t>
            </a:r>
            <a:r>
              <a:rPr lang="en-US" sz="2400" dirty="0"/>
              <a:t> </a:t>
            </a:r>
          </a:p>
          <a:p>
            <a:r>
              <a:rPr lang="en-US" sz="2400" dirty="0"/>
              <a:t>The 1</a:t>
            </a:r>
            <a:r>
              <a:rPr lang="en-US" sz="2400" baseline="30000" dirty="0"/>
              <a:t>st</a:t>
            </a:r>
            <a:r>
              <a:rPr lang="en-US" sz="2400" dirty="0"/>
              <a:t> Biennial Advisory Board </a:t>
            </a:r>
            <a:r>
              <a:rPr lang="en-US" sz="2400" dirty="0" smtClean="0"/>
              <a:t>Meeting</a:t>
            </a:r>
          </a:p>
          <a:p>
            <a:r>
              <a:rPr lang="en-US" sz="2000" dirty="0"/>
              <a:t>State Key Lab of Information Engineering in Surveying Mapping and Remote </a:t>
            </a:r>
            <a:r>
              <a:rPr lang="en-US" sz="2000" dirty="0" smtClean="0"/>
              <a:t>Sensing LIESMARS Wuhan</a:t>
            </a:r>
            <a:endParaRPr lang="en-US" sz="2000" dirty="0"/>
          </a:p>
        </p:txBody>
      </p:sp>
      <p:sp>
        <p:nvSpPr>
          <p:cNvPr id="5" name="Subtitle 2"/>
          <p:cNvSpPr txBox="1">
            <a:spLocks/>
          </p:cNvSpPr>
          <p:nvPr/>
        </p:nvSpPr>
        <p:spPr>
          <a:xfrm>
            <a:off x="0" y="3581400"/>
            <a:ext cx="9144000" cy="4655270"/>
          </a:xfrm>
          <a:prstGeom prst="rect">
            <a:avLst/>
          </a:prstGeom>
        </p:spPr>
        <p:txBody>
          <a:bodyPr vert="horz" lIns="91440" tIns="45720" rIns="91440" bIns="45720" rtlCol="0">
            <a:normAutofit/>
          </a:bodyPr>
          <a:lstStyle/>
          <a:p>
            <a:pPr algn="ctr">
              <a:spcBef>
                <a:spcPct val="20000"/>
              </a:spcBef>
              <a:defRPr/>
            </a:pPr>
            <a:r>
              <a:rPr lang="en-US" sz="2400" b="1" dirty="0"/>
              <a:t>December 19 2011</a:t>
            </a:r>
            <a:endParaRPr lang="it-IT" sz="2400" b="1" dirty="0"/>
          </a:p>
          <a:p>
            <a:pPr algn="ctr">
              <a:spcBef>
                <a:spcPct val="20000"/>
              </a:spcBef>
              <a:buFont typeface="Arial" pitchFamily="34" charset="0"/>
              <a:buNone/>
              <a:defRPr/>
            </a:pPr>
            <a:r>
              <a:rPr lang="en-US" sz="2400" b="1" dirty="0" smtClean="0">
                <a:solidFill>
                  <a:prstClr val="black"/>
                </a:solidFill>
                <a:ea typeface="ＭＳ Ｐゴシック" charset="0"/>
                <a:cs typeface="ＭＳ Ｐゴシック" charset="0"/>
              </a:rPr>
              <a:t>Geoffrey </a:t>
            </a:r>
            <a:r>
              <a:rPr lang="en-US" sz="2400" b="1" dirty="0">
                <a:solidFill>
                  <a:prstClr val="black"/>
                </a:solidFill>
                <a:ea typeface="ＭＳ Ｐゴシック" charset="0"/>
                <a:cs typeface="ＭＳ Ｐゴシック" charset="0"/>
              </a:rPr>
              <a:t>Fox</a:t>
            </a:r>
          </a:p>
          <a:p>
            <a:pPr algn="ctr">
              <a:spcBef>
                <a:spcPct val="20000"/>
              </a:spcBef>
              <a:defRPr/>
            </a:pPr>
            <a:r>
              <a:rPr lang="en-US" sz="2000" dirty="0">
                <a:solidFill>
                  <a:prstClr val="black"/>
                </a:solidFill>
                <a:hlinkClick r:id="rId3"/>
              </a:rPr>
              <a:t>gcf@indiana.edu</a:t>
            </a:r>
            <a:r>
              <a:rPr lang="en-US" sz="2000" dirty="0">
                <a:solidFill>
                  <a:prstClr val="black"/>
                </a:solidFill>
              </a:rPr>
              <a:t>            </a:t>
            </a:r>
          </a:p>
          <a:p>
            <a:pPr algn="ctr">
              <a:spcBef>
                <a:spcPct val="20000"/>
              </a:spcBef>
              <a:defRPr/>
            </a:pPr>
            <a:r>
              <a:rPr lang="en-US" sz="2000" dirty="0">
                <a:solidFill>
                  <a:prstClr val="black"/>
                </a:solidFill>
              </a:rPr>
              <a:t> </a:t>
            </a:r>
            <a:r>
              <a:rPr lang="en-US" sz="2000" dirty="0">
                <a:solidFill>
                  <a:prstClr val="black"/>
                </a:solidFill>
                <a:hlinkClick r:id="rId4"/>
              </a:rPr>
              <a:t>http://www.infomall.org</a:t>
            </a:r>
            <a:r>
              <a:rPr lang="en-US" sz="2000" dirty="0">
                <a:solidFill>
                  <a:prstClr val="black"/>
                </a:solidFill>
              </a:rPr>
              <a:t>   </a:t>
            </a:r>
            <a:r>
              <a:rPr lang="en-US" sz="2000" dirty="0" smtClean="0">
                <a:solidFill>
                  <a:prstClr val="black"/>
                </a:solidFill>
              </a:rPr>
              <a:t>     </a:t>
            </a:r>
            <a:r>
              <a:rPr lang="en-US" sz="2000" dirty="0" smtClean="0">
                <a:solidFill>
                  <a:prstClr val="black"/>
                </a:solidFill>
                <a:hlinkClick r:id="rId5"/>
              </a:rPr>
              <a:t>http://www.salsahpc.org</a:t>
            </a:r>
            <a:r>
              <a:rPr lang="en-US" sz="2000" dirty="0" smtClean="0">
                <a:solidFill>
                  <a:prstClr val="black"/>
                </a:solidFill>
              </a:rPr>
              <a:t>  </a:t>
            </a:r>
            <a:endParaRPr lang="en-US" sz="2400" dirty="0">
              <a:solidFill>
                <a:prstClr val="black"/>
              </a:solidFill>
            </a:endParaRPr>
          </a:p>
          <a:p>
            <a:pPr algn="ctr">
              <a:spcBef>
                <a:spcPct val="20000"/>
              </a:spcBef>
            </a:pPr>
            <a:r>
              <a:rPr lang="en-US" sz="1900" dirty="0">
                <a:solidFill>
                  <a:prstClr val="black"/>
                </a:solidFill>
                <a:latin typeface="Times New Roman" pitchFamily="18" charset="0"/>
                <a:cs typeface="Times New Roman" pitchFamily="18" charset="0"/>
              </a:rPr>
              <a:t>Director, Digital Science Center, Pervasive Technology </a:t>
            </a:r>
            <a:r>
              <a:rPr lang="en-US" sz="1900" dirty="0" smtClean="0">
                <a:solidFill>
                  <a:prstClr val="black"/>
                </a:solidFill>
                <a:latin typeface="Times New Roman" pitchFamily="18" charset="0"/>
                <a:cs typeface="Times New Roman" pitchFamily="18" charset="0"/>
              </a:rPr>
              <a:t>Institute </a:t>
            </a:r>
            <a:endParaRPr lang="en-US" sz="1900" dirty="0">
              <a:solidFill>
                <a:prstClr val="black"/>
              </a:solidFill>
              <a:latin typeface="Times New Roman" pitchFamily="18" charset="0"/>
              <a:cs typeface="Times New Roman" pitchFamily="18" charset="0"/>
            </a:endParaRPr>
          </a:p>
          <a:p>
            <a:pPr algn="ctr">
              <a:spcBef>
                <a:spcPct val="20000"/>
              </a:spcBef>
            </a:pPr>
            <a:r>
              <a:rPr lang="en-US" sz="1900" dirty="0">
                <a:solidFill>
                  <a:prstClr val="black"/>
                </a:solidFill>
                <a:latin typeface="Times New Roman" pitchFamily="18" charset="0"/>
                <a:cs typeface="Times New Roman" pitchFamily="18" charset="0"/>
              </a:rPr>
              <a:t>Associate Dean for Research and Graduate Studies,  School of Informatics and Computing</a:t>
            </a:r>
          </a:p>
          <a:p>
            <a:pPr algn="ctr">
              <a:spcBef>
                <a:spcPct val="20000"/>
              </a:spcBef>
            </a:pPr>
            <a:r>
              <a:rPr lang="en-US" sz="1900" dirty="0">
                <a:solidFill>
                  <a:prstClr val="black"/>
                </a:solidFill>
                <a:latin typeface="Times New Roman" pitchFamily="18" charset="0"/>
                <a:cs typeface="Times New Roman" pitchFamily="18" charset="0"/>
              </a:rPr>
              <a:t>Indiana University </a:t>
            </a:r>
            <a:r>
              <a:rPr lang="en-US" sz="1900" dirty="0" smtClean="0">
                <a:solidFill>
                  <a:prstClr val="black"/>
                </a:solidFill>
                <a:latin typeface="Times New Roman" pitchFamily="18" charset="0"/>
                <a:cs typeface="Times New Roman" pitchFamily="18" charset="0"/>
              </a:rPr>
              <a:t>Bloomington</a:t>
            </a:r>
          </a:p>
        </p:txBody>
      </p:sp>
    </p:spTree>
    <p:extLst>
      <p:ext uri="{BB962C8B-B14F-4D97-AF65-F5344CB8AC3E}">
        <p14:creationId xmlns:p14="http://schemas.microsoft.com/office/powerpoint/2010/main" val="1353770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Clouds Grids and Supercomputers: Infrastructure and Applications</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10</a:t>
            </a:fld>
            <a:endParaRPr lang="en-US"/>
          </a:p>
        </p:txBody>
      </p:sp>
    </p:spTree>
    <p:extLst>
      <p:ext uri="{BB962C8B-B14F-4D97-AF65-F5344CB8AC3E}">
        <p14:creationId xmlns:p14="http://schemas.microsoft.com/office/powerpoint/2010/main" val="1093691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and Grids/HPC</a:t>
            </a:r>
            <a:endParaRPr lang="en-US" b="1" dirty="0"/>
          </a:p>
        </p:txBody>
      </p:sp>
      <p:sp>
        <p:nvSpPr>
          <p:cNvPr id="3" name="Content Placeholder 2"/>
          <p:cNvSpPr>
            <a:spLocks noGrp="1"/>
          </p:cNvSpPr>
          <p:nvPr>
            <p:ph idx="1"/>
          </p:nvPr>
        </p:nvSpPr>
        <p:spPr>
          <a:xfrm>
            <a:off x="0" y="838200"/>
            <a:ext cx="8991600" cy="5715000"/>
          </a:xfrm>
        </p:spPr>
        <p:txBody>
          <a:bodyPr>
            <a:noAutofit/>
          </a:bodyPr>
          <a:lstStyle/>
          <a:p>
            <a:pPr>
              <a:spcBef>
                <a:spcPts val="300"/>
              </a:spcBef>
            </a:pPr>
            <a:r>
              <a:rPr lang="en-US" sz="2800" dirty="0" smtClean="0"/>
              <a:t>Synchronization/communication Performance</a:t>
            </a:r>
            <a:br>
              <a:rPr lang="en-US" sz="2800" dirty="0" smtClean="0"/>
            </a:br>
            <a:r>
              <a:rPr lang="en-US" sz="2800" b="1" dirty="0" smtClean="0"/>
              <a:t>Grids &gt; Clouds &gt; HPC Systems</a:t>
            </a:r>
          </a:p>
          <a:p>
            <a:pPr>
              <a:spcBef>
                <a:spcPts val="300"/>
              </a:spcBef>
            </a:pPr>
            <a:r>
              <a:rPr lang="en-US" sz="2800" dirty="0" smtClean="0"/>
              <a:t>Clouds appear to execute effectively Grid workloads but are not easily used for closely coupled HPC applications</a:t>
            </a:r>
          </a:p>
          <a:p>
            <a:pPr>
              <a:spcBef>
                <a:spcPts val="300"/>
              </a:spcBef>
            </a:pPr>
            <a:r>
              <a:rPr lang="en-US" sz="2800" b="1" dirty="0" smtClean="0"/>
              <a:t>Service Oriented Architectures </a:t>
            </a:r>
            <a:r>
              <a:rPr lang="en-US" sz="2800" dirty="0" smtClean="0"/>
              <a:t>and </a:t>
            </a:r>
            <a:r>
              <a:rPr lang="en-US" sz="2800" b="1" dirty="0" smtClean="0"/>
              <a:t>workflow </a:t>
            </a:r>
            <a:r>
              <a:rPr lang="en-US" sz="2800" dirty="0" smtClean="0"/>
              <a:t>appear to work similarly in both grids and clouds</a:t>
            </a:r>
          </a:p>
          <a:p>
            <a:pPr>
              <a:spcBef>
                <a:spcPts val="300"/>
              </a:spcBef>
            </a:pPr>
            <a:r>
              <a:rPr lang="en-US" sz="2800" dirty="0" smtClean="0"/>
              <a:t>Assume for immediate future, science supported by a mixture of</a:t>
            </a:r>
          </a:p>
          <a:p>
            <a:pPr lvl="1">
              <a:spcBef>
                <a:spcPts val="300"/>
              </a:spcBef>
            </a:pPr>
            <a:r>
              <a:rPr lang="en-US" dirty="0" smtClean="0"/>
              <a:t>Clouds – data analytics (and pleasingly parallel)</a:t>
            </a:r>
          </a:p>
          <a:p>
            <a:pPr lvl="1">
              <a:spcBef>
                <a:spcPts val="300"/>
              </a:spcBef>
            </a:pPr>
            <a:r>
              <a:rPr lang="en-US" dirty="0" smtClean="0"/>
              <a:t>Grids/High Throughput Systems (moving to clouds  as convenient)</a:t>
            </a:r>
          </a:p>
          <a:p>
            <a:pPr lvl="1">
              <a:spcBef>
                <a:spcPts val="300"/>
              </a:spcBef>
            </a:pPr>
            <a:r>
              <a:rPr lang="en-US" dirty="0" smtClean="0"/>
              <a:t>Supercomputers (“MPI Engines”) going to exascale</a:t>
            </a:r>
            <a:endParaRPr lang="en-US" dirty="0"/>
          </a:p>
        </p:txBody>
      </p:sp>
    </p:spTree>
    <p:extLst>
      <p:ext uri="{BB962C8B-B14F-4D97-AF65-F5344CB8AC3E}">
        <p14:creationId xmlns:p14="http://schemas.microsoft.com/office/powerpoint/2010/main" val="3122540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067800" cy="1143000"/>
          </a:xfrm>
        </p:spPr>
        <p:txBody>
          <a:bodyPr>
            <a:normAutofit/>
          </a:bodyPr>
          <a:lstStyle/>
          <a:p>
            <a:r>
              <a:rPr lang="en-US" sz="3200" b="1" dirty="0" smtClean="0"/>
              <a:t>2 Aspects of Cloud Computing: </a:t>
            </a:r>
            <a:br>
              <a:rPr lang="en-US" sz="3200" b="1" dirty="0" smtClean="0"/>
            </a:br>
            <a:r>
              <a:rPr lang="en-US" sz="3200" b="1" dirty="0" smtClean="0"/>
              <a:t>Infrastructure and Runtimes (aka Platforms)</a:t>
            </a:r>
            <a:endParaRPr lang="en-US" sz="3200" b="1" dirty="0"/>
          </a:p>
        </p:txBody>
      </p:sp>
      <p:sp>
        <p:nvSpPr>
          <p:cNvPr id="3" name="Content Placeholder 2"/>
          <p:cNvSpPr>
            <a:spLocks noGrp="1"/>
          </p:cNvSpPr>
          <p:nvPr>
            <p:ph idx="1"/>
          </p:nvPr>
        </p:nvSpPr>
        <p:spPr>
          <a:xfrm>
            <a:off x="-9144" y="10668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r>
              <a:rPr lang="en-US" sz="2400" dirty="0" smtClean="0">
                <a:solidFill>
                  <a:srgbClr val="FF0000"/>
                </a:solidFill>
              </a:rPr>
              <a:t>Cloud runtimes or Platform:</a:t>
            </a:r>
            <a:r>
              <a:rPr lang="en-US" sz="2400" dirty="0" smtClean="0">
                <a:solidFill>
                  <a:srgbClr val="DDF53D"/>
                </a:solidFill>
              </a:rPr>
              <a:t> </a:t>
            </a:r>
            <a:r>
              <a:rPr lang="en-US" sz="2400" dirty="0" smtClean="0"/>
              <a:t>tools to do data-parallel (and other) computations. Valid on Clouds and traditional clusters</a:t>
            </a:r>
          </a:p>
          <a:p>
            <a:pPr lvl="1"/>
            <a:r>
              <a:rPr lang="en-US" sz="2400" dirty="0" smtClean="0"/>
              <a:t>Apache </a:t>
            </a:r>
            <a:r>
              <a:rPr lang="en-US" sz="2400" dirty="0" err="1" smtClean="0"/>
              <a:t>Hadoop</a:t>
            </a:r>
            <a:r>
              <a:rPr lang="en-US" sz="2400" dirty="0" smtClean="0"/>
              <a:t>, Google </a:t>
            </a:r>
            <a:r>
              <a:rPr lang="en-US" sz="2400" b="1" dirty="0" smtClean="0"/>
              <a:t>MapReduce</a:t>
            </a:r>
            <a:r>
              <a:rPr lang="en-US" sz="2400" dirty="0" smtClean="0"/>
              <a:t>,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b="1" dirty="0" smtClean="0"/>
              <a:t>Data Parallel File system </a:t>
            </a:r>
            <a:r>
              <a:rPr lang="en-US" sz="2400" dirty="0" smtClean="0"/>
              <a:t>as in HDFS and Bigtable</a:t>
            </a:r>
          </a:p>
          <a:p>
            <a:r>
              <a:rPr lang="en-US" sz="2400" dirty="0" smtClean="0"/>
              <a:t>Grids introduced </a:t>
            </a:r>
            <a:r>
              <a:rPr lang="en-US" sz="2400" dirty="0" smtClean="0">
                <a:solidFill>
                  <a:srgbClr val="FF0000"/>
                </a:solidFill>
              </a:rPr>
              <a:t>workflow</a:t>
            </a:r>
            <a:r>
              <a:rPr lang="en-US" sz="2400" dirty="0" smtClean="0"/>
              <a:t> and </a:t>
            </a:r>
            <a:r>
              <a:rPr lang="en-US" sz="2400" dirty="0" smtClean="0">
                <a:solidFill>
                  <a:srgbClr val="FF0000"/>
                </a:solidFill>
              </a:rPr>
              <a:t>services</a:t>
            </a:r>
            <a:r>
              <a:rPr lang="en-US" sz="2400" dirty="0" smtClean="0"/>
              <a:t> but otherwise didn’t have many new programming models</a:t>
            </a:r>
          </a:p>
        </p:txBody>
      </p:sp>
    </p:spTree>
    <p:extLst>
      <p:ext uri="{BB962C8B-B14F-4D97-AF65-F5344CB8AC3E}">
        <p14:creationId xmlns:p14="http://schemas.microsoft.com/office/powerpoint/2010/main" val="3481816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5316" y="762000"/>
            <a:ext cx="9042991" cy="5715000"/>
          </a:xfrm>
        </p:spPr>
        <p:txBody>
          <a:bodyPr/>
          <a:lstStyle/>
          <a:p>
            <a:r>
              <a:rPr lang="en-US" b="1" dirty="0" smtClean="0"/>
              <a:t>Pleasingly parallel </a:t>
            </a:r>
            <a:r>
              <a:rPr lang="en-US" dirty="0" smtClean="0"/>
              <a:t>applications of all sorts analyzing roughly independent data or spawning independent simulations</a:t>
            </a:r>
          </a:p>
          <a:p>
            <a:pPr lvl="1"/>
            <a:r>
              <a:rPr lang="en-US" b="1" dirty="0" smtClean="0"/>
              <a:t>Long tail </a:t>
            </a:r>
            <a:r>
              <a:rPr lang="en-US" dirty="0" smtClean="0"/>
              <a:t>of science</a:t>
            </a:r>
          </a:p>
          <a:p>
            <a:pPr lvl="1"/>
            <a:r>
              <a:rPr lang="en-US" dirty="0" smtClean="0"/>
              <a:t>Integration of distributed sensor data</a:t>
            </a:r>
          </a:p>
          <a:p>
            <a:r>
              <a:rPr lang="en-US" b="1" dirty="0" smtClean="0"/>
              <a:t>Science Gateways </a:t>
            </a:r>
            <a:r>
              <a:rPr lang="en-US" dirty="0" smtClean="0"/>
              <a:t>and portals</a:t>
            </a:r>
          </a:p>
          <a:p>
            <a:r>
              <a:rPr lang="en-US" b="1" dirty="0" smtClean="0"/>
              <a:t>Workflow</a:t>
            </a:r>
            <a:r>
              <a:rPr lang="en-US" dirty="0" smtClean="0"/>
              <a:t> federating clouds and classic HPC</a:t>
            </a:r>
          </a:p>
          <a:p>
            <a:r>
              <a:rPr lang="en-US" b="1" dirty="0" smtClean="0"/>
              <a:t>Commercial and Science Data analytics </a:t>
            </a:r>
            <a:r>
              <a:rPr lang="en-US" dirty="0" smtClean="0"/>
              <a:t>that can use MapReduce </a:t>
            </a:r>
            <a:r>
              <a:rPr lang="en-US" b="1" dirty="0" smtClean="0"/>
              <a:t>(</a:t>
            </a:r>
            <a:r>
              <a:rPr lang="en-US" dirty="0" smtClean="0"/>
              <a:t>some of such apps) or its</a:t>
            </a:r>
            <a:r>
              <a:rPr lang="en-US" b="1" dirty="0" smtClean="0"/>
              <a:t> iterative </a:t>
            </a:r>
            <a:r>
              <a:rPr lang="en-US" dirty="0" smtClean="0"/>
              <a:t>variants (most</a:t>
            </a:r>
            <a:r>
              <a:rPr lang="en-US" dirty="0"/>
              <a:t> </a:t>
            </a:r>
            <a:r>
              <a:rPr lang="en-US" dirty="0" smtClean="0"/>
              <a:t>analytic apps)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13</a:t>
            </a:fld>
            <a:endParaRPr lang="en-US"/>
          </a:p>
        </p:txBody>
      </p:sp>
    </p:spTree>
    <p:extLst>
      <p:ext uri="{BB962C8B-B14F-4D97-AF65-F5344CB8AC3E}">
        <p14:creationId xmlns:p14="http://schemas.microsoft.com/office/powerpoint/2010/main" val="3544939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r>
              <a:rPr lang="en-US" dirty="0" smtClean="0"/>
              <a:t>Clouds in </a:t>
            </a:r>
            <a:r>
              <a:rPr lang="en-US" dirty="0" err="1" smtClean="0"/>
              <a:t>Geoinformatics</a:t>
            </a:r>
            <a:endParaRPr lang="en-US" dirty="0"/>
          </a:p>
        </p:txBody>
      </p:sp>
      <p:sp>
        <p:nvSpPr>
          <p:cNvPr id="3" name="Content Placeholder 2"/>
          <p:cNvSpPr>
            <a:spLocks noGrp="1"/>
          </p:cNvSpPr>
          <p:nvPr>
            <p:ph idx="1"/>
          </p:nvPr>
        </p:nvSpPr>
        <p:spPr>
          <a:xfrm>
            <a:off x="76200" y="762000"/>
            <a:ext cx="9067800" cy="5486400"/>
          </a:xfrm>
        </p:spPr>
        <p:txBody>
          <a:bodyPr/>
          <a:lstStyle/>
          <a:p>
            <a:r>
              <a:rPr lang="en-US" sz="2800" dirty="0" smtClean="0"/>
              <a:t>You can either use </a:t>
            </a:r>
            <a:r>
              <a:rPr lang="en-US" sz="2800" b="1" dirty="0" smtClean="0"/>
              <a:t>commercial clouds </a:t>
            </a:r>
            <a:r>
              <a:rPr lang="en-US" sz="2800" dirty="0" smtClean="0"/>
              <a:t>– Amazon or Azure</a:t>
            </a:r>
          </a:p>
          <a:p>
            <a:pPr lvl="1"/>
            <a:r>
              <a:rPr lang="en-US" sz="2400" dirty="0" smtClean="0"/>
              <a:t>Note </a:t>
            </a:r>
            <a:r>
              <a:rPr lang="en-US" sz="2400" b="1" dirty="0" smtClean="0"/>
              <a:t>Shandong</a:t>
            </a:r>
            <a:r>
              <a:rPr lang="en-US" sz="2400" dirty="0" smtClean="0"/>
              <a:t> has a shared Chinese Cloud</a:t>
            </a:r>
          </a:p>
          <a:p>
            <a:r>
              <a:rPr lang="en-US" sz="2800" dirty="0" smtClean="0"/>
              <a:t>Or you can </a:t>
            </a:r>
            <a:r>
              <a:rPr lang="en-US" sz="2800" b="1" dirty="0" smtClean="0"/>
              <a:t>build your own private cloud</a:t>
            </a:r>
          </a:p>
          <a:p>
            <a:pPr lvl="1"/>
            <a:r>
              <a:rPr lang="en-US" sz="2400" dirty="0" smtClean="0"/>
              <a:t>Put Eucalyptus, Nimbus, OpenStack or OpenNebula on a cluster. These manage Virtual Machines. Place OS and Applications on hypervisor</a:t>
            </a:r>
          </a:p>
          <a:p>
            <a:pPr lvl="1"/>
            <a:r>
              <a:rPr lang="en-US" sz="2400" dirty="0" smtClean="0"/>
              <a:t>Experiment with this on </a:t>
            </a:r>
            <a:r>
              <a:rPr lang="en-US" sz="2400" b="1" dirty="0" smtClean="0"/>
              <a:t>FutureGrid</a:t>
            </a:r>
          </a:p>
          <a:p>
            <a:r>
              <a:rPr lang="en-US" sz="2800" dirty="0" smtClean="0"/>
              <a:t>Go a long way just using </a:t>
            </a:r>
            <a:r>
              <a:rPr lang="en-US" sz="2800" b="1" dirty="0" smtClean="0"/>
              <a:t>services</a:t>
            </a:r>
            <a:r>
              <a:rPr lang="en-US" sz="2800" dirty="0" smtClean="0"/>
              <a:t> and </a:t>
            </a:r>
            <a:r>
              <a:rPr lang="en-US" sz="2800" b="1" dirty="0" smtClean="0"/>
              <a:t>workflow</a:t>
            </a:r>
            <a:r>
              <a:rPr lang="en-US" sz="2800" dirty="0" smtClean="0"/>
              <a:t> supporting sensors (</a:t>
            </a:r>
            <a:r>
              <a:rPr lang="en-US" sz="2800" b="1" dirty="0" smtClean="0"/>
              <a:t>Internet of Things</a:t>
            </a:r>
            <a:r>
              <a:rPr lang="en-US" sz="2800" dirty="0" smtClean="0"/>
              <a:t>) and </a:t>
            </a:r>
            <a:r>
              <a:rPr lang="en-US" sz="2800" b="1" dirty="0" smtClean="0"/>
              <a:t>GIS Services</a:t>
            </a:r>
          </a:p>
          <a:p>
            <a:r>
              <a:rPr lang="en-US" sz="2800" b="1" dirty="0" smtClean="0"/>
              <a:t>R</a:t>
            </a:r>
            <a:r>
              <a:rPr lang="en-US" sz="2800" dirty="0" smtClean="0"/>
              <a:t> has been ported to cloud</a:t>
            </a:r>
          </a:p>
          <a:p>
            <a:r>
              <a:rPr lang="en-US" sz="2800" b="1" dirty="0" smtClean="0"/>
              <a:t>MapReduce</a:t>
            </a:r>
            <a:r>
              <a:rPr lang="en-US" sz="2800" dirty="0" smtClean="0"/>
              <a:t> good for large scale </a:t>
            </a:r>
            <a:r>
              <a:rPr lang="en-US" sz="2800" b="1" dirty="0" smtClean="0"/>
              <a:t>parallel datamining</a:t>
            </a:r>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14</a:t>
            </a:fld>
            <a:endParaRPr lang="en-US"/>
          </a:p>
        </p:txBody>
      </p:sp>
    </p:spTree>
    <p:extLst>
      <p:ext uri="{BB962C8B-B14F-4D97-AF65-F5344CB8AC3E}">
        <p14:creationId xmlns:p14="http://schemas.microsoft.com/office/powerpoint/2010/main" val="2211039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MapReduce and Iterative MapReduce for non trivial parallel applications on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15</a:t>
            </a:fld>
            <a:endParaRPr lang="en-US"/>
          </a:p>
        </p:txBody>
      </p:sp>
    </p:spTree>
    <p:extLst>
      <p:ext uri="{BB962C8B-B14F-4D97-AF65-F5344CB8AC3E}">
        <p14:creationId xmlns:p14="http://schemas.microsoft.com/office/powerpoint/2010/main" val="1497973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533400"/>
          </a:xfrm>
        </p:spPr>
        <p:txBody>
          <a:bodyPr>
            <a:normAutofit/>
          </a:bodyPr>
          <a:lstStyle/>
          <a:p>
            <a:r>
              <a:rPr lang="en-US" sz="2400" b="1" dirty="0" smtClean="0"/>
              <a:t>MapReduce “File/Data Repository” Parallelism</a:t>
            </a:r>
            <a:endParaRPr lang="en-US" sz="2400" b="1" dirty="0"/>
          </a:p>
        </p:txBody>
      </p:sp>
      <p:grpSp>
        <p:nvGrpSpPr>
          <p:cNvPr id="3" name="Group 65"/>
          <p:cNvGrpSpPr/>
          <p:nvPr/>
        </p:nvGrpSpPr>
        <p:grpSpPr>
          <a:xfrm>
            <a:off x="228600" y="2819400"/>
            <a:ext cx="7620000" cy="3810000"/>
            <a:chOff x="228600" y="3048000"/>
            <a:chExt cx="7620000" cy="3810000"/>
          </a:xfrm>
        </p:grpSpPr>
        <p:grpSp>
          <p:nvGrpSpPr>
            <p:cNvPr id="4" name="Group 51"/>
            <p:cNvGrpSpPr/>
            <p:nvPr/>
          </p:nvGrpSpPr>
          <p:grpSpPr>
            <a:xfrm>
              <a:off x="228600" y="3048000"/>
              <a:ext cx="7620000" cy="3810000"/>
              <a:chOff x="228600" y="3048000"/>
              <a:chExt cx="76200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sp>
            <p:nvSpPr>
              <p:cNvPr id="29" name="Oval 28"/>
              <p:cNvSpPr/>
              <p:nvPr/>
            </p:nvSpPr>
            <p:spPr>
              <a:xfrm>
                <a:off x="73914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ea typeface="ＭＳ Ｐゴシック" pitchFamily="34" charset="-128"/>
                <a:cs typeface="Arial" pitchFamily="34" charset="0"/>
              </a:rPr>
              <a:t>Instruments</a:t>
            </a:r>
            <a:endParaRPr lang="en-US" dirty="0">
              <a:solidFill>
                <a:prstClr val="black"/>
              </a:solidFill>
              <a:latin typeface="Arial" pitchFamily="34" charset="0"/>
              <a:ea typeface="ＭＳ Ｐゴシック" pitchFamily="34" charset="-128"/>
              <a:cs typeface="Arial" pitchFamily="34" charset="0"/>
            </a:endParaRPr>
          </a:p>
        </p:txBody>
      </p:sp>
      <p:sp>
        <p:nvSpPr>
          <p:cNvPr id="101" name="TextBox 100"/>
          <p:cNvSpPr txBox="1"/>
          <p:nvPr/>
        </p:nvSpPr>
        <p:spPr>
          <a:xfrm>
            <a:off x="990600" y="2438400"/>
            <a:ext cx="748923"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ea typeface="ＭＳ Ｐゴシック" pitchFamily="34" charset="-128"/>
                <a:cs typeface="Arial" pitchFamily="34" charset="0"/>
              </a:rPr>
              <a:t>Disks</a:t>
            </a:r>
            <a:endParaRPr lang="en-US" dirty="0">
              <a:solidFill>
                <a:prstClr val="black"/>
              </a:solidFill>
              <a:latin typeface="Arial" pitchFamily="34" charset="0"/>
              <a:ea typeface="ＭＳ Ｐゴシック" pitchFamily="34" charset="-128"/>
              <a:cs typeface="Arial" pitchFamily="34" charset="0"/>
            </a:endParaRP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00B050"/>
                </a:solidFill>
                <a:latin typeface="Arial" pitchFamily="34" charset="0"/>
                <a:ea typeface="ＭＳ Ｐゴシック" pitchFamily="34" charset="-128"/>
              </a:rPr>
              <a:t>Map</a:t>
            </a:r>
            <a:r>
              <a:rPr lang="en-US" sz="2000" b="1" baseline="-25000" dirty="0" smtClean="0">
                <a:solidFill>
                  <a:srgbClr val="00B050"/>
                </a:solidFill>
                <a:latin typeface="Arial" pitchFamily="34" charset="0"/>
                <a:ea typeface="ＭＳ Ｐゴシック" pitchFamily="34" charset="-128"/>
              </a:rPr>
              <a:t>1</a:t>
            </a:r>
            <a:endParaRPr lang="en-US" b="1" baseline="-25000" dirty="0">
              <a:solidFill>
                <a:srgbClr val="00B050"/>
              </a:solidFill>
              <a:latin typeface="Arial" pitchFamily="34" charset="0"/>
              <a:ea typeface="ＭＳ Ｐゴシック" pitchFamily="34" charset="-128"/>
            </a:endParaRPr>
          </a:p>
        </p:txBody>
      </p:sp>
      <p:sp>
        <p:nvSpPr>
          <p:cNvPr id="109" name="TextBox 108"/>
          <p:cNvSpPr txBox="1"/>
          <p:nvPr/>
        </p:nvSpPr>
        <p:spPr>
          <a:xfrm>
            <a:off x="4724400" y="2373868"/>
            <a:ext cx="710451"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00B050"/>
                </a:solidFill>
                <a:latin typeface="Arial" pitchFamily="34" charset="0"/>
                <a:ea typeface="ＭＳ Ｐゴシック" pitchFamily="34" charset="-128"/>
              </a:rPr>
              <a:t>Map</a:t>
            </a:r>
            <a:r>
              <a:rPr lang="en-US" sz="2000" b="1" baseline="-25000" dirty="0" smtClean="0">
                <a:solidFill>
                  <a:srgbClr val="00B050"/>
                </a:solidFill>
                <a:latin typeface="Arial" pitchFamily="34" charset="0"/>
                <a:ea typeface="ＭＳ Ｐゴシック" pitchFamily="34" charset="-128"/>
              </a:rPr>
              <a:t>2</a:t>
            </a:r>
            <a:endParaRPr lang="en-US" b="1" baseline="-25000" dirty="0">
              <a:solidFill>
                <a:srgbClr val="00B050"/>
              </a:solidFill>
              <a:latin typeface="Arial" pitchFamily="34" charset="0"/>
              <a:ea typeface="ＭＳ Ｐゴシック" pitchFamily="34" charset="-128"/>
            </a:endParaRPr>
          </a:p>
        </p:txBody>
      </p:sp>
      <p:sp>
        <p:nvSpPr>
          <p:cNvPr id="110" name="TextBox 109"/>
          <p:cNvSpPr txBox="1"/>
          <p:nvPr/>
        </p:nvSpPr>
        <p:spPr>
          <a:xfrm>
            <a:off x="5943600" y="2373868"/>
            <a:ext cx="710451"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00B050"/>
                </a:solidFill>
                <a:latin typeface="Arial" pitchFamily="34" charset="0"/>
                <a:ea typeface="ＭＳ Ｐゴシック" pitchFamily="34" charset="-128"/>
              </a:rPr>
              <a:t>Map</a:t>
            </a:r>
            <a:r>
              <a:rPr lang="en-US" sz="2000" b="1" baseline="-25000" dirty="0" smtClean="0">
                <a:solidFill>
                  <a:srgbClr val="00B050"/>
                </a:solidFill>
                <a:latin typeface="Arial" pitchFamily="34" charset="0"/>
                <a:ea typeface="ＭＳ Ｐゴシック" pitchFamily="34" charset="-128"/>
              </a:rPr>
              <a:t>3</a:t>
            </a:r>
            <a:endParaRPr lang="en-US" b="1" baseline="-25000" dirty="0">
              <a:solidFill>
                <a:srgbClr val="00B050"/>
              </a:solidFill>
              <a:latin typeface="Arial" pitchFamily="34" charset="0"/>
              <a:ea typeface="ＭＳ Ｐゴシック" pitchFamily="34" charset="-128"/>
            </a:endParaRPr>
          </a:p>
        </p:txBody>
      </p:sp>
      <p:sp>
        <p:nvSpPr>
          <p:cNvPr id="111" name="TextBox 110"/>
          <p:cNvSpPr txBox="1"/>
          <p:nvPr/>
        </p:nvSpPr>
        <p:spPr>
          <a:xfrm>
            <a:off x="6858000" y="2209800"/>
            <a:ext cx="884986" cy="369332"/>
          </a:xfrm>
          <a:prstGeom prst="rect">
            <a:avLst/>
          </a:prstGeom>
          <a:noFill/>
        </p:spPr>
        <p:txBody>
          <a:bodyPr wrap="none" rtlCol="0">
            <a:spAutoFit/>
          </a:bodyPr>
          <a:lstStyle/>
          <a:p>
            <a:pPr defTabSz="457200" fontAlgn="base">
              <a:spcBef>
                <a:spcPct val="0"/>
              </a:spcBef>
              <a:spcAft>
                <a:spcPct val="0"/>
              </a:spcAft>
            </a:pPr>
            <a:r>
              <a:rPr lang="en-US" b="1" dirty="0" smtClean="0">
                <a:solidFill>
                  <a:srgbClr val="FFC000"/>
                </a:solidFill>
                <a:latin typeface="Arial" pitchFamily="34" charset="0"/>
                <a:ea typeface="ＭＳ Ｐゴシック" pitchFamily="34" charset="-128"/>
              </a:rPr>
              <a:t>Reduce</a:t>
            </a:r>
            <a:endParaRPr lang="en-US" b="1" baseline="-25000" dirty="0">
              <a:solidFill>
                <a:srgbClr val="FFC000"/>
              </a:solidFill>
              <a:latin typeface="Arial" pitchFamily="34" charset="0"/>
              <a:ea typeface="ＭＳ Ｐゴシック" pitchFamily="34" charset="-128"/>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pPr defTabSz="457200" fontAlgn="base">
              <a:spcBef>
                <a:spcPct val="0"/>
              </a:spcBef>
              <a:spcAft>
                <a:spcPct val="0"/>
              </a:spcAft>
            </a:pPr>
            <a:r>
              <a:rPr lang="en-US" dirty="0" smtClean="0">
                <a:solidFill>
                  <a:prstClr val="black"/>
                </a:solidFill>
                <a:latin typeface="Arial" pitchFamily="34" charset="0"/>
                <a:ea typeface="ＭＳ Ｐゴシック" pitchFamily="34" charset="-128"/>
                <a:cs typeface="Arial" pitchFamily="34" charset="0"/>
              </a:rPr>
              <a:t>Communication</a:t>
            </a:r>
            <a:endParaRPr lang="en-US" dirty="0">
              <a:solidFill>
                <a:prstClr val="black"/>
              </a:solidFill>
              <a:latin typeface="Arial" pitchFamily="34" charset="0"/>
              <a:ea typeface="ＭＳ Ｐゴシック" pitchFamily="34" charset="-128"/>
              <a:cs typeface="Arial" pitchFamily="34" charset="0"/>
            </a:endParaRP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457200"/>
            <a:ext cx="6096000" cy="923330"/>
          </a:xfrm>
          <a:prstGeom prst="rect">
            <a:avLst/>
          </a:prstGeom>
          <a:noFill/>
        </p:spPr>
        <p:txBody>
          <a:bodyPr wrap="square" rtlCol="0">
            <a:spAutoFit/>
          </a:bodyPr>
          <a:lstStyle/>
          <a:p>
            <a:pPr defTabSz="457200" fontAlgn="base">
              <a:spcBef>
                <a:spcPct val="0"/>
              </a:spcBef>
              <a:spcAft>
                <a:spcPct val="0"/>
              </a:spcAft>
            </a:pPr>
            <a:r>
              <a:rPr lang="en-US" b="1" dirty="0" smtClean="0">
                <a:solidFill>
                  <a:prstClr val="black"/>
                </a:solidFill>
                <a:latin typeface="Arial" pitchFamily="34" charset="0"/>
                <a:ea typeface="ＭＳ Ｐゴシック" pitchFamily="34" charset="-128"/>
              </a:rPr>
              <a:t>Map</a:t>
            </a:r>
            <a:r>
              <a:rPr lang="en-US" dirty="0" smtClean="0">
                <a:solidFill>
                  <a:prstClr val="black"/>
                </a:solidFill>
                <a:latin typeface="Arial" pitchFamily="34" charset="0"/>
                <a:ea typeface="ＭＳ Ｐゴシック" pitchFamily="34" charset="-128"/>
              </a:rPr>
              <a:t>      = (data parallel) computation reading and writing data</a:t>
            </a:r>
          </a:p>
          <a:p>
            <a:pPr defTabSz="457200" fontAlgn="base">
              <a:spcBef>
                <a:spcPct val="0"/>
              </a:spcBef>
              <a:spcAft>
                <a:spcPct val="0"/>
              </a:spcAft>
            </a:pPr>
            <a:r>
              <a:rPr lang="en-US" b="1" dirty="0" smtClean="0">
                <a:solidFill>
                  <a:prstClr val="black"/>
                </a:solidFill>
                <a:latin typeface="Arial" pitchFamily="34" charset="0"/>
                <a:ea typeface="ＭＳ Ｐゴシック" pitchFamily="34" charset="-128"/>
              </a:rPr>
              <a:t>Reduce</a:t>
            </a:r>
            <a:r>
              <a:rPr lang="en-US" dirty="0" smtClean="0">
                <a:solidFill>
                  <a:prstClr val="black"/>
                </a:solidFill>
                <a:latin typeface="Arial" pitchFamily="34" charset="0"/>
                <a:ea typeface="ＭＳ Ｐゴシック" pitchFamily="34" charset="-128"/>
              </a:rPr>
              <a:t> = Collective/Consolidation phase e.g. forming multiple global sums as in histogram</a:t>
            </a:r>
            <a:endParaRPr lang="en-US" dirty="0">
              <a:solidFill>
                <a:prstClr val="black"/>
              </a:solidFill>
              <a:latin typeface="Arial" pitchFamily="34" charset="0"/>
              <a:ea typeface="ＭＳ Ｐゴシック" pitchFamily="34" charset="-128"/>
            </a:endParaRPr>
          </a:p>
        </p:txBody>
      </p:sp>
      <p:sp>
        <p:nvSpPr>
          <p:cNvPr id="118" name="TextBox 117"/>
          <p:cNvSpPr txBox="1"/>
          <p:nvPr/>
        </p:nvSpPr>
        <p:spPr>
          <a:xfrm>
            <a:off x="8153400" y="2133600"/>
            <a:ext cx="848758" cy="646331"/>
          </a:xfrm>
          <a:prstGeom prst="rect">
            <a:avLst/>
          </a:prstGeom>
          <a:noFill/>
        </p:spPr>
        <p:txBody>
          <a:bodyPr wrap="none" rtlCol="0">
            <a:spAutoFit/>
          </a:bodyPr>
          <a:lstStyle/>
          <a:p>
            <a:pPr defTabSz="457200" fontAlgn="base">
              <a:spcBef>
                <a:spcPct val="0"/>
              </a:spcBef>
              <a:spcAft>
                <a:spcPct val="0"/>
              </a:spcAft>
            </a:pPr>
            <a:r>
              <a:rPr lang="en-US" b="1" dirty="0" smtClean="0">
                <a:solidFill>
                  <a:prstClr val="black"/>
                </a:solidFill>
                <a:latin typeface="Arial" pitchFamily="34" charset="0"/>
                <a:ea typeface="ＭＳ Ｐゴシック" pitchFamily="34" charset="-128"/>
              </a:rPr>
              <a:t>Portals</a:t>
            </a:r>
            <a:br>
              <a:rPr lang="en-US" b="1" dirty="0" smtClean="0">
                <a:solidFill>
                  <a:prstClr val="black"/>
                </a:solidFill>
                <a:latin typeface="Arial" pitchFamily="34" charset="0"/>
                <a:ea typeface="ＭＳ Ｐゴシック" pitchFamily="34" charset="-128"/>
              </a:rPr>
            </a:br>
            <a:r>
              <a:rPr lang="en-US" b="1" dirty="0" smtClean="0">
                <a:solidFill>
                  <a:prstClr val="black"/>
                </a:solidFill>
                <a:latin typeface="Arial" pitchFamily="34" charset="0"/>
                <a:ea typeface="ＭＳ Ｐゴシック" pitchFamily="34" charset="-128"/>
              </a:rPr>
              <a:t>/Users</a:t>
            </a:r>
            <a:endParaRPr lang="en-US" b="1" dirty="0">
              <a:solidFill>
                <a:prstClr val="black"/>
              </a:solidFill>
              <a:latin typeface="Arial" pitchFamily="34" charset="0"/>
              <a:ea typeface="ＭＳ Ｐゴシック" pitchFamily="34" charset="-128"/>
            </a:endParaRPr>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449" name="Group 448"/>
          <p:cNvGrpSpPr/>
          <p:nvPr/>
        </p:nvGrpSpPr>
        <p:grpSpPr>
          <a:xfrm>
            <a:off x="3505200" y="1752600"/>
            <a:ext cx="4648200" cy="4876800"/>
            <a:chOff x="3505200" y="1752600"/>
            <a:chExt cx="4648200" cy="4876800"/>
          </a:xfrm>
        </p:grpSpPr>
        <p:grpSp>
          <p:nvGrpSpPr>
            <p:cNvPr id="243" name="Group 242"/>
            <p:cNvGrpSpPr/>
            <p:nvPr/>
          </p:nvGrpSpPr>
          <p:grpSpPr>
            <a:xfrm>
              <a:off x="3505200" y="1752600"/>
              <a:ext cx="4648200" cy="4876800"/>
              <a:chOff x="381000" y="1219200"/>
              <a:chExt cx="4648200" cy="4876800"/>
            </a:xfrm>
          </p:grpSpPr>
          <p:grpSp>
            <p:nvGrpSpPr>
              <p:cNvPr id="244" name="Group 291"/>
              <p:cNvGrpSpPr/>
              <p:nvPr/>
            </p:nvGrpSpPr>
            <p:grpSpPr>
              <a:xfrm>
                <a:off x="381000" y="1219200"/>
                <a:ext cx="4648200" cy="4876800"/>
                <a:chOff x="228600" y="1905000"/>
                <a:chExt cx="4331278" cy="4724400"/>
              </a:xfrm>
            </p:grpSpPr>
            <p:grpSp>
              <p:nvGrpSpPr>
                <p:cNvPr id="271" name="Group 163"/>
                <p:cNvGrpSpPr/>
                <p:nvPr/>
              </p:nvGrpSpPr>
              <p:grpSpPr>
                <a:xfrm>
                  <a:off x="228600" y="1905000"/>
                  <a:ext cx="4331278" cy="4724400"/>
                  <a:chOff x="228600" y="1905000"/>
                  <a:chExt cx="4331278" cy="4724400"/>
                </a:xfrm>
              </p:grpSpPr>
              <p:sp>
                <p:nvSpPr>
                  <p:cNvPr id="273" name="Rectangle 272"/>
                  <p:cNvSpPr/>
                  <p:nvPr/>
                </p:nvSpPr>
                <p:spPr>
                  <a:xfrm>
                    <a:off x="228600" y="1905000"/>
                    <a:ext cx="4331278"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nvGrpSpPr>
                  <p:cNvPr id="274" name="Group 94"/>
                  <p:cNvGrpSpPr/>
                  <p:nvPr/>
                </p:nvGrpSpPr>
                <p:grpSpPr>
                  <a:xfrm>
                    <a:off x="304800" y="2895600"/>
                    <a:ext cx="685801" cy="3668485"/>
                    <a:chOff x="304800" y="2895600"/>
                    <a:chExt cx="685801" cy="3668485"/>
                  </a:xfrm>
                </p:grpSpPr>
                <p:grpSp>
                  <p:nvGrpSpPr>
                    <p:cNvPr id="307" name="Group 13"/>
                    <p:cNvGrpSpPr/>
                    <p:nvPr/>
                  </p:nvGrpSpPr>
                  <p:grpSpPr>
                    <a:xfrm>
                      <a:off x="304800" y="2895600"/>
                      <a:ext cx="457200" cy="3668485"/>
                      <a:chOff x="3581400" y="3037115"/>
                      <a:chExt cx="457200" cy="3668485"/>
                    </a:xfrm>
                    <a:solidFill>
                      <a:srgbClr val="92D050"/>
                    </a:solidFill>
                  </p:grpSpPr>
                  <p:sp>
                    <p:nvSpPr>
                      <p:cNvPr id="341" name="Oval 5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4"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5"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6"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7" name="Oval 35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58" name="Oval 35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nvGrpSpPr>
                    <p:cNvPr id="308" name="Group 81"/>
                    <p:cNvGrpSpPr/>
                    <p:nvPr/>
                  </p:nvGrpSpPr>
                  <p:grpSpPr>
                    <a:xfrm>
                      <a:off x="838200" y="3048000"/>
                      <a:ext cx="152401" cy="838200"/>
                      <a:chOff x="838200" y="3048000"/>
                      <a:chExt cx="152401" cy="838200"/>
                    </a:xfrm>
                  </p:grpSpPr>
                  <p:cxnSp>
                    <p:nvCxnSpPr>
                      <p:cNvPr id="339" name="Straight Arrow Connector 5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0" name="Straight Arrow Connector 5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9" name="Group 82"/>
                    <p:cNvGrpSpPr/>
                    <p:nvPr/>
                  </p:nvGrpSpPr>
                  <p:grpSpPr>
                    <a:xfrm>
                      <a:off x="838200" y="4343400"/>
                      <a:ext cx="152401" cy="838200"/>
                      <a:chOff x="838200" y="3048000"/>
                      <a:chExt cx="152401" cy="838200"/>
                    </a:xfrm>
                  </p:grpSpPr>
                  <p:cxnSp>
                    <p:nvCxnSpPr>
                      <p:cNvPr id="325" name="Straight Arrow Connector 324"/>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2" name="Group 87"/>
                    <p:cNvGrpSpPr/>
                    <p:nvPr/>
                  </p:nvGrpSpPr>
                  <p:grpSpPr>
                    <a:xfrm>
                      <a:off x="838200" y="5638800"/>
                      <a:ext cx="152401" cy="838200"/>
                      <a:chOff x="838200" y="3048000"/>
                      <a:chExt cx="152401" cy="838200"/>
                    </a:xfrm>
                  </p:grpSpPr>
                  <p:cxnSp>
                    <p:nvCxnSpPr>
                      <p:cNvPr id="323" name="Straight Arrow Connector 322"/>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75" name="Group 95"/>
                  <p:cNvGrpSpPr/>
                  <p:nvPr/>
                </p:nvGrpSpPr>
                <p:grpSpPr>
                  <a:xfrm>
                    <a:off x="1143000" y="2895600"/>
                    <a:ext cx="685801" cy="3668485"/>
                    <a:chOff x="304800" y="2895600"/>
                    <a:chExt cx="685801" cy="3668485"/>
                  </a:xfrm>
                </p:grpSpPr>
                <p:grpSp>
                  <p:nvGrpSpPr>
                    <p:cNvPr id="283" name="Group 13"/>
                    <p:cNvGrpSpPr/>
                    <p:nvPr/>
                  </p:nvGrpSpPr>
                  <p:grpSpPr>
                    <a:xfrm>
                      <a:off x="304800" y="2895600"/>
                      <a:ext cx="457200" cy="3668485"/>
                      <a:chOff x="3581400" y="3037115"/>
                      <a:chExt cx="457200" cy="3668485"/>
                    </a:xfrm>
                    <a:solidFill>
                      <a:srgbClr val="92D050"/>
                    </a:solidFill>
                  </p:grpSpPr>
                  <p:sp>
                    <p:nvSpPr>
                      <p:cNvPr id="293" name="Oval 43"/>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6" name="Oval 44"/>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7" name="Oval 29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8" name="Oval 29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99" name="Oval 298"/>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306" name="Oval 305"/>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nvGrpSpPr>
                    <p:cNvPr id="284" name="Group 97"/>
                    <p:cNvGrpSpPr/>
                    <p:nvPr/>
                  </p:nvGrpSpPr>
                  <p:grpSpPr>
                    <a:xfrm>
                      <a:off x="838200" y="3048000"/>
                      <a:ext cx="152401" cy="838200"/>
                      <a:chOff x="838200" y="3048000"/>
                      <a:chExt cx="152401" cy="838200"/>
                    </a:xfrm>
                  </p:grpSpPr>
                  <p:cxnSp>
                    <p:nvCxnSpPr>
                      <p:cNvPr id="291" name="Straight Arrow Connector 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2" name="Straight Arrow Connector 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5" name="Group 98"/>
                    <p:cNvGrpSpPr/>
                    <p:nvPr/>
                  </p:nvGrpSpPr>
                  <p:grpSpPr>
                    <a:xfrm>
                      <a:off x="838200" y="4343400"/>
                      <a:ext cx="152401" cy="838200"/>
                      <a:chOff x="838200" y="3048000"/>
                      <a:chExt cx="152401" cy="838200"/>
                    </a:xfrm>
                  </p:grpSpPr>
                  <p:cxnSp>
                    <p:nvCxnSpPr>
                      <p:cNvPr id="289" name="Straight Arrow Connector 288"/>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86" name="Group 102"/>
                    <p:cNvGrpSpPr/>
                    <p:nvPr/>
                  </p:nvGrpSpPr>
                  <p:grpSpPr>
                    <a:xfrm>
                      <a:off x="838200" y="5638800"/>
                      <a:ext cx="152401" cy="838200"/>
                      <a:chOff x="838200" y="3048000"/>
                      <a:chExt cx="152401" cy="838200"/>
                    </a:xfrm>
                  </p:grpSpPr>
                  <p:cxnSp>
                    <p:nvCxnSpPr>
                      <p:cNvPr id="287" name="Straight Arrow Connector 286"/>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88" name="Straight Arrow Connector 287"/>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76" name="Group 13"/>
                  <p:cNvGrpSpPr/>
                  <p:nvPr/>
                </p:nvGrpSpPr>
                <p:grpSpPr>
                  <a:xfrm>
                    <a:off x="1981200" y="2895600"/>
                    <a:ext cx="457200" cy="3668485"/>
                    <a:chOff x="3581400" y="3037115"/>
                    <a:chExt cx="457200" cy="3668485"/>
                  </a:xfrm>
                  <a:solidFill>
                    <a:srgbClr val="92D050"/>
                  </a:solidFill>
                </p:grpSpPr>
                <p:sp>
                  <p:nvSpPr>
                    <p:cNvPr id="277" name="Oval 276"/>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78" name="Oval 277"/>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79" name="Oval 29"/>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80" name="Oval 279"/>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81" name="Oval 28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82" name="Oval 3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sp>
              <p:nvSpPr>
                <p:cNvPr id="272" name="Rectangle 271"/>
                <p:cNvSpPr/>
                <p:nvPr/>
              </p:nvSpPr>
              <p:spPr>
                <a:xfrm>
                  <a:off x="228600" y="1905000"/>
                  <a:ext cx="397625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2000" b="1" dirty="0" smtClean="0">
                      <a:solidFill>
                        <a:prstClr val="black"/>
                      </a:solidFill>
                    </a:rPr>
                    <a:t>MPI or Iterative MapReduce</a:t>
                  </a:r>
                </a:p>
                <a:p>
                  <a:pPr defTabSz="457200" fontAlgn="base">
                    <a:spcBef>
                      <a:spcPct val="0"/>
                    </a:spcBef>
                    <a:spcAft>
                      <a:spcPct val="0"/>
                    </a:spcAft>
                  </a:pPr>
                  <a:r>
                    <a:rPr lang="en-US" dirty="0" smtClean="0">
                      <a:solidFill>
                        <a:prstClr val="black"/>
                      </a:solidFill>
                    </a:rPr>
                    <a:t>Map        Reduce      Map       Reduce     Map   </a:t>
                  </a:r>
                </a:p>
                <a:p>
                  <a:pPr defTabSz="457200" fontAlgn="base">
                    <a:spcBef>
                      <a:spcPct val="0"/>
                    </a:spcBef>
                    <a:spcAft>
                      <a:spcPct val="0"/>
                    </a:spcAft>
                  </a:pPr>
                  <a:r>
                    <a:rPr lang="en-US" dirty="0" smtClean="0">
                      <a:solidFill>
                        <a:prstClr val="black"/>
                      </a:solidFill>
                    </a:rPr>
                    <a:t>      </a:t>
                  </a:r>
                  <a:endParaRPr lang="en-US" dirty="0">
                    <a:solidFill>
                      <a:prstClr val="black"/>
                    </a:solidFill>
                  </a:endParaRPr>
                </a:p>
              </p:txBody>
            </p:sp>
          </p:grpSp>
          <p:grpSp>
            <p:nvGrpSpPr>
              <p:cNvPr id="245" name="Group 77"/>
              <p:cNvGrpSpPr/>
              <p:nvPr/>
            </p:nvGrpSpPr>
            <p:grpSpPr>
              <a:xfrm>
                <a:off x="2834269" y="2241755"/>
                <a:ext cx="817756" cy="3786823"/>
                <a:chOff x="2834269" y="2241755"/>
                <a:chExt cx="817756" cy="3786823"/>
              </a:xfrm>
            </p:grpSpPr>
            <p:cxnSp>
              <p:nvCxnSpPr>
                <p:cNvPr id="259" name="Straight Arrow Connector 258"/>
                <p:cNvCxnSpPr/>
                <p:nvPr/>
              </p:nvCxnSpPr>
              <p:spPr>
                <a:xfrm rot="16200000" flipH="1">
                  <a:off x="2483426" y="2749915"/>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rot="5400000" flipH="1" flipV="1">
                  <a:off x="2483425" y="2749915"/>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rot="16200000" flipH="1">
                  <a:off x="2483426" y="4087102"/>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rot="5400000" flipH="1" flipV="1">
                  <a:off x="2483425" y="4087102"/>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3" name="Straight Arrow Connector 262"/>
                <p:cNvCxnSpPr/>
                <p:nvPr/>
              </p:nvCxnSpPr>
              <p:spPr>
                <a:xfrm rot="16200000" flipH="1">
                  <a:off x="2483426" y="5424289"/>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rot="5400000" flipH="1" flipV="1">
                  <a:off x="2483425" y="5424289"/>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5" name="Oval 264"/>
                <p:cNvSpPr/>
                <p:nvPr/>
              </p:nvSpPr>
              <p:spPr>
                <a:xfrm rot="16200000">
                  <a:off x="3170724" y="55472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6" name="Oval 265"/>
                <p:cNvSpPr/>
                <p:nvPr/>
              </p:nvSpPr>
              <p:spPr>
                <a:xfrm rot="16200000">
                  <a:off x="3170724" y="48843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7" name="Oval 266"/>
                <p:cNvSpPr/>
                <p:nvPr/>
              </p:nvSpPr>
              <p:spPr>
                <a:xfrm rot="16200000">
                  <a:off x="3170724" y="422132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8" name="Oval 267"/>
                <p:cNvSpPr/>
                <p:nvPr/>
              </p:nvSpPr>
              <p:spPr>
                <a:xfrm rot="16200000">
                  <a:off x="3170724" y="355835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69" name="Oval 268"/>
                <p:cNvSpPr/>
                <p:nvPr/>
              </p:nvSpPr>
              <p:spPr>
                <a:xfrm rot="16200000">
                  <a:off x="3170724" y="22324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70" name="Oval 269"/>
                <p:cNvSpPr/>
                <p:nvPr/>
              </p:nvSpPr>
              <p:spPr>
                <a:xfrm rot="16200000">
                  <a:off x="3170724" y="28953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nvGrpSpPr>
              <p:cNvPr id="246" name="Group 78"/>
              <p:cNvGrpSpPr/>
              <p:nvPr/>
            </p:nvGrpSpPr>
            <p:grpSpPr>
              <a:xfrm>
                <a:off x="3733800" y="2286000"/>
                <a:ext cx="817756" cy="3786823"/>
                <a:chOff x="2834269" y="2241755"/>
                <a:chExt cx="817756" cy="3786823"/>
              </a:xfrm>
            </p:grpSpPr>
            <p:cxnSp>
              <p:nvCxnSpPr>
                <p:cNvPr id="247" name="Straight Arrow Connector 246"/>
                <p:cNvCxnSpPr/>
                <p:nvPr/>
              </p:nvCxnSpPr>
              <p:spPr>
                <a:xfrm rot="16200000" flipH="1">
                  <a:off x="2483426" y="2749915"/>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rot="5400000" flipH="1" flipV="1">
                  <a:off x="2483425" y="2749915"/>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16200000" flipH="1">
                  <a:off x="2483426" y="4087102"/>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rot="5400000" flipH="1" flipV="1">
                  <a:off x="2483425" y="4087102"/>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rot="16200000" flipH="1">
                  <a:off x="2483426" y="5424289"/>
                  <a:ext cx="865239" cy="16355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rot="5400000" flipH="1" flipV="1">
                  <a:off x="2483425" y="5424289"/>
                  <a:ext cx="865239" cy="163551"/>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3" name="Oval 252"/>
                <p:cNvSpPr/>
                <p:nvPr/>
              </p:nvSpPr>
              <p:spPr>
                <a:xfrm rot="16200000">
                  <a:off x="3170724" y="55472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4" name="Oval 253"/>
                <p:cNvSpPr/>
                <p:nvPr/>
              </p:nvSpPr>
              <p:spPr>
                <a:xfrm rot="16200000">
                  <a:off x="3170724" y="48843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5" name="Oval 254"/>
                <p:cNvSpPr/>
                <p:nvPr/>
              </p:nvSpPr>
              <p:spPr>
                <a:xfrm rot="16200000">
                  <a:off x="3170724" y="422132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6" name="Oval 255"/>
                <p:cNvSpPr/>
                <p:nvPr/>
              </p:nvSpPr>
              <p:spPr>
                <a:xfrm rot="16200000">
                  <a:off x="3170724" y="355835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7" name="Oval 256"/>
                <p:cNvSpPr/>
                <p:nvPr/>
              </p:nvSpPr>
              <p:spPr>
                <a:xfrm rot="16200000">
                  <a:off x="3170724" y="2232402"/>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sp>
              <p:nvSpPr>
                <p:cNvPr id="258" name="Oval 257"/>
                <p:cNvSpPr/>
                <p:nvPr/>
              </p:nvSpPr>
              <p:spPr>
                <a:xfrm rot="16200000">
                  <a:off x="3170724" y="2895377"/>
                  <a:ext cx="471948" cy="49065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black"/>
                    </a:solidFill>
                  </a:endParaRPr>
                </a:p>
              </p:txBody>
            </p:sp>
          </p:grpSp>
        </p:grpSp>
        <p:cxnSp>
          <p:nvCxnSpPr>
            <p:cNvPr id="359" name="Straight Arrow Connector 358"/>
            <p:cNvCxnSpPr/>
            <p:nvPr/>
          </p:nvCxnSpPr>
          <p:spPr>
            <a:xfrm rot="16200000" flipH="1">
              <a:off x="7772400" y="3276600"/>
              <a:ext cx="304800" cy="304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a:off x="7772400" y="3733800"/>
              <a:ext cx="304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p:nvPr/>
          </p:nvCxnSpPr>
          <p:spPr>
            <a:xfrm>
              <a:off x="7772400" y="4419600"/>
              <a:ext cx="304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7" name="Straight Arrow Connector 366"/>
            <p:cNvCxnSpPr/>
            <p:nvPr/>
          </p:nvCxnSpPr>
          <p:spPr>
            <a:xfrm>
              <a:off x="7772400" y="5715000"/>
              <a:ext cx="304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8" name="Straight Arrow Connector 367"/>
            <p:cNvCxnSpPr/>
            <p:nvPr/>
          </p:nvCxnSpPr>
          <p:spPr>
            <a:xfrm flipV="1">
              <a:off x="7772400" y="6096000"/>
              <a:ext cx="381000" cy="304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70" name="Straight Arrow Connector 369"/>
            <p:cNvCxnSpPr/>
            <p:nvPr/>
          </p:nvCxnSpPr>
          <p:spPr>
            <a:xfrm flipV="1">
              <a:off x="7772400" y="4800600"/>
              <a:ext cx="381000" cy="304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13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dissolve">
                                      <p:cBhvr>
                                        <p:cTn id="7"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96" y="144068"/>
            <a:ext cx="8229600" cy="770332"/>
          </a:xfrm>
        </p:spPr>
        <p:txBody>
          <a:bodyPr>
            <a:noAutofit/>
            <a:scene3d>
              <a:camera prst="orthographicFront"/>
              <a:lightRig rig="flat" dir="tl">
                <a:rot lat="0" lon="0" rev="6600000"/>
              </a:lightRig>
            </a:scene3d>
            <a:sp3d extrusionH="25400" contourW="8890">
              <a:contourClr>
                <a:schemeClr val="accent2">
                  <a:shade val="75000"/>
                </a:schemeClr>
              </a:contourClr>
            </a:sp3d>
          </a:bodyPr>
          <a:lstStyle/>
          <a:p>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rPr>
              <a:t>Performance – </a:t>
            </a:r>
            <a:r>
              <a:rPr lang="en-US" sz="36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rPr>
              <a:t>Kmeans</a:t>
            </a:r>
            <a:r>
              <a:rPr lang="en-US" sz="3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rPr>
              <a:t> Clustering</a:t>
            </a:r>
            <a:endParaRPr lang="en-US"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Century Gothic" pitchFamily="34" charset="0"/>
            </a:endParaRPr>
          </a:p>
        </p:txBody>
      </p:sp>
      <p:grpSp>
        <p:nvGrpSpPr>
          <p:cNvPr id="3" name="Group 2"/>
          <p:cNvGrpSpPr/>
          <p:nvPr/>
        </p:nvGrpSpPr>
        <p:grpSpPr>
          <a:xfrm>
            <a:off x="7572094" y="7848600"/>
            <a:ext cx="6096000" cy="2625485"/>
            <a:chOff x="2895600" y="1219200"/>
            <a:chExt cx="6096000" cy="2625485"/>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1268361"/>
              <a:ext cx="2906057" cy="19320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1219200"/>
              <a:ext cx="2971800"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3379295" y="3259910"/>
              <a:ext cx="2473754" cy="584775"/>
            </a:xfrm>
            <a:prstGeom prst="rect">
              <a:avLst/>
            </a:prstGeom>
          </p:spPr>
          <p:txBody>
            <a:bodyPr wrap="none">
              <a:spAutoFit/>
            </a:bodyPr>
            <a:lstStyle/>
            <a:p>
              <a:r>
                <a:rPr lang="en-US" sz="1600" b="1" dirty="0">
                  <a:cs typeface="Arial" pitchFamily="34" charset="0"/>
                </a:rPr>
                <a:t>Performance </a:t>
              </a:r>
              <a:r>
                <a:rPr lang="en-US" sz="1600" b="1" dirty="0" smtClean="0">
                  <a:solidFill>
                    <a:prstClr val="black"/>
                  </a:solidFill>
                  <a:cs typeface="Arial" pitchFamily="34" charset="0"/>
                </a:rPr>
                <a:t>with/without</a:t>
              </a:r>
            </a:p>
            <a:p>
              <a:pPr algn="ctr"/>
              <a:r>
                <a:rPr lang="en-US" sz="1600" b="1" dirty="0" smtClean="0">
                  <a:solidFill>
                    <a:prstClr val="black"/>
                  </a:solidFill>
                  <a:cs typeface="Arial" pitchFamily="34" charset="0"/>
                </a:rPr>
                <a:t> </a:t>
              </a:r>
              <a:r>
                <a:rPr lang="en-US" sz="1600" b="1" dirty="0">
                  <a:solidFill>
                    <a:prstClr val="black"/>
                  </a:solidFill>
                  <a:cs typeface="Arial" pitchFamily="34" charset="0"/>
                </a:rPr>
                <a:t>data </a:t>
              </a:r>
              <a:r>
                <a:rPr lang="en-US" sz="1600" b="1" dirty="0" smtClean="0">
                  <a:solidFill>
                    <a:prstClr val="black"/>
                  </a:solidFill>
                  <a:cs typeface="Arial" pitchFamily="34" charset="0"/>
                </a:rPr>
                <a:t>caching </a:t>
              </a:r>
              <a:endParaRPr lang="en-US" sz="1600" b="1" dirty="0"/>
            </a:p>
          </p:txBody>
        </p:sp>
        <p:sp>
          <p:nvSpPr>
            <p:cNvPr id="11" name="Rectangle 10"/>
            <p:cNvSpPr/>
            <p:nvPr/>
          </p:nvSpPr>
          <p:spPr>
            <a:xfrm>
              <a:off x="5853049" y="3259910"/>
              <a:ext cx="3000501" cy="338554"/>
            </a:xfrm>
            <a:prstGeom prst="rect">
              <a:avLst/>
            </a:prstGeom>
          </p:spPr>
          <p:txBody>
            <a:bodyPr wrap="none">
              <a:spAutoFit/>
            </a:bodyPr>
            <a:lstStyle/>
            <a:p>
              <a:r>
                <a:rPr lang="en-US" sz="1600" b="1" dirty="0" smtClean="0">
                  <a:cs typeface="Arial" pitchFamily="34" charset="0"/>
                </a:rPr>
                <a:t>Speedup gained using data cache</a:t>
              </a:r>
              <a:endParaRPr lang="en-US" sz="1600" b="1" dirty="0"/>
            </a:p>
          </p:txBody>
        </p:sp>
      </p:grpSp>
      <p:grpSp>
        <p:nvGrpSpPr>
          <p:cNvPr id="7" name="Group 6"/>
          <p:cNvGrpSpPr/>
          <p:nvPr/>
        </p:nvGrpSpPr>
        <p:grpSpPr>
          <a:xfrm>
            <a:off x="4980127" y="10494218"/>
            <a:ext cx="6708960" cy="2510413"/>
            <a:chOff x="303633" y="3864818"/>
            <a:chExt cx="6708960" cy="2510413"/>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377" y="3864818"/>
              <a:ext cx="3017216" cy="19811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33" y="3864818"/>
              <a:ext cx="3429000" cy="2057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1241926" y="6019800"/>
              <a:ext cx="1552413" cy="338554"/>
            </a:xfrm>
            <a:prstGeom prst="rect">
              <a:avLst/>
            </a:prstGeom>
          </p:spPr>
          <p:txBody>
            <a:bodyPr wrap="none">
              <a:spAutoFit/>
            </a:bodyPr>
            <a:lstStyle/>
            <a:p>
              <a:r>
                <a:rPr lang="en-US" sz="1600" b="1" dirty="0" smtClean="0">
                  <a:cs typeface="Arial" pitchFamily="34" charset="0"/>
                </a:rPr>
                <a:t>Scaling speedup</a:t>
              </a:r>
              <a:endParaRPr lang="en-US" sz="1600" b="1" dirty="0"/>
            </a:p>
          </p:txBody>
        </p:sp>
        <p:sp>
          <p:nvSpPr>
            <p:cNvPr id="13" name="Rectangle 12"/>
            <p:cNvSpPr/>
            <p:nvPr/>
          </p:nvSpPr>
          <p:spPr>
            <a:xfrm>
              <a:off x="4077152" y="6036677"/>
              <a:ext cx="2853666" cy="338554"/>
            </a:xfrm>
            <a:prstGeom prst="rect">
              <a:avLst/>
            </a:prstGeom>
          </p:spPr>
          <p:txBody>
            <a:bodyPr wrap="none">
              <a:spAutoFit/>
            </a:bodyPr>
            <a:lstStyle/>
            <a:p>
              <a:r>
                <a:rPr lang="en-US" sz="1600" b="1" dirty="0" smtClean="0">
                  <a:cs typeface="Arial" pitchFamily="34" charset="0"/>
                </a:rPr>
                <a:t>Increasing number of iterations</a:t>
              </a:r>
              <a:endParaRPr lang="en-US" sz="1600" b="1" dirty="0"/>
            </a:p>
          </p:txBody>
        </p:sp>
      </p:grpSp>
      <p:pic>
        <p:nvPicPr>
          <p:cNvPr id="14" name="Picture 13" descr="k-means.png"/>
          <p:cNvPicPr>
            <a:picLocks noChangeAspect="1"/>
          </p:cNvPicPr>
          <p:nvPr/>
        </p:nvPicPr>
        <p:blipFill>
          <a:blip r:embed="rId8" cstate="print"/>
          <a:stretch>
            <a:fillRect/>
          </a:stretch>
        </p:blipFill>
        <p:spPr>
          <a:xfrm>
            <a:off x="4980127" y="8044010"/>
            <a:ext cx="2405563" cy="2014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Rectangle 18"/>
          <p:cNvSpPr/>
          <p:nvPr/>
        </p:nvSpPr>
        <p:spPr>
          <a:xfrm>
            <a:off x="5257800" y="2842460"/>
            <a:ext cx="3429000" cy="307777"/>
          </a:xfrm>
          <a:prstGeom prst="rect">
            <a:avLst/>
          </a:prstGeom>
        </p:spPr>
        <p:txBody>
          <a:bodyPr wrap="square">
            <a:spAutoFit/>
          </a:bodyPr>
          <a:lstStyle/>
          <a:p>
            <a:pPr algn="ctr"/>
            <a:r>
              <a:rPr lang="en-US" sz="1400" b="1" dirty="0" smtClean="0">
                <a:cs typeface="Arial" pitchFamily="34" charset="0"/>
              </a:rPr>
              <a:t>Number of Executing Map Task Histogram</a:t>
            </a:r>
            <a:endParaRPr lang="en-US" sz="1400" b="1" dirty="0"/>
          </a:p>
        </p:txBody>
      </p:sp>
      <p:sp>
        <p:nvSpPr>
          <p:cNvPr id="20" name="Rectangle 19"/>
          <p:cNvSpPr/>
          <p:nvPr/>
        </p:nvSpPr>
        <p:spPr>
          <a:xfrm>
            <a:off x="457200" y="5864698"/>
            <a:ext cx="3429000" cy="307777"/>
          </a:xfrm>
          <a:prstGeom prst="rect">
            <a:avLst/>
          </a:prstGeom>
        </p:spPr>
        <p:txBody>
          <a:bodyPr wrap="square">
            <a:spAutoFit/>
          </a:bodyPr>
          <a:lstStyle/>
          <a:p>
            <a:pPr algn="ctr"/>
            <a:r>
              <a:rPr lang="en-US" sz="1400" b="1" dirty="0" smtClean="0">
                <a:cs typeface="Arial" pitchFamily="34" charset="0"/>
              </a:rPr>
              <a:t>Strong Scaling with 128M </a:t>
            </a:r>
            <a:r>
              <a:rPr lang="en-US" sz="1400" b="1" dirty="0">
                <a:cs typeface="Arial" pitchFamily="34" charset="0"/>
              </a:rPr>
              <a:t>D</a:t>
            </a:r>
            <a:r>
              <a:rPr lang="en-US" sz="1400" b="1" dirty="0" smtClean="0">
                <a:cs typeface="Arial" pitchFamily="34" charset="0"/>
              </a:rPr>
              <a:t>ata </a:t>
            </a:r>
            <a:r>
              <a:rPr lang="en-US" sz="1400" b="1" dirty="0">
                <a:cs typeface="Arial" pitchFamily="34" charset="0"/>
              </a:rPr>
              <a:t>P</a:t>
            </a:r>
            <a:r>
              <a:rPr lang="en-US" sz="1400" b="1" dirty="0" smtClean="0">
                <a:cs typeface="Arial" pitchFamily="34" charset="0"/>
              </a:rPr>
              <a:t>oints</a:t>
            </a:r>
            <a:endParaRPr lang="en-US" sz="1400" b="1" dirty="0"/>
          </a:p>
        </p:txBody>
      </p:sp>
      <p:sp>
        <p:nvSpPr>
          <p:cNvPr id="21" name="Rectangle 20"/>
          <p:cNvSpPr/>
          <p:nvPr/>
        </p:nvSpPr>
        <p:spPr>
          <a:xfrm>
            <a:off x="5143500" y="6012632"/>
            <a:ext cx="3429000" cy="307777"/>
          </a:xfrm>
          <a:prstGeom prst="rect">
            <a:avLst/>
          </a:prstGeom>
        </p:spPr>
        <p:txBody>
          <a:bodyPr wrap="square">
            <a:spAutoFit/>
          </a:bodyPr>
          <a:lstStyle/>
          <a:p>
            <a:pPr algn="ctr"/>
            <a:r>
              <a:rPr lang="en-US" sz="1400" b="1" dirty="0" smtClean="0">
                <a:cs typeface="Arial" pitchFamily="34" charset="0"/>
              </a:rPr>
              <a:t>Weak Scaling</a:t>
            </a:r>
            <a:endParaRPr lang="en-US" sz="1400" b="1" dirty="0"/>
          </a:p>
        </p:txBody>
      </p:sp>
      <p:sp>
        <p:nvSpPr>
          <p:cNvPr id="22" name="Rectangle 21"/>
          <p:cNvSpPr/>
          <p:nvPr/>
        </p:nvSpPr>
        <p:spPr>
          <a:xfrm>
            <a:off x="990600" y="2834402"/>
            <a:ext cx="3429000" cy="307777"/>
          </a:xfrm>
          <a:prstGeom prst="rect">
            <a:avLst/>
          </a:prstGeom>
        </p:spPr>
        <p:txBody>
          <a:bodyPr wrap="square">
            <a:spAutoFit/>
          </a:bodyPr>
          <a:lstStyle/>
          <a:p>
            <a:pPr algn="ctr"/>
            <a:r>
              <a:rPr lang="en-US" sz="1400" b="1" dirty="0" smtClean="0">
                <a:cs typeface="Arial" pitchFamily="34" charset="0"/>
              </a:rPr>
              <a:t>Task Execution Time Histogram</a:t>
            </a:r>
            <a:endParaRPr lang="en-US" sz="1400" b="1" dirty="0"/>
          </a:p>
        </p:txBody>
      </p:sp>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838200"/>
            <a:ext cx="8229600" cy="202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3238244"/>
            <a:ext cx="9109075" cy="278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29199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dirty="0" err="1" smtClean="0"/>
              <a:t>Kmeans</a:t>
            </a:r>
            <a:r>
              <a:rPr lang="en-US" dirty="0" smtClean="0"/>
              <a:t> Speedup from 32 cores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772657154"/>
              </p:ext>
            </p:extLst>
          </p:nvPr>
        </p:nvGraphicFramePr>
        <p:xfrm>
          <a:off x="685800" y="457200"/>
          <a:ext cx="7467600"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3836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Performance – Multi Dimensional Scaling</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3" name="Group 2"/>
          <p:cNvGrpSpPr/>
          <p:nvPr/>
        </p:nvGrpSpPr>
        <p:grpSpPr>
          <a:xfrm>
            <a:off x="7572094" y="7848600"/>
            <a:ext cx="6096000" cy="2625485"/>
            <a:chOff x="2895600" y="1219200"/>
            <a:chExt cx="6096000" cy="2625485"/>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1268361"/>
              <a:ext cx="2906057" cy="19320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1219200"/>
              <a:ext cx="2971800" cy="190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9"/>
            <p:cNvSpPr/>
            <p:nvPr/>
          </p:nvSpPr>
          <p:spPr>
            <a:xfrm>
              <a:off x="3379295" y="3259910"/>
              <a:ext cx="2473754" cy="584775"/>
            </a:xfrm>
            <a:prstGeom prst="rect">
              <a:avLst/>
            </a:prstGeom>
          </p:spPr>
          <p:txBody>
            <a:bodyPr wrap="none">
              <a:spAutoFit/>
            </a:bodyPr>
            <a:lstStyle/>
            <a:p>
              <a:r>
                <a:rPr lang="en-US" sz="1600" b="1" dirty="0">
                  <a:cs typeface="Arial" pitchFamily="34" charset="0"/>
                </a:rPr>
                <a:t>Performance </a:t>
              </a:r>
              <a:r>
                <a:rPr lang="en-US" sz="1600" b="1" dirty="0" smtClean="0">
                  <a:solidFill>
                    <a:prstClr val="black"/>
                  </a:solidFill>
                  <a:cs typeface="Arial" pitchFamily="34" charset="0"/>
                </a:rPr>
                <a:t>with/without</a:t>
              </a:r>
            </a:p>
            <a:p>
              <a:pPr algn="ctr"/>
              <a:r>
                <a:rPr lang="en-US" sz="1600" b="1" dirty="0" smtClean="0">
                  <a:solidFill>
                    <a:prstClr val="black"/>
                  </a:solidFill>
                  <a:cs typeface="Arial" pitchFamily="34" charset="0"/>
                </a:rPr>
                <a:t> </a:t>
              </a:r>
              <a:r>
                <a:rPr lang="en-US" sz="1600" b="1" dirty="0">
                  <a:solidFill>
                    <a:prstClr val="black"/>
                  </a:solidFill>
                  <a:cs typeface="Arial" pitchFamily="34" charset="0"/>
                </a:rPr>
                <a:t>data </a:t>
              </a:r>
              <a:r>
                <a:rPr lang="en-US" sz="1600" b="1" dirty="0" smtClean="0">
                  <a:solidFill>
                    <a:prstClr val="black"/>
                  </a:solidFill>
                  <a:cs typeface="Arial" pitchFamily="34" charset="0"/>
                </a:rPr>
                <a:t>caching </a:t>
              </a:r>
              <a:endParaRPr lang="en-US" sz="1600" b="1" dirty="0"/>
            </a:p>
          </p:txBody>
        </p:sp>
        <p:sp>
          <p:nvSpPr>
            <p:cNvPr id="11" name="Rectangle 10"/>
            <p:cNvSpPr/>
            <p:nvPr/>
          </p:nvSpPr>
          <p:spPr>
            <a:xfrm>
              <a:off x="5853049" y="3259910"/>
              <a:ext cx="3000501" cy="338554"/>
            </a:xfrm>
            <a:prstGeom prst="rect">
              <a:avLst/>
            </a:prstGeom>
          </p:spPr>
          <p:txBody>
            <a:bodyPr wrap="none">
              <a:spAutoFit/>
            </a:bodyPr>
            <a:lstStyle/>
            <a:p>
              <a:r>
                <a:rPr lang="en-US" sz="1600" b="1" dirty="0" smtClean="0">
                  <a:cs typeface="Arial" pitchFamily="34" charset="0"/>
                </a:rPr>
                <a:t>Speedup gained using data cache</a:t>
              </a:r>
              <a:endParaRPr lang="en-US" sz="1600" b="1" dirty="0"/>
            </a:p>
          </p:txBody>
        </p:sp>
      </p:grpSp>
      <p:grpSp>
        <p:nvGrpSpPr>
          <p:cNvPr id="7" name="Group 6"/>
          <p:cNvGrpSpPr/>
          <p:nvPr/>
        </p:nvGrpSpPr>
        <p:grpSpPr>
          <a:xfrm>
            <a:off x="4980127" y="10494218"/>
            <a:ext cx="6708960" cy="2510413"/>
            <a:chOff x="303633" y="3864818"/>
            <a:chExt cx="6708960" cy="2510413"/>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377" y="3864818"/>
              <a:ext cx="3017216" cy="19811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33" y="3864818"/>
              <a:ext cx="3429000" cy="2057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1241926" y="6019800"/>
              <a:ext cx="1552413" cy="338554"/>
            </a:xfrm>
            <a:prstGeom prst="rect">
              <a:avLst/>
            </a:prstGeom>
          </p:spPr>
          <p:txBody>
            <a:bodyPr wrap="none">
              <a:spAutoFit/>
            </a:bodyPr>
            <a:lstStyle/>
            <a:p>
              <a:r>
                <a:rPr lang="en-US" sz="1600" b="1" dirty="0" smtClean="0">
                  <a:cs typeface="Arial" pitchFamily="34" charset="0"/>
                </a:rPr>
                <a:t>Scaling speedup</a:t>
              </a:r>
              <a:endParaRPr lang="en-US" sz="1600" b="1" dirty="0"/>
            </a:p>
          </p:txBody>
        </p:sp>
        <p:sp>
          <p:nvSpPr>
            <p:cNvPr id="13" name="Rectangle 12"/>
            <p:cNvSpPr/>
            <p:nvPr/>
          </p:nvSpPr>
          <p:spPr>
            <a:xfrm>
              <a:off x="4077152" y="6036677"/>
              <a:ext cx="2853666" cy="338554"/>
            </a:xfrm>
            <a:prstGeom prst="rect">
              <a:avLst/>
            </a:prstGeom>
          </p:spPr>
          <p:txBody>
            <a:bodyPr wrap="none">
              <a:spAutoFit/>
            </a:bodyPr>
            <a:lstStyle/>
            <a:p>
              <a:r>
                <a:rPr lang="en-US" sz="1600" b="1" dirty="0" smtClean="0">
                  <a:cs typeface="Arial" pitchFamily="34" charset="0"/>
                </a:rPr>
                <a:t>Increasing number of iterations</a:t>
              </a:r>
              <a:endParaRPr lang="en-US" sz="1600" b="1" dirty="0"/>
            </a:p>
          </p:txBody>
        </p:sp>
      </p:grpSp>
      <p:pic>
        <p:nvPicPr>
          <p:cNvPr id="14" name="Picture 13" descr="k-means.png"/>
          <p:cNvPicPr>
            <a:picLocks noChangeAspect="1"/>
          </p:cNvPicPr>
          <p:nvPr/>
        </p:nvPicPr>
        <p:blipFill>
          <a:blip r:embed="rId8" cstate="print"/>
          <a:stretch>
            <a:fillRect/>
          </a:stretch>
        </p:blipFill>
        <p:spPr>
          <a:xfrm>
            <a:off x="4980127" y="8044010"/>
            <a:ext cx="2405563" cy="20145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Group 8"/>
          <p:cNvGrpSpPr/>
          <p:nvPr/>
        </p:nvGrpSpPr>
        <p:grpSpPr>
          <a:xfrm>
            <a:off x="-272478" y="1295400"/>
            <a:ext cx="9753600" cy="4724400"/>
            <a:chOff x="-76200" y="1295400"/>
            <a:chExt cx="9753600" cy="4724400"/>
          </a:xfrm>
        </p:grpSpPr>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966" y="1295400"/>
              <a:ext cx="8256713" cy="19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3581400"/>
              <a:ext cx="836323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6200" y="3200400"/>
              <a:ext cx="3429000" cy="307777"/>
            </a:xfrm>
            <a:prstGeom prst="rect">
              <a:avLst/>
            </a:prstGeom>
          </p:spPr>
          <p:txBody>
            <a:bodyPr wrap="square">
              <a:spAutoFit/>
            </a:bodyPr>
            <a:lstStyle/>
            <a:p>
              <a:pPr algn="ctr"/>
              <a:r>
                <a:rPr lang="en-US" sz="1400" b="1" dirty="0" smtClean="0">
                  <a:cs typeface="Arial" pitchFamily="34" charset="0"/>
                </a:rPr>
                <a:t>Azure Instance Type Study</a:t>
              </a:r>
              <a:endParaRPr lang="en-US" sz="1400" b="1" dirty="0"/>
            </a:p>
          </p:txBody>
        </p:sp>
        <p:sp>
          <p:nvSpPr>
            <p:cNvPr id="19" name="Rectangle 18"/>
            <p:cNvSpPr/>
            <p:nvPr/>
          </p:nvSpPr>
          <p:spPr>
            <a:xfrm>
              <a:off x="6248400" y="5712023"/>
              <a:ext cx="3429000" cy="307777"/>
            </a:xfrm>
            <a:prstGeom prst="rect">
              <a:avLst/>
            </a:prstGeom>
          </p:spPr>
          <p:txBody>
            <a:bodyPr wrap="square">
              <a:spAutoFit/>
            </a:bodyPr>
            <a:lstStyle/>
            <a:p>
              <a:pPr algn="ctr"/>
              <a:r>
                <a:rPr lang="en-US" sz="1400" b="1" dirty="0" smtClean="0">
                  <a:cs typeface="Arial" pitchFamily="34" charset="0"/>
                </a:rPr>
                <a:t>Increasing Number of Iterations</a:t>
              </a:r>
              <a:endParaRPr lang="en-US" sz="1400" b="1" dirty="0"/>
            </a:p>
          </p:txBody>
        </p:sp>
        <p:sp>
          <p:nvSpPr>
            <p:cNvPr id="20" name="Rectangle 19"/>
            <p:cNvSpPr/>
            <p:nvPr/>
          </p:nvSpPr>
          <p:spPr>
            <a:xfrm>
              <a:off x="5918420" y="3229510"/>
              <a:ext cx="3429000" cy="307777"/>
            </a:xfrm>
            <a:prstGeom prst="rect">
              <a:avLst/>
            </a:prstGeom>
          </p:spPr>
          <p:txBody>
            <a:bodyPr wrap="square">
              <a:spAutoFit/>
            </a:bodyPr>
            <a:lstStyle/>
            <a:p>
              <a:pPr algn="ctr"/>
              <a:r>
                <a:rPr lang="en-US" sz="1400" b="1" dirty="0" smtClean="0">
                  <a:cs typeface="Arial" pitchFamily="34" charset="0"/>
                </a:rPr>
                <a:t>Number of Executing Map Task Histogram</a:t>
              </a:r>
              <a:endParaRPr lang="en-US" sz="1400" b="1" dirty="0"/>
            </a:p>
          </p:txBody>
        </p:sp>
        <p:sp>
          <p:nvSpPr>
            <p:cNvPr id="21" name="Rectangle 20"/>
            <p:cNvSpPr/>
            <p:nvPr/>
          </p:nvSpPr>
          <p:spPr>
            <a:xfrm>
              <a:off x="304800" y="5712023"/>
              <a:ext cx="3429000" cy="307777"/>
            </a:xfrm>
            <a:prstGeom prst="rect">
              <a:avLst/>
            </a:prstGeom>
          </p:spPr>
          <p:txBody>
            <a:bodyPr wrap="square">
              <a:spAutoFit/>
            </a:bodyPr>
            <a:lstStyle/>
            <a:p>
              <a:pPr algn="ctr"/>
              <a:r>
                <a:rPr lang="en-US" sz="1400" b="1" dirty="0" smtClean="0">
                  <a:cs typeface="Arial" pitchFamily="34" charset="0"/>
                </a:rPr>
                <a:t>Weak Scaling</a:t>
              </a:r>
              <a:endParaRPr lang="en-US" sz="1400" b="1" dirty="0"/>
            </a:p>
          </p:txBody>
        </p:sp>
        <p:sp>
          <p:nvSpPr>
            <p:cNvPr id="22" name="Rectangle 21"/>
            <p:cNvSpPr/>
            <p:nvPr/>
          </p:nvSpPr>
          <p:spPr>
            <a:xfrm>
              <a:off x="3429000" y="5712023"/>
              <a:ext cx="3429000" cy="307777"/>
            </a:xfrm>
            <a:prstGeom prst="rect">
              <a:avLst/>
            </a:prstGeom>
          </p:spPr>
          <p:txBody>
            <a:bodyPr wrap="square">
              <a:spAutoFit/>
            </a:bodyPr>
            <a:lstStyle/>
            <a:p>
              <a:pPr algn="ctr"/>
              <a:r>
                <a:rPr lang="en-US" sz="1400" b="1" dirty="0" smtClean="0">
                  <a:cs typeface="Arial" pitchFamily="34" charset="0"/>
                </a:rPr>
                <a:t>Data Size Scaling</a:t>
              </a:r>
              <a:endParaRPr lang="en-US" sz="1400" b="1" dirty="0"/>
            </a:p>
          </p:txBody>
        </p:sp>
        <p:sp>
          <p:nvSpPr>
            <p:cNvPr id="24" name="Rectangle 23"/>
            <p:cNvSpPr/>
            <p:nvPr/>
          </p:nvSpPr>
          <p:spPr>
            <a:xfrm>
              <a:off x="2819400" y="3200400"/>
              <a:ext cx="3429000" cy="307777"/>
            </a:xfrm>
            <a:prstGeom prst="rect">
              <a:avLst/>
            </a:prstGeom>
          </p:spPr>
          <p:txBody>
            <a:bodyPr wrap="square">
              <a:spAutoFit/>
            </a:bodyPr>
            <a:lstStyle/>
            <a:p>
              <a:pPr algn="ctr"/>
              <a:r>
                <a:rPr lang="en-US" sz="1400" b="1" dirty="0" smtClean="0">
                  <a:cs typeface="Arial" pitchFamily="34" charset="0"/>
                </a:rPr>
                <a:t>Task Execution Time Histogram</a:t>
              </a:r>
              <a:endParaRPr lang="en-US" sz="1400" b="1" dirty="0"/>
            </a:p>
          </p:txBody>
        </p:sp>
      </p:grpSp>
    </p:spTree>
    <p:custDataLst>
      <p:tags r:id="rId1"/>
    </p:custDataLst>
    <p:extLst>
      <p:ext uri="{BB962C8B-B14F-4D97-AF65-F5344CB8AC3E}">
        <p14:creationId xmlns:p14="http://schemas.microsoft.com/office/powerpoint/2010/main" val="271265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dirty="0" smtClean="0"/>
              <a:t>Topics Covered</a:t>
            </a:r>
            <a:endParaRPr lang="en-US" dirty="0"/>
          </a:p>
        </p:txBody>
      </p:sp>
      <p:sp>
        <p:nvSpPr>
          <p:cNvPr id="3" name="Content Placeholder 2"/>
          <p:cNvSpPr>
            <a:spLocks noGrp="1"/>
          </p:cNvSpPr>
          <p:nvPr>
            <p:ph idx="1"/>
          </p:nvPr>
        </p:nvSpPr>
        <p:spPr>
          <a:xfrm>
            <a:off x="3928" y="1066800"/>
            <a:ext cx="9140072" cy="5181600"/>
          </a:xfrm>
        </p:spPr>
        <p:txBody>
          <a:bodyPr/>
          <a:lstStyle/>
          <a:p>
            <a:r>
              <a:rPr lang="en-US" sz="2800" dirty="0"/>
              <a:t>Broad Overview: Trends from </a:t>
            </a:r>
            <a:r>
              <a:rPr lang="en-US" sz="2800" b="1" dirty="0"/>
              <a:t>Data Deluge </a:t>
            </a:r>
            <a:r>
              <a:rPr lang="en-US" sz="2800" dirty="0"/>
              <a:t>to </a:t>
            </a:r>
            <a:r>
              <a:rPr lang="en-US" sz="2800" b="1" dirty="0"/>
              <a:t>Clouds</a:t>
            </a:r>
          </a:p>
          <a:p>
            <a:r>
              <a:rPr lang="en-US" sz="2800" b="1" dirty="0"/>
              <a:t>Clouds</a:t>
            </a:r>
            <a:r>
              <a:rPr lang="en-US" sz="2800" dirty="0"/>
              <a:t>, </a:t>
            </a:r>
            <a:r>
              <a:rPr lang="en-US" sz="2800" b="1" dirty="0"/>
              <a:t>Grids</a:t>
            </a:r>
            <a:r>
              <a:rPr lang="en-US" sz="2800" dirty="0"/>
              <a:t> and</a:t>
            </a:r>
            <a:r>
              <a:rPr lang="en-US" sz="2800" b="1" dirty="0"/>
              <a:t> Supercomputers</a:t>
            </a:r>
            <a:r>
              <a:rPr lang="en-US" sz="2800" dirty="0"/>
              <a:t>: Infrastructure and Applications that work on clouds</a:t>
            </a:r>
          </a:p>
          <a:p>
            <a:r>
              <a:rPr lang="en-US" sz="2800" b="1" dirty="0"/>
              <a:t>MapReduce</a:t>
            </a:r>
            <a:r>
              <a:rPr lang="en-US" sz="2800" dirty="0"/>
              <a:t> and </a:t>
            </a:r>
            <a:r>
              <a:rPr lang="en-US" sz="2800" b="1" dirty="0"/>
              <a:t>Iterative MapReduce </a:t>
            </a:r>
            <a:r>
              <a:rPr lang="en-US" sz="2800" dirty="0"/>
              <a:t>for non trivial parallel applications on Clouds</a:t>
            </a:r>
          </a:p>
          <a:p>
            <a:r>
              <a:rPr lang="en-US" sz="2800" b="1" dirty="0"/>
              <a:t>Internet of Things</a:t>
            </a:r>
            <a:r>
              <a:rPr lang="en-US" sz="2800" dirty="0"/>
              <a:t>: Sensor Grids supported as pleasingly parallel applications on clouds</a:t>
            </a:r>
          </a:p>
          <a:p>
            <a:r>
              <a:rPr lang="en-US" sz="2800" b="1" dirty="0"/>
              <a:t>Polar Science </a:t>
            </a:r>
            <a:r>
              <a:rPr lang="en-US" sz="2800" dirty="0"/>
              <a:t>and </a:t>
            </a:r>
            <a:r>
              <a:rPr lang="en-US" sz="2800" b="1" dirty="0"/>
              <a:t>Earthquake Science</a:t>
            </a:r>
            <a:r>
              <a:rPr lang="en-US" sz="2800" dirty="0"/>
              <a:t>: From GPU to Cloud</a:t>
            </a:r>
          </a:p>
          <a:p>
            <a:r>
              <a:rPr lang="en-US" sz="2800" smtClean="0"/>
              <a:t>Architecture </a:t>
            </a:r>
            <a:r>
              <a:rPr lang="en-US" sz="2800" dirty="0"/>
              <a:t>of </a:t>
            </a:r>
            <a:r>
              <a:rPr lang="en-US" sz="2800" b="1" dirty="0"/>
              <a:t>Data-Intensive  </a:t>
            </a:r>
            <a:r>
              <a:rPr lang="en-US" sz="2800" b="1" dirty="0" smtClean="0"/>
              <a:t>Clouds</a:t>
            </a:r>
            <a:endParaRPr lang="en-US" sz="2800" b="1" dirty="0"/>
          </a:p>
          <a:p>
            <a:r>
              <a:rPr lang="en-US" sz="2800" b="1" dirty="0" smtClean="0"/>
              <a:t>FutureGrid</a:t>
            </a:r>
            <a:r>
              <a:rPr lang="en-US" sz="2800" dirty="0" smtClean="0"/>
              <a:t> </a:t>
            </a:r>
            <a:r>
              <a:rPr lang="en-US" sz="2800" dirty="0"/>
              <a:t>in a Nutshell</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547194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Internet of Things: Sensor Grids supported as pleasingly parallel applications on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20</a:t>
            </a:fld>
            <a:endParaRPr lang="en-US"/>
          </a:p>
        </p:txBody>
      </p:sp>
    </p:spTree>
    <p:extLst>
      <p:ext uri="{BB962C8B-B14F-4D97-AF65-F5344CB8AC3E}">
        <p14:creationId xmlns:p14="http://schemas.microsoft.com/office/powerpoint/2010/main" val="2166559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dirty="0" smtClean="0"/>
              <a:t>Internet of Things/Sensors and Clouds</a:t>
            </a:r>
            <a:endParaRPr lang="en-US" dirty="0"/>
          </a:p>
        </p:txBody>
      </p:sp>
      <p:sp>
        <p:nvSpPr>
          <p:cNvPr id="3" name="Content Placeholder 2"/>
          <p:cNvSpPr>
            <a:spLocks noGrp="1"/>
          </p:cNvSpPr>
          <p:nvPr>
            <p:ph idx="1"/>
          </p:nvPr>
        </p:nvSpPr>
        <p:spPr>
          <a:xfrm>
            <a:off x="33528" y="762000"/>
            <a:ext cx="9067800" cy="4525963"/>
          </a:xfrm>
        </p:spPr>
        <p:txBody>
          <a:bodyPr/>
          <a:lstStyle/>
          <a:p>
            <a:r>
              <a:rPr lang="en-US" sz="2800" dirty="0" smtClean="0"/>
              <a:t>A </a:t>
            </a:r>
            <a:r>
              <a:rPr lang="en-US" sz="2800" b="1" dirty="0" smtClean="0"/>
              <a:t>sensor</a:t>
            </a:r>
            <a:r>
              <a:rPr lang="en-US" sz="2800" dirty="0" smtClean="0"/>
              <a:t> is any source or sink of time series</a:t>
            </a:r>
          </a:p>
          <a:p>
            <a:pPr lvl="1"/>
            <a:r>
              <a:rPr lang="en-US" sz="2400" dirty="0" smtClean="0"/>
              <a:t>In the thin client era, smart phones, Kindles, tablets, Kinects, web-cams are sensors</a:t>
            </a:r>
          </a:p>
          <a:p>
            <a:pPr lvl="1"/>
            <a:r>
              <a:rPr lang="en-US" sz="2400" dirty="0" smtClean="0"/>
              <a:t>Robots, distributed instruments such as environmental measures are sensors</a:t>
            </a:r>
          </a:p>
          <a:p>
            <a:pPr lvl="1"/>
            <a:r>
              <a:rPr lang="en-US" sz="2400" dirty="0" smtClean="0"/>
              <a:t>Web pages, </a:t>
            </a:r>
            <a:r>
              <a:rPr lang="en-US" sz="2400" dirty="0" err="1" smtClean="0"/>
              <a:t>Googledocs</a:t>
            </a:r>
            <a:r>
              <a:rPr lang="en-US" sz="2400" dirty="0" smtClean="0"/>
              <a:t>, Office 365, WebEx are sensors</a:t>
            </a:r>
          </a:p>
          <a:p>
            <a:pPr lvl="1"/>
            <a:r>
              <a:rPr lang="en-US" sz="2400" dirty="0" smtClean="0"/>
              <a:t>Ubiquitous/Smart Cities/Homes are full of sensors</a:t>
            </a:r>
          </a:p>
          <a:p>
            <a:pPr lvl="1"/>
            <a:r>
              <a:rPr lang="en-US" sz="2400" dirty="0" smtClean="0"/>
              <a:t>Things are Sensors with an IP address</a:t>
            </a:r>
          </a:p>
          <a:p>
            <a:r>
              <a:rPr lang="en-US" sz="2800" dirty="0" smtClean="0"/>
              <a:t>Sensors/Things – being intrinsically distributed are </a:t>
            </a:r>
            <a:r>
              <a:rPr lang="en-US" sz="2800" b="1" dirty="0" smtClean="0"/>
              <a:t>Grids</a:t>
            </a:r>
          </a:p>
          <a:p>
            <a:r>
              <a:rPr lang="en-US" sz="2800" dirty="0" smtClean="0"/>
              <a:t>However natural implementation uses </a:t>
            </a:r>
            <a:r>
              <a:rPr lang="en-US" sz="2800" b="1" dirty="0" smtClean="0"/>
              <a:t>clouds</a:t>
            </a:r>
            <a:r>
              <a:rPr lang="en-US" sz="2800" dirty="0" smtClean="0"/>
              <a:t> to consolidate and control and collaborate with sensors</a:t>
            </a:r>
          </a:p>
          <a:p>
            <a:r>
              <a:rPr lang="en-US" sz="2800" dirty="0" smtClean="0"/>
              <a:t>Things/Sensors are typically small and have </a:t>
            </a:r>
            <a:r>
              <a:rPr lang="en-US" sz="2800" b="1" dirty="0" smtClean="0"/>
              <a:t>pleasingly parallel cloud implementations </a:t>
            </a:r>
            <a:endParaRPr lang="en-US" sz="2800"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21</a:t>
            </a:fld>
            <a:endParaRPr lang="en-US"/>
          </a:p>
        </p:txBody>
      </p:sp>
    </p:spTree>
    <p:extLst>
      <p:ext uri="{BB962C8B-B14F-4D97-AF65-F5344CB8AC3E}">
        <p14:creationId xmlns:p14="http://schemas.microsoft.com/office/powerpoint/2010/main" val="1760617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1371600"/>
          </a:xfrm>
        </p:spPr>
        <p:txBody>
          <a:bodyPr>
            <a:normAutofit/>
          </a:bodyPr>
          <a:lstStyle/>
          <a:p>
            <a:r>
              <a:rPr lang="en-US" b="1" dirty="0" smtClean="0"/>
              <a:t>Sensors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3505203"/>
            <a:ext cx="5257799" cy="3067050"/>
          </a:xfrm>
          <a:prstGeom prst="rect">
            <a:avLst/>
          </a:prstGeom>
        </p:spPr>
      </p:pic>
      <p:pic>
        <p:nvPicPr>
          <p:cNvPr id="1030" name="Picture 6"/>
          <p:cNvPicPr>
            <a:picLocks noChangeAspect="1" noChangeArrowheads="1"/>
          </p:cNvPicPr>
          <p:nvPr/>
        </p:nvPicPr>
        <p:blipFill>
          <a:blip r:embed="rId5" cstate="print"/>
          <a:srcRect/>
          <a:stretch>
            <a:fillRect/>
          </a:stretch>
        </p:blipFill>
        <p:spPr bwMode="auto">
          <a:xfrm>
            <a:off x="2362206" y="1524000"/>
            <a:ext cx="1266825" cy="847726"/>
          </a:xfrm>
          <a:prstGeom prst="rect">
            <a:avLst/>
          </a:prstGeom>
          <a:noFill/>
          <a:ln w="9525">
            <a:noFill/>
            <a:miter lim="800000"/>
            <a:headEnd/>
            <a:tailEnd/>
          </a:ln>
        </p:spPr>
      </p:pic>
      <p:sp>
        <p:nvSpPr>
          <p:cNvPr id="12" name="Oval 11"/>
          <p:cNvSpPr/>
          <p:nvPr/>
        </p:nvSpPr>
        <p:spPr>
          <a:xfrm flipV="1">
            <a:off x="4419600" y="4953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943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810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810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772400" y="40386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4191000"/>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2514600"/>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4191000"/>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743200"/>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6019800"/>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743200"/>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7277100" y="331470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4419600"/>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5105400" y="5105400"/>
            <a:ext cx="1752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(MapReduce)</a:t>
            </a:r>
            <a:endParaRPr lang="en-US" sz="2000" b="1" dirty="0">
              <a:solidFill>
                <a:prstClr val="white"/>
              </a:solidFill>
            </a:endParaRPr>
          </a:p>
        </p:txBody>
      </p:sp>
      <p:pic>
        <p:nvPicPr>
          <p:cNvPr id="7170" name="Picture 2"/>
          <p:cNvPicPr>
            <a:picLocks noChangeAspect="1" noChangeArrowheads="1"/>
          </p:cNvPicPr>
          <p:nvPr/>
        </p:nvPicPr>
        <p:blipFill>
          <a:blip r:embed="rId6" cstate="print"/>
          <a:srcRect/>
          <a:stretch>
            <a:fillRect/>
          </a:stretch>
        </p:blipFill>
        <p:spPr bwMode="auto">
          <a:xfrm>
            <a:off x="152400" y="5486400"/>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7" cstate="print"/>
          <a:srcRect/>
          <a:stretch>
            <a:fillRect/>
          </a:stretch>
        </p:blipFill>
        <p:spPr bwMode="auto">
          <a:xfrm>
            <a:off x="7086600" y="4724400"/>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8" cstate="print"/>
          <a:srcRect/>
          <a:stretch>
            <a:fillRect/>
          </a:stretch>
        </p:blipFill>
        <p:spPr bwMode="auto">
          <a:xfrm>
            <a:off x="1381213" y="3576982"/>
            <a:ext cx="1343027" cy="1343024"/>
          </a:xfrm>
          <a:prstGeom prst="rect">
            <a:avLst/>
          </a:prstGeom>
          <a:noFill/>
          <a:ln w="9525">
            <a:noFill/>
            <a:miter lim="800000"/>
            <a:headEnd/>
            <a:tailEnd/>
          </a:ln>
        </p:spPr>
      </p:pic>
      <p:sp>
        <p:nvSpPr>
          <p:cNvPr id="3" name="TextBox 2"/>
          <p:cNvSpPr txBox="1"/>
          <p:nvPr/>
        </p:nvSpPr>
        <p:spPr>
          <a:xfrm>
            <a:off x="365760" y="5198031"/>
            <a:ext cx="2330253" cy="400110"/>
          </a:xfrm>
          <a:prstGeom prst="rect">
            <a:avLst/>
          </a:prstGeom>
          <a:noFill/>
        </p:spPr>
        <p:txBody>
          <a:bodyPr wrap="none" rtlCol="0">
            <a:spAutoFit/>
          </a:bodyPr>
          <a:lstStyle/>
          <a:p>
            <a:r>
              <a:rPr lang="en-US" sz="2000" dirty="0" smtClean="0"/>
              <a:t>A larger sensor ………</a:t>
            </a:r>
            <a:endParaRPr lang="en-US" sz="2000" dirty="0"/>
          </a:p>
        </p:txBody>
      </p:sp>
      <p:graphicFrame>
        <p:nvGraphicFramePr>
          <p:cNvPr id="5" name="Object 4"/>
          <p:cNvGraphicFramePr>
            <a:graphicFrameLocks noGrp="1" noChangeAspect="1"/>
          </p:cNvGraphicFramePr>
          <p:nvPr>
            <p:extLst>
              <p:ext uri="{D42A27DB-BD31-4B8C-83A1-F6EECF244321}">
                <p14:modId xmlns:p14="http://schemas.microsoft.com/office/powerpoint/2010/main" val="187927763"/>
              </p:ext>
            </p:extLst>
          </p:nvPr>
        </p:nvGraphicFramePr>
        <p:xfrm>
          <a:off x="190497" y="1502663"/>
          <a:ext cx="1905006" cy="1607771"/>
        </p:xfrm>
        <a:graphic>
          <a:graphicData uri="http://schemas.openxmlformats.org/presentationml/2006/ole">
            <mc:AlternateContent xmlns:mc="http://schemas.openxmlformats.org/markup-compatibility/2006">
              <mc:Choice xmlns:v="urn:schemas-microsoft-com:vml" Requires="v">
                <p:oleObj spid="_x0000_s9277" name="PhotoImpact" r:id="rId9" imgW="2685714" imgH="2266667" progId="">
                  <p:embed/>
                </p:oleObj>
              </mc:Choice>
              <mc:Fallback>
                <p:oleObj name="PhotoImpact" r:id="rId9" imgW="2685714" imgH="2266667" progId="">
                  <p:embed/>
                  <p:pic>
                    <p:nvPicPr>
                      <p:cNvPr id="0" name=""/>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497" y="1502663"/>
                        <a:ext cx="1905006" cy="1607771"/>
                      </a:xfrm>
                      <a:prstGeom prst="rect">
                        <a:avLst/>
                      </a:prstGeom>
                      <a:noFill/>
                      <a:ln>
                        <a:noFill/>
                      </a:ln>
                      <a:effectLst/>
                    </p:spPr>
                  </p:pic>
                </p:oleObj>
              </mc:Fallback>
            </mc:AlternateContent>
          </a:graphicData>
        </a:graphic>
      </p:graphicFrame>
      <p:pic>
        <p:nvPicPr>
          <p:cNvPr id="29" name="Picture 2" descr="http://reviews.cnet.com/i/tim/2010/06/14/product_005_540x33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1418" y="1099803"/>
            <a:ext cx="2175564" cy="13617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Object 7"/>
          <p:cNvGraphicFramePr>
            <a:graphicFrameLocks noChangeAspect="1"/>
          </p:cNvGraphicFramePr>
          <p:nvPr>
            <p:extLst>
              <p:ext uri="{D42A27DB-BD31-4B8C-83A1-F6EECF244321}">
                <p14:modId xmlns:p14="http://schemas.microsoft.com/office/powerpoint/2010/main" val="168999937"/>
              </p:ext>
            </p:extLst>
          </p:nvPr>
        </p:nvGraphicFramePr>
        <p:xfrm>
          <a:off x="6360155" y="1561696"/>
          <a:ext cx="1193800" cy="971550"/>
        </p:xfrm>
        <a:graphic>
          <a:graphicData uri="http://schemas.openxmlformats.org/presentationml/2006/ole">
            <mc:AlternateContent xmlns:mc="http://schemas.openxmlformats.org/markup-compatibility/2006">
              <mc:Choice xmlns:v="urn:schemas-microsoft-com:vml" Requires="v">
                <p:oleObj spid="_x0000_s9278" name="PhotoImpact" r:id="rId12" imgW="1777778" imgH="1447619" progId="PI3.Image">
                  <p:embed/>
                </p:oleObj>
              </mc:Choice>
              <mc:Fallback>
                <p:oleObj name="PhotoImpact" r:id="rId12" imgW="1777778" imgH="1447619" progId="PI3.Imag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60155" y="1561696"/>
                        <a:ext cx="11938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 name="Rectangle 32"/>
          <p:cNvSpPr/>
          <p:nvPr/>
        </p:nvSpPr>
        <p:spPr>
          <a:xfrm>
            <a:off x="6465766" y="2600226"/>
            <a:ext cx="982577" cy="369332"/>
          </a:xfrm>
          <a:prstGeom prst="rect">
            <a:avLst/>
          </a:prstGeom>
        </p:spPr>
        <p:txBody>
          <a:bodyPr wrap="none">
            <a:spAutoFit/>
          </a:bodyPr>
          <a:lstStyle/>
          <a:p>
            <a:r>
              <a:rPr lang="en-US" dirty="0"/>
              <a:t>RFID </a:t>
            </a:r>
            <a:r>
              <a:rPr lang="en-US" dirty="0" smtClean="0"/>
              <a:t>Tag</a:t>
            </a:r>
            <a:endParaRPr lang="en-US" dirty="0"/>
          </a:p>
        </p:txBody>
      </p:sp>
      <p:graphicFrame>
        <p:nvGraphicFramePr>
          <p:cNvPr id="34" name="Object 6"/>
          <p:cNvGraphicFramePr>
            <a:graphicFrameLocks noChangeAspect="1"/>
          </p:cNvGraphicFramePr>
          <p:nvPr>
            <p:extLst>
              <p:ext uri="{D42A27DB-BD31-4B8C-83A1-F6EECF244321}">
                <p14:modId xmlns:p14="http://schemas.microsoft.com/office/powerpoint/2010/main" val="1028175285"/>
              </p:ext>
            </p:extLst>
          </p:nvPr>
        </p:nvGraphicFramePr>
        <p:xfrm>
          <a:off x="7697417" y="1349007"/>
          <a:ext cx="1170688" cy="1158680"/>
        </p:xfrm>
        <a:graphic>
          <a:graphicData uri="http://schemas.openxmlformats.org/presentationml/2006/ole">
            <mc:AlternateContent xmlns:mc="http://schemas.openxmlformats.org/markup-compatibility/2006">
              <mc:Choice xmlns:v="urn:schemas-microsoft-com:vml" Requires="v">
                <p:oleObj spid="_x0000_s9279" name="PhotoImpact" r:id="rId14" imgW="1857143" imgH="1838095" progId="PI3.Image">
                  <p:embed/>
                </p:oleObj>
              </mc:Choice>
              <mc:Fallback>
                <p:oleObj name="PhotoImpact" r:id="rId14" imgW="1857143" imgH="1838095" progId="PI3.Image">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97417" y="1349007"/>
                        <a:ext cx="1170688" cy="1158680"/>
                      </a:xfrm>
                      <a:prstGeom prst="rect">
                        <a:avLst/>
                      </a:prstGeom>
                      <a:noFill/>
                      <a:ln>
                        <a:noFill/>
                      </a:ln>
                      <a:effectLst/>
                      <a:extLst/>
                    </p:spPr>
                  </p:pic>
                </p:oleObj>
              </mc:Fallback>
            </mc:AlternateContent>
          </a:graphicData>
        </a:graphic>
      </p:graphicFrame>
      <p:sp>
        <p:nvSpPr>
          <p:cNvPr id="35" name="Rectangle 34"/>
          <p:cNvSpPr/>
          <p:nvPr/>
        </p:nvSpPr>
        <p:spPr>
          <a:xfrm>
            <a:off x="7664974" y="2678667"/>
            <a:ext cx="1333185" cy="369332"/>
          </a:xfrm>
          <a:prstGeom prst="rect">
            <a:avLst/>
          </a:prstGeom>
        </p:spPr>
        <p:txBody>
          <a:bodyPr wrap="none">
            <a:spAutoFit/>
          </a:bodyPr>
          <a:lstStyle/>
          <a:p>
            <a:r>
              <a:rPr lang="en-US" dirty="0" smtClean="0"/>
              <a:t>RFID </a:t>
            </a:r>
            <a:r>
              <a:rPr lang="en-US" dirty="0"/>
              <a:t>Reader</a:t>
            </a:r>
          </a:p>
        </p:txBody>
      </p:sp>
    </p:spTree>
    <p:extLst>
      <p:ext uri="{BB962C8B-B14F-4D97-AF65-F5344CB8AC3E}">
        <p14:creationId xmlns:p14="http://schemas.microsoft.com/office/powerpoint/2010/main" val="3919132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192"/>
            <a:ext cx="8991600" cy="1143000"/>
          </a:xfrm>
        </p:spPr>
        <p:txBody>
          <a:bodyPr/>
          <a:lstStyle/>
          <a:p>
            <a:r>
              <a:rPr lang="en-US" sz="4000" dirty="0" smtClean="0"/>
              <a:t>Sensor Grid supported by </a:t>
            </a:r>
            <a:r>
              <a:rPr lang="en-US" sz="4000" dirty="0" err="1" smtClean="0"/>
              <a:t>IoT</a:t>
            </a:r>
            <a:r>
              <a:rPr lang="en-US" sz="4000" dirty="0" smtClean="0"/>
              <a:t> Cloud</a:t>
            </a:r>
            <a:endParaRPr lang="en-US" sz="4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23</a:t>
            </a:fld>
            <a:endParaRPr lang="en-US"/>
          </a:p>
        </p:txBody>
      </p:sp>
      <p:sp>
        <p:nvSpPr>
          <p:cNvPr id="30" name="Rectangle 29"/>
          <p:cNvSpPr/>
          <p:nvPr/>
        </p:nvSpPr>
        <p:spPr>
          <a:xfrm>
            <a:off x="457200" y="1033753"/>
            <a:ext cx="7086600" cy="4174490"/>
          </a:xfrm>
          <a:prstGeom prst="rect">
            <a:avLst/>
          </a:prstGeom>
        </p:spPr>
      </p:sp>
      <p:sp>
        <p:nvSpPr>
          <p:cNvPr id="31" name="Cloud 30"/>
          <p:cNvSpPr/>
          <p:nvPr/>
        </p:nvSpPr>
        <p:spPr>
          <a:xfrm>
            <a:off x="2652843" y="1529032"/>
            <a:ext cx="2416775" cy="2217900"/>
          </a:xfrm>
          <a:prstGeom prst="cloud">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0"/>
              </a:spcAft>
            </a:pPr>
            <a:r>
              <a:rPr lang="en-US" sz="1000">
                <a:effectLst/>
                <a:ea typeface="Calibri"/>
                <a:cs typeface="Times New Roman"/>
              </a:rPr>
              <a:t> </a:t>
            </a:r>
            <a:endParaRPr lang="en-US" sz="1400">
              <a:effectLst/>
              <a:ea typeface="Calibri"/>
              <a:cs typeface="Times New Roman"/>
            </a:endParaRPr>
          </a:p>
        </p:txBody>
      </p:sp>
      <p:sp>
        <p:nvSpPr>
          <p:cNvPr id="32" name="Oval 31"/>
          <p:cNvSpPr/>
          <p:nvPr/>
        </p:nvSpPr>
        <p:spPr>
          <a:xfrm>
            <a:off x="862009" y="1293965"/>
            <a:ext cx="969098" cy="408835"/>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dirty="0">
                <a:effectLst/>
                <a:ea typeface="Calibri"/>
                <a:cs typeface="Times New Roman"/>
              </a:rPr>
              <a:t>Sensor</a:t>
            </a:r>
          </a:p>
        </p:txBody>
      </p:sp>
      <p:sp>
        <p:nvSpPr>
          <p:cNvPr id="33" name="Oval 32"/>
          <p:cNvSpPr/>
          <p:nvPr/>
        </p:nvSpPr>
        <p:spPr>
          <a:xfrm>
            <a:off x="727654" y="2445216"/>
            <a:ext cx="968519" cy="408422"/>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dirty="0">
                <a:effectLst/>
                <a:latin typeface="Times New Roman"/>
                <a:ea typeface="Calibri"/>
              </a:rPr>
              <a:t>Sensor</a:t>
            </a:r>
            <a:endParaRPr lang="en-US" sz="1600" dirty="0">
              <a:effectLst/>
              <a:latin typeface="Times New Roman"/>
              <a:ea typeface="Times New Roman"/>
            </a:endParaRPr>
          </a:p>
        </p:txBody>
      </p:sp>
      <p:sp>
        <p:nvSpPr>
          <p:cNvPr id="34" name="Oval 33"/>
          <p:cNvSpPr/>
          <p:nvPr/>
        </p:nvSpPr>
        <p:spPr>
          <a:xfrm>
            <a:off x="727654" y="3536319"/>
            <a:ext cx="968519" cy="408422"/>
          </a:xfrm>
          <a:prstGeom prst="ellipse">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dirty="0">
                <a:effectLst/>
                <a:latin typeface="Times New Roman"/>
                <a:ea typeface="Calibri"/>
              </a:rPr>
              <a:t>Sensor</a:t>
            </a:r>
            <a:endParaRPr lang="en-US" sz="1600" dirty="0">
              <a:effectLst/>
              <a:latin typeface="Times New Roman"/>
              <a:ea typeface="Times New Roman"/>
            </a:endParaRPr>
          </a:p>
        </p:txBody>
      </p:sp>
      <p:cxnSp>
        <p:nvCxnSpPr>
          <p:cNvPr id="35" name="Straight Arrow Connector 34"/>
          <p:cNvCxnSpPr/>
          <p:nvPr/>
        </p:nvCxnSpPr>
        <p:spPr>
          <a:xfrm>
            <a:off x="1831061" y="1702663"/>
            <a:ext cx="821862" cy="4211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831061" y="2631448"/>
            <a:ext cx="62552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831011" y="3300613"/>
            <a:ext cx="625648" cy="235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5817766" y="1219354"/>
            <a:ext cx="1410855" cy="904462"/>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a:effectLst/>
                <a:ea typeface="Calibri"/>
                <a:cs typeface="Times New Roman"/>
              </a:rPr>
              <a:t>Client Application Enterprise App</a:t>
            </a:r>
          </a:p>
        </p:txBody>
      </p:sp>
      <p:sp>
        <p:nvSpPr>
          <p:cNvPr id="39" name="Rounded Rectangle 38"/>
          <p:cNvSpPr/>
          <p:nvPr/>
        </p:nvSpPr>
        <p:spPr>
          <a:xfrm>
            <a:off x="6037948" y="2554166"/>
            <a:ext cx="1411489" cy="906192"/>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a:effectLst/>
                <a:latin typeface="Times New Roman"/>
                <a:ea typeface="Calibri"/>
              </a:rPr>
              <a:t>Client Application Desktop Client</a:t>
            </a:r>
            <a:endParaRPr lang="en-US" sz="1600">
              <a:effectLst/>
              <a:latin typeface="Times New Roman"/>
              <a:ea typeface="Times New Roman"/>
            </a:endParaRPr>
          </a:p>
        </p:txBody>
      </p:sp>
      <p:sp>
        <p:nvSpPr>
          <p:cNvPr id="40" name="Rounded Rectangle 39"/>
          <p:cNvSpPr/>
          <p:nvPr/>
        </p:nvSpPr>
        <p:spPr>
          <a:xfrm>
            <a:off x="5703366" y="3726111"/>
            <a:ext cx="1325914" cy="931758"/>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400" dirty="0">
                <a:effectLst/>
                <a:latin typeface="Times New Roman"/>
                <a:ea typeface="Calibri"/>
              </a:rPr>
              <a:t>Client Application Web Client</a:t>
            </a:r>
            <a:endParaRPr lang="en-US" sz="1600" dirty="0">
              <a:effectLst/>
              <a:latin typeface="Times New Roman"/>
              <a:ea typeface="Times New Roman"/>
            </a:endParaRPr>
          </a:p>
        </p:txBody>
      </p:sp>
      <p:cxnSp>
        <p:nvCxnSpPr>
          <p:cNvPr id="41" name="Straight Arrow Connector 40"/>
          <p:cNvCxnSpPr/>
          <p:nvPr/>
        </p:nvCxnSpPr>
        <p:spPr>
          <a:xfrm flipV="1">
            <a:off x="5069280" y="1702756"/>
            <a:ext cx="650299" cy="3094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68943" y="2951673"/>
            <a:ext cx="8573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03013" y="3534916"/>
            <a:ext cx="577009" cy="4717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 Box 2"/>
          <p:cNvSpPr txBox="1">
            <a:spLocks noChangeArrowheads="1"/>
          </p:cNvSpPr>
          <p:nvPr/>
        </p:nvSpPr>
        <p:spPr bwMode="auto">
          <a:xfrm>
            <a:off x="1830968" y="2244302"/>
            <a:ext cx="711371" cy="32185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a:effectLst/>
                <a:latin typeface="Calibri"/>
                <a:ea typeface="Calibri"/>
                <a:cs typeface="Times New Roman"/>
              </a:rPr>
              <a:t>Publish</a:t>
            </a:r>
            <a:endParaRPr lang="en-US" sz="1600">
              <a:effectLst/>
              <a:latin typeface="Times New Roman"/>
              <a:ea typeface="Times New Roman"/>
            </a:endParaRPr>
          </a:p>
        </p:txBody>
      </p:sp>
      <p:sp>
        <p:nvSpPr>
          <p:cNvPr id="45" name="Text Box 2"/>
          <p:cNvSpPr txBox="1">
            <a:spLocks noChangeArrowheads="1"/>
          </p:cNvSpPr>
          <p:nvPr/>
        </p:nvSpPr>
        <p:spPr bwMode="auto">
          <a:xfrm>
            <a:off x="1990399" y="3536333"/>
            <a:ext cx="711371" cy="32185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a:effectLst/>
                <a:latin typeface="Calibri"/>
                <a:ea typeface="Calibri"/>
                <a:cs typeface="Times New Roman"/>
              </a:rPr>
              <a:t>Publish</a:t>
            </a:r>
            <a:endParaRPr lang="en-US" sz="1600">
              <a:effectLst/>
              <a:latin typeface="Times New Roman"/>
              <a:ea typeface="Times New Roman"/>
            </a:endParaRPr>
          </a:p>
        </p:txBody>
      </p:sp>
      <p:sp>
        <p:nvSpPr>
          <p:cNvPr id="46" name="Text Box 2"/>
          <p:cNvSpPr txBox="1">
            <a:spLocks noChangeArrowheads="1"/>
          </p:cNvSpPr>
          <p:nvPr/>
        </p:nvSpPr>
        <p:spPr bwMode="auto">
          <a:xfrm>
            <a:off x="4886175" y="1381667"/>
            <a:ext cx="710638" cy="3211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dirty="0">
                <a:effectLst/>
                <a:latin typeface="Calibri"/>
                <a:ea typeface="Calibri"/>
                <a:cs typeface="Times New Roman"/>
              </a:rPr>
              <a:t>Notify</a:t>
            </a:r>
            <a:endParaRPr lang="en-US" sz="1600" dirty="0">
              <a:effectLst/>
              <a:latin typeface="Times New Roman"/>
              <a:ea typeface="Times New Roman"/>
            </a:endParaRPr>
          </a:p>
        </p:txBody>
      </p:sp>
      <p:sp>
        <p:nvSpPr>
          <p:cNvPr id="47" name="Text Box 2"/>
          <p:cNvSpPr txBox="1">
            <a:spLocks noChangeArrowheads="1"/>
          </p:cNvSpPr>
          <p:nvPr/>
        </p:nvSpPr>
        <p:spPr bwMode="auto">
          <a:xfrm>
            <a:off x="5216485" y="2566154"/>
            <a:ext cx="710042" cy="3203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a:effectLst/>
                <a:latin typeface="Calibri"/>
                <a:ea typeface="Calibri"/>
                <a:cs typeface="Times New Roman"/>
              </a:rPr>
              <a:t>Notify</a:t>
            </a:r>
            <a:endParaRPr lang="en-US" sz="1600">
              <a:effectLst/>
              <a:latin typeface="Times New Roman"/>
              <a:ea typeface="Times New Roman"/>
            </a:endParaRPr>
          </a:p>
        </p:txBody>
      </p:sp>
      <p:sp>
        <p:nvSpPr>
          <p:cNvPr id="48" name="Text Box 2"/>
          <p:cNvSpPr txBox="1">
            <a:spLocks noChangeArrowheads="1"/>
          </p:cNvSpPr>
          <p:nvPr/>
        </p:nvSpPr>
        <p:spPr bwMode="auto">
          <a:xfrm>
            <a:off x="4921547" y="3426083"/>
            <a:ext cx="709905" cy="31963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a:effectLst/>
                <a:latin typeface="Calibri"/>
                <a:ea typeface="Calibri"/>
                <a:cs typeface="Times New Roman"/>
              </a:rPr>
              <a:t>Notify</a:t>
            </a:r>
            <a:endParaRPr lang="en-US" sz="1600">
              <a:effectLst/>
              <a:latin typeface="Times New Roman"/>
              <a:ea typeface="Times New Roman"/>
            </a:endParaRPr>
          </a:p>
        </p:txBody>
      </p:sp>
      <p:sp>
        <p:nvSpPr>
          <p:cNvPr id="49" name="Text Box 2"/>
          <p:cNvSpPr txBox="1">
            <a:spLocks noChangeArrowheads="1"/>
          </p:cNvSpPr>
          <p:nvPr/>
        </p:nvSpPr>
        <p:spPr bwMode="auto">
          <a:xfrm>
            <a:off x="3063911" y="2126767"/>
            <a:ext cx="1594637" cy="117678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b="1" dirty="0" err="1" smtClean="0">
                <a:effectLst/>
                <a:latin typeface="Calibri"/>
                <a:ea typeface="Calibri"/>
                <a:cs typeface="Times New Roman"/>
              </a:rPr>
              <a:t>IoT</a:t>
            </a:r>
            <a:r>
              <a:rPr lang="en-US" b="1" dirty="0" smtClean="0">
                <a:effectLst/>
                <a:latin typeface="Calibri"/>
                <a:ea typeface="Calibri"/>
                <a:cs typeface="Times New Roman"/>
              </a:rPr>
              <a:t> Cloud</a:t>
            </a:r>
            <a:r>
              <a:rPr lang="en-US" sz="1400" dirty="0">
                <a:effectLst/>
                <a:latin typeface="Calibri"/>
                <a:ea typeface="Calibri"/>
                <a:cs typeface="Times New Roman"/>
              </a:rPr>
              <a:t> </a:t>
            </a:r>
          </a:p>
          <a:p>
            <a:pPr marL="171450" marR="0" indent="-171450">
              <a:lnSpc>
                <a:spcPct val="115000"/>
              </a:lnSpc>
              <a:spcBef>
                <a:spcPts val="0"/>
              </a:spcBef>
              <a:spcAft>
                <a:spcPts val="0"/>
              </a:spcAft>
              <a:buFontTx/>
              <a:buChar char="-"/>
            </a:pPr>
            <a:r>
              <a:rPr lang="en-US" sz="1000" dirty="0" smtClean="0">
                <a:effectLst/>
                <a:latin typeface="Calibri"/>
                <a:ea typeface="Calibri"/>
                <a:cs typeface="Times New Roman"/>
              </a:rPr>
              <a:t>Control</a:t>
            </a:r>
          </a:p>
          <a:p>
            <a:pPr marL="171450" marR="0" indent="-171450">
              <a:lnSpc>
                <a:spcPct val="115000"/>
              </a:lnSpc>
              <a:spcBef>
                <a:spcPts val="0"/>
              </a:spcBef>
              <a:spcAft>
                <a:spcPts val="0"/>
              </a:spcAft>
              <a:buFontTx/>
              <a:buChar char="-"/>
            </a:pPr>
            <a:r>
              <a:rPr lang="en-US" sz="1100" dirty="0" smtClean="0">
                <a:effectLst/>
                <a:latin typeface="Calibri"/>
                <a:ea typeface="Calibri"/>
                <a:cs typeface="Times New Roman"/>
              </a:rPr>
              <a:t>Subscribe()</a:t>
            </a:r>
            <a:endParaRPr lang="en-US" dirty="0">
              <a:latin typeface="Calibri"/>
              <a:ea typeface="Calibri"/>
              <a:cs typeface="Times New Roman"/>
            </a:endParaRPr>
          </a:p>
          <a:p>
            <a:pPr marL="171450" marR="0" indent="-171450">
              <a:lnSpc>
                <a:spcPct val="115000"/>
              </a:lnSpc>
              <a:spcBef>
                <a:spcPts val="0"/>
              </a:spcBef>
              <a:spcAft>
                <a:spcPts val="0"/>
              </a:spcAft>
              <a:buFontTx/>
              <a:buChar char="-"/>
            </a:pPr>
            <a:r>
              <a:rPr lang="en-US" sz="1100" dirty="0" smtClean="0">
                <a:effectLst/>
                <a:latin typeface="Calibri"/>
                <a:ea typeface="Calibri"/>
                <a:cs typeface="Times New Roman"/>
              </a:rPr>
              <a:t>Notify()</a:t>
            </a:r>
            <a:endParaRPr lang="en-US" dirty="0">
              <a:latin typeface="Calibri"/>
              <a:ea typeface="Calibri"/>
              <a:cs typeface="Times New Roman"/>
            </a:endParaRPr>
          </a:p>
          <a:p>
            <a:pPr marL="171450" marR="0" indent="-171450">
              <a:lnSpc>
                <a:spcPct val="115000"/>
              </a:lnSpc>
              <a:spcBef>
                <a:spcPts val="0"/>
              </a:spcBef>
              <a:spcAft>
                <a:spcPts val="0"/>
              </a:spcAft>
              <a:buFontTx/>
              <a:buChar char="-"/>
            </a:pPr>
            <a:r>
              <a:rPr lang="en-US" sz="1100" dirty="0" smtClean="0">
                <a:effectLst/>
                <a:latin typeface="Calibri"/>
                <a:ea typeface="Calibri"/>
                <a:cs typeface="Times New Roman"/>
              </a:rPr>
              <a:t>Unsubscribe</a:t>
            </a:r>
            <a:r>
              <a:rPr lang="en-US" sz="1100" dirty="0">
                <a:effectLst/>
                <a:latin typeface="Calibri"/>
                <a:ea typeface="Calibri"/>
                <a:cs typeface="Times New Roman"/>
              </a:rPr>
              <a:t>()</a:t>
            </a:r>
            <a:endParaRPr lang="en-US" dirty="0">
              <a:effectLst/>
              <a:latin typeface="Calibri"/>
              <a:ea typeface="Calibri"/>
              <a:cs typeface="Times New Roman"/>
            </a:endParaRPr>
          </a:p>
          <a:p>
            <a:pPr marL="0" marR="0" algn="ctr">
              <a:lnSpc>
                <a:spcPct val="115000"/>
              </a:lnSpc>
              <a:spcBef>
                <a:spcPts val="0"/>
              </a:spcBef>
              <a:spcAft>
                <a:spcPts val="1000"/>
              </a:spcAft>
            </a:pPr>
            <a:r>
              <a:rPr lang="en-US" sz="1400" dirty="0">
                <a:effectLst/>
                <a:latin typeface="Calibri"/>
                <a:ea typeface="Calibri"/>
                <a:cs typeface="Times New Roman"/>
              </a:rPr>
              <a:t> </a:t>
            </a:r>
          </a:p>
        </p:txBody>
      </p:sp>
      <p:sp>
        <p:nvSpPr>
          <p:cNvPr id="50" name="Text Box 2"/>
          <p:cNvSpPr txBox="1">
            <a:spLocks noChangeArrowheads="1"/>
          </p:cNvSpPr>
          <p:nvPr/>
        </p:nvSpPr>
        <p:spPr bwMode="auto">
          <a:xfrm>
            <a:off x="1987406" y="1561325"/>
            <a:ext cx="711371" cy="32185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dirty="0">
                <a:effectLst/>
                <a:latin typeface="Calibri"/>
                <a:ea typeface="Calibri"/>
                <a:cs typeface="Times New Roman"/>
              </a:rPr>
              <a:t>Publish</a:t>
            </a:r>
          </a:p>
        </p:txBody>
      </p:sp>
      <p:sp>
        <p:nvSpPr>
          <p:cNvPr id="51" name="Rectangle 6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2" name="Rectangle 76"/>
          <p:cNvSpPr>
            <a:spLocks noChangeArrowheads="1"/>
          </p:cNvSpPr>
          <p:nvPr/>
        </p:nvSpPr>
        <p:spPr bwMode="auto">
          <a:xfrm>
            <a:off x="0" y="4040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3" name="TextBox 52"/>
          <p:cNvSpPr txBox="1"/>
          <p:nvPr/>
        </p:nvSpPr>
        <p:spPr>
          <a:xfrm>
            <a:off x="632083" y="859732"/>
            <a:ext cx="1824501" cy="461665"/>
          </a:xfrm>
          <a:prstGeom prst="rect">
            <a:avLst/>
          </a:prstGeom>
          <a:noFill/>
        </p:spPr>
        <p:txBody>
          <a:bodyPr wrap="square" rtlCol="0">
            <a:spAutoFit/>
          </a:bodyPr>
          <a:lstStyle/>
          <a:p>
            <a:r>
              <a:rPr lang="en-US" sz="2400" b="1" dirty="0" smtClean="0"/>
              <a:t>Sensor Grid</a:t>
            </a:r>
            <a:endParaRPr lang="en-US" sz="2400" b="1" dirty="0"/>
          </a:p>
        </p:txBody>
      </p:sp>
      <p:sp>
        <p:nvSpPr>
          <p:cNvPr id="54" name="TextBox 53"/>
          <p:cNvSpPr txBox="1"/>
          <p:nvPr/>
        </p:nvSpPr>
        <p:spPr>
          <a:xfrm>
            <a:off x="228601" y="4800600"/>
            <a:ext cx="7637390" cy="1200329"/>
          </a:xfrm>
          <a:prstGeom prst="rect">
            <a:avLst/>
          </a:prstGeom>
          <a:noFill/>
        </p:spPr>
        <p:txBody>
          <a:bodyPr wrap="square" rtlCol="0">
            <a:spAutoFit/>
          </a:bodyPr>
          <a:lstStyle/>
          <a:p>
            <a:pPr marL="285750" indent="-285750">
              <a:buFont typeface="Arial" pitchFamily="34" charset="0"/>
              <a:buChar char="•"/>
            </a:pPr>
            <a:r>
              <a:rPr lang="en-US" dirty="0" smtClean="0"/>
              <a:t>Pub-Sub Brokers are cloud interface for sensors</a:t>
            </a:r>
          </a:p>
          <a:p>
            <a:pPr marL="285750" indent="-285750">
              <a:buFont typeface="Arial" pitchFamily="34" charset="0"/>
              <a:buChar char="•"/>
            </a:pPr>
            <a:r>
              <a:rPr lang="en-US" dirty="0" smtClean="0"/>
              <a:t>Filters subscribe to data from Sensors</a:t>
            </a:r>
          </a:p>
          <a:p>
            <a:pPr marL="285750" indent="-285750">
              <a:buFont typeface="Arial" pitchFamily="34" charset="0"/>
              <a:buChar char="•"/>
            </a:pPr>
            <a:r>
              <a:rPr lang="en-US" dirty="0" smtClean="0"/>
              <a:t>Naturally Collaborative</a:t>
            </a:r>
          </a:p>
          <a:p>
            <a:pPr marL="285750" indent="-285750">
              <a:buFont typeface="Arial" pitchFamily="34" charset="0"/>
              <a:buChar char="•"/>
            </a:pPr>
            <a:r>
              <a:rPr lang="en-US" dirty="0" smtClean="0"/>
              <a:t>Rebuilding software from scratch as Open Source – collaboration welcome</a:t>
            </a:r>
            <a:endParaRPr lang="en-US" dirty="0"/>
          </a:p>
        </p:txBody>
      </p:sp>
    </p:spTree>
    <p:extLst>
      <p:ext uri="{BB962C8B-B14F-4D97-AF65-F5344CB8AC3E}">
        <p14:creationId xmlns:p14="http://schemas.microsoft.com/office/powerpoint/2010/main" val="4084574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offrey Fox\Desktop\GreenComputing\sgx2\overall-archite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3987"/>
            <a:ext cx="7739604" cy="6683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266" y="0"/>
            <a:ext cx="2882666" cy="914400"/>
          </a:xfrm>
          <a:solidFill>
            <a:schemeClr val="bg2"/>
          </a:solidFill>
        </p:spPr>
        <p:txBody>
          <a:bodyPr/>
          <a:lstStyle/>
          <a:p>
            <a:r>
              <a:rPr lang="en-US" sz="2800" dirty="0" smtClean="0"/>
              <a:t>Sensor/</a:t>
            </a:r>
            <a:r>
              <a:rPr lang="en-US" sz="2800" dirty="0" err="1" smtClean="0"/>
              <a:t>IoT</a:t>
            </a:r>
            <a:r>
              <a:rPr lang="en-US" sz="2800" dirty="0" smtClean="0"/>
              <a:t> Cloud Architecture</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sp>
        <p:nvSpPr>
          <p:cNvPr id="5" name="TextBox 4"/>
          <p:cNvSpPr txBox="1"/>
          <p:nvPr/>
        </p:nvSpPr>
        <p:spPr>
          <a:xfrm>
            <a:off x="7391400" y="4549676"/>
            <a:ext cx="1905000" cy="2308324"/>
          </a:xfrm>
          <a:prstGeom prst="rect">
            <a:avLst/>
          </a:prstGeom>
          <a:solidFill>
            <a:schemeClr val="bg2"/>
          </a:solidFill>
        </p:spPr>
        <p:txBody>
          <a:bodyPr wrap="square" rtlCol="0">
            <a:spAutoFit/>
          </a:bodyPr>
          <a:lstStyle/>
          <a:p>
            <a:r>
              <a:rPr lang="en-US" dirty="0"/>
              <a:t>Originally brokers were from </a:t>
            </a:r>
            <a:r>
              <a:rPr lang="en-US" dirty="0" smtClean="0"/>
              <a:t>NaradaBrokering</a:t>
            </a:r>
          </a:p>
          <a:p>
            <a:endParaRPr lang="en-US" dirty="0"/>
          </a:p>
          <a:p>
            <a:r>
              <a:rPr lang="en-US" dirty="0"/>
              <a:t>Replace with ActiveMQ and </a:t>
            </a:r>
            <a:r>
              <a:rPr lang="en-US" dirty="0" err="1"/>
              <a:t>Netty</a:t>
            </a:r>
            <a:r>
              <a:rPr lang="en-US" dirty="0"/>
              <a:t> for </a:t>
            </a:r>
            <a:r>
              <a:rPr lang="en-US" dirty="0" smtClean="0"/>
              <a:t>streaming</a:t>
            </a:r>
            <a:endParaRPr lang="en-US" dirty="0"/>
          </a:p>
        </p:txBody>
      </p:sp>
    </p:spTree>
    <p:extLst>
      <p:ext uri="{BB962C8B-B14F-4D97-AF65-F5344CB8AC3E}">
        <p14:creationId xmlns:p14="http://schemas.microsoft.com/office/powerpoint/2010/main" val="3074731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392" y="990600"/>
            <a:ext cx="2590800" cy="1143000"/>
          </a:xfrm>
        </p:spPr>
        <p:txBody>
          <a:bodyPr/>
          <a:lstStyle/>
          <a:p>
            <a:r>
              <a:rPr lang="en-US" sz="2800" dirty="0" err="1" smtClean="0"/>
              <a:t>IoT</a:t>
            </a:r>
            <a:r>
              <a:rPr lang="en-US" sz="2800" dirty="0" smtClean="0"/>
              <a:t> Cloud</a:t>
            </a:r>
            <a:br>
              <a:rPr lang="en-US" sz="2800" dirty="0" smtClean="0"/>
            </a:br>
            <a:r>
              <a:rPr lang="en-US" sz="2800" dirty="0" smtClean="0"/>
              <a:t>Client Outputs</a:t>
            </a:r>
            <a:br>
              <a:rPr lang="en-US" sz="2800" dirty="0" smtClean="0"/>
            </a:br>
            <a:r>
              <a:rPr lang="en-US" sz="2800" dirty="0" smtClean="0"/>
              <a:t/>
            </a:r>
            <a:br>
              <a:rPr lang="en-US" sz="2800" dirty="0" smtClean="0"/>
            </a:br>
            <a:r>
              <a:rPr lang="en-US" sz="2800" b="0" dirty="0" smtClean="0"/>
              <a:t>Video</a:t>
            </a:r>
            <a:br>
              <a:rPr lang="en-US" sz="2800" b="0" dirty="0" smtClean="0"/>
            </a:br>
            <a:r>
              <a:rPr lang="en-US" sz="2800" b="0" dirty="0" smtClean="0"/>
              <a:t>4 </a:t>
            </a:r>
            <a:r>
              <a:rPr lang="en-US" sz="2800" b="0" dirty="0" err="1" smtClean="0"/>
              <a:t>Tribot</a:t>
            </a:r>
            <a:r>
              <a:rPr lang="en-US" sz="2800" b="0" dirty="0" smtClean="0"/>
              <a:t/>
            </a:r>
            <a:br>
              <a:rPr lang="en-US" sz="2800" b="0" dirty="0" smtClean="0"/>
            </a:br>
            <a:r>
              <a:rPr lang="en-US" sz="2800" b="0" dirty="0" smtClean="0"/>
              <a:t>RFID</a:t>
            </a:r>
            <a:br>
              <a:rPr lang="en-US" sz="2800" b="0" dirty="0" smtClean="0"/>
            </a:br>
            <a:r>
              <a:rPr lang="en-US" sz="2800" b="0" dirty="0" smtClean="0"/>
              <a:t>GPS</a:t>
            </a:r>
            <a:endParaRPr lang="en-US" sz="2800" b="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25</a:t>
            </a:fld>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l="14778" t="7302" r="17445" b="5209"/>
          <a:stretch/>
        </p:blipFill>
        <p:spPr bwMode="auto">
          <a:xfrm>
            <a:off x="-67056" y="12192"/>
            <a:ext cx="6772656" cy="6845808"/>
          </a:xfrm>
          <a:prstGeom prst="rect">
            <a:avLst/>
          </a:prstGeom>
          <a:noFill/>
          <a:ln>
            <a:noFill/>
          </a:ln>
        </p:spPr>
      </p:pic>
    </p:spTree>
    <p:extLst>
      <p:ext uri="{BB962C8B-B14F-4D97-AF65-F5344CB8AC3E}">
        <p14:creationId xmlns:p14="http://schemas.microsoft.com/office/powerpoint/2010/main" val="3840313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731520"/>
          </a:xfrm>
        </p:spPr>
        <p:txBody>
          <a:bodyPr/>
          <a:lstStyle/>
          <a:p>
            <a:r>
              <a:rPr lang="en-US" sz="4000" dirty="0" smtClean="0"/>
              <a:t>Performance of Pub-Sub Cloud Brokers</a:t>
            </a:r>
            <a:endParaRPr lang="en-US" sz="4000" dirty="0"/>
          </a:p>
        </p:txBody>
      </p:sp>
      <p:sp>
        <p:nvSpPr>
          <p:cNvPr id="3" name="Content Placeholder 2"/>
          <p:cNvSpPr>
            <a:spLocks noGrp="1"/>
          </p:cNvSpPr>
          <p:nvPr>
            <p:ph idx="1"/>
          </p:nvPr>
        </p:nvSpPr>
        <p:spPr>
          <a:xfrm>
            <a:off x="0" y="609600"/>
            <a:ext cx="9067800" cy="1066800"/>
          </a:xfrm>
        </p:spPr>
        <p:txBody>
          <a:bodyPr/>
          <a:lstStyle/>
          <a:p>
            <a:r>
              <a:rPr lang="en-US" sz="2800" dirty="0" smtClean="0"/>
              <a:t>High end sensors equivalent to Kinect or MPEG4 </a:t>
            </a:r>
            <a:r>
              <a:rPr lang="en-US" sz="2800" dirty="0" err="1"/>
              <a:t>TRENDnet</a:t>
            </a:r>
            <a:r>
              <a:rPr lang="en-US" sz="2800" dirty="0"/>
              <a:t> TV-IP422WN camera </a:t>
            </a:r>
            <a:r>
              <a:rPr lang="en-US" sz="2800" dirty="0" smtClean="0"/>
              <a:t>at about 1.8Mbps per sensor instance</a:t>
            </a:r>
          </a:p>
          <a:p>
            <a:r>
              <a:rPr lang="en-US" sz="2800" dirty="0" smtClean="0"/>
              <a:t>OpenStack hosted sensors and middleware</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26</a:t>
            </a:fld>
            <a:endParaRPr lang="en-US"/>
          </a:p>
        </p:txBody>
      </p:sp>
      <p:graphicFrame>
        <p:nvGraphicFramePr>
          <p:cNvPr id="5" name="Chart 4"/>
          <p:cNvGraphicFramePr/>
          <p:nvPr>
            <p:extLst>
              <p:ext uri="{D42A27DB-BD31-4B8C-83A1-F6EECF244321}">
                <p14:modId xmlns:p14="http://schemas.microsoft.com/office/powerpoint/2010/main" val="3823280861"/>
              </p:ext>
            </p:extLst>
          </p:nvPr>
        </p:nvGraphicFramePr>
        <p:xfrm>
          <a:off x="304800" y="1828800"/>
          <a:ext cx="8471019"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25585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Polar Science and Earthquake Science</a:t>
            </a:r>
            <a:r>
              <a:rPr lang="en-US" dirty="0"/>
              <a:t/>
            </a:r>
            <a:br>
              <a:rPr lang="en-US" dirty="0"/>
            </a:br>
            <a:r>
              <a:rPr lang="en-US" dirty="0" smtClean="0"/>
              <a:t>From GPU to Cloud</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27</a:t>
            </a:fld>
            <a:endParaRPr lang="en-US"/>
          </a:p>
        </p:txBody>
      </p:sp>
    </p:spTree>
    <p:extLst>
      <p:ext uri="{BB962C8B-B14F-4D97-AF65-F5344CB8AC3E}">
        <p14:creationId xmlns:p14="http://schemas.microsoft.com/office/powerpoint/2010/main" val="1462053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solidFill>
                  <a:srgbClr val="000000"/>
                </a:solidFill>
              </a:rPr>
              <a:pPr/>
              <a:t>28</a:t>
            </a:fld>
            <a:endParaRPr lang="en-US" smtClean="0">
              <a:solidFill>
                <a:srgbClr val="000000"/>
              </a:solidFill>
            </a:endParaRPr>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775"/>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smtClean="0">
                <a:solidFill>
                  <a:srgbClr val="000000"/>
                </a:solidFill>
              </a:rPr>
              <a:t>Lightweight Cyberinfrastructure to support mobile Data gathering expeditions plus classic central resources (as a cloud)</a:t>
            </a:r>
          </a:p>
        </p:txBody>
      </p:sp>
      <p:sp>
        <p:nvSpPr>
          <p:cNvPr id="2" name="TextBox 1"/>
          <p:cNvSpPr txBox="1"/>
          <p:nvPr/>
        </p:nvSpPr>
        <p:spPr>
          <a:xfrm>
            <a:off x="76200" y="6458791"/>
            <a:ext cx="2768771" cy="369332"/>
          </a:xfrm>
          <a:prstGeom prst="rect">
            <a:avLst/>
          </a:prstGeom>
          <a:noFill/>
        </p:spPr>
        <p:txBody>
          <a:bodyPr wrap="none" rtlCol="0">
            <a:spAutoFit/>
          </a:bodyPr>
          <a:lstStyle/>
          <a:p>
            <a:r>
              <a:rPr lang="en-US" b="1" dirty="0" smtClean="0"/>
              <a:t>Sensors are airplanes here!</a:t>
            </a:r>
            <a:endParaRPr lang="en-US" b="1" dirty="0"/>
          </a:p>
        </p:txBody>
      </p:sp>
    </p:spTree>
    <p:extLst>
      <p:ext uri="{BB962C8B-B14F-4D97-AF65-F5344CB8AC3E}">
        <p14:creationId xmlns:p14="http://schemas.microsoft.com/office/powerpoint/2010/main" val="3634301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29</a:t>
            </a:fld>
            <a:endParaRPr lang="en-US"/>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8334"/>
          <a:stretch/>
        </p:blipFill>
        <p:spPr bwMode="auto">
          <a:xfrm>
            <a:off x="3968496" y="3713260"/>
            <a:ext cx="5134290" cy="31447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C:\Users\Geoffrey Fox\AppData\Local\Microsoft\Windows\Temporary Internet Files\Content.Word\IMG_20110307_1351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6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Documents and Settings\Geoffrey Fox\Desktop\Cresis\base_system_NEEM_in_tent_2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946" y="0"/>
            <a:ext cx="5256054" cy="34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Documents and Settings\Geoffrey Fox\Desktop\Cresis\satellite_NEEM_20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 y="0"/>
            <a:ext cx="3758588" cy="383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411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786" y="990600"/>
            <a:ext cx="9144000" cy="5181600"/>
          </a:xfrm>
        </p:spPr>
        <p:txBody>
          <a:bodyPr/>
          <a:lstStyle/>
          <a:p>
            <a:r>
              <a:rPr lang="en-US" sz="2800" dirty="0" smtClean="0"/>
              <a:t>The </a:t>
            </a:r>
            <a:r>
              <a:rPr lang="en-US" sz="2800" b="1" dirty="0" smtClean="0"/>
              <a:t>Data Deluge </a:t>
            </a:r>
            <a:r>
              <a:rPr lang="en-US" sz="2800" dirty="0" smtClean="0"/>
              <a:t>is clear trend from Commercial (Amazon, e-commerce) , Community (Facebook, Search) and Scientific applications</a:t>
            </a:r>
          </a:p>
          <a:p>
            <a:r>
              <a:rPr lang="en-US" sz="2800" b="1" dirty="0" smtClean="0"/>
              <a:t>Light weight clients </a:t>
            </a:r>
            <a:r>
              <a:rPr lang="en-US" sz="2800" dirty="0" smtClean="0"/>
              <a:t>from smartphones, tablets to sensors</a:t>
            </a:r>
          </a:p>
          <a:p>
            <a:r>
              <a:rPr lang="en-US" sz="2800" b="1" dirty="0" smtClean="0"/>
              <a:t>Exascale</a:t>
            </a:r>
            <a:r>
              <a:rPr lang="en-US" sz="2800" dirty="0" smtClean="0"/>
              <a:t> initiatives will continue drive to high end with a simulation orientation</a:t>
            </a:r>
          </a:p>
          <a:p>
            <a:pPr lvl="1"/>
            <a:r>
              <a:rPr lang="en-US" sz="2400" dirty="0" smtClean="0"/>
              <a:t>China is a major player</a:t>
            </a:r>
          </a:p>
          <a:p>
            <a:r>
              <a:rPr lang="en-US" sz="2800" b="1" dirty="0" smtClean="0"/>
              <a:t>Clouds</a:t>
            </a:r>
            <a:r>
              <a:rPr lang="en-US" sz="2800" dirty="0" smtClean="0"/>
              <a:t> with cheaper, greener, easier to use IT for (some) applications</a:t>
            </a:r>
          </a:p>
          <a:p>
            <a:r>
              <a:rPr lang="en-US" sz="2800" b="1" dirty="0" smtClean="0"/>
              <a:t>New jobs </a:t>
            </a:r>
            <a:r>
              <a:rPr lang="en-US" sz="2800" dirty="0" smtClean="0"/>
              <a:t>associated with </a:t>
            </a:r>
            <a:r>
              <a:rPr lang="en-US" sz="2800" b="1" dirty="0" smtClean="0"/>
              <a:t>new curricula</a:t>
            </a:r>
          </a:p>
          <a:p>
            <a:pPr lvl="1"/>
            <a:r>
              <a:rPr lang="en-US" sz="2400" b="1" dirty="0" smtClean="0"/>
              <a:t>Clouds </a:t>
            </a:r>
            <a:r>
              <a:rPr lang="en-US" sz="2400" dirty="0" smtClean="0"/>
              <a:t>as a distributed system (classic CS courses)</a:t>
            </a:r>
          </a:p>
          <a:p>
            <a:pPr lvl="1"/>
            <a:r>
              <a:rPr lang="en-US" sz="2400" b="1" dirty="0" smtClean="0"/>
              <a:t>Data Analytics</a:t>
            </a:r>
            <a:endParaRPr lang="en-US" sz="2800"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3</a:t>
            </a:fld>
            <a:endParaRPr lang="en-US"/>
          </a:p>
        </p:txBody>
      </p:sp>
    </p:spTree>
    <p:extLst>
      <p:ext uri="{BB962C8B-B14F-4D97-AF65-F5344CB8AC3E}">
        <p14:creationId xmlns:p14="http://schemas.microsoft.com/office/powerpoint/2010/main" val="3859803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152400"/>
            <a:ext cx="9144000" cy="838200"/>
          </a:xfrm>
        </p:spPr>
        <p:txBody>
          <a:bodyPr/>
          <a:lstStyle/>
          <a:p>
            <a:r>
              <a:rPr lang="en-US" sz="3200" smtClean="0">
                <a:ea typeface="ＭＳ Ｐゴシック" pitchFamily="34" charset="-128"/>
              </a:rPr>
              <a:t>Hidden Markov Method based  Layer Finding</a:t>
            </a:r>
          </a:p>
        </p:txBody>
      </p:sp>
      <p:grpSp>
        <p:nvGrpSpPr>
          <p:cNvPr id="15363" name="Group 5"/>
          <p:cNvGrpSpPr>
            <a:grpSpLocks/>
          </p:cNvGrpSpPr>
          <p:nvPr/>
        </p:nvGrpSpPr>
        <p:grpSpPr bwMode="auto">
          <a:xfrm>
            <a:off x="92075" y="828675"/>
            <a:ext cx="8959850" cy="1782763"/>
            <a:chOff x="182880" y="838200"/>
            <a:chExt cx="8961120" cy="1783080"/>
          </a:xfrm>
        </p:grpSpPr>
        <p:pic>
          <p:nvPicPr>
            <p:cNvPr id="15371" name="Picture 2"/>
            <p:cNvPicPr>
              <a:picLocks noChangeAspect="1" noChangeArrowheads="1"/>
            </p:cNvPicPr>
            <p:nvPr/>
          </p:nvPicPr>
          <p:blipFill>
            <a:blip r:embed="rId3">
              <a:extLst>
                <a:ext uri="{28A0092B-C50C-407E-A947-70E740481C1C}">
                  <a14:useLocalDpi xmlns:a14="http://schemas.microsoft.com/office/drawing/2010/main" val="0"/>
                </a:ext>
              </a:extLst>
            </a:blip>
            <a:srcRect b="47768"/>
            <a:stretch>
              <a:fillRect/>
            </a:stretch>
          </p:blipFill>
          <p:spPr bwMode="auto">
            <a:xfrm>
              <a:off x="182880" y="838200"/>
              <a:ext cx="4389120" cy="178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3"/>
            <p:cNvPicPr>
              <a:picLocks noChangeAspect="1" noChangeArrowheads="1"/>
            </p:cNvPicPr>
            <p:nvPr/>
          </p:nvPicPr>
          <p:blipFill>
            <a:blip r:embed="rId4">
              <a:extLst>
                <a:ext uri="{28A0092B-C50C-407E-A947-70E740481C1C}">
                  <a14:useLocalDpi xmlns:a14="http://schemas.microsoft.com/office/drawing/2010/main" val="0"/>
                </a:ext>
              </a:extLst>
            </a:blip>
            <a:srcRect b="47768"/>
            <a:stretch>
              <a:fillRect/>
            </a:stretch>
          </p:blipFill>
          <p:spPr bwMode="auto">
            <a:xfrm>
              <a:off x="4754880" y="838200"/>
              <a:ext cx="4389120" cy="178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364" name="Group 6"/>
          <p:cNvGrpSpPr>
            <a:grpSpLocks/>
          </p:cNvGrpSpPr>
          <p:nvPr/>
        </p:nvGrpSpPr>
        <p:grpSpPr bwMode="auto">
          <a:xfrm>
            <a:off x="111125" y="2743200"/>
            <a:ext cx="8940800" cy="1409700"/>
            <a:chOff x="110490" y="2743200"/>
            <a:chExt cx="8942070" cy="1409700"/>
          </a:xfrm>
        </p:grpSpPr>
        <p:pic>
          <p:nvPicPr>
            <p:cNvPr id="15369" name="Picture 4"/>
            <p:cNvPicPr>
              <a:picLocks noChangeAspect="1" noChangeArrowheads="1"/>
            </p:cNvPicPr>
            <p:nvPr/>
          </p:nvPicPr>
          <p:blipFill>
            <a:blip r:embed="rId5">
              <a:extLst>
                <a:ext uri="{28A0092B-C50C-407E-A947-70E740481C1C}">
                  <a14:useLocalDpi xmlns:a14="http://schemas.microsoft.com/office/drawing/2010/main" val="0"/>
                </a:ext>
              </a:extLst>
            </a:blip>
            <a:srcRect b="58705"/>
            <a:stretch>
              <a:fillRect/>
            </a:stretch>
          </p:blipFill>
          <p:spPr bwMode="auto">
            <a:xfrm>
              <a:off x="110490" y="2743200"/>
              <a:ext cx="438912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5"/>
            <p:cNvPicPr>
              <a:picLocks noChangeAspect="1" noChangeArrowheads="1"/>
            </p:cNvPicPr>
            <p:nvPr/>
          </p:nvPicPr>
          <p:blipFill>
            <a:blip r:embed="rId6">
              <a:extLst>
                <a:ext uri="{28A0092B-C50C-407E-A947-70E740481C1C}">
                  <a14:useLocalDpi xmlns:a14="http://schemas.microsoft.com/office/drawing/2010/main" val="0"/>
                </a:ext>
              </a:extLst>
            </a:blip>
            <a:srcRect b="58984"/>
            <a:stretch>
              <a:fillRect/>
            </a:stretch>
          </p:blipFill>
          <p:spPr bwMode="auto">
            <a:xfrm>
              <a:off x="4663440" y="2752725"/>
              <a:ext cx="438912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365" name="Group 7"/>
          <p:cNvGrpSpPr>
            <a:grpSpLocks/>
          </p:cNvGrpSpPr>
          <p:nvPr/>
        </p:nvGrpSpPr>
        <p:grpSpPr bwMode="auto">
          <a:xfrm>
            <a:off x="111125" y="4276725"/>
            <a:ext cx="8940800" cy="1533525"/>
            <a:chOff x="110490" y="2743200"/>
            <a:chExt cx="8942070" cy="1533525"/>
          </a:xfrm>
        </p:grpSpPr>
        <p:pic>
          <p:nvPicPr>
            <p:cNvPr id="15367" name="Picture 6"/>
            <p:cNvPicPr>
              <a:picLocks noChangeAspect="1" noChangeArrowheads="1"/>
            </p:cNvPicPr>
            <p:nvPr/>
          </p:nvPicPr>
          <p:blipFill>
            <a:blip r:embed="rId7">
              <a:extLst>
                <a:ext uri="{28A0092B-C50C-407E-A947-70E740481C1C}">
                  <a14:useLocalDpi xmlns:a14="http://schemas.microsoft.com/office/drawing/2010/main" val="0"/>
                </a:ext>
              </a:extLst>
            </a:blip>
            <a:srcRect b="55357"/>
            <a:stretch>
              <a:fillRect/>
            </a:stretch>
          </p:blipFill>
          <p:spPr bwMode="auto">
            <a:xfrm>
              <a:off x="110490" y="2752725"/>
              <a:ext cx="438912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7"/>
            <p:cNvPicPr>
              <a:picLocks noChangeAspect="1" noChangeArrowheads="1"/>
            </p:cNvPicPr>
            <p:nvPr/>
          </p:nvPicPr>
          <p:blipFill>
            <a:blip r:embed="rId8">
              <a:extLst>
                <a:ext uri="{28A0092B-C50C-407E-A947-70E740481C1C}">
                  <a14:useLocalDpi xmlns:a14="http://schemas.microsoft.com/office/drawing/2010/main" val="0"/>
                </a:ext>
              </a:extLst>
            </a:blip>
            <a:srcRect b="55078"/>
            <a:stretch>
              <a:fillRect/>
            </a:stretch>
          </p:blipFill>
          <p:spPr bwMode="auto">
            <a:xfrm>
              <a:off x="4663440" y="2743200"/>
              <a:ext cx="438912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366" name="TextBox 1"/>
          <p:cNvSpPr txBox="1">
            <a:spLocks noChangeArrowheads="1"/>
          </p:cNvSpPr>
          <p:nvPr/>
        </p:nvSpPr>
        <p:spPr bwMode="auto">
          <a:xfrm>
            <a:off x="111125" y="2066925"/>
            <a:ext cx="6934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t>P. Felzenszwalb, O. Veksler, Tiered Scene Labeling with Dynamic Programming, IEEE Conference on Computer Vision and Pattern Recognition (CVPR), 2010</a:t>
            </a:r>
          </a:p>
        </p:txBody>
      </p:sp>
      <p:sp>
        <p:nvSpPr>
          <p:cNvPr id="2" name="TextBox 1"/>
          <p:cNvSpPr txBox="1"/>
          <p:nvPr/>
        </p:nvSpPr>
        <p:spPr>
          <a:xfrm>
            <a:off x="7543800" y="5440918"/>
            <a:ext cx="917239" cy="369332"/>
          </a:xfrm>
          <a:prstGeom prst="rect">
            <a:avLst/>
          </a:prstGeom>
          <a:noFill/>
        </p:spPr>
        <p:txBody>
          <a:bodyPr wrap="none" rtlCol="0">
            <a:spAutoFit/>
          </a:bodyPr>
          <a:lstStyle/>
          <a:p>
            <a:r>
              <a:rPr lang="en-US" b="1" dirty="0" smtClean="0">
                <a:solidFill>
                  <a:schemeClr val="bg1"/>
                </a:solidFill>
              </a:rPr>
              <a:t>Manual</a:t>
            </a:r>
            <a:endParaRPr lang="en-US" b="1" dirty="0">
              <a:solidFill>
                <a:schemeClr val="bg1"/>
              </a:solidFill>
            </a:endParaRPr>
          </a:p>
        </p:txBody>
      </p:sp>
      <p:sp>
        <p:nvSpPr>
          <p:cNvPr id="14" name="TextBox 13"/>
          <p:cNvSpPr txBox="1"/>
          <p:nvPr/>
        </p:nvSpPr>
        <p:spPr>
          <a:xfrm>
            <a:off x="3119605" y="5394708"/>
            <a:ext cx="1180580" cy="369332"/>
          </a:xfrm>
          <a:prstGeom prst="rect">
            <a:avLst/>
          </a:prstGeom>
          <a:noFill/>
        </p:spPr>
        <p:txBody>
          <a:bodyPr wrap="none" rtlCol="0">
            <a:spAutoFit/>
          </a:bodyPr>
          <a:lstStyle/>
          <a:p>
            <a:r>
              <a:rPr lang="en-US" b="1" dirty="0" smtClean="0">
                <a:solidFill>
                  <a:schemeClr val="bg1"/>
                </a:solidFill>
              </a:rPr>
              <a:t>Automatic</a:t>
            </a:r>
            <a:endParaRPr lang="en-US" b="1" dirty="0">
              <a:solidFill>
                <a:schemeClr val="bg1"/>
              </a:solidFill>
            </a:endParaRPr>
          </a:p>
        </p:txBody>
      </p:sp>
    </p:spTree>
    <p:extLst>
      <p:ext uri="{BB962C8B-B14F-4D97-AF65-F5344CB8AC3E}">
        <p14:creationId xmlns:p14="http://schemas.microsoft.com/office/powerpoint/2010/main" val="2249203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3528"/>
            <a:ext cx="8915400" cy="1143000"/>
          </a:xfrm>
        </p:spPr>
        <p:txBody>
          <a:bodyPr/>
          <a:lstStyle/>
          <a:p>
            <a:pPr>
              <a:defRPr sz="1800" b="1" i="0" u="none" strike="noStrike" kern="1200" baseline="0">
                <a:solidFill>
                  <a:prstClr val="black"/>
                </a:solidFill>
                <a:latin typeface="+mn-lt"/>
                <a:ea typeface="+mn-ea"/>
                <a:cs typeface="+mn-cs"/>
              </a:defRPr>
            </a:pPr>
            <a:r>
              <a:rPr lang="en-US" sz="3200" dirty="0">
                <a:solidFill>
                  <a:prstClr val="black"/>
                </a:solidFill>
              </a:rPr>
              <a:t>Back Projection</a:t>
            </a:r>
            <a:br>
              <a:rPr lang="en-US" sz="3200" dirty="0">
                <a:solidFill>
                  <a:prstClr val="black"/>
                </a:solidFill>
              </a:rPr>
            </a:br>
            <a:r>
              <a:rPr lang="en-US" sz="3200" dirty="0">
                <a:solidFill>
                  <a:prstClr val="black"/>
                </a:solidFill>
              </a:rPr>
              <a:t>Speedup of GPU </a:t>
            </a:r>
            <a:r>
              <a:rPr lang="en-US" sz="3200" dirty="0" err="1">
                <a:solidFill>
                  <a:prstClr val="black"/>
                </a:solidFill>
              </a:rPr>
              <a:t>wrt</a:t>
            </a:r>
            <a:r>
              <a:rPr lang="en-US" sz="3200" dirty="0">
                <a:solidFill>
                  <a:prstClr val="black"/>
                </a:solidFill>
              </a:rPr>
              <a:t> Matlab 2 processor Xeon CPU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4064"/>
            <a:ext cx="781969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0800000" flipV="1">
            <a:off x="7010400" y="1264475"/>
            <a:ext cx="1981200" cy="1754326"/>
          </a:xfrm>
          <a:prstGeom prst="rect">
            <a:avLst/>
          </a:prstGeom>
          <a:solidFill>
            <a:schemeClr val="bg1"/>
          </a:solidFill>
        </p:spPr>
        <p:txBody>
          <a:bodyPr wrap="square" rtlCol="0">
            <a:spAutoFit/>
          </a:bodyPr>
          <a:lstStyle/>
          <a:p>
            <a:r>
              <a:rPr lang="en-US" dirty="0" smtClean="0"/>
              <a:t>Wish to replace field hardware by GPU’s to get better power-performance characteristics</a:t>
            </a:r>
            <a:endParaRPr lang="en-US" dirty="0"/>
          </a:p>
        </p:txBody>
      </p:sp>
      <p:sp>
        <p:nvSpPr>
          <p:cNvPr id="4" name="TextBox 3"/>
          <p:cNvSpPr txBox="1"/>
          <p:nvPr/>
        </p:nvSpPr>
        <p:spPr>
          <a:xfrm>
            <a:off x="7086600" y="3018561"/>
            <a:ext cx="2048256" cy="2062103"/>
          </a:xfrm>
          <a:prstGeom prst="rect">
            <a:avLst/>
          </a:prstGeom>
          <a:solidFill>
            <a:schemeClr val="bg1"/>
          </a:solidFill>
        </p:spPr>
        <p:txBody>
          <a:bodyPr wrap="square" rtlCol="0">
            <a:spAutoFit/>
          </a:bodyPr>
          <a:lstStyle/>
          <a:p>
            <a:r>
              <a:rPr lang="en-US" sz="1600" dirty="0" smtClean="0"/>
              <a:t>Testing environment:</a:t>
            </a:r>
            <a:endParaRPr lang="en-US" sz="1600" dirty="0"/>
          </a:p>
          <a:p>
            <a:r>
              <a:rPr lang="en-US" sz="1600" b="1" dirty="0"/>
              <a:t>GPU: </a:t>
            </a:r>
            <a:r>
              <a:rPr lang="en-US" sz="1600" dirty="0" err="1"/>
              <a:t>Geforce</a:t>
            </a:r>
            <a:r>
              <a:rPr lang="en-US" sz="1600" dirty="0"/>
              <a:t> GTX 580, 4096 MB, CUDA toolkit 4.0 </a:t>
            </a:r>
            <a:endParaRPr lang="en-US" sz="1600" dirty="0" smtClean="0"/>
          </a:p>
          <a:p>
            <a:endParaRPr lang="en-US" sz="1600" dirty="0" smtClean="0"/>
          </a:p>
          <a:p>
            <a:r>
              <a:rPr lang="en-US" sz="1600" b="1" dirty="0" smtClean="0"/>
              <a:t>CPU: </a:t>
            </a:r>
            <a:r>
              <a:rPr lang="en-US" sz="1600" dirty="0" smtClean="0"/>
              <a:t>2 Intel </a:t>
            </a:r>
            <a:r>
              <a:rPr lang="en-US" sz="1600" dirty="0"/>
              <a:t>Xeon </a:t>
            </a:r>
            <a:r>
              <a:rPr lang="en-US" sz="1600" dirty="0" smtClean="0"/>
              <a:t>X5492 </a:t>
            </a:r>
            <a:r>
              <a:rPr lang="en-US" sz="1600" dirty="0"/>
              <a:t>@ 3.40GHz </a:t>
            </a:r>
            <a:r>
              <a:rPr lang="en-US" sz="1600" dirty="0" smtClean="0"/>
              <a:t>with 32 GB memory</a:t>
            </a:r>
            <a:endParaRPr lang="en-US" sz="1600" dirty="0"/>
          </a:p>
        </p:txBody>
      </p:sp>
    </p:spTree>
    <p:extLst>
      <p:ext uri="{BB962C8B-B14F-4D97-AF65-F5344CB8AC3E}">
        <p14:creationId xmlns:p14="http://schemas.microsoft.com/office/powerpoint/2010/main" val="1694394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203" y="76201"/>
            <a:ext cx="7772400" cy="1066800"/>
          </a:xfrm>
        </p:spPr>
        <p:txBody>
          <a:bodyPr/>
          <a:lstStyle/>
          <a:p>
            <a:r>
              <a:rPr lang="en-US" dirty="0" smtClean="0"/>
              <a:t>Cloud-GIS Architecture</a:t>
            </a:r>
            <a:endParaRPr lang="en-US" dirty="0"/>
          </a:p>
        </p:txBody>
      </p:sp>
      <p:sp>
        <p:nvSpPr>
          <p:cNvPr id="4" name="Subtitle 3"/>
          <p:cNvSpPr>
            <a:spLocks noGrp="1"/>
          </p:cNvSpPr>
          <p:nvPr>
            <p:ph type="subTitle" idx="1"/>
          </p:nvPr>
        </p:nvSpPr>
        <p:spPr>
          <a:xfrm>
            <a:off x="0" y="4663233"/>
            <a:ext cx="9144000" cy="1752600"/>
          </a:xfrm>
        </p:spPr>
        <p:txBody>
          <a:bodyPr/>
          <a:lstStyle/>
          <a:p>
            <a:pPr marL="457200" indent="-457200" algn="l">
              <a:buFont typeface="Arial" pitchFamily="34" charset="0"/>
              <a:buChar char="•"/>
            </a:pPr>
            <a:r>
              <a:rPr lang="en-US" sz="2800" dirty="0" smtClean="0">
                <a:solidFill>
                  <a:schemeClr val="tx1"/>
                </a:solidFill>
                <a:ea typeface="ＭＳ Ｐゴシック" pitchFamily="34" charset="-128"/>
              </a:rPr>
              <a:t>Private Cloud in the field and Public Cloud back home</a:t>
            </a:r>
          </a:p>
          <a:p>
            <a:pPr marL="457200" indent="-457200" algn="l">
              <a:buFont typeface="Arial" pitchFamily="34" charset="0"/>
              <a:buChar char="•"/>
            </a:pPr>
            <a:r>
              <a:rPr lang="en-US" sz="2800" dirty="0" err="1" smtClean="0">
                <a:solidFill>
                  <a:schemeClr val="tx1"/>
                </a:solidFill>
                <a:ea typeface="ＭＳ Ｐゴシック" pitchFamily="34" charset="-128"/>
              </a:rPr>
              <a:t>SpatiaLite</a:t>
            </a:r>
            <a:r>
              <a:rPr lang="en-US" sz="2800" dirty="0">
                <a:solidFill>
                  <a:schemeClr val="tx1"/>
                </a:solidFill>
                <a:ea typeface="ＭＳ Ｐゴシック" pitchFamily="34" charset="-128"/>
              </a:rPr>
              <a:t>: http://www.gaia-gis.it/spatialite/</a:t>
            </a:r>
          </a:p>
          <a:p>
            <a:pPr marL="457200" indent="-457200" algn="l">
              <a:buFont typeface="Arial" pitchFamily="34" charset="0"/>
              <a:buChar char="•"/>
            </a:pPr>
            <a:r>
              <a:rPr lang="en-US" sz="2800" dirty="0">
                <a:solidFill>
                  <a:schemeClr val="tx1"/>
                </a:solidFill>
                <a:ea typeface="ＭＳ Ｐゴシック" pitchFamily="34" charset="-128"/>
              </a:rPr>
              <a:t>Quantum GIS: http://www.qgis.org/</a:t>
            </a:r>
          </a:p>
          <a:p>
            <a:pPr marL="457200" indent="-457200" algn="l">
              <a:buFont typeface="Arial" pitchFamily="34" charset="0"/>
              <a:buChar char="•"/>
            </a:pPr>
            <a:endParaRPr lang="en-US" sz="2800" dirty="0">
              <a:solidFill>
                <a:schemeClr val="tx1"/>
              </a:solidFill>
            </a:endParaRPr>
          </a:p>
        </p:txBody>
      </p:sp>
      <p:grpSp>
        <p:nvGrpSpPr>
          <p:cNvPr id="3" name="Group 2"/>
          <p:cNvGrpSpPr/>
          <p:nvPr/>
        </p:nvGrpSpPr>
        <p:grpSpPr>
          <a:xfrm>
            <a:off x="381000" y="1349582"/>
            <a:ext cx="8458200" cy="3313651"/>
            <a:chOff x="381000" y="2020349"/>
            <a:chExt cx="8458200" cy="3313651"/>
          </a:xfrm>
        </p:grpSpPr>
        <p:sp>
          <p:nvSpPr>
            <p:cNvPr id="6" name="Rounded Rectangle 5"/>
            <p:cNvSpPr/>
            <p:nvPr/>
          </p:nvSpPr>
          <p:spPr>
            <a:xfrm>
              <a:off x="381000" y="2057400"/>
              <a:ext cx="4839807" cy="3276600"/>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dirty="0" smtClean="0"/>
                <a:t>Cloud Service</a:t>
              </a:r>
            </a:p>
          </p:txBody>
        </p:sp>
        <p:sp>
          <p:nvSpPr>
            <p:cNvPr id="7" name="Rounded Rectangle 6"/>
            <p:cNvSpPr/>
            <p:nvPr/>
          </p:nvSpPr>
          <p:spPr>
            <a:xfrm>
              <a:off x="629203" y="2656898"/>
              <a:ext cx="2171700" cy="1448849"/>
            </a:xfrm>
            <a:prstGeom prst="roundRect">
              <a:avLst/>
            </a:prstGeom>
          </p:spPr>
          <p:style>
            <a:lnRef idx="2">
              <a:schemeClr val="accent6"/>
            </a:lnRef>
            <a:fillRef idx="1">
              <a:schemeClr val="lt1"/>
            </a:fillRef>
            <a:effectRef idx="0">
              <a:schemeClr val="accent6"/>
            </a:effectRef>
            <a:fontRef idx="minor">
              <a:schemeClr val="dk1"/>
            </a:fontRef>
          </p:style>
          <p:txBody>
            <a:bodyPr rtlCol="0" anchor="b"/>
            <a:lstStyle/>
            <a:p>
              <a:pPr algn="ctr"/>
              <a:r>
                <a:rPr lang="en-US" dirty="0" smtClean="0"/>
                <a:t>GeoServer</a:t>
              </a:r>
            </a:p>
          </p:txBody>
        </p:sp>
        <p:sp>
          <p:nvSpPr>
            <p:cNvPr id="8" name="Rounded Rectangle 7"/>
            <p:cNvSpPr/>
            <p:nvPr/>
          </p:nvSpPr>
          <p:spPr>
            <a:xfrm>
              <a:off x="914400" y="2865047"/>
              <a:ext cx="762000"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WMS</a:t>
              </a:r>
            </a:p>
          </p:txBody>
        </p:sp>
        <p:sp>
          <p:nvSpPr>
            <p:cNvPr id="9" name="Rounded Rectangle 8"/>
            <p:cNvSpPr/>
            <p:nvPr/>
          </p:nvSpPr>
          <p:spPr>
            <a:xfrm>
              <a:off x="914400" y="3297725"/>
              <a:ext cx="762000"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WFS</a:t>
              </a:r>
            </a:p>
          </p:txBody>
        </p:sp>
        <p:sp>
          <p:nvSpPr>
            <p:cNvPr id="10" name="Rounded Rectangle 9"/>
            <p:cNvSpPr/>
            <p:nvPr/>
          </p:nvSpPr>
          <p:spPr>
            <a:xfrm>
              <a:off x="1830462" y="2866755"/>
              <a:ext cx="763509"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WCS</a:t>
              </a:r>
            </a:p>
          </p:txBody>
        </p:sp>
        <p:sp>
          <p:nvSpPr>
            <p:cNvPr id="11" name="Rounded Rectangle 10"/>
            <p:cNvSpPr/>
            <p:nvPr/>
          </p:nvSpPr>
          <p:spPr>
            <a:xfrm>
              <a:off x="655009" y="4264611"/>
              <a:ext cx="2171700" cy="814526"/>
            </a:xfrm>
            <a:prstGeom prst="roundRect">
              <a:avLst/>
            </a:prstGeom>
          </p:spPr>
          <p:style>
            <a:lnRef idx="2">
              <a:schemeClr val="accent1"/>
            </a:lnRef>
            <a:fillRef idx="1">
              <a:schemeClr val="lt1"/>
            </a:fillRef>
            <a:effectRef idx="0">
              <a:schemeClr val="accent1"/>
            </a:effectRef>
            <a:fontRef idx="minor">
              <a:schemeClr val="dk1"/>
            </a:fontRef>
          </p:style>
          <p:txBody>
            <a:bodyPr rtlCol="0" anchor="b"/>
            <a:lstStyle/>
            <a:p>
              <a:pPr algn="ctr"/>
              <a:r>
                <a:rPr lang="en-US" dirty="0" smtClean="0"/>
                <a:t>Cloud Geo-spatial Database Service</a:t>
              </a:r>
            </a:p>
          </p:txBody>
        </p:sp>
        <p:sp>
          <p:nvSpPr>
            <p:cNvPr id="12" name="Rounded Rectangle 11"/>
            <p:cNvSpPr/>
            <p:nvPr/>
          </p:nvSpPr>
          <p:spPr>
            <a:xfrm>
              <a:off x="2916312" y="4264611"/>
              <a:ext cx="2171700" cy="8145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Geo-spatial Analysis Tools</a:t>
              </a:r>
            </a:p>
          </p:txBody>
        </p:sp>
        <p:sp>
          <p:nvSpPr>
            <p:cNvPr id="13" name="Rounded Rectangle 12"/>
            <p:cNvSpPr/>
            <p:nvPr/>
          </p:nvSpPr>
          <p:spPr>
            <a:xfrm>
              <a:off x="5334000" y="2020349"/>
              <a:ext cx="3505200" cy="32766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dirty="0" smtClean="0"/>
                <a:t>User Access</a:t>
              </a:r>
            </a:p>
          </p:txBody>
        </p:sp>
        <p:sp>
          <p:nvSpPr>
            <p:cNvPr id="14" name="Rounded Rectangle 13"/>
            <p:cNvSpPr/>
            <p:nvPr/>
          </p:nvSpPr>
          <p:spPr>
            <a:xfrm>
              <a:off x="5715000" y="3200400"/>
              <a:ext cx="2743200" cy="381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Google Map/Google Earth</a:t>
              </a:r>
            </a:p>
          </p:txBody>
        </p:sp>
        <p:sp>
          <p:nvSpPr>
            <p:cNvPr id="15" name="Rounded Rectangle 14"/>
            <p:cNvSpPr/>
            <p:nvPr/>
          </p:nvSpPr>
          <p:spPr>
            <a:xfrm>
              <a:off x="5715000" y="3657600"/>
              <a:ext cx="2743200" cy="381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GIS Software: ArcGIS etc.</a:t>
              </a:r>
            </a:p>
          </p:txBody>
        </p:sp>
        <p:sp>
          <p:nvSpPr>
            <p:cNvPr id="16" name="Rounded Rectangle 15"/>
            <p:cNvSpPr/>
            <p:nvPr/>
          </p:nvSpPr>
          <p:spPr>
            <a:xfrm>
              <a:off x="5715000" y="4114800"/>
              <a:ext cx="2743200" cy="381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Matlab/</a:t>
              </a:r>
              <a:r>
                <a:rPr lang="en-US" dirty="0" err="1" smtClean="0"/>
                <a:t>Mathematica</a:t>
              </a:r>
              <a:endParaRPr lang="en-US" dirty="0" smtClean="0"/>
            </a:p>
          </p:txBody>
        </p:sp>
        <p:sp>
          <p:nvSpPr>
            <p:cNvPr id="17" name="Rounded Rectangle 16"/>
            <p:cNvSpPr/>
            <p:nvPr/>
          </p:nvSpPr>
          <p:spPr>
            <a:xfrm>
              <a:off x="5699620" y="2758731"/>
              <a:ext cx="2743200" cy="381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Web Service Interface</a:t>
              </a:r>
            </a:p>
          </p:txBody>
        </p:sp>
        <p:sp>
          <p:nvSpPr>
            <p:cNvPr id="18" name="Rounded Rectangle 17"/>
            <p:cNvSpPr/>
            <p:nvPr/>
          </p:nvSpPr>
          <p:spPr>
            <a:xfrm>
              <a:off x="1831971" y="3297725"/>
              <a:ext cx="762000"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WPS</a:t>
              </a:r>
            </a:p>
          </p:txBody>
        </p:sp>
        <p:sp>
          <p:nvSpPr>
            <p:cNvPr id="19" name="Rounded Rectangle 18"/>
            <p:cNvSpPr/>
            <p:nvPr/>
          </p:nvSpPr>
          <p:spPr>
            <a:xfrm>
              <a:off x="2916312" y="2665951"/>
              <a:ext cx="2171700" cy="1448849"/>
            </a:xfrm>
            <a:prstGeom prst="roundRect">
              <a:avLst/>
            </a:prstGeom>
          </p:spPr>
          <p:style>
            <a:lnRef idx="2">
              <a:schemeClr val="accent6"/>
            </a:lnRef>
            <a:fillRef idx="1">
              <a:schemeClr val="lt1"/>
            </a:fillRef>
            <a:effectRef idx="0">
              <a:schemeClr val="accent6"/>
            </a:effectRef>
            <a:fontRef idx="minor">
              <a:schemeClr val="dk1"/>
            </a:fontRef>
          </p:style>
          <p:txBody>
            <a:bodyPr rtlCol="0" anchor="b"/>
            <a:lstStyle/>
            <a:p>
              <a:pPr algn="ctr"/>
              <a:r>
                <a:rPr lang="en-US" dirty="0" smtClean="0"/>
                <a:t>Web-Service Layer</a:t>
              </a:r>
            </a:p>
          </p:txBody>
        </p:sp>
        <p:sp>
          <p:nvSpPr>
            <p:cNvPr id="20" name="Rounded Rectangle 19"/>
            <p:cNvSpPr/>
            <p:nvPr/>
          </p:nvSpPr>
          <p:spPr>
            <a:xfrm>
              <a:off x="3478463" y="2963353"/>
              <a:ext cx="1047398"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REST API</a:t>
              </a:r>
            </a:p>
          </p:txBody>
        </p:sp>
        <p:sp>
          <p:nvSpPr>
            <p:cNvPr id="21" name="Rounded Rectangle 20"/>
            <p:cNvSpPr/>
            <p:nvPr/>
          </p:nvSpPr>
          <p:spPr>
            <a:xfrm>
              <a:off x="5726026" y="4572000"/>
              <a:ext cx="2743200" cy="381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smtClean="0"/>
                <a:t>Mobile Platform</a:t>
              </a:r>
            </a:p>
          </p:txBody>
        </p:sp>
      </p:grpSp>
    </p:spTree>
    <p:extLst>
      <p:ext uri="{BB962C8B-B14F-4D97-AF65-F5344CB8AC3E}">
        <p14:creationId xmlns:p14="http://schemas.microsoft.com/office/powerpoint/2010/main" val="2065045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GIS Service Protocols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Web Map Service (WMS) is a standard for generating maps on the web for both vector and raster data, and </a:t>
            </a:r>
            <a:r>
              <a:rPr lang="en-US" dirty="0" err="1" smtClean="0"/>
              <a:t>outputsing</a:t>
            </a:r>
            <a:r>
              <a:rPr lang="en-US" dirty="0" smtClean="0"/>
              <a:t> images in a number of possible formats: jpeg/</a:t>
            </a:r>
            <a:r>
              <a:rPr lang="en-US" dirty="0" err="1" smtClean="0"/>
              <a:t>png</a:t>
            </a:r>
            <a:r>
              <a:rPr lang="en-US" dirty="0" smtClean="0"/>
              <a:t>, </a:t>
            </a:r>
            <a:r>
              <a:rPr lang="en-US" dirty="0" err="1" smtClean="0"/>
              <a:t>geotiff</a:t>
            </a:r>
            <a:r>
              <a:rPr lang="en-US" dirty="0" smtClean="0"/>
              <a:t>, </a:t>
            </a:r>
            <a:r>
              <a:rPr lang="en-US" dirty="0" err="1" smtClean="0"/>
              <a:t>georss</a:t>
            </a:r>
            <a:r>
              <a:rPr lang="en-US" dirty="0" smtClean="0"/>
              <a:t>, </a:t>
            </a:r>
            <a:r>
              <a:rPr lang="en-US" dirty="0" err="1" smtClean="0"/>
              <a:t>kml</a:t>
            </a:r>
            <a:r>
              <a:rPr lang="en-US" dirty="0" smtClean="0"/>
              <a:t>/</a:t>
            </a:r>
            <a:r>
              <a:rPr lang="en-US" dirty="0" err="1" smtClean="0"/>
              <a:t>kmz</a:t>
            </a:r>
            <a:endParaRPr lang="en-US" dirty="0" smtClean="0"/>
          </a:p>
          <a:p>
            <a:r>
              <a:rPr lang="en-US" dirty="0" smtClean="0"/>
              <a:t>The Web Coverage Service (WCS) provides a standard interface for requesting the raster source (raw images) </a:t>
            </a:r>
          </a:p>
          <a:p>
            <a:r>
              <a:rPr lang="en-US" dirty="0" smtClean="0"/>
              <a:t>The Web Feature Service (WFS): the interface for vector data source, works in a similar way as WCS</a:t>
            </a:r>
          </a:p>
          <a:p>
            <a:r>
              <a:rPr lang="en-US" dirty="0" smtClean="0"/>
              <a:t>Web Processing Service (WPS) provides rules for standardizing inputs and outputs (requests and responses) for geospatial processing services. It is an efficient way to turn GIS processing tools into Software as a Service for cloud environment.</a:t>
            </a:r>
          </a:p>
          <a:p>
            <a:endParaRPr lang="en-US" dirty="0" smtClean="0"/>
          </a:p>
          <a:p>
            <a:endParaRPr lang="en-US" dirty="0" smtClean="0"/>
          </a:p>
          <a:p>
            <a:endParaRPr lang="en-US" dirty="0"/>
          </a:p>
        </p:txBody>
      </p:sp>
    </p:spTree>
    <p:extLst>
      <p:ext uri="{BB962C8B-B14F-4D97-AF65-F5344CB8AC3E}">
        <p14:creationId xmlns:p14="http://schemas.microsoft.com/office/powerpoint/2010/main" val="3759565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Distribution Example: PolarGrid</a:t>
            </a:r>
            <a:endParaRPr lang="en-US" dirty="0"/>
          </a:p>
        </p:txBody>
      </p:sp>
      <p:grpSp>
        <p:nvGrpSpPr>
          <p:cNvPr id="12" name="Group 11"/>
          <p:cNvGrpSpPr/>
          <p:nvPr/>
        </p:nvGrpSpPr>
        <p:grpSpPr>
          <a:xfrm>
            <a:off x="3215011" y="1677796"/>
            <a:ext cx="2804789" cy="4342004"/>
            <a:chOff x="3215011" y="1677796"/>
            <a:chExt cx="2804789" cy="4342004"/>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677796"/>
              <a:ext cx="2743200" cy="2111374"/>
            </a:xfrm>
            <a:prstGeom prst="rect">
              <a:avLst/>
            </a:prstGeom>
            <a:noFill/>
            <a:ln>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011" y="3891369"/>
              <a:ext cx="2804789" cy="2128431"/>
            </a:xfrm>
            <a:prstGeom prst="rect">
              <a:avLst/>
            </a:prstGeom>
          </p:spPr>
        </p:pic>
      </p:grpSp>
      <p:grpSp>
        <p:nvGrpSpPr>
          <p:cNvPr id="4" name="Group 3"/>
          <p:cNvGrpSpPr/>
          <p:nvPr/>
        </p:nvGrpSpPr>
        <p:grpSpPr>
          <a:xfrm>
            <a:off x="685800" y="1600200"/>
            <a:ext cx="2421516" cy="4343401"/>
            <a:chOff x="685800" y="1600200"/>
            <a:chExt cx="2421516" cy="4343401"/>
          </a:xfrm>
        </p:grpSpPr>
        <p:pic>
          <p:nvPicPr>
            <p:cNvPr id="8" name="Picture 7" descr="C:\Users\GISDeveloper\Desktop\greenlandview.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600200"/>
              <a:ext cx="2421516" cy="2133601"/>
            </a:xfrm>
            <a:prstGeom prst="rect">
              <a:avLst/>
            </a:prstGeom>
            <a:noFill/>
            <a:ln>
              <a:noFill/>
            </a:ln>
          </p:spPr>
        </p:pic>
        <p:pic>
          <p:nvPicPr>
            <p:cNvPr id="9"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22533"/>
            <a:stretch/>
          </p:blipFill>
          <p:spPr bwMode="auto">
            <a:xfrm>
              <a:off x="685801" y="3810001"/>
              <a:ext cx="2421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p:nvPr/>
        </p:nvGrpSpPr>
        <p:grpSpPr>
          <a:xfrm>
            <a:off x="6172199" y="1638998"/>
            <a:ext cx="2677870" cy="4304603"/>
            <a:chOff x="6172199" y="1638998"/>
            <a:chExt cx="2677870" cy="4304603"/>
          </a:xfrm>
        </p:grpSpPr>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3246"/>
            <a:stretch/>
          </p:blipFill>
          <p:spPr bwMode="auto">
            <a:xfrm>
              <a:off x="6172199" y="1638998"/>
              <a:ext cx="2677869" cy="218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3517" y="3962400"/>
              <a:ext cx="2666552" cy="19812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1295399" y="6019800"/>
            <a:ext cx="1402307" cy="369332"/>
          </a:xfrm>
          <a:prstGeom prst="rect">
            <a:avLst/>
          </a:prstGeom>
          <a:noFill/>
        </p:spPr>
        <p:txBody>
          <a:bodyPr wrap="none" rtlCol="0">
            <a:spAutoFit/>
          </a:bodyPr>
          <a:lstStyle/>
          <a:p>
            <a:r>
              <a:rPr lang="en-US" dirty="0" smtClean="0"/>
              <a:t>Google Earth</a:t>
            </a:r>
            <a:endParaRPr lang="en-US" dirty="0"/>
          </a:p>
        </p:txBody>
      </p:sp>
      <p:sp>
        <p:nvSpPr>
          <p:cNvPr id="16" name="TextBox 15"/>
          <p:cNvSpPr txBox="1"/>
          <p:nvPr/>
        </p:nvSpPr>
        <p:spPr>
          <a:xfrm>
            <a:off x="3810000" y="6026589"/>
            <a:ext cx="1931106" cy="369332"/>
          </a:xfrm>
          <a:prstGeom prst="rect">
            <a:avLst/>
          </a:prstGeom>
          <a:noFill/>
        </p:spPr>
        <p:txBody>
          <a:bodyPr wrap="none" rtlCol="0">
            <a:spAutoFit/>
          </a:bodyPr>
          <a:lstStyle/>
          <a:p>
            <a:r>
              <a:rPr lang="en-US" dirty="0" smtClean="0"/>
              <a:t>Web Data Browser</a:t>
            </a:r>
            <a:endParaRPr lang="en-US" dirty="0"/>
          </a:p>
        </p:txBody>
      </p:sp>
      <p:sp>
        <p:nvSpPr>
          <p:cNvPr id="17" name="TextBox 16"/>
          <p:cNvSpPr txBox="1"/>
          <p:nvPr/>
        </p:nvSpPr>
        <p:spPr>
          <a:xfrm>
            <a:off x="6817257" y="6016781"/>
            <a:ext cx="1387752" cy="369332"/>
          </a:xfrm>
          <a:prstGeom prst="rect">
            <a:avLst/>
          </a:prstGeom>
          <a:noFill/>
        </p:spPr>
        <p:txBody>
          <a:bodyPr wrap="none" rtlCol="0">
            <a:spAutoFit/>
          </a:bodyPr>
          <a:lstStyle/>
          <a:p>
            <a:r>
              <a:rPr lang="en-US" dirty="0" smtClean="0"/>
              <a:t>GIS Software</a:t>
            </a:r>
            <a:endParaRPr lang="en-US" dirty="0"/>
          </a:p>
        </p:txBody>
      </p:sp>
    </p:spTree>
    <p:extLst>
      <p:ext uri="{BB962C8B-B14F-4D97-AF65-F5344CB8AC3E}">
        <p14:creationId xmlns:p14="http://schemas.microsoft.com/office/powerpoint/2010/main" val="1991914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Distribution Example: QuakeSim</a:t>
            </a:r>
            <a:endParaRPr lang="en-US" dirty="0"/>
          </a:p>
        </p:txBody>
      </p:sp>
      <p:grpSp>
        <p:nvGrpSpPr>
          <p:cNvPr id="4" name="Group 3"/>
          <p:cNvGrpSpPr/>
          <p:nvPr/>
        </p:nvGrpSpPr>
        <p:grpSpPr>
          <a:xfrm>
            <a:off x="685800" y="1752600"/>
            <a:ext cx="4504099" cy="3994666"/>
            <a:chOff x="753701" y="1752600"/>
            <a:chExt cx="5019716" cy="365760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1752600"/>
              <a:ext cx="2723588" cy="204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44" y="1752600"/>
              <a:ext cx="2079459" cy="204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01" y="3886200"/>
              <a:ext cx="5019716"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625951" y="5931932"/>
            <a:ext cx="2623795" cy="369332"/>
          </a:xfrm>
          <a:prstGeom prst="rect">
            <a:avLst/>
          </a:prstGeom>
          <a:noFill/>
        </p:spPr>
        <p:txBody>
          <a:bodyPr wrap="none" rtlCol="0">
            <a:spAutoFit/>
          </a:bodyPr>
          <a:lstStyle/>
          <a:p>
            <a:r>
              <a:rPr lang="en-US" dirty="0" smtClean="0"/>
              <a:t>Google Map/Earth (WMS)</a:t>
            </a:r>
            <a:endParaRPr lang="en-US"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9659" y="3800948"/>
            <a:ext cx="2971800" cy="222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6223" y="1600200"/>
            <a:ext cx="3049234"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84575" y="6116598"/>
            <a:ext cx="2528641" cy="369332"/>
          </a:xfrm>
          <a:prstGeom prst="rect">
            <a:avLst/>
          </a:prstGeom>
          <a:noFill/>
        </p:spPr>
        <p:txBody>
          <a:bodyPr wrap="none" rtlCol="0">
            <a:spAutoFit/>
          </a:bodyPr>
          <a:lstStyle/>
          <a:p>
            <a:r>
              <a:rPr lang="en-US" dirty="0" smtClean="0"/>
              <a:t>Image on-demand (WCS)</a:t>
            </a:r>
            <a:endParaRPr lang="en-US" dirty="0"/>
          </a:p>
        </p:txBody>
      </p:sp>
    </p:spTree>
    <p:extLst>
      <p:ext uri="{BB962C8B-B14F-4D97-AF65-F5344CB8AC3E}">
        <p14:creationId xmlns:p14="http://schemas.microsoft.com/office/powerpoint/2010/main" val="15742202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Architecture of Data-Intensive  Clouds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36</a:t>
            </a:fld>
            <a:endParaRPr lang="en-US"/>
          </a:p>
        </p:txBody>
      </p:sp>
    </p:spTree>
    <p:extLst>
      <p:ext uri="{BB962C8B-B14F-4D97-AF65-F5344CB8AC3E}">
        <p14:creationId xmlns:p14="http://schemas.microsoft.com/office/powerpoint/2010/main" val="41663797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668"/>
            <a:ext cx="8229600" cy="806532"/>
          </a:xfrm>
        </p:spPr>
        <p:txBody>
          <a:bodyPr/>
          <a:lstStyle/>
          <a:p>
            <a:r>
              <a:rPr lang="en-US" dirty="0" smtClean="0"/>
              <a:t>Architecture of Data Repositories?</a:t>
            </a:r>
            <a:endParaRPr lang="en-US" dirty="0"/>
          </a:p>
        </p:txBody>
      </p:sp>
      <p:sp>
        <p:nvSpPr>
          <p:cNvPr id="4" name="Content Placeholder 3"/>
          <p:cNvSpPr>
            <a:spLocks noGrp="1"/>
          </p:cNvSpPr>
          <p:nvPr>
            <p:ph idx="1"/>
          </p:nvPr>
        </p:nvSpPr>
        <p:spPr>
          <a:xfrm>
            <a:off x="152400" y="762000"/>
            <a:ext cx="8991600" cy="4525963"/>
          </a:xfrm>
        </p:spPr>
        <p:txBody>
          <a:bodyPr/>
          <a:lstStyle/>
          <a:p>
            <a:r>
              <a:rPr lang="en-US" dirty="0" smtClean="0"/>
              <a:t>Traditionally governments set up repositories for data associated with particular missions</a:t>
            </a:r>
          </a:p>
          <a:p>
            <a:pPr lvl="1"/>
            <a:r>
              <a:rPr lang="en-US" dirty="0" smtClean="0"/>
              <a:t>For example </a:t>
            </a:r>
            <a:r>
              <a:rPr lang="en-US" dirty="0"/>
              <a:t>EOSDIS (Earth </a:t>
            </a:r>
            <a:r>
              <a:rPr lang="en-US" dirty="0" smtClean="0"/>
              <a:t>Observation), </a:t>
            </a:r>
            <a:r>
              <a:rPr lang="en-US" dirty="0" err="1" smtClean="0"/>
              <a:t>GenBank</a:t>
            </a:r>
            <a:r>
              <a:rPr lang="en-US" dirty="0" smtClean="0"/>
              <a:t> (Genomics), NSIDC (Polar science), IPAC (Infrared astronomy)</a:t>
            </a:r>
          </a:p>
          <a:p>
            <a:pPr lvl="1"/>
            <a:r>
              <a:rPr lang="en-US" dirty="0" smtClean="0"/>
              <a:t>LHC/OSG computing grids for particle physics</a:t>
            </a:r>
          </a:p>
          <a:p>
            <a:r>
              <a:rPr lang="en-US" dirty="0" smtClean="0"/>
              <a:t>This is complicated by volume of data deluge, distributed instruments as in gene sequencers (maybe centralize?) and need for intense computing like Blast</a:t>
            </a:r>
          </a:p>
          <a:p>
            <a:pPr lvl="1"/>
            <a:r>
              <a:rPr lang="en-US" dirty="0" smtClean="0"/>
              <a:t>i.e. </a:t>
            </a:r>
            <a:r>
              <a:rPr lang="en-US" b="1" dirty="0" smtClean="0"/>
              <a:t>repositories need HPC</a:t>
            </a:r>
            <a:r>
              <a:rPr lang="en-US" dirty="0" smtClean="0"/>
              <a:t>?</a:t>
            </a:r>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37</a:t>
            </a:fld>
            <a:endParaRPr lang="en-US"/>
          </a:p>
        </p:txBody>
      </p:sp>
    </p:spTree>
    <p:extLst>
      <p:ext uri="{BB962C8B-B14F-4D97-AF65-F5344CB8AC3E}">
        <p14:creationId xmlns:p14="http://schemas.microsoft.com/office/powerpoint/2010/main" val="27110979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4" y="152400"/>
            <a:ext cx="9144000" cy="609600"/>
          </a:xfrm>
        </p:spPr>
        <p:txBody>
          <a:bodyPr/>
          <a:lstStyle/>
          <a:p>
            <a:r>
              <a:rPr lang="en-US" sz="4000" dirty="0" smtClean="0"/>
              <a:t>Clouds as Support for Data Repositories?</a:t>
            </a:r>
            <a:endParaRPr lang="en-US" sz="4000" dirty="0"/>
          </a:p>
        </p:txBody>
      </p:sp>
      <p:sp>
        <p:nvSpPr>
          <p:cNvPr id="3" name="Content Placeholder 2"/>
          <p:cNvSpPr>
            <a:spLocks noGrp="1"/>
          </p:cNvSpPr>
          <p:nvPr>
            <p:ph idx="1"/>
          </p:nvPr>
        </p:nvSpPr>
        <p:spPr>
          <a:xfrm>
            <a:off x="76200" y="685800"/>
            <a:ext cx="8839200" cy="4525963"/>
          </a:xfrm>
        </p:spPr>
        <p:txBody>
          <a:bodyPr/>
          <a:lstStyle/>
          <a:p>
            <a:r>
              <a:rPr lang="en-US" sz="2800" dirty="0" smtClean="0"/>
              <a:t>The data deluge needs cost effective computing</a:t>
            </a:r>
          </a:p>
          <a:p>
            <a:pPr lvl="1"/>
            <a:r>
              <a:rPr lang="en-US" sz="2400" dirty="0" smtClean="0"/>
              <a:t>Clouds are by definition cheapest</a:t>
            </a:r>
          </a:p>
          <a:p>
            <a:pPr lvl="1"/>
            <a:r>
              <a:rPr lang="en-US" sz="2400" dirty="0" smtClean="0"/>
              <a:t>Need data and computing co-located</a:t>
            </a:r>
          </a:p>
          <a:p>
            <a:r>
              <a:rPr lang="en-US" sz="2800" dirty="0" smtClean="0"/>
              <a:t>Shared resources essential (to be cost effective and large)</a:t>
            </a:r>
          </a:p>
          <a:p>
            <a:pPr lvl="1"/>
            <a:r>
              <a:rPr lang="en-US" sz="2400" dirty="0" smtClean="0"/>
              <a:t>Can’t have every scientists downloading petabytes to personal cluster</a:t>
            </a:r>
          </a:p>
          <a:p>
            <a:r>
              <a:rPr lang="en-US" sz="2800" dirty="0" smtClean="0"/>
              <a:t>Need to reconcile distributed (initial source of ) data with shared  computing</a:t>
            </a:r>
          </a:p>
          <a:p>
            <a:pPr lvl="1"/>
            <a:r>
              <a:rPr lang="en-US" sz="2400" dirty="0" smtClean="0"/>
              <a:t>Can move data to (disciple specific) clouds</a:t>
            </a:r>
          </a:p>
          <a:p>
            <a:pPr lvl="1"/>
            <a:r>
              <a:rPr lang="en-US" sz="2400" dirty="0" smtClean="0"/>
              <a:t>How do you deal with multi-disciplinary studies</a:t>
            </a:r>
          </a:p>
          <a:p>
            <a:r>
              <a:rPr lang="en-US" sz="2800" b="1" dirty="0" smtClean="0"/>
              <a:t>Data repositories of future will have cheap data and elastic cloud analysis support?</a:t>
            </a:r>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38</a:t>
            </a:fld>
            <a:endParaRPr lang="en-US"/>
          </a:p>
        </p:txBody>
      </p:sp>
    </p:spTree>
    <p:extLst>
      <p:ext uri="{BB962C8B-B14F-4D97-AF65-F5344CB8AC3E}">
        <p14:creationId xmlns:p14="http://schemas.microsoft.com/office/powerpoint/2010/main" val="1992737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FutureGrid in a Nutshell</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39</a:t>
            </a:fld>
            <a:endParaRPr lang="en-US"/>
          </a:p>
        </p:txBody>
      </p:sp>
    </p:spTree>
    <p:extLst>
      <p:ext uri="{BB962C8B-B14F-4D97-AF65-F5344CB8AC3E}">
        <p14:creationId xmlns:p14="http://schemas.microsoft.com/office/powerpoint/2010/main" val="1690811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533400"/>
            <a:ext cx="9144000" cy="4525963"/>
          </a:xfrm>
        </p:spPr>
        <p:txBody>
          <a:bodyPr/>
          <a:lstStyle/>
          <a:p>
            <a:r>
              <a:rPr lang="en-US" sz="2800" dirty="0" smtClean="0"/>
              <a:t>~40 10</a:t>
            </a:r>
            <a:r>
              <a:rPr lang="en-US" sz="2800" baseline="30000" dirty="0" smtClean="0"/>
              <a:t>9</a:t>
            </a:r>
            <a:r>
              <a:rPr lang="en-US" sz="2800" dirty="0" smtClean="0"/>
              <a:t> Web pages at ~300 kilobytes each = 10 Petabytes</a:t>
            </a:r>
          </a:p>
          <a:p>
            <a:r>
              <a:rPr lang="en-US" sz="2800" dirty="0" err="1" smtClean="0"/>
              <a:t>Youtube</a:t>
            </a:r>
            <a:r>
              <a:rPr lang="en-US" sz="2800" dirty="0" smtClean="0"/>
              <a:t> 48 hours video uploaded per minute; </a:t>
            </a:r>
          </a:p>
          <a:p>
            <a:pPr lvl="1"/>
            <a:r>
              <a:rPr lang="en-US" sz="2400" dirty="0" smtClean="0"/>
              <a:t>in 2 months in 2010, uploaded  more than total NBC ABC CBS</a:t>
            </a:r>
          </a:p>
          <a:p>
            <a:pPr lvl="1"/>
            <a:r>
              <a:rPr lang="en-US" sz="2400" dirty="0" smtClean="0"/>
              <a:t>~2.5 petabytes per year uploaded?</a:t>
            </a:r>
          </a:p>
          <a:p>
            <a:r>
              <a:rPr lang="en-US" sz="2800" dirty="0" smtClean="0"/>
              <a:t>LHC 15 petabytes per year</a:t>
            </a:r>
          </a:p>
          <a:p>
            <a:r>
              <a:rPr lang="en-US" sz="2800" dirty="0" smtClean="0"/>
              <a:t>Radiology 69 petabytes per year</a:t>
            </a:r>
          </a:p>
          <a:p>
            <a:r>
              <a:rPr lang="en-US" sz="2400" dirty="0" smtClean="0"/>
              <a:t>Square Kilometer Array Telescope will be 100 terabits/second</a:t>
            </a:r>
          </a:p>
          <a:p>
            <a:r>
              <a:rPr lang="en-US" sz="2800" dirty="0" smtClean="0"/>
              <a:t>Earth Observation becoming ~4 petabytes per year</a:t>
            </a:r>
          </a:p>
          <a:p>
            <a:r>
              <a:rPr lang="en-US" sz="2800" dirty="0" smtClean="0"/>
              <a:t>Earthquake Science – few terabytes </a:t>
            </a:r>
            <a:r>
              <a:rPr lang="en-US" sz="2800" b="1" dirty="0" smtClean="0"/>
              <a:t>total</a:t>
            </a:r>
            <a:r>
              <a:rPr lang="en-US" sz="2800" dirty="0" smtClean="0"/>
              <a:t> today</a:t>
            </a:r>
          </a:p>
          <a:p>
            <a:r>
              <a:rPr lang="en-US" sz="2800" dirty="0" smtClean="0"/>
              <a:t>PolarGrid – 100’s terabytes/year</a:t>
            </a:r>
          </a:p>
          <a:p>
            <a:r>
              <a:rPr lang="en-US" sz="2800" dirty="0" smtClean="0"/>
              <a:t>Exascale simulation data dumps – terabytes/second</a:t>
            </a:r>
          </a:p>
          <a:p>
            <a:r>
              <a:rPr lang="en-US" sz="2800" dirty="0" smtClean="0"/>
              <a:t>Not very quantitative</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a:t>
            </a:fld>
            <a:endParaRPr lang="en-US"/>
          </a:p>
        </p:txBody>
      </p:sp>
    </p:spTree>
    <p:extLst>
      <p:ext uri="{BB962C8B-B14F-4D97-AF65-F5344CB8AC3E}">
        <p14:creationId xmlns:p14="http://schemas.microsoft.com/office/powerpoint/2010/main" val="4155973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43"/>
            <a:ext cx="8229600" cy="1143000"/>
          </a:xfrm>
        </p:spPr>
        <p:txBody>
          <a:bodyPr/>
          <a:lstStyle/>
          <a:p>
            <a:r>
              <a:rPr lang="en-US" dirty="0" smtClean="0"/>
              <a:t>What is FutureGrid?</a:t>
            </a:r>
            <a:endParaRPr lang="en-US" dirty="0"/>
          </a:p>
        </p:txBody>
      </p:sp>
      <p:sp>
        <p:nvSpPr>
          <p:cNvPr id="3" name="Content Placeholder 2"/>
          <p:cNvSpPr>
            <a:spLocks noGrp="1"/>
          </p:cNvSpPr>
          <p:nvPr>
            <p:ph idx="1"/>
          </p:nvPr>
        </p:nvSpPr>
        <p:spPr>
          <a:xfrm>
            <a:off x="25400" y="914400"/>
            <a:ext cx="9118600" cy="5943600"/>
          </a:xfrm>
        </p:spPr>
        <p:txBody>
          <a:bodyPr>
            <a:normAutofit/>
          </a:bodyPr>
          <a:lstStyle/>
          <a:p>
            <a:r>
              <a:rPr lang="en-US" sz="2600" dirty="0">
                <a:latin typeface="Times New Roman" pitchFamily="18" charset="0"/>
                <a:cs typeface="Times New Roman" pitchFamily="18" charset="0"/>
              </a:rPr>
              <a:t>The FutureGrid project mission is to enable experimental work that advances:</a:t>
            </a:r>
          </a:p>
          <a:p>
            <a:pPr marL="914400" lvl="1" indent="-457200">
              <a:buFont typeface="+mj-lt"/>
              <a:buAutoNum type="alphaLcParenR"/>
            </a:pPr>
            <a:r>
              <a:rPr lang="en-US" sz="2200" dirty="0" smtClean="0">
                <a:latin typeface="Times New Roman" pitchFamily="18" charset="0"/>
                <a:cs typeface="Times New Roman" pitchFamily="18" charset="0"/>
              </a:rPr>
              <a:t>Innovation </a:t>
            </a:r>
            <a:r>
              <a:rPr lang="en-US" sz="2200" dirty="0">
                <a:latin typeface="Times New Roman" pitchFamily="18" charset="0"/>
                <a:cs typeface="Times New Roman" pitchFamily="18" charset="0"/>
              </a:rPr>
              <a:t>and scientific understanding of distributed computing and parallel </a:t>
            </a:r>
            <a:r>
              <a:rPr lang="en-US" sz="2200" dirty="0" smtClean="0">
                <a:latin typeface="Times New Roman" pitchFamily="18" charset="0"/>
                <a:cs typeface="Times New Roman" pitchFamily="18" charset="0"/>
              </a:rPr>
              <a:t>computing paradigms</a:t>
            </a:r>
            <a:r>
              <a:rPr lang="en-US" sz="2200" dirty="0">
                <a:latin typeface="Times New Roman" pitchFamily="18" charset="0"/>
                <a:cs typeface="Times New Roman" pitchFamily="18" charset="0"/>
              </a:rPr>
              <a:t>,</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latin typeface="Times New Roman" pitchFamily="18" charset="0"/>
                <a:cs typeface="Times New Roman" pitchFamily="18" charset="0"/>
              </a:rPr>
              <a:t>engineering science of middleware that enables these paradigms,</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latin typeface="Times New Roman" pitchFamily="18" charset="0"/>
                <a:cs typeface="Times New Roman" pitchFamily="18" charset="0"/>
              </a:rPr>
              <a:t>use and drivers of these paradigms by important applications, and,</a:t>
            </a:r>
          </a:p>
          <a:p>
            <a:pPr marL="914400" lvl="1" indent="-457200">
              <a:buFont typeface="+mj-lt"/>
              <a:buAutoNum type="alphaLcParenR"/>
            </a:pPr>
            <a:r>
              <a:rPr lang="en-US" sz="2200" dirty="0" smtClean="0">
                <a:latin typeface="Times New Roman" pitchFamily="18" charset="0"/>
                <a:cs typeface="Times New Roman" pitchFamily="18" charset="0"/>
              </a:rPr>
              <a:t>The </a:t>
            </a:r>
            <a:r>
              <a:rPr lang="en-US" sz="2200" dirty="0">
                <a:latin typeface="Times New Roman" pitchFamily="18" charset="0"/>
                <a:cs typeface="Times New Roman" pitchFamily="18" charset="0"/>
              </a:rPr>
              <a:t>education of a new generation of students and workforce on the use of </a:t>
            </a:r>
            <a:r>
              <a:rPr lang="en-US" sz="2200" dirty="0" smtClean="0">
                <a:latin typeface="Times New Roman" pitchFamily="18" charset="0"/>
                <a:cs typeface="Times New Roman" pitchFamily="18" charset="0"/>
              </a:rPr>
              <a:t>these paradigms </a:t>
            </a:r>
            <a:r>
              <a:rPr lang="en-US" sz="2200" dirty="0">
                <a:latin typeface="Times New Roman" pitchFamily="18" charset="0"/>
                <a:cs typeface="Times New Roman" pitchFamily="18" charset="0"/>
              </a:rPr>
              <a:t>and their applications</a:t>
            </a:r>
            <a:r>
              <a:rPr lang="en-US" sz="2200" dirty="0" smtClean="0">
                <a:latin typeface="Times New Roman" pitchFamily="18" charset="0"/>
                <a:cs typeface="Times New Roman" pitchFamily="18" charset="0"/>
              </a:rPr>
              <a:t>.</a:t>
            </a:r>
          </a:p>
          <a:p>
            <a:pPr marL="514350" indent="-457200"/>
            <a:r>
              <a:rPr lang="en-US" sz="2800" dirty="0" smtClean="0">
                <a:latin typeface="Times New Roman" pitchFamily="18" charset="0"/>
                <a:cs typeface="Times New Roman" pitchFamily="18" charset="0"/>
              </a:rPr>
              <a:t>The implementation of mission includes</a:t>
            </a:r>
          </a:p>
          <a:p>
            <a:pPr lvl="1">
              <a:buFont typeface="Arial" pitchFamily="34" charset="0"/>
              <a:buChar char="•"/>
            </a:pPr>
            <a:r>
              <a:rPr lang="en-US" sz="2400" dirty="0" smtClean="0">
                <a:latin typeface="Times New Roman" pitchFamily="18" charset="0"/>
                <a:cs typeface="Times New Roman" pitchFamily="18" charset="0"/>
              </a:rPr>
              <a:t>Distributed flexible hardware with supported use</a:t>
            </a:r>
          </a:p>
          <a:p>
            <a:pPr lvl="1">
              <a:buFont typeface="Arial" pitchFamily="34" charset="0"/>
              <a:buChar char="•"/>
            </a:pPr>
            <a:r>
              <a:rPr lang="en-US" sz="2400" dirty="0" smtClean="0">
                <a:latin typeface="Times New Roman" pitchFamily="18" charset="0"/>
                <a:cs typeface="Times New Roman" pitchFamily="18" charset="0"/>
              </a:rPr>
              <a:t>Identified IaaS and </a:t>
            </a:r>
            <a:r>
              <a:rPr lang="en-US" sz="2400" dirty="0" err="1" smtClean="0">
                <a:latin typeface="Times New Roman" pitchFamily="18" charset="0"/>
                <a:cs typeface="Times New Roman" pitchFamily="18" charset="0"/>
              </a:rPr>
              <a:t>PaaS</a:t>
            </a:r>
            <a:r>
              <a:rPr lang="en-US" sz="2400" dirty="0" smtClean="0">
                <a:latin typeface="Times New Roman" pitchFamily="18" charset="0"/>
                <a:cs typeface="Times New Roman" pitchFamily="18" charset="0"/>
              </a:rPr>
              <a:t> “core” software with supported use</a:t>
            </a:r>
          </a:p>
          <a:p>
            <a:pPr lvl="2"/>
            <a:r>
              <a:rPr lang="en-US" dirty="0" smtClean="0">
                <a:latin typeface="Times New Roman" pitchFamily="18" charset="0"/>
                <a:cs typeface="Times New Roman" pitchFamily="18" charset="0"/>
              </a:rPr>
              <a:t>Expect growing list of software from FG partners and users</a:t>
            </a:r>
          </a:p>
          <a:p>
            <a:pPr lvl="1">
              <a:buFont typeface="Arial" pitchFamily="34" charset="0"/>
              <a:buChar char="•"/>
            </a:pPr>
            <a:r>
              <a:rPr lang="en-US" sz="2400" dirty="0" smtClean="0">
                <a:latin typeface="Times New Roman" pitchFamily="18" charset="0"/>
                <a:cs typeface="Times New Roman" pitchFamily="18" charset="0"/>
              </a:rPr>
              <a:t>Outreach</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626915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5867400" cy="914400"/>
          </a:xfrm>
        </p:spPr>
        <p:txBody>
          <a:bodyPr>
            <a:normAutofit fontScale="90000"/>
          </a:bodyPr>
          <a:lstStyle/>
          <a:p>
            <a:r>
              <a:rPr lang="en-US" b="1" smtClean="0"/>
              <a:t>FutureGrid key </a:t>
            </a:r>
            <a:r>
              <a:rPr lang="en-US" b="1" dirty="0" smtClean="0"/>
              <a:t>Concepts I</a:t>
            </a:r>
            <a:endParaRPr lang="en-US" b="1" dirty="0"/>
          </a:p>
        </p:txBody>
      </p:sp>
      <p:sp>
        <p:nvSpPr>
          <p:cNvPr id="3" name="Content Placeholder 2"/>
          <p:cNvSpPr>
            <a:spLocks noGrp="1"/>
          </p:cNvSpPr>
          <p:nvPr>
            <p:ph idx="1"/>
          </p:nvPr>
        </p:nvSpPr>
        <p:spPr>
          <a:xfrm>
            <a:off x="0" y="762000"/>
            <a:ext cx="9144000" cy="4525963"/>
          </a:xfrm>
        </p:spPr>
        <p:txBody>
          <a:bodyPr>
            <a:noAutofit/>
          </a:bodyPr>
          <a:lstStyle/>
          <a:p>
            <a:r>
              <a:rPr lang="en-US" sz="2500" dirty="0" smtClean="0">
                <a:cs typeface="Times New Roman" pitchFamily="18" charset="0"/>
              </a:rPr>
              <a:t>FutureGrid is an </a:t>
            </a:r>
            <a:r>
              <a:rPr lang="en-US" sz="2500" dirty="0" smtClean="0">
                <a:solidFill>
                  <a:srgbClr val="FF0000"/>
                </a:solidFill>
                <a:cs typeface="Times New Roman" pitchFamily="18" charset="0"/>
              </a:rPr>
              <a:t>international testbed </a:t>
            </a:r>
            <a:r>
              <a:rPr lang="en-US" sz="2500" dirty="0" smtClean="0">
                <a:cs typeface="Times New Roman" pitchFamily="18" charset="0"/>
              </a:rPr>
              <a:t>modeled on Grid5000</a:t>
            </a:r>
          </a:p>
          <a:p>
            <a:r>
              <a:rPr lang="en-US" sz="2500" dirty="0" smtClean="0"/>
              <a:t>Supporting international </a:t>
            </a:r>
            <a:r>
              <a:rPr lang="en-US" sz="2500" dirty="0" smtClean="0">
                <a:solidFill>
                  <a:srgbClr val="FF0000"/>
                </a:solidFill>
              </a:rPr>
              <a:t>Computer Science </a:t>
            </a:r>
            <a:r>
              <a:rPr lang="en-US" sz="2500" dirty="0" smtClean="0"/>
              <a:t>and </a:t>
            </a:r>
            <a:r>
              <a:rPr lang="en-US" sz="2500" dirty="0" smtClean="0">
                <a:solidFill>
                  <a:srgbClr val="FF0000"/>
                </a:solidFill>
              </a:rPr>
              <a:t>Computational Science </a:t>
            </a:r>
            <a:r>
              <a:rPr lang="en-US" sz="2500" dirty="0" smtClean="0"/>
              <a:t>research in cloud, grid and parallel computing (HPC)</a:t>
            </a:r>
            <a:endParaRPr lang="en-US" sz="2500" dirty="0" smtClean="0">
              <a:solidFill>
                <a:srgbClr val="FF0000"/>
              </a:solidFill>
            </a:endParaRPr>
          </a:p>
          <a:p>
            <a:pPr lvl="1"/>
            <a:r>
              <a:rPr lang="en-US" sz="2500" dirty="0" smtClean="0"/>
              <a:t>Industry and Academia</a:t>
            </a:r>
          </a:p>
          <a:p>
            <a:pPr lvl="1"/>
            <a:r>
              <a:rPr lang="en-US" sz="2400" dirty="0"/>
              <a:t>Note much of current use Education, Computer Science Systems and </a:t>
            </a:r>
            <a:r>
              <a:rPr lang="en-US" sz="2400" dirty="0" smtClean="0"/>
              <a:t>Biology/Bioinformatics</a:t>
            </a:r>
            <a:endParaRPr lang="en-US" sz="2500" dirty="0" smtClean="0"/>
          </a:p>
          <a:p>
            <a:r>
              <a:rPr lang="en-US" sz="2500" dirty="0" smtClean="0">
                <a:cs typeface="Times New Roman" pitchFamily="18" charset="0"/>
              </a:rPr>
              <a:t>The FutureGrid testbed provides to its users:</a:t>
            </a:r>
          </a:p>
          <a:p>
            <a:pPr lvl="1"/>
            <a:r>
              <a:rPr lang="en-US" sz="2500" dirty="0" smtClean="0">
                <a:cs typeface="Times New Roman" pitchFamily="18" charset="0"/>
              </a:rPr>
              <a:t>A flexible development and testing platform for middleware and application users looking at </a:t>
            </a:r>
            <a:r>
              <a:rPr lang="en-US" sz="2500" dirty="0" smtClean="0">
                <a:solidFill>
                  <a:srgbClr val="FF0000"/>
                </a:solidFill>
                <a:cs typeface="Times New Roman" pitchFamily="18" charset="0"/>
              </a:rPr>
              <a:t>interoperability</a:t>
            </a:r>
            <a:r>
              <a:rPr lang="en-US" sz="2500" dirty="0" smtClean="0">
                <a:cs typeface="Times New Roman" pitchFamily="18" charset="0"/>
              </a:rPr>
              <a:t>, </a:t>
            </a:r>
            <a:r>
              <a:rPr lang="en-US" sz="2500" dirty="0" smtClean="0">
                <a:solidFill>
                  <a:srgbClr val="FF0000"/>
                </a:solidFill>
                <a:cs typeface="Times New Roman" pitchFamily="18" charset="0"/>
              </a:rPr>
              <a:t>functionality</a:t>
            </a:r>
            <a:r>
              <a:rPr lang="en-US" sz="2500" dirty="0" smtClean="0">
                <a:cs typeface="Times New Roman" pitchFamily="18" charset="0"/>
              </a:rPr>
              <a:t>, </a:t>
            </a:r>
            <a:r>
              <a:rPr lang="en-US" sz="2500" dirty="0" smtClean="0">
                <a:solidFill>
                  <a:srgbClr val="FF0000"/>
                </a:solidFill>
                <a:cs typeface="Times New Roman" pitchFamily="18" charset="0"/>
              </a:rPr>
              <a:t>performance</a:t>
            </a:r>
            <a:r>
              <a:rPr lang="en-US" sz="2500" dirty="0" smtClean="0">
                <a:cs typeface="Times New Roman" pitchFamily="18" charset="0"/>
              </a:rPr>
              <a:t> or </a:t>
            </a:r>
            <a:r>
              <a:rPr lang="en-US" sz="2500" dirty="0" smtClean="0">
                <a:solidFill>
                  <a:srgbClr val="FF0000"/>
                </a:solidFill>
                <a:cs typeface="Times New Roman" pitchFamily="18" charset="0"/>
              </a:rPr>
              <a:t>evaluation</a:t>
            </a:r>
          </a:p>
          <a:p>
            <a:pPr lvl="1"/>
            <a:r>
              <a:rPr lang="en-US" sz="2500" dirty="0" smtClean="0">
                <a:cs typeface="Times New Roman" pitchFamily="18" charset="0"/>
              </a:rPr>
              <a:t>Each use of FutureGrid is an</a:t>
            </a:r>
            <a:r>
              <a:rPr lang="en-US" sz="2500" dirty="0" smtClean="0">
                <a:solidFill>
                  <a:srgbClr val="FF0000"/>
                </a:solidFill>
                <a:cs typeface="Times New Roman" pitchFamily="18" charset="0"/>
              </a:rPr>
              <a:t> experiment </a:t>
            </a:r>
            <a:r>
              <a:rPr lang="en-US" sz="2500" dirty="0" smtClean="0">
                <a:cs typeface="Times New Roman" pitchFamily="18" charset="0"/>
              </a:rPr>
              <a:t>that is </a:t>
            </a:r>
            <a:r>
              <a:rPr lang="en-US" sz="2500" dirty="0" smtClean="0">
                <a:solidFill>
                  <a:srgbClr val="FF0000"/>
                </a:solidFill>
                <a:cs typeface="Times New Roman" pitchFamily="18" charset="0"/>
              </a:rPr>
              <a:t>reproducible</a:t>
            </a:r>
          </a:p>
          <a:p>
            <a:pPr lvl="1"/>
            <a:r>
              <a:rPr lang="en-US" sz="2500" dirty="0" smtClean="0">
                <a:cs typeface="Times New Roman" pitchFamily="18" charset="0"/>
              </a:rPr>
              <a:t>A rich </a:t>
            </a:r>
            <a:r>
              <a:rPr lang="en-US" sz="2500" dirty="0" smtClean="0">
                <a:solidFill>
                  <a:srgbClr val="FF0000"/>
                </a:solidFill>
                <a:cs typeface="Times New Roman" pitchFamily="18" charset="0"/>
              </a:rPr>
              <a:t>education and teaching </a:t>
            </a:r>
            <a:r>
              <a:rPr lang="en-US" sz="2500" dirty="0" smtClean="0">
                <a:cs typeface="Times New Roman" pitchFamily="18" charset="0"/>
              </a:rPr>
              <a:t>platform for advanced cyberinfrastructure (computer science) classes</a:t>
            </a:r>
            <a:endParaRPr lang="en-US" sz="2500" dirty="0" smtClean="0"/>
          </a:p>
          <a:p>
            <a:endParaRPr lang="en-US" sz="25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10102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FutureGrid key Concepts II</a:t>
            </a:r>
            <a:endParaRPr lang="en-US" b="1" dirty="0"/>
          </a:p>
        </p:txBody>
      </p:sp>
      <p:sp>
        <p:nvSpPr>
          <p:cNvPr id="3" name="Content Placeholder 2"/>
          <p:cNvSpPr>
            <a:spLocks noGrp="1"/>
          </p:cNvSpPr>
          <p:nvPr>
            <p:ph idx="1"/>
          </p:nvPr>
        </p:nvSpPr>
        <p:spPr>
          <a:xfrm>
            <a:off x="0" y="914400"/>
            <a:ext cx="9144000" cy="5943600"/>
          </a:xfrm>
        </p:spPr>
        <p:txBody>
          <a:bodyPr>
            <a:noAutofit/>
          </a:bodyPr>
          <a:lstStyle/>
          <a:p>
            <a:r>
              <a:rPr lang="en-US" sz="2400" dirty="0" smtClean="0">
                <a:latin typeface="Arial" pitchFamily="34" charset="0"/>
                <a:cs typeface="Arial" pitchFamily="34" charset="0"/>
              </a:rPr>
              <a:t>Rather than loading images onto VM’s, FutureGrid supports </a:t>
            </a:r>
            <a:r>
              <a:rPr lang="en-US" sz="2400" dirty="0" smtClean="0">
                <a:solidFill>
                  <a:srgbClr val="FF0000"/>
                </a:solidFill>
                <a:latin typeface="Arial" pitchFamily="34" charset="0"/>
                <a:cs typeface="Arial" pitchFamily="34" charset="0"/>
              </a:rPr>
              <a:t>Cloud, Grid and Parallel computing </a:t>
            </a:r>
            <a:r>
              <a:rPr lang="en-US" sz="2400" dirty="0" smtClean="0">
                <a:latin typeface="Arial" pitchFamily="34" charset="0"/>
                <a:cs typeface="Arial" pitchFamily="34" charset="0"/>
              </a:rPr>
              <a:t>environments by </a:t>
            </a:r>
            <a:r>
              <a:rPr lang="en-US" sz="2400" dirty="0" smtClean="0">
                <a:solidFill>
                  <a:srgbClr val="FF0000"/>
                </a:solidFill>
                <a:latin typeface="Arial" pitchFamily="34" charset="0"/>
                <a:cs typeface="Arial" pitchFamily="34" charset="0"/>
              </a:rPr>
              <a:t>dynamically provisioning </a:t>
            </a:r>
            <a:r>
              <a:rPr lang="en-US" sz="2400" dirty="0" smtClean="0">
                <a:latin typeface="Arial" pitchFamily="34" charset="0"/>
                <a:cs typeface="Arial" pitchFamily="34" charset="0"/>
              </a:rPr>
              <a:t>software as needed onto “bare-metal” using Moab/xCAT </a:t>
            </a:r>
          </a:p>
          <a:p>
            <a:pPr lvl="1"/>
            <a:r>
              <a:rPr lang="en-US" sz="2000" dirty="0" smtClean="0">
                <a:solidFill>
                  <a:srgbClr val="FF0000"/>
                </a:solidFill>
                <a:latin typeface="Arial" pitchFamily="34" charset="0"/>
                <a:cs typeface="Arial" pitchFamily="34" charset="0"/>
              </a:rPr>
              <a:t>Image library </a:t>
            </a:r>
            <a:r>
              <a:rPr lang="en-US" sz="2000" dirty="0" smtClean="0">
                <a:latin typeface="Arial" pitchFamily="34" charset="0"/>
                <a:cs typeface="Arial" pitchFamily="34" charset="0"/>
              </a:rPr>
              <a:t>for MPI, </a:t>
            </a:r>
            <a:r>
              <a:rPr lang="en-US" sz="2000" dirty="0" err="1" smtClean="0">
                <a:latin typeface="Arial" pitchFamily="34" charset="0"/>
                <a:cs typeface="Arial" pitchFamily="34" charset="0"/>
              </a:rPr>
              <a:t>OpenMP</a:t>
            </a:r>
            <a:r>
              <a:rPr lang="en-US" sz="2000" dirty="0" smtClean="0">
                <a:latin typeface="Arial" pitchFamily="34" charset="0"/>
                <a:cs typeface="Arial" pitchFamily="34" charset="0"/>
              </a:rPr>
              <a:t>, Hadoop, Dryad, </a:t>
            </a:r>
            <a:r>
              <a:rPr lang="en-US" sz="2000" dirty="0" err="1" smtClean="0">
                <a:latin typeface="Arial" pitchFamily="34" charset="0"/>
                <a:cs typeface="Arial" pitchFamily="34" charset="0"/>
              </a:rPr>
              <a:t>gLite</a:t>
            </a:r>
            <a:r>
              <a:rPr lang="en-US" sz="2000" dirty="0" smtClean="0">
                <a:latin typeface="Arial" pitchFamily="34" charset="0"/>
                <a:cs typeface="Arial" pitchFamily="34" charset="0"/>
              </a:rPr>
              <a:t>, Unicore, Globus, </a:t>
            </a:r>
            <a:r>
              <a:rPr lang="en-US" sz="2000" dirty="0" err="1" smtClean="0">
                <a:latin typeface="Arial" pitchFamily="34" charset="0"/>
                <a:cs typeface="Arial" pitchFamily="34" charset="0"/>
              </a:rPr>
              <a:t>Xen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ScaleMP</a:t>
            </a:r>
            <a:r>
              <a:rPr lang="en-US" sz="2000" dirty="0" smtClean="0">
                <a:latin typeface="Arial" pitchFamily="34" charset="0"/>
                <a:cs typeface="Arial" pitchFamily="34" charset="0"/>
              </a:rPr>
              <a:t> (distributed Shared Memory), Nimbus, Eucalyptus, </a:t>
            </a:r>
            <a:r>
              <a:rPr lang="en-US" sz="2000" dirty="0" err="1" smtClean="0">
                <a:latin typeface="Arial" pitchFamily="34" charset="0"/>
                <a:cs typeface="Arial" pitchFamily="34" charset="0"/>
              </a:rPr>
              <a:t>OpenNebula</a:t>
            </a:r>
            <a:r>
              <a:rPr lang="en-US" sz="2000" dirty="0" smtClean="0">
                <a:latin typeface="Arial" pitchFamily="34" charset="0"/>
                <a:cs typeface="Arial" pitchFamily="34" charset="0"/>
              </a:rPr>
              <a:t>, KVM, Windows …..</a:t>
            </a:r>
          </a:p>
          <a:p>
            <a:r>
              <a:rPr lang="en-US" sz="2400" dirty="0" smtClean="0">
                <a:latin typeface="Arial" pitchFamily="34" charset="0"/>
                <a:cs typeface="Arial" pitchFamily="34" charset="0"/>
              </a:rPr>
              <a:t>Growth comes from users depositing novel images in library</a:t>
            </a:r>
          </a:p>
          <a:p>
            <a:r>
              <a:rPr lang="en-US" sz="2400" dirty="0" smtClean="0">
                <a:latin typeface="Arial" pitchFamily="34" charset="0"/>
                <a:cs typeface="Arial" pitchFamily="34" charset="0"/>
              </a:rPr>
              <a:t>FutureGrid has ~4000 (will grow to ~5000) distributed cores with a dedicated network and a Spirent XGEM network fault and delay generator</a:t>
            </a:r>
          </a:p>
          <a:p>
            <a:pPr>
              <a:buNone/>
            </a:pPr>
            <a:endParaRPr lang="en-US" sz="2600" dirty="0"/>
          </a:p>
        </p:txBody>
      </p:sp>
      <p:grpSp>
        <p:nvGrpSpPr>
          <p:cNvPr id="17" name="Group 16"/>
          <p:cNvGrpSpPr/>
          <p:nvPr/>
        </p:nvGrpSpPr>
        <p:grpSpPr>
          <a:xfrm>
            <a:off x="1066800" y="5181600"/>
            <a:ext cx="7716157" cy="1415034"/>
            <a:chOff x="457200" y="5334000"/>
            <a:chExt cx="7716157" cy="1415034"/>
          </a:xfrm>
        </p:grpSpPr>
        <p:grpSp>
          <p:nvGrpSpPr>
            <p:cNvPr id="8" name="Group 7"/>
            <p:cNvGrpSpPr/>
            <p:nvPr/>
          </p:nvGrpSpPr>
          <p:grpSpPr>
            <a:xfrm>
              <a:off x="838200" y="5334000"/>
              <a:ext cx="4648200" cy="519351"/>
              <a:chOff x="1143000" y="5419457"/>
              <a:chExt cx="4648200" cy="519351"/>
            </a:xfrm>
          </p:grpSpPr>
          <p:sp>
            <p:nvSpPr>
              <p:cNvPr id="4" name="Oval 3"/>
              <p:cNvSpPr/>
              <p:nvPr/>
            </p:nvSpPr>
            <p:spPr>
              <a:xfrm>
                <a:off x="11430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Image1</a:t>
                </a:r>
                <a:endParaRPr lang="en-US" dirty="0">
                  <a:solidFill>
                    <a:prstClr val="black"/>
                  </a:solidFill>
                </a:endParaRPr>
              </a:p>
            </p:txBody>
          </p:sp>
          <p:sp>
            <p:nvSpPr>
              <p:cNvPr id="5" name="Oval 4"/>
              <p:cNvSpPr/>
              <p:nvPr/>
            </p:nvSpPr>
            <p:spPr>
              <a:xfrm>
                <a:off x="2559778"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Image2</a:t>
                </a:r>
                <a:endParaRPr lang="en-US" dirty="0">
                  <a:solidFill>
                    <a:prstClr val="black"/>
                  </a:solidFill>
                </a:endParaRPr>
              </a:p>
            </p:txBody>
          </p:sp>
          <p:sp>
            <p:nvSpPr>
              <p:cNvPr id="6" name="Oval 5"/>
              <p:cNvSpPr/>
              <p:nvPr/>
            </p:nvSpPr>
            <p:spPr>
              <a:xfrm>
                <a:off x="44958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err="1" smtClean="0">
                    <a:solidFill>
                      <a:prstClr val="black"/>
                    </a:solidFill>
                  </a:rPr>
                  <a:t>ImageN</a:t>
                </a:r>
                <a:endParaRPr lang="en-US" dirty="0">
                  <a:solidFill>
                    <a:prstClr val="black"/>
                  </a:solidFill>
                </a:endParaRPr>
              </a:p>
            </p:txBody>
          </p:sp>
          <p:sp>
            <p:nvSpPr>
              <p:cNvPr id="7" name="TextBox 6"/>
              <p:cNvSpPr txBox="1"/>
              <p:nvPr/>
            </p:nvSpPr>
            <p:spPr>
              <a:xfrm>
                <a:off x="3976556" y="5448300"/>
                <a:ext cx="397866" cy="461665"/>
              </a:xfrm>
              <a:prstGeom prst="rect">
                <a:avLst/>
              </a:prstGeom>
              <a:noFill/>
            </p:spPr>
            <p:txBody>
              <a:bodyPr wrap="none" rtlCol="0">
                <a:spAutoFit/>
              </a:bodyPr>
              <a:lstStyle/>
              <a:p>
                <a:r>
                  <a:rPr lang="en-US" sz="2400" dirty="0" smtClean="0">
                    <a:solidFill>
                      <a:prstClr val="black"/>
                    </a:solidFill>
                  </a:rPr>
                  <a:t>…</a:t>
                </a:r>
                <a:endParaRPr lang="en-US" sz="2400" dirty="0">
                  <a:solidFill>
                    <a:prstClr val="black"/>
                  </a:solidFill>
                </a:endParaRPr>
              </a:p>
            </p:txBody>
          </p:sp>
        </p:grpSp>
        <p:cxnSp>
          <p:nvCxnSpPr>
            <p:cNvPr id="10" name="Straight Arrow Connector 9"/>
            <p:cNvCxnSpPr/>
            <p:nvPr/>
          </p:nvCxnSpPr>
          <p:spPr>
            <a:xfrm>
              <a:off x="4114800" y="60198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990600" y="59436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400" y="6286500"/>
              <a:ext cx="636713" cy="369332"/>
            </a:xfrm>
            <a:prstGeom prst="rect">
              <a:avLst/>
            </a:prstGeom>
            <a:noFill/>
          </p:spPr>
          <p:txBody>
            <a:bodyPr wrap="none" rtlCol="0">
              <a:spAutoFit/>
            </a:bodyPr>
            <a:lstStyle/>
            <a:p>
              <a:r>
                <a:rPr lang="en-US" dirty="0" smtClean="0">
                  <a:solidFill>
                    <a:prstClr val="black"/>
                  </a:solidFill>
                </a:rPr>
                <a:t>Load</a:t>
              </a:r>
              <a:endParaRPr lang="en-US" dirty="0">
                <a:solidFill>
                  <a:prstClr val="black"/>
                </a:solidFill>
              </a:endParaRPr>
            </a:p>
          </p:txBody>
        </p:sp>
        <p:sp>
          <p:nvSpPr>
            <p:cNvPr id="15" name="TextBox 14"/>
            <p:cNvSpPr txBox="1"/>
            <p:nvPr/>
          </p:nvSpPr>
          <p:spPr>
            <a:xfrm>
              <a:off x="457200" y="6286500"/>
              <a:ext cx="878767" cy="369332"/>
            </a:xfrm>
            <a:prstGeom prst="rect">
              <a:avLst/>
            </a:prstGeom>
            <a:noFill/>
          </p:spPr>
          <p:txBody>
            <a:bodyPr wrap="none" rtlCol="0">
              <a:spAutoFit/>
            </a:bodyPr>
            <a:lstStyle/>
            <a:p>
              <a:r>
                <a:rPr lang="en-US" dirty="0" smtClean="0">
                  <a:solidFill>
                    <a:prstClr val="black"/>
                  </a:solidFill>
                </a:rPr>
                <a:t>Choose</a:t>
              </a:r>
              <a:endParaRPr lang="en-US" dirty="0">
                <a:solidFill>
                  <a:prstClr val="black"/>
                </a:solidFill>
              </a:endParaRPr>
            </a:p>
          </p:txBody>
        </p:sp>
        <p:cxnSp>
          <p:nvCxnSpPr>
            <p:cNvPr id="16" name="Straight Arrow Connector 15"/>
            <p:cNvCxnSpPr/>
            <p:nvPr/>
          </p:nvCxnSpPr>
          <p:spPr>
            <a:xfrm>
              <a:off x="6705600" y="6470372"/>
              <a:ext cx="762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0" y="6286500"/>
              <a:ext cx="553357" cy="369332"/>
            </a:xfrm>
            <a:prstGeom prst="rect">
              <a:avLst/>
            </a:prstGeom>
            <a:noFill/>
          </p:spPr>
          <p:txBody>
            <a:bodyPr wrap="none" rtlCol="0">
              <a:spAutoFit/>
            </a:bodyPr>
            <a:lstStyle/>
            <a:p>
              <a:r>
                <a:rPr lang="en-US" dirty="0" smtClean="0">
                  <a:solidFill>
                    <a:prstClr val="black"/>
                  </a:solidFill>
                </a:rPr>
                <a:t>Run</a:t>
              </a:r>
              <a:endParaRPr lang="en-US" dirty="0">
                <a:solidFill>
                  <a:prstClr val="black"/>
                </a:solidFill>
              </a:endParaRPr>
            </a:p>
          </p:txBody>
        </p:sp>
        <p:pic>
          <p:nvPicPr>
            <p:cNvPr id="63490" name="Picture 2" descr="http://www.clusterconnection.com/wp-content/uploads/2009/05/cluster-300x302.jpg"/>
            <p:cNvPicPr>
              <a:picLocks noChangeAspect="1" noChangeArrowheads="1"/>
            </p:cNvPicPr>
            <p:nvPr/>
          </p:nvPicPr>
          <p:blipFill>
            <a:blip r:embed="rId3" cstate="print"/>
            <a:srcRect/>
            <a:stretch>
              <a:fillRect/>
            </a:stretch>
          </p:blipFill>
          <p:spPr bwMode="auto">
            <a:xfrm>
              <a:off x="5791200" y="5943600"/>
              <a:ext cx="800100" cy="805434"/>
            </a:xfrm>
            <a:prstGeom prst="rect">
              <a:avLst/>
            </a:prstGeom>
            <a:noFill/>
          </p:spPr>
        </p:pic>
      </p:grpSp>
    </p:spTree>
    <p:extLst>
      <p:ext uri="{BB962C8B-B14F-4D97-AF65-F5344CB8AC3E}">
        <p14:creationId xmlns:p14="http://schemas.microsoft.com/office/powerpoint/2010/main" val="14621880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961130203"/>
              </p:ext>
            </p:extLst>
          </p:nvPr>
        </p:nvGraphicFramePr>
        <p:xfrm>
          <a:off x="1219200" y="1676400"/>
          <a:ext cx="3733800" cy="3505200"/>
        </p:xfrm>
        <a:graphic>
          <a:graphicData uri="http://schemas.openxmlformats.org/drawingml/2006/table">
            <a:tbl>
              <a:tblPr firstRow="1" bandRow="1">
                <a:tableStyleId>{5C22544A-7EE6-4342-B048-85BDC9FD1C3A}</a:tableStyleId>
              </a:tblPr>
              <a:tblGrid>
                <a:gridCol w="1295400"/>
                <a:gridCol w="762000"/>
                <a:gridCol w="1676400"/>
              </a:tblGrid>
              <a:tr h="142240">
                <a:tc>
                  <a:txBody>
                    <a:bodyPr/>
                    <a:lstStyle/>
                    <a:p>
                      <a:endParaRPr lang="en-US" dirty="0"/>
                    </a:p>
                  </a:txBody>
                  <a:tcPr/>
                </a:tc>
                <a:tc>
                  <a:txBody>
                    <a:bodyPr/>
                    <a:lstStyle/>
                    <a:p>
                      <a:r>
                        <a:rPr lang="en-US" dirty="0" smtClean="0"/>
                        <a:t>Cores</a:t>
                      </a:r>
                      <a:endParaRPr lang="en-US" dirty="0"/>
                    </a:p>
                  </a:txBody>
                  <a:tcPr/>
                </a:tc>
                <a:tc>
                  <a:txBody>
                    <a:bodyPr/>
                    <a:lstStyle/>
                    <a:p>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11TF IU</a:t>
                      </a:r>
                    </a:p>
                  </a:txBody>
                  <a:tcPr/>
                </a:tc>
                <a:tc>
                  <a:txBody>
                    <a:bodyPr/>
                    <a:lstStyle/>
                    <a:p>
                      <a:r>
                        <a:rPr lang="en-US" dirty="0" smtClean="0"/>
                        <a:t>1024</a:t>
                      </a:r>
                      <a:endParaRPr lang="en-US" dirty="0"/>
                    </a:p>
                  </a:txBody>
                  <a:tcPr/>
                </a:tc>
                <a:tc>
                  <a:txBody>
                    <a:bodyPr/>
                    <a:lstStyle/>
                    <a:p>
                      <a:r>
                        <a:rPr lang="en-US" dirty="0" smtClean="0"/>
                        <a:t>IBM</a:t>
                      </a:r>
                      <a:endParaRPr lang="en-US" dirty="0"/>
                    </a:p>
                  </a:txBody>
                  <a:tcPr/>
                </a:tc>
              </a:tr>
              <a:tr h="370840">
                <a:tc>
                  <a:txBody>
                    <a:bodyPr/>
                    <a:lstStyle/>
                    <a:p>
                      <a:r>
                        <a:rPr lang="en-US" dirty="0" smtClean="0"/>
                        <a:t>4TF IU</a:t>
                      </a:r>
                      <a:endParaRPr lang="en-US" dirty="0"/>
                    </a:p>
                  </a:txBody>
                  <a:tcPr/>
                </a:tc>
                <a:tc>
                  <a:txBody>
                    <a:bodyPr/>
                    <a:lstStyle/>
                    <a:p>
                      <a:r>
                        <a:rPr lang="en-US" dirty="0" smtClean="0"/>
                        <a:t>192</a:t>
                      </a:r>
                      <a:endParaRPr lang="en-US" dirty="0"/>
                    </a:p>
                  </a:txBody>
                  <a:tcPr/>
                </a:tc>
                <a:tc>
                  <a:txBody>
                    <a:bodyPr/>
                    <a:lstStyle/>
                    <a:p>
                      <a:r>
                        <a:rPr lang="en-US" dirty="0" smtClean="0"/>
                        <a:t>12 TB Disk </a:t>
                      </a:r>
                    </a:p>
                    <a:p>
                      <a:r>
                        <a:rPr lang="en-US" dirty="0" smtClean="0"/>
                        <a:t>192 GB </a:t>
                      </a:r>
                      <a:r>
                        <a:rPr lang="en-US" dirty="0" err="1" smtClean="0"/>
                        <a:t>mem</a:t>
                      </a:r>
                      <a:r>
                        <a:rPr lang="en-US" dirty="0" smtClean="0"/>
                        <a:t>, </a:t>
                      </a:r>
                    </a:p>
                    <a:p>
                      <a:r>
                        <a:rPr lang="en-US" dirty="0" smtClean="0"/>
                        <a:t>GPU on 8 nodes</a:t>
                      </a:r>
                      <a:endParaRPr lang="en-US" dirty="0"/>
                    </a:p>
                  </a:txBody>
                  <a:tcPr/>
                </a:tc>
              </a:tr>
              <a:tr h="370840">
                <a:tc>
                  <a:txBody>
                    <a:bodyPr/>
                    <a:lstStyle/>
                    <a:p>
                      <a:r>
                        <a:rPr lang="en-US" dirty="0" smtClean="0"/>
                        <a:t>6TF IU</a:t>
                      </a:r>
                      <a:endParaRPr lang="en-US" dirty="0"/>
                    </a:p>
                  </a:txBody>
                  <a:tcPr/>
                </a:tc>
                <a:tc>
                  <a:txBody>
                    <a:bodyPr/>
                    <a:lstStyle/>
                    <a:p>
                      <a:r>
                        <a:rPr lang="en-US" dirty="0" smtClean="0"/>
                        <a:t>672</a:t>
                      </a:r>
                      <a:endParaRPr lang="en-US" dirty="0"/>
                    </a:p>
                  </a:txBody>
                  <a:tcPr/>
                </a:tc>
                <a:tc>
                  <a:txBody>
                    <a:bodyPr/>
                    <a:lstStyle/>
                    <a:p>
                      <a:r>
                        <a:rPr lang="en-US" dirty="0" smtClean="0"/>
                        <a:t>Cray XT5M</a:t>
                      </a:r>
                      <a:endParaRPr lang="en-US" dirty="0"/>
                    </a:p>
                  </a:txBody>
                  <a:tcPr/>
                </a:tc>
              </a:tr>
              <a:tr h="370840">
                <a:tc>
                  <a:txBody>
                    <a:bodyPr/>
                    <a:lstStyle/>
                    <a:p>
                      <a:r>
                        <a:rPr lang="en-US" dirty="0" smtClean="0"/>
                        <a:t>8TF TACC</a:t>
                      </a:r>
                      <a:endParaRPr lang="en-US" dirty="0"/>
                    </a:p>
                  </a:txBody>
                  <a:tcPr/>
                </a:tc>
                <a:tc>
                  <a:txBody>
                    <a:bodyPr/>
                    <a:lstStyle/>
                    <a:p>
                      <a:r>
                        <a:rPr lang="en-US" dirty="0" smtClean="0"/>
                        <a:t>768</a:t>
                      </a:r>
                      <a:endParaRPr lang="en-US" dirty="0"/>
                    </a:p>
                  </a:txBody>
                  <a:tcPr/>
                </a:tc>
                <a:tc>
                  <a:txBody>
                    <a:bodyPr/>
                    <a:lstStyle/>
                    <a:p>
                      <a:r>
                        <a:rPr lang="en-US" dirty="0" smtClean="0"/>
                        <a:t>Dell</a:t>
                      </a:r>
                      <a:endParaRPr lang="en-US" dirty="0"/>
                    </a:p>
                  </a:txBody>
                  <a:tcPr/>
                </a:tc>
              </a:tr>
              <a:tr h="370840">
                <a:tc>
                  <a:txBody>
                    <a:bodyPr/>
                    <a:lstStyle/>
                    <a:p>
                      <a:r>
                        <a:rPr lang="en-US" dirty="0" smtClean="0"/>
                        <a:t>7TF SDSC</a:t>
                      </a:r>
                      <a:endParaRPr lang="en-US" dirty="0"/>
                    </a:p>
                  </a:txBody>
                  <a:tcPr/>
                </a:tc>
                <a:tc>
                  <a:txBody>
                    <a:bodyPr/>
                    <a:lstStyle/>
                    <a:p>
                      <a:r>
                        <a:rPr lang="en-US" dirty="0" smtClean="0"/>
                        <a:t>672</a:t>
                      </a:r>
                      <a:endParaRPr lang="en-US" dirty="0"/>
                    </a:p>
                  </a:txBody>
                  <a:tcPr/>
                </a:tc>
                <a:tc>
                  <a:txBody>
                    <a:bodyPr/>
                    <a:lstStyle/>
                    <a:p>
                      <a:r>
                        <a:rPr lang="en-US" dirty="0" smtClean="0"/>
                        <a:t>IBM</a:t>
                      </a:r>
                      <a:endParaRPr lang="en-US" dirty="0"/>
                    </a:p>
                  </a:txBody>
                  <a:tcPr/>
                </a:tc>
              </a:tr>
              <a:tr h="370840">
                <a:tc>
                  <a:txBody>
                    <a:bodyPr/>
                    <a:lstStyle/>
                    <a:p>
                      <a:r>
                        <a:rPr lang="en-US" dirty="0" smtClean="0"/>
                        <a:t>2TF Florida</a:t>
                      </a:r>
                      <a:endParaRPr lang="en-US" dirty="0"/>
                    </a:p>
                  </a:txBody>
                  <a:tcPr/>
                </a:tc>
                <a:tc>
                  <a:txBody>
                    <a:bodyPr/>
                    <a:lstStyle/>
                    <a:p>
                      <a:r>
                        <a:rPr lang="en-US" dirty="0" smtClean="0"/>
                        <a:t>256</a:t>
                      </a:r>
                      <a:endParaRPr lang="en-US" dirty="0"/>
                    </a:p>
                  </a:txBody>
                  <a:tcPr/>
                </a:tc>
                <a:tc>
                  <a:txBody>
                    <a:bodyPr/>
                    <a:lstStyle/>
                    <a:p>
                      <a:r>
                        <a:rPr lang="en-US" dirty="0" smtClean="0"/>
                        <a:t>IBM</a:t>
                      </a:r>
                      <a:endParaRPr lang="en-US" dirty="0"/>
                    </a:p>
                  </a:txBody>
                  <a:tcPr/>
                </a:tc>
              </a:tr>
              <a:tr h="370840">
                <a:tc>
                  <a:txBody>
                    <a:bodyPr/>
                    <a:lstStyle/>
                    <a:p>
                      <a:r>
                        <a:rPr lang="en-US" dirty="0" smtClean="0"/>
                        <a:t>7TF Chicago</a:t>
                      </a:r>
                      <a:endParaRPr lang="en-US" dirty="0"/>
                    </a:p>
                  </a:txBody>
                  <a:tcPr/>
                </a:tc>
                <a:tc>
                  <a:txBody>
                    <a:bodyPr/>
                    <a:lstStyle/>
                    <a:p>
                      <a:r>
                        <a:rPr lang="en-US" dirty="0" smtClean="0"/>
                        <a:t>672</a:t>
                      </a:r>
                      <a:endParaRPr lang="en-US" dirty="0"/>
                    </a:p>
                  </a:txBody>
                  <a:tcPr/>
                </a:tc>
                <a:tc>
                  <a:txBody>
                    <a:bodyPr/>
                    <a:lstStyle/>
                    <a:p>
                      <a:r>
                        <a:rPr lang="en-US" dirty="0" smtClean="0"/>
                        <a:t>IBM</a:t>
                      </a:r>
                      <a:endParaRPr lang="en-US" dirty="0"/>
                    </a:p>
                  </a:txBody>
                  <a:tcPr/>
                </a:tc>
              </a:tr>
            </a:tbl>
          </a:graphicData>
        </a:graphic>
      </p:graphicFrame>
      <p:sp>
        <p:nvSpPr>
          <p:cNvPr id="2" name="Title 1"/>
          <p:cNvSpPr>
            <a:spLocks noGrp="1"/>
          </p:cNvSpPr>
          <p:nvPr>
            <p:ph type="title"/>
          </p:nvPr>
        </p:nvSpPr>
        <p:spPr>
          <a:xfrm>
            <a:off x="0" y="121953"/>
            <a:ext cx="9144000" cy="944847"/>
          </a:xfrm>
        </p:spPr>
        <p:txBody>
          <a:bodyPr/>
          <a:lstStyle/>
          <a:p>
            <a:r>
              <a:rPr lang="en-US" b="1" dirty="0" smtClean="0"/>
              <a:t>FutureGrid: </a:t>
            </a:r>
            <a:br>
              <a:rPr lang="en-US" b="1" dirty="0" smtClean="0"/>
            </a:br>
            <a:r>
              <a:rPr lang="en-US" b="1" dirty="0" smtClean="0"/>
              <a:t>a Grid/Cloud/HPC Testbed</a:t>
            </a:r>
            <a:endParaRPr lang="en-US" b="1" dirty="0"/>
          </a:p>
        </p:txBody>
      </p:sp>
      <p:grpSp>
        <p:nvGrpSpPr>
          <p:cNvPr id="3" name="Group 2"/>
          <p:cNvGrpSpPr/>
          <p:nvPr/>
        </p:nvGrpSpPr>
        <p:grpSpPr>
          <a:xfrm>
            <a:off x="0" y="1371600"/>
            <a:ext cx="9144000" cy="4839366"/>
            <a:chOff x="0" y="1371600"/>
            <a:chExt cx="9144000" cy="4839366"/>
          </a:xfrm>
        </p:grpSpPr>
        <p:pic>
          <p:nvPicPr>
            <p:cNvPr id="31" name="Picture 2" descr="C:\Users\Geoffrey Fox\Desktop\AzaleaDskT\FutureGrid\gtb network v16_revised.png"/>
            <p:cNvPicPr>
              <a:picLocks noChangeAspect="1" noChangeArrowheads="1"/>
            </p:cNvPicPr>
            <p:nvPr/>
          </p:nvPicPr>
          <p:blipFill>
            <a:blip r:embed="rId3" cstate="print"/>
            <a:srcRect/>
            <a:stretch>
              <a:fillRect/>
            </a:stretch>
          </p:blipFill>
          <p:spPr bwMode="auto">
            <a:xfrm>
              <a:off x="0" y="1371600"/>
              <a:ext cx="9144000" cy="4839366"/>
            </a:xfrm>
            <a:prstGeom prst="rect">
              <a:avLst/>
            </a:prstGeom>
            <a:noFill/>
          </p:spPr>
        </p:pic>
        <p:grpSp>
          <p:nvGrpSpPr>
            <p:cNvPr id="32" name="Group 11"/>
            <p:cNvGrpSpPr/>
            <p:nvPr/>
          </p:nvGrpSpPr>
          <p:grpSpPr>
            <a:xfrm>
              <a:off x="227427" y="5393741"/>
              <a:ext cx="2853768" cy="626059"/>
              <a:chOff x="152400" y="6172200"/>
              <a:chExt cx="2820573" cy="646331"/>
            </a:xfrm>
          </p:grpSpPr>
          <p:sp>
            <p:nvSpPr>
              <p:cNvPr id="34" name="TextBox 33"/>
              <p:cNvSpPr txBox="1"/>
              <p:nvPr/>
            </p:nvSpPr>
            <p:spPr>
              <a:xfrm>
                <a:off x="838200" y="6172200"/>
                <a:ext cx="835485" cy="646331"/>
              </a:xfrm>
              <a:prstGeom prst="rect">
                <a:avLst/>
              </a:prstGeom>
              <a:noFill/>
            </p:spPr>
            <p:txBody>
              <a:bodyPr wrap="none" rtlCol="0">
                <a:spAutoFit/>
              </a:bodyPr>
              <a:lstStyle/>
              <a:p>
                <a:pPr defTabSz="457200"/>
                <a:r>
                  <a:rPr lang="en-US" dirty="0">
                    <a:solidFill>
                      <a:prstClr val="black"/>
                    </a:solidFill>
                  </a:rPr>
                  <a:t>Private</a:t>
                </a:r>
                <a:br>
                  <a:rPr lang="en-US" dirty="0">
                    <a:solidFill>
                      <a:prstClr val="black"/>
                    </a:solidFill>
                  </a:rPr>
                </a:br>
                <a:r>
                  <a:rPr lang="en-US" dirty="0">
                    <a:solidFill>
                      <a:prstClr val="black"/>
                    </a:solidFill>
                  </a:rPr>
                  <a:t>Public</a:t>
                </a:r>
              </a:p>
            </p:txBody>
          </p:sp>
          <p:cxnSp>
            <p:nvCxnSpPr>
              <p:cNvPr id="35" name="Straight Connector 34"/>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76400" y="6324600"/>
                <a:ext cx="1296573" cy="369332"/>
              </a:xfrm>
              <a:prstGeom prst="rect">
                <a:avLst/>
              </a:prstGeom>
              <a:noFill/>
            </p:spPr>
            <p:txBody>
              <a:bodyPr wrap="none" rtlCol="0">
                <a:spAutoFit/>
              </a:bodyPr>
              <a:lstStyle/>
              <a:p>
                <a:pPr defTabSz="457200"/>
                <a:r>
                  <a:rPr lang="en-US" dirty="0">
                    <a:solidFill>
                      <a:prstClr val="black"/>
                    </a:solidFill>
                  </a:rPr>
                  <a:t>FG Network</a:t>
                </a:r>
              </a:p>
            </p:txBody>
          </p:sp>
        </p:grpSp>
        <p:sp>
          <p:nvSpPr>
            <p:cNvPr id="33" name="TextBox 32"/>
            <p:cNvSpPr txBox="1"/>
            <p:nvPr/>
          </p:nvSpPr>
          <p:spPr>
            <a:xfrm>
              <a:off x="6934200" y="5029200"/>
              <a:ext cx="1832820" cy="553998"/>
            </a:xfrm>
            <a:prstGeom prst="rect">
              <a:avLst/>
            </a:prstGeom>
            <a:noFill/>
          </p:spPr>
          <p:txBody>
            <a:bodyPr wrap="square" rtlCol="0">
              <a:spAutoFit/>
            </a:bodyPr>
            <a:lstStyle/>
            <a:p>
              <a:pPr defTabSz="457200"/>
              <a:r>
                <a:rPr lang="en-US" sz="1600" b="1" dirty="0">
                  <a:solidFill>
                    <a:prstClr val="black"/>
                  </a:solidFill>
                </a:rPr>
                <a:t>NID</a:t>
              </a:r>
              <a:r>
                <a:rPr lang="en-US" sz="1400" dirty="0">
                  <a:solidFill>
                    <a:prstClr val="black"/>
                  </a:solidFill>
                </a:rPr>
                <a:t>: Network Impairment Device</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5434" y="2790470"/>
              <a:ext cx="2062069" cy="20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56373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5 Use Types for FutureGrid</a:t>
            </a:r>
            <a:endParaRPr lang="en-US" dirty="0"/>
          </a:p>
        </p:txBody>
      </p:sp>
      <p:sp>
        <p:nvSpPr>
          <p:cNvPr id="3" name="Content Placeholder 2"/>
          <p:cNvSpPr>
            <a:spLocks noGrp="1"/>
          </p:cNvSpPr>
          <p:nvPr>
            <p:ph idx="1"/>
          </p:nvPr>
        </p:nvSpPr>
        <p:spPr>
          <a:xfrm>
            <a:off x="0" y="762000"/>
            <a:ext cx="9144000" cy="4525963"/>
          </a:xfrm>
        </p:spPr>
        <p:txBody>
          <a:bodyPr/>
          <a:lstStyle/>
          <a:p>
            <a:pPr>
              <a:spcBef>
                <a:spcPts val="0"/>
              </a:spcBef>
            </a:pPr>
            <a:r>
              <a:rPr lang="en-US" sz="2800" b="1" dirty="0" smtClean="0"/>
              <a:t>~122 </a:t>
            </a:r>
            <a:r>
              <a:rPr lang="en-US" sz="2800" dirty="0" smtClean="0"/>
              <a:t>approved projects over last 10 months</a:t>
            </a:r>
          </a:p>
          <a:p>
            <a:pPr>
              <a:spcBef>
                <a:spcPts val="0"/>
              </a:spcBef>
            </a:pPr>
            <a:r>
              <a:rPr lang="en-US" sz="2800" b="1" dirty="0" smtClean="0"/>
              <a:t>Training Education and Outreach </a:t>
            </a:r>
            <a:r>
              <a:rPr lang="en-US" sz="2800" b="1" dirty="0" smtClean="0">
                <a:solidFill>
                  <a:srgbClr val="FF0000"/>
                </a:solidFill>
              </a:rPr>
              <a:t>(11%)</a:t>
            </a:r>
          </a:p>
          <a:p>
            <a:pPr lvl="1">
              <a:spcBef>
                <a:spcPts val="0"/>
              </a:spcBef>
            </a:pPr>
            <a:r>
              <a:rPr lang="en-US" sz="2400" dirty="0" smtClean="0"/>
              <a:t>Semester and short events; promising for non research intensive universities</a:t>
            </a:r>
          </a:p>
          <a:p>
            <a:pPr>
              <a:spcBef>
                <a:spcPts val="0"/>
              </a:spcBef>
            </a:pPr>
            <a:r>
              <a:rPr lang="en-US" sz="2800" b="1" dirty="0" smtClean="0"/>
              <a:t>Interoperability test-beds </a:t>
            </a:r>
            <a:r>
              <a:rPr lang="en-US" sz="2800" b="1" dirty="0" smtClean="0">
                <a:solidFill>
                  <a:srgbClr val="FF0000"/>
                </a:solidFill>
              </a:rPr>
              <a:t>(3%)</a:t>
            </a:r>
          </a:p>
          <a:p>
            <a:pPr lvl="1">
              <a:spcBef>
                <a:spcPts val="0"/>
              </a:spcBef>
            </a:pPr>
            <a:r>
              <a:rPr lang="en-US" sz="2400" dirty="0" smtClean="0"/>
              <a:t>Grids and Clouds; </a:t>
            </a:r>
            <a:r>
              <a:rPr lang="en-US" sz="2400" b="1" dirty="0" smtClean="0"/>
              <a:t>Standards</a:t>
            </a:r>
            <a:r>
              <a:rPr lang="en-US" sz="2400" dirty="0" smtClean="0"/>
              <a:t>; Open Grid Forum OGF really needs</a:t>
            </a:r>
          </a:p>
          <a:p>
            <a:pPr>
              <a:spcBef>
                <a:spcPts val="0"/>
              </a:spcBef>
            </a:pPr>
            <a:r>
              <a:rPr lang="en-US" sz="2800" b="1" dirty="0" smtClean="0"/>
              <a:t>Domain Science applications </a:t>
            </a:r>
            <a:r>
              <a:rPr lang="en-US" sz="2800" b="1" dirty="0" smtClean="0">
                <a:solidFill>
                  <a:srgbClr val="FF0000"/>
                </a:solidFill>
              </a:rPr>
              <a:t>(34%)</a:t>
            </a:r>
          </a:p>
          <a:p>
            <a:pPr lvl="1">
              <a:spcBef>
                <a:spcPts val="0"/>
              </a:spcBef>
            </a:pPr>
            <a:r>
              <a:rPr lang="en-US" sz="2400" dirty="0" smtClean="0"/>
              <a:t>Life sciences highlighted </a:t>
            </a:r>
            <a:r>
              <a:rPr lang="en-US" sz="2400" dirty="0" smtClean="0">
                <a:solidFill>
                  <a:srgbClr val="FF0000"/>
                </a:solidFill>
              </a:rPr>
              <a:t>(17%)</a:t>
            </a:r>
          </a:p>
          <a:p>
            <a:pPr marL="342900" lvl="1" indent="-342900">
              <a:spcBef>
                <a:spcPts val="0"/>
              </a:spcBef>
              <a:buFont typeface="Arial" pitchFamily="34" charset="0"/>
              <a:buChar char="•"/>
            </a:pPr>
            <a:r>
              <a:rPr lang="en-US" sz="2800" b="1" dirty="0" smtClean="0"/>
              <a:t>Computer science </a:t>
            </a:r>
            <a:r>
              <a:rPr lang="en-US" sz="2400" b="1" dirty="0">
                <a:solidFill>
                  <a:srgbClr val="FF0000"/>
                </a:solidFill>
              </a:rPr>
              <a:t>(41</a:t>
            </a:r>
            <a:r>
              <a:rPr lang="en-US" sz="2400" b="1" dirty="0" smtClean="0">
                <a:solidFill>
                  <a:srgbClr val="FF0000"/>
                </a:solidFill>
              </a:rPr>
              <a:t>%)</a:t>
            </a:r>
            <a:endParaRPr lang="en-US" sz="2800" b="1" dirty="0" smtClean="0">
              <a:solidFill>
                <a:srgbClr val="FF0000"/>
              </a:solidFill>
            </a:endParaRPr>
          </a:p>
          <a:p>
            <a:pPr lvl="1">
              <a:spcBef>
                <a:spcPts val="0"/>
              </a:spcBef>
            </a:pPr>
            <a:r>
              <a:rPr lang="en-US" sz="2400" dirty="0" smtClean="0"/>
              <a:t>Largest current category</a:t>
            </a:r>
          </a:p>
          <a:p>
            <a:pPr>
              <a:spcBef>
                <a:spcPts val="0"/>
              </a:spcBef>
            </a:pPr>
            <a:r>
              <a:rPr lang="en-US" sz="2800" b="1" dirty="0" smtClean="0"/>
              <a:t>Computer Systems Evaluation </a:t>
            </a:r>
            <a:r>
              <a:rPr lang="en-US" sz="2800" b="1" dirty="0" smtClean="0">
                <a:solidFill>
                  <a:srgbClr val="FF0000"/>
                </a:solidFill>
              </a:rPr>
              <a:t>(29%)</a:t>
            </a:r>
          </a:p>
          <a:p>
            <a:pPr lvl="1">
              <a:spcBef>
                <a:spcPts val="0"/>
              </a:spcBef>
            </a:pPr>
            <a:r>
              <a:rPr lang="en-US" sz="2400" dirty="0" smtClean="0"/>
              <a:t>TeraGrid (TIS, TAS, XSEDE), OSG, EGI, Campuses</a:t>
            </a:r>
          </a:p>
          <a:p>
            <a:pPr>
              <a:spcBef>
                <a:spcPts val="0"/>
              </a:spcBef>
            </a:pPr>
            <a:r>
              <a:rPr lang="en-US" sz="2800" dirty="0" smtClean="0"/>
              <a:t>Clouds are meant to need less support than other models; FutureGrid needs more </a:t>
            </a:r>
            <a:r>
              <a:rPr lang="en-US" sz="2800" b="1" dirty="0" smtClean="0"/>
              <a:t>user support </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44</a:t>
            </a:fld>
            <a:endParaRPr lang="en-US"/>
          </a:p>
        </p:txBody>
      </p:sp>
    </p:spTree>
    <p:extLst>
      <p:ext uri="{BB962C8B-B14F-4D97-AF65-F5344CB8AC3E}">
        <p14:creationId xmlns:p14="http://schemas.microsoft.com/office/powerpoint/2010/main" val="2820789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228600" y="838200"/>
            <a:ext cx="8839200" cy="5105400"/>
          </a:xfrm>
        </p:spPr>
        <p:txBody>
          <a:bodyPr/>
          <a:lstStyle/>
          <a:p>
            <a:r>
              <a:rPr lang="en-US" b="1" dirty="0" smtClean="0"/>
              <a:t>Features from NIST</a:t>
            </a:r>
            <a:r>
              <a:rPr lang="en-US" b="1" dirty="0"/>
              <a:t>: </a:t>
            </a:r>
            <a:endParaRPr lang="en-US" b="1" dirty="0" smtClean="0"/>
          </a:p>
          <a:p>
            <a:pPr lvl="1">
              <a:lnSpc>
                <a:spcPts val="2500"/>
              </a:lnSpc>
            </a:pPr>
            <a:r>
              <a:rPr lang="en-US" dirty="0" smtClean="0"/>
              <a:t>On-demand </a:t>
            </a:r>
            <a:r>
              <a:rPr lang="en-US" dirty="0"/>
              <a:t>service (elastic); </a:t>
            </a:r>
            <a:endParaRPr lang="en-US" dirty="0" smtClean="0"/>
          </a:p>
          <a:p>
            <a:pPr lvl="1">
              <a:lnSpc>
                <a:spcPts val="2500"/>
              </a:lnSpc>
            </a:pPr>
            <a:r>
              <a:rPr lang="en-US" dirty="0" smtClean="0"/>
              <a:t>Broad </a:t>
            </a:r>
            <a:r>
              <a:rPr lang="en-US" dirty="0"/>
              <a:t>network access; </a:t>
            </a:r>
            <a:endParaRPr lang="en-US" dirty="0" smtClean="0"/>
          </a:p>
          <a:p>
            <a:pPr lvl="1">
              <a:lnSpc>
                <a:spcPts val="2500"/>
              </a:lnSpc>
            </a:pPr>
            <a:r>
              <a:rPr lang="en-US" dirty="0" smtClean="0"/>
              <a:t>Resource </a:t>
            </a:r>
            <a:r>
              <a:rPr lang="en-US" dirty="0"/>
              <a:t>pooling; </a:t>
            </a:r>
            <a:endParaRPr lang="en-US" dirty="0" smtClean="0"/>
          </a:p>
          <a:p>
            <a:pPr lvl="1">
              <a:lnSpc>
                <a:spcPts val="2500"/>
              </a:lnSpc>
            </a:pPr>
            <a:r>
              <a:rPr lang="en-US" dirty="0" smtClean="0"/>
              <a:t>Flexible </a:t>
            </a:r>
            <a:r>
              <a:rPr lang="en-US" dirty="0"/>
              <a:t>resource allocation; </a:t>
            </a:r>
            <a:endParaRPr lang="en-US" dirty="0" smtClean="0"/>
          </a:p>
          <a:p>
            <a:pPr lvl="1">
              <a:lnSpc>
                <a:spcPts val="2500"/>
              </a:lnSpc>
            </a:pPr>
            <a:r>
              <a:rPr lang="en-US" dirty="0" smtClean="0"/>
              <a:t>Measured </a:t>
            </a:r>
            <a:r>
              <a:rPr lang="en-US" dirty="0"/>
              <a:t>service</a:t>
            </a:r>
          </a:p>
          <a:p>
            <a:r>
              <a:rPr lang="en-US" b="1" dirty="0"/>
              <a:t>Economies of </a:t>
            </a:r>
            <a:r>
              <a:rPr lang="en-US" b="1" dirty="0" smtClean="0"/>
              <a:t>scale </a:t>
            </a:r>
            <a:r>
              <a:rPr lang="en-US" dirty="0" smtClean="0"/>
              <a:t>in performance and electrical power </a:t>
            </a:r>
            <a:r>
              <a:rPr lang="en-US" b="1" dirty="0" smtClean="0"/>
              <a:t>(Green IT)</a:t>
            </a:r>
            <a:endParaRPr lang="en-US" b="1" dirty="0"/>
          </a:p>
          <a:p>
            <a:r>
              <a:rPr lang="en-US" dirty="0"/>
              <a:t>Powerful new </a:t>
            </a:r>
            <a:r>
              <a:rPr lang="en-US" b="1" dirty="0"/>
              <a:t>software </a:t>
            </a:r>
            <a:r>
              <a:rPr lang="en-US" b="1" dirty="0" smtClean="0"/>
              <a:t>models </a:t>
            </a:r>
          </a:p>
          <a:p>
            <a:pPr lvl="1"/>
            <a:r>
              <a:rPr lang="en-US" b="1" dirty="0" smtClean="0"/>
              <a:t>Platform as a Service </a:t>
            </a:r>
            <a:r>
              <a:rPr lang="en-US" dirty="0" smtClean="0"/>
              <a:t>is not an alternative to </a:t>
            </a:r>
            <a:r>
              <a:rPr lang="en-US" b="1" dirty="0" smtClean="0"/>
              <a:t>Infrastructure as a Service – </a:t>
            </a:r>
            <a:r>
              <a:rPr lang="en-US" dirty="0" smtClean="0"/>
              <a:t>it is an incredible valued added</a:t>
            </a:r>
            <a:endParaRPr lang="en-US" dirty="0"/>
          </a:p>
          <a:p>
            <a:endParaRPr lang="en-US"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5</a:t>
            </a:fld>
            <a:endParaRPr lang="en-US"/>
          </a:p>
        </p:txBody>
      </p:sp>
    </p:spTree>
    <p:extLst>
      <p:ext uri="{BB962C8B-B14F-4D97-AF65-F5344CB8AC3E}">
        <p14:creationId xmlns:p14="http://schemas.microsoft.com/office/powerpoint/2010/main" val="930561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Google </a:t>
            </a:r>
            <a:r>
              <a:rPr lang="en-US" dirty="0" err="1" smtClean="0"/>
              <a:t>gmail</a:t>
            </a:r>
            <a:r>
              <a:rPr lang="en-US" dirty="0" smtClean="0"/>
              <a:t> example</a:t>
            </a:r>
            <a:endParaRPr lang="en-US" dirty="0"/>
          </a:p>
        </p:txBody>
      </p:sp>
      <p:sp>
        <p:nvSpPr>
          <p:cNvPr id="3" name="Content Placeholder 2"/>
          <p:cNvSpPr>
            <a:spLocks noGrp="1"/>
          </p:cNvSpPr>
          <p:nvPr>
            <p:ph idx="1"/>
          </p:nvPr>
        </p:nvSpPr>
        <p:spPr>
          <a:xfrm>
            <a:off x="76200" y="1066800"/>
            <a:ext cx="8991600" cy="2057400"/>
          </a:xfrm>
        </p:spPr>
        <p:txBody>
          <a:bodyPr/>
          <a:lstStyle/>
          <a:p>
            <a:r>
              <a:rPr lang="en-US" dirty="0" smtClean="0">
                <a:hlinkClick r:id="rId2"/>
              </a:rPr>
              <a:t>http://www.google.com/green/pdfs/google-green-computing.pdf</a:t>
            </a:r>
            <a:endParaRPr lang="en-US" dirty="0" smtClean="0"/>
          </a:p>
          <a:p>
            <a:r>
              <a:rPr lang="en-US" dirty="0" smtClean="0"/>
              <a:t>Clouds win by efficient resource use and efficient data centers  </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22852854"/>
              </p:ext>
            </p:extLst>
          </p:nvPr>
        </p:nvGraphicFramePr>
        <p:xfrm>
          <a:off x="76200" y="3276600"/>
          <a:ext cx="8991598" cy="2903750"/>
        </p:xfrm>
        <a:graphic>
          <a:graphicData uri="http://schemas.openxmlformats.org/drawingml/2006/table">
            <a:tbl>
              <a:tblPr firstRow="1" bandRow="1">
                <a:tableStyleId>{073A0DAA-6AF3-43AB-8588-CEC1D06C72B9}</a:tableStyleId>
              </a:tblPr>
              <a:tblGrid>
                <a:gridCol w="1284514"/>
                <a:gridCol w="1284514"/>
                <a:gridCol w="1284514"/>
                <a:gridCol w="1099458"/>
                <a:gridCol w="1524000"/>
                <a:gridCol w="1230084"/>
                <a:gridCol w="1284514"/>
              </a:tblGrid>
              <a:tr h="855722">
                <a:tc>
                  <a:txBody>
                    <a:bodyPr/>
                    <a:lstStyle/>
                    <a:p>
                      <a:pPr algn="ctr"/>
                      <a:r>
                        <a:rPr lang="en-US" dirty="0" smtClean="0"/>
                        <a:t>Business</a:t>
                      </a:r>
                      <a:r>
                        <a:rPr lang="en-US" baseline="0" dirty="0" smtClean="0"/>
                        <a:t> Type</a:t>
                      </a:r>
                      <a:endParaRPr lang="en-US" dirty="0"/>
                    </a:p>
                  </a:txBody>
                  <a:tcPr/>
                </a:tc>
                <a:tc>
                  <a:txBody>
                    <a:bodyPr/>
                    <a:lstStyle/>
                    <a:p>
                      <a:pPr algn="ctr"/>
                      <a:r>
                        <a:rPr lang="en-US" dirty="0" smtClean="0"/>
                        <a:t>Number of users</a:t>
                      </a:r>
                      <a:endParaRPr lang="en-US" dirty="0"/>
                    </a:p>
                  </a:txBody>
                  <a:tcPr/>
                </a:tc>
                <a:tc>
                  <a:txBody>
                    <a:bodyPr/>
                    <a:lstStyle/>
                    <a:p>
                      <a:pPr algn="ctr"/>
                      <a:r>
                        <a:rPr lang="en-US" dirty="0" smtClean="0"/>
                        <a:t># servers</a:t>
                      </a:r>
                      <a:endParaRPr lang="en-US" dirty="0"/>
                    </a:p>
                  </a:txBody>
                  <a:tcPr/>
                </a:tc>
                <a:tc>
                  <a:txBody>
                    <a:bodyPr/>
                    <a:lstStyle/>
                    <a:p>
                      <a:pPr algn="ctr"/>
                      <a:r>
                        <a:rPr lang="en-US" dirty="0" smtClean="0"/>
                        <a:t>IT Power per user</a:t>
                      </a:r>
                      <a:endParaRPr lang="en-US" dirty="0"/>
                    </a:p>
                  </a:txBody>
                  <a:tcPr/>
                </a:tc>
                <a:tc>
                  <a:txBody>
                    <a:bodyPr/>
                    <a:lstStyle/>
                    <a:p>
                      <a:pPr algn="ctr"/>
                      <a:r>
                        <a:rPr lang="en-US" dirty="0" smtClean="0"/>
                        <a:t>PUE (Power Usage effectiveness)</a:t>
                      </a:r>
                      <a:endParaRPr lang="en-US" dirty="0"/>
                    </a:p>
                  </a:txBody>
                  <a:tcPr/>
                </a:tc>
                <a:tc>
                  <a:txBody>
                    <a:bodyPr/>
                    <a:lstStyle/>
                    <a:p>
                      <a:pPr algn="ctr"/>
                      <a:r>
                        <a:rPr lang="en-US" dirty="0" smtClean="0"/>
                        <a:t>Total Power per user</a:t>
                      </a:r>
                      <a:endParaRPr lang="en-US" dirty="0"/>
                    </a:p>
                  </a:txBody>
                  <a:tcPr/>
                </a:tc>
                <a:tc>
                  <a:txBody>
                    <a:bodyPr/>
                    <a:lstStyle/>
                    <a:p>
                      <a:pPr algn="ctr"/>
                      <a:r>
                        <a:rPr lang="en-US" dirty="0" smtClean="0"/>
                        <a:t>Annual Energy per user</a:t>
                      </a:r>
                      <a:endParaRPr lang="en-US" dirty="0"/>
                    </a:p>
                  </a:txBody>
                  <a:tcPr/>
                </a:tc>
              </a:tr>
              <a:tr h="347043">
                <a:tc>
                  <a:txBody>
                    <a:bodyPr/>
                    <a:lstStyle/>
                    <a:p>
                      <a:pPr algn="ctr"/>
                      <a:r>
                        <a:rPr lang="en-US" dirty="0" smtClean="0"/>
                        <a:t>Small</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8W</a:t>
                      </a:r>
                      <a:endParaRPr lang="en-US" dirty="0"/>
                    </a:p>
                  </a:txBody>
                  <a:tcPr/>
                </a:tc>
                <a:tc>
                  <a:txBody>
                    <a:bodyPr/>
                    <a:lstStyle/>
                    <a:p>
                      <a:pPr algn="ctr"/>
                      <a:r>
                        <a:rPr lang="en-US" dirty="0" smtClean="0"/>
                        <a:t>2.5</a:t>
                      </a:r>
                      <a:endParaRPr lang="en-US" dirty="0"/>
                    </a:p>
                  </a:txBody>
                  <a:tcPr/>
                </a:tc>
                <a:tc>
                  <a:txBody>
                    <a:bodyPr/>
                    <a:lstStyle/>
                    <a:p>
                      <a:pPr algn="ctr"/>
                      <a:r>
                        <a:rPr lang="en-US" dirty="0" smtClean="0"/>
                        <a:t>20W</a:t>
                      </a:r>
                      <a:endParaRPr lang="en-US" dirty="0"/>
                    </a:p>
                  </a:txBody>
                  <a:tcPr/>
                </a:tc>
                <a:tc>
                  <a:txBody>
                    <a:bodyPr/>
                    <a:lstStyle/>
                    <a:p>
                      <a:pPr algn="ctr"/>
                      <a:r>
                        <a:rPr lang="en-US" dirty="0" smtClean="0"/>
                        <a:t>175 kWh</a:t>
                      </a:r>
                      <a:endParaRPr lang="en-US" dirty="0"/>
                    </a:p>
                  </a:txBody>
                  <a:tcPr/>
                </a:tc>
              </a:tr>
              <a:tr h="347043">
                <a:tc>
                  <a:txBody>
                    <a:bodyPr/>
                    <a:lstStyle/>
                    <a:p>
                      <a:pPr algn="ctr"/>
                      <a:r>
                        <a:rPr lang="en-US" dirty="0" smtClean="0"/>
                        <a:t>Medium</a:t>
                      </a:r>
                      <a:endParaRPr lang="en-US" dirty="0"/>
                    </a:p>
                  </a:txBody>
                  <a:tcPr/>
                </a:tc>
                <a:tc>
                  <a:txBody>
                    <a:bodyPr/>
                    <a:lstStyle/>
                    <a:p>
                      <a:pPr algn="ctr"/>
                      <a:r>
                        <a:rPr lang="en-US" dirty="0" smtClean="0"/>
                        <a:t>500</a:t>
                      </a:r>
                      <a:endParaRPr lang="en-US" dirty="0"/>
                    </a:p>
                  </a:txBody>
                  <a:tcPr/>
                </a:tc>
                <a:tc>
                  <a:txBody>
                    <a:bodyPr/>
                    <a:lstStyle/>
                    <a:p>
                      <a:pPr algn="ctr"/>
                      <a:r>
                        <a:rPr lang="en-US" dirty="0" smtClean="0"/>
                        <a:t>2</a:t>
                      </a:r>
                      <a:endParaRPr lang="en-US" dirty="0"/>
                    </a:p>
                  </a:txBody>
                  <a:tcPr/>
                </a:tc>
                <a:tc>
                  <a:txBody>
                    <a:bodyPr/>
                    <a:lstStyle/>
                    <a:p>
                      <a:pPr algn="ctr"/>
                      <a:r>
                        <a:rPr lang="en-US" dirty="0" smtClean="0"/>
                        <a:t>1.8W</a:t>
                      </a:r>
                      <a:endParaRPr lang="en-US" dirty="0"/>
                    </a:p>
                  </a:txBody>
                  <a:tcPr/>
                </a:tc>
                <a:tc>
                  <a:txBody>
                    <a:bodyPr/>
                    <a:lstStyle/>
                    <a:p>
                      <a:pPr algn="ctr"/>
                      <a:r>
                        <a:rPr lang="en-US" dirty="0" smtClean="0"/>
                        <a:t>1.8</a:t>
                      </a:r>
                      <a:endParaRPr lang="en-US" dirty="0"/>
                    </a:p>
                  </a:txBody>
                  <a:tcPr/>
                </a:tc>
                <a:tc>
                  <a:txBody>
                    <a:bodyPr/>
                    <a:lstStyle/>
                    <a:p>
                      <a:pPr algn="ctr"/>
                      <a:r>
                        <a:rPr lang="en-US" dirty="0" smtClean="0"/>
                        <a:t>3.2W</a:t>
                      </a:r>
                      <a:endParaRPr lang="en-US" dirty="0"/>
                    </a:p>
                  </a:txBody>
                  <a:tcPr/>
                </a:tc>
                <a:tc>
                  <a:txBody>
                    <a:bodyPr/>
                    <a:lstStyle/>
                    <a:p>
                      <a:pPr algn="ctr"/>
                      <a:r>
                        <a:rPr lang="en-US" dirty="0" smtClean="0"/>
                        <a:t>28.4 kWh</a:t>
                      </a:r>
                      <a:endParaRPr lang="en-US" dirty="0"/>
                    </a:p>
                  </a:txBody>
                  <a:tcPr/>
                </a:tc>
              </a:tr>
              <a:tr h="487680">
                <a:tc>
                  <a:txBody>
                    <a:bodyPr/>
                    <a:lstStyle/>
                    <a:p>
                      <a:pPr algn="ctr"/>
                      <a:r>
                        <a:rPr lang="en-US" dirty="0" smtClean="0"/>
                        <a:t>Large</a:t>
                      </a:r>
                      <a:endParaRPr lang="en-US" dirty="0"/>
                    </a:p>
                  </a:txBody>
                  <a:tcPr/>
                </a:tc>
                <a:tc>
                  <a:txBody>
                    <a:bodyPr/>
                    <a:lstStyle/>
                    <a:p>
                      <a:pPr algn="ctr"/>
                      <a:r>
                        <a:rPr lang="en-US" dirty="0" smtClean="0"/>
                        <a:t>10000</a:t>
                      </a:r>
                      <a:endParaRPr lang="en-US" dirty="0"/>
                    </a:p>
                  </a:txBody>
                  <a:tcPr/>
                </a:tc>
                <a:tc>
                  <a:txBody>
                    <a:bodyPr/>
                    <a:lstStyle/>
                    <a:p>
                      <a:pPr algn="ctr"/>
                      <a:r>
                        <a:rPr lang="en-US" dirty="0" smtClean="0"/>
                        <a:t>12</a:t>
                      </a:r>
                      <a:endParaRPr lang="en-US" dirty="0"/>
                    </a:p>
                  </a:txBody>
                  <a:tcPr/>
                </a:tc>
                <a:tc>
                  <a:txBody>
                    <a:bodyPr/>
                    <a:lstStyle/>
                    <a:p>
                      <a:pPr algn="ctr"/>
                      <a:r>
                        <a:rPr lang="en-US" dirty="0" smtClean="0"/>
                        <a:t>0.54W</a:t>
                      </a:r>
                      <a:endParaRPr lang="en-US" dirty="0"/>
                    </a:p>
                  </a:txBody>
                  <a:tcPr/>
                </a:tc>
                <a:tc>
                  <a:txBody>
                    <a:bodyPr/>
                    <a:lstStyle/>
                    <a:p>
                      <a:pPr algn="ctr"/>
                      <a:r>
                        <a:rPr lang="en-US" dirty="0" smtClean="0"/>
                        <a:t>1.6</a:t>
                      </a:r>
                      <a:endParaRPr lang="en-US" dirty="0"/>
                    </a:p>
                  </a:txBody>
                  <a:tcPr/>
                </a:tc>
                <a:tc>
                  <a:txBody>
                    <a:bodyPr/>
                    <a:lstStyle/>
                    <a:p>
                      <a:pPr algn="ctr"/>
                      <a:r>
                        <a:rPr lang="en-US" dirty="0" smtClean="0"/>
                        <a:t>0.9W</a:t>
                      </a:r>
                      <a:endParaRPr lang="en-US" dirty="0"/>
                    </a:p>
                  </a:txBody>
                  <a:tcPr/>
                </a:tc>
                <a:tc>
                  <a:txBody>
                    <a:bodyPr/>
                    <a:lstStyle/>
                    <a:p>
                      <a:pPr algn="ctr"/>
                      <a:r>
                        <a:rPr lang="en-US" dirty="0" smtClean="0"/>
                        <a:t>7.6 kWh</a:t>
                      </a:r>
                      <a:endParaRPr lang="en-US" dirty="0"/>
                    </a:p>
                  </a:txBody>
                  <a:tcPr/>
                </a:tc>
              </a:tr>
              <a:tr h="770150">
                <a:tc>
                  <a:txBody>
                    <a:bodyPr/>
                    <a:lstStyle/>
                    <a:p>
                      <a:pPr algn="ctr"/>
                      <a:r>
                        <a:rPr lang="en-US" dirty="0" smtClean="0">
                          <a:solidFill>
                            <a:srgbClr val="FF0000"/>
                          </a:solidFill>
                        </a:rPr>
                        <a:t>Gmail (Cloud)</a:t>
                      </a:r>
                      <a:endParaRPr lang="en-US" dirty="0">
                        <a:solidFill>
                          <a:srgbClr val="FF0000"/>
                        </a:solidFill>
                      </a:endParaRPr>
                    </a:p>
                  </a:txBody>
                  <a:tcPr/>
                </a:tc>
                <a:tc>
                  <a:txBody>
                    <a:bodyPr/>
                    <a:lstStyle/>
                    <a:p>
                      <a:pPr algn="ctr"/>
                      <a:r>
                        <a:rPr lang="en-US" sz="2400" b="1" dirty="0" smtClean="0">
                          <a:solidFill>
                            <a:srgbClr val="FF0000"/>
                          </a:solidFill>
                          <a:sym typeface="Symbol"/>
                        </a:rPr>
                        <a:t></a:t>
                      </a:r>
                      <a:endParaRPr lang="en-US" sz="2400" b="1"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sym typeface="Symbol"/>
                        </a:rPr>
                        <a:t></a:t>
                      </a:r>
                      <a:endParaRPr lang="en-US" sz="2400" b="1" dirty="0" smtClean="0">
                        <a:solidFill>
                          <a:srgbClr val="FF0000"/>
                        </a:solidFill>
                      </a:endParaRPr>
                    </a:p>
                  </a:txBody>
                  <a:tcPr/>
                </a:tc>
                <a:tc>
                  <a:txBody>
                    <a:bodyPr/>
                    <a:lstStyle/>
                    <a:p>
                      <a:pPr algn="ctr"/>
                      <a:r>
                        <a:rPr lang="en-US" dirty="0" smtClean="0">
                          <a:solidFill>
                            <a:srgbClr val="FF0000"/>
                          </a:solidFill>
                        </a:rPr>
                        <a:t>&lt; 0.22W</a:t>
                      </a:r>
                      <a:endParaRPr lang="en-US" dirty="0">
                        <a:solidFill>
                          <a:srgbClr val="FF0000"/>
                        </a:solidFill>
                      </a:endParaRPr>
                    </a:p>
                  </a:txBody>
                  <a:tcPr/>
                </a:tc>
                <a:tc>
                  <a:txBody>
                    <a:bodyPr/>
                    <a:lstStyle/>
                    <a:p>
                      <a:pPr algn="ctr"/>
                      <a:r>
                        <a:rPr lang="en-US" dirty="0" smtClean="0">
                          <a:solidFill>
                            <a:srgbClr val="FF0000"/>
                          </a:solidFill>
                        </a:rPr>
                        <a:t>1.16</a:t>
                      </a:r>
                      <a:endParaRPr lang="en-US" dirty="0">
                        <a:solidFill>
                          <a:srgbClr val="FF0000"/>
                        </a:solidFill>
                      </a:endParaRPr>
                    </a:p>
                  </a:txBody>
                  <a:tcPr/>
                </a:tc>
                <a:tc>
                  <a:txBody>
                    <a:bodyPr/>
                    <a:lstStyle/>
                    <a:p>
                      <a:pPr algn="ctr"/>
                      <a:r>
                        <a:rPr lang="en-US" dirty="0" smtClean="0">
                          <a:solidFill>
                            <a:srgbClr val="FF0000"/>
                          </a:solidFill>
                        </a:rPr>
                        <a:t>&lt; 0.25W</a:t>
                      </a:r>
                      <a:endParaRPr lang="en-US" dirty="0">
                        <a:solidFill>
                          <a:srgbClr val="FF0000"/>
                        </a:solidFill>
                      </a:endParaRPr>
                    </a:p>
                  </a:txBody>
                  <a:tcPr/>
                </a:tc>
                <a:tc>
                  <a:txBody>
                    <a:bodyPr/>
                    <a:lstStyle/>
                    <a:p>
                      <a:pPr algn="ctr"/>
                      <a:r>
                        <a:rPr lang="en-US" dirty="0" smtClean="0">
                          <a:solidFill>
                            <a:srgbClr val="FF0000"/>
                          </a:solidFill>
                        </a:rPr>
                        <a:t>&lt; 2.2 kWh</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457244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5-Point Star 6"/>
          <p:cNvSpPr/>
          <p:nvPr/>
        </p:nvSpPr>
        <p:spPr>
          <a:xfrm>
            <a:off x="6096000" y="2819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5-Point Star 8"/>
          <p:cNvSpPr/>
          <p:nvPr/>
        </p:nvSpPr>
        <p:spPr>
          <a:xfrm>
            <a:off x="4419600" y="3581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p:cNvGrpSpPr/>
          <p:nvPr/>
        </p:nvGrpSpPr>
        <p:grpSpPr>
          <a:xfrm>
            <a:off x="10998" y="32994"/>
            <a:ext cx="9144000" cy="6834674"/>
            <a:chOff x="2428" y="49197"/>
            <a:chExt cx="9144000" cy="6858000"/>
          </a:xfrm>
        </p:grpSpPr>
        <p:pic>
          <p:nvPicPr>
            <p:cNvPr id="1026" name="Picture 2" descr="http://www.gartner.com/hc/images/215650_0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 y="4919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18"/>
            <p:cNvSpPr/>
            <p:nvPr/>
          </p:nvSpPr>
          <p:spPr>
            <a:xfrm rot="540000" flipV="1">
              <a:off x="5020171" y="809919"/>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Left Arrow 19"/>
            <p:cNvSpPr/>
            <p:nvPr/>
          </p:nvSpPr>
          <p:spPr>
            <a:xfrm rot="21180000" flipV="1">
              <a:off x="5152745" y="21171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Left Arrow 20"/>
            <p:cNvSpPr/>
            <p:nvPr/>
          </p:nvSpPr>
          <p:spPr>
            <a:xfrm rot="-1320000" flipV="1">
              <a:off x="4997041" y="2939486"/>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Left Arrow 21"/>
            <p:cNvSpPr/>
            <p:nvPr/>
          </p:nvSpPr>
          <p:spPr>
            <a:xfrm rot="3143199" flipV="1">
              <a:off x="2752819" y="2010238"/>
              <a:ext cx="982056" cy="531586"/>
            </a:xfrm>
            <a:prstGeom prst="leftArrow">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Left Arrow 24"/>
            <p:cNvSpPr/>
            <p:nvPr/>
          </p:nvSpPr>
          <p:spPr>
            <a:xfrm rot="3143199" flipV="1">
              <a:off x="2600419" y="2579319"/>
              <a:ext cx="982056" cy="531586"/>
            </a:xfrm>
            <a:prstGeom prst="leftArrow">
              <a:avLst/>
            </a:prstGeom>
            <a:solidFill>
              <a:schemeClr val="tx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0378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8</a:t>
            </a:fld>
            <a:endParaRPr lang="en-US"/>
          </a:p>
        </p:txBody>
      </p:sp>
      <p:grpSp>
        <p:nvGrpSpPr>
          <p:cNvPr id="16" name="Group 15"/>
          <p:cNvGrpSpPr/>
          <p:nvPr/>
        </p:nvGrpSpPr>
        <p:grpSpPr>
          <a:xfrm>
            <a:off x="0" y="0"/>
            <a:ext cx="9115426" cy="6665734"/>
            <a:chOff x="0" y="0"/>
            <a:chExt cx="9115426" cy="6665734"/>
          </a:xfrm>
        </p:grpSpPr>
        <p:grpSp>
          <p:nvGrpSpPr>
            <p:cNvPr id="13" name="Group 12"/>
            <p:cNvGrpSpPr/>
            <p:nvPr/>
          </p:nvGrpSpPr>
          <p:grpSpPr>
            <a:xfrm>
              <a:off x="0" y="0"/>
              <a:ext cx="9115426" cy="6665734"/>
              <a:chOff x="28574" y="43344"/>
              <a:chExt cx="9115426" cy="6665734"/>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 y="43344"/>
                <a:ext cx="9115426" cy="666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81400" y="347008"/>
                <a:ext cx="1755648" cy="1887696"/>
              </a:xfrm>
              <a:prstGeom prst="rect">
                <a:avLst/>
              </a:prstGeom>
              <a:solidFill>
                <a:srgbClr val="E68900"/>
              </a:solidFill>
            </p:spPr>
            <p:txBody>
              <a:bodyPr wrap="square" rtlCol="0">
                <a:spAutoFit/>
              </a:bodyPr>
              <a:lstStyle/>
              <a:p>
                <a:pPr>
                  <a:lnSpc>
                    <a:spcPts val="1400"/>
                  </a:lnSpc>
                </a:pPr>
                <a:r>
                  <a:rPr lang="en-US" sz="1200" b="1" dirty="0" smtClean="0"/>
                  <a:t>“Big Data” and Extreme</a:t>
                </a:r>
              </a:p>
              <a:p>
                <a:pPr>
                  <a:lnSpc>
                    <a:spcPts val="1400"/>
                  </a:lnSpc>
                </a:pPr>
                <a:r>
                  <a:rPr lang="en-US" sz="1200" b="1" dirty="0" smtClean="0"/>
                  <a:t>Information Processing and Management</a:t>
                </a:r>
              </a:p>
              <a:p>
                <a:pPr>
                  <a:lnSpc>
                    <a:spcPts val="1400"/>
                  </a:lnSpc>
                </a:pPr>
                <a:endParaRPr lang="en-US" sz="1200" dirty="0"/>
              </a:p>
              <a:p>
                <a:pPr>
                  <a:lnSpc>
                    <a:spcPts val="1400"/>
                  </a:lnSpc>
                </a:pPr>
                <a:r>
                  <a:rPr lang="en-US" sz="1200" b="1" dirty="0" smtClean="0"/>
                  <a:t>Cloud Computing</a:t>
                </a:r>
              </a:p>
              <a:p>
                <a:pPr>
                  <a:lnSpc>
                    <a:spcPts val="1400"/>
                  </a:lnSpc>
                </a:pPr>
                <a:endParaRPr lang="en-US" sz="1200" dirty="0"/>
              </a:p>
              <a:p>
                <a:pPr>
                  <a:lnSpc>
                    <a:spcPts val="1400"/>
                  </a:lnSpc>
                </a:pPr>
                <a:r>
                  <a:rPr lang="en-US" sz="1200" dirty="0" smtClean="0"/>
                  <a:t>In-memory Database Management Systems</a:t>
                </a:r>
              </a:p>
              <a:p>
                <a:pPr>
                  <a:lnSpc>
                    <a:spcPts val="1400"/>
                  </a:lnSpc>
                </a:pPr>
                <a:endParaRPr lang="en-US" sz="1200" dirty="0"/>
              </a:p>
              <a:p>
                <a:pPr>
                  <a:lnSpc>
                    <a:spcPts val="1400"/>
                  </a:lnSpc>
                </a:pPr>
                <a:r>
                  <a:rPr lang="en-US" sz="1200" dirty="0" smtClean="0"/>
                  <a:t>Media Tablet</a:t>
                </a:r>
                <a:endParaRPr lang="en-US" sz="1200" dirty="0"/>
              </a:p>
            </p:txBody>
          </p:sp>
          <p:sp>
            <p:nvSpPr>
              <p:cNvPr id="14" name="TextBox 13"/>
              <p:cNvSpPr txBox="1"/>
              <p:nvPr/>
            </p:nvSpPr>
            <p:spPr>
              <a:xfrm>
                <a:off x="3581400" y="2305066"/>
                <a:ext cx="1755648" cy="1631216"/>
              </a:xfrm>
              <a:prstGeom prst="rect">
                <a:avLst/>
              </a:prstGeom>
              <a:solidFill>
                <a:srgbClr val="D6A300"/>
              </a:solidFill>
            </p:spPr>
            <p:txBody>
              <a:bodyPr wrap="square" rtlCol="0">
                <a:spAutoFit/>
              </a:bodyPr>
              <a:lstStyle/>
              <a:p>
                <a:pPr>
                  <a:lnSpc>
                    <a:spcPts val="1200"/>
                  </a:lnSpc>
                </a:pPr>
                <a:r>
                  <a:rPr lang="en-US" sz="1200" b="1" dirty="0" smtClean="0"/>
                  <a:t>Cloud/Web Platforms</a:t>
                </a:r>
              </a:p>
              <a:p>
                <a:pPr>
                  <a:lnSpc>
                    <a:spcPts val="1200"/>
                  </a:lnSpc>
                </a:pPr>
                <a:endParaRPr lang="en-US" sz="1200" b="1" dirty="0"/>
              </a:p>
              <a:p>
                <a:pPr>
                  <a:lnSpc>
                    <a:spcPts val="1200"/>
                  </a:lnSpc>
                </a:pPr>
                <a:r>
                  <a:rPr lang="en-US" sz="1200" b="1" dirty="0" smtClean="0"/>
                  <a:t>Private Cloud Computing</a:t>
                </a:r>
              </a:p>
              <a:p>
                <a:pPr>
                  <a:lnSpc>
                    <a:spcPts val="1200"/>
                  </a:lnSpc>
                </a:pPr>
                <a:endParaRPr lang="en-US" sz="1200" dirty="0"/>
              </a:p>
              <a:p>
                <a:pPr>
                  <a:lnSpc>
                    <a:spcPts val="1200"/>
                  </a:lnSpc>
                </a:pPr>
                <a:r>
                  <a:rPr lang="en-US" sz="1200" dirty="0" smtClean="0"/>
                  <a:t>QR/Color Bar Code</a:t>
                </a:r>
              </a:p>
              <a:p>
                <a:pPr>
                  <a:lnSpc>
                    <a:spcPts val="1200"/>
                  </a:lnSpc>
                </a:pPr>
                <a:endParaRPr lang="en-US" sz="1200" dirty="0" smtClean="0"/>
              </a:p>
              <a:p>
                <a:pPr>
                  <a:lnSpc>
                    <a:spcPts val="1200"/>
                  </a:lnSpc>
                </a:pPr>
                <a:r>
                  <a:rPr lang="en-US" sz="1200" dirty="0" smtClean="0"/>
                  <a:t>Social Analytics</a:t>
                </a:r>
              </a:p>
              <a:p>
                <a:pPr>
                  <a:lnSpc>
                    <a:spcPts val="1200"/>
                  </a:lnSpc>
                </a:pPr>
                <a:endParaRPr lang="en-US" sz="1200" dirty="0"/>
              </a:p>
              <a:p>
                <a:pPr>
                  <a:lnSpc>
                    <a:spcPts val="1200"/>
                  </a:lnSpc>
                </a:pPr>
                <a:r>
                  <a:rPr lang="en-US" sz="1200" dirty="0" smtClean="0"/>
                  <a:t>Wireless Power</a:t>
                </a:r>
              </a:p>
            </p:txBody>
          </p:sp>
          <p:sp>
            <p:nvSpPr>
              <p:cNvPr id="15" name="TextBox 14"/>
              <p:cNvSpPr txBox="1"/>
              <p:nvPr/>
            </p:nvSpPr>
            <p:spPr>
              <a:xfrm>
                <a:off x="5407152" y="347008"/>
                <a:ext cx="1755648" cy="1887696"/>
              </a:xfrm>
              <a:prstGeom prst="rect">
                <a:avLst/>
              </a:prstGeom>
              <a:solidFill>
                <a:srgbClr val="D6A300"/>
              </a:solidFill>
            </p:spPr>
            <p:txBody>
              <a:bodyPr wrap="square" rtlCol="0">
                <a:spAutoFit/>
              </a:bodyPr>
              <a:lstStyle/>
              <a:p>
                <a:pPr>
                  <a:lnSpc>
                    <a:spcPts val="1000"/>
                  </a:lnSpc>
                </a:pPr>
                <a:r>
                  <a:rPr lang="en-US" sz="1200" dirty="0" smtClean="0"/>
                  <a:t>3D Printing</a:t>
                </a:r>
              </a:p>
              <a:p>
                <a:pPr>
                  <a:lnSpc>
                    <a:spcPts val="1000"/>
                  </a:lnSpc>
                </a:pPr>
                <a:endParaRPr lang="en-US" sz="1200" dirty="0"/>
              </a:p>
              <a:p>
                <a:pPr>
                  <a:lnSpc>
                    <a:spcPts val="1000"/>
                  </a:lnSpc>
                </a:pPr>
                <a:r>
                  <a:rPr lang="en-US" sz="1100" dirty="0" smtClean="0"/>
                  <a:t>Content enriched Services</a:t>
                </a:r>
              </a:p>
              <a:p>
                <a:pPr>
                  <a:lnSpc>
                    <a:spcPts val="1000"/>
                  </a:lnSpc>
                </a:pPr>
                <a:endParaRPr lang="en-US" sz="1200" dirty="0"/>
              </a:p>
              <a:p>
                <a:pPr>
                  <a:lnSpc>
                    <a:spcPts val="1000"/>
                  </a:lnSpc>
                </a:pPr>
                <a:r>
                  <a:rPr lang="en-US" sz="1200" b="1" dirty="0" smtClean="0"/>
                  <a:t>Internet of Things</a:t>
                </a:r>
              </a:p>
              <a:p>
                <a:pPr>
                  <a:lnSpc>
                    <a:spcPts val="1000"/>
                  </a:lnSpc>
                </a:pPr>
                <a:endParaRPr lang="en-US" sz="1200" dirty="0" smtClean="0"/>
              </a:p>
              <a:p>
                <a:pPr>
                  <a:lnSpc>
                    <a:spcPts val="1000"/>
                  </a:lnSpc>
                </a:pPr>
                <a:r>
                  <a:rPr lang="en-US" sz="1200" dirty="0" smtClean="0"/>
                  <a:t>Internet TV</a:t>
                </a:r>
              </a:p>
              <a:p>
                <a:pPr>
                  <a:lnSpc>
                    <a:spcPts val="1000"/>
                  </a:lnSpc>
                </a:pPr>
                <a:endParaRPr lang="en-US" sz="1200" dirty="0"/>
              </a:p>
              <a:p>
                <a:pPr>
                  <a:lnSpc>
                    <a:spcPts val="1000"/>
                  </a:lnSpc>
                </a:pPr>
                <a:r>
                  <a:rPr lang="en-US" sz="1200" dirty="0" smtClean="0"/>
                  <a:t>Machine to Machine Communication Services</a:t>
                </a:r>
              </a:p>
              <a:p>
                <a:pPr>
                  <a:lnSpc>
                    <a:spcPts val="1000"/>
                  </a:lnSpc>
                </a:pPr>
                <a:endParaRPr lang="en-US" sz="1200" dirty="0" smtClean="0"/>
              </a:p>
              <a:p>
                <a:pPr>
                  <a:lnSpc>
                    <a:spcPts val="1000"/>
                  </a:lnSpc>
                </a:pPr>
                <a:r>
                  <a:rPr lang="en-US" sz="1200" dirty="0" smtClean="0"/>
                  <a:t>Natural Language Question Answering</a:t>
                </a:r>
              </a:p>
              <a:p>
                <a:pPr>
                  <a:lnSpc>
                    <a:spcPts val="1000"/>
                  </a:lnSpc>
                </a:pPr>
                <a:endParaRPr lang="en-US" sz="1200" dirty="0" smtClean="0"/>
              </a:p>
            </p:txBody>
          </p:sp>
        </p:grpSp>
        <p:sp>
          <p:nvSpPr>
            <p:cNvPr id="11" name="Rectangle 10"/>
            <p:cNvSpPr/>
            <p:nvPr/>
          </p:nvSpPr>
          <p:spPr>
            <a:xfrm>
              <a:off x="0" y="303664"/>
              <a:ext cx="17526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dirty="0" smtClean="0">
                <a:solidFill>
                  <a:prstClr val="black"/>
                </a:solidFill>
              </a:endParaRPr>
            </a:p>
            <a:p>
              <a:pPr algn="ctr"/>
              <a:r>
                <a:rPr lang="en-US" sz="1700" b="1" dirty="0" smtClean="0">
                  <a:solidFill>
                    <a:prstClr val="black"/>
                  </a:solidFill>
                </a:rPr>
                <a:t>Transformational</a:t>
              </a:r>
            </a:p>
            <a:p>
              <a:pPr algn="ctr"/>
              <a:endParaRPr lang="en-US" sz="2400" b="1" dirty="0" smtClean="0">
                <a:solidFill>
                  <a:prstClr val="black"/>
                </a:solidFill>
              </a:endParaRPr>
            </a:p>
            <a:p>
              <a:pPr algn="ctr"/>
              <a:endParaRPr lang="en-US" sz="2400" b="1" dirty="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High</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Moderate</a:t>
              </a:r>
            </a:p>
            <a:p>
              <a:pPr algn="ctr"/>
              <a:endParaRPr lang="en-US" sz="2400" b="1" dirty="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Low</a:t>
              </a:r>
            </a:p>
          </p:txBody>
        </p:sp>
      </p:grpSp>
    </p:spTree>
    <p:extLst>
      <p:ext uri="{BB962C8B-B14F-4D97-AF65-F5344CB8AC3E}">
        <p14:creationId xmlns:p14="http://schemas.microsoft.com/office/powerpoint/2010/main" val="1650958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 y="76200"/>
            <a:ext cx="8229600" cy="838200"/>
          </a:xfrm>
        </p:spPr>
        <p:txBody>
          <a:bodyPr/>
          <a:lstStyle/>
          <a:p>
            <a:r>
              <a:rPr lang="en-US" b="1" dirty="0" smtClean="0"/>
              <a:t>Clouds and Jobs</a:t>
            </a:r>
            <a:endParaRPr lang="en-US" b="1" dirty="0"/>
          </a:p>
        </p:txBody>
      </p:sp>
      <p:sp>
        <p:nvSpPr>
          <p:cNvPr id="3" name="Content Placeholder 2"/>
          <p:cNvSpPr>
            <a:spLocks noGrp="1"/>
          </p:cNvSpPr>
          <p:nvPr>
            <p:ph idx="1"/>
          </p:nvPr>
        </p:nvSpPr>
        <p:spPr>
          <a:xfrm>
            <a:off x="0" y="762000"/>
            <a:ext cx="8991600" cy="6096000"/>
          </a:xfrm>
        </p:spPr>
        <p:txBody>
          <a:bodyPr>
            <a:noAutofit/>
          </a:bodyPr>
          <a:lstStyle/>
          <a:p>
            <a:r>
              <a:rPr lang="en-US" sz="2100" b="1" dirty="0" smtClean="0"/>
              <a:t>Clouds</a:t>
            </a:r>
            <a:r>
              <a:rPr lang="en-US" sz="2100" dirty="0" smtClean="0"/>
              <a:t> </a:t>
            </a:r>
            <a:r>
              <a:rPr lang="en-US" sz="2100" dirty="0"/>
              <a:t>are a major industry thrust with a growing fraction of IT expenditure that IDC estimates will grow to </a:t>
            </a:r>
            <a:r>
              <a:rPr lang="en-US" sz="2100" b="1" dirty="0"/>
              <a:t>$44.2 billion direct investment in </a:t>
            </a:r>
            <a:r>
              <a:rPr lang="en-US" sz="2100" b="1" dirty="0" smtClean="0"/>
              <a:t>2013</a:t>
            </a:r>
            <a:r>
              <a:rPr lang="en-US" sz="2100" dirty="0" smtClean="0"/>
              <a:t> </a:t>
            </a:r>
            <a:r>
              <a:rPr lang="en-US" sz="2100" dirty="0"/>
              <a:t>while </a:t>
            </a:r>
            <a:r>
              <a:rPr lang="en-US" sz="2100" dirty="0">
                <a:solidFill>
                  <a:srgbClr val="FF0000"/>
                </a:solidFill>
              </a:rPr>
              <a:t>15% of IT investment in 2011 </a:t>
            </a:r>
            <a:r>
              <a:rPr lang="en-US" sz="2100" dirty="0"/>
              <a:t>will be related to cloud systems with a 30% growth in public </a:t>
            </a:r>
            <a:r>
              <a:rPr lang="en-US" sz="2100" dirty="0" smtClean="0"/>
              <a:t>sector.</a:t>
            </a:r>
          </a:p>
          <a:p>
            <a:r>
              <a:rPr lang="en-US" sz="2100" dirty="0" smtClean="0"/>
              <a:t>Gartner </a:t>
            </a:r>
            <a:r>
              <a:rPr lang="en-US" sz="2100" dirty="0"/>
              <a:t>also rates cloud computing high on list of critical emerging technologies with for </a:t>
            </a:r>
            <a:r>
              <a:rPr lang="en-US" sz="2100" dirty="0" smtClean="0"/>
              <a:t>example in 2010 </a:t>
            </a:r>
            <a:r>
              <a:rPr lang="en-US" sz="2100" dirty="0"/>
              <a:t>“</a:t>
            </a:r>
            <a:r>
              <a:rPr lang="en-US" sz="2100" dirty="0">
                <a:solidFill>
                  <a:srgbClr val="FF0000"/>
                </a:solidFill>
              </a:rPr>
              <a:t>Cloud Computing</a:t>
            </a:r>
            <a:r>
              <a:rPr lang="en-US" sz="2100" dirty="0"/>
              <a:t>” and “</a:t>
            </a:r>
            <a:r>
              <a:rPr lang="en-US" sz="2100" dirty="0">
                <a:solidFill>
                  <a:srgbClr val="FF0000"/>
                </a:solidFill>
              </a:rPr>
              <a:t>Cloud Web Platforms</a:t>
            </a:r>
            <a:r>
              <a:rPr lang="en-US" sz="2100" dirty="0"/>
              <a:t>” rated as </a:t>
            </a:r>
            <a:r>
              <a:rPr lang="en-US" sz="2100" dirty="0">
                <a:solidFill>
                  <a:srgbClr val="FF0000"/>
                </a:solidFill>
              </a:rPr>
              <a:t>transformational</a:t>
            </a:r>
            <a:r>
              <a:rPr lang="en-US" sz="2100" dirty="0"/>
              <a:t> (their highest rating for impact) in the next 2-5 </a:t>
            </a:r>
            <a:r>
              <a:rPr lang="en-US" sz="2100" dirty="0" smtClean="0"/>
              <a:t>years.</a:t>
            </a:r>
          </a:p>
          <a:p>
            <a:r>
              <a:rPr lang="en-US" sz="2100" dirty="0" smtClean="0"/>
              <a:t>Correspondingly </a:t>
            </a:r>
            <a:r>
              <a:rPr lang="en-US" sz="2100" dirty="0"/>
              <a:t>there is and will continue to be major opportunities for </a:t>
            </a:r>
            <a:r>
              <a:rPr lang="en-US" sz="2100" dirty="0">
                <a:solidFill>
                  <a:srgbClr val="FF0000"/>
                </a:solidFill>
              </a:rPr>
              <a:t>new jobs in cloud computing </a:t>
            </a:r>
            <a:r>
              <a:rPr lang="en-US" sz="2100" dirty="0"/>
              <a:t>with a recent European study estimating there will be </a:t>
            </a:r>
            <a:r>
              <a:rPr lang="en-US" sz="2100" b="1" dirty="0"/>
              <a:t>2.4 million new cloud computing jobs in Europe alone by </a:t>
            </a:r>
            <a:r>
              <a:rPr lang="en-US" sz="2100" b="1" dirty="0" smtClean="0"/>
              <a:t>2015</a:t>
            </a:r>
            <a:r>
              <a:rPr lang="en-US" sz="2100" dirty="0" smtClean="0"/>
              <a:t>. </a:t>
            </a:r>
          </a:p>
          <a:p>
            <a:r>
              <a:rPr lang="en-US" sz="2100" dirty="0"/>
              <a:t>C</a:t>
            </a:r>
            <a:r>
              <a:rPr lang="en-US" sz="2100" dirty="0" smtClean="0"/>
              <a:t>loud </a:t>
            </a:r>
            <a:r>
              <a:rPr lang="en-US" sz="2100" dirty="0"/>
              <a:t>computing </a:t>
            </a:r>
            <a:r>
              <a:rPr lang="en-US" sz="2100" dirty="0" smtClean="0"/>
              <a:t>spans research and economy and so attractive component of </a:t>
            </a:r>
            <a:r>
              <a:rPr lang="en-US" sz="2100" b="1" dirty="0" smtClean="0">
                <a:solidFill>
                  <a:srgbClr val="FF0000"/>
                </a:solidFill>
              </a:rPr>
              <a:t>curriculum</a:t>
            </a:r>
            <a:r>
              <a:rPr lang="en-US" sz="2100" b="1" dirty="0" smtClean="0"/>
              <a:t> </a:t>
            </a:r>
            <a:r>
              <a:rPr lang="en-US" sz="2100" dirty="0" smtClean="0"/>
              <a:t>for students that mix “going on to PhD” or “graduating and working in industry” (as at Indiana University where most CS Masters students go to industry)</a:t>
            </a:r>
          </a:p>
          <a:p>
            <a:r>
              <a:rPr lang="en-US" sz="2100" b="1" dirty="0" smtClean="0"/>
              <a:t>GIS</a:t>
            </a:r>
            <a:r>
              <a:rPr lang="en-US" sz="2100" dirty="0" smtClean="0"/>
              <a:t> also lots of jobs?</a:t>
            </a:r>
          </a:p>
        </p:txBody>
      </p:sp>
    </p:spTree>
    <p:extLst>
      <p:ext uri="{BB962C8B-B14F-4D97-AF65-F5344CB8AC3E}">
        <p14:creationId xmlns:p14="http://schemas.microsoft.com/office/powerpoint/2010/main" val="14029353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0.8"/>
</p:tagLst>
</file>

<file path=ppt/tags/tag2.xml><?xml version="1.0" encoding="utf-8"?>
<p:tagLst xmlns:a="http://schemas.openxmlformats.org/drawingml/2006/main" xmlns:r="http://schemas.openxmlformats.org/officeDocument/2006/relationships" xmlns:p="http://schemas.openxmlformats.org/presentationml/2006/main">
  <p:tag name="TIMING" val="|0.7|1|0.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14048</TotalTime>
  <Words>2485</Words>
  <Application>Microsoft Office PowerPoint</Application>
  <PresentationFormat>On-screen Show (4:3)</PresentationFormat>
  <Paragraphs>449</Paragraphs>
  <Slides>44</Slides>
  <Notes>17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1_Office Theme</vt:lpstr>
      <vt:lpstr>3_Office Theme</vt:lpstr>
      <vt:lpstr>PhotoImpact</vt:lpstr>
      <vt:lpstr>Geoinformatics and  Data Intensive Applications on Clouds</vt:lpstr>
      <vt:lpstr>Topics Covered</vt:lpstr>
      <vt:lpstr>Some Trends</vt:lpstr>
      <vt:lpstr>Some Data sizes</vt:lpstr>
      <vt:lpstr>Clouds Offer From different points of view </vt:lpstr>
      <vt:lpstr>The Google gmail example</vt:lpstr>
      <vt:lpstr>PowerPoint Presentation</vt:lpstr>
      <vt:lpstr>PowerPoint Presentation</vt:lpstr>
      <vt:lpstr>Clouds and Jobs</vt:lpstr>
      <vt:lpstr>Clouds Grids and Supercomputers: Infrastructure and Applications </vt:lpstr>
      <vt:lpstr>Clouds and Grids/HPC</vt:lpstr>
      <vt:lpstr>2 Aspects of Cloud Computing:  Infrastructure and Runtimes (aka Platforms)</vt:lpstr>
      <vt:lpstr>What Applications work in Clouds</vt:lpstr>
      <vt:lpstr>Clouds in Geoinformatics</vt:lpstr>
      <vt:lpstr>MapReduce and Iterative MapReduce for non trivial parallel applications on Clouds </vt:lpstr>
      <vt:lpstr>MapReduce “File/Data Repository” Parallelism</vt:lpstr>
      <vt:lpstr>Performance – Kmeans Clustering</vt:lpstr>
      <vt:lpstr>Kmeans Speedup from 32 cores</vt:lpstr>
      <vt:lpstr>Performance – Multi Dimensional Scaling</vt:lpstr>
      <vt:lpstr>Internet of Things: Sensor Grids supported as pleasingly parallel applications on clouds </vt:lpstr>
      <vt:lpstr>Internet of Things/Sensors and Clouds</vt:lpstr>
      <vt:lpstr>Sensors as a Service</vt:lpstr>
      <vt:lpstr>Sensor Grid supported by IoT Cloud</vt:lpstr>
      <vt:lpstr>Sensor/IoT Cloud Architecture</vt:lpstr>
      <vt:lpstr>IoT Cloud Client Outputs  Video 4 Tribot RFID GPS</vt:lpstr>
      <vt:lpstr>Performance of Pub-Sub Cloud Brokers</vt:lpstr>
      <vt:lpstr>Polar Science and Earthquake Science From GPU to Cloud</vt:lpstr>
      <vt:lpstr>PowerPoint Presentation</vt:lpstr>
      <vt:lpstr>PowerPoint Presentation</vt:lpstr>
      <vt:lpstr>Hidden Markov Method based  Layer Finding</vt:lpstr>
      <vt:lpstr>Back Projection Speedup of GPU wrt Matlab 2 processor Xeon CPU </vt:lpstr>
      <vt:lpstr>Cloud-GIS Architecture</vt:lpstr>
      <vt:lpstr>GIS Service Protocols</vt:lpstr>
      <vt:lpstr>Data Distribution Example: PolarGrid</vt:lpstr>
      <vt:lpstr>Data Distribution Example: QuakeSim</vt:lpstr>
      <vt:lpstr>Architecture of Data-Intensive  Clouds </vt:lpstr>
      <vt:lpstr>Architecture of Data Repositories?</vt:lpstr>
      <vt:lpstr>Clouds as Support for Data Repositories?</vt:lpstr>
      <vt:lpstr>FutureGrid in a Nutshell</vt:lpstr>
      <vt:lpstr>What is FutureGrid?</vt:lpstr>
      <vt:lpstr>FutureGrid key Concepts I</vt:lpstr>
      <vt:lpstr>FutureGrid key Concepts II</vt:lpstr>
      <vt:lpstr>FutureGrid:  a Grid/Cloud/HPC Testbed</vt:lpstr>
      <vt:lpstr>5 Use Types for FutureGrid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Choi, Jong Youl</dc:creator>
  <cp:lastModifiedBy>Geoffrey Fox</cp:lastModifiedBy>
  <cp:revision>715</cp:revision>
  <dcterms:created xsi:type="dcterms:W3CDTF">2010-11-02T19:01:47Z</dcterms:created>
  <dcterms:modified xsi:type="dcterms:W3CDTF">2011-12-19T03:39:13Z</dcterms:modified>
</cp:coreProperties>
</file>