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9" r:id="rId1"/>
    <p:sldMasterId id="2147483751" r:id="rId2"/>
  </p:sldMasterIdLst>
  <p:notesMasterIdLst>
    <p:notesMasterId r:id="rId8"/>
  </p:notes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Lato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A5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1F61C4-E5C0-4F6D-88C0-D84EF9CEED03}">
  <a:tblStyle styleId="{B41F61C4-E5C0-4F6D-88C0-D84EF9CEED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5" d="100"/>
          <a:sy n="95" d="100"/>
        </p:scale>
        <p:origin x="2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oney.cnn.com/2013/09/13/investing/stocks-markets/index.html" TargetMode="External"/><Relationship Id="rId3" Type="http://schemas.openxmlformats.org/officeDocument/2006/relationships/hyperlink" Target="http://jeffnolan.com/wp/2015/11/23/the-fascinating-implications-for-autonomous-vehicles/" TargetMode="External"/><Relationship Id="rId7" Type="http://schemas.openxmlformats.org/officeDocument/2006/relationships/hyperlink" Target="https://www.eventsforce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aretakermedical.net/" TargetMode="External"/><Relationship Id="rId11" Type="http://schemas.openxmlformats.org/officeDocument/2006/relationships/hyperlink" Target="https://www.androidpolice.com/2019/03/12/google-bringing-faster-on-device-speech-recognition-to-gboard-starting-with-pixel-phones/" TargetMode="External"/><Relationship Id="rId5" Type="http://schemas.openxmlformats.org/officeDocument/2006/relationships/hyperlink" Target="https://www.oreilly.com/ideas/identifying-viral-bots-and-cyborgs-in-social-media" TargetMode="External"/><Relationship Id="rId10" Type="http://schemas.openxmlformats.org/officeDocument/2006/relationships/hyperlink" Target="https://www.flir.com/products/cameleon-tactical/" TargetMode="External"/><Relationship Id="rId4" Type="http://schemas.openxmlformats.org/officeDocument/2006/relationships/hyperlink" Target="https://www.comsol.com/blogs/analyzing-a-component-of-the-iter-tokamak-with-simulation/" TargetMode="External"/><Relationship Id="rId9" Type="http://schemas.openxmlformats.org/officeDocument/2006/relationships/hyperlink" Target="https://www.stickpng.com/img/icons-logos-emojis/tech-companies/twitter-logo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5d151fb44c_1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5d151fb44c_1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5d151fb44c_1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5d151fb44c_1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5d151fb44c_10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http://jeffnolan.com/wp/2015/11/23/the-fascinating-implications-for-autonomous-vehicles/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https://www.comsol.com/blogs/analyzing-a-component-of-the-iter-tokamak-with-simulation/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https://www.oreilly.com/ideas/identifying-viral-bots-and-cyborgs-in-social-media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5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https://www.caretakermedical.net/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6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https://www.eventsforce.com/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https://money.cnn.com/2013/09/13/investing/stocks-markets/index.html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https://www.stickpng.com/img/icons-logos-emojis/tech-companies/twitter-logo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https://www.flir.com/products/cameleon-tactical/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https://www.androidpolice.com/2019/03/12/google-bringing-faster-on-device-speech-recognition-to-gboard-starting-with-pixel-phones/</a:t>
            </a:r>
            <a:endParaRPr/>
          </a:p>
        </p:txBody>
      </p:sp>
      <p:sp>
        <p:nvSpPr>
          <p:cNvPr id="490" name="Google Shape;490;g5d151fb44c_10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5d151fb44c_13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5d151fb44c_13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5d151fb44c_13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5cf17474ac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5cf17474ac_1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5cf17474ac_1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5d151fb44c_1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5d151fb44c_12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5d151fb44c_12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Image">
  <p:cSld name="Two Content with Im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7485" y="1604438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6441021" y="1257907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pic" idx="3"/>
          </p:nvPr>
        </p:nvSpPr>
        <p:spPr>
          <a:xfrm>
            <a:off x="6441021" y="3791863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ection Break">
  <p:cSld name="White Section Brea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607484" y="281074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1"/>
          </p:nvPr>
        </p:nvSpPr>
        <p:spPr>
          <a:xfrm>
            <a:off x="607484" y="432153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None/>
              <a:defRPr sz="2133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Section Break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607484" y="281074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607484" y="432153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605370" y="6554398"/>
            <a:ext cx="1707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Intel Confidential – Internal Use Only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ro Text">
  <p:cSld name="Hero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07484" y="297984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333"/>
              <a:buNone/>
              <a:defRPr sz="5333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607484" y="146905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5333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Section Break Image">
  <p:cSld name="Blue Section Break Image">
    <p:bg>
      <p:bgPr>
        <a:gradFill>
          <a:gsLst>
            <a:gs pos="0">
              <a:schemeClr val="dk2"/>
            </a:gs>
            <a:gs pos="50000">
              <a:schemeClr val="accent2"/>
            </a:gs>
            <a:gs pos="100000">
              <a:schemeClr val="accent2"/>
            </a:gs>
          </a:gsLst>
          <a:lin ang="189000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607484" y="301345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607484" y="4465049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>
            <a:spLocks noGrp="1"/>
          </p:cNvSpPr>
          <p:nvPr>
            <p:ph type="pic" idx="2"/>
          </p:nvPr>
        </p:nvSpPr>
        <p:spPr>
          <a:xfrm>
            <a:off x="0" y="7"/>
            <a:ext cx="12192000" cy="34323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rgbClr val="0071C5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0071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605370" y="6554398"/>
            <a:ext cx="1707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Intel Confidential – Internal Use Only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 Radial Gradient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ack Cover Radial Gradient">
  <p:cSld name="1_Back Cover Radial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ed Text">
  <p:cSld name="1_Title and Bullete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607484" y="1604434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rgbClr val="0071C5"/>
              </a:buClr>
              <a:buSzPts val="2400"/>
              <a:buNone/>
              <a:defRPr>
                <a:solidFill>
                  <a:srgbClr val="0071C5"/>
                </a:solidFill>
              </a:defRPr>
            </a:lvl1pPr>
            <a:lvl2pPr marL="914400" lvl="1" indent="-3810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2pPr>
            <a:lvl3pPr marL="1371600" lvl="2" indent="-381000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2133"/>
              <a:buChar char="–"/>
              <a:defRPr sz="2133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 with Image">
  <p:cSld name="1_Two Content with Imag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>
            <a:spLocks noGrp="1"/>
          </p:cNvSpPr>
          <p:nvPr>
            <p:ph type="pic" idx="2"/>
          </p:nvPr>
        </p:nvSpPr>
        <p:spPr>
          <a:xfrm>
            <a:off x="6441018" y="1257907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1"/>
          <p:cNvSpPr>
            <a:spLocks noGrp="1"/>
          </p:cNvSpPr>
          <p:nvPr>
            <p:ph type="pic" idx="3"/>
          </p:nvPr>
        </p:nvSpPr>
        <p:spPr>
          <a:xfrm>
            <a:off x="6441018" y="3791863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Radial Gradient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516719" y="2764035"/>
            <a:ext cx="10950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66"/>
              <a:buFont typeface="Arial"/>
              <a:buNone/>
              <a:defRPr sz="8666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607487" y="4657344"/>
            <a:ext cx="84402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2"/>
          </p:nvPr>
        </p:nvSpPr>
        <p:spPr>
          <a:xfrm>
            <a:off x="6237817" y="1604433"/>
            <a:ext cx="53403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 with Attribute">
  <p:cSld name="1_Quote with Attribut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607485" y="1604434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 Sans"/>
              <a:buChar char="−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21754" algn="l"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ull Bleed Image">
  <p:cSld name="1_Full Bleed Imag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and Bottom Half Image">
  <p:cSld name="1_Text and Bottom Half Imag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>
            <a:spLocks noGrp="1"/>
          </p:cNvSpPr>
          <p:nvPr>
            <p:ph type="pic" idx="2"/>
          </p:nvPr>
        </p:nvSpPr>
        <p:spPr>
          <a:xfrm>
            <a:off x="0" y="3432175"/>
            <a:ext cx="12192000" cy="29262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3"/>
          </p:nvPr>
        </p:nvSpPr>
        <p:spPr>
          <a:xfrm>
            <a:off x="6237817" y="1604433"/>
            <a:ext cx="53403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/>
          <p:nvPr/>
        </p:nvSpPr>
        <p:spPr>
          <a:xfrm>
            <a:off x="1345983" y="6634394"/>
            <a:ext cx="184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5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and Right Image">
  <p:cSld name="1_Text and Right Imag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>
            <a:spLocks noGrp="1"/>
          </p:cNvSpPr>
          <p:nvPr>
            <p:ph type="pic" idx="2"/>
          </p:nvPr>
        </p:nvSpPr>
        <p:spPr>
          <a:xfrm>
            <a:off x="6237818" y="2"/>
            <a:ext cx="59541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53424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607485" y="1766992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hite Section Break">
  <p:cSld name="1_White Section Brea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>
            <a:spLocks noGrp="1"/>
          </p:cNvSpPr>
          <p:nvPr>
            <p:ph type="title"/>
          </p:nvPr>
        </p:nvSpPr>
        <p:spPr>
          <a:xfrm>
            <a:off x="607484" y="281074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7200"/>
              <a:buFont typeface="Arial"/>
              <a:buNone/>
              <a:defRPr sz="7200" b="0" cap="non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1"/>
          </p:nvPr>
        </p:nvSpPr>
        <p:spPr>
          <a:xfrm>
            <a:off x="607484" y="432153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33"/>
              <a:buNone/>
              <a:defRPr sz="2133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ro Text">
  <p:cSld name="1_Hero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607484" y="297984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5333"/>
              <a:buNone/>
              <a:defRPr sz="5333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607484" y="146905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5333"/>
              <a:buFont typeface="Arial"/>
              <a:buNone/>
              <a:defRPr sz="5333" b="0" cap="non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ue Section Break Image">
  <p:cSld name="1_Blue Section Break Image">
    <p:bg>
      <p:bgPr>
        <a:gradFill>
          <a:gsLst>
            <a:gs pos="0">
              <a:schemeClr val="dk2"/>
            </a:gs>
            <a:gs pos="50000">
              <a:schemeClr val="accent2"/>
            </a:gs>
            <a:gs pos="100000">
              <a:schemeClr val="accent2"/>
            </a:gs>
          </a:gsLst>
          <a:lin ang="18900000" scaled="0"/>
        </a:gra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>
            <a:spLocks noGrp="1"/>
          </p:cNvSpPr>
          <p:nvPr>
            <p:ph type="title"/>
          </p:nvPr>
        </p:nvSpPr>
        <p:spPr>
          <a:xfrm>
            <a:off x="607484" y="301345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1"/>
          </p:nvPr>
        </p:nvSpPr>
        <p:spPr>
          <a:xfrm>
            <a:off x="607484" y="4465049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34323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rgbClr val="0071C5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0071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9"/>
          <p:cNvSpPr/>
          <p:nvPr/>
        </p:nvSpPr>
        <p:spPr>
          <a:xfrm>
            <a:off x="605368" y="6554395"/>
            <a:ext cx="2563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Placeholder Footer Copy / BU Logo or Name Goes Here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with Radial Gradient">
  <p:cSld name="1_Title Slide with Radial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525186" y="2916435"/>
            <a:ext cx="10950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66"/>
              <a:buFont typeface="Arial"/>
              <a:buNone/>
              <a:defRPr sz="8666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607487" y="4657344"/>
            <a:ext cx="84402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>
            <a:spLocks noGrp="1"/>
          </p:cNvSpPr>
          <p:nvPr>
            <p:ph type="title"/>
          </p:nvPr>
        </p:nvSpPr>
        <p:spPr>
          <a:xfrm>
            <a:off x="609600" y="244449"/>
            <a:ext cx="109728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body" idx="1"/>
          </p:nvPr>
        </p:nvSpPr>
        <p:spPr>
          <a:xfrm>
            <a:off x="607490" y="1600203"/>
            <a:ext cx="10889400" cy="46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3429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dark gradient">
  <p:cSld name="Title and Content - dark gradient">
    <p:bg>
      <p:bgPr>
        <a:gradFill>
          <a:gsLst>
            <a:gs pos="0">
              <a:schemeClr val="dk2"/>
            </a:gs>
            <a:gs pos="19000">
              <a:schemeClr val="dk2"/>
            </a:gs>
            <a:gs pos="100000">
              <a:srgbClr val="0012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607484" y="413507"/>
            <a:ext cx="109728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471952" y="1558458"/>
            <a:ext cx="11248200" cy="42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64045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Char char="–"/>
              <a:defRPr>
                <a:solidFill>
                  <a:schemeClr val="lt1"/>
                </a:solidFill>
              </a:defRPr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>
                <a:solidFill>
                  <a:schemeClr val="lt1"/>
                </a:solidFill>
              </a:defRPr>
            </a:lvl4pPr>
            <a:lvl5pPr marL="2286000" lvl="4" indent="-347154" algn="l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body" idx="2"/>
          </p:nvPr>
        </p:nvSpPr>
        <p:spPr>
          <a:xfrm>
            <a:off x="471952" y="6280384"/>
            <a:ext cx="11248200" cy="1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100"/>
              <a:buFont typeface="Arial"/>
              <a:buNone/>
              <a:defRPr sz="11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/>
            </a:lvl2pPr>
            <a:lvl3pPr marL="1371600" lvl="2" indent="-304800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2"/>
              </a:solidFill>
            </a:endParaRPr>
          </a:p>
        </p:txBody>
      </p:sp>
      <p:sp>
        <p:nvSpPr>
          <p:cNvPr id="166" name="Google Shape;166;p36"/>
          <p:cNvSpPr/>
          <p:nvPr/>
        </p:nvSpPr>
        <p:spPr>
          <a:xfrm>
            <a:off x="0" y="1355767"/>
            <a:ext cx="10464300" cy="267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title"/>
          </p:nvPr>
        </p:nvSpPr>
        <p:spPr>
          <a:xfrm>
            <a:off x="384533" y="2131167"/>
            <a:ext cx="10080000" cy="112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title" idx="2"/>
          </p:nvPr>
        </p:nvSpPr>
        <p:spPr>
          <a:xfrm>
            <a:off x="384533" y="4028967"/>
            <a:ext cx="10080000" cy="112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27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Image">
  <p:cSld name="Two Content with Image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body" idx="1"/>
          </p:nvPr>
        </p:nvSpPr>
        <p:spPr>
          <a:xfrm>
            <a:off x="607485" y="1604438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72"/>
          <p:cNvSpPr>
            <a:spLocks noGrp="1"/>
          </p:cNvSpPr>
          <p:nvPr>
            <p:ph type="pic" idx="2"/>
          </p:nvPr>
        </p:nvSpPr>
        <p:spPr>
          <a:xfrm>
            <a:off x="6441021" y="1257907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1" name="Google Shape;331;p72"/>
          <p:cNvSpPr>
            <a:spLocks noGrp="1"/>
          </p:cNvSpPr>
          <p:nvPr>
            <p:ph type="pic" idx="3"/>
          </p:nvPr>
        </p:nvSpPr>
        <p:spPr>
          <a:xfrm>
            <a:off x="6441021" y="3791863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Radial Gradient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4"/>
          <p:cNvSpPr txBox="1">
            <a:spLocks noGrp="1"/>
          </p:cNvSpPr>
          <p:nvPr>
            <p:ph type="ctrTitle"/>
          </p:nvPr>
        </p:nvSpPr>
        <p:spPr>
          <a:xfrm>
            <a:off x="516719" y="2764035"/>
            <a:ext cx="10950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66"/>
              <a:buFont typeface="Arial"/>
              <a:buNone/>
              <a:defRPr sz="8666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74"/>
          <p:cNvSpPr txBox="1">
            <a:spLocks noGrp="1"/>
          </p:cNvSpPr>
          <p:nvPr>
            <p:ph type="subTitle" idx="1"/>
          </p:nvPr>
        </p:nvSpPr>
        <p:spPr>
          <a:xfrm>
            <a:off x="607487" y="4657344"/>
            <a:ext cx="84402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with Radial Gradient">
  <p:cSld name="1_Title Slide with Radial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5"/>
          <p:cNvSpPr txBox="1">
            <a:spLocks noGrp="1"/>
          </p:cNvSpPr>
          <p:nvPr>
            <p:ph type="ctrTitle"/>
          </p:nvPr>
        </p:nvSpPr>
        <p:spPr>
          <a:xfrm>
            <a:off x="525186" y="2916435"/>
            <a:ext cx="10950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66"/>
              <a:buFont typeface="Arial"/>
              <a:buNone/>
              <a:defRPr sz="8666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5"/>
          <p:cNvSpPr txBox="1">
            <a:spLocks noGrp="1"/>
          </p:cNvSpPr>
          <p:nvPr>
            <p:ph type="subTitle" idx="1"/>
          </p:nvPr>
        </p:nvSpPr>
        <p:spPr>
          <a:xfrm>
            <a:off x="607487" y="4657344"/>
            <a:ext cx="84402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gradFill>
          <a:gsLst>
            <a:gs pos="0">
              <a:schemeClr val="dk2"/>
            </a:gs>
            <a:gs pos="50000">
              <a:schemeClr val="accent2"/>
            </a:gs>
            <a:gs pos="100000">
              <a:schemeClr val="accent2"/>
            </a:gs>
          </a:gsLst>
          <a:lin ang="18900044" scaled="0"/>
        </a:gra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4" name="Google Shape;344;p76"/>
          <p:cNvSpPr txBox="1">
            <a:spLocks noGrp="1"/>
          </p:cNvSpPr>
          <p:nvPr>
            <p:ph type="ctrTitle"/>
          </p:nvPr>
        </p:nvSpPr>
        <p:spPr>
          <a:xfrm>
            <a:off x="605370" y="2991388"/>
            <a:ext cx="10950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66"/>
              <a:buFont typeface="Arial"/>
              <a:buNone/>
              <a:defRPr sz="8666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6"/>
          <p:cNvSpPr txBox="1">
            <a:spLocks noGrp="1"/>
          </p:cNvSpPr>
          <p:nvPr>
            <p:ph type="subTitle" idx="1"/>
          </p:nvPr>
        </p:nvSpPr>
        <p:spPr>
          <a:xfrm>
            <a:off x="607487" y="4657344"/>
            <a:ext cx="84402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7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8" name="Google Shape;348;p77"/>
          <p:cNvSpPr txBox="1">
            <a:spLocks noGrp="1"/>
          </p:cNvSpPr>
          <p:nvPr>
            <p:ph type="body" idx="1"/>
          </p:nvPr>
        </p:nvSpPr>
        <p:spPr>
          <a:xfrm>
            <a:off x="607485" y="1604438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77"/>
          <p:cNvSpPr txBox="1">
            <a:spLocks noGrp="1"/>
          </p:cNvSpPr>
          <p:nvPr>
            <p:ph type="body" idx="2"/>
          </p:nvPr>
        </p:nvSpPr>
        <p:spPr>
          <a:xfrm>
            <a:off x="6237817" y="1604438"/>
            <a:ext cx="53403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7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Attribute">
  <p:cSld name="Quote with Attribut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8"/>
          <p:cNvSpPr txBox="1">
            <a:spLocks noGrp="1"/>
          </p:cNvSpPr>
          <p:nvPr>
            <p:ph type="body" idx="1"/>
          </p:nvPr>
        </p:nvSpPr>
        <p:spPr>
          <a:xfrm>
            <a:off x="607487" y="1604439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1467"/>
              <a:buFont typeface="Arial"/>
              <a:buChar char="–"/>
              <a:defRPr sz="14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63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1"/>
              <a:buFont typeface="Arial"/>
              <a:buChar char="–"/>
              <a:defRPr sz="140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8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4" name="Google Shape;354;p78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79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p79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gradFill>
          <a:gsLst>
            <a:gs pos="0">
              <a:schemeClr val="dk2"/>
            </a:gs>
            <a:gs pos="50000">
              <a:schemeClr val="accent2"/>
            </a:gs>
            <a:gs pos="100000">
              <a:schemeClr val="accent2"/>
            </a:gs>
          </a:gsLst>
          <a:lin ang="189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605370" y="2991388"/>
            <a:ext cx="10950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66"/>
              <a:buFont typeface="Arial"/>
              <a:buNone/>
              <a:defRPr sz="8666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1"/>
          </p:nvPr>
        </p:nvSpPr>
        <p:spPr>
          <a:xfrm>
            <a:off x="607487" y="4657344"/>
            <a:ext cx="84402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Bottom Half Image">
  <p:cSld name="Text and Bottom Half Image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0"/>
          <p:cNvSpPr>
            <a:spLocks noGrp="1"/>
          </p:cNvSpPr>
          <p:nvPr>
            <p:ph type="pic" idx="2"/>
          </p:nvPr>
        </p:nvSpPr>
        <p:spPr>
          <a:xfrm>
            <a:off x="0" y="3432175"/>
            <a:ext cx="12192000" cy="29262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Google Shape;361;p80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2" name="Google Shape;362;p80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80"/>
          <p:cNvSpPr txBox="1">
            <a:spLocks noGrp="1"/>
          </p:cNvSpPr>
          <p:nvPr>
            <p:ph type="body" idx="3"/>
          </p:nvPr>
        </p:nvSpPr>
        <p:spPr>
          <a:xfrm>
            <a:off x="6237817" y="1604433"/>
            <a:ext cx="53403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80"/>
          <p:cNvSpPr txBox="1"/>
          <p:nvPr/>
        </p:nvSpPr>
        <p:spPr>
          <a:xfrm>
            <a:off x="1345987" y="6634399"/>
            <a:ext cx="184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80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Right Image">
  <p:cSld name="Text and Right Imag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1"/>
          <p:cNvSpPr>
            <a:spLocks noGrp="1"/>
          </p:cNvSpPr>
          <p:nvPr>
            <p:ph type="pic" idx="2"/>
          </p:nvPr>
        </p:nvSpPr>
        <p:spPr>
          <a:xfrm>
            <a:off x="6237819" y="8"/>
            <a:ext cx="59541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Google Shape;368;p81"/>
          <p:cNvSpPr txBox="1">
            <a:spLocks noGrp="1"/>
          </p:cNvSpPr>
          <p:nvPr>
            <p:ph type="title"/>
          </p:nvPr>
        </p:nvSpPr>
        <p:spPr>
          <a:xfrm>
            <a:off x="607485" y="411797"/>
            <a:ext cx="53424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81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p81"/>
          <p:cNvSpPr txBox="1">
            <a:spLocks noGrp="1"/>
          </p:cNvSpPr>
          <p:nvPr>
            <p:ph type="body" idx="1"/>
          </p:nvPr>
        </p:nvSpPr>
        <p:spPr>
          <a:xfrm>
            <a:off x="607485" y="1766992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ection Break">
  <p:cSld name="White Section Break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2"/>
          <p:cNvSpPr txBox="1">
            <a:spLocks noGrp="1"/>
          </p:cNvSpPr>
          <p:nvPr>
            <p:ph type="title"/>
          </p:nvPr>
        </p:nvSpPr>
        <p:spPr>
          <a:xfrm>
            <a:off x="607484" y="281074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82"/>
          <p:cNvSpPr txBox="1">
            <a:spLocks noGrp="1"/>
          </p:cNvSpPr>
          <p:nvPr>
            <p:ph type="body" idx="1"/>
          </p:nvPr>
        </p:nvSpPr>
        <p:spPr>
          <a:xfrm>
            <a:off x="607484" y="432153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None/>
              <a:defRPr sz="2133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8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Section Break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83"/>
          <p:cNvSpPr txBox="1">
            <a:spLocks noGrp="1"/>
          </p:cNvSpPr>
          <p:nvPr>
            <p:ph type="title"/>
          </p:nvPr>
        </p:nvSpPr>
        <p:spPr>
          <a:xfrm>
            <a:off x="607484" y="281074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83"/>
          <p:cNvSpPr txBox="1">
            <a:spLocks noGrp="1"/>
          </p:cNvSpPr>
          <p:nvPr>
            <p:ph type="body" idx="1"/>
          </p:nvPr>
        </p:nvSpPr>
        <p:spPr>
          <a:xfrm>
            <a:off x="607484" y="432153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 i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83"/>
          <p:cNvSpPr/>
          <p:nvPr/>
        </p:nvSpPr>
        <p:spPr>
          <a:xfrm>
            <a:off x="605370" y="6554398"/>
            <a:ext cx="1707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Intel Confidential – Internal Use Only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ro Text">
  <p:cSld name="Hero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4"/>
          <p:cNvSpPr txBox="1">
            <a:spLocks noGrp="1"/>
          </p:cNvSpPr>
          <p:nvPr>
            <p:ph type="body" idx="1"/>
          </p:nvPr>
        </p:nvSpPr>
        <p:spPr>
          <a:xfrm>
            <a:off x="607484" y="297984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333"/>
              <a:buNone/>
              <a:defRPr sz="5333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84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2" name="Google Shape;382;p84"/>
          <p:cNvSpPr txBox="1">
            <a:spLocks noGrp="1"/>
          </p:cNvSpPr>
          <p:nvPr>
            <p:ph type="title"/>
          </p:nvPr>
        </p:nvSpPr>
        <p:spPr>
          <a:xfrm>
            <a:off x="607484" y="146905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5333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Section Break Image">
  <p:cSld name="Blue Section Break Image">
    <p:bg>
      <p:bgPr>
        <a:gradFill>
          <a:gsLst>
            <a:gs pos="0">
              <a:schemeClr val="dk2"/>
            </a:gs>
            <a:gs pos="50000">
              <a:schemeClr val="accent2"/>
            </a:gs>
            <a:gs pos="100000">
              <a:schemeClr val="accent2"/>
            </a:gs>
          </a:gsLst>
          <a:lin ang="18900044" scaled="0"/>
        </a:gra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5"/>
          <p:cNvSpPr txBox="1">
            <a:spLocks noGrp="1"/>
          </p:cNvSpPr>
          <p:nvPr>
            <p:ph type="title"/>
          </p:nvPr>
        </p:nvSpPr>
        <p:spPr>
          <a:xfrm>
            <a:off x="607484" y="301345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85"/>
          <p:cNvSpPr txBox="1">
            <a:spLocks noGrp="1"/>
          </p:cNvSpPr>
          <p:nvPr>
            <p:ph type="body" idx="1"/>
          </p:nvPr>
        </p:nvSpPr>
        <p:spPr>
          <a:xfrm>
            <a:off x="607484" y="4465049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85"/>
          <p:cNvSpPr>
            <a:spLocks noGrp="1"/>
          </p:cNvSpPr>
          <p:nvPr>
            <p:ph type="pic" idx="2"/>
          </p:nvPr>
        </p:nvSpPr>
        <p:spPr>
          <a:xfrm>
            <a:off x="0" y="7"/>
            <a:ext cx="12192000" cy="34323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rgbClr val="0071C5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0071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85"/>
          <p:cNvSpPr/>
          <p:nvPr/>
        </p:nvSpPr>
        <p:spPr>
          <a:xfrm>
            <a:off x="605370" y="6554398"/>
            <a:ext cx="1707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Intel Confidential – Internal Use Only</a:t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6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" name="Google Shape;390;p86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7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 Radial Gradient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ack Cover Radial Gradient">
  <p:cSld name="1_Back Cover Radial Gradi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607485" y="1604438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6237817" y="1604438"/>
            <a:ext cx="53403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ed Text">
  <p:cSld name="1_Title and Bulleted Tex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0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90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90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90"/>
          <p:cNvSpPr txBox="1">
            <a:spLocks noGrp="1"/>
          </p:cNvSpPr>
          <p:nvPr>
            <p:ph type="body" idx="1"/>
          </p:nvPr>
        </p:nvSpPr>
        <p:spPr>
          <a:xfrm>
            <a:off x="607484" y="1604434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rgbClr val="0071C5"/>
              </a:buClr>
              <a:buSzPts val="2400"/>
              <a:buNone/>
              <a:defRPr>
                <a:solidFill>
                  <a:srgbClr val="0071C5"/>
                </a:solidFill>
              </a:defRPr>
            </a:lvl1pPr>
            <a:lvl2pPr marL="914400" lvl="1" indent="-3810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2pPr>
            <a:lvl3pPr marL="1371600" lvl="2" indent="-381000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3pPr>
            <a:lvl4pPr marL="182880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2133"/>
              <a:buChar char="–"/>
              <a:defRPr sz="2133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 with Image">
  <p:cSld name="1_Two Content with Imag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91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2" name="Google Shape;402;p91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91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91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1"/>
          <p:cNvSpPr>
            <a:spLocks noGrp="1"/>
          </p:cNvSpPr>
          <p:nvPr>
            <p:ph type="pic" idx="2"/>
          </p:nvPr>
        </p:nvSpPr>
        <p:spPr>
          <a:xfrm>
            <a:off x="6441018" y="1257907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Google Shape;406;p91"/>
          <p:cNvSpPr>
            <a:spLocks noGrp="1"/>
          </p:cNvSpPr>
          <p:nvPr>
            <p:ph type="pic" idx="3"/>
          </p:nvPr>
        </p:nvSpPr>
        <p:spPr>
          <a:xfrm>
            <a:off x="6441018" y="3791863"/>
            <a:ext cx="4241400" cy="22278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2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9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0" name="Google Shape;410;p92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92"/>
          <p:cNvSpPr txBox="1">
            <a:spLocks noGrp="1"/>
          </p:cNvSpPr>
          <p:nvPr>
            <p:ph type="body" idx="2"/>
          </p:nvPr>
        </p:nvSpPr>
        <p:spPr>
          <a:xfrm>
            <a:off x="6237817" y="1604433"/>
            <a:ext cx="53403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92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 with Attribute">
  <p:cSld name="1_Quote with Attribute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3"/>
          <p:cNvSpPr txBox="1">
            <a:spLocks noGrp="1"/>
          </p:cNvSpPr>
          <p:nvPr>
            <p:ph type="body" idx="1"/>
          </p:nvPr>
        </p:nvSpPr>
        <p:spPr>
          <a:xfrm>
            <a:off x="607485" y="1604434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 Sans"/>
              <a:buChar char="−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93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6" name="Google Shape;416;p93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7" name="Google Shape;417;p93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ull Bleed Image">
  <p:cSld name="1_Full Bleed Image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0" name="Google Shape;420;p94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1" name="Google Shape;421;p94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2" name="Google Shape;422;p94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and Bottom Half Image">
  <p:cSld name="1_Text and Bottom Half Image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5"/>
          <p:cNvSpPr>
            <a:spLocks noGrp="1"/>
          </p:cNvSpPr>
          <p:nvPr>
            <p:ph type="pic" idx="2"/>
          </p:nvPr>
        </p:nvSpPr>
        <p:spPr>
          <a:xfrm>
            <a:off x="0" y="3432175"/>
            <a:ext cx="12192000" cy="29262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Google Shape;425;p95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95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7" name="Google Shape;427;p95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95"/>
          <p:cNvSpPr txBox="1">
            <a:spLocks noGrp="1"/>
          </p:cNvSpPr>
          <p:nvPr>
            <p:ph type="body" idx="3"/>
          </p:nvPr>
        </p:nvSpPr>
        <p:spPr>
          <a:xfrm>
            <a:off x="6237817" y="1604433"/>
            <a:ext cx="53403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95"/>
          <p:cNvSpPr txBox="1"/>
          <p:nvPr/>
        </p:nvSpPr>
        <p:spPr>
          <a:xfrm>
            <a:off x="1345983" y="6634394"/>
            <a:ext cx="184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95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and Right Image">
  <p:cSld name="1_Text and Right Image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96"/>
          <p:cNvSpPr>
            <a:spLocks noGrp="1"/>
          </p:cNvSpPr>
          <p:nvPr>
            <p:ph type="pic" idx="2"/>
          </p:nvPr>
        </p:nvSpPr>
        <p:spPr>
          <a:xfrm>
            <a:off x="6237818" y="2"/>
            <a:ext cx="59541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Google Shape;433;p96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53424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96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Google Shape;435;p96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p96"/>
          <p:cNvSpPr txBox="1">
            <a:spLocks noGrp="1"/>
          </p:cNvSpPr>
          <p:nvPr>
            <p:ph type="body" idx="1"/>
          </p:nvPr>
        </p:nvSpPr>
        <p:spPr>
          <a:xfrm>
            <a:off x="607485" y="1766992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/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/>
            </a:lvl2pPr>
            <a:lvl3pPr marL="1371600" lvl="2" indent="-347154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hite Section Break">
  <p:cSld name="1_White Section Break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7"/>
          <p:cNvSpPr txBox="1">
            <a:spLocks noGrp="1"/>
          </p:cNvSpPr>
          <p:nvPr>
            <p:ph type="title"/>
          </p:nvPr>
        </p:nvSpPr>
        <p:spPr>
          <a:xfrm>
            <a:off x="607484" y="281074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7200"/>
              <a:buFont typeface="Arial"/>
              <a:buNone/>
              <a:defRPr sz="7200" b="0" cap="non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7"/>
          <p:cNvSpPr txBox="1">
            <a:spLocks noGrp="1"/>
          </p:cNvSpPr>
          <p:nvPr>
            <p:ph type="body" idx="1"/>
          </p:nvPr>
        </p:nvSpPr>
        <p:spPr>
          <a:xfrm>
            <a:off x="607484" y="432153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33"/>
              <a:buNone/>
              <a:defRPr sz="2133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97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ro Text">
  <p:cSld name="1_Hero Text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8"/>
          <p:cNvSpPr txBox="1">
            <a:spLocks noGrp="1"/>
          </p:cNvSpPr>
          <p:nvPr>
            <p:ph type="body" idx="1"/>
          </p:nvPr>
        </p:nvSpPr>
        <p:spPr>
          <a:xfrm>
            <a:off x="607484" y="297984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5333"/>
              <a:buNone/>
              <a:defRPr sz="5333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98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4" name="Google Shape;444;p98"/>
          <p:cNvSpPr txBox="1">
            <a:spLocks noGrp="1"/>
          </p:cNvSpPr>
          <p:nvPr>
            <p:ph type="title"/>
          </p:nvPr>
        </p:nvSpPr>
        <p:spPr>
          <a:xfrm>
            <a:off x="607484" y="146905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5333"/>
              <a:buFont typeface="Arial"/>
              <a:buNone/>
              <a:defRPr sz="5333" b="0" cap="non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ue Section Break Image">
  <p:cSld name="1_Blue Section Break Image">
    <p:bg>
      <p:bgPr>
        <a:gradFill>
          <a:gsLst>
            <a:gs pos="0">
              <a:schemeClr val="dk2"/>
            </a:gs>
            <a:gs pos="50000">
              <a:schemeClr val="accent2"/>
            </a:gs>
            <a:gs pos="100000">
              <a:schemeClr val="accent2"/>
            </a:gs>
          </a:gsLst>
          <a:lin ang="18900044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99"/>
          <p:cNvSpPr txBox="1">
            <a:spLocks noGrp="1"/>
          </p:cNvSpPr>
          <p:nvPr>
            <p:ph type="title"/>
          </p:nvPr>
        </p:nvSpPr>
        <p:spPr>
          <a:xfrm>
            <a:off x="607484" y="301345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99"/>
          <p:cNvSpPr txBox="1">
            <a:spLocks noGrp="1"/>
          </p:cNvSpPr>
          <p:nvPr>
            <p:ph type="body" idx="1"/>
          </p:nvPr>
        </p:nvSpPr>
        <p:spPr>
          <a:xfrm>
            <a:off x="607484" y="4465049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rgbClr val="F3D54E"/>
              </a:buClr>
              <a:buSzPts val="2133"/>
              <a:buNone/>
              <a:defRPr sz="2133" b="0">
                <a:solidFill>
                  <a:srgbClr val="F3D54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99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34323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rgbClr val="0071C5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0071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Google Shape;449;p99"/>
          <p:cNvSpPr/>
          <p:nvPr/>
        </p:nvSpPr>
        <p:spPr>
          <a:xfrm>
            <a:off x="605368" y="6554395"/>
            <a:ext cx="2563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Placeholder Footer Copy / BU Logo or Name Goes Here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Attribute">
  <p:cSld name="Quote with Attribu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607487" y="1604439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21754" algn="l">
              <a:spcBef>
                <a:spcPts val="293"/>
              </a:spcBef>
              <a:spcAft>
                <a:spcPts val="0"/>
              </a:spcAft>
              <a:buClr>
                <a:schemeClr val="lt1"/>
              </a:buClr>
              <a:buSzPts val="1467"/>
              <a:buFont typeface="Arial"/>
              <a:buChar char="–"/>
              <a:defRPr sz="14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63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1"/>
              <a:buFont typeface="Arial"/>
              <a:buChar char="–"/>
              <a:defRPr sz="140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00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100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3" name="Google Shape;453;p100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1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" name="Google Shape;456;p101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2"/>
          <p:cNvSpPr txBox="1">
            <a:spLocks noGrp="1"/>
          </p:cNvSpPr>
          <p:nvPr>
            <p:ph type="title"/>
          </p:nvPr>
        </p:nvSpPr>
        <p:spPr>
          <a:xfrm>
            <a:off x="609600" y="244449"/>
            <a:ext cx="109728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0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" name="Google Shape;460;p102"/>
          <p:cNvSpPr txBox="1">
            <a:spLocks noGrp="1"/>
          </p:cNvSpPr>
          <p:nvPr>
            <p:ph type="ftr" idx="11"/>
          </p:nvPr>
        </p:nvSpPr>
        <p:spPr>
          <a:xfrm>
            <a:off x="4165600" y="643251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" name="Google Shape;461;p102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2" name="Google Shape;462;p102"/>
          <p:cNvSpPr txBox="1">
            <a:spLocks noGrp="1"/>
          </p:cNvSpPr>
          <p:nvPr>
            <p:ph type="body" idx="1"/>
          </p:nvPr>
        </p:nvSpPr>
        <p:spPr>
          <a:xfrm>
            <a:off x="607490" y="1600203"/>
            <a:ext cx="10889400" cy="46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2pPr>
            <a:lvl3pPr marL="1371600" lvl="2" indent="-342900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dark gradient">
  <p:cSld name="Title and Content - dark gradient">
    <p:bg>
      <p:bgPr>
        <a:gradFill>
          <a:gsLst>
            <a:gs pos="0">
              <a:schemeClr val="dk2"/>
            </a:gs>
            <a:gs pos="19000">
              <a:schemeClr val="dk2"/>
            </a:gs>
            <a:gs pos="100000">
              <a:srgbClr val="0012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3"/>
          <p:cNvSpPr txBox="1">
            <a:spLocks noGrp="1"/>
          </p:cNvSpPr>
          <p:nvPr>
            <p:ph type="title"/>
          </p:nvPr>
        </p:nvSpPr>
        <p:spPr>
          <a:xfrm>
            <a:off x="607484" y="413507"/>
            <a:ext cx="109728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03"/>
          <p:cNvSpPr txBox="1">
            <a:spLocks noGrp="1"/>
          </p:cNvSpPr>
          <p:nvPr>
            <p:ph type="body" idx="1"/>
          </p:nvPr>
        </p:nvSpPr>
        <p:spPr>
          <a:xfrm>
            <a:off x="471952" y="1558458"/>
            <a:ext cx="11248200" cy="42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64045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Char char="–"/>
              <a:defRPr>
                <a:solidFill>
                  <a:schemeClr val="lt1"/>
                </a:solidFill>
              </a:defRPr>
            </a:lvl3pPr>
            <a:lvl4pPr marL="182880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>
                <a:solidFill>
                  <a:schemeClr val="lt1"/>
                </a:solidFill>
              </a:defRPr>
            </a:lvl4pPr>
            <a:lvl5pPr marL="228600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103"/>
          <p:cNvSpPr txBox="1">
            <a:spLocks noGrp="1"/>
          </p:cNvSpPr>
          <p:nvPr>
            <p:ph type="body" idx="2"/>
          </p:nvPr>
        </p:nvSpPr>
        <p:spPr>
          <a:xfrm>
            <a:off x="471952" y="6280384"/>
            <a:ext cx="11248200" cy="1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100"/>
              <a:buFont typeface="Arial"/>
              <a:buNone/>
              <a:defRPr sz="11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1200"/>
            </a:lvl2pPr>
            <a:lvl3pPr marL="1371600" lvl="2" indent="-304800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103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4"/>
          <p:cNvSpPr txBox="1">
            <a:spLocks noGrp="1"/>
          </p:cNvSpPr>
          <p:nvPr>
            <p:ph type="title"/>
          </p:nvPr>
        </p:nvSpPr>
        <p:spPr>
          <a:xfrm>
            <a:off x="354800" y="48633"/>
            <a:ext cx="11482500" cy="76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33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04"/>
          <p:cNvSpPr txBox="1">
            <a:spLocks noGrp="1"/>
          </p:cNvSpPr>
          <p:nvPr>
            <p:ph type="sldNum" idx="12"/>
          </p:nvPr>
        </p:nvSpPr>
        <p:spPr>
          <a:xfrm>
            <a:off x="11296610" y="6406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733"/>
              <a:buFont typeface="Arial"/>
              <a:buNone/>
              <a:defRPr b="0" i="0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Bottom Half Image">
  <p:cSld name="Text and Bottom Half Imag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>
            <a:spLocks noGrp="1"/>
          </p:cNvSpPr>
          <p:nvPr>
            <p:ph type="pic" idx="2"/>
          </p:nvPr>
        </p:nvSpPr>
        <p:spPr>
          <a:xfrm>
            <a:off x="0" y="3432175"/>
            <a:ext cx="12192000" cy="29262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607485" y="1604433"/>
            <a:ext cx="53424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3"/>
          </p:nvPr>
        </p:nvSpPr>
        <p:spPr>
          <a:xfrm>
            <a:off x="6237817" y="1604433"/>
            <a:ext cx="53403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/>
          <p:nvPr/>
        </p:nvSpPr>
        <p:spPr>
          <a:xfrm>
            <a:off x="1345987" y="6634399"/>
            <a:ext cx="184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Right Image">
  <p:cSld name="Text and Right Imag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>
            <a:spLocks noGrp="1"/>
          </p:cNvSpPr>
          <p:nvPr>
            <p:ph type="pic" idx="2"/>
          </p:nvPr>
        </p:nvSpPr>
        <p:spPr>
          <a:xfrm>
            <a:off x="6237819" y="8"/>
            <a:ext cx="5954100" cy="6358500"/>
          </a:xfrm>
          <a:prstGeom prst="rect">
            <a:avLst/>
          </a:prstGeom>
          <a:solidFill>
            <a:srgbClr val="CFD5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607485" y="411797"/>
            <a:ext cx="53424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9163136" y="643251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607485" y="1766992"/>
            <a:ext cx="5342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64045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Char char="▪"/>
              <a:defRPr>
                <a:solidFill>
                  <a:schemeClr val="lt1"/>
                </a:solidFill>
              </a:defRPr>
            </a:lvl2pPr>
            <a:lvl3pPr marL="1371600" lvl="2" indent="-347154" algn="l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2116" y="6345936"/>
            <a:ext cx="12192000" cy="5121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11624737" y="6432680"/>
            <a:ext cx="3300" cy="317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07484" y="413507"/>
            <a:ext cx="109728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607487" y="1604439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4045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2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1"/>
          <p:cNvSpPr/>
          <p:nvPr/>
        </p:nvSpPr>
        <p:spPr>
          <a:xfrm>
            <a:off x="-2116" y="6345936"/>
            <a:ext cx="12192000" cy="5121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Google Shape;322;p71"/>
          <p:cNvCxnSpPr/>
          <p:nvPr/>
        </p:nvCxnSpPr>
        <p:spPr>
          <a:xfrm>
            <a:off x="11624737" y="6432680"/>
            <a:ext cx="3300" cy="317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3" name="Google Shape;323;p71"/>
          <p:cNvSpPr txBox="1">
            <a:spLocks noGrp="1"/>
          </p:cNvSpPr>
          <p:nvPr>
            <p:ph type="title"/>
          </p:nvPr>
        </p:nvSpPr>
        <p:spPr>
          <a:xfrm>
            <a:off x="607484" y="413507"/>
            <a:ext cx="109728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body" idx="1"/>
          </p:nvPr>
        </p:nvSpPr>
        <p:spPr>
          <a:xfrm>
            <a:off x="607487" y="1604439"/>
            <a:ext cx="109707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4045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Noto Sans Symbols"/>
              <a:buChar char="▪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4045" algn="l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71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hysionet.org/pn4/eegmmidb/" TargetMode="External"/><Relationship Id="rId13" Type="http://schemas.openxmlformats.org/officeDocument/2006/relationships/hyperlink" Target="https://www.eventsforce.com/" TargetMode="External"/><Relationship Id="rId18" Type="http://schemas.openxmlformats.org/officeDocument/2006/relationships/hyperlink" Target="https://www.comsol.com/blogs/analyzing-a-component-of-the-iter-tokamak-with-simulation/" TargetMode="External"/><Relationship Id="rId26" Type="http://schemas.openxmlformats.org/officeDocument/2006/relationships/image" Target="../media/image8.png"/><Relationship Id="rId3" Type="http://schemas.openxmlformats.org/officeDocument/2006/relationships/hyperlink" Target="http://jeffnolan.com/wp/2015/11/23/the-fascinating-implications-for-autonomous-vehicles/" TargetMode="External"/><Relationship Id="rId21" Type="http://schemas.openxmlformats.org/officeDocument/2006/relationships/image" Target="../media/image3.png"/><Relationship Id="rId7" Type="http://schemas.openxmlformats.org/officeDocument/2006/relationships/hyperlink" Target="https://ieeexplore.ieee.org/document/5573462" TargetMode="External"/><Relationship Id="rId12" Type="http://schemas.openxmlformats.org/officeDocument/2006/relationships/hyperlink" Target="http://bigdata.ise.bgu.ac.il/sherlock/index.html#/" TargetMode="External"/><Relationship Id="rId17" Type="http://schemas.openxmlformats.org/officeDocument/2006/relationships/hyperlink" Target="https://money.cnn.com/2013/09/13/investing/stocks-markets/index.html" TargetMode="External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androidpolice.com/2019/03/12/google-bringing-faster-on-device-speech-recognition-to-gboard-starting-with-pixel-phones/" TargetMode="External"/><Relationship Id="rId20" Type="http://schemas.openxmlformats.org/officeDocument/2006/relationships/hyperlink" Target="https://ieeexplore.ieee.org/document/8368453" TargetMode="Externa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oreilly.com/ideas/identifying-viral-bots-and-cyborgs-in-social-media" TargetMode="External"/><Relationship Id="rId11" Type="http://schemas.openxmlformats.org/officeDocument/2006/relationships/hyperlink" Target="https://arxiv.org/abs/1612.06676" TargetMode="External"/><Relationship Id="rId24" Type="http://schemas.openxmlformats.org/officeDocument/2006/relationships/image" Target="../media/image6.png"/><Relationship Id="rId5" Type="http://schemas.openxmlformats.org/officeDocument/2006/relationships/hyperlink" Target="https://www1.nyc.gov/site/tlc/about/tlc-trip-record-data.page" TargetMode="External"/><Relationship Id="rId15" Type="http://schemas.openxmlformats.org/officeDocument/2006/relationships/hyperlink" Target="https://www.mcompetitions.unic.ac.cy/the-dataset/" TargetMode="Externa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10" Type="http://schemas.openxmlformats.org/officeDocument/2006/relationships/hyperlink" Target="https://www.flir.com/products/cameleon-tactical/" TargetMode="External"/><Relationship Id="rId19" Type="http://schemas.openxmlformats.org/officeDocument/2006/relationships/hyperlink" Target="https://cdiac.ess-dive.lbl.gov/ftp/ushcn_daily/" TargetMode="External"/><Relationship Id="rId4" Type="http://schemas.openxmlformats.org/officeDocument/2006/relationships/hyperlink" Target="http://pems.dot.ca.gov/" TargetMode="External"/><Relationship Id="rId9" Type="http://schemas.openxmlformats.org/officeDocument/2006/relationships/hyperlink" Target="https://mimic.physionet.org/" TargetMode="External"/><Relationship Id="rId14" Type="http://schemas.openxmlformats.org/officeDocument/2006/relationships/hyperlink" Target="http://archive.ics.uci.edu/ml/datasets/Individual+household+electric+power+consumption" TargetMode="Externa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05"/>
          <p:cNvSpPr/>
          <p:nvPr/>
        </p:nvSpPr>
        <p:spPr>
          <a:xfrm>
            <a:off x="8082650" y="2474800"/>
            <a:ext cx="2069400" cy="20694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05"/>
          <p:cNvSpPr/>
          <p:nvPr/>
        </p:nvSpPr>
        <p:spPr>
          <a:xfrm>
            <a:off x="4711800" y="2533425"/>
            <a:ext cx="2069400" cy="20694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05"/>
          <p:cNvSpPr/>
          <p:nvPr/>
        </p:nvSpPr>
        <p:spPr>
          <a:xfrm>
            <a:off x="1340950" y="2533425"/>
            <a:ext cx="2069400" cy="2069400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05"/>
          <p:cNvSpPr txBox="1">
            <a:spLocks noGrp="1"/>
          </p:cNvSpPr>
          <p:nvPr>
            <p:ph type="title" idx="4294967295"/>
          </p:nvPr>
        </p:nvSpPr>
        <p:spPr>
          <a:xfrm>
            <a:off x="859150" y="927300"/>
            <a:ext cx="10519800" cy="114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latin typeface="Lato"/>
                <a:ea typeface="Lato"/>
                <a:cs typeface="Lato"/>
                <a:sym typeface="Lato"/>
              </a:rPr>
              <a:t>Future of Intelligent Edge and Intelligent Cloud </a:t>
            </a:r>
            <a:endParaRPr sz="34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Lato"/>
                <a:ea typeface="Lato"/>
                <a:cs typeface="Lato"/>
                <a:sym typeface="Lato"/>
              </a:rPr>
              <a:t>Judy Qiu, Indiana University </a:t>
            </a:r>
            <a:endParaRPr sz="2400" b="1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0" name="Google Shape;480;p105"/>
          <p:cNvSpPr txBox="1"/>
          <p:nvPr/>
        </p:nvSpPr>
        <p:spPr>
          <a:xfrm>
            <a:off x="88725" y="0"/>
            <a:ext cx="87579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rgbClr val="F3D54E"/>
                </a:solidFill>
                <a:latin typeface="Lato"/>
                <a:ea typeface="Lato"/>
                <a:cs typeface="Lato"/>
                <a:sym typeface="Lato"/>
              </a:rPr>
              <a:t>Plenary Panel : From Edge to Cloud, Thursday July 11</a:t>
            </a:r>
            <a:endParaRPr sz="1800">
              <a:solidFill>
                <a:srgbClr val="F3D54E"/>
              </a:solidFill>
            </a:endParaRPr>
          </a:p>
        </p:txBody>
      </p:sp>
      <p:sp>
        <p:nvSpPr>
          <p:cNvPr id="481" name="Google Shape;481;p105"/>
          <p:cNvSpPr txBox="1"/>
          <p:nvPr/>
        </p:nvSpPr>
        <p:spPr>
          <a:xfrm>
            <a:off x="859150" y="4795725"/>
            <a:ext cx="30330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Architect and build systems that make timely and safe decisions in increasingly unpredictable environments.</a:t>
            </a:r>
            <a:endParaRPr sz="16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2" name="Google Shape;482;p105"/>
          <p:cNvSpPr txBox="1"/>
          <p:nvPr/>
        </p:nvSpPr>
        <p:spPr>
          <a:xfrm>
            <a:off x="4394563" y="4795725"/>
            <a:ext cx="30330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Continual Learning for Real-Time Edge and Cloud Systems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Process time-series</a:t>
            </a:r>
            <a:endParaRPr sz="16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3" name="Google Shape;483;p105"/>
          <p:cNvSpPr txBox="1"/>
          <p:nvPr/>
        </p:nvSpPr>
        <p:spPr>
          <a:xfrm>
            <a:off x="7577625" y="4795725"/>
            <a:ext cx="4052400" cy="16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Anomaly detection for autonomous driving, Medical surgery, Fraud detection, Disaster (e.g. earthquake, tsunami) and emergency management, Scientific experiments, Social media monitoring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105"/>
          <p:cNvSpPr txBox="1"/>
          <p:nvPr/>
        </p:nvSpPr>
        <p:spPr>
          <a:xfrm>
            <a:off x="1340950" y="3025900"/>
            <a:ext cx="20694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Some Challenges?</a:t>
            </a:r>
            <a:endParaRPr sz="2600" b="1" dirty="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p105"/>
          <p:cNvSpPr txBox="1"/>
          <p:nvPr/>
        </p:nvSpPr>
        <p:spPr>
          <a:xfrm>
            <a:off x="4786500" y="2785328"/>
            <a:ext cx="1950600" cy="1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Some Important Issues?</a:t>
            </a:r>
            <a:endParaRPr sz="2600" b="1" dirty="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6" name="Google Shape;486;p105"/>
          <p:cNvSpPr txBox="1"/>
          <p:nvPr/>
        </p:nvSpPr>
        <p:spPr>
          <a:xfrm>
            <a:off x="8082650" y="2880225"/>
            <a:ext cx="20694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Some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Use Cases</a:t>
            </a:r>
            <a:endParaRPr sz="2600" b="1" dirty="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06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</a:t>
            </a:fld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493" name="Google Shape;493;p106"/>
          <p:cNvGraphicFramePr/>
          <p:nvPr/>
        </p:nvGraphicFramePr>
        <p:xfrm>
          <a:off x="932850" y="828325"/>
          <a:ext cx="10478675" cy="5760420"/>
        </p:xfrm>
        <a:graphic>
          <a:graphicData uri="http://schemas.openxmlformats.org/drawingml/2006/table">
            <a:tbl>
              <a:tblPr>
                <a:noFill/>
                <a:tableStyleId>{B41F61C4-E5C0-4F6D-88C0-D84EF9CEED03}</a:tableStyleId>
              </a:tblPr>
              <a:tblGrid>
                <a:gridCol w="326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Areas</a:t>
                      </a:r>
                      <a:endParaRPr sz="2000" b="1">
                        <a:solidFill>
                          <a:srgbClr val="00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C7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Applications</a:t>
                      </a:r>
                      <a:endParaRPr sz="2000" b="1">
                        <a:solidFill>
                          <a:srgbClr val="00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C7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Model</a:t>
                      </a:r>
                      <a:endParaRPr sz="2000" b="1">
                        <a:solidFill>
                          <a:srgbClr val="00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C7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Data sets</a:t>
                      </a:r>
                      <a:endParaRPr sz="2000" b="1">
                        <a:solidFill>
                          <a:srgbClr val="00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3"/>
                        </a:rPr>
                        <a:t>Transportation</a:t>
                      </a:r>
                      <a:endParaRPr b="1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Cars, Taxis, Freeway Detectors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TT-RNN , BNN, LSTM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4"/>
                        </a:rPr>
                        <a:t>Caltrans highway traffic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,</a:t>
                      </a: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5"/>
                        </a:rPr>
                        <a:t>Taxi/Uber trips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6"/>
                        </a:rPr>
                        <a:t>Medical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Wearables, Medical instruments: EEG, ECG, ERP, Patient Data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LSTM, RNN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7"/>
                        </a:rPr>
                        <a:t>OPPORTUNITY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, </a:t>
                      </a: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8"/>
                        </a:rPr>
                        <a:t>EEG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,</a:t>
                      </a: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9"/>
                        </a:rPr>
                        <a:t>MIMIC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10"/>
                        </a:rPr>
                        <a:t>Cybersecurity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Intrusion, classify traffic, anomaly detection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LSTM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11"/>
                        </a:rPr>
                        <a:t>GPL loop dataset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, </a:t>
                      </a: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12"/>
                        </a:rPr>
                        <a:t>SherLock 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13"/>
                        </a:rPr>
                        <a:t>General Social Statistics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Household electric use, Economic, Finance, Demographics, Industry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CNN, RNN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14"/>
                        </a:rPr>
                        <a:t>Household electric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15"/>
                        </a:rPr>
                        <a:t>M4Competition 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6"/>
                        </a:rPr>
                        <a:t>Social media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Twitter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Online Clustering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Available from Twitter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16"/>
                        </a:rPr>
                        <a:t>Google Speech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All-Neural On-Device Speech Recognizer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RNN-T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17"/>
                        </a:rPr>
                        <a:t>Finance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Stock Prices versus time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CNN, RNN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Available  academically  from Wharton 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18"/>
                        </a:rPr>
                        <a:t>Science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Earthquake, Climate, Tokamak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Markov, RNN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19"/>
                        </a:rPr>
                        <a:t>USHCN climate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Lato"/>
                          <a:ea typeface="Lato"/>
                          <a:cs typeface="Lato"/>
                          <a:sym typeface="Lato"/>
                          <a:hlinkClick r:id="rId13"/>
                        </a:rPr>
                        <a:t>Software Systems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Events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C7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LSTM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C7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20"/>
                        </a:rPr>
                        <a:t>Enterprise SW system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94" name="Google Shape;494;p106"/>
          <p:cNvSpPr txBox="1">
            <a:spLocks noGrp="1"/>
          </p:cNvSpPr>
          <p:nvPr>
            <p:ph type="title"/>
          </p:nvPr>
        </p:nvSpPr>
        <p:spPr>
          <a:xfrm>
            <a:off x="199053" y="227650"/>
            <a:ext cx="11737910" cy="5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Lato"/>
                <a:ea typeface="Lato"/>
                <a:cs typeface="Lato"/>
                <a:sym typeface="Lato"/>
              </a:rPr>
              <a:t>MLPerf: Key Use Cases for  Time Series Machine Learning Algorithms </a:t>
            </a:r>
            <a:endParaRPr sz="30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5" name="Google Shape;495;p10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092638" y="1379740"/>
            <a:ext cx="538175" cy="47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06"/>
          <p:cNvPicPr preferRelativeResize="0"/>
          <p:nvPr/>
        </p:nvPicPr>
        <p:blipFill rotWithShape="1">
          <a:blip r:embed="rId22">
            <a:alphaModFix/>
          </a:blip>
          <a:srcRect r="32669"/>
          <a:stretch/>
        </p:blipFill>
        <p:spPr>
          <a:xfrm>
            <a:off x="3092650" y="1936441"/>
            <a:ext cx="538175" cy="51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0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018375" y="6045493"/>
            <a:ext cx="686725" cy="44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0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151039" y="5601125"/>
            <a:ext cx="421408" cy="32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0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768838" y="3798688"/>
            <a:ext cx="538174" cy="53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0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144644" y="3797775"/>
            <a:ext cx="809982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0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048600" y="3170138"/>
            <a:ext cx="626272" cy="5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06"/>
          <p:cNvPicPr preferRelativeResize="0"/>
          <p:nvPr/>
        </p:nvPicPr>
        <p:blipFill rotWithShape="1">
          <a:blip r:embed="rId28">
            <a:alphaModFix/>
          </a:blip>
          <a:srcRect t="16670" b="10342"/>
          <a:stretch/>
        </p:blipFill>
        <p:spPr>
          <a:xfrm>
            <a:off x="2784973" y="5004650"/>
            <a:ext cx="1153550" cy="4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0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018363" y="2490838"/>
            <a:ext cx="686725" cy="71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0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rot="10800000" flipH="1">
            <a:off x="2865524" y="4396300"/>
            <a:ext cx="840025" cy="4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06"/>
          <p:cNvSpPr txBox="1"/>
          <p:nvPr/>
        </p:nvSpPr>
        <p:spPr>
          <a:xfrm>
            <a:off x="10425275" y="6432525"/>
            <a:ext cx="129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MLPerf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7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512" name="Google Shape;512;p107"/>
          <p:cNvSpPr txBox="1"/>
          <p:nvPr/>
        </p:nvSpPr>
        <p:spPr>
          <a:xfrm>
            <a:off x="911175" y="142500"/>
            <a:ext cx="96513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Research Issues on Dynamic and Distributed Real-Time Machine Learning for Edge and Cloud</a:t>
            </a: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3" name="Google Shape;513;p107"/>
          <p:cNvPicPr preferRelativeResize="0"/>
          <p:nvPr/>
        </p:nvPicPr>
        <p:blipFill rotWithShape="1">
          <a:blip r:embed="rId3">
            <a:alphaModFix/>
          </a:blip>
          <a:srcRect l="17512"/>
          <a:stretch/>
        </p:blipFill>
        <p:spPr>
          <a:xfrm>
            <a:off x="1039375" y="1316725"/>
            <a:ext cx="9380347" cy="50395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6748A1-2C4B-4510-8000-B28B68AF52B6}"/>
              </a:ext>
            </a:extLst>
          </p:cNvPr>
          <p:cNvSpPr txBox="1"/>
          <p:nvPr/>
        </p:nvSpPr>
        <p:spPr>
          <a:xfrm>
            <a:off x="7698378" y="1551369"/>
            <a:ext cx="2671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ML for Systems</a:t>
            </a:r>
          </a:p>
          <a:p>
            <a:r>
              <a:rPr lang="en-US" dirty="0"/>
              <a:t>Use ML to optimize dynamic system (on the cloud, on the edge, between edge and cloud) </a:t>
            </a:r>
            <a:br>
              <a:rPr lang="en-US" dirty="0"/>
            </a:br>
            <a:r>
              <a:rPr lang="en-US" dirty="0"/>
              <a:t>as well as to analyze data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08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520" name="Google Shape;52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0" y="892000"/>
            <a:ext cx="10616801" cy="54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08"/>
          <p:cNvSpPr txBox="1"/>
          <p:nvPr/>
        </p:nvSpPr>
        <p:spPr>
          <a:xfrm>
            <a:off x="846650" y="180800"/>
            <a:ext cx="86271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Real-Time Analysis for Indy500 Racing Cars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09"/>
          <p:cNvSpPr/>
          <p:nvPr/>
        </p:nvSpPr>
        <p:spPr>
          <a:xfrm rot="5400000">
            <a:off x="9952575" y="-54450"/>
            <a:ext cx="1650600" cy="18969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09"/>
          <p:cNvSpPr/>
          <p:nvPr/>
        </p:nvSpPr>
        <p:spPr>
          <a:xfrm>
            <a:off x="345150" y="373988"/>
            <a:ext cx="9979500" cy="985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09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530" name="Google Shape;530;p109"/>
          <p:cNvSpPr txBox="1">
            <a:spLocks noGrp="1"/>
          </p:cNvSpPr>
          <p:nvPr>
            <p:ph type="title" idx="4294967295"/>
          </p:nvPr>
        </p:nvSpPr>
        <p:spPr>
          <a:xfrm>
            <a:off x="565675" y="422175"/>
            <a:ext cx="9864000" cy="985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Real-Time Anomaly Detection: Speed vs. Accuracy</a:t>
            </a:r>
            <a:endParaRPr sz="30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Racing Cars with HTM (online) vs. LSTM-AD (training offline; inference online)</a:t>
            </a:r>
            <a:endParaRPr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1" name="Google Shape;531;p109"/>
          <p:cNvSpPr txBox="1"/>
          <p:nvPr/>
        </p:nvSpPr>
        <p:spPr>
          <a:xfrm>
            <a:off x="5718675" y="4559300"/>
            <a:ext cx="63297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IndyCar May 2018 Racing Event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Anomaly Event</a:t>
            </a: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Red Triangle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b="1" dirty="0">
                <a:latin typeface="Lato"/>
                <a:ea typeface="Lato"/>
                <a:cs typeface="Lato"/>
                <a:sym typeface="Lato"/>
              </a:rPr>
              <a:t>Crash:</a:t>
            </a: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Red vertical bar (Danica Patrick deliberately chose #13 in her final race)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PitStop</a:t>
            </a:r>
            <a:r>
              <a:rPr lang="en-US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Blue vertical bar 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HTM: fast 3~5 milliseconds; unsupervised; model continuously updates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LSTM: multivariate; 75 seconds for training; needs labeled data 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2" name="Google Shape;53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0175" y="4711700"/>
            <a:ext cx="1872976" cy="1053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109"/>
          <p:cNvGrpSpPr/>
          <p:nvPr/>
        </p:nvGrpSpPr>
        <p:grpSpPr>
          <a:xfrm>
            <a:off x="2840829" y="3419311"/>
            <a:ext cx="8277193" cy="543170"/>
            <a:chOff x="2130675" y="2164488"/>
            <a:chExt cx="6208050" cy="407388"/>
          </a:xfrm>
        </p:grpSpPr>
        <p:sp>
          <p:nvSpPr>
            <p:cNvPr id="534" name="Google Shape;534;p109"/>
            <p:cNvSpPr/>
            <p:nvPr/>
          </p:nvSpPr>
          <p:spPr>
            <a:xfrm>
              <a:off x="2130675" y="2172200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09"/>
            <p:cNvSpPr/>
            <p:nvPr/>
          </p:nvSpPr>
          <p:spPr>
            <a:xfrm>
              <a:off x="2676837" y="2172200"/>
              <a:ext cx="2340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9"/>
            <p:cNvSpPr/>
            <p:nvPr/>
          </p:nvSpPr>
          <p:spPr>
            <a:xfrm>
              <a:off x="3281412" y="2164488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9"/>
            <p:cNvSpPr/>
            <p:nvPr/>
          </p:nvSpPr>
          <p:spPr>
            <a:xfrm>
              <a:off x="6676550" y="2164488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9"/>
            <p:cNvSpPr/>
            <p:nvPr/>
          </p:nvSpPr>
          <p:spPr>
            <a:xfrm>
              <a:off x="6165775" y="2172200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9"/>
            <p:cNvSpPr/>
            <p:nvPr/>
          </p:nvSpPr>
          <p:spPr>
            <a:xfrm>
              <a:off x="7999625" y="2172200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9"/>
            <p:cNvSpPr/>
            <p:nvPr/>
          </p:nvSpPr>
          <p:spPr>
            <a:xfrm>
              <a:off x="25484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9"/>
            <p:cNvSpPr/>
            <p:nvPr/>
          </p:nvSpPr>
          <p:spPr>
            <a:xfrm>
              <a:off x="35390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9"/>
            <p:cNvSpPr/>
            <p:nvPr/>
          </p:nvSpPr>
          <p:spPr>
            <a:xfrm>
              <a:off x="68156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09"/>
            <p:cNvSpPr/>
            <p:nvPr/>
          </p:nvSpPr>
          <p:spPr>
            <a:xfrm>
              <a:off x="81872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109"/>
          <p:cNvGrpSpPr/>
          <p:nvPr/>
        </p:nvGrpSpPr>
        <p:grpSpPr>
          <a:xfrm>
            <a:off x="0" y="1926461"/>
            <a:ext cx="12191696" cy="2649342"/>
            <a:chOff x="0" y="1044822"/>
            <a:chExt cx="9144001" cy="1987056"/>
          </a:xfrm>
        </p:grpSpPr>
        <p:pic>
          <p:nvPicPr>
            <p:cNvPr id="545" name="Google Shape;545;p1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1044822"/>
              <a:ext cx="9144001" cy="1987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6" name="Google Shape;546;p109"/>
            <p:cNvSpPr/>
            <p:nvPr/>
          </p:nvSpPr>
          <p:spPr>
            <a:xfrm>
              <a:off x="2130675" y="2172200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9"/>
            <p:cNvSpPr/>
            <p:nvPr/>
          </p:nvSpPr>
          <p:spPr>
            <a:xfrm>
              <a:off x="2676837" y="2172200"/>
              <a:ext cx="2340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9"/>
            <p:cNvSpPr/>
            <p:nvPr/>
          </p:nvSpPr>
          <p:spPr>
            <a:xfrm>
              <a:off x="3281412" y="2164488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9"/>
            <p:cNvSpPr/>
            <p:nvPr/>
          </p:nvSpPr>
          <p:spPr>
            <a:xfrm>
              <a:off x="6676550" y="2164488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9"/>
            <p:cNvSpPr/>
            <p:nvPr/>
          </p:nvSpPr>
          <p:spPr>
            <a:xfrm>
              <a:off x="6165775" y="2172200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09"/>
            <p:cNvSpPr/>
            <p:nvPr/>
          </p:nvSpPr>
          <p:spPr>
            <a:xfrm>
              <a:off x="7999625" y="2172200"/>
              <a:ext cx="114900" cy="1410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09"/>
            <p:cNvSpPr/>
            <p:nvPr/>
          </p:nvSpPr>
          <p:spPr>
            <a:xfrm>
              <a:off x="25484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9"/>
            <p:cNvSpPr/>
            <p:nvPr/>
          </p:nvSpPr>
          <p:spPr>
            <a:xfrm>
              <a:off x="29294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9"/>
            <p:cNvSpPr/>
            <p:nvPr/>
          </p:nvSpPr>
          <p:spPr>
            <a:xfrm>
              <a:off x="35390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09"/>
            <p:cNvSpPr/>
            <p:nvPr/>
          </p:nvSpPr>
          <p:spPr>
            <a:xfrm>
              <a:off x="68156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09"/>
            <p:cNvSpPr/>
            <p:nvPr/>
          </p:nvSpPr>
          <p:spPr>
            <a:xfrm>
              <a:off x="8187225" y="2381075"/>
              <a:ext cx="151500" cy="190800"/>
            </a:xfrm>
            <a:prstGeom prst="ellipse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57" name="Google Shape;557;p109"/>
          <p:cNvCxnSpPr/>
          <p:nvPr/>
        </p:nvCxnSpPr>
        <p:spPr>
          <a:xfrm>
            <a:off x="4453975" y="4274600"/>
            <a:ext cx="3900" cy="437100"/>
          </a:xfrm>
          <a:prstGeom prst="straightConnector1">
            <a:avLst/>
          </a:prstGeom>
          <a:noFill/>
          <a:ln w="381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8" name="Google Shape;558;p109"/>
          <p:cNvSpPr txBox="1"/>
          <p:nvPr/>
        </p:nvSpPr>
        <p:spPr>
          <a:xfrm>
            <a:off x="34750" y="4483100"/>
            <a:ext cx="38220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Summary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Time Constraint (1~2 seconds)</a:t>
            </a:r>
            <a:endParaRPr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Continuous Learning vs. offline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Availability of labeled data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Speed rate, Various sources (sensors and video/images), Missing data, total of 33 cars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9" name="Google Shape;559;p109"/>
          <p:cNvSpPr/>
          <p:nvPr/>
        </p:nvSpPr>
        <p:spPr>
          <a:xfrm>
            <a:off x="0" y="1633375"/>
            <a:ext cx="2340900" cy="3243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09"/>
          <p:cNvSpPr txBox="1"/>
          <p:nvPr/>
        </p:nvSpPr>
        <p:spPr>
          <a:xfrm>
            <a:off x="0" y="1597850"/>
            <a:ext cx="234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HTM Car #1 SPEED Metric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1" name="Google Shape;561;p109"/>
          <p:cNvSpPr/>
          <p:nvPr/>
        </p:nvSpPr>
        <p:spPr>
          <a:xfrm>
            <a:off x="47725" y="3020138"/>
            <a:ext cx="1047900" cy="3243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09"/>
          <p:cNvSpPr txBox="1"/>
          <p:nvPr/>
        </p:nvSpPr>
        <p:spPr>
          <a:xfrm>
            <a:off x="47725" y="2999750"/>
            <a:ext cx="121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LSTM-AD</a:t>
            </a:r>
            <a:endParaRPr b="1"/>
          </a:p>
        </p:txBody>
      </p:sp>
      <p:sp>
        <p:nvSpPr>
          <p:cNvPr id="563" name="Google Shape;563;p109"/>
          <p:cNvSpPr/>
          <p:nvPr/>
        </p:nvSpPr>
        <p:spPr>
          <a:xfrm>
            <a:off x="3919663" y="5826100"/>
            <a:ext cx="1494000" cy="3243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09"/>
          <p:cNvSpPr txBox="1"/>
          <p:nvPr/>
        </p:nvSpPr>
        <p:spPr>
          <a:xfrm>
            <a:off x="3995850" y="5901150"/>
            <a:ext cx="149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Car #13 Crashes</a:t>
            </a:r>
            <a:endParaRPr sz="1800" b="1">
              <a:solidFill>
                <a:srgbClr val="0071C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PG PPTx Template Wide Dark">
  <a:themeElements>
    <a:clrScheme name="Custom 2">
      <a:dk1>
        <a:srgbClr val="000000"/>
      </a:dk1>
      <a:lt1>
        <a:srgbClr val="FFFFFF"/>
      </a:lt1>
      <a:dk2>
        <a:srgbClr val="003C71"/>
      </a:dk2>
      <a:lt2>
        <a:srgbClr val="B1BABF"/>
      </a:lt2>
      <a:accent1>
        <a:srgbClr val="B7D108"/>
      </a:accent1>
      <a:accent2>
        <a:srgbClr val="0071C5"/>
      </a:accent2>
      <a:accent3>
        <a:srgbClr val="009CDA"/>
      </a:accent3>
      <a:accent4>
        <a:srgbClr val="F8D44C"/>
      </a:accent4>
      <a:accent5>
        <a:srgbClr val="FFA400"/>
      </a:accent5>
      <a:accent6>
        <a:srgbClr val="FF4E00"/>
      </a:accent6>
      <a:hlink>
        <a:srgbClr val="C3D600"/>
      </a:hlink>
      <a:folHlink>
        <a:srgbClr val="007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PG PPTx Template Wide Dark">
  <a:themeElements>
    <a:clrScheme name="Custom 2">
      <a:dk1>
        <a:srgbClr val="000000"/>
      </a:dk1>
      <a:lt1>
        <a:srgbClr val="FFFFFF"/>
      </a:lt1>
      <a:dk2>
        <a:srgbClr val="003C71"/>
      </a:dk2>
      <a:lt2>
        <a:srgbClr val="B1BABF"/>
      </a:lt2>
      <a:accent1>
        <a:srgbClr val="B7D108"/>
      </a:accent1>
      <a:accent2>
        <a:srgbClr val="0071C5"/>
      </a:accent2>
      <a:accent3>
        <a:srgbClr val="009CDA"/>
      </a:accent3>
      <a:accent4>
        <a:srgbClr val="F8D44C"/>
      </a:accent4>
      <a:accent5>
        <a:srgbClr val="FFA400"/>
      </a:accent5>
      <a:accent6>
        <a:srgbClr val="FF4E00"/>
      </a:accent6>
      <a:hlink>
        <a:srgbClr val="C3D600"/>
      </a:hlink>
      <a:folHlink>
        <a:srgbClr val="007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513</Words>
  <Application>Microsoft Office PowerPoint</Application>
  <PresentationFormat>Widescreen</PresentationFormat>
  <Paragraphs>92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Noto Sans Symbols</vt:lpstr>
      <vt:lpstr>Calibri</vt:lpstr>
      <vt:lpstr>Arial</vt:lpstr>
      <vt:lpstr>Merriweather Sans</vt:lpstr>
      <vt:lpstr>Lato</vt:lpstr>
      <vt:lpstr>NPG PPTx Template Wide Dark</vt:lpstr>
      <vt:lpstr>NPG PPTx Template Wide Dark</vt:lpstr>
      <vt:lpstr>Future of Intelligent Edge and Intelligent Cloud  Judy Qiu, Indiana University </vt:lpstr>
      <vt:lpstr>MLPerf: Key Use Cases for  Time Series Machine Learning Algorithms </vt:lpstr>
      <vt:lpstr>PowerPoint Presentation</vt:lpstr>
      <vt:lpstr>PowerPoint Presentation</vt:lpstr>
      <vt:lpstr>Real-Time Anomaly Detection: Speed vs. Accuracy Racing Cars with HTM (online) vs. LSTM-AD (training offline; inference online)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Intelligent Edge and Intelligent Cloud  Judy Qiu, Indiana University </dc:title>
  <cp:lastModifiedBy>Geoffrey Fox</cp:lastModifiedBy>
  <cp:revision>14</cp:revision>
  <dcterms:modified xsi:type="dcterms:W3CDTF">2019-07-15T00:36:37Z</dcterms:modified>
</cp:coreProperties>
</file>