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6" r:id="rId1"/>
  </p:sldMasterIdLst>
  <p:notesMasterIdLst>
    <p:notesMasterId r:id="rId7"/>
  </p:notesMasterIdLst>
  <p:sldIdLst>
    <p:sldId id="404" r:id="rId2"/>
    <p:sldId id="584" r:id="rId3"/>
    <p:sldId id="587" r:id="rId4"/>
    <p:sldId id="588" r:id="rId5"/>
    <p:sldId id="586" r:id="rId6"/>
  </p:sldIdLst>
  <p:sldSz cx="10160000" cy="5715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85636"/>
    <a:srgbClr val="339900"/>
    <a:srgbClr val="4D4D4D"/>
    <a:srgbClr val="95C9E1"/>
    <a:srgbClr val="60682C"/>
    <a:srgbClr val="8E1002"/>
    <a:srgbClr val="33CC33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9"/>
    <p:restoredTop sz="93625"/>
  </p:normalViewPr>
  <p:slideViewPr>
    <p:cSldViewPr>
      <p:cViewPr>
        <p:scale>
          <a:sx n="95" d="100"/>
          <a:sy n="95" d="100"/>
        </p:scale>
        <p:origin x="800" y="36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-4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CF3C8-8CA2-544C-92DB-73019E93AED7}" type="datetimeFigureOut">
              <a:rPr lang="en-US" smtClean="0"/>
              <a:pPr/>
              <a:t>6/26/17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5F7B5-7352-314C-B387-B7C80EB666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4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F7B5-7352-314C-B387-B7C80EB666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9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5F7B5-7352-314C-B387-B7C80EB666D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3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678" y="2095500"/>
            <a:ext cx="7429499" cy="1885651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7678" y="3981150"/>
            <a:ext cx="742949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" y="5399523"/>
            <a:ext cx="649806" cy="304271"/>
          </a:xfrm>
        </p:spPr>
        <p:txBody>
          <a:bodyPr/>
          <a:lstStyle/>
          <a:p>
            <a:fld id="{7C00DE7B-9394-7846-BB5F-9572A01117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677" y="508000"/>
            <a:ext cx="7429499" cy="2597533"/>
          </a:xfrm>
        </p:spPr>
        <p:txBody>
          <a:bodyPr anchor="ctr">
            <a:normAutofit/>
          </a:bodyPr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7677" y="3628372"/>
            <a:ext cx="742949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34677" y="5108698"/>
            <a:ext cx="955236" cy="308663"/>
          </a:xfrm>
          <a:prstGeom prst="rect">
            <a:avLst/>
          </a:prstGeom>
        </p:spPr>
        <p:txBody>
          <a:bodyPr/>
          <a:lstStyle/>
          <a:p>
            <a:fld id="{38FCB166-BE06-EF4D-83C3-ECCB387FC7A5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7677" y="5113174"/>
            <a:ext cx="6349999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491" y="2648479"/>
            <a:ext cx="1323773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3177" y="2703450"/>
            <a:ext cx="649806" cy="304271"/>
          </a:xfrm>
        </p:spPr>
        <p:txBody>
          <a:bodyPr/>
          <a:lstStyle/>
          <a:p>
            <a:fld id="{7C00DE7B-9394-7846-BB5F-9572A0111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958" y="508000"/>
            <a:ext cx="6994938" cy="2413000"/>
          </a:xfrm>
        </p:spPr>
        <p:txBody>
          <a:bodyPr anchor="ctr">
            <a:normAutofit/>
          </a:bodyPr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29177" y="2921000"/>
            <a:ext cx="6280462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7677" y="3628372"/>
            <a:ext cx="742949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34677" y="5108698"/>
            <a:ext cx="955236" cy="308663"/>
          </a:xfrm>
          <a:prstGeom prst="rect">
            <a:avLst/>
          </a:prstGeom>
        </p:spPr>
        <p:txBody>
          <a:bodyPr/>
          <a:lstStyle/>
          <a:p>
            <a:fld id="{38FCB166-BE06-EF4D-83C3-ECCB387FC7A5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7677" y="5113174"/>
            <a:ext cx="6349999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491" y="2648479"/>
            <a:ext cx="1323773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3177" y="2703450"/>
            <a:ext cx="649806" cy="304271"/>
          </a:xfrm>
        </p:spPr>
        <p:txBody>
          <a:bodyPr/>
          <a:lstStyle/>
          <a:p>
            <a:fld id="{7C00DE7B-9394-7846-BB5F-9572A011174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6377" y="540004"/>
            <a:ext cx="5080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lvl="0"/>
            <a:r>
              <a:rPr lang="en-US" sz="666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62377" y="2421089"/>
            <a:ext cx="5080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lvl="0"/>
            <a:r>
              <a:rPr lang="en-US" sz="666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678" y="2032001"/>
            <a:ext cx="7429500" cy="2270704"/>
          </a:xfrm>
        </p:spPr>
        <p:txBody>
          <a:bodyPr anchor="b">
            <a:norm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7678" y="4318000"/>
            <a:ext cx="742950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4677" y="5108698"/>
            <a:ext cx="955236" cy="308663"/>
          </a:xfrm>
          <a:prstGeom prst="rect">
            <a:avLst/>
          </a:prstGeom>
        </p:spPr>
        <p:txBody>
          <a:bodyPr/>
          <a:lstStyle/>
          <a:p>
            <a:fld id="{38FCB166-BE06-EF4D-83C3-ECCB387FC7A5}" type="datetimeFigureOut">
              <a:rPr lang="en-US" smtClean="0"/>
              <a:t>6/26/17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57677" y="5113174"/>
            <a:ext cx="6349999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491" y="4093104"/>
            <a:ext cx="1323773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3177" y="4152573"/>
            <a:ext cx="649806" cy="304271"/>
          </a:xfrm>
        </p:spPr>
        <p:txBody>
          <a:bodyPr/>
          <a:lstStyle/>
          <a:p>
            <a:fld id="{7C00DE7B-9394-7846-BB5F-9572A0111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74958" y="508000"/>
            <a:ext cx="6994938" cy="2413000"/>
          </a:xfrm>
        </p:spPr>
        <p:txBody>
          <a:bodyPr anchor="ctr">
            <a:normAutofit/>
          </a:bodyPr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7677" y="3619500"/>
            <a:ext cx="742950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7678" y="4318000"/>
            <a:ext cx="742950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4677" y="5108698"/>
            <a:ext cx="955236" cy="308663"/>
          </a:xfrm>
          <a:prstGeom prst="rect">
            <a:avLst/>
          </a:prstGeom>
        </p:spPr>
        <p:txBody>
          <a:bodyPr/>
          <a:lstStyle/>
          <a:p>
            <a:fld id="{38FCB166-BE06-EF4D-83C3-ECCB387FC7A5}" type="datetimeFigureOut">
              <a:rPr lang="en-US" smtClean="0"/>
              <a:t>6/26/17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57677" y="5113174"/>
            <a:ext cx="6349999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491" y="4093104"/>
            <a:ext cx="1323773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3177" y="4152573"/>
            <a:ext cx="649806" cy="304271"/>
          </a:xfrm>
        </p:spPr>
        <p:txBody>
          <a:bodyPr/>
          <a:lstStyle/>
          <a:p>
            <a:fld id="{7C00DE7B-9394-7846-BB5F-9572A011174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56377" y="540004"/>
            <a:ext cx="5080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lvl="0"/>
            <a:r>
              <a:rPr lang="en-US" sz="666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62377" y="2421089"/>
            <a:ext cx="5080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lvl="0"/>
            <a:r>
              <a:rPr lang="en-US" sz="666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677" y="522839"/>
            <a:ext cx="7429499" cy="2400017"/>
          </a:xfrm>
        </p:spPr>
        <p:txBody>
          <a:bodyPr anchor="ctr">
            <a:norm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7677" y="3619500"/>
            <a:ext cx="742950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7678" y="4318000"/>
            <a:ext cx="742950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4677" y="5108698"/>
            <a:ext cx="955236" cy="308663"/>
          </a:xfrm>
          <a:prstGeom prst="rect">
            <a:avLst/>
          </a:prstGeom>
        </p:spPr>
        <p:txBody>
          <a:bodyPr/>
          <a:lstStyle/>
          <a:p>
            <a:fld id="{38FCB166-BE06-EF4D-83C3-ECCB387FC7A5}" type="datetimeFigureOut">
              <a:rPr lang="en-US" smtClean="0"/>
              <a:t>6/26/17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57677" y="5113174"/>
            <a:ext cx="6349999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491" y="4093104"/>
            <a:ext cx="1323773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3177" y="4152573"/>
            <a:ext cx="649806" cy="304271"/>
          </a:xfrm>
        </p:spPr>
        <p:txBody>
          <a:bodyPr/>
          <a:lstStyle/>
          <a:p>
            <a:fld id="{7C00DE7B-9394-7846-BB5F-9572A0111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34677" y="5108698"/>
            <a:ext cx="955236" cy="308663"/>
          </a:xfrm>
          <a:prstGeom prst="rect">
            <a:avLst/>
          </a:prstGeom>
        </p:spPr>
        <p:txBody>
          <a:bodyPr/>
          <a:lstStyle/>
          <a:p>
            <a:fld id="{38FCB166-BE06-EF4D-83C3-ECCB387FC7A5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7677" y="5113174"/>
            <a:ext cx="6349999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491" y="595313"/>
            <a:ext cx="1323773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DE7B-9394-7846-BB5F-9572A0111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5677" y="522838"/>
            <a:ext cx="1839668" cy="440318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7677" y="522838"/>
            <a:ext cx="5397500" cy="44031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34677" y="5108698"/>
            <a:ext cx="955236" cy="308663"/>
          </a:xfrm>
          <a:prstGeom prst="rect">
            <a:avLst/>
          </a:prstGeom>
        </p:spPr>
        <p:txBody>
          <a:bodyPr/>
          <a:lstStyle/>
          <a:p>
            <a:fld id="{38FCB166-BE06-EF4D-83C3-ECCB387FC7A5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7677" y="5113174"/>
            <a:ext cx="6349999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491" y="595313"/>
            <a:ext cx="1323773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DE7B-9394-7846-BB5F-9572A0111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94" y="114300"/>
            <a:ext cx="7426406" cy="1067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800" y="1181708"/>
            <a:ext cx="8966200" cy="45403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DE7B-9394-7846-BB5F-9572A0111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677" y="1715625"/>
            <a:ext cx="7429499" cy="1224000"/>
          </a:xfrm>
        </p:spPr>
        <p:txBody>
          <a:bodyPr anchor="b"/>
          <a:lstStyle>
            <a:lvl1pPr algn="l">
              <a:defRPr sz="333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7677" y="2941774"/>
            <a:ext cx="7429499" cy="717000"/>
          </a:xfrm>
        </p:spPr>
        <p:txBody>
          <a:bodyPr anchor="t"/>
          <a:lstStyle>
            <a:lvl1pPr marL="0" indent="0" algn="l">
              <a:buNone/>
              <a:defRPr sz="16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5410729"/>
            <a:ext cx="649806" cy="304271"/>
          </a:xfrm>
        </p:spPr>
        <p:txBody>
          <a:bodyPr/>
          <a:lstStyle/>
          <a:p>
            <a:fld id="{7C00DE7B-9394-7846-BB5F-9572A0111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0" y="909255"/>
            <a:ext cx="8966199" cy="48057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5371875"/>
            <a:ext cx="649806" cy="304271"/>
          </a:xfrm>
        </p:spPr>
        <p:txBody>
          <a:bodyPr/>
          <a:lstStyle/>
          <a:p>
            <a:fld id="{7C00DE7B-9394-7846-BB5F-9572A01117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577" y="952500"/>
            <a:ext cx="4408623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8577" y="1432718"/>
            <a:ext cx="4408623" cy="425762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9602" y="952500"/>
            <a:ext cx="4470398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9601" y="1432719"/>
            <a:ext cx="4470398" cy="42576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5386076"/>
            <a:ext cx="649806" cy="304271"/>
          </a:xfrm>
        </p:spPr>
        <p:txBody>
          <a:bodyPr/>
          <a:lstStyle/>
          <a:p>
            <a:fld id="{7C00DE7B-9394-7846-BB5F-9572A0111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DE7B-9394-7846-BB5F-9572A0111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DE7B-9394-7846-BB5F-9572A0111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1" y="800100"/>
            <a:ext cx="3808675" cy="385233"/>
          </a:xfrm>
        </p:spPr>
        <p:txBody>
          <a:bodyPr anchor="b"/>
          <a:lstStyle>
            <a:lvl1pPr algn="l">
              <a:defRPr sz="16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9176" y="800100"/>
            <a:ext cx="4890823" cy="49149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0001" y="1332178"/>
            <a:ext cx="3808676" cy="438282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DE7B-9394-7846-BB5F-9572A0111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678" y="4000500"/>
            <a:ext cx="7429500" cy="472282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57677" y="529138"/>
            <a:ext cx="742950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380985" indent="0">
              <a:buNone/>
              <a:defRPr sz="1333"/>
            </a:lvl2pPr>
            <a:lvl3pPr marL="761970" indent="0">
              <a:buNone/>
              <a:defRPr sz="1333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7678" y="4472782"/>
            <a:ext cx="7429500" cy="411427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4677" y="5108698"/>
            <a:ext cx="955236" cy="308663"/>
          </a:xfrm>
          <a:prstGeom prst="rect">
            <a:avLst/>
          </a:prstGeom>
        </p:spPr>
        <p:txBody>
          <a:bodyPr/>
          <a:lstStyle/>
          <a:p>
            <a:fld id="{38FCB166-BE06-EF4D-83C3-ECCB387FC7A5}" type="datetimeFigureOut">
              <a:rPr lang="en-US" smtClean="0"/>
              <a:t>6/26/17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57677" y="5113174"/>
            <a:ext cx="6349999" cy="3042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491" y="4093104"/>
            <a:ext cx="1323773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3177" y="4152573"/>
            <a:ext cx="649806" cy="304271"/>
          </a:xfrm>
        </p:spPr>
        <p:txBody>
          <a:bodyPr/>
          <a:lstStyle/>
          <a:p>
            <a:fld id="{7C00DE7B-9394-7846-BB5F-9572A0111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376263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2684" y="-655"/>
            <a:ext cx="1963895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10007599" cy="794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429" y="1023555"/>
            <a:ext cx="8948570" cy="4687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714431" marR="0" lvl="4" indent="-190492" algn="l" defTabSz="380985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-2354" y="5417757"/>
            <a:ext cx="64980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67">
                <a:solidFill>
                  <a:srgbClr val="FEFFFF"/>
                </a:solidFill>
              </a:defRPr>
            </a:lvl1pPr>
          </a:lstStyle>
          <a:p>
            <a:fld id="{7C00DE7B-9394-7846-BB5F-9572A01117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6" name="Line 14"/>
          <p:cNvSpPr>
            <a:spLocks noChangeShapeType="1"/>
          </p:cNvSpPr>
          <p:nvPr userDrawn="1"/>
        </p:nvSpPr>
        <p:spPr bwMode="auto">
          <a:xfrm flipV="1">
            <a:off x="145637" y="765971"/>
            <a:ext cx="7899400" cy="33368"/>
          </a:xfrm>
          <a:prstGeom prst="line">
            <a:avLst/>
          </a:prstGeom>
          <a:noFill/>
          <a:ln w="25400">
            <a:gradFill flip="none" rotWithShape="1">
              <a:gsLst>
                <a:gs pos="45000">
                  <a:srgbClr val="8E1002"/>
                </a:gs>
                <a:gs pos="100000">
                  <a:prstClr val="white"/>
                </a:gs>
              </a:gsLst>
              <a:lin ang="0" scaled="1"/>
              <a:tileRect/>
            </a:gra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imes" pitchFamily="-11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18"/>
          <a:srcRect l="22961" t="2735" r="22962" b="44444"/>
          <a:stretch/>
        </p:blipFill>
        <p:spPr>
          <a:xfrm>
            <a:off x="9255423" y="5268768"/>
            <a:ext cx="904575" cy="4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7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</p:sldLayoutIdLst>
  <p:timing>
    <p:tnLst>
      <p:par>
        <p:cTn id="1" dur="indefinite" restart="never" nodeType="tmRoot"/>
      </p:par>
    </p:tnLst>
  </p:timing>
  <p:txStyles>
    <p:titleStyle>
      <a:lvl1pPr algn="l" defTabSz="380985" rtl="0" eaLnBrk="1" latinLnBrk="0" hangingPunct="1"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Trebuchet MS" charset="0"/>
          <a:ea typeface="Trebuchet MS" charset="0"/>
          <a:cs typeface="Trebuchet MS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Trebuchet MS" charset="0"/>
          <a:ea typeface="Trebuchet MS" charset="0"/>
          <a:cs typeface="Trebuchet MS" charset="0"/>
        </a:defRPr>
      </a:lvl1pPr>
      <a:lvl2pPr marL="619100" indent="-238115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tx1">
              <a:lumMod val="75000"/>
              <a:lumOff val="25000"/>
            </a:schemeClr>
          </a:solidFill>
          <a:latin typeface="Trebuchet MS" charset="0"/>
          <a:ea typeface="Trebuchet MS" charset="0"/>
          <a:cs typeface="Trebuchet MS" charset="0"/>
        </a:defRPr>
      </a:lvl2pPr>
      <a:lvl3pPr marL="952462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>
              <a:lumMod val="75000"/>
              <a:lumOff val="25000"/>
            </a:schemeClr>
          </a:solidFill>
          <a:latin typeface="Trebuchet MS" charset="0"/>
          <a:ea typeface="Trebuchet MS" charset="0"/>
          <a:cs typeface="Trebuchet MS" charset="0"/>
        </a:defRPr>
      </a:lvl3pPr>
      <a:lvl4pPr marL="1333447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>
              <a:lumMod val="75000"/>
              <a:lumOff val="25000"/>
            </a:schemeClr>
          </a:solidFill>
          <a:latin typeface="Trebuchet MS" charset="0"/>
          <a:ea typeface="Trebuchet MS" charset="0"/>
          <a:cs typeface="Trebuchet MS" charset="0"/>
        </a:defRPr>
      </a:lvl4pPr>
      <a:lvl5pPr marL="1714431" marR="0" indent="-190492" algn="l" defTabSz="380985" rtl="0" eaLnBrk="1" fontAlgn="auto" latinLnBrk="0" hangingPunct="1">
        <a:lnSpc>
          <a:spcPct val="100000"/>
        </a:lnSpc>
        <a:spcBef>
          <a:spcPts val="833"/>
        </a:spcBef>
        <a:spcAft>
          <a:spcPts val="0"/>
        </a:spcAft>
        <a:buClr>
          <a:schemeClr val="accent1"/>
        </a:buClr>
        <a:buSzTx/>
        <a:buFont typeface="Wingdings 3" charset="2"/>
        <a:buChar char=""/>
        <a:tabLst/>
        <a:defRPr sz="2000" kern="1200">
          <a:solidFill>
            <a:schemeClr val="tx1">
              <a:lumMod val="75000"/>
              <a:lumOff val="25000"/>
            </a:schemeClr>
          </a:solidFill>
          <a:latin typeface="Trebuchet MS" charset="0"/>
          <a:ea typeface="Trebuchet MS" charset="0"/>
          <a:cs typeface="Trebuchet MS" charset="0"/>
        </a:defRPr>
      </a:lvl5pPr>
      <a:lvl6pPr marL="2095416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ts val="8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9400" y="3511540"/>
            <a:ext cx="38862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556"/>
              </a:spcAft>
            </a:pPr>
            <a:r>
              <a:rPr lang="fr-FR" sz="2000" b="1" dirty="0" smtClean="0">
                <a:latin typeface="Trebuchet MS" charset="0"/>
                <a:ea typeface="Trebuchet MS" charset="0"/>
                <a:cs typeface="Trebuchet MS" charset="0"/>
              </a:rPr>
              <a:t>Chandra Krintz</a:t>
            </a:r>
            <a:endParaRPr lang="fr-FR" sz="2000" dirty="0" smtClean="0">
              <a:solidFill>
                <a:schemeClr val="accent4">
                  <a:lumMod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Professor</a:t>
            </a:r>
          </a:p>
          <a:p>
            <a:pPr>
              <a:spcAft>
                <a:spcPts val="0"/>
              </a:spcAft>
            </a:pPr>
            <a:r>
              <a:rPr lang="fr-FR" sz="2000" dirty="0" err="1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Dept</a:t>
            </a:r>
            <a:r>
              <a:rPr lang="fr-FR" sz="2000" dirty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. of Computer Science </a:t>
            </a:r>
            <a:endParaRPr lang="fr-FR" sz="2000" dirty="0" smtClean="0">
              <a:solidFill>
                <a:schemeClr val="accent4">
                  <a:lumMod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spcAft>
                <a:spcPts val="0"/>
              </a:spcAft>
            </a:pPr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UC </a:t>
            </a:r>
            <a:r>
              <a:rPr lang="fr-FR" sz="2000" dirty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Santa </a:t>
            </a:r>
            <a:r>
              <a:rPr lang="fr-FR" sz="2000" dirty="0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Barbara</a:t>
            </a:r>
          </a:p>
          <a:p>
            <a:pPr>
              <a:spcAft>
                <a:spcPts val="0"/>
              </a:spcAft>
            </a:pPr>
            <a:r>
              <a:rPr lang="fr-FR" sz="2000" dirty="0" err="1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ckrintz@cs.ucsb.edu</a:t>
            </a:r>
            <a:endParaRPr lang="fr-FR" sz="2000" dirty="0">
              <a:solidFill>
                <a:schemeClr val="accent4">
                  <a:lumMod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7000" y="298966"/>
            <a:ext cx="10210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300" dirty="0" smtClean="0">
                <a:latin typeface="Trebuchet MS" charset="0"/>
                <a:ea typeface="Trebuchet MS" charset="0"/>
                <a:cs typeface="Trebuchet MS" charset="0"/>
              </a:rPr>
              <a:t>The Future of Cloud ...</a:t>
            </a:r>
            <a:endParaRPr lang="fr-FR" sz="2300" dirty="0">
              <a:solidFill>
                <a:schemeClr val="accent4">
                  <a:lumMod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-25400" y="919132"/>
            <a:ext cx="7899400" cy="33368"/>
          </a:xfrm>
          <a:prstGeom prst="line">
            <a:avLst/>
          </a:prstGeom>
          <a:noFill/>
          <a:ln w="25400">
            <a:gradFill flip="none" rotWithShape="1">
              <a:gsLst>
                <a:gs pos="45000">
                  <a:srgbClr val="8E1002"/>
                </a:gs>
                <a:gs pos="100000">
                  <a:prstClr val="white"/>
                </a:gs>
              </a:gsLst>
              <a:lin ang="0" scaled="1"/>
              <a:tileRect/>
            </a:gra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imes" pitchFamily="-11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56521" y="4145255"/>
            <a:ext cx="47954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Cloud </a:t>
            </a:r>
            <a:r>
              <a:rPr lang="fr-FR" b="1" dirty="0" err="1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Computing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fr-FR" b="1" dirty="0" err="1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Status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and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Future Panel</a:t>
            </a:r>
            <a:endParaRPr lang="fr-FR" b="1" dirty="0" smtClean="0">
              <a:solidFill>
                <a:schemeClr val="accent4">
                  <a:lumMod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IEEE Services </a:t>
            </a:r>
            <a:r>
              <a:rPr lang="fr-FR" b="1" dirty="0" err="1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Conference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fr-FR" b="1" dirty="0" err="1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Federation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(SCF)</a:t>
            </a:r>
          </a:p>
          <a:p>
            <a:pPr algn="ctr"/>
            <a:r>
              <a:rPr lang="fr-FR" b="1" dirty="0" err="1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June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26th, 2017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5400" y="-655"/>
            <a:ext cx="124249" cy="5715655"/>
          </a:xfrm>
          <a:prstGeom prst="rect">
            <a:avLst/>
          </a:prstGeom>
          <a:solidFill>
            <a:srgbClr val="685636"/>
          </a:solidFill>
          <a:ln>
            <a:solidFill>
              <a:srgbClr val="606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40" y="-65523"/>
            <a:ext cx="6076938" cy="4066023"/>
          </a:xfrm>
          <a:prstGeom prst="rect">
            <a:avLst/>
          </a:prstGeom>
        </p:spPr>
      </p:pic>
      <p:pic>
        <p:nvPicPr>
          <p:cNvPr id="12" name="Picture 11" descr="rsz_chandra_krintz_f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7" y="1257300"/>
            <a:ext cx="2239683" cy="217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34471"/>
      </p:ext>
    </p:extLst>
  </p:cSld>
  <p:clrMapOvr>
    <a:masterClrMapping/>
  </p:clrMapOvr>
  <p:transition advTm="69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Decade of </a:t>
            </a:r>
            <a:r>
              <a:rPr lang="en-US" dirty="0"/>
              <a:t>Cloud Technologies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65200" y="800100"/>
            <a:ext cx="4953000" cy="2361592"/>
          </a:xfrm>
        </p:spPr>
        <p:txBody>
          <a:bodyPr/>
          <a:lstStyle/>
          <a:p>
            <a:r>
              <a:rPr lang="en-US" dirty="0" smtClean="0"/>
              <a:t>The Good</a:t>
            </a:r>
          </a:p>
          <a:p>
            <a:pPr lvl="1"/>
            <a:r>
              <a:rPr lang="en-US" dirty="0" smtClean="0"/>
              <a:t>Self service, low-cost access</a:t>
            </a:r>
          </a:p>
          <a:p>
            <a:pPr lvl="1"/>
            <a:r>
              <a:rPr lang="en-US" dirty="0" smtClean="0"/>
              <a:t>Scalable utility computing</a:t>
            </a:r>
          </a:p>
          <a:p>
            <a:pPr lvl="1"/>
            <a:r>
              <a:rPr lang="en-US" dirty="0" smtClean="0"/>
              <a:t>Configuration </a:t>
            </a:r>
            <a:r>
              <a:rPr lang="en-US" dirty="0" err="1" smtClean="0"/>
              <a:t>mgmt</a:t>
            </a:r>
            <a:endParaRPr lang="en-US" dirty="0" smtClean="0"/>
          </a:p>
          <a:p>
            <a:pPr lvl="1"/>
            <a:r>
              <a:rPr lang="en-US" dirty="0" smtClean="0"/>
              <a:t>API and </a:t>
            </a:r>
            <a:r>
              <a:rPr lang="en-US" b="1" dirty="0" smtClean="0"/>
              <a:t>service</a:t>
            </a:r>
            <a:r>
              <a:rPr lang="en-US" dirty="0" smtClean="0"/>
              <a:t> oriented</a:t>
            </a:r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596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Decade of </a:t>
            </a:r>
            <a:r>
              <a:rPr lang="en-US" dirty="0"/>
              <a:t>Cloud Technologies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65200" y="800100"/>
            <a:ext cx="4953000" cy="2361592"/>
          </a:xfrm>
        </p:spPr>
        <p:txBody>
          <a:bodyPr/>
          <a:lstStyle/>
          <a:p>
            <a:r>
              <a:rPr lang="en-US" dirty="0" smtClean="0"/>
              <a:t>The Good</a:t>
            </a:r>
          </a:p>
          <a:p>
            <a:pPr lvl="1"/>
            <a:r>
              <a:rPr lang="en-US" dirty="0" smtClean="0"/>
              <a:t>Self service, low-cost access</a:t>
            </a:r>
          </a:p>
          <a:p>
            <a:pPr lvl="1"/>
            <a:r>
              <a:rPr lang="en-US" dirty="0" smtClean="0"/>
              <a:t>Scalable utility computing</a:t>
            </a:r>
          </a:p>
          <a:p>
            <a:pPr lvl="1"/>
            <a:r>
              <a:rPr lang="en-US" dirty="0" smtClean="0"/>
              <a:t>Configuration </a:t>
            </a:r>
            <a:r>
              <a:rPr lang="en-US" dirty="0" err="1" smtClean="0"/>
              <a:t>mgmt</a:t>
            </a:r>
            <a:endParaRPr lang="en-US" dirty="0" smtClean="0"/>
          </a:p>
          <a:p>
            <a:pPr lvl="1"/>
            <a:r>
              <a:rPr lang="en-US" dirty="0" smtClean="0"/>
              <a:t>API and </a:t>
            </a:r>
            <a:r>
              <a:rPr lang="en-US" b="1" dirty="0" smtClean="0"/>
              <a:t>service</a:t>
            </a:r>
            <a:r>
              <a:rPr lang="en-US" dirty="0" smtClean="0"/>
              <a:t> oriented</a:t>
            </a:r>
          </a:p>
          <a:p>
            <a:pPr lvl="1"/>
            <a:endParaRPr lang="en-US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08600" y="800100"/>
            <a:ext cx="4851400" cy="25072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5739" indent="-285739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19100" indent="-238115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952462" indent="-190492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333447" indent="-190492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1714431" marR="0" indent="-190492" algn="l" defTabSz="380985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095416" indent="-190492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/>
              <a:t>The Bad</a:t>
            </a:r>
          </a:p>
          <a:p>
            <a:pPr lvl="1" fontAlgn="auto"/>
            <a:r>
              <a:rPr lang="en-US" dirty="0" smtClean="0"/>
              <a:t>Your credit card, pricing models</a:t>
            </a:r>
            <a:endParaRPr lang="en-US" dirty="0" smtClean="0"/>
          </a:p>
          <a:p>
            <a:pPr lvl="1" fontAlgn="auto"/>
            <a:r>
              <a:rPr lang="en-US" dirty="0"/>
              <a:t>A</a:t>
            </a:r>
            <a:r>
              <a:rPr lang="en-US" dirty="0" smtClean="0"/>
              <a:t>vailability </a:t>
            </a:r>
            <a:r>
              <a:rPr lang="en-US" dirty="0" smtClean="0"/>
              <a:t>SLAs </a:t>
            </a:r>
            <a:r>
              <a:rPr lang="en-US" dirty="0" smtClean="0"/>
              <a:t>only + outages </a:t>
            </a:r>
            <a:endParaRPr lang="en-US" dirty="0" smtClean="0"/>
          </a:p>
          <a:p>
            <a:pPr lvl="1" fontAlgn="auto"/>
            <a:r>
              <a:rPr lang="en-US" dirty="0" smtClean="0"/>
              <a:t>Learning curve</a:t>
            </a:r>
          </a:p>
          <a:p>
            <a:pPr lvl="1" fontAlgn="auto"/>
            <a:r>
              <a:rPr lang="en-US" dirty="0"/>
              <a:t>Code and data </a:t>
            </a:r>
            <a:r>
              <a:rPr lang="en-US" i="1" dirty="0" smtClean="0"/>
              <a:t>gravity</a:t>
            </a:r>
            <a:endParaRPr lang="en-US" dirty="0" smtClean="0"/>
          </a:p>
          <a:p>
            <a:pPr lvl="1" fontAlgn="auto"/>
            <a:r>
              <a:rPr lang="en-US" dirty="0" smtClean="0"/>
              <a:t>DevOps vs </a:t>
            </a:r>
            <a:r>
              <a:rPr lang="en-US" dirty="0" err="1" smtClean="0"/>
              <a:t>NoOps</a:t>
            </a:r>
            <a:endParaRPr lang="en-US" dirty="0" smtClean="0"/>
          </a:p>
          <a:p>
            <a:pPr lvl="1" fontAlgn="auto"/>
            <a:endParaRPr lang="en-US" dirty="0" smtClean="0"/>
          </a:p>
          <a:p>
            <a:pPr lvl="1" fontAlgn="auto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84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94" y="114300"/>
            <a:ext cx="9864806" cy="1067408"/>
          </a:xfrm>
        </p:spPr>
        <p:txBody>
          <a:bodyPr/>
          <a:lstStyle/>
          <a:p>
            <a:r>
              <a:rPr lang="en-US" dirty="0" smtClean="0"/>
              <a:t>The Future of Cloud (Unsolved Challenges)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800100"/>
            <a:ext cx="4953000" cy="2361592"/>
          </a:xfrm>
        </p:spPr>
        <p:txBody>
          <a:bodyPr/>
          <a:lstStyle/>
          <a:p>
            <a:r>
              <a:rPr lang="en-US" dirty="0" smtClean="0"/>
              <a:t>The Good</a:t>
            </a:r>
          </a:p>
          <a:p>
            <a:pPr lvl="1"/>
            <a:r>
              <a:rPr lang="en-US" dirty="0" smtClean="0"/>
              <a:t>Self service, low-cost access</a:t>
            </a:r>
          </a:p>
          <a:p>
            <a:pPr lvl="1"/>
            <a:r>
              <a:rPr lang="en-US" dirty="0" smtClean="0"/>
              <a:t>Scalable utility computing</a:t>
            </a:r>
          </a:p>
          <a:p>
            <a:pPr lvl="1"/>
            <a:r>
              <a:rPr lang="en-US" dirty="0" smtClean="0"/>
              <a:t>Configuration </a:t>
            </a:r>
            <a:r>
              <a:rPr lang="en-US" dirty="0" err="1" smtClean="0"/>
              <a:t>mgmt</a:t>
            </a:r>
            <a:endParaRPr lang="en-US" dirty="0" smtClean="0"/>
          </a:p>
          <a:p>
            <a:pPr lvl="1"/>
            <a:r>
              <a:rPr lang="en-US" dirty="0" smtClean="0"/>
              <a:t>API and </a:t>
            </a:r>
            <a:r>
              <a:rPr lang="en-US" b="1" dirty="0" smtClean="0"/>
              <a:t>service</a:t>
            </a:r>
            <a:r>
              <a:rPr lang="en-US" dirty="0" smtClean="0"/>
              <a:t> oriented</a:t>
            </a:r>
          </a:p>
          <a:p>
            <a:pPr lvl="1"/>
            <a:endParaRPr lang="en-US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84400" y="3086100"/>
            <a:ext cx="62484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39" indent="-285739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19100" indent="-238115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952462" indent="-190492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333447" indent="-190492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1714431" marR="0" indent="-190492" algn="l" defTabSz="380985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095416" indent="-190492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/>
              <a:t>The Ugly</a:t>
            </a:r>
          </a:p>
          <a:p>
            <a:pPr lvl="1" fontAlgn="auto"/>
            <a:r>
              <a:rPr lang="en-US" dirty="0"/>
              <a:t>Image/instance/service sprawl</a:t>
            </a:r>
          </a:p>
          <a:p>
            <a:pPr lvl="1" fontAlgn="auto"/>
            <a:r>
              <a:rPr lang="en-US" dirty="0" smtClean="0"/>
              <a:t>No </a:t>
            </a:r>
            <a:r>
              <a:rPr lang="en-US" dirty="0" smtClean="0"/>
              <a:t>incentive to reach across aisle</a:t>
            </a:r>
          </a:p>
          <a:p>
            <a:pPr lvl="1" fontAlgn="auto"/>
            <a:r>
              <a:rPr lang="en-US" dirty="0" smtClean="0"/>
              <a:t>Resources are increasingly heterogeneous</a:t>
            </a:r>
          </a:p>
          <a:p>
            <a:pPr lvl="1" fontAlgn="auto"/>
            <a:r>
              <a:rPr lang="en-US" dirty="0" smtClean="0"/>
              <a:t>Lacks </a:t>
            </a:r>
            <a:r>
              <a:rPr lang="en-US" dirty="0" smtClean="0"/>
              <a:t>debugging/opt/anomaly support</a:t>
            </a:r>
            <a:endParaRPr lang="en-US" dirty="0" smtClean="0"/>
          </a:p>
          <a:p>
            <a:pPr lvl="1" fontAlgn="auto"/>
            <a:r>
              <a:rPr lang="en-US" dirty="0"/>
              <a:t>Used for </a:t>
            </a:r>
            <a:r>
              <a:rPr lang="en-US" dirty="0" smtClean="0"/>
              <a:t>things it was NOT designed for</a:t>
            </a:r>
            <a:endParaRPr lang="en-US" dirty="0"/>
          </a:p>
          <a:p>
            <a:pPr lvl="1" fontAlgn="auto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5516" r="17242"/>
          <a:stretch/>
        </p:blipFill>
        <p:spPr>
          <a:xfrm>
            <a:off x="8570854" y="3906672"/>
            <a:ext cx="1589146" cy="177022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308600" y="800100"/>
            <a:ext cx="4851400" cy="25072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5739" indent="-285739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619100" indent="-238115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952462" indent="-190492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333447" indent="-190492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1714431" marR="0" indent="-190492" algn="l" defTabSz="380985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095416" indent="-190492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380985" rtl="0" eaLnBrk="1" latinLnBrk="0" hangingPunct="1">
              <a:spcBef>
                <a:spcPts val="8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/>
              <a:t>The Bad</a:t>
            </a:r>
          </a:p>
          <a:p>
            <a:pPr lvl="1" fontAlgn="auto"/>
            <a:r>
              <a:rPr lang="en-US" dirty="0" smtClean="0"/>
              <a:t>Your credit card, pricing models</a:t>
            </a:r>
            <a:endParaRPr lang="en-US" dirty="0" smtClean="0"/>
          </a:p>
          <a:p>
            <a:pPr lvl="1" fontAlgn="auto"/>
            <a:r>
              <a:rPr lang="en-US" dirty="0"/>
              <a:t>A</a:t>
            </a:r>
            <a:r>
              <a:rPr lang="en-US" dirty="0" smtClean="0"/>
              <a:t>vailability </a:t>
            </a:r>
            <a:r>
              <a:rPr lang="en-US" dirty="0" smtClean="0"/>
              <a:t>SLAs </a:t>
            </a:r>
            <a:r>
              <a:rPr lang="en-US" dirty="0" smtClean="0"/>
              <a:t>only + outages </a:t>
            </a:r>
            <a:endParaRPr lang="en-US" dirty="0" smtClean="0"/>
          </a:p>
          <a:p>
            <a:pPr lvl="1" fontAlgn="auto"/>
            <a:r>
              <a:rPr lang="en-US" dirty="0" smtClean="0"/>
              <a:t>Learning curve</a:t>
            </a:r>
          </a:p>
          <a:p>
            <a:pPr lvl="1" fontAlgn="auto"/>
            <a:r>
              <a:rPr lang="en-US" dirty="0"/>
              <a:t>Code and data </a:t>
            </a:r>
            <a:r>
              <a:rPr lang="en-US" i="1" dirty="0" smtClean="0"/>
              <a:t>gravity</a:t>
            </a:r>
            <a:endParaRPr lang="en-US" dirty="0" smtClean="0"/>
          </a:p>
          <a:p>
            <a:pPr lvl="1" fontAlgn="auto"/>
            <a:r>
              <a:rPr lang="en-US" dirty="0" smtClean="0"/>
              <a:t>DevOps vs </a:t>
            </a:r>
            <a:r>
              <a:rPr lang="en-US" dirty="0" err="1" smtClean="0"/>
              <a:t>NoOps</a:t>
            </a:r>
            <a:endParaRPr lang="en-US" dirty="0" smtClean="0"/>
          </a:p>
          <a:p>
            <a:pPr lvl="1" fontAlgn="auto"/>
            <a:endParaRPr lang="en-US" dirty="0" smtClean="0"/>
          </a:p>
          <a:p>
            <a:pPr lvl="1" fontAlgn="auto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3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94" y="114300"/>
            <a:ext cx="9483806" cy="1067408"/>
          </a:xfrm>
        </p:spPr>
        <p:txBody>
          <a:bodyPr/>
          <a:lstStyle/>
          <a:p>
            <a:r>
              <a:rPr lang="en-US" dirty="0" smtClean="0"/>
              <a:t>Some Potential Directions (Back to </a:t>
            </a:r>
            <a:r>
              <a:rPr lang="en-US" smtClean="0"/>
              <a:t>the Future?)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876300"/>
            <a:ext cx="8966200" cy="4540320"/>
          </a:xfrm>
        </p:spPr>
        <p:txBody>
          <a:bodyPr/>
          <a:lstStyle/>
          <a:p>
            <a:r>
              <a:rPr lang="en-US" dirty="0" smtClean="0"/>
              <a:t>Program components are smaller &amp; increasingly </a:t>
            </a:r>
            <a:r>
              <a:rPr lang="en-US" b="1" dirty="0" smtClean="0"/>
              <a:t>functional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Functions-as-a-service and event-driven systems</a:t>
            </a:r>
          </a:p>
          <a:p>
            <a:pPr lvl="1"/>
            <a:r>
              <a:rPr lang="en-US" dirty="0" smtClean="0"/>
              <a:t>Execution contexts: Containerized </a:t>
            </a:r>
            <a:r>
              <a:rPr lang="en-US" dirty="0" err="1" smtClean="0"/>
              <a:t>env</a:t>
            </a:r>
            <a:r>
              <a:rPr lang="en-US" dirty="0" smtClean="0"/>
              <a:t> w/ quality control</a:t>
            </a:r>
          </a:p>
          <a:p>
            <a:r>
              <a:rPr lang="en-US" dirty="0" smtClean="0"/>
              <a:t>Cross-cloud programming systems</a:t>
            </a:r>
          </a:p>
          <a:p>
            <a:pPr lvl="1"/>
            <a:r>
              <a:rPr lang="en-US" dirty="0" smtClean="0"/>
              <a:t>API-driven &amp; geo-distributed services (higher-level abstraction)</a:t>
            </a:r>
          </a:p>
          <a:p>
            <a:pPr lvl="1"/>
            <a:r>
              <a:rPr lang="en-US" dirty="0" smtClean="0"/>
              <a:t>Platform management of heterogeneity: from small to tall </a:t>
            </a:r>
          </a:p>
          <a:p>
            <a:r>
              <a:rPr lang="en-US" dirty="0" smtClean="0"/>
              <a:t>Autonomous management </a:t>
            </a:r>
            <a:r>
              <a:rPr lang="en-US" smtClean="0"/>
              <a:t>(subject to the SLA!)</a:t>
            </a:r>
            <a:endParaRPr lang="en-US" dirty="0" smtClean="0"/>
          </a:p>
          <a:p>
            <a:pPr lvl="1"/>
            <a:r>
              <a:rPr lang="en-US" dirty="0" smtClean="0"/>
              <a:t>Degraded and disconnected: execution and resiliency</a:t>
            </a:r>
          </a:p>
          <a:p>
            <a:pPr lvl="1"/>
            <a:r>
              <a:rPr lang="en-US" dirty="0" smtClean="0"/>
              <a:t>Privacy guards, security response</a:t>
            </a:r>
          </a:p>
          <a:p>
            <a:r>
              <a:rPr lang="en-US" dirty="0" smtClean="0"/>
              <a:t>Programming language/runtime support for the </a:t>
            </a:r>
            <a:r>
              <a:rPr lang="en-US" b="1" dirty="0" smtClean="0"/>
              <a:t>best</a:t>
            </a:r>
            <a:r>
              <a:rPr lang="en-US" dirty="0" smtClean="0"/>
              <a:t> of above</a:t>
            </a:r>
          </a:p>
        </p:txBody>
      </p:sp>
    </p:spTree>
    <p:extLst>
      <p:ext uri="{BB962C8B-B14F-4D97-AF65-F5344CB8AC3E}">
        <p14:creationId xmlns:p14="http://schemas.microsoft.com/office/powerpoint/2010/main" val="123972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23852</TotalTime>
  <Words>251</Words>
  <Application>Microsoft Macintosh PowerPoint</Application>
  <PresentationFormat>Custom</PresentationFormat>
  <Paragraphs>58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Century Gothic</vt:lpstr>
      <vt:lpstr>Times</vt:lpstr>
      <vt:lpstr>Trebuchet MS</vt:lpstr>
      <vt:lpstr>Wingdings 3</vt:lpstr>
      <vt:lpstr>Arial</vt:lpstr>
      <vt:lpstr>Wisp</vt:lpstr>
      <vt:lpstr>PowerPoint Presentation</vt:lpstr>
      <vt:lpstr>The First Decade of Cloud Technologies</vt:lpstr>
      <vt:lpstr>The First Decade of Cloud Technologies</vt:lpstr>
      <vt:lpstr>The Future of Cloud (Unsolved Challenges)</vt:lpstr>
      <vt:lpstr>Some Potential Directions (Back to the Future?)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Glass Curves</dc:title>
  <dc:creator>www.powerpointstyles.com</dc:creator>
  <dc:description>Image credit to FreeDigitalPhotos.net </dc:description>
  <cp:lastModifiedBy>Microsoft Office User</cp:lastModifiedBy>
  <cp:revision>852</cp:revision>
  <cp:lastPrinted>2017-05-31T19:43:11Z</cp:lastPrinted>
  <dcterms:created xsi:type="dcterms:W3CDTF">2016-01-06T18:45:25Z</dcterms:created>
  <dcterms:modified xsi:type="dcterms:W3CDTF">2017-06-27T01:16:35Z</dcterms:modified>
</cp:coreProperties>
</file>