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73" r:id="rId4"/>
    <p:sldMasterId id="2147483681" r:id="rId5"/>
    <p:sldMasterId id="2147483689" r:id="rId6"/>
    <p:sldMasterId id="2147483697" r:id="rId7"/>
    <p:sldMasterId id="2147483705" r:id="rId8"/>
    <p:sldMasterId id="2147483713" r:id="rId9"/>
    <p:sldMasterId id="2147483735" r:id="rId10"/>
  </p:sldMasterIdLst>
  <p:notesMasterIdLst>
    <p:notesMasterId r:id="rId34"/>
  </p:notesMasterIdLst>
  <p:sldIdLst>
    <p:sldId id="629" r:id="rId11"/>
    <p:sldId id="298" r:id="rId12"/>
    <p:sldId id="626" r:id="rId13"/>
    <p:sldId id="667" r:id="rId14"/>
    <p:sldId id="668" r:id="rId15"/>
    <p:sldId id="314" r:id="rId16"/>
    <p:sldId id="316" r:id="rId17"/>
    <p:sldId id="482" r:id="rId18"/>
    <p:sldId id="483" r:id="rId19"/>
    <p:sldId id="627" r:id="rId20"/>
    <p:sldId id="628" r:id="rId21"/>
    <p:sldId id="670" r:id="rId22"/>
    <p:sldId id="673" r:id="rId23"/>
    <p:sldId id="671" r:id="rId24"/>
    <p:sldId id="672" r:id="rId25"/>
    <p:sldId id="665" r:id="rId26"/>
    <p:sldId id="681" r:id="rId27"/>
    <p:sldId id="680" r:id="rId28"/>
    <p:sldId id="675" r:id="rId29"/>
    <p:sldId id="682" r:id="rId30"/>
    <p:sldId id="677" r:id="rId31"/>
    <p:sldId id="678" r:id="rId32"/>
    <p:sldId id="679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6" autoAdjust="0"/>
    <p:restoredTop sz="96086" autoAdjust="0"/>
  </p:normalViewPr>
  <p:slideViewPr>
    <p:cSldViewPr snapToGrid="0" snapToObjects="1">
      <p:cViewPr varScale="1">
        <p:scale>
          <a:sx n="89" d="100"/>
          <a:sy n="89" d="100"/>
        </p:scale>
        <p:origin x="8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5/2/2015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3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4/9/2015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4/9/2015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4/9/2015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4/9/2015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4/9/2015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4/9/2015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4/9/2015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4/9/2015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4/9/2015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4/9/2015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5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1635"/>
            <a:ext cx="9144000" cy="1912651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Streaming Applications in NIST Public Big Data Working Group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3729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2000" b="1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IoTDAY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April 9,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498" y="3658478"/>
            <a:ext cx="75204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://www.iotday.us/images/logo_IoTD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9" y="2899985"/>
            <a:ext cx="22288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0"/>
            <a:ext cx="8229600" cy="7090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13 Image-based Use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" y="836247"/>
            <a:ext cx="9081477" cy="5744307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13-15 Military Sensor Data Analysis/ Intelligence </a:t>
            </a:r>
            <a:r>
              <a:rPr lang="en-US" sz="2400" b="1" dirty="0">
                <a:solidFill>
                  <a:srgbClr val="0070C0"/>
                </a:solidFill>
              </a:rPr>
              <a:t>PP, </a:t>
            </a:r>
            <a:r>
              <a:rPr lang="en-US" sz="2400" b="1" dirty="0" smtClean="0">
                <a:solidFill>
                  <a:srgbClr val="0070C0"/>
                </a:solidFill>
              </a:rPr>
              <a:t>LML, GIS, MR</a:t>
            </a:r>
            <a:endParaRPr lang="en-US" sz="2400" b="1" dirty="0" smtClean="0"/>
          </a:p>
          <a:p>
            <a:r>
              <a:rPr lang="en-US" sz="2400" b="1" dirty="0" smtClean="0"/>
              <a:t>7:Pathology </a:t>
            </a:r>
            <a:r>
              <a:rPr lang="en-US" sz="2400" b="1" dirty="0"/>
              <a:t>Imaging/ Digital </a:t>
            </a:r>
            <a:r>
              <a:rPr lang="en-US" sz="2400" b="1" dirty="0" smtClean="0"/>
              <a:t>Pathology: </a:t>
            </a:r>
            <a:r>
              <a:rPr lang="en-US" sz="2400" b="1" dirty="0" smtClean="0">
                <a:solidFill>
                  <a:srgbClr val="0070C0"/>
                </a:solidFill>
              </a:rPr>
              <a:t>PP, LML, MR </a:t>
            </a:r>
            <a:r>
              <a:rPr lang="en-US" sz="2400" dirty="0" smtClean="0"/>
              <a:t>for search becoming terabyte 3D images, Global Classification</a:t>
            </a:r>
          </a:p>
          <a:p>
            <a:r>
              <a:rPr lang="en-US" sz="2400" b="1" dirty="0" smtClean="0"/>
              <a:t>18&amp;35: </a:t>
            </a:r>
            <a:r>
              <a:rPr lang="en-US" sz="2400" b="1" dirty="0"/>
              <a:t>Computational </a:t>
            </a:r>
            <a:r>
              <a:rPr lang="en-US" sz="2400" b="1" dirty="0" err="1" smtClean="0"/>
              <a:t>Bioimaging</a:t>
            </a:r>
            <a:r>
              <a:rPr lang="en-US" sz="2400" b="1" dirty="0" smtClean="0"/>
              <a:t> (Light Sources): </a:t>
            </a:r>
            <a:r>
              <a:rPr lang="en-US" sz="2400" b="1" dirty="0" smtClean="0">
                <a:solidFill>
                  <a:srgbClr val="0070C0"/>
                </a:solidFill>
              </a:rPr>
              <a:t>PP, LML </a:t>
            </a:r>
            <a:r>
              <a:rPr lang="en-US" sz="2400" dirty="0" smtClean="0"/>
              <a:t>Also materials</a:t>
            </a:r>
          </a:p>
          <a:p>
            <a:r>
              <a:rPr lang="en-US" sz="2400" b="1" dirty="0"/>
              <a:t>26: Large-scale Deep </a:t>
            </a:r>
            <a:r>
              <a:rPr lang="en-US" sz="2400" b="1" dirty="0" smtClean="0"/>
              <a:t>Learning: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Stanford ran 10 </a:t>
            </a:r>
            <a:r>
              <a:rPr lang="en-US" sz="2400" dirty="0"/>
              <a:t>million images and </a:t>
            </a:r>
            <a:r>
              <a:rPr lang="en-US" sz="2400" dirty="0" smtClean="0"/>
              <a:t>11 </a:t>
            </a:r>
            <a:r>
              <a:rPr lang="en-US" sz="2400" dirty="0"/>
              <a:t>billion parameters on a 64 GPU </a:t>
            </a:r>
            <a:r>
              <a:rPr lang="en-US" sz="2400" dirty="0" smtClean="0"/>
              <a:t>HPC; vision (drive car), </a:t>
            </a:r>
            <a:r>
              <a:rPr lang="en-US" sz="2400" dirty="0"/>
              <a:t>speech, and Natural Language Processing </a:t>
            </a:r>
            <a:endParaRPr lang="en-US" sz="2400" dirty="0" smtClean="0"/>
          </a:p>
          <a:p>
            <a:r>
              <a:rPr lang="en-US" sz="2400" b="1" dirty="0" smtClean="0"/>
              <a:t>27</a:t>
            </a:r>
            <a:r>
              <a:rPr lang="en-US" sz="2400" b="1" dirty="0"/>
              <a:t>: Organizing large-scale, unstructured collections </a:t>
            </a:r>
            <a:r>
              <a:rPr lang="en-US" sz="2400" b="1" dirty="0" smtClean="0"/>
              <a:t>of photos: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Fit position and camera direction to assemble 3D photo ensemble </a:t>
            </a:r>
          </a:p>
          <a:p>
            <a:r>
              <a:rPr lang="en-US" sz="2400" b="1" dirty="0"/>
              <a:t>36: Catalina Real-Time Transient </a:t>
            </a:r>
            <a:r>
              <a:rPr lang="en-US" sz="2400" b="1" dirty="0" smtClean="0"/>
              <a:t>Synoptic Sky Survey </a:t>
            </a:r>
            <a:r>
              <a:rPr lang="en-US" sz="2400" b="1" dirty="0"/>
              <a:t>(CRTS</a:t>
            </a:r>
            <a:r>
              <a:rPr lang="en-US" sz="2400" b="1" dirty="0" smtClean="0"/>
              <a:t>): </a:t>
            </a:r>
            <a:r>
              <a:rPr lang="en-US" sz="2400" b="1" dirty="0" smtClean="0">
                <a:solidFill>
                  <a:srgbClr val="0070C0"/>
                </a:solidFill>
              </a:rPr>
              <a:t>PP, LML</a:t>
            </a:r>
            <a:r>
              <a:rPr lang="en-US" sz="2400" b="1" dirty="0" smtClean="0"/>
              <a:t> </a:t>
            </a:r>
            <a:r>
              <a:rPr lang="en-US" sz="2400" dirty="0" smtClean="0"/>
              <a:t>followed by classification of events (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43</a:t>
            </a:r>
            <a:r>
              <a:rPr lang="en-US" sz="2400" b="1" dirty="0"/>
              <a:t>: Radar Data Analysis for </a:t>
            </a:r>
            <a:r>
              <a:rPr lang="en-US" sz="2400" b="1" dirty="0" err="1"/>
              <a:t>CReSIS</a:t>
            </a:r>
            <a:r>
              <a:rPr lang="en-US" sz="2400" b="1" dirty="0"/>
              <a:t> Remote Sensing of Ice </a:t>
            </a:r>
            <a:r>
              <a:rPr lang="en-US" sz="2400" b="1" dirty="0" smtClean="0"/>
              <a:t>Sheets: </a:t>
            </a:r>
            <a:r>
              <a:rPr lang="en-US" sz="2400" b="1" dirty="0" smtClean="0">
                <a:solidFill>
                  <a:srgbClr val="0070C0"/>
                </a:solidFill>
              </a:rPr>
              <a:t>PP, LML </a:t>
            </a:r>
            <a:r>
              <a:rPr lang="en-US" sz="2400" dirty="0" smtClean="0"/>
              <a:t>to identify glacier beds; </a:t>
            </a:r>
            <a:r>
              <a:rPr lang="en-US" sz="2400" b="1" dirty="0" smtClean="0">
                <a:solidFill>
                  <a:srgbClr val="0070C0"/>
                </a:solidFill>
              </a:rPr>
              <a:t>GML </a:t>
            </a:r>
            <a:r>
              <a:rPr lang="en-US" sz="2400" dirty="0" smtClean="0"/>
              <a:t>for full ice-sheet</a:t>
            </a:r>
          </a:p>
          <a:p>
            <a:r>
              <a:rPr lang="en-US" sz="2400" b="1" dirty="0"/>
              <a:t>44: UAVSAR Data Processing, Data Product Delivery, and Data </a:t>
            </a:r>
            <a:r>
              <a:rPr lang="en-US" sz="2400" b="1" dirty="0" smtClean="0"/>
              <a:t>Services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PP</a:t>
            </a:r>
            <a:r>
              <a:rPr lang="en-US" sz="2400" dirty="0" smtClean="0"/>
              <a:t> to find slippage from radar images</a:t>
            </a:r>
          </a:p>
          <a:p>
            <a:r>
              <a:rPr lang="en-US" sz="2400" b="1" dirty="0" smtClean="0"/>
              <a:t>45, 46: Analysis of Simulation visualizations: </a:t>
            </a:r>
            <a:r>
              <a:rPr lang="en-US" sz="2400" b="1" dirty="0">
                <a:solidFill>
                  <a:srgbClr val="0070C0"/>
                </a:solidFill>
              </a:rPr>
              <a:t>PP LML ?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 find paths, classify orbits, classify patterns that signal earthquakes, instabilities, climate, turbulence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8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Internet of Things and Streaming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2" y="571620"/>
            <a:ext cx="9110221" cy="628638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projected that there will </a:t>
            </a:r>
            <a:r>
              <a:rPr lang="en-US" sz="2400" dirty="0" smtClean="0"/>
              <a:t>be </a:t>
            </a:r>
            <a:r>
              <a:rPr lang="en-US" sz="2400" b="1" dirty="0" smtClean="0"/>
              <a:t>24 (Mobile Industry Group)  to 50 (Cisco) </a:t>
            </a:r>
            <a:r>
              <a:rPr lang="en-US" sz="2400" b="1" dirty="0"/>
              <a:t>billion devices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on the </a:t>
            </a:r>
            <a:r>
              <a:rPr lang="en-US" sz="2400" dirty="0" smtClean="0"/>
              <a:t>Internet by 2020. </a:t>
            </a:r>
          </a:p>
          <a:p>
            <a:r>
              <a:rPr lang="en-US" sz="2400" dirty="0" smtClean="0"/>
              <a:t>The</a:t>
            </a:r>
            <a:r>
              <a:rPr lang="en-US" sz="2400" b="1" dirty="0" smtClean="0"/>
              <a:t> </a:t>
            </a:r>
            <a:r>
              <a:rPr lang="en-US" sz="2400" b="1" dirty="0"/>
              <a:t>cloud </a:t>
            </a:r>
            <a:r>
              <a:rPr lang="en-US" sz="2400" dirty="0" smtClean="0"/>
              <a:t>natural controller </a:t>
            </a:r>
            <a:r>
              <a:rPr lang="en-US" sz="2400" dirty="0"/>
              <a:t>of and </a:t>
            </a:r>
            <a:r>
              <a:rPr lang="en-US" sz="2400" b="1" dirty="0"/>
              <a:t>resource provider for the Internet of Things. </a:t>
            </a:r>
            <a:endParaRPr lang="en-US" sz="2400" b="1" dirty="0" smtClean="0"/>
          </a:p>
          <a:p>
            <a:r>
              <a:rPr lang="en-US" sz="2400" dirty="0" smtClean="0"/>
              <a:t>Smart phones/watches, Wearable devices (Smart People), “Intelligent River” “Smart Homes and Grid” </a:t>
            </a:r>
            <a:r>
              <a:rPr lang="en-US" sz="2400" dirty="0"/>
              <a:t>and </a:t>
            </a:r>
            <a:r>
              <a:rPr lang="en-US" sz="2400" dirty="0" smtClean="0"/>
              <a:t>“Ubiquitous Cities”, Robotics.</a:t>
            </a:r>
          </a:p>
          <a:p>
            <a:r>
              <a:rPr lang="en-US" sz="2400" dirty="0" smtClean="0"/>
              <a:t>Majority of use cases are streaming – experimental science gathers data in a stream – sometimes batched as in a field trip. Below is sample</a:t>
            </a:r>
          </a:p>
          <a:p>
            <a:r>
              <a:rPr lang="en-US" sz="2400" b="1" dirty="0"/>
              <a:t>10: Cargo Shipping </a:t>
            </a:r>
            <a:r>
              <a:rPr lang="en-US" sz="2400" b="1" dirty="0" smtClean="0"/>
              <a:t>Tracking </a:t>
            </a:r>
            <a:r>
              <a:rPr lang="en-US" sz="2400" dirty="0" smtClean="0"/>
              <a:t>as in UPS, </a:t>
            </a:r>
            <a:r>
              <a:rPr lang="en-US" sz="2400" dirty="0" err="1" smtClean="0"/>
              <a:t>Fedex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 smtClean="0"/>
              <a:t>13</a:t>
            </a:r>
            <a:r>
              <a:rPr lang="en-US" sz="2400" b="1" dirty="0"/>
              <a:t>: Large Scale Geospatial Analysis and </a:t>
            </a:r>
            <a:r>
              <a:rPr lang="en-US" sz="2400" b="1" dirty="0" smtClean="0"/>
              <a:t>Visualization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28: </a:t>
            </a:r>
            <a:r>
              <a:rPr lang="en-US" sz="2400" b="1" dirty="0" err="1"/>
              <a:t>Truthy</a:t>
            </a:r>
            <a:r>
              <a:rPr lang="en-US" sz="2400" b="1" dirty="0"/>
              <a:t>: Information diffusion research from Twitter </a:t>
            </a:r>
            <a:r>
              <a:rPr lang="en-US" sz="2400" b="1" dirty="0" smtClean="0"/>
              <a:t>Data </a:t>
            </a:r>
            <a:r>
              <a:rPr lang="en-US" sz="2400" b="1" dirty="0" smtClean="0">
                <a:solidFill>
                  <a:srgbClr val="0070C0"/>
                </a:solidFill>
              </a:rPr>
              <a:t>PP MR </a:t>
            </a:r>
            <a:r>
              <a:rPr lang="en-US" sz="2400" dirty="0" smtClean="0"/>
              <a:t>for Search,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 for community determination</a:t>
            </a:r>
          </a:p>
          <a:p>
            <a:r>
              <a:rPr lang="en-US" sz="2400" b="1" dirty="0" smtClean="0"/>
              <a:t>39</a:t>
            </a:r>
            <a:r>
              <a:rPr lang="en-US" sz="2400" b="1" dirty="0"/>
              <a:t>: Particle Physics: Analysis of LHC Large Hadron Collider Data: Discovery of Higgs particle </a:t>
            </a:r>
            <a:r>
              <a:rPr lang="en-US" sz="2400" b="1" dirty="0" smtClean="0">
                <a:solidFill>
                  <a:srgbClr val="0070C0"/>
                </a:solidFill>
              </a:rPr>
              <a:t>PP Local Processing Global statistics</a:t>
            </a:r>
          </a:p>
          <a:p>
            <a:r>
              <a:rPr lang="en-US" sz="2400" b="1" dirty="0"/>
              <a:t>50: DOE-BER </a:t>
            </a:r>
            <a:r>
              <a:rPr lang="en-US" sz="2400" b="1" dirty="0" err="1"/>
              <a:t>AmeriFlux</a:t>
            </a:r>
            <a:r>
              <a:rPr lang="en-US" sz="2400" b="1" dirty="0"/>
              <a:t> and FLUXNET </a:t>
            </a:r>
            <a:r>
              <a:rPr lang="en-US" sz="2400" b="1" dirty="0" smtClean="0"/>
              <a:t>Networks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51: Consumption forecasting in Smart </a:t>
            </a:r>
            <a:r>
              <a:rPr lang="en-US" sz="2400" b="1" dirty="0" smtClean="0"/>
              <a:t>Grids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827" y="0"/>
            <a:ext cx="673816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50: </a:t>
            </a:r>
            <a:r>
              <a:rPr lang="en-US" sz="3200" b="1" dirty="0"/>
              <a:t>DOE-BER AmeriFlux and FLUXNET </a:t>
            </a:r>
            <a:r>
              <a:rPr lang="en-US" sz="3200" b="1" dirty="0" smtClean="0"/>
              <a:t>Networks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" y="974444"/>
            <a:ext cx="9133974" cy="3808324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Application: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AmeriFlux and FLUXNET are US and world collections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respectively </a:t>
            </a:r>
            <a:r>
              <a:rPr lang="en-US" sz="1800" dirty="0"/>
              <a:t>of sensors that observe trace gas fluxes (</a:t>
            </a:r>
            <a:r>
              <a:rPr lang="en-US" sz="1800" dirty="0" smtClean="0"/>
              <a:t>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dirty="0" smtClean="0"/>
              <a:t>water </a:t>
            </a:r>
            <a:r>
              <a:rPr lang="en-US" sz="1800" dirty="0"/>
              <a:t>vapor) across a broad spectrum of times (hours, days,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seasons</a:t>
            </a:r>
            <a:r>
              <a:rPr lang="en-US" sz="1800" dirty="0"/>
              <a:t>, years, and decades) and space. Moreover, such datasets provide the crucial linkages among organisms, ecosystems, and process-scale studies—at climate-relevant scales of landscapes, regions, and continents—for incorporation into biogeochemical and climate models.</a:t>
            </a:r>
            <a:endParaRPr lang="en-US" sz="1800" dirty="0" smtClean="0"/>
          </a:p>
          <a:p>
            <a:r>
              <a:rPr lang="en-US" sz="1800" b="1" dirty="0" smtClean="0">
                <a:solidFill>
                  <a:srgbClr val="0070C0"/>
                </a:solidFill>
              </a:rPr>
              <a:t>Current </a:t>
            </a:r>
            <a:r>
              <a:rPr lang="en-US" sz="1800" b="1" dirty="0">
                <a:solidFill>
                  <a:srgbClr val="0070C0"/>
                </a:solidFill>
              </a:rPr>
              <a:t>Approach:</a:t>
            </a:r>
            <a:r>
              <a:rPr lang="en-US" sz="1800" dirty="0">
                <a:solidFill>
                  <a:srgbClr val="0070C0"/>
                </a:solidFill>
              </a:rPr>
              <a:t>  </a:t>
            </a:r>
            <a:r>
              <a:rPr lang="en-US" sz="1800" dirty="0"/>
              <a:t>Software includes </a:t>
            </a:r>
            <a:r>
              <a:rPr lang="en-US" sz="1800" dirty="0" err="1"/>
              <a:t>EddyPro</a:t>
            </a:r>
            <a:r>
              <a:rPr lang="en-US" sz="1800" dirty="0"/>
              <a:t>, Custom analysis software, R, python, neural networks, Matlab. There are ~150 towers in AmeriFlux and over 500 towers distributed globally collecting flux measurements.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Futures: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Field experiment data taking would be improved by access to existing data and automated entry of new data via mobile devices. Need to support interdisciplinary </a:t>
            </a:r>
            <a:r>
              <a:rPr lang="en-US" sz="1800" dirty="0" smtClean="0"/>
              <a:t>study </a:t>
            </a:r>
            <a:r>
              <a:rPr lang="en-US" sz="1800" dirty="0"/>
              <a:t>integrating diverse data sources.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391" y="60285"/>
            <a:ext cx="2383436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Earth, Environmental </a:t>
            </a:r>
            <a:r>
              <a:rPr lang="en-US" b="1">
                <a:solidFill>
                  <a:schemeClr val="tx1"/>
                </a:solidFill>
              </a:rPr>
              <a:t>and </a:t>
            </a:r>
            <a:r>
              <a:rPr lang="en-US" b="1" smtClean="0">
                <a:solidFill>
                  <a:schemeClr val="tx1"/>
                </a:solidFill>
              </a:rPr>
              <a:t>Polar Science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AutoShape 6" descr="data:image/jpeg;base64,/9j/4AAQSkZJRgABAQAAAQABAAD/2wCEAAkGBhQSERQUEhQVFRUUGBQVFBcUFBgYGBgYFhUVFRQUFxcXHCYeFxkjGhcXHy8gIycpLCwsFx4xNTAqNSYrLCkBCQoKDgwOGg8PGiwkHyQpLCwsLCwsLCwsKSwsLCwsLCwsLCwsKSwsLCwsLCwsLCwsLCwsLCwsKSwsLCwsKSwsLP/AABEIAOEA4QMBIgACEQEDEQH/xAAcAAACAwEBAQEAAAAAAAAAAAACAwABBAUGBwj/xABDEAABAwIDBAcFBQcDAwUAAAABAAIRAyESMUEEUWFxBRMigZGh8AYUMrHBQlLR4fEHFSNicoKSM1Oys8LSRGNzg6L/xAAZAQEBAQEBAQAAAAAAAAAAAAABAAIDBAX/xAAgEQEBAQADAAMAAwEAAAAAAAAAARECEiEDMUETUWEy/9oADAMBAAIRAxEAPwD3oRAoFYK9TmNqKUAVypDBVylhHCEKVCFQCINUSyFRCbhVEBSKhWo5USoDYQtNJ4WNq0UyEUxrFZWawSusbCy1K8LMmnW5zggwyuf74nU9uCcq1ods86K27Oqbt7VD0mNEerwbtngLO/YyU9u3ymt2gI2w+OY/YnaKm7G7cuoajUPvICe1GRz/AHRwzCtj4WyttkrDVdKZd+w0N2veqqbZKwOBQGtCeq1u64KLn+9cFFdRrSGIsCe2mqcxOnCUQarLUbGqShTRdWnBqMNRqwjCqWo00Ipo0srghhanMS3U06CQxWKEo8KrAVaiTThGwqyEEpTbRqN1CqtRa7JZAUJqFZ6nR1NiCzO2eEZrFUai1NZKLSqxonOQErSLrbaGCTMcASeUBF71InQ5IajIkhpdlZokqU9m7I5K8Ce9FENrKWaCrq0+D1pbt8aJw6RH3VjbT4Ky3gsWQ+tNTap+ystQ8PNG1iYykNVfRZJ4Klv93buUV2ix0AxUaSs1EONYaFgVlkIS9DjSjhUEcUbXjRZMQRtAOQhGJoJUAlYatQTc+CoVzxKcWtDq0JJrpRbOiQ9p3eK1INa8YVdasReQhG0rXUa6DagUKxN2lWapRi1rwq8KxtqlaqNaEVCLVAOCc6qCjpgLOlipPLqjmGkQ1oaQ+ey7FNm8RBkaW3hOdsm4LUAJPIfVMawxn5LPZrHMds4BM4cXZnLFE24xnCZ7kSuXtuxPG04jIDhRu06sqBuAgg5h8z/KunW6Rc0ZSd1gfOAnaEPRxTafRg3lKb0w1oBc5s6hzxY7rGFl6T9pqTGh5cR2XuaKeJxdgaS6MIO6OfejbV46J6OI18kLtlI3Fc/ZukH1GMqNc4io1jxyc0EeRWsdIPIjXkIKfV4qT93JMaeAKSK78wB4IWVH6gHnZNB2Pgole9/y+vBRBFjRB6UrC2yYXoCVJVOKkuVfckyra4qRqJrwEvGVYQRuqegldaU0FGx4QmWo0HMDwKWaQ0C6NWo2LAjisz9qiw80y1Yx1WHckyVqftCU566RilisrbWTBUVGqpCbXTPfSs2NXiVi1qpdJZ9w8P1TG9Ilchm2jE8BlRxDjihlh2WxckAyBNt6aNtP+1U8G/8AkueRr1s6Q2hz2ODcOIGmW4xLcQe1wLuF07GHNbugQN0DJcjaOkiwFxp1A0YS5xww2CO1AcSRFoA3Iqe2kC9KpNzEs1Mx8SMa10hG5croqqfetvpuxljjRcJJwFrqLWPpwbZgkhGNvd/tVP8A8D5uU2bbJLpY5hm+KLzEQW2dYcdysGuh2WgBtgAAANAAAAO4K21AsnWqY04Nb2gHWOSZYfaPkuZ7yodqlHU66XXt3nyVrk9ZxVK6rW8PVhyQHjNWaoG/uC3sHp8q5SevbvCD3pu9CaVZC59XpG3ZEnjksrtte4ZkcrI047KsFctj6jRczzuo7bHnWOEDuR2h6112lMlcL95P4eHzTaXSLpuZG4iAORGSFjquckuS2bY0+reKbiTFSXMQYFoL0suWtZKIQFqaUBWtBZaFUIigKtCWVhyWc1IUS9sfPVsF+srUWXyvUBJPABpKewggEEkG4JsSNCdxSqLZ2mgNzsZ8cI+vgUqhMEfdJHMHtNPg6O5Z/T+NZdCAuSirC1gFKuUCuUFA1WKStoTWotWFdWrTYURpwL6RdhcbTleY8rlCQA43Mkb48tO9IbWx3DtMwZjlxRVKzQYcYNu/cbBebvP7d+t/poGyMOpn+oT32SnMAkKveqQ+3H9rvKVR22kCe1JF/gMeKO8PT/BUWCbiBHrJW+iMVsrcM1VPpVgzOeuEgc4Vu6QZM4iB/S6/gFd/T1axEWWTaacXiRwVHa6epcd8NdqiZtDDo8gZdlwjmicpDeNrNX2YxIk/PvGqjNke5otEb8z3FOb0kwOPa1tY24FNd0gwn4oPIrX8jP8AGQ2g4G8jKNUbarm5i+nHvTBtzJkOg65i/CyF+1sIPakGbfnoZV3XQxzi4Wd3SAfzWf3h2RPlCyM2lrZmpAG+/Ll3IWdIYpBcCQNx/Bbnyf6xfj38anbW/RCOlCMxbgshru0LSOGR3wYVN2jeARzPkd66z5OLF+OunT21jsnRzt+SbZcd20NH1BF++FQ2jF8JwjeFd+K6cnWdEjv+ShIXHO1OBEvMcQVTtufNjM5S3NM5cb+i8eU/GzaB2wZjE+i224Fz5ngTp5p7LOJLpkARAzac7cDC5lTa7sJGT2Ex3g53mAVo2rpBrXwJMCJsJvJOfHyVs0etxqBUagWE7e2JOL/FD+8Wbz4Fa8GVvxhWCueek2A/a54TCY3pCn98d9vmpN4RBYP3hT++3/IIv3gz77f8gs0tqiwfvSn/ALlP/MKITn0tuZig07jVpPjM/gn0arCS3DEavEjug6blwK3SwblfEB8JAPHv/BH0d0rSIcIDHQQ4uc4mJyDhcTuF1857dju7TVAyYOYy/wAZS6FeAXYYboQ0G537vC65G1dNYXATTwC0AAiI0nXRKrbdSOZaSBiy0F4B0IV+LY67um26Ru5k63udUbemm2z4XEz+G9buhSXU24jNtWt/BeZ6b20NqvLmhrpLQ2W5CMDiW2AIvETeCt8+Fk8Ynya7DulqgdoARETAPhms1XpaobOBBg2BmOIJyEb8oC8w7plzmxMzcxpf9UOMOBAJ1zMk6nmsyf2ez0DOkJDj1jeA1gcYjisrun6YLQXONiARMZjTM3XmDtE5FoIzO/vlB2jlhG6+XEELp0i716TaOkXdeASerLRcEixJmDpCdV6Rp9qHnDYAFvaBGbgdQV52iC0du+7CfFMlujp8fp4I6wzk7FHpRgzdPGDOfAZRC0M22k4QX78+yfL5rhOYHAlumYucs4JWTaqhpxJBxZQdyukp749VWqtEEVWN/qIIIyjNGalsTXEg6scMJOtptuXjtnBq3OG1r313bjvWqrVLXdlt8uyLnfbORvCzeFlwfyf49BUe+LYhvD9Tu3GVTtrcLDFO7F603Lj09qc4EgmImxE/llCxN2uoZl5EXmRqmcdP8j0rOkHNMdoRcbjvg71r6P2k1S5hEi1pse0ATYzIB8Vwqb3PoNAe3E175xPDOyWswGXwM2u5WnNX1TwARWpNcN1YRG+WnfotzjlZvLY9z7VdF0tlDH0w8HGDD3uc2GNe6O1eIFhOi89W25ppNfjDmlzg0kjESAC6JiLvHeUrYqwNEittTXHHFQ9a58giqbF1iZIMHOy5nSWwU3UWtbWpAUnNaZx4cVQOdUMgS04ptFwG5LdjlxuNOze0ogtdLZsWkhzTpHPimN6RpvIh7cowgi0ZdoBeaPRNMf8AqKP9prR/01o2DoRpe3DUa+C17gxlZxwtcC6RgyiZm17o6T+2u7t7L0lPwQbw6LjxnzSNt29zQCSJk4SGDTQzrGpWOj0TSq7TWHXFrS6u/Cxha5gDnuDXBwAaBkQJI0CTX2RlGvUArY2tcQ2QT2ZsH2guAsYtIMK6Z7p7/jZ+8YHxxle2cXEC/go7pAixde04Tlxgwuax9gQBBubTcm+eX5rM9/8AELZz03SLDy+UrF9+lrse+j758FS5vU/zHy/BRXq7UxtcuyuRc2J3+XBNo1nTBIO62d5tbcnde77zlXvTx9orG630h1WkHwJIIEyAL248FyNtoubrizvGfhqt/vLt/mnbJtLpIxBuMYcVhBkET/LIg8+CobxfQugh/CbxA+UrxntRSp+91i5wDiGgCYPwNkxqbZIaG01nNqHG8GnBziDOEi4mcx4rBtVd9SOsh0auAn/KJXXnyljnw4XWNrbyMjbPnfh+RWum8CTIiZMAiJgAxG+UmmxrZhov6tKJxvJG+545rnrp1NfslIkdkTmItPHjdD1TWXDHbt/dmh63+nwRNrmItEkxFp3rPrWRlq1GAEdq8g2749ZKqYbazgTlDTun6LX7yeHh5ZZK3bUSZ13jPLPwTtHWKo48E4DOcHhlZHUo9YIc0mCDlu00XY9nug6+2dYaZI6tpIkk43xLaQuIJ35DVckbe4ZyCMwSbHIgzqi9vtScWHauiy0jAwxrBJ8c7XSNvomQO0CMwLXgRA0/NdRu3G6H32ZBgg857ymcuSvCfjPsr3NjEYIF2xp60RUtno1HFuNtNxMABtQ4pPZ+EGT4I/eWTOGCdbrf0DtOytrB+0ThZdsU8UuBsTFwBnxKZdrN45HXq+ydB+wsZSfW69ji4zRqlhdUDBUBcKeLCA2W6714x1XACG1GVALSzHhMjKHtaZsNF9n2b2w2KjS6z+K1jiAT7vUgmDAPdK+UdJ0tlbWedlLzSJlmNsFoP2IMkgaE6Z5Lpyxz4S0jYQG9RUd22guxA5Tid4C403wvZdGezWz7RSZTqOry806jntdTEvIc0WwG3bNzJgNzheMqVhDRNpacgMidy+jeywvR5Ufx+i3w9+2fk8Y+kv2YUKNKo9lapLQ4txNa4WBdDoAMW+IZbl5f2d2ylSaK1Rjqgc7C0NMEhhbUecxaTTEc+K+tdP1ANmriYLqNdrd5PUvMCNYlfG9uw0y2i02oNFLLN4l1V3fULh/aFnl56eE7eGdObRQr7UX7Ox1NrzJa4gnrCSXuEE2cbxvJXL2nYwPtTpll3InEYiQ6P7fzQVnFwjGI1hsT5rn2rr1ibOJaBPw5HyF9yutsbcWM1LgfZAtzQ0WhuRB3hwMcCjqPkR2RyHlkjVOPi/d2ffKiVfh4lRW/6MacXFauipNZgMEEwQ4AjI5jVIi9itXRZHX0/wCreNxTx+41fp7TozDjY00NnIJAMUmAxwkQvWDoqkLdVTjL4Gf+K8n0X/rU+f0K9uvTXkji9L9CUBs+0EUmgmm9zsJLcRa0uaTBvBC+Rh48gvtXTFQt2eu4ZilVI5hhIXyXpPZmtLMIjEwOzm5JBicuS485+u3x33HPkKYwiNP1CW+nlF++47ozXJ3MbUbnHrxUxN9FLdSUc3hO/hykKWjka93a/Jbuh+h37RUwMgaucTIa3eYz4DUrntPA+P5L6H7C7EGUQ6O1UOI8hZg8AT3lb+Pj2rnz59Y73s97MDZmEU69btTN2gYjbGG4TB5kryPtj7AvosfXoONVoJfUa+A9smXPloAe2SSbAidRl9K2ZF0gcIAPqy73jL4885Wevz9ScT93S8/QK3gzmI3Qvp/7QNga7ZHODGzTLXYg0Ai4a4TuM35BfMWM3HuXDlOtenhe0UXcAoSNyt9Ph5qizn4hYadGv0+92ze7ugsxNdMuLpaOyM4ju0XLIB1Vmn6P6oC36eilfS3Ux2SSI1voMRK9J0X7YVKOB4pseGlo+Ij4AbEibkHujuXlds2x1NsiMrjlmve0NhpBgb1NMicfbBeQ5wEu7Rg8jZd+O548/OzfTT+0WpWD52ei1tOm9+LE97gSMDA2YALnuYLjKV4FzSbkknMmczqV9p2b2a2XqxNCkcQYXdgAOIu0wLRckDivmXtzs7ae3Vm02Na0dXAa0AD+G0mALZmVnlLnta4WfkefwFCWonngUPd4rDoHuyUm2Q4wVeX5FU83vbj9PBQVbcopDfRKtIdFzNb+f6J3RVACsx1zLxcmdD9EmTFzyBmOdkzZ9oLXtdHw5brRGWma48eeV3vDY9xsGzfx6TpPYfYAkA4mkdoCzrb8ivcBfMOiPaimHsNWWQZdEugAZwLr1Tv2h7GIh9R0/dpO5fbheu8+N914+nKeY7PTYJ2avGfU1o59W6Ml8f23bjUwHDGFjWnncmOEle62z9o1JzXspUqpcadQtLurABgAEjEZu4W4L50WvxXHiRfU2XLnydOHCy+jdVcLW+SrGT+ipwIsT5x80DnN3rm7CcT+CFzjp3pbK7Rm4iDYgT3q27aTMSYzMZTlzUmikx7yGtALnEACQJJyC+r9C7Nga1sfCAPAQvkVHasXCLjLTlcR+C37J7Q7TSFq9Tl8QE5NEg2G88V04c5x3XPn8d5/T7lsyLpe4Zx/ABfHtn/aBtoIArYjIAHV07ycpw2nKdE/ZPbnbX1QK9Q4WNe4taymC0sJ7OQxAwGm4Iuc10nyS1y5fFyke+9pmYtk2kf+1UP+IxD5L40B5cfXNeu6V/aI+tTqCgCwA4KhcGEhjxhBw3wgklszYxvC8hECIm2QNxbK65c+U12+PjZFtcfXmixHhHHOO5SrVbAwtJF5MkEWyj6hJccoy4zcR5LnsdMpjn4ZmBnu+SDZ9rDhNraHXj4Ixwyg5QRbQ7ioAN/iI3BWxZQ1s2kxAN+QaYHC69405f2/RfNulXwDABMNBj4sP3TvyseML2Gye2NB4aTiabHBBJGUi27evXwkjyc7a+rUPgb/AEj5a8V8m9vKh/eFeIGEsHP+Gy5438gvfVfbTZKbRNUEhrZDAXEWFjEwea+Ye0G3nadpq1mh7BUMhpgkANa2CR/TK5c7Mb+PjXPDz90XOh/TVUbjLKZIn66I/d3HU/P5IOqIuDB1sdcxyXHx39LdzCsx/L3jyuo0P+7O79FZYdR5j9VpkEDe1RHfcVFajmjSbG8T9rUT+aYHTAvbj4G+S5+x1Q/mLm2mRWsHmRwG/gudjrKYAT5iPqn9I7KG4IEABwGeeI3PySg42ubH9Fv6UdBbn9rl8ZWp/wA1m/8AUc/ZQZdP+283H81MQqZSxusb554ZB3yL/km0Wkkx9x+Y3uZAtxGqqOV4IkXG8eSL9Qz7oXU9CD64/VZ3bEJxCJzjQ8N8LUBnl4I20+Z18LeCzLjVmuZ7o7MES2OB132S/dCL4TprbhZdUAb8/Q9BU5v0zOWf5LXejrHPrUy1obEmxeWxb7rZGgzMangpQ20yARJ3AeGdit2ERkNJvu1Go5IHUhBmCNJmR9CFdtE44S6rabg5zfMGe7dqu5trY2qu64a4vdYW7Ra8x/lJXDOxy2HE5ES10b5ltyN3FbtteHuxNfiD6VAG2TmsYH58Wea1wsjPOXkx0dqDXYiWvMFpm2JjhDqZ1gjTSxEQmV9kAwljsTSDgcc4yIdH2mnsniJ1CjmiMgco7pE7wVTQIlvnYxF4jPLVY1vPWdwcDFjyt9VOvA0cLRGfcOC2ClO6OcDx3ckvqGuBkyLA5WJy43VqxVHbKeTw6fvNIEzvBsiNale77HLsnPkUmp0c0eJzPeYnJV7g0aO3i2ecE7u5OwWVv2LYmOJxTEEnsA9gAEx6+SGrTY1rSwYceMkQZhsQ2dYMgb0hlSC4h57QgjcJBhoPIaJbnON84td1yOZ3Hct3lPWJxv6aTBtJndGgy3780Xvca5cPms5qEm4icpuOfL80ZDoEybQIM5zuXPHQzr+HeBGSIv5j1vWKptNoEycuyZ/BVQ2p2IAiAeEJxm2Nz3TYEzuMXSi2eapvMCDGvoLS2k61x5ev0VuCs/u7uPiFa2worVjz7dgdTcbWOsQYOVrpwqFs53A0MDPlBiTddNp3D163ICJiCI1EXMxkSrs11JpVxaL3zy1yXR6WN26R1kn/AOwwsWESbCbEk59nK+ibUeXfEcp4ZnE78VdpmDrdlFsBxdbhII6qL8ajZ+Stzt1tBBn5/LihpQ3EYkvaGnlOIOHy/RUQZN87HK+VjxnVFsuGSy0ZaRMzMkRqOJUd3xfeltHnlHfa+qtz5FiOGd9LhZaGCNZzAupjB/FKcwm7Rl2nkGC1ggF05mCW2zummDaeehz+R4bpTi0LjaRqhPI6eimPvGvzsAJ7gEm5PDLUHMnMaDipDLfPMjydIuULz4GfHQ+s0VISLg3jX1Bsm4LZk/TcAhMzqczpxjnaFHEn4YsJ103E63WllP1peya0+BzH4pTJMBowumSAItJyAG828UFQk9lwyMEGJBkyCDHh+C0dUCZgWsLmd6j6IzvfPPfmoEtaQ7M8R5ATOneqFIm0gCZtnvMRrGq0DZRpOtvrzQtpQN/O58rKWkN2eYJ1tl9d6b7seB3X+ZUJk/j+qsM3R3JCqezHOROfr1omEEfjl4oST9fBA2pOvr6JAnOSyBuGqLvM8IVYfVkJRdwF+F1fvWnrwUw8R3hLc3y9BITrTw8CrQ4+XmrVi1o6o8DGWWqLD3+R4qg3DkQYki9r5gg3lahRIFwIMGSCRnMbx6BWW2V7YzBE5W3ZEIcQzjy8ck7I6/nuVU8wSO6bg6ERnyUWdvAm4A8I35I2cfLdlHHmnOp65WmNeAtpodyECXRGcCMpI1GpJH1QimMBJ8JmwG896XWpAGYBjIgkc1qqUQTGECJntbj2mxPNBUpsBmCBkIO+wbe8fgmJjpmM3mDuOGRmKbiM24hPgtVGsHzcEnSb5zYDOYy0RPoUxYYSZght4tkfw5pgYLRF94AN7xMZptEhT2EmId/UIiBz+XBPYOG+bX8VdIbxzFhlndXPqfAxoghDScoz0iOI8Pmo7SwHMnL6Kw6PzCFzzHC+9Sxe+Bfu9BLLToD8kYOLLyG8/nvSzViQdDAPL5K0Yo21HESZ0udP0VMMnNMLs4n+6/yzQB6UsUjrJB1BhDUZH5klR1T0FGVAM/UKAHQLzh9b1AdZJ3QtDSDOQ8EirWEwCDnu9RkrRiF0oHMvMndGnPmqZtEzlbLiPpqpiIN4iOPBKOweihe3f8ihLhNpMDXv3oS7jBOv6qCi3lwn8UnEdbE55oqe0mTPn61V164g2kC/FaCsHqT+KiR1zNwUSz46RpuxA4hh3XmdRMLT1xiAbZCD36pVB2IgZTrewFoIOv0RPpgEif6ouATcRouVd4E1bm/gPxKhsfwkHjackAe05Xgagz3k332Q1ax1435W0z/NSLqbfEiCSBaRbePmm0tonnmJtfhPekspF84JOE3aIkkyIwnO0pzmmwBccs4yjS0ymqUdQ5ZXFhN4nPLfrwUYIzmDM5nuF/JU/ZwQQbHhaABedQZgJtao5wAcTeMxEEDhpcXQixSaSXAQeIg9/FMcRaxEZ56bt+sIDnM3O/I5g/JBhO+2kSYjUWy03qRoqjSBuOe713qcoO7f3bwkuYSATvvJ7wPW9PouibmXADkoBcbZC0zOZEeHBVjiJ8svzVvAvP5+SR1kcM92n18lLTSdxt5HfOvBAHAWNhpAOnrJTrxFr6nvtdBWvEAj7pG/XmlCqxEi8QDaDvtBSm1yTM9xGqrEbCxk2i19M9dyjtncwCcTQbg/Z3m+XgkCFWRE67t+nFDry3oqrc9deJGQjelCsJibxAvwNsrqCqgk/hblwQvoAEFwvl8M56clVjac9f0Ttnq1KZlrrm/bY1x7jMjuPckF02ToNxjmfH81VRxuJOnw6ePco7anuJFWDkRDZvItHC5udQkUa5LbgzYzvBkHD3jLmpHtBAzmd8eBhGxwhJDbAyTM25fqoyrE7rRvVg1dYCYNhmfmFG0RYiCDqENQAmYg6g+rquu0b5EytA6Aok4nfzeIUVi11NnzH9v/ACKlfJnI/JRRcnZB8TfWgWN/+m3l9VFExOj0R/rP50/qlbR/qf3u+aiir9ifSVPj/wA/k5Xu7vkVFFUwp/xDkm1cxzUUUISNf6P+5idr63KKKQq2Q5LFU07/AKqKKiC74Xc2f8XIdm+A/wDyH/i1RRaCmfZ7l1Omf9Kj/b8nKKIv21Pqubq3l/2hBRzd/UPmVFExzv1GtnwHmP8AiEt/2OR+qiiyUZkUn7J5/gookIz4PH5hL+0eY+iii1GaJyVT15D6qlFqKukooosN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13" y="4572000"/>
            <a:ext cx="9133974" cy="2295659"/>
            <a:chOff x="5013" y="4572000"/>
            <a:chExt cx="9133974" cy="2295659"/>
          </a:xfrm>
        </p:grpSpPr>
        <p:pic>
          <p:nvPicPr>
            <p:cNvPr id="5128" name="Picture 8" descr="https://encrypted-tbn0.gstatic.com/images?q=tbn:ANd9GcRgjT__qyZaDD3NSHlavDchf_ivZqPY5aXO6UvlPGSrbV-mOxh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" y="4846320"/>
              <a:ext cx="2011682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http://cdiac.esd.ornl.gov/programs/ameriflux/data_system/sylvani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87527" y="4572000"/>
              <a:ext cx="125146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://ucanr.edu/blogs/Hopland/blogfiles/19168_origin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695" y="5221739"/>
              <a:ext cx="2782922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16" descr="http://www.climatetechnology.gov/images/cctp-brochure-images360pix/thumbnails/yale-towerameriflux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645" y="4945881"/>
              <a:ext cx="1524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8" name="Picture 18" descr="http://hpwren.ucsd.edu/news/20080516/images/image0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645" y="4695441"/>
              <a:ext cx="1616580" cy="2155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5013" y="4725303"/>
            <a:ext cx="1537857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Fusion, PP, GIS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86630" y="4725303"/>
            <a:ext cx="2566942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Parallelism </a:t>
            </a:r>
            <a:r>
              <a:rPr lang="en-US" dirty="0">
                <a:solidFill>
                  <a:srgbClr val="0070C0"/>
                </a:solidFill>
              </a:rPr>
              <a:t>over </a:t>
            </a:r>
            <a:r>
              <a:rPr lang="en-US" dirty="0" smtClean="0">
                <a:solidFill>
                  <a:srgbClr val="0070C0"/>
                </a:solidFill>
              </a:rPr>
              <a:t>Sensors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8901" y="4725303"/>
            <a:ext cx="124454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Streaming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77928"/>
              </p:ext>
            </p:extLst>
          </p:nvPr>
        </p:nvGraphicFramePr>
        <p:xfrm>
          <a:off x="457200" y="492687"/>
          <a:ext cx="8295918" cy="63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resentation" r:id="rId3" imgW="4412025" imgH="3308749" progId="PowerPoint.Show.12">
                  <p:embed/>
                </p:oleObj>
              </mc:Choice>
              <mc:Fallback>
                <p:oleObj name="Presentation" r:id="rId3" imgW="4412025" imgH="330874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2687"/>
                        <a:ext cx="8295918" cy="63653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16628" y="-251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5010" tIns="38088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03257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/>
            </a:r>
            <a:br>
              <a:rPr kumimoji="0" lang="en-US" altLang="en-U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kumimoji="0" lang="en-US" altLang="en-US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0175" cy="492687"/>
          </a:xfrm>
        </p:spPr>
        <p:txBody>
          <a:bodyPr>
            <a:noAutofit/>
          </a:bodyPr>
          <a:lstStyle/>
          <a:p>
            <a:r>
              <a:rPr lang="en-US" altLang="en-US" sz="2800" b="1" i="1" dirty="0"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NIST Big Data Reference Architecture NBDRA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05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899"/>
            <a:ext cx="90297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Perform real time analytics on data source streams and notify users when specified events occur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562" y="551184"/>
            <a:ext cx="7157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67866" y="2066545"/>
            <a:ext cx="8776134" cy="4530155"/>
            <a:chOff x="367866" y="2066545"/>
            <a:chExt cx="8776134" cy="4530155"/>
          </a:xfrm>
        </p:grpSpPr>
        <p:sp>
          <p:nvSpPr>
            <p:cNvPr id="5" name="TextBox 4"/>
            <p:cNvSpPr txBox="1"/>
            <p:nvPr/>
          </p:nvSpPr>
          <p:spPr>
            <a:xfrm>
              <a:off x="2857189" y="6196590"/>
              <a:ext cx="3627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Storm, Kafka,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, Zookeeper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7866" y="2066545"/>
              <a:ext cx="8776134" cy="3942575"/>
              <a:chOff x="457198" y="1344126"/>
              <a:chExt cx="8776134" cy="39425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2785241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Streaming Data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7199" y="3505199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7198" y="4225157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804744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Posted Data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74220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Identified Events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70179" y="1881352"/>
                <a:ext cx="1912883" cy="76725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Filter Identifying Events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5389" y="1344126"/>
                <a:ext cx="1258709" cy="1361657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434098" y="1817031"/>
                <a:ext cx="1230978" cy="2079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45040" y="3058510"/>
                <a:ext cx="912406" cy="3445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895780" y="3976513"/>
                <a:ext cx="861666" cy="458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946521" y="3695211"/>
                <a:ext cx="810925" cy="40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73812" y="2407350"/>
                <a:ext cx="787007" cy="8070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587200" y="2705783"/>
                <a:ext cx="95862" cy="5338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4652818" y="2492507"/>
                <a:ext cx="1782774" cy="9999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5049587" y="4640316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Repository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824480" y="4016062"/>
                <a:ext cx="333065" cy="561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7821" y="4002368"/>
                <a:ext cx="434191" cy="574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707599" y="1469442"/>
                <a:ext cx="1353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Specify filter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18939" y="4239453"/>
                <a:ext cx="88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Archive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30510" y="2613076"/>
                <a:ext cx="150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Post Selected Events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86479" y="2698808"/>
                <a:ext cx="1623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Fetch streamed 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0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5A. Perform interactive analytics on observational scientific data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419" y="1452250"/>
            <a:ext cx="8946658" cy="5272759"/>
            <a:chOff x="61419" y="1452250"/>
            <a:chExt cx="8946658" cy="5272759"/>
          </a:xfrm>
        </p:grpSpPr>
        <p:sp>
          <p:nvSpPr>
            <p:cNvPr id="4" name="Rounded Rectangle 3"/>
            <p:cNvSpPr/>
            <p:nvPr/>
          </p:nvSpPr>
          <p:spPr>
            <a:xfrm>
              <a:off x="2051283" y="2710089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Grid or Many Task Software, 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051283" y="3567333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Data Storage: HDFS, </a:t>
              </a:r>
              <a:r>
                <a:rPr lang="en-US" dirty="0" err="1">
                  <a:latin typeface="Calibri" panose="020F0502020204030204" pitchFamily="34" charset="0"/>
                </a:rPr>
                <a:t>Hbase</a:t>
              </a:r>
              <a:r>
                <a:rPr lang="en-US" dirty="0">
                  <a:latin typeface="Calibri" panose="020F0502020204030204" pitchFamily="34" charset="0"/>
                </a:rPr>
                <a:t>, File Collection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1419" y="4769444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Streaming Twitter data for Social Networking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371029" y="4424576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985039" y="4176845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167267" y="1658818"/>
              <a:ext cx="2434991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Science Analysis Code, Mahout, R</a:t>
              </a:r>
            </a:p>
          </p:txBody>
        </p:sp>
        <p:sp>
          <p:nvSpPr>
            <p:cNvPr id="10" name="Up-Down Arrow 9"/>
            <p:cNvSpPr/>
            <p:nvPr/>
          </p:nvSpPr>
          <p:spPr>
            <a:xfrm rot="16200000">
              <a:off x="2376992" y="1661353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53" y="1452250"/>
              <a:ext cx="1258709" cy="13616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02259" y="4404485"/>
              <a:ext cx="340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Transport batch of data to primary analysis data system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45339" y="5794380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Record Scientific Data in “field”</a:t>
              </a:r>
            </a:p>
          </p:txBody>
        </p:sp>
        <p:sp>
          <p:nvSpPr>
            <p:cNvPr id="14" name="Can 13"/>
            <p:cNvSpPr/>
            <p:nvPr/>
          </p:nvSpPr>
          <p:spPr>
            <a:xfrm>
              <a:off x="5218831" y="5186304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Local Accumulate and initial computing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053824" y="6191992"/>
              <a:ext cx="1009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5165" y="4239910"/>
              <a:ext cx="161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Direct Transfer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6864" y="5186304"/>
              <a:ext cx="2281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NIST examples include  </a:t>
              </a:r>
              <a:r>
                <a:rPr lang="en-US" dirty="0">
                  <a:latin typeface="Calibri" panose="020F0502020204030204" pitchFamily="34" charset="0"/>
                </a:rPr>
                <a:t>LHC, Remote Sensing, Astronomy and Bioinformatics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6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0" y="61045"/>
            <a:ext cx="7059168" cy="670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6 Data Analysis Architectures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" y="2047732"/>
            <a:ext cx="7397918" cy="257369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334" y="2102728"/>
            <a:ext cx="1908896" cy="2573696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403" y="177984"/>
            <a:ext cx="1935996" cy="2011655"/>
          </a:xfrm>
          <a:prstGeom prst="rect">
            <a:avLst/>
          </a:prstGeom>
        </p:spPr>
      </p:pic>
      <p:graphicFrame>
        <p:nvGraphicFramePr>
          <p:cNvPr id="162" name="Table 161"/>
          <p:cNvGraphicFramePr>
            <a:graphicFrameLocks noGrp="1"/>
          </p:cNvGraphicFramePr>
          <p:nvPr>
            <p:extLst/>
          </p:nvPr>
        </p:nvGraphicFramePr>
        <p:xfrm>
          <a:off x="59462" y="4583173"/>
          <a:ext cx="9112768" cy="1879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1769"/>
                <a:gridCol w="1922585"/>
                <a:gridCol w="2004646"/>
                <a:gridCol w="1723292"/>
                <a:gridCol w="1880476"/>
              </a:tblGrid>
              <a:tr h="15137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BLAST Analysis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 Machine Learning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Pleasingly Parallel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Energy Physics (HEP) Histograms</a:t>
                      </a:r>
                    </a:p>
                    <a:p>
                      <a:r>
                        <a:rPr lang="en-US" dirty="0" smtClean="0"/>
                        <a:t>Web search</a:t>
                      </a:r>
                    </a:p>
                    <a:p>
                      <a:r>
                        <a:rPr lang="en-US" sz="1400" dirty="0" smtClean="0"/>
                        <a:t>Recommender Engines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Expectation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maximization </a:t>
                      </a:r>
                      <a:r>
                        <a:rPr lang="en-US" dirty="0" smtClean="0"/>
                        <a:t>Clustering Linear Algebra, PageRank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Classic MPI</a:t>
                      </a:r>
                    </a:p>
                    <a:p>
                      <a:r>
                        <a:rPr lang="en-US" dirty="0" smtClean="0"/>
                        <a:t>PDE Solvers and Particle Dynamics</a:t>
                      </a:r>
                    </a:p>
                    <a:p>
                      <a:r>
                        <a:rPr lang="en-US" dirty="0" smtClean="0"/>
                        <a:t>Graph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Streaming</a:t>
                      </a:r>
                      <a:r>
                        <a:rPr lang="en-US" baseline="0" dirty="0" smtClean="0"/>
                        <a:t> images from Synchrotron sources, Telescopes, </a:t>
                      </a:r>
                      <a:br>
                        <a:rPr lang="en-US" baseline="0" dirty="0" smtClean="0"/>
                      </a:br>
                      <a:r>
                        <a:rPr lang="en-US" baseline="0" dirty="0" err="1" smtClean="0"/>
                        <a:t>IoT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33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MapReduce and Iterative Extensions (Spark, Twister)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MPI, Giraph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Apache Storm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" name="TextBox 162"/>
          <p:cNvSpPr txBox="1"/>
          <p:nvPr/>
        </p:nvSpPr>
        <p:spPr>
          <a:xfrm>
            <a:off x="4972974" y="678189"/>
            <a:ext cx="231488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Difficult to parallelize asynchronous </a:t>
            </a:r>
            <a:br>
              <a:rPr lang="en-US" dirty="0" smtClean="0"/>
            </a:br>
            <a:r>
              <a:rPr lang="en-US" dirty="0" smtClean="0"/>
              <a:t>parallel </a:t>
            </a:r>
            <a:br>
              <a:rPr lang="en-US" dirty="0" smtClean="0"/>
            </a:br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22790" y="1124886"/>
            <a:ext cx="355321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Classic Hadoop in classes 1) 2) but not clearly best in class 1) 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7288800" y="6462698"/>
            <a:ext cx="187494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Maps are Bolts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21243" y="6462698"/>
            <a:ext cx="725583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Harp – Enhanced Hadoop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99751" y="4153296"/>
            <a:ext cx="7493783" cy="458019"/>
            <a:chOff x="1099751" y="4153296"/>
            <a:chExt cx="7493783" cy="458019"/>
          </a:xfrm>
        </p:grpSpPr>
        <p:sp>
          <p:nvSpPr>
            <p:cNvPr id="4" name="Rectangle 3"/>
            <p:cNvSpPr/>
            <p:nvPr/>
          </p:nvSpPr>
          <p:spPr>
            <a:xfrm>
              <a:off x="1099751" y="4182264"/>
              <a:ext cx="543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2000" b="1" dirty="0">
                  <a:solidFill>
                    <a:srgbClr val="0070C0"/>
                  </a:solidFill>
                </a:rPr>
                <a:t>PP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55197" y="4182264"/>
              <a:ext cx="13971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MR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MRStat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14497" y="4182264"/>
              <a:ext cx="9285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70C0"/>
                  </a:solidFill>
                </a:rPr>
                <a:t>MRIter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51039" y="4153296"/>
              <a:ext cx="139410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Graph, HPC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23314" y="4211205"/>
              <a:ext cx="12702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Streaming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790" y="1771217"/>
            <a:ext cx="169288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Many Task)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IoT</a:t>
            </a:r>
            <a:r>
              <a:rPr lang="en-US" b="1" dirty="0" smtClean="0"/>
              <a:t> Activities at Indiana University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895344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 Clustering for Tweets: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Judy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Qiu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Emilio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Ferrara,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Xiaoming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Gao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 Cloud Control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Robots: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Supun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Kamburugamuve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Hengjing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He, David Crandall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248" y="32657"/>
            <a:ext cx="4282751" cy="28878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IoTCloud uses Zookeeper, Storm,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</a:t>
            </a:r>
            <a:r>
              <a:rPr lang="en-US" sz="2400" dirty="0" err="1" smtClean="0"/>
              <a:t>RabbitMQ</a:t>
            </a:r>
            <a:r>
              <a:rPr lang="en-US" sz="2400" dirty="0" smtClean="0"/>
              <a:t> for robot cloud control</a:t>
            </a:r>
          </a:p>
          <a:p>
            <a:r>
              <a:rPr lang="en-US" sz="2400" dirty="0" smtClean="0"/>
              <a:t>Focus on high performance (parallel) control functions</a:t>
            </a:r>
          </a:p>
          <a:p>
            <a:r>
              <a:rPr lang="en-US" sz="2400" dirty="0" smtClean="0"/>
              <a:t>Guaranteed real time response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stre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61249" cy="688349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05" y="2837236"/>
            <a:ext cx="2407494" cy="40207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4861248" y="3105835"/>
            <a:ext cx="1996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Parallel</a:t>
            </a:r>
          </a:p>
          <a:p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simultaneous 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localization and mapping </a:t>
            </a:r>
            <a:endParaRPr lang="en-US" sz="20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SLAM) </a:t>
            </a:r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in the cloud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93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fka_late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819"/>
            <a:ext cx="5817493" cy="3716448"/>
          </a:xfrm>
          <a:prstGeom prst="rect">
            <a:avLst/>
          </a:prstGeom>
        </p:spPr>
      </p:pic>
      <p:pic>
        <p:nvPicPr>
          <p:cNvPr id="4" name="Picture 3" descr="rabbitmq_lat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87224" cy="356945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87224" y="917074"/>
            <a:ext cx="37903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 with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RabbitMQ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Message sizes in bytes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665" y="3968452"/>
            <a:ext cx="3424335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 with Kafka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Note change in scales for latency and message size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NIST Big Data Interoperability Framework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5344"/>
            <a:ext cx="60608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Marcus, Wo Chang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6511"/>
          </a:xfrm>
        </p:spPr>
        <p:txBody>
          <a:bodyPr/>
          <a:lstStyle/>
          <a:p>
            <a:r>
              <a:rPr lang="en-US" b="1" dirty="0" smtClean="0"/>
              <a:t>Robot Latency Kafka &amp; </a:t>
            </a:r>
            <a:r>
              <a:rPr lang="en-US" b="1" dirty="0" err="1" smtClean="0"/>
              <a:t>RabbitMQ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0934" y="4635725"/>
            <a:ext cx="1411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Kinect with</a:t>
            </a:r>
          </a:p>
          <a:p>
            <a:r>
              <a:rPr lang="en-US" dirty="0" err="1" smtClean="0"/>
              <a:t>Turtlebot</a:t>
            </a:r>
            <a:r>
              <a:rPr lang="en-US" dirty="0" smtClean="0"/>
              <a:t> and </a:t>
            </a:r>
            <a:r>
              <a:rPr lang="en-US" dirty="0" err="1" smtClean="0"/>
              <a:t>RabbitMQ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0934" y="1590577"/>
            <a:ext cx="118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RabbitMQ</a:t>
            </a:r>
            <a:r>
              <a:rPr lang="en-US" dirty="0" smtClean="0"/>
              <a:t> versus Kafka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97880"/>
            <a:ext cx="2133600" cy="365125"/>
          </a:xfrm>
        </p:spPr>
        <p:txBody>
          <a:bodyPr/>
          <a:lstStyle/>
          <a:p>
            <a:fld id="{07E37F7B-AF3B-4744-8178-C836E7A20423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27" y="952419"/>
            <a:ext cx="5636289" cy="2609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01" y="3934087"/>
            <a:ext cx="5635326" cy="27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1215614"/>
          </a:xfrm>
        </p:spPr>
        <p:txBody>
          <a:bodyPr>
            <a:noAutofit/>
          </a:bodyPr>
          <a:lstStyle/>
          <a:p>
            <a:r>
              <a:rPr lang="en-US" sz="2800" b="1" dirty="0"/>
              <a:t>Parallel SLAM Simultaneous Localization and </a:t>
            </a:r>
            <a:r>
              <a:rPr lang="en-US" sz="2800" b="1" dirty="0" smtClean="0"/>
              <a:t>Mapping by Particle Filtering</a:t>
            </a:r>
            <a:endParaRPr lang="en-US" sz="28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97880"/>
            <a:ext cx="2133600" cy="365125"/>
          </a:xfrm>
        </p:spPr>
        <p:txBody>
          <a:bodyPr/>
          <a:lstStyle/>
          <a:p>
            <a:fld id="{07E37F7B-AF3B-4744-8178-C836E7A20423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65" y="1215614"/>
            <a:ext cx="5477435" cy="2905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6" y="96899"/>
            <a:ext cx="2570549" cy="4005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862" y="4016539"/>
            <a:ext cx="7035500" cy="27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21"/>
            <a:ext cx="8229600" cy="67268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Parallel Tweet Clustering with Storm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661562"/>
            <a:ext cx="9143071" cy="4525963"/>
          </a:xfrm>
        </p:spPr>
        <p:txBody>
          <a:bodyPr>
            <a:normAutofit/>
          </a:bodyPr>
          <a:lstStyle/>
          <a:p>
            <a:r>
              <a:rPr lang="en-US" sz="2400" dirty="0"/>
              <a:t>Judy </a:t>
            </a:r>
            <a:r>
              <a:rPr lang="en-US" sz="2400" dirty="0" err="1" smtClean="0"/>
              <a:t>Qiu</a:t>
            </a:r>
            <a:r>
              <a:rPr lang="en-US" sz="2400" dirty="0"/>
              <a:t>, Emilio Ferrara and </a:t>
            </a:r>
            <a:r>
              <a:rPr lang="en-US" sz="2400" dirty="0" err="1"/>
              <a:t>Xiaoming</a:t>
            </a:r>
            <a:r>
              <a:rPr lang="en-US" sz="2400" dirty="0"/>
              <a:t> Gao</a:t>
            </a:r>
          </a:p>
          <a:p>
            <a:r>
              <a:rPr lang="en-US" sz="2400" dirty="0"/>
              <a:t>Storm Bolts coordinated by </a:t>
            </a:r>
            <a:r>
              <a:rPr lang="en-US" sz="2400" dirty="0" err="1"/>
              <a:t>ActiveMQ</a:t>
            </a:r>
            <a:r>
              <a:rPr lang="en-US" sz="2400" dirty="0"/>
              <a:t> to synchronize parallel cluster center updates – add loops to </a:t>
            </a:r>
            <a:r>
              <a:rPr lang="en-US" sz="2400" dirty="0" smtClean="0"/>
              <a:t>Storm</a:t>
            </a:r>
          </a:p>
          <a:p>
            <a:r>
              <a:rPr lang="en-US" sz="2400" dirty="0" smtClean="0"/>
              <a:t>2 million streaming tweets processed in 40 minutes; 35,000 clusters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" y="4223404"/>
            <a:ext cx="6053959" cy="247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2365296"/>
            <a:ext cx="6053959" cy="1268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982140" y="2612235"/>
            <a:ext cx="127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2164" y="4901084"/>
            <a:ext cx="181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– eventually 10,000 bolts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72" y="0"/>
            <a:ext cx="8229600" cy="8419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Parallel Tweet Clustering with Storm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11491"/>
            <a:ext cx="9080626" cy="2131297"/>
          </a:xfrm>
        </p:spPr>
        <p:txBody>
          <a:bodyPr>
            <a:noAutofit/>
          </a:bodyPr>
          <a:lstStyle/>
          <a:p>
            <a:r>
              <a:rPr lang="en-US" sz="2400" dirty="0"/>
              <a:t>Speedup on up to 96 bolts on two clusters Moe and Madrid</a:t>
            </a:r>
          </a:p>
          <a:p>
            <a:r>
              <a:rPr lang="en-US" sz="2400" dirty="0"/>
              <a:t>Red curve is old algorithm; </a:t>
            </a:r>
          </a:p>
          <a:p>
            <a:r>
              <a:rPr lang="en-US" sz="2400" dirty="0"/>
              <a:t>green and blue new algorithm</a:t>
            </a:r>
          </a:p>
          <a:p>
            <a:r>
              <a:rPr lang="en-US" sz="2400" dirty="0"/>
              <a:t>Full Twitter – 1000 way parallelism</a:t>
            </a:r>
          </a:p>
          <a:p>
            <a:r>
              <a:rPr lang="en-US" sz="2400" dirty="0"/>
              <a:t>Full Everything – 10,000 way parallelism</a:t>
            </a:r>
          </a:p>
          <a:p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" y="2933323"/>
            <a:ext cx="8202440" cy="3933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8611"/>
            <a:ext cx="6553200" cy="9054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NBD-PWG (NIST Big Data Public Working Group) Subgroups &amp; Co-Chairs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122259"/>
            <a:ext cx="8913166" cy="56317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There were 5 Subgroups</a:t>
            </a:r>
          </a:p>
          <a:p>
            <a:pPr lvl="1"/>
            <a:r>
              <a:rPr lang="en-US" dirty="0" smtClean="0"/>
              <a:t>Note mainly industry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Requirements and Use Cases Sub Group</a:t>
            </a:r>
          </a:p>
          <a:p>
            <a:pPr lvl="1"/>
            <a:r>
              <a:rPr lang="en-US" i="1" dirty="0"/>
              <a:t>Geoffrey Fox, </a:t>
            </a:r>
            <a:r>
              <a:rPr lang="en-US" i="1" dirty="0" smtClean="0"/>
              <a:t>Indiana U.; Joe </a:t>
            </a:r>
            <a:r>
              <a:rPr lang="en-US" i="1" dirty="0"/>
              <a:t>Paiva, </a:t>
            </a:r>
            <a:r>
              <a:rPr lang="en-US" i="1" dirty="0" smtClean="0"/>
              <a:t>VA; Tsegereda </a:t>
            </a:r>
            <a:r>
              <a:rPr lang="en-US" i="1" dirty="0"/>
              <a:t>Beyene, Cisco </a:t>
            </a:r>
            <a:endParaRPr lang="en-US" i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Definitions and Taxonomies SG</a:t>
            </a:r>
          </a:p>
          <a:p>
            <a:pPr lvl="1"/>
            <a:r>
              <a:rPr lang="en-US" i="1" dirty="0" smtClean="0"/>
              <a:t>Nancy </a:t>
            </a:r>
            <a:r>
              <a:rPr lang="en-US" i="1" dirty="0"/>
              <a:t>Grady, SAIC; Natasha </a:t>
            </a:r>
            <a:r>
              <a:rPr lang="en-US" i="1" dirty="0" err="1"/>
              <a:t>Balac</a:t>
            </a:r>
            <a:r>
              <a:rPr lang="en-US" i="1" dirty="0"/>
              <a:t>, SDSC; Eugene Luster, </a:t>
            </a:r>
            <a:r>
              <a:rPr lang="en-US" i="1" dirty="0" smtClean="0"/>
              <a:t>R2AD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Reference Architecture Sub Group</a:t>
            </a:r>
          </a:p>
          <a:p>
            <a:pPr lvl="1"/>
            <a:r>
              <a:rPr lang="en-US" i="1" dirty="0"/>
              <a:t>Orit Levin, </a:t>
            </a:r>
            <a:r>
              <a:rPr lang="en-US" i="1" dirty="0" smtClean="0"/>
              <a:t>Microsoft; James </a:t>
            </a:r>
            <a:r>
              <a:rPr lang="en-US" i="1" dirty="0" err="1"/>
              <a:t>Ketner</a:t>
            </a:r>
            <a:r>
              <a:rPr lang="en-US" i="1" dirty="0"/>
              <a:t>, </a:t>
            </a:r>
            <a:r>
              <a:rPr lang="en-US" i="1" dirty="0" smtClean="0"/>
              <a:t>AT&amp;T; Don </a:t>
            </a:r>
            <a:r>
              <a:rPr lang="en-US" i="1" dirty="0" err="1"/>
              <a:t>Krapohl</a:t>
            </a:r>
            <a:r>
              <a:rPr lang="en-US" i="1" dirty="0"/>
              <a:t>, Augmented </a:t>
            </a:r>
            <a:r>
              <a:rPr lang="en-US" i="1" dirty="0" smtClean="0"/>
              <a:t>Intelligence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Security and Privacy Sub Group</a:t>
            </a:r>
          </a:p>
          <a:p>
            <a:pPr lvl="1"/>
            <a:r>
              <a:rPr lang="en-US" i="1" dirty="0"/>
              <a:t>Arnab Roy, CSA/Fujitsu Nancy </a:t>
            </a:r>
            <a:r>
              <a:rPr lang="en-US" i="1" dirty="0" err="1"/>
              <a:t>Landreville</a:t>
            </a:r>
            <a:r>
              <a:rPr lang="en-US" i="1" dirty="0"/>
              <a:t>, U. MD Akhil </a:t>
            </a:r>
            <a:r>
              <a:rPr lang="en-US" i="1" dirty="0" err="1"/>
              <a:t>Manchanda</a:t>
            </a:r>
            <a:r>
              <a:rPr lang="en-US" i="1" dirty="0"/>
              <a:t>, GE</a:t>
            </a:r>
            <a:endParaRPr lang="en-US" i="1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Technology Roadmap Sub Group</a:t>
            </a:r>
          </a:p>
          <a:p>
            <a:pPr lvl="1"/>
            <a:r>
              <a:rPr lang="en-US" i="1" dirty="0"/>
              <a:t>Carl Buffington, </a:t>
            </a:r>
            <a:r>
              <a:rPr lang="en-US" i="1" dirty="0" err="1" smtClean="0"/>
              <a:t>Vistronix</a:t>
            </a:r>
            <a:r>
              <a:rPr lang="en-US" i="1" dirty="0" smtClean="0"/>
              <a:t>; Dan </a:t>
            </a:r>
            <a:r>
              <a:rPr lang="en-US" i="1" dirty="0" err="1"/>
              <a:t>McClary</a:t>
            </a:r>
            <a:r>
              <a:rPr lang="en-US" i="1" dirty="0"/>
              <a:t>, </a:t>
            </a:r>
            <a:r>
              <a:rPr lang="en-US" i="1" dirty="0" smtClean="0"/>
              <a:t>Oracle; David </a:t>
            </a:r>
            <a:r>
              <a:rPr lang="en-US" i="1" dirty="0"/>
              <a:t>Boyd, Data </a:t>
            </a:r>
            <a:r>
              <a:rPr lang="en-US" i="1" dirty="0" smtClean="0"/>
              <a:t>Tactics</a:t>
            </a:r>
          </a:p>
          <a:p>
            <a:r>
              <a:rPr lang="en-US" dirty="0" smtClean="0"/>
              <a:t> </a:t>
            </a:r>
            <a:r>
              <a:rPr lang="en-US" dirty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bigdatawg.nist.gov/usecases.php</a:t>
            </a:r>
            <a:endParaRPr lang="en-US" dirty="0" smtClean="0"/>
          </a:p>
          <a:p>
            <a:r>
              <a:rPr lang="en-US" dirty="0"/>
              <a:t>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bigdatawg.nist.gov/V1_output_docs.php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55" t="18222" r="12632" b="5009"/>
          <a:stretch/>
        </p:blipFill>
        <p:spPr>
          <a:xfrm>
            <a:off x="0" y="0"/>
            <a:ext cx="9144000" cy="6827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622495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linkClick r:id="rId3"/>
              </a:rPr>
              <a:t>http://bigdatawg.nist.gov/V1_output_docs.php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1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51 Detailed Use Cases: </a:t>
            </a:r>
            <a:r>
              <a:rPr lang="en-US" sz="3100" b="1" dirty="0" smtClean="0">
                <a:latin typeface="+mn-lt"/>
              </a:rPr>
              <a:t>Contributed July-September 2013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Covers goals, data features such as 3 V’s, software, hardware</a:t>
            </a: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Government Operation(4): </a:t>
            </a:r>
            <a:r>
              <a:rPr lang="en-US" sz="1800" dirty="0"/>
              <a:t>National Archives and Records </a:t>
            </a:r>
            <a:r>
              <a:rPr lang="en-US" sz="1800" dirty="0" smtClean="0"/>
              <a:t>Administration, Census Bureau</a:t>
            </a:r>
          </a:p>
          <a:p>
            <a:r>
              <a:rPr lang="en-US" sz="1800" b="1" dirty="0" smtClean="0"/>
              <a:t>Commercial(8): </a:t>
            </a:r>
            <a:r>
              <a:rPr lang="en-US" sz="1800" dirty="0" smtClean="0"/>
              <a:t>Finance in Cloud, Cloud Backup, </a:t>
            </a:r>
            <a:r>
              <a:rPr lang="en-US" sz="1800" dirty="0" err="1" smtClean="0"/>
              <a:t>Mendeley</a:t>
            </a:r>
            <a:r>
              <a:rPr lang="en-US" sz="1800" dirty="0" smtClean="0"/>
              <a:t> (Citations), Netflix, Web Search, Digital Materials, Cargo shipping (as in UPS)</a:t>
            </a:r>
          </a:p>
          <a:p>
            <a:r>
              <a:rPr lang="en-US" sz="1800" b="1" dirty="0" smtClean="0"/>
              <a:t>Defense(3): </a:t>
            </a:r>
            <a:r>
              <a:rPr lang="en-US" sz="1800" dirty="0" smtClean="0"/>
              <a:t>Sensors, Image surveillance, Situation Assessment</a:t>
            </a:r>
          </a:p>
          <a:p>
            <a:r>
              <a:rPr lang="en-US" sz="1800" b="1" dirty="0" smtClean="0"/>
              <a:t>Healthcare and Life Sciences(10): </a:t>
            </a:r>
            <a:r>
              <a:rPr lang="en-US" sz="1800" dirty="0" smtClean="0"/>
              <a:t>Medical records, Graph and Probabilistic analysis, Pathology, </a:t>
            </a:r>
            <a:r>
              <a:rPr lang="en-US" sz="1800" dirty="0" err="1" smtClean="0"/>
              <a:t>Bioimaging</a:t>
            </a:r>
            <a:r>
              <a:rPr lang="en-US" sz="1800" dirty="0" smtClean="0"/>
              <a:t>, Genomics, Epidemiology, People Activity models, Biodiversity</a:t>
            </a:r>
          </a:p>
          <a:p>
            <a:r>
              <a:rPr lang="en-US" sz="1800" b="1" dirty="0"/>
              <a:t>Deep Learning and Social </a:t>
            </a:r>
            <a:r>
              <a:rPr lang="en-US" sz="1800" b="1" dirty="0" smtClean="0"/>
              <a:t>Media(6): </a:t>
            </a:r>
            <a:r>
              <a:rPr lang="en-US" sz="1800" dirty="0" smtClean="0"/>
              <a:t>Driving Car, </a:t>
            </a:r>
            <a:r>
              <a:rPr lang="en-US" sz="1800" dirty="0" err="1" smtClean="0"/>
              <a:t>Geolocate</a:t>
            </a:r>
            <a:r>
              <a:rPr lang="en-US" sz="1800" dirty="0" smtClean="0"/>
              <a:t> images/cameras, Twitter, Crowd Sourcing, Network Science, NIST benchmark datasets</a:t>
            </a:r>
          </a:p>
          <a:p>
            <a:r>
              <a:rPr lang="en-US" sz="1800" b="1" dirty="0"/>
              <a:t>The Ecosystem for </a:t>
            </a:r>
            <a:r>
              <a:rPr lang="en-US" sz="1800" b="1" dirty="0" smtClean="0"/>
              <a:t>Research(4): </a:t>
            </a:r>
            <a:r>
              <a:rPr lang="en-US" sz="1800" dirty="0" smtClean="0"/>
              <a:t>Metadata, Collaboration, Language Translation, Light source experiments</a:t>
            </a:r>
          </a:p>
          <a:p>
            <a:r>
              <a:rPr lang="en-US" sz="1800" b="1" dirty="0"/>
              <a:t>Astronomy and </a:t>
            </a:r>
            <a:r>
              <a:rPr lang="en-US" sz="1800" b="1" dirty="0" smtClean="0"/>
              <a:t>Physics(5): </a:t>
            </a:r>
            <a:r>
              <a:rPr lang="en-US" sz="1800" dirty="0" smtClean="0"/>
              <a:t>Sky Surveys including comparison to simulation, Large Hadron Collider at CERN, Belle Accelerator II in Japan</a:t>
            </a:r>
          </a:p>
          <a:p>
            <a:r>
              <a:rPr lang="en-US" sz="1800" b="1" dirty="0" smtClean="0"/>
              <a:t>Earth</a:t>
            </a:r>
            <a:r>
              <a:rPr lang="en-US" sz="1800" b="1" dirty="0"/>
              <a:t>, Environmental and Polar </a:t>
            </a:r>
            <a:r>
              <a:rPr lang="en-US" sz="1800" b="1" dirty="0" smtClean="0"/>
              <a:t>Science(10): </a:t>
            </a:r>
            <a:r>
              <a:rPr lang="en-US" sz="18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800" dirty="0"/>
              <a:t>turbulence identification, Subsurface </a:t>
            </a:r>
            <a:r>
              <a:rPr lang="en-US" sz="1800" dirty="0" smtClean="0"/>
              <a:t>Biogeochemistry (microbes </a:t>
            </a:r>
            <a:r>
              <a:rPr lang="en-US" sz="1800" dirty="0"/>
              <a:t>to watersheds), AmeriFlux and FLUXNET </a:t>
            </a:r>
            <a:r>
              <a:rPr lang="en-US" sz="1800" dirty="0" smtClean="0"/>
              <a:t>gas sensors</a:t>
            </a:r>
          </a:p>
          <a:p>
            <a:r>
              <a:rPr lang="en-US" sz="1800" b="1" dirty="0" smtClean="0"/>
              <a:t>Energy(1): </a:t>
            </a:r>
            <a:r>
              <a:rPr lang="en-US" sz="1800" dirty="0" smtClean="0"/>
              <a:t>Smart grid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2000" y="6221556"/>
            <a:ext cx="655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case; Biased to science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242659"/>
            <a:ext cx="4137814" cy="8474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Use Case Template</a:t>
            </a:r>
            <a:endParaRPr lang="en-US" sz="40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1090158"/>
            <a:ext cx="3898328" cy="561544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26 fields completed for 51 areas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3375" y="2158999"/>
          <a:ext cx="5937250" cy="3587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320"/>
                <a:gridCol w="1508760"/>
                <a:gridCol w="1099820"/>
                <a:gridCol w="937260"/>
                <a:gridCol w="148209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4: Characteristics of 6 Distributed Applications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Application 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sequential and parallel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(DAG)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 process creation,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NEKTAR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concurrent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 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Co-scheduling, data streaming, async. I/O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Replica-Exchange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and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Pub/sub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and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Decoupled coordination and messaging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 (generation)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Master-Worker,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@Home (BOINC)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(analysis)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Dynamics process creation, workflow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Preemptive scheduling, reservations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Coupled Fusion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Stream-based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Co-scheduling, data streaming, </a:t>
                      </a:r>
                      <a:r>
                        <a:rPr lang="en-US" sz="1100" dirty="0" err="1">
                          <a:effectLst/>
                        </a:rPr>
                        <a:t>async</a:t>
                      </a:r>
                      <a:r>
                        <a:rPr lang="en-US" sz="1100" dirty="0">
                          <a:effectLst/>
                        </a:rPr>
                        <a:t> I/O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92" t="21131" r="9445" b="1397"/>
          <a:stretch/>
        </p:blipFill>
        <p:spPr>
          <a:xfrm>
            <a:off x="0" y="0"/>
            <a:ext cx="8778240" cy="68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828" y="6021178"/>
            <a:ext cx="4303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Part of Property Summary Table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51"/>
            <a:ext cx="8229600" cy="700147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1" y="750498"/>
            <a:ext cx="8936966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PP (26)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b="1" dirty="0" smtClean="0"/>
              <a:t>“All” </a:t>
            </a:r>
            <a:r>
              <a:rPr lang="en-US" sz="2400" dirty="0" smtClean="0"/>
              <a:t>Pleasingly </a:t>
            </a:r>
            <a:r>
              <a:rPr lang="en-US" sz="2400" dirty="0"/>
              <a:t>Parallel or Map Only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MR (18) </a:t>
            </a:r>
            <a:r>
              <a:rPr lang="en-US" sz="2400" dirty="0" smtClean="0"/>
              <a:t>Classic </a:t>
            </a:r>
            <a:r>
              <a:rPr lang="en-US" sz="2400" dirty="0"/>
              <a:t>MapReduce MR (add </a:t>
            </a:r>
            <a:r>
              <a:rPr lang="en-US" sz="2400" dirty="0" err="1"/>
              <a:t>MRStat</a:t>
            </a:r>
            <a:r>
              <a:rPr lang="en-US" sz="2400" dirty="0"/>
              <a:t> below for full count)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MRStat</a:t>
            </a:r>
            <a:r>
              <a:rPr lang="en-US" sz="2400" b="1" dirty="0" smtClean="0">
                <a:solidFill>
                  <a:srgbClr val="CC00FF"/>
                </a:solidFill>
              </a:rPr>
              <a:t> (7</a:t>
            </a:r>
            <a:r>
              <a:rPr lang="en-US" sz="2400" dirty="0" smtClean="0"/>
              <a:t>) Simple </a:t>
            </a:r>
            <a:r>
              <a:rPr lang="en-US" sz="2400" dirty="0"/>
              <a:t>version of MR where key computations are simple reduction as found in statistical averages such as histograms and averages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MRIter</a:t>
            </a:r>
            <a:r>
              <a:rPr lang="en-US" sz="2400" b="1" dirty="0" smtClean="0">
                <a:solidFill>
                  <a:srgbClr val="CC00FF"/>
                </a:solidFill>
              </a:rPr>
              <a:t> (23</a:t>
            </a:r>
            <a:r>
              <a:rPr lang="en-US" sz="2400" dirty="0" smtClean="0">
                <a:solidFill>
                  <a:srgbClr val="CC00FF"/>
                </a:solidFill>
              </a:rPr>
              <a:t>)</a:t>
            </a:r>
            <a:r>
              <a:rPr lang="en-US" sz="2400" dirty="0" smtClean="0"/>
              <a:t> Iterative </a:t>
            </a:r>
            <a:r>
              <a:rPr lang="en-US" sz="2400" dirty="0"/>
              <a:t>MapReduce or </a:t>
            </a:r>
            <a:r>
              <a:rPr lang="en-US" sz="2400" dirty="0" smtClean="0"/>
              <a:t>MPI (Spark, Twister)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Graph (9)</a:t>
            </a:r>
            <a:r>
              <a:rPr lang="en-US" sz="2400" dirty="0" smtClean="0"/>
              <a:t> Complex </a:t>
            </a:r>
            <a:r>
              <a:rPr lang="en-US" sz="2400" dirty="0"/>
              <a:t>graph data structure needed in analysis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Fusion (11)</a:t>
            </a:r>
            <a:r>
              <a:rPr lang="en-US" sz="2400" dirty="0" smtClean="0"/>
              <a:t> Integrate </a:t>
            </a:r>
            <a:r>
              <a:rPr lang="en-US" sz="2400" dirty="0"/>
              <a:t>diverse data to aid discovery/decision making; could involve sophisticated algorithms or could just be a portal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Streaming (41) </a:t>
            </a:r>
            <a:r>
              <a:rPr lang="en-US" sz="2400" dirty="0" smtClean="0">
                <a:solidFill>
                  <a:srgbClr val="FF0000"/>
                </a:solidFill>
              </a:rPr>
              <a:t>Some </a:t>
            </a:r>
            <a:r>
              <a:rPr lang="en-US" sz="2400" dirty="0">
                <a:solidFill>
                  <a:srgbClr val="FF0000"/>
                </a:solidFill>
              </a:rPr>
              <a:t>data comes in incrementally and is processed this </a:t>
            </a:r>
            <a:r>
              <a:rPr lang="en-US" sz="2400" dirty="0" smtClean="0">
                <a:solidFill>
                  <a:srgbClr val="FF0000"/>
                </a:solidFill>
              </a:rPr>
              <a:t>way – includes </a:t>
            </a:r>
            <a:r>
              <a:rPr lang="en-US" sz="2400" dirty="0" err="1" smtClean="0">
                <a:solidFill>
                  <a:srgbClr val="FF0000"/>
                </a:solidFill>
              </a:rPr>
              <a:t>IoT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CC00FF"/>
                </a:solidFill>
              </a:rPr>
              <a:t>Classify	</a:t>
            </a:r>
            <a:r>
              <a:rPr lang="en-US" sz="2400" b="1" dirty="0" smtClean="0">
                <a:solidFill>
                  <a:srgbClr val="CC00FF"/>
                </a:solidFill>
              </a:rPr>
              <a:t>(30) </a:t>
            </a:r>
            <a:r>
              <a:rPr lang="en-US" sz="2400" dirty="0" smtClean="0"/>
              <a:t>Classification</a:t>
            </a:r>
            <a:r>
              <a:rPr lang="en-US" sz="2400" dirty="0"/>
              <a:t>: divide data into </a:t>
            </a:r>
            <a:r>
              <a:rPr lang="en-US" sz="2400" dirty="0" smtClean="0"/>
              <a:t>categories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S/Q (12) </a:t>
            </a:r>
            <a:r>
              <a:rPr lang="en-US" sz="2400" dirty="0" smtClean="0"/>
              <a:t>Index</a:t>
            </a:r>
            <a:r>
              <a:rPr lang="en-US" sz="2400" dirty="0"/>
              <a:t>, Search and Query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7751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8988724" cy="59824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CF (4) </a:t>
            </a:r>
            <a:r>
              <a:rPr lang="en-US" sz="2400" dirty="0" smtClean="0"/>
              <a:t>Collaborative </a:t>
            </a:r>
            <a:r>
              <a:rPr lang="en-US" sz="2400" dirty="0"/>
              <a:t>Filtering for recommender engines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LML (36) </a:t>
            </a:r>
            <a:r>
              <a:rPr lang="en-US" sz="2400" dirty="0" smtClean="0"/>
              <a:t>Local </a:t>
            </a:r>
            <a:r>
              <a:rPr lang="en-US" sz="2400" dirty="0"/>
              <a:t>Machine Learning (Independent for each parallel entity</a:t>
            </a:r>
            <a:r>
              <a:rPr lang="en-US" sz="2400" dirty="0" smtClean="0"/>
              <a:t>) – application could have GML as well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GML (23) </a:t>
            </a:r>
            <a:r>
              <a:rPr lang="en-US" sz="2400" dirty="0" smtClean="0"/>
              <a:t>Global </a:t>
            </a:r>
            <a:r>
              <a:rPr lang="en-US" sz="2400" dirty="0"/>
              <a:t>Machine Learning: Deep Learning, Clustering, LDA, PLSI, MDS, </a:t>
            </a:r>
          </a:p>
          <a:p>
            <a:pPr lvl="1"/>
            <a:r>
              <a:rPr lang="en-US" sz="2000" dirty="0"/>
              <a:t>Large Scale Optimizations as in </a:t>
            </a:r>
            <a:r>
              <a:rPr lang="en-US" sz="2000" dirty="0" err="1"/>
              <a:t>Variational</a:t>
            </a:r>
            <a:r>
              <a:rPr lang="en-US" sz="2000" dirty="0"/>
              <a:t> Bayes, MCMC, Lifted Belief Propagation, Stochastic Gradient Descent, L-BFGS, </a:t>
            </a:r>
            <a:r>
              <a:rPr lang="en-US" sz="2000" dirty="0" err="1"/>
              <a:t>Levenberg</a:t>
            </a:r>
            <a:r>
              <a:rPr lang="en-US" sz="2000" dirty="0"/>
              <a:t>-Marquardt . Can call EGO or Exascale Global Optimization with scalable parallel algorithm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Workflow (51) </a:t>
            </a:r>
            <a:r>
              <a:rPr lang="en-US" sz="2400" dirty="0" smtClean="0"/>
              <a:t>Universal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GIS (16) </a:t>
            </a:r>
            <a:r>
              <a:rPr lang="en-US" sz="2400" dirty="0" smtClean="0"/>
              <a:t>Geotagged </a:t>
            </a:r>
            <a:r>
              <a:rPr lang="en-US" sz="2400" dirty="0"/>
              <a:t>data and often displayed in ESRI, Microsoft Virtual Earth, Google Earth, </a:t>
            </a:r>
            <a:r>
              <a:rPr lang="en-US" sz="2400" dirty="0" err="1"/>
              <a:t>GeoServer</a:t>
            </a:r>
            <a:r>
              <a:rPr lang="en-US" sz="2400" dirty="0"/>
              <a:t> etc.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HPC	</a:t>
            </a:r>
            <a:r>
              <a:rPr lang="en-US" sz="2400" b="1" dirty="0" smtClean="0">
                <a:solidFill>
                  <a:srgbClr val="CC00FF"/>
                </a:solidFill>
              </a:rPr>
              <a:t>(5) </a:t>
            </a:r>
            <a:r>
              <a:rPr lang="en-US" sz="2400" dirty="0" smtClean="0"/>
              <a:t>Classic </a:t>
            </a:r>
            <a:r>
              <a:rPr lang="en-US" sz="2400" dirty="0"/>
              <a:t>large-scale simulation of cosmos, materials, etc. generating (visualization) data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Agent (2) </a:t>
            </a:r>
            <a:r>
              <a:rPr lang="en-US" sz="2400" dirty="0" smtClean="0"/>
              <a:t>Simulations </a:t>
            </a:r>
            <a:r>
              <a:rPr lang="en-US" sz="2400" dirty="0"/>
              <a:t>of models of data-defined macroscopic entities represented as agents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54283&quot;&gt;&lt;property id=&quot;20148&quot; value=&quot;5&quot;/&gt;&lt;property id=&quot;20300&quot; value=&quot;Slide 2 - &amp;quot;   NIST Big Data Interoperability Framework&amp;quot;&quot;/&gt;&lt;property id=&quot;20307&quot; value=&quot;298&quot;/&gt;&lt;/object&gt;&lt;object type=&quot;3&quot; unique_id=&quot;154833&quot;&gt;&lt;property id=&quot;20148&quot; value=&quot;5&quot;/&gt;&lt;property id=&quot;20300&quot; value=&quot;Slide 6 - &amp;quot;Use Case Template&amp;quot;&quot;/&gt;&lt;property id=&quot;20307&quot; value=&quot;314&quot;/&gt;&lt;/object&gt;&lt;object type=&quot;3&quot; unique_id=&quot;154834&quot;&gt;&lt;property id=&quot;20148&quot; value=&quot;5&quot;/&gt;&lt;property id=&quot;20300&quot; value=&quot;Slide 7&quot;/&gt;&lt;property id=&quot;20307&quot; value=&quot;316&quot;/&gt;&lt;/object&gt;&lt;object type=&quot;3&quot; unique_id=&quot;186564&quot;&gt;&lt;property id=&quot;20148&quot; value=&quot;5&quot;/&gt;&lt;property id=&quot;20300&quot; value=&quot;Slide 8 - &amp;quot;Features of 51 Use Cases I&amp;quot;&quot;/&gt;&lt;property id=&quot;20307&quot; value=&quot;482&quot;/&gt;&lt;/object&gt;&lt;object type=&quot;3&quot; unique_id=&quot;186565&quot;&gt;&lt;property id=&quot;20148&quot; value=&quot;5&quot;/&gt;&lt;property id=&quot;20300&quot; value=&quot;Slide 9 - &amp;quot;Features of 51 Use Cases II&amp;quot;&quot;/&gt;&lt;property id=&quot;20307&quot; value=&quot;483&quot;/&gt;&lt;/object&gt;&lt;object type=&quot;3&quot; unique_id=&quot;386639&quot;&gt;&lt;property id=&quot;20148&quot; value=&quot;5&quot;/&gt;&lt;property id=&quot;20300&quot; value=&quot;Slide 3 - &amp;quot;NBD-PWG (NIST Big Data Public Working Group) Subgroups &amp;amp; Co-Chairs&amp;quot;&quot;/&gt;&lt;property id=&quot;20307&quot; value=&quot;626&quot;/&gt;&lt;/object&gt;&lt;object type=&quot;3&quot; unique_id=&quot;386640&quot;&gt;&lt;property id=&quot;20148&quot; value=&quot;5&quot;/&gt;&lt;property id=&quot;20300&quot; value=&quot;Slide 10 - &amp;quot;13 Image-based Use Cases&amp;quot;&quot;/&gt;&lt;property id=&quot;20307&quot; value=&quot;627&quot;/&gt;&lt;/object&gt;&lt;object type=&quot;3&quot; unique_id=&quot;386641&quot;&gt;&lt;property id=&quot;20148&quot; value=&quot;5&quot;/&gt;&lt;property id=&quot;20300&quot; value=&quot;Slide 11 - &amp;quot;Internet of Things and Streaming Apps&amp;quot;&quot;/&gt;&lt;property id=&quot;20307&quot; value=&quot;628&quot;/&gt;&lt;/object&gt;&lt;object type=&quot;3&quot; unique_id=&quot;489746&quot;&gt;&lt;property id=&quot;20148&quot; value=&quot;5&quot;/&gt;&lt;property id=&quot;20300&quot; value=&quot;Slide 1 - &amp;quot;Streaming Applications in NIST Public Big Data Working Group&amp;quot;&quot;/&gt;&lt;property id=&quot;20307&quot; value=&quot;629&quot;/&gt;&lt;/object&gt;&lt;object type=&quot;3&quot; unique_id=&quot;492657&quot;&gt;&lt;property id=&quot;20148&quot; value=&quot;5&quot;/&gt;&lt;property id=&quot;20300&quot; value=&quot;Slide 16 - &amp;quot;6 Data Analysis Architectures&amp;quot;&quot;/&gt;&lt;property id=&quot;20307&quot; value=&quot;665&quot;/&gt;&lt;/object&gt;&lt;object type=&quot;3&quot; unique_id=&quot;518973&quot;&gt;&lt;property id=&quot;20148&quot; value=&quot;5&quot;/&gt;&lt;property id=&quot;20300&quot; value=&quot;Slide 4&quot;/&gt;&lt;property id=&quot;20307&quot; value=&quot;667&quot;/&gt;&lt;/object&gt;&lt;object type=&quot;3&quot; unique_id=&quot;518974&quot;&gt;&lt;property id=&quot;20148&quot; value=&quot;5&quot;/&gt;&lt;property id=&quot;20300&quot; value=&quot;Slide 5 - &amp;quot;51 Detailed Use Cases: Contributed July-September 2013 Covers goals, data features such as 3 V’s, software, hardwar&quot;/&gt;&lt;property id=&quot;20307&quot; value=&quot;668&quot;/&gt;&lt;/object&gt;&lt;object type=&quot;3&quot; unique_id=&quot;519551&quot;&gt;&lt;property id=&quot;20148&quot; value=&quot;5&quot;/&gt;&lt;property id=&quot;20300&quot; value=&quot;Slide 12 - &amp;quot;50: DOE-BER AmeriFlux and FLUXNET Networks &amp;quot;&quot;/&gt;&lt;property id=&quot;20307&quot; value=&quot;670&quot;/&gt;&lt;/object&gt;&lt;object type=&quot;3&quot; unique_id=&quot;519552&quot;&gt;&lt;property id=&quot;20148&quot; value=&quot;5&quot;/&gt;&lt;property id=&quot;20300&quot; value=&quot;Slide 14 - &amp;quot;2. Perform real time analytics on data source streams and notify users when specified events occur&amp;quot;&quot;/&gt;&lt;property id=&quot;20307&quot; value=&quot;671&quot;/&gt;&lt;/object&gt;&lt;object type=&quot;3&quot; unique_id=&quot;519553&quot;&gt;&lt;property id=&quot;20148&quot; value=&quot;5&quot;/&gt;&lt;property id=&quot;20300&quot; value=&quot;Slide 15 - &amp;quot;5A. Perform interactive analytics on observational scientific data&amp;quot;&quot;/&gt;&lt;property id=&quot;20307&quot; value=&quot;672&quot;/&gt;&lt;/object&gt;&lt;object type=&quot;3&quot; unique_id=&quot;519622&quot;&gt;&lt;property id=&quot;20148&quot; value=&quot;5&quot;/&gt;&lt;property id=&quot;20300&quot; value=&quot;Slide 13 - &amp;quot;NIST Big Data Reference Architecture NBDRA&amp;quot;&quot;/&gt;&lt;property id=&quot;20307&quot; value=&quot;673&quot;/&gt;&lt;/object&gt;&lt;object type=&quot;3&quot; unique_id=&quot;519768&quot;&gt;&lt;property id=&quot;20148&quot; value=&quot;5&quot;/&gt;&lt;property id=&quot;20300&quot; value=&quot;Slide 19 - &amp;quot;Latency with Kafka Note change in scales for latency and message size&amp;quot;&quot;/&gt;&lt;property id=&quot;20307&quot; value=&quot;675&quot;/&gt;&lt;/object&gt;&lt;object type=&quot;3&quot; unique_id=&quot;519770&quot;&gt;&lt;property id=&quot;20148&quot; value=&quot;5&quot;/&gt;&lt;property id=&quot;20300&quot; value=&quot;Slide 21 - &amp;quot;Parallel SLAM Simultaneous Localization and Mapping by Particle Filtering&amp;quot;&quot;/&gt;&lt;property id=&quot;20307&quot; value=&quot;677&quot;/&gt;&lt;/object&gt;&lt;object type=&quot;3&quot; unique_id=&quot;519771&quot;&gt;&lt;property id=&quot;20148&quot; value=&quot;5&quot;/&gt;&lt;property id=&quot;20300&quot; value=&quot;Slide 22 - &amp;quot;Parallel Tweet Clustering with Storm&amp;quot;&quot;/&gt;&lt;property id=&quot;20307&quot; value=&quot;678&quot;/&gt;&lt;/object&gt;&lt;object type=&quot;3&quot; unique_id=&quot;519772&quot;&gt;&lt;property id=&quot;20148&quot; value=&quot;5&quot;/&gt;&lt;property id=&quot;20300&quot; value=&quot;Slide 23 - &amp;quot;Parallel Tweet Clustering with Storm&amp;quot;&quot;/&gt;&lt;property id=&quot;20307&quot; value=&quot;679&quot;/&gt;&lt;/object&gt;&lt;object type=&quot;3&quot; unique_id=&quot;519845&quot;&gt;&lt;property id=&quot;20148&quot; value=&quot;5&quot;/&gt;&lt;property id=&quot;20300&quot; value=&quot;Slide 18&quot;/&gt;&lt;property id=&quot;20307&quot; value=&quot;680&quot;/&gt;&lt;/object&gt;&lt;object type=&quot;3&quot; unique_id=&quot;520140&quot;&gt;&lt;property id=&quot;20148&quot; value=&quot;5&quot;/&gt;&lt;property id=&quot;20300&quot; value=&quot;Slide 17 - &amp;quot;   IoT Activities at Indiana University&amp;quot;&quot;/&gt;&lt;property id=&quot;20307&quot; value=&quot;681&quot;/&gt;&lt;/object&gt;&lt;object type=&quot;3&quot; unique_id=&quot;520378&quot;&gt;&lt;property id=&quot;20148&quot; value=&quot;5&quot;/&gt;&lt;property id=&quot;20300&quot; value=&quot;Slide 20 - &amp;quot;Robot Latency Kafka &amp;amp; RabbitMQ&amp;quot;&quot;/&gt;&lt;property id=&quot;20307&quot; value=&quot;68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27220</TotalTime>
  <Words>1671</Words>
  <Application>Microsoft Office PowerPoint</Application>
  <PresentationFormat>On-screen Show (4:3)</PresentationFormat>
  <Paragraphs>263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MS Gothic</vt:lpstr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Presentation</vt:lpstr>
      <vt:lpstr>Streaming Applications in NIST Public Big Data Working Group</vt:lpstr>
      <vt:lpstr>   NIST Big Data Interoperability Framework</vt:lpstr>
      <vt:lpstr>NBD-PWG (NIST Big Data Public Working Group) Subgroups &amp; Co-Chairs</vt:lpstr>
      <vt:lpstr>PowerPoint Presentation</vt:lpstr>
      <vt:lpstr>51 Detailed Use Cases: Contributed July-September 2013 Covers goals, data features such as 3 V’s, software, hardware</vt:lpstr>
      <vt:lpstr>Use Case Template</vt:lpstr>
      <vt:lpstr>PowerPoint Presentation</vt:lpstr>
      <vt:lpstr>Features of 51 Use Cases I</vt:lpstr>
      <vt:lpstr>Features of 51 Use Cases II</vt:lpstr>
      <vt:lpstr>13 Image-based Use Cases</vt:lpstr>
      <vt:lpstr>Internet of Things and Streaming Apps</vt:lpstr>
      <vt:lpstr>50: DOE-BER AmeriFlux and FLUXNET Networks </vt:lpstr>
      <vt:lpstr>NIST Big Data Reference Architecture NBDRA</vt:lpstr>
      <vt:lpstr>2. Perform real time analytics on data source streams and notify users when specified events occur</vt:lpstr>
      <vt:lpstr>5A. Perform interactive analytics on observational scientific data</vt:lpstr>
      <vt:lpstr>6 Data Analysis Architectures</vt:lpstr>
      <vt:lpstr>   IoT Activities at Indiana University</vt:lpstr>
      <vt:lpstr>PowerPoint Presentation</vt:lpstr>
      <vt:lpstr>Latency with Kafka Note change in scales for latency and message size</vt:lpstr>
      <vt:lpstr>Robot Latency Kafka &amp; RabbitMQ</vt:lpstr>
      <vt:lpstr>Parallel SLAM Simultaneous Localization and Mapping by Particle Filtering</vt:lpstr>
      <vt:lpstr>Parallel Tweet Clustering with Storm</vt:lpstr>
      <vt:lpstr>Parallel Tweet Clustering with Storm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561</cp:revision>
  <dcterms:created xsi:type="dcterms:W3CDTF">2014-02-25T01:32:12Z</dcterms:created>
  <dcterms:modified xsi:type="dcterms:W3CDTF">2015-05-02T16:05:34Z</dcterms:modified>
</cp:coreProperties>
</file>