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8" r:id="rId3"/>
    <p:sldMasterId id="2147483690" r:id="rId4"/>
    <p:sldMasterId id="2147483702" r:id="rId5"/>
    <p:sldMasterId id="2147483714" r:id="rId6"/>
    <p:sldMasterId id="2147483726" r:id="rId7"/>
    <p:sldMasterId id="2147483750" r:id="rId8"/>
  </p:sldMasterIdLst>
  <p:notesMasterIdLst>
    <p:notesMasterId r:id="rId25"/>
  </p:notesMasterIdLst>
  <p:sldIdLst>
    <p:sldId id="256" r:id="rId9"/>
    <p:sldId id="258" r:id="rId10"/>
    <p:sldId id="274" r:id="rId11"/>
    <p:sldId id="270" r:id="rId12"/>
    <p:sldId id="267" r:id="rId13"/>
    <p:sldId id="268" r:id="rId14"/>
    <p:sldId id="262" r:id="rId15"/>
    <p:sldId id="263" r:id="rId16"/>
    <p:sldId id="264" r:id="rId17"/>
    <p:sldId id="265" r:id="rId18"/>
    <p:sldId id="266" r:id="rId19"/>
    <p:sldId id="269" r:id="rId20"/>
    <p:sldId id="272" r:id="rId21"/>
    <p:sldId id="273" r:id="rId22"/>
    <p:sldId id="275"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67" y="4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6609B1-4F38-4ADB-BF11-D8A2678C60C9}" type="doc">
      <dgm:prSet loTypeId="urn:microsoft.com/office/officeart/2005/8/layout/arrow2" loCatId="process" qsTypeId="urn:microsoft.com/office/officeart/2005/8/quickstyle/simple1" qsCatId="simple" csTypeId="urn:microsoft.com/office/officeart/2005/8/colors/accent1_2" csCatId="accent1" phldr="1"/>
      <dgm:spPr/>
    </dgm:pt>
    <dgm:pt modelId="{6CD2B64C-E798-43D4-96F5-CB475FB4A403}">
      <dgm:prSet phldrT="[Text]"/>
      <dgm:spPr/>
      <dgm:t>
        <a:bodyPr/>
        <a:lstStyle/>
        <a:p>
          <a:r>
            <a:rPr lang="en-US" dirty="0"/>
            <a:t>Lab based</a:t>
          </a:r>
        </a:p>
      </dgm:t>
    </dgm:pt>
    <dgm:pt modelId="{D9395B93-D08E-4746-8B4A-2240A1172279}" type="parTrans" cxnId="{2A9C05F0-AB91-4DD4-A4B0-D4BAF6591169}">
      <dgm:prSet/>
      <dgm:spPr/>
      <dgm:t>
        <a:bodyPr/>
        <a:lstStyle/>
        <a:p>
          <a:endParaRPr lang="en-US"/>
        </a:p>
      </dgm:t>
    </dgm:pt>
    <dgm:pt modelId="{FD7BAF8E-C063-451E-8B1C-6E28DEC3AF81}" type="sibTrans" cxnId="{2A9C05F0-AB91-4DD4-A4B0-D4BAF6591169}">
      <dgm:prSet/>
      <dgm:spPr/>
      <dgm:t>
        <a:bodyPr/>
        <a:lstStyle/>
        <a:p>
          <a:endParaRPr lang="en-US"/>
        </a:p>
      </dgm:t>
    </dgm:pt>
    <dgm:pt modelId="{7750FC36-0F3F-4BC4-B8CB-E96AFE70FBB2}">
      <dgm:prSet phldrT="[Text]"/>
      <dgm:spPr/>
      <dgm:t>
        <a:bodyPr/>
        <a:lstStyle/>
        <a:p>
          <a:r>
            <a:rPr lang="en-US" dirty="0"/>
            <a:t>Internet</a:t>
          </a:r>
        </a:p>
      </dgm:t>
    </dgm:pt>
    <dgm:pt modelId="{634A0B0E-85BD-476F-9E5C-1CCC0535AE8E}" type="parTrans" cxnId="{95BFAFEC-156D-4A25-A924-4187EF2F6844}">
      <dgm:prSet/>
      <dgm:spPr/>
      <dgm:t>
        <a:bodyPr/>
        <a:lstStyle/>
        <a:p>
          <a:endParaRPr lang="en-US"/>
        </a:p>
      </dgm:t>
    </dgm:pt>
    <dgm:pt modelId="{BC83F315-6701-4A4E-8852-678A0DDFD6A3}" type="sibTrans" cxnId="{95BFAFEC-156D-4A25-A924-4187EF2F6844}">
      <dgm:prSet/>
      <dgm:spPr/>
      <dgm:t>
        <a:bodyPr/>
        <a:lstStyle/>
        <a:p>
          <a:endParaRPr lang="en-US"/>
        </a:p>
      </dgm:t>
    </dgm:pt>
    <dgm:pt modelId="{1E6D2367-5092-40F9-B026-EFAC72AF8AD7}">
      <dgm:prSet phldrT="[Text]"/>
      <dgm:spPr/>
      <dgm:t>
        <a:bodyPr/>
        <a:lstStyle/>
        <a:p>
          <a:r>
            <a:rPr lang="en-US" dirty="0"/>
            <a:t>Internet 2.0</a:t>
          </a:r>
        </a:p>
      </dgm:t>
    </dgm:pt>
    <dgm:pt modelId="{B8B9CC35-2B2B-4D4E-89E8-1ACF3C013DBC}" type="parTrans" cxnId="{15F12AEC-AB10-4DFB-93C4-75DE425A9543}">
      <dgm:prSet/>
      <dgm:spPr/>
      <dgm:t>
        <a:bodyPr/>
        <a:lstStyle/>
        <a:p>
          <a:endParaRPr lang="en-US"/>
        </a:p>
      </dgm:t>
    </dgm:pt>
    <dgm:pt modelId="{B8DBDC16-1DA5-4E81-B320-76E2ECB901CF}" type="sibTrans" cxnId="{15F12AEC-AB10-4DFB-93C4-75DE425A9543}">
      <dgm:prSet/>
      <dgm:spPr/>
      <dgm:t>
        <a:bodyPr/>
        <a:lstStyle/>
        <a:p>
          <a:endParaRPr lang="en-US"/>
        </a:p>
      </dgm:t>
    </dgm:pt>
    <dgm:pt modelId="{8C22E68B-1A9C-46DC-B193-579D8735C312}">
      <dgm:prSet phldrT="[Text]"/>
      <dgm:spPr/>
      <dgm:t>
        <a:bodyPr/>
        <a:lstStyle/>
        <a:p>
          <a:r>
            <a:rPr lang="en-US" dirty="0"/>
            <a:t>Wearables</a:t>
          </a:r>
        </a:p>
      </dgm:t>
    </dgm:pt>
    <dgm:pt modelId="{E7A0CD07-0E8D-4274-88D0-26AF262DBF55}" type="parTrans" cxnId="{99A9E531-1147-48CB-BA80-CB0241A9933C}">
      <dgm:prSet/>
      <dgm:spPr/>
      <dgm:t>
        <a:bodyPr/>
        <a:lstStyle/>
        <a:p>
          <a:endParaRPr lang="en-US"/>
        </a:p>
      </dgm:t>
    </dgm:pt>
    <dgm:pt modelId="{EE256092-73F6-4690-A6D0-6F7970A392B5}" type="sibTrans" cxnId="{99A9E531-1147-48CB-BA80-CB0241A9933C}">
      <dgm:prSet/>
      <dgm:spPr/>
      <dgm:t>
        <a:bodyPr/>
        <a:lstStyle/>
        <a:p>
          <a:endParaRPr lang="en-US"/>
        </a:p>
      </dgm:t>
    </dgm:pt>
    <dgm:pt modelId="{FAA1CC15-309E-411E-A6A9-8F7091AB8044}">
      <dgm:prSet phldrT="[Text]" custT="1"/>
      <dgm:spPr/>
      <dgm:t>
        <a:bodyPr/>
        <a:lstStyle/>
        <a:p>
          <a:r>
            <a:rPr lang="en-US" sz="900" dirty="0"/>
            <a:t>10s Subjects</a:t>
          </a:r>
        </a:p>
      </dgm:t>
    </dgm:pt>
    <dgm:pt modelId="{CC4FA531-500E-4B72-8522-F25228459FBB}" type="parTrans" cxnId="{B89FD94E-8EC0-4E58-8CE9-926D73B108CD}">
      <dgm:prSet/>
      <dgm:spPr/>
      <dgm:t>
        <a:bodyPr/>
        <a:lstStyle/>
        <a:p>
          <a:endParaRPr lang="en-US"/>
        </a:p>
      </dgm:t>
    </dgm:pt>
    <dgm:pt modelId="{B208FDCB-65AA-4870-86ED-F5C1F39DBC06}" type="sibTrans" cxnId="{B89FD94E-8EC0-4E58-8CE9-926D73B108CD}">
      <dgm:prSet/>
      <dgm:spPr/>
      <dgm:t>
        <a:bodyPr/>
        <a:lstStyle/>
        <a:p>
          <a:endParaRPr lang="en-US"/>
        </a:p>
      </dgm:t>
    </dgm:pt>
    <dgm:pt modelId="{A339F0AB-B7AF-49A0-ABD0-78219877D95A}">
      <dgm:prSet phldrT="[Text]"/>
      <dgm:spPr/>
      <dgm:t>
        <a:bodyPr/>
        <a:lstStyle/>
        <a:p>
          <a:r>
            <a:rPr lang="en-US" sz="1300" dirty="0"/>
            <a:t>Field based</a:t>
          </a:r>
        </a:p>
      </dgm:t>
    </dgm:pt>
    <dgm:pt modelId="{CBE87006-F078-4460-9167-85FAF2CE976D}" type="parTrans" cxnId="{55659C5D-55C0-4F2D-AE6F-CE69956DC036}">
      <dgm:prSet/>
      <dgm:spPr/>
      <dgm:t>
        <a:bodyPr/>
        <a:lstStyle/>
        <a:p>
          <a:endParaRPr lang="en-US"/>
        </a:p>
      </dgm:t>
    </dgm:pt>
    <dgm:pt modelId="{AD0A78E8-52DA-4C9F-977C-1CEFE7DC1EF1}" type="sibTrans" cxnId="{55659C5D-55C0-4F2D-AE6F-CE69956DC036}">
      <dgm:prSet/>
      <dgm:spPr/>
      <dgm:t>
        <a:bodyPr/>
        <a:lstStyle/>
        <a:p>
          <a:endParaRPr lang="en-US"/>
        </a:p>
      </dgm:t>
    </dgm:pt>
    <dgm:pt modelId="{A1D723E7-43EB-401C-9837-A89047BC3C2A}">
      <dgm:prSet phldrT="[Text]"/>
      <dgm:spPr/>
      <dgm:t>
        <a:bodyPr/>
        <a:lstStyle/>
        <a:p>
          <a:r>
            <a:rPr lang="en-US" dirty="0"/>
            <a:t>100s Subjects</a:t>
          </a:r>
        </a:p>
      </dgm:t>
    </dgm:pt>
    <dgm:pt modelId="{F7D37955-DA07-4E74-BFC9-CB14F3B67DF3}" type="parTrans" cxnId="{8F879116-0922-433C-8A11-0D614E4F9DA8}">
      <dgm:prSet/>
      <dgm:spPr/>
      <dgm:t>
        <a:bodyPr/>
        <a:lstStyle/>
        <a:p>
          <a:endParaRPr lang="en-US"/>
        </a:p>
      </dgm:t>
    </dgm:pt>
    <dgm:pt modelId="{7A232ADE-B71E-4DCE-A745-D09AD2580982}" type="sibTrans" cxnId="{8F879116-0922-433C-8A11-0D614E4F9DA8}">
      <dgm:prSet/>
      <dgm:spPr/>
      <dgm:t>
        <a:bodyPr/>
        <a:lstStyle/>
        <a:p>
          <a:endParaRPr lang="en-US"/>
        </a:p>
      </dgm:t>
    </dgm:pt>
    <dgm:pt modelId="{5E340999-1DFD-4FEA-A6C4-12B017FB2D51}">
      <dgm:prSet phldrT="[Text]"/>
      <dgm:spPr/>
      <dgm:t>
        <a:bodyPr/>
        <a:lstStyle/>
        <a:p>
          <a:r>
            <a:rPr lang="en-US" dirty="0"/>
            <a:t>Voice</a:t>
          </a:r>
        </a:p>
      </dgm:t>
    </dgm:pt>
    <dgm:pt modelId="{D3341F71-7217-4029-AE4F-13CB44D0A993}" type="parTrans" cxnId="{82190BB8-F4A1-4832-B3C7-327A1E945DC6}">
      <dgm:prSet/>
      <dgm:spPr/>
      <dgm:t>
        <a:bodyPr/>
        <a:lstStyle/>
        <a:p>
          <a:endParaRPr lang="en-US"/>
        </a:p>
      </dgm:t>
    </dgm:pt>
    <dgm:pt modelId="{DBC21760-345C-478E-AF64-5EDB5EFB78A8}" type="sibTrans" cxnId="{82190BB8-F4A1-4832-B3C7-327A1E945DC6}">
      <dgm:prSet/>
      <dgm:spPr/>
      <dgm:t>
        <a:bodyPr/>
        <a:lstStyle/>
        <a:p>
          <a:endParaRPr lang="en-US"/>
        </a:p>
      </dgm:t>
    </dgm:pt>
    <dgm:pt modelId="{4C3EF27C-BD7D-44F1-9F08-D1093A1A6F21}">
      <dgm:prSet phldrT="[Text]"/>
      <dgm:spPr/>
      <dgm:t>
        <a:bodyPr/>
        <a:lstStyle/>
        <a:p>
          <a:r>
            <a:rPr lang="en-US" dirty="0"/>
            <a:t>Camera</a:t>
          </a:r>
        </a:p>
      </dgm:t>
    </dgm:pt>
    <dgm:pt modelId="{3182DCF3-27C5-4B94-AADE-90AC9E524A05}" type="parTrans" cxnId="{1ECB105F-BA0D-42FF-8721-054907ED554C}">
      <dgm:prSet/>
      <dgm:spPr/>
      <dgm:t>
        <a:bodyPr/>
        <a:lstStyle/>
        <a:p>
          <a:endParaRPr lang="en-US"/>
        </a:p>
      </dgm:t>
    </dgm:pt>
    <dgm:pt modelId="{5770B02D-004F-4D23-8EF1-D87E5534FA43}" type="sibTrans" cxnId="{1ECB105F-BA0D-42FF-8721-054907ED554C}">
      <dgm:prSet/>
      <dgm:spPr/>
      <dgm:t>
        <a:bodyPr/>
        <a:lstStyle/>
        <a:p>
          <a:endParaRPr lang="en-US"/>
        </a:p>
      </dgm:t>
    </dgm:pt>
    <dgm:pt modelId="{38835232-2DB0-414C-B0C5-01E593F6BC15}">
      <dgm:prSet phldrT="[Text]"/>
      <dgm:spPr/>
      <dgm:t>
        <a:bodyPr/>
        <a:lstStyle/>
        <a:p>
          <a:r>
            <a:rPr lang="en-US" dirty="0"/>
            <a:t>10,000s Subjects</a:t>
          </a:r>
        </a:p>
      </dgm:t>
    </dgm:pt>
    <dgm:pt modelId="{5715B0FB-5E2A-4514-80EC-A194206287FE}" type="parTrans" cxnId="{C7556BC3-59C3-4DF2-84F4-DE81BC8E3C1C}">
      <dgm:prSet/>
      <dgm:spPr/>
      <dgm:t>
        <a:bodyPr/>
        <a:lstStyle/>
        <a:p>
          <a:endParaRPr lang="en-US"/>
        </a:p>
      </dgm:t>
    </dgm:pt>
    <dgm:pt modelId="{2202BBE1-4B90-437F-A02B-7F54E88C979B}" type="sibTrans" cxnId="{C7556BC3-59C3-4DF2-84F4-DE81BC8E3C1C}">
      <dgm:prSet/>
      <dgm:spPr/>
      <dgm:t>
        <a:bodyPr/>
        <a:lstStyle/>
        <a:p>
          <a:endParaRPr lang="en-US"/>
        </a:p>
      </dgm:t>
    </dgm:pt>
    <dgm:pt modelId="{535BF215-5F9D-42DA-A9AF-358FB3B5A60B}" type="pres">
      <dgm:prSet presAssocID="{D56609B1-4F38-4ADB-BF11-D8A2678C60C9}" presName="arrowDiagram" presStyleCnt="0">
        <dgm:presLayoutVars>
          <dgm:chMax val="5"/>
          <dgm:dir/>
          <dgm:resizeHandles val="exact"/>
        </dgm:presLayoutVars>
      </dgm:prSet>
      <dgm:spPr/>
    </dgm:pt>
    <dgm:pt modelId="{296BC364-81B1-4B4B-A09B-E5B900E9C0ED}" type="pres">
      <dgm:prSet presAssocID="{D56609B1-4F38-4ADB-BF11-D8A2678C60C9}" presName="arrow" presStyleLbl="bgShp" presStyleIdx="0" presStyleCnt="1"/>
      <dgm:spPr/>
    </dgm:pt>
    <dgm:pt modelId="{08E8488E-17A1-4932-A695-02157AD3777F}" type="pres">
      <dgm:prSet presAssocID="{D56609B1-4F38-4ADB-BF11-D8A2678C60C9}" presName="arrowDiagram4" presStyleCnt="0"/>
      <dgm:spPr/>
    </dgm:pt>
    <dgm:pt modelId="{5271D4A0-6822-4437-A2FF-E2F2DA90A4C8}" type="pres">
      <dgm:prSet presAssocID="{6CD2B64C-E798-43D4-96F5-CB475FB4A403}" presName="bullet4a" presStyleLbl="node1" presStyleIdx="0" presStyleCnt="4"/>
      <dgm:spPr/>
    </dgm:pt>
    <dgm:pt modelId="{DB7FE153-9889-4502-92DF-757A4C1B8BE4}" type="pres">
      <dgm:prSet presAssocID="{6CD2B64C-E798-43D4-96F5-CB475FB4A403}" presName="textBox4a" presStyleLbl="revTx" presStyleIdx="0" presStyleCnt="4">
        <dgm:presLayoutVars>
          <dgm:bulletEnabled val="1"/>
        </dgm:presLayoutVars>
      </dgm:prSet>
      <dgm:spPr/>
    </dgm:pt>
    <dgm:pt modelId="{3AD87ABD-3D40-4DD2-915C-343E4D5D655B}" type="pres">
      <dgm:prSet presAssocID="{A339F0AB-B7AF-49A0-ABD0-78219877D95A}" presName="bullet4b" presStyleLbl="node1" presStyleIdx="1" presStyleCnt="4"/>
      <dgm:spPr/>
    </dgm:pt>
    <dgm:pt modelId="{B56B2ACC-F470-46A4-B5AB-E85968094CC5}" type="pres">
      <dgm:prSet presAssocID="{A339F0AB-B7AF-49A0-ABD0-78219877D95A}" presName="textBox4b" presStyleLbl="revTx" presStyleIdx="1" presStyleCnt="4">
        <dgm:presLayoutVars>
          <dgm:bulletEnabled val="1"/>
        </dgm:presLayoutVars>
      </dgm:prSet>
      <dgm:spPr/>
    </dgm:pt>
    <dgm:pt modelId="{4B886EAF-35CF-4C1E-A8C7-1C46D175E67E}" type="pres">
      <dgm:prSet presAssocID="{7750FC36-0F3F-4BC4-B8CB-E96AFE70FBB2}" presName="bullet4c" presStyleLbl="node1" presStyleIdx="2" presStyleCnt="4"/>
      <dgm:spPr/>
    </dgm:pt>
    <dgm:pt modelId="{ABDED3F2-BE05-49B6-8855-ABE0C9BCEA7D}" type="pres">
      <dgm:prSet presAssocID="{7750FC36-0F3F-4BC4-B8CB-E96AFE70FBB2}" presName="textBox4c" presStyleLbl="revTx" presStyleIdx="2" presStyleCnt="4" custScaleX="146290" custLinFactNeighborX="12104" custLinFactNeighborY="3849">
        <dgm:presLayoutVars>
          <dgm:bulletEnabled val="1"/>
        </dgm:presLayoutVars>
      </dgm:prSet>
      <dgm:spPr/>
    </dgm:pt>
    <dgm:pt modelId="{1DA2E54E-BA0B-4B6B-8C7F-93CE830425F4}" type="pres">
      <dgm:prSet presAssocID="{1E6D2367-5092-40F9-B026-EFAC72AF8AD7}" presName="bullet4d" presStyleLbl="node1" presStyleIdx="3" presStyleCnt="4"/>
      <dgm:spPr/>
    </dgm:pt>
    <dgm:pt modelId="{C421AE52-8870-41B4-9D04-F84B371F0BE1}" type="pres">
      <dgm:prSet presAssocID="{1E6D2367-5092-40F9-B026-EFAC72AF8AD7}" presName="textBox4d" presStyleLbl="revTx" presStyleIdx="3" presStyleCnt="4" custScaleX="151674" custLinFactNeighborX="36036" custLinFactNeighborY="0">
        <dgm:presLayoutVars>
          <dgm:bulletEnabled val="1"/>
        </dgm:presLayoutVars>
      </dgm:prSet>
      <dgm:spPr/>
    </dgm:pt>
  </dgm:ptLst>
  <dgm:cxnLst>
    <dgm:cxn modelId="{20ADDE01-2F7B-4CFE-AA39-028EDAAA1BE6}" type="presOf" srcId="{D56609B1-4F38-4ADB-BF11-D8A2678C60C9}" destId="{535BF215-5F9D-42DA-A9AF-358FB3B5A60B}" srcOrd="0" destOrd="0" presId="urn:microsoft.com/office/officeart/2005/8/layout/arrow2"/>
    <dgm:cxn modelId="{1B4C7408-FB64-4CDD-9B23-781A5AF269C8}" type="presOf" srcId="{1E6D2367-5092-40F9-B026-EFAC72AF8AD7}" destId="{C421AE52-8870-41B4-9D04-F84B371F0BE1}" srcOrd="0" destOrd="0" presId="urn:microsoft.com/office/officeart/2005/8/layout/arrow2"/>
    <dgm:cxn modelId="{493D1516-0B2B-497E-B843-F626B0F98D8F}" type="presOf" srcId="{8C22E68B-1A9C-46DC-B193-579D8735C312}" destId="{ABDED3F2-BE05-49B6-8855-ABE0C9BCEA7D}" srcOrd="0" destOrd="1" presId="urn:microsoft.com/office/officeart/2005/8/layout/arrow2"/>
    <dgm:cxn modelId="{8F879116-0922-433C-8A11-0D614E4F9DA8}" srcId="{7750FC36-0F3F-4BC4-B8CB-E96AFE70FBB2}" destId="{A1D723E7-43EB-401C-9837-A89047BC3C2A}" srcOrd="1" destOrd="0" parTransId="{F7D37955-DA07-4E74-BFC9-CB14F3B67DF3}" sibTransId="{7A232ADE-B71E-4DCE-A745-D09AD2580982}"/>
    <dgm:cxn modelId="{63E4F717-17D6-4C57-A8C4-B104C8B2B77A}" type="presOf" srcId="{7750FC36-0F3F-4BC4-B8CB-E96AFE70FBB2}" destId="{ABDED3F2-BE05-49B6-8855-ABE0C9BCEA7D}" srcOrd="0" destOrd="0" presId="urn:microsoft.com/office/officeart/2005/8/layout/arrow2"/>
    <dgm:cxn modelId="{2983E21D-B550-4C65-BAAF-52658E6FF151}" type="presOf" srcId="{A1D723E7-43EB-401C-9837-A89047BC3C2A}" destId="{ABDED3F2-BE05-49B6-8855-ABE0C9BCEA7D}" srcOrd="0" destOrd="2" presId="urn:microsoft.com/office/officeart/2005/8/layout/arrow2"/>
    <dgm:cxn modelId="{55006422-104D-403C-83DA-03668DF3A1FD}" type="presOf" srcId="{FAA1CC15-309E-411E-A6A9-8F7091AB8044}" destId="{B56B2ACC-F470-46A4-B5AB-E85968094CC5}" srcOrd="0" destOrd="1" presId="urn:microsoft.com/office/officeart/2005/8/layout/arrow2"/>
    <dgm:cxn modelId="{99A9E531-1147-48CB-BA80-CB0241A9933C}" srcId="{7750FC36-0F3F-4BC4-B8CB-E96AFE70FBB2}" destId="{8C22E68B-1A9C-46DC-B193-579D8735C312}" srcOrd="0" destOrd="0" parTransId="{E7A0CD07-0E8D-4274-88D0-26AF262DBF55}" sibTransId="{EE256092-73F6-4690-A6D0-6F7970A392B5}"/>
    <dgm:cxn modelId="{55659C5D-55C0-4F2D-AE6F-CE69956DC036}" srcId="{D56609B1-4F38-4ADB-BF11-D8A2678C60C9}" destId="{A339F0AB-B7AF-49A0-ABD0-78219877D95A}" srcOrd="1" destOrd="0" parTransId="{CBE87006-F078-4460-9167-85FAF2CE976D}" sibTransId="{AD0A78E8-52DA-4C9F-977C-1CEFE7DC1EF1}"/>
    <dgm:cxn modelId="{1ECB105F-BA0D-42FF-8721-054907ED554C}" srcId="{1E6D2367-5092-40F9-B026-EFAC72AF8AD7}" destId="{4C3EF27C-BD7D-44F1-9F08-D1093A1A6F21}" srcOrd="1" destOrd="0" parTransId="{3182DCF3-27C5-4B94-AADE-90AC9E524A05}" sibTransId="{5770B02D-004F-4D23-8EF1-D87E5534FA43}"/>
    <dgm:cxn modelId="{42B4D44D-E829-49C6-9850-D84185F95BDE}" type="presOf" srcId="{A339F0AB-B7AF-49A0-ABD0-78219877D95A}" destId="{B56B2ACC-F470-46A4-B5AB-E85968094CC5}" srcOrd="0" destOrd="0" presId="urn:microsoft.com/office/officeart/2005/8/layout/arrow2"/>
    <dgm:cxn modelId="{B89FD94E-8EC0-4E58-8CE9-926D73B108CD}" srcId="{A339F0AB-B7AF-49A0-ABD0-78219877D95A}" destId="{FAA1CC15-309E-411E-A6A9-8F7091AB8044}" srcOrd="0" destOrd="0" parTransId="{CC4FA531-500E-4B72-8522-F25228459FBB}" sibTransId="{B208FDCB-65AA-4870-86ED-F5C1F39DBC06}"/>
    <dgm:cxn modelId="{5321FC84-A98D-4A72-B24E-56935BA62301}" type="presOf" srcId="{5E340999-1DFD-4FEA-A6C4-12B017FB2D51}" destId="{C421AE52-8870-41B4-9D04-F84B371F0BE1}" srcOrd="0" destOrd="1" presId="urn:microsoft.com/office/officeart/2005/8/layout/arrow2"/>
    <dgm:cxn modelId="{E83A5CA8-4743-4EF6-AFF5-EDF196AF9C92}" type="presOf" srcId="{4C3EF27C-BD7D-44F1-9F08-D1093A1A6F21}" destId="{C421AE52-8870-41B4-9D04-F84B371F0BE1}" srcOrd="0" destOrd="2" presId="urn:microsoft.com/office/officeart/2005/8/layout/arrow2"/>
    <dgm:cxn modelId="{82190BB8-F4A1-4832-B3C7-327A1E945DC6}" srcId="{1E6D2367-5092-40F9-B026-EFAC72AF8AD7}" destId="{5E340999-1DFD-4FEA-A6C4-12B017FB2D51}" srcOrd="0" destOrd="0" parTransId="{D3341F71-7217-4029-AE4F-13CB44D0A993}" sibTransId="{DBC21760-345C-478E-AF64-5EDB5EFB78A8}"/>
    <dgm:cxn modelId="{C7556BC3-59C3-4DF2-84F4-DE81BC8E3C1C}" srcId="{1E6D2367-5092-40F9-B026-EFAC72AF8AD7}" destId="{38835232-2DB0-414C-B0C5-01E593F6BC15}" srcOrd="2" destOrd="0" parTransId="{5715B0FB-5E2A-4514-80EC-A194206287FE}" sibTransId="{2202BBE1-4B90-437F-A02B-7F54E88C979B}"/>
    <dgm:cxn modelId="{C58400C4-F588-41D2-BE3F-30EABE878205}" type="presOf" srcId="{6CD2B64C-E798-43D4-96F5-CB475FB4A403}" destId="{DB7FE153-9889-4502-92DF-757A4C1B8BE4}" srcOrd="0" destOrd="0" presId="urn:microsoft.com/office/officeart/2005/8/layout/arrow2"/>
    <dgm:cxn modelId="{E7EDFED9-8CE7-47B3-AEA6-79558B70DC80}" type="presOf" srcId="{38835232-2DB0-414C-B0C5-01E593F6BC15}" destId="{C421AE52-8870-41B4-9D04-F84B371F0BE1}" srcOrd="0" destOrd="3" presId="urn:microsoft.com/office/officeart/2005/8/layout/arrow2"/>
    <dgm:cxn modelId="{15F12AEC-AB10-4DFB-93C4-75DE425A9543}" srcId="{D56609B1-4F38-4ADB-BF11-D8A2678C60C9}" destId="{1E6D2367-5092-40F9-B026-EFAC72AF8AD7}" srcOrd="3" destOrd="0" parTransId="{B8B9CC35-2B2B-4D4E-89E8-1ACF3C013DBC}" sibTransId="{B8DBDC16-1DA5-4E81-B320-76E2ECB901CF}"/>
    <dgm:cxn modelId="{95BFAFEC-156D-4A25-A924-4187EF2F6844}" srcId="{D56609B1-4F38-4ADB-BF11-D8A2678C60C9}" destId="{7750FC36-0F3F-4BC4-B8CB-E96AFE70FBB2}" srcOrd="2" destOrd="0" parTransId="{634A0B0E-85BD-476F-9E5C-1CCC0535AE8E}" sibTransId="{BC83F315-6701-4A4E-8852-678A0DDFD6A3}"/>
    <dgm:cxn modelId="{2A9C05F0-AB91-4DD4-A4B0-D4BAF6591169}" srcId="{D56609B1-4F38-4ADB-BF11-D8A2678C60C9}" destId="{6CD2B64C-E798-43D4-96F5-CB475FB4A403}" srcOrd="0" destOrd="0" parTransId="{D9395B93-D08E-4746-8B4A-2240A1172279}" sibTransId="{FD7BAF8E-C063-451E-8B1C-6E28DEC3AF81}"/>
    <dgm:cxn modelId="{21E00FFD-DEB8-4E45-BCF8-7C695830E512}" type="presParOf" srcId="{535BF215-5F9D-42DA-A9AF-358FB3B5A60B}" destId="{296BC364-81B1-4B4B-A09B-E5B900E9C0ED}" srcOrd="0" destOrd="0" presId="urn:microsoft.com/office/officeart/2005/8/layout/arrow2"/>
    <dgm:cxn modelId="{C234EDEA-1948-4863-89FB-1031712FE2FB}" type="presParOf" srcId="{535BF215-5F9D-42DA-A9AF-358FB3B5A60B}" destId="{08E8488E-17A1-4932-A695-02157AD3777F}" srcOrd="1" destOrd="0" presId="urn:microsoft.com/office/officeart/2005/8/layout/arrow2"/>
    <dgm:cxn modelId="{65370CFF-801F-42A1-A5C1-1766DEF1BFBE}" type="presParOf" srcId="{08E8488E-17A1-4932-A695-02157AD3777F}" destId="{5271D4A0-6822-4437-A2FF-E2F2DA90A4C8}" srcOrd="0" destOrd="0" presId="urn:microsoft.com/office/officeart/2005/8/layout/arrow2"/>
    <dgm:cxn modelId="{EAE8F752-7A87-444C-BD52-FB4B914FC9D9}" type="presParOf" srcId="{08E8488E-17A1-4932-A695-02157AD3777F}" destId="{DB7FE153-9889-4502-92DF-757A4C1B8BE4}" srcOrd="1" destOrd="0" presId="urn:microsoft.com/office/officeart/2005/8/layout/arrow2"/>
    <dgm:cxn modelId="{5066969F-AB02-401F-B592-5C85EB6F6101}" type="presParOf" srcId="{08E8488E-17A1-4932-A695-02157AD3777F}" destId="{3AD87ABD-3D40-4DD2-915C-343E4D5D655B}" srcOrd="2" destOrd="0" presId="urn:microsoft.com/office/officeart/2005/8/layout/arrow2"/>
    <dgm:cxn modelId="{1B3381F8-7026-4A3F-8405-3DB6DABA46A1}" type="presParOf" srcId="{08E8488E-17A1-4932-A695-02157AD3777F}" destId="{B56B2ACC-F470-46A4-B5AB-E85968094CC5}" srcOrd="3" destOrd="0" presId="urn:microsoft.com/office/officeart/2005/8/layout/arrow2"/>
    <dgm:cxn modelId="{1CDF6167-B108-41D4-BC2A-DE63D674351A}" type="presParOf" srcId="{08E8488E-17A1-4932-A695-02157AD3777F}" destId="{4B886EAF-35CF-4C1E-A8C7-1C46D175E67E}" srcOrd="4" destOrd="0" presId="urn:microsoft.com/office/officeart/2005/8/layout/arrow2"/>
    <dgm:cxn modelId="{A6F4D88B-0606-4498-A4BD-4E5C49470968}" type="presParOf" srcId="{08E8488E-17A1-4932-A695-02157AD3777F}" destId="{ABDED3F2-BE05-49B6-8855-ABE0C9BCEA7D}" srcOrd="5" destOrd="0" presId="urn:microsoft.com/office/officeart/2005/8/layout/arrow2"/>
    <dgm:cxn modelId="{76C3D1F6-784A-452C-8713-2A7ED95C8A76}" type="presParOf" srcId="{08E8488E-17A1-4932-A695-02157AD3777F}" destId="{1DA2E54E-BA0B-4B6B-8C7F-93CE830425F4}" srcOrd="6" destOrd="0" presId="urn:microsoft.com/office/officeart/2005/8/layout/arrow2"/>
    <dgm:cxn modelId="{8BCBF15E-3C3B-4BCC-815A-7BB2A88CEE39}" type="presParOf" srcId="{08E8488E-17A1-4932-A695-02157AD3777F}" destId="{C421AE52-8870-41B4-9D04-F84B371F0BE1}" srcOrd="7" destOrd="0" presId="urn:microsoft.com/office/officeart/2005/8/layout/arrow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BC364-81B1-4B4B-A09B-E5B900E9C0ED}">
      <dsp:nvSpPr>
        <dsp:cNvPr id="0" name=""/>
        <dsp:cNvSpPr/>
      </dsp:nvSpPr>
      <dsp:spPr>
        <a:xfrm>
          <a:off x="821521" y="0"/>
          <a:ext cx="2904100" cy="181506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71D4A0-6822-4437-A2FF-E2F2DA90A4C8}">
      <dsp:nvSpPr>
        <dsp:cNvPr id="0" name=""/>
        <dsp:cNvSpPr/>
      </dsp:nvSpPr>
      <dsp:spPr>
        <a:xfrm>
          <a:off x="1107575" y="1349680"/>
          <a:ext cx="66794" cy="667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7FE153-9889-4502-92DF-757A4C1B8BE4}">
      <dsp:nvSpPr>
        <dsp:cNvPr id="0" name=""/>
        <dsp:cNvSpPr/>
      </dsp:nvSpPr>
      <dsp:spPr>
        <a:xfrm>
          <a:off x="1140972" y="1383078"/>
          <a:ext cx="496601" cy="431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93" tIns="0" rIns="0" bIns="0" numCol="1" spcCol="1270" anchor="t" anchorCtr="0">
          <a:noAutofit/>
        </a:bodyPr>
        <a:lstStyle/>
        <a:p>
          <a:pPr marL="0" lvl="0" indent="0" algn="l" defTabSz="622300">
            <a:lnSpc>
              <a:spcPct val="90000"/>
            </a:lnSpc>
            <a:spcBef>
              <a:spcPct val="0"/>
            </a:spcBef>
            <a:spcAft>
              <a:spcPct val="35000"/>
            </a:spcAft>
            <a:buNone/>
          </a:pPr>
          <a:r>
            <a:rPr lang="en-US" sz="1400" kern="1200" dirty="0"/>
            <a:t>Lab based</a:t>
          </a:r>
        </a:p>
      </dsp:txBody>
      <dsp:txXfrm>
        <a:off x="1140972" y="1383078"/>
        <a:ext cx="496601" cy="431984"/>
      </dsp:txXfrm>
    </dsp:sp>
    <dsp:sp modelId="{3AD87ABD-3D40-4DD2-915C-343E4D5D655B}">
      <dsp:nvSpPr>
        <dsp:cNvPr id="0" name=""/>
        <dsp:cNvSpPr/>
      </dsp:nvSpPr>
      <dsp:spPr>
        <a:xfrm>
          <a:off x="1579491" y="927497"/>
          <a:ext cx="116164" cy="1161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B2ACC-F470-46A4-B5AB-E85968094CC5}">
      <dsp:nvSpPr>
        <dsp:cNvPr id="0" name=""/>
        <dsp:cNvSpPr/>
      </dsp:nvSpPr>
      <dsp:spPr>
        <a:xfrm>
          <a:off x="1637573" y="985579"/>
          <a:ext cx="609861" cy="829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53" tIns="0" rIns="0" bIns="0" numCol="1" spcCol="1270" anchor="t" anchorCtr="0">
          <a:noAutofit/>
        </a:bodyPr>
        <a:lstStyle/>
        <a:p>
          <a:pPr marL="0" lvl="0" indent="0" algn="l" defTabSz="577850">
            <a:lnSpc>
              <a:spcPct val="90000"/>
            </a:lnSpc>
            <a:spcBef>
              <a:spcPct val="0"/>
            </a:spcBef>
            <a:spcAft>
              <a:spcPct val="35000"/>
            </a:spcAft>
            <a:buNone/>
          </a:pPr>
          <a:r>
            <a:rPr lang="en-US" sz="1300" kern="1200" dirty="0"/>
            <a:t>Field based</a:t>
          </a:r>
        </a:p>
        <a:p>
          <a:pPr marL="57150" lvl="1" indent="-57150" algn="l" defTabSz="400050">
            <a:lnSpc>
              <a:spcPct val="90000"/>
            </a:lnSpc>
            <a:spcBef>
              <a:spcPct val="0"/>
            </a:spcBef>
            <a:spcAft>
              <a:spcPct val="15000"/>
            </a:spcAft>
            <a:buChar char="•"/>
          </a:pPr>
          <a:r>
            <a:rPr lang="en-US" sz="900" kern="1200" dirty="0"/>
            <a:t>10s Subjects</a:t>
          </a:r>
        </a:p>
      </dsp:txBody>
      <dsp:txXfrm>
        <a:off x="1637573" y="985579"/>
        <a:ext cx="609861" cy="829483"/>
      </dsp:txXfrm>
    </dsp:sp>
    <dsp:sp modelId="{4B886EAF-35CF-4C1E-A8C7-1C46D175E67E}">
      <dsp:nvSpPr>
        <dsp:cNvPr id="0" name=""/>
        <dsp:cNvSpPr/>
      </dsp:nvSpPr>
      <dsp:spPr>
        <a:xfrm>
          <a:off x="2182092" y="616395"/>
          <a:ext cx="153917" cy="1539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ED3F2-BE05-49B6-8855-ABE0C9BCEA7D}">
      <dsp:nvSpPr>
        <dsp:cNvPr id="0" name=""/>
        <dsp:cNvSpPr/>
      </dsp:nvSpPr>
      <dsp:spPr>
        <a:xfrm>
          <a:off x="2191716" y="693354"/>
          <a:ext cx="892165" cy="1121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58" tIns="0" rIns="0" bIns="0" numCol="1" spcCol="1270" anchor="t" anchorCtr="0">
          <a:noAutofit/>
        </a:bodyPr>
        <a:lstStyle/>
        <a:p>
          <a:pPr marL="0" lvl="0" indent="0" algn="l" defTabSz="577850">
            <a:lnSpc>
              <a:spcPct val="90000"/>
            </a:lnSpc>
            <a:spcBef>
              <a:spcPct val="0"/>
            </a:spcBef>
            <a:spcAft>
              <a:spcPct val="35000"/>
            </a:spcAft>
            <a:buNone/>
          </a:pPr>
          <a:r>
            <a:rPr lang="en-US" sz="1300" kern="1200" dirty="0"/>
            <a:t>Internet</a:t>
          </a:r>
        </a:p>
        <a:p>
          <a:pPr marL="57150" lvl="1" indent="-57150" algn="l" defTabSz="444500">
            <a:lnSpc>
              <a:spcPct val="90000"/>
            </a:lnSpc>
            <a:spcBef>
              <a:spcPct val="0"/>
            </a:spcBef>
            <a:spcAft>
              <a:spcPct val="15000"/>
            </a:spcAft>
            <a:buChar char="•"/>
          </a:pPr>
          <a:r>
            <a:rPr lang="en-US" sz="1000" kern="1200" dirty="0"/>
            <a:t>Wearables</a:t>
          </a:r>
        </a:p>
        <a:p>
          <a:pPr marL="57150" lvl="1" indent="-57150" algn="l" defTabSz="444500">
            <a:lnSpc>
              <a:spcPct val="90000"/>
            </a:lnSpc>
            <a:spcBef>
              <a:spcPct val="0"/>
            </a:spcBef>
            <a:spcAft>
              <a:spcPct val="15000"/>
            </a:spcAft>
            <a:buChar char="•"/>
          </a:pPr>
          <a:r>
            <a:rPr lang="en-US" sz="1000" kern="1200" dirty="0"/>
            <a:t>100s Subjects</a:t>
          </a:r>
        </a:p>
      </dsp:txBody>
      <dsp:txXfrm>
        <a:off x="2191716" y="693354"/>
        <a:ext cx="892165" cy="1121708"/>
      </dsp:txXfrm>
    </dsp:sp>
    <dsp:sp modelId="{1DA2E54E-BA0B-4B6B-8C7F-93CE830425F4}">
      <dsp:nvSpPr>
        <dsp:cNvPr id="0" name=""/>
        <dsp:cNvSpPr/>
      </dsp:nvSpPr>
      <dsp:spPr>
        <a:xfrm>
          <a:off x="2838419" y="410567"/>
          <a:ext cx="206191" cy="2061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1AE52-8870-41B4-9D04-F84B371F0BE1}">
      <dsp:nvSpPr>
        <dsp:cNvPr id="0" name=""/>
        <dsp:cNvSpPr/>
      </dsp:nvSpPr>
      <dsp:spPr>
        <a:xfrm>
          <a:off x="3003714" y="513662"/>
          <a:ext cx="925000" cy="130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56" tIns="0" rIns="0" bIns="0" numCol="1" spcCol="1270" anchor="t" anchorCtr="0">
          <a:noAutofit/>
        </a:bodyPr>
        <a:lstStyle/>
        <a:p>
          <a:pPr marL="0" lvl="0" indent="0" algn="l" defTabSz="577850">
            <a:lnSpc>
              <a:spcPct val="90000"/>
            </a:lnSpc>
            <a:spcBef>
              <a:spcPct val="0"/>
            </a:spcBef>
            <a:spcAft>
              <a:spcPct val="35000"/>
            </a:spcAft>
            <a:buNone/>
          </a:pPr>
          <a:r>
            <a:rPr lang="en-US" sz="1300" kern="1200" dirty="0"/>
            <a:t>Internet 2.0</a:t>
          </a:r>
        </a:p>
        <a:p>
          <a:pPr marL="57150" lvl="1" indent="-57150" algn="l" defTabSz="444500">
            <a:lnSpc>
              <a:spcPct val="90000"/>
            </a:lnSpc>
            <a:spcBef>
              <a:spcPct val="0"/>
            </a:spcBef>
            <a:spcAft>
              <a:spcPct val="15000"/>
            </a:spcAft>
            <a:buChar char="•"/>
          </a:pPr>
          <a:r>
            <a:rPr lang="en-US" sz="1000" kern="1200" dirty="0"/>
            <a:t>Voice</a:t>
          </a:r>
        </a:p>
        <a:p>
          <a:pPr marL="57150" lvl="1" indent="-57150" algn="l" defTabSz="444500">
            <a:lnSpc>
              <a:spcPct val="90000"/>
            </a:lnSpc>
            <a:spcBef>
              <a:spcPct val="0"/>
            </a:spcBef>
            <a:spcAft>
              <a:spcPct val="15000"/>
            </a:spcAft>
            <a:buChar char="•"/>
          </a:pPr>
          <a:r>
            <a:rPr lang="en-US" sz="1000" kern="1200" dirty="0"/>
            <a:t>Camera</a:t>
          </a:r>
        </a:p>
        <a:p>
          <a:pPr marL="57150" lvl="1" indent="-57150" algn="l" defTabSz="444500">
            <a:lnSpc>
              <a:spcPct val="90000"/>
            </a:lnSpc>
            <a:spcBef>
              <a:spcPct val="0"/>
            </a:spcBef>
            <a:spcAft>
              <a:spcPct val="15000"/>
            </a:spcAft>
            <a:buChar char="•"/>
          </a:pPr>
          <a:r>
            <a:rPr lang="en-US" sz="1000" kern="1200" dirty="0"/>
            <a:t>10,000s Subjects</a:t>
          </a:r>
        </a:p>
      </dsp:txBody>
      <dsp:txXfrm>
        <a:off x="3003714" y="513662"/>
        <a:ext cx="925000" cy="130140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DC2BA-67AB-4928-B5F7-FE0B57DF2DB6}" type="datetimeFigureOut">
              <a:rPr lang="en-US" smtClean="0"/>
              <a:t>11/23/2017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19380-35C9-416D-9103-0207A7C2A57D}" type="slidenum">
              <a:rPr lang="en-US" smtClean="0"/>
              <a:t>‹#›</a:t>
            </a:fld>
            <a:endParaRPr lang="en-US"/>
          </a:p>
        </p:txBody>
      </p:sp>
    </p:spTree>
    <p:extLst>
      <p:ext uri="{BB962C8B-B14F-4D97-AF65-F5344CB8AC3E}">
        <p14:creationId xmlns:p14="http://schemas.microsoft.com/office/powerpoint/2010/main" val="386679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600" dirty="0"/>
              <a:t>Research:</a:t>
            </a:r>
          </a:p>
          <a:p>
            <a:pPr algn="just"/>
            <a:endParaRPr lang="en-US" sz="1600" dirty="0"/>
          </a:p>
          <a:p>
            <a:pPr algn="just"/>
            <a:r>
              <a:rPr lang="en-US" sz="1200" b="1" kern="1200" dirty="0">
                <a:solidFill>
                  <a:schemeClr val="tx1"/>
                </a:solidFill>
                <a:effectLst/>
                <a:latin typeface="+mn-lt"/>
                <a:ea typeface="+mn-ea"/>
                <a:cs typeface="+mn-cs"/>
              </a:rPr>
              <a:t>Pervasive web systems</a:t>
            </a:r>
            <a:endParaRPr lang="en-US" sz="1200" dirty="0"/>
          </a:p>
          <a:p>
            <a:pPr algn="just"/>
            <a:r>
              <a:rPr lang="en-US" sz="1200" dirty="0"/>
              <a:t>Fibers are universally ubiquitous in manmade objects, such as clothes and furniture. They are often a base component of reinforced composites. Moreover, optical fibers wrap the Earth in a dense web of telecommunication cables, overall one billion miles long. We are transforming the fiber into a functional device, to make it not only pervasive, but also intelligent. Ability to incorporate functional materials and morphologies into a thermally drawn preform results in integrated </a:t>
            </a:r>
            <a:r>
              <a:rPr lang="en-US" sz="1200" dirty="0" err="1"/>
              <a:t>nano</a:t>
            </a:r>
            <a:r>
              <a:rPr lang="en-US" sz="1200" dirty="0"/>
              <a:t>-devices packed with micrometric pitch into a multiple-kilometers long fiber. Such fibers can listen, watch, palp, smell and taste their surroundings, communicating those sensations to a remote computer. Results of the research in the area of pervasive web systems is applicable to multiple technological areas, such as remote and distributed pollutants detection, psychophysiological monitoring and management, energy harvesting, ultrasonic imaging etc. </a:t>
            </a:r>
          </a:p>
          <a:p>
            <a:endParaRPr lang="en-US" dirty="0"/>
          </a:p>
          <a:p>
            <a:pPr marL="0" algn="just" defTabSz="914400" rtl="0" eaLnBrk="1" latinLnBrk="0" hangingPunct="1"/>
            <a:r>
              <a:rPr lang="en-US" sz="1200" b="1" kern="1200" dirty="0">
                <a:solidFill>
                  <a:schemeClr val="tx1"/>
                </a:solidFill>
                <a:effectLst/>
                <a:latin typeface="+mn-lt"/>
                <a:ea typeface="+mn-ea"/>
                <a:cs typeface="+mn-cs"/>
              </a:rPr>
              <a:t>In-fiber fluid dynamics</a:t>
            </a:r>
            <a:endParaRPr lang="en-US" dirty="0">
              <a:latin typeface="Calibri" panose="020F0502020204030204" pitchFamily="34" charset="0"/>
              <a:ea typeface="Calibri" panose="020F0502020204030204" pitchFamily="34" charset="0"/>
              <a:cs typeface="Arial" panose="020B0604020202020204" pitchFamily="34" charset="0"/>
            </a:endParaRPr>
          </a:p>
          <a:p>
            <a:pPr algn="just"/>
            <a:r>
              <a:rPr lang="en-US" dirty="0">
                <a:latin typeface="Calibri" panose="020F0502020204030204" pitchFamily="34" charset="0"/>
                <a:ea typeface="Calibri" panose="020F0502020204030204" pitchFamily="34" charset="0"/>
                <a:cs typeface="Arial" panose="020B0604020202020204" pitchFamily="34" charset="0"/>
              </a:rPr>
              <a:t>Monolithic </a:t>
            </a:r>
            <a:r>
              <a:rPr lang="en-US" dirty="0" err="1">
                <a:latin typeface="Calibri" panose="020F0502020204030204" pitchFamily="34" charset="0"/>
                <a:ea typeface="Calibri" panose="020F0502020204030204" pitchFamily="34" charset="0"/>
                <a:cs typeface="Arial" panose="020B0604020202020204" pitchFamily="34" charset="0"/>
              </a:rPr>
              <a:t>multimaterial</a:t>
            </a:r>
            <a:r>
              <a:rPr lang="en-US" dirty="0">
                <a:latin typeface="Calibri" panose="020F0502020204030204" pitchFamily="34" charset="0"/>
                <a:ea typeface="Calibri" panose="020F0502020204030204" pitchFamily="34" charset="0"/>
                <a:cs typeface="Arial" panose="020B0604020202020204" pitchFamily="34" charset="0"/>
              </a:rPr>
              <a:t> fiber-device is a result of a sequence of liquid phase material processing steps, such as a thermal draw of a preform and an axial pattering of fiber cores by means of a controlled capillary instability. While control over the fluid dynamics is essential for a device fabrication, the vice-versa is true as well: the </a:t>
            </a:r>
            <a:r>
              <a:rPr lang="en-US" dirty="0" err="1">
                <a:latin typeface="Calibri" panose="020F0502020204030204" pitchFamily="34" charset="0"/>
                <a:ea typeface="Calibri" panose="020F0502020204030204" pitchFamily="34" charset="0"/>
                <a:cs typeface="Arial" panose="020B0604020202020204" pitchFamily="34" charset="0"/>
              </a:rPr>
              <a:t>multimaterial</a:t>
            </a:r>
            <a:r>
              <a:rPr lang="en-US" dirty="0">
                <a:latin typeface="Calibri" panose="020F0502020204030204" pitchFamily="34" charset="0"/>
                <a:ea typeface="Calibri" panose="020F0502020204030204" pitchFamily="34" charset="0"/>
                <a:cs typeface="Arial" panose="020B0604020202020204" pitchFamily="34" charset="0"/>
              </a:rPr>
              <a:t> fiber is a fascinating playground for generating a new knowledge in fluid dynamics. The most familiar of fluid dynamic phenomena is, likely, the jetting in a water tap stream: an intact stream of water emerging from the faucet eventually breaks up into a necklace of spheres, due to the tendency for the surface-area minimization. When promoted in a </a:t>
            </a:r>
            <a:r>
              <a:rPr lang="en-US" dirty="0" err="1">
                <a:latin typeface="Calibri" panose="020F0502020204030204" pitchFamily="34" charset="0"/>
                <a:ea typeface="Calibri" panose="020F0502020204030204" pitchFamily="34" charset="0"/>
                <a:cs typeface="Arial" panose="020B0604020202020204" pitchFamily="34" charset="0"/>
              </a:rPr>
              <a:t>multimaterial</a:t>
            </a:r>
            <a:r>
              <a:rPr lang="en-US" dirty="0">
                <a:latin typeface="Calibri" panose="020F0502020204030204" pitchFamily="34" charset="0"/>
                <a:ea typeface="Calibri" panose="020F0502020204030204" pitchFamily="34" charset="0"/>
                <a:cs typeface="Arial" panose="020B0604020202020204" pitchFamily="34" charset="0"/>
              </a:rPr>
              <a:t> fiber by its liquefaction at elevated temperatures, the dynamic behavior of fluids becomes much more complex than this basic phenomenon. Combination of materials of various viscosities and interfacial energies in a predefined complex architecture, where multiple threads, while axially uniform, greatly vary in their cross sectional dimensions and geometries, results in a multitude of coupled capillary instability processes. Evolution of these processes can be halted at any desired moment by cooling the fiber, and the captured geometrical configuration can be thoroughly investigated. Thus, </a:t>
            </a:r>
            <a:r>
              <a:rPr lang="en-US" dirty="0" err="1">
                <a:latin typeface="Calibri" panose="020F0502020204030204" pitchFamily="34" charset="0"/>
                <a:ea typeface="Calibri" panose="020F0502020204030204" pitchFamily="34" charset="0"/>
                <a:cs typeface="Arial" panose="020B0604020202020204" pitchFamily="34" charset="0"/>
              </a:rPr>
              <a:t>multimaterial</a:t>
            </a:r>
            <a:r>
              <a:rPr lang="en-US" dirty="0">
                <a:latin typeface="Calibri" panose="020F0502020204030204" pitchFamily="34" charset="0"/>
                <a:ea typeface="Calibri" panose="020F0502020204030204" pitchFamily="34" charset="0"/>
                <a:cs typeface="Arial" panose="020B0604020202020204" pitchFamily="34" charset="0"/>
              </a:rPr>
              <a:t> fiber is a powerful physical simulator for investigation of time-evolving </a:t>
            </a:r>
            <a:r>
              <a:rPr lang="en-US" dirty="0" err="1">
                <a:latin typeface="Calibri" panose="020F0502020204030204" pitchFamily="34" charset="0"/>
                <a:ea typeface="Calibri" panose="020F0502020204030204" pitchFamily="34" charset="0"/>
                <a:cs typeface="Arial" panose="020B0604020202020204" pitchFamily="34" charset="0"/>
              </a:rPr>
              <a:t>Navier</a:t>
            </a:r>
            <a:r>
              <a:rPr lang="en-US" dirty="0">
                <a:latin typeface="Calibri" panose="020F0502020204030204" pitchFamily="34" charset="0"/>
                <a:ea typeface="Calibri" panose="020F0502020204030204" pitchFamily="34" charset="0"/>
                <a:cs typeface="Arial" panose="020B0604020202020204" pitchFamily="34" charset="0"/>
              </a:rPr>
              <a:t>–Stokes equations.</a:t>
            </a:r>
            <a:endParaRPr lang="en-US" dirty="0"/>
          </a:p>
          <a:p>
            <a:endParaRPr lang="en-US" dirty="0"/>
          </a:p>
          <a:p>
            <a:r>
              <a:rPr lang="en-US" sz="1200" b="1" kern="1200" dirty="0">
                <a:solidFill>
                  <a:schemeClr val="tx1"/>
                </a:solidFill>
                <a:effectLst/>
                <a:latin typeface="+mn-lt"/>
                <a:ea typeface="+mn-ea"/>
                <a:cs typeface="+mn-cs"/>
              </a:rPr>
              <a:t>Recursive fiber-device 3D printing</a:t>
            </a:r>
          </a:p>
          <a:p>
            <a:r>
              <a:rPr lang="en-US" sz="1200" kern="1200" dirty="0">
                <a:solidFill>
                  <a:schemeClr val="tx1"/>
                </a:solidFill>
                <a:effectLst/>
                <a:latin typeface="+mn-lt"/>
                <a:ea typeface="+mn-ea"/>
                <a:cs typeface="+mn-cs"/>
              </a:rPr>
              <a:t>Functional complexity of the fiber device largely correlates the architectural flexibility of the fiber preform. Monolithic and precise Direct Digital Manufacturing of fiber preforms is a key factor for enabling Moor’s law dynamics in the realm of functional fibers and fabrics. Recent advances in additive manufacturing in silica glass enable for the first time taking a CAD-CAM approach to the fiber preform design and manufacturing. Taking a recursive manufacturing approach, the fiber resulting from a thermal draw of 3D printed preform embedding devices with active functionalities, can be used as a feedstock for 3D printing fiber-based scaffolds with active sensing and microfluidic modalities for biomedical and tissue engineering applications.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Fiber-enabled tissue engineering </a:t>
            </a:r>
          </a:p>
          <a:p>
            <a:r>
              <a:rPr lang="en-US" sz="1200" kern="1200" dirty="0">
                <a:solidFill>
                  <a:schemeClr val="tx1"/>
                </a:solidFill>
                <a:effectLst/>
                <a:latin typeface="+mn-lt"/>
                <a:ea typeface="+mn-ea"/>
                <a:cs typeface="+mn-cs"/>
              </a:rPr>
              <a:t>Fibers made of biocompatible materials that have a thin and flexible form factor fit the metabolic and the mechanical properties of the living tissue. Thus, they can create intimate contact with living media without promoting a development of a scar tissue. Embedding stress and temperature sensors, such fiber-based scaffolds can monitor the “happiness” of the surrounding tissue. Moreover, spheres of noble metals, such as gold or platinum, created by capillary instability and contacted by electrodes running along the fiber inside the cladding, can serve as electrical attachment and stimulation ports, while semiconducting devices can sense the electrical and the optical response of the cells to such stimulation. Microfluidic channels in the fiber find their use in nutrition, drugs and growth agents’ delivery, and in enhancing the oxygen perfusion into the tissue. Fiber-tissue hybrids can find their use in multiple applications in biomedicine, bioelectronics, bio-printing, and tissue engineering.</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AF9E033-5C97-47DB-B3C9-EA5F0411A9C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1506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solidFill>
                  <a:prstClr val="black"/>
                </a:solidFill>
                <a:latin typeface="Verdana" pitchFamily="34" charset="0"/>
              </a:rPr>
              <a:pPr/>
              <a:t>5</a:t>
            </a:fld>
            <a:endParaRPr lang="en-US">
              <a:solidFill>
                <a:prstClr val="black"/>
              </a:solidFill>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42770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Tissues,</a:t>
            </a:r>
            <a:r>
              <a:rPr lang="en-US" baseline="0" dirty="0"/>
              <a:t> including cancer, are complex, self-organizing systems. </a:t>
            </a:r>
          </a:p>
          <a:p>
            <a:r>
              <a:rPr lang="en-US" dirty="0"/>
              <a:t>Cancer is a complex system – treatments perturb this complex system, results can be surprising</a:t>
            </a:r>
          </a:p>
          <a:p>
            <a:pPr lvl="1"/>
            <a:r>
              <a:rPr lang="en-US" dirty="0"/>
              <a:t>Classic example: anti-angiogenic therapy</a:t>
            </a:r>
          </a:p>
          <a:p>
            <a:pPr lvl="1"/>
            <a:r>
              <a:rPr lang="en-US" dirty="0"/>
              <a:t>Mechanistic simulations can help us get new insights</a:t>
            </a:r>
          </a:p>
          <a:p>
            <a:endParaRPr lang="en-US" dirty="0"/>
          </a:p>
        </p:txBody>
      </p:sp>
      <p:sp>
        <p:nvSpPr>
          <p:cNvPr id="4" name="Slide Number Placeholder 3"/>
          <p:cNvSpPr>
            <a:spLocks noGrp="1"/>
          </p:cNvSpPr>
          <p:nvPr>
            <p:ph type="sldNum" sz="quarter" idx="10"/>
          </p:nvPr>
        </p:nvSpPr>
        <p:spPr/>
        <p:txBody>
          <a:bodyPr/>
          <a:lstStyle/>
          <a:p>
            <a:pPr>
              <a:defRPr/>
            </a:pPr>
            <a:fld id="{D85F35A6-42B8-4D93-8810-66EDA7932597}" type="slidenum">
              <a:rPr lang="en-US" altLang="en-US" smtClean="0">
                <a:solidFill>
                  <a:srgbClr val="000000"/>
                </a:solidFill>
              </a:rPr>
              <a:pPr>
                <a:defRPr/>
              </a:pPr>
              <a:t>7</a:t>
            </a:fld>
            <a:endParaRPr lang="en-US" altLang="en-US">
              <a:solidFill>
                <a:srgbClr val="000000"/>
              </a:solidFill>
            </a:endParaRPr>
          </a:p>
        </p:txBody>
      </p:sp>
    </p:spTree>
    <p:extLst>
      <p:ext uri="{BB962C8B-B14F-4D97-AF65-F5344CB8AC3E}">
        <p14:creationId xmlns:p14="http://schemas.microsoft.com/office/powerpoint/2010/main" val="390127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2B9697-397E-4EFD-A4D0-E255CEEB9052}"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C94D1-9299-4185-85E3-28CABB9D74BB}" type="slidenum">
              <a:rPr lang="en-US" smtClean="0"/>
              <a:t>‹#›</a:t>
            </a:fld>
            <a:endParaRPr lang="en-US"/>
          </a:p>
        </p:txBody>
      </p:sp>
    </p:spTree>
    <p:extLst>
      <p:ext uri="{BB962C8B-B14F-4D97-AF65-F5344CB8AC3E}">
        <p14:creationId xmlns:p14="http://schemas.microsoft.com/office/powerpoint/2010/main" val="3726186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2B9697-397E-4EFD-A4D0-E255CEEB9052}"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C94D1-9299-4185-85E3-28CABB9D74BB}" type="slidenum">
              <a:rPr lang="en-US" smtClean="0"/>
              <a:t>‹#›</a:t>
            </a:fld>
            <a:endParaRPr lang="en-US"/>
          </a:p>
        </p:txBody>
      </p:sp>
    </p:spTree>
    <p:extLst>
      <p:ext uri="{BB962C8B-B14F-4D97-AF65-F5344CB8AC3E}">
        <p14:creationId xmlns:p14="http://schemas.microsoft.com/office/powerpoint/2010/main" val="136625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2B9697-397E-4EFD-A4D0-E255CEEB9052}"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C94D1-9299-4185-85E3-28CABB9D74BB}" type="slidenum">
              <a:rPr lang="en-US" smtClean="0"/>
              <a:t>‹#›</a:t>
            </a:fld>
            <a:endParaRPr lang="en-US"/>
          </a:p>
        </p:txBody>
      </p:sp>
    </p:spTree>
    <p:extLst>
      <p:ext uri="{BB962C8B-B14F-4D97-AF65-F5344CB8AC3E}">
        <p14:creationId xmlns:p14="http://schemas.microsoft.com/office/powerpoint/2010/main" val="3748288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7"/>
          <p:cNvSpPr txBox="1">
            <a:spLocks noChangeArrowheads="1"/>
          </p:cNvSpPr>
          <p:nvPr userDrawn="1"/>
        </p:nvSpPr>
        <p:spPr bwMode="auto">
          <a:xfrm>
            <a:off x="2438400" y="4469736"/>
            <a:ext cx="731520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defRPr/>
            </a:pPr>
            <a:r>
              <a:rPr lang="en-US" altLang="en-US" sz="2000" i="0" dirty="0">
                <a:solidFill>
                  <a:srgbClr val="000000"/>
                </a:solidFill>
              </a:rPr>
              <a:t>Intelligent Systems Engineering</a:t>
            </a:r>
          </a:p>
          <a:p>
            <a:pPr algn="ctr" eaLnBrk="0" fontAlgn="base" hangingPunct="0">
              <a:spcBef>
                <a:spcPct val="0"/>
              </a:spcBef>
              <a:spcAft>
                <a:spcPct val="0"/>
              </a:spcAft>
              <a:defRPr/>
            </a:pPr>
            <a:r>
              <a:rPr lang="en-US" altLang="en-US" sz="2000" i="0" dirty="0">
                <a:solidFill>
                  <a:srgbClr val="000000"/>
                </a:solidFill>
              </a:rPr>
              <a:t>Indiana University</a:t>
            </a:r>
          </a:p>
        </p:txBody>
      </p:sp>
      <p:sp>
        <p:nvSpPr>
          <p:cNvPr id="7" name="Text Placeholder 6"/>
          <p:cNvSpPr>
            <a:spLocks noGrp="1"/>
          </p:cNvSpPr>
          <p:nvPr>
            <p:ph type="body" sz="quarter" idx="10" hasCustomPrompt="1"/>
          </p:nvPr>
        </p:nvSpPr>
        <p:spPr>
          <a:xfrm>
            <a:off x="609600" y="384048"/>
            <a:ext cx="10972800" cy="3200400"/>
          </a:xfrm>
        </p:spPr>
        <p:txBody>
          <a:bodyPr/>
          <a:lstStyle>
            <a:lvl1pPr marL="0" indent="0" algn="ctr">
              <a:buFontTx/>
              <a:buNone/>
              <a:defRPr sz="4800" b="1">
                <a:solidFill>
                  <a:schemeClr val="accent1"/>
                </a:solidFill>
              </a:defRPr>
            </a:lvl1pPr>
            <a:lvl2pPr marL="457200" indent="0">
              <a:buFontTx/>
              <a:buNone/>
              <a:defRPr sz="4800" b="1"/>
            </a:lvl2pPr>
            <a:lvl3pPr marL="914400" indent="0">
              <a:buFontTx/>
              <a:buNone/>
              <a:defRPr sz="4800" b="1"/>
            </a:lvl3pPr>
            <a:lvl4pPr marL="1371600" indent="0">
              <a:buFontTx/>
              <a:buNone/>
              <a:defRPr sz="4800" b="1"/>
            </a:lvl4pPr>
            <a:lvl5pPr marL="1828800" indent="0">
              <a:buFontTx/>
              <a:buNone/>
              <a:defRPr sz="4800" b="1"/>
            </a:lvl5pPr>
          </a:lstStyle>
          <a:p>
            <a:pPr lvl="0"/>
            <a:r>
              <a:rPr lang="en-US" dirty="0"/>
              <a:t>Insert title here!</a:t>
            </a:r>
          </a:p>
        </p:txBody>
      </p:sp>
      <p:sp>
        <p:nvSpPr>
          <p:cNvPr id="5" name="Text Placeholder 4"/>
          <p:cNvSpPr>
            <a:spLocks noGrp="1"/>
          </p:cNvSpPr>
          <p:nvPr>
            <p:ph type="body" sz="quarter" idx="11" hasCustomPrompt="1"/>
          </p:nvPr>
        </p:nvSpPr>
        <p:spPr>
          <a:xfrm>
            <a:off x="3962400" y="5461476"/>
            <a:ext cx="4267200" cy="548640"/>
          </a:xfrm>
        </p:spPr>
        <p:txBody>
          <a:bodyPr anchor="ctr"/>
          <a:lstStyle>
            <a:lvl1pPr marL="0" indent="0" algn="ctr">
              <a:buNone/>
              <a:defRPr/>
            </a:lvl1pPr>
            <a:lvl2pPr marL="284162" indent="0">
              <a:buNone/>
              <a:defRPr/>
            </a:lvl2pPr>
            <a:lvl3pPr marL="574675" indent="0">
              <a:buNone/>
              <a:defRPr/>
            </a:lvl3pPr>
            <a:lvl4pPr marL="852487" indent="0">
              <a:buNone/>
              <a:defRPr/>
            </a:lvl4pPr>
            <a:lvl5pPr marL="1143000" indent="0">
              <a:buNone/>
              <a:defRPr/>
            </a:lvl5pPr>
          </a:lstStyle>
          <a:p>
            <a:pPr lvl="0"/>
            <a:r>
              <a:rPr lang="en-US" dirty="0"/>
              <a:t>Insert date here</a:t>
            </a:r>
          </a:p>
        </p:txBody>
      </p:sp>
      <p:sp>
        <p:nvSpPr>
          <p:cNvPr id="6" name="Text Placeholder 4"/>
          <p:cNvSpPr>
            <a:spLocks noGrp="1"/>
          </p:cNvSpPr>
          <p:nvPr>
            <p:ph type="body" sz="quarter" idx="12" hasCustomPrompt="1"/>
          </p:nvPr>
        </p:nvSpPr>
        <p:spPr>
          <a:xfrm>
            <a:off x="2438400" y="3920384"/>
            <a:ext cx="7315200" cy="548640"/>
          </a:xfrm>
        </p:spPr>
        <p:txBody>
          <a:bodyPr anchor="ctr"/>
          <a:lstStyle>
            <a:lvl1pPr marL="0" indent="0" algn="ctr">
              <a:buNone/>
              <a:defRPr sz="2800" b="0">
                <a:solidFill>
                  <a:schemeClr val="accent1"/>
                </a:solidFill>
              </a:defRPr>
            </a:lvl1pPr>
            <a:lvl2pPr marL="284162" indent="0">
              <a:buNone/>
              <a:defRPr/>
            </a:lvl2pPr>
            <a:lvl3pPr marL="574675" indent="0">
              <a:buNone/>
              <a:defRPr/>
            </a:lvl3pPr>
            <a:lvl4pPr marL="852487" indent="0">
              <a:buNone/>
              <a:defRPr/>
            </a:lvl4pPr>
            <a:lvl5pPr marL="1143000" indent="0">
              <a:buNone/>
              <a:defRPr/>
            </a:lvl5pPr>
          </a:lstStyle>
          <a:p>
            <a:pPr lvl="0"/>
            <a:r>
              <a:rPr lang="en-US" dirty="0"/>
              <a:t>Your Name, </a:t>
            </a:r>
            <a:r>
              <a:rPr lang="en-US" dirty="0" err="1"/>
              <a:t>Ph.D</a:t>
            </a:r>
            <a:endParaRPr lang="en-US" dirty="0"/>
          </a:p>
        </p:txBody>
      </p:sp>
    </p:spTree>
    <p:extLst>
      <p:ext uri="{BB962C8B-B14F-4D97-AF65-F5344CB8AC3E}">
        <p14:creationId xmlns:p14="http://schemas.microsoft.com/office/powerpoint/2010/main" val="2024979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marL="117475" indent="0" algn="ct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0" y="914400"/>
            <a:ext cx="121920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8642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marL="173038" indent="0">
              <a:defRPr/>
            </a:lvl1pPr>
          </a:lstStyle>
          <a:p>
            <a:r>
              <a:rPr lang="en-US" dirty="0"/>
              <a:t>Click to edit Master title style</a:t>
            </a:r>
          </a:p>
        </p:txBody>
      </p:sp>
    </p:spTree>
    <p:extLst>
      <p:ext uri="{BB962C8B-B14F-4D97-AF65-F5344CB8AC3E}">
        <p14:creationId xmlns:p14="http://schemas.microsoft.com/office/powerpoint/2010/main" val="3509369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marL="228600" indent="0">
              <a:defRPr/>
            </a:lvl1pPr>
          </a:lstStyle>
          <a:p>
            <a:r>
              <a:rPr lang="en-US" dirty="0"/>
              <a:t>Click to edit Master title style</a:t>
            </a:r>
          </a:p>
        </p:txBody>
      </p:sp>
      <p:sp>
        <p:nvSpPr>
          <p:cNvPr id="3" name="Content Placeholder 2"/>
          <p:cNvSpPr>
            <a:spLocks noGrp="1"/>
          </p:cNvSpPr>
          <p:nvPr>
            <p:ph idx="1"/>
          </p:nvPr>
        </p:nvSpPr>
        <p:spPr>
          <a:xfrm>
            <a:off x="0" y="914400"/>
            <a:ext cx="60960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096000" y="914400"/>
            <a:ext cx="60960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0807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bigger text area)">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marL="228600" indent="0">
              <a:defRPr/>
            </a:lvl1pPr>
          </a:lstStyle>
          <a:p>
            <a:r>
              <a:rPr lang="en-US" dirty="0"/>
              <a:t>Click to edit Master title style</a:t>
            </a:r>
          </a:p>
        </p:txBody>
      </p:sp>
      <p:sp>
        <p:nvSpPr>
          <p:cNvPr id="3" name="Content Placeholder 2"/>
          <p:cNvSpPr>
            <a:spLocks noGrp="1"/>
          </p:cNvSpPr>
          <p:nvPr>
            <p:ph idx="1"/>
          </p:nvPr>
        </p:nvSpPr>
        <p:spPr>
          <a:xfrm>
            <a:off x="0" y="914400"/>
            <a:ext cx="73152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7315200" y="914400"/>
            <a:ext cx="48768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3641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marL="228600" indent="0">
              <a:defRPr/>
            </a:lvl1pPr>
          </a:lstStyle>
          <a:p>
            <a:r>
              <a:rPr lang="en-US" dirty="0"/>
              <a:t>Click to edit Master title style</a:t>
            </a:r>
          </a:p>
        </p:txBody>
      </p:sp>
      <p:sp>
        <p:nvSpPr>
          <p:cNvPr id="4" name="Content Placeholder 2"/>
          <p:cNvSpPr>
            <a:spLocks noGrp="1"/>
          </p:cNvSpPr>
          <p:nvPr>
            <p:ph idx="10"/>
          </p:nvPr>
        </p:nvSpPr>
        <p:spPr>
          <a:xfrm>
            <a:off x="6096000" y="914400"/>
            <a:ext cx="60960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4327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p>
            <a:r>
              <a:rPr lang="en-US" dirty="0"/>
              <a:t>Click to edit Master title style</a:t>
            </a:r>
          </a:p>
        </p:txBody>
      </p:sp>
      <p:sp>
        <p:nvSpPr>
          <p:cNvPr id="3" name="Content Placeholder 2"/>
          <p:cNvSpPr>
            <a:spLocks noGrp="1"/>
          </p:cNvSpPr>
          <p:nvPr>
            <p:ph idx="1"/>
          </p:nvPr>
        </p:nvSpPr>
        <p:spPr>
          <a:xfrm>
            <a:off x="0" y="914400"/>
            <a:ext cx="60960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610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p>
            <a:r>
              <a:rPr lang="en-US" dirty="0"/>
              <a:t>Click to edit Master title style</a:t>
            </a:r>
          </a:p>
        </p:txBody>
      </p:sp>
      <p:sp>
        <p:nvSpPr>
          <p:cNvPr id="4" name="Content Placeholder 2"/>
          <p:cNvSpPr>
            <a:spLocks noGrp="1"/>
          </p:cNvSpPr>
          <p:nvPr>
            <p:ph idx="10"/>
          </p:nvPr>
        </p:nvSpPr>
        <p:spPr>
          <a:xfrm>
            <a:off x="4876800" y="914400"/>
            <a:ext cx="73152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1008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2B9697-397E-4EFD-A4D0-E255CEEB9052}"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C94D1-9299-4185-85E3-28CABB9D74BB}" type="slidenum">
              <a:rPr lang="en-US" smtClean="0"/>
              <a:t>‹#›</a:t>
            </a:fld>
            <a:endParaRPr lang="en-US"/>
          </a:p>
        </p:txBody>
      </p:sp>
    </p:spTree>
    <p:extLst>
      <p:ext uri="{BB962C8B-B14F-4D97-AF65-F5344CB8AC3E}">
        <p14:creationId xmlns:p14="http://schemas.microsoft.com/office/powerpoint/2010/main" val="220932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p>
            <a:r>
              <a:rPr lang="en-US" dirty="0"/>
              <a:t>Click to edit Master title style</a:t>
            </a:r>
          </a:p>
        </p:txBody>
      </p:sp>
      <p:sp>
        <p:nvSpPr>
          <p:cNvPr id="3" name="Content Placeholder 2"/>
          <p:cNvSpPr>
            <a:spLocks noGrp="1"/>
          </p:cNvSpPr>
          <p:nvPr>
            <p:ph idx="1"/>
          </p:nvPr>
        </p:nvSpPr>
        <p:spPr>
          <a:xfrm>
            <a:off x="0" y="914400"/>
            <a:ext cx="73152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190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only (smal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marL="228600" indent="0">
              <a:defRPr/>
            </a:lvl1pPr>
          </a:lstStyle>
          <a:p>
            <a:r>
              <a:rPr lang="en-US" dirty="0"/>
              <a:t>Click to edit Master title style</a:t>
            </a:r>
          </a:p>
        </p:txBody>
      </p:sp>
      <p:sp>
        <p:nvSpPr>
          <p:cNvPr id="3" name="Content Placeholder 2"/>
          <p:cNvSpPr>
            <a:spLocks noGrp="1"/>
          </p:cNvSpPr>
          <p:nvPr>
            <p:ph idx="1"/>
          </p:nvPr>
        </p:nvSpPr>
        <p:spPr>
          <a:xfrm>
            <a:off x="0" y="914400"/>
            <a:ext cx="48768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7827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only (smal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lvl1pPr marL="228600" indent="0">
              <a:defRPr/>
            </a:lvl1pPr>
          </a:lstStyle>
          <a:p>
            <a:r>
              <a:rPr lang="en-US" dirty="0"/>
              <a:t>Click to edit Master title style</a:t>
            </a:r>
          </a:p>
        </p:txBody>
      </p:sp>
      <p:sp>
        <p:nvSpPr>
          <p:cNvPr id="4" name="Content Placeholder 2"/>
          <p:cNvSpPr>
            <a:spLocks noGrp="1"/>
          </p:cNvSpPr>
          <p:nvPr>
            <p:ph idx="10"/>
          </p:nvPr>
        </p:nvSpPr>
        <p:spPr>
          <a:xfrm>
            <a:off x="7315200" y="914400"/>
            <a:ext cx="48768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6700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124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219200" y="1295400"/>
            <a:ext cx="9753600" cy="3657600"/>
          </a:xfrm>
        </p:spPr>
        <p:txBody>
          <a:bodyPr anchor="ctr"/>
          <a:lstStyle>
            <a:lvl1pPr marL="0" indent="0" algn="ctr">
              <a:buNone/>
              <a:defRPr sz="4000" b="1" baseline="0"/>
            </a:lvl1pPr>
            <a:lvl2pPr marL="284162" indent="0">
              <a:buNone/>
              <a:defRPr/>
            </a:lvl2pPr>
            <a:lvl3pPr marL="574675" indent="0">
              <a:buNone/>
              <a:defRPr/>
            </a:lvl3pPr>
            <a:lvl4pPr marL="852487" indent="0">
              <a:buNone/>
              <a:defRPr/>
            </a:lvl4pPr>
            <a:lvl5pPr marL="1143000" indent="0">
              <a:buNone/>
              <a:defRPr/>
            </a:lvl5pPr>
          </a:lstStyle>
          <a:p>
            <a:pPr lvl="0"/>
            <a:r>
              <a:rPr lang="en-US" dirty="0"/>
              <a:t>Insert transition text … </a:t>
            </a:r>
          </a:p>
        </p:txBody>
      </p:sp>
    </p:spTree>
    <p:extLst>
      <p:ext uri="{BB962C8B-B14F-4D97-AF65-F5344CB8AC3E}">
        <p14:creationId xmlns:p14="http://schemas.microsoft.com/office/powerpoint/2010/main" val="1481290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745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0" y="914400"/>
            <a:ext cx="6096000" cy="5394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lipArt Placeholder 3"/>
          <p:cNvSpPr>
            <a:spLocks noGrp="1"/>
          </p:cNvSpPr>
          <p:nvPr>
            <p:ph type="clipArt" sz="half" idx="2"/>
          </p:nvPr>
        </p:nvSpPr>
        <p:spPr>
          <a:xfrm>
            <a:off x="6096000" y="914400"/>
            <a:ext cx="6096000" cy="5394960"/>
          </a:xfrm>
        </p:spPr>
        <p:txBody>
          <a:bodyPr/>
          <a:lstStyle/>
          <a:p>
            <a:pPr lvl="0"/>
            <a:endParaRPr lang="en-GB" noProof="0" dirty="0"/>
          </a:p>
        </p:txBody>
      </p:sp>
    </p:spTree>
    <p:extLst>
      <p:ext uri="{BB962C8B-B14F-4D97-AF65-F5344CB8AC3E}">
        <p14:creationId xmlns:p14="http://schemas.microsoft.com/office/powerpoint/2010/main" val="34310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0" y="914400"/>
            <a:ext cx="6096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0" y="1554480"/>
            <a:ext cx="6096000" cy="48463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6000" y="914400"/>
            <a:ext cx="6096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096000" y="1554480"/>
            <a:ext cx="6096000" cy="47548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5982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BE1B4-1C57-4BBC-AA86-B79FFD55F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AB778E-CA27-415E-96F2-4404F8A0B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F84AE6-81CF-4475-AB10-0FA56761030B}"/>
              </a:ext>
            </a:extLst>
          </p:cNvPr>
          <p:cNvSpPr>
            <a:spLocks noGrp="1"/>
          </p:cNvSpPr>
          <p:nvPr>
            <p:ph type="dt" sz="half" idx="10"/>
          </p:nvPr>
        </p:nvSpPr>
        <p:spPr/>
        <p:txBody>
          <a:body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731A1E-F86D-4450-AA41-62217F4882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73D352-8132-46FA-B3D4-6EC6236CD70D}"/>
              </a:ext>
            </a:extLst>
          </p:cNvPr>
          <p:cNvSpPr>
            <a:spLocks noGrp="1"/>
          </p:cNvSpPr>
          <p:nvPr>
            <p:ph type="sldNum" sz="quarter" idx="12"/>
          </p:nvPr>
        </p:nvSpPr>
        <p:spPr/>
        <p:txBody>
          <a:body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091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467F1-3D42-4E11-809B-30B7D910E8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0616F1-7DA5-49A4-A83F-7D2BE95D2AF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98663-F16F-4D35-B8B5-AFEB1549FF19}"/>
              </a:ext>
            </a:extLst>
          </p:cNvPr>
          <p:cNvSpPr>
            <a:spLocks noGrp="1"/>
          </p:cNvSpPr>
          <p:nvPr>
            <p:ph type="dt" sz="half" idx="10"/>
          </p:nvPr>
        </p:nvSpPr>
        <p:spPr/>
        <p:txBody>
          <a:body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A94156-F45F-40B4-B8BA-EAD52A2DA5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B752B1-B22F-446E-801C-320B065B3B2D}"/>
              </a:ext>
            </a:extLst>
          </p:cNvPr>
          <p:cNvSpPr>
            <a:spLocks noGrp="1"/>
          </p:cNvSpPr>
          <p:nvPr>
            <p:ph type="sldNum" sz="quarter" idx="12"/>
          </p:nvPr>
        </p:nvSpPr>
        <p:spPr/>
        <p:txBody>
          <a:body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24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2B9697-397E-4EFD-A4D0-E255CEEB9052}"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C94D1-9299-4185-85E3-28CABB9D74BB}" type="slidenum">
              <a:rPr lang="en-US" smtClean="0"/>
              <a:t>‹#›</a:t>
            </a:fld>
            <a:endParaRPr lang="en-US"/>
          </a:p>
        </p:txBody>
      </p:sp>
    </p:spTree>
    <p:extLst>
      <p:ext uri="{BB962C8B-B14F-4D97-AF65-F5344CB8AC3E}">
        <p14:creationId xmlns:p14="http://schemas.microsoft.com/office/powerpoint/2010/main" val="395829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4CDD-7B62-44AE-A961-11F8307C2E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7469ED-072D-4825-BC61-85C48A671F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23A21A-5EA8-4239-91CB-0F17E9559912}"/>
              </a:ext>
            </a:extLst>
          </p:cNvPr>
          <p:cNvSpPr>
            <a:spLocks noGrp="1"/>
          </p:cNvSpPr>
          <p:nvPr>
            <p:ph type="dt" sz="half" idx="10"/>
          </p:nvPr>
        </p:nvSpPr>
        <p:spPr/>
        <p:txBody>
          <a:body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8CE3F5-3A6A-462F-953D-E62CE76CED2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A62684-56C3-49D2-8D9F-F0874C81EB2E}"/>
              </a:ext>
            </a:extLst>
          </p:cNvPr>
          <p:cNvSpPr>
            <a:spLocks noGrp="1"/>
          </p:cNvSpPr>
          <p:nvPr>
            <p:ph type="sldNum" sz="quarter" idx="12"/>
          </p:nvPr>
        </p:nvSpPr>
        <p:spPr/>
        <p:txBody>
          <a:body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87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830DF-2D6E-48DC-92B7-C436ECBDA9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B11749-BDEB-4498-8215-851F1865C15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D58EBC-08CF-4429-B3CD-9DF3FE927E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BB0A4D-B3AD-4A51-877A-656565EF5443}"/>
              </a:ext>
            </a:extLst>
          </p:cNvPr>
          <p:cNvSpPr>
            <a:spLocks noGrp="1"/>
          </p:cNvSpPr>
          <p:nvPr>
            <p:ph type="dt" sz="half" idx="10"/>
          </p:nvPr>
        </p:nvSpPr>
        <p:spPr/>
        <p:txBody>
          <a:body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7D93ED-BD65-48C7-A871-F87D4909F44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2BC6E8D-0172-4086-A003-13CF4DA1F26E}"/>
              </a:ext>
            </a:extLst>
          </p:cNvPr>
          <p:cNvSpPr>
            <a:spLocks noGrp="1"/>
          </p:cNvSpPr>
          <p:nvPr>
            <p:ph type="sldNum" sz="quarter" idx="12"/>
          </p:nvPr>
        </p:nvSpPr>
        <p:spPr/>
        <p:txBody>
          <a:body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630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2205-B637-494D-A738-539BE5F7F8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6D533D-C626-4F8E-B7F5-9162373023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E0E034-265F-4B79-A402-4F601057F9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D5A450-09DA-4289-BA29-1DBD2D6043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235A1E-F643-444B-A7DD-301E519E22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FACCE6-E4E5-48A4-A0EB-8FEDA5CCD6DE}"/>
              </a:ext>
            </a:extLst>
          </p:cNvPr>
          <p:cNvSpPr>
            <a:spLocks noGrp="1"/>
          </p:cNvSpPr>
          <p:nvPr>
            <p:ph type="dt" sz="half" idx="10"/>
          </p:nvPr>
        </p:nvSpPr>
        <p:spPr/>
        <p:txBody>
          <a:body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CF33225-FEA2-4A39-95A0-88B87E44393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387FA01-8A23-4334-AA70-9D4C0DE92F9B}"/>
              </a:ext>
            </a:extLst>
          </p:cNvPr>
          <p:cNvSpPr>
            <a:spLocks noGrp="1"/>
          </p:cNvSpPr>
          <p:nvPr>
            <p:ph type="sldNum" sz="quarter" idx="12"/>
          </p:nvPr>
        </p:nvSpPr>
        <p:spPr/>
        <p:txBody>
          <a:body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16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705F-23DF-4CAB-B4A9-9778EBB678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45EA0F-F1EA-4A72-A7DE-E91E99574BE1}"/>
              </a:ext>
            </a:extLst>
          </p:cNvPr>
          <p:cNvSpPr>
            <a:spLocks noGrp="1"/>
          </p:cNvSpPr>
          <p:nvPr>
            <p:ph type="dt" sz="half" idx="10"/>
          </p:nvPr>
        </p:nvSpPr>
        <p:spPr/>
        <p:txBody>
          <a:body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4133A9-3DA2-49A6-90F4-C2AB883F40C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ADD78B-461D-49A1-815F-A00AC263394F}"/>
              </a:ext>
            </a:extLst>
          </p:cNvPr>
          <p:cNvSpPr>
            <a:spLocks noGrp="1"/>
          </p:cNvSpPr>
          <p:nvPr>
            <p:ph type="sldNum" sz="quarter" idx="12"/>
          </p:nvPr>
        </p:nvSpPr>
        <p:spPr/>
        <p:txBody>
          <a:body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841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BE9954-4862-46FA-9245-31F05A7F70ED}"/>
              </a:ext>
            </a:extLst>
          </p:cNvPr>
          <p:cNvSpPr>
            <a:spLocks noGrp="1"/>
          </p:cNvSpPr>
          <p:nvPr>
            <p:ph type="dt" sz="half" idx="10"/>
          </p:nvPr>
        </p:nvSpPr>
        <p:spPr/>
        <p:txBody>
          <a:body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2BDD1B9-27B0-48CE-A7CB-FF3960F37BF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5DCC5FE-0671-4042-BA53-B7531F283A45}"/>
              </a:ext>
            </a:extLst>
          </p:cNvPr>
          <p:cNvSpPr>
            <a:spLocks noGrp="1"/>
          </p:cNvSpPr>
          <p:nvPr>
            <p:ph type="sldNum" sz="quarter" idx="12"/>
          </p:nvPr>
        </p:nvSpPr>
        <p:spPr/>
        <p:txBody>
          <a:body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479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10AF-806A-4DE3-9B4E-151BDF499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18DA54-8CC3-42B2-9565-DEB18599D5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55BFC2-5424-4070-8D74-46D9CDC89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F800D-72EB-4161-8382-6F1C110C8E71}"/>
              </a:ext>
            </a:extLst>
          </p:cNvPr>
          <p:cNvSpPr>
            <a:spLocks noGrp="1"/>
          </p:cNvSpPr>
          <p:nvPr>
            <p:ph type="dt" sz="half" idx="10"/>
          </p:nvPr>
        </p:nvSpPr>
        <p:spPr/>
        <p:txBody>
          <a:body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823CA1-D3E4-44B2-9E77-2DDF1508F23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182EFFF-00D9-4463-A025-99F08A319B49}"/>
              </a:ext>
            </a:extLst>
          </p:cNvPr>
          <p:cNvSpPr>
            <a:spLocks noGrp="1"/>
          </p:cNvSpPr>
          <p:nvPr>
            <p:ph type="sldNum" sz="quarter" idx="12"/>
          </p:nvPr>
        </p:nvSpPr>
        <p:spPr/>
        <p:txBody>
          <a:body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013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9C81-7CD6-4867-ABE7-14A1BF5F4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67B3A-2133-4A93-B571-946A138878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4C8E4F-CB9A-42D5-87A4-4A2025738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6F11CD-A3D0-47E2-B78A-F1447F2D47C6}"/>
              </a:ext>
            </a:extLst>
          </p:cNvPr>
          <p:cNvSpPr>
            <a:spLocks noGrp="1"/>
          </p:cNvSpPr>
          <p:nvPr>
            <p:ph type="dt" sz="half" idx="10"/>
          </p:nvPr>
        </p:nvSpPr>
        <p:spPr/>
        <p:txBody>
          <a:body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D0651A-ADB0-4AC6-AD15-F07F8DFE521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B00302D-72A8-4B4D-AD3C-A49ADC6F082D}"/>
              </a:ext>
            </a:extLst>
          </p:cNvPr>
          <p:cNvSpPr>
            <a:spLocks noGrp="1"/>
          </p:cNvSpPr>
          <p:nvPr>
            <p:ph type="sldNum" sz="quarter" idx="12"/>
          </p:nvPr>
        </p:nvSpPr>
        <p:spPr/>
        <p:txBody>
          <a:body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615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50A54-B610-44B8-87A5-9A7318ABF7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9761F-3191-43B8-B4F9-7AB475E3AF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15D08-3ED1-4B6F-ADB1-D8431C18C206}"/>
              </a:ext>
            </a:extLst>
          </p:cNvPr>
          <p:cNvSpPr>
            <a:spLocks noGrp="1"/>
          </p:cNvSpPr>
          <p:nvPr>
            <p:ph type="dt" sz="half" idx="10"/>
          </p:nvPr>
        </p:nvSpPr>
        <p:spPr/>
        <p:txBody>
          <a:body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A4243E-D689-4EEA-9EF9-1BA7A935F1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62E466D-D377-4DF9-805D-2E98FFD61FFE}"/>
              </a:ext>
            </a:extLst>
          </p:cNvPr>
          <p:cNvSpPr>
            <a:spLocks noGrp="1"/>
          </p:cNvSpPr>
          <p:nvPr>
            <p:ph type="sldNum" sz="quarter" idx="12"/>
          </p:nvPr>
        </p:nvSpPr>
        <p:spPr/>
        <p:txBody>
          <a:body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02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6DD25-BBD9-4981-A428-A0E8DDF64C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642AFE-20E8-4BC2-9CFF-D523664DC6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C23B4-F5C5-45A5-A253-13D52A957EA9}"/>
              </a:ext>
            </a:extLst>
          </p:cNvPr>
          <p:cNvSpPr>
            <a:spLocks noGrp="1"/>
          </p:cNvSpPr>
          <p:nvPr>
            <p:ph type="dt" sz="half" idx="10"/>
          </p:nvPr>
        </p:nvSpPr>
        <p:spPr/>
        <p:txBody>
          <a:body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8CDDF6-72AD-48CC-AB75-EC0343CFCBA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EF375C-50BF-4A31-8E30-A9364546A658}"/>
              </a:ext>
            </a:extLst>
          </p:cNvPr>
          <p:cNvSpPr>
            <a:spLocks noGrp="1"/>
          </p:cNvSpPr>
          <p:nvPr>
            <p:ph type="sldNum" sz="quarter" idx="12"/>
          </p:nvPr>
        </p:nvSpPr>
        <p:spPr/>
        <p:txBody>
          <a:body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69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2B9697-397E-4EFD-A4D0-E255CEEB9052}"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C94D1-9299-4185-85E3-28CABB9D74BB}" type="slidenum">
              <a:rPr lang="en-US" smtClean="0"/>
              <a:t>‹#›</a:t>
            </a:fld>
            <a:endParaRPr lang="en-US"/>
          </a:p>
        </p:txBody>
      </p:sp>
    </p:spTree>
    <p:extLst>
      <p:ext uri="{BB962C8B-B14F-4D97-AF65-F5344CB8AC3E}">
        <p14:creationId xmlns:p14="http://schemas.microsoft.com/office/powerpoint/2010/main" val="40029453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995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010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016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491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201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566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155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65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134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90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2B9697-397E-4EFD-A4D0-E255CEEB9052}" type="datetimeFigureOut">
              <a:rPr lang="en-US" smtClean="0"/>
              <a:t>11/23/2017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7C94D1-9299-4185-85E3-28CABB9D74BB}" type="slidenum">
              <a:rPr lang="en-US" smtClean="0"/>
              <a:t>‹#›</a:t>
            </a:fld>
            <a:endParaRPr lang="en-US"/>
          </a:p>
        </p:txBody>
      </p:sp>
    </p:spTree>
    <p:extLst>
      <p:ext uri="{BB962C8B-B14F-4D97-AF65-F5344CB8AC3E}">
        <p14:creationId xmlns:p14="http://schemas.microsoft.com/office/powerpoint/2010/main" val="30165424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CC37C3-5C3B-4276-83BC-BB85578571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7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758E17-7F77-4CF2-BA40-6A5EAD1B4F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77440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8D54EF-6F91-4380-9EA8-4161CA8338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3153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1C1380-7FD7-42D9-BE65-00425DBEC1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20543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542D0B7-55FE-49A1-A58C-A2DF81EE72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163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BBC5B6-1404-4F5A-8751-293019FD0C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2668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345D7B-FA81-4969-8DDE-6B7BE51DD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43422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DEE7E1-9BDC-4D73-87D0-18CAB285A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9114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2258E2-566A-45A8-BD47-DF7C7914E4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20650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4CE6A9-EC62-4B9C-8DEF-40539660E5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532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2B9697-397E-4EFD-A4D0-E255CEEB9052}" type="datetimeFigureOut">
              <a:rPr lang="en-US" smtClean="0"/>
              <a:t>11/23/2017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7C94D1-9299-4185-85E3-28CABB9D74BB}" type="slidenum">
              <a:rPr lang="en-US" smtClean="0"/>
              <a:t>‹#›</a:t>
            </a:fld>
            <a:endParaRPr lang="en-US"/>
          </a:p>
        </p:txBody>
      </p:sp>
    </p:spTree>
    <p:extLst>
      <p:ext uri="{BB962C8B-B14F-4D97-AF65-F5344CB8AC3E}">
        <p14:creationId xmlns:p14="http://schemas.microsoft.com/office/powerpoint/2010/main" val="32310366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00359C-1C9A-4DF0-AD5C-33E020AEB5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277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402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328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4932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227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746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3121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373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4105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81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B9697-397E-4EFD-A4D0-E255CEEB9052}" type="datetimeFigureOut">
              <a:rPr lang="en-US" smtClean="0"/>
              <a:t>11/23/2017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7C94D1-9299-4185-85E3-28CABB9D74BB}" type="slidenum">
              <a:rPr lang="en-US" smtClean="0"/>
              <a:t>‹#›</a:t>
            </a:fld>
            <a:endParaRPr lang="en-US"/>
          </a:p>
        </p:txBody>
      </p:sp>
    </p:spTree>
    <p:extLst>
      <p:ext uri="{BB962C8B-B14F-4D97-AF65-F5344CB8AC3E}">
        <p14:creationId xmlns:p14="http://schemas.microsoft.com/office/powerpoint/2010/main" val="3978171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679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0830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7379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411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7919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228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2319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857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7004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530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2B9697-397E-4EFD-A4D0-E255CEEB9052}"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C94D1-9299-4185-85E3-28CABB9D74BB}" type="slidenum">
              <a:rPr lang="en-US" smtClean="0"/>
              <a:t>‹#›</a:t>
            </a:fld>
            <a:endParaRPr lang="en-US"/>
          </a:p>
        </p:txBody>
      </p:sp>
    </p:spTree>
    <p:extLst>
      <p:ext uri="{BB962C8B-B14F-4D97-AF65-F5344CB8AC3E}">
        <p14:creationId xmlns:p14="http://schemas.microsoft.com/office/powerpoint/2010/main" val="6675730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7795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028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1867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5" name="Date Placeholder 3"/>
          <p:cNvSpPr>
            <a:spLocks noGrp="1"/>
          </p:cNvSpPr>
          <p:nvPr>
            <p:ph type="dt" sz="half" idx="10"/>
          </p:nvPr>
        </p:nvSpPr>
        <p:spPr>
          <a:xfrm>
            <a:off x="8382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75FD8B72-F16A-EC45-9FC3-49B2FB3B6A1B}" type="datetimeFigureOut">
              <a:rPr lang="en-US">
                <a:solidFill>
                  <a:prstClr val="black"/>
                </a:solidFill>
              </a:rPr>
              <a:pPr>
                <a:defRPr/>
              </a:pPr>
              <a:t>11/23/2017</a:t>
            </a:fld>
            <a:endParaRPr lang="en-US" dirty="0">
              <a:solidFill>
                <a:prstClr val="black"/>
              </a:solidFill>
            </a:endParaRPr>
          </a:p>
        </p:txBody>
      </p:sp>
      <p:sp>
        <p:nvSpPr>
          <p:cNvPr id="6" name="Footer Placeholder 4"/>
          <p:cNvSpPr>
            <a:spLocks noGrp="1"/>
          </p:cNvSpPr>
          <p:nvPr>
            <p:ph type="ftr" sz="quarter" idx="11"/>
          </p:nvPr>
        </p:nvSpPr>
        <p:spPr>
          <a:xfrm>
            <a:off x="4038600" y="6356351"/>
            <a:ext cx="4114800" cy="366183"/>
          </a:xfrm>
          <a:prstGeom prst="rect">
            <a:avLst/>
          </a:prstGeom>
        </p:spPr>
        <p:txBody>
          <a:bodyPr/>
          <a:lstStyle>
            <a:lvl1pPr defTabSz="914354" eaLnBrk="1" fontAlgn="auto" hangingPunct="1">
              <a:spcBef>
                <a:spcPts val="0"/>
              </a:spcBef>
              <a:spcAft>
                <a:spcPts val="0"/>
              </a:spcAft>
              <a:defRPr sz="1800" dirty="0">
                <a:latin typeface="+mn-lt"/>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86106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22F94E5E-9D14-B94C-8082-37E84987EEA6}" type="slidenum">
              <a:rPr lang="en-US">
                <a:solidFill>
                  <a:prstClr val="black"/>
                </a:solidFill>
              </a:rPr>
              <a:pPr>
                <a:defRPr/>
              </a:pPr>
              <a:t>‹#›</a:t>
            </a:fld>
            <a:endParaRPr lang="en-US" dirty="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890725"/>
            <a:ext cx="12192000" cy="9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104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8382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C3778266-94E0-EF4C-8F4D-E06EC0D8AE1F}" type="datetimeFigureOut">
              <a:rPr lang="en-US">
                <a:solidFill>
                  <a:prstClr val="black"/>
                </a:solidFill>
              </a:rPr>
              <a:pPr>
                <a:defRPr/>
              </a:pPr>
              <a:t>11/23/2017</a:t>
            </a:fld>
            <a:endParaRPr lang="en-US" dirty="0">
              <a:solidFill>
                <a:prstClr val="black"/>
              </a:solidFill>
            </a:endParaRPr>
          </a:p>
        </p:txBody>
      </p:sp>
      <p:sp>
        <p:nvSpPr>
          <p:cNvPr id="6" name="Footer Placeholder 4"/>
          <p:cNvSpPr>
            <a:spLocks noGrp="1"/>
          </p:cNvSpPr>
          <p:nvPr>
            <p:ph type="ftr" sz="quarter" idx="11"/>
          </p:nvPr>
        </p:nvSpPr>
        <p:spPr>
          <a:xfrm>
            <a:off x="4038600" y="6356351"/>
            <a:ext cx="4114800" cy="366183"/>
          </a:xfrm>
          <a:prstGeom prst="rect">
            <a:avLst/>
          </a:prstGeom>
        </p:spPr>
        <p:txBody>
          <a:bodyPr/>
          <a:lstStyle>
            <a:lvl1pPr defTabSz="914354" eaLnBrk="1" fontAlgn="auto" hangingPunct="1">
              <a:spcBef>
                <a:spcPts val="0"/>
              </a:spcBef>
              <a:spcAft>
                <a:spcPts val="0"/>
              </a:spcAft>
              <a:defRPr sz="1800" dirty="0">
                <a:latin typeface="+mn-lt"/>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86106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3A548C5F-E1EE-A341-9872-077AED5062C4}" type="slidenum">
              <a:rPr lang="en-US">
                <a:solidFill>
                  <a:prstClr val="black"/>
                </a:solidFill>
              </a:rPr>
              <a:pPr>
                <a:defRPr/>
              </a:pPr>
              <a:t>‹#›</a:t>
            </a:fld>
            <a:endParaRPr lang="en-US" dirty="0">
              <a:solidFill>
                <a:prstClr val="black"/>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890725"/>
            <a:ext cx="12192000" cy="9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962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8382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E23D5C5B-37A5-2B4C-AF91-5B7C93F66D90}" type="datetimeFigureOut">
              <a:rPr lang="en-US">
                <a:solidFill>
                  <a:prstClr val="black"/>
                </a:solidFill>
              </a:rPr>
              <a:pPr>
                <a:defRPr/>
              </a:pPr>
              <a:t>11/23/2017</a:t>
            </a:fld>
            <a:endParaRPr lang="en-US" dirty="0">
              <a:solidFill>
                <a:prstClr val="black"/>
              </a:solidFill>
            </a:endParaRPr>
          </a:p>
        </p:txBody>
      </p:sp>
      <p:sp>
        <p:nvSpPr>
          <p:cNvPr id="6" name="Footer Placeholder 4"/>
          <p:cNvSpPr>
            <a:spLocks noGrp="1"/>
          </p:cNvSpPr>
          <p:nvPr>
            <p:ph type="ftr" sz="quarter" idx="11"/>
          </p:nvPr>
        </p:nvSpPr>
        <p:spPr>
          <a:xfrm>
            <a:off x="4038600" y="6356351"/>
            <a:ext cx="4114800" cy="366183"/>
          </a:xfrm>
          <a:prstGeom prst="rect">
            <a:avLst/>
          </a:prstGeom>
        </p:spPr>
        <p:txBody>
          <a:bodyPr/>
          <a:lstStyle>
            <a:lvl1pPr defTabSz="914354" eaLnBrk="1" fontAlgn="auto" hangingPunct="1">
              <a:spcBef>
                <a:spcPts val="0"/>
              </a:spcBef>
              <a:spcAft>
                <a:spcPts val="0"/>
              </a:spcAft>
              <a:defRPr sz="1800" dirty="0">
                <a:latin typeface="+mn-lt"/>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86106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C2A020FB-706C-D748-BDCB-93BC392AEA05}" type="slidenum">
              <a:rPr lang="en-US">
                <a:solidFill>
                  <a:prstClr val="black"/>
                </a:solidFill>
              </a:rPr>
              <a:pPr>
                <a:defRPr/>
              </a:pPr>
              <a:t>‹#›</a:t>
            </a:fld>
            <a:endParaRPr lang="en-US" dirty="0">
              <a:solidFill>
                <a:prstClr val="black"/>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890725"/>
            <a:ext cx="12192000" cy="9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7133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a:xfrm>
            <a:off x="8382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4D1A1A26-6338-5846-89C8-A4E45B51E0E4}" type="datetimeFigureOut">
              <a:rPr lang="en-US">
                <a:solidFill>
                  <a:prstClr val="black"/>
                </a:solidFill>
              </a:rPr>
              <a:pPr>
                <a:defRPr/>
              </a:pPr>
              <a:t>11/23/2017</a:t>
            </a:fld>
            <a:endParaRPr lang="en-US" dirty="0">
              <a:solidFill>
                <a:prstClr val="black"/>
              </a:solidFill>
            </a:endParaRPr>
          </a:p>
        </p:txBody>
      </p:sp>
      <p:sp>
        <p:nvSpPr>
          <p:cNvPr id="7" name="Footer Placeholder 5"/>
          <p:cNvSpPr>
            <a:spLocks noGrp="1"/>
          </p:cNvSpPr>
          <p:nvPr>
            <p:ph type="ftr" sz="quarter" idx="11"/>
          </p:nvPr>
        </p:nvSpPr>
        <p:spPr>
          <a:xfrm>
            <a:off x="4038600" y="6356351"/>
            <a:ext cx="4114800" cy="366183"/>
          </a:xfrm>
          <a:prstGeom prst="rect">
            <a:avLst/>
          </a:prstGeom>
        </p:spPr>
        <p:txBody>
          <a:bodyPr/>
          <a:lstStyle>
            <a:lvl1pPr defTabSz="914354" eaLnBrk="1" fontAlgn="auto" hangingPunct="1">
              <a:spcBef>
                <a:spcPts val="0"/>
              </a:spcBef>
              <a:spcAft>
                <a:spcPts val="0"/>
              </a:spcAft>
              <a:defRPr sz="1800" dirty="0">
                <a:latin typeface="+mn-lt"/>
              </a:defRPr>
            </a:lvl1pPr>
          </a:lstStyle>
          <a:p>
            <a:pPr>
              <a:defRPr/>
            </a:pPr>
            <a:endParaRPr lang="en-US">
              <a:solidFill>
                <a:prstClr val="black"/>
              </a:solidFill>
            </a:endParaRPr>
          </a:p>
        </p:txBody>
      </p:sp>
      <p:sp>
        <p:nvSpPr>
          <p:cNvPr id="8" name="Slide Number Placeholder 6"/>
          <p:cNvSpPr>
            <a:spLocks noGrp="1"/>
          </p:cNvSpPr>
          <p:nvPr>
            <p:ph type="sldNum" sz="quarter" idx="12"/>
          </p:nvPr>
        </p:nvSpPr>
        <p:spPr>
          <a:xfrm>
            <a:off x="86106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896D883B-B73C-514E-863C-DA07A3AE14FB}" type="slidenum">
              <a:rPr lang="en-US">
                <a:solidFill>
                  <a:prstClr val="black"/>
                </a:solidFill>
              </a:rPr>
              <a:pPr>
                <a:defRPr/>
              </a:pPr>
              <a:t>‹#›</a:t>
            </a:fld>
            <a:endParaRPr lang="en-US" dirty="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890725"/>
            <a:ext cx="12192000" cy="9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450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a:xfrm>
            <a:off x="8382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E7E98E93-EE7C-014F-A1D1-C7BBEF695864}" type="datetimeFigureOut">
              <a:rPr lang="en-US">
                <a:solidFill>
                  <a:prstClr val="black"/>
                </a:solidFill>
              </a:rPr>
              <a:pPr>
                <a:defRPr/>
              </a:pPr>
              <a:t>11/23/2017</a:t>
            </a:fld>
            <a:endParaRPr lang="en-US" dirty="0">
              <a:solidFill>
                <a:prstClr val="black"/>
              </a:solidFill>
            </a:endParaRPr>
          </a:p>
        </p:txBody>
      </p:sp>
      <p:sp>
        <p:nvSpPr>
          <p:cNvPr id="9" name="Footer Placeholder 7"/>
          <p:cNvSpPr>
            <a:spLocks noGrp="1"/>
          </p:cNvSpPr>
          <p:nvPr>
            <p:ph type="ftr" sz="quarter" idx="11"/>
          </p:nvPr>
        </p:nvSpPr>
        <p:spPr>
          <a:xfrm>
            <a:off x="4038600" y="6356351"/>
            <a:ext cx="4114800" cy="366183"/>
          </a:xfrm>
          <a:prstGeom prst="rect">
            <a:avLst/>
          </a:prstGeom>
        </p:spPr>
        <p:txBody>
          <a:bodyPr/>
          <a:lstStyle>
            <a:lvl1pPr defTabSz="914354" eaLnBrk="1" fontAlgn="auto" hangingPunct="1">
              <a:spcBef>
                <a:spcPts val="0"/>
              </a:spcBef>
              <a:spcAft>
                <a:spcPts val="0"/>
              </a:spcAft>
              <a:defRPr sz="1800" dirty="0">
                <a:latin typeface="+mn-lt"/>
              </a:defRPr>
            </a:lvl1pPr>
          </a:lstStyle>
          <a:p>
            <a:pPr>
              <a:defRPr/>
            </a:pPr>
            <a:endParaRPr lang="en-US">
              <a:solidFill>
                <a:prstClr val="black"/>
              </a:solidFill>
            </a:endParaRPr>
          </a:p>
        </p:txBody>
      </p:sp>
      <p:sp>
        <p:nvSpPr>
          <p:cNvPr id="10" name="Slide Number Placeholder 8"/>
          <p:cNvSpPr>
            <a:spLocks noGrp="1"/>
          </p:cNvSpPr>
          <p:nvPr>
            <p:ph type="sldNum" sz="quarter" idx="12"/>
          </p:nvPr>
        </p:nvSpPr>
        <p:spPr>
          <a:xfrm>
            <a:off x="86106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9F823074-C3FB-AF48-962A-9909C27E601E}" type="slidenum">
              <a:rPr lang="en-US">
                <a:solidFill>
                  <a:prstClr val="black"/>
                </a:solidFill>
              </a:rPr>
              <a:pPr>
                <a:defRPr/>
              </a:pPr>
              <a:t>‹#›</a:t>
            </a:fld>
            <a:endParaRPr lang="en-US" dirty="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890725"/>
            <a:ext cx="12192000" cy="9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7910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a:xfrm>
            <a:off x="8382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A1BB51F9-8BEC-484D-85CB-45A0DE713928}" type="datetimeFigureOut">
              <a:rPr lang="en-US">
                <a:solidFill>
                  <a:prstClr val="black"/>
                </a:solidFill>
              </a:rPr>
              <a:pPr>
                <a:defRPr/>
              </a:pPr>
              <a:t>11/23/2017</a:t>
            </a:fld>
            <a:endParaRPr lang="en-US" dirty="0">
              <a:solidFill>
                <a:prstClr val="black"/>
              </a:solidFill>
            </a:endParaRPr>
          </a:p>
        </p:txBody>
      </p:sp>
      <p:sp>
        <p:nvSpPr>
          <p:cNvPr id="5" name="Footer Placeholder 3"/>
          <p:cNvSpPr>
            <a:spLocks noGrp="1"/>
          </p:cNvSpPr>
          <p:nvPr>
            <p:ph type="ftr" sz="quarter" idx="11"/>
          </p:nvPr>
        </p:nvSpPr>
        <p:spPr>
          <a:xfrm>
            <a:off x="4038600" y="6356351"/>
            <a:ext cx="4114800" cy="366183"/>
          </a:xfrm>
          <a:prstGeom prst="rect">
            <a:avLst/>
          </a:prstGeom>
        </p:spPr>
        <p:txBody>
          <a:bodyPr/>
          <a:lstStyle>
            <a:lvl1pPr defTabSz="914354" eaLnBrk="1" fontAlgn="auto" hangingPunct="1">
              <a:spcBef>
                <a:spcPts val="0"/>
              </a:spcBef>
              <a:spcAft>
                <a:spcPts val="0"/>
              </a:spcAft>
              <a:defRPr sz="1800" dirty="0">
                <a:latin typeface="+mn-lt"/>
              </a:defRPr>
            </a:lvl1pPr>
          </a:lstStyle>
          <a:p>
            <a:pPr>
              <a:defRPr/>
            </a:pPr>
            <a:endParaRPr lang="en-US">
              <a:solidFill>
                <a:prstClr val="black"/>
              </a:solidFill>
            </a:endParaRPr>
          </a:p>
        </p:txBody>
      </p:sp>
      <p:sp>
        <p:nvSpPr>
          <p:cNvPr id="6" name="Slide Number Placeholder 4"/>
          <p:cNvSpPr>
            <a:spLocks noGrp="1"/>
          </p:cNvSpPr>
          <p:nvPr>
            <p:ph type="sldNum" sz="quarter" idx="12"/>
          </p:nvPr>
        </p:nvSpPr>
        <p:spPr>
          <a:xfrm>
            <a:off x="86106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7EA434D6-62F0-3D4B-9D14-FC0154A3B16C}" type="slidenum">
              <a:rPr lang="en-US">
                <a:solidFill>
                  <a:prstClr val="black"/>
                </a:solidFill>
              </a:rPr>
              <a:pPr>
                <a:defRPr/>
              </a:pPr>
              <a:t>‹#›</a:t>
            </a:fld>
            <a:endParaRPr lang="en-US" dirty="0">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890725"/>
            <a:ext cx="12192000" cy="9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974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4B44BA73-E49C-6B42-B137-563BA9FD5F3B}" type="datetimeFigureOut">
              <a:rPr lang="en-US">
                <a:solidFill>
                  <a:prstClr val="black"/>
                </a:solidFill>
              </a:rPr>
              <a:pPr>
                <a:defRPr/>
              </a:pPr>
              <a:t>11/23/2017</a:t>
            </a:fld>
            <a:endParaRPr lang="en-US" dirty="0">
              <a:solidFill>
                <a:prstClr val="black"/>
              </a:solidFill>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lvl1pPr defTabSz="914354" eaLnBrk="1" fontAlgn="auto" hangingPunct="1">
              <a:spcBef>
                <a:spcPts val="0"/>
              </a:spcBef>
              <a:spcAft>
                <a:spcPts val="0"/>
              </a:spcAft>
              <a:defRPr sz="1800" dirty="0">
                <a:latin typeface="+mn-lt"/>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13E40573-DD6B-8B46-A92C-CE30148FA4EF}"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2006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2B9697-397E-4EFD-A4D0-E255CEEB9052}"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C94D1-9299-4185-85E3-28CABB9D74BB}" type="slidenum">
              <a:rPr lang="en-US" smtClean="0"/>
              <a:t>‹#›</a:t>
            </a:fld>
            <a:endParaRPr lang="en-US"/>
          </a:p>
        </p:txBody>
      </p:sp>
    </p:spTree>
    <p:extLst>
      <p:ext uri="{BB962C8B-B14F-4D97-AF65-F5344CB8AC3E}">
        <p14:creationId xmlns:p14="http://schemas.microsoft.com/office/powerpoint/2010/main" val="26186195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90685"/>
            <a:ext cx="12192000"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Date Placeholder 4"/>
          <p:cNvSpPr>
            <a:spLocks noGrp="1"/>
          </p:cNvSpPr>
          <p:nvPr>
            <p:ph type="dt" sz="half" idx="10"/>
          </p:nvPr>
        </p:nvSpPr>
        <p:spPr>
          <a:xfrm>
            <a:off x="8382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A09F88D8-D49E-2348-8302-670710B3149F}" type="datetimeFigureOut">
              <a:rPr lang="en-US">
                <a:solidFill>
                  <a:prstClr val="black"/>
                </a:solidFill>
              </a:rPr>
              <a:pPr>
                <a:defRPr/>
              </a:pPr>
              <a:t>11/23/2017</a:t>
            </a:fld>
            <a:endParaRPr lang="en-US" dirty="0">
              <a:solidFill>
                <a:prstClr val="black"/>
              </a:solidFill>
            </a:endParaRPr>
          </a:p>
        </p:txBody>
      </p:sp>
      <p:sp>
        <p:nvSpPr>
          <p:cNvPr id="7" name="Footer Placeholder 5"/>
          <p:cNvSpPr>
            <a:spLocks noGrp="1"/>
          </p:cNvSpPr>
          <p:nvPr>
            <p:ph type="ftr" sz="quarter" idx="11"/>
          </p:nvPr>
        </p:nvSpPr>
        <p:spPr>
          <a:xfrm>
            <a:off x="4038600" y="6356351"/>
            <a:ext cx="4114800" cy="366183"/>
          </a:xfrm>
          <a:prstGeom prst="rect">
            <a:avLst/>
          </a:prstGeom>
        </p:spPr>
        <p:txBody>
          <a:bodyPr/>
          <a:lstStyle>
            <a:lvl1pPr defTabSz="914354" eaLnBrk="1" fontAlgn="auto" hangingPunct="1">
              <a:spcBef>
                <a:spcPts val="0"/>
              </a:spcBef>
              <a:spcAft>
                <a:spcPts val="0"/>
              </a:spcAft>
              <a:defRPr sz="1800" dirty="0">
                <a:latin typeface="+mn-lt"/>
              </a:defRPr>
            </a:lvl1pPr>
          </a:lstStyle>
          <a:p>
            <a:pPr>
              <a:defRPr/>
            </a:pPr>
            <a:endParaRPr lang="en-US">
              <a:solidFill>
                <a:prstClr val="black"/>
              </a:solidFill>
            </a:endParaRPr>
          </a:p>
        </p:txBody>
      </p:sp>
      <p:sp>
        <p:nvSpPr>
          <p:cNvPr id="8" name="Slide Number Placeholder 6"/>
          <p:cNvSpPr>
            <a:spLocks noGrp="1"/>
          </p:cNvSpPr>
          <p:nvPr>
            <p:ph type="sldNum" sz="quarter" idx="12"/>
          </p:nvPr>
        </p:nvSpPr>
        <p:spPr>
          <a:xfrm>
            <a:off x="86106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32C6BE84-73FC-F740-92C8-8937BBEDB77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873935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90685"/>
            <a:ext cx="12192000"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Date Placeholder 4"/>
          <p:cNvSpPr>
            <a:spLocks noGrp="1"/>
          </p:cNvSpPr>
          <p:nvPr>
            <p:ph type="dt" sz="half" idx="10"/>
          </p:nvPr>
        </p:nvSpPr>
        <p:spPr>
          <a:xfrm>
            <a:off x="8382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BCCC82B1-B8EB-EA44-85C7-9F7032034D8E}" type="datetimeFigureOut">
              <a:rPr lang="en-US">
                <a:solidFill>
                  <a:prstClr val="black"/>
                </a:solidFill>
              </a:rPr>
              <a:pPr>
                <a:defRPr/>
              </a:pPr>
              <a:t>11/23/2017</a:t>
            </a:fld>
            <a:endParaRPr lang="en-US" dirty="0">
              <a:solidFill>
                <a:prstClr val="black"/>
              </a:solidFill>
            </a:endParaRPr>
          </a:p>
        </p:txBody>
      </p:sp>
      <p:sp>
        <p:nvSpPr>
          <p:cNvPr id="7" name="Footer Placeholder 5"/>
          <p:cNvSpPr>
            <a:spLocks noGrp="1"/>
          </p:cNvSpPr>
          <p:nvPr>
            <p:ph type="ftr" sz="quarter" idx="11"/>
          </p:nvPr>
        </p:nvSpPr>
        <p:spPr>
          <a:xfrm>
            <a:off x="4038600" y="6356351"/>
            <a:ext cx="4114800" cy="366183"/>
          </a:xfrm>
          <a:prstGeom prst="rect">
            <a:avLst/>
          </a:prstGeom>
        </p:spPr>
        <p:txBody>
          <a:bodyPr/>
          <a:lstStyle>
            <a:lvl1pPr defTabSz="914354" eaLnBrk="1" fontAlgn="auto" hangingPunct="1">
              <a:spcBef>
                <a:spcPts val="0"/>
              </a:spcBef>
              <a:spcAft>
                <a:spcPts val="0"/>
              </a:spcAft>
              <a:defRPr sz="1800" dirty="0">
                <a:latin typeface="+mn-lt"/>
              </a:defRPr>
            </a:lvl1pPr>
          </a:lstStyle>
          <a:p>
            <a:pPr>
              <a:defRPr/>
            </a:pPr>
            <a:endParaRPr lang="en-US">
              <a:solidFill>
                <a:prstClr val="black"/>
              </a:solidFill>
            </a:endParaRPr>
          </a:p>
        </p:txBody>
      </p:sp>
      <p:sp>
        <p:nvSpPr>
          <p:cNvPr id="8" name="Slide Number Placeholder 6"/>
          <p:cNvSpPr>
            <a:spLocks noGrp="1"/>
          </p:cNvSpPr>
          <p:nvPr>
            <p:ph type="sldNum" sz="quarter" idx="12"/>
          </p:nvPr>
        </p:nvSpPr>
        <p:spPr>
          <a:xfrm>
            <a:off x="86106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09E47E1A-B195-2640-9046-86C6AE883CB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069523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90685"/>
            <a:ext cx="12192000" cy="96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8382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6E36AB76-54B9-AA4F-91DD-F5191D65C80D}" type="datetimeFigureOut">
              <a:rPr lang="en-US">
                <a:solidFill>
                  <a:prstClr val="black"/>
                </a:solidFill>
              </a:rPr>
              <a:pPr>
                <a:defRPr/>
              </a:pPr>
              <a:t>11/23/2017</a:t>
            </a:fld>
            <a:endParaRPr lang="en-US" dirty="0">
              <a:solidFill>
                <a:prstClr val="black"/>
              </a:solidFill>
            </a:endParaRPr>
          </a:p>
        </p:txBody>
      </p:sp>
      <p:sp>
        <p:nvSpPr>
          <p:cNvPr id="6" name="Footer Placeholder 4"/>
          <p:cNvSpPr>
            <a:spLocks noGrp="1"/>
          </p:cNvSpPr>
          <p:nvPr>
            <p:ph type="ftr" sz="quarter" idx="11"/>
          </p:nvPr>
        </p:nvSpPr>
        <p:spPr>
          <a:xfrm>
            <a:off x="4038600" y="6356351"/>
            <a:ext cx="4114800" cy="366183"/>
          </a:xfrm>
          <a:prstGeom prst="rect">
            <a:avLst/>
          </a:prstGeom>
        </p:spPr>
        <p:txBody>
          <a:bodyPr/>
          <a:lstStyle>
            <a:lvl1pPr defTabSz="914354" eaLnBrk="1" fontAlgn="auto" hangingPunct="1">
              <a:spcBef>
                <a:spcPts val="0"/>
              </a:spcBef>
              <a:spcAft>
                <a:spcPts val="0"/>
              </a:spcAft>
              <a:defRPr sz="1800" dirty="0">
                <a:latin typeface="+mn-lt"/>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8610600" y="6356351"/>
            <a:ext cx="2743200" cy="366183"/>
          </a:xfrm>
          <a:prstGeom prst="rect">
            <a:avLst/>
          </a:prstGeom>
        </p:spPr>
        <p:txBody>
          <a:bodyPr/>
          <a:lstStyle>
            <a:lvl1pPr defTabSz="914354" eaLnBrk="1" fontAlgn="auto" hangingPunct="1">
              <a:spcBef>
                <a:spcPts val="0"/>
              </a:spcBef>
              <a:spcAft>
                <a:spcPts val="0"/>
              </a:spcAft>
              <a:defRPr sz="1800">
                <a:latin typeface="+mn-lt"/>
              </a:defRPr>
            </a:lvl1pPr>
          </a:lstStyle>
          <a:p>
            <a:pPr>
              <a:defRPr/>
            </a:pPr>
            <a:fld id="{C629E35A-7BB8-5147-95CC-3ABAE2CE0AE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895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heme" Target="../theme/theme8.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B9697-397E-4EFD-A4D0-E255CEEB9052}" type="datetimeFigureOut">
              <a:rPr lang="en-US" smtClean="0"/>
              <a:t>11/23/2017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C94D1-9299-4185-85E3-28CABB9D74BB}" type="slidenum">
              <a:rPr lang="en-US" smtClean="0"/>
              <a:t>‹#›</a:t>
            </a:fld>
            <a:endParaRPr lang="en-US"/>
          </a:p>
        </p:txBody>
      </p:sp>
    </p:spTree>
    <p:extLst>
      <p:ext uri="{BB962C8B-B14F-4D97-AF65-F5344CB8AC3E}">
        <p14:creationId xmlns:p14="http://schemas.microsoft.com/office/powerpoint/2010/main" val="2111570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0" y="914400"/>
            <a:ext cx="12192000"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TextBox 1"/>
          <p:cNvSpPr txBox="1">
            <a:spLocks noChangeArrowheads="1"/>
          </p:cNvSpPr>
          <p:nvPr userDrawn="1"/>
        </p:nvSpPr>
        <p:spPr bwMode="auto">
          <a:xfrm>
            <a:off x="2438400" y="6275905"/>
            <a:ext cx="9753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1440" rIns="91440" bIns="91440" anchor="ctr">
            <a:spAutoFit/>
          </a:bodyPr>
          <a:lstStyle>
            <a:lvl1pPr>
              <a:defRPr sz="2400" i="1">
                <a:solidFill>
                  <a:schemeClr val="tx1"/>
                </a:solidFill>
                <a:latin typeface="Arial" panose="020B0604020202020204" pitchFamily="34" charset="0"/>
                <a:ea typeface="MS PGothic" panose="020B0600070205080204" pitchFamily="34" charset="-128"/>
              </a:defRPr>
            </a:lvl1pPr>
            <a:lvl2pPr marL="742950" indent="-285750">
              <a:defRPr sz="2400" i="1">
                <a:solidFill>
                  <a:schemeClr val="tx1"/>
                </a:solidFill>
                <a:latin typeface="Arial" panose="020B0604020202020204" pitchFamily="34" charset="0"/>
                <a:ea typeface="MS PGothic" panose="020B0600070205080204" pitchFamily="34" charset="-128"/>
              </a:defRPr>
            </a:lvl2pPr>
            <a:lvl3pPr marL="1143000" indent="-228600">
              <a:defRPr sz="2400" i="1">
                <a:solidFill>
                  <a:schemeClr val="tx1"/>
                </a:solidFill>
                <a:latin typeface="Arial" panose="020B0604020202020204" pitchFamily="34" charset="0"/>
                <a:ea typeface="MS PGothic" panose="020B0600070205080204" pitchFamily="34" charset="-128"/>
              </a:defRPr>
            </a:lvl3pPr>
            <a:lvl4pPr marL="1600200" indent="-228600">
              <a:defRPr sz="2400" i="1">
                <a:solidFill>
                  <a:schemeClr val="tx1"/>
                </a:solidFill>
                <a:latin typeface="Arial" panose="020B0604020202020204" pitchFamily="34" charset="0"/>
                <a:ea typeface="MS PGothic" panose="020B0600070205080204" pitchFamily="34" charset="-128"/>
              </a:defRPr>
            </a:lvl4pPr>
            <a:lvl5pPr marL="2057400" indent="-228600">
              <a:defRPr sz="2400" 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MS PGothic" panose="020B0600070205080204" pitchFamily="34" charset="-128"/>
              </a:defRPr>
            </a:lvl9pPr>
          </a:lstStyle>
          <a:p>
            <a:pPr algn="r" eaLnBrk="0" fontAlgn="base" hangingPunct="0">
              <a:spcBef>
                <a:spcPct val="0"/>
              </a:spcBef>
              <a:spcAft>
                <a:spcPct val="0"/>
              </a:spcAft>
              <a:defRPr/>
            </a:pPr>
            <a:r>
              <a:rPr lang="en-US" altLang="en-US" sz="1200" b="1" i="0" dirty="0">
                <a:solidFill>
                  <a:srgbClr val="F8F3D2"/>
                </a:solidFill>
              </a:rPr>
              <a:t> </a:t>
            </a:r>
            <a:r>
              <a:rPr lang="en-US" altLang="en-US" sz="1400" b="1" i="0" dirty="0">
                <a:solidFill>
                  <a:srgbClr val="FFFFFF"/>
                </a:solidFill>
              </a:rPr>
              <a:t>Macklin lab</a:t>
            </a:r>
          </a:p>
          <a:p>
            <a:pPr algn="r" eaLnBrk="0" fontAlgn="base" hangingPunct="0">
              <a:spcBef>
                <a:spcPct val="0"/>
              </a:spcBef>
              <a:spcAft>
                <a:spcPct val="0"/>
              </a:spcAft>
              <a:defRPr/>
            </a:pPr>
            <a:r>
              <a:rPr lang="en-US" altLang="en-US" sz="1400" i="0" dirty="0">
                <a:solidFill>
                  <a:srgbClr val="F8F3D2"/>
                </a:solidFill>
              </a:rPr>
              <a:t>MathCancer.org  </a:t>
            </a:r>
            <a:r>
              <a:rPr lang="en-US" altLang="en-US" sz="1400" i="0" dirty="0">
                <a:solidFill>
                  <a:srgbClr val="FFFFFF"/>
                </a:solidFill>
              </a:rPr>
              <a:t>▪</a:t>
            </a:r>
            <a:r>
              <a:rPr lang="en-US" altLang="en-US" sz="1400" i="0" dirty="0">
                <a:solidFill>
                  <a:srgbClr val="F8F3D2"/>
                </a:solidFill>
              </a:rPr>
              <a:t>  @</a:t>
            </a:r>
            <a:r>
              <a:rPr lang="en-US" altLang="en-US" sz="1400" i="0" dirty="0" err="1">
                <a:solidFill>
                  <a:srgbClr val="F8F3D2"/>
                </a:solidFill>
              </a:rPr>
              <a:t>MathCancer</a:t>
            </a:r>
            <a:endParaRPr lang="en-US" altLang="en-US" sz="1400" i="0" dirty="0">
              <a:solidFill>
                <a:srgbClr val="F8F3D2"/>
              </a:solidFill>
            </a:endParaRPr>
          </a:p>
        </p:txBody>
      </p:sp>
    </p:spTree>
    <p:extLst>
      <p:ext uri="{BB962C8B-B14F-4D97-AF65-F5344CB8AC3E}">
        <p14:creationId xmlns:p14="http://schemas.microsoft.com/office/powerpoint/2010/main" val="27046743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marL="228600" indent="0" algn="ctr" rtl="0" eaLnBrk="0" fontAlgn="base" hangingPunct="0">
        <a:spcBef>
          <a:spcPct val="0"/>
        </a:spcBef>
        <a:spcAft>
          <a:spcPct val="0"/>
        </a:spcAft>
        <a:defRPr sz="3400" b="1">
          <a:solidFill>
            <a:schemeClr val="accent1"/>
          </a:solidFill>
          <a:latin typeface="+mj-lt"/>
          <a:ea typeface="MS PGothic" panose="020B0600070205080204" pitchFamily="34" charset="-128"/>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287338" indent="-287338"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pitchFamily="-107" charset="-128"/>
        </a:defRPr>
      </a:lvl1pPr>
      <a:lvl2pPr marL="574675" indent="-290513"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858838" indent="-284163"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3pPr>
      <a:lvl4pPr marL="1143000" indent="-290513"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4pPr>
      <a:lvl5pPr marL="1427163" indent="-284163"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843A87-C80A-49EB-974D-716AF6803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863381-280A-4625-ABEC-54F06529D0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4853C-F999-48A6-B1D9-A67E103EC4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4DB3A-9E1F-4670-9754-FEA9AB5A02D1}"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2D16F8-9C16-4C59-B037-F3217F2A7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E5C757D-51CB-467A-9A4D-76D0EAF571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9E8A37-9C54-4A90-B099-7839CC99B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222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3DCAD0-BD48-47FF-B4F2-856089C4AF3C}"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684BC-822A-425C-B893-10EF7A419E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39011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B20BF40-6704-4602-A816-40DBDE2CE52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476615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2164C-4284-364C-9452-D41E8F20E076}"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77305-0B25-AB42-8441-8B4D64FBF4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61164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B1E43-1F4C-430D-B1AD-999707C3AE47}" type="datetimeFigureOut">
              <a:rPr lang="en-US" smtClean="0">
                <a:solidFill>
                  <a:prstClr val="black">
                    <a:tint val="75000"/>
                  </a:prstClr>
                </a:solidFill>
              </a:rPr>
              <a:pPr/>
              <a:t>11/23/2017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A2CD1-303C-4EFB-AE92-564CFB295C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59490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838200" y="1826685"/>
            <a:ext cx="10515600" cy="38629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549599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p:txStyles>
    <p:titleStyle>
      <a:lvl1pPr algn="l" defTabSz="914377" rtl="0" eaLnBrk="1" fontAlgn="base" hangingPunct="1">
        <a:lnSpc>
          <a:spcPct val="90000"/>
        </a:lnSpc>
        <a:spcBef>
          <a:spcPct val="0"/>
        </a:spcBef>
        <a:spcAft>
          <a:spcPct val="0"/>
        </a:spcAft>
        <a:defRPr sz="4400" b="1" kern="1200">
          <a:solidFill>
            <a:srgbClr val="990000"/>
          </a:solidFill>
          <a:latin typeface="+mj-lt"/>
          <a:ea typeface="+mj-ea"/>
          <a:cs typeface="+mj-cs"/>
        </a:defRPr>
      </a:lvl1pPr>
      <a:lvl2pPr algn="l" defTabSz="914377" rtl="0" eaLnBrk="1" fontAlgn="base" hangingPunct="1">
        <a:lnSpc>
          <a:spcPct val="90000"/>
        </a:lnSpc>
        <a:spcBef>
          <a:spcPct val="0"/>
        </a:spcBef>
        <a:spcAft>
          <a:spcPct val="0"/>
        </a:spcAft>
        <a:defRPr sz="4400" b="1">
          <a:solidFill>
            <a:srgbClr val="990000"/>
          </a:solidFill>
          <a:latin typeface="Arial" charset="0"/>
        </a:defRPr>
      </a:lvl2pPr>
      <a:lvl3pPr algn="l" defTabSz="914377" rtl="0" eaLnBrk="1" fontAlgn="base" hangingPunct="1">
        <a:lnSpc>
          <a:spcPct val="90000"/>
        </a:lnSpc>
        <a:spcBef>
          <a:spcPct val="0"/>
        </a:spcBef>
        <a:spcAft>
          <a:spcPct val="0"/>
        </a:spcAft>
        <a:defRPr sz="4400" b="1">
          <a:solidFill>
            <a:srgbClr val="990000"/>
          </a:solidFill>
          <a:latin typeface="Arial" charset="0"/>
        </a:defRPr>
      </a:lvl3pPr>
      <a:lvl4pPr algn="l" defTabSz="914377" rtl="0" eaLnBrk="1" fontAlgn="base" hangingPunct="1">
        <a:lnSpc>
          <a:spcPct val="90000"/>
        </a:lnSpc>
        <a:spcBef>
          <a:spcPct val="0"/>
        </a:spcBef>
        <a:spcAft>
          <a:spcPct val="0"/>
        </a:spcAft>
        <a:defRPr sz="4400" b="1">
          <a:solidFill>
            <a:srgbClr val="990000"/>
          </a:solidFill>
          <a:latin typeface="Arial" charset="0"/>
        </a:defRPr>
      </a:lvl4pPr>
      <a:lvl5pPr algn="l" defTabSz="914377" rtl="0" eaLnBrk="1" fontAlgn="base" hangingPunct="1">
        <a:lnSpc>
          <a:spcPct val="90000"/>
        </a:lnSpc>
        <a:spcBef>
          <a:spcPct val="0"/>
        </a:spcBef>
        <a:spcAft>
          <a:spcPct val="0"/>
        </a:spcAft>
        <a:defRPr sz="4400" b="1">
          <a:solidFill>
            <a:srgbClr val="990000"/>
          </a:solidFill>
          <a:latin typeface="Arial" charset="0"/>
        </a:defRPr>
      </a:lvl5pPr>
      <a:lvl6pPr marL="609585" algn="l" defTabSz="914377" rtl="0" eaLnBrk="1" fontAlgn="base" hangingPunct="1">
        <a:lnSpc>
          <a:spcPct val="90000"/>
        </a:lnSpc>
        <a:spcBef>
          <a:spcPct val="0"/>
        </a:spcBef>
        <a:spcAft>
          <a:spcPct val="0"/>
        </a:spcAft>
        <a:defRPr sz="4400" b="1">
          <a:solidFill>
            <a:srgbClr val="990000"/>
          </a:solidFill>
          <a:latin typeface="Arial" charset="0"/>
        </a:defRPr>
      </a:lvl6pPr>
      <a:lvl7pPr marL="1219170" algn="l" defTabSz="914377" rtl="0" eaLnBrk="1" fontAlgn="base" hangingPunct="1">
        <a:lnSpc>
          <a:spcPct val="90000"/>
        </a:lnSpc>
        <a:spcBef>
          <a:spcPct val="0"/>
        </a:spcBef>
        <a:spcAft>
          <a:spcPct val="0"/>
        </a:spcAft>
        <a:defRPr sz="4400" b="1">
          <a:solidFill>
            <a:srgbClr val="990000"/>
          </a:solidFill>
          <a:latin typeface="Arial" charset="0"/>
        </a:defRPr>
      </a:lvl7pPr>
      <a:lvl8pPr marL="1828754" algn="l" defTabSz="914377" rtl="0" eaLnBrk="1" fontAlgn="base" hangingPunct="1">
        <a:lnSpc>
          <a:spcPct val="90000"/>
        </a:lnSpc>
        <a:spcBef>
          <a:spcPct val="0"/>
        </a:spcBef>
        <a:spcAft>
          <a:spcPct val="0"/>
        </a:spcAft>
        <a:defRPr sz="4400" b="1">
          <a:solidFill>
            <a:srgbClr val="990000"/>
          </a:solidFill>
          <a:latin typeface="Arial" charset="0"/>
        </a:defRPr>
      </a:lvl8pPr>
      <a:lvl9pPr marL="2438339" algn="l" defTabSz="914377" rtl="0" eaLnBrk="1" fontAlgn="base" hangingPunct="1">
        <a:lnSpc>
          <a:spcPct val="90000"/>
        </a:lnSpc>
        <a:spcBef>
          <a:spcPct val="0"/>
        </a:spcBef>
        <a:spcAft>
          <a:spcPct val="0"/>
        </a:spcAft>
        <a:defRPr sz="4400" b="1">
          <a:solidFill>
            <a:srgbClr val="990000"/>
          </a:solidFill>
          <a:latin typeface="Arial" charset="0"/>
        </a:defRPr>
      </a:lvl9pPr>
    </p:titleStyle>
    <p:bodyStyle>
      <a:lvl1pPr marL="228594" indent="-228594" algn="l" defTabSz="914377"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783" indent="-228594" algn="l" defTabSz="914377"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2971" indent="-228594" algn="l" defTabSz="914377"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160" indent="-228594" algn="l" defTabSz="914377" rtl="0" eaLnBrk="1" fontAlgn="base" hangingPunct="1">
        <a:lnSpc>
          <a:spcPct val="90000"/>
        </a:lnSpc>
        <a:spcBef>
          <a:spcPts val="500"/>
        </a:spcBef>
        <a:spcAft>
          <a:spcPct val="0"/>
        </a:spcAft>
        <a:buFont typeface="Arial" charset="0"/>
        <a:buChar char="•"/>
        <a:defRPr sz="1733" kern="1200">
          <a:solidFill>
            <a:schemeClr val="tx1"/>
          </a:solidFill>
          <a:latin typeface="+mn-lt"/>
          <a:ea typeface="+mn-ea"/>
          <a:cs typeface="+mn-cs"/>
        </a:defRPr>
      </a:lvl4pPr>
      <a:lvl5pPr marL="2057349" indent="-228594" algn="l" defTabSz="914377" rtl="0" eaLnBrk="1" fontAlgn="base" hangingPunct="1">
        <a:lnSpc>
          <a:spcPct val="90000"/>
        </a:lnSpc>
        <a:spcBef>
          <a:spcPts val="500"/>
        </a:spcBef>
        <a:spcAft>
          <a:spcPct val="0"/>
        </a:spcAft>
        <a:buFont typeface="Arial"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hyperlink" Target="http://www.kinseyinstitute.org/" TargetMode="External"/><Relationship Id="rId13" Type="http://schemas.openxmlformats.org/officeDocument/2006/relationships/diagramColors" Target="../diagrams/colors1.xml"/><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diagramQuickStyle" Target="../diagrams/quickStyle1.xml"/><Relationship Id="rId2" Type="http://schemas.openxmlformats.org/officeDocument/2006/relationships/image" Target="../media/image37.jpeg"/><Relationship Id="rId1" Type="http://schemas.openxmlformats.org/officeDocument/2006/relationships/slideLayout" Target="../slideLayouts/slideLayout40.xml"/><Relationship Id="rId6" Type="http://schemas.openxmlformats.org/officeDocument/2006/relationships/image" Target="../media/image41.png"/><Relationship Id="rId11" Type="http://schemas.openxmlformats.org/officeDocument/2006/relationships/diagramLayout" Target="../diagrams/layout1.xml"/><Relationship Id="rId5" Type="http://schemas.openxmlformats.org/officeDocument/2006/relationships/image" Target="../media/image40.png"/><Relationship Id="rId10" Type="http://schemas.openxmlformats.org/officeDocument/2006/relationships/diagramData" Target="../diagrams/data1.xml"/><Relationship Id="rId4" Type="http://schemas.openxmlformats.org/officeDocument/2006/relationships/image" Target="../media/image39.jpeg"/><Relationship Id="rId9" Type="http://schemas.openxmlformats.org/officeDocument/2006/relationships/image" Target="../media/image43.png"/><Relationship Id="rId14"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6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emf"/><Relationship Id="rId1" Type="http://schemas.openxmlformats.org/officeDocument/2006/relationships/slideLayout" Target="../slideLayouts/slideLayout83.xml"/><Relationship Id="rId6" Type="http://schemas.openxmlformats.org/officeDocument/2006/relationships/image" Target="../media/image53.tiff"/><Relationship Id="rId5" Type="http://schemas.openxmlformats.org/officeDocument/2006/relationships/image" Target="../media/image52.emf"/><Relationship Id="rId4" Type="http://schemas.openxmlformats.org/officeDocument/2006/relationships/image" Target="../media/image51.tiff"/></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hyperlink" Target="http://www.stanford.edu/group/Urchin/LP/"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jpe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5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9.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2978" y="45128"/>
            <a:ext cx="9144000" cy="2387600"/>
          </a:xfrm>
        </p:spPr>
        <p:txBody>
          <a:bodyPr>
            <a:normAutofit fontScale="90000"/>
          </a:bodyPr>
          <a:lstStyle/>
          <a:p>
            <a:r>
              <a:rPr lang="en-US" b="1" dirty="0">
                <a:solidFill>
                  <a:srgbClr val="0070C0"/>
                </a:solidFill>
              </a:rPr>
              <a:t>Engineering Health and Medicine: An Intelligent Systems Approach</a:t>
            </a:r>
          </a:p>
        </p:txBody>
      </p:sp>
      <p:sp>
        <p:nvSpPr>
          <p:cNvPr id="3" name="Subtitle 2"/>
          <p:cNvSpPr>
            <a:spLocks noGrp="1"/>
          </p:cNvSpPr>
          <p:nvPr>
            <p:ph type="subTitle" idx="1"/>
          </p:nvPr>
        </p:nvSpPr>
        <p:spPr>
          <a:xfrm>
            <a:off x="1452978" y="2628778"/>
            <a:ext cx="9144000" cy="735859"/>
          </a:xfrm>
        </p:spPr>
        <p:txBody>
          <a:bodyPr>
            <a:normAutofit fontScale="92500" lnSpcReduction="20000"/>
          </a:bodyPr>
          <a:lstStyle/>
          <a:p>
            <a:r>
              <a:rPr lang="en-US" dirty="0"/>
              <a:t>Faulty: Maria </a:t>
            </a:r>
            <a:r>
              <a:rPr lang="en-US" dirty="0" err="1"/>
              <a:t>Bondesson</a:t>
            </a:r>
            <a:r>
              <a:rPr lang="en-US" dirty="0"/>
              <a:t>-Bolin, James Glazier, Alexander </a:t>
            </a:r>
            <a:r>
              <a:rPr lang="en-US" dirty="0" err="1"/>
              <a:t>Gumennik</a:t>
            </a:r>
            <a:r>
              <a:rPr lang="en-US" dirty="0"/>
              <a:t>, Feng Guo</a:t>
            </a:r>
          </a:p>
          <a:p>
            <a:r>
              <a:rPr lang="en-US" dirty="0" err="1"/>
              <a:t>Vikram</a:t>
            </a:r>
            <a:r>
              <a:rPr lang="en-US" dirty="0"/>
              <a:t> </a:t>
            </a:r>
            <a:r>
              <a:rPr lang="en-US" dirty="0" err="1"/>
              <a:t>Jadhao</a:t>
            </a:r>
            <a:r>
              <a:rPr lang="en-US" dirty="0"/>
              <a:t>, Greg Lewis, Paul Macklin, </a:t>
            </a:r>
            <a:r>
              <a:rPr lang="en-US" dirty="0" err="1"/>
              <a:t>Endre</a:t>
            </a:r>
            <a:r>
              <a:rPr lang="en-US" dirty="0"/>
              <a:t> </a:t>
            </a:r>
            <a:r>
              <a:rPr lang="en-US" dirty="0" err="1"/>
              <a:t>Somogyi</a:t>
            </a:r>
            <a:endParaRPr lang="en-US" dirty="0"/>
          </a:p>
        </p:txBody>
      </p:sp>
      <p:sp>
        <p:nvSpPr>
          <p:cNvPr id="4" name="TextBox 3"/>
          <p:cNvSpPr txBox="1"/>
          <p:nvPr/>
        </p:nvSpPr>
        <p:spPr>
          <a:xfrm>
            <a:off x="1526959" y="3364636"/>
            <a:ext cx="3879542" cy="2585323"/>
          </a:xfrm>
          <a:prstGeom prst="rect">
            <a:avLst/>
          </a:prstGeom>
          <a:noFill/>
        </p:spPr>
        <p:txBody>
          <a:bodyPr wrap="square" rtlCol="0">
            <a:spAutoFit/>
          </a:bodyPr>
          <a:lstStyle/>
          <a:p>
            <a:r>
              <a:rPr lang="en-US" b="1" dirty="0"/>
              <a:t>Current Disease Treatment</a:t>
            </a:r>
          </a:p>
          <a:p>
            <a:r>
              <a:rPr lang="en-US" dirty="0"/>
              <a:t>Responds to Disease</a:t>
            </a:r>
          </a:p>
          <a:p>
            <a:r>
              <a:rPr lang="en-US" dirty="0"/>
              <a:t>Is Patient Initiated</a:t>
            </a:r>
          </a:p>
          <a:p>
            <a:r>
              <a:rPr lang="en-US" dirty="0"/>
              <a:t>Is Reactive</a:t>
            </a:r>
          </a:p>
          <a:p>
            <a:r>
              <a:rPr lang="en-US" dirty="0"/>
              <a:t>Is Slow</a:t>
            </a:r>
          </a:p>
          <a:p>
            <a:r>
              <a:rPr lang="en-US" dirty="0"/>
              <a:t>Is Expensive</a:t>
            </a:r>
          </a:p>
          <a:p>
            <a:r>
              <a:rPr lang="en-US" dirty="0"/>
              <a:t>Optimizes Population Outcomes</a:t>
            </a:r>
          </a:p>
          <a:p>
            <a:r>
              <a:rPr lang="en-US" dirty="0"/>
              <a:t>Is Prescriptive</a:t>
            </a:r>
          </a:p>
          <a:p>
            <a:r>
              <a:rPr lang="en-US" dirty="0"/>
              <a:t>Is Open-Loop</a:t>
            </a:r>
          </a:p>
        </p:txBody>
      </p:sp>
      <p:sp>
        <p:nvSpPr>
          <p:cNvPr id="5" name="TextBox 4"/>
          <p:cNvSpPr txBox="1"/>
          <p:nvPr/>
        </p:nvSpPr>
        <p:spPr>
          <a:xfrm>
            <a:off x="8160059" y="3388974"/>
            <a:ext cx="3879542" cy="2585323"/>
          </a:xfrm>
          <a:prstGeom prst="rect">
            <a:avLst/>
          </a:prstGeom>
          <a:noFill/>
        </p:spPr>
        <p:txBody>
          <a:bodyPr wrap="square" rtlCol="0">
            <a:spAutoFit/>
          </a:bodyPr>
          <a:lstStyle/>
          <a:p>
            <a:r>
              <a:rPr lang="en-US" b="1" dirty="0"/>
              <a:t>Engineered Health</a:t>
            </a:r>
          </a:p>
          <a:p>
            <a:r>
              <a:rPr lang="en-US" dirty="0"/>
              <a:t>Maintains Health</a:t>
            </a:r>
          </a:p>
          <a:p>
            <a:r>
              <a:rPr lang="en-US" dirty="0"/>
              <a:t>Is Continuous</a:t>
            </a:r>
          </a:p>
          <a:p>
            <a:r>
              <a:rPr lang="en-US" dirty="0"/>
              <a:t>Is Regulatory</a:t>
            </a:r>
          </a:p>
          <a:p>
            <a:r>
              <a:rPr lang="en-US" dirty="0"/>
              <a:t>Is Fast</a:t>
            </a:r>
          </a:p>
          <a:p>
            <a:r>
              <a:rPr lang="en-US" dirty="0"/>
              <a:t>Is Affordable</a:t>
            </a:r>
          </a:p>
          <a:p>
            <a:r>
              <a:rPr lang="en-US" dirty="0"/>
              <a:t>Optimizes Individual Outcomes</a:t>
            </a:r>
          </a:p>
          <a:p>
            <a:r>
              <a:rPr lang="en-US" dirty="0"/>
              <a:t>Is Response Oriented</a:t>
            </a:r>
          </a:p>
          <a:p>
            <a:r>
              <a:rPr lang="en-US" dirty="0"/>
              <a:t>If Closed Loop</a:t>
            </a:r>
          </a:p>
        </p:txBody>
      </p:sp>
      <p:sp>
        <p:nvSpPr>
          <p:cNvPr id="6" name="Notched Right Arrow 5"/>
          <p:cNvSpPr/>
          <p:nvPr/>
        </p:nvSpPr>
        <p:spPr>
          <a:xfrm>
            <a:off x="4391486" y="3888418"/>
            <a:ext cx="3462291" cy="126950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Intelligent Systems Engineering</a:t>
            </a:r>
          </a:p>
        </p:txBody>
      </p:sp>
    </p:spTree>
    <p:extLst>
      <p:ext uri="{BB962C8B-B14F-4D97-AF65-F5344CB8AC3E}">
        <p14:creationId xmlns:p14="http://schemas.microsoft.com/office/powerpoint/2010/main" val="3409845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753304"/>
            <a:ext cx="12192000" cy="19856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0" y="3740015"/>
            <a:ext cx="12192000" cy="31179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137507"/>
            <a:ext cx="12192000" cy="596369"/>
          </a:xfrm>
        </p:spPr>
        <p:txBody>
          <a:bodyPr>
            <a:normAutofit fontScale="90000"/>
          </a:bodyPr>
          <a:lstStyle/>
          <a:p>
            <a:pPr algn="ctr"/>
            <a:r>
              <a:rPr lang="en-US" b="1" dirty="0">
                <a:solidFill>
                  <a:srgbClr val="0070C0"/>
                </a:solidFill>
                <a:latin typeface="+mn-lt"/>
              </a:rPr>
              <a:t>Gregory F. Lewis: Measuring the Brain</a:t>
            </a:r>
            <a:r>
              <a:rPr lang="en-US" b="1" dirty="0">
                <a:solidFill>
                  <a:srgbClr val="0070C0"/>
                </a:solidFill>
                <a:latin typeface="+mn-lt"/>
                <a:sym typeface="Wingdings" panose="05000000000000000000" pitchFamily="2" charset="2"/>
              </a:rPr>
              <a:t>-Body System</a:t>
            </a:r>
            <a:endParaRPr lang="en-US" b="1" dirty="0">
              <a:solidFill>
                <a:srgbClr val="0070C0"/>
              </a:solidFill>
              <a:latin typeface="+mn-lt"/>
            </a:endParaRPr>
          </a:p>
        </p:txBody>
      </p:sp>
      <p:sp>
        <p:nvSpPr>
          <p:cNvPr id="3" name="Content Placeholder 2"/>
          <p:cNvSpPr>
            <a:spLocks noGrp="1"/>
          </p:cNvSpPr>
          <p:nvPr>
            <p:ph idx="1"/>
          </p:nvPr>
        </p:nvSpPr>
        <p:spPr>
          <a:xfrm>
            <a:off x="532092" y="1036807"/>
            <a:ext cx="10515600" cy="823389"/>
          </a:xfrm>
        </p:spPr>
        <p:txBody>
          <a:bodyPr>
            <a:normAutofit/>
          </a:bodyPr>
          <a:lstStyle/>
          <a:p>
            <a:r>
              <a:rPr lang="en-US" sz="1800" dirty="0"/>
              <a:t>Heart rate variability reflects specific neurophysiological control mechanisms</a:t>
            </a:r>
          </a:p>
          <a:p>
            <a:r>
              <a:rPr lang="en-US" sz="1800" dirty="0"/>
              <a:t>I quantify </a:t>
            </a:r>
            <a:r>
              <a:rPr lang="en-US" sz="1800" u="sng" dirty="0"/>
              <a:t>dynamic</a:t>
            </a:r>
            <a:r>
              <a:rPr lang="en-US" sz="1800" dirty="0"/>
              <a:t> cardiac regulation with wearable sensors in order to:</a:t>
            </a:r>
            <a:endParaRPr lang="en-US" sz="1400" dirty="0"/>
          </a:p>
          <a:p>
            <a:pPr lvl="2"/>
            <a:endParaRPr lang="en-US" sz="1000" dirty="0"/>
          </a:p>
        </p:txBody>
      </p:sp>
      <p:pic>
        <p:nvPicPr>
          <p:cNvPr id="7" name="Picture 6"/>
          <p:cNvPicPr>
            <a:picLocks noChangeAspect="1"/>
          </p:cNvPicPr>
          <p:nvPr/>
        </p:nvPicPr>
        <p:blipFill rotWithShape="1">
          <a:blip r:embed="rId2"/>
          <a:srcRect b="24262"/>
          <a:stretch/>
        </p:blipFill>
        <p:spPr>
          <a:xfrm>
            <a:off x="5787752" y="2097627"/>
            <a:ext cx="4593249" cy="1297034"/>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243" y="3838116"/>
            <a:ext cx="4383748" cy="2549175"/>
          </a:xfrm>
          <a:prstGeom prst="rect">
            <a:avLst/>
          </a:prstGeom>
          <a:noFill/>
          <a:ln>
            <a:noFill/>
          </a:ln>
        </p:spPr>
      </p:pic>
      <p:sp>
        <p:nvSpPr>
          <p:cNvPr id="11" name="Rectangle 10"/>
          <p:cNvSpPr/>
          <p:nvPr/>
        </p:nvSpPr>
        <p:spPr>
          <a:xfrm>
            <a:off x="1525309" y="2097627"/>
            <a:ext cx="4753833" cy="923330"/>
          </a:xfrm>
          <a:prstGeom prst="rect">
            <a:avLst/>
          </a:prstGeom>
        </p:spPr>
        <p:txBody>
          <a:bodyPr wrap="square">
            <a:spAutoFit/>
          </a:bodyPr>
          <a:lstStyle/>
          <a:p>
            <a:r>
              <a:rPr lang="en-US" b="1" dirty="0">
                <a:solidFill>
                  <a:prstClr val="black"/>
                </a:solidFill>
              </a:rPr>
              <a:t>Train soldiers to increase their inhibitory (parasympathetic) control and improve psychological resilience</a:t>
            </a:r>
          </a:p>
        </p:txBody>
      </p:sp>
      <p:sp>
        <p:nvSpPr>
          <p:cNvPr id="12" name="Line Callout 1 11"/>
          <p:cNvSpPr/>
          <p:nvPr/>
        </p:nvSpPr>
        <p:spPr>
          <a:xfrm>
            <a:off x="2837387" y="3020957"/>
            <a:ext cx="2452790" cy="584744"/>
          </a:xfrm>
          <a:prstGeom prst="borderCallout1">
            <a:avLst>
              <a:gd name="adj1" fmla="val 46635"/>
              <a:gd name="adj2" fmla="val 105508"/>
              <a:gd name="adj3" fmla="val -23464"/>
              <a:gd name="adj4" fmla="val 127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From the biofeedback app we give the soldiers</a:t>
            </a:r>
          </a:p>
        </p:txBody>
      </p:sp>
      <p:sp>
        <p:nvSpPr>
          <p:cNvPr id="13" name="Rectangle 12"/>
          <p:cNvSpPr/>
          <p:nvPr/>
        </p:nvSpPr>
        <p:spPr>
          <a:xfrm>
            <a:off x="1525309" y="4399655"/>
            <a:ext cx="3441754" cy="923330"/>
          </a:xfrm>
          <a:prstGeom prst="rect">
            <a:avLst/>
          </a:prstGeom>
        </p:spPr>
        <p:txBody>
          <a:bodyPr wrap="square">
            <a:spAutoFit/>
          </a:bodyPr>
          <a:lstStyle/>
          <a:p>
            <a:r>
              <a:rPr lang="en-US" b="1" dirty="0">
                <a:solidFill>
                  <a:prstClr val="black"/>
                </a:solidFill>
              </a:rPr>
              <a:t>And diagnose infection through activity of the autonomic nervous system</a:t>
            </a:r>
          </a:p>
        </p:txBody>
      </p:sp>
      <p:sp>
        <p:nvSpPr>
          <p:cNvPr id="14" name="Line Callout 1 13"/>
          <p:cNvSpPr/>
          <p:nvPr/>
        </p:nvSpPr>
        <p:spPr>
          <a:xfrm>
            <a:off x="2675830" y="5560301"/>
            <a:ext cx="2452790" cy="826989"/>
          </a:xfrm>
          <a:prstGeom prst="borderCallout1">
            <a:avLst>
              <a:gd name="adj1" fmla="val 46635"/>
              <a:gd name="adj2" fmla="val 105508"/>
              <a:gd name="adj3" fmla="val -34860"/>
              <a:gd name="adj4" fmla="val 1347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Conceptual model of wearable platform performance</a:t>
            </a:r>
          </a:p>
        </p:txBody>
      </p:sp>
    </p:spTree>
    <p:extLst>
      <p:ext uri="{BB962C8B-B14F-4D97-AF65-F5344CB8AC3E}">
        <p14:creationId xmlns:p14="http://schemas.microsoft.com/office/powerpoint/2010/main" val="3389815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0" y="714251"/>
            <a:ext cx="12192000" cy="19372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p:nvSpPr>
        <p:spPr>
          <a:xfrm>
            <a:off x="0" y="2651464"/>
            <a:ext cx="5074331" cy="4206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57583"/>
            <a:ext cx="12192000" cy="800441"/>
          </a:xfrm>
        </p:spPr>
        <p:txBody>
          <a:bodyPr>
            <a:normAutofit fontScale="90000"/>
          </a:bodyPr>
          <a:lstStyle/>
          <a:p>
            <a:pPr algn="ctr"/>
            <a:r>
              <a:rPr lang="en-US" b="1" dirty="0">
                <a:solidFill>
                  <a:srgbClr val="0070C0"/>
                </a:solidFill>
                <a:latin typeface="+mn-lt"/>
              </a:rPr>
              <a:t>Gregory Lewis: Noncontact Measurement Techniques</a:t>
            </a:r>
          </a:p>
        </p:txBody>
      </p:sp>
      <p:sp>
        <p:nvSpPr>
          <p:cNvPr id="5" name="Rectangle 4"/>
          <p:cNvSpPr/>
          <p:nvPr/>
        </p:nvSpPr>
        <p:spPr>
          <a:xfrm>
            <a:off x="140260" y="1195750"/>
            <a:ext cx="5923651" cy="1092607"/>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Collaboration with Dr. Kolacz – postdoc at Kinsey Institute</a:t>
            </a:r>
          </a:p>
          <a:p>
            <a:pPr marL="285750" indent="-285750">
              <a:buFont typeface="Arial" panose="020B0604020202020204" pitchFamily="34" charset="0"/>
              <a:buChar char="•"/>
            </a:pPr>
            <a:r>
              <a:rPr lang="en-US" sz="1400" u="sng" dirty="0">
                <a:solidFill>
                  <a:prstClr val="black"/>
                </a:solidFill>
              </a:rPr>
              <a:t>Vagal</a:t>
            </a:r>
            <a:r>
              <a:rPr lang="en-US" sz="1400" dirty="0">
                <a:solidFill>
                  <a:prstClr val="black"/>
                </a:solidFill>
              </a:rPr>
              <a:t> regulation of vocalization</a:t>
            </a:r>
          </a:p>
          <a:p>
            <a:pPr marL="742950" lvl="1" indent="-285750">
              <a:buFont typeface="Arial" panose="020B0604020202020204" pitchFamily="34" charset="0"/>
              <a:buChar char="•"/>
            </a:pPr>
            <a:r>
              <a:rPr lang="en-US" sz="1400" u="sng" dirty="0">
                <a:solidFill>
                  <a:prstClr val="black"/>
                </a:solidFill>
              </a:rPr>
              <a:t>Crying</a:t>
            </a:r>
            <a:r>
              <a:rPr lang="en-US" sz="1400" dirty="0">
                <a:solidFill>
                  <a:prstClr val="black"/>
                </a:solidFill>
              </a:rPr>
              <a:t> at </a:t>
            </a:r>
            <a:r>
              <a:rPr lang="en-US" sz="1400" b="1" dirty="0">
                <a:solidFill>
                  <a:prstClr val="black"/>
                </a:solidFill>
              </a:rPr>
              <a:t>6-months</a:t>
            </a:r>
            <a:r>
              <a:rPr lang="en-US" sz="1400" dirty="0">
                <a:solidFill>
                  <a:prstClr val="black"/>
                </a:solidFill>
              </a:rPr>
              <a:t> </a:t>
            </a:r>
            <a:r>
              <a:rPr lang="en-US" sz="1400" dirty="0">
                <a:solidFill>
                  <a:prstClr val="black"/>
                </a:solidFill>
                <a:sym typeface="Wingdings" panose="05000000000000000000" pitchFamily="2" charset="2"/>
              </a:rPr>
              <a:t> </a:t>
            </a:r>
            <a:r>
              <a:rPr lang="en-US" sz="1400" u="sng" dirty="0">
                <a:solidFill>
                  <a:prstClr val="black"/>
                </a:solidFill>
                <a:sym typeface="Wingdings" panose="05000000000000000000" pitchFamily="2" charset="2"/>
              </a:rPr>
              <a:t>Social behavior </a:t>
            </a:r>
            <a:r>
              <a:rPr lang="en-US" sz="1400" dirty="0">
                <a:solidFill>
                  <a:prstClr val="black"/>
                </a:solidFill>
                <a:sym typeface="Wingdings" panose="05000000000000000000" pitchFamily="2" charset="2"/>
              </a:rPr>
              <a:t>at </a:t>
            </a:r>
            <a:r>
              <a:rPr lang="en-US" sz="1400" b="1" dirty="0">
                <a:solidFill>
                  <a:prstClr val="black"/>
                </a:solidFill>
                <a:sym typeface="Wingdings" panose="05000000000000000000" pitchFamily="2" charset="2"/>
              </a:rPr>
              <a:t>24-months</a:t>
            </a:r>
          </a:p>
          <a:p>
            <a:pPr marL="285750" indent="-285750">
              <a:buFont typeface="Arial" panose="020B0604020202020204" pitchFamily="34" charset="0"/>
              <a:buChar char="•"/>
            </a:pPr>
            <a:endParaRPr lang="en-US" sz="1100" dirty="0">
              <a:solidFill>
                <a:prstClr val="black"/>
              </a:solidFill>
              <a:sym typeface="Wingdings" panose="05000000000000000000" pitchFamily="2" charset="2"/>
            </a:endParaRPr>
          </a:p>
          <a:p>
            <a:pPr marL="285750" indent="-285750">
              <a:buFont typeface="Arial" panose="020B0604020202020204" pitchFamily="34" charset="0"/>
              <a:buChar char="•"/>
            </a:pPr>
            <a:r>
              <a:rPr lang="en-US" sz="1200" dirty="0">
                <a:solidFill>
                  <a:prstClr val="black"/>
                </a:solidFill>
                <a:sym typeface="Wingdings" panose="05000000000000000000" pitchFamily="2" charset="2"/>
              </a:rPr>
              <a:t>Track health of the developing </a:t>
            </a:r>
            <a:r>
              <a:rPr lang="en-US" sz="1200" b="1" dirty="0">
                <a:solidFill>
                  <a:prstClr val="black"/>
                </a:solidFill>
                <a:sym typeface="Wingdings" panose="05000000000000000000" pitchFamily="2" charset="2"/>
              </a:rPr>
              <a:t>social nervous system</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31912" t="3843" r="21118"/>
          <a:stretch/>
        </p:blipFill>
        <p:spPr>
          <a:xfrm rot="16200000">
            <a:off x="649797" y="3295971"/>
            <a:ext cx="1295942" cy="1492350"/>
          </a:xfrm>
          <a:prstGeom prst="rect">
            <a:avLst/>
          </a:prstGeom>
        </p:spPr>
      </p:pic>
      <p:sp>
        <p:nvSpPr>
          <p:cNvPr id="15" name="TextBox 14"/>
          <p:cNvSpPr txBox="1"/>
          <p:nvPr/>
        </p:nvSpPr>
        <p:spPr>
          <a:xfrm>
            <a:off x="256402" y="2725688"/>
            <a:ext cx="3366819" cy="523220"/>
          </a:xfrm>
          <a:prstGeom prst="rect">
            <a:avLst/>
          </a:prstGeom>
          <a:noFill/>
        </p:spPr>
        <p:txBody>
          <a:bodyPr wrap="none" rtlCol="0">
            <a:spAutoFit/>
          </a:bodyPr>
          <a:lstStyle/>
          <a:p>
            <a:pPr marL="285750" indent="-285750">
              <a:buFont typeface="Arial" panose="020B0604020202020204" pitchFamily="34" charset="0"/>
              <a:buChar char="•"/>
            </a:pPr>
            <a:r>
              <a:rPr lang="en-US" sz="1400" dirty="0">
                <a:solidFill>
                  <a:prstClr val="black"/>
                </a:solidFill>
              </a:rPr>
              <a:t>Modify operation of color video camera</a:t>
            </a:r>
          </a:p>
          <a:p>
            <a:pPr marL="285750" indent="-285750">
              <a:buFont typeface="Arial" panose="020B0604020202020204" pitchFamily="34" charset="0"/>
              <a:buChar char="•"/>
            </a:pPr>
            <a:r>
              <a:rPr lang="en-US" sz="1400" dirty="0">
                <a:solidFill>
                  <a:prstClr val="black"/>
                </a:solidFill>
              </a:rPr>
              <a:t>Create real-time pulse monitor</a:t>
            </a:r>
          </a:p>
        </p:txBody>
      </p:sp>
      <p:grpSp>
        <p:nvGrpSpPr>
          <p:cNvPr id="50" name="Group 49"/>
          <p:cNvGrpSpPr/>
          <p:nvPr/>
        </p:nvGrpSpPr>
        <p:grpSpPr>
          <a:xfrm>
            <a:off x="5388234" y="936752"/>
            <a:ext cx="5910622" cy="1610602"/>
            <a:chOff x="5710700" y="1252534"/>
            <a:chExt cx="5910622" cy="1610602"/>
          </a:xfrm>
        </p:grpSpPr>
        <p:grpSp>
          <p:nvGrpSpPr>
            <p:cNvPr id="8" name="Group 7"/>
            <p:cNvGrpSpPr/>
            <p:nvPr/>
          </p:nvGrpSpPr>
          <p:grpSpPr>
            <a:xfrm>
              <a:off x="7737551" y="1287304"/>
              <a:ext cx="1637994" cy="1438906"/>
              <a:chOff x="7274465" y="1287304"/>
              <a:chExt cx="1637994" cy="1438906"/>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7274465" y="1287304"/>
                <a:ext cx="1637994" cy="1200986"/>
              </a:xfrm>
              <a:prstGeom prst="rect">
                <a:avLst/>
              </a:prstGeom>
            </p:spPr>
          </p:pic>
          <p:sp>
            <p:nvSpPr>
              <p:cNvPr id="6" name="TextBox 5"/>
              <p:cNvSpPr txBox="1"/>
              <p:nvPr/>
            </p:nvSpPr>
            <p:spPr>
              <a:xfrm>
                <a:off x="7320175" y="2418433"/>
                <a:ext cx="1546578" cy="307777"/>
              </a:xfrm>
              <a:prstGeom prst="rect">
                <a:avLst/>
              </a:prstGeom>
              <a:noFill/>
            </p:spPr>
            <p:txBody>
              <a:bodyPr wrap="none" rtlCol="0">
                <a:spAutoFit/>
              </a:bodyPr>
              <a:lstStyle/>
              <a:p>
                <a:pPr algn="ctr"/>
                <a:r>
                  <a:rPr lang="en-US" sz="1400" b="1" dirty="0">
                    <a:solidFill>
                      <a:prstClr val="black"/>
                    </a:solidFill>
                  </a:rPr>
                  <a:t>Feature Extraction</a:t>
                </a:r>
              </a:p>
            </p:txBody>
          </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0123" b="49596"/>
            <a:stretch/>
          </p:blipFill>
          <p:spPr>
            <a:xfrm>
              <a:off x="5710700" y="1279183"/>
              <a:ext cx="1720742" cy="1217227"/>
            </a:xfrm>
            <a:prstGeom prst="rect">
              <a:avLst/>
            </a:prstGeom>
          </p:spPr>
        </p:pic>
        <p:pic>
          <p:nvPicPr>
            <p:cNvPr id="9" name="Picture 8"/>
            <p:cNvPicPr>
              <a:picLocks noChangeAspect="1"/>
            </p:cNvPicPr>
            <p:nvPr/>
          </p:nvPicPr>
          <p:blipFill rotWithShape="1">
            <a:blip r:embed="rId5"/>
            <a:srcRect l="15616" t="47075" r="8755"/>
            <a:stretch/>
          </p:blipFill>
          <p:spPr>
            <a:xfrm>
              <a:off x="9756969" y="1252534"/>
              <a:ext cx="1864353" cy="1206987"/>
            </a:xfrm>
            <a:prstGeom prst="rect">
              <a:avLst/>
            </a:prstGeom>
          </p:spPr>
        </p:pic>
        <p:sp>
          <p:nvSpPr>
            <p:cNvPr id="10" name="TextBox 9"/>
            <p:cNvSpPr txBox="1"/>
            <p:nvPr/>
          </p:nvSpPr>
          <p:spPr>
            <a:xfrm>
              <a:off x="6130440" y="2417315"/>
              <a:ext cx="1086644" cy="307777"/>
            </a:xfrm>
            <a:prstGeom prst="rect">
              <a:avLst/>
            </a:prstGeom>
            <a:noFill/>
          </p:spPr>
          <p:txBody>
            <a:bodyPr wrap="none" rtlCol="0">
              <a:spAutoFit/>
            </a:bodyPr>
            <a:lstStyle/>
            <a:p>
              <a:pPr algn="ctr"/>
              <a:r>
                <a:rPr lang="en-US" sz="1400" b="1" dirty="0">
                  <a:solidFill>
                    <a:prstClr val="black"/>
                  </a:solidFill>
                </a:rPr>
                <a:t>Vocalization</a:t>
              </a:r>
            </a:p>
          </p:txBody>
        </p:sp>
        <p:sp>
          <p:nvSpPr>
            <p:cNvPr id="11" name="TextBox 10"/>
            <p:cNvSpPr txBox="1"/>
            <p:nvPr/>
          </p:nvSpPr>
          <p:spPr>
            <a:xfrm>
              <a:off x="9714747" y="2418433"/>
              <a:ext cx="1780745" cy="307777"/>
            </a:xfrm>
            <a:prstGeom prst="rect">
              <a:avLst/>
            </a:prstGeom>
            <a:noFill/>
          </p:spPr>
          <p:txBody>
            <a:bodyPr wrap="none" rtlCol="0">
              <a:spAutoFit/>
            </a:bodyPr>
            <a:lstStyle/>
            <a:p>
              <a:pPr algn="ctr"/>
              <a:r>
                <a:rPr lang="en-US" sz="1400" b="1" dirty="0">
                  <a:solidFill>
                    <a:prstClr val="black"/>
                  </a:solidFill>
                </a:rPr>
                <a:t>Behavioral Prediction</a:t>
              </a:r>
            </a:p>
          </p:txBody>
        </p:sp>
        <p:sp>
          <p:nvSpPr>
            <p:cNvPr id="12" name="Right Arrow 11"/>
            <p:cNvSpPr/>
            <p:nvPr/>
          </p:nvSpPr>
          <p:spPr>
            <a:xfrm>
              <a:off x="7431442" y="1767384"/>
              <a:ext cx="234487" cy="176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a:off x="9522482" y="1767727"/>
              <a:ext cx="234487" cy="176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6200360" y="2632304"/>
              <a:ext cx="3009157" cy="230832"/>
            </a:xfrm>
            <a:prstGeom prst="rect">
              <a:avLst/>
            </a:prstGeom>
          </p:spPr>
          <p:txBody>
            <a:bodyPr wrap="none">
              <a:spAutoFit/>
            </a:bodyPr>
            <a:lstStyle/>
            <a:p>
              <a:r>
                <a:rPr lang="en-US" sz="900" dirty="0">
                  <a:solidFill>
                    <a:prstClr val="black"/>
                  </a:solidFill>
                </a:rPr>
                <a:t>Methods adapted from Frederic </a:t>
              </a:r>
              <a:r>
                <a:rPr lang="en-US" sz="900" dirty="0" err="1">
                  <a:solidFill>
                    <a:prstClr val="black"/>
                  </a:solidFill>
                </a:rPr>
                <a:t>Theunnisen</a:t>
              </a:r>
              <a:r>
                <a:rPr lang="en-US" sz="900" dirty="0">
                  <a:solidFill>
                    <a:prstClr val="black"/>
                  </a:solidFill>
                </a:rPr>
                <a:t> (UC – Berkeley)</a:t>
              </a:r>
            </a:p>
          </p:txBody>
        </p:sp>
      </p:grpSp>
      <p:pic>
        <p:nvPicPr>
          <p:cNvPr id="41" name="Picture 40"/>
          <p:cNvPicPr>
            <a:picLocks noChangeAspect="1"/>
          </p:cNvPicPr>
          <p:nvPr/>
        </p:nvPicPr>
        <p:blipFill rotWithShape="1">
          <a:blip r:embed="rId6"/>
          <a:srcRect r="42084"/>
          <a:stretch/>
        </p:blipFill>
        <p:spPr>
          <a:xfrm>
            <a:off x="155572" y="3925274"/>
            <a:ext cx="2187333" cy="2344362"/>
          </a:xfrm>
          <a:prstGeom prst="rect">
            <a:avLst/>
          </a:prstGeom>
        </p:spPr>
      </p:pic>
      <p:pic>
        <p:nvPicPr>
          <p:cNvPr id="47" name="Picture 46"/>
          <p:cNvPicPr>
            <a:picLocks noChangeAspect="1"/>
          </p:cNvPicPr>
          <p:nvPr/>
        </p:nvPicPr>
        <p:blipFill>
          <a:blip r:embed="rId7"/>
          <a:stretch>
            <a:fillRect/>
          </a:stretch>
        </p:blipFill>
        <p:spPr>
          <a:xfrm>
            <a:off x="2205548" y="3293549"/>
            <a:ext cx="2638610" cy="3094041"/>
          </a:xfrm>
          <a:prstGeom prst="rect">
            <a:avLst/>
          </a:prstGeom>
        </p:spPr>
      </p:pic>
      <p:sp>
        <p:nvSpPr>
          <p:cNvPr id="49" name="Content Placeholder 48"/>
          <p:cNvSpPr>
            <a:spLocks noGrp="1"/>
          </p:cNvSpPr>
          <p:nvPr>
            <p:ph idx="1"/>
          </p:nvPr>
        </p:nvSpPr>
        <p:spPr>
          <a:xfrm>
            <a:off x="5246216" y="2766334"/>
            <a:ext cx="6821509" cy="3101850"/>
          </a:xfrm>
        </p:spPr>
        <p:txBody>
          <a:bodyPr/>
          <a:lstStyle/>
          <a:p>
            <a:pPr marL="0" indent="0">
              <a:buNone/>
            </a:pPr>
            <a:r>
              <a:rPr lang="en-US" u="sng" dirty="0"/>
              <a:t>Translational research at Kinsey Institute</a:t>
            </a:r>
          </a:p>
        </p:txBody>
      </p:sp>
      <p:sp>
        <p:nvSpPr>
          <p:cNvPr id="52" name="TextBox 51"/>
          <p:cNvSpPr txBox="1"/>
          <p:nvPr/>
        </p:nvSpPr>
        <p:spPr>
          <a:xfrm>
            <a:off x="5673197" y="3166657"/>
            <a:ext cx="5111165" cy="2246769"/>
          </a:xfrm>
          <a:prstGeom prst="rect">
            <a:avLst/>
          </a:prstGeom>
          <a:noFill/>
        </p:spPr>
        <p:txBody>
          <a:bodyPr wrap="square" rtlCol="0">
            <a:spAutoFit/>
          </a:bodyPr>
          <a:lstStyle/>
          <a:p>
            <a:r>
              <a:rPr lang="en-US" sz="1400" dirty="0">
                <a:solidFill>
                  <a:prstClr val="black"/>
                </a:solidFill>
                <a:hlinkClick r:id="rId8"/>
              </a:rPr>
              <a:t>www.kinseyinstitute.org</a:t>
            </a:r>
            <a:endParaRPr lang="en-US" sz="1400" dirty="0">
              <a:solidFill>
                <a:prstClr val="black"/>
              </a:solidFill>
            </a:endParaRPr>
          </a:p>
          <a:p>
            <a:endParaRPr lang="en-US" sz="1400" dirty="0">
              <a:solidFill>
                <a:prstClr val="black"/>
              </a:solidFill>
            </a:endParaRPr>
          </a:p>
          <a:p>
            <a:r>
              <a:rPr lang="en-US" sz="1400" b="1" dirty="0">
                <a:solidFill>
                  <a:prstClr val="black"/>
                </a:solidFill>
              </a:rPr>
              <a:t>Our vision</a:t>
            </a:r>
            <a:r>
              <a:rPr lang="en-US" sz="1400" dirty="0">
                <a:solidFill>
                  <a:prstClr val="black"/>
                </a:solidFill>
              </a:rPr>
              <a:t>: To be the premier research institute on human sexuality and relationships</a:t>
            </a:r>
          </a:p>
          <a:p>
            <a:endParaRPr lang="en-US" sz="1400" dirty="0">
              <a:solidFill>
                <a:prstClr val="black"/>
              </a:solidFill>
            </a:endParaRPr>
          </a:p>
          <a:p>
            <a:r>
              <a:rPr lang="en-US" sz="1400" b="1" dirty="0">
                <a:solidFill>
                  <a:prstClr val="black"/>
                </a:solidFill>
              </a:rPr>
              <a:t>My goal:</a:t>
            </a:r>
            <a:r>
              <a:rPr lang="en-US" sz="1400" dirty="0">
                <a:solidFill>
                  <a:prstClr val="black"/>
                </a:solidFill>
              </a:rPr>
              <a:t> Use advances in sensing technologies to support the new Traumatic Stress Research Consortium (TSRC) at Kinsey.  TSRC is an interdisciplinary and international group of scientists and clinicians who study the impact of trauma and abuse on mental health, physical health, relationships, and sexuality. </a:t>
            </a:r>
            <a:endParaRPr lang="en-US" sz="3200" dirty="0">
              <a:solidFill>
                <a:prstClr val="black"/>
              </a:solidFill>
            </a:endParaRPr>
          </a:p>
        </p:txBody>
      </p:sp>
      <p:pic>
        <p:nvPicPr>
          <p:cNvPr id="53" name="Picture 2" descr="Kinsey flower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2975" y="3214135"/>
            <a:ext cx="1146137" cy="11461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 name="Content Placeholder 5"/>
          <p:cNvGraphicFramePr>
            <a:graphicFrameLocks/>
          </p:cNvGraphicFramePr>
          <p:nvPr>
            <p:extLst/>
          </p:nvPr>
        </p:nvGraphicFramePr>
        <p:xfrm>
          <a:off x="7644855" y="5042935"/>
          <a:ext cx="4547144" cy="181506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503789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7"/>
          <p:cNvSpPr>
            <a:spLocks noChangeArrowheads="1"/>
          </p:cNvSpPr>
          <p:nvPr/>
        </p:nvSpPr>
        <p:spPr bwMode="auto">
          <a:xfrm>
            <a:off x="0" y="-18979"/>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ea typeface="宋体" charset="-122"/>
                <a:sym typeface="Calibri" charset="0"/>
              </a:defRPr>
            </a:lvl1pPr>
            <a:lvl2pPr marL="742950" indent="-285750">
              <a:lnSpc>
                <a:spcPct val="90000"/>
              </a:lnSpc>
              <a:spcBef>
                <a:spcPts val="500"/>
              </a:spcBef>
              <a:buFont typeface="Arial" charset="0"/>
              <a:buChar char="•"/>
              <a:defRPr sz="2400">
                <a:solidFill>
                  <a:schemeClr val="tx1"/>
                </a:solidFill>
                <a:latin typeface="Calibri" charset="0"/>
                <a:ea typeface="宋体" charset="-122"/>
                <a:sym typeface="Calibri" charset="0"/>
              </a:defRPr>
            </a:lvl2pPr>
            <a:lvl3pPr marL="1143000" indent="-228600">
              <a:lnSpc>
                <a:spcPct val="90000"/>
              </a:lnSpc>
              <a:spcBef>
                <a:spcPts val="500"/>
              </a:spcBef>
              <a:buFont typeface="Arial" charset="0"/>
              <a:buChar char="•"/>
              <a:defRPr sz="2000">
                <a:solidFill>
                  <a:schemeClr val="tx1"/>
                </a:solidFill>
                <a:latin typeface="Calibri" charset="0"/>
                <a:ea typeface="宋体" charset="-122"/>
                <a:sym typeface="Calibri" charset="0"/>
              </a:defRPr>
            </a:lvl3pPr>
            <a:lvl4pPr marL="1600200" indent="-228600">
              <a:lnSpc>
                <a:spcPct val="90000"/>
              </a:lnSpc>
              <a:spcBef>
                <a:spcPts val="500"/>
              </a:spcBef>
              <a:buFont typeface="Arial" charset="0"/>
              <a:buChar char="•"/>
              <a:defRPr>
                <a:solidFill>
                  <a:schemeClr val="tx1"/>
                </a:solidFill>
                <a:latin typeface="Calibri" charset="0"/>
                <a:ea typeface="宋体" charset="-122"/>
                <a:sym typeface="Calibri" charset="0"/>
              </a:defRPr>
            </a:lvl4pPr>
            <a:lvl5pPr marL="2057400" indent="-228600">
              <a:lnSpc>
                <a:spcPct val="90000"/>
              </a:lnSpc>
              <a:spcBef>
                <a:spcPts val="500"/>
              </a:spcBef>
              <a:buFont typeface="Arial" charset="0"/>
              <a:buChar char="•"/>
              <a:defRPr>
                <a:solidFill>
                  <a:schemeClr val="tx1"/>
                </a:solidFill>
                <a:latin typeface="Calibri" charset="0"/>
                <a:ea typeface="宋体" charset="-122"/>
                <a:sym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sym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sym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sym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sym typeface="Calibri" charset="0"/>
              </a:defRPr>
            </a:lvl9pPr>
          </a:lstStyle>
          <a:p>
            <a:pPr algn="ctr">
              <a:lnSpc>
                <a:spcPct val="100000"/>
              </a:lnSpc>
              <a:spcBef>
                <a:spcPct val="0"/>
              </a:spcBef>
              <a:buFont typeface="Arial" charset="0"/>
              <a:buNone/>
            </a:pPr>
            <a:r>
              <a:rPr lang="en-US" altLang="en-US" sz="3600" b="1" dirty="0">
                <a:solidFill>
                  <a:srgbClr val="0070C0"/>
                </a:solidFill>
                <a:latin typeface="Arial" charset="0"/>
                <a:ea typeface="Arial" charset="0"/>
                <a:cs typeface="Arial" charset="0"/>
              </a:rPr>
              <a:t>Feng </a:t>
            </a:r>
            <a:r>
              <a:rPr lang="en-US" altLang="en-US" sz="3600" b="1" dirty="0" err="1">
                <a:solidFill>
                  <a:srgbClr val="0070C0"/>
                </a:solidFill>
                <a:latin typeface="Arial" charset="0"/>
                <a:ea typeface="Arial" charset="0"/>
                <a:cs typeface="Arial" charset="0"/>
              </a:rPr>
              <a:t>Guo</a:t>
            </a:r>
            <a:r>
              <a:rPr lang="en-US" altLang="en-US" sz="3600" b="1" dirty="0">
                <a:solidFill>
                  <a:srgbClr val="0070C0"/>
                </a:solidFill>
                <a:latin typeface="Arial" charset="0"/>
                <a:ea typeface="Arial" charset="0"/>
                <a:cs typeface="Arial" charset="0"/>
              </a:rPr>
              <a:t>: Intelligent Biomedical Systems</a:t>
            </a:r>
          </a:p>
        </p:txBody>
      </p:sp>
      <p:pic>
        <p:nvPicPr>
          <p:cNvPr id="36" name="Picture 35"/>
          <p:cNvPicPr>
            <a:picLocks noChangeAspect="1"/>
          </p:cNvPicPr>
          <p:nvPr/>
        </p:nvPicPr>
        <p:blipFill>
          <a:blip r:embed="rId2"/>
          <a:stretch>
            <a:fillRect/>
          </a:stretch>
        </p:blipFill>
        <p:spPr>
          <a:xfrm>
            <a:off x="4228356" y="2929152"/>
            <a:ext cx="2373032" cy="2221401"/>
          </a:xfrm>
          <a:prstGeom prst="rect">
            <a:avLst/>
          </a:prstGeom>
        </p:spPr>
      </p:pic>
      <p:sp>
        <p:nvSpPr>
          <p:cNvPr id="47" name="TextBox 46"/>
          <p:cNvSpPr txBox="1">
            <a:spLocks noChangeArrowheads="1"/>
          </p:cNvSpPr>
          <p:nvPr/>
        </p:nvSpPr>
        <p:spPr bwMode="auto">
          <a:xfrm>
            <a:off x="6867317" y="965464"/>
            <a:ext cx="28088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u="sng">
                <a:solidFill>
                  <a:schemeClr val="tx1"/>
                </a:solidFill>
                <a:latin typeface="Arial" panose="020B0604020202020204" pitchFamily="34" charset="0"/>
                <a:cs typeface="Arial" panose="020B0604020202020204" pitchFamily="34" charset="0"/>
              </a:defRPr>
            </a:lvl1pPr>
            <a:lvl2pPr marL="742950" indent="-285750">
              <a:defRPr sz="2000" u="sng">
                <a:solidFill>
                  <a:schemeClr val="tx1"/>
                </a:solidFill>
                <a:latin typeface="Arial" panose="020B0604020202020204" pitchFamily="34" charset="0"/>
                <a:cs typeface="Arial" panose="020B0604020202020204" pitchFamily="34" charset="0"/>
              </a:defRPr>
            </a:lvl2pPr>
            <a:lvl3pPr marL="1143000" indent="-228600">
              <a:defRPr sz="2000" u="sng">
                <a:solidFill>
                  <a:schemeClr val="tx1"/>
                </a:solidFill>
                <a:latin typeface="Arial" panose="020B0604020202020204" pitchFamily="34" charset="0"/>
                <a:cs typeface="Arial" panose="020B0604020202020204" pitchFamily="34" charset="0"/>
              </a:defRPr>
            </a:lvl3pPr>
            <a:lvl4pPr marL="1600200" indent="-228600">
              <a:defRPr sz="2000" u="sng">
                <a:solidFill>
                  <a:schemeClr val="tx1"/>
                </a:solidFill>
                <a:latin typeface="Arial" panose="020B0604020202020204" pitchFamily="34" charset="0"/>
                <a:cs typeface="Arial" panose="020B0604020202020204" pitchFamily="34" charset="0"/>
              </a:defRPr>
            </a:lvl4pPr>
            <a:lvl5pPr marL="2057400" indent="-228600">
              <a:defRPr sz="2000"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9pPr>
          </a:lstStyle>
          <a:p>
            <a:r>
              <a:rPr lang="en-US" altLang="en-US" sz="1600" b="1" u="none" dirty="0">
                <a:solidFill>
                  <a:srgbClr val="000099"/>
                </a:solidFill>
                <a:latin typeface="Arial" charset="0"/>
                <a:ea typeface="Arial" charset="0"/>
                <a:cs typeface="Arial" charset="0"/>
              </a:rPr>
              <a:t>Acoustic Tweezer Device</a:t>
            </a:r>
          </a:p>
        </p:txBody>
      </p:sp>
      <p:sp>
        <p:nvSpPr>
          <p:cNvPr id="48" name="TextBox 47"/>
          <p:cNvSpPr txBox="1">
            <a:spLocks noChangeArrowheads="1"/>
          </p:cNvSpPr>
          <p:nvPr/>
        </p:nvSpPr>
        <p:spPr bwMode="auto">
          <a:xfrm>
            <a:off x="1650102" y="3196861"/>
            <a:ext cx="247339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u="sng">
                <a:solidFill>
                  <a:schemeClr val="tx1"/>
                </a:solidFill>
                <a:latin typeface="Arial" panose="020B0604020202020204" pitchFamily="34" charset="0"/>
                <a:cs typeface="Arial" panose="020B0604020202020204" pitchFamily="34" charset="0"/>
              </a:defRPr>
            </a:lvl1pPr>
            <a:lvl2pPr marL="742950" indent="-285750">
              <a:defRPr sz="2000" u="sng">
                <a:solidFill>
                  <a:schemeClr val="tx1"/>
                </a:solidFill>
                <a:latin typeface="Arial" panose="020B0604020202020204" pitchFamily="34" charset="0"/>
                <a:cs typeface="Arial" panose="020B0604020202020204" pitchFamily="34" charset="0"/>
              </a:defRPr>
            </a:lvl2pPr>
            <a:lvl3pPr marL="1143000" indent="-228600">
              <a:defRPr sz="2000" u="sng">
                <a:solidFill>
                  <a:schemeClr val="tx1"/>
                </a:solidFill>
                <a:latin typeface="Arial" panose="020B0604020202020204" pitchFamily="34" charset="0"/>
                <a:cs typeface="Arial" panose="020B0604020202020204" pitchFamily="34" charset="0"/>
              </a:defRPr>
            </a:lvl3pPr>
            <a:lvl4pPr marL="1600200" indent="-228600">
              <a:defRPr sz="2000" u="sng">
                <a:solidFill>
                  <a:schemeClr val="tx1"/>
                </a:solidFill>
                <a:latin typeface="Arial" panose="020B0604020202020204" pitchFamily="34" charset="0"/>
                <a:cs typeface="Arial" panose="020B0604020202020204" pitchFamily="34" charset="0"/>
              </a:defRPr>
            </a:lvl4pPr>
            <a:lvl5pPr marL="2057400" indent="-228600">
              <a:defRPr sz="2000"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9pPr>
          </a:lstStyle>
          <a:p>
            <a:r>
              <a:rPr lang="en-US" altLang="en-US" sz="1200" b="1" u="none" dirty="0">
                <a:solidFill>
                  <a:prstClr val="black"/>
                </a:solidFill>
                <a:latin typeface="Arial" charset="0"/>
                <a:ea typeface="Arial" charset="0"/>
                <a:cs typeface="Arial" charset="0"/>
              </a:rPr>
              <a:t>Feng Guo, Ph.D.</a:t>
            </a:r>
          </a:p>
          <a:p>
            <a:endParaRPr lang="en-US" altLang="en-US" sz="1200" b="1" u="none" dirty="0">
              <a:solidFill>
                <a:prstClr val="black"/>
              </a:solidFill>
              <a:latin typeface="Arial" charset="0"/>
              <a:ea typeface="Arial" charset="0"/>
              <a:cs typeface="Arial" charset="0"/>
            </a:endParaRPr>
          </a:p>
          <a:p>
            <a:r>
              <a:rPr lang="en-US" altLang="en-US" sz="1200" b="1" u="none" dirty="0">
                <a:solidFill>
                  <a:prstClr val="black"/>
                </a:solidFill>
                <a:latin typeface="Arial" charset="0"/>
                <a:ea typeface="Arial" charset="0"/>
                <a:cs typeface="Arial" charset="0"/>
              </a:rPr>
              <a:t>17- : Assistant professor of Intelligent systems engineering, IU-Bloomington</a:t>
            </a:r>
          </a:p>
          <a:p>
            <a:endParaRPr lang="en-US" altLang="en-US" sz="1200" b="1" u="none" dirty="0">
              <a:solidFill>
                <a:prstClr val="black"/>
              </a:solidFill>
              <a:latin typeface="Arial" charset="0"/>
              <a:ea typeface="Arial" charset="0"/>
              <a:cs typeface="Arial" charset="0"/>
            </a:endParaRPr>
          </a:p>
          <a:p>
            <a:r>
              <a:rPr lang="en-US" altLang="en-US" sz="1200" b="1" u="none" dirty="0">
                <a:solidFill>
                  <a:prstClr val="black"/>
                </a:solidFill>
                <a:latin typeface="Arial" charset="0"/>
                <a:ea typeface="Arial" charset="0"/>
                <a:cs typeface="Arial" charset="0"/>
              </a:rPr>
              <a:t>16-17: Dean’s Postdoc Fellow </a:t>
            </a:r>
          </a:p>
          <a:p>
            <a:r>
              <a:rPr lang="en-US" altLang="en-US" sz="1200" b="1" u="none" dirty="0">
                <a:solidFill>
                  <a:prstClr val="black"/>
                </a:solidFill>
                <a:latin typeface="Arial" charset="0"/>
                <a:ea typeface="Arial" charset="0"/>
                <a:cs typeface="Arial" charset="0"/>
              </a:rPr>
              <a:t>Stanford School of Medicine</a:t>
            </a:r>
          </a:p>
          <a:p>
            <a:endParaRPr lang="en-US" altLang="en-US" sz="1200" b="1" u="none" dirty="0">
              <a:solidFill>
                <a:prstClr val="black"/>
              </a:solidFill>
              <a:latin typeface="Arial" charset="0"/>
              <a:ea typeface="Arial" charset="0"/>
              <a:cs typeface="Arial" charset="0"/>
            </a:endParaRPr>
          </a:p>
          <a:p>
            <a:r>
              <a:rPr lang="en-US" altLang="en-US" sz="1200" b="1" u="none" dirty="0">
                <a:solidFill>
                  <a:prstClr val="black"/>
                </a:solidFill>
                <a:latin typeface="Arial" charset="0"/>
                <a:ea typeface="Arial" charset="0"/>
                <a:cs typeface="Arial" charset="0"/>
              </a:rPr>
              <a:t>11-15: PhD in Engineering Science Penn State University  </a:t>
            </a:r>
          </a:p>
        </p:txBody>
      </p:sp>
      <p:sp>
        <p:nvSpPr>
          <p:cNvPr id="50" name="Rectangle 9"/>
          <p:cNvSpPr/>
          <p:nvPr/>
        </p:nvSpPr>
        <p:spPr>
          <a:xfrm>
            <a:off x="7924131" y="5513265"/>
            <a:ext cx="2778835" cy="1200329"/>
          </a:xfrm>
          <a:prstGeom prst="rect">
            <a:avLst/>
          </a:prstGeom>
        </p:spPr>
        <p:txBody>
          <a:bodyPr wrap="square" lIns="91440" tIns="45720" rIns="91440" bIns="45720">
            <a:spAutoFit/>
          </a:bodyPr>
          <a:lstStyle/>
          <a:p>
            <a:r>
              <a:rPr lang="hu-HU" sz="1200" b="1" i="1" dirty="0">
                <a:solidFill>
                  <a:prstClr val="black"/>
                </a:solidFill>
                <a:latin typeface="Arial" charset="0"/>
                <a:ea typeface="Arial" charset="0"/>
                <a:cs typeface="Arial" charset="0"/>
              </a:rPr>
              <a:t>Referenses:</a:t>
            </a:r>
          </a:p>
          <a:p>
            <a:pPr marL="342900" indent="-342900">
              <a:buFont typeface="+mj-lt"/>
              <a:buAutoNum type="arabicPeriod"/>
            </a:pPr>
            <a:r>
              <a:rPr lang="hu-HU" sz="1200" b="1" i="1" dirty="0">
                <a:solidFill>
                  <a:prstClr val="black"/>
                </a:solidFill>
                <a:latin typeface="Arial" charset="0"/>
                <a:ea typeface="Arial" charset="0"/>
                <a:cs typeface="Arial" charset="0"/>
              </a:rPr>
              <a:t>F. Guo</a:t>
            </a:r>
            <a:r>
              <a:rPr lang="hu-HU" sz="1200" dirty="0">
                <a:solidFill>
                  <a:prstClr val="black"/>
                </a:solidFill>
                <a:latin typeface="Arial" charset="0"/>
                <a:ea typeface="Arial" charset="0"/>
                <a:cs typeface="Arial" charset="0"/>
              </a:rPr>
              <a:t>, et. </a:t>
            </a:r>
            <a:r>
              <a:rPr lang="hu-HU" sz="1200" dirty="0" err="1">
                <a:solidFill>
                  <a:prstClr val="black"/>
                </a:solidFill>
                <a:latin typeface="Arial" charset="0"/>
                <a:ea typeface="Arial" charset="0"/>
                <a:cs typeface="Arial" charset="0"/>
              </a:rPr>
              <a:t>al</a:t>
            </a:r>
            <a:r>
              <a:rPr lang="hu-HU" sz="1200" dirty="0">
                <a:solidFill>
                  <a:prstClr val="black"/>
                </a:solidFill>
                <a:latin typeface="Arial" charset="0"/>
                <a:ea typeface="Arial" charset="0"/>
                <a:cs typeface="Arial" charset="0"/>
              </a:rPr>
              <a:t>, </a:t>
            </a:r>
            <a:r>
              <a:rPr lang="hu-HU" sz="1200" dirty="0" err="1">
                <a:solidFill>
                  <a:prstClr val="black"/>
                </a:solidFill>
                <a:latin typeface="Arial" charset="0"/>
                <a:ea typeface="Arial" charset="0"/>
                <a:cs typeface="Arial" charset="0"/>
              </a:rPr>
              <a:t>Cell</a:t>
            </a:r>
            <a:r>
              <a:rPr lang="hu-HU" sz="1200" dirty="0">
                <a:solidFill>
                  <a:prstClr val="black"/>
                </a:solidFill>
                <a:latin typeface="Arial" charset="0"/>
                <a:ea typeface="Arial" charset="0"/>
                <a:cs typeface="Arial" charset="0"/>
              </a:rPr>
              <a:t> </a:t>
            </a:r>
            <a:r>
              <a:rPr lang="hu-HU" sz="1200" dirty="0" err="1">
                <a:solidFill>
                  <a:prstClr val="black"/>
                </a:solidFill>
                <a:latin typeface="Arial" charset="0"/>
                <a:ea typeface="Arial" charset="0"/>
                <a:cs typeface="Arial" charset="0"/>
              </a:rPr>
              <a:t>Reports</a:t>
            </a:r>
            <a:r>
              <a:rPr lang="hu-HU" sz="1200" dirty="0">
                <a:solidFill>
                  <a:prstClr val="black"/>
                </a:solidFill>
                <a:latin typeface="Arial" charset="0"/>
                <a:ea typeface="Arial" charset="0"/>
                <a:cs typeface="Arial" charset="0"/>
              </a:rPr>
              <a:t>, 2017</a:t>
            </a:r>
          </a:p>
          <a:p>
            <a:pPr marL="342900" indent="-342900">
              <a:buFont typeface="+mj-lt"/>
              <a:buAutoNum type="arabicPeriod"/>
            </a:pPr>
            <a:r>
              <a:rPr lang="hu-HU" sz="1200" b="1" i="1" dirty="0">
                <a:solidFill>
                  <a:prstClr val="black"/>
                </a:solidFill>
                <a:latin typeface="Arial" charset="0"/>
                <a:ea typeface="Arial" charset="0"/>
                <a:cs typeface="Arial" charset="0"/>
              </a:rPr>
              <a:t>F. Guo</a:t>
            </a:r>
            <a:r>
              <a:rPr lang="hu-HU" sz="1200" dirty="0">
                <a:solidFill>
                  <a:prstClr val="black"/>
                </a:solidFill>
                <a:latin typeface="Arial" charset="0"/>
                <a:ea typeface="Arial" charset="0"/>
                <a:cs typeface="Arial" charset="0"/>
              </a:rPr>
              <a:t>, et. al, PNAS, 2016</a:t>
            </a:r>
          </a:p>
          <a:p>
            <a:pPr marL="342900" indent="-342900">
              <a:buFont typeface="+mj-lt"/>
              <a:buAutoNum type="arabicPeriod"/>
            </a:pPr>
            <a:r>
              <a:rPr lang="hu-HU" sz="1200" b="1" i="1" dirty="0">
                <a:solidFill>
                  <a:prstClr val="black"/>
                </a:solidFill>
                <a:latin typeface="Arial" charset="0"/>
                <a:ea typeface="Arial" charset="0"/>
                <a:cs typeface="Arial" charset="0"/>
              </a:rPr>
              <a:t>F. Guo</a:t>
            </a:r>
            <a:r>
              <a:rPr lang="hu-HU" sz="1200" dirty="0">
                <a:solidFill>
                  <a:prstClr val="black"/>
                </a:solidFill>
                <a:latin typeface="Arial" charset="0"/>
                <a:ea typeface="Arial" charset="0"/>
                <a:cs typeface="Arial" charset="0"/>
              </a:rPr>
              <a:t>, et. al, PNAS, 2015</a:t>
            </a:r>
          </a:p>
          <a:p>
            <a:pPr marL="342900" indent="-342900">
              <a:buFont typeface="+mj-lt"/>
              <a:buAutoNum type="arabicPeriod"/>
            </a:pPr>
            <a:r>
              <a:rPr lang="hu-HU" sz="1200" b="1" i="1" dirty="0">
                <a:solidFill>
                  <a:prstClr val="black"/>
                </a:solidFill>
                <a:latin typeface="Arial" charset="0"/>
                <a:ea typeface="Arial" charset="0"/>
                <a:cs typeface="Arial" charset="0"/>
              </a:rPr>
              <a:t>F. Guo</a:t>
            </a:r>
            <a:r>
              <a:rPr lang="hu-HU" sz="1200" dirty="0">
                <a:solidFill>
                  <a:prstClr val="black"/>
                </a:solidFill>
                <a:latin typeface="Arial" charset="0"/>
                <a:ea typeface="Arial" charset="0"/>
                <a:cs typeface="Arial" charset="0"/>
              </a:rPr>
              <a:t>, et. </a:t>
            </a:r>
            <a:r>
              <a:rPr lang="hu-HU" sz="1200" dirty="0" err="1">
                <a:solidFill>
                  <a:prstClr val="black"/>
                </a:solidFill>
                <a:latin typeface="Arial" charset="0"/>
                <a:ea typeface="Arial" charset="0"/>
                <a:cs typeface="Arial" charset="0"/>
              </a:rPr>
              <a:t>al</a:t>
            </a:r>
            <a:r>
              <a:rPr lang="hu-HU" sz="1200" dirty="0">
                <a:solidFill>
                  <a:prstClr val="black"/>
                </a:solidFill>
                <a:latin typeface="Arial" charset="0"/>
                <a:ea typeface="Arial" charset="0"/>
                <a:cs typeface="Arial" charset="0"/>
              </a:rPr>
              <a:t>, </a:t>
            </a:r>
            <a:r>
              <a:rPr lang="hu-HU" sz="1200" dirty="0" err="1">
                <a:solidFill>
                  <a:prstClr val="black"/>
                </a:solidFill>
                <a:latin typeface="Arial" charset="0"/>
                <a:ea typeface="Arial" charset="0"/>
                <a:cs typeface="Arial" charset="0"/>
              </a:rPr>
              <a:t>Small</a:t>
            </a:r>
            <a:r>
              <a:rPr lang="hu-HU" sz="1200" dirty="0">
                <a:solidFill>
                  <a:prstClr val="black"/>
                </a:solidFill>
                <a:latin typeface="Arial" charset="0"/>
                <a:ea typeface="Arial" charset="0"/>
                <a:cs typeface="Arial" charset="0"/>
              </a:rPr>
              <a:t>, 2015</a:t>
            </a:r>
          </a:p>
          <a:p>
            <a:pPr marL="342900" indent="-342900">
              <a:buFont typeface="+mj-lt"/>
              <a:buAutoNum type="arabicPeriod"/>
            </a:pPr>
            <a:r>
              <a:rPr lang="hu-HU" sz="1200" b="1" i="1" dirty="0">
                <a:solidFill>
                  <a:prstClr val="black"/>
                </a:solidFill>
                <a:latin typeface="Arial" charset="0"/>
                <a:ea typeface="Arial" charset="0"/>
                <a:cs typeface="Arial" charset="0"/>
              </a:rPr>
              <a:t>F. Guo</a:t>
            </a:r>
            <a:r>
              <a:rPr lang="hu-HU" sz="1200" dirty="0">
                <a:solidFill>
                  <a:prstClr val="black"/>
                </a:solidFill>
                <a:latin typeface="Arial" charset="0"/>
                <a:ea typeface="Arial" charset="0"/>
                <a:cs typeface="Arial" charset="0"/>
              </a:rPr>
              <a:t>, et. al, Lab Chip, 2015 </a:t>
            </a:r>
          </a:p>
        </p:txBody>
      </p:sp>
      <p:sp>
        <p:nvSpPr>
          <p:cNvPr id="56" name="TextBox 55"/>
          <p:cNvSpPr txBox="1">
            <a:spLocks noChangeArrowheads="1"/>
          </p:cNvSpPr>
          <p:nvPr/>
        </p:nvSpPr>
        <p:spPr bwMode="auto">
          <a:xfrm>
            <a:off x="6867318" y="3415292"/>
            <a:ext cx="36823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u="sng">
                <a:solidFill>
                  <a:schemeClr val="tx1"/>
                </a:solidFill>
                <a:latin typeface="Arial" panose="020B0604020202020204" pitchFamily="34" charset="0"/>
                <a:cs typeface="Arial" panose="020B0604020202020204" pitchFamily="34" charset="0"/>
              </a:defRPr>
            </a:lvl1pPr>
            <a:lvl2pPr marL="742950" indent="-285750">
              <a:defRPr sz="2000" u="sng">
                <a:solidFill>
                  <a:schemeClr val="tx1"/>
                </a:solidFill>
                <a:latin typeface="Arial" panose="020B0604020202020204" pitchFamily="34" charset="0"/>
                <a:cs typeface="Arial" panose="020B0604020202020204" pitchFamily="34" charset="0"/>
              </a:defRPr>
            </a:lvl2pPr>
            <a:lvl3pPr marL="1143000" indent="-228600">
              <a:defRPr sz="2000" u="sng">
                <a:solidFill>
                  <a:schemeClr val="tx1"/>
                </a:solidFill>
                <a:latin typeface="Arial" panose="020B0604020202020204" pitchFamily="34" charset="0"/>
                <a:cs typeface="Arial" panose="020B0604020202020204" pitchFamily="34" charset="0"/>
              </a:defRPr>
            </a:lvl3pPr>
            <a:lvl4pPr marL="1600200" indent="-228600">
              <a:defRPr sz="2000" u="sng">
                <a:solidFill>
                  <a:schemeClr val="tx1"/>
                </a:solidFill>
                <a:latin typeface="Arial" panose="020B0604020202020204" pitchFamily="34" charset="0"/>
                <a:cs typeface="Arial" panose="020B0604020202020204" pitchFamily="34" charset="0"/>
              </a:defRPr>
            </a:lvl4pPr>
            <a:lvl5pPr marL="2057400" indent="-228600">
              <a:defRPr sz="2000"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u="sng">
                <a:solidFill>
                  <a:schemeClr val="tx1"/>
                </a:solidFill>
                <a:latin typeface="Arial" panose="020B0604020202020204" pitchFamily="34" charset="0"/>
                <a:cs typeface="Arial" panose="020B0604020202020204" pitchFamily="34" charset="0"/>
              </a:defRPr>
            </a:lvl9pPr>
          </a:lstStyle>
          <a:p>
            <a:r>
              <a:rPr lang="en-US" altLang="en-US" sz="1600" b="1" u="none" dirty="0">
                <a:solidFill>
                  <a:srgbClr val="000099"/>
                </a:solidFill>
                <a:latin typeface="Arial" charset="0"/>
                <a:ea typeface="Arial" charset="0"/>
                <a:cs typeface="Arial" charset="0"/>
              </a:rPr>
              <a:t>Single Cell Virology Technology </a:t>
            </a:r>
          </a:p>
        </p:txBody>
      </p:sp>
      <p:sp>
        <p:nvSpPr>
          <p:cNvPr id="57" name="Rectangle 56"/>
          <p:cNvSpPr/>
          <p:nvPr/>
        </p:nvSpPr>
        <p:spPr>
          <a:xfrm>
            <a:off x="3677216" y="1435635"/>
            <a:ext cx="2924172" cy="1384995"/>
          </a:xfrm>
          <a:prstGeom prst="rect">
            <a:avLst/>
          </a:prstGeom>
        </p:spPr>
        <p:txBody>
          <a:bodyPr wrap="square">
            <a:spAutoFit/>
          </a:bodyPr>
          <a:lstStyle/>
          <a:p>
            <a:r>
              <a:rPr lang="en-US" sz="1400" b="1">
                <a:solidFill>
                  <a:srgbClr val="000099"/>
                </a:solidFill>
                <a:latin typeface="Arial" charset="0"/>
                <a:ea typeface="Arial" charset="0"/>
                <a:cs typeface="Arial" charset="0"/>
              </a:rPr>
              <a:t>Mission----</a:t>
            </a:r>
            <a:endParaRPr lang="en-US" sz="1400" b="1" dirty="0">
              <a:solidFill>
                <a:srgbClr val="000099"/>
              </a:solidFill>
              <a:latin typeface="Arial" charset="0"/>
              <a:ea typeface="Arial" charset="0"/>
              <a:cs typeface="Arial" charset="0"/>
            </a:endParaRPr>
          </a:p>
          <a:p>
            <a:r>
              <a:rPr lang="en-US" sz="1400" b="1" dirty="0">
                <a:solidFill>
                  <a:srgbClr val="000099"/>
                </a:solidFill>
                <a:latin typeface="Arial" charset="0"/>
                <a:ea typeface="Arial" charset="0"/>
                <a:cs typeface="Arial" charset="0"/>
              </a:rPr>
              <a:t>Develop intelligent systems by integrating device, sensors, and robotics with informatics and computing to address problems in diagnostics and therapeutics.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316" y="1248850"/>
            <a:ext cx="3456432" cy="21457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836" y="3749635"/>
            <a:ext cx="3486912" cy="176784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1455" y="5488665"/>
            <a:ext cx="6388608" cy="123748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9540" y="1112802"/>
            <a:ext cx="1548384" cy="1767840"/>
          </a:xfrm>
          <a:prstGeom prst="rect">
            <a:avLst/>
          </a:prstGeom>
        </p:spPr>
      </p:pic>
    </p:spTree>
    <p:extLst>
      <p:ext uri="{BB962C8B-B14F-4D97-AF65-F5344CB8AC3E}">
        <p14:creationId xmlns:p14="http://schemas.microsoft.com/office/powerpoint/2010/main" val="1511973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0" y="2"/>
            <a:ext cx="12192000" cy="1172461"/>
          </a:xfrm>
        </p:spPr>
        <p:txBody>
          <a:bodyPr/>
          <a:lstStyle/>
          <a:p>
            <a:r>
              <a:rPr lang="en-US" altLang="en-US" sz="3733" dirty="0" err="1">
                <a:solidFill>
                  <a:srgbClr val="0070C0"/>
                </a:solidFill>
              </a:rPr>
              <a:t>Endre</a:t>
            </a:r>
            <a:r>
              <a:rPr lang="en-US" altLang="en-US" sz="3733" dirty="0">
                <a:solidFill>
                  <a:srgbClr val="0070C0"/>
                </a:solidFill>
              </a:rPr>
              <a:t> </a:t>
            </a:r>
            <a:r>
              <a:rPr lang="en-US" altLang="en-US" sz="3733" dirty="0" err="1">
                <a:solidFill>
                  <a:srgbClr val="0070C0"/>
                </a:solidFill>
              </a:rPr>
              <a:t>Somogyi</a:t>
            </a:r>
            <a:r>
              <a:rPr lang="en-US" altLang="en-US" sz="3733" dirty="0">
                <a:solidFill>
                  <a:srgbClr val="0070C0"/>
                </a:solidFill>
              </a:rPr>
              <a:t>: Real-Time Interactive Simulation of Biological Materials and Processes</a:t>
            </a:r>
          </a:p>
        </p:txBody>
      </p:sp>
      <p:sp>
        <p:nvSpPr>
          <p:cNvPr id="15362" name="Content Placeholder 2"/>
          <p:cNvSpPr>
            <a:spLocks noGrp="1"/>
          </p:cNvSpPr>
          <p:nvPr>
            <p:ph type="subTitle" idx="1"/>
          </p:nvPr>
        </p:nvSpPr>
        <p:spPr bwMode="auto">
          <a:xfrm>
            <a:off x="6096000" y="5402298"/>
            <a:ext cx="9144000" cy="1131277"/>
          </a:xfrm>
        </p:spPr>
        <p:txBody>
          <a:bodyPr wrap="square" numCol="1" anchor="t" anchorCtr="0" compatLnSpc="1">
            <a:prstTxWarp prst="textNoShape">
              <a:avLst/>
            </a:prstTxWarp>
            <a:normAutofit/>
          </a:bodyPr>
          <a:lstStyle/>
          <a:p>
            <a:r>
              <a:rPr lang="en-US" altLang="en-US" dirty="0"/>
              <a:t>https://mechanica.org</a:t>
            </a:r>
          </a:p>
        </p:txBody>
      </p:sp>
      <p:sp>
        <p:nvSpPr>
          <p:cNvPr id="4" name="Content Placeholder 2"/>
          <p:cNvSpPr txBox="1">
            <a:spLocks/>
          </p:cNvSpPr>
          <p:nvPr/>
        </p:nvSpPr>
        <p:spPr bwMode="auto">
          <a:xfrm>
            <a:off x="-7796" y="1160530"/>
            <a:ext cx="4954645" cy="991061"/>
          </a:xfrm>
          <a:prstGeom prst="rect">
            <a:avLst/>
          </a:prstGeom>
        </p:spPr>
        <p:txBody>
          <a:bodyPr vert="horz" wrap="square" lIns="121920" tIns="60960" rIns="121920" bIns="60960" numCol="1" rtlCol="0" anchor="t" anchorCtr="0" compatLnSpc="1">
            <a:prstTxWarp prst="textNoShape">
              <a:avLst/>
            </a:prstTxWarp>
            <a:noAutofit/>
          </a:bodyPr>
          <a:lstStyle>
            <a:lvl1pPr marL="0" indent="0" algn="ctr" defTabSz="685800" rtl="0" eaLnBrk="1" fontAlgn="base" hangingPunct="1">
              <a:lnSpc>
                <a:spcPct val="90000"/>
              </a:lnSpc>
              <a:spcBef>
                <a:spcPts val="750"/>
              </a:spcBef>
              <a:spcAft>
                <a:spcPct val="0"/>
              </a:spcAft>
              <a:buFont typeface="Arial" charset="0"/>
              <a:buNone/>
              <a:defRPr sz="1800" kern="1200">
                <a:solidFill>
                  <a:schemeClr val="tx1"/>
                </a:solidFill>
                <a:latin typeface="+mn-lt"/>
                <a:ea typeface="+mn-ea"/>
                <a:cs typeface="+mn-cs"/>
              </a:defRPr>
            </a:lvl1pPr>
            <a:lvl2pPr marL="342900" indent="0" algn="ctr" defTabSz="685800" rtl="0" eaLnBrk="1" fontAlgn="base" hangingPunct="1">
              <a:lnSpc>
                <a:spcPct val="90000"/>
              </a:lnSpc>
              <a:spcBef>
                <a:spcPts val="375"/>
              </a:spcBef>
              <a:spcAft>
                <a:spcPct val="0"/>
              </a:spcAft>
              <a:buFont typeface="Arial" charset="0"/>
              <a:buNone/>
              <a:defRPr sz="1500" kern="1200">
                <a:solidFill>
                  <a:schemeClr val="tx1"/>
                </a:solidFill>
                <a:latin typeface="+mn-lt"/>
                <a:ea typeface="+mn-ea"/>
                <a:cs typeface="+mn-cs"/>
              </a:defRPr>
            </a:lvl2pPr>
            <a:lvl3pPr marL="685800" indent="0" algn="ctr" defTabSz="685800" rtl="0" eaLnBrk="1" fontAlgn="base" hangingPunct="1">
              <a:lnSpc>
                <a:spcPct val="90000"/>
              </a:lnSpc>
              <a:spcBef>
                <a:spcPts val="375"/>
              </a:spcBef>
              <a:spcAft>
                <a:spcPct val="0"/>
              </a:spcAft>
              <a:buFont typeface="Arial" charset="0"/>
              <a:buNone/>
              <a:defRPr sz="1350" kern="1200">
                <a:solidFill>
                  <a:schemeClr val="tx1"/>
                </a:solidFill>
                <a:latin typeface="+mn-lt"/>
                <a:ea typeface="+mn-ea"/>
                <a:cs typeface="+mn-cs"/>
              </a:defRPr>
            </a:lvl3pPr>
            <a:lvl4pPr marL="1028700" indent="0" algn="ctr" defTabSz="685800" rtl="0" eaLnBrk="1" fontAlgn="base" hangingPunct="1">
              <a:lnSpc>
                <a:spcPct val="90000"/>
              </a:lnSpc>
              <a:spcBef>
                <a:spcPts val="375"/>
              </a:spcBef>
              <a:spcAft>
                <a:spcPct val="0"/>
              </a:spcAft>
              <a:buFont typeface="Arial" charset="0"/>
              <a:buNone/>
              <a:defRPr sz="1200" kern="1200">
                <a:solidFill>
                  <a:schemeClr val="tx1"/>
                </a:solidFill>
                <a:latin typeface="+mn-lt"/>
                <a:ea typeface="+mn-ea"/>
                <a:cs typeface="+mn-cs"/>
              </a:defRPr>
            </a:lvl4pPr>
            <a:lvl5pPr marL="1371600" indent="0" algn="ctr" defTabSz="685800" rtl="0" eaLnBrk="1" fontAlgn="base" hangingPunct="1">
              <a:lnSpc>
                <a:spcPct val="90000"/>
              </a:lnSpc>
              <a:spcBef>
                <a:spcPts val="375"/>
              </a:spcBef>
              <a:spcAft>
                <a:spcPct val="0"/>
              </a:spcAft>
              <a:buFont typeface="Arial"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867" b="1" dirty="0">
                <a:solidFill>
                  <a:srgbClr val="0070C0"/>
                </a:solidFill>
              </a:rPr>
              <a:t>Cells: Dynamic Microenvironment</a:t>
            </a:r>
          </a:p>
          <a:p>
            <a:pPr algn="l"/>
            <a:r>
              <a:rPr lang="en-US" sz="1867" dirty="0">
                <a:solidFill>
                  <a:prstClr val="black"/>
                </a:solidFill>
              </a:rPr>
              <a:t>Cells interact via chemical and mechanical processes, create and respond to heterogeneous and dynamic environment</a:t>
            </a:r>
          </a:p>
        </p:txBody>
      </p:sp>
      <p:pic>
        <p:nvPicPr>
          <p:cNvPr id="5" name="Picture 4"/>
          <p:cNvPicPr>
            <a:picLocks noChangeAspect="1"/>
          </p:cNvPicPr>
          <p:nvPr/>
        </p:nvPicPr>
        <p:blipFill>
          <a:blip r:embed="rId2"/>
          <a:stretch>
            <a:fillRect/>
          </a:stretch>
        </p:blipFill>
        <p:spPr>
          <a:xfrm>
            <a:off x="312647" y="2395298"/>
            <a:ext cx="1865675" cy="2926079"/>
          </a:xfrm>
          <a:prstGeom prst="rect">
            <a:avLst/>
          </a:prstGeom>
        </p:spPr>
      </p:pic>
      <p:sp>
        <p:nvSpPr>
          <p:cNvPr id="6" name="Content Placeholder 2"/>
          <p:cNvSpPr txBox="1">
            <a:spLocks/>
          </p:cNvSpPr>
          <p:nvPr/>
        </p:nvSpPr>
        <p:spPr bwMode="auto">
          <a:xfrm>
            <a:off x="4946850" y="1114870"/>
            <a:ext cx="5263733" cy="2408932"/>
          </a:xfrm>
          <a:prstGeom prst="rect">
            <a:avLst/>
          </a:prstGeom>
        </p:spPr>
        <p:txBody>
          <a:bodyPr vert="horz" wrap="square" lIns="121920" tIns="60960" rIns="121920" bIns="60960" numCol="1" rtlCol="0" anchor="t" anchorCtr="0" compatLnSpc="1">
            <a:prstTxWarp prst="textNoShape">
              <a:avLst/>
            </a:prstTxWarp>
            <a:normAutofit lnSpcReduction="10000"/>
          </a:bodyPr>
          <a:lstStyle>
            <a:lvl1pPr marL="0" indent="0" algn="ctr" defTabSz="685800" rtl="0" eaLnBrk="1" fontAlgn="base" hangingPunct="1">
              <a:lnSpc>
                <a:spcPct val="90000"/>
              </a:lnSpc>
              <a:spcBef>
                <a:spcPts val="750"/>
              </a:spcBef>
              <a:spcAft>
                <a:spcPct val="0"/>
              </a:spcAft>
              <a:buFont typeface="Arial" charset="0"/>
              <a:buNone/>
              <a:defRPr sz="1800" kern="1200">
                <a:solidFill>
                  <a:schemeClr val="tx1"/>
                </a:solidFill>
                <a:latin typeface="+mn-lt"/>
                <a:ea typeface="+mn-ea"/>
                <a:cs typeface="+mn-cs"/>
              </a:defRPr>
            </a:lvl1pPr>
            <a:lvl2pPr marL="342900" indent="0" algn="ctr" defTabSz="685800" rtl="0" eaLnBrk="1" fontAlgn="base" hangingPunct="1">
              <a:lnSpc>
                <a:spcPct val="90000"/>
              </a:lnSpc>
              <a:spcBef>
                <a:spcPts val="375"/>
              </a:spcBef>
              <a:spcAft>
                <a:spcPct val="0"/>
              </a:spcAft>
              <a:buFont typeface="Arial" charset="0"/>
              <a:buNone/>
              <a:defRPr sz="1500" kern="1200">
                <a:solidFill>
                  <a:schemeClr val="tx1"/>
                </a:solidFill>
                <a:latin typeface="+mn-lt"/>
                <a:ea typeface="+mn-ea"/>
                <a:cs typeface="+mn-cs"/>
              </a:defRPr>
            </a:lvl2pPr>
            <a:lvl3pPr marL="685800" indent="0" algn="ctr" defTabSz="685800" rtl="0" eaLnBrk="1" fontAlgn="base" hangingPunct="1">
              <a:lnSpc>
                <a:spcPct val="90000"/>
              </a:lnSpc>
              <a:spcBef>
                <a:spcPts val="375"/>
              </a:spcBef>
              <a:spcAft>
                <a:spcPct val="0"/>
              </a:spcAft>
              <a:buFont typeface="Arial" charset="0"/>
              <a:buNone/>
              <a:defRPr sz="1350" kern="1200">
                <a:solidFill>
                  <a:schemeClr val="tx1"/>
                </a:solidFill>
                <a:latin typeface="+mn-lt"/>
                <a:ea typeface="+mn-ea"/>
                <a:cs typeface="+mn-cs"/>
              </a:defRPr>
            </a:lvl3pPr>
            <a:lvl4pPr marL="1028700" indent="0" algn="ctr" defTabSz="685800" rtl="0" eaLnBrk="1" fontAlgn="base" hangingPunct="1">
              <a:lnSpc>
                <a:spcPct val="90000"/>
              </a:lnSpc>
              <a:spcBef>
                <a:spcPts val="375"/>
              </a:spcBef>
              <a:spcAft>
                <a:spcPct val="0"/>
              </a:spcAft>
              <a:buFont typeface="Arial" charset="0"/>
              <a:buNone/>
              <a:defRPr sz="1200" kern="1200">
                <a:solidFill>
                  <a:schemeClr val="tx1"/>
                </a:solidFill>
                <a:latin typeface="+mn-lt"/>
                <a:ea typeface="+mn-ea"/>
                <a:cs typeface="+mn-cs"/>
              </a:defRPr>
            </a:lvl4pPr>
            <a:lvl5pPr marL="1371600" indent="0" algn="ctr" defTabSz="685800" rtl="0" eaLnBrk="1" fontAlgn="base" hangingPunct="1">
              <a:lnSpc>
                <a:spcPct val="90000"/>
              </a:lnSpc>
              <a:spcBef>
                <a:spcPts val="375"/>
              </a:spcBef>
              <a:spcAft>
                <a:spcPct val="0"/>
              </a:spcAft>
              <a:buFont typeface="Arial"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en-US" altLang="en-US" sz="2400" dirty="0">
                <a:solidFill>
                  <a:prstClr val="black"/>
                </a:solidFill>
              </a:rPr>
              <a:t>Components move, change shape and reorganize so cannot use standard FE mesh approaches—</a:t>
            </a:r>
            <a:r>
              <a:rPr lang="en-US" altLang="en-US" sz="2400" b="1" dirty="0">
                <a:solidFill>
                  <a:prstClr val="black"/>
                </a:solidFill>
              </a:rPr>
              <a:t>Solution</a:t>
            </a:r>
            <a:r>
              <a:rPr lang="en-US" altLang="en-US" sz="2400" dirty="0">
                <a:solidFill>
                  <a:prstClr val="black"/>
                </a:solidFill>
              </a:rPr>
              <a:t>: Dynamic finite-element data structure that supports runtime  topological and structural mesh rearrangement</a:t>
            </a:r>
          </a:p>
        </p:txBody>
      </p:sp>
      <p:pic>
        <p:nvPicPr>
          <p:cNvPr id="7" name="Picture 6"/>
          <p:cNvPicPr>
            <a:picLocks noChangeAspect="1"/>
          </p:cNvPicPr>
          <p:nvPr/>
        </p:nvPicPr>
        <p:blipFill>
          <a:blip r:embed="rId3"/>
          <a:stretch>
            <a:fillRect/>
          </a:stretch>
        </p:blipFill>
        <p:spPr>
          <a:xfrm>
            <a:off x="10210583" y="1485812"/>
            <a:ext cx="1716152" cy="1746720"/>
          </a:xfrm>
          <a:prstGeom prst="rect">
            <a:avLst/>
          </a:prstGeom>
        </p:spPr>
      </p:pic>
      <p:pic>
        <p:nvPicPr>
          <p:cNvPr id="8" name="Picture 7"/>
          <p:cNvPicPr>
            <a:picLocks noChangeAspect="1"/>
          </p:cNvPicPr>
          <p:nvPr/>
        </p:nvPicPr>
        <p:blipFill>
          <a:blip r:embed="rId4"/>
          <a:stretch>
            <a:fillRect/>
          </a:stretch>
        </p:blipFill>
        <p:spPr>
          <a:xfrm>
            <a:off x="10105813" y="3787385"/>
            <a:ext cx="2000779" cy="1614913"/>
          </a:xfrm>
          <a:prstGeom prst="rect">
            <a:avLst/>
          </a:prstGeom>
        </p:spPr>
      </p:pic>
      <p:sp>
        <p:nvSpPr>
          <p:cNvPr id="9" name="Title 1"/>
          <p:cNvSpPr txBox="1">
            <a:spLocks/>
          </p:cNvSpPr>
          <p:nvPr/>
        </p:nvSpPr>
        <p:spPr bwMode="auto">
          <a:xfrm>
            <a:off x="4159739" y="3101835"/>
            <a:ext cx="6050844" cy="6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b" anchorCtr="0" compatLnSpc="1">
            <a:prstTxWarp prst="textNoShape">
              <a:avLst/>
            </a:prstTxWarp>
          </a:bodyPr>
          <a:lstStyle>
            <a:lvl1pPr algn="ctr" defTabSz="685800" rtl="0" eaLnBrk="1" fontAlgn="base" hangingPunct="1">
              <a:lnSpc>
                <a:spcPct val="90000"/>
              </a:lnSpc>
              <a:spcBef>
                <a:spcPct val="0"/>
              </a:spcBef>
              <a:spcAft>
                <a:spcPct val="0"/>
              </a:spcAft>
              <a:defRPr sz="4500" b="1" kern="1200">
                <a:solidFill>
                  <a:srgbClr val="990000"/>
                </a:solidFill>
                <a:latin typeface="+mj-lt"/>
                <a:ea typeface="+mj-ea"/>
                <a:cs typeface="+mj-cs"/>
              </a:defRPr>
            </a:lvl1pPr>
            <a:lvl2pPr algn="l" defTabSz="685800" rtl="0" eaLnBrk="1" fontAlgn="base" hangingPunct="1">
              <a:lnSpc>
                <a:spcPct val="90000"/>
              </a:lnSpc>
              <a:spcBef>
                <a:spcPct val="0"/>
              </a:spcBef>
              <a:spcAft>
                <a:spcPct val="0"/>
              </a:spcAft>
              <a:defRPr sz="3300" b="1">
                <a:solidFill>
                  <a:srgbClr val="990000"/>
                </a:solidFill>
                <a:latin typeface="Arial" charset="0"/>
              </a:defRPr>
            </a:lvl2pPr>
            <a:lvl3pPr algn="l" defTabSz="685800" rtl="0" eaLnBrk="1" fontAlgn="base" hangingPunct="1">
              <a:lnSpc>
                <a:spcPct val="90000"/>
              </a:lnSpc>
              <a:spcBef>
                <a:spcPct val="0"/>
              </a:spcBef>
              <a:spcAft>
                <a:spcPct val="0"/>
              </a:spcAft>
              <a:defRPr sz="3300" b="1">
                <a:solidFill>
                  <a:srgbClr val="990000"/>
                </a:solidFill>
                <a:latin typeface="Arial" charset="0"/>
              </a:defRPr>
            </a:lvl3pPr>
            <a:lvl4pPr algn="l" defTabSz="685800" rtl="0" eaLnBrk="1" fontAlgn="base" hangingPunct="1">
              <a:lnSpc>
                <a:spcPct val="90000"/>
              </a:lnSpc>
              <a:spcBef>
                <a:spcPct val="0"/>
              </a:spcBef>
              <a:spcAft>
                <a:spcPct val="0"/>
              </a:spcAft>
              <a:defRPr sz="3300" b="1">
                <a:solidFill>
                  <a:srgbClr val="990000"/>
                </a:solidFill>
                <a:latin typeface="Arial" charset="0"/>
              </a:defRPr>
            </a:lvl4pPr>
            <a:lvl5pPr algn="l" defTabSz="685800" rtl="0" eaLnBrk="1" fontAlgn="base" hangingPunct="1">
              <a:lnSpc>
                <a:spcPct val="90000"/>
              </a:lnSpc>
              <a:spcBef>
                <a:spcPct val="0"/>
              </a:spcBef>
              <a:spcAft>
                <a:spcPct val="0"/>
              </a:spcAft>
              <a:defRPr sz="3300" b="1">
                <a:solidFill>
                  <a:srgbClr val="990000"/>
                </a:solidFill>
                <a:latin typeface="Arial" charset="0"/>
              </a:defRPr>
            </a:lvl5pPr>
            <a:lvl6pPr marL="457200" algn="l" defTabSz="685800" rtl="0" eaLnBrk="1" fontAlgn="base" hangingPunct="1">
              <a:lnSpc>
                <a:spcPct val="90000"/>
              </a:lnSpc>
              <a:spcBef>
                <a:spcPct val="0"/>
              </a:spcBef>
              <a:spcAft>
                <a:spcPct val="0"/>
              </a:spcAft>
              <a:defRPr sz="3300" b="1">
                <a:solidFill>
                  <a:srgbClr val="990000"/>
                </a:solidFill>
                <a:latin typeface="Arial" charset="0"/>
              </a:defRPr>
            </a:lvl6pPr>
            <a:lvl7pPr marL="914400" algn="l" defTabSz="685800" rtl="0" eaLnBrk="1" fontAlgn="base" hangingPunct="1">
              <a:lnSpc>
                <a:spcPct val="90000"/>
              </a:lnSpc>
              <a:spcBef>
                <a:spcPct val="0"/>
              </a:spcBef>
              <a:spcAft>
                <a:spcPct val="0"/>
              </a:spcAft>
              <a:defRPr sz="3300" b="1">
                <a:solidFill>
                  <a:srgbClr val="990000"/>
                </a:solidFill>
                <a:latin typeface="Arial" charset="0"/>
              </a:defRPr>
            </a:lvl7pPr>
            <a:lvl8pPr marL="1371600" algn="l" defTabSz="685800" rtl="0" eaLnBrk="1" fontAlgn="base" hangingPunct="1">
              <a:lnSpc>
                <a:spcPct val="90000"/>
              </a:lnSpc>
              <a:spcBef>
                <a:spcPct val="0"/>
              </a:spcBef>
              <a:spcAft>
                <a:spcPct val="0"/>
              </a:spcAft>
              <a:defRPr sz="3300" b="1">
                <a:solidFill>
                  <a:srgbClr val="990000"/>
                </a:solidFill>
                <a:latin typeface="Arial" charset="0"/>
              </a:defRPr>
            </a:lvl8pPr>
            <a:lvl9pPr marL="1828800" algn="l" defTabSz="685800" rtl="0" eaLnBrk="1" fontAlgn="base" hangingPunct="1">
              <a:lnSpc>
                <a:spcPct val="90000"/>
              </a:lnSpc>
              <a:spcBef>
                <a:spcPct val="0"/>
              </a:spcBef>
              <a:spcAft>
                <a:spcPct val="0"/>
              </a:spcAft>
              <a:defRPr sz="3300" b="1">
                <a:solidFill>
                  <a:srgbClr val="990000"/>
                </a:solidFill>
                <a:latin typeface="Arial" charset="0"/>
              </a:defRPr>
            </a:lvl9pPr>
          </a:lstStyle>
          <a:p>
            <a:r>
              <a:rPr lang="en-US" altLang="en-US" sz="3733" dirty="0">
                <a:solidFill>
                  <a:srgbClr val="0070C0"/>
                </a:solidFill>
              </a:rPr>
              <a:t>Model Description</a:t>
            </a:r>
          </a:p>
        </p:txBody>
      </p:sp>
      <p:pic>
        <p:nvPicPr>
          <p:cNvPr id="10" name="Picture 9"/>
          <p:cNvPicPr>
            <a:picLocks noChangeAspect="1"/>
          </p:cNvPicPr>
          <p:nvPr/>
        </p:nvPicPr>
        <p:blipFill>
          <a:blip r:embed="rId5"/>
          <a:stretch>
            <a:fillRect/>
          </a:stretch>
        </p:blipFill>
        <p:spPr>
          <a:xfrm>
            <a:off x="5115552" y="3707054"/>
            <a:ext cx="3965401" cy="1752153"/>
          </a:xfrm>
          <a:prstGeom prst="rect">
            <a:avLst/>
          </a:prstGeom>
        </p:spPr>
      </p:pic>
      <p:pic>
        <p:nvPicPr>
          <p:cNvPr id="11" name="Picture 10"/>
          <p:cNvPicPr>
            <a:picLocks noChangeAspect="1"/>
          </p:cNvPicPr>
          <p:nvPr/>
        </p:nvPicPr>
        <p:blipFill>
          <a:blip r:embed="rId6"/>
          <a:stretch>
            <a:fillRect/>
          </a:stretch>
        </p:blipFill>
        <p:spPr>
          <a:xfrm>
            <a:off x="5115552" y="5402297"/>
            <a:ext cx="3965401" cy="1444627"/>
          </a:xfrm>
          <a:prstGeom prst="rect">
            <a:avLst/>
          </a:prstGeom>
        </p:spPr>
      </p:pic>
    </p:spTree>
    <p:extLst>
      <p:ext uri="{BB962C8B-B14F-4D97-AF65-F5344CB8AC3E}">
        <p14:creationId xmlns:p14="http://schemas.microsoft.com/office/powerpoint/2010/main" val="2262383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26"/>
            <a:ext cx="12192000" cy="1041009"/>
          </a:xfrm>
        </p:spPr>
        <p:txBody>
          <a:bodyPr>
            <a:normAutofit/>
          </a:bodyPr>
          <a:lstStyle/>
          <a:p>
            <a:pPr algn="ctr"/>
            <a:r>
              <a:rPr lang="en-US" sz="4267" dirty="0" err="1">
                <a:solidFill>
                  <a:srgbClr val="0070C0"/>
                </a:solidFill>
              </a:rPr>
              <a:t>Endre</a:t>
            </a:r>
            <a:r>
              <a:rPr lang="en-US" sz="4267" dirty="0">
                <a:solidFill>
                  <a:srgbClr val="0070C0"/>
                </a:solidFill>
              </a:rPr>
              <a:t> </a:t>
            </a:r>
            <a:r>
              <a:rPr lang="en-US" sz="4267" dirty="0" err="1">
                <a:solidFill>
                  <a:srgbClr val="0070C0"/>
                </a:solidFill>
              </a:rPr>
              <a:t>Somogyi</a:t>
            </a:r>
            <a:r>
              <a:rPr lang="en-US" sz="4267" dirty="0">
                <a:solidFill>
                  <a:srgbClr val="0070C0"/>
                </a:solidFill>
              </a:rPr>
              <a:t>: Real-Time Simulation</a:t>
            </a:r>
            <a:endParaRPr lang="en-US" sz="7200" dirty="0">
              <a:solidFill>
                <a:srgbClr val="0070C0"/>
              </a:solidFill>
            </a:endParaRPr>
          </a:p>
        </p:txBody>
      </p:sp>
      <p:sp>
        <p:nvSpPr>
          <p:cNvPr id="30" name="Rectangle 29">
            <a:extLst>
              <a:ext uri="{FF2B5EF4-FFF2-40B4-BE49-F238E27FC236}">
                <a16:creationId xmlns:a16="http://schemas.microsoft.com/office/drawing/2014/main" id="{432CD26C-5924-43CA-A636-8D1F611A2438}"/>
              </a:ext>
            </a:extLst>
          </p:cNvPr>
          <p:cNvSpPr/>
          <p:nvPr/>
        </p:nvSpPr>
        <p:spPr>
          <a:xfrm>
            <a:off x="0" y="1829862"/>
            <a:ext cx="3972559" cy="2246769"/>
          </a:xfrm>
          <a:prstGeom prst="rect">
            <a:avLst/>
          </a:prstGeom>
        </p:spPr>
        <p:txBody>
          <a:bodyPr wrap="square">
            <a:spAutoFit/>
          </a:bodyPr>
          <a:lstStyle/>
          <a:p>
            <a:pPr marL="457189" indent="-457189" defTabSz="912261" eaLnBrk="0" fontAlgn="base" hangingPunct="0">
              <a:spcBef>
                <a:spcPct val="0"/>
              </a:spcBef>
              <a:spcAft>
                <a:spcPct val="0"/>
              </a:spcAft>
              <a:buFont typeface="Arial" charset="0"/>
              <a:buChar char="•"/>
            </a:pPr>
            <a:r>
              <a:rPr lang="en-US" sz="2800" dirty="0">
                <a:solidFill>
                  <a:prstClr val="black"/>
                </a:solidFill>
              </a:rPr>
              <a:t>Cells in tissues share geometric boundaries</a:t>
            </a:r>
          </a:p>
          <a:p>
            <a:pPr marL="457189" indent="-457189" defTabSz="912261" eaLnBrk="0" fontAlgn="base" hangingPunct="0">
              <a:spcBef>
                <a:spcPct val="0"/>
              </a:spcBef>
              <a:spcAft>
                <a:spcPct val="0"/>
              </a:spcAft>
              <a:buFont typeface="Arial" charset="0"/>
              <a:buChar char="•"/>
            </a:pPr>
            <a:r>
              <a:rPr lang="en-US" sz="2800" dirty="0">
                <a:solidFill>
                  <a:prstClr val="black"/>
                </a:solidFill>
              </a:rPr>
              <a:t>Dynamic adaptive mesh refinement </a:t>
            </a:r>
          </a:p>
        </p:txBody>
      </p:sp>
      <p:pic>
        <p:nvPicPr>
          <p:cNvPr id="4" name="Picture 3">
            <a:extLst>
              <a:ext uri="{FF2B5EF4-FFF2-40B4-BE49-F238E27FC236}">
                <a16:creationId xmlns:a16="http://schemas.microsoft.com/office/drawing/2014/main" id="{2EC84E84-6827-450F-B61F-7ACD7799CB46}"/>
              </a:ext>
            </a:extLst>
          </p:cNvPr>
          <p:cNvPicPr>
            <a:picLocks noChangeAspect="1"/>
          </p:cNvPicPr>
          <p:nvPr/>
        </p:nvPicPr>
        <p:blipFill>
          <a:blip r:embed="rId2"/>
          <a:stretch>
            <a:fillRect/>
          </a:stretch>
        </p:blipFill>
        <p:spPr>
          <a:xfrm>
            <a:off x="7443375" y="1426065"/>
            <a:ext cx="4584589" cy="3054361"/>
          </a:xfrm>
          <a:prstGeom prst="rect">
            <a:avLst/>
          </a:prstGeom>
        </p:spPr>
      </p:pic>
      <p:pic>
        <p:nvPicPr>
          <p:cNvPr id="6" name="Picture 5">
            <a:extLst>
              <a:ext uri="{FF2B5EF4-FFF2-40B4-BE49-F238E27FC236}">
                <a16:creationId xmlns:a16="http://schemas.microsoft.com/office/drawing/2014/main" id="{60DEB11C-E4DB-4E05-92B0-D9F637F8D295}"/>
              </a:ext>
            </a:extLst>
          </p:cNvPr>
          <p:cNvPicPr>
            <a:picLocks noChangeAspect="1"/>
          </p:cNvPicPr>
          <p:nvPr/>
        </p:nvPicPr>
        <p:blipFill>
          <a:blip r:embed="rId3"/>
          <a:stretch>
            <a:fillRect/>
          </a:stretch>
        </p:blipFill>
        <p:spPr>
          <a:xfrm>
            <a:off x="3653519" y="1590248"/>
            <a:ext cx="3145809" cy="2853175"/>
          </a:xfrm>
          <a:prstGeom prst="rect">
            <a:avLst/>
          </a:prstGeom>
        </p:spPr>
      </p:pic>
    </p:spTree>
    <p:extLst>
      <p:ext uri="{BB962C8B-B14F-4D97-AF65-F5344CB8AC3E}">
        <p14:creationId xmlns:p14="http://schemas.microsoft.com/office/powerpoint/2010/main" val="2223311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590" y="0"/>
            <a:ext cx="12192000" cy="707886"/>
          </a:xfrm>
          <a:prstGeom prst="rect">
            <a:avLst/>
          </a:prstGeom>
          <a:noFill/>
        </p:spPr>
        <p:txBody>
          <a:bodyPr wrap="square" rtlCol="0">
            <a:spAutoFit/>
          </a:bodyPr>
          <a:lstStyle/>
          <a:p>
            <a:pPr algn="ctr"/>
            <a:r>
              <a:rPr lang="en-US" sz="4000" b="1" dirty="0">
                <a:solidFill>
                  <a:srgbClr val="0070C0"/>
                </a:solidFill>
              </a:rPr>
              <a:t>Intelligent Workflow for Engineering Health</a:t>
            </a:r>
          </a:p>
        </p:txBody>
      </p:sp>
      <p:grpSp>
        <p:nvGrpSpPr>
          <p:cNvPr id="18" name="Group 17"/>
          <p:cNvGrpSpPr/>
          <p:nvPr/>
        </p:nvGrpSpPr>
        <p:grpSpPr>
          <a:xfrm>
            <a:off x="471900" y="1936764"/>
            <a:ext cx="11444416" cy="4292363"/>
            <a:chOff x="463022" y="1936764"/>
            <a:chExt cx="11444416" cy="4292363"/>
          </a:xfrm>
        </p:grpSpPr>
        <p:grpSp>
          <p:nvGrpSpPr>
            <p:cNvPr id="14" name="Group 13"/>
            <p:cNvGrpSpPr/>
            <p:nvPr/>
          </p:nvGrpSpPr>
          <p:grpSpPr>
            <a:xfrm>
              <a:off x="463022" y="1936764"/>
              <a:ext cx="11444416" cy="4292363"/>
              <a:chOff x="472854" y="550416"/>
              <a:chExt cx="11444416" cy="4292363"/>
            </a:xfrm>
          </p:grpSpPr>
          <p:sp>
            <p:nvSpPr>
              <p:cNvPr id="5" name="TextBox 4"/>
              <p:cNvSpPr txBox="1"/>
              <p:nvPr/>
            </p:nvSpPr>
            <p:spPr>
              <a:xfrm>
                <a:off x="3526678" y="2104632"/>
                <a:ext cx="2228295" cy="369332"/>
              </a:xfrm>
              <a:prstGeom prst="rect">
                <a:avLst/>
              </a:prstGeom>
              <a:noFill/>
              <a:ln w="25400">
                <a:solidFill>
                  <a:srgbClr val="FFC000"/>
                </a:solidFill>
              </a:ln>
            </p:spPr>
            <p:txBody>
              <a:bodyPr wrap="square" rtlCol="0">
                <a:spAutoFit/>
              </a:bodyPr>
              <a:lstStyle/>
              <a:p>
                <a:pPr algn="ctr"/>
                <a:r>
                  <a:rPr lang="en-US" dirty="0"/>
                  <a:t>Individual/Patient</a:t>
                </a:r>
              </a:p>
            </p:txBody>
          </p:sp>
          <p:sp>
            <p:nvSpPr>
              <p:cNvPr id="6" name="TextBox 5"/>
              <p:cNvSpPr txBox="1"/>
              <p:nvPr/>
            </p:nvSpPr>
            <p:spPr>
              <a:xfrm>
                <a:off x="3432364" y="550416"/>
                <a:ext cx="2228295" cy="646331"/>
              </a:xfrm>
              <a:prstGeom prst="rect">
                <a:avLst/>
              </a:prstGeom>
              <a:noFill/>
              <a:ln w="25400">
                <a:solidFill>
                  <a:schemeClr val="tx1"/>
                </a:solidFill>
              </a:ln>
            </p:spPr>
            <p:txBody>
              <a:bodyPr wrap="square" rtlCol="0">
                <a:spAutoFit/>
              </a:bodyPr>
              <a:lstStyle/>
              <a:p>
                <a:pPr algn="ctr"/>
                <a:r>
                  <a:rPr lang="en-US" dirty="0"/>
                  <a:t>Continuous Measurement</a:t>
                </a:r>
              </a:p>
            </p:txBody>
          </p:sp>
          <p:sp>
            <p:nvSpPr>
              <p:cNvPr id="7" name="TextBox 6"/>
              <p:cNvSpPr txBox="1"/>
              <p:nvPr/>
            </p:nvSpPr>
            <p:spPr>
              <a:xfrm>
                <a:off x="7460680" y="550416"/>
                <a:ext cx="2228295" cy="646331"/>
              </a:xfrm>
              <a:prstGeom prst="rect">
                <a:avLst/>
              </a:prstGeom>
              <a:noFill/>
              <a:ln w="25400">
                <a:solidFill>
                  <a:srgbClr val="00B0F0"/>
                </a:solidFill>
              </a:ln>
            </p:spPr>
            <p:txBody>
              <a:bodyPr wrap="square" rtlCol="0">
                <a:spAutoFit/>
              </a:bodyPr>
              <a:lstStyle/>
              <a:p>
                <a:pPr algn="ctr"/>
                <a:r>
                  <a:rPr lang="en-US" dirty="0"/>
                  <a:t>State Inference/ Diagnosis</a:t>
                </a:r>
              </a:p>
            </p:txBody>
          </p:sp>
          <p:sp>
            <p:nvSpPr>
              <p:cNvPr id="8" name="TextBox 7"/>
              <p:cNvSpPr txBox="1"/>
              <p:nvPr/>
            </p:nvSpPr>
            <p:spPr>
              <a:xfrm>
                <a:off x="9688975" y="2472288"/>
                <a:ext cx="2228295" cy="369332"/>
              </a:xfrm>
              <a:prstGeom prst="rect">
                <a:avLst/>
              </a:prstGeom>
              <a:noFill/>
              <a:ln w="25400">
                <a:solidFill>
                  <a:srgbClr val="00B0F0"/>
                </a:solidFill>
              </a:ln>
            </p:spPr>
            <p:txBody>
              <a:bodyPr wrap="square" rtlCol="0">
                <a:spAutoFit/>
              </a:bodyPr>
              <a:lstStyle/>
              <a:p>
                <a:pPr algn="ctr"/>
                <a:r>
                  <a:rPr lang="en-US" dirty="0"/>
                  <a:t>Forecast/Prognosis</a:t>
                </a:r>
              </a:p>
            </p:txBody>
          </p:sp>
          <p:sp>
            <p:nvSpPr>
              <p:cNvPr id="9" name="TextBox 8"/>
              <p:cNvSpPr txBox="1"/>
              <p:nvPr/>
            </p:nvSpPr>
            <p:spPr>
              <a:xfrm>
                <a:off x="7537333" y="4196448"/>
                <a:ext cx="2894694" cy="646331"/>
              </a:xfrm>
              <a:prstGeom prst="rect">
                <a:avLst/>
              </a:prstGeom>
              <a:noFill/>
              <a:ln w="25400">
                <a:solidFill>
                  <a:srgbClr val="00B0F0"/>
                </a:solidFill>
              </a:ln>
            </p:spPr>
            <p:txBody>
              <a:bodyPr wrap="square" rtlCol="0">
                <a:spAutoFit/>
              </a:bodyPr>
              <a:lstStyle/>
              <a:p>
                <a:pPr algn="ctr"/>
                <a:r>
                  <a:rPr lang="en-US" dirty="0"/>
                  <a:t>Evaluation of Possible Interventions/Treatments</a:t>
                </a:r>
              </a:p>
            </p:txBody>
          </p:sp>
          <p:sp>
            <p:nvSpPr>
              <p:cNvPr id="10" name="TextBox 9"/>
              <p:cNvSpPr txBox="1"/>
              <p:nvPr/>
            </p:nvSpPr>
            <p:spPr>
              <a:xfrm>
                <a:off x="472854" y="1713618"/>
                <a:ext cx="2228295" cy="646331"/>
              </a:xfrm>
              <a:prstGeom prst="rect">
                <a:avLst/>
              </a:prstGeom>
              <a:noFill/>
              <a:ln w="25400">
                <a:solidFill>
                  <a:schemeClr val="tx1"/>
                </a:solidFill>
              </a:ln>
            </p:spPr>
            <p:txBody>
              <a:bodyPr wrap="square" rtlCol="0">
                <a:spAutoFit/>
              </a:bodyPr>
              <a:lstStyle/>
              <a:p>
                <a:pPr algn="ctr"/>
                <a:r>
                  <a:rPr lang="en-US" dirty="0"/>
                  <a:t>Delivery of Intervention</a:t>
                </a:r>
              </a:p>
            </p:txBody>
          </p:sp>
          <p:sp>
            <p:nvSpPr>
              <p:cNvPr id="11" name="TextBox 10"/>
              <p:cNvSpPr txBox="1"/>
              <p:nvPr/>
            </p:nvSpPr>
            <p:spPr>
              <a:xfrm>
                <a:off x="1627236" y="4028180"/>
                <a:ext cx="2228295" cy="646331"/>
              </a:xfrm>
              <a:prstGeom prst="rect">
                <a:avLst/>
              </a:prstGeom>
              <a:noFill/>
              <a:ln w="25400">
                <a:solidFill>
                  <a:schemeClr val="tx1"/>
                </a:solidFill>
              </a:ln>
            </p:spPr>
            <p:txBody>
              <a:bodyPr wrap="square" rtlCol="0">
                <a:spAutoFit/>
              </a:bodyPr>
              <a:lstStyle/>
              <a:p>
                <a:pPr algn="ctr"/>
                <a:r>
                  <a:rPr lang="en-US" dirty="0"/>
                  <a:t>Selection of Intervention</a:t>
                </a:r>
              </a:p>
            </p:txBody>
          </p:sp>
          <p:sp>
            <p:nvSpPr>
              <p:cNvPr id="12" name="TextBox 11"/>
              <p:cNvSpPr txBox="1"/>
              <p:nvPr/>
            </p:nvSpPr>
            <p:spPr>
              <a:xfrm>
                <a:off x="6580502" y="2195289"/>
                <a:ext cx="2228295" cy="646331"/>
              </a:xfrm>
              <a:prstGeom prst="rect">
                <a:avLst/>
              </a:prstGeom>
              <a:noFill/>
              <a:ln w="63500" cmpd="tri">
                <a:solidFill>
                  <a:schemeClr val="accent1"/>
                </a:solidFill>
              </a:ln>
            </p:spPr>
            <p:txBody>
              <a:bodyPr wrap="square" rtlCol="0">
                <a:spAutoFit/>
              </a:bodyPr>
              <a:lstStyle/>
              <a:p>
                <a:pPr algn="ctr"/>
                <a:r>
                  <a:rPr lang="en-US" b="1" dirty="0"/>
                  <a:t>Predictive Virtual Individual/Avatar</a:t>
                </a:r>
              </a:p>
            </p:txBody>
          </p:sp>
          <p:sp>
            <p:nvSpPr>
              <p:cNvPr id="13" name="TextBox 12"/>
              <p:cNvSpPr txBox="1"/>
              <p:nvPr/>
            </p:nvSpPr>
            <p:spPr>
              <a:xfrm>
                <a:off x="4660942" y="3304401"/>
                <a:ext cx="2228295" cy="369332"/>
              </a:xfrm>
              <a:prstGeom prst="rect">
                <a:avLst/>
              </a:prstGeom>
              <a:noFill/>
              <a:ln w="25400">
                <a:solidFill>
                  <a:srgbClr val="92D050"/>
                </a:solidFill>
              </a:ln>
            </p:spPr>
            <p:txBody>
              <a:bodyPr wrap="square" rtlCol="0">
                <a:spAutoFit/>
              </a:bodyPr>
              <a:lstStyle/>
              <a:p>
                <a:pPr algn="ctr"/>
                <a:r>
                  <a:rPr lang="en-US" dirty="0"/>
                  <a:t>Physician</a:t>
                </a:r>
              </a:p>
            </p:txBody>
          </p:sp>
        </p:grpSp>
        <p:cxnSp>
          <p:nvCxnSpPr>
            <p:cNvPr id="17" name="Straight Arrow Connector 16"/>
            <p:cNvCxnSpPr>
              <a:stCxn id="5" idx="0"/>
              <a:endCxn id="6" idx="2"/>
            </p:cNvCxnSpPr>
            <p:nvPr/>
          </p:nvCxnSpPr>
          <p:spPr>
            <a:xfrm flipH="1" flipV="1">
              <a:off x="4536680" y="2583095"/>
              <a:ext cx="94314" cy="90788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a:stCxn id="6" idx="3"/>
            <a:endCxn id="12" idx="1"/>
          </p:cNvCxnSpPr>
          <p:nvPr/>
        </p:nvCxnSpPr>
        <p:spPr>
          <a:xfrm>
            <a:off x="5659705" y="2259930"/>
            <a:ext cx="919843" cy="1644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7" idx="1"/>
          </p:cNvCxnSpPr>
          <p:nvPr/>
        </p:nvCxnSpPr>
        <p:spPr>
          <a:xfrm>
            <a:off x="5662113" y="2259929"/>
            <a:ext cx="179761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2" idx="0"/>
          </p:cNvCxnSpPr>
          <p:nvPr/>
        </p:nvCxnSpPr>
        <p:spPr>
          <a:xfrm flipH="1">
            <a:off x="7693696" y="2583095"/>
            <a:ext cx="880177" cy="99854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 idx="1"/>
            <a:endCxn id="12" idx="3"/>
          </p:cNvCxnSpPr>
          <p:nvPr/>
        </p:nvCxnSpPr>
        <p:spPr>
          <a:xfrm flipH="1" flipV="1">
            <a:off x="8807843" y="3904803"/>
            <a:ext cx="880178" cy="13849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9" idx="0"/>
            <a:endCxn id="8" idx="2"/>
          </p:cNvCxnSpPr>
          <p:nvPr/>
        </p:nvCxnSpPr>
        <p:spPr>
          <a:xfrm flipV="1">
            <a:off x="8983726" y="4227968"/>
            <a:ext cx="1818443" cy="135482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11" idx="3"/>
          </p:cNvCxnSpPr>
          <p:nvPr/>
        </p:nvCxnSpPr>
        <p:spPr>
          <a:xfrm flipH="1" flipV="1">
            <a:off x="3854577" y="5737694"/>
            <a:ext cx="3681802" cy="16826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9" idx="0"/>
            <a:endCxn id="12" idx="2"/>
          </p:cNvCxnSpPr>
          <p:nvPr/>
        </p:nvCxnSpPr>
        <p:spPr>
          <a:xfrm flipH="1" flipV="1">
            <a:off x="7693696" y="4227968"/>
            <a:ext cx="1290030" cy="135482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5" idx="2"/>
          </p:cNvCxnSpPr>
          <p:nvPr/>
        </p:nvCxnSpPr>
        <p:spPr>
          <a:xfrm flipH="1">
            <a:off x="2700195" y="3860312"/>
            <a:ext cx="1939677" cy="154753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0" idx="2"/>
          </p:cNvCxnSpPr>
          <p:nvPr/>
        </p:nvCxnSpPr>
        <p:spPr>
          <a:xfrm>
            <a:off x="1586048" y="3746297"/>
            <a:ext cx="1134264" cy="165486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5" idx="1"/>
          </p:cNvCxnSpPr>
          <p:nvPr/>
        </p:nvCxnSpPr>
        <p:spPr>
          <a:xfrm>
            <a:off x="2731696" y="3457281"/>
            <a:ext cx="794028" cy="21836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897001" y="2703472"/>
            <a:ext cx="2228295" cy="646331"/>
          </a:xfrm>
          <a:prstGeom prst="rect">
            <a:avLst/>
          </a:prstGeom>
          <a:noFill/>
          <a:ln w="25400">
            <a:solidFill>
              <a:srgbClr val="FF0000"/>
            </a:solidFill>
          </a:ln>
        </p:spPr>
        <p:txBody>
          <a:bodyPr wrap="square" rtlCol="0">
            <a:spAutoFit/>
          </a:bodyPr>
          <a:lstStyle/>
          <a:p>
            <a:pPr algn="ctr"/>
            <a:r>
              <a:rPr lang="en-US" dirty="0"/>
              <a:t>Predictor/Corrector Evolver</a:t>
            </a:r>
          </a:p>
        </p:txBody>
      </p:sp>
      <p:cxnSp>
        <p:nvCxnSpPr>
          <p:cNvPr id="44" name="Straight Arrow Connector 43"/>
          <p:cNvCxnSpPr>
            <a:endCxn id="43" idx="0"/>
          </p:cNvCxnSpPr>
          <p:nvPr/>
        </p:nvCxnSpPr>
        <p:spPr>
          <a:xfrm>
            <a:off x="9679143" y="2259929"/>
            <a:ext cx="1332006" cy="4435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3" idx="2"/>
          </p:cNvCxnSpPr>
          <p:nvPr/>
        </p:nvCxnSpPr>
        <p:spPr>
          <a:xfrm flipV="1">
            <a:off x="10738641" y="3349803"/>
            <a:ext cx="272508" cy="5088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12" idx="3"/>
          </p:cNvCxnSpPr>
          <p:nvPr/>
        </p:nvCxnSpPr>
        <p:spPr>
          <a:xfrm flipH="1">
            <a:off x="8807843" y="3037038"/>
            <a:ext cx="1085104" cy="8677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3" idx="1"/>
            <a:endCxn id="11" idx="0"/>
          </p:cNvCxnSpPr>
          <p:nvPr/>
        </p:nvCxnSpPr>
        <p:spPr>
          <a:xfrm flipH="1">
            <a:off x="2740430" y="4875415"/>
            <a:ext cx="1919558" cy="53911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10" idx="2"/>
          </p:cNvCxnSpPr>
          <p:nvPr/>
        </p:nvCxnSpPr>
        <p:spPr>
          <a:xfrm flipH="1" flipV="1">
            <a:off x="1586048" y="3746297"/>
            <a:ext cx="3072994" cy="112544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9" idx="0"/>
          </p:cNvCxnSpPr>
          <p:nvPr/>
        </p:nvCxnSpPr>
        <p:spPr>
          <a:xfrm>
            <a:off x="6892291" y="4851576"/>
            <a:ext cx="2091435" cy="731220"/>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13" idx="3"/>
          </p:cNvCxnSpPr>
          <p:nvPr/>
        </p:nvCxnSpPr>
        <p:spPr>
          <a:xfrm flipH="1">
            <a:off x="6888283" y="4058300"/>
            <a:ext cx="2813518" cy="81711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7" idx="1"/>
          </p:cNvCxnSpPr>
          <p:nvPr/>
        </p:nvCxnSpPr>
        <p:spPr>
          <a:xfrm flipV="1">
            <a:off x="5631115" y="2259930"/>
            <a:ext cx="1828611" cy="2430063"/>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8" idx="1"/>
          </p:cNvCxnSpPr>
          <p:nvPr/>
        </p:nvCxnSpPr>
        <p:spPr>
          <a:xfrm>
            <a:off x="8531368" y="2618638"/>
            <a:ext cx="1156653" cy="14246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63984" y="843379"/>
            <a:ext cx="11452195" cy="584775"/>
          </a:xfrm>
          <a:prstGeom prst="rect">
            <a:avLst/>
          </a:prstGeom>
          <a:noFill/>
        </p:spPr>
        <p:txBody>
          <a:bodyPr wrap="square" rtlCol="0">
            <a:spAutoFit/>
          </a:bodyPr>
          <a:lstStyle/>
          <a:p>
            <a:r>
              <a:rPr lang="en-US" sz="3200" dirty="0"/>
              <a:t>To understand/regulate/fix/engineer we must be able to </a:t>
            </a:r>
            <a:r>
              <a:rPr lang="en-US" sz="3200" b="1" dirty="0">
                <a:solidFill>
                  <a:srgbClr val="00B0F0"/>
                </a:solidFill>
              </a:rPr>
              <a:t>predict</a:t>
            </a:r>
          </a:p>
        </p:txBody>
      </p:sp>
    </p:spTree>
    <p:extLst>
      <p:ext uri="{BB962C8B-B14F-4D97-AF65-F5344CB8AC3E}">
        <p14:creationId xmlns:p14="http://schemas.microsoft.com/office/powerpoint/2010/main" val="98129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673"/>
            <a:ext cx="10515600" cy="744584"/>
          </a:xfrm>
        </p:spPr>
        <p:txBody>
          <a:bodyPr/>
          <a:lstStyle/>
          <a:p>
            <a:pPr algn="ctr"/>
            <a:r>
              <a:rPr lang="en-US" b="1" dirty="0">
                <a:solidFill>
                  <a:srgbClr val="0070C0"/>
                </a:solidFill>
              </a:rPr>
              <a:t>Possible Collaboration Areas</a:t>
            </a:r>
          </a:p>
        </p:txBody>
      </p:sp>
      <p:sp>
        <p:nvSpPr>
          <p:cNvPr id="3" name="Content Placeholder 2"/>
          <p:cNvSpPr>
            <a:spLocks noGrp="1"/>
          </p:cNvSpPr>
          <p:nvPr>
            <p:ph idx="1"/>
          </p:nvPr>
        </p:nvSpPr>
        <p:spPr>
          <a:xfrm>
            <a:off x="838200" y="875716"/>
            <a:ext cx="10515600" cy="4351338"/>
          </a:xfrm>
        </p:spPr>
        <p:txBody>
          <a:bodyPr>
            <a:normAutofit fontScale="92500" lnSpcReduction="10000"/>
          </a:bodyPr>
          <a:lstStyle/>
          <a:p>
            <a:r>
              <a:rPr lang="en-US" dirty="0"/>
              <a:t>Health Monitoring—Imaging, Implantable and Wearable Sensors</a:t>
            </a:r>
          </a:p>
          <a:p>
            <a:r>
              <a:rPr lang="en-US" dirty="0"/>
              <a:t>Data Analysis and Reduction</a:t>
            </a:r>
          </a:p>
          <a:p>
            <a:r>
              <a:rPr lang="en-US" dirty="0"/>
              <a:t>Predictive Virtual Individuals (Simulations and </a:t>
            </a:r>
            <a:r>
              <a:rPr lang="en-US" i="1" dirty="0"/>
              <a:t>in Vitro </a:t>
            </a:r>
            <a:r>
              <a:rPr lang="en-US" dirty="0"/>
              <a:t>Tissue Samples/Organ on a Chip)</a:t>
            </a:r>
          </a:p>
          <a:p>
            <a:r>
              <a:rPr lang="en-US" dirty="0"/>
              <a:t>Health Delivery Workflows and Infrastructure for Delivery</a:t>
            </a:r>
          </a:p>
          <a:p>
            <a:r>
              <a:rPr lang="en-US" dirty="0"/>
              <a:t>Parallel Design of Intervention Analysis</a:t>
            </a:r>
          </a:p>
          <a:p>
            <a:r>
              <a:rPr lang="en-US" dirty="0"/>
              <a:t>Approaches to Evolving Simulations and Workflows to respond to </a:t>
            </a:r>
            <a:r>
              <a:rPr lang="en-US"/>
              <a:t>experience in use</a:t>
            </a:r>
            <a:endParaRPr lang="en-US" dirty="0"/>
          </a:p>
          <a:p>
            <a:r>
              <a:rPr lang="en-US" dirty="0"/>
              <a:t>Improved delivery systems including tissue engineering, synthetic biology, implants,…</a:t>
            </a:r>
          </a:p>
          <a:p>
            <a:endParaRPr lang="en-US" dirty="0"/>
          </a:p>
          <a:p>
            <a:endParaRPr lang="en-US" dirty="0"/>
          </a:p>
        </p:txBody>
      </p:sp>
    </p:spTree>
    <p:extLst>
      <p:ext uri="{BB962C8B-B14F-4D97-AF65-F5344CB8AC3E}">
        <p14:creationId xmlns:p14="http://schemas.microsoft.com/office/powerpoint/2010/main" val="1368641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590" y="0"/>
            <a:ext cx="12192000" cy="707886"/>
          </a:xfrm>
          <a:prstGeom prst="rect">
            <a:avLst/>
          </a:prstGeom>
          <a:noFill/>
        </p:spPr>
        <p:txBody>
          <a:bodyPr wrap="square" rtlCol="0">
            <a:spAutoFit/>
          </a:bodyPr>
          <a:lstStyle/>
          <a:p>
            <a:pPr algn="ctr"/>
            <a:r>
              <a:rPr lang="en-US" sz="4000" b="1" dirty="0">
                <a:solidFill>
                  <a:srgbClr val="0070C0"/>
                </a:solidFill>
              </a:rPr>
              <a:t>Intelligent Workflow for Engineering Health</a:t>
            </a:r>
          </a:p>
        </p:txBody>
      </p:sp>
      <p:grpSp>
        <p:nvGrpSpPr>
          <p:cNvPr id="18" name="Group 17"/>
          <p:cNvGrpSpPr/>
          <p:nvPr/>
        </p:nvGrpSpPr>
        <p:grpSpPr>
          <a:xfrm>
            <a:off x="471900" y="1936764"/>
            <a:ext cx="11444416" cy="4292363"/>
            <a:chOff x="463022" y="1936764"/>
            <a:chExt cx="11444416" cy="4292363"/>
          </a:xfrm>
        </p:grpSpPr>
        <p:grpSp>
          <p:nvGrpSpPr>
            <p:cNvPr id="14" name="Group 13"/>
            <p:cNvGrpSpPr/>
            <p:nvPr/>
          </p:nvGrpSpPr>
          <p:grpSpPr>
            <a:xfrm>
              <a:off x="463022" y="1936764"/>
              <a:ext cx="11444416" cy="4292363"/>
              <a:chOff x="472854" y="550416"/>
              <a:chExt cx="11444416" cy="4292363"/>
            </a:xfrm>
          </p:grpSpPr>
          <p:sp>
            <p:nvSpPr>
              <p:cNvPr id="5" name="TextBox 4"/>
              <p:cNvSpPr txBox="1"/>
              <p:nvPr/>
            </p:nvSpPr>
            <p:spPr>
              <a:xfrm>
                <a:off x="3526678" y="2104632"/>
                <a:ext cx="2228295" cy="369332"/>
              </a:xfrm>
              <a:prstGeom prst="rect">
                <a:avLst/>
              </a:prstGeom>
              <a:noFill/>
              <a:ln w="25400">
                <a:solidFill>
                  <a:srgbClr val="FFC000"/>
                </a:solidFill>
              </a:ln>
            </p:spPr>
            <p:txBody>
              <a:bodyPr wrap="square" rtlCol="0">
                <a:spAutoFit/>
              </a:bodyPr>
              <a:lstStyle/>
              <a:p>
                <a:pPr algn="ctr"/>
                <a:r>
                  <a:rPr lang="en-US" dirty="0"/>
                  <a:t>Individual/Patient</a:t>
                </a:r>
              </a:p>
            </p:txBody>
          </p:sp>
          <p:sp>
            <p:nvSpPr>
              <p:cNvPr id="6" name="TextBox 5"/>
              <p:cNvSpPr txBox="1"/>
              <p:nvPr/>
            </p:nvSpPr>
            <p:spPr>
              <a:xfrm>
                <a:off x="3432364" y="550416"/>
                <a:ext cx="2228295" cy="646331"/>
              </a:xfrm>
              <a:prstGeom prst="rect">
                <a:avLst/>
              </a:prstGeom>
              <a:noFill/>
              <a:ln w="25400">
                <a:solidFill>
                  <a:schemeClr val="tx1"/>
                </a:solidFill>
              </a:ln>
            </p:spPr>
            <p:txBody>
              <a:bodyPr wrap="square" rtlCol="0">
                <a:spAutoFit/>
              </a:bodyPr>
              <a:lstStyle/>
              <a:p>
                <a:pPr algn="ctr"/>
                <a:r>
                  <a:rPr lang="en-US" dirty="0"/>
                  <a:t>Continuous Measurement</a:t>
                </a:r>
              </a:p>
            </p:txBody>
          </p:sp>
          <p:sp>
            <p:nvSpPr>
              <p:cNvPr id="7" name="TextBox 6"/>
              <p:cNvSpPr txBox="1"/>
              <p:nvPr/>
            </p:nvSpPr>
            <p:spPr>
              <a:xfrm>
                <a:off x="7460680" y="550416"/>
                <a:ext cx="2228295" cy="646331"/>
              </a:xfrm>
              <a:prstGeom prst="rect">
                <a:avLst/>
              </a:prstGeom>
              <a:noFill/>
              <a:ln w="25400">
                <a:solidFill>
                  <a:srgbClr val="00B0F0"/>
                </a:solidFill>
              </a:ln>
            </p:spPr>
            <p:txBody>
              <a:bodyPr wrap="square" rtlCol="0">
                <a:spAutoFit/>
              </a:bodyPr>
              <a:lstStyle/>
              <a:p>
                <a:pPr algn="ctr"/>
                <a:r>
                  <a:rPr lang="en-US" dirty="0"/>
                  <a:t>State Inference/ Diagnosis</a:t>
                </a:r>
              </a:p>
            </p:txBody>
          </p:sp>
          <p:sp>
            <p:nvSpPr>
              <p:cNvPr id="8" name="TextBox 7"/>
              <p:cNvSpPr txBox="1"/>
              <p:nvPr/>
            </p:nvSpPr>
            <p:spPr>
              <a:xfrm>
                <a:off x="9688975" y="2472288"/>
                <a:ext cx="2228295" cy="369332"/>
              </a:xfrm>
              <a:prstGeom prst="rect">
                <a:avLst/>
              </a:prstGeom>
              <a:noFill/>
              <a:ln w="25400">
                <a:solidFill>
                  <a:srgbClr val="00B0F0"/>
                </a:solidFill>
              </a:ln>
            </p:spPr>
            <p:txBody>
              <a:bodyPr wrap="square" rtlCol="0">
                <a:spAutoFit/>
              </a:bodyPr>
              <a:lstStyle/>
              <a:p>
                <a:pPr algn="ctr"/>
                <a:r>
                  <a:rPr lang="en-US" dirty="0"/>
                  <a:t>Forecast/Prognosis</a:t>
                </a:r>
              </a:p>
            </p:txBody>
          </p:sp>
          <p:sp>
            <p:nvSpPr>
              <p:cNvPr id="9" name="TextBox 8"/>
              <p:cNvSpPr txBox="1"/>
              <p:nvPr/>
            </p:nvSpPr>
            <p:spPr>
              <a:xfrm>
                <a:off x="7537333" y="4196448"/>
                <a:ext cx="2894694" cy="646331"/>
              </a:xfrm>
              <a:prstGeom prst="rect">
                <a:avLst/>
              </a:prstGeom>
              <a:noFill/>
              <a:ln w="25400">
                <a:solidFill>
                  <a:srgbClr val="00B0F0"/>
                </a:solidFill>
              </a:ln>
            </p:spPr>
            <p:txBody>
              <a:bodyPr wrap="square" rtlCol="0">
                <a:spAutoFit/>
              </a:bodyPr>
              <a:lstStyle/>
              <a:p>
                <a:pPr algn="ctr"/>
                <a:r>
                  <a:rPr lang="en-US" dirty="0"/>
                  <a:t>Evaluation of Possible Interventions/Treatments</a:t>
                </a:r>
              </a:p>
            </p:txBody>
          </p:sp>
          <p:sp>
            <p:nvSpPr>
              <p:cNvPr id="10" name="TextBox 9"/>
              <p:cNvSpPr txBox="1"/>
              <p:nvPr/>
            </p:nvSpPr>
            <p:spPr>
              <a:xfrm>
                <a:off x="472854" y="1713618"/>
                <a:ext cx="2228295" cy="646331"/>
              </a:xfrm>
              <a:prstGeom prst="rect">
                <a:avLst/>
              </a:prstGeom>
              <a:noFill/>
              <a:ln w="25400">
                <a:solidFill>
                  <a:schemeClr val="tx1"/>
                </a:solidFill>
              </a:ln>
            </p:spPr>
            <p:txBody>
              <a:bodyPr wrap="square" rtlCol="0">
                <a:spAutoFit/>
              </a:bodyPr>
              <a:lstStyle/>
              <a:p>
                <a:pPr algn="ctr"/>
                <a:r>
                  <a:rPr lang="en-US" dirty="0"/>
                  <a:t>Delivery of Intervention</a:t>
                </a:r>
              </a:p>
            </p:txBody>
          </p:sp>
          <p:sp>
            <p:nvSpPr>
              <p:cNvPr id="11" name="TextBox 10"/>
              <p:cNvSpPr txBox="1"/>
              <p:nvPr/>
            </p:nvSpPr>
            <p:spPr>
              <a:xfrm>
                <a:off x="1627236" y="4028180"/>
                <a:ext cx="2228295" cy="646331"/>
              </a:xfrm>
              <a:prstGeom prst="rect">
                <a:avLst/>
              </a:prstGeom>
              <a:noFill/>
              <a:ln w="25400">
                <a:solidFill>
                  <a:schemeClr val="tx1"/>
                </a:solidFill>
              </a:ln>
            </p:spPr>
            <p:txBody>
              <a:bodyPr wrap="square" rtlCol="0">
                <a:spAutoFit/>
              </a:bodyPr>
              <a:lstStyle/>
              <a:p>
                <a:pPr algn="ctr"/>
                <a:r>
                  <a:rPr lang="en-US" dirty="0"/>
                  <a:t>Selection of Intervention</a:t>
                </a:r>
              </a:p>
            </p:txBody>
          </p:sp>
          <p:sp>
            <p:nvSpPr>
              <p:cNvPr id="12" name="TextBox 11"/>
              <p:cNvSpPr txBox="1"/>
              <p:nvPr/>
            </p:nvSpPr>
            <p:spPr>
              <a:xfrm>
                <a:off x="6580502" y="2195289"/>
                <a:ext cx="2228295" cy="646331"/>
              </a:xfrm>
              <a:prstGeom prst="rect">
                <a:avLst/>
              </a:prstGeom>
              <a:noFill/>
              <a:ln w="63500" cmpd="tri">
                <a:solidFill>
                  <a:schemeClr val="accent1"/>
                </a:solidFill>
              </a:ln>
            </p:spPr>
            <p:txBody>
              <a:bodyPr wrap="square" rtlCol="0">
                <a:spAutoFit/>
              </a:bodyPr>
              <a:lstStyle/>
              <a:p>
                <a:pPr algn="ctr"/>
                <a:r>
                  <a:rPr lang="en-US" b="1" dirty="0"/>
                  <a:t>Predictive Virtual Individual/Avatar</a:t>
                </a:r>
              </a:p>
            </p:txBody>
          </p:sp>
          <p:sp>
            <p:nvSpPr>
              <p:cNvPr id="13" name="TextBox 12"/>
              <p:cNvSpPr txBox="1"/>
              <p:nvPr/>
            </p:nvSpPr>
            <p:spPr>
              <a:xfrm>
                <a:off x="4660942" y="3304401"/>
                <a:ext cx="2228295" cy="369332"/>
              </a:xfrm>
              <a:prstGeom prst="rect">
                <a:avLst/>
              </a:prstGeom>
              <a:noFill/>
              <a:ln w="25400">
                <a:solidFill>
                  <a:srgbClr val="92D050"/>
                </a:solidFill>
              </a:ln>
            </p:spPr>
            <p:txBody>
              <a:bodyPr wrap="square" rtlCol="0">
                <a:spAutoFit/>
              </a:bodyPr>
              <a:lstStyle/>
              <a:p>
                <a:pPr algn="ctr"/>
                <a:r>
                  <a:rPr lang="en-US" dirty="0"/>
                  <a:t>Physician</a:t>
                </a:r>
              </a:p>
            </p:txBody>
          </p:sp>
        </p:grpSp>
        <p:cxnSp>
          <p:nvCxnSpPr>
            <p:cNvPr id="17" name="Straight Arrow Connector 16"/>
            <p:cNvCxnSpPr>
              <a:stCxn id="5" idx="0"/>
              <a:endCxn id="6" idx="2"/>
            </p:cNvCxnSpPr>
            <p:nvPr/>
          </p:nvCxnSpPr>
          <p:spPr>
            <a:xfrm flipH="1" flipV="1">
              <a:off x="4536680" y="2583095"/>
              <a:ext cx="94314" cy="90788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a:stCxn id="6" idx="3"/>
            <a:endCxn id="12" idx="1"/>
          </p:cNvCxnSpPr>
          <p:nvPr/>
        </p:nvCxnSpPr>
        <p:spPr>
          <a:xfrm>
            <a:off x="5659705" y="2259930"/>
            <a:ext cx="919843" cy="1644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7" idx="1"/>
          </p:cNvCxnSpPr>
          <p:nvPr/>
        </p:nvCxnSpPr>
        <p:spPr>
          <a:xfrm>
            <a:off x="5662113" y="2259929"/>
            <a:ext cx="1797613"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2" idx="0"/>
          </p:cNvCxnSpPr>
          <p:nvPr/>
        </p:nvCxnSpPr>
        <p:spPr>
          <a:xfrm flipH="1">
            <a:off x="7693696" y="2583095"/>
            <a:ext cx="880177" cy="99854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 idx="1"/>
            <a:endCxn id="12" idx="3"/>
          </p:cNvCxnSpPr>
          <p:nvPr/>
        </p:nvCxnSpPr>
        <p:spPr>
          <a:xfrm flipH="1" flipV="1">
            <a:off x="8807843" y="3904803"/>
            <a:ext cx="880178" cy="13849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9" idx="0"/>
            <a:endCxn id="8" idx="2"/>
          </p:cNvCxnSpPr>
          <p:nvPr/>
        </p:nvCxnSpPr>
        <p:spPr>
          <a:xfrm flipV="1">
            <a:off x="8983726" y="4227968"/>
            <a:ext cx="1818443" cy="135482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11" idx="3"/>
          </p:cNvCxnSpPr>
          <p:nvPr/>
        </p:nvCxnSpPr>
        <p:spPr>
          <a:xfrm flipH="1" flipV="1">
            <a:off x="3854577" y="5737694"/>
            <a:ext cx="3681802" cy="16826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9" idx="0"/>
            <a:endCxn id="12" idx="2"/>
          </p:cNvCxnSpPr>
          <p:nvPr/>
        </p:nvCxnSpPr>
        <p:spPr>
          <a:xfrm flipH="1" flipV="1">
            <a:off x="7693696" y="4227968"/>
            <a:ext cx="1290030" cy="135482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5" idx="2"/>
          </p:cNvCxnSpPr>
          <p:nvPr/>
        </p:nvCxnSpPr>
        <p:spPr>
          <a:xfrm flipH="1">
            <a:off x="2700195" y="3860312"/>
            <a:ext cx="1939677" cy="1547531"/>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0" idx="2"/>
          </p:cNvCxnSpPr>
          <p:nvPr/>
        </p:nvCxnSpPr>
        <p:spPr>
          <a:xfrm>
            <a:off x="1586048" y="3746297"/>
            <a:ext cx="1134264" cy="165486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5" idx="1"/>
          </p:cNvCxnSpPr>
          <p:nvPr/>
        </p:nvCxnSpPr>
        <p:spPr>
          <a:xfrm>
            <a:off x="2731696" y="3457281"/>
            <a:ext cx="794028" cy="21836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897001" y="2703472"/>
            <a:ext cx="2228295" cy="646331"/>
          </a:xfrm>
          <a:prstGeom prst="rect">
            <a:avLst/>
          </a:prstGeom>
          <a:noFill/>
          <a:ln w="25400">
            <a:solidFill>
              <a:srgbClr val="FF0000"/>
            </a:solidFill>
          </a:ln>
        </p:spPr>
        <p:txBody>
          <a:bodyPr wrap="square" rtlCol="0">
            <a:spAutoFit/>
          </a:bodyPr>
          <a:lstStyle/>
          <a:p>
            <a:pPr algn="ctr"/>
            <a:r>
              <a:rPr lang="en-US" dirty="0"/>
              <a:t>Predictor/Corrector Evolver</a:t>
            </a:r>
          </a:p>
        </p:txBody>
      </p:sp>
      <p:cxnSp>
        <p:nvCxnSpPr>
          <p:cNvPr id="44" name="Straight Arrow Connector 43"/>
          <p:cNvCxnSpPr>
            <a:endCxn id="43" idx="0"/>
          </p:cNvCxnSpPr>
          <p:nvPr/>
        </p:nvCxnSpPr>
        <p:spPr>
          <a:xfrm>
            <a:off x="9679143" y="2259929"/>
            <a:ext cx="1332006" cy="4435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3" idx="2"/>
          </p:cNvCxnSpPr>
          <p:nvPr/>
        </p:nvCxnSpPr>
        <p:spPr>
          <a:xfrm flipV="1">
            <a:off x="10738641" y="3349803"/>
            <a:ext cx="272508" cy="5088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12" idx="3"/>
          </p:cNvCxnSpPr>
          <p:nvPr/>
        </p:nvCxnSpPr>
        <p:spPr>
          <a:xfrm flipH="1">
            <a:off x="8807843" y="3037038"/>
            <a:ext cx="1085104" cy="8677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3" idx="1"/>
            <a:endCxn id="11" idx="0"/>
          </p:cNvCxnSpPr>
          <p:nvPr/>
        </p:nvCxnSpPr>
        <p:spPr>
          <a:xfrm flipH="1">
            <a:off x="2740430" y="4875415"/>
            <a:ext cx="1919558" cy="53911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10" idx="2"/>
          </p:cNvCxnSpPr>
          <p:nvPr/>
        </p:nvCxnSpPr>
        <p:spPr>
          <a:xfrm flipH="1" flipV="1">
            <a:off x="1586048" y="3746297"/>
            <a:ext cx="3072994" cy="112544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9" idx="0"/>
          </p:cNvCxnSpPr>
          <p:nvPr/>
        </p:nvCxnSpPr>
        <p:spPr>
          <a:xfrm>
            <a:off x="6892291" y="4851576"/>
            <a:ext cx="2091435" cy="731220"/>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13" idx="3"/>
          </p:cNvCxnSpPr>
          <p:nvPr/>
        </p:nvCxnSpPr>
        <p:spPr>
          <a:xfrm flipH="1">
            <a:off x="6888283" y="4058300"/>
            <a:ext cx="2813518" cy="81711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7" idx="1"/>
          </p:cNvCxnSpPr>
          <p:nvPr/>
        </p:nvCxnSpPr>
        <p:spPr>
          <a:xfrm flipV="1">
            <a:off x="5631115" y="2259930"/>
            <a:ext cx="1828611" cy="2430063"/>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8" idx="1"/>
          </p:cNvCxnSpPr>
          <p:nvPr/>
        </p:nvCxnSpPr>
        <p:spPr>
          <a:xfrm>
            <a:off x="8531368" y="2618638"/>
            <a:ext cx="1156653" cy="14246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63984" y="843379"/>
            <a:ext cx="11452195" cy="584775"/>
          </a:xfrm>
          <a:prstGeom prst="rect">
            <a:avLst/>
          </a:prstGeom>
          <a:noFill/>
        </p:spPr>
        <p:txBody>
          <a:bodyPr wrap="square" rtlCol="0">
            <a:spAutoFit/>
          </a:bodyPr>
          <a:lstStyle/>
          <a:p>
            <a:r>
              <a:rPr lang="en-US" sz="3200" dirty="0"/>
              <a:t>To understand/regulate/fix/engineer we must be able to </a:t>
            </a:r>
            <a:r>
              <a:rPr lang="en-US" sz="3200" b="1" dirty="0">
                <a:solidFill>
                  <a:srgbClr val="00B0F0"/>
                </a:solidFill>
              </a:rPr>
              <a:t>predict</a:t>
            </a:r>
          </a:p>
        </p:txBody>
      </p:sp>
    </p:spTree>
    <p:extLst>
      <p:ext uri="{BB962C8B-B14F-4D97-AF65-F5344CB8AC3E}">
        <p14:creationId xmlns:p14="http://schemas.microsoft.com/office/powerpoint/2010/main" val="1574828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523" b="8119"/>
          <a:stretch/>
        </p:blipFill>
        <p:spPr>
          <a:xfrm>
            <a:off x="8126611" y="4845044"/>
            <a:ext cx="1405189" cy="187643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8775" t="9159" r="23396" b="43702"/>
          <a:stretch/>
        </p:blipFill>
        <p:spPr bwMode="auto">
          <a:xfrm rot="16200000">
            <a:off x="10253936" y="5084852"/>
            <a:ext cx="1794009" cy="134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stretch>
            <a:fillRect/>
          </a:stretch>
        </p:blipFill>
        <p:spPr>
          <a:xfrm>
            <a:off x="8162764" y="2290592"/>
            <a:ext cx="1388235" cy="1853792"/>
          </a:xfrm>
          <a:prstGeom prst="rect">
            <a:avLst/>
          </a:prstGeom>
        </p:spPr>
      </p:pic>
      <p:pic>
        <p:nvPicPr>
          <p:cNvPr id="6" name="Picture 5"/>
          <p:cNvPicPr>
            <a:picLocks noChangeAspect="1"/>
          </p:cNvPicPr>
          <p:nvPr/>
        </p:nvPicPr>
        <p:blipFill rotWithShape="1">
          <a:blip r:embed="rId6"/>
          <a:srcRect l="4875" t="30029" r="5189" b="3946"/>
          <a:stretch/>
        </p:blipFill>
        <p:spPr>
          <a:xfrm>
            <a:off x="10434656" y="2272874"/>
            <a:ext cx="1388236" cy="1853793"/>
          </a:xfrm>
          <a:prstGeom prst="rect">
            <a:avLst/>
          </a:prstGeom>
        </p:spPr>
      </p:pic>
      <p:sp>
        <p:nvSpPr>
          <p:cNvPr id="9" name="Rectangle 8"/>
          <p:cNvSpPr/>
          <p:nvPr/>
        </p:nvSpPr>
        <p:spPr>
          <a:xfrm>
            <a:off x="0" y="444963"/>
            <a:ext cx="12192000" cy="646331"/>
          </a:xfrm>
          <a:prstGeom prst="rect">
            <a:avLst/>
          </a:prstGeom>
        </p:spPr>
        <p:txBody>
          <a:bodyPr vert="horz" lIns="91440" tIns="45720" rIns="91440" bIns="45720" rtlCol="0" anchor="ctr">
            <a:noAutofit/>
          </a:bodyPr>
          <a:lstStyle/>
          <a:p>
            <a:pPr algn="ctr">
              <a:spcBef>
                <a:spcPct val="0"/>
              </a:spcBef>
            </a:pPr>
            <a:r>
              <a:rPr lang="en-US" sz="5400" b="1" dirty="0">
                <a:solidFill>
                  <a:srgbClr val="0070C0"/>
                </a:solidFill>
                <a:latin typeface="Calibri Light" panose="020F0302020204030204"/>
                <a:cs typeface="Times New Roman" panose="02020603050405020304" pitchFamily="18" charset="0"/>
              </a:rPr>
              <a:t>Alex </a:t>
            </a:r>
            <a:r>
              <a:rPr lang="en-US" sz="5400" b="1" dirty="0" err="1">
                <a:solidFill>
                  <a:srgbClr val="0070C0"/>
                </a:solidFill>
                <a:latin typeface="Calibri Light" panose="020F0302020204030204"/>
                <a:cs typeface="Times New Roman" panose="02020603050405020304" pitchFamily="18" charset="0"/>
              </a:rPr>
              <a:t>Gumennik</a:t>
            </a:r>
            <a:r>
              <a:rPr lang="en-US" sz="5400" b="1" dirty="0">
                <a:solidFill>
                  <a:srgbClr val="0070C0"/>
                </a:solidFill>
                <a:latin typeface="Calibri Light" panose="020F0302020204030204"/>
                <a:cs typeface="Times New Roman" panose="02020603050405020304" pitchFamily="18" charset="0"/>
              </a:rPr>
              <a:t>: Engineered Fiber </a:t>
            </a:r>
            <a:r>
              <a:rPr lang="en-US" sz="5400" b="1" dirty="0" err="1">
                <a:solidFill>
                  <a:srgbClr val="0070C0"/>
                </a:solidFill>
                <a:latin typeface="Calibri Light" panose="020F0302020204030204"/>
                <a:cs typeface="Times New Roman" panose="02020603050405020304" pitchFamily="18" charset="0"/>
              </a:rPr>
              <a:t>Nanosensors</a:t>
            </a:r>
            <a:endParaRPr lang="en-US" sz="5400" b="1" dirty="0">
              <a:solidFill>
                <a:srgbClr val="0070C0"/>
              </a:solidFill>
              <a:latin typeface="Calibri Light" panose="020F0302020204030204"/>
              <a:cs typeface="Times New Roman" panose="02020603050405020304" pitchFamily="18" charset="0"/>
            </a:endParaRPr>
          </a:p>
        </p:txBody>
      </p:sp>
      <p:sp>
        <p:nvSpPr>
          <p:cNvPr id="10" name="Rectangle 9"/>
          <p:cNvSpPr/>
          <p:nvPr/>
        </p:nvSpPr>
        <p:spPr>
          <a:xfrm>
            <a:off x="7223194" y="4414727"/>
            <a:ext cx="2915750" cy="369332"/>
          </a:xfrm>
          <a:prstGeom prst="rect">
            <a:avLst/>
          </a:prstGeom>
        </p:spPr>
        <p:txBody>
          <a:bodyPr wrap="square">
            <a:spAutoFit/>
          </a:bodyPr>
          <a:lstStyle/>
          <a:p>
            <a:pPr algn="ctr"/>
            <a:r>
              <a:rPr lang="en-US" b="1" dirty="0">
                <a:solidFill>
                  <a:prstClr val="black"/>
                </a:solidFill>
              </a:rPr>
              <a:t>Pervasive web systems</a:t>
            </a:r>
            <a:endParaRPr lang="en-US" dirty="0">
              <a:solidFill>
                <a:prstClr val="black"/>
              </a:solidFill>
            </a:endParaRPr>
          </a:p>
        </p:txBody>
      </p:sp>
      <p:sp>
        <p:nvSpPr>
          <p:cNvPr id="11" name="Rectangle 10"/>
          <p:cNvSpPr/>
          <p:nvPr/>
        </p:nvSpPr>
        <p:spPr>
          <a:xfrm>
            <a:off x="9550999" y="4459994"/>
            <a:ext cx="2918163" cy="369332"/>
          </a:xfrm>
          <a:prstGeom prst="rect">
            <a:avLst/>
          </a:prstGeom>
        </p:spPr>
        <p:txBody>
          <a:bodyPr wrap="square">
            <a:spAutoFit/>
          </a:bodyPr>
          <a:lstStyle/>
          <a:p>
            <a:pPr algn="ctr"/>
            <a:r>
              <a:rPr lang="en-US" b="1" dirty="0">
                <a:solidFill>
                  <a:prstClr val="black"/>
                </a:solidFill>
              </a:rPr>
              <a:t>In-fiber fluid dynamics</a:t>
            </a:r>
            <a:endParaRPr lang="en-US" dirty="0">
              <a:solidFill>
                <a:prstClr val="black"/>
              </a:solidFill>
              <a:ea typeface="Calibri" panose="020F0502020204030204" pitchFamily="34" charset="0"/>
              <a:cs typeface="Arial" panose="020B0604020202020204" pitchFamily="34" charset="0"/>
            </a:endParaRPr>
          </a:p>
        </p:txBody>
      </p:sp>
      <p:sp>
        <p:nvSpPr>
          <p:cNvPr id="12" name="Rectangle 11"/>
          <p:cNvSpPr/>
          <p:nvPr/>
        </p:nvSpPr>
        <p:spPr>
          <a:xfrm>
            <a:off x="7269691" y="1532672"/>
            <a:ext cx="2918163" cy="646331"/>
          </a:xfrm>
          <a:prstGeom prst="rect">
            <a:avLst/>
          </a:prstGeom>
        </p:spPr>
        <p:txBody>
          <a:bodyPr wrap="square">
            <a:spAutoFit/>
          </a:bodyPr>
          <a:lstStyle/>
          <a:p>
            <a:pPr algn="ctr"/>
            <a:r>
              <a:rPr lang="en-US" b="1" dirty="0">
                <a:solidFill>
                  <a:prstClr val="black"/>
                </a:solidFill>
              </a:rPr>
              <a:t>Recursive fiber-device 3D printing</a:t>
            </a:r>
          </a:p>
        </p:txBody>
      </p:sp>
      <p:sp>
        <p:nvSpPr>
          <p:cNvPr id="13" name="Rectangle 12"/>
          <p:cNvSpPr/>
          <p:nvPr/>
        </p:nvSpPr>
        <p:spPr>
          <a:xfrm>
            <a:off x="9670897" y="1531640"/>
            <a:ext cx="2915753" cy="646331"/>
          </a:xfrm>
          <a:prstGeom prst="rect">
            <a:avLst/>
          </a:prstGeom>
        </p:spPr>
        <p:txBody>
          <a:bodyPr wrap="square">
            <a:spAutoFit/>
          </a:bodyPr>
          <a:lstStyle/>
          <a:p>
            <a:pPr algn="ctr"/>
            <a:r>
              <a:rPr lang="en-US" b="1" dirty="0">
                <a:solidFill>
                  <a:prstClr val="black"/>
                </a:solidFill>
              </a:rPr>
              <a:t>Fiber-enabled tissue engineering </a:t>
            </a:r>
          </a:p>
        </p:txBody>
      </p:sp>
      <p:sp>
        <p:nvSpPr>
          <p:cNvPr id="15" name="Slide Number Placeholder 14"/>
          <p:cNvSpPr>
            <a:spLocks noGrp="1"/>
          </p:cNvSpPr>
          <p:nvPr>
            <p:ph type="sldNum" sz="quarter" idx="12"/>
          </p:nvPr>
        </p:nvSpPr>
        <p:spPr/>
        <p:txBody>
          <a:bodyPr/>
          <a:lstStyle/>
          <a:p>
            <a:fld id="{F3EB7EC5-A51B-4D27-A570-45EEBF251F5E}" type="slidenum">
              <a:rPr lang="en-US" smtClean="0">
                <a:solidFill>
                  <a:prstClr val="black">
                    <a:tint val="75000"/>
                  </a:prstClr>
                </a:solidFill>
              </a:rPr>
              <a:pPr/>
              <a:t>3</a:t>
            </a:fld>
            <a:endParaRPr lang="en-US">
              <a:solidFill>
                <a:prstClr val="black">
                  <a:tint val="75000"/>
                </a:prstClr>
              </a:solidFill>
            </a:endParaRPr>
          </a:p>
        </p:txBody>
      </p:sp>
      <p:grpSp>
        <p:nvGrpSpPr>
          <p:cNvPr id="14" name="Group 13"/>
          <p:cNvGrpSpPr/>
          <p:nvPr/>
        </p:nvGrpSpPr>
        <p:grpSpPr>
          <a:xfrm>
            <a:off x="3693949" y="1725189"/>
            <a:ext cx="2475859" cy="5182778"/>
            <a:chOff x="5324361" y="1544646"/>
            <a:chExt cx="2475859" cy="5182778"/>
          </a:xfrm>
        </p:grpSpPr>
        <p:grpSp>
          <p:nvGrpSpPr>
            <p:cNvPr id="16" name="Group 15"/>
            <p:cNvGrpSpPr/>
            <p:nvPr/>
          </p:nvGrpSpPr>
          <p:grpSpPr>
            <a:xfrm>
              <a:off x="5332348" y="4517772"/>
              <a:ext cx="2466162" cy="2209652"/>
              <a:chOff x="6267004" y="4247723"/>
              <a:chExt cx="2466162" cy="2209652"/>
            </a:xfrm>
          </p:grpSpPr>
          <p:pic>
            <p:nvPicPr>
              <p:cNvPr id="21" name="Picture 68"/>
              <p:cNvPicPr>
                <a:picLocks noChangeAspect="1" noChangeArrowheads="1"/>
              </p:cNvPicPr>
              <p:nvPr/>
            </p:nvPicPr>
            <p:blipFill rotWithShape="1">
              <a:blip r:embed="rId7" cstate="print"/>
              <a:srcRect l="3761"/>
              <a:stretch/>
            </p:blipFill>
            <p:spPr bwMode="auto">
              <a:xfrm>
                <a:off x="6267004" y="4247723"/>
                <a:ext cx="2466162" cy="1920240"/>
              </a:xfrm>
              <a:prstGeom prst="rect">
                <a:avLst/>
              </a:prstGeom>
              <a:noFill/>
              <a:ln w="28575">
                <a:noFill/>
                <a:miter lim="800000"/>
                <a:headEnd/>
                <a:tailEnd/>
              </a:ln>
            </p:spPr>
          </p:pic>
          <p:sp>
            <p:nvSpPr>
              <p:cNvPr id="22" name="Text Box 79"/>
              <p:cNvSpPr txBox="1">
                <a:spLocks noChangeArrowheads="1"/>
              </p:cNvSpPr>
              <p:nvPr/>
            </p:nvSpPr>
            <p:spPr bwMode="auto">
              <a:xfrm>
                <a:off x="6573130" y="6090662"/>
                <a:ext cx="1944812" cy="366713"/>
              </a:xfrm>
              <a:prstGeom prst="rect">
                <a:avLst/>
              </a:prstGeom>
              <a:noFill/>
              <a:ln w="9525">
                <a:noFill/>
                <a:miter lim="800000"/>
                <a:headEnd/>
                <a:tailEnd/>
              </a:ln>
              <a:effectLst/>
            </p:spPr>
            <p:txBody>
              <a:bodyPr wrap="square">
                <a:spAutoFit/>
              </a:bodyPr>
              <a:lstStyle/>
              <a:p>
                <a:pPr algn="ctr">
                  <a:spcBef>
                    <a:spcPct val="50000"/>
                  </a:spcBef>
                  <a:defRPr/>
                </a:pPr>
                <a:r>
                  <a:rPr lang="en-US" dirty="0">
                    <a:solidFill>
                      <a:prstClr val="black"/>
                    </a:solidFill>
                    <a:latin typeface="Calibri Light" panose="020F0302020204030204"/>
                    <a:cs typeface="Arial" charset="0"/>
                  </a:rPr>
                  <a:t>Fiber cross section</a:t>
                </a:r>
              </a:p>
            </p:txBody>
          </p:sp>
        </p:grpSp>
        <p:grpSp>
          <p:nvGrpSpPr>
            <p:cNvPr id="17" name="Group 16"/>
            <p:cNvGrpSpPr/>
            <p:nvPr/>
          </p:nvGrpSpPr>
          <p:grpSpPr>
            <a:xfrm>
              <a:off x="5324361" y="1544646"/>
              <a:ext cx="2475859" cy="2231224"/>
              <a:chOff x="6255072" y="858929"/>
              <a:chExt cx="2475859" cy="2231224"/>
            </a:xfrm>
          </p:grpSpPr>
          <p:pic>
            <p:nvPicPr>
              <p:cNvPr id="19" name="Picture 67"/>
              <p:cNvPicPr>
                <a:picLocks noChangeAspect="1" noChangeArrowheads="1"/>
              </p:cNvPicPr>
              <p:nvPr/>
            </p:nvPicPr>
            <p:blipFill rotWithShape="1">
              <a:blip r:embed="rId8" cstate="print"/>
              <a:srcRect l="9279" t="3410" b="8863"/>
              <a:stretch/>
            </p:blipFill>
            <p:spPr bwMode="auto">
              <a:xfrm>
                <a:off x="6255072" y="858929"/>
                <a:ext cx="2475859" cy="1920240"/>
              </a:xfrm>
              <a:prstGeom prst="rect">
                <a:avLst/>
              </a:prstGeom>
              <a:noFill/>
              <a:ln w="28575">
                <a:noFill/>
                <a:miter lim="800000"/>
                <a:headEnd/>
                <a:tailEnd/>
              </a:ln>
            </p:spPr>
          </p:pic>
          <p:sp>
            <p:nvSpPr>
              <p:cNvPr id="20" name="Text Box 79"/>
              <p:cNvSpPr txBox="1">
                <a:spLocks noChangeArrowheads="1"/>
              </p:cNvSpPr>
              <p:nvPr/>
            </p:nvSpPr>
            <p:spPr bwMode="auto">
              <a:xfrm>
                <a:off x="6371400" y="2720821"/>
                <a:ext cx="2174072" cy="369332"/>
              </a:xfrm>
              <a:prstGeom prst="rect">
                <a:avLst/>
              </a:prstGeom>
              <a:noFill/>
              <a:ln w="9525">
                <a:noFill/>
                <a:miter lim="800000"/>
                <a:headEnd/>
                <a:tailEnd/>
              </a:ln>
              <a:effectLst/>
            </p:spPr>
            <p:txBody>
              <a:bodyPr wrap="square">
                <a:spAutoFit/>
              </a:bodyPr>
              <a:lstStyle/>
              <a:p>
                <a:pPr algn="ctr">
                  <a:spcBef>
                    <a:spcPct val="50000"/>
                  </a:spcBef>
                  <a:defRPr/>
                </a:pPr>
                <a:r>
                  <a:rPr lang="en-US" dirty="0">
                    <a:solidFill>
                      <a:prstClr val="black"/>
                    </a:solidFill>
                    <a:latin typeface="Calibri Light" panose="020F0302020204030204"/>
                    <a:cs typeface="Arial" charset="0"/>
                  </a:rPr>
                  <a:t>Preform cross section</a:t>
                </a:r>
              </a:p>
            </p:txBody>
          </p:sp>
        </p:grpSp>
        <p:sp>
          <p:nvSpPr>
            <p:cNvPr id="18" name="Down Arrow 17"/>
            <p:cNvSpPr/>
            <p:nvPr/>
          </p:nvSpPr>
          <p:spPr>
            <a:xfrm>
              <a:off x="6364033" y="3991275"/>
              <a:ext cx="274320" cy="548640"/>
            </a:xfrm>
            <a:prstGeom prst="downArrow">
              <a:avLst/>
            </a:prstGeom>
            <a:solidFill>
              <a:srgbClr val="49E76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panose="020F0302020204030204"/>
              </a:endParaRPr>
            </a:p>
          </p:txBody>
        </p:sp>
      </p:grpSp>
      <p:pic>
        <p:nvPicPr>
          <p:cNvPr id="23" name="Picture 22"/>
          <p:cNvPicPr>
            <a:picLocks noChangeAspect="1"/>
          </p:cNvPicPr>
          <p:nvPr/>
        </p:nvPicPr>
        <p:blipFill>
          <a:blip r:embed="rId9">
            <a:clrChange>
              <a:clrFrom>
                <a:srgbClr val="FFFFFF"/>
              </a:clrFrom>
              <a:clrTo>
                <a:srgbClr val="FFFFFF">
                  <a:alpha val="0"/>
                </a:srgbClr>
              </a:clrTo>
            </a:clrChange>
          </a:blip>
          <a:stretch>
            <a:fillRect/>
          </a:stretch>
        </p:blipFill>
        <p:spPr>
          <a:xfrm>
            <a:off x="503922" y="1345367"/>
            <a:ext cx="3130079" cy="5562600"/>
          </a:xfrm>
          <a:prstGeom prst="rect">
            <a:avLst/>
          </a:prstGeom>
        </p:spPr>
      </p:pic>
    </p:spTree>
    <p:extLst>
      <p:ext uri="{BB962C8B-B14F-4D97-AF65-F5344CB8AC3E}">
        <p14:creationId xmlns:p14="http://schemas.microsoft.com/office/powerpoint/2010/main" val="12736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399" y="894328"/>
            <a:ext cx="4701531" cy="2893100"/>
          </a:xfrm>
          <a:prstGeom prst="rect">
            <a:avLst/>
          </a:prstGeom>
          <a:solidFill>
            <a:schemeClr val="accent6">
              <a:lumMod val="20000"/>
              <a:lumOff val="80000"/>
            </a:schemeClr>
          </a:solidFill>
        </p:spPr>
        <p:txBody>
          <a:bodyPr wrap="square">
            <a:spAutoFit/>
          </a:bodyPr>
          <a:lstStyle/>
          <a:p>
            <a:r>
              <a:rPr lang="en-US" sz="1400" b="1" dirty="0">
                <a:solidFill>
                  <a:prstClr val="black"/>
                </a:solidFill>
              </a:rPr>
              <a:t>Zebrafish:</a:t>
            </a:r>
          </a:p>
          <a:p>
            <a:pPr>
              <a:buFont typeface="Arial" pitchFamily="34" charset="0"/>
              <a:buChar char="•"/>
            </a:pPr>
            <a:r>
              <a:rPr lang="en-US" sz="1400" dirty="0">
                <a:solidFill>
                  <a:prstClr val="black"/>
                </a:solidFill>
              </a:rPr>
              <a:t>Small size, small test volumes</a:t>
            </a:r>
          </a:p>
          <a:p>
            <a:pPr>
              <a:buFont typeface="Arial" pitchFamily="34" charset="0"/>
              <a:buChar char="•"/>
            </a:pPr>
            <a:r>
              <a:rPr lang="en-US" sz="1400" dirty="0">
                <a:solidFill>
                  <a:prstClr val="black"/>
                </a:solidFill>
              </a:rPr>
              <a:t> Transparent embryos/fish</a:t>
            </a:r>
          </a:p>
          <a:p>
            <a:pPr>
              <a:buFont typeface="Arial" pitchFamily="34" charset="0"/>
              <a:buChar char="•"/>
            </a:pPr>
            <a:r>
              <a:rPr lang="en-US" sz="1400" dirty="0">
                <a:solidFill>
                  <a:prstClr val="black"/>
                </a:solidFill>
              </a:rPr>
              <a:t> External rapid embryonic development</a:t>
            </a:r>
          </a:p>
          <a:p>
            <a:pPr>
              <a:buFont typeface="Arial" pitchFamily="34" charset="0"/>
              <a:buChar char="•"/>
            </a:pPr>
            <a:r>
              <a:rPr lang="en-US" sz="1400" dirty="0">
                <a:solidFill>
                  <a:prstClr val="black"/>
                </a:solidFill>
              </a:rPr>
              <a:t> Hundreds of embryos weekly/pair</a:t>
            </a:r>
          </a:p>
          <a:p>
            <a:pPr>
              <a:buFont typeface="Arial" pitchFamily="34" charset="0"/>
              <a:buChar char="•"/>
            </a:pPr>
            <a:r>
              <a:rPr lang="en-US" sz="1400" dirty="0">
                <a:solidFill>
                  <a:prstClr val="black"/>
                </a:solidFill>
              </a:rPr>
              <a:t> Genome almost sequenced</a:t>
            </a:r>
          </a:p>
          <a:p>
            <a:pPr>
              <a:buFont typeface="Arial" pitchFamily="34" charset="0"/>
              <a:buChar char="•"/>
            </a:pPr>
            <a:r>
              <a:rPr lang="en-US" sz="1400" dirty="0">
                <a:solidFill>
                  <a:prstClr val="black"/>
                </a:solidFill>
              </a:rPr>
              <a:t> 75% of genes have human orthologues</a:t>
            </a:r>
          </a:p>
          <a:p>
            <a:pPr>
              <a:buFont typeface="Arial" pitchFamily="34" charset="0"/>
              <a:buChar char="•"/>
            </a:pPr>
            <a:r>
              <a:rPr lang="en-US" sz="1400" dirty="0">
                <a:solidFill>
                  <a:prstClr val="black"/>
                </a:solidFill>
              </a:rPr>
              <a:t> Conserved developmental processes and signaling pathways</a:t>
            </a:r>
          </a:p>
          <a:p>
            <a:pPr>
              <a:buFont typeface="Arial" pitchFamily="34" charset="0"/>
              <a:buChar char="•"/>
            </a:pPr>
            <a:r>
              <a:rPr lang="en-US" sz="1400" dirty="0">
                <a:solidFill>
                  <a:prstClr val="black"/>
                </a:solidFill>
              </a:rPr>
              <a:t> Many mutants and transgenic fish available</a:t>
            </a:r>
          </a:p>
          <a:p>
            <a:pPr>
              <a:buFont typeface="Arial" pitchFamily="34" charset="0"/>
              <a:buChar char="•"/>
            </a:pPr>
            <a:r>
              <a:rPr lang="en-US" sz="1400" dirty="0">
                <a:solidFill>
                  <a:prstClr val="black"/>
                </a:solidFill>
              </a:rPr>
              <a:t> Morpholino knockdown</a:t>
            </a:r>
          </a:p>
          <a:p>
            <a:pPr>
              <a:buFont typeface="Arial" pitchFamily="34" charset="0"/>
              <a:buChar char="•"/>
            </a:pPr>
            <a:r>
              <a:rPr lang="en-US" sz="1400" dirty="0">
                <a:solidFill>
                  <a:prstClr val="black"/>
                </a:solidFill>
              </a:rPr>
              <a:t> CRISPR/CAS mutagenesis</a:t>
            </a:r>
          </a:p>
          <a:p>
            <a:pPr>
              <a:buFont typeface="Arial" pitchFamily="34" charset="0"/>
              <a:buChar char="•"/>
            </a:pPr>
            <a:r>
              <a:rPr lang="en-US" sz="1400" dirty="0">
                <a:solidFill>
                  <a:prstClr val="black"/>
                </a:solidFill>
              </a:rPr>
              <a:t> Cost-efficient</a:t>
            </a:r>
          </a:p>
          <a:p>
            <a:pPr>
              <a:buFont typeface="Arial" pitchFamily="34" charset="0"/>
              <a:buChar char="•"/>
            </a:pPr>
            <a:r>
              <a:rPr lang="en-US" sz="1400" dirty="0">
                <a:solidFill>
                  <a:prstClr val="black"/>
                </a:solidFill>
              </a:rPr>
              <a:t> Adaptable to high throughput screening</a:t>
            </a:r>
          </a:p>
        </p:txBody>
      </p:sp>
      <p:pic>
        <p:nvPicPr>
          <p:cNvPr id="6" name="Picture 2" descr="Image result for ispaw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127938" y="709600"/>
            <a:ext cx="914400" cy="21980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96 well 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2536" y="3317137"/>
            <a:ext cx="2740025" cy="18885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zebrafish eg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5924" y="1777115"/>
            <a:ext cx="1235566" cy="11960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mix of chemicals structures"/>
          <p:cNvPicPr>
            <a:picLocks noChangeAspect="1" noChangeArrowheads="1"/>
          </p:cNvPicPr>
          <p:nvPr/>
        </p:nvPicPr>
        <p:blipFill rotWithShape="1">
          <a:blip r:embed="rId5">
            <a:extLst>
              <a:ext uri="{28A0092B-C50C-407E-A947-70E740481C1C}">
                <a14:useLocalDpi xmlns:a14="http://schemas.microsoft.com/office/drawing/2010/main" val="0"/>
              </a:ext>
            </a:extLst>
          </a:blip>
          <a:srcRect l="30858" t="22338"/>
          <a:stretch/>
        </p:blipFill>
        <p:spPr bwMode="auto">
          <a:xfrm>
            <a:off x="6406193" y="1777115"/>
            <a:ext cx="1531408" cy="1274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9040686" y="2941119"/>
            <a:ext cx="32461" cy="63097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020854" y="3072970"/>
            <a:ext cx="690140" cy="58031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6" descr="Image result for ge in ce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0719" y="5266194"/>
            <a:ext cx="2435225" cy="14211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3081" y="4024145"/>
            <a:ext cx="2623554" cy="278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flipH="1">
            <a:off x="9601490" y="4846007"/>
            <a:ext cx="10450" cy="40018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 descr="Image result for zebrafish"/>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051"/>
          <a:stretch/>
        </p:blipFill>
        <p:spPr bwMode="auto">
          <a:xfrm>
            <a:off x="8209192" y="439789"/>
            <a:ext cx="1506128" cy="99333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p:cNvCxnSpPr/>
          <p:nvPr/>
        </p:nvCxnSpPr>
        <p:spPr>
          <a:xfrm>
            <a:off x="8949467" y="1389411"/>
            <a:ext cx="18659" cy="57575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866106" y="6451647"/>
            <a:ext cx="1801894" cy="338554"/>
          </a:xfrm>
          <a:prstGeom prst="rect">
            <a:avLst/>
          </a:prstGeom>
        </p:spPr>
        <p:txBody>
          <a:bodyPr wrap="square">
            <a:spAutoFit/>
          </a:bodyPr>
          <a:lstStyle/>
          <a:p>
            <a:r>
              <a:rPr lang="en-US" sz="1600" b="1" dirty="0">
                <a:solidFill>
                  <a:prstClr val="black"/>
                </a:solidFill>
                <a:ea typeface="Calibri" panose="020F0502020204030204" pitchFamily="34" charset="0"/>
              </a:rPr>
              <a:t>HTS microscopy</a:t>
            </a:r>
            <a:endParaRPr lang="en-US" sz="1600" b="1" dirty="0">
              <a:solidFill>
                <a:prstClr val="black"/>
              </a:solidFill>
            </a:endParaRPr>
          </a:p>
        </p:txBody>
      </p:sp>
      <p:cxnSp>
        <p:nvCxnSpPr>
          <p:cNvPr id="30" name="Straight Arrow Connector 29"/>
          <p:cNvCxnSpPr/>
          <p:nvPr/>
        </p:nvCxnSpPr>
        <p:spPr>
          <a:xfrm flipH="1">
            <a:off x="7085428" y="5791598"/>
            <a:ext cx="645290" cy="1992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480075" y="3742781"/>
            <a:ext cx="2431628" cy="307777"/>
          </a:xfrm>
          <a:prstGeom prst="rect">
            <a:avLst/>
          </a:prstGeom>
          <a:noFill/>
        </p:spPr>
        <p:txBody>
          <a:bodyPr wrap="none" rtlCol="0">
            <a:spAutoFit/>
          </a:bodyPr>
          <a:lstStyle/>
          <a:p>
            <a:r>
              <a:rPr lang="en-US" sz="1400" b="1" dirty="0">
                <a:solidFill>
                  <a:prstClr val="black"/>
                </a:solidFill>
              </a:rPr>
              <a:t>Tissue-specific fluorescent fish</a:t>
            </a:r>
          </a:p>
        </p:txBody>
      </p:sp>
      <p:sp>
        <p:nvSpPr>
          <p:cNvPr id="2" name="TextBox 1"/>
          <p:cNvSpPr txBox="1"/>
          <p:nvPr/>
        </p:nvSpPr>
        <p:spPr>
          <a:xfrm>
            <a:off x="120821" y="82644"/>
            <a:ext cx="11820287" cy="523220"/>
          </a:xfrm>
          <a:prstGeom prst="rect">
            <a:avLst/>
          </a:prstGeom>
          <a:noFill/>
        </p:spPr>
        <p:txBody>
          <a:bodyPr wrap="none" rtlCol="0">
            <a:spAutoFit/>
          </a:bodyPr>
          <a:lstStyle/>
          <a:p>
            <a:pPr algn="ctr"/>
            <a:r>
              <a:rPr lang="en-US" sz="2800" b="1" dirty="0">
                <a:solidFill>
                  <a:srgbClr val="0070C0"/>
                </a:solidFill>
              </a:rPr>
              <a:t>Maria </a:t>
            </a:r>
            <a:r>
              <a:rPr lang="en-US" sz="2800" b="1" dirty="0" err="1">
                <a:solidFill>
                  <a:srgbClr val="0070C0"/>
                </a:solidFill>
              </a:rPr>
              <a:t>Bondesson</a:t>
            </a:r>
            <a:r>
              <a:rPr lang="en-US" sz="2800" b="1" dirty="0">
                <a:solidFill>
                  <a:srgbClr val="0070C0"/>
                </a:solidFill>
              </a:rPr>
              <a:t>: Zebrafish as a Model Organism in Developmental Toxicology</a:t>
            </a:r>
          </a:p>
        </p:txBody>
      </p:sp>
      <p:sp>
        <p:nvSpPr>
          <p:cNvPr id="39" name="TextBox 38"/>
          <p:cNvSpPr txBox="1"/>
          <p:nvPr/>
        </p:nvSpPr>
        <p:spPr>
          <a:xfrm>
            <a:off x="1748226" y="4358252"/>
            <a:ext cx="2393812" cy="1815882"/>
          </a:xfrm>
          <a:prstGeom prst="rect">
            <a:avLst/>
          </a:prstGeom>
          <a:solidFill>
            <a:schemeClr val="accent4">
              <a:lumMod val="40000"/>
              <a:lumOff val="60000"/>
            </a:schemeClr>
          </a:solidFill>
        </p:spPr>
        <p:txBody>
          <a:bodyPr wrap="square" rtlCol="0">
            <a:spAutoFit/>
          </a:bodyPr>
          <a:lstStyle/>
          <a:p>
            <a:r>
              <a:rPr lang="en-US" sz="1600" dirty="0">
                <a:solidFill>
                  <a:prstClr val="black"/>
                </a:solidFill>
              </a:rPr>
              <a:t>Screen for environmental pollutants causing:</a:t>
            </a:r>
          </a:p>
          <a:p>
            <a:pPr marL="285750" indent="-285750">
              <a:buFont typeface="Arial" panose="020B0604020202020204" pitchFamily="34" charset="0"/>
              <a:buChar char="•"/>
            </a:pPr>
            <a:r>
              <a:rPr lang="en-US" sz="1600" dirty="0">
                <a:solidFill>
                  <a:prstClr val="black"/>
                </a:solidFill>
              </a:rPr>
              <a:t>Vascular Toxicity</a:t>
            </a:r>
          </a:p>
          <a:p>
            <a:pPr marL="285750" indent="-285750">
              <a:buFont typeface="Arial" panose="020B0604020202020204" pitchFamily="34" charset="0"/>
              <a:buChar char="•"/>
            </a:pPr>
            <a:r>
              <a:rPr lang="en-US" sz="1600" dirty="0">
                <a:solidFill>
                  <a:prstClr val="black"/>
                </a:solidFill>
              </a:rPr>
              <a:t>Neuronal Toxicity</a:t>
            </a:r>
          </a:p>
          <a:p>
            <a:pPr marL="285750" indent="-285750">
              <a:buFont typeface="Arial" panose="020B0604020202020204" pitchFamily="34" charset="0"/>
              <a:buChar char="•"/>
            </a:pPr>
            <a:r>
              <a:rPr lang="en-US" sz="1600" dirty="0">
                <a:solidFill>
                  <a:prstClr val="black"/>
                </a:solidFill>
              </a:rPr>
              <a:t>Skeletal Toxicity</a:t>
            </a:r>
          </a:p>
          <a:p>
            <a:pPr marL="285750" indent="-285750">
              <a:buFont typeface="Arial" panose="020B0604020202020204" pitchFamily="34" charset="0"/>
              <a:buChar char="•"/>
            </a:pPr>
            <a:r>
              <a:rPr lang="en-US" sz="1600" dirty="0">
                <a:solidFill>
                  <a:prstClr val="black"/>
                </a:solidFill>
              </a:rPr>
              <a:t>Obesity</a:t>
            </a:r>
          </a:p>
          <a:p>
            <a:pPr marL="285750" indent="-285750">
              <a:buFont typeface="Arial" panose="020B0604020202020204" pitchFamily="34" charset="0"/>
              <a:buChar char="•"/>
            </a:pPr>
            <a:r>
              <a:rPr lang="en-US" sz="1600" dirty="0">
                <a:solidFill>
                  <a:prstClr val="black"/>
                </a:solidFill>
              </a:rPr>
              <a:t>Endocrine Disruption</a:t>
            </a:r>
          </a:p>
        </p:txBody>
      </p:sp>
    </p:spTree>
    <p:extLst>
      <p:ext uri="{BB962C8B-B14F-4D97-AF65-F5344CB8AC3E}">
        <p14:creationId xmlns:p14="http://schemas.microsoft.com/office/powerpoint/2010/main" val="332420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1676400" y="1055099"/>
            <a:ext cx="4191000" cy="3078500"/>
          </a:xfrm>
        </p:spPr>
        <p:txBody>
          <a:bodyPr/>
          <a:lstStyle/>
          <a:p>
            <a:pPr eaLnBrk="1" hangingPunct="1">
              <a:lnSpc>
                <a:spcPct val="80000"/>
              </a:lnSpc>
              <a:buFontTx/>
              <a:buNone/>
            </a:pPr>
            <a:r>
              <a:rPr lang="en-US" sz="2400" b="1" dirty="0">
                <a:solidFill>
                  <a:schemeClr val="tx2"/>
                </a:solidFill>
              </a:rPr>
              <a:t>Development:</a:t>
            </a:r>
            <a:r>
              <a:rPr lang="en-US" sz="2400" dirty="0"/>
              <a:t> How does Fertilized Egg Self-Organize</a:t>
            </a:r>
            <a:r>
              <a:rPr lang="en-US" sz="2400" dirty="0">
                <a:sym typeface="Wingdings" pitchFamily="2" charset="2"/>
              </a:rPr>
              <a:t> into an Organism?</a:t>
            </a:r>
          </a:p>
          <a:p>
            <a:pPr eaLnBrk="1" hangingPunct="1">
              <a:lnSpc>
                <a:spcPct val="80000"/>
              </a:lnSpc>
              <a:buFontTx/>
              <a:buNone/>
            </a:pPr>
            <a:r>
              <a:rPr lang="en-US" sz="2400" b="1" dirty="0">
                <a:solidFill>
                  <a:schemeClr val="tx2"/>
                </a:solidFill>
              </a:rPr>
              <a:t>Homeostasis:</a:t>
            </a:r>
            <a:r>
              <a:rPr lang="en-US" sz="2400" dirty="0"/>
              <a:t> How does an Organism Maintain itself?</a:t>
            </a:r>
          </a:p>
          <a:p>
            <a:pPr>
              <a:lnSpc>
                <a:spcPct val="80000"/>
              </a:lnSpc>
              <a:buNone/>
            </a:pPr>
            <a:r>
              <a:rPr lang="en-US" sz="2400" b="1" dirty="0">
                <a:solidFill>
                  <a:schemeClr val="tx2"/>
                </a:solidFill>
              </a:rPr>
              <a:t>Disease:</a:t>
            </a:r>
            <a:r>
              <a:rPr lang="en-US" sz="2400" dirty="0"/>
              <a:t> How does Failure of Homeostasis Lead to Pathology</a:t>
            </a:r>
            <a:r>
              <a:rPr lang="en-US" sz="2400" dirty="0">
                <a:sym typeface="Wingdings" pitchFamily="2" charset="2"/>
              </a:rPr>
              <a:t>?</a:t>
            </a:r>
          </a:p>
          <a:p>
            <a:pPr>
              <a:lnSpc>
                <a:spcPct val="80000"/>
              </a:lnSpc>
              <a:buNone/>
            </a:pPr>
            <a:r>
              <a:rPr lang="en-US" sz="2400" b="1" dirty="0">
                <a:sym typeface="Wingdings" pitchFamily="2" charset="2"/>
              </a:rPr>
              <a:t>Bioengineering:</a:t>
            </a:r>
            <a:r>
              <a:rPr lang="en-US" sz="2400" dirty="0">
                <a:sym typeface="Wingdings" pitchFamily="2" charset="2"/>
              </a:rPr>
              <a:t> How can we control, repair or create these processes?                                         </a:t>
            </a:r>
            <a:endParaRPr lang="en-US" sz="2400" dirty="0"/>
          </a:p>
        </p:txBody>
      </p:sp>
      <p:sp>
        <p:nvSpPr>
          <p:cNvPr id="15363" name="Rectangle 3"/>
          <p:cNvSpPr>
            <a:spLocks noGrp="1" noChangeArrowheads="1"/>
          </p:cNvSpPr>
          <p:nvPr>
            <p:ph type="title"/>
          </p:nvPr>
        </p:nvSpPr>
        <p:spPr>
          <a:xfrm>
            <a:off x="1524000" y="12700"/>
            <a:ext cx="9144000" cy="868362"/>
          </a:xfrm>
        </p:spPr>
        <p:txBody>
          <a:bodyPr/>
          <a:lstStyle/>
          <a:p>
            <a:pPr eaLnBrk="1" hangingPunct="1"/>
            <a:r>
              <a:rPr lang="en-US" sz="4000" b="1" dirty="0">
                <a:solidFill>
                  <a:srgbClr val="0000CC"/>
                </a:solidFill>
              </a:rPr>
              <a:t>James Glazier—Virtual Tissues</a:t>
            </a:r>
          </a:p>
        </p:txBody>
      </p:sp>
      <p:grpSp>
        <p:nvGrpSpPr>
          <p:cNvPr id="15364" name="Group 4"/>
          <p:cNvGrpSpPr>
            <a:grpSpLocks/>
          </p:cNvGrpSpPr>
          <p:nvPr/>
        </p:nvGrpSpPr>
        <p:grpSpPr bwMode="auto">
          <a:xfrm>
            <a:off x="5905500" y="1021848"/>
            <a:ext cx="5181600" cy="1647825"/>
            <a:chOff x="1104" y="1680"/>
            <a:chExt cx="3264" cy="1038"/>
          </a:xfrm>
        </p:grpSpPr>
        <p:grpSp>
          <p:nvGrpSpPr>
            <p:cNvPr id="15372" name="Group 5"/>
            <p:cNvGrpSpPr>
              <a:grpSpLocks/>
            </p:cNvGrpSpPr>
            <p:nvPr/>
          </p:nvGrpSpPr>
          <p:grpSpPr bwMode="auto">
            <a:xfrm>
              <a:off x="1104" y="1682"/>
              <a:ext cx="1078" cy="1036"/>
              <a:chOff x="2496" y="1346"/>
              <a:chExt cx="1078" cy="1036"/>
            </a:xfrm>
          </p:grpSpPr>
          <p:pic>
            <p:nvPicPr>
              <p:cNvPr id="15376" name="Picture 6" descr="S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 y="1346"/>
                <a:ext cx="1054"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 Box 7"/>
              <p:cNvSpPr txBox="1">
                <a:spLocks noChangeArrowheads="1"/>
              </p:cNvSpPr>
              <p:nvPr/>
            </p:nvSpPr>
            <p:spPr bwMode="auto">
              <a:xfrm>
                <a:off x="2496" y="2208"/>
                <a:ext cx="10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600">
                    <a:solidFill>
                      <a:srgbClr val="000000"/>
                    </a:solidFill>
                    <a:hlinkClick r:id="rId4"/>
                  </a:rPr>
                  <a:t>http://www.stanford.edu/group/Urchin/LP/</a:t>
                </a:r>
                <a:endParaRPr lang="en-US" sz="600">
                  <a:solidFill>
                    <a:srgbClr val="000000"/>
                  </a:solidFill>
                </a:endParaRPr>
              </a:p>
              <a:p>
                <a:pPr eaLnBrk="1" fontAlgn="base" hangingPunct="1">
                  <a:spcBef>
                    <a:spcPct val="0"/>
                  </a:spcBef>
                  <a:spcAft>
                    <a:spcPct val="0"/>
                  </a:spcAft>
                </a:pPr>
                <a:r>
                  <a:rPr lang="en-US" sz="600">
                    <a:solidFill>
                      <a:srgbClr val="000000"/>
                    </a:solidFill>
                  </a:rPr>
                  <a:t>[Lauren Palumbi]</a:t>
                </a:r>
              </a:p>
            </p:txBody>
          </p:sp>
        </p:grpSp>
        <p:grpSp>
          <p:nvGrpSpPr>
            <p:cNvPr id="15373" name="Group 8"/>
            <p:cNvGrpSpPr>
              <a:grpSpLocks/>
            </p:cNvGrpSpPr>
            <p:nvPr/>
          </p:nvGrpSpPr>
          <p:grpSpPr bwMode="auto">
            <a:xfrm>
              <a:off x="2688" y="1680"/>
              <a:ext cx="1680" cy="1038"/>
              <a:chOff x="3072" y="1680"/>
              <a:chExt cx="1680" cy="1038"/>
            </a:xfrm>
          </p:grpSpPr>
          <p:sp>
            <p:nvSpPr>
              <p:cNvPr id="15374" name="Text Box 9"/>
              <p:cNvSpPr txBox="1">
                <a:spLocks noChangeArrowheads="1"/>
              </p:cNvSpPr>
              <p:nvPr/>
            </p:nvSpPr>
            <p:spPr bwMode="auto">
              <a:xfrm>
                <a:off x="3072" y="2544"/>
                <a:ext cx="168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600">
                    <a:solidFill>
                      <a:srgbClr val="000000"/>
                    </a:solidFill>
                  </a:rPr>
                  <a:t>http://www.kvarkadabra.net/images/articles/Regeneracija-organov_1_original.jpg</a:t>
                </a:r>
              </a:p>
            </p:txBody>
          </p:sp>
          <p:pic>
            <p:nvPicPr>
              <p:cNvPr id="15375" name="Picture 10" descr="M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1680"/>
                <a:ext cx="1324"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5367" name="Picture 17" descr="Biocomplexity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74276" y="6264276"/>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6219826"/>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M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6061" y="3247773"/>
            <a:ext cx="21018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t="20424" r="8475" b="13271"/>
          <a:stretch/>
        </p:blipFill>
        <p:spPr bwMode="auto">
          <a:xfrm>
            <a:off x="8485145" y="3276600"/>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7772400" y="1371600"/>
            <a:ext cx="533400" cy="457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18" name="Right Arrow 17"/>
          <p:cNvSpPr/>
          <p:nvPr/>
        </p:nvSpPr>
        <p:spPr>
          <a:xfrm>
            <a:off x="7920853" y="3676398"/>
            <a:ext cx="5334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3" name="Right Arrow 2"/>
          <p:cNvSpPr/>
          <p:nvPr/>
        </p:nvSpPr>
        <p:spPr>
          <a:xfrm rot="8157018">
            <a:off x="7380630" y="2437474"/>
            <a:ext cx="1143000" cy="642938"/>
          </a:xfrm>
          <a:prstGeom prst="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endParaRPr>
          </a:p>
        </p:txBody>
      </p:sp>
      <p:sp>
        <p:nvSpPr>
          <p:cNvPr id="5" name="Rectangle 4"/>
          <p:cNvSpPr/>
          <p:nvPr/>
        </p:nvSpPr>
        <p:spPr>
          <a:xfrm>
            <a:off x="1784948" y="4740527"/>
            <a:ext cx="8883052" cy="1938992"/>
          </a:xfrm>
          <a:prstGeom prst="rect">
            <a:avLst/>
          </a:prstGeom>
        </p:spPr>
        <p:txBody>
          <a:bodyPr wrap="square">
            <a:spAutoFit/>
          </a:bodyPr>
          <a:lstStyle/>
          <a:p>
            <a:pPr eaLnBrk="0" fontAlgn="base" hangingPunct="0">
              <a:spcBef>
                <a:spcPct val="0"/>
              </a:spcBef>
              <a:spcAft>
                <a:spcPct val="0"/>
              </a:spcAft>
            </a:pPr>
            <a:r>
              <a:rPr lang="en-US" sz="2000" b="1" dirty="0">
                <a:solidFill>
                  <a:srgbClr val="000000"/>
                </a:solidFill>
              </a:rPr>
              <a:t>Themes:</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Solving specific biomedical problems using virtual tissue computer simulations</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Developing virtual tissue platforms to enable biomedical simulations</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Developing workflows and standards for biomedical modeling</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Applying animal models to understand human disease mechanisms</a:t>
            </a:r>
          </a:p>
        </p:txBody>
      </p:sp>
    </p:spTree>
    <p:extLst>
      <p:ext uri="{BB962C8B-B14F-4D97-AF65-F5344CB8AC3E}">
        <p14:creationId xmlns:p14="http://schemas.microsoft.com/office/powerpoint/2010/main" val="3040885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p:cNvSpPr txBox="1">
            <a:spLocks noChangeArrowheads="1"/>
          </p:cNvSpPr>
          <p:nvPr/>
        </p:nvSpPr>
        <p:spPr bwMode="auto">
          <a:xfrm>
            <a:off x="0" y="12700"/>
            <a:ext cx="12192000" cy="523220"/>
          </a:xfrm>
          <a:prstGeom prst="rect">
            <a:avLst/>
          </a:prstGeom>
          <a:noFill/>
          <a:ln>
            <a:noFill/>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2800" b="1" dirty="0">
                <a:solidFill>
                  <a:srgbClr val="3333FF"/>
                </a:solidFill>
              </a:rPr>
              <a:t>James Glazier—Simulation Tools and Models of Disease </a:t>
            </a:r>
            <a:endParaRPr lang="pl-PL" sz="2800" b="1" dirty="0">
              <a:solidFill>
                <a:srgbClr val="3333FF"/>
              </a:solidFill>
            </a:endParaRPr>
          </a:p>
        </p:txBody>
      </p:sp>
      <p:sp>
        <p:nvSpPr>
          <p:cNvPr id="2" name="TextBox 1"/>
          <p:cNvSpPr txBox="1"/>
          <p:nvPr/>
        </p:nvSpPr>
        <p:spPr>
          <a:xfrm>
            <a:off x="6705600" y="565884"/>
            <a:ext cx="3962400" cy="646331"/>
          </a:xfrm>
          <a:prstGeom prst="rect">
            <a:avLst/>
          </a:prstGeom>
          <a:noFill/>
        </p:spPr>
        <p:txBody>
          <a:bodyPr wrap="square" rtlCol="0">
            <a:spAutoFit/>
          </a:bodyPr>
          <a:lstStyle/>
          <a:p>
            <a:pPr eaLnBrk="0" fontAlgn="base" hangingPunct="0">
              <a:spcBef>
                <a:spcPct val="0"/>
              </a:spcBef>
              <a:spcAft>
                <a:spcPct val="0"/>
              </a:spcAft>
            </a:pPr>
            <a:r>
              <a:rPr lang="en-US" b="1" dirty="0">
                <a:solidFill>
                  <a:srgbClr val="000000"/>
                </a:solidFill>
              </a:rPr>
              <a:t>Models of Polycystic Kidney Disease for Drug Discovery</a:t>
            </a:r>
            <a:endParaRPr lang="en-US" dirty="0">
              <a:solidFill>
                <a:srgbClr val="000000"/>
              </a:solidFill>
            </a:endParaRPr>
          </a:p>
        </p:txBody>
      </p:sp>
      <p:pic>
        <p:nvPicPr>
          <p:cNvPr id="11" name="Picture 3" descr="Biocomplexity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4276" y="6264276"/>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redblackblocki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474"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stretch>
            <a:fillRect/>
          </a:stretch>
        </p:blipFill>
        <p:spPr>
          <a:xfrm>
            <a:off x="5598005" y="4989096"/>
            <a:ext cx="1973366" cy="1774976"/>
          </a:xfrm>
          <a:prstGeom prst="rect">
            <a:avLst/>
          </a:prstGeom>
        </p:spPr>
      </p:pic>
      <p:pic>
        <p:nvPicPr>
          <p:cNvPr id="16" name="Picture 15"/>
          <p:cNvPicPr>
            <a:picLocks noChangeAspect="1"/>
          </p:cNvPicPr>
          <p:nvPr/>
        </p:nvPicPr>
        <p:blipFill>
          <a:blip r:embed="rId5"/>
          <a:stretch>
            <a:fillRect/>
          </a:stretch>
        </p:blipFill>
        <p:spPr>
          <a:xfrm flipV="1">
            <a:off x="6906598" y="3504673"/>
            <a:ext cx="2893499" cy="952494"/>
          </a:xfrm>
          <a:prstGeom prst="rect">
            <a:avLst/>
          </a:prstGeom>
        </p:spPr>
      </p:pic>
      <p:sp>
        <p:nvSpPr>
          <p:cNvPr id="18" name="TextBox 17"/>
          <p:cNvSpPr txBox="1"/>
          <p:nvPr/>
        </p:nvSpPr>
        <p:spPr>
          <a:xfrm>
            <a:off x="4145986" y="4183077"/>
            <a:ext cx="2644886" cy="646331"/>
          </a:xfrm>
          <a:prstGeom prst="rect">
            <a:avLst/>
          </a:prstGeom>
          <a:noFill/>
        </p:spPr>
        <p:txBody>
          <a:bodyPr wrap="square" rtlCol="0">
            <a:spAutoFit/>
          </a:bodyPr>
          <a:lstStyle/>
          <a:p>
            <a:pPr eaLnBrk="0" fontAlgn="base" hangingPunct="0">
              <a:spcBef>
                <a:spcPct val="0"/>
              </a:spcBef>
              <a:spcAft>
                <a:spcPct val="0"/>
              </a:spcAft>
            </a:pPr>
            <a:r>
              <a:rPr lang="en-US" b="1" dirty="0">
                <a:solidFill>
                  <a:srgbClr val="000000"/>
                </a:solidFill>
              </a:rPr>
              <a:t>Virtual Liver Models of Drug Toxicity</a:t>
            </a:r>
            <a:endParaRPr lang="en-US" dirty="0">
              <a:solidFill>
                <a:srgbClr val="000000"/>
              </a:solidFill>
            </a:endParaRPr>
          </a:p>
        </p:txBody>
      </p:sp>
      <p:sp>
        <p:nvSpPr>
          <p:cNvPr id="19" name="TextBox 18"/>
          <p:cNvSpPr txBox="1"/>
          <p:nvPr/>
        </p:nvSpPr>
        <p:spPr>
          <a:xfrm>
            <a:off x="6492022" y="4441734"/>
            <a:ext cx="4229100" cy="646331"/>
          </a:xfrm>
          <a:prstGeom prst="rect">
            <a:avLst/>
          </a:prstGeom>
          <a:noFill/>
        </p:spPr>
        <p:txBody>
          <a:bodyPr wrap="square" rtlCol="0">
            <a:spAutoFit/>
          </a:bodyPr>
          <a:lstStyle/>
          <a:p>
            <a:pPr eaLnBrk="0" fontAlgn="base" hangingPunct="0">
              <a:spcBef>
                <a:spcPct val="0"/>
              </a:spcBef>
              <a:spcAft>
                <a:spcPct val="0"/>
              </a:spcAft>
            </a:pPr>
            <a:r>
              <a:rPr lang="en-US" b="1" dirty="0">
                <a:solidFill>
                  <a:srgbClr val="000000"/>
                </a:solidFill>
              </a:rPr>
              <a:t>Models of Retinopathies for Therapy Development</a:t>
            </a:r>
            <a:endParaRPr lang="en-US" dirty="0">
              <a:solidFill>
                <a:srgbClr val="000000"/>
              </a:solidFill>
            </a:endParaRPr>
          </a:p>
        </p:txBody>
      </p:sp>
      <p:pic>
        <p:nvPicPr>
          <p:cNvPr id="3" name="Picture 2"/>
          <p:cNvPicPr>
            <a:picLocks noChangeAspect="1"/>
          </p:cNvPicPr>
          <p:nvPr/>
        </p:nvPicPr>
        <p:blipFill>
          <a:blip r:embed="rId6"/>
          <a:stretch>
            <a:fillRect/>
          </a:stretch>
        </p:blipFill>
        <p:spPr>
          <a:xfrm>
            <a:off x="1837662" y="1742981"/>
            <a:ext cx="4654361" cy="2181438"/>
          </a:xfrm>
          <a:prstGeom prst="rect">
            <a:avLst/>
          </a:prstGeom>
        </p:spPr>
      </p:pic>
      <p:sp>
        <p:nvSpPr>
          <p:cNvPr id="6" name="Rectangle 5"/>
          <p:cNvSpPr/>
          <p:nvPr/>
        </p:nvSpPr>
        <p:spPr>
          <a:xfrm>
            <a:off x="1617799" y="668783"/>
            <a:ext cx="5094085" cy="923330"/>
          </a:xfrm>
          <a:prstGeom prst="rect">
            <a:avLst/>
          </a:prstGeom>
        </p:spPr>
        <p:txBody>
          <a:bodyPr wrap="square">
            <a:spAutoFit/>
          </a:bodyPr>
          <a:lstStyle/>
          <a:p>
            <a:pPr eaLnBrk="0" fontAlgn="base" hangingPunct="0">
              <a:spcBef>
                <a:spcPct val="0"/>
              </a:spcBef>
              <a:spcAft>
                <a:spcPct val="0"/>
              </a:spcAft>
            </a:pPr>
            <a:r>
              <a:rPr lang="en-US" b="1" dirty="0">
                <a:solidFill>
                  <a:srgbClr val="3333FF"/>
                </a:solidFill>
              </a:rPr>
              <a:t>CompuCell3D: </a:t>
            </a:r>
            <a:r>
              <a:rPr lang="en-US" b="1" dirty="0">
                <a:solidFill>
                  <a:srgbClr val="000000"/>
                </a:solidFill>
              </a:rPr>
              <a:t>Cross-platform,</a:t>
            </a:r>
            <a:r>
              <a:rPr lang="en-US" dirty="0">
                <a:solidFill>
                  <a:srgbClr val="000000"/>
                </a:solidFill>
              </a:rPr>
              <a:t> </a:t>
            </a:r>
            <a:r>
              <a:rPr lang="en-US" b="1" dirty="0">
                <a:solidFill>
                  <a:srgbClr val="000000"/>
                </a:solidFill>
              </a:rPr>
              <a:t>open-source environment for building and running Virtual-Tissue simulations</a:t>
            </a:r>
          </a:p>
        </p:txBody>
      </p:sp>
      <p:pic>
        <p:nvPicPr>
          <p:cNvPr id="4" name="Picture 3">
            <a:extLst>
              <a:ext uri="{FF2B5EF4-FFF2-40B4-BE49-F238E27FC236}">
                <a16:creationId xmlns:a16="http://schemas.microsoft.com/office/drawing/2014/main" id="{95C73E71-44D3-4C89-BDE9-B59025CAB76A}"/>
              </a:ext>
            </a:extLst>
          </p:cNvPr>
          <p:cNvPicPr>
            <a:picLocks noChangeAspect="1"/>
          </p:cNvPicPr>
          <p:nvPr/>
        </p:nvPicPr>
        <p:blipFill>
          <a:blip r:embed="rId7"/>
          <a:stretch>
            <a:fillRect/>
          </a:stretch>
        </p:blipFill>
        <p:spPr>
          <a:xfrm>
            <a:off x="6906598" y="1187615"/>
            <a:ext cx="2944623" cy="2206943"/>
          </a:xfrm>
          <a:prstGeom prst="rect">
            <a:avLst/>
          </a:prstGeom>
        </p:spPr>
      </p:pic>
      <p:pic>
        <p:nvPicPr>
          <p:cNvPr id="5" name="Picture 4">
            <a:extLst>
              <a:ext uri="{FF2B5EF4-FFF2-40B4-BE49-F238E27FC236}">
                <a16:creationId xmlns:a16="http://schemas.microsoft.com/office/drawing/2014/main" id="{AF86FA24-448C-4B07-96A8-CF1ECB19ACE4}"/>
              </a:ext>
            </a:extLst>
          </p:cNvPr>
          <p:cNvPicPr>
            <a:picLocks noChangeAspect="1"/>
          </p:cNvPicPr>
          <p:nvPr/>
        </p:nvPicPr>
        <p:blipFill>
          <a:blip r:embed="rId8"/>
          <a:stretch>
            <a:fillRect/>
          </a:stretch>
        </p:blipFill>
        <p:spPr>
          <a:xfrm>
            <a:off x="1998558" y="3939631"/>
            <a:ext cx="2085013" cy="2621507"/>
          </a:xfrm>
          <a:prstGeom prst="rect">
            <a:avLst/>
          </a:prstGeom>
        </p:spPr>
      </p:pic>
      <p:pic>
        <p:nvPicPr>
          <p:cNvPr id="7" name="Picture 6">
            <a:extLst>
              <a:ext uri="{FF2B5EF4-FFF2-40B4-BE49-F238E27FC236}">
                <a16:creationId xmlns:a16="http://schemas.microsoft.com/office/drawing/2014/main" id="{3683D8E6-2CF6-4EE3-B656-3A9358198674}"/>
              </a:ext>
            </a:extLst>
          </p:cNvPr>
          <p:cNvPicPr>
            <a:picLocks noChangeAspect="1"/>
          </p:cNvPicPr>
          <p:nvPr/>
        </p:nvPicPr>
        <p:blipFill>
          <a:blip r:embed="rId9"/>
          <a:stretch>
            <a:fillRect/>
          </a:stretch>
        </p:blipFill>
        <p:spPr>
          <a:xfrm>
            <a:off x="7698014" y="5074393"/>
            <a:ext cx="2249619" cy="1688738"/>
          </a:xfrm>
          <a:prstGeom prst="rect">
            <a:avLst/>
          </a:prstGeom>
        </p:spPr>
      </p:pic>
    </p:spTree>
    <p:extLst>
      <p:ext uri="{BB962C8B-B14F-4D97-AF65-F5344CB8AC3E}">
        <p14:creationId xmlns:p14="http://schemas.microsoft.com/office/powerpoint/2010/main" val="1226673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609600"/>
          </a:xfrm>
        </p:spPr>
        <p:txBody>
          <a:bodyPr/>
          <a:lstStyle/>
          <a:p>
            <a:r>
              <a:rPr lang="en-US" sz="3200" dirty="0">
                <a:solidFill>
                  <a:srgbClr val="0070C0"/>
                </a:solidFill>
              </a:rPr>
              <a:t>Paul Macklin: Cancer as Multicellular Systems Biology</a:t>
            </a:r>
          </a:p>
        </p:txBody>
      </p:sp>
      <p:sp>
        <p:nvSpPr>
          <p:cNvPr id="12" name="Content Placeholder 11"/>
          <p:cNvSpPr>
            <a:spLocks noGrp="1"/>
          </p:cNvSpPr>
          <p:nvPr>
            <p:ph idx="1"/>
          </p:nvPr>
        </p:nvSpPr>
        <p:spPr>
          <a:xfrm>
            <a:off x="1524000" y="586739"/>
            <a:ext cx="6027446" cy="5394960"/>
          </a:xfrm>
        </p:spPr>
        <p:txBody>
          <a:bodyPr>
            <a:normAutofit/>
          </a:bodyPr>
          <a:lstStyle/>
          <a:p>
            <a:pPr marL="0" indent="0">
              <a:buNone/>
            </a:pPr>
            <a:r>
              <a:rPr lang="en-US" b="1" dirty="0"/>
              <a:t>Interconnected systems and processes:</a:t>
            </a:r>
          </a:p>
          <a:p>
            <a:r>
              <a:rPr lang="en-US" dirty="0"/>
              <a:t>Single-cell behaviors</a:t>
            </a:r>
          </a:p>
          <a:p>
            <a:r>
              <a:rPr lang="en-US" dirty="0"/>
              <a:t>Cell-cell communication</a:t>
            </a:r>
          </a:p>
          <a:p>
            <a:r>
              <a:rPr lang="en-US" dirty="0"/>
              <a:t>Physics-imposed constraints (e.g., diffusion)</a:t>
            </a:r>
          </a:p>
          <a:p>
            <a:pPr>
              <a:spcAft>
                <a:spcPts val="1200"/>
              </a:spcAft>
            </a:pPr>
            <a:r>
              <a:rPr lang="en-US" dirty="0"/>
              <a:t>Systems of systems (e.g., immune system)</a:t>
            </a:r>
          </a:p>
          <a:p>
            <a:pPr marL="0" indent="0">
              <a:spcAft>
                <a:spcPts val="1200"/>
              </a:spcAft>
              <a:buNone/>
            </a:pPr>
            <a:r>
              <a:rPr lang="en-US" b="1" dirty="0"/>
              <a:t>In cancer many dysregulated</a:t>
            </a:r>
          </a:p>
          <a:p>
            <a:pPr marL="0" indent="0">
              <a:spcAft>
                <a:spcPts val="1200"/>
              </a:spcAft>
              <a:buNone/>
            </a:pPr>
            <a:r>
              <a:rPr lang="en-US" b="1" dirty="0"/>
              <a:t>Treatments target one or more of these</a:t>
            </a:r>
          </a:p>
          <a:p>
            <a:pPr marL="0" indent="0">
              <a:spcAft>
                <a:spcPts val="1200"/>
              </a:spcAft>
              <a:buNone/>
            </a:pPr>
            <a:r>
              <a:rPr lang="en-US" b="1" dirty="0"/>
              <a:t>Modeling can help understand this system                            </a:t>
            </a:r>
            <a:endParaRPr lang="en-US" dirty="0"/>
          </a:p>
          <a:p>
            <a:endParaRPr lang="en-US" dirty="0"/>
          </a:p>
        </p:txBody>
      </p:sp>
      <p:pic>
        <p:nvPicPr>
          <p:cNvPr id="3" name="Picture 2"/>
          <p:cNvPicPr>
            <a:picLocks noChangeAspect="1"/>
          </p:cNvPicPr>
          <p:nvPr/>
        </p:nvPicPr>
        <p:blipFill>
          <a:blip r:embed="rId3"/>
          <a:stretch>
            <a:fillRect/>
          </a:stretch>
        </p:blipFill>
        <p:spPr>
          <a:xfrm>
            <a:off x="7218485" y="762952"/>
            <a:ext cx="3373578" cy="2651760"/>
          </a:xfrm>
          <a:prstGeom prst="rect">
            <a:avLst/>
          </a:prstGeom>
        </p:spPr>
      </p:pic>
      <p:pic>
        <p:nvPicPr>
          <p:cNvPr id="214" name="Picture 2" descr="C:\Users\Paul Macklin\Dropbox\macklin\necrosis_chapter\figures\DCIS_necros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1446" y="3590925"/>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0" y="4038600"/>
            <a:ext cx="2650084" cy="707886"/>
          </a:xfrm>
          <a:prstGeom prst="rect">
            <a:avLst/>
          </a:prstGeom>
        </p:spPr>
        <p:txBody>
          <a:bodyPr wrap="none">
            <a:spAutoFit/>
          </a:bodyPr>
          <a:lstStyle/>
          <a:p>
            <a:pPr eaLnBrk="0" fontAlgn="base" hangingPunct="0">
              <a:spcBef>
                <a:spcPct val="0"/>
              </a:spcBef>
              <a:spcAft>
                <a:spcPct val="0"/>
              </a:spcAft>
            </a:pPr>
            <a:r>
              <a:rPr lang="en-US" sz="2000" b="1" dirty="0">
                <a:solidFill>
                  <a:srgbClr val="000000"/>
                </a:solidFill>
              </a:rPr>
              <a:t>Cancer Immunology</a:t>
            </a:r>
          </a:p>
          <a:p>
            <a:pPr eaLnBrk="0" fontAlgn="base" hangingPunct="0">
              <a:spcBef>
                <a:spcPct val="0"/>
              </a:spcBef>
              <a:spcAft>
                <a:spcPct val="0"/>
              </a:spcAft>
            </a:pPr>
            <a:r>
              <a:rPr lang="en-US" sz="2000" b="1" dirty="0">
                <a:solidFill>
                  <a:srgbClr val="000000"/>
                </a:solidFill>
              </a:rPr>
              <a:t>Simulation </a:t>
            </a:r>
          </a:p>
        </p:txBody>
      </p:sp>
      <p:pic>
        <p:nvPicPr>
          <p:cNvPr id="5" name="Picture 4">
            <a:extLst>
              <a:ext uri="{FF2B5EF4-FFF2-40B4-BE49-F238E27FC236}">
                <a16:creationId xmlns:a16="http://schemas.microsoft.com/office/drawing/2014/main" id="{4218D125-7B70-4263-ADEB-E659ECB33BDF}"/>
              </a:ext>
            </a:extLst>
          </p:cNvPr>
          <p:cNvPicPr>
            <a:picLocks noChangeAspect="1"/>
          </p:cNvPicPr>
          <p:nvPr/>
        </p:nvPicPr>
        <p:blipFill>
          <a:blip r:embed="rId5"/>
          <a:stretch>
            <a:fillRect/>
          </a:stretch>
        </p:blipFill>
        <p:spPr>
          <a:xfrm>
            <a:off x="1691373" y="4103382"/>
            <a:ext cx="2054530" cy="2054530"/>
          </a:xfrm>
          <a:prstGeom prst="rect">
            <a:avLst/>
          </a:prstGeom>
        </p:spPr>
      </p:pic>
    </p:spTree>
    <p:extLst>
      <p:ext uri="{BB962C8B-B14F-4D97-AF65-F5344CB8AC3E}">
        <p14:creationId xmlns:p14="http://schemas.microsoft.com/office/powerpoint/2010/main" val="419314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6" end="6"/>
                                            </p:txEl>
                                          </p:spTgt>
                                        </p:tgtEl>
                                        <p:attrNameLst>
                                          <p:attrName>style.visibility</p:attrName>
                                        </p:attrNameLst>
                                      </p:cBhvr>
                                      <p:to>
                                        <p:strVal val="visible"/>
                                      </p:to>
                                    </p:set>
                                  </p:childTnLst>
                                </p:cTn>
                              </p:par>
                            </p:childTnLst>
                          </p:cTn>
                        </p:par>
                        <p:par>
                          <p:cTn id="11" fill="hold">
                            <p:stCondLst>
                              <p:cond delay="0"/>
                            </p:stCondLst>
                            <p:childTnLst>
                              <p:par>
                                <p:cTn id="12" presetID="42" presetClass="entr" presetSubtype="0" fill="hold" nodeType="afterEffect">
                                  <p:stCondLst>
                                    <p:cond delay="1500"/>
                                  </p:stCondLst>
                                  <p:childTnLst>
                                    <p:set>
                                      <p:cBhvr>
                                        <p:cTn id="13" dur="1" fill="hold">
                                          <p:stCondLst>
                                            <p:cond delay="0"/>
                                          </p:stCondLst>
                                        </p:cTn>
                                        <p:tgtEl>
                                          <p:spTgt spid="12">
                                            <p:txEl>
                                              <p:pRg st="7" end="7"/>
                                            </p:txEl>
                                          </p:spTgt>
                                        </p:tgtEl>
                                        <p:attrNameLst>
                                          <p:attrName>style.visibility</p:attrName>
                                        </p:attrNameLst>
                                      </p:cBhvr>
                                      <p:to>
                                        <p:strVal val="visible"/>
                                      </p:to>
                                    </p:set>
                                    <p:animEffect transition="in" filter="fade">
                                      <p:cBhvr>
                                        <p:cTn id="14" dur="1000"/>
                                        <p:tgtEl>
                                          <p:spTgt spid="12">
                                            <p:txEl>
                                              <p:pRg st="7" end="7"/>
                                            </p:txEl>
                                          </p:spTgt>
                                        </p:tgtEl>
                                      </p:cBhvr>
                                    </p:animEffect>
                                    <p:anim calcmode="lin" valueType="num">
                                      <p:cBhvr>
                                        <p:cTn id="15"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Paul Macklin: Tools for Multicellular Systems Biology</a:t>
            </a:r>
          </a:p>
        </p:txBody>
      </p:sp>
      <p:sp>
        <p:nvSpPr>
          <p:cNvPr id="3" name="Content Placeholder 2"/>
          <p:cNvSpPr>
            <a:spLocks noGrp="1"/>
          </p:cNvSpPr>
          <p:nvPr>
            <p:ph idx="1"/>
          </p:nvPr>
        </p:nvSpPr>
        <p:spPr/>
        <p:txBody>
          <a:bodyPr/>
          <a:lstStyle/>
          <a:p>
            <a:r>
              <a:rPr lang="en-US" b="1" u="sng" dirty="0"/>
              <a:t>Simulate the biochemical </a:t>
            </a:r>
            <a:r>
              <a:rPr lang="en-US" b="1" u="sng" dirty="0" err="1"/>
              <a:t>microcroenvironment</a:t>
            </a:r>
            <a:r>
              <a:rPr lang="en-US" b="1" u="sng" dirty="0"/>
              <a:t> (</a:t>
            </a:r>
            <a:r>
              <a:rPr lang="en-US" b="1" u="sng" dirty="0" err="1"/>
              <a:t>BioFVM</a:t>
            </a:r>
            <a:r>
              <a:rPr lang="en-US" b="1" u="sng" dirty="0"/>
              <a:t>)</a:t>
            </a:r>
          </a:p>
          <a:p>
            <a:pPr lvl="1"/>
            <a:r>
              <a:rPr lang="en-US" dirty="0"/>
              <a:t>10s to 100s of chemical substrates (O</a:t>
            </a:r>
            <a:r>
              <a:rPr lang="en-US" baseline="-25000" dirty="0"/>
              <a:t>2</a:t>
            </a:r>
            <a:r>
              <a:rPr lang="en-US" dirty="0"/>
              <a:t>, glucose, drugs, signals, …)</a:t>
            </a:r>
          </a:p>
          <a:p>
            <a:pPr lvl="1"/>
            <a:r>
              <a:rPr lang="en-US" dirty="0"/>
              <a:t>Primarily diffusion-dominated in tissues </a:t>
            </a:r>
          </a:p>
          <a:p>
            <a:r>
              <a:rPr lang="en-US" b="1" u="sng" dirty="0"/>
              <a:t>Simulate interacting cells (</a:t>
            </a:r>
            <a:r>
              <a:rPr lang="en-US" b="1" u="sng" dirty="0" err="1"/>
              <a:t>PhysiCell</a:t>
            </a:r>
            <a:r>
              <a:rPr lang="en-US" b="1" u="sng" dirty="0"/>
              <a:t>)</a:t>
            </a:r>
          </a:p>
          <a:p>
            <a:pPr lvl="1"/>
            <a:r>
              <a:rPr lang="en-US" dirty="0"/>
              <a:t>10</a:t>
            </a:r>
            <a:r>
              <a:rPr lang="en-US" baseline="30000" dirty="0"/>
              <a:t>5</a:t>
            </a:r>
            <a:r>
              <a:rPr lang="en-US" dirty="0"/>
              <a:t> or more cells</a:t>
            </a:r>
          </a:p>
          <a:p>
            <a:pPr lvl="1"/>
            <a:r>
              <a:rPr lang="en-US" dirty="0"/>
              <a:t>Include signal-driven behaviors, </a:t>
            </a:r>
            <a:r>
              <a:rPr lang="en-US" dirty="0" err="1"/>
              <a:t>subcell</a:t>
            </a:r>
            <a:r>
              <a:rPr lang="en-US" dirty="0"/>
              <a:t> processes</a:t>
            </a:r>
          </a:p>
          <a:p>
            <a:r>
              <a:rPr lang="en-US" dirty="0"/>
              <a:t>Calibrate to and validate against data (</a:t>
            </a:r>
            <a:r>
              <a:rPr lang="en-US" dirty="0" err="1"/>
              <a:t>CellPD</a:t>
            </a:r>
            <a:r>
              <a:rPr lang="en-US" dirty="0"/>
              <a:t>)</a:t>
            </a:r>
          </a:p>
          <a:p>
            <a:r>
              <a:rPr lang="en-US" b="1" u="sng" dirty="0"/>
              <a:t>Explore 100s or 1000s of simulations (EMEWS)</a:t>
            </a:r>
          </a:p>
          <a:p>
            <a:pPr lvl="1"/>
            <a:r>
              <a:rPr lang="en-US" dirty="0"/>
              <a:t>Explore model behaviors</a:t>
            </a:r>
          </a:p>
          <a:p>
            <a:pPr lvl="1"/>
            <a:r>
              <a:rPr lang="en-US" dirty="0"/>
              <a:t>See which hypotheses best match observations</a:t>
            </a:r>
          </a:p>
          <a:p>
            <a:pPr lvl="1"/>
            <a:r>
              <a:rPr lang="en-US" dirty="0"/>
              <a:t>Test potential therapeutic strategies</a:t>
            </a:r>
          </a:p>
          <a:p>
            <a:pPr lvl="1"/>
            <a:r>
              <a:rPr lang="en-US" b="1" dirty="0">
                <a:solidFill>
                  <a:schemeClr val="accent1"/>
                </a:solidFill>
              </a:rPr>
              <a:t>DESIGN cell modifications to ENGINEER multicellular behavior</a:t>
            </a:r>
          </a:p>
          <a:p>
            <a:r>
              <a:rPr lang="en-US" dirty="0"/>
              <a:t>Share data and knowledge (</a:t>
            </a:r>
            <a:r>
              <a:rPr lang="en-US" dirty="0" err="1"/>
              <a:t>MultiCellDS</a:t>
            </a:r>
            <a:r>
              <a:rPr lang="en-US" dirty="0"/>
              <a:t>)</a:t>
            </a:r>
          </a:p>
          <a:p>
            <a:pPr lvl="1"/>
            <a:r>
              <a:rPr lang="en-US" dirty="0" err="1"/>
              <a:t>MultiCellDS</a:t>
            </a:r>
            <a:r>
              <a:rPr lang="en-US" dirty="0"/>
              <a:t> for multicellular data (see </a:t>
            </a:r>
            <a:r>
              <a:rPr lang="en-US" b="1" dirty="0"/>
              <a:t>MulticellDS.org</a:t>
            </a:r>
            <a:r>
              <a:rPr lang="en-US" dirty="0"/>
              <a:t>) </a:t>
            </a:r>
          </a:p>
          <a:p>
            <a:pPr lvl="1"/>
            <a:endParaRPr lang="en-US" dirty="0"/>
          </a:p>
        </p:txBody>
      </p:sp>
    </p:spTree>
    <p:extLst>
      <p:ext uri="{BB962C8B-B14F-4D97-AF65-F5344CB8AC3E}">
        <p14:creationId xmlns:p14="http://schemas.microsoft.com/office/powerpoint/2010/main" val="2952097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8338"/>
            <a:ext cx="8211845" cy="857250"/>
          </a:xfrm>
        </p:spPr>
        <p:txBody>
          <a:bodyPr>
            <a:normAutofit/>
          </a:bodyPr>
          <a:lstStyle/>
          <a:p>
            <a:pPr algn="ctr"/>
            <a:r>
              <a:rPr lang="en-US" sz="3200" dirty="0"/>
              <a:t>Self-Assembly of Ions in Nanoconfinement</a:t>
            </a:r>
            <a:endParaRPr lang="en-US" sz="5400" dirty="0"/>
          </a:p>
        </p:txBody>
      </p:sp>
      <p:sp>
        <p:nvSpPr>
          <p:cNvPr id="38" name="Rectangle 37"/>
          <p:cNvSpPr/>
          <p:nvPr/>
        </p:nvSpPr>
        <p:spPr>
          <a:xfrm>
            <a:off x="6876881" y="1827451"/>
            <a:ext cx="4046161" cy="646331"/>
          </a:xfrm>
          <a:prstGeom prst="rect">
            <a:avLst/>
          </a:prstGeom>
        </p:spPr>
        <p:txBody>
          <a:bodyPr wrap="square">
            <a:spAutoFit/>
          </a:bodyPr>
          <a:lstStyle/>
          <a:p>
            <a:pPr algn="ctr"/>
            <a:r>
              <a:rPr lang="en-US" dirty="0">
                <a:solidFill>
                  <a:prstClr val="black"/>
                </a:solidFill>
              </a:rPr>
              <a:t>Jing, Jadhao, Zwanikken, and Olvera de la Cruz, </a:t>
            </a:r>
            <a:r>
              <a:rPr lang="en-US" i="1" dirty="0">
                <a:solidFill>
                  <a:prstClr val="black"/>
                </a:solidFill>
              </a:rPr>
              <a:t>JCP </a:t>
            </a:r>
            <a:r>
              <a:rPr lang="en-US" b="1" i="1" dirty="0">
                <a:solidFill>
                  <a:prstClr val="black"/>
                </a:solidFill>
              </a:rPr>
              <a:t>143 </a:t>
            </a:r>
            <a:r>
              <a:rPr lang="en-US" i="1" dirty="0">
                <a:solidFill>
                  <a:prstClr val="black"/>
                </a:solidFill>
              </a:rPr>
              <a:t>194508 (2015)</a:t>
            </a:r>
          </a:p>
        </p:txBody>
      </p:sp>
      <p:sp>
        <p:nvSpPr>
          <p:cNvPr id="3" name="Rectangle 2"/>
          <p:cNvSpPr/>
          <p:nvPr/>
        </p:nvSpPr>
        <p:spPr>
          <a:xfrm>
            <a:off x="0" y="51137"/>
            <a:ext cx="12192000" cy="707886"/>
          </a:xfrm>
          <a:prstGeom prst="rect">
            <a:avLst/>
          </a:prstGeom>
        </p:spPr>
        <p:txBody>
          <a:bodyPr wrap="square">
            <a:spAutoFit/>
          </a:bodyPr>
          <a:lstStyle/>
          <a:p>
            <a:pPr algn="ctr"/>
            <a:r>
              <a:rPr lang="en-US" sz="4000" b="1" dirty="0" err="1">
                <a:solidFill>
                  <a:srgbClr val="0070C0"/>
                </a:solidFill>
              </a:rPr>
              <a:t>Vikram</a:t>
            </a:r>
            <a:r>
              <a:rPr lang="en-US" sz="4000" b="1" dirty="0">
                <a:solidFill>
                  <a:srgbClr val="0070C0"/>
                </a:solidFill>
              </a:rPr>
              <a:t> </a:t>
            </a:r>
            <a:r>
              <a:rPr lang="en-US" sz="4000" b="1" dirty="0" err="1">
                <a:solidFill>
                  <a:srgbClr val="0070C0"/>
                </a:solidFill>
              </a:rPr>
              <a:t>Jadhao</a:t>
            </a:r>
            <a:r>
              <a:rPr lang="en-US" sz="4000" b="1" dirty="0">
                <a:solidFill>
                  <a:srgbClr val="0070C0"/>
                </a:solidFill>
              </a:rPr>
              <a:t>: Simulating Nanoscale Soft Materials</a:t>
            </a:r>
          </a:p>
        </p:txBody>
      </p:sp>
      <p:grpSp>
        <p:nvGrpSpPr>
          <p:cNvPr id="4" name="Group 3"/>
          <p:cNvGrpSpPr/>
          <p:nvPr/>
        </p:nvGrpSpPr>
        <p:grpSpPr>
          <a:xfrm>
            <a:off x="7661428" y="3049767"/>
            <a:ext cx="2607757" cy="2050704"/>
            <a:chOff x="8927550" y="1300969"/>
            <a:chExt cx="1656211" cy="1319297"/>
          </a:xfrm>
        </p:grpSpPr>
        <p:grpSp>
          <p:nvGrpSpPr>
            <p:cNvPr id="10" name="Group 9">
              <a:extLst>
                <a:ext uri="{FF2B5EF4-FFF2-40B4-BE49-F238E27FC236}">
                  <a16:creationId xmlns:a16="http://schemas.microsoft.com/office/drawing/2014/main" id="{A062E243-F220-42E8-8A19-5A79FA78406D}"/>
                </a:ext>
              </a:extLst>
            </p:cNvPr>
            <p:cNvGrpSpPr/>
            <p:nvPr/>
          </p:nvGrpSpPr>
          <p:grpSpPr>
            <a:xfrm>
              <a:off x="10365527" y="1399295"/>
              <a:ext cx="218234" cy="1144186"/>
              <a:chOff x="11328802" y="1209435"/>
              <a:chExt cx="823300" cy="3653941"/>
            </a:xfrm>
          </p:grpSpPr>
          <p:sp>
            <p:nvSpPr>
              <p:cNvPr id="11" name="Right Arrow 10"/>
              <p:cNvSpPr/>
              <p:nvPr/>
            </p:nvSpPr>
            <p:spPr>
              <a:xfrm rot="5400000">
                <a:off x="11061601" y="3810747"/>
                <a:ext cx="1371600" cy="733658"/>
              </a:xfrm>
              <a:prstGeom prst="rightArrow">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US" sz="1350">
                  <a:solidFill>
                    <a:srgbClr val="000000"/>
                  </a:solidFill>
                  <a:ea typeface="Calibri"/>
                  <a:cs typeface="Calibri"/>
                  <a:sym typeface="Calibri"/>
                </a:endParaRPr>
              </a:p>
            </p:txBody>
          </p:sp>
          <p:sp>
            <p:nvSpPr>
              <p:cNvPr id="12" name="TextBox 11"/>
              <p:cNvSpPr txBox="1"/>
              <p:nvPr/>
            </p:nvSpPr>
            <p:spPr>
              <a:xfrm>
                <a:off x="11328802" y="2509991"/>
                <a:ext cx="823300" cy="430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sz="1650" b="1" dirty="0">
                    <a:solidFill>
                      <a:srgbClr val="000000"/>
                    </a:solidFill>
                    <a:ea typeface="Calibri"/>
                    <a:cs typeface="Calibri"/>
                    <a:sym typeface="Calibri"/>
                  </a:rPr>
                  <a:t>20 nm</a:t>
                </a:r>
              </a:p>
            </p:txBody>
          </p:sp>
          <p:sp>
            <p:nvSpPr>
              <p:cNvPr id="13" name="Right Arrow 12"/>
              <p:cNvSpPr/>
              <p:nvPr/>
            </p:nvSpPr>
            <p:spPr>
              <a:xfrm rot="5400000" flipH="1">
                <a:off x="11061601" y="1528406"/>
                <a:ext cx="1371600" cy="733657"/>
              </a:xfrm>
              <a:prstGeom prst="rightArrow">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US" sz="1350">
                  <a:solidFill>
                    <a:srgbClr val="000000"/>
                  </a:solidFill>
                  <a:ea typeface="Calibri"/>
                  <a:cs typeface="Calibri"/>
                  <a:sym typeface="Calibri"/>
                </a:endParaRPr>
              </a:p>
            </p:txBody>
          </p:sp>
        </p:grpSp>
        <p:pic>
          <p:nvPicPr>
            <p:cNvPr id="14" name="Picture 13" descr="A picture containing dome&#10;&#10;Description generated with high confidence">
              <a:extLst>
                <a:ext uri="{FF2B5EF4-FFF2-40B4-BE49-F238E27FC236}">
                  <a16:creationId xmlns:a16="http://schemas.microsoft.com/office/drawing/2014/main" id="{FD09525C-8C04-420F-AC9F-8F4792123F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7550" y="1300969"/>
              <a:ext cx="1319297" cy="1319297"/>
            </a:xfrm>
            <a:prstGeom prst="rect">
              <a:avLst/>
            </a:prstGeom>
          </p:spPr>
        </p:pic>
      </p:grpSp>
      <p:sp>
        <p:nvSpPr>
          <p:cNvPr id="5" name="Rectangle 4"/>
          <p:cNvSpPr/>
          <p:nvPr/>
        </p:nvSpPr>
        <p:spPr>
          <a:xfrm>
            <a:off x="7320975" y="5410335"/>
            <a:ext cx="3295215" cy="646331"/>
          </a:xfrm>
          <a:prstGeom prst="rect">
            <a:avLst/>
          </a:prstGeom>
        </p:spPr>
        <p:txBody>
          <a:bodyPr wrap="square">
            <a:spAutoFit/>
          </a:bodyPr>
          <a:lstStyle/>
          <a:p>
            <a:pPr algn="ctr"/>
            <a:r>
              <a:rPr lang="en-US" dirty="0" err="1">
                <a:solidFill>
                  <a:prstClr val="black"/>
                </a:solidFill>
              </a:rPr>
              <a:t>Jadhao</a:t>
            </a:r>
            <a:r>
              <a:rPr lang="en-US" dirty="0">
                <a:solidFill>
                  <a:prstClr val="black"/>
                </a:solidFill>
              </a:rPr>
              <a:t>, Thomas, and Olvera de la Cruz, </a:t>
            </a:r>
            <a:r>
              <a:rPr lang="en-US" i="1" dirty="0">
                <a:solidFill>
                  <a:prstClr val="black"/>
                </a:solidFill>
              </a:rPr>
              <a:t>PNAS </a:t>
            </a:r>
            <a:r>
              <a:rPr lang="en-US" b="1" i="1" dirty="0">
                <a:solidFill>
                  <a:prstClr val="black"/>
                </a:solidFill>
              </a:rPr>
              <a:t>111</a:t>
            </a:r>
            <a:r>
              <a:rPr lang="en-US" i="1" dirty="0">
                <a:solidFill>
                  <a:prstClr val="black"/>
                </a:solidFill>
              </a:rPr>
              <a:t>,</a:t>
            </a:r>
            <a:r>
              <a:rPr lang="en-US" b="1" i="1" dirty="0">
                <a:solidFill>
                  <a:prstClr val="black"/>
                </a:solidFill>
              </a:rPr>
              <a:t> </a:t>
            </a:r>
            <a:r>
              <a:rPr lang="en-US" i="1" dirty="0">
                <a:solidFill>
                  <a:prstClr val="black"/>
                </a:solidFill>
              </a:rPr>
              <a:t>12673 (2014)</a:t>
            </a:r>
          </a:p>
        </p:txBody>
      </p:sp>
      <p:sp>
        <p:nvSpPr>
          <p:cNvPr id="19" name="Rectangle 18">
            <a:extLst>
              <a:ext uri="{FF2B5EF4-FFF2-40B4-BE49-F238E27FC236}">
                <a16:creationId xmlns:a16="http://schemas.microsoft.com/office/drawing/2014/main" id="{93466D21-EAE3-4512-A61D-9B7845DAA0A1}"/>
              </a:ext>
            </a:extLst>
          </p:cNvPr>
          <p:cNvSpPr/>
          <p:nvPr/>
        </p:nvSpPr>
        <p:spPr>
          <a:xfrm>
            <a:off x="337668" y="4038855"/>
            <a:ext cx="2304030" cy="2308324"/>
          </a:xfrm>
          <a:prstGeom prst="rect">
            <a:avLst/>
          </a:prstGeom>
        </p:spPr>
        <p:txBody>
          <a:bodyPr wrap="square">
            <a:spAutoFit/>
          </a:bodyPr>
          <a:lstStyle/>
          <a:p>
            <a:r>
              <a:rPr lang="en-US" sz="2400" dirty="0">
                <a:solidFill>
                  <a:prstClr val="black"/>
                </a:solidFill>
              </a:rPr>
              <a:t>Self-Assembly of Virus NPs (Red) mediated by Dendrimer (Blue) Condensation</a:t>
            </a:r>
            <a:endParaRPr lang="en-US" sz="2400" i="1" dirty="0">
              <a:solidFill>
                <a:prstClr val="black"/>
              </a:solidFill>
            </a:endParaRPr>
          </a:p>
        </p:txBody>
      </p:sp>
      <p:pic>
        <p:nvPicPr>
          <p:cNvPr id="6" name="Picture 5">
            <a:extLst>
              <a:ext uri="{FF2B5EF4-FFF2-40B4-BE49-F238E27FC236}">
                <a16:creationId xmlns:a16="http://schemas.microsoft.com/office/drawing/2014/main" id="{D9945ED8-0465-4692-AA84-4960F1FF4537}"/>
              </a:ext>
            </a:extLst>
          </p:cNvPr>
          <p:cNvPicPr>
            <a:picLocks noChangeAspect="1"/>
          </p:cNvPicPr>
          <p:nvPr/>
        </p:nvPicPr>
        <p:blipFill>
          <a:blip r:embed="rId3"/>
          <a:stretch>
            <a:fillRect/>
          </a:stretch>
        </p:blipFill>
        <p:spPr>
          <a:xfrm>
            <a:off x="2958053" y="4323497"/>
            <a:ext cx="2761727" cy="2072820"/>
          </a:xfrm>
          <a:prstGeom prst="rect">
            <a:avLst/>
          </a:prstGeom>
        </p:spPr>
      </p:pic>
      <p:pic>
        <p:nvPicPr>
          <p:cNvPr id="7" name="Picture 6">
            <a:extLst>
              <a:ext uri="{FF2B5EF4-FFF2-40B4-BE49-F238E27FC236}">
                <a16:creationId xmlns:a16="http://schemas.microsoft.com/office/drawing/2014/main" id="{4DB1C3A5-772B-4041-A824-4BCD55CDBCF8}"/>
              </a:ext>
            </a:extLst>
          </p:cNvPr>
          <p:cNvPicPr>
            <a:picLocks noChangeAspect="1"/>
          </p:cNvPicPr>
          <p:nvPr/>
        </p:nvPicPr>
        <p:blipFill>
          <a:blip r:embed="rId4"/>
          <a:stretch>
            <a:fillRect/>
          </a:stretch>
        </p:blipFill>
        <p:spPr>
          <a:xfrm>
            <a:off x="188393" y="1710392"/>
            <a:ext cx="6584251" cy="2334970"/>
          </a:xfrm>
          <a:prstGeom prst="rect">
            <a:avLst/>
          </a:prstGeom>
        </p:spPr>
      </p:pic>
    </p:spTree>
    <p:extLst>
      <p:ext uri="{BB962C8B-B14F-4D97-AF65-F5344CB8AC3E}">
        <p14:creationId xmlns:p14="http://schemas.microsoft.com/office/powerpoint/2010/main" val="90590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style - rev. Feb 25, 2017">
  <a:themeElements>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2866109-2C4B-694B-9562-CBD4A7EF4A52}" vid="{E2DAD485-B9D0-6C4D-937A-FCC80568962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1846</Words>
  <Application>Microsoft Office PowerPoint</Application>
  <PresentationFormat>Widescreen</PresentationFormat>
  <Paragraphs>217</Paragraphs>
  <Slides>16</Slides>
  <Notes>3</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16</vt:i4>
      </vt:variant>
    </vt:vector>
  </HeadingPairs>
  <TitlesOfParts>
    <vt:vector size="32" baseType="lpstr">
      <vt:lpstr>ＭＳ Ｐゴシック</vt:lpstr>
      <vt:lpstr>ＭＳ Ｐゴシック</vt:lpstr>
      <vt:lpstr>Arial</vt:lpstr>
      <vt:lpstr>Calibri</vt:lpstr>
      <vt:lpstr>Calibri Light</vt:lpstr>
      <vt:lpstr>Times New Roman</vt:lpstr>
      <vt:lpstr>Verdana</vt:lpstr>
      <vt:lpstr>Wingdings</vt:lpstr>
      <vt:lpstr>Office Theme</vt:lpstr>
      <vt:lpstr>Master style - rev. Feb 25, 2017</vt:lpstr>
      <vt:lpstr>1_Office Theme</vt:lpstr>
      <vt:lpstr>2_Office Theme</vt:lpstr>
      <vt:lpstr>Default Design</vt:lpstr>
      <vt:lpstr>3_Office Theme</vt:lpstr>
      <vt:lpstr>4_Office Theme</vt:lpstr>
      <vt:lpstr>6_Office Theme</vt:lpstr>
      <vt:lpstr>Engineering Health and Medicine: An Intelligent Systems Approach</vt:lpstr>
      <vt:lpstr>PowerPoint Presentation</vt:lpstr>
      <vt:lpstr>PowerPoint Presentation</vt:lpstr>
      <vt:lpstr>PowerPoint Presentation</vt:lpstr>
      <vt:lpstr>James Glazier—Virtual Tissues</vt:lpstr>
      <vt:lpstr>PowerPoint Presentation</vt:lpstr>
      <vt:lpstr>Paul Macklin: Cancer as Multicellular Systems Biology</vt:lpstr>
      <vt:lpstr>Paul Macklin: Tools for Multicellular Systems Biology</vt:lpstr>
      <vt:lpstr>Self-Assembly of Ions in Nanoconfinement</vt:lpstr>
      <vt:lpstr>Gregory F. Lewis: Measuring the Brain-Body System</vt:lpstr>
      <vt:lpstr>Gregory Lewis: Noncontact Measurement Techniques</vt:lpstr>
      <vt:lpstr>PowerPoint Presentation</vt:lpstr>
      <vt:lpstr>Endre Somogyi: Real-Time Interactive Simulation of Biological Materials and Processes</vt:lpstr>
      <vt:lpstr>Endre Somogyi: Real-Time Simulation</vt:lpstr>
      <vt:lpstr>PowerPoint Presentation</vt:lpstr>
      <vt:lpstr>Possible Collaboration Areas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JamesG</dc:creator>
  <cp:lastModifiedBy>Geoffrey Fox</cp:lastModifiedBy>
  <cp:revision>24</cp:revision>
  <dcterms:created xsi:type="dcterms:W3CDTF">2017-11-19T03:51:51Z</dcterms:created>
  <dcterms:modified xsi:type="dcterms:W3CDTF">2017-11-23T12:54:40Z</dcterms:modified>
</cp:coreProperties>
</file>