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358" r:id="rId2"/>
    <p:sldId id="381" r:id="rId3"/>
    <p:sldId id="363" r:id="rId4"/>
    <p:sldId id="349" r:id="rId5"/>
    <p:sldId id="383" r:id="rId6"/>
    <p:sldId id="389" r:id="rId7"/>
    <p:sldId id="390" r:id="rId8"/>
    <p:sldId id="391" r:id="rId9"/>
    <p:sldId id="393" r:id="rId10"/>
    <p:sldId id="365" r:id="rId11"/>
    <p:sldId id="345" r:id="rId12"/>
    <p:sldId id="384" r:id="rId13"/>
    <p:sldId id="394" r:id="rId14"/>
    <p:sldId id="379" r:id="rId15"/>
    <p:sldId id="380" r:id="rId16"/>
    <p:sldId id="395" r:id="rId17"/>
    <p:sldId id="396" r:id="rId18"/>
    <p:sldId id="364" r:id="rId19"/>
    <p:sldId id="366" r:id="rId20"/>
    <p:sldId id="382" r:id="rId21"/>
    <p:sldId id="367" r:id="rId22"/>
    <p:sldId id="368" r:id="rId23"/>
    <p:sldId id="387" r:id="rId24"/>
    <p:sldId id="388" r:id="rId25"/>
    <p:sldId id="392" r:id="rId26"/>
    <p:sldId id="385" r:id="rId27"/>
  </p:sldIdLst>
  <p:sldSz cx="9144000" cy="6858000" type="screen4x3"/>
  <p:notesSz cx="6858000" cy="9144000"/>
  <p:custDataLst>
    <p:tags r:id="rId30"/>
  </p:custDataLst>
  <p:defaultTextStyle>
    <a:defPPr>
      <a:defRPr lang="en-US"/>
    </a:defPPr>
    <a:lvl1pPr algn="l" rtl="0" eaLnBrk="0" fontAlgn="base" hangingPunct="0">
      <a:spcBef>
        <a:spcPct val="0"/>
      </a:spcBef>
      <a:spcAft>
        <a:spcPct val="0"/>
      </a:spcAft>
      <a:defRPr sz="2400" i="1"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i="1"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i="1"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i="1"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i="1" kern="1200">
        <a:solidFill>
          <a:schemeClr val="tx1"/>
        </a:solidFill>
        <a:latin typeface="Arial" charset="0"/>
        <a:ea typeface="MS PGothic" charset="-128"/>
        <a:cs typeface="+mn-cs"/>
      </a:defRPr>
    </a:lvl5pPr>
    <a:lvl6pPr marL="2286000" algn="l" defTabSz="914400" rtl="0" eaLnBrk="1" latinLnBrk="0" hangingPunct="1">
      <a:defRPr sz="2400" i="1" kern="1200">
        <a:solidFill>
          <a:schemeClr val="tx1"/>
        </a:solidFill>
        <a:latin typeface="Arial" charset="0"/>
        <a:ea typeface="MS PGothic" charset="-128"/>
        <a:cs typeface="+mn-cs"/>
      </a:defRPr>
    </a:lvl6pPr>
    <a:lvl7pPr marL="2743200" algn="l" defTabSz="914400" rtl="0" eaLnBrk="1" latinLnBrk="0" hangingPunct="1">
      <a:defRPr sz="2400" i="1" kern="1200">
        <a:solidFill>
          <a:schemeClr val="tx1"/>
        </a:solidFill>
        <a:latin typeface="Arial" charset="0"/>
        <a:ea typeface="MS PGothic" charset="-128"/>
        <a:cs typeface="+mn-cs"/>
      </a:defRPr>
    </a:lvl7pPr>
    <a:lvl8pPr marL="3200400" algn="l" defTabSz="914400" rtl="0" eaLnBrk="1" latinLnBrk="0" hangingPunct="1">
      <a:defRPr sz="2400" i="1" kern="1200">
        <a:solidFill>
          <a:schemeClr val="tx1"/>
        </a:solidFill>
        <a:latin typeface="Arial" charset="0"/>
        <a:ea typeface="MS PGothic" charset="-128"/>
        <a:cs typeface="+mn-cs"/>
      </a:defRPr>
    </a:lvl8pPr>
    <a:lvl9pPr marL="3657600" algn="l" defTabSz="914400" rtl="0" eaLnBrk="1" latinLnBrk="0" hangingPunct="1">
      <a:defRPr sz="2400" i="1"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browse/>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9C9FF"/>
    <a:srgbClr val="C00000"/>
    <a:srgbClr val="FF9900"/>
    <a:srgbClr val="1D48B3"/>
    <a:srgbClr val="478949"/>
    <a:srgbClr val="F9F600"/>
    <a:srgbClr val="B30838"/>
    <a:srgbClr val="7D110C"/>
    <a:srgbClr val="F8F3D2"/>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37" autoAdjust="0"/>
    <p:restoredTop sz="88685"/>
  </p:normalViewPr>
  <p:slideViewPr>
    <p:cSldViewPr>
      <p:cViewPr varScale="1">
        <p:scale>
          <a:sx n="70" d="100"/>
          <a:sy n="70" d="100"/>
        </p:scale>
        <p:origin x="1212" y="72"/>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825700C-869F-1249-B95C-B9C0613DD57D}" type="datetimeFigureOut">
              <a:rPr lang="en-US"/>
              <a:pPr>
                <a:defRPr/>
              </a:pPr>
              <a:t>8/12/2018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40801CE1-4189-BA47-A02B-291D6678E3F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ea typeface="MS PGothic" panose="020B0600070205080204" pitchFamily="34" charset="-128"/>
              </a:defRPr>
            </a:lvl1pPr>
          </a:lstStyle>
          <a:p>
            <a:pPr>
              <a:defRPr/>
            </a:pPr>
            <a:fld id="{190BFC4C-D081-0240-8247-AF92647074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fld id="{2CFDF2D2-1F66-9642-9B04-7A418CEA6BF7}" type="slidenum">
              <a:rPr lang="en-US" altLang="en-US" sz="1200" i="0"/>
              <a:pPr/>
              <a:t>1</a:t>
            </a:fld>
            <a:endParaRPr lang="en-US" altLang="en-US" sz="1200" i="0"/>
          </a:p>
        </p:txBody>
      </p:sp>
      <p:sp>
        <p:nvSpPr>
          <p:cNvPr id="6146" name="Rectangle 2"/>
          <p:cNvSpPr>
            <a:spLocks noGrp="1" noRot="1" noChangeAspect="1" noChangeArrowheads="1" noTextEdit="1"/>
          </p:cNvSpPr>
          <p:nvPr>
            <p:ph type="sldImg"/>
          </p:nvPr>
        </p:nvSpPr>
        <p:spPr>
          <a:solidFill>
            <a:srgbClr val="FFFFFF"/>
          </a:solidFill>
          <a:ln/>
        </p:spPr>
      </p:sp>
      <p:sp>
        <p:nvSpPr>
          <p:cNvPr id="6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MS PGothic"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until ISE came along</a:t>
            </a:r>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6</a:t>
            </a:fld>
            <a:endParaRPr lang="en-US" altLang="en-US"/>
          </a:p>
        </p:txBody>
      </p:sp>
    </p:spTree>
    <p:extLst>
      <p:ext uri="{BB962C8B-B14F-4D97-AF65-F5344CB8AC3E}">
        <p14:creationId xmlns:p14="http://schemas.microsoft.com/office/powerpoint/2010/main" val="61296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18</a:t>
            </a:fld>
            <a:endParaRPr lang="en-US" altLang="en-US"/>
          </a:p>
        </p:txBody>
      </p:sp>
    </p:spTree>
    <p:extLst>
      <p:ext uri="{BB962C8B-B14F-4D97-AF65-F5344CB8AC3E}">
        <p14:creationId xmlns:p14="http://schemas.microsoft.com/office/powerpoint/2010/main" val="185779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MS PGothic" charset="-128"/>
              <a:cs typeface="ＭＳ Ｐゴシック" charset="-128"/>
            </a:endParaRPr>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fld id="{B34E7DF6-58AE-7447-8D9B-484306C86464}" type="slidenum">
              <a:rPr lang="en-US" altLang="en-US" sz="1200" i="0"/>
              <a:pPr/>
              <a:t>19</a:t>
            </a:fld>
            <a:endParaRPr lang="en-US" altLang="en-US" sz="1200" i="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29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8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ignatur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75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87" r:id="rId1"/>
    <p:sldLayoutId id="2147484385" r:id="rId2"/>
    <p:sldLayoutId id="2147484386" r:id="rId3"/>
  </p:sldLayoutIdLst>
  <p:txStyles>
    <p:titleStyle>
      <a:lvl1pPr algn="l" rtl="0" eaLnBrk="0" fontAlgn="base" hangingPunct="0">
        <a:spcBef>
          <a:spcPct val="0"/>
        </a:spcBef>
        <a:spcAft>
          <a:spcPct val="0"/>
        </a:spcAft>
        <a:defRPr sz="3400" b="1">
          <a:solidFill>
            <a:srgbClr val="B30838"/>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2"/>
          <p:cNvSpPr>
            <a:spLocks noGrp="1" noChangeArrowheads="1"/>
          </p:cNvSpPr>
          <p:nvPr>
            <p:ph type="ctrTitle" idx="4294967295"/>
          </p:nvPr>
        </p:nvSpPr>
        <p:spPr>
          <a:xfrm>
            <a:off x="0" y="304800"/>
            <a:ext cx="9144000" cy="1995488"/>
          </a:xfrm>
          <a:noFill/>
        </p:spPr>
        <p:txBody>
          <a:bodyPr/>
          <a:lstStyle/>
          <a:p>
            <a:pPr algn="ctr"/>
            <a:r>
              <a:rPr lang="en-US" altLang="en-US" sz="3600" dirty="0">
                <a:ea typeface="MS PGothic" charset="-128"/>
                <a:cs typeface="ＭＳ Ｐゴシック" charset="-128"/>
              </a:rPr>
              <a:t>Indiana University School of Informatics, Computing </a:t>
            </a:r>
            <a:r>
              <a:rPr lang="en-US" altLang="en-US" sz="3600">
                <a:ea typeface="MS PGothic" charset="-128"/>
                <a:cs typeface="ＭＳ Ｐゴシック" charset="-128"/>
              </a:rPr>
              <a:t>and Engineering</a:t>
            </a:r>
            <a:br>
              <a:rPr lang="en-US" altLang="en-US" sz="3600" dirty="0">
                <a:ea typeface="MS PGothic" charset="-128"/>
                <a:cs typeface="ＭＳ Ｐゴシック" charset="-128"/>
              </a:rPr>
            </a:br>
            <a:r>
              <a:rPr lang="en-US" altLang="en-US" sz="3600" dirty="0">
                <a:ea typeface="MS PGothic" charset="-128"/>
                <a:cs typeface="ＭＳ Ｐゴシック" charset="-128"/>
              </a:rPr>
              <a:t>ISE: Intelligent Systems Engineering</a:t>
            </a:r>
            <a:endParaRPr lang="en-US" altLang="en-US" sz="3600" dirty="0">
              <a:solidFill>
                <a:srgbClr val="8E0C33"/>
              </a:solidFill>
              <a:ea typeface="MS PGothic" charset="-128"/>
              <a:cs typeface="ＭＳ Ｐゴシック" charset="-128"/>
            </a:endParaRPr>
          </a:p>
        </p:txBody>
      </p:sp>
      <p:sp>
        <p:nvSpPr>
          <p:cNvPr id="5122" name="Text Box 4"/>
          <p:cNvSpPr txBox="1">
            <a:spLocks noChangeArrowheads="1"/>
          </p:cNvSpPr>
          <p:nvPr/>
        </p:nvSpPr>
        <p:spPr bwMode="auto">
          <a:xfrm>
            <a:off x="228600" y="4486275"/>
            <a:ext cx="86868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charset="0"/>
                <a:ea typeface="MS PGothic" charset="-128"/>
                <a:cs typeface="ＭＳ Ｐゴシック" charset="-128"/>
              </a:defRPr>
            </a:lvl1pPr>
            <a:lvl2pPr marL="742950" indent="-285750">
              <a:spcBef>
                <a:spcPct val="20000"/>
              </a:spcBef>
              <a:buChar char="–"/>
              <a:defRPr sz="2000">
                <a:solidFill>
                  <a:schemeClr val="tx1"/>
                </a:solidFill>
                <a:latin typeface="Arial" charset="0"/>
                <a:ea typeface="MS PGothic" charset="-128"/>
              </a:defRPr>
            </a:lvl2pPr>
            <a:lvl3pPr marL="1143000" indent="-228600">
              <a:spcBef>
                <a:spcPct val="20000"/>
              </a:spcBef>
              <a:buChar char="•"/>
              <a:defRPr sz="1600">
                <a:solidFill>
                  <a:schemeClr val="tx1"/>
                </a:solidFill>
                <a:latin typeface="Arial" charset="0"/>
                <a:ea typeface="MS PGothic" charset="-128"/>
              </a:defRPr>
            </a:lvl3pPr>
            <a:lvl4pPr marL="1600200" indent="-228600">
              <a:spcBef>
                <a:spcPct val="20000"/>
              </a:spcBef>
              <a:buChar char="–"/>
              <a:defRPr sz="1600">
                <a:solidFill>
                  <a:schemeClr val="tx1"/>
                </a:solidFill>
                <a:latin typeface="Arial" charset="0"/>
                <a:ea typeface="MS PGothic" charset="-128"/>
              </a:defRPr>
            </a:lvl4pPr>
            <a:lvl5pPr marL="2057400" indent="-228600">
              <a:spcBef>
                <a:spcPct val="20000"/>
              </a:spcBef>
              <a:buChar char="»"/>
              <a:defRPr sz="16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charset="-128"/>
              </a:defRPr>
            </a:lvl9pPr>
          </a:lstStyle>
          <a:p>
            <a:pPr algn="ctr">
              <a:spcBef>
                <a:spcPct val="0"/>
              </a:spcBef>
              <a:spcAft>
                <a:spcPts val="600"/>
              </a:spcAft>
              <a:buFontTx/>
              <a:buNone/>
            </a:pPr>
            <a:endParaRPr lang="en-US" altLang="en-US" sz="1800" i="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2744787"/>
            <a:ext cx="3614737" cy="2403475"/>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8" y="2743200"/>
            <a:ext cx="2057400" cy="2405062"/>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743200"/>
            <a:ext cx="2057400" cy="2405062"/>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0" y="0"/>
            <a:ext cx="9144000" cy="609600"/>
          </a:xfrm>
        </p:spPr>
        <p:txBody>
          <a:bodyPr/>
          <a:lstStyle/>
          <a:p>
            <a:pPr algn="ctr"/>
            <a:r>
              <a:rPr lang="en-US" altLang="en-US" sz="3600">
                <a:ea typeface="MS PGothic" charset="-128"/>
                <a:cs typeface="ＭＳ Ｐゴシック" charset="-128"/>
              </a:rPr>
              <a:t>B.S. in Intelligent Systems Engineering</a:t>
            </a:r>
            <a:endParaRPr lang="en-US" altLang="en-US">
              <a:ea typeface="MS PGothic" charset="-128"/>
              <a:cs typeface="ＭＳ Ｐゴシック" charset="-128"/>
            </a:endParaRPr>
          </a:p>
        </p:txBody>
      </p:sp>
      <p:sp>
        <p:nvSpPr>
          <p:cNvPr id="9218" name="Content Placeholder 2"/>
          <p:cNvSpPr>
            <a:spLocks noGrp="1"/>
          </p:cNvSpPr>
          <p:nvPr>
            <p:ph idx="1"/>
          </p:nvPr>
        </p:nvSpPr>
        <p:spPr>
          <a:xfrm>
            <a:off x="0" y="533400"/>
            <a:ext cx="9144000" cy="5715000"/>
          </a:xfrm>
        </p:spPr>
        <p:txBody>
          <a:bodyPr/>
          <a:lstStyle/>
          <a:p>
            <a:pPr>
              <a:spcBef>
                <a:spcPts val="600"/>
              </a:spcBef>
            </a:pPr>
            <a:r>
              <a:rPr lang="en-US" altLang="en-US" sz="2200" b="1" dirty="0">
                <a:ea typeface="MS PGothic" charset="-128"/>
                <a:cs typeface="ＭＳ Ｐゴシック" charset="-128"/>
              </a:rPr>
              <a:t>Computer Engineering CE</a:t>
            </a:r>
            <a:r>
              <a:rPr lang="en-US" altLang="en-US" sz="2200" dirty="0">
                <a:ea typeface="MS PGothic" charset="-128"/>
                <a:cs typeface="ＭＳ Ｐゴシック" charset="-128"/>
              </a:rPr>
              <a:t> is about building computing systems of various scales or building an internet-of-things device. It relates to hardware and low-level software, e.g., drivers. Within CE, students can mix and match courses to tailor the program toward building Big Data or Deep Learning analysis systems (and go to work for Google) or High-performance computing systems (and go to work for an oil company modeling oil fields or a car company simulating aerodynamics). Students could also focus on the engineering of specialized computing devices for use in manufacturing or finance. </a:t>
            </a:r>
          </a:p>
          <a:p>
            <a:r>
              <a:rPr lang="en-US" altLang="en-US" sz="2200" b="1" dirty="0">
                <a:ea typeface="MS PGothic" charset="-128"/>
                <a:cs typeface="ＭＳ Ｐゴシック" charset="-128"/>
              </a:rPr>
              <a:t>Cyber-physical Systems CPS</a:t>
            </a:r>
            <a:r>
              <a:rPr lang="en-US" altLang="en-US" sz="2200" dirty="0">
                <a:ea typeface="MS PGothic" charset="-128"/>
                <a:cs typeface="ＭＳ Ｐゴシック" charset="-128"/>
              </a:rPr>
              <a:t> focuses on systems that interact with the physical work directly in some way. CPS is about the entire system including high-level software. Since it is cyber physical, it usually emphasizes small devices. This includes Robotics as well as sensor-rich environments like Smart Homes, Smart Cars and Smart Cities. In all of these cases, the Intelligence comes from computing devices. This track could also focus on bio-sensors.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0" y="0"/>
            <a:ext cx="9144000" cy="609600"/>
          </a:xfrm>
        </p:spPr>
        <p:txBody>
          <a:bodyPr/>
          <a:lstStyle/>
          <a:p>
            <a:pPr algn="ctr"/>
            <a:r>
              <a:rPr lang="en-US" altLang="en-US" sz="3600">
                <a:ea typeface="MS PGothic" charset="-128"/>
                <a:cs typeface="ＭＳ Ｐゴシック" charset="-128"/>
              </a:rPr>
              <a:t>B.S. in Intelligent Systems Engineering</a:t>
            </a:r>
            <a:endParaRPr lang="en-US" altLang="en-US">
              <a:ea typeface="MS PGothic" charset="-128"/>
              <a:cs typeface="ＭＳ Ｐゴシック" charset="-128"/>
            </a:endParaRPr>
          </a:p>
        </p:txBody>
      </p:sp>
      <p:sp>
        <p:nvSpPr>
          <p:cNvPr id="10242" name="Content Placeholder 2"/>
          <p:cNvSpPr>
            <a:spLocks noGrp="1"/>
          </p:cNvSpPr>
          <p:nvPr>
            <p:ph idx="1"/>
          </p:nvPr>
        </p:nvSpPr>
        <p:spPr>
          <a:xfrm>
            <a:off x="-25400" y="533400"/>
            <a:ext cx="9144000" cy="4419600"/>
          </a:xfrm>
        </p:spPr>
        <p:txBody>
          <a:bodyPr/>
          <a:lstStyle/>
          <a:p>
            <a:pPr>
              <a:spcBef>
                <a:spcPts val="600"/>
              </a:spcBef>
            </a:pPr>
            <a:r>
              <a:rPr lang="en-US" altLang="en-US" sz="2200" b="1" dirty="0">
                <a:ea typeface="MS PGothic" charset="-128"/>
                <a:cs typeface="ＭＳ Ｐゴシック" charset="-128"/>
              </a:rPr>
              <a:t>Bioengineering</a:t>
            </a:r>
            <a:r>
              <a:rPr lang="en-US" altLang="en-US" sz="2200" dirty="0">
                <a:ea typeface="MS PGothic" charset="-128"/>
                <a:cs typeface="ＭＳ Ｐゴシック" charset="-128"/>
              </a:rPr>
              <a:t> builds on existing IU Bloomington strengths combining life sciences, computing, and engineering practices to solve problems spanning biology, medicine, environmental remediation, and more. Graduates will be well-equipped for careers in medical devices, wearables, drug development, tissue engineering, environmental engineering, toxicology and related policy work, or advanced academic degrees.</a:t>
            </a:r>
          </a:p>
          <a:p>
            <a:pPr>
              <a:spcBef>
                <a:spcPts val="600"/>
              </a:spcBef>
            </a:pPr>
            <a:r>
              <a:rPr lang="en-US" altLang="en-US" sz="2200" b="1" dirty="0">
                <a:ea typeface="MS PGothic" charset="-128"/>
                <a:cs typeface="ＭＳ Ｐゴシック" charset="-128"/>
              </a:rPr>
              <a:t>Nano-engineering </a:t>
            </a:r>
            <a:r>
              <a:rPr lang="en-US" altLang="en-US" sz="2200" dirty="0">
                <a:ea typeface="MS PGothic" charset="-128"/>
                <a:cs typeface="ＭＳ Ｐゴシック" charset="-128"/>
              </a:rPr>
              <a:t>integrates electrical and materials engineering to prepare students to work with cyber-physical systems or other responsive intelligent systems that include nanoscale building blocks. Modeling and simulation of </a:t>
            </a:r>
            <a:r>
              <a:rPr lang="en-US" altLang="en-US" sz="2200" dirty="0" err="1">
                <a:ea typeface="MS PGothic" charset="-128"/>
                <a:cs typeface="ＭＳ Ｐゴシック" charset="-128"/>
              </a:rPr>
              <a:t>nanosystems</a:t>
            </a:r>
            <a:r>
              <a:rPr lang="en-US" altLang="en-US" sz="2200" dirty="0">
                <a:ea typeface="MS PGothic" charset="-128"/>
                <a:cs typeface="ＭＳ Ｐゴシック" charset="-128"/>
              </a:rPr>
              <a:t> is an integral part of curriculum. Students will take courses that train them in both experimental and computational aspects of nanoengineering. Students can pursue their interest in sensing technologies, energy devices, nanomedicine, materials discovery through Research and/or electives.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0"/>
            <a:ext cx="8382000" cy="1143000"/>
          </a:xfrm>
        </p:spPr>
        <p:txBody>
          <a:bodyPr/>
          <a:lstStyle/>
          <a:p>
            <a:pPr algn="ctr"/>
            <a:r>
              <a:rPr lang="en-US" dirty="0"/>
              <a:t>Our Curriculum and Approach</a:t>
            </a:r>
          </a:p>
        </p:txBody>
      </p:sp>
      <p:sp>
        <p:nvSpPr>
          <p:cNvPr id="3" name="Content Placeholder 2"/>
          <p:cNvSpPr>
            <a:spLocks noGrp="1"/>
          </p:cNvSpPr>
          <p:nvPr>
            <p:ph idx="1"/>
          </p:nvPr>
        </p:nvSpPr>
        <p:spPr>
          <a:xfrm>
            <a:off x="152400" y="914400"/>
            <a:ext cx="8839200" cy="4953000"/>
          </a:xfrm>
        </p:spPr>
        <p:txBody>
          <a:bodyPr/>
          <a:lstStyle/>
          <a:p>
            <a:r>
              <a:rPr lang="en-US" sz="2400" dirty="0"/>
              <a:t>Our core philosophy is that students should </a:t>
            </a:r>
            <a:r>
              <a:rPr lang="en-US" sz="2400" i="1" dirty="0">
                <a:solidFill>
                  <a:srgbClr val="C00000"/>
                </a:solidFill>
              </a:rPr>
              <a:t>learn</a:t>
            </a:r>
            <a:r>
              <a:rPr lang="en-US" sz="2400" dirty="0"/>
              <a:t>, </a:t>
            </a:r>
            <a:r>
              <a:rPr lang="en-US" sz="2400" i="1" dirty="0">
                <a:solidFill>
                  <a:srgbClr val="C00000"/>
                </a:solidFill>
              </a:rPr>
              <a:t>apply</a:t>
            </a:r>
            <a:r>
              <a:rPr lang="en-US" sz="2400" dirty="0"/>
              <a:t> and </a:t>
            </a:r>
            <a:r>
              <a:rPr lang="en-US" sz="2400" i="1" dirty="0">
                <a:solidFill>
                  <a:srgbClr val="C00000"/>
                </a:solidFill>
              </a:rPr>
              <a:t>contextualize</a:t>
            </a:r>
          </a:p>
          <a:p>
            <a:r>
              <a:rPr lang="en-US" sz="2400" dirty="0"/>
              <a:t>Hands-on building from the beginning; building facilitates contextualization</a:t>
            </a:r>
          </a:p>
          <a:p>
            <a:pPr lvl="1"/>
            <a:r>
              <a:rPr lang="en-US" sz="2400" dirty="0"/>
              <a:t>Science observes the world and derives principles; engineering applies those principles to create</a:t>
            </a:r>
          </a:p>
          <a:p>
            <a:r>
              <a:rPr lang="en-US" sz="2400" dirty="0"/>
              <a:t>All of our specializations require a fundamental understanding of computing</a:t>
            </a:r>
          </a:p>
          <a:p>
            <a:pPr lvl="1"/>
            <a:r>
              <a:rPr lang="en-US" sz="2400" dirty="0"/>
              <a:t>Whether designing </a:t>
            </a:r>
            <a:r>
              <a:rPr lang="en-US" sz="2400" dirty="0" err="1"/>
              <a:t>nano</a:t>
            </a:r>
            <a:r>
              <a:rPr lang="en-US" sz="2400" dirty="0"/>
              <a:t>-sensors or high-performance image processing pipelines, a solid understanding of how computers work is essential</a:t>
            </a:r>
          </a:p>
          <a:p>
            <a:r>
              <a:rPr lang="en-US" sz="2400" dirty="0"/>
              <a:t>Thus, we begin with computing early in the program</a:t>
            </a:r>
            <a:endParaRPr lang="en-US" sz="2800" dirty="0"/>
          </a:p>
        </p:txBody>
      </p:sp>
    </p:spTree>
    <p:extLst>
      <p:ext uri="{BB962C8B-B14F-4D97-AF65-F5344CB8AC3E}">
        <p14:creationId xmlns:p14="http://schemas.microsoft.com/office/powerpoint/2010/main" val="178248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CA78-F053-493B-B1BA-DCF4901BAF68}"/>
              </a:ext>
            </a:extLst>
          </p:cNvPr>
          <p:cNvSpPr>
            <a:spLocks noGrp="1"/>
          </p:cNvSpPr>
          <p:nvPr>
            <p:ph type="title"/>
          </p:nvPr>
        </p:nvSpPr>
        <p:spPr>
          <a:xfrm>
            <a:off x="304800" y="-76200"/>
            <a:ext cx="8382000" cy="914400"/>
          </a:xfrm>
        </p:spPr>
        <p:txBody>
          <a:bodyPr/>
          <a:lstStyle/>
          <a:p>
            <a:r>
              <a:rPr lang="en-US" dirty="0"/>
              <a:t>Structure of ISE Undergraduate Degree</a:t>
            </a:r>
          </a:p>
        </p:txBody>
      </p:sp>
      <p:sp>
        <p:nvSpPr>
          <p:cNvPr id="3" name="Content Placeholder 2">
            <a:extLst>
              <a:ext uri="{FF2B5EF4-FFF2-40B4-BE49-F238E27FC236}">
                <a16:creationId xmlns:a16="http://schemas.microsoft.com/office/drawing/2014/main" id="{14438FBC-1EB2-43D2-B236-83E8ABF8F9B6}"/>
              </a:ext>
            </a:extLst>
          </p:cNvPr>
          <p:cNvSpPr>
            <a:spLocks noGrp="1"/>
          </p:cNvSpPr>
          <p:nvPr>
            <p:ph idx="1"/>
          </p:nvPr>
        </p:nvSpPr>
        <p:spPr>
          <a:xfrm>
            <a:off x="152400" y="828675"/>
            <a:ext cx="8991600" cy="4038600"/>
          </a:xfrm>
        </p:spPr>
        <p:txBody>
          <a:bodyPr/>
          <a:lstStyle/>
          <a:p>
            <a:r>
              <a:rPr lang="en-US" dirty="0"/>
              <a:t>Total 120 credits of which 69 are Engineering</a:t>
            </a:r>
          </a:p>
          <a:p>
            <a:r>
              <a:rPr lang="en-US" dirty="0"/>
              <a:t>University General Education: 21 credits</a:t>
            </a:r>
          </a:p>
          <a:p>
            <a:r>
              <a:rPr lang="en-US" dirty="0"/>
              <a:t>University Math and Science: 30 credits</a:t>
            </a:r>
          </a:p>
          <a:p>
            <a:endParaRPr lang="en-US" dirty="0"/>
          </a:p>
          <a:p>
            <a:r>
              <a:rPr lang="en-US" dirty="0"/>
              <a:t>Intelligent Systems Engineering core taken by all tracks: 30 credits </a:t>
            </a:r>
          </a:p>
          <a:p>
            <a:r>
              <a:rPr lang="en-US" dirty="0"/>
              <a:t>CE/CPS core taken in CE and CPS: 15 credits</a:t>
            </a:r>
          </a:p>
          <a:p>
            <a:r>
              <a:rPr lang="en-US" dirty="0"/>
              <a:t>CE Track: 18 Credits</a:t>
            </a:r>
          </a:p>
          <a:p>
            <a:r>
              <a:rPr lang="en-US" dirty="0"/>
              <a:t>CPS Track: 18 Credits</a:t>
            </a:r>
          </a:p>
          <a:p>
            <a:r>
              <a:rPr lang="en-US" dirty="0"/>
              <a:t>Engineering Electives: 6 Credits</a:t>
            </a:r>
            <a:br>
              <a:rPr lang="en-US" dirty="0"/>
            </a:br>
            <a:endParaRPr lang="en-US" dirty="0"/>
          </a:p>
          <a:p>
            <a:r>
              <a:rPr lang="en-US" dirty="0"/>
              <a:t>Bio/Nano differ first in semester 4 with advanced Chemistry course</a:t>
            </a:r>
          </a:p>
          <a:p>
            <a:r>
              <a:rPr lang="en-US" dirty="0"/>
              <a:t>There are separate ISE Nano and ISE Bio cores of 15 credits in third year</a:t>
            </a:r>
          </a:p>
          <a:p>
            <a:r>
              <a:rPr lang="en-US" dirty="0"/>
              <a:t>There are separate Nano and Bio tracks of 18 credits in third and fourth year</a:t>
            </a:r>
          </a:p>
        </p:txBody>
      </p:sp>
    </p:spTree>
    <p:extLst>
      <p:ext uri="{BB962C8B-B14F-4D97-AF65-F5344CB8AC3E}">
        <p14:creationId xmlns:p14="http://schemas.microsoft.com/office/powerpoint/2010/main" val="210619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CE</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(E101)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(E110)</a:t>
            </a:r>
            <a:endParaRPr lang="en-US" sz="15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(E111)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(E201)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(211)</a:t>
            </a:r>
            <a:endParaRPr lang="en-US" sz="14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(E210)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6154" y="1235691"/>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Intelligent Systems Engineering II (E222)</a:t>
            </a:r>
            <a:endParaRPr lang="en-US" sz="150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(E299 &amp; E395)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Differential </a:t>
            </a:r>
            <a:r>
              <a:rPr lang="en-US" sz="1600" i="0" dirty="0" err="1">
                <a:solidFill>
                  <a:srgbClr val="C00000"/>
                </a:solidFill>
                <a:ea typeface="ＭＳ Ｐゴシック" charset="-128"/>
              </a:rPr>
              <a:t>Eqn</a:t>
            </a:r>
            <a:endParaRPr lang="en-US" sz="1600" i="0" dirty="0">
              <a:solidFill>
                <a:srgbClr val="C00000"/>
              </a:solidFill>
              <a:ea typeface="ＭＳ Ｐゴシック" charset="-128"/>
            </a:endParaRP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Science Elective</a:t>
            </a:r>
          </a:p>
        </p:txBody>
      </p:sp>
      <p:sp>
        <p:nvSpPr>
          <p:cNvPr id="56" name="Rounded Rectangle 55"/>
          <p:cNvSpPr/>
          <p:nvPr/>
        </p:nvSpPr>
        <p:spPr bwMode="auto">
          <a:xfrm>
            <a:off x="6934200"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(E250)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081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Digital Design with FPGA’s (E315)</a:t>
            </a:r>
            <a:endParaRPr lang="en-US" sz="1400" b="1" i="0" dirty="0">
              <a:ln w="22225">
                <a:solidFill>
                  <a:schemeClr val="accent2"/>
                </a:solidFill>
                <a:prstDash val="solid"/>
              </a:ln>
              <a:solidFill>
                <a:srgbClr val="C00000"/>
              </a:solidFill>
              <a:ea typeface="ＭＳ Ｐゴシック" charset="-128"/>
            </a:endParaRP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Circuits and Digital Systems (E311)</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(E490)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(E491)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73038" y="549433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Math/</a:t>
            </a:r>
            <a:r>
              <a:rPr lang="en-US" sz="1600" i="0" dirty="0" err="1">
                <a:solidFill>
                  <a:srgbClr val="C00000"/>
                </a:solidFill>
                <a:ea typeface="ＭＳ Ｐゴシック" charset="-128"/>
              </a:rPr>
              <a:t>Sci</a:t>
            </a:r>
            <a:r>
              <a:rPr lang="en-US" sz="1600" i="0" dirty="0">
                <a:solidFill>
                  <a:srgbClr val="C00000"/>
                </a:solidFill>
                <a:ea typeface="ＭＳ Ｐゴシック" charset="-128"/>
              </a:rPr>
              <a:t> Elective</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276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2764"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Modern Computer Arch (E312)</a:t>
            </a:r>
            <a:endParaRPr lang="en-US" sz="16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High Performance Computing (E317)</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Operating Systems (E316)</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Network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(E318)</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36154"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Cloud Computing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(E416)</a:t>
            </a:r>
            <a:endParaRPr lang="en-US" sz="1600" b="1" i="0" dirty="0">
              <a:ln w="22225">
                <a:solidFill>
                  <a:schemeClr val="accent2"/>
                </a:solidFill>
                <a:prstDash val="solid"/>
              </a:ln>
              <a:solidFill>
                <a:schemeClr val="tx2"/>
              </a:solidFill>
              <a:ea typeface="ＭＳ Ｐゴシック" charset="-128"/>
            </a:endParaRP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Deep Learning (E433)</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7397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CPS</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(E101)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(E110)</a:t>
            </a:r>
            <a:endParaRPr lang="en-US" sz="15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(E111)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(E201)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(E211)</a:t>
            </a:r>
            <a:endParaRPr lang="en-US" sz="15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(E210)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6154" y="1235691"/>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Intelligent Systems Engineering II (E222)</a:t>
            </a:r>
            <a:endParaRPr lang="en-US" sz="150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(E299 &amp; E395)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Differential </a:t>
            </a:r>
            <a:r>
              <a:rPr lang="en-US" sz="1600" i="0" dirty="0" err="1">
                <a:solidFill>
                  <a:srgbClr val="C00000"/>
                </a:solidFill>
                <a:ea typeface="ＭＳ Ｐゴシック" charset="-128"/>
              </a:rPr>
              <a:t>Eqn</a:t>
            </a:r>
            <a:endParaRPr lang="en-US" sz="1600" i="0" dirty="0">
              <a:solidFill>
                <a:srgbClr val="C00000"/>
              </a:solidFill>
              <a:ea typeface="ＭＳ Ｐゴシック" charset="-128"/>
            </a:endParaRP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Science Elective</a:t>
            </a:r>
          </a:p>
        </p:txBody>
      </p:sp>
      <p:sp>
        <p:nvSpPr>
          <p:cNvPr id="56" name="Rounded Rectangle 55"/>
          <p:cNvSpPr/>
          <p:nvPr/>
        </p:nvSpPr>
        <p:spPr bwMode="auto">
          <a:xfrm>
            <a:off x="6934200"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(E250)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081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400" i="0" dirty="0">
                <a:ln w="0"/>
                <a:solidFill>
                  <a:srgbClr val="C00000"/>
                </a:solidFill>
                <a:effectLst>
                  <a:outerShdw blurRad="38100" dist="19050" dir="2700000" algn="tl" rotWithShape="0">
                    <a:schemeClr val="dk1">
                      <a:alpha val="40000"/>
                    </a:schemeClr>
                  </a:outerShdw>
                </a:effectLst>
                <a:ea typeface="ＭＳ Ｐゴシック" charset="-128"/>
              </a:rPr>
              <a:t>Digital Design with FPGA’s (E315)</a:t>
            </a:r>
            <a:endParaRPr lang="en-US" sz="1200" b="1" i="0" dirty="0">
              <a:ln w="22225">
                <a:solidFill>
                  <a:schemeClr val="accent2"/>
                </a:solidFill>
                <a:prstDash val="solid"/>
              </a:ln>
              <a:solidFill>
                <a:srgbClr val="C00000"/>
              </a:solidFill>
              <a:ea typeface="ＭＳ Ｐゴシック" charset="-128"/>
            </a:endParaRP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Circuits and Digital Systems (E311)</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73038" y="549433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Math/</a:t>
            </a:r>
            <a:r>
              <a:rPr lang="en-US" sz="1600" i="0" dirty="0" err="1">
                <a:solidFill>
                  <a:srgbClr val="C00000"/>
                </a:solidFill>
                <a:ea typeface="ＭＳ Ｐゴシック" charset="-128"/>
              </a:rPr>
              <a:t>Sci</a:t>
            </a:r>
            <a:r>
              <a:rPr lang="en-US" sz="1600" i="0" dirty="0">
                <a:solidFill>
                  <a:srgbClr val="C00000"/>
                </a:solidFill>
                <a:ea typeface="ＭＳ Ｐゴシック" charset="-128"/>
              </a:rPr>
              <a:t> Elective</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276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2764"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Advanced Cyber-Physical Sys (E312)</a:t>
            </a:r>
            <a:endParaRPr lang="en-US" sz="16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Robotics 1 (E325)</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Robotics 2 (E326)</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Internet of Things (E323)</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36154"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Automatic Fab Mach (E327)</a:t>
            </a:r>
            <a:endParaRPr lang="en-US" sz="1600" b="1" i="0" dirty="0">
              <a:ln w="22225">
                <a:solidFill>
                  <a:schemeClr val="accent2"/>
                </a:solidFill>
                <a:prstDash val="solid"/>
              </a:ln>
              <a:solidFill>
                <a:schemeClr val="tx2"/>
              </a:solidFill>
              <a:ea typeface="ＭＳ Ｐゴシック" charset="-128"/>
            </a:endParaRP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Smart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Envments</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(E324)</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296471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Bioengineering</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(110)</a:t>
            </a:r>
            <a:endParaRPr lang="en-US" sz="14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(211)</a:t>
            </a:r>
            <a:endParaRPr lang="en-US" sz="14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4200" y="1898030"/>
            <a:ext cx="2057400" cy="5334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rPr>
              <a:t>Chem</a:t>
            </a:r>
            <a:r>
              <a:rPr lang="en-US" sz="1600" i="0" dirty="0">
                <a:solidFill>
                  <a:srgbClr val="C00000"/>
                </a:solidFill>
              </a:rPr>
              <a:t> I (C117) without lab</a:t>
            </a:r>
            <a:endParaRPr lang="en-US" sz="105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(299 &amp; 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400" i="0" dirty="0">
                <a:solidFill>
                  <a:srgbClr val="C00000"/>
                </a:solidFill>
                <a:ea typeface="ＭＳ Ｐゴシック" charset="-128"/>
              </a:rPr>
              <a:t>Differential </a:t>
            </a:r>
            <a:r>
              <a:rPr lang="en-US" sz="1400" i="0" dirty="0" err="1">
                <a:solidFill>
                  <a:srgbClr val="C00000"/>
                </a:solidFill>
                <a:ea typeface="ＭＳ Ｐゴシック" charset="-128"/>
              </a:rPr>
              <a:t>Eqn</a:t>
            </a:r>
            <a:r>
              <a:rPr lang="en-US" sz="1400" i="0" dirty="0">
                <a:solidFill>
                  <a:srgbClr val="C00000"/>
                </a:solidFill>
                <a:ea typeface="ＭＳ Ｐゴシック" charset="-128"/>
              </a:rPr>
              <a:t> (M343)</a:t>
            </a: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Bio I (BIOL-L 112)</a:t>
            </a:r>
          </a:p>
        </p:txBody>
      </p:sp>
      <p:sp>
        <p:nvSpPr>
          <p:cNvPr id="56" name="Rounded Rectangle 55"/>
          <p:cNvSpPr/>
          <p:nvPr/>
        </p:nvSpPr>
        <p:spPr bwMode="auto">
          <a:xfrm>
            <a:off x="6945815" y="1195388"/>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081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Engy</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Cell Biology </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(BIOL-L 312)</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83578" y="5250916"/>
            <a:ext cx="2057400" cy="461963"/>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Molecular Bio (BIOL-L211)</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2764" y="4045686"/>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Organic Chemistry (C341)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2764" y="4651743"/>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Intro Computational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Bioengy</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E341</a:t>
            </a:r>
            <a:endParaRPr lang="en-US" sz="16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Biotech Lab </a:t>
            </a:r>
            <a:br>
              <a:rPr lang="en-US" sz="1600" i="0" dirty="0">
                <a:ln w="0"/>
                <a:solidFill>
                  <a:schemeClr val="tx2"/>
                </a:solidFill>
                <a:effectLst>
                  <a:outerShdw blurRad="38100" dist="19050" dir="2700000" algn="tl" rotWithShape="0">
                    <a:schemeClr val="dk1">
                      <a:alpha val="40000"/>
                    </a:schemeClr>
                  </a:outerShdw>
                </a:effectLst>
                <a:ea typeface="ＭＳ Ｐゴシック" charset="-128"/>
              </a:rPr>
            </a:b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(BIOT-T 315)</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 Biomaterials (E443)</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Biotech Lecture (BIOT-T 310)</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87056" y="403732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 Tissue Engineering (E444)</a:t>
            </a: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Wearable Devices (E424)</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58023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Nanoengineering</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(110)</a:t>
            </a:r>
            <a:endParaRPr lang="en-US" sz="14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(211)</a:t>
            </a:r>
            <a:endParaRPr lang="en-US" sz="14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4200" y="1898030"/>
            <a:ext cx="2057400" cy="5334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rPr>
              <a:t>Chem</a:t>
            </a:r>
            <a:r>
              <a:rPr lang="en-US" sz="1600" i="0" dirty="0">
                <a:solidFill>
                  <a:srgbClr val="C00000"/>
                </a:solidFill>
              </a:rPr>
              <a:t> I (C117) without lab</a:t>
            </a:r>
            <a:endParaRPr lang="en-US" sz="105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(299 &amp; 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400" i="0" dirty="0">
                <a:solidFill>
                  <a:srgbClr val="C00000"/>
                </a:solidFill>
                <a:ea typeface="ＭＳ Ｐゴシック" charset="-128"/>
              </a:rPr>
              <a:t>Differential </a:t>
            </a:r>
            <a:r>
              <a:rPr lang="en-US" sz="1400" i="0" dirty="0" err="1">
                <a:solidFill>
                  <a:srgbClr val="C00000"/>
                </a:solidFill>
                <a:ea typeface="ＭＳ Ｐゴシック" charset="-128"/>
              </a:rPr>
              <a:t>Eqn</a:t>
            </a:r>
            <a:r>
              <a:rPr lang="en-US" sz="1400" i="0" dirty="0">
                <a:solidFill>
                  <a:srgbClr val="C00000"/>
                </a:solidFill>
                <a:ea typeface="ＭＳ Ｐゴシック" charset="-128"/>
              </a:rPr>
              <a:t> (M343)</a:t>
            </a: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Bio I (BIOL-L 112)</a:t>
            </a:r>
          </a:p>
        </p:txBody>
      </p:sp>
      <p:sp>
        <p:nvSpPr>
          <p:cNvPr id="56" name="Rounded Rectangle 55"/>
          <p:cNvSpPr/>
          <p:nvPr/>
        </p:nvSpPr>
        <p:spPr bwMode="auto">
          <a:xfrm>
            <a:off x="6945815" y="1195388"/>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4909"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Engy</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Electricity and Mag</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 P)</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74909" y="4628017"/>
            <a:ext cx="2057400" cy="461963"/>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Physical Chemistry</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(CHEM C361)</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4909" y="4033823"/>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Physics III</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 P301)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4909" y="5150774"/>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Nanoscale Materials (CHEM 420)</a:t>
            </a:r>
            <a:endParaRPr lang="en-US" sz="15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Nanoscale Simulation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Exxx</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Surface Chemistry (CHEM C416)</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Engineering Nano Sensors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Exxx</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87056" y="403732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Advanced Cyber-Physical Sys (E321)</a:t>
            </a: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 Nanodevices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Exxx</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99800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0" y="0"/>
            <a:ext cx="9144000" cy="609600"/>
          </a:xfrm>
        </p:spPr>
        <p:txBody>
          <a:bodyPr/>
          <a:lstStyle/>
          <a:p>
            <a:pPr algn="ctr"/>
            <a:r>
              <a:rPr lang="en-US" altLang="en-US" sz="3600" dirty="0">
                <a:ea typeface="MS PGothic" charset="-128"/>
                <a:cs typeface="ＭＳ Ｐゴシック" charset="-128"/>
              </a:rPr>
              <a:t>Accreditation and Funding Opportunities</a:t>
            </a:r>
            <a:endParaRPr lang="en-US" altLang="en-US" dirty="0">
              <a:ea typeface="MS PGothic" charset="-128"/>
              <a:cs typeface="ＭＳ Ｐゴシック" charset="-128"/>
            </a:endParaRPr>
          </a:p>
        </p:txBody>
      </p:sp>
      <p:sp>
        <p:nvSpPr>
          <p:cNvPr id="10243" name="Content Placeholder 2"/>
          <p:cNvSpPr>
            <a:spLocks noGrp="1"/>
          </p:cNvSpPr>
          <p:nvPr>
            <p:ph idx="1"/>
          </p:nvPr>
        </p:nvSpPr>
        <p:spPr>
          <a:xfrm>
            <a:off x="-25400" y="533400"/>
            <a:ext cx="9144000" cy="5562600"/>
          </a:xfrm>
        </p:spPr>
        <p:txBody>
          <a:bodyPr/>
          <a:lstStyle/>
          <a:p>
            <a:pPr marL="0" indent="0">
              <a:spcBef>
                <a:spcPts val="600"/>
              </a:spcBef>
              <a:buFontTx/>
              <a:buNone/>
              <a:defRPr/>
            </a:pPr>
            <a:r>
              <a:rPr lang="en-US" altLang="en-US" b="1" dirty="0">
                <a:ea typeface="MS PGothic" charset="-128"/>
              </a:rPr>
              <a:t>Accreditation Information</a:t>
            </a:r>
          </a:p>
          <a:p>
            <a:pPr>
              <a:spcBef>
                <a:spcPts val="600"/>
              </a:spcBef>
              <a:defRPr/>
            </a:pPr>
            <a:r>
              <a:rPr lang="en-US" altLang="en-US" dirty="0">
                <a:ea typeface="MS PGothic" charset="-128"/>
              </a:rPr>
              <a:t>The curriculum has been designed to meet the ABET requirements. </a:t>
            </a:r>
          </a:p>
          <a:p>
            <a:pPr>
              <a:spcBef>
                <a:spcPts val="600"/>
              </a:spcBef>
              <a:defRPr/>
            </a:pPr>
            <a:r>
              <a:rPr lang="en-US" altLang="en-US" dirty="0" err="1">
                <a:ea typeface="MS PGothic" charset="-128"/>
              </a:rPr>
              <a:t>SoIC</a:t>
            </a:r>
            <a:r>
              <a:rPr lang="en-US" altLang="en-US" dirty="0">
                <a:ea typeface="MS PGothic" charset="-128"/>
              </a:rPr>
              <a:t> can apply for accreditation after the first graduating class, which means that the first cohort of graduates’ degrees will be accredited. </a:t>
            </a:r>
          </a:p>
          <a:p>
            <a:pPr lvl="1">
              <a:spcBef>
                <a:spcPts val="600"/>
              </a:spcBef>
              <a:defRPr/>
            </a:pPr>
            <a:r>
              <a:rPr lang="en-US" altLang="en-US" dirty="0" err="1">
                <a:ea typeface="MS PGothic" charset="-128"/>
              </a:rPr>
              <a:t>SoIC</a:t>
            </a:r>
            <a:r>
              <a:rPr lang="en-US" altLang="en-US" dirty="0">
                <a:ea typeface="MS PGothic" charset="-128"/>
              </a:rPr>
              <a:t> will seek retroactive accreditation</a:t>
            </a:r>
          </a:p>
          <a:p>
            <a:pPr lvl="1">
              <a:spcBef>
                <a:spcPts val="600"/>
              </a:spcBef>
              <a:defRPr/>
            </a:pPr>
            <a:r>
              <a:rPr lang="en-US" altLang="en-US" dirty="0">
                <a:ea typeface="MS PGothic" charset="-128"/>
              </a:rPr>
              <a:t>The B.S. in Intelligent Systems Engineering is a degree from Indiana University; it is an accredited degree </a:t>
            </a:r>
          </a:p>
          <a:p>
            <a:pPr lvl="1">
              <a:spcBef>
                <a:spcPts val="600"/>
              </a:spcBef>
              <a:defRPr/>
            </a:pPr>
            <a:r>
              <a:rPr lang="en-US" altLang="en-US" dirty="0">
                <a:ea typeface="MS PGothic" charset="-128"/>
              </a:rPr>
              <a:t>IU holds North Central Association accreditation</a:t>
            </a:r>
          </a:p>
          <a:p>
            <a:pPr lvl="1">
              <a:spcBef>
                <a:spcPts val="600"/>
              </a:spcBef>
              <a:defRPr/>
            </a:pPr>
            <a:endParaRPr lang="en-US" altLang="en-US" b="1" dirty="0">
              <a:ea typeface="MS PGothic" charset="-128"/>
            </a:endParaRPr>
          </a:p>
          <a:p>
            <a:pPr marL="0" indent="0">
              <a:spcBef>
                <a:spcPts val="600"/>
              </a:spcBef>
              <a:buFontTx/>
              <a:buNone/>
              <a:defRPr/>
            </a:pPr>
            <a:r>
              <a:rPr lang="en-US" altLang="en-US" b="1" dirty="0">
                <a:ea typeface="MS PGothic" charset="-128"/>
              </a:rPr>
              <a:t>Scholarship Information</a:t>
            </a:r>
          </a:p>
          <a:p>
            <a:pPr>
              <a:spcBef>
                <a:spcPts val="600"/>
              </a:spcBef>
              <a:defRPr/>
            </a:pPr>
            <a:r>
              <a:rPr lang="en-US" altLang="en-US" dirty="0">
                <a:ea typeface="MS PGothic" charset="-128"/>
              </a:rPr>
              <a:t>IU/</a:t>
            </a:r>
            <a:r>
              <a:rPr lang="en-US" altLang="en-US" dirty="0" err="1">
                <a:ea typeface="MS PGothic" charset="-128"/>
              </a:rPr>
              <a:t>SoIC</a:t>
            </a:r>
            <a:r>
              <a:rPr lang="en-US" altLang="en-US" dirty="0">
                <a:ea typeface="MS PGothic" charset="-128"/>
              </a:rPr>
              <a:t>/ISE</a:t>
            </a:r>
            <a:endParaRPr lang="en-US" altLang="en-US" b="1" dirty="0">
              <a:ea typeface="MS PGothic" charset="-128"/>
            </a:endParaRPr>
          </a:p>
          <a:p>
            <a:pPr marL="0" indent="0">
              <a:spcBef>
                <a:spcPts val="600"/>
              </a:spcBef>
              <a:buFontTx/>
              <a:buNone/>
              <a:defRPr/>
            </a:pPr>
            <a:r>
              <a:rPr lang="en-US" altLang="en-US" b="1" dirty="0">
                <a:ea typeface="MS PGothic" charset="-128"/>
              </a:rPr>
              <a:t>Other Funding Opportunities</a:t>
            </a:r>
          </a:p>
          <a:p>
            <a:pPr>
              <a:spcBef>
                <a:spcPts val="600"/>
              </a:spcBef>
              <a:defRPr/>
            </a:pPr>
            <a:r>
              <a:rPr lang="en-US" altLang="en-US" dirty="0">
                <a:ea typeface="MS PGothic" charset="-128"/>
              </a:rPr>
              <a:t>Summer Camps</a:t>
            </a:r>
          </a:p>
          <a:p>
            <a:pPr>
              <a:spcBef>
                <a:spcPts val="600"/>
              </a:spcBef>
              <a:defRPr/>
            </a:pPr>
            <a:r>
              <a:rPr lang="en-US" altLang="en-US" dirty="0">
                <a:ea typeface="MS PGothic" charset="-128"/>
              </a:rPr>
              <a:t>Summer and Academic Year  Research </a:t>
            </a:r>
          </a:p>
          <a:p>
            <a:pPr>
              <a:spcBef>
                <a:spcPts val="600"/>
              </a:spcBef>
              <a:defRPr/>
            </a:pPr>
            <a:endParaRPr lang="en-US" altLang="en-US" dirty="0">
              <a:ea typeface="MS PGothic"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533400" y="-9525"/>
            <a:ext cx="8610600" cy="622300"/>
          </a:xfrm>
        </p:spPr>
        <p:txBody>
          <a:bodyPr/>
          <a:lstStyle/>
          <a:p>
            <a:pPr algn="ctr"/>
            <a:r>
              <a:rPr lang="en-US" altLang="en-US" dirty="0">
                <a:ea typeface="MS PGothic" charset="-128"/>
                <a:cs typeface="ＭＳ Ｐゴシック" charset="-128"/>
              </a:rPr>
              <a:t>ISE Senior Faculty</a:t>
            </a:r>
          </a:p>
        </p:txBody>
      </p:sp>
      <p:sp>
        <p:nvSpPr>
          <p:cNvPr id="13314" name="Content Placeholder 2"/>
          <p:cNvSpPr>
            <a:spLocks noGrp="1"/>
          </p:cNvSpPr>
          <p:nvPr>
            <p:ph idx="1"/>
          </p:nvPr>
        </p:nvSpPr>
        <p:spPr>
          <a:xfrm>
            <a:off x="1902803" y="471487"/>
            <a:ext cx="7218972" cy="5243513"/>
          </a:xfrm>
        </p:spPr>
        <p:txBody>
          <a:bodyPr/>
          <a:lstStyle/>
          <a:p>
            <a:pPr marL="342900" lvl="1" indent="-342900">
              <a:buFontTx/>
              <a:buChar char="•"/>
            </a:pPr>
            <a:r>
              <a:rPr lang="en-US" altLang="en-US" b="1" dirty="0">
                <a:ea typeface="ＭＳ Ｐゴシック" charset="-128"/>
                <a:cs typeface="ＭＳ Ｐゴシック" charset="-128"/>
              </a:rPr>
              <a:t>Raj Acharya, CE, Intelligent Systems: </a:t>
            </a:r>
            <a:r>
              <a:rPr lang="en-US" altLang="en-US" dirty="0">
                <a:ea typeface="ＭＳ Ｐゴシック" charset="-128"/>
                <a:cs typeface="ＭＳ Ｐゴシック" charset="-128"/>
              </a:rPr>
              <a:t>Dean of the School of Informatics and Computing, Rudy Professor of Engineering, Computer Science and Informatics</a:t>
            </a:r>
            <a:endParaRPr lang="en-US" altLang="en-US" b="1" dirty="0">
              <a:ea typeface="ＭＳ Ｐゴシック" charset="-128"/>
              <a:cs typeface="ＭＳ Ｐゴシック" charset="-128"/>
            </a:endParaRPr>
          </a:p>
          <a:p>
            <a:pPr marL="342900" lvl="1" indent="-342900">
              <a:buFontTx/>
              <a:buChar char="•"/>
            </a:pPr>
            <a:endParaRPr lang="en-US" altLang="en-US" b="1" dirty="0">
              <a:ea typeface="ＭＳ Ｐゴシック" charset="-128"/>
              <a:cs typeface="ＭＳ Ｐゴシック" charset="-128"/>
            </a:endParaRPr>
          </a:p>
          <a:p>
            <a:pPr>
              <a:buFont typeface="Arial" charset="0"/>
              <a:buChar char="•"/>
            </a:pPr>
            <a:r>
              <a:rPr lang="en-US" altLang="en-US" b="1" dirty="0">
                <a:ea typeface="MS PGothic" charset="-128"/>
              </a:rPr>
              <a:t>Geoffrey Fox; </a:t>
            </a:r>
            <a:r>
              <a:rPr lang="en-US" altLang="en-US" i="1" dirty="0">
                <a:ea typeface="MS PGothic" charset="-128"/>
              </a:rPr>
              <a:t>Chair</a:t>
            </a:r>
            <a:r>
              <a:rPr lang="en-US" altLang="en-US" dirty="0">
                <a:ea typeface="MS PGothic" charset="-128"/>
              </a:rPr>
              <a:t>, </a:t>
            </a:r>
            <a:r>
              <a:rPr lang="en-US" altLang="en-US" b="1" dirty="0">
                <a:ea typeface="MS PGothic" charset="-128"/>
              </a:rPr>
              <a:t>CPS, Intelligent Systems:</a:t>
            </a:r>
            <a:r>
              <a:rPr lang="en-US" altLang="en-US" dirty="0">
                <a:ea typeface="MS PGothic" charset="-128"/>
              </a:rPr>
              <a:t> </a:t>
            </a:r>
            <a:r>
              <a:rPr lang="en-US" altLang="en-US" dirty="0">
                <a:ea typeface="ＭＳ Ｐゴシック" charset="-128"/>
                <a:cs typeface="ＭＳ Ｐゴシック" charset="-128"/>
              </a:rPr>
              <a:t>IU distinguished professor, </a:t>
            </a:r>
            <a:r>
              <a:rPr lang="en-US" altLang="en-US" dirty="0">
                <a:ea typeface="MS PGothic" charset="-128"/>
              </a:rPr>
              <a:t>Data Analytics, Parallel computing, Physics.	</a:t>
            </a: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MS PGothic" charset="-128"/>
              </a:rPr>
              <a:t>Martin Swany; </a:t>
            </a:r>
            <a:r>
              <a:rPr lang="en-US" altLang="en-US" i="1" dirty="0">
                <a:ea typeface="MS PGothic" charset="-128"/>
              </a:rPr>
              <a:t>Associate Chair,</a:t>
            </a:r>
            <a:r>
              <a:rPr lang="en-US" altLang="en-US" b="1" dirty="0">
                <a:ea typeface="MS PGothic" charset="-128"/>
              </a:rPr>
              <a:t> CE, CPS: </a:t>
            </a:r>
            <a:r>
              <a:rPr lang="en-US" altLang="en-US" dirty="0">
                <a:ea typeface="MS PGothic" charset="-128"/>
              </a:rPr>
              <a:t>Network Systems, Embedded Systems, High-Performance Computing, Data Management</a:t>
            </a: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ＭＳ Ｐゴシック" charset="-128"/>
                <a:cs typeface="ＭＳ Ｐゴシック" charset="-128"/>
              </a:rPr>
              <a:t>Katy </a:t>
            </a:r>
            <a:r>
              <a:rPr lang="en-US" altLang="en-US" b="1" dirty="0" err="1">
                <a:ea typeface="ＭＳ Ｐゴシック" charset="-128"/>
                <a:cs typeface="ＭＳ Ｐゴシック" charset="-128"/>
              </a:rPr>
              <a:t>Borner</a:t>
            </a:r>
            <a:r>
              <a:rPr lang="en-US" altLang="en-US" b="1" dirty="0">
                <a:ea typeface="ＭＳ Ｐゴシック" charset="-128"/>
                <a:cs typeface="ＭＳ Ｐゴシック" charset="-128"/>
              </a:rPr>
              <a:t>, Intelligent Systems: </a:t>
            </a:r>
            <a:r>
              <a:rPr lang="en-US" altLang="en-US" dirty="0">
                <a:ea typeface="ＭＳ Ｐゴシック" charset="-128"/>
                <a:cs typeface="ＭＳ Ｐゴシック" charset="-128"/>
              </a:rPr>
              <a:t>IU distinguished professor, data analysis and visualization, particularly in the areas of science and technology studies.</a:t>
            </a:r>
          </a:p>
          <a:p>
            <a:pPr>
              <a:buFont typeface="Arial" charset="0"/>
              <a:buChar char="•"/>
            </a:pPr>
            <a:endParaRPr lang="en-US" altLang="en-US" dirty="0">
              <a:ea typeface="MS PGothic" charset="-128"/>
            </a:endParaRPr>
          </a:p>
        </p:txBody>
      </p:sp>
      <p:pic>
        <p:nvPicPr>
          <p:cNvPr id="13319" name="Picture 5" descr="Geoff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47055"/>
            <a:ext cx="1266956" cy="131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06760"/>
            <a:ext cx="1266956" cy="126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elated image">
            <a:extLst>
              <a:ext uri="{FF2B5EF4-FFF2-40B4-BE49-F238E27FC236}">
                <a16:creationId xmlns:a16="http://schemas.microsoft.com/office/drawing/2014/main" id="{1D08A900-49D8-4A43-A21C-21159FBF1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4" y="4717811"/>
            <a:ext cx="1286911" cy="12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A3E9EC-9AEE-41C5-A830-0A31F0DA6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00" y="304800"/>
            <a:ext cx="1281594" cy="1381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306388" y="0"/>
            <a:ext cx="8382000" cy="990600"/>
          </a:xfrm>
        </p:spPr>
        <p:txBody>
          <a:bodyPr/>
          <a:lstStyle/>
          <a:p>
            <a:pPr algn="ctr"/>
            <a:r>
              <a:rPr lang="en-US" altLang="en-US" dirty="0">
                <a:ea typeface="MS PGothic" charset="-128"/>
                <a:cs typeface="ＭＳ Ｐゴシック" charset="-128"/>
              </a:rPr>
              <a:t>What is Intelligent Systems Engineering?</a:t>
            </a:r>
          </a:p>
        </p:txBody>
      </p:sp>
      <p:sp>
        <p:nvSpPr>
          <p:cNvPr id="7170" name="Content Placeholder 2"/>
          <p:cNvSpPr>
            <a:spLocks noGrp="1"/>
          </p:cNvSpPr>
          <p:nvPr>
            <p:ph idx="1"/>
          </p:nvPr>
        </p:nvSpPr>
        <p:spPr>
          <a:xfrm>
            <a:off x="0" y="1143000"/>
            <a:ext cx="9194800" cy="4953000"/>
          </a:xfrm>
        </p:spPr>
        <p:txBody>
          <a:bodyPr/>
          <a:lstStyle/>
          <a:p>
            <a:r>
              <a:rPr lang="en-US" altLang="en-US" sz="2800" dirty="0">
                <a:ea typeface="MS PGothic" charset="-128"/>
                <a:cs typeface="ＭＳ Ｐゴシック" charset="-128"/>
              </a:rPr>
              <a:t>The practice of system design and build with </a:t>
            </a:r>
            <a:r>
              <a:rPr lang="en-US" altLang="en-US" sz="2800" b="1" dirty="0">
                <a:solidFill>
                  <a:srgbClr val="C00000"/>
                </a:solidFill>
                <a:ea typeface="MS PGothic" charset="-128"/>
                <a:cs typeface="ＭＳ Ｐゴシック" charset="-128"/>
              </a:rPr>
              <a:t>computing</a:t>
            </a:r>
            <a:r>
              <a:rPr lang="en-US" altLang="en-US" sz="2800" dirty="0">
                <a:solidFill>
                  <a:srgbClr val="C00000"/>
                </a:solidFill>
                <a:ea typeface="MS PGothic" charset="-128"/>
                <a:cs typeface="ＭＳ Ｐゴシック" charset="-128"/>
              </a:rPr>
              <a:t> </a:t>
            </a:r>
            <a:r>
              <a:rPr lang="en-US" altLang="en-US" sz="2800" dirty="0">
                <a:ea typeface="MS PGothic" charset="-128"/>
                <a:cs typeface="ＭＳ Ｐゴシック" charset="-128"/>
              </a:rPr>
              <a:t>and</a:t>
            </a:r>
            <a:r>
              <a:rPr lang="en-US" altLang="en-US" sz="2800" dirty="0">
                <a:solidFill>
                  <a:srgbClr val="C00000"/>
                </a:solidFill>
                <a:ea typeface="MS PGothic" charset="-128"/>
                <a:cs typeface="ＭＳ Ｐゴシック" charset="-128"/>
              </a:rPr>
              <a:t> </a:t>
            </a:r>
            <a:r>
              <a:rPr lang="en-US" altLang="en-US" sz="2800" b="1" dirty="0">
                <a:solidFill>
                  <a:srgbClr val="C00000"/>
                </a:solidFill>
                <a:ea typeface="MS PGothic" charset="-128"/>
                <a:cs typeface="ＭＳ Ｐゴシック" charset="-128"/>
              </a:rPr>
              <a:t>artificial intelligence </a:t>
            </a:r>
            <a:r>
              <a:rPr lang="en-US" altLang="en-US" sz="2800" dirty="0">
                <a:ea typeface="MS PGothic" charset="-128"/>
                <a:cs typeface="ＭＳ Ｐゴシック" charset="-128"/>
              </a:rPr>
              <a:t>as key components</a:t>
            </a:r>
          </a:p>
          <a:p>
            <a:r>
              <a:rPr lang="en-US" altLang="en-US" sz="2800" dirty="0">
                <a:ea typeface="MS PGothic" charset="-128"/>
                <a:cs typeface="ＭＳ Ｐゴシック" charset="-128"/>
              </a:rPr>
              <a:t>We can parse name in two ways ……</a:t>
            </a:r>
          </a:p>
          <a:p>
            <a:r>
              <a:rPr lang="en-US" altLang="en-US" sz="2800" b="1" dirty="0">
                <a:solidFill>
                  <a:srgbClr val="C00000"/>
                </a:solidFill>
                <a:ea typeface="MS PGothic" charset="-128"/>
                <a:cs typeface="ＭＳ Ｐゴシック" charset="-128"/>
              </a:rPr>
              <a:t>Intelligent Systems </a:t>
            </a:r>
            <a:r>
              <a:rPr lang="en-US" altLang="en-US" sz="2400" dirty="0">
                <a:ea typeface="MS PGothic" charset="-128"/>
                <a:cs typeface="ＭＳ Ｐゴシック" charset="-128"/>
              </a:rPr>
              <a:t>Engineering</a:t>
            </a:r>
            <a:r>
              <a:rPr lang="en-US" altLang="en-US" sz="2800" b="1" dirty="0">
                <a:ea typeface="MS PGothic" charset="-128"/>
                <a:cs typeface="ＭＳ Ｐゴシック" charset="-128"/>
              </a:rPr>
              <a:t> </a:t>
            </a:r>
            <a:r>
              <a:rPr lang="en-US" altLang="en-US" sz="2800" dirty="0">
                <a:ea typeface="MS PGothic" charset="-128"/>
                <a:cs typeface="ＭＳ Ｐゴシック" charset="-128"/>
              </a:rPr>
              <a:t>– sense their environment and act accordingly – and use machine learning, artificial intelligence with edge (small devices) and cloud computing</a:t>
            </a:r>
          </a:p>
          <a:p>
            <a:r>
              <a:rPr lang="en-US" altLang="en-US" sz="2400" dirty="0">
                <a:ea typeface="MS PGothic" charset="-128"/>
                <a:cs typeface="ＭＳ Ｐゴシック" charset="-128"/>
              </a:rPr>
              <a:t>Intelligent</a:t>
            </a:r>
            <a:r>
              <a:rPr lang="en-US" altLang="en-US" sz="2800" b="1" dirty="0">
                <a:ea typeface="MS PGothic" charset="-128"/>
                <a:cs typeface="ＭＳ Ｐゴシック" charset="-128"/>
              </a:rPr>
              <a:t> </a:t>
            </a:r>
            <a:r>
              <a:rPr lang="en-US" altLang="en-US" sz="2800" b="1" dirty="0">
                <a:solidFill>
                  <a:srgbClr val="C00000"/>
                </a:solidFill>
                <a:ea typeface="MS PGothic" charset="-128"/>
                <a:cs typeface="ＭＳ Ｐゴシック" charset="-128"/>
              </a:rPr>
              <a:t>Systems Engineering </a:t>
            </a:r>
            <a:r>
              <a:rPr lang="en-US" altLang="en-US" sz="2800" dirty="0">
                <a:ea typeface="MS PGothic" charset="-128"/>
                <a:cs typeface="ＭＳ Ｐゴシック" charset="-128"/>
              </a:rPr>
              <a:t>– design of systems that are the complex interrelation of many elements</a:t>
            </a:r>
          </a:p>
        </p:txBody>
      </p:sp>
    </p:spTree>
    <p:extLst>
      <p:ext uri="{BB962C8B-B14F-4D97-AF65-F5344CB8AC3E}">
        <p14:creationId xmlns:p14="http://schemas.microsoft.com/office/powerpoint/2010/main" val="1454123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8157" y="644525"/>
            <a:ext cx="7440490" cy="4038600"/>
          </a:xfrm>
        </p:spPr>
        <p:txBody>
          <a:bodyPr/>
          <a:lstStyle/>
          <a:p>
            <a:pPr>
              <a:buFont typeface="Arial" charset="0"/>
              <a:buChar char="•"/>
            </a:pPr>
            <a:r>
              <a:rPr lang="en-US" altLang="en-US" b="1" dirty="0">
                <a:ea typeface="MS PGothic" charset="-128"/>
              </a:rPr>
              <a:t>James Glazier;</a:t>
            </a:r>
            <a:r>
              <a:rPr lang="en-US" altLang="en-US" dirty="0">
                <a:ea typeface="MS PGothic" charset="-128"/>
              </a:rPr>
              <a:t> </a:t>
            </a:r>
            <a:r>
              <a:rPr lang="en-US" altLang="en-US" b="1" dirty="0">
                <a:ea typeface="MS PGothic" charset="-128"/>
              </a:rPr>
              <a:t>Bio-engineering: </a:t>
            </a:r>
            <a:r>
              <a:rPr lang="en-US" altLang="en-US" dirty="0">
                <a:ea typeface="MS PGothic" charset="-128"/>
              </a:rPr>
              <a:t>Biocomplexity, Virtual Tissue, toxicity.</a:t>
            </a: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MS PGothic" charset="-128"/>
              </a:rPr>
              <a:t>Judy </a:t>
            </a:r>
            <a:r>
              <a:rPr lang="en-US" altLang="en-US" b="1" dirty="0" err="1">
                <a:ea typeface="MS PGothic" charset="-128"/>
              </a:rPr>
              <a:t>Qiu</a:t>
            </a:r>
            <a:r>
              <a:rPr lang="en-US" altLang="en-US" b="1" dirty="0">
                <a:ea typeface="MS PGothic" charset="-128"/>
              </a:rPr>
              <a:t>; CE, Intelligent Systems: </a:t>
            </a:r>
            <a:r>
              <a:rPr lang="en-US" altLang="en-US" dirty="0">
                <a:ea typeface="MS PGothic" charset="-128"/>
              </a:rPr>
              <a:t>Big Data, Cloud and Parallel Computing.</a:t>
            </a:r>
            <a:br>
              <a:rPr lang="en-US" altLang="en-US" dirty="0">
                <a:ea typeface="MS PGothic" charset="-128"/>
              </a:rPr>
            </a:b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MS PGothic" charset="-128"/>
              </a:rPr>
              <a:t>Thomas Sterling</a:t>
            </a:r>
            <a:r>
              <a:rPr lang="en-US" altLang="en-US" dirty="0">
                <a:ea typeface="MS PGothic" charset="-128"/>
              </a:rPr>
              <a:t>; </a:t>
            </a:r>
            <a:r>
              <a:rPr lang="en-US" altLang="en-US" b="1" dirty="0">
                <a:ea typeface="MS PGothic" charset="-128"/>
              </a:rPr>
              <a:t>CE, CPS: </a:t>
            </a:r>
            <a:r>
              <a:rPr lang="en-US" altLang="en-US" dirty="0">
                <a:ea typeface="MS PGothic" charset="-128"/>
              </a:rPr>
              <a:t>Electrical Engineering, Extreme Scale high performance hardware/software</a:t>
            </a:r>
            <a:br>
              <a:rPr lang="en-US" altLang="en-US" dirty="0">
                <a:ea typeface="MS PGothic" charset="-128"/>
              </a:rPr>
            </a:br>
            <a:br>
              <a:rPr lang="en-US" altLang="en-US" dirty="0">
                <a:ea typeface="MS PGothic" charset="-128"/>
              </a:rPr>
            </a:br>
            <a:endParaRPr lang="en-US" dirty="0"/>
          </a:p>
          <a:p>
            <a:r>
              <a:rPr lang="en-US" b="1" dirty="0"/>
              <a:t>Clint Whaley CE; </a:t>
            </a:r>
            <a:r>
              <a:rPr lang="en-US" dirty="0"/>
              <a:t>HPC Software systems, Performance </a:t>
            </a:r>
            <a:r>
              <a:rPr lang="en-US" dirty="0" err="1"/>
              <a:t>Engy</a:t>
            </a:r>
            <a:r>
              <a:rPr lang="en-US" dirty="0"/>
              <a:t>; </a:t>
            </a:r>
            <a:r>
              <a:rPr lang="en-US" dirty="0" err="1"/>
              <a:t>Assoc</a:t>
            </a:r>
            <a:r>
              <a:rPr lang="en-US" dirty="0"/>
              <a:t> Tenured LSU, Asst. Prof UTSA, PhD CS FSU 2004; MS and Researcher CS UTK, BS Math Oklahoma. </a:t>
            </a:r>
          </a:p>
        </p:txBody>
      </p:sp>
      <p:sp>
        <p:nvSpPr>
          <p:cNvPr id="4" name="Title 1"/>
          <p:cNvSpPr>
            <a:spLocks noGrp="1"/>
          </p:cNvSpPr>
          <p:nvPr>
            <p:ph type="title"/>
          </p:nvPr>
        </p:nvSpPr>
        <p:spPr>
          <a:xfrm>
            <a:off x="1524000" y="-9525"/>
            <a:ext cx="7620000" cy="654050"/>
          </a:xfrm>
        </p:spPr>
        <p:txBody>
          <a:bodyPr/>
          <a:lstStyle/>
          <a:p>
            <a:pPr algn="ctr"/>
            <a:r>
              <a:rPr lang="en-US" altLang="en-US" dirty="0">
                <a:ea typeface="MS PGothic" charset="-128"/>
                <a:cs typeface="ＭＳ Ｐゴシック" charset="-128"/>
              </a:rPr>
              <a:t>ISE Senior Faculty </a:t>
            </a:r>
          </a:p>
        </p:txBody>
      </p:sp>
      <p:grpSp>
        <p:nvGrpSpPr>
          <p:cNvPr id="2" name="Group 1">
            <a:extLst>
              <a:ext uri="{FF2B5EF4-FFF2-40B4-BE49-F238E27FC236}">
                <a16:creationId xmlns:a16="http://schemas.microsoft.com/office/drawing/2014/main" id="{040584A1-578C-4F1C-AA85-8446021F1377}"/>
              </a:ext>
            </a:extLst>
          </p:cNvPr>
          <p:cNvGrpSpPr/>
          <p:nvPr/>
        </p:nvGrpSpPr>
        <p:grpSpPr>
          <a:xfrm>
            <a:off x="173948" y="152400"/>
            <a:ext cx="1458857" cy="6311900"/>
            <a:chOff x="202182" y="317500"/>
            <a:chExt cx="1458857" cy="6311900"/>
          </a:xfrm>
        </p:grpSpPr>
        <p:pic>
          <p:nvPicPr>
            <p:cNvPr id="1026" name="Picture 2" descr="http://www.csc.lsu.edu/~whaley/whaley13a.jpg">
              <a:extLst>
                <a:ext uri="{FF2B5EF4-FFF2-40B4-BE49-F238E27FC236}">
                  <a16:creationId xmlns:a16="http://schemas.microsoft.com/office/drawing/2014/main" id="{D03449FC-CB0B-4B2F-92A3-BE65EC97E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98" y="4724400"/>
              <a:ext cx="1343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newsinfo.iu.edu/pub/libs/images/usr/4203.jpg">
              <a:extLst>
                <a:ext uri="{FF2B5EF4-FFF2-40B4-BE49-F238E27FC236}">
                  <a16:creationId xmlns:a16="http://schemas.microsoft.com/office/drawing/2014/main" id="{3300A268-5C8D-4E91-BAF1-D4FC5D593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82" y="317500"/>
              <a:ext cx="145885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s://www.soic.indiana.edu/img/people/Sterling-Thomas-2014-09.jpg">
              <a:extLst>
                <a:ext uri="{FF2B5EF4-FFF2-40B4-BE49-F238E27FC236}">
                  <a16:creationId xmlns:a16="http://schemas.microsoft.com/office/drawing/2014/main" id="{372D9DED-A124-40BB-9F4D-6AC7967A4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92" y="3318263"/>
              <a:ext cx="1358437" cy="140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Judy  Qiu">
              <a:extLst>
                <a:ext uri="{FF2B5EF4-FFF2-40B4-BE49-F238E27FC236}">
                  <a16:creationId xmlns:a16="http://schemas.microsoft.com/office/drawing/2014/main" id="{5FAF104B-18FD-4E8F-9C42-181DA6E7F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45" y="1854198"/>
              <a:ext cx="1413730" cy="146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30093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0"/>
            <a:ext cx="9144000" cy="533400"/>
          </a:xfrm>
        </p:spPr>
        <p:txBody>
          <a:bodyPr/>
          <a:lstStyle/>
          <a:p>
            <a:pPr algn="ctr"/>
            <a:r>
              <a:rPr lang="en-US" altLang="en-US" dirty="0">
                <a:ea typeface="MS PGothic" charset="-128"/>
                <a:cs typeface="ＭＳ Ｐゴシック" charset="-128"/>
              </a:rPr>
              <a:t>ISE Faculty joining Fall 2016</a:t>
            </a:r>
          </a:p>
        </p:txBody>
      </p:sp>
      <p:sp>
        <p:nvSpPr>
          <p:cNvPr id="15362" name="Content Placeholder 2"/>
          <p:cNvSpPr>
            <a:spLocks noGrp="1"/>
          </p:cNvSpPr>
          <p:nvPr>
            <p:ph idx="1"/>
          </p:nvPr>
        </p:nvSpPr>
        <p:spPr>
          <a:xfrm>
            <a:off x="1752600" y="476250"/>
            <a:ext cx="7453313" cy="4038600"/>
          </a:xfrm>
        </p:spPr>
        <p:txBody>
          <a:bodyPr/>
          <a:lstStyle/>
          <a:p>
            <a:r>
              <a:rPr lang="en-US" altLang="en-US" b="1" dirty="0">
                <a:ea typeface="MS PGothic" charset="-128"/>
                <a:cs typeface="ＭＳ Ｐゴシック" charset="-128"/>
              </a:rPr>
              <a:t>Lei Jiang, CE: </a:t>
            </a:r>
            <a:r>
              <a:rPr lang="en-US" altLang="en-US" dirty="0">
                <a:ea typeface="MS PGothic" charset="-128"/>
                <a:cs typeface="ＭＳ Ｐゴシック" charset="-128"/>
              </a:rPr>
              <a:t>HPC hardware studies: undergraduate Computer science, masters and PhD (Pittsburgh) in Computer Engineering; industry work with AMD as Senior Design Engineer.</a:t>
            </a:r>
          </a:p>
          <a:p>
            <a:r>
              <a:rPr lang="en-US" altLang="en-US" b="1" dirty="0" err="1">
                <a:ea typeface="MS PGothic" charset="-128"/>
                <a:cs typeface="ＭＳ Ｐゴシック" charset="-128"/>
              </a:rPr>
              <a:t>Minje</a:t>
            </a:r>
            <a:r>
              <a:rPr lang="en-US" altLang="en-US" b="1" dirty="0">
                <a:ea typeface="MS PGothic" charset="-128"/>
                <a:cs typeface="ＭＳ Ｐゴシック" charset="-128"/>
              </a:rPr>
              <a:t> Kim, Intelligent Systems: </a:t>
            </a:r>
            <a:r>
              <a:rPr lang="en-US" altLang="en-US" dirty="0">
                <a:ea typeface="MS PGothic" charset="-128"/>
                <a:cs typeface="ＭＳ Ｐゴシック" charset="-128"/>
              </a:rPr>
              <a:t>signal processing &amp; machine learning in multimedia area; Undergraduate and Masters in computer engineering; PhD (UIUC) in Computer Science. </a:t>
            </a:r>
          </a:p>
          <a:p>
            <a:r>
              <a:rPr lang="en-US" altLang="en-US" b="1" dirty="0" err="1">
                <a:ea typeface="MS PGothic" charset="-128"/>
                <a:cs typeface="ＭＳ Ｐゴシック" charset="-128"/>
              </a:rPr>
              <a:t>Vikram</a:t>
            </a:r>
            <a:r>
              <a:rPr lang="en-US" altLang="en-US" b="1" dirty="0">
                <a:ea typeface="MS PGothic" charset="-128"/>
                <a:cs typeface="ＭＳ Ｐゴシック" charset="-128"/>
              </a:rPr>
              <a:t> </a:t>
            </a:r>
            <a:r>
              <a:rPr lang="en-US" altLang="en-US" b="1" dirty="0" err="1">
                <a:ea typeface="MS PGothic" charset="-128"/>
                <a:cs typeface="ＭＳ Ｐゴシック" charset="-128"/>
              </a:rPr>
              <a:t>Jadhao</a:t>
            </a:r>
            <a:r>
              <a:rPr lang="en-US" altLang="en-US" b="1" dirty="0">
                <a:ea typeface="MS PGothic" charset="-128"/>
                <a:cs typeface="ＭＳ Ｐゴシック" charset="-128"/>
              </a:rPr>
              <a:t>, </a:t>
            </a:r>
            <a:r>
              <a:rPr lang="en-US" altLang="en-US" b="1" dirty="0" err="1">
                <a:ea typeface="MS PGothic" charset="-128"/>
                <a:cs typeface="ＭＳ Ｐゴシック" charset="-128"/>
              </a:rPr>
              <a:t>Nanoengineering</a:t>
            </a:r>
            <a:r>
              <a:rPr lang="en-US" altLang="en-US" b="1" dirty="0">
                <a:ea typeface="MS PGothic" charset="-128"/>
                <a:cs typeface="ＭＳ Ｐゴシック" charset="-128"/>
              </a:rPr>
              <a:t>: </a:t>
            </a:r>
            <a:r>
              <a:rPr lang="en-US" altLang="en-US" dirty="0">
                <a:ea typeface="MS PGothic" charset="-128"/>
                <a:cs typeface="ＭＳ Ｐゴシック" charset="-128"/>
              </a:rPr>
              <a:t>using HPC simulation; Physics degrees (UIUC PhD); Postdocs in Department of Materials Science and Engineering at Northwestern, Physics at JHU</a:t>
            </a:r>
          </a:p>
          <a:p>
            <a:r>
              <a:rPr lang="en-US" altLang="en-US" b="1" dirty="0">
                <a:ea typeface="MS PGothic" charset="-128"/>
                <a:cs typeface="ＭＳ Ｐゴシック" charset="-128"/>
              </a:rPr>
              <a:t>Alexander </a:t>
            </a:r>
            <a:r>
              <a:rPr lang="en-US" altLang="en-US" b="1" dirty="0" err="1">
                <a:ea typeface="MS PGothic" charset="-128"/>
                <a:cs typeface="ＭＳ Ｐゴシック" charset="-128"/>
              </a:rPr>
              <a:t>Gumennik</a:t>
            </a:r>
            <a:r>
              <a:rPr lang="en-US" altLang="en-US" b="1" dirty="0">
                <a:ea typeface="MS PGothic" charset="-128"/>
                <a:cs typeface="ＭＳ Ｐゴシック" charset="-128"/>
              </a:rPr>
              <a:t>, </a:t>
            </a:r>
            <a:r>
              <a:rPr lang="en-US" altLang="en-US" b="1" dirty="0" err="1">
                <a:ea typeface="MS PGothic" charset="-128"/>
                <a:cs typeface="ＭＳ Ｐゴシック" charset="-128"/>
              </a:rPr>
              <a:t>Nanoengineering</a:t>
            </a:r>
            <a:r>
              <a:rPr lang="en-US" altLang="en-US" b="1" dirty="0">
                <a:ea typeface="MS PGothic" charset="-128"/>
                <a:cs typeface="ＭＳ Ｐゴシック" charset="-128"/>
              </a:rPr>
              <a:t>; </a:t>
            </a:r>
            <a:r>
              <a:rPr lang="en-US" altLang="en-US" dirty="0">
                <a:ea typeface="MS PGothic" charset="-128"/>
                <a:cs typeface="ＭＳ Ｐゴシック" charset="-128"/>
              </a:rPr>
              <a:t>Intelligent fibers and 3D printing; Physics and Math Undergraduate, Applied Physics Masters and PhD (Hebrew University), Postdoc in MIT's Department of Materials Science and Engineering, Industry Process Engineer in 3D printing startup</a:t>
            </a:r>
          </a:p>
        </p:txBody>
      </p:sp>
      <p:grpSp>
        <p:nvGrpSpPr>
          <p:cNvPr id="15363" name="Group 1"/>
          <p:cNvGrpSpPr>
            <a:grpSpLocks/>
          </p:cNvGrpSpPr>
          <p:nvPr/>
        </p:nvGrpSpPr>
        <p:grpSpPr bwMode="auto">
          <a:xfrm>
            <a:off x="215900" y="568325"/>
            <a:ext cx="1401763" cy="5445125"/>
            <a:chOff x="215503" y="567928"/>
            <a:chExt cx="1402556" cy="5446157"/>
          </a:xfrm>
        </p:grpSpPr>
        <p:pic>
          <p:nvPicPr>
            <p:cNvPr id="15364" name="Picture 5" descr="Lei J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34" y="567928"/>
              <a:ext cx="1207294" cy="12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http://minjekim.com/images/minje.jpg"/>
            <p:cNvPicPr>
              <a:picLocks noChangeAspect="1" noChangeArrowheads="1"/>
            </p:cNvPicPr>
            <p:nvPr/>
          </p:nvPicPr>
          <p:blipFill>
            <a:blip r:embed="rId3">
              <a:extLst>
                <a:ext uri="{28A0092B-C50C-407E-A947-70E740481C1C}">
                  <a14:useLocalDpi xmlns:a14="http://schemas.microsoft.com/office/drawing/2010/main" val="0"/>
                </a:ext>
              </a:extLst>
            </a:blip>
            <a:srcRect b="11000"/>
            <a:stretch>
              <a:fillRect/>
            </a:stretch>
          </p:blipFill>
          <p:spPr bwMode="auto">
            <a:xfrm>
              <a:off x="394578" y="1855930"/>
              <a:ext cx="1044406" cy="139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vikram"/>
            <p:cNvPicPr>
              <a:picLocks noChangeAspect="1" noChangeArrowheads="1"/>
            </p:cNvPicPr>
            <p:nvPr/>
          </p:nvPicPr>
          <p:blipFill>
            <a:blip r:embed="rId4">
              <a:extLst>
                <a:ext uri="{28A0092B-C50C-407E-A947-70E740481C1C}">
                  <a14:useLocalDpi xmlns:a14="http://schemas.microsoft.com/office/drawing/2010/main" val="0"/>
                </a:ext>
              </a:extLst>
            </a:blip>
            <a:srcRect t="4028" b="39005"/>
            <a:stretch>
              <a:fillRect/>
            </a:stretch>
          </p:blipFill>
          <p:spPr bwMode="auto">
            <a:xfrm>
              <a:off x="215503" y="3330918"/>
              <a:ext cx="1402556" cy="121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Alexander Gumenn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 y="4623435"/>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0"/>
            <a:ext cx="9121775" cy="533400"/>
          </a:xfrm>
        </p:spPr>
        <p:txBody>
          <a:bodyPr/>
          <a:lstStyle/>
          <a:p>
            <a:pPr algn="ctr"/>
            <a:r>
              <a:rPr lang="en-US" altLang="en-US" dirty="0">
                <a:ea typeface="MS PGothic" charset="-128"/>
                <a:cs typeface="ＭＳ Ｐゴシック" charset="-128"/>
              </a:rPr>
              <a:t>ISE Faculty joining 2016-2017</a:t>
            </a:r>
          </a:p>
        </p:txBody>
      </p:sp>
      <p:sp>
        <p:nvSpPr>
          <p:cNvPr id="16386" name="Content Placeholder 2"/>
          <p:cNvSpPr>
            <a:spLocks noGrp="1"/>
          </p:cNvSpPr>
          <p:nvPr>
            <p:ph idx="1"/>
          </p:nvPr>
        </p:nvSpPr>
        <p:spPr>
          <a:xfrm>
            <a:off x="1547813" y="609600"/>
            <a:ext cx="7573962" cy="5859463"/>
          </a:xfrm>
        </p:spPr>
        <p:txBody>
          <a:bodyPr/>
          <a:lstStyle/>
          <a:p>
            <a:r>
              <a:rPr lang="en-US" altLang="en-US" b="1" dirty="0" err="1">
                <a:ea typeface="MS PGothic" charset="-128"/>
                <a:cs typeface="ＭＳ Ｐゴシック" charset="-128"/>
              </a:rPr>
              <a:t>Eleftherios</a:t>
            </a:r>
            <a:r>
              <a:rPr lang="en-US" altLang="en-US" b="1" dirty="0">
                <a:ea typeface="MS PGothic" charset="-128"/>
                <a:cs typeface="ＭＳ Ｐゴシック" charset="-128"/>
              </a:rPr>
              <a:t> </a:t>
            </a:r>
            <a:r>
              <a:rPr lang="en-US" altLang="en-US" b="1" dirty="0" err="1">
                <a:ea typeface="MS PGothic" charset="-128"/>
                <a:cs typeface="ＭＳ Ｐゴシック" charset="-128"/>
              </a:rPr>
              <a:t>Garyfallidis</a:t>
            </a:r>
            <a:r>
              <a:rPr lang="en-US" altLang="en-US" b="1" dirty="0">
                <a:ea typeface="MS PGothic" charset="-128"/>
                <a:cs typeface="ＭＳ Ｐゴシック" charset="-128"/>
              </a:rPr>
              <a:t>, </a:t>
            </a:r>
            <a:r>
              <a:rPr lang="en-US" altLang="en-US" b="1" dirty="0" err="1">
                <a:ea typeface="MS PGothic" charset="-128"/>
                <a:cs typeface="ＭＳ Ｐゴシック" charset="-128"/>
              </a:rPr>
              <a:t>Neuroengineering</a:t>
            </a:r>
            <a:r>
              <a:rPr lang="en-US" altLang="en-US" b="1" dirty="0">
                <a:ea typeface="MS PGothic" charset="-128"/>
                <a:cs typeface="ＭＳ Ｐゴシック" charset="-128"/>
              </a:rPr>
              <a:t>: </a:t>
            </a:r>
            <a:r>
              <a:rPr lang="en-US" altLang="en-US" dirty="0">
                <a:ea typeface="MS PGothic" charset="-128"/>
                <a:cs typeface="ＭＳ Ｐゴシック" charset="-128"/>
              </a:rPr>
              <a:t>with software lab for MRI imaging; Undergraduate degree in Computer Science; Masters in Brain &amp; Mind Sciences, PhD in Cognition and Brain Sciences (Neuroscience Cambridge)</a:t>
            </a:r>
          </a:p>
          <a:p>
            <a:r>
              <a:rPr lang="en-US" altLang="en-US" b="1" dirty="0">
                <a:ea typeface="MS PGothic" charset="-128"/>
                <a:cs typeface="ＭＳ Ｐゴシック" charset="-128"/>
              </a:rPr>
              <a:t>Maria </a:t>
            </a:r>
            <a:r>
              <a:rPr lang="en-US" altLang="en-US" b="1" dirty="0" err="1">
                <a:ea typeface="MS PGothic" charset="-128"/>
                <a:cs typeface="ＭＳ Ｐゴシック" charset="-128"/>
              </a:rPr>
              <a:t>Bondesson</a:t>
            </a:r>
            <a:r>
              <a:rPr lang="en-US" altLang="en-US" b="1" dirty="0">
                <a:ea typeface="MS PGothic" charset="-128"/>
                <a:cs typeface="ＭＳ Ｐゴシック" charset="-128"/>
              </a:rPr>
              <a:t>-Bolin, Bioengineering: </a:t>
            </a:r>
            <a:r>
              <a:rPr lang="en-US" altLang="en-US" dirty="0">
                <a:ea typeface="MS PGothic" charset="-128"/>
                <a:cs typeface="ＭＳ Ｐゴシック" charset="-128"/>
              </a:rPr>
              <a:t>Systems biology and computational toxicology and experimental imaging analysis; Undergraduate degree in biology, PhD and research position in Department of Cell and Molecular Biology </a:t>
            </a:r>
            <a:r>
              <a:rPr lang="en-US" altLang="en-US" dirty="0" err="1">
                <a:ea typeface="MS PGothic" charset="-128"/>
                <a:cs typeface="ＭＳ Ｐゴシック" charset="-128"/>
              </a:rPr>
              <a:t>Karolinska</a:t>
            </a:r>
            <a:r>
              <a:rPr lang="en-US" altLang="en-US" dirty="0">
                <a:ea typeface="MS PGothic" charset="-128"/>
                <a:cs typeface="ＭＳ Ｐゴシック" charset="-128"/>
              </a:rPr>
              <a:t> </a:t>
            </a:r>
            <a:r>
              <a:rPr lang="en-US" altLang="en-US" dirty="0" err="1">
                <a:ea typeface="MS PGothic" charset="-128"/>
                <a:cs typeface="ＭＳ Ｐゴシック" charset="-128"/>
              </a:rPr>
              <a:t>Institutet</a:t>
            </a:r>
            <a:r>
              <a:rPr lang="en-US" altLang="en-US" dirty="0">
                <a:ea typeface="MS PGothic" charset="-128"/>
                <a:cs typeface="ＭＳ Ｐゴシック" charset="-128"/>
              </a:rPr>
              <a:t>, Sweden</a:t>
            </a:r>
          </a:p>
          <a:p>
            <a:r>
              <a:rPr lang="en-US" altLang="en-US" b="1" dirty="0">
                <a:ea typeface="MS PGothic" charset="-128"/>
                <a:cs typeface="ＭＳ Ｐゴシック" charset="-128"/>
              </a:rPr>
              <a:t>Paul Macklin, Bioengineering: </a:t>
            </a:r>
            <a:r>
              <a:rPr lang="en-US" altLang="en-US" dirty="0">
                <a:ea typeface="MS PGothic" charset="-128"/>
                <a:cs typeface="ＭＳ Ｐゴシック" charset="-128"/>
              </a:rPr>
              <a:t>Modeling and data analysis for medical applications including cancer; Undergraduate degree in Mathematics, Graduate degrees in Industrial, Computational and Applied Mathematics (PhD, UC Irvine)</a:t>
            </a:r>
          </a:p>
        </p:txBody>
      </p:sp>
      <p:pic>
        <p:nvPicPr>
          <p:cNvPr id="163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3475038"/>
            <a:ext cx="126523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2" descr="https://gm1.ggpht.com/JJmdFxPKY3HvvdzZPF3m9xsZ2ikFnPldr58SHTfwNiaPuquX_sE6hKWw9n0SC6BgNKWXdiutCGpD6rmYgECLbjYfP3ygJNBUk6JBMbOz_tvFxj7xvYr2g2dCbAzWLsDmcVdG25lMVJIuoi_D8HYhlxpeJCw-vCzJAFjcESZqJhjXM7hC5Tdi_o68QDKh8b2RoH2eAI6jLEIoXJfxn4YHPCiXicHYxtx3SA4ZNYcCr6qZd4T326nHwdkFVtNMu1QL-m_6LitbRDp_yFIsR7V42b9RnGFf6I-4_kwbh3zXYB47-4Dhm7z4Oy-UbjDRiyyMQt2MR6q4b-r9XFyE0cu1OVQxHbcH4Vl4N8SCof3l1vGSAjWmDAWVO1P-k1gj4hF4woWpgzAPdHyvk842zYuNPjmYiiSCAmaG3ag5qcVXLR_G9DnFFsiddFg51X4cdcKfCULPEfjwKuVrPgU2VJ4BdDMwfjREF1TH6ucBbUPRAOqa27z8m0w89h7aol5CHB5uF2BTvI04LNH8vwg2rbQOqOQZDzyfQIIyxMywDrTQ658wyu1M8Cr55bHB9PbkcPNNOy7RUS2jtaeDvq72VP1H436tVJy0iqaDzx6a41nehaoa8pcsT0zs7KKDKKkAno8M-2yNF59NCLGZO-1EZOCODFpmcsmaWbhHmOMn_faVbtb2dEwMSGaIM13pprvF7eZQvBIijtSQDt9stHWV=w450-h578-l75-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057400"/>
            <a:ext cx="10683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6" descr="https://www.soic.indiana.edu/img/people/Garyfallidis-Eleftherios-2016-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09600"/>
            <a:ext cx="14049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BDEA-800A-445A-B159-C112D792F0FE}"/>
              </a:ext>
            </a:extLst>
          </p:cNvPr>
          <p:cNvSpPr>
            <a:spLocks noGrp="1"/>
          </p:cNvSpPr>
          <p:nvPr>
            <p:ph type="title"/>
          </p:nvPr>
        </p:nvSpPr>
        <p:spPr>
          <a:xfrm>
            <a:off x="325438" y="0"/>
            <a:ext cx="8382000" cy="700882"/>
          </a:xfrm>
        </p:spPr>
        <p:txBody>
          <a:bodyPr/>
          <a:lstStyle/>
          <a:p>
            <a:r>
              <a:rPr lang="en-US" dirty="0"/>
              <a:t>ISE Faculty joining 2017-2018</a:t>
            </a:r>
          </a:p>
        </p:txBody>
      </p:sp>
      <p:sp>
        <p:nvSpPr>
          <p:cNvPr id="3" name="Content Placeholder 2">
            <a:extLst>
              <a:ext uri="{FF2B5EF4-FFF2-40B4-BE49-F238E27FC236}">
                <a16:creationId xmlns:a16="http://schemas.microsoft.com/office/drawing/2014/main" id="{CB0E3A3D-1D1B-41C9-96F5-1B0CAA1AE067}"/>
              </a:ext>
            </a:extLst>
          </p:cNvPr>
          <p:cNvSpPr>
            <a:spLocks noGrp="1"/>
          </p:cNvSpPr>
          <p:nvPr>
            <p:ph idx="1"/>
          </p:nvPr>
        </p:nvSpPr>
        <p:spPr>
          <a:xfrm>
            <a:off x="1468438" y="700882"/>
            <a:ext cx="7685087" cy="5105400"/>
          </a:xfrm>
        </p:spPr>
        <p:txBody>
          <a:bodyPr/>
          <a:lstStyle/>
          <a:p>
            <a:r>
              <a:rPr lang="en-US" b="1" dirty="0" err="1"/>
              <a:t>Lantao</a:t>
            </a:r>
            <a:r>
              <a:rPr lang="en-US" b="1" dirty="0"/>
              <a:t> Liu; CPS, </a:t>
            </a:r>
            <a:r>
              <a:rPr lang="en-US" b="1" dirty="0" err="1"/>
              <a:t>Env</a:t>
            </a:r>
            <a:r>
              <a:rPr lang="en-US" b="1" dirty="0"/>
              <a:t>: </a:t>
            </a:r>
            <a:r>
              <a:rPr lang="en-US" dirty="0"/>
              <a:t>Planning, decision-making, and machine learning methods for autonomous robots; Postdoc USC and CMU Robotics. PhD </a:t>
            </a:r>
            <a:r>
              <a:rPr lang="en-US" dirty="0" err="1"/>
              <a:t>CS&amp;Eng</a:t>
            </a:r>
            <a:r>
              <a:rPr lang="en-US" dirty="0"/>
              <a:t> Texas A&amp;M. BS Control China. </a:t>
            </a:r>
            <a:br>
              <a:rPr lang="en-US" dirty="0"/>
            </a:br>
            <a:endParaRPr lang="en-US" dirty="0"/>
          </a:p>
          <a:p>
            <a:r>
              <a:rPr lang="en-US" b="1" dirty="0" err="1"/>
              <a:t>Eatai</a:t>
            </a:r>
            <a:r>
              <a:rPr lang="en-US" b="1" dirty="0"/>
              <a:t> Roth; Neuro, CPS: </a:t>
            </a:r>
            <a:r>
              <a:rPr lang="en-US" dirty="0"/>
              <a:t>Animal-robot flight analogies. reverse engineers intelligent (living) systems with a focus on cyber-physical interactions; Postdoc Seattle, PhD Mech </a:t>
            </a:r>
            <a:r>
              <a:rPr lang="en-US" dirty="0" err="1"/>
              <a:t>Engy</a:t>
            </a:r>
            <a:r>
              <a:rPr lang="en-US" dirty="0"/>
              <a:t>, BS Mech </a:t>
            </a:r>
            <a:r>
              <a:rPr lang="en-US" dirty="0" err="1"/>
              <a:t>Engy</a:t>
            </a:r>
            <a:r>
              <a:rPr lang="en-US" dirty="0"/>
              <a:t> Pitt, BS Fine Arts Wash U St. Louis 2001. </a:t>
            </a:r>
          </a:p>
          <a:p>
            <a:r>
              <a:rPr lang="en-US" b="1" dirty="0"/>
              <a:t>Greg Lewis; Bio, CPS: </a:t>
            </a:r>
            <a:r>
              <a:rPr lang="en-US" dirty="0"/>
              <a:t>Wearables, work with Kinsey Institute; Asst. Prof. Psychiatry UNC-Chapel Hill, PhD University of Illinois Chicago, B.A., Psychology UNC-Chapel Hill.</a:t>
            </a:r>
          </a:p>
          <a:p>
            <a:r>
              <a:rPr lang="en-US" b="1" dirty="0"/>
              <a:t>Feng Guo; Bio, Nano: </a:t>
            </a:r>
            <a:r>
              <a:rPr lang="en-US" dirty="0"/>
              <a:t>Acoustic tweezers. biomedical devices, and instruments for apps ranging from Single Cell Analysis and Prenatal Diagnostics to Virology and Neuroscience; Postdoc Stanford, Engineering Science and Mechanics Ph.D. PSU; B.S. Physics, Wuhan 2007. hindex 20. </a:t>
            </a:r>
          </a:p>
          <a:p>
            <a:endParaRPr lang="en-US" dirty="0"/>
          </a:p>
          <a:p>
            <a:endParaRPr lang="en-US" dirty="0"/>
          </a:p>
        </p:txBody>
      </p:sp>
      <p:pic>
        <p:nvPicPr>
          <p:cNvPr id="2050" name="Picture 2" descr="Image result for greg lewis unc">
            <a:extLst>
              <a:ext uri="{FF2B5EF4-FFF2-40B4-BE49-F238E27FC236}">
                <a16:creationId xmlns:a16="http://schemas.microsoft.com/office/drawing/2014/main" id="{D8EA5397-5789-4E47-8D53-250C8AFC6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3544888"/>
            <a:ext cx="1331912" cy="13319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atairoth.com/wp-content/uploads/2016/11/Eatai-004.jpg">
            <a:extLst>
              <a:ext uri="{FF2B5EF4-FFF2-40B4-BE49-F238E27FC236}">
                <a16:creationId xmlns:a16="http://schemas.microsoft.com/office/drawing/2014/main" id="{B72855F0-BF2C-44E3-8B4D-7293E5A4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2153444"/>
            <a:ext cx="13811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EFB168-7021-401B-80DE-54FAF462EAB9}"/>
              </a:ext>
            </a:extLst>
          </p:cNvPr>
          <p:cNvPicPr>
            <a:picLocks noChangeAspect="1"/>
          </p:cNvPicPr>
          <p:nvPr/>
        </p:nvPicPr>
        <p:blipFill>
          <a:blip r:embed="rId4"/>
          <a:stretch>
            <a:fillRect/>
          </a:stretch>
        </p:blipFill>
        <p:spPr>
          <a:xfrm>
            <a:off x="16670" y="700882"/>
            <a:ext cx="1442243" cy="1442243"/>
          </a:xfrm>
          <a:prstGeom prst="rect">
            <a:avLst/>
          </a:prstGeom>
        </p:spPr>
      </p:pic>
      <p:pic>
        <p:nvPicPr>
          <p:cNvPr id="8" name="Picture 4" descr="Feng Guo">
            <a:extLst>
              <a:ext uri="{FF2B5EF4-FFF2-40B4-BE49-F238E27FC236}">
                <a16:creationId xmlns:a16="http://schemas.microsoft.com/office/drawing/2014/main" id="{1B9BFEE6-CD4C-4553-9F34-D676F2DAE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4887119"/>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3A08-B325-46C2-9429-767FF93F2AB2}"/>
              </a:ext>
            </a:extLst>
          </p:cNvPr>
          <p:cNvSpPr>
            <a:spLocks noGrp="1"/>
          </p:cNvSpPr>
          <p:nvPr>
            <p:ph type="title"/>
          </p:nvPr>
        </p:nvSpPr>
        <p:spPr>
          <a:xfrm>
            <a:off x="325438" y="0"/>
            <a:ext cx="8382000" cy="762000"/>
          </a:xfrm>
        </p:spPr>
        <p:txBody>
          <a:bodyPr/>
          <a:lstStyle/>
          <a:p>
            <a:r>
              <a:rPr lang="en-US" dirty="0"/>
              <a:t>ISE PhD Program</a:t>
            </a:r>
          </a:p>
        </p:txBody>
      </p:sp>
      <p:sp>
        <p:nvSpPr>
          <p:cNvPr id="3" name="Content Placeholder 2">
            <a:extLst>
              <a:ext uri="{FF2B5EF4-FFF2-40B4-BE49-F238E27FC236}">
                <a16:creationId xmlns:a16="http://schemas.microsoft.com/office/drawing/2014/main" id="{225D3936-72EA-482F-9918-5831F0CBB25F}"/>
              </a:ext>
            </a:extLst>
          </p:cNvPr>
          <p:cNvSpPr>
            <a:spLocks noGrp="1"/>
          </p:cNvSpPr>
          <p:nvPr>
            <p:ph idx="1"/>
          </p:nvPr>
        </p:nvSpPr>
        <p:spPr>
          <a:xfrm>
            <a:off x="325438" y="1143000"/>
            <a:ext cx="8380412" cy="4038600"/>
          </a:xfrm>
        </p:spPr>
        <p:txBody>
          <a:bodyPr/>
          <a:lstStyle/>
          <a:p>
            <a:r>
              <a:rPr lang="en-US" dirty="0"/>
              <a:t>7 Tracks</a:t>
            </a:r>
          </a:p>
          <a:p>
            <a:r>
              <a:rPr lang="en-US" dirty="0"/>
              <a:t>43 students Fall 2017</a:t>
            </a:r>
          </a:p>
          <a:p>
            <a:pPr lvl="1"/>
            <a:r>
              <a:rPr lang="en-US" dirty="0"/>
              <a:t>22 CE; 8 CPS; 3 ISE (Intelligent Systems); 5 Bio; 1 Nano; 3 Neuro; 1 Environmental</a:t>
            </a:r>
          </a:p>
          <a:p>
            <a:r>
              <a:rPr lang="en-US" dirty="0"/>
              <a:t>Degree requires a total of 90 Credits</a:t>
            </a:r>
          </a:p>
          <a:p>
            <a:r>
              <a:rPr lang="en-US" dirty="0"/>
              <a:t>9 credits minor inside or outside ISE </a:t>
            </a:r>
          </a:p>
          <a:p>
            <a:r>
              <a:rPr lang="en-US" dirty="0"/>
              <a:t>24 credits major in Engineering</a:t>
            </a:r>
          </a:p>
          <a:p>
            <a:pPr lvl="1"/>
            <a:r>
              <a:rPr lang="en-US" dirty="0"/>
              <a:t>3 credit E500 Introduction to ISE</a:t>
            </a:r>
          </a:p>
          <a:p>
            <a:pPr lvl="1"/>
            <a:r>
              <a:rPr lang="en-US" dirty="0"/>
              <a:t>3 credits introduction to track E501-507</a:t>
            </a:r>
          </a:p>
          <a:p>
            <a:pPr lvl="1"/>
            <a:r>
              <a:rPr lang="en-US" dirty="0"/>
              <a:t>9 credits major</a:t>
            </a:r>
          </a:p>
          <a:p>
            <a:pPr lvl="1"/>
            <a:r>
              <a:rPr lang="en-US" dirty="0"/>
              <a:t>9 other engineering credits</a:t>
            </a:r>
          </a:p>
          <a:p>
            <a:r>
              <a:rPr lang="en-US" dirty="0"/>
              <a:t>Qualifying exam customized by committee and could involve writing a quality professional paper and an oral exam</a:t>
            </a:r>
          </a:p>
        </p:txBody>
      </p:sp>
    </p:spTree>
    <p:extLst>
      <p:ext uri="{BB962C8B-B14F-4D97-AF65-F5344CB8AC3E}">
        <p14:creationId xmlns:p14="http://schemas.microsoft.com/office/powerpoint/2010/main" val="41313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28A7-E997-4038-9EB8-C4175329C5EB}"/>
              </a:ext>
            </a:extLst>
          </p:cNvPr>
          <p:cNvSpPr>
            <a:spLocks noGrp="1"/>
          </p:cNvSpPr>
          <p:nvPr>
            <p:ph type="title"/>
          </p:nvPr>
        </p:nvSpPr>
        <p:spPr>
          <a:xfrm>
            <a:off x="306388" y="0"/>
            <a:ext cx="8382000" cy="990600"/>
          </a:xfrm>
        </p:spPr>
        <p:txBody>
          <a:bodyPr/>
          <a:lstStyle/>
          <a:p>
            <a:r>
              <a:rPr lang="en-US" dirty="0"/>
              <a:t>ISE Masters of Science Program</a:t>
            </a:r>
          </a:p>
        </p:txBody>
      </p:sp>
      <p:sp>
        <p:nvSpPr>
          <p:cNvPr id="3" name="Content Placeholder 2">
            <a:extLst>
              <a:ext uri="{FF2B5EF4-FFF2-40B4-BE49-F238E27FC236}">
                <a16:creationId xmlns:a16="http://schemas.microsoft.com/office/drawing/2014/main" id="{3254BDC8-D724-47C7-85CE-2B78E7C3E3D0}"/>
              </a:ext>
            </a:extLst>
          </p:cNvPr>
          <p:cNvSpPr>
            <a:spLocks noGrp="1"/>
          </p:cNvSpPr>
          <p:nvPr>
            <p:ph idx="1"/>
          </p:nvPr>
        </p:nvSpPr>
        <p:spPr>
          <a:xfrm>
            <a:off x="76200" y="1336675"/>
            <a:ext cx="8991600" cy="4038600"/>
          </a:xfrm>
        </p:spPr>
        <p:txBody>
          <a:bodyPr/>
          <a:lstStyle/>
          <a:p>
            <a:r>
              <a:rPr lang="en-US" dirty="0"/>
              <a:t>Expected to Offer Spring 2018</a:t>
            </a:r>
          </a:p>
          <a:p>
            <a:r>
              <a:rPr lang="en-US" dirty="0"/>
              <a:t>30 Credits in Traditional or Accelerated mode</a:t>
            </a:r>
          </a:p>
          <a:p>
            <a:r>
              <a:rPr lang="en-US" dirty="0"/>
              <a:t>Accelerated Masters (4+1) shares 12 credits of graduate courses between both Bachelor’s and Master’s plans of study</a:t>
            </a:r>
          </a:p>
          <a:p>
            <a:r>
              <a:rPr lang="en-US" dirty="0"/>
              <a:t>4 Paradigms: one of coursework, internship, project and research (typically for students aiming at PhD) chosen by students. </a:t>
            </a:r>
          </a:p>
          <a:p>
            <a:pPr lvl="1"/>
            <a:r>
              <a:rPr lang="en-US" dirty="0"/>
              <a:t>The last 3 involving </a:t>
            </a:r>
            <a:r>
              <a:rPr lang="en-US" b="1" dirty="0"/>
              <a:t>6-9 credits </a:t>
            </a:r>
            <a:r>
              <a:rPr lang="en-US" dirty="0"/>
              <a:t>of internship, Project work or Research</a:t>
            </a:r>
          </a:p>
          <a:p>
            <a:r>
              <a:rPr lang="en-US" dirty="0"/>
              <a:t>All students must take </a:t>
            </a:r>
            <a:r>
              <a:rPr lang="en-US" b="1" dirty="0"/>
              <a:t>15 credits </a:t>
            </a:r>
            <a:r>
              <a:rPr lang="en-US" dirty="0"/>
              <a:t>of graduate level ISE courses</a:t>
            </a:r>
          </a:p>
          <a:p>
            <a:r>
              <a:rPr lang="en-US" dirty="0"/>
              <a:t>There is general core (E500-507), computing core, math methods core (can place out) and a core for each track. Track core is 2 courses (6 credits)</a:t>
            </a:r>
          </a:p>
          <a:p>
            <a:r>
              <a:rPr lang="en-US" dirty="0"/>
              <a:t>Remaining credits are electives</a:t>
            </a:r>
          </a:p>
          <a:p>
            <a:endParaRPr lang="en-US" dirty="0"/>
          </a:p>
        </p:txBody>
      </p:sp>
    </p:spTree>
    <p:extLst>
      <p:ext uri="{BB962C8B-B14F-4D97-AF65-F5344CB8AC3E}">
        <p14:creationId xmlns:p14="http://schemas.microsoft.com/office/powerpoint/2010/main" val="1090945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990600"/>
            <a:ext cx="3314700" cy="2209800"/>
          </a:xfrm>
          <a:prstGeom prst="rect">
            <a:avLst/>
          </a:prstGeom>
        </p:spPr>
      </p:pic>
      <p:sp>
        <p:nvSpPr>
          <p:cNvPr id="2" name="Title 1"/>
          <p:cNvSpPr>
            <a:spLocks noGrp="1"/>
          </p:cNvSpPr>
          <p:nvPr>
            <p:ph type="title"/>
          </p:nvPr>
        </p:nvSpPr>
        <p:spPr>
          <a:xfrm>
            <a:off x="304800" y="76200"/>
            <a:ext cx="8382000" cy="1143000"/>
          </a:xfrm>
        </p:spPr>
        <p:txBody>
          <a:bodyPr/>
          <a:lstStyle/>
          <a:p>
            <a:r>
              <a:rPr lang="en-US" dirty="0"/>
              <a:t>Questions?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610" y="922655"/>
            <a:ext cx="5105400" cy="51054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48200" y="279783"/>
            <a:ext cx="4267200" cy="2844417"/>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57200" y="2743200"/>
            <a:ext cx="3200400" cy="3200400"/>
          </a:xfrm>
          <a:prstGeom prst="rect">
            <a:avLst/>
          </a:prstGeom>
        </p:spPr>
      </p:pic>
    </p:spTree>
    <p:extLst>
      <p:ext uri="{BB962C8B-B14F-4D97-AF65-F5344CB8AC3E}">
        <p14:creationId xmlns:p14="http://schemas.microsoft.com/office/powerpoint/2010/main" val="38271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304800" y="152400"/>
            <a:ext cx="8382000" cy="990600"/>
          </a:xfrm>
        </p:spPr>
        <p:txBody>
          <a:bodyPr/>
          <a:lstStyle/>
          <a:p>
            <a:pPr algn="ctr"/>
            <a:r>
              <a:rPr lang="en-US" altLang="en-US" dirty="0">
                <a:ea typeface="MS PGothic" charset="-128"/>
                <a:cs typeface="ＭＳ Ｐゴシック" charset="-128"/>
              </a:rPr>
              <a:t>What is Intelligent Systems Engineering?</a:t>
            </a:r>
          </a:p>
        </p:txBody>
      </p:sp>
      <p:sp>
        <p:nvSpPr>
          <p:cNvPr id="7170" name="Content Placeholder 2"/>
          <p:cNvSpPr>
            <a:spLocks noGrp="1"/>
          </p:cNvSpPr>
          <p:nvPr>
            <p:ph idx="1"/>
          </p:nvPr>
        </p:nvSpPr>
        <p:spPr>
          <a:xfrm>
            <a:off x="0" y="990600"/>
            <a:ext cx="9194800" cy="4953000"/>
          </a:xfrm>
        </p:spPr>
        <p:txBody>
          <a:bodyPr/>
          <a:lstStyle/>
          <a:p>
            <a:pPr marL="0" indent="0">
              <a:buFontTx/>
              <a:buNone/>
            </a:pPr>
            <a:endParaRPr lang="en-US" altLang="en-US" dirty="0">
              <a:ea typeface="MS PGothic" charset="-128"/>
              <a:cs typeface="ＭＳ Ｐゴシック" charset="-128"/>
            </a:endParaRPr>
          </a:p>
          <a:p>
            <a:pPr marL="0" indent="0">
              <a:spcBef>
                <a:spcPts val="0"/>
              </a:spcBef>
              <a:buFontTx/>
              <a:buNone/>
            </a:pPr>
            <a:r>
              <a:rPr lang="en-US" altLang="en-US" dirty="0">
                <a:ea typeface="MS PGothic" charset="-128"/>
                <a:cs typeface="ＭＳ Ｐゴシック" charset="-128"/>
              </a:rPr>
              <a:t>We define “Intelligent Systems” as fully-engineered systems -- from the raw hardware and embedded systems, through signal processing and the transformation of data into decisions and/or knowledge. </a:t>
            </a:r>
          </a:p>
          <a:p>
            <a:pPr marL="0" indent="0">
              <a:spcBef>
                <a:spcPts val="0"/>
              </a:spcBef>
              <a:buFontTx/>
              <a:buNone/>
            </a:pPr>
            <a:endParaRPr lang="en-US" altLang="en-US" dirty="0">
              <a:ea typeface="MS PGothic" charset="-128"/>
              <a:cs typeface="ＭＳ Ｐゴシック" charset="-128"/>
            </a:endParaRPr>
          </a:p>
          <a:p>
            <a:pPr marL="0" indent="0">
              <a:spcBef>
                <a:spcPts val="0"/>
              </a:spcBef>
              <a:buFontTx/>
              <a:buNone/>
            </a:pPr>
            <a:r>
              <a:rPr lang="en-US" altLang="en-US" dirty="0">
                <a:ea typeface="MS PGothic" charset="-128"/>
                <a:cs typeface="ＭＳ Ｐゴシック" charset="-128"/>
              </a:rPr>
              <a:t>Creating a new program ab initio offers us the opportunity to focus on a modern set of engineering topics, namely those that involve intelligent systems, as realized with embedded computing components combined with sophisticated data interpretation. </a:t>
            </a:r>
          </a:p>
          <a:p>
            <a:pPr marL="0" indent="0">
              <a:spcBef>
                <a:spcPts val="0"/>
              </a:spcBef>
              <a:buFontTx/>
              <a:buNone/>
            </a:pPr>
            <a:endParaRPr lang="en-US" altLang="en-US" dirty="0">
              <a:ea typeface="MS PGothic" charset="-128"/>
              <a:cs typeface="ＭＳ Ｐゴシック" charset="-128"/>
            </a:endParaRPr>
          </a:p>
          <a:p>
            <a:pPr marL="0" indent="0">
              <a:spcBef>
                <a:spcPts val="0"/>
              </a:spcBef>
              <a:buFontTx/>
              <a:buNone/>
            </a:pPr>
            <a:r>
              <a:rPr lang="en-US" altLang="en-US" dirty="0">
                <a:ea typeface="MS PGothic" charset="-128"/>
                <a:cs typeface="ＭＳ Ｐゴシック" charset="-128"/>
              </a:rPr>
              <a:t>This program will train students in the practical engineering of systems with an emphasis on hands-on designing, simulating and building systems. Graduates who are prepared with this core set of workforce-aligned skills will be in high demand for careers.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idx="4294967295"/>
          </p:nvPr>
        </p:nvSpPr>
        <p:spPr>
          <a:xfrm>
            <a:off x="304800" y="609600"/>
            <a:ext cx="8382000" cy="1143000"/>
          </a:xfrm>
        </p:spPr>
        <p:txBody>
          <a:bodyPr/>
          <a:lstStyle/>
          <a:p>
            <a:r>
              <a:rPr lang="en-US" altLang="en-US" sz="3600" dirty="0">
                <a:ea typeface="MS PGothic" charset="-128"/>
                <a:cs typeface="ＭＳ Ｐゴシック" charset="-128"/>
              </a:rPr>
              <a:t>Intelligent Systems</a:t>
            </a:r>
            <a:br>
              <a:rPr lang="en-US" altLang="en-US" sz="3600" dirty="0">
                <a:ea typeface="MS PGothic" charset="-128"/>
                <a:cs typeface="ＭＳ Ｐゴシック" charset="-128"/>
              </a:rPr>
            </a:br>
            <a:r>
              <a:rPr lang="en-US" altLang="en-US" sz="3600" dirty="0">
                <a:ea typeface="MS PGothic" charset="-128"/>
                <a:cs typeface="ＭＳ Ｐゴシック" charset="-128"/>
              </a:rPr>
              <a:t>Engineering </a:t>
            </a:r>
            <a:br>
              <a:rPr lang="en-US" altLang="en-US" sz="3600" dirty="0">
                <a:ea typeface="MS PGothic" charset="-128"/>
                <a:cs typeface="ＭＳ Ｐゴシック" charset="-128"/>
              </a:rPr>
            </a:br>
            <a:r>
              <a:rPr lang="en-US" altLang="en-US" sz="3600" dirty="0">
                <a:ea typeface="MS PGothic" charset="-128"/>
                <a:cs typeface="ＭＳ Ｐゴシック" charset="-128"/>
              </a:rPr>
              <a:t>Structure</a:t>
            </a:r>
            <a:endParaRPr lang="en-US" altLang="en-US" dirty="0">
              <a:ea typeface="MS PGothic" charset="-128"/>
              <a:cs typeface="ＭＳ Ｐゴシック" charset="-128"/>
            </a:endParaRPr>
          </a:p>
        </p:txBody>
      </p:sp>
      <p:pic>
        <p:nvPicPr>
          <p:cNvPr id="2" name="Picture 1">
            <a:extLst>
              <a:ext uri="{FF2B5EF4-FFF2-40B4-BE49-F238E27FC236}">
                <a16:creationId xmlns:a16="http://schemas.microsoft.com/office/drawing/2014/main" id="{EEF3D0F1-E239-4F68-A607-9D2A772B199F}"/>
              </a:ext>
            </a:extLst>
          </p:cNvPr>
          <p:cNvPicPr>
            <a:picLocks noChangeAspect="1"/>
          </p:cNvPicPr>
          <p:nvPr/>
        </p:nvPicPr>
        <p:blipFill>
          <a:blip r:embed="rId2"/>
          <a:stretch>
            <a:fillRect/>
          </a:stretch>
        </p:blipFill>
        <p:spPr>
          <a:xfrm>
            <a:off x="3473375" y="0"/>
            <a:ext cx="5707068" cy="609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0" y="0"/>
            <a:ext cx="8688388" cy="990600"/>
          </a:xfrm>
        </p:spPr>
        <p:txBody>
          <a:bodyPr/>
          <a:lstStyle/>
          <a:p>
            <a:pPr algn="ctr"/>
            <a:r>
              <a:rPr lang="en-US" altLang="en-US" dirty="0">
                <a:ea typeface="MS PGothic" charset="-128"/>
                <a:cs typeface="ＭＳ Ｐゴシック" charset="-128"/>
              </a:rPr>
              <a:t>What is Intelligent Systems Engineering?</a:t>
            </a:r>
          </a:p>
        </p:txBody>
      </p:sp>
      <p:sp>
        <p:nvSpPr>
          <p:cNvPr id="7170" name="Content Placeholder 2"/>
          <p:cNvSpPr>
            <a:spLocks noGrp="1"/>
          </p:cNvSpPr>
          <p:nvPr>
            <p:ph idx="1"/>
          </p:nvPr>
        </p:nvSpPr>
        <p:spPr>
          <a:xfrm>
            <a:off x="-50800" y="762000"/>
            <a:ext cx="9194800" cy="4953000"/>
          </a:xfrm>
        </p:spPr>
        <p:txBody>
          <a:bodyPr/>
          <a:lstStyle/>
          <a:p>
            <a:r>
              <a:rPr lang="en-US" altLang="en-US" sz="3200" i="1" dirty="0">
                <a:ea typeface="MS PGothic" charset="-128"/>
                <a:cs typeface="ＭＳ Ｐゴシック" charset="-128"/>
              </a:rPr>
              <a:t>From the </a:t>
            </a:r>
            <a:r>
              <a:rPr lang="en-US" altLang="en-US" sz="3200" i="1" dirty="0">
                <a:solidFill>
                  <a:srgbClr val="C00000"/>
                </a:solidFill>
                <a:ea typeface="MS PGothic" charset="-128"/>
                <a:cs typeface="ＭＳ Ｐゴシック" charset="-128"/>
              </a:rPr>
              <a:t>small</a:t>
            </a:r>
            <a:r>
              <a:rPr lang="en-US" altLang="en-US" sz="3200" i="1" dirty="0">
                <a:ea typeface="MS PGothic" charset="-128"/>
                <a:cs typeface="ＭＳ Ｐゴシック" charset="-128"/>
              </a:rPr>
              <a:t> to the </a:t>
            </a:r>
            <a:r>
              <a:rPr lang="en-US" altLang="en-US" sz="3200" i="1" dirty="0">
                <a:solidFill>
                  <a:srgbClr val="C00000"/>
                </a:solidFill>
                <a:ea typeface="MS PGothic" charset="-128"/>
                <a:cs typeface="ＭＳ Ｐゴシック" charset="-128"/>
              </a:rPr>
              <a:t>large</a:t>
            </a:r>
            <a:endParaRPr lang="en-US" altLang="en-US" sz="2400" i="1" dirty="0">
              <a:solidFill>
                <a:srgbClr val="C00000"/>
              </a:solidFill>
              <a:ea typeface="MS PGothic" charset="-128"/>
              <a:cs typeface="ＭＳ Ｐゴシック" charset="-128"/>
            </a:endParaRPr>
          </a:p>
          <a:p>
            <a:r>
              <a:rPr lang="en-US" altLang="en-US" sz="2400" b="1" dirty="0">
                <a:ea typeface="MS PGothic" charset="-128"/>
                <a:cs typeface="ＭＳ Ｐゴシック" charset="-128"/>
              </a:rPr>
              <a:t>Edge Computing: Embedded Systems and Nanoscale Sensors </a:t>
            </a:r>
            <a:r>
              <a:rPr lang="en-US" altLang="en-US" sz="2400" dirty="0">
                <a:ea typeface="MS PGothic" charset="-128"/>
                <a:cs typeface="ＭＳ Ｐゴシック" charset="-128"/>
              </a:rPr>
              <a:t>– computing and sensing will be ubiquitous as we move toward smart homes, smart cities and smart transportation, with computing and intelligent systems helping us lead healthier lives</a:t>
            </a:r>
          </a:p>
          <a:p>
            <a:r>
              <a:rPr lang="en-US" altLang="en-US" sz="2400" b="1" dirty="0">
                <a:ea typeface="MS PGothic" charset="-128"/>
                <a:cs typeface="ＭＳ Ｐゴシック" charset="-128"/>
              </a:rPr>
              <a:t>Cloud and High-Performance computing </a:t>
            </a:r>
            <a:r>
              <a:rPr lang="en-US" altLang="en-US" sz="2400" dirty="0">
                <a:ea typeface="MS PGothic" charset="-128"/>
                <a:cs typeface="ＭＳ Ｐゴシック" charset="-128"/>
              </a:rPr>
              <a:t>– behind all of these edge devices are massive systems that analyze and manage the floods of data that are being produced</a:t>
            </a:r>
          </a:p>
          <a:p>
            <a:pPr lvl="1"/>
            <a:r>
              <a:rPr lang="en-US" altLang="en-US" sz="2400" dirty="0">
                <a:ea typeface="MS PGothic" charset="-128"/>
                <a:cs typeface="ＭＳ Ｐゴシック" charset="-128"/>
              </a:rPr>
              <a:t>They also allow modeling and simulation of the engineered systems</a:t>
            </a:r>
          </a:p>
          <a:p>
            <a:r>
              <a:rPr lang="en-US" altLang="en-US" sz="2400" dirty="0">
                <a:ea typeface="MS PGothic" charset="-128"/>
                <a:cs typeface="ＭＳ Ｐゴシック" charset="-128"/>
              </a:rPr>
              <a:t>All students have courses on edge, cloud, HPC systems, machine learning and modelling and simulation</a:t>
            </a:r>
          </a:p>
        </p:txBody>
      </p:sp>
    </p:spTree>
    <p:extLst>
      <p:ext uri="{BB962C8B-B14F-4D97-AF65-F5344CB8AC3E}">
        <p14:creationId xmlns:p14="http://schemas.microsoft.com/office/powerpoint/2010/main" val="204545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EC5-A28B-4B49-8336-E9B498EFBC62}"/>
              </a:ext>
            </a:extLst>
          </p:cNvPr>
          <p:cNvSpPr>
            <a:spLocks noGrp="1"/>
          </p:cNvSpPr>
          <p:nvPr>
            <p:ph type="title"/>
          </p:nvPr>
        </p:nvSpPr>
        <p:spPr>
          <a:xfrm>
            <a:off x="0" y="-19050"/>
            <a:ext cx="9144000" cy="1143000"/>
          </a:xfrm>
        </p:spPr>
        <p:txBody>
          <a:bodyPr/>
          <a:lstStyle/>
          <a:p>
            <a:r>
              <a:rPr lang="en-US" dirty="0"/>
              <a:t>Intelligent Systems ~ Artificial Intelligence ~ Machine Learning</a:t>
            </a:r>
          </a:p>
        </p:txBody>
      </p:sp>
      <p:sp>
        <p:nvSpPr>
          <p:cNvPr id="3" name="Content Placeholder 2">
            <a:extLst>
              <a:ext uri="{FF2B5EF4-FFF2-40B4-BE49-F238E27FC236}">
                <a16:creationId xmlns:a16="http://schemas.microsoft.com/office/drawing/2014/main" id="{CB05AA21-7BB8-441B-BFDF-64E4D0324FCF}"/>
              </a:ext>
            </a:extLst>
          </p:cNvPr>
          <p:cNvSpPr>
            <a:spLocks noGrp="1"/>
          </p:cNvSpPr>
          <p:nvPr>
            <p:ph idx="1"/>
          </p:nvPr>
        </p:nvSpPr>
        <p:spPr>
          <a:xfrm>
            <a:off x="0" y="1066800"/>
            <a:ext cx="9144000" cy="4038600"/>
          </a:xfrm>
        </p:spPr>
        <p:txBody>
          <a:bodyPr/>
          <a:lstStyle/>
          <a:p>
            <a:r>
              <a:rPr lang="en-US" b="1" dirty="0">
                <a:solidFill>
                  <a:srgbClr val="B30838"/>
                </a:solidFill>
              </a:rPr>
              <a:t>2017 Headlines</a:t>
            </a:r>
          </a:p>
          <a:p>
            <a:r>
              <a:rPr lang="en-US" dirty="0"/>
              <a:t>The Race For AI: Google, Twitter, Intel, Apple In A Rush To Grab Artificial Intelligence Startups</a:t>
            </a:r>
          </a:p>
          <a:p>
            <a:r>
              <a:rPr lang="en-US" dirty="0"/>
              <a:t>Google, Facebook, And Microsoft Are Remaking Themselves Around AI</a:t>
            </a:r>
          </a:p>
          <a:p>
            <a:r>
              <a:rPr lang="en-US" dirty="0"/>
              <a:t>Google: The Full Stack AI Company</a:t>
            </a:r>
          </a:p>
          <a:p>
            <a:r>
              <a:rPr lang="en-US" dirty="0"/>
              <a:t>Bezos Says Artificial Intelligence to Fuel Amazon's Success</a:t>
            </a:r>
          </a:p>
          <a:p>
            <a:r>
              <a:rPr lang="en-US" dirty="0"/>
              <a:t>Microsoft CEO says artificial intelligence is the 'ultimate breakthrough'</a:t>
            </a:r>
          </a:p>
          <a:p>
            <a:r>
              <a:rPr lang="en-US" dirty="0"/>
              <a:t>Tesla’s New AI Guru Could Help Its Cars Teach Themselves</a:t>
            </a:r>
          </a:p>
          <a:p>
            <a:r>
              <a:rPr lang="en-US" dirty="0"/>
              <a:t>Netflix Is Using AI to Conquer the World... and Bandwidth Issues</a:t>
            </a:r>
          </a:p>
          <a:p>
            <a:r>
              <a:rPr lang="en-US" dirty="0"/>
              <a:t>How Google Is Remaking Itself As A “Machine Learning First” Company</a:t>
            </a:r>
          </a:p>
          <a:p>
            <a:r>
              <a:rPr lang="en-US" dirty="0"/>
              <a:t>If You Love Machine Learning, You Should Check Out General Electric</a:t>
            </a:r>
            <a:br>
              <a:rPr lang="en-US" dirty="0"/>
            </a:br>
            <a:endParaRPr lang="en-US" dirty="0"/>
          </a:p>
          <a:p>
            <a:r>
              <a:rPr lang="en-US" b="1" dirty="0">
                <a:solidFill>
                  <a:srgbClr val="B30838"/>
                </a:solidFill>
              </a:rPr>
              <a:t>The trouble for all of these companies is that finding the talent needed to drive all this AI work can be difficult.  </a:t>
            </a:r>
            <a:r>
              <a:rPr lang="en-US" b="1" dirty="0"/>
              <a:t>(That is where ISE comes in!)</a:t>
            </a:r>
          </a:p>
        </p:txBody>
      </p:sp>
    </p:spTree>
    <p:extLst>
      <p:ext uri="{BB962C8B-B14F-4D97-AF65-F5344CB8AC3E}">
        <p14:creationId xmlns:p14="http://schemas.microsoft.com/office/powerpoint/2010/main" val="61116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D2C76-C7ED-416D-BB8E-BB2EF5E947F2}"/>
              </a:ext>
            </a:extLst>
          </p:cNvPr>
          <p:cNvSpPr>
            <a:spLocks noGrp="1"/>
          </p:cNvSpPr>
          <p:nvPr>
            <p:ph type="title"/>
          </p:nvPr>
        </p:nvSpPr>
        <p:spPr>
          <a:xfrm>
            <a:off x="152400" y="152399"/>
            <a:ext cx="8382000" cy="838201"/>
          </a:xfrm>
        </p:spPr>
        <p:txBody>
          <a:bodyPr/>
          <a:lstStyle/>
          <a:p>
            <a:r>
              <a:rPr lang="en-US" dirty="0"/>
              <a:t>And from indeed.com the jobs are for</a:t>
            </a:r>
          </a:p>
        </p:txBody>
      </p:sp>
      <p:grpSp>
        <p:nvGrpSpPr>
          <p:cNvPr id="14" name="Group 13">
            <a:extLst>
              <a:ext uri="{FF2B5EF4-FFF2-40B4-BE49-F238E27FC236}">
                <a16:creationId xmlns:a16="http://schemas.microsoft.com/office/drawing/2014/main" id="{A5D0E99F-6E6E-419C-94CE-1619476B7D92}"/>
              </a:ext>
            </a:extLst>
          </p:cNvPr>
          <p:cNvGrpSpPr/>
          <p:nvPr/>
        </p:nvGrpSpPr>
        <p:grpSpPr>
          <a:xfrm>
            <a:off x="0" y="1266824"/>
            <a:ext cx="9172575" cy="5562601"/>
            <a:chOff x="0" y="1285874"/>
            <a:chExt cx="9172575" cy="5562601"/>
          </a:xfrm>
        </p:grpSpPr>
        <p:pic>
          <p:nvPicPr>
            <p:cNvPr id="7" name="Picture 6">
              <a:extLst>
                <a:ext uri="{FF2B5EF4-FFF2-40B4-BE49-F238E27FC236}">
                  <a16:creationId xmlns:a16="http://schemas.microsoft.com/office/drawing/2014/main" id="{F094C2FA-7BBE-4DD7-BE40-4287329FE6EF}"/>
                </a:ext>
              </a:extLst>
            </p:cNvPr>
            <p:cNvPicPr>
              <a:picLocks noChangeAspect="1"/>
            </p:cNvPicPr>
            <p:nvPr/>
          </p:nvPicPr>
          <p:blipFill rotWithShape="1">
            <a:blip r:embed="rId2"/>
            <a:srcRect t="10153"/>
            <a:stretch/>
          </p:blipFill>
          <p:spPr>
            <a:xfrm>
              <a:off x="0" y="1285874"/>
              <a:ext cx="9172575" cy="5562601"/>
            </a:xfrm>
            <a:prstGeom prst="rect">
              <a:avLst/>
            </a:prstGeom>
          </p:spPr>
        </p:pic>
        <p:sp>
          <p:nvSpPr>
            <p:cNvPr id="9" name="TextBox 8">
              <a:extLst>
                <a:ext uri="{FF2B5EF4-FFF2-40B4-BE49-F238E27FC236}">
                  <a16:creationId xmlns:a16="http://schemas.microsoft.com/office/drawing/2014/main" id="{6AA3A7ED-B44E-4412-8C9D-8226E1DEC4A3}"/>
                </a:ext>
              </a:extLst>
            </p:cNvPr>
            <p:cNvSpPr txBox="1"/>
            <p:nvPr/>
          </p:nvSpPr>
          <p:spPr>
            <a:xfrm>
              <a:off x="4143375" y="5715000"/>
              <a:ext cx="3200400" cy="378470"/>
            </a:xfrm>
            <a:prstGeom prst="rect">
              <a:avLst/>
            </a:prstGeom>
            <a:noFill/>
          </p:spPr>
          <p:txBody>
            <a:bodyPr wrap="square" rtlCol="0">
              <a:spAutoFit/>
            </a:bodyPr>
            <a:lstStyle/>
            <a:p>
              <a:r>
                <a:rPr lang="en-US" sz="1800" dirty="0">
                  <a:solidFill>
                    <a:srgbClr val="FF9900"/>
                  </a:solidFill>
                </a:rPr>
                <a:t>Artificial Intelligence Engineer</a:t>
              </a:r>
            </a:p>
          </p:txBody>
        </p:sp>
        <p:sp>
          <p:nvSpPr>
            <p:cNvPr id="10" name="TextBox 9">
              <a:extLst>
                <a:ext uri="{FF2B5EF4-FFF2-40B4-BE49-F238E27FC236}">
                  <a16:creationId xmlns:a16="http://schemas.microsoft.com/office/drawing/2014/main" id="{C2299138-462C-4847-977E-6A7E438F1830}"/>
                </a:ext>
              </a:extLst>
            </p:cNvPr>
            <p:cNvSpPr txBox="1"/>
            <p:nvPr/>
          </p:nvSpPr>
          <p:spPr>
            <a:xfrm>
              <a:off x="6734175" y="4931420"/>
              <a:ext cx="2133600" cy="369332"/>
            </a:xfrm>
            <a:prstGeom prst="rect">
              <a:avLst/>
            </a:prstGeom>
            <a:noFill/>
          </p:spPr>
          <p:txBody>
            <a:bodyPr wrap="square" rtlCol="0">
              <a:spAutoFit/>
            </a:bodyPr>
            <a:lstStyle/>
            <a:p>
              <a:r>
                <a:rPr lang="en-US" sz="1800" dirty="0">
                  <a:solidFill>
                    <a:srgbClr val="7030A0"/>
                  </a:solidFill>
                </a:rPr>
                <a:t>Computer Scientist</a:t>
              </a:r>
            </a:p>
          </p:txBody>
        </p:sp>
        <p:sp>
          <p:nvSpPr>
            <p:cNvPr id="11" name="TextBox 10">
              <a:extLst>
                <a:ext uri="{FF2B5EF4-FFF2-40B4-BE49-F238E27FC236}">
                  <a16:creationId xmlns:a16="http://schemas.microsoft.com/office/drawing/2014/main" id="{A0C54800-182D-44DD-BB42-0AD6B1691938}"/>
                </a:ext>
              </a:extLst>
            </p:cNvPr>
            <p:cNvSpPr txBox="1"/>
            <p:nvPr/>
          </p:nvSpPr>
          <p:spPr>
            <a:xfrm>
              <a:off x="4595812" y="3569598"/>
              <a:ext cx="1628775" cy="369332"/>
            </a:xfrm>
            <a:prstGeom prst="rect">
              <a:avLst/>
            </a:prstGeom>
            <a:noFill/>
          </p:spPr>
          <p:txBody>
            <a:bodyPr wrap="square" rtlCol="0">
              <a:spAutoFit/>
            </a:bodyPr>
            <a:lstStyle/>
            <a:p>
              <a:r>
                <a:rPr lang="en-US" sz="1800" dirty="0">
                  <a:solidFill>
                    <a:srgbClr val="F9F600"/>
                  </a:solidFill>
                  <a:highlight>
                    <a:srgbClr val="000000"/>
                  </a:highlight>
                </a:rPr>
                <a:t>Data Scientist </a:t>
              </a:r>
            </a:p>
          </p:txBody>
        </p:sp>
        <p:sp>
          <p:nvSpPr>
            <p:cNvPr id="12" name="TextBox 11">
              <a:extLst>
                <a:ext uri="{FF2B5EF4-FFF2-40B4-BE49-F238E27FC236}">
                  <a16:creationId xmlns:a16="http://schemas.microsoft.com/office/drawing/2014/main" id="{9C51BAE7-F3F6-482B-B283-643B90340F26}"/>
                </a:ext>
              </a:extLst>
            </p:cNvPr>
            <p:cNvSpPr txBox="1"/>
            <p:nvPr/>
          </p:nvSpPr>
          <p:spPr>
            <a:xfrm>
              <a:off x="6734175" y="2162859"/>
              <a:ext cx="2133600" cy="369332"/>
            </a:xfrm>
            <a:prstGeom prst="rect">
              <a:avLst/>
            </a:prstGeom>
            <a:noFill/>
          </p:spPr>
          <p:txBody>
            <a:bodyPr wrap="square" rtlCol="0">
              <a:spAutoFit/>
            </a:bodyPr>
            <a:lstStyle/>
            <a:p>
              <a:r>
                <a:rPr lang="en-US" sz="1800" dirty="0">
                  <a:solidFill>
                    <a:srgbClr val="478949"/>
                  </a:solidFill>
                </a:rPr>
                <a:t>Big Data Engineer</a:t>
              </a:r>
            </a:p>
          </p:txBody>
        </p:sp>
        <p:sp>
          <p:nvSpPr>
            <p:cNvPr id="13" name="TextBox 12">
              <a:extLst>
                <a:ext uri="{FF2B5EF4-FFF2-40B4-BE49-F238E27FC236}">
                  <a16:creationId xmlns:a16="http://schemas.microsoft.com/office/drawing/2014/main" id="{3DD2D31D-3466-46C4-953D-861427B467FD}"/>
                </a:ext>
              </a:extLst>
            </p:cNvPr>
            <p:cNvSpPr txBox="1"/>
            <p:nvPr/>
          </p:nvSpPr>
          <p:spPr>
            <a:xfrm>
              <a:off x="3176587" y="4647404"/>
              <a:ext cx="3048000" cy="369332"/>
            </a:xfrm>
            <a:prstGeom prst="rect">
              <a:avLst/>
            </a:prstGeom>
            <a:noFill/>
          </p:spPr>
          <p:txBody>
            <a:bodyPr wrap="square" rtlCol="0">
              <a:spAutoFit/>
            </a:bodyPr>
            <a:lstStyle/>
            <a:p>
              <a:r>
                <a:rPr lang="en-US" sz="1800" dirty="0">
                  <a:solidFill>
                    <a:srgbClr val="1D48B3"/>
                  </a:solidFill>
                </a:rPr>
                <a:t>Machine Learning Engineer</a:t>
              </a:r>
            </a:p>
          </p:txBody>
        </p:sp>
      </p:grpSp>
    </p:spTree>
    <p:extLst>
      <p:ext uri="{BB962C8B-B14F-4D97-AF65-F5344CB8AC3E}">
        <p14:creationId xmlns:p14="http://schemas.microsoft.com/office/powerpoint/2010/main" val="425738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6CE7-853A-43B0-9B11-EC97D443C107}"/>
              </a:ext>
            </a:extLst>
          </p:cNvPr>
          <p:cNvSpPr>
            <a:spLocks noGrp="1"/>
          </p:cNvSpPr>
          <p:nvPr>
            <p:ph type="title"/>
          </p:nvPr>
        </p:nvSpPr>
        <p:spPr>
          <a:xfrm>
            <a:off x="-28575" y="76200"/>
            <a:ext cx="9172575" cy="838200"/>
          </a:xfrm>
        </p:spPr>
        <p:txBody>
          <a:bodyPr/>
          <a:lstStyle/>
          <a:p>
            <a:r>
              <a:rPr lang="en-US" sz="3200" dirty="0"/>
              <a:t>And Computer Engineering is in great demand</a:t>
            </a:r>
            <a:br>
              <a:rPr lang="en-US" sz="3200" dirty="0"/>
            </a:br>
            <a:r>
              <a:rPr lang="en-US" sz="3200" dirty="0"/>
              <a:t>(scale changed by a factor of 10)</a:t>
            </a:r>
          </a:p>
        </p:txBody>
      </p:sp>
      <p:grpSp>
        <p:nvGrpSpPr>
          <p:cNvPr id="7" name="Group 6">
            <a:extLst>
              <a:ext uri="{FF2B5EF4-FFF2-40B4-BE49-F238E27FC236}">
                <a16:creationId xmlns:a16="http://schemas.microsoft.com/office/drawing/2014/main" id="{423024FC-7BE5-4AF5-AECD-96B08F2D8B07}"/>
              </a:ext>
            </a:extLst>
          </p:cNvPr>
          <p:cNvGrpSpPr/>
          <p:nvPr/>
        </p:nvGrpSpPr>
        <p:grpSpPr>
          <a:xfrm>
            <a:off x="-28575" y="1219201"/>
            <a:ext cx="9146010" cy="5638800"/>
            <a:chOff x="-28575" y="1219201"/>
            <a:chExt cx="9146010" cy="5638800"/>
          </a:xfrm>
        </p:grpSpPr>
        <p:pic>
          <p:nvPicPr>
            <p:cNvPr id="4" name="Picture 3">
              <a:extLst>
                <a:ext uri="{FF2B5EF4-FFF2-40B4-BE49-F238E27FC236}">
                  <a16:creationId xmlns:a16="http://schemas.microsoft.com/office/drawing/2014/main" id="{9FDBCCA0-56B1-438B-BC71-F81B85E1B29E}"/>
                </a:ext>
              </a:extLst>
            </p:cNvPr>
            <p:cNvPicPr>
              <a:picLocks noChangeAspect="1"/>
            </p:cNvPicPr>
            <p:nvPr/>
          </p:nvPicPr>
          <p:blipFill>
            <a:blip r:embed="rId2"/>
            <a:stretch>
              <a:fillRect/>
            </a:stretch>
          </p:blipFill>
          <p:spPr>
            <a:xfrm>
              <a:off x="-28575" y="1219201"/>
              <a:ext cx="9146010" cy="5638800"/>
            </a:xfrm>
            <a:prstGeom prst="rect">
              <a:avLst/>
            </a:prstGeom>
          </p:spPr>
        </p:pic>
        <p:sp>
          <p:nvSpPr>
            <p:cNvPr id="5" name="TextBox 4">
              <a:extLst>
                <a:ext uri="{FF2B5EF4-FFF2-40B4-BE49-F238E27FC236}">
                  <a16:creationId xmlns:a16="http://schemas.microsoft.com/office/drawing/2014/main" id="{A5C43B7E-EAB0-4EEE-825E-2B46F5BA6D5E}"/>
                </a:ext>
              </a:extLst>
            </p:cNvPr>
            <p:cNvSpPr txBox="1"/>
            <p:nvPr/>
          </p:nvSpPr>
          <p:spPr>
            <a:xfrm>
              <a:off x="6858000" y="5562600"/>
              <a:ext cx="2133600" cy="369332"/>
            </a:xfrm>
            <a:prstGeom prst="rect">
              <a:avLst/>
            </a:prstGeom>
            <a:noFill/>
          </p:spPr>
          <p:txBody>
            <a:bodyPr wrap="square" rtlCol="0">
              <a:spAutoFit/>
            </a:bodyPr>
            <a:lstStyle/>
            <a:p>
              <a:r>
                <a:rPr lang="en-US" sz="1800" dirty="0">
                  <a:solidFill>
                    <a:srgbClr val="1D48B3"/>
                  </a:solidFill>
                </a:rPr>
                <a:t>Big Data Engineer</a:t>
              </a:r>
            </a:p>
          </p:txBody>
        </p:sp>
        <p:sp>
          <p:nvSpPr>
            <p:cNvPr id="6" name="TextBox 5">
              <a:extLst>
                <a:ext uri="{FF2B5EF4-FFF2-40B4-BE49-F238E27FC236}">
                  <a16:creationId xmlns:a16="http://schemas.microsoft.com/office/drawing/2014/main" id="{9CA9EBEB-5DE3-48AC-8E20-1FB832C8CF56}"/>
                </a:ext>
              </a:extLst>
            </p:cNvPr>
            <p:cNvSpPr txBox="1"/>
            <p:nvPr/>
          </p:nvSpPr>
          <p:spPr>
            <a:xfrm>
              <a:off x="6705599" y="2421404"/>
              <a:ext cx="2411835" cy="369332"/>
            </a:xfrm>
            <a:prstGeom prst="rect">
              <a:avLst/>
            </a:prstGeom>
            <a:noFill/>
          </p:spPr>
          <p:txBody>
            <a:bodyPr wrap="square" rtlCol="0">
              <a:spAutoFit/>
            </a:bodyPr>
            <a:lstStyle/>
            <a:p>
              <a:r>
                <a:rPr lang="en-US" sz="1800" dirty="0">
                  <a:solidFill>
                    <a:srgbClr val="FF9900"/>
                  </a:solidFill>
                </a:rPr>
                <a:t>Computer Engineer</a:t>
              </a:r>
            </a:p>
          </p:txBody>
        </p:sp>
      </p:grpSp>
      <p:sp>
        <p:nvSpPr>
          <p:cNvPr id="8" name="Rectangle 7">
            <a:extLst>
              <a:ext uri="{FF2B5EF4-FFF2-40B4-BE49-F238E27FC236}">
                <a16:creationId xmlns:a16="http://schemas.microsoft.com/office/drawing/2014/main" id="{476E5649-2166-45E1-94FA-C3FBC27105F1}"/>
              </a:ext>
            </a:extLst>
          </p:cNvPr>
          <p:cNvSpPr/>
          <p:nvPr/>
        </p:nvSpPr>
        <p:spPr>
          <a:xfrm>
            <a:off x="9525" y="1228367"/>
            <a:ext cx="9146009" cy="369332"/>
          </a:xfrm>
          <a:prstGeom prst="rect">
            <a:avLst/>
          </a:prstGeom>
        </p:spPr>
        <p:txBody>
          <a:bodyPr wrap="square">
            <a:spAutoFit/>
          </a:bodyPr>
          <a:lstStyle/>
          <a:p>
            <a:r>
              <a:rPr lang="en-US" sz="1800" dirty="0"/>
              <a:t>https://www.indeed.com/jobtrends/q-big-data-engineer-q-computer-engineer.html</a:t>
            </a:r>
          </a:p>
        </p:txBody>
      </p:sp>
    </p:spTree>
    <p:extLst>
      <p:ext uri="{BB962C8B-B14F-4D97-AF65-F5344CB8AC3E}">
        <p14:creationId xmlns:p14="http://schemas.microsoft.com/office/powerpoint/2010/main" val="317530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BBDB-6E31-4492-A53F-02667EE4F620}"/>
              </a:ext>
            </a:extLst>
          </p:cNvPr>
          <p:cNvSpPr>
            <a:spLocks noGrp="1"/>
          </p:cNvSpPr>
          <p:nvPr>
            <p:ph type="title"/>
          </p:nvPr>
        </p:nvSpPr>
        <p:spPr/>
        <p:txBody>
          <a:bodyPr/>
          <a:lstStyle/>
          <a:p>
            <a:r>
              <a:rPr lang="en-US" dirty="0"/>
              <a:t>Intelligent Systems Engineering Areas of Study</a:t>
            </a:r>
          </a:p>
        </p:txBody>
      </p:sp>
      <p:sp>
        <p:nvSpPr>
          <p:cNvPr id="3" name="Content Placeholder 2">
            <a:extLst>
              <a:ext uri="{FF2B5EF4-FFF2-40B4-BE49-F238E27FC236}">
                <a16:creationId xmlns:a16="http://schemas.microsoft.com/office/drawing/2014/main" id="{855761AA-638D-48B8-B526-ED91CBFAE85D}"/>
              </a:ext>
            </a:extLst>
          </p:cNvPr>
          <p:cNvSpPr>
            <a:spLocks noGrp="1"/>
          </p:cNvSpPr>
          <p:nvPr>
            <p:ph idx="1"/>
          </p:nvPr>
        </p:nvSpPr>
        <p:spPr>
          <a:xfrm>
            <a:off x="306388" y="1524000"/>
            <a:ext cx="8380412" cy="4038600"/>
          </a:xfrm>
        </p:spPr>
        <p:txBody>
          <a:bodyPr/>
          <a:lstStyle/>
          <a:p>
            <a:r>
              <a:rPr lang="en-US" altLang="en-US" sz="2400" b="1" dirty="0"/>
              <a:t>Undergraduate and Graduate</a:t>
            </a:r>
          </a:p>
          <a:p>
            <a:pPr lvl="1"/>
            <a:r>
              <a:rPr lang="en-US" altLang="en-US" sz="2400" dirty="0"/>
              <a:t>Computer engineering</a:t>
            </a:r>
          </a:p>
          <a:p>
            <a:pPr lvl="1"/>
            <a:r>
              <a:rPr lang="en-US" altLang="en-US" sz="2400" dirty="0"/>
              <a:t>Cyber-physical systems</a:t>
            </a:r>
          </a:p>
          <a:p>
            <a:pPr lvl="1"/>
            <a:r>
              <a:rPr lang="en-US" altLang="en-US" sz="2400" dirty="0"/>
              <a:t>Bioengineering</a:t>
            </a:r>
          </a:p>
          <a:p>
            <a:pPr lvl="1"/>
            <a:r>
              <a:rPr lang="en-US" altLang="en-US" sz="2400" dirty="0"/>
              <a:t>Nano-engineering</a:t>
            </a:r>
          </a:p>
          <a:p>
            <a:endParaRPr lang="en-US" altLang="en-US" sz="2400" dirty="0"/>
          </a:p>
          <a:p>
            <a:r>
              <a:rPr lang="en-US" altLang="en-US" sz="2400" b="1" dirty="0"/>
              <a:t>Graduate (Masters, PhD) Only</a:t>
            </a:r>
          </a:p>
          <a:p>
            <a:pPr lvl="1"/>
            <a:r>
              <a:rPr lang="en-US" altLang="en-US" sz="2400" dirty="0"/>
              <a:t>Environmental engineering</a:t>
            </a:r>
          </a:p>
          <a:p>
            <a:pPr lvl="1"/>
            <a:r>
              <a:rPr lang="en-US" altLang="en-US" sz="2400" dirty="0"/>
              <a:t>Neuro-engineering</a:t>
            </a:r>
          </a:p>
          <a:p>
            <a:pPr lvl="1"/>
            <a:r>
              <a:rPr lang="en-US" altLang="en-US" sz="2400" dirty="0"/>
              <a:t>Intelligent systems (base ISE degree)</a:t>
            </a:r>
          </a:p>
          <a:p>
            <a:endParaRPr lang="en-US" dirty="0"/>
          </a:p>
        </p:txBody>
      </p:sp>
    </p:spTree>
    <p:extLst>
      <p:ext uri="{BB962C8B-B14F-4D97-AF65-F5344CB8AC3E}">
        <p14:creationId xmlns:p14="http://schemas.microsoft.com/office/powerpoint/2010/main" val="76863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Indiana University Bloomington Intelligent Systems Engineering&amp;quot;&quot;/&gt;&lt;property id=&quot;20307&quot; value=&quot;351&quot;/&gt;&lt;/object&gt;&lt;object type=&quot;3&quot; unique_id=&quot;10006&quot;&gt;&lt;property id=&quot;20148&quot; value=&quot;5&quot;/&gt;&lt;property id=&quot;20300&quot; value=&quot;Slide 2 - &amp;quot;Engineering  Structure&amp;quot;&quot;/&gt;&lt;property id=&quot;20307&quot; value=&quot;349&quot;/&gt;&lt;/object&gt;&lt;object type=&quot;3&quot; unique_id=&quot;10007&quot;&gt;&lt;property id=&quot;20148&quot; value=&quot;5&quot;/&gt;&lt;property id=&quot;20300&quot; value=&quot;Slide 3 - &amp;quot;B.S. in Engineering&amp;quot;&quot;/&gt;&lt;property id=&quot;20307&quot; value=&quot;345&quot;/&gt;&lt;/object&gt;&lt;object type=&quot;3&quot; unique_id=&quot;10008&quot;&gt;&lt;property id=&quot;20148&quot; value=&quot;5&quot;/&gt;&lt;property id=&quot;20300&quot; value=&quot;Slide 4 - &amp;quot;Ph.D. in Engineering&amp;quot;&quot;/&gt;&lt;property id=&quot;20307&quot; value=&quot;346&quot;/&gt;&lt;/object&gt;&lt;object type=&quot;3&quot; unique_id=&quot;10009&quot;&gt;&lt;property id=&quot;20148&quot; value=&quot;5&quot;/&gt;&lt;property id=&quot;20300&quot; value=&quot;Slide 5 - &amp;quot;Structure and Timeline&amp;quot;&quot;/&gt;&lt;property id=&quot;20307&quot; value=&quot;350&quot;/&gt;&lt;/object&gt;&lt;object type=&quot;3&quot; unique_id=&quot;10055&quot;&gt;&lt;property id=&quot;20148&quot; value=&quot;5&quot;/&gt;&lt;property id=&quot;20300&quot; value=&quot;Slide 7 - &amp;quot;Important Areas for Today’s Meeting&amp;quot;&quot;/&gt;&lt;property id=&quot;20307&quot; value=&quot;352&quot;/&gt;&lt;/object&gt;&lt;object type=&quot;3&quot; unique_id=&quot;10056&quot;&gt;&lt;property id=&quot;20148&quot; value=&quot;5&quot;/&gt;&lt;property id=&quot;20300&quot; value=&quot;Slide 9 - &amp;quot;Outreach&amp;quot;&quot;/&gt;&lt;property id=&quot;20307&quot; value=&quot;353&quot;/&gt;&lt;/object&gt;&lt;object type=&quot;3&quot; unique_id=&quot;10057&quot;&gt;&lt;property id=&quot;20148&quot; value=&quot;5&quot;/&gt;&lt;property id=&quot;20300&quot; value=&quot;Slide 10 - &amp;quot;Structure of ISE Department&amp;quot;&quot;/&gt;&lt;property id=&quot;20307&quot; value=&quot;354&quot;/&gt;&lt;/object&gt;&lt;object type=&quot;3&quot; unique_id=&quot;10089&quot;&gt;&lt;property id=&quot;20148&quot; value=&quot;5&quot;/&gt;&lt;property id=&quot;20300&quot; value=&quot;Slide 6 - &amp;quot;Messages from Blue Ribbon Committee&amp;quot;&quot;/&gt;&lt;property id=&quot;20307&quot; value=&quot;355&quot;/&gt;&lt;/object&gt;&lt;object type=&quot;3&quot; unique_id=&quot;10124&quot;&gt;&lt;property id=&quot;20148&quot; value=&quot;5&quot;/&gt;&lt;property id=&quot;20300&quot; value=&quot;Slide 11 - &amp;quot;Possible Involvement of Faculty with Department of Engineering&amp;quot;&quot;/&gt;&lt;property id=&quot;20307&quot; value=&quot;356&quot;/&gt;&lt;/object&gt;&lt;object type=&quot;3&quot; unique_id=&quot;10192&quot;&gt;&lt;property id=&quot;20148&quot; value=&quot;5&quot;/&gt;&lt;property id=&quot;20300&quot; value=&quot;Slide 8 - &amp;quot;What’s in a Name?&amp;quot;&quot;/&gt;&lt;property id=&quot;20307&quot; value=&quot;357&quot;/&gt;&lt;/object&gt;&lt;/object&gt;&lt;object type=&quot;8&quot; unique_id=&quot;10018&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11903</TotalTime>
  <Words>2190</Words>
  <Application>Microsoft Office PowerPoint</Application>
  <PresentationFormat>On-screen Show (4:3)</PresentationFormat>
  <Paragraphs>300</Paragraphs>
  <Slides>26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ＭＳ Ｐゴシック</vt:lpstr>
      <vt:lpstr>Arial</vt:lpstr>
      <vt:lpstr>Blank Presentation</vt:lpstr>
      <vt:lpstr>Indiana University School of Informatics, Computing and Engineering ISE: Intelligent Systems Engineering</vt:lpstr>
      <vt:lpstr>What is Intelligent Systems Engineering?</vt:lpstr>
      <vt:lpstr>What is Intelligent Systems Engineering?</vt:lpstr>
      <vt:lpstr>Intelligent Systems Engineering  Structure</vt:lpstr>
      <vt:lpstr>What is Intelligent Systems Engineering?</vt:lpstr>
      <vt:lpstr>Intelligent Systems ~ Artificial Intelligence ~ Machine Learning</vt:lpstr>
      <vt:lpstr>And from indeed.com the jobs are for</vt:lpstr>
      <vt:lpstr>And Computer Engineering is in great demand (scale changed by a factor of 10)</vt:lpstr>
      <vt:lpstr>Intelligent Systems Engineering Areas of Study</vt:lpstr>
      <vt:lpstr>B.S. in Intelligent Systems Engineering</vt:lpstr>
      <vt:lpstr>B.S. in Intelligent Systems Engineering</vt:lpstr>
      <vt:lpstr>Our Curriculum and Approach</vt:lpstr>
      <vt:lpstr>Structure of ISE Undergraduate Degree</vt:lpstr>
      <vt:lpstr>Typical Degree Map - CE</vt:lpstr>
      <vt:lpstr>Typical Degree Map - CPS</vt:lpstr>
      <vt:lpstr>Typical Degree Map - Bioengineering</vt:lpstr>
      <vt:lpstr>Typical Degree Map - Nanoengineering</vt:lpstr>
      <vt:lpstr>Accreditation and Funding Opportunities</vt:lpstr>
      <vt:lpstr>ISE Senior Faculty</vt:lpstr>
      <vt:lpstr>ISE Senior Faculty </vt:lpstr>
      <vt:lpstr>ISE Faculty joining Fall 2016</vt:lpstr>
      <vt:lpstr>ISE Faculty joining 2016-2017</vt:lpstr>
      <vt:lpstr>ISE Faculty joining 2017-2018</vt:lpstr>
      <vt:lpstr>ISE PhD Program</vt:lpstr>
      <vt:lpstr>ISE Masters of Science Program</vt:lpstr>
      <vt:lpstr>Questions?</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keywords/>
  <cp:lastModifiedBy>Geoffrey Fox</cp:lastModifiedBy>
  <cp:revision>362</cp:revision>
  <cp:lastPrinted>2009-05-27T19:00:23Z</cp:lastPrinted>
  <dcterms:created xsi:type="dcterms:W3CDTF">2011-04-26T20:44:01Z</dcterms:created>
  <dcterms:modified xsi:type="dcterms:W3CDTF">2018-08-13T00:19:49Z</dcterms:modified>
</cp:coreProperties>
</file>