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8" r:id="rId2"/>
    <p:sldId id="401" r:id="rId3"/>
    <p:sldId id="349" r:id="rId4"/>
    <p:sldId id="383" r:id="rId5"/>
    <p:sldId id="389" r:id="rId6"/>
    <p:sldId id="393" r:id="rId7"/>
    <p:sldId id="394" r:id="rId8"/>
    <p:sldId id="379" r:id="rId9"/>
    <p:sldId id="364" r:id="rId10"/>
    <p:sldId id="402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9FF"/>
    <a:srgbClr val="C00000"/>
    <a:srgbClr val="FF9900"/>
    <a:srgbClr val="1D48B3"/>
    <a:srgbClr val="478949"/>
    <a:srgbClr val="F9F600"/>
    <a:srgbClr val="B30838"/>
    <a:srgbClr val="7D110C"/>
    <a:srgbClr val="F8F3D2"/>
    <a:srgbClr val="6D6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7" autoAdjust="0"/>
    <p:restoredTop sz="88685"/>
  </p:normalViewPr>
  <p:slideViewPr>
    <p:cSldViewPr>
      <p:cViewPr varScale="1">
        <p:scale>
          <a:sx n="98" d="100"/>
          <a:sy n="98" d="100"/>
        </p:scale>
        <p:origin x="1644" y="84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5700C-869F-1249-B95C-B9C0613DD57D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801CE1-4189-BA47-A02B-291D6678E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90BFC4C-D081-0240-8247-AF9264707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2CFDF2D2-1F66-9642-9B04-7A418CEA6BF7}" type="slidenum">
              <a:rPr lang="en-US" altLang="en-US" sz="1200" i="0"/>
              <a:pPr/>
              <a:t>1</a:t>
            </a:fld>
            <a:endParaRPr lang="en-US" altLang="en-US" sz="1200" i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until ISE came along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BFC4C-D081-0240-8247-AF926470740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96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BFC4C-D081-0240-8247-AF926470740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79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7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B6A22-8FBA-4B7B-8368-BE77DF343721}"/>
              </a:ext>
            </a:extLst>
          </p:cNvPr>
          <p:cNvGrpSpPr/>
          <p:nvPr userDrawn="1"/>
        </p:nvGrpSpPr>
        <p:grpSpPr>
          <a:xfrm>
            <a:off x="0" y="-1"/>
            <a:ext cx="9144001" cy="6857957"/>
            <a:chOff x="0" y="-1"/>
            <a:chExt cx="9144001" cy="6857957"/>
          </a:xfrm>
        </p:grpSpPr>
        <p:pic>
          <p:nvPicPr>
            <p:cNvPr id="1026" name="Picture 1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 bwMode="auto">
            <a:xfrm>
              <a:off x="0" y="-1"/>
              <a:ext cx="9144000" cy="603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5772E0-BCA5-4613-80CE-C74BAB11D4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70"/>
            <a:stretch/>
          </p:blipFill>
          <p:spPr bwMode="auto">
            <a:xfrm>
              <a:off x="1" y="6037617"/>
              <a:ext cx="9144000" cy="82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MS PGothic" panose="020B0600070205080204" pitchFamily="34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MS PGothic" panose="020B0600070205080204" pitchFamily="34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MS PGothic" panose="020B0600070205080204" pitchFamily="34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995488"/>
          </a:xfrm>
          <a:noFill/>
        </p:spPr>
        <p:txBody>
          <a:bodyPr/>
          <a:lstStyle/>
          <a:p>
            <a:pPr algn="ctr"/>
            <a:r>
              <a:rPr lang="en-US" altLang="en-US" sz="3600" dirty="0">
                <a:ea typeface="MS PGothic" charset="-128"/>
                <a:cs typeface="ＭＳ Ｐゴシック" charset="-128"/>
              </a:rPr>
              <a:t>Indiana University School of Informatics, Computing </a:t>
            </a:r>
            <a:r>
              <a:rPr lang="en-US" altLang="en-US" sz="3600">
                <a:ea typeface="MS PGothic" charset="-128"/>
                <a:cs typeface="ＭＳ Ｐゴシック" charset="-128"/>
              </a:rPr>
              <a:t>and Engineering</a:t>
            </a:r>
            <a:br>
              <a:rPr lang="en-US" altLang="en-US" sz="3600" dirty="0">
                <a:ea typeface="MS PGothic" charset="-128"/>
                <a:cs typeface="ＭＳ Ｐゴシック" charset="-128"/>
              </a:rPr>
            </a:br>
            <a:r>
              <a:rPr lang="en-US" altLang="en-US" sz="3600" dirty="0">
                <a:ea typeface="MS PGothic" charset="-128"/>
                <a:cs typeface="ＭＳ Ｐゴシック" charset="-128"/>
              </a:rPr>
              <a:t>ISE: Intelligent Systems Engineering</a:t>
            </a:r>
            <a:endParaRPr lang="en-US" altLang="en-US" sz="3600" dirty="0">
              <a:solidFill>
                <a:srgbClr val="8E0C33"/>
              </a:solidFill>
              <a:ea typeface="MS PGothic" charset="-128"/>
              <a:cs typeface="ＭＳ Ｐゴシック" charset="-128"/>
            </a:endParaRPr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4486275"/>
            <a:ext cx="86868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 i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744787"/>
            <a:ext cx="3614737" cy="2403475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00000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743200"/>
            <a:ext cx="2057400" cy="2405062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00000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2057400" cy="2405062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>
            <a:outerShdw blurRad="152400" dist="76201" dir="2700000" rotWithShape="0">
              <a:srgbClr val="00000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AB60-7DD5-4C2C-A46F-CB8C1972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/>
          <a:lstStyle/>
          <a:p>
            <a:pPr algn="ctr"/>
            <a:r>
              <a:rPr lang="en-US" dirty="0"/>
              <a:t>19 Faculty in 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8362-D7D4-4AD9-A7B3-A9D19D31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6248400" cy="4038600"/>
          </a:xfrm>
        </p:spPr>
        <p:txBody>
          <a:bodyPr/>
          <a:lstStyle/>
          <a:p>
            <a:r>
              <a:rPr lang="en-US" altLang="en-US" sz="1800" b="1" dirty="0">
                <a:ea typeface="ＭＳ Ｐゴシック" charset="-128"/>
                <a:cs typeface="ＭＳ Ｐゴシック" charset="-128"/>
              </a:rPr>
              <a:t>Raj Acharya; CE, Intelligent Systems: </a:t>
            </a:r>
            <a:r>
              <a:rPr lang="en-US" altLang="en-US" sz="1800" dirty="0">
                <a:ea typeface="ＭＳ Ｐゴシック" charset="-128"/>
                <a:cs typeface="ＭＳ Ｐゴシック" charset="-128"/>
              </a:rPr>
              <a:t>Dean of SICE</a:t>
            </a:r>
          </a:p>
          <a:p>
            <a:r>
              <a:rPr lang="en-US" altLang="en-US" sz="1800" b="1" dirty="0">
                <a:ea typeface="ＭＳ Ｐゴシック" charset="-128"/>
                <a:cs typeface="ＭＳ Ｐゴシック" charset="-128"/>
              </a:rPr>
              <a:t>Associate Dean for Engineering </a:t>
            </a:r>
            <a:r>
              <a:rPr lang="en-US" altLang="en-US" sz="1800" dirty="0">
                <a:ea typeface="ＭＳ Ｐゴシック" charset="-128"/>
                <a:cs typeface="ＭＳ Ｐゴシック" charset="-128"/>
              </a:rPr>
              <a:t>(advertised)</a:t>
            </a:r>
          </a:p>
          <a:p>
            <a:r>
              <a:rPr lang="en-US" altLang="en-US" sz="1800" b="1" dirty="0">
                <a:ea typeface="MS PGothic" charset="-128"/>
              </a:rPr>
              <a:t>Geoffrey Fox; </a:t>
            </a:r>
            <a:r>
              <a:rPr lang="en-US" altLang="en-US" sz="1800" i="1" dirty="0">
                <a:ea typeface="MS PGothic" charset="-128"/>
              </a:rPr>
              <a:t>Chair</a:t>
            </a:r>
            <a:r>
              <a:rPr lang="en-US" altLang="en-US" sz="1800" dirty="0">
                <a:ea typeface="MS PGothic" charset="-128"/>
              </a:rPr>
              <a:t>, </a:t>
            </a:r>
            <a:r>
              <a:rPr lang="en-US" altLang="en-US" sz="1800" b="1" dirty="0">
                <a:ea typeface="MS PGothic" charset="-128"/>
              </a:rPr>
              <a:t>CPS, Intelligent Systems</a:t>
            </a:r>
          </a:p>
          <a:p>
            <a:r>
              <a:rPr lang="en-US" altLang="en-US" sz="1800" b="1" dirty="0">
                <a:ea typeface="MS PGothic" charset="-128"/>
              </a:rPr>
              <a:t>Martin </a:t>
            </a:r>
            <a:r>
              <a:rPr lang="en-US" altLang="en-US" sz="1800" b="1" dirty="0" err="1">
                <a:ea typeface="MS PGothic" charset="-128"/>
              </a:rPr>
              <a:t>Swany</a:t>
            </a:r>
            <a:r>
              <a:rPr lang="en-US" altLang="en-US" sz="1800" b="1" dirty="0">
                <a:ea typeface="MS PGothic" charset="-128"/>
              </a:rPr>
              <a:t>; </a:t>
            </a:r>
            <a:r>
              <a:rPr lang="en-US" altLang="en-US" sz="1800" i="1" dirty="0">
                <a:ea typeface="MS PGothic" charset="-128"/>
              </a:rPr>
              <a:t>Associate Chair,</a:t>
            </a:r>
            <a:r>
              <a:rPr lang="en-US" altLang="en-US" sz="1800" b="1" dirty="0">
                <a:ea typeface="MS PGothic" charset="-128"/>
              </a:rPr>
              <a:t> CE, CPS</a:t>
            </a:r>
            <a:endParaRPr lang="en-US" altLang="en-US" sz="1800" dirty="0">
              <a:ea typeface="MS PGothic" charset="-128"/>
            </a:endParaRP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ea typeface="ＭＳ Ｐゴシック" charset="-128"/>
                <a:cs typeface="ＭＳ Ｐゴシック" charset="-128"/>
              </a:rPr>
              <a:t>Katy </a:t>
            </a:r>
            <a:r>
              <a:rPr lang="en-US" altLang="en-US" sz="1800" b="1" dirty="0" err="1">
                <a:ea typeface="ＭＳ Ｐゴシック" charset="-128"/>
                <a:cs typeface="ＭＳ Ｐゴシック" charset="-128"/>
              </a:rPr>
              <a:t>Borner</a:t>
            </a:r>
            <a:r>
              <a:rPr lang="en-US" altLang="en-US" sz="1800" b="1" dirty="0">
                <a:ea typeface="ＭＳ Ｐゴシック" charset="-128"/>
                <a:cs typeface="ＭＳ Ｐゴシック" charset="-128"/>
              </a:rPr>
              <a:t>; Intelligent Systems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ea typeface="MS PGothic" charset="-128"/>
              </a:rPr>
              <a:t>James Glazier;</a:t>
            </a:r>
            <a:r>
              <a:rPr lang="en-US" altLang="en-US" sz="1800" dirty="0">
                <a:ea typeface="MS PGothic" charset="-128"/>
              </a:rPr>
              <a:t> </a:t>
            </a:r>
            <a:r>
              <a:rPr lang="en-US" altLang="en-US" sz="1800" b="1" dirty="0">
                <a:ea typeface="MS PGothic" charset="-128"/>
              </a:rPr>
              <a:t>Bio-engineering, Bio-complexity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ea typeface="MS PGothic" charset="-128"/>
              </a:rPr>
              <a:t>Judy </a:t>
            </a:r>
            <a:r>
              <a:rPr lang="en-US" altLang="en-US" sz="1800" b="1" dirty="0" err="1">
                <a:ea typeface="MS PGothic" charset="-128"/>
              </a:rPr>
              <a:t>Qiu</a:t>
            </a:r>
            <a:r>
              <a:rPr lang="en-US" altLang="en-US" sz="1800" b="1" dirty="0">
                <a:ea typeface="MS PGothic" charset="-128"/>
              </a:rPr>
              <a:t>; CE, Intelligent Systems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ea typeface="MS PGothic" charset="-128"/>
              </a:rPr>
              <a:t>Thomas Sterling</a:t>
            </a:r>
            <a:r>
              <a:rPr lang="en-US" altLang="en-US" sz="1800" dirty="0">
                <a:ea typeface="MS PGothic" charset="-128"/>
              </a:rPr>
              <a:t>; </a:t>
            </a:r>
            <a:r>
              <a:rPr lang="en-US" altLang="en-US" sz="1800" b="1" dirty="0">
                <a:ea typeface="MS PGothic" charset="-128"/>
              </a:rPr>
              <a:t>CE, CPS</a:t>
            </a:r>
          </a:p>
          <a:p>
            <a:pPr>
              <a:buFont typeface="Arial" charset="0"/>
              <a:buChar char="•"/>
            </a:pPr>
            <a:r>
              <a:rPr lang="en-US" sz="1800" b="1" dirty="0"/>
              <a:t>Clint Whaley; CE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Lei Jiang; CE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Minje Kim; Intelligent Systems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Vikram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 </a:t>
            </a: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Jadhao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; Computational Nanoengineering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Alexander </a:t>
            </a: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Gumennik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; Nanoengineering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ea typeface="MS PGothic" charset="-128"/>
              </a:rPr>
              <a:t>Eleftherios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</a:rPr>
              <a:t> </a:t>
            </a: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ea typeface="MS PGothic" charset="-128"/>
              </a:rPr>
              <a:t>Garyfallidis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</a:rPr>
              <a:t>; Neuroengineering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Maria </a:t>
            </a:r>
            <a:r>
              <a:rPr lang="en-US" altLang="en-US" sz="1800" b="1" dirty="0" err="1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Bondesson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-Bolin; Bioengineering</a:t>
            </a: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ea typeface="MS PGothic" charset="-128"/>
                <a:cs typeface="ＭＳ Ｐゴシック" charset="-128"/>
              </a:rPr>
              <a:t>Paul Macklin, Bioengineering:</a:t>
            </a:r>
            <a:endParaRPr lang="en-US" altLang="en-US" sz="1800" b="1" dirty="0">
              <a:solidFill>
                <a:schemeClr val="accent5">
                  <a:lumMod val="75000"/>
                </a:schemeClr>
              </a:solidFill>
              <a:ea typeface="MS PGothic" charset="-128"/>
            </a:endParaRPr>
          </a:p>
          <a:p>
            <a:pPr>
              <a:buFont typeface="Arial" charset="0"/>
              <a:buChar char="•"/>
            </a:pPr>
            <a:endParaRPr lang="en-US" altLang="en-US" sz="1800" b="1" dirty="0">
              <a:solidFill>
                <a:schemeClr val="accent5">
                  <a:lumMod val="75000"/>
                </a:schemeClr>
              </a:solidFill>
              <a:ea typeface="MS PGothic" charset="-128"/>
            </a:endParaRPr>
          </a:p>
          <a:p>
            <a:pPr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AFA3CE-85AC-40DD-BB5D-A6CC108D25AB}"/>
              </a:ext>
            </a:extLst>
          </p:cNvPr>
          <p:cNvSpPr txBox="1">
            <a:spLocks/>
          </p:cNvSpPr>
          <p:nvPr/>
        </p:nvSpPr>
        <p:spPr bwMode="auto">
          <a:xfrm>
            <a:off x="5943600" y="3505200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</a:rPr>
              <a:t>Lantao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Liu; CPS,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</a:rPr>
              <a:t>Env</a:t>
            </a: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</a:rPr>
              <a:t>Eatai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Roth; Neuro, CPS</a:t>
            </a:r>
          </a:p>
          <a:p>
            <a:pPr>
              <a:buFont typeface="Arial" charset="0"/>
              <a:buChar char="•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Greg Lewis; Bio, CPS:</a:t>
            </a:r>
          </a:p>
          <a:p>
            <a:pPr>
              <a:buFont typeface="Arial" charset="0"/>
              <a:buChar char="•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Feng Guo; Bio, Nano</a:t>
            </a:r>
            <a:endParaRPr lang="en-US" sz="1800" i="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1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algn="ctr"/>
            <a:r>
              <a:rPr lang="en-US" altLang="en-US" dirty="0">
                <a:ea typeface="MS PGothic" charset="-128"/>
                <a:cs typeface="ＭＳ Ｐゴシック" charset="-128"/>
              </a:rPr>
              <a:t>What is Intelligent Systems Engineering?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1054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ea typeface="MS PGothic" charset="-128"/>
              <a:cs typeface="ＭＳ Ｐゴシック" charset="-128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ea typeface="MS PGothic" charset="-128"/>
                <a:cs typeface="ＭＳ Ｐゴシック" charset="-128"/>
              </a:rPr>
              <a:t>We define “</a:t>
            </a:r>
            <a:r>
              <a:rPr lang="en-US" altLang="en-US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Intelligent Systems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” as purpose-engineered systems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MS PGothic" charset="-128"/>
                <a:cs typeface="ＭＳ Ｐゴシック" charset="-128"/>
              </a:rPr>
              <a:t>from the </a:t>
            </a:r>
            <a:r>
              <a:rPr lang="en-US" altLang="en-US" b="1" dirty="0">
                <a:ea typeface="MS PGothic" charset="-128"/>
                <a:cs typeface="ＭＳ Ｐゴシック" charset="-128"/>
              </a:rPr>
              <a:t>raw hardware 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and embedded systems, 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MS PGothic" charset="-128"/>
                <a:cs typeface="ＭＳ Ｐゴシック" charset="-128"/>
              </a:rPr>
              <a:t>through </a:t>
            </a:r>
            <a:r>
              <a:rPr lang="en-US" altLang="en-US" b="1" dirty="0">
                <a:ea typeface="MS PGothic" charset="-128"/>
                <a:cs typeface="ＭＳ Ｐゴシック" charset="-128"/>
              </a:rPr>
              <a:t>data acquisition 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and signal processing 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MS PGothic" charset="-128"/>
                <a:cs typeface="ＭＳ Ｐゴシック" charset="-128"/>
              </a:rPr>
              <a:t>to the </a:t>
            </a:r>
            <a:r>
              <a:rPr lang="en-US" altLang="en-US" b="1" dirty="0">
                <a:ea typeface="MS PGothic" charset="-128"/>
                <a:cs typeface="ＭＳ Ｐゴシック" charset="-128"/>
              </a:rPr>
              <a:t>transformation of data 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into decisions and/or knowledge.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dirty="0">
              <a:ea typeface="MS PGothic" charset="-128"/>
              <a:cs typeface="ＭＳ Ｐゴシック" charset="-128"/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ea typeface="MS PGothic" charset="-128"/>
                <a:cs typeface="ＭＳ Ｐゴシック" charset="-128"/>
              </a:rPr>
              <a:t>Creating a new program ab initio offers us the opportunity to focus on a modern set of engineering topics: 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MS PGothic" charset="-128"/>
                <a:cs typeface="ＭＳ Ｐゴシック" charset="-128"/>
              </a:rPr>
              <a:t>those that involve </a:t>
            </a:r>
            <a:r>
              <a:rPr lang="en-US" altLang="en-US" b="1" dirty="0">
                <a:ea typeface="MS PGothic" charset="-128"/>
                <a:cs typeface="ＭＳ Ｐゴシック" charset="-128"/>
              </a:rPr>
              <a:t>intelligent systems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MS PGothic" charset="-128"/>
                <a:cs typeface="ＭＳ Ｐゴシック" charset="-128"/>
              </a:rPr>
              <a:t>as realized with </a:t>
            </a:r>
            <a:r>
              <a:rPr lang="en-US" altLang="en-US" b="1" dirty="0">
                <a:ea typeface="MS PGothic" charset="-128"/>
                <a:cs typeface="ＭＳ Ｐゴシック" charset="-128"/>
              </a:rPr>
              <a:t>embedded, customizable 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computing components 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MS PGothic" charset="-128"/>
                <a:cs typeface="ＭＳ Ｐゴシック" charset="-128"/>
              </a:rPr>
              <a:t>combined with </a:t>
            </a:r>
            <a:r>
              <a:rPr lang="en-US" altLang="en-US" b="1" dirty="0">
                <a:ea typeface="MS PGothic" charset="-128"/>
                <a:cs typeface="ＭＳ Ｐゴシック" charset="-128"/>
              </a:rPr>
              <a:t>sophisticated data interpretation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altLang="en-US" dirty="0">
              <a:ea typeface="MS PGothic" charset="-128"/>
              <a:cs typeface="ＭＳ Ｐゴシック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dirty="0">
                <a:ea typeface="MS PGothic" charset="-128"/>
                <a:cs typeface="ＭＳ Ｐゴシック" charset="-128"/>
              </a:rPr>
              <a:t>This program will train students in the practical engineering of systems with an emphasis on </a:t>
            </a:r>
            <a:r>
              <a:rPr lang="en-US" altLang="en-US" i="1" dirty="0">
                <a:ea typeface="MS PGothic" charset="-128"/>
                <a:cs typeface="ＭＳ Ｐゴシック" charset="-128"/>
              </a:rPr>
              <a:t>hands-on designing, simulating (“digital twin”) and building systems</a:t>
            </a:r>
            <a:r>
              <a:rPr lang="en-US" altLang="en-US" dirty="0">
                <a:ea typeface="MS PGothic" charset="-128"/>
                <a:cs typeface="ＭＳ Ｐゴシック" charset="-128"/>
              </a:rPr>
              <a:t>. Graduates prepared with this core set of workforce-aligned skills will be in high demand for careers.  </a:t>
            </a:r>
          </a:p>
        </p:txBody>
      </p:sp>
    </p:spTree>
    <p:extLst>
      <p:ext uri="{BB962C8B-B14F-4D97-AF65-F5344CB8AC3E}">
        <p14:creationId xmlns:p14="http://schemas.microsoft.com/office/powerpoint/2010/main" val="116602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382000" cy="1143000"/>
          </a:xfrm>
        </p:spPr>
        <p:txBody>
          <a:bodyPr/>
          <a:lstStyle/>
          <a:p>
            <a:r>
              <a:rPr lang="en-US" altLang="en-US" sz="3600" dirty="0">
                <a:ea typeface="MS PGothic" charset="-128"/>
                <a:cs typeface="ＭＳ Ｐゴシック" charset="-128"/>
              </a:rPr>
              <a:t>Intelligent Systems</a:t>
            </a:r>
            <a:br>
              <a:rPr lang="en-US" altLang="en-US" sz="3600" dirty="0">
                <a:ea typeface="MS PGothic" charset="-128"/>
                <a:cs typeface="ＭＳ Ｐゴシック" charset="-128"/>
              </a:rPr>
            </a:br>
            <a:r>
              <a:rPr lang="en-US" altLang="en-US" sz="3600" dirty="0">
                <a:ea typeface="MS PGothic" charset="-128"/>
                <a:cs typeface="ＭＳ Ｐゴシック" charset="-128"/>
              </a:rPr>
              <a:t>Engineering </a:t>
            </a:r>
            <a:br>
              <a:rPr lang="en-US" altLang="en-US" sz="3600" dirty="0">
                <a:ea typeface="MS PGothic" charset="-128"/>
                <a:cs typeface="ＭＳ Ｐゴシック" charset="-128"/>
              </a:rPr>
            </a:br>
            <a:r>
              <a:rPr lang="en-US" altLang="en-US" sz="3600" dirty="0">
                <a:ea typeface="MS PGothic" charset="-128"/>
                <a:cs typeface="ＭＳ Ｐゴシック" charset="-128"/>
              </a:rPr>
              <a:t>Structure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3D0F1-E239-4F68-A607-9D2A772B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270" y="0"/>
            <a:ext cx="563573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8388" cy="990600"/>
          </a:xfrm>
        </p:spPr>
        <p:txBody>
          <a:bodyPr/>
          <a:lstStyle/>
          <a:p>
            <a:pPr algn="ctr"/>
            <a:r>
              <a:rPr lang="en-US" altLang="en-US" dirty="0">
                <a:ea typeface="MS PGothic" charset="-128"/>
                <a:cs typeface="ＭＳ Ｐゴシック" charset="-128"/>
              </a:rPr>
              <a:t>What is Intelligent Systems Engineering?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-50800" y="762000"/>
            <a:ext cx="9194800" cy="4953000"/>
          </a:xfrm>
        </p:spPr>
        <p:txBody>
          <a:bodyPr/>
          <a:lstStyle/>
          <a:p>
            <a:r>
              <a:rPr lang="en-US" altLang="en-US" sz="3200" i="1" dirty="0">
                <a:ea typeface="MS PGothic" charset="-128"/>
                <a:cs typeface="ＭＳ Ｐゴシック" charset="-128"/>
              </a:rPr>
              <a:t>From the </a:t>
            </a:r>
            <a:r>
              <a:rPr lang="en-US" altLang="en-US" sz="3200" i="1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small</a:t>
            </a:r>
            <a:r>
              <a:rPr lang="en-US" altLang="en-US" sz="3200" i="1" dirty="0">
                <a:ea typeface="MS PGothic" charset="-128"/>
                <a:cs typeface="ＭＳ Ｐゴシック" charset="-128"/>
              </a:rPr>
              <a:t> to the </a:t>
            </a:r>
            <a:r>
              <a:rPr lang="en-US" altLang="en-US" sz="3200" i="1" dirty="0">
                <a:solidFill>
                  <a:srgbClr val="C00000"/>
                </a:solidFill>
                <a:ea typeface="MS PGothic" charset="-128"/>
                <a:cs typeface="ＭＳ Ｐゴシック" charset="-128"/>
              </a:rPr>
              <a:t>large</a:t>
            </a:r>
            <a:endParaRPr lang="en-US" altLang="en-US" sz="2400" i="1" dirty="0">
              <a:solidFill>
                <a:srgbClr val="C00000"/>
              </a:solidFill>
              <a:ea typeface="MS PGothic" charset="-128"/>
              <a:cs typeface="ＭＳ Ｐゴシック" charset="-128"/>
            </a:endParaRPr>
          </a:p>
          <a:p>
            <a:r>
              <a:rPr lang="en-US" altLang="en-US" sz="2400" b="1" dirty="0">
                <a:ea typeface="MS PGothic" charset="-128"/>
                <a:cs typeface="ＭＳ Ｐゴシック" charset="-128"/>
              </a:rPr>
              <a:t>Edge Computing: Embedded Systems and Nanoscale Sensors </a:t>
            </a:r>
            <a:r>
              <a:rPr lang="en-US" altLang="en-US" sz="2400" dirty="0">
                <a:ea typeface="MS PGothic" charset="-128"/>
                <a:cs typeface="ＭＳ Ｐゴシック" charset="-128"/>
              </a:rPr>
              <a:t>– computing and sensing will be ubiquitous as we move toward smart homes, smart cities and smart transportation, with computing and intelligent systems helping us lead healthier lives</a:t>
            </a:r>
          </a:p>
          <a:p>
            <a:r>
              <a:rPr lang="en-US" altLang="en-US" sz="2400" b="1" dirty="0">
                <a:ea typeface="MS PGothic" charset="-128"/>
                <a:cs typeface="ＭＳ Ｐゴシック" charset="-128"/>
              </a:rPr>
              <a:t>Cloud and High-Performance computing </a:t>
            </a:r>
            <a:r>
              <a:rPr lang="en-US" altLang="en-US" sz="2400" dirty="0">
                <a:ea typeface="MS PGothic" charset="-128"/>
                <a:cs typeface="ＭＳ Ｐゴシック" charset="-128"/>
              </a:rPr>
              <a:t>– behind all of these edge devices are massive systems that analyze and manage the floods of data that are being produced</a:t>
            </a:r>
          </a:p>
          <a:p>
            <a:pPr lvl="1"/>
            <a:r>
              <a:rPr lang="en-US" altLang="en-US" sz="2400" dirty="0">
                <a:ea typeface="MS PGothic" charset="-128"/>
                <a:cs typeface="ＭＳ Ｐゴシック" charset="-128"/>
              </a:rPr>
              <a:t>They also allow modeling and simulation of the engineered systems</a:t>
            </a:r>
          </a:p>
          <a:p>
            <a:r>
              <a:rPr lang="en-US" altLang="en-US" sz="2400" dirty="0">
                <a:ea typeface="MS PGothic" charset="-128"/>
                <a:cs typeface="ＭＳ Ｐゴシック" charset="-128"/>
              </a:rPr>
              <a:t>All students have courses on edge, cloud, HPC systems, machine learning and modelling and simulation</a:t>
            </a:r>
          </a:p>
        </p:txBody>
      </p:sp>
    </p:spTree>
    <p:extLst>
      <p:ext uri="{BB962C8B-B14F-4D97-AF65-F5344CB8AC3E}">
        <p14:creationId xmlns:p14="http://schemas.microsoft.com/office/powerpoint/2010/main" val="204545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CEC5-A28B-4B49-8336-E9B498EF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1143000"/>
          </a:xfrm>
        </p:spPr>
        <p:txBody>
          <a:bodyPr/>
          <a:lstStyle/>
          <a:p>
            <a:r>
              <a:rPr lang="en-US" dirty="0"/>
              <a:t>Intelligent Systems ~ Artificial Intelligence ~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AA21-7BB8-441B-BFDF-64E4D032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038600"/>
          </a:xfrm>
        </p:spPr>
        <p:txBody>
          <a:bodyPr/>
          <a:lstStyle/>
          <a:p>
            <a:r>
              <a:rPr lang="en-US" b="1" dirty="0">
                <a:solidFill>
                  <a:srgbClr val="B30838"/>
                </a:solidFill>
              </a:rPr>
              <a:t>2017 Headlines</a:t>
            </a:r>
          </a:p>
          <a:p>
            <a:r>
              <a:rPr lang="en-US" dirty="0"/>
              <a:t>The Race For AI: Google, Twitter, Intel, Apple In A Rush To Grab Artificial Intelligence Startups</a:t>
            </a:r>
          </a:p>
          <a:p>
            <a:r>
              <a:rPr lang="en-US" dirty="0"/>
              <a:t>Google, Facebook, And Microsoft Are Remaking Themselves Around AI</a:t>
            </a:r>
          </a:p>
          <a:p>
            <a:r>
              <a:rPr lang="en-US" dirty="0"/>
              <a:t>Google: The Full Stack AI Company</a:t>
            </a:r>
          </a:p>
          <a:p>
            <a:r>
              <a:rPr lang="en-US" dirty="0"/>
              <a:t>Bezos Says Artificial Intelligence to Fuel Amazon's Success</a:t>
            </a:r>
          </a:p>
          <a:p>
            <a:r>
              <a:rPr lang="en-US" dirty="0"/>
              <a:t>Microsoft CEO says artificial intelligence is the 'ultimate breakthrough'</a:t>
            </a:r>
          </a:p>
          <a:p>
            <a:r>
              <a:rPr lang="en-US" dirty="0"/>
              <a:t>Tesla’s New AI Guru Could Help Its Cars Teach Themselves</a:t>
            </a:r>
          </a:p>
          <a:p>
            <a:r>
              <a:rPr lang="en-US" dirty="0"/>
              <a:t>Netflix Is Using AI to Conquer the World... and Bandwidth Issues</a:t>
            </a:r>
          </a:p>
          <a:p>
            <a:r>
              <a:rPr lang="en-US" dirty="0"/>
              <a:t>How Google Is Remaking Itself As A “Machine Learning First” Company</a:t>
            </a:r>
          </a:p>
          <a:p>
            <a:r>
              <a:rPr lang="en-US" dirty="0"/>
              <a:t>If You Love Machine Learning, You Should Check Out General Electric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B30838"/>
                </a:solidFill>
              </a:rPr>
              <a:t>The trouble for all of these companies is that finding the talent needed to drive all this AI work can be difficult.  </a:t>
            </a:r>
            <a:r>
              <a:rPr lang="en-US" b="1" dirty="0"/>
              <a:t>(That is where ISE comes in!)</a:t>
            </a:r>
          </a:p>
        </p:txBody>
      </p:sp>
    </p:spTree>
    <p:extLst>
      <p:ext uri="{BB962C8B-B14F-4D97-AF65-F5344CB8AC3E}">
        <p14:creationId xmlns:p14="http://schemas.microsoft.com/office/powerpoint/2010/main" val="61116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BBDB-6E31-4492-A53F-02667EE4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Systems Engineering Areas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761AA-638D-48B8-B526-ED91CBFA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88" y="1524000"/>
            <a:ext cx="8380412" cy="4038600"/>
          </a:xfrm>
        </p:spPr>
        <p:txBody>
          <a:bodyPr/>
          <a:lstStyle/>
          <a:p>
            <a:r>
              <a:rPr lang="en-US" altLang="en-US" sz="2400" b="1" dirty="0"/>
              <a:t>Undergraduate and Graduate</a:t>
            </a:r>
          </a:p>
          <a:p>
            <a:pPr lvl="1"/>
            <a:r>
              <a:rPr lang="en-US" altLang="en-US" sz="2400" dirty="0"/>
              <a:t>Computer engineering</a:t>
            </a:r>
          </a:p>
          <a:p>
            <a:pPr lvl="1"/>
            <a:r>
              <a:rPr lang="en-US" altLang="en-US" sz="2400" dirty="0"/>
              <a:t>Cyber-physical systems</a:t>
            </a:r>
          </a:p>
          <a:p>
            <a:pPr lvl="1"/>
            <a:r>
              <a:rPr lang="en-US" altLang="en-US" sz="2400" dirty="0"/>
              <a:t>Bioengineering</a:t>
            </a:r>
          </a:p>
          <a:p>
            <a:pPr lvl="1"/>
            <a:r>
              <a:rPr lang="en-US" altLang="en-US" sz="2400" dirty="0"/>
              <a:t>Nano-engineering</a:t>
            </a:r>
          </a:p>
          <a:p>
            <a:endParaRPr lang="en-US" altLang="en-US" sz="2400" dirty="0"/>
          </a:p>
          <a:p>
            <a:r>
              <a:rPr lang="en-US" altLang="en-US" sz="2400" b="1" dirty="0"/>
              <a:t>Graduate (Masters, PhD) Only</a:t>
            </a:r>
          </a:p>
          <a:p>
            <a:pPr lvl="1"/>
            <a:r>
              <a:rPr lang="en-US" altLang="en-US" sz="2400" dirty="0"/>
              <a:t>Environmental engineering</a:t>
            </a:r>
          </a:p>
          <a:p>
            <a:pPr lvl="1"/>
            <a:r>
              <a:rPr lang="en-US" altLang="en-US" sz="2400" dirty="0"/>
              <a:t>Neuro-engineering</a:t>
            </a:r>
          </a:p>
          <a:p>
            <a:pPr lvl="1"/>
            <a:r>
              <a:rPr lang="en-US" altLang="en-US" sz="2400" dirty="0"/>
              <a:t>Intelligent systems (base ISE degree)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CA78-F053-493B-B1BA-DCF4901B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6200"/>
            <a:ext cx="8382000" cy="914400"/>
          </a:xfrm>
        </p:spPr>
        <p:txBody>
          <a:bodyPr/>
          <a:lstStyle/>
          <a:p>
            <a:r>
              <a:rPr lang="en-US" dirty="0"/>
              <a:t>Structure of ISE Undergraduate Degree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8FBC-1EB2-43D2-B236-83E8ABF8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28675"/>
            <a:ext cx="8991600" cy="4038600"/>
          </a:xfrm>
        </p:spPr>
        <p:txBody>
          <a:bodyPr/>
          <a:lstStyle/>
          <a:p>
            <a:r>
              <a:rPr lang="en-US" dirty="0"/>
              <a:t>Total 120 credits of which 69 are Engineering</a:t>
            </a:r>
          </a:p>
          <a:p>
            <a:r>
              <a:rPr lang="en-US" dirty="0"/>
              <a:t>University General Education: 21 credits</a:t>
            </a:r>
          </a:p>
          <a:p>
            <a:r>
              <a:rPr lang="en-US" dirty="0"/>
              <a:t>University Math and Science: 30 credits</a:t>
            </a:r>
          </a:p>
          <a:p>
            <a:endParaRPr lang="en-US" dirty="0"/>
          </a:p>
          <a:p>
            <a:r>
              <a:rPr lang="en-US" dirty="0"/>
              <a:t>Intelligent Systems Engineering core taken by all tracks: 30 credits </a:t>
            </a:r>
          </a:p>
          <a:p>
            <a:r>
              <a:rPr lang="en-US" dirty="0"/>
              <a:t>CE/CPS core taken in CE and CPS: 15 credits</a:t>
            </a:r>
          </a:p>
          <a:p>
            <a:r>
              <a:rPr lang="en-US" dirty="0"/>
              <a:t>CE Track: 18 Credits</a:t>
            </a:r>
          </a:p>
          <a:p>
            <a:r>
              <a:rPr lang="en-US" dirty="0"/>
              <a:t>CPS Track: 18 Credits</a:t>
            </a:r>
          </a:p>
          <a:p>
            <a:r>
              <a:rPr lang="en-US" dirty="0"/>
              <a:t>Engineering Electives: 6 Credits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Bio/Nano differ first in semester 4 with advanced Chemistry course</a:t>
            </a:r>
          </a:p>
          <a:p>
            <a:r>
              <a:rPr lang="en-US" dirty="0"/>
              <a:t>There are separate ISE Nano and ISE Bio cores of 15 credits in third year</a:t>
            </a:r>
          </a:p>
          <a:p>
            <a:r>
              <a:rPr lang="en-US" dirty="0"/>
              <a:t>There are separate Nano and Bio tracks of 18 credits in third and fourth year</a:t>
            </a:r>
          </a:p>
        </p:txBody>
      </p:sp>
    </p:spTree>
    <p:extLst>
      <p:ext uri="{BB962C8B-B14F-4D97-AF65-F5344CB8AC3E}">
        <p14:creationId xmlns:p14="http://schemas.microsoft.com/office/powerpoint/2010/main" val="210619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06388" y="9525"/>
            <a:ext cx="8382000" cy="461963"/>
          </a:xfrm>
        </p:spPr>
        <p:txBody>
          <a:bodyPr/>
          <a:lstStyle/>
          <a:p>
            <a:r>
              <a:rPr lang="en-US" altLang="x-none" dirty="0">
                <a:ea typeface="MS PGothic" charset="-128"/>
                <a:cs typeface="ＭＳ Ｐゴシック" charset="-128"/>
              </a:rPr>
              <a:t>Typical Degree Map - CE</a:t>
            </a:r>
            <a:endParaRPr lang="x-none" altLang="x-none" dirty="0">
              <a:ea typeface="MS PGothic" charset="-128"/>
              <a:cs typeface="ＭＳ Ｐゴシック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0810" y="541215"/>
            <a:ext cx="2057400" cy="530352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Eng</a:t>
            </a: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 Innovation and Design (E101)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8435" name="Rounded Rectangle 4"/>
          <p:cNvSpPr>
            <a:spLocks noChangeArrowheads="1"/>
          </p:cNvSpPr>
          <p:nvPr/>
        </p:nvSpPr>
        <p:spPr bwMode="auto">
          <a:xfrm>
            <a:off x="173038" y="1233488"/>
            <a:ext cx="20574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x-none" sz="1600" i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English Comp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4625" y="1919288"/>
            <a:ext cx="2057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Calculus I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74625" y="2224088"/>
            <a:ext cx="2057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Physics I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428530" y="541215"/>
            <a:ext cx="2057400" cy="530352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500" i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Eng</a:t>
            </a:r>
            <a:r>
              <a:rPr lang="en-US" sz="15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 Computer Architectures (E110)</a:t>
            </a:r>
            <a:endParaRPr lang="en-US" sz="15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30484" y="1233737"/>
            <a:ext cx="2057400" cy="533400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Software Systems Engineering (E111)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30463" y="1919288"/>
            <a:ext cx="2057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Calculus II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30463" y="2224088"/>
            <a:ext cx="2057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Physics II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82342" y="541215"/>
            <a:ext cx="2057400" cy="530352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Computer Systems Engineering (E201)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684296" y="1233737"/>
            <a:ext cx="2057400" cy="533400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Intelligent Systems Engineering I (211)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934200" y="543169"/>
            <a:ext cx="2057400" cy="530352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Eng</a:t>
            </a: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 Cyber-Physical Systems (E210)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936154" y="1235691"/>
            <a:ext cx="2057400" cy="533400"/>
          </a:xfrm>
          <a:prstGeom prst="roundRect">
            <a:avLst/>
          </a:prstGeom>
          <a:solidFill>
            <a:srgbClr val="A9C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50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Intelligent Systems Engineering II (E222)</a:t>
            </a:r>
            <a:endParaRPr lang="en-US" sz="15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684296" y="1919537"/>
            <a:ext cx="2057400" cy="533400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Professionalization and Ethics (E299 &amp; E395)</a:t>
            </a:r>
            <a:endParaRPr lang="en-US" sz="11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934200" y="2606675"/>
            <a:ext cx="2057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Differential </a:t>
            </a:r>
            <a:r>
              <a:rPr lang="en-US" sz="1600" i="0" dirty="0" err="1">
                <a:solidFill>
                  <a:srgbClr val="C00000"/>
                </a:solidFill>
                <a:ea typeface="ＭＳ Ｐゴシック" charset="-128"/>
              </a:rPr>
              <a:t>Eqn</a:t>
            </a:r>
            <a:endParaRPr lang="en-US" sz="1600" i="0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18448" name="Rounded Rectangle 27"/>
          <p:cNvSpPr>
            <a:spLocks noChangeArrowheads="1"/>
          </p:cNvSpPr>
          <p:nvPr/>
        </p:nvSpPr>
        <p:spPr bwMode="auto">
          <a:xfrm>
            <a:off x="6934200" y="2909888"/>
            <a:ext cx="20574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x-none" sz="1600" i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Arts&amp;Humanities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4678363" y="2605088"/>
            <a:ext cx="2057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Statistics</a:t>
            </a:r>
          </a:p>
        </p:txBody>
      </p:sp>
      <p:sp>
        <p:nvSpPr>
          <p:cNvPr id="54" name="Rounded Rectangle 53"/>
          <p:cNvSpPr/>
          <p:nvPr/>
        </p:nvSpPr>
        <p:spPr bwMode="auto">
          <a:xfrm>
            <a:off x="4678363" y="2909888"/>
            <a:ext cx="2057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Science Elective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6934200" y="1919537"/>
            <a:ext cx="2057400" cy="533400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Signal Processing (E250)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170810" y="3442677"/>
            <a:ext cx="2057400" cy="530352"/>
          </a:xfrm>
          <a:prstGeom prst="roundRect">
            <a:avLst/>
          </a:prstGeom>
          <a:solidFill>
            <a:srgbClr val="A9C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Digital Design with FPGA’s (E315)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428530" y="3442677"/>
            <a:ext cx="2057400" cy="530352"/>
          </a:xfrm>
          <a:prstGeom prst="roundRect">
            <a:avLst/>
          </a:prstGeom>
          <a:solidFill>
            <a:srgbClr val="A9C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50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Intro to Modeling and </a:t>
            </a:r>
            <a:r>
              <a:rPr lang="en-US" sz="1500" i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Simuation</a:t>
            </a:r>
            <a:r>
              <a:rPr lang="en-US" sz="150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(E332)</a:t>
            </a:r>
            <a:endParaRPr lang="en-US" sz="15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2430484" y="4122615"/>
            <a:ext cx="2057400" cy="533400"/>
          </a:xfrm>
          <a:prstGeom prst="roundRect">
            <a:avLst/>
          </a:prstGeom>
          <a:solidFill>
            <a:srgbClr val="A9C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Circuits and Digital Systems (E311)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4682342" y="3442677"/>
            <a:ext cx="2057400" cy="530352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Eng</a:t>
            </a: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 Capstone Design (E490)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6934200" y="3444631"/>
            <a:ext cx="2057400" cy="530352"/>
          </a:xfrm>
          <a:prstGeom prst="roundRect">
            <a:avLst/>
          </a:prstGeom>
          <a:solidFill>
            <a:srgbClr val="B3083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Eng</a:t>
            </a: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 Capstone Design (E491)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173038" y="5494338"/>
            <a:ext cx="2057400" cy="228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Math/</a:t>
            </a:r>
            <a:r>
              <a:rPr lang="en-US" sz="1600" i="0" dirty="0" err="1">
                <a:solidFill>
                  <a:srgbClr val="C00000"/>
                </a:solidFill>
                <a:ea typeface="ＭＳ Ｐゴシック" charset="-128"/>
              </a:rPr>
              <a:t>Sci</a:t>
            </a: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 Elective</a:t>
            </a:r>
          </a:p>
        </p:txBody>
      </p:sp>
      <p:sp>
        <p:nvSpPr>
          <p:cNvPr id="18458" name="Rounded Rectangle 70"/>
          <p:cNvSpPr>
            <a:spLocks noChangeArrowheads="1"/>
          </p:cNvSpPr>
          <p:nvPr/>
        </p:nvSpPr>
        <p:spPr bwMode="auto">
          <a:xfrm>
            <a:off x="173038" y="5799138"/>
            <a:ext cx="20574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x-none" sz="1600" i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Language/Culture</a:t>
            </a:r>
          </a:p>
        </p:txBody>
      </p:sp>
      <p:sp>
        <p:nvSpPr>
          <p:cNvPr id="18459" name="Rounded Rectangle 71"/>
          <p:cNvSpPr>
            <a:spLocks noChangeArrowheads="1"/>
          </p:cNvSpPr>
          <p:nvPr/>
        </p:nvSpPr>
        <p:spPr bwMode="auto">
          <a:xfrm>
            <a:off x="6934200" y="5495925"/>
            <a:ext cx="20574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x-none" sz="1600" i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Sci&amp;Humanities</a:t>
            </a:r>
          </a:p>
        </p:txBody>
      </p:sp>
      <p:sp>
        <p:nvSpPr>
          <p:cNvPr id="18460" name="Rounded Rectangle 72"/>
          <p:cNvSpPr>
            <a:spLocks noChangeArrowheads="1"/>
          </p:cNvSpPr>
          <p:nvPr/>
        </p:nvSpPr>
        <p:spPr bwMode="auto">
          <a:xfrm>
            <a:off x="6934200" y="5799138"/>
            <a:ext cx="20574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x-none" sz="1600" i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Arts&amp;Humanities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2428875" y="5494338"/>
            <a:ext cx="2057400" cy="2286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 err="1">
                <a:solidFill>
                  <a:srgbClr val="C00000"/>
                </a:solidFill>
                <a:ea typeface="ＭＳ Ｐゴシック" charset="-128"/>
              </a:rPr>
              <a:t>Engr</a:t>
            </a: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 Elective</a:t>
            </a:r>
          </a:p>
        </p:txBody>
      </p:sp>
      <p:sp>
        <p:nvSpPr>
          <p:cNvPr id="18462" name="Rounded Rectangle 74"/>
          <p:cNvSpPr>
            <a:spLocks noChangeArrowheads="1"/>
          </p:cNvSpPr>
          <p:nvPr/>
        </p:nvSpPr>
        <p:spPr bwMode="auto">
          <a:xfrm>
            <a:off x="2428875" y="5799138"/>
            <a:ext cx="20574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x-none" sz="1600" i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Language/Culture</a:t>
            </a:r>
          </a:p>
        </p:txBody>
      </p:sp>
      <p:sp>
        <p:nvSpPr>
          <p:cNvPr id="18463" name="Rounded Rectangle 76"/>
          <p:cNvSpPr>
            <a:spLocks noChangeArrowheads="1"/>
          </p:cNvSpPr>
          <p:nvPr/>
        </p:nvSpPr>
        <p:spPr bwMode="auto">
          <a:xfrm>
            <a:off x="4678363" y="5799138"/>
            <a:ext cx="2057400" cy="228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x-none" sz="1600" i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Sci&amp;Humanities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172764" y="4122615"/>
            <a:ext cx="2057400" cy="533400"/>
          </a:xfrm>
          <a:prstGeom prst="roundRect">
            <a:avLst/>
          </a:prstGeom>
          <a:solidFill>
            <a:srgbClr val="A9C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Advanced </a:t>
            </a:r>
            <a:r>
              <a:rPr lang="en-US" sz="1600" i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Eng</a:t>
            </a:r>
            <a:r>
              <a:rPr lang="en-US" sz="1600" i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 Mathematics (E331)</a:t>
            </a:r>
            <a:endParaRPr lang="en-US" sz="1400" b="1" i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172764" y="4808415"/>
            <a:ext cx="2057400" cy="533400"/>
          </a:xfrm>
          <a:prstGeom prst="roundRect">
            <a:avLst/>
          </a:prstGeom>
          <a:solidFill>
            <a:srgbClr val="7D11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Modern Computer Arch (E312)</a:t>
            </a:r>
            <a:endParaRPr lang="en-US" sz="16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2428530" y="4800601"/>
            <a:ext cx="2057400" cy="533400"/>
          </a:xfrm>
          <a:prstGeom prst="roundRect">
            <a:avLst/>
          </a:prstGeom>
          <a:solidFill>
            <a:srgbClr val="7D11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High Performance Computing (E317)</a:t>
            </a:r>
            <a:endParaRPr lang="en-US" sz="16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4641310" y="4122615"/>
            <a:ext cx="2057400" cy="533400"/>
          </a:xfrm>
          <a:prstGeom prst="roundRect">
            <a:avLst/>
          </a:prstGeom>
          <a:solidFill>
            <a:srgbClr val="7D11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Operating Systems (E316)</a:t>
            </a:r>
            <a:endParaRPr lang="en-US" sz="16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4678433" y="4808415"/>
            <a:ext cx="2057400" cy="533400"/>
          </a:xfrm>
          <a:prstGeom prst="roundRect">
            <a:avLst/>
          </a:prstGeom>
          <a:solidFill>
            <a:srgbClr val="7D11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Network </a:t>
            </a:r>
            <a:r>
              <a:rPr lang="en-US" sz="1600" i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Eng</a:t>
            </a: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 (E318)</a:t>
            </a:r>
            <a:endParaRPr lang="en-US" sz="16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6936154" y="4122615"/>
            <a:ext cx="2057400" cy="533400"/>
          </a:xfrm>
          <a:prstGeom prst="roundRect">
            <a:avLst/>
          </a:prstGeom>
          <a:solidFill>
            <a:srgbClr val="7D11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Cloud Computing </a:t>
            </a:r>
            <a:r>
              <a:rPr lang="en-US" sz="1600" i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Eng</a:t>
            </a: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 (E416)</a:t>
            </a:r>
            <a:endParaRPr lang="en-US" sz="16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6973277" y="4808415"/>
            <a:ext cx="2057400" cy="533400"/>
          </a:xfrm>
          <a:prstGeom prst="roundRect">
            <a:avLst/>
          </a:prstGeom>
          <a:solidFill>
            <a:srgbClr val="7D110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Ｐゴシック" charset="-128"/>
              </a:rPr>
              <a:t>Deep Learning (E433)</a:t>
            </a:r>
            <a:endParaRPr lang="en-US" sz="16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4678363" y="5491163"/>
            <a:ext cx="2057400" cy="228600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 err="1">
                <a:solidFill>
                  <a:srgbClr val="C00000"/>
                </a:solidFill>
                <a:ea typeface="ＭＳ Ｐゴシック" charset="-128"/>
              </a:rPr>
              <a:t>Engr</a:t>
            </a:r>
            <a:r>
              <a:rPr lang="en-US" sz="1600" i="0" dirty="0">
                <a:solidFill>
                  <a:srgbClr val="C00000"/>
                </a:solidFill>
                <a:ea typeface="ＭＳ Ｐゴシック" charset="-128"/>
              </a:rPr>
              <a:t> Elective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622455" y="508188"/>
            <a:ext cx="2160587" cy="2690935"/>
          </a:xfrm>
          <a:prstGeom prst="roundRect">
            <a:avLst>
              <a:gd name="adj" fmla="val 6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2368551" y="508188"/>
            <a:ext cx="2160587" cy="2690935"/>
          </a:xfrm>
          <a:prstGeom prst="roundRect">
            <a:avLst>
              <a:gd name="adj" fmla="val 6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14647" y="508187"/>
            <a:ext cx="2160587" cy="2690935"/>
          </a:xfrm>
          <a:prstGeom prst="roundRect">
            <a:avLst>
              <a:gd name="adj" fmla="val 6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870090" y="508187"/>
            <a:ext cx="2160587" cy="2690935"/>
          </a:xfrm>
          <a:prstGeom prst="roundRect">
            <a:avLst>
              <a:gd name="adj" fmla="val 6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27728" y="3375580"/>
            <a:ext cx="2160587" cy="2690935"/>
          </a:xfrm>
          <a:prstGeom prst="roundRect">
            <a:avLst>
              <a:gd name="adj" fmla="val 6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383494" y="3375580"/>
            <a:ext cx="2160587" cy="2690935"/>
          </a:xfrm>
          <a:prstGeom prst="roundRect">
            <a:avLst>
              <a:gd name="adj" fmla="val 6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4630748" y="3375579"/>
            <a:ext cx="2160587" cy="2690935"/>
          </a:xfrm>
          <a:prstGeom prst="roundRect">
            <a:avLst>
              <a:gd name="adj" fmla="val 6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886514" y="3387001"/>
            <a:ext cx="2160587" cy="2690935"/>
          </a:xfrm>
          <a:prstGeom prst="roundRect">
            <a:avLst>
              <a:gd name="adj" fmla="val 66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572000" y="609600"/>
            <a:ext cx="0" cy="54102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70810" y="3276600"/>
            <a:ext cx="8859867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39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n-US" altLang="en-US" sz="3600" dirty="0">
                <a:ea typeface="MS PGothic" charset="-128"/>
                <a:cs typeface="ＭＳ Ｐゴシック" charset="-128"/>
              </a:rPr>
              <a:t>Accreditation and Funding Opportunities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-25400" y="533400"/>
            <a:ext cx="9144000" cy="5562600"/>
          </a:xfrm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b="1" dirty="0">
                <a:ea typeface="MS PGothic" charset="-128"/>
              </a:rPr>
              <a:t>Accreditation Information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ea typeface="MS PGothic" charset="-128"/>
              </a:rPr>
              <a:t>The curriculum has been designed to meet the ABET requirements.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ea typeface="MS PGothic" charset="-128"/>
              </a:rPr>
              <a:t>SICE can apply for accreditation after the first graduating class, which means that the first cohort of graduates’ degrees will be accredited.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dirty="0">
                <a:ea typeface="MS PGothic" charset="-128"/>
              </a:rPr>
              <a:t>SICE will seek retroactive accreditation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dirty="0">
                <a:ea typeface="MS PGothic" charset="-128"/>
              </a:rPr>
              <a:t>The B.S. in Intelligent Systems Engineering is a degree from Indiana University; it is an accredited degree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en-US" dirty="0">
                <a:ea typeface="MS PGothic" charset="-128"/>
              </a:rPr>
              <a:t>IU holds North Central Association accreditation</a:t>
            </a:r>
          </a:p>
          <a:p>
            <a:pPr lvl="1">
              <a:spcBef>
                <a:spcPts val="600"/>
              </a:spcBef>
              <a:defRPr/>
            </a:pPr>
            <a:endParaRPr lang="en-US" altLang="en-US" b="1" dirty="0">
              <a:ea typeface="MS PGothic" charset="-128"/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b="1" dirty="0">
                <a:ea typeface="MS PGothic" charset="-128"/>
              </a:rPr>
              <a:t>Scholarship Information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ea typeface="MS PGothic" charset="-128"/>
              </a:rPr>
              <a:t>IU/SICE/ISE</a:t>
            </a:r>
            <a:endParaRPr lang="en-US" altLang="en-US" b="1" dirty="0">
              <a:ea typeface="MS PGothic" charset="-128"/>
            </a:endParaRP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b="1" dirty="0">
                <a:ea typeface="MS PGothic" charset="-128"/>
              </a:rPr>
              <a:t>Other Funding Opportunities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ea typeface="MS PGothic" charset="-128"/>
              </a:rPr>
              <a:t>Summer Camps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dirty="0">
                <a:ea typeface="MS PGothic" charset="-128"/>
              </a:rPr>
              <a:t>Summer and Academic Year  Research </a:t>
            </a:r>
          </a:p>
          <a:p>
            <a:pPr>
              <a:spcBef>
                <a:spcPts val="600"/>
              </a:spcBef>
              <a:defRPr/>
            </a:pPr>
            <a:endParaRPr lang="en-US" altLang="en-US" dirty="0">
              <a:ea typeface="MS PGothic" charset="-128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diana University Bloomington Intelligent Systems Engineering&amp;quot;&quot;/&gt;&lt;property id=&quot;20307&quot; value=&quot;351&quot;/&gt;&lt;/object&gt;&lt;object type=&quot;3&quot; unique_id=&quot;10006&quot;&gt;&lt;property id=&quot;20148&quot; value=&quot;5&quot;/&gt;&lt;property id=&quot;20300&quot; value=&quot;Slide 2 - &amp;quot;Engineering  Structure&amp;quot;&quot;/&gt;&lt;property id=&quot;20307&quot; value=&quot;349&quot;/&gt;&lt;/object&gt;&lt;object type=&quot;3&quot; unique_id=&quot;10007&quot;&gt;&lt;property id=&quot;20148&quot; value=&quot;5&quot;/&gt;&lt;property id=&quot;20300&quot; value=&quot;Slide 3 - &amp;quot;B.S. in Engineering&amp;quot;&quot;/&gt;&lt;property id=&quot;20307&quot; value=&quot;345&quot;/&gt;&lt;/object&gt;&lt;object type=&quot;3&quot; unique_id=&quot;10008&quot;&gt;&lt;property id=&quot;20148&quot; value=&quot;5&quot;/&gt;&lt;property id=&quot;20300&quot; value=&quot;Slide 4 - &amp;quot;Ph.D. in Engineering&amp;quot;&quot;/&gt;&lt;property id=&quot;20307&quot; value=&quot;346&quot;/&gt;&lt;/object&gt;&lt;object type=&quot;3&quot; unique_id=&quot;10009&quot;&gt;&lt;property id=&quot;20148&quot; value=&quot;5&quot;/&gt;&lt;property id=&quot;20300&quot; value=&quot;Slide 5 - &amp;quot;Structure and Timeline&amp;quot;&quot;/&gt;&lt;property id=&quot;20307&quot; value=&quot;350&quot;/&gt;&lt;/object&gt;&lt;object type=&quot;3&quot; unique_id=&quot;10055&quot;&gt;&lt;property id=&quot;20148&quot; value=&quot;5&quot;/&gt;&lt;property id=&quot;20300&quot; value=&quot;Slide 7 - &amp;quot;Important Areas for Today’s Meeting&amp;quot;&quot;/&gt;&lt;property id=&quot;20307&quot; value=&quot;352&quot;/&gt;&lt;/object&gt;&lt;object type=&quot;3&quot; unique_id=&quot;10056&quot;&gt;&lt;property id=&quot;20148&quot; value=&quot;5&quot;/&gt;&lt;property id=&quot;20300&quot; value=&quot;Slide 9 - &amp;quot;Outreach&amp;quot;&quot;/&gt;&lt;property id=&quot;20307&quot; value=&quot;353&quot;/&gt;&lt;/object&gt;&lt;object type=&quot;3&quot; unique_id=&quot;10057&quot;&gt;&lt;property id=&quot;20148&quot; value=&quot;5&quot;/&gt;&lt;property id=&quot;20300&quot; value=&quot;Slide 10 - &amp;quot;Structure of ISE Department&amp;quot;&quot;/&gt;&lt;property id=&quot;20307&quot; value=&quot;354&quot;/&gt;&lt;/object&gt;&lt;object type=&quot;3&quot; unique_id=&quot;10089&quot;&gt;&lt;property id=&quot;20148&quot; value=&quot;5&quot;/&gt;&lt;property id=&quot;20300&quot; value=&quot;Slide 6 - &amp;quot;Messages from Blue Ribbon Committee&amp;quot;&quot;/&gt;&lt;property id=&quot;20307&quot; value=&quot;355&quot;/&gt;&lt;/object&gt;&lt;object type=&quot;3&quot; unique_id=&quot;10124&quot;&gt;&lt;property id=&quot;20148&quot; value=&quot;5&quot;/&gt;&lt;property id=&quot;20300&quot; value=&quot;Slide 11 - &amp;quot;Possible Involvement of Faculty with Department of Engineering&amp;quot;&quot;/&gt;&lt;property id=&quot;20307&quot; value=&quot;356&quot;/&gt;&lt;/object&gt;&lt;object type=&quot;3&quot; unique_id=&quot;10192&quot;&gt;&lt;property id=&quot;20148&quot; value=&quot;5&quot;/&gt;&lt;property id=&quot;20300&quot; value=&quot;Slide 8 - &amp;quot;What’s in a Name?&amp;quot;&quot;/&gt;&lt;property id=&quot;20307&quot; value=&quot;357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11900</TotalTime>
  <Words>836</Words>
  <Application>Microsoft Office PowerPoint</Application>
  <PresentationFormat>On-screen Show (4:3)</PresentationFormat>
  <Paragraphs>134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ＭＳ Ｐゴシック</vt:lpstr>
      <vt:lpstr>Arial</vt:lpstr>
      <vt:lpstr>Blank Presentation</vt:lpstr>
      <vt:lpstr>Indiana University School of Informatics, Computing and Engineering ISE: Intelligent Systems Engineering</vt:lpstr>
      <vt:lpstr>What is Intelligent Systems Engineering?</vt:lpstr>
      <vt:lpstr>Intelligent Systems Engineering  Structure</vt:lpstr>
      <vt:lpstr>What is Intelligent Systems Engineering?</vt:lpstr>
      <vt:lpstr>Intelligent Systems ~ Artificial Intelligence ~ Machine Learning</vt:lpstr>
      <vt:lpstr>Intelligent Systems Engineering Areas of Study</vt:lpstr>
      <vt:lpstr>Structure of ISE Undergraduate Degree</vt:lpstr>
      <vt:lpstr>Typical Degree Map - CE</vt:lpstr>
      <vt:lpstr>Accreditation and Funding Opportunities</vt:lpstr>
      <vt:lpstr>19 Faculty in ISE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keywords/>
  <cp:lastModifiedBy>Geoffrey Fox</cp:lastModifiedBy>
  <cp:revision>368</cp:revision>
  <cp:lastPrinted>2009-05-27T19:00:23Z</cp:lastPrinted>
  <dcterms:created xsi:type="dcterms:W3CDTF">2011-04-26T20:44:01Z</dcterms:created>
  <dcterms:modified xsi:type="dcterms:W3CDTF">2017-11-09T04:14:10Z</dcterms:modified>
</cp:coreProperties>
</file>